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Lst>
  <p:notesMasterIdLst>
    <p:notesMasterId r:id="rId83"/>
  </p:notesMasterIdLst>
  <p:handoutMasterIdLst>
    <p:handoutMasterId r:id="rId84"/>
  </p:handoutMasterIdLst>
  <p:sldIdLst>
    <p:sldId id="256" r:id="rId2"/>
    <p:sldId id="257" r:id="rId3"/>
    <p:sldId id="258" r:id="rId4"/>
    <p:sldId id="259" r:id="rId5"/>
    <p:sldId id="263" r:id="rId6"/>
    <p:sldId id="264" r:id="rId7"/>
    <p:sldId id="265" r:id="rId8"/>
    <p:sldId id="314" r:id="rId9"/>
    <p:sldId id="277" r:id="rId10"/>
    <p:sldId id="278" r:id="rId11"/>
    <p:sldId id="279" r:id="rId12"/>
    <p:sldId id="354" r:id="rId13"/>
    <p:sldId id="317" r:id="rId14"/>
    <p:sldId id="280" r:id="rId15"/>
    <p:sldId id="281" r:id="rId16"/>
    <p:sldId id="282" r:id="rId17"/>
    <p:sldId id="318" r:id="rId18"/>
    <p:sldId id="312" r:id="rId19"/>
    <p:sldId id="319" r:id="rId20"/>
    <p:sldId id="365" r:id="rId21"/>
    <p:sldId id="320" r:id="rId22"/>
    <p:sldId id="321" r:id="rId23"/>
    <p:sldId id="322" r:id="rId24"/>
    <p:sldId id="323" r:id="rId25"/>
    <p:sldId id="284" r:id="rId26"/>
    <p:sldId id="285" r:id="rId27"/>
    <p:sldId id="324" r:id="rId28"/>
    <p:sldId id="309" r:id="rId29"/>
    <p:sldId id="310" r:id="rId30"/>
    <p:sldId id="286" r:id="rId31"/>
    <p:sldId id="311" r:id="rId32"/>
    <p:sldId id="303" r:id="rId33"/>
    <p:sldId id="304" r:id="rId34"/>
    <p:sldId id="327" r:id="rId35"/>
    <p:sldId id="328" r:id="rId36"/>
    <p:sldId id="330" r:id="rId37"/>
    <p:sldId id="331" r:id="rId38"/>
    <p:sldId id="332" r:id="rId39"/>
    <p:sldId id="333" r:id="rId40"/>
    <p:sldId id="334" r:id="rId41"/>
    <p:sldId id="335" r:id="rId42"/>
    <p:sldId id="336" r:id="rId43"/>
    <p:sldId id="337" r:id="rId44"/>
    <p:sldId id="338" r:id="rId45"/>
    <p:sldId id="339" r:id="rId46"/>
    <p:sldId id="340" r:id="rId47"/>
    <p:sldId id="287" r:id="rId48"/>
    <p:sldId id="294" r:id="rId49"/>
    <p:sldId id="296" r:id="rId50"/>
    <p:sldId id="297" r:id="rId51"/>
    <p:sldId id="325" r:id="rId52"/>
    <p:sldId id="298" r:id="rId53"/>
    <p:sldId id="299" r:id="rId54"/>
    <p:sldId id="356" r:id="rId55"/>
    <p:sldId id="357" r:id="rId56"/>
    <p:sldId id="358" r:id="rId57"/>
    <p:sldId id="326" r:id="rId58"/>
    <p:sldId id="305" r:id="rId59"/>
    <p:sldId id="308" r:id="rId60"/>
    <p:sldId id="359" r:id="rId61"/>
    <p:sldId id="341" r:id="rId62"/>
    <p:sldId id="342" r:id="rId63"/>
    <p:sldId id="276" r:id="rId64"/>
    <p:sldId id="344" r:id="rId65"/>
    <p:sldId id="345" r:id="rId66"/>
    <p:sldId id="346" r:id="rId67"/>
    <p:sldId id="361" r:id="rId68"/>
    <p:sldId id="363" r:id="rId69"/>
    <p:sldId id="347" r:id="rId70"/>
    <p:sldId id="360" r:id="rId71"/>
    <p:sldId id="348" r:id="rId72"/>
    <p:sldId id="367" r:id="rId73"/>
    <p:sldId id="366" r:id="rId74"/>
    <p:sldId id="288" r:id="rId75"/>
    <p:sldId id="289" r:id="rId76"/>
    <p:sldId id="290" r:id="rId77"/>
    <p:sldId id="362" r:id="rId78"/>
    <p:sldId id="291" r:id="rId79"/>
    <p:sldId id="292" r:id="rId80"/>
    <p:sldId id="293" r:id="rId81"/>
    <p:sldId id="364" r:id="rId82"/>
  </p:sldIdLst>
  <p:sldSz cx="9144000" cy="6858000" type="screen4x3"/>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434" autoAdjust="0"/>
  </p:normalViewPr>
  <p:slideViewPr>
    <p:cSldViewPr>
      <p:cViewPr varScale="1">
        <p:scale>
          <a:sx n="70" d="100"/>
          <a:sy n="70" d="100"/>
        </p:scale>
        <p:origin x="1386" y="72"/>
      </p:cViewPr>
      <p:guideLst>
        <p:guide orient="horz" pos="2160"/>
        <p:guide pos="2880"/>
      </p:guideLst>
    </p:cSldViewPr>
  </p:slideViewPr>
  <p:outlineViewPr>
    <p:cViewPr>
      <p:scale>
        <a:sx n="33" d="100"/>
        <a:sy n="33" d="100"/>
      </p:scale>
      <p:origin x="0" y="-9156"/>
    </p:cViewPr>
  </p:outlineViewPr>
  <p:notesTextViewPr>
    <p:cViewPr>
      <p:scale>
        <a:sx n="100" d="100"/>
        <a:sy n="100" d="100"/>
      </p:scale>
      <p:origin x="0" y="0"/>
    </p:cViewPr>
  </p:notesTextViewPr>
  <p:sorterViewPr>
    <p:cViewPr>
      <p:scale>
        <a:sx n="152" d="100"/>
        <a:sy n="152" d="100"/>
      </p:scale>
      <p:origin x="0" y="-7242"/>
    </p:cViewPr>
  </p:sorterViewPr>
  <p:notesViewPr>
    <p:cSldViewPr>
      <p:cViewPr varScale="1">
        <p:scale>
          <a:sx n="57" d="100"/>
          <a:sy n="57" d="100"/>
        </p:scale>
        <p:origin x="2832"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528C30-476A-49D9-B223-072178C37F63}" type="datetimeFigureOut">
              <a:rPr lang="es-ES" smtClean="0"/>
              <a:t>07/05/2014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A6A609-3D7D-4F0E-AD3D-401C3223FA4C}" type="slidenum">
              <a:rPr lang="es-ES" smtClean="0"/>
              <a:t>‹Nº›</a:t>
            </a:fld>
            <a:endParaRPr lang="es-ES"/>
          </a:p>
        </p:txBody>
      </p:sp>
    </p:spTree>
    <p:extLst>
      <p:ext uri="{BB962C8B-B14F-4D97-AF65-F5344CB8AC3E}">
        <p14:creationId xmlns:p14="http://schemas.microsoft.com/office/powerpoint/2010/main" val="2485485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8B580A-A76F-4E5B-93FC-8FB2A64B7D47}" type="datetimeFigureOut">
              <a:rPr lang="es-ES" smtClean="0"/>
              <a:t>07/05/2014</a:t>
            </a:fld>
            <a:endParaRPr lang="es-ES"/>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E5531-2C00-4BCE-B1E8-6E3E965B2ADF}" type="slidenum">
              <a:rPr lang="es-ES" smtClean="0"/>
              <a:t>‹Nº›</a:t>
            </a:fld>
            <a:endParaRPr lang="es-ES"/>
          </a:p>
        </p:txBody>
      </p:sp>
    </p:spTree>
    <p:extLst>
      <p:ext uri="{BB962C8B-B14F-4D97-AF65-F5344CB8AC3E}">
        <p14:creationId xmlns:p14="http://schemas.microsoft.com/office/powerpoint/2010/main" val="2867947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EE5531-2C00-4BCE-B1E8-6E3E965B2ADF}" type="slidenum">
              <a:rPr lang="es-ES" smtClean="0"/>
              <a:t>14</a:t>
            </a:fld>
            <a:endParaRPr lang="es-ES"/>
          </a:p>
        </p:txBody>
      </p:sp>
    </p:spTree>
    <p:extLst>
      <p:ext uri="{BB962C8B-B14F-4D97-AF65-F5344CB8AC3E}">
        <p14:creationId xmlns:p14="http://schemas.microsoft.com/office/powerpoint/2010/main" val="373488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A8EE5531-2C00-4BCE-B1E8-6E3E965B2ADF}" type="slidenum">
              <a:rPr lang="es-ES" smtClean="0"/>
              <a:t>77</a:t>
            </a:fld>
            <a:endParaRPr lang="es-ES"/>
          </a:p>
        </p:txBody>
      </p:sp>
    </p:spTree>
    <p:extLst>
      <p:ext uri="{BB962C8B-B14F-4D97-AF65-F5344CB8AC3E}">
        <p14:creationId xmlns:p14="http://schemas.microsoft.com/office/powerpoint/2010/main" val="3382142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PE"/>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PE"/>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11"/>
          </p:nvPr>
        </p:nvSpPr>
        <p:spPr/>
        <p:txBody>
          <a:bodyPr/>
          <a:lstStyle/>
          <a:p>
            <a:endParaRPr lang="es-PE"/>
          </a:p>
        </p:txBody>
      </p:sp>
      <p:sp>
        <p:nvSpPr>
          <p:cNvPr id="6" name="5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7" name="6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8" name="7 Marcador de pie de página"/>
          <p:cNvSpPr>
            <a:spLocks noGrp="1"/>
          </p:cNvSpPr>
          <p:nvPr>
            <p:ph type="ftr" sz="quarter" idx="11"/>
          </p:nvPr>
        </p:nvSpPr>
        <p:spPr/>
        <p:txBody>
          <a:bodyPr/>
          <a:lstStyle/>
          <a:p>
            <a:endParaRPr lang="es-PE"/>
          </a:p>
        </p:txBody>
      </p:sp>
      <p:sp>
        <p:nvSpPr>
          <p:cNvPr id="9" name="8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PE"/>
          </a:p>
        </p:txBody>
      </p:sp>
      <p:sp>
        <p:nvSpPr>
          <p:cNvPr id="3" name="2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4" name="3 Marcador de pie de página"/>
          <p:cNvSpPr>
            <a:spLocks noGrp="1"/>
          </p:cNvSpPr>
          <p:nvPr>
            <p:ph type="ftr" sz="quarter" idx="11"/>
          </p:nvPr>
        </p:nvSpPr>
        <p:spPr/>
        <p:txBody>
          <a:bodyPr/>
          <a:lstStyle/>
          <a:p>
            <a:endParaRPr lang="es-PE"/>
          </a:p>
        </p:txBody>
      </p:sp>
      <p:sp>
        <p:nvSpPr>
          <p:cNvPr id="5" name="4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3" name="2 Marcador de pie de página"/>
          <p:cNvSpPr>
            <a:spLocks noGrp="1"/>
          </p:cNvSpPr>
          <p:nvPr>
            <p:ph type="ftr" sz="quarter" idx="11"/>
          </p:nvPr>
        </p:nvSpPr>
        <p:spPr/>
        <p:txBody>
          <a:bodyPr/>
          <a:lstStyle/>
          <a:p>
            <a:endParaRPr lang="es-PE"/>
          </a:p>
        </p:txBody>
      </p:sp>
      <p:sp>
        <p:nvSpPr>
          <p:cNvPr id="4" name="3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PE"/>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PE"/>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261CCC2-922A-48F8-972A-DCB6610D90E8}" type="datetimeFigureOut">
              <a:rPr lang="es-PE" smtClean="0"/>
              <a:pPr/>
              <a:t>07/05/2014</a:t>
            </a:fld>
            <a:endParaRPr lang="es-PE"/>
          </a:p>
        </p:txBody>
      </p:sp>
      <p:sp>
        <p:nvSpPr>
          <p:cNvPr id="6" name="5 Marcador de pie de página"/>
          <p:cNvSpPr>
            <a:spLocks noGrp="1"/>
          </p:cNvSpPr>
          <p:nvPr>
            <p:ph type="ftr" sz="quarter" idx="11"/>
          </p:nvPr>
        </p:nvSpPr>
        <p:spPr/>
        <p:txBody>
          <a:bodyPr/>
          <a:lstStyle/>
          <a:p>
            <a:endParaRPr lang="es-PE"/>
          </a:p>
        </p:txBody>
      </p:sp>
      <p:sp>
        <p:nvSpPr>
          <p:cNvPr id="7" name="6 Marcador de número de diapositiva"/>
          <p:cNvSpPr>
            <a:spLocks noGrp="1"/>
          </p:cNvSpPr>
          <p:nvPr>
            <p:ph type="sldNum" sz="quarter" idx="12"/>
          </p:nvPr>
        </p:nvSpPr>
        <p:spPr/>
        <p:txBody>
          <a:bodyPr/>
          <a:lstStyle/>
          <a:p>
            <a:fld id="{1C638568-3D32-4C4E-B958-80E362E977F9}" type="slidenum">
              <a:rPr lang="es-PE" smtClean="0"/>
              <a:pPr/>
              <a:t>‹Nº›</a:t>
            </a:fld>
            <a:endParaRPr lang="es-PE"/>
          </a:p>
        </p:txBody>
      </p:sp>
    </p:spTree>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PE"/>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1CCC2-922A-48F8-972A-DCB6610D90E8}" type="datetimeFigureOut">
              <a:rPr lang="es-PE" smtClean="0"/>
              <a:pPr/>
              <a:t>07/05/2014</a:t>
            </a:fld>
            <a:endParaRPr lang="es-PE"/>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38568-3D32-4C4E-B958-80E362E977F9}" type="slidenum">
              <a:rPr lang="es-PE" smtClean="0"/>
              <a:pPr/>
              <a:t>‹Nº›</a:t>
            </a:fld>
            <a:endParaRPr lang="es-P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8.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jpg"/></Relationships>
</file>

<file path=ppt/slides/_rels/slide4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6.jpg"/></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5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99.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7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73.xml.rels><?xml version="1.0" encoding="UTF-8" standalone="yes"?>
<Relationships xmlns="http://schemas.openxmlformats.org/package/2006/relationships"><Relationship Id="rId3" Type="http://schemas.openxmlformats.org/officeDocument/2006/relationships/hyperlink" Target="Ensamblaje%20sistema%20pintado%20automatico.avi"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ctrTitle"/>
          </p:nvPr>
        </p:nvSpPr>
        <p:spPr>
          <a:xfrm>
            <a:off x="755576" y="1928106"/>
            <a:ext cx="8535322" cy="1470025"/>
          </a:xfrm>
        </p:spPr>
        <p:txBody>
          <a:bodyPr>
            <a:normAutofit fontScale="90000"/>
          </a:bodyPr>
          <a:lstStyle/>
          <a:p>
            <a:r>
              <a:rPr lang="es-ES" b="1" dirty="0" smtClean="0"/>
              <a:t/>
            </a:r>
            <a:br>
              <a:rPr lang="es-ES" b="1" dirty="0" smtClean="0"/>
            </a:br>
            <a:r>
              <a:rPr lang="es-ES" b="1" dirty="0" smtClean="0"/>
              <a:t/>
            </a:r>
            <a:br>
              <a:rPr lang="es-ES" b="1" dirty="0" smtClean="0"/>
            </a:br>
            <a:r>
              <a:rPr lang="es-EC" b="1" dirty="0"/>
              <a:t>UNIVERSIDAD DE LAS FUERZAS ARMADAS - ESPE</a:t>
            </a:r>
            <a:r>
              <a:rPr lang="es-ES" b="1" dirty="0"/>
              <a:t>.</a:t>
            </a:r>
            <a:r>
              <a:rPr lang="es-ES" dirty="0"/>
              <a:t/>
            </a:r>
            <a:br>
              <a:rPr lang="es-ES" dirty="0"/>
            </a:br>
            <a:r>
              <a:rPr lang="es-ES" dirty="0"/>
              <a:t/>
            </a:r>
            <a:br>
              <a:rPr lang="es-ES" dirty="0"/>
            </a:br>
            <a:endParaRPr lang="es-ES" dirty="0"/>
          </a:p>
        </p:txBody>
      </p:sp>
      <p:sp>
        <p:nvSpPr>
          <p:cNvPr id="3" name="2 Subtítulo"/>
          <p:cNvSpPr>
            <a:spLocks noGrp="1"/>
          </p:cNvSpPr>
          <p:nvPr>
            <p:ph type="subTitle" idx="1"/>
          </p:nvPr>
        </p:nvSpPr>
        <p:spPr>
          <a:xfrm>
            <a:off x="1403648" y="3541822"/>
            <a:ext cx="6912768" cy="2911514"/>
          </a:xfrm>
        </p:spPr>
        <p:txBody>
          <a:bodyPr>
            <a:normAutofit/>
          </a:bodyPr>
          <a:lstStyle/>
          <a:p>
            <a:r>
              <a:rPr lang="es-ES" sz="3500" b="1" dirty="0" smtClean="0">
                <a:solidFill>
                  <a:schemeClr val="bg2">
                    <a:lumMod val="10000"/>
                  </a:schemeClr>
                </a:solidFill>
              </a:rPr>
              <a:t>Departamento de Eléctrica y Electrónica.</a:t>
            </a:r>
          </a:p>
          <a:p>
            <a:r>
              <a:rPr lang="es-ES" sz="3500" b="1" dirty="0" smtClean="0">
                <a:solidFill>
                  <a:schemeClr val="bg2">
                    <a:lumMod val="10000"/>
                  </a:schemeClr>
                </a:solidFill>
              </a:rPr>
              <a:t>Carrera: Ingeniería Electromecánica.</a:t>
            </a:r>
          </a:p>
          <a:p>
            <a:endParaRPr lang="es-PE" dirty="0"/>
          </a:p>
        </p:txBody>
      </p:sp>
      <p:pic>
        <p:nvPicPr>
          <p:cNvPr id="5" name="Picture" descr="A description..."/>
          <p:cNvPicPr/>
          <p:nvPr/>
        </p:nvPicPr>
        <p:blipFill>
          <a:blip r:embed="rId3"/>
          <a:srcRect/>
          <a:stretch>
            <a:fillRect/>
          </a:stretch>
        </p:blipFill>
        <p:spPr bwMode="auto">
          <a:xfrm>
            <a:off x="-32" y="6539"/>
            <a:ext cx="9144000" cy="1732282"/>
          </a:xfrm>
          <a:prstGeom prst="rect">
            <a:avLst/>
          </a:prstGeom>
          <a:noFill/>
          <a:ln w="9525">
            <a:noFill/>
            <a:miter lim="800000"/>
            <a:headEnd/>
            <a:tailEnd/>
          </a:ln>
        </p:spPr>
      </p:pic>
    </p:spTree>
  </p:cSld>
  <p:clrMapOvr>
    <a:masterClrMapping/>
  </p:clrMapOvr>
  <p:transition>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714356"/>
            <a:ext cx="7429552" cy="1143000"/>
          </a:xfrm>
        </p:spPr>
        <p:txBody>
          <a:bodyPr>
            <a:normAutofit/>
          </a:bodyPr>
          <a:lstStyle/>
          <a:p>
            <a:r>
              <a:rPr lang="es-ES" b="1" cap="all" dirty="0" smtClean="0"/>
              <a:t>DISEÑO MÁQUINA - CABINA</a:t>
            </a:r>
            <a:endParaRPr lang="es-PE" dirty="0"/>
          </a:p>
        </p:txBody>
      </p:sp>
      <p:sp>
        <p:nvSpPr>
          <p:cNvPr id="3" name="2 Marcador de contenido"/>
          <p:cNvSpPr>
            <a:spLocks noGrp="1"/>
          </p:cNvSpPr>
          <p:nvPr>
            <p:ph idx="1"/>
          </p:nvPr>
        </p:nvSpPr>
        <p:spPr>
          <a:xfrm>
            <a:off x="1530998" y="1857356"/>
            <a:ext cx="7215238" cy="4525963"/>
          </a:xfrm>
        </p:spPr>
        <p:txBody>
          <a:bodyPr>
            <a:normAutofit/>
          </a:bodyPr>
          <a:lstStyle/>
          <a:p>
            <a:pPr marL="0" indent="0" algn="just">
              <a:buNone/>
            </a:pPr>
            <a:r>
              <a:rPr lang="es-PE" sz="1800" dirty="0" smtClean="0">
                <a:latin typeface="Arial" panose="020B0604020202020204" pitchFamily="34" charset="0"/>
                <a:cs typeface="Arial" panose="020B0604020202020204" pitchFamily="34" charset="0"/>
              </a:rPr>
              <a:t>Se construyó basándose en los siguientes  aspectos importantes:</a:t>
            </a:r>
          </a:p>
          <a:p>
            <a:pPr lvl="1">
              <a:buFont typeface="Wingdings" pitchFamily="2" charset="2"/>
              <a:buChar char="Ø"/>
            </a:pPr>
            <a:r>
              <a:rPr lang="es-ES" sz="1800" dirty="0" smtClean="0">
                <a:latin typeface="Arial" panose="020B0604020202020204" pitchFamily="34" charset="0"/>
                <a:cs typeface="Arial" panose="020B0604020202020204" pitchFamily="34" charset="0"/>
              </a:rPr>
              <a:t>Máquina.</a:t>
            </a:r>
            <a:endParaRPr lang="es-PE" sz="1800" dirty="0" smtClean="0">
              <a:latin typeface="Arial" panose="020B0604020202020204" pitchFamily="34" charset="0"/>
              <a:cs typeface="Arial" panose="020B0604020202020204" pitchFamily="34" charset="0"/>
            </a:endParaRPr>
          </a:p>
          <a:p>
            <a:pPr lvl="1" algn="just">
              <a:buFont typeface="Wingdings" pitchFamily="2" charset="2"/>
              <a:buChar char="Ø"/>
            </a:pPr>
            <a:r>
              <a:rPr lang="es-ES" sz="1800" dirty="0" smtClean="0">
                <a:latin typeface="Arial" panose="020B0604020202020204" pitchFamily="34" charset="0"/>
                <a:cs typeface="Arial" panose="020B0604020202020204" pitchFamily="34" charset="0"/>
              </a:rPr>
              <a:t>Cabina de pintura</a:t>
            </a:r>
            <a:r>
              <a:rPr lang="es-ES" sz="1800" dirty="0" smtClean="0"/>
              <a:t>.</a:t>
            </a:r>
            <a:endParaRPr lang="es-PE" sz="1800" dirty="0"/>
          </a:p>
        </p:txBody>
      </p:sp>
      <p:pic>
        <p:nvPicPr>
          <p:cNvPr id="5" name="Imagen 4"/>
          <p:cNvPicPr>
            <a:picLocks noChangeAspect="1"/>
          </p:cNvPicPr>
          <p:nvPr/>
        </p:nvPicPr>
        <p:blipFill>
          <a:blip r:embed="rId3"/>
          <a:stretch>
            <a:fillRect/>
          </a:stretch>
        </p:blipFill>
        <p:spPr>
          <a:xfrm>
            <a:off x="1853920" y="2861571"/>
            <a:ext cx="6569394" cy="3521748"/>
          </a:xfrm>
          <a:prstGeom prst="rect">
            <a:avLst/>
          </a:prstGeom>
        </p:spPr>
      </p:pic>
    </p:spTree>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857240"/>
            <a:ext cx="7429552" cy="1143000"/>
          </a:xfrm>
        </p:spPr>
        <p:txBody>
          <a:bodyPr>
            <a:normAutofit/>
          </a:bodyPr>
          <a:lstStyle/>
          <a:p>
            <a:pPr lvl="0"/>
            <a:r>
              <a:rPr lang="es-ES" b="1" dirty="0" smtClean="0"/>
              <a:t>Máquina.</a:t>
            </a:r>
            <a:endParaRPr lang="es-PE" dirty="0"/>
          </a:p>
        </p:txBody>
      </p:sp>
      <p:sp>
        <p:nvSpPr>
          <p:cNvPr id="3" name="2 Marcador de contenido"/>
          <p:cNvSpPr>
            <a:spLocks noGrp="1"/>
          </p:cNvSpPr>
          <p:nvPr>
            <p:ph idx="1"/>
          </p:nvPr>
        </p:nvSpPr>
        <p:spPr>
          <a:xfrm>
            <a:off x="1357290" y="2117747"/>
            <a:ext cx="7215238" cy="4525963"/>
          </a:xfrm>
        </p:spPr>
        <p:txBody>
          <a:bodyPr>
            <a:normAutofit/>
          </a:bodyPr>
          <a:lstStyle/>
          <a:p>
            <a:pPr algn="just"/>
            <a:r>
              <a:rPr lang="es-ES" dirty="0"/>
              <a:t>Partiendo de los requerimientos funcionales de la máquina, así como; de las especificaciones técnicas que tienen máquinas semejantes existentes en el mercado </a:t>
            </a:r>
            <a:r>
              <a:rPr lang="es-ES" dirty="0" smtClean="0"/>
              <a:t>a </a:t>
            </a:r>
            <a:r>
              <a:rPr lang="es-ES" dirty="0"/>
              <a:t>continuación se describen los principales parámetros que influyen directamente en el diseño </a:t>
            </a:r>
            <a:r>
              <a:rPr lang="es-ES" dirty="0" smtClean="0"/>
              <a:t>mecánico y  neumático </a:t>
            </a:r>
            <a:r>
              <a:rPr lang="es-ES" dirty="0"/>
              <a:t>de la cabina</a:t>
            </a:r>
            <a:endParaRPr lang="es-PE" dirty="0" smtClean="0"/>
          </a:p>
          <a:p>
            <a:endParaRPr lang="es-PE" b="1" dirty="0" smtClean="0"/>
          </a:p>
        </p:txBody>
      </p:sp>
    </p:spTree>
  </p:cSld>
  <p:clrMapOvr>
    <a:masterClrMapping/>
  </p:clrMapOvr>
  <p:transition>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Marcador de contenido 1"/>
              <p:cNvSpPr>
                <a:spLocks noGrp="1"/>
              </p:cNvSpPr>
              <p:nvPr>
                <p:ph idx="1"/>
              </p:nvPr>
            </p:nvSpPr>
            <p:spPr>
              <a:xfrm>
                <a:off x="539552" y="1052736"/>
                <a:ext cx="8712968" cy="6336704"/>
              </a:xfrm>
            </p:spPr>
            <p:txBody>
              <a:bodyPr>
                <a:normAutofit fontScale="47500" lnSpcReduction="20000"/>
              </a:bodyPr>
              <a:lstStyle/>
              <a:p>
                <a:r>
                  <a:rPr lang="es-ES" sz="5500" dirty="0" smtClean="0"/>
                  <a:t>Velocidad </a:t>
                </a:r>
                <a:r>
                  <a:rPr lang="es-ES" sz="5500" dirty="0"/>
                  <a:t>recomendada de avance longitudinal (</a:t>
                </a:r>
                <a14:m>
                  <m:oMath xmlns:m="http://schemas.openxmlformats.org/officeDocument/2006/math">
                    <m:sSub>
                      <m:sSubPr>
                        <m:ctrlPr>
                          <a:rPr lang="es-ES" sz="5500" i="1">
                            <a:latin typeface="Cambria Math" panose="02040503050406030204" pitchFamily="18" charset="0"/>
                          </a:rPr>
                        </m:ctrlPr>
                      </m:sSubPr>
                      <m:e>
                        <m:r>
                          <a:rPr lang="es-ES" sz="5500" i="1">
                            <a:latin typeface="Cambria Math" panose="02040503050406030204" pitchFamily="18" charset="0"/>
                          </a:rPr>
                          <m:t>𝑉</m:t>
                        </m:r>
                      </m:e>
                      <m:sub>
                        <m:r>
                          <a:rPr lang="es-ES" sz="5500" i="1">
                            <a:latin typeface="Cambria Math" panose="02040503050406030204" pitchFamily="18" charset="0"/>
                          </a:rPr>
                          <m:t>𝐿</m:t>
                        </m:r>
                      </m:sub>
                    </m:sSub>
                  </m:oMath>
                </a14:m>
                <a:r>
                  <a:rPr lang="es-ES" sz="5500" dirty="0"/>
                  <a:t>)= 1,0 m/s</a:t>
                </a:r>
              </a:p>
              <a:p>
                <a:pPr lvl="0"/>
                <a:r>
                  <a:rPr lang="es-ES" sz="5500" dirty="0"/>
                  <a:t>Velocidad recomendada de avance transversal (</a:t>
                </a:r>
                <a14:m>
                  <m:oMath xmlns:m="http://schemas.openxmlformats.org/officeDocument/2006/math">
                    <m:sSub>
                      <m:sSubPr>
                        <m:ctrlPr>
                          <a:rPr lang="es-ES" sz="5500" i="1">
                            <a:latin typeface="Cambria Math" panose="02040503050406030204" pitchFamily="18" charset="0"/>
                          </a:rPr>
                        </m:ctrlPr>
                      </m:sSubPr>
                      <m:e>
                        <m:r>
                          <a:rPr lang="es-ES" sz="5500" i="1">
                            <a:latin typeface="Cambria Math" panose="02040503050406030204" pitchFamily="18" charset="0"/>
                          </a:rPr>
                          <m:t>𝑉</m:t>
                        </m:r>
                      </m:e>
                      <m:sub>
                        <m:r>
                          <a:rPr lang="es-ES" sz="5500" i="1">
                            <a:latin typeface="Cambria Math" panose="02040503050406030204" pitchFamily="18" charset="0"/>
                          </a:rPr>
                          <m:t>𝑇</m:t>
                        </m:r>
                      </m:sub>
                    </m:sSub>
                  </m:oMath>
                </a14:m>
                <a:r>
                  <a:rPr lang="es-ES" sz="5500" dirty="0"/>
                  <a:t>) = 0.15 m/s</a:t>
                </a:r>
              </a:p>
              <a:p>
                <a:pPr lvl="0"/>
                <a:r>
                  <a:rPr lang="es-ES" sz="5500" dirty="0"/>
                  <a:t>Peso máximo de cada pistola </a:t>
                </a:r>
                <a:r>
                  <a:rPr lang="es-ES" sz="5500" dirty="0" smtClean="0"/>
                  <a:t>= </a:t>
                </a:r>
                <a:r>
                  <a:rPr lang="es-ES" sz="5500" dirty="0"/>
                  <a:t>20 N</a:t>
                </a:r>
              </a:p>
              <a:p>
                <a:pPr lvl="0"/>
                <a:r>
                  <a:rPr lang="es-ES" sz="5500" dirty="0"/>
                  <a:t>Dimensiones de la puerta (alto x ancho x espesor) = (2.1 x 1.2 x 0.04) m</a:t>
                </a:r>
              </a:p>
              <a:p>
                <a:pPr lvl="0"/>
                <a:r>
                  <a:rPr lang="es-ES" sz="5500" dirty="0"/>
                  <a:t>Peso máximo de las puertas = 450 N</a:t>
                </a:r>
              </a:p>
              <a:p>
                <a:pPr lvl="0"/>
                <a:r>
                  <a:rPr lang="es-ES" sz="5500" dirty="0"/>
                  <a:t>Presión máxima del sistema = 6.9 bar (690 </a:t>
                </a:r>
                <a:r>
                  <a:rPr lang="es-ES" sz="5500" dirty="0" err="1"/>
                  <a:t>kPa</a:t>
                </a:r>
                <a:r>
                  <a:rPr lang="es-ES" sz="5500" dirty="0"/>
                  <a:t>)</a:t>
                </a:r>
              </a:p>
              <a:p>
                <a:pPr lvl="0"/>
                <a:r>
                  <a:rPr lang="es-ES" sz="5500" dirty="0"/>
                  <a:t>Consumo de aire en la pulverización = 400 </a:t>
                </a:r>
                <a:r>
                  <a:rPr lang="es-ES" sz="5500" dirty="0" err="1"/>
                  <a:t>lt</a:t>
                </a:r>
                <a:r>
                  <a:rPr lang="es-ES" sz="5500" dirty="0"/>
                  <a:t>/min</a:t>
                </a:r>
              </a:p>
              <a:p>
                <a:pPr lvl="0"/>
                <a:r>
                  <a:rPr lang="es-ES" sz="5500" dirty="0"/>
                  <a:t>Angulo de inclinación máximo de las pistolas de pintar = 45°</a:t>
                </a:r>
              </a:p>
              <a:p>
                <a:pPr lvl="0"/>
                <a:r>
                  <a:rPr lang="es-ES" sz="5500" dirty="0"/>
                  <a:t>Ángulo de giro de la puerta = 180°</a:t>
                </a:r>
              </a:p>
              <a:p>
                <a:pPr lvl="0"/>
                <a:r>
                  <a:rPr lang="es-ES" sz="5500" dirty="0"/>
                  <a:t>Temperatura máxima de secado en la cabina = 30°C</a:t>
                </a:r>
              </a:p>
              <a:p>
                <a:pPr lvl="0"/>
                <a:r>
                  <a:rPr lang="es-ES" sz="5500" dirty="0"/>
                  <a:t>Expectativa de vida útil de la máquina = 10 años</a:t>
                </a:r>
              </a:p>
              <a:p>
                <a:pPr lvl="0"/>
                <a:r>
                  <a:rPr lang="es-ES" sz="5500" dirty="0"/>
                  <a:t>Factor de seguridad mínimo requerido = 3.0</a:t>
                </a:r>
              </a:p>
              <a:p>
                <a:endParaRPr lang="es-ES" dirty="0"/>
              </a:p>
            </p:txBody>
          </p:sp>
        </mc:Choice>
        <mc:Fallback xmlns="">
          <p:sp>
            <p:nvSpPr>
              <p:cNvPr id="2" name="Marcador de contenido 1"/>
              <p:cNvSpPr>
                <a:spLocks noGrp="1" noRot="1" noChangeAspect="1" noMove="1" noResize="1" noEditPoints="1" noAdjustHandles="1" noChangeArrowheads="1" noChangeShapeType="1" noTextEdit="1"/>
              </p:cNvSpPr>
              <p:nvPr>
                <p:ph idx="1"/>
              </p:nvPr>
            </p:nvSpPr>
            <p:spPr>
              <a:xfrm>
                <a:off x="539552" y="1052736"/>
                <a:ext cx="8712968" cy="6336704"/>
              </a:xfrm>
              <a:blipFill rotWithShape="0">
                <a:blip r:embed="rId3"/>
                <a:stretch>
                  <a:fillRect l="-1120" t="-2021" r="-910"/>
                </a:stretch>
              </a:blipFill>
            </p:spPr>
            <p:txBody>
              <a:bodyPr/>
              <a:lstStyle/>
              <a:p>
                <a:r>
                  <a:rPr lang="es-ES">
                    <a:noFill/>
                  </a:rPr>
                  <a:t> </a:t>
                </a:r>
              </a:p>
            </p:txBody>
          </p:sp>
        </mc:Fallback>
      </mc:AlternateContent>
    </p:spTree>
  </p:cSld>
  <p:clrMapOvr>
    <a:masterClrMapping/>
  </p:clrMapOvr>
  <p:transition>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919" y="0"/>
            <a:ext cx="9144032" cy="6858000"/>
          </a:xfrm>
          <a:prstGeom prst="rect">
            <a:avLst/>
          </a:prstGeom>
          <a:noFill/>
          <a:ln w="9525">
            <a:noFill/>
            <a:miter lim="800000"/>
            <a:headEnd/>
            <a:tailEnd/>
          </a:ln>
        </p:spPr>
      </p:pic>
      <p:pic>
        <p:nvPicPr>
          <p:cNvPr id="5" name="Marcador de contenido 4"/>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rot="5400000">
            <a:off x="2385101" y="131988"/>
            <a:ext cx="4307991" cy="9144035"/>
          </a:xfrm>
          <a:prstGeom prst="rect">
            <a:avLst/>
          </a:prstGeom>
        </p:spPr>
      </p:pic>
      <p:sp>
        <p:nvSpPr>
          <p:cNvPr id="2" name="Rectángulo 1"/>
          <p:cNvSpPr/>
          <p:nvPr/>
        </p:nvSpPr>
        <p:spPr>
          <a:xfrm>
            <a:off x="4539096" y="-22860"/>
            <a:ext cx="4572000" cy="3000821"/>
          </a:xfrm>
          <a:prstGeom prst="rect">
            <a:avLst/>
          </a:prstGeom>
        </p:spPr>
        <p:txBody>
          <a:bodyPr>
            <a:spAutoFit/>
          </a:bodyPr>
          <a:lstStyle/>
          <a:p>
            <a:pPr marL="428625" indent="-428625"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1.	Sistema para sujeción y movimiento transversal de las pistolas de pintar.</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marL="428625" indent="-428625"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2.	Sistema para movimiento longitudinal de las pistolas de pintar movimiento.</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marL="428625" indent="-428625"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3.	Sistema para sujeción y giro de la puerta.</a:t>
            </a:r>
            <a:endParaRPr lang="es-ES" sz="1600" dirty="0" smtClean="0">
              <a:latin typeface="Calibri" panose="020F0502020204030204" pitchFamily="34" charset="0"/>
              <a:ea typeface="Times New Roman" panose="02020603050405020304" pitchFamily="18" charset="0"/>
              <a:cs typeface="Times New Roman" panose="02020603050405020304" pitchFamily="18" charset="0"/>
            </a:endParaRPr>
          </a:p>
          <a:p>
            <a:pPr marL="428625" indent="-428625"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4</a:t>
            </a:r>
            <a:r>
              <a:rPr lang="es-ES" dirty="0">
                <a:latin typeface="Arial" panose="020B0604020202020204" pitchFamily="34" charset="0"/>
                <a:ea typeface="Times New Roman" panose="02020603050405020304" pitchFamily="18" charset="0"/>
                <a:cs typeface="Times New Roman" panose="02020603050405020304" pitchFamily="18" charset="0"/>
              </a:rPr>
              <a:t>.	Sistema de control.</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ángulo 5"/>
          <p:cNvSpPr/>
          <p:nvPr/>
        </p:nvSpPr>
        <p:spPr>
          <a:xfrm>
            <a:off x="611560" y="1021859"/>
            <a:ext cx="4680520" cy="506292"/>
          </a:xfrm>
          <a:prstGeom prst="rect">
            <a:avLst/>
          </a:prstGeom>
        </p:spPr>
        <p:txBody>
          <a:bodyPr wrap="square">
            <a:spAutoFit/>
          </a:bodyPr>
          <a:lstStyle/>
          <a:p>
            <a:pPr lvl="2" algn="just">
              <a:lnSpc>
                <a:spcPct val="150000"/>
              </a:lnSpc>
              <a:spcAft>
                <a:spcPts val="0"/>
              </a:spcAft>
            </a:pPr>
            <a:r>
              <a:rPr lang="es-ES" sz="2000" b="1" dirty="0" smtClean="0">
                <a:latin typeface="Calibri" panose="020F0502020204030204" pitchFamily="34" charset="0"/>
                <a:ea typeface="Times New Roman" panose="02020603050405020304" pitchFamily="18" charset="0"/>
                <a:cs typeface="Times New Roman" panose="02020603050405020304" pitchFamily="18" charset="0"/>
              </a:rPr>
              <a:t>PARTES DE LA MÁQUINA.</a:t>
            </a:r>
            <a:endParaRPr lang="es-ES" sz="20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Flecha abajo 6"/>
          <p:cNvSpPr/>
          <p:nvPr/>
        </p:nvSpPr>
        <p:spPr>
          <a:xfrm>
            <a:off x="3203848" y="1700808"/>
            <a:ext cx="504056" cy="849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403648" y="908720"/>
            <a:ext cx="7215238" cy="4525963"/>
          </a:xfrm>
        </p:spPr>
        <p:txBody>
          <a:bodyPr>
            <a:normAutofit/>
          </a:bodyPr>
          <a:lstStyle/>
          <a:p>
            <a:pPr marL="0" lvl="1" indent="0" algn="just">
              <a:buNone/>
            </a:pPr>
            <a:r>
              <a:rPr lang="es-ES" sz="2200" b="1" dirty="0" smtClean="0"/>
              <a:t>1. DISEÑO </a:t>
            </a:r>
            <a:r>
              <a:rPr lang="es-ES" sz="2200" b="1" dirty="0"/>
              <a:t>DEL SISTEMA PARA SUJECIÓN Y MOVIMIENTO TRANSVERSAL DE LAS PISTOLAS DE PINTAR.</a:t>
            </a:r>
            <a:endParaRPr lang="es-ES" sz="2200" dirty="0"/>
          </a:p>
          <a:p>
            <a:pPr marL="0" indent="0" algn="just">
              <a:buNone/>
            </a:pPr>
            <a:endParaRPr lang="es-PE" dirty="0"/>
          </a:p>
        </p:txBody>
      </p:sp>
      <p:pic>
        <p:nvPicPr>
          <p:cNvPr id="5" name="Imagen 4"/>
          <p:cNvPicPr/>
          <p:nvPr/>
        </p:nvPicPr>
        <p:blipFill>
          <a:blip r:embed="rId4">
            <a:extLst>
              <a:ext uri="{28A0092B-C50C-407E-A947-70E740481C1C}">
                <a14:useLocalDpi xmlns:a14="http://schemas.microsoft.com/office/drawing/2010/main" val="0"/>
              </a:ext>
            </a:extLst>
          </a:blip>
          <a:stretch>
            <a:fillRect/>
          </a:stretch>
        </p:blipFill>
        <p:spPr>
          <a:xfrm>
            <a:off x="-32" y="1686409"/>
            <a:ext cx="3599416" cy="5171591"/>
          </a:xfrm>
          <a:prstGeom prst="rect">
            <a:avLst/>
          </a:prstGeom>
        </p:spPr>
      </p:pic>
      <p:sp>
        <p:nvSpPr>
          <p:cNvPr id="2" name="Rectángulo 1"/>
          <p:cNvSpPr/>
          <p:nvPr/>
        </p:nvSpPr>
        <p:spPr>
          <a:xfrm>
            <a:off x="3599384" y="1749838"/>
            <a:ext cx="6246440" cy="4593565"/>
          </a:xfrm>
          <a:prstGeom prst="rect">
            <a:avLst/>
          </a:prstGeom>
        </p:spPr>
        <p:txBody>
          <a:bodyPr wrap="square">
            <a:spAutoFit/>
          </a:bodyPr>
          <a:lstStyle/>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a. Pistola </a:t>
            </a:r>
            <a:r>
              <a:rPr lang="es-ES" sz="1500" dirty="0">
                <a:latin typeface="Arial" panose="020B0604020202020204" pitchFamily="34" charset="0"/>
                <a:ea typeface="Times New Roman" panose="02020603050405020304" pitchFamily="18" charset="0"/>
                <a:cs typeface="Times New Roman" panose="02020603050405020304" pitchFamily="18" charset="0"/>
              </a:rPr>
              <a:t>de pintar.</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b. Brazo </a:t>
            </a:r>
            <a:r>
              <a:rPr lang="es-ES" sz="1500" dirty="0">
                <a:latin typeface="Arial" panose="020B0604020202020204" pitchFamily="34" charset="0"/>
                <a:ea typeface="Times New Roman" panose="02020603050405020304" pitchFamily="18" charset="0"/>
                <a:cs typeface="Times New Roman" panose="02020603050405020304" pitchFamily="18" charset="0"/>
              </a:rPr>
              <a:t>de sujeción de las 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c. Piñón </a:t>
            </a:r>
            <a:r>
              <a:rPr lang="es-ES" sz="1500" dirty="0">
                <a:latin typeface="Arial" panose="020B0604020202020204" pitchFamily="34" charset="0"/>
                <a:ea typeface="Times New Roman" panose="02020603050405020304" pitchFamily="18" charset="0"/>
                <a:cs typeface="Times New Roman" panose="02020603050405020304" pitchFamily="18" charset="0"/>
              </a:rPr>
              <a:t>para movimiento de inclinación de las 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d. Eje </a:t>
            </a:r>
            <a:r>
              <a:rPr lang="es-ES" sz="1500" dirty="0">
                <a:latin typeface="Arial" panose="020B0604020202020204" pitchFamily="34" charset="0"/>
                <a:ea typeface="Times New Roman" panose="02020603050405020304" pitchFamily="18" charset="0"/>
                <a:cs typeface="Times New Roman" panose="02020603050405020304" pitchFamily="18" charset="0"/>
              </a:rPr>
              <a:t>del brazo de sujeción.</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e. Cremallera </a:t>
            </a:r>
            <a:r>
              <a:rPr lang="es-ES" sz="1500" dirty="0">
                <a:latin typeface="Arial" panose="020B0604020202020204" pitchFamily="34" charset="0"/>
                <a:ea typeface="Times New Roman" panose="02020603050405020304" pitchFamily="18" charset="0"/>
                <a:cs typeface="Times New Roman" panose="02020603050405020304" pitchFamily="18" charset="0"/>
              </a:rPr>
              <a:t>para el movimiento de inclinación de las 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f. Cilindro </a:t>
            </a:r>
            <a:r>
              <a:rPr lang="es-ES" sz="1500" dirty="0">
                <a:latin typeface="Arial" panose="020B0604020202020204" pitchFamily="34" charset="0"/>
                <a:ea typeface="Times New Roman" panose="02020603050405020304" pitchFamily="18" charset="0"/>
                <a:cs typeface="Times New Roman" panose="02020603050405020304" pitchFamily="18" charset="0"/>
              </a:rPr>
              <a:t>neumático para el movimiento de inclinación de </a:t>
            </a:r>
            <a:r>
              <a:rPr lang="es-ES" sz="1500" dirty="0" smtClean="0">
                <a:latin typeface="Arial" panose="020B0604020202020204" pitchFamily="34" charset="0"/>
                <a:ea typeface="Times New Roman" panose="02020603050405020304" pitchFamily="18" charset="0"/>
                <a:cs typeface="Times New Roman" panose="02020603050405020304" pitchFamily="18" charset="0"/>
              </a:rPr>
              <a:t>las</a:t>
            </a: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1500" dirty="0">
                <a:latin typeface="Arial" panose="020B0604020202020204" pitchFamily="34" charset="0"/>
                <a:ea typeface="Times New Roman" panose="02020603050405020304" pitchFamily="18" charset="0"/>
                <a:cs typeface="Times New Roman" panose="02020603050405020304" pitchFamily="18" charset="0"/>
              </a:rPr>
              <a:t>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g. Husillo </a:t>
            </a:r>
            <a:r>
              <a:rPr lang="es-ES" sz="1500" dirty="0">
                <a:latin typeface="Arial" panose="020B0604020202020204" pitchFamily="34" charset="0"/>
                <a:ea typeface="Times New Roman" panose="02020603050405020304" pitchFamily="18" charset="0"/>
                <a:cs typeface="Times New Roman" panose="02020603050405020304" pitchFamily="18" charset="0"/>
              </a:rPr>
              <a:t>de bolas para el movimiento transversal de las </a:t>
            </a:r>
            <a:r>
              <a:rPr lang="es-ES" sz="1500" dirty="0" smtClean="0">
                <a:latin typeface="Arial" panose="020B0604020202020204" pitchFamily="34" charset="0"/>
                <a:ea typeface="Times New Roman" panose="02020603050405020304" pitchFamily="18" charset="0"/>
                <a:cs typeface="Times New Roman" panose="02020603050405020304" pitchFamily="18" charset="0"/>
              </a:rPr>
              <a:t>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h. Guías </a:t>
            </a:r>
            <a:r>
              <a:rPr lang="es-ES" sz="1500" dirty="0">
                <a:latin typeface="Arial" panose="020B0604020202020204" pitchFamily="34" charset="0"/>
                <a:ea typeface="Times New Roman" panose="02020603050405020304" pitchFamily="18" charset="0"/>
                <a:cs typeface="Times New Roman" panose="02020603050405020304" pitchFamily="18" charset="0"/>
              </a:rPr>
              <a:t>para el movimiento transversal de las 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i. Rodamientos </a:t>
            </a:r>
            <a:r>
              <a:rPr lang="es-ES" sz="1500" dirty="0">
                <a:latin typeface="Arial" panose="020B0604020202020204" pitchFamily="34" charset="0"/>
                <a:ea typeface="Times New Roman" panose="02020603050405020304" pitchFamily="18" charset="0"/>
                <a:cs typeface="Times New Roman" panose="02020603050405020304" pitchFamily="18" charset="0"/>
              </a:rPr>
              <a:t>lineales para el movimiento transversal de </a:t>
            </a:r>
            <a:r>
              <a:rPr lang="es-ES" sz="1500" dirty="0" smtClean="0">
                <a:latin typeface="Arial" panose="020B0604020202020204" pitchFamily="34" charset="0"/>
                <a:ea typeface="Times New Roman" panose="02020603050405020304" pitchFamily="18" charset="0"/>
                <a:cs typeface="Times New Roman" panose="02020603050405020304" pitchFamily="18" charset="0"/>
              </a:rPr>
              <a:t>las</a:t>
            </a:r>
          </a:p>
          <a:p>
            <a:pPr algn="just">
              <a:lnSpc>
                <a:spcPct val="150000"/>
              </a:lnSpc>
              <a:spcAft>
                <a:spcPts val="0"/>
              </a:spcAft>
            </a:pPr>
            <a:r>
              <a:rPr lang="es-ES" sz="1500" dirty="0">
                <a:latin typeface="Arial" panose="020B0604020202020204" pitchFamily="34" charset="0"/>
                <a:ea typeface="Times New Roman" panose="02020603050405020304" pitchFamily="18" charset="0"/>
                <a:cs typeface="Times New Roman" panose="02020603050405020304" pitchFamily="18" charset="0"/>
              </a:rPr>
              <a:t> </a:t>
            </a:r>
            <a:r>
              <a:rPr lang="es-ES" sz="1500" dirty="0" smtClean="0">
                <a:latin typeface="Arial" panose="020B0604020202020204" pitchFamily="34" charset="0"/>
                <a:ea typeface="Times New Roman" panose="02020603050405020304" pitchFamily="18" charset="0"/>
                <a:cs typeface="Times New Roman" panose="02020603050405020304" pitchFamily="18" charset="0"/>
              </a:rPr>
              <a:t>   </a:t>
            </a:r>
            <a:r>
              <a:rPr lang="es-ES" sz="1500" dirty="0">
                <a:latin typeface="Arial" panose="020B0604020202020204" pitchFamily="34" charset="0"/>
                <a:ea typeface="Times New Roman" panose="02020603050405020304" pitchFamily="18" charset="0"/>
                <a:cs typeface="Times New Roman" panose="02020603050405020304" pitchFamily="18" charset="0"/>
              </a:rPr>
              <a:t>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j. Carro </a:t>
            </a:r>
            <a:r>
              <a:rPr lang="es-ES" sz="1500" dirty="0">
                <a:latin typeface="Arial" panose="020B0604020202020204" pitchFamily="34" charset="0"/>
                <a:ea typeface="Times New Roman" panose="02020603050405020304" pitchFamily="18" charset="0"/>
                <a:cs typeface="Times New Roman" panose="02020603050405020304" pitchFamily="18" charset="0"/>
              </a:rPr>
              <a:t>para el movimiento transversal de las pistolas.</a:t>
            </a:r>
            <a:endParaRPr lang="es-ES" sz="15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500" dirty="0" smtClean="0">
                <a:latin typeface="Arial" panose="020B0604020202020204" pitchFamily="34" charset="0"/>
                <a:ea typeface="Times New Roman" panose="02020603050405020304" pitchFamily="18" charset="0"/>
                <a:cs typeface="Times New Roman" panose="02020603050405020304" pitchFamily="18" charset="0"/>
              </a:rPr>
              <a:t>k. Motor </a:t>
            </a:r>
            <a:r>
              <a:rPr lang="es-ES" sz="1500" dirty="0">
                <a:latin typeface="Arial" panose="020B0604020202020204" pitchFamily="34" charset="0"/>
                <a:ea typeface="Times New Roman" panose="02020603050405020304" pitchFamily="18" charset="0"/>
                <a:cs typeface="Times New Roman" panose="02020603050405020304" pitchFamily="18" charset="0"/>
              </a:rPr>
              <a:t>para el movimiento transversal de las pistolas.</a:t>
            </a:r>
            <a:endParaRPr lang="es-ES" sz="15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1 Título"/>
          <p:cNvSpPr>
            <a:spLocks noGrp="1"/>
          </p:cNvSpPr>
          <p:nvPr>
            <p:ph type="title"/>
          </p:nvPr>
        </p:nvSpPr>
        <p:spPr>
          <a:xfrm>
            <a:off x="1266440" y="1201316"/>
            <a:ext cx="7429552" cy="1143000"/>
          </a:xfrm>
        </p:spPr>
        <p:txBody>
          <a:bodyPr>
            <a:normAutofit fontScale="90000"/>
          </a:bodyPr>
          <a:lstStyle/>
          <a:p>
            <a:pPr lvl="2" algn="just">
              <a:lnSpc>
                <a:spcPct val="150000"/>
              </a:lnSpc>
            </a:pPr>
            <a:r>
              <a:rPr lang="es-ES" dirty="0" smtClean="0">
                <a:latin typeface="Arial" panose="020B0604020202020204" pitchFamily="34" charset="0"/>
                <a:cs typeface="Arial" panose="020B0604020202020204" pitchFamily="34" charset="0"/>
              </a:rPr>
              <a:t>Por </a:t>
            </a:r>
            <a:r>
              <a:rPr lang="es-ES" dirty="0">
                <a:latin typeface="Arial" panose="020B0604020202020204" pitchFamily="34" charset="0"/>
                <a:cs typeface="Arial" panose="020B0604020202020204" pitchFamily="34" charset="0"/>
              </a:rPr>
              <a:t>disponibilidad en el mercado, facilidad de maquinado y costos, este elemento se fabricará con platinas de acero estructural ASTM A36</a:t>
            </a:r>
            <a:r>
              <a:rPr lang="es-ES" dirty="0"/>
              <a:t>.</a:t>
            </a:r>
            <a:r>
              <a:rPr lang="es-ES" sz="1600" dirty="0"/>
              <a:t/>
            </a:r>
            <a:br>
              <a:rPr lang="es-ES" sz="1600" dirty="0"/>
            </a:br>
            <a:endParaRPr lang="es-ES" sz="1600" dirty="0"/>
          </a:p>
        </p:txBody>
      </p:sp>
      <p:pic>
        <p:nvPicPr>
          <p:cNvPr id="6" name="Marcador de contenido 5"/>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2526" y="3284984"/>
            <a:ext cx="3811474" cy="3233882"/>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1013483" y="3545632"/>
                <a:ext cx="4572000" cy="1818575"/>
              </a:xfrm>
              <a:prstGeom prst="rect">
                <a:avLst/>
              </a:prstGeom>
            </p:spPr>
            <p:txBody>
              <a:bodyPr>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                    </a:t>
                </a:r>
                <a:r>
                  <a:rPr lang="es-ES" b="1" dirty="0" smtClean="0">
                    <a:latin typeface="Arial" panose="020B0604020202020204" pitchFamily="34" charset="0"/>
                    <a:ea typeface="Times New Roman" panose="02020603050405020304" pitchFamily="18" charset="0"/>
                    <a:cs typeface="Times New Roman" panose="02020603050405020304" pitchFamily="18" charset="0"/>
                  </a:rPr>
                  <a:t>PESO PISTOLA</a:t>
                </a:r>
                <a:endParaRPr lang="es-ES" sz="16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𝑊</m:t>
                          </m:r>
                        </m:e>
                        <m:sub>
                          <m:r>
                            <a:rPr lang="es-ES" i="1">
                              <a:effectLst/>
                              <a:latin typeface="Cambria Math" panose="02040503050406030204" pitchFamily="18" charset="0"/>
                              <a:ea typeface="Times New Roman" panose="02020603050405020304" pitchFamily="18" charset="0"/>
                              <a:cs typeface="Arial" panose="020B0604020202020204" pitchFamily="34" charset="0"/>
                            </a:rPr>
                            <m:t>𝑝𝑖𝑠</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=2∙20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𝑊</m:t>
                          </m:r>
                        </m:e>
                        <m:sub>
                          <m:r>
                            <a:rPr lang="es-ES" i="1">
                              <a:effectLst/>
                              <a:latin typeface="Cambria Math" panose="02040503050406030204" pitchFamily="18" charset="0"/>
                              <a:ea typeface="Times New Roman" panose="02020603050405020304" pitchFamily="18" charset="0"/>
                              <a:cs typeface="Arial" panose="020B0604020202020204" pitchFamily="34" charset="0"/>
                            </a:rPr>
                            <m:t>𝑝𝑖𝑠</m:t>
                          </m:r>
                        </m:sub>
                      </m:sSub>
                      <m:r>
                        <a:rPr lang="es-ES" i="1">
                          <a:effectLst/>
                          <a:latin typeface="Cambria Math" panose="02040503050406030204" pitchFamily="18" charset="0"/>
                          <a:ea typeface="Times New Roman" panose="02020603050405020304" pitchFamily="18" charset="0"/>
                          <a:cs typeface="Arial" panose="020B0604020202020204" pitchFamily="34" charset="0"/>
                        </a:rPr>
                        <m:t>=40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013483" y="3545632"/>
                <a:ext cx="4572000" cy="1818575"/>
              </a:xfrm>
              <a:prstGeom prst="rect">
                <a:avLst/>
              </a:prstGeom>
              <a:blipFill rotWithShape="0">
                <a:blip r:embed="rId4"/>
                <a:stretch>
                  <a:fillRect/>
                </a:stretch>
              </a:blipFill>
            </p:spPr>
            <p:txBody>
              <a:bodyPr/>
              <a:lstStyle/>
              <a:p>
                <a:r>
                  <a:rPr lang="es-ES">
                    <a:noFill/>
                  </a:rPr>
                  <a:t> </a:t>
                </a:r>
              </a:p>
            </p:txBody>
          </p:sp>
        </mc:Fallback>
      </mc:AlternateContent>
      <p:sp>
        <p:nvSpPr>
          <p:cNvPr id="7" name="Rectángulo 6"/>
          <p:cNvSpPr/>
          <p:nvPr/>
        </p:nvSpPr>
        <p:spPr>
          <a:xfrm>
            <a:off x="1266440" y="2009154"/>
            <a:ext cx="7429552" cy="1292662"/>
          </a:xfrm>
          <a:prstGeom prst="rect">
            <a:avLst/>
          </a:prstGeom>
        </p:spPr>
        <p:txBody>
          <a:bodyPr wrap="square">
            <a:spAutoFit/>
          </a:bodyPr>
          <a:lstStyle/>
          <a:p>
            <a:pPr lvl="2">
              <a:lnSpc>
                <a:spcPct val="150000"/>
              </a:lnSpc>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 </a:t>
            </a:r>
            <a:r>
              <a:rPr lang="es-ES" sz="2000" b="1" dirty="0" smtClean="0">
                <a:latin typeface="Arial" panose="020B0604020202020204" pitchFamily="34" charset="0"/>
                <a:ea typeface="Times New Roman" panose="02020603050405020304" pitchFamily="18" charset="0"/>
                <a:cs typeface="Times New Roman" panose="02020603050405020304" pitchFamily="18" charset="0"/>
              </a:rPr>
              <a:t>           DETERMINACIÓN </a:t>
            </a:r>
            <a:r>
              <a:rPr lang="es-ES" sz="2000" b="1" dirty="0">
                <a:latin typeface="Arial" panose="020B0604020202020204" pitchFamily="34" charset="0"/>
                <a:ea typeface="Times New Roman" panose="02020603050405020304" pitchFamily="18" charset="0"/>
                <a:cs typeface="Times New Roman" panose="02020603050405020304" pitchFamily="18" charset="0"/>
              </a:rPr>
              <a:t>DE CARGAS.</a:t>
            </a:r>
            <a:endParaRPr lang="es-ES" sz="20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Como se indica en la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figura la </a:t>
            </a:r>
            <a:r>
              <a:rPr lang="es-ES" sz="1600" dirty="0">
                <a:latin typeface="Arial" panose="020B0604020202020204" pitchFamily="34" charset="0"/>
                <a:ea typeface="Times New Roman" panose="02020603050405020304" pitchFamily="18" charset="0"/>
                <a:cs typeface="Times New Roman" panose="02020603050405020304" pitchFamily="18" charset="0"/>
              </a:rPr>
              <a:t>inclinación máxima del brazo será 45° con una extensión de 320 mm y deberá soportar el peso de las pistolas de pintar.</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1907704" y="782363"/>
            <a:ext cx="5538889" cy="504305"/>
          </a:xfrm>
          <a:prstGeom prst="rect">
            <a:avLst/>
          </a:prstGeom>
        </p:spPr>
        <p:txBody>
          <a:bodyPr wrap="none">
            <a:spAutoFit/>
          </a:bodyPr>
          <a:lstStyle/>
          <a:p>
            <a:pPr lvl="2" algn="ctr">
              <a:lnSpc>
                <a:spcPct val="150000"/>
              </a:lnSpc>
              <a:spcAft>
                <a:spcPts val="0"/>
              </a:spcAft>
            </a:pPr>
            <a:r>
              <a:rPr lang="es-ES" sz="2000" b="1" dirty="0">
                <a:latin typeface="Arial" panose="020B0604020202020204" pitchFamily="34" charset="0"/>
                <a:ea typeface="Times New Roman" panose="02020603050405020304" pitchFamily="18" charset="0"/>
                <a:cs typeface="Times New Roman" panose="02020603050405020304" pitchFamily="18" charset="0"/>
              </a:rPr>
              <a:t>DISEÑO DEL BRAZO DE SUJECIÓN.</a:t>
            </a:r>
            <a:endParaRPr lang="es-ES"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1759" y="1245"/>
            <a:ext cx="9144032" cy="6858000"/>
          </a:xfrm>
          <a:prstGeom prst="rect">
            <a:avLst/>
          </a:prstGeom>
          <a:noFill/>
          <a:ln w="9525">
            <a:noFill/>
            <a:miter lim="800000"/>
            <a:headEnd/>
            <a:tailEnd/>
          </a:ln>
        </p:spPr>
      </p:pic>
      <p:sp>
        <p:nvSpPr>
          <p:cNvPr id="5" name="1 Título"/>
          <p:cNvSpPr txBox="1">
            <a:spLocks/>
          </p:cNvSpPr>
          <p:nvPr/>
        </p:nvSpPr>
        <p:spPr>
          <a:xfrm>
            <a:off x="1142976" y="4357694"/>
            <a:ext cx="4143404" cy="500058"/>
          </a:xfrm>
          <a:prstGeom prst="rect">
            <a:avLst/>
          </a:prstGeom>
        </p:spPr>
        <p:txBody>
          <a:bodyPr vert="horz" lIns="91440" tIns="45720" rIns="91440" bIns="45720" rtlCol="0" anchor="ctr">
            <a:noAutofit/>
          </a:bodyPr>
          <a:lstStyle/>
          <a:p>
            <a:endParaRPr lang="es-ES" sz="2000" dirty="0" smtClean="0"/>
          </a:p>
          <a:p>
            <a:endParaRPr lang="es-ES" sz="2000" dirty="0" smtClean="0"/>
          </a:p>
          <a:p>
            <a:endParaRPr lang="es-PE" sz="2000" dirty="0" smtClean="0"/>
          </a:p>
          <a:p>
            <a:pPr marL="0" marR="0" lvl="0" indent="0" defTabSz="914400" rtl="0" eaLnBrk="1" fontAlgn="auto" latinLnBrk="0" hangingPunct="1">
              <a:lnSpc>
                <a:spcPct val="100000"/>
              </a:lnSpc>
              <a:spcBef>
                <a:spcPct val="0"/>
              </a:spcBef>
              <a:spcAft>
                <a:spcPts val="0"/>
              </a:spcAft>
              <a:buClrTx/>
              <a:buSzTx/>
              <a:buFontTx/>
              <a:buNone/>
              <a:tabLst/>
              <a:defRPr/>
            </a:pPr>
            <a:endParaRPr kumimoji="0" lang="es-PE"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8677"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8" name="Rectangle 6"/>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 name="Marcador de contenido 2"/>
          <p:cNvSpPr>
            <a:spLocks noGrp="1"/>
          </p:cNvSpPr>
          <p:nvPr>
            <p:ph idx="1"/>
          </p:nvPr>
        </p:nvSpPr>
        <p:spPr>
          <a:xfrm>
            <a:off x="1403648" y="1848227"/>
            <a:ext cx="8229600" cy="4525963"/>
          </a:xfrm>
        </p:spPr>
        <p:txBody>
          <a:bodyPr/>
          <a:lstStyle/>
          <a:p>
            <a:pPr marL="0" indent="0">
              <a:buNone/>
            </a:pPr>
            <a:r>
              <a:rPr lang="es-ES" sz="2400" b="1" dirty="0">
                <a:latin typeface="Arial" pitchFamily="34" charset="0"/>
                <a:cs typeface="Arial" pitchFamily="34" charset="0"/>
              </a:rPr>
              <a:t>Tensión de </a:t>
            </a:r>
            <a:r>
              <a:rPr lang="es-ES" sz="2400" b="1" dirty="0" smtClean="0">
                <a:latin typeface="Arial" pitchFamily="34" charset="0"/>
                <a:cs typeface="Arial" pitchFamily="34" charset="0"/>
              </a:rPr>
              <a:t>Von Mises</a:t>
            </a:r>
            <a:r>
              <a:rPr lang="es-ES" sz="2400" b="1" dirty="0">
                <a:latin typeface="Arial" pitchFamily="34" charset="0"/>
                <a:cs typeface="Arial" pitchFamily="34" charset="0"/>
              </a:rPr>
              <a:t>.</a:t>
            </a:r>
            <a:endParaRPr lang="es-EC" sz="2400" b="1" i="1" dirty="0">
              <a:latin typeface="Arial" pitchFamily="34" charset="0"/>
              <a:cs typeface="Arial" pitchFamily="34" charset="0"/>
            </a:endParaRPr>
          </a:p>
          <a:p>
            <a:pPr marL="0" indent="0">
              <a:buNone/>
            </a:pPr>
            <a:r>
              <a:rPr lang="es-ES" sz="1800" dirty="0">
                <a:latin typeface="Arial" pitchFamily="34" charset="0"/>
                <a:cs typeface="Arial" pitchFamily="34" charset="0"/>
              </a:rPr>
              <a:t>El esfuerzo máximo es de </a:t>
            </a:r>
            <a:r>
              <a:rPr lang="es-ES" sz="1800" dirty="0" smtClean="0">
                <a:latin typeface="Arial" pitchFamily="34" charset="0"/>
                <a:cs typeface="Arial" pitchFamily="34" charset="0"/>
              </a:rPr>
              <a:t>74.113 </a:t>
            </a:r>
            <a:r>
              <a:rPr lang="es-ES" sz="1800" dirty="0" err="1">
                <a:latin typeface="Arial" pitchFamily="34" charset="0"/>
                <a:cs typeface="Arial" pitchFamily="34" charset="0"/>
              </a:rPr>
              <a:t>MPa</a:t>
            </a:r>
            <a:endParaRPr lang="es-EC" sz="1800" dirty="0">
              <a:latin typeface="Arial" pitchFamily="34" charset="0"/>
              <a:cs typeface="Arial" pitchFamily="34" charset="0"/>
            </a:endParaRPr>
          </a:p>
          <a:p>
            <a:pPr marL="0" indent="0">
              <a:buNone/>
            </a:pPr>
            <a:endParaRPr lang="es-ES" dirty="0"/>
          </a:p>
        </p:txBody>
      </p:sp>
      <p:sp>
        <p:nvSpPr>
          <p:cNvPr id="8" name="Título 7"/>
          <p:cNvSpPr>
            <a:spLocks noGrp="1"/>
          </p:cNvSpPr>
          <p:nvPr>
            <p:ph type="title"/>
          </p:nvPr>
        </p:nvSpPr>
        <p:spPr>
          <a:xfrm>
            <a:off x="1225846" y="1114158"/>
            <a:ext cx="7776864" cy="491772"/>
          </a:xfrm>
        </p:spPr>
        <p:txBody>
          <a:bodyPr>
            <a:noAutofit/>
          </a:bodyPr>
          <a:lstStyle/>
          <a:p>
            <a:r>
              <a:rPr lang="es-ES" sz="2800" b="1" dirty="0" smtClean="0">
                <a:latin typeface="Arial" panose="020B0604020202020204" pitchFamily="34" charset="0"/>
                <a:cs typeface="Arial" panose="020B0604020202020204" pitchFamily="34" charset="0"/>
              </a:rPr>
              <a:t>ANÁLISIS EN SOLIDWORKS DEL BRAZO DE SUJECIÓN</a:t>
            </a:r>
            <a:endParaRPr lang="es-ES" sz="2800" b="1" dirty="0">
              <a:latin typeface="Arial" panose="020B0604020202020204" pitchFamily="34" charset="0"/>
              <a:cs typeface="Arial" panose="020B0604020202020204" pitchFamily="34" charset="0"/>
            </a:endParaRPr>
          </a:p>
        </p:txBody>
      </p:sp>
      <p:pic>
        <p:nvPicPr>
          <p:cNvPr id="15" name="Imagen 14"/>
          <p:cNvPicPr/>
          <p:nvPr/>
        </p:nvPicPr>
        <p:blipFill rotWithShape="1">
          <a:blip r:embed="rId3" cstate="print">
            <a:extLst>
              <a:ext uri="{28A0092B-C50C-407E-A947-70E740481C1C}">
                <a14:useLocalDpi xmlns:a14="http://schemas.microsoft.com/office/drawing/2010/main" val="0"/>
              </a:ext>
            </a:extLst>
          </a:blip>
          <a:srcRect b="13348"/>
          <a:stretch/>
        </p:blipFill>
        <p:spPr bwMode="auto">
          <a:xfrm>
            <a:off x="1430496" y="2727615"/>
            <a:ext cx="6940258" cy="4141022"/>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6" name="5 Rectángulo"/>
          <p:cNvSpPr/>
          <p:nvPr/>
        </p:nvSpPr>
        <p:spPr>
          <a:xfrm>
            <a:off x="1643042" y="1571612"/>
            <a:ext cx="6643734" cy="4154984"/>
          </a:xfrm>
          <a:prstGeom prst="rect">
            <a:avLst/>
          </a:prstGeom>
        </p:spPr>
        <p:txBody>
          <a:bodyPr wrap="square">
            <a:spAutoFit/>
          </a:bodyPr>
          <a:lstStyle/>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ES" sz="2400" dirty="0" smtClean="0"/>
          </a:p>
          <a:p>
            <a:pPr lvl="0">
              <a:spcBef>
                <a:spcPct val="0"/>
              </a:spcBef>
              <a:defRPr/>
            </a:pPr>
            <a:endParaRPr lang="es-PE" sz="2400" b="1" dirty="0" smtClean="0"/>
          </a:p>
        </p:txBody>
      </p:sp>
      <p:sp>
        <p:nvSpPr>
          <p:cNvPr id="3" name="Rectángulo 2"/>
          <p:cNvSpPr/>
          <p:nvPr/>
        </p:nvSpPr>
        <p:spPr>
          <a:xfrm>
            <a:off x="1475656" y="876266"/>
            <a:ext cx="5112568" cy="1015663"/>
          </a:xfrm>
          <a:prstGeom prst="rect">
            <a:avLst/>
          </a:prstGeom>
        </p:spPr>
        <p:txBody>
          <a:bodyPr wrap="square">
            <a:spAutoFit/>
          </a:bodyPr>
          <a:lstStyle/>
          <a:p>
            <a:r>
              <a:rPr lang="es-ES" sz="2400" b="1" dirty="0" smtClean="0">
                <a:latin typeface="Arial" pitchFamily="34" charset="0"/>
                <a:cs typeface="Arial" pitchFamily="34" charset="0"/>
              </a:rPr>
              <a:t>Desplazamiento </a:t>
            </a:r>
            <a:r>
              <a:rPr lang="es-ES" sz="2400" b="1" dirty="0">
                <a:latin typeface="Arial" pitchFamily="34" charset="0"/>
                <a:cs typeface="Arial" pitchFamily="34" charset="0"/>
              </a:rPr>
              <a:t>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0.304 </a:t>
            </a:r>
            <a:r>
              <a:rPr lang="es-ES" dirty="0">
                <a:latin typeface="Arial" pitchFamily="34" charset="0"/>
                <a:cs typeface="Arial" pitchFamily="34" charset="0"/>
              </a:rPr>
              <a:t>mm </a:t>
            </a:r>
          </a:p>
          <a:p>
            <a:endParaRPr lang="es-EC" b="1" i="1" dirty="0">
              <a:latin typeface="Arial" pitchFamily="34" charset="0"/>
              <a:cs typeface="Arial" pitchFamily="34" charset="0"/>
            </a:endParaRPr>
          </a:p>
        </p:txBody>
      </p:sp>
      <p:pic>
        <p:nvPicPr>
          <p:cNvPr id="8" name="Imagen 7"/>
          <p:cNvPicPr/>
          <p:nvPr/>
        </p:nvPicPr>
        <p:blipFill rotWithShape="1">
          <a:blip r:embed="rId3">
            <a:extLst>
              <a:ext uri="{28A0092B-C50C-407E-A947-70E740481C1C}">
                <a14:useLocalDpi xmlns:a14="http://schemas.microsoft.com/office/drawing/2010/main" val="0"/>
              </a:ext>
            </a:extLst>
          </a:blip>
          <a:srcRect b="14488"/>
          <a:stretch/>
        </p:blipFill>
        <p:spPr bwMode="auto">
          <a:xfrm>
            <a:off x="121977" y="1805359"/>
            <a:ext cx="4457765" cy="4181884"/>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5352776" y="1644999"/>
            <a:ext cx="4572000" cy="1015663"/>
          </a:xfrm>
          <a:prstGeom prst="rect">
            <a:avLst/>
          </a:prstGeom>
        </p:spPr>
        <p:txBody>
          <a:bodyPr>
            <a:spAutoFit/>
          </a:bodyPr>
          <a:lstStyle/>
          <a:p>
            <a:r>
              <a:rPr lang="es-ES" sz="2400" b="1" dirty="0" smtClean="0">
                <a:latin typeface="Arial" pitchFamily="34" charset="0"/>
                <a:cs typeface="Arial" pitchFamily="34" charset="0"/>
              </a:rPr>
              <a:t>Factor de Seguridad.</a:t>
            </a:r>
            <a:endParaRPr lang="es-ES" sz="2400" b="1" dirty="0">
              <a:latin typeface="Arial" pitchFamily="34" charset="0"/>
              <a:cs typeface="Arial" pitchFamily="34" charset="0"/>
            </a:endParaRP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3.37</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a:t>
            </a:r>
            <a:r>
              <a:rPr lang="es-ES" dirty="0" smtClean="0">
                <a:latin typeface="Arial" pitchFamily="34" charset="0"/>
                <a:cs typeface="Arial" pitchFamily="34" charset="0"/>
              </a:rPr>
              <a:t>seguridad establecido </a:t>
            </a:r>
            <a:r>
              <a:rPr lang="es-ES" dirty="0">
                <a:latin typeface="Arial" pitchFamily="34" charset="0"/>
                <a:cs typeface="Arial" pitchFamily="34" charset="0"/>
              </a:rPr>
              <a:t>=3 </a:t>
            </a:r>
          </a:p>
        </p:txBody>
      </p:sp>
      <p:pic>
        <p:nvPicPr>
          <p:cNvPr id="12" name="Imagen 11"/>
          <p:cNvPicPr/>
          <p:nvPr/>
        </p:nvPicPr>
        <p:blipFill rotWithShape="1">
          <a:blip r:embed="rId4">
            <a:extLst>
              <a:ext uri="{28A0092B-C50C-407E-A947-70E740481C1C}">
                <a14:useLocalDpi xmlns:a14="http://schemas.microsoft.com/office/drawing/2010/main" val="0"/>
              </a:ext>
            </a:extLst>
          </a:blip>
          <a:srcRect b="13348"/>
          <a:stretch/>
        </p:blipFill>
        <p:spPr bwMode="auto">
          <a:xfrm>
            <a:off x="4579742" y="2653874"/>
            <a:ext cx="4596562" cy="4204126"/>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7384"/>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2" name="1 Título"/>
          <p:cNvSpPr txBox="1">
            <a:spLocks/>
          </p:cNvSpPr>
          <p:nvPr/>
        </p:nvSpPr>
        <p:spPr>
          <a:xfrm>
            <a:off x="1142976" y="638175"/>
            <a:ext cx="7429552" cy="1143000"/>
          </a:xfrm>
          <a:prstGeom prst="rect">
            <a:avLst/>
          </a:prstGeom>
        </p:spPr>
        <p:txBody>
          <a:bodyPr vert="horz" lIns="91440" tIns="45720" rIns="91440" bIns="45720" rtlCol="0" anchor="ctr">
            <a:normAutofit fontScale="97500"/>
          </a:bodyPr>
          <a:lstStyle/>
          <a:p>
            <a:pPr lvl="1" algn="ctr"/>
            <a:r>
              <a:rPr lang="es-ES" sz="2000" b="1" dirty="0">
                <a:latin typeface="Arial" panose="020B0604020202020204" pitchFamily="34" charset="0"/>
                <a:cs typeface="Arial" panose="020B0604020202020204" pitchFamily="34" charset="0"/>
              </a:rPr>
              <a:t>DISEÑO DEL PIÑÓN PARA EL BRAZO DE </a:t>
            </a:r>
            <a:r>
              <a:rPr lang="es-ES" sz="2000" b="1" dirty="0" smtClean="0">
                <a:latin typeface="Arial" panose="020B0604020202020204" pitchFamily="34" charset="0"/>
                <a:cs typeface="Arial" panose="020B0604020202020204" pitchFamily="34" charset="0"/>
              </a:rPr>
              <a:t>SUJECIÓN Y GIRO DE PUERTA.</a:t>
            </a:r>
            <a:endParaRPr lang="es-ES" sz="2000" dirty="0">
              <a:latin typeface="Arial" panose="020B0604020202020204" pitchFamily="34" charset="0"/>
              <a:cs typeface="Arial" panose="020B0604020202020204"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2" name="Rectángulo 1"/>
              <p:cNvSpPr/>
              <p:nvPr/>
            </p:nvSpPr>
            <p:spPr>
              <a:xfrm>
                <a:off x="1331640" y="1621895"/>
                <a:ext cx="7736338" cy="2031325"/>
              </a:xfrm>
              <a:prstGeom prst="rect">
                <a:avLst/>
              </a:prstGeom>
            </p:spPr>
            <p:txBody>
              <a:bodyPr wrap="square">
                <a:spAutoFit/>
              </a:bodyPr>
              <a:lstStyle/>
              <a:p>
                <a:pPr lvl="0" indent="449263" algn="just" fontAlgn="base">
                  <a:spcBef>
                    <a:spcPct val="0"/>
                  </a:spcBef>
                  <a:spcAft>
                    <a:spcPct val="0"/>
                  </a:spcAft>
                </a:pPr>
                <a:r>
                  <a:rPr lang="es-ES" dirty="0">
                    <a:latin typeface="Arial" pitchFamily="34" charset="0"/>
                    <a:ea typeface="Times New Roman" pitchFamily="18" charset="0"/>
                  </a:rPr>
                  <a:t>Para el pintado de los filos de la puerta </a:t>
                </a:r>
                <a:r>
                  <a:rPr lang="es-ES" dirty="0" smtClean="0">
                    <a:latin typeface="Arial" pitchFamily="34" charset="0"/>
                    <a:ea typeface="Times New Roman" pitchFamily="18" charset="0"/>
                  </a:rPr>
                  <a:t>y giro de la misma se </a:t>
                </a:r>
                <a:r>
                  <a:rPr lang="es-ES" dirty="0">
                    <a:latin typeface="Arial" pitchFamily="34" charset="0"/>
                    <a:ea typeface="Times New Roman" pitchFamily="18" charset="0"/>
                  </a:rPr>
                  <a:t>utiliza </a:t>
                </a:r>
                <a:r>
                  <a:rPr lang="es-ES" dirty="0" smtClean="0">
                    <a:latin typeface="Arial" pitchFamily="34" charset="0"/>
                    <a:ea typeface="Times New Roman" pitchFamily="18" charset="0"/>
                  </a:rPr>
                  <a:t>un sistema </a:t>
                </a:r>
                <a:r>
                  <a:rPr lang="es-ES" dirty="0">
                    <a:latin typeface="Arial" pitchFamily="34" charset="0"/>
                    <a:ea typeface="Times New Roman" pitchFamily="18" charset="0"/>
                  </a:rPr>
                  <a:t>piñón-cremallera accionado por </a:t>
                </a:r>
                <a:r>
                  <a:rPr lang="es-ES" dirty="0" smtClean="0">
                    <a:latin typeface="Arial" pitchFamily="34" charset="0"/>
                    <a:ea typeface="Times New Roman" pitchFamily="18" charset="0"/>
                  </a:rPr>
                  <a:t>un cilindro neumático y se fabricará con acero AISI1020.</a:t>
                </a:r>
              </a:p>
              <a:p>
                <a:pPr lvl="0" indent="449263" algn="just" fontAlgn="base">
                  <a:spcBef>
                    <a:spcPct val="0"/>
                  </a:spcBef>
                  <a:spcAft>
                    <a:spcPct val="0"/>
                  </a:spcAft>
                </a:pPr>
                <a:endParaRPr lang="es-ES" dirty="0">
                  <a:latin typeface="Arial" pitchFamily="34" charset="0"/>
                </a:endParaRPr>
              </a:p>
              <a:p>
                <a:pPr lvl="0" indent="449263" algn="just" fontAlgn="base">
                  <a:spcBef>
                    <a:spcPct val="0"/>
                  </a:spcBef>
                  <a:spcAft>
                    <a:spcPct val="0"/>
                  </a:spcAft>
                </a:pPr>
                <a:r>
                  <a:rPr lang="es-ES" dirty="0">
                    <a:latin typeface="Arial" panose="020B0604020202020204" pitchFamily="34" charset="0"/>
                    <a:cs typeface="Arial" panose="020B0604020202020204" pitchFamily="34" charset="0"/>
                  </a:rPr>
                  <a:t>El piñón se fabricará con un módulo de 2 y ángulo de presión (</a:t>
                </a:r>
                <a14:m>
                  <m:oMath xmlns:m="http://schemas.openxmlformats.org/officeDocument/2006/math">
                    <m:r>
                      <a:rPr lang="es-ES" i="1">
                        <a:latin typeface="Cambria Math" panose="02040503050406030204" pitchFamily="18" charset="0"/>
                      </a:rPr>
                      <m:t>𝜑</m:t>
                    </m:r>
                  </m:oMath>
                </a14:m>
                <a:r>
                  <a:rPr lang="es-ES" dirty="0">
                    <a:latin typeface="Arial" panose="020B0604020202020204" pitchFamily="34" charset="0"/>
                    <a:cs typeface="Arial" panose="020B0604020202020204" pitchFamily="34" charset="0"/>
                  </a:rPr>
                  <a:t>) de 20</a:t>
                </a:r>
                <a:r>
                  <a:rPr lang="es-ES" dirty="0" smtClean="0">
                    <a:latin typeface="Arial" panose="020B0604020202020204" pitchFamily="34" charset="0"/>
                    <a:cs typeface="Arial" panose="020B0604020202020204" pitchFamily="34" charset="0"/>
                  </a:rPr>
                  <a:t>° y para este ángulo de presión se utiliza un piñón no menos  de 18 dientes (M1).</a:t>
                </a:r>
                <a:endParaRPr lang="es-ES_tradnl" dirty="0">
                  <a:latin typeface="Arial" pitchFamily="34" charset="0"/>
                  <a:cs typeface="Arial" panose="020B0604020202020204" pitchFamily="34"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1331640" y="1621895"/>
                <a:ext cx="7736338" cy="2031325"/>
              </a:xfrm>
              <a:prstGeom prst="rect">
                <a:avLst/>
              </a:prstGeom>
              <a:blipFill rotWithShape="0">
                <a:blip r:embed="rId3"/>
                <a:stretch>
                  <a:fillRect l="-630" t="-1502" r="-630" b="-3904"/>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Rectángulo 2"/>
              <p:cNvSpPr/>
              <p:nvPr/>
            </p:nvSpPr>
            <p:spPr>
              <a:xfrm>
                <a:off x="2696780" y="3521315"/>
                <a:ext cx="4572000" cy="2848472"/>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sz="1600" i="1" smtClean="0">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sub>
                    </m:sSub>
                  </m:oMath>
                </a14:m>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=2 </m:t>
                      </m:r>
                      <m:r>
                        <a:rPr lang="es-ES" sz="1600" i="1">
                          <a:effectLst/>
                          <a:latin typeface="Cambria Math" panose="02040503050406030204" pitchFamily="18" charset="0"/>
                          <a:ea typeface="Times New Roman" panose="02020603050405020304" pitchFamily="18" charset="0"/>
                          <a:cs typeface="Arial" panose="020B0604020202020204" pitchFamily="34" charset="0"/>
                        </a:rPr>
                        <m:t>𝑥</m:t>
                      </m:r>
                      <m:r>
                        <a:rPr lang="es-ES" sz="1600" i="1">
                          <a:effectLst/>
                          <a:latin typeface="Cambria Math" panose="02040503050406030204" pitchFamily="18" charset="0"/>
                          <a:ea typeface="Times New Roman" panose="02020603050405020304" pitchFamily="18" charset="0"/>
                          <a:cs typeface="Arial" panose="020B0604020202020204" pitchFamily="34" charset="0"/>
                        </a:rPr>
                        <m:t> 18</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=36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S" sz="16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Donde: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31800">
                  <a:lnSpc>
                    <a:spcPct val="150000"/>
                  </a:lnSpc>
                  <a:spcAft>
                    <a:spcPts val="0"/>
                  </a:spcAft>
                </a:pPr>
                <a14:m>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a:effectLst/>
                    <a:latin typeface="Arial" panose="020B0604020202020204" pitchFamily="34" charset="0"/>
                    <a:ea typeface="Times New Roman" panose="02020603050405020304" pitchFamily="18" charset="0"/>
                    <a:cs typeface="Times New Roman" panose="02020603050405020304" pitchFamily="18" charset="0"/>
                  </a:rPr>
                  <a:t>Diámetro de paso.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31800">
                  <a:lnSpc>
                    <a:spcPct val="150000"/>
                  </a:lnSpc>
                  <a:spcAft>
                    <a:spcPts val="0"/>
                  </a:spcAft>
                </a:pPr>
                <a14:m>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a:effectLst/>
                    <a:latin typeface="Arial" panose="020B0604020202020204" pitchFamily="34" charset="0"/>
                    <a:ea typeface="Times New Roman" panose="02020603050405020304" pitchFamily="18" charset="0"/>
                    <a:cs typeface="Times New Roman" panose="02020603050405020304" pitchFamily="18" charset="0"/>
                  </a:rPr>
                  <a:t>Módulo = 2.</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indent="431800">
                  <a:lnSpc>
                    <a:spcPct val="150000"/>
                  </a:lnSpc>
                  <a:spcAft>
                    <a:spcPts val="0"/>
                  </a:spcAft>
                </a:pPr>
                <a14:m>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𝑝</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a:effectLst/>
                    <a:latin typeface="Arial" panose="020B0604020202020204" pitchFamily="34" charset="0"/>
                    <a:ea typeface="Times New Roman" panose="02020603050405020304" pitchFamily="18" charset="0"/>
                    <a:cs typeface="Times New Roman" panose="02020603050405020304" pitchFamily="18" charset="0"/>
                  </a:rPr>
                  <a:t>Número de dientes = 18</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696780" y="3521315"/>
                <a:ext cx="4572000" cy="2848472"/>
              </a:xfrm>
              <a:prstGeom prst="rect">
                <a:avLst/>
              </a:prstGeom>
              <a:blipFill rotWithShape="0">
                <a:blip r:embed="rId4"/>
                <a:stretch>
                  <a:fillRect l="-667"/>
                </a:stretch>
              </a:blipFill>
            </p:spPr>
            <p:txBody>
              <a:bodyPr/>
              <a:lstStyle/>
              <a:p>
                <a:r>
                  <a:rPr lang="es-ES">
                    <a:noFill/>
                  </a:rPr>
                  <a:t> </a:t>
                </a:r>
              </a:p>
            </p:txBody>
          </p:sp>
        </mc:Fallback>
      </mc:AlternateContent>
      <p:pic>
        <p:nvPicPr>
          <p:cNvPr id="5" name="Imagen 4"/>
          <p:cNvPicPr>
            <a:picLocks noChangeAspect="1"/>
          </p:cNvPicPr>
          <p:nvPr/>
        </p:nvPicPr>
        <p:blipFill>
          <a:blip r:embed="rId5"/>
          <a:stretch>
            <a:fillRect/>
          </a:stretch>
        </p:blipFill>
        <p:spPr>
          <a:xfrm rot="5400000">
            <a:off x="921931" y="3818362"/>
            <a:ext cx="1376352" cy="1795202"/>
          </a:xfrm>
          <a:prstGeom prst="rect">
            <a:avLst/>
          </a:prstGeom>
        </p:spPr>
      </p:pic>
      <p:pic>
        <p:nvPicPr>
          <p:cNvPr id="6" name="Imagen 5"/>
          <p:cNvPicPr>
            <a:picLocks noChangeAspect="1"/>
          </p:cNvPicPr>
          <p:nvPr/>
        </p:nvPicPr>
        <p:blipFill>
          <a:blip r:embed="rId6"/>
          <a:stretch>
            <a:fillRect/>
          </a:stretch>
        </p:blipFill>
        <p:spPr>
          <a:xfrm>
            <a:off x="6469787" y="4027787"/>
            <a:ext cx="1852654" cy="1404679"/>
          </a:xfrm>
          <a:prstGeom prst="rect">
            <a:avLst/>
          </a:prstGeom>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0" y="-99392"/>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13" name="12 Rectángulo"/>
              <p:cNvSpPr/>
              <p:nvPr/>
            </p:nvSpPr>
            <p:spPr>
              <a:xfrm>
                <a:off x="1317992" y="843803"/>
                <a:ext cx="7992888" cy="2056140"/>
              </a:xfrm>
              <a:prstGeom prst="rect">
                <a:avLst/>
              </a:prstGeom>
            </p:spPr>
            <p:txBody>
              <a:bodyPr wrap="square">
                <a:spAutoFit/>
              </a:bodyPr>
              <a:lstStyle/>
              <a:p>
                <a:r>
                  <a:rPr lang="es-ES" dirty="0">
                    <a:latin typeface="Arial" panose="020B0604020202020204" pitchFamily="34" charset="0"/>
                    <a:cs typeface="Arial" panose="020B0604020202020204" pitchFamily="34" charset="0"/>
                  </a:rPr>
                  <a:t>E</a:t>
                </a:r>
                <a:r>
                  <a:rPr lang="es-ES" dirty="0" smtClean="0">
                    <a:latin typeface="Arial" panose="020B0604020202020204" pitchFamily="34" charset="0"/>
                    <a:cs typeface="Arial" panose="020B0604020202020204" pitchFamily="34" charset="0"/>
                  </a:rPr>
                  <a:t>l </a:t>
                </a:r>
                <a:r>
                  <a:rPr lang="es-ES" dirty="0">
                    <a:latin typeface="Arial" panose="020B0604020202020204" pitchFamily="34" charset="0"/>
                    <a:cs typeface="Arial" panose="020B0604020202020204" pitchFamily="34" charset="0"/>
                  </a:rPr>
                  <a:t>torque máximo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𝑏</m:t>
                        </m:r>
                      </m:sub>
                    </m:sSub>
                  </m:oMath>
                </a14:m>
                <a:r>
                  <a:rPr lang="es-ES" dirty="0">
                    <a:latin typeface="Arial" panose="020B0604020202020204" pitchFamily="34" charset="0"/>
                    <a:cs typeface="Arial" panose="020B0604020202020204" pitchFamily="34" charset="0"/>
                  </a:rPr>
                  <a:t>) requerido para generar el movimiento de inclinación de las pistolas es</a:t>
                </a:r>
                <a:r>
                  <a:rPr lang="es-ES" dirty="0" smtClean="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                   </m:t>
                          </m:r>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𝑝𝑖𝑠</m:t>
                          </m:r>
                        </m:sub>
                      </m:sSub>
                      <m:r>
                        <a:rPr lang="es-ES" i="1">
                          <a:latin typeface="Cambria Math" panose="02040503050406030204" pitchFamily="18" charset="0"/>
                        </a:rPr>
                        <m:t>∙</m:t>
                      </m:r>
                      <m:r>
                        <a:rPr lang="es-ES" i="1">
                          <a:latin typeface="Cambria Math" panose="02040503050406030204" pitchFamily="18" charset="0"/>
                        </a:rPr>
                        <m:t>𝑥</m:t>
                      </m:r>
                      <m:r>
                        <a:rPr lang="es-ES" i="1">
                          <a:latin typeface="Cambria Math" panose="02040503050406030204" pitchFamily="18" charset="0"/>
                        </a:rPr>
                        <m:t>                                  </m:t>
                      </m:r>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=40 </m:t>
                      </m:r>
                      <m:r>
                        <a:rPr lang="es-ES" i="1">
                          <a:latin typeface="Cambria Math" panose="02040503050406030204" pitchFamily="18" charset="0"/>
                        </a:rPr>
                        <m:t>𝑁</m:t>
                      </m:r>
                      <m:r>
                        <a:rPr lang="es-ES" i="1">
                          <a:latin typeface="Cambria Math" panose="02040503050406030204" pitchFamily="18" charset="0"/>
                        </a:rPr>
                        <m:t>∙0.32 </m:t>
                      </m:r>
                      <m:r>
                        <a:rPr lang="es-ES" i="1">
                          <a:latin typeface="Cambria Math" panose="02040503050406030204" pitchFamily="18" charset="0"/>
                        </a:rPr>
                        <m:t>𝑚</m:t>
                      </m:r>
                      <m:r>
                        <a:rPr lang="es-ES" i="1">
                          <a:latin typeface="Cambria Math" panose="02040503050406030204" pitchFamily="18" charset="0"/>
                        </a:rPr>
                        <m:t> ∙</m:t>
                      </m:r>
                      <m:func>
                        <m:funcPr>
                          <m:ctrlPr>
                            <a:rPr lang="es-ES" i="1">
                              <a:latin typeface="Cambria Math" panose="02040503050406030204" pitchFamily="18" charset="0"/>
                            </a:rPr>
                          </m:ctrlPr>
                        </m:funcPr>
                        <m:fName>
                          <m:r>
                            <m:rPr>
                              <m:sty m:val="p"/>
                            </m:rPr>
                            <a:rPr lang="es-ES">
                              <a:latin typeface="Cambria Math" panose="02040503050406030204" pitchFamily="18" charset="0"/>
                            </a:rPr>
                            <m:t>cos</m:t>
                          </m:r>
                        </m:fName>
                        <m:e>
                          <m:r>
                            <a:rPr lang="es-ES" i="1">
                              <a:latin typeface="Cambria Math" panose="02040503050406030204" pitchFamily="18" charset="0"/>
                            </a:rPr>
                            <m:t>45°</m:t>
                          </m:r>
                        </m:e>
                      </m:func>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=9.05 </m:t>
                      </m:r>
                      <m:r>
                        <a:rPr lang="es-ES" i="1">
                          <a:latin typeface="Cambria Math" panose="02040503050406030204" pitchFamily="18" charset="0"/>
                        </a:rPr>
                        <m:t>𝑁𝑚</m:t>
                      </m:r>
                    </m:oMath>
                  </m:oMathPara>
                </a14:m>
                <a:endParaRPr lang="es-ES" dirty="0">
                  <a:latin typeface="Arial" panose="020B0604020202020204" pitchFamily="34" charset="0"/>
                  <a:cs typeface="Arial" panose="020B0604020202020204" pitchFamily="34" charset="0"/>
                </a:endParaRPr>
              </a:p>
              <a:p>
                <a:r>
                  <a:rPr lang="es-ES" b="1" dirty="0">
                    <a:latin typeface="Arial" panose="020B0604020202020204" pitchFamily="34" charset="0"/>
                    <a:cs typeface="Arial" panose="020B0604020202020204" pitchFamily="34" charset="0"/>
                  </a:rPr>
                  <a:t>Donde: </a:t>
                </a:r>
              </a:p>
              <a:p>
                <a14:m>
                  <m:oMath xmlns:m="http://schemas.openxmlformats.org/officeDocument/2006/math">
                    <m:r>
                      <a:rPr lang="es-ES" i="1">
                        <a:latin typeface="Cambria Math" panose="02040503050406030204" pitchFamily="18" charset="0"/>
                      </a:rPr>
                      <m:t>𝑥</m:t>
                    </m:r>
                    <m:r>
                      <a:rPr lang="es-ES" i="1">
                        <a:latin typeface="Cambria Math" panose="02040503050406030204" pitchFamily="18" charset="0"/>
                      </a:rPr>
                      <m:t>=</m:t>
                    </m:r>
                  </m:oMath>
                </a14:m>
                <a:r>
                  <a:rPr lang="es-ES" dirty="0">
                    <a:latin typeface="Arial" panose="020B0604020202020204" pitchFamily="34" charset="0"/>
                    <a:cs typeface="Arial" panose="020B0604020202020204" pitchFamily="34" charset="0"/>
                  </a:rPr>
                  <a:t>Distancia perpendicular de la fuerza al centro de giro</a:t>
                </a:r>
                <a:r>
                  <a:rPr lang="es-ES" dirty="0" smtClean="0">
                    <a:latin typeface="Arial" panose="020B0604020202020204" pitchFamily="34" charset="0"/>
                    <a:cs typeface="Arial" panose="020B0604020202020204" pitchFamily="34" charset="0"/>
                  </a:rPr>
                  <a:t>.</a:t>
                </a:r>
                <a:endParaRPr lang="es-ES" dirty="0">
                  <a:latin typeface="Arial" panose="020B0604020202020204" pitchFamily="34" charset="0"/>
                  <a:cs typeface="Arial" panose="020B0604020202020204" pitchFamily="34" charset="0"/>
                </a:endParaRPr>
              </a:p>
            </p:txBody>
          </p:sp>
        </mc:Choice>
        <mc:Fallback xmlns="">
          <p:sp>
            <p:nvSpPr>
              <p:cNvPr id="13" name="12 Rectángulo"/>
              <p:cNvSpPr>
                <a:spLocks noRot="1" noChangeAspect="1" noMove="1" noResize="1" noEditPoints="1" noAdjustHandles="1" noChangeArrowheads="1" noChangeShapeType="1" noTextEdit="1"/>
              </p:cNvSpPr>
              <p:nvPr/>
            </p:nvSpPr>
            <p:spPr>
              <a:xfrm>
                <a:off x="1317992" y="843803"/>
                <a:ext cx="7992888" cy="2056140"/>
              </a:xfrm>
              <a:prstGeom prst="rect">
                <a:avLst/>
              </a:prstGeom>
              <a:blipFill rotWithShape="0">
                <a:blip r:embed="rId3"/>
                <a:stretch>
                  <a:fillRect l="-610" t="-1479" b="-3550"/>
                </a:stretch>
              </a:blipFill>
            </p:spPr>
            <p:txBody>
              <a:bodyPr/>
              <a:lstStyle/>
              <a:p>
                <a:r>
                  <a:rPr lang="es-ES">
                    <a:noFill/>
                  </a:rPr>
                  <a:t> </a:t>
                </a:r>
              </a:p>
            </p:txBody>
          </p:sp>
        </mc:Fallback>
      </mc:AlternateContent>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mc:AlternateContent xmlns:mc="http://schemas.openxmlformats.org/markup-compatibility/2006" xmlns:a14="http://schemas.microsoft.com/office/drawing/2010/main">
        <mc:Choice Requires="a14">
          <p:sp>
            <p:nvSpPr>
              <p:cNvPr id="6" name="Rectángulo 5"/>
              <p:cNvSpPr/>
              <p:nvPr/>
            </p:nvSpPr>
            <p:spPr>
              <a:xfrm>
                <a:off x="18760" y="2840588"/>
                <a:ext cx="7384112" cy="507831"/>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La fuerza </a:t>
                </a:r>
                <a:r>
                  <a:rPr lang="es-ES" dirty="0">
                    <a:latin typeface="Arial" panose="020B0604020202020204" pitchFamily="34" charset="0"/>
                    <a:ea typeface="Times New Roman" panose="02020603050405020304" pitchFamily="18" charset="0"/>
                    <a:cs typeface="Times New Roman" panose="02020603050405020304" pitchFamily="18" charset="0"/>
                  </a:rPr>
                  <a:t>tangencial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𝑡</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a:t>
                </a: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8760" y="2840588"/>
                <a:ext cx="7384112" cy="507831"/>
              </a:xfrm>
              <a:prstGeom prst="rect">
                <a:avLst/>
              </a:prstGeom>
              <a:blipFill rotWithShape="0">
                <a:blip r:embed="rId4"/>
                <a:stretch>
                  <a:fillRect l="-661" b="-9639"/>
                </a:stretch>
              </a:blipFill>
            </p:spPr>
            <p:txBody>
              <a:bodyPr/>
              <a:lstStyle/>
              <a:p>
                <a:r>
                  <a:rPr lang="es-ES">
                    <a:noFill/>
                  </a:rPr>
                  <a:t> </a:t>
                </a:r>
              </a:p>
            </p:txBody>
          </p:sp>
        </mc:Fallback>
      </mc:AlternateContent>
      <p:pic>
        <p:nvPicPr>
          <p:cNvPr id="20" name="Imagen 19"/>
          <p:cNvPicPr/>
          <p:nvPr/>
        </p:nvPicPr>
        <p:blipFill>
          <a:blip r:embed="rId5">
            <a:extLst>
              <a:ext uri="{28A0092B-C50C-407E-A947-70E740481C1C}">
                <a14:useLocalDpi xmlns:a14="http://schemas.microsoft.com/office/drawing/2010/main" val="0"/>
              </a:ext>
            </a:extLst>
          </a:blip>
          <a:stretch>
            <a:fillRect/>
          </a:stretch>
        </p:blipFill>
        <p:spPr>
          <a:xfrm>
            <a:off x="6660232" y="3286547"/>
            <a:ext cx="2498026" cy="3478262"/>
          </a:xfrm>
          <a:prstGeom prst="rect">
            <a:avLst/>
          </a:prstGeom>
        </p:spPr>
      </p:pic>
      <mc:AlternateContent xmlns:mc="http://schemas.openxmlformats.org/markup-compatibility/2006" xmlns:a14="http://schemas.microsoft.com/office/drawing/2010/main">
        <mc:Choice Requires="a14">
          <p:sp>
            <p:nvSpPr>
              <p:cNvPr id="7" name="Rectángulo 6"/>
              <p:cNvSpPr/>
              <p:nvPr/>
            </p:nvSpPr>
            <p:spPr>
              <a:xfrm>
                <a:off x="-987550" y="3230144"/>
                <a:ext cx="4572000" cy="2637710"/>
              </a:xfrm>
              <a:prstGeom prst="rect">
                <a:avLst/>
              </a:prstGeom>
            </p:spPr>
            <p:txBody>
              <a:bodyPr>
                <a:spAutoFit/>
              </a:bodyPr>
              <a:lstStyle/>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𝑡</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𝑏</m:t>
                              </m:r>
                            </m:sub>
                          </m:sSub>
                        </m:num>
                        <m:den>
                          <m:f>
                            <m:fPr>
                              <m:type m:val="skw"/>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i="1">
                                      <a:effectLst/>
                                      <a:latin typeface="Cambria Math" panose="02040503050406030204" pitchFamily="18" charset="0"/>
                                      <a:ea typeface="Times New Roman" panose="02020603050405020304" pitchFamily="18" charset="0"/>
                                      <a:cs typeface="Arial" panose="020B0604020202020204" pitchFamily="34" charset="0"/>
                                    </a:rPr>
                                    <m:t>𝑝</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den>
                      </m:f>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𝑡</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2∙9.05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𝑁𝑚</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0.036</m:t>
                          </m:r>
                        </m:den>
                      </m:f>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𝑡</m:t>
                          </m:r>
                          <m:r>
                            <a:rPr lang="es-ES" sz="1600"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=502,8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7" name="Rectángulo 6"/>
              <p:cNvSpPr>
                <a:spLocks noRot="1" noChangeAspect="1" noMove="1" noResize="1" noEditPoints="1" noAdjustHandles="1" noChangeArrowheads="1" noChangeShapeType="1" noTextEdit="1"/>
              </p:cNvSpPr>
              <p:nvPr/>
            </p:nvSpPr>
            <p:spPr>
              <a:xfrm>
                <a:off x="-987550" y="3230144"/>
                <a:ext cx="4572000" cy="2637710"/>
              </a:xfrm>
              <a:prstGeom prst="rect">
                <a:avLst/>
              </a:prstGeom>
              <a:blipFill rotWithShape="0">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1356174" y="3477272"/>
                <a:ext cx="4950343" cy="1338828"/>
              </a:xfrm>
              <a:prstGeom prst="rect">
                <a:avLst/>
              </a:prstGeom>
            </p:spPr>
            <p:txBody>
              <a:bodyPr wrap="square">
                <a:spAutoFit/>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𝑡</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ES"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s-ES">
                              <a:effectLst/>
                              <a:latin typeface="Cambria Math" panose="02040503050406030204" pitchFamily="18" charset="0"/>
                              <a:ea typeface="Times New Roman" panose="02020603050405020304" pitchFamily="18" charset="0"/>
                              <a:cs typeface="Arial" panose="020B0604020202020204" pitchFamily="34" charset="0"/>
                            </a:rPr>
                            <m:t>tan</m:t>
                          </m:r>
                        </m:fName>
                        <m:e>
                          <m:r>
                            <a:rPr lang="es-ES" i="1">
                              <a:effectLst/>
                              <a:latin typeface="Cambria Math" panose="02040503050406030204" pitchFamily="18" charset="0"/>
                              <a:ea typeface="Times New Roman" panose="02020603050405020304" pitchFamily="18" charset="0"/>
                              <a:cs typeface="Arial" panose="020B0604020202020204" pitchFamily="34" charset="0"/>
                            </a:rPr>
                            <m:t>𝜑</m:t>
                          </m:r>
                        </m:e>
                      </m:func>
                      <m:r>
                        <a:rPr lang="es-ES"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S" sz="1600" dirty="0" smtClean="0">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=502.8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m:t>
                      </m:r>
                      <m:func>
                        <m:funcPr>
                          <m:ctrlPr>
                            <a:rPr lang="es-ES"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s-ES">
                              <a:effectLst/>
                              <a:latin typeface="Cambria Math" panose="02040503050406030204" pitchFamily="18" charset="0"/>
                              <a:ea typeface="Times New Roman" panose="02020603050405020304" pitchFamily="18" charset="0"/>
                              <a:cs typeface="Arial" panose="020B0604020202020204" pitchFamily="34" charset="0"/>
                            </a:rPr>
                            <m:t>tan</m:t>
                          </m:r>
                        </m:fName>
                        <m:e>
                          <m:r>
                            <a:rPr lang="es-ES" i="1">
                              <a:effectLst/>
                              <a:latin typeface="Cambria Math" panose="02040503050406030204" pitchFamily="18" charset="0"/>
                              <a:ea typeface="Times New Roman" panose="02020603050405020304" pitchFamily="18" charset="0"/>
                              <a:cs typeface="Arial" panose="020B0604020202020204" pitchFamily="34" charset="0"/>
                            </a:rPr>
                            <m:t>20°</m:t>
                          </m:r>
                        </m:e>
                      </m:func>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=183,0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1356174" y="3477272"/>
                <a:ext cx="4950343" cy="1338828"/>
              </a:xfrm>
              <a:prstGeom prst="rect">
                <a:avLst/>
              </a:prstGeom>
              <a:blipFill rotWithShape="0">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2999150" y="2965088"/>
                <a:ext cx="2417970" cy="369332"/>
              </a:xfrm>
              <a:prstGeom prst="rect">
                <a:avLst/>
              </a:prstGeom>
            </p:spPr>
            <p:txBody>
              <a:bodyPr wrap="none">
                <a:spAutoFit/>
              </a:bodyPr>
              <a:lstStyle/>
              <a:p>
                <a:r>
                  <a:rPr lang="es-ES" dirty="0" smtClean="0">
                    <a:latin typeface="Arial" panose="020B0604020202020204" pitchFamily="34" charset="0"/>
                    <a:ea typeface="Times New Roman" panose="02020603050405020304" pitchFamily="18" charset="0"/>
                    <a:cs typeface="Times New Roman" panose="02020603050405020304" pitchFamily="18" charset="0"/>
                  </a:rPr>
                  <a:t>La fuerza radial </a:t>
                </a:r>
                <a:r>
                  <a:rPr lang="es-ES"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latin typeface="Cambria Math" panose="02040503050406030204" pitchFamily="18" charset="0"/>
                            <a:ea typeface="Times New Roman" panose="02020603050405020304" pitchFamily="18" charset="0"/>
                            <a:cs typeface="Arial" panose="020B0604020202020204" pitchFamily="34" charset="0"/>
                          </a:rPr>
                          <m:t>𝐹</m:t>
                        </m:r>
                      </m:e>
                      <m:sub>
                        <m:r>
                          <a:rPr lang="es-ES" b="0" i="1" smtClean="0">
                            <a:latin typeface="Cambria Math" panose="02040503050406030204" pitchFamily="18" charset="0"/>
                            <a:ea typeface="Times New Roman" panose="02020603050405020304" pitchFamily="18" charset="0"/>
                            <a:cs typeface="Arial" panose="020B0604020202020204" pitchFamily="34" charset="0"/>
                          </a:rPr>
                          <m:t>𝑟</m:t>
                        </m:r>
                        <m:r>
                          <a:rPr lang="es-ES" i="1">
                            <a:latin typeface="Cambria Math" panose="02040503050406030204" pitchFamily="18" charset="0"/>
                            <a:ea typeface="Times New Roman" panose="02020603050405020304" pitchFamily="18" charset="0"/>
                            <a:cs typeface="Arial" panose="020B0604020202020204" pitchFamily="34" charset="0"/>
                          </a:rPr>
                          <m:t>1</m:t>
                        </m:r>
                      </m:sub>
                    </m:sSub>
                  </m:oMath>
                </a14:m>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2999150" y="2965088"/>
                <a:ext cx="2417970" cy="369332"/>
              </a:xfrm>
              <a:prstGeom prst="rect">
                <a:avLst/>
              </a:prstGeom>
              <a:blipFill rotWithShape="0">
                <a:blip r:embed="rId8"/>
                <a:stretch>
                  <a:fillRect l="-2267" t="-9836" r="-1763" b="-2295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Rectángulo 9"/>
              <p:cNvSpPr/>
              <p:nvPr/>
            </p:nvSpPr>
            <p:spPr>
              <a:xfrm>
                <a:off x="5550205" y="2943033"/>
                <a:ext cx="2575064" cy="369332"/>
              </a:xfrm>
              <a:prstGeom prst="rect">
                <a:avLst/>
              </a:prstGeom>
            </p:spPr>
            <p:txBody>
              <a:bodyPr wrap="none">
                <a:spAutoFit/>
              </a:bodyPr>
              <a:lstStyle/>
              <a:p>
                <a:r>
                  <a:rPr lang="es-ES" dirty="0" smtClean="0">
                    <a:latin typeface="Arial" panose="020B0604020202020204" pitchFamily="34" charset="0"/>
                    <a:ea typeface="Times New Roman" panose="02020603050405020304" pitchFamily="18" charset="0"/>
                    <a:cs typeface="Times New Roman" panose="02020603050405020304" pitchFamily="18" charset="0"/>
                  </a:rPr>
                  <a:t>La fuerza normal </a:t>
                </a:r>
                <a:r>
                  <a:rPr lang="es-ES" dirty="0">
                    <a:latin typeface="Arial" panose="020B0604020202020204" pitchFamily="34" charset="0"/>
                    <a:ea typeface="Times New Roman" panose="02020603050405020304" pitchFamily="18" charset="0"/>
                    <a:cs typeface="Times New Roman" panose="02020603050405020304" pitchFamily="18" charset="0"/>
                  </a:rPr>
                  <a:t>(</a:t>
                </a: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latin typeface="Cambria Math" panose="02040503050406030204" pitchFamily="18" charset="0"/>
                            <a:ea typeface="Times New Roman" panose="02020603050405020304" pitchFamily="18" charset="0"/>
                            <a:cs typeface="Arial" panose="020B0604020202020204" pitchFamily="34" charset="0"/>
                          </a:rPr>
                          <m:t>𝐹</m:t>
                        </m:r>
                      </m:e>
                      <m:sub>
                        <m:r>
                          <a:rPr lang="es-ES" b="0" i="1" smtClean="0">
                            <a:latin typeface="Cambria Math" panose="02040503050406030204" pitchFamily="18" charset="0"/>
                            <a:ea typeface="Times New Roman" panose="02020603050405020304" pitchFamily="18" charset="0"/>
                            <a:cs typeface="Arial" panose="020B0604020202020204" pitchFamily="34" charset="0"/>
                          </a:rPr>
                          <m:t>𝑛</m:t>
                        </m:r>
                        <m:r>
                          <a:rPr lang="es-ES" i="1">
                            <a:latin typeface="Cambria Math" panose="02040503050406030204" pitchFamily="18" charset="0"/>
                            <a:ea typeface="Times New Roman" panose="02020603050405020304" pitchFamily="18" charset="0"/>
                            <a:cs typeface="Arial" panose="020B0604020202020204" pitchFamily="34" charset="0"/>
                          </a:rPr>
                          <m:t>1</m:t>
                        </m:r>
                      </m:sub>
                    </m:sSub>
                  </m:oMath>
                </a14:m>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5550205" y="2943033"/>
                <a:ext cx="2575064" cy="369332"/>
              </a:xfrm>
              <a:prstGeom prst="rect">
                <a:avLst/>
              </a:prstGeom>
              <a:blipFill rotWithShape="0">
                <a:blip r:embed="rId9"/>
                <a:stretch>
                  <a:fillRect l="-1891" t="-11667" r="-1891" b="-25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1" name="Rectángulo 10"/>
              <p:cNvSpPr/>
              <p:nvPr/>
            </p:nvSpPr>
            <p:spPr>
              <a:xfrm>
                <a:off x="3628851" y="3164805"/>
                <a:ext cx="4572000" cy="2768387"/>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𝑡</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num>
                      <m:den>
                        <m:func>
                          <m:funcPr>
                            <m:ctrlPr>
                              <a:rPr lang="es-ES"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s-ES">
                                <a:effectLst/>
                                <a:latin typeface="Cambria Math" panose="02040503050406030204" pitchFamily="18" charset="0"/>
                                <a:ea typeface="Times New Roman" panose="02020603050405020304" pitchFamily="18" charset="0"/>
                                <a:cs typeface="Arial" panose="020B0604020202020204" pitchFamily="34" charset="0"/>
                              </a:rPr>
                              <m:t>cos</m:t>
                            </m:r>
                          </m:fName>
                          <m:e>
                            <m:r>
                              <a:rPr lang="es-ES" i="1">
                                <a:effectLst/>
                                <a:latin typeface="Cambria Math" panose="02040503050406030204" pitchFamily="18" charset="0"/>
                                <a:ea typeface="Times New Roman" panose="02020603050405020304" pitchFamily="18" charset="0"/>
                                <a:cs typeface="Arial" panose="020B0604020202020204" pitchFamily="34" charset="0"/>
                              </a:rPr>
                              <m:t>𝜑</m:t>
                            </m:r>
                          </m:e>
                        </m:func>
                      </m:den>
                    </m:f>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502.8 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num>
                        <m:den>
                          <m:func>
                            <m:funcPr>
                              <m:ctrlPr>
                                <a:rPr lang="es-ES" i="1">
                                  <a:effectLst/>
                                  <a:latin typeface="Cambria Math" panose="02040503050406030204" pitchFamily="18" charset="0"/>
                                  <a:ea typeface="Times New Roman" panose="02020603050405020304" pitchFamily="18" charset="0"/>
                                  <a:cs typeface="Arial" panose="020B0604020202020204" pitchFamily="34" charset="0"/>
                                </a:rPr>
                              </m:ctrlPr>
                            </m:funcPr>
                            <m:fName>
                              <m:r>
                                <m:rPr>
                                  <m:sty m:val="p"/>
                                </m:rPr>
                                <a:rPr lang="es-ES">
                                  <a:effectLst/>
                                  <a:latin typeface="Cambria Math" panose="02040503050406030204" pitchFamily="18" charset="0"/>
                                  <a:ea typeface="Times New Roman" panose="02020603050405020304" pitchFamily="18" charset="0"/>
                                  <a:cs typeface="Arial" panose="020B0604020202020204" pitchFamily="34" charset="0"/>
                                </a:rPr>
                                <m:t>cos</m:t>
                              </m:r>
                            </m:fName>
                            <m:e>
                              <m:r>
                                <a:rPr lang="es-ES" i="1">
                                  <a:effectLst/>
                                  <a:latin typeface="Cambria Math" panose="02040503050406030204" pitchFamily="18" charset="0"/>
                                  <a:ea typeface="Times New Roman" panose="02020603050405020304" pitchFamily="18" charset="0"/>
                                  <a:cs typeface="Arial" panose="020B0604020202020204" pitchFamily="34" charset="0"/>
                                </a:rPr>
                                <m:t>20°</m:t>
                              </m:r>
                            </m:e>
                          </m:func>
                        </m:den>
                      </m:f>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=535,1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1" name="Rectángulo 10"/>
              <p:cNvSpPr>
                <a:spLocks noRot="1" noChangeAspect="1" noMove="1" noResize="1" noEditPoints="1" noAdjustHandles="1" noChangeArrowheads="1" noChangeShapeType="1" noTextEdit="1"/>
              </p:cNvSpPr>
              <p:nvPr/>
            </p:nvSpPr>
            <p:spPr>
              <a:xfrm>
                <a:off x="3628851" y="3164805"/>
                <a:ext cx="4572000" cy="2768387"/>
              </a:xfrm>
              <a:prstGeom prst="rect">
                <a:avLst/>
              </a:prstGeom>
              <a:blipFill rotWithShape="0">
                <a:blip r:embed="rId10"/>
                <a:stretch>
                  <a:fillRect/>
                </a:stretch>
              </a:blipFill>
            </p:spPr>
            <p:txBody>
              <a:bodyPr/>
              <a:lstStyle/>
              <a:p>
                <a:r>
                  <a:rPr lang="es-ES">
                    <a:noFill/>
                  </a:rPr>
                  <a:t> </a:t>
                </a:r>
              </a:p>
            </p:txBody>
          </p:sp>
        </mc:Fallback>
      </mc:AlternateContent>
    </p:spTree>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914400" y="2780928"/>
            <a:ext cx="8229600" cy="1785950"/>
          </a:xfrm>
        </p:spPr>
        <p:txBody>
          <a:bodyPr>
            <a:normAutofit fontScale="90000"/>
          </a:bodyPr>
          <a:lstStyle/>
          <a:p>
            <a:r>
              <a:rPr lang="es-ES" b="1" dirty="0" smtClean="0">
                <a:latin typeface="Arial" panose="020B0604020202020204" pitchFamily="34" charset="0"/>
                <a:cs typeface="Arial" panose="020B0604020202020204" pitchFamily="34" charset="0"/>
              </a:rPr>
              <a:t>¨DISEÑO, CONSTRUCCIÓN Y AUTOMATIZACIÓN  DE UNA CABINA DE PINTURA CLIMATIZADA PARA ACABADOS DE MODULARES DE MADERA PARA LA MUEBLERÍA EL PINO.¨</a:t>
            </a:r>
            <a:r>
              <a:rPr lang="es-ES" dirty="0" smtClean="0"/>
              <a:t/>
            </a:r>
            <a:br>
              <a:rPr lang="es-ES" dirty="0" smtClean="0"/>
            </a:br>
            <a:r>
              <a:rPr lang="es-ES" dirty="0"/>
              <a:t/>
            </a:r>
            <a:br>
              <a:rPr lang="es-ES" dirty="0"/>
            </a:br>
            <a:r>
              <a:rPr lang="es-ES" sz="3100" dirty="0" smtClean="0">
                <a:latin typeface="Arial" panose="020B0604020202020204" pitchFamily="34" charset="0"/>
                <a:cs typeface="Arial" panose="020B0604020202020204" pitchFamily="34" charset="0"/>
              </a:rPr>
              <a:t>JAVIER ROBERTO ESPIN ALDAZ</a:t>
            </a:r>
            <a:br>
              <a:rPr lang="es-ES" sz="3100" dirty="0" smtClean="0">
                <a:latin typeface="Arial" panose="020B0604020202020204" pitchFamily="34" charset="0"/>
                <a:cs typeface="Arial" panose="020B0604020202020204" pitchFamily="34" charset="0"/>
              </a:rPr>
            </a:br>
            <a:r>
              <a:rPr lang="es-ES" sz="3100" dirty="0" smtClean="0">
                <a:latin typeface="Arial" panose="020B0604020202020204" pitchFamily="34" charset="0"/>
                <a:cs typeface="Arial" panose="020B0604020202020204" pitchFamily="34" charset="0"/>
              </a:rPr>
              <a:t>GUANOLUISA BRAVO WILSON FABIAN</a:t>
            </a:r>
            <a:br>
              <a:rPr lang="es-ES" sz="3100" dirty="0" smtClean="0">
                <a:latin typeface="Arial" panose="020B0604020202020204" pitchFamily="34" charset="0"/>
                <a:cs typeface="Arial" panose="020B0604020202020204" pitchFamily="34" charset="0"/>
              </a:rPr>
            </a:br>
            <a:r>
              <a:rPr lang="es-ES" sz="3100" dirty="0" smtClean="0">
                <a:latin typeface="Arial" panose="020B0604020202020204" pitchFamily="34" charset="0"/>
                <a:cs typeface="Arial" panose="020B0604020202020204" pitchFamily="34" charset="0"/>
              </a:rPr>
              <a:t>2014</a:t>
            </a:r>
            <a:endParaRPr lang="es-PE" sz="3100" dirty="0">
              <a:latin typeface="Arial" panose="020B0604020202020204" pitchFamily="34" charset="0"/>
              <a:cs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7113" y="-27384"/>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3" name="12 Rectángulo"/>
          <p:cNvSpPr/>
          <p:nvPr/>
        </p:nvSpPr>
        <p:spPr>
          <a:xfrm>
            <a:off x="1317992" y="843803"/>
            <a:ext cx="7992888" cy="523220"/>
          </a:xfrm>
          <a:prstGeom prst="rect">
            <a:avLst/>
          </a:prstGeom>
        </p:spPr>
        <p:txBody>
          <a:bodyPr wrap="square">
            <a:spAutoFit/>
          </a:bodyPr>
          <a:lstStyle/>
          <a:p>
            <a:pPr algn="ctr"/>
            <a:r>
              <a:rPr lang="es-ES" sz="2800" b="1" dirty="0" smtClean="0">
                <a:latin typeface="Arial" panose="020B0604020202020204" pitchFamily="34" charset="0"/>
                <a:cs typeface="Arial" panose="020B0604020202020204" pitchFamily="34" charset="0"/>
              </a:rPr>
              <a:t>ANÁLISIS </a:t>
            </a:r>
            <a:r>
              <a:rPr lang="es-ES" sz="2800" b="1" dirty="0">
                <a:latin typeface="Arial" panose="020B0604020202020204" pitchFamily="34" charset="0"/>
                <a:cs typeface="Arial" panose="020B0604020202020204" pitchFamily="34" charset="0"/>
              </a:rPr>
              <a:t>EN SOLIDWORKS </a:t>
            </a:r>
            <a:r>
              <a:rPr lang="es-ES" sz="2800" b="1" dirty="0" smtClean="0">
                <a:latin typeface="Arial" panose="020B0604020202020204" pitchFamily="34" charset="0"/>
                <a:cs typeface="Arial" panose="020B0604020202020204" pitchFamily="34" charset="0"/>
              </a:rPr>
              <a:t>DEL PIÑON.</a:t>
            </a:r>
            <a:endParaRPr lang="es-PE" sz="2800" dirty="0">
              <a:latin typeface="Arial" panose="020B0604020202020204" pitchFamily="34" charset="0"/>
              <a:cs typeface="Arial" panose="020B0604020202020204" pitchFamily="34" charset="0"/>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14" name="Imagen 13"/>
          <p:cNvPicPr/>
          <p:nvPr/>
        </p:nvPicPr>
        <p:blipFill rotWithShape="1">
          <a:blip r:embed="rId3" cstate="print">
            <a:extLst>
              <a:ext uri="{28A0092B-C50C-407E-A947-70E740481C1C}">
                <a14:useLocalDpi xmlns:a14="http://schemas.microsoft.com/office/drawing/2010/main" val="0"/>
              </a:ext>
            </a:extLst>
          </a:blip>
          <a:srcRect l="10740" t="4560" b="15198"/>
          <a:stretch/>
        </p:blipFill>
        <p:spPr bwMode="auto">
          <a:xfrm>
            <a:off x="2195736" y="2636912"/>
            <a:ext cx="6091313" cy="3816424"/>
          </a:xfrm>
          <a:prstGeom prst="rect">
            <a:avLst/>
          </a:prstGeom>
          <a:ln>
            <a:noFill/>
          </a:ln>
          <a:extLst>
            <a:ext uri="{53640926-AAD7-44D8-BBD7-CCE9431645EC}">
              <a14:shadowObscured xmlns:a14="http://schemas.microsoft.com/office/drawing/2010/main"/>
            </a:ext>
          </a:extLst>
        </p:spPr>
      </p:pic>
      <p:sp>
        <p:nvSpPr>
          <p:cNvPr id="3" name="Rectángulo 2"/>
          <p:cNvSpPr/>
          <p:nvPr/>
        </p:nvSpPr>
        <p:spPr>
          <a:xfrm>
            <a:off x="1457908" y="1572650"/>
            <a:ext cx="4788024" cy="1477328"/>
          </a:xfrm>
          <a:prstGeom prst="rect">
            <a:avLst/>
          </a:prstGeom>
        </p:spPr>
        <p:txBody>
          <a:bodyPr wrap="square">
            <a:spAutoFit/>
          </a:bodyPr>
          <a:lstStyle/>
          <a:p>
            <a:r>
              <a:rPr lang="es-ES" b="1" dirty="0" smtClean="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a:t>
            </a:r>
            <a:endParaRPr lang="es-ES" dirty="0" smtClean="0">
              <a:latin typeface="Arial" pitchFamily="34" charset="0"/>
              <a:cs typeface="Arial" pitchFamily="34" charset="0"/>
            </a:endParaRPr>
          </a:p>
          <a:p>
            <a:r>
              <a:rPr lang="es-ES" dirty="0" smtClean="0">
                <a:latin typeface="Arial" pitchFamily="34" charset="0"/>
                <a:cs typeface="Arial" pitchFamily="34" charset="0"/>
              </a:rPr>
              <a:t>de 98.52 </a:t>
            </a:r>
            <a:r>
              <a:rPr lang="es-ES" dirty="0" err="1" smtClean="0">
                <a:latin typeface="Arial" pitchFamily="34" charset="0"/>
                <a:cs typeface="Arial" pitchFamily="34" charset="0"/>
              </a:rPr>
              <a:t>MPa</a:t>
            </a:r>
            <a:r>
              <a:rPr lang="es-ES" dirty="0">
                <a:latin typeface="Arial" pitchFamily="34" charset="0"/>
                <a:cs typeface="Arial" pitchFamily="34" charset="0"/>
              </a:rPr>
              <a:t>.</a:t>
            </a:r>
            <a:endParaRPr lang="es-EC" dirty="0">
              <a:latin typeface="Arial" pitchFamily="34" charset="0"/>
              <a:cs typeface="Arial" pitchFamily="34" charset="0"/>
            </a:endParaRPr>
          </a:p>
          <a:p>
            <a:endParaRPr lang="es-ES" b="1" dirty="0" smtClean="0"/>
          </a:p>
          <a:p>
            <a:endParaRPr lang="es-ES" dirty="0"/>
          </a:p>
        </p:txBody>
      </p:sp>
    </p:spTree>
    <p:extLst>
      <p:ext uri="{BB962C8B-B14F-4D97-AF65-F5344CB8AC3E}">
        <p14:creationId xmlns:p14="http://schemas.microsoft.com/office/powerpoint/2010/main" val="3382550079"/>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28600"/>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2" name="1 Título"/>
          <p:cNvSpPr txBox="1">
            <a:spLocks/>
          </p:cNvSpPr>
          <p:nvPr/>
        </p:nvSpPr>
        <p:spPr>
          <a:xfrm>
            <a:off x="-571568" y="785794"/>
            <a:ext cx="9715568" cy="1143000"/>
          </a:xfrm>
          <a:prstGeom prst="rect">
            <a:avLst/>
          </a:prstGeom>
        </p:spPr>
        <p:txBody>
          <a:bodyPr vert="horz" lIns="91440" tIns="45720" rIns="91440" bIns="45720" rtlCol="0" anchor="ctr">
            <a:normAutofit fontScale="97500"/>
          </a:bodyPr>
          <a:lstStyle/>
          <a:p>
            <a:pPr lvl="3" algn="ctr"/>
            <a:endParaRPr lang="es-PE" sz="3200" b="1" dirty="0"/>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3" name="12 Rectángulo"/>
          <p:cNvSpPr/>
          <p:nvPr/>
        </p:nvSpPr>
        <p:spPr>
          <a:xfrm>
            <a:off x="1714480" y="2000240"/>
            <a:ext cx="6500858" cy="2246769"/>
          </a:xfrm>
          <a:prstGeom prst="rect">
            <a:avLst/>
          </a:prstGeom>
        </p:spPr>
        <p:txBody>
          <a:bodyPr wrap="square">
            <a:spAutoFit/>
          </a:bodyPr>
          <a:lstStyle/>
          <a:p>
            <a:r>
              <a:rPr lang="es-ES" sz="2800" dirty="0" smtClean="0"/>
              <a:t> </a:t>
            </a:r>
          </a:p>
          <a:p>
            <a:pPr algn="just"/>
            <a:endParaRPr lang="es-ES" sz="2800" dirty="0" smtClean="0"/>
          </a:p>
          <a:p>
            <a:pPr algn="just"/>
            <a:endParaRPr lang="es-ES" sz="2800" dirty="0" smtClean="0"/>
          </a:p>
          <a:p>
            <a:pPr algn="just"/>
            <a:endParaRPr lang="es-ES" sz="2800" dirty="0" smtClean="0"/>
          </a:p>
          <a:p>
            <a:pPr algn="just"/>
            <a:endParaRPr lang="es-PE" sz="2800" dirty="0"/>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14" name="Imagen 13"/>
          <p:cNvPicPr/>
          <p:nvPr/>
        </p:nvPicPr>
        <p:blipFill rotWithShape="1">
          <a:blip r:embed="rId3" cstate="print">
            <a:extLst>
              <a:ext uri="{28A0092B-C50C-407E-A947-70E740481C1C}">
                <a14:useLocalDpi xmlns:a14="http://schemas.microsoft.com/office/drawing/2010/main" val="0"/>
              </a:ext>
            </a:extLst>
          </a:blip>
          <a:srcRect r="6061" b="17548"/>
          <a:stretch/>
        </p:blipFill>
        <p:spPr bwMode="auto">
          <a:xfrm>
            <a:off x="13491" y="2246100"/>
            <a:ext cx="4529202" cy="3415148"/>
          </a:xfrm>
          <a:prstGeom prst="rect">
            <a:avLst/>
          </a:prstGeom>
          <a:ln>
            <a:noFill/>
          </a:ln>
          <a:extLst>
            <a:ext uri="{53640926-AAD7-44D8-BBD7-CCE9431645EC}">
              <a14:shadowObscured xmlns:a14="http://schemas.microsoft.com/office/drawing/2010/main"/>
            </a:ext>
          </a:extLst>
        </p:spPr>
      </p:pic>
      <p:pic>
        <p:nvPicPr>
          <p:cNvPr id="15" name="Imagen 14"/>
          <p:cNvPicPr/>
          <p:nvPr/>
        </p:nvPicPr>
        <p:blipFill rotWithShape="1">
          <a:blip r:embed="rId4" cstate="print">
            <a:extLst>
              <a:ext uri="{28A0092B-C50C-407E-A947-70E740481C1C}">
                <a14:useLocalDpi xmlns:a14="http://schemas.microsoft.com/office/drawing/2010/main" val="0"/>
              </a:ext>
            </a:extLst>
          </a:blip>
          <a:srcRect r="6817" b="17308"/>
          <a:stretch/>
        </p:blipFill>
        <p:spPr bwMode="auto">
          <a:xfrm>
            <a:off x="4556216" y="3627899"/>
            <a:ext cx="4601307" cy="3424636"/>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347386" y="1369164"/>
            <a:ext cx="5031630" cy="1015663"/>
          </a:xfrm>
          <a:prstGeom prst="rect">
            <a:avLst/>
          </a:prstGeom>
        </p:spPr>
        <p:txBody>
          <a:bodyPr wrap="square">
            <a:spAutoFit/>
          </a:bodyPr>
          <a:lstStyle/>
          <a:p>
            <a:r>
              <a:rPr lang="es-ES" sz="2400"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0.0019 </a:t>
            </a:r>
            <a:r>
              <a:rPr lang="es-ES" dirty="0">
                <a:latin typeface="Arial" pitchFamily="34" charset="0"/>
                <a:cs typeface="Arial" pitchFamily="34" charset="0"/>
              </a:rPr>
              <a:t>mm </a:t>
            </a:r>
          </a:p>
          <a:p>
            <a:endParaRPr lang="es-EC" b="1" i="1" dirty="0">
              <a:latin typeface="Arial" pitchFamily="34" charset="0"/>
              <a:cs typeface="Arial" pitchFamily="34" charset="0"/>
            </a:endParaRPr>
          </a:p>
        </p:txBody>
      </p:sp>
      <p:sp>
        <p:nvSpPr>
          <p:cNvPr id="3" name="Rectángulo 2"/>
          <p:cNvSpPr/>
          <p:nvPr/>
        </p:nvSpPr>
        <p:spPr>
          <a:xfrm>
            <a:off x="4964909" y="2387151"/>
            <a:ext cx="4572000" cy="1015663"/>
          </a:xfrm>
          <a:prstGeom prst="rect">
            <a:avLst/>
          </a:prstGeom>
        </p:spPr>
        <p:txBody>
          <a:bodyPr>
            <a:spAutoFit/>
          </a:bodyPr>
          <a:lstStyle/>
          <a:p>
            <a:r>
              <a:rPr lang="es-ES" sz="2400"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3.57</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spTree>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58145"/>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 name="Rectángulo 1"/>
          <p:cNvSpPr/>
          <p:nvPr/>
        </p:nvSpPr>
        <p:spPr>
          <a:xfrm>
            <a:off x="1403648" y="860380"/>
            <a:ext cx="7272807" cy="707886"/>
          </a:xfrm>
          <a:prstGeom prst="rect">
            <a:avLst/>
          </a:prstGeom>
        </p:spPr>
        <p:txBody>
          <a:bodyPr wrap="square">
            <a:spAutoFit/>
          </a:bodyPr>
          <a:lstStyle/>
          <a:p>
            <a:pPr lvl="1" algn="ctr"/>
            <a:r>
              <a:rPr lang="es-ES" sz="2000" b="1" dirty="0">
                <a:latin typeface="Arial" panose="020B0604020202020204" pitchFamily="34" charset="0"/>
                <a:cs typeface="Arial" panose="020B0604020202020204" pitchFamily="34" charset="0"/>
              </a:rPr>
              <a:t>DISEÑO DE LA CREMALLERA PARA EL BRAZO DE </a:t>
            </a:r>
            <a:r>
              <a:rPr lang="es-ES" sz="2000" b="1" dirty="0" smtClean="0">
                <a:latin typeface="Arial" panose="020B0604020202020204" pitchFamily="34" charset="0"/>
                <a:cs typeface="Arial" panose="020B0604020202020204" pitchFamily="34" charset="0"/>
              </a:rPr>
              <a:t>SUJECIÓN Y GIRO DE LA PUERTA.</a:t>
            </a:r>
            <a:endParaRPr lang="es-ES" sz="20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ángulo 2"/>
              <p:cNvSpPr/>
              <p:nvPr/>
            </p:nvSpPr>
            <p:spPr>
              <a:xfrm>
                <a:off x="863080" y="1584352"/>
                <a:ext cx="8280920" cy="3727944"/>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La cremallera tiene el mismo </a:t>
                </a:r>
                <a:r>
                  <a:rPr lang="es-ES" dirty="0" smtClean="0">
                    <a:latin typeface="Arial" panose="020B0604020202020204" pitchFamily="34" charset="0"/>
                    <a:ea typeface="Times New Roman" panose="02020603050405020304" pitchFamily="18" charset="0"/>
                    <a:cs typeface="Times New Roman" panose="02020603050405020304" pitchFamily="18" charset="0"/>
                  </a:rPr>
                  <a:t>material (AISI1020), </a:t>
                </a:r>
                <a:r>
                  <a:rPr lang="es-ES" dirty="0">
                    <a:latin typeface="Arial" panose="020B0604020202020204" pitchFamily="34" charset="0"/>
                    <a:ea typeface="Times New Roman" panose="02020603050405020304" pitchFamily="18" charset="0"/>
                    <a:cs typeface="Times New Roman" panose="02020603050405020304" pitchFamily="18" charset="0"/>
                  </a:rPr>
                  <a:t>módulo y ángulo de presión que el piñón, por lo que la longitud </a:t>
                </a:r>
                <a:r>
                  <a:rPr lang="es-ES" dirty="0" smtClean="0">
                    <a:latin typeface="Arial" panose="020B0604020202020204" pitchFamily="34" charset="0"/>
                    <a:ea typeface="Times New Roman" panose="02020603050405020304" pitchFamily="18" charset="0"/>
                    <a:cs typeface="Times New Roman" panose="02020603050405020304" pitchFamily="18" charset="0"/>
                  </a:rPr>
                  <a:t>mínima, </a:t>
                </a:r>
                <a:r>
                  <a:rPr lang="es-ES" dirty="0">
                    <a:latin typeface="Arial" panose="020B0604020202020204" pitchFamily="34" charset="0"/>
                    <a:ea typeface="Times New Roman" panose="02020603050405020304" pitchFamily="18" charset="0"/>
                    <a:cs typeface="Times New Roman" panose="02020603050405020304" pitchFamily="18" charset="0"/>
                  </a:rPr>
                  <a:t>viene dado por</a:t>
                </a:r>
                <a:r>
                  <a:rPr lang="es-ES" dirty="0" smtClean="0">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𝑚𝑖𝑛</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m:t>
                    </m:r>
                    <m:d>
                      <m:dPr>
                        <m:ctrlPr>
                          <a:rPr lang="es-ES"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𝜋</m:t>
                            </m:r>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𝐷</m:t>
                                </m:r>
                              </m:e>
                              <m:sub>
                                <m:r>
                                  <a:rPr lang="es-ES" i="1">
                                    <a:effectLst/>
                                    <a:latin typeface="Cambria Math" panose="02040503050406030204" pitchFamily="18" charset="0"/>
                                    <a:ea typeface="Times New Roman" panose="02020603050405020304" pitchFamily="18" charset="0"/>
                                    <a:cs typeface="Arial" panose="020B0604020202020204" pitchFamily="34" charset="0"/>
                                  </a:rPr>
                                  <m:t>𝑝</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e>
                    </m:d>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𝑚𝑖𝑛</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m:t>
                      </m:r>
                      <m:d>
                        <m:dPr>
                          <m:ctrlPr>
                            <a:rPr lang="es-ES"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𝜋</m:t>
                              </m:r>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16</m:t>
                              </m:r>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e>
                      </m:d>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𝑚𝑖𝑛</m:t>
                          </m:r>
                        </m:sub>
                      </m:sSub>
                      <m:r>
                        <a:rPr lang="es-ES" i="1">
                          <a:effectLst/>
                          <a:latin typeface="Cambria Math" panose="02040503050406030204" pitchFamily="18" charset="0"/>
                          <a:ea typeface="Times New Roman" panose="02020603050405020304" pitchFamily="18" charset="0"/>
                          <a:cs typeface="Arial" panose="020B0604020202020204" pitchFamily="34" charset="0"/>
                        </a:rPr>
                        <m:t>=56.55 </m:t>
                      </m:r>
                      <m:r>
                        <a:rPr lang="es-ES"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Por </a:t>
                </a:r>
                <a:r>
                  <a:rPr lang="es-ES" dirty="0">
                    <a:effectLst/>
                    <a:latin typeface="Arial" panose="020B0604020202020204" pitchFamily="34" charset="0"/>
                    <a:ea typeface="Times New Roman" panose="02020603050405020304" pitchFamily="18" charset="0"/>
                    <a:cs typeface="Times New Roman" panose="02020603050405020304" pitchFamily="18" charset="0"/>
                  </a:rPr>
                  <a:t>seguridad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i="1">
                            <a:effectLst/>
                            <a:latin typeface="Cambria Math" panose="02040503050406030204" pitchFamily="18" charset="0"/>
                            <a:ea typeface="Times New Roman" panose="02020603050405020304" pitchFamily="18" charset="0"/>
                            <a:cs typeface="Arial" panose="020B0604020202020204" pitchFamily="34" charset="0"/>
                          </a:rPr>
                          <m:t>𝑐𝑟𝑒𝑚</m:t>
                        </m:r>
                      </m:sub>
                    </m:sSub>
                    <m:r>
                      <a:rPr lang="es-ES" i="1">
                        <a:effectLst/>
                        <a:latin typeface="Cambria Math" panose="02040503050406030204" pitchFamily="18" charset="0"/>
                        <a:ea typeface="Times New Roman" panose="02020603050405020304" pitchFamily="18" charset="0"/>
                        <a:cs typeface="Arial" panose="020B0604020202020204" pitchFamily="34" charset="0"/>
                      </a:rPr>
                      <m:t>=80 </m:t>
                    </m:r>
                    <m:r>
                      <a:rPr lang="es-ES" i="1">
                        <a:effectLst/>
                        <a:latin typeface="Cambria Math" panose="02040503050406030204" pitchFamily="18" charset="0"/>
                        <a:ea typeface="Times New Roman" panose="02020603050405020304" pitchFamily="18" charset="0"/>
                        <a:cs typeface="Arial" panose="020B0604020202020204" pitchFamily="34" charset="0"/>
                      </a:rPr>
                      <m:t>𝑚𝑚</m:t>
                    </m:r>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863080" y="1584352"/>
                <a:ext cx="8280920" cy="3727944"/>
              </a:xfrm>
              <a:prstGeom prst="rect">
                <a:avLst/>
              </a:prstGeom>
              <a:blipFill rotWithShape="0">
                <a:blip r:embed="rId3"/>
                <a:stretch>
                  <a:fillRect l="-663" r="-589" b="-491"/>
                </a:stretch>
              </a:blipFill>
            </p:spPr>
            <p:txBody>
              <a:bodyPr/>
              <a:lstStyle/>
              <a:p>
                <a:r>
                  <a:rPr lang="es-ES">
                    <a:noFill/>
                  </a:rPr>
                  <a:t> </a:t>
                </a:r>
              </a:p>
            </p:txBody>
          </p:sp>
        </mc:Fallback>
      </mc:AlternateContent>
      <p:pic>
        <p:nvPicPr>
          <p:cNvPr id="6" name="Imagen 5"/>
          <p:cNvPicPr>
            <a:picLocks noChangeAspect="1"/>
          </p:cNvPicPr>
          <p:nvPr/>
        </p:nvPicPr>
        <p:blipFill>
          <a:blip r:embed="rId4"/>
          <a:stretch>
            <a:fillRect/>
          </a:stretch>
        </p:blipFill>
        <p:spPr>
          <a:xfrm>
            <a:off x="4139952" y="5407066"/>
            <a:ext cx="4863137" cy="1080121"/>
          </a:xfrm>
          <a:prstGeom prst="rect">
            <a:avLst/>
          </a:prstGeom>
        </p:spPr>
      </p:pic>
    </p:spTree>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5160"/>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270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 name="Rectángulo 1"/>
          <p:cNvSpPr/>
          <p:nvPr/>
        </p:nvSpPr>
        <p:spPr>
          <a:xfrm>
            <a:off x="1547663" y="686136"/>
            <a:ext cx="7169229" cy="1338828"/>
          </a:xfrm>
          <a:prstGeom prst="rect">
            <a:avLst/>
          </a:prstGeom>
        </p:spPr>
        <p:txBody>
          <a:bodyPr wrap="square">
            <a:spAutoFit/>
          </a:bodyPr>
          <a:lstStyle/>
          <a:p>
            <a:pPr lvl="2" algn="ctr">
              <a:lnSpc>
                <a:spcPct val="150000"/>
              </a:lnSpc>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DETERMINACIÓN DE CARGAS.</a:t>
            </a:r>
            <a:endParaRPr lang="es-ES"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ES" dirty="0">
                <a:latin typeface="Arial" panose="020B0604020202020204" pitchFamily="34" charset="0"/>
                <a:ea typeface="Times New Roman" panose="02020603050405020304" pitchFamily="18" charset="0"/>
                <a:cs typeface="Arial" panose="020B0604020202020204" pitchFamily="34" charset="0"/>
              </a:rPr>
              <a:t>La cremallera soporta las mismas cargas que el piñón pero en sentido opuesto</a:t>
            </a:r>
            <a:r>
              <a:rPr lang="es-ES" sz="1200" dirty="0">
                <a:latin typeface="Arial" panose="020B0604020202020204" pitchFamily="34" charset="0"/>
                <a:ea typeface="Times New Roman" panose="02020603050405020304" pitchFamily="18" charset="0"/>
                <a:cs typeface="Times New Roman" panose="02020603050405020304" pitchFamily="18" charset="0"/>
              </a:rPr>
              <a:t>.</a:t>
            </a:r>
            <a:endParaRPr lang="es-E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ángulo 2"/>
              <p:cNvSpPr/>
              <p:nvPr/>
            </p:nvSpPr>
            <p:spPr>
              <a:xfrm>
                <a:off x="2682044" y="1824842"/>
                <a:ext cx="4572000" cy="944746"/>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i="1">
                              <a:latin typeface="Cambria Math" panose="02040503050406030204" pitchFamily="18" charset="0"/>
                            </a:rPr>
                            <m:t>                   </m:t>
                          </m:r>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𝑝𝑖𝑠</m:t>
                          </m:r>
                        </m:sub>
                      </m:sSub>
                      <m:r>
                        <a:rPr lang="es-ES" i="1">
                          <a:latin typeface="Cambria Math" panose="02040503050406030204" pitchFamily="18" charset="0"/>
                        </a:rPr>
                        <m:t>∙</m:t>
                      </m:r>
                      <m:r>
                        <a:rPr lang="es-ES" i="1">
                          <a:latin typeface="Cambria Math" panose="02040503050406030204" pitchFamily="18" charset="0"/>
                        </a:rPr>
                        <m:t>𝑥</m:t>
                      </m:r>
                      <m:r>
                        <a:rPr lang="es-ES" i="1">
                          <a:latin typeface="Cambria Math" panose="02040503050406030204" pitchFamily="18" charset="0"/>
                        </a:rPr>
                        <m:t>                                  </m:t>
                      </m:r>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=40 </m:t>
                      </m:r>
                      <m:r>
                        <a:rPr lang="es-ES" i="1">
                          <a:latin typeface="Cambria Math" panose="02040503050406030204" pitchFamily="18" charset="0"/>
                        </a:rPr>
                        <m:t>𝑁</m:t>
                      </m:r>
                      <m:r>
                        <a:rPr lang="es-ES" i="1">
                          <a:latin typeface="Cambria Math" panose="02040503050406030204" pitchFamily="18" charset="0"/>
                        </a:rPr>
                        <m:t>∙0.32 </m:t>
                      </m:r>
                      <m:r>
                        <a:rPr lang="es-ES" i="1">
                          <a:latin typeface="Cambria Math" panose="02040503050406030204" pitchFamily="18" charset="0"/>
                        </a:rPr>
                        <m:t>𝑚</m:t>
                      </m:r>
                      <m:r>
                        <a:rPr lang="es-ES" i="1">
                          <a:latin typeface="Cambria Math" panose="02040503050406030204" pitchFamily="18" charset="0"/>
                        </a:rPr>
                        <m:t> ∙</m:t>
                      </m:r>
                      <m:func>
                        <m:funcPr>
                          <m:ctrlPr>
                            <a:rPr lang="es-ES" i="1">
                              <a:latin typeface="Cambria Math" panose="02040503050406030204" pitchFamily="18" charset="0"/>
                            </a:rPr>
                          </m:ctrlPr>
                        </m:funcPr>
                        <m:fName>
                          <m:r>
                            <m:rPr>
                              <m:sty m:val="p"/>
                            </m:rPr>
                            <a:rPr lang="es-ES">
                              <a:latin typeface="Cambria Math" panose="02040503050406030204" pitchFamily="18" charset="0"/>
                            </a:rPr>
                            <m:t>cos</m:t>
                          </m:r>
                        </m:fName>
                        <m:e>
                          <m:r>
                            <a:rPr lang="es-ES" i="1">
                              <a:latin typeface="Cambria Math" panose="02040503050406030204" pitchFamily="18" charset="0"/>
                            </a:rPr>
                            <m:t>45°</m:t>
                          </m:r>
                        </m:e>
                      </m:func>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𝑇</m:t>
                          </m:r>
                        </m:e>
                        <m:sub>
                          <m:r>
                            <a:rPr lang="es-ES" i="1">
                              <a:latin typeface="Cambria Math" panose="02040503050406030204" pitchFamily="18" charset="0"/>
                            </a:rPr>
                            <m:t>𝑏</m:t>
                          </m:r>
                        </m:sub>
                      </m:sSub>
                      <m:r>
                        <a:rPr lang="es-ES" i="1">
                          <a:latin typeface="Cambria Math" panose="02040503050406030204" pitchFamily="18" charset="0"/>
                        </a:rPr>
                        <m:t>=</m:t>
                      </m:r>
                      <m:r>
                        <a:rPr lang="es-ES" b="0" i="1" smtClean="0">
                          <a:latin typeface="Cambria Math" panose="02040503050406030204" pitchFamily="18" charset="0"/>
                        </a:rPr>
                        <m:t>−</m:t>
                      </m:r>
                      <m:r>
                        <a:rPr lang="es-ES" i="1">
                          <a:latin typeface="Cambria Math" panose="02040503050406030204" pitchFamily="18" charset="0"/>
                        </a:rPr>
                        <m:t>9.05 </m:t>
                      </m:r>
                      <m:r>
                        <a:rPr lang="es-ES" i="1">
                          <a:latin typeface="Cambria Math" panose="02040503050406030204" pitchFamily="18" charset="0"/>
                        </a:rPr>
                        <m:t>𝑁𝑚</m:t>
                      </m:r>
                    </m:oMath>
                  </m:oMathPara>
                </a14:m>
                <a:endParaRPr lang="es-ES" dirty="0">
                  <a:latin typeface="Arial" panose="020B0604020202020204" pitchFamily="34" charset="0"/>
                  <a:cs typeface="Arial" panose="020B0604020202020204" pitchFamily="34"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2682044" y="1824842"/>
                <a:ext cx="4572000" cy="944746"/>
              </a:xfrm>
              <a:prstGeom prst="rect">
                <a:avLst/>
              </a:prstGeom>
              <a:blipFill rotWithShape="0">
                <a:blip r:embed="rId3"/>
                <a:stretch>
                  <a:fillRect b="-645"/>
                </a:stretch>
              </a:blipFill>
            </p:spPr>
            <p:txBody>
              <a:bodyPr/>
              <a:lstStyle/>
              <a:p>
                <a:r>
                  <a:rPr lang="es-ES">
                    <a:noFill/>
                  </a:rPr>
                  <a:t> </a:t>
                </a:r>
              </a:p>
            </p:txBody>
          </p:sp>
        </mc:Fallback>
      </mc:AlternateContent>
      <p:pic>
        <p:nvPicPr>
          <p:cNvPr id="16" name="Imagen 15"/>
          <p:cNvPicPr/>
          <p:nvPr/>
        </p:nvPicPr>
        <p:blipFill rotWithShape="1">
          <a:blip r:embed="rId4" cstate="print">
            <a:extLst>
              <a:ext uri="{28A0092B-C50C-407E-A947-70E740481C1C}">
                <a14:useLocalDpi xmlns:a14="http://schemas.microsoft.com/office/drawing/2010/main" val="0"/>
              </a:ext>
            </a:extLst>
          </a:blip>
          <a:srcRect t="3829" b="6683"/>
          <a:stretch/>
        </p:blipFill>
        <p:spPr bwMode="auto">
          <a:xfrm>
            <a:off x="1979712" y="4479220"/>
            <a:ext cx="6336703" cy="2378780"/>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403648" y="2716468"/>
            <a:ext cx="7128792" cy="954107"/>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ANÁLISIS EN SOLIDWORKS </a:t>
            </a:r>
            <a:r>
              <a:rPr lang="es-ES" sz="2800" b="1" dirty="0" smtClean="0">
                <a:latin typeface="Arial" panose="020B0604020202020204" pitchFamily="34" charset="0"/>
                <a:cs typeface="Arial" panose="020B0604020202020204" pitchFamily="34" charset="0"/>
              </a:rPr>
              <a:t>DE LA CREMALLERA</a:t>
            </a:r>
            <a:r>
              <a:rPr lang="es-ES" b="1" dirty="0" smtClean="0">
                <a:latin typeface="Arial" panose="020B0604020202020204" pitchFamily="34" charset="0"/>
                <a:cs typeface="Arial" panose="020B0604020202020204" pitchFamily="34" charset="0"/>
              </a:rPr>
              <a:t>.</a:t>
            </a:r>
            <a:endParaRPr lang="es-PE" dirty="0">
              <a:latin typeface="Arial" panose="020B0604020202020204" pitchFamily="34" charset="0"/>
              <a:cs typeface="Arial" panose="020B0604020202020204" pitchFamily="34" charset="0"/>
            </a:endParaRPr>
          </a:p>
        </p:txBody>
      </p:sp>
      <p:sp>
        <p:nvSpPr>
          <p:cNvPr id="6" name="Rectángulo 5"/>
          <p:cNvSpPr/>
          <p:nvPr/>
        </p:nvSpPr>
        <p:spPr>
          <a:xfrm>
            <a:off x="1552737" y="3807730"/>
            <a:ext cx="7920880" cy="646331"/>
          </a:xfrm>
          <a:prstGeom prst="rect">
            <a:avLst/>
          </a:prstGeom>
        </p:spPr>
        <p:txBody>
          <a:bodyPr wrap="square">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a:t>
            </a:r>
            <a:r>
              <a:rPr lang="es-ES" dirty="0" smtClean="0">
                <a:latin typeface="Arial" pitchFamily="34" charset="0"/>
                <a:cs typeface="Arial" pitchFamily="34" charset="0"/>
              </a:rPr>
              <a:t>de 82.55 </a:t>
            </a:r>
            <a:r>
              <a:rPr lang="es-ES" dirty="0" err="1">
                <a:latin typeface="Arial" pitchFamily="34" charset="0"/>
                <a:cs typeface="Arial" pitchFamily="34" charset="0"/>
              </a:rPr>
              <a:t>MPa</a:t>
            </a:r>
            <a:r>
              <a:rPr lang="es-ES" dirty="0">
                <a:latin typeface="Arial" pitchFamily="34" charset="0"/>
                <a:cs typeface="Arial" pitchFamily="34" charset="0"/>
              </a:rPr>
              <a:t>.</a:t>
            </a:r>
            <a:endParaRPr lang="es-EC"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86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8675" name="Rectangle 3"/>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34819" name="Rectangle 3"/>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400" b="0" i="0"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3482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4823" name="Rectangle 7"/>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3" name="12 Rectángulo"/>
          <p:cNvSpPr/>
          <p:nvPr/>
        </p:nvSpPr>
        <p:spPr>
          <a:xfrm>
            <a:off x="1500166" y="1428736"/>
            <a:ext cx="7358114" cy="3539430"/>
          </a:xfrm>
          <a:prstGeom prst="rect">
            <a:avLst/>
          </a:prstGeom>
        </p:spPr>
        <p:txBody>
          <a:bodyPr wrap="square">
            <a:spAutoFit/>
          </a:bodyPr>
          <a:lstStyle/>
          <a:p>
            <a:endParaRPr lang="es-PE" sz="2800" dirty="0" smtClean="0"/>
          </a:p>
          <a:p>
            <a:pPr algn="just"/>
            <a:endParaRPr lang="es-ES" sz="2800" dirty="0" smtClean="0"/>
          </a:p>
          <a:p>
            <a:pPr algn="just"/>
            <a:endParaRPr lang="es-ES" sz="2800" dirty="0" smtClean="0"/>
          </a:p>
          <a:p>
            <a:r>
              <a:rPr lang="es-ES" sz="2800" dirty="0" smtClean="0"/>
              <a:t> </a:t>
            </a:r>
          </a:p>
          <a:p>
            <a:pPr algn="just"/>
            <a:endParaRPr lang="es-ES" sz="2800" dirty="0" smtClean="0"/>
          </a:p>
          <a:p>
            <a:pPr algn="just"/>
            <a:endParaRPr lang="es-ES" sz="2800" dirty="0" smtClean="0"/>
          </a:p>
          <a:p>
            <a:pPr algn="just"/>
            <a:endParaRPr lang="es-ES" sz="2800" dirty="0" smtClean="0"/>
          </a:p>
          <a:p>
            <a:pPr algn="just"/>
            <a:endParaRPr lang="es-PE" sz="2800" dirty="0"/>
          </a:p>
        </p:txBody>
      </p:sp>
      <p:sp>
        <p:nvSpPr>
          <p:cNvPr id="7168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168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47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4756"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4757" name="Rectangle 5"/>
          <p:cNvSpPr>
            <a:spLocks noChangeArrowheads="1"/>
          </p:cNvSpPr>
          <p:nvPr/>
        </p:nvSpPr>
        <p:spPr bwMode="auto">
          <a:xfrm>
            <a:off x="0" y="6381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pic>
        <p:nvPicPr>
          <p:cNvPr id="18" name="Imagen 17"/>
          <p:cNvPicPr/>
          <p:nvPr/>
        </p:nvPicPr>
        <p:blipFill rotWithShape="1">
          <a:blip r:embed="rId3">
            <a:extLst>
              <a:ext uri="{28A0092B-C50C-407E-A947-70E740481C1C}">
                <a14:useLocalDpi xmlns:a14="http://schemas.microsoft.com/office/drawing/2010/main" val="0"/>
              </a:ext>
            </a:extLst>
          </a:blip>
          <a:srcRect l="5860" t="4786" r="6805" b="5726"/>
          <a:stretch/>
        </p:blipFill>
        <p:spPr bwMode="auto">
          <a:xfrm>
            <a:off x="0" y="1893526"/>
            <a:ext cx="4571984" cy="2831618"/>
          </a:xfrm>
          <a:prstGeom prst="rect">
            <a:avLst/>
          </a:prstGeom>
          <a:ln>
            <a:noFill/>
          </a:ln>
          <a:extLst>
            <a:ext uri="{53640926-AAD7-44D8-BBD7-CCE9431645EC}">
              <a14:shadowObscured xmlns:a14="http://schemas.microsoft.com/office/drawing/2010/main"/>
            </a:ext>
          </a:extLst>
        </p:spPr>
      </p:pic>
      <p:pic>
        <p:nvPicPr>
          <p:cNvPr id="19" name="Imagen 18"/>
          <p:cNvPicPr/>
          <p:nvPr/>
        </p:nvPicPr>
        <p:blipFill rotWithShape="1">
          <a:blip r:embed="rId4">
            <a:extLst>
              <a:ext uri="{28A0092B-C50C-407E-A947-70E740481C1C}">
                <a14:useLocalDpi xmlns:a14="http://schemas.microsoft.com/office/drawing/2010/main" val="0"/>
              </a:ext>
            </a:extLst>
          </a:blip>
          <a:srcRect b="8837"/>
          <a:stretch/>
        </p:blipFill>
        <p:spPr bwMode="auto">
          <a:xfrm>
            <a:off x="4427984" y="4086225"/>
            <a:ext cx="4782675" cy="277177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488341" y="1095375"/>
            <a:ext cx="5736114" cy="738664"/>
          </a:xfrm>
          <a:prstGeom prst="rect">
            <a:avLst/>
          </a:prstGeom>
        </p:spPr>
        <p:txBody>
          <a:bodyPr wrap="square">
            <a:spAutoFit/>
          </a:bodyPr>
          <a:lstStyle/>
          <a:p>
            <a:r>
              <a:rPr lang="es-ES" sz="2400"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0.00342 </a:t>
            </a:r>
            <a:r>
              <a:rPr lang="es-ES" dirty="0">
                <a:latin typeface="Arial" pitchFamily="34" charset="0"/>
                <a:cs typeface="Arial" pitchFamily="34" charset="0"/>
              </a:rPr>
              <a:t>mm </a:t>
            </a:r>
          </a:p>
        </p:txBody>
      </p:sp>
      <p:sp>
        <p:nvSpPr>
          <p:cNvPr id="3" name="Rectángulo 2"/>
          <p:cNvSpPr/>
          <p:nvPr/>
        </p:nvSpPr>
        <p:spPr>
          <a:xfrm>
            <a:off x="4781566" y="2508294"/>
            <a:ext cx="4572000" cy="1015663"/>
          </a:xfrm>
          <a:prstGeom prst="rect">
            <a:avLst/>
          </a:prstGeom>
        </p:spPr>
        <p:txBody>
          <a:bodyPr>
            <a:spAutoFit/>
          </a:bodyPr>
          <a:lstStyle/>
          <a:p>
            <a:r>
              <a:rPr lang="es-ES" sz="2400"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4.26</a:t>
            </a:r>
          </a:p>
          <a:p>
            <a:pPr>
              <a:buNone/>
            </a:pPr>
            <a:r>
              <a:rPr lang="es-ES" dirty="0" smtClean="0">
                <a:latin typeface="Arial" pitchFamily="34" charset="0"/>
                <a:cs typeface="Arial" pitchFamily="34" charset="0"/>
              </a:rPr>
              <a:t>Factor </a:t>
            </a:r>
            <a:r>
              <a:rPr lang="es-ES" dirty="0">
                <a:latin typeface="Arial" pitchFamily="34" charset="0"/>
                <a:cs typeface="Arial" pitchFamily="34" charset="0"/>
              </a:rPr>
              <a:t>de seguridad establecido =3 </a:t>
            </a:r>
          </a:p>
        </p:txBody>
      </p:sp>
    </p:spTree>
  </p:cSld>
  <p:clrMapOvr>
    <a:masterClrMapping/>
  </p:clrMapOvr>
  <p:transition>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2195736" y="836712"/>
            <a:ext cx="5832648" cy="916154"/>
          </a:xfrm>
        </p:spPr>
        <p:txBody>
          <a:bodyPr>
            <a:normAutofit lnSpcReduction="10000"/>
          </a:bodyPr>
          <a:lstStyle/>
          <a:p>
            <a:pPr marL="342900" lvl="1" indent="-342900" algn="ctr">
              <a:buNone/>
            </a:pPr>
            <a:r>
              <a:rPr lang="es-ES" b="1" dirty="0">
                <a:latin typeface="Arial" panose="020B0604020202020204" pitchFamily="34" charset="0"/>
                <a:cs typeface="Arial" panose="020B0604020202020204" pitchFamily="34" charset="0"/>
              </a:rPr>
              <a:t>DISEÑO DEL EJE DEL BRAZO DE SUJECIÓN.</a:t>
            </a:r>
            <a:endParaRPr lang="es-ES" dirty="0">
              <a:latin typeface="Arial" panose="020B0604020202020204" pitchFamily="34" charset="0"/>
              <a:cs typeface="Arial" panose="020B0604020202020204" pitchFamily="34" charset="0"/>
            </a:endParaRPr>
          </a:p>
          <a:p>
            <a:pPr algn="ctr">
              <a:buNone/>
            </a:pPr>
            <a:endParaRPr lang="es-PE" b="1" dirty="0" smtClean="0"/>
          </a:p>
          <a:p>
            <a:pPr algn="ctr">
              <a:buNone/>
            </a:pPr>
            <a:endParaRPr lang="es-PE" b="1" dirty="0" smtClean="0"/>
          </a:p>
          <a:p>
            <a:pPr algn="just">
              <a:buNone/>
            </a:pPr>
            <a:endParaRPr lang="es-PE" dirty="0"/>
          </a:p>
        </p:txBody>
      </p:sp>
      <p:sp>
        <p:nvSpPr>
          <p:cNvPr id="5" name="Rectángulo 4"/>
          <p:cNvSpPr/>
          <p:nvPr/>
        </p:nvSpPr>
        <p:spPr>
          <a:xfrm>
            <a:off x="1475656" y="1628800"/>
            <a:ext cx="7272808" cy="1338828"/>
          </a:xfrm>
          <a:prstGeom prst="rect">
            <a:avLst/>
          </a:prstGeom>
        </p:spPr>
        <p:txBody>
          <a:bodyPr wrap="square">
            <a:spAutoFit/>
          </a:bodyPr>
          <a:lstStyle/>
          <a:p>
            <a:pPr algn="just">
              <a:lnSpc>
                <a:spcPct val="150000"/>
              </a:lnSpc>
            </a:pPr>
            <a:r>
              <a:rPr lang="es-ES" dirty="0">
                <a:latin typeface="Arial" panose="020B0604020202020204" pitchFamily="34" charset="0"/>
                <a:cs typeface="Arial" panose="020B0604020202020204" pitchFamily="34" charset="0"/>
              </a:rPr>
              <a:t>Este eje permite el giro del brazo de sujeción de las pistolas de pintar por acción del torque que transmite el </a:t>
            </a:r>
            <a:r>
              <a:rPr lang="es-ES" dirty="0" smtClean="0">
                <a:latin typeface="Arial" panose="020B0604020202020204" pitchFamily="34" charset="0"/>
                <a:cs typeface="Arial" panose="020B0604020202020204" pitchFamily="34" charset="0"/>
              </a:rPr>
              <a:t>piñón y </a:t>
            </a:r>
            <a:r>
              <a:rPr lang="es-ES" dirty="0" smtClean="0">
                <a:latin typeface="Arial" panose="020B0604020202020204" pitchFamily="34" charset="0"/>
                <a:ea typeface="Times New Roman" panose="02020603050405020304" pitchFamily="18" charset="0"/>
                <a:cs typeface="Arial" panose="020B0604020202020204" pitchFamily="34" charset="0"/>
              </a:rPr>
              <a:t>se </a:t>
            </a:r>
            <a:r>
              <a:rPr lang="es-ES" dirty="0">
                <a:latin typeface="Arial" panose="020B0604020202020204" pitchFamily="34" charset="0"/>
                <a:ea typeface="Times New Roman" panose="02020603050405020304" pitchFamily="18" charset="0"/>
                <a:cs typeface="Arial" panose="020B0604020202020204" pitchFamily="34" charset="0"/>
              </a:rPr>
              <a:t>fabricará con acero estructural ASTM A36.</a:t>
            </a:r>
            <a:endParaRPr lang="es-ES" sz="1600" dirty="0">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Rectángulo 5"/>
              <p:cNvSpPr/>
              <p:nvPr/>
            </p:nvSpPr>
            <p:spPr>
              <a:xfrm>
                <a:off x="1475656" y="2967628"/>
                <a:ext cx="7272808" cy="3000821"/>
              </a:xfrm>
              <a:prstGeom prst="rect">
                <a:avLst/>
              </a:prstGeom>
            </p:spPr>
            <p:txBody>
              <a:bodyPr wrap="square">
                <a:spAutoFit/>
              </a:bodyPr>
              <a:lstStyle/>
              <a:p>
                <a:pPr lvl="2" algn="ctr">
                  <a:lnSpc>
                    <a:spcPct val="150000"/>
                  </a:lnSpc>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DETERMINACIÓN DE CARGAS.</a:t>
                </a:r>
                <a:endParaRPr lang="es-E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Arial" panose="020B0604020202020204" pitchFamily="34" charset="0"/>
                  </a:rPr>
                  <a:t>El eje debe soportar tanto el torque máximo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𝑏</m:t>
                        </m:r>
                      </m:sub>
                    </m:sSub>
                  </m:oMath>
                </a14:m>
                <a:r>
                  <a:rPr lang="es-ES" dirty="0" smtClean="0">
                    <a:effectLst/>
                    <a:latin typeface="Arial" panose="020B0604020202020204" pitchFamily="34" charset="0"/>
                    <a:ea typeface="Times New Roman" panose="02020603050405020304" pitchFamily="18" charset="0"/>
                    <a:cs typeface="Arial" panose="020B0604020202020204" pitchFamily="34" charset="0"/>
                  </a:rPr>
                  <a:t>) requerido para generar el movimiento de inclinación de las pistolas, </a:t>
                </a:r>
                <a:r>
                  <a:rPr lang="es-ES" dirty="0">
                    <a:effectLst/>
                    <a:latin typeface="Arial" panose="020B0604020202020204" pitchFamily="34" charset="0"/>
                    <a:ea typeface="Times New Roman" panose="02020603050405020304" pitchFamily="18" charset="0"/>
                    <a:cs typeface="Arial" panose="020B0604020202020204" pitchFamily="34" charset="0"/>
                  </a:rPr>
                  <a:t>así como la fuerza resultante que se transmite desde los dientes del piñón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oMath>
                </a14:m>
                <a:r>
                  <a:rPr lang="es-ES" dirty="0">
                    <a:effectLst/>
                    <a:latin typeface="Arial" panose="020B0604020202020204" pitchFamily="34" charset="0"/>
                    <a:ea typeface="Times New Roman" panose="02020603050405020304" pitchFamily="18" charset="0"/>
                    <a:cs typeface="Arial" panose="020B0604020202020204" pitchFamily="34" charset="0"/>
                  </a:rPr>
                  <a:t>, esto se calculó anteriormente.</a:t>
                </a: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=9.05 </m:t>
                      </m:r>
                      <m:r>
                        <a:rPr lang="es-ES" i="1">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=535,1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475656" y="2967628"/>
                <a:ext cx="7272808" cy="3000821"/>
              </a:xfrm>
              <a:prstGeom prst="rect">
                <a:avLst/>
              </a:prstGeom>
              <a:blipFill rotWithShape="0">
                <a:blip r:embed="rId3"/>
                <a:stretch>
                  <a:fillRect l="-671" r="-754"/>
                </a:stretch>
              </a:blipFill>
            </p:spPr>
            <p:txBody>
              <a:bodyPr/>
              <a:lstStyle/>
              <a:p>
                <a:r>
                  <a:rPr lang="es-ES">
                    <a:noFill/>
                  </a:rPr>
                  <a:t> </a:t>
                </a:r>
              </a:p>
            </p:txBody>
          </p:sp>
        </mc:Fallback>
      </mc:AlternateContent>
    </p:spTree>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6512" y="-27384"/>
            <a:ext cx="9144032" cy="6858000"/>
          </a:xfrm>
          <a:prstGeom prst="rect">
            <a:avLst/>
          </a:prstGeom>
          <a:noFill/>
          <a:ln w="9525">
            <a:noFill/>
            <a:miter lim="800000"/>
            <a:headEnd/>
            <a:tailEnd/>
          </a:ln>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1475656" y="1988840"/>
            <a:ext cx="3123802" cy="2676157"/>
          </a:xfrm>
          <a:prstGeom prst="rect">
            <a:avLst/>
          </a:prstGeom>
        </p:spPr>
      </p:pic>
      <p:sp>
        <p:nvSpPr>
          <p:cNvPr id="5" name="Rectángulo 4"/>
          <p:cNvSpPr/>
          <p:nvPr/>
        </p:nvSpPr>
        <p:spPr>
          <a:xfrm>
            <a:off x="1569367" y="889136"/>
            <a:ext cx="6005264" cy="463075"/>
          </a:xfrm>
          <a:prstGeom prst="rect">
            <a:avLst/>
          </a:prstGeom>
        </p:spPr>
        <p:txBody>
          <a:bodyPr wrap="square">
            <a:spAutoFit/>
          </a:bodyPr>
          <a:lstStyle/>
          <a:p>
            <a:pPr lvl="2" algn="just">
              <a:lnSpc>
                <a:spcPct val="150000"/>
              </a:lnSpc>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ANÁLISIS DE ESFUERZOS EN EL EJE.</a:t>
            </a:r>
            <a:endParaRPr lang="es-ES" dirty="0">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4139952" y="1396967"/>
                <a:ext cx="4572000" cy="1338828"/>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 =</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𝑛</m:t>
                        </m:r>
                        <m:r>
                          <a:rPr lang="es-ES" i="1">
                            <a:effectLst/>
                            <a:latin typeface="Cambria Math" panose="02040503050406030204" pitchFamily="18" charset="0"/>
                            <a:ea typeface="Times New Roman" panose="02020603050405020304" pitchFamily="18" charset="0"/>
                            <a:cs typeface="Arial" panose="020B0604020202020204" pitchFamily="34" charset="0"/>
                          </a:rPr>
                          <m:t>1</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𝑥</m:t>
                    </m:r>
                    <m:r>
                      <a:rPr lang="es-ES" i="1">
                        <a:effectLst/>
                        <a:latin typeface="Cambria Math" panose="02040503050406030204" pitchFamily="18" charset="0"/>
                        <a:ea typeface="Times New Roman" panose="02020603050405020304" pitchFamily="18" charset="0"/>
                        <a:cs typeface="Arial" panose="020B0604020202020204" pitchFamily="34" charset="0"/>
                      </a:rPr>
                      <m:t>                          </m:t>
                    </m:r>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=535.1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∙0.012 </m:t>
                      </m:r>
                      <m:r>
                        <a:rPr lang="es-ES" i="1">
                          <a:effectLst/>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=6.42 </m:t>
                      </m:r>
                      <m:r>
                        <a:rPr lang="es-ES" i="1">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4139952" y="1396967"/>
                <a:ext cx="4572000" cy="1338828"/>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3971924" y="2924692"/>
                <a:ext cx="4572000" cy="2847190"/>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𝑒𝑗𝑒</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d>
                          <m:dPr>
                            <m:begChr m:val="["/>
                            <m:endChr m:val="]"/>
                            <m:ctrlPr>
                              <a:rPr lang="es-ES"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32∙</m:t>
                                </m:r>
                                <m:r>
                                  <a:rPr lang="es-ES" i="1">
                                    <a:effectLst/>
                                    <a:latin typeface="Cambria Math" panose="02040503050406030204" pitchFamily="18" charset="0"/>
                                    <a:ea typeface="Times New Roman" panose="02020603050405020304" pitchFamily="18" charset="0"/>
                                    <a:cs typeface="Arial" panose="020B0604020202020204" pitchFamily="34" charset="0"/>
                                  </a:rPr>
                                  <m:t>𝐹𝑆</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𝑆</m:t>
                                    </m:r>
                                  </m:e>
                                  <m:sub>
                                    <m:r>
                                      <a:rPr lang="es-ES" i="1">
                                        <a:effectLst/>
                                        <a:latin typeface="Cambria Math" panose="02040503050406030204" pitchFamily="18" charset="0"/>
                                        <a:ea typeface="Times New Roman" panose="02020603050405020304" pitchFamily="18" charset="0"/>
                                        <a:cs typeface="Arial" panose="020B0604020202020204" pitchFamily="34" charset="0"/>
                                      </a:rPr>
                                      <m:t>𝑦</m:t>
                                    </m:r>
                                  </m:sub>
                                </m:sSub>
                              </m:den>
                            </m:f>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ES"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e>
                                      <m:sup>
                                        <m:r>
                                          <a:rPr lang="es-ES" i="1">
                                            <a:effectLst/>
                                            <a:latin typeface="Cambria Math" panose="02040503050406030204" pitchFamily="18" charset="0"/>
                                            <a:ea typeface="Times New Roman" panose="02020603050405020304" pitchFamily="18" charset="0"/>
                                            <a:cs typeface="Arial" panose="020B0604020202020204" pitchFamily="34" charset="0"/>
                                          </a:rPr>
                                          <m:t>2</m:t>
                                        </m:r>
                                      </m:sup>
                                    </m:sSup>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3</m:t>
                                        </m:r>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𝑇</m:t>
                                            </m:r>
                                          </m:e>
                                          <m:sub>
                                            <m:r>
                                              <a:rPr lang="es-ES" i="1">
                                                <a:effectLst/>
                                                <a:latin typeface="Cambria Math" panose="02040503050406030204" pitchFamily="18" charset="0"/>
                                                <a:ea typeface="Times New Roman" panose="02020603050405020304" pitchFamily="18" charset="0"/>
                                                <a:cs typeface="Arial" panose="020B0604020202020204" pitchFamily="34" charset="0"/>
                                              </a:rPr>
                                              <m:t>𝑏</m:t>
                                            </m:r>
                                          </m:sub>
                                        </m:sSub>
                                      </m:e>
                                      <m:sup>
                                        <m:r>
                                          <a:rPr lang="es-ES" i="1">
                                            <a:effectLst/>
                                            <a:latin typeface="Cambria Math" panose="02040503050406030204" pitchFamily="18" charset="0"/>
                                            <a:ea typeface="Times New Roman" panose="02020603050405020304" pitchFamily="18" charset="0"/>
                                            <a:cs typeface="Arial" panose="020B0604020202020204" pitchFamily="34" charset="0"/>
                                          </a:rPr>
                                          <m:t>2</m:t>
                                        </m:r>
                                      </m:sup>
                                    </m:sSup>
                                  </m:e>
                                </m:d>
                              </m:e>
                              <m:sup>
                                <m:f>
                                  <m:fPr>
                                    <m:type m:val="skw"/>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sup>
                            </m:sSup>
                          </m:e>
                        </m:d>
                      </m:e>
                      <m:sup>
                        <m:f>
                          <m:fPr>
                            <m:type m:val="skw"/>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3</m:t>
                            </m:r>
                          </m:den>
                        </m:f>
                      </m:sup>
                    </m:sSup>
                  </m:oMath>
                </a14:m>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𝑒𝑗𝑒</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d>
                          <m:dPr>
                            <m:begChr m:val="["/>
                            <m:endChr m:val="]"/>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dPr>
                          <m:e>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32∙3</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𝜋</m:t>
                                </m:r>
                                <m:r>
                                  <a:rPr lang="es-ES" sz="1600" i="1">
                                    <a:effectLst/>
                                    <a:latin typeface="Cambria Math" panose="02040503050406030204" pitchFamily="18" charset="0"/>
                                    <a:ea typeface="Times New Roman" panose="02020603050405020304" pitchFamily="18" charset="0"/>
                                    <a:cs typeface="Arial" panose="020B0604020202020204" pitchFamily="34" charset="0"/>
                                  </a:rPr>
                                  <m:t>∙250∙</m:t>
                                </m:r>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10</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6</m:t>
                                    </m:r>
                                  </m:sup>
                                </m:sSup>
                              </m:den>
                            </m:f>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d>
                                  <m:d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dPr>
                                  <m:e>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6.42</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2</m:t>
                                        </m:r>
                                      </m:sup>
                                    </m:sSup>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4</m:t>
                                        </m:r>
                                      </m:den>
                                    </m:f>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9.05</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2</m:t>
                                        </m:r>
                                      </m:sup>
                                    </m:sSup>
                                  </m:e>
                                </m:d>
                              </m:e>
                              <m:sup>
                                <m:f>
                                  <m:fPr>
                                    <m:type m:val="skw"/>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2</m:t>
                                    </m:r>
                                  </m:den>
                                </m:f>
                              </m:sup>
                            </m:sSup>
                          </m:e>
                        </m:d>
                      </m:e>
                      <m:sup>
                        <m:f>
                          <m:fPr>
                            <m:type m:val="skw"/>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3</m:t>
                            </m:r>
                          </m:den>
                        </m:f>
                      </m:sup>
                    </m:sSup>
                  </m:oMath>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𝑒𝑗𝑒</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=0.0108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r>
                        <a:rPr lang="es-ES" sz="1600" i="1">
                          <a:effectLst/>
                          <a:latin typeface="Cambria Math" panose="02040503050406030204" pitchFamily="18" charset="0"/>
                          <a:ea typeface="Times New Roman" panose="02020603050405020304" pitchFamily="18" charset="0"/>
                          <a:cs typeface="Arial" panose="020B0604020202020204" pitchFamily="34" charset="0"/>
                        </a:rPr>
                        <m:t>=10.8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3971924" y="2924692"/>
                <a:ext cx="4572000" cy="2847190"/>
              </a:xfrm>
              <a:prstGeom prst="rect">
                <a:avLst/>
              </a:prstGeom>
              <a:blipFill rotWithShape="0">
                <a:blip r:embed="rId5"/>
                <a:stretch>
                  <a:fillRect/>
                </a:stretch>
              </a:blipFill>
            </p:spPr>
            <p:txBody>
              <a:bodyPr/>
              <a:lstStyle/>
              <a:p>
                <a:r>
                  <a:rPr lang="es-ES">
                    <a:noFill/>
                  </a:rPr>
                  <a:t> </a:t>
                </a:r>
              </a:p>
            </p:txBody>
          </p:sp>
        </mc:Fallback>
      </mc:AlternateContent>
      <p:sp>
        <p:nvSpPr>
          <p:cNvPr id="10" name="Rectángulo 9"/>
          <p:cNvSpPr/>
          <p:nvPr/>
        </p:nvSpPr>
        <p:spPr>
          <a:xfrm>
            <a:off x="3707873" y="2737892"/>
            <a:ext cx="5184607" cy="507831"/>
          </a:xfrm>
          <a:prstGeom prst="rect">
            <a:avLst/>
          </a:prstGeom>
        </p:spPr>
        <p:txBody>
          <a:bodyPr wrap="square">
            <a:spAutoFit/>
          </a:bodyPr>
          <a:lstStyle/>
          <a:p>
            <a:pPr lvl="2" algn="just">
              <a:lnSpc>
                <a:spcPct val="150000"/>
              </a:lnSpc>
              <a:spcAft>
                <a:spcPts val="0"/>
              </a:spcAft>
            </a:pPr>
            <a:r>
              <a:rPr lang="es-ES" b="1" dirty="0" smtClean="0">
                <a:latin typeface="Arial" panose="020B0604020202020204" pitchFamily="34" charset="0"/>
                <a:ea typeface="Times New Roman" panose="02020603050405020304" pitchFamily="18" charset="0"/>
                <a:cs typeface="Times New Roman" panose="02020603050405020304" pitchFamily="18" charset="0"/>
              </a:rPr>
              <a:t>Teoría de Energía de Distorsión (M2).</a:t>
            </a:r>
            <a:endParaRPr lang="es-ES"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1475656" y="5834962"/>
            <a:ext cx="6133901" cy="507831"/>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Por lo tanto, se toma un diámetro estándar de 12 </a:t>
            </a:r>
            <a:r>
              <a:rPr lang="es-ES" dirty="0" err="1">
                <a:latin typeface="Arial" panose="020B0604020202020204" pitchFamily="34" charset="0"/>
                <a:ea typeface="Times New Roman" panose="02020603050405020304" pitchFamily="18" charset="0"/>
                <a:cs typeface="Times New Roman" panose="02020603050405020304" pitchFamily="18" charset="0"/>
              </a:rPr>
              <a:t>mm.</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8" name="Rectángulo 7"/>
          <p:cNvSpPr/>
          <p:nvPr/>
        </p:nvSpPr>
        <p:spPr>
          <a:xfrm>
            <a:off x="1619672" y="764704"/>
            <a:ext cx="6624736" cy="954107"/>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ANÁLISIS EN SOLIDWORKS </a:t>
            </a:r>
            <a:r>
              <a:rPr lang="es-ES" sz="2800" b="1" dirty="0" smtClean="0">
                <a:latin typeface="Arial" panose="020B0604020202020204" pitchFamily="34" charset="0"/>
                <a:cs typeface="Arial" panose="020B0604020202020204" pitchFamily="34" charset="0"/>
              </a:rPr>
              <a:t>DEL EJE DEL BRAZO DE SUJECCIÓN.</a:t>
            </a:r>
            <a:endParaRPr lang="es-PE" sz="2800" dirty="0">
              <a:latin typeface="Arial" panose="020B0604020202020204" pitchFamily="34" charset="0"/>
              <a:cs typeface="Arial" panose="020B0604020202020204" pitchFamily="34" charset="0"/>
            </a:endParaRPr>
          </a:p>
        </p:txBody>
      </p:sp>
      <p:pic>
        <p:nvPicPr>
          <p:cNvPr id="9" name="Imagen 8"/>
          <p:cNvPicPr/>
          <p:nvPr/>
        </p:nvPicPr>
        <p:blipFill rotWithShape="1">
          <a:blip r:embed="rId3">
            <a:extLst>
              <a:ext uri="{28A0092B-C50C-407E-A947-70E740481C1C}">
                <a14:useLocalDpi xmlns:a14="http://schemas.microsoft.com/office/drawing/2010/main" val="0"/>
              </a:ext>
            </a:extLst>
          </a:blip>
          <a:srcRect r="402" b="22345"/>
          <a:stretch/>
        </p:blipFill>
        <p:spPr bwMode="auto">
          <a:xfrm>
            <a:off x="2051720" y="2780928"/>
            <a:ext cx="5887822" cy="3785111"/>
          </a:xfrm>
          <a:prstGeom prst="rect">
            <a:avLst/>
          </a:prstGeom>
          <a:ln>
            <a:noFill/>
          </a:ln>
          <a:extLst>
            <a:ext uri="{53640926-AAD7-44D8-BBD7-CCE9431645EC}">
              <a14:shadowObscured xmlns:a14="http://schemas.microsoft.com/office/drawing/2010/main"/>
            </a:ext>
          </a:extLst>
        </p:spPr>
      </p:pic>
      <p:sp>
        <p:nvSpPr>
          <p:cNvPr id="10" name="Rectángulo 9"/>
          <p:cNvSpPr/>
          <p:nvPr/>
        </p:nvSpPr>
        <p:spPr>
          <a:xfrm>
            <a:off x="1475656" y="1853208"/>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73.68 </a:t>
            </a:r>
            <a:r>
              <a:rPr lang="es-ES" dirty="0" err="1">
                <a:latin typeface="Arial" pitchFamily="34" charset="0"/>
                <a:cs typeface="Arial" pitchFamily="34" charset="0"/>
              </a:rPr>
              <a:t>MPa</a:t>
            </a:r>
            <a:r>
              <a:rPr lang="es-ES" dirty="0">
                <a:latin typeface="Arial" pitchFamily="34" charset="0"/>
                <a:cs typeface="Arial" pitchFamily="34" charset="0"/>
              </a:rPr>
              <a:t>.</a:t>
            </a:r>
            <a:endParaRPr lang="es-EC"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pic>
        <p:nvPicPr>
          <p:cNvPr id="7" name="Imagen 6"/>
          <p:cNvPicPr/>
          <p:nvPr/>
        </p:nvPicPr>
        <p:blipFill rotWithShape="1">
          <a:blip r:embed="rId3">
            <a:extLst>
              <a:ext uri="{28A0092B-C50C-407E-A947-70E740481C1C}">
                <a14:useLocalDpi xmlns:a14="http://schemas.microsoft.com/office/drawing/2010/main" val="0"/>
              </a:ext>
            </a:extLst>
          </a:blip>
          <a:srcRect r="402" b="22345"/>
          <a:stretch/>
        </p:blipFill>
        <p:spPr bwMode="auto">
          <a:xfrm>
            <a:off x="-32" y="1647384"/>
            <a:ext cx="4721246" cy="2639541"/>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extLst>
              <a:ext uri="{28A0092B-C50C-407E-A947-70E740481C1C}">
                <a14:useLocalDpi xmlns:a14="http://schemas.microsoft.com/office/drawing/2010/main" val="0"/>
              </a:ext>
            </a:extLst>
          </a:blip>
          <a:srcRect b="23347"/>
          <a:stretch/>
        </p:blipFill>
        <p:spPr bwMode="auto">
          <a:xfrm>
            <a:off x="4334272" y="4354330"/>
            <a:ext cx="4809728" cy="257107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475656" y="841315"/>
            <a:ext cx="5832648" cy="738664"/>
          </a:xfrm>
          <a:prstGeom prst="rect">
            <a:avLst/>
          </a:prstGeom>
        </p:spPr>
        <p:txBody>
          <a:bodyPr wrap="square">
            <a:spAutoFit/>
          </a:bodyPr>
          <a:lstStyle/>
          <a:p>
            <a:r>
              <a:rPr lang="es-ES" sz="2400"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0.00473 </a:t>
            </a:r>
            <a:r>
              <a:rPr lang="es-ES" dirty="0">
                <a:latin typeface="Arial" pitchFamily="34" charset="0"/>
                <a:cs typeface="Arial" pitchFamily="34" charset="0"/>
              </a:rPr>
              <a:t>mm </a:t>
            </a:r>
          </a:p>
        </p:txBody>
      </p:sp>
      <p:sp>
        <p:nvSpPr>
          <p:cNvPr id="3" name="Rectángulo 2"/>
          <p:cNvSpPr/>
          <p:nvPr/>
        </p:nvSpPr>
        <p:spPr>
          <a:xfrm>
            <a:off x="5022304" y="2509399"/>
            <a:ext cx="4572000" cy="1015663"/>
          </a:xfrm>
          <a:prstGeom prst="rect">
            <a:avLst/>
          </a:prstGeom>
        </p:spPr>
        <p:txBody>
          <a:bodyPr>
            <a:spAutoFit/>
          </a:bodyPr>
          <a:lstStyle/>
          <a:p>
            <a:r>
              <a:rPr lang="es-ES" sz="2400"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3.39</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spTree>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408" y="0"/>
            <a:ext cx="9144032" cy="6858000"/>
          </a:xfrm>
          <a:prstGeom prst="rect">
            <a:avLst/>
          </a:prstGeom>
          <a:noFill/>
          <a:ln w="9525">
            <a:noFill/>
            <a:miter lim="800000"/>
            <a:headEnd/>
            <a:tailEnd/>
          </a:ln>
        </p:spPr>
      </p:pic>
      <p:sp>
        <p:nvSpPr>
          <p:cNvPr id="2" name="Rectángulo 1"/>
          <p:cNvSpPr/>
          <p:nvPr/>
        </p:nvSpPr>
        <p:spPr>
          <a:xfrm>
            <a:off x="3276206" y="216885"/>
            <a:ext cx="8064896" cy="954107"/>
          </a:xfrm>
          <a:prstGeom prst="rect">
            <a:avLst/>
          </a:prstGeom>
        </p:spPr>
        <p:txBody>
          <a:bodyPr wrap="square">
            <a:spAutoFit/>
          </a:bodyPr>
          <a:lstStyle/>
          <a:p>
            <a:pPr algn="ctr"/>
            <a:r>
              <a:rPr lang="es-ES" sz="2800" b="1" dirty="0">
                <a:latin typeface="Arial" panose="020B0604020202020204" pitchFamily="34" charset="0"/>
                <a:ea typeface="Times New Roman" panose="02020603050405020304" pitchFamily="18" charset="0"/>
              </a:rPr>
              <a:t>SELECCIÓN DEL </a:t>
            </a:r>
            <a:endParaRPr lang="es-ES" sz="2800" b="1" dirty="0" smtClean="0">
              <a:latin typeface="Arial" panose="020B0604020202020204" pitchFamily="34" charset="0"/>
              <a:ea typeface="Times New Roman" panose="02020603050405020304" pitchFamily="18" charset="0"/>
            </a:endParaRPr>
          </a:p>
          <a:p>
            <a:pPr algn="ctr"/>
            <a:r>
              <a:rPr lang="es-ES" sz="2800" b="1" dirty="0" smtClean="0">
                <a:latin typeface="Arial" panose="020B0604020202020204" pitchFamily="34" charset="0"/>
                <a:ea typeface="Times New Roman" panose="02020603050405020304" pitchFamily="18" charset="0"/>
              </a:rPr>
              <a:t>HUSILLO </a:t>
            </a:r>
            <a:r>
              <a:rPr lang="es-ES" sz="2800" b="1" dirty="0">
                <a:latin typeface="Arial" panose="020B0604020202020204" pitchFamily="34" charset="0"/>
                <a:ea typeface="Times New Roman" panose="02020603050405020304" pitchFamily="18" charset="0"/>
              </a:rPr>
              <a:t>DE </a:t>
            </a:r>
            <a:r>
              <a:rPr lang="es-ES" sz="2800" b="1" dirty="0" smtClean="0">
                <a:latin typeface="Arial" panose="020B0604020202020204" pitchFamily="34" charset="0"/>
                <a:ea typeface="Times New Roman" panose="02020603050405020304" pitchFamily="18" charset="0"/>
              </a:rPr>
              <a:t>BOLAS.</a:t>
            </a:r>
            <a:endParaRPr lang="es-ES" sz="2800" dirty="0"/>
          </a:p>
        </p:txBody>
      </p:sp>
      <mc:AlternateContent xmlns:mc="http://schemas.openxmlformats.org/markup-compatibility/2006">
        <mc:Choice xmlns:a14="http://schemas.microsoft.com/office/drawing/2010/main" Requires="a14">
          <p:sp>
            <p:nvSpPr>
              <p:cNvPr id="3" name="Rectángulo 2"/>
              <p:cNvSpPr/>
              <p:nvPr/>
            </p:nvSpPr>
            <p:spPr>
              <a:xfrm>
                <a:off x="5330984" y="1170992"/>
                <a:ext cx="4646554" cy="3077766"/>
              </a:xfrm>
              <a:prstGeom prst="rect">
                <a:avLst/>
              </a:prstGeom>
            </p:spPr>
            <p:txBody>
              <a:bodyPr wrap="square">
                <a:spAutoFit/>
              </a:bodyPr>
              <a:lstStyle/>
              <a:p>
                <a:r>
                  <a:rPr lang="es-ES" dirty="0" smtClean="0">
                    <a:latin typeface="Arial" panose="020B0604020202020204" pitchFamily="34" charset="0"/>
                    <a:cs typeface="Arial" panose="020B0604020202020204" pitchFamily="34" charset="0"/>
                  </a:rPr>
                  <a:t>El peso total del sistema es del </a:t>
                </a:r>
              </a:p>
              <a:p>
                <a:r>
                  <a:rPr lang="es-ES" dirty="0" smtClean="0">
                    <a:latin typeface="Arial" panose="020B0604020202020204" pitchFamily="34" charset="0"/>
                    <a:cs typeface="Arial" panose="020B0604020202020204" pitchFamily="34" charset="0"/>
                  </a:rPr>
                  <a:t>movimiento transversal es </a:t>
                </a:r>
              </a:p>
              <a:p>
                <a:r>
                  <a:rPr lang="es-ES" dirty="0" smtClean="0">
                    <a:latin typeface="Arial" panose="020B0604020202020204" pitchFamily="34" charset="0"/>
                    <a:cs typeface="Arial" panose="020B0604020202020204" pitchFamily="34" charset="0"/>
                  </a:rPr>
                  <a:t>de: 165 N</a:t>
                </a:r>
              </a:p>
              <a:p>
                <a:endParaRPr lang="es-ES" dirty="0" smtClean="0">
                  <a:latin typeface="Arial" panose="020B0604020202020204" pitchFamily="34" charset="0"/>
                  <a:cs typeface="Arial" panose="020B0604020202020204" pitchFamily="34" charset="0"/>
                </a:endParaRPr>
              </a:p>
              <a:p>
                <a:r>
                  <a:rPr lang="es-ES" dirty="0" smtClean="0">
                    <a:latin typeface="Arial" panose="020B0604020202020204" pitchFamily="34" charset="0"/>
                    <a:cs typeface="Arial" panose="020B0604020202020204" pitchFamily="34" charset="0"/>
                  </a:rPr>
                  <a:t>Por </a:t>
                </a:r>
                <a:r>
                  <a:rPr lang="es-ES" dirty="0">
                    <a:latin typeface="Arial" panose="020B0604020202020204" pitchFamily="34" charset="0"/>
                    <a:cs typeface="Arial" panose="020B0604020202020204" pitchFamily="34" charset="0"/>
                  </a:rPr>
                  <a:t>seguridad se trabajará con </a:t>
                </a:r>
                <a:endParaRPr lang="es-ES" dirty="0" smtClean="0">
                  <a:latin typeface="Arial" panose="020B0604020202020204" pitchFamily="34" charset="0"/>
                  <a:cs typeface="Arial" panose="020B0604020202020204" pitchFamily="34" charset="0"/>
                </a:endParaRPr>
              </a:p>
              <a:p>
                <a:r>
                  <a:rPr lang="es-ES" dirty="0" smtClean="0">
                    <a:latin typeface="Arial" panose="020B0604020202020204" pitchFamily="34" charset="0"/>
                    <a:cs typeface="Arial" panose="020B0604020202020204" pitchFamily="34" charset="0"/>
                  </a:rPr>
                  <a:t>un </a:t>
                </a:r>
                <a:r>
                  <a:rPr lang="es-ES" dirty="0">
                    <a:latin typeface="Arial" panose="020B0604020202020204" pitchFamily="34" charset="0"/>
                    <a:cs typeface="Arial" panose="020B0604020202020204" pitchFamily="34" charset="0"/>
                  </a:rPr>
                  <a:t>factor de carga de 1.2, por </a:t>
                </a:r>
                <a:endParaRPr lang="es-ES" dirty="0" smtClean="0">
                  <a:latin typeface="Arial" panose="020B0604020202020204" pitchFamily="34" charset="0"/>
                  <a:cs typeface="Arial" panose="020B0604020202020204" pitchFamily="34" charset="0"/>
                </a:endParaRPr>
              </a:p>
              <a:p>
                <a:r>
                  <a:rPr lang="es-ES" dirty="0" smtClean="0">
                    <a:latin typeface="Arial" panose="020B0604020202020204" pitchFamily="34" charset="0"/>
                    <a:cs typeface="Arial" panose="020B0604020202020204" pitchFamily="34" charset="0"/>
                  </a:rPr>
                  <a:t>lo que (A2):</a:t>
                </a:r>
              </a:p>
              <a:p>
                <a:pPr/>
                <a14:m>
                  <m:oMathPara xmlns:m="http://schemas.openxmlformats.org/officeDocument/2006/math">
                    <m:oMathParaPr>
                      <m:jc m:val="center"/>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𝑇</m:t>
                          </m:r>
                        </m:sub>
                      </m:sSub>
                      <m:r>
                        <a:rPr lang="es-ES" i="1">
                          <a:latin typeface="Cambria Math" panose="02040503050406030204" pitchFamily="18" charset="0"/>
                        </a:rPr>
                        <m:t>=1.2∙165 </m:t>
                      </m:r>
                      <m:r>
                        <a:rPr lang="es-ES" i="1">
                          <a:latin typeface="Cambria Math" panose="02040503050406030204" pitchFamily="18" charset="0"/>
                        </a:rPr>
                        <m:t>𝑁</m:t>
                      </m:r>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𝑚</m:t>
                          </m:r>
                        </m:sub>
                      </m:sSub>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𝑚</m:t>
                          </m:r>
                        </m:sub>
                      </m:sSub>
                      <m:r>
                        <a:rPr lang="es-ES" i="1">
                          <a:latin typeface="Cambria Math" panose="02040503050406030204" pitchFamily="18" charset="0"/>
                        </a:rPr>
                        <m:t>=198 </m:t>
                      </m:r>
                      <m:r>
                        <a:rPr lang="es-ES" i="1">
                          <a:latin typeface="Cambria Math" panose="02040503050406030204" pitchFamily="18" charset="0"/>
                        </a:rPr>
                        <m:t>𝑁</m:t>
                      </m:r>
                      <m:r>
                        <a:rPr lang="es-ES" i="1">
                          <a:latin typeface="Cambria Math" panose="02040503050406030204" pitchFamily="18" charset="0"/>
                        </a:rPr>
                        <m:t> ≈200 </m:t>
                      </m:r>
                      <m:r>
                        <a:rPr lang="es-ES" i="1">
                          <a:latin typeface="Cambria Math" panose="02040503050406030204" pitchFamily="18" charset="0"/>
                        </a:rPr>
                        <m:t>𝑁</m:t>
                      </m:r>
                    </m:oMath>
                  </m:oMathPara>
                </a14:m>
                <a:endParaRPr lang="es-ES" dirty="0" smtClean="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sz="1400" i="1">
                              <a:latin typeface="Cambria Math" panose="02040503050406030204" pitchFamily="18" charset="0"/>
                            </a:rPr>
                          </m:ctrlPr>
                        </m:sSubPr>
                        <m:e>
                          <m:r>
                            <a:rPr lang="es-ES" sz="1400" i="1">
                              <a:latin typeface="Cambria Math" panose="02040503050406030204" pitchFamily="18" charset="0"/>
                            </a:rPr>
                            <m:t>𝐹</m:t>
                          </m:r>
                        </m:e>
                        <m:sub>
                          <m:r>
                            <a:rPr lang="es-ES" sz="1400" i="1">
                              <a:latin typeface="Cambria Math" panose="02040503050406030204" pitchFamily="18" charset="0"/>
                            </a:rPr>
                            <m:t>𝑚</m:t>
                          </m:r>
                        </m:sub>
                      </m:sSub>
                      <m:r>
                        <a:rPr lang="es-ES" sz="1400" i="1">
                          <a:latin typeface="Cambria Math" panose="02040503050406030204" pitchFamily="18" charset="0"/>
                        </a:rPr>
                        <m:t>=</m:t>
                      </m:r>
                      <m:r>
                        <a:rPr lang="es-ES" sz="1400" b="0" i="1" smtClean="0">
                          <a:latin typeface="Cambria Math" panose="02040503050406030204" pitchFamily="18" charset="0"/>
                        </a:rPr>
                        <m:t>𝐶𝑎𝑟𝑔𝑎</m:t>
                      </m:r>
                      <m:r>
                        <a:rPr lang="es-ES" sz="1400" b="0" i="1" smtClean="0">
                          <a:latin typeface="Cambria Math" panose="02040503050406030204" pitchFamily="18" charset="0"/>
                        </a:rPr>
                        <m:t> </m:t>
                      </m:r>
                      <m:r>
                        <a:rPr lang="es-ES" sz="1400" b="0" i="1" smtClean="0">
                          <a:latin typeface="Cambria Math" panose="02040503050406030204" pitchFamily="18" charset="0"/>
                        </a:rPr>
                        <m:t>𝑚𝑒𝑑𝑖𝑎</m:t>
                      </m:r>
                      <m:r>
                        <a:rPr lang="es-ES" sz="1400" b="0" i="1" smtClean="0">
                          <a:latin typeface="Cambria Math" panose="02040503050406030204" pitchFamily="18" charset="0"/>
                        </a:rPr>
                        <m:t> </m:t>
                      </m:r>
                      <m:r>
                        <a:rPr lang="es-ES" sz="1400" b="0" i="1" smtClean="0">
                          <a:latin typeface="Cambria Math" panose="02040503050406030204" pitchFamily="18" charset="0"/>
                        </a:rPr>
                        <m:t>𝑐𝑜𝑛𝑠𝑡𝑎𝑛𝑡𝑒</m:t>
                      </m:r>
                    </m:oMath>
                  </m:oMathPara>
                </a14:m>
                <a:endParaRPr lang="es-ES" sz="1400" b="0" dirty="0" smtClean="0">
                  <a:latin typeface="Arial" panose="020B0604020202020204" pitchFamily="34" charset="0"/>
                </a:endParaRPr>
              </a:p>
              <a:p>
                <a:r>
                  <a:rPr lang="es-ES" dirty="0" smtClean="0">
                    <a:latin typeface="Arial" panose="020B0604020202020204" pitchFamily="34" charset="0"/>
                    <a:cs typeface="Arial" panose="020B0604020202020204" pitchFamily="34" charset="0"/>
                  </a:rPr>
                  <a:t>Longitud </a:t>
                </a:r>
                <a:r>
                  <a:rPr lang="es-ES" dirty="0" smtClean="0">
                    <a:latin typeface="Arial" panose="020B0604020202020204" pitchFamily="34" charset="0"/>
                    <a:cs typeface="Arial" panose="020B0604020202020204" pitchFamily="34" charset="0"/>
                  </a:rPr>
                  <a:t>del Husillo es: 1,35 m</a:t>
                </a:r>
                <a:endParaRPr lang="es-ES" dirty="0">
                  <a:latin typeface="Arial" panose="020B0604020202020204" pitchFamily="34" charset="0"/>
                  <a:cs typeface="Arial" panose="020B0604020202020204" pitchFamily="34" charset="0"/>
                </a:endParaRPr>
              </a:p>
            </p:txBody>
          </p:sp>
        </mc:Choice>
        <mc:Fallback>
          <p:sp>
            <p:nvSpPr>
              <p:cNvPr id="3" name="Rectángulo 2"/>
              <p:cNvSpPr>
                <a:spLocks noRot="1" noChangeAspect="1" noMove="1" noResize="1" noEditPoints="1" noAdjustHandles="1" noChangeArrowheads="1" noChangeShapeType="1" noTextEdit="1"/>
              </p:cNvSpPr>
              <p:nvPr/>
            </p:nvSpPr>
            <p:spPr>
              <a:xfrm>
                <a:off x="5330984" y="1170992"/>
                <a:ext cx="4646554" cy="3077766"/>
              </a:xfrm>
              <a:prstGeom prst="rect">
                <a:avLst/>
              </a:prstGeom>
              <a:blipFill rotWithShape="0">
                <a:blip r:embed="rId3"/>
                <a:stretch>
                  <a:fillRect l="-1181" t="-990" b="-2178"/>
                </a:stretch>
              </a:blipFill>
            </p:spPr>
            <p:txBody>
              <a:bodyPr/>
              <a:lstStyle/>
              <a:p>
                <a:r>
                  <a:rPr lang="es-ES">
                    <a:noFill/>
                  </a:rPr>
                  <a:t> </a:t>
                </a:r>
              </a:p>
            </p:txBody>
          </p:sp>
        </mc:Fallback>
      </mc:AlternateContent>
      <mc:AlternateContent xmlns:mc="http://schemas.openxmlformats.org/markup-compatibility/2006">
        <mc:Choice xmlns:a14="http://schemas.microsoft.com/office/drawing/2010/main" Requires="a14">
          <p:sp>
            <p:nvSpPr>
              <p:cNvPr id="6" name="Rectángulo 5"/>
              <p:cNvSpPr/>
              <p:nvPr/>
            </p:nvSpPr>
            <p:spPr>
              <a:xfrm>
                <a:off x="5292080" y="4089934"/>
                <a:ext cx="4207884" cy="2926891"/>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El coeficiente de carga dinámica </a:t>
                </a:r>
              </a:p>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requerida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𝐶</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𝑟𝑒𝑞</m:t>
                        </m:r>
                      </m:sub>
                    </m:sSub>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viene dado </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por(M3</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p>
              <a:p>
                <a:pPr algn="just">
                  <a:lnSpc>
                    <a:spcPct val="150000"/>
                  </a:lnSpc>
                  <a:spcAft>
                    <a:spcPts val="0"/>
                  </a:spcAft>
                </a:pPr>
                <a14:m>
                  <m:oMath xmlns:m="http://schemas.openxmlformats.org/officeDocument/2006/math">
                    <m:sSub>
                      <m:sSubPr>
                        <m:ctrlPr>
                          <a:rPr lang="es-ES" sz="1400" i="1">
                            <a:latin typeface="Cambria Math" panose="02040503050406030204" pitchFamily="18" charset="0"/>
                            <a:ea typeface="Times New Roman" panose="02020603050405020304" pitchFamily="18" charset="0"/>
                            <a:cs typeface="Arial" panose="020B0604020202020204" pitchFamily="34" charset="0"/>
                          </a:rPr>
                        </m:ctrlPr>
                      </m:sSubPr>
                      <m:e>
                        <m:r>
                          <a:rPr lang="es-ES" sz="1400" i="1">
                            <a:latin typeface="Cambria Math" panose="02040503050406030204" pitchFamily="18" charset="0"/>
                            <a:ea typeface="Times New Roman" panose="02020603050405020304" pitchFamily="18" charset="0"/>
                            <a:cs typeface="Arial" panose="020B0604020202020204" pitchFamily="34" charset="0"/>
                          </a:rPr>
                          <m:t>𝐿</m:t>
                        </m:r>
                      </m:e>
                      <m:sub>
                        <m:r>
                          <a:rPr lang="es-ES" sz="1400" i="1">
                            <a:latin typeface="Cambria Math" panose="02040503050406030204" pitchFamily="18" charset="0"/>
                            <a:ea typeface="Times New Roman" panose="02020603050405020304" pitchFamily="18" charset="0"/>
                            <a:cs typeface="Arial" panose="020B0604020202020204" pitchFamily="34" charset="0"/>
                          </a:rPr>
                          <m:t>10</m:t>
                        </m:r>
                      </m:sub>
                    </m:sSub>
                    <m:r>
                      <a:rPr lang="es-ES" sz="1600" i="1">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smtClean="0">
                    <a:effectLst/>
                    <a:latin typeface="Calibri" panose="020F0502020204030204" pitchFamily="34" charset="0"/>
                    <a:ea typeface="Times New Roman" panose="02020603050405020304" pitchFamily="18" charset="0"/>
                    <a:cs typeface="Times New Roman" panose="02020603050405020304" pitchFamily="18" charset="0"/>
                  </a:rPr>
                  <a:t>millones en revoluciones en años</a:t>
                </a:r>
                <a:r>
                  <a:rPr lang="es-ES" sz="1600" dirty="0">
                    <a:ea typeface="Times New Roman" panose="02020603050405020304" pitchFamily="18" charset="0"/>
                    <a:cs typeface="Arial" panose="020B0604020202020204" pitchFamily="34" charset="0"/>
                  </a:rPr>
                  <a:t> </a:t>
                </a:r>
                <a14:m>
                  <m:oMath xmlns:m="http://schemas.openxmlformats.org/officeDocument/2006/math">
                    <m:r>
                      <a:rPr lang="es-ES" sz="1600" i="1">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smtClean="0">
                    <a:effectLst/>
                    <a:latin typeface="Calibri" panose="020F0502020204030204" pitchFamily="34" charset="0"/>
                    <a:ea typeface="Times New Roman" panose="02020603050405020304" pitchFamily="18" charset="0"/>
                    <a:cs typeface="Times New Roman" panose="02020603050405020304" pitchFamily="18" charset="0"/>
                  </a:rPr>
                  <a:t>1123</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𝐶</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𝑟𝑒𝑞</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𝐿</m:t>
                              </m:r>
                            </m:e>
                            <m:sub>
                              <m:r>
                                <a:rPr lang="es-ES" i="1">
                                  <a:effectLst/>
                                  <a:latin typeface="Cambria Math" panose="02040503050406030204" pitchFamily="18" charset="0"/>
                                  <a:ea typeface="Times New Roman" panose="02020603050405020304" pitchFamily="18" charset="0"/>
                                  <a:cs typeface="Arial" panose="020B0604020202020204" pitchFamily="34" charset="0"/>
                                </a:rPr>
                                <m:t>10</m:t>
                              </m:r>
                            </m:sub>
                          </m:sSub>
                        </m:e>
                        <m:sup>
                          <m:f>
                            <m:fPr>
                              <m:type m:val="skw"/>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3</m:t>
                              </m:r>
                            </m:den>
                          </m:f>
                        </m:sup>
                      </m:sSup>
                      <m:r>
                        <a:rPr lang="es-ES"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S"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𝐶</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𝑟𝑒𝑞</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=200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i="1">
                              <a:effectLst/>
                              <a:latin typeface="Cambria Math" panose="02040503050406030204" pitchFamily="18" charset="0"/>
                              <a:ea typeface="Times New Roman" panose="02020603050405020304" pitchFamily="18" charset="0"/>
                              <a:cs typeface="Arial" panose="020B0604020202020204" pitchFamily="34" charset="0"/>
                            </a:rPr>
                            <m:t>1123</m:t>
                          </m:r>
                        </m:e>
                        <m:sup>
                          <m:f>
                            <m:fPr>
                              <m:type m:val="skw"/>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m:t>
                              </m:r>
                            </m:num>
                            <m:den>
                              <m:r>
                                <a:rPr lang="es-ES" i="1">
                                  <a:effectLst/>
                                  <a:latin typeface="Cambria Math" panose="02040503050406030204" pitchFamily="18" charset="0"/>
                                  <a:ea typeface="Times New Roman" panose="02020603050405020304" pitchFamily="18" charset="0"/>
                                  <a:cs typeface="Arial" panose="020B0604020202020204" pitchFamily="34" charset="0"/>
                                </a:rPr>
                                <m:t>3</m:t>
                              </m:r>
                            </m:den>
                          </m:f>
                        </m:sup>
                      </m:sSup>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𝐶</m:t>
                          </m:r>
                        </m:e>
                        <m:sub>
                          <m:r>
                            <a:rPr lang="es-ES" i="1">
                              <a:effectLst/>
                              <a:latin typeface="Cambria Math" panose="02040503050406030204" pitchFamily="18" charset="0"/>
                              <a:ea typeface="Times New Roman" panose="02020603050405020304" pitchFamily="18" charset="0"/>
                              <a:cs typeface="Arial" panose="020B0604020202020204" pitchFamily="34" charset="0"/>
                            </a:rPr>
                            <m:t>𝑟𝑒𝑞</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=2078.8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=2.08 </m:t>
                      </m:r>
                      <m:r>
                        <a:rPr lang="es-ES" i="1">
                          <a:effectLst/>
                          <a:latin typeface="Cambria Math" panose="02040503050406030204" pitchFamily="18" charset="0"/>
                          <a:ea typeface="Times New Roman" panose="02020603050405020304" pitchFamily="18" charset="0"/>
                          <a:cs typeface="Arial" panose="020B0604020202020204" pitchFamily="34" charset="0"/>
                        </a:rPr>
                        <m:t>𝑘𝑁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p:sp>
            <p:nvSpPr>
              <p:cNvPr id="6" name="Rectángulo 5"/>
              <p:cNvSpPr>
                <a:spLocks noRot="1" noChangeAspect="1" noMove="1" noResize="1" noEditPoints="1" noAdjustHandles="1" noChangeArrowheads="1" noChangeShapeType="1" noTextEdit="1"/>
              </p:cNvSpPr>
              <p:nvPr/>
            </p:nvSpPr>
            <p:spPr>
              <a:xfrm>
                <a:off x="5292080" y="4089934"/>
                <a:ext cx="4207884" cy="2926891"/>
              </a:xfrm>
              <a:prstGeom prst="rect">
                <a:avLst/>
              </a:prstGeom>
              <a:blipFill rotWithShape="0">
                <a:blip r:embed="rId4"/>
                <a:stretch>
                  <a:fillRect l="-1159"/>
                </a:stretch>
              </a:blipFill>
            </p:spPr>
            <p:txBody>
              <a:bodyPr/>
              <a:lstStyle/>
              <a:p>
                <a:r>
                  <a:rPr lang="es-ES">
                    <a:noFill/>
                  </a:rPr>
                  <a:t> </a:t>
                </a:r>
              </a:p>
            </p:txBody>
          </p:sp>
        </mc:Fallback>
      </mc:AlternateContent>
      <p:pic>
        <p:nvPicPr>
          <p:cNvPr id="9" name="Imagen 8"/>
          <p:cNvPicPr>
            <a:picLocks noChangeAspect="1"/>
          </p:cNvPicPr>
          <p:nvPr/>
        </p:nvPicPr>
        <p:blipFill>
          <a:blip r:embed="rId5"/>
          <a:stretch>
            <a:fillRect/>
          </a:stretch>
        </p:blipFill>
        <p:spPr>
          <a:xfrm>
            <a:off x="35496" y="0"/>
            <a:ext cx="5256584" cy="6798688"/>
          </a:xfrm>
          <a:prstGeom prst="rect">
            <a:avLst/>
          </a:prstGeom>
        </p:spPr>
      </p:pic>
    </p:spTree>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714348" y="642918"/>
            <a:ext cx="8229600" cy="1143000"/>
          </a:xfrm>
        </p:spPr>
        <p:txBody>
          <a:bodyPr/>
          <a:lstStyle/>
          <a:p>
            <a:r>
              <a:rPr lang="es-ES" b="1" cap="all" dirty="0" smtClean="0"/>
              <a:t>OBJETIVO GENERAL</a:t>
            </a:r>
            <a:endParaRPr lang="es-PE" b="1" dirty="0"/>
          </a:p>
        </p:txBody>
      </p:sp>
      <p:sp>
        <p:nvSpPr>
          <p:cNvPr id="3" name="2 Marcador de contenido"/>
          <p:cNvSpPr>
            <a:spLocks noGrp="1"/>
          </p:cNvSpPr>
          <p:nvPr>
            <p:ph idx="1"/>
          </p:nvPr>
        </p:nvSpPr>
        <p:spPr>
          <a:xfrm>
            <a:off x="1428728" y="2117747"/>
            <a:ext cx="7143800" cy="4525963"/>
          </a:xfrm>
        </p:spPr>
        <p:txBody>
          <a:bodyPr>
            <a:normAutofit/>
          </a:bodyPr>
          <a:lstStyle/>
          <a:p>
            <a:pPr marL="0" indent="0" algn="just">
              <a:buNone/>
            </a:pPr>
            <a:r>
              <a:rPr lang="es-ES" sz="3600" b="1" dirty="0"/>
              <a:t>“Diseñar, construir y automatizar una cabina  de pintura climatizada para acabados de modulares de madera para la mueblería </a:t>
            </a:r>
            <a:r>
              <a:rPr lang="es-ES" sz="3600" b="1" dirty="0" smtClean="0"/>
              <a:t>“El </a:t>
            </a:r>
            <a:r>
              <a:rPr lang="es-ES" sz="3600" b="1" dirty="0"/>
              <a:t>P</a:t>
            </a:r>
            <a:r>
              <a:rPr lang="es-ES" sz="3600" b="1" dirty="0" smtClean="0"/>
              <a:t>ino”.</a:t>
            </a:r>
            <a:endParaRPr lang="es-ES" sz="3600" dirty="0"/>
          </a:p>
        </p:txBody>
      </p:sp>
    </p:spTree>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3838274" y="548680"/>
            <a:ext cx="7429552" cy="1143000"/>
          </a:xfrm>
        </p:spPr>
        <p:txBody>
          <a:bodyPr>
            <a:normAutofit/>
          </a:bodyPr>
          <a:lstStyle/>
          <a:p>
            <a:r>
              <a:rPr lang="es-ES" sz="2800" b="1" dirty="0" smtClean="0">
                <a:latin typeface="Arial" panose="020B0604020202020204" pitchFamily="34" charset="0"/>
                <a:ea typeface="Times New Roman" panose="02020603050405020304" pitchFamily="18" charset="0"/>
              </a:rPr>
              <a:t>SELECCIÓN DE</a:t>
            </a:r>
            <a:br>
              <a:rPr lang="es-ES" sz="2800" b="1" dirty="0" smtClean="0">
                <a:latin typeface="Arial" panose="020B0604020202020204" pitchFamily="34" charset="0"/>
                <a:ea typeface="Times New Roman" panose="02020603050405020304" pitchFamily="18" charset="0"/>
              </a:rPr>
            </a:br>
            <a:r>
              <a:rPr lang="es-ES" sz="2800" b="1" dirty="0" smtClean="0">
                <a:latin typeface="Arial" panose="020B0604020202020204" pitchFamily="34" charset="0"/>
                <a:ea typeface="Times New Roman" panose="02020603050405020304" pitchFamily="18" charset="0"/>
              </a:rPr>
              <a:t> LA TUERCA.</a:t>
            </a:r>
            <a:endParaRPr lang="es-ES" sz="28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3"/>
          <a:stretch>
            <a:fillRect/>
          </a:stretch>
        </p:blipFill>
        <p:spPr>
          <a:xfrm>
            <a:off x="34321" y="-1"/>
            <a:ext cx="5977840" cy="6858001"/>
          </a:xfrm>
          <a:prstGeom prst="rect">
            <a:avLst/>
          </a:prstGeom>
        </p:spPr>
      </p:pic>
      <p:sp>
        <p:nvSpPr>
          <p:cNvPr id="6" name="Rectángulo 5"/>
          <p:cNvSpPr/>
          <p:nvPr/>
        </p:nvSpPr>
        <p:spPr>
          <a:xfrm>
            <a:off x="6046482" y="1859340"/>
            <a:ext cx="4572000" cy="2446824"/>
          </a:xfrm>
          <a:prstGeom prst="rect">
            <a:avLst/>
          </a:prstGeom>
        </p:spPr>
        <p:txBody>
          <a:bodyPr>
            <a:spAutoFit/>
          </a:bodyPr>
          <a:lstStyle/>
          <a:p>
            <a:pPr algn="just">
              <a:lnSpc>
                <a:spcPct val="150000"/>
              </a:lnSpc>
            </a:pPr>
            <a:r>
              <a:rPr lang="es-ES" dirty="0" smtClean="0">
                <a:latin typeface="Arial" panose="020B0604020202020204" pitchFamily="34" charset="0"/>
                <a:cs typeface="Arial" panose="020B0604020202020204" pitchFamily="34" charset="0"/>
              </a:rPr>
              <a:t>Ya con la selección del</a:t>
            </a:r>
          </a:p>
          <a:p>
            <a:pPr algn="just">
              <a:lnSpc>
                <a:spcPct val="150000"/>
              </a:lnSpc>
            </a:pPr>
            <a:r>
              <a:rPr lang="es-ES" dirty="0" smtClean="0">
                <a:latin typeface="Arial" panose="020B0604020202020204" pitchFamily="34" charset="0"/>
                <a:cs typeface="Arial" panose="020B0604020202020204" pitchFamily="34" charset="0"/>
              </a:rPr>
              <a:t>husillo procedemos a </a:t>
            </a:r>
          </a:p>
          <a:p>
            <a:pPr algn="just">
              <a:lnSpc>
                <a:spcPct val="150000"/>
              </a:lnSpc>
            </a:pPr>
            <a:r>
              <a:rPr lang="es-ES" dirty="0" smtClean="0">
                <a:latin typeface="Arial" panose="020B0604020202020204" pitchFamily="34" charset="0"/>
                <a:cs typeface="Arial" panose="020B0604020202020204" pitchFamily="34" charset="0"/>
              </a:rPr>
              <a:t>seleccionar la tuerca</a:t>
            </a:r>
          </a:p>
          <a:p>
            <a:pPr algn="just">
              <a:lnSpc>
                <a:spcPct val="150000"/>
              </a:lnSpc>
            </a:pPr>
            <a:r>
              <a:rPr lang="es-ES" dirty="0" smtClean="0">
                <a:latin typeface="Arial" panose="020B0604020202020204" pitchFamily="34" charset="0"/>
                <a:cs typeface="Arial" panose="020B0604020202020204" pitchFamily="34" charset="0"/>
              </a:rPr>
              <a:t>para esto es de 28 mm  </a:t>
            </a:r>
          </a:p>
          <a:p>
            <a:pPr algn="just">
              <a:lnSpc>
                <a:spcPct val="150000"/>
              </a:lnSpc>
            </a:pPr>
            <a:r>
              <a:rPr lang="es-ES" dirty="0" smtClean="0">
                <a:latin typeface="Arial" panose="020B0604020202020204" pitchFamily="34" charset="0"/>
                <a:cs typeface="Arial" panose="020B0604020202020204" pitchFamily="34" charset="0"/>
              </a:rPr>
              <a:t>marca SKF</a:t>
            </a:r>
            <a:endParaRPr lang="es-ES" dirty="0">
              <a:latin typeface="Arial" panose="020B0604020202020204" pitchFamily="34" charset="0"/>
              <a:cs typeface="Arial" panose="020B0604020202020204" pitchFamily="34" charset="0"/>
            </a:endParaRPr>
          </a:p>
          <a:p>
            <a:endParaRPr lang="es-ES" dirty="0">
              <a:latin typeface="Arial" panose="020B0604020202020204" pitchFamily="34" charset="0"/>
              <a:cs typeface="Arial" panose="020B0604020202020204" pitchFamily="34" charset="0"/>
            </a:endParaRPr>
          </a:p>
        </p:txBody>
      </p:sp>
      <p:pic>
        <p:nvPicPr>
          <p:cNvPr id="8" name="Imagen 7"/>
          <p:cNvPicPr>
            <a:picLocks noChangeAspect="1"/>
          </p:cNvPicPr>
          <p:nvPr/>
        </p:nvPicPr>
        <p:blipFill>
          <a:blip r:embed="rId4"/>
          <a:stretch>
            <a:fillRect/>
          </a:stretch>
        </p:blipFill>
        <p:spPr>
          <a:xfrm>
            <a:off x="6160966" y="4473824"/>
            <a:ext cx="2843053" cy="905471"/>
          </a:xfrm>
          <a:prstGeom prst="rect">
            <a:avLst/>
          </a:prstGeom>
        </p:spPr>
      </p:pic>
    </p:spTree>
  </p:cSld>
  <p:clrMapOvr>
    <a:masterClrMapping/>
  </p:clrMapOvr>
  <p:transition>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Rectángulo 1"/>
          <p:cNvSpPr/>
          <p:nvPr/>
        </p:nvSpPr>
        <p:spPr>
          <a:xfrm>
            <a:off x="1691680" y="836712"/>
            <a:ext cx="7272808" cy="954107"/>
          </a:xfrm>
          <a:prstGeom prst="rect">
            <a:avLst/>
          </a:prstGeom>
        </p:spPr>
        <p:txBody>
          <a:bodyPr wrap="square">
            <a:spAutoFit/>
          </a:bodyPr>
          <a:lstStyle/>
          <a:p>
            <a:pPr algn="ctr"/>
            <a:r>
              <a:rPr lang="es-ES" sz="2800" b="1" dirty="0" smtClean="0">
                <a:latin typeface="Arial" panose="020B0604020202020204" pitchFamily="34" charset="0"/>
                <a:ea typeface="Times New Roman" panose="02020603050405020304" pitchFamily="18" charset="0"/>
              </a:rPr>
              <a:t>DISEÑO DE LAS GUÍAS DEL MOVIMIENTO TRANSVERSAL</a:t>
            </a:r>
            <a:r>
              <a:rPr lang="en-US" sz="2800" b="1" dirty="0">
                <a:latin typeface="Arial" panose="020B0604020202020204" pitchFamily="34" charset="0"/>
                <a:ea typeface="Times New Roman" panose="02020603050405020304" pitchFamily="18" charset="0"/>
              </a:rPr>
              <a:t>.</a:t>
            </a:r>
            <a:endParaRPr lang="es-ES" sz="2800" dirty="0"/>
          </a:p>
        </p:txBody>
      </p:sp>
      <p:sp>
        <p:nvSpPr>
          <p:cNvPr id="3" name="Rectángulo 2"/>
          <p:cNvSpPr/>
          <p:nvPr/>
        </p:nvSpPr>
        <p:spPr>
          <a:xfrm>
            <a:off x="539552" y="1928590"/>
            <a:ext cx="8424936" cy="507831"/>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La longitud de la guía es de 1.35 </a:t>
            </a:r>
            <a:r>
              <a:rPr lang="es-ES" dirty="0">
                <a:latin typeface="Arial" panose="020B0604020202020204" pitchFamily="34" charset="0"/>
                <a:ea typeface="Times New Roman" panose="02020603050405020304" pitchFamily="18" charset="0"/>
                <a:cs typeface="Times New Roman" panose="02020603050405020304" pitchFamily="18" charset="0"/>
              </a:rPr>
              <a:t>m y se fabricarán </a:t>
            </a:r>
            <a:r>
              <a:rPr lang="es-ES" dirty="0" smtClean="0">
                <a:latin typeface="Arial" panose="020B0604020202020204" pitchFamily="34" charset="0"/>
                <a:ea typeface="Times New Roman" panose="02020603050405020304" pitchFamily="18" charset="0"/>
                <a:cs typeface="Times New Roman" panose="02020603050405020304" pitchFamily="18" charset="0"/>
              </a:rPr>
              <a:t>con acero ASTM A36.</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ectángulo 4"/>
              <p:cNvSpPr/>
              <p:nvPr/>
            </p:nvSpPr>
            <p:spPr>
              <a:xfrm>
                <a:off x="536301" y="2436421"/>
                <a:ext cx="8568952" cy="3185424"/>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Las guías deben soportar 200 </a:t>
                </a:r>
                <a:r>
                  <a:rPr lang="es-ES" dirty="0">
                    <a:latin typeface="Arial" panose="020B0604020202020204" pitchFamily="34" charset="0"/>
                    <a:ea typeface="Times New Roman" panose="02020603050405020304" pitchFamily="18" charset="0"/>
                    <a:cs typeface="Times New Roman" panose="02020603050405020304" pitchFamily="18" charset="0"/>
                  </a:rPr>
                  <a:t>N, pero debido a que el sistema cuenta con dos ejes guías, la fuerza que actúa en cada uno es</a:t>
                </a:r>
                <a:r>
                  <a:rPr lang="es-ES" dirty="0" smtClean="0">
                    <a:latin typeface="Arial" panose="020B0604020202020204" pitchFamily="34" charset="0"/>
                    <a:ea typeface="Times New Roman" panose="02020603050405020304" pitchFamily="18" charset="0"/>
                    <a:cs typeface="Times New Roman" panose="02020603050405020304" pitchFamily="18" charset="0"/>
                  </a:rPr>
                  <a:t>:</a:t>
                </a:r>
                <a:endParaRPr lang="es-ES" sz="16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 xmlns:m="http://schemas.openxmlformats.org/officeDocument/2006/math">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sz="20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𝑊</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𝑇</m:t>
                            </m:r>
                          </m:sub>
                        </m:sSub>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2</m:t>
                        </m:r>
                      </m:den>
                    </m:f>
                  </m:oMath>
                </a14:m>
                <a:r>
                  <a:rPr lang="es-ES" sz="20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2000" dirty="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200 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num>
                        <m:den>
                          <m:r>
                            <a:rPr lang="es-ES" i="1">
                              <a:effectLst/>
                              <a:latin typeface="Cambria Math" panose="02040503050406030204" pitchFamily="18" charset="0"/>
                              <a:ea typeface="Times New Roman" panose="02020603050405020304" pitchFamily="18" charset="0"/>
                              <a:cs typeface="Arial" panose="020B0604020202020204" pitchFamily="34" charset="0"/>
                            </a:rPr>
                            <m:t>2</m:t>
                          </m:r>
                        </m:den>
                      </m:f>
                    </m:oMath>
                  </m:oMathPara>
                </a14:m>
                <a:endParaRPr lang="es-ES"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=100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536301" y="2436421"/>
                <a:ext cx="8568952" cy="3185424"/>
              </a:xfrm>
              <a:prstGeom prst="rect">
                <a:avLst/>
              </a:prstGeom>
              <a:blipFill rotWithShape="0">
                <a:blip r:embed="rId3"/>
                <a:stretch>
                  <a:fillRect l="-640" r="-569"/>
                </a:stretch>
              </a:blipFill>
            </p:spPr>
            <p:txBody>
              <a:bodyPr/>
              <a:lstStyle/>
              <a:p>
                <a:r>
                  <a:rPr lang="es-ES">
                    <a:noFill/>
                  </a:rPr>
                  <a:t> </a:t>
                </a:r>
              </a:p>
            </p:txBody>
          </p:sp>
        </mc:Fallback>
      </mc:AlternateContent>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3059831" y="3645024"/>
            <a:ext cx="3743937" cy="1515156"/>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4067944" y="3431894"/>
                <a:ext cx="4896544" cy="1756956"/>
              </a:xfrm>
              <a:prstGeom prst="rect">
                <a:avLst/>
              </a:prstGeom>
            </p:spPr>
            <p:txBody>
              <a:bodyPr wrap="square">
                <a:spAutoFit/>
              </a:bodyPr>
              <a:lstStyle/>
              <a:p>
                <a:pPr>
                  <a:lnSpc>
                    <a:spcPct val="150000"/>
                  </a:lnSpc>
                  <a:spcAft>
                    <a:spcPts val="0"/>
                  </a:spcAft>
                </a:pPr>
                <a14:m>
                  <m:oMath xmlns:m="http://schemas.openxmlformats.org/officeDocument/2006/math">
                    <m:sSub>
                      <m:sSubPr>
                        <m:ctrlPr>
                          <a:rPr lang="es-ES" i="1" smtClean="0">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𝑥</m:t>
                        </m:r>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righ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100 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r>
                            <a:rPr lang="es-ES" sz="1600" i="1">
                              <a:effectLst/>
                              <a:latin typeface="Cambria Math" panose="02040503050406030204" pitchFamily="18" charset="0"/>
                              <a:ea typeface="Times New Roman" panose="02020603050405020304" pitchFamily="18" charset="0"/>
                              <a:cs typeface="Arial" panose="020B0604020202020204" pitchFamily="34" charset="0"/>
                            </a:rPr>
                            <m:t>∙1.35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righ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=33.75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4067944" y="3431894"/>
                <a:ext cx="4896544" cy="1756956"/>
              </a:xfrm>
              <a:prstGeom prst="rect">
                <a:avLst/>
              </a:prstGeom>
              <a:blipFill rotWithShape="0">
                <a:blip r:embed="rId5"/>
                <a:stretch>
                  <a:fillRect/>
                </a:stretch>
              </a:blipFill>
            </p:spPr>
            <p:txBody>
              <a:bodyPr/>
              <a:lstStyle/>
              <a:p>
                <a:r>
                  <a:rPr lang="es-ES">
                    <a:noFill/>
                  </a:rPr>
                  <a:t> </a:t>
                </a:r>
              </a:p>
            </p:txBody>
          </p:sp>
        </mc:Fallback>
      </mc:AlternateContent>
      <p:sp>
        <p:nvSpPr>
          <p:cNvPr id="7" name="Rectángulo 6"/>
          <p:cNvSpPr/>
          <p:nvPr/>
        </p:nvSpPr>
        <p:spPr>
          <a:xfrm>
            <a:off x="2014599" y="5160180"/>
            <a:ext cx="4572000" cy="878574"/>
          </a:xfrm>
          <a:prstGeom prst="rect">
            <a:avLst/>
          </a:prstGeom>
        </p:spPr>
        <p:txBody>
          <a:bodyPr>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El momento </a:t>
            </a:r>
            <a:r>
              <a:rPr lang="es-ES" dirty="0" err="1" smtClean="0">
                <a:latin typeface="Arial" panose="020B0604020202020204" pitchFamily="34" charset="0"/>
                <a:ea typeface="Times New Roman" panose="02020603050405020304" pitchFamily="18" charset="0"/>
                <a:cs typeface="Times New Roman" panose="02020603050405020304" pitchFamily="18" charset="0"/>
              </a:rPr>
              <a:t>max</a:t>
            </a:r>
            <a:r>
              <a:rPr lang="es-ES" dirty="0" smtClean="0">
                <a:latin typeface="Arial" panose="020B0604020202020204" pitchFamily="34" charset="0"/>
                <a:ea typeface="Times New Roman" panose="02020603050405020304" pitchFamily="18" charset="0"/>
                <a:cs typeface="Times New Roman" panose="02020603050405020304" pitchFamily="18" charset="0"/>
              </a:rPr>
              <a:t>. Es cuando el carro esta en la mitad de la guía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828600" y="468549"/>
            <a:ext cx="7429552" cy="1143000"/>
          </a:xfrm>
        </p:spPr>
        <p:txBody>
          <a:bodyPr>
            <a:normAutofit/>
          </a:bodyPr>
          <a:lstStyle/>
          <a:p>
            <a:r>
              <a:rPr lang="es-PE" sz="1800" b="1" dirty="0" smtClean="0">
                <a:latin typeface="Arial" panose="020B0604020202020204" pitchFamily="34" charset="0"/>
                <a:cs typeface="Arial" panose="020B0604020202020204" pitchFamily="34" charset="0"/>
              </a:rPr>
              <a:t>El diámetro de la guía es:</a:t>
            </a:r>
            <a:endParaRPr lang="es-PE" sz="1800" dirty="0">
              <a:latin typeface="Arial" panose="020B0604020202020204" pitchFamily="34" charset="0"/>
              <a:cs typeface="Arial" panose="020B0604020202020204" pitchFamily="34" charset="0"/>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mc:AlternateContent xmlns:mc="http://schemas.openxmlformats.org/markup-compatibility/2006" xmlns:a14="http://schemas.microsoft.com/office/drawing/2010/main">
        <mc:Choice Requires="a14">
          <p:sp>
            <p:nvSpPr>
              <p:cNvPr id="3" name="Rectángulo 2"/>
              <p:cNvSpPr/>
              <p:nvPr/>
            </p:nvSpPr>
            <p:spPr>
              <a:xfrm>
                <a:off x="600176" y="1029432"/>
                <a:ext cx="4572000" cy="2767809"/>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i="1">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s-ES" i="1">
                            <a:effectLst/>
                            <a:latin typeface="Cambria Math" panose="02040503050406030204" pitchFamily="18" charset="0"/>
                            <a:ea typeface="Times New Roman" panose="02020603050405020304" pitchFamily="18" charset="0"/>
                            <a:cs typeface="Arial" panose="020B0604020202020204" pitchFamily="34" charset="0"/>
                          </a:rPr>
                        </m:ctrlPr>
                      </m:radPr>
                      <m:deg>
                        <m:r>
                          <a:rPr lang="es-ES" i="1">
                            <a:effectLst/>
                            <a:latin typeface="Cambria Math" panose="02040503050406030204" pitchFamily="18" charset="0"/>
                            <a:ea typeface="Times New Roman" panose="02020603050405020304" pitchFamily="18" charset="0"/>
                            <a:cs typeface="Arial" panose="020B0604020202020204" pitchFamily="34" charset="0"/>
                          </a:rPr>
                          <m:t>3</m:t>
                        </m:r>
                      </m:deg>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32∙</m:t>
                            </m:r>
                            <m:r>
                              <a:rPr lang="es-ES" i="1">
                                <a:effectLst/>
                                <a:latin typeface="Cambria Math" panose="02040503050406030204" pitchFamily="18" charset="0"/>
                                <a:ea typeface="Times New Roman" panose="02020603050405020304" pitchFamily="18" charset="0"/>
                                <a:cs typeface="Arial" panose="020B0604020202020204" pitchFamily="34" charset="0"/>
                              </a:rPr>
                              <m:t>𝐹𝑆</m:t>
                            </m:r>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𝑆</m:t>
                                </m:r>
                              </m:e>
                              <m:sub>
                                <m:r>
                                  <a:rPr lang="es-ES" i="1">
                                    <a:effectLst/>
                                    <a:latin typeface="Cambria Math" panose="02040503050406030204" pitchFamily="18" charset="0"/>
                                    <a:ea typeface="Times New Roman" panose="02020603050405020304" pitchFamily="18" charset="0"/>
                                    <a:cs typeface="Arial" panose="020B0604020202020204" pitchFamily="34" charset="0"/>
                                  </a:rPr>
                                  <m:t>𝑦</m:t>
                                </m:r>
                              </m:sub>
                            </m:sSub>
                          </m:den>
                        </m:f>
                      </m:e>
                    </m:rad>
                  </m:oMath>
                </a14:m>
                <a:r>
                  <a:rPr lang="es-ES" sz="1600" i="1"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radPr>
                        <m:deg>
                          <m:r>
                            <a:rPr lang="es-ES" sz="1600" i="1">
                              <a:effectLst/>
                              <a:latin typeface="Cambria Math" panose="02040503050406030204" pitchFamily="18" charset="0"/>
                              <a:ea typeface="Times New Roman" panose="02020603050405020304" pitchFamily="18" charset="0"/>
                              <a:cs typeface="Arial" panose="020B0604020202020204" pitchFamily="34" charset="0"/>
                            </a:rPr>
                            <m:t>3</m:t>
                          </m:r>
                        </m:deg>
                        <m:e>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32∙3∙33.75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𝑁𝑚</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𝜋</m:t>
                              </m:r>
                              <m:r>
                                <a:rPr lang="es-ES" sz="1600" i="1">
                                  <a:effectLst/>
                                  <a:latin typeface="Cambria Math" panose="02040503050406030204" pitchFamily="18" charset="0"/>
                                  <a:ea typeface="Times New Roman" panose="02020603050405020304" pitchFamily="18" charset="0"/>
                                  <a:cs typeface="Arial" panose="020B0604020202020204" pitchFamily="34" charset="0"/>
                                </a:rPr>
                                <m:t>∙250∙</m:t>
                              </m:r>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10</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6</m:t>
                                  </m:r>
                                </m:sup>
                              </m:sSup>
                              <m:f>
                                <m:fPr>
                                  <m:type m:val="lin"/>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num>
                                <m:den>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2</m:t>
                                      </m:r>
                                    </m:sup>
                                  </m:sSup>
                                </m:den>
                              </m:f>
                            </m:den>
                          </m:f>
                        </m:e>
                      </m:rad>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=0.0161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r>
                        <a:rPr lang="es-ES" sz="1600" i="1">
                          <a:effectLst/>
                          <a:latin typeface="Cambria Math" panose="02040503050406030204" pitchFamily="18" charset="0"/>
                          <a:ea typeface="Times New Roman" panose="02020603050405020304" pitchFamily="18" charset="0"/>
                          <a:cs typeface="Arial" panose="020B0604020202020204" pitchFamily="34" charset="0"/>
                        </a:rPr>
                        <m:t> =16.1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3" name="Rectángulo 2"/>
              <p:cNvSpPr>
                <a:spLocks noRot="1" noChangeAspect="1" noMove="1" noResize="1" noEditPoints="1" noAdjustHandles="1" noChangeArrowheads="1" noChangeShapeType="1" noTextEdit="1"/>
              </p:cNvSpPr>
              <p:nvPr/>
            </p:nvSpPr>
            <p:spPr>
              <a:xfrm>
                <a:off x="600176" y="1029432"/>
                <a:ext cx="4572000" cy="2767809"/>
              </a:xfrm>
              <a:prstGeom prst="rect">
                <a:avLst/>
              </a:prstGeom>
              <a:blipFill rotWithShape="0">
                <a:blip r:embed="rId3"/>
                <a:stretch>
                  <a:fillRect/>
                </a:stretch>
              </a:blipFill>
            </p:spPr>
            <p:txBody>
              <a:bodyPr/>
              <a:lstStyle/>
              <a:p>
                <a:r>
                  <a:rPr lang="es-ES">
                    <a:noFill/>
                  </a:rPr>
                  <a:t> </a:t>
                </a:r>
              </a:p>
            </p:txBody>
          </p:sp>
        </mc:Fallback>
      </mc:AlternateContent>
      <p:sp>
        <p:nvSpPr>
          <p:cNvPr id="5" name="Rectángulo 4"/>
          <p:cNvSpPr/>
          <p:nvPr/>
        </p:nvSpPr>
        <p:spPr>
          <a:xfrm>
            <a:off x="4716016" y="884049"/>
            <a:ext cx="4572000" cy="1384995"/>
          </a:xfrm>
          <a:prstGeom prst="rect">
            <a:avLst/>
          </a:prstGeom>
        </p:spPr>
        <p:txBody>
          <a:bodyPr>
            <a:spAutoFit/>
          </a:bodyPr>
          <a:lstStyle/>
          <a:p>
            <a:pPr algn="ctr"/>
            <a:r>
              <a:rPr lang="es-ES" sz="2800" b="1" dirty="0">
                <a:latin typeface="Arial" panose="020B0604020202020204" pitchFamily="34" charset="0"/>
                <a:cs typeface="Arial" panose="020B0604020202020204" pitchFamily="34" charset="0"/>
              </a:rPr>
              <a:t>ANÁLISIS EN SOLIDWORKS </a:t>
            </a:r>
            <a:r>
              <a:rPr lang="es-ES" sz="2800" b="1" dirty="0" smtClean="0">
                <a:latin typeface="Arial" panose="020B0604020202020204" pitchFamily="34" charset="0"/>
                <a:cs typeface="Arial" panose="020B0604020202020204" pitchFamily="34" charset="0"/>
              </a:rPr>
              <a:t>DE LA GUÍA TRANSVERSAL.</a:t>
            </a:r>
            <a:endParaRPr lang="es-PE" sz="2800" dirty="0">
              <a:latin typeface="Arial" panose="020B0604020202020204" pitchFamily="34" charset="0"/>
              <a:cs typeface="Arial" panose="020B0604020202020204" pitchFamily="34" charset="0"/>
            </a:endParaRPr>
          </a:p>
        </p:txBody>
      </p:sp>
      <p:pic>
        <p:nvPicPr>
          <p:cNvPr id="6" name="Imagen 5"/>
          <p:cNvPicPr>
            <a:picLocks noChangeAspect="1"/>
          </p:cNvPicPr>
          <p:nvPr/>
        </p:nvPicPr>
        <p:blipFill>
          <a:blip r:embed="rId4"/>
          <a:stretch>
            <a:fillRect/>
          </a:stretch>
        </p:blipFill>
        <p:spPr>
          <a:xfrm>
            <a:off x="95448" y="4653136"/>
            <a:ext cx="3854065" cy="1623732"/>
          </a:xfrm>
          <a:prstGeom prst="rect">
            <a:avLst/>
          </a:prstGeom>
        </p:spPr>
      </p:pic>
      <p:sp>
        <p:nvSpPr>
          <p:cNvPr id="8" name="Rectángulo 7"/>
          <p:cNvSpPr/>
          <p:nvPr/>
        </p:nvSpPr>
        <p:spPr>
          <a:xfrm>
            <a:off x="4872088" y="2413336"/>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43.87 </a:t>
            </a:r>
            <a:r>
              <a:rPr lang="es-ES" dirty="0" err="1" smtClean="0">
                <a:latin typeface="Arial" pitchFamily="34" charset="0"/>
                <a:cs typeface="Arial" pitchFamily="34" charset="0"/>
              </a:rPr>
              <a:t>MPa</a:t>
            </a:r>
            <a:r>
              <a:rPr lang="es-ES" dirty="0">
                <a:latin typeface="Arial" pitchFamily="34" charset="0"/>
                <a:cs typeface="Arial" pitchFamily="34" charset="0"/>
              </a:rPr>
              <a:t>.</a:t>
            </a:r>
            <a:endParaRPr lang="es-ES" dirty="0"/>
          </a:p>
        </p:txBody>
      </p:sp>
      <p:pic>
        <p:nvPicPr>
          <p:cNvPr id="10" name="Imagen 9"/>
          <p:cNvPicPr/>
          <p:nvPr/>
        </p:nvPicPr>
        <p:blipFill rotWithShape="1">
          <a:blip r:embed="rId5" cstate="print">
            <a:extLst>
              <a:ext uri="{28A0092B-C50C-407E-A947-70E740481C1C}">
                <a14:useLocalDpi xmlns:a14="http://schemas.microsoft.com/office/drawing/2010/main" val="0"/>
              </a:ext>
            </a:extLst>
          </a:blip>
          <a:srcRect b="16733"/>
          <a:stretch/>
        </p:blipFill>
        <p:spPr bwMode="auto">
          <a:xfrm>
            <a:off x="4249601" y="3104004"/>
            <a:ext cx="4904278" cy="3796015"/>
          </a:xfrm>
          <a:prstGeom prst="rect">
            <a:avLst/>
          </a:prstGeom>
          <a:ln>
            <a:noFill/>
          </a:ln>
          <a:extLst>
            <a:ext uri="{53640926-AAD7-44D8-BBD7-CCE9431645EC}">
              <a14:shadowObscured xmlns:a14="http://schemas.microsoft.com/office/drawing/2010/main"/>
            </a:ext>
          </a:extLst>
        </p:spPr>
      </p:pic>
      <p:sp>
        <p:nvSpPr>
          <p:cNvPr id="7" name="Rectángulo 6"/>
          <p:cNvSpPr/>
          <p:nvPr/>
        </p:nvSpPr>
        <p:spPr>
          <a:xfrm>
            <a:off x="1043608" y="3761499"/>
            <a:ext cx="4572000" cy="646331"/>
          </a:xfrm>
          <a:prstGeom prst="rect">
            <a:avLst/>
          </a:prstGeom>
        </p:spPr>
        <p:txBody>
          <a:bodyPr>
            <a:spAutoFit/>
          </a:bodyPr>
          <a:lstStyle/>
          <a:p>
            <a:r>
              <a:rPr lang="es-ES" dirty="0" smtClean="0">
                <a:latin typeface="Arial" pitchFamily="34" charset="0"/>
                <a:cs typeface="Arial" pitchFamily="34" charset="0"/>
              </a:rPr>
              <a:t>Se toma un diámetro estándar </a:t>
            </a:r>
          </a:p>
          <a:p>
            <a:r>
              <a:rPr lang="es-ES" dirty="0">
                <a:latin typeface="Arial" pitchFamily="34" charset="0"/>
                <a:cs typeface="Arial" pitchFamily="34" charset="0"/>
              </a:rPr>
              <a:t>d</a:t>
            </a:r>
            <a:r>
              <a:rPr lang="es-ES" dirty="0" smtClean="0">
                <a:latin typeface="Arial" pitchFamily="34" charset="0"/>
                <a:cs typeface="Arial" pitchFamily="34" charset="0"/>
              </a:rPr>
              <a:t>e 20mm.</a:t>
            </a:r>
            <a:endParaRPr lang="es-ES" dirty="0"/>
          </a:p>
        </p:txBody>
      </p:sp>
    </p:spTree>
  </p:cSld>
  <p:clrMapOvr>
    <a:masterClrMapping/>
  </p:clrMapOvr>
  <p:transition>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9469" y="116632"/>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6" name="Marcador de contenido 5"/>
          <p:cNvPicPr>
            <a:picLocks noGrp="1"/>
          </p:cNvPicPr>
          <p:nvPr>
            <p:ph idx="1"/>
          </p:nvPr>
        </p:nvPicPr>
        <p:blipFill rotWithShape="1">
          <a:blip r:embed="rId3">
            <a:extLst>
              <a:ext uri="{28A0092B-C50C-407E-A947-70E740481C1C}">
                <a14:useLocalDpi xmlns:a14="http://schemas.microsoft.com/office/drawing/2010/main" val="0"/>
              </a:ext>
            </a:extLst>
          </a:blip>
          <a:srcRect r="-8" b="17451"/>
          <a:stretch/>
        </p:blipFill>
        <p:spPr bwMode="auto">
          <a:xfrm>
            <a:off x="-17573" y="1628800"/>
            <a:ext cx="4375907" cy="3024336"/>
          </a:xfrm>
          <a:prstGeom prst="rect">
            <a:avLst/>
          </a:prstGeom>
          <a:ln>
            <a:noFill/>
          </a:ln>
          <a:extLst>
            <a:ext uri="{53640926-AAD7-44D8-BBD7-CCE9431645EC}">
              <a14:shadowObscured xmlns:a14="http://schemas.microsoft.com/office/drawing/2010/main"/>
            </a:ext>
          </a:extLst>
        </p:spPr>
      </p:pic>
      <p:pic>
        <p:nvPicPr>
          <p:cNvPr id="7" name="Imagen 6"/>
          <p:cNvPicPr/>
          <p:nvPr/>
        </p:nvPicPr>
        <p:blipFill rotWithShape="1">
          <a:blip r:embed="rId4">
            <a:extLst>
              <a:ext uri="{28A0092B-C50C-407E-A947-70E740481C1C}">
                <a14:useLocalDpi xmlns:a14="http://schemas.microsoft.com/office/drawing/2010/main" val="0"/>
              </a:ext>
            </a:extLst>
          </a:blip>
          <a:srcRect b="17212"/>
          <a:stretch/>
        </p:blipFill>
        <p:spPr bwMode="auto">
          <a:xfrm>
            <a:off x="4358334" y="3686175"/>
            <a:ext cx="4867275" cy="317182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1442010" y="739291"/>
            <a:ext cx="5832648" cy="738664"/>
          </a:xfrm>
          <a:prstGeom prst="rect">
            <a:avLst/>
          </a:prstGeom>
        </p:spPr>
        <p:txBody>
          <a:bodyPr wrap="square">
            <a:spAutoFit/>
          </a:bodyPr>
          <a:lstStyle/>
          <a:p>
            <a:r>
              <a:rPr lang="es-ES" sz="2400"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0.814 </a:t>
            </a:r>
            <a:r>
              <a:rPr lang="es-ES" dirty="0">
                <a:latin typeface="Arial" pitchFamily="34" charset="0"/>
                <a:cs typeface="Arial" pitchFamily="34" charset="0"/>
              </a:rPr>
              <a:t>mm </a:t>
            </a:r>
          </a:p>
        </p:txBody>
      </p:sp>
      <p:sp>
        <p:nvSpPr>
          <p:cNvPr id="5" name="Rectángulo 4"/>
          <p:cNvSpPr/>
          <p:nvPr/>
        </p:nvSpPr>
        <p:spPr>
          <a:xfrm>
            <a:off x="4581485" y="2208221"/>
            <a:ext cx="4572000" cy="1015663"/>
          </a:xfrm>
          <a:prstGeom prst="rect">
            <a:avLst/>
          </a:prstGeom>
        </p:spPr>
        <p:txBody>
          <a:bodyPr>
            <a:spAutoFit/>
          </a:bodyPr>
          <a:lstStyle/>
          <a:p>
            <a:r>
              <a:rPr lang="es-ES" sz="2400"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5.7</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spTree>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428728" y="1001237"/>
            <a:ext cx="7286676"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n-US" sz="2800" b="1" dirty="0" smtClean="0">
                <a:latin typeface="Arial" panose="020B0604020202020204" pitchFamily="34" charset="0"/>
                <a:cs typeface="Arial" panose="020B0604020202020204" pitchFamily="34" charset="0"/>
              </a:rPr>
              <a:t>SELECCI</a:t>
            </a:r>
            <a:r>
              <a:rPr lang="es-ES" sz="2800" b="1" dirty="0" smtClean="0">
                <a:latin typeface="Arial" panose="020B0604020202020204" pitchFamily="34" charset="0"/>
                <a:cs typeface="Arial" panose="020B0604020202020204" pitchFamily="34" charset="0"/>
              </a:rPr>
              <a:t>ÓN DE LOS RODAMIENTOS.</a:t>
            </a:r>
            <a:endParaRPr lang="es-ES" sz="2800" b="1" dirty="0">
              <a:latin typeface="Arial" panose="020B0604020202020204" pitchFamily="34" charset="0"/>
              <a:cs typeface="Arial" panose="020B0604020202020204"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5" name="Rectángulo 4"/>
              <p:cNvSpPr/>
              <p:nvPr/>
            </p:nvSpPr>
            <p:spPr>
              <a:xfrm>
                <a:off x="1365366" y="1664384"/>
                <a:ext cx="7286676" cy="4055406"/>
              </a:xfrm>
              <a:prstGeom prst="rect">
                <a:avLst/>
              </a:prstGeom>
            </p:spPr>
            <p:txBody>
              <a:bodyPr wrap="square">
                <a:spAutoFit/>
              </a:bodyPr>
              <a:lstStyle/>
              <a:p>
                <a:pPr algn="just"/>
                <a:r>
                  <a:rPr lang="es-ES" dirty="0" smtClean="0">
                    <a:latin typeface="Arial" panose="020B0604020202020204" pitchFamily="34" charset="0"/>
                    <a:cs typeface="Arial" panose="020B0604020202020204" pitchFamily="34" charset="0"/>
                  </a:rPr>
                  <a:t>Para este movimiento se selecciona </a:t>
                </a:r>
                <a:r>
                  <a:rPr lang="es-ES" dirty="0">
                    <a:latin typeface="Arial" panose="020B0604020202020204" pitchFamily="34" charset="0"/>
                    <a:cs typeface="Arial" panose="020B0604020202020204" pitchFamily="34" charset="0"/>
                  </a:rPr>
                  <a:t>R</a:t>
                </a:r>
                <a:r>
                  <a:rPr lang="es-ES" dirty="0" smtClean="0">
                    <a:latin typeface="Arial" panose="020B0604020202020204" pitchFamily="34" charset="0"/>
                    <a:cs typeface="Arial" panose="020B0604020202020204" pitchFamily="34" charset="0"/>
                  </a:rPr>
                  <a:t>odamientos </a:t>
                </a:r>
                <a:r>
                  <a:rPr lang="es-ES" dirty="0">
                    <a:latin typeface="Arial" panose="020B0604020202020204" pitchFamily="34" charset="0"/>
                    <a:cs typeface="Arial" panose="020B0604020202020204" pitchFamily="34" charset="0"/>
                  </a:rPr>
                  <a:t>L</a:t>
                </a:r>
                <a:r>
                  <a:rPr lang="es-ES" dirty="0" smtClean="0">
                    <a:latin typeface="Arial" panose="020B0604020202020204" pitchFamily="34" charset="0"/>
                    <a:cs typeface="Arial" panose="020B0604020202020204" pitchFamily="34" charset="0"/>
                  </a:rPr>
                  <a:t>ineales tipo  Compact Line (B1)</a:t>
                </a:r>
              </a:p>
              <a:p>
                <a:pPr algn="just"/>
                <a:endParaRPr lang="es-ES" dirty="0" smtClean="0">
                  <a:latin typeface="Arial" panose="020B0604020202020204" pitchFamily="34" charset="0"/>
                  <a:cs typeface="Arial" panose="020B0604020202020204" pitchFamily="34" charset="0"/>
                </a:endParaRPr>
              </a:p>
              <a:p>
                <a:pPr algn="just"/>
                <a:r>
                  <a:rPr lang="es-ES" dirty="0" smtClean="0">
                    <a:latin typeface="Arial" panose="020B0604020202020204" pitchFamily="34" charset="0"/>
                    <a:cs typeface="Arial" panose="020B0604020202020204" pitchFamily="34" charset="0"/>
                  </a:rPr>
                  <a:t>El diámetro interno es de 20 mm igual que las guías</a:t>
                </a:r>
              </a:p>
              <a:p>
                <a:pPr algn="just"/>
                <a:endParaRPr lang="es-ES" dirty="0">
                  <a:latin typeface="Arial" panose="020B0604020202020204" pitchFamily="34" charset="0"/>
                  <a:cs typeface="Arial" panose="020B0604020202020204" pitchFamily="34" charset="0"/>
                </a:endParaRPr>
              </a:p>
              <a:p>
                <a:pPr algn="just"/>
                <a:r>
                  <a:rPr lang="es-ES" dirty="0">
                    <a:latin typeface="Arial" panose="020B0604020202020204" pitchFamily="34" charset="0"/>
                    <a:cs typeface="Arial" panose="020B0604020202020204" pitchFamily="34" charset="0"/>
                  </a:rPr>
                  <a:t>La carga que soporta el rodamiento es:</a:t>
                </a:r>
              </a:p>
              <a:p>
                <a:pPr algn="just"/>
                <a:endParaRPr lang="es-ES" dirty="0" smtClean="0">
                  <a:latin typeface="Arial" panose="020B0604020202020204" pitchFamily="34" charset="0"/>
                  <a:cs typeface="Arial" panose="020B0604020202020204" pitchFamily="34" charset="0"/>
                </a:endParaRPr>
              </a:p>
              <a:p>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                                                         </m:t>
                        </m:r>
                        <m:r>
                          <a:rPr lang="es-ES" i="1">
                            <a:latin typeface="Cambria Math" panose="02040503050406030204" pitchFamily="18" charset="0"/>
                          </a:rPr>
                          <m:t>𝐹</m:t>
                        </m:r>
                      </m:e>
                      <m:sub>
                        <m:r>
                          <a:rPr lang="es-ES" i="1">
                            <a:latin typeface="Cambria Math" panose="02040503050406030204" pitchFamily="18" charset="0"/>
                          </a:rPr>
                          <m:t>𝐺</m:t>
                        </m:r>
                      </m:sub>
                    </m:sSub>
                    <m:r>
                      <a:rPr lang="es-ES" i="1">
                        <a:latin typeface="Cambria Math" panose="02040503050406030204" pitchFamily="18" charset="0"/>
                      </a:rPr>
                      <m:t>=</m:t>
                    </m:r>
                    <m:f>
                      <m:fPr>
                        <m:ctrlPr>
                          <a:rPr lang="es-ES" i="1">
                            <a:latin typeface="Cambria Math" panose="02040503050406030204" pitchFamily="18" charset="0"/>
                          </a:rPr>
                        </m:ctrlPr>
                      </m:fPr>
                      <m:num>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𝑇</m:t>
                            </m:r>
                          </m:sub>
                        </m:sSub>
                      </m:num>
                      <m:den>
                        <m:r>
                          <a:rPr lang="es-ES" i="1">
                            <a:latin typeface="Cambria Math" panose="02040503050406030204" pitchFamily="18" charset="0"/>
                          </a:rPr>
                          <m:t>2</m:t>
                        </m:r>
                      </m:den>
                    </m:f>
                  </m:oMath>
                </a14:m>
                <a:r>
                  <a:rPr lang="es-ES" i="1" dirty="0"/>
                  <a:t>                            </a:t>
                </a:r>
                <a:r>
                  <a:rPr lang="es-ES" i="1" dirty="0" smtClean="0"/>
                  <a:t>    </a:t>
                </a:r>
                <a:endParaRPr lang="es-ES" dirty="0" smtClean="0"/>
              </a:p>
              <a:p>
                <a:r>
                  <a:rPr lang="es-ES" dirty="0" smtClean="0"/>
                  <a:t> </a:t>
                </a: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𝐺</m:t>
                          </m:r>
                        </m:sub>
                      </m:sSub>
                      <m:r>
                        <a:rPr lang="es-ES" i="1">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200 </m:t>
                          </m:r>
                          <m:r>
                            <a:rPr lang="es-ES" i="1">
                              <a:latin typeface="Cambria Math" panose="02040503050406030204" pitchFamily="18" charset="0"/>
                            </a:rPr>
                            <m:t>𝑁</m:t>
                          </m:r>
                        </m:num>
                        <m:den>
                          <m:r>
                            <a:rPr lang="es-ES" i="1">
                              <a:latin typeface="Cambria Math" panose="02040503050406030204" pitchFamily="18" charset="0"/>
                            </a:rPr>
                            <m:t>2</m:t>
                          </m:r>
                        </m:den>
                      </m:f>
                    </m:oMath>
                  </m:oMathPara>
                </a14:m>
                <a:endParaRPr lang="es-ES" dirty="0"/>
              </a:p>
              <a:p>
                <a:r>
                  <a:rPr lang="es-ES" dirty="0"/>
                  <a:t> </a:t>
                </a: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𝐺</m:t>
                          </m:r>
                        </m:sub>
                      </m:sSub>
                      <m:r>
                        <a:rPr lang="es-ES" i="1">
                          <a:latin typeface="Cambria Math" panose="02040503050406030204" pitchFamily="18" charset="0"/>
                        </a:rPr>
                        <m:t>=100 </m:t>
                      </m:r>
                      <m:r>
                        <a:rPr lang="es-ES" i="1">
                          <a:latin typeface="Cambria Math" panose="02040503050406030204" pitchFamily="18" charset="0"/>
                        </a:rPr>
                        <m:t>𝑁</m:t>
                      </m:r>
                    </m:oMath>
                  </m:oMathPara>
                </a14:m>
                <a:endParaRPr lang="es-ES" dirty="0"/>
              </a:p>
              <a:p>
                <a:pPr algn="just"/>
                <a:endParaRPr lang="es-PE" dirty="0">
                  <a:latin typeface="Arial" panose="020B0604020202020204" pitchFamily="34"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365366" y="1664384"/>
                <a:ext cx="7286676" cy="4055406"/>
              </a:xfrm>
              <a:prstGeom prst="rect">
                <a:avLst/>
              </a:prstGeom>
              <a:blipFill rotWithShape="0">
                <a:blip r:embed="rId3"/>
                <a:stretch>
                  <a:fillRect l="-753" t="-752" r="-669"/>
                </a:stretch>
              </a:blipFill>
            </p:spPr>
            <p:txBody>
              <a:bodyPr/>
              <a:lstStyle/>
              <a:p>
                <a:r>
                  <a:rPr lang="es-ES">
                    <a:noFill/>
                  </a:rPr>
                  <a:t> </a:t>
                </a:r>
              </a:p>
            </p:txBody>
          </p:sp>
        </mc:Fallback>
      </mc:AlternateContent>
      <p:pic>
        <p:nvPicPr>
          <p:cNvPr id="6" name="Imagen 5"/>
          <p:cNvPicPr>
            <a:picLocks noChangeAspect="1"/>
          </p:cNvPicPr>
          <p:nvPr/>
        </p:nvPicPr>
        <p:blipFill>
          <a:blip r:embed="rId4"/>
          <a:stretch>
            <a:fillRect/>
          </a:stretch>
        </p:blipFill>
        <p:spPr>
          <a:xfrm>
            <a:off x="1907704" y="3646412"/>
            <a:ext cx="1704975" cy="1866900"/>
          </a:xfrm>
          <a:prstGeom prst="rect">
            <a:avLst/>
          </a:prstGeom>
        </p:spPr>
      </p:pic>
      <p:pic>
        <p:nvPicPr>
          <p:cNvPr id="7" name="Imagen 6"/>
          <p:cNvPicPr>
            <a:picLocks noChangeAspect="1"/>
          </p:cNvPicPr>
          <p:nvPr/>
        </p:nvPicPr>
        <p:blipFill>
          <a:blip r:embed="rId5"/>
          <a:stretch>
            <a:fillRect/>
          </a:stretch>
        </p:blipFill>
        <p:spPr>
          <a:xfrm>
            <a:off x="6624179" y="3535140"/>
            <a:ext cx="1684325" cy="1876869"/>
          </a:xfrm>
          <a:prstGeom prst="rect">
            <a:avLst/>
          </a:prstGeom>
        </p:spPr>
      </p:pic>
    </p:spTree>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8" name="7 Rectángulo"/>
          <p:cNvSpPr/>
          <p:nvPr/>
        </p:nvSpPr>
        <p:spPr>
          <a:xfrm>
            <a:off x="1627590" y="829355"/>
            <a:ext cx="6357982" cy="1384995"/>
          </a:xfrm>
          <a:prstGeom prst="rect">
            <a:avLst/>
          </a:prstGeom>
        </p:spPr>
        <p:txBody>
          <a:bodyPr wrap="square">
            <a:spAutoFit/>
          </a:bodyPr>
          <a:lstStyle/>
          <a:p>
            <a:pPr marL="0" lvl="1" algn="ctr"/>
            <a:r>
              <a:rPr lang="es-ES" sz="2800" b="1" dirty="0">
                <a:latin typeface="Arial" panose="020B0604020202020204" pitchFamily="34" charset="0"/>
                <a:cs typeface="Arial" panose="020B0604020202020204" pitchFamily="34" charset="0"/>
              </a:rPr>
              <a:t>DISEÑO DEL CARRO DE MOVIMIENTO TRANSVERSAL </a:t>
            </a:r>
            <a:endParaRPr lang="es-ES" sz="2800" dirty="0">
              <a:latin typeface="Arial" panose="020B0604020202020204" pitchFamily="34" charset="0"/>
              <a:cs typeface="Arial" panose="020B0604020202020204" pitchFamily="34" charset="0"/>
            </a:endParaRPr>
          </a:p>
          <a:p>
            <a:pPr algn="just"/>
            <a:endParaRPr lang="es-PE" sz="28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614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149" name="Rectangle 5"/>
          <p:cNvSpPr>
            <a:spLocks noChangeArrowheads="1"/>
          </p:cNvSpPr>
          <p:nvPr/>
        </p:nvSpPr>
        <p:spPr bwMode="auto">
          <a:xfrm>
            <a:off x="0" y="6381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5" name="Rectángulo 4"/>
          <p:cNvSpPr/>
          <p:nvPr/>
        </p:nvSpPr>
        <p:spPr>
          <a:xfrm>
            <a:off x="1120080" y="1832692"/>
            <a:ext cx="7772400" cy="1338828"/>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Sobre este elemento se montan los diferentes componentes que sujetan y generan los movimientos de inclinación y </a:t>
            </a:r>
            <a:r>
              <a:rPr lang="es-ES" dirty="0" smtClean="0">
                <a:latin typeface="Arial" panose="020B0604020202020204" pitchFamily="34" charset="0"/>
                <a:ea typeface="Times New Roman" panose="02020603050405020304" pitchFamily="18" charset="0"/>
                <a:cs typeface="Times New Roman" panose="02020603050405020304" pitchFamily="18" charset="0"/>
              </a:rPr>
              <a:t>pistolas </a:t>
            </a:r>
            <a:r>
              <a:rPr lang="es-ES" dirty="0">
                <a:latin typeface="Arial" panose="020B0604020202020204" pitchFamily="34" charset="0"/>
                <a:ea typeface="Times New Roman" panose="02020603050405020304" pitchFamily="18" charset="0"/>
                <a:cs typeface="Times New Roman" panose="02020603050405020304" pitchFamily="18" charset="0"/>
              </a:rPr>
              <a:t>de </a:t>
            </a:r>
            <a:r>
              <a:rPr lang="es-ES" dirty="0" smtClean="0">
                <a:latin typeface="Arial" panose="020B0604020202020204" pitchFamily="34" charset="0"/>
                <a:ea typeface="Times New Roman" panose="02020603050405020304" pitchFamily="18" charset="0"/>
                <a:cs typeface="Times New Roman" panose="02020603050405020304" pitchFamily="18" charset="0"/>
              </a:rPr>
              <a:t>pintar, se construye en planchas </a:t>
            </a:r>
            <a:r>
              <a:rPr lang="es-ES" dirty="0">
                <a:latin typeface="Arial" panose="020B0604020202020204" pitchFamily="34" charset="0"/>
                <a:ea typeface="Times New Roman" panose="02020603050405020304" pitchFamily="18" charset="0"/>
                <a:cs typeface="Times New Roman" panose="02020603050405020304" pitchFamily="18" charset="0"/>
              </a:rPr>
              <a:t>de acero estructural ASTM A36.</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Rectángulo 5"/>
              <p:cNvSpPr/>
              <p:nvPr/>
            </p:nvSpPr>
            <p:spPr>
              <a:xfrm>
                <a:off x="251520" y="3262089"/>
                <a:ext cx="9110123" cy="3000821"/>
              </a:xfrm>
              <a:prstGeom prst="rect">
                <a:avLst/>
              </a:prstGeom>
            </p:spPr>
            <p:txBody>
              <a:bodyPr wrap="none">
                <a:spAutoFit/>
              </a:bodyPr>
              <a:lstStyle/>
              <a:p>
                <a:pPr lvl="2" algn="just">
                  <a:lnSpc>
                    <a:spcPct val="150000"/>
                  </a:lnSpc>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DETERMINACIÓN DE </a:t>
                </a:r>
                <a:r>
                  <a:rPr lang="es-ES" b="1" dirty="0" smtClean="0">
                    <a:latin typeface="Arial" panose="020B0604020202020204" pitchFamily="34" charset="0"/>
                    <a:ea typeface="Times New Roman" panose="02020603050405020304" pitchFamily="18" charset="0"/>
                    <a:cs typeface="Arial" panose="020B0604020202020204" pitchFamily="34" charset="0"/>
                  </a:rPr>
                  <a:t>CARGAS</a:t>
                </a:r>
                <a:endParaRPr lang="es-ES" dirty="0">
                  <a:latin typeface="Arial" panose="020B0604020202020204" pitchFamily="34" charset="0"/>
                  <a:ea typeface="Times New Roman" panose="02020603050405020304" pitchFamily="18" charset="0"/>
                  <a:cs typeface="Arial" panose="020B0604020202020204" pitchFamily="34" charset="0"/>
                </a:endParaRPr>
              </a:p>
              <a:p>
                <a:pPr lvl="2" algn="just">
                  <a:lnSpc>
                    <a:spcPct val="150000"/>
                  </a:lnSpc>
                  <a:spcAft>
                    <a:spcPts val="0"/>
                  </a:spcAft>
                </a:pPr>
                <a:r>
                  <a:rPr lang="es-ES" dirty="0" smtClean="0">
                    <a:latin typeface="Arial" panose="020B0604020202020204" pitchFamily="34" charset="0"/>
                    <a:ea typeface="Times New Roman" panose="02020603050405020304" pitchFamily="18" charset="0"/>
                    <a:cs typeface="Arial" panose="020B0604020202020204" pitchFamily="34" charset="0"/>
                  </a:rPr>
                  <a:t>Debe soportar las siguientes cargas:</a:t>
                </a:r>
              </a:p>
              <a:p>
                <a:pPr marL="1200150" lvl="2" indent="-285750" algn="just">
                  <a:lnSpc>
                    <a:spcPct val="150000"/>
                  </a:lnSpc>
                  <a:spcAft>
                    <a:spcPts val="0"/>
                  </a:spcAft>
                  <a:buFont typeface="Arial" panose="020B0604020202020204" pitchFamily="34" charset="0"/>
                  <a:buChar char="•"/>
                </a:pPr>
                <a:r>
                  <a:rPr lang="es-ES" dirty="0" smtClean="0">
                    <a:latin typeface="Arial" panose="020B0604020202020204" pitchFamily="34" charset="0"/>
                    <a:cs typeface="Arial" panose="020B0604020202020204" pitchFamily="34" charset="0"/>
                  </a:rPr>
                  <a:t>Fuerza </a:t>
                </a:r>
                <a:r>
                  <a:rPr lang="es-ES" dirty="0">
                    <a:latin typeface="Arial" panose="020B0604020202020204" pitchFamily="34" charset="0"/>
                    <a:cs typeface="Arial" panose="020B0604020202020204" pitchFamily="34" charset="0"/>
                  </a:rPr>
                  <a:t>tangencial requerida para girar el brazo de sujeción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𝑡</m:t>
                        </m:r>
                        <m:r>
                          <a:rPr lang="es-ES" i="1">
                            <a:latin typeface="Cambria Math" panose="02040503050406030204" pitchFamily="18" charset="0"/>
                          </a:rPr>
                          <m:t>1</m:t>
                        </m:r>
                      </m:sub>
                    </m:sSub>
                    <m:r>
                      <a:rPr lang="es-ES" i="1">
                        <a:latin typeface="Cambria Math" panose="02040503050406030204" pitchFamily="18" charset="0"/>
                      </a:rPr>
                      <m:t>=502,8 </m:t>
                    </m:r>
                    <m:r>
                      <a:rPr lang="es-ES" i="1">
                        <a:latin typeface="Cambria Math" panose="02040503050406030204" pitchFamily="18" charset="0"/>
                      </a:rPr>
                      <m:t>𝑁</m:t>
                    </m:r>
                  </m:oMath>
                </a14:m>
                <a:r>
                  <a:rPr lang="es-ES" dirty="0">
                    <a:latin typeface="Arial" panose="020B0604020202020204" pitchFamily="34" charset="0"/>
                    <a:cs typeface="Arial" panose="020B0604020202020204" pitchFamily="34" charset="0"/>
                  </a:rPr>
                  <a:t>) </a:t>
                </a:r>
                <a:endParaRPr lang="es-ES" dirty="0" smtClean="0">
                  <a:latin typeface="Arial" panose="020B0604020202020204" pitchFamily="34" charset="0"/>
                  <a:cs typeface="Arial" panose="020B0604020202020204" pitchFamily="34" charset="0"/>
                </a:endParaRPr>
              </a:p>
              <a:p>
                <a:pPr marL="1200150" lvl="2" indent="-285750" algn="just">
                  <a:lnSpc>
                    <a:spcPct val="150000"/>
                  </a:lnSpc>
                  <a:spcAft>
                    <a:spcPts val="0"/>
                  </a:spcAft>
                  <a:buFont typeface="Arial" panose="020B0604020202020204" pitchFamily="34" charset="0"/>
                  <a:buChar char="•"/>
                </a:pPr>
                <a:r>
                  <a:rPr lang="es-ES" dirty="0" smtClean="0">
                    <a:latin typeface="Arial" panose="020B0604020202020204" pitchFamily="34" charset="0"/>
                    <a:cs typeface="Arial" panose="020B0604020202020204" pitchFamily="34" charset="0"/>
                  </a:rPr>
                  <a:t>Fuerza </a:t>
                </a:r>
                <a:r>
                  <a:rPr lang="es-ES" dirty="0">
                    <a:latin typeface="Arial" panose="020B0604020202020204" pitchFamily="34" charset="0"/>
                    <a:cs typeface="Arial" panose="020B0604020202020204" pitchFamily="34" charset="0"/>
                  </a:rPr>
                  <a:t>radial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𝑟</m:t>
                        </m:r>
                        <m:r>
                          <a:rPr lang="es-ES" i="1">
                            <a:latin typeface="Cambria Math" panose="02040503050406030204" pitchFamily="18" charset="0"/>
                          </a:rPr>
                          <m:t>1</m:t>
                        </m:r>
                      </m:sub>
                    </m:sSub>
                    <m:r>
                      <a:rPr lang="es-ES" i="1">
                        <a:latin typeface="Cambria Math" panose="02040503050406030204" pitchFamily="18" charset="0"/>
                      </a:rPr>
                      <m:t>=183,0 </m:t>
                    </m:r>
                    <m:r>
                      <a:rPr lang="es-ES" i="1">
                        <a:latin typeface="Cambria Math" panose="02040503050406030204" pitchFamily="18" charset="0"/>
                      </a:rPr>
                      <m:t>𝑁</m:t>
                    </m:r>
                  </m:oMath>
                </a14:m>
                <a:r>
                  <a:rPr lang="es-ES" dirty="0">
                    <a:latin typeface="Arial" panose="020B0604020202020204" pitchFamily="34" charset="0"/>
                    <a:cs typeface="Arial" panose="020B0604020202020204" pitchFamily="34" charset="0"/>
                  </a:rPr>
                  <a:t>) que actúa en dirección vertical </a:t>
                </a:r>
              </a:p>
              <a:p>
                <a:pPr lvl="2" algn="just">
                  <a:lnSpc>
                    <a:spcPct val="150000"/>
                  </a:lnSpc>
                  <a:spcAft>
                    <a:spcPts val="0"/>
                  </a:spcAft>
                </a:pPr>
                <a:r>
                  <a:rPr lang="es-ES" dirty="0" smtClean="0">
                    <a:latin typeface="Arial" panose="020B0604020202020204" pitchFamily="34" charset="0"/>
                    <a:cs typeface="Arial" panose="020B0604020202020204" pitchFamily="34" charset="0"/>
                  </a:rPr>
                  <a:t>en </a:t>
                </a:r>
                <a:r>
                  <a:rPr lang="es-ES" dirty="0">
                    <a:latin typeface="Arial" panose="020B0604020202020204" pitchFamily="34" charset="0"/>
                    <a:cs typeface="Arial" panose="020B0604020202020204" pitchFamily="34" charset="0"/>
                  </a:rPr>
                  <a:t>el buje de apoyo del eje de </a:t>
                </a:r>
                <a:r>
                  <a:rPr lang="es-ES" dirty="0" smtClean="0">
                    <a:latin typeface="Arial" panose="020B0604020202020204" pitchFamily="34" charset="0"/>
                    <a:cs typeface="Arial" panose="020B0604020202020204" pitchFamily="34" charset="0"/>
                  </a:rPr>
                  <a:t>giro.</a:t>
                </a:r>
              </a:p>
              <a:p>
                <a:pPr marL="1200150" lvl="2" indent="-285750" algn="just">
                  <a:lnSpc>
                    <a:spcPct val="150000"/>
                  </a:lnSpc>
                  <a:spcAft>
                    <a:spcPts val="0"/>
                  </a:spcAft>
                  <a:buFont typeface="Arial" panose="020B0604020202020204" pitchFamily="34" charset="0"/>
                  <a:buChar char="•"/>
                </a:pPr>
                <a:r>
                  <a:rPr lang="es-ES" dirty="0" smtClean="0">
                    <a:latin typeface="Arial" panose="020B0604020202020204" pitchFamily="34" charset="0"/>
                    <a:cs typeface="Arial" panose="020B0604020202020204" pitchFamily="34" charset="0"/>
                  </a:rPr>
                  <a:t>Fuerza </a:t>
                </a:r>
                <a:r>
                  <a:rPr lang="es-ES" dirty="0">
                    <a:latin typeface="Arial" panose="020B0604020202020204" pitchFamily="34" charset="0"/>
                    <a:cs typeface="Arial" panose="020B0604020202020204" pitchFamily="34" charset="0"/>
                  </a:rPr>
                  <a:t>de empuje </a:t>
                </a:r>
                <a:r>
                  <a:rPr lang="es-ES" dirty="0" smtClean="0">
                    <a:latin typeface="Arial" panose="020B0604020202020204" pitchFamily="34" charset="0"/>
                    <a:cs typeface="Arial" panose="020B0604020202020204" pitchFamily="34" charset="0"/>
                  </a:rPr>
                  <a:t>del cilindro </a:t>
                </a:r>
                <a:r>
                  <a:rPr lang="es-ES" dirty="0">
                    <a:latin typeface="Arial" panose="020B0604020202020204" pitchFamily="34" charset="0"/>
                    <a:cs typeface="Arial" panose="020B0604020202020204" pitchFamily="34" charset="0"/>
                  </a:rPr>
                  <a:t>neumático. </a:t>
                </a:r>
              </a:p>
              <a:p>
                <a:pPr marL="1200150" lvl="2" indent="-285750" algn="just">
                  <a:lnSpc>
                    <a:spcPct val="150000"/>
                  </a:lnSpc>
                  <a:spcAft>
                    <a:spcPts val="0"/>
                  </a:spcAft>
                  <a:buFont typeface="Arial" panose="020B0604020202020204" pitchFamily="34" charset="0"/>
                  <a:buChar char="•"/>
                </a:pPr>
                <a:r>
                  <a:rPr lang="es-ES" dirty="0" smtClean="0">
                    <a:latin typeface="Arial" panose="020B0604020202020204" pitchFamily="34" charset="0"/>
                    <a:cs typeface="Arial" panose="020B0604020202020204" pitchFamily="34" charset="0"/>
                  </a:rPr>
                  <a:t>Fuerza </a:t>
                </a:r>
                <a:r>
                  <a:rPr lang="es-ES" dirty="0">
                    <a:latin typeface="Arial" panose="020B0604020202020204" pitchFamily="34" charset="0"/>
                    <a:cs typeface="Arial" panose="020B0604020202020204" pitchFamily="34" charset="0"/>
                  </a:rPr>
                  <a:t>de empuje transmitida por el husillo de bolas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𝐴𝑥</m:t>
                        </m:r>
                      </m:sub>
                    </m:sSub>
                    <m:r>
                      <a:rPr lang="es-ES" i="1">
                        <a:latin typeface="Cambria Math" panose="02040503050406030204" pitchFamily="18" charset="0"/>
                      </a:rPr>
                      <m:t>=200 </m:t>
                    </m:r>
                    <m:r>
                      <a:rPr lang="es-ES" i="1">
                        <a:latin typeface="Cambria Math" panose="02040503050406030204" pitchFamily="18" charset="0"/>
                      </a:rPr>
                      <m:t>𝑁</m:t>
                    </m:r>
                  </m:oMath>
                </a14:m>
                <a:r>
                  <a:rPr lang="es-ES" dirty="0" smtClean="0">
                    <a:latin typeface="Arial" panose="020B0604020202020204" pitchFamily="34" charset="0"/>
                    <a:cs typeface="Arial" panose="020B0604020202020204" pitchFamily="34" charset="0"/>
                  </a:rPr>
                  <a:t>)</a:t>
                </a:r>
                <a:endParaRPr lang="es-ES" b="1" dirty="0" smtClean="0">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251520" y="3262089"/>
                <a:ext cx="9110123" cy="3000821"/>
              </a:xfrm>
              <a:prstGeom prst="rect">
                <a:avLst/>
              </a:prstGeom>
              <a:blipFill rotWithShape="0">
                <a:blip r:embed="rId3"/>
                <a:stretch>
                  <a:fillRect b="-813"/>
                </a:stretch>
              </a:blipFill>
            </p:spPr>
            <p:txBody>
              <a:bodyPr/>
              <a:lstStyle/>
              <a:p>
                <a:r>
                  <a:rPr lang="es-ES">
                    <a:noFill/>
                  </a:rPr>
                  <a:t> </a:t>
                </a:r>
              </a:p>
            </p:txBody>
          </p:sp>
        </mc:Fallback>
      </mc:AlternateContent>
      <p:pic>
        <p:nvPicPr>
          <p:cNvPr id="7" name="Imagen 6"/>
          <p:cNvPicPr>
            <a:picLocks noChangeAspect="1"/>
          </p:cNvPicPr>
          <p:nvPr/>
        </p:nvPicPr>
        <p:blipFill>
          <a:blip r:embed="rId4"/>
          <a:stretch>
            <a:fillRect/>
          </a:stretch>
        </p:blipFill>
        <p:spPr>
          <a:xfrm>
            <a:off x="7806338" y="-14051"/>
            <a:ext cx="1373488" cy="1964184"/>
          </a:xfrm>
          <a:prstGeom prst="rect">
            <a:avLst/>
          </a:prstGeom>
        </p:spPr>
      </p:pic>
    </p:spTree>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5" name="Rectángulo 4"/>
          <p:cNvSpPr/>
          <p:nvPr/>
        </p:nvSpPr>
        <p:spPr>
          <a:xfrm>
            <a:off x="1396555" y="800099"/>
            <a:ext cx="7376864" cy="954107"/>
          </a:xfrm>
          <a:prstGeom prst="rect">
            <a:avLst/>
          </a:prstGeom>
        </p:spPr>
        <p:txBody>
          <a:bodyPr wrap="square">
            <a:spAutoFit/>
          </a:bodyPr>
          <a:lstStyle/>
          <a:p>
            <a:pPr algn="ctr"/>
            <a:r>
              <a:rPr lang="es-ES" sz="2800" b="1" dirty="0">
                <a:latin typeface="Arial" panose="020B0604020202020204" pitchFamily="34" charset="0"/>
                <a:cs typeface="Arial" panose="020B0604020202020204" pitchFamily="34" charset="0"/>
              </a:rPr>
              <a:t>ANÁLISIS EN SOLIDWORKS </a:t>
            </a:r>
            <a:r>
              <a:rPr lang="es-ES" sz="2800" b="1" dirty="0" smtClean="0">
                <a:latin typeface="Arial" panose="020B0604020202020204" pitchFamily="34" charset="0"/>
                <a:cs typeface="Arial" panose="020B0604020202020204" pitchFamily="34" charset="0"/>
              </a:rPr>
              <a:t>DEL CARRO DE MOVIMIENTO TRANSVERSAL</a:t>
            </a:r>
            <a:endParaRPr lang="es-PE" sz="2800" dirty="0">
              <a:latin typeface="Arial" panose="020B0604020202020204" pitchFamily="34" charset="0"/>
              <a:cs typeface="Arial" panose="020B0604020202020204" pitchFamily="34" charset="0"/>
            </a:endParaRPr>
          </a:p>
        </p:txBody>
      </p:sp>
      <p:sp>
        <p:nvSpPr>
          <p:cNvPr id="6" name="Rectángulo 5"/>
          <p:cNvSpPr/>
          <p:nvPr/>
        </p:nvSpPr>
        <p:spPr>
          <a:xfrm>
            <a:off x="1547664" y="1905566"/>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49.65 </a:t>
            </a:r>
            <a:r>
              <a:rPr lang="es-ES" dirty="0" err="1">
                <a:latin typeface="Arial" pitchFamily="34" charset="0"/>
                <a:cs typeface="Arial" pitchFamily="34" charset="0"/>
              </a:rPr>
              <a:t>MPa</a:t>
            </a:r>
            <a:r>
              <a:rPr lang="es-ES" dirty="0">
                <a:latin typeface="Arial" pitchFamily="34" charset="0"/>
                <a:cs typeface="Arial" pitchFamily="34" charset="0"/>
              </a:rPr>
              <a:t>.</a:t>
            </a:r>
            <a:endParaRPr lang="es-EC" dirty="0">
              <a:latin typeface="Arial" pitchFamily="34" charset="0"/>
              <a:cs typeface="Arial" pitchFamily="34" charset="0"/>
            </a:endParaRPr>
          </a:p>
        </p:txBody>
      </p:sp>
      <p:pic>
        <p:nvPicPr>
          <p:cNvPr id="16" name="Imagen 15"/>
          <p:cNvPicPr/>
          <p:nvPr/>
        </p:nvPicPr>
        <p:blipFill rotWithShape="1">
          <a:blip r:embed="rId3">
            <a:extLst>
              <a:ext uri="{28A0092B-C50C-407E-A947-70E740481C1C}">
                <a14:useLocalDpi xmlns:a14="http://schemas.microsoft.com/office/drawing/2010/main" val="0"/>
              </a:ext>
            </a:extLst>
          </a:blip>
          <a:srcRect r="2671" b="11709"/>
          <a:stretch/>
        </p:blipFill>
        <p:spPr bwMode="auto">
          <a:xfrm>
            <a:off x="2339752" y="2628009"/>
            <a:ext cx="5432648" cy="3945088"/>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5" name="Rectángulo 4"/>
          <p:cNvSpPr/>
          <p:nvPr/>
        </p:nvSpPr>
        <p:spPr>
          <a:xfrm>
            <a:off x="1371600" y="1230164"/>
            <a:ext cx="5720680" cy="646331"/>
          </a:xfrm>
          <a:prstGeom prst="rect">
            <a:avLst/>
          </a:prstGeom>
        </p:spPr>
        <p:txBody>
          <a:bodyPr wrap="square">
            <a:spAutoFit/>
          </a:bodyPr>
          <a:lstStyle/>
          <a:p>
            <a:r>
              <a:rPr lang="es-ES"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0.214 </a:t>
            </a:r>
            <a:r>
              <a:rPr lang="es-ES" dirty="0">
                <a:latin typeface="Arial" pitchFamily="34" charset="0"/>
                <a:cs typeface="Arial" pitchFamily="34" charset="0"/>
              </a:rPr>
              <a:t>mm </a:t>
            </a:r>
          </a:p>
        </p:txBody>
      </p:sp>
      <p:sp>
        <p:nvSpPr>
          <p:cNvPr id="6" name="Rectángulo 5"/>
          <p:cNvSpPr/>
          <p:nvPr/>
        </p:nvSpPr>
        <p:spPr>
          <a:xfrm>
            <a:off x="4698402" y="2124968"/>
            <a:ext cx="4572000" cy="923330"/>
          </a:xfrm>
          <a:prstGeom prst="rect">
            <a:avLst/>
          </a:prstGeom>
        </p:spPr>
        <p:txBody>
          <a:bodyPr>
            <a:spAutoFit/>
          </a:bodyPr>
          <a:lstStyle/>
          <a:p>
            <a:r>
              <a:rPr lang="es-ES"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5.03</a:t>
            </a:r>
          </a:p>
          <a:p>
            <a:pPr>
              <a:buNone/>
            </a:pPr>
            <a:r>
              <a:rPr lang="es-ES" dirty="0" smtClean="0">
                <a:latin typeface="Arial" pitchFamily="34" charset="0"/>
                <a:cs typeface="Arial" pitchFamily="34" charset="0"/>
              </a:rPr>
              <a:t>Factor </a:t>
            </a:r>
            <a:r>
              <a:rPr lang="es-ES" dirty="0">
                <a:latin typeface="Arial" pitchFamily="34" charset="0"/>
                <a:cs typeface="Arial" pitchFamily="34" charset="0"/>
              </a:rPr>
              <a:t>de seguridad establecido =3 </a:t>
            </a:r>
          </a:p>
        </p:txBody>
      </p:sp>
      <p:pic>
        <p:nvPicPr>
          <p:cNvPr id="17" name="Imagen 16"/>
          <p:cNvPicPr/>
          <p:nvPr/>
        </p:nvPicPr>
        <p:blipFill rotWithShape="1">
          <a:blip r:embed="rId3">
            <a:extLst>
              <a:ext uri="{28A0092B-C50C-407E-A947-70E740481C1C}">
                <a14:useLocalDpi xmlns:a14="http://schemas.microsoft.com/office/drawing/2010/main" val="0"/>
              </a:ext>
            </a:extLst>
          </a:blip>
          <a:srcRect r="6628" b="10991"/>
          <a:stretch/>
        </p:blipFill>
        <p:spPr bwMode="auto">
          <a:xfrm>
            <a:off x="13894" y="1938374"/>
            <a:ext cx="4392385" cy="3434842"/>
          </a:xfrm>
          <a:prstGeom prst="rect">
            <a:avLst/>
          </a:prstGeom>
          <a:ln>
            <a:noFill/>
          </a:ln>
          <a:extLst>
            <a:ext uri="{53640926-AAD7-44D8-BBD7-CCE9431645EC}">
              <a14:shadowObscured xmlns:a14="http://schemas.microsoft.com/office/drawing/2010/main"/>
            </a:ext>
          </a:extLst>
        </p:spPr>
      </p:pic>
      <p:pic>
        <p:nvPicPr>
          <p:cNvPr id="18" name="Imagen 17"/>
          <p:cNvPicPr/>
          <p:nvPr/>
        </p:nvPicPr>
        <p:blipFill rotWithShape="1">
          <a:blip r:embed="rId4">
            <a:extLst>
              <a:ext uri="{28A0092B-C50C-407E-A947-70E740481C1C}">
                <a14:useLocalDpi xmlns:a14="http://schemas.microsoft.com/office/drawing/2010/main" val="0"/>
              </a:ext>
            </a:extLst>
          </a:blip>
          <a:srcRect t="1915" b="12186"/>
          <a:stretch/>
        </p:blipFill>
        <p:spPr bwMode="auto">
          <a:xfrm>
            <a:off x="4406280" y="3145268"/>
            <a:ext cx="4720945" cy="3678212"/>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028700" y="800099"/>
            <a:ext cx="77724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fontAlgn="base">
              <a:spcBef>
                <a:spcPct val="0"/>
              </a:spcBef>
              <a:spcAft>
                <a:spcPct val="0"/>
              </a:spcAft>
            </a:pPr>
            <a:r>
              <a:rPr lang="es-ES" sz="2800" b="1" dirty="0" smtClean="0"/>
              <a:t>2. DISEÑO </a:t>
            </a:r>
            <a:r>
              <a:rPr lang="es-ES" sz="2800" b="1" dirty="0"/>
              <a:t>DEL SISTEMA PARA EL MOVIMIENTO LONGITUDINAL DE LAS PISTOLAS DE PINTAR.</a:t>
            </a:r>
            <a:endParaRPr lang="es-ES" sz="2800" dirty="0"/>
          </a:p>
          <a:p>
            <a:pPr lvl="1" algn="ctr" fontAlgn="base">
              <a:spcBef>
                <a:spcPct val="0"/>
              </a:spcBef>
              <a:spcAft>
                <a:spcPct val="0"/>
              </a:spcAft>
            </a:pPr>
            <a:endParaRPr kumimoji="0" lang="es-ES" sz="2800" b="0"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5" name="Rectángulo 4"/>
          <p:cNvSpPr/>
          <p:nvPr/>
        </p:nvSpPr>
        <p:spPr>
          <a:xfrm>
            <a:off x="1298476" y="1318051"/>
            <a:ext cx="7845524" cy="1338828"/>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Genera el </a:t>
            </a:r>
            <a:r>
              <a:rPr lang="es-ES" dirty="0">
                <a:latin typeface="Arial" panose="020B0604020202020204" pitchFamily="34" charset="0"/>
                <a:ea typeface="Times New Roman" panose="02020603050405020304" pitchFamily="18" charset="0"/>
                <a:cs typeface="Times New Roman" panose="02020603050405020304" pitchFamily="18" charset="0"/>
              </a:rPr>
              <a:t>movimiento longitudinal de las pistolas de pintar a una velocidad de 1.0 </a:t>
            </a:r>
            <a:r>
              <a:rPr lang="es-ES" dirty="0" smtClean="0">
                <a:latin typeface="Arial" panose="020B0604020202020204" pitchFamily="34" charset="0"/>
                <a:ea typeface="Times New Roman" panose="02020603050405020304" pitchFamily="18" charset="0"/>
                <a:cs typeface="Times New Roman" panose="02020603050405020304" pitchFamily="18" charset="0"/>
              </a:rPr>
              <a:t>m/s, está </a:t>
            </a:r>
            <a:r>
              <a:rPr lang="es-ES" dirty="0">
                <a:latin typeface="Arial" panose="020B0604020202020204" pitchFamily="34" charset="0"/>
                <a:ea typeface="Times New Roman" panose="02020603050405020304" pitchFamily="18" charset="0"/>
                <a:cs typeface="Times New Roman" panose="02020603050405020304" pitchFamily="18" charset="0"/>
              </a:rPr>
              <a:t>compuesto de los siguientes elementos:</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7" name="Imagen 16"/>
          <p:cNvPicPr/>
          <p:nvPr/>
        </p:nvPicPr>
        <p:blipFill>
          <a:blip r:embed="rId3">
            <a:extLst>
              <a:ext uri="{28A0092B-C50C-407E-A947-70E740481C1C}">
                <a14:useLocalDpi xmlns:a14="http://schemas.microsoft.com/office/drawing/2010/main" val="0"/>
              </a:ext>
            </a:extLst>
          </a:blip>
          <a:stretch>
            <a:fillRect/>
          </a:stretch>
        </p:blipFill>
        <p:spPr>
          <a:xfrm>
            <a:off x="519" y="2997468"/>
            <a:ext cx="4916204" cy="3860531"/>
          </a:xfrm>
          <a:prstGeom prst="rect">
            <a:avLst/>
          </a:prstGeom>
        </p:spPr>
      </p:pic>
      <p:sp>
        <p:nvSpPr>
          <p:cNvPr id="6" name="Rectángulo 5"/>
          <p:cNvSpPr/>
          <p:nvPr/>
        </p:nvSpPr>
        <p:spPr>
          <a:xfrm>
            <a:off x="4890587" y="2061061"/>
            <a:ext cx="4227278" cy="4939814"/>
          </a:xfrm>
          <a:prstGeom prst="rect">
            <a:avLst/>
          </a:prstGeom>
        </p:spPr>
        <p:txBody>
          <a:bodyPr wrap="square">
            <a:spAutoFit/>
          </a:bodyPr>
          <a:lstStyle/>
          <a:p>
            <a:pPr algn="just">
              <a:lnSpc>
                <a:spcPct val="150000"/>
              </a:lnSpc>
              <a:spcAft>
                <a:spcPts val="0"/>
              </a:spcAft>
            </a:pPr>
            <a:r>
              <a:rPr lang="es-EC" dirty="0">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a.	Carro para el movimiento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longitudinal </a:t>
            </a:r>
            <a:r>
              <a:rPr lang="es-ES" sz="1600" dirty="0">
                <a:latin typeface="Arial" panose="020B0604020202020204" pitchFamily="34" charset="0"/>
                <a:ea typeface="Times New Roman" panose="02020603050405020304" pitchFamily="18" charset="0"/>
                <a:cs typeface="Times New Roman" panose="02020603050405020304" pitchFamily="18" charset="0"/>
              </a:rPr>
              <a:t>de las pistolas.</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b.	Rodamientos lineales para el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movimiento </a:t>
            </a:r>
            <a:r>
              <a:rPr lang="es-ES" sz="1600" dirty="0">
                <a:latin typeface="Arial" panose="020B0604020202020204" pitchFamily="34" charset="0"/>
                <a:ea typeface="Times New Roman" panose="02020603050405020304" pitchFamily="18" charset="0"/>
                <a:cs typeface="Times New Roman" panose="02020603050405020304" pitchFamily="18" charset="0"/>
              </a:rPr>
              <a:t>longitudinal de las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pistolas</a:t>
            </a:r>
            <a:r>
              <a:rPr lang="es-ES" sz="1600" dirty="0">
                <a:latin typeface="Arial" panose="020B0604020202020204" pitchFamily="34" charset="0"/>
                <a:ea typeface="Times New Roman" panose="02020603050405020304" pitchFamily="18" charset="0"/>
                <a:cs typeface="Times New Roman" panose="02020603050405020304" pitchFamily="18" charset="0"/>
              </a:rPr>
              <a:t>.</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c.	Guías para el movimiento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longitudinal </a:t>
            </a:r>
            <a:r>
              <a:rPr lang="es-ES" sz="1600" dirty="0">
                <a:latin typeface="Arial" panose="020B0604020202020204" pitchFamily="34" charset="0"/>
                <a:ea typeface="Times New Roman" panose="02020603050405020304" pitchFamily="18" charset="0"/>
                <a:cs typeface="Times New Roman" panose="02020603050405020304" pitchFamily="18" charset="0"/>
              </a:rPr>
              <a:t>de las pistolas.</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d.	Transmisión por rueda dentada y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cadena</a:t>
            </a:r>
            <a:r>
              <a:rPr lang="es-ES" sz="1600" dirty="0">
                <a:latin typeface="Arial" panose="020B0604020202020204" pitchFamily="34" charset="0"/>
                <a:ea typeface="Times New Roman" panose="02020603050405020304" pitchFamily="18" charset="0"/>
                <a:cs typeface="Times New Roman" panose="02020603050405020304" pitchFamily="18" charset="0"/>
              </a:rPr>
              <a:t>.</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e.	Eje para transmisión del </a:t>
            </a:r>
            <a:r>
              <a:rPr lang="es-ES" sz="1600" dirty="0" smtClean="0">
                <a:latin typeface="Arial" panose="020B0604020202020204" pitchFamily="34" charset="0"/>
                <a:ea typeface="Times New Roman" panose="02020603050405020304" pitchFamily="18" charset="0"/>
                <a:cs typeface="Times New Roman" panose="02020603050405020304" pitchFamily="18" charset="0"/>
              </a:rPr>
              <a:t>	movimiento </a:t>
            </a:r>
            <a:r>
              <a:rPr lang="es-ES" sz="1600" dirty="0">
                <a:latin typeface="Arial" panose="020B0604020202020204" pitchFamily="34" charset="0"/>
                <a:ea typeface="Times New Roman" panose="02020603050405020304" pitchFamily="18" charset="0"/>
                <a:cs typeface="Times New Roman" panose="02020603050405020304" pitchFamily="18" charset="0"/>
              </a:rPr>
              <a:t>longitudinal.</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f.	Motor eléctrico.</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26" name="Rectangle 2"/>
              <p:cNvSpPr>
                <a:spLocks noChangeArrowheads="1"/>
              </p:cNvSpPr>
              <p:nvPr/>
            </p:nvSpPr>
            <p:spPr bwMode="auto">
              <a:xfrm>
                <a:off x="1587548" y="5852649"/>
                <a:ext cx="7286676" cy="14177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14:m>
                  <m:oMath xmlns:m="http://schemas.openxmlformats.org/officeDocument/2006/math">
                    <m:sSub>
                      <m:sSubPr>
                        <m:ctrlPr>
                          <a:rPr lang="es-ES" i="1" smtClean="0">
                            <a:latin typeface="Cambria Math" panose="02040503050406030204" pitchFamily="18" charset="0"/>
                          </a:rPr>
                        </m:ctrlPr>
                      </m:sSubPr>
                      <m:e>
                        <m:eqArr>
                          <m:eqArrPr>
                            <m:ctrlPr>
                              <a:rPr lang="es-ES" i="1">
                                <a:latin typeface="Cambria Math" panose="02040503050406030204" pitchFamily="18" charset="0"/>
                              </a:rPr>
                            </m:ctrlPr>
                          </m:eqArrPr>
                          <m:e>
                            <m:r>
                              <a:rPr lang="es-ES" i="1">
                                <a:latin typeface="Cambria Math" panose="02040503050406030204" pitchFamily="18" charset="0"/>
                              </a:rPr>
                              <m:t> </m:t>
                            </m:r>
                          </m:e>
                          <m:e>
                            <m:r>
                              <a:rPr lang="es-ES" i="1">
                                <a:latin typeface="Cambria Math" panose="02040503050406030204" pitchFamily="18" charset="0"/>
                              </a:rPr>
                              <m:t>𝐹</m:t>
                            </m:r>
                          </m:e>
                        </m:eqArr>
                      </m:e>
                      <m:sub>
                        <m:r>
                          <a:rPr lang="es-ES" i="1">
                            <a:latin typeface="Cambria Math" panose="02040503050406030204" pitchFamily="18" charset="0"/>
                          </a:rPr>
                          <m:t>𝑇</m:t>
                        </m:r>
                      </m:sub>
                    </m:sSub>
                    <m:r>
                      <a:rPr lang="es-ES" i="1">
                        <a:latin typeface="Cambria Math" panose="02040503050406030204" pitchFamily="18" charset="0"/>
                      </a:rPr>
                      <m:t>=2∙</m:t>
                    </m:r>
                    <m:sSub>
                      <m:sSubPr>
                        <m:ctrlPr>
                          <a:rPr lang="es-ES" i="1">
                            <a:latin typeface="Cambria Math" panose="02040503050406030204" pitchFamily="18" charset="0"/>
                          </a:rPr>
                        </m:ctrlPr>
                      </m:sSubPr>
                      <m:e>
                        <m:r>
                          <a:rPr lang="es-ES" i="1">
                            <a:latin typeface="Cambria Math" panose="02040503050406030204" pitchFamily="18" charset="0"/>
                          </a:rPr>
                          <m:t>𝜇</m:t>
                        </m:r>
                      </m:e>
                      <m:sub>
                        <m:r>
                          <a:rPr lang="es-ES" i="1">
                            <a:latin typeface="Cambria Math" panose="02040503050406030204" pitchFamily="18" charset="0"/>
                          </a:rPr>
                          <m:t>𝑎𝑐</m:t>
                        </m:r>
                        <m:r>
                          <a:rPr lang="es-ES" i="1">
                            <a:latin typeface="Cambria Math" panose="02040503050406030204" pitchFamily="18" charset="0"/>
                          </a:rPr>
                          <m:t>−</m:t>
                        </m:r>
                        <m:r>
                          <a:rPr lang="es-ES" i="1">
                            <a:latin typeface="Cambria Math" panose="02040503050406030204" pitchFamily="18" charset="0"/>
                          </a:rPr>
                          <m:t>𝑎𝑐</m:t>
                        </m:r>
                      </m:sub>
                    </m:sSub>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𝑡</m:t>
                        </m:r>
                      </m:sub>
                    </m:sSub>
                  </m:oMath>
                </a14:m>
                <a:r>
                  <a:rPr lang="es-ES" i="1" dirty="0"/>
                  <a:t>             </a:t>
                </a:r>
                <a:endParaRPr lang="es-ES" i="1" dirty="0" smtClean="0"/>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𝑇</m:t>
                          </m:r>
                        </m:sub>
                      </m:sSub>
                      <m:r>
                        <a:rPr lang="es-ES" i="1">
                          <a:latin typeface="Cambria Math" panose="02040503050406030204" pitchFamily="18" charset="0"/>
                        </a:rPr>
                        <m:t>=2∙0.5∙200 </m:t>
                      </m:r>
                      <m:r>
                        <a:rPr lang="es-ES" i="1">
                          <a:latin typeface="Cambria Math" panose="02040503050406030204" pitchFamily="18" charset="0"/>
                        </a:rPr>
                        <m:t>𝑁</m:t>
                      </m:r>
                    </m:oMath>
                  </m:oMathPara>
                </a14:m>
                <a:endParaRPr lang="es-ES" sz="1600" dirty="0"/>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𝑇</m:t>
                          </m:r>
                        </m:sub>
                      </m:sSub>
                      <m:r>
                        <a:rPr lang="es-ES" i="1">
                          <a:latin typeface="Cambria Math" panose="02040503050406030204" pitchFamily="18" charset="0"/>
                        </a:rPr>
                        <m:t>=200 </m:t>
                      </m:r>
                      <m:r>
                        <a:rPr lang="es-ES" i="1">
                          <a:latin typeface="Cambria Math" panose="02040503050406030204" pitchFamily="18" charset="0"/>
                        </a:rPr>
                        <m:t>𝑁</m:t>
                      </m:r>
                    </m:oMath>
                  </m:oMathPara>
                </a14:m>
                <a:endParaRPr lang="es-ES" sz="1600" dirty="0"/>
              </a:p>
              <a:p>
                <a:pPr marL="457200" marR="0" lvl="1" indent="0" algn="ctr" defTabSz="914400" rtl="0" eaLnBrk="1" fontAlgn="base" latinLnBrk="0" hangingPunct="1">
                  <a:lnSpc>
                    <a:spcPct val="100000"/>
                  </a:lnSpc>
                  <a:spcBef>
                    <a:spcPct val="0"/>
                  </a:spcBef>
                  <a:spcAft>
                    <a:spcPct val="0"/>
                  </a:spcAft>
                  <a:buClrTx/>
                  <a:buSzTx/>
                  <a:tabLst/>
                </a:pPr>
                <a:endParaRPr kumimoji="0" lang="es-ES" sz="2800" b="0" i="0" u="none" strike="noStrike" cap="none" normalizeH="0" baseline="0" dirty="0" smtClean="0">
                  <a:ln>
                    <a:noFill/>
                  </a:ln>
                  <a:solidFill>
                    <a:schemeClr val="tx1"/>
                  </a:solidFill>
                  <a:effectLst/>
                  <a:latin typeface="Arial" pitchFamily="34" charset="0"/>
                </a:endParaRPr>
              </a:p>
            </p:txBody>
          </p:sp>
        </mc:Choice>
        <mc:Fallback xmlns="">
          <p:sp>
            <p:nvSpPr>
              <p:cNvPr id="1026" name="Rectangle 2"/>
              <p:cNvSpPr>
                <a:spLocks noRot="1" noChangeAspect="1" noMove="1" noResize="1" noEditPoints="1" noAdjustHandles="1" noChangeArrowheads="1" noChangeShapeType="1" noTextEdit="1"/>
              </p:cNvSpPr>
              <p:nvPr/>
            </p:nvSpPr>
            <p:spPr bwMode="auto">
              <a:xfrm>
                <a:off x="1587548" y="5852649"/>
                <a:ext cx="7286676" cy="1417760"/>
              </a:xfrm>
              <a:prstGeom prst="rect">
                <a:avLst/>
              </a:prstGeom>
              <a:blipFill rotWithShape="0">
                <a:blip r:embed="rId3"/>
                <a:stretch>
                  <a:fillRect/>
                </a:stretch>
              </a:blipFill>
              <a:ln w="9525">
                <a:noFill/>
                <a:miter lim="800000"/>
                <a:headEnd/>
                <a:tailEnd/>
              </a:ln>
              <a:effectLst/>
            </p:spPr>
            <p:txBody>
              <a:bodyPr/>
              <a:lstStyle/>
              <a:p>
                <a:r>
                  <a:rPr lang="es-ES">
                    <a:noFill/>
                  </a:rPr>
                  <a:t> </a:t>
                </a:r>
              </a:p>
            </p:txBody>
          </p:sp>
        </mc:Fallback>
      </mc:AlternateContent>
      <p:sp>
        <p:nvSpPr>
          <p:cNvPr id="8" name="7 Rectángulo"/>
          <p:cNvSpPr/>
          <p:nvPr/>
        </p:nvSpPr>
        <p:spPr>
          <a:xfrm>
            <a:off x="1928794" y="2143116"/>
            <a:ext cx="6357982" cy="553998"/>
          </a:xfrm>
          <a:prstGeom prst="rect">
            <a:avLst/>
          </a:prstGeom>
        </p:spPr>
        <p:txBody>
          <a:bodyPr wrap="square">
            <a:spAutoFit/>
          </a:bodyPr>
          <a:lstStyle/>
          <a:p>
            <a:pPr algn="just"/>
            <a:endParaRPr lang="es-PE" sz="30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mc:AlternateContent xmlns:mc="http://schemas.openxmlformats.org/markup-compatibility/2006" xmlns:a14="http://schemas.microsoft.com/office/drawing/2010/main">
        <mc:Choice Requires="a14">
          <p:sp>
            <p:nvSpPr>
              <p:cNvPr id="5" name="Rectángulo 4"/>
              <p:cNvSpPr/>
              <p:nvPr/>
            </p:nvSpPr>
            <p:spPr>
              <a:xfrm>
                <a:off x="1928794" y="890404"/>
                <a:ext cx="8208912" cy="1754326"/>
              </a:xfrm>
              <a:prstGeom prst="rect">
                <a:avLst/>
              </a:prstGeom>
            </p:spPr>
            <p:txBody>
              <a:bodyPr wrap="square">
                <a:spAutoFit/>
              </a:bodyPr>
              <a:lstStyle/>
              <a:p>
                <a:pPr lvl="2">
                  <a:lnSpc>
                    <a:spcPct val="150000"/>
                  </a:lnSpc>
                  <a:spcAft>
                    <a:spcPts val="0"/>
                  </a:spcAft>
                </a:pPr>
                <a:r>
                  <a:rPr lang="es-ES" b="1" dirty="0">
                    <a:latin typeface="Arial" panose="020B0604020202020204" pitchFamily="34" charset="0"/>
                    <a:ea typeface="Times New Roman" panose="02020603050405020304" pitchFamily="18" charset="0"/>
                    <a:cs typeface="Arial" panose="020B0604020202020204" pitchFamily="34" charset="0"/>
                  </a:rPr>
                  <a:t>DETERMINACIÓN DE CARGAS</a:t>
                </a:r>
                <a:r>
                  <a:rPr lang="es-ES" b="1" dirty="0" smtClean="0">
                    <a:latin typeface="Arial" panose="020B0604020202020204" pitchFamily="34" charset="0"/>
                    <a:ea typeface="Times New Roman" panose="02020603050405020304" pitchFamily="18" charset="0"/>
                    <a:cs typeface="Arial" panose="020B0604020202020204" pitchFamily="34" charset="0"/>
                  </a:rPr>
                  <a:t>.</a:t>
                </a:r>
                <a:endParaRPr lang="es-ES"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Arial" panose="020B0604020202020204" pitchFamily="34" charset="0"/>
                  </a:rPr>
                  <a:t>El carro longitudinal debe soportar las </a:t>
                </a:r>
                <a:r>
                  <a:rPr lang="es-ES" dirty="0" smtClean="0">
                    <a:effectLst/>
                    <a:latin typeface="Arial" panose="020B0604020202020204" pitchFamily="34" charset="0"/>
                    <a:ea typeface="Times New Roman" panose="02020603050405020304" pitchFamily="18" charset="0"/>
                    <a:cs typeface="Arial" panose="020B0604020202020204" pitchFamily="34" charset="0"/>
                  </a:rPr>
                  <a:t>cargas:</a:t>
                </a:r>
                <a:endParaRPr lang="es-ES"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lnSpc>
                    <a:spcPct val="150000"/>
                  </a:lnSpc>
                  <a:spcAft>
                    <a:spcPts val="0"/>
                  </a:spcAft>
                  <a:buFont typeface="Symbol" panose="05050102010706020507" pitchFamily="18" charset="2"/>
                  <a:buChar char=""/>
                </a:pPr>
                <a:r>
                  <a:rPr lang="es-ES" dirty="0" smtClean="0">
                    <a:effectLst/>
                    <a:latin typeface="Arial" panose="020B0604020202020204" pitchFamily="34" charset="0"/>
                    <a:ea typeface="Times New Roman" panose="02020603050405020304" pitchFamily="18" charset="0"/>
                    <a:cs typeface="Arial" panose="020B0604020202020204" pitchFamily="34" charset="0"/>
                  </a:rPr>
                  <a:t>Peso  de los elementos transversales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𝑊</m:t>
                        </m:r>
                      </m:e>
                      <m:sub>
                        <m:r>
                          <a:rPr lang="es-ES" i="1">
                            <a:effectLst/>
                            <a:latin typeface="Cambria Math" panose="02040503050406030204" pitchFamily="18" charset="0"/>
                            <a:ea typeface="Times New Roman" panose="02020603050405020304" pitchFamily="18" charset="0"/>
                            <a:cs typeface="Arial" panose="020B0604020202020204" pitchFamily="34" charset="0"/>
                          </a:rPr>
                          <m:t>𝑇</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≈200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oMath>
                </a14:m>
                <a:r>
                  <a:rPr lang="es-ES"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lnSpc>
                    <a:spcPct val="150000"/>
                  </a:lnSpc>
                  <a:spcAft>
                    <a:spcPts val="0"/>
                  </a:spcAft>
                  <a:buFont typeface="Symbol" panose="05050102010706020507" pitchFamily="18" charset="2"/>
                  <a:buChar char=""/>
                </a:pPr>
                <a:r>
                  <a:rPr lang="es-ES" dirty="0">
                    <a:effectLst/>
                    <a:latin typeface="Arial" panose="020B0604020202020204" pitchFamily="34" charset="0"/>
                    <a:ea typeface="Times New Roman" panose="02020603050405020304" pitchFamily="18" charset="0"/>
                    <a:cs typeface="Arial" panose="020B0604020202020204" pitchFamily="34" charset="0"/>
                  </a:rPr>
                  <a:t>Fuerza de tensión transmitida por la </a:t>
                </a:r>
                <a:r>
                  <a:rPr lang="es-ES" dirty="0" smtClean="0">
                    <a:effectLst/>
                    <a:latin typeface="Arial" panose="020B0604020202020204" pitchFamily="34" charset="0"/>
                    <a:ea typeface="Times New Roman" panose="02020603050405020304" pitchFamily="18" charset="0"/>
                    <a:cs typeface="Arial" panose="020B0604020202020204" pitchFamily="34" charset="0"/>
                  </a:rPr>
                  <a:t>cadena</a:t>
                </a:r>
                <a:endParaRPr lang="es-ES"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928794" y="890404"/>
                <a:ext cx="8208912" cy="1754326"/>
              </a:xfrm>
              <a:prstGeom prst="rect">
                <a:avLst/>
              </a:prstGeom>
              <a:blipFill rotWithShape="0">
                <a:blip r:embed="rId4"/>
                <a:stretch>
                  <a:fillRect l="-594" b="-1736"/>
                </a:stretch>
              </a:blipFill>
            </p:spPr>
            <p:txBody>
              <a:bodyPr/>
              <a:lstStyle/>
              <a:p>
                <a:r>
                  <a:rPr lang="es-ES">
                    <a:noFill/>
                  </a:rPr>
                  <a:t> </a:t>
                </a:r>
              </a:p>
            </p:txBody>
          </p:sp>
        </mc:Fallback>
      </mc:AlternateContent>
      <p:pic>
        <p:nvPicPr>
          <p:cNvPr id="16" name="Imagen 15"/>
          <p:cNvPicPr/>
          <p:nvPr/>
        </p:nvPicPr>
        <p:blipFill>
          <a:blip r:embed="rId5">
            <a:extLst>
              <a:ext uri="{28A0092B-C50C-407E-A947-70E740481C1C}">
                <a14:useLocalDpi xmlns:a14="http://schemas.microsoft.com/office/drawing/2010/main" val="0"/>
              </a:ext>
            </a:extLst>
          </a:blip>
          <a:stretch>
            <a:fillRect/>
          </a:stretch>
        </p:blipFill>
        <p:spPr>
          <a:xfrm>
            <a:off x="2877056" y="2566898"/>
            <a:ext cx="3835080" cy="2554158"/>
          </a:xfrm>
          <a:prstGeom prst="rect">
            <a:avLst/>
          </a:prstGeom>
        </p:spPr>
      </p:pic>
      <p:sp>
        <p:nvSpPr>
          <p:cNvPr id="6" name="Rectángulo 5"/>
          <p:cNvSpPr/>
          <p:nvPr/>
        </p:nvSpPr>
        <p:spPr>
          <a:xfrm>
            <a:off x="2411760" y="5143343"/>
            <a:ext cx="6462464" cy="369332"/>
          </a:xfrm>
          <a:prstGeom prst="rect">
            <a:avLst/>
          </a:prstGeom>
        </p:spPr>
        <p:txBody>
          <a:bodyPr wrap="square">
            <a:spAutoFit/>
          </a:bodyPr>
          <a:lstStyle/>
          <a:p>
            <a:r>
              <a:rPr lang="es-ES" b="1" dirty="0">
                <a:latin typeface="Arial" panose="020B0604020202020204" pitchFamily="34" charset="0"/>
                <a:ea typeface="Times New Roman" panose="02020603050405020304" pitchFamily="18" charset="0"/>
              </a:rPr>
              <a:t>Fuerza de tensión transmitida por la cadena</a:t>
            </a:r>
            <a:endParaRPr lang="es-ES" b="1" dirty="0"/>
          </a:p>
        </p:txBody>
      </p:sp>
      <mc:AlternateContent xmlns:mc="http://schemas.openxmlformats.org/markup-compatibility/2006" xmlns:a14="http://schemas.microsoft.com/office/drawing/2010/main">
        <mc:Choice Requires="a14">
          <p:sp>
            <p:nvSpPr>
              <p:cNvPr id="10" name="Rectángulo 9"/>
              <p:cNvSpPr/>
              <p:nvPr/>
            </p:nvSpPr>
            <p:spPr>
              <a:xfrm>
                <a:off x="4443019" y="5529287"/>
                <a:ext cx="1329531" cy="4328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eqArr>
                            <m:eqArrPr>
                              <m:ctrlPr>
                                <a:rPr lang="es-ES" i="1">
                                  <a:latin typeface="Cambria Math" panose="02040503050406030204" pitchFamily="18" charset="0"/>
                                </a:rPr>
                              </m:ctrlPr>
                            </m:eqArrPr>
                            <m:e>
                              <m:r>
                                <a:rPr lang="es-ES" i="1">
                                  <a:latin typeface="Cambria Math" panose="02040503050406030204" pitchFamily="18" charset="0"/>
                                </a:rPr>
                                <m:t> </m:t>
                              </m:r>
                            </m:e>
                            <m:e>
                              <m:r>
                                <a:rPr lang="es-ES" i="1">
                                  <a:latin typeface="Cambria Math" panose="02040503050406030204" pitchFamily="18" charset="0"/>
                                </a:rPr>
                                <m:t>𝐹</m:t>
                              </m:r>
                            </m:e>
                          </m:eqArr>
                        </m:e>
                        <m:sub>
                          <m:r>
                            <a:rPr lang="es-ES" i="1">
                              <a:latin typeface="Cambria Math" panose="02040503050406030204" pitchFamily="18" charset="0"/>
                            </a:rPr>
                            <m:t>𝑇</m:t>
                          </m:r>
                        </m:sub>
                      </m:sSub>
                      <m:r>
                        <a:rPr lang="es-ES" i="1">
                          <a:latin typeface="Cambria Math" panose="02040503050406030204" pitchFamily="18" charset="0"/>
                        </a:rPr>
                        <m:t>=2∙</m:t>
                      </m:r>
                      <m:sSub>
                        <m:sSubPr>
                          <m:ctrlPr>
                            <a:rPr lang="es-ES" i="1" smtClean="0">
                              <a:latin typeface="Cambria Math" panose="02040503050406030204" pitchFamily="18" charset="0"/>
                            </a:rPr>
                          </m:ctrlPr>
                        </m:sSubPr>
                        <m:e>
                          <m:r>
                            <a:rPr lang="es-ES" b="0" i="1" smtClean="0">
                              <a:latin typeface="Cambria Math" panose="02040503050406030204" pitchFamily="18" charset="0"/>
                            </a:rPr>
                            <m:t>𝐹</m:t>
                          </m:r>
                        </m:e>
                        <m:sub>
                          <m:r>
                            <a:rPr lang="es-ES" b="0" i="1" smtClean="0">
                              <a:latin typeface="Cambria Math" panose="02040503050406030204" pitchFamily="18" charset="0"/>
                            </a:rPr>
                            <m:t>𝑓</m:t>
                          </m:r>
                        </m:sub>
                      </m:sSub>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4443019" y="5529287"/>
                <a:ext cx="1329531" cy="432875"/>
              </a:xfrm>
              <a:prstGeom prst="rect">
                <a:avLst/>
              </a:prstGeom>
              <a:blipFill rotWithShape="0">
                <a:blip r:embed="rId6"/>
                <a:stretch>
                  <a:fillRect b="-2817"/>
                </a:stretch>
              </a:blipFill>
            </p:spPr>
            <p:txBody>
              <a:bodyPr/>
              <a:lstStyle/>
              <a:p>
                <a:r>
                  <a:rPr lang="es-ES">
                    <a:noFill/>
                  </a:rPr>
                  <a:t> </a:t>
                </a:r>
              </a:p>
            </p:txBody>
          </p:sp>
        </mc:Fallback>
      </mc:AlternateContent>
    </p:spTree>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785786" y="642926"/>
            <a:ext cx="8229600" cy="1143000"/>
          </a:xfrm>
        </p:spPr>
        <p:txBody>
          <a:bodyPr/>
          <a:lstStyle/>
          <a:p>
            <a:r>
              <a:rPr lang="es-ES" b="1" cap="all" dirty="0" smtClean="0"/>
              <a:t>OBJETIVOS ESPECÍFICOS</a:t>
            </a:r>
            <a:endParaRPr lang="es-PE" b="1" dirty="0"/>
          </a:p>
        </p:txBody>
      </p:sp>
      <p:sp>
        <p:nvSpPr>
          <p:cNvPr id="3" name="2 Marcador de contenido"/>
          <p:cNvSpPr>
            <a:spLocks noGrp="1"/>
          </p:cNvSpPr>
          <p:nvPr>
            <p:ph idx="1"/>
          </p:nvPr>
        </p:nvSpPr>
        <p:spPr>
          <a:xfrm>
            <a:off x="1357290" y="1760557"/>
            <a:ext cx="7215238" cy="4525963"/>
          </a:xfrm>
        </p:spPr>
        <p:txBody>
          <a:bodyPr>
            <a:normAutofit lnSpcReduction="10000"/>
          </a:bodyPr>
          <a:lstStyle/>
          <a:p>
            <a:pPr lvl="0" algn="just"/>
            <a:r>
              <a:rPr lang="es-ES" dirty="0">
                <a:latin typeface="Arial" panose="020B0604020202020204" pitchFamily="34" charset="0"/>
                <a:cs typeface="Arial" panose="020B0604020202020204" pitchFamily="34" charset="0"/>
              </a:rPr>
              <a:t>Diseñar y seleccionar los componentes necesarios para la implementación de la cabina de pintura para modulares de madera.</a:t>
            </a:r>
          </a:p>
          <a:p>
            <a:pPr lvl="0" algn="just"/>
            <a:r>
              <a:rPr lang="es-ES" dirty="0">
                <a:latin typeface="Arial" panose="020B0604020202020204" pitchFamily="34" charset="0"/>
                <a:cs typeface="Arial" panose="020B0604020202020204" pitchFamily="34" charset="0"/>
              </a:rPr>
              <a:t>Implementar sensores de posición  para el control del sistema.</a:t>
            </a:r>
          </a:p>
          <a:p>
            <a:pPr lvl="0" algn="just"/>
            <a:r>
              <a:rPr lang="es-ES" dirty="0">
                <a:latin typeface="Arial" panose="020B0604020202020204" pitchFamily="34" charset="0"/>
                <a:cs typeface="Arial" panose="020B0604020202020204" pitchFamily="34" charset="0"/>
              </a:rPr>
              <a:t>Determinar dispositivos electrónicos y eléctricos necesarios, para implementar el control del sistema.</a:t>
            </a:r>
          </a:p>
        </p:txBody>
      </p:sp>
    </p:spTree>
  </p:cSld>
  <p:clrMapOvr>
    <a:masterClrMapping/>
  </p:clrMapOvr>
  <p:transition>
    <p:wipe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5" name="Rectángulo 4"/>
          <p:cNvSpPr/>
          <p:nvPr/>
        </p:nvSpPr>
        <p:spPr>
          <a:xfrm>
            <a:off x="1371600" y="948036"/>
            <a:ext cx="6944816" cy="830997"/>
          </a:xfrm>
          <a:prstGeom prst="rect">
            <a:avLst/>
          </a:prstGeom>
        </p:spPr>
        <p:txBody>
          <a:bodyPr wrap="square">
            <a:spAutoFit/>
          </a:bodyPr>
          <a:lstStyle/>
          <a:p>
            <a:pPr algn="ctr"/>
            <a:r>
              <a:rPr lang="es-ES" sz="2400" b="1" dirty="0">
                <a:latin typeface="Arial" panose="020B0604020202020204" pitchFamily="34" charset="0"/>
                <a:cs typeface="Arial" panose="020B0604020202020204" pitchFamily="34" charset="0"/>
              </a:rPr>
              <a:t>ANÁLISIS EN SOLIDWORKS DEL CARRO DE MOVIMIENTO </a:t>
            </a:r>
            <a:r>
              <a:rPr lang="es-ES" sz="2400" b="1" dirty="0" smtClean="0">
                <a:latin typeface="Arial" panose="020B0604020202020204" pitchFamily="34" charset="0"/>
                <a:cs typeface="Arial" panose="020B0604020202020204" pitchFamily="34" charset="0"/>
              </a:rPr>
              <a:t>LONGITUDINAL.</a:t>
            </a:r>
            <a:endParaRPr lang="es-PE" sz="2400" dirty="0">
              <a:latin typeface="Arial" panose="020B0604020202020204" pitchFamily="34" charset="0"/>
              <a:cs typeface="Arial" panose="020B0604020202020204" pitchFamily="34" charset="0"/>
            </a:endParaRPr>
          </a:p>
        </p:txBody>
      </p:sp>
      <p:pic>
        <p:nvPicPr>
          <p:cNvPr id="16" name="Imagen 15"/>
          <p:cNvPicPr/>
          <p:nvPr/>
        </p:nvPicPr>
        <p:blipFill rotWithShape="1">
          <a:blip r:embed="rId3">
            <a:extLst>
              <a:ext uri="{28A0092B-C50C-407E-A947-70E740481C1C}">
                <a14:useLocalDpi xmlns:a14="http://schemas.microsoft.com/office/drawing/2010/main" val="0"/>
              </a:ext>
            </a:extLst>
          </a:blip>
          <a:srcRect r="4742" b="18532"/>
          <a:stretch/>
        </p:blipFill>
        <p:spPr bwMode="auto">
          <a:xfrm>
            <a:off x="2147238" y="2430462"/>
            <a:ext cx="5720680" cy="4086225"/>
          </a:xfrm>
          <a:prstGeom prst="rect">
            <a:avLst/>
          </a:prstGeom>
          <a:ln>
            <a:noFill/>
          </a:ln>
          <a:extLst>
            <a:ext uri="{53640926-AAD7-44D8-BBD7-CCE9431645EC}">
              <a14:shadowObscured xmlns:a14="http://schemas.microsoft.com/office/drawing/2010/main"/>
            </a:ext>
          </a:extLst>
        </p:spPr>
      </p:pic>
      <p:sp>
        <p:nvSpPr>
          <p:cNvPr id="6" name="Rectángulo 5"/>
          <p:cNvSpPr/>
          <p:nvPr/>
        </p:nvSpPr>
        <p:spPr>
          <a:xfrm>
            <a:off x="1454794" y="1765633"/>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75.6 </a:t>
            </a:r>
            <a:r>
              <a:rPr lang="es-ES" dirty="0" err="1">
                <a:latin typeface="Arial" pitchFamily="34" charset="0"/>
                <a:cs typeface="Arial" pitchFamily="34" charset="0"/>
              </a:rPr>
              <a:t>MPa</a:t>
            </a:r>
            <a:r>
              <a:rPr lang="es-ES" dirty="0">
                <a:latin typeface="Arial" pitchFamily="34" charset="0"/>
                <a:cs typeface="Arial" pitchFamily="34" charset="0"/>
              </a:rPr>
              <a:t>.</a:t>
            </a:r>
            <a:endParaRPr lang="es-EC" dirty="0">
              <a:latin typeface="Arial" pitchFamily="34" charset="0"/>
              <a:cs typeface="Arial" pitchFamily="34" charset="0"/>
            </a:endParaRPr>
          </a:p>
        </p:txBody>
      </p:sp>
    </p:spTree>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8" name="7 Rectángulo"/>
          <p:cNvSpPr/>
          <p:nvPr/>
        </p:nvSpPr>
        <p:spPr>
          <a:xfrm>
            <a:off x="1643042" y="1500174"/>
            <a:ext cx="6786610" cy="830997"/>
          </a:xfrm>
          <a:prstGeom prst="rect">
            <a:avLst/>
          </a:prstGeom>
        </p:spPr>
        <p:txBody>
          <a:bodyPr wrap="square">
            <a:spAutoFit/>
          </a:bodyPr>
          <a:lstStyle/>
          <a:p>
            <a:pPr marL="0" lvl="2" algn="just"/>
            <a:endParaRPr lang="es-PE" sz="2400" dirty="0"/>
          </a:p>
          <a:p>
            <a:pPr algn="just"/>
            <a:endParaRPr lang="es-PE"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2" name="Rectangle 8"/>
          <p:cNvSpPr>
            <a:spLocks noChangeArrowheads="1"/>
          </p:cNvSpPr>
          <p:nvPr/>
        </p:nvSpPr>
        <p:spPr bwMode="auto">
          <a:xfrm>
            <a:off x="0" y="6572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5" name="Rectángulo 4"/>
          <p:cNvSpPr/>
          <p:nvPr/>
        </p:nvSpPr>
        <p:spPr>
          <a:xfrm>
            <a:off x="1371600" y="1177007"/>
            <a:ext cx="5486400" cy="646331"/>
          </a:xfrm>
          <a:prstGeom prst="rect">
            <a:avLst/>
          </a:prstGeom>
        </p:spPr>
        <p:txBody>
          <a:bodyPr wrap="square">
            <a:spAutoFit/>
          </a:bodyPr>
          <a:lstStyle/>
          <a:p>
            <a:r>
              <a:rPr lang="es-ES"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0.050 </a:t>
            </a:r>
            <a:r>
              <a:rPr lang="es-ES" dirty="0">
                <a:latin typeface="Arial" pitchFamily="34" charset="0"/>
                <a:cs typeface="Arial" pitchFamily="34" charset="0"/>
              </a:rPr>
              <a:t>mm </a:t>
            </a:r>
          </a:p>
        </p:txBody>
      </p:sp>
      <p:sp>
        <p:nvSpPr>
          <p:cNvPr id="6" name="Rectángulo 5"/>
          <p:cNvSpPr/>
          <p:nvPr/>
        </p:nvSpPr>
        <p:spPr>
          <a:xfrm>
            <a:off x="5238593" y="2234798"/>
            <a:ext cx="4572000" cy="923330"/>
          </a:xfrm>
          <a:prstGeom prst="rect">
            <a:avLst/>
          </a:prstGeom>
        </p:spPr>
        <p:txBody>
          <a:bodyPr>
            <a:spAutoFit/>
          </a:bodyPr>
          <a:lstStyle/>
          <a:p>
            <a:r>
              <a:rPr lang="es-ES"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3.31</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pic>
        <p:nvPicPr>
          <p:cNvPr id="21" name="Imagen 20"/>
          <p:cNvPicPr/>
          <p:nvPr/>
        </p:nvPicPr>
        <p:blipFill rotWithShape="1">
          <a:blip r:embed="rId3">
            <a:extLst>
              <a:ext uri="{28A0092B-C50C-407E-A947-70E740481C1C}">
                <a14:useLocalDpi xmlns:a14="http://schemas.microsoft.com/office/drawing/2010/main" val="0"/>
              </a:ext>
            </a:extLst>
          </a:blip>
          <a:srcRect b="17398"/>
          <a:stretch/>
        </p:blipFill>
        <p:spPr bwMode="auto">
          <a:xfrm>
            <a:off x="36390" y="1971674"/>
            <a:ext cx="4733957" cy="3257525"/>
          </a:xfrm>
          <a:prstGeom prst="rect">
            <a:avLst/>
          </a:prstGeom>
          <a:ln>
            <a:noFill/>
          </a:ln>
          <a:extLst>
            <a:ext uri="{53640926-AAD7-44D8-BBD7-CCE9431645EC}">
              <a14:shadowObscured xmlns:a14="http://schemas.microsoft.com/office/drawing/2010/main"/>
            </a:ext>
          </a:extLst>
        </p:spPr>
      </p:pic>
      <p:pic>
        <p:nvPicPr>
          <p:cNvPr id="22" name="Imagen 21"/>
          <p:cNvPicPr/>
          <p:nvPr/>
        </p:nvPicPr>
        <p:blipFill rotWithShape="1">
          <a:blip r:embed="rId4">
            <a:extLst>
              <a:ext uri="{28A0092B-C50C-407E-A947-70E740481C1C}">
                <a14:useLocalDpi xmlns:a14="http://schemas.microsoft.com/office/drawing/2010/main" val="0"/>
              </a:ext>
            </a:extLst>
          </a:blip>
          <a:srcRect t="2042" r="2664" b="18986"/>
          <a:stretch/>
        </p:blipFill>
        <p:spPr bwMode="auto">
          <a:xfrm>
            <a:off x="4770347" y="3261915"/>
            <a:ext cx="4410075" cy="3596085"/>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6512" y="22247"/>
            <a:ext cx="9144032" cy="6858000"/>
          </a:xfrm>
          <a:prstGeom prst="rect">
            <a:avLst/>
          </a:prstGeom>
          <a:noFill/>
          <a:ln w="9525">
            <a:noFill/>
            <a:miter lim="800000"/>
            <a:headEnd/>
            <a:tailEnd/>
          </a:ln>
        </p:spPr>
      </p:pic>
      <p:sp>
        <p:nvSpPr>
          <p:cNvPr id="1026" name="Rectangle 2"/>
          <p:cNvSpPr>
            <a:spLocks noChangeArrowheads="1"/>
          </p:cNvSpPr>
          <p:nvPr/>
        </p:nvSpPr>
        <p:spPr bwMode="auto">
          <a:xfrm>
            <a:off x="684371" y="974515"/>
            <a:ext cx="8672017" cy="8925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es-ES" sz="2400" b="1" dirty="0" smtClean="0"/>
              <a:t> </a:t>
            </a:r>
            <a:r>
              <a:rPr lang="es-ES" sz="2400" b="1" dirty="0">
                <a:latin typeface="Arial" panose="020B0604020202020204" pitchFamily="34" charset="0"/>
                <a:cs typeface="Arial" panose="020B0604020202020204" pitchFamily="34" charset="0"/>
              </a:rPr>
              <a:t>DISEÑO DEL SISTEMA DE MOVIMIENTO </a:t>
            </a:r>
            <a:r>
              <a:rPr lang="es-ES" sz="2400" b="1" dirty="0" smtClean="0">
                <a:latin typeface="Arial" panose="020B0604020202020204" pitchFamily="34" charset="0"/>
                <a:cs typeface="Arial" panose="020B0604020202020204" pitchFamily="34" charset="0"/>
              </a:rPr>
              <a:t>LONGITUDINAL.</a:t>
            </a:r>
            <a:endParaRPr lang="es-PE" sz="2400" dirty="0" smtClean="0">
              <a:latin typeface="Arial" panose="020B0604020202020204" pitchFamily="34" charset="0"/>
              <a:cs typeface="Arial" panose="020B0604020202020204" pitchFamily="34" charset="0"/>
            </a:endParaRPr>
          </a:p>
          <a:p>
            <a:pPr marL="457200" marR="0" lvl="1" indent="0" algn="ctr" defTabSz="914400" rtl="0" eaLnBrk="1" fontAlgn="base" latinLnBrk="0" hangingPunct="1">
              <a:lnSpc>
                <a:spcPct val="100000"/>
              </a:lnSpc>
              <a:spcBef>
                <a:spcPct val="0"/>
              </a:spcBef>
              <a:spcAft>
                <a:spcPct val="0"/>
              </a:spcAft>
              <a:buClrTx/>
              <a:buSzTx/>
              <a:tabLst/>
            </a:pPr>
            <a:endParaRPr kumimoji="0" lang="es-ES" sz="2800" b="0" i="0" u="none" strike="noStrike" cap="none" normalizeH="0" baseline="0" dirty="0" smtClean="0">
              <a:ln>
                <a:noFill/>
              </a:ln>
              <a:solidFill>
                <a:schemeClr val="tx1"/>
              </a:solidFill>
              <a:effectLst/>
              <a:latin typeface="Arial" pitchFamily="34" charset="0"/>
            </a:endParaRPr>
          </a:p>
        </p:txBody>
      </p:sp>
      <p:sp>
        <p:nvSpPr>
          <p:cNvPr id="8" name="7 Rectángulo"/>
          <p:cNvSpPr/>
          <p:nvPr/>
        </p:nvSpPr>
        <p:spPr>
          <a:xfrm>
            <a:off x="1571604" y="1643050"/>
            <a:ext cx="7072362" cy="1384995"/>
          </a:xfrm>
          <a:prstGeom prst="rect">
            <a:avLst/>
          </a:prstGeom>
        </p:spPr>
        <p:txBody>
          <a:bodyPr wrap="square">
            <a:spAutoFit/>
          </a:bodyPr>
          <a:lstStyle/>
          <a:p>
            <a:pPr algn="just"/>
            <a:endParaRPr lang="es-ES" dirty="0" smtClean="0"/>
          </a:p>
          <a:p>
            <a:endParaRPr lang="es-PE" dirty="0"/>
          </a:p>
          <a:p>
            <a:pPr marL="0" lvl="2" algn="just"/>
            <a:endParaRPr lang="es-PE" sz="2400" dirty="0"/>
          </a:p>
          <a:p>
            <a:pPr algn="just"/>
            <a:endParaRPr lang="es-PE"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5" name="Rectángulo 4"/>
          <p:cNvSpPr/>
          <p:nvPr/>
        </p:nvSpPr>
        <p:spPr>
          <a:xfrm>
            <a:off x="1194162" y="1341377"/>
            <a:ext cx="7715272" cy="646331"/>
          </a:xfrm>
          <a:prstGeom prst="rect">
            <a:avLst/>
          </a:prstGeom>
        </p:spPr>
        <p:txBody>
          <a:bodyPr wrap="square">
            <a:spAutoFit/>
          </a:bodyPr>
          <a:lstStyle/>
          <a:p>
            <a:r>
              <a:rPr lang="es-ES" dirty="0" smtClean="0">
                <a:latin typeface="Arial" panose="020B0604020202020204" pitchFamily="34" charset="0"/>
                <a:ea typeface="Times New Roman" panose="02020603050405020304" pitchFamily="18" charset="0"/>
              </a:rPr>
              <a:t>Convierte </a:t>
            </a:r>
            <a:r>
              <a:rPr lang="es-ES" dirty="0">
                <a:latin typeface="Arial" panose="020B0604020202020204" pitchFamily="34" charset="0"/>
                <a:ea typeface="Times New Roman" panose="02020603050405020304" pitchFamily="18" charset="0"/>
              </a:rPr>
              <a:t>el movimiento de giro del motor eléctrico en movimiento lineal del carro </a:t>
            </a:r>
            <a:r>
              <a:rPr lang="es-ES" dirty="0" smtClean="0">
                <a:latin typeface="Arial" panose="020B0604020202020204" pitchFamily="34" charset="0"/>
                <a:ea typeface="Times New Roman" panose="02020603050405020304" pitchFamily="18" charset="0"/>
              </a:rPr>
              <a:t>longitudinal y el peso del sistema es: 309 N </a:t>
            </a:r>
            <a:endParaRPr lang="es-ES" dirty="0"/>
          </a:p>
        </p:txBody>
      </p:sp>
      <mc:AlternateContent xmlns:mc="http://schemas.openxmlformats.org/markup-compatibility/2006" xmlns:a14="http://schemas.microsoft.com/office/drawing/2010/main">
        <mc:Choice Requires="a14">
          <p:sp>
            <p:nvSpPr>
              <p:cNvPr id="6" name="Rectángulo 5"/>
              <p:cNvSpPr/>
              <p:nvPr/>
            </p:nvSpPr>
            <p:spPr>
              <a:xfrm>
                <a:off x="1245803" y="1958628"/>
                <a:ext cx="7327226" cy="923330"/>
              </a:xfrm>
              <a:prstGeom prst="rect">
                <a:avLst/>
              </a:prstGeom>
            </p:spPr>
            <p:txBody>
              <a:bodyPr wrap="square">
                <a:spAutoFit/>
              </a:bodyPr>
              <a:lstStyle/>
              <a:p>
                <a:r>
                  <a:rPr lang="es-ES" dirty="0" smtClean="0">
                    <a:latin typeface="Arial" panose="020B0604020202020204" pitchFamily="34" charset="0"/>
                    <a:cs typeface="Arial" panose="020B0604020202020204" pitchFamily="34" charset="0"/>
                  </a:rPr>
                  <a:t>Por </a:t>
                </a:r>
                <a:r>
                  <a:rPr lang="es-ES" dirty="0">
                    <a:latin typeface="Arial" panose="020B0604020202020204" pitchFamily="34" charset="0"/>
                    <a:cs typeface="Arial" panose="020B0604020202020204" pitchFamily="34" charset="0"/>
                  </a:rPr>
                  <a:t>seguridad </a:t>
                </a:r>
                <a:r>
                  <a:rPr lang="es-ES" dirty="0" smtClean="0">
                    <a:latin typeface="Arial" panose="020B0604020202020204" pitchFamily="34" charset="0"/>
                    <a:cs typeface="Arial" panose="020B0604020202020204" pitchFamily="34" charset="0"/>
                  </a:rPr>
                  <a:t>factor </a:t>
                </a:r>
                <a:r>
                  <a:rPr lang="es-ES" dirty="0">
                    <a:latin typeface="Arial" panose="020B0604020202020204" pitchFamily="34" charset="0"/>
                    <a:cs typeface="Arial" panose="020B0604020202020204" pitchFamily="34" charset="0"/>
                  </a:rPr>
                  <a:t>de carga de 1.2, por </a:t>
                </a:r>
                <a:r>
                  <a:rPr lang="es-ES" dirty="0" smtClean="0">
                    <a:latin typeface="Arial" panose="020B0604020202020204" pitchFamily="34" charset="0"/>
                    <a:cs typeface="Arial" panose="020B0604020202020204" pitchFamily="34" charset="0"/>
                  </a:rPr>
                  <a:t>lo que:</a:t>
                </a:r>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𝑊</m:t>
                          </m:r>
                        </m:e>
                        <m:sub>
                          <m:r>
                            <a:rPr lang="es-ES" i="1">
                              <a:latin typeface="Cambria Math" panose="02040503050406030204" pitchFamily="18" charset="0"/>
                            </a:rPr>
                            <m:t>𝑇</m:t>
                          </m:r>
                        </m:sub>
                      </m:sSub>
                      <m:r>
                        <a:rPr lang="es-ES" i="1">
                          <a:latin typeface="Cambria Math" panose="02040503050406030204" pitchFamily="18" charset="0"/>
                        </a:rPr>
                        <m:t>=1.2∙</m:t>
                      </m:r>
                      <m:r>
                        <a:rPr lang="es-ES" b="0" i="1" smtClean="0">
                          <a:latin typeface="Cambria Math" panose="02040503050406030204" pitchFamily="18" charset="0"/>
                        </a:rPr>
                        <m:t>309</m:t>
                      </m:r>
                      <m:r>
                        <a:rPr lang="es-ES" i="1">
                          <a:latin typeface="Cambria Math" panose="02040503050406030204" pitchFamily="18" charset="0"/>
                        </a:rPr>
                        <m:t> </m:t>
                      </m:r>
                      <m:r>
                        <a:rPr lang="es-ES" i="1">
                          <a:latin typeface="Cambria Math" panose="02040503050406030204" pitchFamily="18" charset="0"/>
                        </a:rPr>
                        <m:t>𝑁</m:t>
                      </m:r>
                      <m:r>
                        <a:rPr lang="es-ES" i="1">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𝑚</m:t>
                          </m:r>
                        </m:sub>
                      </m:sSub>
                    </m:oMath>
                  </m:oMathPara>
                </a14:m>
                <a:endParaRPr lang="es-E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𝐹</m:t>
                          </m:r>
                        </m:e>
                        <m:sub>
                          <m:r>
                            <a:rPr lang="es-ES" i="1">
                              <a:latin typeface="Cambria Math" panose="02040503050406030204" pitchFamily="18" charset="0"/>
                            </a:rPr>
                            <m:t>𝑚</m:t>
                          </m:r>
                        </m:sub>
                      </m:sSub>
                      <m:r>
                        <a:rPr lang="es-ES" i="1">
                          <a:latin typeface="Cambria Math" panose="02040503050406030204" pitchFamily="18" charset="0"/>
                        </a:rPr>
                        <m:t>=</m:t>
                      </m:r>
                      <m:r>
                        <a:rPr lang="es-ES" b="0" i="1" smtClean="0">
                          <a:latin typeface="Cambria Math" panose="02040503050406030204" pitchFamily="18" charset="0"/>
                        </a:rPr>
                        <m:t>370.8</m:t>
                      </m:r>
                      <m:r>
                        <a:rPr lang="es-ES" i="1">
                          <a:latin typeface="Cambria Math" panose="02040503050406030204" pitchFamily="18" charset="0"/>
                        </a:rPr>
                        <m:t> </m:t>
                      </m:r>
                      <m:r>
                        <a:rPr lang="es-ES" i="1">
                          <a:latin typeface="Cambria Math" panose="02040503050406030204" pitchFamily="18" charset="0"/>
                        </a:rPr>
                        <m:t>𝑁</m:t>
                      </m:r>
                      <m:r>
                        <a:rPr lang="es-ES" i="1">
                          <a:latin typeface="Cambria Math" panose="02040503050406030204" pitchFamily="18" charset="0"/>
                        </a:rPr>
                        <m:t> ≈370</m:t>
                      </m:r>
                      <m:r>
                        <a:rPr lang="es-ES" i="1">
                          <a:latin typeface="Cambria Math" panose="02040503050406030204" pitchFamily="18" charset="0"/>
                        </a:rPr>
                        <m:t>𝑁</m:t>
                      </m:r>
                    </m:oMath>
                  </m:oMathPara>
                </a14:m>
                <a:endParaRPr lang="es-ES" dirty="0">
                  <a:latin typeface="Arial" panose="020B0604020202020204" pitchFamily="34" charset="0"/>
                  <a:cs typeface="Arial" panose="020B0604020202020204" pitchFamily="34"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245803" y="1958628"/>
                <a:ext cx="7327226" cy="923330"/>
              </a:xfrm>
              <a:prstGeom prst="rect">
                <a:avLst/>
              </a:prstGeom>
              <a:blipFill rotWithShape="0">
                <a:blip r:embed="rId3"/>
                <a:stretch>
                  <a:fillRect l="-666" t="-3289"/>
                </a:stretch>
              </a:blipFill>
            </p:spPr>
            <p:txBody>
              <a:bodyPr/>
              <a:lstStyle/>
              <a:p>
                <a:r>
                  <a:rPr lang="es-ES">
                    <a:noFill/>
                  </a:rPr>
                  <a:t> </a:t>
                </a:r>
              </a:p>
            </p:txBody>
          </p:sp>
        </mc:Fallback>
      </mc:AlternateContent>
      <p:sp>
        <p:nvSpPr>
          <p:cNvPr id="7" name="Rectángulo 6"/>
          <p:cNvSpPr/>
          <p:nvPr/>
        </p:nvSpPr>
        <p:spPr>
          <a:xfrm>
            <a:off x="1265953" y="2619575"/>
            <a:ext cx="7018268" cy="738664"/>
          </a:xfrm>
          <a:prstGeom prst="rect">
            <a:avLst/>
          </a:prstGeom>
        </p:spPr>
        <p:txBody>
          <a:bodyPr wrap="none">
            <a:spAutoFit/>
          </a:bodyPr>
          <a:lstStyle/>
          <a:p>
            <a:pPr lvl="1" algn="just">
              <a:lnSpc>
                <a:spcPct val="150000"/>
              </a:lnSpc>
              <a:spcAft>
                <a:spcPts val="0"/>
              </a:spcAft>
            </a:pPr>
            <a:r>
              <a:rPr lang="es-ES" sz="2400" b="1" dirty="0">
                <a:latin typeface="Arial" panose="020B0604020202020204" pitchFamily="34" charset="0"/>
                <a:ea typeface="Times New Roman" panose="02020603050405020304" pitchFamily="18" charset="0"/>
                <a:cs typeface="Times New Roman" panose="02020603050405020304" pitchFamily="18" charset="0"/>
              </a:rPr>
              <a:t>DISEÑO DE LAS GUÍAS LONGITUDINALES</a:t>
            </a:r>
            <a:r>
              <a:rPr lang="es-ES" sz="2800" b="1" dirty="0">
                <a:latin typeface="Arial" panose="020B0604020202020204" pitchFamily="34" charset="0"/>
                <a:ea typeface="Times New Roman" panose="02020603050405020304" pitchFamily="18" charset="0"/>
                <a:cs typeface="Times New Roman" panose="02020603050405020304" pitchFamily="18" charset="0"/>
              </a:rPr>
              <a:t>.</a:t>
            </a: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Rectángulo 8"/>
          <p:cNvSpPr/>
          <p:nvPr/>
        </p:nvSpPr>
        <p:spPr>
          <a:xfrm>
            <a:off x="1316740" y="3058817"/>
            <a:ext cx="7599787" cy="507831"/>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La longitud de la guía es de </a:t>
            </a:r>
            <a:r>
              <a:rPr lang="es-ES" dirty="0" smtClean="0">
                <a:latin typeface="Arial" panose="020B0604020202020204" pitchFamily="34" charset="0"/>
                <a:ea typeface="Times New Roman" panose="02020603050405020304" pitchFamily="18" charset="0"/>
                <a:cs typeface="Times New Roman" panose="02020603050405020304" pitchFamily="18" charset="0"/>
              </a:rPr>
              <a:t>2.5 </a:t>
            </a:r>
            <a:r>
              <a:rPr lang="es-ES" dirty="0">
                <a:latin typeface="Arial" panose="020B0604020202020204" pitchFamily="34" charset="0"/>
                <a:ea typeface="Times New Roman" panose="02020603050405020304" pitchFamily="18" charset="0"/>
                <a:cs typeface="Times New Roman" panose="02020603050405020304" pitchFamily="18" charset="0"/>
              </a:rPr>
              <a:t>m y se fabricarán con acero ASTM A36.</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ángulo 9"/>
          <p:cNvSpPr/>
          <p:nvPr/>
        </p:nvSpPr>
        <p:spPr>
          <a:xfrm>
            <a:off x="427282" y="3336659"/>
            <a:ext cx="4570482" cy="463075"/>
          </a:xfrm>
          <a:prstGeom prst="rect">
            <a:avLst/>
          </a:prstGeom>
        </p:spPr>
        <p:txBody>
          <a:bodyPr wrap="none">
            <a:spAutoFit/>
          </a:bodyPr>
          <a:lstStyle/>
          <a:p>
            <a:pPr lvl="2" algn="just">
              <a:lnSpc>
                <a:spcPct val="150000"/>
              </a:lnSpc>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DETERMINACIÓN DE CARGAS.</a:t>
            </a:r>
            <a:endParaRPr lang="es-ES"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Rectángulo 10"/>
          <p:cNvSpPr/>
          <p:nvPr/>
        </p:nvSpPr>
        <p:spPr>
          <a:xfrm>
            <a:off x="1273939" y="3723494"/>
            <a:ext cx="7800874" cy="646331"/>
          </a:xfrm>
          <a:prstGeom prst="rect">
            <a:avLst/>
          </a:prstGeom>
        </p:spPr>
        <p:txBody>
          <a:bodyPr wrap="square">
            <a:spAutoFit/>
          </a:bodyPr>
          <a:lstStyle/>
          <a:p>
            <a:pPr algn="just">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Las guías deben </a:t>
            </a:r>
            <a:r>
              <a:rPr lang="es-ES" dirty="0" smtClean="0">
                <a:latin typeface="Arial" panose="020B0604020202020204" pitchFamily="34" charset="0"/>
                <a:ea typeface="Times New Roman" panose="02020603050405020304" pitchFamily="18" charset="0"/>
                <a:cs typeface="Times New Roman" panose="02020603050405020304" pitchFamily="18" charset="0"/>
              </a:rPr>
              <a:t>soportar 370N</a:t>
            </a:r>
            <a:r>
              <a:rPr lang="es-ES" dirty="0">
                <a:latin typeface="Arial" panose="020B0604020202020204" pitchFamily="34" charset="0"/>
                <a:ea typeface="Times New Roman" panose="02020603050405020304" pitchFamily="18" charset="0"/>
                <a:cs typeface="Times New Roman" panose="02020603050405020304" pitchFamily="18" charset="0"/>
              </a:rPr>
              <a:t>, pero debido a que el sistema cuenta </a:t>
            </a:r>
            <a:r>
              <a:rPr lang="es-ES" dirty="0" smtClean="0">
                <a:latin typeface="Arial" panose="020B0604020202020204" pitchFamily="34" charset="0"/>
                <a:ea typeface="Times New Roman" panose="02020603050405020304" pitchFamily="18" charset="0"/>
                <a:cs typeface="Times New Roman" panose="02020603050405020304" pitchFamily="18" charset="0"/>
              </a:rPr>
              <a:t>con cuatro </a:t>
            </a:r>
            <a:r>
              <a:rPr lang="es-ES" dirty="0">
                <a:latin typeface="Arial" panose="020B0604020202020204" pitchFamily="34" charset="0"/>
                <a:ea typeface="Times New Roman" panose="02020603050405020304" pitchFamily="18" charset="0"/>
                <a:cs typeface="Times New Roman" panose="02020603050405020304" pitchFamily="18" charset="0"/>
              </a:rPr>
              <a:t>ejes guías, la fuerza que actúa en cada uno es:</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Rectángulo 11"/>
              <p:cNvSpPr/>
              <p:nvPr/>
            </p:nvSpPr>
            <p:spPr>
              <a:xfrm>
                <a:off x="-793517" y="4253805"/>
                <a:ext cx="4572000" cy="2064155"/>
              </a:xfrm>
              <a:prstGeom prst="rect">
                <a:avLst/>
              </a:prstGeom>
            </p:spPr>
            <p:txBody>
              <a:bodyPr>
                <a:spAutoFit/>
              </a:bodyPr>
              <a:lstStyle/>
              <a:p>
                <a:pPr algn="ctr">
                  <a:lnSpc>
                    <a:spcPct val="150000"/>
                  </a:lnSpc>
                  <a:spcAft>
                    <a:spcPts val="0"/>
                  </a:spcAft>
                </a:pPr>
                <a14:m>
                  <m:oMath xmlns:m="http://schemas.openxmlformats.org/officeDocument/2006/math">
                    <m:sSub>
                      <m:sSubPr>
                        <m:ctrlPr>
                          <a:rPr lang="es-ES" i="1" smtClean="0">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b="0" i="1" smtClean="0">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𝑊</m:t>
                            </m:r>
                          </m:e>
                          <m:sub>
                            <m:r>
                              <a:rPr lang="es-ES" i="1">
                                <a:effectLst/>
                                <a:latin typeface="Cambria Math" panose="02040503050406030204" pitchFamily="18" charset="0"/>
                                <a:ea typeface="Times New Roman" panose="02020603050405020304" pitchFamily="18" charset="0"/>
                                <a:cs typeface="Arial" panose="020B0604020202020204" pitchFamily="34" charset="0"/>
                              </a:rPr>
                              <m:t>𝑇</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370 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4</m:t>
                          </m:r>
                        </m:den>
                      </m:f>
                      <m:r>
                        <a:rPr lang="es-ES" sz="1600" b="0" i="0" smtClean="0">
                          <a:effectLst/>
                          <a:latin typeface="Cambria Math" panose="02040503050406030204" pitchFamily="18" charset="0"/>
                          <a:ea typeface="Times New Roman" panose="02020603050405020304" pitchFamily="18" charset="0"/>
                          <a:cs typeface="Arial" panose="020B0604020202020204" pitchFamily="34" charset="0"/>
                        </a:rPr>
                        <m:t>=92.5</m:t>
                      </m:r>
                      <m:r>
                        <m:rPr>
                          <m:sty m:val="p"/>
                        </m:rPr>
                        <a:rPr lang="es-ES" sz="1600" b="0" i="0" smtClean="0">
                          <a:effectLst/>
                          <a:latin typeface="Cambria Math" panose="02040503050406030204" pitchFamily="18" charset="0"/>
                          <a:ea typeface="Times New Roman" panose="02020603050405020304" pitchFamily="18" charset="0"/>
                          <a:cs typeface="Arial" panose="020B0604020202020204" pitchFamily="34" charset="0"/>
                        </a:rPr>
                        <m:t>N</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400" dirty="0">
                    <a:effectLst/>
                    <a:latin typeface="Cambria Math" panose="02040503050406030204" pitchFamily="18" charset="0"/>
                    <a:ea typeface="Times New Roman" panose="02020603050405020304" pitchFamily="18" charset="0"/>
                    <a:cs typeface="Times New Roman" panose="02020603050405020304" pitchFamily="18" charset="0"/>
                  </a:rPr>
                  <a:t/>
                </a:r>
                <a:br>
                  <a:rPr lang="es-ES" sz="1400" dirty="0">
                    <a:effectLst/>
                    <a:latin typeface="Cambria Math" panose="02040503050406030204" pitchFamily="18" charset="0"/>
                    <a:ea typeface="Times New Roman" panose="02020603050405020304" pitchFamily="18" charset="0"/>
                    <a:cs typeface="Times New Roman" panose="02020603050405020304" pitchFamily="18" charset="0"/>
                  </a:rPr>
                </a:b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793517" y="4253805"/>
                <a:ext cx="4572000" cy="2064155"/>
              </a:xfrm>
              <a:prstGeom prst="rect">
                <a:avLst/>
              </a:prstGeom>
              <a:blipFill rotWithShape="0">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Rectángulo 12"/>
              <p:cNvSpPr/>
              <p:nvPr/>
            </p:nvSpPr>
            <p:spPr>
              <a:xfrm>
                <a:off x="2143690" y="4167339"/>
                <a:ext cx="4572000" cy="1664815"/>
              </a:xfrm>
              <a:prstGeom prst="rect">
                <a:avLst/>
              </a:prstGeom>
            </p:spPr>
            <p:txBody>
              <a:bodyPr>
                <a:spAutoFit/>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
                            <a:rPr lang="es-ES" i="1">
                              <a:effectLst/>
                              <a:latin typeface="Cambria Math" panose="02040503050406030204" pitchFamily="18" charset="0"/>
                              <a:ea typeface="Times New Roman" panose="02020603050405020304" pitchFamily="18" charset="0"/>
                              <a:cs typeface="Arial" panose="020B0604020202020204" pitchFamily="34" charset="0"/>
                            </a:rPr>
                            <m:t>𝑙</m:t>
                          </m:r>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r>
                        <a:rPr lang="es-ES" i="1">
                          <a:effectLst/>
                          <a:latin typeface="Cambria Math" panose="02040503050406030204" pitchFamily="18" charset="0"/>
                          <a:ea typeface="Times New Roman" panose="02020603050405020304" pitchFamily="18" charset="0"/>
                          <a:cs typeface="Arial" panose="020B0604020202020204" pitchFamily="34" charset="0"/>
                        </a:rPr>
                        <m:t>                                       </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centerGroup"/>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92.5 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∙2.50 </m:t>
                          </m:r>
                          <m:r>
                            <a:rPr lang="es-ES"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r>
                        <a:rPr lang="es-ES" b="0" i="0" smtClean="0">
                          <a:effectLst/>
                          <a:latin typeface="Cambria Math" panose="02040503050406030204" pitchFamily="18" charset="0"/>
                          <a:ea typeface="Times New Roman" panose="02020603050405020304" pitchFamily="18" charset="0"/>
                          <a:cs typeface="Arial" panose="020B0604020202020204" pitchFamily="34" charset="0"/>
                        </a:rPr>
                        <m:t>=57.8</m:t>
                      </m:r>
                      <m:r>
                        <m:rPr>
                          <m:sty m:val="p"/>
                        </m:rPr>
                        <a:rPr lang="es-ES" b="0" i="0" smtClean="0">
                          <a:effectLst/>
                          <a:latin typeface="Cambria Math" panose="02040503050406030204" pitchFamily="18" charset="0"/>
                          <a:ea typeface="Times New Roman" panose="02020603050405020304" pitchFamily="18" charset="0"/>
                          <a:cs typeface="Arial" panose="020B0604020202020204" pitchFamily="34" charset="0"/>
                        </a:rPr>
                        <m:t>Nm</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3" name="Rectángulo 12"/>
              <p:cNvSpPr>
                <a:spLocks noRot="1" noChangeAspect="1" noMove="1" noResize="1" noEditPoints="1" noAdjustHandles="1" noChangeArrowheads="1" noChangeShapeType="1" noTextEdit="1"/>
              </p:cNvSpPr>
              <p:nvPr/>
            </p:nvSpPr>
            <p:spPr>
              <a:xfrm>
                <a:off x="2143690" y="4167339"/>
                <a:ext cx="4572000" cy="1664815"/>
              </a:xfrm>
              <a:prstGeom prst="rect">
                <a:avLst/>
              </a:prstGeom>
              <a:blipFill rotWithShape="0">
                <a:blip r:embed="rId5"/>
                <a:stretch>
                  <a:fillRect/>
                </a:stretch>
              </a:blipFill>
            </p:spPr>
            <p:txBody>
              <a:bodyPr/>
              <a:lstStyle/>
              <a:p>
                <a:r>
                  <a:rPr lang="es-ES">
                    <a:noFill/>
                  </a:rPr>
                  <a:t> </a:t>
                </a:r>
              </a:p>
            </p:txBody>
          </p:sp>
        </mc:Fallback>
      </mc:AlternateContent>
      <p:sp>
        <p:nvSpPr>
          <p:cNvPr id="14" name="Rectángulo 13"/>
          <p:cNvSpPr/>
          <p:nvPr/>
        </p:nvSpPr>
        <p:spPr>
          <a:xfrm>
            <a:off x="6287029" y="4253980"/>
            <a:ext cx="4572000" cy="1294072"/>
          </a:xfrm>
          <a:prstGeom prst="rect">
            <a:avLst/>
          </a:prstGeom>
        </p:spPr>
        <p:txBody>
          <a:bodyPr>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El momento </a:t>
            </a:r>
            <a:r>
              <a:rPr lang="es-ES" dirty="0" smtClean="0">
                <a:latin typeface="Arial" panose="020B0604020202020204" pitchFamily="34" charset="0"/>
                <a:ea typeface="Times New Roman" panose="02020603050405020304" pitchFamily="18" charset="0"/>
                <a:cs typeface="Times New Roman" panose="02020603050405020304" pitchFamily="18" charset="0"/>
              </a:rPr>
              <a:t>máximo es </a:t>
            </a: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cuando </a:t>
            </a:r>
            <a:r>
              <a:rPr lang="es-ES" dirty="0">
                <a:latin typeface="Arial" panose="020B0604020202020204" pitchFamily="34" charset="0"/>
                <a:ea typeface="Times New Roman" panose="02020603050405020304" pitchFamily="18" charset="0"/>
                <a:cs typeface="Times New Roman" panose="02020603050405020304" pitchFamily="18" charset="0"/>
              </a:rPr>
              <a:t>el carro esta en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la </a:t>
            </a:r>
            <a:r>
              <a:rPr lang="es-ES" dirty="0">
                <a:latin typeface="Arial" panose="020B0604020202020204" pitchFamily="34" charset="0"/>
                <a:ea typeface="Times New Roman" panose="02020603050405020304" pitchFamily="18" charset="0"/>
                <a:cs typeface="Times New Roman" panose="02020603050405020304" pitchFamily="18" charset="0"/>
              </a:rPr>
              <a:t>mitad de la guía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0" name="Imagen 29"/>
          <p:cNvPicPr/>
          <p:nvPr/>
        </p:nvPicPr>
        <p:blipFill>
          <a:blip r:embed="rId6">
            <a:extLst>
              <a:ext uri="{28A0092B-C50C-407E-A947-70E740481C1C}">
                <a14:useLocalDpi xmlns:a14="http://schemas.microsoft.com/office/drawing/2010/main" val="0"/>
              </a:ext>
            </a:extLst>
          </a:blip>
          <a:stretch>
            <a:fillRect/>
          </a:stretch>
        </p:blipFill>
        <p:spPr>
          <a:xfrm>
            <a:off x="3176220" y="5702148"/>
            <a:ext cx="5967779" cy="1166308"/>
          </a:xfrm>
          <a:prstGeom prst="rect">
            <a:avLst/>
          </a:prstGeom>
        </p:spPr>
      </p:pic>
    </p:spTree>
  </p:cSld>
  <p:clrMapOvr>
    <a:masterClrMapping/>
  </p:clrMapOvr>
  <p:transition>
    <p:wipe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8" name="7 Rectángulo"/>
          <p:cNvSpPr/>
          <p:nvPr/>
        </p:nvSpPr>
        <p:spPr>
          <a:xfrm>
            <a:off x="1414418" y="1085851"/>
            <a:ext cx="6357982" cy="2215991"/>
          </a:xfrm>
          <a:prstGeom prst="rect">
            <a:avLst/>
          </a:prstGeom>
        </p:spPr>
        <p:txBody>
          <a:bodyPr wrap="square">
            <a:spAutoFit/>
          </a:bodyPr>
          <a:lstStyle/>
          <a:p>
            <a:pPr algn="just"/>
            <a:r>
              <a:rPr lang="es-PE" b="1" dirty="0">
                <a:latin typeface="Arial" panose="020B0604020202020204" pitchFamily="34" charset="0"/>
                <a:cs typeface="Arial" panose="020B0604020202020204" pitchFamily="34" charset="0"/>
              </a:rPr>
              <a:t>El diámetro de la guía es:</a:t>
            </a:r>
            <a:endParaRPr lang="es-ES" dirty="0" smtClean="0"/>
          </a:p>
          <a:p>
            <a:pPr algn="just"/>
            <a:endParaRPr lang="es-ES" dirty="0" smtClean="0"/>
          </a:p>
          <a:p>
            <a:pPr algn="just"/>
            <a:endParaRPr lang="es-ES" dirty="0" smtClean="0"/>
          </a:p>
          <a:p>
            <a:pPr algn="just"/>
            <a:endParaRPr lang="es-ES" dirty="0" smtClean="0"/>
          </a:p>
          <a:p>
            <a:endParaRPr lang="es-PE" dirty="0"/>
          </a:p>
          <a:p>
            <a:pPr marL="0" lvl="2" algn="just"/>
            <a:endParaRPr lang="es-PE" sz="2400" dirty="0"/>
          </a:p>
          <a:p>
            <a:pPr algn="just"/>
            <a:endParaRPr lang="es-PE"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mc:AlternateContent xmlns:mc="http://schemas.openxmlformats.org/markup-compatibility/2006" xmlns:a14="http://schemas.microsoft.com/office/drawing/2010/main">
        <mc:Choice Requires="a14">
          <p:sp>
            <p:nvSpPr>
              <p:cNvPr id="5" name="Rectángulo 4"/>
              <p:cNvSpPr/>
              <p:nvPr/>
            </p:nvSpPr>
            <p:spPr>
              <a:xfrm>
                <a:off x="1226753" y="1523387"/>
                <a:ext cx="4572000" cy="3506473"/>
              </a:xfrm>
              <a:prstGeom prst="rect">
                <a:avLst/>
              </a:prstGeom>
            </p:spPr>
            <p:txBody>
              <a:bodyPr>
                <a:spAutoFit/>
              </a:bodyPr>
              <a:lstStyle/>
              <a:p>
                <a:pPr>
                  <a:lnSpc>
                    <a:spcPct val="150000"/>
                  </a:lnSpc>
                  <a:spcAft>
                    <a:spcPts val="0"/>
                  </a:spcAft>
                </a:pPr>
                <a14:m>
                  <m:oMath xmlns:m="http://schemas.openxmlformats.org/officeDocument/2006/math">
                    <m:sSub>
                      <m:sSubPr>
                        <m:ctrlPr>
                          <a:rPr lang="es-ES" i="1" smtClean="0">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 </m:t>
                        </m:r>
                        <m:r>
                          <a:rPr lang="es-ES"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s-ES" i="1">
                            <a:effectLst/>
                            <a:latin typeface="Cambria Math" panose="02040503050406030204" pitchFamily="18" charset="0"/>
                            <a:ea typeface="Times New Roman" panose="02020603050405020304" pitchFamily="18" charset="0"/>
                            <a:cs typeface="Arial" panose="020B0604020202020204" pitchFamily="34" charset="0"/>
                          </a:rPr>
                        </m:ctrlPr>
                      </m:radPr>
                      <m:deg>
                        <m:r>
                          <a:rPr lang="es-ES" i="1">
                            <a:effectLst/>
                            <a:latin typeface="Cambria Math" panose="02040503050406030204" pitchFamily="18" charset="0"/>
                            <a:ea typeface="Times New Roman" panose="02020603050405020304" pitchFamily="18" charset="0"/>
                            <a:cs typeface="Arial" panose="020B0604020202020204" pitchFamily="34" charset="0"/>
                          </a:rPr>
                          <m:t>3</m:t>
                        </m:r>
                      </m:deg>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32∙</m:t>
                            </m:r>
                            <m:r>
                              <a:rPr lang="es-ES" i="1">
                                <a:effectLst/>
                                <a:latin typeface="Cambria Math" panose="02040503050406030204" pitchFamily="18" charset="0"/>
                                <a:ea typeface="Times New Roman" panose="02020603050405020304" pitchFamily="18" charset="0"/>
                                <a:cs typeface="Arial" panose="020B0604020202020204" pitchFamily="34" charset="0"/>
                              </a:rPr>
                              <m:t>𝐹𝑆</m:t>
                            </m:r>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𝑆</m:t>
                                </m:r>
                              </m:e>
                              <m:sub>
                                <m:r>
                                  <a:rPr lang="es-ES" i="1">
                                    <a:effectLst/>
                                    <a:latin typeface="Cambria Math" panose="02040503050406030204" pitchFamily="18" charset="0"/>
                                    <a:ea typeface="Times New Roman" panose="02020603050405020304" pitchFamily="18" charset="0"/>
                                    <a:cs typeface="Arial" panose="020B0604020202020204" pitchFamily="34" charset="0"/>
                                  </a:rPr>
                                  <m:t>𝑦</m:t>
                                </m:r>
                              </m:sub>
                            </m:sSub>
                          </m:den>
                        </m:f>
                      </m:e>
                    </m:rad>
                  </m:oMath>
                </a14:m>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smtClean="0">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rad>
                        <m:rad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radPr>
                        <m:deg>
                          <m:r>
                            <a:rPr lang="es-ES" sz="1600" i="1">
                              <a:effectLst/>
                              <a:latin typeface="Cambria Math" panose="02040503050406030204" pitchFamily="18" charset="0"/>
                              <a:ea typeface="Times New Roman" panose="02020603050405020304" pitchFamily="18" charset="0"/>
                              <a:cs typeface="Arial" panose="020B0604020202020204" pitchFamily="34" charset="0"/>
                            </a:rPr>
                            <m:t>3</m:t>
                          </m:r>
                        </m:deg>
                        <m:e>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32∙3∙57.8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𝑁𝑚</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𝜋</m:t>
                              </m:r>
                              <m:r>
                                <a:rPr lang="es-ES" sz="1600" i="1">
                                  <a:effectLst/>
                                  <a:latin typeface="Cambria Math" panose="02040503050406030204" pitchFamily="18" charset="0"/>
                                  <a:ea typeface="Times New Roman" panose="02020603050405020304" pitchFamily="18" charset="0"/>
                                  <a:cs typeface="Arial" panose="020B0604020202020204" pitchFamily="34" charset="0"/>
                                </a:rPr>
                                <m:t>∙250∙</m:t>
                              </m:r>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10</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6</m:t>
                                  </m:r>
                                </m:sup>
                              </m:sSup>
                              <m:f>
                                <m:fPr>
                                  <m:type m:val="lin"/>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num>
                                <m:den>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2</m:t>
                                      </m:r>
                                    </m:sup>
                                  </m:sSup>
                                </m:den>
                              </m:f>
                            </m:den>
                          </m:f>
                        </m:e>
                      </m:rad>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=0.0192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𝑑</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𝐺</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=19.2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𝑚𝑚</m:t>
                      </m:r>
                    </m:oMath>
                  </m:oMathPara>
                </a14:m>
                <a:endParaRPr lang="es-ES" sz="1600" dirty="0" smtClean="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s-ES" sz="1600" dirty="0" smtClean="0">
                    <a:effectLst/>
                    <a:latin typeface="Arial" panose="020B0604020202020204" pitchFamily="34" charset="0"/>
                    <a:ea typeface="Times New Roman" panose="02020603050405020304" pitchFamily="18" charset="0"/>
                    <a:cs typeface="Times New Roman" panose="02020603050405020304" pitchFamily="18" charset="0"/>
                  </a:rPr>
                  <a:t>Diámetro </a:t>
                </a:r>
                <a:r>
                  <a:rPr lang="es-ES" sz="1600" dirty="0">
                    <a:effectLst/>
                    <a:latin typeface="Arial" panose="020B0604020202020204" pitchFamily="34" charset="0"/>
                    <a:ea typeface="Times New Roman" panose="02020603050405020304" pitchFamily="18" charset="0"/>
                    <a:cs typeface="Times New Roman" panose="02020603050405020304" pitchFamily="18" charset="0"/>
                  </a:rPr>
                  <a:t>estándar de 20 </a:t>
                </a:r>
                <a:r>
                  <a:rPr lang="es-ES" sz="1600" dirty="0" err="1">
                    <a:effectLst/>
                    <a:latin typeface="Arial" panose="020B0604020202020204" pitchFamily="34" charset="0"/>
                    <a:ea typeface="Times New Roman" panose="02020603050405020304" pitchFamily="18" charset="0"/>
                    <a:cs typeface="Times New Roman" panose="02020603050405020304" pitchFamily="18" charset="0"/>
                  </a:rPr>
                  <a:t>mm.</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226753" y="1523387"/>
                <a:ext cx="4572000" cy="3506473"/>
              </a:xfrm>
              <a:prstGeom prst="rect">
                <a:avLst/>
              </a:prstGeom>
              <a:blipFill rotWithShape="0">
                <a:blip r:embed="rId3"/>
                <a:stretch>
                  <a:fillRect l="-667" b="-174"/>
                </a:stretch>
              </a:blipFill>
            </p:spPr>
            <p:txBody>
              <a:bodyPr/>
              <a:lstStyle/>
              <a:p>
                <a:r>
                  <a:rPr lang="es-ES">
                    <a:noFill/>
                  </a:rPr>
                  <a:t> </a:t>
                </a:r>
              </a:p>
            </p:txBody>
          </p:sp>
        </mc:Fallback>
      </mc:AlternateContent>
      <p:sp>
        <p:nvSpPr>
          <p:cNvPr id="6" name="Rectángulo 5"/>
          <p:cNvSpPr/>
          <p:nvPr/>
        </p:nvSpPr>
        <p:spPr>
          <a:xfrm>
            <a:off x="4739538" y="228600"/>
            <a:ext cx="4572000" cy="1384995"/>
          </a:xfrm>
          <a:prstGeom prst="rect">
            <a:avLst/>
          </a:prstGeom>
        </p:spPr>
        <p:txBody>
          <a:bodyPr>
            <a:spAutoFit/>
          </a:bodyPr>
          <a:lstStyle/>
          <a:p>
            <a:pPr algn="ctr"/>
            <a:r>
              <a:rPr lang="es-ES" sz="2800" b="1" dirty="0">
                <a:latin typeface="Arial" panose="020B0604020202020204" pitchFamily="34" charset="0"/>
                <a:cs typeface="Arial" panose="020B0604020202020204" pitchFamily="34" charset="0"/>
              </a:rPr>
              <a:t>ANÁLISIS EN SOLIDWORKS DE LA GUÍA </a:t>
            </a:r>
            <a:r>
              <a:rPr lang="es-ES" sz="2800" b="1" dirty="0" smtClean="0">
                <a:latin typeface="Arial" panose="020B0604020202020204" pitchFamily="34" charset="0"/>
                <a:cs typeface="Arial" panose="020B0604020202020204" pitchFamily="34" charset="0"/>
              </a:rPr>
              <a:t>LONGITUDINAL.</a:t>
            </a:r>
            <a:endParaRPr lang="es-PE" sz="2800" dirty="0">
              <a:latin typeface="Arial" panose="020B0604020202020204" pitchFamily="34" charset="0"/>
              <a:cs typeface="Arial" panose="020B0604020202020204" pitchFamily="34" charset="0"/>
            </a:endParaRPr>
          </a:p>
        </p:txBody>
      </p:sp>
      <p:sp>
        <p:nvSpPr>
          <p:cNvPr id="7" name="Rectángulo 6"/>
          <p:cNvSpPr/>
          <p:nvPr/>
        </p:nvSpPr>
        <p:spPr>
          <a:xfrm>
            <a:off x="5080459" y="1664385"/>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72.23 </a:t>
            </a:r>
            <a:r>
              <a:rPr lang="es-ES" dirty="0" err="1">
                <a:latin typeface="Arial" pitchFamily="34" charset="0"/>
                <a:cs typeface="Arial" pitchFamily="34" charset="0"/>
              </a:rPr>
              <a:t>MPa</a:t>
            </a:r>
            <a:endParaRPr lang="es-ES" dirty="0"/>
          </a:p>
        </p:txBody>
      </p:sp>
      <p:pic>
        <p:nvPicPr>
          <p:cNvPr id="22" name="Imagen 21"/>
          <p:cNvPicPr/>
          <p:nvPr/>
        </p:nvPicPr>
        <p:blipFill rotWithShape="1">
          <a:blip r:embed="rId4">
            <a:extLst>
              <a:ext uri="{28A0092B-C50C-407E-A947-70E740481C1C}">
                <a14:useLocalDpi xmlns:a14="http://schemas.microsoft.com/office/drawing/2010/main" val="0"/>
              </a:ext>
            </a:extLst>
          </a:blip>
          <a:srcRect b="17692"/>
          <a:stretch/>
        </p:blipFill>
        <p:spPr bwMode="auto">
          <a:xfrm>
            <a:off x="4427984" y="2322743"/>
            <a:ext cx="4716016" cy="4535257"/>
          </a:xfrm>
          <a:prstGeom prst="rect">
            <a:avLst/>
          </a:prstGeom>
          <a:ln>
            <a:noFill/>
          </a:ln>
          <a:extLst>
            <a:ext uri="{53640926-AAD7-44D8-BBD7-CCE9431645EC}">
              <a14:shadowObscured xmlns:a14="http://schemas.microsoft.com/office/drawing/2010/main"/>
            </a:ext>
          </a:extLst>
        </p:spPr>
      </p:pic>
      <p:pic>
        <p:nvPicPr>
          <p:cNvPr id="9" name="Imagen 8"/>
          <p:cNvPicPr>
            <a:picLocks noChangeAspect="1"/>
          </p:cNvPicPr>
          <p:nvPr/>
        </p:nvPicPr>
        <p:blipFill>
          <a:blip r:embed="rId5"/>
          <a:stretch>
            <a:fillRect/>
          </a:stretch>
        </p:blipFill>
        <p:spPr>
          <a:xfrm>
            <a:off x="207879" y="5456374"/>
            <a:ext cx="4058945" cy="1296312"/>
          </a:xfrm>
          <a:prstGeom prst="rect">
            <a:avLst/>
          </a:prstGeom>
        </p:spPr>
      </p:pic>
    </p:spTree>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428728" y="1082558"/>
            <a:ext cx="7286676"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s-ES" b="1" dirty="0" smtClean="0">
                <a:latin typeface="Arial" pitchFamily="34" charset="0"/>
                <a:cs typeface="Arial" pitchFamily="34" charset="0"/>
              </a:rPr>
              <a:t>Desplazamiento </a:t>
            </a:r>
            <a:r>
              <a:rPr lang="es-ES" b="1" dirty="0">
                <a:latin typeface="Arial" pitchFamily="34" charset="0"/>
                <a:cs typeface="Arial" pitchFamily="34" charset="0"/>
              </a:rPr>
              <a:t>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4.81 </a:t>
            </a:r>
            <a:r>
              <a:rPr lang="es-ES" dirty="0">
                <a:latin typeface="Arial" pitchFamily="34" charset="0"/>
                <a:cs typeface="Arial" pitchFamily="34" charset="0"/>
              </a:rPr>
              <a:t>mm </a:t>
            </a:r>
          </a:p>
          <a:p>
            <a:pPr algn="ctr"/>
            <a:endParaRPr lang="es-PE" sz="2800" dirty="0"/>
          </a:p>
          <a:p>
            <a:pPr lvl="1" algn="ctr" fontAlgn="base">
              <a:spcBef>
                <a:spcPct val="0"/>
              </a:spcBef>
              <a:spcAft>
                <a:spcPct val="0"/>
              </a:spcAft>
            </a:pPr>
            <a:endParaRPr lang="es-PE" sz="2800" dirty="0" smtClean="0"/>
          </a:p>
          <a:p>
            <a:pPr marL="457200" marR="0" lvl="1" indent="0" algn="ctr" defTabSz="914400" rtl="0" eaLnBrk="1" fontAlgn="base" latinLnBrk="0" hangingPunct="1">
              <a:lnSpc>
                <a:spcPct val="100000"/>
              </a:lnSpc>
              <a:spcBef>
                <a:spcPct val="0"/>
              </a:spcBef>
              <a:spcAft>
                <a:spcPct val="0"/>
              </a:spcAft>
              <a:buClrTx/>
              <a:buSzTx/>
              <a:tabLst/>
            </a:pPr>
            <a:endParaRPr kumimoji="0" lang="es-ES" sz="2800" b="0" i="0" u="none" strike="noStrike" cap="none" normalizeH="0" baseline="0" dirty="0" smtClean="0">
              <a:ln>
                <a:noFill/>
              </a:ln>
              <a:solidFill>
                <a:schemeClr val="tx1"/>
              </a:solidFill>
              <a:effectLst/>
              <a:latin typeface="Arial" pitchFamily="34" charset="0"/>
            </a:endParaRPr>
          </a:p>
        </p:txBody>
      </p:sp>
      <p:sp>
        <p:nvSpPr>
          <p:cNvPr id="8" name="7 Rectángulo"/>
          <p:cNvSpPr/>
          <p:nvPr/>
        </p:nvSpPr>
        <p:spPr>
          <a:xfrm>
            <a:off x="1857356" y="2014920"/>
            <a:ext cx="6357982" cy="2215991"/>
          </a:xfrm>
          <a:prstGeom prst="rect">
            <a:avLst/>
          </a:prstGeom>
        </p:spPr>
        <p:txBody>
          <a:bodyPr wrap="square">
            <a:spAutoFit/>
          </a:bodyPr>
          <a:lstStyle/>
          <a:p>
            <a:pPr algn="just"/>
            <a:endParaRPr lang="es-ES" dirty="0" smtClean="0"/>
          </a:p>
          <a:p>
            <a:pPr algn="just"/>
            <a:endParaRPr lang="es-ES" dirty="0" smtClean="0"/>
          </a:p>
          <a:p>
            <a:pPr algn="just"/>
            <a:endParaRPr lang="es-ES" dirty="0" smtClean="0"/>
          </a:p>
          <a:p>
            <a:pPr algn="just"/>
            <a:endParaRPr lang="es-ES" dirty="0" smtClean="0"/>
          </a:p>
          <a:p>
            <a:endParaRPr lang="es-PE" dirty="0"/>
          </a:p>
          <a:p>
            <a:pPr marL="0" lvl="2" algn="just"/>
            <a:endParaRPr lang="es-PE" sz="2400" dirty="0"/>
          </a:p>
          <a:p>
            <a:pPr algn="just"/>
            <a:endParaRPr lang="es-PE"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5" name="Rectángulo 4"/>
          <p:cNvSpPr/>
          <p:nvPr/>
        </p:nvSpPr>
        <p:spPr>
          <a:xfrm>
            <a:off x="5072066" y="2185501"/>
            <a:ext cx="4572000" cy="923330"/>
          </a:xfrm>
          <a:prstGeom prst="rect">
            <a:avLst/>
          </a:prstGeom>
        </p:spPr>
        <p:txBody>
          <a:bodyPr>
            <a:spAutoFit/>
          </a:bodyPr>
          <a:lstStyle/>
          <a:p>
            <a:r>
              <a:rPr lang="es-ES"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3.46</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pic>
        <p:nvPicPr>
          <p:cNvPr id="20" name="Imagen 19"/>
          <p:cNvPicPr/>
          <p:nvPr/>
        </p:nvPicPr>
        <p:blipFill rotWithShape="1">
          <a:blip r:embed="rId3">
            <a:extLst>
              <a:ext uri="{28A0092B-C50C-407E-A947-70E740481C1C}">
                <a14:useLocalDpi xmlns:a14="http://schemas.microsoft.com/office/drawing/2010/main" val="0"/>
              </a:ext>
            </a:extLst>
          </a:blip>
          <a:srcRect b="16478"/>
          <a:stretch/>
        </p:blipFill>
        <p:spPr bwMode="auto">
          <a:xfrm>
            <a:off x="0" y="2041996"/>
            <a:ext cx="4400566" cy="3254954"/>
          </a:xfrm>
          <a:prstGeom prst="rect">
            <a:avLst/>
          </a:prstGeom>
          <a:ln>
            <a:noFill/>
          </a:ln>
          <a:extLst>
            <a:ext uri="{53640926-AAD7-44D8-BBD7-CCE9431645EC}">
              <a14:shadowObscured xmlns:a14="http://schemas.microsoft.com/office/drawing/2010/main"/>
            </a:ext>
          </a:extLst>
        </p:spPr>
      </p:pic>
      <p:pic>
        <p:nvPicPr>
          <p:cNvPr id="21" name="Imagen 20"/>
          <p:cNvPicPr/>
          <p:nvPr/>
        </p:nvPicPr>
        <p:blipFill rotWithShape="1">
          <a:blip r:embed="rId4">
            <a:extLst>
              <a:ext uri="{28A0092B-C50C-407E-A947-70E740481C1C}">
                <a14:useLocalDpi xmlns:a14="http://schemas.microsoft.com/office/drawing/2010/main" val="0"/>
              </a:ext>
            </a:extLst>
          </a:blip>
          <a:srcRect b="16478"/>
          <a:stretch/>
        </p:blipFill>
        <p:spPr bwMode="auto">
          <a:xfrm>
            <a:off x="4386266" y="3738496"/>
            <a:ext cx="4757734" cy="3112404"/>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0" y="0"/>
            <a:ext cx="9144032" cy="6858000"/>
          </a:xfrm>
          <a:prstGeom prst="rect">
            <a:avLst/>
          </a:prstGeom>
          <a:noFill/>
          <a:ln w="9525">
            <a:noFill/>
            <a:miter lim="800000"/>
            <a:headEnd/>
            <a:tailEnd/>
          </a:ln>
        </p:spPr>
      </p:pic>
      <p:sp>
        <p:nvSpPr>
          <p:cNvPr id="1026" name="Rectangle 2"/>
          <p:cNvSpPr>
            <a:spLocks noChangeArrowheads="1"/>
          </p:cNvSpPr>
          <p:nvPr/>
        </p:nvSpPr>
        <p:spPr bwMode="auto">
          <a:xfrm>
            <a:off x="1428728" y="857232"/>
            <a:ext cx="7286676"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lgn="ctr"/>
            <a:r>
              <a:rPr lang="es-ES" sz="2800" b="1" dirty="0" smtClean="0"/>
              <a:t> </a:t>
            </a:r>
            <a:r>
              <a:rPr lang="es-ES" sz="2800" b="1" dirty="0">
                <a:latin typeface="Arial" panose="020B0604020202020204" pitchFamily="34" charset="0"/>
                <a:cs typeface="Arial" panose="020B0604020202020204" pitchFamily="34" charset="0"/>
              </a:rPr>
              <a:t>SELECCIÓN DE LA TRANSMISIÓN DE RUEDA DENTADA Y CADENA.</a:t>
            </a:r>
            <a:endParaRPr lang="es-ES" sz="2800" dirty="0">
              <a:latin typeface="Arial" panose="020B0604020202020204" pitchFamily="34" charset="0"/>
              <a:cs typeface="Arial" panose="020B0604020202020204" pitchFamily="34" charset="0"/>
            </a:endParaRPr>
          </a:p>
          <a:p>
            <a:pPr algn="ctr"/>
            <a:endParaRPr lang="es-PE" sz="2800" dirty="0"/>
          </a:p>
          <a:p>
            <a:pPr lvl="1" algn="ctr" fontAlgn="base">
              <a:spcBef>
                <a:spcPct val="0"/>
              </a:spcBef>
              <a:spcAft>
                <a:spcPct val="0"/>
              </a:spcAft>
            </a:pPr>
            <a:endParaRPr lang="es-PE" sz="2800" dirty="0" smtClean="0"/>
          </a:p>
          <a:p>
            <a:pPr marL="457200" marR="0" lvl="1" indent="0" algn="ctr" defTabSz="914400" rtl="0" eaLnBrk="1" fontAlgn="base" latinLnBrk="0" hangingPunct="1">
              <a:lnSpc>
                <a:spcPct val="100000"/>
              </a:lnSpc>
              <a:spcBef>
                <a:spcPct val="0"/>
              </a:spcBef>
              <a:spcAft>
                <a:spcPct val="0"/>
              </a:spcAft>
              <a:buClrTx/>
              <a:buSzTx/>
              <a:tabLst/>
            </a:pPr>
            <a:endParaRPr kumimoji="0" lang="es-ES" sz="2800" b="0" i="0" u="none" strike="noStrike" cap="none" normalizeH="0" baseline="0" dirty="0" smtClean="0">
              <a:ln>
                <a:noFill/>
              </a:ln>
              <a:solidFill>
                <a:schemeClr val="tx1"/>
              </a:solidFill>
              <a:effectLst/>
              <a:latin typeface="Arial" pitchFamily="34" charset="0"/>
            </a:endParaRPr>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mc:AlternateContent xmlns:mc="http://schemas.openxmlformats.org/markup-compatibility/2006" xmlns:a14="http://schemas.microsoft.com/office/drawing/2010/main">
        <mc:Choice Requires="a14">
          <p:sp>
            <p:nvSpPr>
              <p:cNvPr id="5" name="Rectángulo 4"/>
              <p:cNvSpPr/>
              <p:nvPr/>
            </p:nvSpPr>
            <p:spPr>
              <a:xfrm>
                <a:off x="1371600" y="1695641"/>
                <a:ext cx="7343804" cy="2220223"/>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Primero se determina </a:t>
                </a:r>
                <a:r>
                  <a:rPr lang="es-ES" dirty="0">
                    <a:latin typeface="Arial" panose="020B0604020202020204" pitchFamily="34" charset="0"/>
                    <a:ea typeface="Times New Roman" panose="02020603050405020304" pitchFamily="18" charset="0"/>
                    <a:cs typeface="Times New Roman" panose="02020603050405020304" pitchFamily="18" charset="0"/>
                  </a:rPr>
                  <a:t>la potencia requerida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𝑅</m:t>
                        </m:r>
                      </m:sub>
                    </m:sSub>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para mover el carro transversal a una velocidad de 1 m/s</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𝑅</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i="1">
                            <a:effectLst/>
                            <a:latin typeface="Cambria Math" panose="02040503050406030204" pitchFamily="18" charset="0"/>
                            <a:ea typeface="Times New Roman" panose="02020603050405020304" pitchFamily="18" charset="0"/>
                            <a:cs typeface="Arial" panose="020B0604020202020204" pitchFamily="34" charset="0"/>
                          </a:rPr>
                          <m:t>𝑇</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acc>
                          <m:accPr>
                            <m:chr m:val="⃗"/>
                            <m:ctrlPr>
                              <a:rPr lang="es-ES"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𝑉</m:t>
                            </m:r>
                          </m:e>
                        </m:acc>
                      </m:e>
                      <m:sub>
                        <m:r>
                          <a:rPr lang="es-ES" i="1">
                            <a:effectLst/>
                            <a:latin typeface="Cambria Math" panose="02040503050406030204" pitchFamily="18" charset="0"/>
                            <a:ea typeface="Times New Roman" panose="02020603050405020304" pitchFamily="18" charset="0"/>
                            <a:cs typeface="Arial" panose="020B0604020202020204" pitchFamily="34" charset="0"/>
                          </a:rPr>
                          <m:t>𝐿</m:t>
                        </m:r>
                      </m:sub>
                    </m:sSub>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i="1" dirty="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𝑅</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=200 </m:t>
                      </m:r>
                      <m:r>
                        <a:rPr lang="es-ES" i="1">
                          <a:effectLst/>
                          <a:latin typeface="Cambria Math" panose="02040503050406030204" pitchFamily="18" charset="0"/>
                          <a:ea typeface="Times New Roman" panose="02020603050405020304" pitchFamily="18" charset="0"/>
                          <a:cs typeface="Arial" panose="020B0604020202020204" pitchFamily="34" charset="0"/>
                        </a:rPr>
                        <m:t>𝑁</m:t>
                      </m:r>
                      <m:r>
                        <a:rPr lang="es-ES" i="1">
                          <a:effectLst/>
                          <a:latin typeface="Cambria Math" panose="02040503050406030204" pitchFamily="18" charset="0"/>
                          <a:ea typeface="Times New Roman" panose="02020603050405020304" pitchFamily="18" charset="0"/>
                          <a:cs typeface="Arial" panose="020B0604020202020204" pitchFamily="34" charset="0"/>
                        </a:rPr>
                        <m:t>∙1.0 </m:t>
                      </m:r>
                      <m:f>
                        <m:fPr>
                          <m:type m:val="lin"/>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𝑠</m:t>
                          </m:r>
                        </m:den>
                      </m:f>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𝑅</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=200 </m:t>
                      </m:r>
                      <m:r>
                        <a:rPr lang="es-ES" i="1">
                          <a:effectLst/>
                          <a:latin typeface="Cambria Math" panose="02040503050406030204" pitchFamily="18" charset="0"/>
                          <a:ea typeface="Times New Roman" panose="02020603050405020304" pitchFamily="18" charset="0"/>
                          <a:cs typeface="Arial" panose="020B0604020202020204" pitchFamily="34" charset="0"/>
                        </a:rPr>
                        <m:t>𝑊</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5" name="Rectángulo 4"/>
              <p:cNvSpPr>
                <a:spLocks noRot="1" noChangeAspect="1" noMove="1" noResize="1" noEditPoints="1" noAdjustHandles="1" noChangeArrowheads="1" noChangeShapeType="1" noTextEdit="1"/>
              </p:cNvSpPr>
              <p:nvPr/>
            </p:nvSpPr>
            <p:spPr>
              <a:xfrm>
                <a:off x="1371600" y="1695641"/>
                <a:ext cx="7343804" cy="2220223"/>
              </a:xfrm>
              <a:prstGeom prst="rect">
                <a:avLst/>
              </a:prstGeom>
              <a:blipFill rotWithShape="0">
                <a:blip r:embed="rId3"/>
                <a:stretch>
                  <a:fillRect l="-664" r="-58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1115616" y="4035234"/>
                <a:ext cx="4572000" cy="2585323"/>
              </a:xfrm>
              <a:prstGeom prst="rect">
                <a:avLst/>
              </a:prstGeom>
            </p:spPr>
            <p:txBody>
              <a:bodyPr>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La potencia de diseño </a:t>
                </a: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se obtiene del factor </a:t>
                </a:r>
                <a:r>
                  <a:rPr lang="es-ES" dirty="0">
                    <a:latin typeface="Arial" panose="020B0604020202020204" pitchFamily="34" charset="0"/>
                    <a:ea typeface="Times New Roman" panose="02020603050405020304" pitchFamily="18" charset="0"/>
                    <a:cs typeface="Times New Roman" panose="02020603050405020304" pitchFamily="18" charset="0"/>
                  </a:rPr>
                  <a:t>de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servicio (C1)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𝐷</m:t>
                        </m:r>
                      </m:sub>
                    </m:sSub>
                    <m:r>
                      <a:rPr lang="es-ES" i="1">
                        <a:effectLst/>
                        <a:latin typeface="Cambria Math" panose="02040503050406030204" pitchFamily="18" charset="0"/>
                        <a:ea typeface="Times New Roman" panose="02020603050405020304" pitchFamily="18" charset="0"/>
                        <a:cs typeface="Arial" panose="020B0604020202020204" pitchFamily="34" charset="0"/>
                      </a:rPr>
                      <m:t>=1.3∙</m:t>
                    </m:r>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𝑅</m:t>
                        </m:r>
                      </m:sub>
                    </m:sSub>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𝐷</m:t>
                          </m:r>
                        </m:sub>
                      </m:sSub>
                      <m:r>
                        <a:rPr lang="es-ES" i="1">
                          <a:effectLst/>
                          <a:latin typeface="Cambria Math" panose="02040503050406030204" pitchFamily="18" charset="0"/>
                          <a:ea typeface="Times New Roman" panose="02020603050405020304" pitchFamily="18" charset="0"/>
                          <a:cs typeface="Arial" panose="020B0604020202020204" pitchFamily="34" charset="0"/>
                        </a:rPr>
                        <m:t>=1.3∙200 </m:t>
                      </m:r>
                      <m:r>
                        <a:rPr lang="es-ES" i="1">
                          <a:effectLst/>
                          <a:latin typeface="Cambria Math" panose="02040503050406030204" pitchFamily="18" charset="0"/>
                          <a:ea typeface="Times New Roman" panose="02020603050405020304" pitchFamily="18" charset="0"/>
                          <a:cs typeface="Arial" panose="020B0604020202020204" pitchFamily="34" charset="0"/>
                        </a:rPr>
                        <m:t>𝑊</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𝑃</m:t>
                          </m:r>
                        </m:e>
                        <m:sub>
                          <m:r>
                            <a:rPr lang="es-ES" i="1">
                              <a:effectLst/>
                              <a:latin typeface="Cambria Math" panose="02040503050406030204" pitchFamily="18" charset="0"/>
                              <a:ea typeface="Times New Roman" panose="02020603050405020304" pitchFamily="18" charset="0"/>
                              <a:cs typeface="Arial" panose="020B0604020202020204" pitchFamily="34" charset="0"/>
                            </a:rPr>
                            <m:t>𝐷</m:t>
                          </m:r>
                        </m:sub>
                      </m:sSub>
                      <m:r>
                        <a:rPr lang="es-ES" i="1">
                          <a:effectLst/>
                          <a:latin typeface="Cambria Math" panose="02040503050406030204" pitchFamily="18" charset="0"/>
                          <a:ea typeface="Times New Roman" panose="02020603050405020304" pitchFamily="18" charset="0"/>
                          <a:cs typeface="Arial" panose="020B0604020202020204" pitchFamily="34" charset="0"/>
                        </a:rPr>
                        <m:t>=260 </m:t>
                      </m:r>
                      <m:r>
                        <a:rPr lang="es-ES" i="1">
                          <a:effectLst/>
                          <a:latin typeface="Cambria Math" panose="02040503050406030204" pitchFamily="18" charset="0"/>
                          <a:ea typeface="Times New Roman" panose="02020603050405020304" pitchFamily="18" charset="0"/>
                          <a:cs typeface="Arial" panose="020B0604020202020204" pitchFamily="34" charset="0"/>
                        </a:rPr>
                        <m:t>𝑊</m:t>
                      </m:r>
                      <m:r>
                        <a:rPr lang="es-ES" i="1">
                          <a:effectLst/>
                          <a:latin typeface="Cambria Math" panose="02040503050406030204" pitchFamily="18" charset="0"/>
                          <a:ea typeface="Times New Roman" panose="02020603050405020304" pitchFamily="18" charset="0"/>
                          <a:cs typeface="Arial" panose="020B0604020202020204" pitchFamily="34" charset="0"/>
                        </a:rPr>
                        <m:t>=0.35 </m:t>
                      </m:r>
                      <m:r>
                        <a:rPr lang="es-ES" i="1">
                          <a:effectLst/>
                          <a:latin typeface="Cambria Math" panose="02040503050406030204" pitchFamily="18" charset="0"/>
                          <a:ea typeface="Times New Roman" panose="02020603050405020304" pitchFamily="18" charset="0"/>
                          <a:cs typeface="Arial" panose="020B0604020202020204" pitchFamily="34" charset="0"/>
                        </a:rPr>
                        <m:t>h𝑝</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1115616" y="4035234"/>
                <a:ext cx="4572000" cy="2585323"/>
              </a:xfrm>
              <a:prstGeom prst="rect">
                <a:avLst/>
              </a:prstGeom>
              <a:blipFill rotWithShape="0">
                <a:blip r:embed="rId4"/>
                <a:stretch>
                  <a:fillRect l="-1067"/>
                </a:stretch>
              </a:blipFill>
            </p:spPr>
            <p:txBody>
              <a:bodyPr/>
              <a:lstStyle/>
              <a:p>
                <a:r>
                  <a:rPr lang="es-ES">
                    <a:noFill/>
                  </a:rPr>
                  <a:t> </a:t>
                </a:r>
              </a:p>
            </p:txBody>
          </p:sp>
        </mc:Fallback>
      </mc:AlternateContent>
      <p:pic>
        <p:nvPicPr>
          <p:cNvPr id="7" name="Imagen 6"/>
          <p:cNvPicPr>
            <a:picLocks noChangeAspect="1"/>
          </p:cNvPicPr>
          <p:nvPr/>
        </p:nvPicPr>
        <p:blipFill>
          <a:blip r:embed="rId5"/>
          <a:stretch>
            <a:fillRect/>
          </a:stretch>
        </p:blipFill>
        <p:spPr>
          <a:xfrm>
            <a:off x="3707904" y="2686480"/>
            <a:ext cx="5493224" cy="4197154"/>
          </a:xfrm>
          <a:prstGeom prst="rect">
            <a:avLst/>
          </a:prstGeom>
        </p:spPr>
      </p:pic>
    </p:spTree>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PE"/>
          </a:p>
        </p:txBody>
      </p:sp>
      <p:sp>
        <p:nvSpPr>
          <p:cNvPr id="3" name="2 Subtítulo"/>
          <p:cNvSpPr>
            <a:spLocks noGrp="1"/>
          </p:cNvSpPr>
          <p:nvPr>
            <p:ph type="subTitle" idx="1"/>
          </p:nvPr>
        </p:nvSpPr>
        <p:spPr/>
        <p:txBody>
          <a:bodyPr/>
          <a:lstStyle/>
          <a:p>
            <a:endParaRPr lang="es-PE"/>
          </a:p>
        </p:txBody>
      </p:sp>
      <p:pic>
        <p:nvPicPr>
          <p:cNvPr id="4" name="3 Imagen"/>
          <p:cNvPicPr/>
          <p:nvPr/>
        </p:nvPicPr>
        <p:blipFill>
          <a:blip r:embed="rId2">
            <a:lum contrast="30000"/>
          </a:blip>
          <a:srcRect/>
          <a:stretch>
            <a:fillRect/>
          </a:stretch>
        </p:blipFill>
        <p:spPr bwMode="auto">
          <a:xfrm>
            <a:off x="0" y="9995"/>
            <a:ext cx="9144032" cy="6858000"/>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1026" name="Rectangle 2"/>
              <p:cNvSpPr>
                <a:spLocks noChangeArrowheads="1"/>
              </p:cNvSpPr>
              <p:nvPr/>
            </p:nvSpPr>
            <p:spPr bwMode="auto">
              <a:xfrm>
                <a:off x="1399024" y="859268"/>
                <a:ext cx="7286676" cy="15081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s-ES" dirty="0" smtClean="0">
                    <a:latin typeface="Arial" panose="020B0604020202020204" pitchFamily="34" charset="0"/>
                    <a:cs typeface="Arial" panose="020B0604020202020204" pitchFamily="34" charset="0"/>
                  </a:rPr>
                  <a:t>Un motor </a:t>
                </a:r>
                <a:r>
                  <a:rPr lang="es-ES" dirty="0">
                    <a:latin typeface="Arial" panose="020B0604020202020204" pitchFamily="34" charset="0"/>
                    <a:cs typeface="Arial" panose="020B0604020202020204" pitchFamily="34" charset="0"/>
                  </a:rPr>
                  <a:t>que entrega 0.35 hp y gira a 1800 rpm, la rueda </a:t>
                </a:r>
                <a:r>
                  <a:rPr lang="es-ES" dirty="0" smtClean="0">
                    <a:latin typeface="Arial" panose="020B0604020202020204" pitchFamily="34" charset="0"/>
                    <a:cs typeface="Arial" panose="020B0604020202020204" pitchFamily="34" charset="0"/>
                  </a:rPr>
                  <a:t>dentada pequeña </a:t>
                </a:r>
                <a:r>
                  <a:rPr lang="es-ES" dirty="0">
                    <a:latin typeface="Arial" panose="020B0604020202020204" pitchFamily="34" charset="0"/>
                    <a:cs typeface="Arial" panose="020B0604020202020204" pitchFamily="34" charset="0"/>
                  </a:rPr>
                  <a:t>más adecuada </a:t>
                </a:r>
                <a:r>
                  <a:rPr lang="es-ES" dirty="0" smtClean="0">
                    <a:latin typeface="Arial" panose="020B0604020202020204" pitchFamily="34" charset="0"/>
                    <a:cs typeface="Arial" panose="020B0604020202020204" pitchFamily="34" charset="0"/>
                  </a:rPr>
                  <a:t>es RS25 (C2) </a:t>
                </a:r>
                <a:r>
                  <a:rPr lang="es-ES" dirty="0">
                    <a:latin typeface="Arial" panose="020B0604020202020204" pitchFamily="34" charset="0"/>
                    <a:cs typeface="Arial" panose="020B0604020202020204" pitchFamily="34" charset="0"/>
                  </a:rPr>
                  <a:t>con </a:t>
                </a:r>
                <a14:m>
                  <m:oMath xmlns:m="http://schemas.openxmlformats.org/officeDocument/2006/math">
                    <m:sSub>
                      <m:sSubPr>
                        <m:ctrlPr>
                          <a:rPr lang="es-ES" i="1">
                            <a:latin typeface="Cambria Math" panose="02040503050406030204" pitchFamily="18" charset="0"/>
                          </a:rPr>
                        </m:ctrlPr>
                      </m:sSubPr>
                      <m:e>
                        <m:r>
                          <a:rPr lang="es-ES" i="1">
                            <a:latin typeface="Cambria Math" panose="02040503050406030204" pitchFamily="18" charset="0"/>
                          </a:rPr>
                          <m:t>𝑁</m:t>
                        </m:r>
                      </m:e>
                      <m:sub>
                        <m:r>
                          <a:rPr lang="es-ES" i="1">
                            <a:latin typeface="Cambria Math" panose="02040503050406030204" pitchFamily="18" charset="0"/>
                          </a:rPr>
                          <m:t>1</m:t>
                        </m:r>
                      </m:sub>
                    </m:sSub>
                    <m:r>
                      <a:rPr lang="es-ES" i="1">
                        <a:latin typeface="Cambria Math" panose="02040503050406030204" pitchFamily="18" charset="0"/>
                      </a:rPr>
                      <m:t>=13</m:t>
                    </m:r>
                  </m:oMath>
                </a14:m>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dientes </a:t>
                </a:r>
                <a:endParaRPr lang="es-PE" dirty="0">
                  <a:latin typeface="Arial" panose="020B0604020202020204" pitchFamily="34" charset="0"/>
                  <a:cs typeface="Arial" panose="020B0604020202020204" pitchFamily="34" charset="0"/>
                </a:endParaRPr>
              </a:p>
              <a:p>
                <a:pPr lvl="1" algn="ctr" fontAlgn="base">
                  <a:spcBef>
                    <a:spcPct val="0"/>
                  </a:spcBef>
                  <a:spcAft>
                    <a:spcPct val="0"/>
                  </a:spcAft>
                </a:pPr>
                <a:endParaRPr lang="es-PE" sz="2800" dirty="0" smtClean="0"/>
              </a:p>
              <a:p>
                <a:pPr marL="457200" marR="0" lvl="1" indent="0" algn="ctr" defTabSz="914400" rtl="0" eaLnBrk="1" fontAlgn="base" latinLnBrk="0" hangingPunct="1">
                  <a:lnSpc>
                    <a:spcPct val="100000"/>
                  </a:lnSpc>
                  <a:spcBef>
                    <a:spcPct val="0"/>
                  </a:spcBef>
                  <a:spcAft>
                    <a:spcPct val="0"/>
                  </a:spcAft>
                  <a:buClrTx/>
                  <a:buSzTx/>
                  <a:tabLst/>
                </a:pPr>
                <a:endParaRPr kumimoji="0" lang="es-ES" sz="2800" b="0" i="0" u="none" strike="noStrike" cap="none" normalizeH="0" baseline="0" dirty="0" smtClean="0">
                  <a:ln>
                    <a:noFill/>
                  </a:ln>
                  <a:solidFill>
                    <a:schemeClr val="tx1"/>
                  </a:solidFill>
                  <a:effectLst/>
                  <a:latin typeface="Arial" pitchFamily="34" charset="0"/>
                </a:endParaRPr>
              </a:p>
            </p:txBody>
          </p:sp>
        </mc:Choice>
        <mc:Fallback xmlns="">
          <p:sp>
            <p:nvSpPr>
              <p:cNvPr id="1026" name="Rectangle 2"/>
              <p:cNvSpPr>
                <a:spLocks noRot="1" noChangeAspect="1" noMove="1" noResize="1" noEditPoints="1" noAdjustHandles="1" noChangeArrowheads="1" noChangeShapeType="1" noTextEdit="1"/>
              </p:cNvSpPr>
              <p:nvPr/>
            </p:nvSpPr>
            <p:spPr bwMode="auto">
              <a:xfrm>
                <a:off x="1399024" y="859268"/>
                <a:ext cx="7286676" cy="1508105"/>
              </a:xfrm>
              <a:prstGeom prst="rect">
                <a:avLst/>
              </a:prstGeom>
              <a:blipFill rotWithShape="0">
                <a:blip r:embed="rId3"/>
                <a:stretch>
                  <a:fillRect l="-669" t="-1619" r="-669"/>
                </a:stretch>
              </a:blipFill>
              <a:ln w="9525">
                <a:noFill/>
                <a:miter lim="800000"/>
                <a:headEnd/>
                <a:tailEnd/>
              </a:ln>
              <a:effectLst/>
            </p:spPr>
            <p:txBody>
              <a:bodyPr/>
              <a:lstStyle/>
              <a:p>
                <a:r>
                  <a:rPr lang="es-ES">
                    <a:noFill/>
                  </a:rPr>
                  <a:t> </a:t>
                </a:r>
              </a:p>
            </p:txBody>
          </p:sp>
        </mc:Fallback>
      </mc:AlternateContent>
      <p:sp>
        <p:nvSpPr>
          <p:cNvPr id="8" name="7 Rectángulo"/>
          <p:cNvSpPr/>
          <p:nvPr/>
        </p:nvSpPr>
        <p:spPr>
          <a:xfrm>
            <a:off x="2000232" y="1857364"/>
            <a:ext cx="6357982" cy="2215991"/>
          </a:xfrm>
          <a:prstGeom prst="rect">
            <a:avLst/>
          </a:prstGeom>
        </p:spPr>
        <p:txBody>
          <a:bodyPr wrap="square">
            <a:spAutoFit/>
          </a:bodyPr>
          <a:lstStyle/>
          <a:p>
            <a:pPr algn="just"/>
            <a:endParaRPr lang="es-ES" dirty="0" smtClean="0"/>
          </a:p>
          <a:p>
            <a:pPr algn="just"/>
            <a:endParaRPr lang="es-ES" dirty="0" smtClean="0"/>
          </a:p>
          <a:p>
            <a:pPr algn="just"/>
            <a:endParaRPr lang="es-ES" dirty="0" smtClean="0"/>
          </a:p>
          <a:p>
            <a:pPr algn="just"/>
            <a:endParaRPr lang="es-ES" dirty="0" smtClean="0"/>
          </a:p>
          <a:p>
            <a:endParaRPr lang="es-PE" dirty="0"/>
          </a:p>
          <a:p>
            <a:pPr marL="0" lvl="2" algn="just"/>
            <a:endParaRPr lang="es-PE" sz="2400" dirty="0"/>
          </a:p>
          <a:p>
            <a:pPr algn="just"/>
            <a:endParaRPr lang="es-PE" sz="2400" dirty="0"/>
          </a:p>
        </p:txBody>
      </p:sp>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9" name="Rectangle 5"/>
          <p:cNvSpPr>
            <a:spLocks noChangeArrowheads="1"/>
          </p:cNvSpPr>
          <p:nvPr/>
        </p:nvSpPr>
        <p:spPr bwMode="auto">
          <a:xfrm>
            <a:off x="0" y="20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200" b="0" i="1" u="none" strike="noStrike" cap="none" normalizeH="0" baseline="0" smtClean="0">
                <a:ln>
                  <a:noFill/>
                </a:ln>
                <a:solidFill>
                  <a:schemeClr val="tx1"/>
                </a:solidFill>
                <a:effectLst/>
                <a:latin typeface="Arial" pitchFamily="34" charset="0"/>
                <a:ea typeface="Times New Roman" pitchFamily="18" charset="0"/>
              </a:rPr>
              <a:t> </a:t>
            </a:r>
            <a:r>
              <a:rPr kumimoji="0" lang="es-ES" sz="1200" b="0" i="0" u="none" strike="noStrike" cap="none" normalizeH="0" baseline="0" smtClean="0">
                <a:ln>
                  <a:noFill/>
                </a:ln>
                <a:solidFill>
                  <a:schemeClr val="tx1"/>
                </a:solidFill>
                <a:effectLst/>
                <a:latin typeface="Arial" pitchFamily="34" charset="0"/>
                <a:ea typeface="Times New Roman" pitchFamily="18" charset="0"/>
              </a:rPr>
              <a:t>                       </a:t>
            </a:r>
            <a:endParaRPr kumimoji="0" lang="es-ES" sz="1800" b="0" i="0" u="none" strike="noStrike" cap="none" normalizeH="0" baseline="0" smtClean="0">
              <a:ln>
                <a:noFill/>
              </a:ln>
              <a:solidFill>
                <a:schemeClr val="tx1"/>
              </a:solidFill>
              <a:effectLst/>
              <a:latin typeface="Arial" pitchFamily="34" charset="0"/>
            </a:endParaRPr>
          </a:p>
        </p:txBody>
      </p:sp>
      <p:sp>
        <p:nvSpPr>
          <p:cNvPr id="1031" name="Rectangle 7"/>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4"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5" name="Rectangle 11"/>
          <p:cNvSpPr>
            <a:spLocks noChangeArrowheads="1"/>
          </p:cNvSpPr>
          <p:nvPr/>
        </p:nvSpPr>
        <p:spPr bwMode="auto">
          <a:xfrm>
            <a:off x="0" y="8001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1037" name="Rectangle 1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38" name="Rectangle 14"/>
          <p:cNvSpPr>
            <a:spLocks noChangeArrowheads="1"/>
          </p:cNvSpPr>
          <p:nvPr/>
        </p:nvSpPr>
        <p:spPr bwMode="auto">
          <a:xfrm>
            <a:off x="0" y="8001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PE" sz="1800" b="0" i="0" u="none" strike="noStrike" cap="none" normalizeH="0" baseline="0" smtClean="0">
              <a:ln>
                <a:noFill/>
              </a:ln>
              <a:solidFill>
                <a:schemeClr val="tx1"/>
              </a:solidFill>
              <a:effectLst/>
              <a:latin typeface="Arial" pitchFamily="34" charset="0"/>
            </a:endParaRPr>
          </a:p>
        </p:txBody>
      </p:sp>
      <p:sp>
        <p:nvSpPr>
          <p:cNvPr id="225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253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6"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3558" name="Rectangle 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4"/>
          <a:stretch>
            <a:fillRect/>
          </a:stretch>
        </p:blipFill>
        <p:spPr>
          <a:xfrm>
            <a:off x="-32" y="1789837"/>
            <a:ext cx="6067678" cy="5069628"/>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5986962" y="1450106"/>
                <a:ext cx="4572000" cy="2169825"/>
              </a:xfrm>
              <a:prstGeom prst="rect">
                <a:avLst/>
              </a:prstGeom>
            </p:spPr>
            <p:txBody>
              <a:bodyPr>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La </a:t>
                </a:r>
                <a:r>
                  <a:rPr lang="es-ES" dirty="0">
                    <a:latin typeface="Arial" panose="020B0604020202020204" pitchFamily="34" charset="0"/>
                    <a:ea typeface="Times New Roman" panose="02020603050405020304" pitchFamily="18" charset="0"/>
                    <a:cs typeface="Times New Roman" panose="02020603050405020304" pitchFamily="18" charset="0"/>
                  </a:rPr>
                  <a:t>rueda dentada grande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puede </a:t>
                </a:r>
                <a:r>
                  <a:rPr lang="es-ES" dirty="0">
                    <a:latin typeface="Arial" panose="020B0604020202020204" pitchFamily="34" charset="0"/>
                    <a:ea typeface="Times New Roman" panose="02020603050405020304" pitchFamily="18" charset="0"/>
                    <a:cs typeface="Times New Roman" panose="02020603050405020304" pitchFamily="18" charset="0"/>
                  </a:rPr>
                  <a:t>tener máximo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𝑁</m:t>
                        </m:r>
                      </m:e>
                      <m:sub>
                        <m:r>
                          <a:rPr lang="es-ES" i="1">
                            <a:effectLst/>
                            <a:latin typeface="Cambria Math" panose="02040503050406030204" pitchFamily="18" charset="0"/>
                            <a:ea typeface="Times New Roman" panose="02020603050405020304" pitchFamily="18" charset="0"/>
                            <a:cs typeface="Arial" panose="020B0604020202020204" pitchFamily="34" charset="0"/>
                          </a:rPr>
                          <m:t>2</m:t>
                        </m:r>
                      </m:sub>
                    </m:sSub>
                    <m:r>
                      <a:rPr lang="es-ES" i="1">
                        <a:effectLst/>
                        <a:latin typeface="Cambria Math" panose="02040503050406030204" pitchFamily="18" charset="0"/>
                        <a:ea typeface="Times New Roman" panose="02020603050405020304" pitchFamily="18" charset="0"/>
                        <a:cs typeface="Arial" panose="020B0604020202020204" pitchFamily="34" charset="0"/>
                      </a:rPr>
                      <m:t>=72</m:t>
                    </m:r>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dientes</a:t>
                </a:r>
                <a:r>
                  <a:rPr lang="es-ES" dirty="0">
                    <a:effectLst/>
                    <a:latin typeface="Arial" panose="020B0604020202020204" pitchFamily="34" charset="0"/>
                    <a:ea typeface="Times New Roman" panose="02020603050405020304" pitchFamily="18" charset="0"/>
                    <a:cs typeface="Times New Roman" panose="02020603050405020304" pitchFamily="18" charset="0"/>
                  </a:rPr>
                  <a:t>, por lo tanto, la </a:t>
                </a:r>
                <a:endParaRPr lang="es-ES"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relación </a:t>
                </a:r>
                <a:r>
                  <a:rPr lang="es-ES" dirty="0">
                    <a:effectLst/>
                    <a:latin typeface="Arial" panose="020B0604020202020204" pitchFamily="34" charset="0"/>
                    <a:ea typeface="Times New Roman" panose="02020603050405020304" pitchFamily="18" charset="0"/>
                    <a:cs typeface="Times New Roman" panose="02020603050405020304" pitchFamily="18" charset="0"/>
                  </a:rPr>
                  <a:t>de transmisión (</a:t>
                </a:r>
                <a14:m>
                  <m:oMath xmlns:m="http://schemas.openxmlformats.org/officeDocument/2006/math">
                    <m:r>
                      <a:rPr lang="es-ES" i="1">
                        <a:effectLst/>
                        <a:latin typeface="Cambria Math" panose="02040503050406030204" pitchFamily="18" charset="0"/>
                        <a:ea typeface="Times New Roman" panose="02020603050405020304" pitchFamily="18" charset="0"/>
                        <a:cs typeface="Arial" panose="020B0604020202020204" pitchFamily="34" charset="0"/>
                      </a:rPr>
                      <m:t>𝑖</m:t>
                    </m:r>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es: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6" name="Rectángulo 5"/>
              <p:cNvSpPr>
                <a:spLocks noRot="1" noChangeAspect="1" noMove="1" noResize="1" noEditPoints="1" noAdjustHandles="1" noChangeArrowheads="1" noChangeShapeType="1" noTextEdit="1"/>
              </p:cNvSpPr>
              <p:nvPr/>
            </p:nvSpPr>
            <p:spPr>
              <a:xfrm>
                <a:off x="5986962" y="1450106"/>
                <a:ext cx="4572000" cy="2169825"/>
              </a:xfrm>
              <a:prstGeom prst="rect">
                <a:avLst/>
              </a:prstGeom>
              <a:blipFill rotWithShape="0">
                <a:blip r:embed="rId5"/>
                <a:stretch>
                  <a:fillRect l="-10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5029258" y="2965359"/>
                <a:ext cx="4572000" cy="3071097"/>
              </a:xfrm>
              <a:prstGeom prst="rect">
                <a:avLst/>
              </a:prstGeom>
            </p:spPr>
            <p:txBody>
              <a:bodyPr>
                <a:spAutoFit/>
              </a:bodyPr>
              <a:lstStyle/>
              <a:p>
                <a:pPr marL="1798320">
                  <a:lnSpc>
                    <a:spcPct val="150000"/>
                  </a:lnSpc>
                  <a:spcAft>
                    <a:spcPts val="0"/>
                  </a:spcAft>
                </a:pPr>
                <a14:m>
                  <m:oMath xmlns:m="http://schemas.openxmlformats.org/officeDocument/2006/math">
                    <m:r>
                      <a:rPr lang="es-ES" sz="2000" i="1" smtClean="0">
                        <a:effectLst/>
                        <a:latin typeface="Cambria Math" panose="02040503050406030204" pitchFamily="18" charset="0"/>
                        <a:ea typeface="Times New Roman" panose="02020603050405020304" pitchFamily="18" charset="0"/>
                        <a:cs typeface="Arial" panose="020B0604020202020204" pitchFamily="34" charset="0"/>
                      </a:rPr>
                      <m:t>𝑖</m:t>
                    </m:r>
                    <m:r>
                      <a:rPr lang="es-ES" sz="2000" i="1" smtClean="0">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𝑁</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2</m:t>
                            </m:r>
                          </m:sub>
                        </m:sSub>
                      </m:num>
                      <m:den>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𝑁</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den>
                    </m:f>
                  </m:oMath>
                </a14:m>
                <a:r>
                  <a:rPr lang="es-ES" sz="2000" i="1" dirty="0">
                    <a:effectLst/>
                    <a:latin typeface="Arial" panose="020B0604020202020204" pitchFamily="34" charset="0"/>
                    <a:ea typeface="Times New Roman" panose="02020603050405020304" pitchFamily="18" charset="0"/>
                    <a:cs typeface="Times New Roman" panose="02020603050405020304" pitchFamily="18" charset="0"/>
                  </a:rPr>
                  <a:t>    </a:t>
                </a:r>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s-ES" i="1">
                        <a:effectLst/>
                        <a:latin typeface="Cambria Math" panose="02040503050406030204" pitchFamily="18" charset="0"/>
                        <a:ea typeface="Times New Roman" panose="02020603050405020304" pitchFamily="18" charset="0"/>
                        <a:cs typeface="Arial" panose="020B0604020202020204" pitchFamily="34" charset="0"/>
                      </a:rPr>
                      <m:t>𝑖</m:t>
                    </m:r>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72</m:t>
                        </m:r>
                      </m:num>
                      <m:den>
                        <m:r>
                          <a:rPr lang="es-ES" i="1">
                            <a:effectLst/>
                            <a:latin typeface="Cambria Math" panose="02040503050406030204" pitchFamily="18" charset="0"/>
                            <a:ea typeface="Times New Roman" panose="02020603050405020304" pitchFamily="18" charset="0"/>
                            <a:cs typeface="Arial" panose="020B0604020202020204" pitchFamily="34" charset="0"/>
                          </a:rPr>
                          <m:t>13</m:t>
                        </m:r>
                      </m:den>
                    </m:f>
                  </m:oMath>
                </a14:m>
                <a:r>
                  <a:rPr lang="es-ES" sz="1600" dirty="0" smtClean="0">
                    <a:effectLst/>
                    <a:latin typeface="Calibri" panose="020F0502020204030204" pitchFamily="34" charset="0"/>
                    <a:ea typeface="Times New Roman" panose="02020603050405020304" pitchFamily="18" charset="0"/>
                    <a:cs typeface="Times New Roman" panose="02020603050405020304" pitchFamily="18" charset="0"/>
                  </a:rPr>
                  <a:t>=5,538</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r>
                  <a:rPr lang="es-ES" sz="1600" dirty="0" smtClean="0">
                    <a:latin typeface="Calibri" panose="020F0502020204030204" pitchFamily="34" charset="0"/>
                    <a:ea typeface="Times New Roman" panose="02020603050405020304" pitchFamily="18" charset="0"/>
                    <a:cs typeface="Times New Roman" panose="02020603050405020304" pitchFamily="18" charset="0"/>
                  </a:rPr>
                  <a:t> 	</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La </a:t>
                </a:r>
                <a:r>
                  <a:rPr lang="es-ES" dirty="0">
                    <a:effectLst/>
                    <a:latin typeface="Arial" panose="020B0604020202020204" pitchFamily="34" charset="0"/>
                    <a:ea typeface="Times New Roman" panose="02020603050405020304" pitchFamily="18" charset="0"/>
                    <a:cs typeface="Times New Roman" panose="02020603050405020304" pitchFamily="18" charset="0"/>
                  </a:rPr>
                  <a:t>velocidad angular </a:t>
                </a:r>
                <a:r>
                  <a:rPr lang="es-ES" dirty="0" smtClean="0">
                    <a:latin typeface="Arial" panose="020B0604020202020204" pitchFamily="34" charset="0"/>
                    <a:ea typeface="Times New Roman" panose="02020603050405020304" pitchFamily="18" charset="0"/>
                    <a:cs typeface="Times New Roman" panose="02020603050405020304" pitchFamily="18" charset="0"/>
                  </a:rPr>
                  <a:t>es</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s-ES" sz="2000" dirty="0" smtClean="0">
                    <a:effectLst/>
                    <a:ea typeface="Times New Roman" panose="02020603050405020304" pitchFamily="18" charset="0"/>
                    <a:cs typeface="Arial" panose="020B0604020202020204" pitchFamily="34" charset="0"/>
                  </a:rPr>
                  <a:t>                      </a:t>
                </a:r>
                <a14:m>
                  <m:oMath xmlns:m="http://schemas.openxmlformats.org/officeDocument/2006/math">
                    <m:r>
                      <a:rPr lang="es-ES" sz="2000" b="0" i="0" smtClean="0">
                        <a:effectLst/>
                        <a:latin typeface="Cambria Math" panose="02040503050406030204" pitchFamily="18" charset="0"/>
                        <a:ea typeface="Times New Roman" panose="02020603050405020304" pitchFamily="18" charset="0"/>
                        <a:cs typeface="Arial" panose="020B0604020202020204" pitchFamily="34" charset="0"/>
                      </a:rPr>
                      <m:t>           </m:t>
                    </m:r>
                    <m:r>
                      <a:rPr lang="es-ES" sz="2000" i="1">
                        <a:effectLst/>
                        <a:latin typeface="Cambria Math" panose="02040503050406030204" pitchFamily="18" charset="0"/>
                        <a:ea typeface="Times New Roman" panose="02020603050405020304" pitchFamily="18" charset="0"/>
                        <a:cs typeface="Arial" panose="020B0604020202020204" pitchFamily="34" charset="0"/>
                      </a:rPr>
                      <m:t>𝑖</m:t>
                    </m:r>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𝜔</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num>
                      <m:den>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𝜔</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2</m:t>
                            </m:r>
                          </m:sub>
                        </m:sSub>
                      </m:den>
                    </m:f>
                  </m:oMath>
                </a14:m>
                <a:r>
                  <a:rPr lang="es-ES" sz="20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i="1" dirty="0" smtClean="0">
                  <a:effectLst/>
                  <a:latin typeface="Cambria Math" panose="02040503050406030204" pitchFamily="18" charset="0"/>
                  <a:ea typeface="Times New Roman" panose="02020603050405020304" pitchFamily="18" charset="0"/>
                  <a:cs typeface="Arial" panose="020B0604020202020204" pitchFamily="34" charset="0"/>
                </a:endParaRPr>
              </a:p>
              <a:p>
                <a:pPr>
                  <a:lnSpc>
                    <a:spcPct val="150000"/>
                  </a:lnSpc>
                  <a:spcAft>
                    <a:spcPts val="0"/>
                  </a:spcAft>
                </a:pPr>
                <a:r>
                  <a:rPr lang="es-ES" dirty="0" smtClean="0">
                    <a:effectLst/>
                    <a:ea typeface="Times New Roman" panose="02020603050405020304" pitchFamily="18" charset="0"/>
                    <a:cs typeface="Arial" panose="020B0604020202020204" pitchFamily="34" charset="0"/>
                  </a:rPr>
                  <a:t>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𝜔</m:t>
                        </m:r>
                      </m:e>
                      <m:sub>
                        <m:r>
                          <a:rPr lang="es-ES" i="1">
                            <a:effectLst/>
                            <a:latin typeface="Cambria Math" panose="02040503050406030204" pitchFamily="18" charset="0"/>
                            <a:ea typeface="Times New Roman" panose="02020603050405020304" pitchFamily="18" charset="0"/>
                            <a:cs typeface="Arial" panose="020B0604020202020204" pitchFamily="34" charset="0"/>
                          </a:rPr>
                          <m:t>2</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1800 </m:t>
                        </m:r>
                        <m:r>
                          <a:rPr lang="es-ES" i="1">
                            <a:effectLst/>
                            <a:latin typeface="Cambria Math" panose="02040503050406030204" pitchFamily="18" charset="0"/>
                            <a:ea typeface="Times New Roman" panose="02020603050405020304" pitchFamily="18" charset="0"/>
                            <a:cs typeface="Arial" panose="020B0604020202020204" pitchFamily="34" charset="0"/>
                          </a:rPr>
                          <m:t>𝑟𝑝𝑚</m:t>
                        </m:r>
                      </m:num>
                      <m:den>
                        <m:r>
                          <a:rPr lang="es-ES" i="1">
                            <a:effectLst/>
                            <a:latin typeface="Cambria Math" panose="02040503050406030204" pitchFamily="18" charset="0"/>
                            <a:ea typeface="Times New Roman" panose="02020603050405020304" pitchFamily="18" charset="0"/>
                            <a:cs typeface="Arial" panose="020B0604020202020204" pitchFamily="34" charset="0"/>
                          </a:rPr>
                          <m:t>5.538</m:t>
                        </m:r>
                      </m:den>
                    </m:f>
                    <m:r>
                      <a:rPr lang="es-ES" i="1">
                        <a:effectLst/>
                        <a:latin typeface="Cambria Math" panose="02040503050406030204" pitchFamily="18" charset="0"/>
                        <a:ea typeface="Times New Roman" panose="02020603050405020304" pitchFamily="18" charset="0"/>
                        <a:cs typeface="Arial" panose="020B0604020202020204" pitchFamily="34" charset="0"/>
                      </a:rPr>
                      <m:t>=325 </m:t>
                    </m:r>
                    <m:r>
                      <a:rPr lang="es-ES" i="1">
                        <a:effectLst/>
                        <a:latin typeface="Cambria Math" panose="02040503050406030204" pitchFamily="18" charset="0"/>
                        <a:ea typeface="Times New Roman" panose="02020603050405020304" pitchFamily="18" charset="0"/>
                        <a:cs typeface="Arial" panose="020B0604020202020204" pitchFamily="34" charset="0"/>
                      </a:rPr>
                      <m:t>𝑟𝑝𝑚</m:t>
                    </m:r>
                  </m:oMath>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5029258" y="2965359"/>
                <a:ext cx="4572000" cy="3071097"/>
              </a:xfrm>
              <a:prstGeom prst="rect">
                <a:avLst/>
              </a:prstGeom>
              <a:blipFill rotWithShape="0">
                <a:blip r:embed="rId6"/>
                <a:stretch>
                  <a:fillRect/>
                </a:stretch>
              </a:blipFill>
            </p:spPr>
            <p:txBody>
              <a:bodyPr/>
              <a:lstStyle/>
              <a:p>
                <a:r>
                  <a:rPr lang="es-ES">
                    <a:noFill/>
                  </a:rPr>
                  <a:t> </a:t>
                </a:r>
              </a:p>
            </p:txBody>
          </p:sp>
        </mc:Fallback>
      </mc:AlternateContent>
      <p:sp>
        <p:nvSpPr>
          <p:cNvPr id="9" name="Rectángulo 8"/>
          <p:cNvSpPr/>
          <p:nvPr/>
        </p:nvSpPr>
        <p:spPr>
          <a:xfrm>
            <a:off x="6067646" y="6088797"/>
            <a:ext cx="2826415" cy="646331"/>
          </a:xfrm>
          <a:prstGeom prst="rect">
            <a:avLst/>
          </a:prstGeom>
        </p:spPr>
        <p:txBody>
          <a:bodyPr wrap="none">
            <a:spAutoFit/>
          </a:bodyPr>
          <a:lstStyle/>
          <a:p>
            <a:r>
              <a:rPr lang="es-ES" b="1" dirty="0" smtClean="0">
                <a:latin typeface="Arial" panose="020B0604020202020204" pitchFamily="34" charset="0"/>
                <a:cs typeface="Arial" panose="020B0604020202020204" pitchFamily="34" charset="0"/>
              </a:rPr>
              <a:t>Nota:</a:t>
            </a:r>
          </a:p>
          <a:p>
            <a:r>
              <a:rPr lang="es-ES" dirty="0" smtClean="0">
                <a:latin typeface="Arial" panose="020B0604020202020204" pitchFamily="34" charset="0"/>
                <a:cs typeface="Arial" panose="020B0604020202020204" pitchFamily="34" charset="0"/>
              </a:rPr>
              <a:t>Controlamos con variador</a:t>
            </a:r>
            <a:endParaRPr lang="es-ES" dirty="0"/>
          </a:p>
        </p:txBody>
      </p:sp>
    </p:spTree>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441314" y="1052736"/>
            <a:ext cx="7215238" cy="4525963"/>
          </a:xfrm>
        </p:spPr>
        <p:txBody>
          <a:bodyPr>
            <a:normAutofit/>
          </a:bodyPr>
          <a:lstStyle/>
          <a:p>
            <a:pPr marL="0" lvl="1" indent="0" algn="just">
              <a:buNone/>
            </a:pPr>
            <a:r>
              <a:rPr lang="es-ES" b="1" dirty="0" smtClean="0">
                <a:latin typeface="Arial" panose="020B0604020202020204" pitchFamily="34" charset="0"/>
                <a:cs typeface="Arial" panose="020B0604020202020204" pitchFamily="34" charset="0"/>
              </a:rPr>
              <a:t>3. DISEÑO </a:t>
            </a:r>
            <a:r>
              <a:rPr lang="es-ES" b="1" dirty="0">
                <a:latin typeface="Arial" panose="020B0604020202020204" pitchFamily="34" charset="0"/>
                <a:cs typeface="Arial" panose="020B0604020202020204" pitchFamily="34" charset="0"/>
              </a:rPr>
              <a:t>DEL SISTEMA DE SUJECIÓN Y GIRO DE LA PUERTA</a:t>
            </a:r>
            <a:r>
              <a:rPr lang="es-ES" b="1" dirty="0" smtClean="0"/>
              <a:t>.</a:t>
            </a:r>
            <a:endParaRPr lang="es-ES"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5" name="Rectángulo 4"/>
          <p:cNvSpPr/>
          <p:nvPr/>
        </p:nvSpPr>
        <p:spPr>
          <a:xfrm>
            <a:off x="1249894" y="1988840"/>
            <a:ext cx="7598078" cy="646331"/>
          </a:xfrm>
          <a:prstGeom prst="rect">
            <a:avLst/>
          </a:prstGeom>
        </p:spPr>
        <p:txBody>
          <a:bodyPr wrap="square">
            <a:spAutoFit/>
          </a:bodyPr>
          <a:lstStyle/>
          <a:p>
            <a:r>
              <a:rPr lang="es-ES" dirty="0" smtClean="0">
                <a:latin typeface="Arial" panose="020B0604020202020204" pitchFamily="34" charset="0"/>
                <a:ea typeface="Times New Roman" panose="02020603050405020304" pitchFamily="18" charset="0"/>
              </a:rPr>
              <a:t>Sostiene la puerta </a:t>
            </a:r>
            <a:r>
              <a:rPr lang="es-ES" dirty="0">
                <a:latin typeface="Arial" panose="020B0604020202020204" pitchFamily="34" charset="0"/>
                <a:ea typeface="Times New Roman" panose="02020603050405020304" pitchFamily="18" charset="0"/>
              </a:rPr>
              <a:t>en posición horizontal y girarla 180° para permitir que sea pintada por ambos lados.</a:t>
            </a:r>
            <a:endParaRPr lang="es-ES" dirty="0"/>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3408" y="2650619"/>
            <a:ext cx="5190205" cy="4207381"/>
          </a:xfrm>
          <a:prstGeom prst="rect">
            <a:avLst/>
          </a:prstGeom>
        </p:spPr>
      </p:pic>
      <p:sp>
        <p:nvSpPr>
          <p:cNvPr id="6" name="Rectángulo 5"/>
          <p:cNvSpPr/>
          <p:nvPr/>
        </p:nvSpPr>
        <p:spPr>
          <a:xfrm>
            <a:off x="5186797" y="2635171"/>
            <a:ext cx="4572000" cy="2585323"/>
          </a:xfrm>
          <a:prstGeom prst="rect">
            <a:avLst/>
          </a:prstGeom>
        </p:spPr>
        <p:txBody>
          <a:bodyPr>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a. Puerta</a:t>
            </a:r>
            <a:r>
              <a:rPr lang="es-ES" dirty="0">
                <a:latin typeface="Arial" panose="020B0604020202020204" pitchFamily="34" charset="0"/>
                <a:ea typeface="Times New Roman" panose="02020603050405020304" pitchFamily="18" charset="0"/>
                <a:cs typeface="Times New Roman" panose="02020603050405020304" pitchFamily="18" charset="0"/>
              </a:rPr>
              <a:t>.</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b. Piñón </a:t>
            </a:r>
            <a:r>
              <a:rPr lang="es-ES" dirty="0">
                <a:latin typeface="Arial" panose="020B0604020202020204" pitchFamily="34" charset="0"/>
                <a:ea typeface="Times New Roman" panose="02020603050405020304" pitchFamily="18" charset="0"/>
                <a:cs typeface="Times New Roman" panose="02020603050405020304" pitchFamily="18" charset="0"/>
              </a:rPr>
              <a:t>para el giro de la puerta.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c. Cremallera </a:t>
            </a:r>
            <a:r>
              <a:rPr lang="es-ES" dirty="0">
                <a:latin typeface="Arial" panose="020B0604020202020204" pitchFamily="34" charset="0"/>
                <a:ea typeface="Times New Roman" panose="02020603050405020304" pitchFamily="18" charset="0"/>
                <a:cs typeface="Times New Roman" panose="02020603050405020304" pitchFamily="18" charset="0"/>
              </a:rPr>
              <a:t>para el giro de la puerta.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d. Cilindro </a:t>
            </a:r>
            <a:r>
              <a:rPr lang="es-ES" dirty="0">
                <a:latin typeface="Arial" panose="020B0604020202020204" pitchFamily="34" charset="0"/>
                <a:ea typeface="Times New Roman" panose="02020603050405020304" pitchFamily="18" charset="0"/>
                <a:cs typeface="Times New Roman" panose="02020603050405020304" pitchFamily="18" charset="0"/>
              </a:rPr>
              <a:t>neumático para el giro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    de </a:t>
            </a:r>
            <a:r>
              <a:rPr lang="es-ES" dirty="0">
                <a:latin typeface="Arial" panose="020B0604020202020204" pitchFamily="34" charset="0"/>
                <a:ea typeface="Times New Roman" panose="02020603050405020304" pitchFamily="18" charset="0"/>
                <a:cs typeface="Times New Roman" panose="02020603050405020304" pitchFamily="18" charset="0"/>
              </a:rPr>
              <a:t>la puerta.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e. Viga </a:t>
            </a:r>
            <a:r>
              <a:rPr lang="es-ES" dirty="0">
                <a:latin typeface="Arial" panose="020B0604020202020204" pitchFamily="34" charset="0"/>
                <a:ea typeface="Times New Roman" panose="02020603050405020304" pitchFamily="18" charset="0"/>
                <a:cs typeface="Times New Roman" panose="02020603050405020304" pitchFamily="18" charset="0"/>
              </a:rPr>
              <a:t>soporte de la puerta.</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835696" y="692696"/>
            <a:ext cx="6100324" cy="1384995"/>
          </a:xfrm>
          <a:prstGeom prst="rect">
            <a:avLst/>
          </a:prstGeom>
        </p:spPr>
        <p:txBody>
          <a:bodyPr wrap="none">
            <a:spAutoFit/>
          </a:bodyPr>
          <a:lstStyle/>
          <a:p>
            <a:pPr lvl="1" algn="just">
              <a:lnSpc>
                <a:spcPct val="150000"/>
              </a:lnSpc>
              <a:spcAft>
                <a:spcPts val="0"/>
              </a:spcAft>
            </a:pPr>
            <a:r>
              <a:rPr lang="es-ES" sz="2800" b="1" dirty="0">
                <a:latin typeface="Arial" panose="020B0604020202020204" pitchFamily="34" charset="0"/>
                <a:ea typeface="Times New Roman" panose="02020603050405020304" pitchFamily="18" charset="0"/>
                <a:cs typeface="Times New Roman" panose="02020603050405020304" pitchFamily="18" charset="0"/>
              </a:rPr>
              <a:t>DISEÑO DE LA VIGA SOPORTE </a:t>
            </a:r>
            <a:endParaRPr lang="es-ES" sz="2800" b="1" dirty="0" smtClean="0">
              <a:latin typeface="Arial" panose="020B0604020202020204" pitchFamily="34" charset="0"/>
              <a:ea typeface="Times New Roman" panose="02020603050405020304" pitchFamily="18" charset="0"/>
              <a:cs typeface="Times New Roman" panose="02020603050405020304" pitchFamily="18" charset="0"/>
            </a:endParaRPr>
          </a:p>
          <a:p>
            <a:pPr lvl="1" algn="ctr">
              <a:lnSpc>
                <a:spcPct val="150000"/>
              </a:lnSpc>
              <a:spcAft>
                <a:spcPts val="0"/>
              </a:spcAft>
            </a:pP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DE </a:t>
            </a:r>
            <a:r>
              <a:rPr lang="es-ES" sz="2800" b="1" dirty="0">
                <a:latin typeface="Arial" panose="020B0604020202020204" pitchFamily="34" charset="0"/>
                <a:ea typeface="Times New Roman" panose="02020603050405020304" pitchFamily="18" charset="0"/>
                <a:cs typeface="Times New Roman" panose="02020603050405020304" pitchFamily="18" charset="0"/>
              </a:rPr>
              <a:t>LA PUERTA. </a:t>
            </a: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angle 5"/>
          <p:cNvSpPr>
            <a:spLocks noChangeArrowheads="1"/>
          </p:cNvSpPr>
          <p:nvPr/>
        </p:nvSpPr>
        <p:spPr bwMode="auto">
          <a:xfrm>
            <a:off x="1691680" y="1972710"/>
            <a:ext cx="70262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Wpuerta= 450N</a:t>
            </a:r>
            <a:r>
              <a:rPr lang="es-ES" dirty="0" smtClean="0">
                <a:latin typeface="Arial" panose="020B0604020202020204" pitchFamily="34" charset="0"/>
                <a:ea typeface="Times New Roman" panose="02020603050405020304" pitchFamily="18" charset="0"/>
                <a:cs typeface="Arial" panose="020B0604020202020204" pitchFamily="34" charset="0"/>
              </a:rPr>
              <a:t>, </a:t>
            </a:r>
            <a:r>
              <a:rPr lang="es-ES" dirty="0">
                <a:latin typeface="Arial" panose="020B0604020202020204" pitchFamily="34" charset="0"/>
                <a:ea typeface="Times New Roman" panose="02020603050405020304" pitchFamily="18" charset="0"/>
                <a:cs typeface="Arial" panose="020B0604020202020204" pitchFamily="34" charset="0"/>
              </a:rPr>
              <a:t>l</a:t>
            </a:r>
            <a:r>
              <a:rPr kumimoji="0" 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a carga máxima que debe resistir la viga soporte </a:t>
            </a:r>
          </a:p>
          <a:p>
            <a:pPr marL="0" marR="0" lvl="0" indent="0" algn="l" defTabSz="914400" rtl="0" eaLnBrk="0" fontAlgn="base" latinLnBrk="0" hangingPunct="0">
              <a:lnSpc>
                <a:spcPct val="100000"/>
              </a:lnSpc>
              <a:spcBef>
                <a:spcPct val="0"/>
              </a:spcBef>
              <a:spcAft>
                <a:spcPct val="0"/>
              </a:spcAft>
              <a:buClrTx/>
              <a:buSzTx/>
              <a:buFontTx/>
              <a:buNone/>
              <a:tabLst/>
            </a:pPr>
            <a:r>
              <a:rPr kumimoji="0" lang="es-ES"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es igual a la mitad del peso de la puerta (225 N)</a:t>
            </a:r>
            <a:endParaRPr kumimoji="0" lang="es-ES"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p:txBody>
      </p:sp>
      <p:pic>
        <p:nvPicPr>
          <p:cNvPr id="1028" name="Imagen 1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599" y="3120663"/>
            <a:ext cx="4935263" cy="203216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a:spLocks noChangeArrowheads="1"/>
          </p:cNvSpPr>
          <p:nvPr/>
        </p:nvSpPr>
        <p:spPr bwMode="auto">
          <a:xfrm>
            <a:off x="1691680" y="41913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mc:AlternateContent xmlns:mc="http://schemas.openxmlformats.org/markup-compatibility/2006" xmlns:a14="http://schemas.microsoft.com/office/drawing/2010/main">
        <mc:Choice Requires="a14">
          <p:sp>
            <p:nvSpPr>
              <p:cNvPr id="12" name="Rectángulo 11"/>
              <p:cNvSpPr/>
              <p:nvPr/>
            </p:nvSpPr>
            <p:spPr>
              <a:xfrm>
                <a:off x="1547664" y="2437490"/>
                <a:ext cx="4572000" cy="2674515"/>
              </a:xfrm>
              <a:prstGeom prst="rect">
                <a:avLst/>
              </a:prstGeom>
            </p:spPr>
            <p:txBody>
              <a:bodyPr>
                <a:spAutoFit/>
              </a:bodyPr>
              <a:lstStyle/>
              <a:p>
                <a:pPr algn="just">
                  <a:lnSpc>
                    <a:spcPct val="150000"/>
                  </a:lnSpc>
                  <a:spcAft>
                    <a:spcPts val="0"/>
                  </a:spcAft>
                </a:pPr>
                <a:r>
                  <a:rPr lang="es-ES" sz="1600" dirty="0">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spcAft>
                    <a:spcPts val="0"/>
                  </a:spcAft>
                </a:pPr>
                <a14:m>
                  <m:oMathPara xmlns:m="http://schemas.openxmlformats.org/officeDocument/2006/math">
                    <m:oMathParaPr>
                      <m:jc m:val="left"/>
                    </m:oMathParaPr>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𝐹</m:t>
                          </m:r>
                          <m:r>
                            <a:rPr lang="es-ES" i="1">
                              <a:effectLst/>
                              <a:latin typeface="Cambria Math" panose="02040503050406030204" pitchFamily="18" charset="0"/>
                              <a:ea typeface="Times New Roman" panose="02020603050405020304" pitchFamily="18" charset="0"/>
                              <a:cs typeface="Arial" panose="020B0604020202020204" pitchFamily="34" charset="0"/>
                            </a:rPr>
                            <m:t> .  </m:t>
                          </m:r>
                          <m:r>
                            <a:rPr lang="es-ES" i="1">
                              <a:effectLst/>
                              <a:latin typeface="Cambria Math" panose="02040503050406030204" pitchFamily="18" charset="0"/>
                              <a:ea typeface="Times New Roman" panose="02020603050405020304" pitchFamily="18" charset="0"/>
                              <a:cs typeface="Arial" panose="020B0604020202020204" pitchFamily="34" charset="0"/>
                            </a:rPr>
                            <m:t>𝐿</m:t>
                          </m:r>
                        </m:num>
                        <m:den>
                          <m:r>
                            <a:rPr lang="es-ES"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225 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m:t>
                          </m:r>
                          <m:r>
                            <a:rPr lang="es-ES" sz="1600" i="1">
                              <a:effectLst/>
                              <a:latin typeface="Cambria Math" panose="02040503050406030204" pitchFamily="18" charset="0"/>
                              <a:ea typeface="Times New Roman" panose="02020603050405020304" pitchFamily="18" charset="0"/>
                              <a:cs typeface="Arial" panose="020B0604020202020204" pitchFamily="34" charset="0"/>
                            </a:rPr>
                            <m:t>∙1.35 </m:t>
                          </m:r>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4</m:t>
                          </m:r>
                        </m:den>
                      </m:f>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sSub>
                        <m:sSub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1600" i="1">
                              <a:effectLst/>
                              <a:latin typeface="Cambria Math" panose="02040503050406030204" pitchFamily="18" charset="0"/>
                              <a:ea typeface="Times New Roman" panose="02020603050405020304" pitchFamily="18" charset="0"/>
                              <a:cs typeface="Arial" panose="020B0604020202020204" pitchFamily="34" charset="0"/>
                            </a:rPr>
                            <m:t>𝑀</m:t>
                          </m:r>
                        </m:e>
                        <m:sub>
                          <m:r>
                            <a:rPr lang="es-ES" sz="1600" i="1">
                              <a:effectLst/>
                              <a:latin typeface="Cambria Math" panose="02040503050406030204" pitchFamily="18" charset="0"/>
                              <a:ea typeface="Times New Roman" panose="02020603050405020304" pitchFamily="18" charset="0"/>
                              <a:cs typeface="Arial" panose="020B0604020202020204" pitchFamily="34" charset="0"/>
                            </a:rPr>
                            <m:t>𝑚𝑎𝑥</m:t>
                          </m:r>
                        </m:sub>
                      </m:sSub>
                      <m:r>
                        <a:rPr lang="es-ES" sz="1600" i="1">
                          <a:effectLst/>
                          <a:latin typeface="Cambria Math" panose="02040503050406030204" pitchFamily="18" charset="0"/>
                          <a:ea typeface="Times New Roman" panose="02020603050405020304" pitchFamily="18" charset="0"/>
                          <a:cs typeface="Arial" panose="020B0604020202020204" pitchFamily="34" charset="0"/>
                        </a:rPr>
                        <m:t>=75.94 </m:t>
                      </m:r>
                      <m:r>
                        <a:rPr lang="es-ES" sz="1600" i="1">
                          <a:effectLst/>
                          <a:latin typeface="Cambria Math" panose="02040503050406030204" pitchFamily="18" charset="0"/>
                          <a:ea typeface="Times New Roman" panose="02020603050405020304" pitchFamily="18" charset="0"/>
                          <a:cs typeface="Arial" panose="020B0604020202020204" pitchFamily="34" charset="0"/>
                        </a:rPr>
                        <m:t>𝑁𝑚</m:t>
                      </m:r>
                    </m:oMath>
                  </m:oMathPara>
                </a14:m>
                <a:endParaRPr lang="es-ES" sz="14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12" name="Rectángulo 11"/>
              <p:cNvSpPr>
                <a:spLocks noRot="1" noChangeAspect="1" noMove="1" noResize="1" noEditPoints="1" noAdjustHandles="1" noChangeArrowheads="1" noChangeShapeType="1" noTextEdit="1"/>
              </p:cNvSpPr>
              <p:nvPr/>
            </p:nvSpPr>
            <p:spPr>
              <a:xfrm>
                <a:off x="1547664" y="2437490"/>
                <a:ext cx="4572000" cy="2674515"/>
              </a:xfrm>
              <a:prstGeom prst="rect">
                <a:avLst/>
              </a:prstGeom>
              <a:blipFill rotWithShape="0">
                <a:blip r:embed="rId4"/>
                <a:stretch>
                  <a:fillRect/>
                </a:stretch>
              </a:blipFill>
            </p:spPr>
            <p:txBody>
              <a:bodyPr/>
              <a:lstStyle/>
              <a:p>
                <a:r>
                  <a:rPr lang="es-ES">
                    <a:noFill/>
                  </a:rPr>
                  <a:t> </a:t>
                </a:r>
              </a:p>
            </p:txBody>
          </p:sp>
        </mc:Fallback>
      </mc:AlternateContent>
      <p:sp>
        <p:nvSpPr>
          <p:cNvPr id="13" name="Rectángulo 12"/>
          <p:cNvSpPr/>
          <p:nvPr/>
        </p:nvSpPr>
        <p:spPr>
          <a:xfrm>
            <a:off x="1642152" y="2628856"/>
            <a:ext cx="4211409" cy="369332"/>
          </a:xfrm>
          <a:prstGeom prst="rect">
            <a:avLst/>
          </a:prstGeom>
        </p:spPr>
        <p:txBody>
          <a:bodyPr wrap="none">
            <a:spAutoFit/>
          </a:bodyPr>
          <a:lstStyle/>
          <a:p>
            <a:r>
              <a:rPr lang="es-ES" dirty="0" smtClean="0">
                <a:latin typeface="Arial" panose="020B0604020202020204" pitchFamily="34" charset="0"/>
                <a:ea typeface="Times New Roman" panose="02020603050405020304" pitchFamily="18" charset="0"/>
                <a:cs typeface="Arial" panose="020B0604020202020204" pitchFamily="34" charset="0"/>
              </a:rPr>
              <a:t>Para este tipo de carga el momento es:</a:t>
            </a:r>
            <a:endParaRPr lang="es-ES" dirty="0"/>
          </a:p>
        </p:txBody>
      </p:sp>
    </p:spTree>
  </p:cSld>
  <p:clrMapOvr>
    <a:masterClrMapping/>
  </p:clrMapOvr>
  <p:transition>
    <p:wipe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31640" y="908721"/>
            <a:ext cx="7704856" cy="1584176"/>
          </a:xfrm>
        </p:spPr>
        <p:txBody>
          <a:bodyPr>
            <a:normAutofit/>
          </a:bodyPr>
          <a:lstStyle/>
          <a:p>
            <a:pPr marL="0" indent="0" algn="ctr">
              <a:buNone/>
            </a:pPr>
            <a:r>
              <a:rPr lang="es-ES" b="1" dirty="0">
                <a:latin typeface="Arial" panose="020B0604020202020204" pitchFamily="34" charset="0"/>
                <a:cs typeface="Arial" panose="020B0604020202020204" pitchFamily="34" charset="0"/>
              </a:rPr>
              <a:t>ANÁLISIS EN SOLIDWORKS DE LA </a:t>
            </a:r>
            <a:r>
              <a:rPr lang="es-ES" b="1" dirty="0" smtClean="0">
                <a:latin typeface="Arial" panose="020B0604020202020204" pitchFamily="34" charset="0"/>
                <a:cs typeface="Arial" panose="020B0604020202020204" pitchFamily="34" charset="0"/>
              </a:rPr>
              <a:t>VIGA SOPORTE DE LA PUERTA.</a:t>
            </a:r>
            <a:endParaRPr lang="es-PE" dirty="0">
              <a:latin typeface="Arial" panose="020B0604020202020204" pitchFamily="34" charset="0"/>
              <a:cs typeface="Arial" panose="020B0604020202020204" pitchFamily="34" charset="0"/>
            </a:endParaRPr>
          </a:p>
          <a:p>
            <a:pPr marL="0" indent="0">
              <a:buNone/>
            </a:pPr>
            <a:endParaRPr lang="es-PE" dirty="0" smtClean="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 name="Rectángulo 1"/>
          <p:cNvSpPr/>
          <p:nvPr/>
        </p:nvSpPr>
        <p:spPr>
          <a:xfrm>
            <a:off x="1327746" y="2001342"/>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a:t>
            </a:r>
            <a:r>
              <a:rPr lang="es-ES" dirty="0" smtClean="0">
                <a:latin typeface="Arial" pitchFamily="34" charset="0"/>
                <a:cs typeface="Arial" pitchFamily="34" charset="0"/>
              </a:rPr>
              <a:t>de 80.2 </a:t>
            </a:r>
            <a:r>
              <a:rPr lang="es-ES" dirty="0" err="1" smtClean="0">
                <a:latin typeface="Arial" pitchFamily="34" charset="0"/>
                <a:cs typeface="Arial" pitchFamily="34" charset="0"/>
              </a:rPr>
              <a:t>MPa</a:t>
            </a:r>
            <a:endParaRPr lang="es-ES" dirty="0"/>
          </a:p>
        </p:txBody>
      </p:sp>
      <p:pic>
        <p:nvPicPr>
          <p:cNvPr id="7" name="Imagen 6"/>
          <p:cNvPicPr/>
          <p:nvPr/>
        </p:nvPicPr>
        <p:blipFill rotWithShape="1">
          <a:blip r:embed="rId3">
            <a:extLst>
              <a:ext uri="{28A0092B-C50C-407E-A947-70E740481C1C}">
                <a14:useLocalDpi xmlns:a14="http://schemas.microsoft.com/office/drawing/2010/main" val="0"/>
              </a:ext>
            </a:extLst>
          </a:blip>
          <a:srcRect b="9671"/>
          <a:stretch/>
        </p:blipFill>
        <p:spPr bwMode="auto">
          <a:xfrm>
            <a:off x="2627784" y="2647673"/>
            <a:ext cx="5039576" cy="4210327"/>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043608" y="764704"/>
            <a:ext cx="8229600" cy="1143000"/>
          </a:xfrm>
        </p:spPr>
        <p:txBody>
          <a:bodyPr/>
          <a:lstStyle/>
          <a:p>
            <a:r>
              <a:rPr lang="es-ES" b="1" cap="all" dirty="0" smtClean="0"/>
              <a:t>OBJETIVOS ESPECÍFICOS</a:t>
            </a:r>
            <a:endParaRPr lang="es-PE" b="1" dirty="0"/>
          </a:p>
        </p:txBody>
      </p:sp>
      <p:sp>
        <p:nvSpPr>
          <p:cNvPr id="3" name="2 Marcador de contenido"/>
          <p:cNvSpPr>
            <a:spLocks noGrp="1"/>
          </p:cNvSpPr>
          <p:nvPr>
            <p:ph idx="1"/>
          </p:nvPr>
        </p:nvSpPr>
        <p:spPr>
          <a:xfrm>
            <a:off x="1259632" y="1754487"/>
            <a:ext cx="7560840" cy="5328591"/>
          </a:xfrm>
        </p:spPr>
        <p:txBody>
          <a:bodyPr>
            <a:normAutofit/>
          </a:bodyPr>
          <a:lstStyle/>
          <a:p>
            <a:pPr lvl="0" algn="just"/>
            <a:r>
              <a:rPr lang="es-ES" dirty="0">
                <a:latin typeface="Arial" panose="020B0604020202020204" pitchFamily="34" charset="0"/>
                <a:cs typeface="Arial" panose="020B0604020202020204" pitchFamily="34" charset="0"/>
              </a:rPr>
              <a:t>Diseñar el algoritmo de programación para automatizar el sistema de control por medio de micro controladores (PLC’s).</a:t>
            </a:r>
          </a:p>
          <a:p>
            <a:pPr lvl="0" algn="just"/>
            <a:r>
              <a:rPr lang="es-ES" dirty="0">
                <a:latin typeface="Arial" panose="020B0604020202020204" pitchFamily="34" charset="0"/>
                <a:cs typeface="Arial" panose="020B0604020202020204" pitchFamily="34" charset="0"/>
              </a:rPr>
              <a:t>Diseñar el sistema neumático de la cabina.</a:t>
            </a:r>
          </a:p>
          <a:p>
            <a:pPr lvl="0" algn="just"/>
            <a:r>
              <a:rPr lang="es-ES" dirty="0">
                <a:latin typeface="Arial" panose="020B0604020202020204" pitchFamily="34" charset="0"/>
                <a:cs typeface="Arial" panose="020B0604020202020204" pitchFamily="34" charset="0"/>
              </a:rPr>
              <a:t>Elaborar los planos; guías mecánicos y eléctricos de la 	</a:t>
            </a:r>
            <a:r>
              <a:rPr lang="es-ES" dirty="0" smtClean="0">
                <a:latin typeface="Arial" panose="020B0604020202020204" pitchFamily="34" charset="0"/>
                <a:cs typeface="Arial" panose="020B0604020202020204" pitchFamily="34" charset="0"/>
              </a:rPr>
              <a:t>maquina para próximas </a:t>
            </a:r>
            <a:r>
              <a:rPr lang="es-ES" dirty="0">
                <a:latin typeface="Arial" panose="020B0604020202020204" pitchFamily="34" charset="0"/>
                <a:cs typeface="Arial" panose="020B0604020202020204" pitchFamily="34" charset="0"/>
              </a:rPr>
              <a:t>aplicaciones.</a:t>
            </a:r>
          </a:p>
          <a:p>
            <a:pPr lvl="0" algn="just"/>
            <a:endParaRPr lang="es-ES" dirty="0" smtClean="0"/>
          </a:p>
        </p:txBody>
      </p:sp>
    </p:spTree>
  </p:cSld>
  <p:clrMapOvr>
    <a:masterClrMapping/>
  </p:clrMapOvr>
  <p:transition>
    <p:wipe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 name="Rectángulo 6"/>
          <p:cNvSpPr/>
          <p:nvPr/>
        </p:nvSpPr>
        <p:spPr>
          <a:xfrm>
            <a:off x="1331640" y="980728"/>
            <a:ext cx="4968552" cy="646331"/>
          </a:xfrm>
          <a:prstGeom prst="rect">
            <a:avLst/>
          </a:prstGeom>
        </p:spPr>
        <p:txBody>
          <a:bodyPr wrap="square">
            <a:spAutoFit/>
          </a:bodyPr>
          <a:lstStyle/>
          <a:p>
            <a:r>
              <a:rPr lang="es-ES"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1.3 </a:t>
            </a:r>
            <a:r>
              <a:rPr lang="es-ES" dirty="0">
                <a:latin typeface="Arial" pitchFamily="34" charset="0"/>
                <a:cs typeface="Arial" pitchFamily="34" charset="0"/>
              </a:rPr>
              <a:t>mm </a:t>
            </a:r>
          </a:p>
        </p:txBody>
      </p:sp>
      <p:sp>
        <p:nvSpPr>
          <p:cNvPr id="8" name="Rectángulo 7"/>
          <p:cNvSpPr/>
          <p:nvPr/>
        </p:nvSpPr>
        <p:spPr>
          <a:xfrm>
            <a:off x="5148064" y="2175546"/>
            <a:ext cx="4572000" cy="923330"/>
          </a:xfrm>
          <a:prstGeom prst="rect">
            <a:avLst/>
          </a:prstGeom>
        </p:spPr>
        <p:txBody>
          <a:bodyPr>
            <a:spAutoFit/>
          </a:bodyPr>
          <a:lstStyle/>
          <a:p>
            <a:r>
              <a:rPr lang="es-ES"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3.1</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pic>
        <p:nvPicPr>
          <p:cNvPr id="10" name="Imagen 9"/>
          <p:cNvPicPr/>
          <p:nvPr/>
        </p:nvPicPr>
        <p:blipFill rotWithShape="1">
          <a:blip r:embed="rId3" cstate="print">
            <a:extLst>
              <a:ext uri="{28A0092B-C50C-407E-A947-70E740481C1C}">
                <a14:useLocalDpi xmlns:a14="http://schemas.microsoft.com/office/drawing/2010/main" val="0"/>
              </a:ext>
            </a:extLst>
          </a:blip>
          <a:srcRect r="2474" b="10162"/>
          <a:stretch/>
        </p:blipFill>
        <p:spPr bwMode="auto">
          <a:xfrm>
            <a:off x="-32" y="1684413"/>
            <a:ext cx="4572032" cy="3256755"/>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cstate="print">
            <a:extLst>
              <a:ext uri="{28A0092B-C50C-407E-A947-70E740481C1C}">
                <a14:useLocalDpi xmlns:a14="http://schemas.microsoft.com/office/drawing/2010/main" val="0"/>
              </a:ext>
            </a:extLst>
          </a:blip>
          <a:srcRect b="10407"/>
          <a:stretch/>
        </p:blipFill>
        <p:spPr bwMode="auto">
          <a:xfrm>
            <a:off x="4542854" y="3588251"/>
            <a:ext cx="4601145" cy="3153117"/>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21435" y="116632"/>
            <a:ext cx="9144032" cy="6858000"/>
          </a:xfrm>
          <a:prstGeom prst="rect">
            <a:avLst/>
          </a:prstGeom>
          <a:noFill/>
          <a:ln w="9525">
            <a:noFill/>
            <a:miter lim="800000"/>
            <a:headEnd/>
            <a:tailEnd/>
          </a:ln>
        </p:spPr>
      </p:pic>
      <p:sp>
        <p:nvSpPr>
          <p:cNvPr id="3" name="2 Marcador de contenido"/>
          <p:cNvSpPr>
            <a:spLocks noGrp="1"/>
          </p:cNvSpPr>
          <p:nvPr>
            <p:ph idx="1"/>
          </p:nvPr>
        </p:nvSpPr>
        <p:spPr>
          <a:xfrm>
            <a:off x="1331640" y="1023000"/>
            <a:ext cx="7390604" cy="1422490"/>
          </a:xfrm>
        </p:spPr>
        <p:txBody>
          <a:bodyPr>
            <a:noAutofit/>
          </a:bodyPr>
          <a:lstStyle/>
          <a:p>
            <a:pPr marL="342900" lvl="1" indent="-342900" algn="ctr">
              <a:buNone/>
            </a:pPr>
            <a:r>
              <a:rPr lang="es-ES" b="1" dirty="0" smtClean="0">
                <a:latin typeface="Arial" panose="020B0604020202020204" pitchFamily="34" charset="0"/>
                <a:cs typeface="Arial" panose="020B0604020202020204" pitchFamily="34" charset="0"/>
              </a:rPr>
              <a:t>DISEÑO </a:t>
            </a:r>
            <a:r>
              <a:rPr lang="es-ES" b="1" dirty="0">
                <a:latin typeface="Arial" panose="020B0604020202020204" pitchFamily="34" charset="0"/>
                <a:cs typeface="Arial" panose="020B0604020202020204" pitchFamily="34" charset="0"/>
              </a:rPr>
              <a:t>DEL SISTEMA DE SUJECIÓN Y GIRO DE LA PUERTA</a:t>
            </a:r>
            <a:r>
              <a:rPr lang="es-ES" b="1" dirty="0"/>
              <a:t>.</a:t>
            </a:r>
            <a:endParaRPr lang="es-ES" dirty="0"/>
          </a:p>
          <a:p>
            <a:pPr algn="ctr">
              <a:buNone/>
            </a:pPr>
            <a:r>
              <a:rPr lang="es-PE" sz="2800" dirty="0" smtClean="0"/>
              <a:t> </a:t>
            </a:r>
          </a:p>
          <a:p>
            <a:pPr algn="ctr"/>
            <a:endParaRPr lang="es-PE" sz="2800" dirty="0" smtClean="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 name="Rectángulo 1"/>
          <p:cNvSpPr/>
          <p:nvPr/>
        </p:nvSpPr>
        <p:spPr>
          <a:xfrm>
            <a:off x="1187624" y="1952755"/>
            <a:ext cx="8110684" cy="646331"/>
          </a:xfrm>
          <a:prstGeom prst="rect">
            <a:avLst/>
          </a:prstGeom>
        </p:spPr>
        <p:txBody>
          <a:bodyPr wrap="square">
            <a:spAutoFit/>
          </a:bodyPr>
          <a:lstStyle/>
          <a:p>
            <a:pPr algn="just"/>
            <a:r>
              <a:rPr lang="es-ES" dirty="0">
                <a:latin typeface="Arial" panose="020B0604020202020204" pitchFamily="34" charset="0"/>
                <a:ea typeface="Times New Roman" panose="02020603050405020304" pitchFamily="18" charset="0"/>
                <a:cs typeface="Arial" panose="020B0604020202020204" pitchFamily="34" charset="0"/>
              </a:rPr>
              <a:t>Esta estructura soporta todos los elementos tanto </a:t>
            </a:r>
            <a:r>
              <a:rPr lang="es-ES" dirty="0" smtClean="0">
                <a:latin typeface="Arial" panose="020B0604020202020204" pitchFamily="34" charset="0"/>
                <a:ea typeface="Times New Roman" panose="02020603050405020304" pitchFamily="18" charset="0"/>
                <a:cs typeface="Arial" panose="020B0604020202020204" pitchFamily="34" charset="0"/>
              </a:rPr>
              <a:t>mecánicos, eléctricos, neumáticos y se construyo con </a:t>
            </a:r>
            <a:r>
              <a:rPr lang="es-ES" dirty="0" smtClean="0">
                <a:latin typeface="Arial" panose="020B0604020202020204" pitchFamily="34" charset="0"/>
                <a:cs typeface="Arial" panose="020B0604020202020204" pitchFamily="34" charset="0"/>
              </a:rPr>
              <a:t>tubo </a:t>
            </a:r>
            <a:r>
              <a:rPr lang="es-ES" dirty="0">
                <a:latin typeface="Arial" panose="020B0604020202020204" pitchFamily="34" charset="0"/>
                <a:cs typeface="Arial" panose="020B0604020202020204" pitchFamily="34" charset="0"/>
              </a:rPr>
              <a:t>cuadrado estructural de acero ASTM A36</a:t>
            </a:r>
          </a:p>
        </p:txBody>
      </p:sp>
      <p:sp>
        <p:nvSpPr>
          <p:cNvPr id="5" name="Rectángulo 4"/>
          <p:cNvSpPr/>
          <p:nvPr/>
        </p:nvSpPr>
        <p:spPr>
          <a:xfrm>
            <a:off x="1975730" y="2590035"/>
            <a:ext cx="6534472" cy="892552"/>
          </a:xfrm>
          <a:prstGeom prst="rect">
            <a:avLst/>
          </a:prstGeom>
        </p:spPr>
        <p:txBody>
          <a:bodyPr wrap="square">
            <a:spAutoFit/>
          </a:bodyPr>
          <a:lstStyle/>
          <a:p>
            <a:pPr algn="ctr"/>
            <a:r>
              <a:rPr lang="es-ES" sz="2600" b="1" dirty="0">
                <a:latin typeface="Arial" panose="020B0604020202020204" pitchFamily="34" charset="0"/>
                <a:cs typeface="Arial" panose="020B0604020202020204" pitchFamily="34" charset="0"/>
              </a:rPr>
              <a:t>ANÁLISIS EN SOLIDWORKS DE </a:t>
            </a:r>
            <a:r>
              <a:rPr lang="es-ES" sz="2600" b="1" dirty="0" smtClean="0">
                <a:latin typeface="Arial" panose="020B0604020202020204" pitchFamily="34" charset="0"/>
                <a:cs typeface="Arial" panose="020B0604020202020204" pitchFamily="34" charset="0"/>
              </a:rPr>
              <a:t>LA ESTRUCTURA</a:t>
            </a:r>
            <a:endParaRPr lang="es-PE" sz="2600" dirty="0">
              <a:latin typeface="Arial" panose="020B0604020202020204" pitchFamily="34" charset="0"/>
              <a:cs typeface="Arial" panose="020B0604020202020204" pitchFamily="34" charset="0"/>
            </a:endParaRPr>
          </a:p>
        </p:txBody>
      </p:sp>
      <p:sp>
        <p:nvSpPr>
          <p:cNvPr id="6" name="Rectángulo 5"/>
          <p:cNvSpPr/>
          <p:nvPr/>
        </p:nvSpPr>
        <p:spPr>
          <a:xfrm>
            <a:off x="5242966" y="3804835"/>
            <a:ext cx="4572000" cy="646331"/>
          </a:xfrm>
          <a:prstGeom prst="rect">
            <a:avLst/>
          </a:prstGeom>
        </p:spPr>
        <p:txBody>
          <a:bodyPr>
            <a:spAutoFit/>
          </a:bodyPr>
          <a:lstStyle/>
          <a:p>
            <a:r>
              <a:rPr lang="es-ES" b="1" dirty="0">
                <a:latin typeface="Arial" panose="020B0604020202020204" pitchFamily="34" charset="0"/>
                <a:cs typeface="Arial" panose="020B0604020202020204" pitchFamily="34" charset="0"/>
              </a:rPr>
              <a:t>TENSIÓN DE VON MISES.</a:t>
            </a:r>
          </a:p>
          <a:p>
            <a:r>
              <a:rPr lang="es-ES" dirty="0">
                <a:latin typeface="Arial" pitchFamily="34" charset="0"/>
                <a:cs typeface="Arial" pitchFamily="34" charset="0"/>
              </a:rPr>
              <a:t>El esfuerzo máximo es de </a:t>
            </a:r>
            <a:r>
              <a:rPr lang="es-ES" dirty="0" smtClean="0">
                <a:latin typeface="Arial" pitchFamily="34" charset="0"/>
                <a:cs typeface="Arial" pitchFamily="34" charset="0"/>
              </a:rPr>
              <a:t>75.83 </a:t>
            </a:r>
            <a:r>
              <a:rPr lang="es-ES" dirty="0" err="1">
                <a:latin typeface="Arial" pitchFamily="34" charset="0"/>
                <a:cs typeface="Arial" pitchFamily="34" charset="0"/>
              </a:rPr>
              <a:t>MPa</a:t>
            </a:r>
            <a:endParaRPr lang="es-ES" dirty="0"/>
          </a:p>
        </p:txBody>
      </p:sp>
      <p:pic>
        <p:nvPicPr>
          <p:cNvPr id="8" name="Imagen 7"/>
          <p:cNvPicPr/>
          <p:nvPr/>
        </p:nvPicPr>
        <p:blipFill rotWithShape="1">
          <a:blip r:embed="rId3">
            <a:extLst>
              <a:ext uri="{28A0092B-C50C-407E-A947-70E740481C1C}">
                <a14:useLocalDpi xmlns:a14="http://schemas.microsoft.com/office/drawing/2010/main" val="0"/>
              </a:ext>
            </a:extLst>
          </a:blip>
          <a:srcRect b="10964"/>
          <a:stretch/>
        </p:blipFill>
        <p:spPr bwMode="auto">
          <a:xfrm>
            <a:off x="-27887" y="3544815"/>
            <a:ext cx="5138012" cy="3429817"/>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3" name="Rectángulo 2"/>
          <p:cNvSpPr/>
          <p:nvPr/>
        </p:nvSpPr>
        <p:spPr>
          <a:xfrm>
            <a:off x="1331640" y="1124744"/>
            <a:ext cx="4752528" cy="646331"/>
          </a:xfrm>
          <a:prstGeom prst="rect">
            <a:avLst/>
          </a:prstGeom>
        </p:spPr>
        <p:txBody>
          <a:bodyPr wrap="square">
            <a:spAutoFit/>
          </a:bodyPr>
          <a:lstStyle/>
          <a:p>
            <a:r>
              <a:rPr lang="es-ES" b="1" dirty="0">
                <a:latin typeface="Arial" pitchFamily="34" charset="0"/>
                <a:cs typeface="Arial" pitchFamily="34" charset="0"/>
              </a:rPr>
              <a:t>Desplazamiento resultante.</a:t>
            </a:r>
          </a:p>
          <a:p>
            <a:pPr>
              <a:buNone/>
            </a:pPr>
            <a:r>
              <a:rPr lang="es-ES" dirty="0">
                <a:latin typeface="Arial" pitchFamily="34" charset="0"/>
                <a:cs typeface="Arial" pitchFamily="34" charset="0"/>
              </a:rPr>
              <a:t>El desplazamiento es la deflexión = </a:t>
            </a:r>
            <a:r>
              <a:rPr lang="es-ES" dirty="0" smtClean="0">
                <a:latin typeface="Arial" pitchFamily="34" charset="0"/>
                <a:cs typeface="Arial" pitchFamily="34" charset="0"/>
              </a:rPr>
              <a:t>1.49 </a:t>
            </a:r>
            <a:r>
              <a:rPr lang="es-ES" dirty="0">
                <a:latin typeface="Arial" pitchFamily="34" charset="0"/>
                <a:cs typeface="Arial" pitchFamily="34" charset="0"/>
              </a:rPr>
              <a:t>mm </a:t>
            </a:r>
          </a:p>
        </p:txBody>
      </p:sp>
      <p:sp>
        <p:nvSpPr>
          <p:cNvPr id="5" name="Rectángulo 4"/>
          <p:cNvSpPr/>
          <p:nvPr/>
        </p:nvSpPr>
        <p:spPr>
          <a:xfrm>
            <a:off x="5076056" y="2636912"/>
            <a:ext cx="4572000" cy="923330"/>
          </a:xfrm>
          <a:prstGeom prst="rect">
            <a:avLst/>
          </a:prstGeom>
        </p:spPr>
        <p:txBody>
          <a:bodyPr>
            <a:spAutoFit/>
          </a:bodyPr>
          <a:lstStyle/>
          <a:p>
            <a:r>
              <a:rPr lang="es-ES" b="1" dirty="0">
                <a:latin typeface="Arial" pitchFamily="34" charset="0"/>
                <a:cs typeface="Arial" pitchFamily="34" charset="0"/>
              </a:rPr>
              <a:t>Factor de Seguridad.</a:t>
            </a:r>
          </a:p>
          <a:p>
            <a:pPr>
              <a:buNone/>
            </a:pPr>
            <a:r>
              <a:rPr lang="es-ES" dirty="0">
                <a:latin typeface="Arial" pitchFamily="34" charset="0"/>
                <a:cs typeface="Arial" pitchFamily="34" charset="0"/>
              </a:rPr>
              <a:t>Factor de seguridad= </a:t>
            </a:r>
            <a:r>
              <a:rPr lang="es-ES" dirty="0" smtClean="0">
                <a:latin typeface="Arial" pitchFamily="34" charset="0"/>
                <a:cs typeface="Arial" pitchFamily="34" charset="0"/>
              </a:rPr>
              <a:t>3.30</a:t>
            </a:r>
            <a:endParaRPr lang="es-ES" dirty="0">
              <a:latin typeface="Arial" pitchFamily="34" charset="0"/>
              <a:cs typeface="Arial" pitchFamily="34" charset="0"/>
            </a:endParaRPr>
          </a:p>
          <a:p>
            <a:pPr>
              <a:buNone/>
            </a:pPr>
            <a:r>
              <a:rPr lang="es-ES" dirty="0">
                <a:latin typeface="Arial" pitchFamily="34" charset="0"/>
                <a:cs typeface="Arial" pitchFamily="34" charset="0"/>
              </a:rPr>
              <a:t>Factor de seguridad establecido =3 </a:t>
            </a:r>
          </a:p>
        </p:txBody>
      </p:sp>
      <p:pic>
        <p:nvPicPr>
          <p:cNvPr id="10" name="Imagen 9"/>
          <p:cNvPicPr/>
          <p:nvPr/>
        </p:nvPicPr>
        <p:blipFill rotWithShape="1">
          <a:blip r:embed="rId3" cstate="print">
            <a:extLst>
              <a:ext uri="{28A0092B-C50C-407E-A947-70E740481C1C}">
                <a14:useLocalDpi xmlns:a14="http://schemas.microsoft.com/office/drawing/2010/main" val="0"/>
              </a:ext>
            </a:extLst>
          </a:blip>
          <a:srcRect b="11694"/>
          <a:stretch/>
        </p:blipFill>
        <p:spPr bwMode="auto">
          <a:xfrm>
            <a:off x="-32" y="1916832"/>
            <a:ext cx="4716048" cy="3024336"/>
          </a:xfrm>
          <a:prstGeom prst="rect">
            <a:avLst/>
          </a:prstGeom>
          <a:ln>
            <a:noFill/>
          </a:ln>
          <a:extLst>
            <a:ext uri="{53640926-AAD7-44D8-BBD7-CCE9431645EC}">
              <a14:shadowObscured xmlns:a14="http://schemas.microsoft.com/office/drawing/2010/main"/>
            </a:ext>
          </a:extLst>
        </p:spPr>
      </p:pic>
      <p:pic>
        <p:nvPicPr>
          <p:cNvPr id="11" name="Imagen 10"/>
          <p:cNvPicPr/>
          <p:nvPr/>
        </p:nvPicPr>
        <p:blipFill rotWithShape="1">
          <a:blip r:embed="rId4" cstate="print">
            <a:extLst>
              <a:ext uri="{28A0092B-C50C-407E-A947-70E740481C1C}">
                <a14:useLocalDpi xmlns:a14="http://schemas.microsoft.com/office/drawing/2010/main" val="0"/>
              </a:ext>
            </a:extLst>
          </a:blip>
          <a:srcRect b="12179"/>
          <a:stretch/>
        </p:blipFill>
        <p:spPr bwMode="auto">
          <a:xfrm>
            <a:off x="4716016" y="3897448"/>
            <a:ext cx="4427984" cy="2960551"/>
          </a:xfrm>
          <a:prstGeom prst="rect">
            <a:avLst/>
          </a:prstGeom>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7" name="Rectángulo 6"/>
          <p:cNvSpPr/>
          <p:nvPr/>
        </p:nvSpPr>
        <p:spPr>
          <a:xfrm>
            <a:off x="1043608" y="620688"/>
            <a:ext cx="7416824" cy="1384995"/>
          </a:xfrm>
          <a:prstGeom prst="rect">
            <a:avLst/>
          </a:prstGeom>
        </p:spPr>
        <p:txBody>
          <a:bodyPr wrap="square">
            <a:spAutoFit/>
          </a:bodyPr>
          <a:lstStyle/>
          <a:p>
            <a:pPr lvl="2" algn="ctr">
              <a:lnSpc>
                <a:spcPct val="150000"/>
              </a:lnSpc>
              <a:spcAft>
                <a:spcPts val="0"/>
              </a:spcAft>
            </a:pP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DISEÑO </a:t>
            </a:r>
            <a:r>
              <a:rPr lang="es-ES" sz="2800" b="1" dirty="0">
                <a:latin typeface="Arial" panose="020B0604020202020204" pitchFamily="34" charset="0"/>
                <a:ea typeface="Times New Roman" panose="02020603050405020304" pitchFamily="18" charset="0"/>
                <a:cs typeface="Times New Roman" panose="02020603050405020304" pitchFamily="18" charset="0"/>
              </a:rPr>
              <a:t>DEL SISTEMA DE ACCIONAMIENTO NEUMÁTICO.</a:t>
            </a: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ángulo 8"/>
              <p:cNvSpPr/>
              <p:nvPr/>
            </p:nvSpPr>
            <p:spPr>
              <a:xfrm>
                <a:off x="1259632" y="1772816"/>
                <a:ext cx="7884368" cy="4725589"/>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Se necesita una presión </a:t>
                </a:r>
                <a:r>
                  <a:rPr lang="es-ES" dirty="0">
                    <a:latin typeface="Arial" panose="020B0604020202020204" pitchFamily="34" charset="0"/>
                    <a:ea typeface="Times New Roman" panose="02020603050405020304" pitchFamily="18" charset="0"/>
                    <a:cs typeface="Times New Roman" panose="02020603050405020304" pitchFamily="18" charset="0"/>
                  </a:rPr>
                  <a:t>máxima de 690 </a:t>
                </a:r>
                <a:r>
                  <a:rPr lang="es-ES" dirty="0" err="1" smtClean="0">
                    <a:latin typeface="Arial" panose="020B0604020202020204" pitchFamily="34" charset="0"/>
                    <a:ea typeface="Times New Roman" panose="02020603050405020304" pitchFamily="18" charset="0"/>
                    <a:cs typeface="Times New Roman" panose="02020603050405020304" pitchFamily="18" charset="0"/>
                  </a:rPr>
                  <a:t>kPa</a:t>
                </a:r>
                <a:r>
                  <a:rPr lang="es-ES" dirty="0" smtClean="0">
                    <a:latin typeface="Arial" panose="020B0604020202020204" pitchFamily="34" charset="0"/>
                    <a:ea typeface="Times New Roman" panose="02020603050405020304" pitchFamily="18" charset="0"/>
                    <a:cs typeface="Times New Roman" panose="02020603050405020304" pitchFamily="18" charset="0"/>
                  </a:rPr>
                  <a:t>.</a:t>
                </a:r>
                <a:endParaRPr lang="es-ES" sz="16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El </a:t>
                </a:r>
                <a:r>
                  <a:rPr lang="es-ES" dirty="0">
                    <a:effectLst/>
                    <a:latin typeface="Arial" panose="020B0604020202020204" pitchFamily="34" charset="0"/>
                    <a:ea typeface="Times New Roman" panose="02020603050405020304" pitchFamily="18" charset="0"/>
                    <a:cs typeface="Times New Roman" panose="02020603050405020304" pitchFamily="18" charset="0"/>
                  </a:rPr>
                  <a:t>diámetro requerido en el émbolo del cilindro neumático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𝑒𝑚𝑏</m:t>
                        </m:r>
                      </m:sub>
                    </m:sSub>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viene dado por:</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s-ES" sz="2000" dirty="0">
                    <a:effectLst/>
                    <a:latin typeface="Arial" panose="020B0604020202020204" pitchFamily="34" charset="0"/>
                    <a:ea typeface="Times New Roman" panose="02020603050405020304" pitchFamily="18" charset="0"/>
                    <a:cs typeface="Times New Roman" panose="02020603050405020304" pitchFamily="18" charset="0"/>
                  </a:rPr>
                  <a:t>                           </a:t>
                </a:r>
                <a:r>
                  <a:rPr lang="es-ES" sz="2000" dirty="0" smtClean="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s-ES" sz="2000" i="1">
                        <a:effectLst/>
                        <a:latin typeface="Cambria Math" panose="02040503050406030204" pitchFamily="18" charset="0"/>
                        <a:ea typeface="Times New Roman" panose="02020603050405020304" pitchFamily="18" charset="0"/>
                        <a:cs typeface="Arial" panose="020B0604020202020204" pitchFamily="34" charset="0"/>
                      </a:rPr>
                      <m:t>𝑝</m:t>
                    </m:r>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𝑡</m:t>
                            </m:r>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num>
                      <m:den>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𝐴</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𝑒𝑚𝑏</m:t>
                            </m:r>
                          </m:sub>
                        </m:sSub>
                      </m:den>
                    </m:f>
                    <m:r>
                      <a:rPr lang="es-ES" sz="2000" i="1">
                        <a:effectLst/>
                        <a:latin typeface="Cambria Math" panose="02040503050406030204" pitchFamily="18" charset="0"/>
                        <a:ea typeface="Times New Roman" panose="02020603050405020304" pitchFamily="18" charset="0"/>
                        <a:cs typeface="Arial" panose="020B0604020202020204" pitchFamily="34" charset="0"/>
                      </a:rPr>
                      <m:t>=</m:t>
                    </m:r>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4∙</m:t>
                            </m:r>
                            <m:r>
                              <a:rPr lang="es-ES" sz="20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𝑡</m:t>
                            </m:r>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𝜋</m:t>
                        </m:r>
                        <m:r>
                          <a:rPr lang="es-ES" sz="2000" i="1">
                            <a:effectLst/>
                            <a:latin typeface="Cambria Math" panose="02040503050406030204" pitchFamily="18" charset="0"/>
                            <a:ea typeface="Times New Roman" panose="02020603050405020304" pitchFamily="18" charset="0"/>
                            <a:cs typeface="Arial" panose="020B0604020202020204" pitchFamily="34" charset="0"/>
                          </a:rPr>
                          <m:t>∙</m:t>
                        </m:r>
                        <m:sSup>
                          <m:sSup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pPr>
                          <m:e>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𝑝𝑖𝑠𝑡</m:t>
                                </m:r>
                              </m:sub>
                            </m:sSub>
                          </m:e>
                          <m:sup>
                            <m:r>
                              <a:rPr lang="es-ES" sz="2000" i="1">
                                <a:effectLst/>
                                <a:latin typeface="Cambria Math" panose="02040503050406030204" pitchFamily="18" charset="0"/>
                                <a:ea typeface="Times New Roman" panose="02020603050405020304" pitchFamily="18" charset="0"/>
                                <a:cs typeface="Arial" panose="020B0604020202020204" pitchFamily="34" charset="0"/>
                              </a:rPr>
                              <m:t>2</m:t>
                            </m:r>
                          </m:sup>
                        </m:sSup>
                      </m:den>
                    </m:f>
                  </m:oMath>
                </a14:m>
                <a:r>
                  <a:rPr lang="es-ES"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De donde</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r>
                  <a:rPr lang="es-ES" sz="1600" dirty="0" smtClean="0">
                    <a:latin typeface="Calibri" panose="020F0502020204030204" pitchFamily="34" charset="0"/>
                    <a:ea typeface="Times New Roman" panose="02020603050405020304" pitchFamily="18" charset="0"/>
                    <a:cs typeface="Times New Roman" panose="02020603050405020304" pitchFamily="18" charset="0"/>
                  </a:rPr>
                  <a:t>	</a:t>
                </a:r>
                <a:r>
                  <a:rPr lang="es-ES" sz="2000" dirty="0" smtClean="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𝑒𝑚𝑏</m:t>
                        </m:r>
                      </m:sub>
                    </m:sSub>
                    <m:r>
                      <a:rPr lang="es-ES" sz="2000"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fPr>
                          <m:num>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4∙</m:t>
                                </m:r>
                                <m:r>
                                  <a:rPr lang="es-ES" sz="2000" i="1">
                                    <a:effectLst/>
                                    <a:latin typeface="Cambria Math" panose="02040503050406030204" pitchFamily="18" charset="0"/>
                                    <a:ea typeface="Times New Roman" panose="02020603050405020304" pitchFamily="18" charset="0"/>
                                    <a:cs typeface="Arial" panose="020B0604020202020204" pitchFamily="34" charset="0"/>
                                  </a:rPr>
                                  <m:t>𝐹</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𝑡</m:t>
                                </m:r>
                                <m:r>
                                  <a:rPr lang="es-ES" sz="2000" i="1">
                                    <a:effectLst/>
                                    <a:latin typeface="Cambria Math" panose="02040503050406030204" pitchFamily="18" charset="0"/>
                                    <a:ea typeface="Times New Roman" panose="02020603050405020304" pitchFamily="18" charset="0"/>
                                    <a:cs typeface="Arial" panose="020B0604020202020204" pitchFamily="34" charset="0"/>
                                  </a:rPr>
                                  <m:t>1</m:t>
                                </m:r>
                              </m:sub>
                            </m:sSub>
                          </m:num>
                          <m:den>
                            <m:r>
                              <a:rPr lang="es-ES" sz="2000" i="1">
                                <a:effectLst/>
                                <a:latin typeface="Cambria Math" panose="02040503050406030204" pitchFamily="18" charset="0"/>
                                <a:ea typeface="Times New Roman" panose="02020603050405020304" pitchFamily="18" charset="0"/>
                                <a:cs typeface="Arial" panose="020B0604020202020204" pitchFamily="34" charset="0"/>
                              </a:rPr>
                              <m:t>𝜋</m:t>
                            </m:r>
                            <m:r>
                              <a:rPr lang="es-ES" sz="2000" i="1">
                                <a:effectLst/>
                                <a:latin typeface="Cambria Math" panose="02040503050406030204" pitchFamily="18" charset="0"/>
                                <a:ea typeface="Times New Roman" panose="02020603050405020304" pitchFamily="18" charset="0"/>
                                <a:cs typeface="Arial" panose="020B0604020202020204" pitchFamily="34" charset="0"/>
                              </a:rPr>
                              <m:t>∙</m:t>
                            </m:r>
                            <m:r>
                              <a:rPr lang="es-ES" sz="2000" i="1">
                                <a:effectLst/>
                                <a:latin typeface="Cambria Math" panose="02040503050406030204" pitchFamily="18" charset="0"/>
                                <a:ea typeface="Times New Roman" panose="02020603050405020304" pitchFamily="18" charset="0"/>
                                <a:cs typeface="Arial" panose="020B0604020202020204" pitchFamily="34" charset="0"/>
                              </a:rPr>
                              <m:t>𝑝</m:t>
                            </m:r>
                          </m:den>
                        </m:f>
                      </m:e>
                    </m:rad>
                    <m:r>
                      <a:rPr lang="es-ES" sz="2000" i="1">
                        <a:effectLst/>
                        <a:latin typeface="Cambria Math" panose="02040503050406030204" pitchFamily="18" charset="0"/>
                        <a:ea typeface="Times New Roman" panose="02020603050405020304" pitchFamily="18" charset="0"/>
                        <a:cs typeface="Arial" panose="020B0604020202020204" pitchFamily="34" charset="0"/>
                      </a:rPr>
                      <m:t> </m:t>
                    </m:r>
                  </m:oMath>
                </a14:m>
                <a:r>
                  <a:rPr lang="es-ES" sz="2000" i="1"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2000" i="1" dirty="0">
                  <a:latin typeface="Arial" panose="020B0604020202020204" pitchFamily="34" charset="0"/>
                  <a:ea typeface="Times New Roman" panose="02020603050405020304" pitchFamily="18" charset="0"/>
                  <a:cs typeface="Times New Roman" panose="02020603050405020304" pitchFamily="18" charset="0"/>
                </a:endParaRPr>
              </a:p>
              <a:p>
                <a:pPr>
                  <a:lnSpc>
                    <a:spcPct val="150000"/>
                  </a:lnSpc>
                  <a:spcAft>
                    <a:spcPts val="0"/>
                  </a:spcAft>
                </a:pPr>
                <a:r>
                  <a:rPr lang="es-ES" sz="2000" i="1" dirty="0" smtClean="0">
                    <a:effectLst/>
                    <a:latin typeface="Arial" panose="020B0604020202020204" pitchFamily="34" charset="0"/>
                    <a:ea typeface="Times New Roman" panose="02020603050405020304" pitchFamily="18" charset="0"/>
                    <a:cs typeface="Times New Roman" panose="02020603050405020304" pitchFamily="18" charset="0"/>
                  </a:rPr>
                  <a:t>		</a:t>
                </a:r>
                <a:r>
                  <a:rPr lang="es-ES" sz="1600" dirty="0" smtClean="0">
                    <a:effectLst/>
                    <a:latin typeface="Calibri" panose="020F0502020204030204" pitchFamily="34" charset="0"/>
                    <a:ea typeface="Times New Roman" panose="02020603050405020304" pitchFamily="18" charset="0"/>
                    <a:cs typeface="Times New Roman" panose="02020603050405020304" pitchFamily="18" charset="0"/>
                  </a:rPr>
                  <a:t> </a:t>
                </a:r>
                <a14:m>
                  <m:oMath xmlns:m="http://schemas.openxmlformats.org/officeDocument/2006/math">
                    <m:sSub>
                      <m:sSub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i="1">
                            <a:effectLst/>
                            <a:latin typeface="Cambria Math" panose="02040503050406030204" pitchFamily="18" charset="0"/>
                            <a:ea typeface="Times New Roman" panose="02020603050405020304" pitchFamily="18" charset="0"/>
                            <a:cs typeface="Arial" panose="020B0604020202020204" pitchFamily="34" charset="0"/>
                          </a:rPr>
                          <m:t>∅</m:t>
                        </m:r>
                      </m:e>
                      <m:sub>
                        <m:r>
                          <a:rPr lang="es-ES" i="1">
                            <a:effectLst/>
                            <a:latin typeface="Cambria Math" panose="02040503050406030204" pitchFamily="18" charset="0"/>
                            <a:ea typeface="Times New Roman" panose="02020603050405020304" pitchFamily="18" charset="0"/>
                            <a:cs typeface="Arial" panose="020B0604020202020204" pitchFamily="34" charset="0"/>
                          </a:rPr>
                          <m:t>𝑒𝑚𝑏</m:t>
                        </m:r>
                      </m:sub>
                    </m:sSub>
                    <m:r>
                      <a:rPr lang="es-ES" i="1">
                        <a:effectLst/>
                        <a:latin typeface="Cambria Math" panose="02040503050406030204" pitchFamily="18" charset="0"/>
                        <a:ea typeface="Times New Roman" panose="02020603050405020304" pitchFamily="18" charset="0"/>
                        <a:cs typeface="Arial" panose="020B0604020202020204" pitchFamily="34" charset="0"/>
                      </a:rPr>
                      <m:t>=</m:t>
                    </m:r>
                    <m:rad>
                      <m:radPr>
                        <m:degHide m:val="on"/>
                        <m:ctrlPr>
                          <a:rPr lang="es-ES" i="1">
                            <a:effectLst/>
                            <a:latin typeface="Cambria Math" panose="02040503050406030204" pitchFamily="18" charset="0"/>
                            <a:ea typeface="Times New Roman" panose="02020603050405020304" pitchFamily="18" charset="0"/>
                            <a:cs typeface="Arial" panose="020B0604020202020204" pitchFamily="34" charset="0"/>
                          </a:rPr>
                        </m:ctrlPr>
                      </m:radPr>
                      <m:deg/>
                      <m:e>
                        <m:f>
                          <m:fPr>
                            <m:ctrlPr>
                              <a:rPr lang="es-ES" i="1">
                                <a:effectLst/>
                                <a:latin typeface="Cambria Math" panose="02040503050406030204" pitchFamily="18" charset="0"/>
                                <a:ea typeface="Times New Roman" panose="02020603050405020304" pitchFamily="18" charset="0"/>
                                <a:cs typeface="Arial" panose="020B0604020202020204" pitchFamily="34" charset="0"/>
                              </a:rPr>
                            </m:ctrlPr>
                          </m:fPr>
                          <m:num>
                            <m:r>
                              <a:rPr lang="es-ES" i="1">
                                <a:effectLst/>
                                <a:latin typeface="Cambria Math" panose="02040503050406030204" pitchFamily="18" charset="0"/>
                                <a:ea typeface="Times New Roman" panose="02020603050405020304" pitchFamily="18" charset="0"/>
                                <a:cs typeface="Arial" panose="020B0604020202020204" pitchFamily="34" charset="0"/>
                              </a:rPr>
                              <m:t>4∙502.8</m:t>
                            </m:r>
                          </m:num>
                          <m:den>
                            <m:r>
                              <a:rPr lang="es-ES" i="1">
                                <a:effectLst/>
                                <a:latin typeface="Cambria Math" panose="02040503050406030204" pitchFamily="18" charset="0"/>
                                <a:ea typeface="Times New Roman" panose="02020603050405020304" pitchFamily="18" charset="0"/>
                                <a:cs typeface="Arial" panose="020B0604020202020204" pitchFamily="34" charset="0"/>
                              </a:rPr>
                              <m:t>𝜋</m:t>
                            </m:r>
                            <m:r>
                              <a:rPr lang="es-ES" i="1">
                                <a:effectLst/>
                                <a:latin typeface="Cambria Math" panose="02040503050406030204" pitchFamily="18" charset="0"/>
                                <a:ea typeface="Times New Roman" panose="02020603050405020304" pitchFamily="18" charset="0"/>
                                <a:cs typeface="Arial" panose="020B0604020202020204" pitchFamily="34" charset="0"/>
                              </a:rPr>
                              <m:t>∙690∙</m:t>
                            </m:r>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i="1">
                                    <a:effectLst/>
                                    <a:latin typeface="Cambria Math" panose="02040503050406030204" pitchFamily="18" charset="0"/>
                                    <a:ea typeface="Times New Roman" panose="02020603050405020304" pitchFamily="18" charset="0"/>
                                    <a:cs typeface="Arial" panose="020B0604020202020204" pitchFamily="34" charset="0"/>
                                  </a:rPr>
                                  <m:t>10</m:t>
                                </m:r>
                              </m:e>
                              <m:sup>
                                <m:r>
                                  <a:rPr lang="es-ES" i="1">
                                    <a:effectLst/>
                                    <a:latin typeface="Cambria Math" panose="02040503050406030204" pitchFamily="18" charset="0"/>
                                    <a:ea typeface="Times New Roman" panose="02020603050405020304" pitchFamily="18" charset="0"/>
                                    <a:cs typeface="Arial" panose="020B0604020202020204" pitchFamily="34" charset="0"/>
                                  </a:rPr>
                                  <m:t>3</m:t>
                                </m:r>
                              </m:sup>
                            </m:sSup>
                          </m:den>
                        </m:f>
                      </m:e>
                    </m:rad>
                    <m:r>
                      <a:rPr lang="es-ES" b="0" i="0" smtClean="0">
                        <a:effectLst/>
                        <a:latin typeface="Cambria Math" panose="02040503050406030204" pitchFamily="18" charset="0"/>
                        <a:ea typeface="Times New Roman" panose="02020603050405020304" pitchFamily="18" charset="0"/>
                        <a:cs typeface="Arial" panose="020B0604020202020204" pitchFamily="34" charset="0"/>
                      </a:rPr>
                      <m:t>=31</m:t>
                    </m:r>
                    <m:r>
                      <m:rPr>
                        <m:sty m:val="p"/>
                      </m:rPr>
                      <a:rPr lang="es-ES" b="0" i="0" smtClean="0">
                        <a:effectLst/>
                        <a:latin typeface="Cambria Math" panose="02040503050406030204" pitchFamily="18" charset="0"/>
                        <a:ea typeface="Times New Roman" panose="02020603050405020304" pitchFamily="18" charset="0"/>
                        <a:cs typeface="Arial" panose="020B0604020202020204" pitchFamily="34" charset="0"/>
                      </a:rPr>
                      <m:t>mm</m:t>
                    </m:r>
                  </m:oMath>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Seleccionamos un cilindro marca </a:t>
                </a:r>
                <a:r>
                  <a:rPr lang="es-ES" dirty="0" err="1" smtClean="0">
                    <a:effectLst/>
                    <a:latin typeface="Arial" panose="020B0604020202020204" pitchFamily="34" charset="0"/>
                    <a:ea typeface="Times New Roman" panose="02020603050405020304" pitchFamily="18" charset="0"/>
                    <a:cs typeface="Times New Roman" panose="02020603050405020304" pitchFamily="18" charset="0"/>
                  </a:rPr>
                  <a:t>Festo</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 (F1-F2) de carrera 100mm y de diámetro de embolo 32mm y un rango de presión de 0,6 a 12 </a:t>
                </a:r>
                <a:r>
                  <a:rPr lang="es-ES" dirty="0" smtClean="0">
                    <a:latin typeface="Arial" panose="020B0604020202020204" pitchFamily="34" charset="0"/>
                    <a:ea typeface="Times New Roman" panose="02020603050405020304" pitchFamily="18" charset="0"/>
                    <a:cs typeface="Times New Roman" panose="02020603050405020304" pitchFamily="18" charset="0"/>
                  </a:rPr>
                  <a:t>bar</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9" name="Rectángulo 8"/>
              <p:cNvSpPr>
                <a:spLocks noRot="1" noChangeAspect="1" noMove="1" noResize="1" noEditPoints="1" noAdjustHandles="1" noChangeArrowheads="1" noChangeShapeType="1" noTextEdit="1"/>
              </p:cNvSpPr>
              <p:nvPr/>
            </p:nvSpPr>
            <p:spPr>
              <a:xfrm>
                <a:off x="1259632" y="1772816"/>
                <a:ext cx="7884368" cy="4725589"/>
              </a:xfrm>
              <a:prstGeom prst="rect">
                <a:avLst/>
              </a:prstGeom>
              <a:blipFill rotWithShape="0">
                <a:blip r:embed="rId3"/>
                <a:stretch>
                  <a:fillRect l="-696" r="-619" b="-129"/>
                </a:stretch>
              </a:blipFill>
            </p:spPr>
            <p:txBody>
              <a:bodyPr/>
              <a:lstStyle/>
              <a:p>
                <a:r>
                  <a:rPr lang="es-ES">
                    <a:noFill/>
                  </a:rPr>
                  <a:t> </a:t>
                </a:r>
              </a:p>
            </p:txBody>
          </p:sp>
        </mc:Fallback>
      </mc:AlternateContent>
      <p:pic>
        <p:nvPicPr>
          <p:cNvPr id="10" name="Imagen 9"/>
          <p:cNvPicPr>
            <a:picLocks noChangeAspect="1"/>
          </p:cNvPicPr>
          <p:nvPr/>
        </p:nvPicPr>
        <p:blipFill>
          <a:blip r:embed="rId4"/>
          <a:stretch>
            <a:fillRect/>
          </a:stretch>
        </p:blipFill>
        <p:spPr>
          <a:xfrm>
            <a:off x="5652120" y="3935752"/>
            <a:ext cx="3275856" cy="992179"/>
          </a:xfrm>
          <a:prstGeom prst="rect">
            <a:avLst/>
          </a:prstGeom>
        </p:spPr>
      </p:pic>
    </p:spTree>
  </p:cSld>
  <p:clrMapOvr>
    <a:masterClrMapping/>
  </p:clrMapOvr>
  <p:transition>
    <p:wipe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857240"/>
            <a:ext cx="7286676" cy="903341"/>
          </a:xfrm>
        </p:spPr>
        <p:txBody>
          <a:bodyPr>
            <a:normAutofit fontScale="90000"/>
          </a:bodyPr>
          <a:lstStyle/>
          <a:p>
            <a:pPr lvl="2" algn="ctr">
              <a:lnSpc>
                <a:spcPct val="150000"/>
              </a:lnSpc>
              <a:spcAft>
                <a:spcPts val="0"/>
              </a:spcAft>
            </a:pP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4. DISEÑO DEL TABLERO DE CONTROL.</a:t>
            </a:r>
            <a:br>
              <a:rPr lang="es-ES" sz="2800" b="1" dirty="0" smtClean="0">
                <a:latin typeface="Arial" panose="020B0604020202020204" pitchFamily="34" charset="0"/>
                <a:ea typeface="Times New Roman" panose="02020603050405020304" pitchFamily="18" charset="0"/>
                <a:cs typeface="Times New Roman" panose="02020603050405020304" pitchFamily="18" charset="0"/>
              </a:rPr>
            </a:b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1357288" y="1642270"/>
            <a:ext cx="7607199" cy="4525963"/>
          </a:xfrm>
        </p:spPr>
        <p:txBody>
          <a:bodyPr>
            <a:normAutofit/>
          </a:bodyPr>
          <a:lstStyle/>
          <a:p>
            <a:pPr algn="just">
              <a:buFont typeface="Wingdings" pitchFamily="2" charset="2"/>
              <a:buChar char="Ø"/>
            </a:pPr>
            <a:r>
              <a:rPr lang="es-PE" sz="1900" dirty="0" smtClean="0"/>
              <a:t>Se selecciona por la facilidades de operación y la flexibilidad al momento de cambiar de control o de reconfigurarlo completamente.</a:t>
            </a:r>
          </a:p>
          <a:p>
            <a:pPr>
              <a:buFont typeface="Wingdings" pitchFamily="2" charset="2"/>
              <a:buChar char="Ø"/>
            </a:pPr>
            <a:r>
              <a:rPr lang="es-PE" sz="1900" dirty="0" smtClean="0"/>
              <a:t>Se deben considerar los siguientes aspectos:</a:t>
            </a:r>
          </a:p>
          <a:p>
            <a:pPr lvl="1">
              <a:buFont typeface="Wingdings" pitchFamily="2" charset="2"/>
              <a:buChar char="ü"/>
            </a:pPr>
            <a:r>
              <a:rPr lang="es-PE" sz="1900" dirty="0" smtClean="0"/>
              <a:t>Número de entradas: </a:t>
            </a:r>
            <a:r>
              <a:rPr lang="es-PE" sz="1900" b="1" dirty="0"/>
              <a:t>7</a:t>
            </a:r>
            <a:endParaRPr lang="es-PE" sz="1900" dirty="0" smtClean="0"/>
          </a:p>
          <a:p>
            <a:pPr lvl="1">
              <a:buFont typeface="Wingdings" pitchFamily="2" charset="2"/>
              <a:buChar char="ü"/>
            </a:pPr>
            <a:r>
              <a:rPr lang="es-PE" sz="1900" dirty="0" smtClean="0"/>
              <a:t>Número de salidas: </a:t>
            </a:r>
            <a:r>
              <a:rPr lang="es-PE" sz="1900" b="1" dirty="0"/>
              <a:t>6</a:t>
            </a:r>
            <a:endParaRPr lang="es-PE" sz="1900" dirty="0" smtClean="0"/>
          </a:p>
          <a:p>
            <a:pPr lvl="1">
              <a:buFont typeface="Wingdings" pitchFamily="2" charset="2"/>
              <a:buChar char="ü"/>
            </a:pPr>
            <a:r>
              <a:rPr lang="es-PE" sz="1900" dirty="0" smtClean="0"/>
              <a:t>La alimentación de corriente necesaria: </a:t>
            </a:r>
            <a:r>
              <a:rPr lang="es-PE" sz="1900" b="1" dirty="0" smtClean="0"/>
              <a:t>24 VCD</a:t>
            </a:r>
            <a:endParaRPr lang="es-PE" sz="1900" dirty="0" smtClean="0"/>
          </a:p>
          <a:p>
            <a:pPr lvl="1">
              <a:buFont typeface="Wingdings" pitchFamily="2" charset="2"/>
              <a:buChar char="ü"/>
            </a:pPr>
            <a:r>
              <a:rPr lang="es-PE" sz="1900" dirty="0" smtClean="0"/>
              <a:t>Facilidad de programación</a:t>
            </a:r>
          </a:p>
          <a:p>
            <a:pPr lvl="1">
              <a:buFont typeface="Wingdings" pitchFamily="2" charset="2"/>
              <a:buChar char="ü"/>
            </a:pPr>
            <a:r>
              <a:rPr lang="es-PE" sz="1900" dirty="0" smtClean="0"/>
              <a:t>Precio.</a:t>
            </a:r>
          </a:p>
          <a:p>
            <a:pPr>
              <a:buFont typeface="Wingdings" pitchFamily="2" charset="2"/>
              <a:buChar char="Ø"/>
            </a:pPr>
            <a:r>
              <a:rPr lang="es-PE" sz="1900" dirty="0" smtClean="0"/>
              <a:t>Por lo tanto, se utilizo  para esta aplicación es el </a:t>
            </a:r>
            <a:r>
              <a:rPr lang="es-ES" sz="1800" b="1" dirty="0">
                <a:latin typeface="Arial" panose="020B0604020202020204" pitchFamily="34" charset="0"/>
                <a:cs typeface="Arial" panose="020B0604020202020204" pitchFamily="34" charset="0"/>
              </a:rPr>
              <a:t>PLC-HMI RENU FP </a:t>
            </a:r>
            <a:r>
              <a:rPr lang="es-ES" sz="1800" b="1" dirty="0" smtClean="0">
                <a:latin typeface="Arial" panose="020B0604020202020204" pitchFamily="34" charset="0"/>
                <a:cs typeface="Arial" panose="020B0604020202020204" pitchFamily="34" charset="0"/>
              </a:rPr>
              <a:t>4030,</a:t>
            </a:r>
          </a:p>
          <a:p>
            <a:pPr>
              <a:buFont typeface="Wingdings" pitchFamily="2" charset="2"/>
              <a:buChar char="Ø"/>
            </a:pPr>
            <a:r>
              <a:rPr lang="es-ES" sz="1800" dirty="0" smtClean="0">
                <a:latin typeface="Arial" panose="020B0604020202020204" pitchFamily="34" charset="0"/>
                <a:cs typeface="Arial" panose="020B0604020202020204" pitchFamily="34" charset="0"/>
              </a:rPr>
              <a:t>La programación se encuentra en el Anexo J.</a:t>
            </a:r>
            <a:endParaRPr lang="es-PE" dirty="0" smtClean="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5" name="Rectángulo 4"/>
          <p:cNvSpPr/>
          <p:nvPr/>
        </p:nvSpPr>
        <p:spPr>
          <a:xfrm>
            <a:off x="3167461" y="1290778"/>
            <a:ext cx="3594895" cy="477054"/>
          </a:xfrm>
          <a:prstGeom prst="rect">
            <a:avLst/>
          </a:prstGeom>
        </p:spPr>
        <p:txBody>
          <a:bodyPr wrap="none">
            <a:spAutoFit/>
          </a:bodyPr>
          <a:lstStyle/>
          <a:p>
            <a:pPr algn="ctr"/>
            <a:r>
              <a:rPr lang="es-ES" sz="2400" b="1" dirty="0" smtClean="0">
                <a:latin typeface="Arial" panose="020B0604020202020204" pitchFamily="34" charset="0"/>
                <a:ea typeface="Times New Roman" panose="02020603050405020304" pitchFamily="18" charset="0"/>
                <a:cs typeface="Times New Roman" panose="02020603050405020304" pitchFamily="18" charset="0"/>
              </a:rPr>
              <a:t>SELECCIÓN DEL PLC</a:t>
            </a:r>
            <a:r>
              <a:rPr lang="es-ES" sz="2500" b="1" dirty="0" smtClean="0">
                <a:latin typeface="Arial" panose="020B0604020202020204" pitchFamily="34" charset="0"/>
                <a:ea typeface="Times New Roman" panose="02020603050405020304" pitchFamily="18" charset="0"/>
                <a:cs typeface="Times New Roman" panose="02020603050405020304" pitchFamily="18" charset="0"/>
              </a:rPr>
              <a:t>.</a:t>
            </a:r>
            <a:endParaRPr lang="es-ES" sz="2500" dirty="0"/>
          </a:p>
        </p:txBody>
      </p:sp>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2987824" y="5604520"/>
            <a:ext cx="3536335" cy="1253480"/>
          </a:xfrm>
          <a:prstGeom prst="rect">
            <a:avLst/>
          </a:prstGeom>
          <a:noFill/>
          <a:ln>
            <a:noFill/>
          </a:ln>
        </p:spPr>
      </p:pic>
    </p:spTree>
    <p:extLst>
      <p:ext uri="{BB962C8B-B14F-4D97-AF65-F5344CB8AC3E}">
        <p14:creationId xmlns:p14="http://schemas.microsoft.com/office/powerpoint/2010/main" val="1063068429"/>
      </p:ext>
    </p:extLst>
  </p:cSld>
  <p:clrMapOvr>
    <a:masterClrMapping/>
  </p:clrMapOvr>
  <p:transition>
    <p:wipe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54893" y="1196752"/>
            <a:ext cx="7286676" cy="903341"/>
          </a:xfrm>
        </p:spPr>
        <p:txBody>
          <a:bodyPr>
            <a:normAutofit fontScale="90000"/>
          </a:bodyPr>
          <a:lstStyle/>
          <a:p>
            <a:pPr lvl="2" algn="ctr"/>
            <a:r>
              <a:rPr lang="es-ES" sz="3100" b="1" dirty="0" smtClean="0">
                <a:latin typeface="Arial" panose="020B0604020202020204" pitchFamily="34" charset="0"/>
                <a:ea typeface="Times New Roman" panose="02020603050405020304" pitchFamily="18" charset="0"/>
                <a:cs typeface="Times New Roman" panose="02020603050405020304" pitchFamily="18" charset="0"/>
              </a:rPr>
              <a:t>SELECCIÓN DEL VARIADOR DE FRECUENCIA</a:t>
            </a:r>
            <a:r>
              <a:rPr lang="es-ES" sz="3200" b="1" dirty="0" smtClean="0">
                <a:latin typeface="Arial" panose="020B0604020202020204" pitchFamily="34" charset="0"/>
                <a:ea typeface="Times New Roman" panose="02020603050405020304" pitchFamily="18" charset="0"/>
                <a:cs typeface="Times New Roman" panose="02020603050405020304" pitchFamily="18" charset="0"/>
              </a:rPr>
              <a:t>.</a:t>
            </a:r>
            <a:r>
              <a:rPr lang="es-ES" sz="3200" dirty="0" smtClean="0"/>
              <a:t/>
            </a:r>
            <a:br>
              <a:rPr lang="es-ES" sz="3200" dirty="0" smtClean="0"/>
            </a:b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
            </a:r>
            <a:br>
              <a:rPr lang="es-ES" sz="2800" b="1" dirty="0" smtClean="0">
                <a:latin typeface="Arial" panose="020B0604020202020204" pitchFamily="34" charset="0"/>
                <a:ea typeface="Times New Roman" panose="02020603050405020304" pitchFamily="18" charset="0"/>
                <a:cs typeface="Times New Roman" panose="02020603050405020304" pitchFamily="18" charset="0"/>
              </a:rPr>
            </a:b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354893" y="1648422"/>
            <a:ext cx="7465579" cy="1215717"/>
          </a:xfrm>
          <a:prstGeom prst="rect">
            <a:avLst/>
          </a:prstGeom>
        </p:spPr>
        <p:txBody>
          <a:bodyPr wrap="square">
            <a:spAutoFit/>
          </a:bodyPr>
          <a:lstStyle/>
          <a:p>
            <a:pPr algn="just"/>
            <a:r>
              <a:rPr lang="es-PE" dirty="0" smtClean="0">
                <a:latin typeface="Arial" panose="020B0604020202020204" pitchFamily="34" charset="0"/>
                <a:cs typeface="Arial" panose="020B0604020202020204" pitchFamily="34" charset="0"/>
              </a:rPr>
              <a:t>Para poder variar la velocidad del motor corriente alterna se selecciono el variador de frecuencia marca </a:t>
            </a:r>
            <a:r>
              <a:rPr lang="es-ES" b="1" dirty="0" smtClean="0">
                <a:latin typeface="Arial" panose="020B0604020202020204" pitchFamily="34" charset="0"/>
                <a:cs typeface="Arial" panose="020B0604020202020204" pitchFamily="34" charset="0"/>
              </a:rPr>
              <a:t>LS </a:t>
            </a:r>
            <a:r>
              <a:rPr lang="es-ES" b="1" dirty="0">
                <a:latin typeface="Arial" panose="020B0604020202020204" pitchFamily="34" charset="0"/>
                <a:cs typeface="Arial" panose="020B0604020202020204" pitchFamily="34" charset="0"/>
              </a:rPr>
              <a:t>–SV 004i5-02</a:t>
            </a:r>
            <a:r>
              <a:rPr lang="es-ES" b="1" dirty="0" smtClean="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con las siguientes características (N).</a:t>
            </a:r>
            <a:r>
              <a:rPr lang="es-ES" dirty="0"/>
              <a:t>	</a:t>
            </a:r>
          </a:p>
          <a:p>
            <a:pPr algn="just"/>
            <a:endParaRPr lang="es-PE" sz="1900" dirty="0"/>
          </a:p>
        </p:txBody>
      </p:sp>
      <p:pic>
        <p:nvPicPr>
          <p:cNvPr id="9" name="Imagen 8"/>
          <p:cNvPicPr>
            <a:picLocks noChangeAspect="1"/>
          </p:cNvPicPr>
          <p:nvPr/>
        </p:nvPicPr>
        <p:blipFill>
          <a:blip r:embed="rId3"/>
          <a:stretch>
            <a:fillRect/>
          </a:stretch>
        </p:blipFill>
        <p:spPr>
          <a:xfrm>
            <a:off x="4571984" y="2406938"/>
            <a:ext cx="4306035" cy="4322599"/>
          </a:xfrm>
          <a:prstGeom prst="rect">
            <a:avLst/>
          </a:prstGeom>
        </p:spPr>
      </p:pic>
      <p:graphicFrame>
        <p:nvGraphicFramePr>
          <p:cNvPr id="11" name="5 Tabla"/>
          <p:cNvGraphicFramePr>
            <a:graphicFrameLocks noGrp="1"/>
          </p:cNvGraphicFramePr>
          <p:nvPr>
            <p:extLst>
              <p:ext uri="{D42A27DB-BD31-4B8C-83A1-F6EECF244321}">
                <p14:modId xmlns:p14="http://schemas.microsoft.com/office/powerpoint/2010/main" val="575820089"/>
              </p:ext>
            </p:extLst>
          </p:nvPr>
        </p:nvGraphicFramePr>
        <p:xfrm>
          <a:off x="558612" y="3315809"/>
          <a:ext cx="4011818" cy="1941196"/>
        </p:xfrm>
        <a:graphic>
          <a:graphicData uri="http://schemas.openxmlformats.org/drawingml/2006/table">
            <a:tbl>
              <a:tblPr firstRow="1" firstCol="1" bandRow="1">
                <a:tableStyleId>{5C22544A-7EE6-4342-B048-85BDC9FD1C3A}</a:tableStyleId>
              </a:tblPr>
              <a:tblGrid>
                <a:gridCol w="1912856"/>
                <a:gridCol w="2098962"/>
              </a:tblGrid>
              <a:tr h="345186">
                <a:tc gridSpan="2">
                  <a:txBody>
                    <a:bodyPr/>
                    <a:lstStyle/>
                    <a:p>
                      <a:pPr algn="ctr">
                        <a:spcAft>
                          <a:spcPts val="0"/>
                        </a:spcAft>
                      </a:pPr>
                      <a:r>
                        <a:rPr lang="es-ES" sz="2000" dirty="0" smtClean="0">
                          <a:effectLst/>
                          <a:latin typeface="Calibri" pitchFamily="34" charset="0"/>
                          <a:cs typeface="Calibri" pitchFamily="34" charset="0"/>
                        </a:rPr>
                        <a:t>Variador de frecuencia</a:t>
                      </a:r>
                      <a:endParaRPr lang="es-ES" sz="2000" dirty="0">
                        <a:effectLst/>
                        <a:latin typeface="Calibri" pitchFamily="34" charset="0"/>
                        <a:ea typeface="Times New Roman"/>
                        <a:cs typeface="Calibri" pitchFamily="34" charset="0"/>
                      </a:endParaRPr>
                    </a:p>
                  </a:txBody>
                  <a:tcPr marL="68580" marR="68580" marT="0" marB="0"/>
                </a:tc>
                <a:tc hMerge="1">
                  <a:txBody>
                    <a:bodyPr/>
                    <a:lstStyle/>
                    <a:p>
                      <a:endParaRPr lang="es-ES"/>
                    </a:p>
                  </a:txBody>
                  <a:tcPr/>
                </a:tc>
              </a:tr>
              <a:tr h="319202">
                <a:tc>
                  <a:txBody>
                    <a:bodyPr/>
                    <a:lstStyle/>
                    <a:p>
                      <a:pPr algn="just">
                        <a:spcAft>
                          <a:spcPts val="0"/>
                        </a:spcAft>
                      </a:pPr>
                      <a:r>
                        <a:rPr lang="es-EC" sz="2000">
                          <a:effectLst/>
                          <a:latin typeface="Calibri" pitchFamily="34" charset="0"/>
                          <a:cs typeface="Calibri" pitchFamily="34" charset="0"/>
                        </a:rPr>
                        <a:t>Modelo </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s-ES" sz="2000" b="1" dirty="0" smtClean="0">
                          <a:latin typeface="Arial" panose="020B0604020202020204" pitchFamily="34" charset="0"/>
                          <a:cs typeface="Arial" panose="020B0604020202020204" pitchFamily="34" charset="0"/>
                        </a:rPr>
                        <a:t>LS –SV 004i5-02</a:t>
                      </a:r>
                      <a:endParaRPr lang="es-ES" sz="2000" dirty="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a:effectLst/>
                          <a:latin typeface="Calibri" pitchFamily="34" charset="0"/>
                          <a:cs typeface="Calibri" pitchFamily="34" charset="0"/>
                        </a:rPr>
                        <a:t>Tensión</a:t>
                      </a:r>
                      <a:endParaRPr lang="es-ES" sz="200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a:effectLst/>
                          <a:latin typeface="Calibri" pitchFamily="34" charset="0"/>
                          <a:cs typeface="Calibri" pitchFamily="34" charset="0"/>
                        </a:rPr>
                        <a:t>220 V </a:t>
                      </a:r>
                      <a:endParaRPr lang="es-ES" sz="2000" dirty="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a:effectLst/>
                          <a:latin typeface="Calibri" pitchFamily="34" charset="0"/>
                          <a:cs typeface="Calibri" pitchFamily="34" charset="0"/>
                        </a:rPr>
                        <a:t>Corriente</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smtClean="0">
                          <a:effectLst/>
                          <a:latin typeface="Calibri" pitchFamily="34" charset="0"/>
                          <a:cs typeface="Calibri" pitchFamily="34" charset="0"/>
                        </a:rPr>
                        <a:t>5,5 </a:t>
                      </a:r>
                      <a:r>
                        <a:rPr lang="en-US" sz="2000" dirty="0">
                          <a:effectLst/>
                          <a:latin typeface="Calibri" pitchFamily="34" charset="0"/>
                          <a:cs typeface="Calibri" pitchFamily="34" charset="0"/>
                        </a:rPr>
                        <a:t>A</a:t>
                      </a:r>
                      <a:endParaRPr lang="es-ES" sz="2000" dirty="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smtClean="0">
                          <a:effectLst/>
                          <a:latin typeface="Calibri" pitchFamily="34" charset="0"/>
                          <a:cs typeface="Calibri" pitchFamily="34" charset="0"/>
                        </a:rPr>
                        <a:t>Potencia</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smtClean="0">
                          <a:effectLst/>
                          <a:latin typeface="Calibri" pitchFamily="34" charset="0"/>
                          <a:cs typeface="Calibri" pitchFamily="34" charset="0"/>
                        </a:rPr>
                        <a:t>0,5 hp / 0,4 Kw</a:t>
                      </a:r>
                      <a:endParaRPr lang="es-ES" sz="2000" dirty="0">
                        <a:effectLst/>
                        <a:latin typeface="Calibri" pitchFamily="34" charset="0"/>
                        <a:ea typeface="Times New Roman"/>
                        <a:cs typeface="Calibri" pitchFamily="34" charset="0"/>
                      </a:endParaRPr>
                    </a:p>
                  </a:txBody>
                  <a:tcPr marL="68580" marR="68580" marT="0" marB="0"/>
                </a:tc>
              </a:tr>
              <a:tr h="319202">
                <a:tc>
                  <a:txBody>
                    <a:bodyPr/>
                    <a:lstStyle/>
                    <a:p>
                      <a:pPr algn="just">
                        <a:spcAft>
                          <a:spcPts val="0"/>
                        </a:spcAft>
                      </a:pPr>
                      <a:r>
                        <a:rPr lang="en-US" sz="2000" dirty="0" smtClean="0">
                          <a:effectLst/>
                          <a:latin typeface="Calibri" pitchFamily="34" charset="0"/>
                          <a:cs typeface="Calibri" pitchFamily="34" charset="0"/>
                        </a:rPr>
                        <a:t>Salida Analogica</a:t>
                      </a:r>
                      <a:endParaRPr lang="es-ES" sz="2000" dirty="0">
                        <a:effectLst/>
                        <a:latin typeface="Calibri" pitchFamily="34" charset="0"/>
                        <a:ea typeface="Times New Roman"/>
                        <a:cs typeface="Calibri" pitchFamily="34" charset="0"/>
                      </a:endParaRPr>
                    </a:p>
                  </a:txBody>
                  <a:tcPr marL="68580" marR="68580" marT="0" marB="0"/>
                </a:tc>
                <a:tc>
                  <a:txBody>
                    <a:bodyPr/>
                    <a:lstStyle/>
                    <a:p>
                      <a:pPr algn="just">
                        <a:spcAft>
                          <a:spcPts val="0"/>
                        </a:spcAft>
                      </a:pPr>
                      <a:r>
                        <a:rPr lang="en-US" sz="2000" dirty="0" smtClean="0">
                          <a:effectLst/>
                          <a:latin typeface="Calibri" pitchFamily="34" charset="0"/>
                          <a:cs typeface="Calibri" pitchFamily="34" charset="0"/>
                        </a:rPr>
                        <a:t>0-10 V</a:t>
                      </a:r>
                      <a:endParaRPr lang="es-ES" sz="2000" dirty="0">
                        <a:effectLst/>
                        <a:latin typeface="Calibri" pitchFamily="34" charset="0"/>
                        <a:ea typeface="Times New Roman"/>
                        <a:cs typeface="Calibri" pitchFamily="34" charset="0"/>
                      </a:endParaRPr>
                    </a:p>
                  </a:txBody>
                  <a:tcPr marL="68580" marR="68580" marT="0" marB="0"/>
                </a:tc>
              </a:tr>
            </a:tbl>
          </a:graphicData>
        </a:graphic>
      </p:graphicFrame>
    </p:spTree>
    <p:extLst>
      <p:ext uri="{BB962C8B-B14F-4D97-AF65-F5344CB8AC3E}">
        <p14:creationId xmlns:p14="http://schemas.microsoft.com/office/powerpoint/2010/main" val="2190813860"/>
      </p:ext>
    </p:extLst>
  </p:cSld>
  <p:clrMapOvr>
    <a:masterClrMapping/>
  </p:clrMapOvr>
  <p:transition>
    <p:wipe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54893" y="1196752"/>
            <a:ext cx="7286676" cy="903341"/>
          </a:xfrm>
        </p:spPr>
        <p:txBody>
          <a:bodyPr>
            <a:normAutofit fontScale="90000"/>
          </a:bodyPr>
          <a:lstStyle/>
          <a:p>
            <a:pPr lvl="2" algn="ctr"/>
            <a:r>
              <a:rPr lang="es-ES" sz="3100" b="1" dirty="0" smtClean="0">
                <a:latin typeface="Arial" panose="020B0604020202020204" pitchFamily="34" charset="0"/>
                <a:ea typeface="Times New Roman" panose="02020603050405020304" pitchFamily="18" charset="0"/>
                <a:cs typeface="Times New Roman" panose="02020603050405020304" pitchFamily="18" charset="0"/>
              </a:rPr>
              <a:t>SELECCIÓN DE LOS ELEMENTOS ELÉCTRICOS</a:t>
            </a:r>
            <a:r>
              <a:rPr lang="es-ES" sz="3200" b="1" dirty="0" smtClean="0">
                <a:latin typeface="Arial" panose="020B0604020202020204" pitchFamily="34" charset="0"/>
                <a:ea typeface="Times New Roman" panose="02020603050405020304" pitchFamily="18" charset="0"/>
                <a:cs typeface="Times New Roman" panose="02020603050405020304" pitchFamily="18" charset="0"/>
              </a:rPr>
              <a:t>.</a:t>
            </a:r>
            <a:r>
              <a:rPr lang="es-ES" sz="3200" dirty="0" smtClean="0"/>
              <a:t/>
            </a:r>
            <a:br>
              <a:rPr lang="es-ES" sz="3200" dirty="0" smtClean="0"/>
            </a:b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
            </a:r>
            <a:br>
              <a:rPr lang="es-ES" sz="2800" b="1" dirty="0" smtClean="0">
                <a:latin typeface="Arial" panose="020B0604020202020204" pitchFamily="34" charset="0"/>
                <a:ea typeface="Times New Roman" panose="02020603050405020304" pitchFamily="18" charset="0"/>
                <a:cs typeface="Times New Roman" panose="02020603050405020304" pitchFamily="18" charset="0"/>
              </a:rPr>
            </a:b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678421" y="1844824"/>
            <a:ext cx="7465579" cy="4816703"/>
          </a:xfrm>
          <a:prstGeom prst="rect">
            <a:avLst/>
          </a:prstGeom>
        </p:spPr>
        <p:txBody>
          <a:bodyPr wrap="square">
            <a:spAutoFit/>
          </a:bodyPr>
          <a:lstStyle/>
          <a:p>
            <a:pPr algn="just"/>
            <a:r>
              <a:rPr lang="es-ES" dirty="0" smtClean="0">
                <a:latin typeface="Arial" panose="020B0604020202020204" pitchFamily="34" charset="0"/>
                <a:cs typeface="Arial" panose="020B0604020202020204" pitchFamily="34" charset="0"/>
              </a:rPr>
              <a:t>Los elementos </a:t>
            </a:r>
            <a:r>
              <a:rPr lang="es-ES" dirty="0">
                <a:latin typeface="Arial" panose="020B0604020202020204" pitchFamily="34" charset="0"/>
                <a:cs typeface="Arial" panose="020B0604020202020204" pitchFamily="34" charset="0"/>
              </a:rPr>
              <a:t>de protección </a:t>
            </a:r>
            <a:r>
              <a:rPr lang="es-ES" dirty="0" smtClean="0">
                <a:latin typeface="Arial" panose="020B0604020202020204" pitchFamily="34" charset="0"/>
                <a:cs typeface="Arial" panose="020B0604020202020204" pitchFamily="34" charset="0"/>
              </a:rPr>
              <a:t>que se </a:t>
            </a:r>
            <a:r>
              <a:rPr lang="es-ES" dirty="0">
                <a:latin typeface="Arial" panose="020B0604020202020204" pitchFamily="34" charset="0"/>
                <a:cs typeface="Arial" panose="020B0604020202020204" pitchFamily="34" charset="0"/>
              </a:rPr>
              <a:t>seleccionó </a:t>
            </a:r>
            <a:r>
              <a:rPr lang="es-ES" dirty="0" smtClean="0">
                <a:latin typeface="Arial" panose="020B0604020202020204" pitchFamily="34" charset="0"/>
                <a:cs typeface="Arial" panose="020B0604020202020204" pitchFamily="34" charset="0"/>
              </a:rPr>
              <a:t>son:</a:t>
            </a:r>
            <a:endParaRPr lang="es-ES" dirty="0">
              <a:latin typeface="Arial" panose="020B0604020202020204" pitchFamily="34" charset="0"/>
              <a:cs typeface="Arial" panose="020B0604020202020204" pitchFamily="34" charset="0"/>
            </a:endParaRPr>
          </a:p>
          <a:p>
            <a:pPr algn="just"/>
            <a:endParaRPr lang="es-ES" dirty="0" smtClean="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Selector: Dos posiciones.</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Pulsador: Tipo Hongo</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Relés auxiliares.</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Finales de carrera.</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Fuente de continua de 24VDC para el PLC</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Fuente </a:t>
            </a:r>
            <a:r>
              <a:rPr lang="es-ES" dirty="0">
                <a:latin typeface="Arial" panose="020B0604020202020204" pitchFamily="34" charset="0"/>
                <a:cs typeface="Arial" panose="020B0604020202020204" pitchFamily="34" charset="0"/>
              </a:rPr>
              <a:t>de continua de </a:t>
            </a:r>
            <a:r>
              <a:rPr lang="es-ES" dirty="0" smtClean="0">
                <a:latin typeface="Arial" panose="020B0604020202020204" pitchFamily="34" charset="0"/>
                <a:cs typeface="Arial" panose="020B0604020202020204" pitchFamily="34" charset="0"/>
              </a:rPr>
              <a:t>12VDC </a:t>
            </a:r>
            <a:r>
              <a:rPr lang="es-ES" dirty="0">
                <a:latin typeface="Arial" panose="020B0604020202020204" pitchFamily="34" charset="0"/>
                <a:cs typeface="Arial" panose="020B0604020202020204" pitchFamily="34" charset="0"/>
              </a:rPr>
              <a:t>para el </a:t>
            </a:r>
            <a:r>
              <a:rPr lang="es-ES" dirty="0" smtClean="0">
                <a:latin typeface="Arial" panose="020B0604020202020204" pitchFamily="34" charset="0"/>
                <a:cs typeface="Arial" panose="020B0604020202020204" pitchFamily="34" charset="0"/>
              </a:rPr>
              <a:t>Motor de </a:t>
            </a:r>
            <a:r>
              <a:rPr lang="es-ES" dirty="0">
                <a:latin typeface="Arial" panose="020B0604020202020204" pitchFamily="34" charset="0"/>
                <a:cs typeface="Arial" panose="020B0604020202020204" pitchFamily="34" charset="0"/>
              </a:rPr>
              <a:t>M</a:t>
            </a:r>
            <a:r>
              <a:rPr lang="es-ES" dirty="0" smtClean="0">
                <a:latin typeface="Arial" panose="020B0604020202020204" pitchFamily="34" charset="0"/>
                <a:cs typeface="Arial" panose="020B0604020202020204" pitchFamily="34" charset="0"/>
              </a:rPr>
              <a:t>ovimiento Transversal</a:t>
            </a:r>
          </a:p>
          <a:p>
            <a:pPr marL="285750" indent="-285750" algn="just">
              <a:buFont typeface="Arial" panose="020B0604020202020204" pitchFamily="34" charset="0"/>
              <a:buChar char="•"/>
            </a:pPr>
            <a:r>
              <a:rPr lang="es-ES" dirty="0" err="1" smtClean="0">
                <a:latin typeface="Arial" panose="020B0604020202020204" pitchFamily="34" charset="0"/>
                <a:cs typeface="Arial" panose="020B0604020202020204" pitchFamily="34" charset="0"/>
              </a:rPr>
              <a:t>Breaker</a:t>
            </a: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32A.</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Fusibles</a:t>
            </a: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2A.</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Cables </a:t>
            </a:r>
            <a:r>
              <a:rPr lang="es-ES" dirty="0">
                <a:latin typeface="Arial" panose="020B0604020202020204" pitchFamily="34" charset="0"/>
                <a:cs typeface="Arial" panose="020B0604020202020204" pitchFamily="34" charset="0"/>
              </a:rPr>
              <a:t>de conexión: # </a:t>
            </a:r>
            <a:r>
              <a:rPr lang="es-ES" dirty="0" smtClean="0">
                <a:latin typeface="Arial" panose="020B0604020202020204" pitchFamily="34" charset="0"/>
                <a:cs typeface="Arial" panose="020B0604020202020204" pitchFamily="34" charset="0"/>
              </a:rPr>
              <a:t>14 </a:t>
            </a:r>
            <a:r>
              <a:rPr lang="es-ES" dirty="0">
                <a:latin typeface="Arial" panose="020B0604020202020204" pitchFamily="34" charset="0"/>
                <a:cs typeface="Arial" panose="020B0604020202020204" pitchFamily="34" charset="0"/>
              </a:rPr>
              <a:t>/ </a:t>
            </a:r>
            <a:r>
              <a:rPr lang="es-ES" dirty="0" smtClean="0">
                <a:latin typeface="Arial" panose="020B0604020202020204" pitchFamily="34" charset="0"/>
                <a:cs typeface="Arial" panose="020B0604020202020204" pitchFamily="34" charset="0"/>
              </a:rPr>
              <a:t>#10 </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Canaletas </a:t>
            </a:r>
            <a:r>
              <a:rPr lang="es-ES" dirty="0">
                <a:latin typeface="Arial" panose="020B0604020202020204" pitchFamily="34" charset="0"/>
                <a:cs typeface="Arial" panose="020B0604020202020204" pitchFamily="34" charset="0"/>
              </a:rPr>
              <a:t>y Riel </a:t>
            </a:r>
            <a:r>
              <a:rPr lang="es-ES" dirty="0" smtClean="0">
                <a:latin typeface="Arial" panose="020B0604020202020204" pitchFamily="34" charset="0"/>
                <a:cs typeface="Arial" panose="020B0604020202020204" pitchFamily="34" charset="0"/>
              </a:rPr>
              <a:t>DIN</a:t>
            </a:r>
          </a:p>
          <a:p>
            <a:pPr marL="285750" indent="-285750" algn="just">
              <a:buFont typeface="Arial" panose="020B0604020202020204" pitchFamily="34" charset="0"/>
              <a:buChar char="•"/>
            </a:pPr>
            <a:r>
              <a:rPr lang="es-ES" dirty="0" smtClean="0">
                <a:latin typeface="Arial" panose="020B0604020202020204" pitchFamily="34" charset="0"/>
                <a:cs typeface="Arial" panose="020B0604020202020204" pitchFamily="34" charset="0"/>
              </a:rPr>
              <a:t>Electroválvulas.</a:t>
            </a:r>
          </a:p>
          <a:p>
            <a:pPr algn="just"/>
            <a:endParaRPr lang="es-ES" dirty="0">
              <a:latin typeface="Calibri" pitchFamily="34" charset="0"/>
              <a:cs typeface="Calibri" pitchFamily="34" charset="0"/>
            </a:endParaRPr>
          </a:p>
          <a:p>
            <a:pPr algn="just"/>
            <a:r>
              <a:rPr lang="es-ES" dirty="0"/>
              <a:t>	</a:t>
            </a:r>
          </a:p>
          <a:p>
            <a:pPr algn="just"/>
            <a:endParaRPr lang="es-PE" sz="1900" dirty="0"/>
          </a:p>
        </p:txBody>
      </p:sp>
      <p:pic>
        <p:nvPicPr>
          <p:cNvPr id="3" name="Imagen 2"/>
          <p:cNvPicPr>
            <a:picLocks noChangeAspect="1"/>
          </p:cNvPicPr>
          <p:nvPr/>
        </p:nvPicPr>
        <p:blipFill>
          <a:blip r:embed="rId3"/>
          <a:stretch>
            <a:fillRect/>
          </a:stretch>
        </p:blipFill>
        <p:spPr>
          <a:xfrm>
            <a:off x="6228184" y="4135407"/>
            <a:ext cx="2189838" cy="2689801"/>
          </a:xfrm>
          <a:prstGeom prst="rect">
            <a:avLst/>
          </a:prstGeom>
        </p:spPr>
      </p:pic>
    </p:spTree>
    <p:extLst>
      <p:ext uri="{BB962C8B-B14F-4D97-AF65-F5344CB8AC3E}">
        <p14:creationId xmlns:p14="http://schemas.microsoft.com/office/powerpoint/2010/main" val="860917062"/>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0"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2" name="Rectángulo 1"/>
          <p:cNvSpPr/>
          <p:nvPr/>
        </p:nvSpPr>
        <p:spPr>
          <a:xfrm>
            <a:off x="2555776" y="822020"/>
            <a:ext cx="5328592" cy="584775"/>
          </a:xfrm>
          <a:prstGeom prst="rect">
            <a:avLst/>
          </a:prstGeom>
        </p:spPr>
        <p:txBody>
          <a:bodyPr wrap="square">
            <a:spAutoFit/>
          </a:bodyPr>
          <a:lstStyle/>
          <a:p>
            <a:r>
              <a:rPr lang="es-ES" sz="3200" b="1" dirty="0" smtClean="0">
                <a:latin typeface="Arial" panose="020B0604020202020204" pitchFamily="34" charset="0"/>
                <a:cs typeface="Times New Roman" panose="02020603050405020304" pitchFamily="18" charset="0"/>
              </a:rPr>
              <a:t>DISEÑO DE LA CABINA</a:t>
            </a:r>
            <a:endParaRPr lang="es-ES" sz="3200" dirty="0"/>
          </a:p>
        </p:txBody>
      </p:sp>
      <p:sp>
        <p:nvSpPr>
          <p:cNvPr id="6" name="Rectángulo 5"/>
          <p:cNvSpPr/>
          <p:nvPr/>
        </p:nvSpPr>
        <p:spPr>
          <a:xfrm>
            <a:off x="1237099" y="1290096"/>
            <a:ext cx="7272808" cy="1754326"/>
          </a:xfrm>
          <a:prstGeom prst="rect">
            <a:avLst/>
          </a:prstGeom>
        </p:spPr>
        <p:txBody>
          <a:bodyPr wrap="square">
            <a:spAutoFit/>
          </a:bodyPr>
          <a:lstStyle/>
          <a:p>
            <a:pPr algn="just">
              <a:lnSpc>
                <a:spcPct val="150000"/>
              </a:lnSpc>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Dimensiones.</a:t>
            </a:r>
            <a:r>
              <a:rPr lang="es-ES" b="1" i="1" dirty="0">
                <a:latin typeface="Arial" panose="020B0604020202020204" pitchFamily="34" charset="0"/>
                <a:ea typeface="Times New Roman" panose="02020603050405020304" pitchFamily="18" charset="0"/>
                <a:cs typeface="Times New Roman" panose="02020603050405020304" pitchFamily="18" charset="0"/>
              </a:rPr>
              <a:t> </a:t>
            </a:r>
            <a:r>
              <a:rPr lang="es-ES" dirty="0">
                <a:latin typeface="Arial" panose="020B0604020202020204" pitchFamily="34" charset="0"/>
                <a:ea typeface="Times New Roman" panose="02020603050405020304" pitchFamily="18" charset="0"/>
                <a:cs typeface="Times New Roman" panose="02020603050405020304" pitchFamily="18" charset="0"/>
              </a:rPr>
              <a:t>S</a:t>
            </a:r>
            <a:r>
              <a:rPr lang="es-ES" dirty="0" smtClean="0">
                <a:latin typeface="Arial" panose="020B0604020202020204" pitchFamily="34" charset="0"/>
                <a:ea typeface="Times New Roman" panose="02020603050405020304" pitchFamily="18" charset="0"/>
                <a:cs typeface="Times New Roman" panose="02020603050405020304" pitchFamily="18" charset="0"/>
              </a:rPr>
              <a:t>era:</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Times New Roman" panose="02020603050405020304" pitchFamily="18" charset="0"/>
                <a:cs typeface="Times New Roman" panose="02020603050405020304" pitchFamily="18" charset="0"/>
              </a:rPr>
              <a:t>Largo =	3.45 m</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Times New Roman" panose="02020603050405020304" pitchFamily="18" charset="0"/>
                <a:cs typeface="Times New Roman" panose="02020603050405020304" pitchFamily="18" charset="0"/>
              </a:rPr>
              <a:t>Ancho =	2.40 m</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Times New Roman" panose="02020603050405020304" pitchFamily="18" charset="0"/>
                <a:cs typeface="Times New Roman" panose="02020603050405020304" pitchFamily="18" charset="0"/>
              </a:rPr>
              <a:t>Altura =	2.50 m</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237099" y="2852936"/>
            <a:ext cx="7272808" cy="923330"/>
          </a:xfrm>
          <a:prstGeom prst="rect">
            <a:avLst/>
          </a:prstGeom>
        </p:spPr>
        <p:txBody>
          <a:bodyPr wrap="square">
            <a:spAutoFit/>
          </a:bodyPr>
          <a:lstStyle/>
          <a:p>
            <a:pPr algn="just">
              <a:lnSpc>
                <a:spcPct val="150000"/>
              </a:lnSpc>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Velocidad de aire.</a:t>
            </a:r>
            <a:r>
              <a:rPr lang="es-ES" dirty="0">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En el interior de la cabina será 0.2 </a:t>
            </a:r>
            <a:r>
              <a:rPr lang="es-ES" dirty="0">
                <a:latin typeface="Arial" panose="020B0604020202020204" pitchFamily="34" charset="0"/>
                <a:ea typeface="Times New Roman" panose="02020603050405020304" pitchFamily="18" charset="0"/>
                <a:cs typeface="Times New Roman" panose="02020603050405020304" pitchFamily="18" charset="0"/>
              </a:rPr>
              <a:t>a 0.4 m/s. </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b="1" dirty="0">
                <a:latin typeface="Arial" panose="020B0604020202020204" pitchFamily="34" charset="0"/>
                <a:ea typeface="Times New Roman" panose="02020603050405020304" pitchFamily="18" charset="0"/>
                <a:cs typeface="Times New Roman" panose="02020603050405020304" pitchFamily="18" charset="0"/>
              </a:rPr>
              <a:t>Temperatura.</a:t>
            </a:r>
            <a:r>
              <a:rPr lang="es-ES" dirty="0">
                <a:latin typeface="Arial" panose="020B0604020202020204" pitchFamily="34" charset="0"/>
                <a:ea typeface="Times New Roman" panose="02020603050405020304" pitchFamily="18" charset="0"/>
                <a:cs typeface="Times New Roman" panose="02020603050405020304" pitchFamily="18" charset="0"/>
              </a:rPr>
              <a:t> </a:t>
            </a:r>
            <a:r>
              <a:rPr lang="es-ES" dirty="0" smtClean="0">
                <a:latin typeface="Arial" panose="020B0604020202020204" pitchFamily="34" charset="0"/>
                <a:ea typeface="Times New Roman" panose="02020603050405020304" pitchFamily="18" charset="0"/>
                <a:cs typeface="Times New Roman" panose="02020603050405020304" pitchFamily="18" charset="0"/>
              </a:rPr>
              <a:t>Una temperatura promedio a </a:t>
            </a:r>
            <a:r>
              <a:rPr lang="es-ES" dirty="0">
                <a:latin typeface="Arial" panose="020B0604020202020204" pitchFamily="34" charset="0"/>
                <a:ea typeface="Times New Roman" panose="02020603050405020304" pitchFamily="18" charset="0"/>
                <a:cs typeface="Times New Roman" panose="02020603050405020304" pitchFamily="18" charset="0"/>
              </a:rPr>
              <a:t>30ºC (303°K).</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Rectángulo 7"/>
              <p:cNvSpPr/>
              <p:nvPr/>
            </p:nvSpPr>
            <p:spPr>
              <a:xfrm>
                <a:off x="971600" y="3853989"/>
                <a:ext cx="8352928" cy="3576685"/>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El volumen interior de la cabina es: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s-ES" i="1">
                          <a:effectLst/>
                          <a:latin typeface="Cambria Math" panose="02040503050406030204" pitchFamily="18" charset="0"/>
                          <a:ea typeface="Times New Roman" panose="02020603050405020304" pitchFamily="18" charset="0"/>
                          <a:cs typeface="Arial" panose="020B0604020202020204" pitchFamily="34" charset="0"/>
                        </a:rPr>
                        <m:t>∀=3.45∙2.40∙2.50</m:t>
                      </m:r>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r>
                        <a:rPr lang="es-ES" i="1">
                          <a:effectLst/>
                          <a:latin typeface="Cambria Math" panose="02040503050406030204" pitchFamily="18" charset="0"/>
                          <a:ea typeface="Times New Roman" panose="02020603050405020304" pitchFamily="18" charset="0"/>
                          <a:cs typeface="Arial" panose="020B0604020202020204" pitchFamily="34" charset="0"/>
                        </a:rPr>
                        <m:t>∀=20.70 </m:t>
                      </m:r>
                      <m:sSup>
                        <m:sSupPr>
                          <m:ctrlPr>
                            <a:rPr lang="es-ES"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i="1">
                              <a:effectLst/>
                              <a:latin typeface="Cambria Math" panose="02040503050406030204" pitchFamily="18" charset="0"/>
                              <a:ea typeface="Times New Roman" panose="02020603050405020304" pitchFamily="18" charset="0"/>
                              <a:cs typeface="Arial" panose="020B0604020202020204" pitchFamily="34" charset="0"/>
                            </a:rPr>
                            <m:t>𝑚</m:t>
                          </m:r>
                        </m:e>
                        <m:sup>
                          <m:r>
                            <a:rPr lang="es-ES" i="1">
                              <a:effectLst/>
                              <a:latin typeface="Cambria Math" panose="02040503050406030204" pitchFamily="18" charset="0"/>
                              <a:ea typeface="Times New Roman" panose="02020603050405020304" pitchFamily="18" charset="0"/>
                              <a:cs typeface="Arial" panose="020B0604020202020204" pitchFamily="34" charset="0"/>
                            </a:rPr>
                            <m:t>3</m:t>
                          </m:r>
                        </m:sup>
                      </m:sSup>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El caudal de aire </a:t>
                </a:r>
                <a14:m>
                  <m:oMath xmlns:m="http://schemas.openxmlformats.org/officeDocument/2006/math">
                    <m:d>
                      <m:dPr>
                        <m:ctrlPr>
                          <a:rPr lang="es-ES" i="1">
                            <a:effectLst/>
                            <a:latin typeface="Cambria Math" panose="02040503050406030204" pitchFamily="18" charset="0"/>
                            <a:ea typeface="Times New Roman" panose="02020603050405020304" pitchFamily="18" charset="0"/>
                            <a:cs typeface="Arial" panose="020B0604020202020204" pitchFamily="34" charset="0"/>
                          </a:rPr>
                        </m:ctrlPr>
                      </m:dPr>
                      <m:e>
                        <m:acc>
                          <m:accPr>
                            <m:chr m:val="̇"/>
                            <m:ctrlPr>
                              <a:rPr lang="es-ES" i="1">
                                <a:effectLst/>
                                <a:latin typeface="Cambria Math" panose="02040503050406030204" pitchFamily="18" charset="0"/>
                                <a:ea typeface="Times New Roman" panose="02020603050405020304" pitchFamily="18" charset="0"/>
                                <a:cs typeface="Arial" panose="020B0604020202020204" pitchFamily="34" charset="0"/>
                              </a:rPr>
                            </m:ctrlPr>
                          </m:accPr>
                          <m:e>
                            <m:r>
                              <a:rPr lang="es-ES" i="1">
                                <a:effectLst/>
                                <a:latin typeface="Cambria Math" panose="02040503050406030204" pitchFamily="18" charset="0"/>
                                <a:ea typeface="Times New Roman" panose="02020603050405020304" pitchFamily="18" charset="0"/>
                                <a:cs typeface="Arial" panose="020B0604020202020204" pitchFamily="34" charset="0"/>
                              </a:rPr>
                              <m:t>∀</m:t>
                            </m:r>
                          </m:e>
                        </m:acc>
                      </m:e>
                    </m:d>
                  </m:oMath>
                </a14:m>
                <a:r>
                  <a:rPr lang="es-ES" dirty="0">
                    <a:effectLst/>
                    <a:latin typeface="Arial" panose="020B0604020202020204" pitchFamily="34" charset="0"/>
                    <a:ea typeface="Times New Roman" panose="02020603050405020304" pitchFamily="18" charset="0"/>
                    <a:cs typeface="Times New Roman" panose="02020603050405020304" pitchFamily="18" charset="0"/>
                  </a:rPr>
                  <a:t> requerido viene dado por</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dirty="0" smtClean="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14:m>
                  <m:oMathPara xmlns:m="http://schemas.openxmlformats.org/officeDocument/2006/math">
                    <m:oMathParaPr>
                      <m:jc m:val="left"/>
                    </m:oMathParaPr>
                    <m:oMath xmlns:m="http://schemas.openxmlformats.org/officeDocument/2006/math">
                      <m:acc>
                        <m:accPr>
                          <m:chr m:val="̇"/>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accPr>
                        <m:e>
                          <m:r>
                            <a:rPr lang="es-ES" sz="2000" i="1">
                              <a:effectLst/>
                              <a:latin typeface="Cambria Math" panose="02040503050406030204" pitchFamily="18" charset="0"/>
                              <a:ea typeface="Times New Roman" panose="02020603050405020304" pitchFamily="18" charset="0"/>
                              <a:cs typeface="Arial" panose="020B0604020202020204" pitchFamily="34" charset="0"/>
                            </a:rPr>
                            <m:t>∀</m:t>
                          </m:r>
                        </m:e>
                      </m:acc>
                      <m:r>
                        <a:rPr lang="es-ES" sz="2000" i="1">
                          <a:effectLst/>
                          <a:latin typeface="Cambria Math" panose="02040503050406030204" pitchFamily="18" charset="0"/>
                          <a:ea typeface="Times New Roman" panose="02020603050405020304" pitchFamily="18" charset="0"/>
                          <a:cs typeface="Arial" panose="020B0604020202020204" pitchFamily="34" charset="0"/>
                        </a:rPr>
                        <m:t>=∀∗</m:t>
                      </m:r>
                      <m:sSub>
                        <m:sSubPr>
                          <m:ctrlPr>
                            <a:rPr lang="es-ES" sz="2000" i="1">
                              <a:effectLst/>
                              <a:latin typeface="Cambria Math" panose="02040503050406030204" pitchFamily="18" charset="0"/>
                              <a:ea typeface="Times New Roman" panose="02020603050405020304" pitchFamily="18" charset="0"/>
                              <a:cs typeface="Arial" panose="020B0604020202020204" pitchFamily="34" charset="0"/>
                            </a:rPr>
                          </m:ctrlPr>
                        </m:sSubPr>
                        <m:e>
                          <m:r>
                            <a:rPr lang="es-ES" sz="2000" i="1">
                              <a:effectLst/>
                              <a:latin typeface="Cambria Math" panose="02040503050406030204" pitchFamily="18" charset="0"/>
                              <a:ea typeface="Times New Roman" panose="02020603050405020304" pitchFamily="18" charset="0"/>
                              <a:cs typeface="Arial" panose="020B0604020202020204" pitchFamily="34" charset="0"/>
                            </a:rPr>
                            <m:t>#</m:t>
                          </m:r>
                        </m:e>
                        <m:sub>
                          <m:r>
                            <a:rPr lang="es-ES" sz="2000" i="1">
                              <a:effectLst/>
                              <a:latin typeface="Cambria Math" panose="02040503050406030204" pitchFamily="18" charset="0"/>
                              <a:ea typeface="Times New Roman" panose="02020603050405020304" pitchFamily="18" charset="0"/>
                              <a:cs typeface="Arial" panose="020B0604020202020204" pitchFamily="34" charset="0"/>
                            </a:rPr>
                            <m:t>𝑟𝑒𝑛𝑜𝑣𝑎𝑐𝑖𝑜𝑛𝑒𝑠</m:t>
                          </m:r>
                        </m:sub>
                      </m:sSub>
                    </m:oMath>
                  </m:oMathPara>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50000"/>
                  </a:lnSpc>
                  <a:spcAft>
                    <a:spcPts val="0"/>
                  </a:spcAft>
                </a:pPr>
                <a14:m>
                  <m:oMath xmlns:m="http://schemas.openxmlformats.org/officeDocument/2006/math">
                    <m:acc>
                      <m:accPr>
                        <m:chr m:val="̇"/>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accPr>
                      <m:e>
                        <m:r>
                          <a:rPr lang="es-ES" sz="1600" i="1">
                            <a:effectLst/>
                            <a:latin typeface="Cambria Math" panose="02040503050406030204" pitchFamily="18" charset="0"/>
                            <a:ea typeface="Times New Roman" panose="02020603050405020304" pitchFamily="18" charset="0"/>
                            <a:cs typeface="Arial" panose="020B0604020202020204" pitchFamily="34" charset="0"/>
                          </a:rPr>
                          <m:t>∀</m:t>
                        </m:r>
                      </m:e>
                    </m:acc>
                    <m:r>
                      <a:rPr lang="es-ES" sz="1600" i="1">
                        <a:effectLst/>
                        <a:latin typeface="Cambria Math" panose="02040503050406030204" pitchFamily="18" charset="0"/>
                        <a:ea typeface="Times New Roman" panose="02020603050405020304" pitchFamily="18" charset="0"/>
                        <a:cs typeface="Arial" panose="020B0604020202020204" pitchFamily="34" charset="0"/>
                      </a:rPr>
                      <m:t>=20.70 </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sSupPr>
                          <m:e>
                            <m:r>
                              <a:rPr lang="es-ES" sz="1600" i="1">
                                <a:effectLst/>
                                <a:latin typeface="Cambria Math" panose="02040503050406030204" pitchFamily="18" charset="0"/>
                                <a:ea typeface="Times New Roman" panose="02020603050405020304" pitchFamily="18" charset="0"/>
                                <a:cs typeface="Arial" panose="020B0604020202020204" pitchFamily="34" charset="0"/>
                              </a:rPr>
                              <m:t>𝑚</m:t>
                            </m:r>
                          </m:e>
                          <m:sup>
                            <m:r>
                              <a:rPr lang="es-ES" sz="1600" i="1">
                                <a:effectLst/>
                                <a:latin typeface="Cambria Math" panose="02040503050406030204" pitchFamily="18" charset="0"/>
                                <a:ea typeface="Times New Roman" panose="02020603050405020304" pitchFamily="18" charset="0"/>
                                <a:cs typeface="Arial" panose="020B0604020202020204" pitchFamily="34" charset="0"/>
                              </a:rPr>
                              <m:t>3</m:t>
                            </m:r>
                          </m:sup>
                        </m:sSup>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𝑟𝑒𝑛𝑜𝑣</m:t>
                        </m:r>
                      </m:den>
                    </m:f>
                    <m:r>
                      <a:rPr lang="es-ES" sz="1600" i="1">
                        <a:effectLst/>
                        <a:latin typeface="Cambria Math" panose="02040503050406030204" pitchFamily="18" charset="0"/>
                        <a:ea typeface="Times New Roman" panose="02020603050405020304" pitchFamily="18" charset="0"/>
                        <a:cs typeface="Arial" panose="020B0604020202020204" pitchFamily="34" charset="0"/>
                      </a:rPr>
                      <m:t>∗60</m:t>
                    </m:r>
                    <m:f>
                      <m:fPr>
                        <m:ctrlPr>
                          <a:rPr lang="es-ES" sz="1600" i="1">
                            <a:effectLst/>
                            <a:latin typeface="Cambria Math" panose="02040503050406030204" pitchFamily="18" charset="0"/>
                            <a:ea typeface="Times New Roman" panose="02020603050405020304" pitchFamily="18" charset="0"/>
                            <a:cs typeface="Arial" panose="020B0604020202020204" pitchFamily="34" charset="0"/>
                          </a:rPr>
                        </m:ctrlPr>
                      </m:fPr>
                      <m:num>
                        <m:r>
                          <a:rPr lang="es-ES" sz="1600" i="1">
                            <a:effectLst/>
                            <a:latin typeface="Cambria Math" panose="02040503050406030204" pitchFamily="18" charset="0"/>
                            <a:ea typeface="Times New Roman" panose="02020603050405020304" pitchFamily="18" charset="0"/>
                            <a:cs typeface="Arial" panose="020B0604020202020204" pitchFamily="34" charset="0"/>
                          </a:rPr>
                          <m:t>𝑟𝑒𝑛𝑜𝑣</m:t>
                        </m:r>
                      </m:num>
                      <m:den>
                        <m:r>
                          <a:rPr lang="es-ES" sz="1600" i="1">
                            <a:effectLst/>
                            <a:latin typeface="Cambria Math" panose="02040503050406030204" pitchFamily="18" charset="0"/>
                            <a:ea typeface="Times New Roman" panose="02020603050405020304" pitchFamily="18" charset="0"/>
                            <a:cs typeface="Arial" panose="020B0604020202020204" pitchFamily="34" charset="0"/>
                          </a:rPr>
                          <m:t>h𝑜𝑟𝑎</m:t>
                        </m:r>
                      </m:den>
                    </m:f>
                    <m:r>
                      <a:rPr lang="es-ES" sz="1600" b="0" i="0" smtClean="0">
                        <a:effectLst/>
                        <a:latin typeface="Cambria Math" panose="02040503050406030204" pitchFamily="18" charset="0"/>
                        <a:ea typeface="Times New Roman" panose="02020603050405020304" pitchFamily="18" charset="0"/>
                        <a:cs typeface="Arial" panose="020B0604020202020204" pitchFamily="34" charset="0"/>
                      </a:rPr>
                      <m:t>=</m:t>
                    </m:r>
                    <m:r>
                      <a:rPr lang="es-ES" sz="1600" i="1">
                        <a:latin typeface="Cambria Math" panose="02040503050406030204" pitchFamily="18" charset="0"/>
                        <a:ea typeface="Times New Roman" panose="02020603050405020304" pitchFamily="18" charset="0"/>
                        <a:cs typeface="Arial" panose="020B0604020202020204" pitchFamily="34" charset="0"/>
                      </a:rPr>
                      <m:t>1242 </m:t>
                    </m:r>
                    <m:f>
                      <m:fPr>
                        <m:type m:val="skw"/>
                        <m:ctrlPr>
                          <a:rPr lang="es-ES" sz="16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S" sz="1600" i="1">
                                <a:latin typeface="Cambria Math" panose="02040503050406030204" pitchFamily="18" charset="0"/>
                                <a:ea typeface="Times New Roman" panose="02020603050405020304" pitchFamily="18" charset="0"/>
                                <a:cs typeface="Arial" panose="020B0604020202020204" pitchFamily="34" charset="0"/>
                              </a:rPr>
                            </m:ctrlPr>
                          </m:sSupPr>
                          <m:e>
                            <m:r>
                              <a:rPr lang="es-ES" sz="1600" i="1">
                                <a:latin typeface="Cambria Math" panose="02040503050406030204" pitchFamily="18" charset="0"/>
                                <a:ea typeface="Times New Roman" panose="02020603050405020304" pitchFamily="18" charset="0"/>
                                <a:cs typeface="Arial" panose="020B0604020202020204" pitchFamily="34" charset="0"/>
                              </a:rPr>
                              <m:t>𝑚</m:t>
                            </m:r>
                          </m:e>
                          <m:sup>
                            <m:r>
                              <a:rPr lang="es-ES" sz="1600" i="1">
                                <a:latin typeface="Cambria Math" panose="02040503050406030204" pitchFamily="18" charset="0"/>
                                <a:ea typeface="Times New Roman" panose="02020603050405020304" pitchFamily="18" charset="0"/>
                                <a:cs typeface="Arial" panose="020B0604020202020204" pitchFamily="34" charset="0"/>
                              </a:rPr>
                              <m:t>3</m:t>
                            </m:r>
                          </m:sup>
                        </m:sSup>
                      </m:num>
                      <m:den>
                        <m:r>
                          <a:rPr lang="es-ES" sz="1600" i="1">
                            <a:latin typeface="Cambria Math" panose="02040503050406030204" pitchFamily="18" charset="0"/>
                            <a:ea typeface="Times New Roman" panose="02020603050405020304" pitchFamily="18" charset="0"/>
                            <a:cs typeface="Arial" panose="020B0604020202020204" pitchFamily="34" charset="0"/>
                          </a:rPr>
                          <m:t>h𝑜𝑟𝑎</m:t>
                        </m:r>
                      </m:den>
                    </m:f>
                    <m:r>
                      <a:rPr lang="es-ES" sz="1600" b="0" i="1" smtClean="0">
                        <a:latin typeface="Cambria Math" panose="02040503050406030204" pitchFamily="18" charset="0"/>
                        <a:ea typeface="Times New Roman" panose="02020603050405020304" pitchFamily="18" charset="0"/>
                        <a:cs typeface="Arial" panose="020B0604020202020204" pitchFamily="34" charset="0"/>
                      </a:rPr>
                      <m:t>=</m:t>
                    </m:r>
                  </m:oMath>
                </a14:m>
                <a:r>
                  <a:rPr lang="es-ES" sz="1600" dirty="0">
                    <a:ea typeface="Times New Roman" panose="02020603050405020304" pitchFamily="18" charset="0"/>
                    <a:cs typeface="Arial" panose="020B0604020202020204" pitchFamily="34" charset="0"/>
                  </a:rPr>
                  <a:t> </a:t>
                </a:r>
                <a14:m>
                  <m:oMath xmlns:m="http://schemas.openxmlformats.org/officeDocument/2006/math">
                    <m:r>
                      <a:rPr lang="es-ES" sz="1600" i="1">
                        <a:latin typeface="Cambria Math" panose="02040503050406030204" pitchFamily="18" charset="0"/>
                        <a:ea typeface="Times New Roman" panose="02020603050405020304" pitchFamily="18" charset="0"/>
                        <a:cs typeface="Arial" panose="020B0604020202020204" pitchFamily="34" charset="0"/>
                      </a:rPr>
                      <m:t>0.345 </m:t>
                    </m:r>
                    <m:f>
                      <m:fPr>
                        <m:type m:val="skw"/>
                        <m:ctrlPr>
                          <a:rPr lang="es-ES" sz="1600" i="1">
                            <a:latin typeface="Cambria Math" panose="02040503050406030204" pitchFamily="18" charset="0"/>
                            <a:ea typeface="Times New Roman" panose="02020603050405020304" pitchFamily="18" charset="0"/>
                            <a:cs typeface="Arial" panose="020B0604020202020204" pitchFamily="34" charset="0"/>
                          </a:rPr>
                        </m:ctrlPr>
                      </m:fPr>
                      <m:num>
                        <m:sSup>
                          <m:sSupPr>
                            <m:ctrlPr>
                              <a:rPr lang="es-ES" sz="1600" i="1">
                                <a:latin typeface="Cambria Math" panose="02040503050406030204" pitchFamily="18" charset="0"/>
                                <a:ea typeface="Times New Roman" panose="02020603050405020304" pitchFamily="18" charset="0"/>
                                <a:cs typeface="Arial" panose="020B0604020202020204" pitchFamily="34" charset="0"/>
                              </a:rPr>
                            </m:ctrlPr>
                          </m:sSupPr>
                          <m:e>
                            <m:r>
                              <a:rPr lang="es-ES" sz="1600" i="1">
                                <a:latin typeface="Cambria Math" panose="02040503050406030204" pitchFamily="18" charset="0"/>
                                <a:ea typeface="Times New Roman" panose="02020603050405020304" pitchFamily="18" charset="0"/>
                                <a:cs typeface="Arial" panose="020B0604020202020204" pitchFamily="34" charset="0"/>
                              </a:rPr>
                              <m:t>𝑚</m:t>
                            </m:r>
                          </m:e>
                          <m:sup>
                            <m:r>
                              <a:rPr lang="es-ES" sz="1600" i="1">
                                <a:latin typeface="Cambria Math" panose="02040503050406030204" pitchFamily="18" charset="0"/>
                                <a:ea typeface="Times New Roman" panose="02020603050405020304" pitchFamily="18" charset="0"/>
                                <a:cs typeface="Arial" panose="020B0604020202020204" pitchFamily="34" charset="0"/>
                              </a:rPr>
                              <m:t>3</m:t>
                            </m:r>
                          </m:sup>
                        </m:sSup>
                      </m:num>
                      <m:den>
                        <m:r>
                          <a:rPr lang="es-ES" sz="1600" i="1">
                            <a:latin typeface="Cambria Math" panose="02040503050406030204" pitchFamily="18" charset="0"/>
                            <a:ea typeface="Times New Roman" panose="02020603050405020304" pitchFamily="18" charset="0"/>
                            <a:cs typeface="Arial" panose="020B0604020202020204" pitchFamily="34" charset="0"/>
                          </a:rPr>
                          <m:t>𝑠</m:t>
                        </m:r>
                      </m:den>
                    </m:f>
                  </m:oMath>
                </a14:m>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971600" y="3853989"/>
                <a:ext cx="8352928" cy="3576685"/>
              </a:xfrm>
              <a:prstGeom prst="rect">
                <a:avLst/>
              </a:prstGeom>
              <a:blipFill rotWithShape="0">
                <a:blip r:embed="rId3"/>
                <a:stretch>
                  <a:fillRect l="-584"/>
                </a:stretch>
              </a:blipFill>
            </p:spPr>
            <p:txBody>
              <a:bodyPr/>
              <a:lstStyle/>
              <a:p>
                <a:r>
                  <a:rPr lang="es-ES">
                    <a:noFill/>
                  </a:rPr>
                  <a:t> </a:t>
                </a:r>
              </a:p>
            </p:txBody>
          </p:sp>
        </mc:Fallback>
      </mc:AlternateContent>
      <p:sp>
        <p:nvSpPr>
          <p:cNvPr id="9" name="Rectángulo 8"/>
          <p:cNvSpPr/>
          <p:nvPr/>
        </p:nvSpPr>
        <p:spPr>
          <a:xfrm>
            <a:off x="6156175" y="3446060"/>
            <a:ext cx="4515027" cy="3000821"/>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 </a:t>
            </a:r>
            <a:endParaRPr lang="es-ES" sz="1600" dirty="0">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Para reducir las pérdidas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de </a:t>
            </a:r>
            <a:r>
              <a:rPr lang="es-ES" dirty="0">
                <a:latin typeface="Arial" panose="020B0604020202020204" pitchFamily="34" charset="0"/>
                <a:ea typeface="Times New Roman" panose="02020603050405020304" pitchFamily="18" charset="0"/>
                <a:cs typeface="Times New Roman" panose="02020603050405020304" pitchFamily="18" charset="0"/>
              </a:rPr>
              <a:t>calor en la cabina, sus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paredes </a:t>
            </a:r>
            <a:r>
              <a:rPr lang="es-ES" dirty="0">
                <a:latin typeface="Arial" panose="020B0604020202020204" pitchFamily="34" charset="0"/>
                <a:ea typeface="Times New Roman" panose="02020603050405020304" pitchFamily="18" charset="0"/>
                <a:cs typeface="Times New Roman" panose="02020603050405020304" pitchFamily="18" charset="0"/>
              </a:rPr>
              <a:t>serán construidas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con </a:t>
            </a:r>
            <a:r>
              <a:rPr lang="es-ES" dirty="0">
                <a:latin typeface="Arial" panose="020B0604020202020204" pitchFamily="34" charset="0"/>
                <a:ea typeface="Times New Roman" panose="02020603050405020304" pitchFamily="18" charset="0"/>
                <a:cs typeface="Times New Roman" panose="02020603050405020304" pitchFamily="18" charset="0"/>
              </a:rPr>
              <a:t>paneles prefabricados </a:t>
            </a:r>
            <a:endParaRPr lang="es-ES" dirty="0" smtClean="0">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de </a:t>
            </a:r>
            <a:r>
              <a:rPr lang="es-ES" dirty="0">
                <a:latin typeface="Arial" panose="020B0604020202020204" pitchFamily="34" charset="0"/>
                <a:ea typeface="Times New Roman" panose="02020603050405020304" pitchFamily="18" charset="0"/>
                <a:cs typeface="Times New Roman" panose="02020603050405020304" pitchFamily="18" charset="0"/>
              </a:rPr>
              <a:t>tabla </a:t>
            </a:r>
            <a:r>
              <a:rPr lang="es-ES" dirty="0" err="1">
                <a:latin typeface="Arial" panose="020B0604020202020204" pitchFamily="34" charset="0"/>
                <a:ea typeface="Times New Roman" panose="02020603050405020304" pitchFamily="18" charset="0"/>
                <a:cs typeface="Times New Roman" panose="02020603050405020304" pitchFamily="18" charset="0"/>
              </a:rPr>
              <a:t>triplex</a:t>
            </a:r>
            <a:r>
              <a:rPr lang="es-ES" dirty="0">
                <a:latin typeface="Arial" panose="020B0604020202020204" pitchFamily="34" charset="0"/>
                <a:ea typeface="Times New Roman" panose="02020603050405020304" pitchFamily="18" charset="0"/>
                <a:cs typeface="Times New Roman" panose="02020603050405020304" pitchFamily="18" charset="0"/>
              </a:rPr>
              <a:t> de 2 cm </a:t>
            </a:r>
            <a:r>
              <a:rPr lang="es-ES" dirty="0" smtClean="0">
                <a:latin typeface="Arial" panose="020B0604020202020204" pitchFamily="34" charset="0"/>
                <a:ea typeface="Times New Roman" panose="02020603050405020304" pitchFamily="18" charset="0"/>
                <a:cs typeface="Times New Roman" panose="02020603050405020304" pitchFamily="18" charset="0"/>
              </a:rPr>
              <a:t>de</a:t>
            </a:r>
          </a:p>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 </a:t>
            </a:r>
            <a:r>
              <a:rPr lang="es-ES" dirty="0">
                <a:latin typeface="Arial" panose="020B0604020202020204" pitchFamily="34" charset="0"/>
                <a:ea typeface="Times New Roman" panose="02020603050405020304" pitchFamily="18" charset="0"/>
                <a:cs typeface="Times New Roman" panose="02020603050405020304" pitchFamily="18" charset="0"/>
              </a:rPr>
              <a:t>espesor.</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2" name="Conector recto 11"/>
          <p:cNvCxnSpPr/>
          <p:nvPr/>
        </p:nvCxnSpPr>
        <p:spPr>
          <a:xfrm>
            <a:off x="6156176" y="3853989"/>
            <a:ext cx="2801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Conector recto 14"/>
          <p:cNvCxnSpPr/>
          <p:nvPr/>
        </p:nvCxnSpPr>
        <p:spPr>
          <a:xfrm>
            <a:off x="8964488" y="3853989"/>
            <a:ext cx="0" cy="2671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flipH="1">
            <a:off x="6156175" y="3853989"/>
            <a:ext cx="1" cy="2671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a:off x="6156175" y="6525344"/>
            <a:ext cx="2808313"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p:wipe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569979" y="692696"/>
            <a:ext cx="6545318" cy="738664"/>
          </a:xfrm>
          <a:prstGeom prst="rect">
            <a:avLst/>
          </a:prstGeom>
        </p:spPr>
        <p:txBody>
          <a:bodyPr wrap="none">
            <a:spAutoFit/>
          </a:bodyPr>
          <a:lstStyle/>
          <a:p>
            <a:pPr lvl="2" algn="just">
              <a:lnSpc>
                <a:spcPct val="150000"/>
              </a:lnSpc>
              <a:spcAft>
                <a:spcPts val="0"/>
              </a:spcAft>
            </a:pPr>
            <a:r>
              <a:rPr lang="es-ES" sz="2800" b="1" dirty="0">
                <a:latin typeface="Arial" panose="020B0604020202020204" pitchFamily="34" charset="0"/>
                <a:ea typeface="Times New Roman" panose="02020603050405020304" pitchFamily="18" charset="0"/>
                <a:cs typeface="Times New Roman" panose="02020603050405020304" pitchFamily="18" charset="0"/>
              </a:rPr>
              <a:t>SELECCIÓN DEL </a:t>
            </a: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VENTILADOR.</a:t>
            </a:r>
            <a:endParaRPr lang="es-E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ángulo 6"/>
          <p:cNvSpPr/>
          <p:nvPr/>
        </p:nvSpPr>
        <p:spPr>
          <a:xfrm>
            <a:off x="1331640" y="1361790"/>
            <a:ext cx="7704856" cy="4662815"/>
          </a:xfrm>
          <a:prstGeom prst="rect">
            <a:avLst/>
          </a:prstGeom>
        </p:spPr>
        <p:txBody>
          <a:bodyPr wrap="square">
            <a:spAutoFit/>
          </a:bodyPr>
          <a:lstStyle/>
          <a:p>
            <a:pPr algn="just">
              <a:lnSpc>
                <a:spcPct val="150000"/>
              </a:lnSpc>
              <a:spcAft>
                <a:spcPts val="0"/>
              </a:spcAft>
            </a:pPr>
            <a:r>
              <a:rPr lang="es-ES" dirty="0">
                <a:latin typeface="Arial" panose="020B0604020202020204" pitchFamily="34" charset="0"/>
                <a:ea typeface="Times New Roman" panose="02020603050405020304" pitchFamily="18" charset="0"/>
                <a:cs typeface="Times New Roman" panose="02020603050405020304" pitchFamily="18" charset="0"/>
              </a:rPr>
              <a:t>Debido a que el aire en el interior de la cabina debe recircular continuamente, el ventilador seleccionado debe hacer la función tanto de impulsor como de extractor de aire.</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El ventilador se selecciona del catálogo de Soler &amp;</a:t>
            </a:r>
            <a:r>
              <a:rPr lang="es-ES" dirty="0" err="1">
                <a:effectLst/>
                <a:latin typeface="Arial" panose="020B0604020202020204" pitchFamily="34" charset="0"/>
                <a:ea typeface="Times New Roman" panose="02020603050405020304" pitchFamily="18" charset="0"/>
                <a:cs typeface="Times New Roman" panose="02020603050405020304" pitchFamily="18" charset="0"/>
              </a:rPr>
              <a:t>Palau</a:t>
            </a:r>
            <a:r>
              <a:rPr lang="es-ES" dirty="0">
                <a:effectLst/>
                <a:latin typeface="Arial" panose="020B0604020202020204" pitchFamily="34" charset="0"/>
                <a:ea typeface="Times New Roman" panose="02020603050405020304" pitchFamily="18" charset="0"/>
                <a:cs typeface="Times New Roman" panose="02020603050405020304" pitchFamily="18" charset="0"/>
              </a:rPr>
              <a:t> a partir de los siguientes datos</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a:effectLst/>
                <a:latin typeface="Arial" panose="020B0604020202020204" pitchFamily="34" charset="0"/>
                <a:ea typeface="Times New Roman" panose="02020603050405020304" pitchFamily="18" charset="0"/>
                <a:cs typeface="Times New Roman" panose="02020603050405020304" pitchFamily="18" charset="0"/>
              </a:rPr>
              <a:t>Caudal requerido = 1242 m</a:t>
            </a:r>
            <a:r>
              <a:rPr lang="es-ES" baseline="30000" dirty="0">
                <a:effectLst/>
                <a:latin typeface="Arial" panose="020B0604020202020204" pitchFamily="34" charset="0"/>
                <a:ea typeface="Times New Roman" panose="02020603050405020304" pitchFamily="18" charset="0"/>
                <a:cs typeface="Times New Roman" panose="02020603050405020304" pitchFamily="18" charset="0"/>
              </a:rPr>
              <a:t>3</a:t>
            </a:r>
            <a:r>
              <a:rPr lang="es-ES" dirty="0">
                <a:effectLst/>
                <a:latin typeface="Arial" panose="020B0604020202020204" pitchFamily="34" charset="0"/>
                <a:ea typeface="Times New Roman" panose="02020603050405020304" pitchFamily="18" charset="0"/>
                <a:cs typeface="Times New Roman" panose="02020603050405020304" pitchFamily="18" charset="0"/>
              </a:rPr>
              <a:t>/h </a:t>
            </a:r>
            <a:endParaRPr lang="es-ES"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Velocidad </a:t>
            </a:r>
            <a:r>
              <a:rPr lang="es-ES" dirty="0">
                <a:effectLst/>
                <a:latin typeface="Arial" panose="020B0604020202020204" pitchFamily="34" charset="0"/>
                <a:ea typeface="Times New Roman" panose="02020603050405020304" pitchFamily="18" charset="0"/>
                <a:cs typeface="Times New Roman" panose="02020603050405020304" pitchFamily="18" charset="0"/>
              </a:rPr>
              <a:t>de motor = 1800 rpm</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endParaRPr lang="es-ES"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Del </a:t>
            </a:r>
            <a:r>
              <a:rPr lang="es-ES" dirty="0">
                <a:effectLst/>
                <a:latin typeface="Arial" panose="020B0604020202020204" pitchFamily="34" charset="0"/>
                <a:ea typeface="Times New Roman" panose="02020603050405020304" pitchFamily="18" charset="0"/>
                <a:cs typeface="Times New Roman" panose="02020603050405020304" pitchFamily="18" charset="0"/>
              </a:rPr>
              <a:t>catálogo Soler &amp;</a:t>
            </a:r>
            <a:r>
              <a:rPr lang="es-ES" dirty="0" err="1">
                <a:effectLst/>
                <a:latin typeface="Arial" panose="020B0604020202020204" pitchFamily="34" charset="0"/>
                <a:ea typeface="Times New Roman" panose="02020603050405020304" pitchFamily="18" charset="0"/>
                <a:cs typeface="Times New Roman" panose="02020603050405020304" pitchFamily="18" charset="0"/>
              </a:rPr>
              <a:t>Palau</a:t>
            </a:r>
            <a:r>
              <a:rPr lang="es-ES" dirty="0">
                <a:effectLst/>
                <a:latin typeface="Arial" panose="020B0604020202020204" pitchFamily="34" charset="0"/>
                <a:ea typeface="Times New Roman" panose="02020603050405020304" pitchFamily="18" charset="0"/>
                <a:cs typeface="Times New Roman" panose="02020603050405020304" pitchFamily="18" charset="0"/>
              </a:rPr>
              <a:t> </a:t>
            </a:r>
            <a:r>
              <a:rPr lang="es-ES" dirty="0" smtClean="0">
                <a:effectLst/>
                <a:latin typeface="Arial" panose="020B0604020202020204" pitchFamily="34" charset="0"/>
                <a:ea typeface="Times New Roman" panose="02020603050405020304" pitchFamily="18" charset="0"/>
                <a:cs typeface="Times New Roman" panose="02020603050405020304" pitchFamily="18" charset="0"/>
              </a:rPr>
              <a:t>(R-7</a:t>
            </a:r>
            <a:r>
              <a:rPr lang="es-ES" dirty="0">
                <a:effectLst/>
                <a:latin typeface="Arial" panose="020B0604020202020204" pitchFamily="34" charset="0"/>
                <a:ea typeface="Times New Roman" panose="02020603050405020304" pitchFamily="18" charset="0"/>
                <a:cs typeface="Times New Roman" panose="02020603050405020304" pitchFamily="18" charset="0"/>
              </a:rPr>
              <a:t>) se selecciona un ventilador de la serie </a:t>
            </a:r>
            <a:r>
              <a:rPr lang="es-ES" b="1" dirty="0">
                <a:effectLst/>
                <a:latin typeface="Arial" panose="020B0604020202020204" pitchFamily="34" charset="0"/>
                <a:ea typeface="Times New Roman" panose="02020603050405020304" pitchFamily="18" charset="0"/>
                <a:cs typeface="Times New Roman" panose="02020603050405020304" pitchFamily="18" charset="0"/>
              </a:rPr>
              <a:t>SA9/4</a:t>
            </a:r>
            <a:r>
              <a:rPr lang="es-ES" dirty="0">
                <a:effectLst/>
                <a:latin typeface="Arial" panose="020B0604020202020204" pitchFamily="34" charset="0"/>
                <a:ea typeface="Times New Roman" panose="02020603050405020304" pitchFamily="18" charset="0"/>
                <a:cs typeface="Times New Roman" panose="02020603050405020304" pitchFamily="18" charset="0"/>
              </a:rPr>
              <a:t>, </a:t>
            </a:r>
            <a:endParaRPr lang="es-ES" sz="16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3"/>
          <a:stretch>
            <a:fillRect/>
          </a:stretch>
        </p:blipFill>
        <p:spPr>
          <a:xfrm>
            <a:off x="5868144" y="3068960"/>
            <a:ext cx="2341476" cy="2034732"/>
          </a:xfrm>
          <a:prstGeom prst="rect">
            <a:avLst/>
          </a:prstGeom>
        </p:spPr>
      </p:pic>
    </p:spTree>
  </p:cSld>
  <p:clrMapOvr>
    <a:masterClrMapping/>
  </p:clrMapOvr>
  <p:transition>
    <p:wipe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187624" y="908720"/>
            <a:ext cx="7056784" cy="738664"/>
          </a:xfrm>
          <a:prstGeom prst="rect">
            <a:avLst/>
          </a:prstGeom>
        </p:spPr>
        <p:txBody>
          <a:bodyPr wrap="square">
            <a:spAutoFit/>
          </a:bodyPr>
          <a:lstStyle/>
          <a:p>
            <a:pPr lvl="2" algn="just">
              <a:lnSpc>
                <a:spcPct val="150000"/>
              </a:lnSpc>
              <a:spcAft>
                <a:spcPts val="0"/>
              </a:spcAft>
            </a:pPr>
            <a:r>
              <a:rPr lang="es-ES" sz="2800" b="1" dirty="0">
                <a:latin typeface="Arial" panose="020B0604020202020204" pitchFamily="34" charset="0"/>
                <a:ea typeface="Times New Roman" panose="02020603050405020304" pitchFamily="18" charset="0"/>
                <a:cs typeface="Times New Roman" panose="02020603050405020304" pitchFamily="18" charset="0"/>
              </a:rPr>
              <a:t>SELECCIÓN DEL </a:t>
            </a: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CALEFACTOR.</a:t>
            </a:r>
            <a:endParaRPr lang="es-ES" sz="2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1565412" y="1567568"/>
            <a:ext cx="7128792" cy="1754326"/>
          </a:xfrm>
          <a:prstGeom prst="rect">
            <a:avLst/>
          </a:prstGeom>
        </p:spPr>
        <p:txBody>
          <a:bodyPr wrap="square">
            <a:spAutoFit/>
          </a:bodyPr>
          <a:lstStyle/>
          <a:p>
            <a:pPr algn="just">
              <a:lnSpc>
                <a:spcPct val="150000"/>
              </a:lnSpc>
              <a:spcAft>
                <a:spcPts val="0"/>
              </a:spcAft>
            </a:pPr>
            <a:r>
              <a:rPr lang="es-ES" dirty="0" smtClean="0">
                <a:latin typeface="Arial" panose="020B0604020202020204" pitchFamily="34" charset="0"/>
                <a:ea typeface="Times New Roman" panose="02020603050405020304" pitchFamily="18" charset="0"/>
                <a:cs typeface="Times New Roman" panose="02020603050405020304" pitchFamily="18" charset="0"/>
              </a:rPr>
              <a:t>Se selecciona de acuerdo a la temperatura deseada en este caso es 30°C con una potencia del calefactor de 1000W para mantener caliente la cabina.</a:t>
            </a:r>
          </a:p>
          <a:p>
            <a:pPr algn="just">
              <a:lnSpc>
                <a:spcPct val="150000"/>
              </a:lnSpc>
              <a:spcAft>
                <a:spcPts val="0"/>
              </a:spcAft>
            </a:pPr>
            <a:r>
              <a:rPr lang="es-ES" dirty="0" smtClean="0">
                <a:latin typeface="Arial" panose="020B0604020202020204" pitchFamily="34" charset="0"/>
                <a:cs typeface="Times New Roman" panose="02020603050405020304" pitchFamily="18" charset="0"/>
              </a:rPr>
              <a:t>El calefactor es de marca </a:t>
            </a:r>
            <a:r>
              <a:rPr lang="es-ES" dirty="0" err="1" smtClean="0">
                <a:latin typeface="Arial" panose="020B0604020202020204" pitchFamily="34" charset="0"/>
                <a:cs typeface="Times New Roman" panose="02020603050405020304" pitchFamily="18" charset="0"/>
              </a:rPr>
              <a:t>Homebasix</a:t>
            </a:r>
            <a:endParaRPr lang="es-ES" dirty="0"/>
          </a:p>
        </p:txBody>
      </p:sp>
      <p:pic>
        <p:nvPicPr>
          <p:cNvPr id="9" name="Imagen 8"/>
          <p:cNvPicPr>
            <a:picLocks noChangeAspect="1"/>
          </p:cNvPicPr>
          <p:nvPr/>
        </p:nvPicPr>
        <p:blipFill>
          <a:blip r:embed="rId3"/>
          <a:stretch>
            <a:fillRect/>
          </a:stretch>
        </p:blipFill>
        <p:spPr>
          <a:xfrm>
            <a:off x="3923928" y="3385394"/>
            <a:ext cx="1835088" cy="2910830"/>
          </a:xfrm>
          <a:prstGeom prst="rect">
            <a:avLst/>
          </a:prstGeom>
        </p:spPr>
      </p:pic>
    </p:spTree>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4050" y="0"/>
            <a:ext cx="9144032" cy="6858000"/>
          </a:xfrm>
          <a:prstGeom prst="rect">
            <a:avLst/>
          </a:prstGeom>
          <a:noFill/>
          <a:ln w="9525">
            <a:noFill/>
            <a:miter lim="800000"/>
            <a:headEnd/>
            <a:tailEnd/>
          </a:ln>
        </p:spPr>
      </p:pic>
      <p:sp>
        <p:nvSpPr>
          <p:cNvPr id="2" name="1 Título"/>
          <p:cNvSpPr>
            <a:spLocks noGrp="1"/>
          </p:cNvSpPr>
          <p:nvPr>
            <p:ph type="title"/>
          </p:nvPr>
        </p:nvSpPr>
        <p:spPr>
          <a:xfrm>
            <a:off x="683568" y="476672"/>
            <a:ext cx="8229600" cy="1143000"/>
          </a:xfrm>
        </p:spPr>
        <p:txBody>
          <a:bodyPr/>
          <a:lstStyle/>
          <a:p>
            <a:r>
              <a:rPr lang="es-ES" b="1" cap="all" dirty="0" smtClean="0"/>
              <a:t>JUSTIFICACIÓN</a:t>
            </a:r>
            <a:endParaRPr lang="es-PE" b="1" dirty="0"/>
          </a:p>
        </p:txBody>
      </p:sp>
      <p:sp>
        <p:nvSpPr>
          <p:cNvPr id="3" name="2 Marcador de contenido"/>
          <p:cNvSpPr>
            <a:spLocks noGrp="1"/>
          </p:cNvSpPr>
          <p:nvPr>
            <p:ph idx="1"/>
          </p:nvPr>
        </p:nvSpPr>
        <p:spPr>
          <a:xfrm>
            <a:off x="1176809" y="1619672"/>
            <a:ext cx="7949233" cy="4525963"/>
          </a:xfrm>
        </p:spPr>
        <p:txBody>
          <a:bodyPr>
            <a:noAutofit/>
          </a:bodyPr>
          <a:lstStyle/>
          <a:p>
            <a:pPr algn="just"/>
            <a:r>
              <a:rPr lang="es-ES" sz="2600" dirty="0">
                <a:latin typeface="Arial" panose="020B0604020202020204" pitchFamily="34" charset="0"/>
                <a:cs typeface="Arial" panose="020B0604020202020204" pitchFamily="34" charset="0"/>
              </a:rPr>
              <a:t>Este proyecto tiene el  propósito de automatizar el proceso de producción de la Empresa, ayudando a los operarios a desarrollar su trabajo con mayor facilidad, de esta forma disminuyendo el tiempo de producción, mano de obra y la exposición a gases tóxicos</a:t>
            </a:r>
            <a:r>
              <a:rPr lang="es-ES" sz="2600" dirty="0" smtClean="0">
                <a:latin typeface="Arial" panose="020B0604020202020204" pitchFamily="34" charset="0"/>
                <a:cs typeface="Arial" panose="020B0604020202020204" pitchFamily="34" charset="0"/>
              </a:rPr>
              <a:t>.</a:t>
            </a:r>
          </a:p>
          <a:p>
            <a:pPr algn="just"/>
            <a:endParaRPr lang="es-ES" sz="2600" dirty="0">
              <a:latin typeface="Arial" panose="020B0604020202020204" pitchFamily="34" charset="0"/>
              <a:cs typeface="Arial" panose="020B0604020202020204" pitchFamily="34" charset="0"/>
            </a:endParaRPr>
          </a:p>
          <a:p>
            <a:pPr algn="just"/>
            <a:r>
              <a:rPr lang="es-ES" sz="2600" dirty="0" smtClean="0">
                <a:latin typeface="Arial" panose="020B0604020202020204" pitchFamily="34" charset="0"/>
                <a:cs typeface="Arial" panose="020B0604020202020204" pitchFamily="34" charset="0"/>
              </a:rPr>
              <a:t>Con </a:t>
            </a:r>
            <a:r>
              <a:rPr lang="es-ES" sz="2600" dirty="0">
                <a:latin typeface="Arial" panose="020B0604020202020204" pitchFamily="34" charset="0"/>
                <a:cs typeface="Arial" panose="020B0604020202020204" pitchFamily="34" charset="0"/>
              </a:rPr>
              <a:t>el diseño </a:t>
            </a:r>
            <a:r>
              <a:rPr lang="es-ES" sz="2600" dirty="0" smtClean="0">
                <a:latin typeface="Arial" panose="020B0604020202020204" pitchFamily="34" charset="0"/>
                <a:cs typeface="Arial" panose="020B0604020202020204" pitchFamily="34" charset="0"/>
              </a:rPr>
              <a:t>del  </a:t>
            </a:r>
            <a:r>
              <a:rPr lang="es-ES" sz="2600" dirty="0">
                <a:latin typeface="Arial" panose="020B0604020202020204" pitchFamily="34" charset="0"/>
                <a:cs typeface="Arial" panose="020B0604020202020204" pitchFamily="34" charset="0"/>
              </a:rPr>
              <a:t>mismo se conseguirá aplicar todos los conceptos basados en el área   de diseño de </a:t>
            </a:r>
            <a:r>
              <a:rPr lang="es-ES" sz="2600" dirty="0" smtClean="0">
                <a:latin typeface="Arial" panose="020B0604020202020204" pitchFamily="34" charset="0"/>
                <a:cs typeface="Arial" panose="020B0604020202020204" pitchFamily="34" charset="0"/>
              </a:rPr>
              <a:t>máquinas  </a:t>
            </a:r>
            <a:r>
              <a:rPr lang="es-ES" sz="2600" dirty="0">
                <a:latin typeface="Arial" panose="020B0604020202020204" pitchFamily="34" charset="0"/>
                <a:cs typeface="Arial" panose="020B0604020202020204" pitchFamily="34" charset="0"/>
              </a:rPr>
              <a:t>y la automatización mediante el empleo de un </a:t>
            </a:r>
            <a:r>
              <a:rPr lang="es-ES" sz="2600" dirty="0" smtClean="0">
                <a:latin typeface="Arial" panose="020B0604020202020204" pitchFamily="34" charset="0"/>
                <a:cs typeface="Arial" panose="020B0604020202020204" pitchFamily="34" charset="0"/>
              </a:rPr>
              <a:t>PLC.</a:t>
            </a:r>
            <a:endParaRPr lang="es-ES" sz="2600" dirty="0">
              <a:latin typeface="Arial" panose="020B0604020202020204" pitchFamily="34" charset="0"/>
              <a:cs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23664" y="0"/>
            <a:ext cx="9144032" cy="6858000"/>
          </a:xfrm>
          <a:prstGeom prst="rect">
            <a:avLst/>
          </a:prstGeom>
          <a:noFill/>
          <a:ln w="9525">
            <a:noFill/>
            <a:miter lim="800000"/>
            <a:headEnd/>
            <a:tailEnd/>
          </a:ln>
        </p:spPr>
      </p:pic>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6" name="Rectángulo 5"/>
          <p:cNvSpPr/>
          <p:nvPr/>
        </p:nvSpPr>
        <p:spPr>
          <a:xfrm>
            <a:off x="1230276" y="758739"/>
            <a:ext cx="7056784" cy="669094"/>
          </a:xfrm>
          <a:prstGeom prst="rect">
            <a:avLst/>
          </a:prstGeom>
        </p:spPr>
        <p:txBody>
          <a:bodyPr wrap="square">
            <a:spAutoFit/>
          </a:bodyPr>
          <a:lstStyle/>
          <a:p>
            <a:pPr lvl="2" algn="just">
              <a:lnSpc>
                <a:spcPct val="150000"/>
              </a:lnSpc>
              <a:spcAft>
                <a:spcPts val="0"/>
              </a:spcAft>
            </a:pPr>
            <a:r>
              <a:rPr lang="es-ES" sz="2800" b="1" dirty="0">
                <a:latin typeface="Arial" panose="020B0604020202020204" pitchFamily="34" charset="0"/>
                <a:ea typeface="Times New Roman" panose="02020603050405020304" pitchFamily="18" charset="0"/>
                <a:cs typeface="Times New Roman" panose="02020603050405020304" pitchFamily="18" charset="0"/>
              </a:rPr>
              <a:t>SELECCIÓN </a:t>
            </a:r>
            <a:r>
              <a:rPr lang="es-ES" sz="2800" b="1" dirty="0" smtClean="0">
                <a:latin typeface="Arial" panose="020B0604020202020204" pitchFamily="34" charset="0"/>
                <a:ea typeface="Times New Roman" panose="02020603050405020304" pitchFamily="18" charset="0"/>
                <a:cs typeface="Times New Roman" panose="02020603050405020304" pitchFamily="18" charset="0"/>
              </a:rPr>
              <a:t>DE LA TERMOCUPLA.</a:t>
            </a:r>
            <a:endParaRPr lang="es-ES" sz="28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8" name="Rectángulo 7"/>
          <p:cNvSpPr/>
          <p:nvPr/>
        </p:nvSpPr>
        <p:spPr>
          <a:xfrm>
            <a:off x="1590316" y="1446001"/>
            <a:ext cx="7128792" cy="646331"/>
          </a:xfrm>
          <a:prstGeom prst="rect">
            <a:avLst/>
          </a:prstGeom>
        </p:spPr>
        <p:txBody>
          <a:bodyPr wrap="square">
            <a:spAutoFit/>
          </a:bodyPr>
          <a:lstStyle/>
          <a:p>
            <a:r>
              <a:rPr lang="es-PE" dirty="0" smtClean="0">
                <a:latin typeface="Arial" panose="020B0604020202020204" pitchFamily="34" charset="0"/>
                <a:cs typeface="Arial" panose="020B0604020202020204" pitchFamily="34" charset="0"/>
              </a:rPr>
              <a:t>Se selecciono la </a:t>
            </a:r>
            <a:r>
              <a:rPr lang="es-PE" dirty="0" err="1" smtClean="0">
                <a:latin typeface="Arial" panose="020B0604020202020204" pitchFamily="34" charset="0"/>
                <a:cs typeface="Arial" panose="020B0604020202020204" pitchFamily="34" charset="0"/>
              </a:rPr>
              <a:t>Termocupla</a:t>
            </a:r>
            <a:r>
              <a:rPr lang="es-PE" dirty="0" smtClean="0">
                <a:latin typeface="Arial" panose="020B0604020202020204" pitchFamily="34" charset="0"/>
                <a:cs typeface="Arial" panose="020B0604020202020204" pitchFamily="34" charset="0"/>
              </a:rPr>
              <a:t> </a:t>
            </a:r>
            <a:r>
              <a:rPr lang="es-PE" dirty="0">
                <a:latin typeface="Arial" panose="020B0604020202020204" pitchFamily="34" charset="0"/>
                <a:cs typeface="Arial" panose="020B0604020202020204" pitchFamily="34" charset="0"/>
              </a:rPr>
              <a:t>tipo J </a:t>
            </a:r>
            <a:r>
              <a:rPr lang="es-PE" dirty="0" smtClean="0">
                <a:latin typeface="Arial" panose="020B0604020202020204" pitchFamily="34" charset="0"/>
                <a:cs typeface="Arial" panose="020B0604020202020204" pitchFamily="34" charset="0"/>
              </a:rPr>
              <a:t>marca </a:t>
            </a:r>
            <a:r>
              <a:rPr lang="es-PE" dirty="0" err="1" smtClean="0">
                <a:latin typeface="Arial" panose="020B0604020202020204" pitchFamily="34" charset="0"/>
                <a:cs typeface="Arial" panose="020B0604020202020204" pitchFamily="34" charset="0"/>
              </a:rPr>
              <a:t>Vignola</a:t>
            </a:r>
            <a:r>
              <a:rPr lang="es-PE" dirty="0" smtClean="0">
                <a:latin typeface="Arial" panose="020B0604020202020204" pitchFamily="34" charset="0"/>
                <a:cs typeface="Arial" panose="020B0604020202020204" pitchFamily="34" charset="0"/>
              </a:rPr>
              <a:t> (O) </a:t>
            </a:r>
            <a:r>
              <a:rPr lang="es-PE" dirty="0">
                <a:latin typeface="Arial" panose="020B0604020202020204" pitchFamily="34" charset="0"/>
                <a:cs typeface="Arial" panose="020B0604020202020204" pitchFamily="34" charset="0"/>
              </a:rPr>
              <a:t>cuyas características son:</a:t>
            </a:r>
          </a:p>
        </p:txBody>
      </p:sp>
      <p:pic>
        <p:nvPicPr>
          <p:cNvPr id="3" name="Imagen 2"/>
          <p:cNvPicPr>
            <a:picLocks noChangeAspect="1"/>
          </p:cNvPicPr>
          <p:nvPr/>
        </p:nvPicPr>
        <p:blipFill>
          <a:blip r:embed="rId3"/>
          <a:stretch>
            <a:fillRect/>
          </a:stretch>
        </p:blipFill>
        <p:spPr>
          <a:xfrm>
            <a:off x="2843808" y="2190333"/>
            <a:ext cx="4457700" cy="1038225"/>
          </a:xfrm>
          <a:prstGeom prst="rect">
            <a:avLst/>
          </a:prstGeom>
        </p:spPr>
      </p:pic>
      <p:sp>
        <p:nvSpPr>
          <p:cNvPr id="5" name="Rectángulo 4"/>
          <p:cNvSpPr/>
          <p:nvPr/>
        </p:nvSpPr>
        <p:spPr>
          <a:xfrm>
            <a:off x="1590316" y="3429000"/>
            <a:ext cx="6336704" cy="923330"/>
          </a:xfrm>
          <a:prstGeom prst="rect">
            <a:avLst/>
          </a:prstGeom>
        </p:spPr>
        <p:txBody>
          <a:bodyPr wrap="square">
            <a:spAutoFit/>
          </a:bodyPr>
          <a:lstStyle/>
          <a:p>
            <a:r>
              <a:rPr lang="es-PE" dirty="0" smtClean="0">
                <a:latin typeface="Arial" panose="020B0604020202020204" pitchFamily="34" charset="0"/>
                <a:cs typeface="Arial" panose="020B0604020202020204" pitchFamily="34" charset="0"/>
              </a:rPr>
              <a:t>Para poder setear la temperatura requerida se controla con un </a:t>
            </a:r>
            <a:r>
              <a:rPr lang="pt-BR" b="1" dirty="0" smtClean="0"/>
              <a:t>CONTROLADOR </a:t>
            </a:r>
            <a:r>
              <a:rPr lang="pt-BR" b="1" dirty="0"/>
              <a:t>DE TEMPERATURA </a:t>
            </a:r>
            <a:r>
              <a:rPr lang="pt-BR" b="1" dirty="0" smtClean="0"/>
              <a:t>MARCA TAIE </a:t>
            </a:r>
            <a:r>
              <a:rPr lang="pt-BR" b="1" dirty="0"/>
              <a:t>- </a:t>
            </a:r>
            <a:r>
              <a:rPr lang="pt-BR" b="1" dirty="0" smtClean="0"/>
              <a:t>FA211 (O). </a:t>
            </a:r>
            <a:r>
              <a:rPr lang="pt-BR" dirty="0"/>
              <a:t>	</a:t>
            </a:r>
          </a:p>
        </p:txBody>
      </p:sp>
      <p:pic>
        <p:nvPicPr>
          <p:cNvPr id="12" name="Imagen 11"/>
          <p:cNvPicPr>
            <a:picLocks noChangeAspect="1"/>
          </p:cNvPicPr>
          <p:nvPr/>
        </p:nvPicPr>
        <p:blipFill>
          <a:blip r:embed="rId4"/>
          <a:stretch>
            <a:fillRect/>
          </a:stretch>
        </p:blipFill>
        <p:spPr>
          <a:xfrm>
            <a:off x="3275856" y="4077072"/>
            <a:ext cx="3677134" cy="2448272"/>
          </a:xfrm>
          <a:prstGeom prst="rect">
            <a:avLst/>
          </a:prstGeom>
        </p:spPr>
      </p:pic>
    </p:spTree>
    <p:extLst>
      <p:ext uri="{BB962C8B-B14F-4D97-AF65-F5344CB8AC3E}">
        <p14:creationId xmlns:p14="http://schemas.microsoft.com/office/powerpoint/2010/main" val="2727670566"/>
      </p:ext>
    </p:extLst>
  </p:cSld>
  <p:clrMapOvr>
    <a:masterClrMapping/>
  </p:clrMapOvr>
  <p:transition>
    <p:wipe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000100" y="3143248"/>
            <a:ext cx="7429552" cy="1143000"/>
          </a:xfrm>
        </p:spPr>
        <p:txBody>
          <a:bodyPr>
            <a:normAutofit fontScale="90000"/>
          </a:bodyPr>
          <a:lstStyle/>
          <a:p>
            <a:r>
              <a:rPr lang="es-ES_tradnl" sz="4900" b="1" dirty="0" smtClean="0"/>
              <a:t>CONSTRUCCIÓN Y MONTAJE</a:t>
            </a:r>
            <a:r>
              <a:rPr lang="es-PE" sz="4900" dirty="0" smtClean="0"/>
              <a:t>.</a:t>
            </a:r>
            <a:r>
              <a:rPr lang="es-PE" sz="3200" dirty="0" smtClean="0"/>
              <a:t/>
            </a:r>
            <a:br>
              <a:rPr lang="es-PE" sz="3200" dirty="0" smtClean="0"/>
            </a:br>
            <a:r>
              <a:rPr lang="es-PE" sz="3200" dirty="0" smtClean="0"/>
              <a:t> </a:t>
            </a:r>
            <a:endParaRPr lang="es-PE" sz="3200" dirty="0"/>
          </a:p>
        </p:txBody>
      </p:sp>
      <p:sp>
        <p:nvSpPr>
          <p:cNvPr id="307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Tree>
  </p:cSld>
  <p:clrMapOvr>
    <a:masterClrMapping/>
  </p:clrMapOvr>
  <p:transition>
    <p:wipe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000108"/>
            <a:ext cx="7215238" cy="4525963"/>
          </a:xfrm>
        </p:spPr>
        <p:txBody>
          <a:bodyPr>
            <a:normAutofit fontScale="92500" lnSpcReduction="20000"/>
          </a:bodyPr>
          <a:lstStyle/>
          <a:p>
            <a:pPr marL="0" indent="0">
              <a:buNone/>
            </a:pPr>
            <a:r>
              <a:rPr lang="es-ES_tradnl" dirty="0" smtClean="0"/>
              <a:t>Una vez concluido y verificado el diseño y la selección de todos los elementos del sistema para el curado de pintura, se procede a la construcción del mismo, para ello se utiliza como base los diferentes planos proyectados, la construcción del sistema consta de los siguientes procesos:</a:t>
            </a:r>
            <a:endParaRPr lang="es-PE" dirty="0" smtClean="0"/>
          </a:p>
          <a:p>
            <a:pPr lvl="0">
              <a:buFont typeface="Wingdings" pitchFamily="2" charset="2"/>
              <a:buChar char="Ø"/>
            </a:pPr>
            <a:r>
              <a:rPr lang="es-ES_tradnl" dirty="0" smtClean="0"/>
              <a:t>Construcción mecánica</a:t>
            </a:r>
            <a:r>
              <a:rPr lang="es-PE" dirty="0" smtClean="0"/>
              <a:t>.</a:t>
            </a:r>
          </a:p>
          <a:p>
            <a:pPr lvl="0">
              <a:buFont typeface="Wingdings" pitchFamily="2" charset="2"/>
              <a:buChar char="Ø"/>
            </a:pPr>
            <a:r>
              <a:rPr lang="es-ES_tradnl" dirty="0" smtClean="0"/>
              <a:t>Instalación eléctrica.</a:t>
            </a:r>
            <a:endParaRPr lang="es-PE" dirty="0" smtClean="0"/>
          </a:p>
          <a:p>
            <a:pPr lvl="0">
              <a:buFont typeface="Wingdings" pitchFamily="2" charset="2"/>
              <a:buChar char="Ø"/>
            </a:pPr>
            <a:r>
              <a:rPr lang="es-ES_tradnl" dirty="0" smtClean="0"/>
              <a:t>Montaje del sistema.</a:t>
            </a:r>
          </a:p>
          <a:p>
            <a:pPr lvl="0">
              <a:buFont typeface="Wingdings" pitchFamily="2" charset="2"/>
              <a:buChar char="Ø"/>
            </a:pPr>
            <a:r>
              <a:rPr lang="es-ES_tradnl" dirty="0" smtClean="0"/>
              <a:t>Construcción de la cabina</a:t>
            </a:r>
            <a:endParaRPr lang="es-PE" dirty="0" smtClean="0"/>
          </a:p>
          <a:p>
            <a:pPr lvl="0" algn="just">
              <a:buNone/>
            </a:pPr>
            <a:endParaRPr lang="es-PE" dirty="0" smtClean="0"/>
          </a:p>
        </p:txBody>
      </p:sp>
    </p:spTree>
  </p:cSld>
  <p:clrMapOvr>
    <a:masterClrMapping/>
  </p:clrMapOvr>
  <p:transition>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142984"/>
            <a:ext cx="7358114" cy="5429288"/>
          </a:xfrm>
        </p:spPr>
        <p:txBody>
          <a:bodyPr>
            <a:normAutofit/>
          </a:bodyPr>
          <a:lstStyle/>
          <a:p>
            <a:pPr>
              <a:buNone/>
            </a:pPr>
            <a:r>
              <a:rPr lang="es-ES" sz="2000" b="1" dirty="0" smtClean="0"/>
              <a:t>               </a:t>
            </a: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dirty="0" smtClean="0"/>
          </a:p>
          <a:p>
            <a:pPr marL="0" indent="0" algn="just">
              <a:buNone/>
            </a:pPr>
            <a:endParaRPr lang="es-PE" sz="20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3"/>
          <a:stretch>
            <a:fillRect/>
          </a:stretch>
        </p:blipFill>
        <p:spPr>
          <a:xfrm>
            <a:off x="4883753" y="2132856"/>
            <a:ext cx="4260247" cy="4439416"/>
          </a:xfrm>
          <a:prstGeom prst="rect">
            <a:avLst/>
          </a:prstGeom>
        </p:spPr>
      </p:pic>
      <p:pic>
        <p:nvPicPr>
          <p:cNvPr id="8" name="Imagen 7"/>
          <p:cNvPicPr>
            <a:picLocks noChangeAspect="1"/>
          </p:cNvPicPr>
          <p:nvPr/>
        </p:nvPicPr>
        <p:blipFill>
          <a:blip r:embed="rId4"/>
          <a:stretch>
            <a:fillRect/>
          </a:stretch>
        </p:blipFill>
        <p:spPr>
          <a:xfrm>
            <a:off x="378803" y="1882708"/>
            <a:ext cx="4413494" cy="4138579"/>
          </a:xfrm>
          <a:prstGeom prst="rect">
            <a:avLst/>
          </a:prstGeom>
        </p:spPr>
      </p:pic>
      <p:sp>
        <p:nvSpPr>
          <p:cNvPr id="2" name="Rectángulo 1"/>
          <p:cNvSpPr/>
          <p:nvPr/>
        </p:nvSpPr>
        <p:spPr>
          <a:xfrm>
            <a:off x="1064554" y="864141"/>
            <a:ext cx="7943585" cy="8617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000" b="1" dirty="0" smtClean="0">
                <a:ln/>
                <a:solidFill>
                  <a:schemeClr val="accent1">
                    <a:lumMod val="75000"/>
                  </a:schemeClr>
                </a:solidFill>
              </a:rPr>
              <a:t>Construcción de la estructura</a:t>
            </a:r>
            <a:endParaRPr lang="es-ES" sz="5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7392"/>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000108"/>
            <a:ext cx="7358114" cy="5429288"/>
          </a:xfrm>
        </p:spPr>
        <p:txBody>
          <a:bodyPr>
            <a:normAutofit/>
          </a:bodyPr>
          <a:lstStyle/>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dirty="0" smtClean="0"/>
          </a:p>
          <a:p>
            <a:pPr marL="0" indent="0" algn="just">
              <a:buNone/>
            </a:pPr>
            <a:endParaRPr lang="es-PE" sz="20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2" name="Imagen 1"/>
          <p:cNvPicPr>
            <a:picLocks noChangeAspect="1"/>
          </p:cNvPicPr>
          <p:nvPr/>
        </p:nvPicPr>
        <p:blipFill>
          <a:blip r:embed="rId3"/>
          <a:stretch>
            <a:fillRect/>
          </a:stretch>
        </p:blipFill>
        <p:spPr>
          <a:xfrm>
            <a:off x="1230264" y="2548356"/>
            <a:ext cx="5012666" cy="3888432"/>
          </a:xfrm>
          <a:prstGeom prst="rect">
            <a:avLst/>
          </a:prstGeom>
        </p:spPr>
      </p:pic>
      <p:pic>
        <p:nvPicPr>
          <p:cNvPr id="5" name="Imagen 4"/>
          <p:cNvPicPr>
            <a:picLocks noChangeAspect="1"/>
          </p:cNvPicPr>
          <p:nvPr/>
        </p:nvPicPr>
        <p:blipFill>
          <a:blip r:embed="rId4"/>
          <a:stretch>
            <a:fillRect/>
          </a:stretch>
        </p:blipFill>
        <p:spPr>
          <a:xfrm rot="5400000">
            <a:off x="5899632" y="3458786"/>
            <a:ext cx="3888431" cy="2052791"/>
          </a:xfrm>
          <a:prstGeom prst="rect">
            <a:avLst/>
          </a:prstGeom>
        </p:spPr>
      </p:pic>
      <p:sp>
        <p:nvSpPr>
          <p:cNvPr id="8" name="Rectángulo 7"/>
          <p:cNvSpPr/>
          <p:nvPr/>
        </p:nvSpPr>
        <p:spPr>
          <a:xfrm>
            <a:off x="1086067" y="1045270"/>
            <a:ext cx="7900560"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Construcción de los carros para el movimiento y </a:t>
            </a:r>
          </a:p>
          <a:p>
            <a:pPr algn="ctr"/>
            <a:r>
              <a:rPr lang="es-ES" sz="3000" b="1" dirty="0" smtClean="0">
                <a:ln/>
                <a:solidFill>
                  <a:schemeClr val="accent1">
                    <a:lumMod val="75000"/>
                  </a:schemeClr>
                </a:solidFill>
              </a:rPr>
              <a:t>montaje de los rodamientos lineales</a:t>
            </a:r>
            <a:endParaRPr lang="es-ES" sz="3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269" y="27563"/>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142984"/>
            <a:ext cx="7358114" cy="5429288"/>
          </a:xfrm>
        </p:spPr>
        <p:txBody>
          <a:bodyPr>
            <a:normAutofit/>
          </a:bodyPr>
          <a:lstStyle/>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400" b="1" dirty="0" smtClean="0"/>
          </a:p>
          <a:p>
            <a:pPr>
              <a:buNone/>
            </a:pPr>
            <a:endParaRPr lang="es-ES" sz="2400" b="1" dirty="0" smtClean="0"/>
          </a:p>
          <a:p>
            <a:pPr>
              <a:buNone/>
            </a:pPr>
            <a:endParaRPr lang="es-ES" sz="2400" b="1" dirty="0" smtClean="0"/>
          </a:p>
          <a:p>
            <a:pPr>
              <a:buNone/>
            </a:pPr>
            <a:endParaRPr lang="es-ES" sz="2400" b="1" dirty="0" smtClean="0"/>
          </a:p>
          <a:p>
            <a:pPr>
              <a:buNone/>
            </a:pPr>
            <a:endParaRPr lang="es-ES" sz="2400" b="1" dirty="0" smtClean="0"/>
          </a:p>
          <a:p>
            <a:pPr>
              <a:buNone/>
            </a:pPr>
            <a:r>
              <a:rPr lang="es-ES" sz="2400" b="1" dirty="0" smtClean="0"/>
              <a:t>       </a:t>
            </a: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ea typeface="Times New Roman" pitchFamily="18"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dirty="0" smtClean="0"/>
          </a:p>
          <a:p>
            <a:pPr marL="0" indent="0" algn="just">
              <a:buNone/>
            </a:pPr>
            <a:endParaRPr lang="es-PE" sz="20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2" name="Imagen 1"/>
          <p:cNvPicPr>
            <a:picLocks noChangeAspect="1"/>
          </p:cNvPicPr>
          <p:nvPr/>
        </p:nvPicPr>
        <p:blipFill>
          <a:blip r:embed="rId3"/>
          <a:stretch>
            <a:fillRect/>
          </a:stretch>
        </p:blipFill>
        <p:spPr>
          <a:xfrm>
            <a:off x="1386926" y="1951279"/>
            <a:ext cx="7572375" cy="1238250"/>
          </a:xfrm>
          <a:prstGeom prst="rect">
            <a:avLst/>
          </a:prstGeom>
        </p:spPr>
      </p:pic>
      <p:pic>
        <p:nvPicPr>
          <p:cNvPr id="5" name="Imagen 4"/>
          <p:cNvPicPr>
            <a:picLocks noChangeAspect="1"/>
          </p:cNvPicPr>
          <p:nvPr/>
        </p:nvPicPr>
        <p:blipFill>
          <a:blip r:embed="rId4"/>
          <a:stretch>
            <a:fillRect/>
          </a:stretch>
        </p:blipFill>
        <p:spPr>
          <a:xfrm>
            <a:off x="1685958" y="3456563"/>
            <a:ext cx="6463260" cy="1811617"/>
          </a:xfrm>
          <a:prstGeom prst="rect">
            <a:avLst/>
          </a:prstGeom>
        </p:spPr>
      </p:pic>
      <p:pic>
        <p:nvPicPr>
          <p:cNvPr id="6" name="Imagen 5"/>
          <p:cNvPicPr>
            <a:picLocks noChangeAspect="1"/>
          </p:cNvPicPr>
          <p:nvPr/>
        </p:nvPicPr>
        <p:blipFill>
          <a:blip r:embed="rId5"/>
          <a:stretch>
            <a:fillRect/>
          </a:stretch>
        </p:blipFill>
        <p:spPr>
          <a:xfrm>
            <a:off x="3059832" y="5386660"/>
            <a:ext cx="4033639" cy="1414212"/>
          </a:xfrm>
          <a:prstGeom prst="rect">
            <a:avLst/>
          </a:prstGeom>
        </p:spPr>
      </p:pic>
      <p:sp>
        <p:nvSpPr>
          <p:cNvPr id="9" name="Rectángulo 8"/>
          <p:cNvSpPr/>
          <p:nvPr/>
        </p:nvSpPr>
        <p:spPr>
          <a:xfrm>
            <a:off x="1923475" y="1123495"/>
            <a:ext cx="6225743"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 de la tuerca al husillo a bolas</a:t>
            </a:r>
            <a:endParaRPr lang="es-ES" sz="3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9624"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3"/>
          <a:stretch>
            <a:fillRect/>
          </a:stretch>
        </p:blipFill>
        <p:spPr>
          <a:xfrm>
            <a:off x="2411760" y="4293096"/>
            <a:ext cx="5142334" cy="1952540"/>
          </a:xfrm>
          <a:prstGeom prst="rect">
            <a:avLst/>
          </a:prstGeom>
        </p:spPr>
      </p:pic>
      <p:pic>
        <p:nvPicPr>
          <p:cNvPr id="6" name="Imagen 5"/>
          <p:cNvPicPr>
            <a:picLocks noChangeAspect="1"/>
          </p:cNvPicPr>
          <p:nvPr/>
        </p:nvPicPr>
        <p:blipFill>
          <a:blip r:embed="rId4"/>
          <a:stretch>
            <a:fillRect/>
          </a:stretch>
        </p:blipFill>
        <p:spPr>
          <a:xfrm>
            <a:off x="2123728" y="1623417"/>
            <a:ext cx="1796822" cy="2407344"/>
          </a:xfrm>
          <a:prstGeom prst="rect">
            <a:avLst/>
          </a:prstGeom>
        </p:spPr>
      </p:pic>
      <p:pic>
        <p:nvPicPr>
          <p:cNvPr id="13" name="Imagen 12"/>
          <p:cNvPicPr/>
          <p:nvPr/>
        </p:nvPicPr>
        <p:blipFill>
          <a:blip r:embed="rId5">
            <a:extLst>
              <a:ext uri="{28A0092B-C50C-407E-A947-70E740481C1C}">
                <a14:useLocalDpi xmlns:a14="http://schemas.microsoft.com/office/drawing/2010/main" val="0"/>
              </a:ext>
            </a:extLst>
          </a:blip>
          <a:srcRect/>
          <a:stretch>
            <a:fillRect/>
          </a:stretch>
        </p:blipFill>
        <p:spPr bwMode="auto">
          <a:xfrm>
            <a:off x="6034654" y="1686090"/>
            <a:ext cx="1723338" cy="2355650"/>
          </a:xfrm>
          <a:prstGeom prst="rect">
            <a:avLst/>
          </a:prstGeom>
          <a:noFill/>
          <a:ln>
            <a:noFill/>
          </a:ln>
        </p:spPr>
      </p:pic>
      <p:sp>
        <p:nvSpPr>
          <p:cNvPr id="8" name="Rectángulo 7"/>
          <p:cNvSpPr/>
          <p:nvPr/>
        </p:nvSpPr>
        <p:spPr>
          <a:xfrm>
            <a:off x="1608646" y="880736"/>
            <a:ext cx="5945987"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 de los cilindros neumáticos</a:t>
            </a:r>
            <a:endParaRPr lang="es-ES" sz="3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2348658" y="2241550"/>
            <a:ext cx="5034915" cy="1187450"/>
          </a:xfrm>
          <a:prstGeom prst="rect">
            <a:avLst/>
          </a:prstGeom>
          <a:noFill/>
          <a:ln>
            <a:noFill/>
          </a:ln>
        </p:spPr>
      </p:pic>
      <p:pic>
        <p:nvPicPr>
          <p:cNvPr id="8" name="Imagen 7"/>
          <p:cNvPicPr/>
          <p:nvPr/>
        </p:nvPicPr>
        <p:blipFill>
          <a:blip r:embed="rId4">
            <a:extLst>
              <a:ext uri="{28A0092B-C50C-407E-A947-70E740481C1C}">
                <a14:useLocalDpi xmlns:a14="http://schemas.microsoft.com/office/drawing/2010/main" val="0"/>
              </a:ext>
            </a:extLst>
          </a:blip>
          <a:srcRect/>
          <a:stretch>
            <a:fillRect/>
          </a:stretch>
        </p:blipFill>
        <p:spPr bwMode="auto">
          <a:xfrm>
            <a:off x="2323574" y="3702667"/>
            <a:ext cx="5059999" cy="1223010"/>
          </a:xfrm>
          <a:prstGeom prst="rect">
            <a:avLst/>
          </a:prstGeom>
          <a:noFill/>
          <a:ln>
            <a:noFill/>
          </a:ln>
        </p:spPr>
      </p:pic>
      <p:pic>
        <p:nvPicPr>
          <p:cNvPr id="9" name="Imagen 8"/>
          <p:cNvPicPr/>
          <p:nvPr/>
        </p:nvPicPr>
        <p:blipFill>
          <a:blip r:embed="rId5">
            <a:extLst>
              <a:ext uri="{28A0092B-C50C-407E-A947-70E740481C1C}">
                <a14:useLocalDpi xmlns:a14="http://schemas.microsoft.com/office/drawing/2010/main" val="0"/>
              </a:ext>
            </a:extLst>
          </a:blip>
          <a:srcRect/>
          <a:stretch>
            <a:fillRect/>
          </a:stretch>
        </p:blipFill>
        <p:spPr bwMode="auto">
          <a:xfrm>
            <a:off x="2348658" y="5199344"/>
            <a:ext cx="5034915" cy="1134834"/>
          </a:xfrm>
          <a:prstGeom prst="rect">
            <a:avLst/>
          </a:prstGeom>
          <a:noFill/>
          <a:ln>
            <a:noFill/>
          </a:ln>
        </p:spPr>
      </p:pic>
      <p:sp>
        <p:nvSpPr>
          <p:cNvPr id="10" name="Rectángulo 9"/>
          <p:cNvSpPr/>
          <p:nvPr/>
        </p:nvSpPr>
        <p:spPr>
          <a:xfrm>
            <a:off x="1985326" y="841543"/>
            <a:ext cx="5761577"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Montajes de los ejes para </a:t>
            </a:r>
          </a:p>
          <a:p>
            <a:pPr algn="ctr"/>
            <a:r>
              <a:rPr lang="es-ES" sz="3000" b="1" dirty="0" smtClean="0">
                <a:ln/>
                <a:solidFill>
                  <a:schemeClr val="accent1">
                    <a:lumMod val="75000"/>
                  </a:schemeClr>
                </a:solidFill>
              </a:rPr>
              <a:t>la sujeción de sus diferentes partes</a:t>
            </a:r>
            <a:endParaRPr lang="es-ES" sz="3000" b="1" dirty="0">
              <a:ln/>
              <a:solidFill>
                <a:schemeClr val="accent1">
                  <a:lumMod val="75000"/>
                </a:schemeClr>
              </a:solidFill>
            </a:endParaRPr>
          </a:p>
        </p:txBody>
      </p:sp>
    </p:spTree>
    <p:extLst>
      <p:ext uri="{BB962C8B-B14F-4D97-AF65-F5344CB8AC3E}">
        <p14:creationId xmlns:p14="http://schemas.microsoft.com/office/powerpoint/2010/main" val="3664682869"/>
      </p:ext>
    </p:extLst>
  </p:cSld>
  <p:clrMapOvr>
    <a:masterClrMapping/>
  </p:clrMapOvr>
  <p:transition>
    <p:wipe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10" name="Imagen 9"/>
          <p:cNvPicPr/>
          <p:nvPr/>
        </p:nvPicPr>
        <p:blipFill>
          <a:blip r:embed="rId3">
            <a:extLst>
              <a:ext uri="{28A0092B-C50C-407E-A947-70E740481C1C}">
                <a14:useLocalDpi xmlns:a14="http://schemas.microsoft.com/office/drawing/2010/main" val="0"/>
              </a:ext>
            </a:extLst>
          </a:blip>
          <a:srcRect/>
          <a:stretch>
            <a:fillRect/>
          </a:stretch>
        </p:blipFill>
        <p:spPr bwMode="auto">
          <a:xfrm>
            <a:off x="1331640" y="2141041"/>
            <a:ext cx="7200800" cy="2944143"/>
          </a:xfrm>
          <a:prstGeom prst="rect">
            <a:avLst/>
          </a:prstGeom>
          <a:noFill/>
          <a:ln>
            <a:noFill/>
          </a:ln>
        </p:spPr>
      </p:pic>
      <p:sp>
        <p:nvSpPr>
          <p:cNvPr id="6" name="Rectángulo 5"/>
          <p:cNvSpPr/>
          <p:nvPr/>
        </p:nvSpPr>
        <p:spPr>
          <a:xfrm>
            <a:off x="1876171" y="1052736"/>
            <a:ext cx="6111738" cy="86177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5000" b="1" dirty="0" smtClean="0">
                <a:ln/>
                <a:solidFill>
                  <a:schemeClr val="accent1">
                    <a:lumMod val="75000"/>
                  </a:schemeClr>
                </a:solidFill>
              </a:rPr>
              <a:t>Montaje de los Micros</a:t>
            </a:r>
            <a:endParaRPr lang="es-ES" sz="5000" b="1" dirty="0">
              <a:ln/>
              <a:solidFill>
                <a:schemeClr val="accent1">
                  <a:lumMod val="75000"/>
                </a:schemeClr>
              </a:solidFill>
            </a:endParaRPr>
          </a:p>
        </p:txBody>
      </p:sp>
    </p:spTree>
    <p:extLst>
      <p:ext uri="{BB962C8B-B14F-4D97-AF65-F5344CB8AC3E}">
        <p14:creationId xmlns:p14="http://schemas.microsoft.com/office/powerpoint/2010/main" val="3521447234"/>
      </p:ext>
    </p:extLst>
  </p:cSld>
  <p:clrMapOvr>
    <a:masterClrMapping/>
  </p:clrMapOvr>
  <p:transition>
    <p:wipe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000108"/>
            <a:ext cx="7358114" cy="5429288"/>
          </a:xfrm>
        </p:spPr>
        <p:txBody>
          <a:bodyPr>
            <a:normAutofit/>
          </a:bodyPr>
          <a:lstStyle/>
          <a:p>
            <a:pPr>
              <a:buNone/>
            </a:pPr>
            <a:endParaRPr lang="es-ES" sz="2800" b="1" dirty="0" smtClean="0" bmk="">
              <a:latin typeface="Arial" pitchFamily="34" charset="0"/>
              <a:ea typeface="Times New Roman" pitchFamily="18" charset="0"/>
              <a:cs typeface="Times New Roman" pitchFamily="18" charset="0"/>
            </a:endParaRPr>
          </a:p>
          <a:p>
            <a:pPr>
              <a:buNone/>
            </a:pPr>
            <a:endParaRPr lang="es-ES" sz="2800" b="1" dirty="0" smtClean="0" bmk="">
              <a:latin typeface="Arial" pitchFamily="34" charset="0"/>
              <a:ea typeface="Times New Roman" pitchFamily="18" charset="0"/>
              <a:cs typeface="Times New Roman" pitchFamily="18" charset="0"/>
            </a:endParaRPr>
          </a:p>
          <a:p>
            <a:pPr>
              <a:buNone/>
            </a:pPr>
            <a:endParaRPr lang="es-ES" sz="2800" b="1" dirty="0" smtClean="0" bmk="">
              <a:latin typeface="Arial" pitchFamily="34" charset="0"/>
              <a:ea typeface="Times New Roman" pitchFamily="18" charset="0"/>
              <a:cs typeface="Times New Roman" pitchFamily="18" charset="0"/>
            </a:endParaRPr>
          </a:p>
          <a:p>
            <a:pPr algn="ctr">
              <a:buNone/>
            </a:pPr>
            <a:endParaRPr lang="es-ES" sz="2800" b="1" dirty="0" smtClean="0"/>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dirty="0" smtClean="0"/>
          </a:p>
          <a:p>
            <a:pPr marL="0" indent="0" algn="just">
              <a:buNone/>
            </a:pPr>
            <a:endParaRPr lang="es-PE" sz="20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2" name="Imagen 1"/>
          <p:cNvPicPr>
            <a:picLocks noChangeAspect="1"/>
          </p:cNvPicPr>
          <p:nvPr/>
        </p:nvPicPr>
        <p:blipFill>
          <a:blip r:embed="rId3"/>
          <a:stretch>
            <a:fillRect/>
          </a:stretch>
        </p:blipFill>
        <p:spPr>
          <a:xfrm>
            <a:off x="258934" y="2266276"/>
            <a:ext cx="2610530" cy="4577680"/>
          </a:xfrm>
          <a:prstGeom prst="rect">
            <a:avLst/>
          </a:prstGeom>
        </p:spPr>
      </p:pic>
      <p:pic>
        <p:nvPicPr>
          <p:cNvPr id="6" name="Imagen 5"/>
          <p:cNvPicPr>
            <a:picLocks noChangeAspect="1"/>
          </p:cNvPicPr>
          <p:nvPr/>
        </p:nvPicPr>
        <p:blipFill>
          <a:blip r:embed="rId4"/>
          <a:stretch>
            <a:fillRect/>
          </a:stretch>
        </p:blipFill>
        <p:spPr>
          <a:xfrm>
            <a:off x="6349805" y="2537521"/>
            <a:ext cx="2794195" cy="4320479"/>
          </a:xfrm>
          <a:prstGeom prst="rect">
            <a:avLst/>
          </a:prstGeom>
        </p:spPr>
      </p:pic>
      <p:pic>
        <p:nvPicPr>
          <p:cNvPr id="7" name="Imagen 6"/>
          <p:cNvPicPr>
            <a:picLocks noChangeAspect="1"/>
          </p:cNvPicPr>
          <p:nvPr/>
        </p:nvPicPr>
        <p:blipFill>
          <a:blip r:embed="rId5"/>
          <a:stretch>
            <a:fillRect/>
          </a:stretch>
        </p:blipFill>
        <p:spPr>
          <a:xfrm>
            <a:off x="2836701" y="3212976"/>
            <a:ext cx="3513104" cy="2179293"/>
          </a:xfrm>
          <a:prstGeom prst="rect">
            <a:avLst/>
          </a:prstGeom>
        </p:spPr>
      </p:pic>
      <p:sp>
        <p:nvSpPr>
          <p:cNvPr id="9" name="Rectángulo 8"/>
          <p:cNvSpPr/>
          <p:nvPr/>
        </p:nvSpPr>
        <p:spPr>
          <a:xfrm>
            <a:off x="2069490" y="864141"/>
            <a:ext cx="5933739"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 de Motor-Catalina-Cadena </a:t>
            </a:r>
          </a:p>
          <a:p>
            <a:pPr algn="ctr"/>
            <a:r>
              <a:rPr lang="es-ES" sz="3000" b="1" dirty="0" smtClean="0">
                <a:ln/>
                <a:solidFill>
                  <a:schemeClr val="accent1">
                    <a:lumMod val="75000"/>
                  </a:schemeClr>
                </a:solidFill>
              </a:rPr>
              <a:t>para su trasmisión de movimiento</a:t>
            </a:r>
            <a:endParaRPr lang="es-ES" sz="3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785786" y="642926"/>
            <a:ext cx="8229600" cy="1143000"/>
          </a:xfrm>
        </p:spPr>
        <p:txBody>
          <a:bodyPr/>
          <a:lstStyle/>
          <a:p>
            <a:r>
              <a:rPr lang="es-ES" b="1" dirty="0" smtClean="0"/>
              <a:t>INTRODUCCIÓN</a:t>
            </a:r>
            <a:endParaRPr lang="es-PE" b="1" dirty="0"/>
          </a:p>
        </p:txBody>
      </p:sp>
      <p:sp>
        <p:nvSpPr>
          <p:cNvPr id="3" name="2 Marcador de contenido"/>
          <p:cNvSpPr>
            <a:spLocks noGrp="1"/>
          </p:cNvSpPr>
          <p:nvPr>
            <p:ph idx="1"/>
          </p:nvPr>
        </p:nvSpPr>
        <p:spPr>
          <a:xfrm>
            <a:off x="1357290" y="1760557"/>
            <a:ext cx="7215238" cy="4525963"/>
          </a:xfrm>
        </p:spPr>
        <p:txBody>
          <a:bodyPr>
            <a:normAutofit/>
          </a:bodyPr>
          <a:lstStyle/>
          <a:p>
            <a:pPr marL="0" indent="0" algn="just">
              <a:buNone/>
            </a:pPr>
            <a:r>
              <a:rPr lang="es-ES" sz="1800" dirty="0">
                <a:latin typeface="Arial" panose="020B0604020202020204" pitchFamily="34" charset="0"/>
                <a:cs typeface="Arial" panose="020B0604020202020204" pitchFamily="34" charset="0"/>
              </a:rPr>
              <a:t>De acuerdo  al funcionamiento y utilización  se pueden clasificar en los siguientes modelos:</a:t>
            </a:r>
          </a:p>
          <a:p>
            <a:pPr marL="0" indent="0" algn="just">
              <a:buNone/>
            </a:pPr>
            <a:endParaRPr lang="es-PE" dirty="0" smtClean="0"/>
          </a:p>
        </p:txBody>
      </p:sp>
      <p:sp>
        <p:nvSpPr>
          <p:cNvPr id="9" name="Rectángulo 8"/>
          <p:cNvSpPr/>
          <p:nvPr/>
        </p:nvSpPr>
        <p:spPr>
          <a:xfrm>
            <a:off x="815626" y="2428852"/>
            <a:ext cx="8004846" cy="2169825"/>
          </a:xfrm>
          <a:prstGeom prst="rect">
            <a:avLst/>
          </a:prstGeom>
        </p:spPr>
        <p:txBody>
          <a:bodyPr wrap="square">
            <a:spAutoFit/>
          </a:bodyPr>
          <a:lstStyle/>
          <a:p>
            <a:pPr lvl="3">
              <a:lnSpc>
                <a:spcPct val="150000"/>
              </a:lnSpc>
              <a:spcAft>
                <a:spcPts val="0"/>
              </a:spcAft>
            </a:pPr>
            <a:r>
              <a:rPr lang="es-ES" b="1" dirty="0" smtClean="0">
                <a:latin typeface="Arial" panose="020B0604020202020204" pitchFamily="34" charset="0"/>
                <a:ea typeface="Times New Roman" panose="02020603050405020304" pitchFamily="18" charset="0"/>
              </a:rPr>
              <a:t>		Cabinas </a:t>
            </a:r>
            <a:r>
              <a:rPr lang="es-ES" b="1" dirty="0">
                <a:latin typeface="Arial" panose="020B0604020202020204" pitchFamily="34" charset="0"/>
                <a:ea typeface="Times New Roman" panose="02020603050405020304" pitchFamily="18" charset="0"/>
              </a:rPr>
              <a:t>Para Automóviles</a:t>
            </a:r>
            <a:r>
              <a:rPr lang="es-ES" b="1" dirty="0" smtClean="0">
                <a:latin typeface="Arial" panose="020B0604020202020204" pitchFamily="34" charset="0"/>
                <a:ea typeface="Times New Roman" panose="02020603050405020304" pitchFamily="18" charset="0"/>
              </a:rPr>
              <a:t>.</a:t>
            </a:r>
            <a:endParaRPr lang="es-ES" dirty="0">
              <a:latin typeface="Arial" panose="020B0604020202020204" pitchFamily="34" charset="0"/>
              <a:ea typeface="Times New Roman" panose="02020603050405020304" pitchFamily="18" charset="0"/>
            </a:endParaRPr>
          </a:p>
          <a:p>
            <a:pPr marL="457200" algn="just">
              <a:lnSpc>
                <a:spcPct val="150000"/>
              </a:lnSpc>
              <a:spcAft>
                <a:spcPts val="0"/>
              </a:spcAft>
            </a:pPr>
            <a:r>
              <a:rPr lang="es-ES" dirty="0">
                <a:latin typeface="Arial" panose="020B0604020202020204" pitchFamily="34" charset="0"/>
                <a:ea typeface="Times New Roman" panose="02020603050405020304" pitchFamily="18" charset="0"/>
              </a:rPr>
              <a:t>Se trata de recintos cerrados para el pintado de vehículos. Existen dos tipos fundamentales los sobres presionados, con un solo ventilador de impulsión y ninguno de extracción y las presurizadas, con doble ventilación. </a:t>
            </a:r>
            <a:endParaRPr lang="es-ES" dirty="0">
              <a:effectLst/>
              <a:latin typeface="Arial" panose="020B0604020202020204" pitchFamily="34" charset="0"/>
              <a:ea typeface="Times New Roman" panose="02020603050405020304" pitchFamily="18" charset="0"/>
            </a:endParaRPr>
          </a:p>
        </p:txBody>
      </p:sp>
      <p:pic>
        <p:nvPicPr>
          <p:cNvPr id="12" name="Imagen 11" descr="foto_central9_bi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36196" y="4365293"/>
            <a:ext cx="3240203" cy="2206967"/>
          </a:xfrm>
          <a:prstGeom prst="rect">
            <a:avLst/>
          </a:prstGeom>
          <a:noFill/>
          <a:ln>
            <a:noFill/>
          </a:ln>
        </p:spPr>
      </p:pic>
    </p:spTree>
  </p:cSld>
  <p:clrMapOvr>
    <a:masterClrMapping/>
  </p:clrMapOvr>
  <p:transition>
    <p:wipe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3" name="2 Marcador de contenido"/>
          <p:cNvSpPr>
            <a:spLocks noGrp="1"/>
          </p:cNvSpPr>
          <p:nvPr>
            <p:ph idx="1"/>
          </p:nvPr>
        </p:nvSpPr>
        <p:spPr>
          <a:xfrm>
            <a:off x="1357290" y="1000108"/>
            <a:ext cx="7358114" cy="5429288"/>
          </a:xfrm>
        </p:spPr>
        <p:txBody>
          <a:bodyPr>
            <a:normAutofit/>
          </a:bodyPr>
          <a:lstStyle/>
          <a:p>
            <a:pPr>
              <a:buNone/>
            </a:pPr>
            <a:endParaRPr lang="es-ES" sz="2800" b="1" dirty="0" smtClean="0" bmk="">
              <a:latin typeface="Arial" pitchFamily="34" charset="0"/>
              <a:ea typeface="Times New Roman" pitchFamily="18" charset="0"/>
              <a:cs typeface="Times New Roman" pitchFamily="18" charset="0"/>
            </a:endParaRPr>
          </a:p>
          <a:p>
            <a:pPr>
              <a:buNone/>
            </a:pPr>
            <a:endParaRPr lang="es-ES" sz="2800" b="1" dirty="0" smtClean="0" bmk="">
              <a:latin typeface="Arial" pitchFamily="34" charset="0"/>
              <a:ea typeface="Times New Roman" pitchFamily="18" charset="0"/>
              <a:cs typeface="Times New Roman" pitchFamily="18" charset="0"/>
            </a:endParaRPr>
          </a:p>
          <a:p>
            <a:pPr>
              <a:buNone/>
            </a:pPr>
            <a:endParaRPr lang="es-ES" sz="2800" b="1" dirty="0" smtClean="0" bmk="">
              <a:latin typeface="Arial" pitchFamily="34" charset="0"/>
              <a:ea typeface="Times New Roman" pitchFamily="18" charset="0"/>
              <a:cs typeface="Times New Roman" pitchFamily="18" charset="0"/>
            </a:endParaRPr>
          </a:p>
          <a:p>
            <a:pPr algn="ctr">
              <a:buNone/>
            </a:pPr>
            <a:endParaRPr lang="es-ES" sz="2800" b="1" dirty="0" smtClean="0"/>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b="1" dirty="0" smtClean="0" bmk="">
              <a:latin typeface="Arial" pitchFamily="34" charset="0"/>
              <a:cs typeface="Times New Roman" pitchFamily="18" charset="0"/>
            </a:endParaRPr>
          </a:p>
          <a:p>
            <a:pPr>
              <a:buNone/>
            </a:pPr>
            <a:endParaRPr lang="es-ES" sz="2000" dirty="0" smtClean="0"/>
          </a:p>
          <a:p>
            <a:pPr marL="0" indent="0" algn="just">
              <a:buNone/>
            </a:pPr>
            <a:endParaRPr lang="es-PE" sz="2000" dirty="0"/>
          </a:p>
        </p:txBody>
      </p:sp>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3"/>
          <a:stretch>
            <a:fillRect/>
          </a:stretch>
        </p:blipFill>
        <p:spPr>
          <a:xfrm>
            <a:off x="5436096" y="2260728"/>
            <a:ext cx="3026430" cy="4140497"/>
          </a:xfrm>
          <a:prstGeom prst="rect">
            <a:avLst/>
          </a:prstGeom>
        </p:spPr>
      </p:pic>
      <p:pic>
        <p:nvPicPr>
          <p:cNvPr id="8" name="Imagen 7"/>
          <p:cNvPicPr>
            <a:picLocks noChangeAspect="1"/>
          </p:cNvPicPr>
          <p:nvPr/>
        </p:nvPicPr>
        <p:blipFill>
          <a:blip r:embed="rId4"/>
          <a:stretch>
            <a:fillRect/>
          </a:stretch>
        </p:blipFill>
        <p:spPr>
          <a:xfrm>
            <a:off x="1673919" y="2288899"/>
            <a:ext cx="2895600" cy="4140497"/>
          </a:xfrm>
          <a:prstGeom prst="rect">
            <a:avLst/>
          </a:prstGeom>
        </p:spPr>
      </p:pic>
      <p:sp>
        <p:nvSpPr>
          <p:cNvPr id="9" name="Rectángulo 8"/>
          <p:cNvSpPr/>
          <p:nvPr/>
        </p:nvSpPr>
        <p:spPr>
          <a:xfrm>
            <a:off x="1969257" y="1001782"/>
            <a:ext cx="6134179" cy="101566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 de los elementos de control </a:t>
            </a:r>
          </a:p>
          <a:p>
            <a:pPr algn="ctr"/>
            <a:r>
              <a:rPr lang="es-ES" sz="3000" b="1" dirty="0" smtClean="0">
                <a:ln/>
                <a:solidFill>
                  <a:schemeClr val="accent1">
                    <a:lumMod val="75000"/>
                  </a:schemeClr>
                </a:solidFill>
              </a:rPr>
              <a:t>al panel de control</a:t>
            </a:r>
            <a:endParaRPr lang="es-ES" sz="3000" b="1" dirty="0">
              <a:ln/>
              <a:solidFill>
                <a:schemeClr val="accent1">
                  <a:lumMod val="75000"/>
                </a:schemeClr>
              </a:solidFill>
            </a:endParaRPr>
          </a:p>
        </p:txBody>
      </p:sp>
    </p:spTree>
    <p:extLst>
      <p:ext uri="{BB962C8B-B14F-4D97-AF65-F5344CB8AC3E}">
        <p14:creationId xmlns:p14="http://schemas.microsoft.com/office/powerpoint/2010/main" val="3273658702"/>
      </p:ext>
    </p:extLst>
  </p:cSld>
  <p:clrMapOvr>
    <a:masterClrMapping/>
  </p:clrMapOvr>
  <p:transition>
    <p:wipe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21611" y="16024"/>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6" name="Imagen 5"/>
          <p:cNvPicPr>
            <a:picLocks noChangeAspect="1"/>
          </p:cNvPicPr>
          <p:nvPr/>
        </p:nvPicPr>
        <p:blipFill>
          <a:blip r:embed="rId3"/>
          <a:stretch>
            <a:fillRect/>
          </a:stretch>
        </p:blipFill>
        <p:spPr>
          <a:xfrm>
            <a:off x="4550405" y="3068960"/>
            <a:ext cx="3744416" cy="2830734"/>
          </a:xfrm>
          <a:prstGeom prst="rect">
            <a:avLst/>
          </a:prstGeom>
        </p:spPr>
      </p:pic>
      <p:pic>
        <p:nvPicPr>
          <p:cNvPr id="7" name="Imagen 6"/>
          <p:cNvPicPr>
            <a:picLocks noChangeAspect="1"/>
          </p:cNvPicPr>
          <p:nvPr/>
        </p:nvPicPr>
        <p:blipFill>
          <a:blip r:embed="rId4"/>
          <a:stretch>
            <a:fillRect/>
          </a:stretch>
        </p:blipFill>
        <p:spPr>
          <a:xfrm>
            <a:off x="1691680" y="3068960"/>
            <a:ext cx="2144027" cy="2980260"/>
          </a:xfrm>
          <a:prstGeom prst="rect">
            <a:avLst/>
          </a:prstGeom>
        </p:spPr>
      </p:pic>
      <p:sp>
        <p:nvSpPr>
          <p:cNvPr id="8" name="Rectángulo 7"/>
          <p:cNvSpPr/>
          <p:nvPr/>
        </p:nvSpPr>
        <p:spPr>
          <a:xfrm>
            <a:off x="1839423" y="1001782"/>
            <a:ext cx="6393866"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Montaje de las Mangueras Neumáticas</a:t>
            </a:r>
            <a:endParaRPr lang="es-ES" sz="3000" b="1" dirty="0">
              <a:ln/>
              <a:solidFill>
                <a:schemeClr val="accent1">
                  <a:lumMod val="75000"/>
                </a:schemeClr>
              </a:solidFill>
            </a:endParaRPr>
          </a:p>
        </p:txBody>
      </p:sp>
    </p:spTree>
  </p:cSld>
  <p:clrMapOvr>
    <a:masterClrMapping/>
  </p:clrMapOvr>
  <p:transition>
    <p:wipe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1024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sp>
        <p:nvSpPr>
          <p:cNvPr id="10245"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PE"/>
          </a:p>
        </p:txBody>
      </p:sp>
      <p:pic>
        <p:nvPicPr>
          <p:cNvPr id="5" name="Imagen 4"/>
          <p:cNvPicPr>
            <a:picLocks noChangeAspect="1"/>
          </p:cNvPicPr>
          <p:nvPr/>
        </p:nvPicPr>
        <p:blipFill>
          <a:blip r:embed="rId3"/>
          <a:stretch>
            <a:fillRect/>
          </a:stretch>
        </p:blipFill>
        <p:spPr>
          <a:xfrm>
            <a:off x="570965" y="1683296"/>
            <a:ext cx="3476625" cy="5048250"/>
          </a:xfrm>
          <a:prstGeom prst="rect">
            <a:avLst/>
          </a:prstGeom>
        </p:spPr>
      </p:pic>
      <p:pic>
        <p:nvPicPr>
          <p:cNvPr id="2" name="Imagen 1"/>
          <p:cNvPicPr>
            <a:picLocks noChangeAspect="1"/>
          </p:cNvPicPr>
          <p:nvPr/>
        </p:nvPicPr>
        <p:blipFill>
          <a:blip r:embed="rId4"/>
          <a:stretch>
            <a:fillRect/>
          </a:stretch>
        </p:blipFill>
        <p:spPr>
          <a:xfrm>
            <a:off x="4561319" y="1683296"/>
            <a:ext cx="4248488" cy="5048250"/>
          </a:xfrm>
          <a:prstGeom prst="rect">
            <a:avLst/>
          </a:prstGeom>
        </p:spPr>
      </p:pic>
      <p:sp>
        <p:nvSpPr>
          <p:cNvPr id="9" name="Rectángulo 8"/>
          <p:cNvSpPr/>
          <p:nvPr/>
        </p:nvSpPr>
        <p:spPr>
          <a:xfrm>
            <a:off x="2555776" y="987285"/>
            <a:ext cx="4377032" cy="55399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3000" b="1" dirty="0" smtClean="0">
                <a:ln/>
                <a:solidFill>
                  <a:schemeClr val="accent1">
                    <a:lumMod val="75000"/>
                  </a:schemeClr>
                </a:solidFill>
              </a:rPr>
              <a:t>Construcción de la Cabina</a:t>
            </a:r>
            <a:endParaRPr lang="es-ES" sz="3000" b="1" dirty="0">
              <a:ln/>
              <a:solidFill>
                <a:schemeClr val="accent1">
                  <a:lumMod val="75000"/>
                </a:schemeClr>
              </a:solidFill>
            </a:endParaRPr>
          </a:p>
        </p:txBody>
      </p:sp>
    </p:spTree>
    <p:extLst>
      <p:ext uri="{BB962C8B-B14F-4D97-AF65-F5344CB8AC3E}">
        <p14:creationId xmlns:p14="http://schemas.microsoft.com/office/powerpoint/2010/main" val="336232846"/>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50133" y="566632"/>
            <a:ext cx="7429552" cy="1143000"/>
          </a:xfrm>
        </p:spPr>
        <p:txBody>
          <a:bodyPr>
            <a:normAutofit/>
          </a:bodyPr>
          <a:lstStyle/>
          <a:p>
            <a:r>
              <a:rPr lang="es-ES" b="1" dirty="0" smtClean="0"/>
              <a:t>VIDEO.</a:t>
            </a:r>
            <a:endParaRPr lang="es-PE" dirty="0"/>
          </a:p>
        </p:txBody>
      </p:sp>
      <p:sp>
        <p:nvSpPr>
          <p:cNvPr id="3" name="2 Marcador de contenido"/>
          <p:cNvSpPr>
            <a:spLocks noGrp="1"/>
          </p:cNvSpPr>
          <p:nvPr>
            <p:ph idx="1"/>
          </p:nvPr>
        </p:nvSpPr>
        <p:spPr>
          <a:xfrm>
            <a:off x="1357290" y="1760557"/>
            <a:ext cx="7215238" cy="4525963"/>
          </a:xfrm>
        </p:spPr>
        <p:txBody>
          <a:bodyPr>
            <a:normAutofit/>
          </a:bodyPr>
          <a:lstStyle/>
          <a:p>
            <a:r>
              <a:rPr lang="es-ES" u="sng" dirty="0" smtClean="0">
                <a:hlinkClick r:id="rId3" action="ppaction://hlinkfile"/>
              </a:rPr>
              <a:t>SIMULACION EN SOLIDWORKS.</a:t>
            </a:r>
            <a:endParaRPr lang="es-PE" u="sng" dirty="0" smtClean="0"/>
          </a:p>
        </p:txBody>
      </p:sp>
    </p:spTree>
    <p:extLst>
      <p:ext uri="{BB962C8B-B14F-4D97-AF65-F5344CB8AC3E}">
        <p14:creationId xmlns:p14="http://schemas.microsoft.com/office/powerpoint/2010/main" val="2223633649"/>
      </p:ext>
    </p:extLst>
  </p:cSld>
  <p:clrMapOvr>
    <a:masterClrMapping/>
  </p:clrMapOvr>
  <p:transition>
    <p:wipe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1 Título"/>
          <p:cNvSpPr>
            <a:spLocks noGrp="1"/>
          </p:cNvSpPr>
          <p:nvPr>
            <p:ph type="title"/>
          </p:nvPr>
        </p:nvSpPr>
        <p:spPr>
          <a:xfrm>
            <a:off x="1250133" y="566632"/>
            <a:ext cx="7429552" cy="1143000"/>
          </a:xfrm>
        </p:spPr>
        <p:txBody>
          <a:bodyPr>
            <a:normAutofit/>
          </a:bodyPr>
          <a:lstStyle/>
          <a:p>
            <a:r>
              <a:rPr lang="es-ES" b="1" dirty="0" smtClean="0"/>
              <a:t>CONCLUSIONES</a:t>
            </a:r>
            <a:endParaRPr lang="es-PE" dirty="0"/>
          </a:p>
        </p:txBody>
      </p:sp>
      <p:sp>
        <p:nvSpPr>
          <p:cNvPr id="3" name="2 Marcador de contenido"/>
          <p:cNvSpPr>
            <a:spLocks noGrp="1"/>
          </p:cNvSpPr>
          <p:nvPr>
            <p:ph idx="1"/>
          </p:nvPr>
        </p:nvSpPr>
        <p:spPr>
          <a:xfrm>
            <a:off x="1357290" y="1760557"/>
            <a:ext cx="7215238" cy="4525963"/>
          </a:xfrm>
        </p:spPr>
        <p:txBody>
          <a:bodyPr>
            <a:normAutofit/>
          </a:bodyPr>
          <a:lstStyle/>
          <a:p>
            <a:pPr>
              <a:buNone/>
            </a:pPr>
            <a:r>
              <a:rPr lang="es-ES" dirty="0" smtClean="0"/>
              <a:t> </a:t>
            </a:r>
            <a:endParaRPr lang="es-PE" dirty="0" smtClean="0"/>
          </a:p>
        </p:txBody>
      </p:sp>
      <p:sp>
        <p:nvSpPr>
          <p:cNvPr id="6" name="Rectángulo 5"/>
          <p:cNvSpPr/>
          <p:nvPr/>
        </p:nvSpPr>
        <p:spPr>
          <a:xfrm>
            <a:off x="1250133" y="1138132"/>
            <a:ext cx="7893867" cy="4939814"/>
          </a:xfrm>
          <a:prstGeom prst="rect">
            <a:avLst/>
          </a:prstGeom>
        </p:spPr>
        <p:txBody>
          <a:bodyPr wrap="square">
            <a:spAutoFit/>
          </a:bodyPr>
          <a:lstStyle/>
          <a:p>
            <a:pPr algn="just">
              <a:spcAft>
                <a:spcPts val="0"/>
              </a:spcAft>
            </a:pPr>
            <a:r>
              <a:rPr lang="es-ES" dirty="0">
                <a:latin typeface="Arial" panose="020B0604020202020204" pitchFamily="34" charset="0"/>
                <a:ea typeface="Times New Roman" panose="02020603050405020304" pitchFamily="18" charset="0"/>
              </a:rPr>
              <a:t> </a:t>
            </a: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Times New Roman" panose="02020603050405020304" pitchFamily="18" charset="0"/>
              </a:rPr>
              <a:t>Se diseñó, construyó y automatizó</a:t>
            </a:r>
            <a:r>
              <a:rPr lang="es-ES" spc="-15" dirty="0">
                <a:latin typeface="Arial" panose="020B0604020202020204" pitchFamily="34" charset="0"/>
                <a:ea typeface="Arial Unicode MS" panose="020B0604020202020204" pitchFamily="34" charset="-128"/>
              </a:rPr>
              <a:t> una cabina  de pintura climatizada para acabados de modulares de madera para la mueblería el pino obteniendo un mejoramiento notable en la aplicación de pintura.</a:t>
            </a:r>
            <a:endParaRPr lang="es-ES" dirty="0">
              <a:latin typeface="Arial" panose="020B0604020202020204" pitchFamily="34" charset="0"/>
              <a:ea typeface="Times New Roman" panose="02020603050405020304" pitchFamily="18" charset="0"/>
            </a:endParaRPr>
          </a:p>
          <a:p>
            <a:pPr>
              <a:lnSpc>
                <a:spcPct val="150000"/>
              </a:lnSpc>
              <a:spcAft>
                <a:spcPts val="0"/>
              </a:spcAft>
            </a:pPr>
            <a:r>
              <a:rPr lang="es-ES" dirty="0">
                <a:solidFill>
                  <a:srgbClr val="000000"/>
                </a:solidFill>
                <a:latin typeface="Arial" panose="020B0604020202020204" pitchFamily="34" charset="0"/>
                <a:ea typeface="Calibri" panose="020F0502020204030204" pitchFamily="34" charset="0"/>
              </a:rPr>
              <a:t> </a:t>
            </a:r>
          </a:p>
          <a:p>
            <a:pPr marL="342900" lvl="0" indent="-342900" algn="just">
              <a:lnSpc>
                <a:spcPct val="150000"/>
              </a:lnSpc>
              <a:spcAft>
                <a:spcPts val="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rPr>
              <a:t>Se aumentó la velocidad de pintado y se mejoró los acabados superficiales debido a la optimización del proceso que se utiliza en la producción. </a:t>
            </a:r>
          </a:p>
          <a:p>
            <a:pPr marL="457200">
              <a:lnSpc>
                <a:spcPct val="150000"/>
              </a:lnSpc>
              <a:spcAft>
                <a:spcPts val="0"/>
              </a:spcAft>
            </a:pPr>
            <a:r>
              <a:rPr lang="es-ES" dirty="0">
                <a:solidFill>
                  <a:srgbClr val="000000"/>
                </a:solidFill>
                <a:latin typeface="Arial" panose="020B0604020202020204" pitchFamily="34" charset="0"/>
                <a:ea typeface="Calibri" panose="020F0502020204030204" pitchFamily="34" charset="0"/>
              </a:rPr>
              <a:t> </a:t>
            </a:r>
          </a:p>
          <a:p>
            <a:pPr marL="342900" lvl="0" indent="-342900">
              <a:lnSpc>
                <a:spcPct val="150000"/>
              </a:lnSpc>
              <a:spcAft>
                <a:spcPts val="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rPr>
              <a:t>Se realizó la selección y el dimensionamiento de los elementos que intervienen en la máquina, cuidadosa y correctamente, poniendo en óptimo funcionamiento a la máquina. </a:t>
            </a:r>
            <a:endParaRPr lang="es-ES" dirty="0">
              <a:solidFill>
                <a:srgbClr val="000000"/>
              </a:solidFill>
              <a:effectLst/>
              <a:latin typeface="Arial" panose="020B0604020202020204" pitchFamily="34" charset="0"/>
              <a:ea typeface="Calibri" panose="020F0502020204030204" pitchFamily="34" charset="0"/>
            </a:endParaRPr>
          </a:p>
        </p:txBody>
      </p:sp>
    </p:spTree>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714356"/>
            <a:ext cx="7429552" cy="1143000"/>
          </a:xfrm>
        </p:spPr>
        <p:txBody>
          <a:bodyPr>
            <a:normAutofit/>
          </a:bodyPr>
          <a:lstStyle/>
          <a:p>
            <a:r>
              <a:rPr lang="es-ES" b="1" dirty="0" smtClean="0"/>
              <a:t>CONCLUSIONES</a:t>
            </a:r>
            <a:endParaRPr lang="es-PE" dirty="0"/>
          </a:p>
        </p:txBody>
      </p:sp>
      <p:sp>
        <p:nvSpPr>
          <p:cNvPr id="3" name="2 Marcador de contenido"/>
          <p:cNvSpPr>
            <a:spLocks noGrp="1"/>
          </p:cNvSpPr>
          <p:nvPr>
            <p:ph idx="1"/>
          </p:nvPr>
        </p:nvSpPr>
        <p:spPr>
          <a:xfrm>
            <a:off x="1357290" y="1760557"/>
            <a:ext cx="7463182" cy="4836795"/>
          </a:xfrm>
        </p:spPr>
        <p:txBody>
          <a:bodyPr>
            <a:normAutofit fontScale="47500" lnSpcReduction="20000"/>
          </a:bodyPr>
          <a:lstStyle/>
          <a:p>
            <a:pPr lvl="0" algn="just">
              <a:lnSpc>
                <a:spcPct val="170000"/>
              </a:lnSpc>
            </a:pPr>
            <a:r>
              <a:rPr lang="es-ES" dirty="0">
                <a:latin typeface="Arial" panose="020B0604020202020204" pitchFamily="34" charset="0"/>
                <a:cs typeface="Arial" panose="020B0604020202020204" pitchFamily="34" charset="0"/>
              </a:rPr>
              <a:t>Los elementos del sistema mecánico fueron diseñados mediante los métodos analítico y tecnológico en el cual interviene el software </a:t>
            </a:r>
            <a:r>
              <a:rPr lang="es-ES" dirty="0" err="1">
                <a:latin typeface="Arial" panose="020B0604020202020204" pitchFamily="34" charset="0"/>
                <a:cs typeface="Arial" panose="020B0604020202020204" pitchFamily="34" charset="0"/>
              </a:rPr>
              <a:t>SolidWorks</a:t>
            </a:r>
            <a:r>
              <a:rPr lang="es-ES" dirty="0">
                <a:latin typeface="Arial" panose="020B0604020202020204" pitchFamily="34" charset="0"/>
                <a:cs typeface="Arial" panose="020B0604020202020204" pitchFamily="34" charset="0"/>
              </a:rPr>
              <a:t> 2013, con los cuales se  estableció fundamentalmente parámetros como son: dimensión, tipo de sujeción, movimiento, esfuerzo máximo y factor de </a:t>
            </a:r>
            <a:r>
              <a:rPr lang="es-ES" dirty="0" smtClean="0">
                <a:latin typeface="Arial" panose="020B0604020202020204" pitchFamily="34" charset="0"/>
                <a:cs typeface="Arial" panose="020B0604020202020204" pitchFamily="34" charset="0"/>
              </a:rPr>
              <a:t>seguridad</a:t>
            </a:r>
            <a:endParaRPr lang="es-ES" dirty="0">
              <a:latin typeface="Arial" panose="020B0604020202020204" pitchFamily="34" charset="0"/>
              <a:cs typeface="Arial" panose="020B0604020202020204" pitchFamily="34" charset="0"/>
            </a:endParaRPr>
          </a:p>
          <a:p>
            <a:pPr marL="0" lvl="0" indent="0" algn="just">
              <a:lnSpc>
                <a:spcPct val="170000"/>
              </a:lnSpc>
              <a:buNone/>
            </a:pPr>
            <a:endParaRPr lang="es-ES" dirty="0">
              <a:latin typeface="Arial" panose="020B0604020202020204" pitchFamily="34" charset="0"/>
              <a:cs typeface="Arial" panose="020B0604020202020204" pitchFamily="34" charset="0"/>
            </a:endParaRPr>
          </a:p>
          <a:p>
            <a:pPr lvl="0" algn="just">
              <a:lnSpc>
                <a:spcPct val="170000"/>
              </a:lnSpc>
            </a:pPr>
            <a:r>
              <a:rPr lang="es-ES" dirty="0">
                <a:latin typeface="Arial" panose="020B0604020202020204" pitchFamily="34" charset="0"/>
                <a:cs typeface="Arial" panose="020B0604020202020204" pitchFamily="34" charset="0"/>
              </a:rPr>
              <a:t>Se realizó la comparación entre el cálculo analítico y el cálculo del software </a:t>
            </a:r>
            <a:r>
              <a:rPr lang="es-ES" dirty="0" err="1">
                <a:latin typeface="Arial" panose="020B0604020202020204" pitchFamily="34" charset="0"/>
                <a:cs typeface="Arial" panose="020B0604020202020204" pitchFamily="34" charset="0"/>
              </a:rPr>
              <a:t>SolidWorks</a:t>
            </a:r>
            <a:r>
              <a:rPr lang="es-ES" dirty="0">
                <a:latin typeface="Arial" panose="020B0604020202020204" pitchFamily="34" charset="0"/>
                <a:cs typeface="Arial" panose="020B0604020202020204" pitchFamily="34" charset="0"/>
              </a:rPr>
              <a:t> 2013, concluyendo que en los valores obtenidos existe una diferencia comprendida entre el 2% a 5% de diferencia</a:t>
            </a:r>
            <a:r>
              <a:rPr lang="es-ES" dirty="0" smtClean="0">
                <a:latin typeface="Arial" panose="020B0604020202020204" pitchFamily="34" charset="0"/>
                <a:cs typeface="Arial" panose="020B0604020202020204" pitchFamily="34" charset="0"/>
              </a:rPr>
              <a:t>.</a:t>
            </a:r>
          </a:p>
          <a:p>
            <a:pPr marL="0" lvl="0" indent="0" algn="just">
              <a:lnSpc>
                <a:spcPct val="170000"/>
              </a:lnSpc>
              <a:buNone/>
            </a:pPr>
            <a:endParaRPr lang="es-ES" dirty="0">
              <a:latin typeface="Arial" panose="020B0604020202020204" pitchFamily="34" charset="0"/>
              <a:cs typeface="Arial" panose="020B0604020202020204" pitchFamily="34" charset="0"/>
            </a:endParaRPr>
          </a:p>
          <a:p>
            <a:pPr algn="just">
              <a:lnSpc>
                <a:spcPct val="170000"/>
              </a:lnSpc>
            </a:pPr>
            <a:r>
              <a:rPr lang="es-ES" dirty="0">
                <a:latin typeface="Arial" panose="020B0604020202020204" pitchFamily="34" charset="0"/>
                <a:cs typeface="Arial" panose="020B0604020202020204" pitchFamily="34" charset="0"/>
              </a:rPr>
              <a:t>Los elementos del sistema neumáticos fueron seleccionados y dimensionados de manera tal que exista la menor cantidad de pérdidas. Se tomaron en cuenta todas las caídas de presión que se perdían las mangueras y accesorios lo que permitió seleccionar adecuadamente los elementos neumáticos del sistema.</a:t>
            </a:r>
            <a:endParaRPr lang="es-PE" dirty="0" smtClean="0">
              <a:latin typeface="Arial" panose="020B0604020202020204" pitchFamily="34" charset="0"/>
              <a:cs typeface="Arial" panose="020B0604020202020204" pitchFamily="34" charset="0"/>
            </a:endParaRPr>
          </a:p>
        </p:txBody>
      </p:sp>
    </p:spTree>
  </p:cSld>
  <p:clrMapOvr>
    <a:masterClrMapping/>
  </p:clrMapOvr>
  <p:transition>
    <p:wipe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27384"/>
            <a:ext cx="9144032" cy="6858000"/>
          </a:xfrm>
          <a:prstGeom prst="rect">
            <a:avLst/>
          </a:prstGeom>
          <a:noFill/>
          <a:ln w="9525">
            <a:noFill/>
            <a:miter lim="800000"/>
            <a:headEnd/>
            <a:tailEnd/>
          </a:ln>
        </p:spPr>
      </p:pic>
      <p:sp>
        <p:nvSpPr>
          <p:cNvPr id="2" name="1 Título"/>
          <p:cNvSpPr>
            <a:spLocks noGrp="1"/>
          </p:cNvSpPr>
          <p:nvPr>
            <p:ph type="title"/>
          </p:nvPr>
        </p:nvSpPr>
        <p:spPr>
          <a:xfrm>
            <a:off x="1285852" y="714356"/>
            <a:ext cx="7429552" cy="1143000"/>
          </a:xfrm>
        </p:spPr>
        <p:txBody>
          <a:bodyPr>
            <a:normAutofit/>
          </a:bodyPr>
          <a:lstStyle/>
          <a:p>
            <a:r>
              <a:rPr lang="es-ES" b="1" dirty="0" smtClean="0"/>
              <a:t>CONCLUSIONES</a:t>
            </a:r>
            <a:endParaRPr lang="es-PE" dirty="0"/>
          </a:p>
        </p:txBody>
      </p:sp>
      <p:sp>
        <p:nvSpPr>
          <p:cNvPr id="3" name="2 Marcador de contenido"/>
          <p:cNvSpPr>
            <a:spLocks noGrp="1"/>
          </p:cNvSpPr>
          <p:nvPr>
            <p:ph idx="1"/>
          </p:nvPr>
        </p:nvSpPr>
        <p:spPr>
          <a:xfrm>
            <a:off x="1357290" y="1760557"/>
            <a:ext cx="7215238" cy="4525963"/>
          </a:xfrm>
        </p:spPr>
        <p:txBody>
          <a:bodyPr>
            <a:normAutofit/>
          </a:bodyPr>
          <a:lstStyle/>
          <a:p>
            <a:pPr lvl="0" algn="just"/>
            <a:r>
              <a:rPr lang="es-ES" sz="1800" dirty="0">
                <a:latin typeface="Arial" panose="020B0604020202020204" pitchFamily="34" charset="0"/>
                <a:cs typeface="Arial" panose="020B0604020202020204" pitchFamily="34" charset="0"/>
              </a:rPr>
              <a:t>Se diseñó, seleccionó, programó e implementó el sistema eléctrico de control y potencia cumpliendo con todos los parámetros necesarios para el funcionamiento automático de la cabina de pintura.</a:t>
            </a:r>
          </a:p>
          <a:p>
            <a:pPr marL="0" indent="0" algn="just">
              <a:buNone/>
            </a:pPr>
            <a:endParaRPr lang="es-ES" sz="1800" dirty="0">
              <a:latin typeface="Arial" panose="020B0604020202020204" pitchFamily="34" charset="0"/>
              <a:cs typeface="Arial" panose="020B0604020202020204" pitchFamily="34" charset="0"/>
            </a:endParaRPr>
          </a:p>
          <a:p>
            <a:pPr lvl="0" algn="just"/>
            <a:r>
              <a:rPr lang="es-ES" sz="1800" dirty="0">
                <a:latin typeface="Arial" panose="020B0604020202020204" pitchFamily="34" charset="0"/>
                <a:cs typeface="Arial" panose="020B0604020202020204" pitchFamily="34" charset="0"/>
              </a:rPr>
              <a:t>Se realizó la programación del PLC con el lenguaje por bloques de funciones para la automatización. </a:t>
            </a:r>
          </a:p>
          <a:p>
            <a:pPr marL="0" indent="0" algn="just">
              <a:buNone/>
            </a:pPr>
            <a:endParaRPr lang="es-ES" sz="1800" dirty="0">
              <a:latin typeface="Arial" panose="020B0604020202020204" pitchFamily="34" charset="0"/>
              <a:cs typeface="Arial" panose="020B0604020202020204" pitchFamily="34" charset="0"/>
            </a:endParaRPr>
          </a:p>
          <a:p>
            <a:pPr lvl="0" algn="just"/>
            <a:r>
              <a:rPr lang="es-ES" sz="1800" dirty="0">
                <a:latin typeface="Arial" panose="020B0604020202020204" pitchFamily="34" charset="0"/>
                <a:cs typeface="Arial" panose="020B0604020202020204" pitchFamily="34" charset="0"/>
              </a:rPr>
              <a:t>Con la automatización de la cabina se obtuvo un ahorro tanto de procesos de operación como de mantenimiento.</a:t>
            </a:r>
          </a:p>
          <a:p>
            <a:pPr marL="0" indent="0" algn="just">
              <a:buNone/>
            </a:pPr>
            <a:endParaRPr lang="es-ES" sz="1800" dirty="0">
              <a:latin typeface="Arial" panose="020B0604020202020204" pitchFamily="34" charset="0"/>
              <a:cs typeface="Arial" panose="020B0604020202020204" pitchFamily="34" charset="0"/>
            </a:endParaRPr>
          </a:p>
          <a:p>
            <a:pPr lvl="0" algn="just"/>
            <a:r>
              <a:rPr lang="es-ES" sz="1800" dirty="0">
                <a:latin typeface="Arial" panose="020B0604020202020204" pitchFamily="34" charset="0"/>
                <a:cs typeface="Arial" panose="020B0604020202020204" pitchFamily="34" charset="0"/>
              </a:rPr>
              <a:t>Se obtuvo una distribución uniforme de temperaturas en todo el interior </a:t>
            </a:r>
            <a:r>
              <a:rPr lang="es-ES" sz="1800" dirty="0" smtClean="0">
                <a:latin typeface="Arial" panose="020B0604020202020204" pitchFamily="34" charset="0"/>
                <a:cs typeface="Arial" panose="020B0604020202020204" pitchFamily="34" charset="0"/>
              </a:rPr>
              <a:t>de la cabina </a:t>
            </a:r>
            <a:r>
              <a:rPr lang="es-ES" sz="1800" dirty="0">
                <a:latin typeface="Arial" panose="020B0604020202020204" pitchFamily="34" charset="0"/>
                <a:cs typeface="Arial" panose="020B0604020202020204" pitchFamily="34" charset="0"/>
              </a:rPr>
              <a:t>permitiendo utilizar todo su volumen para un acabado de pintura excelente</a:t>
            </a:r>
          </a:p>
          <a:p>
            <a:pPr lvl="0"/>
            <a:endParaRPr lang="es-PE" dirty="0" smtClean="0"/>
          </a:p>
        </p:txBody>
      </p:sp>
    </p:spTree>
  </p:cSld>
  <p:clrMapOvr>
    <a:masterClrMapping/>
  </p:clrMapOvr>
  <p:transition>
    <p:wipe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3">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32335" y="476672"/>
            <a:ext cx="7429552" cy="1143000"/>
          </a:xfrm>
        </p:spPr>
        <p:txBody>
          <a:bodyPr>
            <a:normAutofit/>
          </a:bodyPr>
          <a:lstStyle/>
          <a:p>
            <a:r>
              <a:rPr lang="es-ES" b="1" dirty="0" smtClean="0"/>
              <a:t>CONCLUSIONES</a:t>
            </a:r>
            <a:endParaRPr lang="es-PE" dirty="0"/>
          </a:p>
        </p:txBody>
      </p:sp>
      <p:sp>
        <p:nvSpPr>
          <p:cNvPr id="3" name="2 Marcador de contenido"/>
          <p:cNvSpPr>
            <a:spLocks noGrp="1"/>
          </p:cNvSpPr>
          <p:nvPr>
            <p:ph idx="1"/>
          </p:nvPr>
        </p:nvSpPr>
        <p:spPr>
          <a:xfrm>
            <a:off x="1332335" y="1268760"/>
            <a:ext cx="7215238" cy="4525963"/>
          </a:xfrm>
        </p:spPr>
        <p:txBody>
          <a:bodyPr>
            <a:normAutofit/>
          </a:bodyPr>
          <a:lstStyle/>
          <a:p>
            <a:pPr lvl="0" algn="just"/>
            <a:r>
              <a:rPr lang="es-ES" sz="1800" dirty="0" smtClean="0">
                <a:latin typeface="Arial" panose="020B0604020202020204" pitchFamily="34" charset="0"/>
                <a:cs typeface="Arial" panose="020B0604020202020204" pitchFamily="34" charset="0"/>
              </a:rPr>
              <a:t>Las pruebas de funcionamiento fueron muy determinantes para establecer tiempos de activación de los elementos que intervienen en el movimiento transversal y vertical para regular el tamaño de la puerta a pintarse.</a:t>
            </a:r>
          </a:p>
          <a:p>
            <a:pPr marL="0" indent="0" algn="just">
              <a:buNone/>
            </a:pPr>
            <a:endParaRPr lang="es-ES" sz="400" dirty="0">
              <a:latin typeface="Arial" panose="020B0604020202020204" pitchFamily="34" charset="0"/>
              <a:cs typeface="Arial" panose="020B0604020202020204" pitchFamily="34" charset="0"/>
            </a:endParaRPr>
          </a:p>
          <a:p>
            <a:pPr lvl="0" algn="just"/>
            <a:r>
              <a:rPr lang="es-ES" sz="1800" dirty="0">
                <a:latin typeface="Arial" panose="020B0604020202020204" pitchFamily="34" charset="0"/>
                <a:cs typeface="Arial" panose="020B0604020202020204" pitchFamily="34" charset="0"/>
              </a:rPr>
              <a:t>Se elaboró los planos mecánicos, neumáticos y eléctricos de la cabina, los cuales fueron entregados a la empresa para realizar el mantenimiento de la misma.</a:t>
            </a:r>
          </a:p>
          <a:p>
            <a:pPr marL="0" indent="0" algn="just">
              <a:buNone/>
            </a:pPr>
            <a:endParaRPr lang="es-ES" sz="400" dirty="0">
              <a:latin typeface="Arial" panose="020B0604020202020204" pitchFamily="34" charset="0"/>
              <a:cs typeface="Arial" panose="020B0604020202020204" pitchFamily="34" charset="0"/>
            </a:endParaRPr>
          </a:p>
          <a:p>
            <a:pPr lvl="0" algn="just"/>
            <a:r>
              <a:rPr lang="es-ES" sz="1800" dirty="0">
                <a:latin typeface="Arial" panose="020B0604020202020204" pitchFamily="34" charset="0"/>
                <a:cs typeface="Arial" panose="020B0604020202020204" pitchFamily="34" charset="0"/>
              </a:rPr>
              <a:t>La cabina fue construida por un monto de </a:t>
            </a:r>
            <a:r>
              <a:rPr lang="es-EC" sz="1800" b="1" dirty="0" smtClean="0">
                <a:latin typeface="Arial" panose="020B0604020202020204" pitchFamily="34" charset="0"/>
                <a:cs typeface="Arial" panose="020B0604020202020204" pitchFamily="34" charset="0"/>
              </a:rPr>
              <a:t>7354,47 </a:t>
            </a:r>
            <a:r>
              <a:rPr lang="es-ES" sz="1800" b="1" dirty="0">
                <a:latin typeface="Arial" panose="020B0604020202020204" pitchFamily="34" charset="0"/>
                <a:cs typeface="Arial" panose="020B0604020202020204" pitchFamily="34" charset="0"/>
              </a:rPr>
              <a:t>dólares </a:t>
            </a:r>
            <a:r>
              <a:rPr lang="es-ES" sz="1800" dirty="0">
                <a:latin typeface="Arial" panose="020B0604020202020204" pitchFamily="34" charset="0"/>
                <a:cs typeface="Arial" panose="020B0604020202020204" pitchFamily="34" charset="0"/>
              </a:rPr>
              <a:t>que se recuperara toda su inversión en un año aproximadamente.</a:t>
            </a:r>
          </a:p>
          <a:p>
            <a:pPr lvl="0"/>
            <a:endParaRPr lang="es-PE" dirty="0" smtClean="0"/>
          </a:p>
        </p:txBody>
      </p:sp>
      <p:graphicFrame>
        <p:nvGraphicFramePr>
          <p:cNvPr id="5" name="Tabla 4"/>
          <p:cNvGraphicFramePr>
            <a:graphicFrameLocks noGrp="1"/>
          </p:cNvGraphicFramePr>
          <p:nvPr>
            <p:extLst>
              <p:ext uri="{D42A27DB-BD31-4B8C-83A1-F6EECF244321}">
                <p14:modId xmlns:p14="http://schemas.microsoft.com/office/powerpoint/2010/main" val="771016377"/>
              </p:ext>
            </p:extLst>
          </p:nvPr>
        </p:nvGraphicFramePr>
        <p:xfrm>
          <a:off x="2815717" y="4077072"/>
          <a:ext cx="4996643" cy="2780928"/>
        </p:xfrm>
        <a:graphic>
          <a:graphicData uri="http://schemas.openxmlformats.org/drawingml/2006/table">
            <a:tbl>
              <a:tblPr firstRow="1" firstCol="1" bandRow="1">
                <a:tableStyleId>{5C22544A-7EE6-4342-B048-85BDC9FD1C3A}</a:tableStyleId>
              </a:tblPr>
              <a:tblGrid>
                <a:gridCol w="3238283"/>
                <a:gridCol w="1758360"/>
              </a:tblGrid>
              <a:tr h="463736">
                <a:tc>
                  <a:txBody>
                    <a:bodyPr/>
                    <a:lstStyle/>
                    <a:p>
                      <a:pPr algn="ctr">
                        <a:lnSpc>
                          <a:spcPct val="150000"/>
                        </a:lnSpc>
                        <a:spcBef>
                          <a:spcPts val="300"/>
                        </a:spcBef>
                        <a:spcAft>
                          <a:spcPts val="300"/>
                        </a:spcAft>
                      </a:pPr>
                      <a:r>
                        <a:rPr lang="es-ES" sz="1200" dirty="0">
                          <a:effectLst/>
                        </a:rPr>
                        <a:t>TÉCNICA DE EVALUACIÓN</a:t>
                      </a:r>
                      <a:endParaRPr lang="es-ES" sz="12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s-ES" sz="1200">
                          <a:effectLst/>
                        </a:rPr>
                        <a:t>RANGO</a:t>
                      </a:r>
                      <a:endParaRPr lang="es-ES" sz="1200">
                        <a:effectLst/>
                        <a:latin typeface="Arial" panose="020B0604020202020204" pitchFamily="34" charset="0"/>
                        <a:ea typeface="Times New Roman" panose="02020603050405020304" pitchFamily="18" charset="0"/>
                      </a:endParaRPr>
                    </a:p>
                  </a:txBody>
                  <a:tcPr marL="68580" marR="68580" marT="0" marB="0" anchor="ctr"/>
                </a:tc>
              </a:tr>
              <a:tr h="579298">
                <a:tc>
                  <a:txBody>
                    <a:bodyPr/>
                    <a:lstStyle/>
                    <a:p>
                      <a:pPr algn="ctr">
                        <a:lnSpc>
                          <a:spcPct val="150000"/>
                        </a:lnSpc>
                        <a:spcBef>
                          <a:spcPts val="300"/>
                        </a:spcBef>
                        <a:spcAft>
                          <a:spcPts val="300"/>
                        </a:spcAft>
                      </a:pPr>
                      <a:r>
                        <a:rPr lang="es-ES" sz="1200" dirty="0">
                          <a:effectLst/>
                        </a:rPr>
                        <a:t>VPN, </a:t>
                      </a:r>
                      <a:r>
                        <a:rPr lang="es-ES" sz="1200" dirty="0" smtClean="0">
                          <a:effectLst/>
                        </a:rPr>
                        <a:t>$</a:t>
                      </a:r>
                    </a:p>
                    <a:p>
                      <a:pPr algn="ctr">
                        <a:lnSpc>
                          <a:spcPct val="150000"/>
                        </a:lnSpc>
                        <a:spcBef>
                          <a:spcPts val="300"/>
                        </a:spcBef>
                        <a:spcAft>
                          <a:spcPts val="300"/>
                        </a:spcAft>
                      </a:pPr>
                      <a:r>
                        <a:rPr lang="es-ES" sz="1000" dirty="0" smtClean="0">
                          <a:effectLst/>
                          <a:latin typeface="Arial" panose="020B0604020202020204" pitchFamily="34" charset="0"/>
                          <a:ea typeface="Times New Roman" panose="02020603050405020304" pitchFamily="18" charset="0"/>
                        </a:rPr>
                        <a:t>(Valor</a:t>
                      </a:r>
                      <a:r>
                        <a:rPr lang="es-ES" sz="1000" baseline="0" dirty="0" smtClean="0">
                          <a:effectLst/>
                          <a:latin typeface="Arial" panose="020B0604020202020204" pitchFamily="34" charset="0"/>
                          <a:ea typeface="Times New Roman" panose="02020603050405020304" pitchFamily="18" charset="0"/>
                        </a:rPr>
                        <a:t> presente neto – 5 años)</a:t>
                      </a:r>
                      <a:endParaRPr lang="es-ES" sz="1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s-ES" sz="1200">
                          <a:effectLst/>
                        </a:rPr>
                        <a:t>54338.38&gt; 0</a:t>
                      </a:r>
                      <a:endParaRPr lang="es-ES" sz="1200">
                        <a:effectLst/>
                        <a:latin typeface="Arial" panose="020B0604020202020204" pitchFamily="34" charset="0"/>
                        <a:ea typeface="Times New Roman" panose="02020603050405020304" pitchFamily="18" charset="0"/>
                      </a:endParaRPr>
                    </a:p>
                  </a:txBody>
                  <a:tcPr marL="68580" marR="68580" marT="0" marB="0" anchor="ctr"/>
                </a:tc>
              </a:tr>
              <a:tr h="579298">
                <a:tc>
                  <a:txBody>
                    <a:bodyPr/>
                    <a:lstStyle/>
                    <a:p>
                      <a:pPr algn="ctr">
                        <a:lnSpc>
                          <a:spcPct val="150000"/>
                        </a:lnSpc>
                        <a:spcBef>
                          <a:spcPts val="300"/>
                        </a:spcBef>
                        <a:spcAft>
                          <a:spcPts val="300"/>
                        </a:spcAft>
                      </a:pPr>
                      <a:r>
                        <a:rPr lang="es-ES" sz="1200" dirty="0">
                          <a:effectLst/>
                        </a:rPr>
                        <a:t>TIR, </a:t>
                      </a:r>
                      <a:r>
                        <a:rPr lang="es-ES" sz="1200" dirty="0" smtClean="0">
                          <a:effectLst/>
                        </a:rPr>
                        <a:t>%</a:t>
                      </a:r>
                    </a:p>
                    <a:p>
                      <a:pPr algn="ctr">
                        <a:lnSpc>
                          <a:spcPct val="150000"/>
                        </a:lnSpc>
                        <a:spcBef>
                          <a:spcPts val="300"/>
                        </a:spcBef>
                        <a:spcAft>
                          <a:spcPts val="300"/>
                        </a:spcAft>
                      </a:pPr>
                      <a:r>
                        <a:rPr lang="es-ES" sz="1000" dirty="0" smtClean="0">
                          <a:effectLst/>
                          <a:latin typeface="Arial" panose="020B0604020202020204" pitchFamily="34" charset="0"/>
                          <a:ea typeface="Times New Roman" panose="02020603050405020304" pitchFamily="18" charset="0"/>
                        </a:rPr>
                        <a:t>(Tasa interna de retorno</a:t>
                      </a:r>
                      <a:r>
                        <a:rPr lang="es-ES" sz="1000" baseline="0" dirty="0" smtClean="0">
                          <a:effectLst/>
                          <a:latin typeface="Arial" panose="020B0604020202020204" pitchFamily="34" charset="0"/>
                          <a:ea typeface="Times New Roman" panose="02020603050405020304" pitchFamily="18" charset="0"/>
                        </a:rPr>
                        <a:t> – 5 años )</a:t>
                      </a:r>
                      <a:endParaRPr lang="es-ES" sz="1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s-ES" sz="1200">
                          <a:effectLst/>
                        </a:rPr>
                        <a:t>60% &gt; 15,64%</a:t>
                      </a:r>
                      <a:endParaRPr lang="es-ES" sz="1200">
                        <a:effectLst/>
                        <a:latin typeface="Arial" panose="020B0604020202020204" pitchFamily="34" charset="0"/>
                        <a:ea typeface="Times New Roman" panose="02020603050405020304" pitchFamily="18" charset="0"/>
                      </a:endParaRPr>
                    </a:p>
                  </a:txBody>
                  <a:tcPr marL="68580" marR="68580" marT="0" marB="0" anchor="ctr"/>
                </a:tc>
              </a:tr>
              <a:tr h="579298">
                <a:tc>
                  <a:txBody>
                    <a:bodyPr/>
                    <a:lstStyle/>
                    <a:p>
                      <a:pPr algn="ctr">
                        <a:lnSpc>
                          <a:spcPct val="150000"/>
                        </a:lnSpc>
                        <a:spcBef>
                          <a:spcPts val="300"/>
                        </a:spcBef>
                        <a:spcAft>
                          <a:spcPts val="300"/>
                        </a:spcAft>
                      </a:pPr>
                      <a:r>
                        <a:rPr lang="es-ES" sz="1200" dirty="0">
                          <a:effectLst/>
                        </a:rPr>
                        <a:t>PRI, </a:t>
                      </a:r>
                      <a:r>
                        <a:rPr lang="es-ES" sz="1200" dirty="0" smtClean="0">
                          <a:effectLst/>
                        </a:rPr>
                        <a:t>años</a:t>
                      </a:r>
                    </a:p>
                    <a:p>
                      <a:pPr algn="ctr">
                        <a:lnSpc>
                          <a:spcPct val="150000"/>
                        </a:lnSpc>
                        <a:spcBef>
                          <a:spcPts val="300"/>
                        </a:spcBef>
                        <a:spcAft>
                          <a:spcPts val="300"/>
                        </a:spcAft>
                      </a:pPr>
                      <a:r>
                        <a:rPr lang="es-ES" sz="1000" dirty="0" smtClean="0">
                          <a:effectLst/>
                          <a:latin typeface="Arial" panose="020B0604020202020204" pitchFamily="34" charset="0"/>
                          <a:ea typeface="Times New Roman" panose="02020603050405020304" pitchFamily="18" charset="0"/>
                        </a:rPr>
                        <a:t>(Periodo de</a:t>
                      </a:r>
                      <a:r>
                        <a:rPr lang="es-ES" sz="1000" baseline="0" dirty="0" smtClean="0">
                          <a:effectLst/>
                          <a:latin typeface="Arial" panose="020B0604020202020204" pitchFamily="34" charset="0"/>
                          <a:ea typeface="Times New Roman" panose="02020603050405020304" pitchFamily="18" charset="0"/>
                        </a:rPr>
                        <a:t> recuperación de la inversión)</a:t>
                      </a:r>
                      <a:endParaRPr lang="es-ES" sz="1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s-ES" sz="1200">
                          <a:effectLst/>
                        </a:rPr>
                        <a:t>1 año&lt; 5AÑOS</a:t>
                      </a:r>
                      <a:endParaRPr lang="es-ES" sz="1200">
                        <a:effectLst/>
                        <a:latin typeface="Arial" panose="020B0604020202020204" pitchFamily="34" charset="0"/>
                        <a:ea typeface="Times New Roman" panose="02020603050405020304" pitchFamily="18" charset="0"/>
                      </a:endParaRPr>
                    </a:p>
                  </a:txBody>
                  <a:tcPr marL="68580" marR="68580" marT="0" marB="0" anchor="ctr"/>
                </a:tc>
              </a:tr>
              <a:tr h="579298">
                <a:tc>
                  <a:txBody>
                    <a:bodyPr/>
                    <a:lstStyle/>
                    <a:p>
                      <a:pPr algn="ctr">
                        <a:lnSpc>
                          <a:spcPct val="150000"/>
                        </a:lnSpc>
                        <a:spcBef>
                          <a:spcPts val="300"/>
                        </a:spcBef>
                        <a:spcAft>
                          <a:spcPts val="300"/>
                        </a:spcAft>
                      </a:pPr>
                      <a:r>
                        <a:rPr lang="fr-FR" sz="1200" dirty="0" smtClean="0">
                          <a:effectLst/>
                        </a:rPr>
                        <a:t>RBC</a:t>
                      </a:r>
                    </a:p>
                    <a:p>
                      <a:pPr algn="ctr">
                        <a:lnSpc>
                          <a:spcPct val="150000"/>
                        </a:lnSpc>
                        <a:spcBef>
                          <a:spcPts val="300"/>
                        </a:spcBef>
                        <a:spcAft>
                          <a:spcPts val="300"/>
                        </a:spcAft>
                      </a:pPr>
                      <a:r>
                        <a:rPr lang="fr-FR" sz="1000" dirty="0" smtClean="0">
                          <a:effectLst/>
                          <a:latin typeface="Arial" panose="020B0604020202020204" pitchFamily="34" charset="0"/>
                          <a:ea typeface="Times New Roman" panose="02020603050405020304" pitchFamily="18" charset="0"/>
                        </a:rPr>
                        <a:t>(Relación</a:t>
                      </a:r>
                      <a:r>
                        <a:rPr lang="fr-FR" sz="1000" baseline="0" dirty="0" smtClean="0">
                          <a:effectLst/>
                          <a:latin typeface="Arial" panose="020B0604020202020204" pitchFamily="34" charset="0"/>
                          <a:ea typeface="Times New Roman" panose="02020603050405020304" pitchFamily="18" charset="0"/>
                        </a:rPr>
                        <a:t> beneficio - </a:t>
                      </a:r>
                      <a:r>
                        <a:rPr lang="fr-FR" sz="1000" baseline="0" dirty="0" err="1" smtClean="0">
                          <a:effectLst/>
                          <a:latin typeface="Arial" panose="020B0604020202020204" pitchFamily="34" charset="0"/>
                          <a:ea typeface="Times New Roman" panose="02020603050405020304" pitchFamily="18" charset="0"/>
                        </a:rPr>
                        <a:t>costo</a:t>
                      </a:r>
                      <a:r>
                        <a:rPr lang="fr-FR" sz="1000" baseline="0" dirty="0" smtClean="0">
                          <a:effectLst/>
                          <a:latin typeface="Arial" panose="020B0604020202020204" pitchFamily="34" charset="0"/>
                          <a:ea typeface="Times New Roman" panose="02020603050405020304" pitchFamily="18" charset="0"/>
                        </a:rPr>
                        <a:t>)</a:t>
                      </a:r>
                      <a:endParaRPr lang="es-ES" sz="1000" dirty="0">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lnSpc>
                          <a:spcPct val="150000"/>
                        </a:lnSpc>
                        <a:spcBef>
                          <a:spcPts val="300"/>
                        </a:spcBef>
                        <a:spcAft>
                          <a:spcPts val="300"/>
                        </a:spcAft>
                      </a:pPr>
                      <a:r>
                        <a:rPr lang="es-ES" sz="1200" dirty="0">
                          <a:effectLst/>
                        </a:rPr>
                        <a:t>5.51&gt; 1</a:t>
                      </a:r>
                      <a:endParaRPr lang="es-ES" sz="1200" dirty="0">
                        <a:effectLst/>
                        <a:latin typeface="Arial" panose="020B0604020202020204" pitchFamily="34" charset="0"/>
                        <a:ea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647849505"/>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714356"/>
            <a:ext cx="7429552" cy="1143000"/>
          </a:xfrm>
        </p:spPr>
        <p:txBody>
          <a:bodyPr>
            <a:normAutofit/>
          </a:bodyPr>
          <a:lstStyle/>
          <a:p>
            <a:pPr lvl="1" algn="ctr"/>
            <a:r>
              <a:rPr lang="es-ES" sz="4400" b="1" dirty="0" smtClean="0"/>
              <a:t>RECOMENDACIONES</a:t>
            </a:r>
            <a:endParaRPr lang="es-PE" sz="4400" dirty="0"/>
          </a:p>
        </p:txBody>
      </p:sp>
      <p:sp>
        <p:nvSpPr>
          <p:cNvPr id="3" name="2 Marcador de contenido"/>
          <p:cNvSpPr>
            <a:spLocks noGrp="1"/>
          </p:cNvSpPr>
          <p:nvPr>
            <p:ph idx="1"/>
          </p:nvPr>
        </p:nvSpPr>
        <p:spPr>
          <a:xfrm>
            <a:off x="1486394" y="1827239"/>
            <a:ext cx="7215238" cy="4525963"/>
          </a:xfrm>
        </p:spPr>
        <p:txBody>
          <a:bodyPr>
            <a:normAutofit fontScale="25000" lnSpcReduction="20000"/>
          </a:bodyPr>
          <a:lstStyle/>
          <a:p>
            <a:pPr lvl="0" algn="just">
              <a:lnSpc>
                <a:spcPct val="170000"/>
              </a:lnSpc>
            </a:pPr>
            <a:r>
              <a:rPr lang="es-ES" sz="7200" dirty="0">
                <a:latin typeface="Arial" panose="020B0604020202020204" pitchFamily="34" charset="0"/>
                <a:cs typeface="Arial" panose="020B0604020202020204" pitchFamily="34" charset="0"/>
              </a:rPr>
              <a:t>Se recomienda revisar el manual de operación (anexo U-1) de la cabina antes de realizar cualquier operación con la misma, evitando así errores que afecten a la máquina o al personal.</a:t>
            </a:r>
          </a:p>
          <a:p>
            <a:pPr algn="just">
              <a:lnSpc>
                <a:spcPct val="170000"/>
              </a:lnSpc>
            </a:pPr>
            <a:endParaRPr lang="es-ES" sz="7200" dirty="0">
              <a:latin typeface="Arial" panose="020B0604020202020204" pitchFamily="34" charset="0"/>
              <a:cs typeface="Arial" panose="020B0604020202020204" pitchFamily="34" charset="0"/>
            </a:endParaRPr>
          </a:p>
          <a:p>
            <a:pPr lvl="0" algn="just">
              <a:lnSpc>
                <a:spcPct val="170000"/>
              </a:lnSpc>
            </a:pPr>
            <a:r>
              <a:rPr lang="es-ES" sz="7200" dirty="0">
                <a:latin typeface="Arial" panose="020B0604020202020204" pitchFamily="34" charset="0"/>
                <a:cs typeface="Arial" panose="020B0604020202020204" pitchFamily="34" charset="0"/>
              </a:rPr>
              <a:t>Se recomienda revisar el manual de mantenimiento (anexo U-10) de la cabina antes de realizar cualquier operación con la misma, evitando así errores que afecten a la máquina o al personal.</a:t>
            </a:r>
          </a:p>
          <a:p>
            <a:pPr marL="0" indent="0" algn="just">
              <a:lnSpc>
                <a:spcPct val="170000"/>
              </a:lnSpc>
              <a:buNone/>
            </a:pPr>
            <a:endParaRPr lang="es-ES" sz="7200" dirty="0">
              <a:latin typeface="Arial" panose="020B0604020202020204" pitchFamily="34" charset="0"/>
              <a:cs typeface="Arial" panose="020B0604020202020204" pitchFamily="34" charset="0"/>
            </a:endParaRPr>
          </a:p>
          <a:p>
            <a:pPr lvl="0" algn="just">
              <a:lnSpc>
                <a:spcPct val="170000"/>
              </a:lnSpc>
            </a:pPr>
            <a:r>
              <a:rPr lang="es-ES" sz="7200" dirty="0">
                <a:latin typeface="Arial" panose="020B0604020202020204" pitchFamily="34" charset="0"/>
                <a:cs typeface="Arial" panose="020B0604020202020204" pitchFamily="34" charset="0"/>
              </a:rPr>
              <a:t>Se recomienda la utilización de la válvula reguladora de presión para regular el caudal de pintura para el pintado del mismo.</a:t>
            </a:r>
          </a:p>
          <a:p>
            <a:pPr marL="0" indent="0" algn="just">
              <a:lnSpc>
                <a:spcPct val="170000"/>
              </a:lnSpc>
              <a:buNone/>
            </a:pPr>
            <a:endParaRPr lang="es-ES" sz="7200" dirty="0">
              <a:latin typeface="Arial" panose="020B0604020202020204" pitchFamily="34" charset="0"/>
              <a:cs typeface="Arial" panose="020B0604020202020204" pitchFamily="34" charset="0"/>
            </a:endParaRPr>
          </a:p>
          <a:p>
            <a:pPr algn="just">
              <a:lnSpc>
                <a:spcPct val="170000"/>
              </a:lnSpc>
              <a:buNone/>
            </a:pPr>
            <a:r>
              <a:rPr lang="es-ES" sz="7200" dirty="0" smtClean="0">
                <a:latin typeface="Arial" panose="020B0604020202020204" pitchFamily="34" charset="0"/>
                <a:cs typeface="Arial" panose="020B0604020202020204" pitchFamily="34" charset="0"/>
              </a:rPr>
              <a:t> </a:t>
            </a:r>
            <a:endParaRPr lang="es-PE" sz="7200" dirty="0" smtClean="0">
              <a:latin typeface="Arial" panose="020B0604020202020204" pitchFamily="34" charset="0"/>
              <a:cs typeface="Arial" panose="020B0604020202020204" pitchFamily="34" charset="0"/>
            </a:endParaRPr>
          </a:p>
          <a:p>
            <a:pPr lvl="0">
              <a:buNone/>
            </a:pPr>
            <a:endParaRPr lang="es-PE" dirty="0" smtClean="0"/>
          </a:p>
        </p:txBody>
      </p:sp>
    </p:spTree>
  </p:cSld>
  <p:clrMapOvr>
    <a:masterClrMapping/>
  </p:clrMapOvr>
  <p:transition>
    <p:wipe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61316" y="764704"/>
            <a:ext cx="7429552" cy="1143000"/>
          </a:xfrm>
        </p:spPr>
        <p:txBody>
          <a:bodyPr>
            <a:normAutofit fontScale="90000"/>
          </a:bodyPr>
          <a:lstStyle/>
          <a:p>
            <a:pPr lvl="1" algn="ctr"/>
            <a:r>
              <a:rPr lang="es-ES" sz="4400" b="1" dirty="0" smtClean="0"/>
              <a:t>RECOMENDACIONES</a:t>
            </a:r>
            <a:br>
              <a:rPr lang="es-ES" sz="4400" b="1" dirty="0" smtClean="0"/>
            </a:br>
            <a:endParaRPr lang="es-PE" sz="4400" dirty="0"/>
          </a:p>
        </p:txBody>
      </p:sp>
      <p:sp>
        <p:nvSpPr>
          <p:cNvPr id="3" name="2 Marcador de contenido"/>
          <p:cNvSpPr>
            <a:spLocks noGrp="1"/>
          </p:cNvSpPr>
          <p:nvPr>
            <p:ph idx="1"/>
          </p:nvPr>
        </p:nvSpPr>
        <p:spPr>
          <a:xfrm>
            <a:off x="1464447" y="1619672"/>
            <a:ext cx="7215238" cy="4811715"/>
          </a:xfrm>
        </p:spPr>
        <p:txBody>
          <a:bodyPr>
            <a:normAutofit fontScale="25000" lnSpcReduction="20000"/>
          </a:bodyPr>
          <a:lstStyle/>
          <a:p>
            <a:pPr lvl="0" algn="just">
              <a:lnSpc>
                <a:spcPct val="170000"/>
              </a:lnSpc>
            </a:pPr>
            <a:r>
              <a:rPr lang="es-ES_tradnl" sz="7200" dirty="0">
                <a:latin typeface="Arial" panose="020B0604020202020204" pitchFamily="34" charset="0"/>
                <a:cs typeface="Arial" panose="020B0604020202020204" pitchFamily="34" charset="0"/>
              </a:rPr>
              <a:t>Aplicar y seguir a cabalidad normas de seguridad en la utilización de </a:t>
            </a:r>
            <a:r>
              <a:rPr lang="es-ES" sz="7200" dirty="0">
                <a:latin typeface="Arial" panose="020B0604020202020204" pitchFamily="34" charset="0"/>
                <a:cs typeface="Arial" panose="020B0604020202020204" pitchFamily="34" charset="0"/>
              </a:rPr>
              <a:t>equipos de protección personal para evitar daños causados por el manejo de herramientas o materiales que intervienen sea en la operación o mantenimiento de la cabina.</a:t>
            </a:r>
          </a:p>
          <a:p>
            <a:pPr marL="0" lvl="0" indent="0" algn="just">
              <a:lnSpc>
                <a:spcPct val="170000"/>
              </a:lnSpc>
              <a:buNone/>
            </a:pPr>
            <a:endParaRPr lang="es-ES" sz="3600" dirty="0">
              <a:latin typeface="Arial" panose="020B0604020202020204" pitchFamily="34" charset="0"/>
              <a:cs typeface="Arial" panose="020B0604020202020204" pitchFamily="34" charset="0"/>
            </a:endParaRPr>
          </a:p>
          <a:p>
            <a:pPr lvl="0" algn="just">
              <a:lnSpc>
                <a:spcPct val="170000"/>
              </a:lnSpc>
            </a:pPr>
            <a:r>
              <a:rPr lang="es-ES" sz="7200" dirty="0">
                <a:latin typeface="Arial" panose="020B0604020202020204" pitchFamily="34" charset="0"/>
                <a:cs typeface="Arial" panose="020B0604020202020204" pitchFamily="34" charset="0"/>
              </a:rPr>
              <a:t>Se recomienda el engrase de la máquina para la circulación de los carros transversales como longitudinales.</a:t>
            </a:r>
          </a:p>
          <a:p>
            <a:pPr marL="0" lvl="0" indent="0">
              <a:buNone/>
            </a:pPr>
            <a:endParaRPr lang="es-PE" dirty="0" smtClean="0"/>
          </a:p>
          <a:p>
            <a:pPr>
              <a:buNone/>
            </a:pPr>
            <a:r>
              <a:rPr lang="es-ES" dirty="0" smtClean="0"/>
              <a:t> </a:t>
            </a:r>
            <a:endParaRPr lang="es-PE" dirty="0" smtClean="0"/>
          </a:p>
          <a:p>
            <a:pPr lvl="0">
              <a:buNone/>
            </a:pPr>
            <a:endParaRPr lang="es-PE" dirty="0" smtClean="0"/>
          </a:p>
          <a:p>
            <a:pPr>
              <a:buNone/>
            </a:pPr>
            <a:r>
              <a:rPr lang="es-ES" dirty="0" smtClean="0"/>
              <a:t> </a:t>
            </a:r>
            <a:endParaRPr lang="es-PE" dirty="0" smtClean="0"/>
          </a:p>
          <a:p>
            <a:pPr lvl="0">
              <a:buNone/>
            </a:pPr>
            <a:endParaRPr lang="es-PE" dirty="0" smtClean="0"/>
          </a:p>
        </p:txBody>
      </p:sp>
    </p:spTree>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33326"/>
            <a:ext cx="9144032" cy="6858000"/>
          </a:xfrm>
          <a:prstGeom prst="rect">
            <a:avLst/>
          </a:prstGeom>
          <a:noFill/>
          <a:ln w="9525">
            <a:noFill/>
            <a:miter lim="800000"/>
            <a:headEnd/>
            <a:tailEnd/>
          </a:ln>
        </p:spPr>
      </p:pic>
      <p:sp>
        <p:nvSpPr>
          <p:cNvPr id="3" name="2 Marcador de contenido"/>
          <p:cNvSpPr>
            <a:spLocks noGrp="1"/>
          </p:cNvSpPr>
          <p:nvPr>
            <p:ph idx="1"/>
          </p:nvPr>
        </p:nvSpPr>
        <p:spPr>
          <a:xfrm>
            <a:off x="1534220" y="836712"/>
            <a:ext cx="7215238" cy="4525963"/>
          </a:xfrm>
        </p:spPr>
        <p:txBody>
          <a:bodyPr>
            <a:normAutofit/>
          </a:bodyPr>
          <a:lstStyle/>
          <a:p>
            <a:pPr marL="1371600" lvl="3" indent="0">
              <a:buNone/>
            </a:pPr>
            <a:r>
              <a:rPr lang="es-ES" sz="1800" b="1" dirty="0">
                <a:latin typeface="Arial" panose="020B0604020202020204" pitchFamily="34" charset="0"/>
                <a:cs typeface="Arial" panose="020B0604020202020204" pitchFamily="34" charset="0"/>
              </a:rPr>
              <a:t>Cabinas Murales Presurizadas.</a:t>
            </a:r>
            <a:endParaRPr lang="es-ES" sz="1800" dirty="0">
              <a:latin typeface="Arial" panose="020B0604020202020204" pitchFamily="34" charset="0"/>
              <a:cs typeface="Arial" panose="020B0604020202020204" pitchFamily="34" charset="0"/>
            </a:endParaRPr>
          </a:p>
          <a:p>
            <a:pPr marL="0" indent="0">
              <a:buNone/>
            </a:pPr>
            <a:r>
              <a:rPr lang="es-ES" sz="1800" dirty="0" smtClean="0">
                <a:latin typeface="Arial" panose="020B0604020202020204" pitchFamily="34" charset="0"/>
                <a:cs typeface="Arial" panose="020B0604020202020204" pitchFamily="34" charset="0"/>
              </a:rPr>
              <a:t>Es </a:t>
            </a:r>
            <a:r>
              <a:rPr lang="es-ES" sz="1800" dirty="0">
                <a:latin typeface="Arial" panose="020B0604020202020204" pitchFamily="34" charset="0"/>
                <a:cs typeface="Arial" panose="020B0604020202020204" pitchFamily="34" charset="0"/>
              </a:rPr>
              <a:t>sin lugar a dudas la mejor cabina para el pintado de muebles y materiales de buenos acabados. Pueden llevar también incorporado sistemas de calor</a:t>
            </a:r>
            <a:r>
              <a:rPr lang="es-ES" sz="1800" dirty="0" smtClean="0">
                <a:latin typeface="Arial" panose="020B0604020202020204" pitchFamily="34" charset="0"/>
                <a:cs typeface="Arial" panose="020B0604020202020204" pitchFamily="34" charset="0"/>
              </a:rPr>
              <a:t>.</a:t>
            </a:r>
            <a:endParaRPr lang="es-ES" sz="1800" dirty="0">
              <a:latin typeface="Arial" panose="020B0604020202020204" pitchFamily="34" charset="0"/>
              <a:cs typeface="Arial" panose="020B0604020202020204" pitchFamily="34" charset="0"/>
            </a:endParaRPr>
          </a:p>
          <a:p>
            <a:pPr marL="0" indent="0" algn="just">
              <a:buNone/>
            </a:pPr>
            <a:endParaRPr lang="es-ES" sz="1800" dirty="0" smtClean="0"/>
          </a:p>
          <a:p>
            <a:pPr marL="0" indent="0" algn="just">
              <a:buNone/>
            </a:pPr>
            <a:endParaRPr lang="es-ES" sz="1800" dirty="0"/>
          </a:p>
          <a:p>
            <a:pPr marL="0" indent="0" algn="just">
              <a:buNone/>
            </a:pPr>
            <a:endParaRPr lang="es-ES" sz="1800" dirty="0" smtClean="0"/>
          </a:p>
          <a:p>
            <a:pPr marL="0" indent="0" algn="just">
              <a:buNone/>
            </a:pPr>
            <a:endParaRPr lang="es-ES" sz="1800" dirty="0"/>
          </a:p>
          <a:p>
            <a:pPr marL="0" indent="0" algn="just">
              <a:buNone/>
            </a:pPr>
            <a:endParaRPr lang="es-ES" sz="1800" dirty="0" smtClean="0"/>
          </a:p>
          <a:p>
            <a:pPr marL="0" indent="0" algn="just">
              <a:buNone/>
            </a:pPr>
            <a:endParaRPr lang="es-ES" sz="1800" dirty="0" smtClean="0"/>
          </a:p>
        </p:txBody>
      </p:sp>
      <p:pic>
        <p:nvPicPr>
          <p:cNvPr id="5" name="Imagen 4" descr="20091120121431-p5160002-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021315"/>
            <a:ext cx="2304256" cy="1521296"/>
          </a:xfrm>
          <a:prstGeom prst="rect">
            <a:avLst/>
          </a:prstGeom>
          <a:noFill/>
          <a:ln>
            <a:noFill/>
          </a:ln>
        </p:spPr>
      </p:pic>
      <p:sp>
        <p:nvSpPr>
          <p:cNvPr id="6" name="Rectángulo 5"/>
          <p:cNvSpPr/>
          <p:nvPr/>
        </p:nvSpPr>
        <p:spPr>
          <a:xfrm>
            <a:off x="1822252" y="3644729"/>
            <a:ext cx="6927206" cy="1615827"/>
          </a:xfrm>
          <a:prstGeom prst="rect">
            <a:avLst/>
          </a:prstGeom>
        </p:spPr>
        <p:txBody>
          <a:bodyPr wrap="square">
            <a:spAutoFit/>
          </a:bodyPr>
          <a:lstStyle/>
          <a:p>
            <a:pPr lvl="3" algn="just">
              <a:lnSpc>
                <a:spcPct val="150000"/>
              </a:lnSpc>
              <a:spcAft>
                <a:spcPts val="0"/>
              </a:spcAft>
            </a:pPr>
            <a:r>
              <a:rPr lang="es-ES" b="1" dirty="0">
                <a:latin typeface="Arial" panose="020B0604020202020204" pitchFamily="34" charset="0"/>
                <a:ea typeface="Times New Roman" panose="02020603050405020304" pitchFamily="18" charset="0"/>
              </a:rPr>
              <a:t>Cabinas Automatizadas</a:t>
            </a:r>
            <a:r>
              <a:rPr lang="es-ES" b="1" dirty="0" smtClean="0">
                <a:latin typeface="Arial" panose="020B0604020202020204" pitchFamily="34" charset="0"/>
                <a:ea typeface="Times New Roman" panose="02020603050405020304" pitchFamily="18" charset="0"/>
              </a:rPr>
              <a:t>.</a:t>
            </a:r>
            <a:endParaRPr lang="es-ES" dirty="0">
              <a:latin typeface="Arial" panose="020B0604020202020204" pitchFamily="34" charset="0"/>
              <a:ea typeface="Times New Roman" panose="02020603050405020304" pitchFamily="18" charset="0"/>
            </a:endParaRPr>
          </a:p>
          <a:p>
            <a:pPr algn="just">
              <a:spcAft>
                <a:spcPts val="0"/>
              </a:spcAft>
            </a:pPr>
            <a:r>
              <a:rPr lang="es-ES" dirty="0">
                <a:latin typeface="Arial" panose="020B0604020202020204" pitchFamily="34" charset="0"/>
                <a:ea typeface="Times New Roman" panose="02020603050405020304" pitchFamily="18" charset="0"/>
              </a:rPr>
              <a:t>Las últimas innovaciones en el campo de las cabinas de pintura van dirigidas a la reducción de tiempos, tanto de pintado como de secado para aumentar la producción, así como a emplear sistemas que permitan cuidar al máximo la salud del operario</a:t>
            </a:r>
            <a:r>
              <a:rPr lang="es-ES" dirty="0" smtClean="0">
                <a:latin typeface="Arial" panose="020B0604020202020204" pitchFamily="34" charset="0"/>
                <a:ea typeface="Times New Roman" panose="02020603050405020304" pitchFamily="18" charset="0"/>
              </a:rPr>
              <a:t>.</a:t>
            </a:r>
            <a:endParaRPr lang="es-ES" dirty="0">
              <a:latin typeface="Arial" panose="020B0604020202020204" pitchFamily="34" charset="0"/>
              <a:ea typeface="Times New Roman" panose="02020603050405020304" pitchFamily="18" charset="0"/>
            </a:endParaRPr>
          </a:p>
        </p:txBody>
      </p:sp>
      <p:pic>
        <p:nvPicPr>
          <p:cNvPr id="7" name="Imagen 6" descr="d.jpg"/>
          <p:cNvPicPr/>
          <p:nvPr/>
        </p:nvPicPr>
        <p:blipFill rotWithShape="1">
          <a:blip r:embed="rId4">
            <a:extLst>
              <a:ext uri="{28A0092B-C50C-407E-A947-70E740481C1C}">
                <a14:useLocalDpi xmlns:a14="http://schemas.microsoft.com/office/drawing/2010/main" val="0"/>
              </a:ext>
            </a:extLst>
          </a:blip>
          <a:srcRect t="3798"/>
          <a:stretch/>
        </p:blipFill>
        <p:spPr bwMode="auto">
          <a:xfrm>
            <a:off x="3563888" y="5260556"/>
            <a:ext cx="2642964" cy="1597444"/>
          </a:xfrm>
          <a:prstGeom prst="rect">
            <a:avLst/>
          </a:prstGeom>
          <a:noFill/>
          <a:ln>
            <a:noFill/>
          </a:ln>
          <a:extLst>
            <a:ext uri="{53640926-AAD7-44D8-BBD7-CCE9431645EC}">
              <a14:shadowObscured xmlns:a14="http://schemas.microsoft.com/office/drawing/2010/main"/>
            </a:ext>
          </a:extLst>
        </p:spPr>
      </p:pic>
    </p:spTree>
  </p:cSld>
  <p:clrMapOvr>
    <a:masterClrMapping/>
  </p:clrMapOvr>
  <p:transition>
    <p:wipe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285852" y="714356"/>
            <a:ext cx="7429552" cy="1143000"/>
          </a:xfrm>
        </p:spPr>
        <p:txBody>
          <a:bodyPr>
            <a:normAutofit/>
          </a:bodyPr>
          <a:lstStyle/>
          <a:p>
            <a:pPr lvl="1" algn="ctr"/>
            <a:r>
              <a:rPr lang="es-ES" sz="4400" b="1" dirty="0" smtClean="0"/>
              <a:t>RECOMENDACIONES</a:t>
            </a:r>
            <a:endParaRPr lang="es-PE" sz="4400" dirty="0"/>
          </a:p>
        </p:txBody>
      </p:sp>
      <p:sp>
        <p:nvSpPr>
          <p:cNvPr id="3" name="2 Marcador de contenido"/>
          <p:cNvSpPr>
            <a:spLocks noGrp="1"/>
          </p:cNvSpPr>
          <p:nvPr>
            <p:ph idx="1"/>
          </p:nvPr>
        </p:nvSpPr>
        <p:spPr>
          <a:xfrm>
            <a:off x="1357290" y="1760557"/>
            <a:ext cx="7215238" cy="4525963"/>
          </a:xfrm>
        </p:spPr>
        <p:txBody>
          <a:bodyPr>
            <a:normAutofit/>
          </a:bodyPr>
          <a:lstStyle/>
          <a:p>
            <a:pPr>
              <a:buNone/>
            </a:pPr>
            <a:r>
              <a:rPr lang="es-ES" b="1" dirty="0" smtClean="0"/>
              <a:t> </a:t>
            </a:r>
            <a:endParaRPr lang="es-PE" dirty="0" smtClean="0"/>
          </a:p>
          <a:p>
            <a:pPr lvl="0">
              <a:buNone/>
            </a:pPr>
            <a:endParaRPr lang="es-PE" dirty="0" smtClean="0"/>
          </a:p>
        </p:txBody>
      </p:sp>
      <p:sp>
        <p:nvSpPr>
          <p:cNvPr id="5" name="Rectángulo 4"/>
          <p:cNvSpPr/>
          <p:nvPr/>
        </p:nvSpPr>
        <p:spPr>
          <a:xfrm>
            <a:off x="1521065" y="1760557"/>
            <a:ext cx="6959126" cy="3831818"/>
          </a:xfrm>
          <a:prstGeom prst="rect">
            <a:avLst/>
          </a:prstGeom>
        </p:spPr>
        <p:txBody>
          <a:bodyPr wrap="square">
            <a:spAutoFit/>
          </a:bodyPr>
          <a:lstStyle/>
          <a:p>
            <a:pPr marL="342900" lvl="0" indent="-342900" algn="just">
              <a:lnSpc>
                <a:spcPct val="150000"/>
              </a:lnSpc>
              <a:spcAft>
                <a:spcPts val="0"/>
              </a:spcAft>
              <a:buFont typeface="Symbol" panose="05050102010706020507" pitchFamily="18" charset="2"/>
              <a:buChar char=""/>
            </a:pPr>
            <a:r>
              <a:rPr lang="es-ES" dirty="0">
                <a:solidFill>
                  <a:srgbClr val="000000"/>
                </a:solidFill>
                <a:latin typeface="Arial" panose="020B0604020202020204" pitchFamily="34" charset="0"/>
                <a:ea typeface="Calibri" panose="020F0502020204030204" pitchFamily="34" charset="0"/>
              </a:rPr>
              <a:t>Antes de </a:t>
            </a:r>
            <a:r>
              <a:rPr lang="es-ES" dirty="0" smtClean="0">
                <a:solidFill>
                  <a:srgbClr val="000000"/>
                </a:solidFill>
                <a:latin typeface="Arial" panose="020B0604020202020204" pitchFamily="34" charset="0"/>
                <a:ea typeface="Calibri" panose="020F0502020204030204" pitchFamily="34" charset="0"/>
              </a:rPr>
              <a:t>arrancar la máquina </a:t>
            </a:r>
            <a:r>
              <a:rPr lang="es-ES" dirty="0" smtClean="0">
                <a:solidFill>
                  <a:srgbClr val="000000"/>
                </a:solidFill>
                <a:latin typeface="Arial" panose="020B0604020202020204" pitchFamily="34" charset="0"/>
                <a:ea typeface="Calibri" panose="020F0502020204030204" pitchFamily="34" charset="0"/>
              </a:rPr>
              <a:t>observar </a:t>
            </a:r>
            <a:r>
              <a:rPr lang="es-ES" dirty="0">
                <a:solidFill>
                  <a:srgbClr val="000000"/>
                </a:solidFill>
                <a:latin typeface="Arial" panose="020B0604020202020204" pitchFamily="34" charset="0"/>
                <a:ea typeface="Calibri" panose="020F0502020204030204" pitchFamily="34" charset="0"/>
              </a:rPr>
              <a:t>que no se encuentre ningún objeto en el área de operación ya que puede chocar la puerta con estos al momento de pintar y cuando va a dar el giro de la misma. </a:t>
            </a:r>
          </a:p>
          <a:p>
            <a:pPr algn="just">
              <a:lnSpc>
                <a:spcPct val="150000"/>
              </a:lnSpc>
              <a:spcAft>
                <a:spcPts val="0"/>
              </a:spcAft>
            </a:pPr>
            <a:r>
              <a:rPr lang="es-ES" dirty="0">
                <a:solidFill>
                  <a:srgbClr val="000000"/>
                </a:solidFill>
                <a:latin typeface="Arial" panose="020B0604020202020204" pitchFamily="34" charset="0"/>
                <a:ea typeface="Calibri" panose="020F0502020204030204" pitchFamily="34" charset="0"/>
              </a:rPr>
              <a:t> </a:t>
            </a:r>
          </a:p>
          <a:p>
            <a:pPr marL="342900" lvl="0" indent="-342900" algn="just">
              <a:lnSpc>
                <a:spcPct val="150000"/>
              </a:lnSpc>
              <a:spcAft>
                <a:spcPts val="0"/>
              </a:spcAft>
              <a:buFont typeface="Symbol" panose="05050102010706020507" pitchFamily="18" charset="2"/>
              <a:buChar char=""/>
            </a:pPr>
            <a:r>
              <a:rPr lang="es-ES" dirty="0">
                <a:latin typeface="Arial" panose="020B0604020202020204" pitchFamily="34" charset="0"/>
                <a:ea typeface="Times New Roman" panose="02020603050405020304" pitchFamily="18" charset="0"/>
              </a:rPr>
              <a:t>Antes de tomar la decisión de implementar cualquier proyecto, hay que realizar un análisis financiero de factibilidad tanto económico como productivo, con lo que se determinará si es rentable asumir el costo de dicha inversión.</a:t>
            </a:r>
            <a:endParaRPr lang="es-ES" dirty="0">
              <a:effectLst/>
              <a:latin typeface="Arial" panose="020B0604020202020204" pitchFamily="34" charset="0"/>
              <a:ea typeface="Times New Roman" panose="02020603050405020304" pitchFamily="18" charset="0"/>
            </a:endParaRPr>
          </a:p>
        </p:txBody>
      </p:sp>
    </p:spTree>
  </p:cSld>
  <p:clrMapOvr>
    <a:masterClrMapping/>
  </p:clrMapOvr>
  <p:transition>
    <p:wipe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428712" y="4023538"/>
            <a:ext cx="7429552" cy="1143000"/>
          </a:xfrm>
        </p:spPr>
        <p:txBody>
          <a:bodyPr>
            <a:normAutofit fontScale="90000"/>
          </a:bodyPr>
          <a:lstStyle/>
          <a:p>
            <a:pPr lvl="1" algn="ctr"/>
            <a:r>
              <a:rPr lang="es-ES" sz="4400" b="1" dirty="0" smtClean="0"/>
              <a:t>GRACIAS POR TODO QUERIDA ESPE-L</a:t>
            </a:r>
            <a:endParaRPr lang="es-PE" sz="4400" dirty="0"/>
          </a:p>
        </p:txBody>
      </p:sp>
      <p:sp>
        <p:nvSpPr>
          <p:cNvPr id="3" name="2 Marcador de contenido"/>
          <p:cNvSpPr>
            <a:spLocks noGrp="1"/>
          </p:cNvSpPr>
          <p:nvPr>
            <p:ph idx="1"/>
          </p:nvPr>
        </p:nvSpPr>
        <p:spPr>
          <a:xfrm>
            <a:off x="1357290" y="1760557"/>
            <a:ext cx="7215238" cy="4525963"/>
          </a:xfrm>
        </p:spPr>
        <p:txBody>
          <a:bodyPr>
            <a:normAutofit/>
          </a:bodyPr>
          <a:lstStyle/>
          <a:p>
            <a:pPr>
              <a:buNone/>
            </a:pPr>
            <a:r>
              <a:rPr lang="es-ES" b="1" dirty="0" smtClean="0"/>
              <a:t> </a:t>
            </a:r>
          </a:p>
          <a:p>
            <a:pPr>
              <a:buNone/>
            </a:pPr>
            <a:endParaRPr lang="es-ES" b="1" dirty="0"/>
          </a:p>
          <a:p>
            <a:pPr>
              <a:buNone/>
            </a:pPr>
            <a:endParaRPr lang="es-ES" b="1" dirty="0" smtClean="0"/>
          </a:p>
          <a:p>
            <a:pPr>
              <a:buNone/>
            </a:pPr>
            <a:endParaRPr lang="es-ES" b="1" dirty="0"/>
          </a:p>
          <a:p>
            <a:pPr>
              <a:buNone/>
            </a:pPr>
            <a:endParaRPr lang="es-PE" dirty="0" smtClean="0"/>
          </a:p>
          <a:p>
            <a:pPr lvl="0">
              <a:buNone/>
            </a:pPr>
            <a:endParaRPr lang="es-PE" dirty="0" smtClean="0"/>
          </a:p>
        </p:txBody>
      </p:sp>
      <p:sp>
        <p:nvSpPr>
          <p:cNvPr id="5" name="1 Título"/>
          <p:cNvSpPr txBox="1">
            <a:spLocks/>
          </p:cNvSpPr>
          <p:nvPr/>
        </p:nvSpPr>
        <p:spPr>
          <a:xfrm>
            <a:off x="1340784" y="2132856"/>
            <a:ext cx="742955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lvl="1" algn="ctr"/>
            <a:r>
              <a:rPr lang="es-ES" sz="3200" b="1" kern="0" dirty="0" smtClean="0">
                <a:solidFill>
                  <a:sysClr val="windowText" lastClr="000000"/>
                </a:solidFill>
              </a:rPr>
              <a:t>NO IMPORTA LAS VECES QUE TE CAIGAS LO QUE IMPORTA ES LA FUERZA CON LA QUE TE LEVANTAS</a:t>
            </a:r>
            <a:endParaRPr lang="es-PE" sz="3200" kern="0" dirty="0">
              <a:solidFill>
                <a:sysClr val="windowText" lastClr="000000"/>
              </a:solidFill>
            </a:endParaRPr>
          </a:p>
        </p:txBody>
      </p:sp>
    </p:spTree>
    <p:extLst>
      <p:ext uri="{BB962C8B-B14F-4D97-AF65-F5344CB8AC3E}">
        <p14:creationId xmlns:p14="http://schemas.microsoft.com/office/powerpoint/2010/main" val="153131623"/>
      </p:ext>
    </p:extLst>
  </p:cSld>
  <p:clrMapOvr>
    <a:masterClrMapping/>
  </p:clrMapOvr>
  <p:transition>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lum contrast="30000"/>
          </a:blip>
          <a:srcRect/>
          <a:stretch>
            <a:fillRect/>
          </a:stretch>
        </p:blipFill>
        <p:spPr bwMode="auto">
          <a:xfrm>
            <a:off x="-32" y="0"/>
            <a:ext cx="9144032" cy="6858000"/>
          </a:xfrm>
          <a:prstGeom prst="rect">
            <a:avLst/>
          </a:prstGeom>
          <a:noFill/>
          <a:ln w="9525">
            <a:noFill/>
            <a:miter lim="800000"/>
            <a:headEnd/>
            <a:tailEnd/>
          </a:ln>
        </p:spPr>
      </p:pic>
      <p:sp>
        <p:nvSpPr>
          <p:cNvPr id="2" name="1 Título"/>
          <p:cNvSpPr>
            <a:spLocks noGrp="1"/>
          </p:cNvSpPr>
          <p:nvPr>
            <p:ph type="title"/>
          </p:nvPr>
        </p:nvSpPr>
        <p:spPr>
          <a:xfrm>
            <a:off x="1357290" y="2786066"/>
            <a:ext cx="7429552" cy="1143000"/>
          </a:xfrm>
        </p:spPr>
        <p:txBody>
          <a:bodyPr>
            <a:normAutofit/>
          </a:bodyPr>
          <a:lstStyle/>
          <a:p>
            <a:r>
              <a:rPr lang="es-ES" sz="6000" b="1" cap="all" dirty="0" smtClean="0"/>
              <a:t>Diseño y selección</a:t>
            </a:r>
            <a:endParaRPr lang="es-PE" sz="6000" dirty="0"/>
          </a:p>
        </p:txBody>
      </p:sp>
    </p:spTree>
  </p:cSld>
  <p:clrMapOvr>
    <a:masterClrMapping/>
  </p:clrMapOvr>
  <p:transition>
    <p:wipe dir="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4559</TotalTime>
  <Words>3123</Words>
  <Application>Microsoft Office PowerPoint</Application>
  <PresentationFormat>Presentación en pantalla (4:3)</PresentationFormat>
  <Paragraphs>650</Paragraphs>
  <Slides>81</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81</vt:i4>
      </vt:variant>
    </vt:vector>
  </HeadingPairs>
  <TitlesOfParts>
    <vt:vector size="89" baseType="lpstr">
      <vt:lpstr>Arial Unicode MS</vt:lpstr>
      <vt:lpstr>Arial</vt:lpstr>
      <vt:lpstr>Calibri</vt:lpstr>
      <vt:lpstr>Cambria Math</vt:lpstr>
      <vt:lpstr>Symbol</vt:lpstr>
      <vt:lpstr>Times New Roman</vt:lpstr>
      <vt:lpstr>Wingdings</vt:lpstr>
      <vt:lpstr>Tema de Office</vt:lpstr>
      <vt:lpstr>  UNIVERSIDAD DE LAS FUERZAS ARMADAS - ESPE.  </vt:lpstr>
      <vt:lpstr>¨DISEÑO, CONSTRUCCIÓN Y AUTOMATIZACIÓN  DE UNA CABINA DE PINTURA CLIMATIZADA PARA ACABADOS DE MODULARES DE MADERA PARA LA MUEBLERÍA EL PINO.¨  JAVIER ROBERTO ESPIN ALDAZ GUANOLUISA BRAVO WILSON FABIAN 2014</vt:lpstr>
      <vt:lpstr>OBJETIVO GENERAL</vt:lpstr>
      <vt:lpstr>OBJETIVOS ESPECÍFICOS</vt:lpstr>
      <vt:lpstr>OBJETIVOS ESPECÍFICOS</vt:lpstr>
      <vt:lpstr>JUSTIFICACIÓN</vt:lpstr>
      <vt:lpstr>INTRODUCCIÓN</vt:lpstr>
      <vt:lpstr>Presentación de PowerPoint</vt:lpstr>
      <vt:lpstr>Diseño y selección</vt:lpstr>
      <vt:lpstr>DISEÑO MÁQUINA - CABINA</vt:lpstr>
      <vt:lpstr>Máquina.</vt:lpstr>
      <vt:lpstr>Presentación de PowerPoint</vt:lpstr>
      <vt:lpstr>Presentación de PowerPoint</vt:lpstr>
      <vt:lpstr>Presentación de PowerPoint</vt:lpstr>
      <vt:lpstr>Por disponibilidad en el mercado, facilidad de maquinado y costos, este elemento se fabricará con platinas de acero estructural ASTM A36. </vt:lpstr>
      <vt:lpstr>ANÁLISIS EN SOLIDWORKS DEL BRAZO DE SUJECIÓN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SELECCIÓN DE  LA TUERCA.</vt:lpstr>
      <vt:lpstr>Presentación de PowerPoint</vt:lpstr>
      <vt:lpstr>El diámetro de la guía 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 DISEÑO DEL TABLERO DE CONTROL. </vt:lpstr>
      <vt:lpstr>SELECCIÓN DEL VARIADOR DE FRECUENCIA.  </vt:lpstr>
      <vt:lpstr>SELECCIÓN DE LOS ELEMENTOS ELÉCTRICOS.  </vt:lpstr>
      <vt:lpstr>Presentación de PowerPoint</vt:lpstr>
      <vt:lpstr>Presentación de PowerPoint</vt:lpstr>
      <vt:lpstr>Presentación de PowerPoint</vt:lpstr>
      <vt:lpstr>Presentación de PowerPoint</vt:lpstr>
      <vt:lpstr>CONSTRUCCIÓN Y MONTAJE.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VIDEO.</vt:lpstr>
      <vt:lpstr>CONCLUSIONES</vt:lpstr>
      <vt:lpstr>CONCLUSIONES</vt:lpstr>
      <vt:lpstr>CONCLUSIONES</vt:lpstr>
      <vt:lpstr>CONCLUSIONES</vt:lpstr>
      <vt:lpstr>RECOMENDACIONES</vt:lpstr>
      <vt:lpstr>RECOMENDACIONES </vt:lpstr>
      <vt:lpstr>RECOMENDACIONES</vt:lpstr>
      <vt:lpstr>GRACIAS POR TODO QUERIDA ESPE-L</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LILI</dc:creator>
  <cp:lastModifiedBy>pc</cp:lastModifiedBy>
  <cp:revision>248</cp:revision>
  <dcterms:created xsi:type="dcterms:W3CDTF">2011-09-01T15:03:09Z</dcterms:created>
  <dcterms:modified xsi:type="dcterms:W3CDTF">2014-05-08T02:46:44Z</dcterms:modified>
</cp:coreProperties>
</file>