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0" r:id="rId2"/>
  </p:sldMasterIdLst>
  <p:notesMasterIdLst>
    <p:notesMasterId r:id="rId48"/>
  </p:notesMasterIdLst>
  <p:sldIdLst>
    <p:sldId id="256" r:id="rId3"/>
    <p:sldId id="316" r:id="rId4"/>
    <p:sldId id="257" r:id="rId5"/>
    <p:sldId id="258" r:id="rId6"/>
    <p:sldId id="260" r:id="rId7"/>
    <p:sldId id="311" r:id="rId8"/>
    <p:sldId id="262" r:id="rId9"/>
    <p:sldId id="303" r:id="rId10"/>
    <p:sldId id="273" r:id="rId11"/>
    <p:sldId id="263" r:id="rId12"/>
    <p:sldId id="264" r:id="rId13"/>
    <p:sldId id="265" r:id="rId14"/>
    <p:sldId id="309" r:id="rId15"/>
    <p:sldId id="266" r:id="rId16"/>
    <p:sldId id="304" r:id="rId17"/>
    <p:sldId id="274" r:id="rId18"/>
    <p:sldId id="275" r:id="rId19"/>
    <p:sldId id="276" r:id="rId20"/>
    <p:sldId id="305" r:id="rId21"/>
    <p:sldId id="306" r:id="rId22"/>
    <p:sldId id="277" r:id="rId23"/>
    <p:sldId id="278" r:id="rId24"/>
    <p:sldId id="279" r:id="rId25"/>
    <p:sldId id="308" r:id="rId26"/>
    <p:sldId id="280" r:id="rId27"/>
    <p:sldId id="282" r:id="rId28"/>
    <p:sldId id="283" r:id="rId29"/>
    <p:sldId id="312" r:id="rId30"/>
    <p:sldId id="284" r:id="rId31"/>
    <p:sldId id="285" r:id="rId32"/>
    <p:sldId id="286" r:id="rId33"/>
    <p:sldId id="288" r:id="rId34"/>
    <p:sldId id="287" r:id="rId35"/>
    <p:sldId id="291" r:id="rId36"/>
    <p:sldId id="292" r:id="rId37"/>
    <p:sldId id="296" r:id="rId38"/>
    <p:sldId id="294" r:id="rId39"/>
    <p:sldId id="297" r:id="rId40"/>
    <p:sldId id="298" r:id="rId41"/>
    <p:sldId id="299" r:id="rId42"/>
    <p:sldId id="300" r:id="rId43"/>
    <p:sldId id="301" r:id="rId44"/>
    <p:sldId id="302" r:id="rId45"/>
    <p:sldId id="313" r:id="rId46"/>
    <p:sldId id="307" r:id="rId4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D53A3DE1-75B2-46CA-A9D7-7D4EFF6CD1FB}">
          <p14:sldIdLst>
            <p14:sldId id="256"/>
            <p14:sldId id="316"/>
            <p14:sldId id="257"/>
            <p14:sldId id="258"/>
            <p14:sldId id="260"/>
            <p14:sldId id="311"/>
            <p14:sldId id="262"/>
            <p14:sldId id="303"/>
            <p14:sldId id="273"/>
            <p14:sldId id="263"/>
            <p14:sldId id="264"/>
            <p14:sldId id="265"/>
            <p14:sldId id="309"/>
            <p14:sldId id="266"/>
            <p14:sldId id="304"/>
            <p14:sldId id="274"/>
            <p14:sldId id="275"/>
            <p14:sldId id="276"/>
            <p14:sldId id="305"/>
            <p14:sldId id="306"/>
            <p14:sldId id="277"/>
            <p14:sldId id="278"/>
            <p14:sldId id="279"/>
            <p14:sldId id="308"/>
            <p14:sldId id="280"/>
            <p14:sldId id="282"/>
            <p14:sldId id="283"/>
            <p14:sldId id="312"/>
            <p14:sldId id="284"/>
            <p14:sldId id="285"/>
            <p14:sldId id="286"/>
            <p14:sldId id="288"/>
            <p14:sldId id="287"/>
            <p14:sldId id="291"/>
            <p14:sldId id="292"/>
            <p14:sldId id="296"/>
            <p14:sldId id="294"/>
            <p14:sldId id="297"/>
            <p14:sldId id="298"/>
            <p14:sldId id="299"/>
            <p14:sldId id="300"/>
            <p14:sldId id="301"/>
            <p14:sldId id="302"/>
            <p14:sldId id="313"/>
            <p14:sldId id="30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9F15"/>
    <a:srgbClr val="D6E3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684" autoAdjust="0"/>
  </p:normalViewPr>
  <p:slideViewPr>
    <p:cSldViewPr>
      <p:cViewPr>
        <p:scale>
          <a:sx n="80" d="100"/>
          <a:sy n="80" d="100"/>
        </p:scale>
        <p:origin x="-108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88EE9F-C07A-4F9C-9A69-D83A900C8D09}" type="doc">
      <dgm:prSet loTypeId="urn:microsoft.com/office/officeart/2008/layout/AscendingPictureAccentProcess" loCatId="picture" qsTypeId="urn:microsoft.com/office/officeart/2005/8/quickstyle/simple5" qsCatId="simple" csTypeId="urn:microsoft.com/office/officeart/2005/8/colors/colorful5" csCatId="colorful" phldr="1"/>
      <dgm:spPr/>
      <dgm:t>
        <a:bodyPr/>
        <a:lstStyle/>
        <a:p>
          <a:endParaRPr lang="es-ES"/>
        </a:p>
      </dgm:t>
    </dgm:pt>
    <dgm:pt modelId="{895B4047-B240-4F29-B4E1-037459DBE1F7}">
      <dgm:prSet phldrT="[Texto]" custT="1"/>
      <dgm:spPr/>
      <dgm:t>
        <a:bodyPr/>
        <a:lstStyle/>
        <a:p>
          <a:pPr algn="ctr"/>
          <a:r>
            <a:rPr lang="es-EC" sz="1600" b="1" dirty="0" smtClean="0"/>
            <a:t>200 FAMILIAS DE LA PARROQUIA PASTOCALLE </a:t>
          </a:r>
          <a:endParaRPr lang="es-ES" sz="1600" b="1" dirty="0"/>
        </a:p>
      </dgm:t>
    </dgm:pt>
    <dgm:pt modelId="{79218A4F-0B5F-4FDD-B14E-AFE131675707}" type="parTrans" cxnId="{798E5CA5-CCA4-4964-A4A6-4D46C923A405}">
      <dgm:prSet/>
      <dgm:spPr/>
      <dgm:t>
        <a:bodyPr/>
        <a:lstStyle/>
        <a:p>
          <a:endParaRPr lang="es-ES"/>
        </a:p>
      </dgm:t>
    </dgm:pt>
    <dgm:pt modelId="{BCC3C4C3-3359-4582-8908-3DB26912066B}" type="sibTrans" cxnId="{798E5CA5-CCA4-4964-A4A6-4D46C923A405}">
      <dgm:prSet/>
      <dgm:spPr/>
      <dgm:t>
        <a:bodyPr/>
        <a:lstStyle/>
        <a:p>
          <a:endParaRPr lang="es-ES"/>
        </a:p>
      </dgm:t>
    </dgm:pt>
    <dgm:pt modelId="{F636D961-E5A9-4A85-AC3E-F1DC2F016D8A}">
      <dgm:prSet phldrT="[Texto]" custT="1"/>
      <dgm:spPr/>
      <dgm:t>
        <a:bodyPr/>
        <a:lstStyle/>
        <a:p>
          <a:r>
            <a:rPr lang="es-EC" sz="1600" b="1" dirty="0" smtClean="0">
              <a:solidFill>
                <a:schemeClr val="tx1"/>
              </a:solidFill>
            </a:rPr>
            <a:t>20 AÑOS Y NO HAN LOGRADO MEJORAR SU CALIDAD DE VIDA</a:t>
          </a:r>
          <a:endParaRPr lang="es-ES" sz="1600" b="1" dirty="0">
            <a:solidFill>
              <a:schemeClr val="tx1"/>
            </a:solidFill>
          </a:endParaRPr>
        </a:p>
      </dgm:t>
    </dgm:pt>
    <dgm:pt modelId="{80264642-3074-4A31-846C-B802E7E4654D}" type="parTrans" cxnId="{3F2C2A2B-2EAA-44F1-864D-0F3EECD76428}">
      <dgm:prSet/>
      <dgm:spPr/>
      <dgm:t>
        <a:bodyPr/>
        <a:lstStyle/>
        <a:p>
          <a:endParaRPr lang="es-ES"/>
        </a:p>
      </dgm:t>
    </dgm:pt>
    <dgm:pt modelId="{D54FBCD2-7126-4233-BF49-21B308CB291B}" type="sibTrans" cxnId="{3F2C2A2B-2EAA-44F1-864D-0F3EECD76428}">
      <dgm:prSet/>
      <dgm:spPr/>
      <dgm:t>
        <a:bodyPr/>
        <a:lstStyle/>
        <a:p>
          <a:endParaRPr lang="es-ES"/>
        </a:p>
      </dgm:t>
    </dgm:pt>
    <dgm:pt modelId="{030B37FE-2C3D-470B-9963-B94BADA00DBA}">
      <dgm:prSet phldrT="[Texto]" custT="1"/>
      <dgm:spPr/>
      <dgm:t>
        <a:bodyPr/>
        <a:lstStyle/>
        <a:p>
          <a:r>
            <a:rPr lang="es-EC" sz="1100" b="1" dirty="0" smtClean="0"/>
            <a:t>COMPETENCIA DESLEAL</a:t>
          </a:r>
          <a:endParaRPr lang="es-ES" sz="1100" b="1" dirty="0"/>
        </a:p>
      </dgm:t>
    </dgm:pt>
    <dgm:pt modelId="{38ED02E9-4810-4846-AE1D-18896B376FB7}" type="parTrans" cxnId="{D589ABB3-B6F9-46C3-A70B-66DD14A7AD0C}">
      <dgm:prSet/>
      <dgm:spPr/>
      <dgm:t>
        <a:bodyPr/>
        <a:lstStyle/>
        <a:p>
          <a:endParaRPr lang="es-ES"/>
        </a:p>
      </dgm:t>
    </dgm:pt>
    <dgm:pt modelId="{C478416D-1F99-4841-B815-B6C2F5C54F3B}" type="sibTrans" cxnId="{D589ABB3-B6F9-46C3-A70B-66DD14A7AD0C}">
      <dgm:prSet/>
      <dgm:spPr/>
      <dgm:t>
        <a:bodyPr/>
        <a:lstStyle/>
        <a:p>
          <a:endParaRPr lang="es-ES"/>
        </a:p>
      </dgm:t>
    </dgm:pt>
    <dgm:pt modelId="{280DA211-76BA-43D1-B654-237DC5FF1AA3}">
      <dgm:prSet phldrT="[Texto]" custT="1"/>
      <dgm:spPr/>
      <dgm:t>
        <a:bodyPr/>
        <a:lstStyle/>
        <a:p>
          <a:r>
            <a:rPr lang="es-EC" sz="1100" b="1" dirty="0" smtClean="0"/>
            <a:t>BAJOS PRECIOS</a:t>
          </a:r>
          <a:endParaRPr lang="es-ES" sz="1100" b="1" dirty="0"/>
        </a:p>
      </dgm:t>
    </dgm:pt>
    <dgm:pt modelId="{893D1FC9-F191-4096-AAEE-7D680C232BC0}" type="parTrans" cxnId="{3920DC12-1E1E-4FCA-B0DE-570E015C1BA5}">
      <dgm:prSet/>
      <dgm:spPr/>
      <dgm:t>
        <a:bodyPr/>
        <a:lstStyle/>
        <a:p>
          <a:endParaRPr lang="es-ES"/>
        </a:p>
      </dgm:t>
    </dgm:pt>
    <dgm:pt modelId="{A6C07900-EC23-44DE-9103-229971DACE60}" type="sibTrans" cxnId="{3920DC12-1E1E-4FCA-B0DE-570E015C1BA5}">
      <dgm:prSet/>
      <dgm:spPr/>
      <dgm:t>
        <a:bodyPr/>
        <a:lstStyle/>
        <a:p>
          <a:endParaRPr lang="es-ES"/>
        </a:p>
      </dgm:t>
    </dgm:pt>
    <dgm:pt modelId="{491BFE5C-03DE-4B20-88AF-BE1AA5DE30D8}">
      <dgm:prSet custT="1"/>
      <dgm:spPr/>
      <dgm:t>
        <a:bodyPr/>
        <a:lstStyle/>
        <a:p>
          <a:r>
            <a:rPr lang="es-EC" sz="1400" b="1" dirty="0" smtClean="0"/>
            <a:t>ALTOS INDICES DE VIOLENCIA INTRAFAMILIAR</a:t>
          </a:r>
          <a:endParaRPr lang="es-ES" sz="1400" b="1" dirty="0"/>
        </a:p>
      </dgm:t>
    </dgm:pt>
    <dgm:pt modelId="{E13F5E39-AB54-491D-B3E5-67126DC058E5}" type="parTrans" cxnId="{CD3B10A7-3098-49A6-8DDC-745A54411565}">
      <dgm:prSet/>
      <dgm:spPr/>
      <dgm:t>
        <a:bodyPr/>
        <a:lstStyle/>
        <a:p>
          <a:endParaRPr lang="es-ES"/>
        </a:p>
      </dgm:t>
    </dgm:pt>
    <dgm:pt modelId="{786F1C9E-DA5C-45D7-826A-81A425E1AA9F}" type="sibTrans" cxnId="{CD3B10A7-3098-49A6-8DDC-745A54411565}">
      <dgm:prSet/>
      <dgm:spPr/>
      <dgm:t>
        <a:bodyPr/>
        <a:lstStyle/>
        <a:p>
          <a:endParaRPr lang="es-ES"/>
        </a:p>
      </dgm:t>
    </dgm:pt>
    <dgm:pt modelId="{621CBD58-152D-4574-A00B-5BF57580049A}">
      <dgm:prSet custT="1"/>
      <dgm:spPr/>
      <dgm:t>
        <a:bodyPr/>
        <a:lstStyle/>
        <a:p>
          <a:r>
            <a:rPr lang="es-EC" sz="1000" b="1" dirty="0" smtClean="0">
              <a:solidFill>
                <a:schemeClr val="tx1"/>
              </a:solidFill>
            </a:rPr>
            <a:t>VIOLENCIA ECONOMICA</a:t>
          </a:r>
          <a:endParaRPr lang="es-ES" sz="1000" b="1" dirty="0">
            <a:solidFill>
              <a:schemeClr val="tx1"/>
            </a:solidFill>
          </a:endParaRPr>
        </a:p>
      </dgm:t>
    </dgm:pt>
    <dgm:pt modelId="{4F790EB4-20F9-4A49-AFBE-4EAFFB34618C}" type="parTrans" cxnId="{929EF251-A0CC-4E96-B8F4-24E755DB14FB}">
      <dgm:prSet/>
      <dgm:spPr/>
      <dgm:t>
        <a:bodyPr/>
        <a:lstStyle/>
        <a:p>
          <a:endParaRPr lang="es-ES"/>
        </a:p>
      </dgm:t>
    </dgm:pt>
    <dgm:pt modelId="{A8EDB331-79F2-42DD-99F9-24252FF619B3}" type="sibTrans" cxnId="{929EF251-A0CC-4E96-B8F4-24E755DB14FB}">
      <dgm:prSet/>
      <dgm:spPr/>
      <dgm:t>
        <a:bodyPr/>
        <a:lstStyle/>
        <a:p>
          <a:endParaRPr lang="es-ES"/>
        </a:p>
      </dgm:t>
    </dgm:pt>
    <dgm:pt modelId="{07654925-5B68-430F-A611-156F19C4A1C9}">
      <dgm:prSet phldrT="[Texto]" custT="1"/>
      <dgm:spPr/>
      <dgm:t>
        <a:bodyPr/>
        <a:lstStyle/>
        <a:p>
          <a:r>
            <a:rPr lang="es-EC" sz="1400" b="1" dirty="0" smtClean="0">
              <a:solidFill>
                <a:schemeClr val="tx1"/>
              </a:solidFill>
            </a:rPr>
            <a:t>DEDICADAS A PRODUCIR ESCOBAS DE FIBRA NATURAL</a:t>
          </a:r>
          <a:endParaRPr lang="es-ES" sz="1400" b="1" dirty="0">
            <a:solidFill>
              <a:schemeClr val="tx1"/>
            </a:solidFill>
          </a:endParaRPr>
        </a:p>
      </dgm:t>
    </dgm:pt>
    <dgm:pt modelId="{AC7C0626-7893-48EC-ADDB-526B6F1989AB}" type="parTrans" cxnId="{0358B36A-F266-42A5-AEB9-0A6717D1B550}">
      <dgm:prSet/>
      <dgm:spPr/>
      <dgm:t>
        <a:bodyPr/>
        <a:lstStyle/>
        <a:p>
          <a:endParaRPr lang="es-ES"/>
        </a:p>
      </dgm:t>
    </dgm:pt>
    <dgm:pt modelId="{4AC33A1B-8D1C-449D-9770-C1E76AFA5970}" type="sibTrans" cxnId="{0358B36A-F266-42A5-AEB9-0A6717D1B550}">
      <dgm:prSet/>
      <dgm:spPr/>
      <dgm:t>
        <a:bodyPr/>
        <a:lstStyle/>
        <a:p>
          <a:endParaRPr lang="es-ES"/>
        </a:p>
      </dgm:t>
    </dgm:pt>
    <dgm:pt modelId="{724AECDE-182A-49F3-ABE6-E26B2D9A9F42}">
      <dgm:prSet phldrT="[Texto]" custT="1"/>
      <dgm:spPr/>
      <dgm:t>
        <a:bodyPr/>
        <a:lstStyle/>
        <a:p>
          <a:r>
            <a:rPr lang="es-EC" sz="1100" b="1" dirty="0" smtClean="0"/>
            <a:t>NO ASOCIADOS</a:t>
          </a:r>
          <a:endParaRPr lang="es-ES" sz="1100" b="1" dirty="0"/>
        </a:p>
      </dgm:t>
    </dgm:pt>
    <dgm:pt modelId="{3C89E80D-4EE2-49FF-9231-AF1B3DEF4937}" type="parTrans" cxnId="{D3E3810F-4FF2-46E2-BB22-E91A07FBB96C}">
      <dgm:prSet/>
      <dgm:spPr/>
      <dgm:t>
        <a:bodyPr/>
        <a:lstStyle/>
        <a:p>
          <a:endParaRPr lang="es-ES"/>
        </a:p>
      </dgm:t>
    </dgm:pt>
    <dgm:pt modelId="{815958BF-CB96-4CDD-92B9-89734D86271A}" type="sibTrans" cxnId="{D3E3810F-4FF2-46E2-BB22-E91A07FBB96C}">
      <dgm:prSet/>
      <dgm:spPr/>
      <dgm:t>
        <a:bodyPr/>
        <a:lstStyle/>
        <a:p>
          <a:endParaRPr lang="es-ES"/>
        </a:p>
      </dgm:t>
    </dgm:pt>
    <dgm:pt modelId="{E3FBE0BF-3E23-4F75-A896-BEE641C50943}">
      <dgm:prSet phldrT="[Texto]"/>
      <dgm:spPr/>
      <dgm:t>
        <a:bodyPr/>
        <a:lstStyle/>
        <a:p>
          <a:endParaRPr lang="es-ES" sz="500" dirty="0"/>
        </a:p>
      </dgm:t>
    </dgm:pt>
    <dgm:pt modelId="{9D04B659-0FC8-45E6-9024-B954F44A1383}" type="parTrans" cxnId="{BDBBD0D9-CE86-4884-8F66-46ACAE859340}">
      <dgm:prSet/>
      <dgm:spPr/>
      <dgm:t>
        <a:bodyPr/>
        <a:lstStyle/>
        <a:p>
          <a:endParaRPr lang="es-ES"/>
        </a:p>
      </dgm:t>
    </dgm:pt>
    <dgm:pt modelId="{2D191AB2-0237-48E4-B749-B9D3AFBC41A4}" type="sibTrans" cxnId="{BDBBD0D9-CE86-4884-8F66-46ACAE859340}">
      <dgm:prSet/>
      <dgm:spPr/>
      <dgm:t>
        <a:bodyPr/>
        <a:lstStyle/>
        <a:p>
          <a:endParaRPr lang="es-ES"/>
        </a:p>
      </dgm:t>
    </dgm:pt>
    <dgm:pt modelId="{62791E76-8C42-4295-950E-9470EF394DFD}">
      <dgm:prSet phldrT="[Texto]" custT="1"/>
      <dgm:spPr/>
      <dgm:t>
        <a:bodyPr/>
        <a:lstStyle/>
        <a:p>
          <a:r>
            <a:rPr lang="es-EC" sz="1100" b="1" dirty="0" smtClean="0"/>
            <a:t>INTERMEDIARIOS IMPONEN PRECIOS</a:t>
          </a:r>
          <a:endParaRPr lang="es-ES" sz="1100" b="1" dirty="0"/>
        </a:p>
      </dgm:t>
    </dgm:pt>
    <dgm:pt modelId="{3C1F603B-FB9B-4E85-88AE-EAF1DDFF0129}" type="parTrans" cxnId="{3C95C753-0BC7-4A04-9673-4A2366A7F46C}">
      <dgm:prSet/>
      <dgm:spPr/>
      <dgm:t>
        <a:bodyPr/>
        <a:lstStyle/>
        <a:p>
          <a:endParaRPr lang="es-ES"/>
        </a:p>
      </dgm:t>
    </dgm:pt>
    <dgm:pt modelId="{8C7F3FDA-A750-4C79-B9E5-D4284B63D213}" type="sibTrans" cxnId="{3C95C753-0BC7-4A04-9673-4A2366A7F46C}">
      <dgm:prSet/>
      <dgm:spPr/>
      <dgm:t>
        <a:bodyPr/>
        <a:lstStyle/>
        <a:p>
          <a:endParaRPr lang="es-ES"/>
        </a:p>
      </dgm:t>
    </dgm:pt>
    <dgm:pt modelId="{D77A5B96-8052-4AEC-BE31-A824458526C9}">
      <dgm:prSet phldrT="[Texto]" custT="1"/>
      <dgm:spPr/>
      <dgm:t>
        <a:bodyPr/>
        <a:lstStyle/>
        <a:p>
          <a:r>
            <a:rPr lang="es-EC" sz="1100" b="1" dirty="0" smtClean="0"/>
            <a:t>BAJA RENTABLIDAD</a:t>
          </a:r>
          <a:endParaRPr lang="es-ES" sz="1100" b="1" dirty="0"/>
        </a:p>
      </dgm:t>
    </dgm:pt>
    <dgm:pt modelId="{C239F24D-66A6-4DEF-9996-E5539D33AC42}" type="parTrans" cxnId="{CE9B4EC4-7272-44E6-A79E-E110408DC0B0}">
      <dgm:prSet/>
      <dgm:spPr/>
      <dgm:t>
        <a:bodyPr/>
        <a:lstStyle/>
        <a:p>
          <a:endParaRPr lang="es-ES"/>
        </a:p>
      </dgm:t>
    </dgm:pt>
    <dgm:pt modelId="{85584255-8D06-4A9E-9D24-30E7BFC7897D}" type="sibTrans" cxnId="{CE9B4EC4-7272-44E6-A79E-E110408DC0B0}">
      <dgm:prSet/>
      <dgm:spPr/>
      <dgm:t>
        <a:bodyPr/>
        <a:lstStyle/>
        <a:p>
          <a:endParaRPr lang="es-ES"/>
        </a:p>
      </dgm:t>
    </dgm:pt>
    <dgm:pt modelId="{404110C0-BF4E-4333-88D1-A3085B0F98D2}" type="pres">
      <dgm:prSet presAssocID="{7288EE9F-C07A-4F9C-9A69-D83A900C8D09}" presName="Name0" presStyleCnt="0">
        <dgm:presLayoutVars>
          <dgm:chMax val="7"/>
          <dgm:chPref val="7"/>
          <dgm:dir/>
        </dgm:presLayoutVars>
      </dgm:prSet>
      <dgm:spPr/>
      <dgm:t>
        <a:bodyPr/>
        <a:lstStyle/>
        <a:p>
          <a:endParaRPr lang="es-ES"/>
        </a:p>
      </dgm:t>
    </dgm:pt>
    <dgm:pt modelId="{51FBEDF1-133E-47E9-8121-BA5935DFCED3}" type="pres">
      <dgm:prSet presAssocID="{7288EE9F-C07A-4F9C-9A69-D83A900C8D09}" presName="dot1" presStyleLbl="alignNode1" presStyleIdx="0" presStyleCnt="13"/>
      <dgm:spPr/>
    </dgm:pt>
    <dgm:pt modelId="{1CFC0DEA-63D7-4DE6-88FA-11FFA620E8FF}" type="pres">
      <dgm:prSet presAssocID="{7288EE9F-C07A-4F9C-9A69-D83A900C8D09}" presName="dot2" presStyleLbl="alignNode1" presStyleIdx="1" presStyleCnt="13"/>
      <dgm:spPr/>
    </dgm:pt>
    <dgm:pt modelId="{D952E437-EF7E-4F69-8032-DCCB5A26E5D9}" type="pres">
      <dgm:prSet presAssocID="{7288EE9F-C07A-4F9C-9A69-D83A900C8D09}" presName="dot3" presStyleLbl="alignNode1" presStyleIdx="2" presStyleCnt="13"/>
      <dgm:spPr/>
    </dgm:pt>
    <dgm:pt modelId="{EA03088C-E981-4589-81B4-C9369FADD677}" type="pres">
      <dgm:prSet presAssocID="{7288EE9F-C07A-4F9C-9A69-D83A900C8D09}" presName="dot4" presStyleLbl="alignNode1" presStyleIdx="3" presStyleCnt="13"/>
      <dgm:spPr/>
    </dgm:pt>
    <dgm:pt modelId="{E94A0CC9-CD5F-4847-BCF7-44985832CB8C}" type="pres">
      <dgm:prSet presAssocID="{7288EE9F-C07A-4F9C-9A69-D83A900C8D09}" presName="dot5" presStyleLbl="alignNode1" presStyleIdx="4" presStyleCnt="13"/>
      <dgm:spPr/>
    </dgm:pt>
    <dgm:pt modelId="{B0CE71A4-584E-43BE-AC80-1A8DCBDC6517}" type="pres">
      <dgm:prSet presAssocID="{7288EE9F-C07A-4F9C-9A69-D83A900C8D09}" presName="dot6" presStyleLbl="alignNode1" presStyleIdx="5" presStyleCnt="13"/>
      <dgm:spPr/>
    </dgm:pt>
    <dgm:pt modelId="{F047BBA5-371A-4862-A531-7F247C76CFD7}" type="pres">
      <dgm:prSet presAssocID="{7288EE9F-C07A-4F9C-9A69-D83A900C8D09}" presName="dotArrow1" presStyleLbl="alignNode1" presStyleIdx="6" presStyleCnt="13"/>
      <dgm:spPr/>
    </dgm:pt>
    <dgm:pt modelId="{011E1C83-2D97-413A-8540-8B0D2B7BE247}" type="pres">
      <dgm:prSet presAssocID="{7288EE9F-C07A-4F9C-9A69-D83A900C8D09}" presName="dotArrow2" presStyleLbl="alignNode1" presStyleIdx="7" presStyleCnt="13"/>
      <dgm:spPr/>
    </dgm:pt>
    <dgm:pt modelId="{7715A6D7-6A72-4714-8CEE-0548A7347CC3}" type="pres">
      <dgm:prSet presAssocID="{7288EE9F-C07A-4F9C-9A69-D83A900C8D09}" presName="dotArrow3" presStyleLbl="alignNode1" presStyleIdx="8" presStyleCnt="13"/>
      <dgm:spPr/>
    </dgm:pt>
    <dgm:pt modelId="{A0A9DE6C-6290-4B78-81D0-CAFACE1543A5}" type="pres">
      <dgm:prSet presAssocID="{7288EE9F-C07A-4F9C-9A69-D83A900C8D09}" presName="dotArrow4" presStyleLbl="alignNode1" presStyleIdx="9" presStyleCnt="13"/>
      <dgm:spPr/>
    </dgm:pt>
    <dgm:pt modelId="{EAB24E4B-D44F-4AAC-AD27-0D558631B94E}" type="pres">
      <dgm:prSet presAssocID="{7288EE9F-C07A-4F9C-9A69-D83A900C8D09}" presName="dotArrow5" presStyleLbl="alignNode1" presStyleIdx="10" presStyleCnt="13"/>
      <dgm:spPr/>
    </dgm:pt>
    <dgm:pt modelId="{215FC84E-591C-40CA-A45E-422458C169A9}" type="pres">
      <dgm:prSet presAssocID="{7288EE9F-C07A-4F9C-9A69-D83A900C8D09}" presName="dotArrow6" presStyleLbl="alignNode1" presStyleIdx="11" presStyleCnt="13"/>
      <dgm:spPr/>
    </dgm:pt>
    <dgm:pt modelId="{1EC52C62-1E9C-41CA-BA72-0CD2AB22CFEF}" type="pres">
      <dgm:prSet presAssocID="{7288EE9F-C07A-4F9C-9A69-D83A900C8D09}" presName="dotArrow7" presStyleLbl="alignNode1" presStyleIdx="12" presStyleCnt="13"/>
      <dgm:spPr/>
    </dgm:pt>
    <dgm:pt modelId="{DB6007FB-B050-45ED-8BC1-5B3F64560542}" type="pres">
      <dgm:prSet presAssocID="{895B4047-B240-4F29-B4E1-037459DBE1F7}" presName="parTx1" presStyleLbl="node1" presStyleIdx="0" presStyleCnt="4" custScaleX="228657" custScaleY="162630" custLinFactX="27660" custLinFactY="20521" custLinFactNeighborX="100000" custLinFactNeighborY="100000"/>
      <dgm:spPr/>
      <dgm:t>
        <a:bodyPr/>
        <a:lstStyle/>
        <a:p>
          <a:endParaRPr lang="es-ES"/>
        </a:p>
      </dgm:t>
    </dgm:pt>
    <dgm:pt modelId="{36AF641D-5EE7-4924-9475-B856D105555A}" type="pres">
      <dgm:prSet presAssocID="{BCC3C4C3-3359-4582-8908-3DB26912066B}" presName="picture1" presStyleCnt="0"/>
      <dgm:spPr/>
    </dgm:pt>
    <dgm:pt modelId="{3969526E-DA5C-411C-A686-6A72569A7E52}" type="pres">
      <dgm:prSet presAssocID="{BCC3C4C3-3359-4582-8908-3DB26912066B}" presName="imageRepeatNode" presStyleLbl="fgImgPlace1" presStyleIdx="0" presStyleCnt="4" custLinFactNeighborX="17372" custLinFactNeighborY="26261"/>
      <dgm:spPr/>
      <dgm:t>
        <a:bodyPr/>
        <a:lstStyle/>
        <a:p>
          <a:endParaRPr lang="es-ES"/>
        </a:p>
      </dgm:t>
    </dgm:pt>
    <dgm:pt modelId="{8DFA0DEE-053E-47FE-8B6E-63325D1E4603}" type="pres">
      <dgm:prSet presAssocID="{07654925-5B68-430F-A611-156F19C4A1C9}" presName="parTx2" presStyleLbl="node1" presStyleIdx="1" presStyleCnt="4" custScaleX="205182" custScaleY="249973" custLinFactNeighborX="92547" custLinFactNeighborY="-26967"/>
      <dgm:spPr/>
      <dgm:t>
        <a:bodyPr/>
        <a:lstStyle/>
        <a:p>
          <a:endParaRPr lang="es-ES"/>
        </a:p>
      </dgm:t>
    </dgm:pt>
    <dgm:pt modelId="{325FC50A-E0D1-4572-A59F-C350C7058B25}" type="pres">
      <dgm:prSet presAssocID="{4AC33A1B-8D1C-449D-9770-C1E76AFA5970}" presName="picture2" presStyleCnt="0"/>
      <dgm:spPr/>
    </dgm:pt>
    <dgm:pt modelId="{D28EEA04-7324-454F-9EF6-A333D2547E49}" type="pres">
      <dgm:prSet presAssocID="{4AC33A1B-8D1C-449D-9770-C1E76AFA5970}" presName="imageRepeatNode" presStyleLbl="fgImgPlace1" presStyleIdx="1" presStyleCnt="4"/>
      <dgm:spPr/>
      <dgm:t>
        <a:bodyPr/>
        <a:lstStyle/>
        <a:p>
          <a:endParaRPr lang="es-ES"/>
        </a:p>
      </dgm:t>
    </dgm:pt>
    <dgm:pt modelId="{D670DFDA-359C-45AC-AA3B-EE5E24D8E132}" type="pres">
      <dgm:prSet presAssocID="{F636D961-E5A9-4A85-AC3E-F1DC2F016D8A}" presName="parTx3" presStyleLbl="node1" presStyleIdx="2" presStyleCnt="4" custScaleX="154136" custScaleY="266320" custLinFactY="-97380" custLinFactNeighborX="61985" custLinFactNeighborY="-100000"/>
      <dgm:spPr/>
      <dgm:t>
        <a:bodyPr/>
        <a:lstStyle/>
        <a:p>
          <a:endParaRPr lang="es-ES"/>
        </a:p>
      </dgm:t>
    </dgm:pt>
    <dgm:pt modelId="{68626863-2527-40C4-BCB6-4F4B864B2AEB}" type="pres">
      <dgm:prSet presAssocID="{F636D961-E5A9-4A85-AC3E-F1DC2F016D8A}" presName="desTx3" presStyleLbl="revTx" presStyleIdx="0" presStyleCnt="2" custScaleX="175063" custScaleY="508019" custLinFactX="90633" custLinFactNeighborX="100000" custLinFactNeighborY="-89427">
        <dgm:presLayoutVars>
          <dgm:bulletEnabled val="1"/>
        </dgm:presLayoutVars>
      </dgm:prSet>
      <dgm:spPr/>
      <dgm:t>
        <a:bodyPr/>
        <a:lstStyle/>
        <a:p>
          <a:endParaRPr lang="es-ES"/>
        </a:p>
      </dgm:t>
    </dgm:pt>
    <dgm:pt modelId="{9C181113-84FB-4FC6-A8E3-537130036DC4}" type="pres">
      <dgm:prSet presAssocID="{D54FBCD2-7126-4233-BF49-21B308CB291B}" presName="picture3" presStyleCnt="0"/>
      <dgm:spPr/>
    </dgm:pt>
    <dgm:pt modelId="{27C2FA88-CB29-4055-8A6E-98690AD9C94E}" type="pres">
      <dgm:prSet presAssocID="{D54FBCD2-7126-4233-BF49-21B308CB291B}" presName="imageRepeatNode" presStyleLbl="fgImgPlace1" presStyleIdx="2" presStyleCnt="4"/>
      <dgm:spPr/>
      <dgm:t>
        <a:bodyPr/>
        <a:lstStyle/>
        <a:p>
          <a:endParaRPr lang="es-ES"/>
        </a:p>
      </dgm:t>
    </dgm:pt>
    <dgm:pt modelId="{E469FAFA-60CD-41C4-B34E-3850AD667EDA}" type="pres">
      <dgm:prSet presAssocID="{491BFE5C-03DE-4B20-88AF-BE1AA5DE30D8}" presName="parTx4" presStyleLbl="node1" presStyleIdx="3" presStyleCnt="4" custScaleX="211411" custScaleY="206402" custLinFactX="18111" custLinFactY="-192552" custLinFactNeighborX="100000" custLinFactNeighborY="-200000"/>
      <dgm:spPr/>
      <dgm:t>
        <a:bodyPr/>
        <a:lstStyle/>
        <a:p>
          <a:endParaRPr lang="es-ES"/>
        </a:p>
      </dgm:t>
    </dgm:pt>
    <dgm:pt modelId="{72593AD1-F0DF-436B-A7C9-F04A44C09DF5}" type="pres">
      <dgm:prSet presAssocID="{491BFE5C-03DE-4B20-88AF-BE1AA5DE30D8}" presName="desTx4" presStyleLbl="revTx" presStyleIdx="1" presStyleCnt="2" custScaleX="157915" custLinFactX="100000" custLinFactY="-142602" custLinFactNeighborX="138092" custLinFactNeighborY="-200000">
        <dgm:presLayoutVars>
          <dgm:bulletEnabled val="1"/>
        </dgm:presLayoutVars>
      </dgm:prSet>
      <dgm:spPr/>
      <dgm:t>
        <a:bodyPr/>
        <a:lstStyle/>
        <a:p>
          <a:endParaRPr lang="es-ES"/>
        </a:p>
      </dgm:t>
    </dgm:pt>
    <dgm:pt modelId="{71E15C59-2806-417A-8050-5E89352F9A7B}" type="pres">
      <dgm:prSet presAssocID="{786F1C9E-DA5C-45D7-826A-81A425E1AA9F}" presName="picture4" presStyleCnt="0"/>
      <dgm:spPr/>
    </dgm:pt>
    <dgm:pt modelId="{8010D86B-E624-40E5-81B8-E1FC8A0BDBE9}" type="pres">
      <dgm:prSet presAssocID="{786F1C9E-DA5C-45D7-826A-81A425E1AA9F}" presName="imageRepeatNode" presStyleLbl="fgImgPlace1" presStyleIdx="3" presStyleCnt="4"/>
      <dgm:spPr/>
      <dgm:t>
        <a:bodyPr/>
        <a:lstStyle/>
        <a:p>
          <a:endParaRPr lang="es-ES"/>
        </a:p>
      </dgm:t>
    </dgm:pt>
  </dgm:ptLst>
  <dgm:cxnLst>
    <dgm:cxn modelId="{3C95C753-0BC7-4A04-9673-4A2366A7F46C}" srcId="{F636D961-E5A9-4A85-AC3E-F1DC2F016D8A}" destId="{62791E76-8C42-4295-950E-9470EF394DFD}" srcOrd="3" destOrd="0" parTransId="{3C1F603B-FB9B-4E85-88AE-EAF1DDFF0129}" sibTransId="{8C7F3FDA-A750-4C79-B9E5-D4284B63D213}"/>
    <dgm:cxn modelId="{F7D4175F-58D1-4B87-B456-7124B99919AE}" type="presOf" srcId="{07654925-5B68-430F-A611-156F19C4A1C9}" destId="{8DFA0DEE-053E-47FE-8B6E-63325D1E4603}" srcOrd="0" destOrd="0" presId="urn:microsoft.com/office/officeart/2008/layout/AscendingPictureAccentProcess"/>
    <dgm:cxn modelId="{CD3B10A7-3098-49A6-8DDC-745A54411565}" srcId="{7288EE9F-C07A-4F9C-9A69-D83A900C8D09}" destId="{491BFE5C-03DE-4B20-88AF-BE1AA5DE30D8}" srcOrd="3" destOrd="0" parTransId="{E13F5E39-AB54-491D-B3E5-67126DC058E5}" sibTransId="{786F1C9E-DA5C-45D7-826A-81A425E1AA9F}"/>
    <dgm:cxn modelId="{44797A6B-FCF0-499F-9971-8C1392CA079C}" type="presOf" srcId="{895B4047-B240-4F29-B4E1-037459DBE1F7}" destId="{DB6007FB-B050-45ED-8BC1-5B3F64560542}" srcOrd="0" destOrd="0" presId="urn:microsoft.com/office/officeart/2008/layout/AscendingPictureAccentProcess"/>
    <dgm:cxn modelId="{0358B36A-F266-42A5-AEB9-0A6717D1B550}" srcId="{7288EE9F-C07A-4F9C-9A69-D83A900C8D09}" destId="{07654925-5B68-430F-A611-156F19C4A1C9}" srcOrd="1" destOrd="0" parTransId="{AC7C0626-7893-48EC-ADDB-526B6F1989AB}" sibTransId="{4AC33A1B-8D1C-449D-9770-C1E76AFA5970}"/>
    <dgm:cxn modelId="{DD46349A-DC4C-4A6B-8316-BC9E02A8E234}" type="presOf" srcId="{724AECDE-182A-49F3-ABE6-E26B2D9A9F42}" destId="{68626863-2527-40C4-BCB6-4F4B864B2AEB}" srcOrd="0" destOrd="2" presId="urn:microsoft.com/office/officeart/2008/layout/AscendingPictureAccentProcess"/>
    <dgm:cxn modelId="{A109D984-AA6C-4E65-ADC4-0E1E0ED8639B}" type="presOf" srcId="{F636D961-E5A9-4A85-AC3E-F1DC2F016D8A}" destId="{D670DFDA-359C-45AC-AA3B-EE5E24D8E132}" srcOrd="0" destOrd="0" presId="urn:microsoft.com/office/officeart/2008/layout/AscendingPictureAccentProcess"/>
    <dgm:cxn modelId="{D3E3810F-4FF2-46E2-BB22-E91A07FBB96C}" srcId="{F636D961-E5A9-4A85-AC3E-F1DC2F016D8A}" destId="{724AECDE-182A-49F3-ABE6-E26B2D9A9F42}" srcOrd="2" destOrd="0" parTransId="{3C89E80D-4EE2-49FF-9231-AF1B3DEF4937}" sibTransId="{815958BF-CB96-4CDD-92B9-89734D86271A}"/>
    <dgm:cxn modelId="{BDBBD0D9-CE86-4884-8F66-46ACAE859340}" srcId="{F636D961-E5A9-4A85-AC3E-F1DC2F016D8A}" destId="{E3FBE0BF-3E23-4F75-A896-BEE641C50943}" srcOrd="5" destOrd="0" parTransId="{9D04B659-0FC8-45E6-9024-B954F44A1383}" sibTransId="{2D191AB2-0237-48E4-B749-B9D3AFBC41A4}"/>
    <dgm:cxn modelId="{E4FB1B96-5F8E-4B80-B34F-F781BE5B781A}" type="presOf" srcId="{D77A5B96-8052-4AEC-BE31-A824458526C9}" destId="{68626863-2527-40C4-BCB6-4F4B864B2AEB}" srcOrd="0" destOrd="4" presId="urn:microsoft.com/office/officeart/2008/layout/AscendingPictureAccentProcess"/>
    <dgm:cxn modelId="{3F2C2A2B-2EAA-44F1-864D-0F3EECD76428}" srcId="{7288EE9F-C07A-4F9C-9A69-D83A900C8D09}" destId="{F636D961-E5A9-4A85-AC3E-F1DC2F016D8A}" srcOrd="2" destOrd="0" parTransId="{80264642-3074-4A31-846C-B802E7E4654D}" sibTransId="{D54FBCD2-7126-4233-BF49-21B308CB291B}"/>
    <dgm:cxn modelId="{3920DC12-1E1E-4FCA-B0DE-570E015C1BA5}" srcId="{F636D961-E5A9-4A85-AC3E-F1DC2F016D8A}" destId="{280DA211-76BA-43D1-B654-237DC5FF1AA3}" srcOrd="1" destOrd="0" parTransId="{893D1FC9-F191-4096-AAEE-7D680C232BC0}" sibTransId="{A6C07900-EC23-44DE-9103-229971DACE60}"/>
    <dgm:cxn modelId="{8FA2408D-2086-4208-8BFD-D78ED2BE53D6}" type="presOf" srcId="{491BFE5C-03DE-4B20-88AF-BE1AA5DE30D8}" destId="{E469FAFA-60CD-41C4-B34E-3850AD667EDA}" srcOrd="0" destOrd="0" presId="urn:microsoft.com/office/officeart/2008/layout/AscendingPictureAccentProcess"/>
    <dgm:cxn modelId="{4C7896B7-EA55-4422-AE1C-1D6145E7576F}" type="presOf" srcId="{E3FBE0BF-3E23-4F75-A896-BEE641C50943}" destId="{68626863-2527-40C4-BCB6-4F4B864B2AEB}" srcOrd="0" destOrd="5" presId="urn:microsoft.com/office/officeart/2008/layout/AscendingPictureAccentProcess"/>
    <dgm:cxn modelId="{929EF251-A0CC-4E96-B8F4-24E755DB14FB}" srcId="{491BFE5C-03DE-4B20-88AF-BE1AA5DE30D8}" destId="{621CBD58-152D-4574-A00B-5BF57580049A}" srcOrd="0" destOrd="0" parTransId="{4F790EB4-20F9-4A49-AFBE-4EAFFB34618C}" sibTransId="{A8EDB331-79F2-42DD-99F9-24252FF619B3}"/>
    <dgm:cxn modelId="{D9A20B01-33C2-4A06-8511-03EA2070F30F}" type="presOf" srcId="{BCC3C4C3-3359-4582-8908-3DB26912066B}" destId="{3969526E-DA5C-411C-A686-6A72569A7E52}" srcOrd="0" destOrd="0" presId="urn:microsoft.com/office/officeart/2008/layout/AscendingPictureAccentProcess"/>
    <dgm:cxn modelId="{FF9FC44B-8A38-473F-8CCF-3E0B412EDA5C}" type="presOf" srcId="{7288EE9F-C07A-4F9C-9A69-D83A900C8D09}" destId="{404110C0-BF4E-4333-88D1-A3085B0F98D2}" srcOrd="0" destOrd="0" presId="urn:microsoft.com/office/officeart/2008/layout/AscendingPictureAccentProcess"/>
    <dgm:cxn modelId="{B5E1C00C-3023-4EC3-9D42-FEECDA38A595}" type="presOf" srcId="{030B37FE-2C3D-470B-9963-B94BADA00DBA}" destId="{68626863-2527-40C4-BCB6-4F4B864B2AEB}" srcOrd="0" destOrd="0" presId="urn:microsoft.com/office/officeart/2008/layout/AscendingPictureAccentProcess"/>
    <dgm:cxn modelId="{11DE0144-2B27-48E4-9E67-3DBF2267F794}" type="presOf" srcId="{4AC33A1B-8D1C-449D-9770-C1E76AFA5970}" destId="{D28EEA04-7324-454F-9EF6-A333D2547E49}" srcOrd="0" destOrd="0" presId="urn:microsoft.com/office/officeart/2008/layout/AscendingPictureAccentProcess"/>
    <dgm:cxn modelId="{CE9B4EC4-7272-44E6-A79E-E110408DC0B0}" srcId="{F636D961-E5A9-4A85-AC3E-F1DC2F016D8A}" destId="{D77A5B96-8052-4AEC-BE31-A824458526C9}" srcOrd="4" destOrd="0" parTransId="{C239F24D-66A6-4DEF-9996-E5539D33AC42}" sibTransId="{85584255-8D06-4A9E-9D24-30E7BFC7897D}"/>
    <dgm:cxn modelId="{075807E0-DC58-419E-AE87-E345234FC709}" type="presOf" srcId="{D54FBCD2-7126-4233-BF49-21B308CB291B}" destId="{27C2FA88-CB29-4055-8A6E-98690AD9C94E}" srcOrd="0" destOrd="0" presId="urn:microsoft.com/office/officeart/2008/layout/AscendingPictureAccentProcess"/>
    <dgm:cxn modelId="{D589ABB3-B6F9-46C3-A70B-66DD14A7AD0C}" srcId="{F636D961-E5A9-4A85-AC3E-F1DC2F016D8A}" destId="{030B37FE-2C3D-470B-9963-B94BADA00DBA}" srcOrd="0" destOrd="0" parTransId="{38ED02E9-4810-4846-AE1D-18896B376FB7}" sibTransId="{C478416D-1F99-4841-B815-B6C2F5C54F3B}"/>
    <dgm:cxn modelId="{798E5CA5-CCA4-4964-A4A6-4D46C923A405}" srcId="{7288EE9F-C07A-4F9C-9A69-D83A900C8D09}" destId="{895B4047-B240-4F29-B4E1-037459DBE1F7}" srcOrd="0" destOrd="0" parTransId="{79218A4F-0B5F-4FDD-B14E-AFE131675707}" sibTransId="{BCC3C4C3-3359-4582-8908-3DB26912066B}"/>
    <dgm:cxn modelId="{94613464-6463-473E-8BD2-3C41CB604EB8}" type="presOf" srcId="{62791E76-8C42-4295-950E-9470EF394DFD}" destId="{68626863-2527-40C4-BCB6-4F4B864B2AEB}" srcOrd="0" destOrd="3" presId="urn:microsoft.com/office/officeart/2008/layout/AscendingPictureAccentProcess"/>
    <dgm:cxn modelId="{F37C0247-DF33-4B06-9423-C2FEEE5CE464}" type="presOf" srcId="{621CBD58-152D-4574-A00B-5BF57580049A}" destId="{72593AD1-F0DF-436B-A7C9-F04A44C09DF5}" srcOrd="0" destOrd="0" presId="urn:microsoft.com/office/officeart/2008/layout/AscendingPictureAccentProcess"/>
    <dgm:cxn modelId="{AEB126EC-68E9-41DF-9ED9-1F7AAAFF11F1}" type="presOf" srcId="{786F1C9E-DA5C-45D7-826A-81A425E1AA9F}" destId="{8010D86B-E624-40E5-81B8-E1FC8A0BDBE9}" srcOrd="0" destOrd="0" presId="urn:microsoft.com/office/officeart/2008/layout/AscendingPictureAccentProcess"/>
    <dgm:cxn modelId="{A8AC6C04-2092-4FAF-AC25-3D191FA29ED8}" type="presOf" srcId="{280DA211-76BA-43D1-B654-237DC5FF1AA3}" destId="{68626863-2527-40C4-BCB6-4F4B864B2AEB}" srcOrd="0" destOrd="1" presId="urn:microsoft.com/office/officeart/2008/layout/AscendingPictureAccentProcess"/>
    <dgm:cxn modelId="{2992350D-B081-4F42-B2B4-577B4EBC21E5}" type="presParOf" srcId="{404110C0-BF4E-4333-88D1-A3085B0F98D2}" destId="{51FBEDF1-133E-47E9-8121-BA5935DFCED3}" srcOrd="0" destOrd="0" presId="urn:microsoft.com/office/officeart/2008/layout/AscendingPictureAccentProcess"/>
    <dgm:cxn modelId="{A17D1CCF-FE44-411D-8CDC-91C32653E8A6}" type="presParOf" srcId="{404110C0-BF4E-4333-88D1-A3085B0F98D2}" destId="{1CFC0DEA-63D7-4DE6-88FA-11FFA620E8FF}" srcOrd="1" destOrd="0" presId="urn:microsoft.com/office/officeart/2008/layout/AscendingPictureAccentProcess"/>
    <dgm:cxn modelId="{32DFCF89-0C92-4A85-9EC4-2EDD1A220944}" type="presParOf" srcId="{404110C0-BF4E-4333-88D1-A3085B0F98D2}" destId="{D952E437-EF7E-4F69-8032-DCCB5A26E5D9}" srcOrd="2" destOrd="0" presId="urn:microsoft.com/office/officeart/2008/layout/AscendingPictureAccentProcess"/>
    <dgm:cxn modelId="{BB106A1C-930E-411C-A47E-D2A403B0F6A8}" type="presParOf" srcId="{404110C0-BF4E-4333-88D1-A3085B0F98D2}" destId="{EA03088C-E981-4589-81B4-C9369FADD677}" srcOrd="3" destOrd="0" presId="urn:microsoft.com/office/officeart/2008/layout/AscendingPictureAccentProcess"/>
    <dgm:cxn modelId="{84219C07-3FFA-431B-9122-FB385A1DC75C}" type="presParOf" srcId="{404110C0-BF4E-4333-88D1-A3085B0F98D2}" destId="{E94A0CC9-CD5F-4847-BCF7-44985832CB8C}" srcOrd="4" destOrd="0" presId="urn:microsoft.com/office/officeart/2008/layout/AscendingPictureAccentProcess"/>
    <dgm:cxn modelId="{86622867-6847-4752-ADE0-830B599398C1}" type="presParOf" srcId="{404110C0-BF4E-4333-88D1-A3085B0F98D2}" destId="{B0CE71A4-584E-43BE-AC80-1A8DCBDC6517}" srcOrd="5" destOrd="0" presId="urn:microsoft.com/office/officeart/2008/layout/AscendingPictureAccentProcess"/>
    <dgm:cxn modelId="{2A1FB54A-5BB6-4330-9408-6F07A5C753E6}" type="presParOf" srcId="{404110C0-BF4E-4333-88D1-A3085B0F98D2}" destId="{F047BBA5-371A-4862-A531-7F247C76CFD7}" srcOrd="6" destOrd="0" presId="urn:microsoft.com/office/officeart/2008/layout/AscendingPictureAccentProcess"/>
    <dgm:cxn modelId="{E065BCF7-8717-42A3-9552-81276F2B4F62}" type="presParOf" srcId="{404110C0-BF4E-4333-88D1-A3085B0F98D2}" destId="{011E1C83-2D97-413A-8540-8B0D2B7BE247}" srcOrd="7" destOrd="0" presId="urn:microsoft.com/office/officeart/2008/layout/AscendingPictureAccentProcess"/>
    <dgm:cxn modelId="{13005616-5443-42D4-87AB-CFF9927BF462}" type="presParOf" srcId="{404110C0-BF4E-4333-88D1-A3085B0F98D2}" destId="{7715A6D7-6A72-4714-8CEE-0548A7347CC3}" srcOrd="8" destOrd="0" presId="urn:microsoft.com/office/officeart/2008/layout/AscendingPictureAccentProcess"/>
    <dgm:cxn modelId="{E93AE388-A417-4858-B28B-2DDB7B40CCAD}" type="presParOf" srcId="{404110C0-BF4E-4333-88D1-A3085B0F98D2}" destId="{A0A9DE6C-6290-4B78-81D0-CAFACE1543A5}" srcOrd="9" destOrd="0" presId="urn:microsoft.com/office/officeart/2008/layout/AscendingPictureAccentProcess"/>
    <dgm:cxn modelId="{091084DE-41CA-4911-AE6C-E2D7BA4F9391}" type="presParOf" srcId="{404110C0-BF4E-4333-88D1-A3085B0F98D2}" destId="{EAB24E4B-D44F-4AAC-AD27-0D558631B94E}" srcOrd="10" destOrd="0" presId="urn:microsoft.com/office/officeart/2008/layout/AscendingPictureAccentProcess"/>
    <dgm:cxn modelId="{84FB3A95-0AE4-4488-9FCC-7EE4D9381D0A}" type="presParOf" srcId="{404110C0-BF4E-4333-88D1-A3085B0F98D2}" destId="{215FC84E-591C-40CA-A45E-422458C169A9}" srcOrd="11" destOrd="0" presId="urn:microsoft.com/office/officeart/2008/layout/AscendingPictureAccentProcess"/>
    <dgm:cxn modelId="{9DD6B9C6-925B-416C-A218-3F53A58D5069}" type="presParOf" srcId="{404110C0-BF4E-4333-88D1-A3085B0F98D2}" destId="{1EC52C62-1E9C-41CA-BA72-0CD2AB22CFEF}" srcOrd="12" destOrd="0" presId="urn:microsoft.com/office/officeart/2008/layout/AscendingPictureAccentProcess"/>
    <dgm:cxn modelId="{D46EC281-5856-4D0B-8B0C-F54E2E9D12AF}" type="presParOf" srcId="{404110C0-BF4E-4333-88D1-A3085B0F98D2}" destId="{DB6007FB-B050-45ED-8BC1-5B3F64560542}" srcOrd="13" destOrd="0" presId="urn:microsoft.com/office/officeart/2008/layout/AscendingPictureAccentProcess"/>
    <dgm:cxn modelId="{AD4DB606-C3AC-4A2B-A7B7-CC3965B84F73}" type="presParOf" srcId="{404110C0-BF4E-4333-88D1-A3085B0F98D2}" destId="{36AF641D-5EE7-4924-9475-B856D105555A}" srcOrd="14" destOrd="0" presId="urn:microsoft.com/office/officeart/2008/layout/AscendingPictureAccentProcess"/>
    <dgm:cxn modelId="{AAA4AE32-6EF1-41DC-8322-0DD9BA2454B8}" type="presParOf" srcId="{36AF641D-5EE7-4924-9475-B856D105555A}" destId="{3969526E-DA5C-411C-A686-6A72569A7E52}" srcOrd="0" destOrd="0" presId="urn:microsoft.com/office/officeart/2008/layout/AscendingPictureAccentProcess"/>
    <dgm:cxn modelId="{6D5A10FE-2FF3-4AA3-90FC-5E4992CE1FE5}" type="presParOf" srcId="{404110C0-BF4E-4333-88D1-A3085B0F98D2}" destId="{8DFA0DEE-053E-47FE-8B6E-63325D1E4603}" srcOrd="15" destOrd="0" presId="urn:microsoft.com/office/officeart/2008/layout/AscendingPictureAccentProcess"/>
    <dgm:cxn modelId="{D70ADECF-00D6-417B-AF9D-3973DCDB2D26}" type="presParOf" srcId="{404110C0-BF4E-4333-88D1-A3085B0F98D2}" destId="{325FC50A-E0D1-4572-A59F-C350C7058B25}" srcOrd="16" destOrd="0" presId="urn:microsoft.com/office/officeart/2008/layout/AscendingPictureAccentProcess"/>
    <dgm:cxn modelId="{8BEC66AB-E558-4419-A0C0-F4E466813948}" type="presParOf" srcId="{325FC50A-E0D1-4572-A59F-C350C7058B25}" destId="{D28EEA04-7324-454F-9EF6-A333D2547E49}" srcOrd="0" destOrd="0" presId="urn:microsoft.com/office/officeart/2008/layout/AscendingPictureAccentProcess"/>
    <dgm:cxn modelId="{CC30C7BD-52B6-4F0A-A51E-F1A5771E1F2B}" type="presParOf" srcId="{404110C0-BF4E-4333-88D1-A3085B0F98D2}" destId="{D670DFDA-359C-45AC-AA3B-EE5E24D8E132}" srcOrd="17" destOrd="0" presId="urn:microsoft.com/office/officeart/2008/layout/AscendingPictureAccentProcess"/>
    <dgm:cxn modelId="{54581FF2-7A40-46F6-ACE0-3C6171679F45}" type="presParOf" srcId="{404110C0-BF4E-4333-88D1-A3085B0F98D2}" destId="{68626863-2527-40C4-BCB6-4F4B864B2AEB}" srcOrd="18" destOrd="0" presId="urn:microsoft.com/office/officeart/2008/layout/AscendingPictureAccentProcess"/>
    <dgm:cxn modelId="{88E99250-01E6-4DB3-B451-8CE88A84C79A}" type="presParOf" srcId="{404110C0-BF4E-4333-88D1-A3085B0F98D2}" destId="{9C181113-84FB-4FC6-A8E3-537130036DC4}" srcOrd="19" destOrd="0" presId="urn:microsoft.com/office/officeart/2008/layout/AscendingPictureAccentProcess"/>
    <dgm:cxn modelId="{4D706911-FF1E-4D43-BA2C-F26BE25A29E8}" type="presParOf" srcId="{9C181113-84FB-4FC6-A8E3-537130036DC4}" destId="{27C2FA88-CB29-4055-8A6E-98690AD9C94E}" srcOrd="0" destOrd="0" presId="urn:microsoft.com/office/officeart/2008/layout/AscendingPictureAccentProcess"/>
    <dgm:cxn modelId="{159D8312-D1EF-4A4E-B8F1-20883435A311}" type="presParOf" srcId="{404110C0-BF4E-4333-88D1-A3085B0F98D2}" destId="{E469FAFA-60CD-41C4-B34E-3850AD667EDA}" srcOrd="20" destOrd="0" presId="urn:microsoft.com/office/officeart/2008/layout/AscendingPictureAccentProcess"/>
    <dgm:cxn modelId="{C7803189-139B-47E1-AB12-A02F2950C943}" type="presParOf" srcId="{404110C0-BF4E-4333-88D1-A3085B0F98D2}" destId="{72593AD1-F0DF-436B-A7C9-F04A44C09DF5}" srcOrd="21" destOrd="0" presId="urn:microsoft.com/office/officeart/2008/layout/AscendingPictureAccentProcess"/>
    <dgm:cxn modelId="{D94E79BD-DDD9-4589-80A2-969F549C63EC}" type="presParOf" srcId="{404110C0-BF4E-4333-88D1-A3085B0F98D2}" destId="{71E15C59-2806-417A-8050-5E89352F9A7B}" srcOrd="22" destOrd="0" presId="urn:microsoft.com/office/officeart/2008/layout/AscendingPictureAccentProcess"/>
    <dgm:cxn modelId="{0057A749-3C21-4DB2-B409-AD948E874844}" type="presParOf" srcId="{71E15C59-2806-417A-8050-5E89352F9A7B}" destId="{8010D86B-E624-40E5-81B8-E1FC8A0BDBE9}"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32E27D-3474-49C8-8F04-ABBEED252841}"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s-ES"/>
        </a:p>
      </dgm:t>
    </dgm:pt>
    <dgm:pt modelId="{81C05FF0-F1C5-4CF5-8ABA-615EA27BCF76}">
      <dgm:prSet custT="1"/>
      <dgm:spPr/>
      <dgm:t>
        <a:bodyPr/>
        <a:lstStyle/>
        <a:p>
          <a:pPr algn="ctr"/>
          <a:r>
            <a:rPr lang="es-EC" sz="1400" b="1" dirty="0" smtClean="0"/>
            <a:t>Elaborar un diagnóstico situacional de las familias, para determinar cuáles son las características actuales de la producción y comercialización</a:t>
          </a:r>
          <a:endParaRPr lang="es-ES" sz="1400" b="1" dirty="0"/>
        </a:p>
      </dgm:t>
    </dgm:pt>
    <dgm:pt modelId="{1A9252C5-7968-4EF2-922D-7FB78B1BECE0}" type="parTrans" cxnId="{74EFE357-DCCC-48E5-A4A9-AD0B55EDD524}">
      <dgm:prSet/>
      <dgm:spPr/>
      <dgm:t>
        <a:bodyPr/>
        <a:lstStyle/>
        <a:p>
          <a:endParaRPr lang="es-ES"/>
        </a:p>
      </dgm:t>
    </dgm:pt>
    <dgm:pt modelId="{3E37E767-ADC9-44EF-AD37-328727B8CB69}" type="sibTrans" cxnId="{74EFE357-DCCC-48E5-A4A9-AD0B55EDD524}">
      <dgm:prSet/>
      <dgm:spPr/>
      <dgm:t>
        <a:bodyPr/>
        <a:lstStyle/>
        <a:p>
          <a:endParaRPr lang="es-ES"/>
        </a:p>
      </dgm:t>
    </dgm:pt>
    <dgm:pt modelId="{D23A5DA9-5DA5-41EC-9042-344C54545DA0}">
      <dgm:prSet/>
      <dgm:spPr/>
      <dgm:t>
        <a:bodyPr/>
        <a:lstStyle/>
        <a:p>
          <a:r>
            <a:rPr lang="es-EC" b="1" dirty="0" smtClean="0"/>
            <a:t>Realizar un estudio de mercado que permita caracterizar la oferta, la demanda, la demanda insatisfecha y los procesos de comercialización de los productos</a:t>
          </a:r>
          <a:r>
            <a:rPr lang="es-EC" dirty="0" smtClean="0"/>
            <a:t>.</a:t>
          </a:r>
          <a:endParaRPr lang="es-ES" dirty="0"/>
        </a:p>
      </dgm:t>
    </dgm:pt>
    <dgm:pt modelId="{1F284B25-894A-41B6-8FBF-526C414FC3F5}" type="parTrans" cxnId="{CA0C0A5B-C822-4744-8FDE-972DE75C9E47}">
      <dgm:prSet/>
      <dgm:spPr/>
      <dgm:t>
        <a:bodyPr/>
        <a:lstStyle/>
        <a:p>
          <a:endParaRPr lang="es-ES"/>
        </a:p>
      </dgm:t>
    </dgm:pt>
    <dgm:pt modelId="{2F9C7130-0239-4C73-B4BB-AD1DFDD2347C}" type="sibTrans" cxnId="{CA0C0A5B-C822-4744-8FDE-972DE75C9E47}">
      <dgm:prSet/>
      <dgm:spPr/>
      <dgm:t>
        <a:bodyPr/>
        <a:lstStyle/>
        <a:p>
          <a:endParaRPr lang="es-ES"/>
        </a:p>
      </dgm:t>
    </dgm:pt>
    <dgm:pt modelId="{8FA9C404-B24E-4FD8-B79D-29B3F2AAF410}">
      <dgm:prSet custT="1"/>
      <dgm:spPr/>
      <dgm:t>
        <a:bodyPr/>
        <a:lstStyle/>
        <a:p>
          <a:r>
            <a:rPr lang="es-EC" sz="1400" b="1" dirty="0" smtClean="0"/>
            <a:t>Realizar un estudio técnico para determinar el tamaño, la ubicación y la ingeniería del proyecto</a:t>
          </a:r>
          <a:r>
            <a:rPr lang="es-EC" sz="1000" dirty="0" smtClean="0"/>
            <a:t>.</a:t>
          </a:r>
          <a:endParaRPr lang="es-ES" sz="1000" dirty="0"/>
        </a:p>
      </dgm:t>
    </dgm:pt>
    <dgm:pt modelId="{AE3EEF71-F826-4140-A52B-4353CAC8B3CD}" type="parTrans" cxnId="{855ADD0E-44A2-4736-A842-0EA73B1AAFAA}">
      <dgm:prSet/>
      <dgm:spPr/>
      <dgm:t>
        <a:bodyPr/>
        <a:lstStyle/>
        <a:p>
          <a:endParaRPr lang="es-ES"/>
        </a:p>
      </dgm:t>
    </dgm:pt>
    <dgm:pt modelId="{04F51C95-8C0B-409B-988B-02B4365D090B}" type="sibTrans" cxnId="{855ADD0E-44A2-4736-A842-0EA73B1AAFAA}">
      <dgm:prSet/>
      <dgm:spPr/>
      <dgm:t>
        <a:bodyPr/>
        <a:lstStyle/>
        <a:p>
          <a:endParaRPr lang="es-ES"/>
        </a:p>
      </dgm:t>
    </dgm:pt>
    <dgm:pt modelId="{3450BD4B-C2DA-4756-95C7-C43D28EEE6EE}">
      <dgm:prSet/>
      <dgm:spPr/>
      <dgm:t>
        <a:bodyPr/>
        <a:lstStyle/>
        <a:p>
          <a:r>
            <a:rPr lang="es-EC" b="1" dirty="0" smtClean="0"/>
            <a:t>Establecer la organización de la empresa, su misión, visión, principios, valores y su estructura orgánica funcional.</a:t>
          </a:r>
          <a:endParaRPr lang="es-ES" b="1" dirty="0"/>
        </a:p>
      </dgm:t>
    </dgm:pt>
    <dgm:pt modelId="{CA7FA859-99EA-4BFC-AFD7-3A1A3FE31E1A}" type="parTrans" cxnId="{38B188EA-FA1E-4EB5-BFF8-B896312134EB}">
      <dgm:prSet/>
      <dgm:spPr/>
      <dgm:t>
        <a:bodyPr/>
        <a:lstStyle/>
        <a:p>
          <a:endParaRPr lang="es-ES"/>
        </a:p>
      </dgm:t>
    </dgm:pt>
    <dgm:pt modelId="{BA7A987D-70E9-4F5C-B895-469FDAC0E7EE}" type="sibTrans" cxnId="{38B188EA-FA1E-4EB5-BFF8-B896312134EB}">
      <dgm:prSet/>
      <dgm:spPr/>
      <dgm:t>
        <a:bodyPr/>
        <a:lstStyle/>
        <a:p>
          <a:endParaRPr lang="es-ES"/>
        </a:p>
      </dgm:t>
    </dgm:pt>
    <dgm:pt modelId="{8CA783B3-2197-4E7E-A244-85EB3391BBAE}">
      <dgm:prSet/>
      <dgm:spPr/>
      <dgm:t>
        <a:bodyPr/>
        <a:lstStyle/>
        <a:p>
          <a:r>
            <a:rPr lang="es-EC" b="1" dirty="0" smtClean="0"/>
            <a:t>Demostrar la factibilidad económica y financiera del proyecto</a:t>
          </a:r>
          <a:r>
            <a:rPr lang="es-EC" dirty="0" smtClean="0"/>
            <a:t>.</a:t>
          </a:r>
          <a:endParaRPr lang="es-ES" dirty="0"/>
        </a:p>
      </dgm:t>
    </dgm:pt>
    <dgm:pt modelId="{8F8525A2-D9A5-4E9F-85F4-41D7974CC823}" type="parTrans" cxnId="{479ED7AF-7590-4AA7-9055-995B1DE917A8}">
      <dgm:prSet/>
      <dgm:spPr/>
      <dgm:t>
        <a:bodyPr/>
        <a:lstStyle/>
        <a:p>
          <a:endParaRPr lang="es-ES"/>
        </a:p>
      </dgm:t>
    </dgm:pt>
    <dgm:pt modelId="{D1D69F74-A239-4C05-8A69-3851D9487A74}" type="sibTrans" cxnId="{479ED7AF-7590-4AA7-9055-995B1DE917A8}">
      <dgm:prSet/>
      <dgm:spPr/>
      <dgm:t>
        <a:bodyPr/>
        <a:lstStyle/>
        <a:p>
          <a:endParaRPr lang="es-ES"/>
        </a:p>
      </dgm:t>
    </dgm:pt>
    <dgm:pt modelId="{F909FAE2-E9AD-42DE-9FFE-6C4ABE001CDA}" type="pres">
      <dgm:prSet presAssocID="{CB32E27D-3474-49C8-8F04-ABBEED252841}" presName="diagram" presStyleCnt="0">
        <dgm:presLayoutVars>
          <dgm:dir/>
          <dgm:resizeHandles val="exact"/>
        </dgm:presLayoutVars>
      </dgm:prSet>
      <dgm:spPr/>
      <dgm:t>
        <a:bodyPr/>
        <a:lstStyle/>
        <a:p>
          <a:endParaRPr lang="es-EC"/>
        </a:p>
      </dgm:t>
    </dgm:pt>
    <dgm:pt modelId="{485B28D1-23BF-46FF-B042-943E61329759}" type="pres">
      <dgm:prSet presAssocID="{8FA9C404-B24E-4FD8-B79D-29B3F2AAF410}" presName="node" presStyleLbl="node1" presStyleIdx="0" presStyleCnt="5" custScaleY="114895" custLinFactY="75462" custLinFactNeighborX="-673" custLinFactNeighborY="100000">
        <dgm:presLayoutVars>
          <dgm:bulletEnabled val="1"/>
        </dgm:presLayoutVars>
      </dgm:prSet>
      <dgm:spPr/>
      <dgm:t>
        <a:bodyPr/>
        <a:lstStyle/>
        <a:p>
          <a:endParaRPr lang="es-ES"/>
        </a:p>
      </dgm:t>
    </dgm:pt>
    <dgm:pt modelId="{C9CF697F-7925-4920-8335-E161083B50D4}" type="pres">
      <dgm:prSet presAssocID="{04F51C95-8C0B-409B-988B-02B4365D090B}" presName="sibTrans" presStyleCnt="0"/>
      <dgm:spPr/>
    </dgm:pt>
    <dgm:pt modelId="{A2A408A1-98E5-413A-BDB7-2BA06DDDDA6A}" type="pres">
      <dgm:prSet presAssocID="{D23A5DA9-5DA5-41EC-9042-344C54545DA0}" presName="node" presStyleLbl="node1" presStyleIdx="1" presStyleCnt="5" custScaleY="187845" custLinFactNeighborX="-2733" custLinFactNeighborY="-4048">
        <dgm:presLayoutVars>
          <dgm:bulletEnabled val="1"/>
        </dgm:presLayoutVars>
      </dgm:prSet>
      <dgm:spPr/>
      <dgm:t>
        <a:bodyPr/>
        <a:lstStyle/>
        <a:p>
          <a:endParaRPr lang="es-ES"/>
        </a:p>
      </dgm:t>
    </dgm:pt>
    <dgm:pt modelId="{2C309FA0-B6DE-45CE-825E-85B51CC2028F}" type="pres">
      <dgm:prSet presAssocID="{2F9C7130-0239-4C73-B4BB-AD1DFDD2347C}" presName="sibTrans" presStyleCnt="0"/>
      <dgm:spPr/>
    </dgm:pt>
    <dgm:pt modelId="{DF07AEA9-B10D-4549-8F07-7DE92681703C}" type="pres">
      <dgm:prSet presAssocID="{81C05FF0-F1C5-4CF5-8ABA-615EA27BCF76}" presName="node" presStyleLbl="node1" presStyleIdx="2" presStyleCnt="5" custScaleX="104997" custScaleY="184333" custLinFactX="-100000" custLinFactNeighborX="-125024" custLinFactNeighborY="-129">
        <dgm:presLayoutVars>
          <dgm:bulletEnabled val="1"/>
        </dgm:presLayoutVars>
      </dgm:prSet>
      <dgm:spPr/>
      <dgm:t>
        <a:bodyPr/>
        <a:lstStyle/>
        <a:p>
          <a:endParaRPr lang="es-ES"/>
        </a:p>
      </dgm:t>
    </dgm:pt>
    <dgm:pt modelId="{F5A139AD-AE16-4D5D-9753-BFA87A240931}" type="pres">
      <dgm:prSet presAssocID="{3E37E767-ADC9-44EF-AD37-328727B8CB69}" presName="sibTrans" presStyleCnt="0"/>
      <dgm:spPr/>
    </dgm:pt>
    <dgm:pt modelId="{A8450C52-1A90-46AE-829B-AB325A830039}" type="pres">
      <dgm:prSet presAssocID="{8CA783B3-2197-4E7E-A244-85EB3391BBAE}" presName="node" presStyleLbl="node1" presStyleIdx="3" presStyleCnt="5" custScaleY="110934" custLinFactX="59391" custLinFactNeighborX="100000" custLinFactNeighborY="-26903">
        <dgm:presLayoutVars>
          <dgm:bulletEnabled val="1"/>
        </dgm:presLayoutVars>
      </dgm:prSet>
      <dgm:spPr/>
      <dgm:t>
        <a:bodyPr/>
        <a:lstStyle/>
        <a:p>
          <a:endParaRPr lang="es-ES"/>
        </a:p>
      </dgm:t>
    </dgm:pt>
    <dgm:pt modelId="{6C4DA1B5-5E3A-4EB1-9544-B68028DF02EE}" type="pres">
      <dgm:prSet presAssocID="{D1D69F74-A239-4C05-8A69-3851D9487A74}" presName="sibTrans" presStyleCnt="0"/>
      <dgm:spPr/>
    </dgm:pt>
    <dgm:pt modelId="{B66DAB27-04D3-4AF3-A739-FB0A92499596}" type="pres">
      <dgm:prSet presAssocID="{3450BD4B-C2DA-4756-95C7-C43D28EEE6EE}" presName="node" presStyleLbl="node1" presStyleIdx="4" presStyleCnt="5" custScaleY="183102" custLinFactY="-100000" custLinFactNeighborX="48333" custLinFactNeighborY="-114255">
        <dgm:presLayoutVars>
          <dgm:bulletEnabled val="1"/>
        </dgm:presLayoutVars>
      </dgm:prSet>
      <dgm:spPr/>
      <dgm:t>
        <a:bodyPr/>
        <a:lstStyle/>
        <a:p>
          <a:endParaRPr lang="es-ES"/>
        </a:p>
      </dgm:t>
    </dgm:pt>
  </dgm:ptLst>
  <dgm:cxnLst>
    <dgm:cxn modelId="{3E702F92-52C8-4A34-B6A4-843E4EFB7DCD}" type="presOf" srcId="{8FA9C404-B24E-4FD8-B79D-29B3F2AAF410}" destId="{485B28D1-23BF-46FF-B042-943E61329759}" srcOrd="0" destOrd="0" presId="urn:microsoft.com/office/officeart/2005/8/layout/default"/>
    <dgm:cxn modelId="{5BB5F316-3DCC-4714-8EB0-D402D608A19F}" type="presOf" srcId="{D23A5DA9-5DA5-41EC-9042-344C54545DA0}" destId="{A2A408A1-98E5-413A-BDB7-2BA06DDDDA6A}" srcOrd="0" destOrd="0" presId="urn:microsoft.com/office/officeart/2005/8/layout/default"/>
    <dgm:cxn modelId="{74EFE357-DCCC-48E5-A4A9-AD0B55EDD524}" srcId="{CB32E27D-3474-49C8-8F04-ABBEED252841}" destId="{81C05FF0-F1C5-4CF5-8ABA-615EA27BCF76}" srcOrd="2" destOrd="0" parTransId="{1A9252C5-7968-4EF2-922D-7FB78B1BECE0}" sibTransId="{3E37E767-ADC9-44EF-AD37-328727B8CB69}"/>
    <dgm:cxn modelId="{38B188EA-FA1E-4EB5-BFF8-B896312134EB}" srcId="{CB32E27D-3474-49C8-8F04-ABBEED252841}" destId="{3450BD4B-C2DA-4756-95C7-C43D28EEE6EE}" srcOrd="4" destOrd="0" parTransId="{CA7FA859-99EA-4BFC-AFD7-3A1A3FE31E1A}" sibTransId="{BA7A987D-70E9-4F5C-B895-469FDAC0E7EE}"/>
    <dgm:cxn modelId="{CA0C0A5B-C822-4744-8FDE-972DE75C9E47}" srcId="{CB32E27D-3474-49C8-8F04-ABBEED252841}" destId="{D23A5DA9-5DA5-41EC-9042-344C54545DA0}" srcOrd="1" destOrd="0" parTransId="{1F284B25-894A-41B6-8FBF-526C414FC3F5}" sibTransId="{2F9C7130-0239-4C73-B4BB-AD1DFDD2347C}"/>
    <dgm:cxn modelId="{53E2E5C2-9520-40C6-9539-566308C9B82F}" type="presOf" srcId="{8CA783B3-2197-4E7E-A244-85EB3391BBAE}" destId="{A8450C52-1A90-46AE-829B-AB325A830039}" srcOrd="0" destOrd="0" presId="urn:microsoft.com/office/officeart/2005/8/layout/default"/>
    <dgm:cxn modelId="{479ED7AF-7590-4AA7-9055-995B1DE917A8}" srcId="{CB32E27D-3474-49C8-8F04-ABBEED252841}" destId="{8CA783B3-2197-4E7E-A244-85EB3391BBAE}" srcOrd="3" destOrd="0" parTransId="{8F8525A2-D9A5-4E9F-85F4-41D7974CC823}" sibTransId="{D1D69F74-A239-4C05-8A69-3851D9487A74}"/>
    <dgm:cxn modelId="{8490213A-AEE4-4F60-BF6C-DB6579D17810}" type="presOf" srcId="{81C05FF0-F1C5-4CF5-8ABA-615EA27BCF76}" destId="{DF07AEA9-B10D-4549-8F07-7DE92681703C}" srcOrd="0" destOrd="0" presId="urn:microsoft.com/office/officeart/2005/8/layout/default"/>
    <dgm:cxn modelId="{855ADD0E-44A2-4736-A842-0EA73B1AAFAA}" srcId="{CB32E27D-3474-49C8-8F04-ABBEED252841}" destId="{8FA9C404-B24E-4FD8-B79D-29B3F2AAF410}" srcOrd="0" destOrd="0" parTransId="{AE3EEF71-F826-4140-A52B-4353CAC8B3CD}" sibTransId="{04F51C95-8C0B-409B-988B-02B4365D090B}"/>
    <dgm:cxn modelId="{D7719358-F869-487B-AF6C-42153EA40CDD}" type="presOf" srcId="{3450BD4B-C2DA-4756-95C7-C43D28EEE6EE}" destId="{B66DAB27-04D3-4AF3-A739-FB0A92499596}" srcOrd="0" destOrd="0" presId="urn:microsoft.com/office/officeart/2005/8/layout/default"/>
    <dgm:cxn modelId="{AC280846-C88A-4248-B7A5-B332B1BFFD8E}" type="presOf" srcId="{CB32E27D-3474-49C8-8F04-ABBEED252841}" destId="{F909FAE2-E9AD-42DE-9FFE-6C4ABE001CDA}" srcOrd="0" destOrd="0" presId="urn:microsoft.com/office/officeart/2005/8/layout/default"/>
    <dgm:cxn modelId="{BB8DF519-984A-43CF-B690-7C5728B347FF}" type="presParOf" srcId="{F909FAE2-E9AD-42DE-9FFE-6C4ABE001CDA}" destId="{485B28D1-23BF-46FF-B042-943E61329759}" srcOrd="0" destOrd="0" presId="urn:microsoft.com/office/officeart/2005/8/layout/default"/>
    <dgm:cxn modelId="{CCCA45EF-4E23-4BE7-9F9C-64C9EBDD34C8}" type="presParOf" srcId="{F909FAE2-E9AD-42DE-9FFE-6C4ABE001CDA}" destId="{C9CF697F-7925-4920-8335-E161083B50D4}" srcOrd="1" destOrd="0" presId="urn:microsoft.com/office/officeart/2005/8/layout/default"/>
    <dgm:cxn modelId="{CC622FB7-5E73-4A3E-8706-9D7F05E0F1C8}" type="presParOf" srcId="{F909FAE2-E9AD-42DE-9FFE-6C4ABE001CDA}" destId="{A2A408A1-98E5-413A-BDB7-2BA06DDDDA6A}" srcOrd="2" destOrd="0" presId="urn:microsoft.com/office/officeart/2005/8/layout/default"/>
    <dgm:cxn modelId="{D7669388-A192-49D6-A1AD-8CE04CC0AF01}" type="presParOf" srcId="{F909FAE2-E9AD-42DE-9FFE-6C4ABE001CDA}" destId="{2C309FA0-B6DE-45CE-825E-85B51CC2028F}" srcOrd="3" destOrd="0" presId="urn:microsoft.com/office/officeart/2005/8/layout/default"/>
    <dgm:cxn modelId="{FE0410BF-2CFD-4214-8BBC-9E127ADC11F9}" type="presParOf" srcId="{F909FAE2-E9AD-42DE-9FFE-6C4ABE001CDA}" destId="{DF07AEA9-B10D-4549-8F07-7DE92681703C}" srcOrd="4" destOrd="0" presId="urn:microsoft.com/office/officeart/2005/8/layout/default"/>
    <dgm:cxn modelId="{9EF9F2D4-B5E3-485D-A5DA-0A1958E77F41}" type="presParOf" srcId="{F909FAE2-E9AD-42DE-9FFE-6C4ABE001CDA}" destId="{F5A139AD-AE16-4D5D-9753-BFA87A240931}" srcOrd="5" destOrd="0" presId="urn:microsoft.com/office/officeart/2005/8/layout/default"/>
    <dgm:cxn modelId="{5BA5FA9B-F836-41E5-9535-64B97C1CD5C7}" type="presParOf" srcId="{F909FAE2-E9AD-42DE-9FFE-6C4ABE001CDA}" destId="{A8450C52-1A90-46AE-829B-AB325A830039}" srcOrd="6" destOrd="0" presId="urn:microsoft.com/office/officeart/2005/8/layout/default"/>
    <dgm:cxn modelId="{1149CB87-D5B8-44D3-8C31-4A7EB61CFA30}" type="presParOf" srcId="{F909FAE2-E9AD-42DE-9FFE-6C4ABE001CDA}" destId="{6C4DA1B5-5E3A-4EB1-9544-B68028DF02EE}" srcOrd="7" destOrd="0" presId="urn:microsoft.com/office/officeart/2005/8/layout/default"/>
    <dgm:cxn modelId="{87A3BC50-ACA2-4342-B06F-639E453821BD}" type="presParOf" srcId="{F909FAE2-E9AD-42DE-9FFE-6C4ABE001CDA}" destId="{B66DAB27-04D3-4AF3-A739-FB0A9249959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A6FF21-8BF7-48C7-A8A5-7EA130F9982D}" type="doc">
      <dgm:prSet loTypeId="urn:microsoft.com/office/officeart/2005/8/layout/hierarchy4" loCatId="hierarchy" qsTypeId="urn:microsoft.com/office/officeart/2005/8/quickstyle/simple3" qsCatId="simple" csTypeId="urn:microsoft.com/office/officeart/2005/8/colors/colorful1" csCatId="colorful" phldr="1"/>
      <dgm:spPr/>
      <dgm:t>
        <a:bodyPr/>
        <a:lstStyle/>
        <a:p>
          <a:endParaRPr lang="es-ES"/>
        </a:p>
      </dgm:t>
    </dgm:pt>
    <dgm:pt modelId="{065261D7-5289-4E2D-B73C-9746F3A56946}">
      <dgm:prSet phldrT="[Texto]"/>
      <dgm:spPr/>
      <dgm:t>
        <a:bodyPr/>
        <a:lstStyle/>
        <a:p>
          <a:r>
            <a:rPr lang="es-EC" dirty="0" smtClean="0"/>
            <a:t>CONSTITUCION DE LA REPUBLICA: Art. 266 y 283</a:t>
          </a:r>
          <a:endParaRPr lang="es-ES" dirty="0"/>
        </a:p>
      </dgm:t>
    </dgm:pt>
    <dgm:pt modelId="{1A36E89F-4FDA-4A61-A052-4E1CE553CAF8}" type="parTrans" cxnId="{DB55C8B1-410E-47A9-A7C4-A4412C897AEE}">
      <dgm:prSet/>
      <dgm:spPr/>
      <dgm:t>
        <a:bodyPr/>
        <a:lstStyle/>
        <a:p>
          <a:endParaRPr lang="es-ES"/>
        </a:p>
      </dgm:t>
    </dgm:pt>
    <dgm:pt modelId="{9DA5F68E-AD63-4354-8164-867F9716A096}" type="sibTrans" cxnId="{DB55C8B1-410E-47A9-A7C4-A4412C897AEE}">
      <dgm:prSet/>
      <dgm:spPr/>
      <dgm:t>
        <a:bodyPr/>
        <a:lstStyle/>
        <a:p>
          <a:endParaRPr lang="es-ES"/>
        </a:p>
      </dgm:t>
    </dgm:pt>
    <dgm:pt modelId="{87A31538-210C-418F-ABAC-A83633248F8B}">
      <dgm:prSet phldrT="[Texto]" custT="1"/>
      <dgm:spPr/>
      <dgm:t>
        <a:bodyPr anchor="b"/>
        <a:lstStyle/>
        <a:p>
          <a:r>
            <a:rPr lang="es-EC" sz="1800" b="1" smtClean="0"/>
            <a:t>PNBV (2009-2013): OBJETIVO No.11</a:t>
          </a:r>
        </a:p>
        <a:p>
          <a:r>
            <a:rPr lang="es-EC" sz="1800" b="1" smtClean="0"/>
            <a:t>ESTABLECER SISTEMA ECONOMICO SOCIAL,SOLIDARIO Y SOSTENIBLE </a:t>
          </a:r>
        </a:p>
        <a:p>
          <a:r>
            <a:rPr lang="es-EC" sz="1800" b="1" smtClean="0"/>
            <a:t>PNBV (2013-2017): OBJETIVO No.8 </a:t>
          </a:r>
        </a:p>
        <a:p>
          <a:r>
            <a:rPr lang="es-EC" sz="1800" b="1" smtClean="0"/>
            <a:t>CONSOLIDAR EL SISTEMA</a:t>
          </a:r>
        </a:p>
        <a:p>
          <a:endParaRPr lang="es-EC" sz="1000" smtClean="0"/>
        </a:p>
        <a:p>
          <a:endParaRPr lang="es-ES" sz="1000" dirty="0"/>
        </a:p>
      </dgm:t>
    </dgm:pt>
    <dgm:pt modelId="{6C28DD4C-033F-4C00-AF81-130093E322AD}" type="parTrans" cxnId="{11435640-792F-434C-A2F3-D713F56D87CA}">
      <dgm:prSet/>
      <dgm:spPr/>
      <dgm:t>
        <a:bodyPr/>
        <a:lstStyle/>
        <a:p>
          <a:endParaRPr lang="es-ES"/>
        </a:p>
      </dgm:t>
    </dgm:pt>
    <dgm:pt modelId="{CEF4E30A-A885-4F09-AC47-0582E01F2ABD}" type="sibTrans" cxnId="{11435640-792F-434C-A2F3-D713F56D87CA}">
      <dgm:prSet/>
      <dgm:spPr/>
      <dgm:t>
        <a:bodyPr/>
        <a:lstStyle/>
        <a:p>
          <a:endParaRPr lang="es-ES"/>
        </a:p>
      </dgm:t>
    </dgm:pt>
    <dgm:pt modelId="{D7436E80-4C36-4C6A-99BE-5DD3F4296BA7}">
      <dgm:prSet phldrT="[Texto]"/>
      <dgm:spPr/>
      <dgm:t>
        <a:bodyPr/>
        <a:lstStyle/>
        <a:p>
          <a:r>
            <a:rPr lang="es-EC" dirty="0" smtClean="0"/>
            <a:t>IEPS</a:t>
          </a:r>
          <a:endParaRPr lang="es-ES" dirty="0"/>
        </a:p>
      </dgm:t>
    </dgm:pt>
    <dgm:pt modelId="{8E47B07E-D9A5-4558-B179-652496E63D9C}" type="parTrans" cxnId="{DA68DB25-50CE-47F6-B45E-55FC51B7D081}">
      <dgm:prSet/>
      <dgm:spPr/>
      <dgm:t>
        <a:bodyPr/>
        <a:lstStyle/>
        <a:p>
          <a:endParaRPr lang="es-ES"/>
        </a:p>
      </dgm:t>
    </dgm:pt>
    <dgm:pt modelId="{46D78569-660A-4954-BC7C-5A598A5664A7}" type="sibTrans" cxnId="{DA68DB25-50CE-47F6-B45E-55FC51B7D081}">
      <dgm:prSet/>
      <dgm:spPr/>
      <dgm:t>
        <a:bodyPr/>
        <a:lstStyle/>
        <a:p>
          <a:endParaRPr lang="es-ES"/>
        </a:p>
      </dgm:t>
    </dgm:pt>
    <dgm:pt modelId="{98C0CF56-3FED-4EC3-9A0B-FA84DF5FD026}">
      <dgm:prSet phldrT="[Texto]" custT="1"/>
      <dgm:spPr/>
      <dgm:t>
        <a:bodyPr/>
        <a:lstStyle/>
        <a:p>
          <a:r>
            <a:rPr lang="es-EC" sz="1600" b="1" dirty="0" smtClean="0"/>
            <a:t>LEY DE ECONOMIA POPULAR Y SOLIDARIA</a:t>
          </a:r>
          <a:endParaRPr lang="es-ES" sz="1600" b="1" dirty="0"/>
        </a:p>
      </dgm:t>
    </dgm:pt>
    <dgm:pt modelId="{D507AAB1-B649-4382-84EB-76AC76F52B71}" type="parTrans" cxnId="{7DDC5E6E-9E6E-49DA-BABB-1F0919EAE27C}">
      <dgm:prSet/>
      <dgm:spPr/>
      <dgm:t>
        <a:bodyPr/>
        <a:lstStyle/>
        <a:p>
          <a:endParaRPr lang="es-ES"/>
        </a:p>
      </dgm:t>
    </dgm:pt>
    <dgm:pt modelId="{88277775-92B8-40BC-B674-00552D0135B4}" type="sibTrans" cxnId="{7DDC5E6E-9E6E-49DA-BABB-1F0919EAE27C}">
      <dgm:prSet/>
      <dgm:spPr/>
      <dgm:t>
        <a:bodyPr/>
        <a:lstStyle/>
        <a:p>
          <a:endParaRPr lang="es-ES"/>
        </a:p>
      </dgm:t>
    </dgm:pt>
    <dgm:pt modelId="{556DCB60-06C7-4F7A-8ACE-E4DAB22E638A}" type="pres">
      <dgm:prSet presAssocID="{76A6FF21-8BF7-48C7-A8A5-7EA130F9982D}" presName="Name0" presStyleCnt="0">
        <dgm:presLayoutVars>
          <dgm:chPref val="1"/>
          <dgm:dir/>
          <dgm:animOne val="branch"/>
          <dgm:animLvl val="lvl"/>
          <dgm:resizeHandles/>
        </dgm:presLayoutVars>
      </dgm:prSet>
      <dgm:spPr/>
      <dgm:t>
        <a:bodyPr/>
        <a:lstStyle/>
        <a:p>
          <a:endParaRPr lang="es-EC"/>
        </a:p>
      </dgm:t>
    </dgm:pt>
    <dgm:pt modelId="{5A0F9D93-861C-47A5-B6F8-E7F48175C640}" type="pres">
      <dgm:prSet presAssocID="{065261D7-5289-4E2D-B73C-9746F3A56946}" presName="vertOne" presStyleCnt="0"/>
      <dgm:spPr/>
    </dgm:pt>
    <dgm:pt modelId="{0A38BD6D-B111-447C-8677-752088A62FC4}" type="pres">
      <dgm:prSet presAssocID="{065261D7-5289-4E2D-B73C-9746F3A56946}" presName="txOne" presStyleLbl="node0" presStyleIdx="0" presStyleCnt="1" custScaleY="38999" custLinFactY="-3923" custLinFactNeighborX="-37" custLinFactNeighborY="-100000">
        <dgm:presLayoutVars>
          <dgm:chPref val="3"/>
        </dgm:presLayoutVars>
      </dgm:prSet>
      <dgm:spPr/>
      <dgm:t>
        <a:bodyPr/>
        <a:lstStyle/>
        <a:p>
          <a:endParaRPr lang="es-ES"/>
        </a:p>
      </dgm:t>
    </dgm:pt>
    <dgm:pt modelId="{7E813231-6DD9-40F8-9957-F4A6F33E90B9}" type="pres">
      <dgm:prSet presAssocID="{065261D7-5289-4E2D-B73C-9746F3A56946}" presName="parTransOne" presStyleCnt="0"/>
      <dgm:spPr/>
    </dgm:pt>
    <dgm:pt modelId="{F90ECE2F-BAEF-454D-8745-D3C23357DD0F}" type="pres">
      <dgm:prSet presAssocID="{065261D7-5289-4E2D-B73C-9746F3A56946}" presName="horzOne" presStyleCnt="0"/>
      <dgm:spPr/>
    </dgm:pt>
    <dgm:pt modelId="{EDB77761-900D-40DE-A56E-5134D3B18DA8}" type="pres">
      <dgm:prSet presAssocID="{87A31538-210C-418F-ABAC-A83633248F8B}" presName="vertTwo" presStyleCnt="0"/>
      <dgm:spPr/>
    </dgm:pt>
    <dgm:pt modelId="{469A49DE-0474-48C9-B4D0-ADA692EC8466}" type="pres">
      <dgm:prSet presAssocID="{87A31538-210C-418F-ABAC-A83633248F8B}" presName="txTwo" presStyleLbl="node2" presStyleIdx="0" presStyleCnt="2" custScaleX="107875" custScaleY="141329">
        <dgm:presLayoutVars>
          <dgm:chPref val="3"/>
        </dgm:presLayoutVars>
      </dgm:prSet>
      <dgm:spPr/>
      <dgm:t>
        <a:bodyPr/>
        <a:lstStyle/>
        <a:p>
          <a:endParaRPr lang="es-ES"/>
        </a:p>
      </dgm:t>
    </dgm:pt>
    <dgm:pt modelId="{A30BAD20-C6C3-4A30-8CE3-68228C29D326}" type="pres">
      <dgm:prSet presAssocID="{87A31538-210C-418F-ABAC-A83633248F8B}" presName="parTransTwo" presStyleCnt="0"/>
      <dgm:spPr/>
    </dgm:pt>
    <dgm:pt modelId="{AA0C1A9B-4102-4C2D-9BC4-281B69F6C227}" type="pres">
      <dgm:prSet presAssocID="{87A31538-210C-418F-ABAC-A83633248F8B}" presName="horzTwo" presStyleCnt="0"/>
      <dgm:spPr/>
    </dgm:pt>
    <dgm:pt modelId="{AB41E5D9-D672-4F49-992A-56CF33FE0CBE}" type="pres">
      <dgm:prSet presAssocID="{D7436E80-4C36-4C6A-99BE-5DD3F4296BA7}" presName="vertThree" presStyleCnt="0"/>
      <dgm:spPr/>
    </dgm:pt>
    <dgm:pt modelId="{BF4D393F-6912-4FDB-847D-AA385B4CE6C0}" type="pres">
      <dgm:prSet presAssocID="{D7436E80-4C36-4C6A-99BE-5DD3F4296BA7}" presName="txThree" presStyleLbl="node3" presStyleIdx="0" presStyleCnt="1" custScaleY="81646" custLinFactX="11519" custLinFactNeighborX="100000" custLinFactNeighborY="-17067">
        <dgm:presLayoutVars>
          <dgm:chPref val="3"/>
        </dgm:presLayoutVars>
      </dgm:prSet>
      <dgm:spPr/>
      <dgm:t>
        <a:bodyPr/>
        <a:lstStyle/>
        <a:p>
          <a:endParaRPr lang="es-EC"/>
        </a:p>
      </dgm:t>
    </dgm:pt>
    <dgm:pt modelId="{1D3D3F26-970A-4848-AE05-387EB2CE0274}" type="pres">
      <dgm:prSet presAssocID="{D7436E80-4C36-4C6A-99BE-5DD3F4296BA7}" presName="horzThree" presStyleCnt="0"/>
      <dgm:spPr/>
    </dgm:pt>
    <dgm:pt modelId="{404814F6-FA4C-4DA3-9BDA-3845EA64445C}" type="pres">
      <dgm:prSet presAssocID="{CEF4E30A-A885-4F09-AC47-0582E01F2ABD}" presName="sibSpaceTwo" presStyleCnt="0"/>
      <dgm:spPr/>
    </dgm:pt>
    <dgm:pt modelId="{2F9CDF43-BCE0-412E-AE9A-A51FCEAA6AA6}" type="pres">
      <dgm:prSet presAssocID="{98C0CF56-3FED-4EC3-9A0B-FA84DF5FD026}" presName="vertTwo" presStyleCnt="0"/>
      <dgm:spPr/>
    </dgm:pt>
    <dgm:pt modelId="{40D40884-C2C4-48A2-909F-6108C933651E}" type="pres">
      <dgm:prSet presAssocID="{98C0CF56-3FED-4EC3-9A0B-FA84DF5FD026}" presName="txTwo" presStyleLbl="node2" presStyleIdx="1" presStyleCnt="2" custScaleY="117704">
        <dgm:presLayoutVars>
          <dgm:chPref val="3"/>
        </dgm:presLayoutVars>
      </dgm:prSet>
      <dgm:spPr/>
      <dgm:t>
        <a:bodyPr/>
        <a:lstStyle/>
        <a:p>
          <a:endParaRPr lang="es-ES"/>
        </a:p>
      </dgm:t>
    </dgm:pt>
    <dgm:pt modelId="{C8EDF11C-A284-4F9C-B17D-0B314F715DA0}" type="pres">
      <dgm:prSet presAssocID="{98C0CF56-3FED-4EC3-9A0B-FA84DF5FD026}" presName="horzTwo" presStyleCnt="0"/>
      <dgm:spPr/>
    </dgm:pt>
  </dgm:ptLst>
  <dgm:cxnLst>
    <dgm:cxn modelId="{13EADB2C-744B-43C6-9CE1-F1EA710D3DE5}" type="presOf" srcId="{76A6FF21-8BF7-48C7-A8A5-7EA130F9982D}" destId="{556DCB60-06C7-4F7A-8ACE-E4DAB22E638A}" srcOrd="0" destOrd="0" presId="urn:microsoft.com/office/officeart/2005/8/layout/hierarchy4"/>
    <dgm:cxn modelId="{946F13E1-8E9C-41D1-A58B-28C815468330}" type="presOf" srcId="{065261D7-5289-4E2D-B73C-9746F3A56946}" destId="{0A38BD6D-B111-447C-8677-752088A62FC4}" srcOrd="0" destOrd="0" presId="urn:microsoft.com/office/officeart/2005/8/layout/hierarchy4"/>
    <dgm:cxn modelId="{98BCEF58-3272-4D23-B70B-D8047BBC8D86}" type="presOf" srcId="{87A31538-210C-418F-ABAC-A83633248F8B}" destId="{469A49DE-0474-48C9-B4D0-ADA692EC8466}" srcOrd="0" destOrd="0" presId="urn:microsoft.com/office/officeart/2005/8/layout/hierarchy4"/>
    <dgm:cxn modelId="{7DDC5E6E-9E6E-49DA-BABB-1F0919EAE27C}" srcId="{065261D7-5289-4E2D-B73C-9746F3A56946}" destId="{98C0CF56-3FED-4EC3-9A0B-FA84DF5FD026}" srcOrd="1" destOrd="0" parTransId="{D507AAB1-B649-4382-84EB-76AC76F52B71}" sibTransId="{88277775-92B8-40BC-B674-00552D0135B4}"/>
    <dgm:cxn modelId="{11435640-792F-434C-A2F3-D713F56D87CA}" srcId="{065261D7-5289-4E2D-B73C-9746F3A56946}" destId="{87A31538-210C-418F-ABAC-A83633248F8B}" srcOrd="0" destOrd="0" parTransId="{6C28DD4C-033F-4C00-AF81-130093E322AD}" sibTransId="{CEF4E30A-A885-4F09-AC47-0582E01F2ABD}"/>
    <dgm:cxn modelId="{D7EF85F2-E541-4C1F-99AB-0F15A073E7BF}" type="presOf" srcId="{D7436E80-4C36-4C6A-99BE-5DD3F4296BA7}" destId="{BF4D393F-6912-4FDB-847D-AA385B4CE6C0}" srcOrd="0" destOrd="0" presId="urn:microsoft.com/office/officeart/2005/8/layout/hierarchy4"/>
    <dgm:cxn modelId="{DA68DB25-50CE-47F6-B45E-55FC51B7D081}" srcId="{87A31538-210C-418F-ABAC-A83633248F8B}" destId="{D7436E80-4C36-4C6A-99BE-5DD3F4296BA7}" srcOrd="0" destOrd="0" parTransId="{8E47B07E-D9A5-4558-B179-652496E63D9C}" sibTransId="{46D78569-660A-4954-BC7C-5A598A5664A7}"/>
    <dgm:cxn modelId="{47256F7B-0011-4D81-AC2E-EAD53A3A7B90}" type="presOf" srcId="{98C0CF56-3FED-4EC3-9A0B-FA84DF5FD026}" destId="{40D40884-C2C4-48A2-909F-6108C933651E}" srcOrd="0" destOrd="0" presId="urn:microsoft.com/office/officeart/2005/8/layout/hierarchy4"/>
    <dgm:cxn modelId="{DB55C8B1-410E-47A9-A7C4-A4412C897AEE}" srcId="{76A6FF21-8BF7-48C7-A8A5-7EA130F9982D}" destId="{065261D7-5289-4E2D-B73C-9746F3A56946}" srcOrd="0" destOrd="0" parTransId="{1A36E89F-4FDA-4A61-A052-4E1CE553CAF8}" sibTransId="{9DA5F68E-AD63-4354-8164-867F9716A096}"/>
    <dgm:cxn modelId="{D5BC3633-B083-455B-B40C-89FDB0288F6B}" type="presParOf" srcId="{556DCB60-06C7-4F7A-8ACE-E4DAB22E638A}" destId="{5A0F9D93-861C-47A5-B6F8-E7F48175C640}" srcOrd="0" destOrd="0" presId="urn:microsoft.com/office/officeart/2005/8/layout/hierarchy4"/>
    <dgm:cxn modelId="{419EE50C-40FB-4182-B298-429C0625CA8E}" type="presParOf" srcId="{5A0F9D93-861C-47A5-B6F8-E7F48175C640}" destId="{0A38BD6D-B111-447C-8677-752088A62FC4}" srcOrd="0" destOrd="0" presId="urn:microsoft.com/office/officeart/2005/8/layout/hierarchy4"/>
    <dgm:cxn modelId="{852817AB-0DBB-4B4E-9DD6-6E62746A5224}" type="presParOf" srcId="{5A0F9D93-861C-47A5-B6F8-E7F48175C640}" destId="{7E813231-6DD9-40F8-9957-F4A6F33E90B9}" srcOrd="1" destOrd="0" presId="urn:microsoft.com/office/officeart/2005/8/layout/hierarchy4"/>
    <dgm:cxn modelId="{1252EC3D-D2F4-4533-9E35-B5B950D2B9D9}" type="presParOf" srcId="{5A0F9D93-861C-47A5-B6F8-E7F48175C640}" destId="{F90ECE2F-BAEF-454D-8745-D3C23357DD0F}" srcOrd="2" destOrd="0" presId="urn:microsoft.com/office/officeart/2005/8/layout/hierarchy4"/>
    <dgm:cxn modelId="{935B3200-0060-4D9B-B070-BE637AF18003}" type="presParOf" srcId="{F90ECE2F-BAEF-454D-8745-D3C23357DD0F}" destId="{EDB77761-900D-40DE-A56E-5134D3B18DA8}" srcOrd="0" destOrd="0" presId="urn:microsoft.com/office/officeart/2005/8/layout/hierarchy4"/>
    <dgm:cxn modelId="{AD9C5150-31B9-4BA0-9BA2-61CC26B91E42}" type="presParOf" srcId="{EDB77761-900D-40DE-A56E-5134D3B18DA8}" destId="{469A49DE-0474-48C9-B4D0-ADA692EC8466}" srcOrd="0" destOrd="0" presId="urn:microsoft.com/office/officeart/2005/8/layout/hierarchy4"/>
    <dgm:cxn modelId="{525BE492-1E1E-4267-B888-291F555603D2}" type="presParOf" srcId="{EDB77761-900D-40DE-A56E-5134D3B18DA8}" destId="{A30BAD20-C6C3-4A30-8CE3-68228C29D326}" srcOrd="1" destOrd="0" presId="urn:microsoft.com/office/officeart/2005/8/layout/hierarchy4"/>
    <dgm:cxn modelId="{27F9C7B3-CED0-415F-814F-87527739E8EC}" type="presParOf" srcId="{EDB77761-900D-40DE-A56E-5134D3B18DA8}" destId="{AA0C1A9B-4102-4C2D-9BC4-281B69F6C227}" srcOrd="2" destOrd="0" presId="urn:microsoft.com/office/officeart/2005/8/layout/hierarchy4"/>
    <dgm:cxn modelId="{190D257F-5578-422E-91CB-9622213C2A9E}" type="presParOf" srcId="{AA0C1A9B-4102-4C2D-9BC4-281B69F6C227}" destId="{AB41E5D9-D672-4F49-992A-56CF33FE0CBE}" srcOrd="0" destOrd="0" presId="urn:microsoft.com/office/officeart/2005/8/layout/hierarchy4"/>
    <dgm:cxn modelId="{F467D592-CDBD-4DBC-9F1D-8B304F66D403}" type="presParOf" srcId="{AB41E5D9-D672-4F49-992A-56CF33FE0CBE}" destId="{BF4D393F-6912-4FDB-847D-AA385B4CE6C0}" srcOrd="0" destOrd="0" presId="urn:microsoft.com/office/officeart/2005/8/layout/hierarchy4"/>
    <dgm:cxn modelId="{ABDBF354-D1A9-4D8A-968F-B7312D8689E1}" type="presParOf" srcId="{AB41E5D9-D672-4F49-992A-56CF33FE0CBE}" destId="{1D3D3F26-970A-4848-AE05-387EB2CE0274}" srcOrd="1" destOrd="0" presId="urn:microsoft.com/office/officeart/2005/8/layout/hierarchy4"/>
    <dgm:cxn modelId="{FBC986A7-D551-479E-BA5D-F65075A2C59C}" type="presParOf" srcId="{F90ECE2F-BAEF-454D-8745-D3C23357DD0F}" destId="{404814F6-FA4C-4DA3-9BDA-3845EA64445C}" srcOrd="1" destOrd="0" presId="urn:microsoft.com/office/officeart/2005/8/layout/hierarchy4"/>
    <dgm:cxn modelId="{47C97011-754B-4D60-A6EC-6117CFCD9BDF}" type="presParOf" srcId="{F90ECE2F-BAEF-454D-8745-D3C23357DD0F}" destId="{2F9CDF43-BCE0-412E-AE9A-A51FCEAA6AA6}" srcOrd="2" destOrd="0" presId="urn:microsoft.com/office/officeart/2005/8/layout/hierarchy4"/>
    <dgm:cxn modelId="{A16250E4-9738-448B-8E68-76039B710EFC}" type="presParOf" srcId="{2F9CDF43-BCE0-412E-AE9A-A51FCEAA6AA6}" destId="{40D40884-C2C4-48A2-909F-6108C933651E}" srcOrd="0" destOrd="0" presId="urn:microsoft.com/office/officeart/2005/8/layout/hierarchy4"/>
    <dgm:cxn modelId="{FF2FC2EF-E6B5-4A00-9E1D-1C8C980C8077}" type="presParOf" srcId="{2F9CDF43-BCE0-412E-AE9A-A51FCEAA6AA6}" destId="{C8EDF11C-A284-4F9C-B17D-0B314F715DA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2B0CE1-CB65-48C6-9B6F-CD59B5B4613D}" type="doc">
      <dgm:prSet loTypeId="urn:microsoft.com/office/officeart/2005/8/layout/matrix1" loCatId="matrix" qsTypeId="urn:microsoft.com/office/officeart/2005/8/quickstyle/3d2" qsCatId="3D" csTypeId="urn:microsoft.com/office/officeart/2005/8/colors/colorful1" csCatId="colorful" phldr="1"/>
      <dgm:spPr/>
      <dgm:t>
        <a:bodyPr/>
        <a:lstStyle/>
        <a:p>
          <a:endParaRPr lang="es-ES"/>
        </a:p>
      </dgm:t>
    </dgm:pt>
    <dgm:pt modelId="{DBF70CA7-B718-43AE-A2E6-1827F6C6C409}">
      <dgm:prSet phldrT="[Texto]"/>
      <dgm:spPr/>
      <dgm:t>
        <a:bodyPr/>
        <a:lstStyle/>
        <a:p>
          <a:r>
            <a:rPr lang="es-EC" dirty="0" smtClean="0"/>
            <a:t>ESCOBAS DE FIBRA NATURAL</a:t>
          </a:r>
          <a:endParaRPr lang="es-ES" dirty="0"/>
        </a:p>
      </dgm:t>
    </dgm:pt>
    <dgm:pt modelId="{6AB9EA71-74D9-4B70-8D53-EF3D747BAE31}" type="parTrans" cxnId="{AA11D40F-D7CA-4D76-9062-F04453D70500}">
      <dgm:prSet/>
      <dgm:spPr/>
      <dgm:t>
        <a:bodyPr/>
        <a:lstStyle/>
        <a:p>
          <a:endParaRPr lang="es-ES"/>
        </a:p>
      </dgm:t>
    </dgm:pt>
    <dgm:pt modelId="{E8B93133-1041-4E49-BE1B-80707E16713A}" type="sibTrans" cxnId="{AA11D40F-D7CA-4D76-9062-F04453D70500}">
      <dgm:prSet/>
      <dgm:spPr/>
      <dgm:t>
        <a:bodyPr/>
        <a:lstStyle/>
        <a:p>
          <a:endParaRPr lang="es-ES"/>
        </a:p>
      </dgm:t>
    </dgm:pt>
    <dgm:pt modelId="{7A7248F7-4AAF-4D7B-9FD7-55B74DEE56C1}">
      <dgm:prSet phldrT="[Texto]"/>
      <dgm:spPr/>
      <dgm:t>
        <a:bodyPr/>
        <a:lstStyle/>
        <a:p>
          <a:r>
            <a:rPr lang="es-EC" dirty="0" smtClean="0"/>
            <a:t>PRECIO: P.V.P </a:t>
          </a:r>
        </a:p>
        <a:p>
          <a:r>
            <a:rPr lang="es-EC" dirty="0" smtClean="0"/>
            <a:t>US/. 2,50 POR UNIDAD </a:t>
          </a:r>
          <a:endParaRPr lang="es-ES" dirty="0"/>
        </a:p>
      </dgm:t>
    </dgm:pt>
    <dgm:pt modelId="{CB94CBE7-04F7-48CB-A90E-870C33E207F2}" type="parTrans" cxnId="{3370CC33-83DC-46DD-9B6E-CFDCE53C4BB3}">
      <dgm:prSet/>
      <dgm:spPr/>
      <dgm:t>
        <a:bodyPr/>
        <a:lstStyle/>
        <a:p>
          <a:endParaRPr lang="es-ES"/>
        </a:p>
      </dgm:t>
    </dgm:pt>
    <dgm:pt modelId="{6A3AFC15-37DF-445D-9204-B5738DAF2C26}" type="sibTrans" cxnId="{3370CC33-83DC-46DD-9B6E-CFDCE53C4BB3}">
      <dgm:prSet/>
      <dgm:spPr/>
      <dgm:t>
        <a:bodyPr/>
        <a:lstStyle/>
        <a:p>
          <a:endParaRPr lang="es-ES"/>
        </a:p>
      </dgm:t>
    </dgm:pt>
    <dgm:pt modelId="{FBA6790D-A231-4FE8-AF12-183FB7B04779}">
      <dgm:prSet phldrT="[Texto]" phldr="1"/>
      <dgm:spPr/>
      <dgm:t>
        <a:bodyPr/>
        <a:lstStyle/>
        <a:p>
          <a:endParaRPr lang="es-ES" dirty="0"/>
        </a:p>
      </dgm:t>
    </dgm:pt>
    <dgm:pt modelId="{18E53671-8BEE-4527-B759-574749B90911}" type="parTrans" cxnId="{2965AFB4-7490-43B5-AC7A-D247FA82979F}">
      <dgm:prSet/>
      <dgm:spPr/>
      <dgm:t>
        <a:bodyPr/>
        <a:lstStyle/>
        <a:p>
          <a:endParaRPr lang="es-ES"/>
        </a:p>
      </dgm:t>
    </dgm:pt>
    <dgm:pt modelId="{464155E8-8827-4108-8E76-E91D7AE92EB0}" type="sibTrans" cxnId="{2965AFB4-7490-43B5-AC7A-D247FA82979F}">
      <dgm:prSet/>
      <dgm:spPr/>
      <dgm:t>
        <a:bodyPr/>
        <a:lstStyle/>
        <a:p>
          <a:endParaRPr lang="es-ES"/>
        </a:p>
      </dgm:t>
    </dgm:pt>
    <dgm:pt modelId="{E9471FD8-C1EE-4A40-A9F8-E7624CFB2C0E}">
      <dgm:prSet phldrT="[Texto]" custT="1"/>
      <dgm:spPr/>
      <dgm:t>
        <a:bodyPr anchor="t" anchorCtr="1"/>
        <a:lstStyle/>
        <a:p>
          <a:pPr algn="l"/>
          <a:r>
            <a:rPr lang="es-EC" sz="1200" b="1" dirty="0" smtClean="0"/>
            <a:t>1.- Promociones y obsequios que van adheridos a la escoba.</a:t>
          </a:r>
        </a:p>
        <a:p>
          <a:pPr algn="l"/>
          <a:r>
            <a:rPr lang="es-EC" sz="1200" b="1" dirty="0" smtClean="0"/>
            <a:t>2.- Descuentos en ventas al por mayor.</a:t>
          </a:r>
        </a:p>
        <a:p>
          <a:pPr algn="l"/>
          <a:r>
            <a:rPr lang="es-EC" sz="1200" b="1" dirty="0" smtClean="0"/>
            <a:t>3.- Afiches promocionales donde se destaque que son fabricadas por mujeres, y captar un mercado solidario.</a:t>
          </a:r>
        </a:p>
        <a:p>
          <a:pPr algn="l"/>
          <a:r>
            <a:rPr lang="es-EC" sz="1200" b="1" dirty="0" smtClean="0"/>
            <a:t>4.- Utilizar los vehículos de distribución como  Tiendas Móviles</a:t>
          </a:r>
          <a:endParaRPr lang="es-ES" sz="1200" b="1" dirty="0"/>
        </a:p>
      </dgm:t>
    </dgm:pt>
    <dgm:pt modelId="{304F6197-619D-4D97-8E32-9C7DD6A0ED0B}" type="parTrans" cxnId="{216ECE6C-2ADC-434F-A261-9B92195B0C39}">
      <dgm:prSet/>
      <dgm:spPr/>
      <dgm:t>
        <a:bodyPr/>
        <a:lstStyle/>
        <a:p>
          <a:endParaRPr lang="es-ES"/>
        </a:p>
      </dgm:t>
    </dgm:pt>
    <dgm:pt modelId="{B011ED8B-9A26-498D-915C-F8275547AAAA}" type="sibTrans" cxnId="{216ECE6C-2ADC-434F-A261-9B92195B0C39}">
      <dgm:prSet/>
      <dgm:spPr/>
      <dgm:t>
        <a:bodyPr/>
        <a:lstStyle/>
        <a:p>
          <a:endParaRPr lang="es-ES"/>
        </a:p>
      </dgm:t>
    </dgm:pt>
    <dgm:pt modelId="{22885206-660D-4BFD-89D0-6F609CF66414}" type="pres">
      <dgm:prSet presAssocID="{3B2B0CE1-CB65-48C6-9B6F-CD59B5B4613D}" presName="diagram" presStyleCnt="0">
        <dgm:presLayoutVars>
          <dgm:chMax val="1"/>
          <dgm:dir/>
          <dgm:animLvl val="ctr"/>
          <dgm:resizeHandles val="exact"/>
        </dgm:presLayoutVars>
      </dgm:prSet>
      <dgm:spPr/>
      <dgm:t>
        <a:bodyPr/>
        <a:lstStyle/>
        <a:p>
          <a:endParaRPr lang="es-EC"/>
        </a:p>
      </dgm:t>
    </dgm:pt>
    <dgm:pt modelId="{48D5D0D5-2CE4-4680-9D43-9050F7432A31}" type="pres">
      <dgm:prSet presAssocID="{3B2B0CE1-CB65-48C6-9B6F-CD59B5B4613D}" presName="matrix" presStyleCnt="0"/>
      <dgm:spPr/>
    </dgm:pt>
    <dgm:pt modelId="{9DC1449D-C9FA-402B-BA94-DEA4A012C358}" type="pres">
      <dgm:prSet presAssocID="{3B2B0CE1-CB65-48C6-9B6F-CD59B5B4613D}" presName="tile1" presStyleLbl="node1" presStyleIdx="0" presStyleCnt="4" custLinFactNeighborX="719" custLinFactNeighborY="1"/>
      <dgm:spPr/>
      <dgm:t>
        <a:bodyPr/>
        <a:lstStyle/>
        <a:p>
          <a:endParaRPr lang="es-ES"/>
        </a:p>
      </dgm:t>
    </dgm:pt>
    <dgm:pt modelId="{9F1CD2F9-C311-4572-820B-756928E6CCF5}" type="pres">
      <dgm:prSet presAssocID="{3B2B0CE1-CB65-48C6-9B6F-CD59B5B4613D}" presName="tile1text" presStyleLbl="node1" presStyleIdx="0" presStyleCnt="4">
        <dgm:presLayoutVars>
          <dgm:chMax val="0"/>
          <dgm:chPref val="0"/>
          <dgm:bulletEnabled val="1"/>
        </dgm:presLayoutVars>
      </dgm:prSet>
      <dgm:spPr/>
      <dgm:t>
        <a:bodyPr/>
        <a:lstStyle/>
        <a:p>
          <a:endParaRPr lang="es-ES"/>
        </a:p>
      </dgm:t>
    </dgm:pt>
    <dgm:pt modelId="{FF6EA49F-37C1-4722-8593-AFF214E084AD}" type="pres">
      <dgm:prSet presAssocID="{3B2B0CE1-CB65-48C6-9B6F-CD59B5B4613D}" presName="tile2" presStyleLbl="node1" presStyleIdx="1" presStyleCnt="4"/>
      <dgm:spPr/>
      <dgm:t>
        <a:bodyPr/>
        <a:lstStyle/>
        <a:p>
          <a:endParaRPr lang="es-EC"/>
        </a:p>
      </dgm:t>
    </dgm:pt>
    <dgm:pt modelId="{64184417-3B83-42AA-B3E9-57C6847AD0A3}" type="pres">
      <dgm:prSet presAssocID="{3B2B0CE1-CB65-48C6-9B6F-CD59B5B4613D}" presName="tile2text" presStyleLbl="node1" presStyleIdx="1" presStyleCnt="4">
        <dgm:presLayoutVars>
          <dgm:chMax val="0"/>
          <dgm:chPref val="0"/>
          <dgm:bulletEnabled val="1"/>
        </dgm:presLayoutVars>
      </dgm:prSet>
      <dgm:spPr/>
      <dgm:t>
        <a:bodyPr/>
        <a:lstStyle/>
        <a:p>
          <a:endParaRPr lang="es-EC"/>
        </a:p>
      </dgm:t>
    </dgm:pt>
    <dgm:pt modelId="{940F2131-692B-4553-9EEB-9052C7F45C08}" type="pres">
      <dgm:prSet presAssocID="{3B2B0CE1-CB65-48C6-9B6F-CD59B5B4613D}" presName="tile3" presStyleLbl="node1" presStyleIdx="2" presStyleCnt="4"/>
      <dgm:spPr/>
      <dgm:t>
        <a:bodyPr/>
        <a:lstStyle/>
        <a:p>
          <a:endParaRPr lang="es-ES"/>
        </a:p>
      </dgm:t>
    </dgm:pt>
    <dgm:pt modelId="{0DCA0ACF-16E7-42A5-BEBC-C2384964CCEF}" type="pres">
      <dgm:prSet presAssocID="{3B2B0CE1-CB65-48C6-9B6F-CD59B5B4613D}" presName="tile3text" presStyleLbl="node1" presStyleIdx="2" presStyleCnt="4">
        <dgm:presLayoutVars>
          <dgm:chMax val="0"/>
          <dgm:chPref val="0"/>
          <dgm:bulletEnabled val="1"/>
        </dgm:presLayoutVars>
      </dgm:prSet>
      <dgm:spPr/>
      <dgm:t>
        <a:bodyPr/>
        <a:lstStyle/>
        <a:p>
          <a:endParaRPr lang="es-ES"/>
        </a:p>
      </dgm:t>
    </dgm:pt>
    <dgm:pt modelId="{E511E747-3662-41AE-A1DE-4A7002D1EE35}" type="pres">
      <dgm:prSet presAssocID="{3B2B0CE1-CB65-48C6-9B6F-CD59B5B4613D}" presName="tile4" presStyleLbl="node1" presStyleIdx="3" presStyleCnt="4" custScaleX="97228" custScaleY="101463"/>
      <dgm:spPr/>
      <dgm:t>
        <a:bodyPr/>
        <a:lstStyle/>
        <a:p>
          <a:endParaRPr lang="es-ES"/>
        </a:p>
      </dgm:t>
    </dgm:pt>
    <dgm:pt modelId="{64BA1178-ABC5-4F03-BB6A-F7FC7B4B594B}" type="pres">
      <dgm:prSet presAssocID="{3B2B0CE1-CB65-48C6-9B6F-CD59B5B4613D}" presName="tile4text" presStyleLbl="node1" presStyleIdx="3" presStyleCnt="4">
        <dgm:presLayoutVars>
          <dgm:chMax val="0"/>
          <dgm:chPref val="0"/>
          <dgm:bulletEnabled val="1"/>
        </dgm:presLayoutVars>
      </dgm:prSet>
      <dgm:spPr/>
      <dgm:t>
        <a:bodyPr/>
        <a:lstStyle/>
        <a:p>
          <a:endParaRPr lang="es-ES"/>
        </a:p>
      </dgm:t>
    </dgm:pt>
    <dgm:pt modelId="{D9608C3A-6C5C-4699-8ED7-2F3F305864AC}" type="pres">
      <dgm:prSet presAssocID="{3B2B0CE1-CB65-48C6-9B6F-CD59B5B4613D}" presName="centerTile" presStyleLbl="fgShp" presStyleIdx="0" presStyleCnt="1" custScaleX="63802" custScaleY="48315">
        <dgm:presLayoutVars>
          <dgm:chMax val="0"/>
          <dgm:chPref val="0"/>
        </dgm:presLayoutVars>
      </dgm:prSet>
      <dgm:spPr/>
      <dgm:t>
        <a:bodyPr/>
        <a:lstStyle/>
        <a:p>
          <a:endParaRPr lang="es-EC"/>
        </a:p>
      </dgm:t>
    </dgm:pt>
  </dgm:ptLst>
  <dgm:cxnLst>
    <dgm:cxn modelId="{216ECE6C-2ADC-434F-A261-9B92195B0C39}" srcId="{DBF70CA7-B718-43AE-A2E6-1827F6C6C409}" destId="{E9471FD8-C1EE-4A40-A9F8-E7624CFB2C0E}" srcOrd="2" destOrd="0" parTransId="{304F6197-619D-4D97-8E32-9C7DD6A0ED0B}" sibTransId="{B011ED8B-9A26-498D-915C-F8275547AAAA}"/>
    <dgm:cxn modelId="{B23EB479-8F07-4C05-B229-D50C5B7D7131}" type="presOf" srcId="{E9471FD8-C1EE-4A40-A9F8-E7624CFB2C0E}" destId="{0DCA0ACF-16E7-42A5-BEBC-C2384964CCEF}" srcOrd="1" destOrd="0" presId="urn:microsoft.com/office/officeart/2005/8/layout/matrix1"/>
    <dgm:cxn modelId="{71C8CF88-DF76-4325-B1A3-834BE087C4DD}" type="presOf" srcId="{FBA6790D-A231-4FE8-AF12-183FB7B04779}" destId="{FF6EA49F-37C1-4722-8593-AFF214E084AD}" srcOrd="0" destOrd="0" presId="urn:microsoft.com/office/officeart/2005/8/layout/matrix1"/>
    <dgm:cxn modelId="{AA11D40F-D7CA-4D76-9062-F04453D70500}" srcId="{3B2B0CE1-CB65-48C6-9B6F-CD59B5B4613D}" destId="{DBF70CA7-B718-43AE-A2E6-1827F6C6C409}" srcOrd="0" destOrd="0" parTransId="{6AB9EA71-74D9-4B70-8D53-EF3D747BAE31}" sibTransId="{E8B93133-1041-4E49-BE1B-80707E16713A}"/>
    <dgm:cxn modelId="{8542C28C-3F48-4474-A3DB-8B62067A66A6}" type="presOf" srcId="{7A7248F7-4AAF-4D7B-9FD7-55B74DEE56C1}" destId="{9F1CD2F9-C311-4572-820B-756928E6CCF5}" srcOrd="1" destOrd="0" presId="urn:microsoft.com/office/officeart/2005/8/layout/matrix1"/>
    <dgm:cxn modelId="{3370CC33-83DC-46DD-9B6E-CFDCE53C4BB3}" srcId="{DBF70CA7-B718-43AE-A2E6-1827F6C6C409}" destId="{7A7248F7-4AAF-4D7B-9FD7-55B74DEE56C1}" srcOrd="0" destOrd="0" parTransId="{CB94CBE7-04F7-48CB-A90E-870C33E207F2}" sibTransId="{6A3AFC15-37DF-445D-9204-B5738DAF2C26}"/>
    <dgm:cxn modelId="{BF626B83-8495-4BBC-AF23-9ABE3CB0D708}" type="presOf" srcId="{7A7248F7-4AAF-4D7B-9FD7-55B74DEE56C1}" destId="{9DC1449D-C9FA-402B-BA94-DEA4A012C358}" srcOrd="0" destOrd="0" presId="urn:microsoft.com/office/officeart/2005/8/layout/matrix1"/>
    <dgm:cxn modelId="{69DA6E83-E4CA-4222-B251-CC54C7FB1ACF}" type="presOf" srcId="{3B2B0CE1-CB65-48C6-9B6F-CD59B5B4613D}" destId="{22885206-660D-4BFD-89D0-6F609CF66414}" srcOrd="0" destOrd="0" presId="urn:microsoft.com/office/officeart/2005/8/layout/matrix1"/>
    <dgm:cxn modelId="{108471F6-79AD-44FD-8FF7-4EF7965AE52D}" type="presOf" srcId="{FBA6790D-A231-4FE8-AF12-183FB7B04779}" destId="{64184417-3B83-42AA-B3E9-57C6847AD0A3}" srcOrd="1" destOrd="0" presId="urn:microsoft.com/office/officeart/2005/8/layout/matrix1"/>
    <dgm:cxn modelId="{3644CA52-1BE8-4463-950F-746591FF5B7D}" type="presOf" srcId="{DBF70CA7-B718-43AE-A2E6-1827F6C6C409}" destId="{D9608C3A-6C5C-4699-8ED7-2F3F305864AC}" srcOrd="0" destOrd="0" presId="urn:microsoft.com/office/officeart/2005/8/layout/matrix1"/>
    <dgm:cxn modelId="{2965AFB4-7490-43B5-AC7A-D247FA82979F}" srcId="{DBF70CA7-B718-43AE-A2E6-1827F6C6C409}" destId="{FBA6790D-A231-4FE8-AF12-183FB7B04779}" srcOrd="1" destOrd="0" parTransId="{18E53671-8BEE-4527-B759-574749B90911}" sibTransId="{464155E8-8827-4108-8E76-E91D7AE92EB0}"/>
    <dgm:cxn modelId="{AC988905-7943-413A-9898-0496E0B194C4}" type="presOf" srcId="{E9471FD8-C1EE-4A40-A9F8-E7624CFB2C0E}" destId="{940F2131-692B-4553-9EEB-9052C7F45C08}" srcOrd="0" destOrd="0" presId="urn:microsoft.com/office/officeart/2005/8/layout/matrix1"/>
    <dgm:cxn modelId="{E71F0012-FCC8-412B-9430-A1EF427015E6}" type="presParOf" srcId="{22885206-660D-4BFD-89D0-6F609CF66414}" destId="{48D5D0D5-2CE4-4680-9D43-9050F7432A31}" srcOrd="0" destOrd="0" presId="urn:microsoft.com/office/officeart/2005/8/layout/matrix1"/>
    <dgm:cxn modelId="{5CA3C874-5D50-45A3-AC2C-F8C3782A4194}" type="presParOf" srcId="{48D5D0D5-2CE4-4680-9D43-9050F7432A31}" destId="{9DC1449D-C9FA-402B-BA94-DEA4A012C358}" srcOrd="0" destOrd="0" presId="urn:microsoft.com/office/officeart/2005/8/layout/matrix1"/>
    <dgm:cxn modelId="{E65E0C9C-5E9F-45F7-8FB0-D14BEDAA6823}" type="presParOf" srcId="{48D5D0D5-2CE4-4680-9D43-9050F7432A31}" destId="{9F1CD2F9-C311-4572-820B-756928E6CCF5}" srcOrd="1" destOrd="0" presId="urn:microsoft.com/office/officeart/2005/8/layout/matrix1"/>
    <dgm:cxn modelId="{C859984D-B6DC-461D-8785-3C6B99F04A69}" type="presParOf" srcId="{48D5D0D5-2CE4-4680-9D43-9050F7432A31}" destId="{FF6EA49F-37C1-4722-8593-AFF214E084AD}" srcOrd="2" destOrd="0" presId="urn:microsoft.com/office/officeart/2005/8/layout/matrix1"/>
    <dgm:cxn modelId="{C3E62D8B-9CD2-4F71-8862-05F001788A7E}" type="presParOf" srcId="{48D5D0D5-2CE4-4680-9D43-9050F7432A31}" destId="{64184417-3B83-42AA-B3E9-57C6847AD0A3}" srcOrd="3" destOrd="0" presId="urn:microsoft.com/office/officeart/2005/8/layout/matrix1"/>
    <dgm:cxn modelId="{10F6A019-6187-4839-9B0A-C6E2FF1EE0E4}" type="presParOf" srcId="{48D5D0D5-2CE4-4680-9D43-9050F7432A31}" destId="{940F2131-692B-4553-9EEB-9052C7F45C08}" srcOrd="4" destOrd="0" presId="urn:microsoft.com/office/officeart/2005/8/layout/matrix1"/>
    <dgm:cxn modelId="{5C664F6C-30C7-4C3B-86B7-94FA6752875C}" type="presParOf" srcId="{48D5D0D5-2CE4-4680-9D43-9050F7432A31}" destId="{0DCA0ACF-16E7-42A5-BEBC-C2384964CCEF}" srcOrd="5" destOrd="0" presId="urn:microsoft.com/office/officeart/2005/8/layout/matrix1"/>
    <dgm:cxn modelId="{539EBBFE-5F2D-4E22-A229-83F7C936D8A0}" type="presParOf" srcId="{48D5D0D5-2CE4-4680-9D43-9050F7432A31}" destId="{E511E747-3662-41AE-A1DE-4A7002D1EE35}" srcOrd="6" destOrd="0" presId="urn:microsoft.com/office/officeart/2005/8/layout/matrix1"/>
    <dgm:cxn modelId="{C0EA9D89-4A7E-427A-B976-7658E944EFD8}" type="presParOf" srcId="{48D5D0D5-2CE4-4680-9D43-9050F7432A31}" destId="{64BA1178-ABC5-4F03-BB6A-F7FC7B4B594B}" srcOrd="7" destOrd="0" presId="urn:microsoft.com/office/officeart/2005/8/layout/matrix1"/>
    <dgm:cxn modelId="{757C8FE1-BD7A-457A-A8DD-0E9A79428B52}" type="presParOf" srcId="{22885206-660D-4BFD-89D0-6F609CF66414}" destId="{D9608C3A-6C5C-4699-8ED7-2F3F305864AC}"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2D6AD5-232D-46E3-977A-5F8AF7ECE36A}"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S"/>
        </a:p>
      </dgm:t>
    </dgm:pt>
    <dgm:pt modelId="{3573822E-D975-425A-B6C4-49142D743E78}">
      <dgm:prSet phldrT="[Texto]" custT="1"/>
      <dgm:spPr/>
      <dgm:t>
        <a:bodyPr/>
        <a:lstStyle/>
        <a:p>
          <a:r>
            <a:rPr lang="es-EC" sz="1000" b="1" dirty="0" smtClean="0"/>
            <a:t>CENTRO DE ACOPIO Y COMERCIALIZACIÓN</a:t>
          </a:r>
          <a:endParaRPr lang="es-ES" sz="1000" dirty="0"/>
        </a:p>
      </dgm:t>
    </dgm:pt>
    <dgm:pt modelId="{8F532A43-EAAC-490A-86BF-7044B6192AB6}" type="parTrans" cxnId="{D44DFDB4-F7E0-4262-8CA7-0D8D0D798200}">
      <dgm:prSet/>
      <dgm:spPr/>
      <dgm:t>
        <a:bodyPr/>
        <a:lstStyle/>
        <a:p>
          <a:endParaRPr lang="es-ES"/>
        </a:p>
      </dgm:t>
    </dgm:pt>
    <dgm:pt modelId="{239C848E-0583-44F6-B217-3AFF2EE7BFDF}" type="sibTrans" cxnId="{D44DFDB4-F7E0-4262-8CA7-0D8D0D798200}">
      <dgm:prSet/>
      <dgm:spPr/>
      <dgm:t>
        <a:bodyPr/>
        <a:lstStyle/>
        <a:p>
          <a:endParaRPr lang="es-ES"/>
        </a:p>
      </dgm:t>
    </dgm:pt>
    <dgm:pt modelId="{DD2EF3EE-E92E-4468-80C6-C556C6351D29}">
      <dgm:prSet phldrT="[Texto]"/>
      <dgm:spPr/>
      <dgm:t>
        <a:bodyPr/>
        <a:lstStyle/>
        <a:p>
          <a:r>
            <a:rPr lang="es-ES" b="1" dirty="0" smtClean="0"/>
            <a:t>MAYORISTAS y MINORISTAS</a:t>
          </a:r>
          <a:endParaRPr lang="es-ES" dirty="0"/>
        </a:p>
      </dgm:t>
    </dgm:pt>
    <dgm:pt modelId="{0D6E3B2D-29DA-4D76-B8CD-93287578A17C}" type="parTrans" cxnId="{BDD5D125-DF4F-4DDF-930D-6066B1C5BDF3}">
      <dgm:prSet/>
      <dgm:spPr/>
      <dgm:t>
        <a:bodyPr/>
        <a:lstStyle/>
        <a:p>
          <a:endParaRPr lang="es-ES"/>
        </a:p>
      </dgm:t>
    </dgm:pt>
    <dgm:pt modelId="{7D42B8EB-CA61-463A-92B9-690FCA211717}" type="sibTrans" cxnId="{BDD5D125-DF4F-4DDF-930D-6066B1C5BDF3}">
      <dgm:prSet/>
      <dgm:spPr/>
      <dgm:t>
        <a:bodyPr/>
        <a:lstStyle/>
        <a:p>
          <a:endParaRPr lang="es-ES"/>
        </a:p>
      </dgm:t>
    </dgm:pt>
    <dgm:pt modelId="{5527032F-4E83-46ED-90AD-EF49E391CF05}">
      <dgm:prSet phldrT="[Texto]"/>
      <dgm:spPr/>
      <dgm:t>
        <a:bodyPr/>
        <a:lstStyle/>
        <a:p>
          <a:r>
            <a:rPr lang="es-ES" b="1" dirty="0" smtClean="0"/>
            <a:t>CONSUMIDOR FINAL</a:t>
          </a:r>
          <a:endParaRPr lang="es-ES" dirty="0"/>
        </a:p>
      </dgm:t>
    </dgm:pt>
    <dgm:pt modelId="{77096A50-3BBB-4B5C-8342-B125596DD586}" type="parTrans" cxnId="{8F06EF8A-AA8A-4D0A-8F05-48FBF65D0AE6}">
      <dgm:prSet/>
      <dgm:spPr/>
      <dgm:t>
        <a:bodyPr/>
        <a:lstStyle/>
        <a:p>
          <a:endParaRPr lang="es-ES"/>
        </a:p>
      </dgm:t>
    </dgm:pt>
    <dgm:pt modelId="{FE5E754F-6716-4D17-9ED4-D2E03C0E039A}" type="sibTrans" cxnId="{8F06EF8A-AA8A-4D0A-8F05-48FBF65D0AE6}">
      <dgm:prSet/>
      <dgm:spPr/>
      <dgm:t>
        <a:bodyPr/>
        <a:lstStyle/>
        <a:p>
          <a:endParaRPr lang="es-ES"/>
        </a:p>
      </dgm:t>
    </dgm:pt>
    <dgm:pt modelId="{1689C8FD-D074-4B15-A85A-B4A7E126F493}" type="pres">
      <dgm:prSet presAssocID="{C52D6AD5-232D-46E3-977A-5F8AF7ECE36A}" presName="rootnode" presStyleCnt="0">
        <dgm:presLayoutVars>
          <dgm:chMax/>
          <dgm:chPref/>
          <dgm:dir/>
          <dgm:animLvl val="lvl"/>
        </dgm:presLayoutVars>
      </dgm:prSet>
      <dgm:spPr/>
      <dgm:t>
        <a:bodyPr/>
        <a:lstStyle/>
        <a:p>
          <a:endParaRPr lang="es-EC"/>
        </a:p>
      </dgm:t>
    </dgm:pt>
    <dgm:pt modelId="{B58F9A7E-7325-4DF3-A062-E669801B571E}" type="pres">
      <dgm:prSet presAssocID="{3573822E-D975-425A-B6C4-49142D743E78}" presName="composite" presStyleCnt="0"/>
      <dgm:spPr/>
    </dgm:pt>
    <dgm:pt modelId="{29A0D193-6904-4948-913D-0AAB58329D9E}" type="pres">
      <dgm:prSet presAssocID="{3573822E-D975-425A-B6C4-49142D743E78}" presName="bentUpArrow1" presStyleLbl="alignImgPlace1" presStyleIdx="0" presStyleCnt="2"/>
      <dgm:spPr/>
    </dgm:pt>
    <dgm:pt modelId="{A7921B8B-6B09-4CC1-9DC5-DD1A6C43C99F}" type="pres">
      <dgm:prSet presAssocID="{3573822E-D975-425A-B6C4-49142D743E78}" presName="ParentText" presStyleLbl="node1" presStyleIdx="0" presStyleCnt="3" custScaleX="156448">
        <dgm:presLayoutVars>
          <dgm:chMax val="1"/>
          <dgm:chPref val="1"/>
          <dgm:bulletEnabled val="1"/>
        </dgm:presLayoutVars>
      </dgm:prSet>
      <dgm:spPr/>
      <dgm:t>
        <a:bodyPr/>
        <a:lstStyle/>
        <a:p>
          <a:endParaRPr lang="es-ES"/>
        </a:p>
      </dgm:t>
    </dgm:pt>
    <dgm:pt modelId="{41633596-45BA-41A9-BFD1-85582DA75575}" type="pres">
      <dgm:prSet presAssocID="{3573822E-D975-425A-B6C4-49142D743E78}" presName="ChildText" presStyleLbl="revTx" presStyleIdx="0" presStyleCnt="2" custScaleX="61950" custScaleY="99231">
        <dgm:presLayoutVars>
          <dgm:chMax val="0"/>
          <dgm:chPref val="0"/>
          <dgm:bulletEnabled val="1"/>
        </dgm:presLayoutVars>
      </dgm:prSet>
      <dgm:spPr/>
      <dgm:t>
        <a:bodyPr/>
        <a:lstStyle/>
        <a:p>
          <a:endParaRPr lang="es-ES"/>
        </a:p>
      </dgm:t>
    </dgm:pt>
    <dgm:pt modelId="{E3CA30AD-D336-4D4A-A95B-E272C659C8F7}" type="pres">
      <dgm:prSet presAssocID="{239C848E-0583-44F6-B217-3AFF2EE7BFDF}" presName="sibTrans" presStyleCnt="0"/>
      <dgm:spPr/>
    </dgm:pt>
    <dgm:pt modelId="{1EA93C09-2AD7-4F31-8EE4-1088ADCBD65F}" type="pres">
      <dgm:prSet presAssocID="{DD2EF3EE-E92E-4468-80C6-C556C6351D29}" presName="composite" presStyleCnt="0"/>
      <dgm:spPr/>
    </dgm:pt>
    <dgm:pt modelId="{DA0597C7-ED00-4134-9546-1152FF721E6B}" type="pres">
      <dgm:prSet presAssocID="{DD2EF3EE-E92E-4468-80C6-C556C6351D29}" presName="bentUpArrow1" presStyleLbl="alignImgPlace1" presStyleIdx="1" presStyleCnt="2"/>
      <dgm:spPr/>
    </dgm:pt>
    <dgm:pt modelId="{027C34FF-9CFA-4230-9DA1-DB38A185A963}" type="pres">
      <dgm:prSet presAssocID="{DD2EF3EE-E92E-4468-80C6-C556C6351D29}" presName="ParentText" presStyleLbl="node1" presStyleIdx="1" presStyleCnt="3">
        <dgm:presLayoutVars>
          <dgm:chMax val="1"/>
          <dgm:chPref val="1"/>
          <dgm:bulletEnabled val="1"/>
        </dgm:presLayoutVars>
      </dgm:prSet>
      <dgm:spPr/>
      <dgm:t>
        <a:bodyPr/>
        <a:lstStyle/>
        <a:p>
          <a:endParaRPr lang="es-ES"/>
        </a:p>
      </dgm:t>
    </dgm:pt>
    <dgm:pt modelId="{727A4C43-89E9-4E1C-B104-FC216B0333C6}" type="pres">
      <dgm:prSet presAssocID="{DD2EF3EE-E92E-4468-80C6-C556C6351D29}" presName="ChildText" presStyleLbl="revTx" presStyleIdx="1" presStyleCnt="2">
        <dgm:presLayoutVars>
          <dgm:chMax val="0"/>
          <dgm:chPref val="0"/>
          <dgm:bulletEnabled val="1"/>
        </dgm:presLayoutVars>
      </dgm:prSet>
      <dgm:spPr/>
      <dgm:t>
        <a:bodyPr/>
        <a:lstStyle/>
        <a:p>
          <a:endParaRPr lang="es-ES"/>
        </a:p>
      </dgm:t>
    </dgm:pt>
    <dgm:pt modelId="{B82DD4EA-5D9D-4F04-8495-849C6BC7C0E0}" type="pres">
      <dgm:prSet presAssocID="{7D42B8EB-CA61-463A-92B9-690FCA211717}" presName="sibTrans" presStyleCnt="0"/>
      <dgm:spPr/>
    </dgm:pt>
    <dgm:pt modelId="{95FD2B23-0F30-46CA-AC43-90396BD436CE}" type="pres">
      <dgm:prSet presAssocID="{5527032F-4E83-46ED-90AD-EF49E391CF05}" presName="composite" presStyleCnt="0"/>
      <dgm:spPr/>
    </dgm:pt>
    <dgm:pt modelId="{DF8A26B1-46AD-4B05-8AD4-40713DD4E3F8}" type="pres">
      <dgm:prSet presAssocID="{5527032F-4E83-46ED-90AD-EF49E391CF05}" presName="ParentText" presStyleLbl="node1" presStyleIdx="2" presStyleCnt="3">
        <dgm:presLayoutVars>
          <dgm:chMax val="1"/>
          <dgm:chPref val="1"/>
          <dgm:bulletEnabled val="1"/>
        </dgm:presLayoutVars>
      </dgm:prSet>
      <dgm:spPr/>
      <dgm:t>
        <a:bodyPr/>
        <a:lstStyle/>
        <a:p>
          <a:endParaRPr lang="es-ES"/>
        </a:p>
      </dgm:t>
    </dgm:pt>
  </dgm:ptLst>
  <dgm:cxnLst>
    <dgm:cxn modelId="{1E12149C-1118-4DC5-BB71-67EDCC6177A0}" type="presOf" srcId="{3573822E-D975-425A-B6C4-49142D743E78}" destId="{A7921B8B-6B09-4CC1-9DC5-DD1A6C43C99F}" srcOrd="0" destOrd="0" presId="urn:microsoft.com/office/officeart/2005/8/layout/StepDownProcess"/>
    <dgm:cxn modelId="{D44DFDB4-F7E0-4262-8CA7-0D8D0D798200}" srcId="{C52D6AD5-232D-46E3-977A-5F8AF7ECE36A}" destId="{3573822E-D975-425A-B6C4-49142D743E78}" srcOrd="0" destOrd="0" parTransId="{8F532A43-EAAC-490A-86BF-7044B6192AB6}" sibTransId="{239C848E-0583-44F6-B217-3AFF2EE7BFDF}"/>
    <dgm:cxn modelId="{BDD5D125-DF4F-4DDF-930D-6066B1C5BDF3}" srcId="{C52D6AD5-232D-46E3-977A-5F8AF7ECE36A}" destId="{DD2EF3EE-E92E-4468-80C6-C556C6351D29}" srcOrd="1" destOrd="0" parTransId="{0D6E3B2D-29DA-4D76-B8CD-93287578A17C}" sibTransId="{7D42B8EB-CA61-463A-92B9-690FCA211717}"/>
    <dgm:cxn modelId="{8F06EF8A-AA8A-4D0A-8F05-48FBF65D0AE6}" srcId="{C52D6AD5-232D-46E3-977A-5F8AF7ECE36A}" destId="{5527032F-4E83-46ED-90AD-EF49E391CF05}" srcOrd="2" destOrd="0" parTransId="{77096A50-3BBB-4B5C-8342-B125596DD586}" sibTransId="{FE5E754F-6716-4D17-9ED4-D2E03C0E039A}"/>
    <dgm:cxn modelId="{7D489721-3FA2-4B64-8E8C-41960D25E945}" type="presOf" srcId="{C52D6AD5-232D-46E3-977A-5F8AF7ECE36A}" destId="{1689C8FD-D074-4B15-A85A-B4A7E126F493}" srcOrd="0" destOrd="0" presId="urn:microsoft.com/office/officeart/2005/8/layout/StepDownProcess"/>
    <dgm:cxn modelId="{EA092985-E366-4295-8086-A01DE3778478}" type="presOf" srcId="{DD2EF3EE-E92E-4468-80C6-C556C6351D29}" destId="{027C34FF-9CFA-4230-9DA1-DB38A185A963}" srcOrd="0" destOrd="0" presId="urn:microsoft.com/office/officeart/2005/8/layout/StepDownProcess"/>
    <dgm:cxn modelId="{FA413959-6DC4-4138-80C8-2146F7DE7C34}" type="presOf" srcId="{5527032F-4E83-46ED-90AD-EF49E391CF05}" destId="{DF8A26B1-46AD-4B05-8AD4-40713DD4E3F8}" srcOrd="0" destOrd="0" presId="urn:microsoft.com/office/officeart/2005/8/layout/StepDownProcess"/>
    <dgm:cxn modelId="{34CFE207-960D-4D63-B985-953CE8FE4F56}" type="presParOf" srcId="{1689C8FD-D074-4B15-A85A-B4A7E126F493}" destId="{B58F9A7E-7325-4DF3-A062-E669801B571E}" srcOrd="0" destOrd="0" presId="urn:microsoft.com/office/officeart/2005/8/layout/StepDownProcess"/>
    <dgm:cxn modelId="{BD9BF100-4795-466E-A889-8C3B95EB91D3}" type="presParOf" srcId="{B58F9A7E-7325-4DF3-A062-E669801B571E}" destId="{29A0D193-6904-4948-913D-0AAB58329D9E}" srcOrd="0" destOrd="0" presId="urn:microsoft.com/office/officeart/2005/8/layout/StepDownProcess"/>
    <dgm:cxn modelId="{45A21881-A2B4-469F-9DE9-3AD05212D1CD}" type="presParOf" srcId="{B58F9A7E-7325-4DF3-A062-E669801B571E}" destId="{A7921B8B-6B09-4CC1-9DC5-DD1A6C43C99F}" srcOrd="1" destOrd="0" presId="urn:microsoft.com/office/officeart/2005/8/layout/StepDownProcess"/>
    <dgm:cxn modelId="{B7EBA678-9883-40A9-9D7D-1C78C32D0CFF}" type="presParOf" srcId="{B58F9A7E-7325-4DF3-A062-E669801B571E}" destId="{41633596-45BA-41A9-BFD1-85582DA75575}" srcOrd="2" destOrd="0" presId="urn:microsoft.com/office/officeart/2005/8/layout/StepDownProcess"/>
    <dgm:cxn modelId="{4CF9E7B9-27E0-4D6E-9B0C-4E5ED26350FE}" type="presParOf" srcId="{1689C8FD-D074-4B15-A85A-B4A7E126F493}" destId="{E3CA30AD-D336-4D4A-A95B-E272C659C8F7}" srcOrd="1" destOrd="0" presId="urn:microsoft.com/office/officeart/2005/8/layout/StepDownProcess"/>
    <dgm:cxn modelId="{EA572CEE-541A-489C-97D6-B3A0673A5E2A}" type="presParOf" srcId="{1689C8FD-D074-4B15-A85A-B4A7E126F493}" destId="{1EA93C09-2AD7-4F31-8EE4-1088ADCBD65F}" srcOrd="2" destOrd="0" presId="urn:microsoft.com/office/officeart/2005/8/layout/StepDownProcess"/>
    <dgm:cxn modelId="{4F7DED5D-B338-4F98-8031-556EC7B21479}" type="presParOf" srcId="{1EA93C09-2AD7-4F31-8EE4-1088ADCBD65F}" destId="{DA0597C7-ED00-4134-9546-1152FF721E6B}" srcOrd="0" destOrd="0" presId="urn:microsoft.com/office/officeart/2005/8/layout/StepDownProcess"/>
    <dgm:cxn modelId="{36D0FC74-AA3C-4637-9E3B-195983AB8700}" type="presParOf" srcId="{1EA93C09-2AD7-4F31-8EE4-1088ADCBD65F}" destId="{027C34FF-9CFA-4230-9DA1-DB38A185A963}" srcOrd="1" destOrd="0" presId="urn:microsoft.com/office/officeart/2005/8/layout/StepDownProcess"/>
    <dgm:cxn modelId="{07DD92EB-1D31-4316-97F3-C87061E1CE3F}" type="presParOf" srcId="{1EA93C09-2AD7-4F31-8EE4-1088ADCBD65F}" destId="{727A4C43-89E9-4E1C-B104-FC216B0333C6}" srcOrd="2" destOrd="0" presId="urn:microsoft.com/office/officeart/2005/8/layout/StepDownProcess"/>
    <dgm:cxn modelId="{123079E2-E10E-44D7-A198-F477615FA081}" type="presParOf" srcId="{1689C8FD-D074-4B15-A85A-B4A7E126F493}" destId="{B82DD4EA-5D9D-4F04-8495-849C6BC7C0E0}" srcOrd="3" destOrd="0" presId="urn:microsoft.com/office/officeart/2005/8/layout/StepDownProcess"/>
    <dgm:cxn modelId="{CAF259EC-10B7-4220-B418-DB5A3F27ED59}" type="presParOf" srcId="{1689C8FD-D074-4B15-A85A-B4A7E126F493}" destId="{95FD2B23-0F30-46CA-AC43-90396BD436CE}" srcOrd="4" destOrd="0" presId="urn:microsoft.com/office/officeart/2005/8/layout/StepDownProcess"/>
    <dgm:cxn modelId="{F0E5C03B-00EB-41DC-AAED-2212EF5D0CDD}" type="presParOf" srcId="{95FD2B23-0F30-46CA-AC43-90396BD436CE}" destId="{DF8A26B1-46AD-4B05-8AD4-40713DD4E3F8}" srcOrd="0" destOrd="0" presId="urn:microsoft.com/office/officeart/2005/8/layout/StepDown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D70471-B180-446A-B67C-B1A753960C75}" type="doc">
      <dgm:prSet loTypeId="urn:microsoft.com/office/officeart/2005/8/layout/radial3" loCatId="cycle" qsTypeId="urn:microsoft.com/office/officeart/2005/8/quickstyle/simple5" qsCatId="simple" csTypeId="urn:microsoft.com/office/officeart/2005/8/colors/colorful5" csCatId="colorful" phldr="1"/>
      <dgm:spPr/>
      <dgm:t>
        <a:bodyPr/>
        <a:lstStyle/>
        <a:p>
          <a:endParaRPr lang="es-ES"/>
        </a:p>
      </dgm:t>
    </dgm:pt>
    <dgm:pt modelId="{6FD98CC2-1D45-4FD8-ACA6-4EE64E772BA6}">
      <dgm:prSet phldrT="[Texto]"/>
      <dgm:spPr/>
      <dgm:t>
        <a:bodyPr/>
        <a:lstStyle/>
        <a:p>
          <a:r>
            <a:rPr lang="es-EC" b="1" dirty="0" smtClean="0">
              <a:solidFill>
                <a:schemeClr val="bg1"/>
              </a:solidFill>
            </a:rPr>
            <a:t>TAMAÑO DEL PROYECTO</a:t>
          </a:r>
          <a:endParaRPr lang="es-ES" b="1" dirty="0">
            <a:solidFill>
              <a:schemeClr val="bg1"/>
            </a:solidFill>
          </a:endParaRPr>
        </a:p>
      </dgm:t>
    </dgm:pt>
    <dgm:pt modelId="{989049D9-665E-4B47-9FEB-CF6C4783001B}" type="parTrans" cxnId="{7A4530AB-0086-433F-AA65-C111524F93CF}">
      <dgm:prSet/>
      <dgm:spPr/>
      <dgm:t>
        <a:bodyPr/>
        <a:lstStyle/>
        <a:p>
          <a:endParaRPr lang="es-ES"/>
        </a:p>
      </dgm:t>
    </dgm:pt>
    <dgm:pt modelId="{D39C52FA-123A-49FC-BA2C-4659D08D6D1E}" type="sibTrans" cxnId="{7A4530AB-0086-433F-AA65-C111524F93CF}">
      <dgm:prSet/>
      <dgm:spPr/>
      <dgm:t>
        <a:bodyPr/>
        <a:lstStyle/>
        <a:p>
          <a:endParaRPr lang="es-ES"/>
        </a:p>
      </dgm:t>
    </dgm:pt>
    <dgm:pt modelId="{6F27372D-4844-4F81-9E3C-1BFC7F21BDAB}">
      <dgm:prSet phldrT="[Texto]" custT="1"/>
      <dgm:spPr/>
      <dgm:t>
        <a:bodyPr/>
        <a:lstStyle/>
        <a:p>
          <a:r>
            <a:rPr lang="es-EC" sz="1400" b="1" dirty="0" smtClean="0"/>
            <a:t>CAPACIDAD FINANCIERA: FINANCIAMIENTO, TASAS DE INTERES</a:t>
          </a:r>
          <a:endParaRPr lang="es-ES" sz="1400" b="1" dirty="0"/>
        </a:p>
      </dgm:t>
    </dgm:pt>
    <dgm:pt modelId="{30F48D75-20BC-4CF8-B0FF-B2E0AD2A25FF}" type="parTrans" cxnId="{C0970A1E-51D4-4937-804A-64C145FEAA7F}">
      <dgm:prSet/>
      <dgm:spPr/>
      <dgm:t>
        <a:bodyPr/>
        <a:lstStyle/>
        <a:p>
          <a:endParaRPr lang="es-ES"/>
        </a:p>
      </dgm:t>
    </dgm:pt>
    <dgm:pt modelId="{333D36E1-C27E-4944-B200-5E20DEF3B597}" type="sibTrans" cxnId="{C0970A1E-51D4-4937-804A-64C145FEAA7F}">
      <dgm:prSet/>
      <dgm:spPr/>
      <dgm:t>
        <a:bodyPr/>
        <a:lstStyle/>
        <a:p>
          <a:endParaRPr lang="es-ES"/>
        </a:p>
      </dgm:t>
    </dgm:pt>
    <dgm:pt modelId="{50F3C472-3C43-404C-B034-D81359CE0A16}">
      <dgm:prSet phldrT="[Texto]" custT="1"/>
      <dgm:spPr/>
      <dgm:t>
        <a:bodyPr anchor="b"/>
        <a:lstStyle/>
        <a:p>
          <a:r>
            <a:rPr lang="es-EC" sz="1400" b="1" dirty="0" smtClean="0"/>
            <a:t>MERCADO: POBLACION OBJETIVO Y DEMANDA</a:t>
          </a:r>
        </a:p>
        <a:p>
          <a:endParaRPr lang="es-ES" sz="1000" dirty="0"/>
        </a:p>
      </dgm:t>
    </dgm:pt>
    <dgm:pt modelId="{E101364D-FD2D-40A2-B3D5-858083845708}" type="parTrans" cxnId="{4C3BB26E-9D8D-4FF9-B9EE-BFE9F976FEDC}">
      <dgm:prSet/>
      <dgm:spPr/>
      <dgm:t>
        <a:bodyPr/>
        <a:lstStyle/>
        <a:p>
          <a:endParaRPr lang="es-ES"/>
        </a:p>
      </dgm:t>
    </dgm:pt>
    <dgm:pt modelId="{B7EBF129-A686-4F07-9D71-7C0E192C773D}" type="sibTrans" cxnId="{4C3BB26E-9D8D-4FF9-B9EE-BFE9F976FEDC}">
      <dgm:prSet/>
      <dgm:spPr/>
      <dgm:t>
        <a:bodyPr/>
        <a:lstStyle/>
        <a:p>
          <a:endParaRPr lang="es-ES"/>
        </a:p>
      </dgm:t>
    </dgm:pt>
    <dgm:pt modelId="{BB50A0AB-F22B-4B3F-B1C3-C2B0AF7CB395}">
      <dgm:prSet phldrT="[Texto]" custT="1"/>
      <dgm:spPr/>
      <dgm:t>
        <a:bodyPr/>
        <a:lstStyle/>
        <a:p>
          <a:r>
            <a:rPr lang="es-EC" sz="1400" b="1" dirty="0" smtClean="0"/>
            <a:t>DISPONIBILIDAD DE INSUMOS</a:t>
          </a:r>
          <a:endParaRPr lang="es-ES" sz="1400" b="1" dirty="0"/>
        </a:p>
      </dgm:t>
    </dgm:pt>
    <dgm:pt modelId="{AE84A5FF-AF82-4299-AA43-D670B74CDA92}" type="parTrans" cxnId="{3027B93F-9584-4BBE-911F-6ACBCE871509}">
      <dgm:prSet/>
      <dgm:spPr/>
      <dgm:t>
        <a:bodyPr/>
        <a:lstStyle/>
        <a:p>
          <a:endParaRPr lang="es-ES"/>
        </a:p>
      </dgm:t>
    </dgm:pt>
    <dgm:pt modelId="{89878E47-BE69-4587-A32D-BB77029F9894}" type="sibTrans" cxnId="{3027B93F-9584-4BBE-911F-6ACBCE871509}">
      <dgm:prSet/>
      <dgm:spPr/>
      <dgm:t>
        <a:bodyPr/>
        <a:lstStyle/>
        <a:p>
          <a:endParaRPr lang="es-ES"/>
        </a:p>
      </dgm:t>
    </dgm:pt>
    <dgm:pt modelId="{020C45B4-F626-4143-AF10-CB4F5100BAAF}">
      <dgm:prSet phldrT="[Texto]" custT="1"/>
      <dgm:spPr/>
      <dgm:t>
        <a:bodyPr/>
        <a:lstStyle/>
        <a:p>
          <a:r>
            <a:rPr lang="es-EC" sz="1400" b="1" dirty="0" smtClean="0"/>
            <a:t>ECONOMIAS DE ESCALA</a:t>
          </a:r>
          <a:endParaRPr lang="es-ES" sz="1400" b="1" dirty="0"/>
        </a:p>
      </dgm:t>
    </dgm:pt>
    <dgm:pt modelId="{30B43183-4867-4948-83D4-23DE0B95D96E}" type="parTrans" cxnId="{047E4D8B-E64C-445F-BEE5-384DE36E33A4}">
      <dgm:prSet/>
      <dgm:spPr/>
      <dgm:t>
        <a:bodyPr/>
        <a:lstStyle/>
        <a:p>
          <a:endParaRPr lang="es-ES"/>
        </a:p>
      </dgm:t>
    </dgm:pt>
    <dgm:pt modelId="{C0382D21-333B-4DCD-8DEA-AA6E6515215A}" type="sibTrans" cxnId="{047E4D8B-E64C-445F-BEE5-384DE36E33A4}">
      <dgm:prSet/>
      <dgm:spPr/>
      <dgm:t>
        <a:bodyPr/>
        <a:lstStyle/>
        <a:p>
          <a:endParaRPr lang="es-ES"/>
        </a:p>
      </dgm:t>
    </dgm:pt>
    <dgm:pt modelId="{A83C2CA4-746F-4212-A582-BD01B22A1192}" type="pres">
      <dgm:prSet presAssocID="{7CD70471-B180-446A-B67C-B1A753960C75}" presName="composite" presStyleCnt="0">
        <dgm:presLayoutVars>
          <dgm:chMax val="1"/>
          <dgm:dir/>
          <dgm:resizeHandles val="exact"/>
        </dgm:presLayoutVars>
      </dgm:prSet>
      <dgm:spPr/>
      <dgm:t>
        <a:bodyPr/>
        <a:lstStyle/>
        <a:p>
          <a:endParaRPr lang="es-ES"/>
        </a:p>
      </dgm:t>
    </dgm:pt>
    <dgm:pt modelId="{49217018-E365-4AED-B842-03F9197BF137}" type="pres">
      <dgm:prSet presAssocID="{7CD70471-B180-446A-B67C-B1A753960C75}" presName="radial" presStyleCnt="0">
        <dgm:presLayoutVars>
          <dgm:animLvl val="ctr"/>
        </dgm:presLayoutVars>
      </dgm:prSet>
      <dgm:spPr/>
    </dgm:pt>
    <dgm:pt modelId="{69F5D144-DBD5-477F-84F3-FFD926EF15D8}" type="pres">
      <dgm:prSet presAssocID="{6FD98CC2-1D45-4FD8-ACA6-4EE64E772BA6}" presName="centerShape" presStyleLbl="vennNode1" presStyleIdx="0" presStyleCnt="5"/>
      <dgm:spPr/>
      <dgm:t>
        <a:bodyPr/>
        <a:lstStyle/>
        <a:p>
          <a:endParaRPr lang="es-ES"/>
        </a:p>
      </dgm:t>
    </dgm:pt>
    <dgm:pt modelId="{7556765D-4AD7-4272-97B8-906BFDB22D84}" type="pres">
      <dgm:prSet presAssocID="{6F27372D-4844-4F81-9E3C-1BFC7F21BDAB}" presName="node" presStyleLbl="vennNode1" presStyleIdx="1" presStyleCnt="5" custScaleX="216651" custRadScaleRad="98441" custRadScaleInc="-3659">
        <dgm:presLayoutVars>
          <dgm:bulletEnabled val="1"/>
        </dgm:presLayoutVars>
      </dgm:prSet>
      <dgm:spPr/>
      <dgm:t>
        <a:bodyPr/>
        <a:lstStyle/>
        <a:p>
          <a:endParaRPr lang="es-ES"/>
        </a:p>
      </dgm:t>
    </dgm:pt>
    <dgm:pt modelId="{B4682C82-2DCD-47D6-BD3C-0F0DC111849B}" type="pres">
      <dgm:prSet presAssocID="{50F3C472-3C43-404C-B034-D81359CE0A16}" presName="node" presStyleLbl="vennNode1" presStyleIdx="2" presStyleCnt="5" custScaleX="200714" custRadScaleRad="137328" custRadScaleInc="-4728">
        <dgm:presLayoutVars>
          <dgm:bulletEnabled val="1"/>
        </dgm:presLayoutVars>
      </dgm:prSet>
      <dgm:spPr/>
      <dgm:t>
        <a:bodyPr/>
        <a:lstStyle/>
        <a:p>
          <a:endParaRPr lang="es-ES"/>
        </a:p>
      </dgm:t>
    </dgm:pt>
    <dgm:pt modelId="{8DDBBD9D-AE36-47F4-852D-41A30FD9B1A0}" type="pres">
      <dgm:prSet presAssocID="{BB50A0AB-F22B-4B3F-B1C3-C2B0AF7CB395}" presName="node" presStyleLbl="vennNode1" presStyleIdx="3" presStyleCnt="5" custScaleX="233993">
        <dgm:presLayoutVars>
          <dgm:bulletEnabled val="1"/>
        </dgm:presLayoutVars>
      </dgm:prSet>
      <dgm:spPr/>
      <dgm:t>
        <a:bodyPr/>
        <a:lstStyle/>
        <a:p>
          <a:endParaRPr lang="es-ES"/>
        </a:p>
      </dgm:t>
    </dgm:pt>
    <dgm:pt modelId="{8E74B18E-5ED6-4BBA-A2A1-CE738D3426C9}" type="pres">
      <dgm:prSet presAssocID="{020C45B4-F626-4143-AF10-CB4F5100BAAF}" presName="node" presStyleLbl="vennNode1" presStyleIdx="4" presStyleCnt="5" custScaleX="214600" custRadScaleRad="150219" custRadScaleInc="585">
        <dgm:presLayoutVars>
          <dgm:bulletEnabled val="1"/>
        </dgm:presLayoutVars>
      </dgm:prSet>
      <dgm:spPr/>
      <dgm:t>
        <a:bodyPr/>
        <a:lstStyle/>
        <a:p>
          <a:endParaRPr lang="es-ES"/>
        </a:p>
      </dgm:t>
    </dgm:pt>
  </dgm:ptLst>
  <dgm:cxnLst>
    <dgm:cxn modelId="{3027B93F-9584-4BBE-911F-6ACBCE871509}" srcId="{6FD98CC2-1D45-4FD8-ACA6-4EE64E772BA6}" destId="{BB50A0AB-F22B-4B3F-B1C3-C2B0AF7CB395}" srcOrd="2" destOrd="0" parTransId="{AE84A5FF-AF82-4299-AA43-D670B74CDA92}" sibTransId="{89878E47-BE69-4587-A32D-BB77029F9894}"/>
    <dgm:cxn modelId="{AE927667-20A3-40BD-AB72-600343DC5FBB}" type="presOf" srcId="{6FD98CC2-1D45-4FD8-ACA6-4EE64E772BA6}" destId="{69F5D144-DBD5-477F-84F3-FFD926EF15D8}" srcOrd="0" destOrd="0" presId="urn:microsoft.com/office/officeart/2005/8/layout/radial3"/>
    <dgm:cxn modelId="{7A4530AB-0086-433F-AA65-C111524F93CF}" srcId="{7CD70471-B180-446A-B67C-B1A753960C75}" destId="{6FD98CC2-1D45-4FD8-ACA6-4EE64E772BA6}" srcOrd="0" destOrd="0" parTransId="{989049D9-665E-4B47-9FEB-CF6C4783001B}" sibTransId="{D39C52FA-123A-49FC-BA2C-4659D08D6D1E}"/>
    <dgm:cxn modelId="{4C3BB26E-9D8D-4FF9-B9EE-BFE9F976FEDC}" srcId="{6FD98CC2-1D45-4FD8-ACA6-4EE64E772BA6}" destId="{50F3C472-3C43-404C-B034-D81359CE0A16}" srcOrd="1" destOrd="0" parTransId="{E101364D-FD2D-40A2-B3D5-858083845708}" sibTransId="{B7EBF129-A686-4F07-9D71-7C0E192C773D}"/>
    <dgm:cxn modelId="{E941D564-4DCF-40B4-96E9-301C2192A556}" type="presOf" srcId="{7CD70471-B180-446A-B67C-B1A753960C75}" destId="{A83C2CA4-746F-4212-A582-BD01B22A1192}" srcOrd="0" destOrd="0" presId="urn:microsoft.com/office/officeart/2005/8/layout/radial3"/>
    <dgm:cxn modelId="{61A1FAAB-AFFB-4EF1-9D56-28D1499E0027}" type="presOf" srcId="{BB50A0AB-F22B-4B3F-B1C3-C2B0AF7CB395}" destId="{8DDBBD9D-AE36-47F4-852D-41A30FD9B1A0}" srcOrd="0" destOrd="0" presId="urn:microsoft.com/office/officeart/2005/8/layout/radial3"/>
    <dgm:cxn modelId="{CE5D7ED5-BD57-45F6-AC2D-741914025AAD}" type="presOf" srcId="{50F3C472-3C43-404C-B034-D81359CE0A16}" destId="{B4682C82-2DCD-47D6-BD3C-0F0DC111849B}" srcOrd="0" destOrd="0" presId="urn:microsoft.com/office/officeart/2005/8/layout/radial3"/>
    <dgm:cxn modelId="{EFDECE5C-097F-4075-9C47-46C5FB3F6620}" type="presOf" srcId="{020C45B4-F626-4143-AF10-CB4F5100BAAF}" destId="{8E74B18E-5ED6-4BBA-A2A1-CE738D3426C9}" srcOrd="0" destOrd="0" presId="urn:microsoft.com/office/officeart/2005/8/layout/radial3"/>
    <dgm:cxn modelId="{CBD11853-E289-4B24-8792-AA328F717AC2}" type="presOf" srcId="{6F27372D-4844-4F81-9E3C-1BFC7F21BDAB}" destId="{7556765D-4AD7-4272-97B8-906BFDB22D84}" srcOrd="0" destOrd="0" presId="urn:microsoft.com/office/officeart/2005/8/layout/radial3"/>
    <dgm:cxn modelId="{C0970A1E-51D4-4937-804A-64C145FEAA7F}" srcId="{6FD98CC2-1D45-4FD8-ACA6-4EE64E772BA6}" destId="{6F27372D-4844-4F81-9E3C-1BFC7F21BDAB}" srcOrd="0" destOrd="0" parTransId="{30F48D75-20BC-4CF8-B0FF-B2E0AD2A25FF}" sibTransId="{333D36E1-C27E-4944-B200-5E20DEF3B597}"/>
    <dgm:cxn modelId="{047E4D8B-E64C-445F-BEE5-384DE36E33A4}" srcId="{6FD98CC2-1D45-4FD8-ACA6-4EE64E772BA6}" destId="{020C45B4-F626-4143-AF10-CB4F5100BAAF}" srcOrd="3" destOrd="0" parTransId="{30B43183-4867-4948-83D4-23DE0B95D96E}" sibTransId="{C0382D21-333B-4DCD-8DEA-AA6E6515215A}"/>
    <dgm:cxn modelId="{F4A95338-E012-4FF6-B250-958AE736C46F}" type="presParOf" srcId="{A83C2CA4-746F-4212-A582-BD01B22A1192}" destId="{49217018-E365-4AED-B842-03F9197BF137}" srcOrd="0" destOrd="0" presId="urn:microsoft.com/office/officeart/2005/8/layout/radial3"/>
    <dgm:cxn modelId="{3C13B023-2997-4C08-859C-B95BA1D5B105}" type="presParOf" srcId="{49217018-E365-4AED-B842-03F9197BF137}" destId="{69F5D144-DBD5-477F-84F3-FFD926EF15D8}" srcOrd="0" destOrd="0" presId="urn:microsoft.com/office/officeart/2005/8/layout/radial3"/>
    <dgm:cxn modelId="{3BA6DFA5-3AAF-48E2-BA96-44B1F128B80D}" type="presParOf" srcId="{49217018-E365-4AED-B842-03F9197BF137}" destId="{7556765D-4AD7-4272-97B8-906BFDB22D84}" srcOrd="1" destOrd="0" presId="urn:microsoft.com/office/officeart/2005/8/layout/radial3"/>
    <dgm:cxn modelId="{EA483D16-57EB-44C9-995F-E3453FF22713}" type="presParOf" srcId="{49217018-E365-4AED-B842-03F9197BF137}" destId="{B4682C82-2DCD-47D6-BD3C-0F0DC111849B}" srcOrd="2" destOrd="0" presId="urn:microsoft.com/office/officeart/2005/8/layout/radial3"/>
    <dgm:cxn modelId="{AAE4327D-0BC0-42DA-88D6-DB1E3942F40C}" type="presParOf" srcId="{49217018-E365-4AED-B842-03F9197BF137}" destId="{8DDBBD9D-AE36-47F4-852D-41A30FD9B1A0}" srcOrd="3" destOrd="0" presId="urn:microsoft.com/office/officeart/2005/8/layout/radial3"/>
    <dgm:cxn modelId="{A7796AA9-BD4B-40BD-A72E-460A348E543D}" type="presParOf" srcId="{49217018-E365-4AED-B842-03F9197BF137}" destId="{8E74B18E-5ED6-4BBA-A2A1-CE738D3426C9}"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869D4C3-EC11-490F-B8FE-E5B7B622887A}" type="doc">
      <dgm:prSet loTypeId="urn:microsoft.com/office/officeart/2008/layout/AlternatingHexagons" loCatId="list" qsTypeId="urn:microsoft.com/office/officeart/2005/8/quickstyle/simple1" qsCatId="simple" csTypeId="urn:microsoft.com/office/officeart/2005/8/colors/accent0_3" csCatId="mainScheme" phldr="1"/>
      <dgm:spPr/>
      <dgm:t>
        <a:bodyPr/>
        <a:lstStyle/>
        <a:p>
          <a:endParaRPr lang="es-ES"/>
        </a:p>
      </dgm:t>
    </dgm:pt>
    <dgm:pt modelId="{8A0A8C6B-B77F-4C6D-BD4A-59FDEDEDB264}">
      <dgm:prSet phldrT="[Texto]" custT="1"/>
      <dgm:spPr/>
      <dgm:t>
        <a:bodyPr/>
        <a:lstStyle/>
        <a:p>
          <a:r>
            <a:rPr lang="es-EC" sz="1600" b="1" dirty="0" smtClean="0"/>
            <a:t>TERRENO 350 M²</a:t>
          </a:r>
          <a:endParaRPr lang="es-ES" sz="1600" b="1" dirty="0"/>
        </a:p>
      </dgm:t>
    </dgm:pt>
    <dgm:pt modelId="{8BD8CAA1-E999-4B44-82EA-4A3F650CB674}" type="parTrans" cxnId="{5D9A2FE3-5A02-4BD7-A2D4-4AB7EBA4561F}">
      <dgm:prSet/>
      <dgm:spPr/>
      <dgm:t>
        <a:bodyPr/>
        <a:lstStyle/>
        <a:p>
          <a:endParaRPr lang="es-ES"/>
        </a:p>
      </dgm:t>
    </dgm:pt>
    <dgm:pt modelId="{6601FF9F-903F-4B1B-A375-AA392D5628BB}" type="sibTrans" cxnId="{5D9A2FE3-5A02-4BD7-A2D4-4AB7EBA4561F}">
      <dgm:prSet custT="1"/>
      <dgm:spPr/>
      <dgm:t>
        <a:bodyPr/>
        <a:lstStyle/>
        <a:p>
          <a:r>
            <a:rPr lang="es-EC" sz="1600" b="1" dirty="0" smtClean="0"/>
            <a:t>EDIFICIO 200 M²</a:t>
          </a:r>
          <a:endParaRPr lang="es-ES" sz="1600" b="1" dirty="0"/>
        </a:p>
      </dgm:t>
    </dgm:pt>
    <dgm:pt modelId="{7BEBA1E7-248B-4F43-BC19-3BB0F271BC9C}">
      <dgm:prSet phldrT="[Texto]" custT="1"/>
      <dgm:spPr/>
      <dgm:t>
        <a:bodyPr/>
        <a:lstStyle/>
        <a:p>
          <a:pPr>
            <a:lnSpc>
              <a:spcPct val="100000"/>
            </a:lnSpc>
            <a:spcAft>
              <a:spcPts val="0"/>
            </a:spcAft>
          </a:pPr>
          <a:r>
            <a:rPr lang="es-ES" sz="1400" b="1" i="0" dirty="0" smtClean="0"/>
            <a:t>Administrador 1</a:t>
          </a:r>
        </a:p>
        <a:p>
          <a:pPr>
            <a:lnSpc>
              <a:spcPct val="100000"/>
            </a:lnSpc>
            <a:spcAft>
              <a:spcPts val="0"/>
            </a:spcAft>
          </a:pPr>
          <a:r>
            <a:rPr lang="es-ES" sz="1400" b="1" i="0" dirty="0" smtClean="0"/>
            <a:t>Secretaria 1</a:t>
          </a:r>
        </a:p>
        <a:p>
          <a:pPr>
            <a:lnSpc>
              <a:spcPct val="100000"/>
            </a:lnSpc>
            <a:spcAft>
              <a:spcPts val="0"/>
            </a:spcAft>
          </a:pPr>
          <a:r>
            <a:rPr lang="es-ES" sz="1400" b="1" i="0" dirty="0" smtClean="0"/>
            <a:t>Contador (servicios de consultoría)</a:t>
          </a:r>
        </a:p>
        <a:p>
          <a:pPr>
            <a:lnSpc>
              <a:spcPct val="100000"/>
            </a:lnSpc>
            <a:spcAft>
              <a:spcPts val="0"/>
            </a:spcAft>
          </a:pPr>
          <a:r>
            <a:rPr lang="es-ES" sz="1400" b="1" i="0" dirty="0" smtClean="0"/>
            <a:t>Chofer Vendedor 2</a:t>
          </a:r>
        </a:p>
        <a:p>
          <a:pPr>
            <a:lnSpc>
              <a:spcPct val="100000"/>
            </a:lnSpc>
            <a:spcAft>
              <a:spcPts val="0"/>
            </a:spcAft>
          </a:pPr>
          <a:r>
            <a:rPr lang="es-ES" sz="1400" b="1" i="0" dirty="0" smtClean="0"/>
            <a:t>Obreros 2</a:t>
          </a:r>
        </a:p>
      </dgm:t>
    </dgm:pt>
    <dgm:pt modelId="{B92C1DDF-752F-44E2-95B6-C16CB47A2780}" type="parTrans" cxnId="{29D06365-EFAA-4C49-9B04-89B4860B7584}">
      <dgm:prSet/>
      <dgm:spPr/>
      <dgm:t>
        <a:bodyPr/>
        <a:lstStyle/>
        <a:p>
          <a:endParaRPr lang="es-ES"/>
        </a:p>
      </dgm:t>
    </dgm:pt>
    <dgm:pt modelId="{E959D964-CF4E-43D6-89E1-5ADB1B0D10DA}" type="sibTrans" cxnId="{29D06365-EFAA-4C49-9B04-89B4860B7584}">
      <dgm:prSet/>
      <dgm:spPr/>
      <dgm:t>
        <a:bodyPr/>
        <a:lstStyle/>
        <a:p>
          <a:r>
            <a:rPr lang="es-EC" dirty="0" smtClean="0"/>
            <a:t>INCREMENTO DEL 2% ANUAL</a:t>
          </a:r>
          <a:endParaRPr lang="es-ES" dirty="0"/>
        </a:p>
      </dgm:t>
    </dgm:pt>
    <dgm:pt modelId="{139CC753-CBA7-4C47-91B6-39C0BF724EA4}" type="pres">
      <dgm:prSet presAssocID="{6869D4C3-EC11-490F-B8FE-E5B7B622887A}" presName="Name0" presStyleCnt="0">
        <dgm:presLayoutVars>
          <dgm:chMax/>
          <dgm:chPref/>
          <dgm:dir/>
          <dgm:animLvl val="lvl"/>
        </dgm:presLayoutVars>
      </dgm:prSet>
      <dgm:spPr/>
      <dgm:t>
        <a:bodyPr/>
        <a:lstStyle/>
        <a:p>
          <a:endParaRPr lang="es-ES"/>
        </a:p>
      </dgm:t>
    </dgm:pt>
    <dgm:pt modelId="{F1AC5263-BFBC-4400-90C8-4D7176838BD0}" type="pres">
      <dgm:prSet presAssocID="{8A0A8C6B-B77F-4C6D-BD4A-59FDEDEDB264}" presName="composite" presStyleCnt="0"/>
      <dgm:spPr/>
    </dgm:pt>
    <dgm:pt modelId="{2BCB29D8-B35C-43A0-9F10-1383F66F253C}" type="pres">
      <dgm:prSet presAssocID="{8A0A8C6B-B77F-4C6D-BD4A-59FDEDEDB264}" presName="Parent1" presStyleLbl="node1" presStyleIdx="0" presStyleCnt="4" custScaleX="80168" custScaleY="72933" custLinFactNeighborX="-93477" custLinFactNeighborY="-20861">
        <dgm:presLayoutVars>
          <dgm:chMax val="1"/>
          <dgm:chPref val="1"/>
          <dgm:bulletEnabled val="1"/>
        </dgm:presLayoutVars>
      </dgm:prSet>
      <dgm:spPr/>
      <dgm:t>
        <a:bodyPr/>
        <a:lstStyle/>
        <a:p>
          <a:endParaRPr lang="es-ES"/>
        </a:p>
      </dgm:t>
    </dgm:pt>
    <dgm:pt modelId="{B57FACDD-AA61-416E-BB7F-19274B9E03CF}" type="pres">
      <dgm:prSet presAssocID="{8A0A8C6B-B77F-4C6D-BD4A-59FDEDEDB264}" presName="Childtext1" presStyleLbl="revTx" presStyleIdx="0" presStyleCnt="2" custScaleY="203268">
        <dgm:presLayoutVars>
          <dgm:chMax val="0"/>
          <dgm:chPref val="0"/>
          <dgm:bulletEnabled val="1"/>
        </dgm:presLayoutVars>
      </dgm:prSet>
      <dgm:spPr/>
      <dgm:t>
        <a:bodyPr/>
        <a:lstStyle/>
        <a:p>
          <a:endParaRPr lang="es-ES"/>
        </a:p>
      </dgm:t>
    </dgm:pt>
    <dgm:pt modelId="{4B8A33BE-2F4C-4E8F-916B-B2FEEDD0E556}" type="pres">
      <dgm:prSet presAssocID="{8A0A8C6B-B77F-4C6D-BD4A-59FDEDEDB264}" presName="BalanceSpacing" presStyleCnt="0"/>
      <dgm:spPr/>
    </dgm:pt>
    <dgm:pt modelId="{D128AD37-1BC8-472F-A561-E5E1A3EDCC56}" type="pres">
      <dgm:prSet presAssocID="{8A0A8C6B-B77F-4C6D-BD4A-59FDEDEDB264}" presName="BalanceSpacing1" presStyleCnt="0"/>
      <dgm:spPr/>
    </dgm:pt>
    <dgm:pt modelId="{927C107A-D454-429E-A164-5980CBD5DC9F}" type="pres">
      <dgm:prSet presAssocID="{6601FF9F-903F-4B1B-A375-AA392D5628BB}" presName="Accent1Text" presStyleLbl="node1" presStyleIdx="1" presStyleCnt="4" custLinFactX="5863" custLinFactNeighborX="100000" custLinFactNeighborY="-15741"/>
      <dgm:spPr/>
      <dgm:t>
        <a:bodyPr/>
        <a:lstStyle/>
        <a:p>
          <a:endParaRPr lang="es-ES"/>
        </a:p>
      </dgm:t>
    </dgm:pt>
    <dgm:pt modelId="{F240DE07-F623-48A4-B131-E0B1F7A8B227}" type="pres">
      <dgm:prSet presAssocID="{6601FF9F-903F-4B1B-A375-AA392D5628BB}" presName="spaceBetweenRectangles" presStyleCnt="0"/>
      <dgm:spPr/>
    </dgm:pt>
    <dgm:pt modelId="{A5A1DA5D-8076-4089-97EC-884624761D95}" type="pres">
      <dgm:prSet presAssocID="{7BEBA1E7-248B-4F43-BC19-3BB0F271BC9C}" presName="composite" presStyleCnt="0"/>
      <dgm:spPr/>
    </dgm:pt>
    <dgm:pt modelId="{D5BADA8B-0CBF-43FC-BC5C-CCBC0D6F5503}" type="pres">
      <dgm:prSet presAssocID="{7BEBA1E7-248B-4F43-BC19-3BB0F271BC9C}" presName="Parent1" presStyleLbl="node1" presStyleIdx="2" presStyleCnt="4" custScaleX="106841" custLinFactX="-7357" custLinFactNeighborX="-100000" custLinFactNeighborY="-29034">
        <dgm:presLayoutVars>
          <dgm:chMax val="1"/>
          <dgm:chPref val="1"/>
          <dgm:bulletEnabled val="1"/>
        </dgm:presLayoutVars>
      </dgm:prSet>
      <dgm:spPr/>
      <dgm:t>
        <a:bodyPr/>
        <a:lstStyle/>
        <a:p>
          <a:endParaRPr lang="es-ES"/>
        </a:p>
      </dgm:t>
    </dgm:pt>
    <dgm:pt modelId="{A7AE9D5F-0026-40B8-84DC-3A70FFC38C3D}" type="pres">
      <dgm:prSet presAssocID="{7BEBA1E7-248B-4F43-BC19-3BB0F271BC9C}" presName="Childtext1" presStyleLbl="revTx" presStyleIdx="1" presStyleCnt="2">
        <dgm:presLayoutVars>
          <dgm:chMax val="0"/>
          <dgm:chPref val="0"/>
          <dgm:bulletEnabled val="1"/>
        </dgm:presLayoutVars>
      </dgm:prSet>
      <dgm:spPr/>
    </dgm:pt>
    <dgm:pt modelId="{A86281B7-462C-4743-BBD7-BA421D2FF859}" type="pres">
      <dgm:prSet presAssocID="{7BEBA1E7-248B-4F43-BC19-3BB0F271BC9C}" presName="BalanceSpacing" presStyleCnt="0"/>
      <dgm:spPr/>
    </dgm:pt>
    <dgm:pt modelId="{290D6F2D-F328-42EA-A21D-5F7CB93B5BB3}" type="pres">
      <dgm:prSet presAssocID="{7BEBA1E7-248B-4F43-BC19-3BB0F271BC9C}" presName="BalanceSpacing1" presStyleCnt="0"/>
      <dgm:spPr/>
    </dgm:pt>
    <dgm:pt modelId="{EE499BB8-538F-402E-862B-9CD35BC8DF5A}" type="pres">
      <dgm:prSet presAssocID="{E959D964-CF4E-43D6-89E1-5ADB1B0D10DA}" presName="Accent1Text" presStyleLbl="node1" presStyleIdx="3" presStyleCnt="4" custScaleX="57587" custScaleY="17990" custLinFactNeighborX="-2794" custLinFactNeighborY="-54868"/>
      <dgm:spPr/>
      <dgm:t>
        <a:bodyPr/>
        <a:lstStyle/>
        <a:p>
          <a:endParaRPr lang="es-ES"/>
        </a:p>
      </dgm:t>
    </dgm:pt>
  </dgm:ptLst>
  <dgm:cxnLst>
    <dgm:cxn modelId="{29D06365-EFAA-4C49-9B04-89B4860B7584}" srcId="{6869D4C3-EC11-490F-B8FE-E5B7B622887A}" destId="{7BEBA1E7-248B-4F43-BC19-3BB0F271BC9C}" srcOrd="1" destOrd="0" parTransId="{B92C1DDF-752F-44E2-95B6-C16CB47A2780}" sibTransId="{E959D964-CF4E-43D6-89E1-5ADB1B0D10DA}"/>
    <dgm:cxn modelId="{DC1B1928-DA3B-4295-8228-50D23CC7303E}" type="presOf" srcId="{6869D4C3-EC11-490F-B8FE-E5B7B622887A}" destId="{139CC753-CBA7-4C47-91B6-39C0BF724EA4}" srcOrd="0" destOrd="0" presId="urn:microsoft.com/office/officeart/2008/layout/AlternatingHexagons"/>
    <dgm:cxn modelId="{AABC9E43-1048-452B-BB94-638DF562AC92}" type="presOf" srcId="{6601FF9F-903F-4B1B-A375-AA392D5628BB}" destId="{927C107A-D454-429E-A164-5980CBD5DC9F}" srcOrd="0" destOrd="0" presId="urn:microsoft.com/office/officeart/2008/layout/AlternatingHexagons"/>
    <dgm:cxn modelId="{F414506E-DF93-4AF3-9F62-7C2175D212EC}" type="presOf" srcId="{E959D964-CF4E-43D6-89E1-5ADB1B0D10DA}" destId="{EE499BB8-538F-402E-862B-9CD35BC8DF5A}" srcOrd="0" destOrd="0" presId="urn:microsoft.com/office/officeart/2008/layout/AlternatingHexagons"/>
    <dgm:cxn modelId="{5D9A2FE3-5A02-4BD7-A2D4-4AB7EBA4561F}" srcId="{6869D4C3-EC11-490F-B8FE-E5B7B622887A}" destId="{8A0A8C6B-B77F-4C6D-BD4A-59FDEDEDB264}" srcOrd="0" destOrd="0" parTransId="{8BD8CAA1-E999-4B44-82EA-4A3F650CB674}" sibTransId="{6601FF9F-903F-4B1B-A375-AA392D5628BB}"/>
    <dgm:cxn modelId="{CAFA401B-0896-48BB-BB2C-DB8E373996FA}" type="presOf" srcId="{7BEBA1E7-248B-4F43-BC19-3BB0F271BC9C}" destId="{D5BADA8B-0CBF-43FC-BC5C-CCBC0D6F5503}" srcOrd="0" destOrd="0" presId="urn:microsoft.com/office/officeart/2008/layout/AlternatingHexagons"/>
    <dgm:cxn modelId="{3347B83F-216A-44EC-9D4B-0FE5D739D554}" type="presOf" srcId="{8A0A8C6B-B77F-4C6D-BD4A-59FDEDEDB264}" destId="{2BCB29D8-B35C-43A0-9F10-1383F66F253C}" srcOrd="0" destOrd="0" presId="urn:microsoft.com/office/officeart/2008/layout/AlternatingHexagons"/>
    <dgm:cxn modelId="{63C174D0-A329-4B47-B533-EF1DAAFB4A1E}" type="presParOf" srcId="{139CC753-CBA7-4C47-91B6-39C0BF724EA4}" destId="{F1AC5263-BFBC-4400-90C8-4D7176838BD0}" srcOrd="0" destOrd="0" presId="urn:microsoft.com/office/officeart/2008/layout/AlternatingHexagons"/>
    <dgm:cxn modelId="{7E6534C3-D542-432D-9B3F-996D8F1302BB}" type="presParOf" srcId="{F1AC5263-BFBC-4400-90C8-4D7176838BD0}" destId="{2BCB29D8-B35C-43A0-9F10-1383F66F253C}" srcOrd="0" destOrd="0" presId="urn:microsoft.com/office/officeart/2008/layout/AlternatingHexagons"/>
    <dgm:cxn modelId="{3C517851-787B-4EF0-921F-8D252F5BE782}" type="presParOf" srcId="{F1AC5263-BFBC-4400-90C8-4D7176838BD0}" destId="{B57FACDD-AA61-416E-BB7F-19274B9E03CF}" srcOrd="1" destOrd="0" presId="urn:microsoft.com/office/officeart/2008/layout/AlternatingHexagons"/>
    <dgm:cxn modelId="{A8D9F2BB-D4D7-48D1-BC77-FF144DFF2D4E}" type="presParOf" srcId="{F1AC5263-BFBC-4400-90C8-4D7176838BD0}" destId="{4B8A33BE-2F4C-4E8F-916B-B2FEEDD0E556}" srcOrd="2" destOrd="0" presId="urn:microsoft.com/office/officeart/2008/layout/AlternatingHexagons"/>
    <dgm:cxn modelId="{AF812269-7F9E-4781-A5F0-9CD103AD1B20}" type="presParOf" srcId="{F1AC5263-BFBC-4400-90C8-4D7176838BD0}" destId="{D128AD37-1BC8-472F-A561-E5E1A3EDCC56}" srcOrd="3" destOrd="0" presId="urn:microsoft.com/office/officeart/2008/layout/AlternatingHexagons"/>
    <dgm:cxn modelId="{41D9F1EA-8E38-4708-A0A8-935CBA616F26}" type="presParOf" srcId="{F1AC5263-BFBC-4400-90C8-4D7176838BD0}" destId="{927C107A-D454-429E-A164-5980CBD5DC9F}" srcOrd="4" destOrd="0" presId="urn:microsoft.com/office/officeart/2008/layout/AlternatingHexagons"/>
    <dgm:cxn modelId="{0A67F2C6-7DCE-4533-9548-74D92F0DDCE2}" type="presParOf" srcId="{139CC753-CBA7-4C47-91B6-39C0BF724EA4}" destId="{F240DE07-F623-48A4-B131-E0B1F7A8B227}" srcOrd="1" destOrd="0" presId="urn:microsoft.com/office/officeart/2008/layout/AlternatingHexagons"/>
    <dgm:cxn modelId="{067FD713-614D-4C97-BF61-63FDC7353A70}" type="presParOf" srcId="{139CC753-CBA7-4C47-91B6-39C0BF724EA4}" destId="{A5A1DA5D-8076-4089-97EC-884624761D95}" srcOrd="2" destOrd="0" presId="urn:microsoft.com/office/officeart/2008/layout/AlternatingHexagons"/>
    <dgm:cxn modelId="{F7C96742-00E6-478C-BFC0-8D52A098AE76}" type="presParOf" srcId="{A5A1DA5D-8076-4089-97EC-884624761D95}" destId="{D5BADA8B-0CBF-43FC-BC5C-CCBC0D6F5503}" srcOrd="0" destOrd="0" presId="urn:microsoft.com/office/officeart/2008/layout/AlternatingHexagons"/>
    <dgm:cxn modelId="{40A732AA-F72D-4CCF-B363-EFBBEECAB7F4}" type="presParOf" srcId="{A5A1DA5D-8076-4089-97EC-884624761D95}" destId="{A7AE9D5F-0026-40B8-84DC-3A70FFC38C3D}" srcOrd="1" destOrd="0" presId="urn:microsoft.com/office/officeart/2008/layout/AlternatingHexagons"/>
    <dgm:cxn modelId="{D0E03680-C717-4BC2-8C91-3899521760F4}" type="presParOf" srcId="{A5A1DA5D-8076-4089-97EC-884624761D95}" destId="{A86281B7-462C-4743-BBD7-BA421D2FF859}" srcOrd="2" destOrd="0" presId="urn:microsoft.com/office/officeart/2008/layout/AlternatingHexagons"/>
    <dgm:cxn modelId="{876ED8FB-E4BA-4021-9738-BFE68650AFD3}" type="presParOf" srcId="{A5A1DA5D-8076-4089-97EC-884624761D95}" destId="{290D6F2D-F328-42EA-A21D-5F7CB93B5BB3}" srcOrd="3" destOrd="0" presId="urn:microsoft.com/office/officeart/2008/layout/AlternatingHexagons"/>
    <dgm:cxn modelId="{6675A59A-D9BE-43BC-975E-456747260EB2}" type="presParOf" srcId="{A5A1DA5D-8076-4089-97EC-884624761D95}" destId="{EE499BB8-538F-402E-862B-9CD35BC8DF5A}"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B7888B-C5A2-4D87-9DE5-58AA50BC25A4}"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s-ES"/>
        </a:p>
      </dgm:t>
    </dgm:pt>
    <dgm:pt modelId="{DF1107A5-0945-4201-AF73-A5E816D81B23}">
      <dgm:prSet phldrT="[Texto]" custT="1"/>
      <dgm:spPr/>
      <dgm:t>
        <a:bodyPr/>
        <a:lstStyle/>
        <a:p>
          <a:r>
            <a:rPr lang="es-EC" sz="1600" b="1" dirty="0" smtClean="0"/>
            <a:t>FACTIBLE EN TERMINOS DE MERCADO</a:t>
          </a:r>
          <a:endParaRPr lang="es-ES" sz="1600" b="1" dirty="0"/>
        </a:p>
      </dgm:t>
    </dgm:pt>
    <dgm:pt modelId="{5991D337-2BB0-40F6-965D-013615EC7FED}" type="parTrans" cxnId="{C6A0D971-DAFE-4F91-A52C-18DB2E3946D1}">
      <dgm:prSet/>
      <dgm:spPr/>
      <dgm:t>
        <a:bodyPr/>
        <a:lstStyle/>
        <a:p>
          <a:endParaRPr lang="es-ES"/>
        </a:p>
      </dgm:t>
    </dgm:pt>
    <dgm:pt modelId="{39EF9B78-34A4-4FC1-AB7D-8E7E8364B033}" type="sibTrans" cxnId="{C6A0D971-DAFE-4F91-A52C-18DB2E3946D1}">
      <dgm:prSet/>
      <dgm:spPr/>
      <dgm:t>
        <a:bodyPr/>
        <a:lstStyle/>
        <a:p>
          <a:endParaRPr lang="es-ES"/>
        </a:p>
      </dgm:t>
    </dgm:pt>
    <dgm:pt modelId="{6B57852E-6714-4D00-BB4E-7A64F44970EA}">
      <dgm:prSet phldrT="[Texto]" custT="1"/>
      <dgm:spPr/>
      <dgm:t>
        <a:bodyPr/>
        <a:lstStyle/>
        <a:p>
          <a:r>
            <a:rPr lang="es-ES" sz="1400" b="1" dirty="0" smtClean="0"/>
            <a:t>EL DISEÑO TÉCNICO DEL CENTRO DE ACOPIO CUMPLE CON TODOS LOS REQUERIMIENTOS NECESARIOS PARA TENER UNA FUNCIONALIDAD Y GESTIÓN IDÓNEA </a:t>
          </a:r>
          <a:endParaRPr lang="es-ES" sz="1400" b="1" dirty="0"/>
        </a:p>
      </dgm:t>
    </dgm:pt>
    <dgm:pt modelId="{3EA8BD8C-8427-4D5A-AAA9-9566567E862C}" type="parTrans" cxnId="{7CF0488D-5CD3-4F5B-9BC5-23B85D7C0755}">
      <dgm:prSet/>
      <dgm:spPr/>
      <dgm:t>
        <a:bodyPr/>
        <a:lstStyle/>
        <a:p>
          <a:endParaRPr lang="es-ES"/>
        </a:p>
      </dgm:t>
    </dgm:pt>
    <dgm:pt modelId="{80B21556-8E33-44B8-B4E0-0670474725FE}" type="sibTrans" cxnId="{7CF0488D-5CD3-4F5B-9BC5-23B85D7C0755}">
      <dgm:prSet/>
      <dgm:spPr/>
      <dgm:t>
        <a:bodyPr/>
        <a:lstStyle/>
        <a:p>
          <a:endParaRPr lang="es-ES"/>
        </a:p>
      </dgm:t>
    </dgm:pt>
    <dgm:pt modelId="{AB03E4B0-D530-468C-B619-3647BD325101}">
      <dgm:prSet phldrT="[Texto]" custT="1"/>
      <dgm:spPr/>
      <dgm:t>
        <a:bodyPr/>
        <a:lstStyle/>
        <a:p>
          <a:r>
            <a:rPr lang="es-ES" sz="1600" b="1" dirty="0" smtClean="0"/>
            <a:t>LA ASOCIACIÓN CUMPLE CON UN DIRECCIONAMIENTO ESTRATÉGICO </a:t>
          </a:r>
          <a:endParaRPr lang="es-ES" sz="1600" b="1" dirty="0"/>
        </a:p>
      </dgm:t>
    </dgm:pt>
    <dgm:pt modelId="{7616ECE6-81EF-44F4-A29E-0DF7AB6C7623}" type="parTrans" cxnId="{5F282E6F-D29D-4AC5-B5B3-FF6E23684780}">
      <dgm:prSet/>
      <dgm:spPr/>
      <dgm:t>
        <a:bodyPr/>
        <a:lstStyle/>
        <a:p>
          <a:endParaRPr lang="es-ES"/>
        </a:p>
      </dgm:t>
    </dgm:pt>
    <dgm:pt modelId="{24E1C51D-F932-406E-840E-3B1926F4DF11}" type="sibTrans" cxnId="{5F282E6F-D29D-4AC5-B5B3-FF6E23684780}">
      <dgm:prSet/>
      <dgm:spPr/>
      <dgm:t>
        <a:bodyPr/>
        <a:lstStyle/>
        <a:p>
          <a:endParaRPr lang="es-ES"/>
        </a:p>
      </dgm:t>
    </dgm:pt>
    <dgm:pt modelId="{44630964-9F5C-4F64-AD93-AF797ECFDCAA}">
      <dgm:prSet phldrT="[Texto]"/>
      <dgm:spPr/>
      <dgm:t>
        <a:bodyPr/>
        <a:lstStyle/>
        <a:p>
          <a:r>
            <a:rPr lang="es-ES" b="1" dirty="0" smtClean="0"/>
            <a:t>ASPECTO SOCIAL LAS MUJERES PARTICIPAN EFECTIVAMENTE EN ESTE PROYECTO</a:t>
          </a:r>
          <a:endParaRPr lang="es-ES" b="1" dirty="0"/>
        </a:p>
      </dgm:t>
    </dgm:pt>
    <dgm:pt modelId="{965C6F06-1936-4536-A9FB-0CFC99FD14BF}" type="parTrans" cxnId="{E8E3619D-0406-4717-BD1F-A2DF20C7C6DB}">
      <dgm:prSet/>
      <dgm:spPr/>
      <dgm:t>
        <a:bodyPr/>
        <a:lstStyle/>
        <a:p>
          <a:endParaRPr lang="es-ES"/>
        </a:p>
      </dgm:t>
    </dgm:pt>
    <dgm:pt modelId="{1281DC6A-7FAA-405A-AAA9-CA4224464D57}" type="sibTrans" cxnId="{E8E3619D-0406-4717-BD1F-A2DF20C7C6DB}">
      <dgm:prSet/>
      <dgm:spPr/>
      <dgm:t>
        <a:bodyPr/>
        <a:lstStyle/>
        <a:p>
          <a:endParaRPr lang="es-ES"/>
        </a:p>
      </dgm:t>
    </dgm:pt>
    <dgm:pt modelId="{DE09971A-4A52-4CE6-8B8B-D672497D4B03}">
      <dgm:prSet/>
      <dgm:spPr/>
      <dgm:t>
        <a:bodyPr/>
        <a:lstStyle/>
        <a:p>
          <a:r>
            <a:rPr lang="es-ES" b="1" dirty="0" smtClean="0"/>
            <a:t>RENTABILIDAD RAZONABLE PARA EL CENTRO DE ACOPIO; SU VAN ES DE 85.694,72 USD Y SU TIR ES DE 64,56%, LO QUE DETERMINA LA VIABILIDAD ECONÓMICA DEL CENTRO DE ACOPIO</a:t>
          </a:r>
          <a:endParaRPr lang="es-ES" b="1" dirty="0"/>
        </a:p>
      </dgm:t>
    </dgm:pt>
    <dgm:pt modelId="{21684DB8-3D89-4A7E-87EE-631CB9A3665B}" type="parTrans" cxnId="{B4455F20-50CD-421B-8052-BE55260C09C5}">
      <dgm:prSet/>
      <dgm:spPr/>
      <dgm:t>
        <a:bodyPr/>
        <a:lstStyle/>
        <a:p>
          <a:endParaRPr lang="es-ES"/>
        </a:p>
      </dgm:t>
    </dgm:pt>
    <dgm:pt modelId="{25D66715-5EAB-47BE-8617-1B454203F02D}" type="sibTrans" cxnId="{B4455F20-50CD-421B-8052-BE55260C09C5}">
      <dgm:prSet/>
      <dgm:spPr/>
      <dgm:t>
        <a:bodyPr/>
        <a:lstStyle/>
        <a:p>
          <a:endParaRPr lang="es-ES"/>
        </a:p>
      </dgm:t>
    </dgm:pt>
    <dgm:pt modelId="{B411622F-3519-4ABE-A6D8-83A1047A3DB1}" type="pres">
      <dgm:prSet presAssocID="{CCB7888B-C5A2-4D87-9DE5-58AA50BC25A4}" presName="diagram" presStyleCnt="0">
        <dgm:presLayoutVars>
          <dgm:dir/>
          <dgm:resizeHandles val="exact"/>
        </dgm:presLayoutVars>
      </dgm:prSet>
      <dgm:spPr/>
      <dgm:t>
        <a:bodyPr/>
        <a:lstStyle/>
        <a:p>
          <a:endParaRPr lang="es-ES"/>
        </a:p>
      </dgm:t>
    </dgm:pt>
    <dgm:pt modelId="{2E128EBA-CFB0-44C2-A61A-A0F213FF7353}" type="pres">
      <dgm:prSet presAssocID="{DF1107A5-0945-4201-AF73-A5E816D81B23}" presName="node" presStyleLbl="node1" presStyleIdx="0" presStyleCnt="5">
        <dgm:presLayoutVars>
          <dgm:bulletEnabled val="1"/>
        </dgm:presLayoutVars>
      </dgm:prSet>
      <dgm:spPr/>
      <dgm:t>
        <a:bodyPr/>
        <a:lstStyle/>
        <a:p>
          <a:endParaRPr lang="es-ES"/>
        </a:p>
      </dgm:t>
    </dgm:pt>
    <dgm:pt modelId="{95B530CE-8B3E-4D3D-A42F-5415378D9C8E}" type="pres">
      <dgm:prSet presAssocID="{39EF9B78-34A4-4FC1-AB7D-8E7E8364B033}" presName="sibTrans" presStyleCnt="0"/>
      <dgm:spPr/>
    </dgm:pt>
    <dgm:pt modelId="{8515BAD2-43C3-45FE-9773-9C8F963C3560}" type="pres">
      <dgm:prSet presAssocID="{6B57852E-6714-4D00-BB4E-7A64F44970EA}" presName="node" presStyleLbl="node1" presStyleIdx="1" presStyleCnt="5">
        <dgm:presLayoutVars>
          <dgm:bulletEnabled val="1"/>
        </dgm:presLayoutVars>
      </dgm:prSet>
      <dgm:spPr/>
      <dgm:t>
        <a:bodyPr/>
        <a:lstStyle/>
        <a:p>
          <a:endParaRPr lang="es-ES"/>
        </a:p>
      </dgm:t>
    </dgm:pt>
    <dgm:pt modelId="{F2B033D6-D833-43B0-A339-484930EE89E9}" type="pres">
      <dgm:prSet presAssocID="{80B21556-8E33-44B8-B4E0-0670474725FE}" presName="sibTrans" presStyleCnt="0"/>
      <dgm:spPr/>
    </dgm:pt>
    <dgm:pt modelId="{D9AEF4C6-BC52-4DF2-8166-9AC02ACBF877}" type="pres">
      <dgm:prSet presAssocID="{AB03E4B0-D530-468C-B619-3647BD325101}" presName="node" presStyleLbl="node1" presStyleIdx="2" presStyleCnt="5">
        <dgm:presLayoutVars>
          <dgm:bulletEnabled val="1"/>
        </dgm:presLayoutVars>
      </dgm:prSet>
      <dgm:spPr/>
      <dgm:t>
        <a:bodyPr/>
        <a:lstStyle/>
        <a:p>
          <a:endParaRPr lang="es-ES"/>
        </a:p>
      </dgm:t>
    </dgm:pt>
    <dgm:pt modelId="{22007EA6-FEFA-4BB9-BE57-5EAB5EAB7DA4}" type="pres">
      <dgm:prSet presAssocID="{24E1C51D-F932-406E-840E-3B1926F4DF11}" presName="sibTrans" presStyleCnt="0"/>
      <dgm:spPr/>
    </dgm:pt>
    <dgm:pt modelId="{ABAEBC98-6093-4242-9058-73161798A2D8}" type="pres">
      <dgm:prSet presAssocID="{DE09971A-4A52-4CE6-8B8B-D672497D4B03}" presName="node" presStyleLbl="node1" presStyleIdx="3" presStyleCnt="5">
        <dgm:presLayoutVars>
          <dgm:bulletEnabled val="1"/>
        </dgm:presLayoutVars>
      </dgm:prSet>
      <dgm:spPr/>
      <dgm:t>
        <a:bodyPr/>
        <a:lstStyle/>
        <a:p>
          <a:endParaRPr lang="es-ES"/>
        </a:p>
      </dgm:t>
    </dgm:pt>
    <dgm:pt modelId="{B8BCD5CA-A96C-4FCA-8D5B-5E97DC629E4D}" type="pres">
      <dgm:prSet presAssocID="{25D66715-5EAB-47BE-8617-1B454203F02D}" presName="sibTrans" presStyleCnt="0"/>
      <dgm:spPr/>
    </dgm:pt>
    <dgm:pt modelId="{D44B8D3E-8F64-4ECB-8575-9C72E2CD046C}" type="pres">
      <dgm:prSet presAssocID="{44630964-9F5C-4F64-AD93-AF797ECFDCAA}" presName="node" presStyleLbl="node1" presStyleIdx="4" presStyleCnt="5">
        <dgm:presLayoutVars>
          <dgm:bulletEnabled val="1"/>
        </dgm:presLayoutVars>
      </dgm:prSet>
      <dgm:spPr/>
      <dgm:t>
        <a:bodyPr/>
        <a:lstStyle/>
        <a:p>
          <a:endParaRPr lang="es-ES"/>
        </a:p>
      </dgm:t>
    </dgm:pt>
  </dgm:ptLst>
  <dgm:cxnLst>
    <dgm:cxn modelId="{16126837-0DFE-4190-9348-19AEFAB5DE4E}" type="presOf" srcId="{DE09971A-4A52-4CE6-8B8B-D672497D4B03}" destId="{ABAEBC98-6093-4242-9058-73161798A2D8}" srcOrd="0" destOrd="0" presId="urn:microsoft.com/office/officeart/2005/8/layout/default"/>
    <dgm:cxn modelId="{E8E3619D-0406-4717-BD1F-A2DF20C7C6DB}" srcId="{CCB7888B-C5A2-4D87-9DE5-58AA50BC25A4}" destId="{44630964-9F5C-4F64-AD93-AF797ECFDCAA}" srcOrd="4" destOrd="0" parTransId="{965C6F06-1936-4536-A9FB-0CFC99FD14BF}" sibTransId="{1281DC6A-7FAA-405A-AAA9-CA4224464D57}"/>
    <dgm:cxn modelId="{7CF0488D-5CD3-4F5B-9BC5-23B85D7C0755}" srcId="{CCB7888B-C5A2-4D87-9DE5-58AA50BC25A4}" destId="{6B57852E-6714-4D00-BB4E-7A64F44970EA}" srcOrd="1" destOrd="0" parTransId="{3EA8BD8C-8427-4D5A-AAA9-9566567E862C}" sibTransId="{80B21556-8E33-44B8-B4E0-0670474725FE}"/>
    <dgm:cxn modelId="{B4455F20-50CD-421B-8052-BE55260C09C5}" srcId="{CCB7888B-C5A2-4D87-9DE5-58AA50BC25A4}" destId="{DE09971A-4A52-4CE6-8B8B-D672497D4B03}" srcOrd="3" destOrd="0" parTransId="{21684DB8-3D89-4A7E-87EE-631CB9A3665B}" sibTransId="{25D66715-5EAB-47BE-8617-1B454203F02D}"/>
    <dgm:cxn modelId="{891C6B39-0B90-4AE0-9C14-044DFE04FF11}" type="presOf" srcId="{DF1107A5-0945-4201-AF73-A5E816D81B23}" destId="{2E128EBA-CFB0-44C2-A61A-A0F213FF7353}" srcOrd="0" destOrd="0" presId="urn:microsoft.com/office/officeart/2005/8/layout/default"/>
    <dgm:cxn modelId="{5F282E6F-D29D-4AC5-B5B3-FF6E23684780}" srcId="{CCB7888B-C5A2-4D87-9DE5-58AA50BC25A4}" destId="{AB03E4B0-D530-468C-B619-3647BD325101}" srcOrd="2" destOrd="0" parTransId="{7616ECE6-81EF-44F4-A29E-0DF7AB6C7623}" sibTransId="{24E1C51D-F932-406E-840E-3B1926F4DF11}"/>
    <dgm:cxn modelId="{C6A0D971-DAFE-4F91-A52C-18DB2E3946D1}" srcId="{CCB7888B-C5A2-4D87-9DE5-58AA50BC25A4}" destId="{DF1107A5-0945-4201-AF73-A5E816D81B23}" srcOrd="0" destOrd="0" parTransId="{5991D337-2BB0-40F6-965D-013615EC7FED}" sibTransId="{39EF9B78-34A4-4FC1-AB7D-8E7E8364B033}"/>
    <dgm:cxn modelId="{4B7B8DA4-6435-4973-B773-A3D60A407762}" type="presOf" srcId="{AB03E4B0-D530-468C-B619-3647BD325101}" destId="{D9AEF4C6-BC52-4DF2-8166-9AC02ACBF877}" srcOrd="0" destOrd="0" presId="urn:microsoft.com/office/officeart/2005/8/layout/default"/>
    <dgm:cxn modelId="{BF028BC5-F126-4CF2-A32F-60FEA2C85D0F}" type="presOf" srcId="{6B57852E-6714-4D00-BB4E-7A64F44970EA}" destId="{8515BAD2-43C3-45FE-9773-9C8F963C3560}" srcOrd="0" destOrd="0" presId="urn:microsoft.com/office/officeart/2005/8/layout/default"/>
    <dgm:cxn modelId="{AC878C50-4606-495F-A895-6685B3341384}" type="presOf" srcId="{44630964-9F5C-4F64-AD93-AF797ECFDCAA}" destId="{D44B8D3E-8F64-4ECB-8575-9C72E2CD046C}" srcOrd="0" destOrd="0" presId="urn:microsoft.com/office/officeart/2005/8/layout/default"/>
    <dgm:cxn modelId="{C554312F-BEDC-41F4-9139-61D452C0279D}" type="presOf" srcId="{CCB7888B-C5A2-4D87-9DE5-58AA50BC25A4}" destId="{B411622F-3519-4ABE-A6D8-83A1047A3DB1}" srcOrd="0" destOrd="0" presId="urn:microsoft.com/office/officeart/2005/8/layout/default"/>
    <dgm:cxn modelId="{4905156A-4283-40CE-924A-A8A22301AF46}" type="presParOf" srcId="{B411622F-3519-4ABE-A6D8-83A1047A3DB1}" destId="{2E128EBA-CFB0-44C2-A61A-A0F213FF7353}" srcOrd="0" destOrd="0" presId="urn:microsoft.com/office/officeart/2005/8/layout/default"/>
    <dgm:cxn modelId="{9A8C1C92-EE5F-483A-AC0D-FB5F34E0E3B0}" type="presParOf" srcId="{B411622F-3519-4ABE-A6D8-83A1047A3DB1}" destId="{95B530CE-8B3E-4D3D-A42F-5415378D9C8E}" srcOrd="1" destOrd="0" presId="urn:microsoft.com/office/officeart/2005/8/layout/default"/>
    <dgm:cxn modelId="{DB1AB7BD-C15E-4719-92F9-64D8873596A5}" type="presParOf" srcId="{B411622F-3519-4ABE-A6D8-83A1047A3DB1}" destId="{8515BAD2-43C3-45FE-9773-9C8F963C3560}" srcOrd="2" destOrd="0" presId="urn:microsoft.com/office/officeart/2005/8/layout/default"/>
    <dgm:cxn modelId="{EF6D749B-15EC-4837-BD4E-351A535F053B}" type="presParOf" srcId="{B411622F-3519-4ABE-A6D8-83A1047A3DB1}" destId="{F2B033D6-D833-43B0-A339-484930EE89E9}" srcOrd="3" destOrd="0" presId="urn:microsoft.com/office/officeart/2005/8/layout/default"/>
    <dgm:cxn modelId="{A279B5A0-DA2E-44EB-A9A5-8D843D6D9237}" type="presParOf" srcId="{B411622F-3519-4ABE-A6D8-83A1047A3DB1}" destId="{D9AEF4C6-BC52-4DF2-8166-9AC02ACBF877}" srcOrd="4" destOrd="0" presId="urn:microsoft.com/office/officeart/2005/8/layout/default"/>
    <dgm:cxn modelId="{AF15FB22-7F6B-494F-89C0-98AF2AE7DEAC}" type="presParOf" srcId="{B411622F-3519-4ABE-A6D8-83A1047A3DB1}" destId="{22007EA6-FEFA-4BB9-BE57-5EAB5EAB7DA4}" srcOrd="5" destOrd="0" presId="urn:microsoft.com/office/officeart/2005/8/layout/default"/>
    <dgm:cxn modelId="{71589B0E-7EB4-47E5-BDF4-90A65866A671}" type="presParOf" srcId="{B411622F-3519-4ABE-A6D8-83A1047A3DB1}" destId="{ABAEBC98-6093-4242-9058-73161798A2D8}" srcOrd="6" destOrd="0" presId="urn:microsoft.com/office/officeart/2005/8/layout/default"/>
    <dgm:cxn modelId="{2F4AF4D1-533D-48EA-8D0D-26892F9F0F04}" type="presParOf" srcId="{B411622F-3519-4ABE-A6D8-83A1047A3DB1}" destId="{B8BCD5CA-A96C-4FCA-8D5B-5E97DC629E4D}" srcOrd="7" destOrd="0" presId="urn:microsoft.com/office/officeart/2005/8/layout/default"/>
    <dgm:cxn modelId="{DA40B37E-D99E-43BF-B278-4F1AF9BD2CE8}" type="presParOf" srcId="{B411622F-3519-4ABE-A6D8-83A1047A3DB1}" destId="{D44B8D3E-8F64-4ECB-8575-9C72E2CD046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BEDF1-133E-47E9-8121-BA5935DFCED3}">
      <dsp:nvSpPr>
        <dsp:cNvPr id="0" name=""/>
        <dsp:cNvSpPr/>
      </dsp:nvSpPr>
      <dsp:spPr>
        <a:xfrm>
          <a:off x="3105059" y="3439620"/>
          <a:ext cx="60211" cy="60211"/>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CFC0DEA-63D7-4DE6-88FA-11FFA620E8FF}">
      <dsp:nvSpPr>
        <dsp:cNvPr id="0" name=""/>
        <dsp:cNvSpPr/>
      </dsp:nvSpPr>
      <dsp:spPr>
        <a:xfrm>
          <a:off x="2970469" y="3501031"/>
          <a:ext cx="60211" cy="60211"/>
        </a:xfrm>
        <a:prstGeom prst="ellipse">
          <a:avLst/>
        </a:prstGeom>
        <a:gradFill rotWithShape="0">
          <a:gsLst>
            <a:gs pos="0">
              <a:schemeClr val="accent5">
                <a:hueOff val="-827823"/>
                <a:satOff val="3318"/>
                <a:lumOff val="719"/>
                <a:alphaOff val="0"/>
                <a:shade val="51000"/>
                <a:satMod val="130000"/>
              </a:schemeClr>
            </a:gs>
            <a:gs pos="80000">
              <a:schemeClr val="accent5">
                <a:hueOff val="-827823"/>
                <a:satOff val="3318"/>
                <a:lumOff val="719"/>
                <a:alphaOff val="0"/>
                <a:shade val="93000"/>
                <a:satMod val="130000"/>
              </a:schemeClr>
            </a:gs>
            <a:gs pos="100000">
              <a:schemeClr val="accent5">
                <a:hueOff val="-827823"/>
                <a:satOff val="3318"/>
                <a:lumOff val="719"/>
                <a:alphaOff val="0"/>
                <a:shade val="94000"/>
                <a:satMod val="135000"/>
              </a:schemeClr>
            </a:gs>
          </a:gsLst>
          <a:lin ang="16200000" scaled="0"/>
        </a:gradFill>
        <a:ln w="9525" cap="flat" cmpd="sng" algn="ctr">
          <a:solidFill>
            <a:schemeClr val="accent5">
              <a:hueOff val="-827823"/>
              <a:satOff val="3318"/>
              <a:lumOff val="719"/>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D952E437-EF7E-4F69-8032-DCCB5A26E5D9}">
      <dsp:nvSpPr>
        <dsp:cNvPr id="0" name=""/>
        <dsp:cNvSpPr/>
      </dsp:nvSpPr>
      <dsp:spPr>
        <a:xfrm>
          <a:off x="2831452" y="3551588"/>
          <a:ext cx="60211" cy="60211"/>
        </a:xfrm>
        <a:prstGeom prst="ellipse">
          <a:avLst/>
        </a:prstGeom>
        <a:gradFill rotWithShape="0">
          <a:gsLst>
            <a:gs pos="0">
              <a:schemeClr val="accent5">
                <a:hueOff val="-1655646"/>
                <a:satOff val="6635"/>
                <a:lumOff val="1438"/>
                <a:alphaOff val="0"/>
                <a:shade val="51000"/>
                <a:satMod val="130000"/>
              </a:schemeClr>
            </a:gs>
            <a:gs pos="80000">
              <a:schemeClr val="accent5">
                <a:hueOff val="-1655646"/>
                <a:satOff val="6635"/>
                <a:lumOff val="1438"/>
                <a:alphaOff val="0"/>
                <a:shade val="93000"/>
                <a:satMod val="130000"/>
              </a:schemeClr>
            </a:gs>
            <a:gs pos="100000">
              <a:schemeClr val="accent5">
                <a:hueOff val="-1655646"/>
                <a:satOff val="6635"/>
                <a:lumOff val="1438"/>
                <a:alphaOff val="0"/>
                <a:shade val="94000"/>
                <a:satMod val="135000"/>
              </a:schemeClr>
            </a:gs>
          </a:gsLst>
          <a:lin ang="16200000" scaled="0"/>
        </a:gradFill>
        <a:ln w="9525" cap="flat" cmpd="sng" algn="ctr">
          <a:solidFill>
            <a:schemeClr val="accent5">
              <a:hueOff val="-1655646"/>
              <a:satOff val="6635"/>
              <a:lumOff val="1438"/>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A03088C-E981-4589-81B4-C9369FADD677}">
      <dsp:nvSpPr>
        <dsp:cNvPr id="0" name=""/>
        <dsp:cNvSpPr/>
      </dsp:nvSpPr>
      <dsp:spPr>
        <a:xfrm>
          <a:off x="2688892" y="3591005"/>
          <a:ext cx="60211" cy="60211"/>
        </a:xfrm>
        <a:prstGeom prst="ellipse">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w="9525" cap="flat" cmpd="sng" algn="ctr">
          <a:solidFill>
            <a:schemeClr val="accent5">
              <a:hueOff val="-2483469"/>
              <a:satOff val="9953"/>
              <a:lumOff val="2157"/>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94A0CC9-CD5F-4847-BCF7-44985832CB8C}">
      <dsp:nvSpPr>
        <dsp:cNvPr id="0" name=""/>
        <dsp:cNvSpPr/>
      </dsp:nvSpPr>
      <dsp:spPr>
        <a:xfrm>
          <a:off x="3734622" y="2926624"/>
          <a:ext cx="60211" cy="60211"/>
        </a:xfrm>
        <a:prstGeom prst="ellipse">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w="9525" cap="flat" cmpd="sng" algn="ctr">
          <a:solidFill>
            <a:schemeClr val="accent5">
              <a:hueOff val="-3311292"/>
              <a:satOff val="13270"/>
              <a:lumOff val="2876"/>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0CE71A4-584E-43BE-AC80-1A8DCBDC6517}">
      <dsp:nvSpPr>
        <dsp:cNvPr id="0" name=""/>
        <dsp:cNvSpPr/>
      </dsp:nvSpPr>
      <dsp:spPr>
        <a:xfrm>
          <a:off x="4093677" y="2173982"/>
          <a:ext cx="60211" cy="60211"/>
        </a:xfrm>
        <a:prstGeom prst="ellipse">
          <a:avLst/>
        </a:prstGeom>
        <a:gradFill rotWithShape="0">
          <a:gsLst>
            <a:gs pos="0">
              <a:schemeClr val="accent5">
                <a:hueOff val="-4139115"/>
                <a:satOff val="16588"/>
                <a:lumOff val="3595"/>
                <a:alphaOff val="0"/>
                <a:shade val="51000"/>
                <a:satMod val="130000"/>
              </a:schemeClr>
            </a:gs>
            <a:gs pos="80000">
              <a:schemeClr val="accent5">
                <a:hueOff val="-4139115"/>
                <a:satOff val="16588"/>
                <a:lumOff val="3595"/>
                <a:alphaOff val="0"/>
                <a:shade val="93000"/>
                <a:satMod val="130000"/>
              </a:schemeClr>
            </a:gs>
            <a:gs pos="100000">
              <a:schemeClr val="accent5">
                <a:hueOff val="-4139115"/>
                <a:satOff val="16588"/>
                <a:lumOff val="3595"/>
                <a:alphaOff val="0"/>
                <a:shade val="94000"/>
                <a:satMod val="135000"/>
              </a:schemeClr>
            </a:gs>
          </a:gsLst>
          <a:lin ang="16200000" scaled="0"/>
        </a:gradFill>
        <a:ln w="9525" cap="flat" cmpd="sng" algn="ctr">
          <a:solidFill>
            <a:schemeClr val="accent5">
              <a:hueOff val="-4139115"/>
              <a:satOff val="16588"/>
              <a:lumOff val="3595"/>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047BBA5-371A-4862-A531-7F247C76CFD7}">
      <dsp:nvSpPr>
        <dsp:cNvPr id="0" name=""/>
        <dsp:cNvSpPr/>
      </dsp:nvSpPr>
      <dsp:spPr>
        <a:xfrm>
          <a:off x="3996719" y="1234821"/>
          <a:ext cx="60211" cy="60211"/>
        </a:xfrm>
        <a:prstGeom prst="ellips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011E1C83-2D97-413A-8540-8B0D2B7BE247}">
      <dsp:nvSpPr>
        <dsp:cNvPr id="0" name=""/>
        <dsp:cNvSpPr/>
      </dsp:nvSpPr>
      <dsp:spPr>
        <a:xfrm>
          <a:off x="4083051" y="1173696"/>
          <a:ext cx="60211" cy="60211"/>
        </a:xfrm>
        <a:prstGeom prst="ellipse">
          <a:avLst/>
        </a:prstGeom>
        <a:gradFill rotWithShape="0">
          <a:gsLst>
            <a:gs pos="0">
              <a:schemeClr val="accent5">
                <a:hueOff val="-5794761"/>
                <a:satOff val="23223"/>
                <a:lumOff val="5033"/>
                <a:alphaOff val="0"/>
                <a:shade val="51000"/>
                <a:satMod val="130000"/>
              </a:schemeClr>
            </a:gs>
            <a:gs pos="80000">
              <a:schemeClr val="accent5">
                <a:hueOff val="-5794761"/>
                <a:satOff val="23223"/>
                <a:lumOff val="5033"/>
                <a:alphaOff val="0"/>
                <a:shade val="93000"/>
                <a:satMod val="130000"/>
              </a:schemeClr>
            </a:gs>
            <a:gs pos="100000">
              <a:schemeClr val="accent5">
                <a:hueOff val="-5794761"/>
                <a:satOff val="23223"/>
                <a:lumOff val="5033"/>
                <a:alphaOff val="0"/>
                <a:shade val="94000"/>
                <a:satMod val="135000"/>
              </a:schemeClr>
            </a:gs>
          </a:gsLst>
          <a:lin ang="16200000" scaled="0"/>
        </a:gradFill>
        <a:ln w="9525" cap="flat" cmpd="sng" algn="ctr">
          <a:solidFill>
            <a:schemeClr val="accent5">
              <a:hueOff val="-5794761"/>
              <a:satOff val="23223"/>
              <a:lumOff val="5033"/>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7715A6D7-6A72-4714-8CEE-0548A7347CC3}">
      <dsp:nvSpPr>
        <dsp:cNvPr id="0" name=""/>
        <dsp:cNvSpPr/>
      </dsp:nvSpPr>
      <dsp:spPr>
        <a:xfrm>
          <a:off x="4169384" y="1112571"/>
          <a:ext cx="60211" cy="60211"/>
        </a:xfrm>
        <a:prstGeom prst="ellipse">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w="9525" cap="flat" cmpd="sng" algn="ctr">
          <a:solidFill>
            <a:schemeClr val="accent5">
              <a:hueOff val="-6622584"/>
              <a:satOff val="26541"/>
              <a:lumOff val="5752"/>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0A9DE6C-6290-4B78-81D0-CAFACE1543A5}">
      <dsp:nvSpPr>
        <dsp:cNvPr id="0" name=""/>
        <dsp:cNvSpPr/>
      </dsp:nvSpPr>
      <dsp:spPr>
        <a:xfrm>
          <a:off x="4255273" y="1173696"/>
          <a:ext cx="60211" cy="60211"/>
        </a:xfrm>
        <a:prstGeom prst="ellipse">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w="9525" cap="flat" cmpd="sng" algn="ctr">
          <a:solidFill>
            <a:schemeClr val="accent5">
              <a:hueOff val="-7450407"/>
              <a:satOff val="29858"/>
              <a:lumOff val="6471"/>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AB24E4B-D44F-4AAC-AD27-0D558631B94E}">
      <dsp:nvSpPr>
        <dsp:cNvPr id="0" name=""/>
        <dsp:cNvSpPr/>
      </dsp:nvSpPr>
      <dsp:spPr>
        <a:xfrm>
          <a:off x="4341606" y="1234821"/>
          <a:ext cx="60211" cy="60211"/>
        </a:xfrm>
        <a:prstGeom prst="ellipse">
          <a:avLst/>
        </a:prstGeom>
        <a:gradFill rotWithShape="0">
          <a:gsLst>
            <a:gs pos="0">
              <a:schemeClr val="accent5">
                <a:hueOff val="-8278230"/>
                <a:satOff val="33176"/>
                <a:lumOff val="7190"/>
                <a:alphaOff val="0"/>
                <a:shade val="51000"/>
                <a:satMod val="130000"/>
              </a:schemeClr>
            </a:gs>
            <a:gs pos="80000">
              <a:schemeClr val="accent5">
                <a:hueOff val="-8278230"/>
                <a:satOff val="33176"/>
                <a:lumOff val="7190"/>
                <a:alphaOff val="0"/>
                <a:shade val="93000"/>
                <a:satMod val="130000"/>
              </a:schemeClr>
            </a:gs>
            <a:gs pos="100000">
              <a:schemeClr val="accent5">
                <a:hueOff val="-8278230"/>
                <a:satOff val="33176"/>
                <a:lumOff val="7190"/>
                <a:alphaOff val="0"/>
                <a:shade val="94000"/>
                <a:satMod val="135000"/>
              </a:schemeClr>
            </a:gs>
          </a:gsLst>
          <a:lin ang="16200000" scaled="0"/>
        </a:gradFill>
        <a:ln w="9525" cap="flat" cmpd="sng" algn="ctr">
          <a:solidFill>
            <a:schemeClr val="accent5">
              <a:hueOff val="-8278230"/>
              <a:satOff val="33176"/>
              <a:lumOff val="719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215FC84E-591C-40CA-A45E-422458C169A9}">
      <dsp:nvSpPr>
        <dsp:cNvPr id="0" name=""/>
        <dsp:cNvSpPr/>
      </dsp:nvSpPr>
      <dsp:spPr>
        <a:xfrm>
          <a:off x="4169384" y="1241677"/>
          <a:ext cx="60211" cy="60211"/>
        </a:xfrm>
        <a:prstGeom prst="ellipse">
          <a:avLst/>
        </a:prstGeom>
        <a:gradFill rotWithShape="0">
          <a:gsLst>
            <a:gs pos="0">
              <a:schemeClr val="accent5">
                <a:hueOff val="-9106054"/>
                <a:satOff val="36493"/>
                <a:lumOff val="7909"/>
                <a:alphaOff val="0"/>
                <a:shade val="51000"/>
                <a:satMod val="130000"/>
              </a:schemeClr>
            </a:gs>
            <a:gs pos="80000">
              <a:schemeClr val="accent5">
                <a:hueOff val="-9106054"/>
                <a:satOff val="36493"/>
                <a:lumOff val="7909"/>
                <a:alphaOff val="0"/>
                <a:shade val="93000"/>
                <a:satMod val="130000"/>
              </a:schemeClr>
            </a:gs>
            <a:gs pos="100000">
              <a:schemeClr val="accent5">
                <a:hueOff val="-9106054"/>
                <a:satOff val="36493"/>
                <a:lumOff val="7909"/>
                <a:alphaOff val="0"/>
                <a:shade val="94000"/>
                <a:satMod val="135000"/>
              </a:schemeClr>
            </a:gs>
          </a:gsLst>
          <a:lin ang="16200000" scaled="0"/>
        </a:gradFill>
        <a:ln w="9525" cap="flat" cmpd="sng" algn="ctr">
          <a:solidFill>
            <a:schemeClr val="accent5">
              <a:hueOff val="-9106054"/>
              <a:satOff val="36493"/>
              <a:lumOff val="7909"/>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EC52C62-1E9C-41CA-BA72-0CD2AB22CFEF}">
      <dsp:nvSpPr>
        <dsp:cNvPr id="0" name=""/>
        <dsp:cNvSpPr/>
      </dsp:nvSpPr>
      <dsp:spPr>
        <a:xfrm>
          <a:off x="4169384" y="1370783"/>
          <a:ext cx="60211" cy="60211"/>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DB6007FB-B050-45ED-8BC1-5B3F64560542}">
      <dsp:nvSpPr>
        <dsp:cNvPr id="0" name=""/>
        <dsp:cNvSpPr/>
      </dsp:nvSpPr>
      <dsp:spPr>
        <a:xfrm>
          <a:off x="3168346" y="4032450"/>
          <a:ext cx="2976263" cy="567648"/>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5511"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200 FAMILIAS DE LA PARROQUIA PASTOCALLE </a:t>
          </a:r>
          <a:endParaRPr lang="es-ES" sz="1600" b="1" kern="1200" dirty="0"/>
        </a:p>
      </dsp:txBody>
      <dsp:txXfrm>
        <a:off x="3196056" y="4060160"/>
        <a:ext cx="2920843" cy="512228"/>
      </dsp:txXfrm>
    </dsp:sp>
    <dsp:sp modelId="{3969526E-DA5C-411C-A686-6A72569A7E52}">
      <dsp:nvSpPr>
        <dsp:cNvPr id="0" name=""/>
        <dsp:cNvSpPr/>
      </dsp:nvSpPr>
      <dsp:spPr>
        <a:xfrm>
          <a:off x="2088231" y="3528393"/>
          <a:ext cx="603441" cy="603541"/>
        </a:xfrm>
        <a:prstGeom prst="ellipse">
          <a:avLst/>
        </a:prstGeom>
        <a:solidFill>
          <a:schemeClr val="accent5">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8DFA0DEE-053E-47FE-8B6E-63325D1E4603}">
      <dsp:nvSpPr>
        <dsp:cNvPr id="0" name=""/>
        <dsp:cNvSpPr/>
      </dsp:nvSpPr>
      <dsp:spPr>
        <a:xfrm>
          <a:off x="4032450" y="2943913"/>
          <a:ext cx="2670706" cy="872513"/>
        </a:xfrm>
        <a:prstGeom prst="round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5511" tIns="53340" rIns="53340" bIns="53340" numCol="1" spcCol="1270" anchor="ctr" anchorCtr="0">
          <a:noAutofit/>
        </a:bodyPr>
        <a:lstStyle/>
        <a:p>
          <a:pPr lvl="0" algn="l" defTabSz="622300">
            <a:lnSpc>
              <a:spcPct val="90000"/>
            </a:lnSpc>
            <a:spcBef>
              <a:spcPct val="0"/>
            </a:spcBef>
            <a:spcAft>
              <a:spcPct val="35000"/>
            </a:spcAft>
          </a:pPr>
          <a:r>
            <a:rPr lang="es-EC" sz="1400" b="1" kern="1200" dirty="0" smtClean="0">
              <a:solidFill>
                <a:schemeClr val="tx1"/>
              </a:solidFill>
            </a:rPr>
            <a:t>DEDICADAS A PRODUCIR ESCOBAS DE FIBRA NATURAL</a:t>
          </a:r>
          <a:endParaRPr lang="es-ES" sz="1400" b="1" kern="1200" dirty="0">
            <a:solidFill>
              <a:schemeClr val="tx1"/>
            </a:solidFill>
          </a:endParaRPr>
        </a:p>
      </dsp:txBody>
      <dsp:txXfrm>
        <a:off x="4075043" y="2986506"/>
        <a:ext cx="2585520" cy="787327"/>
      </dsp:txXfrm>
    </dsp:sp>
    <dsp:sp modelId="{D28EEA04-7324-454F-9EF6-A333D2547E49}">
      <dsp:nvSpPr>
        <dsp:cNvPr id="0" name=""/>
        <dsp:cNvSpPr/>
      </dsp:nvSpPr>
      <dsp:spPr>
        <a:xfrm>
          <a:off x="3151767" y="2948589"/>
          <a:ext cx="603441" cy="603541"/>
        </a:xfrm>
        <a:prstGeom prst="ellipse">
          <a:avLst/>
        </a:prstGeom>
        <a:solidFill>
          <a:schemeClr val="accent5">
            <a:tint val="50000"/>
            <a:hueOff val="-3560789"/>
            <a:satOff val="15872"/>
            <a:lumOff val="1402"/>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D670DFDA-359C-45AC-AA3B-EE5E24D8E132}">
      <dsp:nvSpPr>
        <dsp:cNvPr id="0" name=""/>
        <dsp:cNvSpPr/>
      </dsp:nvSpPr>
      <dsp:spPr>
        <a:xfrm>
          <a:off x="4464490" y="1656187"/>
          <a:ext cx="2006277" cy="929571"/>
        </a:xfrm>
        <a:prstGeom prst="round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5511" tIns="60960" rIns="60960" bIns="60960" numCol="1" spcCol="1270" anchor="ctr" anchorCtr="0">
          <a:noAutofit/>
        </a:bodyPr>
        <a:lstStyle/>
        <a:p>
          <a:pPr lvl="0" algn="l" defTabSz="711200">
            <a:lnSpc>
              <a:spcPct val="90000"/>
            </a:lnSpc>
            <a:spcBef>
              <a:spcPct val="0"/>
            </a:spcBef>
            <a:spcAft>
              <a:spcPct val="35000"/>
            </a:spcAft>
          </a:pPr>
          <a:r>
            <a:rPr lang="es-EC" sz="1600" b="1" kern="1200" dirty="0" smtClean="0">
              <a:solidFill>
                <a:schemeClr val="tx1"/>
              </a:solidFill>
            </a:rPr>
            <a:t>20 AÑOS Y NO HAN LOGRADO MEJORAR SU CALIDAD DE VIDA</a:t>
          </a:r>
          <a:endParaRPr lang="es-ES" sz="1600" b="1" kern="1200" dirty="0">
            <a:solidFill>
              <a:schemeClr val="tx1"/>
            </a:solidFill>
          </a:endParaRPr>
        </a:p>
      </dsp:txBody>
      <dsp:txXfrm>
        <a:off x="4509868" y="1701565"/>
        <a:ext cx="1915521" cy="838815"/>
      </dsp:txXfrm>
    </dsp:sp>
    <dsp:sp modelId="{68626863-2527-40C4-BCB6-4F4B864B2AEB}">
      <dsp:nvSpPr>
        <dsp:cNvPr id="0" name=""/>
        <dsp:cNvSpPr/>
      </dsp:nvSpPr>
      <dsp:spPr>
        <a:xfrm>
          <a:off x="6514071" y="1611173"/>
          <a:ext cx="1419130" cy="1773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27940" bIns="27940" numCol="1" spcCol="1270" anchor="t" anchorCtr="0">
          <a:noAutofit/>
        </a:bodyPr>
        <a:lstStyle/>
        <a:p>
          <a:pPr marL="57150" lvl="1" indent="-57150" algn="l" defTabSz="488950">
            <a:lnSpc>
              <a:spcPct val="90000"/>
            </a:lnSpc>
            <a:spcBef>
              <a:spcPct val="0"/>
            </a:spcBef>
            <a:spcAft>
              <a:spcPct val="15000"/>
            </a:spcAft>
            <a:buChar char="••"/>
          </a:pPr>
          <a:r>
            <a:rPr lang="es-EC" sz="1100" b="1" kern="1200" dirty="0" smtClean="0"/>
            <a:t>COMPETENCIA DESLEAL</a:t>
          </a:r>
          <a:endParaRPr lang="es-ES" sz="1100" b="1" kern="1200" dirty="0"/>
        </a:p>
        <a:p>
          <a:pPr marL="57150" lvl="1" indent="-57150" algn="l" defTabSz="488950">
            <a:lnSpc>
              <a:spcPct val="90000"/>
            </a:lnSpc>
            <a:spcBef>
              <a:spcPct val="0"/>
            </a:spcBef>
            <a:spcAft>
              <a:spcPct val="15000"/>
            </a:spcAft>
            <a:buChar char="••"/>
          </a:pPr>
          <a:r>
            <a:rPr lang="es-EC" sz="1100" b="1" kern="1200" dirty="0" smtClean="0"/>
            <a:t>BAJOS PRECIOS</a:t>
          </a:r>
          <a:endParaRPr lang="es-ES" sz="1100" b="1" kern="1200" dirty="0"/>
        </a:p>
        <a:p>
          <a:pPr marL="57150" lvl="1" indent="-57150" algn="l" defTabSz="488950">
            <a:lnSpc>
              <a:spcPct val="90000"/>
            </a:lnSpc>
            <a:spcBef>
              <a:spcPct val="0"/>
            </a:spcBef>
            <a:spcAft>
              <a:spcPct val="15000"/>
            </a:spcAft>
            <a:buChar char="••"/>
          </a:pPr>
          <a:r>
            <a:rPr lang="es-EC" sz="1100" b="1" kern="1200" dirty="0" smtClean="0"/>
            <a:t>NO ASOCIADOS</a:t>
          </a:r>
          <a:endParaRPr lang="es-ES" sz="1100" b="1" kern="1200" dirty="0"/>
        </a:p>
        <a:p>
          <a:pPr marL="57150" lvl="1" indent="-57150" algn="l" defTabSz="488950">
            <a:lnSpc>
              <a:spcPct val="90000"/>
            </a:lnSpc>
            <a:spcBef>
              <a:spcPct val="0"/>
            </a:spcBef>
            <a:spcAft>
              <a:spcPct val="15000"/>
            </a:spcAft>
            <a:buChar char="••"/>
          </a:pPr>
          <a:r>
            <a:rPr lang="es-EC" sz="1100" b="1" kern="1200" dirty="0" smtClean="0"/>
            <a:t>INTERMEDIARIOS IMPONEN PRECIOS</a:t>
          </a:r>
          <a:endParaRPr lang="es-ES" sz="1100" b="1" kern="1200" dirty="0"/>
        </a:p>
        <a:p>
          <a:pPr marL="57150" lvl="1" indent="-57150" algn="l" defTabSz="488950">
            <a:lnSpc>
              <a:spcPct val="90000"/>
            </a:lnSpc>
            <a:spcBef>
              <a:spcPct val="0"/>
            </a:spcBef>
            <a:spcAft>
              <a:spcPct val="15000"/>
            </a:spcAft>
            <a:buChar char="••"/>
          </a:pPr>
          <a:r>
            <a:rPr lang="es-EC" sz="1100" b="1" kern="1200" dirty="0" smtClean="0"/>
            <a:t>BAJA RENTABLIDAD</a:t>
          </a:r>
          <a:endParaRPr lang="es-ES" sz="1100" b="1" kern="1200" dirty="0"/>
        </a:p>
        <a:p>
          <a:pPr marL="57150" lvl="1" indent="-57150" algn="l" defTabSz="222250">
            <a:lnSpc>
              <a:spcPct val="90000"/>
            </a:lnSpc>
            <a:spcBef>
              <a:spcPct val="0"/>
            </a:spcBef>
            <a:spcAft>
              <a:spcPct val="15000"/>
            </a:spcAft>
            <a:buChar char="••"/>
          </a:pPr>
          <a:endParaRPr lang="es-ES" sz="500" kern="1200" dirty="0"/>
        </a:p>
      </dsp:txBody>
      <dsp:txXfrm>
        <a:off x="6514071" y="1611173"/>
        <a:ext cx="1419130" cy="1773205"/>
      </dsp:txXfrm>
    </dsp:sp>
    <dsp:sp modelId="{27C2FA88-CB29-4055-8A6E-98690AD9C94E}">
      <dsp:nvSpPr>
        <dsp:cNvPr id="0" name=""/>
        <dsp:cNvSpPr/>
      </dsp:nvSpPr>
      <dsp:spPr>
        <a:xfrm>
          <a:off x="3648954" y="2284207"/>
          <a:ext cx="603441" cy="603541"/>
        </a:xfrm>
        <a:prstGeom prst="ellipse">
          <a:avLst/>
        </a:prstGeom>
        <a:solidFill>
          <a:schemeClr val="accent5">
            <a:tint val="50000"/>
            <a:hueOff val="-7121577"/>
            <a:satOff val="31745"/>
            <a:lumOff val="2805"/>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E469FAFA-60CD-41C4-B34E-3850AD667EDA}">
      <dsp:nvSpPr>
        <dsp:cNvPr id="0" name=""/>
        <dsp:cNvSpPr/>
      </dsp:nvSpPr>
      <dsp:spPr>
        <a:xfrm>
          <a:off x="5040554" y="288034"/>
          <a:ext cx="2751785" cy="720432"/>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5511" tIns="53340" rIns="53340" bIns="53340" numCol="1" spcCol="1270" anchor="ctr" anchorCtr="0">
          <a:noAutofit/>
        </a:bodyPr>
        <a:lstStyle/>
        <a:p>
          <a:pPr lvl="0" algn="l" defTabSz="622300">
            <a:lnSpc>
              <a:spcPct val="90000"/>
            </a:lnSpc>
            <a:spcBef>
              <a:spcPct val="0"/>
            </a:spcBef>
            <a:spcAft>
              <a:spcPct val="35000"/>
            </a:spcAft>
          </a:pPr>
          <a:r>
            <a:rPr lang="es-EC" sz="1400" b="1" kern="1200" dirty="0" smtClean="0"/>
            <a:t>ALTOS INDICES DE VIOLENCIA INTRAFAMILIAR</a:t>
          </a:r>
          <a:endParaRPr lang="es-ES" sz="1400" b="1" kern="1200" dirty="0"/>
        </a:p>
      </dsp:txBody>
      <dsp:txXfrm>
        <a:off x="5075723" y="323203"/>
        <a:ext cx="2681447" cy="650094"/>
      </dsp:txXfrm>
    </dsp:sp>
    <dsp:sp modelId="{72593AD1-F0DF-436B-A7C9-F04A44C09DF5}">
      <dsp:nvSpPr>
        <dsp:cNvPr id="0" name=""/>
        <dsp:cNvSpPr/>
      </dsp:nvSpPr>
      <dsp:spPr>
        <a:xfrm>
          <a:off x="6768752" y="648076"/>
          <a:ext cx="935446" cy="349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25400" rIns="25400" bIns="25400" numCol="1" spcCol="1270" anchor="ctr" anchorCtr="0">
          <a:noAutofit/>
        </a:bodyPr>
        <a:lstStyle/>
        <a:p>
          <a:pPr lvl="0" algn="l" defTabSz="444500">
            <a:lnSpc>
              <a:spcPct val="90000"/>
            </a:lnSpc>
            <a:spcBef>
              <a:spcPct val="0"/>
            </a:spcBef>
            <a:spcAft>
              <a:spcPct val="35000"/>
            </a:spcAft>
          </a:pPr>
          <a:r>
            <a:rPr lang="es-EC" sz="1000" b="1" kern="1200" dirty="0" smtClean="0">
              <a:solidFill>
                <a:schemeClr val="tx1"/>
              </a:solidFill>
            </a:rPr>
            <a:t>VIOLENCIA ECONOMICA</a:t>
          </a:r>
          <a:endParaRPr lang="es-ES" sz="1000" b="1" kern="1200" dirty="0">
            <a:solidFill>
              <a:schemeClr val="tx1"/>
            </a:solidFill>
          </a:endParaRPr>
        </a:p>
      </dsp:txBody>
      <dsp:txXfrm>
        <a:off x="6768752" y="648076"/>
        <a:ext cx="935446" cy="349043"/>
      </dsp:txXfrm>
    </dsp:sp>
    <dsp:sp modelId="{8010D86B-E624-40E5-81B8-E1FC8A0BDBE9}">
      <dsp:nvSpPr>
        <dsp:cNvPr id="0" name=""/>
        <dsp:cNvSpPr/>
      </dsp:nvSpPr>
      <dsp:spPr>
        <a:xfrm>
          <a:off x="3867220" y="1492719"/>
          <a:ext cx="603441" cy="603541"/>
        </a:xfrm>
        <a:prstGeom prst="ellipse">
          <a:avLst/>
        </a:prstGeom>
        <a:solidFill>
          <a:schemeClr val="accent5">
            <a:tint val="50000"/>
            <a:hueOff val="-10682366"/>
            <a:satOff val="47617"/>
            <a:lumOff val="4207"/>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B28D1-23BF-46FF-B042-943E61329759}">
      <dsp:nvSpPr>
        <dsp:cNvPr id="0" name=""/>
        <dsp:cNvSpPr/>
      </dsp:nvSpPr>
      <dsp:spPr>
        <a:xfrm>
          <a:off x="457007" y="2086568"/>
          <a:ext cx="1639588" cy="113028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t>Realizar un estudio técnico para determinar el tamaño, la ubicación y la ingeniería del proyecto</a:t>
          </a:r>
          <a:r>
            <a:rPr lang="es-EC" sz="1000" kern="1200" dirty="0" smtClean="0"/>
            <a:t>.</a:t>
          </a:r>
          <a:endParaRPr lang="es-ES" sz="1000" kern="1200" dirty="0"/>
        </a:p>
      </dsp:txBody>
      <dsp:txXfrm>
        <a:off x="457007" y="2086568"/>
        <a:ext cx="1639588" cy="1130283"/>
      </dsp:txXfrm>
    </dsp:sp>
    <dsp:sp modelId="{A2A408A1-98E5-413A-BDB7-2BA06DDDDA6A}">
      <dsp:nvSpPr>
        <dsp:cNvPr id="0" name=""/>
        <dsp:cNvSpPr/>
      </dsp:nvSpPr>
      <dsp:spPr>
        <a:xfrm>
          <a:off x="2226778" y="0"/>
          <a:ext cx="1639588" cy="184793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b="1" kern="1200" dirty="0" smtClean="0"/>
            <a:t>Realizar un estudio de mercado que permita caracterizar la oferta, la demanda, la demanda insatisfecha y los procesos de comercialización de los productos</a:t>
          </a:r>
          <a:r>
            <a:rPr lang="es-EC" sz="1300" kern="1200" dirty="0" smtClean="0"/>
            <a:t>.</a:t>
          </a:r>
          <a:endParaRPr lang="es-ES" sz="1300" kern="1200" dirty="0"/>
        </a:p>
      </dsp:txBody>
      <dsp:txXfrm>
        <a:off x="2226778" y="0"/>
        <a:ext cx="1639588" cy="1847930"/>
      </dsp:txXfrm>
    </dsp:sp>
    <dsp:sp modelId="{DF07AEA9-B10D-4549-8F07-7DE92681703C}">
      <dsp:nvSpPr>
        <dsp:cNvPr id="0" name=""/>
        <dsp:cNvSpPr/>
      </dsp:nvSpPr>
      <dsp:spPr>
        <a:xfrm>
          <a:off x="385668" y="17637"/>
          <a:ext cx="1721518" cy="1813381"/>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t>Elaborar un diagnóstico situacional de las familias, para determinar cuáles son las características actuales de la producción y comercialización</a:t>
          </a:r>
          <a:endParaRPr lang="es-ES" sz="1400" b="1" kern="1200" dirty="0"/>
        </a:p>
      </dsp:txBody>
      <dsp:txXfrm>
        <a:off x="385668" y="17637"/>
        <a:ext cx="1721518" cy="1813381"/>
      </dsp:txXfrm>
    </dsp:sp>
    <dsp:sp modelId="{A8450C52-1A90-46AE-829B-AB325A830039}">
      <dsp:nvSpPr>
        <dsp:cNvPr id="0" name=""/>
        <dsp:cNvSpPr/>
      </dsp:nvSpPr>
      <dsp:spPr>
        <a:xfrm>
          <a:off x="4024136" y="2103839"/>
          <a:ext cx="1639588" cy="1091316"/>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b="1" kern="1200" dirty="0" smtClean="0"/>
            <a:t>Demostrar la factibilidad económica y financiera del proyecto</a:t>
          </a:r>
          <a:r>
            <a:rPr lang="es-EC" sz="1300" kern="1200" dirty="0" smtClean="0"/>
            <a:t>.</a:t>
          </a:r>
          <a:endParaRPr lang="es-ES" sz="1300" kern="1200" dirty="0"/>
        </a:p>
      </dsp:txBody>
      <dsp:txXfrm>
        <a:off x="4024136" y="2103839"/>
        <a:ext cx="1639588" cy="1091316"/>
      </dsp:txXfrm>
    </dsp:sp>
    <dsp:sp modelId="{B66DAB27-04D3-4AF3-A739-FB0A92499596}">
      <dsp:nvSpPr>
        <dsp:cNvPr id="0" name=""/>
        <dsp:cNvSpPr/>
      </dsp:nvSpPr>
      <dsp:spPr>
        <a:xfrm>
          <a:off x="4006789" y="0"/>
          <a:ext cx="1639588" cy="1801271"/>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b="1" kern="1200" dirty="0" smtClean="0"/>
            <a:t>Establecer la organización de la empresa, su misión, visión, principios, valores y su estructura orgánica funcional.</a:t>
          </a:r>
          <a:endParaRPr lang="es-ES" sz="1300" b="1" kern="1200" dirty="0"/>
        </a:p>
      </dsp:txBody>
      <dsp:txXfrm>
        <a:off x="4006789" y="0"/>
        <a:ext cx="1639588" cy="18012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8BD6D-B111-447C-8677-752088A62FC4}">
      <dsp:nvSpPr>
        <dsp:cNvPr id="0" name=""/>
        <dsp:cNvSpPr/>
      </dsp:nvSpPr>
      <dsp:spPr>
        <a:xfrm>
          <a:off x="1053" y="0"/>
          <a:ext cx="8221408" cy="67827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EC" sz="2900" kern="1200" dirty="0" smtClean="0"/>
            <a:t>CONSTITUCION DE LA REPUBLICA: Art. 266 y 283</a:t>
          </a:r>
          <a:endParaRPr lang="es-ES" sz="2900" kern="1200" dirty="0"/>
        </a:p>
      </dsp:txBody>
      <dsp:txXfrm>
        <a:off x="20919" y="19866"/>
        <a:ext cx="8181676" cy="638541"/>
      </dsp:txXfrm>
    </dsp:sp>
    <dsp:sp modelId="{469A49DE-0474-48C9-B4D0-ADA692EC8466}">
      <dsp:nvSpPr>
        <dsp:cNvPr id="0" name=""/>
        <dsp:cNvSpPr/>
      </dsp:nvSpPr>
      <dsp:spPr>
        <a:xfrm>
          <a:off x="12120" y="843139"/>
          <a:ext cx="4092720" cy="2458004"/>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b" anchorCtr="0">
          <a:noAutofit/>
        </a:bodyPr>
        <a:lstStyle/>
        <a:p>
          <a:pPr lvl="0" algn="ctr" defTabSz="800100">
            <a:lnSpc>
              <a:spcPct val="90000"/>
            </a:lnSpc>
            <a:spcBef>
              <a:spcPct val="0"/>
            </a:spcBef>
            <a:spcAft>
              <a:spcPct val="35000"/>
            </a:spcAft>
          </a:pPr>
          <a:r>
            <a:rPr lang="es-EC" sz="1800" b="1" kern="1200" smtClean="0"/>
            <a:t>PNBV (2009-2013): OBJETIVO No.11</a:t>
          </a:r>
        </a:p>
        <a:p>
          <a:pPr lvl="0" algn="ctr" defTabSz="800100">
            <a:lnSpc>
              <a:spcPct val="90000"/>
            </a:lnSpc>
            <a:spcBef>
              <a:spcPct val="0"/>
            </a:spcBef>
            <a:spcAft>
              <a:spcPct val="35000"/>
            </a:spcAft>
          </a:pPr>
          <a:r>
            <a:rPr lang="es-EC" sz="1800" b="1" kern="1200" smtClean="0"/>
            <a:t>ESTABLECER SISTEMA ECONOMICO SOCIAL,SOLIDARIO Y SOSTENIBLE </a:t>
          </a:r>
        </a:p>
        <a:p>
          <a:pPr lvl="0" algn="ctr" defTabSz="800100">
            <a:lnSpc>
              <a:spcPct val="90000"/>
            </a:lnSpc>
            <a:spcBef>
              <a:spcPct val="0"/>
            </a:spcBef>
            <a:spcAft>
              <a:spcPct val="35000"/>
            </a:spcAft>
          </a:pPr>
          <a:r>
            <a:rPr lang="es-EC" sz="1800" b="1" kern="1200" smtClean="0"/>
            <a:t>PNBV (2013-2017): OBJETIVO No.8 </a:t>
          </a:r>
        </a:p>
        <a:p>
          <a:pPr lvl="0" algn="ctr" defTabSz="800100">
            <a:lnSpc>
              <a:spcPct val="90000"/>
            </a:lnSpc>
            <a:spcBef>
              <a:spcPct val="0"/>
            </a:spcBef>
            <a:spcAft>
              <a:spcPct val="35000"/>
            </a:spcAft>
          </a:pPr>
          <a:r>
            <a:rPr lang="es-EC" sz="1800" b="1" kern="1200" smtClean="0"/>
            <a:t>CONSOLIDAR EL SISTEMA</a:t>
          </a:r>
        </a:p>
        <a:p>
          <a:pPr lvl="0" algn="ctr" defTabSz="800100">
            <a:lnSpc>
              <a:spcPct val="90000"/>
            </a:lnSpc>
            <a:spcBef>
              <a:spcPct val="0"/>
            </a:spcBef>
            <a:spcAft>
              <a:spcPct val="35000"/>
            </a:spcAft>
          </a:pPr>
          <a:endParaRPr lang="es-EC" sz="1000" kern="1200" smtClean="0"/>
        </a:p>
        <a:p>
          <a:pPr lvl="0" algn="ctr" defTabSz="800100">
            <a:lnSpc>
              <a:spcPct val="90000"/>
            </a:lnSpc>
            <a:spcBef>
              <a:spcPct val="0"/>
            </a:spcBef>
            <a:spcAft>
              <a:spcPct val="35000"/>
            </a:spcAft>
          </a:pPr>
          <a:endParaRPr lang="es-ES" sz="1000" kern="1200" dirty="0"/>
        </a:p>
      </dsp:txBody>
      <dsp:txXfrm>
        <a:off x="84112" y="915131"/>
        <a:ext cx="3948736" cy="2314020"/>
      </dsp:txXfrm>
    </dsp:sp>
    <dsp:sp modelId="{BF4D393F-6912-4FDB-847D-AA385B4CE6C0}">
      <dsp:nvSpPr>
        <dsp:cNvPr id="0" name=""/>
        <dsp:cNvSpPr/>
      </dsp:nvSpPr>
      <dsp:spPr>
        <a:xfrm>
          <a:off x="4392478" y="3168358"/>
          <a:ext cx="3793947" cy="1419993"/>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EC" sz="2900" kern="1200" dirty="0" smtClean="0"/>
            <a:t>IEPS</a:t>
          </a:r>
          <a:endParaRPr lang="es-ES" sz="2900" kern="1200" dirty="0"/>
        </a:p>
      </dsp:txBody>
      <dsp:txXfrm>
        <a:off x="4434068" y="3209948"/>
        <a:ext cx="3710767" cy="1336813"/>
      </dsp:txXfrm>
    </dsp:sp>
    <dsp:sp modelId="{40D40884-C2C4-48A2-909F-6108C933651E}">
      <dsp:nvSpPr>
        <dsp:cNvPr id="0" name=""/>
        <dsp:cNvSpPr/>
      </dsp:nvSpPr>
      <dsp:spPr>
        <a:xfrm>
          <a:off x="4423532" y="843139"/>
          <a:ext cx="3793947" cy="2047116"/>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LEY DE ECONOMIA POPULAR Y SOLIDARIA</a:t>
          </a:r>
          <a:endParaRPr lang="es-ES" sz="1600" b="1" kern="1200" dirty="0"/>
        </a:p>
      </dsp:txBody>
      <dsp:txXfrm>
        <a:off x="4483490" y="903097"/>
        <a:ext cx="3674031" cy="19272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1449D-C9FA-402B-BA94-DEA4A012C358}">
      <dsp:nvSpPr>
        <dsp:cNvPr id="0" name=""/>
        <dsp:cNvSpPr/>
      </dsp:nvSpPr>
      <dsp:spPr>
        <a:xfrm rot="16200000">
          <a:off x="959820" y="-938476"/>
          <a:ext cx="2248694" cy="4109243"/>
        </a:xfrm>
        <a:prstGeom prst="round1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C" sz="1300" kern="1200" dirty="0" smtClean="0"/>
            <a:t>PRECIO: P.V.P </a:t>
          </a:r>
        </a:p>
        <a:p>
          <a:pPr lvl="0" algn="ctr" defTabSz="577850">
            <a:lnSpc>
              <a:spcPct val="90000"/>
            </a:lnSpc>
            <a:spcBef>
              <a:spcPct val="0"/>
            </a:spcBef>
            <a:spcAft>
              <a:spcPct val="35000"/>
            </a:spcAft>
          </a:pPr>
          <a:r>
            <a:rPr lang="es-EC" sz="1300" kern="1200" dirty="0" smtClean="0"/>
            <a:t>US/. 2,50 POR UNIDAD </a:t>
          </a:r>
          <a:endParaRPr lang="es-ES" sz="1300" kern="1200" dirty="0"/>
        </a:p>
      </dsp:txBody>
      <dsp:txXfrm rot="5400000">
        <a:off x="29545" y="-8202"/>
        <a:ext cx="4109243" cy="1686520"/>
      </dsp:txXfrm>
    </dsp:sp>
    <dsp:sp modelId="{FF6EA49F-37C1-4722-8593-AFF214E084AD}">
      <dsp:nvSpPr>
        <dsp:cNvPr id="0" name=""/>
        <dsp:cNvSpPr/>
      </dsp:nvSpPr>
      <dsp:spPr>
        <a:xfrm>
          <a:off x="4109243" y="-8224"/>
          <a:ext cx="4109243" cy="2248694"/>
        </a:xfrm>
        <a:prstGeom prst="round1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endParaRPr lang="es-ES" sz="1300" kern="1200" dirty="0"/>
        </a:p>
      </dsp:txBody>
      <dsp:txXfrm>
        <a:off x="4109243" y="-8224"/>
        <a:ext cx="4109243" cy="1686520"/>
      </dsp:txXfrm>
    </dsp:sp>
    <dsp:sp modelId="{940F2131-692B-4553-9EEB-9052C7F45C08}">
      <dsp:nvSpPr>
        <dsp:cNvPr id="0" name=""/>
        <dsp:cNvSpPr/>
      </dsp:nvSpPr>
      <dsp:spPr>
        <a:xfrm rot="10800000">
          <a:off x="0" y="2240469"/>
          <a:ext cx="4109243" cy="2248694"/>
        </a:xfrm>
        <a:prstGeom prst="round1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t" anchorCtr="1">
          <a:noAutofit/>
        </a:bodyPr>
        <a:lstStyle/>
        <a:p>
          <a:pPr lvl="0" algn="l" defTabSz="533400">
            <a:lnSpc>
              <a:spcPct val="90000"/>
            </a:lnSpc>
            <a:spcBef>
              <a:spcPct val="0"/>
            </a:spcBef>
            <a:spcAft>
              <a:spcPct val="35000"/>
            </a:spcAft>
          </a:pPr>
          <a:r>
            <a:rPr lang="es-EC" sz="1200" b="1" kern="1200" dirty="0" smtClean="0"/>
            <a:t>1.- Promociones y obsequios que van adheridos a la escoba.</a:t>
          </a:r>
        </a:p>
        <a:p>
          <a:pPr lvl="0" algn="l" defTabSz="533400">
            <a:lnSpc>
              <a:spcPct val="90000"/>
            </a:lnSpc>
            <a:spcBef>
              <a:spcPct val="0"/>
            </a:spcBef>
            <a:spcAft>
              <a:spcPct val="35000"/>
            </a:spcAft>
          </a:pPr>
          <a:r>
            <a:rPr lang="es-EC" sz="1200" b="1" kern="1200" dirty="0" smtClean="0"/>
            <a:t>2.- Descuentos en ventas al por mayor.</a:t>
          </a:r>
        </a:p>
        <a:p>
          <a:pPr lvl="0" algn="l" defTabSz="533400">
            <a:lnSpc>
              <a:spcPct val="90000"/>
            </a:lnSpc>
            <a:spcBef>
              <a:spcPct val="0"/>
            </a:spcBef>
            <a:spcAft>
              <a:spcPct val="35000"/>
            </a:spcAft>
          </a:pPr>
          <a:r>
            <a:rPr lang="es-EC" sz="1200" b="1" kern="1200" dirty="0" smtClean="0"/>
            <a:t>3.- Afiches promocionales donde se destaque que son fabricadas por mujeres, y captar un mercado solidario.</a:t>
          </a:r>
        </a:p>
        <a:p>
          <a:pPr lvl="0" algn="l" defTabSz="533400">
            <a:lnSpc>
              <a:spcPct val="90000"/>
            </a:lnSpc>
            <a:spcBef>
              <a:spcPct val="0"/>
            </a:spcBef>
            <a:spcAft>
              <a:spcPct val="35000"/>
            </a:spcAft>
          </a:pPr>
          <a:r>
            <a:rPr lang="es-EC" sz="1200" b="1" kern="1200" dirty="0" smtClean="0"/>
            <a:t>4.- Utilizar los vehículos de distribución como  Tiendas Móviles</a:t>
          </a:r>
          <a:endParaRPr lang="es-ES" sz="1200" b="1" kern="1200" dirty="0"/>
        </a:p>
      </dsp:txBody>
      <dsp:txXfrm rot="10800000">
        <a:off x="0" y="2802642"/>
        <a:ext cx="4109243" cy="1686520"/>
      </dsp:txXfrm>
    </dsp:sp>
    <dsp:sp modelId="{E511E747-3662-41AE-A1DE-4A7002D1EE35}">
      <dsp:nvSpPr>
        <dsp:cNvPr id="0" name=""/>
        <dsp:cNvSpPr/>
      </dsp:nvSpPr>
      <dsp:spPr>
        <a:xfrm rot="5400000">
          <a:off x="5023069" y="1367148"/>
          <a:ext cx="2281592" cy="3995335"/>
        </a:xfrm>
        <a:prstGeom prst="round1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9608C3A-6C5C-4699-8ED7-2F3F305864AC}">
      <dsp:nvSpPr>
        <dsp:cNvPr id="0" name=""/>
        <dsp:cNvSpPr/>
      </dsp:nvSpPr>
      <dsp:spPr>
        <a:xfrm>
          <a:off x="3322709" y="1977079"/>
          <a:ext cx="1573067" cy="543228"/>
        </a:xfrm>
        <a:prstGeom prst="roundRect">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ESCOBAS DE FIBRA NATURAL</a:t>
          </a:r>
          <a:endParaRPr lang="es-ES" sz="1300" kern="1200" dirty="0"/>
        </a:p>
      </dsp:txBody>
      <dsp:txXfrm>
        <a:off x="3349227" y="2003597"/>
        <a:ext cx="1520031" cy="4901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0D193-6904-4948-913D-0AAB58329D9E}">
      <dsp:nvSpPr>
        <dsp:cNvPr id="0" name=""/>
        <dsp:cNvSpPr/>
      </dsp:nvSpPr>
      <dsp:spPr>
        <a:xfrm rot="5400000">
          <a:off x="815505" y="589078"/>
          <a:ext cx="520989" cy="59312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921B8B-6B09-4CC1-9DC5-DD1A6C43C99F}">
      <dsp:nvSpPr>
        <dsp:cNvPr id="0" name=""/>
        <dsp:cNvSpPr/>
      </dsp:nvSpPr>
      <dsp:spPr>
        <a:xfrm>
          <a:off x="429939" y="11551"/>
          <a:ext cx="1372109" cy="61389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b="1" kern="1200" dirty="0" smtClean="0"/>
            <a:t>CENTRO DE ACOPIO Y COMERCIALIZACIÓN</a:t>
          </a:r>
          <a:endParaRPr lang="es-ES" sz="1000" kern="1200" dirty="0"/>
        </a:p>
      </dsp:txBody>
      <dsp:txXfrm>
        <a:off x="459912" y="41524"/>
        <a:ext cx="1312163" cy="553952"/>
      </dsp:txXfrm>
    </dsp:sp>
    <dsp:sp modelId="{41633596-45BA-41A9-BFD1-85582DA75575}">
      <dsp:nvSpPr>
        <dsp:cNvPr id="0" name=""/>
        <dsp:cNvSpPr/>
      </dsp:nvSpPr>
      <dsp:spPr>
        <a:xfrm>
          <a:off x="1675869" y="72008"/>
          <a:ext cx="395163" cy="492364"/>
        </a:xfrm>
        <a:prstGeom prst="rect">
          <a:avLst/>
        </a:prstGeom>
        <a:noFill/>
        <a:ln>
          <a:noFill/>
        </a:ln>
        <a:effectLst/>
      </dsp:spPr>
      <dsp:style>
        <a:lnRef idx="0">
          <a:scrgbClr r="0" g="0" b="0"/>
        </a:lnRef>
        <a:fillRef idx="0">
          <a:scrgbClr r="0" g="0" b="0"/>
        </a:fillRef>
        <a:effectRef idx="0">
          <a:scrgbClr r="0" g="0" b="0"/>
        </a:effectRef>
        <a:fontRef idx="minor"/>
      </dsp:style>
    </dsp:sp>
    <dsp:sp modelId="{DA0597C7-ED00-4134-9546-1152FF721E6B}">
      <dsp:nvSpPr>
        <dsp:cNvPr id="0" name=""/>
        <dsp:cNvSpPr/>
      </dsp:nvSpPr>
      <dsp:spPr>
        <a:xfrm rot="5400000">
          <a:off x="1355694" y="1278689"/>
          <a:ext cx="520989" cy="59312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7C34FF-9CFA-4230-9DA1-DB38A185A963}">
      <dsp:nvSpPr>
        <dsp:cNvPr id="0" name=""/>
        <dsp:cNvSpPr/>
      </dsp:nvSpPr>
      <dsp:spPr>
        <a:xfrm>
          <a:off x="1217664" y="701162"/>
          <a:ext cx="877039" cy="61389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b="1" kern="1200" dirty="0" smtClean="0"/>
            <a:t>MAYORISTAS y MINORISTAS</a:t>
          </a:r>
          <a:endParaRPr lang="es-ES" sz="900" kern="1200" dirty="0"/>
        </a:p>
      </dsp:txBody>
      <dsp:txXfrm>
        <a:off x="1247637" y="731135"/>
        <a:ext cx="817093" cy="553952"/>
      </dsp:txXfrm>
    </dsp:sp>
    <dsp:sp modelId="{727A4C43-89E9-4E1C-B104-FC216B0333C6}">
      <dsp:nvSpPr>
        <dsp:cNvPr id="0" name=""/>
        <dsp:cNvSpPr/>
      </dsp:nvSpPr>
      <dsp:spPr>
        <a:xfrm>
          <a:off x="2094703" y="759711"/>
          <a:ext cx="637874" cy="496180"/>
        </a:xfrm>
        <a:prstGeom prst="rect">
          <a:avLst/>
        </a:prstGeom>
        <a:noFill/>
        <a:ln>
          <a:noFill/>
        </a:ln>
        <a:effectLst/>
      </dsp:spPr>
      <dsp:style>
        <a:lnRef idx="0">
          <a:scrgbClr r="0" g="0" b="0"/>
        </a:lnRef>
        <a:fillRef idx="0">
          <a:scrgbClr r="0" g="0" b="0"/>
        </a:fillRef>
        <a:effectRef idx="0">
          <a:scrgbClr r="0" g="0" b="0"/>
        </a:effectRef>
        <a:fontRef idx="minor"/>
      </dsp:style>
    </dsp:sp>
    <dsp:sp modelId="{DF8A26B1-46AD-4B05-8AD4-40713DD4E3F8}">
      <dsp:nvSpPr>
        <dsp:cNvPr id="0" name=""/>
        <dsp:cNvSpPr/>
      </dsp:nvSpPr>
      <dsp:spPr>
        <a:xfrm>
          <a:off x="2005389" y="1390773"/>
          <a:ext cx="877039" cy="61389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b="1" kern="1200" dirty="0" smtClean="0"/>
            <a:t>CONSUMIDOR FINAL</a:t>
          </a:r>
          <a:endParaRPr lang="es-ES" sz="900" kern="1200" dirty="0"/>
        </a:p>
      </dsp:txBody>
      <dsp:txXfrm>
        <a:off x="2035362" y="1420746"/>
        <a:ext cx="817093" cy="5539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5D144-DBD5-477F-84F3-FFD926EF15D8}">
      <dsp:nvSpPr>
        <dsp:cNvPr id="0" name=""/>
        <dsp:cNvSpPr/>
      </dsp:nvSpPr>
      <dsp:spPr>
        <a:xfrm>
          <a:off x="2602342" y="1257894"/>
          <a:ext cx="3133702" cy="3133702"/>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s-EC" sz="3700" b="1" kern="1200" dirty="0" smtClean="0">
              <a:solidFill>
                <a:schemeClr val="bg1"/>
              </a:solidFill>
            </a:rPr>
            <a:t>TAMAÑO DEL PROYECTO</a:t>
          </a:r>
          <a:endParaRPr lang="es-ES" sz="3700" b="1" kern="1200" dirty="0">
            <a:solidFill>
              <a:schemeClr val="bg1"/>
            </a:solidFill>
          </a:endParaRPr>
        </a:p>
      </dsp:txBody>
      <dsp:txXfrm>
        <a:off x="3061262" y="1716814"/>
        <a:ext cx="2215862" cy="2215862"/>
      </dsp:txXfrm>
    </dsp:sp>
    <dsp:sp modelId="{7556765D-4AD7-4272-97B8-906BFDB22D84}">
      <dsp:nvSpPr>
        <dsp:cNvPr id="0" name=""/>
        <dsp:cNvSpPr/>
      </dsp:nvSpPr>
      <dsp:spPr>
        <a:xfrm>
          <a:off x="2356492" y="35692"/>
          <a:ext cx="3394598" cy="1566851"/>
        </a:xfrm>
        <a:prstGeom prst="ellipse">
          <a:avLst/>
        </a:prstGeom>
        <a:gradFill rotWithShape="0">
          <a:gsLst>
            <a:gs pos="0">
              <a:schemeClr val="accent5">
                <a:alpha val="50000"/>
                <a:hueOff val="-2483469"/>
                <a:satOff val="9953"/>
                <a:lumOff val="2157"/>
                <a:alphaOff val="0"/>
                <a:shade val="51000"/>
                <a:satMod val="130000"/>
              </a:schemeClr>
            </a:gs>
            <a:gs pos="80000">
              <a:schemeClr val="accent5">
                <a:alpha val="50000"/>
                <a:hueOff val="-2483469"/>
                <a:satOff val="9953"/>
                <a:lumOff val="2157"/>
                <a:alphaOff val="0"/>
                <a:shade val="93000"/>
                <a:satMod val="130000"/>
              </a:schemeClr>
            </a:gs>
            <a:gs pos="100000">
              <a:schemeClr val="accent5">
                <a:alpha val="50000"/>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t>CAPACIDAD FINANCIERA: FINANCIAMIENTO, TASAS DE INTERES</a:t>
          </a:r>
          <a:endParaRPr lang="es-ES" sz="1400" b="1" kern="1200" dirty="0"/>
        </a:p>
      </dsp:txBody>
      <dsp:txXfrm>
        <a:off x="2853619" y="265152"/>
        <a:ext cx="2400344" cy="1107931"/>
      </dsp:txXfrm>
    </dsp:sp>
    <dsp:sp modelId="{B4682C82-2DCD-47D6-BD3C-0F0DC111849B}">
      <dsp:nvSpPr>
        <dsp:cNvPr id="0" name=""/>
        <dsp:cNvSpPr/>
      </dsp:nvSpPr>
      <dsp:spPr>
        <a:xfrm>
          <a:off x="5084710" y="1833374"/>
          <a:ext cx="3144889" cy="1566851"/>
        </a:xfrm>
        <a:prstGeom prst="ellipse">
          <a:avLst/>
        </a:prstGeom>
        <a:gradFill rotWithShape="0">
          <a:gsLst>
            <a:gs pos="0">
              <a:schemeClr val="accent5">
                <a:alpha val="50000"/>
                <a:hueOff val="-4966938"/>
                <a:satOff val="19906"/>
                <a:lumOff val="4314"/>
                <a:alphaOff val="0"/>
                <a:shade val="51000"/>
                <a:satMod val="130000"/>
              </a:schemeClr>
            </a:gs>
            <a:gs pos="80000">
              <a:schemeClr val="accent5">
                <a:alpha val="50000"/>
                <a:hueOff val="-4966938"/>
                <a:satOff val="19906"/>
                <a:lumOff val="4314"/>
                <a:alphaOff val="0"/>
                <a:shade val="93000"/>
                <a:satMod val="130000"/>
              </a:schemeClr>
            </a:gs>
            <a:gs pos="100000">
              <a:schemeClr val="accent5">
                <a:alpha val="50000"/>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b" anchorCtr="0">
          <a:noAutofit/>
        </a:bodyPr>
        <a:lstStyle/>
        <a:p>
          <a:pPr lvl="0" algn="ctr" defTabSz="622300">
            <a:lnSpc>
              <a:spcPct val="90000"/>
            </a:lnSpc>
            <a:spcBef>
              <a:spcPct val="0"/>
            </a:spcBef>
            <a:spcAft>
              <a:spcPct val="35000"/>
            </a:spcAft>
          </a:pPr>
          <a:r>
            <a:rPr lang="es-EC" sz="1400" b="1" kern="1200" dirty="0" smtClean="0"/>
            <a:t>MERCADO: POBLACION OBJETIVO Y DEMANDA</a:t>
          </a:r>
        </a:p>
        <a:p>
          <a:pPr lvl="0" algn="ctr" defTabSz="622300">
            <a:lnSpc>
              <a:spcPct val="90000"/>
            </a:lnSpc>
            <a:spcBef>
              <a:spcPct val="0"/>
            </a:spcBef>
            <a:spcAft>
              <a:spcPct val="35000"/>
            </a:spcAft>
          </a:pPr>
          <a:endParaRPr lang="es-ES" sz="1000" kern="1200" dirty="0"/>
        </a:p>
      </dsp:txBody>
      <dsp:txXfrm>
        <a:off x="5545268" y="2062834"/>
        <a:ext cx="2223773" cy="1107931"/>
      </dsp:txXfrm>
    </dsp:sp>
    <dsp:sp modelId="{8DDBBD9D-AE36-47F4-852D-41A30FD9B1A0}">
      <dsp:nvSpPr>
        <dsp:cNvPr id="0" name=""/>
        <dsp:cNvSpPr/>
      </dsp:nvSpPr>
      <dsp:spPr>
        <a:xfrm>
          <a:off x="2336032" y="4082080"/>
          <a:ext cx="3666321" cy="1566851"/>
        </a:xfrm>
        <a:prstGeom prst="ellipse">
          <a:avLst/>
        </a:prstGeom>
        <a:gradFill rotWithShape="0">
          <a:gsLst>
            <a:gs pos="0">
              <a:schemeClr val="accent5">
                <a:alpha val="50000"/>
                <a:hueOff val="-7450407"/>
                <a:satOff val="29858"/>
                <a:lumOff val="6471"/>
                <a:alphaOff val="0"/>
                <a:shade val="51000"/>
                <a:satMod val="130000"/>
              </a:schemeClr>
            </a:gs>
            <a:gs pos="80000">
              <a:schemeClr val="accent5">
                <a:alpha val="50000"/>
                <a:hueOff val="-7450407"/>
                <a:satOff val="29858"/>
                <a:lumOff val="6471"/>
                <a:alphaOff val="0"/>
                <a:shade val="93000"/>
                <a:satMod val="130000"/>
              </a:schemeClr>
            </a:gs>
            <a:gs pos="100000">
              <a:schemeClr val="accent5">
                <a:alpha val="50000"/>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t>DISPONIBILIDAD DE INSUMOS</a:t>
          </a:r>
          <a:endParaRPr lang="es-ES" sz="1400" b="1" kern="1200" dirty="0"/>
        </a:p>
      </dsp:txBody>
      <dsp:txXfrm>
        <a:off x="2872952" y="4311540"/>
        <a:ext cx="2592481" cy="1107931"/>
      </dsp:txXfrm>
    </dsp:sp>
    <dsp:sp modelId="{8E74B18E-5ED6-4BBA-A2A1-CE738D3426C9}">
      <dsp:nvSpPr>
        <dsp:cNvPr id="0" name=""/>
        <dsp:cNvSpPr/>
      </dsp:nvSpPr>
      <dsp:spPr>
        <a:xfrm>
          <a:off x="0" y="2013150"/>
          <a:ext cx="3362462" cy="1566851"/>
        </a:xfrm>
        <a:prstGeom prst="ellipse">
          <a:avLst/>
        </a:prstGeom>
        <a:gradFill rotWithShape="0">
          <a:gsLst>
            <a:gs pos="0">
              <a:schemeClr val="accent5">
                <a:alpha val="50000"/>
                <a:hueOff val="-9933876"/>
                <a:satOff val="39811"/>
                <a:lumOff val="8628"/>
                <a:alphaOff val="0"/>
                <a:shade val="51000"/>
                <a:satMod val="130000"/>
              </a:schemeClr>
            </a:gs>
            <a:gs pos="80000">
              <a:schemeClr val="accent5">
                <a:alpha val="50000"/>
                <a:hueOff val="-9933876"/>
                <a:satOff val="39811"/>
                <a:lumOff val="8628"/>
                <a:alphaOff val="0"/>
                <a:shade val="93000"/>
                <a:satMod val="130000"/>
              </a:schemeClr>
            </a:gs>
            <a:gs pos="100000">
              <a:schemeClr val="accent5">
                <a:alpha val="50000"/>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1" kern="1200" dirty="0" smtClean="0"/>
            <a:t>ECONOMIAS DE ESCALA</a:t>
          </a:r>
          <a:endParaRPr lang="es-ES" sz="1400" b="1" kern="1200" dirty="0"/>
        </a:p>
      </dsp:txBody>
      <dsp:txXfrm>
        <a:off x="492421" y="2242610"/>
        <a:ext cx="2377620" cy="11079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B29D8-B35C-43A0-9F10-1383F66F253C}">
      <dsp:nvSpPr>
        <dsp:cNvPr id="0" name=""/>
        <dsp:cNvSpPr/>
      </dsp:nvSpPr>
      <dsp:spPr>
        <a:xfrm rot="5400000">
          <a:off x="1978966" y="268886"/>
          <a:ext cx="1705155" cy="1630647"/>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TERRENO 350 M²</a:t>
          </a:r>
          <a:endParaRPr lang="es-ES" sz="1600" b="1" kern="1200" dirty="0"/>
        </a:p>
      </dsp:txBody>
      <dsp:txXfrm rot="-5400000">
        <a:off x="2282057" y="509617"/>
        <a:ext cx="1098973" cy="1149188"/>
      </dsp:txXfrm>
    </dsp:sp>
    <dsp:sp modelId="{B57FACDD-AA61-416E-BB7F-19274B9E03CF}">
      <dsp:nvSpPr>
        <dsp:cNvPr id="0" name=""/>
        <dsp:cNvSpPr/>
      </dsp:nvSpPr>
      <dsp:spPr>
        <a:xfrm>
          <a:off x="5811642" y="146229"/>
          <a:ext cx="2609179" cy="2851412"/>
        </a:xfrm>
        <a:prstGeom prst="rect">
          <a:avLst/>
        </a:prstGeom>
        <a:noFill/>
        <a:ln>
          <a:noFill/>
        </a:ln>
        <a:effectLst/>
      </dsp:spPr>
      <dsp:style>
        <a:lnRef idx="0">
          <a:scrgbClr r="0" g="0" b="0"/>
        </a:lnRef>
        <a:fillRef idx="0">
          <a:scrgbClr r="0" g="0" b="0"/>
        </a:fillRef>
        <a:effectRef idx="0">
          <a:scrgbClr r="0" g="0" b="0"/>
        </a:effectRef>
        <a:fontRef idx="minor"/>
      </dsp:style>
    </dsp:sp>
    <dsp:sp modelId="{927C107A-D454-429E-A164-5980CBD5DC9F}">
      <dsp:nvSpPr>
        <dsp:cNvPr id="0" name=""/>
        <dsp:cNvSpPr/>
      </dsp:nvSpPr>
      <dsp:spPr>
        <a:xfrm rot="5400000">
          <a:off x="3520446" y="186896"/>
          <a:ext cx="2337974" cy="2034037"/>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C" sz="1600" b="1" kern="1200" dirty="0" smtClean="0"/>
            <a:t>EDIFICIO 200 M²</a:t>
          </a:r>
          <a:endParaRPr lang="es-ES" sz="1600" b="1" kern="1200" dirty="0"/>
        </a:p>
      </dsp:txBody>
      <dsp:txXfrm rot="-5400000">
        <a:off x="3989385" y="399262"/>
        <a:ext cx="1400095" cy="1609306"/>
      </dsp:txXfrm>
    </dsp:sp>
    <dsp:sp modelId="{D5BADA8B-0CBF-43FC-BC5C-CCBC0D6F5503}">
      <dsp:nvSpPr>
        <dsp:cNvPr id="0" name=""/>
        <dsp:cNvSpPr/>
      </dsp:nvSpPr>
      <dsp:spPr>
        <a:xfrm rot="5400000">
          <a:off x="277642" y="2047726"/>
          <a:ext cx="2337974" cy="2173186"/>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100000"/>
            </a:lnSpc>
            <a:spcBef>
              <a:spcPct val="0"/>
            </a:spcBef>
            <a:spcAft>
              <a:spcPts val="0"/>
            </a:spcAft>
          </a:pPr>
          <a:r>
            <a:rPr lang="es-ES" sz="1400" b="1" i="0" kern="1200" dirty="0" smtClean="0"/>
            <a:t>Administrador 1</a:t>
          </a:r>
        </a:p>
        <a:p>
          <a:pPr lvl="0" algn="ctr" defTabSz="622300">
            <a:lnSpc>
              <a:spcPct val="100000"/>
            </a:lnSpc>
            <a:spcBef>
              <a:spcPct val="0"/>
            </a:spcBef>
            <a:spcAft>
              <a:spcPts val="0"/>
            </a:spcAft>
          </a:pPr>
          <a:r>
            <a:rPr lang="es-ES" sz="1400" b="1" i="0" kern="1200" dirty="0" smtClean="0"/>
            <a:t>Secretaria 1</a:t>
          </a:r>
        </a:p>
        <a:p>
          <a:pPr lvl="0" algn="ctr" defTabSz="622300">
            <a:lnSpc>
              <a:spcPct val="100000"/>
            </a:lnSpc>
            <a:spcBef>
              <a:spcPct val="0"/>
            </a:spcBef>
            <a:spcAft>
              <a:spcPts val="0"/>
            </a:spcAft>
          </a:pPr>
          <a:r>
            <a:rPr lang="es-ES" sz="1400" b="1" i="0" kern="1200" dirty="0" smtClean="0"/>
            <a:t>Contador (servicios de consultoría)</a:t>
          </a:r>
        </a:p>
        <a:p>
          <a:pPr lvl="0" algn="ctr" defTabSz="622300">
            <a:lnSpc>
              <a:spcPct val="100000"/>
            </a:lnSpc>
            <a:spcBef>
              <a:spcPct val="0"/>
            </a:spcBef>
            <a:spcAft>
              <a:spcPts val="0"/>
            </a:spcAft>
          </a:pPr>
          <a:r>
            <a:rPr lang="es-ES" sz="1400" b="1" i="0" kern="1200" dirty="0" smtClean="0"/>
            <a:t>Chofer Vendedor 2</a:t>
          </a:r>
        </a:p>
        <a:p>
          <a:pPr lvl="0" algn="ctr" defTabSz="622300">
            <a:lnSpc>
              <a:spcPct val="100000"/>
            </a:lnSpc>
            <a:spcBef>
              <a:spcPct val="0"/>
            </a:spcBef>
            <a:spcAft>
              <a:spcPts val="0"/>
            </a:spcAft>
          </a:pPr>
          <a:r>
            <a:rPr lang="es-ES" sz="1400" b="1" i="0" kern="1200" dirty="0" smtClean="0"/>
            <a:t>Obreros 2</a:t>
          </a:r>
        </a:p>
      </dsp:txBody>
      <dsp:txXfrm rot="-5400000">
        <a:off x="709469" y="2341262"/>
        <a:ext cx="1474320" cy="1586114"/>
      </dsp:txXfrm>
    </dsp:sp>
    <dsp:sp modelId="{A7AE9D5F-0026-40B8-84DC-3A70FFC38C3D}">
      <dsp:nvSpPr>
        <dsp:cNvPr id="0" name=""/>
        <dsp:cNvSpPr/>
      </dsp:nvSpPr>
      <dsp:spPr>
        <a:xfrm>
          <a:off x="4113" y="3111735"/>
          <a:ext cx="2525012" cy="1402784"/>
        </a:xfrm>
        <a:prstGeom prst="rect">
          <a:avLst/>
        </a:prstGeom>
        <a:noFill/>
        <a:ln>
          <a:noFill/>
        </a:ln>
        <a:effectLst/>
      </dsp:spPr>
      <dsp:style>
        <a:lnRef idx="0">
          <a:scrgbClr r="0" g="0" b="0"/>
        </a:lnRef>
        <a:fillRef idx="0">
          <a:scrgbClr r="0" g="0" b="0"/>
        </a:fillRef>
        <a:effectRef idx="0">
          <a:scrgbClr r="0" g="0" b="0"/>
        </a:effectRef>
        <a:fontRef idx="minor"/>
      </dsp:style>
    </dsp:sp>
    <dsp:sp modelId="{EE499BB8-538F-402E-862B-9CD35BC8DF5A}">
      <dsp:nvSpPr>
        <dsp:cNvPr id="0" name=""/>
        <dsp:cNvSpPr/>
      </dsp:nvSpPr>
      <dsp:spPr>
        <a:xfrm rot="5400000">
          <a:off x="5559941" y="1944656"/>
          <a:ext cx="420601" cy="1171341"/>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s-EC" sz="1000" kern="1200" dirty="0" smtClean="0"/>
            <a:t>INCREMENTO DEL 2% ANUAL</a:t>
          </a:r>
          <a:endParaRPr lang="es-ES" sz="1000" kern="1200" dirty="0"/>
        </a:p>
      </dsp:txBody>
      <dsp:txXfrm rot="-5400000">
        <a:off x="5379795" y="2390126"/>
        <a:ext cx="780894" cy="2804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28EBA-CFB0-44C2-A61A-A0F213FF7353}">
      <dsp:nvSpPr>
        <dsp:cNvPr id="0" name=""/>
        <dsp:cNvSpPr/>
      </dsp:nvSpPr>
      <dsp:spPr>
        <a:xfrm>
          <a:off x="847468" y="3023"/>
          <a:ext cx="2553260" cy="153195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FACTIBLE EN TERMINOS DE MERCADO</a:t>
          </a:r>
          <a:endParaRPr lang="es-ES" sz="1600" b="1" kern="1200" dirty="0"/>
        </a:p>
      </dsp:txBody>
      <dsp:txXfrm>
        <a:off x="847468" y="3023"/>
        <a:ext cx="2553260" cy="1531956"/>
      </dsp:txXfrm>
    </dsp:sp>
    <dsp:sp modelId="{8515BAD2-43C3-45FE-9773-9C8F963C3560}">
      <dsp:nvSpPr>
        <dsp:cNvPr id="0" name=""/>
        <dsp:cNvSpPr/>
      </dsp:nvSpPr>
      <dsp:spPr>
        <a:xfrm>
          <a:off x="3656055" y="3023"/>
          <a:ext cx="2553260" cy="153195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EL DISEÑO TÉCNICO DEL CENTRO DE ACOPIO CUMPLE CON TODOS LOS REQUERIMIENTOS NECESARIOS PARA TENER UNA FUNCIONALIDAD Y GESTIÓN IDÓNEA </a:t>
          </a:r>
          <a:endParaRPr lang="es-ES" sz="1400" b="1" kern="1200" dirty="0"/>
        </a:p>
      </dsp:txBody>
      <dsp:txXfrm>
        <a:off x="3656055" y="3023"/>
        <a:ext cx="2553260" cy="1531956"/>
      </dsp:txXfrm>
    </dsp:sp>
    <dsp:sp modelId="{D9AEF4C6-BC52-4DF2-8166-9AC02ACBF877}">
      <dsp:nvSpPr>
        <dsp:cNvPr id="0" name=""/>
        <dsp:cNvSpPr/>
      </dsp:nvSpPr>
      <dsp:spPr>
        <a:xfrm>
          <a:off x="847468" y="1790305"/>
          <a:ext cx="2553260" cy="153195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t>LA ASOCIACIÓN CUMPLE CON UN DIRECCIONAMIENTO ESTRATÉGICO </a:t>
          </a:r>
          <a:endParaRPr lang="es-ES" sz="1600" b="1" kern="1200" dirty="0"/>
        </a:p>
      </dsp:txBody>
      <dsp:txXfrm>
        <a:off x="847468" y="1790305"/>
        <a:ext cx="2553260" cy="1531956"/>
      </dsp:txXfrm>
    </dsp:sp>
    <dsp:sp modelId="{ABAEBC98-6093-4242-9058-73161798A2D8}">
      <dsp:nvSpPr>
        <dsp:cNvPr id="0" name=""/>
        <dsp:cNvSpPr/>
      </dsp:nvSpPr>
      <dsp:spPr>
        <a:xfrm>
          <a:off x="3656055" y="1790305"/>
          <a:ext cx="2553260" cy="153195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RENTABILIDAD RAZONABLE PARA EL CENTRO DE ACOPIO; SU VAN ES DE 85.694,72 USD Y SU TIR ES DE 64,56%, LO QUE DETERMINA LA VIABILIDAD ECONÓMICA DEL CENTRO DE ACOPIO</a:t>
          </a:r>
          <a:endParaRPr lang="es-ES" sz="1400" b="1" kern="1200" dirty="0"/>
        </a:p>
      </dsp:txBody>
      <dsp:txXfrm>
        <a:off x="3656055" y="1790305"/>
        <a:ext cx="2553260" cy="1531956"/>
      </dsp:txXfrm>
    </dsp:sp>
    <dsp:sp modelId="{D44B8D3E-8F64-4ECB-8575-9C72E2CD046C}">
      <dsp:nvSpPr>
        <dsp:cNvPr id="0" name=""/>
        <dsp:cNvSpPr/>
      </dsp:nvSpPr>
      <dsp:spPr>
        <a:xfrm>
          <a:off x="2251761" y="3577588"/>
          <a:ext cx="2553260" cy="153195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t>ASPECTO SOCIAL LAS MUJERES PARTICIPAN EFECTIVAMENTE EN ESTE PROYECTO</a:t>
          </a:r>
          <a:endParaRPr lang="es-ES" sz="1400" b="1" kern="1200" dirty="0"/>
        </a:p>
      </dsp:txBody>
      <dsp:txXfrm>
        <a:off x="2251761" y="3577588"/>
        <a:ext cx="2553260" cy="1531956"/>
      </dsp:txXfrm>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1D1977-6CD2-49AE-967F-6C05ED066C4F}" type="datetimeFigureOut">
              <a:rPr lang="es-ES" smtClean="0"/>
              <a:t>06/03/2014</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F4B55C-9076-4275-A77A-E7C5BB4B56DA}" type="slidenum">
              <a:rPr lang="es-ES" smtClean="0"/>
              <a:t>‹Nº›</a:t>
            </a:fld>
            <a:endParaRPr lang="es-ES" dirty="0"/>
          </a:p>
        </p:txBody>
      </p:sp>
    </p:spTree>
    <p:extLst>
      <p:ext uri="{BB962C8B-B14F-4D97-AF65-F5344CB8AC3E}">
        <p14:creationId xmlns:p14="http://schemas.microsoft.com/office/powerpoint/2010/main" val="1472694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0F4B55C-9076-4275-A77A-E7C5BB4B56DA}" type="slidenum">
              <a:rPr lang="es-ES" smtClean="0"/>
              <a:t>22</a:t>
            </a:fld>
            <a:endParaRPr lang="es-ES" dirty="0"/>
          </a:p>
        </p:txBody>
      </p:sp>
    </p:spTree>
    <p:extLst>
      <p:ext uri="{BB962C8B-B14F-4D97-AF65-F5344CB8AC3E}">
        <p14:creationId xmlns:p14="http://schemas.microsoft.com/office/powerpoint/2010/main" val="1295364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0F4B55C-9076-4275-A77A-E7C5BB4B56DA}" type="slidenum">
              <a:rPr lang="es-ES" smtClean="0"/>
              <a:t>29</a:t>
            </a:fld>
            <a:endParaRPr lang="es-ES" dirty="0"/>
          </a:p>
        </p:txBody>
      </p:sp>
    </p:spTree>
    <p:extLst>
      <p:ext uri="{BB962C8B-B14F-4D97-AF65-F5344CB8AC3E}">
        <p14:creationId xmlns:p14="http://schemas.microsoft.com/office/powerpoint/2010/main" val="385017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1D20FF4-CBE9-47D2-A1ED-D106C7FBDF31}" type="datetimeFigureOut">
              <a:rPr lang="es-ES" smtClean="0"/>
              <a:t>06/03/2014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87961097-A0B6-427E-940D-FC12EB7AC09B}" type="slidenum">
              <a:rPr lang="es-ES" smtClean="0"/>
              <a:t>‹Nº›</a:t>
            </a:fld>
            <a:endParaRPr lang="es-ES" dirty="0"/>
          </a:p>
        </p:txBody>
      </p:sp>
    </p:spTree>
    <p:extLst>
      <p:ext uri="{BB962C8B-B14F-4D97-AF65-F5344CB8AC3E}">
        <p14:creationId xmlns:p14="http://schemas.microsoft.com/office/powerpoint/2010/main" val="4018115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1D20FF4-CBE9-47D2-A1ED-D106C7FBDF31}" type="datetimeFigureOut">
              <a:rPr lang="es-ES" smtClean="0"/>
              <a:t>06/03/2014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87961097-A0B6-427E-940D-FC12EB7AC09B}" type="slidenum">
              <a:rPr lang="es-ES" smtClean="0"/>
              <a:t>‹Nº›</a:t>
            </a:fld>
            <a:endParaRPr lang="es-ES" dirty="0"/>
          </a:p>
        </p:txBody>
      </p:sp>
    </p:spTree>
    <p:extLst>
      <p:ext uri="{BB962C8B-B14F-4D97-AF65-F5344CB8AC3E}">
        <p14:creationId xmlns:p14="http://schemas.microsoft.com/office/powerpoint/2010/main" val="2768507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1D20FF4-CBE9-47D2-A1ED-D106C7FBDF31}" type="datetimeFigureOut">
              <a:rPr lang="es-ES" smtClean="0"/>
              <a:t>06/03/2014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87961097-A0B6-427E-940D-FC12EB7AC09B}" type="slidenum">
              <a:rPr lang="es-ES" smtClean="0"/>
              <a:t>‹Nº›</a:t>
            </a:fld>
            <a:endParaRPr lang="es-ES" dirty="0"/>
          </a:p>
        </p:txBody>
      </p:sp>
    </p:spTree>
    <p:extLst>
      <p:ext uri="{BB962C8B-B14F-4D97-AF65-F5344CB8AC3E}">
        <p14:creationId xmlns:p14="http://schemas.microsoft.com/office/powerpoint/2010/main" val="179200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defRPr/>
              </a:pPr>
              <a:endParaRPr lang="es-ES">
                <a:solidFill>
                  <a:srgbClr val="FFFFFF"/>
                </a:solidFill>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s-ES">
                  <a:solidFill>
                    <a:srgbClr val="FFFFFF"/>
                  </a:solidFill>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s-ES">
                <a:solidFill>
                  <a:srgbClr val="FFFFFF"/>
                </a:solidFill>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s-ES">
                <a:solidFill>
                  <a:srgbClr val="FFFFFF"/>
                </a:solidFill>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lgn="ctr" fontAlgn="base">
                <a:spcBef>
                  <a:spcPct val="0"/>
                </a:spcBef>
                <a:spcAft>
                  <a:spcPct val="0"/>
                </a:spcAft>
                <a:defRPr/>
              </a:pPr>
              <a:endParaRPr lang="es-ES">
                <a:solidFill>
                  <a:srgbClr val="FFFFFF"/>
                </a:solidFill>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s-ES">
                  <a:solidFill>
                    <a:srgbClr val="FFFFFF"/>
                  </a:solidFill>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s-ES">
                  <a:solidFill>
                    <a:srgbClr val="FFFFFF"/>
                  </a:solidFill>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s-ES">
                  <a:solidFill>
                    <a:srgbClr val="FFFFFF"/>
                  </a:solidFill>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s-ES">
                  <a:solidFill>
                    <a:srgbClr val="FFFFFF"/>
                  </a:solidFill>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s-ES">
                  <a:solidFill>
                    <a:srgbClr val="FFFFFF"/>
                  </a:solidFill>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lgn="ctr" fontAlgn="base">
                <a:spcBef>
                  <a:spcPct val="0"/>
                </a:spcBef>
                <a:spcAft>
                  <a:spcPct val="0"/>
                </a:spcAft>
                <a:defRPr/>
              </a:pPr>
              <a:endParaRPr lang="es-ES">
                <a:solidFill>
                  <a:srgbClr val="FFFFFF"/>
                </a:solidFill>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lgn="ctr" fontAlgn="base">
                <a:spcBef>
                  <a:spcPct val="0"/>
                </a:spcBef>
                <a:spcAft>
                  <a:spcPct val="0"/>
                </a:spcAft>
                <a:defRPr/>
              </a:pPr>
              <a:endParaRPr lang="es-ES">
                <a:solidFill>
                  <a:srgbClr val="FFFFFF"/>
                </a:solidFill>
              </a:endParaRPr>
            </a:p>
          </p:txBody>
        </p:sp>
      </p:grpSp>
      <p:sp>
        <p:nvSpPr>
          <p:cNvPr id="13351"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s-ES"/>
              <a:t>Haga clic para cambiar el estilo de título	</a:t>
            </a:r>
          </a:p>
        </p:txBody>
      </p:sp>
      <p:sp>
        <p:nvSpPr>
          <p:cNvPr id="1335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41" name="Rectangle 41"/>
          <p:cNvSpPr>
            <a:spLocks noGrp="1" noChangeArrowheads="1"/>
          </p:cNvSpPr>
          <p:nvPr>
            <p:ph type="dt" sz="quarter" idx="10"/>
          </p:nvPr>
        </p:nvSpPr>
        <p:spPr/>
        <p:txBody>
          <a:bodyPr/>
          <a:lstStyle>
            <a:lvl1pPr>
              <a:defRPr smtClean="0"/>
            </a:lvl1pPr>
          </a:lstStyle>
          <a:p>
            <a:pPr>
              <a:defRPr/>
            </a:pPr>
            <a:endParaRPr lang="es-ES">
              <a:solidFill>
                <a:srgbClr val="FFFFFF"/>
              </a:solidFill>
            </a:endParaRPr>
          </a:p>
        </p:txBody>
      </p:sp>
      <p:sp>
        <p:nvSpPr>
          <p:cNvPr id="42" name="Rectangle 42"/>
          <p:cNvSpPr>
            <a:spLocks noGrp="1" noChangeArrowheads="1"/>
          </p:cNvSpPr>
          <p:nvPr>
            <p:ph type="ftr" sz="quarter" idx="11"/>
          </p:nvPr>
        </p:nvSpPr>
        <p:spPr/>
        <p:txBody>
          <a:bodyPr/>
          <a:lstStyle>
            <a:lvl1pPr>
              <a:defRPr smtClean="0"/>
            </a:lvl1pPr>
          </a:lstStyle>
          <a:p>
            <a:pPr>
              <a:defRPr/>
            </a:pPr>
            <a:endParaRPr lang="es-ES">
              <a:solidFill>
                <a:srgbClr val="FFFFFF"/>
              </a:solidFill>
            </a:endParaRPr>
          </a:p>
        </p:txBody>
      </p:sp>
      <p:sp>
        <p:nvSpPr>
          <p:cNvPr id="43" name="Rectangle 43"/>
          <p:cNvSpPr>
            <a:spLocks noGrp="1" noChangeArrowheads="1"/>
          </p:cNvSpPr>
          <p:nvPr>
            <p:ph type="sldNum" sz="quarter" idx="12"/>
          </p:nvPr>
        </p:nvSpPr>
        <p:spPr/>
        <p:txBody>
          <a:bodyPr/>
          <a:lstStyle>
            <a:lvl1pPr>
              <a:defRPr smtClean="0"/>
            </a:lvl1pPr>
          </a:lstStyle>
          <a:p>
            <a:pPr>
              <a:defRPr/>
            </a:pPr>
            <a:fld id="{841547AA-E09D-48E5-80D1-F4E3E18B5124}" type="slidenum">
              <a:rPr lang="es-ES">
                <a:solidFill>
                  <a:srgbClr val="FFFFFF"/>
                </a:solidFill>
              </a:rPr>
              <a:pPr>
                <a:defRPr/>
              </a:pPr>
              <a:t>‹Nº›</a:t>
            </a:fld>
            <a:endParaRPr lang="es-ES">
              <a:solidFill>
                <a:srgbClr val="FFFFFF"/>
              </a:solidFill>
            </a:endParaRPr>
          </a:p>
        </p:txBody>
      </p:sp>
    </p:spTree>
    <p:extLst>
      <p:ext uri="{BB962C8B-B14F-4D97-AF65-F5344CB8AC3E}">
        <p14:creationId xmlns:p14="http://schemas.microsoft.com/office/powerpoint/2010/main" val="3803722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0"/>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4D4B38D1-40D0-4BAC-A2D2-89545B784EAC}" type="slidenum">
              <a:rPr lang="es-ES">
                <a:solidFill>
                  <a:srgbClr val="FFFFFF"/>
                </a:solidFill>
              </a:rPr>
              <a:pPr>
                <a:defRPr/>
              </a:pPr>
              <a:t>‹Nº›</a:t>
            </a:fld>
            <a:endParaRPr lang="es-ES">
              <a:solidFill>
                <a:srgbClr val="FFFFFF"/>
              </a:solidFill>
            </a:endParaRPr>
          </a:p>
        </p:txBody>
      </p:sp>
    </p:spTree>
    <p:extLst>
      <p:ext uri="{BB962C8B-B14F-4D97-AF65-F5344CB8AC3E}">
        <p14:creationId xmlns:p14="http://schemas.microsoft.com/office/powerpoint/2010/main" val="3195798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0"/>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21FF309F-AD63-4ED4-810A-C89ADF39DFF3}" type="slidenum">
              <a:rPr lang="es-ES">
                <a:solidFill>
                  <a:srgbClr val="FFFFFF"/>
                </a:solidFill>
              </a:rPr>
              <a:pPr>
                <a:defRPr/>
              </a:pPr>
              <a:t>‹Nº›</a:t>
            </a:fld>
            <a:endParaRPr lang="es-ES">
              <a:solidFill>
                <a:srgbClr val="FFFFFF"/>
              </a:solidFill>
            </a:endParaRPr>
          </a:p>
        </p:txBody>
      </p:sp>
    </p:spTree>
    <p:extLst>
      <p:ext uri="{BB962C8B-B14F-4D97-AF65-F5344CB8AC3E}">
        <p14:creationId xmlns:p14="http://schemas.microsoft.com/office/powerpoint/2010/main" val="2773167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0"/>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ADE1ADB8-00AD-4C85-94CF-7837D9466FA3}" type="slidenum">
              <a:rPr lang="es-ES">
                <a:solidFill>
                  <a:srgbClr val="FFFFFF"/>
                </a:solidFill>
              </a:rPr>
              <a:pPr>
                <a:defRPr/>
              </a:pPr>
              <a:t>‹Nº›</a:t>
            </a:fld>
            <a:endParaRPr lang="es-ES">
              <a:solidFill>
                <a:srgbClr val="FFFFFF"/>
              </a:solidFill>
            </a:endParaRPr>
          </a:p>
        </p:txBody>
      </p:sp>
    </p:spTree>
    <p:extLst>
      <p:ext uri="{BB962C8B-B14F-4D97-AF65-F5344CB8AC3E}">
        <p14:creationId xmlns:p14="http://schemas.microsoft.com/office/powerpoint/2010/main" val="3255959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0"/>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8" name="Rectangle 41"/>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9" name="Rectangle 42"/>
          <p:cNvSpPr>
            <a:spLocks noGrp="1" noChangeArrowheads="1"/>
          </p:cNvSpPr>
          <p:nvPr>
            <p:ph type="sldNum" sz="quarter" idx="12"/>
          </p:nvPr>
        </p:nvSpPr>
        <p:spPr>
          <a:ln/>
        </p:spPr>
        <p:txBody>
          <a:bodyPr/>
          <a:lstStyle>
            <a:lvl1pPr>
              <a:defRPr/>
            </a:lvl1pPr>
          </a:lstStyle>
          <a:p>
            <a:pPr>
              <a:defRPr/>
            </a:pPr>
            <a:fld id="{2C0D416C-E4D8-4ADE-92DE-1094F78B6D9F}" type="slidenum">
              <a:rPr lang="es-ES">
                <a:solidFill>
                  <a:srgbClr val="FFFFFF"/>
                </a:solidFill>
              </a:rPr>
              <a:pPr>
                <a:defRPr/>
              </a:pPr>
              <a:t>‹Nº›</a:t>
            </a:fld>
            <a:endParaRPr lang="es-ES">
              <a:solidFill>
                <a:srgbClr val="FFFFFF"/>
              </a:solidFill>
            </a:endParaRPr>
          </a:p>
        </p:txBody>
      </p:sp>
    </p:spTree>
    <p:extLst>
      <p:ext uri="{BB962C8B-B14F-4D97-AF65-F5344CB8AC3E}">
        <p14:creationId xmlns:p14="http://schemas.microsoft.com/office/powerpoint/2010/main" val="1997257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0"/>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4" name="Rectangle 41"/>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5" name="Rectangle 42"/>
          <p:cNvSpPr>
            <a:spLocks noGrp="1" noChangeArrowheads="1"/>
          </p:cNvSpPr>
          <p:nvPr>
            <p:ph type="sldNum" sz="quarter" idx="12"/>
          </p:nvPr>
        </p:nvSpPr>
        <p:spPr>
          <a:ln/>
        </p:spPr>
        <p:txBody>
          <a:bodyPr/>
          <a:lstStyle>
            <a:lvl1pPr>
              <a:defRPr/>
            </a:lvl1pPr>
          </a:lstStyle>
          <a:p>
            <a:pPr>
              <a:defRPr/>
            </a:pPr>
            <a:fld id="{06C4F6C2-7D39-405B-8C77-C43CC730FDCC}" type="slidenum">
              <a:rPr lang="es-ES">
                <a:solidFill>
                  <a:srgbClr val="FFFFFF"/>
                </a:solidFill>
              </a:rPr>
              <a:pPr>
                <a:defRPr/>
              </a:pPr>
              <a:t>‹Nº›</a:t>
            </a:fld>
            <a:endParaRPr lang="es-ES">
              <a:solidFill>
                <a:srgbClr val="FFFFFF"/>
              </a:solidFill>
            </a:endParaRPr>
          </a:p>
        </p:txBody>
      </p:sp>
    </p:spTree>
    <p:extLst>
      <p:ext uri="{BB962C8B-B14F-4D97-AF65-F5344CB8AC3E}">
        <p14:creationId xmlns:p14="http://schemas.microsoft.com/office/powerpoint/2010/main" val="2535827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3" name="Rectangle 41"/>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4" name="Rectangle 42"/>
          <p:cNvSpPr>
            <a:spLocks noGrp="1" noChangeArrowheads="1"/>
          </p:cNvSpPr>
          <p:nvPr>
            <p:ph type="sldNum" sz="quarter" idx="12"/>
          </p:nvPr>
        </p:nvSpPr>
        <p:spPr>
          <a:ln/>
        </p:spPr>
        <p:txBody>
          <a:bodyPr/>
          <a:lstStyle>
            <a:lvl1pPr>
              <a:defRPr/>
            </a:lvl1pPr>
          </a:lstStyle>
          <a:p>
            <a:pPr>
              <a:defRPr/>
            </a:pPr>
            <a:fld id="{2387D4D0-1082-4207-9923-210E252DA50A}" type="slidenum">
              <a:rPr lang="es-ES">
                <a:solidFill>
                  <a:srgbClr val="FFFFFF"/>
                </a:solidFill>
              </a:rPr>
              <a:pPr>
                <a:defRPr/>
              </a:pPr>
              <a:t>‹Nº›</a:t>
            </a:fld>
            <a:endParaRPr lang="es-ES">
              <a:solidFill>
                <a:srgbClr val="FFFFFF"/>
              </a:solidFill>
            </a:endParaRPr>
          </a:p>
        </p:txBody>
      </p:sp>
    </p:spTree>
    <p:extLst>
      <p:ext uri="{BB962C8B-B14F-4D97-AF65-F5344CB8AC3E}">
        <p14:creationId xmlns:p14="http://schemas.microsoft.com/office/powerpoint/2010/main" val="3303967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0"/>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62983F04-A94A-43ED-8B85-4512F42C9E0E}" type="slidenum">
              <a:rPr lang="es-ES">
                <a:solidFill>
                  <a:srgbClr val="FFFFFF"/>
                </a:solidFill>
              </a:rPr>
              <a:pPr>
                <a:defRPr/>
              </a:pPr>
              <a:t>‹Nº›</a:t>
            </a:fld>
            <a:endParaRPr lang="es-ES">
              <a:solidFill>
                <a:srgbClr val="FFFFFF"/>
              </a:solidFill>
            </a:endParaRPr>
          </a:p>
        </p:txBody>
      </p:sp>
    </p:spTree>
    <p:extLst>
      <p:ext uri="{BB962C8B-B14F-4D97-AF65-F5344CB8AC3E}">
        <p14:creationId xmlns:p14="http://schemas.microsoft.com/office/powerpoint/2010/main" val="2397155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1D20FF4-CBE9-47D2-A1ED-D106C7FBDF31}" type="datetimeFigureOut">
              <a:rPr lang="es-ES" smtClean="0"/>
              <a:t>06/03/2014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87961097-A0B6-427E-940D-FC12EB7AC09B}" type="slidenum">
              <a:rPr lang="es-ES" smtClean="0"/>
              <a:t>‹Nº›</a:t>
            </a:fld>
            <a:endParaRPr lang="es-ES" dirty="0"/>
          </a:p>
        </p:txBody>
      </p:sp>
    </p:spTree>
    <p:extLst>
      <p:ext uri="{BB962C8B-B14F-4D97-AF65-F5344CB8AC3E}">
        <p14:creationId xmlns:p14="http://schemas.microsoft.com/office/powerpoint/2010/main" val="3231303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0"/>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F47A24D3-E59D-4F72-8F11-7EEA60343A0A}" type="slidenum">
              <a:rPr lang="es-ES">
                <a:solidFill>
                  <a:srgbClr val="FFFFFF"/>
                </a:solidFill>
              </a:rPr>
              <a:pPr>
                <a:defRPr/>
              </a:pPr>
              <a:t>‹Nº›</a:t>
            </a:fld>
            <a:endParaRPr lang="es-ES">
              <a:solidFill>
                <a:srgbClr val="FFFFFF"/>
              </a:solidFill>
            </a:endParaRPr>
          </a:p>
        </p:txBody>
      </p:sp>
    </p:spTree>
    <p:extLst>
      <p:ext uri="{BB962C8B-B14F-4D97-AF65-F5344CB8AC3E}">
        <p14:creationId xmlns:p14="http://schemas.microsoft.com/office/powerpoint/2010/main" val="3289563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0"/>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B7258A2B-9CA1-48F5-9357-912DFD10F341}" type="slidenum">
              <a:rPr lang="es-ES">
                <a:solidFill>
                  <a:srgbClr val="FFFFFF"/>
                </a:solidFill>
              </a:rPr>
              <a:pPr>
                <a:defRPr/>
              </a:pPr>
              <a:t>‹Nº›</a:t>
            </a:fld>
            <a:endParaRPr lang="es-ES">
              <a:solidFill>
                <a:srgbClr val="FFFFFF"/>
              </a:solidFill>
            </a:endParaRPr>
          </a:p>
        </p:txBody>
      </p:sp>
    </p:spTree>
    <p:extLst>
      <p:ext uri="{BB962C8B-B14F-4D97-AF65-F5344CB8AC3E}">
        <p14:creationId xmlns:p14="http://schemas.microsoft.com/office/powerpoint/2010/main" val="4197365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7813"/>
            <a:ext cx="2057400" cy="585311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7813"/>
            <a:ext cx="6019800" cy="58531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0"/>
          <p:cNvSpPr>
            <a:spLocks noGrp="1" noChangeArrowheads="1"/>
          </p:cNvSpPr>
          <p:nvPr>
            <p:ph type="dt" sz="half" idx="10"/>
          </p:nvPr>
        </p:nvSpPr>
        <p:spPr>
          <a:ln/>
        </p:spPr>
        <p:txBody>
          <a:bodyPr/>
          <a:lstStyle>
            <a:lvl1pPr>
              <a:defRPr/>
            </a:lvl1pPr>
          </a:lstStyle>
          <a:p>
            <a:pPr>
              <a:defRPr/>
            </a:pPr>
            <a:endParaRPr lang="es-ES">
              <a:solidFill>
                <a:srgbClr val="FFFFFF"/>
              </a:solidFill>
            </a:endParaRPr>
          </a:p>
        </p:txBody>
      </p:sp>
      <p:sp>
        <p:nvSpPr>
          <p:cNvPr id="5" name="Rectangle 41"/>
          <p:cNvSpPr>
            <a:spLocks noGrp="1" noChangeArrowheads="1"/>
          </p:cNvSpPr>
          <p:nvPr>
            <p:ph type="ftr" sz="quarter" idx="11"/>
          </p:nvPr>
        </p:nvSpPr>
        <p:spPr>
          <a:ln/>
        </p:spPr>
        <p:txBody>
          <a:bodyPr/>
          <a:lstStyle>
            <a:lvl1pPr>
              <a:defRPr/>
            </a:lvl1pPr>
          </a:lstStyle>
          <a:p>
            <a:pPr>
              <a:defRPr/>
            </a:pPr>
            <a:endParaRPr lang="es-ES">
              <a:solidFill>
                <a:srgbClr val="FFFFFF"/>
              </a:solidFill>
            </a:endParaRPr>
          </a:p>
        </p:txBody>
      </p:sp>
      <p:sp>
        <p:nvSpPr>
          <p:cNvPr id="6" name="Rectangle 42"/>
          <p:cNvSpPr>
            <a:spLocks noGrp="1" noChangeArrowheads="1"/>
          </p:cNvSpPr>
          <p:nvPr>
            <p:ph type="sldNum" sz="quarter" idx="12"/>
          </p:nvPr>
        </p:nvSpPr>
        <p:spPr>
          <a:ln/>
        </p:spPr>
        <p:txBody>
          <a:bodyPr/>
          <a:lstStyle>
            <a:lvl1pPr>
              <a:defRPr/>
            </a:lvl1pPr>
          </a:lstStyle>
          <a:p>
            <a:pPr>
              <a:defRPr/>
            </a:pPr>
            <a:fld id="{E8E10FA5-6CBA-419B-A5B1-7195027303DB}" type="slidenum">
              <a:rPr lang="es-ES">
                <a:solidFill>
                  <a:srgbClr val="FFFFFF"/>
                </a:solidFill>
              </a:rPr>
              <a:pPr>
                <a:defRPr/>
              </a:pPr>
              <a:t>‹Nº›</a:t>
            </a:fld>
            <a:endParaRPr lang="es-ES">
              <a:solidFill>
                <a:srgbClr val="FFFFFF"/>
              </a:solidFill>
            </a:endParaRPr>
          </a:p>
        </p:txBody>
      </p:sp>
    </p:spTree>
    <p:extLst>
      <p:ext uri="{BB962C8B-B14F-4D97-AF65-F5344CB8AC3E}">
        <p14:creationId xmlns:p14="http://schemas.microsoft.com/office/powerpoint/2010/main" val="1201617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1D20FF4-CBE9-47D2-A1ED-D106C7FBDF31}" type="datetimeFigureOut">
              <a:rPr lang="es-ES" smtClean="0"/>
              <a:t>06/03/2014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87961097-A0B6-427E-940D-FC12EB7AC09B}" type="slidenum">
              <a:rPr lang="es-ES" smtClean="0"/>
              <a:t>‹Nº›</a:t>
            </a:fld>
            <a:endParaRPr lang="es-ES" dirty="0"/>
          </a:p>
        </p:txBody>
      </p:sp>
    </p:spTree>
    <p:extLst>
      <p:ext uri="{BB962C8B-B14F-4D97-AF65-F5344CB8AC3E}">
        <p14:creationId xmlns:p14="http://schemas.microsoft.com/office/powerpoint/2010/main" val="3665974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1D20FF4-CBE9-47D2-A1ED-D106C7FBDF31}" type="datetimeFigureOut">
              <a:rPr lang="es-ES" smtClean="0"/>
              <a:t>06/03/2014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87961097-A0B6-427E-940D-FC12EB7AC09B}" type="slidenum">
              <a:rPr lang="es-ES" smtClean="0"/>
              <a:t>‹Nº›</a:t>
            </a:fld>
            <a:endParaRPr lang="es-ES" dirty="0"/>
          </a:p>
        </p:txBody>
      </p:sp>
    </p:spTree>
    <p:extLst>
      <p:ext uri="{BB962C8B-B14F-4D97-AF65-F5344CB8AC3E}">
        <p14:creationId xmlns:p14="http://schemas.microsoft.com/office/powerpoint/2010/main" val="746695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1D20FF4-CBE9-47D2-A1ED-D106C7FBDF31}" type="datetimeFigureOut">
              <a:rPr lang="es-ES" smtClean="0"/>
              <a:t>06/03/2014</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87961097-A0B6-427E-940D-FC12EB7AC09B}" type="slidenum">
              <a:rPr lang="es-ES" smtClean="0"/>
              <a:t>‹Nº›</a:t>
            </a:fld>
            <a:endParaRPr lang="es-ES" dirty="0"/>
          </a:p>
        </p:txBody>
      </p:sp>
    </p:spTree>
    <p:extLst>
      <p:ext uri="{BB962C8B-B14F-4D97-AF65-F5344CB8AC3E}">
        <p14:creationId xmlns:p14="http://schemas.microsoft.com/office/powerpoint/2010/main" val="904243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1D20FF4-CBE9-47D2-A1ED-D106C7FBDF31}" type="datetimeFigureOut">
              <a:rPr lang="es-ES" smtClean="0"/>
              <a:t>06/03/2014</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87961097-A0B6-427E-940D-FC12EB7AC09B}" type="slidenum">
              <a:rPr lang="es-ES" smtClean="0"/>
              <a:t>‹Nº›</a:t>
            </a:fld>
            <a:endParaRPr lang="es-ES" dirty="0"/>
          </a:p>
        </p:txBody>
      </p:sp>
    </p:spTree>
    <p:extLst>
      <p:ext uri="{BB962C8B-B14F-4D97-AF65-F5344CB8AC3E}">
        <p14:creationId xmlns:p14="http://schemas.microsoft.com/office/powerpoint/2010/main" val="2444977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1D20FF4-CBE9-47D2-A1ED-D106C7FBDF31}" type="datetimeFigureOut">
              <a:rPr lang="es-ES" smtClean="0"/>
              <a:t>06/03/2014</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87961097-A0B6-427E-940D-FC12EB7AC09B}" type="slidenum">
              <a:rPr lang="es-ES" smtClean="0"/>
              <a:t>‹Nº›</a:t>
            </a:fld>
            <a:endParaRPr lang="es-ES" dirty="0"/>
          </a:p>
        </p:txBody>
      </p:sp>
    </p:spTree>
    <p:extLst>
      <p:ext uri="{BB962C8B-B14F-4D97-AF65-F5344CB8AC3E}">
        <p14:creationId xmlns:p14="http://schemas.microsoft.com/office/powerpoint/2010/main" val="3939594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1D20FF4-CBE9-47D2-A1ED-D106C7FBDF31}" type="datetimeFigureOut">
              <a:rPr lang="es-ES" smtClean="0"/>
              <a:t>06/03/2014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87961097-A0B6-427E-940D-FC12EB7AC09B}" type="slidenum">
              <a:rPr lang="es-ES" smtClean="0"/>
              <a:t>‹Nº›</a:t>
            </a:fld>
            <a:endParaRPr lang="es-ES" dirty="0"/>
          </a:p>
        </p:txBody>
      </p:sp>
    </p:spTree>
    <p:extLst>
      <p:ext uri="{BB962C8B-B14F-4D97-AF65-F5344CB8AC3E}">
        <p14:creationId xmlns:p14="http://schemas.microsoft.com/office/powerpoint/2010/main" val="2760369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1D20FF4-CBE9-47D2-A1ED-D106C7FBDF31}" type="datetimeFigureOut">
              <a:rPr lang="es-ES" smtClean="0"/>
              <a:t>06/03/2014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87961097-A0B6-427E-940D-FC12EB7AC09B}" type="slidenum">
              <a:rPr lang="es-ES" smtClean="0"/>
              <a:t>‹Nº›</a:t>
            </a:fld>
            <a:endParaRPr lang="es-ES" dirty="0"/>
          </a:p>
        </p:txBody>
      </p:sp>
    </p:spTree>
    <p:extLst>
      <p:ext uri="{BB962C8B-B14F-4D97-AF65-F5344CB8AC3E}">
        <p14:creationId xmlns:p14="http://schemas.microsoft.com/office/powerpoint/2010/main" val="2552501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7000">
              <a:srgbClr val="D6B19C">
                <a:lumMod val="60000"/>
                <a:lumOff val="40000"/>
              </a:srgbClr>
            </a:gs>
            <a:gs pos="74994">
              <a:srgbClr val="BA7445"/>
            </a:gs>
            <a:gs pos="67000">
              <a:srgbClr val="D49E6C"/>
            </a:gs>
            <a:gs pos="100000">
              <a:srgbClr val="A65528"/>
            </a:gs>
            <a:gs pos="100000">
              <a:srgbClr val="663012"/>
            </a:gs>
          </a:gsLst>
          <a:lin ang="2700000" scaled="1"/>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D20FF4-CBE9-47D2-A1ED-D106C7FBDF31}" type="datetimeFigureOut">
              <a:rPr lang="es-ES" smtClean="0"/>
              <a:t>06/03/2014</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961097-A0B6-427E-940D-FC12EB7AC09B}" type="slidenum">
              <a:rPr lang="es-ES" smtClean="0"/>
              <a:t>‹Nº›</a:t>
            </a:fld>
            <a:endParaRPr lang="es-ES" dirty="0"/>
          </a:p>
        </p:txBody>
      </p:sp>
    </p:spTree>
    <p:extLst>
      <p:ext uri="{BB962C8B-B14F-4D97-AF65-F5344CB8AC3E}">
        <p14:creationId xmlns:p14="http://schemas.microsoft.com/office/powerpoint/2010/main" val="1637313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588" y="0"/>
            <a:ext cx="9148762" cy="6851650"/>
            <a:chOff x="1" y="0"/>
            <a:chExt cx="5763" cy="4316"/>
          </a:xfrm>
        </p:grpSpPr>
        <p:sp>
          <p:nvSpPr>
            <p:cNvPr id="1229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1229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1229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defRPr/>
              </a:pPr>
              <a:endParaRPr lang="es-ES">
                <a:solidFill>
                  <a:srgbClr val="FFFFFF"/>
                </a:solidFill>
              </a:endParaRPr>
            </a:p>
          </p:txBody>
        </p:sp>
        <p:grpSp>
          <p:nvGrpSpPr>
            <p:cNvPr id="2059" name="Group 6"/>
            <p:cNvGrpSpPr>
              <a:grpSpLocks/>
            </p:cNvGrpSpPr>
            <p:nvPr/>
          </p:nvGrpSpPr>
          <p:grpSpPr bwMode="auto">
            <a:xfrm>
              <a:off x="288" y="0"/>
              <a:ext cx="5098" cy="4316"/>
              <a:chOff x="288" y="0"/>
              <a:chExt cx="5098" cy="4316"/>
            </a:xfrm>
          </p:grpSpPr>
          <p:sp>
            <p:nvSpPr>
              <p:cNvPr id="1229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1229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1229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1229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1229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1230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1230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1230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1230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1230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1230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1230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1230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defRPr/>
                </a:pPr>
                <a:endParaRPr lang="es-ES">
                  <a:solidFill>
                    <a:srgbClr val="FFFFFF"/>
                  </a:solidFill>
                </a:endParaRPr>
              </a:p>
            </p:txBody>
          </p:sp>
        </p:grpSp>
        <p:sp>
          <p:nvSpPr>
            <p:cNvPr id="1230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1230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1231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1231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1231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1231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1231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1231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lgn="ctr" fontAlgn="base">
                <a:spcBef>
                  <a:spcPct val="0"/>
                </a:spcBef>
                <a:spcAft>
                  <a:spcPct val="0"/>
                </a:spcAft>
                <a:defRPr/>
              </a:pPr>
              <a:endParaRPr lang="es-ES">
                <a:solidFill>
                  <a:srgbClr val="FFFFFF"/>
                </a:solidFill>
              </a:endParaRPr>
            </a:p>
          </p:txBody>
        </p:sp>
        <p:sp>
          <p:nvSpPr>
            <p:cNvPr id="1231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s-ES">
                <a:solidFill>
                  <a:srgbClr val="FFFFFF"/>
                </a:solidFill>
              </a:endParaRPr>
            </a:p>
          </p:txBody>
        </p:sp>
        <p:sp>
          <p:nvSpPr>
            <p:cNvPr id="1231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s-ES">
                <a:solidFill>
                  <a:srgbClr val="FFFFFF"/>
                </a:solidFill>
              </a:endParaRPr>
            </a:p>
          </p:txBody>
        </p:sp>
        <p:sp>
          <p:nvSpPr>
            <p:cNvPr id="1231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lgn="ctr" fontAlgn="base">
                <a:spcBef>
                  <a:spcPct val="0"/>
                </a:spcBef>
                <a:spcAft>
                  <a:spcPct val="0"/>
                </a:spcAft>
                <a:defRPr/>
              </a:pPr>
              <a:endParaRPr lang="es-ES">
                <a:solidFill>
                  <a:srgbClr val="FFFFFF"/>
                </a:solidFill>
              </a:endParaRPr>
            </a:p>
          </p:txBody>
        </p:sp>
        <p:grpSp>
          <p:nvGrpSpPr>
            <p:cNvPr id="2071" name="Group 31"/>
            <p:cNvGrpSpPr>
              <a:grpSpLocks/>
            </p:cNvGrpSpPr>
            <p:nvPr/>
          </p:nvGrpSpPr>
          <p:grpSpPr bwMode="auto">
            <a:xfrm>
              <a:off x="1" y="392"/>
              <a:ext cx="5758" cy="1571"/>
              <a:chOff x="1" y="392"/>
              <a:chExt cx="5758" cy="1571"/>
            </a:xfrm>
          </p:grpSpPr>
          <p:sp>
            <p:nvSpPr>
              <p:cNvPr id="1232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s-ES">
                  <a:solidFill>
                    <a:srgbClr val="FFFFFF"/>
                  </a:solidFill>
                </a:endParaRPr>
              </a:p>
            </p:txBody>
          </p:sp>
          <p:sp>
            <p:nvSpPr>
              <p:cNvPr id="1232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s-ES">
                  <a:solidFill>
                    <a:srgbClr val="FFFFFF"/>
                  </a:solidFill>
                </a:endParaRPr>
              </a:p>
            </p:txBody>
          </p:sp>
          <p:sp>
            <p:nvSpPr>
              <p:cNvPr id="1232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s-ES">
                  <a:solidFill>
                    <a:srgbClr val="FFFFFF"/>
                  </a:solidFill>
                </a:endParaRPr>
              </a:p>
            </p:txBody>
          </p:sp>
          <p:sp>
            <p:nvSpPr>
              <p:cNvPr id="1232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s-ES">
                  <a:solidFill>
                    <a:srgbClr val="FFFFFF"/>
                  </a:solidFill>
                </a:endParaRPr>
              </a:p>
            </p:txBody>
          </p:sp>
          <p:sp>
            <p:nvSpPr>
              <p:cNvPr id="1232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lgn="ctr" fontAlgn="base">
                  <a:spcBef>
                    <a:spcPct val="0"/>
                  </a:spcBef>
                  <a:spcAft>
                    <a:spcPct val="0"/>
                  </a:spcAft>
                  <a:defRPr/>
                </a:pPr>
                <a:endParaRPr lang="es-ES">
                  <a:solidFill>
                    <a:srgbClr val="FFFFFF"/>
                  </a:solidFill>
                </a:endParaRPr>
              </a:p>
            </p:txBody>
          </p:sp>
        </p:grpSp>
        <p:sp>
          <p:nvSpPr>
            <p:cNvPr id="1232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lgn="ctr" fontAlgn="base">
                <a:spcBef>
                  <a:spcPct val="0"/>
                </a:spcBef>
                <a:spcAft>
                  <a:spcPct val="0"/>
                </a:spcAft>
                <a:defRPr/>
              </a:pPr>
              <a:endParaRPr lang="es-ES">
                <a:solidFill>
                  <a:srgbClr val="FFFFFF"/>
                </a:solidFill>
              </a:endParaRPr>
            </a:p>
          </p:txBody>
        </p:sp>
        <p:sp>
          <p:nvSpPr>
            <p:cNvPr id="1232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lgn="ctr" fontAlgn="base">
                <a:spcBef>
                  <a:spcPct val="0"/>
                </a:spcBef>
                <a:spcAft>
                  <a:spcPct val="0"/>
                </a:spcAft>
                <a:defRPr/>
              </a:pPr>
              <a:endParaRPr lang="es-ES">
                <a:solidFill>
                  <a:srgbClr val="FFFFFF"/>
                </a:solidFill>
              </a:endParaRPr>
            </a:p>
          </p:txBody>
        </p:sp>
      </p:grpSp>
      <p:sp>
        <p:nvSpPr>
          <p:cNvPr id="1232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s-ES" smtClean="0"/>
              <a:t>Haga clic para cambiar el estilo de título	</a:t>
            </a:r>
          </a:p>
        </p:txBody>
      </p:sp>
      <p:sp>
        <p:nvSpPr>
          <p:cNvPr id="1232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smtClean="0">
                <a:effectLst>
                  <a:outerShdw blurRad="38100" dist="38100" dir="2700000" algn="tl">
                    <a:srgbClr val="000000"/>
                  </a:outerShdw>
                </a:effectLst>
              </a:defRPr>
            </a:lvl1pPr>
          </a:lstStyle>
          <a:p>
            <a:pPr fontAlgn="base">
              <a:spcBef>
                <a:spcPct val="0"/>
              </a:spcBef>
              <a:spcAft>
                <a:spcPct val="0"/>
              </a:spcAft>
              <a:defRPr/>
            </a:pPr>
            <a:endParaRPr lang="es-ES">
              <a:solidFill>
                <a:srgbClr val="FFFFFF"/>
              </a:solidFill>
            </a:endParaRPr>
          </a:p>
        </p:txBody>
      </p:sp>
      <p:sp>
        <p:nvSpPr>
          <p:cNvPr id="12329"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000000"/>
                  </a:outerShdw>
                </a:effectLst>
              </a:defRPr>
            </a:lvl1pPr>
          </a:lstStyle>
          <a:p>
            <a:pPr algn="ctr" fontAlgn="base">
              <a:spcBef>
                <a:spcPct val="0"/>
              </a:spcBef>
              <a:spcAft>
                <a:spcPct val="0"/>
              </a:spcAft>
              <a:defRPr/>
            </a:pPr>
            <a:endParaRPr lang="es-ES">
              <a:solidFill>
                <a:srgbClr val="FFFFFF"/>
              </a:solidFill>
            </a:endParaRPr>
          </a:p>
        </p:txBody>
      </p:sp>
      <p:sp>
        <p:nvSpPr>
          <p:cNvPr id="1233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effectLst>
                  <a:outerShdw blurRad="38100" dist="38100" dir="2700000" algn="tl">
                    <a:srgbClr val="000000"/>
                  </a:outerShdw>
                </a:effectLst>
              </a:defRPr>
            </a:lvl1pPr>
          </a:lstStyle>
          <a:p>
            <a:pPr fontAlgn="base">
              <a:spcBef>
                <a:spcPct val="0"/>
              </a:spcBef>
              <a:spcAft>
                <a:spcPct val="0"/>
              </a:spcAft>
              <a:defRPr/>
            </a:pPr>
            <a:fld id="{BC675C34-ED1E-4EDC-94FA-B793320334B5}" type="slidenum">
              <a:rPr lang="es-ES">
                <a:solidFill>
                  <a:srgbClr val="FFFFFF"/>
                </a:solidFill>
              </a:rPr>
              <a:pPr fontAlgn="base">
                <a:spcBef>
                  <a:spcPct val="0"/>
                </a:spcBef>
                <a:spcAft>
                  <a:spcPct val="0"/>
                </a:spcAft>
                <a:defRPr/>
              </a:pPr>
              <a:t>‹Nº›</a:t>
            </a:fld>
            <a:endParaRPr lang="es-ES">
              <a:solidFill>
                <a:srgbClr val="FFFFFF"/>
              </a:solidFill>
            </a:endParaRPr>
          </a:p>
        </p:txBody>
      </p:sp>
      <p:sp>
        <p:nvSpPr>
          <p:cNvPr id="1233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Tree>
    <p:extLst>
      <p:ext uri="{BB962C8B-B14F-4D97-AF65-F5344CB8AC3E}">
        <p14:creationId xmlns:p14="http://schemas.microsoft.com/office/powerpoint/2010/main" val="20519896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Layout" Target="../diagrams/layout4.xml"/><Relationship Id="rId7" Type="http://schemas.openxmlformats.org/officeDocument/2006/relationships/image" Target="../media/image35.emf"/><Relationship Id="rId12" Type="http://schemas.microsoft.com/office/2007/relationships/diagramDrawing" Target="../diagrams/drawing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diagramColors" Target="../diagrams/colors5.xml"/><Relationship Id="rId5" Type="http://schemas.openxmlformats.org/officeDocument/2006/relationships/diagramColors" Target="../diagrams/colors4.xml"/><Relationship Id="rId10" Type="http://schemas.openxmlformats.org/officeDocument/2006/relationships/diagramQuickStyle" Target="../diagrams/quickStyle5.xml"/><Relationship Id="rId4" Type="http://schemas.openxmlformats.org/officeDocument/2006/relationships/diagramQuickStyle" Target="../diagrams/quickStyle4.xml"/><Relationship Id="rId9"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Colors" Target="../diagrams/colors7.xml"/><Relationship Id="rId11" Type="http://schemas.openxmlformats.org/officeDocument/2006/relationships/image" Target="../media/image36.emf"/><Relationship Id="rId5" Type="http://schemas.openxmlformats.org/officeDocument/2006/relationships/diagramQuickStyle" Target="../diagrams/quickStyle7.xml"/><Relationship Id="rId10" Type="http://schemas.openxmlformats.org/officeDocument/2006/relationships/package" Target="../embeddings/Microsoft_Word_Document1.docx"/><Relationship Id="rId4" Type="http://schemas.openxmlformats.org/officeDocument/2006/relationships/diagramLayout" Target="../diagrams/layout7.xml"/><Relationship Id="rId9"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image" Target="../media/image39.emf"/><Relationship Id="rId7" Type="http://schemas.openxmlformats.org/officeDocument/2006/relationships/image" Target="../media/image43.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2.emf"/><Relationship Id="rId5" Type="http://schemas.openxmlformats.org/officeDocument/2006/relationships/image" Target="../media/image41.png"/><Relationship Id="rId4" Type="http://schemas.openxmlformats.org/officeDocument/2006/relationships/image" Target="../media/image40.emf"/><Relationship Id="rId9" Type="http://schemas.openxmlformats.org/officeDocument/2006/relationships/image" Target="../media/image4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0.emf"/><Relationship Id="rId4" Type="http://schemas.openxmlformats.org/officeDocument/2006/relationships/package" Target="../embeddings/Microsoft_Word_Document2.docx"/></Relationships>
</file>

<file path=ppt/slides/_rels/slide33.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 Id="rId5" Type="http://schemas.openxmlformats.org/officeDocument/2006/relationships/image" Target="../media/image57.emf"/><Relationship Id="rId4" Type="http://schemas.openxmlformats.org/officeDocument/2006/relationships/image" Target="../media/image62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27531" y="1700808"/>
            <a:ext cx="7772400" cy="4680520"/>
          </a:xfrm>
        </p:spPr>
        <p:style>
          <a:lnRef idx="1">
            <a:schemeClr val="accent5"/>
          </a:lnRef>
          <a:fillRef idx="2">
            <a:schemeClr val="accent5"/>
          </a:fillRef>
          <a:effectRef idx="1">
            <a:schemeClr val="accent5"/>
          </a:effectRef>
          <a:fontRef idx="minor">
            <a:schemeClr val="dk1"/>
          </a:fontRef>
        </p:style>
        <p:txBody>
          <a:bodyPr anchor="t">
            <a:noAutofit/>
          </a:bodyPr>
          <a:lstStyle/>
          <a:p>
            <a:r>
              <a:rPr lang="es-EC" sz="1600" b="1" dirty="0">
                <a:solidFill>
                  <a:schemeClr val="tx1"/>
                </a:solidFill>
              </a:rPr>
              <a:t>DEPARTAMENTO DE CIENCIAS ECONÓMICAS, ADMINISTRATIVAS Y DE COMERCIO</a:t>
            </a:r>
            <a:r>
              <a:rPr lang="es-ES" sz="1600" b="1" dirty="0">
                <a:solidFill>
                  <a:schemeClr val="tx1"/>
                </a:solidFill>
              </a:rPr>
              <a:t/>
            </a:r>
            <a:br>
              <a:rPr lang="es-ES" sz="1600" b="1" dirty="0">
                <a:solidFill>
                  <a:schemeClr val="tx1"/>
                </a:solidFill>
              </a:rPr>
            </a:br>
            <a:r>
              <a:rPr lang="es-EC" sz="1600" b="1" dirty="0">
                <a:solidFill>
                  <a:schemeClr val="tx1"/>
                </a:solidFill>
              </a:rPr>
              <a:t> </a:t>
            </a:r>
            <a:r>
              <a:rPr lang="es-ES" sz="1600" b="1" dirty="0">
                <a:solidFill>
                  <a:schemeClr val="tx1"/>
                </a:solidFill>
              </a:rPr>
              <a:t/>
            </a:r>
            <a:br>
              <a:rPr lang="es-ES" sz="1600" b="1" dirty="0">
                <a:solidFill>
                  <a:schemeClr val="tx1"/>
                </a:solidFill>
              </a:rPr>
            </a:br>
            <a:r>
              <a:rPr lang="es-ES" sz="1600" b="1" dirty="0" smtClean="0">
                <a:solidFill>
                  <a:schemeClr val="tx1"/>
                </a:solidFill>
              </a:rPr>
              <a:t/>
            </a:r>
            <a:br>
              <a:rPr lang="es-ES" sz="1600" b="1" dirty="0" smtClean="0">
                <a:solidFill>
                  <a:schemeClr val="tx1"/>
                </a:solidFill>
              </a:rPr>
            </a:br>
            <a:r>
              <a:rPr lang="es-EC" sz="1600" b="1" dirty="0" smtClean="0">
                <a:solidFill>
                  <a:schemeClr val="tx1"/>
                </a:solidFill>
              </a:rPr>
              <a:t>“</a:t>
            </a:r>
            <a:r>
              <a:rPr lang="es-EC" sz="1600" b="1" dirty="0">
                <a:solidFill>
                  <a:schemeClr val="tx1"/>
                </a:solidFill>
              </a:rPr>
              <a:t>PROYECTO DE FACTIBILIDAD PARA LA CREACIÓN DE UN CENTRO DE ACOPIO Y COMERCIALIZACIÓN CON CARÁCTER ASOCIATIVO, POPULAR Y SOLIDARIO PARA LOS PRODUCTORES ARTESANALES DE ARTÍCULOS DE LIMPIEZA, COMO ALTERNATIVA PARA MUJERES VÍCTIMAS DE VIOLENCIA INTRAFAMILIAR EN LA PARROQUIA DE PASTOCALLE”</a:t>
            </a:r>
            <a:r>
              <a:rPr lang="es-ES" sz="1600" b="1" dirty="0">
                <a:solidFill>
                  <a:schemeClr val="tx1"/>
                </a:solidFill>
              </a:rPr>
              <a:t/>
            </a:r>
            <a:br>
              <a:rPr lang="es-ES" sz="1600" b="1" dirty="0">
                <a:solidFill>
                  <a:schemeClr val="tx1"/>
                </a:solidFill>
              </a:rPr>
            </a:br>
            <a:r>
              <a:rPr lang="es-EC" sz="1600" b="1" dirty="0">
                <a:solidFill>
                  <a:schemeClr val="tx1"/>
                </a:solidFill>
              </a:rPr>
              <a:t> </a:t>
            </a:r>
            <a:r>
              <a:rPr lang="es-ES" sz="1600" b="1" dirty="0">
                <a:solidFill>
                  <a:schemeClr val="tx1"/>
                </a:solidFill>
              </a:rPr>
              <a:t/>
            </a:r>
            <a:br>
              <a:rPr lang="es-ES" sz="1600" b="1" dirty="0">
                <a:solidFill>
                  <a:schemeClr val="tx1"/>
                </a:solidFill>
              </a:rPr>
            </a:br>
            <a:r>
              <a:rPr lang="es-ES" sz="1600" b="1" dirty="0" smtClean="0">
                <a:solidFill>
                  <a:schemeClr val="tx1"/>
                </a:solidFill>
              </a:rPr>
              <a:t/>
            </a:r>
            <a:br>
              <a:rPr lang="es-ES" sz="1600" b="1" dirty="0" smtClean="0">
                <a:solidFill>
                  <a:schemeClr val="tx1"/>
                </a:solidFill>
              </a:rPr>
            </a:br>
            <a:r>
              <a:rPr lang="es-EC" sz="1600" b="1" dirty="0" smtClean="0">
                <a:solidFill>
                  <a:schemeClr val="tx1"/>
                </a:solidFill>
              </a:rPr>
              <a:t>YURI </a:t>
            </a:r>
            <a:r>
              <a:rPr lang="es-EC" sz="1600" b="1" dirty="0">
                <a:solidFill>
                  <a:schemeClr val="tx1"/>
                </a:solidFill>
              </a:rPr>
              <a:t>ANTONIO YEROVI JURADO</a:t>
            </a:r>
            <a:r>
              <a:rPr lang="es-ES" sz="1600" b="1" dirty="0">
                <a:solidFill>
                  <a:schemeClr val="tx1"/>
                </a:solidFill>
              </a:rPr>
              <a:t/>
            </a:r>
            <a:br>
              <a:rPr lang="es-ES" sz="1600" b="1" dirty="0">
                <a:solidFill>
                  <a:schemeClr val="tx1"/>
                </a:solidFill>
              </a:rPr>
            </a:br>
            <a:r>
              <a:rPr lang="es-EC" sz="1600" b="1" dirty="0">
                <a:solidFill>
                  <a:schemeClr val="tx1"/>
                </a:solidFill>
              </a:rPr>
              <a:t> </a:t>
            </a:r>
            <a:r>
              <a:rPr lang="es-ES" sz="1600" b="1" dirty="0">
                <a:solidFill>
                  <a:schemeClr val="tx1"/>
                </a:solidFill>
              </a:rPr>
              <a:t/>
            </a:r>
            <a:br>
              <a:rPr lang="es-ES" sz="1600" b="1" dirty="0">
                <a:solidFill>
                  <a:schemeClr val="tx1"/>
                </a:solidFill>
              </a:rPr>
            </a:br>
            <a:r>
              <a:rPr lang="es-EC" sz="1600" b="1" dirty="0">
                <a:solidFill>
                  <a:schemeClr val="tx1"/>
                </a:solidFill>
              </a:rPr>
              <a:t>Tesis presentada como requisito previo a la obtención del grado de:</a:t>
            </a:r>
            <a:r>
              <a:rPr lang="es-ES" sz="1600" b="1" dirty="0">
                <a:solidFill>
                  <a:schemeClr val="tx1"/>
                </a:solidFill>
              </a:rPr>
              <a:t/>
            </a:r>
            <a:br>
              <a:rPr lang="es-ES" sz="1600" b="1" dirty="0">
                <a:solidFill>
                  <a:schemeClr val="tx1"/>
                </a:solidFill>
              </a:rPr>
            </a:br>
            <a:r>
              <a:rPr lang="es-EC" sz="1600" b="1" dirty="0">
                <a:solidFill>
                  <a:schemeClr val="tx1"/>
                </a:solidFill>
              </a:rPr>
              <a:t> </a:t>
            </a:r>
            <a:r>
              <a:rPr lang="es-ES" sz="1600" b="1" dirty="0">
                <a:solidFill>
                  <a:schemeClr val="tx1"/>
                </a:solidFill>
              </a:rPr>
              <a:t/>
            </a:r>
            <a:br>
              <a:rPr lang="es-ES" sz="1600" b="1" dirty="0">
                <a:solidFill>
                  <a:schemeClr val="tx1"/>
                </a:solidFill>
              </a:rPr>
            </a:br>
            <a:r>
              <a:rPr lang="es-EC" sz="1600" b="1" dirty="0">
                <a:solidFill>
                  <a:schemeClr val="tx1"/>
                </a:solidFill>
              </a:rPr>
              <a:t>INGENIERO </a:t>
            </a:r>
            <a:r>
              <a:rPr lang="es-EC" sz="1600" b="1" dirty="0" smtClean="0">
                <a:solidFill>
                  <a:schemeClr val="tx1"/>
                </a:solidFill>
              </a:rPr>
              <a:t>COMERCIAL</a:t>
            </a:r>
            <a:br>
              <a:rPr lang="es-EC" sz="1600" b="1" dirty="0" smtClean="0">
                <a:solidFill>
                  <a:schemeClr val="tx1"/>
                </a:solidFill>
              </a:rPr>
            </a:br>
            <a:r>
              <a:rPr lang="es-EC" sz="1400" b="1" dirty="0" smtClean="0">
                <a:solidFill>
                  <a:schemeClr val="tx1"/>
                </a:solidFill>
              </a:rPr>
              <a:t/>
            </a:r>
            <a:br>
              <a:rPr lang="es-EC" sz="1400" b="1" dirty="0" smtClean="0">
                <a:solidFill>
                  <a:schemeClr val="tx1"/>
                </a:solidFill>
              </a:rPr>
            </a:br>
            <a:r>
              <a:rPr lang="es-EC" sz="1400" dirty="0">
                <a:solidFill>
                  <a:schemeClr val="tx1"/>
                </a:solidFill>
              </a:rPr>
              <a:t>Sangolquí, Febrero 2014</a:t>
            </a:r>
            <a:r>
              <a:rPr lang="es-ES" sz="1400" dirty="0">
                <a:solidFill>
                  <a:schemeClr val="tx1"/>
                </a:solidFill>
              </a:rPr>
              <a:t/>
            </a:r>
            <a:br>
              <a:rPr lang="es-ES" sz="1400" dirty="0">
                <a:solidFill>
                  <a:schemeClr val="tx1"/>
                </a:solidFill>
              </a:rPr>
            </a:br>
            <a:r>
              <a:rPr lang="es-EC" sz="1400" dirty="0">
                <a:solidFill>
                  <a:schemeClr val="tx1"/>
                </a:solidFill>
              </a:rPr>
              <a:t> </a:t>
            </a:r>
            <a:r>
              <a:rPr lang="es-ES" sz="1400" dirty="0">
                <a:solidFill>
                  <a:schemeClr val="tx1"/>
                </a:solidFill>
              </a:rPr>
              <a:t/>
            </a:r>
            <a:br>
              <a:rPr lang="es-ES" sz="1400" dirty="0">
                <a:solidFill>
                  <a:schemeClr val="tx1"/>
                </a:solidFill>
              </a:rPr>
            </a:br>
            <a:r>
              <a:rPr lang="es-EC" sz="1400" dirty="0">
                <a:solidFill>
                  <a:schemeClr val="tx1"/>
                </a:solidFill>
              </a:rPr>
              <a:t> </a:t>
            </a:r>
            <a:r>
              <a:rPr lang="es-EC" sz="1400" dirty="0" smtClean="0">
                <a:solidFill>
                  <a:schemeClr val="tx1"/>
                </a:solidFill>
              </a:rPr>
              <a:t> </a:t>
            </a:r>
            <a:r>
              <a:rPr lang="es-EC" sz="1400" dirty="0">
                <a:solidFill>
                  <a:schemeClr val="tx1"/>
                </a:solidFill>
              </a:rPr>
              <a:t>Ing. Marcelo Terán 					</a:t>
            </a:r>
            <a:r>
              <a:rPr lang="es-EC" sz="1400" dirty="0" smtClean="0">
                <a:solidFill>
                  <a:schemeClr val="tx1"/>
                </a:solidFill>
              </a:rPr>
              <a:t> Ing. Armando Quintana </a:t>
            </a:r>
            <a:r>
              <a:rPr lang="es-ES" sz="1400" dirty="0" smtClean="0">
                <a:solidFill>
                  <a:schemeClr val="tx1"/>
                </a:solidFill>
              </a:rPr>
              <a:t/>
            </a:r>
            <a:br>
              <a:rPr lang="es-ES" sz="1400" dirty="0" smtClean="0">
                <a:solidFill>
                  <a:schemeClr val="tx1"/>
                </a:solidFill>
              </a:rPr>
            </a:br>
            <a:r>
              <a:rPr lang="es-EC" sz="1400" dirty="0" smtClean="0">
                <a:solidFill>
                  <a:schemeClr val="tx1"/>
                </a:solidFill>
              </a:rPr>
              <a:t>DIRECTOR </a:t>
            </a:r>
            <a:r>
              <a:rPr lang="es-EC" sz="1400" dirty="0">
                <a:solidFill>
                  <a:schemeClr val="tx1"/>
                </a:solidFill>
              </a:rPr>
              <a:t>				</a:t>
            </a:r>
            <a:r>
              <a:rPr lang="es-EC" sz="1400" dirty="0" smtClean="0">
                <a:solidFill>
                  <a:schemeClr val="tx1"/>
                </a:solidFill>
              </a:rPr>
              <a:t>		CODIRECTOR                  </a:t>
            </a:r>
            <a:r>
              <a:rPr lang="es-ES" sz="1400" dirty="0"/>
              <a:t/>
            </a:r>
            <a:br>
              <a:rPr lang="es-ES" sz="1400" dirty="0"/>
            </a:br>
            <a:r>
              <a:rPr lang="es-ES" sz="1400" dirty="0"/>
              <a:t/>
            </a:r>
            <a:br>
              <a:rPr lang="es-ES" sz="1400" dirty="0"/>
            </a:br>
            <a:endParaRPr lang="es-ES" sz="1400" dirty="0"/>
          </a:p>
        </p:txBody>
      </p:sp>
      <p:pic>
        <p:nvPicPr>
          <p:cNvPr id="4" name="3 Imagen" descr="http://espe-el.espe.edu.ec/sites/default/files/logo_ffaa_1.jpg"/>
          <p:cNvPicPr/>
          <p:nvPr/>
        </p:nvPicPr>
        <p:blipFill>
          <a:blip r:embed="rId2">
            <a:extLst>
              <a:ext uri="{28A0092B-C50C-407E-A947-70E740481C1C}">
                <a14:useLocalDpi xmlns:a14="http://schemas.microsoft.com/office/drawing/2010/main" val="0"/>
              </a:ext>
            </a:extLst>
          </a:blip>
          <a:srcRect/>
          <a:stretch>
            <a:fillRect/>
          </a:stretch>
        </p:blipFill>
        <p:spPr bwMode="auto">
          <a:xfrm>
            <a:off x="539552" y="345304"/>
            <a:ext cx="7776864" cy="1224136"/>
          </a:xfrm>
          <a:prstGeom prst="rect">
            <a:avLst/>
          </a:prstGeom>
          <a:noFill/>
          <a:ln>
            <a:noFill/>
          </a:ln>
        </p:spPr>
      </p:pic>
    </p:spTree>
    <p:extLst>
      <p:ext uri="{BB962C8B-B14F-4D97-AF65-F5344CB8AC3E}">
        <p14:creationId xmlns:p14="http://schemas.microsoft.com/office/powerpoint/2010/main" val="1245561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fontScale="90000"/>
          </a:bodyPr>
          <a:lstStyle/>
          <a:p>
            <a:r>
              <a:rPr lang="es-EC" dirty="0" smtClean="0"/>
              <a:t>DIAGNOSTICO SITUACIONAL</a:t>
            </a:r>
            <a:endParaRPr lang="es-ES" dirty="0"/>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196752"/>
            <a:ext cx="3816424" cy="2332856"/>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268760"/>
            <a:ext cx="4176464" cy="2304256"/>
          </a:xfrm>
          <a:prstGeom prst="rect">
            <a:avLst/>
          </a:prstGeom>
          <a:noFill/>
          <a:ln>
            <a:noFill/>
          </a:ln>
        </p:spPr>
      </p:pic>
      <p:pic>
        <p:nvPicPr>
          <p:cNvPr id="6" name="5 Imagen"/>
          <p:cNvPicPr/>
          <p:nvPr/>
        </p:nvPicPr>
        <p:blipFill>
          <a:blip r:embed="rId4">
            <a:extLst>
              <a:ext uri="{28A0092B-C50C-407E-A947-70E740481C1C}">
                <a14:useLocalDpi xmlns:a14="http://schemas.microsoft.com/office/drawing/2010/main" val="0"/>
              </a:ext>
            </a:extLst>
          </a:blip>
          <a:srcRect/>
          <a:stretch>
            <a:fillRect/>
          </a:stretch>
        </p:blipFill>
        <p:spPr bwMode="auto">
          <a:xfrm>
            <a:off x="611560" y="3777208"/>
            <a:ext cx="3816424" cy="2592070"/>
          </a:xfrm>
          <a:prstGeom prst="rect">
            <a:avLst/>
          </a:prstGeom>
          <a:noFill/>
          <a:ln>
            <a:noFill/>
          </a:ln>
        </p:spPr>
      </p:pic>
      <p:pic>
        <p:nvPicPr>
          <p:cNvPr id="8" name="7 Imagen"/>
          <p:cNvPicPr/>
          <p:nvPr/>
        </p:nvPicPr>
        <p:blipFill>
          <a:blip r:embed="rId5">
            <a:extLst>
              <a:ext uri="{28A0092B-C50C-407E-A947-70E740481C1C}">
                <a14:useLocalDpi xmlns:a14="http://schemas.microsoft.com/office/drawing/2010/main" val="0"/>
              </a:ext>
            </a:extLst>
          </a:blip>
          <a:srcRect/>
          <a:stretch>
            <a:fillRect/>
          </a:stretch>
        </p:blipFill>
        <p:spPr bwMode="auto">
          <a:xfrm>
            <a:off x="4825362" y="3777208"/>
            <a:ext cx="4139126" cy="2592070"/>
          </a:xfrm>
          <a:prstGeom prst="rect">
            <a:avLst/>
          </a:prstGeom>
          <a:noFill/>
          <a:ln>
            <a:noFill/>
          </a:ln>
        </p:spPr>
      </p:pic>
    </p:spTree>
    <p:extLst>
      <p:ext uri="{BB962C8B-B14F-4D97-AF65-F5344CB8AC3E}">
        <p14:creationId xmlns:p14="http://schemas.microsoft.com/office/powerpoint/2010/main" val="2853040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90066"/>
          </a:xfrm>
        </p:spPr>
        <p:txBody>
          <a:bodyPr>
            <a:normAutofit fontScale="90000"/>
          </a:bodyPr>
          <a:lstStyle/>
          <a:p>
            <a:r>
              <a:rPr lang="es-EC" dirty="0" smtClean="0"/>
              <a:t>DIAGNOSTICO SITUACIONAL</a:t>
            </a:r>
            <a:endParaRPr lang="es-ES" dirty="0"/>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980728"/>
            <a:ext cx="4331993" cy="2736305"/>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5004047" y="980728"/>
            <a:ext cx="3888433" cy="2714109"/>
          </a:xfrm>
          <a:prstGeom prst="rect">
            <a:avLst/>
          </a:prstGeom>
          <a:noFill/>
          <a:ln>
            <a:noFill/>
          </a:ln>
        </p:spPr>
      </p:pic>
      <p:pic>
        <p:nvPicPr>
          <p:cNvPr id="6" name="5 Imagen"/>
          <p:cNvPicPr/>
          <p:nvPr/>
        </p:nvPicPr>
        <p:blipFill>
          <a:blip r:embed="rId4">
            <a:extLst>
              <a:ext uri="{28A0092B-C50C-407E-A947-70E740481C1C}">
                <a14:useLocalDpi xmlns:a14="http://schemas.microsoft.com/office/drawing/2010/main" val="0"/>
              </a:ext>
            </a:extLst>
          </a:blip>
          <a:srcRect/>
          <a:stretch>
            <a:fillRect/>
          </a:stretch>
        </p:blipFill>
        <p:spPr bwMode="auto">
          <a:xfrm>
            <a:off x="467544" y="3789040"/>
            <a:ext cx="4320480" cy="2880320"/>
          </a:xfrm>
          <a:prstGeom prst="rect">
            <a:avLst/>
          </a:prstGeom>
          <a:noFill/>
          <a:ln>
            <a:noFill/>
          </a:ln>
        </p:spPr>
      </p:pic>
      <p:pic>
        <p:nvPicPr>
          <p:cNvPr id="7" name="6 Imagen"/>
          <p:cNvPicPr/>
          <p:nvPr/>
        </p:nvPicPr>
        <p:blipFill>
          <a:blip r:embed="rId5">
            <a:extLst>
              <a:ext uri="{28A0092B-C50C-407E-A947-70E740481C1C}">
                <a14:useLocalDpi xmlns:a14="http://schemas.microsoft.com/office/drawing/2010/main" val="0"/>
              </a:ext>
            </a:extLst>
          </a:blip>
          <a:srcRect/>
          <a:stretch>
            <a:fillRect/>
          </a:stretch>
        </p:blipFill>
        <p:spPr bwMode="auto">
          <a:xfrm>
            <a:off x="5004047" y="3789040"/>
            <a:ext cx="3651885" cy="2880320"/>
          </a:xfrm>
          <a:prstGeom prst="rect">
            <a:avLst/>
          </a:prstGeom>
          <a:noFill/>
          <a:ln>
            <a:noFill/>
          </a:ln>
        </p:spPr>
      </p:pic>
    </p:spTree>
    <p:extLst>
      <p:ext uri="{BB962C8B-B14F-4D97-AF65-F5344CB8AC3E}">
        <p14:creationId xmlns:p14="http://schemas.microsoft.com/office/powerpoint/2010/main" val="458357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lstStyle/>
          <a:p>
            <a:r>
              <a:rPr lang="es-EC" dirty="0" smtClean="0"/>
              <a:t>DIAGNOSTICO SITUACIONAL</a:t>
            </a:r>
            <a:endParaRPr lang="es-ES" dirty="0"/>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3960440" cy="5328592"/>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556792"/>
            <a:ext cx="4392488" cy="4896544"/>
          </a:xfrm>
          <a:prstGeom prst="rect">
            <a:avLst/>
          </a:prstGeom>
          <a:noFill/>
          <a:ln>
            <a:noFill/>
          </a:ln>
        </p:spPr>
      </p:pic>
      <p:sp>
        <p:nvSpPr>
          <p:cNvPr id="3" name="2 CuadroTexto"/>
          <p:cNvSpPr txBox="1"/>
          <p:nvPr/>
        </p:nvSpPr>
        <p:spPr>
          <a:xfrm>
            <a:off x="688952" y="1400726"/>
            <a:ext cx="2808312" cy="6001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b="1" dirty="0" smtClean="0">
                <a:solidFill>
                  <a:schemeClr val="bg1"/>
                </a:solidFill>
              </a:rPr>
              <a:t>Estaría Ud. De acuerdo en recibir capacitación para mejorar sus condiciones de producción y comercialización?</a:t>
            </a:r>
            <a:endParaRPr lang="es-ES" sz="1100" b="1" dirty="0">
              <a:solidFill>
                <a:schemeClr val="bg1"/>
              </a:solidFill>
            </a:endParaRPr>
          </a:p>
        </p:txBody>
      </p:sp>
      <p:sp>
        <p:nvSpPr>
          <p:cNvPr id="6" name="5 CuadroTexto"/>
          <p:cNvSpPr txBox="1"/>
          <p:nvPr/>
        </p:nvSpPr>
        <p:spPr>
          <a:xfrm>
            <a:off x="4716016" y="1931640"/>
            <a:ext cx="4104456"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s-EC" sz="1200" b="1" dirty="0" smtClean="0">
                <a:solidFill>
                  <a:schemeClr val="bg1"/>
                </a:solidFill>
              </a:rPr>
              <a:t>Estaría Ud. De acuerdo en formar parte de una asociación de productores de escobas de Pastocalle?</a:t>
            </a:r>
            <a:endParaRPr lang="es-ES" sz="1200" b="1" dirty="0">
              <a:solidFill>
                <a:schemeClr val="bg1"/>
              </a:solidFill>
            </a:endParaRPr>
          </a:p>
        </p:txBody>
      </p:sp>
    </p:spTree>
    <p:extLst>
      <p:ext uri="{BB962C8B-B14F-4D97-AF65-F5344CB8AC3E}">
        <p14:creationId xmlns:p14="http://schemas.microsoft.com/office/powerpoint/2010/main" val="13233489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51520" y="638003"/>
            <a:ext cx="4464496" cy="5546680"/>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4706096" y="620688"/>
            <a:ext cx="4258392" cy="5546680"/>
          </a:xfrm>
          <a:prstGeom prst="rect">
            <a:avLst/>
          </a:prstGeom>
          <a:noFill/>
          <a:ln>
            <a:noFill/>
          </a:ln>
        </p:spPr>
      </p:pic>
      <p:sp>
        <p:nvSpPr>
          <p:cNvPr id="2" name="1 CuadroTexto"/>
          <p:cNvSpPr txBox="1"/>
          <p:nvPr/>
        </p:nvSpPr>
        <p:spPr>
          <a:xfrm>
            <a:off x="539552" y="836712"/>
            <a:ext cx="3816424" cy="52322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s-EC" sz="1400" b="1" dirty="0" smtClean="0">
                <a:solidFill>
                  <a:schemeClr val="bg1"/>
                </a:solidFill>
              </a:rPr>
              <a:t>Quién principalmente se encarga de vender las escobas?</a:t>
            </a:r>
            <a:endParaRPr lang="es-ES" sz="1400" b="1" dirty="0">
              <a:solidFill>
                <a:schemeClr val="bg1"/>
              </a:solidFill>
            </a:endParaRPr>
          </a:p>
        </p:txBody>
      </p:sp>
    </p:spTree>
    <p:extLst>
      <p:ext uri="{BB962C8B-B14F-4D97-AF65-F5344CB8AC3E}">
        <p14:creationId xmlns:p14="http://schemas.microsoft.com/office/powerpoint/2010/main" val="3209241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s-EC" dirty="0" smtClean="0"/>
              <a:t>CAPITULO 2</a:t>
            </a:r>
            <a:endParaRPr lang="es-ES" dirty="0"/>
          </a:p>
        </p:txBody>
      </p:sp>
      <p:sp>
        <p:nvSpPr>
          <p:cNvPr id="3" name="2 Marcador de contenido"/>
          <p:cNvSpPr>
            <a:spLocks noGrp="1"/>
          </p:cNvSpPr>
          <p:nvPr>
            <p:ph idx="1"/>
          </p:nvPr>
        </p:nvSpPr>
        <p:spPr/>
        <p:style>
          <a:lnRef idx="1">
            <a:schemeClr val="accent5"/>
          </a:lnRef>
          <a:fillRef idx="3">
            <a:schemeClr val="accent5"/>
          </a:fillRef>
          <a:effectRef idx="2">
            <a:schemeClr val="accent5"/>
          </a:effectRef>
          <a:fontRef idx="minor">
            <a:schemeClr val="lt1"/>
          </a:fontRef>
        </p:style>
        <p:txBody>
          <a:bodyPr anchor="ctr">
            <a:normAutofit/>
          </a:bodyPr>
          <a:lstStyle/>
          <a:p>
            <a:pPr marL="0" indent="0" algn="ctr">
              <a:buNone/>
            </a:pPr>
            <a:r>
              <a:rPr lang="es-EC" sz="4800" dirty="0" smtClean="0"/>
              <a:t>MARCO TEORICO, CONCEPTUAL Y JURIDICO</a:t>
            </a:r>
            <a:endParaRPr lang="es-ES" sz="4800" dirty="0"/>
          </a:p>
        </p:txBody>
      </p:sp>
    </p:spTree>
    <p:extLst>
      <p:ext uri="{BB962C8B-B14F-4D97-AF65-F5344CB8AC3E}">
        <p14:creationId xmlns:p14="http://schemas.microsoft.com/office/powerpoint/2010/main" val="2859686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648072"/>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s-EC" dirty="0" smtClean="0"/>
              <a:t>MARCO JURIDICO</a:t>
            </a:r>
            <a:endParaRPr lang="es-ES"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560230490"/>
              </p:ext>
            </p:extLst>
          </p:nvPr>
        </p:nvGraphicFramePr>
        <p:xfrm>
          <a:off x="467544" y="1052736"/>
          <a:ext cx="8229600" cy="4886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9083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n-US" dirty="0" smtClean="0"/>
              <a:t>CAPITULO 3</a:t>
            </a:r>
            <a:endParaRPr lang="es-ES" dirty="0"/>
          </a:p>
        </p:txBody>
      </p:sp>
      <p:sp>
        <p:nvSpPr>
          <p:cNvPr id="8" name="7 Marcador de contenido"/>
          <p:cNvSpPr>
            <a:spLocks noGrp="1"/>
          </p:cNvSpPr>
          <p:nvPr>
            <p:ph idx="1"/>
          </p:nvPr>
        </p:nvSpPr>
        <p:spPr/>
        <p:style>
          <a:lnRef idx="0">
            <a:schemeClr val="accent5"/>
          </a:lnRef>
          <a:fillRef idx="3">
            <a:schemeClr val="accent5"/>
          </a:fillRef>
          <a:effectRef idx="3">
            <a:schemeClr val="accent5"/>
          </a:effectRef>
          <a:fontRef idx="minor">
            <a:schemeClr val="lt1"/>
          </a:fontRef>
        </p:style>
        <p:txBody>
          <a:bodyPr anchor="ctr">
            <a:normAutofit/>
          </a:bodyPr>
          <a:lstStyle/>
          <a:p>
            <a:pPr marL="0" indent="0" algn="ctr">
              <a:buNone/>
            </a:pPr>
            <a:r>
              <a:rPr lang="en-US" sz="5400" dirty="0" smtClean="0">
                <a:solidFill>
                  <a:schemeClr val="bg1"/>
                </a:solidFill>
              </a:rPr>
              <a:t>ESTUDIO DE MERCADO</a:t>
            </a:r>
            <a:endParaRPr lang="es-ES" sz="5400" dirty="0">
              <a:solidFill>
                <a:schemeClr val="bg1"/>
              </a:solidFill>
            </a:endParaRPr>
          </a:p>
        </p:txBody>
      </p:sp>
    </p:spTree>
    <p:extLst>
      <p:ext uri="{BB962C8B-B14F-4D97-AF65-F5344CB8AC3E}">
        <p14:creationId xmlns:p14="http://schemas.microsoft.com/office/powerpoint/2010/main" val="424395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n-US" dirty="0" smtClean="0"/>
              <a:t>CALCULO DE LA MUESTRA</a:t>
            </a:r>
            <a:endParaRPr lang="es-ES" dirty="0"/>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32482" y="2260371"/>
            <a:ext cx="2828925" cy="1219200"/>
          </a:xfrm>
          <a:prstGeom prst="rect">
            <a:avLst/>
          </a:prstGeom>
          <a:solidFill>
            <a:schemeClr val="accent6">
              <a:lumMod val="75000"/>
            </a:schemeClr>
          </a:solidFill>
          <a:ln/>
        </p:spPr>
        <p:style>
          <a:lnRef idx="3">
            <a:schemeClr val="lt1"/>
          </a:lnRef>
          <a:fillRef idx="1">
            <a:schemeClr val="accent6"/>
          </a:fillRef>
          <a:effectRef idx="1">
            <a:schemeClr val="accent6"/>
          </a:effectRef>
          <a:fontRef idx="minor">
            <a:schemeClr val="lt1"/>
          </a:fontRef>
        </p:style>
      </p:pic>
      <mc:AlternateContent xmlns:mc="http://schemas.openxmlformats.org/markup-compatibility/2006" xmlns:a14="http://schemas.microsoft.com/office/drawing/2010/main">
        <mc:Choice Requires="a14">
          <p:sp>
            <p:nvSpPr>
              <p:cNvPr id="7" name="6 Rectángulo"/>
              <p:cNvSpPr/>
              <p:nvPr/>
            </p:nvSpPr>
            <p:spPr>
              <a:xfrm>
                <a:off x="706495" y="4005064"/>
                <a:ext cx="3071097" cy="392993"/>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pPr/>
                <a14:m>
                  <m:oMathPara xmlns:m="http://schemas.openxmlformats.org/officeDocument/2006/math">
                    <m:oMathParaPr>
                      <m:jc m:val="right"/>
                    </m:oMathParaPr>
                    <m:oMath xmlns:m="http://schemas.openxmlformats.org/officeDocument/2006/math">
                      <m:f>
                        <m:fPr>
                          <m:type m:val="lin"/>
                          <m:ctrlPr>
                            <a:rPr lang="es-ES" i="1" smtClean="0">
                              <a:latin typeface="Cambria Math"/>
                            </a:rPr>
                          </m:ctrlPr>
                        </m:fPr>
                        <m:num>
                          <m:r>
                            <a:rPr lang="es-ES" i="1">
                              <a:latin typeface="Cambria Math"/>
                            </a:rPr>
                            <m:t>𝑛</m:t>
                          </m:r>
                          <m:r>
                            <a:rPr lang="es-ES" i="1">
                              <a:latin typeface="Cambria Math"/>
                            </a:rPr>
                            <m:t>=</m:t>
                          </m:r>
                          <m:sSup>
                            <m:sSupPr>
                              <m:ctrlPr>
                                <a:rPr lang="es-ES" i="1" smtClean="0">
                                  <a:latin typeface="Cambria Math"/>
                                </a:rPr>
                              </m:ctrlPr>
                            </m:sSupPr>
                            <m:e>
                              <m:sSup>
                                <m:sSupPr>
                                  <m:ctrlPr>
                                    <a:rPr lang="es-ES" i="1">
                                      <a:latin typeface="Cambria Math"/>
                                    </a:rPr>
                                  </m:ctrlPr>
                                </m:sSupPr>
                                <m:e>
                                  <m:r>
                                    <a:rPr lang="en-US" i="1">
                                      <a:latin typeface="Cambria Math"/>
                                    </a:rPr>
                                    <m:t>1.96</m:t>
                                  </m:r>
                                </m:e>
                                <m:sup>
                                  <m:r>
                                    <a:rPr lang="es-ES" i="1">
                                      <a:latin typeface="Cambria Math"/>
                                    </a:rPr>
                                    <m:t>2</m:t>
                                  </m:r>
                                </m:sup>
                              </m:sSup>
                              <m:r>
                                <a:rPr lang="en-US" i="1">
                                  <a:latin typeface="Cambria Math"/>
                                </a:rPr>
                                <m:t>∗0.5∗0.5</m:t>
                              </m:r>
                            </m:e>
                            <m:sup/>
                          </m:sSup>
                        </m:num>
                        <m:den>
                          <m:r>
                            <a:rPr lang="en-US" b="0" i="1" smtClean="0">
                              <a:latin typeface="Cambria Math"/>
                            </a:rPr>
                            <m:t>0.05</m:t>
                          </m:r>
                          <m:r>
                            <a:rPr lang="es-ES" i="1">
                              <a:latin typeface="Cambria Math"/>
                            </a:rPr>
                            <m:t>²</m:t>
                          </m:r>
                        </m:den>
                      </m:f>
                    </m:oMath>
                  </m:oMathPara>
                </a14:m>
                <a:endParaRPr lang="es-ES" dirty="0"/>
              </a:p>
            </p:txBody>
          </p:sp>
        </mc:Choice>
        <mc:Fallback xmlns="">
          <p:sp>
            <p:nvSpPr>
              <p:cNvPr id="7" name="6 Rectángulo"/>
              <p:cNvSpPr>
                <a:spLocks noRot="1" noChangeAspect="1" noMove="1" noResize="1" noEditPoints="1" noAdjustHandles="1" noChangeArrowheads="1" noChangeShapeType="1" noTextEdit="1"/>
              </p:cNvSpPr>
              <p:nvPr/>
            </p:nvSpPr>
            <p:spPr>
              <a:xfrm>
                <a:off x="706495" y="4005064"/>
                <a:ext cx="3071097" cy="392993"/>
              </a:xfrm>
              <a:prstGeom prst="rect">
                <a:avLst/>
              </a:prstGeom>
              <a:blipFill rotWithShape="1">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2123728" y="4725144"/>
                <a:ext cx="923029" cy="646331"/>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380</m:t>
                      </m:r>
                    </m:oMath>
                  </m:oMathPara>
                </a14:m>
                <a:endParaRPr lang="en-US" b="0" dirty="0" smtClean="0">
                  <a:solidFill>
                    <a:schemeClr val="tx1"/>
                  </a:solidFill>
                </a:endParaRPr>
              </a:p>
              <a:p>
                <a:endParaRPr lang="es-ES" dirty="0"/>
              </a:p>
            </p:txBody>
          </p:sp>
        </mc:Choice>
        <mc:Fallback xmlns="">
          <p:sp>
            <p:nvSpPr>
              <p:cNvPr id="8" name="7 Rectángulo"/>
              <p:cNvSpPr>
                <a:spLocks noRot="1" noChangeAspect="1" noMove="1" noResize="1" noEditPoints="1" noAdjustHandles="1" noChangeArrowheads="1" noChangeShapeType="1" noTextEdit="1"/>
              </p:cNvSpPr>
              <p:nvPr/>
            </p:nvSpPr>
            <p:spPr>
              <a:xfrm>
                <a:off x="2123728" y="4725144"/>
                <a:ext cx="923029" cy="646331"/>
              </a:xfrm>
              <a:prstGeom prst="rect">
                <a:avLst/>
              </a:prstGeom>
              <a:blipFill rotWithShape="1">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1511894" y="4863643"/>
                <a:ext cx="611834" cy="369332"/>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pPr/>
                <a14:m>
                  <m:oMathPara xmlns:m="http://schemas.openxmlformats.org/officeDocument/2006/math">
                    <m:oMathParaPr>
                      <m:jc m:val="centerGroup"/>
                    </m:oMathParaPr>
                    <m:oMath xmlns:m="http://schemas.openxmlformats.org/officeDocument/2006/math">
                      <m:r>
                        <a:rPr lang="es-ES" i="1" smtClean="0">
                          <a:solidFill>
                            <a:schemeClr val="tx1"/>
                          </a:solidFill>
                          <a:latin typeface="Cambria Math"/>
                        </a:rPr>
                        <m:t>𝑛</m:t>
                      </m:r>
                      <m:r>
                        <a:rPr lang="es-ES" i="1" smtClean="0">
                          <a:solidFill>
                            <a:schemeClr val="tx1"/>
                          </a:solidFill>
                          <a:latin typeface="Cambria Math"/>
                        </a:rPr>
                        <m:t>=</m:t>
                      </m:r>
                    </m:oMath>
                  </m:oMathPara>
                </a14:m>
                <a:endParaRPr lang="es-ES" dirty="0">
                  <a:solidFill>
                    <a:schemeClr val="tx1"/>
                  </a:solidFill>
                </a:endParaRPr>
              </a:p>
            </p:txBody>
          </p:sp>
        </mc:Choice>
        <mc:Fallback xmlns="">
          <p:sp>
            <p:nvSpPr>
              <p:cNvPr id="9" name="8 Rectángulo"/>
              <p:cNvSpPr>
                <a:spLocks noRot="1" noChangeAspect="1" noMove="1" noResize="1" noEditPoints="1" noAdjustHandles="1" noChangeArrowheads="1" noChangeShapeType="1" noTextEdit="1"/>
              </p:cNvSpPr>
              <p:nvPr/>
            </p:nvSpPr>
            <p:spPr>
              <a:xfrm>
                <a:off x="1511894" y="4863643"/>
                <a:ext cx="611834" cy="369332"/>
              </a:xfrm>
              <a:prstGeom prst="rect">
                <a:avLst/>
              </a:prstGeom>
              <a:blipFill rotWithShape="1">
                <a:blip r:embed="rId6"/>
                <a:stretch>
                  <a:fillRect/>
                </a:stretch>
              </a:blipFill>
            </p:spPr>
            <p:txBody>
              <a:bodyPr/>
              <a:lstStyle/>
              <a:p>
                <a:r>
                  <a:rPr lang="es-ES">
                    <a:noFill/>
                  </a:rPr>
                  <a:t> </a:t>
                </a:r>
              </a:p>
            </p:txBody>
          </p:sp>
        </mc:Fallback>
      </mc:AlternateContent>
      <p:graphicFrame>
        <p:nvGraphicFramePr>
          <p:cNvPr id="10" name="9 Tabla"/>
          <p:cNvGraphicFramePr>
            <a:graphicFrameLocks noGrp="1"/>
          </p:cNvGraphicFramePr>
          <p:nvPr>
            <p:extLst>
              <p:ext uri="{D42A27DB-BD31-4B8C-83A1-F6EECF244321}">
                <p14:modId xmlns:p14="http://schemas.microsoft.com/office/powerpoint/2010/main" val="985791847"/>
              </p:ext>
            </p:extLst>
          </p:nvPr>
        </p:nvGraphicFramePr>
        <p:xfrm>
          <a:off x="4355976" y="3268721"/>
          <a:ext cx="3604755" cy="1944216"/>
        </p:xfrm>
        <a:graphic>
          <a:graphicData uri="http://schemas.openxmlformats.org/drawingml/2006/table">
            <a:tbl>
              <a:tblPr firstRow="1" firstCol="1" bandRow="1">
                <a:tableStyleId>{5C22544A-7EE6-4342-B048-85BDC9FD1C3A}</a:tableStyleId>
              </a:tblPr>
              <a:tblGrid>
                <a:gridCol w="2044798"/>
                <a:gridCol w="1559957"/>
              </a:tblGrid>
              <a:tr h="648072">
                <a:tc>
                  <a:txBody>
                    <a:bodyPr/>
                    <a:lstStyle/>
                    <a:p>
                      <a:pPr algn="ctr">
                        <a:lnSpc>
                          <a:spcPct val="150000"/>
                        </a:lnSpc>
                        <a:spcAft>
                          <a:spcPts val="0"/>
                        </a:spcAft>
                      </a:pPr>
                      <a:r>
                        <a:rPr lang="es-ES" sz="2400" dirty="0">
                          <a:effectLst/>
                        </a:rPr>
                        <a:t>PROVINCIA</a:t>
                      </a:r>
                      <a:endParaRPr lang="es-ES" sz="2400" dirty="0">
                        <a:effectLst/>
                        <a:latin typeface="Calibri"/>
                        <a:ea typeface="Calibri"/>
                        <a:cs typeface="Times New Roman"/>
                      </a:endParaRPr>
                    </a:p>
                  </a:txBody>
                  <a:tcPr marL="68580" marR="68580" marT="0" marB="0">
                    <a:solidFill>
                      <a:schemeClr val="accent6">
                        <a:lumMod val="75000"/>
                      </a:schemeClr>
                    </a:solidFill>
                  </a:tcPr>
                </a:tc>
                <a:tc>
                  <a:txBody>
                    <a:bodyPr/>
                    <a:lstStyle/>
                    <a:p>
                      <a:pPr algn="ctr">
                        <a:lnSpc>
                          <a:spcPct val="150000"/>
                        </a:lnSpc>
                        <a:spcAft>
                          <a:spcPts val="0"/>
                        </a:spcAft>
                      </a:pPr>
                      <a:r>
                        <a:rPr lang="es-ES" sz="2400" dirty="0">
                          <a:effectLst/>
                        </a:rPr>
                        <a:t>HOGARES</a:t>
                      </a:r>
                      <a:endParaRPr lang="es-ES" sz="2400" dirty="0">
                        <a:effectLst/>
                        <a:latin typeface="Calibri"/>
                        <a:ea typeface="Calibri"/>
                        <a:cs typeface="Times New Roman"/>
                      </a:endParaRPr>
                    </a:p>
                  </a:txBody>
                  <a:tcPr marL="68580" marR="68580" marT="0" marB="0">
                    <a:solidFill>
                      <a:schemeClr val="accent6">
                        <a:lumMod val="75000"/>
                      </a:schemeClr>
                    </a:solidFill>
                  </a:tcPr>
                </a:tc>
              </a:tr>
              <a:tr h="648072">
                <a:tc>
                  <a:txBody>
                    <a:bodyPr/>
                    <a:lstStyle/>
                    <a:p>
                      <a:pPr>
                        <a:lnSpc>
                          <a:spcPct val="150000"/>
                        </a:lnSpc>
                        <a:spcAft>
                          <a:spcPts val="0"/>
                        </a:spcAft>
                      </a:pPr>
                      <a:r>
                        <a:rPr lang="es-ES" sz="2400" b="1" i="0" dirty="0">
                          <a:effectLst/>
                        </a:rPr>
                        <a:t>COTOPAXI</a:t>
                      </a:r>
                      <a:endParaRPr lang="es-ES" sz="2400" b="1" i="0" dirty="0">
                        <a:effectLst/>
                        <a:latin typeface="Calibri"/>
                        <a:ea typeface="Calibri"/>
                        <a:cs typeface="Times New Roman"/>
                      </a:endParaRPr>
                    </a:p>
                  </a:txBody>
                  <a:tcPr marL="68580" marR="68580" marT="0" marB="0">
                    <a:solidFill>
                      <a:schemeClr val="accent6">
                        <a:lumMod val="75000"/>
                      </a:schemeClr>
                    </a:solidFill>
                  </a:tcPr>
                </a:tc>
                <a:tc>
                  <a:txBody>
                    <a:bodyPr/>
                    <a:lstStyle/>
                    <a:p>
                      <a:pPr algn="ctr">
                        <a:lnSpc>
                          <a:spcPct val="150000"/>
                        </a:lnSpc>
                        <a:spcAft>
                          <a:spcPts val="0"/>
                        </a:spcAft>
                      </a:pPr>
                      <a:r>
                        <a:rPr lang="es-ES" sz="2400" b="1" dirty="0">
                          <a:effectLst/>
                        </a:rPr>
                        <a:t>103.137</a:t>
                      </a:r>
                      <a:endParaRPr lang="es-ES" sz="2400" b="1" dirty="0">
                        <a:effectLst/>
                        <a:latin typeface="Calibri"/>
                        <a:ea typeface="Calibri"/>
                        <a:cs typeface="Times New Roman"/>
                      </a:endParaRPr>
                    </a:p>
                  </a:txBody>
                  <a:tcPr marL="68580" marR="68580" marT="0" marB="0">
                    <a:solidFill>
                      <a:schemeClr val="accent6">
                        <a:lumMod val="75000"/>
                      </a:schemeClr>
                    </a:solidFill>
                  </a:tcPr>
                </a:tc>
              </a:tr>
              <a:tr h="648072">
                <a:tc>
                  <a:txBody>
                    <a:bodyPr/>
                    <a:lstStyle/>
                    <a:p>
                      <a:pPr>
                        <a:lnSpc>
                          <a:spcPct val="150000"/>
                        </a:lnSpc>
                        <a:spcAft>
                          <a:spcPts val="0"/>
                        </a:spcAft>
                      </a:pPr>
                      <a:r>
                        <a:rPr lang="es-ES" sz="2400" b="1" i="0" dirty="0" smtClean="0">
                          <a:effectLst/>
                        </a:rPr>
                        <a:t>TUNGURAHUA</a:t>
                      </a:r>
                      <a:endParaRPr lang="es-ES" sz="2400" b="1" i="0" dirty="0">
                        <a:effectLst/>
                        <a:latin typeface="Calibri"/>
                        <a:ea typeface="Calibri"/>
                        <a:cs typeface="Times New Roman"/>
                      </a:endParaRPr>
                    </a:p>
                  </a:txBody>
                  <a:tcPr marL="68580" marR="68580" marT="0" marB="0">
                    <a:solidFill>
                      <a:schemeClr val="accent6">
                        <a:lumMod val="75000"/>
                      </a:schemeClr>
                    </a:solidFill>
                  </a:tcPr>
                </a:tc>
                <a:tc>
                  <a:txBody>
                    <a:bodyPr/>
                    <a:lstStyle/>
                    <a:p>
                      <a:pPr algn="ctr">
                        <a:lnSpc>
                          <a:spcPct val="150000"/>
                        </a:lnSpc>
                        <a:spcAft>
                          <a:spcPts val="0"/>
                        </a:spcAft>
                      </a:pPr>
                      <a:r>
                        <a:rPr lang="es-ES" sz="2400" b="1" dirty="0">
                          <a:effectLst/>
                        </a:rPr>
                        <a:t>140.536</a:t>
                      </a:r>
                      <a:endParaRPr lang="es-ES" sz="2400" b="1" dirty="0">
                        <a:effectLst/>
                        <a:latin typeface="Calibri"/>
                        <a:ea typeface="Calibri"/>
                        <a:cs typeface="Times New Roman"/>
                      </a:endParaRPr>
                    </a:p>
                  </a:txBody>
                  <a:tcPr marL="68580" marR="68580" marT="0" marB="0">
                    <a:solidFill>
                      <a:schemeClr val="accent6">
                        <a:lumMod val="75000"/>
                      </a:schemeClr>
                    </a:solidFill>
                  </a:tcPr>
                </a:tc>
              </a:tr>
            </a:tbl>
          </a:graphicData>
        </a:graphic>
      </p:graphicFrame>
      <p:sp>
        <p:nvSpPr>
          <p:cNvPr id="11" name="10 Rectángulo"/>
          <p:cNvSpPr/>
          <p:nvPr/>
        </p:nvSpPr>
        <p:spPr>
          <a:xfrm>
            <a:off x="4644008" y="2666020"/>
            <a:ext cx="2880320" cy="407901"/>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smtClean="0"/>
              <a:t>UNIVERSO</a:t>
            </a:r>
            <a:endParaRPr lang="es-ES" b="1" dirty="0"/>
          </a:p>
        </p:txBody>
      </p:sp>
    </p:spTree>
    <p:extLst>
      <p:ext uri="{BB962C8B-B14F-4D97-AF65-F5344CB8AC3E}">
        <p14:creationId xmlns:p14="http://schemas.microsoft.com/office/powerpoint/2010/main" val="6749570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s-EC" dirty="0" smtClean="0"/>
              <a:t>RESULTADOS DE LA ENCUESTA</a:t>
            </a:r>
            <a:endParaRPr lang="es-E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24745"/>
            <a:ext cx="3816424" cy="2934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24744"/>
            <a:ext cx="3767137" cy="2934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348" y="4221087"/>
            <a:ext cx="3871619" cy="225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Tabla"/>
          <p:cNvGraphicFramePr>
            <a:graphicFrameLocks noGrp="1"/>
          </p:cNvGraphicFramePr>
          <p:nvPr>
            <p:extLst>
              <p:ext uri="{D42A27DB-BD31-4B8C-83A1-F6EECF244321}">
                <p14:modId xmlns:p14="http://schemas.microsoft.com/office/powerpoint/2010/main" val="3625773880"/>
              </p:ext>
            </p:extLst>
          </p:nvPr>
        </p:nvGraphicFramePr>
        <p:xfrm>
          <a:off x="4592893" y="4149911"/>
          <a:ext cx="3746243" cy="2343275"/>
        </p:xfrm>
        <a:graphic>
          <a:graphicData uri="http://schemas.openxmlformats.org/drawingml/2006/table">
            <a:tbl>
              <a:tblPr/>
              <a:tblGrid>
                <a:gridCol w="1342112"/>
                <a:gridCol w="1342112"/>
                <a:gridCol w="1062019"/>
              </a:tblGrid>
              <a:tr h="387375">
                <a:tc gridSpan="3">
                  <a:txBody>
                    <a:bodyPr/>
                    <a:lstStyle/>
                    <a:p>
                      <a:pPr algn="l">
                        <a:lnSpc>
                          <a:spcPts val="1600"/>
                        </a:lnSpc>
                        <a:spcAft>
                          <a:spcPts val="0"/>
                        </a:spcAft>
                      </a:pPr>
                      <a:r>
                        <a:rPr lang="es-ES" sz="900" b="1" dirty="0">
                          <a:solidFill>
                            <a:schemeClr val="tx1"/>
                          </a:solidFill>
                          <a:effectLst/>
                          <a:latin typeface="Times New Roman"/>
                          <a:ea typeface="Calibri"/>
                          <a:cs typeface="Times New Roman"/>
                        </a:rPr>
                        <a:t>CANTIDAD  </a:t>
                      </a:r>
                      <a:r>
                        <a:rPr lang="es-EC" sz="900" b="1" dirty="0" smtClean="0">
                          <a:solidFill>
                            <a:schemeClr val="tx1"/>
                          </a:solidFill>
                          <a:effectLst/>
                          <a:latin typeface="Times New Roman"/>
                          <a:ea typeface="Calibri"/>
                          <a:cs typeface="Times New Roman"/>
                        </a:rPr>
                        <a:t>¿</a:t>
                      </a:r>
                      <a:r>
                        <a:rPr lang="es-EC" sz="1400" b="1" dirty="0" smtClean="0">
                          <a:solidFill>
                            <a:schemeClr val="tx1"/>
                          </a:solidFill>
                          <a:effectLst/>
                          <a:latin typeface="Times New Roman"/>
                          <a:ea typeface="Calibri"/>
                          <a:cs typeface="Times New Roman"/>
                        </a:rPr>
                        <a:t>Cuántas escobas estima que compra en un año?</a:t>
                      </a:r>
                      <a:endParaRPr lang="es-ES" sz="1400" b="1" dirty="0">
                        <a:solidFill>
                          <a:schemeClr val="tx1"/>
                        </a:solidFill>
                        <a:effectLst/>
                        <a:latin typeface="Calibri"/>
                        <a:ea typeface="Calibri"/>
                        <a:cs typeface="Times New Roman"/>
                      </a:endParaRPr>
                    </a:p>
                  </a:txBody>
                  <a:tcPr marL="0" marR="0" marT="0" marB="0" anchor="b">
                    <a:lnL>
                      <a:noFill/>
                    </a:lnL>
                    <a:lnR>
                      <a:noFill/>
                    </a:lnR>
                    <a:lnT>
                      <a:noFill/>
                    </a:lnT>
                    <a:lnB w="28575" cap="flat" cmpd="sng" algn="ctr">
                      <a:solidFill>
                        <a:srgbClr val="000000"/>
                      </a:solidFill>
                      <a:prstDash val="solid"/>
                      <a:round/>
                      <a:headEnd type="none" w="med" len="med"/>
                      <a:tailEnd type="none" w="med" len="med"/>
                    </a:lnB>
                    <a:solidFill>
                      <a:srgbClr val="B8CCE4"/>
                    </a:solidFill>
                  </a:tcPr>
                </a:tc>
                <a:tc hMerge="1">
                  <a:txBody>
                    <a:bodyPr/>
                    <a:lstStyle/>
                    <a:p>
                      <a:endParaRPr lang="es-ES"/>
                    </a:p>
                  </a:txBody>
                  <a:tcPr/>
                </a:tc>
                <a:tc hMerge="1">
                  <a:txBody>
                    <a:bodyPr/>
                    <a:lstStyle/>
                    <a:p>
                      <a:endParaRPr lang="es-ES"/>
                    </a:p>
                  </a:txBody>
                  <a:tcPr/>
                </a:tc>
              </a:tr>
              <a:tr h="387375">
                <a:tc rowSpan="2">
                  <a:txBody>
                    <a:bodyPr/>
                    <a:lstStyle/>
                    <a:p>
                      <a:pPr marL="38100" marR="38100" algn="l">
                        <a:lnSpc>
                          <a:spcPts val="1600"/>
                        </a:lnSpc>
                        <a:spcAft>
                          <a:spcPts val="0"/>
                        </a:spcAft>
                      </a:pPr>
                      <a:r>
                        <a:rPr lang="es-ES" sz="1400" b="1" dirty="0">
                          <a:solidFill>
                            <a:srgbClr val="000000"/>
                          </a:solidFill>
                          <a:effectLst/>
                          <a:latin typeface="Times New Roman"/>
                          <a:ea typeface="Calibri"/>
                          <a:cs typeface="Times New Roman"/>
                        </a:rPr>
                        <a:t>N</a:t>
                      </a:r>
                      <a:endParaRPr lang="es-ES" sz="1400" dirty="0">
                        <a:effectLst/>
                        <a:latin typeface="Calibri"/>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38100" marR="38100" algn="l">
                        <a:lnSpc>
                          <a:spcPts val="1600"/>
                        </a:lnSpc>
                        <a:spcAft>
                          <a:spcPts val="0"/>
                        </a:spcAft>
                      </a:pPr>
                      <a:r>
                        <a:rPr lang="es-ES" sz="1400" b="1" dirty="0">
                          <a:solidFill>
                            <a:srgbClr val="000000"/>
                          </a:solidFill>
                          <a:effectLst/>
                          <a:latin typeface="Times New Roman"/>
                          <a:ea typeface="Calibri"/>
                          <a:cs typeface="Times New Roman"/>
                        </a:rPr>
                        <a:t>Válido</a:t>
                      </a:r>
                      <a:endParaRPr lang="es-ES" sz="1400" dirty="0">
                        <a:effectLst/>
                        <a:latin typeface="Calibri"/>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38100" marR="38100" algn="ctr">
                        <a:lnSpc>
                          <a:spcPts val="1600"/>
                        </a:lnSpc>
                        <a:spcAft>
                          <a:spcPts val="0"/>
                        </a:spcAft>
                      </a:pPr>
                      <a:r>
                        <a:rPr lang="es-ES" sz="1400" b="1" i="1" dirty="0">
                          <a:solidFill>
                            <a:schemeClr val="tx1"/>
                          </a:solidFill>
                          <a:effectLst/>
                          <a:latin typeface="Times New Roman"/>
                          <a:ea typeface="Calibri"/>
                          <a:cs typeface="Times New Roman"/>
                        </a:rPr>
                        <a:t>380</a:t>
                      </a:r>
                      <a:endParaRPr lang="es-ES" sz="1400" dirty="0">
                        <a:solidFill>
                          <a:schemeClr val="tx1"/>
                        </a:solidFill>
                        <a:effectLst/>
                        <a:latin typeface="Calibri"/>
                        <a:ea typeface="Calibri"/>
                        <a:cs typeface="Times New Roman"/>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387375">
                <a:tc vMerge="1">
                  <a:txBody>
                    <a:bodyPr/>
                    <a:lstStyle/>
                    <a:p>
                      <a:endParaRPr lang="es-ES"/>
                    </a:p>
                  </a:txBody>
                  <a:tcPr/>
                </a:tc>
                <a:tc>
                  <a:txBody>
                    <a:bodyPr/>
                    <a:lstStyle/>
                    <a:p>
                      <a:pPr marL="38100" marR="38100" algn="l">
                        <a:lnSpc>
                          <a:spcPts val="1600"/>
                        </a:lnSpc>
                        <a:spcAft>
                          <a:spcPts val="0"/>
                        </a:spcAft>
                      </a:pPr>
                      <a:r>
                        <a:rPr lang="es-ES" sz="1400" b="1" dirty="0">
                          <a:solidFill>
                            <a:srgbClr val="000000"/>
                          </a:solidFill>
                          <a:effectLst/>
                          <a:latin typeface="Times New Roman"/>
                          <a:ea typeface="Calibri"/>
                          <a:cs typeface="Times New Roman"/>
                        </a:rPr>
                        <a:t>Perdidos</a:t>
                      </a:r>
                      <a:endParaRPr lang="es-ES" sz="1400" dirty="0">
                        <a:effectLst/>
                        <a:latin typeface="Calibri"/>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38100" marR="38100" algn="ctr">
                        <a:lnSpc>
                          <a:spcPts val="1600"/>
                        </a:lnSpc>
                        <a:spcAft>
                          <a:spcPts val="0"/>
                        </a:spcAft>
                      </a:pPr>
                      <a:r>
                        <a:rPr lang="es-ES" sz="1400" b="1" i="1" dirty="0">
                          <a:solidFill>
                            <a:schemeClr val="tx1"/>
                          </a:solidFill>
                          <a:effectLst/>
                          <a:latin typeface="Times New Roman"/>
                          <a:ea typeface="Calibri"/>
                          <a:cs typeface="Times New Roman"/>
                        </a:rPr>
                        <a:t>0</a:t>
                      </a:r>
                      <a:endParaRPr lang="es-ES" sz="1400" dirty="0">
                        <a:solidFill>
                          <a:schemeClr val="tx1"/>
                        </a:solidFill>
                        <a:effectLst/>
                        <a:latin typeface="Calibri"/>
                        <a:ea typeface="Calibri"/>
                        <a:cs typeface="Times New Roman"/>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387375">
                <a:tc gridSpan="2">
                  <a:txBody>
                    <a:bodyPr/>
                    <a:lstStyle/>
                    <a:p>
                      <a:pPr marL="38100" marR="38100" algn="l">
                        <a:lnSpc>
                          <a:spcPts val="1600"/>
                        </a:lnSpc>
                        <a:spcAft>
                          <a:spcPts val="0"/>
                        </a:spcAft>
                      </a:pPr>
                      <a:r>
                        <a:rPr lang="es-ES" sz="1400" b="1" dirty="0">
                          <a:solidFill>
                            <a:srgbClr val="000000"/>
                          </a:solidFill>
                          <a:effectLst/>
                          <a:latin typeface="Times New Roman"/>
                          <a:ea typeface="Calibri"/>
                          <a:cs typeface="Times New Roman"/>
                        </a:rPr>
                        <a:t>Media</a:t>
                      </a:r>
                      <a:endParaRPr lang="es-ES" sz="1400" dirty="0">
                        <a:effectLst/>
                        <a:latin typeface="Calibri"/>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s-ES"/>
                    </a:p>
                  </a:txBody>
                  <a:tcPr/>
                </a:tc>
                <a:tc>
                  <a:txBody>
                    <a:bodyPr/>
                    <a:lstStyle/>
                    <a:p>
                      <a:pPr marL="38100" marR="38100" algn="ctr">
                        <a:lnSpc>
                          <a:spcPts val="1600"/>
                        </a:lnSpc>
                        <a:spcAft>
                          <a:spcPts val="0"/>
                        </a:spcAft>
                      </a:pPr>
                      <a:r>
                        <a:rPr lang="es-ES" sz="1400" b="1" i="1" dirty="0">
                          <a:solidFill>
                            <a:schemeClr val="tx1"/>
                          </a:solidFill>
                          <a:effectLst/>
                          <a:latin typeface="Times New Roman"/>
                          <a:ea typeface="Calibri"/>
                          <a:cs typeface="Times New Roman"/>
                        </a:rPr>
                        <a:t>3,09</a:t>
                      </a:r>
                      <a:endParaRPr lang="es-ES" sz="1400" dirty="0">
                        <a:solidFill>
                          <a:schemeClr val="tx1"/>
                        </a:solidFill>
                        <a:effectLst/>
                        <a:latin typeface="Calibri"/>
                        <a:ea typeface="Calibri"/>
                        <a:cs typeface="Times New Roman"/>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387375">
                <a:tc gridSpan="2">
                  <a:txBody>
                    <a:bodyPr/>
                    <a:lstStyle/>
                    <a:p>
                      <a:pPr marL="38100" marR="38100" algn="l">
                        <a:lnSpc>
                          <a:spcPts val="1600"/>
                        </a:lnSpc>
                        <a:spcAft>
                          <a:spcPts val="0"/>
                        </a:spcAft>
                      </a:pPr>
                      <a:r>
                        <a:rPr lang="es-ES" sz="1400" b="1" dirty="0">
                          <a:solidFill>
                            <a:srgbClr val="000000"/>
                          </a:solidFill>
                          <a:effectLst/>
                          <a:latin typeface="Times New Roman"/>
                          <a:ea typeface="Calibri"/>
                          <a:cs typeface="Times New Roman"/>
                        </a:rPr>
                        <a:t>Mediana</a:t>
                      </a:r>
                      <a:endParaRPr lang="es-ES" sz="1400" dirty="0">
                        <a:effectLst/>
                        <a:latin typeface="Calibri"/>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s-ES"/>
                    </a:p>
                  </a:txBody>
                  <a:tcPr/>
                </a:tc>
                <a:tc>
                  <a:txBody>
                    <a:bodyPr/>
                    <a:lstStyle/>
                    <a:p>
                      <a:pPr marL="38100" marR="38100" algn="ctr">
                        <a:lnSpc>
                          <a:spcPts val="1600"/>
                        </a:lnSpc>
                        <a:spcAft>
                          <a:spcPts val="0"/>
                        </a:spcAft>
                      </a:pPr>
                      <a:r>
                        <a:rPr lang="es-ES" sz="1400" b="1" i="1" dirty="0">
                          <a:solidFill>
                            <a:schemeClr val="tx1"/>
                          </a:solidFill>
                          <a:effectLst/>
                          <a:latin typeface="Times New Roman"/>
                          <a:ea typeface="Calibri"/>
                          <a:cs typeface="Times New Roman"/>
                        </a:rPr>
                        <a:t>3,00</a:t>
                      </a:r>
                      <a:endParaRPr lang="es-ES" sz="1400" dirty="0">
                        <a:solidFill>
                          <a:schemeClr val="tx1"/>
                        </a:solidFill>
                        <a:effectLst/>
                        <a:latin typeface="Calibri"/>
                        <a:ea typeface="Calibri"/>
                        <a:cs typeface="Times New Roman"/>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387375">
                <a:tc gridSpan="2">
                  <a:txBody>
                    <a:bodyPr/>
                    <a:lstStyle/>
                    <a:p>
                      <a:pPr marL="38100" marR="38100" algn="l">
                        <a:lnSpc>
                          <a:spcPts val="1600"/>
                        </a:lnSpc>
                        <a:spcAft>
                          <a:spcPts val="0"/>
                        </a:spcAft>
                      </a:pPr>
                      <a:r>
                        <a:rPr lang="es-ES" sz="1400" b="1" dirty="0">
                          <a:solidFill>
                            <a:srgbClr val="000000"/>
                          </a:solidFill>
                          <a:effectLst/>
                          <a:latin typeface="Times New Roman"/>
                          <a:ea typeface="Calibri"/>
                          <a:cs typeface="Times New Roman"/>
                        </a:rPr>
                        <a:t>Moda</a:t>
                      </a:r>
                      <a:endParaRPr lang="es-ES" sz="1400" dirty="0">
                        <a:effectLst/>
                        <a:latin typeface="Calibri"/>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s-ES"/>
                    </a:p>
                  </a:txBody>
                  <a:tcPr/>
                </a:tc>
                <a:tc>
                  <a:txBody>
                    <a:bodyPr/>
                    <a:lstStyle/>
                    <a:p>
                      <a:pPr marL="38100" marR="38100" algn="ctr">
                        <a:lnSpc>
                          <a:spcPts val="1600"/>
                        </a:lnSpc>
                        <a:spcAft>
                          <a:spcPts val="0"/>
                        </a:spcAft>
                      </a:pPr>
                      <a:r>
                        <a:rPr lang="es-ES" sz="1400" b="1" i="1" dirty="0">
                          <a:solidFill>
                            <a:schemeClr val="tx1"/>
                          </a:solidFill>
                          <a:effectLst/>
                          <a:latin typeface="Times New Roman"/>
                          <a:ea typeface="Calibri"/>
                          <a:cs typeface="Times New Roman"/>
                        </a:rPr>
                        <a:t>3</a:t>
                      </a:r>
                      <a:endParaRPr lang="es-ES" sz="1400" dirty="0">
                        <a:solidFill>
                          <a:schemeClr val="tx1"/>
                        </a:solidFill>
                        <a:effectLst/>
                        <a:latin typeface="Calibri"/>
                        <a:ea typeface="Calibri"/>
                        <a:cs typeface="Times New Roman"/>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bl>
          </a:graphicData>
        </a:graphic>
      </p:graphicFrame>
    </p:spTree>
    <p:extLst>
      <p:ext uri="{BB962C8B-B14F-4D97-AF65-F5344CB8AC3E}">
        <p14:creationId xmlns:p14="http://schemas.microsoft.com/office/powerpoint/2010/main" val="31125631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4407" y="332656"/>
            <a:ext cx="3889585" cy="273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32656"/>
            <a:ext cx="3663950"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631" y="3396282"/>
            <a:ext cx="3773487" cy="2697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3325596"/>
            <a:ext cx="3663949" cy="276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1463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3754760" cy="1143000"/>
          </a:xfrm>
        </p:spPr>
        <p:txBody>
          <a:bodyPr>
            <a:scene3d>
              <a:camera prst="orthographicFront">
                <a:rot lat="0" lon="0" rev="300000"/>
              </a:camera>
              <a:lightRig rig="threePt" dir="t"/>
            </a:scene3d>
          </a:bodyPr>
          <a:lstStyle/>
          <a:p>
            <a:pPr algn="l"/>
            <a:r>
              <a:rPr lang="es-EC" dirty="0" smtClean="0"/>
              <a:t>EL PROBLEMA</a:t>
            </a:r>
            <a:endParaRPr lang="es-ES" dirty="0"/>
          </a:p>
        </p:txBody>
      </p:sp>
      <p:graphicFrame>
        <p:nvGraphicFramePr>
          <p:cNvPr id="4" name="3 Diagrama"/>
          <p:cNvGraphicFramePr>
            <a:graphicFrameLocks noChangeAspect="1"/>
          </p:cNvGraphicFramePr>
          <p:nvPr>
            <p:extLst>
              <p:ext uri="{D42A27DB-BD31-4B8C-83A1-F6EECF244321}">
                <p14:modId xmlns:p14="http://schemas.microsoft.com/office/powerpoint/2010/main" val="2931925907"/>
              </p:ext>
            </p:extLst>
          </p:nvPr>
        </p:nvGraphicFramePr>
        <p:xfrm>
          <a:off x="539552" y="1340766"/>
          <a:ext cx="7933202" cy="529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7925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346050"/>
          </a:xfrm>
        </p:spPr>
        <p:txBody>
          <a:bodyPr>
            <a:normAutofit fontScale="90000"/>
          </a:bodyPr>
          <a:lstStyle/>
          <a:p>
            <a:endParaRPr lang="es-ES"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8919" y="836712"/>
            <a:ext cx="3755461" cy="241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206" y="836712"/>
            <a:ext cx="4230687"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96" y="3501008"/>
            <a:ext cx="4329113" cy="284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4083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4850"/>
            <a:ext cx="8229600" cy="595838"/>
          </a:xfrm>
        </p:spPr>
        <p:style>
          <a:lnRef idx="0">
            <a:schemeClr val="accent5"/>
          </a:lnRef>
          <a:fillRef idx="3">
            <a:schemeClr val="accent5"/>
          </a:fillRef>
          <a:effectRef idx="3">
            <a:schemeClr val="accent5"/>
          </a:effectRef>
          <a:fontRef idx="minor">
            <a:schemeClr val="lt1"/>
          </a:fontRef>
        </p:style>
        <p:txBody>
          <a:bodyPr>
            <a:noAutofit/>
          </a:bodyPr>
          <a:lstStyle/>
          <a:p>
            <a:r>
              <a:rPr lang="en-US" sz="2400" dirty="0" smtClean="0"/>
              <a:t>DETERMINACIÓN DE LA DEMANDA</a:t>
            </a:r>
            <a:endParaRPr lang="es-ES" sz="2400" dirty="0"/>
          </a:p>
        </p:txBody>
      </p:sp>
      <p:graphicFrame>
        <p:nvGraphicFramePr>
          <p:cNvPr id="5" name="4 Tabla"/>
          <p:cNvGraphicFramePr>
            <a:graphicFrameLocks noGrp="1"/>
          </p:cNvGraphicFramePr>
          <p:nvPr>
            <p:extLst>
              <p:ext uri="{D42A27DB-BD31-4B8C-83A1-F6EECF244321}">
                <p14:modId xmlns:p14="http://schemas.microsoft.com/office/powerpoint/2010/main" val="3172853751"/>
              </p:ext>
            </p:extLst>
          </p:nvPr>
        </p:nvGraphicFramePr>
        <p:xfrm>
          <a:off x="1619672" y="692696"/>
          <a:ext cx="6605532" cy="1485227"/>
        </p:xfrm>
        <a:graphic>
          <a:graphicData uri="http://schemas.openxmlformats.org/drawingml/2006/table">
            <a:tbl>
              <a:tblPr firstRow="1" firstCol="1" bandRow="1"/>
              <a:tblGrid>
                <a:gridCol w="1132925"/>
                <a:gridCol w="1008112"/>
                <a:gridCol w="1152128"/>
                <a:gridCol w="1296144"/>
                <a:gridCol w="1080120"/>
                <a:gridCol w="936103"/>
              </a:tblGrid>
              <a:tr h="924395">
                <a:tc>
                  <a:txBody>
                    <a:bodyPr/>
                    <a:lstStyle/>
                    <a:p>
                      <a:pPr algn="ctr">
                        <a:lnSpc>
                          <a:spcPct val="115000"/>
                        </a:lnSpc>
                        <a:spcAft>
                          <a:spcPts val="0"/>
                        </a:spcAft>
                      </a:pPr>
                      <a:r>
                        <a:rPr lang="es-EC" sz="1100" b="1" dirty="0" smtClean="0">
                          <a:solidFill>
                            <a:srgbClr val="000000"/>
                          </a:solidFill>
                          <a:effectLst/>
                          <a:latin typeface="Times New Roman"/>
                          <a:ea typeface="Times New Roman"/>
                          <a:cs typeface="Times New Roman"/>
                        </a:rPr>
                        <a:t>POBLACIÓN</a:t>
                      </a:r>
                      <a:endParaRPr lang="es-ES" sz="1100" dirty="0">
                        <a:effectLst/>
                        <a:latin typeface="Calibri"/>
                        <a:ea typeface="Calibri"/>
                        <a:cs typeface="Times New Roman"/>
                      </a:endParaRPr>
                    </a:p>
                    <a:p>
                      <a:pPr algn="ctr">
                        <a:lnSpc>
                          <a:spcPct val="115000"/>
                        </a:lnSpc>
                        <a:spcAft>
                          <a:spcPts val="0"/>
                        </a:spcAft>
                      </a:pPr>
                      <a:r>
                        <a:rPr lang="es-EC" sz="1100" b="1" dirty="0">
                          <a:solidFill>
                            <a:srgbClr val="000000"/>
                          </a:solidFill>
                          <a:effectLst/>
                          <a:latin typeface="Times New Roman"/>
                          <a:ea typeface="Times New Roman"/>
                          <a:cs typeface="Times New Roman"/>
                        </a:rPr>
                        <a:t>(HOGARES)</a:t>
                      </a:r>
                      <a:endParaRPr lang="es-ES"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 USO ESCOBAS</a:t>
                      </a:r>
                      <a:endParaRPr lang="es-ES"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 USO EXTERIORES</a:t>
                      </a:r>
                      <a:endParaRPr lang="es-ES"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CONSUMO PER CÁPITA</a:t>
                      </a:r>
                      <a:endParaRPr lang="es-ES"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CONSUMO REAL DE ESCOBAS</a:t>
                      </a:r>
                      <a:endParaRPr lang="es-ES"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DEMANDA EFECTIVA</a:t>
                      </a:r>
                      <a:endParaRPr lang="es-ES" sz="1100" dirty="0">
                        <a:effectLst/>
                        <a:latin typeface="Calibri"/>
                        <a:ea typeface="Calibri"/>
                        <a:cs typeface="Times New Roman"/>
                      </a:endParaRPr>
                    </a:p>
                    <a:p>
                      <a:pPr algn="ctr">
                        <a:lnSpc>
                          <a:spcPct val="115000"/>
                        </a:lnSpc>
                        <a:spcAft>
                          <a:spcPts val="0"/>
                        </a:spcAft>
                      </a:pPr>
                      <a:r>
                        <a:rPr lang="es-EC" sz="1100" b="1" dirty="0">
                          <a:solidFill>
                            <a:srgbClr val="000000"/>
                          </a:solidFill>
                          <a:effectLst/>
                          <a:latin typeface="Times New Roman"/>
                          <a:ea typeface="Times New Roman"/>
                          <a:cs typeface="Times New Roman"/>
                        </a:rPr>
                        <a:t>64%</a:t>
                      </a:r>
                      <a:endParaRPr lang="es-ES"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333871">
                <a:tc>
                  <a:txBody>
                    <a:bodyPr/>
                    <a:lstStyle/>
                    <a:p>
                      <a:pPr algn="r">
                        <a:lnSpc>
                          <a:spcPct val="115000"/>
                        </a:lnSpc>
                        <a:spcAft>
                          <a:spcPts val="0"/>
                        </a:spcAft>
                      </a:pPr>
                      <a:r>
                        <a:rPr lang="es-EC" sz="1600" b="1" dirty="0">
                          <a:solidFill>
                            <a:srgbClr val="000000"/>
                          </a:solidFill>
                          <a:effectLst/>
                          <a:latin typeface="Times New Roman"/>
                          <a:ea typeface="Times New Roman"/>
                          <a:cs typeface="Times New Roman"/>
                        </a:rPr>
                        <a:t>243.673</a:t>
                      </a:r>
                      <a:endParaRPr lang="es-ES" sz="1600" b="1"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r">
                        <a:lnSpc>
                          <a:spcPct val="115000"/>
                        </a:lnSpc>
                        <a:spcAft>
                          <a:spcPts val="0"/>
                        </a:spcAft>
                      </a:pPr>
                      <a:r>
                        <a:rPr lang="es-EC" sz="1600" b="1" dirty="0">
                          <a:solidFill>
                            <a:srgbClr val="000000"/>
                          </a:solidFill>
                          <a:effectLst/>
                          <a:latin typeface="Times New Roman"/>
                          <a:ea typeface="Times New Roman"/>
                          <a:cs typeface="Times New Roman"/>
                        </a:rPr>
                        <a:t>100%</a:t>
                      </a:r>
                      <a:endParaRPr lang="es-ES" sz="1600" b="1"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r">
                        <a:lnSpc>
                          <a:spcPct val="115000"/>
                        </a:lnSpc>
                        <a:spcAft>
                          <a:spcPts val="0"/>
                        </a:spcAft>
                      </a:pPr>
                      <a:r>
                        <a:rPr lang="es-EC" sz="1600" b="1" dirty="0">
                          <a:solidFill>
                            <a:srgbClr val="000000"/>
                          </a:solidFill>
                          <a:effectLst/>
                          <a:latin typeface="Times New Roman"/>
                          <a:ea typeface="Times New Roman"/>
                          <a:cs typeface="Times New Roman"/>
                        </a:rPr>
                        <a:t>69%</a:t>
                      </a:r>
                      <a:endParaRPr lang="es-ES" sz="1600" b="1"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600" b="1" dirty="0">
                          <a:solidFill>
                            <a:srgbClr val="000000"/>
                          </a:solidFill>
                          <a:effectLst/>
                          <a:latin typeface="Times New Roman"/>
                          <a:ea typeface="Times New Roman"/>
                          <a:cs typeface="Times New Roman"/>
                        </a:rPr>
                        <a:t>3,09</a:t>
                      </a:r>
                      <a:endParaRPr lang="es-ES" sz="1600" b="1"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600" b="1" dirty="0">
                          <a:solidFill>
                            <a:srgbClr val="000000"/>
                          </a:solidFill>
                          <a:effectLst/>
                          <a:latin typeface="Times New Roman"/>
                          <a:ea typeface="Times New Roman"/>
                          <a:cs typeface="Times New Roman"/>
                        </a:rPr>
                        <a:t>519.889</a:t>
                      </a:r>
                      <a:endParaRPr lang="es-ES" sz="1600" b="1"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s-EC" sz="1600" b="1" dirty="0">
                          <a:solidFill>
                            <a:srgbClr val="000000"/>
                          </a:solidFill>
                          <a:effectLst/>
                          <a:latin typeface="Times New Roman"/>
                          <a:ea typeface="Times New Roman"/>
                          <a:cs typeface="Times New Roman"/>
                        </a:rPr>
                        <a:t>    332.729 </a:t>
                      </a:r>
                      <a:endParaRPr lang="es-ES" sz="1600" b="1"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3278007411"/>
              </p:ext>
            </p:extLst>
          </p:nvPr>
        </p:nvGraphicFramePr>
        <p:xfrm>
          <a:off x="179512" y="3068960"/>
          <a:ext cx="4028440" cy="2160240"/>
        </p:xfrm>
        <a:graphic>
          <a:graphicData uri="http://schemas.openxmlformats.org/drawingml/2006/table">
            <a:tbl>
              <a:tblPr firstRow="1" firstCol="1" bandRow="1"/>
              <a:tblGrid>
                <a:gridCol w="734060"/>
                <a:gridCol w="1422400"/>
                <a:gridCol w="1083900"/>
                <a:gridCol w="788080"/>
              </a:tblGrid>
              <a:tr h="567024">
                <a:tc>
                  <a:txBody>
                    <a:bodyPr/>
                    <a:lstStyle/>
                    <a:p>
                      <a:pPr algn="ctr">
                        <a:lnSpc>
                          <a:spcPct val="115000"/>
                        </a:lnSpc>
                        <a:spcAft>
                          <a:spcPts val="0"/>
                        </a:spcAft>
                      </a:pPr>
                      <a:r>
                        <a:rPr lang="es-EC" sz="1400" b="1" dirty="0">
                          <a:solidFill>
                            <a:srgbClr val="000000"/>
                          </a:solidFill>
                          <a:effectLst/>
                          <a:latin typeface="Times New Roman"/>
                          <a:ea typeface="Times New Roman"/>
                          <a:cs typeface="Times New Roman"/>
                        </a:rPr>
                        <a:t>AÑO</a:t>
                      </a:r>
                      <a:endParaRPr lang="es-ES"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400" b="1" dirty="0">
                          <a:solidFill>
                            <a:srgbClr val="000000"/>
                          </a:solidFill>
                          <a:effectLst/>
                          <a:latin typeface="Times New Roman"/>
                          <a:ea typeface="Times New Roman"/>
                          <a:cs typeface="Times New Roman"/>
                        </a:rPr>
                        <a:t>TUNGURAHUA</a:t>
                      </a:r>
                      <a:endParaRPr lang="es-ES" sz="1400" dirty="0">
                        <a:effectLst/>
                        <a:latin typeface="Calibri"/>
                        <a:ea typeface="Calibri"/>
                        <a:cs typeface="Times New Roman"/>
                      </a:endParaRPr>
                    </a:p>
                    <a:p>
                      <a:pPr algn="ctr">
                        <a:lnSpc>
                          <a:spcPct val="115000"/>
                        </a:lnSpc>
                        <a:spcAft>
                          <a:spcPts val="0"/>
                        </a:spcAft>
                      </a:pPr>
                      <a:r>
                        <a:rPr lang="es-EC" sz="1400" b="1" dirty="0">
                          <a:solidFill>
                            <a:srgbClr val="000000"/>
                          </a:solidFill>
                          <a:effectLst/>
                          <a:latin typeface="Times New Roman"/>
                          <a:ea typeface="Times New Roman"/>
                          <a:cs typeface="Times New Roman"/>
                        </a:rPr>
                        <a:t>(1,5%)</a:t>
                      </a:r>
                      <a:endParaRPr lang="es-ES"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400" b="1" dirty="0">
                          <a:solidFill>
                            <a:srgbClr val="000000"/>
                          </a:solidFill>
                          <a:effectLst/>
                          <a:latin typeface="Times New Roman"/>
                          <a:ea typeface="Times New Roman"/>
                          <a:cs typeface="Times New Roman"/>
                        </a:rPr>
                        <a:t>COTOPAXI</a:t>
                      </a:r>
                      <a:endParaRPr lang="es-ES" sz="1400" dirty="0">
                        <a:effectLst/>
                        <a:latin typeface="Calibri"/>
                        <a:ea typeface="Calibri"/>
                        <a:cs typeface="Times New Roman"/>
                      </a:endParaRPr>
                    </a:p>
                    <a:p>
                      <a:pPr algn="ctr">
                        <a:lnSpc>
                          <a:spcPct val="115000"/>
                        </a:lnSpc>
                        <a:spcAft>
                          <a:spcPts val="0"/>
                        </a:spcAft>
                      </a:pPr>
                      <a:r>
                        <a:rPr lang="es-EC" sz="1400" b="1" dirty="0">
                          <a:solidFill>
                            <a:srgbClr val="000000"/>
                          </a:solidFill>
                          <a:effectLst/>
                          <a:latin typeface="Times New Roman"/>
                          <a:ea typeface="Times New Roman"/>
                          <a:cs typeface="Times New Roman"/>
                        </a:rPr>
                        <a:t>(1,75%)</a:t>
                      </a:r>
                      <a:endParaRPr lang="es-ES"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400" b="1" dirty="0">
                          <a:solidFill>
                            <a:srgbClr val="000000"/>
                          </a:solidFill>
                          <a:effectLst/>
                          <a:latin typeface="Times New Roman"/>
                          <a:ea typeface="Times New Roman"/>
                          <a:cs typeface="Times New Roman"/>
                        </a:rPr>
                        <a:t>TOTAL</a:t>
                      </a:r>
                      <a:endParaRPr lang="es-ES"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65536">
                <a:tc>
                  <a:txBody>
                    <a:bodyPr/>
                    <a:lstStyle/>
                    <a:p>
                      <a:pPr algn="ctr">
                        <a:lnSpc>
                          <a:spcPct val="115000"/>
                        </a:lnSpc>
                        <a:spcAft>
                          <a:spcPts val="0"/>
                        </a:spcAft>
                      </a:pPr>
                      <a:r>
                        <a:rPr lang="es-EC" sz="1400" b="1" dirty="0">
                          <a:solidFill>
                            <a:srgbClr val="000000"/>
                          </a:solidFill>
                          <a:effectLst/>
                          <a:latin typeface="Times New Roman"/>
                          <a:ea typeface="Times New Roman"/>
                          <a:cs typeface="Times New Roman"/>
                        </a:rPr>
                        <a:t>AÑO 0</a:t>
                      </a:r>
                      <a:endParaRPr lang="es-ES" sz="1400" b="1"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400" b="1" dirty="0">
                          <a:solidFill>
                            <a:srgbClr val="000000"/>
                          </a:solidFill>
                          <a:effectLst/>
                          <a:latin typeface="Times New Roman"/>
                          <a:ea typeface="Times New Roman"/>
                          <a:cs typeface="Times New Roman"/>
                        </a:rPr>
                        <a:t>140.536</a:t>
                      </a:r>
                      <a:endParaRPr lang="es-ES" sz="14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400" b="1" dirty="0">
                          <a:solidFill>
                            <a:srgbClr val="000000"/>
                          </a:solidFill>
                          <a:effectLst/>
                          <a:latin typeface="Times New Roman"/>
                          <a:ea typeface="Times New Roman"/>
                          <a:cs typeface="Times New Roman"/>
                        </a:rPr>
                        <a:t>103.137</a:t>
                      </a:r>
                      <a:endParaRPr lang="es-ES" sz="14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400" b="1" dirty="0">
                          <a:solidFill>
                            <a:srgbClr val="000000"/>
                          </a:solidFill>
                          <a:effectLst/>
                          <a:latin typeface="Times New Roman"/>
                          <a:ea typeface="Times New Roman"/>
                          <a:cs typeface="Times New Roman"/>
                        </a:rPr>
                        <a:t>243.673</a:t>
                      </a:r>
                      <a:endParaRPr lang="es-ES" sz="14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65536">
                <a:tc>
                  <a:txBody>
                    <a:bodyPr/>
                    <a:lstStyle/>
                    <a:p>
                      <a:pPr algn="ctr">
                        <a:lnSpc>
                          <a:spcPct val="115000"/>
                        </a:lnSpc>
                        <a:spcAft>
                          <a:spcPts val="0"/>
                        </a:spcAft>
                      </a:pPr>
                      <a:r>
                        <a:rPr lang="es-EC" sz="1400" b="1" dirty="0">
                          <a:solidFill>
                            <a:srgbClr val="000000"/>
                          </a:solidFill>
                          <a:effectLst/>
                          <a:latin typeface="Times New Roman"/>
                          <a:ea typeface="Times New Roman"/>
                          <a:cs typeface="Times New Roman"/>
                        </a:rPr>
                        <a:t>AÑO 1</a:t>
                      </a:r>
                      <a:endParaRPr lang="es-ES" sz="1400" b="1"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400" b="1" dirty="0">
                          <a:solidFill>
                            <a:srgbClr val="000000"/>
                          </a:solidFill>
                          <a:effectLst/>
                          <a:latin typeface="Times New Roman"/>
                          <a:ea typeface="Times New Roman"/>
                          <a:cs typeface="Times New Roman"/>
                        </a:rPr>
                        <a:t>142.644</a:t>
                      </a:r>
                      <a:endParaRPr lang="es-ES" sz="14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400" b="1" dirty="0">
                          <a:solidFill>
                            <a:srgbClr val="000000"/>
                          </a:solidFill>
                          <a:effectLst/>
                          <a:latin typeface="Times New Roman"/>
                          <a:ea typeface="Times New Roman"/>
                          <a:cs typeface="Times New Roman"/>
                        </a:rPr>
                        <a:t>104.942</a:t>
                      </a:r>
                      <a:endParaRPr lang="es-ES" sz="14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400" b="1" dirty="0">
                          <a:solidFill>
                            <a:srgbClr val="000000"/>
                          </a:solidFill>
                          <a:effectLst/>
                          <a:latin typeface="Times New Roman"/>
                          <a:ea typeface="Times New Roman"/>
                          <a:cs typeface="Times New Roman"/>
                        </a:rPr>
                        <a:t>247.586</a:t>
                      </a:r>
                      <a:endParaRPr lang="es-ES" sz="14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65536">
                <a:tc>
                  <a:txBody>
                    <a:bodyPr/>
                    <a:lstStyle/>
                    <a:p>
                      <a:pPr algn="ctr">
                        <a:lnSpc>
                          <a:spcPct val="115000"/>
                        </a:lnSpc>
                        <a:spcAft>
                          <a:spcPts val="0"/>
                        </a:spcAft>
                      </a:pPr>
                      <a:r>
                        <a:rPr lang="es-EC" sz="1400" b="1" dirty="0">
                          <a:solidFill>
                            <a:srgbClr val="000000"/>
                          </a:solidFill>
                          <a:effectLst/>
                          <a:latin typeface="Times New Roman"/>
                          <a:ea typeface="Times New Roman"/>
                          <a:cs typeface="Times New Roman"/>
                        </a:rPr>
                        <a:t>AÑO 2</a:t>
                      </a:r>
                      <a:endParaRPr lang="es-ES" sz="1400" b="1"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400" b="1" dirty="0">
                          <a:solidFill>
                            <a:srgbClr val="000000"/>
                          </a:solidFill>
                          <a:effectLst/>
                          <a:latin typeface="Times New Roman"/>
                          <a:ea typeface="Times New Roman"/>
                          <a:cs typeface="Times New Roman"/>
                        </a:rPr>
                        <a:t>144.784</a:t>
                      </a:r>
                      <a:endParaRPr lang="es-ES" sz="14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400" b="1" dirty="0">
                          <a:solidFill>
                            <a:srgbClr val="000000"/>
                          </a:solidFill>
                          <a:effectLst/>
                          <a:latin typeface="Times New Roman"/>
                          <a:ea typeface="Times New Roman"/>
                          <a:cs typeface="Times New Roman"/>
                        </a:rPr>
                        <a:t>106.778</a:t>
                      </a:r>
                      <a:endParaRPr lang="es-ES" sz="14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400" b="1" dirty="0">
                          <a:solidFill>
                            <a:srgbClr val="000000"/>
                          </a:solidFill>
                          <a:effectLst/>
                          <a:latin typeface="Times New Roman"/>
                          <a:ea typeface="Times New Roman"/>
                          <a:cs typeface="Times New Roman"/>
                        </a:rPr>
                        <a:t>251.562</a:t>
                      </a:r>
                      <a:endParaRPr lang="es-ES" sz="14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65536">
                <a:tc>
                  <a:txBody>
                    <a:bodyPr/>
                    <a:lstStyle/>
                    <a:p>
                      <a:pPr algn="ctr">
                        <a:lnSpc>
                          <a:spcPct val="115000"/>
                        </a:lnSpc>
                        <a:spcAft>
                          <a:spcPts val="0"/>
                        </a:spcAft>
                      </a:pPr>
                      <a:r>
                        <a:rPr lang="es-EC" sz="1400" b="1" dirty="0">
                          <a:solidFill>
                            <a:srgbClr val="000000"/>
                          </a:solidFill>
                          <a:effectLst/>
                          <a:latin typeface="Times New Roman"/>
                          <a:ea typeface="Times New Roman"/>
                          <a:cs typeface="Times New Roman"/>
                        </a:rPr>
                        <a:t>AÑO 3</a:t>
                      </a:r>
                      <a:endParaRPr lang="es-ES" sz="1400" b="1"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400" b="1" dirty="0">
                          <a:solidFill>
                            <a:srgbClr val="000000"/>
                          </a:solidFill>
                          <a:effectLst/>
                          <a:latin typeface="Times New Roman"/>
                          <a:ea typeface="Times New Roman"/>
                          <a:cs typeface="Times New Roman"/>
                        </a:rPr>
                        <a:t>146.955</a:t>
                      </a:r>
                      <a:endParaRPr lang="es-ES" sz="14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400" b="1" dirty="0">
                          <a:solidFill>
                            <a:srgbClr val="000000"/>
                          </a:solidFill>
                          <a:effectLst/>
                          <a:latin typeface="Times New Roman"/>
                          <a:ea typeface="Times New Roman"/>
                          <a:cs typeface="Times New Roman"/>
                        </a:rPr>
                        <a:t>108.647</a:t>
                      </a:r>
                      <a:endParaRPr lang="es-ES" sz="14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400" b="1" dirty="0">
                          <a:solidFill>
                            <a:srgbClr val="000000"/>
                          </a:solidFill>
                          <a:effectLst/>
                          <a:latin typeface="Times New Roman"/>
                          <a:ea typeface="Times New Roman"/>
                          <a:cs typeface="Times New Roman"/>
                        </a:rPr>
                        <a:t>255.603</a:t>
                      </a:r>
                      <a:endParaRPr lang="es-ES" sz="14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65536">
                <a:tc>
                  <a:txBody>
                    <a:bodyPr/>
                    <a:lstStyle/>
                    <a:p>
                      <a:pPr algn="ctr">
                        <a:lnSpc>
                          <a:spcPct val="115000"/>
                        </a:lnSpc>
                        <a:spcAft>
                          <a:spcPts val="0"/>
                        </a:spcAft>
                      </a:pPr>
                      <a:r>
                        <a:rPr lang="es-EC" sz="1400" b="1" dirty="0">
                          <a:solidFill>
                            <a:srgbClr val="000000"/>
                          </a:solidFill>
                          <a:effectLst/>
                          <a:latin typeface="Times New Roman"/>
                          <a:ea typeface="Times New Roman"/>
                          <a:cs typeface="Times New Roman"/>
                        </a:rPr>
                        <a:t>AÑO 4</a:t>
                      </a:r>
                      <a:endParaRPr lang="es-ES" sz="1400" b="1"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400" b="1" dirty="0">
                          <a:solidFill>
                            <a:srgbClr val="000000"/>
                          </a:solidFill>
                          <a:effectLst/>
                          <a:latin typeface="Times New Roman"/>
                          <a:ea typeface="Times New Roman"/>
                          <a:cs typeface="Times New Roman"/>
                        </a:rPr>
                        <a:t>149.160</a:t>
                      </a:r>
                      <a:endParaRPr lang="es-ES" sz="14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400" b="1" dirty="0">
                          <a:solidFill>
                            <a:srgbClr val="000000"/>
                          </a:solidFill>
                          <a:effectLst/>
                          <a:latin typeface="Times New Roman"/>
                          <a:ea typeface="Times New Roman"/>
                          <a:cs typeface="Times New Roman"/>
                        </a:rPr>
                        <a:t>110.548</a:t>
                      </a:r>
                      <a:endParaRPr lang="es-ES" sz="14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400" b="1" dirty="0">
                          <a:solidFill>
                            <a:srgbClr val="000000"/>
                          </a:solidFill>
                          <a:effectLst/>
                          <a:latin typeface="Times New Roman"/>
                          <a:ea typeface="Times New Roman"/>
                          <a:cs typeface="Times New Roman"/>
                        </a:rPr>
                        <a:t>259.708</a:t>
                      </a:r>
                      <a:endParaRPr lang="es-ES" sz="14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65536">
                <a:tc>
                  <a:txBody>
                    <a:bodyPr/>
                    <a:lstStyle/>
                    <a:p>
                      <a:pPr algn="ctr">
                        <a:lnSpc>
                          <a:spcPct val="115000"/>
                        </a:lnSpc>
                        <a:spcAft>
                          <a:spcPts val="0"/>
                        </a:spcAft>
                      </a:pPr>
                      <a:r>
                        <a:rPr lang="es-EC" sz="1400" b="1" dirty="0">
                          <a:solidFill>
                            <a:srgbClr val="000000"/>
                          </a:solidFill>
                          <a:effectLst/>
                          <a:latin typeface="Times New Roman"/>
                          <a:ea typeface="Times New Roman"/>
                          <a:cs typeface="Times New Roman"/>
                        </a:rPr>
                        <a:t>AÑO 5</a:t>
                      </a:r>
                      <a:endParaRPr lang="es-ES" sz="1400" b="1"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400" b="1" dirty="0">
                          <a:solidFill>
                            <a:srgbClr val="000000"/>
                          </a:solidFill>
                          <a:effectLst/>
                          <a:latin typeface="Times New Roman"/>
                          <a:ea typeface="Times New Roman"/>
                          <a:cs typeface="Times New Roman"/>
                        </a:rPr>
                        <a:t>151.397</a:t>
                      </a:r>
                      <a:endParaRPr lang="es-ES" sz="14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400" b="1" dirty="0">
                          <a:solidFill>
                            <a:srgbClr val="000000"/>
                          </a:solidFill>
                          <a:effectLst/>
                          <a:latin typeface="Times New Roman"/>
                          <a:ea typeface="Times New Roman"/>
                          <a:cs typeface="Times New Roman"/>
                        </a:rPr>
                        <a:t>112.483</a:t>
                      </a:r>
                      <a:endParaRPr lang="es-ES" sz="14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400" b="1" dirty="0">
                          <a:solidFill>
                            <a:srgbClr val="000000"/>
                          </a:solidFill>
                          <a:effectLst/>
                          <a:latin typeface="Times New Roman"/>
                          <a:ea typeface="Times New Roman"/>
                          <a:cs typeface="Times New Roman"/>
                        </a:rPr>
                        <a:t>263.880</a:t>
                      </a:r>
                      <a:endParaRPr lang="es-ES" sz="14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bl>
          </a:graphicData>
        </a:graphic>
      </p:graphicFrame>
      <p:sp>
        <p:nvSpPr>
          <p:cNvPr id="8" name="1 Título"/>
          <p:cNvSpPr txBox="1">
            <a:spLocks/>
          </p:cNvSpPr>
          <p:nvPr/>
        </p:nvSpPr>
        <p:spPr>
          <a:xfrm>
            <a:off x="971600" y="2276872"/>
            <a:ext cx="7593026" cy="576064"/>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dirty="0" smtClean="0"/>
              <a:t>PROYECCIÓN DE LA DEMANDA</a:t>
            </a:r>
            <a:endParaRPr lang="es-ES" sz="2400" dirty="0"/>
          </a:p>
        </p:txBody>
      </p:sp>
      <p:graphicFrame>
        <p:nvGraphicFramePr>
          <p:cNvPr id="7" name="6 Tabla"/>
          <p:cNvGraphicFramePr>
            <a:graphicFrameLocks noGrp="1"/>
          </p:cNvGraphicFramePr>
          <p:nvPr>
            <p:extLst>
              <p:ext uri="{D42A27DB-BD31-4B8C-83A1-F6EECF244321}">
                <p14:modId xmlns:p14="http://schemas.microsoft.com/office/powerpoint/2010/main" val="2095375366"/>
              </p:ext>
            </p:extLst>
          </p:nvPr>
        </p:nvGraphicFramePr>
        <p:xfrm>
          <a:off x="4283968" y="3068960"/>
          <a:ext cx="4753610" cy="3603864"/>
        </p:xfrm>
        <a:graphic>
          <a:graphicData uri="http://schemas.openxmlformats.org/drawingml/2006/table">
            <a:tbl>
              <a:tblPr firstRow="1" firstCol="1" bandRow="1"/>
              <a:tblGrid>
                <a:gridCol w="492760"/>
                <a:gridCol w="624840"/>
                <a:gridCol w="754608"/>
                <a:gridCol w="677317"/>
                <a:gridCol w="762843"/>
                <a:gridCol w="587802"/>
                <a:gridCol w="853440"/>
              </a:tblGrid>
              <a:tr h="1080120">
                <a:tc>
                  <a:txBody>
                    <a:bodyPr/>
                    <a:lstStyle/>
                    <a:p>
                      <a:pPr algn="ctr">
                        <a:lnSpc>
                          <a:spcPct val="115000"/>
                        </a:lnSpc>
                        <a:spcAft>
                          <a:spcPts val="0"/>
                        </a:spcAft>
                      </a:pPr>
                      <a:r>
                        <a:rPr lang="es-EC" sz="1000" b="1" dirty="0">
                          <a:solidFill>
                            <a:srgbClr val="000000"/>
                          </a:solidFill>
                          <a:effectLst/>
                          <a:latin typeface="Times New Roman"/>
                          <a:ea typeface="Times New Roman"/>
                          <a:cs typeface="Times New Roman"/>
                        </a:rPr>
                        <a:t>AÑO</a:t>
                      </a:r>
                      <a:endParaRPr lang="es-ES"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000" b="1" dirty="0">
                          <a:solidFill>
                            <a:srgbClr val="000000"/>
                          </a:solidFill>
                          <a:effectLst/>
                          <a:latin typeface="Times New Roman"/>
                          <a:ea typeface="Times New Roman"/>
                          <a:cs typeface="Times New Roman"/>
                        </a:rPr>
                        <a:t>N° HOGARES</a:t>
                      </a:r>
                      <a:endParaRPr lang="es-ES"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000" b="1" dirty="0">
                          <a:solidFill>
                            <a:srgbClr val="000000"/>
                          </a:solidFill>
                          <a:effectLst/>
                          <a:latin typeface="Times New Roman"/>
                          <a:ea typeface="Times New Roman"/>
                          <a:cs typeface="Times New Roman"/>
                        </a:rPr>
                        <a:t>% CONSUME ESCOBAS</a:t>
                      </a:r>
                      <a:endParaRPr lang="es-ES"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000" b="1" dirty="0">
                          <a:solidFill>
                            <a:srgbClr val="000000"/>
                          </a:solidFill>
                          <a:effectLst/>
                          <a:latin typeface="Times New Roman"/>
                          <a:ea typeface="Times New Roman"/>
                          <a:cs typeface="Times New Roman"/>
                        </a:rPr>
                        <a:t>% USO EN EXTERIORES</a:t>
                      </a:r>
                      <a:endParaRPr lang="es-ES"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000" b="1" dirty="0">
                          <a:solidFill>
                            <a:srgbClr val="000000"/>
                          </a:solidFill>
                          <a:effectLst/>
                          <a:latin typeface="Times New Roman"/>
                          <a:ea typeface="Times New Roman"/>
                          <a:cs typeface="Times New Roman"/>
                        </a:rPr>
                        <a:t>CONSUMO PER CÁPITA</a:t>
                      </a:r>
                      <a:endParaRPr lang="es-ES"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000" b="1" dirty="0">
                          <a:solidFill>
                            <a:srgbClr val="000000"/>
                          </a:solidFill>
                          <a:effectLst/>
                          <a:latin typeface="Times New Roman"/>
                          <a:ea typeface="Times New Roman"/>
                          <a:cs typeface="Times New Roman"/>
                        </a:rPr>
                        <a:t>CONSUMO REAL DE ESCOBAS</a:t>
                      </a:r>
                      <a:endParaRPr lang="es-ES"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000" b="1" dirty="0">
                          <a:solidFill>
                            <a:srgbClr val="000000"/>
                          </a:solidFill>
                          <a:effectLst/>
                          <a:latin typeface="Times New Roman"/>
                          <a:ea typeface="Times New Roman"/>
                          <a:cs typeface="Times New Roman"/>
                        </a:rPr>
                        <a:t>DEMANDA EFECTIVA PROYECTADA 64%</a:t>
                      </a:r>
                      <a:endParaRPr lang="es-ES"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61847">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AÑO 0</a:t>
                      </a:r>
                      <a:endParaRPr lang="es-ES" sz="12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200" b="1" dirty="0">
                          <a:solidFill>
                            <a:srgbClr val="000000"/>
                          </a:solidFill>
                          <a:effectLst/>
                          <a:latin typeface="Times New Roman"/>
                          <a:ea typeface="Times New Roman"/>
                          <a:cs typeface="Times New Roman"/>
                        </a:rPr>
                        <a:t>243.673</a:t>
                      </a:r>
                      <a:endParaRPr lang="es-ES" sz="12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100%</a:t>
                      </a:r>
                      <a:endParaRPr lang="es-ES" sz="12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69%</a:t>
                      </a:r>
                      <a:endParaRPr lang="es-ES" sz="12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3,09</a:t>
                      </a:r>
                      <a:endParaRPr lang="es-ES" sz="12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200" b="1" dirty="0">
                          <a:solidFill>
                            <a:srgbClr val="000000"/>
                          </a:solidFill>
                          <a:effectLst/>
                          <a:latin typeface="Times New Roman"/>
                          <a:ea typeface="Times New Roman"/>
                          <a:cs typeface="Times New Roman"/>
                        </a:rPr>
                        <a:t>519.889</a:t>
                      </a:r>
                      <a:endParaRPr lang="es-ES" sz="12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200" b="1" dirty="0">
                          <a:solidFill>
                            <a:srgbClr val="000000"/>
                          </a:solidFill>
                          <a:effectLst/>
                          <a:latin typeface="Times New Roman"/>
                          <a:ea typeface="Times New Roman"/>
                          <a:cs typeface="Times New Roman"/>
                        </a:rPr>
                        <a:t>332.729</a:t>
                      </a:r>
                      <a:endParaRPr lang="es-ES" sz="12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261847">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AÑO 1</a:t>
                      </a:r>
                      <a:endParaRPr lang="es-ES" sz="12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200" b="1" dirty="0">
                          <a:solidFill>
                            <a:srgbClr val="000000"/>
                          </a:solidFill>
                          <a:effectLst/>
                          <a:latin typeface="Times New Roman"/>
                          <a:ea typeface="Times New Roman"/>
                          <a:cs typeface="Times New Roman"/>
                        </a:rPr>
                        <a:t>247.586</a:t>
                      </a:r>
                      <a:endParaRPr lang="es-ES" sz="12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100%</a:t>
                      </a:r>
                      <a:endParaRPr lang="es-ES" sz="12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69%</a:t>
                      </a:r>
                      <a:endParaRPr lang="es-ES" sz="12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3,09</a:t>
                      </a:r>
                      <a:endParaRPr lang="es-ES" sz="12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200" b="1" dirty="0">
                          <a:solidFill>
                            <a:srgbClr val="000000"/>
                          </a:solidFill>
                          <a:effectLst/>
                          <a:latin typeface="Times New Roman"/>
                          <a:ea typeface="Times New Roman"/>
                          <a:cs typeface="Times New Roman"/>
                        </a:rPr>
                        <a:t>528.238</a:t>
                      </a:r>
                      <a:endParaRPr lang="es-ES" sz="12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200" b="1" dirty="0">
                          <a:solidFill>
                            <a:srgbClr val="000000"/>
                          </a:solidFill>
                          <a:effectLst/>
                          <a:latin typeface="Times New Roman"/>
                          <a:ea typeface="Times New Roman"/>
                          <a:cs typeface="Times New Roman"/>
                        </a:rPr>
                        <a:t>338.072</a:t>
                      </a:r>
                      <a:endParaRPr lang="es-ES" sz="12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261847">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AÑO 2</a:t>
                      </a:r>
                      <a:endParaRPr lang="es-ES" sz="12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200" b="1" dirty="0">
                          <a:solidFill>
                            <a:srgbClr val="000000"/>
                          </a:solidFill>
                          <a:effectLst/>
                          <a:latin typeface="Times New Roman"/>
                          <a:ea typeface="Times New Roman"/>
                          <a:cs typeface="Times New Roman"/>
                        </a:rPr>
                        <a:t>251.562</a:t>
                      </a:r>
                      <a:endParaRPr lang="es-ES" sz="12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100%</a:t>
                      </a:r>
                      <a:endParaRPr lang="es-ES" sz="12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69%</a:t>
                      </a:r>
                      <a:endParaRPr lang="es-ES" sz="12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3,09</a:t>
                      </a:r>
                      <a:endParaRPr lang="es-ES" sz="12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200" b="1" dirty="0">
                          <a:solidFill>
                            <a:srgbClr val="000000"/>
                          </a:solidFill>
                          <a:effectLst/>
                          <a:latin typeface="Times New Roman"/>
                          <a:ea typeface="Times New Roman"/>
                          <a:cs typeface="Times New Roman"/>
                        </a:rPr>
                        <a:t>536.721</a:t>
                      </a:r>
                      <a:endParaRPr lang="es-ES" sz="12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200" b="1" dirty="0">
                          <a:solidFill>
                            <a:srgbClr val="000000"/>
                          </a:solidFill>
                          <a:effectLst/>
                          <a:latin typeface="Times New Roman"/>
                          <a:ea typeface="Times New Roman"/>
                          <a:cs typeface="Times New Roman"/>
                        </a:rPr>
                        <a:t>343.501</a:t>
                      </a:r>
                      <a:endParaRPr lang="es-ES" sz="12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261847">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AÑO 3</a:t>
                      </a:r>
                      <a:endParaRPr lang="es-ES" sz="12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200" b="1" dirty="0">
                          <a:solidFill>
                            <a:srgbClr val="000000"/>
                          </a:solidFill>
                          <a:effectLst/>
                          <a:latin typeface="Times New Roman"/>
                          <a:ea typeface="Times New Roman"/>
                          <a:cs typeface="Times New Roman"/>
                        </a:rPr>
                        <a:t>255.603</a:t>
                      </a:r>
                      <a:endParaRPr lang="es-ES" sz="12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100%</a:t>
                      </a:r>
                      <a:endParaRPr lang="es-ES" sz="12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69%</a:t>
                      </a:r>
                      <a:endParaRPr lang="es-ES" sz="12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3,09</a:t>
                      </a:r>
                      <a:endParaRPr lang="es-ES" sz="12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200" b="1" dirty="0">
                          <a:solidFill>
                            <a:srgbClr val="000000"/>
                          </a:solidFill>
                          <a:effectLst/>
                          <a:latin typeface="Times New Roman"/>
                          <a:ea typeface="Times New Roman"/>
                          <a:cs typeface="Times New Roman"/>
                        </a:rPr>
                        <a:t>545.341</a:t>
                      </a:r>
                      <a:endParaRPr lang="es-ES" sz="12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200" b="1" dirty="0">
                          <a:solidFill>
                            <a:srgbClr val="000000"/>
                          </a:solidFill>
                          <a:effectLst/>
                          <a:latin typeface="Times New Roman"/>
                          <a:ea typeface="Times New Roman"/>
                          <a:cs typeface="Times New Roman"/>
                        </a:rPr>
                        <a:t>349.018</a:t>
                      </a:r>
                      <a:endParaRPr lang="es-ES" sz="12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261847">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AÑO 4</a:t>
                      </a:r>
                      <a:endParaRPr lang="es-ES" sz="12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200" b="1" dirty="0">
                          <a:solidFill>
                            <a:srgbClr val="000000"/>
                          </a:solidFill>
                          <a:effectLst/>
                          <a:latin typeface="Times New Roman"/>
                          <a:ea typeface="Times New Roman"/>
                          <a:cs typeface="Times New Roman"/>
                        </a:rPr>
                        <a:t>259.708</a:t>
                      </a:r>
                      <a:endParaRPr lang="es-ES" sz="12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100%</a:t>
                      </a:r>
                      <a:endParaRPr lang="es-ES" sz="12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69%</a:t>
                      </a:r>
                      <a:endParaRPr lang="es-ES" sz="12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3,09</a:t>
                      </a:r>
                      <a:endParaRPr lang="es-ES" sz="12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200" b="1" dirty="0">
                          <a:solidFill>
                            <a:srgbClr val="000000"/>
                          </a:solidFill>
                          <a:effectLst/>
                          <a:latin typeface="Times New Roman"/>
                          <a:ea typeface="Times New Roman"/>
                          <a:cs typeface="Times New Roman"/>
                        </a:rPr>
                        <a:t>554.101</a:t>
                      </a:r>
                      <a:endParaRPr lang="es-ES" sz="12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200" b="1" dirty="0">
                          <a:solidFill>
                            <a:srgbClr val="000000"/>
                          </a:solidFill>
                          <a:effectLst/>
                          <a:latin typeface="Times New Roman"/>
                          <a:ea typeface="Times New Roman"/>
                          <a:cs typeface="Times New Roman"/>
                        </a:rPr>
                        <a:t>354.625</a:t>
                      </a:r>
                      <a:endParaRPr lang="es-ES" sz="12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261847">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AÑO 5</a:t>
                      </a:r>
                      <a:endParaRPr lang="es-ES" sz="12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200" b="1" dirty="0">
                          <a:solidFill>
                            <a:srgbClr val="000000"/>
                          </a:solidFill>
                          <a:effectLst/>
                          <a:latin typeface="Times New Roman"/>
                          <a:ea typeface="Times New Roman"/>
                          <a:cs typeface="Times New Roman"/>
                        </a:rPr>
                        <a:t>263.880</a:t>
                      </a:r>
                      <a:endParaRPr lang="es-ES" sz="12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100%</a:t>
                      </a:r>
                      <a:endParaRPr lang="es-ES" sz="12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69%</a:t>
                      </a:r>
                      <a:endParaRPr lang="es-ES" sz="12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3,09</a:t>
                      </a:r>
                      <a:endParaRPr lang="es-ES" sz="12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200" b="1" dirty="0">
                          <a:solidFill>
                            <a:srgbClr val="000000"/>
                          </a:solidFill>
                          <a:effectLst/>
                          <a:latin typeface="Times New Roman"/>
                          <a:ea typeface="Times New Roman"/>
                          <a:cs typeface="Times New Roman"/>
                        </a:rPr>
                        <a:t>563.002</a:t>
                      </a:r>
                      <a:endParaRPr lang="es-ES" sz="12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200" b="1" dirty="0">
                          <a:solidFill>
                            <a:srgbClr val="000000"/>
                          </a:solidFill>
                          <a:effectLst/>
                          <a:latin typeface="Times New Roman"/>
                          <a:ea typeface="Times New Roman"/>
                          <a:cs typeface="Times New Roman"/>
                        </a:rPr>
                        <a:t>360.321</a:t>
                      </a:r>
                      <a:endParaRPr lang="es-ES" sz="12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bl>
          </a:graphicData>
        </a:graphic>
      </p:graphicFrame>
    </p:spTree>
    <p:extLst>
      <p:ext uri="{BB962C8B-B14F-4D97-AF65-F5344CB8AC3E}">
        <p14:creationId xmlns:p14="http://schemas.microsoft.com/office/powerpoint/2010/main" val="29475927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n-US" dirty="0" smtClean="0"/>
              <a:t>DETERMINACION DE LA OFERTA</a:t>
            </a:r>
            <a:endParaRPr lang="es-ES" dirty="0"/>
          </a:p>
        </p:txBody>
      </p:sp>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13148"/>
            <a:ext cx="3705225" cy="2995972"/>
          </a:xfrm>
          <a:prstGeom prst="rect">
            <a:avLst/>
          </a:prstGeom>
          <a:noFill/>
          <a:ln>
            <a:noFill/>
          </a:ln>
        </p:spPr>
      </p:pic>
      <p:graphicFrame>
        <p:nvGraphicFramePr>
          <p:cNvPr id="4" name="3 Tabla"/>
          <p:cNvGraphicFramePr>
            <a:graphicFrameLocks noGrp="1"/>
          </p:cNvGraphicFramePr>
          <p:nvPr>
            <p:extLst>
              <p:ext uri="{D42A27DB-BD31-4B8C-83A1-F6EECF244321}">
                <p14:modId xmlns:p14="http://schemas.microsoft.com/office/powerpoint/2010/main" val="2822792699"/>
              </p:ext>
            </p:extLst>
          </p:nvPr>
        </p:nvGraphicFramePr>
        <p:xfrm>
          <a:off x="1691680" y="5949280"/>
          <a:ext cx="5215890" cy="595884"/>
        </p:xfrm>
        <a:graphic>
          <a:graphicData uri="http://schemas.openxmlformats.org/drawingml/2006/table">
            <a:tbl>
              <a:tblPr firstRow="1" firstCol="1" bandRow="1"/>
              <a:tblGrid>
                <a:gridCol w="1168400"/>
                <a:gridCol w="1571625"/>
                <a:gridCol w="1220470"/>
                <a:gridCol w="1255395"/>
              </a:tblGrid>
              <a:tr h="381000">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PRODUCTORES</a:t>
                      </a:r>
                      <a:endParaRPr lang="es-ES" sz="11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PRODUCCIÓN CADA PRODUCTOR</a:t>
                      </a:r>
                      <a:endParaRPr lang="es-ES" sz="11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PRODUCCIÓN MENSUL TOTAL</a:t>
                      </a:r>
                      <a:endParaRPr lang="es-ES" sz="11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OFERTA ANUAL TOTAL</a:t>
                      </a:r>
                      <a:endParaRPr lang="es-ES" sz="11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90500">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32</a:t>
                      </a:r>
                      <a:endParaRPr lang="es-ES" sz="1100" b="1"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851</a:t>
                      </a:r>
                      <a:endParaRPr lang="es-ES" sz="1100" b="1"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27.232</a:t>
                      </a:r>
                      <a:endParaRPr lang="es-ES" sz="1100" b="1"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326.784</a:t>
                      </a:r>
                      <a:endParaRPr lang="es-ES" sz="1100" b="1"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bl>
          </a:graphicData>
        </a:graphic>
      </p:graphicFrame>
      <p:pic>
        <p:nvPicPr>
          <p:cNvPr id="7" name="6 Imagen"/>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513148"/>
            <a:ext cx="3783330" cy="2995972"/>
          </a:xfrm>
          <a:prstGeom prst="rect">
            <a:avLst/>
          </a:prstGeom>
          <a:noFill/>
          <a:ln>
            <a:noFill/>
          </a:ln>
        </p:spPr>
      </p:pic>
      <p:graphicFrame>
        <p:nvGraphicFramePr>
          <p:cNvPr id="6" name="5 Tabla"/>
          <p:cNvGraphicFramePr>
            <a:graphicFrameLocks noGrp="1"/>
          </p:cNvGraphicFramePr>
          <p:nvPr>
            <p:extLst>
              <p:ext uri="{D42A27DB-BD31-4B8C-83A1-F6EECF244321}">
                <p14:modId xmlns:p14="http://schemas.microsoft.com/office/powerpoint/2010/main" val="888147488"/>
              </p:ext>
            </p:extLst>
          </p:nvPr>
        </p:nvGraphicFramePr>
        <p:xfrm>
          <a:off x="1619672" y="4797152"/>
          <a:ext cx="5394960" cy="873760"/>
        </p:xfrm>
        <a:graphic>
          <a:graphicData uri="http://schemas.openxmlformats.org/drawingml/2006/table">
            <a:tbl>
              <a:tblPr firstRow="1" firstCol="1" bandRow="1"/>
              <a:tblGrid>
                <a:gridCol w="1041400"/>
                <a:gridCol w="614680"/>
                <a:gridCol w="1041400"/>
                <a:gridCol w="855345"/>
                <a:gridCol w="1111250"/>
                <a:gridCol w="730885"/>
              </a:tblGrid>
              <a:tr h="295910">
                <a:tc gridSpan="3">
                  <a:txBody>
                    <a:bodyPr/>
                    <a:lstStyle/>
                    <a:p>
                      <a:pPr algn="ctr">
                        <a:lnSpc>
                          <a:spcPct val="115000"/>
                        </a:lnSpc>
                        <a:spcAft>
                          <a:spcPts val="0"/>
                        </a:spcAft>
                      </a:pPr>
                      <a:r>
                        <a:rPr lang="es-EC" sz="1100" b="1" dirty="0">
                          <a:solidFill>
                            <a:srgbClr val="000000"/>
                          </a:solidFill>
                          <a:effectLst/>
                          <a:latin typeface="Calibri"/>
                          <a:ea typeface="Times New Roman"/>
                          <a:cs typeface="Times New Roman"/>
                        </a:rPr>
                        <a:t>MES 1</a:t>
                      </a:r>
                      <a:endParaRPr lang="es-ES"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s-ES"/>
                    </a:p>
                  </a:txBody>
                  <a:tcPr/>
                </a:tc>
                <a:tc hMerge="1">
                  <a:txBody>
                    <a:bodyPr/>
                    <a:lstStyle/>
                    <a:p>
                      <a:endParaRPr lang="es-ES"/>
                    </a:p>
                  </a:txBody>
                  <a:tcPr/>
                </a:tc>
                <a:tc gridSpan="3">
                  <a:txBody>
                    <a:bodyPr/>
                    <a:lstStyle/>
                    <a:p>
                      <a:pPr algn="ctr">
                        <a:lnSpc>
                          <a:spcPct val="115000"/>
                        </a:lnSpc>
                        <a:spcAft>
                          <a:spcPts val="0"/>
                        </a:spcAft>
                      </a:pPr>
                      <a:r>
                        <a:rPr lang="es-EC" sz="1100" b="1" dirty="0">
                          <a:solidFill>
                            <a:srgbClr val="000000"/>
                          </a:solidFill>
                          <a:effectLst/>
                          <a:latin typeface="Calibri"/>
                          <a:ea typeface="Times New Roman"/>
                          <a:cs typeface="Times New Roman"/>
                        </a:rPr>
                        <a:t>MES 2</a:t>
                      </a:r>
                      <a:endParaRPr lang="es-ES"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s-ES"/>
                    </a:p>
                  </a:txBody>
                  <a:tcPr/>
                </a:tc>
                <a:tc hMerge="1">
                  <a:txBody>
                    <a:bodyPr/>
                    <a:lstStyle/>
                    <a:p>
                      <a:endParaRPr lang="es-ES"/>
                    </a:p>
                  </a:txBody>
                  <a:tcPr/>
                </a:tc>
              </a:tr>
              <a:tr h="295910">
                <a:tc>
                  <a:txBody>
                    <a:bodyPr/>
                    <a:lstStyle/>
                    <a:p>
                      <a:pPr algn="ctr">
                        <a:lnSpc>
                          <a:spcPct val="115000"/>
                        </a:lnSpc>
                        <a:spcAft>
                          <a:spcPts val="0"/>
                        </a:spcAft>
                      </a:pPr>
                      <a:r>
                        <a:rPr lang="es-EC" sz="1000" b="1" dirty="0">
                          <a:solidFill>
                            <a:srgbClr val="000000"/>
                          </a:solidFill>
                          <a:effectLst/>
                          <a:latin typeface="Calibri"/>
                          <a:ea typeface="Times New Roman"/>
                          <a:cs typeface="Times New Roman"/>
                        </a:rPr>
                        <a:t>10 días</a:t>
                      </a:r>
                      <a:endParaRPr lang="es-ES" sz="10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000" b="1" dirty="0">
                          <a:solidFill>
                            <a:srgbClr val="000000"/>
                          </a:solidFill>
                          <a:effectLst/>
                          <a:latin typeface="Calibri"/>
                          <a:ea typeface="Times New Roman"/>
                          <a:cs typeface="Times New Roman"/>
                        </a:rPr>
                        <a:t>10 días</a:t>
                      </a:r>
                      <a:endParaRPr lang="es-ES" sz="10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000" b="1" dirty="0">
                          <a:solidFill>
                            <a:srgbClr val="000000"/>
                          </a:solidFill>
                          <a:effectLst/>
                          <a:latin typeface="Calibri"/>
                          <a:ea typeface="Times New Roman"/>
                          <a:cs typeface="Times New Roman"/>
                        </a:rPr>
                        <a:t>10 días</a:t>
                      </a:r>
                      <a:endParaRPr lang="es-ES" sz="10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000" b="1" dirty="0">
                          <a:solidFill>
                            <a:srgbClr val="000000"/>
                          </a:solidFill>
                          <a:effectLst/>
                          <a:latin typeface="Calibri"/>
                          <a:ea typeface="Times New Roman"/>
                          <a:cs typeface="Times New Roman"/>
                        </a:rPr>
                        <a:t>10 días</a:t>
                      </a:r>
                      <a:endParaRPr lang="es-ES" sz="10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000" b="1" dirty="0">
                          <a:solidFill>
                            <a:srgbClr val="000000"/>
                          </a:solidFill>
                          <a:effectLst/>
                          <a:latin typeface="Calibri"/>
                          <a:ea typeface="Times New Roman"/>
                          <a:cs typeface="Times New Roman"/>
                        </a:rPr>
                        <a:t>10 días</a:t>
                      </a:r>
                      <a:endParaRPr lang="es-ES" sz="10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000" b="1" dirty="0">
                          <a:solidFill>
                            <a:srgbClr val="000000"/>
                          </a:solidFill>
                          <a:effectLst/>
                          <a:latin typeface="Calibri"/>
                          <a:ea typeface="Times New Roman"/>
                          <a:cs typeface="Times New Roman"/>
                        </a:rPr>
                        <a:t>10 días</a:t>
                      </a:r>
                      <a:endParaRPr lang="es-ES" sz="10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281940">
                <a:tc>
                  <a:txBody>
                    <a:bodyPr/>
                    <a:lstStyle/>
                    <a:p>
                      <a:pPr algn="ctr">
                        <a:lnSpc>
                          <a:spcPct val="115000"/>
                        </a:lnSpc>
                        <a:spcAft>
                          <a:spcPts val="0"/>
                        </a:spcAft>
                      </a:pPr>
                      <a:r>
                        <a:rPr lang="es-EC" sz="1000" b="1" dirty="0">
                          <a:solidFill>
                            <a:srgbClr val="000000"/>
                          </a:solidFill>
                          <a:effectLst/>
                          <a:latin typeface="Calibri"/>
                          <a:ea typeface="Times New Roman"/>
                          <a:cs typeface="Times New Roman"/>
                        </a:rPr>
                        <a:t>PRODUCCIÓN</a:t>
                      </a:r>
                      <a:endParaRPr lang="es-ES" sz="10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000" b="1" dirty="0">
                          <a:solidFill>
                            <a:srgbClr val="000000"/>
                          </a:solidFill>
                          <a:effectLst/>
                          <a:latin typeface="Calibri"/>
                          <a:ea typeface="Times New Roman"/>
                          <a:cs typeface="Times New Roman"/>
                        </a:rPr>
                        <a:t>VENTAS</a:t>
                      </a:r>
                      <a:endParaRPr lang="es-ES" sz="10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000" b="1" dirty="0">
                          <a:solidFill>
                            <a:srgbClr val="000000"/>
                          </a:solidFill>
                          <a:effectLst/>
                          <a:latin typeface="Calibri"/>
                          <a:ea typeface="Times New Roman"/>
                          <a:cs typeface="Times New Roman"/>
                        </a:rPr>
                        <a:t>PRODUCCIÓN</a:t>
                      </a:r>
                      <a:endParaRPr lang="es-ES" sz="10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000" b="1" dirty="0">
                          <a:solidFill>
                            <a:srgbClr val="000000"/>
                          </a:solidFill>
                          <a:effectLst/>
                          <a:latin typeface="Calibri"/>
                          <a:ea typeface="Times New Roman"/>
                          <a:cs typeface="Times New Roman"/>
                        </a:rPr>
                        <a:t>VENTAS</a:t>
                      </a:r>
                      <a:endParaRPr lang="es-ES" sz="10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000" b="1" dirty="0">
                          <a:solidFill>
                            <a:srgbClr val="000000"/>
                          </a:solidFill>
                          <a:effectLst/>
                          <a:latin typeface="Calibri"/>
                          <a:ea typeface="Times New Roman"/>
                          <a:cs typeface="Times New Roman"/>
                        </a:rPr>
                        <a:t>PRODUCCIÓN</a:t>
                      </a:r>
                      <a:endParaRPr lang="es-ES" sz="10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000" b="1" dirty="0">
                          <a:solidFill>
                            <a:srgbClr val="000000"/>
                          </a:solidFill>
                          <a:effectLst/>
                          <a:latin typeface="Calibri"/>
                          <a:ea typeface="Times New Roman"/>
                          <a:cs typeface="Times New Roman"/>
                        </a:rPr>
                        <a:t>VENTAS</a:t>
                      </a:r>
                      <a:endParaRPr lang="es-ES" sz="10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bl>
          </a:graphicData>
        </a:graphic>
      </p:graphicFrame>
    </p:spTree>
    <p:extLst>
      <p:ext uri="{BB962C8B-B14F-4D97-AF65-F5344CB8AC3E}">
        <p14:creationId xmlns:p14="http://schemas.microsoft.com/office/powerpoint/2010/main" val="38920082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83668" y="548680"/>
            <a:ext cx="5616624" cy="562074"/>
          </a:xfrm>
        </p:spPr>
        <p:style>
          <a:lnRef idx="0">
            <a:schemeClr val="accent5"/>
          </a:lnRef>
          <a:fillRef idx="3">
            <a:schemeClr val="accent5"/>
          </a:fillRef>
          <a:effectRef idx="3">
            <a:schemeClr val="accent5"/>
          </a:effectRef>
          <a:fontRef idx="minor">
            <a:schemeClr val="lt1"/>
          </a:fontRef>
        </p:style>
        <p:txBody>
          <a:bodyPr>
            <a:normAutofit/>
          </a:bodyPr>
          <a:lstStyle/>
          <a:p>
            <a:r>
              <a:rPr lang="en-US" sz="2400" dirty="0" smtClean="0"/>
              <a:t>PROYECCIÓN DE LA OFERTA</a:t>
            </a:r>
            <a:endParaRPr lang="es-ES" sz="24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689268224"/>
              </p:ext>
            </p:extLst>
          </p:nvPr>
        </p:nvGraphicFramePr>
        <p:xfrm>
          <a:off x="1547664" y="1340768"/>
          <a:ext cx="5616624" cy="1837944"/>
        </p:xfrm>
        <a:graphic>
          <a:graphicData uri="http://schemas.openxmlformats.org/drawingml/2006/table">
            <a:tbl>
              <a:tblPr firstRow="1" firstCol="1" bandRow="1"/>
              <a:tblGrid>
                <a:gridCol w="953246"/>
                <a:gridCol w="1125342"/>
                <a:gridCol w="1497094"/>
                <a:gridCol w="1020471"/>
                <a:gridCol w="1020471"/>
              </a:tblGrid>
              <a:tr h="365760">
                <a:tc>
                  <a:txBody>
                    <a:bodyPr/>
                    <a:lstStyle/>
                    <a:p>
                      <a:pPr algn="ctr">
                        <a:lnSpc>
                          <a:spcPct val="115000"/>
                        </a:lnSpc>
                        <a:spcAft>
                          <a:spcPts val="0"/>
                        </a:spcAft>
                      </a:pPr>
                      <a:r>
                        <a:rPr lang="es-EC" sz="1000" b="1" dirty="0">
                          <a:solidFill>
                            <a:srgbClr val="000000"/>
                          </a:solidFill>
                          <a:effectLst/>
                          <a:latin typeface="Times New Roman"/>
                          <a:ea typeface="Times New Roman"/>
                          <a:cs typeface="Times New Roman"/>
                        </a:rPr>
                        <a:t>OFERTA</a:t>
                      </a:r>
                      <a:endParaRPr lang="es-ES"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000" b="1" dirty="0">
                          <a:solidFill>
                            <a:srgbClr val="000000"/>
                          </a:solidFill>
                          <a:effectLst/>
                          <a:latin typeface="Times New Roman"/>
                          <a:ea typeface="Times New Roman"/>
                          <a:cs typeface="Times New Roman"/>
                        </a:rPr>
                        <a:t>PRODUCTORES</a:t>
                      </a:r>
                      <a:endParaRPr lang="es-ES"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000" b="1" dirty="0">
                          <a:solidFill>
                            <a:srgbClr val="000000"/>
                          </a:solidFill>
                          <a:effectLst/>
                          <a:latin typeface="Times New Roman"/>
                          <a:ea typeface="Times New Roman"/>
                          <a:cs typeface="Times New Roman"/>
                        </a:rPr>
                        <a:t>PRODUCCIÓN CADA PRODUCTOR</a:t>
                      </a:r>
                      <a:endParaRPr lang="es-ES"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000" b="1" dirty="0">
                          <a:solidFill>
                            <a:srgbClr val="000000"/>
                          </a:solidFill>
                          <a:effectLst/>
                          <a:latin typeface="Times New Roman"/>
                          <a:ea typeface="Times New Roman"/>
                          <a:cs typeface="Times New Roman"/>
                        </a:rPr>
                        <a:t>PRODUCCIÓN MENSUAL</a:t>
                      </a:r>
                      <a:endParaRPr lang="es-ES"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000" b="1" dirty="0">
                          <a:solidFill>
                            <a:srgbClr val="000000"/>
                          </a:solidFill>
                          <a:effectLst/>
                          <a:latin typeface="Times New Roman"/>
                          <a:ea typeface="Times New Roman"/>
                          <a:cs typeface="Times New Roman"/>
                        </a:rPr>
                        <a:t>PRODUCCIÓN ANUAL</a:t>
                      </a:r>
                      <a:endParaRPr lang="es-ES"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82880">
                <a:tc>
                  <a:txBody>
                    <a:bodyPr/>
                    <a:lstStyle/>
                    <a:p>
                      <a:pPr algn="ctr">
                        <a:lnSpc>
                          <a:spcPct val="115000"/>
                        </a:lnSpc>
                        <a:spcAft>
                          <a:spcPts val="0"/>
                        </a:spcAft>
                      </a:pPr>
                      <a:r>
                        <a:rPr lang="es-EC" sz="1400" dirty="0">
                          <a:solidFill>
                            <a:srgbClr val="000000"/>
                          </a:solidFill>
                          <a:effectLst/>
                          <a:latin typeface="Times New Roman"/>
                          <a:ea typeface="Times New Roman"/>
                          <a:cs typeface="Times New Roman"/>
                        </a:rPr>
                        <a:t>AÑO 0</a:t>
                      </a:r>
                      <a:endParaRPr lang="es-ES"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400" dirty="0">
                          <a:solidFill>
                            <a:srgbClr val="000000"/>
                          </a:solidFill>
                          <a:effectLst/>
                          <a:latin typeface="Times New Roman"/>
                          <a:ea typeface="Times New Roman"/>
                          <a:cs typeface="Times New Roman"/>
                        </a:rPr>
                        <a:t>32</a:t>
                      </a:r>
                      <a:endParaRPr lang="es-ES"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400" dirty="0">
                          <a:solidFill>
                            <a:srgbClr val="000000"/>
                          </a:solidFill>
                          <a:effectLst/>
                          <a:latin typeface="Times New Roman"/>
                          <a:ea typeface="Times New Roman"/>
                          <a:cs typeface="Times New Roman"/>
                        </a:rPr>
                        <a:t>851</a:t>
                      </a:r>
                      <a:endParaRPr lang="es-ES"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400" dirty="0">
                          <a:solidFill>
                            <a:srgbClr val="000000"/>
                          </a:solidFill>
                          <a:effectLst/>
                          <a:latin typeface="Times New Roman"/>
                          <a:ea typeface="Times New Roman"/>
                          <a:cs typeface="Times New Roman"/>
                        </a:rPr>
                        <a:t>27.232</a:t>
                      </a:r>
                      <a:endParaRPr lang="es-ES"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400" dirty="0">
                          <a:solidFill>
                            <a:srgbClr val="000000"/>
                          </a:solidFill>
                          <a:effectLst/>
                          <a:latin typeface="Times New Roman"/>
                          <a:ea typeface="Times New Roman"/>
                          <a:cs typeface="Times New Roman"/>
                        </a:rPr>
                        <a:t>326.784</a:t>
                      </a:r>
                      <a:endParaRPr lang="es-ES"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91770">
                <a:tc>
                  <a:txBody>
                    <a:bodyPr/>
                    <a:lstStyle/>
                    <a:p>
                      <a:pPr algn="ctr">
                        <a:lnSpc>
                          <a:spcPct val="115000"/>
                        </a:lnSpc>
                        <a:spcAft>
                          <a:spcPts val="0"/>
                        </a:spcAft>
                      </a:pPr>
                      <a:r>
                        <a:rPr lang="es-EC" sz="1400" dirty="0">
                          <a:solidFill>
                            <a:srgbClr val="000000"/>
                          </a:solidFill>
                          <a:effectLst/>
                          <a:latin typeface="Times New Roman"/>
                          <a:ea typeface="Times New Roman"/>
                          <a:cs typeface="Times New Roman"/>
                        </a:rPr>
                        <a:t>AÑO 1</a:t>
                      </a:r>
                      <a:endParaRPr lang="es-ES"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400" dirty="0">
                          <a:solidFill>
                            <a:srgbClr val="000000"/>
                          </a:solidFill>
                          <a:effectLst/>
                          <a:latin typeface="Times New Roman"/>
                          <a:ea typeface="Times New Roman"/>
                          <a:cs typeface="Times New Roman"/>
                        </a:rPr>
                        <a:t>32</a:t>
                      </a:r>
                      <a:endParaRPr lang="es-ES"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400" dirty="0">
                          <a:solidFill>
                            <a:srgbClr val="000000"/>
                          </a:solidFill>
                          <a:effectLst/>
                          <a:latin typeface="Times New Roman"/>
                          <a:ea typeface="Times New Roman"/>
                          <a:cs typeface="Times New Roman"/>
                        </a:rPr>
                        <a:t>864</a:t>
                      </a:r>
                      <a:endParaRPr lang="es-ES"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400" dirty="0">
                          <a:solidFill>
                            <a:srgbClr val="000000"/>
                          </a:solidFill>
                          <a:effectLst/>
                          <a:latin typeface="Times New Roman"/>
                          <a:ea typeface="Times New Roman"/>
                          <a:cs typeface="Times New Roman"/>
                        </a:rPr>
                        <a:t>27.640</a:t>
                      </a:r>
                      <a:endParaRPr lang="es-ES"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400" dirty="0">
                          <a:solidFill>
                            <a:srgbClr val="000000"/>
                          </a:solidFill>
                          <a:effectLst/>
                          <a:latin typeface="Times New Roman"/>
                          <a:ea typeface="Times New Roman"/>
                          <a:cs typeface="Times New Roman"/>
                        </a:rPr>
                        <a:t>331.686</a:t>
                      </a:r>
                      <a:endParaRPr lang="es-ES"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91770">
                <a:tc>
                  <a:txBody>
                    <a:bodyPr/>
                    <a:lstStyle/>
                    <a:p>
                      <a:pPr algn="ctr">
                        <a:lnSpc>
                          <a:spcPct val="115000"/>
                        </a:lnSpc>
                        <a:spcAft>
                          <a:spcPts val="0"/>
                        </a:spcAft>
                      </a:pPr>
                      <a:r>
                        <a:rPr lang="es-EC" sz="1400" dirty="0">
                          <a:solidFill>
                            <a:srgbClr val="000000"/>
                          </a:solidFill>
                          <a:effectLst/>
                          <a:latin typeface="Times New Roman"/>
                          <a:ea typeface="Times New Roman"/>
                          <a:cs typeface="Times New Roman"/>
                        </a:rPr>
                        <a:t>AÑO 2</a:t>
                      </a:r>
                      <a:endParaRPr lang="es-ES"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400" dirty="0">
                          <a:solidFill>
                            <a:srgbClr val="000000"/>
                          </a:solidFill>
                          <a:effectLst/>
                          <a:latin typeface="Times New Roman"/>
                          <a:ea typeface="Times New Roman"/>
                          <a:cs typeface="Times New Roman"/>
                        </a:rPr>
                        <a:t>32</a:t>
                      </a:r>
                      <a:endParaRPr lang="es-ES"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400" dirty="0">
                          <a:solidFill>
                            <a:srgbClr val="000000"/>
                          </a:solidFill>
                          <a:effectLst/>
                          <a:latin typeface="Times New Roman"/>
                          <a:ea typeface="Times New Roman"/>
                          <a:cs typeface="Times New Roman"/>
                        </a:rPr>
                        <a:t>877</a:t>
                      </a:r>
                      <a:endParaRPr lang="es-ES"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400" dirty="0">
                          <a:solidFill>
                            <a:srgbClr val="000000"/>
                          </a:solidFill>
                          <a:effectLst/>
                          <a:latin typeface="Times New Roman"/>
                          <a:ea typeface="Times New Roman"/>
                          <a:cs typeface="Times New Roman"/>
                        </a:rPr>
                        <a:t>28.055</a:t>
                      </a:r>
                      <a:endParaRPr lang="es-ES"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400" dirty="0">
                          <a:solidFill>
                            <a:srgbClr val="000000"/>
                          </a:solidFill>
                          <a:effectLst/>
                          <a:latin typeface="Times New Roman"/>
                          <a:ea typeface="Times New Roman"/>
                          <a:cs typeface="Times New Roman"/>
                        </a:rPr>
                        <a:t>336.661</a:t>
                      </a:r>
                      <a:endParaRPr lang="es-ES"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82880">
                <a:tc>
                  <a:txBody>
                    <a:bodyPr/>
                    <a:lstStyle/>
                    <a:p>
                      <a:pPr algn="ctr">
                        <a:lnSpc>
                          <a:spcPct val="115000"/>
                        </a:lnSpc>
                        <a:spcAft>
                          <a:spcPts val="0"/>
                        </a:spcAft>
                      </a:pPr>
                      <a:r>
                        <a:rPr lang="es-EC" sz="1400" dirty="0">
                          <a:solidFill>
                            <a:srgbClr val="000000"/>
                          </a:solidFill>
                          <a:effectLst/>
                          <a:latin typeface="Times New Roman"/>
                          <a:ea typeface="Times New Roman"/>
                          <a:cs typeface="Times New Roman"/>
                        </a:rPr>
                        <a:t>AÑO 3</a:t>
                      </a:r>
                      <a:endParaRPr lang="es-ES"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400" dirty="0">
                          <a:solidFill>
                            <a:srgbClr val="000000"/>
                          </a:solidFill>
                          <a:effectLst/>
                          <a:latin typeface="Times New Roman"/>
                          <a:ea typeface="Times New Roman"/>
                          <a:cs typeface="Times New Roman"/>
                        </a:rPr>
                        <a:t>32</a:t>
                      </a:r>
                      <a:endParaRPr lang="es-ES"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400" dirty="0">
                          <a:solidFill>
                            <a:srgbClr val="000000"/>
                          </a:solidFill>
                          <a:effectLst/>
                          <a:latin typeface="Times New Roman"/>
                          <a:ea typeface="Times New Roman"/>
                          <a:cs typeface="Times New Roman"/>
                        </a:rPr>
                        <a:t>890</a:t>
                      </a:r>
                      <a:endParaRPr lang="es-ES"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400" dirty="0">
                          <a:solidFill>
                            <a:srgbClr val="000000"/>
                          </a:solidFill>
                          <a:effectLst/>
                          <a:latin typeface="Times New Roman"/>
                          <a:ea typeface="Times New Roman"/>
                          <a:cs typeface="Times New Roman"/>
                        </a:rPr>
                        <a:t>28.476</a:t>
                      </a:r>
                      <a:endParaRPr lang="es-ES"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400" dirty="0">
                          <a:solidFill>
                            <a:srgbClr val="000000"/>
                          </a:solidFill>
                          <a:effectLst/>
                          <a:latin typeface="Times New Roman"/>
                          <a:ea typeface="Times New Roman"/>
                          <a:cs typeface="Times New Roman"/>
                        </a:rPr>
                        <a:t>341.711</a:t>
                      </a:r>
                      <a:endParaRPr lang="es-ES"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82880">
                <a:tc>
                  <a:txBody>
                    <a:bodyPr/>
                    <a:lstStyle/>
                    <a:p>
                      <a:pPr algn="ctr">
                        <a:lnSpc>
                          <a:spcPct val="115000"/>
                        </a:lnSpc>
                        <a:spcAft>
                          <a:spcPts val="0"/>
                        </a:spcAft>
                      </a:pPr>
                      <a:r>
                        <a:rPr lang="es-EC" sz="1400" dirty="0">
                          <a:solidFill>
                            <a:srgbClr val="000000"/>
                          </a:solidFill>
                          <a:effectLst/>
                          <a:latin typeface="Times New Roman"/>
                          <a:ea typeface="Times New Roman"/>
                          <a:cs typeface="Times New Roman"/>
                        </a:rPr>
                        <a:t>AÑO 4</a:t>
                      </a:r>
                      <a:endParaRPr lang="es-ES"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400" dirty="0">
                          <a:solidFill>
                            <a:srgbClr val="000000"/>
                          </a:solidFill>
                          <a:effectLst/>
                          <a:latin typeface="Times New Roman"/>
                          <a:ea typeface="Times New Roman"/>
                          <a:cs typeface="Times New Roman"/>
                        </a:rPr>
                        <a:t>32</a:t>
                      </a:r>
                      <a:endParaRPr lang="es-ES"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400" dirty="0">
                          <a:solidFill>
                            <a:srgbClr val="000000"/>
                          </a:solidFill>
                          <a:effectLst/>
                          <a:latin typeface="Times New Roman"/>
                          <a:ea typeface="Times New Roman"/>
                          <a:cs typeface="Times New Roman"/>
                        </a:rPr>
                        <a:t>903</a:t>
                      </a:r>
                      <a:endParaRPr lang="es-ES"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400" dirty="0">
                          <a:solidFill>
                            <a:srgbClr val="000000"/>
                          </a:solidFill>
                          <a:effectLst/>
                          <a:latin typeface="Times New Roman"/>
                          <a:ea typeface="Times New Roman"/>
                          <a:cs typeface="Times New Roman"/>
                        </a:rPr>
                        <a:t>28.903</a:t>
                      </a:r>
                      <a:endParaRPr lang="es-ES"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400" dirty="0">
                          <a:solidFill>
                            <a:srgbClr val="000000"/>
                          </a:solidFill>
                          <a:effectLst/>
                          <a:latin typeface="Times New Roman"/>
                          <a:ea typeface="Times New Roman"/>
                          <a:cs typeface="Times New Roman"/>
                        </a:rPr>
                        <a:t>346.837</a:t>
                      </a:r>
                      <a:endParaRPr lang="es-ES"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82880">
                <a:tc>
                  <a:txBody>
                    <a:bodyPr/>
                    <a:lstStyle/>
                    <a:p>
                      <a:pPr algn="ctr">
                        <a:lnSpc>
                          <a:spcPct val="115000"/>
                        </a:lnSpc>
                        <a:spcAft>
                          <a:spcPts val="0"/>
                        </a:spcAft>
                      </a:pPr>
                      <a:r>
                        <a:rPr lang="es-EC" sz="1400" dirty="0">
                          <a:solidFill>
                            <a:srgbClr val="000000"/>
                          </a:solidFill>
                          <a:effectLst/>
                          <a:latin typeface="Times New Roman"/>
                          <a:ea typeface="Times New Roman"/>
                          <a:cs typeface="Times New Roman"/>
                        </a:rPr>
                        <a:t>AÑO 5</a:t>
                      </a:r>
                      <a:endParaRPr lang="es-ES"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400" dirty="0">
                          <a:solidFill>
                            <a:srgbClr val="000000"/>
                          </a:solidFill>
                          <a:effectLst/>
                          <a:latin typeface="Times New Roman"/>
                          <a:ea typeface="Times New Roman"/>
                          <a:cs typeface="Times New Roman"/>
                        </a:rPr>
                        <a:t>32</a:t>
                      </a:r>
                      <a:endParaRPr lang="es-ES"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400" dirty="0">
                          <a:solidFill>
                            <a:srgbClr val="000000"/>
                          </a:solidFill>
                          <a:effectLst/>
                          <a:latin typeface="Times New Roman"/>
                          <a:ea typeface="Times New Roman"/>
                          <a:cs typeface="Times New Roman"/>
                        </a:rPr>
                        <a:t>917</a:t>
                      </a:r>
                      <a:endParaRPr lang="es-ES"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400" dirty="0">
                          <a:solidFill>
                            <a:srgbClr val="000000"/>
                          </a:solidFill>
                          <a:effectLst/>
                          <a:latin typeface="Times New Roman"/>
                          <a:ea typeface="Times New Roman"/>
                          <a:cs typeface="Times New Roman"/>
                        </a:rPr>
                        <a:t>29.337</a:t>
                      </a:r>
                      <a:endParaRPr lang="es-ES"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400" dirty="0">
                          <a:solidFill>
                            <a:srgbClr val="000000"/>
                          </a:solidFill>
                          <a:effectLst/>
                          <a:latin typeface="Times New Roman"/>
                          <a:ea typeface="Times New Roman"/>
                          <a:cs typeface="Times New Roman"/>
                        </a:rPr>
                        <a:t>352.039</a:t>
                      </a:r>
                      <a:endParaRPr lang="es-ES"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bl>
          </a:graphicData>
        </a:graphic>
      </p:graphicFrame>
      <p:sp>
        <p:nvSpPr>
          <p:cNvPr id="5" name="4 Rectángulo"/>
          <p:cNvSpPr/>
          <p:nvPr/>
        </p:nvSpPr>
        <p:spPr>
          <a:xfrm>
            <a:off x="7236296" y="1803748"/>
            <a:ext cx="648072" cy="584775"/>
          </a:xfrm>
          <a:prstGeom prst="rect">
            <a:avLst/>
          </a:prstGeom>
        </p:spPr>
        <p:txBody>
          <a:bodyPr wrap="square">
            <a:spAutoFit/>
          </a:bodyPr>
          <a:lstStyle/>
          <a:p>
            <a:r>
              <a:rPr lang="es-ES" sz="3200" dirty="0"/>
              <a:t> ∆</a:t>
            </a:r>
          </a:p>
        </p:txBody>
      </p:sp>
      <p:sp>
        <p:nvSpPr>
          <p:cNvPr id="6" name="5 Rectángulo"/>
          <p:cNvSpPr/>
          <p:nvPr/>
        </p:nvSpPr>
        <p:spPr>
          <a:xfrm>
            <a:off x="7740352" y="1907933"/>
            <a:ext cx="438073" cy="461665"/>
          </a:xfrm>
          <a:prstGeom prst="rect">
            <a:avLst/>
          </a:prstGeom>
        </p:spPr>
        <p:txBody>
          <a:bodyPr wrap="square">
            <a:spAutoFit/>
          </a:bodyPr>
          <a:lstStyle/>
          <a:p>
            <a:r>
              <a:rPr lang="es-ES" sz="2400" dirty="0"/>
              <a:t>=</a:t>
            </a:r>
          </a:p>
        </p:txBody>
      </p:sp>
      <p:sp>
        <p:nvSpPr>
          <p:cNvPr id="7" name="6 Rectángulo"/>
          <p:cNvSpPr/>
          <p:nvPr/>
        </p:nvSpPr>
        <p:spPr>
          <a:xfrm>
            <a:off x="7959388" y="1969488"/>
            <a:ext cx="1293131" cy="338554"/>
          </a:xfrm>
          <a:prstGeom prst="rect">
            <a:avLst/>
          </a:prstGeom>
        </p:spPr>
        <p:txBody>
          <a:bodyPr wrap="square" anchor="ctr">
            <a:spAutoFit/>
          </a:bodyPr>
          <a:lstStyle/>
          <a:p>
            <a:r>
              <a:rPr lang="es-ES" sz="1600" dirty="0"/>
              <a:t>1.5% ANUAL</a:t>
            </a:r>
          </a:p>
        </p:txBody>
      </p:sp>
      <p:sp>
        <p:nvSpPr>
          <p:cNvPr id="9" name="1 Título"/>
          <p:cNvSpPr txBox="1">
            <a:spLocks/>
          </p:cNvSpPr>
          <p:nvPr/>
        </p:nvSpPr>
        <p:spPr>
          <a:xfrm>
            <a:off x="1619672" y="3476399"/>
            <a:ext cx="5688632" cy="562074"/>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dirty="0" smtClean="0"/>
              <a:t>DEMANDA INSATISFECHA</a:t>
            </a:r>
            <a:endParaRPr lang="es-ES" sz="2400" dirty="0"/>
          </a:p>
        </p:txBody>
      </p:sp>
      <p:graphicFrame>
        <p:nvGraphicFramePr>
          <p:cNvPr id="10" name="9 Tabla"/>
          <p:cNvGraphicFramePr>
            <a:graphicFrameLocks noGrp="1"/>
          </p:cNvGraphicFramePr>
          <p:nvPr>
            <p:extLst>
              <p:ext uri="{D42A27DB-BD31-4B8C-83A1-F6EECF244321}">
                <p14:modId xmlns:p14="http://schemas.microsoft.com/office/powerpoint/2010/main" val="3018690483"/>
              </p:ext>
            </p:extLst>
          </p:nvPr>
        </p:nvGraphicFramePr>
        <p:xfrm>
          <a:off x="1619672" y="4293096"/>
          <a:ext cx="5688632" cy="1949069"/>
        </p:xfrm>
        <a:graphic>
          <a:graphicData uri="http://schemas.openxmlformats.org/drawingml/2006/table">
            <a:tbl>
              <a:tblPr firstRow="1" firstCol="1" bandRow="1"/>
              <a:tblGrid>
                <a:gridCol w="840001"/>
                <a:gridCol w="1653346"/>
                <a:gridCol w="1737415"/>
                <a:gridCol w="1457870"/>
              </a:tblGrid>
              <a:tr h="476885">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AÑO</a:t>
                      </a:r>
                      <a:endParaRPr lang="es-ES"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DEMANDA EFECTIVA</a:t>
                      </a:r>
                      <a:endParaRPr lang="es-ES"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OFERTA</a:t>
                      </a:r>
                      <a:endParaRPr lang="es-ES"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DEMANDA INSATISFECHA</a:t>
                      </a:r>
                      <a:endParaRPr lang="es-ES"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58750">
                <a:tc>
                  <a:txBody>
                    <a:bodyPr/>
                    <a:lstStyle/>
                    <a:p>
                      <a:pPr algn="ctr">
                        <a:lnSpc>
                          <a:spcPct val="115000"/>
                        </a:lnSpc>
                        <a:spcAft>
                          <a:spcPts val="0"/>
                        </a:spcAft>
                      </a:pPr>
                      <a:r>
                        <a:rPr lang="es-ES" sz="1400" b="1" dirty="0">
                          <a:solidFill>
                            <a:srgbClr val="000000"/>
                          </a:solidFill>
                          <a:effectLst/>
                          <a:latin typeface="Times New Roman"/>
                          <a:ea typeface="Times New Roman"/>
                          <a:cs typeface="Times New Roman"/>
                        </a:rPr>
                        <a:t>0</a:t>
                      </a:r>
                      <a:endParaRPr lang="es-ES" sz="14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400" b="0" dirty="0">
                          <a:solidFill>
                            <a:srgbClr val="000000"/>
                          </a:solidFill>
                          <a:effectLst/>
                          <a:latin typeface="Times New Roman"/>
                          <a:ea typeface="Times New Roman"/>
                          <a:cs typeface="Times New Roman"/>
                        </a:rPr>
                        <a:t>332.729</a:t>
                      </a:r>
                      <a:endParaRPr lang="es-ES" sz="1400" b="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400" b="0" dirty="0">
                          <a:solidFill>
                            <a:srgbClr val="000000"/>
                          </a:solidFill>
                          <a:effectLst/>
                          <a:latin typeface="Times New Roman"/>
                          <a:ea typeface="Times New Roman"/>
                          <a:cs typeface="Times New Roman"/>
                        </a:rPr>
                        <a:t>326.784</a:t>
                      </a:r>
                      <a:endParaRPr lang="es-ES" sz="1400" b="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400" b="0" dirty="0">
                          <a:solidFill>
                            <a:srgbClr val="000000"/>
                          </a:solidFill>
                          <a:effectLst/>
                          <a:latin typeface="Times New Roman"/>
                          <a:ea typeface="Times New Roman"/>
                          <a:cs typeface="Times New Roman"/>
                        </a:rPr>
                        <a:t>5.945</a:t>
                      </a:r>
                      <a:endParaRPr lang="es-ES" sz="1400" b="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58750">
                <a:tc>
                  <a:txBody>
                    <a:bodyPr/>
                    <a:lstStyle/>
                    <a:p>
                      <a:pPr algn="ctr">
                        <a:lnSpc>
                          <a:spcPct val="115000"/>
                        </a:lnSpc>
                        <a:spcAft>
                          <a:spcPts val="0"/>
                        </a:spcAft>
                      </a:pPr>
                      <a:r>
                        <a:rPr lang="es-ES" sz="1400" b="1" dirty="0">
                          <a:solidFill>
                            <a:srgbClr val="000000"/>
                          </a:solidFill>
                          <a:effectLst/>
                          <a:latin typeface="Times New Roman"/>
                          <a:ea typeface="Times New Roman"/>
                          <a:cs typeface="Times New Roman"/>
                        </a:rPr>
                        <a:t>1</a:t>
                      </a:r>
                      <a:endParaRPr lang="es-ES" sz="14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400" b="0" dirty="0">
                          <a:solidFill>
                            <a:srgbClr val="000000"/>
                          </a:solidFill>
                          <a:effectLst/>
                          <a:latin typeface="Times New Roman"/>
                          <a:ea typeface="Times New Roman"/>
                          <a:cs typeface="Times New Roman"/>
                        </a:rPr>
                        <a:t>338.072</a:t>
                      </a:r>
                      <a:endParaRPr lang="es-ES" sz="1400" b="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400" b="0" dirty="0">
                          <a:solidFill>
                            <a:srgbClr val="000000"/>
                          </a:solidFill>
                          <a:effectLst/>
                          <a:latin typeface="Times New Roman"/>
                          <a:ea typeface="Times New Roman"/>
                          <a:cs typeface="Times New Roman"/>
                        </a:rPr>
                        <a:t>331.686</a:t>
                      </a:r>
                      <a:endParaRPr lang="es-ES" sz="1400" b="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400" b="0" dirty="0">
                          <a:solidFill>
                            <a:srgbClr val="000000"/>
                          </a:solidFill>
                          <a:effectLst/>
                          <a:latin typeface="Times New Roman"/>
                          <a:ea typeface="Times New Roman"/>
                          <a:cs typeface="Times New Roman"/>
                        </a:rPr>
                        <a:t>6.386</a:t>
                      </a:r>
                      <a:endParaRPr lang="es-ES" sz="1400" b="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58750">
                <a:tc>
                  <a:txBody>
                    <a:bodyPr/>
                    <a:lstStyle/>
                    <a:p>
                      <a:pPr algn="ctr">
                        <a:lnSpc>
                          <a:spcPct val="115000"/>
                        </a:lnSpc>
                        <a:spcAft>
                          <a:spcPts val="0"/>
                        </a:spcAft>
                      </a:pPr>
                      <a:r>
                        <a:rPr lang="es-ES" sz="1400" b="1" dirty="0">
                          <a:solidFill>
                            <a:srgbClr val="000000"/>
                          </a:solidFill>
                          <a:effectLst/>
                          <a:latin typeface="Times New Roman"/>
                          <a:ea typeface="Times New Roman"/>
                          <a:cs typeface="Times New Roman"/>
                        </a:rPr>
                        <a:t>2</a:t>
                      </a:r>
                      <a:endParaRPr lang="es-ES" sz="14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400" b="0" dirty="0">
                          <a:solidFill>
                            <a:srgbClr val="000000"/>
                          </a:solidFill>
                          <a:effectLst/>
                          <a:latin typeface="Times New Roman"/>
                          <a:ea typeface="Times New Roman"/>
                          <a:cs typeface="Times New Roman"/>
                        </a:rPr>
                        <a:t>343.501</a:t>
                      </a:r>
                      <a:endParaRPr lang="es-ES" sz="1400" b="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400" b="0" dirty="0">
                          <a:solidFill>
                            <a:srgbClr val="000000"/>
                          </a:solidFill>
                          <a:effectLst/>
                          <a:latin typeface="Times New Roman"/>
                          <a:ea typeface="Times New Roman"/>
                          <a:cs typeface="Times New Roman"/>
                        </a:rPr>
                        <a:t>336.661</a:t>
                      </a:r>
                      <a:endParaRPr lang="es-ES" sz="1400" b="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400" b="0" dirty="0">
                          <a:solidFill>
                            <a:srgbClr val="000000"/>
                          </a:solidFill>
                          <a:effectLst/>
                          <a:latin typeface="Times New Roman"/>
                          <a:ea typeface="Times New Roman"/>
                          <a:cs typeface="Times New Roman"/>
                        </a:rPr>
                        <a:t>6.840</a:t>
                      </a:r>
                      <a:endParaRPr lang="es-ES" sz="1400" b="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58750">
                <a:tc>
                  <a:txBody>
                    <a:bodyPr/>
                    <a:lstStyle/>
                    <a:p>
                      <a:pPr algn="ctr">
                        <a:lnSpc>
                          <a:spcPct val="115000"/>
                        </a:lnSpc>
                        <a:spcAft>
                          <a:spcPts val="0"/>
                        </a:spcAft>
                      </a:pPr>
                      <a:r>
                        <a:rPr lang="es-ES" sz="1400" b="1" dirty="0">
                          <a:solidFill>
                            <a:srgbClr val="000000"/>
                          </a:solidFill>
                          <a:effectLst/>
                          <a:latin typeface="Times New Roman"/>
                          <a:ea typeface="Times New Roman"/>
                          <a:cs typeface="Times New Roman"/>
                        </a:rPr>
                        <a:t>3</a:t>
                      </a:r>
                      <a:endParaRPr lang="es-ES" sz="14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400" b="0" dirty="0">
                          <a:solidFill>
                            <a:srgbClr val="000000"/>
                          </a:solidFill>
                          <a:effectLst/>
                          <a:latin typeface="Times New Roman"/>
                          <a:ea typeface="Times New Roman"/>
                          <a:cs typeface="Times New Roman"/>
                        </a:rPr>
                        <a:t>349.018</a:t>
                      </a:r>
                      <a:endParaRPr lang="es-ES" sz="1400" b="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400" b="0" dirty="0">
                          <a:solidFill>
                            <a:srgbClr val="000000"/>
                          </a:solidFill>
                          <a:effectLst/>
                          <a:latin typeface="Times New Roman"/>
                          <a:ea typeface="Times New Roman"/>
                          <a:cs typeface="Times New Roman"/>
                        </a:rPr>
                        <a:t>341.711</a:t>
                      </a:r>
                      <a:endParaRPr lang="es-ES" sz="1400" b="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400" b="0" dirty="0">
                          <a:solidFill>
                            <a:srgbClr val="000000"/>
                          </a:solidFill>
                          <a:effectLst/>
                          <a:latin typeface="Times New Roman"/>
                          <a:ea typeface="Times New Roman"/>
                          <a:cs typeface="Times New Roman"/>
                        </a:rPr>
                        <a:t>7.307</a:t>
                      </a:r>
                      <a:endParaRPr lang="es-ES" sz="1400" b="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58750">
                <a:tc>
                  <a:txBody>
                    <a:bodyPr/>
                    <a:lstStyle/>
                    <a:p>
                      <a:pPr algn="ctr">
                        <a:lnSpc>
                          <a:spcPct val="115000"/>
                        </a:lnSpc>
                        <a:spcAft>
                          <a:spcPts val="0"/>
                        </a:spcAft>
                      </a:pPr>
                      <a:r>
                        <a:rPr lang="es-ES" sz="1400" b="1" dirty="0">
                          <a:solidFill>
                            <a:srgbClr val="000000"/>
                          </a:solidFill>
                          <a:effectLst/>
                          <a:latin typeface="Times New Roman"/>
                          <a:ea typeface="Times New Roman"/>
                          <a:cs typeface="Times New Roman"/>
                        </a:rPr>
                        <a:t>4</a:t>
                      </a:r>
                      <a:endParaRPr lang="es-ES" sz="14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400" b="0" dirty="0">
                          <a:solidFill>
                            <a:srgbClr val="000000"/>
                          </a:solidFill>
                          <a:effectLst/>
                          <a:latin typeface="Times New Roman"/>
                          <a:ea typeface="Times New Roman"/>
                          <a:cs typeface="Times New Roman"/>
                        </a:rPr>
                        <a:t>354.625</a:t>
                      </a:r>
                      <a:endParaRPr lang="es-ES" sz="1400" b="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400" b="0" dirty="0">
                          <a:solidFill>
                            <a:srgbClr val="000000"/>
                          </a:solidFill>
                          <a:effectLst/>
                          <a:latin typeface="Times New Roman"/>
                          <a:ea typeface="Times New Roman"/>
                          <a:cs typeface="Times New Roman"/>
                        </a:rPr>
                        <a:t>346.837</a:t>
                      </a:r>
                      <a:endParaRPr lang="es-ES" sz="1400" b="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400" b="0" dirty="0">
                          <a:solidFill>
                            <a:srgbClr val="000000"/>
                          </a:solidFill>
                          <a:effectLst/>
                          <a:latin typeface="Times New Roman"/>
                          <a:ea typeface="Times New Roman"/>
                          <a:cs typeface="Times New Roman"/>
                        </a:rPr>
                        <a:t>7.788</a:t>
                      </a:r>
                      <a:endParaRPr lang="es-ES" sz="1400" b="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58750">
                <a:tc>
                  <a:txBody>
                    <a:bodyPr/>
                    <a:lstStyle/>
                    <a:p>
                      <a:pPr algn="ctr">
                        <a:lnSpc>
                          <a:spcPct val="115000"/>
                        </a:lnSpc>
                        <a:spcAft>
                          <a:spcPts val="0"/>
                        </a:spcAft>
                      </a:pPr>
                      <a:r>
                        <a:rPr lang="es-ES" sz="1400" b="1" dirty="0">
                          <a:solidFill>
                            <a:srgbClr val="000000"/>
                          </a:solidFill>
                          <a:effectLst/>
                          <a:latin typeface="Times New Roman"/>
                          <a:ea typeface="Times New Roman"/>
                          <a:cs typeface="Times New Roman"/>
                        </a:rPr>
                        <a:t>5</a:t>
                      </a:r>
                      <a:endParaRPr lang="es-ES" sz="14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400" b="0" dirty="0">
                          <a:solidFill>
                            <a:srgbClr val="000000"/>
                          </a:solidFill>
                          <a:effectLst/>
                          <a:latin typeface="Times New Roman"/>
                          <a:ea typeface="Times New Roman"/>
                          <a:cs typeface="Times New Roman"/>
                        </a:rPr>
                        <a:t>360.321</a:t>
                      </a:r>
                      <a:endParaRPr lang="es-ES" sz="1400" b="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400" b="0" dirty="0">
                          <a:solidFill>
                            <a:srgbClr val="000000"/>
                          </a:solidFill>
                          <a:effectLst/>
                          <a:latin typeface="Times New Roman"/>
                          <a:ea typeface="Times New Roman"/>
                          <a:cs typeface="Times New Roman"/>
                        </a:rPr>
                        <a:t>352.039</a:t>
                      </a:r>
                      <a:endParaRPr lang="es-ES" sz="1400" b="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400" b="0" dirty="0">
                          <a:solidFill>
                            <a:srgbClr val="000000"/>
                          </a:solidFill>
                          <a:effectLst/>
                          <a:latin typeface="Times New Roman"/>
                          <a:ea typeface="Times New Roman"/>
                          <a:cs typeface="Times New Roman"/>
                        </a:rPr>
                        <a:t>8.282</a:t>
                      </a:r>
                      <a:endParaRPr lang="es-ES" sz="1400" b="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bl>
          </a:graphicData>
        </a:graphic>
      </p:graphicFrame>
    </p:spTree>
    <p:extLst>
      <p:ext uri="{BB962C8B-B14F-4D97-AF65-F5344CB8AC3E}">
        <p14:creationId xmlns:p14="http://schemas.microsoft.com/office/powerpoint/2010/main" val="15646972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s-EC" dirty="0" smtClean="0"/>
              <a:t>PLAN DE MARKETING</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276998441"/>
              </p:ext>
            </p:extLst>
          </p:nvPr>
        </p:nvGraphicFramePr>
        <p:xfrm>
          <a:off x="611560" y="1052736"/>
          <a:ext cx="8218487" cy="4497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38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8024" y="1124744"/>
            <a:ext cx="3985065"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2992421285"/>
              </p:ext>
            </p:extLst>
          </p:nvPr>
        </p:nvGraphicFramePr>
        <p:xfrm>
          <a:off x="5076056" y="3429000"/>
          <a:ext cx="3312368" cy="20162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491463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971600" y="1268760"/>
            <a:ext cx="7056784" cy="4935409"/>
            <a:chOff x="2310098" y="2122039"/>
            <a:chExt cx="4523802" cy="4003042"/>
          </a:xfrm>
        </p:grpSpPr>
        <p:sp>
          <p:nvSpPr>
            <p:cNvPr id="6" name="5 Arco de bloque"/>
            <p:cNvSpPr/>
            <p:nvPr/>
          </p:nvSpPr>
          <p:spPr>
            <a:xfrm>
              <a:off x="2830858" y="2122039"/>
              <a:ext cx="3482283" cy="3482283"/>
            </a:xfrm>
            <a:prstGeom prst="blockArc">
              <a:avLst>
                <a:gd name="adj1" fmla="val 11431901"/>
                <a:gd name="adj2" fmla="val 16200000"/>
                <a:gd name="adj3" fmla="val 4641"/>
              </a:avLst>
            </a:prstGeom>
          </p:spPr>
          <p:style>
            <a:lnRef idx="0">
              <a:schemeClr val="lt1">
                <a:hueOff val="0"/>
                <a:satOff val="0"/>
                <a:lumOff val="0"/>
                <a:alphaOff val="0"/>
              </a:schemeClr>
            </a:lnRef>
            <a:fillRef idx="3">
              <a:schemeClr val="accent4">
                <a:hueOff val="-4464770"/>
                <a:satOff val="26899"/>
                <a:lumOff val="2156"/>
                <a:alphaOff val="0"/>
              </a:schemeClr>
            </a:fillRef>
            <a:effectRef idx="3">
              <a:schemeClr val="accent4">
                <a:hueOff val="-4464770"/>
                <a:satOff val="26899"/>
                <a:lumOff val="2156"/>
                <a:alphaOff val="0"/>
              </a:schemeClr>
            </a:effectRef>
            <a:fontRef idx="minor">
              <a:schemeClr val="lt1"/>
            </a:fontRef>
          </p:style>
        </p:sp>
        <p:sp>
          <p:nvSpPr>
            <p:cNvPr id="7" name="6 Arco de bloque"/>
            <p:cNvSpPr/>
            <p:nvPr/>
          </p:nvSpPr>
          <p:spPr>
            <a:xfrm>
              <a:off x="2830858" y="2122039"/>
              <a:ext cx="3482283" cy="3482283"/>
            </a:xfrm>
            <a:prstGeom prst="blockArc">
              <a:avLst>
                <a:gd name="adj1" fmla="val 5400000"/>
                <a:gd name="adj2" fmla="val 10800000"/>
                <a:gd name="adj3" fmla="val 4641"/>
              </a:avLst>
            </a:prstGeom>
          </p:spPr>
          <p:style>
            <a:lnRef idx="0">
              <a:schemeClr val="lt1">
                <a:hueOff val="0"/>
                <a:satOff val="0"/>
                <a:lumOff val="0"/>
                <a:alphaOff val="0"/>
              </a:schemeClr>
            </a:lnRef>
            <a:fillRef idx="3">
              <a:schemeClr val="accent4">
                <a:hueOff val="-2976513"/>
                <a:satOff val="17933"/>
                <a:lumOff val="1437"/>
                <a:alphaOff val="0"/>
              </a:schemeClr>
            </a:fillRef>
            <a:effectRef idx="3">
              <a:schemeClr val="accent4">
                <a:hueOff val="-2976513"/>
                <a:satOff val="17933"/>
                <a:lumOff val="1437"/>
                <a:alphaOff val="0"/>
              </a:schemeClr>
            </a:effectRef>
            <a:fontRef idx="minor">
              <a:schemeClr val="lt1"/>
            </a:fontRef>
          </p:style>
        </p:sp>
        <p:sp>
          <p:nvSpPr>
            <p:cNvPr id="8" name="7 Arco de bloque"/>
            <p:cNvSpPr/>
            <p:nvPr/>
          </p:nvSpPr>
          <p:spPr>
            <a:xfrm>
              <a:off x="2830858" y="2122039"/>
              <a:ext cx="3482283" cy="3482283"/>
            </a:xfrm>
            <a:prstGeom prst="blockArc">
              <a:avLst>
                <a:gd name="adj1" fmla="val 0"/>
                <a:gd name="adj2" fmla="val 5400000"/>
                <a:gd name="adj3" fmla="val 4641"/>
              </a:avLst>
            </a:prstGeom>
          </p:spPr>
          <p:style>
            <a:lnRef idx="0">
              <a:schemeClr val="lt1">
                <a:hueOff val="0"/>
                <a:satOff val="0"/>
                <a:lumOff val="0"/>
                <a:alphaOff val="0"/>
              </a:schemeClr>
            </a:lnRef>
            <a:fillRef idx="3">
              <a:schemeClr val="accent4">
                <a:hueOff val="-1488257"/>
                <a:satOff val="8966"/>
                <a:lumOff val="719"/>
                <a:alphaOff val="0"/>
              </a:schemeClr>
            </a:fillRef>
            <a:effectRef idx="3">
              <a:schemeClr val="accent4">
                <a:hueOff val="-1488257"/>
                <a:satOff val="8966"/>
                <a:lumOff val="719"/>
                <a:alphaOff val="0"/>
              </a:schemeClr>
            </a:effectRef>
            <a:fontRef idx="minor">
              <a:schemeClr val="lt1"/>
            </a:fontRef>
          </p:style>
        </p:sp>
        <p:sp>
          <p:nvSpPr>
            <p:cNvPr id="9" name="8 Arco de bloque"/>
            <p:cNvSpPr/>
            <p:nvPr/>
          </p:nvSpPr>
          <p:spPr>
            <a:xfrm>
              <a:off x="2830858" y="2122039"/>
              <a:ext cx="3482283" cy="3482283"/>
            </a:xfrm>
            <a:prstGeom prst="blockArc">
              <a:avLst>
                <a:gd name="adj1" fmla="val 16200000"/>
                <a:gd name="adj2" fmla="val 0"/>
                <a:gd name="adj3" fmla="val 4641"/>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10" name="9 Forma libre"/>
            <p:cNvSpPr/>
            <p:nvPr/>
          </p:nvSpPr>
          <p:spPr>
            <a:xfrm rot="21438111">
              <a:off x="3770337" y="3061518"/>
              <a:ext cx="1603325" cy="1603325"/>
            </a:xfrm>
            <a:custGeom>
              <a:avLst/>
              <a:gdLst>
                <a:gd name="connsiteX0" fmla="*/ 0 w 1603325"/>
                <a:gd name="connsiteY0" fmla="*/ 801663 h 1603325"/>
                <a:gd name="connsiteX1" fmla="*/ 801663 w 1603325"/>
                <a:gd name="connsiteY1" fmla="*/ 0 h 1603325"/>
                <a:gd name="connsiteX2" fmla="*/ 1603326 w 1603325"/>
                <a:gd name="connsiteY2" fmla="*/ 801663 h 1603325"/>
                <a:gd name="connsiteX3" fmla="*/ 801663 w 1603325"/>
                <a:gd name="connsiteY3" fmla="*/ 1603326 h 1603325"/>
                <a:gd name="connsiteX4" fmla="*/ 0 w 1603325"/>
                <a:gd name="connsiteY4" fmla="*/ 801663 h 1603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3325" h="1603325">
                  <a:moveTo>
                    <a:pt x="0" y="801663"/>
                  </a:moveTo>
                  <a:cubicBezTo>
                    <a:pt x="0" y="358917"/>
                    <a:pt x="358917" y="0"/>
                    <a:pt x="801663" y="0"/>
                  </a:cubicBezTo>
                  <a:cubicBezTo>
                    <a:pt x="1244409" y="0"/>
                    <a:pt x="1603326" y="358917"/>
                    <a:pt x="1603326" y="801663"/>
                  </a:cubicBezTo>
                  <a:cubicBezTo>
                    <a:pt x="1603326" y="1244409"/>
                    <a:pt x="1244409" y="1603326"/>
                    <a:pt x="801663" y="1603326"/>
                  </a:cubicBezTo>
                  <a:cubicBezTo>
                    <a:pt x="358917" y="1603326"/>
                    <a:pt x="0" y="1244409"/>
                    <a:pt x="0" y="801663"/>
                  </a:cubicBez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264012" tIns="264012" rIns="264012" bIns="264012" numCol="1" spcCol="1270" anchor="ctr" anchorCtr="0">
              <a:noAutofit/>
            </a:bodyPr>
            <a:lstStyle/>
            <a:p>
              <a:pPr lvl="0" algn="ctr" defTabSz="1022350">
                <a:lnSpc>
                  <a:spcPct val="90000"/>
                </a:lnSpc>
                <a:spcBef>
                  <a:spcPct val="0"/>
                </a:spcBef>
                <a:spcAft>
                  <a:spcPct val="35000"/>
                </a:spcAft>
              </a:pPr>
              <a:r>
                <a:rPr lang="es-EC" sz="2300" kern="1200" dirty="0" smtClean="0"/>
                <a:t>ESTUDIO TECNICO</a:t>
              </a:r>
              <a:endParaRPr lang="es-ES" sz="2300" kern="1200" dirty="0"/>
            </a:p>
          </p:txBody>
        </p:sp>
        <p:sp>
          <p:nvSpPr>
            <p:cNvPr id="12" name="11 Forma libre"/>
            <p:cNvSpPr/>
            <p:nvPr/>
          </p:nvSpPr>
          <p:spPr>
            <a:xfrm>
              <a:off x="5711573" y="3302017"/>
              <a:ext cx="1122327" cy="1122327"/>
            </a:xfrm>
            <a:custGeom>
              <a:avLst/>
              <a:gdLst>
                <a:gd name="connsiteX0" fmla="*/ 0 w 1122327"/>
                <a:gd name="connsiteY0" fmla="*/ 561164 h 1122327"/>
                <a:gd name="connsiteX1" fmla="*/ 561164 w 1122327"/>
                <a:gd name="connsiteY1" fmla="*/ 0 h 1122327"/>
                <a:gd name="connsiteX2" fmla="*/ 1122328 w 1122327"/>
                <a:gd name="connsiteY2" fmla="*/ 561164 h 1122327"/>
                <a:gd name="connsiteX3" fmla="*/ 561164 w 1122327"/>
                <a:gd name="connsiteY3" fmla="*/ 1122328 h 1122327"/>
                <a:gd name="connsiteX4" fmla="*/ 0 w 1122327"/>
                <a:gd name="connsiteY4" fmla="*/ 561164 h 1122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2327" h="1122327">
                  <a:moveTo>
                    <a:pt x="0" y="561164"/>
                  </a:moveTo>
                  <a:cubicBezTo>
                    <a:pt x="0" y="251242"/>
                    <a:pt x="251242" y="0"/>
                    <a:pt x="561164" y="0"/>
                  </a:cubicBezTo>
                  <a:cubicBezTo>
                    <a:pt x="871086" y="0"/>
                    <a:pt x="1122328" y="251242"/>
                    <a:pt x="1122328" y="561164"/>
                  </a:cubicBezTo>
                  <a:cubicBezTo>
                    <a:pt x="1122328" y="871086"/>
                    <a:pt x="871086" y="1122328"/>
                    <a:pt x="561164" y="1122328"/>
                  </a:cubicBezTo>
                  <a:cubicBezTo>
                    <a:pt x="251242" y="1122328"/>
                    <a:pt x="0" y="871086"/>
                    <a:pt x="0" y="561164"/>
                  </a:cubicBezTo>
                  <a:close/>
                </a:path>
              </a:pathLst>
            </a:custGeom>
          </p:spPr>
          <p:style>
            <a:lnRef idx="0">
              <a:schemeClr val="lt1">
                <a:hueOff val="0"/>
                <a:satOff val="0"/>
                <a:lumOff val="0"/>
                <a:alphaOff val="0"/>
              </a:schemeClr>
            </a:lnRef>
            <a:fillRef idx="3">
              <a:schemeClr val="accent4">
                <a:hueOff val="-1488257"/>
                <a:satOff val="8966"/>
                <a:lumOff val="719"/>
                <a:alphaOff val="0"/>
              </a:schemeClr>
            </a:fillRef>
            <a:effectRef idx="3">
              <a:schemeClr val="accent4">
                <a:hueOff val="-1488257"/>
                <a:satOff val="8966"/>
                <a:lumOff val="719"/>
                <a:alphaOff val="0"/>
              </a:schemeClr>
            </a:effectRef>
            <a:fontRef idx="minor">
              <a:schemeClr val="lt1"/>
            </a:fontRef>
          </p:style>
          <p:txBody>
            <a:bodyPr spcFirstLastPara="0" vert="horz" wrap="square" lIns="173251" tIns="173251" rIns="173251" bIns="173251" numCol="1" spcCol="1270" anchor="ctr" anchorCtr="0">
              <a:noAutofit/>
            </a:bodyPr>
            <a:lstStyle/>
            <a:p>
              <a:pPr lvl="0" algn="ctr" defTabSz="311150">
                <a:lnSpc>
                  <a:spcPct val="90000"/>
                </a:lnSpc>
                <a:spcBef>
                  <a:spcPct val="0"/>
                </a:spcBef>
                <a:spcAft>
                  <a:spcPct val="35000"/>
                </a:spcAft>
              </a:pPr>
              <a:r>
                <a:rPr lang="es-EC" sz="1200" b="1" kern="1200" dirty="0" smtClean="0"/>
                <a:t>TAMAÑO</a:t>
              </a:r>
              <a:endParaRPr lang="es-ES" sz="1200" b="1" kern="1200" dirty="0"/>
            </a:p>
          </p:txBody>
        </p:sp>
        <p:sp>
          <p:nvSpPr>
            <p:cNvPr id="13" name="12 Forma libre"/>
            <p:cNvSpPr/>
            <p:nvPr/>
          </p:nvSpPr>
          <p:spPr>
            <a:xfrm>
              <a:off x="3733488" y="5002754"/>
              <a:ext cx="1858767" cy="1122327"/>
            </a:xfrm>
            <a:custGeom>
              <a:avLst/>
              <a:gdLst>
                <a:gd name="connsiteX0" fmla="*/ 0 w 1122327"/>
                <a:gd name="connsiteY0" fmla="*/ 561164 h 1122327"/>
                <a:gd name="connsiteX1" fmla="*/ 561164 w 1122327"/>
                <a:gd name="connsiteY1" fmla="*/ 0 h 1122327"/>
                <a:gd name="connsiteX2" fmla="*/ 1122328 w 1122327"/>
                <a:gd name="connsiteY2" fmla="*/ 561164 h 1122327"/>
                <a:gd name="connsiteX3" fmla="*/ 561164 w 1122327"/>
                <a:gd name="connsiteY3" fmla="*/ 1122328 h 1122327"/>
                <a:gd name="connsiteX4" fmla="*/ 0 w 1122327"/>
                <a:gd name="connsiteY4" fmla="*/ 561164 h 1122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2327" h="1122327">
                  <a:moveTo>
                    <a:pt x="0" y="561164"/>
                  </a:moveTo>
                  <a:cubicBezTo>
                    <a:pt x="0" y="251242"/>
                    <a:pt x="251242" y="0"/>
                    <a:pt x="561164" y="0"/>
                  </a:cubicBezTo>
                  <a:cubicBezTo>
                    <a:pt x="871086" y="0"/>
                    <a:pt x="1122328" y="251242"/>
                    <a:pt x="1122328" y="561164"/>
                  </a:cubicBezTo>
                  <a:cubicBezTo>
                    <a:pt x="1122328" y="871086"/>
                    <a:pt x="871086" y="1122328"/>
                    <a:pt x="561164" y="1122328"/>
                  </a:cubicBezTo>
                  <a:cubicBezTo>
                    <a:pt x="251242" y="1122328"/>
                    <a:pt x="0" y="871086"/>
                    <a:pt x="0" y="561164"/>
                  </a:cubicBezTo>
                  <a:close/>
                </a:path>
              </a:pathLst>
            </a:custGeom>
          </p:spPr>
          <p:style>
            <a:lnRef idx="0">
              <a:schemeClr val="lt1">
                <a:hueOff val="0"/>
                <a:satOff val="0"/>
                <a:lumOff val="0"/>
                <a:alphaOff val="0"/>
              </a:schemeClr>
            </a:lnRef>
            <a:fillRef idx="3">
              <a:schemeClr val="accent4">
                <a:hueOff val="-2976513"/>
                <a:satOff val="17933"/>
                <a:lumOff val="1437"/>
                <a:alphaOff val="0"/>
              </a:schemeClr>
            </a:fillRef>
            <a:effectRef idx="3">
              <a:schemeClr val="accent4">
                <a:hueOff val="-2976513"/>
                <a:satOff val="17933"/>
                <a:lumOff val="1437"/>
                <a:alphaOff val="0"/>
              </a:schemeClr>
            </a:effectRef>
            <a:fontRef idx="minor">
              <a:schemeClr val="lt1"/>
            </a:fontRef>
          </p:style>
          <p:txBody>
            <a:bodyPr spcFirstLastPara="0" vert="horz" wrap="square" lIns="173251" tIns="173251" rIns="173251" bIns="173251" numCol="1" spcCol="1270" anchor="ctr" anchorCtr="0">
              <a:noAutofit/>
            </a:bodyPr>
            <a:lstStyle/>
            <a:p>
              <a:pPr lvl="0" algn="ctr" defTabSz="311150">
                <a:lnSpc>
                  <a:spcPct val="90000"/>
                </a:lnSpc>
                <a:spcBef>
                  <a:spcPct val="0"/>
                </a:spcBef>
                <a:spcAft>
                  <a:spcPct val="35000"/>
                </a:spcAft>
              </a:pPr>
              <a:r>
                <a:rPr lang="es-EC" sz="1200" b="1" kern="1200" dirty="0" smtClean="0"/>
                <a:t>PROGRAMA DE COMERCIALIZACION</a:t>
              </a:r>
              <a:endParaRPr lang="es-ES" sz="1200" b="1" kern="1200" dirty="0"/>
            </a:p>
          </p:txBody>
        </p:sp>
        <p:sp>
          <p:nvSpPr>
            <p:cNvPr id="14" name="13 Forma libre"/>
            <p:cNvSpPr/>
            <p:nvPr/>
          </p:nvSpPr>
          <p:spPr>
            <a:xfrm>
              <a:off x="2310098" y="3302017"/>
              <a:ext cx="1200192" cy="1122327"/>
            </a:xfrm>
            <a:custGeom>
              <a:avLst/>
              <a:gdLst>
                <a:gd name="connsiteX0" fmla="*/ 0 w 1122327"/>
                <a:gd name="connsiteY0" fmla="*/ 561164 h 1122327"/>
                <a:gd name="connsiteX1" fmla="*/ 561164 w 1122327"/>
                <a:gd name="connsiteY1" fmla="*/ 0 h 1122327"/>
                <a:gd name="connsiteX2" fmla="*/ 1122328 w 1122327"/>
                <a:gd name="connsiteY2" fmla="*/ 561164 h 1122327"/>
                <a:gd name="connsiteX3" fmla="*/ 561164 w 1122327"/>
                <a:gd name="connsiteY3" fmla="*/ 1122328 h 1122327"/>
                <a:gd name="connsiteX4" fmla="*/ 0 w 1122327"/>
                <a:gd name="connsiteY4" fmla="*/ 561164 h 1122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2327" h="1122327">
                  <a:moveTo>
                    <a:pt x="0" y="561164"/>
                  </a:moveTo>
                  <a:cubicBezTo>
                    <a:pt x="0" y="251242"/>
                    <a:pt x="251242" y="0"/>
                    <a:pt x="561164" y="0"/>
                  </a:cubicBezTo>
                  <a:cubicBezTo>
                    <a:pt x="871086" y="0"/>
                    <a:pt x="1122328" y="251242"/>
                    <a:pt x="1122328" y="561164"/>
                  </a:cubicBezTo>
                  <a:cubicBezTo>
                    <a:pt x="1122328" y="871086"/>
                    <a:pt x="871086" y="1122328"/>
                    <a:pt x="561164" y="1122328"/>
                  </a:cubicBezTo>
                  <a:cubicBezTo>
                    <a:pt x="251242" y="1122328"/>
                    <a:pt x="0" y="871086"/>
                    <a:pt x="0" y="561164"/>
                  </a:cubicBezTo>
                  <a:close/>
                </a:path>
              </a:pathLst>
            </a:custGeom>
          </p:spPr>
          <p:style>
            <a:lnRef idx="0">
              <a:schemeClr val="lt1">
                <a:hueOff val="0"/>
                <a:satOff val="0"/>
                <a:lumOff val="0"/>
                <a:alphaOff val="0"/>
              </a:schemeClr>
            </a:lnRef>
            <a:fillRef idx="3">
              <a:schemeClr val="accent4">
                <a:hueOff val="-4464770"/>
                <a:satOff val="26899"/>
                <a:lumOff val="2156"/>
                <a:alphaOff val="0"/>
              </a:schemeClr>
            </a:fillRef>
            <a:effectRef idx="3">
              <a:schemeClr val="accent4">
                <a:hueOff val="-4464770"/>
                <a:satOff val="26899"/>
                <a:lumOff val="2156"/>
                <a:alphaOff val="0"/>
              </a:schemeClr>
            </a:effectRef>
            <a:fontRef idx="minor">
              <a:schemeClr val="lt1"/>
            </a:fontRef>
          </p:style>
          <p:txBody>
            <a:bodyPr spcFirstLastPara="0" vert="horz" wrap="square" lIns="173251" tIns="173251" rIns="173251" bIns="173251" numCol="1" spcCol="1270" anchor="ctr" anchorCtr="0">
              <a:noAutofit/>
            </a:bodyPr>
            <a:lstStyle/>
            <a:p>
              <a:pPr lvl="0" algn="ctr" defTabSz="311150">
                <a:lnSpc>
                  <a:spcPct val="90000"/>
                </a:lnSpc>
                <a:spcBef>
                  <a:spcPct val="0"/>
                </a:spcBef>
                <a:spcAft>
                  <a:spcPct val="35000"/>
                </a:spcAft>
              </a:pPr>
              <a:r>
                <a:rPr lang="es-EC" sz="1200" b="1" kern="1200" dirty="0" smtClean="0"/>
                <a:t>INGENIERIA DEL PROYECTO</a:t>
              </a:r>
              <a:endParaRPr lang="es-ES" sz="1200" b="1" kern="1200" dirty="0"/>
            </a:p>
          </p:txBody>
        </p:sp>
      </p:grpSp>
      <p:sp>
        <p:nvSpPr>
          <p:cNvPr id="16" name="15 Forma libre"/>
          <p:cNvSpPr/>
          <p:nvPr/>
        </p:nvSpPr>
        <p:spPr>
          <a:xfrm>
            <a:off x="3347864" y="707596"/>
            <a:ext cx="2304256" cy="1122327"/>
          </a:xfrm>
          <a:custGeom>
            <a:avLst/>
            <a:gdLst>
              <a:gd name="connsiteX0" fmla="*/ 0 w 1122327"/>
              <a:gd name="connsiteY0" fmla="*/ 561164 h 1122327"/>
              <a:gd name="connsiteX1" fmla="*/ 561164 w 1122327"/>
              <a:gd name="connsiteY1" fmla="*/ 0 h 1122327"/>
              <a:gd name="connsiteX2" fmla="*/ 1122328 w 1122327"/>
              <a:gd name="connsiteY2" fmla="*/ 561164 h 1122327"/>
              <a:gd name="connsiteX3" fmla="*/ 561164 w 1122327"/>
              <a:gd name="connsiteY3" fmla="*/ 1122328 h 1122327"/>
              <a:gd name="connsiteX4" fmla="*/ 0 w 1122327"/>
              <a:gd name="connsiteY4" fmla="*/ 561164 h 1122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2327" h="1122327">
                <a:moveTo>
                  <a:pt x="0" y="561164"/>
                </a:moveTo>
                <a:cubicBezTo>
                  <a:pt x="0" y="251242"/>
                  <a:pt x="251242" y="0"/>
                  <a:pt x="561164" y="0"/>
                </a:cubicBezTo>
                <a:cubicBezTo>
                  <a:pt x="871086" y="0"/>
                  <a:pt x="1122328" y="251242"/>
                  <a:pt x="1122328" y="561164"/>
                </a:cubicBezTo>
                <a:cubicBezTo>
                  <a:pt x="1122328" y="871086"/>
                  <a:pt x="871086" y="1122328"/>
                  <a:pt x="561164" y="1122328"/>
                </a:cubicBezTo>
                <a:cubicBezTo>
                  <a:pt x="251242" y="1122328"/>
                  <a:pt x="0" y="871086"/>
                  <a:pt x="0" y="561164"/>
                </a:cubicBez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173251" tIns="173251" rIns="173251" bIns="173251" numCol="1" spcCol="1270" anchor="ctr" anchorCtr="0">
            <a:noAutofit/>
          </a:bodyPr>
          <a:lstStyle/>
          <a:p>
            <a:pPr lvl="0" algn="ctr" defTabSz="311150">
              <a:lnSpc>
                <a:spcPct val="90000"/>
              </a:lnSpc>
              <a:spcBef>
                <a:spcPct val="0"/>
              </a:spcBef>
              <a:spcAft>
                <a:spcPct val="35000"/>
              </a:spcAft>
            </a:pPr>
            <a:r>
              <a:rPr lang="es-EC" sz="1200" b="1" kern="1200" dirty="0" smtClean="0"/>
              <a:t>LOCALIZACION</a:t>
            </a:r>
            <a:endParaRPr lang="es-ES" sz="1200" b="1" kern="1200" dirty="0"/>
          </a:p>
        </p:txBody>
      </p:sp>
    </p:spTree>
    <p:extLst>
      <p:ext uri="{BB962C8B-B14F-4D97-AF65-F5344CB8AC3E}">
        <p14:creationId xmlns:p14="http://schemas.microsoft.com/office/powerpoint/2010/main" val="22670625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020254684"/>
              </p:ext>
            </p:extLst>
          </p:nvPr>
        </p:nvGraphicFramePr>
        <p:xfrm>
          <a:off x="457200" y="476672"/>
          <a:ext cx="8229600" cy="5649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23997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s-EC" dirty="0" smtClean="0"/>
              <a:t>INGENIERIA DEL PROYECTO</a:t>
            </a:r>
            <a:endParaRPr lang="es-ES" dirty="0"/>
          </a:p>
        </p:txBody>
      </p:sp>
      <p:graphicFrame>
        <p:nvGraphicFramePr>
          <p:cNvPr id="6" name="5 Diagrama"/>
          <p:cNvGraphicFramePr/>
          <p:nvPr>
            <p:extLst>
              <p:ext uri="{D42A27DB-BD31-4B8C-83A1-F6EECF244321}">
                <p14:modId xmlns:p14="http://schemas.microsoft.com/office/powerpoint/2010/main" val="2496319863"/>
              </p:ext>
            </p:extLst>
          </p:nvPr>
        </p:nvGraphicFramePr>
        <p:xfrm>
          <a:off x="467544" y="1397000"/>
          <a:ext cx="8424936" cy="5128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52120" y="2034772"/>
            <a:ext cx="3642345"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528" y="1839478"/>
            <a:ext cx="2232247" cy="152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10 Objeto"/>
          <p:cNvGraphicFramePr>
            <a:graphicFrameLocks noChangeAspect="1"/>
          </p:cNvGraphicFramePr>
          <p:nvPr>
            <p:extLst>
              <p:ext uri="{D42A27DB-BD31-4B8C-83A1-F6EECF244321}">
                <p14:modId xmlns:p14="http://schemas.microsoft.com/office/powerpoint/2010/main" val="1267209063"/>
              </p:ext>
            </p:extLst>
          </p:nvPr>
        </p:nvGraphicFramePr>
        <p:xfrm>
          <a:off x="3059832" y="4221088"/>
          <a:ext cx="5796137" cy="2270125"/>
        </p:xfrm>
        <a:graphic>
          <a:graphicData uri="http://schemas.openxmlformats.org/presentationml/2006/ole">
            <mc:AlternateContent xmlns:mc="http://schemas.openxmlformats.org/markup-compatibility/2006">
              <mc:Choice xmlns:v="urn:schemas-microsoft-com:vml" Requires="v">
                <p:oleObj spid="_x0000_s3122" name="Documento" r:id="rId10" imgW="5208688" imgH="2269814" progId="Word.Document.12">
                  <p:embed/>
                </p:oleObj>
              </mc:Choice>
              <mc:Fallback>
                <p:oleObj name="Documento" r:id="rId10" imgW="5208688" imgH="2269814" progId="Word.Document.12">
                  <p:embed/>
                  <p:pic>
                    <p:nvPicPr>
                      <p:cNvPr id="0" name=""/>
                      <p:cNvPicPr/>
                      <p:nvPr/>
                    </p:nvPicPr>
                    <p:blipFill>
                      <a:blip r:embed="rId11"/>
                      <a:stretch>
                        <a:fillRect/>
                      </a:stretch>
                    </p:blipFill>
                    <p:spPr>
                      <a:xfrm>
                        <a:off x="3059832" y="4221088"/>
                        <a:ext cx="5796137" cy="2270125"/>
                      </a:xfrm>
                      <a:prstGeom prst="rect">
                        <a:avLst/>
                      </a:prstGeom>
                    </p:spPr>
                  </p:pic>
                </p:oleObj>
              </mc:Fallback>
            </mc:AlternateContent>
          </a:graphicData>
        </a:graphic>
      </p:graphicFrame>
    </p:spTree>
    <p:extLst>
      <p:ext uri="{BB962C8B-B14F-4D97-AF65-F5344CB8AC3E}">
        <p14:creationId xmlns:p14="http://schemas.microsoft.com/office/powerpoint/2010/main" val="17217288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s-EC" dirty="0" smtClean="0"/>
              <a:t>LA EMPRESA</a:t>
            </a:r>
            <a:endParaRPr lang="es-ES" dirty="0"/>
          </a:p>
        </p:txBody>
      </p:sp>
      <p:sp>
        <p:nvSpPr>
          <p:cNvPr id="3" name="2 Marcador de contenido"/>
          <p:cNvSpPr>
            <a:spLocks noGrp="1"/>
          </p:cNvSpPr>
          <p:nvPr>
            <p:ph idx="1"/>
          </p:nvPr>
        </p:nvSpPr>
        <p:spPr/>
        <p:style>
          <a:lnRef idx="0">
            <a:schemeClr val="accent5"/>
          </a:lnRef>
          <a:fillRef idx="3">
            <a:schemeClr val="accent5"/>
          </a:fillRef>
          <a:effectRef idx="3">
            <a:schemeClr val="accent5"/>
          </a:effectRef>
          <a:fontRef idx="minor">
            <a:schemeClr val="lt1"/>
          </a:fontRef>
        </p:style>
        <p:txBody>
          <a:bodyPr>
            <a:normAutofit fontScale="70000" lnSpcReduction="20000"/>
          </a:bodyPr>
          <a:lstStyle/>
          <a:p>
            <a:r>
              <a:rPr lang="es-EC" dirty="0"/>
              <a:t>La empresa se constituye bajo los principios Ley de Economía Popular y Solidaria que en su artículo 4 señala:</a:t>
            </a:r>
            <a:endParaRPr lang="es-ES" dirty="0"/>
          </a:p>
          <a:p>
            <a:r>
              <a:rPr lang="es-EC" dirty="0"/>
              <a:t> </a:t>
            </a:r>
            <a:endParaRPr lang="es-ES" dirty="0"/>
          </a:p>
          <a:p>
            <a:r>
              <a:rPr lang="es-EC" dirty="0"/>
              <a:t>a) La búsqueda del buen vivir y del bien común.</a:t>
            </a:r>
            <a:endParaRPr lang="es-ES" dirty="0"/>
          </a:p>
          <a:p>
            <a:r>
              <a:rPr lang="es-EC" dirty="0"/>
              <a:t>b) La prelación del trabajo sobre el capital y de los intereses colectivos sobre los individuales.</a:t>
            </a:r>
            <a:endParaRPr lang="es-ES" dirty="0"/>
          </a:p>
          <a:p>
            <a:r>
              <a:rPr lang="es-EC" dirty="0"/>
              <a:t>c) El comercio justo y consumo ético y responsable.</a:t>
            </a:r>
            <a:endParaRPr lang="es-ES" dirty="0"/>
          </a:p>
          <a:p>
            <a:r>
              <a:rPr lang="es-EC" dirty="0"/>
              <a:t>d) La equidad de género.</a:t>
            </a:r>
            <a:endParaRPr lang="es-ES" dirty="0"/>
          </a:p>
          <a:p>
            <a:r>
              <a:rPr lang="es-EC" dirty="0"/>
              <a:t>e) El respeto a la identidad cultural.</a:t>
            </a:r>
            <a:endParaRPr lang="es-ES" dirty="0"/>
          </a:p>
          <a:p>
            <a:r>
              <a:rPr lang="es-EC" dirty="0"/>
              <a:t>f) La autogestión.</a:t>
            </a:r>
            <a:endParaRPr lang="es-ES" dirty="0"/>
          </a:p>
          <a:p>
            <a:r>
              <a:rPr lang="es-EC" dirty="0"/>
              <a:t>g) La responsabilidad social y ambiental, la solidaridad y rendición de cuentas; y,</a:t>
            </a:r>
            <a:endParaRPr lang="es-ES" dirty="0"/>
          </a:p>
          <a:p>
            <a:r>
              <a:rPr lang="es-EC" dirty="0"/>
              <a:t>h) La distribución equitativa y solidaria de excedentes.</a:t>
            </a:r>
            <a:r>
              <a:rPr lang="es-EC" b="1" dirty="0"/>
              <a:t> </a:t>
            </a:r>
            <a:endParaRPr lang="es-ES" dirty="0"/>
          </a:p>
          <a:p>
            <a:endParaRPr lang="es-ES" dirty="0"/>
          </a:p>
        </p:txBody>
      </p:sp>
    </p:spTree>
    <p:extLst>
      <p:ext uri="{BB962C8B-B14F-4D97-AF65-F5344CB8AC3E}">
        <p14:creationId xmlns:p14="http://schemas.microsoft.com/office/powerpoint/2010/main" val="39185510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4558" y="188640"/>
            <a:ext cx="8229600" cy="778098"/>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s-EC" dirty="0" smtClean="0"/>
              <a:t>ESTUDIO FINANCIERO: ACTIVOS FIJOS</a:t>
            </a:r>
            <a:endParaRPr lang="es-ES" dirty="0"/>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292" y="1086098"/>
            <a:ext cx="4505646"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2" y="6021968"/>
            <a:ext cx="5069145"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2464370"/>
            <a:ext cx="5121275"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851" y="2662347"/>
            <a:ext cx="4752528" cy="111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4"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0928" y="3501008"/>
            <a:ext cx="4949272" cy="151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6"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4277" y="1844824"/>
            <a:ext cx="4889452" cy="107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8" name="Picture 1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3806" y="4725144"/>
            <a:ext cx="4889452" cy="151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1727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251520" y="260648"/>
            <a:ext cx="4690864" cy="3024336"/>
          </a:xfrm>
          <a:ln/>
        </p:spPr>
        <p:style>
          <a:lnRef idx="0">
            <a:schemeClr val="accent5"/>
          </a:lnRef>
          <a:fillRef idx="3">
            <a:schemeClr val="accent5"/>
          </a:fillRef>
          <a:effectRef idx="3">
            <a:schemeClr val="accent5"/>
          </a:effectRef>
          <a:fontRef idx="minor">
            <a:schemeClr val="lt1"/>
          </a:fontRef>
        </p:style>
        <p:txBody>
          <a:bodyPr>
            <a:noAutofit/>
          </a:bodyPr>
          <a:lstStyle/>
          <a:p>
            <a:pPr marL="0" indent="0">
              <a:buNone/>
            </a:pPr>
            <a:r>
              <a:rPr lang="es-EC" sz="2400" b="1" dirty="0" smtClean="0"/>
              <a:t>	IMPORTANCIA</a:t>
            </a:r>
          </a:p>
          <a:p>
            <a:pPr algn="just"/>
            <a:r>
              <a:rPr lang="es-EC" sz="2400" b="1" dirty="0" smtClean="0">
                <a:solidFill>
                  <a:schemeClr val="bg1"/>
                </a:solidFill>
              </a:rPr>
              <a:t>Fomentar </a:t>
            </a:r>
            <a:r>
              <a:rPr lang="es-EC" sz="2400" b="1" dirty="0">
                <a:solidFill>
                  <a:schemeClr val="bg1"/>
                </a:solidFill>
              </a:rPr>
              <a:t>la asociatividad de las familias </a:t>
            </a:r>
            <a:r>
              <a:rPr lang="es-EC" sz="2400" b="1" dirty="0" smtClean="0">
                <a:solidFill>
                  <a:schemeClr val="bg1"/>
                </a:solidFill>
              </a:rPr>
              <a:t>, bajo </a:t>
            </a:r>
            <a:r>
              <a:rPr lang="es-EC" sz="2400" b="1" dirty="0">
                <a:solidFill>
                  <a:schemeClr val="bg1"/>
                </a:solidFill>
              </a:rPr>
              <a:t>el enfoque de economía popular y </a:t>
            </a:r>
            <a:r>
              <a:rPr lang="es-EC" sz="2400" b="1" dirty="0" smtClean="0">
                <a:solidFill>
                  <a:schemeClr val="bg1"/>
                </a:solidFill>
              </a:rPr>
              <a:t>solidaria</a:t>
            </a:r>
            <a:endParaRPr lang="es-ES" sz="2000" dirty="0"/>
          </a:p>
        </p:txBody>
      </p:sp>
      <p:sp>
        <p:nvSpPr>
          <p:cNvPr id="4" name="3 Marcador de contenido"/>
          <p:cNvSpPr>
            <a:spLocks noGrp="1"/>
          </p:cNvSpPr>
          <p:nvPr>
            <p:ph sz="half" idx="2"/>
          </p:nvPr>
        </p:nvSpPr>
        <p:spPr>
          <a:xfrm>
            <a:off x="4860032" y="3501008"/>
            <a:ext cx="3816424" cy="3024336"/>
          </a:xfrm>
          <a:ln/>
        </p:spPr>
        <p:style>
          <a:lnRef idx="0">
            <a:schemeClr val="accent5"/>
          </a:lnRef>
          <a:fillRef idx="3">
            <a:schemeClr val="accent5"/>
          </a:fillRef>
          <a:effectRef idx="3">
            <a:schemeClr val="accent5"/>
          </a:effectRef>
          <a:fontRef idx="minor">
            <a:schemeClr val="lt1"/>
          </a:fontRef>
        </p:style>
        <p:txBody>
          <a:bodyPr>
            <a:noAutofit/>
          </a:bodyPr>
          <a:lstStyle/>
          <a:p>
            <a:pPr marL="0" indent="0">
              <a:buNone/>
            </a:pPr>
            <a:r>
              <a:rPr lang="es-EC" sz="2400" dirty="0" smtClean="0"/>
              <a:t>	</a:t>
            </a:r>
            <a:r>
              <a:rPr lang="es-EC" sz="2400" b="1" dirty="0" smtClean="0">
                <a:solidFill>
                  <a:schemeClr val="bg1"/>
                </a:solidFill>
              </a:rPr>
              <a:t>JUSTIFICACION</a:t>
            </a:r>
          </a:p>
          <a:p>
            <a:pPr algn="just"/>
            <a:r>
              <a:rPr lang="es-EC" sz="2400" b="1" dirty="0" smtClean="0">
                <a:solidFill>
                  <a:schemeClr val="bg1"/>
                </a:solidFill>
              </a:rPr>
              <a:t>Generar oportunidades para mujeres que por no tener un sustento económico propio,  son proclives de ser víctimas </a:t>
            </a:r>
            <a:r>
              <a:rPr lang="es-EC" sz="2400" b="1" dirty="0" smtClean="0">
                <a:solidFill>
                  <a:schemeClr val="bg1"/>
                </a:solidFill>
              </a:rPr>
              <a:t>de violencia.</a:t>
            </a:r>
            <a:endParaRPr lang="es-ES" sz="2400" b="1" dirty="0"/>
          </a:p>
        </p:txBody>
      </p:sp>
    </p:spTree>
    <p:extLst>
      <p:ext uri="{BB962C8B-B14F-4D97-AF65-F5344CB8AC3E}">
        <p14:creationId xmlns:p14="http://schemas.microsoft.com/office/powerpoint/2010/main" val="8383710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11960" y="1916832"/>
            <a:ext cx="4703069"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4263" y="1509366"/>
            <a:ext cx="24257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409" y="1918373"/>
            <a:ext cx="5127625" cy="3814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547664" y="1509366"/>
            <a:ext cx="2160240" cy="369332"/>
          </a:xfrm>
          <a:prstGeom prst="rect">
            <a:avLst/>
          </a:prstGeom>
          <a:noFill/>
        </p:spPr>
        <p:txBody>
          <a:bodyPr wrap="square" rtlCol="0">
            <a:spAutoFit/>
          </a:bodyPr>
          <a:lstStyle/>
          <a:p>
            <a:r>
              <a:rPr lang="es-EC" b="1" dirty="0" smtClean="0"/>
              <a:t>ACTIVOS DIFERIDOS</a:t>
            </a:r>
            <a:endParaRPr lang="es-ES" b="1" dirty="0"/>
          </a:p>
        </p:txBody>
      </p:sp>
      <p:sp>
        <p:nvSpPr>
          <p:cNvPr id="11" name="1 Título"/>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fontScale="90000"/>
          </a:bodyPr>
          <a:lstStyle/>
          <a:p>
            <a:r>
              <a:rPr lang="es-EC" dirty="0" smtClean="0"/>
              <a:t>ESTUDIO FINANCIERO: ACTIVOS DIFERIDOS Y CAPITAL DE TRABAJO</a:t>
            </a:r>
            <a:endParaRPr lang="es-ES" dirty="0"/>
          </a:p>
        </p:txBody>
      </p:sp>
    </p:spTree>
    <p:extLst>
      <p:ext uri="{BB962C8B-B14F-4D97-AF65-F5344CB8AC3E}">
        <p14:creationId xmlns:p14="http://schemas.microsoft.com/office/powerpoint/2010/main" val="17053224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s-EC" dirty="0" smtClean="0"/>
              <a:t>INVERSIONES </a:t>
            </a:r>
            <a:endParaRPr lang="es-E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700809"/>
            <a:ext cx="7056783" cy="299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51836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s-EC" dirty="0" smtClean="0"/>
              <a:t>COSTO DE PRODUCCION</a:t>
            </a:r>
            <a:endParaRPr lang="es-ES" dirty="0"/>
          </a:p>
        </p:txBody>
      </p:sp>
      <p:pic>
        <p:nvPicPr>
          <p:cNvPr id="10245" name="Picture 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844824"/>
            <a:ext cx="8496944"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Objeto"/>
          <p:cNvGraphicFramePr>
            <a:graphicFrameLocks noChangeAspect="1"/>
          </p:cNvGraphicFramePr>
          <p:nvPr>
            <p:extLst>
              <p:ext uri="{D42A27DB-BD31-4B8C-83A1-F6EECF244321}">
                <p14:modId xmlns:p14="http://schemas.microsoft.com/office/powerpoint/2010/main" val="3388364885"/>
              </p:ext>
            </p:extLst>
          </p:nvPr>
        </p:nvGraphicFramePr>
        <p:xfrm>
          <a:off x="683568" y="5252752"/>
          <a:ext cx="7992888" cy="1584176"/>
        </p:xfrm>
        <a:graphic>
          <a:graphicData uri="http://schemas.openxmlformats.org/presentationml/2006/ole">
            <mc:AlternateContent xmlns:mc="http://schemas.openxmlformats.org/markup-compatibility/2006">
              <mc:Choice xmlns:v="urn:schemas-microsoft-com:vml" Requires="v">
                <p:oleObj spid="_x0000_s10292" name="Documento" r:id="rId4" imgW="5122858" imgH="1217659" progId="Word.Document.12">
                  <p:embed/>
                </p:oleObj>
              </mc:Choice>
              <mc:Fallback>
                <p:oleObj name="Documento" r:id="rId4" imgW="5122858" imgH="1217659" progId="Word.Document.12">
                  <p:embed/>
                  <p:pic>
                    <p:nvPicPr>
                      <p:cNvPr id="0" name=""/>
                      <p:cNvPicPr/>
                      <p:nvPr/>
                    </p:nvPicPr>
                    <p:blipFill>
                      <a:blip r:embed="rId5"/>
                      <a:stretch>
                        <a:fillRect/>
                      </a:stretch>
                    </p:blipFill>
                    <p:spPr>
                      <a:xfrm>
                        <a:off x="683568" y="5252752"/>
                        <a:ext cx="7992888" cy="1584176"/>
                      </a:xfrm>
                      <a:prstGeom prst="rect">
                        <a:avLst/>
                      </a:prstGeom>
                    </p:spPr>
                  </p:pic>
                </p:oleObj>
              </mc:Fallback>
            </mc:AlternateContent>
          </a:graphicData>
        </a:graphic>
      </p:graphicFrame>
      <p:sp>
        <p:nvSpPr>
          <p:cNvPr id="6" name="5 CuadroTexto"/>
          <p:cNvSpPr txBox="1"/>
          <p:nvPr/>
        </p:nvSpPr>
        <p:spPr>
          <a:xfrm>
            <a:off x="2051720" y="4404966"/>
            <a:ext cx="5688632"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dirty="0" smtClean="0"/>
              <a:t>COSTO UNIDAD + % UTILIDAD PARA PRODUCTOR</a:t>
            </a:r>
            <a:endParaRPr lang="es-ES" dirty="0"/>
          </a:p>
        </p:txBody>
      </p:sp>
      <p:sp>
        <p:nvSpPr>
          <p:cNvPr id="13" name="12 CuadroTexto"/>
          <p:cNvSpPr txBox="1"/>
          <p:nvPr/>
        </p:nvSpPr>
        <p:spPr>
          <a:xfrm>
            <a:off x="2555776" y="4813413"/>
            <a:ext cx="3744416"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dirty="0" smtClean="0"/>
              <a:t>US/. 0,95 + 52 % = US/. 1,45</a:t>
            </a:r>
            <a:endParaRPr lang="es-ES" dirty="0"/>
          </a:p>
        </p:txBody>
      </p:sp>
    </p:spTree>
    <p:extLst>
      <p:ext uri="{BB962C8B-B14F-4D97-AF65-F5344CB8AC3E}">
        <p14:creationId xmlns:p14="http://schemas.microsoft.com/office/powerpoint/2010/main" val="28764883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fontScale="90000"/>
          </a:bodyPr>
          <a:lstStyle/>
          <a:p>
            <a:r>
              <a:rPr lang="es-EC" dirty="0" smtClean="0"/>
              <a:t>FINANCIAMIENTO</a:t>
            </a:r>
            <a:br>
              <a:rPr lang="es-EC" dirty="0" smtClean="0"/>
            </a:br>
            <a:endParaRPr lang="es-E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2060848"/>
            <a:ext cx="7488832" cy="374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47848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147248" cy="562074"/>
          </a:xfrm>
        </p:spPr>
        <p:style>
          <a:lnRef idx="0">
            <a:schemeClr val="accent6"/>
          </a:lnRef>
          <a:fillRef idx="3">
            <a:schemeClr val="accent6"/>
          </a:fillRef>
          <a:effectRef idx="3">
            <a:schemeClr val="accent6"/>
          </a:effectRef>
          <a:fontRef idx="minor">
            <a:schemeClr val="lt1"/>
          </a:fontRef>
        </p:style>
        <p:txBody>
          <a:bodyPr>
            <a:normAutofit fontScale="90000"/>
          </a:bodyPr>
          <a:lstStyle/>
          <a:p>
            <a:r>
              <a:rPr lang="es-EC" dirty="0" smtClean="0"/>
              <a:t>PROYECCION DE COSTOS Y GASTOS</a:t>
            </a:r>
            <a:endParaRPr lang="es-ES"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980728"/>
            <a:ext cx="5976664" cy="5391944"/>
          </a:xfrm>
          <a:prstGeom prst="rect">
            <a:avLst/>
          </a:prstGeom>
          <a:solidFill>
            <a:schemeClr val="accent5">
              <a:lumMod val="20000"/>
              <a:lumOff val="80000"/>
            </a:schemeClr>
          </a:solidFill>
          <a:ln>
            <a:noFill/>
          </a:ln>
          <a:effectLst/>
        </p:spPr>
      </p:pic>
      <p:sp>
        <p:nvSpPr>
          <p:cNvPr id="4" name="3 Llamada rectangular"/>
          <p:cNvSpPr/>
          <p:nvPr/>
        </p:nvSpPr>
        <p:spPr>
          <a:xfrm>
            <a:off x="6444208" y="1484784"/>
            <a:ext cx="2520280" cy="648072"/>
          </a:xfrm>
          <a:prstGeom prst="wedgeRectCallout">
            <a:avLst>
              <a:gd name="adj1" fmla="val -68270"/>
              <a:gd name="adj2" fmla="val 5714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INFLACION ANUAL PROMEDIO EN LOS 10 ULTIMOS AÑOS </a:t>
            </a:r>
            <a:r>
              <a:rPr lang="es-EC" sz="1400" dirty="0">
                <a:solidFill>
                  <a:schemeClr val="tx1"/>
                </a:solidFill>
              </a:rPr>
              <a:t>4.91%</a:t>
            </a:r>
            <a:endParaRPr lang="es-ES" sz="1400" dirty="0">
              <a:solidFill>
                <a:schemeClr val="tx1"/>
              </a:solidFill>
            </a:endParaRPr>
          </a:p>
        </p:txBody>
      </p:sp>
      <p:sp>
        <p:nvSpPr>
          <p:cNvPr id="6" name="5 Llamada rectangular"/>
          <p:cNvSpPr/>
          <p:nvPr/>
        </p:nvSpPr>
        <p:spPr>
          <a:xfrm>
            <a:off x="6417475" y="2348880"/>
            <a:ext cx="2520280" cy="711696"/>
          </a:xfrm>
          <a:prstGeom prst="wedgeRectCallout">
            <a:avLst>
              <a:gd name="adj1" fmla="val -66639"/>
              <a:gd name="adj2" fmla="val -1261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INCREMENTO DE SUELDOS PROMEDIO ANUAL DE LOS ULTIMOS 5 AÑOS US/. 24,00</a:t>
            </a:r>
            <a:endParaRPr lang="es-ES" sz="1400" dirty="0">
              <a:solidFill>
                <a:schemeClr val="tx1"/>
              </a:solidFill>
            </a:endParaRPr>
          </a:p>
        </p:txBody>
      </p:sp>
      <p:sp>
        <p:nvSpPr>
          <p:cNvPr id="7" name="6 Llamada rectangular"/>
          <p:cNvSpPr/>
          <p:nvPr/>
        </p:nvSpPr>
        <p:spPr>
          <a:xfrm>
            <a:off x="6444208" y="3212976"/>
            <a:ext cx="2520280" cy="711696"/>
          </a:xfrm>
          <a:prstGeom prst="wedgeRectCallout">
            <a:avLst>
              <a:gd name="adj1" fmla="val -69492"/>
              <a:gd name="adj2" fmla="val -683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DEPRECIACION Y AMORTIZACION SE MANTIENE IGUAL PARA LOS 5 AÑOS</a:t>
            </a:r>
            <a:endParaRPr lang="es-ES" sz="1400" dirty="0">
              <a:solidFill>
                <a:schemeClr val="tx1"/>
              </a:solidFill>
            </a:endParaRPr>
          </a:p>
        </p:txBody>
      </p:sp>
      <p:sp>
        <p:nvSpPr>
          <p:cNvPr id="8" name="7 Llamada rectangular"/>
          <p:cNvSpPr/>
          <p:nvPr/>
        </p:nvSpPr>
        <p:spPr>
          <a:xfrm>
            <a:off x="6623720" y="4356720"/>
            <a:ext cx="2520280" cy="711696"/>
          </a:xfrm>
          <a:prstGeom prst="wedgeRectCallout">
            <a:avLst>
              <a:gd name="adj1" fmla="val -74792"/>
              <a:gd name="adj2" fmla="val 1750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INTERES </a:t>
            </a:r>
            <a:r>
              <a:rPr lang="es-EC" sz="1400" dirty="0">
                <a:solidFill>
                  <a:schemeClr val="tx1"/>
                </a:solidFill>
              </a:rPr>
              <a:t>ANUAL</a:t>
            </a:r>
            <a:endParaRPr lang="es-ES" sz="1400" dirty="0">
              <a:solidFill>
                <a:schemeClr val="tx1"/>
              </a:solidFill>
            </a:endParaRPr>
          </a:p>
          <a:p>
            <a:pPr algn="ctr"/>
            <a:r>
              <a:rPr lang="es-EC" sz="1400" dirty="0" smtClean="0">
                <a:solidFill>
                  <a:schemeClr val="tx1"/>
                </a:solidFill>
              </a:rPr>
              <a:t>ACUMULADO SEGÚN TABLA DE AMORTIZACION</a:t>
            </a:r>
            <a:endParaRPr lang="es-ES" sz="1400" dirty="0">
              <a:solidFill>
                <a:schemeClr val="tx1"/>
              </a:solidFill>
            </a:endParaRPr>
          </a:p>
        </p:txBody>
      </p:sp>
    </p:spTree>
    <p:extLst>
      <p:ext uri="{BB962C8B-B14F-4D97-AF65-F5344CB8AC3E}">
        <p14:creationId xmlns:p14="http://schemas.microsoft.com/office/powerpoint/2010/main" val="25134712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n-US" dirty="0" smtClean="0"/>
              <a:t>INGRESOS</a:t>
            </a:r>
            <a:endParaRPr lang="es-ES"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052736"/>
            <a:ext cx="4104456" cy="2376264"/>
          </a:xfrm>
          <a:prstGeom prst="rect">
            <a:avLst/>
          </a:prstGeom>
          <a:ln>
            <a:headEnd/>
            <a:tailEnd/>
          </a:ln>
        </p:spPr>
        <p:style>
          <a:lnRef idx="0">
            <a:schemeClr val="accent5"/>
          </a:lnRef>
          <a:fillRef idx="3">
            <a:schemeClr val="accent5"/>
          </a:fillRef>
          <a:effectRef idx="3">
            <a:schemeClr val="accent5"/>
          </a:effectRef>
          <a:fontRef idx="minor">
            <a:schemeClr val="lt1"/>
          </a:fontRef>
        </p:style>
      </p:pic>
      <p:graphicFrame>
        <p:nvGraphicFramePr>
          <p:cNvPr id="5" name="4 Tabla"/>
          <p:cNvGraphicFramePr>
            <a:graphicFrameLocks noGrp="1"/>
          </p:cNvGraphicFramePr>
          <p:nvPr>
            <p:extLst>
              <p:ext uri="{D42A27DB-BD31-4B8C-83A1-F6EECF244321}">
                <p14:modId xmlns:p14="http://schemas.microsoft.com/office/powerpoint/2010/main" val="3754750048"/>
              </p:ext>
            </p:extLst>
          </p:nvPr>
        </p:nvGraphicFramePr>
        <p:xfrm>
          <a:off x="4860032" y="1124744"/>
          <a:ext cx="3744416" cy="2304258"/>
        </p:xfrm>
        <a:graphic>
          <a:graphicData uri="http://schemas.openxmlformats.org/drawingml/2006/table">
            <a:tbl>
              <a:tblPr firstRow="1" firstCol="1" bandRow="1"/>
              <a:tblGrid>
                <a:gridCol w="1154897"/>
                <a:gridCol w="2589519"/>
              </a:tblGrid>
              <a:tr h="384043">
                <a:tc>
                  <a:txBody>
                    <a:bodyPr/>
                    <a:lstStyle/>
                    <a:p>
                      <a:pPr algn="ctr">
                        <a:lnSpc>
                          <a:spcPct val="115000"/>
                        </a:lnSpc>
                        <a:spcAft>
                          <a:spcPts val="0"/>
                        </a:spcAft>
                      </a:pPr>
                      <a:r>
                        <a:rPr lang="es-EC" sz="1800" b="1" dirty="0">
                          <a:solidFill>
                            <a:srgbClr val="000000"/>
                          </a:solidFill>
                          <a:effectLst/>
                          <a:latin typeface="Times New Roman"/>
                          <a:ea typeface="Times New Roman"/>
                          <a:cs typeface="Times New Roman"/>
                        </a:rPr>
                        <a:t>AÑO</a:t>
                      </a:r>
                      <a:endParaRPr lang="es-ES" sz="18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lnSpc>
                          <a:spcPct val="115000"/>
                        </a:lnSpc>
                        <a:spcAft>
                          <a:spcPts val="0"/>
                        </a:spcAft>
                      </a:pPr>
                      <a:r>
                        <a:rPr lang="es-EC" sz="1800" b="1" dirty="0">
                          <a:solidFill>
                            <a:srgbClr val="000000"/>
                          </a:solidFill>
                          <a:effectLst/>
                          <a:latin typeface="Times New Roman"/>
                          <a:ea typeface="Times New Roman"/>
                          <a:cs typeface="Times New Roman"/>
                        </a:rPr>
                        <a:t>CANTIDAD VENDIDA</a:t>
                      </a:r>
                      <a:endParaRPr lang="es-ES" sz="18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r h="384043">
                <a:tc>
                  <a:txBody>
                    <a:bodyPr/>
                    <a:lstStyle/>
                    <a:p>
                      <a:pPr algn="ctr">
                        <a:lnSpc>
                          <a:spcPct val="115000"/>
                        </a:lnSpc>
                        <a:spcAft>
                          <a:spcPts val="0"/>
                        </a:spcAft>
                      </a:pPr>
                      <a:r>
                        <a:rPr lang="es-EC" sz="1800" b="1" dirty="0">
                          <a:solidFill>
                            <a:srgbClr val="000000"/>
                          </a:solidFill>
                          <a:effectLst/>
                          <a:latin typeface="Times New Roman"/>
                          <a:ea typeface="Times New Roman"/>
                          <a:cs typeface="Times New Roman"/>
                        </a:rPr>
                        <a:t>1</a:t>
                      </a:r>
                      <a:endParaRPr lang="es-ES" sz="18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800" b="1" dirty="0">
                          <a:solidFill>
                            <a:srgbClr val="000000"/>
                          </a:solidFill>
                          <a:effectLst/>
                          <a:latin typeface="Times New Roman"/>
                          <a:ea typeface="Times New Roman"/>
                          <a:cs typeface="Times New Roman"/>
                        </a:rPr>
                        <a:t>326.400</a:t>
                      </a:r>
                      <a:endParaRPr lang="es-ES" sz="18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384043">
                <a:tc>
                  <a:txBody>
                    <a:bodyPr/>
                    <a:lstStyle/>
                    <a:p>
                      <a:pPr algn="ctr">
                        <a:lnSpc>
                          <a:spcPct val="115000"/>
                        </a:lnSpc>
                        <a:spcAft>
                          <a:spcPts val="0"/>
                        </a:spcAft>
                      </a:pPr>
                      <a:r>
                        <a:rPr lang="es-EC" sz="1800" b="1" dirty="0">
                          <a:solidFill>
                            <a:srgbClr val="000000"/>
                          </a:solidFill>
                          <a:effectLst/>
                          <a:latin typeface="Times New Roman"/>
                          <a:ea typeface="Times New Roman"/>
                          <a:cs typeface="Times New Roman"/>
                        </a:rPr>
                        <a:t>2</a:t>
                      </a:r>
                      <a:endParaRPr lang="es-ES" sz="18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lnSpc>
                          <a:spcPct val="115000"/>
                        </a:lnSpc>
                        <a:spcAft>
                          <a:spcPts val="0"/>
                        </a:spcAft>
                      </a:pPr>
                      <a:r>
                        <a:rPr lang="es-EC" sz="1800" b="1" dirty="0">
                          <a:solidFill>
                            <a:srgbClr val="000000"/>
                          </a:solidFill>
                          <a:effectLst/>
                          <a:latin typeface="Times New Roman"/>
                          <a:ea typeface="Times New Roman"/>
                          <a:cs typeface="Times New Roman"/>
                        </a:rPr>
                        <a:t>332.928</a:t>
                      </a:r>
                      <a:endParaRPr lang="es-ES" sz="18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r h="384043">
                <a:tc>
                  <a:txBody>
                    <a:bodyPr/>
                    <a:lstStyle/>
                    <a:p>
                      <a:pPr algn="ctr">
                        <a:lnSpc>
                          <a:spcPct val="115000"/>
                        </a:lnSpc>
                        <a:spcAft>
                          <a:spcPts val="0"/>
                        </a:spcAft>
                      </a:pPr>
                      <a:r>
                        <a:rPr lang="es-EC" sz="1800" b="1" dirty="0">
                          <a:solidFill>
                            <a:srgbClr val="000000"/>
                          </a:solidFill>
                          <a:effectLst/>
                          <a:latin typeface="Times New Roman"/>
                          <a:ea typeface="Times New Roman"/>
                          <a:cs typeface="Times New Roman"/>
                        </a:rPr>
                        <a:t>3</a:t>
                      </a:r>
                      <a:endParaRPr lang="es-ES" sz="18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800" b="1" dirty="0">
                          <a:solidFill>
                            <a:srgbClr val="000000"/>
                          </a:solidFill>
                          <a:effectLst/>
                          <a:latin typeface="Times New Roman"/>
                          <a:ea typeface="Times New Roman"/>
                          <a:cs typeface="Times New Roman"/>
                        </a:rPr>
                        <a:t>339.587</a:t>
                      </a:r>
                      <a:endParaRPr lang="es-ES" sz="18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384043">
                <a:tc>
                  <a:txBody>
                    <a:bodyPr/>
                    <a:lstStyle/>
                    <a:p>
                      <a:pPr algn="ctr">
                        <a:lnSpc>
                          <a:spcPct val="115000"/>
                        </a:lnSpc>
                        <a:spcAft>
                          <a:spcPts val="0"/>
                        </a:spcAft>
                      </a:pPr>
                      <a:r>
                        <a:rPr lang="es-EC" sz="1800" b="1" dirty="0">
                          <a:solidFill>
                            <a:srgbClr val="000000"/>
                          </a:solidFill>
                          <a:effectLst/>
                          <a:latin typeface="Times New Roman"/>
                          <a:ea typeface="Times New Roman"/>
                          <a:cs typeface="Times New Roman"/>
                        </a:rPr>
                        <a:t>4</a:t>
                      </a:r>
                      <a:endParaRPr lang="es-ES" sz="18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lnSpc>
                          <a:spcPct val="115000"/>
                        </a:lnSpc>
                        <a:spcAft>
                          <a:spcPts val="0"/>
                        </a:spcAft>
                      </a:pPr>
                      <a:r>
                        <a:rPr lang="es-EC" sz="1800" b="1" dirty="0">
                          <a:solidFill>
                            <a:srgbClr val="000000"/>
                          </a:solidFill>
                          <a:effectLst/>
                          <a:latin typeface="Times New Roman"/>
                          <a:ea typeface="Times New Roman"/>
                          <a:cs typeface="Times New Roman"/>
                        </a:rPr>
                        <a:t>346.378</a:t>
                      </a:r>
                      <a:endParaRPr lang="es-ES" sz="18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r h="384043">
                <a:tc>
                  <a:txBody>
                    <a:bodyPr/>
                    <a:lstStyle/>
                    <a:p>
                      <a:pPr algn="ctr">
                        <a:lnSpc>
                          <a:spcPct val="115000"/>
                        </a:lnSpc>
                        <a:spcAft>
                          <a:spcPts val="0"/>
                        </a:spcAft>
                      </a:pPr>
                      <a:r>
                        <a:rPr lang="es-EC" sz="1800" b="1" dirty="0">
                          <a:solidFill>
                            <a:srgbClr val="000000"/>
                          </a:solidFill>
                          <a:effectLst/>
                          <a:latin typeface="Times New Roman"/>
                          <a:ea typeface="Times New Roman"/>
                          <a:cs typeface="Times New Roman"/>
                        </a:rPr>
                        <a:t>5</a:t>
                      </a:r>
                      <a:endParaRPr lang="es-ES" sz="18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800" b="1" dirty="0">
                          <a:solidFill>
                            <a:srgbClr val="000000"/>
                          </a:solidFill>
                          <a:effectLst/>
                          <a:latin typeface="Times New Roman"/>
                          <a:ea typeface="Times New Roman"/>
                          <a:cs typeface="Times New Roman"/>
                        </a:rPr>
                        <a:t>353.306</a:t>
                      </a:r>
                      <a:endParaRPr lang="es-ES" sz="18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3332228034"/>
              </p:ext>
            </p:extLst>
          </p:nvPr>
        </p:nvGraphicFramePr>
        <p:xfrm>
          <a:off x="2339752" y="4149080"/>
          <a:ext cx="4907915" cy="2699004"/>
        </p:xfrm>
        <a:graphic>
          <a:graphicData uri="http://schemas.openxmlformats.org/drawingml/2006/table">
            <a:tbl>
              <a:tblPr firstRow="1" firstCol="1" bandRow="1"/>
              <a:tblGrid>
                <a:gridCol w="1187450"/>
                <a:gridCol w="738505"/>
                <a:gridCol w="724535"/>
                <a:gridCol w="738505"/>
                <a:gridCol w="773430"/>
                <a:gridCol w="745490"/>
              </a:tblGrid>
              <a:tr h="311785">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PRODUCTO</a:t>
                      </a:r>
                      <a:endParaRPr lang="es-ES" sz="11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COSTO UNITARIO</a:t>
                      </a:r>
                      <a:endParaRPr lang="es-ES" sz="11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MARGEN UTILIDAD</a:t>
                      </a:r>
                      <a:endParaRPr lang="es-ES" sz="11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PRECIO UNITARIO</a:t>
                      </a:r>
                      <a:endParaRPr lang="es-ES" sz="11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CANTIDAD VENDIDA</a:t>
                      </a:r>
                      <a:endParaRPr lang="es-ES" sz="11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INGRESOS</a:t>
                      </a:r>
                      <a:endParaRPr lang="es-ES" sz="11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311785">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Escobas de Fibra Natural</a:t>
                      </a:r>
                      <a:endParaRPr lang="es-ES" sz="11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1,45</a:t>
                      </a:r>
                      <a:endParaRPr lang="es-ES" sz="11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28%</a:t>
                      </a:r>
                      <a:endParaRPr lang="es-ES" sz="11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1,85</a:t>
                      </a:r>
                      <a:endParaRPr lang="es-ES" sz="11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326.400</a:t>
                      </a:r>
                      <a:endParaRPr lang="es-ES" sz="11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603.840,00</a:t>
                      </a:r>
                      <a:endParaRPr lang="es-ES" sz="11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311785">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Escobas de Fibra Natural</a:t>
                      </a:r>
                      <a:endParaRPr lang="es-ES" sz="11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1,52</a:t>
                      </a:r>
                      <a:endParaRPr lang="es-ES" sz="11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28%</a:t>
                      </a:r>
                      <a:endParaRPr lang="es-ES" sz="11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1,94</a:t>
                      </a:r>
                      <a:endParaRPr lang="es-ES" sz="11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332.928</a:t>
                      </a:r>
                      <a:endParaRPr lang="es-ES" sz="11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646.158,31</a:t>
                      </a:r>
                      <a:endParaRPr lang="es-ES" sz="11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311785">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Escobas de Fibra Natural</a:t>
                      </a:r>
                      <a:endParaRPr lang="es-ES" sz="11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1,60</a:t>
                      </a:r>
                      <a:endParaRPr lang="es-ES" sz="11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28%</a:t>
                      </a:r>
                      <a:endParaRPr lang="es-ES" sz="11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2,04</a:t>
                      </a:r>
                      <a:endParaRPr lang="es-ES" sz="11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339.587</a:t>
                      </a:r>
                      <a:endParaRPr lang="es-ES" sz="11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691.442,38</a:t>
                      </a:r>
                      <a:endParaRPr lang="es-ES" sz="11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311785">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Escobas de Fibra Natural</a:t>
                      </a:r>
                      <a:endParaRPr lang="es-ES" sz="11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1,67</a:t>
                      </a:r>
                      <a:endParaRPr lang="es-ES" sz="11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28%</a:t>
                      </a:r>
                      <a:endParaRPr lang="es-ES" sz="11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2,14</a:t>
                      </a:r>
                      <a:endParaRPr lang="es-ES" sz="11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346.378</a:t>
                      </a:r>
                      <a:endParaRPr lang="es-ES" sz="11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739.900,05</a:t>
                      </a:r>
                      <a:endParaRPr lang="es-ES" sz="11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311785">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Escobas de Fibra Natural</a:t>
                      </a:r>
                      <a:endParaRPr lang="es-ES" sz="11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1,76</a:t>
                      </a:r>
                      <a:endParaRPr lang="es-ES" sz="11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28%</a:t>
                      </a:r>
                      <a:endParaRPr lang="es-ES" sz="11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2,24</a:t>
                      </a:r>
                      <a:endParaRPr lang="es-ES" sz="11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353.306</a:t>
                      </a:r>
                      <a:endParaRPr lang="es-ES" sz="11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791.753,72</a:t>
                      </a:r>
                      <a:endParaRPr lang="es-ES" sz="1100" b="1"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bl>
          </a:graphicData>
        </a:graphic>
      </p:graphicFrame>
      <p:sp>
        <p:nvSpPr>
          <p:cNvPr id="7" name="6 CuadroTexto"/>
          <p:cNvSpPr txBox="1"/>
          <p:nvPr/>
        </p:nvSpPr>
        <p:spPr>
          <a:xfrm>
            <a:off x="3203848" y="3734743"/>
            <a:ext cx="3096344"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dirty="0" smtClean="0"/>
              <a:t>INGRESOS PROYECTADOS</a:t>
            </a:r>
            <a:endParaRPr lang="es-ES" dirty="0"/>
          </a:p>
        </p:txBody>
      </p:sp>
    </p:spTree>
    <p:extLst>
      <p:ext uri="{BB962C8B-B14F-4D97-AF65-F5344CB8AC3E}">
        <p14:creationId xmlns:p14="http://schemas.microsoft.com/office/powerpoint/2010/main" val="16985833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pattFill prst="pct80">
          <a:fgClr>
            <a:schemeClr val="accent6">
              <a:lumMod val="75000"/>
            </a:schemeClr>
          </a:fgClr>
          <a:bgClr>
            <a:schemeClr val="accent2"/>
          </a:bgClr>
        </a:patt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67544" y="404664"/>
            <a:ext cx="8229600" cy="504825"/>
          </a:xfrm>
        </p:spPr>
        <p:style>
          <a:lnRef idx="0">
            <a:schemeClr val="accent6"/>
          </a:lnRef>
          <a:fillRef idx="3">
            <a:schemeClr val="accent6"/>
          </a:fillRef>
          <a:effectRef idx="3">
            <a:schemeClr val="accent6"/>
          </a:effectRef>
          <a:fontRef idx="minor">
            <a:schemeClr val="lt1"/>
          </a:fontRef>
        </p:style>
        <p:txBody>
          <a:bodyPr/>
          <a:lstStyle/>
          <a:p>
            <a:pPr eaLnBrk="1" hangingPunct="1">
              <a:defRPr/>
            </a:pPr>
            <a:r>
              <a:rPr lang="es-ES" sz="4000" dirty="0" smtClean="0"/>
              <a:t>PUNTO DE EQUILIBRIO</a:t>
            </a:r>
          </a:p>
        </p:txBody>
      </p:sp>
      <p:sp>
        <p:nvSpPr>
          <p:cNvPr id="52228" name="Rectangle 4"/>
          <p:cNvSpPr>
            <a:spLocks noChangeArrowheads="1"/>
          </p:cNvSpPr>
          <p:nvPr/>
        </p:nvSpPr>
        <p:spPr bwMode="auto">
          <a:xfrm>
            <a:off x="1061489" y="1052736"/>
            <a:ext cx="7415650" cy="2677656"/>
          </a:xfrm>
          <a:prstGeom prst="rect">
            <a:avLst/>
          </a:prstGeom>
          <a:gradFill>
            <a:gsLst>
              <a:gs pos="0">
                <a:srgbClr val="D6B19C"/>
              </a:gs>
              <a:gs pos="30000">
                <a:srgbClr val="D49E6C"/>
              </a:gs>
              <a:gs pos="70000">
                <a:srgbClr val="A65528"/>
              </a:gs>
              <a:gs pos="100000">
                <a:srgbClr val="663012"/>
              </a:gs>
            </a:gsLst>
            <a:lin ang="5400000" scaled="0"/>
          </a:gradFill>
          <a:ln>
            <a:noFill/>
          </a:ln>
        </p:spPr>
        <p:txBody>
          <a:bodyPr wrap="square"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lgn="ctr" eaLnBrk="1" fontAlgn="base" hangingPunct="1">
              <a:spcBef>
                <a:spcPct val="0"/>
              </a:spcBef>
              <a:spcAft>
                <a:spcPct val="0"/>
              </a:spcAft>
            </a:pPr>
            <a:r>
              <a:rPr lang="en-US" alt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CF</a:t>
            </a:r>
            <a:endParaRPr lang="es-ES" alt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eaLnBrk="1" fontAlgn="base" hangingPunct="1">
              <a:spcBef>
                <a:spcPct val="0"/>
              </a:spcBef>
              <a:spcAft>
                <a:spcPct val="0"/>
              </a:spcAft>
            </a:pPr>
            <a:r>
              <a:rPr lang="en-US" alt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 -------------------------</a:t>
            </a:r>
            <a:endParaRPr lang="es-ES" alt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eaLnBrk="1" fontAlgn="base" hangingPunct="1">
              <a:spcBef>
                <a:spcPct val="0"/>
              </a:spcBef>
              <a:spcAft>
                <a:spcPct val="0"/>
              </a:spcAft>
            </a:pPr>
            <a:r>
              <a:rPr lang="en-US" alt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1-(CV / VT)</a:t>
            </a:r>
            <a:endParaRPr lang="es-ES" alt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eaLnBrk="1" fontAlgn="base" hangingPunct="1">
              <a:spcBef>
                <a:spcPct val="0"/>
              </a:spcBef>
              <a:spcAft>
                <a:spcPct val="0"/>
              </a:spcAft>
            </a:pPr>
            <a:endParaRPr lang="en-US" alt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eaLnBrk="1" fontAlgn="base" hangingPunct="1">
              <a:spcBef>
                <a:spcPct val="0"/>
              </a:spcBef>
              <a:spcAft>
                <a:spcPct val="0"/>
              </a:spcAft>
            </a:pPr>
            <a:r>
              <a:rPr lang="en-US" alt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70.907,64</a:t>
            </a:r>
            <a:endParaRPr lang="es-ES" alt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eaLnBrk="1" fontAlgn="base" hangingPunct="1">
              <a:spcBef>
                <a:spcPct val="0"/>
              </a:spcBef>
              <a:spcAft>
                <a:spcPct val="0"/>
              </a:spcAft>
            </a:pPr>
            <a:r>
              <a:rPr lang="en-US" alt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 -------------------------</a:t>
            </a:r>
            <a:endParaRPr lang="es-ES" alt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eaLnBrk="1" fontAlgn="base" hangingPunct="1">
              <a:spcBef>
                <a:spcPct val="0"/>
              </a:spcBef>
              <a:spcAft>
                <a:spcPct val="0"/>
              </a:spcAft>
            </a:pPr>
            <a:r>
              <a:rPr lang="en-US" alt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s-ES" alt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r>
              <a:rPr 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485.722,11</a:t>
            </a:r>
            <a:r>
              <a:rPr lang="es-ES" alt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603.840,00</a:t>
            </a:r>
            <a:r>
              <a:rPr lang="es-ES" alt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a:p>
            <a:pPr algn="ctr" eaLnBrk="1" fontAlgn="base" hangingPunct="1">
              <a:spcBef>
                <a:spcPct val="0"/>
              </a:spcBef>
              <a:spcAft>
                <a:spcPct val="0"/>
              </a:spcAft>
            </a:pPr>
            <a:r>
              <a:rPr lang="es-ES" alt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eaLnBrk="1" fontAlgn="base" hangingPunct="1">
              <a:spcBef>
                <a:spcPct val="0"/>
              </a:spcBef>
              <a:spcAft>
                <a:spcPct val="0"/>
              </a:spcAft>
            </a:pPr>
            <a:r>
              <a:rPr lang="es-ES" alt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PE=  </a:t>
            </a:r>
            <a:r>
              <a:rPr lang="es-ES"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362.492,70 </a:t>
            </a:r>
            <a:r>
              <a:rPr lang="es-ES" alt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dólares anuales</a:t>
            </a:r>
          </a:p>
          <a:p>
            <a:pPr algn="ctr" fontAlgn="base">
              <a:spcBef>
                <a:spcPct val="0"/>
              </a:spcBef>
              <a:spcAft>
                <a:spcPct val="0"/>
              </a:spcAft>
            </a:pPr>
            <a:endParaRPr lang="es-ES" altLang="es-E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ndParaRPr>
          </a:p>
        </p:txBody>
      </p:sp>
      <p:sp>
        <p:nvSpPr>
          <p:cNvPr id="5" name="Rectangle 4"/>
          <p:cNvSpPr>
            <a:spLocks noChangeArrowheads="1"/>
          </p:cNvSpPr>
          <p:nvPr/>
        </p:nvSpPr>
        <p:spPr bwMode="auto">
          <a:xfrm>
            <a:off x="1061489" y="4005064"/>
            <a:ext cx="7397769" cy="2677656"/>
          </a:xfrm>
          <a:prstGeom prst="rect">
            <a:avLst/>
          </a:prstGeom>
          <a:gradFill>
            <a:gsLst>
              <a:gs pos="0">
                <a:srgbClr val="D6B19C"/>
              </a:gs>
              <a:gs pos="30000">
                <a:srgbClr val="D49E6C"/>
              </a:gs>
              <a:gs pos="70000">
                <a:srgbClr val="A65528"/>
              </a:gs>
              <a:gs pos="100000">
                <a:srgbClr val="663012"/>
              </a:gs>
            </a:gsLst>
            <a:lin ang="5400000" scaled="0"/>
          </a:gradFill>
          <a:ln>
            <a:noFill/>
          </a:ln>
        </p:spPr>
        <p:txBody>
          <a:bodyPr wrap="square"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lgn="ctr" eaLnBrk="1" fontAlgn="base" hangingPunct="1">
              <a:spcBef>
                <a:spcPct val="0"/>
              </a:spcBef>
              <a:spcAft>
                <a:spcPct val="0"/>
              </a:spcAft>
            </a:pPr>
            <a:r>
              <a:rPr lang="en-US" alt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CF</a:t>
            </a:r>
            <a:endParaRPr lang="es-ES" alt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eaLnBrk="1" fontAlgn="base" hangingPunct="1">
              <a:spcBef>
                <a:spcPct val="0"/>
              </a:spcBef>
              <a:spcAft>
                <a:spcPct val="0"/>
              </a:spcAft>
            </a:pPr>
            <a:r>
              <a:rPr lang="en-US" alt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 -------------------------</a:t>
            </a:r>
            <a:endParaRPr lang="es-ES" alt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eaLnBrk="1" fontAlgn="base" hangingPunct="1">
              <a:spcBef>
                <a:spcPct val="0"/>
              </a:spcBef>
              <a:spcAft>
                <a:spcPct val="0"/>
              </a:spcAft>
            </a:pPr>
            <a:r>
              <a:rPr lang="en-US" alt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Precio Unitario – Costo Variable Unitario</a:t>
            </a:r>
            <a:endParaRPr lang="es-ES" alt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eaLnBrk="1" fontAlgn="base" hangingPunct="1">
              <a:spcBef>
                <a:spcPct val="0"/>
              </a:spcBef>
              <a:spcAft>
                <a:spcPct val="0"/>
              </a:spcAft>
            </a:pPr>
            <a:endParaRPr lang="en-US" alt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eaLnBrk="1" fontAlgn="base" hangingPunct="1">
              <a:spcBef>
                <a:spcPct val="0"/>
              </a:spcBef>
              <a:spcAft>
                <a:spcPct val="0"/>
              </a:spcAft>
            </a:pPr>
            <a:r>
              <a:rPr lang="en-US" alt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70.907,64</a:t>
            </a:r>
            <a:endParaRPr lang="es-ES" alt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eaLnBrk="1" fontAlgn="base" hangingPunct="1">
              <a:spcBef>
                <a:spcPct val="0"/>
              </a:spcBef>
              <a:spcAft>
                <a:spcPct val="0"/>
              </a:spcAft>
            </a:pPr>
            <a:r>
              <a:rPr lang="en-US" alt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 -------------------------</a:t>
            </a:r>
            <a:endParaRPr lang="es-ES" alt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eaLnBrk="1" fontAlgn="base" hangingPunct="1">
              <a:spcBef>
                <a:spcPct val="0"/>
              </a:spcBef>
              <a:spcAft>
                <a:spcPct val="0"/>
              </a:spcAft>
            </a:pPr>
            <a:r>
              <a:rPr lang="en-US" alt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s-ES" alt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1,85 – 1,49</a:t>
            </a:r>
          </a:p>
          <a:p>
            <a:pPr algn="ctr" eaLnBrk="1" fontAlgn="base" hangingPunct="1">
              <a:spcBef>
                <a:spcPct val="0"/>
              </a:spcBef>
              <a:spcAft>
                <a:spcPct val="0"/>
              </a:spcAft>
            </a:pPr>
            <a:r>
              <a:rPr lang="es-ES" alt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eaLnBrk="1" fontAlgn="base" hangingPunct="1">
              <a:spcBef>
                <a:spcPct val="0"/>
              </a:spcBef>
              <a:spcAft>
                <a:spcPct val="0"/>
              </a:spcAft>
            </a:pPr>
            <a:r>
              <a:rPr lang="es-ES" alt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PE=  </a:t>
            </a:r>
            <a:r>
              <a:rPr lang="es-ES"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195.942 unidades</a:t>
            </a:r>
            <a:endParaRPr lang="es-ES" alt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fontAlgn="base">
              <a:spcBef>
                <a:spcPct val="0"/>
              </a:spcBef>
              <a:spcAft>
                <a:spcPct val="0"/>
              </a:spcAft>
            </a:pPr>
            <a:endParaRPr lang="es-ES" altLang="es-E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ndParaRPr>
          </a:p>
        </p:txBody>
      </p:sp>
    </p:spTree>
    <p:extLst>
      <p:ext uri="{BB962C8B-B14F-4D97-AF65-F5344CB8AC3E}">
        <p14:creationId xmlns:p14="http://schemas.microsoft.com/office/powerpoint/2010/main" val="3068572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wipe(up)">
                                      <p:cBhvr>
                                        <p:cTn id="7" dur="2000"/>
                                        <p:tgtEl>
                                          <p:spTgt spid="522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2228"/>
                                        </p:tgtEl>
                                        <p:attrNameLst>
                                          <p:attrName>style.visibility</p:attrName>
                                        </p:attrNameLst>
                                      </p:cBhvr>
                                      <p:to>
                                        <p:strVal val="visible"/>
                                      </p:to>
                                    </p:set>
                                    <p:animEffect transition="in" filter="wipe(up)">
                                      <p:cBhvr>
                                        <p:cTn id="12" dur="2000"/>
                                        <p:tgtEl>
                                          <p:spTgt spid="522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nimBg="1"/>
      <p:bldP spid="52228"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style>
          <a:lnRef idx="0">
            <a:schemeClr val="accent6"/>
          </a:lnRef>
          <a:fillRef idx="3">
            <a:schemeClr val="accent6"/>
          </a:fillRef>
          <a:effectRef idx="3">
            <a:schemeClr val="accent6"/>
          </a:effectRef>
          <a:fontRef idx="minor">
            <a:schemeClr val="lt1"/>
          </a:fontRef>
        </p:style>
        <p:txBody>
          <a:bodyPr>
            <a:normAutofit fontScale="90000"/>
          </a:bodyPr>
          <a:lstStyle/>
          <a:p>
            <a:r>
              <a:rPr lang="en-US" dirty="0" smtClean="0"/>
              <a:t>FLUJO DE CAJA</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242971097"/>
              </p:ext>
            </p:extLst>
          </p:nvPr>
        </p:nvGraphicFramePr>
        <p:xfrm>
          <a:off x="755575" y="1261002"/>
          <a:ext cx="8064896" cy="5386596"/>
        </p:xfrm>
        <a:graphic>
          <a:graphicData uri="http://schemas.openxmlformats.org/drawingml/2006/table">
            <a:tbl>
              <a:tblPr firstRow="1" firstCol="1" bandRow="1"/>
              <a:tblGrid>
                <a:gridCol w="229919"/>
                <a:gridCol w="2005588"/>
                <a:gridCol w="1144241"/>
                <a:gridCol w="828628"/>
                <a:gridCol w="964130"/>
                <a:gridCol w="964130"/>
                <a:gridCol w="964130"/>
                <a:gridCol w="964130"/>
              </a:tblGrid>
              <a:tr h="0">
                <a:tc>
                  <a:txBody>
                    <a:bodyPr/>
                    <a:lstStyle/>
                    <a:p>
                      <a:pPr algn="l" fontAlgn="ctr"/>
                      <a:endParaRPr lang="es-ES" sz="1050" b="0" i="0" u="none" strike="noStrike" dirty="0">
                        <a:solidFill>
                          <a:srgbClr val="000000"/>
                        </a:solidFill>
                        <a:effectLst/>
                        <a:latin typeface="Calibri"/>
                      </a:endParaRPr>
                    </a:p>
                  </a:txBody>
                  <a:tcPr marL="5896" marR="5896" marT="5896" marB="0" anchor="ctr">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tc>
                  <a:txBody>
                    <a:bodyPr/>
                    <a:lstStyle/>
                    <a:p>
                      <a:pPr algn="ctr" fontAlgn="ctr"/>
                      <a:r>
                        <a:rPr lang="es-EC" sz="1050" b="1" i="0" u="none" strike="noStrike" dirty="0">
                          <a:solidFill>
                            <a:srgbClr val="000000"/>
                          </a:solidFill>
                          <a:effectLst/>
                          <a:latin typeface="Times New Roman"/>
                        </a:rPr>
                        <a:t>DETALLE</a:t>
                      </a:r>
                      <a:endParaRPr lang="es-ES" sz="1050" b="1" i="0" u="none" strike="noStrike" dirty="0">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s-EC" sz="1050" b="1" i="0" u="none" strike="noStrike">
                          <a:solidFill>
                            <a:srgbClr val="000000"/>
                          </a:solidFill>
                          <a:effectLst/>
                          <a:latin typeface="Times New Roman"/>
                        </a:rPr>
                        <a:t>AÑO 0</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s-EC" sz="1050" b="1" i="0" u="none" strike="noStrike">
                          <a:solidFill>
                            <a:srgbClr val="000000"/>
                          </a:solidFill>
                          <a:effectLst/>
                          <a:latin typeface="Times New Roman"/>
                        </a:rPr>
                        <a:t>AÑO 1</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s-EC" sz="1050" b="1" i="0" u="none" strike="noStrike">
                          <a:solidFill>
                            <a:srgbClr val="000000"/>
                          </a:solidFill>
                          <a:effectLst/>
                          <a:latin typeface="Times New Roman"/>
                        </a:rPr>
                        <a:t>AÑO 2</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s-EC" sz="1050" b="1" i="0" u="none" strike="noStrike">
                          <a:solidFill>
                            <a:srgbClr val="000000"/>
                          </a:solidFill>
                          <a:effectLst/>
                          <a:latin typeface="Times New Roman"/>
                        </a:rPr>
                        <a:t>AÑO 3</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s-EC" sz="1050" b="1" i="0" u="none" strike="noStrike">
                          <a:solidFill>
                            <a:srgbClr val="000000"/>
                          </a:solidFill>
                          <a:effectLst/>
                          <a:latin typeface="Times New Roman"/>
                        </a:rPr>
                        <a:t>AÑO 4</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s-EC" sz="1050" b="1" i="0" u="none" strike="noStrike">
                          <a:solidFill>
                            <a:srgbClr val="000000"/>
                          </a:solidFill>
                          <a:effectLst/>
                          <a:latin typeface="Times New Roman"/>
                        </a:rPr>
                        <a:t>AÑO 5</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52087">
                <a:tc>
                  <a:txBody>
                    <a:bodyPr/>
                    <a:lstStyle/>
                    <a:p>
                      <a:pPr algn="ctr" fontAlgn="ctr"/>
                      <a:r>
                        <a:rPr lang="es-EC" sz="1050" b="0" i="0" u="none" strike="noStrike">
                          <a:solidFill>
                            <a:srgbClr val="000000"/>
                          </a:solidFill>
                          <a:effectLst/>
                          <a:latin typeface="Times New Roman"/>
                        </a:rPr>
                        <a:t>(=)</a:t>
                      </a:r>
                      <a:endParaRPr lang="es-ES" sz="1050" b="0" i="0" u="none" strike="noStrike">
                        <a:solidFill>
                          <a:srgbClr val="000000"/>
                        </a:solidFill>
                        <a:effectLst/>
                        <a:latin typeface="Times New Roman"/>
                      </a:endParaRPr>
                    </a:p>
                  </a:txBody>
                  <a:tcPr marL="5896" marR="5896" marT="5896" marB="0" anchor="ctr">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tc>
                  <a:txBody>
                    <a:bodyPr/>
                    <a:lstStyle/>
                    <a:p>
                      <a:pPr algn="l" fontAlgn="ctr"/>
                      <a:r>
                        <a:rPr lang="es-EC" sz="1050" b="1" i="0" u="none" strike="noStrike" dirty="0">
                          <a:solidFill>
                            <a:srgbClr val="000000"/>
                          </a:solidFill>
                          <a:effectLst/>
                          <a:latin typeface="Times New Roman"/>
                        </a:rPr>
                        <a:t>Ventas</a:t>
                      </a:r>
                      <a:endParaRPr lang="es-ES" sz="1050" b="1" i="0" u="none" strike="noStrike" dirty="0">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1" i="0" u="none" strike="noStrike">
                          <a:solidFill>
                            <a:srgbClr val="000000"/>
                          </a:solidFill>
                          <a:effectLst/>
                          <a:latin typeface="Times New Roman"/>
                        </a:rPr>
                        <a:t>$ 603.840,00 </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1" i="0" u="none" strike="noStrike">
                          <a:solidFill>
                            <a:srgbClr val="000000"/>
                          </a:solidFill>
                          <a:effectLst/>
                          <a:latin typeface="Times New Roman"/>
                        </a:rPr>
                        <a:t>$ 646.158,31 </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1" i="0" u="none" strike="noStrike">
                          <a:solidFill>
                            <a:srgbClr val="000000"/>
                          </a:solidFill>
                          <a:effectLst/>
                          <a:latin typeface="Times New Roman"/>
                        </a:rPr>
                        <a:t>$ 691.442,38 </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1" i="0" u="none" strike="noStrike">
                          <a:solidFill>
                            <a:srgbClr val="000000"/>
                          </a:solidFill>
                          <a:effectLst/>
                          <a:latin typeface="Times New Roman"/>
                        </a:rPr>
                        <a:t>$ 739.900,05 </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1" i="0" u="none" strike="noStrike">
                          <a:solidFill>
                            <a:srgbClr val="000000"/>
                          </a:solidFill>
                          <a:effectLst/>
                          <a:latin typeface="Times New Roman"/>
                        </a:rPr>
                        <a:t>$ 791.753,72 </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42594">
                <a:tc>
                  <a:txBody>
                    <a:bodyPr/>
                    <a:lstStyle/>
                    <a:p>
                      <a:pPr algn="ctr" fontAlgn="ctr"/>
                      <a:r>
                        <a:rPr lang="es-EC" sz="1050" b="0" i="0" u="none" strike="noStrike">
                          <a:solidFill>
                            <a:srgbClr val="000000"/>
                          </a:solidFill>
                          <a:effectLst/>
                          <a:latin typeface="Times New Roman"/>
                        </a:rPr>
                        <a:t>(+)</a:t>
                      </a:r>
                      <a:endParaRPr lang="es-ES" sz="1050" b="0" i="0" u="none" strike="noStrike">
                        <a:solidFill>
                          <a:srgbClr val="000000"/>
                        </a:solidFill>
                        <a:effectLst/>
                        <a:latin typeface="Times New Roman"/>
                      </a:endParaRPr>
                    </a:p>
                  </a:txBody>
                  <a:tcPr marL="5896" marR="5896" marT="5896" marB="0" anchor="ctr">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tc>
                  <a:txBody>
                    <a:bodyPr/>
                    <a:lstStyle/>
                    <a:p>
                      <a:pPr algn="l" fontAlgn="ctr"/>
                      <a:r>
                        <a:rPr lang="es-EC" sz="1050" b="0" i="0" u="none" strike="noStrike" dirty="0">
                          <a:solidFill>
                            <a:srgbClr val="000000"/>
                          </a:solidFill>
                          <a:effectLst/>
                          <a:latin typeface="Times New Roman"/>
                        </a:rPr>
                        <a:t>Escobas de fibra natural</a:t>
                      </a:r>
                      <a:endParaRPr lang="es-ES" sz="1050" b="0" i="0" u="none" strike="noStrike" dirty="0">
                        <a:solidFill>
                          <a:srgbClr val="000000"/>
                        </a:solidFill>
                        <a:effectLst/>
                        <a:latin typeface="Times New Roman"/>
                      </a:endParaRPr>
                    </a:p>
                  </a:txBody>
                  <a:tcPr marL="5306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$ 603.840,00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$ 646.158,31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$ 691.442,38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$ 739.900,05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$ 791.753,72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52087">
                <a:tc>
                  <a:txBody>
                    <a:bodyPr/>
                    <a:lstStyle/>
                    <a:p>
                      <a:pPr algn="ctr" fontAlgn="ctr"/>
                      <a:r>
                        <a:rPr lang="es-EC" sz="1050" b="0" i="0" u="none" strike="noStrike">
                          <a:solidFill>
                            <a:srgbClr val="000000"/>
                          </a:solidFill>
                          <a:effectLst/>
                          <a:latin typeface="Times New Roman"/>
                        </a:rPr>
                        <a:t>(-)</a:t>
                      </a:r>
                      <a:endParaRPr lang="es-ES" sz="1050" b="0" i="0" u="none" strike="noStrike">
                        <a:solidFill>
                          <a:srgbClr val="000000"/>
                        </a:solidFill>
                        <a:effectLst/>
                        <a:latin typeface="Times New Roman"/>
                      </a:endParaRPr>
                    </a:p>
                  </a:txBody>
                  <a:tcPr marL="5896" marR="5896" marT="5896" marB="0" anchor="ctr">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tc>
                  <a:txBody>
                    <a:bodyPr/>
                    <a:lstStyle/>
                    <a:p>
                      <a:pPr algn="l" fontAlgn="ctr"/>
                      <a:r>
                        <a:rPr lang="es-EC" sz="1050" b="1" i="0" u="none" strike="noStrike" dirty="0">
                          <a:solidFill>
                            <a:srgbClr val="000000"/>
                          </a:solidFill>
                          <a:effectLst/>
                          <a:latin typeface="Times New Roman"/>
                        </a:rPr>
                        <a:t>Costo de Venta</a:t>
                      </a:r>
                      <a:endParaRPr lang="es-ES" sz="1050" b="1" i="0" u="none" strike="noStrike" dirty="0">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1" i="0" u="none" strike="noStrike" dirty="0">
                          <a:solidFill>
                            <a:srgbClr val="000000"/>
                          </a:solidFill>
                          <a:effectLst/>
                          <a:latin typeface="Times New Roman"/>
                        </a:rPr>
                        <a:t>$ 473.280,00 </a:t>
                      </a:r>
                      <a:endParaRPr lang="es-ES" sz="1050" b="1" i="0" u="none" strike="noStrike" dirty="0">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1" i="0" u="none" strike="noStrike" dirty="0">
                          <a:solidFill>
                            <a:srgbClr val="000000"/>
                          </a:solidFill>
                          <a:effectLst/>
                          <a:latin typeface="Times New Roman"/>
                        </a:rPr>
                        <a:t>$ 506.448,41 </a:t>
                      </a:r>
                      <a:endParaRPr lang="es-ES" sz="1050" b="1" i="0" u="none" strike="noStrike" dirty="0">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1" i="0" u="none" strike="noStrike">
                          <a:solidFill>
                            <a:srgbClr val="000000"/>
                          </a:solidFill>
                          <a:effectLst/>
                          <a:latin typeface="Times New Roman"/>
                        </a:rPr>
                        <a:t>$ 541.941,33 </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1" i="0" u="none" strike="noStrike" dirty="0">
                          <a:solidFill>
                            <a:srgbClr val="000000"/>
                          </a:solidFill>
                          <a:effectLst/>
                          <a:latin typeface="Times New Roman"/>
                        </a:rPr>
                        <a:t>$ 579.921,66 </a:t>
                      </a:r>
                      <a:endParaRPr lang="es-ES" sz="1050" b="1" i="0" u="none" strike="noStrike" dirty="0">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1" i="0" u="none" strike="noStrike" dirty="0">
                          <a:solidFill>
                            <a:srgbClr val="000000"/>
                          </a:solidFill>
                          <a:effectLst/>
                          <a:latin typeface="Times New Roman"/>
                        </a:rPr>
                        <a:t>$ 620.563,73 </a:t>
                      </a:r>
                      <a:endParaRPr lang="es-ES" sz="1050" b="1" i="0" u="none" strike="noStrike" dirty="0">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52087">
                <a:tc>
                  <a:txBody>
                    <a:bodyPr/>
                    <a:lstStyle/>
                    <a:p>
                      <a:pPr algn="l" fontAlgn="ctr"/>
                      <a:endParaRPr lang="es-ES" sz="1050" b="0" i="0" u="none" strike="noStrike">
                        <a:solidFill>
                          <a:srgbClr val="000000"/>
                        </a:solidFill>
                        <a:effectLst/>
                        <a:latin typeface="Calibri"/>
                      </a:endParaRPr>
                    </a:p>
                  </a:txBody>
                  <a:tcPr marL="5896" marR="5896" marT="5896" marB="0" anchor="ctr">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tc>
                  <a:txBody>
                    <a:bodyPr/>
                    <a:lstStyle/>
                    <a:p>
                      <a:pPr algn="l" fontAlgn="ctr"/>
                      <a:r>
                        <a:rPr lang="es-EC" sz="1050" b="0" i="0" u="none" strike="noStrike" dirty="0">
                          <a:solidFill>
                            <a:srgbClr val="000000"/>
                          </a:solidFill>
                          <a:effectLst/>
                          <a:latin typeface="Times New Roman"/>
                        </a:rPr>
                        <a:t>Compra mercadería</a:t>
                      </a:r>
                      <a:endParaRPr lang="es-ES" sz="1050" b="0" i="0" u="none" strike="noStrike" dirty="0">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dirty="0">
                          <a:solidFill>
                            <a:srgbClr val="000000"/>
                          </a:solidFill>
                          <a:effectLst/>
                          <a:latin typeface="Times New Roman"/>
                        </a:rPr>
                        <a:t> </a:t>
                      </a:r>
                      <a:endParaRPr lang="es-ES" sz="1050" b="0" i="0" u="none" strike="noStrike" dirty="0">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dirty="0">
                          <a:solidFill>
                            <a:srgbClr val="000000"/>
                          </a:solidFill>
                          <a:effectLst/>
                          <a:latin typeface="Times New Roman"/>
                        </a:rPr>
                        <a:t> </a:t>
                      </a:r>
                      <a:endParaRPr lang="es-ES" sz="1050" b="0" i="0" u="none" strike="noStrike" dirty="0">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dirty="0">
                          <a:solidFill>
                            <a:srgbClr val="000000"/>
                          </a:solidFill>
                          <a:effectLst/>
                          <a:latin typeface="Times New Roman"/>
                        </a:rPr>
                        <a:t> </a:t>
                      </a:r>
                      <a:endParaRPr lang="es-ES" sz="1050" b="0" i="0" u="none" strike="noStrike" dirty="0">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dirty="0">
                          <a:solidFill>
                            <a:srgbClr val="000000"/>
                          </a:solidFill>
                          <a:effectLst/>
                          <a:latin typeface="Times New Roman"/>
                        </a:rPr>
                        <a:t> </a:t>
                      </a:r>
                      <a:endParaRPr lang="es-ES" sz="1050" b="0" i="0" u="none" strike="noStrike" dirty="0">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52087">
                <a:tc>
                  <a:txBody>
                    <a:bodyPr/>
                    <a:lstStyle/>
                    <a:p>
                      <a:pPr algn="ctr" fontAlgn="ctr"/>
                      <a:r>
                        <a:rPr lang="es-EC" sz="1050" b="0" i="0" u="none" strike="noStrike">
                          <a:solidFill>
                            <a:srgbClr val="000000"/>
                          </a:solidFill>
                          <a:effectLst/>
                          <a:latin typeface="Times New Roman"/>
                        </a:rPr>
                        <a:t>(=)</a:t>
                      </a:r>
                      <a:endParaRPr lang="es-ES" sz="1050" b="0" i="0" u="none" strike="noStrike">
                        <a:solidFill>
                          <a:srgbClr val="000000"/>
                        </a:solidFill>
                        <a:effectLst/>
                        <a:latin typeface="Times New Roman"/>
                      </a:endParaRPr>
                    </a:p>
                  </a:txBody>
                  <a:tcPr marL="5896" marR="5896" marT="5896" marB="0" anchor="ctr">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tc>
                  <a:txBody>
                    <a:bodyPr/>
                    <a:lstStyle/>
                    <a:p>
                      <a:pPr algn="l" fontAlgn="ctr"/>
                      <a:r>
                        <a:rPr lang="es-EC" sz="1050" b="1" i="0" u="none" strike="noStrike">
                          <a:solidFill>
                            <a:srgbClr val="000000"/>
                          </a:solidFill>
                          <a:effectLst/>
                          <a:latin typeface="Times New Roman"/>
                        </a:rPr>
                        <a:t>Utilidad Bruta En Ventas</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dirty="0">
                          <a:solidFill>
                            <a:srgbClr val="000000"/>
                          </a:solidFill>
                          <a:effectLst/>
                          <a:latin typeface="Times New Roman"/>
                        </a:rPr>
                        <a:t> </a:t>
                      </a:r>
                      <a:endParaRPr lang="es-ES" sz="1050" b="0" i="0" u="none" strike="noStrike" dirty="0">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1" i="0" u="none" strike="noStrike">
                          <a:solidFill>
                            <a:srgbClr val="000000"/>
                          </a:solidFill>
                          <a:effectLst/>
                          <a:latin typeface="Times New Roman"/>
                        </a:rPr>
                        <a:t>$ 130.560,00 </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1" i="0" u="none" strike="noStrike">
                          <a:solidFill>
                            <a:srgbClr val="000000"/>
                          </a:solidFill>
                          <a:effectLst/>
                          <a:latin typeface="Times New Roman"/>
                        </a:rPr>
                        <a:t>$ 139.709,91 </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1" i="0" u="none" strike="noStrike">
                          <a:solidFill>
                            <a:srgbClr val="000000"/>
                          </a:solidFill>
                          <a:effectLst/>
                          <a:latin typeface="Times New Roman"/>
                        </a:rPr>
                        <a:t>$ 149.501,06 </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1" i="0" u="none" strike="noStrike">
                          <a:solidFill>
                            <a:srgbClr val="000000"/>
                          </a:solidFill>
                          <a:effectLst/>
                          <a:latin typeface="Times New Roman"/>
                        </a:rPr>
                        <a:t>$ 159.978,39 </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1" i="0" u="none" strike="noStrike">
                          <a:solidFill>
                            <a:srgbClr val="000000"/>
                          </a:solidFill>
                          <a:effectLst/>
                          <a:latin typeface="Times New Roman"/>
                        </a:rPr>
                        <a:t>$ 171.189,99 </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98770">
                <a:tc>
                  <a:txBody>
                    <a:bodyPr/>
                    <a:lstStyle/>
                    <a:p>
                      <a:pPr algn="ctr" fontAlgn="ctr"/>
                      <a:r>
                        <a:rPr lang="es-EC" sz="1050" b="0" i="0" u="none" strike="noStrike">
                          <a:solidFill>
                            <a:srgbClr val="000000"/>
                          </a:solidFill>
                          <a:effectLst/>
                          <a:latin typeface="Times New Roman"/>
                        </a:rPr>
                        <a:t>(-)</a:t>
                      </a:r>
                      <a:endParaRPr lang="es-ES" sz="1050" b="0" i="0" u="none" strike="noStrike">
                        <a:solidFill>
                          <a:srgbClr val="000000"/>
                        </a:solidFill>
                        <a:effectLst/>
                        <a:latin typeface="Times New Roman"/>
                      </a:endParaRPr>
                    </a:p>
                  </a:txBody>
                  <a:tcPr marL="5896" marR="5896" marT="5896" marB="0" anchor="ctr">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GASTOS OPERACIONALES</a:t>
                      </a:r>
                      <a:endParaRPr lang="es-ES" sz="1050" b="0" i="0" u="none" strike="noStrike">
                        <a:solidFill>
                          <a:srgbClr val="000000"/>
                        </a:solidFill>
                        <a:effectLst/>
                        <a:latin typeface="Times New Roman"/>
                      </a:endParaRPr>
                    </a:p>
                  </a:txBody>
                  <a:tcPr marL="5306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dirty="0">
                          <a:solidFill>
                            <a:srgbClr val="000000"/>
                          </a:solidFill>
                          <a:effectLst/>
                          <a:latin typeface="Times New Roman"/>
                        </a:rPr>
                        <a:t> </a:t>
                      </a:r>
                      <a:endParaRPr lang="es-ES" sz="1050" b="0" i="0" u="none" strike="noStrike" dirty="0">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dirty="0">
                          <a:solidFill>
                            <a:srgbClr val="000000"/>
                          </a:solidFill>
                          <a:effectLst/>
                          <a:latin typeface="Times New Roman"/>
                        </a:rPr>
                        <a:t>$ 72.916,35 </a:t>
                      </a:r>
                      <a:endParaRPr lang="es-ES" sz="1050" b="0" i="0" u="none" strike="noStrike" dirty="0">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dirty="0">
                          <a:solidFill>
                            <a:srgbClr val="000000"/>
                          </a:solidFill>
                          <a:effectLst/>
                          <a:latin typeface="Times New Roman"/>
                        </a:rPr>
                        <a:t>$ 77.532,20 </a:t>
                      </a:r>
                      <a:endParaRPr lang="es-ES" sz="1050" b="0" i="0" u="none" strike="noStrike" dirty="0">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dirty="0">
                          <a:solidFill>
                            <a:srgbClr val="000000"/>
                          </a:solidFill>
                          <a:effectLst/>
                          <a:latin typeface="Times New Roman"/>
                        </a:rPr>
                        <a:t>$ 80.558,15 </a:t>
                      </a:r>
                      <a:endParaRPr lang="es-ES" sz="1050" b="0" i="0" u="none" strike="noStrike" dirty="0">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dirty="0">
                          <a:solidFill>
                            <a:srgbClr val="000000"/>
                          </a:solidFill>
                          <a:effectLst/>
                          <a:latin typeface="Times New Roman"/>
                        </a:rPr>
                        <a:t>$ 83.700,63 </a:t>
                      </a:r>
                      <a:endParaRPr lang="es-ES" sz="1050" b="0" i="0" u="none" strike="noStrike" dirty="0">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dirty="0">
                          <a:solidFill>
                            <a:srgbClr val="000000"/>
                          </a:solidFill>
                          <a:effectLst/>
                          <a:latin typeface="Times New Roman"/>
                        </a:rPr>
                        <a:t>$ 86.791,06 </a:t>
                      </a:r>
                      <a:endParaRPr lang="es-ES" sz="1050" b="0" i="0" u="none" strike="noStrike" dirty="0">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52087">
                <a:tc>
                  <a:txBody>
                    <a:bodyPr/>
                    <a:lstStyle/>
                    <a:p>
                      <a:pPr algn="ctr" fontAlgn="ctr"/>
                      <a:r>
                        <a:rPr lang="es-EC" sz="1050" b="0" i="0" u="none" strike="noStrike">
                          <a:solidFill>
                            <a:srgbClr val="000000"/>
                          </a:solidFill>
                          <a:effectLst/>
                          <a:latin typeface="Times New Roman"/>
                        </a:rPr>
                        <a:t>0</a:t>
                      </a:r>
                      <a:endParaRPr lang="es-ES" sz="1050" b="0" i="0" u="none" strike="noStrike">
                        <a:solidFill>
                          <a:srgbClr val="000000"/>
                        </a:solidFill>
                        <a:effectLst/>
                        <a:latin typeface="Times New Roman"/>
                      </a:endParaRPr>
                    </a:p>
                  </a:txBody>
                  <a:tcPr marL="5896" marR="5896" marT="5896" marB="0" anchor="ctr">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Gastos Administrativos</a:t>
                      </a:r>
                      <a:endParaRPr lang="es-ES" sz="1050" b="0" i="0" u="none" strike="noStrike">
                        <a:solidFill>
                          <a:srgbClr val="000000"/>
                        </a:solidFill>
                        <a:effectLst/>
                        <a:latin typeface="Times New Roman"/>
                      </a:endParaRPr>
                    </a:p>
                  </a:txBody>
                  <a:tcPr marL="5306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dirty="0">
                          <a:solidFill>
                            <a:srgbClr val="000000"/>
                          </a:solidFill>
                          <a:effectLst/>
                          <a:latin typeface="Times New Roman"/>
                        </a:rPr>
                        <a:t>$ 24.504,66 </a:t>
                      </a:r>
                      <a:endParaRPr lang="es-ES" sz="1050" b="0" i="0" u="none" strike="noStrike" dirty="0">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dirty="0">
                          <a:solidFill>
                            <a:srgbClr val="000000"/>
                          </a:solidFill>
                          <a:effectLst/>
                          <a:latin typeface="Times New Roman"/>
                        </a:rPr>
                        <a:t>$ 25.440,17 </a:t>
                      </a:r>
                      <a:endParaRPr lang="es-ES" sz="1050" b="0" i="0" u="none" strike="noStrike" dirty="0">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$ 26.342,52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dirty="0">
                          <a:solidFill>
                            <a:srgbClr val="000000"/>
                          </a:solidFill>
                          <a:effectLst/>
                          <a:latin typeface="Times New Roman"/>
                        </a:rPr>
                        <a:t>$ 27.337,05 </a:t>
                      </a:r>
                      <a:endParaRPr lang="es-ES" sz="1050" b="0" i="0" u="none" strike="noStrike" dirty="0">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dirty="0">
                          <a:solidFill>
                            <a:srgbClr val="000000"/>
                          </a:solidFill>
                          <a:effectLst/>
                          <a:latin typeface="Times New Roman"/>
                        </a:rPr>
                        <a:t>$ 28.254,01 </a:t>
                      </a:r>
                      <a:endParaRPr lang="es-ES" sz="1050" b="0" i="0" u="none" strike="noStrike" dirty="0">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52087">
                <a:tc>
                  <a:txBody>
                    <a:bodyPr/>
                    <a:lstStyle/>
                    <a:p>
                      <a:pPr algn="ctr" fontAlgn="ctr"/>
                      <a:r>
                        <a:rPr lang="es-EC" sz="1050" b="0" i="0" u="none" strike="noStrike">
                          <a:solidFill>
                            <a:srgbClr val="000000"/>
                          </a:solidFill>
                          <a:effectLst/>
                          <a:latin typeface="Times New Roman"/>
                        </a:rPr>
                        <a:t>0</a:t>
                      </a:r>
                      <a:endParaRPr lang="es-ES" sz="1050" b="0" i="0" u="none" strike="noStrike">
                        <a:solidFill>
                          <a:srgbClr val="000000"/>
                        </a:solidFill>
                        <a:effectLst/>
                        <a:latin typeface="Times New Roman"/>
                      </a:endParaRPr>
                    </a:p>
                  </a:txBody>
                  <a:tcPr marL="5896" marR="5896" marT="5896" marB="0" anchor="ctr">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Gastos de Ventas</a:t>
                      </a:r>
                      <a:endParaRPr lang="es-ES" sz="1050" b="0" i="0" u="none" strike="noStrike">
                        <a:solidFill>
                          <a:srgbClr val="000000"/>
                        </a:solidFill>
                        <a:effectLst/>
                        <a:latin typeface="Times New Roman"/>
                      </a:endParaRPr>
                    </a:p>
                  </a:txBody>
                  <a:tcPr marL="5306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$ 48.411,69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$ 52.092,03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$ 54.215,64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$ 56.363,58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dirty="0">
                          <a:solidFill>
                            <a:srgbClr val="000000"/>
                          </a:solidFill>
                          <a:effectLst/>
                          <a:latin typeface="Times New Roman"/>
                        </a:rPr>
                        <a:t>$ 58.537,05 </a:t>
                      </a:r>
                      <a:endParaRPr lang="es-ES" sz="1050" b="0" i="0" u="none" strike="noStrike" dirty="0">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52087">
                <a:tc>
                  <a:txBody>
                    <a:bodyPr/>
                    <a:lstStyle/>
                    <a:p>
                      <a:pPr algn="ctr" fontAlgn="ctr"/>
                      <a:r>
                        <a:rPr lang="es-EC" sz="1050" b="0" i="0" u="none" strike="noStrike">
                          <a:solidFill>
                            <a:srgbClr val="000000"/>
                          </a:solidFill>
                          <a:effectLst/>
                          <a:latin typeface="Times New Roman"/>
                        </a:rPr>
                        <a:t>(=)</a:t>
                      </a:r>
                      <a:endParaRPr lang="es-ES" sz="1050" b="0" i="0" u="none" strike="noStrike">
                        <a:solidFill>
                          <a:srgbClr val="000000"/>
                        </a:solidFill>
                        <a:effectLst/>
                        <a:latin typeface="Times New Roman"/>
                      </a:endParaRPr>
                    </a:p>
                  </a:txBody>
                  <a:tcPr marL="5896" marR="5896" marT="5896" marB="0" anchor="ctr">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tc>
                  <a:txBody>
                    <a:bodyPr/>
                    <a:lstStyle/>
                    <a:p>
                      <a:pPr algn="l" fontAlgn="ctr"/>
                      <a:r>
                        <a:rPr lang="es-EC" sz="1050" b="1" i="0" u="none" strike="noStrike">
                          <a:solidFill>
                            <a:srgbClr val="000000"/>
                          </a:solidFill>
                          <a:effectLst/>
                          <a:latin typeface="Times New Roman"/>
                        </a:rPr>
                        <a:t>Utilidad Operacional</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dirty="0">
                          <a:solidFill>
                            <a:srgbClr val="000000"/>
                          </a:solidFill>
                          <a:effectLst/>
                          <a:latin typeface="Times New Roman"/>
                        </a:rPr>
                        <a:t> </a:t>
                      </a:r>
                      <a:endParaRPr lang="es-ES" sz="1050" b="0" i="0" u="none" strike="noStrike" dirty="0">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1" i="0" u="none" strike="noStrike">
                          <a:solidFill>
                            <a:srgbClr val="000000"/>
                          </a:solidFill>
                          <a:effectLst/>
                          <a:latin typeface="Times New Roman"/>
                        </a:rPr>
                        <a:t>$ 57.643,65 </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1" i="0" u="none" strike="noStrike">
                          <a:solidFill>
                            <a:srgbClr val="000000"/>
                          </a:solidFill>
                          <a:effectLst/>
                          <a:latin typeface="Times New Roman"/>
                        </a:rPr>
                        <a:t>$ 62.177,70 </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1" i="0" u="none" strike="noStrike">
                          <a:solidFill>
                            <a:srgbClr val="000000"/>
                          </a:solidFill>
                          <a:effectLst/>
                          <a:latin typeface="Times New Roman"/>
                        </a:rPr>
                        <a:t>$ 68.942,90 </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1" i="0" u="none" strike="noStrike">
                          <a:solidFill>
                            <a:srgbClr val="000000"/>
                          </a:solidFill>
                          <a:effectLst/>
                          <a:latin typeface="Times New Roman"/>
                        </a:rPr>
                        <a:t>$ 76.277,76 </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1" i="0" u="none" strike="noStrike">
                          <a:solidFill>
                            <a:srgbClr val="000000"/>
                          </a:solidFill>
                          <a:effectLst/>
                          <a:latin typeface="Times New Roman"/>
                        </a:rPr>
                        <a:t>$ 84.398,93 </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52087">
                <a:tc>
                  <a:txBody>
                    <a:bodyPr/>
                    <a:lstStyle/>
                    <a:p>
                      <a:pPr algn="ctr" fontAlgn="ctr"/>
                      <a:r>
                        <a:rPr lang="es-EC" sz="1050" b="0" i="0" u="none" strike="noStrike" dirty="0">
                          <a:solidFill>
                            <a:srgbClr val="000000"/>
                          </a:solidFill>
                          <a:effectLst/>
                          <a:latin typeface="Times New Roman"/>
                        </a:rPr>
                        <a:t>(-)</a:t>
                      </a:r>
                      <a:endParaRPr lang="es-ES" sz="1050" b="0" i="0" u="none" strike="noStrike" dirty="0">
                        <a:solidFill>
                          <a:srgbClr val="000000"/>
                        </a:solidFill>
                        <a:effectLst/>
                        <a:latin typeface="Times New Roman"/>
                      </a:endParaRPr>
                    </a:p>
                  </a:txBody>
                  <a:tcPr marL="5896" marR="5896" marT="5896" marB="0" anchor="ctr">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tc>
                  <a:txBody>
                    <a:bodyPr/>
                    <a:lstStyle/>
                    <a:p>
                      <a:pPr algn="l" fontAlgn="ctr"/>
                      <a:r>
                        <a:rPr lang="es-EC" sz="1050" b="0" i="0" u="none" strike="noStrike" dirty="0">
                          <a:solidFill>
                            <a:srgbClr val="000000"/>
                          </a:solidFill>
                          <a:effectLst/>
                          <a:latin typeface="Times New Roman"/>
                        </a:rPr>
                        <a:t>Gastos Financieros</a:t>
                      </a:r>
                      <a:endParaRPr lang="es-ES" sz="1050" b="0" i="0" u="none" strike="noStrike" dirty="0">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dirty="0">
                          <a:solidFill>
                            <a:srgbClr val="000000"/>
                          </a:solidFill>
                          <a:effectLst/>
                          <a:latin typeface="Times New Roman"/>
                        </a:rPr>
                        <a:t>$ 10.433,40 </a:t>
                      </a:r>
                      <a:endParaRPr lang="es-ES" sz="1050" b="0" i="0" u="none" strike="noStrike" dirty="0">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$ 8.565,38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$ 6.476,43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$ 4.140,43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$ 1.528,17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98770">
                <a:tc>
                  <a:txBody>
                    <a:bodyPr/>
                    <a:lstStyle/>
                    <a:p>
                      <a:pPr algn="ctr" fontAlgn="ctr"/>
                      <a:r>
                        <a:rPr lang="es-EC" sz="1050" b="0" i="0" u="none" strike="noStrike">
                          <a:solidFill>
                            <a:srgbClr val="000000"/>
                          </a:solidFill>
                          <a:effectLst/>
                          <a:latin typeface="Times New Roman"/>
                        </a:rPr>
                        <a:t>(=)</a:t>
                      </a:r>
                      <a:endParaRPr lang="es-ES" sz="1050" b="0" i="0" u="none" strike="noStrike">
                        <a:solidFill>
                          <a:srgbClr val="000000"/>
                        </a:solidFill>
                        <a:effectLst/>
                        <a:latin typeface="Times New Roman"/>
                      </a:endParaRPr>
                    </a:p>
                  </a:txBody>
                  <a:tcPr marL="5896" marR="5896" marT="5896" marB="0" anchor="ctr">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tc>
                  <a:txBody>
                    <a:bodyPr/>
                    <a:lstStyle/>
                    <a:p>
                      <a:pPr algn="l" fontAlgn="ctr"/>
                      <a:r>
                        <a:rPr lang="es-EC" sz="1050" b="1" i="0" u="none" strike="noStrike">
                          <a:solidFill>
                            <a:srgbClr val="000000"/>
                          </a:solidFill>
                          <a:effectLst/>
                          <a:latin typeface="Times New Roman"/>
                        </a:rPr>
                        <a:t>Utilidad Antes de Part. Trab.</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1" i="0" u="none" strike="noStrike">
                          <a:solidFill>
                            <a:srgbClr val="000000"/>
                          </a:solidFill>
                          <a:effectLst/>
                          <a:latin typeface="Times New Roman"/>
                        </a:rPr>
                        <a:t>$ 47.210,24 </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1" i="0" u="none" strike="noStrike">
                          <a:solidFill>
                            <a:srgbClr val="000000"/>
                          </a:solidFill>
                          <a:effectLst/>
                          <a:latin typeface="Times New Roman"/>
                        </a:rPr>
                        <a:t>$ 53.612,32 </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1" i="0" u="none" strike="noStrike">
                          <a:solidFill>
                            <a:srgbClr val="000000"/>
                          </a:solidFill>
                          <a:effectLst/>
                          <a:latin typeface="Times New Roman"/>
                        </a:rPr>
                        <a:t>$ 62.466,47 </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1" i="0" u="none" strike="noStrike">
                          <a:solidFill>
                            <a:srgbClr val="000000"/>
                          </a:solidFill>
                          <a:effectLst/>
                          <a:latin typeface="Times New Roman"/>
                        </a:rPr>
                        <a:t>$ 72.137,33 </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1" i="0" u="none" strike="noStrike">
                          <a:solidFill>
                            <a:srgbClr val="000000"/>
                          </a:solidFill>
                          <a:effectLst/>
                          <a:latin typeface="Times New Roman"/>
                        </a:rPr>
                        <a:t>$ 82.870,76 </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52087">
                <a:tc>
                  <a:txBody>
                    <a:bodyPr/>
                    <a:lstStyle/>
                    <a:p>
                      <a:pPr algn="ctr" fontAlgn="ctr"/>
                      <a:r>
                        <a:rPr lang="es-EC" sz="1050" b="0" i="0" u="none" strike="noStrike">
                          <a:solidFill>
                            <a:srgbClr val="000000"/>
                          </a:solidFill>
                          <a:effectLst/>
                          <a:latin typeface="Times New Roman"/>
                        </a:rPr>
                        <a:t>(-)</a:t>
                      </a:r>
                      <a:endParaRPr lang="es-ES" sz="1050" b="0" i="0" u="none" strike="noStrike">
                        <a:solidFill>
                          <a:srgbClr val="000000"/>
                        </a:solidFill>
                        <a:effectLst/>
                        <a:latin typeface="Times New Roman"/>
                      </a:endParaRPr>
                    </a:p>
                  </a:txBody>
                  <a:tcPr marL="5896" marR="5896" marT="5896" marB="0" anchor="ctr">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Part. Trabajadores 15%</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$ 7.081,54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dirty="0">
                          <a:solidFill>
                            <a:srgbClr val="000000"/>
                          </a:solidFill>
                          <a:effectLst/>
                          <a:latin typeface="Times New Roman"/>
                        </a:rPr>
                        <a:t>$ 8.041,85 </a:t>
                      </a:r>
                      <a:endParaRPr lang="es-ES" sz="1050" b="0" i="0" u="none" strike="noStrike" dirty="0">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$ 9.369,97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$ 10.820,60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$ 12.430,61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98770">
                <a:tc>
                  <a:txBody>
                    <a:bodyPr/>
                    <a:lstStyle/>
                    <a:p>
                      <a:pPr algn="ctr" fontAlgn="ctr"/>
                      <a:r>
                        <a:rPr lang="es-EC" sz="1050" b="0" i="0" u="none" strike="noStrike">
                          <a:solidFill>
                            <a:srgbClr val="000000"/>
                          </a:solidFill>
                          <a:effectLst/>
                          <a:latin typeface="Times New Roman"/>
                        </a:rPr>
                        <a:t>(=)</a:t>
                      </a:r>
                      <a:endParaRPr lang="es-ES" sz="1050" b="0" i="0" u="none" strike="noStrike">
                        <a:solidFill>
                          <a:srgbClr val="000000"/>
                        </a:solidFill>
                        <a:effectLst/>
                        <a:latin typeface="Times New Roman"/>
                      </a:endParaRPr>
                    </a:p>
                  </a:txBody>
                  <a:tcPr marL="5896" marR="5896" marT="5896" marB="0" anchor="ctr">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tc>
                  <a:txBody>
                    <a:bodyPr/>
                    <a:lstStyle/>
                    <a:p>
                      <a:pPr algn="l" fontAlgn="ctr"/>
                      <a:r>
                        <a:rPr lang="es-EC" sz="1050" b="1" i="0" u="none" strike="noStrike" dirty="0">
                          <a:solidFill>
                            <a:srgbClr val="000000"/>
                          </a:solidFill>
                          <a:effectLst/>
                          <a:latin typeface="Times New Roman"/>
                        </a:rPr>
                        <a:t>Utilidad Antes de Imp. Renta</a:t>
                      </a:r>
                      <a:endParaRPr lang="es-ES" sz="1050" b="1" i="0" u="none" strike="noStrike" dirty="0">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1" i="0" u="none" strike="noStrike">
                          <a:solidFill>
                            <a:srgbClr val="000000"/>
                          </a:solidFill>
                          <a:effectLst/>
                          <a:latin typeface="Times New Roman"/>
                        </a:rPr>
                        <a:t>$ 40.128,71 </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1" i="0" u="none" strike="noStrike">
                          <a:solidFill>
                            <a:srgbClr val="000000"/>
                          </a:solidFill>
                          <a:effectLst/>
                          <a:latin typeface="Times New Roman"/>
                        </a:rPr>
                        <a:t>$ 45.570,48 </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1" i="0" u="none" strike="noStrike">
                          <a:solidFill>
                            <a:srgbClr val="000000"/>
                          </a:solidFill>
                          <a:effectLst/>
                          <a:latin typeface="Times New Roman"/>
                        </a:rPr>
                        <a:t>$ 53.096,50 </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1" i="0" u="none" strike="noStrike">
                          <a:solidFill>
                            <a:srgbClr val="000000"/>
                          </a:solidFill>
                          <a:effectLst/>
                          <a:latin typeface="Times New Roman"/>
                        </a:rPr>
                        <a:t>$ 61.316,73 </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1" i="0" u="none" strike="noStrike">
                          <a:solidFill>
                            <a:srgbClr val="000000"/>
                          </a:solidFill>
                          <a:effectLst/>
                          <a:latin typeface="Times New Roman"/>
                        </a:rPr>
                        <a:t>$ 70.440,15 </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52087">
                <a:tc>
                  <a:txBody>
                    <a:bodyPr/>
                    <a:lstStyle/>
                    <a:p>
                      <a:pPr algn="ctr" fontAlgn="ctr"/>
                      <a:r>
                        <a:rPr lang="es-EC" sz="1050" b="0" i="0" u="none" strike="noStrike">
                          <a:solidFill>
                            <a:srgbClr val="000000"/>
                          </a:solidFill>
                          <a:effectLst/>
                          <a:latin typeface="Times New Roman"/>
                        </a:rPr>
                        <a:t>(-)</a:t>
                      </a:r>
                      <a:endParaRPr lang="es-ES" sz="1050" b="0" i="0" u="none" strike="noStrike">
                        <a:solidFill>
                          <a:srgbClr val="000000"/>
                        </a:solidFill>
                        <a:effectLst/>
                        <a:latin typeface="Times New Roman"/>
                      </a:endParaRPr>
                    </a:p>
                  </a:txBody>
                  <a:tcPr marL="5896" marR="5896" marT="5896" marB="0" anchor="ctr">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Imp. Renta 22%</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$ 8.828,32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$ 10.025,50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$ 11.681,23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$ 13.489,68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$ 15.496,83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52087">
                <a:tc>
                  <a:txBody>
                    <a:bodyPr/>
                    <a:lstStyle/>
                    <a:p>
                      <a:pPr algn="ctr" fontAlgn="ctr"/>
                      <a:r>
                        <a:rPr lang="es-EC" sz="1050" b="0" i="0" u="none" strike="noStrike">
                          <a:solidFill>
                            <a:srgbClr val="000000"/>
                          </a:solidFill>
                          <a:effectLst/>
                          <a:latin typeface="Times New Roman"/>
                        </a:rPr>
                        <a:t>(=)</a:t>
                      </a:r>
                      <a:endParaRPr lang="es-ES" sz="1050" b="0" i="0" u="none" strike="noStrike">
                        <a:solidFill>
                          <a:srgbClr val="000000"/>
                        </a:solidFill>
                        <a:effectLst/>
                        <a:latin typeface="Times New Roman"/>
                      </a:endParaRPr>
                    </a:p>
                  </a:txBody>
                  <a:tcPr marL="5896" marR="5896" marT="5896" marB="0" anchor="ctr">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tc>
                  <a:txBody>
                    <a:bodyPr/>
                    <a:lstStyle/>
                    <a:p>
                      <a:pPr algn="l" fontAlgn="ctr"/>
                      <a:r>
                        <a:rPr lang="es-EC" sz="1050" b="1" i="0" u="none" strike="noStrike">
                          <a:solidFill>
                            <a:srgbClr val="000000"/>
                          </a:solidFill>
                          <a:effectLst/>
                          <a:latin typeface="Times New Roman"/>
                        </a:rPr>
                        <a:t>UTILIDAD NETA</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1" i="0" u="none" strike="noStrike">
                          <a:solidFill>
                            <a:srgbClr val="000000"/>
                          </a:solidFill>
                          <a:effectLst/>
                          <a:latin typeface="Times New Roman"/>
                        </a:rPr>
                        <a:t> </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1" i="0" u="none" strike="noStrike">
                          <a:solidFill>
                            <a:srgbClr val="000000"/>
                          </a:solidFill>
                          <a:effectLst/>
                          <a:latin typeface="Times New Roman"/>
                        </a:rPr>
                        <a:t>$ 31.300,39 </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1" i="0" u="none" strike="noStrike">
                          <a:solidFill>
                            <a:srgbClr val="000000"/>
                          </a:solidFill>
                          <a:effectLst/>
                          <a:latin typeface="Times New Roman"/>
                        </a:rPr>
                        <a:t>$ 35.544,97 </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1" i="0" u="none" strike="noStrike">
                          <a:solidFill>
                            <a:srgbClr val="000000"/>
                          </a:solidFill>
                          <a:effectLst/>
                          <a:latin typeface="Times New Roman"/>
                        </a:rPr>
                        <a:t>$ 41.415,27 </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1" i="0" u="none" strike="noStrike">
                          <a:solidFill>
                            <a:srgbClr val="000000"/>
                          </a:solidFill>
                          <a:effectLst/>
                          <a:latin typeface="Times New Roman"/>
                        </a:rPr>
                        <a:t>$ 47.827,05 </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1" i="0" u="none" strike="noStrike">
                          <a:solidFill>
                            <a:srgbClr val="000000"/>
                          </a:solidFill>
                          <a:effectLst/>
                          <a:latin typeface="Times New Roman"/>
                        </a:rPr>
                        <a:t>$ 54.943,32 </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52087">
                <a:tc>
                  <a:txBody>
                    <a:bodyPr/>
                    <a:lstStyle/>
                    <a:p>
                      <a:pPr algn="ctr" fontAlgn="ctr"/>
                      <a:r>
                        <a:rPr lang="es-EC" sz="1050" b="0" i="0" u="none" strike="noStrike">
                          <a:solidFill>
                            <a:srgbClr val="000000"/>
                          </a:solidFill>
                          <a:effectLst/>
                          <a:latin typeface="Times New Roman"/>
                        </a:rPr>
                        <a:t>(+)</a:t>
                      </a:r>
                      <a:endParaRPr lang="es-ES" sz="1050" b="0" i="0" u="none" strike="noStrike">
                        <a:solidFill>
                          <a:srgbClr val="000000"/>
                        </a:solidFill>
                        <a:effectLst/>
                        <a:latin typeface="Times New Roman"/>
                      </a:endParaRPr>
                    </a:p>
                  </a:txBody>
                  <a:tcPr marL="5896" marR="5896" marT="5896" marB="0" anchor="ctr">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Depreciaciones</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$ 16.257,00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$ 16.257,00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$ 16.257,00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$ 16.342,06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$ 16.342,06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52087">
                <a:tc>
                  <a:txBody>
                    <a:bodyPr/>
                    <a:lstStyle/>
                    <a:p>
                      <a:pPr algn="ctr" fontAlgn="ctr"/>
                      <a:r>
                        <a:rPr lang="es-EC" sz="1050" b="0" i="0" u="none" strike="noStrike">
                          <a:solidFill>
                            <a:srgbClr val="000000"/>
                          </a:solidFill>
                          <a:effectLst/>
                          <a:latin typeface="Times New Roman"/>
                        </a:rPr>
                        <a:t>(+)</a:t>
                      </a:r>
                      <a:endParaRPr lang="es-ES" sz="1050" b="0" i="0" u="none" strike="noStrike">
                        <a:solidFill>
                          <a:srgbClr val="000000"/>
                        </a:solidFill>
                        <a:effectLst/>
                        <a:latin typeface="Times New Roman"/>
                      </a:endParaRPr>
                    </a:p>
                  </a:txBody>
                  <a:tcPr marL="5896" marR="5896" marT="5896" marB="0" anchor="ctr">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Amortizaciones</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$ 499,00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$ 499,00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$ 499,00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$ 499,00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$ 499,00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52087">
                <a:tc>
                  <a:txBody>
                    <a:bodyPr/>
                    <a:lstStyle/>
                    <a:p>
                      <a:pPr algn="ctr" fontAlgn="ctr"/>
                      <a:r>
                        <a:rPr lang="es-EC" sz="1050" b="0" i="0" u="none" strike="noStrike">
                          <a:solidFill>
                            <a:srgbClr val="000000"/>
                          </a:solidFill>
                          <a:effectLst/>
                          <a:latin typeface="Times New Roman"/>
                        </a:rPr>
                        <a:t>(-)</a:t>
                      </a:r>
                      <a:endParaRPr lang="es-ES" sz="1050" b="0" i="0" u="none" strike="noStrike">
                        <a:solidFill>
                          <a:srgbClr val="000000"/>
                        </a:solidFill>
                        <a:effectLst/>
                        <a:latin typeface="Times New Roman"/>
                      </a:endParaRPr>
                    </a:p>
                  </a:txBody>
                  <a:tcPr marL="5896" marR="5896" marT="5896" marB="0" anchor="ctr">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tc>
                  <a:txBody>
                    <a:bodyPr/>
                    <a:lstStyle/>
                    <a:p>
                      <a:pPr algn="l" fontAlgn="ctr"/>
                      <a:r>
                        <a:rPr lang="es-EC" sz="1050" b="1" i="0" u="none" strike="noStrike">
                          <a:solidFill>
                            <a:srgbClr val="000000"/>
                          </a:solidFill>
                          <a:effectLst/>
                          <a:latin typeface="Times New Roman"/>
                        </a:rPr>
                        <a:t>INVERSIONES</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s-EC" sz="1050" b="1" i="0" u="none" strike="noStrike">
                          <a:solidFill>
                            <a:srgbClr val="000000"/>
                          </a:solidFill>
                          <a:effectLst/>
                          <a:latin typeface="Times New Roman"/>
                        </a:rPr>
                        <a:t>$ 156.455,03 </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52087">
                <a:tc>
                  <a:txBody>
                    <a:bodyPr/>
                    <a:lstStyle/>
                    <a:p>
                      <a:pPr algn="l" fontAlgn="ctr"/>
                      <a:endParaRPr lang="es-ES" sz="1050" b="0" i="0" u="none" strike="noStrike">
                        <a:solidFill>
                          <a:srgbClr val="000000"/>
                        </a:solidFill>
                        <a:effectLst/>
                        <a:latin typeface="Calibri"/>
                      </a:endParaRPr>
                    </a:p>
                  </a:txBody>
                  <a:tcPr marL="5896" marR="5896" marT="5896" marB="0" anchor="ctr">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Inversión Fija</a:t>
                      </a:r>
                      <a:endParaRPr lang="es-ES" sz="1050" b="0" i="0" u="none" strike="noStrike">
                        <a:solidFill>
                          <a:srgbClr val="000000"/>
                        </a:solidFill>
                        <a:effectLst/>
                        <a:latin typeface="Times New Roman"/>
                      </a:endParaRPr>
                    </a:p>
                  </a:txBody>
                  <a:tcPr marL="5306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$ 109.840,00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52087">
                <a:tc>
                  <a:txBody>
                    <a:bodyPr/>
                    <a:lstStyle/>
                    <a:p>
                      <a:pPr algn="l" fontAlgn="ctr"/>
                      <a:endParaRPr lang="es-ES" sz="1050" b="0" i="0" u="none" strike="noStrike">
                        <a:solidFill>
                          <a:srgbClr val="000000"/>
                        </a:solidFill>
                        <a:effectLst/>
                        <a:latin typeface="Calibri"/>
                      </a:endParaRPr>
                    </a:p>
                  </a:txBody>
                  <a:tcPr marL="5896" marR="5896" marT="5896" marB="0" anchor="ctr">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Inversión Diferidos</a:t>
                      </a:r>
                      <a:endParaRPr lang="es-ES" sz="1050" b="0" i="0" u="none" strike="noStrike">
                        <a:solidFill>
                          <a:srgbClr val="000000"/>
                        </a:solidFill>
                        <a:effectLst/>
                        <a:latin typeface="Times New Roman"/>
                      </a:endParaRPr>
                    </a:p>
                  </a:txBody>
                  <a:tcPr marL="5306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$ 2.495,00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52087">
                <a:tc>
                  <a:txBody>
                    <a:bodyPr/>
                    <a:lstStyle/>
                    <a:p>
                      <a:pPr algn="l" fontAlgn="ctr"/>
                      <a:endParaRPr lang="es-ES" sz="1050" b="0" i="0" u="none" strike="noStrike">
                        <a:solidFill>
                          <a:srgbClr val="000000"/>
                        </a:solidFill>
                        <a:effectLst/>
                        <a:latin typeface="Calibri"/>
                      </a:endParaRPr>
                    </a:p>
                  </a:txBody>
                  <a:tcPr marL="5896" marR="5896" marT="5896" marB="0" anchor="ctr">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Capital de Trabajo</a:t>
                      </a:r>
                      <a:endParaRPr lang="es-ES" sz="1050" b="0" i="0" u="none" strike="noStrike">
                        <a:solidFill>
                          <a:srgbClr val="000000"/>
                        </a:solidFill>
                        <a:effectLst/>
                        <a:latin typeface="Times New Roman"/>
                      </a:endParaRPr>
                    </a:p>
                  </a:txBody>
                  <a:tcPr marL="5306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$ 44.120,03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52087">
                <a:tc>
                  <a:txBody>
                    <a:bodyPr/>
                    <a:lstStyle/>
                    <a:p>
                      <a:pPr algn="l" fontAlgn="ctr"/>
                      <a:endParaRPr lang="es-ES" sz="1050" b="0" i="0" u="none" strike="noStrike">
                        <a:solidFill>
                          <a:srgbClr val="000000"/>
                        </a:solidFill>
                        <a:effectLst/>
                        <a:latin typeface="Calibri"/>
                      </a:endParaRPr>
                    </a:p>
                  </a:txBody>
                  <a:tcPr marL="5896" marR="5896" marT="5896" marB="0" anchor="ctr">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Reposición Activos</a:t>
                      </a:r>
                      <a:endParaRPr lang="es-ES" sz="1050" b="0" i="0" u="none" strike="noStrike">
                        <a:solidFill>
                          <a:srgbClr val="000000"/>
                        </a:solidFill>
                        <a:effectLst/>
                        <a:latin typeface="Times New Roman"/>
                      </a:endParaRPr>
                    </a:p>
                  </a:txBody>
                  <a:tcPr marL="5306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$ 1.905,17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52087">
                <a:tc>
                  <a:txBody>
                    <a:bodyPr/>
                    <a:lstStyle/>
                    <a:p>
                      <a:pPr algn="ctr" fontAlgn="ctr"/>
                      <a:r>
                        <a:rPr lang="es-EC" sz="1050" b="0" i="0" u="none" strike="noStrike">
                          <a:solidFill>
                            <a:srgbClr val="000000"/>
                          </a:solidFill>
                          <a:effectLst/>
                          <a:latin typeface="Times New Roman"/>
                        </a:rPr>
                        <a:t>(+)</a:t>
                      </a:r>
                      <a:endParaRPr lang="es-ES" sz="1050" b="0" i="0" u="none" strike="noStrike">
                        <a:solidFill>
                          <a:srgbClr val="000000"/>
                        </a:solidFill>
                        <a:effectLst/>
                        <a:latin typeface="Times New Roman"/>
                      </a:endParaRPr>
                    </a:p>
                  </a:txBody>
                  <a:tcPr marL="5896" marR="5896" marT="5896" marB="0" anchor="ctr">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tc>
                  <a:txBody>
                    <a:bodyPr/>
                    <a:lstStyle/>
                    <a:p>
                      <a:pPr algn="l" fontAlgn="ctr"/>
                      <a:r>
                        <a:rPr lang="es-EC" sz="1050" b="1" i="0" u="none" strike="noStrike">
                          <a:solidFill>
                            <a:srgbClr val="000000"/>
                          </a:solidFill>
                          <a:effectLst/>
                          <a:latin typeface="Times New Roman"/>
                        </a:rPr>
                        <a:t>PRÉSTAMO</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1" i="0" u="none" strike="noStrike">
                          <a:solidFill>
                            <a:srgbClr val="000000"/>
                          </a:solidFill>
                          <a:effectLst/>
                          <a:latin typeface="Times New Roman"/>
                        </a:rPr>
                        <a:t>$ 100.000,00 </a:t>
                      </a:r>
                      <a:endParaRPr lang="es-ES" sz="1050" b="1"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52087">
                <a:tc>
                  <a:txBody>
                    <a:bodyPr/>
                    <a:lstStyle/>
                    <a:p>
                      <a:pPr algn="ctr" fontAlgn="ctr"/>
                      <a:r>
                        <a:rPr lang="es-EC" sz="1050" b="0" i="0" u="none" strike="noStrike">
                          <a:solidFill>
                            <a:srgbClr val="000000"/>
                          </a:solidFill>
                          <a:effectLst/>
                          <a:latin typeface="Times New Roman"/>
                        </a:rPr>
                        <a:t>(-)</a:t>
                      </a:r>
                      <a:endParaRPr lang="es-ES" sz="1050" b="0" i="0" u="none" strike="noStrike">
                        <a:solidFill>
                          <a:srgbClr val="000000"/>
                        </a:solidFill>
                        <a:effectLst/>
                        <a:latin typeface="Times New Roman"/>
                      </a:endParaRPr>
                    </a:p>
                  </a:txBody>
                  <a:tcPr marL="5896" marR="5896" marT="5896" marB="0" anchor="ctr">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Amortización préstamo</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$ 15.795,36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$ 17.663,39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$ 19.752,33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$ 22.088,33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$ 24.700,59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52087">
                <a:tc>
                  <a:txBody>
                    <a:bodyPr/>
                    <a:lstStyle/>
                    <a:p>
                      <a:pPr algn="ctr" fontAlgn="ctr"/>
                      <a:r>
                        <a:rPr lang="es-EC" sz="1050" b="0" i="0" u="none" strike="noStrike">
                          <a:solidFill>
                            <a:srgbClr val="000000"/>
                          </a:solidFill>
                          <a:effectLst/>
                          <a:latin typeface="Times New Roman"/>
                        </a:rPr>
                        <a:t>(+)</a:t>
                      </a:r>
                      <a:endParaRPr lang="es-ES" sz="1050" b="0" i="0" u="none" strike="noStrike">
                        <a:solidFill>
                          <a:srgbClr val="000000"/>
                        </a:solidFill>
                        <a:effectLst/>
                        <a:latin typeface="Times New Roman"/>
                      </a:endParaRPr>
                    </a:p>
                  </a:txBody>
                  <a:tcPr marL="5896" marR="5896" marT="5896" marB="0" anchor="ctr">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Valor Residual Activos</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$ 28.190,06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98770">
                <a:tc>
                  <a:txBody>
                    <a:bodyPr/>
                    <a:lstStyle/>
                    <a:p>
                      <a:pPr algn="ctr" fontAlgn="ctr"/>
                      <a:r>
                        <a:rPr lang="es-EC" sz="1050" b="0" i="0" u="none" strike="noStrike">
                          <a:solidFill>
                            <a:srgbClr val="000000"/>
                          </a:solidFill>
                          <a:effectLst/>
                          <a:latin typeface="Times New Roman"/>
                        </a:rPr>
                        <a:t>(+)</a:t>
                      </a:r>
                      <a:endParaRPr lang="es-ES" sz="1050" b="0" i="0" u="none" strike="noStrike">
                        <a:solidFill>
                          <a:srgbClr val="000000"/>
                        </a:solidFill>
                        <a:effectLst/>
                        <a:latin typeface="Times New Roman"/>
                      </a:endParaRPr>
                    </a:p>
                  </a:txBody>
                  <a:tcPr marL="5896" marR="5896" marT="5896" marB="0" anchor="ctr">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Recuperación de Capital de Trabajo</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es-EC" sz="1050" b="0" i="0" u="none" strike="noStrike">
                          <a:solidFill>
                            <a:srgbClr val="000000"/>
                          </a:solidFill>
                          <a:effectLst/>
                          <a:latin typeface="Times New Roman"/>
                        </a:rPr>
                        <a:t>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0" i="0" u="none" strike="noStrike">
                          <a:solidFill>
                            <a:srgbClr val="000000"/>
                          </a:solidFill>
                          <a:effectLst/>
                          <a:latin typeface="Times New Roman"/>
                        </a:rPr>
                        <a:t>$ 44.120,03 </a:t>
                      </a:r>
                      <a:endParaRPr lang="es-ES" sz="1050" b="0" i="0" u="none" strike="noStrike">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98770">
                <a:tc>
                  <a:txBody>
                    <a:bodyPr/>
                    <a:lstStyle/>
                    <a:p>
                      <a:pPr algn="ctr" fontAlgn="ctr"/>
                      <a:r>
                        <a:rPr lang="es-EC" sz="1050" b="0" i="0" u="none" strike="noStrike" dirty="0">
                          <a:solidFill>
                            <a:srgbClr val="000000"/>
                          </a:solidFill>
                          <a:effectLst/>
                          <a:latin typeface="Times New Roman"/>
                        </a:rPr>
                        <a:t>(=)</a:t>
                      </a:r>
                      <a:endParaRPr lang="es-ES" sz="1050" b="0" i="0" u="none" strike="noStrike" dirty="0">
                        <a:solidFill>
                          <a:srgbClr val="000000"/>
                        </a:solidFill>
                        <a:effectLst/>
                        <a:latin typeface="Times New Roman"/>
                      </a:endParaRPr>
                    </a:p>
                  </a:txBody>
                  <a:tcPr marL="5896" marR="5896" marT="5896" marB="0" anchor="ctr">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tc>
                  <a:txBody>
                    <a:bodyPr/>
                    <a:lstStyle/>
                    <a:p>
                      <a:pPr algn="l" fontAlgn="ctr"/>
                      <a:r>
                        <a:rPr lang="es-EC" sz="1050" b="1" i="0" u="none" strike="noStrike" dirty="0">
                          <a:solidFill>
                            <a:srgbClr val="000000"/>
                          </a:solidFill>
                          <a:effectLst/>
                          <a:latin typeface="Times New Roman"/>
                        </a:rPr>
                        <a:t>FLUJO NETO DE EFECTIVO</a:t>
                      </a:r>
                      <a:endParaRPr lang="es-ES" sz="1050" b="1" i="0" u="none" strike="noStrike" dirty="0">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1" i="0" u="none" strike="noStrike" dirty="0">
                          <a:solidFill>
                            <a:srgbClr val="000000"/>
                          </a:solidFill>
                          <a:effectLst/>
                          <a:latin typeface="Times New Roman"/>
                        </a:rPr>
                        <a:t>($ 56.455,03)</a:t>
                      </a:r>
                      <a:endParaRPr lang="es-ES" sz="1050" b="1" i="0" u="none" strike="noStrike" dirty="0">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1" i="0" u="none" strike="noStrike" dirty="0">
                          <a:solidFill>
                            <a:srgbClr val="000000"/>
                          </a:solidFill>
                          <a:effectLst/>
                          <a:latin typeface="Times New Roman"/>
                        </a:rPr>
                        <a:t>$ 32.261,03 </a:t>
                      </a:r>
                      <a:endParaRPr lang="es-ES" sz="1050" b="1" i="0" u="none" strike="noStrike" dirty="0">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1" i="0" u="none" strike="noStrike" dirty="0">
                          <a:solidFill>
                            <a:srgbClr val="000000"/>
                          </a:solidFill>
                          <a:effectLst/>
                          <a:latin typeface="Times New Roman"/>
                        </a:rPr>
                        <a:t>$ 34.637,59 </a:t>
                      </a:r>
                      <a:endParaRPr lang="es-ES" sz="1050" b="1" i="0" u="none" strike="noStrike" dirty="0">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1" i="0" u="none" strike="noStrike" dirty="0">
                          <a:solidFill>
                            <a:srgbClr val="000000"/>
                          </a:solidFill>
                          <a:effectLst/>
                          <a:latin typeface="Times New Roman"/>
                        </a:rPr>
                        <a:t>$ 38.418,94 </a:t>
                      </a:r>
                      <a:endParaRPr lang="es-ES" sz="1050" b="1" i="0" u="none" strike="noStrike" dirty="0">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1" i="0" u="none" strike="noStrike" dirty="0">
                          <a:solidFill>
                            <a:srgbClr val="000000"/>
                          </a:solidFill>
                          <a:effectLst/>
                          <a:latin typeface="Times New Roman"/>
                        </a:rPr>
                        <a:t>$ 40.674,60 </a:t>
                      </a:r>
                      <a:endParaRPr lang="es-ES" sz="1050" b="1" i="0" u="none" strike="noStrike" dirty="0">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s-EC" sz="1050" b="1" i="0" u="none" strike="noStrike" dirty="0">
                          <a:solidFill>
                            <a:srgbClr val="000000"/>
                          </a:solidFill>
                          <a:effectLst/>
                          <a:latin typeface="Times New Roman"/>
                        </a:rPr>
                        <a:t>$ 119.393,87 </a:t>
                      </a:r>
                      <a:endParaRPr lang="es-ES" sz="1050" b="1" i="0" u="none" strike="noStrike" dirty="0">
                        <a:solidFill>
                          <a:srgbClr val="000000"/>
                        </a:solidFill>
                        <a:effectLst/>
                        <a:latin typeface="Times New Roman"/>
                      </a:endParaRPr>
                    </a:p>
                  </a:txBody>
                  <a:tcPr marL="5896" marR="5896" marT="58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Tree>
    <p:extLst>
      <p:ext uri="{BB962C8B-B14F-4D97-AF65-F5344CB8AC3E}">
        <p14:creationId xmlns:p14="http://schemas.microsoft.com/office/powerpoint/2010/main" val="13847508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1723171516"/>
              </p:ext>
            </p:extLst>
          </p:nvPr>
        </p:nvGraphicFramePr>
        <p:xfrm>
          <a:off x="2310102" y="1052736"/>
          <a:ext cx="4591685" cy="2197975"/>
        </p:xfrm>
        <a:graphic>
          <a:graphicData uri="http://schemas.openxmlformats.org/drawingml/2006/table">
            <a:tbl>
              <a:tblPr firstRow="1" firstCol="1" bandRow="1"/>
              <a:tblGrid>
                <a:gridCol w="848995"/>
                <a:gridCol w="1023213"/>
                <a:gridCol w="961162"/>
                <a:gridCol w="765810"/>
                <a:gridCol w="992505"/>
              </a:tblGrid>
              <a:tr h="936103">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FUENTE</a:t>
                      </a:r>
                      <a:endParaRPr lang="es-ES" sz="1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INVERSIÓN</a:t>
                      </a:r>
                      <a:endParaRPr lang="es-ES" sz="1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 PARTICIPACIÓN</a:t>
                      </a:r>
                      <a:endParaRPr lang="es-ES" sz="1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200" b="1">
                          <a:solidFill>
                            <a:srgbClr val="000000"/>
                          </a:solidFill>
                          <a:effectLst/>
                          <a:latin typeface="Times New Roman"/>
                          <a:ea typeface="Times New Roman"/>
                          <a:cs typeface="Times New Roman"/>
                        </a:rPr>
                        <a:t>COSTO CAPITAL</a:t>
                      </a:r>
                      <a:endParaRPr lang="es-ES" sz="1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200" b="1">
                          <a:solidFill>
                            <a:srgbClr val="000000"/>
                          </a:solidFill>
                          <a:effectLst/>
                          <a:latin typeface="Times New Roman"/>
                          <a:ea typeface="Times New Roman"/>
                          <a:cs typeface="Times New Roman"/>
                        </a:rPr>
                        <a:t>PONDERACIÓN</a:t>
                      </a:r>
                      <a:endParaRPr lang="es-ES" sz="1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312035">
                <a:tc>
                  <a:txBody>
                    <a:bodyPr/>
                    <a:lstStyle/>
                    <a:p>
                      <a:pPr algn="ctr">
                        <a:lnSpc>
                          <a:spcPct val="115000"/>
                        </a:lnSpc>
                        <a:spcAft>
                          <a:spcPts val="0"/>
                        </a:spcAft>
                      </a:pPr>
                      <a:r>
                        <a:rPr lang="es-EC" sz="1200" dirty="0">
                          <a:solidFill>
                            <a:srgbClr val="000000"/>
                          </a:solidFill>
                          <a:effectLst/>
                          <a:latin typeface="Times New Roman"/>
                          <a:ea typeface="Times New Roman"/>
                          <a:cs typeface="Times New Roman"/>
                        </a:rPr>
                        <a:t>32 Socios</a:t>
                      </a:r>
                      <a:endParaRPr lang="es-ES" sz="1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200" dirty="0">
                          <a:solidFill>
                            <a:srgbClr val="000000"/>
                          </a:solidFill>
                          <a:effectLst/>
                          <a:latin typeface="Times New Roman"/>
                          <a:ea typeface="Times New Roman"/>
                          <a:cs typeface="Times New Roman"/>
                        </a:rPr>
                        <a:t>$         56.455,03</a:t>
                      </a:r>
                      <a:endParaRPr lang="es-ES" sz="1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200" dirty="0">
                          <a:solidFill>
                            <a:srgbClr val="000000"/>
                          </a:solidFill>
                          <a:effectLst/>
                          <a:latin typeface="Times New Roman"/>
                          <a:ea typeface="Times New Roman"/>
                          <a:cs typeface="Times New Roman"/>
                        </a:rPr>
                        <a:t>36%</a:t>
                      </a:r>
                      <a:endParaRPr lang="es-ES" sz="1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200" dirty="0">
                          <a:solidFill>
                            <a:srgbClr val="000000"/>
                          </a:solidFill>
                          <a:effectLst/>
                          <a:latin typeface="Times New Roman"/>
                          <a:ea typeface="Times New Roman"/>
                          <a:cs typeface="Times New Roman"/>
                        </a:rPr>
                        <a:t>4,53%</a:t>
                      </a:r>
                      <a:endParaRPr lang="es-ES" sz="1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0,016</a:t>
                      </a:r>
                      <a:endParaRPr lang="es-ES" sz="1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312035">
                <a:tc>
                  <a:txBody>
                    <a:bodyPr/>
                    <a:lstStyle/>
                    <a:p>
                      <a:pPr algn="ctr">
                        <a:lnSpc>
                          <a:spcPct val="115000"/>
                        </a:lnSpc>
                        <a:spcAft>
                          <a:spcPts val="0"/>
                        </a:spcAft>
                      </a:pPr>
                      <a:r>
                        <a:rPr lang="es-EC" sz="1200">
                          <a:solidFill>
                            <a:srgbClr val="000000"/>
                          </a:solidFill>
                          <a:effectLst/>
                          <a:latin typeface="Times New Roman"/>
                          <a:ea typeface="Times New Roman"/>
                          <a:cs typeface="Times New Roman"/>
                        </a:rPr>
                        <a:t>Préstamo</a:t>
                      </a:r>
                      <a:endParaRPr lang="es-ES" sz="12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200" dirty="0">
                          <a:solidFill>
                            <a:srgbClr val="000000"/>
                          </a:solidFill>
                          <a:effectLst/>
                          <a:latin typeface="Times New Roman"/>
                          <a:ea typeface="Times New Roman"/>
                          <a:cs typeface="Times New Roman"/>
                        </a:rPr>
                        <a:t>$      100.000,00</a:t>
                      </a:r>
                      <a:endParaRPr lang="es-ES" sz="1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200" dirty="0">
                          <a:solidFill>
                            <a:srgbClr val="000000"/>
                          </a:solidFill>
                          <a:effectLst/>
                          <a:latin typeface="Times New Roman"/>
                          <a:ea typeface="Times New Roman"/>
                          <a:cs typeface="Times New Roman"/>
                        </a:rPr>
                        <a:t>64%</a:t>
                      </a:r>
                      <a:endParaRPr lang="es-ES" sz="1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200" dirty="0">
                          <a:solidFill>
                            <a:srgbClr val="000000"/>
                          </a:solidFill>
                          <a:effectLst/>
                          <a:latin typeface="Times New Roman"/>
                          <a:ea typeface="Times New Roman"/>
                          <a:cs typeface="Times New Roman"/>
                        </a:rPr>
                        <a:t>11,23%</a:t>
                      </a:r>
                      <a:endParaRPr lang="es-ES" sz="1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200" dirty="0">
                          <a:solidFill>
                            <a:srgbClr val="000000"/>
                          </a:solidFill>
                          <a:effectLst/>
                          <a:latin typeface="Times New Roman"/>
                          <a:ea typeface="Times New Roman"/>
                          <a:cs typeface="Times New Roman"/>
                        </a:rPr>
                        <a:t>0,072</a:t>
                      </a:r>
                      <a:endParaRPr lang="es-ES" sz="1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312035">
                <a:tc>
                  <a:txBody>
                    <a:bodyPr/>
                    <a:lstStyle/>
                    <a:p>
                      <a:pPr algn="ctr">
                        <a:lnSpc>
                          <a:spcPct val="115000"/>
                        </a:lnSpc>
                        <a:spcAft>
                          <a:spcPts val="0"/>
                        </a:spcAft>
                      </a:pPr>
                      <a:r>
                        <a:rPr lang="es-EC" sz="1200" dirty="0">
                          <a:solidFill>
                            <a:srgbClr val="000000"/>
                          </a:solidFill>
                          <a:effectLst/>
                          <a:latin typeface="Times New Roman"/>
                          <a:ea typeface="Times New Roman"/>
                          <a:cs typeface="Times New Roman"/>
                        </a:rPr>
                        <a:t>TOTAL</a:t>
                      </a:r>
                      <a:endParaRPr lang="es-ES" sz="1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200" dirty="0">
                          <a:solidFill>
                            <a:srgbClr val="000000"/>
                          </a:solidFill>
                          <a:effectLst/>
                          <a:latin typeface="Times New Roman"/>
                          <a:ea typeface="Times New Roman"/>
                          <a:cs typeface="Times New Roman"/>
                        </a:rPr>
                        <a:t>$      156.455,03</a:t>
                      </a:r>
                      <a:endParaRPr lang="es-ES" sz="1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200" dirty="0">
                          <a:solidFill>
                            <a:srgbClr val="000000"/>
                          </a:solidFill>
                          <a:effectLst/>
                          <a:latin typeface="Times New Roman"/>
                          <a:ea typeface="Times New Roman"/>
                          <a:cs typeface="Times New Roman"/>
                        </a:rPr>
                        <a:t>100%</a:t>
                      </a:r>
                      <a:endParaRPr lang="es-ES" sz="1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pPr>
                      <a:endParaRPr lang="es-ES" sz="1200" dirty="0">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8,81%</a:t>
                      </a:r>
                      <a:endParaRPr lang="es-ES" sz="1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1387835087"/>
              </p:ext>
            </p:extLst>
          </p:nvPr>
        </p:nvGraphicFramePr>
        <p:xfrm>
          <a:off x="2295598" y="4437112"/>
          <a:ext cx="4536504" cy="1823600"/>
        </p:xfrm>
        <a:graphic>
          <a:graphicData uri="http://schemas.openxmlformats.org/drawingml/2006/table">
            <a:tbl>
              <a:tblPr firstRow="1" firstCol="1" bandRow="1"/>
              <a:tblGrid>
                <a:gridCol w="681009"/>
                <a:gridCol w="681009"/>
                <a:gridCol w="756796"/>
                <a:gridCol w="2417690"/>
              </a:tblGrid>
              <a:tr h="455900">
                <a:tc>
                  <a:txBody>
                    <a:bodyPr/>
                    <a:lstStyle/>
                    <a:p>
                      <a:pPr algn="ctr">
                        <a:lnSpc>
                          <a:spcPct val="115000"/>
                        </a:lnSpc>
                        <a:spcAft>
                          <a:spcPts val="0"/>
                        </a:spcAft>
                      </a:pPr>
                      <a:r>
                        <a:rPr lang="es-EC" sz="1100" b="1" dirty="0">
                          <a:solidFill>
                            <a:srgbClr val="000000"/>
                          </a:solidFill>
                          <a:effectLst/>
                          <a:latin typeface="Times New Roman"/>
                          <a:ea typeface="Times New Roman"/>
                          <a:cs typeface="Times New Roman"/>
                        </a:rPr>
                        <a:t>(=)</a:t>
                      </a:r>
                      <a:endParaRPr lang="es-ES" sz="1100" dirty="0">
                        <a:effectLst/>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rgbClr val="000000"/>
                          </a:solidFill>
                          <a:effectLst/>
                          <a:latin typeface="Times New Roman"/>
                          <a:ea typeface="Times New Roman"/>
                          <a:cs typeface="Times New Roman"/>
                        </a:rPr>
                        <a:t>8,81%</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endParaRPr lang="es-ES"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nSpc>
                          <a:spcPct val="115000"/>
                        </a:lnSpc>
                        <a:spcAft>
                          <a:spcPts val="0"/>
                        </a:spcAft>
                      </a:pPr>
                      <a:r>
                        <a:rPr lang="es-EC" sz="1100" dirty="0">
                          <a:solidFill>
                            <a:srgbClr val="000000"/>
                          </a:solidFill>
                          <a:effectLst/>
                          <a:latin typeface="Times New Roman"/>
                          <a:ea typeface="Times New Roman"/>
                          <a:cs typeface="Times New Roman"/>
                        </a:rPr>
                        <a:t>Costo Promedio Ponderado de Capital</a:t>
                      </a:r>
                      <a:endParaRPr lang="es-ES" sz="1100" dirty="0">
                        <a:effectLst/>
                        <a:latin typeface="Calibri"/>
                        <a:ea typeface="Calibri"/>
                        <a:cs typeface="Times New Roman"/>
                      </a:endParaRPr>
                    </a:p>
                  </a:txBody>
                  <a:tcPr marL="44450" marR="44450" marT="0" marB="0" anchor="ctr">
                    <a:lnL>
                      <a:noFill/>
                    </a:lnL>
                    <a:lnR>
                      <a:noFill/>
                    </a:lnR>
                    <a:lnT>
                      <a:noFill/>
                    </a:lnT>
                    <a:lnB>
                      <a:noFill/>
                    </a:lnB>
                    <a:solidFill>
                      <a:srgbClr val="00B0F0"/>
                    </a:solidFill>
                  </a:tcPr>
                </a:tc>
              </a:tr>
              <a:tr h="455900">
                <a:tc>
                  <a:txBody>
                    <a:bodyPr/>
                    <a:lstStyle/>
                    <a:p>
                      <a:pPr algn="ctr">
                        <a:lnSpc>
                          <a:spcPct val="115000"/>
                        </a:lnSpc>
                        <a:spcAft>
                          <a:spcPts val="0"/>
                        </a:spcAft>
                      </a:pPr>
                      <a:r>
                        <a:rPr lang="es-EC" sz="1100">
                          <a:solidFill>
                            <a:srgbClr val="000000"/>
                          </a:solidFill>
                          <a:effectLst/>
                          <a:latin typeface="Times New Roman"/>
                          <a:ea typeface="Times New Roman"/>
                          <a:cs typeface="Times New Roman"/>
                        </a:rPr>
                        <a:t>(+)</a:t>
                      </a:r>
                      <a:endParaRPr lang="es-ES" sz="1100">
                        <a:effectLst/>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a:solidFill>
                            <a:srgbClr val="000000"/>
                          </a:solidFill>
                          <a:effectLst/>
                          <a:latin typeface="Times New Roman"/>
                          <a:ea typeface="Times New Roman"/>
                          <a:cs typeface="Times New Roman"/>
                        </a:rPr>
                        <a:t>4,91%</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endParaRPr lang="es-EC" sz="1100" dirty="0">
                        <a:solidFill>
                          <a:srgbClr val="000000"/>
                        </a:solidFill>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nSpc>
                          <a:spcPct val="115000"/>
                        </a:lnSpc>
                        <a:spcAft>
                          <a:spcPts val="0"/>
                        </a:spcAft>
                      </a:pPr>
                      <a:r>
                        <a:rPr lang="es-EC" sz="1100" dirty="0">
                          <a:solidFill>
                            <a:srgbClr val="000000"/>
                          </a:solidFill>
                          <a:effectLst/>
                          <a:latin typeface="Times New Roman"/>
                          <a:ea typeface="Times New Roman"/>
                          <a:cs typeface="Times New Roman"/>
                        </a:rPr>
                        <a:t>Inflación Promedio</a:t>
                      </a:r>
                      <a:endParaRPr lang="es-ES" sz="1100" dirty="0">
                        <a:effectLst/>
                        <a:latin typeface="Calibri"/>
                        <a:ea typeface="Calibri"/>
                        <a:cs typeface="Times New Roman"/>
                      </a:endParaRPr>
                    </a:p>
                  </a:txBody>
                  <a:tcPr marL="44450" marR="44450" marT="0" marB="0" anchor="ctr">
                    <a:lnL>
                      <a:noFill/>
                    </a:lnL>
                    <a:lnR>
                      <a:noFill/>
                    </a:lnR>
                    <a:lnT>
                      <a:noFill/>
                    </a:lnT>
                    <a:lnB>
                      <a:noFill/>
                    </a:lnB>
                    <a:solidFill>
                      <a:srgbClr val="00B0F0"/>
                    </a:solidFill>
                  </a:tcPr>
                </a:tc>
              </a:tr>
              <a:tr h="455900">
                <a:tc>
                  <a:txBody>
                    <a:bodyPr/>
                    <a:lstStyle/>
                    <a:p>
                      <a:pPr algn="ctr">
                        <a:lnSpc>
                          <a:spcPct val="115000"/>
                        </a:lnSpc>
                        <a:spcAft>
                          <a:spcPts val="0"/>
                        </a:spcAft>
                      </a:pPr>
                      <a:r>
                        <a:rPr lang="es-EC" sz="1100">
                          <a:solidFill>
                            <a:srgbClr val="000000"/>
                          </a:solidFill>
                          <a:effectLst/>
                          <a:latin typeface="Times New Roman"/>
                          <a:ea typeface="Times New Roman"/>
                          <a:cs typeface="Times New Roman"/>
                        </a:rPr>
                        <a:t>(+)</a:t>
                      </a:r>
                      <a:endParaRPr lang="es-ES" sz="1100">
                        <a:effectLst/>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a:solidFill>
                            <a:srgbClr val="000000"/>
                          </a:solidFill>
                          <a:effectLst/>
                          <a:latin typeface="Times New Roman"/>
                          <a:ea typeface="Times New Roman"/>
                          <a:cs typeface="Times New Roman"/>
                        </a:rPr>
                        <a:t>5,92%</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endParaRPr lang="es-EC" sz="1100" dirty="0">
                        <a:solidFill>
                          <a:srgbClr val="000000"/>
                        </a:solidFill>
                        <a:effectLst/>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nSpc>
                          <a:spcPct val="115000"/>
                        </a:lnSpc>
                        <a:spcAft>
                          <a:spcPts val="0"/>
                        </a:spcAft>
                      </a:pPr>
                      <a:r>
                        <a:rPr lang="es-EC" sz="1100" dirty="0">
                          <a:solidFill>
                            <a:srgbClr val="000000"/>
                          </a:solidFill>
                          <a:effectLst/>
                          <a:latin typeface="Times New Roman"/>
                          <a:ea typeface="Times New Roman"/>
                          <a:cs typeface="Times New Roman"/>
                        </a:rPr>
                        <a:t>Tasa Riesgo País</a:t>
                      </a:r>
                      <a:endParaRPr lang="es-ES" sz="1100" dirty="0">
                        <a:effectLst/>
                        <a:latin typeface="Calibri"/>
                        <a:ea typeface="Calibri"/>
                        <a:cs typeface="Times New Roman"/>
                      </a:endParaRPr>
                    </a:p>
                  </a:txBody>
                  <a:tcPr marL="44450" marR="44450" marT="0" marB="0" anchor="ctr">
                    <a:lnL>
                      <a:noFill/>
                    </a:lnL>
                    <a:lnR>
                      <a:noFill/>
                    </a:lnR>
                    <a:lnT>
                      <a:noFill/>
                    </a:lnT>
                    <a:lnB>
                      <a:noFill/>
                    </a:lnB>
                    <a:solidFill>
                      <a:srgbClr val="00B0F0"/>
                    </a:solidFill>
                  </a:tcPr>
                </a:tc>
              </a:tr>
              <a:tr h="455900">
                <a:tc>
                  <a:txBody>
                    <a:bodyPr/>
                    <a:lstStyle/>
                    <a:p>
                      <a:pPr algn="ctr">
                        <a:lnSpc>
                          <a:spcPct val="115000"/>
                        </a:lnSpc>
                        <a:spcAft>
                          <a:spcPts val="0"/>
                        </a:spcAft>
                      </a:pPr>
                      <a:r>
                        <a:rPr lang="es-EC" sz="1100" b="1">
                          <a:solidFill>
                            <a:srgbClr val="000000"/>
                          </a:solidFill>
                          <a:effectLst/>
                          <a:latin typeface="Times New Roman"/>
                          <a:ea typeface="Times New Roman"/>
                          <a:cs typeface="Times New Roman"/>
                        </a:rPr>
                        <a:t>(=)</a:t>
                      </a:r>
                      <a:endParaRPr lang="es-ES" sz="1100">
                        <a:effectLst/>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b="1">
                          <a:solidFill>
                            <a:srgbClr val="000000"/>
                          </a:solidFill>
                          <a:effectLst/>
                          <a:latin typeface="Times New Roman"/>
                          <a:ea typeface="Times New Roman"/>
                          <a:cs typeface="Times New Roman"/>
                        </a:rPr>
                        <a:t>19,64%</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endParaRPr lang="es-ES"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pattFill prst="pct90">
                      <a:fgClr>
                        <a:srgbClr val="00B0F0"/>
                      </a:fgClr>
                      <a:bgClr>
                        <a:schemeClr val="bg1"/>
                      </a:bgClr>
                    </a:pattFill>
                  </a:tcPr>
                </a:tc>
                <a:tc>
                  <a:txBody>
                    <a:bodyPr/>
                    <a:lstStyle/>
                    <a:p>
                      <a:pPr>
                        <a:lnSpc>
                          <a:spcPct val="115000"/>
                        </a:lnSpc>
                        <a:spcAft>
                          <a:spcPts val="0"/>
                        </a:spcAft>
                      </a:pPr>
                      <a:r>
                        <a:rPr lang="es-EC" sz="1100" b="1" dirty="0">
                          <a:solidFill>
                            <a:srgbClr val="000000"/>
                          </a:solidFill>
                          <a:effectLst/>
                          <a:latin typeface="Times New Roman"/>
                          <a:ea typeface="Times New Roman"/>
                          <a:cs typeface="Times New Roman"/>
                        </a:rPr>
                        <a:t>TMAR</a:t>
                      </a:r>
                      <a:endParaRPr lang="es-ES" sz="1100" dirty="0">
                        <a:effectLst/>
                        <a:latin typeface="Calibri"/>
                        <a:ea typeface="Calibri"/>
                        <a:cs typeface="Times New Roman"/>
                      </a:endParaRPr>
                    </a:p>
                  </a:txBody>
                  <a:tcPr marL="44450" marR="44450" marT="0" marB="0" anchor="ctr">
                    <a:lnL>
                      <a:noFill/>
                    </a:lnL>
                    <a:lnR>
                      <a:noFill/>
                    </a:lnR>
                    <a:lnT>
                      <a:noFill/>
                    </a:lnT>
                    <a:lnB>
                      <a:noFill/>
                    </a:lnB>
                    <a:pattFill prst="pct90">
                      <a:fgClr>
                        <a:srgbClr val="00B0F0"/>
                      </a:fgClr>
                      <a:bgClr>
                        <a:schemeClr val="bg1"/>
                      </a:bgClr>
                    </a:pattFill>
                  </a:tcPr>
                </a:tc>
              </a:tr>
            </a:tbl>
          </a:graphicData>
        </a:graphic>
      </p:graphicFrame>
      <p:cxnSp>
        <p:nvCxnSpPr>
          <p:cNvPr id="7" name="Straight Arrow Connector 75"/>
          <p:cNvCxnSpPr/>
          <p:nvPr/>
        </p:nvCxnSpPr>
        <p:spPr>
          <a:xfrm>
            <a:off x="4918075" y="10142538"/>
            <a:ext cx="7397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6"/>
          <p:cNvCxnSpPr/>
          <p:nvPr/>
        </p:nvCxnSpPr>
        <p:spPr>
          <a:xfrm>
            <a:off x="4922838" y="10309225"/>
            <a:ext cx="7397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7"/>
          <p:cNvCxnSpPr/>
          <p:nvPr/>
        </p:nvCxnSpPr>
        <p:spPr>
          <a:xfrm>
            <a:off x="4935538" y="10529888"/>
            <a:ext cx="7381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8"/>
          <p:cNvCxnSpPr/>
          <p:nvPr/>
        </p:nvCxnSpPr>
        <p:spPr>
          <a:xfrm>
            <a:off x="4949825" y="10717213"/>
            <a:ext cx="7381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2411760" y="3883737"/>
            <a:ext cx="4388370"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dirty="0" smtClean="0"/>
              <a:t>TASA MINIMA ACEPTABLE DE RENTABILIDAD</a:t>
            </a:r>
            <a:endParaRPr lang="es-ES" dirty="0"/>
          </a:p>
        </p:txBody>
      </p:sp>
      <p:sp>
        <p:nvSpPr>
          <p:cNvPr id="12" name="11 CuadroTexto"/>
          <p:cNvSpPr txBox="1"/>
          <p:nvPr/>
        </p:nvSpPr>
        <p:spPr>
          <a:xfrm>
            <a:off x="2195736" y="476672"/>
            <a:ext cx="4604394"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dirty="0" smtClean="0"/>
              <a:t>COSTO PROMEDIO PONDERADO DE CAPITAL</a:t>
            </a:r>
            <a:endParaRPr lang="es-ES" dirty="0"/>
          </a:p>
        </p:txBody>
      </p:sp>
    </p:spTree>
    <p:extLst>
      <p:ext uri="{BB962C8B-B14F-4D97-AF65-F5344CB8AC3E}">
        <p14:creationId xmlns:p14="http://schemas.microsoft.com/office/powerpoint/2010/main" val="31931419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576" y="188640"/>
            <a:ext cx="7992888" cy="1296144"/>
          </a:xfrm>
          <a:prstGeom prst="rect">
            <a:avLst/>
          </a:prstGeom>
          <a:ln/>
          <a:extLst/>
        </p:spPr>
        <p:style>
          <a:lnRef idx="1">
            <a:schemeClr val="accent5"/>
          </a:lnRef>
          <a:fillRef idx="2">
            <a:schemeClr val="accent5"/>
          </a:fillRef>
          <a:effectRef idx="1">
            <a:schemeClr val="accent5"/>
          </a:effectRef>
          <a:fontRef idx="minor">
            <a:schemeClr val="dk1"/>
          </a:fontRef>
        </p:style>
      </p:pic>
      <p:pic>
        <p:nvPicPr>
          <p:cNvPr id="5" name="4 Marcador de contenido"/>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772816"/>
            <a:ext cx="8229600" cy="4752528"/>
          </a:xfrm>
          <a:prstGeom prst="rect">
            <a:avLst/>
          </a:prstGeom>
          <a:noFill/>
          <a:ln>
            <a:noFill/>
          </a:ln>
        </p:spPr>
      </p:pic>
    </p:spTree>
    <p:extLst>
      <p:ext uri="{BB962C8B-B14F-4D97-AF65-F5344CB8AC3E}">
        <p14:creationId xmlns:p14="http://schemas.microsoft.com/office/powerpoint/2010/main" val="333855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4624"/>
            <a:ext cx="7931224" cy="562074"/>
          </a:xfrm>
          <a:solidFill>
            <a:schemeClr val="accent5">
              <a:lumMod val="60000"/>
              <a:lumOff val="40000"/>
            </a:schemeClr>
          </a:solidFill>
        </p:spPr>
        <p:txBody>
          <a:bodyPr>
            <a:normAutofit fontScale="90000"/>
          </a:bodyPr>
          <a:lstStyle/>
          <a:p>
            <a:r>
              <a:rPr lang="es-EC" dirty="0" smtClean="0"/>
              <a:t>OBJETIVO DEL PROYECTO</a:t>
            </a:r>
            <a:endParaRPr lang="es-ES" dirty="0"/>
          </a:p>
        </p:txBody>
      </p:sp>
      <p:sp>
        <p:nvSpPr>
          <p:cNvPr id="3" name="2 Marcador de contenido"/>
          <p:cNvSpPr>
            <a:spLocks noGrp="1"/>
          </p:cNvSpPr>
          <p:nvPr>
            <p:ph sz="half" idx="1"/>
          </p:nvPr>
        </p:nvSpPr>
        <p:spPr>
          <a:xfrm>
            <a:off x="539552" y="764704"/>
            <a:ext cx="7931224" cy="1612775"/>
          </a:xfrm>
        </p:spPr>
        <p:style>
          <a:lnRef idx="1">
            <a:schemeClr val="accent5"/>
          </a:lnRef>
          <a:fillRef idx="3">
            <a:schemeClr val="accent5"/>
          </a:fillRef>
          <a:effectRef idx="2">
            <a:schemeClr val="accent5"/>
          </a:effectRef>
          <a:fontRef idx="minor">
            <a:schemeClr val="lt1"/>
          </a:fontRef>
        </p:style>
        <p:txBody>
          <a:bodyPr>
            <a:normAutofit fontScale="70000" lnSpcReduction="20000"/>
          </a:bodyPr>
          <a:lstStyle/>
          <a:p>
            <a:pPr marL="0" indent="0" algn="just">
              <a:buNone/>
            </a:pPr>
            <a:r>
              <a:rPr lang="es-EC" dirty="0">
                <a:solidFill>
                  <a:schemeClr val="bg1"/>
                </a:solidFill>
              </a:rPr>
              <a:t>Elaborar un estudio de factibilidad para la creación de un centro acopio y comercialización con carácter asociativo, popular y </a:t>
            </a:r>
            <a:r>
              <a:rPr lang="es-EC" dirty="0" smtClean="0">
                <a:solidFill>
                  <a:schemeClr val="bg1"/>
                </a:solidFill>
              </a:rPr>
              <a:t>solidario, </a:t>
            </a:r>
            <a:r>
              <a:rPr lang="es-EC" dirty="0">
                <a:solidFill>
                  <a:schemeClr val="bg1"/>
                </a:solidFill>
              </a:rPr>
              <a:t>dirigido a los productores artesanales de artículos de limpieza de los barrios San Bartolomé y Pasto Alto de la parroquia Pastocalle, cantón Latacunga, Provincia de Cotopaxi, para mejorar las condiciones económicas de las familias y contribuir a disminuir los índices de violencia intrafamiliar. </a:t>
            </a:r>
            <a:endParaRPr lang="es-ES" dirty="0">
              <a:solidFill>
                <a:schemeClr val="bg1"/>
              </a:solidFill>
            </a:endParaRPr>
          </a:p>
          <a:p>
            <a:pPr algn="just"/>
            <a:endParaRPr lang="es-ES" dirty="0"/>
          </a:p>
        </p:txBody>
      </p:sp>
      <p:graphicFrame>
        <p:nvGraphicFramePr>
          <p:cNvPr id="4" name="3 Diagrama"/>
          <p:cNvGraphicFramePr/>
          <p:nvPr>
            <p:extLst>
              <p:ext uri="{D42A27DB-BD31-4B8C-83A1-F6EECF244321}">
                <p14:modId xmlns:p14="http://schemas.microsoft.com/office/powerpoint/2010/main" val="1445297180"/>
              </p:ext>
            </p:extLst>
          </p:nvPr>
        </p:nvGraphicFramePr>
        <p:xfrm>
          <a:off x="1115616" y="2636912"/>
          <a:ext cx="6264696"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00062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0" name="1 Título"/>
              <p:cNvSpPr>
                <a:spLocks noGrp="1"/>
              </p:cNvSpPr>
              <p:nvPr>
                <p:ph type="title"/>
              </p:nvPr>
            </p:nvSpPr>
            <p:spPr>
              <a:xfrm>
                <a:off x="675516" y="1844824"/>
                <a:ext cx="8229600" cy="1143000"/>
              </a:xfrm>
            </p:spPr>
            <p:style>
              <a:lnRef idx="0">
                <a:schemeClr val="accent5"/>
              </a:lnRef>
              <a:fillRef idx="3">
                <a:schemeClr val="accent5"/>
              </a:fillRef>
              <a:effectRef idx="3">
                <a:schemeClr val="accent5"/>
              </a:effectRef>
              <a:fontRef idx="minor">
                <a:schemeClr val="lt1"/>
              </a:fontRef>
            </p:style>
            <p:txBody>
              <a:bodyPr anchor="t">
                <a:normAutofit fontScale="90000"/>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S" sz="2200" b="1" i="1">
                          <a:latin typeface="Cambria Math"/>
                          <a:ea typeface="Times New Roman"/>
                          <a:cs typeface="Times New Roman"/>
                        </a:rPr>
                        <m:t>𝑻𝑰𝑹</m:t>
                      </m:r>
                      <m:r>
                        <a:rPr lang="es-ES" sz="2200" b="1" i="1">
                          <a:latin typeface="Cambria Math"/>
                          <a:ea typeface="Times New Roman"/>
                          <a:cs typeface="Times New Roman"/>
                        </a:rPr>
                        <m:t>=</m:t>
                      </m:r>
                      <m:r>
                        <a:rPr lang="es-ES" sz="2200" b="1" i="1">
                          <a:latin typeface="Cambria Math"/>
                          <a:ea typeface="Times New Roman"/>
                          <a:cs typeface="Times New Roman"/>
                        </a:rPr>
                        <m:t>𝑻𝒊</m:t>
                      </m:r>
                      <m:r>
                        <a:rPr lang="es-ES" sz="2200" b="1" i="1">
                          <a:latin typeface="Cambria Math"/>
                          <a:ea typeface="Times New Roman"/>
                          <a:cs typeface="Times New Roman"/>
                        </a:rPr>
                        <m:t>+(</m:t>
                      </m:r>
                      <m:r>
                        <a:rPr lang="es-ES" sz="2200" b="1" i="1">
                          <a:latin typeface="Cambria Math"/>
                          <a:ea typeface="Times New Roman"/>
                          <a:cs typeface="Times New Roman"/>
                        </a:rPr>
                        <m:t>𝑻𝒔</m:t>
                      </m:r>
                      <m:r>
                        <a:rPr lang="es-ES" sz="2200" b="1" i="1">
                          <a:latin typeface="Cambria Math"/>
                          <a:ea typeface="Times New Roman"/>
                          <a:cs typeface="Times New Roman"/>
                        </a:rPr>
                        <m:t>−</m:t>
                      </m:r>
                      <m:r>
                        <a:rPr lang="es-ES" sz="2200" b="1" i="1">
                          <a:latin typeface="Cambria Math"/>
                          <a:ea typeface="Times New Roman"/>
                          <a:cs typeface="Times New Roman"/>
                        </a:rPr>
                        <m:t>𝑻𝒊</m:t>
                      </m:r>
                      <m:r>
                        <a:rPr lang="es-ES" sz="2200" b="1" i="1">
                          <a:latin typeface="Cambria Math"/>
                          <a:ea typeface="Times New Roman"/>
                          <a:cs typeface="Times New Roman"/>
                        </a:rPr>
                        <m:t>)∗</m:t>
                      </m:r>
                      <m:d>
                        <m:dPr>
                          <m:begChr m:val="{"/>
                          <m:endChr m:val="}"/>
                          <m:ctrlPr>
                            <a:rPr lang="es-ES" sz="2200" b="1" i="1">
                              <a:effectLst/>
                              <a:latin typeface="Cambria Math"/>
                              <a:ea typeface="Times New Roman"/>
                              <a:cs typeface="Times New Roman"/>
                            </a:rPr>
                          </m:ctrlPr>
                        </m:dPr>
                        <m:e>
                          <m:f>
                            <m:fPr>
                              <m:ctrlPr>
                                <a:rPr lang="es-ES" sz="2200" b="1" i="1">
                                  <a:effectLst/>
                                  <a:latin typeface="Cambria Math"/>
                                  <a:ea typeface="Times New Roman"/>
                                  <a:cs typeface="Times New Roman"/>
                                </a:rPr>
                              </m:ctrlPr>
                            </m:fPr>
                            <m:num>
                              <m:r>
                                <a:rPr lang="es-ES" sz="2200" b="1" i="1">
                                  <a:effectLst/>
                                  <a:latin typeface="Cambria Math"/>
                                  <a:ea typeface="Times New Roman"/>
                                  <a:cs typeface="Times New Roman"/>
                                </a:rPr>
                                <m:t>𝑽𝑨𝑵</m:t>
                              </m:r>
                              <m:r>
                                <a:rPr lang="es-ES" sz="2200" b="1" i="1">
                                  <a:effectLst/>
                                  <a:latin typeface="Cambria Math"/>
                                  <a:ea typeface="Times New Roman"/>
                                  <a:cs typeface="Times New Roman"/>
                                </a:rPr>
                                <m:t> </m:t>
                              </m:r>
                              <m:r>
                                <a:rPr lang="es-ES" sz="2200" b="1" i="1">
                                  <a:effectLst/>
                                  <a:latin typeface="Cambria Math"/>
                                  <a:ea typeface="Times New Roman"/>
                                  <a:cs typeface="Times New Roman"/>
                                </a:rPr>
                                <m:t>𝒑𝒐𝒔𝒊𝒕𝒊𝒗𝒐</m:t>
                              </m:r>
                            </m:num>
                            <m:den>
                              <m:r>
                                <a:rPr lang="es-ES" sz="2200" b="1" i="1">
                                  <a:effectLst/>
                                  <a:latin typeface="Cambria Math"/>
                                  <a:ea typeface="Times New Roman"/>
                                  <a:cs typeface="Times New Roman"/>
                                </a:rPr>
                                <m:t>𝑽𝑨𝑵</m:t>
                              </m:r>
                              <m:r>
                                <a:rPr lang="es-ES" sz="2200" b="1" i="1">
                                  <a:effectLst/>
                                  <a:latin typeface="Cambria Math"/>
                                  <a:ea typeface="Times New Roman"/>
                                  <a:cs typeface="Times New Roman"/>
                                </a:rPr>
                                <m:t> </m:t>
                              </m:r>
                              <m:r>
                                <a:rPr lang="es-ES" sz="2200" b="1" i="1">
                                  <a:effectLst/>
                                  <a:latin typeface="Cambria Math"/>
                                  <a:ea typeface="Times New Roman"/>
                                  <a:cs typeface="Times New Roman"/>
                                </a:rPr>
                                <m:t>𝒑𝒐𝒔𝒊𝒕𝒊𝒗𝒐</m:t>
                              </m:r>
                              <m:r>
                                <a:rPr lang="es-ES" sz="2200" b="1" i="1">
                                  <a:effectLst/>
                                  <a:latin typeface="Cambria Math"/>
                                  <a:ea typeface="Times New Roman"/>
                                  <a:cs typeface="Times New Roman"/>
                                </a:rPr>
                                <m:t>−</m:t>
                              </m:r>
                              <m:r>
                                <a:rPr lang="es-ES" sz="2200" b="1" i="1">
                                  <a:effectLst/>
                                  <a:latin typeface="Cambria Math"/>
                                  <a:ea typeface="Times New Roman"/>
                                  <a:cs typeface="Times New Roman"/>
                                </a:rPr>
                                <m:t>𝑽𝑨𝑵</m:t>
                              </m:r>
                              <m:r>
                                <a:rPr lang="es-ES" sz="2200" b="1" i="1">
                                  <a:effectLst/>
                                  <a:latin typeface="Cambria Math"/>
                                  <a:ea typeface="Times New Roman"/>
                                  <a:cs typeface="Times New Roman"/>
                                </a:rPr>
                                <m:t> </m:t>
                              </m:r>
                              <m:r>
                                <a:rPr lang="es-ES" sz="2200" b="1" i="1">
                                  <a:effectLst/>
                                  <a:latin typeface="Cambria Math"/>
                                  <a:ea typeface="Times New Roman"/>
                                  <a:cs typeface="Times New Roman"/>
                                </a:rPr>
                                <m:t>𝒏𝒆𝒈𝒂𝒕𝒊𝒗𝒐</m:t>
                              </m:r>
                            </m:den>
                          </m:f>
                        </m:e>
                      </m:d>
                    </m:oMath>
                  </m:oMathPara>
                </a14:m>
                <a:r>
                  <a:rPr lang="es-ES" sz="4000" dirty="0">
                    <a:ea typeface="Calibri"/>
                    <a:cs typeface="Times New Roman"/>
                  </a:rPr>
                  <a:t/>
                </a:r>
                <a:br>
                  <a:rPr lang="es-ES" sz="4000" dirty="0">
                    <a:ea typeface="Calibri"/>
                    <a:cs typeface="Times New Roman"/>
                  </a:rPr>
                </a:br>
                <a:endParaRPr lang="es-ES" dirty="0"/>
              </a:p>
            </p:txBody>
          </p:sp>
        </mc:Choice>
        <mc:Fallback xmlns="">
          <p:sp>
            <p:nvSpPr>
              <p:cNvPr id="110" name="1 Título"/>
              <p:cNvSpPr>
                <a:spLocks noGrp="1" noRot="1" noChangeAspect="1" noMove="1" noResize="1" noEditPoints="1" noAdjustHandles="1" noChangeArrowheads="1" noChangeShapeType="1" noTextEdit="1"/>
              </p:cNvSpPr>
              <p:nvPr>
                <p:ph type="title"/>
              </p:nvPr>
            </p:nvSpPr>
            <p:spPr>
              <a:xfrm>
                <a:off x="675516" y="1844824"/>
                <a:ext cx="8229600" cy="1143000"/>
              </a:xfrm>
              <a:blipFill rotWithShape="1">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1" name="110 Rectángulo"/>
              <p:cNvSpPr/>
              <p:nvPr/>
            </p:nvSpPr>
            <p:spPr>
              <a:xfrm>
                <a:off x="737180" y="3212976"/>
                <a:ext cx="8352928" cy="101912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S" b="1" i="1">
                          <a:latin typeface="Cambria Math"/>
                          <a:ea typeface="Times New Roman"/>
                          <a:cs typeface="Times New Roman"/>
                        </a:rPr>
                        <m:t>𝑻𝑰𝑹</m:t>
                      </m:r>
                      <m:r>
                        <a:rPr lang="es-ES" b="1" i="1">
                          <a:latin typeface="Cambria Math"/>
                          <a:ea typeface="Times New Roman"/>
                          <a:cs typeface="Times New Roman"/>
                        </a:rPr>
                        <m:t>=</m:t>
                      </m:r>
                      <m:r>
                        <a:rPr lang="es-ES" b="1" i="1">
                          <a:latin typeface="Cambria Math"/>
                          <a:ea typeface="Times New Roman"/>
                          <a:cs typeface="Times New Roman"/>
                        </a:rPr>
                        <m:t>𝟏𝟗</m:t>
                      </m:r>
                      <m:r>
                        <a:rPr lang="es-ES" b="1" i="1">
                          <a:latin typeface="Cambria Math"/>
                          <a:ea typeface="Times New Roman"/>
                          <a:cs typeface="Times New Roman"/>
                        </a:rPr>
                        <m:t>.</m:t>
                      </m:r>
                      <m:r>
                        <a:rPr lang="es-ES" b="1" i="1">
                          <a:latin typeface="Cambria Math"/>
                          <a:ea typeface="Times New Roman"/>
                          <a:cs typeface="Times New Roman"/>
                        </a:rPr>
                        <m:t>𝟓𝟒</m:t>
                      </m:r>
                      <m:r>
                        <a:rPr lang="es-ES" b="1" i="1">
                          <a:latin typeface="Cambria Math"/>
                          <a:ea typeface="Times New Roman"/>
                          <a:cs typeface="Times New Roman"/>
                        </a:rPr>
                        <m:t>%+(</m:t>
                      </m:r>
                      <m:r>
                        <a:rPr lang="es-ES" b="1" i="1">
                          <a:latin typeface="Cambria Math"/>
                          <a:ea typeface="Times New Roman"/>
                          <a:cs typeface="Times New Roman"/>
                        </a:rPr>
                        <m:t>𝟔𝟓</m:t>
                      </m:r>
                      <m:r>
                        <a:rPr lang="es-ES" b="1" i="1">
                          <a:latin typeface="Cambria Math"/>
                          <a:ea typeface="Times New Roman"/>
                          <a:cs typeface="Times New Roman"/>
                        </a:rPr>
                        <m:t>%−</m:t>
                      </m:r>
                      <m:r>
                        <a:rPr lang="es-ES" b="1" i="1">
                          <a:latin typeface="Cambria Math"/>
                          <a:ea typeface="Times New Roman"/>
                          <a:cs typeface="Times New Roman"/>
                        </a:rPr>
                        <m:t>𝟏𝟗</m:t>
                      </m:r>
                      <m:r>
                        <a:rPr lang="es-ES" b="1" i="1">
                          <a:latin typeface="Cambria Math"/>
                          <a:ea typeface="Times New Roman"/>
                          <a:cs typeface="Times New Roman"/>
                        </a:rPr>
                        <m:t>,</m:t>
                      </m:r>
                      <m:r>
                        <a:rPr lang="es-ES" b="1" i="1">
                          <a:latin typeface="Cambria Math"/>
                          <a:ea typeface="Times New Roman"/>
                          <a:cs typeface="Times New Roman"/>
                        </a:rPr>
                        <m:t>𝟓𝟒</m:t>
                      </m:r>
                      <m:r>
                        <a:rPr lang="es-ES" b="1" i="1">
                          <a:latin typeface="Cambria Math"/>
                          <a:ea typeface="Times New Roman"/>
                          <a:cs typeface="Times New Roman"/>
                        </a:rPr>
                        <m:t>%)∗</m:t>
                      </m:r>
                      <m:d>
                        <m:dPr>
                          <m:begChr m:val="{"/>
                          <m:endChr m:val="}"/>
                          <m:ctrlPr>
                            <a:rPr lang="es-ES" b="1" i="1">
                              <a:effectLst/>
                              <a:latin typeface="Cambria Math"/>
                              <a:ea typeface="Times New Roman"/>
                              <a:cs typeface="Times New Roman"/>
                            </a:rPr>
                          </m:ctrlPr>
                        </m:dPr>
                        <m:e>
                          <m:f>
                            <m:fPr>
                              <m:ctrlPr>
                                <a:rPr lang="es-ES" b="1" i="1">
                                  <a:effectLst/>
                                  <a:latin typeface="Cambria Math"/>
                                  <a:ea typeface="Times New Roman"/>
                                  <a:cs typeface="Times New Roman"/>
                                </a:rPr>
                              </m:ctrlPr>
                            </m:fPr>
                            <m:num>
                              <m:r>
                                <a:rPr lang="es-ES" b="1" i="1">
                                  <a:effectLst/>
                                  <a:latin typeface="Cambria Math"/>
                                  <a:ea typeface="Times New Roman"/>
                                  <a:cs typeface="Times New Roman"/>
                                </a:rPr>
                                <m:t>𝟖𝟓</m:t>
                              </m:r>
                              <m:r>
                                <a:rPr lang="es-ES" b="1" i="1">
                                  <a:effectLst/>
                                  <a:latin typeface="Cambria Math"/>
                                  <a:ea typeface="Times New Roman"/>
                                  <a:cs typeface="Times New Roman"/>
                                </a:rPr>
                                <m:t>.</m:t>
                              </m:r>
                              <m:r>
                                <a:rPr lang="es-ES" b="1" i="1">
                                  <a:effectLst/>
                                  <a:latin typeface="Cambria Math"/>
                                  <a:ea typeface="Times New Roman"/>
                                  <a:cs typeface="Times New Roman"/>
                                </a:rPr>
                                <m:t>𝟔𝟗𝟒</m:t>
                              </m:r>
                              <m:r>
                                <a:rPr lang="es-ES" b="1" i="1">
                                  <a:effectLst/>
                                  <a:latin typeface="Cambria Math"/>
                                  <a:ea typeface="Times New Roman"/>
                                  <a:cs typeface="Times New Roman"/>
                                </a:rPr>
                                <m:t>,</m:t>
                              </m:r>
                              <m:r>
                                <a:rPr lang="es-ES" b="1" i="1">
                                  <a:effectLst/>
                                  <a:latin typeface="Cambria Math"/>
                                  <a:ea typeface="Times New Roman"/>
                                  <a:cs typeface="Times New Roman"/>
                                </a:rPr>
                                <m:t>𝟕𝟐</m:t>
                              </m:r>
                            </m:num>
                            <m:den>
                              <m:r>
                                <a:rPr lang="es-ES" b="1" i="1">
                                  <a:effectLst/>
                                  <a:latin typeface="Cambria Math"/>
                                  <a:ea typeface="Times New Roman"/>
                                  <a:cs typeface="Times New Roman"/>
                                </a:rPr>
                                <m:t>𝟖𝟓</m:t>
                              </m:r>
                              <m:r>
                                <a:rPr lang="es-ES" b="1" i="1">
                                  <a:effectLst/>
                                  <a:latin typeface="Cambria Math"/>
                                  <a:ea typeface="Times New Roman"/>
                                  <a:cs typeface="Times New Roman"/>
                                </a:rPr>
                                <m:t>.</m:t>
                              </m:r>
                              <m:r>
                                <a:rPr lang="es-ES" b="1" i="1">
                                  <a:effectLst/>
                                  <a:latin typeface="Cambria Math"/>
                                  <a:ea typeface="Times New Roman"/>
                                  <a:cs typeface="Times New Roman"/>
                                </a:rPr>
                                <m:t>𝟔𝟗𝟒</m:t>
                              </m:r>
                              <m:r>
                                <a:rPr lang="es-ES" b="1" i="1">
                                  <a:effectLst/>
                                  <a:latin typeface="Cambria Math"/>
                                  <a:ea typeface="Times New Roman"/>
                                  <a:cs typeface="Times New Roman"/>
                                </a:rPr>
                                <m:t>,</m:t>
                              </m:r>
                              <m:r>
                                <a:rPr lang="es-ES" b="1" i="1">
                                  <a:effectLst/>
                                  <a:latin typeface="Cambria Math"/>
                                  <a:ea typeface="Times New Roman"/>
                                  <a:cs typeface="Times New Roman"/>
                                </a:rPr>
                                <m:t>𝟕𝟐</m:t>
                              </m:r>
                              <m:r>
                                <a:rPr lang="es-ES" b="1" i="1">
                                  <a:effectLst/>
                                  <a:latin typeface="Cambria Math"/>
                                  <a:ea typeface="Times New Roman"/>
                                  <a:cs typeface="Times New Roman"/>
                                </a:rPr>
                                <m:t>−(−</m:t>
                              </m:r>
                              <m:r>
                                <a:rPr lang="es-ES" b="1" i="1">
                                  <a:effectLst/>
                                  <a:latin typeface="Cambria Math"/>
                                  <a:ea typeface="Times New Roman"/>
                                  <a:cs typeface="Times New Roman"/>
                                </a:rPr>
                                <m:t>𝟑𝟕𝟕</m:t>
                              </m:r>
                              <m:r>
                                <a:rPr lang="es-ES" b="1">
                                  <a:effectLst/>
                                  <a:latin typeface="Cambria Math"/>
                                  <a:ea typeface="Times New Roman"/>
                                  <a:cs typeface="Times New Roman"/>
                                </a:rPr>
                                <m:t>,</m:t>
                              </m:r>
                              <m:r>
                                <a:rPr lang="es-ES" b="1" i="1">
                                  <a:effectLst/>
                                  <a:latin typeface="Cambria Math"/>
                                  <a:ea typeface="Times New Roman"/>
                                  <a:cs typeface="Times New Roman"/>
                                </a:rPr>
                                <m:t>𝟒𝟕</m:t>
                              </m:r>
                              <m:r>
                                <a:rPr lang="es-ES" b="1">
                                  <a:effectLst/>
                                  <a:latin typeface="Cambria Math"/>
                                  <a:ea typeface="Times New Roman"/>
                                  <a:cs typeface="Times New Roman"/>
                                </a:rPr>
                                <m:t>)</m:t>
                              </m:r>
                            </m:den>
                          </m:f>
                        </m:e>
                      </m:d>
                    </m:oMath>
                  </m:oMathPara>
                </a14:m>
                <a:endParaRPr lang="es-ES" sz="1600" b="1" dirty="0">
                  <a:ea typeface="Calibri"/>
                  <a:cs typeface="Times New Roman"/>
                </a:endParaRPr>
              </a:p>
            </p:txBody>
          </p:sp>
        </mc:Choice>
        <mc:Fallback xmlns="">
          <p:sp>
            <p:nvSpPr>
              <p:cNvPr id="111" name="110 Rectángulo"/>
              <p:cNvSpPr>
                <a:spLocks noRot="1" noChangeAspect="1" noMove="1" noResize="1" noEditPoints="1" noAdjustHandles="1" noChangeArrowheads="1" noChangeShapeType="1" noTextEdit="1"/>
              </p:cNvSpPr>
              <p:nvPr/>
            </p:nvSpPr>
            <p:spPr>
              <a:xfrm>
                <a:off x="737180" y="3212976"/>
                <a:ext cx="8352928" cy="1019125"/>
              </a:xfrm>
              <a:prstGeom prst="rect">
                <a:avLst/>
              </a:prstGeom>
              <a:blipFill rotWithShape="1">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2" name="111 Rectángulo"/>
              <p:cNvSpPr/>
              <p:nvPr/>
            </p:nvSpPr>
            <p:spPr>
              <a:xfrm>
                <a:off x="3532644" y="5085184"/>
                <a:ext cx="2078711" cy="553998"/>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S" sz="2000" b="1" i="1">
                          <a:latin typeface="Cambria Math"/>
                          <a:ea typeface="Times New Roman"/>
                          <a:cs typeface="Times New Roman"/>
                        </a:rPr>
                        <m:t>𝑻𝑰𝑹</m:t>
                      </m:r>
                      <m:r>
                        <a:rPr lang="es-ES" sz="2000" b="1" i="1">
                          <a:latin typeface="Cambria Math"/>
                          <a:ea typeface="Times New Roman"/>
                          <a:cs typeface="Times New Roman"/>
                        </a:rPr>
                        <m:t>=  </m:t>
                      </m:r>
                      <m:r>
                        <a:rPr lang="es-ES" sz="2000" b="1" i="1">
                          <a:latin typeface="Cambria Math"/>
                          <a:ea typeface="Times New Roman"/>
                          <a:cs typeface="Times New Roman"/>
                        </a:rPr>
                        <m:t>𝟔𝟒</m:t>
                      </m:r>
                      <m:r>
                        <a:rPr lang="es-ES" sz="2000" b="1" i="1">
                          <a:latin typeface="Cambria Math"/>
                          <a:ea typeface="Times New Roman"/>
                          <a:cs typeface="Times New Roman"/>
                        </a:rPr>
                        <m:t>,</m:t>
                      </m:r>
                      <m:r>
                        <a:rPr lang="es-ES" sz="2000" b="1" i="1">
                          <a:latin typeface="Cambria Math"/>
                          <a:ea typeface="Times New Roman"/>
                          <a:cs typeface="Times New Roman"/>
                        </a:rPr>
                        <m:t>𝟓𝟔</m:t>
                      </m:r>
                      <m:r>
                        <a:rPr lang="es-ES" sz="2000" b="1" i="1">
                          <a:latin typeface="Cambria Math"/>
                          <a:ea typeface="Times New Roman"/>
                          <a:cs typeface="Times New Roman"/>
                        </a:rPr>
                        <m:t>%</m:t>
                      </m:r>
                    </m:oMath>
                  </m:oMathPara>
                </a14:m>
                <a:endParaRPr lang="es-ES" sz="2000" b="1" dirty="0">
                  <a:ea typeface="Calibri"/>
                  <a:cs typeface="Times New Roman"/>
                </a:endParaRPr>
              </a:p>
            </p:txBody>
          </p:sp>
        </mc:Choice>
        <mc:Fallback xmlns="">
          <p:sp>
            <p:nvSpPr>
              <p:cNvPr id="112" name="111 Rectángulo"/>
              <p:cNvSpPr>
                <a:spLocks noRot="1" noChangeAspect="1" noMove="1" noResize="1" noEditPoints="1" noAdjustHandles="1" noChangeArrowheads="1" noChangeShapeType="1" noTextEdit="1"/>
              </p:cNvSpPr>
              <p:nvPr/>
            </p:nvSpPr>
            <p:spPr>
              <a:xfrm>
                <a:off x="3532644" y="5085184"/>
                <a:ext cx="2078711" cy="553998"/>
              </a:xfrm>
              <a:prstGeom prst="rect">
                <a:avLst/>
              </a:prstGeom>
              <a:blipFill rotWithShape="1">
                <a:blip r:embed="rId4"/>
                <a:stretch>
                  <a:fillRect/>
                </a:stretch>
              </a:blipFill>
            </p:spPr>
            <p:txBody>
              <a:bodyPr/>
              <a:lstStyle/>
              <a:p>
                <a:r>
                  <a:rPr lang="es-ES">
                    <a:noFill/>
                  </a:rPr>
                  <a:t> </a:t>
                </a:r>
              </a:p>
            </p:txBody>
          </p:sp>
        </mc:Fallback>
      </mc:AlternateContent>
      <p:sp>
        <p:nvSpPr>
          <p:cNvPr id="113" name="1 Título"/>
          <p:cNvSpPr txBox="1">
            <a:spLocks/>
          </p:cNvSpPr>
          <p:nvPr/>
        </p:nvSpPr>
        <p:spPr>
          <a:xfrm>
            <a:off x="1907704" y="58316"/>
            <a:ext cx="5400600" cy="1498476"/>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just">
              <a:lnSpc>
                <a:spcPct val="150000"/>
              </a:lnSpc>
            </a:pPr>
            <a:r>
              <a:rPr lang="es-ES" sz="3200" dirty="0" smtClean="0">
                <a:ea typeface="Calibri"/>
                <a:cs typeface="Times New Roman"/>
              </a:rPr>
              <a:t>TASA INTERNA DE RETORNO</a:t>
            </a:r>
            <a:r>
              <a:rPr lang="es-ES" sz="3200" dirty="0">
                <a:ea typeface="Calibri"/>
                <a:cs typeface="Times New Roman"/>
              </a:rPr>
              <a:t/>
            </a:r>
            <a:br>
              <a:rPr lang="es-ES" sz="3200" dirty="0">
                <a:ea typeface="Calibri"/>
                <a:cs typeface="Times New Roman"/>
              </a:rPr>
            </a:br>
            <a:endParaRPr lang="es-ES" sz="3200" dirty="0"/>
          </a:p>
        </p:txBody>
      </p:sp>
    </p:spTree>
    <p:extLst>
      <p:ext uri="{BB962C8B-B14F-4D97-AF65-F5344CB8AC3E}">
        <p14:creationId xmlns:p14="http://schemas.microsoft.com/office/powerpoint/2010/main" val="34324477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RELACION BENEFICIO - COSTO</a:t>
            </a:r>
            <a:endParaRPr lang="es-ES" dirty="0"/>
          </a:p>
        </p:txBody>
      </p:sp>
      <p:graphicFrame>
        <p:nvGraphicFramePr>
          <p:cNvPr id="3" name="2 Tabla"/>
          <p:cNvGraphicFramePr>
            <a:graphicFrameLocks noGrp="1"/>
          </p:cNvGraphicFramePr>
          <p:nvPr>
            <p:extLst>
              <p:ext uri="{D42A27DB-BD31-4B8C-83A1-F6EECF244321}">
                <p14:modId xmlns:p14="http://schemas.microsoft.com/office/powerpoint/2010/main" val="196170764"/>
              </p:ext>
            </p:extLst>
          </p:nvPr>
        </p:nvGraphicFramePr>
        <p:xfrm>
          <a:off x="1187624" y="1700805"/>
          <a:ext cx="7488833" cy="4824540"/>
        </p:xfrm>
        <a:graphic>
          <a:graphicData uri="http://schemas.openxmlformats.org/drawingml/2006/table">
            <a:tbl>
              <a:tblPr firstRow="1" firstCol="1" bandRow="1"/>
              <a:tblGrid>
                <a:gridCol w="603134"/>
                <a:gridCol w="1436556"/>
                <a:gridCol w="2147357"/>
                <a:gridCol w="1358796"/>
                <a:gridCol w="1942990"/>
              </a:tblGrid>
              <a:tr h="897347">
                <a:tc>
                  <a:txBody>
                    <a:bodyPr/>
                    <a:lstStyle/>
                    <a:p>
                      <a:pPr algn="ctr">
                        <a:lnSpc>
                          <a:spcPct val="115000"/>
                        </a:lnSpc>
                        <a:spcAft>
                          <a:spcPts val="0"/>
                        </a:spcAft>
                      </a:pPr>
                      <a:r>
                        <a:rPr lang="es-ES" sz="1600" b="1">
                          <a:solidFill>
                            <a:srgbClr val="000000"/>
                          </a:solidFill>
                          <a:effectLst/>
                          <a:latin typeface="Times New Roman"/>
                          <a:ea typeface="Times New Roman"/>
                          <a:cs typeface="Times New Roman"/>
                        </a:rPr>
                        <a:t>AÑO</a:t>
                      </a:r>
                      <a:endParaRPr lang="es-ES" sz="16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600" b="1">
                          <a:solidFill>
                            <a:srgbClr val="000000"/>
                          </a:solidFill>
                          <a:effectLst/>
                          <a:latin typeface="Times New Roman"/>
                          <a:ea typeface="Times New Roman"/>
                          <a:cs typeface="Times New Roman"/>
                        </a:rPr>
                        <a:t>BENEFICIOS</a:t>
                      </a:r>
                      <a:endParaRPr lang="es-ES" sz="16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600" b="1">
                          <a:solidFill>
                            <a:srgbClr val="000000"/>
                          </a:solidFill>
                          <a:effectLst/>
                          <a:latin typeface="Times New Roman"/>
                          <a:ea typeface="Times New Roman"/>
                          <a:cs typeface="Times New Roman"/>
                        </a:rPr>
                        <a:t>BENEFICIOS ACTUALIZADOS</a:t>
                      </a:r>
                      <a:endParaRPr lang="es-ES" sz="16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600" b="1">
                          <a:solidFill>
                            <a:srgbClr val="000000"/>
                          </a:solidFill>
                          <a:effectLst/>
                          <a:latin typeface="Times New Roman"/>
                          <a:ea typeface="Times New Roman"/>
                          <a:cs typeface="Times New Roman"/>
                        </a:rPr>
                        <a:t>COSTOS</a:t>
                      </a:r>
                      <a:endParaRPr lang="es-ES" sz="16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600" b="1">
                          <a:solidFill>
                            <a:srgbClr val="000000"/>
                          </a:solidFill>
                          <a:effectLst/>
                          <a:latin typeface="Times New Roman"/>
                          <a:ea typeface="Times New Roman"/>
                          <a:cs typeface="Times New Roman"/>
                        </a:rPr>
                        <a:t>COSTOS ACTUALIZADOS</a:t>
                      </a:r>
                      <a:endParaRPr lang="es-ES" sz="16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493541">
                <a:tc>
                  <a:txBody>
                    <a:bodyPr/>
                    <a:lstStyle/>
                    <a:p>
                      <a:pPr algn="ctr">
                        <a:lnSpc>
                          <a:spcPct val="115000"/>
                        </a:lnSpc>
                        <a:spcAft>
                          <a:spcPts val="0"/>
                        </a:spcAft>
                      </a:pPr>
                      <a:r>
                        <a:rPr lang="es-ES" sz="1600" b="1">
                          <a:solidFill>
                            <a:srgbClr val="000000"/>
                          </a:solidFill>
                          <a:effectLst/>
                          <a:latin typeface="Times New Roman"/>
                          <a:ea typeface="Times New Roman"/>
                          <a:cs typeface="Times New Roman"/>
                        </a:rPr>
                        <a:t>0</a:t>
                      </a:r>
                      <a:endParaRPr lang="es-ES" sz="16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pPr>
                      <a:endParaRPr lang="es-ES" sz="1600">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pPr>
                      <a:endParaRPr lang="es-ES" sz="1600">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600">
                          <a:solidFill>
                            <a:srgbClr val="000000"/>
                          </a:solidFill>
                          <a:effectLst/>
                          <a:latin typeface="Times New Roman"/>
                          <a:ea typeface="Times New Roman"/>
                          <a:cs typeface="Times New Roman"/>
                        </a:rPr>
                        <a:t>56.455,03</a:t>
                      </a:r>
                      <a:endParaRPr lang="es-ES" sz="16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600">
                          <a:solidFill>
                            <a:srgbClr val="000000"/>
                          </a:solidFill>
                          <a:effectLst/>
                          <a:latin typeface="Times New Roman"/>
                          <a:ea typeface="Times New Roman"/>
                          <a:cs typeface="Times New Roman"/>
                        </a:rPr>
                        <a:t>56.455,03</a:t>
                      </a:r>
                      <a:endParaRPr lang="es-ES" sz="16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489314">
                <a:tc>
                  <a:txBody>
                    <a:bodyPr/>
                    <a:lstStyle/>
                    <a:p>
                      <a:pPr algn="ctr">
                        <a:lnSpc>
                          <a:spcPct val="115000"/>
                        </a:lnSpc>
                        <a:spcAft>
                          <a:spcPts val="0"/>
                        </a:spcAft>
                      </a:pPr>
                      <a:r>
                        <a:rPr lang="es-ES" sz="1600">
                          <a:solidFill>
                            <a:srgbClr val="000000"/>
                          </a:solidFill>
                          <a:effectLst/>
                          <a:latin typeface="Times New Roman"/>
                          <a:ea typeface="Times New Roman"/>
                          <a:cs typeface="Times New Roman"/>
                        </a:rPr>
                        <a:t>1</a:t>
                      </a:r>
                      <a:endParaRPr lang="es-ES" sz="16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600">
                          <a:solidFill>
                            <a:srgbClr val="000000"/>
                          </a:solidFill>
                          <a:effectLst/>
                          <a:latin typeface="Times New Roman"/>
                          <a:ea typeface="Times New Roman"/>
                          <a:cs typeface="Times New Roman"/>
                        </a:rPr>
                        <a:t>603.840,00</a:t>
                      </a:r>
                      <a:endParaRPr lang="es-ES" sz="16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600">
                          <a:solidFill>
                            <a:srgbClr val="000000"/>
                          </a:solidFill>
                          <a:effectLst/>
                          <a:latin typeface="Times New Roman"/>
                          <a:ea typeface="Times New Roman"/>
                          <a:cs typeface="Times New Roman"/>
                        </a:rPr>
                        <a:t>504.704,10</a:t>
                      </a:r>
                      <a:endParaRPr lang="es-ES" sz="16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600">
                          <a:solidFill>
                            <a:srgbClr val="000000"/>
                          </a:solidFill>
                          <a:effectLst/>
                          <a:latin typeface="Times New Roman"/>
                          <a:ea typeface="Times New Roman"/>
                          <a:cs typeface="Times New Roman"/>
                        </a:rPr>
                        <a:t>572.425,11</a:t>
                      </a:r>
                      <a:endParaRPr lang="es-ES" sz="16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600">
                          <a:solidFill>
                            <a:srgbClr val="000000"/>
                          </a:solidFill>
                          <a:effectLst/>
                          <a:latin typeface="Times New Roman"/>
                          <a:ea typeface="Times New Roman"/>
                          <a:cs typeface="Times New Roman"/>
                        </a:rPr>
                        <a:t>478.446,78</a:t>
                      </a:r>
                      <a:endParaRPr lang="es-ES" sz="16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489314">
                <a:tc>
                  <a:txBody>
                    <a:bodyPr/>
                    <a:lstStyle/>
                    <a:p>
                      <a:pPr algn="ctr">
                        <a:lnSpc>
                          <a:spcPct val="115000"/>
                        </a:lnSpc>
                        <a:spcAft>
                          <a:spcPts val="0"/>
                        </a:spcAft>
                      </a:pPr>
                      <a:r>
                        <a:rPr lang="es-ES" sz="1600">
                          <a:solidFill>
                            <a:srgbClr val="000000"/>
                          </a:solidFill>
                          <a:effectLst/>
                          <a:latin typeface="Times New Roman"/>
                          <a:ea typeface="Times New Roman"/>
                          <a:cs typeface="Times New Roman"/>
                        </a:rPr>
                        <a:t>2</a:t>
                      </a:r>
                      <a:endParaRPr lang="es-ES" sz="16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600">
                          <a:solidFill>
                            <a:srgbClr val="000000"/>
                          </a:solidFill>
                          <a:effectLst/>
                          <a:latin typeface="Times New Roman"/>
                          <a:ea typeface="Times New Roman"/>
                          <a:cs typeface="Times New Roman"/>
                        </a:rPr>
                        <a:t>646.158,31</a:t>
                      </a:r>
                      <a:endParaRPr lang="es-ES" sz="16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600">
                          <a:solidFill>
                            <a:srgbClr val="000000"/>
                          </a:solidFill>
                          <a:effectLst/>
                          <a:latin typeface="Times New Roman"/>
                          <a:ea typeface="Times New Roman"/>
                          <a:cs typeface="Times New Roman"/>
                        </a:rPr>
                        <a:t>451.407,58</a:t>
                      </a:r>
                      <a:endParaRPr lang="es-ES" sz="16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600">
                          <a:solidFill>
                            <a:srgbClr val="000000"/>
                          </a:solidFill>
                          <a:effectLst/>
                          <a:latin typeface="Times New Roman"/>
                          <a:ea typeface="Times New Roman"/>
                          <a:cs typeface="Times New Roman"/>
                        </a:rPr>
                        <a:t>610.209,38</a:t>
                      </a:r>
                      <a:endParaRPr lang="es-ES" sz="16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600">
                          <a:solidFill>
                            <a:srgbClr val="000000"/>
                          </a:solidFill>
                          <a:effectLst/>
                          <a:latin typeface="Times New Roman"/>
                          <a:ea typeface="Times New Roman"/>
                          <a:cs typeface="Times New Roman"/>
                        </a:rPr>
                        <a:t>426.293,57</a:t>
                      </a:r>
                      <a:endParaRPr lang="es-ES" sz="16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489314">
                <a:tc>
                  <a:txBody>
                    <a:bodyPr/>
                    <a:lstStyle/>
                    <a:p>
                      <a:pPr algn="ctr">
                        <a:lnSpc>
                          <a:spcPct val="115000"/>
                        </a:lnSpc>
                        <a:spcAft>
                          <a:spcPts val="0"/>
                        </a:spcAft>
                      </a:pPr>
                      <a:r>
                        <a:rPr lang="es-ES" sz="1600">
                          <a:solidFill>
                            <a:srgbClr val="000000"/>
                          </a:solidFill>
                          <a:effectLst/>
                          <a:latin typeface="Times New Roman"/>
                          <a:ea typeface="Times New Roman"/>
                          <a:cs typeface="Times New Roman"/>
                        </a:rPr>
                        <a:t>3</a:t>
                      </a:r>
                      <a:endParaRPr lang="es-ES" sz="16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600">
                          <a:solidFill>
                            <a:srgbClr val="000000"/>
                          </a:solidFill>
                          <a:effectLst/>
                          <a:latin typeface="Times New Roman"/>
                          <a:ea typeface="Times New Roman"/>
                          <a:cs typeface="Times New Roman"/>
                        </a:rPr>
                        <a:t>691.442,38</a:t>
                      </a:r>
                      <a:endParaRPr lang="es-ES" sz="16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600">
                          <a:solidFill>
                            <a:srgbClr val="000000"/>
                          </a:solidFill>
                          <a:effectLst/>
                          <a:latin typeface="Times New Roman"/>
                          <a:ea typeface="Times New Roman"/>
                          <a:cs typeface="Times New Roman"/>
                        </a:rPr>
                        <a:t>403.739,14</a:t>
                      </a:r>
                      <a:endParaRPr lang="es-ES" sz="16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600">
                          <a:solidFill>
                            <a:srgbClr val="000000"/>
                          </a:solidFill>
                          <a:effectLst/>
                          <a:latin typeface="Times New Roman"/>
                          <a:ea typeface="Times New Roman"/>
                          <a:cs typeface="Times New Roman"/>
                        </a:rPr>
                        <a:t>648.728,24</a:t>
                      </a:r>
                      <a:endParaRPr lang="es-ES" sz="16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600">
                          <a:solidFill>
                            <a:srgbClr val="000000"/>
                          </a:solidFill>
                          <a:effectLst/>
                          <a:latin typeface="Times New Roman"/>
                          <a:ea typeface="Times New Roman"/>
                          <a:cs typeface="Times New Roman"/>
                        </a:rPr>
                        <a:t>378.797,99</a:t>
                      </a:r>
                      <a:endParaRPr lang="es-ES" sz="16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489314">
                <a:tc>
                  <a:txBody>
                    <a:bodyPr/>
                    <a:lstStyle/>
                    <a:p>
                      <a:pPr algn="ctr">
                        <a:lnSpc>
                          <a:spcPct val="115000"/>
                        </a:lnSpc>
                        <a:spcAft>
                          <a:spcPts val="0"/>
                        </a:spcAft>
                      </a:pPr>
                      <a:r>
                        <a:rPr lang="es-ES" sz="1600">
                          <a:solidFill>
                            <a:srgbClr val="000000"/>
                          </a:solidFill>
                          <a:effectLst/>
                          <a:latin typeface="Times New Roman"/>
                          <a:ea typeface="Times New Roman"/>
                          <a:cs typeface="Times New Roman"/>
                        </a:rPr>
                        <a:t>4</a:t>
                      </a:r>
                      <a:endParaRPr lang="es-ES" sz="16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600">
                          <a:solidFill>
                            <a:srgbClr val="000000"/>
                          </a:solidFill>
                          <a:effectLst/>
                          <a:latin typeface="Times New Roman"/>
                          <a:ea typeface="Times New Roman"/>
                          <a:cs typeface="Times New Roman"/>
                        </a:rPr>
                        <a:t>739.900,05</a:t>
                      </a:r>
                      <a:endParaRPr lang="es-ES" sz="16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600">
                          <a:solidFill>
                            <a:srgbClr val="000000"/>
                          </a:solidFill>
                          <a:effectLst/>
                          <a:latin typeface="Times New Roman"/>
                          <a:ea typeface="Times New Roman"/>
                          <a:cs typeface="Times New Roman"/>
                        </a:rPr>
                        <a:t>361.104,47</a:t>
                      </a:r>
                      <a:endParaRPr lang="es-ES" sz="16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600">
                          <a:solidFill>
                            <a:srgbClr val="000000"/>
                          </a:solidFill>
                          <a:effectLst/>
                          <a:latin typeface="Times New Roman"/>
                          <a:ea typeface="Times New Roman"/>
                          <a:cs typeface="Times New Roman"/>
                        </a:rPr>
                        <a:t>689.851,05</a:t>
                      </a:r>
                      <a:endParaRPr lang="es-ES" sz="16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600">
                          <a:solidFill>
                            <a:srgbClr val="000000"/>
                          </a:solidFill>
                          <a:effectLst/>
                          <a:latin typeface="Times New Roman"/>
                          <a:ea typeface="Times New Roman"/>
                          <a:cs typeface="Times New Roman"/>
                        </a:rPr>
                        <a:t>336.678,31</a:t>
                      </a:r>
                      <a:endParaRPr lang="es-ES" sz="16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489314">
                <a:tc>
                  <a:txBody>
                    <a:bodyPr/>
                    <a:lstStyle/>
                    <a:p>
                      <a:pPr algn="ctr">
                        <a:lnSpc>
                          <a:spcPct val="115000"/>
                        </a:lnSpc>
                        <a:spcAft>
                          <a:spcPts val="0"/>
                        </a:spcAft>
                      </a:pPr>
                      <a:r>
                        <a:rPr lang="es-ES" sz="1600">
                          <a:solidFill>
                            <a:srgbClr val="000000"/>
                          </a:solidFill>
                          <a:effectLst/>
                          <a:latin typeface="Times New Roman"/>
                          <a:ea typeface="Times New Roman"/>
                          <a:cs typeface="Times New Roman"/>
                        </a:rPr>
                        <a:t>5</a:t>
                      </a:r>
                      <a:endParaRPr lang="es-ES" sz="16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600">
                          <a:solidFill>
                            <a:srgbClr val="000000"/>
                          </a:solidFill>
                          <a:effectLst/>
                          <a:latin typeface="Times New Roman"/>
                          <a:ea typeface="Times New Roman"/>
                          <a:cs typeface="Times New Roman"/>
                        </a:rPr>
                        <a:t>864.063,81</a:t>
                      </a:r>
                      <a:endParaRPr lang="es-ES" sz="16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600">
                          <a:solidFill>
                            <a:srgbClr val="000000"/>
                          </a:solidFill>
                          <a:effectLst/>
                          <a:latin typeface="Times New Roman"/>
                          <a:ea typeface="Times New Roman"/>
                          <a:cs typeface="Times New Roman"/>
                        </a:rPr>
                        <a:t>352.468,72</a:t>
                      </a:r>
                      <a:endParaRPr lang="es-ES" sz="16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600">
                          <a:solidFill>
                            <a:srgbClr val="000000"/>
                          </a:solidFill>
                          <a:effectLst/>
                          <a:latin typeface="Times New Roman"/>
                          <a:ea typeface="Times New Roman"/>
                          <a:cs typeface="Times New Roman"/>
                        </a:rPr>
                        <a:t>733.583,55</a:t>
                      </a:r>
                      <a:endParaRPr lang="es-ES" sz="16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600">
                          <a:solidFill>
                            <a:srgbClr val="000000"/>
                          </a:solidFill>
                          <a:effectLst/>
                          <a:latin typeface="Times New Roman"/>
                          <a:ea typeface="Times New Roman"/>
                          <a:cs typeface="Times New Roman"/>
                        </a:rPr>
                        <a:t>299.243,24</a:t>
                      </a:r>
                      <a:endParaRPr lang="es-ES" sz="16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493541">
                <a:tc gridSpan="2">
                  <a:txBody>
                    <a:bodyPr/>
                    <a:lstStyle/>
                    <a:p>
                      <a:pPr algn="ctr">
                        <a:lnSpc>
                          <a:spcPct val="115000"/>
                        </a:lnSpc>
                        <a:spcAft>
                          <a:spcPts val="0"/>
                        </a:spcAft>
                      </a:pPr>
                      <a:r>
                        <a:rPr lang="es-ES" sz="1600" b="1">
                          <a:solidFill>
                            <a:srgbClr val="000000"/>
                          </a:solidFill>
                          <a:effectLst/>
                          <a:latin typeface="Times New Roman"/>
                          <a:ea typeface="Times New Roman"/>
                          <a:cs typeface="Times New Roman"/>
                        </a:rPr>
                        <a:t>SUMATORIA =</a:t>
                      </a:r>
                      <a:endParaRPr lang="es-ES" sz="16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s-ES"/>
                    </a:p>
                  </a:txBody>
                  <a:tcPr/>
                </a:tc>
                <a:tc>
                  <a:txBody>
                    <a:bodyPr/>
                    <a:lstStyle/>
                    <a:p>
                      <a:pPr algn="ctr">
                        <a:lnSpc>
                          <a:spcPct val="115000"/>
                        </a:lnSpc>
                        <a:spcAft>
                          <a:spcPts val="0"/>
                        </a:spcAft>
                      </a:pPr>
                      <a:r>
                        <a:rPr lang="es-ES" sz="1600" b="1">
                          <a:solidFill>
                            <a:srgbClr val="000000"/>
                          </a:solidFill>
                          <a:effectLst/>
                          <a:latin typeface="Times New Roman"/>
                          <a:ea typeface="Times New Roman"/>
                          <a:cs typeface="Times New Roman"/>
                        </a:rPr>
                        <a:t>2.073.424,02</a:t>
                      </a:r>
                      <a:endParaRPr lang="es-ES" sz="16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pPr>
                      <a:endParaRPr lang="es-ES" sz="1600">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600" b="1">
                          <a:solidFill>
                            <a:srgbClr val="000000"/>
                          </a:solidFill>
                          <a:effectLst/>
                          <a:latin typeface="Times New Roman"/>
                          <a:ea typeface="Times New Roman"/>
                          <a:cs typeface="Times New Roman"/>
                        </a:rPr>
                        <a:t>1.975.914,93</a:t>
                      </a:r>
                      <a:endParaRPr lang="es-ES" sz="16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493541">
                <a:tc gridSpan="3">
                  <a:txBody>
                    <a:bodyPr/>
                    <a:lstStyle/>
                    <a:p>
                      <a:pPr algn="ctr">
                        <a:lnSpc>
                          <a:spcPct val="115000"/>
                        </a:lnSpc>
                        <a:spcAft>
                          <a:spcPts val="0"/>
                        </a:spcAft>
                      </a:pPr>
                      <a:r>
                        <a:rPr lang="es-ES" sz="1600" b="1">
                          <a:solidFill>
                            <a:srgbClr val="000000"/>
                          </a:solidFill>
                          <a:effectLst/>
                          <a:latin typeface="Times New Roman"/>
                          <a:ea typeface="Times New Roman"/>
                          <a:cs typeface="Times New Roman"/>
                        </a:rPr>
                        <a:t>RELACION B / C =</a:t>
                      </a:r>
                      <a:endParaRPr lang="es-ES" sz="16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s-ES"/>
                    </a:p>
                  </a:txBody>
                  <a:tcPr/>
                </a:tc>
                <a:tc hMerge="1">
                  <a:txBody>
                    <a:bodyPr/>
                    <a:lstStyle/>
                    <a:p>
                      <a:endParaRPr lang="es-ES"/>
                    </a:p>
                  </a:txBody>
                  <a:tcPr/>
                </a:tc>
                <a:tc>
                  <a:txBody>
                    <a:bodyPr/>
                    <a:lstStyle/>
                    <a:p>
                      <a:pPr>
                        <a:lnSpc>
                          <a:spcPct val="115000"/>
                        </a:lnSpc>
                      </a:pPr>
                      <a:endParaRPr lang="es-ES" sz="1600">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600" b="1" dirty="0">
                          <a:solidFill>
                            <a:srgbClr val="000000"/>
                          </a:solidFill>
                          <a:effectLst/>
                          <a:latin typeface="Times New Roman"/>
                          <a:ea typeface="Times New Roman"/>
                          <a:cs typeface="Times New Roman"/>
                        </a:rPr>
                        <a:t>1,05</a:t>
                      </a:r>
                      <a:endParaRPr lang="es-ES" sz="16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bl>
          </a:graphicData>
        </a:graphic>
      </p:graphicFrame>
    </p:spTree>
    <p:extLst>
      <p:ext uri="{BB962C8B-B14F-4D97-AF65-F5344CB8AC3E}">
        <p14:creationId xmlns:p14="http://schemas.microsoft.com/office/powerpoint/2010/main" val="41904710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2700000" scaled="0"/>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fontScale="90000"/>
          </a:bodyPr>
          <a:lstStyle/>
          <a:p>
            <a:r>
              <a:rPr lang="en-US" dirty="0" smtClean="0"/>
              <a:t>PERIODO DE RECUPERACION DE LA INVERSION</a:t>
            </a:r>
            <a:endParaRPr lang="es-ES" dirty="0"/>
          </a:p>
        </p:txBody>
      </p:sp>
      <mc:AlternateContent xmlns:mc="http://schemas.openxmlformats.org/markup-compatibility/2006" xmlns:a14="http://schemas.microsoft.com/office/drawing/2010/main">
        <mc:Choice Requires="a14">
          <p:sp>
            <p:nvSpPr>
              <p:cNvPr id="3" name="2 Rectángulo"/>
              <p:cNvSpPr/>
              <p:nvPr/>
            </p:nvSpPr>
            <p:spPr>
              <a:xfrm>
                <a:off x="1127347" y="1813466"/>
                <a:ext cx="2304413" cy="369332"/>
              </a:xfrm>
              <a:prstGeom prst="rect">
                <a:avLst/>
              </a:prstGeom>
            </p:spPr>
            <p:txBody>
              <a:bodyPr wrap="none">
                <a:spAutoFit/>
              </a:bodyPr>
              <a:lstStyle/>
              <a:p>
                <a14:m>
                  <m:oMath xmlns:m="http://schemas.openxmlformats.org/officeDocument/2006/math">
                    <m:r>
                      <a:rPr lang="es-ES" i="1">
                        <a:latin typeface="Cambria Math"/>
                        <a:ea typeface="Times New Roman"/>
                        <a:cs typeface="Times New Roman"/>
                      </a:rPr>
                      <m:t>𝑃𝑅𝐼</m:t>
                    </m:r>
                    <m:r>
                      <a:rPr lang="es-ES" i="1">
                        <a:latin typeface="Cambria Math"/>
                        <a:ea typeface="Times New Roman"/>
                        <a:cs typeface="Times New Roman"/>
                      </a:rPr>
                      <m:t>=</m:t>
                    </m:r>
                    <m:r>
                      <a:rPr lang="es-ES" i="1">
                        <a:latin typeface="Cambria Math"/>
                        <a:ea typeface="Times New Roman"/>
                        <a:cs typeface="Times New Roman"/>
                      </a:rPr>
                      <m:t>𝑎</m:t>
                    </m:r>
                    <m:r>
                      <a:rPr lang="es-ES" i="1">
                        <a:latin typeface="Cambria Math"/>
                        <a:ea typeface="Times New Roman"/>
                        <a:cs typeface="Times New Roman"/>
                      </a:rPr>
                      <m:t>+(</m:t>
                    </m:r>
                    <m:r>
                      <a:rPr lang="es-ES" i="1">
                        <a:latin typeface="Cambria Math"/>
                        <a:ea typeface="Times New Roman"/>
                        <a:cs typeface="Times New Roman"/>
                      </a:rPr>
                      <m:t>𝑏</m:t>
                    </m:r>
                    <m:r>
                      <a:rPr lang="es-ES" i="1">
                        <a:latin typeface="Cambria Math"/>
                        <a:ea typeface="Times New Roman"/>
                        <a:cs typeface="Times New Roman"/>
                      </a:rPr>
                      <m:t>−</m:t>
                    </m:r>
                    <m:r>
                      <a:rPr lang="es-ES" i="1">
                        <a:latin typeface="Cambria Math"/>
                        <a:ea typeface="Times New Roman"/>
                        <a:cs typeface="Times New Roman"/>
                      </a:rPr>
                      <m:t>𝑐</m:t>
                    </m:r>
                    <m:r>
                      <a:rPr lang="es-ES" i="1">
                        <a:latin typeface="Cambria Math"/>
                        <a:ea typeface="Times New Roman"/>
                        <a:cs typeface="Times New Roman"/>
                      </a:rPr>
                      <m:t>)/</m:t>
                    </m:r>
                    <m:r>
                      <a:rPr lang="es-ES" i="1">
                        <a:latin typeface="Cambria Math"/>
                        <a:ea typeface="Times New Roman"/>
                        <a:cs typeface="Times New Roman"/>
                      </a:rPr>
                      <m:t>𝑑</m:t>
                    </m:r>
                  </m:oMath>
                </a14:m>
                <a:r>
                  <a:rPr lang="es-ES" dirty="0">
                    <a:effectLst/>
                    <a:latin typeface="Times New Roman"/>
                    <a:ea typeface="Times New Roman"/>
                  </a:rPr>
                  <a:t> </a:t>
                </a:r>
                <a:endParaRPr lang="es-ES" dirty="0"/>
              </a:p>
            </p:txBody>
          </p:sp>
        </mc:Choice>
        <mc:Fallback xmlns="">
          <p:sp>
            <p:nvSpPr>
              <p:cNvPr id="3" name="2 Rectángulo"/>
              <p:cNvSpPr>
                <a:spLocks noRot="1" noChangeAspect="1" noMove="1" noResize="1" noEditPoints="1" noAdjustHandles="1" noChangeArrowheads="1" noChangeShapeType="1" noTextEdit="1"/>
              </p:cNvSpPr>
              <p:nvPr/>
            </p:nvSpPr>
            <p:spPr>
              <a:xfrm>
                <a:off x="1127347" y="1813466"/>
                <a:ext cx="2304413" cy="369332"/>
              </a:xfrm>
              <a:prstGeom prst="rect">
                <a:avLst/>
              </a:prstGeom>
              <a:blipFill rotWithShape="1">
                <a:blip r:embed="rId2"/>
                <a:stretch>
                  <a:fillRect b="-11475"/>
                </a:stretch>
              </a:blipFill>
            </p:spPr>
            <p:txBody>
              <a:bodyPr/>
              <a:lstStyle/>
              <a:p>
                <a:r>
                  <a:rPr lang="es-ES">
                    <a:noFill/>
                  </a:rPr>
                  <a:t> </a:t>
                </a:r>
              </a:p>
            </p:txBody>
          </p:sp>
        </mc:Fallback>
      </mc:AlternateContent>
      <p:sp>
        <p:nvSpPr>
          <p:cNvPr id="5" name="4 Rectángulo"/>
          <p:cNvSpPr/>
          <p:nvPr/>
        </p:nvSpPr>
        <p:spPr>
          <a:xfrm>
            <a:off x="3779912" y="1484784"/>
            <a:ext cx="3312368" cy="129614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En la cual: a es el año en el cual el flujo acumulado no ha sobrepasado el flujo inicial invertido; b es el monto inicial invertido;  c es el flujo acumulado que no sobrepasa el flujo inicial; y d es el flujo no acumulado que hace el flujo acumulado sobrepase al flujo inicial invertido</a:t>
            </a:r>
          </a:p>
        </p:txBody>
      </p:sp>
      <p:graphicFrame>
        <p:nvGraphicFramePr>
          <p:cNvPr id="6" name="5 Tabla"/>
          <p:cNvGraphicFramePr>
            <a:graphicFrameLocks noGrp="1"/>
          </p:cNvGraphicFramePr>
          <p:nvPr>
            <p:extLst>
              <p:ext uri="{D42A27DB-BD31-4B8C-83A1-F6EECF244321}">
                <p14:modId xmlns:p14="http://schemas.microsoft.com/office/powerpoint/2010/main" val="1996551818"/>
              </p:ext>
            </p:extLst>
          </p:nvPr>
        </p:nvGraphicFramePr>
        <p:xfrm>
          <a:off x="1120248" y="3140968"/>
          <a:ext cx="3592195" cy="1595501"/>
        </p:xfrm>
        <a:graphic>
          <a:graphicData uri="http://schemas.openxmlformats.org/drawingml/2006/table">
            <a:tbl>
              <a:tblPr firstRow="1" firstCol="1" bandRow="1"/>
              <a:tblGrid>
                <a:gridCol w="532130"/>
                <a:gridCol w="1804670"/>
                <a:gridCol w="1255395"/>
              </a:tblGrid>
              <a:tr h="438785">
                <a:tc>
                  <a:txBody>
                    <a:bodyPr/>
                    <a:lstStyle/>
                    <a:p>
                      <a:pPr algn="ctr">
                        <a:lnSpc>
                          <a:spcPct val="115000"/>
                        </a:lnSpc>
                        <a:spcAft>
                          <a:spcPts val="0"/>
                        </a:spcAft>
                      </a:pPr>
                      <a:r>
                        <a:rPr lang="es-ES" sz="1100" b="1">
                          <a:solidFill>
                            <a:srgbClr val="000000"/>
                          </a:solidFill>
                          <a:effectLst/>
                          <a:latin typeface="Times New Roman"/>
                          <a:ea typeface="Times New Roman"/>
                          <a:cs typeface="Times New Roman"/>
                        </a:rPr>
                        <a:t>AÑO</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100" b="1">
                          <a:solidFill>
                            <a:srgbClr val="000000"/>
                          </a:solidFill>
                          <a:effectLst/>
                          <a:latin typeface="Times New Roman"/>
                          <a:ea typeface="Times New Roman"/>
                          <a:cs typeface="Times New Roman"/>
                        </a:rPr>
                        <a:t>FLUJOS DE EFECTIVO ACTUALIZADOS</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100" b="1">
                          <a:solidFill>
                            <a:srgbClr val="000000"/>
                          </a:solidFill>
                          <a:effectLst/>
                          <a:latin typeface="Times New Roman"/>
                          <a:ea typeface="Times New Roman"/>
                          <a:cs typeface="Times New Roman"/>
                        </a:rPr>
                        <a:t>FLUJOS ACUMULADOS</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90500">
                <a:tc>
                  <a:txBody>
                    <a:bodyPr/>
                    <a:lstStyle/>
                    <a:p>
                      <a:pPr algn="ctr">
                        <a:lnSpc>
                          <a:spcPct val="115000"/>
                        </a:lnSpc>
                        <a:spcAft>
                          <a:spcPts val="0"/>
                        </a:spcAft>
                      </a:pPr>
                      <a:r>
                        <a:rPr lang="es-ES" sz="1100">
                          <a:solidFill>
                            <a:srgbClr val="000000"/>
                          </a:solidFill>
                          <a:effectLst/>
                          <a:latin typeface="Times New Roman"/>
                          <a:ea typeface="Times New Roman"/>
                          <a:cs typeface="Times New Roman"/>
                        </a:rPr>
                        <a:t>0</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100">
                          <a:solidFill>
                            <a:srgbClr val="000000"/>
                          </a:solidFill>
                          <a:effectLst/>
                          <a:latin typeface="Times New Roman"/>
                          <a:ea typeface="Times New Roman"/>
                          <a:cs typeface="Times New Roman"/>
                        </a:rPr>
                        <a:t>56.455,03</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pPr>
                      <a:endParaRPr lang="es-ES" sz="1100">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90500">
                <a:tc>
                  <a:txBody>
                    <a:bodyPr/>
                    <a:lstStyle/>
                    <a:p>
                      <a:pPr algn="ctr">
                        <a:lnSpc>
                          <a:spcPct val="115000"/>
                        </a:lnSpc>
                        <a:spcAft>
                          <a:spcPts val="0"/>
                        </a:spcAft>
                      </a:pPr>
                      <a:r>
                        <a:rPr lang="es-ES" sz="1100">
                          <a:solidFill>
                            <a:srgbClr val="000000"/>
                          </a:solidFill>
                          <a:effectLst/>
                          <a:latin typeface="Times New Roman"/>
                          <a:ea typeface="Times New Roman"/>
                          <a:cs typeface="Times New Roman"/>
                        </a:rPr>
                        <a:t>1</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100">
                          <a:solidFill>
                            <a:srgbClr val="000000"/>
                          </a:solidFill>
                          <a:effectLst/>
                          <a:latin typeface="Times New Roman"/>
                          <a:ea typeface="Times New Roman"/>
                          <a:cs typeface="Times New Roman"/>
                        </a:rPr>
                        <a:t>26.964,55</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100">
                          <a:solidFill>
                            <a:srgbClr val="000000"/>
                          </a:solidFill>
                          <a:effectLst/>
                          <a:latin typeface="Times New Roman"/>
                          <a:ea typeface="Times New Roman"/>
                          <a:cs typeface="Times New Roman"/>
                        </a:rPr>
                        <a:t>26.964,55</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90500">
                <a:tc>
                  <a:txBody>
                    <a:bodyPr/>
                    <a:lstStyle/>
                    <a:p>
                      <a:pPr algn="ctr">
                        <a:lnSpc>
                          <a:spcPct val="115000"/>
                        </a:lnSpc>
                        <a:spcAft>
                          <a:spcPts val="0"/>
                        </a:spcAft>
                      </a:pPr>
                      <a:r>
                        <a:rPr lang="es-ES" sz="1100">
                          <a:solidFill>
                            <a:srgbClr val="000000"/>
                          </a:solidFill>
                          <a:effectLst/>
                          <a:latin typeface="Times New Roman"/>
                          <a:ea typeface="Times New Roman"/>
                          <a:cs typeface="Times New Roman"/>
                        </a:rPr>
                        <a:t>2</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100">
                          <a:solidFill>
                            <a:srgbClr val="000000"/>
                          </a:solidFill>
                          <a:effectLst/>
                          <a:latin typeface="Times New Roman"/>
                          <a:ea typeface="Times New Roman"/>
                          <a:cs typeface="Times New Roman"/>
                        </a:rPr>
                        <a:t>24.197,89</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100">
                          <a:solidFill>
                            <a:srgbClr val="000000"/>
                          </a:solidFill>
                          <a:effectLst/>
                          <a:latin typeface="Times New Roman"/>
                          <a:ea typeface="Times New Roman"/>
                          <a:cs typeface="Times New Roman"/>
                        </a:rPr>
                        <a:t>51.162,44</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90500">
                <a:tc>
                  <a:txBody>
                    <a:bodyPr/>
                    <a:lstStyle/>
                    <a:p>
                      <a:pPr algn="ctr">
                        <a:lnSpc>
                          <a:spcPct val="115000"/>
                        </a:lnSpc>
                        <a:spcAft>
                          <a:spcPts val="0"/>
                        </a:spcAft>
                      </a:pPr>
                      <a:r>
                        <a:rPr lang="es-ES" sz="1100">
                          <a:solidFill>
                            <a:srgbClr val="000000"/>
                          </a:solidFill>
                          <a:effectLst/>
                          <a:latin typeface="Times New Roman"/>
                          <a:ea typeface="Times New Roman"/>
                          <a:cs typeface="Times New Roman"/>
                        </a:rPr>
                        <a:t>3</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100">
                          <a:solidFill>
                            <a:srgbClr val="000000"/>
                          </a:solidFill>
                          <a:effectLst/>
                          <a:latin typeface="Times New Roman"/>
                          <a:ea typeface="Times New Roman"/>
                          <a:cs typeface="Times New Roman"/>
                        </a:rPr>
                        <a:t>22.433,15</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100">
                          <a:solidFill>
                            <a:srgbClr val="000000"/>
                          </a:solidFill>
                          <a:effectLst/>
                          <a:latin typeface="Times New Roman"/>
                          <a:ea typeface="Times New Roman"/>
                          <a:cs typeface="Times New Roman"/>
                        </a:rPr>
                        <a:t>73.595,59</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90500">
                <a:tc>
                  <a:txBody>
                    <a:bodyPr/>
                    <a:lstStyle/>
                    <a:p>
                      <a:pPr algn="ctr">
                        <a:lnSpc>
                          <a:spcPct val="115000"/>
                        </a:lnSpc>
                        <a:spcAft>
                          <a:spcPts val="0"/>
                        </a:spcAft>
                      </a:pPr>
                      <a:r>
                        <a:rPr lang="es-ES" sz="1100">
                          <a:solidFill>
                            <a:srgbClr val="000000"/>
                          </a:solidFill>
                          <a:effectLst/>
                          <a:latin typeface="Times New Roman"/>
                          <a:ea typeface="Times New Roman"/>
                          <a:cs typeface="Times New Roman"/>
                        </a:rPr>
                        <a:t>4</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100">
                          <a:solidFill>
                            <a:srgbClr val="000000"/>
                          </a:solidFill>
                          <a:effectLst/>
                          <a:latin typeface="Times New Roman"/>
                          <a:ea typeface="Times New Roman"/>
                          <a:cs typeface="Times New Roman"/>
                        </a:rPr>
                        <a:t>19.851,03</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S" sz="1100">
                          <a:solidFill>
                            <a:srgbClr val="000000"/>
                          </a:solidFill>
                          <a:effectLst/>
                          <a:latin typeface="Times New Roman"/>
                          <a:ea typeface="Times New Roman"/>
                          <a:cs typeface="Times New Roman"/>
                        </a:rPr>
                        <a:t>93.446,63</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90500">
                <a:tc>
                  <a:txBody>
                    <a:bodyPr/>
                    <a:lstStyle/>
                    <a:p>
                      <a:pPr algn="ctr">
                        <a:lnSpc>
                          <a:spcPct val="115000"/>
                        </a:lnSpc>
                        <a:spcAft>
                          <a:spcPts val="0"/>
                        </a:spcAft>
                      </a:pPr>
                      <a:r>
                        <a:rPr lang="es-ES" sz="1100">
                          <a:solidFill>
                            <a:srgbClr val="000000"/>
                          </a:solidFill>
                          <a:effectLst/>
                          <a:latin typeface="Times New Roman"/>
                          <a:ea typeface="Times New Roman"/>
                          <a:cs typeface="Times New Roman"/>
                        </a:rPr>
                        <a:t>5</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100">
                          <a:solidFill>
                            <a:srgbClr val="000000"/>
                          </a:solidFill>
                          <a:effectLst/>
                          <a:latin typeface="Times New Roman"/>
                          <a:ea typeface="Times New Roman"/>
                          <a:cs typeface="Times New Roman"/>
                        </a:rPr>
                        <a:t>48.703,12</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S" sz="1100" dirty="0">
                          <a:solidFill>
                            <a:srgbClr val="000000"/>
                          </a:solidFill>
                          <a:effectLst/>
                          <a:latin typeface="Times New Roman"/>
                          <a:ea typeface="Times New Roman"/>
                          <a:cs typeface="Times New Roman"/>
                        </a:rPr>
                        <a:t>142.149,75</a:t>
                      </a:r>
                      <a:endParaRPr lang="es-ES"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bl>
          </a:graphicData>
        </a:graphic>
      </p:graphicFrame>
      <mc:AlternateContent xmlns:mc="http://schemas.openxmlformats.org/markup-compatibility/2006" xmlns:a14="http://schemas.microsoft.com/office/drawing/2010/main">
        <mc:Choice Requires="a14">
          <p:sp>
            <p:nvSpPr>
              <p:cNvPr id="7" name="6 Rectángulo"/>
              <p:cNvSpPr/>
              <p:nvPr/>
            </p:nvSpPr>
            <p:spPr>
              <a:xfrm>
                <a:off x="4860032" y="2972080"/>
                <a:ext cx="3960440" cy="415498"/>
              </a:xfrm>
              <a:prstGeom prst="rect">
                <a:avLst/>
              </a:prstGeom>
            </p:spPr>
            <p:txBody>
              <a:bodyPr wrap="square">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S" sz="1400" i="1">
                          <a:latin typeface="Cambria Math"/>
                          <a:ea typeface="Times New Roman"/>
                          <a:cs typeface="Times New Roman"/>
                        </a:rPr>
                        <m:t>𝑃𝑅𝐼</m:t>
                      </m:r>
                      <m:r>
                        <a:rPr lang="es-ES" sz="1400" i="1">
                          <a:latin typeface="Cambria Math"/>
                          <a:ea typeface="Times New Roman"/>
                          <a:cs typeface="Times New Roman"/>
                        </a:rPr>
                        <m:t>=2+(56.455,03−51.162,44)/22.433,15</m:t>
                      </m:r>
                    </m:oMath>
                  </m:oMathPara>
                </a14:m>
                <a:endParaRPr lang="es-ES" sz="1400" dirty="0">
                  <a:ea typeface="Calibri"/>
                  <a:cs typeface="Times New Roman"/>
                </a:endParaRPr>
              </a:p>
            </p:txBody>
          </p:sp>
        </mc:Choice>
        <mc:Fallback xmlns="">
          <p:sp>
            <p:nvSpPr>
              <p:cNvPr id="7" name="6 Rectángulo"/>
              <p:cNvSpPr>
                <a:spLocks noRot="1" noChangeAspect="1" noMove="1" noResize="1" noEditPoints="1" noAdjustHandles="1" noChangeArrowheads="1" noChangeShapeType="1" noTextEdit="1"/>
              </p:cNvSpPr>
              <p:nvPr/>
            </p:nvSpPr>
            <p:spPr>
              <a:xfrm>
                <a:off x="4860032" y="2972080"/>
                <a:ext cx="3960440" cy="415498"/>
              </a:xfrm>
              <a:prstGeom prst="rect">
                <a:avLst/>
              </a:prstGeom>
              <a:blipFill rotWithShape="1">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5940152" y="3501008"/>
                <a:ext cx="1357359" cy="507831"/>
              </a:xfrm>
              <a:prstGeom prst="rect">
                <a:avLst/>
              </a:prstGeom>
            </p:spPr>
            <p:txBody>
              <a:bodyPr wrap="none">
                <a:spAutoFit/>
              </a:bodyPr>
              <a:lstStyle/>
              <a:p>
                <a:pPr algn="just">
                  <a:lnSpc>
                    <a:spcPct val="150000"/>
                  </a:lnSpc>
                  <a:spcAft>
                    <a:spcPts val="0"/>
                  </a:spcAft>
                  <a:tabLst>
                    <a:tab pos="180340" algn="l"/>
                    <a:tab pos="3962400" algn="l"/>
                  </a:tabLst>
                </a:pPr>
                <a14:m>
                  <m:oMathPara xmlns:m="http://schemas.openxmlformats.org/officeDocument/2006/math">
                    <m:oMathParaPr>
                      <m:jc m:val="centerGroup"/>
                    </m:oMathParaPr>
                    <m:oMath xmlns:m="http://schemas.openxmlformats.org/officeDocument/2006/math">
                      <m:r>
                        <a:rPr lang="es-ES" i="1">
                          <a:latin typeface="Cambria Math"/>
                          <a:ea typeface="Times New Roman"/>
                          <a:cs typeface="Times New Roman"/>
                        </a:rPr>
                        <m:t>𝑃𝑅𝐼</m:t>
                      </m:r>
                      <m:r>
                        <a:rPr lang="es-ES" i="1">
                          <a:latin typeface="Cambria Math"/>
                          <a:ea typeface="Times New Roman"/>
                          <a:cs typeface="Times New Roman"/>
                        </a:rPr>
                        <m:t>=2,24</m:t>
                      </m:r>
                    </m:oMath>
                  </m:oMathPara>
                </a14:m>
                <a:endParaRPr lang="es-ES" sz="1600" dirty="0">
                  <a:ea typeface="Calibri"/>
                  <a:cs typeface="Times New Roman"/>
                </a:endParaRPr>
              </a:p>
            </p:txBody>
          </p:sp>
        </mc:Choice>
        <mc:Fallback xmlns="">
          <p:sp>
            <p:nvSpPr>
              <p:cNvPr id="8" name="7 Rectángulo"/>
              <p:cNvSpPr>
                <a:spLocks noRot="1" noChangeAspect="1" noMove="1" noResize="1" noEditPoints="1" noAdjustHandles="1" noChangeArrowheads="1" noChangeShapeType="1" noTextEdit="1"/>
              </p:cNvSpPr>
              <p:nvPr/>
            </p:nvSpPr>
            <p:spPr>
              <a:xfrm>
                <a:off x="5940152" y="3501008"/>
                <a:ext cx="1357359" cy="507831"/>
              </a:xfrm>
              <a:prstGeom prst="rect">
                <a:avLst/>
              </a:prstGeom>
              <a:blipFill rotWithShape="1">
                <a:blip r:embed="rId4"/>
                <a:stretch>
                  <a:fillRect/>
                </a:stretch>
              </a:blipFill>
            </p:spPr>
            <p:txBody>
              <a:bodyPr/>
              <a:lstStyle/>
              <a:p>
                <a:r>
                  <a:rPr lang="es-ES">
                    <a:noFill/>
                  </a:rPr>
                  <a:t> </a:t>
                </a:r>
              </a:p>
            </p:txBody>
          </p:sp>
        </mc:Fallback>
      </mc:AlternateContent>
      <p:pic>
        <p:nvPicPr>
          <p:cNvPr id="34817"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6723" y="4067784"/>
            <a:ext cx="4211741" cy="87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89787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53881974"/>
              </p:ext>
            </p:extLst>
          </p:nvPr>
        </p:nvGraphicFramePr>
        <p:xfrm>
          <a:off x="1547664" y="2077238"/>
          <a:ext cx="5688631" cy="1890678"/>
        </p:xfrm>
        <a:graphic>
          <a:graphicData uri="http://schemas.openxmlformats.org/drawingml/2006/table">
            <a:tbl>
              <a:tblPr firstRow="1" firstCol="1" bandRow="1"/>
              <a:tblGrid>
                <a:gridCol w="1048911"/>
                <a:gridCol w="527758"/>
                <a:gridCol w="752367"/>
                <a:gridCol w="657679"/>
                <a:gridCol w="657679"/>
                <a:gridCol w="657679"/>
                <a:gridCol w="657679"/>
                <a:gridCol w="728879"/>
              </a:tblGrid>
              <a:tr h="196635">
                <a:tc>
                  <a:txBody>
                    <a:bodyPr/>
                    <a:lstStyle/>
                    <a:p>
                      <a:pPr algn="ctr">
                        <a:lnSpc>
                          <a:spcPct val="115000"/>
                        </a:lnSpc>
                        <a:spcAft>
                          <a:spcPts val="0"/>
                        </a:spcAft>
                      </a:pPr>
                      <a:r>
                        <a:rPr lang="es-EC" sz="1050" b="1" dirty="0">
                          <a:solidFill>
                            <a:srgbClr val="000000"/>
                          </a:solidFill>
                          <a:effectLst/>
                          <a:latin typeface="Times New Roman"/>
                          <a:ea typeface="Times New Roman"/>
                          <a:cs typeface="Times New Roman"/>
                        </a:rPr>
                        <a:t>DETALLE</a:t>
                      </a:r>
                      <a:endParaRPr lang="es-ES" sz="105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050" b="1">
                          <a:solidFill>
                            <a:srgbClr val="000000"/>
                          </a:solidFill>
                          <a:effectLst/>
                          <a:latin typeface="Times New Roman"/>
                          <a:ea typeface="Times New Roman"/>
                          <a:cs typeface="Times New Roman"/>
                        </a:rPr>
                        <a:t>AÑOS</a:t>
                      </a:r>
                      <a:endParaRPr lang="es-ES" sz="105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050" b="1">
                          <a:solidFill>
                            <a:srgbClr val="000000"/>
                          </a:solidFill>
                          <a:effectLst/>
                          <a:latin typeface="Times New Roman"/>
                          <a:ea typeface="Times New Roman"/>
                          <a:cs typeface="Times New Roman"/>
                        </a:rPr>
                        <a:t>AÑO 0</a:t>
                      </a:r>
                      <a:endParaRPr lang="es-ES" sz="105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050" b="1" dirty="0">
                          <a:solidFill>
                            <a:srgbClr val="000000"/>
                          </a:solidFill>
                          <a:effectLst/>
                          <a:latin typeface="Times New Roman"/>
                          <a:ea typeface="Times New Roman"/>
                          <a:cs typeface="Times New Roman"/>
                        </a:rPr>
                        <a:t>AÑO 1</a:t>
                      </a:r>
                      <a:endParaRPr lang="es-ES" sz="105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050" b="1" dirty="0">
                          <a:solidFill>
                            <a:srgbClr val="000000"/>
                          </a:solidFill>
                          <a:effectLst/>
                          <a:latin typeface="Times New Roman"/>
                          <a:ea typeface="Times New Roman"/>
                          <a:cs typeface="Times New Roman"/>
                        </a:rPr>
                        <a:t>AÑO 2</a:t>
                      </a:r>
                      <a:endParaRPr lang="es-ES" sz="105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050" b="1">
                          <a:solidFill>
                            <a:srgbClr val="000000"/>
                          </a:solidFill>
                          <a:effectLst/>
                          <a:latin typeface="Times New Roman"/>
                          <a:ea typeface="Times New Roman"/>
                          <a:cs typeface="Times New Roman"/>
                        </a:rPr>
                        <a:t>AÑO 3</a:t>
                      </a:r>
                      <a:endParaRPr lang="es-ES" sz="105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050" b="1">
                          <a:solidFill>
                            <a:srgbClr val="000000"/>
                          </a:solidFill>
                          <a:effectLst/>
                          <a:latin typeface="Times New Roman"/>
                          <a:ea typeface="Times New Roman"/>
                          <a:cs typeface="Times New Roman"/>
                        </a:rPr>
                        <a:t>AÑO 4</a:t>
                      </a:r>
                      <a:endParaRPr lang="es-ES" sz="105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050" b="1">
                          <a:solidFill>
                            <a:srgbClr val="000000"/>
                          </a:solidFill>
                          <a:effectLst/>
                          <a:latin typeface="Times New Roman"/>
                          <a:ea typeface="Times New Roman"/>
                          <a:cs typeface="Times New Roman"/>
                        </a:rPr>
                        <a:t>AÑO 5</a:t>
                      </a:r>
                      <a:endParaRPr lang="es-ES" sz="105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41877">
                <a:tc>
                  <a:txBody>
                    <a:bodyPr/>
                    <a:lstStyle/>
                    <a:p>
                      <a:pPr>
                        <a:lnSpc>
                          <a:spcPct val="115000"/>
                        </a:lnSpc>
                        <a:spcAft>
                          <a:spcPts val="0"/>
                        </a:spcAft>
                      </a:pPr>
                      <a:r>
                        <a:rPr lang="es-EC" sz="1050" dirty="0">
                          <a:solidFill>
                            <a:srgbClr val="000000"/>
                          </a:solidFill>
                          <a:effectLst/>
                          <a:latin typeface="Times New Roman"/>
                          <a:ea typeface="Times New Roman"/>
                          <a:cs typeface="Times New Roman"/>
                        </a:rPr>
                        <a:t>Flujos Normales =</a:t>
                      </a:r>
                      <a:endParaRPr lang="es-ES" sz="105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pPr>
                      <a:endParaRPr lang="es-ES" sz="1050" dirty="0">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050" dirty="0">
                          <a:solidFill>
                            <a:srgbClr val="000000"/>
                          </a:solidFill>
                          <a:effectLst/>
                          <a:latin typeface="Times New Roman"/>
                          <a:ea typeface="Times New Roman"/>
                          <a:cs typeface="Times New Roman"/>
                        </a:rPr>
                        <a:t>$  (56.455,03)</a:t>
                      </a:r>
                      <a:endParaRPr lang="es-ES" sz="105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050" dirty="0">
                          <a:solidFill>
                            <a:srgbClr val="000000"/>
                          </a:solidFill>
                          <a:effectLst/>
                          <a:latin typeface="Times New Roman"/>
                          <a:ea typeface="Times New Roman"/>
                          <a:cs typeface="Times New Roman"/>
                        </a:rPr>
                        <a:t>$  32.261,03</a:t>
                      </a:r>
                      <a:endParaRPr lang="es-ES" sz="105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050">
                          <a:solidFill>
                            <a:srgbClr val="000000"/>
                          </a:solidFill>
                          <a:effectLst/>
                          <a:latin typeface="Times New Roman"/>
                          <a:ea typeface="Times New Roman"/>
                          <a:cs typeface="Times New Roman"/>
                        </a:rPr>
                        <a:t>$  34.637,59</a:t>
                      </a:r>
                      <a:endParaRPr lang="es-ES" sz="105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050">
                          <a:solidFill>
                            <a:srgbClr val="000000"/>
                          </a:solidFill>
                          <a:effectLst/>
                          <a:latin typeface="Times New Roman"/>
                          <a:ea typeface="Times New Roman"/>
                          <a:cs typeface="Times New Roman"/>
                        </a:rPr>
                        <a:t>$  38.418,94</a:t>
                      </a:r>
                      <a:endParaRPr lang="es-ES" sz="105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050">
                          <a:solidFill>
                            <a:srgbClr val="000000"/>
                          </a:solidFill>
                          <a:effectLst/>
                          <a:latin typeface="Times New Roman"/>
                          <a:ea typeface="Times New Roman"/>
                          <a:cs typeface="Times New Roman"/>
                        </a:rPr>
                        <a:t>$ 40.674,60</a:t>
                      </a:r>
                      <a:endParaRPr lang="es-ES" sz="105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050">
                          <a:solidFill>
                            <a:srgbClr val="000000"/>
                          </a:solidFill>
                          <a:effectLst/>
                          <a:latin typeface="Times New Roman"/>
                          <a:ea typeface="Times New Roman"/>
                          <a:cs typeface="Times New Roman"/>
                        </a:rPr>
                        <a:t>$ 119.393,87</a:t>
                      </a:r>
                      <a:endParaRPr lang="es-ES" sz="105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241877">
                <a:tc>
                  <a:txBody>
                    <a:bodyPr/>
                    <a:lstStyle/>
                    <a:p>
                      <a:pPr>
                        <a:lnSpc>
                          <a:spcPct val="115000"/>
                        </a:lnSpc>
                        <a:spcAft>
                          <a:spcPts val="0"/>
                        </a:spcAft>
                      </a:pPr>
                      <a:r>
                        <a:rPr lang="es-EC" sz="1050" dirty="0">
                          <a:solidFill>
                            <a:srgbClr val="000000"/>
                          </a:solidFill>
                          <a:effectLst/>
                          <a:latin typeface="Times New Roman"/>
                          <a:ea typeface="Times New Roman"/>
                          <a:cs typeface="Times New Roman"/>
                        </a:rPr>
                        <a:t>Tasa de Descuento =</a:t>
                      </a:r>
                      <a:endParaRPr lang="es-ES" sz="105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050" dirty="0">
                          <a:solidFill>
                            <a:srgbClr val="000000"/>
                          </a:solidFill>
                          <a:effectLst/>
                          <a:latin typeface="Times New Roman"/>
                          <a:ea typeface="Times New Roman"/>
                          <a:cs typeface="Times New Roman"/>
                        </a:rPr>
                        <a:t>19,64%</a:t>
                      </a:r>
                      <a:endParaRPr lang="es-ES" sz="105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pPr>
                      <a:endParaRPr lang="es-ES" sz="1050">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pPr>
                      <a:endParaRPr lang="es-ES" sz="1050" dirty="0">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pPr>
                      <a:endParaRPr lang="es-ES" sz="1050" dirty="0">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pPr>
                      <a:endParaRPr lang="es-ES" sz="1050">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pPr>
                      <a:endParaRPr lang="es-ES" sz="1050">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pPr>
                      <a:endParaRPr lang="es-ES" sz="1050">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41877">
                <a:tc>
                  <a:txBody>
                    <a:bodyPr/>
                    <a:lstStyle/>
                    <a:p>
                      <a:pPr>
                        <a:lnSpc>
                          <a:spcPct val="115000"/>
                        </a:lnSpc>
                        <a:spcAft>
                          <a:spcPts val="0"/>
                        </a:spcAft>
                      </a:pPr>
                      <a:r>
                        <a:rPr lang="es-EC" sz="1050">
                          <a:solidFill>
                            <a:srgbClr val="000000"/>
                          </a:solidFill>
                          <a:effectLst/>
                          <a:latin typeface="Times New Roman"/>
                          <a:ea typeface="Times New Roman"/>
                          <a:cs typeface="Times New Roman"/>
                        </a:rPr>
                        <a:t>Flujos Escenario =</a:t>
                      </a:r>
                      <a:endParaRPr lang="es-ES" sz="105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pPr>
                      <a:endParaRPr lang="es-ES" sz="1050" dirty="0">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050" dirty="0">
                          <a:solidFill>
                            <a:srgbClr val="000000"/>
                          </a:solidFill>
                          <a:effectLst/>
                          <a:latin typeface="Times New Roman"/>
                          <a:ea typeface="Times New Roman"/>
                          <a:cs typeface="Times New Roman"/>
                        </a:rPr>
                        <a:t>-      56.455,03</a:t>
                      </a:r>
                      <a:endParaRPr lang="es-ES" sz="105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050">
                          <a:solidFill>
                            <a:srgbClr val="000000"/>
                          </a:solidFill>
                          <a:effectLst/>
                          <a:latin typeface="Times New Roman"/>
                          <a:ea typeface="Times New Roman"/>
                          <a:cs typeface="Times New Roman"/>
                        </a:rPr>
                        <a:t>7.266,46</a:t>
                      </a:r>
                      <a:endParaRPr lang="es-ES" sz="105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050" dirty="0">
                          <a:solidFill>
                            <a:srgbClr val="000000"/>
                          </a:solidFill>
                          <a:effectLst/>
                          <a:latin typeface="Times New Roman"/>
                          <a:ea typeface="Times New Roman"/>
                          <a:cs typeface="Times New Roman"/>
                        </a:rPr>
                        <a:t>7.891,35</a:t>
                      </a:r>
                      <a:endParaRPr lang="es-ES" sz="105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050" dirty="0">
                          <a:solidFill>
                            <a:srgbClr val="000000"/>
                          </a:solidFill>
                          <a:effectLst/>
                          <a:latin typeface="Times New Roman"/>
                          <a:ea typeface="Times New Roman"/>
                          <a:cs typeface="Times New Roman"/>
                        </a:rPr>
                        <a:t>9.798,27</a:t>
                      </a:r>
                      <a:endParaRPr lang="es-ES" sz="105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050" dirty="0">
                          <a:solidFill>
                            <a:srgbClr val="000000"/>
                          </a:solidFill>
                          <a:effectLst/>
                          <a:latin typeface="Times New Roman"/>
                          <a:ea typeface="Times New Roman"/>
                          <a:cs typeface="Times New Roman"/>
                        </a:rPr>
                        <a:t>10.048,14</a:t>
                      </a:r>
                      <a:endParaRPr lang="es-ES" sz="105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050">
                          <a:solidFill>
                            <a:srgbClr val="000000"/>
                          </a:solidFill>
                          <a:effectLst/>
                          <a:latin typeface="Times New Roman"/>
                          <a:ea typeface="Times New Roman"/>
                          <a:cs typeface="Times New Roman"/>
                        </a:rPr>
                        <a:t>86.621,04</a:t>
                      </a:r>
                      <a:endParaRPr lang="es-ES" sz="105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96635">
                <a:tc>
                  <a:txBody>
                    <a:bodyPr/>
                    <a:lstStyle/>
                    <a:p>
                      <a:pPr>
                        <a:lnSpc>
                          <a:spcPct val="115000"/>
                        </a:lnSpc>
                        <a:spcAft>
                          <a:spcPts val="0"/>
                        </a:spcAft>
                      </a:pPr>
                      <a:r>
                        <a:rPr lang="es-EC" sz="1050" b="1">
                          <a:solidFill>
                            <a:srgbClr val="000000"/>
                          </a:solidFill>
                          <a:effectLst/>
                          <a:latin typeface="Times New Roman"/>
                          <a:ea typeface="Times New Roman"/>
                          <a:cs typeface="Times New Roman"/>
                        </a:rPr>
                        <a:t>EVALUACIÓN</a:t>
                      </a:r>
                      <a:endParaRPr lang="es-ES" sz="105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pPr>
                      <a:endParaRPr lang="es-ES" sz="1050">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pPr>
                      <a:endParaRPr lang="es-ES" sz="1050" dirty="0">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pPr>
                      <a:endParaRPr lang="es-ES" sz="1050" dirty="0">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pPr>
                      <a:endParaRPr lang="es-ES" sz="1050">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pPr>
                      <a:endParaRPr lang="es-ES" sz="1050">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pPr>
                      <a:endParaRPr lang="es-ES" sz="1050" dirty="0">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pPr>
                      <a:endParaRPr lang="es-ES" sz="1050">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96635">
                <a:tc>
                  <a:txBody>
                    <a:bodyPr/>
                    <a:lstStyle/>
                    <a:p>
                      <a:pPr>
                        <a:lnSpc>
                          <a:spcPct val="115000"/>
                        </a:lnSpc>
                        <a:spcAft>
                          <a:spcPts val="0"/>
                        </a:spcAft>
                      </a:pPr>
                      <a:r>
                        <a:rPr lang="es-EC" sz="1050">
                          <a:solidFill>
                            <a:srgbClr val="000000"/>
                          </a:solidFill>
                          <a:effectLst/>
                          <a:latin typeface="Times New Roman"/>
                          <a:ea typeface="Times New Roman"/>
                          <a:cs typeface="Times New Roman"/>
                        </a:rPr>
                        <a:t>VAN =</a:t>
                      </a:r>
                      <a:endParaRPr lang="es-ES" sz="105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pPr>
                      <a:endParaRPr lang="es-ES" sz="1050">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1050">
                          <a:solidFill>
                            <a:srgbClr val="000000"/>
                          </a:solidFill>
                          <a:effectLst/>
                          <a:latin typeface="Times New Roman"/>
                          <a:ea typeface="Times New Roman"/>
                          <a:cs typeface="Times New Roman"/>
                        </a:rPr>
                        <a:t>1.091,04</a:t>
                      </a:r>
                      <a:endParaRPr lang="es-ES" sz="105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gridSpan="5">
                  <a:txBody>
                    <a:bodyPr/>
                    <a:lstStyle/>
                    <a:p>
                      <a:pPr>
                        <a:lnSpc>
                          <a:spcPct val="115000"/>
                        </a:lnSpc>
                        <a:spcAft>
                          <a:spcPts val="0"/>
                        </a:spcAft>
                      </a:pPr>
                      <a:r>
                        <a:rPr lang="es-EC" sz="1050" dirty="0">
                          <a:solidFill>
                            <a:srgbClr val="000000"/>
                          </a:solidFill>
                          <a:effectLst/>
                          <a:latin typeface="Times New Roman"/>
                          <a:ea typeface="Times New Roman"/>
                          <a:cs typeface="Times New Roman"/>
                        </a:rPr>
                        <a:t>Proyecto Viable</a:t>
                      </a:r>
                      <a:endParaRPr lang="es-ES" sz="105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6635">
                <a:tc>
                  <a:txBody>
                    <a:bodyPr/>
                    <a:lstStyle/>
                    <a:p>
                      <a:pPr>
                        <a:lnSpc>
                          <a:spcPct val="115000"/>
                        </a:lnSpc>
                        <a:spcAft>
                          <a:spcPts val="0"/>
                        </a:spcAft>
                      </a:pPr>
                      <a:r>
                        <a:rPr lang="es-EC" sz="1050" dirty="0">
                          <a:solidFill>
                            <a:srgbClr val="000000"/>
                          </a:solidFill>
                          <a:effectLst/>
                          <a:latin typeface="Times New Roman"/>
                          <a:ea typeface="Times New Roman"/>
                          <a:cs typeface="Times New Roman"/>
                        </a:rPr>
                        <a:t>TIR =</a:t>
                      </a:r>
                      <a:endParaRPr lang="es-ES" sz="105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pPr>
                      <a:endParaRPr lang="es-ES" sz="1050">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050">
                          <a:solidFill>
                            <a:srgbClr val="000000"/>
                          </a:solidFill>
                          <a:effectLst/>
                          <a:latin typeface="Times New Roman"/>
                          <a:ea typeface="Times New Roman"/>
                          <a:cs typeface="Times New Roman"/>
                        </a:rPr>
                        <a:t>20,22%</a:t>
                      </a:r>
                      <a:endParaRPr lang="es-ES" sz="105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5">
                  <a:txBody>
                    <a:bodyPr/>
                    <a:lstStyle/>
                    <a:p>
                      <a:pPr>
                        <a:lnSpc>
                          <a:spcPct val="115000"/>
                        </a:lnSpc>
                        <a:spcAft>
                          <a:spcPts val="0"/>
                        </a:spcAft>
                      </a:pPr>
                      <a:r>
                        <a:rPr lang="es-EC" sz="1050" dirty="0">
                          <a:solidFill>
                            <a:srgbClr val="000000"/>
                          </a:solidFill>
                          <a:effectLst/>
                          <a:latin typeface="Times New Roman"/>
                          <a:ea typeface="Times New Roman"/>
                          <a:cs typeface="Times New Roman"/>
                        </a:rPr>
                        <a:t>Proyecto Viable</a:t>
                      </a:r>
                      <a:endParaRPr lang="es-ES" sz="105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2492387990"/>
              </p:ext>
            </p:extLst>
          </p:nvPr>
        </p:nvGraphicFramePr>
        <p:xfrm>
          <a:off x="1403648" y="4869160"/>
          <a:ext cx="5976664" cy="1689100"/>
        </p:xfrm>
        <a:graphic>
          <a:graphicData uri="http://schemas.openxmlformats.org/drawingml/2006/table">
            <a:tbl>
              <a:tblPr firstRow="1" firstCol="1" bandRow="1"/>
              <a:tblGrid>
                <a:gridCol w="1124813"/>
                <a:gridCol w="529279"/>
                <a:gridCol w="771453"/>
                <a:gridCol w="681589"/>
                <a:gridCol w="654935"/>
                <a:gridCol w="737183"/>
                <a:gridCol w="737183"/>
                <a:gridCol w="740229"/>
              </a:tblGrid>
              <a:tr h="241300">
                <a:tc>
                  <a:txBody>
                    <a:bodyPr/>
                    <a:lstStyle/>
                    <a:p>
                      <a:pPr>
                        <a:lnSpc>
                          <a:spcPct val="115000"/>
                        </a:lnSpc>
                        <a:spcAft>
                          <a:spcPts val="0"/>
                        </a:spcAft>
                      </a:pPr>
                      <a:r>
                        <a:rPr lang="es-EC" sz="900" b="1" dirty="0">
                          <a:solidFill>
                            <a:srgbClr val="000000"/>
                          </a:solidFill>
                          <a:effectLst/>
                          <a:latin typeface="Times New Roman"/>
                          <a:ea typeface="Times New Roman"/>
                          <a:cs typeface="Times New Roman"/>
                        </a:rPr>
                        <a:t>DETALLE</a:t>
                      </a:r>
                      <a:endParaRPr lang="es-ES"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900" b="1">
                          <a:solidFill>
                            <a:srgbClr val="000000"/>
                          </a:solidFill>
                          <a:effectLst/>
                          <a:latin typeface="Times New Roman"/>
                          <a:ea typeface="Times New Roman"/>
                          <a:cs typeface="Times New Roman"/>
                        </a:rPr>
                        <a:t>A</a:t>
                      </a:r>
                      <a:r>
                        <a:rPr lang="es-EC" sz="900" b="1">
                          <a:solidFill>
                            <a:srgbClr val="000000"/>
                          </a:solidFill>
                          <a:effectLst/>
                          <a:latin typeface="Calibri"/>
                          <a:ea typeface="Times New Roman"/>
                          <a:cs typeface="Aharoni"/>
                        </a:rPr>
                        <a:t>Ñ</a:t>
                      </a:r>
                      <a:r>
                        <a:rPr lang="es-EC" sz="900" b="1">
                          <a:solidFill>
                            <a:srgbClr val="000000"/>
                          </a:solidFill>
                          <a:effectLst/>
                          <a:latin typeface="Times New Roman"/>
                          <a:ea typeface="Times New Roman"/>
                          <a:cs typeface="Times New Roman"/>
                        </a:rPr>
                        <a:t>OS</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900" b="1">
                          <a:solidFill>
                            <a:srgbClr val="000000"/>
                          </a:solidFill>
                          <a:effectLst/>
                          <a:latin typeface="Times New Roman"/>
                          <a:ea typeface="Times New Roman"/>
                          <a:cs typeface="Times New Roman"/>
                        </a:rPr>
                        <a:t>A</a:t>
                      </a:r>
                      <a:r>
                        <a:rPr lang="es-EC" sz="900" b="1">
                          <a:solidFill>
                            <a:srgbClr val="000000"/>
                          </a:solidFill>
                          <a:effectLst/>
                          <a:latin typeface="Raavi"/>
                          <a:ea typeface="Times New Roman"/>
                          <a:cs typeface="Times New Roman"/>
                        </a:rPr>
                        <a:t>Ñ</a:t>
                      </a:r>
                      <a:r>
                        <a:rPr lang="es-EC" sz="900" b="1">
                          <a:solidFill>
                            <a:srgbClr val="000000"/>
                          </a:solidFill>
                          <a:effectLst/>
                          <a:latin typeface="Times New Roman"/>
                          <a:ea typeface="Times New Roman"/>
                          <a:cs typeface="Times New Roman"/>
                        </a:rPr>
                        <a:t>O 0</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900" b="1">
                          <a:solidFill>
                            <a:srgbClr val="000000"/>
                          </a:solidFill>
                          <a:effectLst/>
                          <a:latin typeface="Times New Roman"/>
                          <a:ea typeface="Times New Roman"/>
                          <a:cs typeface="Times New Roman"/>
                        </a:rPr>
                        <a:t>A</a:t>
                      </a:r>
                      <a:r>
                        <a:rPr lang="es-EC" sz="900" b="1">
                          <a:solidFill>
                            <a:srgbClr val="000000"/>
                          </a:solidFill>
                          <a:effectLst/>
                          <a:latin typeface="Raavi"/>
                          <a:ea typeface="Times New Roman"/>
                          <a:cs typeface="Times New Roman"/>
                        </a:rPr>
                        <a:t>Ñ</a:t>
                      </a:r>
                      <a:r>
                        <a:rPr lang="es-EC" sz="900" b="1">
                          <a:solidFill>
                            <a:srgbClr val="000000"/>
                          </a:solidFill>
                          <a:effectLst/>
                          <a:latin typeface="Times New Roman"/>
                          <a:ea typeface="Times New Roman"/>
                          <a:cs typeface="Times New Roman"/>
                        </a:rPr>
                        <a:t>O 1</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900" b="1" dirty="0">
                          <a:solidFill>
                            <a:srgbClr val="000000"/>
                          </a:solidFill>
                          <a:effectLst/>
                          <a:latin typeface="Times New Roman"/>
                          <a:ea typeface="Times New Roman"/>
                          <a:cs typeface="Times New Roman"/>
                        </a:rPr>
                        <a:t>A</a:t>
                      </a:r>
                      <a:r>
                        <a:rPr lang="es-EC" sz="900" b="1" dirty="0">
                          <a:solidFill>
                            <a:srgbClr val="000000"/>
                          </a:solidFill>
                          <a:effectLst/>
                          <a:latin typeface="Raavi"/>
                          <a:ea typeface="Times New Roman"/>
                          <a:cs typeface="Times New Roman"/>
                        </a:rPr>
                        <a:t>Ñ</a:t>
                      </a:r>
                      <a:r>
                        <a:rPr lang="es-EC" sz="900" b="1" dirty="0">
                          <a:solidFill>
                            <a:srgbClr val="000000"/>
                          </a:solidFill>
                          <a:effectLst/>
                          <a:latin typeface="Times New Roman"/>
                          <a:ea typeface="Times New Roman"/>
                          <a:cs typeface="Times New Roman"/>
                        </a:rPr>
                        <a:t>O 2</a:t>
                      </a:r>
                      <a:endParaRPr lang="es-ES"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900" b="1">
                          <a:solidFill>
                            <a:srgbClr val="000000"/>
                          </a:solidFill>
                          <a:effectLst/>
                          <a:latin typeface="Times New Roman"/>
                          <a:ea typeface="Times New Roman"/>
                          <a:cs typeface="Times New Roman"/>
                        </a:rPr>
                        <a:t>A</a:t>
                      </a:r>
                      <a:r>
                        <a:rPr lang="es-EC" sz="900" b="1">
                          <a:solidFill>
                            <a:srgbClr val="000000"/>
                          </a:solidFill>
                          <a:effectLst/>
                          <a:latin typeface="Agency FB"/>
                          <a:ea typeface="Times New Roman"/>
                          <a:cs typeface="Times New Roman"/>
                        </a:rPr>
                        <a:t>Ñ</a:t>
                      </a:r>
                      <a:r>
                        <a:rPr lang="es-EC" sz="900" b="1">
                          <a:solidFill>
                            <a:srgbClr val="000000"/>
                          </a:solidFill>
                          <a:effectLst/>
                          <a:latin typeface="Times New Roman"/>
                          <a:ea typeface="Times New Roman"/>
                          <a:cs typeface="Times New Roman"/>
                        </a:rPr>
                        <a:t>O 3</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900" b="1">
                          <a:solidFill>
                            <a:srgbClr val="000000"/>
                          </a:solidFill>
                          <a:effectLst/>
                          <a:latin typeface="Times New Roman"/>
                          <a:ea typeface="Times New Roman"/>
                          <a:cs typeface="Times New Roman"/>
                        </a:rPr>
                        <a:t>A</a:t>
                      </a:r>
                      <a:r>
                        <a:rPr lang="es-EC" sz="900" b="1">
                          <a:solidFill>
                            <a:srgbClr val="000000"/>
                          </a:solidFill>
                          <a:effectLst/>
                          <a:latin typeface="Agency FB"/>
                          <a:ea typeface="Times New Roman"/>
                          <a:cs typeface="Times New Roman"/>
                        </a:rPr>
                        <a:t>Ñ</a:t>
                      </a:r>
                      <a:r>
                        <a:rPr lang="es-EC" sz="900" b="1">
                          <a:solidFill>
                            <a:srgbClr val="000000"/>
                          </a:solidFill>
                          <a:effectLst/>
                          <a:latin typeface="Times New Roman"/>
                          <a:ea typeface="Times New Roman"/>
                          <a:cs typeface="Times New Roman"/>
                        </a:rPr>
                        <a:t>O 4</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900" b="1">
                          <a:solidFill>
                            <a:srgbClr val="000000"/>
                          </a:solidFill>
                          <a:effectLst/>
                          <a:latin typeface="Times New Roman"/>
                          <a:ea typeface="Times New Roman"/>
                          <a:cs typeface="Times New Roman"/>
                        </a:rPr>
                        <a:t>A</a:t>
                      </a:r>
                      <a:r>
                        <a:rPr lang="es-EC" sz="900" b="1">
                          <a:solidFill>
                            <a:srgbClr val="000000"/>
                          </a:solidFill>
                          <a:effectLst/>
                          <a:latin typeface="Agency FB"/>
                          <a:ea typeface="Times New Roman"/>
                          <a:cs typeface="Times New Roman"/>
                        </a:rPr>
                        <a:t>Ñ</a:t>
                      </a:r>
                      <a:r>
                        <a:rPr lang="es-EC" sz="900" b="1">
                          <a:solidFill>
                            <a:srgbClr val="000000"/>
                          </a:solidFill>
                          <a:effectLst/>
                          <a:latin typeface="Times New Roman"/>
                          <a:ea typeface="Times New Roman"/>
                          <a:cs typeface="Times New Roman"/>
                        </a:rPr>
                        <a:t>O 5</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41300">
                <a:tc>
                  <a:txBody>
                    <a:bodyPr/>
                    <a:lstStyle/>
                    <a:p>
                      <a:pPr>
                        <a:lnSpc>
                          <a:spcPct val="115000"/>
                        </a:lnSpc>
                        <a:spcAft>
                          <a:spcPts val="0"/>
                        </a:spcAft>
                      </a:pPr>
                      <a:r>
                        <a:rPr lang="es-EC" sz="900">
                          <a:solidFill>
                            <a:srgbClr val="000000"/>
                          </a:solidFill>
                          <a:effectLst/>
                          <a:latin typeface="Times New Roman"/>
                          <a:ea typeface="Times New Roman"/>
                          <a:cs typeface="Times New Roman"/>
                        </a:rPr>
                        <a:t>Flujos Normales =</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pPr>
                      <a:endParaRPr lang="es-ES" sz="1100">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900">
                          <a:solidFill>
                            <a:srgbClr val="000000"/>
                          </a:solidFill>
                          <a:effectLst/>
                          <a:latin typeface="Times New Roman"/>
                          <a:ea typeface="Times New Roman"/>
                          <a:cs typeface="Times New Roman"/>
                        </a:rPr>
                        <a:t>$ (56.455,03)</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900" dirty="0">
                          <a:solidFill>
                            <a:srgbClr val="000000"/>
                          </a:solidFill>
                          <a:effectLst/>
                          <a:latin typeface="Times New Roman"/>
                          <a:ea typeface="Times New Roman"/>
                          <a:cs typeface="Times New Roman"/>
                        </a:rPr>
                        <a:t>$ 32.261,03</a:t>
                      </a:r>
                      <a:endParaRPr lang="es-ES"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900">
                          <a:solidFill>
                            <a:srgbClr val="000000"/>
                          </a:solidFill>
                          <a:effectLst/>
                          <a:latin typeface="Times New Roman"/>
                          <a:ea typeface="Times New Roman"/>
                          <a:cs typeface="Times New Roman"/>
                        </a:rPr>
                        <a:t>$ 34.637,59</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900">
                          <a:solidFill>
                            <a:srgbClr val="000000"/>
                          </a:solidFill>
                          <a:effectLst/>
                          <a:latin typeface="Times New Roman"/>
                          <a:ea typeface="Times New Roman"/>
                          <a:cs typeface="Times New Roman"/>
                        </a:rPr>
                        <a:t>$ 38.418,94</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900">
                          <a:solidFill>
                            <a:srgbClr val="000000"/>
                          </a:solidFill>
                          <a:effectLst/>
                          <a:latin typeface="Times New Roman"/>
                          <a:ea typeface="Times New Roman"/>
                          <a:cs typeface="Times New Roman"/>
                        </a:rPr>
                        <a:t>$ 40.674,60</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900">
                          <a:solidFill>
                            <a:srgbClr val="000000"/>
                          </a:solidFill>
                          <a:effectLst/>
                          <a:latin typeface="Times New Roman"/>
                          <a:ea typeface="Times New Roman"/>
                          <a:cs typeface="Times New Roman"/>
                        </a:rPr>
                        <a:t>$ 119.393,87</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241300">
                <a:tc>
                  <a:txBody>
                    <a:bodyPr/>
                    <a:lstStyle/>
                    <a:p>
                      <a:pPr>
                        <a:lnSpc>
                          <a:spcPct val="115000"/>
                        </a:lnSpc>
                        <a:spcAft>
                          <a:spcPts val="0"/>
                        </a:spcAft>
                      </a:pPr>
                      <a:r>
                        <a:rPr lang="es-EC" sz="900">
                          <a:solidFill>
                            <a:srgbClr val="000000"/>
                          </a:solidFill>
                          <a:effectLst/>
                          <a:latin typeface="Times New Roman"/>
                          <a:ea typeface="Times New Roman"/>
                          <a:cs typeface="Times New Roman"/>
                        </a:rPr>
                        <a:t>Tasa de Descuento =</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900">
                          <a:solidFill>
                            <a:srgbClr val="000000"/>
                          </a:solidFill>
                          <a:effectLst/>
                          <a:latin typeface="Times New Roman"/>
                          <a:ea typeface="Times New Roman"/>
                          <a:cs typeface="Times New Roman"/>
                        </a:rPr>
                        <a:t>19,64%</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pPr>
                      <a:endParaRPr lang="es-ES" sz="1100">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pPr>
                      <a:endParaRPr lang="es-ES" sz="1100">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pPr>
                      <a:endParaRPr lang="es-ES" sz="1100">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pPr>
                      <a:endParaRPr lang="es-ES" sz="1100">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pPr>
                      <a:endParaRPr lang="es-ES" sz="1100">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pPr>
                      <a:endParaRPr lang="es-ES" sz="1100">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41300">
                <a:tc>
                  <a:txBody>
                    <a:bodyPr/>
                    <a:lstStyle/>
                    <a:p>
                      <a:pPr>
                        <a:lnSpc>
                          <a:spcPct val="115000"/>
                        </a:lnSpc>
                        <a:spcAft>
                          <a:spcPts val="0"/>
                        </a:spcAft>
                      </a:pPr>
                      <a:r>
                        <a:rPr lang="es-EC" sz="900">
                          <a:solidFill>
                            <a:srgbClr val="000000"/>
                          </a:solidFill>
                          <a:effectLst/>
                          <a:latin typeface="Times New Roman"/>
                          <a:ea typeface="Times New Roman"/>
                          <a:cs typeface="Times New Roman"/>
                        </a:rPr>
                        <a:t>Flujos Escenario =</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pPr>
                      <a:endParaRPr lang="es-ES" sz="1100">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900">
                          <a:solidFill>
                            <a:srgbClr val="000000"/>
                          </a:solidFill>
                          <a:effectLst/>
                          <a:latin typeface="Times New Roman"/>
                          <a:ea typeface="Times New Roman"/>
                          <a:cs typeface="Times New Roman"/>
                        </a:rPr>
                        <a:t>-   56.455,03</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900">
                          <a:solidFill>
                            <a:srgbClr val="000000"/>
                          </a:solidFill>
                          <a:effectLst/>
                          <a:latin typeface="Times New Roman"/>
                          <a:ea typeface="Times New Roman"/>
                          <a:cs typeface="Times New Roman"/>
                        </a:rPr>
                        <a:t>3.695,81</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900">
                          <a:solidFill>
                            <a:srgbClr val="000000"/>
                          </a:solidFill>
                          <a:effectLst/>
                          <a:latin typeface="Times New Roman"/>
                          <a:ea typeface="Times New Roman"/>
                          <a:cs typeface="Times New Roman"/>
                        </a:rPr>
                        <a:t>4.070,46</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900">
                          <a:solidFill>
                            <a:srgbClr val="000000"/>
                          </a:solidFill>
                          <a:effectLst/>
                          <a:latin typeface="Times New Roman"/>
                          <a:ea typeface="Times New Roman"/>
                          <a:cs typeface="Times New Roman"/>
                        </a:rPr>
                        <a:t>5.709,60</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900">
                          <a:solidFill>
                            <a:srgbClr val="000000"/>
                          </a:solidFill>
                          <a:effectLst/>
                          <a:latin typeface="Times New Roman"/>
                          <a:ea typeface="Times New Roman"/>
                          <a:cs typeface="Times New Roman"/>
                        </a:rPr>
                        <a:t>5.672,93</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900">
                          <a:solidFill>
                            <a:srgbClr val="000000"/>
                          </a:solidFill>
                          <a:effectLst/>
                          <a:latin typeface="Times New Roman"/>
                          <a:ea typeface="Times New Roman"/>
                          <a:cs typeface="Times New Roman"/>
                        </a:rPr>
                        <a:t>81.939,21</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241300">
                <a:tc>
                  <a:txBody>
                    <a:bodyPr/>
                    <a:lstStyle/>
                    <a:p>
                      <a:pPr>
                        <a:lnSpc>
                          <a:spcPct val="115000"/>
                        </a:lnSpc>
                        <a:spcAft>
                          <a:spcPts val="0"/>
                        </a:spcAft>
                      </a:pPr>
                      <a:r>
                        <a:rPr lang="es-EC" sz="900" b="1">
                          <a:solidFill>
                            <a:srgbClr val="000000"/>
                          </a:solidFill>
                          <a:effectLst/>
                          <a:latin typeface="Times New Roman"/>
                          <a:ea typeface="Times New Roman"/>
                          <a:cs typeface="Times New Roman"/>
                        </a:rPr>
                        <a:t>EVALUACIÓN</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pPr>
                      <a:endParaRPr lang="es-ES" sz="1100">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pPr>
                      <a:endParaRPr lang="es-ES" sz="1100">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pPr>
                      <a:endParaRPr lang="es-ES" sz="1100">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pPr>
                      <a:endParaRPr lang="es-ES" sz="1100">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pPr>
                      <a:endParaRPr lang="es-ES" sz="1100">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pPr>
                      <a:endParaRPr lang="es-ES" sz="1100">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pPr>
                      <a:endParaRPr lang="es-ES" sz="1100">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41300">
                <a:tc>
                  <a:txBody>
                    <a:bodyPr/>
                    <a:lstStyle/>
                    <a:p>
                      <a:pPr>
                        <a:lnSpc>
                          <a:spcPct val="115000"/>
                        </a:lnSpc>
                        <a:spcAft>
                          <a:spcPts val="0"/>
                        </a:spcAft>
                      </a:pPr>
                      <a:r>
                        <a:rPr lang="es-EC" sz="900">
                          <a:solidFill>
                            <a:srgbClr val="000000"/>
                          </a:solidFill>
                          <a:effectLst/>
                          <a:latin typeface="Times New Roman"/>
                          <a:ea typeface="Times New Roman"/>
                          <a:cs typeface="Times New Roman"/>
                        </a:rPr>
                        <a:t>VAN =</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pPr>
                      <a:endParaRPr lang="es-ES" sz="1100">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s-EC" sz="900">
                          <a:solidFill>
                            <a:srgbClr val="000000"/>
                          </a:solidFill>
                          <a:effectLst/>
                          <a:latin typeface="Times New Roman"/>
                          <a:ea typeface="Times New Roman"/>
                          <a:cs typeface="Times New Roman"/>
                        </a:rPr>
                        <a:t>-10.995,20</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gridSpan="5">
                  <a:txBody>
                    <a:bodyPr/>
                    <a:lstStyle/>
                    <a:p>
                      <a:pPr>
                        <a:lnSpc>
                          <a:spcPct val="115000"/>
                        </a:lnSpc>
                        <a:spcAft>
                          <a:spcPts val="0"/>
                        </a:spcAft>
                      </a:pPr>
                      <a:r>
                        <a:rPr lang="es-EC" sz="900" dirty="0">
                          <a:solidFill>
                            <a:srgbClr val="000000"/>
                          </a:solidFill>
                          <a:effectLst/>
                          <a:latin typeface="Times New Roman"/>
                          <a:ea typeface="Times New Roman"/>
                          <a:cs typeface="Times New Roman"/>
                        </a:rPr>
                        <a:t>Proyecto </a:t>
                      </a:r>
                      <a:r>
                        <a:rPr lang="es-EC" sz="900" dirty="0" smtClean="0">
                          <a:solidFill>
                            <a:srgbClr val="000000"/>
                          </a:solidFill>
                          <a:effectLst/>
                          <a:latin typeface="Times New Roman"/>
                          <a:ea typeface="Times New Roman"/>
                          <a:cs typeface="Times New Roman"/>
                        </a:rPr>
                        <a:t> NO Viable</a:t>
                      </a:r>
                      <a:endParaRPr lang="es-ES"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41300">
                <a:tc>
                  <a:txBody>
                    <a:bodyPr/>
                    <a:lstStyle/>
                    <a:p>
                      <a:pPr>
                        <a:lnSpc>
                          <a:spcPct val="115000"/>
                        </a:lnSpc>
                        <a:spcAft>
                          <a:spcPts val="0"/>
                        </a:spcAft>
                      </a:pPr>
                      <a:r>
                        <a:rPr lang="es-EC" sz="900">
                          <a:solidFill>
                            <a:srgbClr val="000000"/>
                          </a:solidFill>
                          <a:effectLst/>
                          <a:latin typeface="Times New Roman"/>
                          <a:ea typeface="Times New Roman"/>
                          <a:cs typeface="Times New Roman"/>
                        </a:rPr>
                        <a:t>TIR =</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pPr>
                      <a:endParaRPr lang="es-ES" sz="1100">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900">
                          <a:solidFill>
                            <a:srgbClr val="000000"/>
                          </a:solidFill>
                          <a:effectLst/>
                          <a:latin typeface="Times New Roman"/>
                          <a:ea typeface="Times New Roman"/>
                          <a:cs typeface="Times New Roman"/>
                        </a:rPr>
                        <a:t>13,86%</a:t>
                      </a:r>
                      <a:endParaRPr lang="es-ES"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5">
                  <a:txBody>
                    <a:bodyPr/>
                    <a:lstStyle/>
                    <a:p>
                      <a:pPr>
                        <a:lnSpc>
                          <a:spcPct val="115000"/>
                        </a:lnSpc>
                        <a:spcAft>
                          <a:spcPts val="0"/>
                        </a:spcAft>
                      </a:pPr>
                      <a:r>
                        <a:rPr lang="es-EC" sz="900" dirty="0">
                          <a:solidFill>
                            <a:srgbClr val="000000"/>
                          </a:solidFill>
                          <a:effectLst/>
                          <a:latin typeface="Times New Roman"/>
                          <a:ea typeface="Times New Roman"/>
                          <a:cs typeface="Times New Roman"/>
                        </a:rPr>
                        <a:t>Proyecto Viable</a:t>
                      </a:r>
                      <a:endParaRPr lang="es-ES"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
        <p:nvSpPr>
          <p:cNvPr id="5" name="4 Rectángulo"/>
          <p:cNvSpPr/>
          <p:nvPr/>
        </p:nvSpPr>
        <p:spPr>
          <a:xfrm>
            <a:off x="1136305" y="4095103"/>
            <a:ext cx="6984776" cy="700000"/>
          </a:xfrm>
          <a:prstGeom prst="rect">
            <a:avLst/>
          </a:prstGeom>
        </p:spPr>
        <p:txBody>
          <a:bodyPr wrap="square">
            <a:spAutoFit/>
          </a:bodyPr>
          <a:lstStyle/>
          <a:p>
            <a:pPr algn="ctr">
              <a:lnSpc>
                <a:spcPct val="150000"/>
              </a:lnSpc>
              <a:spcAft>
                <a:spcPts val="0"/>
              </a:spcAft>
            </a:pPr>
            <a:r>
              <a:rPr lang="es-EC" sz="1400" b="1" dirty="0">
                <a:latin typeface="Times New Roman"/>
                <a:ea typeface="Calibri"/>
              </a:rPr>
              <a:t>Escenario II:</a:t>
            </a:r>
            <a:r>
              <a:rPr lang="es-EC" sz="1400" dirty="0">
                <a:latin typeface="Times New Roman"/>
                <a:ea typeface="Calibri"/>
              </a:rPr>
              <a:t> Cuando se ha incrementado un 4% en los costos de ventas y se ha reducido el mismo porcentaje en los ingresos.</a:t>
            </a:r>
            <a:endParaRPr lang="es-ES" sz="1400" dirty="0">
              <a:effectLst/>
              <a:latin typeface="Times New Roman"/>
              <a:ea typeface="Calibri"/>
            </a:endParaRPr>
          </a:p>
        </p:txBody>
      </p:sp>
      <p:sp>
        <p:nvSpPr>
          <p:cNvPr id="7" name="6 Título"/>
          <p:cNvSpPr>
            <a:spLocks noGrp="1"/>
          </p:cNvSpPr>
          <p:nvPr>
            <p:ph type="title"/>
          </p:nvPr>
        </p:nvSpPr>
        <p:spPr>
          <a:xfrm>
            <a:off x="683568" y="0"/>
            <a:ext cx="8229600" cy="548680"/>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n-US" dirty="0" smtClean="0"/>
              <a:t>ANALISIS DE SENSIBILIDAD</a:t>
            </a:r>
            <a:endParaRPr lang="es-ES" dirty="0"/>
          </a:p>
        </p:txBody>
      </p:sp>
      <p:sp>
        <p:nvSpPr>
          <p:cNvPr id="8" name="7 Rectángulo"/>
          <p:cNvSpPr/>
          <p:nvPr/>
        </p:nvSpPr>
        <p:spPr>
          <a:xfrm>
            <a:off x="1259632" y="764704"/>
            <a:ext cx="5832648" cy="738664"/>
          </a:xfrm>
          <a:prstGeom prst="rect">
            <a:avLst/>
          </a:prstGeom>
        </p:spPr>
        <p:txBody>
          <a:bodyPr wrap="square">
            <a:spAutoFit/>
          </a:bodyPr>
          <a:lstStyle/>
          <a:p>
            <a:pPr lvl="0" algn="just">
              <a:lnSpc>
                <a:spcPct val="150000"/>
              </a:lnSpc>
            </a:pPr>
            <a:r>
              <a:rPr lang="es-EC" sz="1400" b="1" dirty="0">
                <a:solidFill>
                  <a:prstClr val="black"/>
                </a:solidFill>
                <a:latin typeface="Times New Roman"/>
                <a:ea typeface="Calibri"/>
              </a:rPr>
              <a:t>Escenario I:</a:t>
            </a:r>
            <a:r>
              <a:rPr lang="es-EC" sz="1400" dirty="0">
                <a:solidFill>
                  <a:prstClr val="black"/>
                </a:solidFill>
                <a:latin typeface="Times New Roman"/>
                <a:ea typeface="Calibri"/>
              </a:rPr>
              <a:t> Cuando se ha incrementado un 3,5% en los costos de ventas y se ha reducido el mismo porcentaje en los ingresos.</a:t>
            </a:r>
            <a:endParaRPr lang="es-ES" sz="1400" dirty="0">
              <a:solidFill>
                <a:prstClr val="black"/>
              </a:solidFill>
              <a:latin typeface="Times New Roman"/>
              <a:ea typeface="Calibri"/>
            </a:endParaRPr>
          </a:p>
        </p:txBody>
      </p:sp>
    </p:spTree>
    <p:extLst>
      <p:ext uri="{BB962C8B-B14F-4D97-AF65-F5344CB8AC3E}">
        <p14:creationId xmlns:p14="http://schemas.microsoft.com/office/powerpoint/2010/main" val="41041188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18058"/>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s-EC" dirty="0" smtClean="0"/>
              <a:t>CONCLUSIONES Y RECOMENDACIONES</a:t>
            </a:r>
            <a:endParaRPr lang="es-ES" dirty="0"/>
          </a:p>
        </p:txBody>
      </p:sp>
      <p:graphicFrame>
        <p:nvGraphicFramePr>
          <p:cNvPr id="3" name="2 Diagrama"/>
          <p:cNvGraphicFramePr/>
          <p:nvPr>
            <p:extLst>
              <p:ext uri="{D42A27DB-BD31-4B8C-83A1-F6EECF244321}">
                <p14:modId xmlns:p14="http://schemas.microsoft.com/office/powerpoint/2010/main" val="3168676630"/>
              </p:ext>
            </p:extLst>
          </p:nvPr>
        </p:nvGraphicFramePr>
        <p:xfrm>
          <a:off x="971600" y="764704"/>
          <a:ext cx="705678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74922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pattFill prst="pct90">
          <a:fgClr>
            <a:srgbClr val="00B0F0"/>
          </a:fgClr>
          <a:bgClr>
            <a:schemeClr val="bg1"/>
          </a:bgClr>
        </a:patt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2060848"/>
            <a:ext cx="8229600" cy="2664296"/>
          </a:xfrm>
        </p:spPr>
        <p:txBody>
          <a:bodyPr>
            <a:normAutofit/>
            <a:scene3d>
              <a:camera prst="orthographicFront">
                <a:rot lat="18899996" lon="1800000" rev="0"/>
              </a:camera>
              <a:lightRig rig="threePt" dir="t"/>
            </a:scene3d>
          </a:bodyPr>
          <a:lstStyle/>
          <a:p>
            <a:r>
              <a:rPr lang="es-EC" sz="6000" dirty="0" smtClean="0"/>
              <a:t>GRACIAS POR </a:t>
            </a:r>
            <a:r>
              <a:rPr lang="es-EC" sz="6000" dirty="0" smtClean="0">
                <a:solidFill>
                  <a:schemeClr val="bg1"/>
                </a:solidFill>
              </a:rPr>
              <a:t>SU</a:t>
            </a:r>
            <a:r>
              <a:rPr lang="es-EC" sz="6000" dirty="0" smtClean="0"/>
              <a:t> ATENCIÓN</a:t>
            </a:r>
            <a:endParaRPr lang="es-ES" sz="6000" dirty="0"/>
          </a:p>
        </p:txBody>
      </p:sp>
    </p:spTree>
    <p:extLst>
      <p:ext uri="{BB962C8B-B14F-4D97-AF65-F5344CB8AC3E}">
        <p14:creationId xmlns:p14="http://schemas.microsoft.com/office/powerpoint/2010/main" val="371079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s-EC" dirty="0" smtClean="0"/>
              <a:t>HIPOTESIS</a:t>
            </a:r>
            <a:endParaRPr lang="es-ES" dirty="0"/>
          </a:p>
        </p:txBody>
      </p:sp>
      <p:sp>
        <p:nvSpPr>
          <p:cNvPr id="3" name="2 Marcador de contenido"/>
          <p:cNvSpPr>
            <a:spLocks noGrp="1"/>
          </p:cNvSpPr>
          <p:nvPr>
            <p:ph idx="1"/>
          </p:nvPr>
        </p:nvSpPr>
        <p:spPr>
          <a:xfrm>
            <a:off x="467544" y="1556792"/>
            <a:ext cx="8229600" cy="4525963"/>
          </a:xfrm>
        </p:spPr>
        <p:style>
          <a:lnRef idx="0">
            <a:schemeClr val="accent5"/>
          </a:lnRef>
          <a:fillRef idx="3">
            <a:schemeClr val="accent5"/>
          </a:fillRef>
          <a:effectRef idx="3">
            <a:schemeClr val="accent5"/>
          </a:effectRef>
          <a:fontRef idx="minor">
            <a:schemeClr val="lt1"/>
          </a:fontRef>
        </p:style>
        <p:txBody>
          <a:bodyPr vert="horz" anchor="ctr">
            <a:normAutofit fontScale="62500" lnSpcReduction="20000"/>
          </a:bodyPr>
          <a:lstStyle/>
          <a:p>
            <a:r>
              <a:rPr lang="es-EC" sz="5400" dirty="0" smtClean="0">
                <a:solidFill>
                  <a:schemeClr val="bg1"/>
                </a:solidFill>
              </a:rPr>
              <a:t>	</a:t>
            </a:r>
            <a:r>
              <a:rPr lang="es-EC" sz="5400" b="1" dirty="0"/>
              <a:t>Hipótesis General</a:t>
            </a:r>
            <a:endParaRPr lang="es-ES" sz="5400" dirty="0"/>
          </a:p>
          <a:p>
            <a:pPr lvl="0"/>
            <a:r>
              <a:rPr lang="es-EC" sz="5400" b="1" dirty="0"/>
              <a:t>Ho</a:t>
            </a:r>
            <a:r>
              <a:rPr lang="es-EC" sz="5400" dirty="0"/>
              <a:t>	La elaboración de un estudio de factibilidad para la creación de un centro de acopio y comercialización de artículos de limpieza producidos artesanalmente por las familias de la parroquia Pastocalle, contribuirá a mejorar su actual condición económica y a incidir en la disminución de los índices de violencia intrafamiliar</a:t>
            </a:r>
            <a:r>
              <a:rPr lang="es-EC" sz="5400" dirty="0" smtClean="0"/>
              <a:t>.</a:t>
            </a:r>
            <a:endParaRPr lang="es-ES" sz="5400" dirty="0"/>
          </a:p>
        </p:txBody>
      </p:sp>
    </p:spTree>
    <p:extLst>
      <p:ext uri="{BB962C8B-B14F-4D97-AF65-F5344CB8AC3E}">
        <p14:creationId xmlns:p14="http://schemas.microsoft.com/office/powerpoint/2010/main" val="1741191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s-EC" dirty="0" smtClean="0"/>
              <a:t>HIPOTESIS ESPECIFICAS</a:t>
            </a:r>
            <a:endParaRPr lang="es-ES" dirty="0"/>
          </a:p>
        </p:txBody>
      </p:sp>
      <p:sp>
        <p:nvSpPr>
          <p:cNvPr id="4" name="2 Marcador de contenido"/>
          <p:cNvSpPr>
            <a:spLocks noGrp="1"/>
          </p:cNvSpPr>
          <p:nvPr>
            <p:ph idx="1"/>
          </p:nvPr>
        </p:nvSpPr>
        <p:spPr>
          <a:xfrm>
            <a:off x="395536" y="1484784"/>
            <a:ext cx="8229600" cy="5174035"/>
          </a:xfrm>
        </p:spPr>
        <p:style>
          <a:lnRef idx="0">
            <a:schemeClr val="accent5"/>
          </a:lnRef>
          <a:fillRef idx="3">
            <a:schemeClr val="accent5"/>
          </a:fillRef>
          <a:effectRef idx="3">
            <a:schemeClr val="accent5"/>
          </a:effectRef>
          <a:fontRef idx="minor">
            <a:schemeClr val="lt1"/>
          </a:fontRef>
        </p:style>
        <p:txBody>
          <a:bodyPr vert="horz" anchor="ctr">
            <a:normAutofit fontScale="85000" lnSpcReduction="10000"/>
          </a:bodyPr>
          <a:lstStyle/>
          <a:p>
            <a:pPr lvl="0"/>
            <a:r>
              <a:rPr lang="es-EC" sz="4000" b="1" dirty="0" smtClean="0"/>
              <a:t>H</a:t>
            </a:r>
            <a:r>
              <a:rPr lang="es-EC" sz="4000" b="1" baseline="-25000" dirty="0" smtClean="0"/>
              <a:t>1 </a:t>
            </a:r>
            <a:r>
              <a:rPr lang="es-EC" sz="4000" b="1" dirty="0"/>
              <a:t>	</a:t>
            </a:r>
            <a:r>
              <a:rPr lang="es-EC" sz="4000" dirty="0"/>
              <a:t>La realización de un estudio de mercado determinó que el proyecto es viable.</a:t>
            </a:r>
            <a:endParaRPr lang="es-ES" sz="4000" dirty="0"/>
          </a:p>
          <a:p>
            <a:pPr lvl="0"/>
            <a:r>
              <a:rPr lang="es-EC" sz="4000" b="1" dirty="0"/>
              <a:t>H</a:t>
            </a:r>
            <a:r>
              <a:rPr lang="es-EC" sz="4000" b="1" baseline="-25000" dirty="0"/>
              <a:t>2	</a:t>
            </a:r>
            <a:r>
              <a:rPr lang="es-EC" sz="4000" dirty="0"/>
              <a:t>El estudio técnico determinó que el tamaño del proyecto alcanza para producir unas 30.000 escobas mensuales. </a:t>
            </a:r>
            <a:endParaRPr lang="es-ES" sz="4000" dirty="0"/>
          </a:p>
          <a:p>
            <a:pPr lvl="0"/>
            <a:r>
              <a:rPr lang="es-EC" sz="4000" b="1" dirty="0"/>
              <a:t>H</a:t>
            </a:r>
            <a:r>
              <a:rPr lang="es-EC" sz="4000" b="1" baseline="-25000" dirty="0"/>
              <a:t>3</a:t>
            </a:r>
            <a:r>
              <a:rPr lang="es-EC" sz="4000" dirty="0"/>
              <a:t> 	El estudio financiero del proyecto determinó la rentabilidad del 30% sobre la inversión.</a:t>
            </a:r>
            <a:endParaRPr lang="es-ES" sz="4000" dirty="0"/>
          </a:p>
          <a:p>
            <a:pPr lvl="0"/>
            <a:r>
              <a:rPr lang="es-EC" sz="4000" b="1" dirty="0"/>
              <a:t>H</a:t>
            </a:r>
            <a:r>
              <a:rPr lang="es-EC" sz="4000" b="1" baseline="-25000" dirty="0"/>
              <a:t>4 	</a:t>
            </a:r>
            <a:r>
              <a:rPr lang="es-EC" sz="4000" dirty="0"/>
              <a:t>Un 70% de las familias participaron en la asociatividad requerida en el proyecto</a:t>
            </a:r>
            <a:r>
              <a:rPr lang="es-EC" sz="4000" dirty="0" smtClean="0"/>
              <a:t>.</a:t>
            </a:r>
            <a:endParaRPr lang="es-ES" sz="4000" dirty="0"/>
          </a:p>
        </p:txBody>
      </p:sp>
    </p:spTree>
    <p:extLst>
      <p:ext uri="{BB962C8B-B14F-4D97-AF65-F5344CB8AC3E}">
        <p14:creationId xmlns:p14="http://schemas.microsoft.com/office/powerpoint/2010/main" val="3598789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s-EC" dirty="0" smtClean="0"/>
              <a:t>VIF EN COTOPAXI</a:t>
            </a:r>
            <a:endParaRPr lang="es-ES" dirty="0"/>
          </a:p>
        </p:txBody>
      </p:sp>
      <p:pic>
        <p:nvPicPr>
          <p:cNvPr id="4" name="Picture 2"/>
          <p:cNvPicPr>
            <a:picLocks noGrp="1"/>
          </p:cNvPicPr>
          <p:nvPr>
            <p:ph idx="1"/>
          </p:nvPr>
        </p:nvPicPr>
        <p:blipFill>
          <a:blip r:embed="rId2"/>
          <a:srcRect/>
          <a:stretch>
            <a:fillRect/>
          </a:stretch>
        </p:blipFill>
        <p:spPr bwMode="auto">
          <a:xfrm>
            <a:off x="395536" y="2060848"/>
            <a:ext cx="8229600" cy="3889006"/>
          </a:xfrm>
          <a:prstGeom prst="rect">
            <a:avLst/>
          </a:prstGeom>
          <a:noFill/>
          <a:ln w="9525">
            <a:noFill/>
            <a:miter lim="800000"/>
            <a:headEnd/>
            <a:tailEnd/>
          </a:ln>
        </p:spPr>
      </p:pic>
      <p:cxnSp>
        <p:nvCxnSpPr>
          <p:cNvPr id="6" name="5 Conector recto de flecha"/>
          <p:cNvCxnSpPr/>
          <p:nvPr/>
        </p:nvCxnSpPr>
        <p:spPr>
          <a:xfrm flipH="1">
            <a:off x="3995936" y="2492896"/>
            <a:ext cx="360040"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1085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s-EC" dirty="0" smtClean="0"/>
              <a:t>METODOLOGIA</a:t>
            </a:r>
            <a:endParaRPr lang="es-ES" dirty="0"/>
          </a:p>
        </p:txBody>
      </p:sp>
      <p:sp>
        <p:nvSpPr>
          <p:cNvPr id="3" name="2 Marcador de contenido"/>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rmAutofit/>
          </a:bodyPr>
          <a:lstStyle/>
          <a:p>
            <a:pPr marL="0" indent="0" algn="ctr">
              <a:buNone/>
            </a:pPr>
            <a:r>
              <a:rPr lang="es-EC" sz="2200" b="1" dirty="0" smtClean="0"/>
              <a:t>AL NO CONTAR CON ESTUDIOS PREVIOS </a:t>
            </a:r>
            <a:r>
              <a:rPr lang="es-EC" sz="2200" b="1" dirty="0"/>
              <a:t>SE DECIDIÓ</a:t>
            </a:r>
            <a:endParaRPr lang="es-EC" sz="2200" b="1" dirty="0" smtClean="0"/>
          </a:p>
          <a:p>
            <a:pPr marL="0" indent="0" algn="ctr">
              <a:buNone/>
            </a:pPr>
            <a:r>
              <a:rPr lang="es-EC" sz="2200" b="1" dirty="0" smtClean="0"/>
              <a:t>REALIZAR UNA ENCUESTA A NIVEL DE FAMILIAS PRODUCTORAS DE ESCOBAS DE FIBRA NATURAL.</a:t>
            </a:r>
          </a:p>
          <a:p>
            <a:pPr>
              <a:buFont typeface="Wingdings" panose="05000000000000000000" pitchFamily="2" charset="2"/>
              <a:buChar char="q"/>
            </a:pPr>
            <a:r>
              <a:rPr lang="es-EC" dirty="0" smtClean="0"/>
              <a:t> DIAGNOSTICO SITUACIONAL </a:t>
            </a:r>
          </a:p>
          <a:p>
            <a:pPr>
              <a:buFont typeface="Wingdings" panose="05000000000000000000" pitchFamily="2" charset="2"/>
              <a:buChar char="q"/>
            </a:pPr>
            <a:r>
              <a:rPr lang="es-EC" dirty="0"/>
              <a:t> </a:t>
            </a:r>
            <a:r>
              <a:rPr lang="es-EC" dirty="0" smtClean="0"/>
              <a:t>PRODUCCION: TIPOS, CANTIDADES</a:t>
            </a:r>
          </a:p>
          <a:p>
            <a:pPr>
              <a:buFont typeface="Wingdings" panose="05000000000000000000" pitchFamily="2" charset="2"/>
              <a:buChar char="q"/>
            </a:pPr>
            <a:r>
              <a:rPr lang="es-EC" dirty="0" smtClean="0"/>
              <a:t>COSTOS DE PRODUCCION</a:t>
            </a:r>
          </a:p>
          <a:p>
            <a:pPr>
              <a:buFont typeface="Wingdings" panose="05000000000000000000" pitchFamily="2" charset="2"/>
              <a:buChar char="q"/>
            </a:pPr>
            <a:r>
              <a:rPr lang="es-EC" dirty="0" smtClean="0"/>
              <a:t>PRECIOS DE VENTA</a:t>
            </a:r>
          </a:p>
          <a:p>
            <a:pPr>
              <a:buFont typeface="Wingdings" panose="05000000000000000000" pitchFamily="2" charset="2"/>
              <a:buChar char="q"/>
            </a:pPr>
            <a:r>
              <a:rPr lang="es-EC" dirty="0" smtClean="0"/>
              <a:t>COMERCIALIZACION</a:t>
            </a:r>
          </a:p>
          <a:p>
            <a:pPr marL="0" indent="0">
              <a:buNone/>
            </a:pPr>
            <a:endParaRPr lang="es-EC" dirty="0" smtClean="0"/>
          </a:p>
          <a:p>
            <a:pPr>
              <a:buFont typeface="Wingdings" panose="05000000000000000000" pitchFamily="2" charset="2"/>
              <a:buChar char="q"/>
            </a:pPr>
            <a:endParaRPr lang="es-EC" dirty="0" smtClean="0"/>
          </a:p>
          <a:p>
            <a:pPr marL="0" indent="0">
              <a:buNone/>
            </a:pPr>
            <a:endParaRPr lang="es-ES" dirty="0"/>
          </a:p>
        </p:txBody>
      </p:sp>
    </p:spTree>
    <p:extLst>
      <p:ext uri="{BB962C8B-B14F-4D97-AF65-F5344CB8AC3E}">
        <p14:creationId xmlns:p14="http://schemas.microsoft.com/office/powerpoint/2010/main" val="2504984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5588123" y="404664"/>
            <a:ext cx="3008313" cy="526380"/>
          </a:xfrm>
        </p:spPr>
        <p:txBody>
          <a:bodyPr/>
          <a:lstStyle/>
          <a:p>
            <a:r>
              <a:rPr lang="es-EC" dirty="0" smtClean="0"/>
              <a:t>TAMAÑO DE LA MUESTRA</a:t>
            </a:r>
            <a:endParaRPr lang="es-ES" dirty="0"/>
          </a:p>
        </p:txBody>
      </p:sp>
      <p:graphicFrame>
        <p:nvGraphicFramePr>
          <p:cNvPr id="11" name="10 Tabla"/>
          <p:cNvGraphicFramePr>
            <a:graphicFrameLocks noGrp="1"/>
          </p:cNvGraphicFramePr>
          <p:nvPr>
            <p:extLst>
              <p:ext uri="{D42A27DB-BD31-4B8C-83A1-F6EECF244321}">
                <p14:modId xmlns:p14="http://schemas.microsoft.com/office/powerpoint/2010/main" val="1748631428"/>
              </p:ext>
            </p:extLst>
          </p:nvPr>
        </p:nvGraphicFramePr>
        <p:xfrm>
          <a:off x="251520" y="3501008"/>
          <a:ext cx="4320480" cy="2320965"/>
        </p:xfrm>
        <a:graphic>
          <a:graphicData uri="http://schemas.openxmlformats.org/drawingml/2006/table">
            <a:tbl>
              <a:tblPr firstRow="1" firstCol="1" bandRow="1">
                <a:tableStyleId>{5C22544A-7EE6-4342-B048-85BDC9FD1C3A}</a:tableStyleId>
              </a:tblPr>
              <a:tblGrid>
                <a:gridCol w="1009293"/>
                <a:gridCol w="1076578"/>
                <a:gridCol w="1076578"/>
                <a:gridCol w="1158031"/>
              </a:tblGrid>
              <a:tr h="1085719">
                <a:tc>
                  <a:txBody>
                    <a:bodyPr/>
                    <a:lstStyle/>
                    <a:p>
                      <a:pPr marL="457200" lvl="0" algn="l">
                        <a:lnSpc>
                          <a:spcPct val="200000"/>
                        </a:lnSpc>
                        <a:spcAft>
                          <a:spcPts val="0"/>
                        </a:spcAft>
                      </a:pPr>
                      <a:r>
                        <a:rPr lang="es-EC" sz="1200" spc="-150" dirty="0">
                          <a:effectLst/>
                        </a:rPr>
                        <a:t>RESPUESTA</a:t>
                      </a:r>
                      <a:endParaRPr lang="es-ES" sz="1200" spc="-150" dirty="0">
                        <a:effectLst/>
                        <a:latin typeface="Calibri"/>
                        <a:ea typeface="Calibri"/>
                        <a:cs typeface="Times New Roman"/>
                      </a:endParaRPr>
                    </a:p>
                  </a:txBody>
                  <a:tcPr marL="0" marR="68580" marT="0" marB="0" anchor="ctr"/>
                </a:tc>
                <a:tc>
                  <a:txBody>
                    <a:bodyPr/>
                    <a:lstStyle/>
                    <a:p>
                      <a:pPr marL="457200" algn="l">
                        <a:lnSpc>
                          <a:spcPct val="200000"/>
                        </a:lnSpc>
                        <a:spcAft>
                          <a:spcPts val="0"/>
                        </a:spcAft>
                      </a:pPr>
                      <a:r>
                        <a:rPr lang="es-EC" sz="1200" dirty="0">
                          <a:effectLst/>
                        </a:rPr>
                        <a:t>FRECUENCIA</a:t>
                      </a:r>
                      <a:endParaRPr lang="es-ES" sz="1100" dirty="0">
                        <a:effectLst/>
                        <a:latin typeface="Calibri"/>
                        <a:ea typeface="Calibri"/>
                        <a:cs typeface="Times New Roman"/>
                      </a:endParaRPr>
                    </a:p>
                  </a:txBody>
                  <a:tcPr marL="68580" marR="68580" marT="0" marB="0"/>
                </a:tc>
                <a:tc>
                  <a:txBody>
                    <a:bodyPr/>
                    <a:lstStyle/>
                    <a:p>
                      <a:pPr marL="457200" algn="l">
                        <a:lnSpc>
                          <a:spcPct val="200000"/>
                        </a:lnSpc>
                        <a:spcAft>
                          <a:spcPts val="0"/>
                        </a:spcAft>
                      </a:pPr>
                      <a:r>
                        <a:rPr lang="es-EC" sz="2400" dirty="0" smtClean="0">
                          <a:effectLst/>
                        </a:rPr>
                        <a:t>P</a:t>
                      </a:r>
                      <a:endParaRPr lang="es-ES" sz="2400" dirty="0">
                        <a:effectLst/>
                        <a:latin typeface="Calibri"/>
                        <a:ea typeface="Calibri"/>
                        <a:cs typeface="Times New Roman"/>
                      </a:endParaRPr>
                    </a:p>
                  </a:txBody>
                  <a:tcPr marL="68580" marR="68580" marT="0" marB="0"/>
                </a:tc>
                <a:tc>
                  <a:txBody>
                    <a:bodyPr/>
                    <a:lstStyle/>
                    <a:p>
                      <a:pPr marL="457200" algn="l">
                        <a:lnSpc>
                          <a:spcPct val="200000"/>
                        </a:lnSpc>
                        <a:spcAft>
                          <a:spcPts val="0"/>
                        </a:spcAft>
                      </a:pPr>
                      <a:r>
                        <a:rPr lang="es-EC" sz="2400" dirty="0">
                          <a:effectLst/>
                        </a:rPr>
                        <a:t>q</a:t>
                      </a:r>
                      <a:endParaRPr lang="es-ES" sz="2000" dirty="0">
                        <a:effectLst/>
                        <a:latin typeface="Calibri"/>
                        <a:ea typeface="Calibri"/>
                        <a:cs typeface="Times New Roman"/>
                      </a:endParaRPr>
                    </a:p>
                  </a:txBody>
                  <a:tcPr marL="68580" marR="68580" marT="0" marB="0"/>
                </a:tc>
              </a:tr>
              <a:tr h="617623">
                <a:tc>
                  <a:txBody>
                    <a:bodyPr/>
                    <a:lstStyle/>
                    <a:p>
                      <a:pPr marL="457200" algn="l">
                        <a:lnSpc>
                          <a:spcPct val="200000"/>
                        </a:lnSpc>
                        <a:spcAft>
                          <a:spcPts val="0"/>
                        </a:spcAft>
                      </a:pPr>
                      <a:r>
                        <a:rPr lang="es-EC" sz="1200" dirty="0">
                          <a:effectLst/>
                        </a:rPr>
                        <a:t>SI</a:t>
                      </a:r>
                      <a:endParaRPr lang="es-ES" sz="1100" dirty="0">
                        <a:effectLst/>
                        <a:latin typeface="Calibri"/>
                        <a:ea typeface="Calibri"/>
                        <a:cs typeface="Times New Roman"/>
                      </a:endParaRPr>
                    </a:p>
                  </a:txBody>
                  <a:tcPr marL="68580" marR="68580" marT="0" marB="0"/>
                </a:tc>
                <a:tc>
                  <a:txBody>
                    <a:bodyPr/>
                    <a:lstStyle/>
                    <a:p>
                      <a:pPr marL="457200" algn="ctr">
                        <a:lnSpc>
                          <a:spcPct val="200000"/>
                        </a:lnSpc>
                        <a:spcAft>
                          <a:spcPts val="0"/>
                        </a:spcAft>
                      </a:pPr>
                      <a:r>
                        <a:rPr lang="es-EC" sz="2000" dirty="0">
                          <a:effectLst/>
                        </a:rPr>
                        <a:t>18</a:t>
                      </a:r>
                      <a:endParaRPr lang="es-ES" sz="2000" dirty="0">
                        <a:effectLst/>
                        <a:latin typeface="Calibri"/>
                        <a:ea typeface="Calibri"/>
                        <a:cs typeface="Times New Roman"/>
                      </a:endParaRPr>
                    </a:p>
                  </a:txBody>
                  <a:tcPr marL="68580" marR="68580" marT="0" marB="0"/>
                </a:tc>
                <a:tc>
                  <a:txBody>
                    <a:bodyPr/>
                    <a:lstStyle/>
                    <a:p>
                      <a:pPr marL="457200" algn="l">
                        <a:lnSpc>
                          <a:spcPct val="200000"/>
                        </a:lnSpc>
                        <a:spcAft>
                          <a:spcPts val="0"/>
                        </a:spcAft>
                      </a:pPr>
                      <a:r>
                        <a:rPr lang="es-EC" sz="2000" spc="-150" dirty="0" smtClean="0">
                          <a:effectLst/>
                          <a:latin typeface="+mn-lt"/>
                          <a:ea typeface="+mn-ea"/>
                          <a:cs typeface="+mn-cs"/>
                        </a:rPr>
                        <a:t>0,90</a:t>
                      </a:r>
                      <a:endParaRPr lang="es-ES" sz="2000" spc="-150" dirty="0">
                        <a:effectLst/>
                        <a:latin typeface="Calibri"/>
                        <a:ea typeface="Calibri"/>
                        <a:cs typeface="Times New Roman"/>
                      </a:endParaRPr>
                    </a:p>
                  </a:txBody>
                  <a:tcPr marL="68580" marR="68580" marT="0" marB="0"/>
                </a:tc>
                <a:tc>
                  <a:txBody>
                    <a:bodyPr/>
                    <a:lstStyle/>
                    <a:p>
                      <a:pPr marL="457200" algn="l">
                        <a:lnSpc>
                          <a:spcPct val="200000"/>
                        </a:lnSpc>
                        <a:spcAft>
                          <a:spcPts val="0"/>
                        </a:spcAft>
                      </a:pPr>
                      <a:r>
                        <a:rPr lang="es-EC" sz="2000" dirty="0">
                          <a:effectLst/>
                        </a:rPr>
                        <a:t> </a:t>
                      </a:r>
                      <a:endParaRPr lang="es-ES" sz="2000" dirty="0">
                        <a:effectLst/>
                        <a:latin typeface="Calibri"/>
                        <a:ea typeface="Calibri"/>
                        <a:cs typeface="Times New Roman"/>
                      </a:endParaRPr>
                    </a:p>
                  </a:txBody>
                  <a:tcPr marL="68580" marR="68580" marT="0" marB="0"/>
                </a:tc>
              </a:tr>
              <a:tr h="617623">
                <a:tc>
                  <a:txBody>
                    <a:bodyPr/>
                    <a:lstStyle/>
                    <a:p>
                      <a:pPr marL="457200" algn="l">
                        <a:lnSpc>
                          <a:spcPct val="200000"/>
                        </a:lnSpc>
                        <a:spcAft>
                          <a:spcPts val="0"/>
                        </a:spcAft>
                      </a:pPr>
                      <a:r>
                        <a:rPr lang="es-EC" sz="1200" dirty="0">
                          <a:effectLst/>
                        </a:rPr>
                        <a:t>NO</a:t>
                      </a:r>
                      <a:endParaRPr lang="es-ES" sz="1100" dirty="0">
                        <a:effectLst/>
                        <a:latin typeface="Calibri"/>
                        <a:ea typeface="Calibri"/>
                        <a:cs typeface="Times New Roman"/>
                      </a:endParaRPr>
                    </a:p>
                  </a:txBody>
                  <a:tcPr marL="68580" marR="68580" marT="0" marB="0"/>
                </a:tc>
                <a:tc>
                  <a:txBody>
                    <a:bodyPr/>
                    <a:lstStyle/>
                    <a:p>
                      <a:pPr marL="457200" algn="ctr">
                        <a:lnSpc>
                          <a:spcPct val="200000"/>
                        </a:lnSpc>
                        <a:spcAft>
                          <a:spcPts val="0"/>
                        </a:spcAft>
                      </a:pPr>
                      <a:r>
                        <a:rPr lang="es-EC" sz="2000" dirty="0">
                          <a:effectLst/>
                        </a:rPr>
                        <a:t>2</a:t>
                      </a:r>
                      <a:endParaRPr lang="es-ES" sz="2000" dirty="0">
                        <a:effectLst/>
                        <a:latin typeface="Calibri"/>
                        <a:ea typeface="Calibri"/>
                        <a:cs typeface="Times New Roman"/>
                      </a:endParaRPr>
                    </a:p>
                  </a:txBody>
                  <a:tcPr marL="68580" marR="68580" marT="0" marB="0"/>
                </a:tc>
                <a:tc>
                  <a:txBody>
                    <a:bodyPr/>
                    <a:lstStyle/>
                    <a:p>
                      <a:pPr marL="457200" algn="ctr">
                        <a:lnSpc>
                          <a:spcPct val="200000"/>
                        </a:lnSpc>
                        <a:spcAft>
                          <a:spcPts val="0"/>
                        </a:spcAft>
                      </a:pPr>
                      <a:r>
                        <a:rPr lang="es-EC" sz="2000" dirty="0">
                          <a:effectLst/>
                        </a:rPr>
                        <a:t> </a:t>
                      </a:r>
                      <a:endParaRPr lang="es-ES" sz="2000" dirty="0">
                        <a:effectLst/>
                        <a:latin typeface="Calibri"/>
                        <a:ea typeface="Calibri"/>
                        <a:cs typeface="Times New Roman"/>
                      </a:endParaRPr>
                    </a:p>
                  </a:txBody>
                  <a:tcPr marL="68580" marR="68580" marT="0" marB="0"/>
                </a:tc>
                <a:tc>
                  <a:txBody>
                    <a:bodyPr/>
                    <a:lstStyle/>
                    <a:p>
                      <a:pPr marL="457200" algn="ctr">
                        <a:lnSpc>
                          <a:spcPct val="200000"/>
                        </a:lnSpc>
                        <a:spcAft>
                          <a:spcPts val="0"/>
                        </a:spcAft>
                      </a:pPr>
                      <a:r>
                        <a:rPr lang="es-EC" sz="2000" spc="-150" dirty="0" smtClean="0">
                          <a:effectLst/>
                        </a:rPr>
                        <a:t>0,10</a:t>
                      </a:r>
                      <a:endParaRPr lang="es-ES" sz="2000" spc="-150" dirty="0">
                        <a:effectLst/>
                        <a:latin typeface="Calibri"/>
                        <a:ea typeface="Calibri"/>
                        <a:cs typeface="Times New Roman"/>
                      </a:endParaRPr>
                    </a:p>
                  </a:txBody>
                  <a:tcPr marL="68580" marR="68580" marT="0" marB="0" anchor="ctr"/>
                </a:tc>
              </a:tr>
            </a:tbl>
          </a:graphicData>
        </a:graphic>
      </p:graphicFrame>
      <p:sp>
        <p:nvSpPr>
          <p:cNvPr id="13" name="12 Rectángulo"/>
          <p:cNvSpPr/>
          <p:nvPr/>
        </p:nvSpPr>
        <p:spPr>
          <a:xfrm>
            <a:off x="1187624" y="2479440"/>
            <a:ext cx="2286000" cy="830997"/>
          </a:xfrm>
          <a:prstGeom prst="rect">
            <a:avLst/>
          </a:prstGeom>
        </p:spPr>
        <p:txBody>
          <a:bodyPr>
            <a:spAutoFit/>
          </a:bodyPr>
          <a:lstStyle/>
          <a:p>
            <a:pPr lvl="0" indent="180975" algn="ctr" fontAlgn="base">
              <a:spcBef>
                <a:spcPct val="0"/>
              </a:spcBef>
              <a:spcAft>
                <a:spcPct val="0"/>
              </a:spcAft>
            </a:pPr>
            <a:r>
              <a:rPr lang="es-EC" altLang="es-ES" sz="1200" b="1" dirty="0" smtClean="0">
                <a:solidFill>
                  <a:prstClr val="black"/>
                </a:solidFill>
                <a:ea typeface="Calibri" pitchFamily="34" charset="0"/>
                <a:cs typeface="Times New Roman" pitchFamily="18" charset="0"/>
              </a:rPr>
              <a:t>¿</a:t>
            </a:r>
            <a:r>
              <a:rPr lang="es-EC" altLang="es-ES" sz="1200" b="1" dirty="0">
                <a:solidFill>
                  <a:prstClr val="black"/>
                </a:solidFill>
                <a:latin typeface="Times New Roman" pitchFamily="18" charset="0"/>
                <a:ea typeface="Calibri" pitchFamily="34" charset="0"/>
                <a:cs typeface="Times New Roman" pitchFamily="18" charset="0"/>
              </a:rPr>
              <a:t>Estar</a:t>
            </a:r>
            <a:r>
              <a:rPr lang="es-EC" altLang="es-ES" sz="1200" b="1" dirty="0">
                <a:solidFill>
                  <a:prstClr val="black"/>
                </a:solidFill>
                <a:ea typeface="Calibri" pitchFamily="34" charset="0"/>
                <a:cs typeface="Times New Roman" pitchFamily="18" charset="0"/>
              </a:rPr>
              <a:t>í</a:t>
            </a:r>
            <a:r>
              <a:rPr lang="es-EC" altLang="es-ES" sz="1200" b="1" dirty="0">
                <a:solidFill>
                  <a:prstClr val="black"/>
                </a:solidFill>
                <a:latin typeface="Times New Roman" pitchFamily="18" charset="0"/>
                <a:ea typeface="Calibri" pitchFamily="34" charset="0"/>
                <a:cs typeface="Times New Roman" pitchFamily="18" charset="0"/>
              </a:rPr>
              <a:t>a usted de acuerdo en formar parte de una asociaci</a:t>
            </a:r>
            <a:r>
              <a:rPr lang="es-EC" altLang="es-ES" sz="1200" b="1" dirty="0">
                <a:solidFill>
                  <a:prstClr val="black"/>
                </a:solidFill>
                <a:ea typeface="Calibri" pitchFamily="34" charset="0"/>
                <a:cs typeface="Times New Roman" pitchFamily="18" charset="0"/>
              </a:rPr>
              <a:t>ó</a:t>
            </a:r>
            <a:r>
              <a:rPr lang="es-EC" altLang="es-ES" sz="1200" b="1" dirty="0">
                <a:solidFill>
                  <a:prstClr val="black"/>
                </a:solidFill>
                <a:latin typeface="Times New Roman" pitchFamily="18" charset="0"/>
                <a:ea typeface="Calibri" pitchFamily="34" charset="0"/>
                <a:cs typeface="Times New Roman" pitchFamily="18" charset="0"/>
              </a:rPr>
              <a:t>n de productores de escobas de Pastocalle?</a:t>
            </a:r>
            <a:endParaRPr lang="es-ES" altLang="es-ES" sz="800" dirty="0">
              <a:solidFill>
                <a:prstClr val="black"/>
              </a:solidFill>
              <a:latin typeface="Arial" pitchFamily="34" charset="0"/>
              <a:cs typeface="Arial" pitchFamily="34" charset="0"/>
            </a:endParaRPr>
          </a:p>
        </p:txBody>
      </p:sp>
      <p:sp>
        <p:nvSpPr>
          <p:cNvPr id="14" name="13 CuadroTexto"/>
          <p:cNvSpPr txBox="1"/>
          <p:nvPr/>
        </p:nvSpPr>
        <p:spPr>
          <a:xfrm>
            <a:off x="1206690" y="2088425"/>
            <a:ext cx="2304256" cy="369332"/>
          </a:xfrm>
          <a:prstGeom prst="rect">
            <a:avLst/>
          </a:prstGeom>
          <a:noFill/>
        </p:spPr>
        <p:txBody>
          <a:bodyPr wrap="square" rtlCol="0">
            <a:spAutoFit/>
          </a:bodyPr>
          <a:lstStyle/>
          <a:p>
            <a:pPr algn="ctr"/>
            <a:r>
              <a:rPr lang="es-EC" b="1" dirty="0" smtClean="0"/>
              <a:t>PRUEBA PILOTO</a:t>
            </a:r>
            <a:endParaRPr lang="es-ES" b="1" dirty="0"/>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925302"/>
            <a:ext cx="3888432" cy="64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1750122"/>
            <a:ext cx="2880131" cy="588170"/>
          </a:xfrm>
          <a:prstGeom prst="rect">
            <a:avLst/>
          </a:prstGeom>
          <a:ln/>
        </p:spPr>
        <p:style>
          <a:lnRef idx="2">
            <a:schemeClr val="accent6">
              <a:shade val="50000"/>
            </a:schemeClr>
          </a:lnRef>
          <a:fillRef idx="1">
            <a:schemeClr val="accent6"/>
          </a:fillRef>
          <a:effectRef idx="0">
            <a:schemeClr val="accent6"/>
          </a:effectRef>
          <a:fontRef idx="minor">
            <a:schemeClr val="lt1"/>
          </a:fontRef>
        </p:style>
      </p:pic>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5072" y="2492896"/>
            <a:ext cx="2880320" cy="817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5" name="14 Rectángulo"/>
              <p:cNvSpPr/>
              <p:nvPr/>
            </p:nvSpPr>
            <p:spPr>
              <a:xfrm>
                <a:off x="4932040" y="3645024"/>
                <a:ext cx="3912913" cy="56278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s-ES" sz="1400" i="1" smtClean="0">
                          <a:latin typeface="Cambria Math"/>
                        </a:rPr>
                        <m:t>𝑛</m:t>
                      </m:r>
                      <m:r>
                        <a:rPr lang="es-ES" sz="1400" i="1" smtClean="0">
                          <a:latin typeface="Cambria Math"/>
                        </a:rPr>
                        <m:t>=</m:t>
                      </m:r>
                      <m:f>
                        <m:fPr>
                          <m:ctrlPr>
                            <a:rPr lang="es-ES" sz="1400" i="1">
                              <a:latin typeface="Cambria Math"/>
                            </a:rPr>
                          </m:ctrlPr>
                        </m:fPr>
                        <m:num>
                          <m:sSup>
                            <m:sSupPr>
                              <m:ctrlPr>
                                <a:rPr lang="es-ES" sz="1400" i="1">
                                  <a:latin typeface="Cambria Math"/>
                                </a:rPr>
                              </m:ctrlPr>
                            </m:sSupPr>
                            <m:e>
                              <m:r>
                                <a:rPr lang="es-ES" sz="1400" i="1">
                                  <a:latin typeface="Cambria Math"/>
                                </a:rPr>
                                <m:t>1.96</m:t>
                              </m:r>
                            </m:e>
                            <m:sup>
                              <m:r>
                                <a:rPr lang="es-ES" sz="1400" i="1">
                                  <a:latin typeface="Cambria Math"/>
                                </a:rPr>
                                <m:t>2</m:t>
                              </m:r>
                            </m:sup>
                          </m:sSup>
                          <m:r>
                            <a:rPr lang="es-ES" sz="1400" i="1">
                              <a:latin typeface="Cambria Math"/>
                            </a:rPr>
                            <m:t>∗</m:t>
                          </m:r>
                          <m:r>
                            <a:rPr lang="en-US" sz="1400" b="0" i="1" smtClean="0">
                              <a:latin typeface="Cambria Math"/>
                            </a:rPr>
                            <m:t>200</m:t>
                          </m:r>
                          <m:r>
                            <a:rPr lang="es-ES" sz="1400" i="1">
                              <a:latin typeface="Cambria Math"/>
                            </a:rPr>
                            <m:t>∗0.90∗0.10</m:t>
                          </m:r>
                        </m:num>
                        <m:den>
                          <m:sSup>
                            <m:sSupPr>
                              <m:ctrlPr>
                                <a:rPr lang="es-ES" sz="1400" i="1">
                                  <a:latin typeface="Cambria Math"/>
                                </a:rPr>
                              </m:ctrlPr>
                            </m:sSupPr>
                            <m:e>
                              <m:r>
                                <a:rPr lang="es-ES" sz="1400" i="1">
                                  <a:latin typeface="Cambria Math"/>
                                </a:rPr>
                                <m:t>0.05</m:t>
                              </m:r>
                            </m:e>
                            <m:sup>
                              <m:r>
                                <a:rPr lang="es-ES" sz="1400" i="1">
                                  <a:latin typeface="Cambria Math"/>
                                </a:rPr>
                                <m:t>2</m:t>
                              </m:r>
                            </m:sup>
                          </m:sSup>
                          <m:r>
                            <a:rPr lang="es-ES" sz="1400" i="1">
                              <a:latin typeface="Cambria Math"/>
                            </a:rPr>
                            <m:t>∗(</m:t>
                          </m:r>
                          <m:r>
                            <a:rPr lang="en-US" sz="1400" b="0" i="1" smtClean="0">
                              <a:latin typeface="Cambria Math"/>
                            </a:rPr>
                            <m:t>200</m:t>
                          </m:r>
                          <m:r>
                            <a:rPr lang="es-ES" sz="1400" i="1">
                              <a:latin typeface="Cambria Math"/>
                            </a:rPr>
                            <m:t>−1)+</m:t>
                          </m:r>
                          <m:sSup>
                            <m:sSupPr>
                              <m:ctrlPr>
                                <a:rPr lang="es-ES" sz="1400" i="1">
                                  <a:latin typeface="Cambria Math"/>
                                </a:rPr>
                              </m:ctrlPr>
                            </m:sSupPr>
                            <m:e>
                              <m:r>
                                <a:rPr lang="es-ES" sz="1400" i="1">
                                  <a:latin typeface="Cambria Math"/>
                                </a:rPr>
                                <m:t>1.96</m:t>
                              </m:r>
                            </m:e>
                            <m:sup>
                              <m:r>
                                <a:rPr lang="es-ES" sz="1400" i="1">
                                  <a:latin typeface="Cambria Math"/>
                                </a:rPr>
                                <m:t>2</m:t>
                              </m:r>
                            </m:sup>
                          </m:sSup>
                          <m:r>
                            <a:rPr lang="es-ES" sz="1400" i="1">
                              <a:latin typeface="Cambria Math"/>
                            </a:rPr>
                            <m:t>∗0.90∗0.10</m:t>
                          </m:r>
                        </m:den>
                      </m:f>
                      <m:r>
                        <a:rPr lang="es-ES" sz="1400" b="0" i="0" smtClean="0">
                          <a:latin typeface="Cambria Math"/>
                        </a:rPr>
                        <m:t>=</m:t>
                      </m:r>
                      <m:r>
                        <a:rPr lang="en-US" sz="1400" b="0" i="0" smtClean="0">
                          <a:latin typeface="Cambria Math"/>
                        </a:rPr>
                        <m:t>83</m:t>
                      </m:r>
                    </m:oMath>
                  </m:oMathPara>
                </a14:m>
                <a:endParaRPr lang="es-ES" sz="1400" dirty="0"/>
              </a:p>
            </p:txBody>
          </p:sp>
        </mc:Choice>
        <mc:Fallback xmlns="">
          <p:sp>
            <p:nvSpPr>
              <p:cNvPr id="15" name="14 Rectángulo"/>
              <p:cNvSpPr>
                <a:spLocks noRot="1" noChangeAspect="1" noMove="1" noResize="1" noEditPoints="1" noAdjustHandles="1" noChangeArrowheads="1" noChangeShapeType="1" noTextEdit="1"/>
              </p:cNvSpPr>
              <p:nvPr/>
            </p:nvSpPr>
            <p:spPr>
              <a:xfrm>
                <a:off x="4932040" y="3645024"/>
                <a:ext cx="3912913" cy="562783"/>
              </a:xfrm>
              <a:prstGeom prst="rect">
                <a:avLst/>
              </a:prstGeom>
              <a:blipFill rotWithShape="1">
                <a:blip r:embed="rId5"/>
                <a:stretch>
                  <a:fillRect/>
                </a:stretch>
              </a:blipFill>
            </p:spPr>
            <p:txBody>
              <a:bodyPr/>
              <a:lstStyle/>
              <a:p>
                <a:r>
                  <a:rPr lang="es-ES">
                    <a:noFill/>
                  </a:rPr>
                  <a:t> </a:t>
                </a:r>
              </a:p>
            </p:txBody>
          </p:sp>
        </mc:Fallback>
      </mc:AlternateContent>
      <p:sp>
        <p:nvSpPr>
          <p:cNvPr id="2" name="1 Estrella de 16 puntas"/>
          <p:cNvSpPr/>
          <p:nvPr/>
        </p:nvSpPr>
        <p:spPr>
          <a:xfrm>
            <a:off x="1403648" y="620688"/>
            <a:ext cx="2069976" cy="952846"/>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200 FAMILIAS</a:t>
            </a:r>
            <a:endParaRPr lang="es-ES" dirty="0"/>
          </a:p>
        </p:txBody>
      </p:sp>
      <p:sp>
        <p:nvSpPr>
          <p:cNvPr id="3" name="2 Estrella de 16 puntas"/>
          <p:cNvSpPr/>
          <p:nvPr/>
        </p:nvSpPr>
        <p:spPr>
          <a:xfrm>
            <a:off x="6516216" y="4725144"/>
            <a:ext cx="2088232" cy="1008112"/>
          </a:xfrm>
          <a:prstGeom prst="star16">
            <a:avLst/>
          </a:prstGeom>
        </p:spPr>
        <p:style>
          <a:lnRef idx="2">
            <a:schemeClr val="dk1"/>
          </a:lnRef>
          <a:fillRef idx="1002">
            <a:schemeClr val="lt2"/>
          </a:fillRef>
          <a:effectRef idx="0">
            <a:schemeClr val="dk1"/>
          </a:effectRef>
          <a:fontRef idx="minor">
            <a:schemeClr val="dk1"/>
          </a:fontRef>
        </p:style>
        <p:txBody>
          <a:bodyPr rtlCol="0" anchor="ctr"/>
          <a:lstStyle/>
          <a:p>
            <a:pPr algn="ctr"/>
            <a:r>
              <a:rPr lang="es-EC" dirty="0" smtClean="0"/>
              <a:t>83 FAMILIAS</a:t>
            </a:r>
            <a:endParaRPr lang="es-ES" dirty="0"/>
          </a:p>
        </p:txBody>
      </p:sp>
    </p:spTree>
    <p:extLst>
      <p:ext uri="{BB962C8B-B14F-4D97-AF65-F5344CB8AC3E}">
        <p14:creationId xmlns:p14="http://schemas.microsoft.com/office/powerpoint/2010/main" val="116113276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lobo">
  <a:themeElements>
    <a:clrScheme name="Globo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o">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o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o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o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o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o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o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o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o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1829</TotalTime>
  <Words>2006</Words>
  <Application>Microsoft Office PowerPoint</Application>
  <PresentationFormat>Presentación en pantalla (4:3)</PresentationFormat>
  <Paragraphs>805</Paragraphs>
  <Slides>45</Slides>
  <Notes>2</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45</vt:i4>
      </vt:variant>
    </vt:vector>
  </HeadingPairs>
  <TitlesOfParts>
    <vt:vector size="48" baseType="lpstr">
      <vt:lpstr>Tema de Office</vt:lpstr>
      <vt:lpstr>Globo</vt:lpstr>
      <vt:lpstr>Documento</vt:lpstr>
      <vt:lpstr>DEPARTAMENTO DE CIENCIAS ECONÓMICAS, ADMINISTRATIVAS Y DE COMERCIO    “PROYECTO DE FACTIBILIDAD PARA LA CREACIÓN DE UN CENTRO DE ACOPIO Y COMERCIALIZACIÓN CON CARÁCTER ASOCIATIVO, POPULAR Y SOLIDARIO PARA LOS PRODUCTORES ARTESANALES DE ARTÍCULOS DE LIMPIEZA, COMO ALTERNATIVA PARA MUJERES VÍCTIMAS DE VIOLENCIA INTRAFAMILIAR EN LA PARROQUIA DE PASTOCALLE”    YURI ANTONIO YEROVI JURADO   Tesis presentada como requisito previo a la obtención del grado de:   INGENIERO COMERCIAL  Sangolquí, Febrero 2014     Ing. Marcelo Terán       Ing. Armando Quintana  DIRECTOR       CODIRECTOR                    </vt:lpstr>
      <vt:lpstr>EL PROBLEMA</vt:lpstr>
      <vt:lpstr>Presentación de PowerPoint</vt:lpstr>
      <vt:lpstr>OBJETIVO DEL PROYECTO</vt:lpstr>
      <vt:lpstr>HIPOTESIS</vt:lpstr>
      <vt:lpstr>HIPOTESIS ESPECIFICAS</vt:lpstr>
      <vt:lpstr>VIF EN COTOPAXI</vt:lpstr>
      <vt:lpstr>METODOLOGIA</vt:lpstr>
      <vt:lpstr>TAMAÑO DE LA MUESTRA</vt:lpstr>
      <vt:lpstr>DIAGNOSTICO SITUACIONAL</vt:lpstr>
      <vt:lpstr>DIAGNOSTICO SITUACIONAL</vt:lpstr>
      <vt:lpstr>DIAGNOSTICO SITUACIONAL</vt:lpstr>
      <vt:lpstr>Presentación de PowerPoint</vt:lpstr>
      <vt:lpstr>CAPITULO 2</vt:lpstr>
      <vt:lpstr>MARCO JURIDICO</vt:lpstr>
      <vt:lpstr>CAPITULO 3</vt:lpstr>
      <vt:lpstr>CALCULO DE LA MUESTRA</vt:lpstr>
      <vt:lpstr>RESULTADOS DE LA ENCUESTA</vt:lpstr>
      <vt:lpstr>Presentación de PowerPoint</vt:lpstr>
      <vt:lpstr>Presentación de PowerPoint</vt:lpstr>
      <vt:lpstr>DETERMINACIÓN DE LA DEMANDA</vt:lpstr>
      <vt:lpstr>DETERMINACION DE LA OFERTA</vt:lpstr>
      <vt:lpstr>PROYECCIÓN DE LA OFERTA</vt:lpstr>
      <vt:lpstr>PLAN DE MARKETING</vt:lpstr>
      <vt:lpstr>Presentación de PowerPoint</vt:lpstr>
      <vt:lpstr>Presentación de PowerPoint</vt:lpstr>
      <vt:lpstr>INGENIERIA DEL PROYECTO</vt:lpstr>
      <vt:lpstr>LA EMPRESA</vt:lpstr>
      <vt:lpstr>ESTUDIO FINANCIERO: ACTIVOS FIJOS</vt:lpstr>
      <vt:lpstr>ESTUDIO FINANCIERO: ACTIVOS DIFERIDOS Y CAPITAL DE TRABAJO</vt:lpstr>
      <vt:lpstr>INVERSIONES </vt:lpstr>
      <vt:lpstr>COSTO DE PRODUCCION</vt:lpstr>
      <vt:lpstr>FINANCIAMIENTO </vt:lpstr>
      <vt:lpstr>PROYECCION DE COSTOS Y GASTOS</vt:lpstr>
      <vt:lpstr>INGRESOS</vt:lpstr>
      <vt:lpstr>PUNTO DE EQUILIBRIO</vt:lpstr>
      <vt:lpstr>FLUJO DE CAJA</vt:lpstr>
      <vt:lpstr>Presentación de PowerPoint</vt:lpstr>
      <vt:lpstr>Presentación de PowerPoint</vt:lpstr>
      <vt:lpstr>TIR=Ti+(Ts-Ti)∗{(VAN positivo)/(VAN positivo-VAN negativo)} </vt:lpstr>
      <vt:lpstr>RELACION BENEFICIO - COSTO</vt:lpstr>
      <vt:lpstr>PERIODO DE RECUPERACION DE LA INVERSION</vt:lpstr>
      <vt:lpstr>ANALISIS DE SENSIBILIDAD</vt:lpstr>
      <vt:lpstr>CONCLUSIONES Y RECOMENDACIONES</vt:lpstr>
      <vt:lpstr>GRACIAS POR SU ATENCIÓN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ECONÓMICAS, ADMINISTRATIVAS Y DE COMERCIO   “PROYECTO DE FACTIBILIDAD PARA LA CREACIÓN DE UN CENTRO DE ACOPIO Y COMERCIALIZACIÓN CON CARÁCTER ASOCIATIVO, POPULAR Y SOLIDARIO PARA LOS PRODUCTORES ARTESANALES DE ARTÍCULOS DE LIMPIEZA, COMO ALTERNATIVA PARA MUJERES VÍCTIMAS DE VIOLENCIA INTRAFAMILIAR EN LA PARROQUIA DE PASTOCALLE”   YURI ANTONIO YEROVI JURADO   Tesis presentada como requisito previo a la obtención del grado de:   INGENIERO COMERCIAL   Sangolquí, Febrero 2014     Ing. Marcelo Terán       Ing. Armando Quintana  DIRECTOR       CODIRECTOR</dc:title>
  <dc:creator>YURI YEROVI</dc:creator>
  <cp:lastModifiedBy>YURI YEROVI</cp:lastModifiedBy>
  <cp:revision>121</cp:revision>
  <dcterms:created xsi:type="dcterms:W3CDTF">2014-03-04T01:26:00Z</dcterms:created>
  <dcterms:modified xsi:type="dcterms:W3CDTF">2014-03-06T22:10:24Z</dcterms:modified>
</cp:coreProperties>
</file>