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962" r:id="rId1"/>
  </p:sldMasterIdLst>
  <p:sldIdLst>
    <p:sldId id="256" r:id="rId2"/>
    <p:sldId id="257" r:id="rId3"/>
    <p:sldId id="258" r:id="rId4"/>
    <p:sldId id="259" r:id="rId5"/>
    <p:sldId id="260" r:id="rId6"/>
    <p:sldId id="272" r:id="rId7"/>
    <p:sldId id="262" r:id="rId8"/>
    <p:sldId id="261" r:id="rId9"/>
    <p:sldId id="265" r:id="rId10"/>
    <p:sldId id="266" r:id="rId11"/>
    <p:sldId id="271" r:id="rId12"/>
    <p:sldId id="273" r:id="rId13"/>
    <p:sldId id="274" r:id="rId14"/>
    <p:sldId id="290" r:id="rId15"/>
    <p:sldId id="291" r:id="rId16"/>
    <p:sldId id="292" r:id="rId17"/>
    <p:sldId id="293" r:id="rId18"/>
    <p:sldId id="294" r:id="rId19"/>
    <p:sldId id="295" r:id="rId20"/>
    <p:sldId id="296" r:id="rId21"/>
    <p:sldId id="297" r:id="rId22"/>
    <p:sldId id="298" r:id="rId23"/>
    <p:sldId id="299" r:id="rId24"/>
    <p:sldId id="308" r:id="rId25"/>
    <p:sldId id="309" r:id="rId26"/>
    <p:sldId id="310" r:id="rId27"/>
    <p:sldId id="311" r:id="rId28"/>
    <p:sldId id="312" r:id="rId29"/>
    <p:sldId id="314" r:id="rId30"/>
    <p:sldId id="317" r:id="rId31"/>
    <p:sldId id="318" r:id="rId32"/>
    <p:sldId id="319" r:id="rId33"/>
    <p:sldId id="320" r:id="rId34"/>
    <p:sldId id="322" r:id="rId35"/>
    <p:sldId id="326" r:id="rId36"/>
    <p:sldId id="316" r:id="rId37"/>
    <p:sldId id="329" r:id="rId38"/>
    <p:sldId id="330"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CC0099"/>
    <a:srgbClr val="35CB7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1" d="100"/>
          <a:sy n="71" d="100"/>
        </p:scale>
        <p:origin x="135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image" Target="../media/image74.png"/><Relationship Id="rId4" Type="http://schemas.openxmlformats.org/officeDocument/2006/relationships/image" Target="../media/image7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image" Target="../media/image74.png"/><Relationship Id="rId4" Type="http://schemas.openxmlformats.org/officeDocument/2006/relationships/image" Target="../media/image77.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F79148-FA5D-4094-B2ED-10EBC76F2638}" type="doc">
      <dgm:prSet loTypeId="urn:microsoft.com/office/officeart/2008/layout/VerticalAccentList" loCatId="list" qsTypeId="urn:microsoft.com/office/officeart/2005/8/quickstyle/simple1" qsCatId="simple" csTypeId="urn:microsoft.com/office/officeart/2005/8/colors/colorful1#1" csCatId="colorful" phldr="1"/>
      <dgm:spPr/>
      <dgm:t>
        <a:bodyPr/>
        <a:lstStyle/>
        <a:p>
          <a:endParaRPr lang="en-US"/>
        </a:p>
      </dgm:t>
    </dgm:pt>
    <dgm:pt modelId="{1ECEADDC-E52C-4E1D-BDA1-4D0699CB7836}">
      <dgm:prSet phldrT="[Texto]"/>
      <dgm:spPr/>
      <dgm:t>
        <a:bodyPr/>
        <a:lstStyle/>
        <a:p>
          <a:r>
            <a:rPr lang="es-ES" dirty="0" smtClean="0"/>
            <a:t>Estar permanentemente alerta sobre los riesgos, posibilidades y oportunidades del negocio aeroportuario, a fin de contribuir a la obtención de los mejores resultados posibles, en beneficio del Distrito Metropolitano de Quito.</a:t>
          </a:r>
          <a:endParaRPr lang="en-US" dirty="0"/>
        </a:p>
      </dgm:t>
    </dgm:pt>
    <dgm:pt modelId="{2AD9D092-4C2E-4F99-B318-46A442F81CC5}" type="parTrans" cxnId="{091C9D82-FF71-47BF-8914-D5C1351C4F3A}">
      <dgm:prSet/>
      <dgm:spPr/>
      <dgm:t>
        <a:bodyPr/>
        <a:lstStyle/>
        <a:p>
          <a:endParaRPr lang="en-US"/>
        </a:p>
      </dgm:t>
    </dgm:pt>
    <dgm:pt modelId="{D5D7F63B-26A8-4673-BED0-1CD02B05BB9B}" type="sibTrans" cxnId="{091C9D82-FF71-47BF-8914-D5C1351C4F3A}">
      <dgm:prSet/>
      <dgm:spPr/>
      <dgm:t>
        <a:bodyPr/>
        <a:lstStyle/>
        <a:p>
          <a:endParaRPr lang="en-US"/>
        </a:p>
      </dgm:t>
    </dgm:pt>
    <dgm:pt modelId="{E7A0B713-1EFF-4C51-950F-DA95B116F978}">
      <dgm:prSet phldrT="[Texto]"/>
      <dgm:spPr/>
      <dgm:t>
        <a:bodyPr/>
        <a:lstStyle/>
        <a:p>
          <a:r>
            <a:rPr lang="es-ES" dirty="0" smtClean="0"/>
            <a:t>En función del mejor desarrollo del negocio aeroportuario, en concordancia con el Concesionario, la Empresa debe estar al tanto de las necesidades de expansión de la infraestructura aeroportuaria y, si le corresponde, también de la infraestructura de  Zona  Especial de desarrollo Económico (ZEDE) .</a:t>
          </a:r>
          <a:endParaRPr lang="en-US" dirty="0"/>
        </a:p>
      </dgm:t>
    </dgm:pt>
    <dgm:pt modelId="{0074593C-CB6F-4B4C-A21E-9A5E09781AC8}" type="parTrans" cxnId="{E4FF5218-1435-41CA-9F43-366E14026956}">
      <dgm:prSet/>
      <dgm:spPr/>
      <dgm:t>
        <a:bodyPr/>
        <a:lstStyle/>
        <a:p>
          <a:endParaRPr lang="en-US"/>
        </a:p>
      </dgm:t>
    </dgm:pt>
    <dgm:pt modelId="{4D3B5BBA-DA5E-4E52-8E17-807234AF376B}" type="sibTrans" cxnId="{E4FF5218-1435-41CA-9F43-366E14026956}">
      <dgm:prSet/>
      <dgm:spPr/>
      <dgm:t>
        <a:bodyPr/>
        <a:lstStyle/>
        <a:p>
          <a:endParaRPr lang="en-US"/>
        </a:p>
      </dgm:t>
    </dgm:pt>
    <dgm:pt modelId="{03D9FDD8-B1CA-48FE-95B7-15E71A0EB1B6}">
      <dgm:prSet phldrT="[Texto]"/>
      <dgm:spPr/>
      <dgm:t>
        <a:bodyPr/>
        <a:lstStyle/>
        <a:p>
          <a:r>
            <a:rPr lang="es-ES" dirty="0" smtClean="0"/>
            <a:t>Objetivos Específicos</a:t>
          </a:r>
          <a:endParaRPr lang="en-US" dirty="0"/>
        </a:p>
      </dgm:t>
    </dgm:pt>
    <dgm:pt modelId="{1E6DC9F9-0FE7-42CA-B44D-6BCA3771F2A0}" type="sibTrans" cxnId="{89A8DF77-EB00-4905-AB8E-AEC38BCEF258}">
      <dgm:prSet/>
      <dgm:spPr/>
      <dgm:t>
        <a:bodyPr/>
        <a:lstStyle/>
        <a:p>
          <a:endParaRPr lang="en-US"/>
        </a:p>
      </dgm:t>
    </dgm:pt>
    <dgm:pt modelId="{2627C8BF-4C20-438E-9D66-C32CF5206822}" type="parTrans" cxnId="{89A8DF77-EB00-4905-AB8E-AEC38BCEF258}">
      <dgm:prSet/>
      <dgm:spPr/>
      <dgm:t>
        <a:bodyPr/>
        <a:lstStyle/>
        <a:p>
          <a:endParaRPr lang="en-US"/>
        </a:p>
      </dgm:t>
    </dgm:pt>
    <dgm:pt modelId="{9BE005A8-D4C0-4EDA-935F-E6B04E8371F5}">
      <dgm:prSet phldrT="[Texto]"/>
      <dgm:spPr/>
      <dgm:t>
        <a:bodyPr/>
        <a:lstStyle/>
        <a:p>
          <a:r>
            <a:rPr lang="es-ES" dirty="0" smtClean="0"/>
            <a:t>Objetivos Específicos</a:t>
          </a:r>
          <a:endParaRPr lang="en-US" dirty="0"/>
        </a:p>
      </dgm:t>
    </dgm:pt>
    <dgm:pt modelId="{7C7A2CF8-F32E-46B0-A0F8-BD604D7E01D7}" type="sibTrans" cxnId="{2F014797-E2A8-49E5-9C64-F8AE506B2196}">
      <dgm:prSet/>
      <dgm:spPr/>
      <dgm:t>
        <a:bodyPr/>
        <a:lstStyle/>
        <a:p>
          <a:endParaRPr lang="en-US"/>
        </a:p>
      </dgm:t>
    </dgm:pt>
    <dgm:pt modelId="{B11BF5F4-59CD-431C-A32D-699FFE68A274}" type="parTrans" cxnId="{2F014797-E2A8-49E5-9C64-F8AE506B2196}">
      <dgm:prSet/>
      <dgm:spPr/>
      <dgm:t>
        <a:bodyPr/>
        <a:lstStyle/>
        <a:p>
          <a:endParaRPr lang="en-US"/>
        </a:p>
      </dgm:t>
    </dgm:pt>
    <dgm:pt modelId="{68952538-FED1-4EEF-82BA-100F816D93DF}" type="pres">
      <dgm:prSet presAssocID="{BBF79148-FA5D-4094-B2ED-10EBC76F2638}" presName="Name0" presStyleCnt="0">
        <dgm:presLayoutVars>
          <dgm:chMax/>
          <dgm:chPref/>
          <dgm:dir/>
        </dgm:presLayoutVars>
      </dgm:prSet>
      <dgm:spPr/>
      <dgm:t>
        <a:bodyPr/>
        <a:lstStyle/>
        <a:p>
          <a:endParaRPr lang="en-US"/>
        </a:p>
      </dgm:t>
    </dgm:pt>
    <dgm:pt modelId="{43D0483D-6640-4A77-8364-A8B45264B238}" type="pres">
      <dgm:prSet presAssocID="{03D9FDD8-B1CA-48FE-95B7-15E71A0EB1B6}" presName="parenttextcomposite" presStyleCnt="0"/>
      <dgm:spPr/>
    </dgm:pt>
    <dgm:pt modelId="{9E2615C8-3396-4EF8-9812-D263BA9B2EFA}" type="pres">
      <dgm:prSet presAssocID="{03D9FDD8-B1CA-48FE-95B7-15E71A0EB1B6}" presName="parenttext" presStyleLbl="revTx" presStyleIdx="0" presStyleCnt="2">
        <dgm:presLayoutVars>
          <dgm:chMax/>
          <dgm:chPref val="2"/>
          <dgm:bulletEnabled val="1"/>
        </dgm:presLayoutVars>
      </dgm:prSet>
      <dgm:spPr/>
      <dgm:t>
        <a:bodyPr/>
        <a:lstStyle/>
        <a:p>
          <a:endParaRPr lang="en-US"/>
        </a:p>
      </dgm:t>
    </dgm:pt>
    <dgm:pt modelId="{C462EE9D-2475-458D-8149-059F7960717E}" type="pres">
      <dgm:prSet presAssocID="{03D9FDD8-B1CA-48FE-95B7-15E71A0EB1B6}" presName="composite" presStyleCnt="0"/>
      <dgm:spPr/>
    </dgm:pt>
    <dgm:pt modelId="{28EFC874-ED13-4BED-96FC-7005D5B72019}" type="pres">
      <dgm:prSet presAssocID="{03D9FDD8-B1CA-48FE-95B7-15E71A0EB1B6}" presName="chevron1" presStyleLbl="alignNode1" presStyleIdx="0" presStyleCnt="14"/>
      <dgm:spPr/>
    </dgm:pt>
    <dgm:pt modelId="{9C475E4C-3765-4479-A155-DFF55A6F553A}" type="pres">
      <dgm:prSet presAssocID="{03D9FDD8-B1CA-48FE-95B7-15E71A0EB1B6}" presName="chevron2" presStyleLbl="alignNode1" presStyleIdx="1" presStyleCnt="14"/>
      <dgm:spPr/>
    </dgm:pt>
    <dgm:pt modelId="{61309095-59C4-4C8B-8609-2C378D3D718D}" type="pres">
      <dgm:prSet presAssocID="{03D9FDD8-B1CA-48FE-95B7-15E71A0EB1B6}" presName="chevron3" presStyleLbl="alignNode1" presStyleIdx="2" presStyleCnt="14"/>
      <dgm:spPr/>
    </dgm:pt>
    <dgm:pt modelId="{876D9D0A-3D9A-4E69-B432-C63B22D17DB8}" type="pres">
      <dgm:prSet presAssocID="{03D9FDD8-B1CA-48FE-95B7-15E71A0EB1B6}" presName="chevron4" presStyleLbl="alignNode1" presStyleIdx="3" presStyleCnt="14"/>
      <dgm:spPr/>
    </dgm:pt>
    <dgm:pt modelId="{E4CCBD6C-DA1C-43FB-BE54-F500128EF3BA}" type="pres">
      <dgm:prSet presAssocID="{03D9FDD8-B1CA-48FE-95B7-15E71A0EB1B6}" presName="chevron5" presStyleLbl="alignNode1" presStyleIdx="4" presStyleCnt="14"/>
      <dgm:spPr/>
    </dgm:pt>
    <dgm:pt modelId="{EC6C17C8-1D3C-4916-8B81-6AD840C3DE45}" type="pres">
      <dgm:prSet presAssocID="{03D9FDD8-B1CA-48FE-95B7-15E71A0EB1B6}" presName="chevron6" presStyleLbl="alignNode1" presStyleIdx="5" presStyleCnt="14" custLinFactNeighborX="-9831" custLinFactNeighborY="3462"/>
      <dgm:spPr/>
    </dgm:pt>
    <dgm:pt modelId="{83000F99-72D7-4B01-8FEE-0DE803B3FFA0}" type="pres">
      <dgm:prSet presAssocID="{03D9FDD8-B1CA-48FE-95B7-15E71A0EB1B6}" presName="chevron7" presStyleLbl="alignNode1" presStyleIdx="6" presStyleCnt="14"/>
      <dgm:spPr/>
    </dgm:pt>
    <dgm:pt modelId="{64218F89-82E1-498C-BC89-D40EB4E84B6D}" type="pres">
      <dgm:prSet presAssocID="{03D9FDD8-B1CA-48FE-95B7-15E71A0EB1B6}" presName="childtext" presStyleLbl="solidFgAcc1" presStyleIdx="0" presStyleCnt="2">
        <dgm:presLayoutVars>
          <dgm:chMax/>
          <dgm:chPref val="0"/>
          <dgm:bulletEnabled val="1"/>
        </dgm:presLayoutVars>
      </dgm:prSet>
      <dgm:spPr/>
      <dgm:t>
        <a:bodyPr/>
        <a:lstStyle/>
        <a:p>
          <a:endParaRPr lang="en-US"/>
        </a:p>
      </dgm:t>
    </dgm:pt>
    <dgm:pt modelId="{CFA56A5C-F1F1-43F7-BF93-2575BFA2458E}" type="pres">
      <dgm:prSet presAssocID="{1E6DC9F9-0FE7-42CA-B44D-6BCA3771F2A0}" presName="sibTrans" presStyleCnt="0"/>
      <dgm:spPr/>
    </dgm:pt>
    <dgm:pt modelId="{E9B956C3-4B09-4ECF-A79B-33614AF6EB9F}" type="pres">
      <dgm:prSet presAssocID="{9BE005A8-D4C0-4EDA-935F-E6B04E8371F5}" presName="parenttextcomposite" presStyleCnt="0"/>
      <dgm:spPr/>
    </dgm:pt>
    <dgm:pt modelId="{B444D39A-EBED-4842-BAD5-51FC5CD3437D}" type="pres">
      <dgm:prSet presAssocID="{9BE005A8-D4C0-4EDA-935F-E6B04E8371F5}" presName="parenttext" presStyleLbl="revTx" presStyleIdx="1" presStyleCnt="2">
        <dgm:presLayoutVars>
          <dgm:chMax/>
          <dgm:chPref val="2"/>
          <dgm:bulletEnabled val="1"/>
        </dgm:presLayoutVars>
      </dgm:prSet>
      <dgm:spPr/>
      <dgm:t>
        <a:bodyPr/>
        <a:lstStyle/>
        <a:p>
          <a:endParaRPr lang="en-US"/>
        </a:p>
      </dgm:t>
    </dgm:pt>
    <dgm:pt modelId="{FEF0E6E8-0656-4421-BA33-2A1BF61C61E2}" type="pres">
      <dgm:prSet presAssocID="{9BE005A8-D4C0-4EDA-935F-E6B04E8371F5}" presName="composite" presStyleCnt="0"/>
      <dgm:spPr/>
    </dgm:pt>
    <dgm:pt modelId="{38A09630-610F-48C9-9889-D56E8CC95861}" type="pres">
      <dgm:prSet presAssocID="{9BE005A8-D4C0-4EDA-935F-E6B04E8371F5}" presName="chevron1" presStyleLbl="alignNode1" presStyleIdx="7" presStyleCnt="14"/>
      <dgm:spPr/>
    </dgm:pt>
    <dgm:pt modelId="{3E89F221-02D0-4B99-9ECA-8B79C04EE200}" type="pres">
      <dgm:prSet presAssocID="{9BE005A8-D4C0-4EDA-935F-E6B04E8371F5}" presName="chevron2" presStyleLbl="alignNode1" presStyleIdx="8" presStyleCnt="14"/>
      <dgm:spPr/>
    </dgm:pt>
    <dgm:pt modelId="{A14AB96D-ADFB-4F75-860C-7F357F1BA748}" type="pres">
      <dgm:prSet presAssocID="{9BE005A8-D4C0-4EDA-935F-E6B04E8371F5}" presName="chevron3" presStyleLbl="alignNode1" presStyleIdx="9" presStyleCnt="14"/>
      <dgm:spPr/>
    </dgm:pt>
    <dgm:pt modelId="{87D17DD1-B500-4071-B712-93B27B4DEC9B}" type="pres">
      <dgm:prSet presAssocID="{9BE005A8-D4C0-4EDA-935F-E6B04E8371F5}" presName="chevron4" presStyleLbl="alignNode1" presStyleIdx="10" presStyleCnt="14"/>
      <dgm:spPr/>
    </dgm:pt>
    <dgm:pt modelId="{489B1473-9F08-45DB-A170-4EBBE73A1930}" type="pres">
      <dgm:prSet presAssocID="{9BE005A8-D4C0-4EDA-935F-E6B04E8371F5}" presName="chevron5" presStyleLbl="alignNode1" presStyleIdx="11" presStyleCnt="14"/>
      <dgm:spPr/>
    </dgm:pt>
    <dgm:pt modelId="{5E46C467-827E-436D-A371-F050713E328F}" type="pres">
      <dgm:prSet presAssocID="{9BE005A8-D4C0-4EDA-935F-E6B04E8371F5}" presName="chevron6" presStyleLbl="alignNode1" presStyleIdx="12" presStyleCnt="14"/>
      <dgm:spPr/>
    </dgm:pt>
    <dgm:pt modelId="{DA802A70-A501-4E9E-868B-3FC8ECB2BEE2}" type="pres">
      <dgm:prSet presAssocID="{9BE005A8-D4C0-4EDA-935F-E6B04E8371F5}" presName="chevron7" presStyleLbl="alignNode1" presStyleIdx="13" presStyleCnt="14"/>
      <dgm:spPr/>
    </dgm:pt>
    <dgm:pt modelId="{53A07B17-7405-454D-BC69-5BC0038B4789}" type="pres">
      <dgm:prSet presAssocID="{9BE005A8-D4C0-4EDA-935F-E6B04E8371F5}" presName="childtext" presStyleLbl="solidFgAcc1" presStyleIdx="1" presStyleCnt="2">
        <dgm:presLayoutVars>
          <dgm:chMax/>
          <dgm:chPref val="0"/>
          <dgm:bulletEnabled val="1"/>
        </dgm:presLayoutVars>
      </dgm:prSet>
      <dgm:spPr/>
      <dgm:t>
        <a:bodyPr/>
        <a:lstStyle/>
        <a:p>
          <a:endParaRPr lang="en-US"/>
        </a:p>
      </dgm:t>
    </dgm:pt>
  </dgm:ptLst>
  <dgm:cxnLst>
    <dgm:cxn modelId="{E4FF5218-1435-41CA-9F43-366E14026956}" srcId="{9BE005A8-D4C0-4EDA-935F-E6B04E8371F5}" destId="{E7A0B713-1EFF-4C51-950F-DA95B116F978}" srcOrd="0" destOrd="0" parTransId="{0074593C-CB6F-4B4C-A21E-9A5E09781AC8}" sibTransId="{4D3B5BBA-DA5E-4E52-8E17-807234AF376B}"/>
    <dgm:cxn modelId="{836D3D5E-96FE-4D8D-ACE3-9C421E001BC2}" type="presOf" srcId="{BBF79148-FA5D-4094-B2ED-10EBC76F2638}" destId="{68952538-FED1-4EEF-82BA-100F816D93DF}" srcOrd="0" destOrd="0" presId="urn:microsoft.com/office/officeart/2008/layout/VerticalAccentList"/>
    <dgm:cxn modelId="{67F030BE-B1D8-444C-81B8-273611FAC34E}" type="presOf" srcId="{E7A0B713-1EFF-4C51-950F-DA95B116F978}" destId="{53A07B17-7405-454D-BC69-5BC0038B4789}" srcOrd="0" destOrd="0" presId="urn:microsoft.com/office/officeart/2008/layout/VerticalAccentList"/>
    <dgm:cxn modelId="{9D987AB5-3EFE-42D0-8A56-B94171068E9B}" type="presOf" srcId="{9BE005A8-D4C0-4EDA-935F-E6B04E8371F5}" destId="{B444D39A-EBED-4842-BAD5-51FC5CD3437D}" srcOrd="0" destOrd="0" presId="urn:microsoft.com/office/officeart/2008/layout/VerticalAccentList"/>
    <dgm:cxn modelId="{89A8DF77-EB00-4905-AB8E-AEC38BCEF258}" srcId="{BBF79148-FA5D-4094-B2ED-10EBC76F2638}" destId="{03D9FDD8-B1CA-48FE-95B7-15E71A0EB1B6}" srcOrd="0" destOrd="0" parTransId="{2627C8BF-4C20-438E-9D66-C32CF5206822}" sibTransId="{1E6DC9F9-0FE7-42CA-B44D-6BCA3771F2A0}"/>
    <dgm:cxn modelId="{2F014797-E2A8-49E5-9C64-F8AE506B2196}" srcId="{BBF79148-FA5D-4094-B2ED-10EBC76F2638}" destId="{9BE005A8-D4C0-4EDA-935F-E6B04E8371F5}" srcOrd="1" destOrd="0" parTransId="{B11BF5F4-59CD-431C-A32D-699FFE68A274}" sibTransId="{7C7A2CF8-F32E-46B0-A0F8-BD604D7E01D7}"/>
    <dgm:cxn modelId="{091C9D82-FF71-47BF-8914-D5C1351C4F3A}" srcId="{03D9FDD8-B1CA-48FE-95B7-15E71A0EB1B6}" destId="{1ECEADDC-E52C-4E1D-BDA1-4D0699CB7836}" srcOrd="0" destOrd="0" parTransId="{2AD9D092-4C2E-4F99-B318-46A442F81CC5}" sibTransId="{D5D7F63B-26A8-4673-BED0-1CD02B05BB9B}"/>
    <dgm:cxn modelId="{8374FFE0-9685-4D89-850A-881E103BB52F}" type="presOf" srcId="{1ECEADDC-E52C-4E1D-BDA1-4D0699CB7836}" destId="{64218F89-82E1-498C-BC89-D40EB4E84B6D}" srcOrd="0" destOrd="0" presId="urn:microsoft.com/office/officeart/2008/layout/VerticalAccentList"/>
    <dgm:cxn modelId="{669EF419-3420-4725-8C8A-600CB6C87FAB}" type="presOf" srcId="{03D9FDD8-B1CA-48FE-95B7-15E71A0EB1B6}" destId="{9E2615C8-3396-4EF8-9812-D263BA9B2EFA}" srcOrd="0" destOrd="0" presId="urn:microsoft.com/office/officeart/2008/layout/VerticalAccentList"/>
    <dgm:cxn modelId="{8A223D0F-2C3E-4124-9BC2-CBC9F507FE7B}" type="presParOf" srcId="{68952538-FED1-4EEF-82BA-100F816D93DF}" destId="{43D0483D-6640-4A77-8364-A8B45264B238}" srcOrd="0" destOrd="0" presId="urn:microsoft.com/office/officeart/2008/layout/VerticalAccentList"/>
    <dgm:cxn modelId="{1B2DB53D-2450-4A18-81D0-B66A8A285922}" type="presParOf" srcId="{43D0483D-6640-4A77-8364-A8B45264B238}" destId="{9E2615C8-3396-4EF8-9812-D263BA9B2EFA}" srcOrd="0" destOrd="0" presId="urn:microsoft.com/office/officeart/2008/layout/VerticalAccentList"/>
    <dgm:cxn modelId="{1CA96FBD-7D7D-40E9-9FFB-76C76BFF3364}" type="presParOf" srcId="{68952538-FED1-4EEF-82BA-100F816D93DF}" destId="{C462EE9D-2475-458D-8149-059F7960717E}" srcOrd="1" destOrd="0" presId="urn:microsoft.com/office/officeart/2008/layout/VerticalAccentList"/>
    <dgm:cxn modelId="{64B945EF-6222-4E3D-B85D-6178707C97F2}" type="presParOf" srcId="{C462EE9D-2475-458D-8149-059F7960717E}" destId="{28EFC874-ED13-4BED-96FC-7005D5B72019}" srcOrd="0" destOrd="0" presId="urn:microsoft.com/office/officeart/2008/layout/VerticalAccentList"/>
    <dgm:cxn modelId="{C39060D0-2A8B-4B63-AEF5-8C8485FA1C16}" type="presParOf" srcId="{C462EE9D-2475-458D-8149-059F7960717E}" destId="{9C475E4C-3765-4479-A155-DFF55A6F553A}" srcOrd="1" destOrd="0" presId="urn:microsoft.com/office/officeart/2008/layout/VerticalAccentList"/>
    <dgm:cxn modelId="{1529FE94-2F0F-4622-AEF1-DAEA7C17EC21}" type="presParOf" srcId="{C462EE9D-2475-458D-8149-059F7960717E}" destId="{61309095-59C4-4C8B-8609-2C378D3D718D}" srcOrd="2" destOrd="0" presId="urn:microsoft.com/office/officeart/2008/layout/VerticalAccentList"/>
    <dgm:cxn modelId="{9633FA2E-B79B-4B94-AB8F-DDB9CD798752}" type="presParOf" srcId="{C462EE9D-2475-458D-8149-059F7960717E}" destId="{876D9D0A-3D9A-4E69-B432-C63B22D17DB8}" srcOrd="3" destOrd="0" presId="urn:microsoft.com/office/officeart/2008/layout/VerticalAccentList"/>
    <dgm:cxn modelId="{4EE67522-8F69-410D-A4DE-908E7A1C95E1}" type="presParOf" srcId="{C462EE9D-2475-458D-8149-059F7960717E}" destId="{E4CCBD6C-DA1C-43FB-BE54-F500128EF3BA}" srcOrd="4" destOrd="0" presId="urn:microsoft.com/office/officeart/2008/layout/VerticalAccentList"/>
    <dgm:cxn modelId="{6A8D1525-0FAB-4878-A510-801EDD1011F1}" type="presParOf" srcId="{C462EE9D-2475-458D-8149-059F7960717E}" destId="{EC6C17C8-1D3C-4916-8B81-6AD840C3DE45}" srcOrd="5" destOrd="0" presId="urn:microsoft.com/office/officeart/2008/layout/VerticalAccentList"/>
    <dgm:cxn modelId="{FEB160BD-C8B7-41E1-A65B-4DA85C5A4396}" type="presParOf" srcId="{C462EE9D-2475-458D-8149-059F7960717E}" destId="{83000F99-72D7-4B01-8FEE-0DE803B3FFA0}" srcOrd="6" destOrd="0" presId="urn:microsoft.com/office/officeart/2008/layout/VerticalAccentList"/>
    <dgm:cxn modelId="{7BED345D-72CB-46C8-B5CA-D633E270087B}" type="presParOf" srcId="{C462EE9D-2475-458D-8149-059F7960717E}" destId="{64218F89-82E1-498C-BC89-D40EB4E84B6D}" srcOrd="7" destOrd="0" presId="urn:microsoft.com/office/officeart/2008/layout/VerticalAccentList"/>
    <dgm:cxn modelId="{DF472535-5C7B-4CE3-B830-7715FD04DB03}" type="presParOf" srcId="{68952538-FED1-4EEF-82BA-100F816D93DF}" destId="{CFA56A5C-F1F1-43F7-BF93-2575BFA2458E}" srcOrd="2" destOrd="0" presId="urn:microsoft.com/office/officeart/2008/layout/VerticalAccentList"/>
    <dgm:cxn modelId="{DB2630C7-943F-40A3-87ED-428BDD1DF640}" type="presParOf" srcId="{68952538-FED1-4EEF-82BA-100F816D93DF}" destId="{E9B956C3-4B09-4ECF-A79B-33614AF6EB9F}" srcOrd="3" destOrd="0" presId="urn:microsoft.com/office/officeart/2008/layout/VerticalAccentList"/>
    <dgm:cxn modelId="{365C8B75-274E-4099-9778-A1ED9F9070F3}" type="presParOf" srcId="{E9B956C3-4B09-4ECF-A79B-33614AF6EB9F}" destId="{B444D39A-EBED-4842-BAD5-51FC5CD3437D}" srcOrd="0" destOrd="0" presId="urn:microsoft.com/office/officeart/2008/layout/VerticalAccentList"/>
    <dgm:cxn modelId="{F1B5445A-D1A0-4288-8924-8B7F8B3202DA}" type="presParOf" srcId="{68952538-FED1-4EEF-82BA-100F816D93DF}" destId="{FEF0E6E8-0656-4421-BA33-2A1BF61C61E2}" srcOrd="4" destOrd="0" presId="urn:microsoft.com/office/officeart/2008/layout/VerticalAccentList"/>
    <dgm:cxn modelId="{1A56DA37-26B8-49B5-ADEE-CA584B221F13}" type="presParOf" srcId="{FEF0E6E8-0656-4421-BA33-2A1BF61C61E2}" destId="{38A09630-610F-48C9-9889-D56E8CC95861}" srcOrd="0" destOrd="0" presId="urn:microsoft.com/office/officeart/2008/layout/VerticalAccentList"/>
    <dgm:cxn modelId="{CAC026CB-70BC-46E7-834A-EE7176879017}" type="presParOf" srcId="{FEF0E6E8-0656-4421-BA33-2A1BF61C61E2}" destId="{3E89F221-02D0-4B99-9ECA-8B79C04EE200}" srcOrd="1" destOrd="0" presId="urn:microsoft.com/office/officeart/2008/layout/VerticalAccentList"/>
    <dgm:cxn modelId="{41C28B1B-140D-4D9B-87F2-93D50516D80A}" type="presParOf" srcId="{FEF0E6E8-0656-4421-BA33-2A1BF61C61E2}" destId="{A14AB96D-ADFB-4F75-860C-7F357F1BA748}" srcOrd="2" destOrd="0" presId="urn:microsoft.com/office/officeart/2008/layout/VerticalAccentList"/>
    <dgm:cxn modelId="{29275C55-DA7F-4E2A-A4C3-E73F352D7A0E}" type="presParOf" srcId="{FEF0E6E8-0656-4421-BA33-2A1BF61C61E2}" destId="{87D17DD1-B500-4071-B712-93B27B4DEC9B}" srcOrd="3" destOrd="0" presId="urn:microsoft.com/office/officeart/2008/layout/VerticalAccentList"/>
    <dgm:cxn modelId="{45D9B024-D517-46CF-9664-0AAC755F29A3}" type="presParOf" srcId="{FEF0E6E8-0656-4421-BA33-2A1BF61C61E2}" destId="{489B1473-9F08-45DB-A170-4EBBE73A1930}" srcOrd="4" destOrd="0" presId="urn:microsoft.com/office/officeart/2008/layout/VerticalAccentList"/>
    <dgm:cxn modelId="{A2BFD9EE-0203-4894-881E-4CE38722E10C}" type="presParOf" srcId="{FEF0E6E8-0656-4421-BA33-2A1BF61C61E2}" destId="{5E46C467-827E-436D-A371-F050713E328F}" srcOrd="5" destOrd="0" presId="urn:microsoft.com/office/officeart/2008/layout/VerticalAccentList"/>
    <dgm:cxn modelId="{B1FAA7F2-7EEC-4753-B3DE-A31EB40B8703}" type="presParOf" srcId="{FEF0E6E8-0656-4421-BA33-2A1BF61C61E2}" destId="{DA802A70-A501-4E9E-868B-3FC8ECB2BEE2}" srcOrd="6" destOrd="0" presId="urn:microsoft.com/office/officeart/2008/layout/VerticalAccentList"/>
    <dgm:cxn modelId="{C127BDE2-351D-4EC3-B34F-E6A1FD63E7ED}" type="presParOf" srcId="{FEF0E6E8-0656-4421-BA33-2A1BF61C61E2}" destId="{53A07B17-7405-454D-BC69-5BC0038B4789}"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86ED7B3-B7F9-4C5E-8173-1170FD292690}" type="doc">
      <dgm:prSet loTypeId="urn:microsoft.com/office/officeart/2005/8/layout/target1" loCatId="relationship" qsTypeId="urn:microsoft.com/office/officeart/2005/8/quickstyle/simple3" qsCatId="simple" csTypeId="urn:microsoft.com/office/officeart/2005/8/colors/colorful1#2" csCatId="colorful" phldr="1"/>
      <dgm:spPr/>
      <dgm:t>
        <a:bodyPr/>
        <a:lstStyle/>
        <a:p>
          <a:endParaRPr lang="en-US"/>
        </a:p>
      </dgm:t>
    </dgm:pt>
    <dgm:pt modelId="{46B0253E-791A-49E6-8EE6-264551988924}">
      <dgm:prSet phldrT="[Texto]"/>
      <dgm:spPr/>
      <dgm:t>
        <a:bodyPr/>
        <a:lstStyle/>
        <a:p>
          <a:r>
            <a:rPr lang="es-ES" dirty="0" smtClean="0"/>
            <a:t>Tesorería</a:t>
          </a:r>
          <a:endParaRPr lang="en-US" dirty="0"/>
        </a:p>
      </dgm:t>
    </dgm:pt>
    <dgm:pt modelId="{7BF6151B-E5E9-47AE-B680-EA2B093C5164}" type="parTrans" cxnId="{855B8D78-2240-4D07-87CA-FCDE9B6F4B31}">
      <dgm:prSet/>
      <dgm:spPr/>
      <dgm:t>
        <a:bodyPr/>
        <a:lstStyle/>
        <a:p>
          <a:endParaRPr lang="en-US"/>
        </a:p>
      </dgm:t>
    </dgm:pt>
    <dgm:pt modelId="{41FCABC5-C44F-405A-AB39-F43ADFAAC1F4}" type="sibTrans" cxnId="{855B8D78-2240-4D07-87CA-FCDE9B6F4B31}">
      <dgm:prSet/>
      <dgm:spPr/>
      <dgm:t>
        <a:bodyPr/>
        <a:lstStyle/>
        <a:p>
          <a:endParaRPr lang="en-US"/>
        </a:p>
      </dgm:t>
    </dgm:pt>
    <dgm:pt modelId="{8EFF7EBB-F55F-41F8-92FE-745AF6BE6FB8}">
      <dgm:prSet phldrT="[Texto]"/>
      <dgm:spPr/>
      <dgm:t>
        <a:bodyPr/>
        <a:lstStyle/>
        <a:p>
          <a:r>
            <a:rPr lang="es-ES" dirty="0" smtClean="0"/>
            <a:t>Contabilidad</a:t>
          </a:r>
          <a:endParaRPr lang="en-US" dirty="0"/>
        </a:p>
      </dgm:t>
    </dgm:pt>
    <dgm:pt modelId="{32D8D8C5-295E-46CA-902B-8CAEA0DF857A}" type="parTrans" cxnId="{6216A1F7-392D-45E9-A23E-1E8C6A0104B6}">
      <dgm:prSet/>
      <dgm:spPr/>
      <dgm:t>
        <a:bodyPr/>
        <a:lstStyle/>
        <a:p>
          <a:endParaRPr lang="en-US"/>
        </a:p>
      </dgm:t>
    </dgm:pt>
    <dgm:pt modelId="{FA36133D-BA10-4E88-8191-9E7ABAB5437B}" type="sibTrans" cxnId="{6216A1F7-392D-45E9-A23E-1E8C6A0104B6}">
      <dgm:prSet/>
      <dgm:spPr/>
      <dgm:t>
        <a:bodyPr/>
        <a:lstStyle/>
        <a:p>
          <a:endParaRPr lang="en-US"/>
        </a:p>
      </dgm:t>
    </dgm:pt>
    <dgm:pt modelId="{9B386C53-663D-482A-87BB-EDE954396995}">
      <dgm:prSet/>
      <dgm:spPr/>
      <dgm:t>
        <a:bodyPr/>
        <a:lstStyle/>
        <a:p>
          <a:r>
            <a:rPr lang="es-EC" dirty="0" smtClean="0"/>
            <a:t>Compras Públicas</a:t>
          </a:r>
          <a:endParaRPr lang="en-US" dirty="0"/>
        </a:p>
      </dgm:t>
    </dgm:pt>
    <dgm:pt modelId="{62AB082D-27A1-44F7-800C-A4034CBF2601}" type="parTrans" cxnId="{52DE771C-F2E9-4513-85E0-F19EB391790E}">
      <dgm:prSet/>
      <dgm:spPr/>
      <dgm:t>
        <a:bodyPr/>
        <a:lstStyle/>
        <a:p>
          <a:endParaRPr lang="en-US"/>
        </a:p>
      </dgm:t>
    </dgm:pt>
    <dgm:pt modelId="{C2CB64FB-E3A0-42E0-81DB-F0860C0E657F}" type="sibTrans" cxnId="{52DE771C-F2E9-4513-85E0-F19EB391790E}">
      <dgm:prSet/>
      <dgm:spPr/>
      <dgm:t>
        <a:bodyPr/>
        <a:lstStyle/>
        <a:p>
          <a:endParaRPr lang="en-US"/>
        </a:p>
      </dgm:t>
    </dgm:pt>
    <dgm:pt modelId="{28BF4B27-E160-4557-AFBD-CF6FC6FD8EC3}" type="pres">
      <dgm:prSet presAssocID="{886ED7B3-B7F9-4C5E-8173-1170FD292690}" presName="composite" presStyleCnt="0">
        <dgm:presLayoutVars>
          <dgm:chMax val="5"/>
          <dgm:dir/>
          <dgm:resizeHandles val="exact"/>
        </dgm:presLayoutVars>
      </dgm:prSet>
      <dgm:spPr/>
      <dgm:t>
        <a:bodyPr/>
        <a:lstStyle/>
        <a:p>
          <a:endParaRPr lang="en-US"/>
        </a:p>
      </dgm:t>
    </dgm:pt>
    <dgm:pt modelId="{6FBB9136-6381-4D50-9D25-84D8A90F7A87}" type="pres">
      <dgm:prSet presAssocID="{46B0253E-791A-49E6-8EE6-264551988924}" presName="circle1" presStyleLbl="lnNode1" presStyleIdx="0" presStyleCnt="3"/>
      <dgm:spPr/>
    </dgm:pt>
    <dgm:pt modelId="{C89C5092-14EA-4BA9-ADBA-6D0EEDA50792}" type="pres">
      <dgm:prSet presAssocID="{46B0253E-791A-49E6-8EE6-264551988924}" presName="text1" presStyleLbl="revTx" presStyleIdx="0" presStyleCnt="3">
        <dgm:presLayoutVars>
          <dgm:bulletEnabled val="1"/>
        </dgm:presLayoutVars>
      </dgm:prSet>
      <dgm:spPr/>
      <dgm:t>
        <a:bodyPr/>
        <a:lstStyle/>
        <a:p>
          <a:endParaRPr lang="en-US"/>
        </a:p>
      </dgm:t>
    </dgm:pt>
    <dgm:pt modelId="{7CE67C2A-183C-439F-8B94-D12D1082DD94}" type="pres">
      <dgm:prSet presAssocID="{46B0253E-791A-49E6-8EE6-264551988924}" presName="line1" presStyleLbl="callout" presStyleIdx="0" presStyleCnt="6"/>
      <dgm:spPr/>
    </dgm:pt>
    <dgm:pt modelId="{DE08CB4E-C83A-49E8-9E17-D0099C1A71FB}" type="pres">
      <dgm:prSet presAssocID="{46B0253E-791A-49E6-8EE6-264551988924}" presName="d1" presStyleLbl="callout" presStyleIdx="1" presStyleCnt="6"/>
      <dgm:spPr/>
    </dgm:pt>
    <dgm:pt modelId="{76201F39-5673-4B05-90B3-4C59DD31C5EC}" type="pres">
      <dgm:prSet presAssocID="{8EFF7EBB-F55F-41F8-92FE-745AF6BE6FB8}" presName="circle2" presStyleLbl="lnNode1" presStyleIdx="1" presStyleCnt="3" custScaleX="73061" custScaleY="79410"/>
      <dgm:spPr/>
    </dgm:pt>
    <dgm:pt modelId="{B8045CAC-3FA1-4458-9E4A-5194F2514809}" type="pres">
      <dgm:prSet presAssocID="{8EFF7EBB-F55F-41F8-92FE-745AF6BE6FB8}" presName="text2" presStyleLbl="revTx" presStyleIdx="1" presStyleCnt="3" custLinFactNeighborY="-17463">
        <dgm:presLayoutVars>
          <dgm:bulletEnabled val="1"/>
        </dgm:presLayoutVars>
      </dgm:prSet>
      <dgm:spPr/>
      <dgm:t>
        <a:bodyPr/>
        <a:lstStyle/>
        <a:p>
          <a:endParaRPr lang="en-US"/>
        </a:p>
      </dgm:t>
    </dgm:pt>
    <dgm:pt modelId="{87490461-9CD9-4D23-B6AC-F11A52232DAC}" type="pres">
      <dgm:prSet presAssocID="{8EFF7EBB-F55F-41F8-92FE-745AF6BE6FB8}" presName="line2" presStyleLbl="callout" presStyleIdx="2" presStyleCnt="6" custLinFactY="-100000" custLinFactNeighborX="-16571" custLinFactNeighborY="-165794"/>
      <dgm:spPr/>
    </dgm:pt>
    <dgm:pt modelId="{6ED4CE9B-F473-445C-ADD3-426947187625}" type="pres">
      <dgm:prSet presAssocID="{8EFF7EBB-F55F-41F8-92FE-745AF6BE6FB8}" presName="d2" presStyleLbl="callout" presStyleIdx="3" presStyleCnt="6" custScaleX="101904" custScaleY="100000" custLinFactNeighborX="-6033" custLinFactNeighborY="-5827"/>
      <dgm:spPr/>
    </dgm:pt>
    <dgm:pt modelId="{24F09C25-9D8E-4D8B-8ECD-E406CC018590}" type="pres">
      <dgm:prSet presAssocID="{9B386C53-663D-482A-87BB-EDE954396995}" presName="circle3" presStyleLbl="lnNode1" presStyleIdx="2" presStyleCnt="3" custScaleX="80032" custScaleY="80341"/>
      <dgm:spPr/>
    </dgm:pt>
    <dgm:pt modelId="{4ECFC3C9-4161-41A5-9D73-AF8FBD018074}" type="pres">
      <dgm:prSet presAssocID="{9B386C53-663D-482A-87BB-EDE954396995}" presName="text3" presStyleLbl="revTx" presStyleIdx="2" presStyleCnt="3" custLinFactNeighborX="12605" custLinFactNeighborY="-14965">
        <dgm:presLayoutVars>
          <dgm:bulletEnabled val="1"/>
        </dgm:presLayoutVars>
      </dgm:prSet>
      <dgm:spPr/>
      <dgm:t>
        <a:bodyPr/>
        <a:lstStyle/>
        <a:p>
          <a:endParaRPr lang="en-US"/>
        </a:p>
      </dgm:t>
    </dgm:pt>
    <dgm:pt modelId="{F3C797DA-9148-42E3-9A5D-5DB99ECB3352}" type="pres">
      <dgm:prSet presAssocID="{9B386C53-663D-482A-87BB-EDE954396995}" presName="line3" presStyleLbl="callout" presStyleIdx="4" presStyleCnt="6" custLinFactY="-234995" custLinFactNeighborX="34627" custLinFactNeighborY="-300000"/>
      <dgm:spPr/>
    </dgm:pt>
    <dgm:pt modelId="{2E7890D1-F75B-4BCE-AD69-BD3B6BA1D89D}" type="pres">
      <dgm:prSet presAssocID="{9B386C53-663D-482A-87BB-EDE954396995}" presName="d3" presStyleLbl="callout" presStyleIdx="5" presStyleCnt="6" custScaleX="112290" custScaleY="89315" custLinFactNeighborX="10180" custLinFactNeighborY="-24695"/>
      <dgm:spPr/>
    </dgm:pt>
  </dgm:ptLst>
  <dgm:cxnLst>
    <dgm:cxn modelId="{76BFA8AF-7953-409A-9D56-5EDFF77238EB}" type="presOf" srcId="{8EFF7EBB-F55F-41F8-92FE-745AF6BE6FB8}" destId="{B8045CAC-3FA1-4458-9E4A-5194F2514809}" srcOrd="0" destOrd="0" presId="urn:microsoft.com/office/officeart/2005/8/layout/target1"/>
    <dgm:cxn modelId="{6216A1F7-392D-45E9-A23E-1E8C6A0104B6}" srcId="{886ED7B3-B7F9-4C5E-8173-1170FD292690}" destId="{8EFF7EBB-F55F-41F8-92FE-745AF6BE6FB8}" srcOrd="1" destOrd="0" parTransId="{32D8D8C5-295E-46CA-902B-8CAEA0DF857A}" sibTransId="{FA36133D-BA10-4E88-8191-9E7ABAB5437B}"/>
    <dgm:cxn modelId="{A155F29B-1437-495B-863F-0E0128C9AD0F}" type="presOf" srcId="{9B386C53-663D-482A-87BB-EDE954396995}" destId="{4ECFC3C9-4161-41A5-9D73-AF8FBD018074}" srcOrd="0" destOrd="0" presId="urn:microsoft.com/office/officeart/2005/8/layout/target1"/>
    <dgm:cxn modelId="{2544DF62-A727-4814-A3AB-9C0EF3D26220}" type="presOf" srcId="{46B0253E-791A-49E6-8EE6-264551988924}" destId="{C89C5092-14EA-4BA9-ADBA-6D0EEDA50792}" srcOrd="0" destOrd="0" presId="urn:microsoft.com/office/officeart/2005/8/layout/target1"/>
    <dgm:cxn modelId="{52DE771C-F2E9-4513-85E0-F19EB391790E}" srcId="{886ED7B3-B7F9-4C5E-8173-1170FD292690}" destId="{9B386C53-663D-482A-87BB-EDE954396995}" srcOrd="2" destOrd="0" parTransId="{62AB082D-27A1-44F7-800C-A4034CBF2601}" sibTransId="{C2CB64FB-E3A0-42E0-81DB-F0860C0E657F}"/>
    <dgm:cxn modelId="{ACF0B116-905A-4F78-9FFD-668BEC8AE9F6}" type="presOf" srcId="{886ED7B3-B7F9-4C5E-8173-1170FD292690}" destId="{28BF4B27-E160-4557-AFBD-CF6FC6FD8EC3}" srcOrd="0" destOrd="0" presId="urn:microsoft.com/office/officeart/2005/8/layout/target1"/>
    <dgm:cxn modelId="{855B8D78-2240-4D07-87CA-FCDE9B6F4B31}" srcId="{886ED7B3-B7F9-4C5E-8173-1170FD292690}" destId="{46B0253E-791A-49E6-8EE6-264551988924}" srcOrd="0" destOrd="0" parTransId="{7BF6151B-E5E9-47AE-B680-EA2B093C5164}" sibTransId="{41FCABC5-C44F-405A-AB39-F43ADFAAC1F4}"/>
    <dgm:cxn modelId="{5E2CF089-2FD4-409D-98FC-8A011D9FEA09}" type="presParOf" srcId="{28BF4B27-E160-4557-AFBD-CF6FC6FD8EC3}" destId="{6FBB9136-6381-4D50-9D25-84D8A90F7A87}" srcOrd="0" destOrd="0" presId="urn:microsoft.com/office/officeart/2005/8/layout/target1"/>
    <dgm:cxn modelId="{95CCB0AC-130E-43DD-B1F9-468AD31F4A33}" type="presParOf" srcId="{28BF4B27-E160-4557-AFBD-CF6FC6FD8EC3}" destId="{C89C5092-14EA-4BA9-ADBA-6D0EEDA50792}" srcOrd="1" destOrd="0" presId="urn:microsoft.com/office/officeart/2005/8/layout/target1"/>
    <dgm:cxn modelId="{D2CB2D39-15EB-40D9-B82E-4A405E377B9E}" type="presParOf" srcId="{28BF4B27-E160-4557-AFBD-CF6FC6FD8EC3}" destId="{7CE67C2A-183C-439F-8B94-D12D1082DD94}" srcOrd="2" destOrd="0" presId="urn:microsoft.com/office/officeart/2005/8/layout/target1"/>
    <dgm:cxn modelId="{BA1C97BC-6265-4113-86B8-3CFA936F5675}" type="presParOf" srcId="{28BF4B27-E160-4557-AFBD-CF6FC6FD8EC3}" destId="{DE08CB4E-C83A-49E8-9E17-D0099C1A71FB}" srcOrd="3" destOrd="0" presId="urn:microsoft.com/office/officeart/2005/8/layout/target1"/>
    <dgm:cxn modelId="{366C2095-03E0-4F2B-A14D-A03C8A5290E5}" type="presParOf" srcId="{28BF4B27-E160-4557-AFBD-CF6FC6FD8EC3}" destId="{76201F39-5673-4B05-90B3-4C59DD31C5EC}" srcOrd="4" destOrd="0" presId="urn:microsoft.com/office/officeart/2005/8/layout/target1"/>
    <dgm:cxn modelId="{253660BA-9AED-45FD-B85D-3AAE27E282F6}" type="presParOf" srcId="{28BF4B27-E160-4557-AFBD-CF6FC6FD8EC3}" destId="{B8045CAC-3FA1-4458-9E4A-5194F2514809}" srcOrd="5" destOrd="0" presId="urn:microsoft.com/office/officeart/2005/8/layout/target1"/>
    <dgm:cxn modelId="{B151CA31-CEB6-44B7-8849-AB5BFE663579}" type="presParOf" srcId="{28BF4B27-E160-4557-AFBD-CF6FC6FD8EC3}" destId="{87490461-9CD9-4D23-B6AC-F11A52232DAC}" srcOrd="6" destOrd="0" presId="urn:microsoft.com/office/officeart/2005/8/layout/target1"/>
    <dgm:cxn modelId="{6867E941-0567-42D6-AAEB-858630E68909}" type="presParOf" srcId="{28BF4B27-E160-4557-AFBD-CF6FC6FD8EC3}" destId="{6ED4CE9B-F473-445C-ADD3-426947187625}" srcOrd="7" destOrd="0" presId="urn:microsoft.com/office/officeart/2005/8/layout/target1"/>
    <dgm:cxn modelId="{95B00E46-EFC3-4AAF-BF4D-B597F83DD9BE}" type="presParOf" srcId="{28BF4B27-E160-4557-AFBD-CF6FC6FD8EC3}" destId="{24F09C25-9D8E-4D8B-8ECD-E406CC018590}" srcOrd="8" destOrd="0" presId="urn:microsoft.com/office/officeart/2005/8/layout/target1"/>
    <dgm:cxn modelId="{E2CC814F-5F25-4E30-B732-C940FB72606B}" type="presParOf" srcId="{28BF4B27-E160-4557-AFBD-CF6FC6FD8EC3}" destId="{4ECFC3C9-4161-41A5-9D73-AF8FBD018074}" srcOrd="9" destOrd="0" presId="urn:microsoft.com/office/officeart/2005/8/layout/target1"/>
    <dgm:cxn modelId="{E4E14AE6-302F-4259-B94A-B5F916DB51F1}" type="presParOf" srcId="{28BF4B27-E160-4557-AFBD-CF6FC6FD8EC3}" destId="{F3C797DA-9148-42E3-9A5D-5DB99ECB3352}" srcOrd="10" destOrd="0" presId="urn:microsoft.com/office/officeart/2005/8/layout/target1"/>
    <dgm:cxn modelId="{47159984-2578-42DC-9703-C3F3BC588E31}" type="presParOf" srcId="{28BF4B27-E160-4557-AFBD-CF6FC6FD8EC3}" destId="{2E7890D1-F75B-4BCE-AD69-BD3B6BA1D89D}"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530C71-91C8-42CD-AE7B-B482EDAC6C67}" type="doc">
      <dgm:prSet loTypeId="urn:microsoft.com/office/officeart/2005/8/layout/process3" loCatId="process" qsTypeId="urn:microsoft.com/office/officeart/2005/8/quickstyle/simple3" qsCatId="simple" csTypeId="urn:microsoft.com/office/officeart/2005/8/colors/colorful1#3" csCatId="colorful" phldr="1"/>
      <dgm:spPr/>
      <dgm:t>
        <a:bodyPr/>
        <a:lstStyle/>
        <a:p>
          <a:endParaRPr lang="en-US"/>
        </a:p>
      </dgm:t>
    </dgm:pt>
    <dgm:pt modelId="{E3F4D87C-1BD0-4605-BFDE-DD09541F8162}">
      <dgm:prSet phldrT="[Texto]" custT="1"/>
      <dgm:spPr/>
      <dgm:t>
        <a:bodyPr/>
        <a:lstStyle/>
        <a:p>
          <a:r>
            <a:rPr lang="es-EC" sz="1800" b="1" i="1" dirty="0" smtClean="0"/>
            <a:t>Objetivos</a:t>
          </a:r>
          <a:endParaRPr lang="en-US" sz="1200" b="1" i="1" dirty="0"/>
        </a:p>
      </dgm:t>
    </dgm:pt>
    <dgm:pt modelId="{346CB38B-E082-4318-81F2-266961114709}" type="parTrans" cxnId="{F38BE776-9573-49BA-B9AB-D53EBE1DB219}">
      <dgm:prSet/>
      <dgm:spPr/>
      <dgm:t>
        <a:bodyPr/>
        <a:lstStyle/>
        <a:p>
          <a:endParaRPr lang="en-US"/>
        </a:p>
      </dgm:t>
    </dgm:pt>
    <dgm:pt modelId="{0E126336-C21D-4EB1-8FEA-614974018E90}" type="sibTrans" cxnId="{F38BE776-9573-49BA-B9AB-D53EBE1DB219}">
      <dgm:prSet/>
      <dgm:spPr/>
      <dgm:t>
        <a:bodyPr/>
        <a:lstStyle/>
        <a:p>
          <a:endParaRPr lang="en-US"/>
        </a:p>
      </dgm:t>
    </dgm:pt>
    <dgm:pt modelId="{ECD03648-CB2D-4778-A70F-8A1CABF28B5D}">
      <dgm:prSet phldrT="[Texto]" custT="1"/>
      <dgm:spPr/>
      <dgm:t>
        <a:bodyPr/>
        <a:lstStyle/>
        <a:p>
          <a:r>
            <a:rPr lang="es-EC" sz="1100" dirty="0" smtClean="0"/>
            <a:t>Coadyuvar y verificar que los estados financieros y demás información financiera,  sean elaborados con estricto apego con los principios de contabilidad generalmente aceptados y de conformidad con la normativa legal vigente emitida por los organismos de control pertinentes, a fin de suministrar información confiable y oportuna que permitan la toma de decisiones, que revele la verdadera situación financiera y económica de la Entidad.</a:t>
          </a:r>
          <a:endParaRPr lang="en-US" sz="1100" dirty="0"/>
        </a:p>
      </dgm:t>
    </dgm:pt>
    <dgm:pt modelId="{6D769191-0CE6-4713-81BC-522556C95240}" type="parTrans" cxnId="{D463D152-EE13-4084-A77E-05F3C852F692}">
      <dgm:prSet/>
      <dgm:spPr/>
      <dgm:t>
        <a:bodyPr/>
        <a:lstStyle/>
        <a:p>
          <a:endParaRPr lang="en-US"/>
        </a:p>
      </dgm:t>
    </dgm:pt>
    <dgm:pt modelId="{0E69D8AC-D27C-4273-A107-0FC9DC764847}" type="sibTrans" cxnId="{D463D152-EE13-4084-A77E-05F3C852F692}">
      <dgm:prSet/>
      <dgm:spPr/>
      <dgm:t>
        <a:bodyPr/>
        <a:lstStyle/>
        <a:p>
          <a:endParaRPr lang="en-US"/>
        </a:p>
      </dgm:t>
    </dgm:pt>
    <dgm:pt modelId="{88335917-54B2-427C-AB5A-B34C9CBB2697}">
      <dgm:prSet phldrT="[Texto]" custT="1"/>
      <dgm:spPr/>
      <dgm:t>
        <a:bodyPr/>
        <a:lstStyle/>
        <a:p>
          <a:pPr algn="ctr"/>
          <a:r>
            <a:rPr lang="es-ES" sz="1800" b="1" i="1" dirty="0" smtClean="0"/>
            <a:t>Alcance</a:t>
          </a:r>
          <a:endParaRPr lang="en-US" sz="1800" b="1" i="1" dirty="0"/>
        </a:p>
      </dgm:t>
    </dgm:pt>
    <dgm:pt modelId="{2701D927-1810-4454-A7FF-DCE3A88E924B}" type="parTrans" cxnId="{E3266EAA-ADC1-4ADF-A9B0-8A53605628BA}">
      <dgm:prSet/>
      <dgm:spPr/>
      <dgm:t>
        <a:bodyPr/>
        <a:lstStyle/>
        <a:p>
          <a:endParaRPr lang="en-US"/>
        </a:p>
      </dgm:t>
    </dgm:pt>
    <dgm:pt modelId="{0414BD5D-709C-4E73-B36C-1F1FB3DFC8C1}" type="sibTrans" cxnId="{E3266EAA-ADC1-4ADF-A9B0-8A53605628BA}">
      <dgm:prSet/>
      <dgm:spPr/>
      <dgm:t>
        <a:bodyPr/>
        <a:lstStyle/>
        <a:p>
          <a:endParaRPr lang="en-US"/>
        </a:p>
      </dgm:t>
    </dgm:pt>
    <dgm:pt modelId="{4E0DD3BF-7A9D-4698-9D0A-BB8658C6E92D}">
      <dgm:prSet phldrT="[Texto]" custT="1"/>
      <dgm:spPr/>
      <dgm:t>
        <a:bodyPr/>
        <a:lstStyle/>
        <a:p>
          <a:endParaRPr lang="en-US" sz="800" dirty="0"/>
        </a:p>
      </dgm:t>
    </dgm:pt>
    <dgm:pt modelId="{F8FC5B32-C30D-41C0-B4AC-E4F884634B3E}" type="parTrans" cxnId="{0FA3F60A-4892-4009-A2C5-210B5B689FA9}">
      <dgm:prSet/>
      <dgm:spPr/>
      <dgm:t>
        <a:bodyPr/>
        <a:lstStyle/>
        <a:p>
          <a:endParaRPr lang="en-US"/>
        </a:p>
      </dgm:t>
    </dgm:pt>
    <dgm:pt modelId="{4259CEAF-A2DB-4C30-8133-FA046E0EBB8C}" type="sibTrans" cxnId="{0FA3F60A-4892-4009-A2C5-210B5B689FA9}">
      <dgm:prSet/>
      <dgm:spPr/>
      <dgm:t>
        <a:bodyPr/>
        <a:lstStyle/>
        <a:p>
          <a:endParaRPr lang="en-US"/>
        </a:p>
      </dgm:t>
    </dgm:pt>
    <dgm:pt modelId="{A4C54980-9C34-4EE8-802C-CAAE90FF50A3}">
      <dgm:prSet phldrT="[Texto]" custT="1"/>
      <dgm:spPr/>
      <dgm:t>
        <a:bodyPr/>
        <a:lstStyle/>
        <a:p>
          <a:pPr algn="ctr"/>
          <a:r>
            <a:rPr lang="es-EC" sz="1600" b="1" i="1" dirty="0" smtClean="0"/>
            <a:t>Responsable</a:t>
          </a:r>
          <a:endParaRPr lang="en-US" sz="1600" b="1" i="1" dirty="0"/>
        </a:p>
      </dgm:t>
    </dgm:pt>
    <dgm:pt modelId="{34F1693A-B6B6-413E-B193-A1E6C5580ACD}" type="parTrans" cxnId="{DDBA726A-EE8C-40A0-AEE6-D2ECB2C61ABD}">
      <dgm:prSet/>
      <dgm:spPr/>
      <dgm:t>
        <a:bodyPr/>
        <a:lstStyle/>
        <a:p>
          <a:endParaRPr lang="en-US"/>
        </a:p>
      </dgm:t>
    </dgm:pt>
    <dgm:pt modelId="{94EEB7A8-4DDA-42D0-B168-23C9971DD76D}" type="sibTrans" cxnId="{DDBA726A-EE8C-40A0-AEE6-D2ECB2C61ABD}">
      <dgm:prSet/>
      <dgm:spPr/>
      <dgm:t>
        <a:bodyPr/>
        <a:lstStyle/>
        <a:p>
          <a:endParaRPr lang="en-US"/>
        </a:p>
      </dgm:t>
    </dgm:pt>
    <dgm:pt modelId="{1C219EF1-C9E0-47B2-83F5-441BDC8451DF}">
      <dgm:prSet phldrT="[Texto]" custT="1"/>
      <dgm:spPr/>
      <dgm:t>
        <a:bodyPr/>
        <a:lstStyle/>
        <a:p>
          <a:r>
            <a:rPr lang="es-EC" sz="1200" dirty="0" smtClean="0"/>
            <a:t>La persona responsable del Departamento de Contabilidad es el Contadora General.</a:t>
          </a:r>
          <a:endParaRPr lang="en-US" sz="1200" dirty="0"/>
        </a:p>
      </dgm:t>
    </dgm:pt>
    <dgm:pt modelId="{18F28186-2CDC-452D-807A-2CAFB42BD207}" type="parTrans" cxnId="{011D694D-18BE-47ED-AD7A-3F66A9AC56F3}">
      <dgm:prSet/>
      <dgm:spPr/>
      <dgm:t>
        <a:bodyPr/>
        <a:lstStyle/>
        <a:p>
          <a:endParaRPr lang="en-US"/>
        </a:p>
      </dgm:t>
    </dgm:pt>
    <dgm:pt modelId="{2462F458-412C-451E-B8DA-38A6D8F09251}" type="sibTrans" cxnId="{011D694D-18BE-47ED-AD7A-3F66A9AC56F3}">
      <dgm:prSet/>
      <dgm:spPr/>
      <dgm:t>
        <a:bodyPr/>
        <a:lstStyle/>
        <a:p>
          <a:endParaRPr lang="en-US"/>
        </a:p>
      </dgm:t>
    </dgm:pt>
    <dgm:pt modelId="{5FE40BB8-50C6-49B5-BA1A-2C961730B9A4}">
      <dgm:prSet custT="1"/>
      <dgm:spPr/>
      <dgm:t>
        <a:bodyPr/>
        <a:lstStyle/>
        <a:p>
          <a:r>
            <a:rPr lang="es-EC" sz="1100" dirty="0" smtClean="0"/>
            <a:t>Este proceso inicia con la recepción de los documentos a continuación se realiza el control  previo y concurrente, para concluir con el desembolso, previa la preparación de los Estados Financieros de la Entidad de acuerdo a los principios y  normativas legales.  </a:t>
          </a:r>
          <a:endParaRPr lang="en-US" sz="1100" dirty="0"/>
        </a:p>
      </dgm:t>
    </dgm:pt>
    <dgm:pt modelId="{AD065AFA-4F98-48CA-97C7-9A9A3AAD6450}" type="parTrans" cxnId="{0A2F4B5F-A9F5-4069-9D48-CF70EAAE4305}">
      <dgm:prSet/>
      <dgm:spPr/>
      <dgm:t>
        <a:bodyPr/>
        <a:lstStyle/>
        <a:p>
          <a:endParaRPr lang="en-US"/>
        </a:p>
      </dgm:t>
    </dgm:pt>
    <dgm:pt modelId="{06190D21-E111-4E67-BF2B-4359EF4E418C}" type="sibTrans" cxnId="{0A2F4B5F-A9F5-4069-9D48-CF70EAAE4305}">
      <dgm:prSet/>
      <dgm:spPr/>
      <dgm:t>
        <a:bodyPr/>
        <a:lstStyle/>
        <a:p>
          <a:endParaRPr lang="en-US"/>
        </a:p>
      </dgm:t>
    </dgm:pt>
    <dgm:pt modelId="{11E1D001-3F0A-4FE1-95CF-E664AC58B2D8}" type="pres">
      <dgm:prSet presAssocID="{06530C71-91C8-42CD-AE7B-B482EDAC6C67}" presName="linearFlow" presStyleCnt="0">
        <dgm:presLayoutVars>
          <dgm:dir/>
          <dgm:animLvl val="lvl"/>
          <dgm:resizeHandles val="exact"/>
        </dgm:presLayoutVars>
      </dgm:prSet>
      <dgm:spPr/>
      <dgm:t>
        <a:bodyPr/>
        <a:lstStyle/>
        <a:p>
          <a:endParaRPr lang="en-US"/>
        </a:p>
      </dgm:t>
    </dgm:pt>
    <dgm:pt modelId="{041DD9B3-9821-4CE4-A399-4B506B3C4780}" type="pres">
      <dgm:prSet presAssocID="{E3F4D87C-1BD0-4605-BFDE-DD09541F8162}" presName="composite" presStyleCnt="0"/>
      <dgm:spPr/>
    </dgm:pt>
    <dgm:pt modelId="{FBC90C78-2C0A-4BFF-8C22-8B0D8D1A4471}" type="pres">
      <dgm:prSet presAssocID="{E3F4D87C-1BD0-4605-BFDE-DD09541F8162}" presName="parTx" presStyleLbl="node1" presStyleIdx="0" presStyleCnt="3">
        <dgm:presLayoutVars>
          <dgm:chMax val="0"/>
          <dgm:chPref val="0"/>
          <dgm:bulletEnabled val="1"/>
        </dgm:presLayoutVars>
      </dgm:prSet>
      <dgm:spPr/>
      <dgm:t>
        <a:bodyPr/>
        <a:lstStyle/>
        <a:p>
          <a:endParaRPr lang="en-US"/>
        </a:p>
      </dgm:t>
    </dgm:pt>
    <dgm:pt modelId="{E86BE723-04F5-4853-8763-56260914F532}" type="pres">
      <dgm:prSet presAssocID="{E3F4D87C-1BD0-4605-BFDE-DD09541F8162}" presName="parSh" presStyleLbl="node1" presStyleIdx="0" presStyleCnt="3" custScaleY="68754" custLinFactY="-83042" custLinFactNeighborX="5631" custLinFactNeighborY="-100000"/>
      <dgm:spPr/>
      <dgm:t>
        <a:bodyPr/>
        <a:lstStyle/>
        <a:p>
          <a:endParaRPr lang="en-US"/>
        </a:p>
      </dgm:t>
    </dgm:pt>
    <dgm:pt modelId="{7113E295-1974-4010-99AD-F24689EEA160}" type="pres">
      <dgm:prSet presAssocID="{E3F4D87C-1BD0-4605-BFDE-DD09541F8162}" presName="desTx" presStyleLbl="fgAcc1" presStyleIdx="0" presStyleCnt="3" custScaleX="124007" custScaleY="77490" custLinFactNeighborX="13820" custLinFactNeighborY="-11420">
        <dgm:presLayoutVars>
          <dgm:bulletEnabled val="1"/>
        </dgm:presLayoutVars>
      </dgm:prSet>
      <dgm:spPr/>
      <dgm:t>
        <a:bodyPr/>
        <a:lstStyle/>
        <a:p>
          <a:endParaRPr lang="en-US"/>
        </a:p>
      </dgm:t>
    </dgm:pt>
    <dgm:pt modelId="{F282D727-B97F-4CA9-9D18-D55F1DEA043E}" type="pres">
      <dgm:prSet presAssocID="{0E126336-C21D-4EB1-8FEA-614974018E90}" presName="sibTrans" presStyleLbl="sibTrans2D1" presStyleIdx="0" presStyleCnt="2"/>
      <dgm:spPr/>
      <dgm:t>
        <a:bodyPr/>
        <a:lstStyle/>
        <a:p>
          <a:endParaRPr lang="en-US"/>
        </a:p>
      </dgm:t>
    </dgm:pt>
    <dgm:pt modelId="{BEEA7182-6001-4346-8D96-EF42D413E25B}" type="pres">
      <dgm:prSet presAssocID="{0E126336-C21D-4EB1-8FEA-614974018E90}" presName="connTx" presStyleLbl="sibTrans2D1" presStyleIdx="0" presStyleCnt="2"/>
      <dgm:spPr/>
      <dgm:t>
        <a:bodyPr/>
        <a:lstStyle/>
        <a:p>
          <a:endParaRPr lang="en-US"/>
        </a:p>
      </dgm:t>
    </dgm:pt>
    <dgm:pt modelId="{3DF594D2-F44C-4D5C-86FC-5041DE20DE23}" type="pres">
      <dgm:prSet presAssocID="{88335917-54B2-427C-AB5A-B34C9CBB2697}" presName="composite" presStyleCnt="0"/>
      <dgm:spPr/>
    </dgm:pt>
    <dgm:pt modelId="{FE38779C-247C-4487-AA96-AE0EADDE40A8}" type="pres">
      <dgm:prSet presAssocID="{88335917-54B2-427C-AB5A-B34C9CBB2697}" presName="parTx" presStyleLbl="node1" presStyleIdx="0" presStyleCnt="3">
        <dgm:presLayoutVars>
          <dgm:chMax val="0"/>
          <dgm:chPref val="0"/>
          <dgm:bulletEnabled val="1"/>
        </dgm:presLayoutVars>
      </dgm:prSet>
      <dgm:spPr/>
      <dgm:t>
        <a:bodyPr/>
        <a:lstStyle/>
        <a:p>
          <a:endParaRPr lang="en-US"/>
        </a:p>
      </dgm:t>
    </dgm:pt>
    <dgm:pt modelId="{EDF8AE42-D0C3-4CB5-B783-1B6D0C6E2224}" type="pres">
      <dgm:prSet presAssocID="{88335917-54B2-427C-AB5A-B34C9CBB2697}" presName="parSh" presStyleLbl="node1" presStyleIdx="1" presStyleCnt="3" custLinFactY="-100000" custLinFactNeighborX="-6230" custLinFactNeighborY="-100929"/>
      <dgm:spPr/>
      <dgm:t>
        <a:bodyPr/>
        <a:lstStyle/>
        <a:p>
          <a:endParaRPr lang="en-US"/>
        </a:p>
      </dgm:t>
    </dgm:pt>
    <dgm:pt modelId="{0F08C627-4FAB-4B12-B715-AE00AB92856C}" type="pres">
      <dgm:prSet presAssocID="{88335917-54B2-427C-AB5A-B34C9CBB2697}" presName="desTx" presStyleLbl="fgAcc1" presStyleIdx="1" presStyleCnt="3" custScaleX="117399" custScaleY="51328" custLinFactNeighborX="-2318" custLinFactNeighborY="-32730">
        <dgm:presLayoutVars>
          <dgm:bulletEnabled val="1"/>
        </dgm:presLayoutVars>
      </dgm:prSet>
      <dgm:spPr/>
      <dgm:t>
        <a:bodyPr/>
        <a:lstStyle/>
        <a:p>
          <a:endParaRPr lang="en-US"/>
        </a:p>
      </dgm:t>
    </dgm:pt>
    <dgm:pt modelId="{E40A971B-572F-4856-833E-B72DA24AE7B5}" type="pres">
      <dgm:prSet presAssocID="{0414BD5D-709C-4E73-B36C-1F1FB3DFC8C1}" presName="sibTrans" presStyleLbl="sibTrans2D1" presStyleIdx="1" presStyleCnt="2"/>
      <dgm:spPr/>
      <dgm:t>
        <a:bodyPr/>
        <a:lstStyle/>
        <a:p>
          <a:endParaRPr lang="en-US"/>
        </a:p>
      </dgm:t>
    </dgm:pt>
    <dgm:pt modelId="{9A9C0ADB-D846-4993-9777-50042B117F82}" type="pres">
      <dgm:prSet presAssocID="{0414BD5D-709C-4E73-B36C-1F1FB3DFC8C1}" presName="connTx" presStyleLbl="sibTrans2D1" presStyleIdx="1" presStyleCnt="2"/>
      <dgm:spPr/>
      <dgm:t>
        <a:bodyPr/>
        <a:lstStyle/>
        <a:p>
          <a:endParaRPr lang="en-US"/>
        </a:p>
      </dgm:t>
    </dgm:pt>
    <dgm:pt modelId="{F6850BDA-AC9A-442B-A937-32319D35CC71}" type="pres">
      <dgm:prSet presAssocID="{A4C54980-9C34-4EE8-802C-CAAE90FF50A3}" presName="composite" presStyleCnt="0"/>
      <dgm:spPr/>
    </dgm:pt>
    <dgm:pt modelId="{01D8E584-5F5A-488E-BE4C-B99D68335495}" type="pres">
      <dgm:prSet presAssocID="{A4C54980-9C34-4EE8-802C-CAAE90FF50A3}" presName="parTx" presStyleLbl="node1" presStyleIdx="1" presStyleCnt="3">
        <dgm:presLayoutVars>
          <dgm:chMax val="0"/>
          <dgm:chPref val="0"/>
          <dgm:bulletEnabled val="1"/>
        </dgm:presLayoutVars>
      </dgm:prSet>
      <dgm:spPr/>
      <dgm:t>
        <a:bodyPr/>
        <a:lstStyle/>
        <a:p>
          <a:endParaRPr lang="en-US"/>
        </a:p>
      </dgm:t>
    </dgm:pt>
    <dgm:pt modelId="{917E61C1-E940-4D4A-9270-C59397AC5F75}" type="pres">
      <dgm:prSet presAssocID="{A4C54980-9C34-4EE8-802C-CAAE90FF50A3}" presName="parSh" presStyleLbl="node1" presStyleIdx="2" presStyleCnt="3" custScaleX="114600" custLinFactY="-100000" custLinFactNeighborX="-3704" custLinFactNeighborY="-108616"/>
      <dgm:spPr/>
      <dgm:t>
        <a:bodyPr/>
        <a:lstStyle/>
        <a:p>
          <a:endParaRPr lang="en-US"/>
        </a:p>
      </dgm:t>
    </dgm:pt>
    <dgm:pt modelId="{0B178F03-CA5D-4BB7-8AA4-9C9DC0F81D70}" type="pres">
      <dgm:prSet presAssocID="{A4C54980-9C34-4EE8-802C-CAAE90FF50A3}" presName="desTx" presStyleLbl="fgAcc1" presStyleIdx="2" presStyleCnt="3" custScaleX="94121" custScaleY="34133" custLinFactNeighborX="-4426" custLinFactNeighborY="-46347">
        <dgm:presLayoutVars>
          <dgm:bulletEnabled val="1"/>
        </dgm:presLayoutVars>
      </dgm:prSet>
      <dgm:spPr/>
      <dgm:t>
        <a:bodyPr/>
        <a:lstStyle/>
        <a:p>
          <a:endParaRPr lang="en-US"/>
        </a:p>
      </dgm:t>
    </dgm:pt>
  </dgm:ptLst>
  <dgm:cxnLst>
    <dgm:cxn modelId="{F38BE776-9573-49BA-B9AB-D53EBE1DB219}" srcId="{06530C71-91C8-42CD-AE7B-B482EDAC6C67}" destId="{E3F4D87C-1BD0-4605-BFDE-DD09541F8162}" srcOrd="0" destOrd="0" parTransId="{346CB38B-E082-4318-81F2-266961114709}" sibTransId="{0E126336-C21D-4EB1-8FEA-614974018E90}"/>
    <dgm:cxn modelId="{69C16909-775C-4076-9B00-87A389B1BC19}" type="presOf" srcId="{ECD03648-CB2D-4778-A70F-8A1CABF28B5D}" destId="{7113E295-1974-4010-99AD-F24689EEA160}" srcOrd="0" destOrd="0" presId="urn:microsoft.com/office/officeart/2005/8/layout/process3"/>
    <dgm:cxn modelId="{87FB9FB1-2EC5-4C3F-813B-149559A7EB52}" type="presOf" srcId="{4E0DD3BF-7A9D-4698-9D0A-BB8658C6E92D}" destId="{0F08C627-4FAB-4B12-B715-AE00AB92856C}" srcOrd="0" destOrd="0" presId="urn:microsoft.com/office/officeart/2005/8/layout/process3"/>
    <dgm:cxn modelId="{DDBA726A-EE8C-40A0-AEE6-D2ECB2C61ABD}" srcId="{06530C71-91C8-42CD-AE7B-B482EDAC6C67}" destId="{A4C54980-9C34-4EE8-802C-CAAE90FF50A3}" srcOrd="2" destOrd="0" parTransId="{34F1693A-B6B6-413E-B193-A1E6C5580ACD}" sibTransId="{94EEB7A8-4DDA-42D0-B168-23C9971DD76D}"/>
    <dgm:cxn modelId="{011D694D-18BE-47ED-AD7A-3F66A9AC56F3}" srcId="{A4C54980-9C34-4EE8-802C-CAAE90FF50A3}" destId="{1C219EF1-C9E0-47B2-83F5-441BDC8451DF}" srcOrd="0" destOrd="0" parTransId="{18F28186-2CDC-452D-807A-2CAFB42BD207}" sibTransId="{2462F458-412C-451E-B8DA-38A6D8F09251}"/>
    <dgm:cxn modelId="{0FA3F60A-4892-4009-A2C5-210B5B689FA9}" srcId="{88335917-54B2-427C-AB5A-B34C9CBB2697}" destId="{4E0DD3BF-7A9D-4698-9D0A-BB8658C6E92D}" srcOrd="0" destOrd="0" parTransId="{F8FC5B32-C30D-41C0-B4AC-E4F884634B3E}" sibTransId="{4259CEAF-A2DB-4C30-8133-FA046E0EBB8C}"/>
    <dgm:cxn modelId="{9E79EE35-5959-483A-BC8D-146E4EAFDD87}" type="presOf" srcId="{06530C71-91C8-42CD-AE7B-B482EDAC6C67}" destId="{11E1D001-3F0A-4FE1-95CF-E664AC58B2D8}" srcOrd="0" destOrd="0" presId="urn:microsoft.com/office/officeart/2005/8/layout/process3"/>
    <dgm:cxn modelId="{E3266EAA-ADC1-4ADF-A9B0-8A53605628BA}" srcId="{06530C71-91C8-42CD-AE7B-B482EDAC6C67}" destId="{88335917-54B2-427C-AB5A-B34C9CBB2697}" srcOrd="1" destOrd="0" parTransId="{2701D927-1810-4454-A7FF-DCE3A88E924B}" sibTransId="{0414BD5D-709C-4E73-B36C-1F1FB3DFC8C1}"/>
    <dgm:cxn modelId="{4DFEA4A2-56BC-47FD-99CF-5172D3727B6F}" type="presOf" srcId="{E3F4D87C-1BD0-4605-BFDE-DD09541F8162}" destId="{E86BE723-04F5-4853-8763-56260914F532}" srcOrd="1" destOrd="0" presId="urn:microsoft.com/office/officeart/2005/8/layout/process3"/>
    <dgm:cxn modelId="{0A2F4B5F-A9F5-4069-9D48-CF70EAAE4305}" srcId="{88335917-54B2-427C-AB5A-B34C9CBB2697}" destId="{5FE40BB8-50C6-49B5-BA1A-2C961730B9A4}" srcOrd="1" destOrd="0" parTransId="{AD065AFA-4F98-48CA-97C7-9A9A3AAD6450}" sibTransId="{06190D21-E111-4E67-BF2B-4359EF4E418C}"/>
    <dgm:cxn modelId="{D463D152-EE13-4084-A77E-05F3C852F692}" srcId="{E3F4D87C-1BD0-4605-BFDE-DD09541F8162}" destId="{ECD03648-CB2D-4778-A70F-8A1CABF28B5D}" srcOrd="0" destOrd="0" parTransId="{6D769191-0CE6-4713-81BC-522556C95240}" sibTransId="{0E69D8AC-D27C-4273-A107-0FC9DC764847}"/>
    <dgm:cxn modelId="{6F063534-DC0B-42A7-AB24-BA014452152A}" type="presOf" srcId="{1C219EF1-C9E0-47B2-83F5-441BDC8451DF}" destId="{0B178F03-CA5D-4BB7-8AA4-9C9DC0F81D70}" srcOrd="0" destOrd="0" presId="urn:microsoft.com/office/officeart/2005/8/layout/process3"/>
    <dgm:cxn modelId="{B466A687-0D7C-4782-844A-E19BCEA35BB3}" type="presOf" srcId="{5FE40BB8-50C6-49B5-BA1A-2C961730B9A4}" destId="{0F08C627-4FAB-4B12-B715-AE00AB92856C}" srcOrd="0" destOrd="1" presId="urn:microsoft.com/office/officeart/2005/8/layout/process3"/>
    <dgm:cxn modelId="{57B7707F-EDE1-47F5-A8DD-7E7310FA04F4}" type="presOf" srcId="{0E126336-C21D-4EB1-8FEA-614974018E90}" destId="{BEEA7182-6001-4346-8D96-EF42D413E25B}" srcOrd="1" destOrd="0" presId="urn:microsoft.com/office/officeart/2005/8/layout/process3"/>
    <dgm:cxn modelId="{FEA0C2F2-AAFC-49D2-9167-B9F57FEF5B95}" type="presOf" srcId="{E3F4D87C-1BD0-4605-BFDE-DD09541F8162}" destId="{FBC90C78-2C0A-4BFF-8C22-8B0D8D1A4471}" srcOrd="0" destOrd="0" presId="urn:microsoft.com/office/officeart/2005/8/layout/process3"/>
    <dgm:cxn modelId="{8407AB18-6451-4275-AE26-9D1E7BB642CD}" type="presOf" srcId="{A4C54980-9C34-4EE8-802C-CAAE90FF50A3}" destId="{01D8E584-5F5A-488E-BE4C-B99D68335495}" srcOrd="0" destOrd="0" presId="urn:microsoft.com/office/officeart/2005/8/layout/process3"/>
    <dgm:cxn modelId="{CBBC86A8-D692-465E-8D87-46DE53F9D3EA}" type="presOf" srcId="{0414BD5D-709C-4E73-B36C-1F1FB3DFC8C1}" destId="{9A9C0ADB-D846-4993-9777-50042B117F82}" srcOrd="1" destOrd="0" presId="urn:microsoft.com/office/officeart/2005/8/layout/process3"/>
    <dgm:cxn modelId="{4636123C-DEB7-4B99-AB86-4D1CFA94E12F}" type="presOf" srcId="{0E126336-C21D-4EB1-8FEA-614974018E90}" destId="{F282D727-B97F-4CA9-9D18-D55F1DEA043E}" srcOrd="0" destOrd="0" presId="urn:microsoft.com/office/officeart/2005/8/layout/process3"/>
    <dgm:cxn modelId="{5D470D90-C80A-41EB-8168-0F7297E6725E}" type="presOf" srcId="{A4C54980-9C34-4EE8-802C-CAAE90FF50A3}" destId="{917E61C1-E940-4D4A-9270-C59397AC5F75}" srcOrd="1" destOrd="0" presId="urn:microsoft.com/office/officeart/2005/8/layout/process3"/>
    <dgm:cxn modelId="{B4F8F512-DF5D-46E6-A9C1-9F718CA55EFF}" type="presOf" srcId="{0414BD5D-709C-4E73-B36C-1F1FB3DFC8C1}" destId="{E40A971B-572F-4856-833E-B72DA24AE7B5}" srcOrd="0" destOrd="0" presId="urn:microsoft.com/office/officeart/2005/8/layout/process3"/>
    <dgm:cxn modelId="{688B96B9-D905-459B-906C-D15BE68ED95B}" type="presOf" srcId="{88335917-54B2-427C-AB5A-B34C9CBB2697}" destId="{FE38779C-247C-4487-AA96-AE0EADDE40A8}" srcOrd="0" destOrd="0" presId="urn:microsoft.com/office/officeart/2005/8/layout/process3"/>
    <dgm:cxn modelId="{0F931BAB-D851-410B-9EDA-D04A8FB45535}" type="presOf" srcId="{88335917-54B2-427C-AB5A-B34C9CBB2697}" destId="{EDF8AE42-D0C3-4CB5-B783-1B6D0C6E2224}" srcOrd="1" destOrd="0" presId="urn:microsoft.com/office/officeart/2005/8/layout/process3"/>
    <dgm:cxn modelId="{BD0493A3-3DDC-4E61-BA62-7B29FB1B37EF}" type="presParOf" srcId="{11E1D001-3F0A-4FE1-95CF-E664AC58B2D8}" destId="{041DD9B3-9821-4CE4-A399-4B506B3C4780}" srcOrd="0" destOrd="0" presId="urn:microsoft.com/office/officeart/2005/8/layout/process3"/>
    <dgm:cxn modelId="{638B1EA7-A3F3-48F5-8260-54DC0BBAF10C}" type="presParOf" srcId="{041DD9B3-9821-4CE4-A399-4B506B3C4780}" destId="{FBC90C78-2C0A-4BFF-8C22-8B0D8D1A4471}" srcOrd="0" destOrd="0" presId="urn:microsoft.com/office/officeart/2005/8/layout/process3"/>
    <dgm:cxn modelId="{B8071BDB-773C-44DA-B50A-064D0AECA78B}" type="presParOf" srcId="{041DD9B3-9821-4CE4-A399-4B506B3C4780}" destId="{E86BE723-04F5-4853-8763-56260914F532}" srcOrd="1" destOrd="0" presId="urn:microsoft.com/office/officeart/2005/8/layout/process3"/>
    <dgm:cxn modelId="{C9F634F5-83AE-4B39-8A69-2BBEE7A1443A}" type="presParOf" srcId="{041DD9B3-9821-4CE4-A399-4B506B3C4780}" destId="{7113E295-1974-4010-99AD-F24689EEA160}" srcOrd="2" destOrd="0" presId="urn:microsoft.com/office/officeart/2005/8/layout/process3"/>
    <dgm:cxn modelId="{74E64F51-E0E4-4D6F-AFC4-67EDF58595A2}" type="presParOf" srcId="{11E1D001-3F0A-4FE1-95CF-E664AC58B2D8}" destId="{F282D727-B97F-4CA9-9D18-D55F1DEA043E}" srcOrd="1" destOrd="0" presId="urn:microsoft.com/office/officeart/2005/8/layout/process3"/>
    <dgm:cxn modelId="{24179587-BFF4-458E-9EB6-DAC54B68479F}" type="presParOf" srcId="{F282D727-B97F-4CA9-9D18-D55F1DEA043E}" destId="{BEEA7182-6001-4346-8D96-EF42D413E25B}" srcOrd="0" destOrd="0" presId="urn:microsoft.com/office/officeart/2005/8/layout/process3"/>
    <dgm:cxn modelId="{C8BAD015-4406-43FD-B7E2-E41AECB91D2A}" type="presParOf" srcId="{11E1D001-3F0A-4FE1-95CF-E664AC58B2D8}" destId="{3DF594D2-F44C-4D5C-86FC-5041DE20DE23}" srcOrd="2" destOrd="0" presId="urn:microsoft.com/office/officeart/2005/8/layout/process3"/>
    <dgm:cxn modelId="{82DA4D07-9F56-4D23-B768-E3E4E29F4E8E}" type="presParOf" srcId="{3DF594D2-F44C-4D5C-86FC-5041DE20DE23}" destId="{FE38779C-247C-4487-AA96-AE0EADDE40A8}" srcOrd="0" destOrd="0" presId="urn:microsoft.com/office/officeart/2005/8/layout/process3"/>
    <dgm:cxn modelId="{DC2426CE-05CD-4EB7-83EC-8835A9E27ACB}" type="presParOf" srcId="{3DF594D2-F44C-4D5C-86FC-5041DE20DE23}" destId="{EDF8AE42-D0C3-4CB5-B783-1B6D0C6E2224}" srcOrd="1" destOrd="0" presId="urn:microsoft.com/office/officeart/2005/8/layout/process3"/>
    <dgm:cxn modelId="{A101F0E4-E450-4A77-AE69-F384E478F301}" type="presParOf" srcId="{3DF594D2-F44C-4D5C-86FC-5041DE20DE23}" destId="{0F08C627-4FAB-4B12-B715-AE00AB92856C}" srcOrd="2" destOrd="0" presId="urn:microsoft.com/office/officeart/2005/8/layout/process3"/>
    <dgm:cxn modelId="{996B36D1-3AA7-45D0-90F5-94341B3DDA9F}" type="presParOf" srcId="{11E1D001-3F0A-4FE1-95CF-E664AC58B2D8}" destId="{E40A971B-572F-4856-833E-B72DA24AE7B5}" srcOrd="3" destOrd="0" presId="urn:microsoft.com/office/officeart/2005/8/layout/process3"/>
    <dgm:cxn modelId="{344CC80A-D070-459C-A793-ED50759F3751}" type="presParOf" srcId="{E40A971B-572F-4856-833E-B72DA24AE7B5}" destId="{9A9C0ADB-D846-4993-9777-50042B117F82}" srcOrd="0" destOrd="0" presId="urn:microsoft.com/office/officeart/2005/8/layout/process3"/>
    <dgm:cxn modelId="{AA5568B1-D567-4895-8079-D367C1B367EE}" type="presParOf" srcId="{11E1D001-3F0A-4FE1-95CF-E664AC58B2D8}" destId="{F6850BDA-AC9A-442B-A937-32319D35CC71}" srcOrd="4" destOrd="0" presId="urn:microsoft.com/office/officeart/2005/8/layout/process3"/>
    <dgm:cxn modelId="{5F12DAFF-B274-418F-ADBD-CD73BDB1D759}" type="presParOf" srcId="{F6850BDA-AC9A-442B-A937-32319D35CC71}" destId="{01D8E584-5F5A-488E-BE4C-B99D68335495}" srcOrd="0" destOrd="0" presId="urn:microsoft.com/office/officeart/2005/8/layout/process3"/>
    <dgm:cxn modelId="{E533DF97-82BE-4D3F-ACEF-409AEC88F61B}" type="presParOf" srcId="{F6850BDA-AC9A-442B-A937-32319D35CC71}" destId="{917E61C1-E940-4D4A-9270-C59397AC5F75}" srcOrd="1" destOrd="0" presId="urn:microsoft.com/office/officeart/2005/8/layout/process3"/>
    <dgm:cxn modelId="{9F0627CB-9247-446D-99ED-B547A12B85AF}" type="presParOf" srcId="{F6850BDA-AC9A-442B-A937-32319D35CC71}" destId="{0B178F03-CA5D-4BB7-8AA4-9C9DC0F81D70}"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ACF2F4-3A49-4AF1-9EA4-390703B0D5AC}" type="doc">
      <dgm:prSet loTypeId="urn:microsoft.com/office/officeart/2008/layout/PictureStrips" loCatId="list" qsTypeId="urn:microsoft.com/office/officeart/2005/8/quickstyle/simple3" qsCatId="simple" csTypeId="urn:microsoft.com/office/officeart/2005/8/colors/colorful1#4" csCatId="colorful" phldr="1"/>
      <dgm:spPr/>
      <dgm:t>
        <a:bodyPr/>
        <a:lstStyle/>
        <a:p>
          <a:endParaRPr lang="en-US"/>
        </a:p>
      </dgm:t>
    </dgm:pt>
    <dgm:pt modelId="{57181A94-B13D-414C-B26B-F87E7AD4B60D}">
      <dgm:prSet phldrT="[Texto]"/>
      <dgm:spPr/>
      <dgm:t>
        <a:bodyPr/>
        <a:lstStyle/>
        <a:p>
          <a:r>
            <a:rPr lang="es-EC" dirty="0" smtClean="0"/>
            <a:t>Innovación en la educación, gratuidad de la educación superior y control y acreditación de universidades.</a:t>
          </a:r>
          <a:endParaRPr lang="en-US" dirty="0"/>
        </a:p>
      </dgm:t>
    </dgm:pt>
    <dgm:pt modelId="{B1E4D193-14E2-43AB-8979-7A2BF50C81D8}" type="parTrans" cxnId="{36106606-36E0-4898-B626-57675514BD6D}">
      <dgm:prSet/>
      <dgm:spPr/>
      <dgm:t>
        <a:bodyPr/>
        <a:lstStyle/>
        <a:p>
          <a:endParaRPr lang="en-US"/>
        </a:p>
      </dgm:t>
    </dgm:pt>
    <dgm:pt modelId="{3AE5A953-C1A8-4489-A751-EB7B870605DB}" type="sibTrans" cxnId="{36106606-36E0-4898-B626-57675514BD6D}">
      <dgm:prSet/>
      <dgm:spPr/>
      <dgm:t>
        <a:bodyPr/>
        <a:lstStyle/>
        <a:p>
          <a:endParaRPr lang="en-US"/>
        </a:p>
      </dgm:t>
    </dgm:pt>
    <dgm:pt modelId="{A458C189-370E-4CBB-B07E-2C6420247BF9}">
      <dgm:prSet phldrT="[Texto]"/>
      <dgm:spPr/>
      <dgm:t>
        <a:bodyPr/>
        <a:lstStyle/>
        <a:p>
          <a:r>
            <a:rPr lang="es-EC" dirty="0" smtClean="0"/>
            <a:t>Aumento del impuesto a la salida de dividas, lo que contrarresta la inversión extranjera.</a:t>
          </a:r>
          <a:endParaRPr lang="en-US" dirty="0"/>
        </a:p>
      </dgm:t>
    </dgm:pt>
    <dgm:pt modelId="{0D03604E-9FC9-4BC0-9EB6-AAA35DF2049C}" type="parTrans" cxnId="{AF3518F6-28D0-42D0-A85A-40D87629852E}">
      <dgm:prSet/>
      <dgm:spPr/>
      <dgm:t>
        <a:bodyPr/>
        <a:lstStyle/>
        <a:p>
          <a:endParaRPr lang="en-US"/>
        </a:p>
      </dgm:t>
    </dgm:pt>
    <dgm:pt modelId="{4721075F-03A8-401C-B6F2-BCA8AF0DFDBA}" type="sibTrans" cxnId="{AF3518F6-28D0-42D0-A85A-40D87629852E}">
      <dgm:prSet/>
      <dgm:spPr/>
      <dgm:t>
        <a:bodyPr/>
        <a:lstStyle/>
        <a:p>
          <a:endParaRPr lang="en-US"/>
        </a:p>
      </dgm:t>
    </dgm:pt>
    <dgm:pt modelId="{34714B6C-80CF-4163-987E-5D9E66E5AEB4}">
      <dgm:prSet phldrT="[Texto]"/>
      <dgm:spPr/>
      <dgm:t>
        <a:bodyPr/>
        <a:lstStyle/>
        <a:p>
          <a:r>
            <a:rPr lang="es-EC" dirty="0" smtClean="0"/>
            <a:t>Restricción en importaciones de ciertos artículos tecnológicos lo que incrementa la delincuencia y evasión del pago impuestos.</a:t>
          </a:r>
          <a:endParaRPr lang="en-US" dirty="0"/>
        </a:p>
      </dgm:t>
    </dgm:pt>
    <dgm:pt modelId="{5AA716FA-4650-477D-B900-AE31964B99FA}" type="parTrans" cxnId="{127B2A60-D836-489A-974C-BD04E1A9BA21}">
      <dgm:prSet/>
      <dgm:spPr/>
      <dgm:t>
        <a:bodyPr/>
        <a:lstStyle/>
        <a:p>
          <a:endParaRPr lang="en-US"/>
        </a:p>
      </dgm:t>
    </dgm:pt>
    <dgm:pt modelId="{D0AF4B0E-390F-4558-B95A-8BA176AB32B0}" type="sibTrans" cxnId="{127B2A60-D836-489A-974C-BD04E1A9BA21}">
      <dgm:prSet/>
      <dgm:spPr/>
      <dgm:t>
        <a:bodyPr/>
        <a:lstStyle/>
        <a:p>
          <a:endParaRPr lang="en-US"/>
        </a:p>
      </dgm:t>
    </dgm:pt>
    <dgm:pt modelId="{0452626B-25A2-40D2-A541-1394A4E5B81E}">
      <dgm:prSet/>
      <dgm:spPr/>
      <dgm:t>
        <a:bodyPr/>
        <a:lstStyle/>
        <a:p>
          <a:r>
            <a:rPr lang="es-EC" smtClean="0"/>
            <a:t>Conserva la dolarización permitiendo una estabilidad económica y competitividad en el comercio exterior.</a:t>
          </a:r>
          <a:endParaRPr lang="en-US"/>
        </a:p>
      </dgm:t>
    </dgm:pt>
    <dgm:pt modelId="{9479B94E-FFF4-4FC7-82BF-FC0E601B840E}" type="parTrans" cxnId="{14D8A17B-CD5C-4732-98E9-2F13DFEB9FD3}">
      <dgm:prSet/>
      <dgm:spPr/>
      <dgm:t>
        <a:bodyPr/>
        <a:lstStyle/>
        <a:p>
          <a:endParaRPr lang="en-US"/>
        </a:p>
      </dgm:t>
    </dgm:pt>
    <dgm:pt modelId="{C03A7909-9078-4501-ACBC-3D5E925AA819}" type="sibTrans" cxnId="{14D8A17B-CD5C-4732-98E9-2F13DFEB9FD3}">
      <dgm:prSet/>
      <dgm:spPr/>
      <dgm:t>
        <a:bodyPr/>
        <a:lstStyle/>
        <a:p>
          <a:endParaRPr lang="en-US"/>
        </a:p>
      </dgm:t>
    </dgm:pt>
    <dgm:pt modelId="{1ECB30B1-BC46-49A8-B2FD-9B6899E4EE35}" type="pres">
      <dgm:prSet presAssocID="{04ACF2F4-3A49-4AF1-9EA4-390703B0D5AC}" presName="Name0" presStyleCnt="0">
        <dgm:presLayoutVars>
          <dgm:dir/>
          <dgm:resizeHandles val="exact"/>
        </dgm:presLayoutVars>
      </dgm:prSet>
      <dgm:spPr/>
      <dgm:t>
        <a:bodyPr/>
        <a:lstStyle/>
        <a:p>
          <a:endParaRPr lang="en-US"/>
        </a:p>
      </dgm:t>
    </dgm:pt>
    <dgm:pt modelId="{94503BB3-372B-4BE3-9A79-ACD063169CE0}" type="pres">
      <dgm:prSet presAssocID="{57181A94-B13D-414C-B26B-F87E7AD4B60D}" presName="composite" presStyleCnt="0"/>
      <dgm:spPr/>
    </dgm:pt>
    <dgm:pt modelId="{905FD2D4-9071-4944-A4C9-E599904E6C65}" type="pres">
      <dgm:prSet presAssocID="{57181A94-B13D-414C-B26B-F87E7AD4B60D}" presName="rect1" presStyleLbl="trAlignAcc1" presStyleIdx="0" presStyleCnt="4">
        <dgm:presLayoutVars>
          <dgm:bulletEnabled val="1"/>
        </dgm:presLayoutVars>
      </dgm:prSet>
      <dgm:spPr/>
      <dgm:t>
        <a:bodyPr/>
        <a:lstStyle/>
        <a:p>
          <a:endParaRPr lang="en-US"/>
        </a:p>
      </dgm:t>
    </dgm:pt>
    <dgm:pt modelId="{10F94B12-B8E5-4081-A99F-A13DAA59968E}" type="pres">
      <dgm:prSet presAssocID="{57181A94-B13D-414C-B26B-F87E7AD4B60D}" presName="rect2" presStyleLbl="fgImgPlace1" presStyleIdx="0" presStyleCnt="4"/>
      <dgm:spPr>
        <a:blipFill rotWithShape="1">
          <a:blip xmlns:r="http://schemas.openxmlformats.org/officeDocument/2006/relationships" r:embed="rId1"/>
          <a:stretch>
            <a:fillRect/>
          </a:stretch>
        </a:blipFill>
      </dgm:spPr>
    </dgm:pt>
    <dgm:pt modelId="{58643E74-54AE-48D8-9EA5-CD6027767849}" type="pres">
      <dgm:prSet presAssocID="{3AE5A953-C1A8-4489-A751-EB7B870605DB}" presName="sibTrans" presStyleCnt="0"/>
      <dgm:spPr/>
    </dgm:pt>
    <dgm:pt modelId="{D6C7A627-9508-48F4-855A-FC73695CDDCE}" type="pres">
      <dgm:prSet presAssocID="{A458C189-370E-4CBB-B07E-2C6420247BF9}" presName="composite" presStyleCnt="0"/>
      <dgm:spPr/>
    </dgm:pt>
    <dgm:pt modelId="{84E9A48D-4A95-459E-9284-59ED9C03FD33}" type="pres">
      <dgm:prSet presAssocID="{A458C189-370E-4CBB-B07E-2C6420247BF9}" presName="rect1" presStyleLbl="trAlignAcc1" presStyleIdx="1" presStyleCnt="4">
        <dgm:presLayoutVars>
          <dgm:bulletEnabled val="1"/>
        </dgm:presLayoutVars>
      </dgm:prSet>
      <dgm:spPr/>
      <dgm:t>
        <a:bodyPr/>
        <a:lstStyle/>
        <a:p>
          <a:endParaRPr lang="en-US"/>
        </a:p>
      </dgm:t>
    </dgm:pt>
    <dgm:pt modelId="{53601961-4A39-44DC-80F8-1186FECE3540}" type="pres">
      <dgm:prSet presAssocID="{A458C189-370E-4CBB-B07E-2C6420247BF9}" presName="rect2" presStyleLbl="fgImgPlace1" presStyleIdx="1" presStyleCnt="4"/>
      <dgm:spPr>
        <a:blipFill rotWithShape="1">
          <a:blip xmlns:r="http://schemas.openxmlformats.org/officeDocument/2006/relationships" r:embed="rId2"/>
          <a:stretch>
            <a:fillRect/>
          </a:stretch>
        </a:blipFill>
      </dgm:spPr>
    </dgm:pt>
    <dgm:pt modelId="{F0F0A819-F236-4014-A343-486FEB81BA65}" type="pres">
      <dgm:prSet presAssocID="{4721075F-03A8-401C-B6F2-BCA8AF0DFDBA}" presName="sibTrans" presStyleCnt="0"/>
      <dgm:spPr/>
    </dgm:pt>
    <dgm:pt modelId="{5C8ADE71-AAE1-4BE6-82AB-15162004F0A8}" type="pres">
      <dgm:prSet presAssocID="{0452626B-25A2-40D2-A541-1394A4E5B81E}" presName="composite" presStyleCnt="0"/>
      <dgm:spPr/>
    </dgm:pt>
    <dgm:pt modelId="{CEFBFEC1-5E83-4058-8365-B73DD7E83EF5}" type="pres">
      <dgm:prSet presAssocID="{0452626B-25A2-40D2-A541-1394A4E5B81E}" presName="rect1" presStyleLbl="trAlignAcc1" presStyleIdx="2" presStyleCnt="4">
        <dgm:presLayoutVars>
          <dgm:bulletEnabled val="1"/>
        </dgm:presLayoutVars>
      </dgm:prSet>
      <dgm:spPr/>
      <dgm:t>
        <a:bodyPr/>
        <a:lstStyle/>
        <a:p>
          <a:endParaRPr lang="en-US"/>
        </a:p>
      </dgm:t>
    </dgm:pt>
    <dgm:pt modelId="{894BA227-6AC0-4A09-ACDC-BE4865588CFA}" type="pres">
      <dgm:prSet presAssocID="{0452626B-25A2-40D2-A541-1394A4E5B81E}" presName="rect2" presStyleLbl="fgImgPlace1" presStyleIdx="2" presStyleCnt="4"/>
      <dgm:spPr>
        <a:blipFill rotWithShape="1">
          <a:blip xmlns:r="http://schemas.openxmlformats.org/officeDocument/2006/relationships" r:embed="rId3"/>
          <a:stretch>
            <a:fillRect/>
          </a:stretch>
        </a:blipFill>
      </dgm:spPr>
    </dgm:pt>
    <dgm:pt modelId="{E2C537CA-13A4-4374-9301-05D9D6340157}" type="pres">
      <dgm:prSet presAssocID="{C03A7909-9078-4501-ACBC-3D5E925AA819}" presName="sibTrans" presStyleCnt="0"/>
      <dgm:spPr/>
    </dgm:pt>
    <dgm:pt modelId="{E288B6AF-4208-4008-A1F3-F86CEAC99787}" type="pres">
      <dgm:prSet presAssocID="{34714B6C-80CF-4163-987E-5D9E66E5AEB4}" presName="composite" presStyleCnt="0"/>
      <dgm:spPr/>
    </dgm:pt>
    <dgm:pt modelId="{5D997CC3-15D4-433C-AA7F-649AC27C548C}" type="pres">
      <dgm:prSet presAssocID="{34714B6C-80CF-4163-987E-5D9E66E5AEB4}" presName="rect1" presStyleLbl="trAlignAcc1" presStyleIdx="3" presStyleCnt="4">
        <dgm:presLayoutVars>
          <dgm:bulletEnabled val="1"/>
        </dgm:presLayoutVars>
      </dgm:prSet>
      <dgm:spPr/>
      <dgm:t>
        <a:bodyPr/>
        <a:lstStyle/>
        <a:p>
          <a:endParaRPr lang="en-US"/>
        </a:p>
      </dgm:t>
    </dgm:pt>
    <dgm:pt modelId="{A5A18B62-665A-4B2B-B495-7CAAF56D5459}" type="pres">
      <dgm:prSet presAssocID="{34714B6C-80CF-4163-987E-5D9E66E5AEB4}" presName="rect2" presStyleLbl="fgImgPlace1" presStyleIdx="3" presStyleCnt="4"/>
      <dgm:spPr>
        <a:blipFill rotWithShape="1">
          <a:blip xmlns:r="http://schemas.openxmlformats.org/officeDocument/2006/relationships" r:embed="rId4"/>
          <a:stretch>
            <a:fillRect/>
          </a:stretch>
        </a:blipFill>
      </dgm:spPr>
    </dgm:pt>
  </dgm:ptLst>
  <dgm:cxnLst>
    <dgm:cxn modelId="{B6CFA4B9-5285-490A-97C1-5F54836223A1}" type="presOf" srcId="{34714B6C-80CF-4163-987E-5D9E66E5AEB4}" destId="{5D997CC3-15D4-433C-AA7F-649AC27C548C}" srcOrd="0" destOrd="0" presId="urn:microsoft.com/office/officeart/2008/layout/PictureStrips"/>
    <dgm:cxn modelId="{18F5BC71-D6DA-4D73-90C1-B631DBB14414}" type="presOf" srcId="{0452626B-25A2-40D2-A541-1394A4E5B81E}" destId="{CEFBFEC1-5E83-4058-8365-B73DD7E83EF5}" srcOrd="0" destOrd="0" presId="urn:microsoft.com/office/officeart/2008/layout/PictureStrips"/>
    <dgm:cxn modelId="{127B2A60-D836-489A-974C-BD04E1A9BA21}" srcId="{04ACF2F4-3A49-4AF1-9EA4-390703B0D5AC}" destId="{34714B6C-80CF-4163-987E-5D9E66E5AEB4}" srcOrd="3" destOrd="0" parTransId="{5AA716FA-4650-477D-B900-AE31964B99FA}" sibTransId="{D0AF4B0E-390F-4558-B95A-8BA176AB32B0}"/>
    <dgm:cxn modelId="{67641940-FEEA-464B-B209-E042806C9BE1}" type="presOf" srcId="{04ACF2F4-3A49-4AF1-9EA4-390703B0D5AC}" destId="{1ECB30B1-BC46-49A8-B2FD-9B6899E4EE35}" srcOrd="0" destOrd="0" presId="urn:microsoft.com/office/officeart/2008/layout/PictureStrips"/>
    <dgm:cxn modelId="{B2EB9985-B8F1-425B-A6F3-796444B17EBD}" type="presOf" srcId="{A458C189-370E-4CBB-B07E-2C6420247BF9}" destId="{84E9A48D-4A95-459E-9284-59ED9C03FD33}" srcOrd="0" destOrd="0" presId="urn:microsoft.com/office/officeart/2008/layout/PictureStrips"/>
    <dgm:cxn modelId="{14D8A17B-CD5C-4732-98E9-2F13DFEB9FD3}" srcId="{04ACF2F4-3A49-4AF1-9EA4-390703B0D5AC}" destId="{0452626B-25A2-40D2-A541-1394A4E5B81E}" srcOrd="2" destOrd="0" parTransId="{9479B94E-FFF4-4FC7-82BF-FC0E601B840E}" sibTransId="{C03A7909-9078-4501-ACBC-3D5E925AA819}"/>
    <dgm:cxn modelId="{341F0F38-532F-49B5-AE07-59A359A987E0}" type="presOf" srcId="{57181A94-B13D-414C-B26B-F87E7AD4B60D}" destId="{905FD2D4-9071-4944-A4C9-E599904E6C65}" srcOrd="0" destOrd="0" presId="urn:microsoft.com/office/officeart/2008/layout/PictureStrips"/>
    <dgm:cxn modelId="{36106606-36E0-4898-B626-57675514BD6D}" srcId="{04ACF2F4-3A49-4AF1-9EA4-390703B0D5AC}" destId="{57181A94-B13D-414C-B26B-F87E7AD4B60D}" srcOrd="0" destOrd="0" parTransId="{B1E4D193-14E2-43AB-8979-7A2BF50C81D8}" sibTransId="{3AE5A953-C1A8-4489-A751-EB7B870605DB}"/>
    <dgm:cxn modelId="{AF3518F6-28D0-42D0-A85A-40D87629852E}" srcId="{04ACF2F4-3A49-4AF1-9EA4-390703B0D5AC}" destId="{A458C189-370E-4CBB-B07E-2C6420247BF9}" srcOrd="1" destOrd="0" parTransId="{0D03604E-9FC9-4BC0-9EB6-AAA35DF2049C}" sibTransId="{4721075F-03A8-401C-B6F2-BCA8AF0DFDBA}"/>
    <dgm:cxn modelId="{4B7FA250-6E85-473D-BB00-18AF3B16BC18}" type="presParOf" srcId="{1ECB30B1-BC46-49A8-B2FD-9B6899E4EE35}" destId="{94503BB3-372B-4BE3-9A79-ACD063169CE0}" srcOrd="0" destOrd="0" presId="urn:microsoft.com/office/officeart/2008/layout/PictureStrips"/>
    <dgm:cxn modelId="{D75D04B2-5420-452E-AF7A-708CCDFAA047}" type="presParOf" srcId="{94503BB3-372B-4BE3-9A79-ACD063169CE0}" destId="{905FD2D4-9071-4944-A4C9-E599904E6C65}" srcOrd="0" destOrd="0" presId="urn:microsoft.com/office/officeart/2008/layout/PictureStrips"/>
    <dgm:cxn modelId="{357EC019-46A8-4FE2-A492-C83798197DB2}" type="presParOf" srcId="{94503BB3-372B-4BE3-9A79-ACD063169CE0}" destId="{10F94B12-B8E5-4081-A99F-A13DAA59968E}" srcOrd="1" destOrd="0" presId="urn:microsoft.com/office/officeart/2008/layout/PictureStrips"/>
    <dgm:cxn modelId="{1D59EB18-8DF1-4B24-964C-6F0322E53221}" type="presParOf" srcId="{1ECB30B1-BC46-49A8-B2FD-9B6899E4EE35}" destId="{58643E74-54AE-48D8-9EA5-CD6027767849}" srcOrd="1" destOrd="0" presId="urn:microsoft.com/office/officeart/2008/layout/PictureStrips"/>
    <dgm:cxn modelId="{0B84358E-9A56-4E91-8183-4AE9E3CEEE0F}" type="presParOf" srcId="{1ECB30B1-BC46-49A8-B2FD-9B6899E4EE35}" destId="{D6C7A627-9508-48F4-855A-FC73695CDDCE}" srcOrd="2" destOrd="0" presId="urn:microsoft.com/office/officeart/2008/layout/PictureStrips"/>
    <dgm:cxn modelId="{EA8332D7-FD74-4FED-974F-3F6D3C5AF639}" type="presParOf" srcId="{D6C7A627-9508-48F4-855A-FC73695CDDCE}" destId="{84E9A48D-4A95-459E-9284-59ED9C03FD33}" srcOrd="0" destOrd="0" presId="urn:microsoft.com/office/officeart/2008/layout/PictureStrips"/>
    <dgm:cxn modelId="{6A528A68-DDBD-4E1A-81D3-B6AD1CDC8C04}" type="presParOf" srcId="{D6C7A627-9508-48F4-855A-FC73695CDDCE}" destId="{53601961-4A39-44DC-80F8-1186FECE3540}" srcOrd="1" destOrd="0" presId="urn:microsoft.com/office/officeart/2008/layout/PictureStrips"/>
    <dgm:cxn modelId="{22941F62-EF02-475A-8B8F-3E1662B58E5D}" type="presParOf" srcId="{1ECB30B1-BC46-49A8-B2FD-9B6899E4EE35}" destId="{F0F0A819-F236-4014-A343-486FEB81BA65}" srcOrd="3" destOrd="0" presId="urn:microsoft.com/office/officeart/2008/layout/PictureStrips"/>
    <dgm:cxn modelId="{8EC425C3-91EF-4C1F-A06C-CFDD03C2FC73}" type="presParOf" srcId="{1ECB30B1-BC46-49A8-B2FD-9B6899E4EE35}" destId="{5C8ADE71-AAE1-4BE6-82AB-15162004F0A8}" srcOrd="4" destOrd="0" presId="urn:microsoft.com/office/officeart/2008/layout/PictureStrips"/>
    <dgm:cxn modelId="{986EAE06-813C-44B2-850B-96F6A3ED0D12}" type="presParOf" srcId="{5C8ADE71-AAE1-4BE6-82AB-15162004F0A8}" destId="{CEFBFEC1-5E83-4058-8365-B73DD7E83EF5}" srcOrd="0" destOrd="0" presId="urn:microsoft.com/office/officeart/2008/layout/PictureStrips"/>
    <dgm:cxn modelId="{5447DC1E-5654-48F2-8B1C-C1F02A441873}" type="presParOf" srcId="{5C8ADE71-AAE1-4BE6-82AB-15162004F0A8}" destId="{894BA227-6AC0-4A09-ACDC-BE4865588CFA}" srcOrd="1" destOrd="0" presId="urn:microsoft.com/office/officeart/2008/layout/PictureStrips"/>
    <dgm:cxn modelId="{C2E92F3D-72F7-4D63-8DC2-3871E9C3DC79}" type="presParOf" srcId="{1ECB30B1-BC46-49A8-B2FD-9B6899E4EE35}" destId="{E2C537CA-13A4-4374-9301-05D9D6340157}" srcOrd="5" destOrd="0" presId="urn:microsoft.com/office/officeart/2008/layout/PictureStrips"/>
    <dgm:cxn modelId="{1210CE39-F83A-4C12-A6CF-877355EFFCA1}" type="presParOf" srcId="{1ECB30B1-BC46-49A8-B2FD-9B6899E4EE35}" destId="{E288B6AF-4208-4008-A1F3-F86CEAC99787}" srcOrd="6" destOrd="0" presId="urn:microsoft.com/office/officeart/2008/layout/PictureStrips"/>
    <dgm:cxn modelId="{CD1CAFBF-306F-4D81-A58C-57F311EA07AB}" type="presParOf" srcId="{E288B6AF-4208-4008-A1F3-F86CEAC99787}" destId="{5D997CC3-15D4-433C-AA7F-649AC27C548C}" srcOrd="0" destOrd="0" presId="urn:microsoft.com/office/officeart/2008/layout/PictureStrips"/>
    <dgm:cxn modelId="{9E87E510-46BD-4BBF-88B9-72710AEB3CF3}" type="presParOf" srcId="{E288B6AF-4208-4008-A1F3-F86CEAC99787}" destId="{A5A18B62-665A-4B2B-B495-7CAAF56D545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615C8-3396-4EF8-9812-D263BA9B2EFA}">
      <dsp:nvSpPr>
        <dsp:cNvPr id="0" name=""/>
        <dsp:cNvSpPr/>
      </dsp:nvSpPr>
      <dsp:spPr>
        <a:xfrm>
          <a:off x="91744" y="182202"/>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es-ES" sz="2100" kern="1200" dirty="0" smtClean="0"/>
            <a:t>Objetivos Específicos</a:t>
          </a:r>
          <a:endParaRPr lang="en-US" sz="2100" kern="1200" dirty="0"/>
        </a:p>
      </dsp:txBody>
      <dsp:txXfrm>
        <a:off x="91744" y="182202"/>
        <a:ext cx="5486400" cy="498763"/>
      </dsp:txXfrm>
    </dsp:sp>
    <dsp:sp modelId="{28EFC874-ED13-4BED-96FC-7005D5B72019}">
      <dsp:nvSpPr>
        <dsp:cNvPr id="0" name=""/>
        <dsp:cNvSpPr/>
      </dsp:nvSpPr>
      <dsp:spPr>
        <a:xfrm>
          <a:off x="91744" y="680966"/>
          <a:ext cx="1283817" cy="1016000"/>
        </a:xfrm>
        <a:prstGeom prst="chevron">
          <a:avLst>
            <a:gd name="adj" fmla="val 70610"/>
          </a:avLst>
        </a:prstGeom>
        <a:solidFill>
          <a:schemeClr val="accent2">
            <a:hueOff val="0"/>
            <a:satOff val="0"/>
            <a:lumOff val="0"/>
            <a:alphaOff val="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475E4C-3765-4479-A155-DFF55A6F553A}">
      <dsp:nvSpPr>
        <dsp:cNvPr id="0" name=""/>
        <dsp:cNvSpPr/>
      </dsp:nvSpPr>
      <dsp:spPr>
        <a:xfrm>
          <a:off x="862888" y="680966"/>
          <a:ext cx="1283817" cy="1016000"/>
        </a:xfrm>
        <a:prstGeom prst="chevron">
          <a:avLst>
            <a:gd name="adj" fmla="val 70610"/>
          </a:avLst>
        </a:prstGeom>
        <a:solidFill>
          <a:schemeClr val="accent3">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309095-59C4-4C8B-8609-2C378D3D718D}">
      <dsp:nvSpPr>
        <dsp:cNvPr id="0" name=""/>
        <dsp:cNvSpPr/>
      </dsp:nvSpPr>
      <dsp:spPr>
        <a:xfrm>
          <a:off x="1634642" y="680966"/>
          <a:ext cx="1283817" cy="1016000"/>
        </a:xfrm>
        <a:prstGeom prst="chevron">
          <a:avLst>
            <a:gd name="adj" fmla="val 70610"/>
          </a:avLst>
        </a:prstGeom>
        <a:solidFill>
          <a:schemeClr val="accent4">
            <a:hueOff val="0"/>
            <a:satOff val="0"/>
            <a:lumOff val="0"/>
            <a:alphaOff val="0"/>
          </a:schemeClr>
        </a:solidFill>
        <a:ln w="285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6D9D0A-3D9A-4E69-B432-C63B22D17DB8}">
      <dsp:nvSpPr>
        <dsp:cNvPr id="0" name=""/>
        <dsp:cNvSpPr/>
      </dsp:nvSpPr>
      <dsp:spPr>
        <a:xfrm>
          <a:off x="2405786" y="680966"/>
          <a:ext cx="1283817" cy="1016000"/>
        </a:xfrm>
        <a:prstGeom prst="chevron">
          <a:avLst>
            <a:gd name="adj" fmla="val 70610"/>
          </a:avLst>
        </a:prstGeom>
        <a:solidFill>
          <a:schemeClr val="accent5">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CCBD6C-DA1C-43FB-BE54-F500128EF3BA}">
      <dsp:nvSpPr>
        <dsp:cNvPr id="0" name=""/>
        <dsp:cNvSpPr/>
      </dsp:nvSpPr>
      <dsp:spPr>
        <a:xfrm>
          <a:off x="3177539" y="680966"/>
          <a:ext cx="1283817" cy="1016000"/>
        </a:xfrm>
        <a:prstGeom prst="chevron">
          <a:avLst>
            <a:gd name="adj" fmla="val 70610"/>
          </a:avLst>
        </a:prstGeom>
        <a:solidFill>
          <a:schemeClr val="accent6">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6C17C8-1D3C-4916-8B81-6AD840C3DE45}">
      <dsp:nvSpPr>
        <dsp:cNvPr id="0" name=""/>
        <dsp:cNvSpPr/>
      </dsp:nvSpPr>
      <dsp:spPr>
        <a:xfrm>
          <a:off x="3822471" y="716140"/>
          <a:ext cx="1283817" cy="1016000"/>
        </a:xfrm>
        <a:prstGeom prst="chevron">
          <a:avLst>
            <a:gd name="adj" fmla="val 70610"/>
          </a:avLst>
        </a:prstGeom>
        <a:solidFill>
          <a:schemeClr val="accent2">
            <a:hueOff val="0"/>
            <a:satOff val="0"/>
            <a:lumOff val="0"/>
            <a:alphaOff val="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000F99-72D7-4B01-8FEE-0DE803B3FFA0}">
      <dsp:nvSpPr>
        <dsp:cNvPr id="0" name=""/>
        <dsp:cNvSpPr/>
      </dsp:nvSpPr>
      <dsp:spPr>
        <a:xfrm>
          <a:off x="4720437" y="680966"/>
          <a:ext cx="1283817" cy="1016000"/>
        </a:xfrm>
        <a:prstGeom prst="chevron">
          <a:avLst>
            <a:gd name="adj" fmla="val 70610"/>
          </a:avLst>
        </a:prstGeom>
        <a:solidFill>
          <a:schemeClr val="accent3">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218F89-82E1-498C-BC89-D40EB4E84B6D}">
      <dsp:nvSpPr>
        <dsp:cNvPr id="0" name=""/>
        <dsp:cNvSpPr/>
      </dsp:nvSpPr>
      <dsp:spPr>
        <a:xfrm>
          <a:off x="91744" y="782566"/>
          <a:ext cx="5557723" cy="812800"/>
        </a:xfrm>
        <a:prstGeom prst="rect">
          <a:avLst/>
        </a:prstGeom>
        <a:solidFill>
          <a:schemeClr val="lt1">
            <a:hueOff val="0"/>
            <a:satOff val="0"/>
            <a:lumOff val="0"/>
            <a:alphaOff val="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es-ES" sz="1200" kern="1200" dirty="0" smtClean="0"/>
            <a:t>Estar permanentemente alerta sobre los riesgos, posibilidades y oportunidades del negocio aeroportuario, a fin de contribuir a la obtención de los mejores resultados posibles, en beneficio del Distrito Metropolitano de Quito.</a:t>
          </a:r>
          <a:endParaRPr lang="en-US" sz="1200" kern="1200" dirty="0"/>
        </a:p>
      </dsp:txBody>
      <dsp:txXfrm>
        <a:off x="91744" y="782566"/>
        <a:ext cx="5557723" cy="812800"/>
      </dsp:txXfrm>
    </dsp:sp>
    <dsp:sp modelId="{B444D39A-EBED-4842-BAD5-51FC5CD3437D}">
      <dsp:nvSpPr>
        <dsp:cNvPr id="0" name=""/>
        <dsp:cNvSpPr/>
      </dsp:nvSpPr>
      <dsp:spPr>
        <a:xfrm>
          <a:off x="91744" y="1766230"/>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es-ES" sz="2100" kern="1200" dirty="0" smtClean="0"/>
            <a:t>Objetivos Específicos</a:t>
          </a:r>
          <a:endParaRPr lang="en-US" sz="2100" kern="1200" dirty="0"/>
        </a:p>
      </dsp:txBody>
      <dsp:txXfrm>
        <a:off x="91744" y="1766230"/>
        <a:ext cx="5486400" cy="498763"/>
      </dsp:txXfrm>
    </dsp:sp>
    <dsp:sp modelId="{38A09630-610F-48C9-9889-D56E8CC95861}">
      <dsp:nvSpPr>
        <dsp:cNvPr id="0" name=""/>
        <dsp:cNvSpPr/>
      </dsp:nvSpPr>
      <dsp:spPr>
        <a:xfrm>
          <a:off x="91744" y="2264994"/>
          <a:ext cx="1283817" cy="1016000"/>
        </a:xfrm>
        <a:prstGeom prst="chevron">
          <a:avLst>
            <a:gd name="adj" fmla="val 70610"/>
          </a:avLst>
        </a:prstGeom>
        <a:solidFill>
          <a:schemeClr val="accent4">
            <a:hueOff val="0"/>
            <a:satOff val="0"/>
            <a:lumOff val="0"/>
            <a:alphaOff val="0"/>
          </a:schemeClr>
        </a:solidFill>
        <a:ln w="285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89F221-02D0-4B99-9ECA-8B79C04EE200}">
      <dsp:nvSpPr>
        <dsp:cNvPr id="0" name=""/>
        <dsp:cNvSpPr/>
      </dsp:nvSpPr>
      <dsp:spPr>
        <a:xfrm>
          <a:off x="862888" y="2264994"/>
          <a:ext cx="1283817" cy="1016000"/>
        </a:xfrm>
        <a:prstGeom prst="chevron">
          <a:avLst>
            <a:gd name="adj" fmla="val 70610"/>
          </a:avLst>
        </a:prstGeom>
        <a:solidFill>
          <a:schemeClr val="accent5">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4AB96D-ADFB-4F75-860C-7F357F1BA748}">
      <dsp:nvSpPr>
        <dsp:cNvPr id="0" name=""/>
        <dsp:cNvSpPr/>
      </dsp:nvSpPr>
      <dsp:spPr>
        <a:xfrm>
          <a:off x="1634642" y="2264994"/>
          <a:ext cx="1283817" cy="1016000"/>
        </a:xfrm>
        <a:prstGeom prst="chevron">
          <a:avLst>
            <a:gd name="adj" fmla="val 70610"/>
          </a:avLst>
        </a:prstGeom>
        <a:solidFill>
          <a:schemeClr val="accent6">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D17DD1-B500-4071-B712-93B27B4DEC9B}">
      <dsp:nvSpPr>
        <dsp:cNvPr id="0" name=""/>
        <dsp:cNvSpPr/>
      </dsp:nvSpPr>
      <dsp:spPr>
        <a:xfrm>
          <a:off x="2405786" y="2264994"/>
          <a:ext cx="1283817" cy="1016000"/>
        </a:xfrm>
        <a:prstGeom prst="chevron">
          <a:avLst>
            <a:gd name="adj" fmla="val 70610"/>
          </a:avLst>
        </a:prstGeom>
        <a:solidFill>
          <a:schemeClr val="accent2">
            <a:hueOff val="0"/>
            <a:satOff val="0"/>
            <a:lumOff val="0"/>
            <a:alphaOff val="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9B1473-9F08-45DB-A170-4EBBE73A1930}">
      <dsp:nvSpPr>
        <dsp:cNvPr id="0" name=""/>
        <dsp:cNvSpPr/>
      </dsp:nvSpPr>
      <dsp:spPr>
        <a:xfrm>
          <a:off x="3177539" y="2264994"/>
          <a:ext cx="1283817" cy="1016000"/>
        </a:xfrm>
        <a:prstGeom prst="chevron">
          <a:avLst>
            <a:gd name="adj" fmla="val 70610"/>
          </a:avLst>
        </a:prstGeom>
        <a:solidFill>
          <a:schemeClr val="accent3">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46C467-827E-436D-A371-F050713E328F}">
      <dsp:nvSpPr>
        <dsp:cNvPr id="0" name=""/>
        <dsp:cNvSpPr/>
      </dsp:nvSpPr>
      <dsp:spPr>
        <a:xfrm>
          <a:off x="3948684" y="2264994"/>
          <a:ext cx="1283817" cy="1016000"/>
        </a:xfrm>
        <a:prstGeom prst="chevron">
          <a:avLst>
            <a:gd name="adj" fmla="val 70610"/>
          </a:avLst>
        </a:prstGeom>
        <a:solidFill>
          <a:schemeClr val="accent4">
            <a:hueOff val="0"/>
            <a:satOff val="0"/>
            <a:lumOff val="0"/>
            <a:alphaOff val="0"/>
          </a:schemeClr>
        </a:solidFill>
        <a:ln w="285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802A70-A501-4E9E-868B-3FC8ECB2BEE2}">
      <dsp:nvSpPr>
        <dsp:cNvPr id="0" name=""/>
        <dsp:cNvSpPr/>
      </dsp:nvSpPr>
      <dsp:spPr>
        <a:xfrm>
          <a:off x="4720437" y="2264994"/>
          <a:ext cx="1283817" cy="1016000"/>
        </a:xfrm>
        <a:prstGeom prst="chevron">
          <a:avLst>
            <a:gd name="adj" fmla="val 70610"/>
          </a:avLst>
        </a:prstGeom>
        <a:solidFill>
          <a:schemeClr val="accent5">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A07B17-7405-454D-BC69-5BC0038B4789}">
      <dsp:nvSpPr>
        <dsp:cNvPr id="0" name=""/>
        <dsp:cNvSpPr/>
      </dsp:nvSpPr>
      <dsp:spPr>
        <a:xfrm>
          <a:off x="91744" y="2366594"/>
          <a:ext cx="5557723" cy="812800"/>
        </a:xfrm>
        <a:prstGeom prst="rect">
          <a:avLst/>
        </a:prstGeom>
        <a:solidFill>
          <a:schemeClr val="lt1">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es-ES" sz="1200" kern="1200" dirty="0" smtClean="0"/>
            <a:t>En función del mejor desarrollo del negocio aeroportuario, en concordancia con el Concesionario, la Empresa debe estar al tanto de las necesidades de expansión de la infraestructura aeroportuaria y, si le corresponde, también de la infraestructura de  Zona  Especial de desarrollo Económico (ZEDE) .</a:t>
          </a:r>
          <a:endParaRPr lang="en-US" sz="1200" kern="1200" dirty="0"/>
        </a:p>
      </dsp:txBody>
      <dsp:txXfrm>
        <a:off x="91744" y="2366594"/>
        <a:ext cx="5557723" cy="812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09C25-9D8E-4D8B-8ECD-E406CC018590}">
      <dsp:nvSpPr>
        <dsp:cNvPr id="0" name=""/>
        <dsp:cNvSpPr/>
      </dsp:nvSpPr>
      <dsp:spPr>
        <a:xfrm>
          <a:off x="912184" y="1465404"/>
          <a:ext cx="2439375" cy="2448793"/>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76201F39-5673-4B05-90B3-4C59DD31C5EC}">
      <dsp:nvSpPr>
        <dsp:cNvPr id="0" name=""/>
        <dsp:cNvSpPr/>
      </dsp:nvSpPr>
      <dsp:spPr>
        <a:xfrm>
          <a:off x="1463802" y="1963676"/>
          <a:ext cx="1336139" cy="1452250"/>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6FBB9136-6381-4D50-9D25-84D8A90F7A87}">
      <dsp:nvSpPr>
        <dsp:cNvPr id="0" name=""/>
        <dsp:cNvSpPr/>
      </dsp:nvSpPr>
      <dsp:spPr>
        <a:xfrm>
          <a:off x="1827071" y="2385001"/>
          <a:ext cx="609600" cy="609600"/>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C89C5092-14EA-4BA9-ADBA-6D0EEDA50792}">
      <dsp:nvSpPr>
        <dsp:cNvPr id="0" name=""/>
        <dsp:cNvSpPr/>
      </dsp:nvSpPr>
      <dsp:spPr>
        <a:xfrm>
          <a:off x="4163871" y="149801"/>
          <a:ext cx="1524000" cy="8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s-ES" sz="1800" kern="1200" dirty="0" smtClean="0"/>
            <a:t>Tesorería</a:t>
          </a:r>
          <a:endParaRPr lang="en-US" sz="1800" kern="1200" dirty="0"/>
        </a:p>
      </dsp:txBody>
      <dsp:txXfrm>
        <a:off x="4163871" y="149801"/>
        <a:ext cx="1524000" cy="889000"/>
      </dsp:txXfrm>
    </dsp:sp>
    <dsp:sp modelId="{7CE67C2A-183C-439F-8B94-D12D1082DD94}">
      <dsp:nvSpPr>
        <dsp:cNvPr id="0" name=""/>
        <dsp:cNvSpPr/>
      </dsp:nvSpPr>
      <dsp:spPr>
        <a:xfrm>
          <a:off x="3782871" y="594301"/>
          <a:ext cx="381000"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DE08CB4E-C83A-49E8-9E17-D0099C1A71FB}">
      <dsp:nvSpPr>
        <dsp:cNvPr id="0" name=""/>
        <dsp:cNvSpPr/>
      </dsp:nvSpPr>
      <dsp:spPr>
        <a:xfrm rot="5400000">
          <a:off x="1909113" y="817567"/>
          <a:ext cx="2094991" cy="1649476"/>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B8045CAC-3FA1-4458-9E4A-5194F2514809}">
      <dsp:nvSpPr>
        <dsp:cNvPr id="0" name=""/>
        <dsp:cNvSpPr/>
      </dsp:nvSpPr>
      <dsp:spPr>
        <a:xfrm>
          <a:off x="4163871" y="883555"/>
          <a:ext cx="1524000" cy="8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s-ES" sz="1800" kern="1200" dirty="0" smtClean="0"/>
            <a:t>Contabilidad</a:t>
          </a:r>
          <a:endParaRPr lang="en-US" sz="1800" kern="1200" dirty="0"/>
        </a:p>
      </dsp:txBody>
      <dsp:txXfrm>
        <a:off x="4163871" y="883555"/>
        <a:ext cx="1524000" cy="889000"/>
      </dsp:txXfrm>
    </dsp:sp>
    <dsp:sp modelId="{87490461-9CD9-4D23-B6AC-F11A52232DAC}">
      <dsp:nvSpPr>
        <dsp:cNvPr id="0" name=""/>
        <dsp:cNvSpPr/>
      </dsp:nvSpPr>
      <dsp:spPr>
        <a:xfrm>
          <a:off x="3719736" y="1387615"/>
          <a:ext cx="381000"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6ED4CE9B-F473-445C-ADD3-426947187625}">
      <dsp:nvSpPr>
        <dsp:cNvPr id="0" name=""/>
        <dsp:cNvSpPr/>
      </dsp:nvSpPr>
      <dsp:spPr>
        <a:xfrm rot="5400000">
          <a:off x="2285639" y="1586028"/>
          <a:ext cx="1632508" cy="1235683"/>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4ECFC3C9-4161-41A5-9D73-AF8FBD018074}">
      <dsp:nvSpPr>
        <dsp:cNvPr id="0" name=""/>
        <dsp:cNvSpPr/>
      </dsp:nvSpPr>
      <dsp:spPr>
        <a:xfrm>
          <a:off x="4355972" y="1794762"/>
          <a:ext cx="1524000" cy="8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s-EC" sz="1800" kern="1200" dirty="0" smtClean="0"/>
            <a:t>Compras Públicas</a:t>
          </a:r>
          <a:endParaRPr lang="en-US" sz="1800" kern="1200" dirty="0"/>
        </a:p>
      </dsp:txBody>
      <dsp:txXfrm>
        <a:off x="4355972" y="1794762"/>
        <a:ext cx="1524000" cy="889000"/>
      </dsp:txXfrm>
    </dsp:sp>
    <dsp:sp modelId="{F3C797DA-9148-42E3-9A5D-5DB99ECB3352}">
      <dsp:nvSpPr>
        <dsp:cNvPr id="0" name=""/>
        <dsp:cNvSpPr/>
      </dsp:nvSpPr>
      <dsp:spPr>
        <a:xfrm>
          <a:off x="3914800" y="2179703"/>
          <a:ext cx="381000"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2E7890D1-F75B-4BCE-AD69-BD3B6BA1D89D}">
      <dsp:nvSpPr>
        <dsp:cNvPr id="0" name=""/>
        <dsp:cNvSpPr/>
      </dsp:nvSpPr>
      <dsp:spPr>
        <a:xfrm rot="5400000">
          <a:off x="2950316" y="2231417"/>
          <a:ext cx="1041741" cy="871051"/>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BE723-04F5-4853-8763-56260914F532}">
      <dsp:nvSpPr>
        <dsp:cNvPr id="0" name=""/>
        <dsp:cNvSpPr/>
      </dsp:nvSpPr>
      <dsp:spPr>
        <a:xfrm>
          <a:off x="103576" y="0"/>
          <a:ext cx="1761005" cy="499468"/>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s-EC" sz="1800" b="1" i="1" kern="1200" dirty="0" smtClean="0"/>
            <a:t>Objetivos</a:t>
          </a:r>
          <a:endParaRPr lang="en-US" sz="1200" b="1" i="1" kern="1200" dirty="0"/>
        </a:p>
      </dsp:txBody>
      <dsp:txXfrm>
        <a:off x="103576" y="0"/>
        <a:ext cx="1761005" cy="332978"/>
      </dsp:txXfrm>
    </dsp:sp>
    <dsp:sp modelId="{7113E295-1974-4010-99AD-F24689EEA160}">
      <dsp:nvSpPr>
        <dsp:cNvPr id="0" name=""/>
        <dsp:cNvSpPr/>
      </dsp:nvSpPr>
      <dsp:spPr>
        <a:xfrm>
          <a:off x="397090" y="474357"/>
          <a:ext cx="2183770" cy="330293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t>Coadyuvar y verificar que los estados financieros y demás información financiera,  sean elaborados con estricto apego con los principios de contabilidad generalmente aceptados y de conformidad con la normativa legal vigente emitida por los organismos de control pertinentes, a fin de suministrar información confiable y oportuna que permitan la toma de decisiones, que revele la verdadera situación financiera y económica de la Entidad.</a:t>
          </a:r>
          <a:endParaRPr lang="en-US" sz="1100" kern="1200" dirty="0"/>
        </a:p>
      </dsp:txBody>
      <dsp:txXfrm>
        <a:off x="461050" y="538317"/>
        <a:ext cx="2055850" cy="3175013"/>
      </dsp:txXfrm>
    </dsp:sp>
    <dsp:sp modelId="{F282D727-B97F-4CA9-9D18-D55F1DEA043E}">
      <dsp:nvSpPr>
        <dsp:cNvPr id="0" name=""/>
        <dsp:cNvSpPr/>
      </dsp:nvSpPr>
      <dsp:spPr>
        <a:xfrm rot="91846">
          <a:off x="2132070" y="-14469"/>
          <a:ext cx="567492" cy="438439"/>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132093" y="71462"/>
        <a:ext cx="435960" cy="263063"/>
      </dsp:txXfrm>
    </dsp:sp>
    <dsp:sp modelId="{EDF8AE42-D0C3-4CB5-B783-1B6D0C6E2224}">
      <dsp:nvSpPr>
        <dsp:cNvPr id="0" name=""/>
        <dsp:cNvSpPr/>
      </dsp:nvSpPr>
      <dsp:spPr>
        <a:xfrm>
          <a:off x="2934939" y="0"/>
          <a:ext cx="1761005" cy="726457"/>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68580" numCol="1" spcCol="1270" anchor="t" anchorCtr="0">
          <a:noAutofit/>
        </a:bodyPr>
        <a:lstStyle/>
        <a:p>
          <a:pPr lvl="0" algn="ctr" defTabSz="800100">
            <a:lnSpc>
              <a:spcPct val="90000"/>
            </a:lnSpc>
            <a:spcBef>
              <a:spcPct val="0"/>
            </a:spcBef>
            <a:spcAft>
              <a:spcPct val="35000"/>
            </a:spcAft>
          </a:pPr>
          <a:r>
            <a:rPr lang="es-ES" sz="1800" b="1" i="1" kern="1200" dirty="0" smtClean="0"/>
            <a:t>Alcance</a:t>
          </a:r>
          <a:endParaRPr lang="en-US" sz="1800" b="1" i="1" kern="1200" dirty="0"/>
        </a:p>
      </dsp:txBody>
      <dsp:txXfrm>
        <a:off x="2934939" y="0"/>
        <a:ext cx="1761005" cy="484304"/>
      </dsp:txXfrm>
    </dsp:sp>
    <dsp:sp modelId="{0F08C627-4FAB-4B12-B715-AE00AB92856C}">
      <dsp:nvSpPr>
        <dsp:cNvPr id="0" name=""/>
        <dsp:cNvSpPr/>
      </dsp:nvSpPr>
      <dsp:spPr>
        <a:xfrm>
          <a:off x="3211319" y="534796"/>
          <a:ext cx="2067403" cy="2187804"/>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896" tIns="56896" rIns="56896" bIns="56896" numCol="1" spcCol="1270" anchor="t" anchorCtr="0">
          <a:noAutofit/>
        </a:bodyPr>
        <a:lstStyle/>
        <a:p>
          <a:pPr marL="57150" lvl="1" indent="-57150" algn="l" defTabSz="355600">
            <a:lnSpc>
              <a:spcPct val="90000"/>
            </a:lnSpc>
            <a:spcBef>
              <a:spcPct val="0"/>
            </a:spcBef>
            <a:spcAft>
              <a:spcPct val="15000"/>
            </a:spcAft>
            <a:buChar char="••"/>
          </a:pPr>
          <a:endParaRPr lang="en-US" sz="800" kern="1200" dirty="0"/>
        </a:p>
        <a:p>
          <a:pPr marL="57150" lvl="1" indent="-57150" algn="l" defTabSz="488950">
            <a:lnSpc>
              <a:spcPct val="90000"/>
            </a:lnSpc>
            <a:spcBef>
              <a:spcPct val="0"/>
            </a:spcBef>
            <a:spcAft>
              <a:spcPct val="15000"/>
            </a:spcAft>
            <a:buChar char="••"/>
          </a:pPr>
          <a:r>
            <a:rPr lang="es-EC" sz="1100" kern="1200" dirty="0" smtClean="0"/>
            <a:t>Este proceso inicia con la recepción de los documentos a continuación se realiza el control  previo y concurrente, para concluir con el desembolso, previa la preparación de los Estados Financieros de la Entidad de acuerdo a los principios y  normativas legales.  </a:t>
          </a:r>
          <a:endParaRPr lang="en-US" sz="1100" kern="1200" dirty="0"/>
        </a:p>
      </dsp:txBody>
      <dsp:txXfrm>
        <a:off x="3271871" y="595348"/>
        <a:ext cx="1946299" cy="2066700"/>
      </dsp:txXfrm>
    </dsp:sp>
    <dsp:sp modelId="{E40A971B-572F-4856-833E-B72DA24AE7B5}">
      <dsp:nvSpPr>
        <dsp:cNvPr id="0" name=""/>
        <dsp:cNvSpPr/>
      </dsp:nvSpPr>
      <dsp:spPr>
        <a:xfrm>
          <a:off x="5012328" y="22932"/>
          <a:ext cx="670730" cy="438439"/>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5012328" y="110620"/>
        <a:ext cx="539198" cy="263063"/>
      </dsp:txXfrm>
    </dsp:sp>
    <dsp:sp modelId="{917E61C1-E940-4D4A-9270-C59397AC5F75}">
      <dsp:nvSpPr>
        <dsp:cNvPr id="0" name=""/>
        <dsp:cNvSpPr/>
      </dsp:nvSpPr>
      <dsp:spPr>
        <a:xfrm>
          <a:off x="5961475" y="0"/>
          <a:ext cx="2018112" cy="726457"/>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60960" numCol="1" spcCol="1270" anchor="t" anchorCtr="0">
          <a:noAutofit/>
        </a:bodyPr>
        <a:lstStyle/>
        <a:p>
          <a:pPr lvl="0" algn="ctr" defTabSz="711200">
            <a:lnSpc>
              <a:spcPct val="90000"/>
            </a:lnSpc>
            <a:spcBef>
              <a:spcPct val="0"/>
            </a:spcBef>
            <a:spcAft>
              <a:spcPct val="35000"/>
            </a:spcAft>
          </a:pPr>
          <a:r>
            <a:rPr lang="es-EC" sz="1600" b="1" i="1" kern="1200" dirty="0" smtClean="0"/>
            <a:t>Responsable</a:t>
          </a:r>
          <a:endParaRPr lang="en-US" sz="1600" b="1" i="1" kern="1200" dirty="0"/>
        </a:p>
      </dsp:txBody>
      <dsp:txXfrm>
        <a:off x="5961475" y="0"/>
        <a:ext cx="2018112" cy="484304"/>
      </dsp:txXfrm>
    </dsp:sp>
    <dsp:sp modelId="{0B178F03-CA5D-4BB7-8AA4-9C9DC0F81D70}">
      <dsp:nvSpPr>
        <dsp:cNvPr id="0" name=""/>
        <dsp:cNvSpPr/>
      </dsp:nvSpPr>
      <dsp:spPr>
        <a:xfrm>
          <a:off x="6489767" y="504075"/>
          <a:ext cx="1657476" cy="1454884"/>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s-EC" sz="1200" kern="1200" dirty="0" smtClean="0"/>
            <a:t>La persona responsable del Departamento de Contabilidad es el Contadora General.</a:t>
          </a:r>
          <a:endParaRPr lang="en-US" sz="1200" kern="1200" dirty="0"/>
        </a:p>
      </dsp:txBody>
      <dsp:txXfrm>
        <a:off x="6532379" y="546687"/>
        <a:ext cx="1572252" cy="13696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FD2D4-9071-4944-A4C9-E599904E6C65}">
      <dsp:nvSpPr>
        <dsp:cNvPr id="0" name=""/>
        <dsp:cNvSpPr/>
      </dsp:nvSpPr>
      <dsp:spPr>
        <a:xfrm>
          <a:off x="120848" y="1097374"/>
          <a:ext cx="2828925" cy="88403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8789"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t>Innovación en la educación, gratuidad de la educación superior y control y acreditación de universidades.</a:t>
          </a:r>
          <a:endParaRPr lang="en-US" sz="1200" kern="1200" dirty="0"/>
        </a:p>
      </dsp:txBody>
      <dsp:txXfrm>
        <a:off x="120848" y="1097374"/>
        <a:ext cx="2828925" cy="884039"/>
      </dsp:txXfrm>
    </dsp:sp>
    <dsp:sp modelId="{10F94B12-B8E5-4081-A99F-A13DAA59968E}">
      <dsp:nvSpPr>
        <dsp:cNvPr id="0" name=""/>
        <dsp:cNvSpPr/>
      </dsp:nvSpPr>
      <dsp:spPr>
        <a:xfrm>
          <a:off x="2976" y="969679"/>
          <a:ext cx="618827" cy="928241"/>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4E9A48D-4A95-459E-9284-59ED9C03FD33}">
      <dsp:nvSpPr>
        <dsp:cNvPr id="0" name=""/>
        <dsp:cNvSpPr/>
      </dsp:nvSpPr>
      <dsp:spPr>
        <a:xfrm>
          <a:off x="3264098" y="1097374"/>
          <a:ext cx="2828925" cy="88403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8789"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t>Aumento del impuesto a la salida de dividas, lo que contrarresta la inversión extranjera.</a:t>
          </a:r>
          <a:endParaRPr lang="en-US" sz="1200" kern="1200" dirty="0"/>
        </a:p>
      </dsp:txBody>
      <dsp:txXfrm>
        <a:off x="3264098" y="1097374"/>
        <a:ext cx="2828925" cy="884039"/>
      </dsp:txXfrm>
    </dsp:sp>
    <dsp:sp modelId="{53601961-4A39-44DC-80F8-1186FECE3540}">
      <dsp:nvSpPr>
        <dsp:cNvPr id="0" name=""/>
        <dsp:cNvSpPr/>
      </dsp:nvSpPr>
      <dsp:spPr>
        <a:xfrm>
          <a:off x="3146226" y="969679"/>
          <a:ext cx="618827" cy="928241"/>
        </a:xfrm>
        <a:prstGeom prst="rect">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EFBFEC1-5E83-4058-8365-B73DD7E83EF5}">
      <dsp:nvSpPr>
        <dsp:cNvPr id="0" name=""/>
        <dsp:cNvSpPr/>
      </dsp:nvSpPr>
      <dsp:spPr>
        <a:xfrm>
          <a:off x="120848" y="2210281"/>
          <a:ext cx="2828925" cy="88403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8789" tIns="45720" rIns="45720" bIns="45720" numCol="1" spcCol="1270" anchor="ctr" anchorCtr="0">
          <a:noAutofit/>
        </a:bodyPr>
        <a:lstStyle/>
        <a:p>
          <a:pPr lvl="0" algn="l" defTabSz="533400">
            <a:lnSpc>
              <a:spcPct val="90000"/>
            </a:lnSpc>
            <a:spcBef>
              <a:spcPct val="0"/>
            </a:spcBef>
            <a:spcAft>
              <a:spcPct val="35000"/>
            </a:spcAft>
          </a:pPr>
          <a:r>
            <a:rPr lang="es-EC" sz="1200" kern="1200" smtClean="0"/>
            <a:t>Conserva la dolarización permitiendo una estabilidad económica y competitividad en el comercio exterior.</a:t>
          </a:r>
          <a:endParaRPr lang="en-US" sz="1200" kern="1200"/>
        </a:p>
      </dsp:txBody>
      <dsp:txXfrm>
        <a:off x="120848" y="2210281"/>
        <a:ext cx="2828925" cy="884039"/>
      </dsp:txXfrm>
    </dsp:sp>
    <dsp:sp modelId="{894BA227-6AC0-4A09-ACDC-BE4865588CFA}">
      <dsp:nvSpPr>
        <dsp:cNvPr id="0" name=""/>
        <dsp:cNvSpPr/>
      </dsp:nvSpPr>
      <dsp:spPr>
        <a:xfrm>
          <a:off x="2976" y="2082586"/>
          <a:ext cx="618827" cy="928241"/>
        </a:xfrm>
        <a:prstGeom prst="rect">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D997CC3-15D4-433C-AA7F-649AC27C548C}">
      <dsp:nvSpPr>
        <dsp:cNvPr id="0" name=""/>
        <dsp:cNvSpPr/>
      </dsp:nvSpPr>
      <dsp:spPr>
        <a:xfrm>
          <a:off x="3264098" y="2210281"/>
          <a:ext cx="2828925" cy="88403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8789"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t>Restricción en importaciones de ciertos artículos tecnológicos lo que incrementa la delincuencia y evasión del pago impuestos.</a:t>
          </a:r>
          <a:endParaRPr lang="en-US" sz="1200" kern="1200" dirty="0"/>
        </a:p>
      </dsp:txBody>
      <dsp:txXfrm>
        <a:off x="3264098" y="2210281"/>
        <a:ext cx="2828925" cy="884039"/>
      </dsp:txXfrm>
    </dsp:sp>
    <dsp:sp modelId="{A5A18B62-665A-4B2B-B495-7CAAF56D5459}">
      <dsp:nvSpPr>
        <dsp:cNvPr id="0" name=""/>
        <dsp:cNvSpPr/>
      </dsp:nvSpPr>
      <dsp:spPr>
        <a:xfrm>
          <a:off x="3146226" y="2082586"/>
          <a:ext cx="618827" cy="928241"/>
        </a:xfrm>
        <a:prstGeom prst="rect">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04AF466F-BDA4-4F18-9C7B-FF0A9A1B0E80}" type="datetime1">
              <a:rPr lang="en-US" smtClean="0"/>
              <a:pPr/>
              <a:t>4/1/2014</a:t>
            </a:fld>
            <a:endParaRPr lang="en-US" dirty="0"/>
          </a:p>
        </p:txBody>
      </p:sp>
      <p:sp>
        <p:nvSpPr>
          <p:cNvPr id="8" name="Slide Number Placeholder 7"/>
          <p:cNvSpPr>
            <a:spLocks noGrp="1"/>
          </p:cNvSpPr>
          <p:nvPr>
            <p:ph type="sldNum" sz="quarter" idx="11"/>
          </p:nvPr>
        </p:nvSpPr>
        <p:spPr/>
        <p:txBody>
          <a:bodyPr/>
          <a:lstStyle/>
          <a:p>
            <a:fld id="{6E2D2B3B-882E-40F3-A32F-6DD516915044}" type="slidenum">
              <a:rPr lang="en-US" smtClean="0"/>
              <a:pPr/>
              <a:t>‹Nº›</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4/1/2014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4/1/2014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1CEF607B-A47E-422C-9BEF-122CCDB7C526}" type="datetime1">
              <a:rPr lang="en-US" smtClean="0"/>
              <a:pPr/>
              <a:t>4/1/2014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3A9A7CB-BEE6-4F99-898E-913F06E8E125}" type="datetime1">
              <a:rPr lang="en-US" smtClean="0"/>
              <a:pPr/>
              <a:t>4/1/2014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B6EE300C-6FC5-4FC3-AF1A-075E4F50620D}" type="datetime1">
              <a:rPr lang="en-US" smtClean="0"/>
              <a:pPr/>
              <a:t>4/1/2014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F50D295D-4A77-4DEB-B04C-9F4282A8BC04}" type="datetime1">
              <a:rPr lang="en-US" smtClean="0"/>
              <a:pPr/>
              <a:t>4/1/2014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2B28685-4D0C-42D5-8013-B5904CD1FCBC}" type="datetime1">
              <a:rPr lang="en-US" smtClean="0"/>
              <a:pPr/>
              <a:t>4/1/2014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4/1/2014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BEE1B38-C5EB-4D66-9137-0AFE9CDEDE8F}" type="datetime1">
              <a:rPr lang="en-US" smtClean="0"/>
              <a:pPr/>
              <a:t>4/1/2014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27B613C-1AD7-49D3-885D-F654C5CDBAA6}" type="datetime1">
              <a:rPr lang="en-US" smtClean="0"/>
              <a:pPr/>
              <a:t>4/1/2014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27B613C-1AD7-49D3-885D-F654C5CDBAA6}" type="datetime1">
              <a:rPr lang="en-US" smtClean="0"/>
              <a:pPr/>
              <a:t>4/1/2014</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E2D2B3B-882E-40F3-A32F-6DD516915044}" type="slidenum">
              <a:rPr lang="en-US" smtClean="0"/>
              <a:pPr/>
              <a:t>‹Nº›</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diagramLayout" Target="../diagrams/layout3.xml"/><Relationship Id="rId7" Type="http://schemas.openxmlformats.org/officeDocument/2006/relationships/image" Target="../media/image6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4.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5.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6.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7.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8.emf"/></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69.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70.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71.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72.emf"/></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emf"/></Relationships>
</file>

<file path=ppt/slides/_rels/slide2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hyperlink" Target="file:///E:\PROGRAMA%20DE%20AUDITOR&#205;A%20EVALUACION%20DE%20CONTROL%20INTERNO1.doc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file:///E:\hipervinculos\EJECUCI&#211;N%20HALLAZGOS%20DE%20CONTABILIDAD.docx" TargetMode="External"/><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6.png"/><Relationship Id="rId4" Type="http://schemas.openxmlformats.org/officeDocument/2006/relationships/image" Target="../media/image23.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file:///E:\hipervinculos\Gr&#225;fico%20N&#186;%20%201%20Organigrama%20Estructural.docx" TargetMode="External"/><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hyperlink" Target="file:///E:\hipervinculos\Gr&#225;fico%20N&#186;3%20Organigrama%20Personal.docx"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187624" y="1268759"/>
            <a:ext cx="7200800" cy="827221"/>
          </a:xfrm>
        </p:spPr>
        <p:txBody>
          <a:bodyPr>
            <a:normAutofit fontScale="55000" lnSpcReduction="20000"/>
          </a:bodyPr>
          <a:lstStyle/>
          <a:p>
            <a:r>
              <a:rPr lang="es-ES" b="1" dirty="0"/>
              <a:t>DEPARTAMENTO DE CIENCIAS ECONÓMICAS, ADMINISTRATIVAS Y DE COMERCIO</a:t>
            </a:r>
          </a:p>
          <a:p>
            <a:endParaRPr lang="es-ES" b="1" dirty="0" smtClean="0"/>
          </a:p>
          <a:p>
            <a:r>
              <a:rPr lang="es-ES" b="1" dirty="0" smtClean="0"/>
              <a:t>CARRERA</a:t>
            </a:r>
            <a:r>
              <a:rPr lang="es-ES" b="1" dirty="0"/>
              <a:t>: INGENIERÍA EN FINANZAS Y AUDITORÍA|</a:t>
            </a:r>
            <a:endParaRPr lang="es-EC" dirty="0"/>
          </a:p>
          <a:p>
            <a:endParaRPr lang="en-US" dirty="0"/>
          </a:p>
        </p:txBody>
      </p:sp>
      <p:sp>
        <p:nvSpPr>
          <p:cNvPr id="4" name="3 Marcador de número de diapositiva"/>
          <p:cNvSpPr>
            <a:spLocks noGrp="1"/>
          </p:cNvSpPr>
          <p:nvPr>
            <p:ph type="sldNum" sz="quarter" idx="11"/>
          </p:nvPr>
        </p:nvSpPr>
        <p:spPr/>
        <p:txBody>
          <a:bodyPr/>
          <a:lstStyle/>
          <a:p>
            <a:fld id="{6E2D2B3B-882E-40F3-A32F-6DD516915044}" type="slidenum">
              <a:rPr lang="en-US" smtClean="0"/>
              <a:pPr/>
              <a:t>1</a:t>
            </a:fld>
            <a:endParaRPr lang="en-US" dirty="0"/>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116632"/>
            <a:ext cx="5167630" cy="1008112"/>
          </a:xfrm>
          <a:prstGeom prst="rect">
            <a:avLst/>
          </a:prstGeom>
          <a:noFill/>
          <a:ln>
            <a:noFill/>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2738579"/>
            <a:ext cx="2952327" cy="67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1259632" y="2134597"/>
            <a:ext cx="6912768" cy="646331"/>
          </a:xfrm>
          <a:prstGeom prst="rect">
            <a:avLst/>
          </a:prstGeom>
        </p:spPr>
        <p:txBody>
          <a:bodyPr wrap="square">
            <a:spAutoFit/>
          </a:bodyPr>
          <a:lstStyle/>
          <a:p>
            <a:pPr algn="ctr"/>
            <a:r>
              <a:rPr lang="es-ES" b="1" dirty="0"/>
              <a:t>TESIS PARA LA OBTENCIÓN DEL TÍTULO DE INGENIERA EN FINANZAS, CONTADORA PÚBLICA - AUDITORA</a:t>
            </a:r>
            <a:endParaRPr lang="es-EC" dirty="0"/>
          </a:p>
        </p:txBody>
      </p:sp>
      <p:sp>
        <p:nvSpPr>
          <p:cNvPr id="7" name="6 Rectángulo"/>
          <p:cNvSpPr/>
          <p:nvPr/>
        </p:nvSpPr>
        <p:spPr>
          <a:xfrm>
            <a:off x="683568" y="3573016"/>
            <a:ext cx="7848872" cy="1200329"/>
          </a:xfrm>
          <a:prstGeom prst="rect">
            <a:avLst/>
          </a:prstGeom>
        </p:spPr>
        <p:txBody>
          <a:bodyPr wrap="square">
            <a:spAutoFit/>
          </a:bodyPr>
          <a:lstStyle/>
          <a:p>
            <a:pPr algn="ctr"/>
            <a:r>
              <a:rPr lang="es-ES" b="1" dirty="0">
                <a:latin typeface="Angsana New" panose="02020603050405020304" pitchFamily="18" charset="-34"/>
                <a:cs typeface="Angsana New" panose="02020603050405020304" pitchFamily="18" charset="-34"/>
              </a:rPr>
              <a:t>AUDITORÍA </a:t>
            </a:r>
            <a:r>
              <a:rPr lang="es-ES" b="1" dirty="0" smtClean="0">
                <a:latin typeface="Angsana New" panose="02020603050405020304" pitchFamily="18" charset="-34"/>
                <a:cs typeface="Angsana New" panose="02020603050405020304" pitchFamily="18" charset="-34"/>
              </a:rPr>
              <a:t>DE GESTIÓN APLICADA A LOS PROCESOS ADMINISTRATIVOS DE LAS ÁREAS DE COMPRAS, CONTABILIDAD Y TESORERÍA DE LA EMPRESA PÚBLICA METROPOLITANA DE SERVICIOS AEROPORTUARIOS  Y GESTIÓN DE ZONAS FRANCAS Y REGÍMENES ESPECIALES, POR EL PERIODO COMPRENDIDO DEL 01 DE ENERO DE 2012 AL 31 DE DICIEMBRE DE 2012  </a:t>
            </a:r>
            <a:endParaRPr lang="en-US" dirty="0">
              <a:latin typeface="Angsana New" panose="02020603050405020304" pitchFamily="18" charset="-34"/>
              <a:cs typeface="Angsana New" panose="02020603050405020304" pitchFamily="18" charset="-34"/>
            </a:endParaRPr>
          </a:p>
        </p:txBody>
      </p:sp>
      <p:sp>
        <p:nvSpPr>
          <p:cNvPr id="8" name="7 Rectángulo"/>
          <p:cNvSpPr/>
          <p:nvPr/>
        </p:nvSpPr>
        <p:spPr>
          <a:xfrm>
            <a:off x="770475" y="5300492"/>
            <a:ext cx="7416825" cy="1569660"/>
          </a:xfrm>
          <a:prstGeom prst="rect">
            <a:avLst/>
          </a:prstGeom>
        </p:spPr>
        <p:txBody>
          <a:bodyPr wrap="square">
            <a:spAutoFit/>
          </a:bodyPr>
          <a:lstStyle/>
          <a:p>
            <a:pPr algn="ctr"/>
            <a:r>
              <a:rPr lang="es-ES" sz="1200" b="1" dirty="0"/>
              <a:t>AUTORA: </a:t>
            </a:r>
            <a:r>
              <a:rPr lang="es-ES" sz="1200" b="1" dirty="0" smtClean="0"/>
              <a:t>CUEVA VICENTE DIANA CAROLINA </a:t>
            </a:r>
            <a:endParaRPr lang="es-EC" sz="1200" dirty="0"/>
          </a:p>
          <a:p>
            <a:r>
              <a:rPr lang="es-ES" sz="1200" b="1" dirty="0"/>
              <a:t> </a:t>
            </a:r>
            <a:endParaRPr lang="es-EC" sz="1200" dirty="0"/>
          </a:p>
          <a:p>
            <a:r>
              <a:rPr lang="es-ES" sz="1200" b="1" dirty="0"/>
              <a:t>  </a:t>
            </a:r>
            <a:endParaRPr lang="es-EC" sz="1200" dirty="0"/>
          </a:p>
          <a:p>
            <a:r>
              <a:rPr lang="es-ES" sz="1200" b="1" dirty="0" smtClean="0"/>
              <a:t>         DR</a:t>
            </a:r>
            <a:r>
              <a:rPr lang="es-ES" sz="1200" b="1" dirty="0"/>
              <a:t>. </a:t>
            </a:r>
            <a:r>
              <a:rPr lang="es-ES" sz="1200" b="1" dirty="0" smtClean="0"/>
              <a:t>EDUARDO RON SILVA                                                            DR. ANIBAL  ALTAMIRANO </a:t>
            </a:r>
            <a:r>
              <a:rPr lang="es-ES" sz="1200" b="1" dirty="0"/>
              <a:t>MBA </a:t>
            </a:r>
            <a:endParaRPr lang="es-EC" sz="1200" dirty="0"/>
          </a:p>
          <a:p>
            <a:r>
              <a:rPr lang="es-ES" sz="1200" b="1" dirty="0"/>
              <a:t>           </a:t>
            </a:r>
            <a:r>
              <a:rPr lang="es-ES" sz="1200" b="1" dirty="0" smtClean="0"/>
              <a:t>            DIRECTOR</a:t>
            </a:r>
            <a:r>
              <a:rPr lang="es-ES" sz="1200" b="1" dirty="0"/>
              <a:t>			</a:t>
            </a:r>
            <a:r>
              <a:rPr lang="es-ES" sz="1200" b="1" dirty="0" smtClean="0"/>
              <a:t>                                                CODIRECTOR</a:t>
            </a:r>
            <a:endParaRPr lang="es-EC" sz="1200" dirty="0"/>
          </a:p>
          <a:p>
            <a:r>
              <a:rPr lang="es-ES" sz="1200" b="1" dirty="0"/>
              <a:t> </a:t>
            </a:r>
            <a:endParaRPr lang="es-EC" sz="1200" dirty="0"/>
          </a:p>
          <a:p>
            <a:r>
              <a:rPr lang="es-ES" sz="1200" b="1" dirty="0"/>
              <a:t>  </a:t>
            </a:r>
            <a:endParaRPr lang="es-EC" sz="1200" dirty="0"/>
          </a:p>
          <a:p>
            <a:pPr algn="r"/>
            <a:r>
              <a:rPr lang="es-ES" sz="1200" b="1" dirty="0"/>
              <a:t>SANGOLQUÍ, </a:t>
            </a:r>
            <a:r>
              <a:rPr lang="es-ES" sz="1200" b="1" dirty="0" smtClean="0"/>
              <a:t>FEBRERO 2014</a:t>
            </a:r>
            <a:endParaRPr lang="es-EC" sz="1400" dirty="0"/>
          </a:p>
        </p:txBody>
      </p:sp>
    </p:spTree>
    <p:extLst>
      <p:ext uri="{BB962C8B-B14F-4D97-AF65-F5344CB8AC3E}">
        <p14:creationId xmlns:p14="http://schemas.microsoft.com/office/powerpoint/2010/main" val="991714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E2D2B3B-882E-40F3-A32F-6DD516915044}" type="slidenum">
              <a:rPr lang="en-US" smtClean="0"/>
              <a:pPr/>
              <a:t>10</a:t>
            </a:fld>
            <a:endParaRPr lang="en-US"/>
          </a:p>
        </p:txBody>
      </p:sp>
      <p:sp>
        <p:nvSpPr>
          <p:cNvPr id="5" name="2 Marcador de contenido"/>
          <p:cNvSpPr txBox="1">
            <a:spLocks/>
          </p:cNvSpPr>
          <p:nvPr/>
        </p:nvSpPr>
        <p:spPr>
          <a:xfrm>
            <a:off x="2411760" y="592088"/>
            <a:ext cx="4190029" cy="53265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Font typeface="Arial" pitchFamily="34" charset="0"/>
              <a:buNone/>
            </a:pPr>
            <a:r>
              <a:rPr lang="es-ES" sz="3800" b="1" i="1" dirty="0" smtClean="0">
                <a:ln w="17780" cmpd="sng">
                  <a:solidFill>
                    <a:srgbClr val="FFFFFF"/>
                  </a:solidFill>
                  <a:prstDash val="solid"/>
                  <a:miter lim="800000"/>
                </a:ln>
                <a:solidFill>
                  <a:schemeClr val="tx1"/>
                </a:solidFill>
                <a:latin typeface="Lucida Handwriting" pitchFamily="66" charset="0"/>
                <a:cs typeface="MV Boli" pitchFamily="2" charset="0"/>
              </a:rPr>
              <a:t>VISIÓN </a:t>
            </a:r>
            <a:endParaRPr lang="en-US" sz="3800" b="1" i="1" dirty="0" smtClean="0">
              <a:solidFill>
                <a:schemeClr val="tx1"/>
              </a:solidFill>
            </a:endParaRPr>
          </a:p>
          <a:p>
            <a:pPr algn="ctr"/>
            <a:endParaRPr lang="en-US" b="1"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6634" y="1124744"/>
            <a:ext cx="2520280" cy="1007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4943" y="2276872"/>
            <a:ext cx="27813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750690" y="3399383"/>
            <a:ext cx="1512168" cy="461665"/>
          </a:xfrm>
          <a:prstGeom prst="rect">
            <a:avLst/>
          </a:prstGeom>
          <a:noFill/>
        </p:spPr>
        <p:txBody>
          <a:bodyPr wrap="square" rtlCol="0">
            <a:spAutoFit/>
          </a:bodyPr>
          <a:lstStyle/>
          <a:p>
            <a:pPr algn="ctr"/>
            <a:r>
              <a:rPr lang="es-ES" sz="1200" dirty="0" smtClean="0"/>
              <a:t>Administración  Aeroportuaria</a:t>
            </a:r>
            <a:endParaRPr lang="en-US" sz="1200" dirty="0"/>
          </a:p>
        </p:txBody>
      </p:sp>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204864"/>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251519" y="3284984"/>
            <a:ext cx="2322959" cy="738664"/>
          </a:xfrm>
          <a:prstGeom prst="rect">
            <a:avLst/>
          </a:prstGeom>
          <a:noFill/>
        </p:spPr>
        <p:txBody>
          <a:bodyPr wrap="square" rtlCol="0">
            <a:spAutoFit/>
          </a:bodyPr>
          <a:lstStyle/>
          <a:p>
            <a:r>
              <a:rPr lang="es-ES" sz="1400" dirty="0" smtClean="0"/>
              <a:t>Realizar </a:t>
            </a:r>
            <a:r>
              <a:rPr lang="es-ES" sz="1400" dirty="0"/>
              <a:t>una gestión eficiente, efectiva y transparente respecto a la </a:t>
            </a:r>
            <a:endParaRPr lang="en-US" sz="1400" dirty="0"/>
          </a:p>
        </p:txBody>
      </p:sp>
      <p:pic>
        <p:nvPicPr>
          <p:cNvPr id="102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8932" y="2348880"/>
            <a:ext cx="243840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7092280" y="2348880"/>
            <a:ext cx="1152128" cy="338554"/>
          </a:xfrm>
          <a:prstGeom prst="rect">
            <a:avLst/>
          </a:prstGeom>
          <a:noFill/>
        </p:spPr>
        <p:txBody>
          <a:bodyPr wrap="square" rtlCol="0">
            <a:spAutoFit/>
          </a:bodyPr>
          <a:lstStyle/>
          <a:p>
            <a:r>
              <a:rPr lang="es-ES" sz="1600" dirty="0" smtClean="0"/>
              <a:t>Liderar</a:t>
            </a:r>
            <a:endParaRPr lang="en-US" sz="1600" dirty="0"/>
          </a:p>
        </p:txBody>
      </p:sp>
      <p:pic>
        <p:nvPicPr>
          <p:cNvPr id="1024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87140" y="4797152"/>
            <a:ext cx="2247900"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Flecha derecha"/>
          <p:cNvSpPr/>
          <p:nvPr/>
        </p:nvSpPr>
        <p:spPr>
          <a:xfrm>
            <a:off x="2411760" y="3128789"/>
            <a:ext cx="576064" cy="156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0 Flecha derecha"/>
          <p:cNvSpPr/>
          <p:nvPr/>
        </p:nvSpPr>
        <p:spPr>
          <a:xfrm>
            <a:off x="5886243" y="3206886"/>
            <a:ext cx="601795" cy="1924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11 Flecha abajo"/>
          <p:cNvSpPr/>
          <p:nvPr/>
        </p:nvSpPr>
        <p:spPr>
          <a:xfrm>
            <a:off x="7236296" y="3915172"/>
            <a:ext cx="216024" cy="6659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12 CuadroTexto"/>
          <p:cNvSpPr txBox="1"/>
          <p:nvPr/>
        </p:nvSpPr>
        <p:spPr>
          <a:xfrm>
            <a:off x="7344308" y="6165304"/>
            <a:ext cx="1090732" cy="253916"/>
          </a:xfrm>
          <a:prstGeom prst="rect">
            <a:avLst/>
          </a:prstGeom>
          <a:noFill/>
        </p:spPr>
        <p:txBody>
          <a:bodyPr wrap="square" rtlCol="0">
            <a:spAutoFit/>
          </a:bodyPr>
          <a:lstStyle/>
          <a:p>
            <a:r>
              <a:rPr lang="es-ES" sz="1050" dirty="0" smtClean="0"/>
              <a:t>Zona Franca</a:t>
            </a:r>
            <a:endParaRPr lang="en-US" sz="1050" dirty="0"/>
          </a:p>
        </p:txBody>
      </p:sp>
      <p:pic>
        <p:nvPicPr>
          <p:cNvPr id="1024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1786" y="5157192"/>
            <a:ext cx="2016224" cy="1158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13 Flecha izquierda"/>
          <p:cNvSpPr/>
          <p:nvPr/>
        </p:nvSpPr>
        <p:spPr>
          <a:xfrm>
            <a:off x="5262858" y="5625244"/>
            <a:ext cx="749302" cy="2520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712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E2D2B3B-882E-40F3-A32F-6DD516915044}" type="slidenum">
              <a:rPr lang="en-US" smtClean="0"/>
              <a:pPr/>
              <a:t>11</a:t>
            </a:fld>
            <a:endParaRPr lang="en-US"/>
          </a:p>
        </p:txBody>
      </p:sp>
      <p:sp>
        <p:nvSpPr>
          <p:cNvPr id="5" name="4 Rectángulo"/>
          <p:cNvSpPr/>
          <p:nvPr/>
        </p:nvSpPr>
        <p:spPr>
          <a:xfrm>
            <a:off x="1536571" y="391937"/>
            <a:ext cx="5065810" cy="523220"/>
          </a:xfrm>
          <a:prstGeom prst="rect">
            <a:avLst/>
          </a:prstGeom>
        </p:spPr>
        <p:txBody>
          <a:bodyPr wrap="none">
            <a:spAutoFit/>
          </a:bodyPr>
          <a:lstStyle/>
          <a:p>
            <a:pPr algn="ctr"/>
            <a:r>
              <a:rPr lang="es-ES" sz="2800" b="1" i="1" dirty="0" smtClean="0">
                <a:ln w="17780" cmpd="sng">
                  <a:solidFill>
                    <a:srgbClr val="FFFFFF"/>
                  </a:solidFill>
                  <a:prstDash val="solid"/>
                  <a:miter lim="800000"/>
                </a:ln>
                <a:latin typeface="Lucida Handwriting" pitchFamily="66" charset="0"/>
                <a:cs typeface="MV Boli" pitchFamily="2" charset="0"/>
              </a:rPr>
              <a:t>PRINCIPIOS  Y VALORES </a:t>
            </a:r>
            <a:endParaRPr lang="en-US" sz="2800" b="1" i="1" dirty="0"/>
          </a:p>
        </p:txBody>
      </p:sp>
      <p:cxnSp>
        <p:nvCxnSpPr>
          <p:cNvPr id="7" name="6 Conector recto"/>
          <p:cNvCxnSpPr/>
          <p:nvPr/>
        </p:nvCxnSpPr>
        <p:spPr>
          <a:xfrm>
            <a:off x="4355976" y="1220914"/>
            <a:ext cx="0" cy="5400600"/>
          </a:xfrm>
          <a:prstGeom prst="line">
            <a:avLst/>
          </a:prstGeom>
          <a:ln>
            <a:solidFill>
              <a:schemeClr val="tx2">
                <a:lumMod val="60000"/>
                <a:lumOff val="40000"/>
              </a:schemeClr>
            </a:solidFill>
          </a:ln>
        </p:spPr>
        <p:style>
          <a:lnRef idx="3">
            <a:schemeClr val="accent1"/>
          </a:lnRef>
          <a:fillRef idx="0">
            <a:schemeClr val="accent1"/>
          </a:fillRef>
          <a:effectRef idx="2">
            <a:schemeClr val="accent1"/>
          </a:effectRef>
          <a:fontRef idx="minor">
            <a:schemeClr val="tx1"/>
          </a:fontRef>
        </p:style>
      </p:cxn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780928"/>
            <a:ext cx="1728192" cy="1215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2423" y="3789040"/>
            <a:ext cx="1649537"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808" y="4582791"/>
            <a:ext cx="1881560" cy="1366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683568" y="4615798"/>
            <a:ext cx="1656184" cy="276999"/>
          </a:xfrm>
          <a:prstGeom prst="rect">
            <a:avLst/>
          </a:prstGeom>
          <a:noFill/>
        </p:spPr>
        <p:txBody>
          <a:bodyPr wrap="square" rtlCol="0">
            <a:spAutoFit/>
          </a:bodyPr>
          <a:lstStyle/>
          <a:p>
            <a:r>
              <a:rPr lang="es-ES" sz="1200" dirty="0" smtClean="0"/>
              <a:t>   Trabajo en Equipo</a:t>
            </a:r>
            <a:endParaRPr lang="en-US" sz="1200" dirty="0"/>
          </a:p>
        </p:txBody>
      </p:sp>
      <p:pic>
        <p:nvPicPr>
          <p:cNvPr id="1639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8908" y="5435351"/>
            <a:ext cx="1565523" cy="1394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3347864" y="5569495"/>
            <a:ext cx="1152128" cy="307777"/>
          </a:xfrm>
          <a:prstGeom prst="rect">
            <a:avLst/>
          </a:prstGeom>
          <a:noFill/>
        </p:spPr>
        <p:txBody>
          <a:bodyPr wrap="square" rtlCol="0">
            <a:spAutoFit/>
          </a:bodyPr>
          <a:lstStyle/>
          <a:p>
            <a:r>
              <a:rPr lang="es-ES" sz="1400" dirty="0" smtClean="0"/>
              <a:t>servicio</a:t>
            </a:r>
            <a:endParaRPr lang="en-US" sz="1400" dirty="0"/>
          </a:p>
        </p:txBody>
      </p:sp>
      <p:pic>
        <p:nvPicPr>
          <p:cNvPr id="16394"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3035" y="1850607"/>
            <a:ext cx="1858171" cy="1461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7975" y="1781374"/>
            <a:ext cx="1575618" cy="1575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6"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93035" y="3360575"/>
            <a:ext cx="1658134" cy="1292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4946077" y="4463534"/>
            <a:ext cx="1066083" cy="261610"/>
          </a:xfrm>
          <a:prstGeom prst="rect">
            <a:avLst/>
          </a:prstGeom>
          <a:noFill/>
        </p:spPr>
        <p:txBody>
          <a:bodyPr wrap="square" rtlCol="0">
            <a:spAutoFit/>
          </a:bodyPr>
          <a:lstStyle/>
          <a:p>
            <a:r>
              <a:rPr lang="es-ES" sz="1100" dirty="0" smtClean="0"/>
              <a:t>Trasparencia</a:t>
            </a:r>
            <a:endParaRPr lang="en-US" sz="1100" dirty="0"/>
          </a:p>
        </p:txBody>
      </p:sp>
      <p:pic>
        <p:nvPicPr>
          <p:cNvPr id="16398"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48264" y="3515488"/>
            <a:ext cx="2086282" cy="1065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9"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72000" y="4832957"/>
            <a:ext cx="1276868" cy="828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00" name="Picture 1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24328" y="4673209"/>
            <a:ext cx="1512168" cy="1204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CuadroTexto"/>
          <p:cNvSpPr txBox="1"/>
          <p:nvPr/>
        </p:nvSpPr>
        <p:spPr>
          <a:xfrm>
            <a:off x="7669457" y="5641503"/>
            <a:ext cx="1367039" cy="307777"/>
          </a:xfrm>
          <a:prstGeom prst="rect">
            <a:avLst/>
          </a:prstGeom>
          <a:noFill/>
        </p:spPr>
        <p:txBody>
          <a:bodyPr wrap="square" rtlCol="0">
            <a:spAutoFit/>
          </a:bodyPr>
          <a:lstStyle/>
          <a:p>
            <a:r>
              <a:rPr lang="es-ES" sz="1400" dirty="0" smtClean="0"/>
              <a:t>compromiso</a:t>
            </a:r>
            <a:endParaRPr lang="en-US" sz="1400" dirty="0"/>
          </a:p>
        </p:txBody>
      </p:sp>
      <p:pic>
        <p:nvPicPr>
          <p:cNvPr id="16401" name="Picture 1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46295" y="5648372"/>
            <a:ext cx="1661093" cy="1144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732188" y="1118153"/>
            <a:ext cx="3240360" cy="738664"/>
          </a:xfrm>
          <a:prstGeom prst="rect">
            <a:avLst/>
          </a:prstGeom>
          <a:noFill/>
        </p:spPr>
        <p:txBody>
          <a:bodyPr wrap="square" rtlCol="0">
            <a:spAutoFit/>
          </a:bodyPr>
          <a:lstStyle/>
          <a:p>
            <a:pPr algn="ctr"/>
            <a:r>
              <a:rPr lang="es-EC" sz="1400" dirty="0"/>
              <a:t>Los principios son el conjunto de creencias, normas, que orientan y regulan la vida de la organización. </a:t>
            </a:r>
            <a:endParaRPr lang="en-US" sz="1400" dirty="0"/>
          </a:p>
        </p:txBody>
      </p:sp>
      <p:sp>
        <p:nvSpPr>
          <p:cNvPr id="13" name="12 CuadroTexto"/>
          <p:cNvSpPr txBox="1"/>
          <p:nvPr/>
        </p:nvSpPr>
        <p:spPr>
          <a:xfrm>
            <a:off x="4525268" y="1118153"/>
            <a:ext cx="3514355" cy="707886"/>
          </a:xfrm>
          <a:prstGeom prst="rect">
            <a:avLst/>
          </a:prstGeom>
          <a:noFill/>
        </p:spPr>
        <p:txBody>
          <a:bodyPr wrap="square" rtlCol="0">
            <a:spAutoFit/>
          </a:bodyPr>
          <a:lstStyle/>
          <a:p>
            <a:r>
              <a:rPr lang="es-EC" sz="1400" dirty="0"/>
              <a:t>Estos principios se manifiestan y se hacen realidad en la cultura empresarial. </a:t>
            </a:r>
            <a:endParaRPr lang="en-US" sz="1400" dirty="0"/>
          </a:p>
          <a:p>
            <a:endParaRPr lang="en-US" sz="1200" dirty="0"/>
          </a:p>
        </p:txBody>
      </p:sp>
    </p:spTree>
    <p:extLst>
      <p:ext uri="{BB962C8B-B14F-4D97-AF65-F5344CB8AC3E}">
        <p14:creationId xmlns:p14="http://schemas.microsoft.com/office/powerpoint/2010/main" val="1439320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E2D2B3B-882E-40F3-A32F-6DD516915044}" type="slidenum">
              <a:rPr lang="en-US" smtClean="0"/>
              <a:pPr/>
              <a:t>12</a:t>
            </a:fld>
            <a:endParaRPr lang="en-US"/>
          </a:p>
        </p:txBody>
      </p:sp>
      <p:sp>
        <p:nvSpPr>
          <p:cNvPr id="5" name="4 Rectángulo"/>
          <p:cNvSpPr/>
          <p:nvPr/>
        </p:nvSpPr>
        <p:spPr>
          <a:xfrm>
            <a:off x="1691680" y="332656"/>
            <a:ext cx="6120680" cy="1754326"/>
          </a:xfrm>
          <a:prstGeom prst="rect">
            <a:avLst/>
          </a:prstGeom>
        </p:spPr>
        <p:txBody>
          <a:bodyPr wrap="square">
            <a:spAutoFit/>
          </a:bodyPr>
          <a:lstStyle/>
          <a:p>
            <a:pPr algn="ctr"/>
            <a:r>
              <a:rPr lang="es-ES" sz="5400" b="1" dirty="0">
                <a:ln w="17780" cmpd="sng">
                  <a:solidFill>
                    <a:srgbClr val="FFFFFF"/>
                  </a:solidFill>
                  <a:prstDash val="solid"/>
                  <a:miter lim="800000"/>
                </a:ln>
                <a:solidFill>
                  <a:schemeClr val="tx2"/>
                </a:solidFill>
                <a:latin typeface="Lucida Handwriting" pitchFamily="66" charset="0"/>
                <a:cs typeface="MV Boli" pitchFamily="2" charset="0"/>
              </a:rPr>
              <a:t>CAPÍTULO </a:t>
            </a:r>
            <a:r>
              <a:rPr lang="es-ES" sz="5400" b="1" dirty="0" smtClean="0">
                <a:ln w="17780" cmpd="sng">
                  <a:solidFill>
                    <a:srgbClr val="FFFFFF"/>
                  </a:solidFill>
                  <a:prstDash val="solid"/>
                  <a:miter lim="800000"/>
                </a:ln>
                <a:solidFill>
                  <a:schemeClr val="tx2"/>
                </a:solidFill>
                <a:latin typeface="Lucida Handwriting" pitchFamily="66" charset="0"/>
                <a:cs typeface="MV Boli" pitchFamily="2" charset="0"/>
              </a:rPr>
              <a:t>III</a:t>
            </a:r>
            <a:r>
              <a:rPr lang="es-ES" sz="5400" b="1" dirty="0">
                <a:ln w="17780" cmpd="sng">
                  <a:solidFill>
                    <a:srgbClr val="FFFFFF"/>
                  </a:solidFill>
                  <a:prstDash val="solid"/>
                  <a:miter lim="800000"/>
                </a:ln>
                <a:solidFill>
                  <a:schemeClr val="tx2"/>
                </a:solidFill>
                <a:latin typeface="Lucida Handwriting" pitchFamily="66" charset="0"/>
                <a:cs typeface="MV Boli" pitchFamily="2" charset="0"/>
              </a:rPr>
              <a:t/>
            </a:r>
            <a:br>
              <a:rPr lang="es-ES" sz="5400" b="1" dirty="0">
                <a:ln w="17780" cmpd="sng">
                  <a:solidFill>
                    <a:srgbClr val="FFFFFF"/>
                  </a:solidFill>
                  <a:prstDash val="solid"/>
                  <a:miter lim="800000"/>
                </a:ln>
                <a:solidFill>
                  <a:schemeClr val="tx2"/>
                </a:solidFill>
                <a:latin typeface="Lucida Handwriting" pitchFamily="66" charset="0"/>
                <a:cs typeface="MV Boli" pitchFamily="2" charset="0"/>
              </a:rPr>
            </a:br>
            <a:endParaRPr lang="en-US" sz="5400" dirty="0">
              <a:solidFill>
                <a:schemeClr val="tx2"/>
              </a:solidFill>
            </a:endParaRPr>
          </a:p>
        </p:txBody>
      </p:sp>
      <p:sp>
        <p:nvSpPr>
          <p:cNvPr id="6" name="5 Rectángulo"/>
          <p:cNvSpPr/>
          <p:nvPr/>
        </p:nvSpPr>
        <p:spPr>
          <a:xfrm>
            <a:off x="2752113" y="1484784"/>
            <a:ext cx="3999814" cy="523220"/>
          </a:xfrm>
          <a:prstGeom prst="rect">
            <a:avLst/>
          </a:prstGeom>
        </p:spPr>
        <p:txBody>
          <a:bodyPr wrap="none">
            <a:spAutoFit/>
          </a:bodyPr>
          <a:lstStyle/>
          <a:p>
            <a:pPr algn="ctr"/>
            <a:r>
              <a:rPr lang="es-ES" sz="2800" b="1" i="1" dirty="0" smtClean="0">
                <a:ln w="17780" cmpd="sng">
                  <a:solidFill>
                    <a:srgbClr val="FFFFFF"/>
                  </a:solidFill>
                  <a:prstDash val="solid"/>
                  <a:miter lim="800000"/>
                </a:ln>
                <a:latin typeface="Lucida Handwriting" pitchFamily="66" charset="0"/>
                <a:cs typeface="MV Boli" pitchFamily="2" charset="0"/>
              </a:rPr>
              <a:t>ANÁLISIS INTERNO</a:t>
            </a:r>
            <a:endParaRPr lang="en-US" sz="2800" b="1" i="1" dirty="0"/>
          </a:p>
        </p:txBody>
      </p:sp>
      <p:sp>
        <p:nvSpPr>
          <p:cNvPr id="7" name="6 CuadroTexto"/>
          <p:cNvSpPr txBox="1"/>
          <p:nvPr/>
        </p:nvSpPr>
        <p:spPr>
          <a:xfrm>
            <a:off x="1203933" y="2160490"/>
            <a:ext cx="6624736"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C" sz="1600" dirty="0"/>
              <a:t>Detectar fortalezas y debilidades, y, de ese modo, diseñar estrategias que permitan potenciar o aprovechar las fortalezas, y estrategias que permitan neutralizar o eliminar las </a:t>
            </a:r>
            <a:r>
              <a:rPr lang="es-EC" sz="1600" dirty="0" smtClean="0"/>
              <a:t>debilidades.</a:t>
            </a:r>
            <a:endParaRPr lang="en-US" sz="1600" dirty="0"/>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212975"/>
            <a:ext cx="2736304" cy="2045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3392994"/>
            <a:ext cx="271462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7009" y="4941168"/>
            <a:ext cx="25336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7820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E2D2B3B-882E-40F3-A32F-6DD516915044}" type="slidenum">
              <a:rPr lang="en-US" smtClean="0"/>
              <a:pPr/>
              <a:t>13</a:t>
            </a:fld>
            <a:endParaRPr lang="en-US"/>
          </a:p>
        </p:txBody>
      </p:sp>
      <p:graphicFrame>
        <p:nvGraphicFramePr>
          <p:cNvPr id="5" name="4 Diagrama"/>
          <p:cNvGraphicFramePr/>
          <p:nvPr>
            <p:extLst>
              <p:ext uri="{D42A27DB-BD31-4B8C-83A1-F6EECF244321}">
                <p14:modId xmlns:p14="http://schemas.microsoft.com/office/powerpoint/2010/main" val="3143970409"/>
              </p:ext>
            </p:extLst>
          </p:nvPr>
        </p:nvGraphicFramePr>
        <p:xfrm>
          <a:off x="1716360" y="2617449"/>
          <a:ext cx="660005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323528" y="3573016"/>
            <a:ext cx="2140553" cy="258532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s-EC" sz="1200" dirty="0" smtClean="0"/>
          </a:p>
          <a:p>
            <a:r>
              <a:rPr lang="es-EC" sz="1200" dirty="0" smtClean="0"/>
              <a:t>A </a:t>
            </a:r>
            <a:r>
              <a:rPr lang="es-EC" sz="1200" dirty="0"/>
              <a:t>través de estos diferentes procesos administrativos que se llevan a cabo en EPMSA, quedan definidas la secuencia e interrelaciones de los mismos. Es en este aspecto que la empresa dentro de toda la administración, define como esenciales los siguientes procesos:</a:t>
            </a:r>
            <a:endParaRPr lang="en-US" sz="1200" dirty="0"/>
          </a:p>
          <a:p>
            <a:endParaRPr lang="en-US" dirty="0"/>
          </a:p>
        </p:txBody>
      </p:sp>
      <p:sp>
        <p:nvSpPr>
          <p:cNvPr id="7" name="6 Rectángulo"/>
          <p:cNvSpPr/>
          <p:nvPr/>
        </p:nvSpPr>
        <p:spPr>
          <a:xfrm>
            <a:off x="3083453" y="548680"/>
            <a:ext cx="2977098" cy="523220"/>
          </a:xfrm>
          <a:prstGeom prst="rect">
            <a:avLst/>
          </a:prstGeom>
        </p:spPr>
        <p:txBody>
          <a:bodyPr wrap="none">
            <a:spAutoFit/>
          </a:bodyPr>
          <a:lstStyle/>
          <a:p>
            <a:pPr algn="ctr"/>
            <a:r>
              <a:rPr lang="es-ES" sz="2800" b="1" i="1" dirty="0" smtClean="0">
                <a:ln w="17780" cmpd="sng">
                  <a:solidFill>
                    <a:srgbClr val="FFFFFF"/>
                  </a:solidFill>
                  <a:prstDash val="solid"/>
                  <a:miter lim="800000"/>
                </a:ln>
                <a:latin typeface="Lucida Handwriting" pitchFamily="66" charset="0"/>
                <a:cs typeface="MV Boli" pitchFamily="2" charset="0"/>
              </a:rPr>
              <a:t>ANTECEDENTE</a:t>
            </a:r>
            <a:endParaRPr lang="en-US" sz="2800" b="1" i="1" dirty="0"/>
          </a:p>
        </p:txBody>
      </p:sp>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599" y="1598860"/>
            <a:ext cx="1939145" cy="67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Flecha derecha"/>
          <p:cNvSpPr/>
          <p:nvPr/>
        </p:nvSpPr>
        <p:spPr>
          <a:xfrm>
            <a:off x="2270218" y="1916832"/>
            <a:ext cx="883783" cy="16505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9 CuadroTexto"/>
          <p:cNvSpPr txBox="1"/>
          <p:nvPr/>
        </p:nvSpPr>
        <p:spPr>
          <a:xfrm>
            <a:off x="3275856" y="1412776"/>
            <a:ext cx="511256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EC" sz="1600" dirty="0"/>
              <a:t>Al no </a:t>
            </a:r>
            <a:r>
              <a:rPr lang="es-EC" sz="1600" dirty="0" smtClean="0"/>
              <a:t>contar con un Reglamento </a:t>
            </a:r>
            <a:r>
              <a:rPr lang="es-EC" sz="1600" dirty="0"/>
              <a:t>Orgánico Funcional los procesos definidos, por cada una de las áreas de su estructura orgánica de; Compras, Contabilidad y Tesorería, de manera particular se ejecutó el levantamiento de los mismos </a:t>
            </a:r>
            <a:r>
              <a:rPr lang="es-EC" sz="1600" dirty="0" smtClean="0"/>
              <a:t>.</a:t>
            </a:r>
            <a:endParaRPr lang="en-US" sz="1600" dirty="0"/>
          </a:p>
        </p:txBody>
      </p:sp>
    </p:spTree>
    <p:extLst>
      <p:ext uri="{BB962C8B-B14F-4D97-AF65-F5344CB8AC3E}">
        <p14:creationId xmlns:p14="http://schemas.microsoft.com/office/powerpoint/2010/main" val="3429907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E2D2B3B-882E-40F3-A32F-6DD516915044}" type="slidenum">
              <a:rPr lang="en-US" smtClean="0"/>
              <a:pPr/>
              <a:t>14</a:t>
            </a:fld>
            <a:endParaRPr lang="en-US"/>
          </a:p>
        </p:txBody>
      </p:sp>
      <p:sp>
        <p:nvSpPr>
          <p:cNvPr id="5" name="4 Rectángulo"/>
          <p:cNvSpPr/>
          <p:nvPr/>
        </p:nvSpPr>
        <p:spPr>
          <a:xfrm>
            <a:off x="1691680" y="188640"/>
            <a:ext cx="5760640" cy="1200329"/>
          </a:xfrm>
          <a:prstGeom prst="rect">
            <a:avLst/>
          </a:prstGeom>
        </p:spPr>
        <p:txBody>
          <a:bodyPr wrap="square">
            <a:spAutoFit/>
          </a:bodyPr>
          <a:lstStyle/>
          <a:p>
            <a:pPr algn="ctr"/>
            <a:r>
              <a:rPr lang="es-ES" sz="2400" b="1" i="1" dirty="0" smtClean="0">
                <a:ln w="17780" cmpd="sng">
                  <a:solidFill>
                    <a:srgbClr val="FFFFFF"/>
                  </a:solidFill>
                  <a:prstDash val="solid"/>
                  <a:miter lim="800000"/>
                </a:ln>
                <a:latin typeface="Lucida Handwriting" pitchFamily="66" charset="0"/>
                <a:cs typeface="MV Boli" pitchFamily="2" charset="0"/>
              </a:rPr>
              <a:t>DEPARTAMENTO </a:t>
            </a:r>
          </a:p>
          <a:p>
            <a:pPr algn="ctr"/>
            <a:r>
              <a:rPr lang="es-ES" sz="2400" b="1" i="1" dirty="0" smtClean="0">
                <a:ln w="17780" cmpd="sng">
                  <a:solidFill>
                    <a:srgbClr val="FFFFFF"/>
                  </a:solidFill>
                  <a:prstDash val="solid"/>
                  <a:miter lim="800000"/>
                </a:ln>
                <a:latin typeface="Lucida Handwriting" pitchFamily="66" charset="0"/>
                <a:cs typeface="MV Boli" pitchFamily="2" charset="0"/>
              </a:rPr>
              <a:t>DE </a:t>
            </a:r>
          </a:p>
          <a:p>
            <a:pPr algn="ctr"/>
            <a:r>
              <a:rPr lang="es-ES" sz="2400" b="1" i="1" dirty="0" smtClean="0">
                <a:ln w="17780" cmpd="sng">
                  <a:solidFill>
                    <a:srgbClr val="FFFFFF"/>
                  </a:solidFill>
                  <a:prstDash val="solid"/>
                  <a:miter lim="800000"/>
                </a:ln>
                <a:latin typeface="Lucida Handwriting" pitchFamily="66" charset="0"/>
                <a:cs typeface="MV Boli" pitchFamily="2" charset="0"/>
              </a:rPr>
              <a:t>CONTABILIDAD</a:t>
            </a:r>
            <a:endParaRPr lang="en-US" sz="2400" b="1" i="1" dirty="0"/>
          </a:p>
        </p:txBody>
      </p:sp>
      <p:graphicFrame>
        <p:nvGraphicFramePr>
          <p:cNvPr id="6" name="4 Marcador de contenido"/>
          <p:cNvGraphicFramePr>
            <a:graphicFrameLocks noGrp="1"/>
          </p:cNvGraphicFramePr>
          <p:nvPr>
            <p:ph idx="1"/>
            <p:extLst>
              <p:ext uri="{D42A27DB-BD31-4B8C-83A1-F6EECF244321}">
                <p14:modId xmlns:p14="http://schemas.microsoft.com/office/powerpoint/2010/main" val="1742285032"/>
              </p:ext>
            </p:extLst>
          </p:nvPr>
        </p:nvGraphicFramePr>
        <p:xfrm>
          <a:off x="457200" y="299695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2195736" y="1484784"/>
            <a:ext cx="4896544"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C" sz="1400" dirty="0"/>
              <a:t>El Departamento de Contabilidad es aquel que se encarga del registro de todas las operaciones que realiza la entidad y la preparación de los estados financieros, para la toma de decisiones en la </a:t>
            </a:r>
            <a:r>
              <a:rPr lang="es-EC" sz="1400" dirty="0" smtClean="0"/>
              <a:t>organización.</a:t>
            </a:r>
            <a:endParaRPr lang="en-US" sz="1400" dirty="0"/>
          </a:p>
        </p:txBody>
      </p:sp>
      <p:sp>
        <p:nvSpPr>
          <p:cNvPr id="8" name="AutoShape 2" descr="data:image/jpeg;base64,/9j/4AAQSkZJRgABAQAAAQABAAD/2wCEAAkGBhIQEBUREBQQFBAWFBUSFBAUFBAPEBYWFhEWFRQUFxQXHCYfFxklHRQUIC8gJCcpLSwsFh4xNTAqNSYrLCkBCQoKDgwOGg8PGiwlHyQsLS0sLCwtLCwpLy4wLSwvKi4sLy8sLCosLCotKiwvLCwpLCw0LCwsLCksLCksLCwsLP/AABEIAOkA2AMBIgACEQEDEQH/xAAbAAEAAgMBAQAAAAAAAAAAAAAABQYDBAcBAv/EAEcQAAECAwUDBgoGCQQDAAAAAAEAAgMEEQUGEiExE0FRImFxcoGRBxQyUpKhsbLB0RYkQlOC0hUjM2KTorPC8DRDY4MlNaP/xAAaAQACAwEBAAAAAAAAAAAAAAAAAwIEBQEG/8QANREAAgECBAMDDAEFAQAAAAAAAAECAxEEEiExE0FRIjJxBRQzUmGBkaGx0eHwIxU0csHxQv/aAAwDAQACEQMRAD8A7iiIgAiIgAiIgAiLwmmZ0QB6ig7RvpKQK1iB7vNh/rD0VGQ7SpaSmhFhsiNBAe0OAORFRWh50uNWEnli7sipxbsmZkVXvdbMdkWBLSrg2NEJJNGuoNG+UDQeUa/ur6uVbz47HwY5JmITiHVoHFtTuGVQaju4pSxMOLwtb9eXW3iQ4qz5CzIoq9MQtkoxBIOA0IJBB5iFWbv3c8ZlWx4kzNMc7HpFOABr3NBz6vFFSs41OHGN3a+9glUallSvpcvaKneD20Y0TbMiPdEhsLcD3EuNSXVAccyKAGm6vOvq0raj/pWHLwohEOjA9mFhByc92ZFRVtNCorFRdONSz1dvfscVZZVK2+hb0UFeu8niTGODWvc5xGEkt5IbVxB6cPepeUjF8NjnNwuc1riytcJIqRXfRPVSLm4LdbjFJNuJmReVXqYSCIiACIiACIiACIiACIiACIiACKMvJNxoUtEiQA0vaMXKFeSPKIHECp7FS7HvvMwWh8y10WA5xG0o0ODt4BGX4TTmyVSri4UpqE79b8hM60YSsy1svOPHjJuYW8klryfKdQOAAG7DizrqKLy2bqNm4uOLFjbLCBsGuoyoJ5WdQNRoN2qgb1x4cxDhz8o8F8FzQ+mTmjFVuJuoo71OKuNl2g2YgsjN0e0GnA7x0g1HYoU5KrKVOpqt17V+CMWptxlrzXgUm6ku2WtONLuDdHCGSAXChD20J4sJr0LoCoV8j4taEvNaA0xfgdhf/K4BXS0BEdBeIOHaFpDC4kNBIoCSAdNVHCfx56fqv5PVBR7OaPRlCbMTEzaUWPKsY8wuQ0vPIa2hYHaitaPI6VjnRNSM2ycmBD/WOIeIVcJFAHNIpqQKjiW1Vsuhd0yUJzXlrojnYiW1pQNAa2pGe89qkbXsmHNQjCi1wkg1FA4EGtQd28dpSY4ScqeZtqd81uSf/Baoycb31395GXymQbOiPaQWuEOhGhDojKHuKhrFuRLRpSHFiGIHuZiLg4BozNDQinBWR124RlhKkxDBFKVdysnYgMXCqjj4PJPhF9MptXDznUU3FPs2s3z+DJzpylK7Sehp+Dq0HOEWByTDhEFj2tDahxcM6a1w1qc9Vq3eO3tePF3M2lD0FsIeoFW+zLHhSzMEFuEE1Jzc4niScytC7112yb4jw9zzEw+UACKFxOY1ri9SI4eolSi9cru/9AqcrRT5fqK7eX63akGX1YzCHDXX9ZE/lDQr8qKLBnpaafNMZBjucXmmIggONcsVKEUpvyU7ZV43xC8TEvFgbNhe57s4dBwcQK79OCMNLLObqJpyfR7ctdgpOzebdsgr+TDo8zAk4Z5WIPJG5zsmnmLW4j0FWi1bQbJSpeanA0NaHElznUo0E6mu89JVUuVDM1Oxpx40Jw13F+QH4WCnavbwxTaE8yThn9TDJMRw4j9oewckc5KTGq1GVZbzdo/RfcgpWTmt27ImLHv1Lx6NiHYxDTkv8g10o/TvorIo20rvwI8IQ3saGtbhY4ABzABQYTuA4aKv+Dafe+FEhOJc2GW4DwDgeSObk1HSrcKlSnONOpZ32a9nVDlKUZKMuZckRFcHBERABERABERAGla1rwpWGYkU0GgAzc4+a0byqvHvhO4dsyUIga1cHucW+dlSg31oRzry1nCNbEGDFzhMbVrD5Jdgc/2hvo0V2VG868pKMsqTtpvf7CO1Ubs7W0Ia7t5Ic6w0GF48uETiyO8He0qu2NDEnPRZGIAZeNmwOAc01qWgg65VbzloSBKiBbYbByY9ri9o0AdCc4jmGJrT2hWW2LuQ5qJCiPLmuhGoLSATmCBXdQgFKiqlWKb70JW9jXP4ogs01fmnbxIG2fB+OVEk3FjiCDCJOBwOrQ7UA8DUdClbnWJGlIJZGc04nYgxtTgqMxi31y3cdaqfRWYYSlCpxIqz+XwGqlGMsyPh0JpIJAJFaEgEiutDu0C+0RWhoRY48yyGMT3NY3i4ho7yoqYvjJs1jMPUxRPdBUJVIQ7zSIuSW7JlFWX+EOTGhinoYR7aL5HhFlP+b0B80nzuh66+JDjQ6otCKvwb+STv9wt6zIg9dFJylty8XKHGhOPmh7cXdqmRrU592SfvJKcXszdXj2AgggEHIg5gjhReomkzUg2ayGx7IDWwsVTVjQAHFoGIDSuQ7lT5Ky5qy3veyG2ZhPpie3EIwAJOmZ3mtK14hXtFXqYeM7NaNbW+2wuVNOzWlihWpfSLNNMvKQYoe7kvJzeAciAB5PWJFFY7p2D4nAwOoYrjjeRpWlA0cwHxU0qba9l2lMxnQi9kOW89hLWlp3EVxOdxBoFXcJUpcSV5y2VlZL7eIpxcHmd2yVtm+ctLVaXbSIP9tlHUP7ztG+3mWrd6+DpiMYEaE6HEpiaMzRuEOo4GhBoQa0zru3xMS7kSzHiZgtbMQmj9Y1zWiIzi9h3b8xpvrqtm4jDHjzM47VzixtdwJxEdg2Y7EqNau60Yy012ty635+4ip1HNJ6ez2eJdEReNcCAQQQcwRmCNxBWqWz1ERAEdb1tMlIJivzOjW6FzjoObeSeAKw3bdNOhY5ssq84mMDcLmNOdCe7LUbyd0B4Q4uGLKucCYTXlzhqDR0Mkd1fWrnCihzQ5pBaQCCMwQRUEKpCbnXkr922njzEp5qjXQrF8rtRIxbMS37eHTIEAuDTiaWk/aB71pS967QcNmJNxjabRzYjGV4kOAA9IBT87eEMm4Uq1pe99S+msMUq0n1no7KzChwVKpKVObXJ2/PMjkTk3F26kDdu7roBfHju2k1E8t+5o80dw7gBop5EVunTjTjliOjFRVkF4So23LwwZRmKIauPkwxm93ZuHOVzi17yTM8/ZioYTlAZUg9Y6u7cuYKricbTodneXRCqlaMNN2XW17+S8CrYZ2z+DCMA6X6d1VUJ+/E3HOFh2YOQZCHLP4vKr0UW5ZNxa0dMO/wCtnxd8u9W+z7HhwRSGxrBxA5R6Tqe1UbYrEd55V0W/7+2E2q1N3ZHPYN1ZyOcbmkE/bjOo7trV3qUpA8Hjv9yM0czWF3rJHsV8bLhfYYE2Hk2ku9r4slHDQW5TWeDyDvixj0BjfgV9HwewPvI//wA/yq5ABDRO8xoeqifAh0KLG8HbfsRnDrMDvYQo2buDMN8gwog4Alju52XrXTMIXwYIS5+TqMtlbwOPDwZytk7PSJAxRoYyAa6r4XQAat7lYbK8JWjZmH/2Q/iw/A9it0SVqKZEcDmFXLVuXBiVLW7J/FnkdrNO6iR5viKGtKd10f79hfDqU+4yz2fakKYbjgva9u+mo5iNQelbS5BOWXMyLxEaXCmkaGTTXQ8Og5HnVru54QGxKQ5rCx+gjDKGesPsnn06FYoeUFKWSsssvkMhiE3lnoy6IvAV6tMskJfIxPEoghNc5xAa7DmQyvLNN+VRlxXzdaXbLSEMxCGjDtXudyQMfKz6AQOxTqp3hBsuM9jYrXPdAZnEgigoAf2gyzy41prxVOuuG3XSu0rWEVFlbqLXQ07Tt6NaUQy0kCIP24hq2reLj9lnNqe8LbsqciWbGbKTJxS7/wBjH0DTvaeAqeyo3HKcuz4t4u3xSmz3+fipnj34v8GVFWvCJasOIGSsOj4uMEgcqhoWhnWJdp81UmnTh5xKd5fLwS/eoqScY8RvX5eBe0WGThubDY1xq4MaHHiQ0AnvXq1kXDWtmx4c1CMKJWmocPKa4aOCqMvda0pesOXjsEKuRxEAfhLThPQr4ir1cNCpLM7p9U7MVOlGTvzIS7t2WyuJ7nGJMP8ALiuqTxoK5059SptEToU4045YrQnGKirIKuXrvc2UGzh0dMEZN1ayv2nfAL6vdekSjMDKGYeOSNQ0aY3fAbz2qgWTZbpl5fELsFaueTynuOZFfaVnYzGOL4VLvfQr1qrTyQ3EjZsadiF73ONTy4zs+wDeeYZBX2x7ChwG0YKcXHN7uk/BfdnybYbQAAABQNGgC3cahhsLGn2pavqcp0lHV7mZgA0X1iWDGm0V/MWLmfGvca19om0XcwXNjEmJYMabRGYLmfEvcS19ovdojMFzPiQuWDaJjRmC58x5QOB0zyIOYKpNvXQzL4Aod8Lcepw6FeMa+IzA4Z68VWr4eFaNmhc6amtShXWvg+VcIUbE6BpQ1L4fQNacW93A9MgR2xGh7CHMcKhwNQRxCoV4rviJVzRSMOwPpuPPzqOujeh0m/ZRa7AnlA1rDdXNwHDiO3ppYfEyw0uFVfZ5Pp+/IRTqOm8stjqSELxrgQCCCDmCMwRxXq3S8VK0vB7De8vl4joGLVgGJnYAQQObRblgXKgyjg+piRRo9wADeq0aHnzKsKKtHCUYyzqOv77hSowTvYIiKyNCIiAC0batZkrBdGfuya3e5x8lo/zSq3ly+/Vt+MTGyYaw4RLRTPE/Rx7PJ7DxVTGYjgUnLnyE1qmSN+ZFt2k7MF8Q1Ljie7c0bgOHABXOy4DRQNFGtFAFCWbLCFDA+0c3Hn4dinZJ9GLHwsLPNLd6sq0o21e5J7RNotTaptVpZyxck5F9Xjt9ik8I4BQllxKxR0H2KcVui7xGw2PMI4BMI4Baf6XhcT3Fe/paFxPcVPiQ6oldG3hHAJhHALU/S0Pie4p+lofE9xRnh1QXRt4RzJhHMtT9Kw+J7in6Vh8T3FGeHVBdG3hCwzmTD2e1ey822JXCa01yI1WO0jSGez3giTTi2gexo7RNotXaptVTzibn1PNxNrvCp14rMxjasHKHlgbxx6R7FbzEqoWI/M9Kp4mMZqzFVEpI+vB/eTSUiniYLjw1MP2kdo3BXpcZtOWMCKHw6tFcbCPskGuXQV1W79rial2RRTERR7eDx5Q6N45iE3ydiHJOjPeO3gdw9T/w+RIoiLWLYREQAREQBFXntXxaVfEHl0ws67sgezXsXLbIgVfiOjc+3d81ZvCXaFYkOANGgxHdLuS31B3eoSQh4WDicz2/4F5vHVOJiMvKP1M6tLNUt0JDaKSlY/JChcS2pWPuUac7MIsldsvdstHaptU/iE8xO2JErGb0O9ishVRu6+sw3od7pVuOi1MI7w95ZpPslNEZe7ZaIiptVmZyvmN7bL3bLR2qbVdzhmN7bL3bLR2qbVHEC5ZbvvqX/h+K3LYdSC78PvBRl1n1MT8P9y37fNJd3S33wtKm/wCC/sZYi+wQO1Xu1WjtU2qzuIIzG9tlDxo1XHpWeNMUaowxEmrU5EJSFowdpDI3jMdIWz4OrW2ccwHHkxRVvM9or6xXuC1sah4sQwI4ezVrhEb0g1p0VFFV4vCqRqrlv4Cs2WSkdqRYpaYERjYjc2uaHg8zhUe1ZV6xO5qBERABEXy99ASdACe5AHIbyzO2nopzptNmOhlGZc3JJ7VsVUTKPLogc7UkuPScz6ypOq8cpZpSn1ZkJ3uz7qvWvoseJKqVyVzdbGqvdqtIPX1tUxTJZiw3YfWZb0O90q7lUC6T6zbOh/ulX9bmAd6T8fsXKHdIX6JweMX0m/JPopB4xfSb8lNIrHm9L1UMyR6EL9FIPGL6TfkvfopB4xfSb8lMojzel6qDJHoQ30Vg8YnpN+SfRWDxiek35KZRd83p+qgyR6GlZ1ksgYsBccVK4iDpXgOdYLymks/pZ77VKKIvW6ko/pZ/Uao1koUZJdGElaLsU/aptVp7VY3xqrz3EKGYyx4+LoWKq+MSYktyuRufdVoWq3yT2fEfFbmJa8/mzoIKXPWLIy2OhXFm9pIwwdWF0M9jqt/lLVYFSvBjHrCjM4Pa70m0/sV1Xp8HPPQg/YaNF3ggiIrQ0LUtaJhl4ruEKIe5hK21qWtDxS8VvGFEHewhQnfK7HHscbkPK7PkpCqjpM8rs+S3arxlN6GRHYyVSqx1TEmXJGSqVWOqVRcCfucfrjOq/wBwq/TryITyMiGOIPOGlc+uYfrjOq/3CuhTcMuhvaNS1wHCpBAW/wCTvQvxf0RdodxnNheSa++ify/JbFn3gmXRobTFeQYjARycwXgEaLILjTX/AA+m78qzSVzJlkVj3bKjXscaPcTQOBP2eZZsaeKur5vixKVS/M3r5WrGgxWCFEcwFlSBTM4jxCr/ANI5r75/8vyVnvVd6NMxGOhYKBmE4nFpriJ4FQn0Hmv+H03flT8TDEOrJxzW9l7EqiqZna5YrmT8SNBe6K4vIiUBNNMDTT1lQNv27HhzMVjIr2tDgA0UoOQ08OdWO6lkRJaE9sXDVz8QwkuFMDRwHAqGtq6UxGmIkRmywuIIq4g+SBph5k+rGt5tBK+a+u9+ZOSnw1bchvpJM/fP/l+SslqTDn2UHvJLi2ESTqTtWqG+g81/w+m78qm7blXQrL2b6YmiE00zFRFboUilGsoVOJe2V73IwU0pZuhSMSYljxJiWXcqmTEmJY6piRcDJVYpo8g9HxXuJY5h3JK43ocZZ/Bg7lxx+7DPrer+qB4MG8uOf3YY9b1f16Pyb/bR9/1Zfw3o1+8wiItAsBfL2VBB0II719IgDh0FhY/CdRVp6RkfWFt1WW80rsZ2M3dtC8dD+X/dTsWtiXiZRyScejMa1nYyYkxLHVMSLnTJVKrHiTEi4FguWfrrOq/3CujTMQtY5w1DSR2Cq5tcg/XWdV/uFdGnv2T+o73SvQ+TH/A/F/RF/D9xlBF/prhB9B35l79PZrhB9B35lWGuyXuJYyxdb12VOLPqWb6ezXCD6DvzJ9PZrhB9B35lWsSYl3zut67Diz6nVLs2m+ZlxEiYcRc4ckEDI0GRJVety+ExBmIkJghYWkAVa4nNoOZxc6lbif6NvXf7ypl6z9djdYf02rUxNaccLTknq7fRlmpNqnFpkh9PZrhB9B35lN25OOi2VtH0xOEJxpkKmK3Rc/xK8Wh/6VvUg/1Wqth69SpCopNvssXTnKSld8ilVXtVjqmJZdysZKpVY8SVRcDJVYpl3JXuJYZl2gXJPQ4y9eDGBSFGfxe1votr/erqq/cSU2ciwnV5dEPa6jf5Q1WBetwcMlCC9n11NSirQQREVoaEREAc98Jdn0iQ440c0w3dLc294J9FVFjsl1u9FleMyr4Y8umNnXbmB25jtXIGFeX8p0uHWzcpfrM3ERyzv1M2JMSx1XtVm3K9z7xJiXxVKouBYrjH66zqv9wrpE9+yf1He6VzS4h+vM6r/cK6XPfsn9R3ulek8l+gfi/ojQw/cZxhrsl7iWJpyXuJebuZ5kqlVjxJiXbnTp9wv9E3rv8AeVKvafrsbrD+m1XS4H+ib13+8qRe4/Xo/Wb/AE2raxn9nT930Zbq+ij+8iMqr3aJ/wDCt6kH+qxUCqvtpH/wjOpB/qsVXBd2r/ixVLaXgyjVSqx4kxLPuJMlUqseJKouBkqviFAdFiNhs8pzgxvSTQe1fLnK0eDuydpHMdw5MIUHXcKeoV7wm0KTrVIwXM7GOeSidFlZcQ2Nht8ljWsA5mig9iyoi9mlbQ2AiIugEREAFy6/Vh+LzG0aP1UUlw4B/wBsduvaeC6itC27IZNQXQn5Vza7UtcPJcP80JCp4zD8ek48+QmtTzxtzOM1Sqzzkm+BFdCiCj2mhG7mI4gjML0Q6ryDi07Pcy7GCqVWfYpsUZWFiZuGfrzOq/3CunzbC6G9o1LXAdJBAXNLkNAnWE5cl/N9grpu2b5ze8L0vkr0DT6v/RoYbuHLhcOd+7b/ABGfNPoHO/dt/iM+a6jtm+c3vCbdvnN7wj+lUOr+P4DzWHVnL/oJO/dt/iM+afQSd+7b/EZ811Dbt85veE27fOb3hd/pVDq/j+A81h1ZEXRs2JLyohxQA8OeaAh2RdUZhVe8V0JqNNRYsNjSxzgQS9g0Y0aHoKv+3b5ze8Jt2+c3vCtVMLTqU1SeyGSpRlFRfI5f9BJ37tv8RnzVkt6VdCscQ3ij2tgtcKg5iMzerZt2+c3vCgb8PDpGIAQc4e8H/eYqzwdPD0qjhfWL+gt0YwjJrozllUqsmxTYrzFmZ5jqlVk2SxvFFyzOHrGFzg1oJcSGho1JJoAuw3esgSsuyFkXeU93F58o9G4cwCqvg/u5pNxRxEFp7jE9oHaeCvi9J5LwuSPFlu9vD8mhhqdlmYREWwWwiIgAiIgAiIgCu3vusJtmOHQTDByToHjXAfgd3auZQ3mG4teCKEgtIoQRkcl29Vq9dz2zQMSFRswBro19Nzufgf8ABkY/A8T+Sn3uft/JUr0c3ajuURsMEVGibFagdEgPLIjS0g0cx2RH+dxUnAe14q09I3jpCxI2enMprU1jBXni44Bb+xTZKfDRLKaHi44BPFxwC3tkmyXOGgymj4uOATxccAt7ZJsUcNBlNDxccAni44Bb2yTZI4aDKaPi44BBA5lvbJNkjhhlNLYrzYrdMJR83PAZMz/e3dijJKK1OPQxzEQNyGvsUtdG6xm37SJUS7TmdC8+YDw4n/B93Wue+aIiRcTZfWujonM3m4u7ubpsvLthtDGANY0UDRkAFfwWBdV8SouzyXX8DqNHP2pbH0xgAAAAAFABkABoAF9Ii9GaAREQAREQAREQAREQAREQBF27dyDONpEFHjyYraY283OOYrm1s3amJJ2IgmHXKMyuH8Xm9uXSuurwiuR04KjicDTr67S6iKlCM9eZyGUtoaRB+IfEfJS8ANiCrCHDm+I3Kw2vcCXjVdC/Uv8A3RWH2s3dlFUZ+5M3AOJrdoBo+ESXej5VeiqyJ4fEUe9HMuqKrhOG6uSXiq88VUDDt6YhHC41I+zEbyh06OW/Cvd58IdLXU9RHxUI1qT30IqcWb/iq88WWFt7YO9kUegfivo3rgebF7mfmU89H1kSvDqZPFivPFlrRL2w/swnHpcG+yq0Zi9UQ+S1jBxzce85epQlVormcc4LmS5l1HzVpQ2ZA4ncG6d61IFnzk35LIsQHeeTC6amjVY7K8GpNHTMSg+7h5ntefgO1EIVa3ooadWcSlPuoqhixZl4hsa5xOkNgJ7T8zkrnd3wfBlIk3RztRBGbB1z9ro06Va7NsmDLtwwWNYN5Gbjzuccz2rbWnh/JsYPPVeZ/Is08OlrLVngFMhovURapaCIiACIiACIiACIiACIiACIiACIiACIiAMMzJw4owxGMe3g9rXjuKiZi5Uk/WC0dRz4Y7mkBTiJc6UJ96KfiiLhGW6Ku/wdSh02zeh4PtBXyPBvK+dH9Nv5VakSfM6HqL4EODDoV2FcCSbqx7utEifAhScpYEtCNYcGE0+dgaXekc1vomRoUod2KXuJKnFbJBEROJhERABERABERABERABER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993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8224" y="4787869"/>
            <a:ext cx="1316732" cy="1132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utoShape 5" descr="data:image/jpeg;base64,/9j/4AAQSkZJRgABAQAAAQABAAD/2wCEAAkGBhQSEBUUEhQUFRUWGRgXGBcUFxQVFxcdHxYVFhYXFxQXHCYeHBwkGhcWHy8gIycpLCwsFx4xNTAqNSYsLCkBCQoKDgwOGg8PGikkHyQrLC8vKSwsLiosLDQpLSksLCwsLC8tLy4sLCkpLCksLCwsLCwsLCwtNCwpLCksLCwsLP/AABEIAMgAyAMBIgACEQEDEQH/xAAcAAEAAwEBAQEBAAAAAAAAAAAABQYHAQQDAgj/xABREAABAwICBAgIBwsLBQAAAAABAAIDBBEFEgYTITEHFCJBUXGRoTJTYYGSo9HSI0JUgpOxsgg0NVJic3SiwcLDFRYkJTZDY3J1lLMXM4Ok4f/EABoBAQADAQEBAAAAAAAAAAAAAAABAgMEBQb/xAAqEQACAQMDAgQHAQAAAAAAAAAAAQIDESEEEjFBURNhkeEVIjIzcYHwBf/aAAwDAQACEQMRAD8A3FERAEXCV1AEREAREQBERAEREAREQBERAEREAREQBERAEXLrqAIiIAiIgM64W9NKyhdSR0YivUPezNIL8oGIMbtIABznaehRHGtKfE0vqffXp+6EpT/J8MzfChnab9F2vH2gzsWl0FUJYmSN3Pa146nAOHcUBlfGtKfE0vqffTjWlPiaX1PvrXEQGR8a0p8TS+p99ONaU+JpfU++tbKhMZx10cjIYGa2d4LspdlYxgNi97rGwvsAAuSobsQ2kZ/xrSnxNL6n3041pT4ml9T76vEOkcsUrI62NkYk2MmjeXRONr5HZgCx3RfYbKZ/lOLxkfpt9qhSTKqaZl3GtKfE0vqffTjWlPiaX1PvrUf5Ti8ZH6bfavHiuksEETpHSNIaNzXNc5x3BrQDvJ2I5JEuSRnXGtKfE0vqffTjWlPiaX1PvqVPCu+zjxQgN35pHgnpt8CR2kKYbpzI0tEtHKC9msZqnxzXaLXJ2ttbMOnes1Wg+pktRTfDKlxrSnxNL6n3041pT4ml9T76v+FaY01RsZIWnKHgSNdGS0mwc3OBcX2XCkhicXjY/Tb7VopJmqnF8My7jWlPiaX1PvpxrSnxNL6n31p02MQtaXGWMAAknO3YBtJ3qCh0grJm62CmZqt7BNI5kko5iAGkMvzZvJ5oc0iHNLBTuNaU+JpfU++nGtKfE0vqffWmYJi7amISNBablrmO2OY4GzmOHSCverLJZO+UZJxrSnxNL6n3041pT4ml9T761xFJJiWP6U6R0UDp6llK2NtgTaJx2kACwdc7Stb0axB89HTzSANfLFHI4NvYFzA7ZfbbaqF90BUH+TooW+FPUMYB02D3fay9q0mjphHGxjdzGho6gAB3BAfZERAEREBSuGSh1uC1Q52NbIPmvaT3XXu4M67XYRRv/wAFrPQ+D/dUppLQa+jqIgLmSGRg6yxwHfZUngBrs+EBvPFLIztyyD7aA0lERAflyxqLSOYtxNztdrZLRxuYxxEYY+UOaXgWYA085C2VyyrTzCoTXseyFpDTmqLXBk5Jkc3Yd4iY53NfM1c2oTsmjk1W6yaf8zuh+OMZRiLEWPfBIc8L3tdMwi9iw7CQQ5pIv07NymRVYP4hn+2k9xXOjiYI2CMNDA0ZQ3da2y1ua1l98qtGk0ksMtCi0krp/oo3GsH8Qz/bSe4vzgtBS1Fe2SlhYyKmaSXCPVl0r72btANmsuet4V7IVZ0bOoqammf4ZeahjjvkZIdtzzlruR1BqbLNXt6B07SV7W/BD6VY++XjkMc7IWwRcsOa0vlJa67WOJ2C1m7ATyl85MQiifmDmNEWFjKC4XuXbBtO/kt7VNVmgMD4JWEB8r3PkEr2tzte4gjaB4IIaLdAUDorg8bpIJOKxuhqonPcDG1zYJmZWmziDla/aA2+9pWbjPdnqZONTdnqeTD5qQTtbWNDxDSU0bWmN0gDnNMkhs0GxuQPOpfjWD+IZ/tpfcXqo6CODFGR0jGtbqHa9rBZreUDCT+USXDqCuACvCDze3oXp03nj0KI+twcbTAwddNIP3VXdKcbnfWU88YmZBmAhaMzXPDCwyOEWzwg6wB2kBa6Qq9pzSxvpHB7GvcS1kQOw6xxyMII2jabnyAqKtNuPJFWlLa7NLrhdiuaLYw92MVDWB4glBkyva5huGsaH5HbW3tbbv2LRgqBwTU7GwOGRom5Li7nfG8Zozfo2Obb8lX8K9C+y765L6ZPZd9c+p1EXCtjpMr4UXa/GcHpgd0pmcPIHsI7on9q1ULKJ/h9MWDeKam7LtcfrlWrhAEREAREQHCsm4D/AIGfFKTcIagFo8maWM90bO0LWVkmjXwGltdHuE8WcDpNopL9zu0oDXEREB8KypbGxz3mzWNLiegAEk9iqENIc9C+QcueaaWQHmzwSEMP+VmVvmUzpKdY6GmH98+7/wA1HZ8nacjPnr84599UP52T/gkWU8mM8ndFX5GPpnHbTv1YvvMZ5UJ9AgdbSp0KAxH4Cthl+JMOLydGba+Bx8+dnzwp4FXj2Lw7H6sq5pdTFjWVcYvJTEuIHx4iLTM7OUPK1WNQWnE+TDql3+E4dvJ/aon9LFT6WS9PUNkY17TdrgHA9IIuD2KrU+kWrhnmZFGyjga9sYbmDpHMdYloHJEZddo5+fcpXFJjTYfI4bDFCbdbY7N7wFGV2F6vBHw2tlpSDv3iPM7vuqyb6dik2+nYk9GMHMMRdKbzzHWTO6Xn4o/JaLNA6Apmy82FzZ4Y3fjMa7taCvUrxVkaRSSwflQFSddiDGb2Urda7848FkQPUzO75zVN1EwYxz3GzWguJPMALk9iiNFITqTM8WfUOMxB3gOsI2nqjDB13USzgrLOCu6PfAwYdUfFfGKaTqeSYneaTZ/5Ffgqlo/hoqMFiiOzPCAD+K7aWO8zgD5lNaO4mZ6aN7tj7ZZB0PaS2QW8jgVWnhJeRSlhJeRKLhXV855Q1pcdgAJPUBc9y1NzLODga/H8XqOZhbCPTI/gLVwss4AYy+kqql3hT1LnE9NmtP2nuWphAEREAREQBZHpUOL6WUEu4Tx6snpPwsdu9natcWS8Og1MuGVfNDUWJ8l45B/xO7SgNZK4V26iNIsZbDC+z4hMWuMbZJI2Xdub4ZGy9lDdkQ3ZXPhgo11TPUHcDxeP/KwkyEdcpI/8YXcd++qH87J/wSKFwjTCKCCOJsdwxobfjFDtPxnH4feTc+dfHEdLmyTU8gYAIXuc4GoorkGNzBb4bfdw3rndSNrXyczqR28/1yxaUMY+nfGXhr3C8fSHtIdG4dTwF9MErX1EEcoeAXN5TcvguGx7Np5nBwVSk0na6qEr2Atb4LRUUd9g2A/DW33KlNEscj1tQ0ujjZJIJImmanc7M8fCtAje744zfPKwpVJVJy34V7Lz8yY1YuePwWfUyfjj0B7VXNOXO4sYnODta6Nm62+aJvT+UrYCqrpkM0lMz8aog7pNZ/C7ltWjaOGzSr9DJbSPCDVUssAdl1jbXtf4wJ7gvvi8GenlZbwo5G9rSP2r2r8uC6GuWX2ogNEXvfRQFrg0CONoGW+6No6VMamT8cegPaoLg8NqGNp+KMvZdv7FY5p2saXOIa0C5LiAAOkk7AsKS3QTbfqVp5imVrStzi2OnL7694DwGgERNs+Y792UAfOU/S1LHtuwggbNnNsGxU+fSaNtdJKckrBG2KIsqKS1jy5CQ+UG5dlHUxeXCdJxA99mNMbtw4xRXG3Z/fW3bFg6soVUoq6fPl2MvFipPJZNBB/VtL+aavzh51FfNFuZOOMM/wAwsydo9W75xUHo3pc2mpIYXxhzo2BpLaiiyk+S8wK5i+lbZXwPYwNfFKHXdUUdi0gslbyZidrTsHSAuhTjtRVVIqCzlWL6FAcINfqcLrH9EMgHW5pYO9wUzSVrJWh0bmvaedjg4drSQqLw7V+rwaUXsZHxx9fKznuaV0HWergWodVgtN+Xnk9KR1u4BXhROidBqKCmitYshiaR5QxubvupZAEREAREQBZvw+0OswdzrXMUsbx5LksPc8rSFWeEqh1uE1jP8F7vQGs/dQEjovXa+hppSbmSGJx6yxpPfdfTGsBhqo9XOwPbzX3jytcNoPUqzwM1utwWm6WB8Z+bI4DusruoavhkNJqzMkxvgbeCTSytePxJdjh5A8bD5wOtVufg5rWeFEwDpMkQB6iSt9IVZr/6RWNjG1kfhfW7t2BeXrIQpRW1ZbSSOGpo6T4uZ5hXBFVSEGV0cTevWOt5A3Z2laNoxoJTUXKY0vktYyvsXdTeZo6lZA1dsu6nQhDg3paanTyjgCquPjNX0Y6Jb+jBMf4gVrUBpDgDpS2WF5jmjJcxw22NgDdp2EEAAjnA2WO1KybSt3NKibjgnlxV/AtJ9Y/UVDdVUAeD8WQDe6Jx3jpbvHevjjGkz3SGmowHzbnvteOHr5nP/Iv1kKfFht3XHiRtcaEmzJW/iyzD/wBia3dZWYtuonR7A+LRkF7nucS5znG93OOZx3DaSfJ1BS6UU1HKJppqKTKHpHwT085L4DqHm9wBmjPzNmX5uzyKjV/BbWxX5Eb2j4zZGgfr2K3Wy+dTAHsLSNhBBWdXTRkm1yc9TSU55tb8GFUnBlXSbo4wPxjIwj9W6uWj/A/Ewh1U/Wkf3bLtj+cfCcOweRWHRqYxyPgdvBJH7e0WParMAubRRp1Yb7Z6rs0Uo6Sks2PnDTtY0NY0Na3YA0AADoAGwLLeHU604dSePqdvUMkf8buWrWWT6YHX6U4bCNohYZSOg/CP+pjF6Z3GsALq4F1AEREAREQBfCsphJG9jtz2lp6iC09xX3RAZV9z1UniM8DvChqHC3QCxv7zXrVVkfBadRjuL03M5+tA8gkcfqnC1u6A8uKVmqic/oGzr3DvUXorR2jMjvCkN7+S/wC03K8ultQ5zmxtDiByjYHedw2eS/avlFpDOAGtiFhsFmSH9q+fraymtZepe0Viyby+TFzW/Jbbrt1U+PVr9zCPmgW9JdGFVj/DkI63n91dfxJy+3Sm/wBWLeJ2TLVdcuqnNopKdpka4+UuPeVGQVMlPLbcWmzm32HpHR51hU/1alGS8Wk0n1v7FXUtyix6TYJHNES9pu0ghzSWuBzAAtcNoO3eF68CwiOnia2JoAte/OecknvXwhqZKmHY1rQTa5c4nY4Hdl8nSvxiWLPp2tDmNN9gIceYDfdi6XVpxfjtfLbmxa0U9xN3XbrPoIpKmS18zjc3O4D2eRS0eiko8GVo/wApePqXNS/061a7p0W13v7FVUb4RbLrhKqww2sZ4Ml/nX+0F01lazezN5gfqK6PiLj9ylNfq5bf3TP3pHCYpWTt5iAfNu7RceYKxQThzQ4biLhVGvxaeRhY+HYfyX9o2qT0VqXGMscCMp2XBGw//brl0mqg9XKML2lnKtn3Kxl82CeKybAPh9LqyTmp4cg67RM/ed2LWVlHAqNdV4rV7xLUZWnyZpX27HR9i942NYREQBERAEREAREQGRN/o+mR5hUwdp1fvRLXSsb4XTJT4zhdTCGGR14miQkMuJABncNoHw+0q28cxz5Ph300/sQF2yplVK45jnyfDvpp/YnHMc+T4d9NP7FFgXWyWVK45jnyfDvpp/YnHMc+T4d9NP7FILrZcMY6FS+OY58nw76af2JxzHPk+HfTT+xQ0nyC6BgG5Cwc6pfHMc+T4d9NP7E45jnyfDvpp/YlkC6CMLtlSuOY58nw76af2JxzHPk+HfTT+xLJAutkyqlccxz5Ph300/sTjmOfJ8O+mn9ikF1yoGqlccxz5Ph300/sTjmOfJ8O+mn9iiyBZtIK/UUk83i4pH+drHOHeFRfuf6HJhGbnllkf2ZYx9hRvCPi+LR4ZUGpiomROaI3Oikmc8ZnNbyQ4WO9XPgvodVhFG0ixMTXn595PqcFILSiIgCIiAIiIAiIgMo+6EgIoqaob4UNQLHou1x+0xivOkGlkVJQurJLmMNa4Ab3l1sjR5SSFCcNFDrcFqOlmSQfNe2/cSqdiFXxuj0dhdtZLIzWDmdqWtZY9IPKQFp0R4TJamoENVRSUmeN00b3uJa5rbFxJcxtrAg37bXCjKPhtD6lmajlZRSSaplW4uDSb2DspZltfmzEgdRCsHC5Pq8HqZABnyZA6wu0SOax9jvF2kg26VFaS4C1uixiLR8HSxvt0Oa1r3HtzdqAnarTtseMR4aY9skWsEufns85NXl6Gnbm8y8mk3CNxSaoibTPmdBFFLyHbX6yQR2DQ02te99qybSDHHjEsNriSdXS0Usrt5sX6uQ+cud2rU8N/tLV/ocP/IEBXaHh+dJKIxh03hNa74QnJcgcoarZznzK7xabMdi78OyHMyLW6zMLE8k5Mtr7iDe/mUHwdj+tMa/SIvsyKn4ZVu/nc6ffHJNNSjyFkDbjtI7CgLNppw1Mw6tfSupXSZAwl4la2+ZodsaWndfpUu/hPhOEOxKKNz2tIa6IuDXB2ZrS0naBvvz3FlH4K0HSfEAd3FoLjm/u96pFRAI8FxyNgtGyuc1gG4ASRiw6gAEBqtHpuJMRZRaogupm1OfMLC9uRltt377jqX10m0vFHU0cJjLzVyGIHMG5LZNpFjfwhs2KoYL/AGkh/wBMj+tq9PCh+E8F/SXfwUB5a/hxEVRPG6hndFBK6N80bswGVxbcjIAL2vYuV4qtKYhh766M6yIQumbY2zANJDb2Njfk7thVU4MIA+TF2OAc11dM1wO0EEWII6CFTKStc3RepprkuZVGkbfftlY61umxOxAaZh2nglwc4kIrWjkeYg++1hcCzWZee2/Kq7hHDTmfDxuhnpYZyBHOXayIl3g3dkbsNjuv07rqMwOLU4Di9Jt/oslXEM28tsHNJ67le3GqFsuiDMwvkpYpG+Qtym/ZcedAfT7oWrIw2KJu+WdotzmzXu+1l7VpOG0gihjibujY1g6mtDR9SxrTGuNbV6PxE3c9sU7/AC5tSSfVydq20IDqIiAIiIAiIgCIiAiNLaDXUFTFvL4ZWjryOy99lhujGJgUODSuPJp8Qkic47mh+Vwv0CxO3yL+iCFhPB7ouyrpcWwt7surqAWOG3K4GSNrrc4vCAR0EoC/8MzCcEqrcwYfMJGXK++lWIg4BNLss+juOjlxAD7QVewTRXFp3OhxSWM0ogkgtG4EyFwDRIbDa5tgbut1b1Ua3Ga91GzADTO1+YQmY5ix0QfdrgMvg2A5V/BHTsAHwosHM7DCRyjgbXNH5TZhK3tyjtVs4MMU4xiWtvcuw2mDidpzNeGOv52k+dSOC4e2DSMQt2tiwyOMX5w2RjRfs71XOBvDTTY1iFOb2ha5jb/iicFn6pB86AtPB2f60xr9Ii+zIs/wXEWamkqw9mskxh0pbmbmDJOQSW3uBsHarZgtbqZtI5RsLDmHWIZsvfZUep4NoosBixJjpRUBrJSLtyEGUAHLa+wFp2HtQE1phpfPh+P1r6aDXPfBE3c9wZyWEPIYNovbfZeSkrYn6KVga8un1ofU5hZ2sfKw38oIFr85a7oV40bmD9Ja543Opadw6iIiO5UrT+IR1OOtZsa6GkkcBuz62Lb18p/aUBa8F/tJD/pkf1tXp4UPwngv6S7+CvNgv9pIf9Mj+tq9PCj+E8F/SXfXCgPvwUf97Fv0+VZjLiEhiyU8eskmxmadkW7PqmxuynaNl3jn5la9HNOafDv5YdLI0SccndHF8eQ7QAAObNsvu3qJ4PsKc3EsLik8NkE9Y++8OmLw2/lyNiPnQCgxGptjsdbCIJp6UVBjb4IsCwkcp2/O2+3eFZ8ZrRHoe0u+NSxMHlLiwD9q/fCBotUy4i6Snhc9k1BNTvIIAzcssDiTznJ2Ly6NcHGITNpY8UmYKWlyuZTRZSXub4GtcBYgc+033bN6AjMDonHSWigfvoqKJhtts5sG39eQrb1kfBw3X6RYtUczDqR9Jl+qBy1xAEREAREQBERAEREBwrJcY0FxWlxGprcLfAW1Bu6N9g7mcQQ8ZfCubhwO1a2iAyL/AKs4jSfhLC3ho3yQ5g0eXbmYfTap3B+G/DJ/CmdA7onaWj0m5m96v9lA4voHQ1X/AH6WF5PxgwMf6bLO70B6sPfSTycZgMEsmXVmWMse7Le+QuaTYX5l8KLROCKumrGZhLO1rXi4ym2WxDbbDyRfaqVX8ANJmz0k9RSvG4tdnA7bO/WC8R0a0io/vesjq2DYGym7iPLrRe/U8oCYxvg9n1GLah7HvryxzGnkZMpOZpcSQbgm25e3SDR97dHH0obeRlI1uVl3XcxrS4Ntv5TTuVabwu4hSfhLC5GtG+SHMGj0szP1wrBhHDbhc9gZjC7omYW/ri7e9AZvhmn7cMxAyzxSudJRUkZaLMcHNiivmD93gqRjwCrrcJxKtfC4z174jFE0XcI2PGWw32Nz1hgPOtmo6+GobmifFM0c7HNkF/Ney8eL6X0VJcVFTDGR8UvGf6NvK7kBnukmgeKSV0VRQyMp7UscLpHOsRYctuUNcd9tqlMF4LJg6nkra6SeWCczt8Jw2tjGTNISQ27L7AN5XxxPh9omnJTRz1LzsaGNyNJ6Lu5XY0rwfzx0grfvWgZSsO584OYeeXKD6CAt0PBVh7ap9S6HWSveZSZHOe0OLi4kM8HeecFSGLaYUFI4meogjfsBGZpktzAtbd3cqF/0rxSs24jijg0744MxaR0HwGefK5TeEcBeGQbXRvnd0zPNvRZlb3IDwYjw+0YdkpYqiqkOxoY3ICei7ru7GleL+dOkNb97UUdIw7nTeEOvWkdzAtRw7BYKduWCKKIdEbGsv15Rt869lkBR+C7QWbDo53VMjJJqiQPcY8xGwHYS4C5zPed3OryiIAiIgCIiAIiIAiIgCIiAIiIAuWXUQHLKv4xwf0FVczUsLifjBoY/02WJ86sKIDK677n2jzZqeeop+YhrmvFucAkB3eV78H4CMNhsXsknd0yv2ejHlC0VEB4MMwKnphanhiiH+GxrL9ZAufOvdZdRAcsuoiAIiIAiIgCIiAIiIAiIgCIiAIiIAiIgCIiAIiIAiIgCIiAIiIAiIgCIiAIiIAiIg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9942"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2040" y="5517232"/>
            <a:ext cx="9525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3799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E2D2B3B-882E-40F3-A32F-6DD516915044}" type="slidenum">
              <a:rPr lang="en-US" smtClean="0"/>
              <a:pPr/>
              <a:t>15</a:t>
            </a:fld>
            <a:endParaRPr lang="en-US"/>
          </a:p>
        </p:txBody>
      </p:sp>
      <p:graphicFrame>
        <p:nvGraphicFramePr>
          <p:cNvPr id="5" name="4 Objeto"/>
          <p:cNvGraphicFramePr>
            <a:graphicFrameLocks noChangeAspect="1"/>
          </p:cNvGraphicFramePr>
          <p:nvPr>
            <p:extLst>
              <p:ext uri="{D42A27DB-BD31-4B8C-83A1-F6EECF244321}">
                <p14:modId xmlns:p14="http://schemas.microsoft.com/office/powerpoint/2010/main" val="442068678"/>
              </p:ext>
            </p:extLst>
          </p:nvPr>
        </p:nvGraphicFramePr>
        <p:xfrm>
          <a:off x="611560" y="692696"/>
          <a:ext cx="8050212" cy="4930775"/>
        </p:xfrm>
        <a:graphic>
          <a:graphicData uri="http://schemas.openxmlformats.org/presentationml/2006/ole">
            <mc:AlternateContent xmlns:mc="http://schemas.openxmlformats.org/markup-compatibility/2006">
              <mc:Choice xmlns:v="urn:schemas-microsoft-com:vml" Requires="v">
                <p:oleObj spid="_x0000_s36908" name="Visio" r:id="rId3" imgW="10214991" imgH="7304151" progId="Visio.Drawing.11">
                  <p:embed/>
                </p:oleObj>
              </mc:Choice>
              <mc:Fallback>
                <p:oleObj name="Visio" r:id="rId3" imgW="10214991" imgH="7304151" progId="Visio.Drawing.11">
                  <p:embed/>
                  <p:pic>
                    <p:nvPicPr>
                      <p:cNvPr id="0"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692696"/>
                        <a:ext cx="8050212" cy="493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5 Rectángulo"/>
          <p:cNvSpPr/>
          <p:nvPr/>
        </p:nvSpPr>
        <p:spPr>
          <a:xfrm>
            <a:off x="1331640" y="5589240"/>
            <a:ext cx="4572000" cy="415498"/>
          </a:xfrm>
          <a:prstGeom prst="rect">
            <a:avLst/>
          </a:prstGeom>
        </p:spPr>
        <p:txBody>
          <a:bodyPr>
            <a:spAutoFit/>
          </a:bodyPr>
          <a:lstStyle/>
          <a:p>
            <a:r>
              <a:rPr lang="x-none" sz="1050" i="1"/>
              <a:t>Fuente: EPMSA</a:t>
            </a:r>
            <a:endParaRPr lang="en-US" sz="1050" i="1" dirty="0"/>
          </a:p>
          <a:p>
            <a:r>
              <a:rPr lang="es-EC" sz="1050" i="1" dirty="0" smtClean="0"/>
              <a:t>Elaborado </a:t>
            </a:r>
            <a:r>
              <a:rPr lang="es-EC" sz="1050" i="1" dirty="0"/>
              <a:t>por: Diana Carolina Cueva</a:t>
            </a:r>
            <a:endParaRPr lang="en-US" sz="1050" i="1" dirty="0"/>
          </a:p>
        </p:txBody>
      </p:sp>
    </p:spTree>
    <p:extLst>
      <p:ext uri="{BB962C8B-B14F-4D97-AF65-F5344CB8AC3E}">
        <p14:creationId xmlns:p14="http://schemas.microsoft.com/office/powerpoint/2010/main" val="3996941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E2D2B3B-882E-40F3-A32F-6DD516915044}" type="slidenum">
              <a:rPr lang="en-US" smtClean="0"/>
              <a:pPr/>
              <a:t>16</a:t>
            </a:fld>
            <a:endParaRPr lang="en-US"/>
          </a:p>
        </p:txBody>
      </p:sp>
      <p:graphicFrame>
        <p:nvGraphicFramePr>
          <p:cNvPr id="5" name="4 Objeto"/>
          <p:cNvGraphicFramePr>
            <a:graphicFrameLocks noChangeAspect="1"/>
          </p:cNvGraphicFramePr>
          <p:nvPr>
            <p:extLst>
              <p:ext uri="{D42A27DB-BD31-4B8C-83A1-F6EECF244321}">
                <p14:modId xmlns:p14="http://schemas.microsoft.com/office/powerpoint/2010/main" val="1730902156"/>
              </p:ext>
            </p:extLst>
          </p:nvPr>
        </p:nvGraphicFramePr>
        <p:xfrm>
          <a:off x="1043608" y="764704"/>
          <a:ext cx="7437437" cy="4783137"/>
        </p:xfrm>
        <a:graphic>
          <a:graphicData uri="http://schemas.openxmlformats.org/presentationml/2006/ole">
            <mc:AlternateContent xmlns:mc="http://schemas.openxmlformats.org/markup-compatibility/2006">
              <mc:Choice xmlns:v="urn:schemas-microsoft-com:vml" Requires="v">
                <p:oleObj spid="_x0000_s37932" name="Visio" r:id="rId3" imgW="10214229" imgH="7290816" progId="Visio.Drawing.11">
                  <p:embed/>
                </p:oleObj>
              </mc:Choice>
              <mc:Fallback>
                <p:oleObj name="Visio" r:id="rId3" imgW="10214229" imgH="7290816" progId="Visio.Drawing.11">
                  <p:embed/>
                  <p:pic>
                    <p:nvPicPr>
                      <p:cNvPr id="0"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764704"/>
                        <a:ext cx="7437437" cy="4783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5 Rectángulo"/>
          <p:cNvSpPr/>
          <p:nvPr/>
        </p:nvSpPr>
        <p:spPr>
          <a:xfrm>
            <a:off x="1691680" y="5517232"/>
            <a:ext cx="4572000" cy="461665"/>
          </a:xfrm>
          <a:prstGeom prst="rect">
            <a:avLst/>
          </a:prstGeom>
        </p:spPr>
        <p:txBody>
          <a:bodyPr>
            <a:spAutoFit/>
          </a:bodyPr>
          <a:lstStyle/>
          <a:p>
            <a:r>
              <a:rPr lang="x-none" sz="1200" i="1"/>
              <a:t>Fuente: EPMSA</a:t>
            </a:r>
            <a:endParaRPr lang="en-US" sz="1200" b="1" i="1" dirty="0"/>
          </a:p>
          <a:p>
            <a:r>
              <a:rPr lang="es-EC" sz="1200" i="1" dirty="0" smtClean="0"/>
              <a:t>Elaborado </a:t>
            </a:r>
            <a:r>
              <a:rPr lang="es-EC" sz="1200" i="1" dirty="0"/>
              <a:t>por: Diana Carolina Cueva.</a:t>
            </a:r>
            <a:endParaRPr lang="en-US" sz="1200" dirty="0"/>
          </a:p>
        </p:txBody>
      </p:sp>
    </p:spTree>
    <p:extLst>
      <p:ext uri="{BB962C8B-B14F-4D97-AF65-F5344CB8AC3E}">
        <p14:creationId xmlns:p14="http://schemas.microsoft.com/office/powerpoint/2010/main" val="1636849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E2D2B3B-882E-40F3-A32F-6DD516915044}" type="slidenum">
              <a:rPr lang="en-US" smtClean="0"/>
              <a:pPr/>
              <a:t>17</a:t>
            </a:fld>
            <a:endParaRPr lang="en-US"/>
          </a:p>
        </p:txBody>
      </p:sp>
      <p:graphicFrame>
        <p:nvGraphicFramePr>
          <p:cNvPr id="5" name="4 Objeto"/>
          <p:cNvGraphicFramePr>
            <a:graphicFrameLocks noChangeAspect="1"/>
          </p:cNvGraphicFramePr>
          <p:nvPr>
            <p:extLst>
              <p:ext uri="{D42A27DB-BD31-4B8C-83A1-F6EECF244321}">
                <p14:modId xmlns:p14="http://schemas.microsoft.com/office/powerpoint/2010/main" val="824723919"/>
              </p:ext>
            </p:extLst>
          </p:nvPr>
        </p:nvGraphicFramePr>
        <p:xfrm>
          <a:off x="2699792" y="491481"/>
          <a:ext cx="5328592" cy="5328591"/>
        </p:xfrm>
        <a:graphic>
          <a:graphicData uri="http://schemas.openxmlformats.org/presentationml/2006/ole">
            <mc:AlternateContent xmlns:mc="http://schemas.openxmlformats.org/markup-compatibility/2006">
              <mc:Choice xmlns:v="urn:schemas-microsoft-com:vml" Requires="v">
                <p:oleObj spid="_x0000_s38957" name="Visio" r:id="rId3" imgW="7625334" imgH="7823454" progId="Visio.Drawing.11">
                  <p:embed/>
                </p:oleObj>
              </mc:Choice>
              <mc:Fallback>
                <p:oleObj name="Visio" r:id="rId3" imgW="7625334" imgH="7823454" progId="Visio.Drawing.11">
                  <p:embed/>
                  <p:pic>
                    <p:nvPicPr>
                      <p:cNvPr id="0"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491481"/>
                        <a:ext cx="5328592" cy="53285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5 Rectángulo"/>
          <p:cNvSpPr/>
          <p:nvPr/>
        </p:nvSpPr>
        <p:spPr>
          <a:xfrm>
            <a:off x="3635896" y="5820072"/>
            <a:ext cx="3456384" cy="461665"/>
          </a:xfrm>
          <a:prstGeom prst="rect">
            <a:avLst/>
          </a:prstGeom>
        </p:spPr>
        <p:txBody>
          <a:bodyPr wrap="square">
            <a:spAutoFit/>
          </a:bodyPr>
          <a:lstStyle/>
          <a:p>
            <a:r>
              <a:rPr lang="x-none" sz="1200" i="1"/>
              <a:t>Fuente: EPMSA</a:t>
            </a:r>
            <a:endParaRPr lang="en-US" sz="1200" b="1" i="1" dirty="0"/>
          </a:p>
          <a:p>
            <a:r>
              <a:rPr lang="es-EC" sz="1200" i="1" dirty="0" smtClean="0"/>
              <a:t>Elaborado </a:t>
            </a:r>
            <a:r>
              <a:rPr lang="es-EC" sz="1200" i="1" dirty="0"/>
              <a:t>por: Diana Carolina Cueva.</a:t>
            </a:r>
            <a:endParaRPr lang="en-US" sz="1200" dirty="0"/>
          </a:p>
        </p:txBody>
      </p:sp>
    </p:spTree>
    <p:extLst>
      <p:ext uri="{BB962C8B-B14F-4D97-AF65-F5344CB8AC3E}">
        <p14:creationId xmlns:p14="http://schemas.microsoft.com/office/powerpoint/2010/main" val="3748556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E2D2B3B-882E-40F3-A32F-6DD516915044}" type="slidenum">
              <a:rPr lang="en-US" smtClean="0"/>
              <a:pPr/>
              <a:t>18</a:t>
            </a:fld>
            <a:endParaRPr lang="en-US"/>
          </a:p>
        </p:txBody>
      </p:sp>
      <p:graphicFrame>
        <p:nvGraphicFramePr>
          <p:cNvPr id="6" name="5 Objeto"/>
          <p:cNvGraphicFramePr>
            <a:graphicFrameLocks noChangeAspect="1"/>
          </p:cNvGraphicFramePr>
          <p:nvPr>
            <p:extLst>
              <p:ext uri="{D42A27DB-BD31-4B8C-83A1-F6EECF244321}">
                <p14:modId xmlns:p14="http://schemas.microsoft.com/office/powerpoint/2010/main" val="2896020907"/>
              </p:ext>
            </p:extLst>
          </p:nvPr>
        </p:nvGraphicFramePr>
        <p:xfrm>
          <a:off x="1835696" y="404664"/>
          <a:ext cx="5637212" cy="5616624"/>
        </p:xfrm>
        <a:graphic>
          <a:graphicData uri="http://schemas.openxmlformats.org/presentationml/2006/ole">
            <mc:AlternateContent xmlns:mc="http://schemas.openxmlformats.org/markup-compatibility/2006">
              <mc:Choice xmlns:v="urn:schemas-microsoft-com:vml" Requires="v">
                <p:oleObj spid="_x0000_s28719" name="Visio" r:id="rId3" imgW="7743444" imgH="9179814" progId="Visio.Drawing.11">
                  <p:embed/>
                </p:oleObj>
              </mc:Choice>
              <mc:Fallback>
                <p:oleObj name="Visio" r:id="rId3" imgW="7743444" imgH="9179814" progId="Visio.Drawing.11">
                  <p:embed/>
                  <p:pic>
                    <p:nvPicPr>
                      <p:cNvPr id="0"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404664"/>
                        <a:ext cx="5637212" cy="56166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6 Rectángulo"/>
          <p:cNvSpPr/>
          <p:nvPr/>
        </p:nvSpPr>
        <p:spPr>
          <a:xfrm>
            <a:off x="2123728" y="5949280"/>
            <a:ext cx="3024336" cy="461665"/>
          </a:xfrm>
          <a:prstGeom prst="rect">
            <a:avLst/>
          </a:prstGeom>
        </p:spPr>
        <p:txBody>
          <a:bodyPr wrap="square">
            <a:spAutoFit/>
          </a:bodyPr>
          <a:lstStyle/>
          <a:p>
            <a:r>
              <a:rPr lang="x-none" sz="1200" i="1"/>
              <a:t>Fuente: EPMSA</a:t>
            </a:r>
            <a:endParaRPr lang="en-US" sz="1200" b="1" i="1" dirty="0"/>
          </a:p>
          <a:p>
            <a:r>
              <a:rPr lang="es-EC" sz="1200" i="1" dirty="0" smtClean="0"/>
              <a:t>Elaborado </a:t>
            </a:r>
            <a:r>
              <a:rPr lang="es-EC" sz="1200" i="1" dirty="0"/>
              <a:t>por: Diana Carolina Cueva.</a:t>
            </a:r>
            <a:endParaRPr lang="en-US" sz="1200" dirty="0"/>
          </a:p>
        </p:txBody>
      </p:sp>
    </p:spTree>
    <p:extLst>
      <p:ext uri="{BB962C8B-B14F-4D97-AF65-F5344CB8AC3E}">
        <p14:creationId xmlns:p14="http://schemas.microsoft.com/office/powerpoint/2010/main" val="1004134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E2D2B3B-882E-40F3-A32F-6DD516915044}" type="slidenum">
              <a:rPr lang="en-US" smtClean="0"/>
              <a:pPr/>
              <a:t>19</a:t>
            </a:fld>
            <a:endParaRPr lang="en-US"/>
          </a:p>
        </p:txBody>
      </p:sp>
      <p:graphicFrame>
        <p:nvGraphicFramePr>
          <p:cNvPr id="5" name="4 Objeto"/>
          <p:cNvGraphicFramePr>
            <a:graphicFrameLocks noChangeAspect="1"/>
          </p:cNvGraphicFramePr>
          <p:nvPr>
            <p:extLst>
              <p:ext uri="{D42A27DB-BD31-4B8C-83A1-F6EECF244321}">
                <p14:modId xmlns:p14="http://schemas.microsoft.com/office/powerpoint/2010/main" val="4106853019"/>
              </p:ext>
            </p:extLst>
          </p:nvPr>
        </p:nvGraphicFramePr>
        <p:xfrm>
          <a:off x="2411760" y="347389"/>
          <a:ext cx="5184576" cy="5832648"/>
        </p:xfrm>
        <a:graphic>
          <a:graphicData uri="http://schemas.openxmlformats.org/presentationml/2006/ole">
            <mc:AlternateContent xmlns:mc="http://schemas.openxmlformats.org/markup-compatibility/2006">
              <mc:Choice xmlns:v="urn:schemas-microsoft-com:vml" Requires="v">
                <p:oleObj spid="_x0000_s41003" name="Visio" r:id="rId3" imgW="7605903" imgH="9316974" progId="Visio.Drawing.11">
                  <p:embed/>
                </p:oleObj>
              </mc:Choice>
              <mc:Fallback>
                <p:oleObj name="Visio" r:id="rId3" imgW="7605903" imgH="9316974" progId="Visio.Drawing.11">
                  <p:embed/>
                  <p:pic>
                    <p:nvPicPr>
                      <p:cNvPr id="0"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347389"/>
                        <a:ext cx="5184576" cy="58326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5 Rectángulo"/>
          <p:cNvSpPr/>
          <p:nvPr/>
        </p:nvSpPr>
        <p:spPr>
          <a:xfrm>
            <a:off x="2987824" y="6167314"/>
            <a:ext cx="3528392" cy="461665"/>
          </a:xfrm>
          <a:prstGeom prst="rect">
            <a:avLst/>
          </a:prstGeom>
        </p:spPr>
        <p:txBody>
          <a:bodyPr wrap="square">
            <a:spAutoFit/>
          </a:bodyPr>
          <a:lstStyle/>
          <a:p>
            <a:r>
              <a:rPr lang="x-none" sz="1200" i="1"/>
              <a:t>Fuente: EPMSA</a:t>
            </a:r>
            <a:endParaRPr lang="en-US" sz="1200" b="1" i="1" dirty="0"/>
          </a:p>
          <a:p>
            <a:r>
              <a:rPr lang="es-EC" sz="1200" i="1" dirty="0" smtClean="0"/>
              <a:t>Elaborado </a:t>
            </a:r>
            <a:r>
              <a:rPr lang="es-EC" sz="1200" i="1" dirty="0"/>
              <a:t>por: Diana Carolina Cueva.</a:t>
            </a:r>
            <a:endParaRPr lang="en-US" sz="1200" dirty="0"/>
          </a:p>
        </p:txBody>
      </p:sp>
    </p:spTree>
    <p:extLst>
      <p:ext uri="{BB962C8B-B14F-4D97-AF65-F5344CB8AC3E}">
        <p14:creationId xmlns:p14="http://schemas.microsoft.com/office/powerpoint/2010/main" val="3080017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92696"/>
            <a:ext cx="8229600" cy="1021702"/>
          </a:xfrm>
        </p:spPr>
        <p:txBody>
          <a:bodyPr/>
          <a:lstStyle/>
          <a:p>
            <a:pPr fontAlgn="auto">
              <a:spcBef>
                <a:spcPts val="0"/>
              </a:spcBef>
              <a:spcAft>
                <a:spcPts val="0"/>
              </a:spcAft>
              <a:defRPr/>
            </a:pPr>
            <a:r>
              <a:rPr lang="es-ES" b="1" dirty="0" smtClean="0">
                <a:ln w="17780" cmpd="sng">
                  <a:solidFill>
                    <a:srgbClr val="FFFFFF"/>
                  </a:solidFill>
                  <a:prstDash val="solid"/>
                  <a:miter lim="800000"/>
                </a:ln>
                <a:solidFill>
                  <a:schemeClr val="tx1"/>
                </a:solidFill>
                <a:latin typeface="Lucida Handwriting" pitchFamily="66" charset="0"/>
                <a:cs typeface="MV Boli" pitchFamily="2" charset="0"/>
              </a:rPr>
              <a:t>CAPÍTULO I</a:t>
            </a:r>
            <a:r>
              <a:rPr lang="es-ES" b="1" dirty="0">
                <a:ln w="17780" cmpd="sng">
                  <a:solidFill>
                    <a:srgbClr val="FFFFFF"/>
                  </a:solidFill>
                  <a:prstDash val="solid"/>
                  <a:miter lim="800000"/>
                </a:ln>
                <a:solidFill>
                  <a:schemeClr val="tx1"/>
                </a:solidFill>
                <a:latin typeface="Lucida Handwriting" pitchFamily="66" charset="0"/>
                <a:cs typeface="MV Boli" pitchFamily="2" charset="0"/>
              </a:rPr>
              <a:t/>
            </a:r>
            <a:br>
              <a:rPr lang="es-ES" b="1" dirty="0">
                <a:ln w="17780" cmpd="sng">
                  <a:solidFill>
                    <a:srgbClr val="FFFFFF"/>
                  </a:solidFill>
                  <a:prstDash val="solid"/>
                  <a:miter lim="800000"/>
                </a:ln>
                <a:solidFill>
                  <a:schemeClr val="tx1"/>
                </a:solidFill>
                <a:latin typeface="Lucida Handwriting" pitchFamily="66" charset="0"/>
                <a:cs typeface="MV Boli" pitchFamily="2" charset="0"/>
              </a:rPr>
            </a:br>
            <a:endParaRPr lang="en-US" dirty="0">
              <a:solidFill>
                <a:schemeClr val="tx1"/>
              </a:solidFill>
            </a:endParaRPr>
          </a:p>
        </p:txBody>
      </p:sp>
      <p:sp>
        <p:nvSpPr>
          <p:cNvPr id="4" name="3 Marcador de número de diapositiva"/>
          <p:cNvSpPr>
            <a:spLocks noGrp="1"/>
          </p:cNvSpPr>
          <p:nvPr>
            <p:ph type="sldNum" sz="quarter" idx="12"/>
          </p:nvPr>
        </p:nvSpPr>
        <p:spPr/>
        <p:txBody>
          <a:bodyPr/>
          <a:lstStyle/>
          <a:p>
            <a:fld id="{6E2D2B3B-882E-40F3-A32F-6DD516915044}" type="slidenum">
              <a:rPr lang="en-US" smtClean="0"/>
              <a:pPr/>
              <a:t>2</a:t>
            </a:fld>
            <a:endParaRPr lang="en-US" dirty="0"/>
          </a:p>
        </p:txBody>
      </p:sp>
      <p:sp>
        <p:nvSpPr>
          <p:cNvPr id="6" name="5 Rectángulo"/>
          <p:cNvSpPr/>
          <p:nvPr/>
        </p:nvSpPr>
        <p:spPr>
          <a:xfrm>
            <a:off x="2310827" y="1052736"/>
            <a:ext cx="4572000" cy="584775"/>
          </a:xfrm>
          <a:prstGeom prst="rect">
            <a:avLst/>
          </a:prstGeom>
        </p:spPr>
        <p:txBody>
          <a:bodyPr>
            <a:spAutoFit/>
          </a:bodyPr>
          <a:lstStyle/>
          <a:p>
            <a:pPr algn="ctr"/>
            <a:r>
              <a:rPr lang="es-ES" sz="3200" b="1" i="1" dirty="0" smtClean="0">
                <a:ln w="17780" cmpd="sng">
                  <a:solidFill>
                    <a:srgbClr val="FFFFFF"/>
                  </a:solidFill>
                  <a:prstDash val="solid"/>
                  <a:miter lim="800000"/>
                </a:ln>
                <a:latin typeface="Lucida Handwriting" pitchFamily="66" charset="0"/>
                <a:cs typeface="MV Boli" pitchFamily="2" charset="0"/>
              </a:rPr>
              <a:t>ANTECEDENTES </a:t>
            </a:r>
            <a:endParaRPr lang="en-US" sz="3200" i="1"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221" y="1948928"/>
            <a:ext cx="2592288" cy="759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43" y="5124450"/>
            <a:ext cx="264795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4969" y="2501765"/>
            <a:ext cx="254317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2471" y="1919486"/>
            <a:ext cx="2708473"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30635" y="5256115"/>
            <a:ext cx="2647192"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89237" y="4339548"/>
            <a:ext cx="2667000" cy="1426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743" y="4339549"/>
            <a:ext cx="2319748"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67150" y="3334796"/>
            <a:ext cx="2781300" cy="16383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3"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63789" y="3709052"/>
            <a:ext cx="2180211"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4" name="Picture 1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93284" y="4996774"/>
            <a:ext cx="26289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Flecha derecha"/>
          <p:cNvSpPr/>
          <p:nvPr/>
        </p:nvSpPr>
        <p:spPr>
          <a:xfrm>
            <a:off x="2894509" y="2836659"/>
            <a:ext cx="25826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23 Flecha derecha"/>
          <p:cNvSpPr/>
          <p:nvPr/>
        </p:nvSpPr>
        <p:spPr>
          <a:xfrm>
            <a:off x="5868144" y="2355627"/>
            <a:ext cx="25826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0275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E2D2B3B-882E-40F3-A32F-6DD516915044}" type="slidenum">
              <a:rPr lang="en-US" smtClean="0"/>
              <a:pPr/>
              <a:t>20</a:t>
            </a:fld>
            <a:endParaRPr lang="en-US"/>
          </a:p>
        </p:txBody>
      </p:sp>
      <p:graphicFrame>
        <p:nvGraphicFramePr>
          <p:cNvPr id="5" name="4 Objeto"/>
          <p:cNvGraphicFramePr>
            <a:graphicFrameLocks noChangeAspect="1"/>
          </p:cNvGraphicFramePr>
          <p:nvPr>
            <p:extLst>
              <p:ext uri="{D42A27DB-BD31-4B8C-83A1-F6EECF244321}">
                <p14:modId xmlns:p14="http://schemas.microsoft.com/office/powerpoint/2010/main" val="3043834296"/>
              </p:ext>
            </p:extLst>
          </p:nvPr>
        </p:nvGraphicFramePr>
        <p:xfrm>
          <a:off x="2051720" y="404664"/>
          <a:ext cx="5256584" cy="5760640"/>
        </p:xfrm>
        <a:graphic>
          <a:graphicData uri="http://schemas.openxmlformats.org/presentationml/2006/ole">
            <mc:AlternateContent xmlns:mc="http://schemas.openxmlformats.org/markup-compatibility/2006">
              <mc:Choice xmlns:v="urn:schemas-microsoft-com:vml" Requires="v">
                <p:oleObj spid="_x0000_s42028" name="Visio" r:id="rId3" imgW="7965948" imgH="6923532" progId="Visio.Drawing.11">
                  <p:embed/>
                </p:oleObj>
              </mc:Choice>
              <mc:Fallback>
                <p:oleObj name="Visio" r:id="rId3" imgW="7965948" imgH="6923532" progId="Visio.Drawing.11">
                  <p:embed/>
                  <p:pic>
                    <p:nvPicPr>
                      <p:cNvPr id="0"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404664"/>
                        <a:ext cx="5256584" cy="57606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5 Rectángulo"/>
          <p:cNvSpPr/>
          <p:nvPr/>
        </p:nvSpPr>
        <p:spPr>
          <a:xfrm>
            <a:off x="2051720" y="6093296"/>
            <a:ext cx="2952328" cy="461665"/>
          </a:xfrm>
          <a:prstGeom prst="rect">
            <a:avLst/>
          </a:prstGeom>
        </p:spPr>
        <p:txBody>
          <a:bodyPr wrap="square">
            <a:spAutoFit/>
          </a:bodyPr>
          <a:lstStyle/>
          <a:p>
            <a:r>
              <a:rPr lang="x-none" sz="1200" i="1"/>
              <a:t>Fuente: EPMSA</a:t>
            </a:r>
            <a:endParaRPr lang="en-US" sz="1200" b="1" i="1" dirty="0"/>
          </a:p>
          <a:p>
            <a:r>
              <a:rPr lang="es-EC" sz="1200" i="1" dirty="0" smtClean="0"/>
              <a:t>Elaborado </a:t>
            </a:r>
            <a:r>
              <a:rPr lang="es-EC" sz="1200" i="1" dirty="0"/>
              <a:t>por: Diana Carolina Cueva</a:t>
            </a:r>
            <a:endParaRPr lang="en-US" dirty="0"/>
          </a:p>
        </p:txBody>
      </p:sp>
    </p:spTree>
    <p:extLst>
      <p:ext uri="{BB962C8B-B14F-4D97-AF65-F5344CB8AC3E}">
        <p14:creationId xmlns:p14="http://schemas.microsoft.com/office/powerpoint/2010/main" val="18910138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E2D2B3B-882E-40F3-A32F-6DD516915044}" type="slidenum">
              <a:rPr lang="en-US" smtClean="0"/>
              <a:pPr/>
              <a:t>21</a:t>
            </a:fld>
            <a:endParaRPr lang="en-US"/>
          </a:p>
        </p:txBody>
      </p:sp>
      <p:graphicFrame>
        <p:nvGraphicFramePr>
          <p:cNvPr id="5" name="4 Objeto"/>
          <p:cNvGraphicFramePr>
            <a:graphicFrameLocks noChangeAspect="1"/>
          </p:cNvGraphicFramePr>
          <p:nvPr>
            <p:extLst>
              <p:ext uri="{D42A27DB-BD31-4B8C-83A1-F6EECF244321}">
                <p14:modId xmlns:p14="http://schemas.microsoft.com/office/powerpoint/2010/main" val="2359433216"/>
              </p:ext>
            </p:extLst>
          </p:nvPr>
        </p:nvGraphicFramePr>
        <p:xfrm>
          <a:off x="1835696" y="354483"/>
          <a:ext cx="5751512" cy="5738813"/>
        </p:xfrm>
        <a:graphic>
          <a:graphicData uri="http://schemas.openxmlformats.org/presentationml/2006/ole">
            <mc:AlternateContent xmlns:mc="http://schemas.openxmlformats.org/markup-compatibility/2006">
              <mc:Choice xmlns:v="urn:schemas-microsoft-com:vml" Requires="v">
                <p:oleObj spid="_x0000_s43051" name="Visio" r:id="rId3" imgW="7923276" imgH="7571613" progId="Visio.Drawing.11">
                  <p:embed/>
                </p:oleObj>
              </mc:Choice>
              <mc:Fallback>
                <p:oleObj name="Visio" r:id="rId3" imgW="7923276" imgH="7571613" progId="Visio.Drawing.11">
                  <p:embed/>
                  <p:pic>
                    <p:nvPicPr>
                      <p:cNvPr id="0"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354483"/>
                        <a:ext cx="5751512" cy="5738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5 Rectángulo"/>
          <p:cNvSpPr/>
          <p:nvPr/>
        </p:nvSpPr>
        <p:spPr>
          <a:xfrm>
            <a:off x="2123728" y="5949280"/>
            <a:ext cx="3096344" cy="461665"/>
          </a:xfrm>
          <a:prstGeom prst="rect">
            <a:avLst/>
          </a:prstGeom>
        </p:spPr>
        <p:txBody>
          <a:bodyPr wrap="square">
            <a:spAutoFit/>
          </a:bodyPr>
          <a:lstStyle/>
          <a:p>
            <a:r>
              <a:rPr lang="x-none" sz="1200" i="1"/>
              <a:t>Fuente: EPMSA</a:t>
            </a:r>
            <a:endParaRPr lang="en-US" sz="1200" b="1" i="1" dirty="0"/>
          </a:p>
          <a:p>
            <a:r>
              <a:rPr lang="es-EC" sz="1200" i="1" dirty="0" smtClean="0"/>
              <a:t>Elaborado </a:t>
            </a:r>
            <a:r>
              <a:rPr lang="es-EC" sz="1200" i="1" dirty="0"/>
              <a:t>por: Diana Carolina Cueva.</a:t>
            </a:r>
            <a:endParaRPr lang="en-US" sz="1200" dirty="0"/>
          </a:p>
        </p:txBody>
      </p:sp>
    </p:spTree>
    <p:extLst>
      <p:ext uri="{BB962C8B-B14F-4D97-AF65-F5344CB8AC3E}">
        <p14:creationId xmlns:p14="http://schemas.microsoft.com/office/powerpoint/2010/main" val="1440527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E2D2B3B-882E-40F3-A32F-6DD516915044}" type="slidenum">
              <a:rPr lang="en-US" smtClean="0"/>
              <a:pPr/>
              <a:t>22</a:t>
            </a:fld>
            <a:endParaRPr lang="en-US"/>
          </a:p>
        </p:txBody>
      </p:sp>
      <p:graphicFrame>
        <p:nvGraphicFramePr>
          <p:cNvPr id="5" name="4 Objeto"/>
          <p:cNvGraphicFramePr>
            <a:graphicFrameLocks noChangeAspect="1"/>
          </p:cNvGraphicFramePr>
          <p:nvPr>
            <p:extLst>
              <p:ext uri="{D42A27DB-BD31-4B8C-83A1-F6EECF244321}">
                <p14:modId xmlns:p14="http://schemas.microsoft.com/office/powerpoint/2010/main" val="3290897034"/>
              </p:ext>
            </p:extLst>
          </p:nvPr>
        </p:nvGraphicFramePr>
        <p:xfrm>
          <a:off x="1763688" y="260648"/>
          <a:ext cx="5472608" cy="6042025"/>
        </p:xfrm>
        <a:graphic>
          <a:graphicData uri="http://schemas.openxmlformats.org/presentationml/2006/ole">
            <mc:AlternateContent xmlns:mc="http://schemas.openxmlformats.org/markup-compatibility/2006">
              <mc:Choice xmlns:v="urn:schemas-microsoft-com:vml" Requires="v">
                <p:oleObj spid="_x0000_s44075" name="Visio" r:id="rId3" imgW="7625334" imgH="6743319" progId="Visio.Drawing.11">
                  <p:embed/>
                </p:oleObj>
              </mc:Choice>
              <mc:Fallback>
                <p:oleObj name="Visio" r:id="rId3" imgW="7625334" imgH="6743319" progId="Visio.Drawing.11">
                  <p:embed/>
                  <p:pic>
                    <p:nvPicPr>
                      <p:cNvPr id="0"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260648"/>
                        <a:ext cx="5472608" cy="604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5 Rectángulo"/>
          <p:cNvSpPr/>
          <p:nvPr/>
        </p:nvSpPr>
        <p:spPr>
          <a:xfrm>
            <a:off x="1907704" y="6229920"/>
            <a:ext cx="2736304" cy="461665"/>
          </a:xfrm>
          <a:prstGeom prst="rect">
            <a:avLst/>
          </a:prstGeom>
        </p:spPr>
        <p:txBody>
          <a:bodyPr wrap="square">
            <a:spAutoFit/>
          </a:bodyPr>
          <a:lstStyle/>
          <a:p>
            <a:r>
              <a:rPr lang="x-none" sz="1200" i="1"/>
              <a:t>Fuente: EPMSA</a:t>
            </a:r>
            <a:endParaRPr lang="en-US" sz="1200" b="1" i="1" dirty="0"/>
          </a:p>
          <a:p>
            <a:r>
              <a:rPr lang="es-EC" sz="1200" i="1" dirty="0" smtClean="0"/>
              <a:t>Elaborado </a:t>
            </a:r>
            <a:r>
              <a:rPr lang="es-EC" sz="1200" i="1" dirty="0"/>
              <a:t>por: Diana Carolina Cueva.</a:t>
            </a:r>
            <a:endParaRPr lang="en-US" sz="1200" dirty="0"/>
          </a:p>
        </p:txBody>
      </p:sp>
    </p:spTree>
    <p:extLst>
      <p:ext uri="{BB962C8B-B14F-4D97-AF65-F5344CB8AC3E}">
        <p14:creationId xmlns:p14="http://schemas.microsoft.com/office/powerpoint/2010/main" val="1353296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E2D2B3B-882E-40F3-A32F-6DD516915044}" type="slidenum">
              <a:rPr lang="en-US" smtClean="0"/>
              <a:pPr/>
              <a:t>23</a:t>
            </a:fld>
            <a:endParaRPr lang="en-US"/>
          </a:p>
        </p:txBody>
      </p:sp>
      <p:graphicFrame>
        <p:nvGraphicFramePr>
          <p:cNvPr id="5" name="4 Objeto"/>
          <p:cNvGraphicFramePr>
            <a:graphicFrameLocks noChangeAspect="1"/>
          </p:cNvGraphicFramePr>
          <p:nvPr>
            <p:extLst>
              <p:ext uri="{D42A27DB-BD31-4B8C-83A1-F6EECF244321}">
                <p14:modId xmlns:p14="http://schemas.microsoft.com/office/powerpoint/2010/main" val="1938983725"/>
              </p:ext>
            </p:extLst>
          </p:nvPr>
        </p:nvGraphicFramePr>
        <p:xfrm>
          <a:off x="1691680" y="404664"/>
          <a:ext cx="6021388" cy="5751513"/>
        </p:xfrm>
        <a:graphic>
          <a:graphicData uri="http://schemas.openxmlformats.org/presentationml/2006/ole">
            <mc:AlternateContent xmlns:mc="http://schemas.openxmlformats.org/markup-compatibility/2006">
              <mc:Choice xmlns:v="urn:schemas-microsoft-com:vml" Requires="v">
                <p:oleObj spid="_x0000_s45099" name="Visio" r:id="rId3" imgW="7517130" imgH="6579489" progId="Visio.Drawing.11">
                  <p:embed/>
                </p:oleObj>
              </mc:Choice>
              <mc:Fallback>
                <p:oleObj name="Visio" r:id="rId3" imgW="7517130" imgH="6579489" progId="Visio.Drawing.11">
                  <p:embed/>
                  <p:pic>
                    <p:nvPicPr>
                      <p:cNvPr id="0"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404664"/>
                        <a:ext cx="6021388" cy="575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5 Rectángulo"/>
          <p:cNvSpPr/>
          <p:nvPr/>
        </p:nvSpPr>
        <p:spPr>
          <a:xfrm>
            <a:off x="2483768" y="6021288"/>
            <a:ext cx="2808312" cy="461665"/>
          </a:xfrm>
          <a:prstGeom prst="rect">
            <a:avLst/>
          </a:prstGeom>
        </p:spPr>
        <p:txBody>
          <a:bodyPr wrap="square">
            <a:spAutoFit/>
          </a:bodyPr>
          <a:lstStyle/>
          <a:p>
            <a:r>
              <a:rPr lang="x-none" sz="1200" i="1"/>
              <a:t>Fuente: </a:t>
            </a:r>
            <a:r>
              <a:rPr lang="x-none" sz="1200" i="1" smtClean="0"/>
              <a:t>EPMSA</a:t>
            </a:r>
            <a:endParaRPr lang="en-US" sz="1200" b="1" i="1" dirty="0"/>
          </a:p>
          <a:p>
            <a:r>
              <a:rPr lang="es-EC" sz="1200" i="1" dirty="0" smtClean="0"/>
              <a:t>Elaborado </a:t>
            </a:r>
            <a:r>
              <a:rPr lang="es-EC" sz="1200" i="1" dirty="0"/>
              <a:t>por: Diana Carolina Cueva</a:t>
            </a:r>
            <a:endParaRPr lang="en-US" dirty="0"/>
          </a:p>
        </p:txBody>
      </p:sp>
    </p:spTree>
    <p:extLst>
      <p:ext uri="{BB962C8B-B14F-4D97-AF65-F5344CB8AC3E}">
        <p14:creationId xmlns:p14="http://schemas.microsoft.com/office/powerpoint/2010/main" val="1500988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E2D2B3B-882E-40F3-A32F-6DD516915044}" type="slidenum">
              <a:rPr lang="en-US" smtClean="0"/>
              <a:pPr/>
              <a:t>24</a:t>
            </a:fld>
            <a:endParaRPr lang="en-US"/>
          </a:p>
        </p:txBody>
      </p:sp>
      <p:sp>
        <p:nvSpPr>
          <p:cNvPr id="5" name="4 Rectángulo"/>
          <p:cNvSpPr/>
          <p:nvPr/>
        </p:nvSpPr>
        <p:spPr>
          <a:xfrm>
            <a:off x="2116465" y="404664"/>
            <a:ext cx="4527201" cy="584775"/>
          </a:xfrm>
          <a:prstGeom prst="rect">
            <a:avLst/>
          </a:prstGeom>
        </p:spPr>
        <p:txBody>
          <a:bodyPr wrap="none">
            <a:spAutoFit/>
          </a:bodyPr>
          <a:lstStyle/>
          <a:p>
            <a:pPr algn="ctr"/>
            <a:r>
              <a:rPr lang="es-ES" sz="3200" b="1" i="1" dirty="0">
                <a:ln w="17780" cmpd="sng">
                  <a:solidFill>
                    <a:srgbClr val="FFFFFF"/>
                  </a:solidFill>
                  <a:prstDash val="solid"/>
                  <a:miter lim="800000"/>
                </a:ln>
                <a:latin typeface="Lucida Handwriting" pitchFamily="66" charset="0"/>
                <a:cs typeface="MV Boli" pitchFamily="2" charset="0"/>
              </a:rPr>
              <a:t>ANÁLISIS </a:t>
            </a:r>
            <a:r>
              <a:rPr lang="es-ES" sz="3200" b="1" i="1" dirty="0" smtClean="0">
                <a:ln w="17780" cmpd="sng">
                  <a:solidFill>
                    <a:srgbClr val="FFFFFF"/>
                  </a:solidFill>
                  <a:prstDash val="solid"/>
                  <a:miter lim="800000"/>
                </a:ln>
                <a:latin typeface="Lucida Handwriting" pitchFamily="66" charset="0"/>
                <a:cs typeface="MV Boli" pitchFamily="2" charset="0"/>
              </a:rPr>
              <a:t>EXTERNO</a:t>
            </a:r>
            <a:endParaRPr lang="en-US" sz="3200" b="1" i="1" dirty="0"/>
          </a:p>
        </p:txBody>
      </p:sp>
      <p:pic>
        <p:nvPicPr>
          <p:cNvPr id="542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502" y="1688715"/>
            <a:ext cx="1872207" cy="1545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Flecha derecha"/>
          <p:cNvSpPr/>
          <p:nvPr/>
        </p:nvSpPr>
        <p:spPr>
          <a:xfrm>
            <a:off x="263838" y="2101192"/>
            <a:ext cx="1403648" cy="72008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400" dirty="0" smtClean="0"/>
              <a:t>Factor Político</a:t>
            </a:r>
            <a:endParaRPr lang="en-US" sz="1400" dirty="0"/>
          </a:p>
        </p:txBody>
      </p:sp>
      <p:graphicFrame>
        <p:nvGraphicFramePr>
          <p:cNvPr id="7" name="6 Diagrama"/>
          <p:cNvGraphicFramePr/>
          <p:nvPr>
            <p:extLst>
              <p:ext uri="{D42A27DB-BD31-4B8C-83A1-F6EECF244321}">
                <p14:modId xmlns:p14="http://schemas.microsoft.com/office/powerpoint/2010/main" val="347652190"/>
              </p:ext>
            </p:extLst>
          </p:nvPr>
        </p:nvGraphicFramePr>
        <p:xfrm>
          <a:off x="1195738" y="305046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CuadroTexto"/>
          <p:cNvSpPr txBox="1"/>
          <p:nvPr/>
        </p:nvSpPr>
        <p:spPr>
          <a:xfrm>
            <a:off x="1667486" y="3573016"/>
            <a:ext cx="2304256" cy="338554"/>
          </a:xfrm>
          <a:prstGeom prst="rect">
            <a:avLst/>
          </a:prstGeom>
          <a:noFill/>
        </p:spPr>
        <p:txBody>
          <a:bodyPr wrap="square" rtlCol="0">
            <a:spAutoFit/>
          </a:bodyPr>
          <a:lstStyle/>
          <a:p>
            <a:r>
              <a:rPr lang="es-EC" sz="1600" b="1" i="1" dirty="0"/>
              <a:t>Ventajas del Gobierno</a:t>
            </a:r>
            <a:endParaRPr lang="en-US" sz="1600" dirty="0"/>
          </a:p>
        </p:txBody>
      </p:sp>
      <p:sp>
        <p:nvSpPr>
          <p:cNvPr id="10" name="9 CuadroTexto"/>
          <p:cNvSpPr txBox="1"/>
          <p:nvPr/>
        </p:nvSpPr>
        <p:spPr>
          <a:xfrm>
            <a:off x="4716016" y="3574582"/>
            <a:ext cx="2719738" cy="338554"/>
          </a:xfrm>
          <a:prstGeom prst="rect">
            <a:avLst/>
          </a:prstGeom>
          <a:noFill/>
        </p:spPr>
        <p:txBody>
          <a:bodyPr wrap="square" rtlCol="0">
            <a:spAutoFit/>
          </a:bodyPr>
          <a:lstStyle/>
          <a:p>
            <a:r>
              <a:rPr lang="es-EC" sz="1600" b="1" i="1" dirty="0" smtClean="0"/>
              <a:t>Desventajas </a:t>
            </a:r>
            <a:r>
              <a:rPr lang="es-EC" sz="1600" b="1" i="1" dirty="0"/>
              <a:t>del Gobierno</a:t>
            </a:r>
            <a:endParaRPr lang="en-US" sz="1600" dirty="0"/>
          </a:p>
        </p:txBody>
      </p:sp>
      <p:sp>
        <p:nvSpPr>
          <p:cNvPr id="12" name="11 CuadroTexto"/>
          <p:cNvSpPr txBox="1"/>
          <p:nvPr/>
        </p:nvSpPr>
        <p:spPr>
          <a:xfrm>
            <a:off x="4693777" y="1848756"/>
            <a:ext cx="3456384" cy="1384995"/>
          </a:xfrm>
          <a:prstGeom prst="rect">
            <a:avLst/>
          </a:prstGeom>
          <a:solidFill>
            <a:schemeClr val="accent5">
              <a:lumMod val="20000"/>
              <a:lumOff val="80000"/>
            </a:schemeClr>
          </a:solidFill>
          <a:ln>
            <a:solidFill>
              <a:schemeClr val="accent5">
                <a:lumMod val="60000"/>
                <a:lumOff val="40000"/>
              </a:schemeClr>
            </a:solidFill>
          </a:ln>
        </p:spPr>
        <p:txBody>
          <a:bodyPr wrap="square" rtlCol="0">
            <a:spAutoFit/>
          </a:bodyPr>
          <a:lstStyle/>
          <a:p>
            <a:pPr algn="just"/>
            <a:r>
              <a:rPr lang="es-EC" sz="1200" dirty="0" smtClean="0"/>
              <a:t>ANALISIS:</a:t>
            </a:r>
          </a:p>
          <a:p>
            <a:pPr algn="just"/>
            <a:endParaRPr lang="es-EC" sz="1200" dirty="0"/>
          </a:p>
          <a:p>
            <a:pPr algn="just"/>
            <a:r>
              <a:rPr lang="es-EC" sz="1200" dirty="0" smtClean="0"/>
              <a:t>El </a:t>
            </a:r>
            <a:r>
              <a:rPr lang="es-EC" sz="1200" dirty="0"/>
              <a:t>Gobierno ha enfatizado en llevar una planificación ordenada de la economía y basada en el “Plan del Buen Vivir” que busca mejores condiciones de vida, para  familias ecuatorianas, incrementando la inversión social</a:t>
            </a:r>
            <a:r>
              <a:rPr lang="es-EC" sz="1200" dirty="0" smtClean="0"/>
              <a:t>.</a:t>
            </a:r>
            <a:endParaRPr lang="en-US" sz="1200" dirty="0"/>
          </a:p>
        </p:txBody>
      </p:sp>
    </p:spTree>
    <p:extLst>
      <p:ext uri="{BB962C8B-B14F-4D97-AF65-F5344CB8AC3E}">
        <p14:creationId xmlns:p14="http://schemas.microsoft.com/office/powerpoint/2010/main" val="38984398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E2D2B3B-882E-40F3-A32F-6DD516915044}" type="slidenum">
              <a:rPr lang="en-US" smtClean="0"/>
              <a:pPr/>
              <a:t>25</a:t>
            </a:fld>
            <a:endParaRPr lang="en-US"/>
          </a:p>
        </p:txBody>
      </p:sp>
      <p:sp>
        <p:nvSpPr>
          <p:cNvPr id="5" name="4 Flecha derecha"/>
          <p:cNvSpPr/>
          <p:nvPr/>
        </p:nvSpPr>
        <p:spPr>
          <a:xfrm>
            <a:off x="323528" y="707581"/>
            <a:ext cx="1403648" cy="72008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400" dirty="0" smtClean="0"/>
              <a:t>Factor Económico</a:t>
            </a:r>
            <a:endParaRPr lang="en-US" sz="1400" dirty="0"/>
          </a:p>
        </p:txBody>
      </p:sp>
      <p:sp>
        <p:nvSpPr>
          <p:cNvPr id="7" name="6 CuadroTexto"/>
          <p:cNvSpPr txBox="1"/>
          <p:nvPr/>
        </p:nvSpPr>
        <p:spPr>
          <a:xfrm>
            <a:off x="4211960" y="707581"/>
            <a:ext cx="3748047" cy="1200329"/>
          </a:xfrm>
          <a:prstGeom prst="rect">
            <a:avLst/>
          </a:prstGeom>
          <a:solidFill>
            <a:schemeClr val="accent3">
              <a:lumMod val="20000"/>
              <a:lumOff val="80000"/>
            </a:schemeClr>
          </a:solidFill>
          <a:ln>
            <a:solidFill>
              <a:schemeClr val="accent2">
                <a:lumMod val="60000"/>
                <a:lumOff val="40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x-none" sz="1200"/>
              <a:t>Es del común conocimiento que el Ecuador es un país netamente </a:t>
            </a:r>
            <a:r>
              <a:rPr lang="es-ES" sz="1200" dirty="0"/>
              <a:t>a</a:t>
            </a:r>
            <a:r>
              <a:rPr lang="x-none" sz="1200"/>
              <a:t>gricola y petrolero, y ante tal virtud, su importancia radica tanto en su contribución a la economía nacional como también en su</a:t>
            </a:r>
            <a:r>
              <a:rPr lang="es-ES" sz="1200" dirty="0"/>
              <a:t> a</a:t>
            </a:r>
            <a:r>
              <a:rPr lang="x-none" sz="1200"/>
              <a:t>specto social en la cual la economía campesina se </a:t>
            </a:r>
            <a:r>
              <a:rPr lang="x-none" sz="1200" smtClean="0"/>
              <a:t>implanta</a:t>
            </a:r>
            <a:r>
              <a:rPr lang="es-ES" sz="1200" dirty="0"/>
              <a:t>.</a:t>
            </a:r>
            <a:endParaRPr lang="en-US" sz="1200" b="1" dirty="0"/>
          </a:p>
        </p:txBody>
      </p:sp>
      <p:pic>
        <p:nvPicPr>
          <p:cNvPr id="552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0182" y="555360"/>
            <a:ext cx="2019300"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3544231" y="2473270"/>
            <a:ext cx="1584176" cy="307777"/>
          </a:xfrm>
          <a:prstGeom prst="rect">
            <a:avLst/>
          </a:prstGeom>
          <a:noFill/>
          <a:ln>
            <a:solidFill>
              <a:srgbClr val="7030A0"/>
            </a:solidFill>
          </a:ln>
        </p:spPr>
        <p:txBody>
          <a:bodyPr wrap="square" rtlCol="0">
            <a:spAutoFit/>
          </a:bodyPr>
          <a:lstStyle/>
          <a:p>
            <a:pPr lvl="0" algn="ctr"/>
            <a:r>
              <a:rPr lang="es-EC" sz="1400" b="1" i="1" u="sng" dirty="0"/>
              <a:t>INFLACIÓN</a:t>
            </a:r>
            <a:r>
              <a:rPr lang="es-EC" sz="1400" b="1" i="1" u="sng" dirty="0" smtClean="0"/>
              <a:t>:</a:t>
            </a:r>
            <a:endParaRPr lang="en-US" sz="1400" dirty="0"/>
          </a:p>
        </p:txBody>
      </p:sp>
      <p:pic>
        <p:nvPicPr>
          <p:cNvPr id="553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1" y="2781047"/>
            <a:ext cx="2808312" cy="352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3439" y="2996952"/>
            <a:ext cx="3404985" cy="2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3059832" y="5517232"/>
            <a:ext cx="2880320" cy="1200329"/>
          </a:xfrm>
          <a:prstGeom prst="rect">
            <a:avLst/>
          </a:prstGeom>
          <a:noFill/>
        </p:spPr>
        <p:txBody>
          <a:bodyPr wrap="square" rtlCol="0">
            <a:spAutoFit/>
          </a:bodyPr>
          <a:lstStyle/>
          <a:p>
            <a:r>
              <a:rPr lang="es-EC" sz="1200" b="1" dirty="0" smtClean="0"/>
              <a:t>ANALISIS: </a:t>
            </a:r>
          </a:p>
          <a:p>
            <a:r>
              <a:rPr lang="es-EC" sz="1200" dirty="0" smtClean="0"/>
              <a:t>En </a:t>
            </a:r>
            <a:r>
              <a:rPr lang="es-EC" sz="1200" dirty="0"/>
              <a:t>conclusión, con la dolarización se ha fortalecido la confianza y los depósitos permanecen estables. Se ha estabilizado la economía; la pobreza ha disminuido pero falta mucho por </a:t>
            </a:r>
            <a:r>
              <a:rPr lang="es-EC" sz="1200" dirty="0" smtClean="0"/>
              <a:t>mejorar.</a:t>
            </a:r>
            <a:endParaRPr lang="en-US" sz="1200" dirty="0"/>
          </a:p>
        </p:txBody>
      </p:sp>
      <p:sp>
        <p:nvSpPr>
          <p:cNvPr id="16" name="15 Rectángulo"/>
          <p:cNvSpPr/>
          <p:nvPr/>
        </p:nvSpPr>
        <p:spPr>
          <a:xfrm>
            <a:off x="5364088" y="5382768"/>
            <a:ext cx="2353938" cy="307777"/>
          </a:xfrm>
          <a:prstGeom prst="rect">
            <a:avLst/>
          </a:prstGeom>
        </p:spPr>
        <p:txBody>
          <a:bodyPr wrap="square">
            <a:spAutoFit/>
          </a:bodyPr>
          <a:lstStyle/>
          <a:p>
            <a:r>
              <a:rPr lang="es-EC" sz="700" i="1" dirty="0"/>
              <a:t>Fuente: Banco Central del </a:t>
            </a:r>
            <a:r>
              <a:rPr lang="es-EC" sz="700" i="1" dirty="0" smtClean="0"/>
              <a:t>Ecuador</a:t>
            </a:r>
            <a:endParaRPr lang="en-US" sz="700" dirty="0"/>
          </a:p>
          <a:p>
            <a:r>
              <a:rPr lang="es-EC" sz="700" i="1" dirty="0" smtClean="0"/>
              <a:t>Elaborado </a:t>
            </a:r>
            <a:r>
              <a:rPr lang="es-EC" sz="700" i="1" dirty="0"/>
              <a:t>por: Diana Carolina Cueva</a:t>
            </a:r>
            <a:endParaRPr lang="en-US" sz="700" dirty="0"/>
          </a:p>
        </p:txBody>
      </p:sp>
    </p:spTree>
    <p:extLst>
      <p:ext uri="{BB962C8B-B14F-4D97-AF65-F5344CB8AC3E}">
        <p14:creationId xmlns:p14="http://schemas.microsoft.com/office/powerpoint/2010/main" val="39247421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E2D2B3B-882E-40F3-A32F-6DD516915044}" type="slidenum">
              <a:rPr lang="en-US" smtClean="0"/>
              <a:pPr/>
              <a:t>26</a:t>
            </a:fld>
            <a:endParaRPr lang="en-US"/>
          </a:p>
        </p:txBody>
      </p:sp>
      <p:sp>
        <p:nvSpPr>
          <p:cNvPr id="6" name="5 CuadroTexto"/>
          <p:cNvSpPr txBox="1"/>
          <p:nvPr/>
        </p:nvSpPr>
        <p:spPr>
          <a:xfrm>
            <a:off x="3203848" y="332656"/>
            <a:ext cx="2376264" cy="369332"/>
          </a:xfrm>
          <a:prstGeom prst="rect">
            <a:avLst/>
          </a:prstGeom>
          <a:noFill/>
          <a:ln>
            <a:solidFill>
              <a:srgbClr val="7030A0"/>
            </a:solidFill>
          </a:ln>
        </p:spPr>
        <p:txBody>
          <a:bodyPr wrap="square" rtlCol="0">
            <a:spAutoFit/>
          </a:bodyPr>
          <a:lstStyle/>
          <a:p>
            <a:pPr lvl="0" algn="ctr"/>
            <a:r>
              <a:rPr lang="es-EC" sz="1400" b="1" i="1" u="sng" dirty="0"/>
              <a:t>TASA DE INTERES</a:t>
            </a:r>
            <a:r>
              <a:rPr lang="es-EC" b="1" i="1" u="sng" dirty="0" smtClean="0"/>
              <a:t>:</a:t>
            </a:r>
            <a:endParaRPr lang="en-US" dirty="0"/>
          </a:p>
        </p:txBody>
      </p:sp>
      <p:sp>
        <p:nvSpPr>
          <p:cNvPr id="7" name="6 Rectángulo"/>
          <p:cNvSpPr/>
          <p:nvPr/>
        </p:nvSpPr>
        <p:spPr>
          <a:xfrm>
            <a:off x="1259632" y="982883"/>
            <a:ext cx="1404936" cy="369332"/>
          </a:xfrm>
          <a:prstGeom prst="rect">
            <a:avLst/>
          </a:prstGeom>
        </p:spPr>
        <p:txBody>
          <a:bodyPr wrap="none">
            <a:spAutoFit/>
          </a:bodyPr>
          <a:lstStyle/>
          <a:p>
            <a:r>
              <a:rPr lang="es-EC" sz="1400" b="1" i="1" u="sng" dirty="0"/>
              <a:t>TASA ACTIVA</a:t>
            </a:r>
            <a:r>
              <a:rPr lang="es-EC" b="1" i="1" u="sng" dirty="0"/>
              <a:t>:</a:t>
            </a:r>
            <a:endParaRPr lang="en-US" dirty="0"/>
          </a:p>
        </p:txBody>
      </p:sp>
      <p:sp>
        <p:nvSpPr>
          <p:cNvPr id="8" name="7 CuadroTexto"/>
          <p:cNvSpPr txBox="1"/>
          <p:nvPr/>
        </p:nvSpPr>
        <p:spPr>
          <a:xfrm>
            <a:off x="719937" y="1352215"/>
            <a:ext cx="2376264" cy="769441"/>
          </a:xfrm>
          <a:prstGeom prst="rect">
            <a:avLst/>
          </a:prstGeom>
          <a:noFill/>
          <a:ln>
            <a:solidFill>
              <a:srgbClr val="CC99FF"/>
            </a:solidFill>
          </a:ln>
        </p:spPr>
        <p:txBody>
          <a:bodyPr wrap="square" rtlCol="0">
            <a:spAutoFit/>
          </a:bodyPr>
          <a:lstStyle/>
          <a:p>
            <a:pPr algn="just"/>
            <a:r>
              <a:rPr lang="es-EC" sz="1100" dirty="0"/>
              <a:t>La tasa activa es aquella que cobran los intermediarios financieros por los préstamos otorgados a sus clientes. </a:t>
            </a:r>
            <a:endParaRPr lang="en-US" sz="1100" dirty="0"/>
          </a:p>
        </p:txBody>
      </p:sp>
      <p:sp>
        <p:nvSpPr>
          <p:cNvPr id="15" name="14 CuadroTexto"/>
          <p:cNvSpPr txBox="1"/>
          <p:nvPr/>
        </p:nvSpPr>
        <p:spPr>
          <a:xfrm>
            <a:off x="720785" y="5157192"/>
            <a:ext cx="3096631" cy="1015663"/>
          </a:xfrm>
          <a:prstGeom prst="rect">
            <a:avLst/>
          </a:prstGeom>
          <a:noFill/>
          <a:ln>
            <a:solidFill>
              <a:schemeClr val="accent5">
                <a:lumMod val="60000"/>
                <a:lumOff val="40000"/>
              </a:schemeClr>
            </a:solidFill>
          </a:ln>
        </p:spPr>
        <p:txBody>
          <a:bodyPr wrap="square" rtlCol="0">
            <a:spAutoFit/>
          </a:bodyPr>
          <a:lstStyle/>
          <a:p>
            <a:pPr algn="just"/>
            <a:r>
              <a:rPr lang="es-EC" sz="1000" dirty="0"/>
              <a:t>Como podemos observar en la gráfica en el mes de septiembre del 2011, registra el 8,37%  de tasa activa,  a partir del mes de octubre  del 2011 el porcentaje disminuyo al  8,17%, conservándose el mes de julio del 2013 la incidencia a la baja ha sido el 0,20%.  </a:t>
            </a:r>
            <a:endParaRPr lang="en-US" sz="1000" dirty="0"/>
          </a:p>
        </p:txBody>
      </p:sp>
      <p:sp>
        <p:nvSpPr>
          <p:cNvPr id="19" name="18 Rectángulo"/>
          <p:cNvSpPr/>
          <p:nvPr/>
        </p:nvSpPr>
        <p:spPr>
          <a:xfrm>
            <a:off x="6084168" y="982883"/>
            <a:ext cx="1378070" cy="369332"/>
          </a:xfrm>
          <a:prstGeom prst="rect">
            <a:avLst/>
          </a:prstGeom>
        </p:spPr>
        <p:txBody>
          <a:bodyPr wrap="none">
            <a:spAutoFit/>
          </a:bodyPr>
          <a:lstStyle/>
          <a:p>
            <a:r>
              <a:rPr lang="es-EC" sz="1400" b="1" i="1" u="sng" dirty="0"/>
              <a:t>TASA </a:t>
            </a:r>
            <a:r>
              <a:rPr lang="es-EC" sz="1400" b="1" i="1" u="sng" dirty="0" smtClean="0"/>
              <a:t>PASIVA</a:t>
            </a:r>
            <a:r>
              <a:rPr lang="es-EC" b="1" i="1" u="sng" dirty="0" smtClean="0"/>
              <a:t>:</a:t>
            </a:r>
            <a:endParaRPr lang="en-US" dirty="0"/>
          </a:p>
        </p:txBody>
      </p:sp>
      <p:sp>
        <p:nvSpPr>
          <p:cNvPr id="16" name="15 CuadroTexto"/>
          <p:cNvSpPr txBox="1"/>
          <p:nvPr/>
        </p:nvSpPr>
        <p:spPr>
          <a:xfrm>
            <a:off x="5580112" y="1321436"/>
            <a:ext cx="2520280" cy="830997"/>
          </a:xfrm>
          <a:prstGeom prst="rect">
            <a:avLst/>
          </a:prstGeom>
          <a:noFill/>
          <a:ln>
            <a:solidFill>
              <a:srgbClr val="CC99FF"/>
            </a:solidFill>
          </a:ln>
        </p:spPr>
        <p:txBody>
          <a:bodyPr wrap="square" rtlCol="0">
            <a:spAutoFit/>
          </a:bodyPr>
          <a:lstStyle/>
          <a:p>
            <a:pPr algn="just"/>
            <a:r>
              <a:rPr lang="es-EC" sz="1200" dirty="0"/>
              <a:t>Es aquella tasa que paga una institución financiera por los depósitos de sus clientes o cuantas ahorristas. </a:t>
            </a:r>
            <a:endParaRPr lang="en-US" sz="1200" dirty="0"/>
          </a:p>
        </p:txBody>
      </p:sp>
      <p:pic>
        <p:nvPicPr>
          <p:cNvPr id="5632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119" y="2492896"/>
            <a:ext cx="3186608"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567" y="2599916"/>
            <a:ext cx="3594844" cy="2125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CuadroTexto"/>
          <p:cNvSpPr txBox="1"/>
          <p:nvPr/>
        </p:nvSpPr>
        <p:spPr>
          <a:xfrm>
            <a:off x="4851392" y="5157192"/>
            <a:ext cx="3977719" cy="1107996"/>
          </a:xfrm>
          <a:prstGeom prst="rect">
            <a:avLst/>
          </a:prstGeom>
          <a:noFill/>
          <a:ln>
            <a:solidFill>
              <a:srgbClr val="00B0F0"/>
            </a:solidFill>
          </a:ln>
        </p:spPr>
        <p:txBody>
          <a:bodyPr wrap="square" rtlCol="0">
            <a:spAutoFit/>
          </a:bodyPr>
          <a:lstStyle/>
          <a:p>
            <a:pPr algn="just"/>
            <a:r>
              <a:rPr lang="es-EC" sz="1100" dirty="0"/>
              <a:t>Las tasas pasivas en nuestro país son reguladas por el Banco Central del Ecuador con el fin de fomentar el ahorro en los ciudadanos, pero las tasas pasivas son bajas y no es conveniente para los inversionistas, debido a que resulta más beneficioso tener su capital trabajando que invirtiéndolo en instituciones financieras</a:t>
            </a:r>
            <a:r>
              <a:rPr lang="es-EC" sz="1100" dirty="0" smtClean="0"/>
              <a:t>.</a:t>
            </a:r>
            <a:endParaRPr lang="en-US" sz="1100" dirty="0"/>
          </a:p>
        </p:txBody>
      </p:sp>
      <p:sp>
        <p:nvSpPr>
          <p:cNvPr id="24" name="23 Rectángulo"/>
          <p:cNvSpPr/>
          <p:nvPr/>
        </p:nvSpPr>
        <p:spPr>
          <a:xfrm>
            <a:off x="444567" y="4725144"/>
            <a:ext cx="2353938" cy="369332"/>
          </a:xfrm>
          <a:prstGeom prst="rect">
            <a:avLst/>
          </a:prstGeom>
        </p:spPr>
        <p:txBody>
          <a:bodyPr wrap="square">
            <a:spAutoFit/>
          </a:bodyPr>
          <a:lstStyle/>
          <a:p>
            <a:r>
              <a:rPr lang="es-EC" sz="900" i="1" dirty="0"/>
              <a:t>Fuente: Banco Central del </a:t>
            </a:r>
            <a:r>
              <a:rPr lang="es-EC" sz="900" i="1" dirty="0" smtClean="0"/>
              <a:t>Ecuador</a:t>
            </a:r>
            <a:endParaRPr lang="en-US" sz="900" dirty="0"/>
          </a:p>
          <a:p>
            <a:r>
              <a:rPr lang="es-EC" sz="900" i="1" dirty="0" smtClean="0"/>
              <a:t>Elaborado </a:t>
            </a:r>
            <a:r>
              <a:rPr lang="es-EC" sz="900" i="1" dirty="0"/>
              <a:t>por: Diana Carolina Cueva</a:t>
            </a:r>
            <a:endParaRPr lang="en-US" sz="900" dirty="0"/>
          </a:p>
        </p:txBody>
      </p:sp>
      <p:sp>
        <p:nvSpPr>
          <p:cNvPr id="25" name="24 Rectángulo"/>
          <p:cNvSpPr/>
          <p:nvPr/>
        </p:nvSpPr>
        <p:spPr>
          <a:xfrm>
            <a:off x="5435119" y="4678978"/>
            <a:ext cx="2353938" cy="369332"/>
          </a:xfrm>
          <a:prstGeom prst="rect">
            <a:avLst/>
          </a:prstGeom>
        </p:spPr>
        <p:txBody>
          <a:bodyPr wrap="square">
            <a:spAutoFit/>
          </a:bodyPr>
          <a:lstStyle/>
          <a:p>
            <a:r>
              <a:rPr lang="es-EC" sz="900" i="1" dirty="0"/>
              <a:t>Fuente: Banco Central del </a:t>
            </a:r>
            <a:r>
              <a:rPr lang="es-EC" sz="900" i="1" dirty="0" smtClean="0"/>
              <a:t>Ecuador</a:t>
            </a:r>
            <a:endParaRPr lang="en-US" sz="900" dirty="0"/>
          </a:p>
          <a:p>
            <a:r>
              <a:rPr lang="es-EC" sz="900" i="1" dirty="0" smtClean="0"/>
              <a:t>Elaborado </a:t>
            </a:r>
            <a:r>
              <a:rPr lang="es-EC" sz="900" i="1" dirty="0"/>
              <a:t>por: Diana Carolina Cueva</a:t>
            </a:r>
            <a:endParaRPr lang="en-US" sz="900" dirty="0"/>
          </a:p>
        </p:txBody>
      </p:sp>
    </p:spTree>
    <p:extLst>
      <p:ext uri="{BB962C8B-B14F-4D97-AF65-F5344CB8AC3E}">
        <p14:creationId xmlns:p14="http://schemas.microsoft.com/office/powerpoint/2010/main" val="10059884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E2D2B3B-882E-40F3-A32F-6DD516915044}" type="slidenum">
              <a:rPr lang="en-US" smtClean="0"/>
              <a:pPr/>
              <a:t>27</a:t>
            </a:fld>
            <a:endParaRPr lang="en-US"/>
          </a:p>
        </p:txBody>
      </p:sp>
      <p:sp>
        <p:nvSpPr>
          <p:cNvPr id="5" name="4 CuadroTexto"/>
          <p:cNvSpPr txBox="1"/>
          <p:nvPr/>
        </p:nvSpPr>
        <p:spPr>
          <a:xfrm>
            <a:off x="3095042" y="620688"/>
            <a:ext cx="2952328" cy="523220"/>
          </a:xfrm>
          <a:prstGeom prst="rect">
            <a:avLst/>
          </a:prstGeom>
          <a:noFill/>
          <a:ln>
            <a:solidFill>
              <a:srgbClr val="7030A0"/>
            </a:solidFill>
          </a:ln>
        </p:spPr>
        <p:txBody>
          <a:bodyPr wrap="square" rtlCol="0">
            <a:spAutoFit/>
          </a:bodyPr>
          <a:lstStyle/>
          <a:p>
            <a:pPr algn="ctr"/>
            <a:r>
              <a:rPr lang="es-EC" sz="1400" b="1" i="1" u="sng" dirty="0"/>
              <a:t>PRODUCTO INTERNO BRUTO (PIB) </a:t>
            </a:r>
            <a:endParaRPr lang="en-US" sz="1400" dirty="0"/>
          </a:p>
        </p:txBody>
      </p:sp>
      <p:pic>
        <p:nvPicPr>
          <p:cNvPr id="5734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1772816"/>
            <a:ext cx="3817219" cy="2395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2555776" y="5229200"/>
            <a:ext cx="4861334" cy="1200329"/>
          </a:xfrm>
          <a:prstGeom prst="rect">
            <a:avLst/>
          </a:prstGeom>
          <a:noFill/>
          <a:ln>
            <a:solidFill>
              <a:srgbClr val="CC99FF"/>
            </a:solidFill>
          </a:ln>
        </p:spPr>
        <p:txBody>
          <a:bodyPr wrap="square" rtlCol="0">
            <a:spAutoFit/>
          </a:bodyPr>
          <a:lstStyle/>
          <a:p>
            <a:pPr algn="just"/>
            <a:r>
              <a:rPr lang="es-EC" sz="1200" b="1" dirty="0" smtClean="0"/>
              <a:t>ANALISIS: </a:t>
            </a:r>
            <a:r>
              <a:rPr lang="es-EC" sz="1200" dirty="0" smtClean="0"/>
              <a:t>Tomando </a:t>
            </a:r>
            <a:r>
              <a:rPr lang="es-EC" sz="1200" dirty="0"/>
              <a:t>como referencia un año base 2007 comparando con el año anterior 2012 su diferencia es de 33.674,50 millones eso podemos apreciar que aumentando gracias la estructura productiva del ecuador que esto consta de sus 279 productos y 71 industrias. En la publicación de la página electrónica </a:t>
            </a:r>
            <a:r>
              <a:rPr lang="es-EC" sz="1200" dirty="0" smtClean="0"/>
              <a:t>del </a:t>
            </a:r>
            <a:r>
              <a:rPr lang="es-EC" sz="1200" dirty="0"/>
              <a:t>26 de agosto de 2013 presenta el incremento del PIB por años.</a:t>
            </a:r>
            <a:endParaRPr lang="en-US" sz="1200" dirty="0"/>
          </a:p>
        </p:txBody>
      </p:sp>
      <p:pic>
        <p:nvPicPr>
          <p:cNvPr id="573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268760"/>
            <a:ext cx="3024336"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4355976" y="4165453"/>
            <a:ext cx="2353938" cy="415498"/>
          </a:xfrm>
          <a:prstGeom prst="rect">
            <a:avLst/>
          </a:prstGeom>
        </p:spPr>
        <p:txBody>
          <a:bodyPr wrap="square">
            <a:spAutoFit/>
          </a:bodyPr>
          <a:lstStyle/>
          <a:p>
            <a:r>
              <a:rPr lang="es-EC" sz="1050" i="1" dirty="0"/>
              <a:t>Fuente: Banco Central del </a:t>
            </a:r>
            <a:r>
              <a:rPr lang="es-EC" sz="1050" i="1" dirty="0" smtClean="0"/>
              <a:t>Ecuador</a:t>
            </a:r>
            <a:endParaRPr lang="en-US" sz="1050" dirty="0"/>
          </a:p>
          <a:p>
            <a:r>
              <a:rPr lang="es-EC" sz="1050" i="1" dirty="0" smtClean="0"/>
              <a:t>Elaborado </a:t>
            </a:r>
            <a:r>
              <a:rPr lang="es-EC" sz="1050" i="1" dirty="0"/>
              <a:t>por: Diana Carolina Cueva</a:t>
            </a:r>
            <a:endParaRPr lang="en-US" sz="1050" dirty="0"/>
          </a:p>
        </p:txBody>
      </p:sp>
      <p:sp>
        <p:nvSpPr>
          <p:cNvPr id="12" name="11 Rectángulo"/>
          <p:cNvSpPr/>
          <p:nvPr/>
        </p:nvSpPr>
        <p:spPr>
          <a:xfrm>
            <a:off x="899592" y="5021451"/>
            <a:ext cx="2353938" cy="377026"/>
          </a:xfrm>
          <a:prstGeom prst="rect">
            <a:avLst/>
          </a:prstGeom>
        </p:spPr>
        <p:txBody>
          <a:bodyPr wrap="square">
            <a:spAutoFit/>
          </a:bodyPr>
          <a:lstStyle/>
          <a:p>
            <a:r>
              <a:rPr lang="es-EC" sz="800" i="1" dirty="0"/>
              <a:t>Fuente: Banco Central del </a:t>
            </a:r>
            <a:r>
              <a:rPr lang="es-EC" sz="800" i="1" dirty="0" smtClean="0"/>
              <a:t>Ecuador</a:t>
            </a:r>
            <a:endParaRPr lang="en-US" sz="800" dirty="0"/>
          </a:p>
          <a:p>
            <a:r>
              <a:rPr lang="es-EC" sz="800" i="1" dirty="0" smtClean="0"/>
              <a:t>Elaborado </a:t>
            </a:r>
            <a:r>
              <a:rPr lang="es-EC" sz="800" i="1" dirty="0"/>
              <a:t>por: Diana Carolina Cue</a:t>
            </a:r>
            <a:r>
              <a:rPr lang="es-EC" sz="1050" i="1" dirty="0"/>
              <a:t>va</a:t>
            </a:r>
            <a:endParaRPr lang="en-US" sz="1050" dirty="0"/>
          </a:p>
        </p:txBody>
      </p:sp>
    </p:spTree>
    <p:extLst>
      <p:ext uri="{BB962C8B-B14F-4D97-AF65-F5344CB8AC3E}">
        <p14:creationId xmlns:p14="http://schemas.microsoft.com/office/powerpoint/2010/main" val="3335387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E2D2B3B-882E-40F3-A32F-6DD516915044}" type="slidenum">
              <a:rPr lang="en-US" smtClean="0"/>
              <a:pPr/>
              <a:t>28</a:t>
            </a:fld>
            <a:endParaRPr lang="en-US"/>
          </a:p>
        </p:txBody>
      </p:sp>
      <p:sp>
        <p:nvSpPr>
          <p:cNvPr id="5" name="4 Flecha derecha"/>
          <p:cNvSpPr/>
          <p:nvPr/>
        </p:nvSpPr>
        <p:spPr>
          <a:xfrm>
            <a:off x="323528" y="707581"/>
            <a:ext cx="1403648" cy="72008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400" dirty="0" smtClean="0"/>
              <a:t>Factor Social</a:t>
            </a:r>
            <a:endParaRPr lang="en-US" sz="1400" dirty="0"/>
          </a:p>
        </p:txBody>
      </p:sp>
      <p:pic>
        <p:nvPicPr>
          <p:cNvPr id="583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344130"/>
            <a:ext cx="2278841"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4427984" y="707581"/>
            <a:ext cx="3672408" cy="1015663"/>
          </a:xfrm>
          <a:prstGeom prst="rect">
            <a:avLst/>
          </a:prstGeom>
          <a:solidFill>
            <a:schemeClr val="accent3">
              <a:lumMod val="20000"/>
              <a:lumOff val="80000"/>
            </a:schemeClr>
          </a:solidFill>
          <a:ln>
            <a:solidFill>
              <a:srgbClr val="CC0099"/>
            </a:solidFill>
          </a:ln>
        </p:spPr>
        <p:txBody>
          <a:bodyPr wrap="square" rtlCol="0">
            <a:spAutoFit/>
          </a:bodyPr>
          <a:lstStyle/>
          <a:p>
            <a:pPr algn="just"/>
            <a:r>
              <a:rPr lang="es-EC" sz="1200" dirty="0"/>
              <a:t>S</a:t>
            </a:r>
            <a:r>
              <a:rPr lang="es-EC" sz="1200" dirty="0" smtClean="0"/>
              <a:t>e </a:t>
            </a:r>
            <a:r>
              <a:rPr lang="es-EC" sz="1200" dirty="0"/>
              <a:t>refieren a las preferencias y gustos que tienen los consumidores sobre determinados productos, esto es  un aspecto cultural que conduce a las personas al consumo y las entidades deben orientarse a satisfacer dichas </a:t>
            </a:r>
            <a:r>
              <a:rPr lang="es-EC" sz="1200" dirty="0" smtClean="0"/>
              <a:t>necesidades</a:t>
            </a:r>
            <a:endParaRPr lang="en-US" sz="1200" dirty="0"/>
          </a:p>
        </p:txBody>
      </p:sp>
      <p:sp>
        <p:nvSpPr>
          <p:cNvPr id="9" name="8 Rectángulo"/>
          <p:cNvSpPr/>
          <p:nvPr/>
        </p:nvSpPr>
        <p:spPr>
          <a:xfrm>
            <a:off x="1653337" y="2348880"/>
            <a:ext cx="1298753" cy="307777"/>
          </a:xfrm>
          <a:prstGeom prst="rect">
            <a:avLst/>
          </a:prstGeom>
        </p:spPr>
        <p:txBody>
          <a:bodyPr wrap="none">
            <a:spAutoFit/>
          </a:bodyPr>
          <a:lstStyle/>
          <a:p>
            <a:r>
              <a:rPr lang="es-EC" sz="1400" b="1" i="1" u="sng" dirty="0"/>
              <a:t>DESEMPLEO</a:t>
            </a:r>
            <a:endParaRPr lang="en-US" dirty="0"/>
          </a:p>
        </p:txBody>
      </p:sp>
      <p:sp>
        <p:nvSpPr>
          <p:cNvPr id="8" name="7 Rectángulo"/>
          <p:cNvSpPr/>
          <p:nvPr/>
        </p:nvSpPr>
        <p:spPr>
          <a:xfrm>
            <a:off x="5868144" y="2318102"/>
            <a:ext cx="1309974" cy="307777"/>
          </a:xfrm>
          <a:prstGeom prst="rect">
            <a:avLst/>
          </a:prstGeom>
        </p:spPr>
        <p:txBody>
          <a:bodyPr wrap="none">
            <a:spAutoFit/>
          </a:bodyPr>
          <a:lstStyle/>
          <a:p>
            <a:r>
              <a:rPr lang="es-EC" sz="1400" b="1" i="1" u="sng" dirty="0"/>
              <a:t>SUBEMPLEO</a:t>
            </a:r>
            <a:endParaRPr lang="en-US" sz="1400" dirty="0"/>
          </a:p>
        </p:txBody>
      </p:sp>
      <p:pic>
        <p:nvPicPr>
          <p:cNvPr id="583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194" y="3013198"/>
            <a:ext cx="3075037" cy="1655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0903" y="2916173"/>
            <a:ext cx="2929489" cy="1664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765194" y="4668805"/>
            <a:ext cx="2353938" cy="415498"/>
          </a:xfrm>
          <a:prstGeom prst="rect">
            <a:avLst/>
          </a:prstGeom>
        </p:spPr>
        <p:txBody>
          <a:bodyPr wrap="square">
            <a:spAutoFit/>
          </a:bodyPr>
          <a:lstStyle/>
          <a:p>
            <a:r>
              <a:rPr lang="es-EC" sz="1050" i="1" dirty="0"/>
              <a:t>Fuente: Banco Central del </a:t>
            </a:r>
            <a:r>
              <a:rPr lang="es-EC" sz="1050" i="1" dirty="0" smtClean="0"/>
              <a:t>Ecuador</a:t>
            </a:r>
            <a:endParaRPr lang="en-US" sz="1050" dirty="0"/>
          </a:p>
          <a:p>
            <a:r>
              <a:rPr lang="es-EC" sz="1050" i="1" dirty="0" smtClean="0"/>
              <a:t>Elaborado </a:t>
            </a:r>
            <a:r>
              <a:rPr lang="es-EC" sz="1050" i="1" dirty="0"/>
              <a:t>por: Diana Carolina Cueva</a:t>
            </a:r>
            <a:endParaRPr lang="en-US" sz="1050" dirty="0"/>
          </a:p>
        </p:txBody>
      </p:sp>
      <p:sp>
        <p:nvSpPr>
          <p:cNvPr id="14" name="13 Rectángulo"/>
          <p:cNvSpPr/>
          <p:nvPr/>
        </p:nvSpPr>
        <p:spPr>
          <a:xfrm>
            <a:off x="5170903" y="4580951"/>
            <a:ext cx="2353938" cy="415498"/>
          </a:xfrm>
          <a:prstGeom prst="rect">
            <a:avLst/>
          </a:prstGeom>
        </p:spPr>
        <p:txBody>
          <a:bodyPr wrap="square">
            <a:spAutoFit/>
          </a:bodyPr>
          <a:lstStyle/>
          <a:p>
            <a:r>
              <a:rPr lang="es-EC" sz="1050" i="1" dirty="0"/>
              <a:t>Fuente: Banco Central del </a:t>
            </a:r>
            <a:r>
              <a:rPr lang="es-EC" sz="1050" i="1" dirty="0" smtClean="0"/>
              <a:t>Ecuador</a:t>
            </a:r>
            <a:endParaRPr lang="en-US" sz="1050" dirty="0"/>
          </a:p>
          <a:p>
            <a:r>
              <a:rPr lang="es-EC" sz="1050" i="1" dirty="0" smtClean="0"/>
              <a:t>Elaborado </a:t>
            </a:r>
            <a:r>
              <a:rPr lang="es-EC" sz="1050" i="1" dirty="0"/>
              <a:t>por: Diana Carolina Cueva</a:t>
            </a:r>
            <a:endParaRPr lang="en-US" sz="1050" dirty="0"/>
          </a:p>
        </p:txBody>
      </p:sp>
      <p:sp>
        <p:nvSpPr>
          <p:cNvPr id="11" name="10 Rectángulo"/>
          <p:cNvSpPr/>
          <p:nvPr/>
        </p:nvSpPr>
        <p:spPr>
          <a:xfrm>
            <a:off x="502244" y="5229200"/>
            <a:ext cx="3600935" cy="1323439"/>
          </a:xfrm>
          <a:prstGeom prst="rect">
            <a:avLst/>
          </a:prstGeom>
          <a:ln>
            <a:solidFill>
              <a:srgbClr val="00B0F0"/>
            </a:solidFill>
          </a:ln>
        </p:spPr>
        <p:txBody>
          <a:bodyPr wrap="square">
            <a:spAutoFit/>
          </a:bodyPr>
          <a:lstStyle/>
          <a:p>
            <a:pPr algn="just"/>
            <a:r>
              <a:rPr lang="es-EC" sz="1000" dirty="0"/>
              <a:t>Podemos apreciar en el gráfico que la tasa de desempleo ha ido disminuyendo, lo que ofrece oportunidades a las personas para que accedan a un trabajo más estable, si hacemos una comparación entre dos años 2009 y 2012 el valor del porcentaje es 9,05% y 4,63% respectivamente por lo tanto el valor del porcentaje que es 4,42% ha bajado en un 4% el desempleo que es muy bueno y a la realidad ahora hay plazas de empleo.</a:t>
            </a:r>
            <a:endParaRPr lang="en-US" sz="1000" dirty="0"/>
          </a:p>
        </p:txBody>
      </p:sp>
      <p:sp>
        <p:nvSpPr>
          <p:cNvPr id="12" name="11 Rectángulo"/>
          <p:cNvSpPr/>
          <p:nvPr/>
        </p:nvSpPr>
        <p:spPr>
          <a:xfrm>
            <a:off x="4948083" y="5251593"/>
            <a:ext cx="3150096" cy="938719"/>
          </a:xfrm>
          <a:prstGeom prst="rect">
            <a:avLst/>
          </a:prstGeom>
          <a:ln>
            <a:solidFill>
              <a:srgbClr val="92D050"/>
            </a:solidFill>
          </a:ln>
        </p:spPr>
        <p:txBody>
          <a:bodyPr wrap="square">
            <a:spAutoFit/>
          </a:bodyPr>
          <a:lstStyle/>
          <a:p>
            <a:pPr algn="just"/>
            <a:r>
              <a:rPr lang="es-EC" sz="1100" dirty="0"/>
              <a:t>La tendencia del subempleo es a la baja lo que es beneficioso debido a que existe menos riesgo de que las personas se queden sin empleo y por lo tanto que su ingreso se vea afectado y por lo tanto dejen de acceder sus productos o servicios </a:t>
            </a:r>
            <a:endParaRPr lang="en-US" sz="1100" dirty="0"/>
          </a:p>
        </p:txBody>
      </p:sp>
    </p:spTree>
    <p:extLst>
      <p:ext uri="{BB962C8B-B14F-4D97-AF65-F5344CB8AC3E}">
        <p14:creationId xmlns:p14="http://schemas.microsoft.com/office/powerpoint/2010/main" val="22625797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E2D2B3B-882E-40F3-A32F-6DD516915044}" type="slidenum">
              <a:rPr lang="en-US" smtClean="0"/>
              <a:pPr/>
              <a:t>29</a:t>
            </a:fld>
            <a:endParaRPr lang="en-US" dirty="0"/>
          </a:p>
        </p:txBody>
      </p:sp>
      <p:sp>
        <p:nvSpPr>
          <p:cNvPr id="5" name="4 Rectángulo"/>
          <p:cNvSpPr/>
          <p:nvPr/>
        </p:nvSpPr>
        <p:spPr>
          <a:xfrm>
            <a:off x="1556792" y="356554"/>
            <a:ext cx="6030416" cy="1754326"/>
          </a:xfrm>
          <a:prstGeom prst="rect">
            <a:avLst/>
          </a:prstGeom>
        </p:spPr>
        <p:txBody>
          <a:bodyPr wrap="square">
            <a:spAutoFit/>
          </a:bodyPr>
          <a:lstStyle/>
          <a:p>
            <a:pPr algn="ctr"/>
            <a:r>
              <a:rPr lang="es-ES" sz="5400" b="1" dirty="0">
                <a:ln w="17780" cmpd="sng">
                  <a:solidFill>
                    <a:srgbClr val="FFFFFF"/>
                  </a:solidFill>
                  <a:prstDash val="solid"/>
                  <a:miter lim="800000"/>
                </a:ln>
                <a:solidFill>
                  <a:schemeClr val="tx2"/>
                </a:solidFill>
                <a:latin typeface="Lucida Handwriting" pitchFamily="66" charset="0"/>
                <a:cs typeface="MV Boli" pitchFamily="2" charset="0"/>
              </a:rPr>
              <a:t>CAPÍTULO </a:t>
            </a:r>
            <a:r>
              <a:rPr lang="es-ES" sz="5400" b="1" dirty="0" smtClean="0">
                <a:ln w="17780" cmpd="sng">
                  <a:solidFill>
                    <a:srgbClr val="FFFFFF"/>
                  </a:solidFill>
                  <a:prstDash val="solid"/>
                  <a:miter lim="800000"/>
                </a:ln>
                <a:solidFill>
                  <a:schemeClr val="tx2"/>
                </a:solidFill>
                <a:latin typeface="Lucida Handwriting" pitchFamily="66" charset="0"/>
                <a:cs typeface="MV Boli" pitchFamily="2" charset="0"/>
              </a:rPr>
              <a:t>V</a:t>
            </a:r>
            <a:r>
              <a:rPr lang="es-ES" sz="5400" b="1" dirty="0">
                <a:ln w="17780" cmpd="sng">
                  <a:solidFill>
                    <a:srgbClr val="FFFFFF"/>
                  </a:solidFill>
                  <a:prstDash val="solid"/>
                  <a:miter lim="800000"/>
                </a:ln>
                <a:solidFill>
                  <a:schemeClr val="tx2"/>
                </a:solidFill>
                <a:latin typeface="Lucida Handwriting" pitchFamily="66" charset="0"/>
                <a:cs typeface="MV Boli" pitchFamily="2" charset="0"/>
              </a:rPr>
              <a:t/>
            </a:r>
            <a:br>
              <a:rPr lang="es-ES" sz="5400" b="1" dirty="0">
                <a:ln w="17780" cmpd="sng">
                  <a:solidFill>
                    <a:srgbClr val="FFFFFF"/>
                  </a:solidFill>
                  <a:prstDash val="solid"/>
                  <a:miter lim="800000"/>
                </a:ln>
                <a:solidFill>
                  <a:schemeClr val="tx2"/>
                </a:solidFill>
                <a:latin typeface="Lucida Handwriting" pitchFamily="66" charset="0"/>
                <a:cs typeface="MV Boli" pitchFamily="2" charset="0"/>
              </a:rPr>
            </a:br>
            <a:endParaRPr lang="en-US" sz="5400" dirty="0">
              <a:solidFill>
                <a:schemeClr val="tx2"/>
              </a:solidFill>
            </a:endParaRPr>
          </a:p>
        </p:txBody>
      </p:sp>
      <p:sp>
        <p:nvSpPr>
          <p:cNvPr id="6" name="5 Rectángulo"/>
          <p:cNvSpPr/>
          <p:nvPr/>
        </p:nvSpPr>
        <p:spPr>
          <a:xfrm>
            <a:off x="899592" y="2110880"/>
            <a:ext cx="7344816" cy="2585323"/>
          </a:xfrm>
          <a:prstGeom prst="rect">
            <a:avLst/>
          </a:prstGeom>
        </p:spPr>
        <p:txBody>
          <a:bodyPr wrap="square">
            <a:spAutoFit/>
          </a:bodyPr>
          <a:lstStyle/>
          <a:p>
            <a:pPr algn="ctr"/>
            <a:r>
              <a:rPr lang="es-ES" sz="5400" b="1" dirty="0" smtClean="0">
                <a:ln w="17780" cmpd="sng">
                  <a:solidFill>
                    <a:srgbClr val="FFFFFF"/>
                  </a:solidFill>
                  <a:prstDash val="solid"/>
                  <a:miter lim="800000"/>
                </a:ln>
                <a:latin typeface="Lucida Handwriting" pitchFamily="66" charset="0"/>
                <a:cs typeface="MV Boli" pitchFamily="2" charset="0"/>
              </a:rPr>
              <a:t>DESARROLLO DE LA AUDITORÍA</a:t>
            </a:r>
            <a:r>
              <a:rPr lang="es-E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Lucida Handwriting" pitchFamily="66" charset="0"/>
                <a:cs typeface="MV Boli" pitchFamily="2" charset="0"/>
              </a:rPr>
              <a:t/>
            </a:r>
            <a:br>
              <a:rPr lang="es-E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Lucida Handwriting" pitchFamily="66" charset="0"/>
                <a:cs typeface="MV Boli" pitchFamily="2" charset="0"/>
              </a:rPr>
            </a:br>
            <a:endParaRPr lang="en-US" sz="5400" dirty="0"/>
          </a:p>
        </p:txBody>
      </p:sp>
    </p:spTree>
    <p:extLst>
      <p:ext uri="{BB962C8B-B14F-4D97-AF65-F5344CB8AC3E}">
        <p14:creationId xmlns:p14="http://schemas.microsoft.com/office/powerpoint/2010/main" val="1932075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36713" y="1171536"/>
            <a:ext cx="3394720" cy="532656"/>
          </a:xfrm>
        </p:spPr>
        <p:txBody>
          <a:bodyPr>
            <a:normAutofit lnSpcReduction="10000"/>
          </a:bodyPr>
          <a:lstStyle/>
          <a:p>
            <a:pPr marL="0" indent="0" algn="ctr">
              <a:buNone/>
            </a:pPr>
            <a:r>
              <a:rPr lang="es-ES" sz="3200" b="1" i="1" dirty="0" smtClean="0">
                <a:ln w="17780" cmpd="sng">
                  <a:solidFill>
                    <a:srgbClr val="FFFFFF"/>
                  </a:solidFill>
                  <a:prstDash val="solid"/>
                  <a:miter lim="800000"/>
                </a:ln>
                <a:solidFill>
                  <a:schemeClr val="tx1"/>
                </a:solidFill>
                <a:latin typeface="Lucida Handwriting" pitchFamily="66" charset="0"/>
                <a:cs typeface="MV Boli" pitchFamily="2" charset="0"/>
              </a:rPr>
              <a:t>BASE LEGAL</a:t>
            </a:r>
            <a:endParaRPr lang="en-US" sz="3200" b="1" i="1" dirty="0">
              <a:solidFill>
                <a:schemeClr val="tx1"/>
              </a:solidFill>
            </a:endParaRPr>
          </a:p>
          <a:p>
            <a:pPr algn="ctr"/>
            <a:endParaRPr lang="en-US" b="1" dirty="0">
              <a:solidFill>
                <a:schemeClr val="tx1"/>
              </a:solidFill>
            </a:endParaRPr>
          </a:p>
        </p:txBody>
      </p:sp>
      <p:sp>
        <p:nvSpPr>
          <p:cNvPr id="4" name="3 Marcador de número de diapositiva"/>
          <p:cNvSpPr>
            <a:spLocks noGrp="1"/>
          </p:cNvSpPr>
          <p:nvPr>
            <p:ph type="sldNum" sz="quarter" idx="12"/>
          </p:nvPr>
        </p:nvSpPr>
        <p:spPr/>
        <p:txBody>
          <a:bodyPr/>
          <a:lstStyle/>
          <a:p>
            <a:fld id="{6E2D2B3B-882E-40F3-A32F-6DD516915044}" type="slidenum">
              <a:rPr lang="en-US" smtClean="0"/>
              <a:pPr/>
              <a:t>3</a:t>
            </a:fld>
            <a:endParaRPr lang="en-US" dirty="0"/>
          </a:p>
        </p:txBody>
      </p:sp>
      <p:sp>
        <p:nvSpPr>
          <p:cNvPr id="7" name="6 Rectángulo"/>
          <p:cNvSpPr/>
          <p:nvPr/>
        </p:nvSpPr>
        <p:spPr>
          <a:xfrm>
            <a:off x="2055565" y="0"/>
            <a:ext cx="6048672" cy="1661993"/>
          </a:xfrm>
          <a:prstGeom prst="rect">
            <a:avLst/>
          </a:prstGeom>
        </p:spPr>
        <p:txBody>
          <a:bodyPr wrap="square">
            <a:spAutoFit/>
          </a:bodyPr>
          <a:lstStyle/>
          <a:p>
            <a:r>
              <a:rPr lang="es-ES" sz="5400" b="1" dirty="0">
                <a:ln w="17780" cmpd="sng">
                  <a:solidFill>
                    <a:srgbClr val="FFFFFF"/>
                  </a:solidFill>
                  <a:prstDash val="solid"/>
                  <a:miter lim="800000"/>
                </a:ln>
                <a:latin typeface="Lucida Handwriting" pitchFamily="66" charset="0"/>
                <a:cs typeface="MV Boli" pitchFamily="2" charset="0"/>
              </a:rPr>
              <a:t>CAPÍTULO</a:t>
            </a:r>
            <a:r>
              <a:rPr lang="es-ES" sz="4800" b="1" dirty="0">
                <a:ln w="17780" cmpd="sng">
                  <a:solidFill>
                    <a:srgbClr val="FFFFFF"/>
                  </a:solidFill>
                  <a:prstDash val="solid"/>
                  <a:miter lim="800000"/>
                </a:ln>
                <a:latin typeface="Lucida Handwriting" pitchFamily="66" charset="0"/>
                <a:cs typeface="MV Boli" pitchFamily="2" charset="0"/>
              </a:rPr>
              <a:t> I</a:t>
            </a:r>
            <a:br>
              <a:rPr lang="es-ES" sz="4800" b="1" dirty="0">
                <a:ln w="17780" cmpd="sng">
                  <a:solidFill>
                    <a:srgbClr val="FFFFFF"/>
                  </a:solidFill>
                  <a:prstDash val="solid"/>
                  <a:miter lim="800000"/>
                </a:ln>
                <a:latin typeface="Lucida Handwriting" pitchFamily="66" charset="0"/>
                <a:cs typeface="MV Boli" pitchFamily="2" charset="0"/>
              </a:rPr>
            </a:br>
            <a:endParaRPr lang="en-US" sz="4800" dirty="0"/>
          </a:p>
        </p:txBody>
      </p:sp>
      <p:sp>
        <p:nvSpPr>
          <p:cNvPr id="9" name="8 CuadroTexto"/>
          <p:cNvSpPr txBox="1"/>
          <p:nvPr/>
        </p:nvSpPr>
        <p:spPr>
          <a:xfrm>
            <a:off x="1403648" y="1956574"/>
            <a:ext cx="2160240" cy="369332"/>
          </a:xfrm>
          <a:prstGeom prst="rect">
            <a:avLst/>
          </a:prstGeom>
          <a:noFill/>
        </p:spPr>
        <p:txBody>
          <a:bodyPr wrap="square" rtlCol="0">
            <a:spAutoFit/>
          </a:bodyPr>
          <a:lstStyle/>
          <a:p>
            <a:pPr algn="ctr"/>
            <a:r>
              <a:rPr lang="es-ES" dirty="0" smtClean="0"/>
              <a:t>EXTERNA </a:t>
            </a:r>
            <a:endParaRPr lang="en-US" dirty="0"/>
          </a:p>
        </p:txBody>
      </p:sp>
      <p:sp>
        <p:nvSpPr>
          <p:cNvPr id="10" name="9 CuadroTexto"/>
          <p:cNvSpPr txBox="1"/>
          <p:nvPr/>
        </p:nvSpPr>
        <p:spPr>
          <a:xfrm>
            <a:off x="5508104" y="1956574"/>
            <a:ext cx="2880320" cy="369332"/>
          </a:xfrm>
          <a:prstGeom prst="rect">
            <a:avLst/>
          </a:prstGeom>
          <a:noFill/>
        </p:spPr>
        <p:txBody>
          <a:bodyPr wrap="square" rtlCol="0">
            <a:spAutoFit/>
          </a:bodyPr>
          <a:lstStyle/>
          <a:p>
            <a:pPr algn="ctr"/>
            <a:r>
              <a:rPr lang="es-ES" dirty="0" smtClean="0"/>
              <a:t>INTERNA </a:t>
            </a:r>
            <a:endParaRPr lang="en-US" dirty="0"/>
          </a:p>
        </p:txBody>
      </p:sp>
      <p:sp>
        <p:nvSpPr>
          <p:cNvPr id="11" name="10 CuadroTexto"/>
          <p:cNvSpPr txBox="1"/>
          <p:nvPr/>
        </p:nvSpPr>
        <p:spPr>
          <a:xfrm>
            <a:off x="4788024" y="2492896"/>
            <a:ext cx="3744416" cy="2277547"/>
          </a:xfrm>
          <a:prstGeom prst="rect">
            <a:avLst/>
          </a:prstGeom>
          <a:noFill/>
        </p:spPr>
        <p:txBody>
          <a:bodyPr wrap="square" rtlCol="0">
            <a:spAutoFit/>
          </a:bodyPr>
          <a:lstStyle/>
          <a:p>
            <a:pPr lvl="0" algn="ctr"/>
            <a:endParaRPr lang="es-EC" dirty="0" smtClean="0"/>
          </a:p>
          <a:p>
            <a:pPr marL="285750" lvl="0" indent="-285750">
              <a:buFont typeface="Wingdings" panose="05000000000000000000" pitchFamily="2" charset="2"/>
              <a:buChar char="ü"/>
            </a:pPr>
            <a:r>
              <a:rPr lang="es-EC" sz="1400" dirty="0" smtClean="0"/>
              <a:t>Reglamento </a:t>
            </a:r>
            <a:r>
              <a:rPr lang="es-EC" sz="1400" dirty="0"/>
              <a:t>Interno de Administración de Talento </a:t>
            </a:r>
            <a:r>
              <a:rPr lang="es-EC" sz="1400" dirty="0" smtClean="0"/>
              <a:t>Humano.</a:t>
            </a:r>
          </a:p>
          <a:p>
            <a:pPr marL="285750" lvl="0" indent="-285750">
              <a:buFont typeface="Wingdings" panose="05000000000000000000" pitchFamily="2" charset="2"/>
              <a:buChar char="ü"/>
            </a:pPr>
            <a:endParaRPr lang="es-EC" sz="1400" dirty="0"/>
          </a:p>
          <a:p>
            <a:pPr marL="285750" lvl="0" indent="-285750">
              <a:buFont typeface="Wingdings" panose="05000000000000000000" pitchFamily="2" charset="2"/>
              <a:buChar char="ü"/>
            </a:pPr>
            <a:r>
              <a:rPr lang="es-EC" sz="1400" dirty="0" smtClean="0"/>
              <a:t>Regulaciones Expedidas por </a:t>
            </a:r>
            <a:r>
              <a:rPr lang="es-EC" sz="1400" dirty="0"/>
              <a:t>e</a:t>
            </a:r>
            <a:r>
              <a:rPr lang="es-EC" sz="1400" dirty="0" smtClean="0"/>
              <a:t>l Directorio </a:t>
            </a:r>
            <a:r>
              <a:rPr lang="en-US" sz="1400" dirty="0" smtClean="0"/>
              <a:t>y </a:t>
            </a:r>
            <a:r>
              <a:rPr lang="es-EC" sz="1400" dirty="0" smtClean="0"/>
              <a:t>demás disposiciones .</a:t>
            </a:r>
            <a:endParaRPr lang="en-US" sz="1400" dirty="0" smtClean="0"/>
          </a:p>
          <a:p>
            <a:pPr marL="285750" lvl="0" indent="-285750">
              <a:buFont typeface="Wingdings" panose="05000000000000000000" pitchFamily="2" charset="2"/>
              <a:buChar char="ü"/>
            </a:pPr>
            <a:endParaRPr lang="es-EC" dirty="0" smtClean="0"/>
          </a:p>
          <a:p>
            <a:pPr lvl="0" algn="ctr"/>
            <a:endParaRPr lang="en-US" dirty="0"/>
          </a:p>
          <a:p>
            <a:endParaRPr lang="en-US" dirty="0"/>
          </a:p>
        </p:txBody>
      </p:sp>
      <p:sp>
        <p:nvSpPr>
          <p:cNvPr id="12" name="11 CuadroTexto"/>
          <p:cNvSpPr txBox="1"/>
          <p:nvPr/>
        </p:nvSpPr>
        <p:spPr>
          <a:xfrm>
            <a:off x="846165" y="2492896"/>
            <a:ext cx="3365795" cy="4154984"/>
          </a:xfrm>
          <a:prstGeom prst="rect">
            <a:avLst/>
          </a:prstGeom>
          <a:noFill/>
        </p:spPr>
        <p:txBody>
          <a:bodyPr wrap="square" rtlCol="0">
            <a:spAutoFit/>
          </a:bodyPr>
          <a:lstStyle/>
          <a:p>
            <a:pPr marL="171450" lvl="0" indent="-171450" algn="just">
              <a:buFont typeface="Wingdings" panose="05000000000000000000" pitchFamily="2" charset="2"/>
              <a:buChar char="ü"/>
            </a:pPr>
            <a:r>
              <a:rPr lang="es-EC" sz="1200" dirty="0"/>
              <a:t>Constitución de la República del Ecuador.</a:t>
            </a:r>
            <a:endParaRPr lang="en-US" sz="1200" dirty="0"/>
          </a:p>
          <a:p>
            <a:pPr marL="171450" lvl="0" indent="-171450" algn="just">
              <a:buFont typeface="Wingdings" panose="05000000000000000000" pitchFamily="2" charset="2"/>
              <a:buChar char="ü"/>
            </a:pPr>
            <a:r>
              <a:rPr lang="es-EC" sz="1200" dirty="0"/>
              <a:t>Ley Orgánica de Empresas Pública (</a:t>
            </a:r>
            <a:r>
              <a:rPr lang="es-EC" sz="1200" dirty="0" err="1"/>
              <a:t>Loep</a:t>
            </a:r>
            <a:r>
              <a:rPr lang="es-EC" sz="1200" dirty="0"/>
              <a:t>).</a:t>
            </a:r>
            <a:endParaRPr lang="en-US" sz="1200" dirty="0"/>
          </a:p>
          <a:p>
            <a:pPr marL="171450" lvl="0" indent="-171450" algn="just">
              <a:buFont typeface="Wingdings" panose="05000000000000000000" pitchFamily="2" charset="2"/>
              <a:buChar char="ü"/>
            </a:pPr>
            <a:r>
              <a:rPr lang="es-EC" sz="1200" dirty="0"/>
              <a:t>Ley Orgánica del Servicio Público (</a:t>
            </a:r>
            <a:r>
              <a:rPr lang="es-EC" sz="1200" dirty="0" err="1"/>
              <a:t>Losep</a:t>
            </a:r>
            <a:r>
              <a:rPr lang="es-EC" sz="1200" dirty="0"/>
              <a:t>).</a:t>
            </a:r>
            <a:endParaRPr lang="en-US" sz="1200" dirty="0"/>
          </a:p>
          <a:p>
            <a:pPr marL="171450" lvl="0" indent="-171450" algn="just">
              <a:buFont typeface="Wingdings" panose="05000000000000000000" pitchFamily="2" charset="2"/>
              <a:buChar char="ü"/>
            </a:pPr>
            <a:r>
              <a:rPr lang="es-EC" sz="1200" dirty="0"/>
              <a:t>Reglamento General a la </a:t>
            </a:r>
            <a:r>
              <a:rPr lang="es-EC" sz="1200" dirty="0" err="1"/>
              <a:t>Losep</a:t>
            </a:r>
            <a:r>
              <a:rPr lang="es-EC" sz="1200" dirty="0"/>
              <a:t>.</a:t>
            </a:r>
            <a:endParaRPr lang="en-US" sz="1200" dirty="0"/>
          </a:p>
          <a:p>
            <a:pPr marL="171450" lvl="0" indent="-171450" algn="just">
              <a:buFont typeface="Wingdings" panose="05000000000000000000" pitchFamily="2" charset="2"/>
              <a:buChar char="ü"/>
            </a:pPr>
            <a:r>
              <a:rPr lang="es-EC" sz="1200" dirty="0"/>
              <a:t>Código de Trabajo</a:t>
            </a:r>
            <a:r>
              <a:rPr lang="es-EC" sz="1200" dirty="0" smtClean="0"/>
              <a:t>.</a:t>
            </a:r>
          </a:p>
          <a:p>
            <a:pPr marL="171450" indent="-171450" algn="just">
              <a:buFont typeface="Wingdings" panose="05000000000000000000" pitchFamily="2" charset="2"/>
              <a:buChar char="ü"/>
            </a:pPr>
            <a:r>
              <a:rPr lang="es-EC" sz="1200" dirty="0" smtClean="0"/>
              <a:t>Código Orgánico de Organización Territorial, Autonomía y Descentralización  (</a:t>
            </a:r>
            <a:r>
              <a:rPr lang="es-EC" sz="1200" dirty="0" err="1" smtClean="0"/>
              <a:t>Cootad</a:t>
            </a:r>
            <a:r>
              <a:rPr lang="es-EC" sz="1200" dirty="0" smtClean="0"/>
              <a:t>)</a:t>
            </a:r>
            <a:endParaRPr lang="en-US" sz="1200" dirty="0"/>
          </a:p>
          <a:p>
            <a:pPr marL="171450" lvl="0" indent="-171450" algn="just">
              <a:buFont typeface="Wingdings" panose="05000000000000000000" pitchFamily="2" charset="2"/>
              <a:buChar char="ü"/>
            </a:pPr>
            <a:endParaRPr lang="en-US" sz="1200" dirty="0"/>
          </a:p>
          <a:p>
            <a:pPr marL="628650" lvl="1" indent="-171450" algn="just">
              <a:buFont typeface="Wingdings" panose="05000000000000000000" pitchFamily="2" charset="2"/>
              <a:buChar char="ü"/>
            </a:pPr>
            <a:r>
              <a:rPr lang="es-EC" sz="1200" dirty="0"/>
              <a:t>Ordenanza Metropolitana No. 309</a:t>
            </a:r>
            <a:endParaRPr lang="en-US" sz="1200" dirty="0"/>
          </a:p>
          <a:p>
            <a:pPr algn="just"/>
            <a:r>
              <a:rPr lang="es-EC" sz="1200" dirty="0" smtClean="0"/>
              <a:t>“</a:t>
            </a:r>
            <a:r>
              <a:rPr lang="es-EC" sz="1200" dirty="0"/>
              <a:t>Ordenanza Metropolitana de Creación de Empresas Públicas</a:t>
            </a:r>
            <a:r>
              <a:rPr lang="es-EC" sz="1200" dirty="0" smtClean="0"/>
              <a:t>”.</a:t>
            </a:r>
          </a:p>
          <a:p>
            <a:pPr algn="just"/>
            <a:endParaRPr lang="en-US" sz="1200" dirty="0"/>
          </a:p>
          <a:p>
            <a:pPr marL="628650" lvl="1" indent="-171450" algn="just">
              <a:buFont typeface="Wingdings" panose="05000000000000000000" pitchFamily="2" charset="2"/>
              <a:buChar char="ü"/>
            </a:pPr>
            <a:r>
              <a:rPr lang="es-EC" sz="1200" dirty="0"/>
              <a:t>Ordenanza Metropolitana No. </a:t>
            </a:r>
            <a:r>
              <a:rPr lang="es-EC" sz="1200" dirty="0" smtClean="0"/>
              <a:t>301</a:t>
            </a:r>
            <a:endParaRPr lang="en-US" sz="1200" dirty="0"/>
          </a:p>
          <a:p>
            <a:pPr algn="just"/>
            <a:r>
              <a:rPr lang="es-EC" sz="1200" dirty="0"/>
              <a:t>“Régimen Común de las Empresas Públicas Metropolitanas</a:t>
            </a:r>
            <a:r>
              <a:rPr lang="es-EC" sz="1200" dirty="0" smtClean="0"/>
              <a:t>”.</a:t>
            </a:r>
          </a:p>
          <a:p>
            <a:pPr algn="just"/>
            <a:endParaRPr lang="en-US" sz="1200" dirty="0"/>
          </a:p>
          <a:p>
            <a:pPr marL="628650" lvl="1" indent="-171450" algn="just">
              <a:buFont typeface="Wingdings" panose="05000000000000000000" pitchFamily="2" charset="2"/>
              <a:buChar char="ü"/>
            </a:pPr>
            <a:r>
              <a:rPr lang="es-EC" sz="1200" dirty="0" smtClean="0"/>
              <a:t>Ordenanza </a:t>
            </a:r>
            <a:r>
              <a:rPr lang="es-EC" sz="1200" dirty="0"/>
              <a:t>Metropolitana No. 335</a:t>
            </a:r>
            <a:endParaRPr lang="en-US" sz="1200" dirty="0"/>
          </a:p>
          <a:p>
            <a:pPr algn="just"/>
            <a:r>
              <a:rPr lang="es-EC" sz="1200" dirty="0" smtClean="0"/>
              <a:t>“</a:t>
            </a:r>
            <a:r>
              <a:rPr lang="es-EC" sz="1200" dirty="0"/>
              <a:t>Que establece el Régimen Aplicable a la Prestación de Servicios Públicos             Aeroportuarios en el Distrito Metropolitano de Quito”.</a:t>
            </a:r>
            <a:endParaRPr lang="en-US" sz="12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310163"/>
            <a:ext cx="1400175"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9727" y="4365104"/>
            <a:ext cx="228600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5855934"/>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E2D2B3B-882E-40F3-A32F-6DD516915044}" type="slidenum">
              <a:rPr lang="en-US" smtClean="0"/>
              <a:pPr/>
              <a:t>30</a:t>
            </a:fld>
            <a:endParaRPr lang="en-US" dirty="0"/>
          </a:p>
        </p:txBody>
      </p:sp>
      <p:sp>
        <p:nvSpPr>
          <p:cNvPr id="5" name="4 Rectángulo"/>
          <p:cNvSpPr/>
          <p:nvPr/>
        </p:nvSpPr>
        <p:spPr>
          <a:xfrm>
            <a:off x="1287223" y="1988840"/>
            <a:ext cx="6641562" cy="1754326"/>
          </a:xfrm>
          <a:prstGeom prst="rect">
            <a:avLst/>
          </a:prstGeom>
        </p:spPr>
        <p:txBody>
          <a:bodyPr wrap="none">
            <a:spAutoFit/>
          </a:bodyPr>
          <a:lstStyle/>
          <a:p>
            <a:pPr algn="ctr"/>
            <a:r>
              <a:rPr lang="es-ES" sz="5400" b="1" dirty="0" smtClean="0">
                <a:ln w="17780" cmpd="sng">
                  <a:solidFill>
                    <a:srgbClr val="FFFFFF"/>
                  </a:solidFill>
                  <a:prstDash val="solid"/>
                  <a:miter lim="800000"/>
                </a:ln>
                <a:solidFill>
                  <a:schemeClr val="tx2"/>
                </a:solidFill>
                <a:latin typeface="Lucida Handwriting" pitchFamily="66" charset="0"/>
                <a:cs typeface="MV Boli" pitchFamily="2" charset="0"/>
              </a:rPr>
              <a:t>PLANIFICACIÓN </a:t>
            </a:r>
          </a:p>
          <a:p>
            <a:pPr algn="ctr"/>
            <a:r>
              <a:rPr lang="es-ES" sz="5400" b="1" dirty="0" smtClean="0">
                <a:ln w="17780" cmpd="sng">
                  <a:solidFill>
                    <a:srgbClr val="FFFFFF"/>
                  </a:solidFill>
                  <a:prstDash val="solid"/>
                  <a:miter lim="800000"/>
                </a:ln>
                <a:solidFill>
                  <a:schemeClr val="tx2"/>
                </a:solidFill>
                <a:latin typeface="Lucida Handwriting" pitchFamily="66" charset="0"/>
                <a:cs typeface="MV Boli" pitchFamily="2" charset="0"/>
              </a:rPr>
              <a:t>PRELIMINAR</a:t>
            </a:r>
            <a:endParaRPr lang="en-US" sz="5400" dirty="0"/>
          </a:p>
        </p:txBody>
      </p:sp>
    </p:spTree>
    <p:extLst>
      <p:ext uri="{BB962C8B-B14F-4D97-AF65-F5344CB8AC3E}">
        <p14:creationId xmlns:p14="http://schemas.microsoft.com/office/powerpoint/2010/main" val="24951477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E2D2B3B-882E-40F3-A32F-6DD516915044}" type="slidenum">
              <a:rPr lang="en-US" smtClean="0"/>
              <a:pPr/>
              <a:t>31</a:t>
            </a:fld>
            <a:endParaRPr lang="en-US" dirty="0"/>
          </a:p>
        </p:txBody>
      </p:sp>
      <p:pic>
        <p:nvPicPr>
          <p:cNvPr id="593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36712"/>
            <a:ext cx="9090025" cy="4975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19341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E2D2B3B-882E-40F3-A32F-6DD516915044}" type="slidenum">
              <a:rPr lang="en-US" smtClean="0"/>
              <a:pPr/>
              <a:t>32</a:t>
            </a:fld>
            <a:endParaRPr lang="en-US" dirty="0"/>
          </a:p>
        </p:txBody>
      </p:sp>
      <p:pic>
        <p:nvPicPr>
          <p:cNvPr id="604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88" y="764704"/>
            <a:ext cx="9066213" cy="465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9722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E2D2B3B-882E-40F3-A32F-6DD516915044}" type="slidenum">
              <a:rPr lang="en-US" smtClean="0"/>
              <a:pPr/>
              <a:t>33</a:t>
            </a:fld>
            <a:endParaRPr lang="en-US" dirty="0"/>
          </a:p>
        </p:txBody>
      </p:sp>
      <p:pic>
        <p:nvPicPr>
          <p:cNvPr id="6144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 y="719138"/>
            <a:ext cx="9066213"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38460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E2D2B3B-882E-40F3-A32F-6DD516915044}" type="slidenum">
              <a:rPr lang="en-US" smtClean="0"/>
              <a:pPr/>
              <a:t>34</a:t>
            </a:fld>
            <a:endParaRPr lang="en-US" dirty="0"/>
          </a:p>
        </p:txBody>
      </p:sp>
      <p:sp>
        <p:nvSpPr>
          <p:cNvPr id="5" name="4 Rectángulo"/>
          <p:cNvSpPr/>
          <p:nvPr/>
        </p:nvSpPr>
        <p:spPr>
          <a:xfrm>
            <a:off x="1287223" y="1988840"/>
            <a:ext cx="6641562" cy="1754326"/>
          </a:xfrm>
          <a:prstGeom prst="rect">
            <a:avLst/>
          </a:prstGeom>
        </p:spPr>
        <p:txBody>
          <a:bodyPr wrap="none">
            <a:spAutoFit/>
          </a:bodyPr>
          <a:lstStyle/>
          <a:p>
            <a:pPr algn="ctr"/>
            <a:r>
              <a:rPr lang="es-ES" sz="5400" b="1" dirty="0" smtClean="0">
                <a:ln w="17780" cmpd="sng">
                  <a:solidFill>
                    <a:srgbClr val="FFFFFF"/>
                  </a:solidFill>
                  <a:prstDash val="solid"/>
                  <a:miter lim="800000"/>
                </a:ln>
                <a:solidFill>
                  <a:schemeClr val="tx2"/>
                </a:solidFill>
                <a:latin typeface="Lucida Handwriting" pitchFamily="66" charset="0"/>
                <a:cs typeface="MV Boli" pitchFamily="2" charset="0"/>
              </a:rPr>
              <a:t>PLANIFICACIÓN </a:t>
            </a:r>
          </a:p>
          <a:p>
            <a:pPr algn="ctr"/>
            <a:r>
              <a:rPr lang="es-ES" sz="5400" b="1" dirty="0" smtClean="0">
                <a:ln w="17780" cmpd="sng">
                  <a:solidFill>
                    <a:srgbClr val="FFFFFF"/>
                  </a:solidFill>
                  <a:prstDash val="solid"/>
                  <a:miter lim="800000"/>
                </a:ln>
                <a:solidFill>
                  <a:schemeClr val="tx2"/>
                </a:solidFill>
                <a:latin typeface="Lucida Handwriting" pitchFamily="66" charset="0"/>
                <a:cs typeface="MV Boli" pitchFamily="2" charset="0"/>
              </a:rPr>
              <a:t>ESPECÍFICA</a:t>
            </a:r>
            <a:endParaRPr lang="en-US" sz="5400" dirty="0"/>
          </a:p>
        </p:txBody>
      </p:sp>
      <p:pic>
        <p:nvPicPr>
          <p:cNvPr id="55298" name="Picture 2">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4077072"/>
            <a:ext cx="25241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8271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E2D2B3B-882E-40F3-A32F-6DD516915044}" type="slidenum">
              <a:rPr lang="en-US" smtClean="0"/>
              <a:pPr/>
              <a:t>35</a:t>
            </a:fld>
            <a:endParaRPr lang="en-US" dirty="0"/>
          </a:p>
        </p:txBody>
      </p:sp>
      <p:sp>
        <p:nvSpPr>
          <p:cNvPr id="5" name="4 Rectángulo"/>
          <p:cNvSpPr/>
          <p:nvPr/>
        </p:nvSpPr>
        <p:spPr>
          <a:xfrm>
            <a:off x="323528" y="1556792"/>
            <a:ext cx="8532440" cy="2554545"/>
          </a:xfrm>
          <a:prstGeom prst="rect">
            <a:avLst/>
          </a:prstGeom>
        </p:spPr>
        <p:txBody>
          <a:bodyPr wrap="square">
            <a:spAutoFit/>
          </a:bodyPr>
          <a:lstStyle/>
          <a:p>
            <a:pPr algn="ctr"/>
            <a:r>
              <a:rPr lang="es-ES" sz="4000" b="1" dirty="0">
                <a:ln w="17780" cmpd="sng">
                  <a:solidFill>
                    <a:srgbClr val="FFFFFF"/>
                  </a:solidFill>
                  <a:prstDash val="solid"/>
                  <a:miter lim="800000"/>
                </a:ln>
                <a:solidFill>
                  <a:schemeClr val="tx2"/>
                </a:solidFill>
                <a:latin typeface="Lucida Handwriting" pitchFamily="66" charset="0"/>
                <a:cs typeface="MV Boli" pitchFamily="2" charset="0"/>
              </a:rPr>
              <a:t>PLANIFICACIÓN </a:t>
            </a:r>
          </a:p>
          <a:p>
            <a:pPr algn="ctr"/>
            <a:r>
              <a:rPr lang="es-ES" sz="4000" b="1" dirty="0" smtClean="0">
                <a:ln w="17780" cmpd="sng">
                  <a:solidFill>
                    <a:srgbClr val="FFFFFF"/>
                  </a:solidFill>
                  <a:prstDash val="solid"/>
                  <a:miter lim="800000"/>
                </a:ln>
                <a:solidFill>
                  <a:schemeClr val="tx2"/>
                </a:solidFill>
                <a:latin typeface="Lucida Handwriting" pitchFamily="66" charset="0"/>
                <a:cs typeface="MV Boli" pitchFamily="2" charset="0"/>
              </a:rPr>
              <a:t>ESPECÍFICA</a:t>
            </a:r>
          </a:p>
          <a:p>
            <a:pPr algn="ctr"/>
            <a:endParaRPr lang="es-ES" sz="4000" b="1" dirty="0" smtClean="0">
              <a:ln w="17780" cmpd="sng">
                <a:solidFill>
                  <a:srgbClr val="FFFFFF"/>
                </a:solidFill>
                <a:prstDash val="solid"/>
                <a:miter lim="800000"/>
              </a:ln>
              <a:solidFill>
                <a:schemeClr val="tx2"/>
              </a:solidFill>
              <a:latin typeface="Lucida Handwriting" pitchFamily="66" charset="0"/>
              <a:cs typeface="MV Boli" pitchFamily="2" charset="0"/>
            </a:endParaRPr>
          </a:p>
          <a:p>
            <a:pPr algn="ctr"/>
            <a:r>
              <a:rPr lang="es-ES" sz="4000" b="1" dirty="0" smtClean="0">
                <a:ln w="17780" cmpd="sng">
                  <a:solidFill>
                    <a:srgbClr val="FFFFFF"/>
                  </a:solidFill>
                  <a:prstDash val="solid"/>
                  <a:miter lim="800000"/>
                </a:ln>
                <a:solidFill>
                  <a:schemeClr val="tx2"/>
                </a:solidFill>
                <a:latin typeface="Lucida Handwriting" pitchFamily="66" charset="0"/>
                <a:cs typeface="MV Boli" pitchFamily="2" charset="0"/>
              </a:rPr>
              <a:t>EJECUCIÓN</a:t>
            </a:r>
            <a:endParaRPr lang="en-US" sz="4000" dirty="0"/>
          </a:p>
        </p:txBody>
      </p:sp>
      <p:pic>
        <p:nvPicPr>
          <p:cNvPr id="583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4739" y="4158414"/>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1" name="Picture 3">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4305919"/>
            <a:ext cx="230505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23644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número de diapositiva"/>
          <p:cNvSpPr>
            <a:spLocks noGrp="1"/>
          </p:cNvSpPr>
          <p:nvPr>
            <p:ph type="sldNum" sz="quarter" idx="12"/>
          </p:nvPr>
        </p:nvSpPr>
        <p:spPr/>
        <p:txBody>
          <a:bodyPr/>
          <a:lstStyle/>
          <a:p>
            <a:fld id="{6E2D2B3B-882E-40F3-A32F-6DD516915044}" type="slidenum">
              <a:rPr lang="en-US" smtClean="0"/>
              <a:pPr/>
              <a:t>36</a:t>
            </a:fld>
            <a:endParaRPr lang="en-US" dirty="0"/>
          </a:p>
        </p:txBody>
      </p:sp>
      <p:sp>
        <p:nvSpPr>
          <p:cNvPr id="5" name="4 Rectángulo"/>
          <p:cNvSpPr/>
          <p:nvPr/>
        </p:nvSpPr>
        <p:spPr>
          <a:xfrm>
            <a:off x="1321720" y="-10972"/>
            <a:ext cx="6768752" cy="923330"/>
          </a:xfrm>
          <a:prstGeom prst="rect">
            <a:avLst/>
          </a:prstGeom>
        </p:spPr>
        <p:txBody>
          <a:bodyPr wrap="square">
            <a:spAutoFit/>
          </a:bodyPr>
          <a:lstStyle/>
          <a:p>
            <a:pPr algn="ctr"/>
            <a:r>
              <a:rPr lang="es-ES" sz="5400" b="1" dirty="0" smtClean="0">
                <a:ln w="17780" cmpd="sng">
                  <a:solidFill>
                    <a:srgbClr val="FFFFFF"/>
                  </a:solidFill>
                  <a:prstDash val="solid"/>
                  <a:miter lim="800000"/>
                </a:ln>
                <a:latin typeface="Lucida Handwriting" pitchFamily="66" charset="0"/>
                <a:cs typeface="MV Boli" pitchFamily="2" charset="0"/>
              </a:rPr>
              <a:t>CONCLUSIONES </a:t>
            </a:r>
            <a:endParaRPr lang="es-ES" sz="5400" b="1" dirty="0">
              <a:ln w="17780" cmpd="sng">
                <a:solidFill>
                  <a:srgbClr val="FFFFFF"/>
                </a:solidFill>
                <a:prstDash val="solid"/>
                <a:miter lim="800000"/>
              </a:ln>
              <a:latin typeface="Lucida Handwriting" pitchFamily="66" charset="0"/>
              <a:cs typeface="MV Boli" pitchFamily="2" charset="0"/>
            </a:endParaRPr>
          </a:p>
        </p:txBody>
      </p:sp>
      <p:sp>
        <p:nvSpPr>
          <p:cNvPr id="6" name="5 Rectángulo"/>
          <p:cNvSpPr/>
          <p:nvPr/>
        </p:nvSpPr>
        <p:spPr>
          <a:xfrm>
            <a:off x="173555" y="980728"/>
            <a:ext cx="8640960" cy="5355312"/>
          </a:xfrm>
          <a:prstGeom prst="rect">
            <a:avLst/>
          </a:prstGeom>
        </p:spPr>
        <p:txBody>
          <a:bodyPr wrap="square">
            <a:spAutoFit/>
          </a:bodyPr>
          <a:lstStyle/>
          <a:p>
            <a:pPr marL="285750" lvl="0" indent="-285750" algn="just">
              <a:buFont typeface="Berlin Sans FB" panose="020E0602020502020306" pitchFamily="34" charset="0"/>
              <a:buChar char="√"/>
            </a:pPr>
            <a:r>
              <a:rPr lang="es-EC" dirty="0"/>
              <a:t>Los objetivos planteados en el plan de tesis se cumplieron, mediante un examen y revisión de los procesos administrativos de los departamentos de Compras, Contabilidad y Tesorería,   dentro de las normas de ética que la </a:t>
            </a:r>
            <a:r>
              <a:rPr lang="es-EC" dirty="0" smtClean="0"/>
              <a:t>auditoría </a:t>
            </a:r>
            <a:r>
              <a:rPr lang="es-EC" dirty="0"/>
              <a:t>lo exige.</a:t>
            </a:r>
            <a:endParaRPr lang="en-US" dirty="0"/>
          </a:p>
          <a:p>
            <a:pPr algn="just"/>
            <a:endParaRPr lang="en-US" dirty="0"/>
          </a:p>
          <a:p>
            <a:pPr marL="285750" lvl="0" indent="-285750" algn="just">
              <a:buFont typeface="Berlin Sans FB" panose="020E0602020502020306" pitchFamily="34" charset="0"/>
              <a:buChar char="√"/>
            </a:pPr>
            <a:r>
              <a:rPr lang="es-EC" dirty="0"/>
              <a:t>La inexistencia de manuales de procedimientos y organigrama funcional ni estructura provoca un gran porcentaje de incertidumbre al momento de realizar el proceso de auditoría.</a:t>
            </a:r>
            <a:endParaRPr lang="en-US" dirty="0"/>
          </a:p>
          <a:p>
            <a:pPr algn="just"/>
            <a:endParaRPr lang="en-US" dirty="0"/>
          </a:p>
          <a:p>
            <a:pPr marL="285750" lvl="0" indent="-285750" algn="just">
              <a:buFont typeface="Berlin Sans FB" panose="020E0602020502020306" pitchFamily="34" charset="0"/>
              <a:buChar char="√"/>
            </a:pPr>
            <a:r>
              <a:rPr lang="es-EC" dirty="0"/>
              <a:t>En el Departamento de Compras se presenta una debilidad evidenciada como la falta de personal para el cumplimiento </a:t>
            </a:r>
            <a:r>
              <a:rPr lang="es-EC" dirty="0" smtClean="0"/>
              <a:t>cabal, </a:t>
            </a:r>
            <a:r>
              <a:rPr lang="es-EC" dirty="0"/>
              <a:t>de todas las responsabilidades asignadas al departamento. </a:t>
            </a:r>
            <a:r>
              <a:rPr lang="es-EC" dirty="0" smtClean="0"/>
              <a:t>De igual manera </a:t>
            </a:r>
            <a:r>
              <a:rPr lang="es-EC" dirty="0"/>
              <a:t>se presenta en el Departamento de Tesorería, en donde se pide colaboración de un empleado de otro departamento para el cumplimiento de todas las actividades departamentales. Además, es la misma Tesorera quien  realiza las funciones de Juez de </a:t>
            </a:r>
            <a:r>
              <a:rPr lang="es-EC" dirty="0" smtClean="0"/>
              <a:t>Coactivas.</a:t>
            </a:r>
            <a:endParaRPr lang="en-US" dirty="0"/>
          </a:p>
          <a:p>
            <a:pPr marL="285750" lvl="0" indent="-285750" algn="just">
              <a:buFont typeface="Berlin Sans FB" panose="020E0602020502020306" pitchFamily="34" charset="0"/>
              <a:buChar char="√"/>
            </a:pPr>
            <a:endParaRPr lang="en-US" dirty="0"/>
          </a:p>
          <a:p>
            <a:pPr marL="285750" lvl="0" indent="-285750" algn="just">
              <a:buFont typeface="Berlin Sans FB" panose="020E0602020502020306" pitchFamily="34" charset="0"/>
              <a:buChar char="√"/>
            </a:pPr>
            <a:r>
              <a:rPr lang="es-EC" dirty="0" smtClean="0"/>
              <a:t>La </a:t>
            </a:r>
            <a:r>
              <a:rPr lang="es-EC" dirty="0"/>
              <a:t>Empresa no tiene definidas políticas, metas ni objetivos, lo cual no le ayuda para el desarrollo de su gestión, ni a la motivación del recurso humano en la organización.</a:t>
            </a:r>
            <a:endParaRPr lang="en-US" dirty="0"/>
          </a:p>
        </p:txBody>
      </p:sp>
    </p:spTree>
    <p:extLst>
      <p:ext uri="{BB962C8B-B14F-4D97-AF65-F5344CB8AC3E}">
        <p14:creationId xmlns:p14="http://schemas.microsoft.com/office/powerpoint/2010/main" val="14737804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E2D2B3B-882E-40F3-A32F-6DD516915044}" type="slidenum">
              <a:rPr lang="en-US" smtClean="0"/>
              <a:pPr/>
              <a:t>37</a:t>
            </a:fld>
            <a:endParaRPr lang="en-US" dirty="0"/>
          </a:p>
        </p:txBody>
      </p:sp>
      <p:pic>
        <p:nvPicPr>
          <p:cNvPr id="5" name="Picture 2"/>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515441" y="116632"/>
            <a:ext cx="8113118" cy="923330"/>
          </a:xfrm>
          <a:prstGeom prst="rect">
            <a:avLst/>
          </a:prstGeom>
        </p:spPr>
        <p:txBody>
          <a:bodyPr wrap="none">
            <a:spAutoFit/>
          </a:bodyPr>
          <a:lstStyle/>
          <a:p>
            <a:pPr algn="ctr"/>
            <a:r>
              <a:rPr lang="es-ES" sz="5400" b="1" dirty="0" smtClean="0">
                <a:ln w="17780" cmpd="sng">
                  <a:solidFill>
                    <a:srgbClr val="FFFFFF"/>
                  </a:solidFill>
                  <a:prstDash val="solid"/>
                  <a:miter lim="800000"/>
                </a:ln>
                <a:latin typeface="Lucida Handwriting" pitchFamily="66" charset="0"/>
                <a:cs typeface="MV Boli" pitchFamily="2" charset="0"/>
              </a:rPr>
              <a:t>RECOMENDACIONES </a:t>
            </a:r>
            <a:endParaRPr lang="es-ES" sz="5400" b="1" dirty="0">
              <a:ln w="17780" cmpd="sng">
                <a:solidFill>
                  <a:srgbClr val="FFFFFF"/>
                </a:solidFill>
                <a:prstDash val="solid"/>
                <a:miter lim="800000"/>
              </a:ln>
              <a:latin typeface="Lucida Handwriting" pitchFamily="66" charset="0"/>
              <a:cs typeface="MV Boli" pitchFamily="2" charset="0"/>
            </a:endParaRPr>
          </a:p>
        </p:txBody>
      </p:sp>
      <p:sp>
        <p:nvSpPr>
          <p:cNvPr id="7" name="6 Rectángulo"/>
          <p:cNvSpPr/>
          <p:nvPr/>
        </p:nvSpPr>
        <p:spPr>
          <a:xfrm>
            <a:off x="70992" y="1047366"/>
            <a:ext cx="9073008" cy="6155531"/>
          </a:xfrm>
          <a:prstGeom prst="rect">
            <a:avLst/>
          </a:prstGeom>
        </p:spPr>
        <p:txBody>
          <a:bodyPr wrap="square">
            <a:spAutoFit/>
          </a:bodyPr>
          <a:lstStyle/>
          <a:p>
            <a:pPr marL="285750" lvl="0" indent="-285750">
              <a:buFont typeface="Berlin Sans FB" panose="020E0602020502020306" pitchFamily="34" charset="0"/>
              <a:buChar char="√"/>
            </a:pPr>
            <a:r>
              <a:rPr lang="es-EC" dirty="0"/>
              <a:t>Tomar como referencia este estudio piloto, para realizar una </a:t>
            </a:r>
            <a:r>
              <a:rPr lang="es-EC" dirty="0" smtClean="0"/>
              <a:t>auditoría </a:t>
            </a:r>
            <a:r>
              <a:rPr lang="es-EC" dirty="0"/>
              <a:t>completa de la empresa, con el fin de detectar mayores falencias y corregir posibles situaciones de riesgo que pueda desembocar en cuantiosas </a:t>
            </a:r>
            <a:r>
              <a:rPr lang="es-EC" dirty="0" smtClean="0"/>
              <a:t>pérdidas económicas</a:t>
            </a:r>
            <a:r>
              <a:rPr lang="es-EC" dirty="0"/>
              <a:t>.</a:t>
            </a:r>
            <a:endParaRPr lang="en-US" dirty="0"/>
          </a:p>
          <a:p>
            <a:endParaRPr lang="en-US" dirty="0"/>
          </a:p>
          <a:p>
            <a:pPr marL="285750" lvl="0" indent="-285750">
              <a:buFont typeface="Berlin Sans FB" panose="020E0602020502020306" pitchFamily="34" charset="0"/>
              <a:buChar char="√"/>
            </a:pPr>
            <a:r>
              <a:rPr lang="es-EC" dirty="0"/>
              <a:t>Diseñar e implementar manuales de procedimientos y políticas que permitan guiar el desempeño de los empleados, a su vez medir el grado de eficiencia y eficacia de los empleados, con el fin de conseguir los objetivos de la empresa. Además, estos manuales son parte de los requerimientos de las certificaciones de calidad ISO, y ayudan a minimizar conflictos internos, marca responsabilidades, división del trabajo y fomentar el orden interno.</a:t>
            </a:r>
            <a:endParaRPr lang="en-US" dirty="0"/>
          </a:p>
          <a:p>
            <a:endParaRPr lang="en-US" dirty="0"/>
          </a:p>
          <a:p>
            <a:pPr marL="285750" lvl="0" indent="-285750">
              <a:buFont typeface="Berlin Sans FB" panose="020E0602020502020306" pitchFamily="34" charset="0"/>
              <a:buChar char="√"/>
            </a:pPr>
            <a:r>
              <a:rPr lang="es-EC" dirty="0"/>
              <a:t>Una vez realizados los manuales respectivos, revisar la carga laboral de los empleados, pues, dentro de la teoría de la sicología industrial, se afirma que actividades muy largas o repetitivas, puede ocasionar disminución de la capacidad de reacción, activación reducida, que se traduce en fluctuaciones en el rendimiento laboral. </a:t>
            </a:r>
            <a:endParaRPr lang="en-US" dirty="0"/>
          </a:p>
          <a:p>
            <a:endParaRPr lang="en-US" dirty="0"/>
          </a:p>
          <a:p>
            <a:pPr marL="285750" lvl="0" indent="-285750">
              <a:buFont typeface="Berlin Sans FB" panose="020E0602020502020306" pitchFamily="34" charset="0"/>
              <a:buChar char="√"/>
            </a:pPr>
            <a:r>
              <a:rPr lang="es-EC" dirty="0"/>
              <a:t>Solicitar la colaboración del jefe o responsable de cada departamento para la elaboración de los manuales y políticas, pues es evidente que tienen un alto nivel de organización, por los resultados positivos evidenciados, que se han conseguido sin un plan de trabajo explícito.</a:t>
            </a:r>
            <a:endParaRPr lang="en-US" dirty="0"/>
          </a:p>
          <a:p>
            <a:endParaRPr lang="en-US" sz="1600" dirty="0"/>
          </a:p>
        </p:txBody>
      </p:sp>
    </p:spTree>
    <p:extLst>
      <p:ext uri="{BB962C8B-B14F-4D97-AF65-F5344CB8AC3E}">
        <p14:creationId xmlns:p14="http://schemas.microsoft.com/office/powerpoint/2010/main" val="37086130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E2D2B3B-882E-40F3-A32F-6DD516915044}" type="slidenum">
              <a:rPr lang="en-US" smtClean="0"/>
              <a:pPr/>
              <a:t>38</a:t>
            </a:fld>
            <a:endParaRPr lang="en-US" dirty="0"/>
          </a:p>
        </p:txBody>
      </p:sp>
      <p:pic>
        <p:nvPicPr>
          <p:cNvPr id="6246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9392"/>
            <a:ext cx="9144000" cy="695739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4896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92696"/>
            <a:ext cx="8229600" cy="1053831"/>
          </a:xfrm>
        </p:spPr>
        <p:txBody>
          <a:bodyPr/>
          <a:lstStyle/>
          <a:p>
            <a:r>
              <a:rPr lang="en-US" sz="4800" dirty="0"/>
              <a:t/>
            </a:r>
            <a:br>
              <a:rPr lang="en-US" sz="4800" dirty="0"/>
            </a:br>
            <a:r>
              <a:rPr lang="es-ES" b="1" dirty="0">
                <a:ln w="17780" cmpd="sng">
                  <a:solidFill>
                    <a:srgbClr val="FFFFFF"/>
                  </a:solidFill>
                  <a:prstDash val="solid"/>
                  <a:miter lim="800000"/>
                </a:ln>
                <a:latin typeface="Lucida Handwriting" pitchFamily="66" charset="0"/>
                <a:cs typeface="MV Boli" pitchFamily="2" charset="0"/>
              </a:rPr>
              <a:t>CAPÍTULO</a:t>
            </a:r>
            <a:r>
              <a:rPr lang="es-ES" sz="4800" b="1" dirty="0">
                <a:ln w="17780" cmpd="sng">
                  <a:solidFill>
                    <a:srgbClr val="FFFFFF"/>
                  </a:solidFill>
                  <a:prstDash val="solid"/>
                  <a:miter lim="800000"/>
                </a:ln>
                <a:latin typeface="Lucida Handwriting" pitchFamily="66" charset="0"/>
                <a:cs typeface="MV Boli" pitchFamily="2" charset="0"/>
              </a:rPr>
              <a:t> I</a:t>
            </a:r>
            <a:br>
              <a:rPr lang="es-ES" sz="4800" b="1" dirty="0">
                <a:ln w="17780" cmpd="sng">
                  <a:solidFill>
                    <a:srgbClr val="FFFFFF"/>
                  </a:solidFill>
                  <a:prstDash val="solid"/>
                  <a:miter lim="800000"/>
                </a:ln>
                <a:latin typeface="Lucida Handwriting" pitchFamily="66" charset="0"/>
                <a:cs typeface="MV Boli" pitchFamily="2" charset="0"/>
              </a:rPr>
            </a:br>
            <a:endParaRPr lang="en-US" dirty="0"/>
          </a:p>
        </p:txBody>
      </p:sp>
      <p:sp>
        <p:nvSpPr>
          <p:cNvPr id="4" name="3 Marcador de número de diapositiva"/>
          <p:cNvSpPr>
            <a:spLocks noGrp="1"/>
          </p:cNvSpPr>
          <p:nvPr>
            <p:ph type="sldNum" sz="quarter" idx="12"/>
          </p:nvPr>
        </p:nvSpPr>
        <p:spPr/>
        <p:txBody>
          <a:bodyPr/>
          <a:lstStyle/>
          <a:p>
            <a:fld id="{6E2D2B3B-882E-40F3-A32F-6DD516915044}" type="slidenum">
              <a:rPr lang="en-US" smtClean="0"/>
              <a:pPr/>
              <a:t>4</a:t>
            </a:fld>
            <a:endParaRPr lang="en-US"/>
          </a:p>
        </p:txBody>
      </p:sp>
      <p:sp>
        <p:nvSpPr>
          <p:cNvPr id="5" name="2 Marcador de contenido"/>
          <p:cNvSpPr>
            <a:spLocks noGrp="1"/>
          </p:cNvSpPr>
          <p:nvPr>
            <p:ph idx="1"/>
          </p:nvPr>
        </p:nvSpPr>
        <p:spPr>
          <a:xfrm>
            <a:off x="2830242" y="1196752"/>
            <a:ext cx="4190029" cy="532656"/>
          </a:xfrm>
        </p:spPr>
        <p:txBody>
          <a:bodyPr>
            <a:normAutofit fontScale="70000" lnSpcReduction="20000"/>
          </a:bodyPr>
          <a:lstStyle/>
          <a:p>
            <a:pPr marL="0" indent="0" algn="ctr">
              <a:buNone/>
            </a:pPr>
            <a:r>
              <a:rPr lang="es-ES" sz="3800" b="1" i="1" dirty="0" smtClean="0">
                <a:ln w="17780" cmpd="sng">
                  <a:solidFill>
                    <a:srgbClr val="FFFFFF"/>
                  </a:solidFill>
                  <a:prstDash val="solid"/>
                  <a:miter lim="800000"/>
                </a:ln>
                <a:solidFill>
                  <a:schemeClr val="tx1"/>
                </a:solidFill>
                <a:latin typeface="Lucida Handwriting" pitchFamily="66" charset="0"/>
                <a:cs typeface="MV Boli" pitchFamily="2" charset="0"/>
              </a:rPr>
              <a:t>RESEÑA  HISTORICA</a:t>
            </a:r>
            <a:endParaRPr lang="en-US" sz="3800" b="1" i="1" dirty="0" smtClean="0">
              <a:solidFill>
                <a:schemeClr val="tx1"/>
              </a:solidFill>
            </a:endParaRPr>
          </a:p>
          <a:p>
            <a:pPr algn="ctr"/>
            <a:endParaRPr lang="en-US" b="1"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2755" y="3448432"/>
            <a:ext cx="2232247" cy="184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Flecha derecha"/>
          <p:cNvSpPr/>
          <p:nvPr/>
        </p:nvSpPr>
        <p:spPr>
          <a:xfrm>
            <a:off x="155575" y="2492896"/>
            <a:ext cx="1368152" cy="64807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1935</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AutoShape 4" descr="data:image/jpeg;base64,/9j/4AAQSkZJRgABAQAAAQABAAD/2wCEAAkGBxQSEhUUEhQVFRUXFxgYFxgXGRwdGhwYHRgcHBwhGRwaHiggGBwlHBscITEhJSkrLi4uGh8zODMsNygtLisBCgoKBQUFDgUFDisZExkrKysrKysrKysrKysrKysrKysrKysrKysrKysrKysrKysrKysrKysrKysrKysrKysrK//AABEIAL0BCwMBIgACEQEDEQH/xAAcAAACAwEBAQEAAAAAAAAAAAAGBwMEBQIBAAj/xABPEAACAQEFBQUFBgMEBgYLAAABAgMRAAQSITEFBkFRYRMicYGRBzJCobEUI1LB0fBicoIzU5KiFTRjssLhJENzg5PSFhdkdJSjs8PT1PH/xAAUAQEAAAAAAAAAAAAAAAAAAAAA/8QAFBEBAAAAAAAAAAAAAAAAAAAAAP/aAAwDAQACEQMRAD8A0NibFu0qy5kxjOlCR70oFORFWFQT7gNcxU/2TCkV3hSJhgWNQpqanKmpz1FsDdXZkiwlQIyGZyWVlXvBivu/hwhc8tNLEFyucixRq60YYqioPxEjMZaGwd4STmwPA1PPLjyND6WoNdzXPDwyxDjlnazNCw1FP3W0N4WtG5/UZH8j52CKJGVgarqNWGVTT9R522YmVlqOP79bYMgNruypxUhjrQAUpmMh66eXWwaOHjbkNa4IRaN0p4WCIOONlB7bQBeIG5xqP87/AK2b+MWUvtzT/VzX4WHow/WwWvY24rODxSP5M/8A5rM+qcq2UXshnAkcGpHYkmgJOUiDIAV42YDbfQUOWGmZJwtWqgUBplmanhlwBsGqmzrv2jy9mMcgUOTU1C6ZHLLwtIsN3iFcKRiozC4czkNBbmOVWUMhBB4g2gv0QlRo2rRgRXiDwI6g0I6iwWtm7Sus+LsZUfCaNhbQ9eVtCicx62Cty93v9HxOjSGZnfEzlQOgFCT1JNdWNiQ3gcrBFed1ro14S9NH98gGF+0cUABFKBqUoWy07x5242juZcrxIZZ4FkYqq95mIotaUWtB7x0Gdoto32BUImdVjeqNiNAcQNRXwrYU3JeUO14kvuOJo0CwLIzCNmVWIdSaK65rlrWpppYC2Tcm5tmIytQB3HYUA0AocgM8hlmbQXjcC6OuFjMVoRTtDQVUjKuhzyI4gW9M8NSQwViakqxQk8yVIraePaqqmMTr2aipZnBULSoJY1yoQa14g2DYguCqgWpYAUGKmnkLVrxsOJySwNTTPEaihJBX8JqTproai2Red5HaBprtJd5aU940XmVLYgEahGTeBGdssb5Ty4QIhCcVKA4nYUJphZO6cqkZnLgBmGzPcpbr34iZU+JMsXiKZV8PS2lFtqMpGxJ+8AKimZBXFUjgANT0sGj2hSKTihWRR+FqN9CD8rc3/ei5ypI6xSRziI4cWlAQMqMV+KugJp0sAWZ/tF/d9c5D8wPzFmJ7MLsfsKy8Z5Zpv6WcqnlgUWVOznK3a8Tr71GSPqTiHzfCPIWemyolud0hjpURRond6KASPOpsFa8XWU17nzH62tpdyAO6eHDwtXXeVSQBDJWvHCPztck2uFFShA8bByARwPobTkcbVodvI5ooqaVpWn1Fra36vw08SLB6j2kxW9SZTrT9+VuJLylGAYVAJsAZvNtYwXOVqkM9I18TUn99bJpLqSK4Sa9LHXtM2hjeKEHTM+J/5WqXWMIirUZAcOedgaLbn3ISFvswJbU1bDz90tQDoBS2wl2RBQZCtaV4m3N3viSBJApOJQVIUkYWoRmBoag2l7VDrlx7wI+osFC8IvU68fTW1VlFCAGyo2VOGTU+vlbRmjtW7Mgg0y5dDqPSwZjgZ0L1oeWvw+VNbRl1rq9NM6HLU+YOY8LW5rvQka52hliOnysGzc7yWQV1GRPA9R0IofO0jtUUthXRyhyHHvcsPM8iOfIm22yGwVmWn5WWPtsjrFdyfxSD/cs1sBsuPbZF/wBFiPKRvmB+lgDNxNrx3MvLKGKdkVKrmTikjGWY4V48rbMW3diZDsJ4qUwjHNTKlBRZWFOGYtnezG7JJeEWRFdWRxRgGHu10PhZoSbpXJtbpAQf9mv5CwYw35GfZXS8uoLYSEIUipoRkSFIoRUA0OYFsfeDa15veDsrreoijHvL2lCDqCAgAzANeGfM2ZSxafsf/wAt0IxysC32ZtfaMMaxrdZXpXvSJKzGpJzJI0rTwFu5tu7W4XanURN/xMbMRVByBB8DWht80NNKZ2BUX+Tas6lHjOBxRhgiFfPIj1tWuu7+0kBEaugNMhJGNNPjrZuGPjSnlboJ59LApF2RtOMiWQzdzv8A9shXu5ioD6ZedvNrQbSviCNoVYI7OWTACe0OIAkvUjkOGEVqRZwtHVcvnW2FvNfmu6KUKBmr3mpQdFUkYnYkAAkDUk6Agsrlu40MgWeMGRcLipBCiuRyJIpT3iMyRgDUra/fr+tCkTFRQBmVQcQyqM3GBcvdFdBUnMWr328lzQNGimhYyTRiR2pQlmdhjNNcPDpS1RmVkxJV1AUuwphTE2FQxYg1rTQZVFeNAztoxyMQYgCtaMquA2hpkSCx1OQ4W9G02MF4agqgSMGmeJ3bLlTCudrCuikiXAVYke/SmSnVTX4dD0Nqe1LyrwoyKArzOWwmuJkUKvnmxI6qdSbBrXCCl2u0dK45kBryXvCv9QX1sx94Nt9hADkSeBNOn5iwhuso+13dTUdnEzdMTmnywkedjva8oNFNDQaED87ANbrbyreZGBhIwEVYNXM1OlBwVrEd8vjL7oNOTIdOOYOfhbvYV0iUFgkYLNQlVUVoCBWg6n1trSXCJsyo/fKwYWz5oa4gFVtDXLxpU6W1lkB0NfC0Euw4wSQp8mPytTbZKjRmFOdP0sGr2tMzlantGVGQsCKigqDnQtnXnkLVvsbD3ZCPX9bDu+szXeAsxUs/dWmR0zOg0H1sAbeJDeL4zDQEUPQHLwtud7QRyMBlUA0+tsXdaHChdhXPEcvH1Nvtp7+Xu7SvBdwmCNipz/6wf2vDTtcdOlgv7ye2F43MdwiSOKPuI7cQDSqxiiqKDu1rQajgFPtja0l5laWdjJIxqzNqfTIDoAALVZ3qbQ2Aj2Dvtfbo4aGeTIUKOxeNh1RshlQVGfIiz29m/tAXaMfZyhVvSK2JFrhdKgYkqTpUAgn5W/Nl0ujysFQVNnH7GN2BHOZmmYSqpoi+6yEYWDVFTRipBFNLA45RUHLUUPiND++VoZJNcuIPgRx87dXu+RRU7aVI8ZouNgtWArQVOZoDatDtCGQHs5Ufu4zhYGinic8hl8rB80xGYUa1ArpX3hpmDa7s2SqhSKUHdz+Gv1GnpztUK10tzFiDLTUEkDmaUp56elg2Ctl77a4a3JDylHzVv0swopMSg87BPtgirs+v4ZVP+Vx+dgXXsvb/AKXAOZkH/wAp7OoKehslPZrle7uf4yPVHH52ewj6WCADnb0AWs9nXW0JWhsEZSluinH0t2DbwnlYOGA428pbtc7e0sHKi3E0asKMoYdRUeluzb6lgGL1tK5IzKYoiVOEgQ0IINOItRm2pchUpdIySRWqRCpHHQ1p+tjJoVJqUUnqo8NfC3QiXgqjyFgWN629ASxFyuoIyJZVatOfcA87BF6j7a/kkKgZA2CMABCRiAA0FK58yLPvaJVUqwFDXF/KFLMD4qpHnZGbJftL1NM2ZqSSOdKfU2DS3fvrxyszd4gBGy5AA+HeBtt3/ftcZxQ1/lcfShr8rbm5t0w3SJtGcGU+MjF/oRbWnuSuO8isONQD9bBBsPakbRRscSYhUBtcwT15/SxBDeVOjDwtlR7MhAA7NctBpT0tKl3C+7GRp8RP/FYNVxW0LQ10NorugJ+JetfrytaS7MCTiqOo/OwQrdz0p4fnZSe1jaBe8JAueA5gc9T86Dys4L7eBFG8j+6ilj4AVt+eLhI16vkksmeZY+JNfzJsBTdG+zQGWlTEO0AOjMtBGNeMzRrTkTysvYdnSuMQkQD+MnEaGlTzrStetjDfS80jjgQ1eRw2uWFCY469DKzk/wDYg8LW93/Zgb9d47yH7NZAcCkZ9mpKRk+KKp87AnnFuUP/AD0P1tLKM7HIgjcKGjXAEOGq1WtaqARocPE6042DI3UuZAaU5A5L15+VtfZW+sl0vQMIVmoy96uHMEUIGZzoaCmYGYtIzAphFBlTIWHI9lSteF7JWdy3cVRUkgZjrlWwHF63nnvbo16KsoOaBcsKNiACkEBiaGueYXlYU3mmaAxYMjNG8sqigjxO7LQBcNVGAEKagZDOlrt3vFT8/wBbVN9IccN2ZQWIMgFBXu9z86+psG5uTvVtFrxdFe9M0bzQxYMSEGOrKQyrmMhkSK5Vs9ytkN7KBdu3E8yy/cdmIaZqZsBDVyoAB3qE5V1s5n3shAY9heKBcVcCig1+Jxn01zHOwb9zempyJ9D/AM7YHtQixbOl6FD/AJgPztV2Tv3d7xeEgSGZTJUAsEABVS3Byfh5W0d/O9s+cHUBPlItgUe4GV5gP+3j+bYfzs/lFkZuTFSZCfhlh/8AqpZ60sHhFuCvO0tuSbBVYEa28raeQVFoOnGweHpb0C3QFvSLByB1t8wppboC3ZWwQi3zC0hS3DClgGd9L4Y4XNdIpPVmjUf5TJZQbIiJhYKe9IcI/mc4R45stmF7WrzhiwjVgnzLj9LDe61zrLdlpkGxt4IGYf5kX1sDKghCBVXIABRyoMh8hawK+NuokFpOzsEWHnbKvm3EjmaBUZ3VAxw5jM8QATlVSf518tWZ1jRpHPdRWZvACpp6WBrnd3e7vIXKz7Qm7BGWtUjJYyMvEYUWQj+SOwEOxfv5C+JXKitR10FOAobEkDEcTTkeHgbVrtdVRVRVAVAqoBwAFB8hafs6aV+dgD/a5tww3IRr70zFT/IuZ/zFR62Xe6F0YIDSrE6V11AA6FqDzta9p99+0X8RgnBFhjprmDVj/iJHkLWLxeTdYEK++2MJkMmwEIf6XKt/RYB7a4a9X0xxNUsy3aJumcQfLgQJ5q82s+7pd1jRI41ARFVEHJVFB8hZPeyPZuO9GXDVII6r0kl7sfpApPQvZylTy/fpYFdvx7OQ0r3q6pixEvJCBnWubRcDzKa605WE8sB/elni7la4R++gFbCW827kV6JkT7mY6mncc/xgD3v4hnzDaWBZoa5UsS7gXWFr2rzIWSKjBq0VJAaozUNTmpyz5nS2fBuvJ2wjlbs6kD14qdGHhxysdXTYMd0jIjxHMY2Y1JGE0yApqdAONgxvaBsGIXmSaDRo8cirxlOP3MqLiwVPWppmbCF/QtdbtLpSWeIitcwImB8wT6W1N9xW9IPwxJ5HEx9dLQ7dhC3O7NQf2pB/qQnP/D+62C/u1elenaOytEVdWrmAGFa9x601AprXQWIMsFRJOQR+A4TUVOZgBOeeLU1HjYJ2PMFmQahjhIHEHKxQL26jCr93Sgwgkcq0rw58BysFfZBjjv8AdmhJKdqgq1dWJTKoB0YfOzM3yFbleOkTZ+Gf5WV+EBoiiFWWSNgQSRk1fdNc60zrTLQWub57dvLKRHJeZEcqGU3WWNFQUxGpVAdK1OLXkDYPNzUqWbkyN6EHL0s6rJbdK9RgEAipU8PpY+/0tL/d3s8dIB/xjKwFRtzSwkdruc8MwHCssQH+WQ2ri/T54eZpW9GtPRvWwGtLeGOwQ94vZ+Faf+8yn5CK1cRXkjNFoKUxds1KE80B5enWwHhXpb4nrSwI10vR0EQPWGU//cFon2Xejxj1ByhI8u9LpYDl7yg1dB4sBbh9oxDWWIeLr+tgVtjXlgKnD0CR/m5tG27d5/vpBoahYRoaj4TYD3/SsH99H5MLVbzvLdFoHvEYOoFc/kLBv/o5e6f27HlXslHTNYdLZt/3Wcmpd3Yd0fesBrpUKBkcyBUj5EMv2i7W+0XkdiBJHVQjA0xYVBalRwZiPK2vuA8bX2RG7sqRECNiKkFlxEUOeHsxnyewXtPYt5us4AAdU0IJOoGdHzGeeWnDS1a7peo2lvMi4pGoQye+hAADRka5Vqo1BOoJBD9FC7qdPraNoafrZfbr72CdV7aiPlhkHuNXz7jHShyJpQ17tj67Xwe65865E9RwsGPvdITGkC+9NIq+QI+WLDXpW3N1uym+qiV7O5XcIo4dpNT/ADLFEP8AxutpXTtL+XNBFd461P4iCCT5F/8AALS7pLWDt2BD3l2vDA6gPTswch7sQjXysGwLVtrX1bvBLMdEQtQ8T8I8zQedr6Usv/bHtXsrskC6yEs38qUpXxYgj+Q2BY7voZ70WPeYsWJPE8TTxztZ3zmrOEJAVVCilRQEnG2fJQ58ha/ufdezjeXiMq8MRIAr0FbYNyupv17jiqfv5FXwjIxOc86rd0Fesh52Bu+yzY3ZXFHdaPeCZ2FTkGp2Y6UiC5dTYzFz6t6n9bR3aJRQKooMgKaDhS1wAchYMCaUDOvXS1VnVgRhqNOVK8zXL62qyT1Onrb0S1AGtgo7auhAiaLAyRyI0lTV1UMpqnP3e8NaDKptpyw1yoaaHoD+YOXkLcPFWgOvIaD9PKw9vnvIbqBDASZWBqxNezUg0OdaucqDhqeAIBW8D9pfJKGoQ4B/Tl6VBsQQ7HN8uwiVwhUhs1ZgTgcD3QSO8ymtNAedhTZUOedia97fNwjV1jEhclaFytAM6+61eHrYJbruC6MCsuhybvAgY6imJVowQUrzdvwitht1Lxq17cH+bLFma07UGmMjLkijnXCk9qcg/wCohBHORm+gW2ZevaJPIwp2CCoqaOQOp7+g/KwGdx3baKSNzeywRgcLZgrkKH7w54cQrzYnlQrvjXOVGEirVq8C2ueeQpnwFlPPt9gaPtO6CmvZ3e8v6VQD52pzbyr8O0GPhdUUeeKYn5WA+u2z7tDKpxyFWBXCMRocLHU55io11pTjYuj29dFACwmgyFEQZetkfdttYmBe/wApocuygVjxGWIAaEjjrbSfbkCqWaTbJVRmypd0UeJw5edgbUu98K6QP/lH52ry7+AaXdj4uB+RspIbje72DJdXvT3diRGZJ1D5GhDBHAqCDoBUUNsSRpKkNJNUEghnfIg0IIJyOvnYHRN7QZOF1TzlP/47UJ/aRONIIR4sx/SydkjHGvWpraIwqOA9LA25faZeOAuq+Ic6a/HwFhnaHtqvVSIY4SB8ToRXrgDd3zY2A733VNPDyP8AytlWA/f2x7RP9wPCP9WNuf8A1u30+8f8OAfWM2ACtuSlgPpvadeXFBebxEeYWNx/w/Sxr7N9+FkQQXl1dlyWbPOpy7QNmCa+9oTxrqiqWtbLvBSVSOdD4HI/I2D9G7YuoLk2p3PZg7xArXVa5HmVrkG9AemthTdDfAMqxzNVRQK51To/NevDqNGRs5OWhFQeB8DYBX/RBhcy3YBg1e0ibJW56iqPnTTjmDw2dkbQNCYQ0iKaPA1BJGSK9wk0IrWik0yOFqAKdm9XHEcQybnwYcmp9dR4VBybzs6rY1rFKuWIUrQ8DwdDQZGoNNKjILsDx3iCYRNRJ6LIcJxYa0kUg0KuVxLQ0Klq0yoS+NlKjDSmVOll7GO0kzIu97pQMATFMoXR1xd/icJIdRXCxAYna2ZtRs1cNFIlMQ95GrUDBJQB19GGVQOIFKrZGe0faBvO0GWvdQiNf6TQ18XLeRFm9tTbgiu0spoGVDTPIsaBaHj3iLIvZsfazYmOrAA9czr5WDS2tL2NzSP3WkGfPvBgTl/sxI3QhbbHsb2VjmmvLD+zURr0kko8nmqCJLC28suOQITiVB3qaGqh3rUnMxrGta6zmzT9lUOG4AnMtLKxNPixYWP+JTYDNQcsNKcQQc/Ag5ehtYw2rgngRb4Sv+D0IsAq13yFcvHW3iinu+vG0bw560tNEpzFSaa2DntVjV5HNFRSzZ8ACWPoLJqe/tK5eT3nYsx4VOfoNB0As62jrVeHUWhl2BdpDhlgiaoybCA2Yz7y0OvWwKzZhUsKkDPS17ffZgkuPbggPC/u1zMTUDUFc6NhPgDYt2j7OLrQvG0yU+FXBGRz95WbnxtK+xIzA8ABCPG8ZqanvAipJNSc62AG9n16E91KHDjgYqchXA9WU1pzxL/SLbd7gBVlxquIU1HzsudwpDDtFI3Aq+OFgeD/AK41A87Nh5mSUIaBWUFaAglgTXjSnu8ONgT02w5FkLhXbDIWoEBQgPWmLHodNLfpG5PEyq6IgDKGBCgZMKjQcrA23NjpekEcrsgxBsa0JBAPPLjQm1vYG1ZVgijUrSONEFY3ZqKoAqRQE0poB4WAp2tFe2Km53iGKgOJJIcYYmlDiDArQZUHO2VeL/teNGM13uN5QKSwjlkSqgZ92RWBy4Z2sxfanUMHCgitSiinDMMCetuzFJT72/Io0IAjGXKpp9LADezraGCJ1W6yvHJPLIhiMYRFYjuDtHSuEg5j0tW9p2xVyvUcbJUhJgcOZPuP3WNDlgPOqda7GyoLts+eSGKaM3Z0WVGMqnBKO5IpIOWIYGHg1tHaO17lLG8Ul4jwupU4TUivEU4g0I6gWBKuaW4bO3V6QqzKSCQSCVzBpxHQ6jxtXd/3WwVtqL3cudTbJx22ppV0JHmbUWhj5gf1D9bBTL28rbSumy+0ZQFkZSQCUUsaVzpQG2ne90Zf+ogvb/8AcOfmFsA1W3yGhHjYq2d7O7/LXFAYVGrz/dqK6a94nPQCzD2fufDcrvFS7w32Use37VKEqa5xY2oMHdGGgJqx6AFLdZWjbEpoeI4EdbMzcbfPsqBqtF8S/FHXivNenpQ1FvN4Ny4JYnmuMbrItKwq1VpUhiuIkrSua4qADLQggQheJ9CjqSCGFCDxDA2D9MrfY2i7ZWDR4S9RnkASfPI5WT43jmSczOxDMS2IfCK+4R8UVKDDwoDrSlfdPet4sarmrAh4icqkEYk/fQ8Da/sDaONVRmOMDMj4qfEtNGHEefSwHGytsJfYvunVHIqcOFsvxJiBDLw0y40NDajtZ5ovdhWWmeJWkLg81QsCnKiFq10tZuN4V6YlDMO8CFXMfiU/WnlbQmu2IEFnHVXdSPCjU9QR0sC/29vHJJduzZge8OADYgCKOB7pzrSg4G0OwFWJJJHOERrUseFdSK8gK2j3q2dPFLGsztKpLFZTU4gCSAczRgDp6ZWwt4NqKqpCCaVE0vXDXAtOpIr4DrYPhKSXkcUIqzA50OJWK15do0SA/wCxs8fZ5Bg2ddRzjx+bsX/4rK3cHYUd8ul4MjN94yrVKBlwt2laHgXOKhGdPRzbAREgiiU17KNENcvdULWnWlg0FNus+dvqcregWAP3g2nDcozLO1BoqjNmPJRx5/Wyw2p7TLwSRd0WFc9Rjc9SSMIryAy5nW2DvHtWW8uHnkMhVQidFAArTgW948ST4WxKWAv2b7Rr4jVdllHEMoB15rSlmfuzvhd74qqGCTCtInyYga4Do/ln0sg4IyTQDWxId1rwkAvSKT2ZxNQ95aHUdRSwfomJMaEaVBFRwrxt+fL5vVfY2aN53DozI1Cq95SVb3UHxA2cvs7279ruschpizR/51pU9Kgq1P4qcLU4diBJry8ggk7SZnSkKBlBJJDNSrmpri8bB+eJ76xvHbBjj7QSY9TjyavU4s7EM2+t5OszUGnuinOlErbr2rx02jLhyGCKgAoP7IaUsUeye4RtdDIyK7mR0OJVagAVhSorXvc+AsATJvVK2s8h6dox+VRbldoTv7vat4Bz9GNnmgC6AL4AD6C3QlbmfWwI9bnen0u15b/uJP8Aym1hN3L+dLpMP5gq/wC9SznL28rYFFFubtFj/q9PGWMfST8rcbN3PvV4DGJ7uwU4W+9fI60902b+M2huV1jiBEUaRhjVgihanmaAVPWwI3bFze7zPDIVLoQrFPdrhByqBzGdNa2oM1tjfSWt/vJ/2pHoAPythsbAcezHaZu7ySYQ6EoHUgGo72a10YfPTqHQY1kCXi74S+EU4CRNcDH4TUmh+Fq8CwP58WN7hFd5zUmZpMaHjEoSng3erXhpzsydz95BDQ4sV3kof5SfiA16MOlddQZV2vYkQMhNMwQciCMiGHBgciLRXu9hMq95lYoDxIGmZGfTpareUZW7aAYiQO0QUpKgGRXh2gFKH4h3T8JXA3znleOKW7kOtDl+IEUIBIqjD5EUI1sGTt6B704r2yqjnuOaIxDYg+EN3qaCoBAGmdLaQGEVfOnn8zry8hbIj3liA74mV+IMUhI6FgpU+RNq153jj4RXh/BFH++4sHO50+ALUgMZJHevEs/L+UD1bmbT72bsreHPZLlgUKwFWDqMIDGlXXAEFNRhHM2zY9ogmq3Vq/xuq/7uKxpuzKzxVdQrV0U4h60H0sCS2fc2W8jEpVkxlgdQVRsj52nuMjI5FThUih4q/Pw0szvaDsuIAXgLhmb7tiMgy0+IfiFAK60NDWgovVhpHi/GSa+eXysBjsHaePXusM2AOh/GteBrmOHgbGV0vWId6gI1p9R0/fIlOXC9FHUAkMD3DyPI8wbFcO2JQuJcAIAK5E0JGmumWnXwsBzf7qkqFHXEp4fQgjQjUEWVu3PZi7uzJOpr7uKoNOAICkadbNBb01NB6H9bQySGuYX52Babvbr365nEhAYHJkcEEcmViMSnip45gg52ZuwdudqwjmQ3e8jMIa4ZKZ1hf48tV94dRmfDFy8rcXy4JMmCQV4gitVYZgggggg0NQQa6UOdgKrntIHJwR1KsPWoytp0sB3Taz3fu3smSIe7ead5B/7QFGaj+9Ay+MDNiUoHoMJJUioKnIg55EaiwfmTaq4J5Y2J7kskf+Byv5W2dnbKu8iKe/iI71GFK+FLVNpXX7QvaxqcTPIXJqGZiTISy+6CcRphoMtLbWx7lgu6sigkrWpqdRX3Rr4WC7svYsKZrmeeZb52JoLy6xtHGrENr89AOZsL3Dbj1CrHEQDRnXtBTOmjqM/C1qSS9tOFxPFEfijbAKdWGZ50BWwFfsg2ZJDs4yOMIln7SIccBVIwelSCR0oeNvNs79XdJXVVdyHYUUE1KmhGWhJByNDzsZ7CZRFEFFF7OPCKUFAow5HjZFb83mW6bSvaRFgpcvlkfvQJD3hnqxFgz985JL3fJG7CSIvFHIqOO+UChCSBpmttTcPbwucDxSRSMTM0gIGVCkajzJU2FotuSvOsp7xRDHyqtDkaUrnx1yrW3F527Kx95k1ySg18BkOlgaDb6/hiJy/ir55D62rPvpIfdioOZA/84srGvjnV3PmP0tx2vU+bH9bAzbxvheOHZA9So+rG2Xet8LzxnRPJTr/KvXnWwKfI+P8AztE/lYDCXfKY63kf0hvpUWpS70MTVrxMf4VGXqXNhdmNusNRU2Db29tKCcq0SSK4GGQuynHTRjhA73AnIUC5ZVPu68cBvCm8n7tatT8TClFPTifCnG2GLes/OwGHtM2vHeTdxDogkFKUFWKUp6W39kbOwwqg1AGWg5cdLAGxrm0l5hRgczjGLLuCrVFdR3dbMTbF/W7BHZZGUkL3ADTLjUgAWDf3T3g7IiCVqRk/dsfgPI/wk+h6aEG0E7Ms4BZG/tUGZB4yRgan8Sj3gKjvCjgt+grmP31tubu7w0XspyxKisbKMTFR8NPiYDMcSBTWlQvXm5qRiBBU5gg1BBzBBGop9bY0qqZOyXN6VwrUtTTIWOt37hdZFLRyGRWOIISAqk+9gAzoTUkVIrXrYiu92RMkVVPEAAHzpYBLdndgCMmQMMRBwuoBBpqOIryI+limG5qoAUZD1+etpJLwi6sPCufpahLt6FXEZdQ50QsMZ8EHePpYAn2tzUEK8gzHzoB/umy7vUICRqeCjOzC36uEl9vOCFSxSOhFQDmAR7x/isFbRhUqgrRwoFOOIEDCeINfpYMW53c9uByBI8xQeGulja4XIMyrTIyD0FP0NhO5yiETTSAkQhagUBqWGXTOnT6WYm7ceN4moR3DJQ6jEK59e98rBudhaN4LafZi3PZWCpDCCvgafmLdqg5i07Q24MNg9XDlUjn1HhbGfdyEklHljUknDDeJYowTrhjjcKtTUmg1JtqNFS0eHxsGTc92brFE0IUqpaoYMxfFShLFq50Ay0y0Fg8xvBI8ZpVDQ9QdCOhGfnZvzXJW1/Kwtt3dNZKEkgjJZF94AmuFgfeWvA88qGwB15vWQIyWtXNKnpQVFrH2kTmNI3OJvulxUoxJoCBwIrTXlpxo7V2FNCxMoZloKSpiwgad7Dmvn0obbO4Gx2acSOpASpUlWFXIoKY6swwkmugysDBjywUyWgA6ZrQelbIr2hXjHtK9nk6D0hjB+YNn3HHRBU6H0t+ZdoX4TTTzE07WR5Fr/HISB0yPysFXZJFZPEfnarfD328bb+xd0b/LjeO6TlSciVwg/wAuKlR4Vt3etw9pYifsM58AOXQ2AXBt1bllobfDrlYPS1uWa2xsbdW+Xun2e7yOPx0wx/42op8jWxJdtwYY2CXy+AyV/wBXuamaUkkACoBwnxWmetgX5sQbD3Vvl7A+z3eR1PxkYUpzxvRT5E2ZOzNhiIn7Hs6G7lTT7RtFu0kLco4kxEN4UHS23eN2Xmob7ep5yBmpKR3UnKg7JO8wpUEk2BaJujc7uaX/AGgmOtOwuY7WSvIuRRT0K+difY1zK0OzNkrHyvN/YlvEITVT/Ll0sfXG4RBUEMccYbE0CoirhcV7SIniwAqDxwnQLa3c2L+6CfL68rAH3vZ96RTeJZWnnjFZl7uAQ50MQCqxAJYMDX4tARi97JZEDxk4WHDQdD+8+li2+IwIK0EkZJFdDzVv4WGR8jwFg68ot0lDRgi53hiADrDMCaxkcM8WH+ociQGZd4FjvrXdgFCYQH/jKg58MOYXx1yrS20NMuWniNM+fW2Vv9u6xYywqXEho2HPDi+LL4DWteHgQAfXTYge5xKKdoFLK3XkTyoFGehFeYsGTs2STFjgIWUZuh92SnxAD3W50+YyG3tHfJ440xQyFmIBq4EaschicEmhOhw0zAy0sNriU8VdT5hgaH55U8bFGzJI70jBlXFSkiHQg5VpxU6fvMBbbV62hOCBKIVz7sIwkj+KQ1YnwoOlqu7V9MAJmHZ4akuQVQ9a6K/NT8wakoR/sh7N80OUMhzYGnuOT7zDVWPvAUPeFWy7vsraEhLwyxSKDTEWwHnmCpp6njYLEm80Mswnucod6qXADUByXlTCV1Fa5Za5Vt9tnCQC+wg9nIfvBxim0NacGNM+Z/iFtiLdN3UNMyxzFgXaCRlDqMwJaAdtQ598GmfM29ixXWR45KNFItGBFVZTXvU9QRy8rAvLyDLDDEaVnvKoeqR1dj62a+70FWc00Cr6mv5Cy8muyJtOGJB3YY5pVqa5u+DXjp9LMndxvuyae8xp4Cg+oNg1QtpBFblWPIDzr+lplB5jyH6mwR9ibfdhayI+p+X6W67AdfU/lYKTQUtC0H7obaJuo0+uduhcxyX5fpYLoiFuZoAVIItPbytgyJriVWg4VPWlquxoMJZuAkYDzJJ+QW2xf2wriHDPyti3Z6qDmaTSNkeGNkzrrlXzAsH234GYmOpWNxUlCASTkQCa04Go6WFbreNm7MB7GKIuuRKL2kgNK0eVjSP+t1FvfaTFenS7iBZGVi6y4QGI9wjEGODQPQsaVFKitsnZOxVTs3lC9ooHvkSyKauDQglQHRgGVWCggUGVgMbhtW/SsSbqka8O1nOPzWKNlX/EbXmvN7/ubv8A/ESf/r2z4tuOEVEA7qhanMmgpXkPnated5CgrJLGv85VfrSwBe2dwLkJppJpL00jM0rQxBAlXOMojuAWHewhqDwGlpdl7FiRWfZ9wuzOpX729zNIe8aAquE0pmSRTLna/tHbcd5YPHLHJhGFjGQRrUVK5cbRbu7QWC8hXHcYYG/7N8h4UYU8FPOwaEm614vH+v36WRf7m7/dRU5Gmbgc8jbU2ZsS7XVezhj7KKSiS4SanPusWapqDx4BjyFrwYrVWOaEg148j5ih87eMQwIIqCKEHlYObxeSih5CwZXWCbApY9tVVRqAMQrqyt0BXjW0xIXMJ/4lQTTU5FnIB9eHO0D4XQibNGAu15qTUq39jJXnVsJPNia9y2dslmTFG9A8RwswEcaOgUGN8bFnaIIQKggll0zNg6WcxziKZ2WO9MpgkcYDHelXuYIyoYKwQnvsa1C6E2JtmXypowwksVZfwTDN1/lb31PEE8wLDt9uqTRyIuauMTNEQgyIOKSYSKxGQAVSMjy0j2ZtUyRGWY9+LDBfiAyiinuXhMag0VgatSlA5qcC2An25CCuPlkeoJ/frYP2xCmFxKK3eUATj8NPdmXkUoKnkAfgzIJ9ry9+JgquvdLDOoIydQRQAjOhrTMZ0Nswr3QNcqVPHxsAvs9pIZWud4zljzjbhLGx7rDx+TVGdRYh2VeRGcJNIzn0VuB/fQ8LY21tlGWNIEynhxPdGOjRgVeAk8h7or7o/hNeth7SF5iro4yZSMwRrUHQg6jrXjSwXt67kBgcDvs2E04gIe8fCgX+ochbAu87RsHTJh+yDzBttXpywQE1CBlXwYrWv+EWFJ9oH7a8I/s440xUFSZXIp1wgMBlxYeQF+0uyvt3IIp+JTqrDPXUaVDdOBFqO6W0TBIbtLrUmNuEg4jo41ppxGWQp3WZomxLQ8GHMfT9LWdrXQSoGU0zDKw95WGhHJgefzGoGs03pwtlbZZTGWkZUCd7ExAA51JyA0+Vo93do9vGVegkWgamQxcGHJWoedDUcCSNe0S/dm8MT4jFKkomQGmJcUemeTLQkHPPmKghhwSH/SN7JBHZxxx+oDfWtmVsKbDBF1QMf6u9+dlVHIqw3aSWbtC0hRI0jzlR41WEyljRWWmebNQjM0BsV7Dvy3kOIgkhhYoyElWFMlK4qgoaZGvCwHabQStMa15VBPoM7XY74NKNU9CPrSwrFtN48uxw/wAxNPkAD62sxXpmzY1J6fSwbu0tsdjE0qwSzYRXBHhLkcSAWzpyFTyBsCXv2ttT7m6rQ6F5fyVPzsZ3WckV4/X/AJ2Ed8tzFnxT3UBZsy0eQEnMrwWQ+jHWhzIUrn7SbzJJXDH2ahcSBSGqS1RixHQAUoONi6Pa8MoxptGSENn2ZEJK8xV0La8ybIlA6OzKSrKxFCPw90hh4hgRbdTbN3IBkDq9BiCrUV6HiLB+gpLxQ2jjvdMibUXkNomfOwa0swZSCRmCLDt3doYwJBRscx1rkXZlOXMGtrjSG30sasKOAw62CttOHHdjErqsjLVCRX7z3gSOVdehNkjtqbbUSu0qSxxoaM6Rrg8Q6g1X+KtLOd7pgkBqTyB4efG0h0auYINQdCCDUEcQbB+aJ9qXmT35pmrwZ2I9CaC1SO6sTp4mxnvrBDdZInii+7mxkRk5phYAgNTNc8gRUczaxc7ijIrgUrw1p+tg+3HjaNGU1oTWxNfo6gNy7rfytT6HCfANztU2bAFOXG2oANGGIEEEHiKUPrYCXZ+0O2ijfPEoEUtQdR7jE0pUjXjVh0tcFaVzpXWw1uUxaR4GJKyxurGtDijYqGHJtTlTMjkLfbs7VMiRIQxbHLDjeRj/AGJwligopZhxpl1sGzeL7EskYcLLDITDMylSiVBwlzwYNkCNMZtxteKQFJ8Je83ZhBOERWeaFj904xUyJKyECoxK654bSbQuQvEbRykujLRVYKyqdQQpFGIYA96ulNLXLjWl3Mh7Qsz3KUnLtYwrsrNTRwV4fjfSuQcmrZMuKmYabDJicfFhChQBlQZacLVvs3ZTfaQGdyoSYVNJYqnEuAd3EK1GVe6F0JtcHGpqQXBJ4lZGQnpXBi87fMbBWeOncU42ij7SBgama5GmQ4s8RIHE+5oZLeCQEAg1BFQRytXvUhihvDqTiua/bITXSok7SI80cIwPLtKjNVpNfIRHO8a+4USVR+HtC9VHQMpI5YqaAWCvfIsYyJVgQVYaqwzBHX9nKw7tUmOQXuIYSWCXqNQaCTg60+BxnXqB7xOHe2pexDG0mHFThWnDnQ2Vm8m+0+JggEYdMLYSe8pOjV1+Wp5mwMXaUgku7PFMIKqG7UqHCUIJqDQEU46UNbB+yLtK1+dhNHMjYHMqoCslECGhVisbhgBTWjE6MbS+znaryIEbiSK9Qa1+enj0oV3Whq2EAtm3U0Az5mgA8BYK0sdLewS4Kg+6dR15j952xPaDe3i+y9k2Fu0Zq6+6KAEcQQ7VHW1/Z83aQxyUIxoHoTWmIYqV460sF5GMEgkXzHBlPD8wedLDHtgvweSBlNR2Fa+Mj68iMNPLpYquJqSh0oSOnH0sv/ac+GfCNPs6ZcM3c18a2DjarEQXVTWkaqRTXGIiFwgA1IbOnQ21N2qw3Zb8sZN4VGiiiDYFdKGrSgAYwvZvReNF1IrajvrKcUcQOFcKsKUqGUsoOLWlDoCOFa0FK0MZaHsyxpIs7DTuPBEZARTUMruhB/GWrkAAYu7xm2hAJ49oyANkyJFEvZtxUjCTUcCSagg2vjd++rmu0XP/AGkETD5AH52TXs/3jluV5Ro80kZUkjJyYE0B6MK1B8RoTb9L9nQmwCkUe1Y9HuU9PxRvEfVSw+Vra3+9r/bXF9czd5EkHjgbA3kKmxKqWsoMx4H8rAtN4Nl3TaIpFIIb4B7kqtFI4HCSNwHPRwDTqLKSWZampA6EjK36lvd0jlXDKiSLydQw9CLZsu7F0clmgRidSak+pN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727" y="1913141"/>
            <a:ext cx="2466975" cy="1515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5613" y="1863405"/>
            <a:ext cx="2419350" cy="156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Flecha derecha"/>
          <p:cNvSpPr/>
          <p:nvPr/>
        </p:nvSpPr>
        <p:spPr>
          <a:xfrm>
            <a:off x="6224963" y="2507212"/>
            <a:ext cx="445106" cy="3277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7294" y="2158134"/>
            <a:ext cx="2247264" cy="978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Flecha derecha"/>
          <p:cNvSpPr/>
          <p:nvPr/>
        </p:nvSpPr>
        <p:spPr>
          <a:xfrm>
            <a:off x="128679" y="4080998"/>
            <a:ext cx="1923042" cy="64807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 de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Ago</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1960</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10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41433" y="3717560"/>
            <a:ext cx="2466975" cy="1580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17294" y="3426890"/>
            <a:ext cx="1964297" cy="1870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redondeado"/>
          <p:cNvSpPr/>
          <p:nvPr/>
        </p:nvSpPr>
        <p:spPr>
          <a:xfrm>
            <a:off x="307975" y="5517232"/>
            <a:ext cx="8072065" cy="11862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endParaRPr lang="es-EC" dirty="0" smtClean="0"/>
          </a:p>
          <a:p>
            <a:pPr algn="just"/>
            <a:r>
              <a:rPr lang="es-EC" sz="1400" dirty="0" smtClean="0"/>
              <a:t>La </a:t>
            </a:r>
            <a:r>
              <a:rPr lang="es-EC" sz="1400" dirty="0"/>
              <a:t>seguridad de los aeropuertos </a:t>
            </a:r>
            <a:r>
              <a:rPr lang="es-EC" sz="1400" dirty="0" smtClean="0"/>
              <a:t>controlaba </a:t>
            </a:r>
            <a:r>
              <a:rPr lang="es-EC" sz="1400" dirty="0"/>
              <a:t>la Dirección de Aviación Civil (</a:t>
            </a:r>
            <a:r>
              <a:rPr lang="es-EC" sz="1400" dirty="0" smtClean="0"/>
              <a:t>DAC) con </a:t>
            </a:r>
            <a:r>
              <a:rPr lang="es-EC" sz="1400" dirty="0"/>
              <a:t>personal de la Fuera Aérea Ecuatoriana (FAE), responsables de la seguridad externa </a:t>
            </a:r>
            <a:r>
              <a:rPr lang="es-EC" sz="1400" dirty="0" smtClean="0"/>
              <a:t>e interna</a:t>
            </a:r>
            <a:r>
              <a:rPr lang="es-EC" sz="1400" dirty="0"/>
              <a:t>, para evitar sabotaje, control antinarcóticos y sobre todo actos de </a:t>
            </a:r>
            <a:r>
              <a:rPr lang="es-EC" sz="1400" dirty="0" smtClean="0"/>
              <a:t>interferencia ilícita garantizando </a:t>
            </a:r>
            <a:r>
              <a:rPr lang="es-EC" sz="1400" dirty="0"/>
              <a:t>de esta manera seguridad  al pasajero </a:t>
            </a:r>
            <a:r>
              <a:rPr lang="es-EC" sz="1400" dirty="0" smtClean="0"/>
              <a:t>a </a:t>
            </a:r>
            <a:r>
              <a:rPr lang="es-EC" sz="1400" dirty="0"/>
              <a:t>través del control en filtros, salas de pre embarque e instalaciones en </a:t>
            </a:r>
            <a:r>
              <a:rPr lang="es-EC" sz="1400" dirty="0" smtClean="0"/>
              <a:t>general</a:t>
            </a:r>
            <a:r>
              <a:rPr lang="es-EC" sz="1400" dirty="0"/>
              <a:t>.</a:t>
            </a:r>
            <a:endParaRPr lang="en-US" sz="1400" dirty="0"/>
          </a:p>
          <a:p>
            <a:pPr algn="ctr"/>
            <a:endParaRPr lang="en-US" dirty="0"/>
          </a:p>
        </p:txBody>
      </p:sp>
    </p:spTree>
    <p:extLst>
      <p:ext uri="{BB962C8B-B14F-4D97-AF65-F5344CB8AC3E}">
        <p14:creationId xmlns:p14="http://schemas.microsoft.com/office/powerpoint/2010/main" val="3280387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E2D2B3B-882E-40F3-A32F-6DD516915044}" type="slidenum">
              <a:rPr lang="en-US" smtClean="0"/>
              <a:pPr/>
              <a:t>5</a:t>
            </a:fld>
            <a:endParaRPr lang="en-US"/>
          </a:p>
        </p:txBody>
      </p:sp>
      <p:sp>
        <p:nvSpPr>
          <p:cNvPr id="5" name="AutoShape 2" descr="data:image/jpeg;base64,/9j/4AAQSkZJRgABAQAAAQABAAD/2wCEAAkGBhQQEBUUEBISDxIQEhAVFBAWEBAQEBAUFRcVFBUQFxQYGyYfFxojGRQUHy8gLycpLCwwFSAxNTIqNSgrLCoBCQoKDgwOGg8PGjIkHyQyNiwyLCwqKiksLCksLCwuLy0sKSwsLCwpLCwsLCwpLCwsKiksLCwsLCwsLCwsLCwpLP/AABEIAIUBfAMBIgACEQEDEQH/xAAcAAEAAQUBAQAAAAAAAAAAAAAABwECBQYIBAP/xABLEAABAwIBBgUPCwIFBQAAAAABAAIDBBESBQYHITFBEyJRcbIUNDVSVGFzdIGRkpPB0dMWFyMyM0JTcqGxs8LSJCVDYoMVNoKi4f/EABoBAQACAwEAAAAAAAAAAAAAAAACBAEDBQb/xAA2EQACAQMBAwoFAgcBAAAAAAAAAQIDBBESBSEzExQVMTJBUXGB8FJhkbHBNKEiJENEgtHhBv/aAAwDAQACEQMRAD8AnFERAEREAREQBERAEREAREQBERAEREAREQBERAEREAVL61VWnb5/YgLkREAREQBERAEREAREQBERAEREAREQBERAEREAREQBERAEREAREQBERAEREAREQBERAEREAREQBERAEREAREQBWnb5/Yrladvn9iAuREQBULlVRvpXyxPTyQcBNJCHslLgx7mBxBYATbbtK20aTqzUEaq1VUoObJHxJiXPZzvrO66j1z/evkM8K3uyo9c/3rodGT+JFJbQi+46JxJiXPAzwrO66j1z/eq/K+s7rqPXP96dGT+JDpCPgdDYkxLnj5YVvddR65/vVvywre66j1z/AHp0ZP4kZ6Qj4HROIcqYgud/lfW92VHrn+9VGd9b3XUeuf706Mn8SHSEfA6HxJdc7nPCt7sqPXP96+sedtYBrq6j1z/esdGT+JEXtGC7joPEmJc9OzxrO66j1r/erDnjW911Hrn+9Z6Mn8SMraEfhOiMQTEFzt8sK3uyo9c/3p8sK3uyo9c/3p0ZP4kS5/HwOicSYxyrnb5YVvdlR65/vT5X1vdlR65/vToyfxIc/j4HROIcqYlzr8sa3uyo9c/3qozxre66j1z/AHrHRs/iQ5/HwOiQVVYvNaZz6Gmc9xe99PA5zibuc4saS4nebrKLmNYeC+nlZCIiwZKXWEynnrR0zi2Wpja4bWAl7h3iG3stT0s52vga2mgcWPmaXSPBs5sd7BoO7Eb6+QKImRlxAaC4uOpoBJJO4AayV0rax5SOubwipVuND0xRP1NpIoJDYVTGk9sHsHnIstjhna9ocxwe0i4cCHNI5QRtXMVXQyQnDNG+JxF8L2OYSOWxW0aOM7H0dUyNziaed4Y5hPFY5xs2Ro3ayL94rZV2elHVTeSELp5xJE0ZTzhp6UtFRNHCXgloe7DiA22868sOetE9wayqhc5xDWtDxckmwAUfabR9LTeDm6TVoubg/wAZTeMQdNqhRsozpKbZKpcSjPTg6OrsoRwRmSZ7Y2Ntd7jZoubDXzlYn5d0PdkHpheLSeP8qn/4+m1QGo2tpGtByb7zNau6csJHTEmXYGwtmdKwRPthkvxHX2WK8ozwo+6YvSWl10ZdkGja0FzndTgNAuSeNYALxvbDkaITVIbNWvaTDTXBbF/vd7/IOVcuSquu6NNZO3TpWytOcVpNN9SWN5JOUsvwUwaZ5mQiS+HEcOK1r284Xh+XdD3XB6YWgaXagvpqF7rYpGvcdwu5kRNvOo0GtdihYxqQUmzhVblwlhI6K+XdD3XB6YX2pM8KOV7Y46mF73mzWB4LnHbYDyLnArO5gvH/AFOl1j7XlHauWyez4Ri3l7iEbqTaWDoWoqmRtLpHtja3a5zg1o5yVrk+kvJ7DY1LT+Vsjx5wFEWe+db6+occR4CNxbFHfi2BtwhG9xte6wlJk+Wa/BRyS4RchjHPwjlNgbKNPZ8dOajMzunnEUdD5KzwpKo4YaiN7jsZiwvPM11iVmLrlrWDvBB5iCP2KmvRVnW+rgdFM4vlp8PHP1nxm4aTykEEX5lpubLko64vKNlG41vS0b2iIucWwrTt8/sVytO3z+xAXIiIAos0zfaU/g5ulGpTUV6Z/tabwc3SjV2x469fsU73gv33kbOKvyfQSTyCOFjpHu2NaLnn7w76MhL3BrAXOcQ1rRtLibADyqdszc0WUEAFg6Z4Blk5TtwN5GjYB5V2Lq5VCPzZy7Wg6r+RpWStDcjgDUztjv8Acjbwjh3i42F/IVkn6GIbcWplB3EsjI/S37r0Z46YKehkMMTDVzs1Oa1wbFGe1dJY8bvAG2+y1ik09y4vpaFuDfgndjHNibY/ouVy91P+JP7HS5C3juZ4s49GtTSNL22qYm6y9gIe0cro9tu+LrUguhs2s6oMoxcJTuvawfG4YZYnHXhc3dz7DuUdaUsz207hVQNwxSOwysAs1jzskA3B2w9+3KrdteylLk6nWVri0UY66fUaAqEpdXRx31nZ+66pzG8COPefIPaqvcqvepezNzFo30MT5YmTvmYHue65sXfdbr4oGxV69xGgtUjdQoSrSZDiFZLOfJ7KaungidiZE+zddyAQHYSeUYreRY5boTU4qSIzi4vDLVRVRSBQpdURAVCKqBAdFZodj6XxWm/jasusRmj2PpfFab+Nqy68lU7b8z0kOygiIoEiBtKst8qS3+6yEDmw39pVui2MOypFcA2bM4d4hhsVbpS7KTflh/jC+uinspF4OfoL0P8Aa/4/g5X9b1/JtumyIdT07raxM8A77FlyP0CiRjrEEbiD5lLumzraDw7ugVEISx4KM3PEJJ0zuu+kJ2mKU/qxaPm515TeMwdNq3bTL9aj8DJ/QtIzc69pvGYOm1Lb9OvJ/kxW4pNmlDsVP/x9NqgNT5pQ7FT80fTaoDWrZvCfn/ond9tEx/KE0OQaaVjGvk4OJjMWtrHOxccjfbkUQ19a+Z75JXmSR9y55NyT7B3lJGc3/blJz039SjF+w8xW20glql35ZC4k9y+R0tkmlY+lgxsa+0ENsTQ63EbyqMNM9M1k1Pga1l45b4Wht+M3kUp5D61g8BD0GqMNNv29N4OXpNXNs3/ML1LlxwjR822g1tOCLg1EFwdYPHGpT/lukZHTTPZHG1zIZi1wY0EEMdrBAUA5tdfU3jEHTC6Dzj6zqPF5+g5WL/iQ995ptezI5pbsU06HIgMnuIGt1RLc7zYNAUKjYpt0On/Lj4xN+zFY2hwfU1WvbIyz8iDcp1QaABwt7DZcta4/qSs7oakIr3jc6nffyOYQsLpB7J1XhB0GLMaHOyLvF5OkxSqfpfQxDjepNqIi88dUK07fP7FcrTt8/sQFyIiAKK9M/wBrTeDm6UalRRZpnH0tN4ObpRq7Y8dev2Kd7wX77zX9GdCJcpR31iJsktu+0Bo8xeD5FKOfOU309DK6E4JXjg439o5+rHzgXPkUZaMKoR5SYHf6sc0Y/MQ14H/oR5VJGkKjdJQSFjS90NpcDbYnhly5o7+EnzLO03LlP4evG4nsdUnp5Ts53+RAkWbxj1n6Q6ze5ud9zdXcEORZHJ+Vo5vqkg9qRZ3k5VfW0uIXA4w/9u8tFntWVOapXEcfPq+q/J3do/8AnqVak7ixnn5Zznyfj8n+x98xsqOo6+J7TZkr2xSt3OY8huscoJDh/wDVO2WckMq4JIJb4JW4TY2cN4cDuIIB8igfNDJpqq2Bjb2EjXuPasjIc4nzW8oU/wBXWNhYXyGzW2uecgD9SFb2hpVROPWebsW3BqRo1Zojo2RPcH1BLGPcLyMtcAnXxO8okE2Iatll0hlfrebwMvRK5hoDxBzBWLCtObak8le+owjhxWCVcz9HNNWUUc8rpg+ThAQ17Q3iyPYLAtO5oW3ZNzIFNGYoKusijN+KJIXBt9pbijJb5F8tF/YuDnn/AJpFtioXNabnKLe7LL9ClCME0t+DQG6GaPEXGWqe5xJc50zXOcTrLicGslfQaHqPt6j1jP7Fhs/9KdVQV7qeCKB7GxxOxPEmK7wSdjgFmNGOfVRlMziojij4EQ4cAeL4+EvfET2oWVO4jDUm8BwoynhpZK/M9R9vUesZ/YqDQ9R9vUesZ/YrtKGfE2S2wGnjikM7pQ4SB9hhDSLYSO2WezNytLV0UM87WNkmaXFrLhoBccO0k3wgKLuK+nVqeByNHONKNfOh2j7eo9Yz+xYLL2h1zGl9HKZSNfAyBoc7vNeNV+ceVenP/S+6iqjTUsLJnxYeFfI52BpIvgaG2JIBFzffZbNmDnoMqQOcWcDLE4NljviaCRcPaba2nXzWIU1cXEVrzuIuhRk9ON5BL2Fri1wLXNJBaRYtI1EEbjdUG1b1pjyS2GrimYAOqWPDxyvjLRj5y17R5FooXdoVVVgpHIrU+Tk4s6KzR7H0vitP/G1ZdYjNHsfS+K038bVl15ip235nfh2UERFAmQHpS7Kzflh/jCv0U9lIvBz9BNKsZblSS/3o4XDmw4f3BVui6YNypDiNrtmaO+4sNh+i9D/a/wCP4OV/W9fyblps62g8O7oFRCFLmmyccBTtvxjK9wbvsGEE+chRI0XIG8kDzpY8FC54hI+mX61H4GT+haRm515TeMwdNq3vTRAR1IT2krfKMBWg5CmDKuBzjZrZ4STyAPbcpbb7dev5Fbik3aT+xU/NH02qA1PGlKoAyXKCbF5ia3/ccYOrl1AlQOtezuE/P/RO77aJNzm/7cpOem/qUYv2HmKlHO2IszdpAdR/wv6hx9qi52w8xW607L82a6/WvI6ayH1rB4CHoNUYabvt6bwcvSapPyH1rB4CHoNUYabft6bwUvSauXZ/qPqXbjhGj5s9fU3jEHTC6Ezj6zqPF5+g5c+Zs9fU3jEHTC6Gy7EX0s7RtdBMBzljgFvv+JD33mm17MjmYbFNuh3scfGJv2YoSbs8gU06G5waB7QbubUSXG8Yg0jzqztDg+pqte2RxpB7KVXhB0GLMaHOyLvF5OkxYTPyYPylUlpBHCkXGsXa1rT+oKz2hmImvedzad9/K5gClU3WvoYhxvUmpEReeOqFadvn9iuVp2+f2IC5ERAFFumT7Wm/JN0o1KSi7TH9pT/km/diu2PHXr9ilf8AAl6fcjhlU6KRkkZwvjc17TyOabhT7mrnLHX07ZYyA7ZJHcYon72H2HeLLn6bavrknK89HKJaV5Y7YW2xMkHavbvH7bl1Ly25aOV1o51ncclufUySc6dDrJZDNQvbTvccRiIIjxbSWEfUud1iNe5anX5Nkp5DFOAJGBuLCcTdYBuDyLasl6b4sNqynkhdvdFaaM9+xIcP1WqZ4Z609TVOlh4VzC2MA8E5usCx2rzd7Sqzik45aPabBvKNCrLM0otZ3vdn3kkfRpkiGKm4WNv0kzn8I8m54rjZg5G7Db91rGl3PwNeyjpyHujlilqCDqHBuD2QX5SQCeSwG9auzSLVspOp6RhpwXvxVFi6Xjfcbqsw25zzLWKbJ5Fy4OJNySQSSd5JO3nV+0tp1MOocPaFzSjVnyPVl4x5nT1JVsqoGvYQ+OeMEa9Ra4bP3CiebQvOyUthliMBccL3lwexu5rmgHER3tttyw2aGfk+TeLwbqmmJvwWsOjJ2ujda2veNnMt8bptoQwOe2qYTsaacm/KA4HCbc6nprWs3oNKlSuIrUbfkHI7aOmjgYSWxNIxHa4klznHku4kquQcstq4eFjN2GSdjXDWHCKR8WMd44L+VQ5nnpbmrWOgoopKaJ4s+V3272nVhaG6oweW5J7yzWYukKlydk+KnnbPjj4W+GBz28aR7xY8zgtDo1GtbRuVWCehGu6Vm/5xJ4Gn/YradCjbOqvy037yrR89cux12UHVEIeI3RxNGNhjddoIOorYdHWdMOTnT9VcI3hWwYQ2J7zxeEuSANX1guk4t2mEt/8A1HPz/NZ7jKad/q0fhJ+jGtn0X5TbNk6JoIxQXie3eLElp8rSP1Ud6Tc86fKTYOpTI/gHymQuiexrcYaG6zq3FYTN/OKegl4Sn13AEkJDsEjdwIGsHkO0LTCg6lvjvRtnWVOvl9TN7z40UyVNW6ppSwmbCZI3kss4ANxtdaxBAFwtozBzO/6dC4PcHSzEF5bfCMIs1gJ1m1zr76w9Fpsoy36eOop321tMRkb5HN2jyBYjOTTmzAW5PhkfIRqmlZgjZf7wZe7jyXsOdVnKs48ljcWVGmpcoY7TZlhslZBAwgmnje99txlwWae/hjB/8gtJC87Y5HSOknLnSyEve531nE68RuvUAu1aU3Tp4ZyLqeueTojNHsfS+K038bVl1ic0esKXxWn/AI2rLLztTtvzO5DsoIiKBMjrSvme+pa2pgaXyQtLXsAu58d7hwG8tN9XIVDwJB3gtPfBBH7FdSkLE5SzUpag3npoZHdsWAOP/kLEro217yUdEllFSrb63qTOc56l0hvI98hta7nOebclyVt2jnMySrqGTPaW08Lg4uIsJXNNxG3lFxrPesvXnZownZUuNFCZIH8ZoDmjgjvj4xva+sc62zRjR1tKx8FXA9kQ48Ty5jg0n60eonUdo8qu17lcjmm1+SvTpPlMTRldIGa5r6QtjtwsTuEjvqDnAEFl91wSOeygSop3RuLJGuY9pIcxwLXA8hC6jWPynm9T1PXEEU1thcwFw5nbVQtrzkVpayizWoco8rrOb5qt7wA973ho4oc9zg3mBOpZbNLNSTKE4YwERNI4WWxwsbvF97iNg76meLR1k9puKSLy4nDzE2WepaRkTQ2NrY2jY1rQ1o8gViptFacU0aoWrzmTNG0uxBmTGtaLNbNAAOQAOAHmUKvOo8xXUNbk+OduGaNkrbg4XtDm3Gw2K8HySo+5Kf1MfuWm2vVRhpaybK1u6kspnpyH1rB4CHoNUYabT9PTeCl6TVLccYaAGgANAAA1AAagAvJXZGhnIM0MUxaCAXxteWg7QLjUq1CsqdXW0bqlPXDSc75sH/HU3jEHTaulHBYyLNela4ObTQNc0ghwiYC0jYQballFO6uFXaaWMEaNJ000zn7PvNCSgqHENJp5HF0UlrtGI34Jx3EX8oWvQVT478G98eIWJa9zLjkNjrXT08DXgteA5pFi0gOaecHUVgJtHlA83dSRAntQ5g8zSArdLaC04qI0TtcvMWc+NaSQACSTqAFySdwG0lTdouzSfRQOkmbhmqMJLDtjY2+Fp75JJPkWx5MzWpaY3gp4ondsGDH6R1rKgLTc3vKx0RWEbKNvoephERc8tBWnb5/Yrladvn9iAuREQBRfpiH0tN+Sb92KUFGOmE/SU/g5v3Yrljxl77ijtDgS9PuRm9utVaFa4r7RU/L5vevRs89J6VvPn1Nj3auVbhkzLMMFHEx89mxx1jZKTA93DOlP0ROrDxTZ173FtS1oLz1QBVatSVVYYoXEoT3G5ZZz3gMNRwVSWuJqDC2Ns8chkdMZIyWkGNwsb4+K8bFYzSJG2aVzpZJWOkyaIwHzREMaw9UuuBsDjct+9fetBNOCVeIAtKsljHv3uOpztm712fTAJGwVDmjqKRrMDZI29UdUOc0gWGE8EduzcvHnLnFDPTzgT8M2cUvU9Jwb29RFluENyMI1At4pOLFcrVRThX9ThZVolghK7fUSO7PihAJD7SPjpY3HgpPqwOjc37vLJKP+Pmvj589mipkeyrvE+nrA3A+tfaU3MBIlaMJudVtQ1rRnUwO1WiABRVkk+slz1vuN8ps/abgo2zF0nBx5Pc6/CSB8jZC6YCMjCHt1OxX42sK1me0UMbhJVPrZxHPhnZw0DyHywlkDZHMxNIDXu2WF7BaLwAVOpgs8yQ54/A3WLPOGRgkdIKZuGuM+TxHI4VUk3CGNwcBhd9ZmtxBbwepfOuzghZLWTwVbS+pgaIWsZO2WN4dCdbnMAGpjtYK1B0IVopwpRtFF7n76zDunLrRIFRnlRvmqDPM+VlUWU4tGXCGm4Ljus4AgGV19Vz9HsVlDntRMA4SznQsyfEHtjeRMyMNc4lpH1o5MZ12uLBaEYArepwoOxXiT54/Az2cuWmzRwM6o6tmjNQX1OGRoLXuaY4rvAc61nHZYYrBYYKxsIC+gVylDRHBVqT1yydEZo9j6XxWn/jasusRmj1hS+LU/8bVl15ep235noafZQREUCYREQFLJZVRAEREAREQBERAEREAREQBERAEREAREQBWnb5/Yrladvn9iAuREQBaVpAzMmyg+IwviYI2yA43PBOItOrC09qt1RbKdSVOWqPWa6lONSOmXURDHohqR/q05P55vhr6fNPVfi0/pTfDUtIrXP63iUns2g97z9SJHaJqrdLTenN8NeZ+h2rP+rTenN8NTIic/re0Sjs+jHqX7kNDQ1V/i03pzfDVfmcq/xab05vhqZEWekK3j+xPmVIhwaHaz8Wm9Ob4au+Z+r/FpvTm+GphROkK3j+xjmNHwIeOh6r/FpvTm+Grfmdq/xab05vhqY0TpCt4/sOY0SHfmdq/xab05vhp8ztX+LTenN8NTEidIVvl9BzGj7ZDvzO1f4tN6c3w1T5nav8Wm9Ob4amNE6QrfL6DmNIhz5m6v8Wm9Ob4afM5V/i03pzfDUxonSFb5fQcxpEOfM5V/i03pzfDT5nav8Wm9Ob4amNE6Qre0OY0jwZBonQUsMTyC6GGJhIvhJY0NJFwDbVyL3oiot5eWXEsLAREWDIREQBERAEREAREQBERAEREAREQBERAFTFrtv5N6qsc+kkxl4LQXYm77htrN17NRAOz7xQGRVHPAFybDlXgZTvDsQxawzUZMWxxu3k2FWinlP1tmEAjFcX4pvz3xbuRAZEKh2+f2K5Wnb5/YgLlQu/XZ30Kx7WGXC69i0vN9d2E2LRr22Go+UIDINdfvqqxrIJQ0AWBNz9bitJxm3f1lvmV0UEuq5sCTcXuWgWI5b3NwdewoD3PkA2kDXbWQNfIrl4G0rnNIfrvhBuQ4/wC8g7gRqsveEAREQBERAEREAREQBERAEREAREQBERAEREAREQBERAEREAREQBERAEREAREQBERAEREAREQBERAEREAVLKqIAiIgCIiAIiIAiIgCIiAIiIAiIgCIiAIiIAiIgCIiA//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a:stretch/>
        </p:blipFill>
        <p:spPr bwMode="auto">
          <a:xfrm>
            <a:off x="7020272" y="623203"/>
            <a:ext cx="1872208"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Flecha derecha"/>
          <p:cNvSpPr/>
          <p:nvPr/>
        </p:nvSpPr>
        <p:spPr>
          <a:xfrm>
            <a:off x="110414" y="763217"/>
            <a:ext cx="1824137" cy="64807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23 </a:t>
            </a:r>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 </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oct 2000</a:t>
            </a:r>
            <a:endParaRPr lang="en-US" dirty="0"/>
          </a:p>
        </p:txBody>
      </p:sp>
      <p:sp>
        <p:nvSpPr>
          <p:cNvPr id="10" name="9 Rectángulo"/>
          <p:cNvSpPr/>
          <p:nvPr/>
        </p:nvSpPr>
        <p:spPr>
          <a:xfrm>
            <a:off x="1934551" y="763217"/>
            <a:ext cx="1688234"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t>decreto presidencial  885</a:t>
            </a:r>
          </a:p>
        </p:txBody>
      </p:sp>
      <p:pic>
        <p:nvPicPr>
          <p:cNvPr id="12" name="Picture 17" descr="http://t1.gstatic.com/images?q=tbn:ANd9GcQV21z6LwTjqu10BEtSYyoM7ynP6w-pxfKogFRo2zlhCD6ULY_F"/>
          <p:cNvPicPr>
            <a:picLocks noChangeAspect="1" noChangeArrowheads="1"/>
          </p:cNvPicPr>
          <p:nvPr/>
        </p:nvPicPr>
        <p:blipFill>
          <a:blip r:embed="rId3" cstate="print"/>
          <a:srcRect/>
          <a:stretch>
            <a:fillRect/>
          </a:stretch>
        </p:blipFill>
        <p:spPr bwMode="auto">
          <a:xfrm>
            <a:off x="5938732" y="2034360"/>
            <a:ext cx="1601122" cy="998867"/>
          </a:xfrm>
          <a:prstGeom prst="rect">
            <a:avLst/>
          </a:prstGeom>
          <a:noFill/>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8830" y="318862"/>
            <a:ext cx="2085975" cy="1456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CuadroTexto"/>
          <p:cNvSpPr txBox="1"/>
          <p:nvPr/>
        </p:nvSpPr>
        <p:spPr>
          <a:xfrm>
            <a:off x="4532464" y="300038"/>
            <a:ext cx="1728192" cy="646331"/>
          </a:xfrm>
          <a:prstGeom prst="rect">
            <a:avLst/>
          </a:prstGeom>
          <a:noFill/>
        </p:spPr>
        <p:txBody>
          <a:bodyPr wrap="square" rtlCol="0">
            <a:spAutoFit/>
          </a:bodyPr>
          <a:lstStyle/>
          <a:p>
            <a:r>
              <a:rPr lang="es-ES" b="1" dirty="0" smtClean="0"/>
              <a:t>   Estado    Ecuatoriano</a:t>
            </a:r>
            <a:endParaRPr lang="en-US" b="1" dirty="0"/>
          </a:p>
        </p:txBody>
      </p:sp>
      <p:sp>
        <p:nvSpPr>
          <p:cNvPr id="17" name="16 Flecha a la derecha con muesca"/>
          <p:cNvSpPr/>
          <p:nvPr/>
        </p:nvSpPr>
        <p:spPr>
          <a:xfrm>
            <a:off x="5827188" y="803223"/>
            <a:ext cx="1440160" cy="608066"/>
          </a:xfrm>
          <a:prstGeom prst="notch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dirty="0" smtClean="0"/>
              <a:t>cede</a:t>
            </a:r>
            <a:endParaRPr lang="en-US" sz="1600" dirty="0"/>
          </a:p>
        </p:txBody>
      </p:sp>
      <p:sp>
        <p:nvSpPr>
          <p:cNvPr id="18" name="17 Flecha izquierda y arriba"/>
          <p:cNvSpPr/>
          <p:nvPr/>
        </p:nvSpPr>
        <p:spPr>
          <a:xfrm>
            <a:off x="7539854" y="1628800"/>
            <a:ext cx="833044" cy="1221621"/>
          </a:xfrm>
          <a:prstGeom prst="lef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18 Rectángulo redondeado"/>
          <p:cNvSpPr/>
          <p:nvPr/>
        </p:nvSpPr>
        <p:spPr>
          <a:xfrm>
            <a:off x="2641050" y="2015276"/>
            <a:ext cx="2592288" cy="101795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dirty="0" smtClean="0"/>
          </a:p>
          <a:p>
            <a:pPr algn="ctr"/>
            <a:endParaRPr lang="en-US" sz="1200" dirty="0"/>
          </a:p>
          <a:p>
            <a:pPr algn="ctr"/>
            <a:r>
              <a:rPr lang="en-US" sz="1200" dirty="0"/>
              <a:t>E</a:t>
            </a:r>
            <a:r>
              <a:rPr lang="en-US" sz="1200" dirty="0" smtClean="0"/>
              <a:t>n </a:t>
            </a:r>
            <a:r>
              <a:rPr lang="en-US" sz="1200" dirty="0"/>
              <a:t>la modernización y operación del Mariscal Sucre y en el desarrollo del proyecto de construcción del Nuevo Aeropuerto.</a:t>
            </a:r>
          </a:p>
          <a:p>
            <a:pPr algn="ctr"/>
            <a:endParaRPr lang="en-US" dirty="0"/>
          </a:p>
        </p:txBody>
      </p:sp>
      <p:sp>
        <p:nvSpPr>
          <p:cNvPr id="20" name="19 Flecha izquierda"/>
          <p:cNvSpPr/>
          <p:nvPr/>
        </p:nvSpPr>
        <p:spPr>
          <a:xfrm>
            <a:off x="5233338" y="2357579"/>
            <a:ext cx="705394" cy="207325"/>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5"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364" y="2204864"/>
            <a:ext cx="2225195"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52795" y="3212976"/>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20 Flecha a la derecha con muesca"/>
          <p:cNvSpPr/>
          <p:nvPr/>
        </p:nvSpPr>
        <p:spPr>
          <a:xfrm>
            <a:off x="5427432" y="4005064"/>
            <a:ext cx="1207056" cy="48251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9"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975" y="3915726"/>
            <a:ext cx="10668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21 Flecha derecha"/>
          <p:cNvSpPr/>
          <p:nvPr/>
        </p:nvSpPr>
        <p:spPr>
          <a:xfrm>
            <a:off x="1389289" y="4077072"/>
            <a:ext cx="1266275" cy="47625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800" dirty="0" smtClean="0"/>
              <a:t>administración</a:t>
            </a:r>
            <a:endParaRPr lang="en-US" sz="800" dirty="0"/>
          </a:p>
        </p:txBody>
      </p:sp>
      <p:pic>
        <p:nvPicPr>
          <p:cNvPr id="3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2388" y="3955157"/>
            <a:ext cx="2225195"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22 Rectángulo"/>
          <p:cNvSpPr/>
          <p:nvPr/>
        </p:nvSpPr>
        <p:spPr>
          <a:xfrm>
            <a:off x="226364" y="3212976"/>
            <a:ext cx="1969372" cy="3507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 el 2003</a:t>
            </a:r>
            <a:endParaRPr lang="en-US" dirty="0"/>
          </a:p>
        </p:txBody>
      </p:sp>
      <p:pic>
        <p:nvPicPr>
          <p:cNvPr id="3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12" y="5445224"/>
            <a:ext cx="2592288" cy="759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15816" y="5500955"/>
            <a:ext cx="254317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5500955"/>
            <a:ext cx="2225195"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23 Flecha derecha"/>
          <p:cNvSpPr/>
          <p:nvPr/>
        </p:nvSpPr>
        <p:spPr>
          <a:xfrm>
            <a:off x="2671750" y="5825090"/>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35 Flecha derecha"/>
          <p:cNvSpPr/>
          <p:nvPr/>
        </p:nvSpPr>
        <p:spPr>
          <a:xfrm>
            <a:off x="5458991" y="5774234"/>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25 Rectángulo redondeado"/>
          <p:cNvSpPr/>
          <p:nvPr/>
        </p:nvSpPr>
        <p:spPr>
          <a:xfrm>
            <a:off x="3779912" y="6221035"/>
            <a:ext cx="3600400" cy="4483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sz="1050" dirty="0" smtClean="0"/>
          </a:p>
          <a:p>
            <a:pPr algn="ctr"/>
            <a:endParaRPr lang="es-EC" sz="1050" dirty="0"/>
          </a:p>
          <a:p>
            <a:pPr algn="ctr"/>
            <a:r>
              <a:rPr lang="es-EC" sz="1050" dirty="0" smtClean="0"/>
              <a:t>y </a:t>
            </a:r>
            <a:r>
              <a:rPr lang="es-EC" sz="1050" dirty="0"/>
              <a:t>asume su patrimonio, derechos y obligaciones; constituyéndose como la unidad de Gestión del Municipio de Quito.</a:t>
            </a:r>
            <a:endParaRPr lang="en-US" sz="1050" dirty="0"/>
          </a:p>
          <a:p>
            <a:pPr algn="ctr"/>
            <a:endParaRPr lang="en-US" dirty="0"/>
          </a:p>
        </p:txBody>
      </p:sp>
      <p:sp>
        <p:nvSpPr>
          <p:cNvPr id="38" name="37 Rectángulo"/>
          <p:cNvSpPr/>
          <p:nvPr/>
        </p:nvSpPr>
        <p:spPr>
          <a:xfrm>
            <a:off x="248694" y="4971811"/>
            <a:ext cx="1969372" cy="3507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Finalmente</a:t>
            </a:r>
            <a:endParaRPr lang="en-US" dirty="0"/>
          </a:p>
        </p:txBody>
      </p:sp>
    </p:spTree>
    <p:extLst>
      <p:ext uri="{BB962C8B-B14F-4D97-AF65-F5344CB8AC3E}">
        <p14:creationId xmlns:p14="http://schemas.microsoft.com/office/powerpoint/2010/main" val="2656357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E2D2B3B-882E-40F3-A32F-6DD516915044}" type="slidenum">
              <a:rPr lang="en-US" smtClean="0"/>
              <a:pPr/>
              <a:t>6</a:t>
            </a:fld>
            <a:endParaRPr lang="en-US"/>
          </a:p>
        </p:txBody>
      </p:sp>
      <p:sp>
        <p:nvSpPr>
          <p:cNvPr id="5" name="4 Rectángulo"/>
          <p:cNvSpPr/>
          <p:nvPr/>
        </p:nvSpPr>
        <p:spPr>
          <a:xfrm>
            <a:off x="1658019" y="412169"/>
            <a:ext cx="6130124" cy="461665"/>
          </a:xfrm>
          <a:prstGeom prst="rect">
            <a:avLst/>
          </a:prstGeom>
        </p:spPr>
        <p:txBody>
          <a:bodyPr wrap="square">
            <a:spAutoFit/>
          </a:bodyPr>
          <a:lstStyle/>
          <a:p>
            <a:pPr algn="ctr"/>
            <a:r>
              <a:rPr lang="es-ES" sz="2400" b="1" i="1" dirty="0" smtClean="0">
                <a:ln w="17780" cmpd="sng">
                  <a:solidFill>
                    <a:srgbClr val="FFFFFF"/>
                  </a:solidFill>
                  <a:prstDash val="solid"/>
                  <a:miter lim="800000"/>
                </a:ln>
                <a:latin typeface="Lucida Handwriting" pitchFamily="66" charset="0"/>
                <a:cs typeface="MV Boli" pitchFamily="2" charset="0"/>
              </a:rPr>
              <a:t>OBJETIVO S DE LA EMPRESA </a:t>
            </a:r>
            <a:endParaRPr lang="en-US" sz="2400" b="1" i="1"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1306"/>
            <a:ext cx="1656184" cy="1691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rot="16200000">
            <a:off x="342400" y="1971709"/>
            <a:ext cx="1188132" cy="646331"/>
          </a:xfrm>
          <a:prstGeom prst="rect">
            <a:avLst/>
          </a:prstGeom>
          <a:noFill/>
        </p:spPr>
        <p:txBody>
          <a:bodyPr wrap="square" rtlCol="0">
            <a:spAutoFit/>
          </a:bodyPr>
          <a:lstStyle/>
          <a:p>
            <a:r>
              <a:rPr lang="es-ES" dirty="0" smtClean="0"/>
              <a:t>Objetivos</a:t>
            </a:r>
          </a:p>
          <a:p>
            <a:r>
              <a:rPr lang="es-ES" dirty="0" smtClean="0"/>
              <a:t>Generales </a:t>
            </a:r>
            <a:endParaRPr lang="en-US" dirty="0"/>
          </a:p>
        </p:txBody>
      </p:sp>
      <p:sp>
        <p:nvSpPr>
          <p:cNvPr id="7" name="6 CuadroTexto"/>
          <p:cNvSpPr txBox="1"/>
          <p:nvPr/>
        </p:nvSpPr>
        <p:spPr>
          <a:xfrm>
            <a:off x="2123728" y="1309040"/>
            <a:ext cx="577969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a:r>
              <a:rPr lang="es-EC" sz="1200" dirty="0"/>
              <a:t>Mantener y operar la infraestructura aeroportuaria </a:t>
            </a:r>
            <a:r>
              <a:rPr lang="es-EC" sz="1200" dirty="0" smtClean="0"/>
              <a:t>, para</a:t>
            </a:r>
            <a:r>
              <a:rPr lang="en-US" sz="1200" dirty="0" smtClean="0"/>
              <a:t> </a:t>
            </a:r>
            <a:r>
              <a:rPr lang="es-EC" sz="1200" dirty="0"/>
              <a:t>d</a:t>
            </a:r>
            <a:r>
              <a:rPr lang="es-EC" sz="1200" dirty="0" smtClean="0"/>
              <a:t>iseñar</a:t>
            </a:r>
            <a:r>
              <a:rPr lang="es-EC" sz="1200" dirty="0"/>
              <a:t>, </a:t>
            </a:r>
            <a:r>
              <a:rPr lang="es-EC" sz="1200" dirty="0" smtClean="0"/>
              <a:t>planificar</a:t>
            </a:r>
            <a:r>
              <a:rPr lang="es-EC" sz="1200" dirty="0"/>
              <a:t>, </a:t>
            </a:r>
            <a:r>
              <a:rPr lang="es-EC" sz="1200" dirty="0" smtClean="0"/>
              <a:t> y en </a:t>
            </a:r>
            <a:r>
              <a:rPr lang="es-EC" sz="1200" dirty="0"/>
              <a:t>general explotar la infraestructura de las zonas francas y de las zonas especiales de desarrollo del Distrito Metropolitano de </a:t>
            </a:r>
            <a:r>
              <a:rPr lang="es-EC" sz="1200" dirty="0" smtClean="0"/>
              <a:t>Quito, a demás vigilar </a:t>
            </a:r>
            <a:r>
              <a:rPr lang="es-EC" sz="1200" dirty="0"/>
              <a:t>por el cumplimiento de los contratos relativos al Proyecto de Nuevo Aeropuerto de Quito, e informar al Municipio </a:t>
            </a:r>
            <a:r>
              <a:rPr lang="es-EC" sz="1200" dirty="0" smtClean="0"/>
              <a:t>y </a:t>
            </a:r>
            <a:r>
              <a:rPr lang="es-EC" sz="1200" dirty="0"/>
              <a:t>a los entes de control sobre cualquier novedad que pudiera presentarse</a:t>
            </a:r>
            <a:r>
              <a:rPr lang="es-EC" sz="1200" dirty="0" smtClean="0"/>
              <a:t>.</a:t>
            </a:r>
            <a:endParaRPr lang="en-US" sz="1200" dirty="0"/>
          </a:p>
        </p:txBody>
      </p:sp>
      <p:graphicFrame>
        <p:nvGraphicFramePr>
          <p:cNvPr id="8" name="7 Diagrama"/>
          <p:cNvGraphicFramePr/>
          <p:nvPr>
            <p:extLst>
              <p:ext uri="{D42A27DB-BD31-4B8C-83A1-F6EECF244321}">
                <p14:modId xmlns:p14="http://schemas.microsoft.com/office/powerpoint/2010/main" val="265394809"/>
              </p:ext>
            </p:extLst>
          </p:nvPr>
        </p:nvGraphicFramePr>
        <p:xfrm>
          <a:off x="636240" y="2888941"/>
          <a:ext cx="6096000" cy="3463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2240" y="3501008"/>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CuadroTexto"/>
          <p:cNvSpPr txBox="1"/>
          <p:nvPr/>
        </p:nvSpPr>
        <p:spPr>
          <a:xfrm>
            <a:off x="7209736" y="4149080"/>
            <a:ext cx="1188132" cy="523220"/>
          </a:xfrm>
          <a:prstGeom prst="rect">
            <a:avLst/>
          </a:prstGeom>
          <a:noFill/>
        </p:spPr>
        <p:txBody>
          <a:bodyPr wrap="square" rtlCol="0">
            <a:spAutoFit/>
          </a:bodyPr>
          <a:lstStyle/>
          <a:p>
            <a:r>
              <a:rPr lang="es-ES" sz="1400" dirty="0" smtClean="0"/>
              <a:t>Objetivos</a:t>
            </a:r>
          </a:p>
          <a:p>
            <a:r>
              <a:rPr lang="es-ES" sz="1400" dirty="0" smtClean="0"/>
              <a:t>Específicos</a:t>
            </a:r>
            <a:endParaRPr lang="en-US" sz="1400" dirty="0"/>
          </a:p>
        </p:txBody>
      </p:sp>
    </p:spTree>
    <p:extLst>
      <p:ext uri="{BB962C8B-B14F-4D97-AF65-F5344CB8AC3E}">
        <p14:creationId xmlns:p14="http://schemas.microsoft.com/office/powerpoint/2010/main" val="2405598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E2D2B3B-882E-40F3-A32F-6DD516915044}" type="slidenum">
              <a:rPr lang="en-US" smtClean="0"/>
              <a:pPr/>
              <a:t>7</a:t>
            </a:fld>
            <a:endParaRPr lang="en-US"/>
          </a:p>
        </p:txBody>
      </p:sp>
      <p:sp>
        <p:nvSpPr>
          <p:cNvPr id="5" name="2 Marcador de contenido"/>
          <p:cNvSpPr txBox="1">
            <a:spLocks/>
          </p:cNvSpPr>
          <p:nvPr/>
        </p:nvSpPr>
        <p:spPr>
          <a:xfrm>
            <a:off x="1383469" y="548680"/>
            <a:ext cx="6552727" cy="53265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Font typeface="Arial" pitchFamily="34" charset="0"/>
              <a:buNone/>
            </a:pPr>
            <a:r>
              <a:rPr lang="es-ES" sz="3800" b="1" i="1" dirty="0" smtClean="0">
                <a:ln w="17780" cmpd="sng">
                  <a:solidFill>
                    <a:srgbClr val="FFFFFF"/>
                  </a:solidFill>
                  <a:prstDash val="solid"/>
                  <a:miter lim="800000"/>
                </a:ln>
                <a:solidFill>
                  <a:schemeClr val="tx1"/>
                </a:solidFill>
                <a:latin typeface="Lucida Handwriting" pitchFamily="66" charset="0"/>
                <a:cs typeface="MV Boli" pitchFamily="2" charset="0"/>
              </a:rPr>
              <a:t>ORGANIGRAMA  ESTRUCTURAL</a:t>
            </a:r>
            <a:endParaRPr lang="en-US" sz="3800" b="1" i="1" dirty="0" smtClean="0">
              <a:solidFill>
                <a:schemeClr val="tx1"/>
              </a:solidFill>
            </a:endParaRPr>
          </a:p>
          <a:p>
            <a:pPr algn="ctr"/>
            <a:endParaRPr lang="en-US" b="1"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2132856"/>
            <a:ext cx="2047875"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a:hlinkClick r:id="rId3" action="ppaction://hlinkfile"/>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4882" y="1700808"/>
            <a:ext cx="3059285" cy="3970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132856"/>
            <a:ext cx="2730500"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657" y="3829519"/>
            <a:ext cx="2816225"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168" y="1691667"/>
            <a:ext cx="2620963"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4168" y="3428392"/>
            <a:ext cx="2682875" cy="202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154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E2D2B3B-882E-40F3-A32F-6DD516915044}" type="slidenum">
              <a:rPr lang="en-US" smtClean="0"/>
              <a:pPr/>
              <a:t>8</a:t>
            </a:fld>
            <a:endParaRPr lang="en-US"/>
          </a:p>
        </p:txBody>
      </p:sp>
      <p:sp>
        <p:nvSpPr>
          <p:cNvPr id="5" name="4 Rectángulo"/>
          <p:cNvSpPr/>
          <p:nvPr/>
        </p:nvSpPr>
        <p:spPr>
          <a:xfrm>
            <a:off x="1780858" y="503094"/>
            <a:ext cx="5530681" cy="523220"/>
          </a:xfrm>
          <a:prstGeom prst="rect">
            <a:avLst/>
          </a:prstGeom>
        </p:spPr>
        <p:txBody>
          <a:bodyPr wrap="none">
            <a:spAutoFit/>
          </a:bodyPr>
          <a:lstStyle/>
          <a:p>
            <a:pPr algn="ctr"/>
            <a:r>
              <a:rPr lang="es-ES" sz="2800" b="1" i="1" dirty="0">
                <a:ln w="17780" cmpd="sng">
                  <a:solidFill>
                    <a:srgbClr val="FFFFFF"/>
                  </a:solidFill>
                  <a:prstDash val="solid"/>
                  <a:miter lim="800000"/>
                </a:ln>
                <a:latin typeface="Lucida Handwriting" pitchFamily="66" charset="0"/>
                <a:cs typeface="MV Boli" pitchFamily="2" charset="0"/>
              </a:rPr>
              <a:t>ORGANIGRAMA  </a:t>
            </a:r>
            <a:r>
              <a:rPr lang="es-ES" sz="2800" b="1" i="1" dirty="0" smtClean="0">
                <a:ln w="17780" cmpd="sng">
                  <a:solidFill>
                    <a:srgbClr val="FFFFFF"/>
                  </a:solidFill>
                  <a:prstDash val="solid"/>
                  <a:miter lim="800000"/>
                </a:ln>
                <a:latin typeface="Lucida Handwriting" pitchFamily="66" charset="0"/>
                <a:cs typeface="MV Boli" pitchFamily="2" charset="0"/>
              </a:rPr>
              <a:t>PERSONAL</a:t>
            </a:r>
            <a:endParaRPr lang="en-US" sz="2400" b="1" i="1" dirty="0"/>
          </a:p>
        </p:txBody>
      </p:sp>
      <p:pic>
        <p:nvPicPr>
          <p:cNvPr id="6155"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3439" y="1484784"/>
            <a:ext cx="26162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6"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21" y="1484784"/>
            <a:ext cx="2401887"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7"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8294" y="3650532"/>
            <a:ext cx="2773363"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8"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8188" y="3412009"/>
            <a:ext cx="2445620" cy="2249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9" name="Picture 15">
            <a:hlinkClick r:id="rId6" action="ppaction://hlinkfile"/>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9853" y="1701936"/>
            <a:ext cx="3021637" cy="3051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368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E2D2B3B-882E-40F3-A32F-6DD516915044}" type="slidenum">
              <a:rPr lang="en-US" smtClean="0"/>
              <a:pPr/>
              <a:t>9</a:t>
            </a:fld>
            <a:endParaRPr lang="en-US"/>
          </a:p>
        </p:txBody>
      </p:sp>
      <p:sp>
        <p:nvSpPr>
          <p:cNvPr id="5" name="4 Rectángulo"/>
          <p:cNvSpPr/>
          <p:nvPr/>
        </p:nvSpPr>
        <p:spPr>
          <a:xfrm>
            <a:off x="1285433" y="-675456"/>
            <a:ext cx="6840760" cy="2585323"/>
          </a:xfrm>
          <a:prstGeom prst="rect">
            <a:avLst/>
          </a:prstGeom>
        </p:spPr>
        <p:txBody>
          <a:bodyPr wrap="square">
            <a:spAutoFit/>
          </a:bodyPr>
          <a:lstStyle/>
          <a:p>
            <a:pPr algn="ctr"/>
            <a:endPar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Lucida Handwriting" pitchFamily="66" charset="0"/>
              <a:cs typeface="MV Boli" pitchFamily="2" charset="0"/>
            </a:endParaRPr>
          </a:p>
          <a:p>
            <a:pPr algn="ctr"/>
            <a:r>
              <a:rPr lang="es-ES" sz="5400" b="1" dirty="0" smtClean="0">
                <a:ln w="17780" cmpd="sng">
                  <a:solidFill>
                    <a:srgbClr val="FFFFFF"/>
                  </a:solidFill>
                  <a:prstDash val="solid"/>
                  <a:miter lim="800000"/>
                </a:ln>
                <a:solidFill>
                  <a:schemeClr val="tx2"/>
                </a:solidFill>
                <a:latin typeface="Lucida Handwriting" pitchFamily="66" charset="0"/>
                <a:cs typeface="MV Boli" pitchFamily="2" charset="0"/>
              </a:rPr>
              <a:t>CAPÍTULO II</a:t>
            </a:r>
            <a:r>
              <a:rPr lang="es-ES" sz="5400" b="1" dirty="0">
                <a:ln w="17780" cmpd="sng">
                  <a:solidFill>
                    <a:srgbClr val="FFFFFF"/>
                  </a:solidFill>
                  <a:prstDash val="solid"/>
                  <a:miter lim="800000"/>
                </a:ln>
                <a:solidFill>
                  <a:schemeClr val="tx2"/>
                </a:solidFill>
                <a:latin typeface="Lucida Handwriting" pitchFamily="66" charset="0"/>
                <a:cs typeface="MV Boli" pitchFamily="2" charset="0"/>
              </a:rPr>
              <a:t/>
            </a:r>
            <a:br>
              <a:rPr lang="es-ES" sz="5400" b="1" dirty="0">
                <a:ln w="17780" cmpd="sng">
                  <a:solidFill>
                    <a:srgbClr val="FFFFFF"/>
                  </a:solidFill>
                  <a:prstDash val="solid"/>
                  <a:miter lim="800000"/>
                </a:ln>
                <a:solidFill>
                  <a:schemeClr val="tx2"/>
                </a:solidFill>
                <a:latin typeface="Lucida Handwriting" pitchFamily="66" charset="0"/>
                <a:cs typeface="MV Boli" pitchFamily="2" charset="0"/>
              </a:rPr>
            </a:br>
            <a:endParaRPr lang="en-US" sz="5400" dirty="0">
              <a:solidFill>
                <a:schemeClr val="tx2"/>
              </a:solidFill>
            </a:endParaRPr>
          </a:p>
        </p:txBody>
      </p:sp>
      <p:sp>
        <p:nvSpPr>
          <p:cNvPr id="6" name="2 Marcador de contenido"/>
          <p:cNvSpPr>
            <a:spLocks noGrp="1"/>
          </p:cNvSpPr>
          <p:nvPr>
            <p:ph idx="1"/>
          </p:nvPr>
        </p:nvSpPr>
        <p:spPr>
          <a:xfrm>
            <a:off x="2411760" y="1124744"/>
            <a:ext cx="4190029" cy="532656"/>
          </a:xfrm>
        </p:spPr>
        <p:txBody>
          <a:bodyPr>
            <a:normAutofit fontScale="92500" lnSpcReduction="20000"/>
          </a:bodyPr>
          <a:lstStyle/>
          <a:p>
            <a:pPr marL="0" indent="0" algn="ctr">
              <a:buNone/>
            </a:pPr>
            <a:r>
              <a:rPr lang="es-ES" sz="3800" b="1" i="1" dirty="0" smtClean="0">
                <a:ln w="17780" cmpd="sng">
                  <a:solidFill>
                    <a:srgbClr val="FFFFFF"/>
                  </a:solidFill>
                  <a:prstDash val="solid"/>
                  <a:miter lim="800000"/>
                </a:ln>
                <a:solidFill>
                  <a:schemeClr val="tx1"/>
                </a:solidFill>
                <a:latin typeface="Lucida Handwriting" pitchFamily="66" charset="0"/>
                <a:cs typeface="MV Boli" pitchFamily="2" charset="0"/>
              </a:rPr>
              <a:t>MISIÓN </a:t>
            </a:r>
            <a:endParaRPr lang="en-US" sz="3800" b="1" i="1" dirty="0" smtClean="0">
              <a:solidFill>
                <a:schemeClr val="tx1"/>
              </a:solidFill>
            </a:endParaRPr>
          </a:p>
          <a:p>
            <a:pPr algn="ctr"/>
            <a:endParaRPr lang="en-US" b="1"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0175" y="3787511"/>
            <a:ext cx="2195858" cy="1483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3626450"/>
            <a:ext cx="2295236" cy="1805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2483768" y="4653136"/>
            <a:ext cx="845607" cy="276999"/>
          </a:xfrm>
          <a:prstGeom prst="rect">
            <a:avLst/>
          </a:prstGeom>
          <a:noFill/>
        </p:spPr>
        <p:txBody>
          <a:bodyPr wrap="square" rtlCol="0">
            <a:spAutoFit/>
          </a:bodyPr>
          <a:lstStyle/>
          <a:p>
            <a:r>
              <a:rPr lang="es-ES" sz="1200" dirty="0" smtClean="0"/>
              <a:t>contratos</a:t>
            </a:r>
            <a:endParaRPr lang="en-US" sz="1200" dirty="0"/>
          </a:p>
        </p:txBody>
      </p:sp>
      <p:sp>
        <p:nvSpPr>
          <p:cNvPr id="8" name="7 Flecha derecha"/>
          <p:cNvSpPr/>
          <p:nvPr/>
        </p:nvSpPr>
        <p:spPr>
          <a:xfrm>
            <a:off x="707321" y="4288784"/>
            <a:ext cx="1440160" cy="76504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200" dirty="0" smtClean="0"/>
              <a:t>Velar por el cumplimiento </a:t>
            </a:r>
            <a:endParaRPr lang="en-US" sz="1200" dirty="0"/>
          </a:p>
        </p:txBody>
      </p:sp>
      <p:sp>
        <p:nvSpPr>
          <p:cNvPr id="13" name="12 CuadroTexto"/>
          <p:cNvSpPr txBox="1"/>
          <p:nvPr/>
        </p:nvSpPr>
        <p:spPr>
          <a:xfrm>
            <a:off x="2483768" y="4149080"/>
            <a:ext cx="909232" cy="276999"/>
          </a:xfrm>
          <a:prstGeom prst="rect">
            <a:avLst/>
          </a:prstGeom>
          <a:noFill/>
        </p:spPr>
        <p:txBody>
          <a:bodyPr wrap="square" rtlCol="0">
            <a:spAutoFit/>
          </a:bodyPr>
          <a:lstStyle/>
          <a:p>
            <a:r>
              <a:rPr lang="es-ES" sz="1200" dirty="0" smtClean="0"/>
              <a:t>acuerdos</a:t>
            </a:r>
            <a:endParaRPr lang="en-US" sz="1200" dirty="0"/>
          </a:p>
        </p:txBody>
      </p:sp>
      <p:sp>
        <p:nvSpPr>
          <p:cNvPr id="9" name="8 Flecha derecha"/>
          <p:cNvSpPr/>
          <p:nvPr/>
        </p:nvSpPr>
        <p:spPr>
          <a:xfrm>
            <a:off x="3779912" y="4476200"/>
            <a:ext cx="576064" cy="24830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9 CuadroTexto"/>
          <p:cNvSpPr txBox="1"/>
          <p:nvPr/>
        </p:nvSpPr>
        <p:spPr>
          <a:xfrm>
            <a:off x="4572000" y="4869160"/>
            <a:ext cx="1224136" cy="369332"/>
          </a:xfrm>
          <a:prstGeom prst="rect">
            <a:avLst/>
          </a:prstGeom>
          <a:noFill/>
        </p:spPr>
        <p:txBody>
          <a:bodyPr wrap="square" rtlCol="0">
            <a:spAutoFit/>
          </a:bodyPr>
          <a:lstStyle/>
          <a:p>
            <a:r>
              <a:rPr lang="es-ES" dirty="0" smtClean="0">
                <a:solidFill>
                  <a:schemeClr val="tx2">
                    <a:lumMod val="60000"/>
                    <a:lumOff val="40000"/>
                  </a:schemeClr>
                </a:solidFill>
              </a:rPr>
              <a:t>concesión</a:t>
            </a:r>
            <a:endParaRPr lang="en-US" dirty="0">
              <a:solidFill>
                <a:schemeClr val="tx2">
                  <a:lumMod val="60000"/>
                  <a:lumOff val="40000"/>
                </a:schemeClr>
              </a:solidFill>
            </a:endParaRPr>
          </a:p>
        </p:txBody>
      </p:sp>
      <p:sp>
        <p:nvSpPr>
          <p:cNvPr id="11" name="10 Rectángulo redondeado"/>
          <p:cNvSpPr/>
          <p:nvPr/>
        </p:nvSpPr>
        <p:spPr>
          <a:xfrm>
            <a:off x="6948264" y="4010579"/>
            <a:ext cx="1944216" cy="8585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S" sz="1100" dirty="0"/>
              <a:t>del Nuevo Aeropuerto Internacional de Quito, e impulsar el desarrollo de la Zona Franca y </a:t>
            </a:r>
            <a:r>
              <a:rPr lang="es-ES" sz="1100" dirty="0" smtClean="0"/>
              <a:t>ZEDE</a:t>
            </a:r>
            <a:endParaRPr lang="es-ES" sz="1100" dirty="0">
              <a:effectLst/>
            </a:endParaRPr>
          </a:p>
        </p:txBody>
      </p:sp>
      <p:sp>
        <p:nvSpPr>
          <p:cNvPr id="17" name="16 Flecha derecha"/>
          <p:cNvSpPr/>
          <p:nvPr/>
        </p:nvSpPr>
        <p:spPr>
          <a:xfrm>
            <a:off x="6660232" y="4369808"/>
            <a:ext cx="288032" cy="194038"/>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22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6079" y="1761545"/>
            <a:ext cx="1728192" cy="1440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525" y="1587791"/>
            <a:ext cx="27305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6136" y="1595094"/>
            <a:ext cx="2816225"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73979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1722</TotalTime>
  <Words>2108</Words>
  <Application>Microsoft Office PowerPoint</Application>
  <PresentationFormat>Presentación en pantalla (4:3)</PresentationFormat>
  <Paragraphs>237</Paragraphs>
  <Slides>38</Slides>
  <Notes>0</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38</vt:i4>
      </vt:variant>
    </vt:vector>
  </HeadingPairs>
  <TitlesOfParts>
    <vt:vector size="49" baseType="lpstr">
      <vt:lpstr>Angsana New</vt:lpstr>
      <vt:lpstr>Arial</vt:lpstr>
      <vt:lpstr>Berlin Sans FB</vt:lpstr>
      <vt:lpstr>Century Gothic</vt:lpstr>
      <vt:lpstr>Courier New</vt:lpstr>
      <vt:lpstr>Lucida Handwriting</vt:lpstr>
      <vt:lpstr>MV Boli</vt:lpstr>
      <vt:lpstr>Palatino Linotype</vt:lpstr>
      <vt:lpstr>Wingdings</vt:lpstr>
      <vt:lpstr>Ejecutivo</vt:lpstr>
      <vt:lpstr>Visio</vt:lpstr>
      <vt:lpstr>Presentación de PowerPoint</vt:lpstr>
      <vt:lpstr>CAPÍTULO I </vt:lpstr>
      <vt:lpstr>Presentación de PowerPoint</vt:lpstr>
      <vt:lpstr> CAPÍTULO I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Familia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Diana</dc:creator>
  <cp:lastModifiedBy>Estudiantes</cp:lastModifiedBy>
  <cp:revision>126</cp:revision>
  <dcterms:created xsi:type="dcterms:W3CDTF">2014-02-05T17:30:41Z</dcterms:created>
  <dcterms:modified xsi:type="dcterms:W3CDTF">2014-04-02T01:00:58Z</dcterms:modified>
</cp:coreProperties>
</file>