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8" r:id="rId2"/>
    <p:sldId id="313" r:id="rId3"/>
    <p:sldId id="294" r:id="rId4"/>
    <p:sldId id="314" r:id="rId5"/>
    <p:sldId id="326" r:id="rId6"/>
    <p:sldId id="321" r:id="rId7"/>
    <p:sldId id="323" r:id="rId8"/>
    <p:sldId id="324" r:id="rId9"/>
    <p:sldId id="325" r:id="rId10"/>
    <p:sldId id="327" r:id="rId11"/>
    <p:sldId id="328" r:id="rId12"/>
    <p:sldId id="339" r:id="rId13"/>
    <p:sldId id="341" r:id="rId14"/>
    <p:sldId id="343" r:id="rId15"/>
    <p:sldId id="344" r:id="rId16"/>
    <p:sldId id="345" r:id="rId17"/>
    <p:sldId id="346" r:id="rId18"/>
    <p:sldId id="347" r:id="rId19"/>
    <p:sldId id="348" r:id="rId20"/>
    <p:sldId id="349" r:id="rId21"/>
    <p:sldId id="350" r:id="rId22"/>
    <p:sldId id="329" r:id="rId23"/>
    <p:sldId id="330" r:id="rId24"/>
    <p:sldId id="331" r:id="rId25"/>
    <p:sldId id="332" r:id="rId26"/>
    <p:sldId id="333" r:id="rId27"/>
    <p:sldId id="340" r:id="rId28"/>
    <p:sldId id="342" r:id="rId29"/>
    <p:sldId id="334" r:id="rId30"/>
    <p:sldId id="335" r:id="rId31"/>
    <p:sldId id="336" r:id="rId32"/>
    <p:sldId id="337" r:id="rId33"/>
    <p:sldId id="338" r:id="rId3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FF33CC"/>
    <a:srgbClr val="0051F2"/>
    <a:srgbClr val="AAC6B5"/>
    <a:srgbClr val="9EB786"/>
    <a:srgbClr val="FFFF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1" autoAdjust="0"/>
    <p:restoredTop sz="94671" autoAdjust="0"/>
  </p:normalViewPr>
  <p:slideViewPr>
    <p:cSldViewPr>
      <p:cViewPr>
        <p:scale>
          <a:sx n="80" d="100"/>
          <a:sy n="80" d="100"/>
        </p:scale>
        <p:origin x="-103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uan\Desktop\REVISION%20CUADROS%20GENERALE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uan\Desktop\REVISION%20CUADROS%20GENERAL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uan\Desktop\REVISION%20CUADROS%20GENERAL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uan\Desktop\REVISION%20CUADROS%20GENERAL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Juan\Desktop\REVISION%20CUADROS%20GENERAL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Juan\Desktop\REVISION%20CUADROS%20GENERAL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Juan\Desktop\REVISION%20CUADROS%20GENERALE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Juan\Desktop\REVISION%20CUADROS%20GENERALE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MX"/>
              <a:t>Variables que influyen en la Decision de Compra</a:t>
            </a:r>
          </a:p>
        </c:rich>
      </c:tx>
      <c:overlay val="0"/>
    </c:title>
    <c:autoTitleDeleted val="0"/>
    <c:plotArea>
      <c:layout/>
      <c:barChart>
        <c:barDir val="col"/>
        <c:grouping val="clustered"/>
        <c:varyColors val="0"/>
        <c:ser>
          <c:idx val="0"/>
          <c:order val="0"/>
          <c:invertIfNegative val="0"/>
          <c:dLbls>
            <c:showLegendKey val="0"/>
            <c:showVal val="1"/>
            <c:showCatName val="0"/>
            <c:showSerName val="0"/>
            <c:showPercent val="0"/>
            <c:showBubbleSize val="0"/>
            <c:showLeaderLines val="0"/>
          </c:dLbls>
          <c:cat>
            <c:strRef>
              <c:f>'PREGUNTAS GRAFICOS'!$A$4:$A$12</c:f>
              <c:strCache>
                <c:ptCount val="9"/>
                <c:pt idx="0">
                  <c:v>EL ESTABLECIMIENTO</c:v>
                </c:pt>
                <c:pt idx="1">
                  <c:v>UBICACIÓN </c:v>
                </c:pt>
                <c:pt idx="2">
                  <c:v>ARQUITECTURA</c:v>
                </c:pt>
                <c:pt idx="3">
                  <c:v>MOBILIARIO </c:v>
                </c:pt>
                <c:pt idx="4">
                  <c:v>PUBLICIDAD EN EL PUNTO DE VENTA</c:v>
                </c:pt>
                <c:pt idx="5">
                  <c:v>SURTIDO</c:v>
                </c:pt>
                <c:pt idx="6">
                  <c:v>BENEFICIOS</c:v>
                </c:pt>
                <c:pt idx="7">
                  <c:v>PRECIOS</c:v>
                </c:pt>
                <c:pt idx="8">
                  <c:v>SERVICIO AL CLIENTE</c:v>
                </c:pt>
              </c:strCache>
            </c:strRef>
          </c:cat>
          <c:val>
            <c:numRef>
              <c:f>'PREGUNTAS GRAFICOS'!$B$4:$B$12</c:f>
              <c:numCache>
                <c:formatCode>0.00%</c:formatCode>
                <c:ptCount val="9"/>
                <c:pt idx="0">
                  <c:v>0.40850000000000014</c:v>
                </c:pt>
                <c:pt idx="1">
                  <c:v>0.61280000000000034</c:v>
                </c:pt>
                <c:pt idx="2">
                  <c:v>5.11E-2</c:v>
                </c:pt>
                <c:pt idx="3">
                  <c:v>0.13619999999999999</c:v>
                </c:pt>
                <c:pt idx="4">
                  <c:v>8.9400000000000021E-2</c:v>
                </c:pt>
                <c:pt idx="5">
                  <c:v>0.44679999999999997</c:v>
                </c:pt>
                <c:pt idx="6">
                  <c:v>0.48510000000000014</c:v>
                </c:pt>
                <c:pt idx="7">
                  <c:v>0.35320000000000001</c:v>
                </c:pt>
                <c:pt idx="8">
                  <c:v>0.41700000000000015</c:v>
                </c:pt>
              </c:numCache>
            </c:numRef>
          </c:val>
        </c:ser>
        <c:dLbls>
          <c:showLegendKey val="0"/>
          <c:showVal val="0"/>
          <c:showCatName val="0"/>
          <c:showSerName val="0"/>
          <c:showPercent val="0"/>
          <c:showBubbleSize val="0"/>
        </c:dLbls>
        <c:gapWidth val="150"/>
        <c:axId val="137327104"/>
        <c:axId val="76149824"/>
      </c:barChart>
      <c:catAx>
        <c:axId val="137327104"/>
        <c:scaling>
          <c:orientation val="minMax"/>
        </c:scaling>
        <c:delete val="0"/>
        <c:axPos val="b"/>
        <c:title>
          <c:tx>
            <c:rich>
              <a:bodyPr/>
              <a:lstStyle/>
              <a:p>
                <a:pPr>
                  <a:defRPr/>
                </a:pPr>
                <a:r>
                  <a:rPr lang="es-MX"/>
                  <a:t>Variables</a:t>
                </a:r>
              </a:p>
            </c:rich>
          </c:tx>
          <c:overlay val="0"/>
        </c:title>
        <c:majorTickMark val="none"/>
        <c:minorTickMark val="none"/>
        <c:tickLblPos val="nextTo"/>
        <c:crossAx val="76149824"/>
        <c:crosses val="autoZero"/>
        <c:auto val="1"/>
        <c:lblAlgn val="ctr"/>
        <c:lblOffset val="100"/>
        <c:noMultiLvlLbl val="0"/>
      </c:catAx>
      <c:valAx>
        <c:axId val="76149824"/>
        <c:scaling>
          <c:orientation val="minMax"/>
          <c:max val="0.7000000000000004"/>
          <c:min val="0"/>
        </c:scaling>
        <c:delete val="0"/>
        <c:axPos val="l"/>
        <c:majorGridlines/>
        <c:title>
          <c:tx>
            <c:rich>
              <a:bodyPr/>
              <a:lstStyle/>
              <a:p>
                <a:pPr>
                  <a:defRPr/>
                </a:pPr>
                <a:r>
                  <a:rPr lang="es-MX"/>
                  <a:t>Porcentajes</a:t>
                </a:r>
              </a:p>
            </c:rich>
          </c:tx>
          <c:overlay val="0"/>
        </c:title>
        <c:numFmt formatCode="0%" sourceLinked="0"/>
        <c:majorTickMark val="out"/>
        <c:minorTickMark val="none"/>
        <c:tickLblPos val="nextTo"/>
        <c:crossAx val="137327104"/>
        <c:crosses val="autoZero"/>
        <c:crossBetween val="between"/>
        <c:majorUnit val="0.1"/>
        <c:minorUnit val="2.0000000000000011E-2"/>
      </c:valAx>
    </c:plotArea>
    <c:plotVisOnly val="1"/>
    <c:dispBlanksAs val="gap"/>
    <c:showDLblsOverMax val="0"/>
  </c:chart>
  <c:spPr>
    <a:ln>
      <a:solidFill>
        <a:schemeClr val="tx1"/>
      </a:solid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sz="1800" b="1" i="0" u="none" strike="noStrike" baseline="0"/>
              <a:t>Apariencia General </a:t>
            </a:r>
            <a:endParaRPr lang="es-ES"/>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cat>
            <c:strRef>
              <c:f>Hoja1!$B$20:$B$23</c:f>
              <c:strCache>
                <c:ptCount val="4"/>
                <c:pt idx="0">
                  <c:v>Excelente</c:v>
                </c:pt>
                <c:pt idx="1">
                  <c:v>Buena</c:v>
                </c:pt>
                <c:pt idx="2">
                  <c:v>Regular </c:v>
                </c:pt>
                <c:pt idx="3">
                  <c:v>Mala</c:v>
                </c:pt>
              </c:strCache>
            </c:strRef>
          </c:cat>
          <c:val>
            <c:numRef>
              <c:f>Hoja1!$C$20:$C$23</c:f>
              <c:numCache>
                <c:formatCode>0.00%</c:formatCode>
                <c:ptCount val="4"/>
                <c:pt idx="0">
                  <c:v>0.40899999999999997</c:v>
                </c:pt>
                <c:pt idx="1">
                  <c:v>0.502</c:v>
                </c:pt>
                <c:pt idx="2">
                  <c:v>8.5000000000000006E-2</c:v>
                </c:pt>
                <c:pt idx="3" formatCode="0.0%">
                  <c:v>4.0000000000000001E-3</c:v>
                </c:pt>
              </c:numCache>
            </c:numRef>
          </c:val>
        </c:ser>
        <c:dLbls>
          <c:showLegendKey val="0"/>
          <c:showVal val="0"/>
          <c:showCatName val="0"/>
          <c:showSerName val="0"/>
          <c:showPercent val="1"/>
          <c:showBubbleSize val="0"/>
          <c:showLeaderLines val="0"/>
        </c:dLbls>
      </c:pie3DChart>
    </c:plotArea>
    <c:legend>
      <c:legendPos val="r"/>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a:t>Atención</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cat>
            <c:strRef>
              <c:f>Hoja1!$B$37:$B$40</c:f>
              <c:strCache>
                <c:ptCount val="4"/>
                <c:pt idx="0">
                  <c:v>Excelente</c:v>
                </c:pt>
                <c:pt idx="1">
                  <c:v>Buena</c:v>
                </c:pt>
                <c:pt idx="2">
                  <c:v>Regular </c:v>
                </c:pt>
                <c:pt idx="3">
                  <c:v>Mala</c:v>
                </c:pt>
              </c:strCache>
            </c:strRef>
          </c:cat>
          <c:val>
            <c:numRef>
              <c:f>Hoja1!$C$37:$C$40</c:f>
              <c:numCache>
                <c:formatCode>0.00%</c:formatCode>
                <c:ptCount val="4"/>
                <c:pt idx="0">
                  <c:v>0.40400000000000003</c:v>
                </c:pt>
                <c:pt idx="1">
                  <c:v>0.51100000000000001</c:v>
                </c:pt>
                <c:pt idx="2">
                  <c:v>8.1000000000000003E-2</c:v>
                </c:pt>
                <c:pt idx="3">
                  <c:v>4.0000000000000001E-3</c:v>
                </c:pt>
              </c:numCache>
            </c:numRef>
          </c:val>
        </c:ser>
        <c:dLbls>
          <c:showLegendKey val="0"/>
          <c:showVal val="0"/>
          <c:showCatName val="0"/>
          <c:showSerName val="0"/>
          <c:showPercent val="1"/>
          <c:showBubbleSize val="0"/>
          <c:showLeaderLines val="0"/>
        </c:dLbls>
      </c:pie3DChart>
    </c:plotArea>
    <c:legend>
      <c:legendPos val="r"/>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a:t>Precios</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8.8057626393316088E-2"/>
          <c:y val="0.26103839817377167"/>
          <c:w val="0.62964013750184977"/>
          <c:h val="0.60156914578599963"/>
        </c:manualLayout>
      </c:layout>
      <c:pie3DChart>
        <c:varyColors val="1"/>
        <c:ser>
          <c:idx val="0"/>
          <c:order val="0"/>
          <c:explosion val="25"/>
          <c:cat>
            <c:strRef>
              <c:f>Hoja1!$B$54:$B$56</c:f>
              <c:strCache>
                <c:ptCount val="3"/>
                <c:pt idx="0">
                  <c:v>Elevados</c:v>
                </c:pt>
                <c:pt idx="1">
                  <c:v>Justos</c:v>
                </c:pt>
                <c:pt idx="2">
                  <c:v>Bajos</c:v>
                </c:pt>
              </c:strCache>
            </c:strRef>
          </c:cat>
          <c:val>
            <c:numRef>
              <c:f>Hoja1!$C$54:$C$56</c:f>
              <c:numCache>
                <c:formatCode>0.00%</c:formatCode>
                <c:ptCount val="3"/>
                <c:pt idx="0">
                  <c:v>0.26800000000000002</c:v>
                </c:pt>
                <c:pt idx="1">
                  <c:v>0.64700000000000002</c:v>
                </c:pt>
                <c:pt idx="2">
                  <c:v>8.5000000000000006E-2</c:v>
                </c:pt>
              </c:numCache>
            </c:numRef>
          </c:val>
        </c:ser>
        <c:dLbls>
          <c:showLegendKey val="0"/>
          <c:showVal val="0"/>
          <c:showCatName val="0"/>
          <c:showSerName val="0"/>
          <c:showPercent val="1"/>
          <c:showBubbleSize val="0"/>
          <c:showLeaderLines val="0"/>
        </c:dLbls>
      </c:pie3DChart>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s-MX" sz="1600" b="1" i="0" baseline="0">
                <a:effectLst/>
              </a:rPr>
              <a:t>Factores que influyen en la Decision de Compra</a:t>
            </a:r>
            <a:endParaRPr lang="es-MX" sz="1600">
              <a:effectLst/>
            </a:endParaRPr>
          </a:p>
        </c:rich>
      </c:tx>
      <c:overlay val="0"/>
    </c:title>
    <c:autoTitleDeleted val="0"/>
    <c:plotArea>
      <c:layout>
        <c:manualLayout>
          <c:layoutTarget val="inner"/>
          <c:xMode val="edge"/>
          <c:yMode val="edge"/>
          <c:x val="0.10357028705544201"/>
          <c:y val="0.13931818142862284"/>
          <c:w val="0.87976316292916001"/>
          <c:h val="0.704607563230225"/>
        </c:manualLayout>
      </c:layout>
      <c:barChart>
        <c:barDir val="col"/>
        <c:grouping val="clustered"/>
        <c:varyColors val="0"/>
        <c:ser>
          <c:idx val="0"/>
          <c:order val="0"/>
          <c:invertIfNegative val="0"/>
          <c:dLbls>
            <c:showLegendKey val="0"/>
            <c:showVal val="1"/>
            <c:showCatName val="0"/>
            <c:showSerName val="0"/>
            <c:showPercent val="0"/>
            <c:showBubbleSize val="0"/>
            <c:showLeaderLines val="0"/>
          </c:dLbls>
          <c:cat>
            <c:strRef>
              <c:f>'PREGUNTAS GRAFICOS'!$A$46:$A$50</c:f>
              <c:strCache>
                <c:ptCount val="5"/>
                <c:pt idx="0">
                  <c:v>SISTEMA DE VENTAS</c:v>
                </c:pt>
                <c:pt idx="1">
                  <c:v>POLITICA DE PRECIOS</c:v>
                </c:pt>
                <c:pt idx="2">
                  <c:v>SERVICIOS </c:v>
                </c:pt>
                <c:pt idx="3">
                  <c:v>FUNCIONAMIENTO INTERNO</c:v>
                </c:pt>
                <c:pt idx="4">
                  <c:v>TIEMPO DE ATENCION </c:v>
                </c:pt>
              </c:strCache>
            </c:strRef>
          </c:cat>
          <c:val>
            <c:numRef>
              <c:f>'PREGUNTAS GRAFICOS'!$B$46:$B$50</c:f>
              <c:numCache>
                <c:formatCode>0.00%</c:formatCode>
                <c:ptCount val="5"/>
                <c:pt idx="0">
                  <c:v>0.31910000000000022</c:v>
                </c:pt>
                <c:pt idx="1">
                  <c:v>0.31490000000000018</c:v>
                </c:pt>
                <c:pt idx="2">
                  <c:v>0.34890000000000021</c:v>
                </c:pt>
                <c:pt idx="3">
                  <c:v>0.39150000000000024</c:v>
                </c:pt>
                <c:pt idx="4">
                  <c:v>0.31490000000000018</c:v>
                </c:pt>
              </c:numCache>
            </c:numRef>
          </c:val>
        </c:ser>
        <c:dLbls>
          <c:showLegendKey val="0"/>
          <c:showVal val="0"/>
          <c:showCatName val="0"/>
          <c:showSerName val="0"/>
          <c:showPercent val="0"/>
          <c:showBubbleSize val="0"/>
        </c:dLbls>
        <c:gapWidth val="150"/>
        <c:axId val="136536064"/>
        <c:axId val="137569408"/>
      </c:barChart>
      <c:catAx>
        <c:axId val="136536064"/>
        <c:scaling>
          <c:orientation val="minMax"/>
        </c:scaling>
        <c:delete val="0"/>
        <c:axPos val="b"/>
        <c:majorTickMark val="none"/>
        <c:minorTickMark val="none"/>
        <c:tickLblPos val="nextTo"/>
        <c:crossAx val="137569408"/>
        <c:crosses val="autoZero"/>
        <c:auto val="1"/>
        <c:lblAlgn val="ctr"/>
        <c:lblOffset val="100"/>
        <c:noMultiLvlLbl val="0"/>
      </c:catAx>
      <c:valAx>
        <c:axId val="137569408"/>
        <c:scaling>
          <c:orientation val="minMax"/>
        </c:scaling>
        <c:delete val="0"/>
        <c:axPos val="l"/>
        <c:majorGridlines/>
        <c:numFmt formatCode="0.00%" sourceLinked="1"/>
        <c:majorTickMark val="none"/>
        <c:minorTickMark val="none"/>
        <c:tickLblPos val="nextTo"/>
        <c:crossAx val="136536064"/>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Calificación</a:t>
            </a:r>
            <a:r>
              <a:rPr lang="en-US" baseline="0"/>
              <a:t> Disposición Exterior</a:t>
            </a:r>
            <a:endParaRPr lang="en-US"/>
          </a:p>
        </c:rich>
      </c:tx>
      <c:overlay val="0"/>
    </c:title>
    <c:autoTitleDeleted val="0"/>
    <c:plotArea>
      <c:layout/>
      <c:barChart>
        <c:barDir val="col"/>
        <c:grouping val="clustered"/>
        <c:varyColors val="0"/>
        <c:ser>
          <c:idx val="0"/>
          <c:order val="0"/>
          <c:tx>
            <c:v>IMPORTANTE</c:v>
          </c:tx>
          <c:invertIfNegative val="0"/>
          <c:dLbls>
            <c:dLblPos val="outEnd"/>
            <c:showLegendKey val="0"/>
            <c:showVal val="1"/>
            <c:showCatName val="0"/>
            <c:showSerName val="0"/>
            <c:showPercent val="0"/>
            <c:showBubbleSize val="0"/>
            <c:showLeaderLines val="0"/>
          </c:dLbls>
          <c:cat>
            <c:strRef>
              <c:f>'PREGUNTAS GRAFICOS'!$A$27:$A$31</c:f>
              <c:strCache>
                <c:ptCount val="5"/>
                <c:pt idx="0">
                  <c:v>ROTULOS </c:v>
                </c:pt>
                <c:pt idx="1">
                  <c:v>ESCAPARATES </c:v>
                </c:pt>
                <c:pt idx="2">
                  <c:v>ENTRADA </c:v>
                </c:pt>
                <c:pt idx="3">
                  <c:v>FACHADA EXTERIOR</c:v>
                </c:pt>
                <c:pt idx="4">
                  <c:v>ARQUITECTURA</c:v>
                </c:pt>
              </c:strCache>
            </c:strRef>
          </c:cat>
          <c:val>
            <c:numRef>
              <c:f>'PREGUNTAS GRAFICOS'!$B$27:$B$31</c:f>
              <c:numCache>
                <c:formatCode>0.00%</c:formatCode>
                <c:ptCount val="5"/>
                <c:pt idx="0">
                  <c:v>0.4</c:v>
                </c:pt>
                <c:pt idx="1">
                  <c:v>0.38300000000000017</c:v>
                </c:pt>
                <c:pt idx="2">
                  <c:v>0.43830000000000024</c:v>
                </c:pt>
                <c:pt idx="3">
                  <c:v>0.46810000000000002</c:v>
                </c:pt>
                <c:pt idx="4">
                  <c:v>0.37720000000000015</c:v>
                </c:pt>
              </c:numCache>
            </c:numRef>
          </c:val>
        </c:ser>
        <c:dLbls>
          <c:showLegendKey val="0"/>
          <c:showVal val="0"/>
          <c:showCatName val="0"/>
          <c:showSerName val="0"/>
          <c:showPercent val="0"/>
          <c:showBubbleSize val="0"/>
        </c:dLbls>
        <c:gapWidth val="75"/>
        <c:overlap val="40"/>
        <c:axId val="136538624"/>
        <c:axId val="137572864"/>
      </c:barChart>
      <c:catAx>
        <c:axId val="136538624"/>
        <c:scaling>
          <c:orientation val="minMax"/>
        </c:scaling>
        <c:delete val="0"/>
        <c:axPos val="b"/>
        <c:majorTickMark val="none"/>
        <c:minorTickMark val="none"/>
        <c:tickLblPos val="nextTo"/>
        <c:crossAx val="137572864"/>
        <c:crosses val="autoZero"/>
        <c:auto val="1"/>
        <c:lblAlgn val="ctr"/>
        <c:lblOffset val="100"/>
        <c:noMultiLvlLbl val="0"/>
      </c:catAx>
      <c:valAx>
        <c:axId val="137572864"/>
        <c:scaling>
          <c:orientation val="minMax"/>
        </c:scaling>
        <c:delete val="0"/>
        <c:axPos val="l"/>
        <c:majorGridlines/>
        <c:numFmt formatCode="0.00%" sourceLinked="1"/>
        <c:majorTickMark val="none"/>
        <c:minorTickMark val="none"/>
        <c:tickLblPos val="nextTo"/>
        <c:crossAx val="136538624"/>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s-MX"/>
              <a:t>Calificación</a:t>
            </a:r>
            <a:r>
              <a:rPr lang="es-MX" baseline="0"/>
              <a:t> del Mobiliario</a:t>
            </a:r>
            <a:endParaRPr lang="es-MX"/>
          </a:p>
        </c:rich>
      </c:tx>
      <c:layout>
        <c:manualLayout>
          <c:xMode val="edge"/>
          <c:yMode val="edge"/>
          <c:x val="0.28765062805524105"/>
          <c:y val="2.0940158975938254E-2"/>
        </c:manualLayout>
      </c:layout>
      <c:overlay val="0"/>
    </c:title>
    <c:autoTitleDeleted val="0"/>
    <c:plotArea>
      <c:layout/>
      <c:barChart>
        <c:barDir val="col"/>
        <c:grouping val="clustered"/>
        <c:varyColors val="0"/>
        <c:ser>
          <c:idx val="0"/>
          <c:order val="0"/>
          <c:tx>
            <c:v>IMPORTANTE</c:v>
          </c:tx>
          <c:invertIfNegative val="0"/>
          <c:dLbls>
            <c:showLegendKey val="0"/>
            <c:showVal val="1"/>
            <c:showCatName val="0"/>
            <c:showSerName val="0"/>
            <c:showPercent val="0"/>
            <c:showBubbleSize val="0"/>
            <c:showLeaderLines val="0"/>
          </c:dLbls>
          <c:cat>
            <c:strRef>
              <c:f>'PREGUNTAS GRAFICOS'!$A$85:$A$89</c:f>
              <c:strCache>
                <c:ptCount val="5"/>
                <c:pt idx="0">
                  <c:v>VISIBILIDAD DEL PRODUCTO</c:v>
                </c:pt>
                <c:pt idx="1">
                  <c:v>UBICACIÓN </c:v>
                </c:pt>
                <c:pt idx="2">
                  <c:v>ILUMINACION</c:v>
                </c:pt>
                <c:pt idx="3">
                  <c:v>UTILIDAD DEL MUEBLE </c:v>
                </c:pt>
                <c:pt idx="4">
                  <c:v>ACABADO DEL MUEBLE</c:v>
                </c:pt>
              </c:strCache>
            </c:strRef>
          </c:cat>
          <c:val>
            <c:numRef>
              <c:f>'PREGUNTAS GRAFICOS'!$B$85:$B$89</c:f>
              <c:numCache>
                <c:formatCode>0.00%</c:formatCode>
                <c:ptCount val="5"/>
                <c:pt idx="0">
                  <c:v>0.44260000000000005</c:v>
                </c:pt>
                <c:pt idx="1">
                  <c:v>0.50639999999999996</c:v>
                </c:pt>
                <c:pt idx="2">
                  <c:v>0.39570000000000016</c:v>
                </c:pt>
                <c:pt idx="3">
                  <c:v>0.37870000000000015</c:v>
                </c:pt>
                <c:pt idx="4">
                  <c:v>0.31060000000000021</c:v>
                </c:pt>
              </c:numCache>
            </c:numRef>
          </c:val>
        </c:ser>
        <c:dLbls>
          <c:showLegendKey val="0"/>
          <c:showVal val="0"/>
          <c:showCatName val="0"/>
          <c:showSerName val="0"/>
          <c:showPercent val="0"/>
          <c:showBubbleSize val="0"/>
        </c:dLbls>
        <c:gapWidth val="150"/>
        <c:axId val="136476160"/>
        <c:axId val="137592832"/>
      </c:barChart>
      <c:catAx>
        <c:axId val="136476160"/>
        <c:scaling>
          <c:orientation val="minMax"/>
        </c:scaling>
        <c:delete val="0"/>
        <c:axPos val="b"/>
        <c:majorTickMark val="none"/>
        <c:minorTickMark val="none"/>
        <c:tickLblPos val="nextTo"/>
        <c:crossAx val="137592832"/>
        <c:crosses val="autoZero"/>
        <c:auto val="1"/>
        <c:lblAlgn val="ctr"/>
        <c:lblOffset val="100"/>
        <c:noMultiLvlLbl val="0"/>
      </c:catAx>
      <c:valAx>
        <c:axId val="137592832"/>
        <c:scaling>
          <c:orientation val="minMax"/>
        </c:scaling>
        <c:delete val="0"/>
        <c:axPos val="l"/>
        <c:majorGridlines/>
        <c:numFmt formatCode="0.00%" sourceLinked="1"/>
        <c:majorTickMark val="none"/>
        <c:minorTickMark val="none"/>
        <c:tickLblPos val="nextTo"/>
        <c:crossAx val="136476160"/>
        <c:crosses val="autoZero"/>
        <c:crossBetween val="between"/>
      </c:valAx>
    </c:plotArea>
    <c:plotVisOnly val="1"/>
    <c:dispBlanksAs val="gap"/>
    <c:showDLblsOverMax val="0"/>
  </c:chart>
  <c:spPr>
    <a:ln>
      <a:solidFill>
        <a:srgbClr val="002060"/>
      </a:solid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MX"/>
              <a:t>Zonas</a:t>
            </a:r>
            <a:r>
              <a:rPr lang="es-MX" baseline="0"/>
              <a:t> visitadas con mayor frecuencia</a:t>
            </a:r>
            <a:endParaRPr lang="es-MX"/>
          </a:p>
        </c:rich>
      </c:tx>
      <c:overlay val="0"/>
    </c:title>
    <c:autoTitleDeleted val="0"/>
    <c:plotArea>
      <c:layout/>
      <c:barChart>
        <c:barDir val="col"/>
        <c:grouping val="clustered"/>
        <c:varyColors val="0"/>
        <c:ser>
          <c:idx val="0"/>
          <c:order val="0"/>
          <c:invertIfNegative val="0"/>
          <c:dLbls>
            <c:showLegendKey val="0"/>
            <c:showVal val="1"/>
            <c:showCatName val="0"/>
            <c:showSerName val="0"/>
            <c:showPercent val="0"/>
            <c:showBubbleSize val="0"/>
            <c:showLeaderLines val="0"/>
          </c:dLbls>
          <c:cat>
            <c:strRef>
              <c:f>'PREGUNTAS GRAFICOS'!$A$107:$A$113</c:f>
              <c:strCache>
                <c:ptCount val="7"/>
                <c:pt idx="0">
                  <c:v>MEDICINAS</c:v>
                </c:pt>
                <c:pt idx="1">
                  <c:v>BEBIDAS </c:v>
                </c:pt>
                <c:pt idx="2">
                  <c:v>HIGIENE PERSONAL </c:v>
                </c:pt>
                <c:pt idx="3">
                  <c:v>REGALOS</c:v>
                </c:pt>
                <c:pt idx="4">
                  <c:v>SNACKS</c:v>
                </c:pt>
                <c:pt idx="5">
                  <c:v>ALIMENTOS </c:v>
                </c:pt>
                <c:pt idx="6">
                  <c:v>COSMÉTICOS</c:v>
                </c:pt>
              </c:strCache>
            </c:strRef>
          </c:cat>
          <c:val>
            <c:numRef>
              <c:f>'PREGUNTAS GRAFICOS'!$B$107:$B$113</c:f>
              <c:numCache>
                <c:formatCode>0.00%</c:formatCode>
                <c:ptCount val="7"/>
                <c:pt idx="0">
                  <c:v>0.71060000000000034</c:v>
                </c:pt>
                <c:pt idx="1">
                  <c:v>0.20850000000000007</c:v>
                </c:pt>
                <c:pt idx="2">
                  <c:v>0.49790000000000018</c:v>
                </c:pt>
                <c:pt idx="3">
                  <c:v>0.37020000000000008</c:v>
                </c:pt>
                <c:pt idx="4">
                  <c:v>0.30640000000000017</c:v>
                </c:pt>
                <c:pt idx="5">
                  <c:v>0.34470000000000001</c:v>
                </c:pt>
                <c:pt idx="6">
                  <c:v>0.40430000000000016</c:v>
                </c:pt>
              </c:numCache>
            </c:numRef>
          </c:val>
        </c:ser>
        <c:dLbls>
          <c:showLegendKey val="0"/>
          <c:showVal val="0"/>
          <c:showCatName val="0"/>
          <c:showSerName val="0"/>
          <c:showPercent val="0"/>
          <c:showBubbleSize val="0"/>
        </c:dLbls>
        <c:gapWidth val="150"/>
        <c:axId val="136351744"/>
        <c:axId val="137596288"/>
      </c:barChart>
      <c:catAx>
        <c:axId val="136351744"/>
        <c:scaling>
          <c:orientation val="minMax"/>
        </c:scaling>
        <c:delete val="0"/>
        <c:axPos val="b"/>
        <c:majorTickMark val="none"/>
        <c:minorTickMark val="none"/>
        <c:tickLblPos val="nextTo"/>
        <c:crossAx val="137596288"/>
        <c:crosses val="autoZero"/>
        <c:auto val="1"/>
        <c:lblAlgn val="ctr"/>
        <c:lblOffset val="100"/>
        <c:noMultiLvlLbl val="0"/>
      </c:catAx>
      <c:valAx>
        <c:axId val="137596288"/>
        <c:scaling>
          <c:orientation val="minMax"/>
        </c:scaling>
        <c:delete val="0"/>
        <c:axPos val="l"/>
        <c:majorGridlines/>
        <c:numFmt formatCode="0.00%" sourceLinked="1"/>
        <c:majorTickMark val="none"/>
        <c:minorTickMark val="none"/>
        <c:tickLblPos val="nextTo"/>
        <c:crossAx val="136351744"/>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MX"/>
              <a:t>Animación</a:t>
            </a:r>
            <a:r>
              <a:rPr lang="es-MX" baseline="0"/>
              <a:t> y Publicidad</a:t>
            </a:r>
            <a:endParaRPr lang="es-MX"/>
          </a:p>
        </c:rich>
      </c:tx>
      <c:overlay val="0"/>
    </c:title>
    <c:autoTitleDeleted val="0"/>
    <c:plotArea>
      <c:layout/>
      <c:barChart>
        <c:barDir val="col"/>
        <c:grouping val="clustered"/>
        <c:varyColors val="0"/>
        <c:ser>
          <c:idx val="0"/>
          <c:order val="0"/>
          <c:invertIfNegative val="0"/>
          <c:dLbls>
            <c:showLegendKey val="0"/>
            <c:showVal val="1"/>
            <c:showCatName val="0"/>
            <c:showSerName val="0"/>
            <c:showPercent val="0"/>
            <c:showBubbleSize val="0"/>
            <c:showLeaderLines val="0"/>
          </c:dLbls>
          <c:cat>
            <c:strRef>
              <c:f>'PREGUNTAS GRAFICOS'!$A$131:$A$136</c:f>
              <c:strCache>
                <c:ptCount val="6"/>
                <c:pt idx="0">
                  <c:v>PROMOCIONES </c:v>
                </c:pt>
                <c:pt idx="1">
                  <c:v>PUBLICIDAD EN EL PUNTO DE VENTA</c:v>
                </c:pt>
                <c:pt idx="2">
                  <c:v>UBICACIÓN DEL PRODUCTO</c:v>
                </c:pt>
                <c:pt idx="3">
                  <c:v>VARIEDAD </c:v>
                </c:pt>
                <c:pt idx="4">
                  <c:v>EMPAQUE </c:v>
                </c:pt>
                <c:pt idx="5">
                  <c:v>CABECERA DE GONDOLA</c:v>
                </c:pt>
              </c:strCache>
            </c:strRef>
          </c:cat>
          <c:val>
            <c:numRef>
              <c:f>'PREGUNTAS GRAFICOS'!$B$131:$B$136</c:f>
              <c:numCache>
                <c:formatCode>0.00%</c:formatCode>
                <c:ptCount val="6"/>
                <c:pt idx="0">
                  <c:v>0.49359999999999998</c:v>
                </c:pt>
                <c:pt idx="1">
                  <c:v>0.53190000000000004</c:v>
                </c:pt>
                <c:pt idx="2">
                  <c:v>0.48089999999999999</c:v>
                </c:pt>
                <c:pt idx="3">
                  <c:v>0.40429999999999999</c:v>
                </c:pt>
                <c:pt idx="4">
                  <c:v>0.40849999999999997</c:v>
                </c:pt>
                <c:pt idx="5">
                  <c:v>0.36599999999999999</c:v>
                </c:pt>
              </c:numCache>
            </c:numRef>
          </c:val>
        </c:ser>
        <c:dLbls>
          <c:showLegendKey val="0"/>
          <c:showVal val="0"/>
          <c:showCatName val="0"/>
          <c:showSerName val="0"/>
          <c:showPercent val="0"/>
          <c:showBubbleSize val="0"/>
        </c:dLbls>
        <c:gapWidth val="150"/>
        <c:axId val="136354304"/>
        <c:axId val="137599744"/>
      </c:barChart>
      <c:catAx>
        <c:axId val="136354304"/>
        <c:scaling>
          <c:orientation val="minMax"/>
        </c:scaling>
        <c:delete val="0"/>
        <c:axPos val="b"/>
        <c:majorTickMark val="none"/>
        <c:minorTickMark val="none"/>
        <c:tickLblPos val="nextTo"/>
        <c:crossAx val="137599744"/>
        <c:crosses val="autoZero"/>
        <c:auto val="1"/>
        <c:lblAlgn val="ctr"/>
        <c:lblOffset val="100"/>
        <c:noMultiLvlLbl val="0"/>
      </c:catAx>
      <c:valAx>
        <c:axId val="137599744"/>
        <c:scaling>
          <c:orientation val="minMax"/>
        </c:scaling>
        <c:delete val="0"/>
        <c:axPos val="l"/>
        <c:majorGridlines/>
        <c:numFmt formatCode="0.00%" sourceLinked="1"/>
        <c:majorTickMark val="none"/>
        <c:minorTickMark val="none"/>
        <c:tickLblPos val="nextTo"/>
        <c:crossAx val="136354304"/>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MX"/>
              <a:t>Surtido</a:t>
            </a:r>
            <a:r>
              <a:rPr lang="es-MX" baseline="0"/>
              <a:t> del Producto</a:t>
            </a:r>
            <a:endParaRPr lang="es-MX"/>
          </a:p>
        </c:rich>
      </c:tx>
      <c:overlay val="0"/>
    </c:title>
    <c:autoTitleDeleted val="0"/>
    <c:plotArea>
      <c:layout/>
      <c:barChart>
        <c:barDir val="col"/>
        <c:grouping val="clustered"/>
        <c:varyColors val="0"/>
        <c:ser>
          <c:idx val="0"/>
          <c:order val="0"/>
          <c:invertIfNegative val="0"/>
          <c:dLbls>
            <c:showLegendKey val="0"/>
            <c:showVal val="1"/>
            <c:showCatName val="0"/>
            <c:showSerName val="0"/>
            <c:showPercent val="0"/>
            <c:showBubbleSize val="0"/>
            <c:showLeaderLines val="0"/>
          </c:dLbls>
          <c:cat>
            <c:strRef>
              <c:f>'PREGUNTAS GRAFICOS'!$A$151:$A$153</c:f>
              <c:strCache>
                <c:ptCount val="3"/>
                <c:pt idx="0">
                  <c:v>LINEAS DE PRODUCTO </c:v>
                </c:pt>
                <c:pt idx="1">
                  <c:v>MARCAS DE PRODUCTO </c:v>
                </c:pt>
                <c:pt idx="2">
                  <c:v>VARIEDAD DE PRODUCTO</c:v>
                </c:pt>
              </c:strCache>
            </c:strRef>
          </c:cat>
          <c:val>
            <c:numRef>
              <c:f>'PREGUNTAS GRAFICOS'!$B$151:$B$153</c:f>
              <c:numCache>
                <c:formatCode>0.00%</c:formatCode>
                <c:ptCount val="3"/>
                <c:pt idx="0">
                  <c:v>0.49359999999999998</c:v>
                </c:pt>
                <c:pt idx="1">
                  <c:v>0.53190000000000004</c:v>
                </c:pt>
                <c:pt idx="2">
                  <c:v>0.48089999999999999</c:v>
                </c:pt>
              </c:numCache>
            </c:numRef>
          </c:val>
        </c:ser>
        <c:dLbls>
          <c:showLegendKey val="0"/>
          <c:showVal val="0"/>
          <c:showCatName val="0"/>
          <c:showSerName val="0"/>
          <c:showPercent val="0"/>
          <c:showBubbleSize val="0"/>
        </c:dLbls>
        <c:gapWidth val="150"/>
        <c:axId val="138094080"/>
        <c:axId val="137963200"/>
      </c:barChart>
      <c:catAx>
        <c:axId val="138094080"/>
        <c:scaling>
          <c:orientation val="minMax"/>
        </c:scaling>
        <c:delete val="0"/>
        <c:axPos val="b"/>
        <c:majorTickMark val="none"/>
        <c:minorTickMark val="none"/>
        <c:tickLblPos val="nextTo"/>
        <c:crossAx val="137963200"/>
        <c:crosses val="autoZero"/>
        <c:auto val="1"/>
        <c:lblAlgn val="ctr"/>
        <c:lblOffset val="100"/>
        <c:noMultiLvlLbl val="0"/>
      </c:catAx>
      <c:valAx>
        <c:axId val="137963200"/>
        <c:scaling>
          <c:orientation val="minMax"/>
        </c:scaling>
        <c:delete val="0"/>
        <c:axPos val="l"/>
        <c:majorGridlines/>
        <c:numFmt formatCode="0.00%" sourceLinked="1"/>
        <c:majorTickMark val="none"/>
        <c:minorTickMark val="none"/>
        <c:tickLblPos val="nextTo"/>
        <c:crossAx val="138094080"/>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MX"/>
              <a:t>Factores</a:t>
            </a:r>
            <a:r>
              <a:rPr lang="es-MX" baseline="0"/>
              <a:t> de compra de un producto</a:t>
            </a:r>
            <a:endParaRPr lang="es-MX"/>
          </a:p>
        </c:rich>
      </c:tx>
      <c:overlay val="0"/>
    </c:title>
    <c:autoTitleDeleted val="0"/>
    <c:plotArea>
      <c:layout/>
      <c:barChart>
        <c:barDir val="col"/>
        <c:grouping val="clustered"/>
        <c:varyColors val="0"/>
        <c:ser>
          <c:idx val="0"/>
          <c:order val="0"/>
          <c:invertIfNegative val="0"/>
          <c:dLbls>
            <c:showLegendKey val="0"/>
            <c:showVal val="1"/>
            <c:showCatName val="0"/>
            <c:showSerName val="0"/>
            <c:showPercent val="0"/>
            <c:showBubbleSize val="0"/>
            <c:showLeaderLines val="0"/>
          </c:dLbls>
          <c:cat>
            <c:strRef>
              <c:f>'PREGUNTAS GRAFICOS'!$A$173:$A$176</c:f>
              <c:strCache>
                <c:ptCount val="4"/>
                <c:pt idx="0">
                  <c:v>VISIBILIDAD </c:v>
                </c:pt>
                <c:pt idx="1">
                  <c:v>PRESENTACION DE LA MARCA</c:v>
                </c:pt>
                <c:pt idx="2">
                  <c:v>FACILITAR LA ELECCION </c:v>
                </c:pt>
                <c:pt idx="3">
                  <c:v>PUBLICIDAD</c:v>
                </c:pt>
              </c:strCache>
            </c:strRef>
          </c:cat>
          <c:val>
            <c:numRef>
              <c:f>'PREGUNTAS GRAFICOS'!$B$173:$B$176</c:f>
              <c:numCache>
                <c:formatCode>0.00%</c:formatCode>
                <c:ptCount val="4"/>
                <c:pt idx="0">
                  <c:v>0.45529999999999998</c:v>
                </c:pt>
                <c:pt idx="1">
                  <c:v>0.57020000000000004</c:v>
                </c:pt>
                <c:pt idx="2">
                  <c:v>0.42130000000000017</c:v>
                </c:pt>
                <c:pt idx="3">
                  <c:v>0.42980000000000024</c:v>
                </c:pt>
              </c:numCache>
            </c:numRef>
          </c:val>
        </c:ser>
        <c:dLbls>
          <c:showLegendKey val="0"/>
          <c:showVal val="0"/>
          <c:showCatName val="0"/>
          <c:showSerName val="0"/>
          <c:showPercent val="0"/>
          <c:showBubbleSize val="0"/>
        </c:dLbls>
        <c:gapWidth val="150"/>
        <c:axId val="137711616"/>
        <c:axId val="137966656"/>
      </c:barChart>
      <c:catAx>
        <c:axId val="137711616"/>
        <c:scaling>
          <c:orientation val="minMax"/>
        </c:scaling>
        <c:delete val="0"/>
        <c:axPos val="b"/>
        <c:majorTickMark val="none"/>
        <c:minorTickMark val="none"/>
        <c:tickLblPos val="nextTo"/>
        <c:crossAx val="137966656"/>
        <c:crosses val="autoZero"/>
        <c:auto val="1"/>
        <c:lblAlgn val="ctr"/>
        <c:lblOffset val="100"/>
        <c:noMultiLvlLbl val="0"/>
      </c:catAx>
      <c:valAx>
        <c:axId val="137966656"/>
        <c:scaling>
          <c:orientation val="minMax"/>
        </c:scaling>
        <c:delete val="0"/>
        <c:axPos val="l"/>
        <c:majorGridlines/>
        <c:numFmt formatCode="0.00%" sourceLinked="1"/>
        <c:majorTickMark val="none"/>
        <c:minorTickMark val="none"/>
        <c:tickLblPos val="nextTo"/>
        <c:crossAx val="137711616"/>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a:t>Satisfacción</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cat>
            <c:strRef>
              <c:f>Hoja1!$B$3:$B$7</c:f>
              <c:strCache>
                <c:ptCount val="5"/>
                <c:pt idx="0">
                  <c:v>Muy Satisfecho</c:v>
                </c:pt>
                <c:pt idx="1">
                  <c:v>Satisfecho</c:v>
                </c:pt>
                <c:pt idx="2">
                  <c:v>Poco Satisfecho</c:v>
                </c:pt>
                <c:pt idx="3">
                  <c:v>Insatisfecto</c:v>
                </c:pt>
                <c:pt idx="4">
                  <c:v>Muy Insatisfecho</c:v>
                </c:pt>
              </c:strCache>
            </c:strRef>
          </c:cat>
          <c:val>
            <c:numRef>
              <c:f>Hoja1!$C$3:$C$7</c:f>
              <c:numCache>
                <c:formatCode>0.00%</c:formatCode>
                <c:ptCount val="5"/>
                <c:pt idx="0">
                  <c:v>0.30599999999999999</c:v>
                </c:pt>
                <c:pt idx="1">
                  <c:v>0.52800000000000002</c:v>
                </c:pt>
                <c:pt idx="2">
                  <c:v>0.14499999999999999</c:v>
                </c:pt>
                <c:pt idx="3">
                  <c:v>1.2999999999999999E-2</c:v>
                </c:pt>
                <c:pt idx="4" formatCode="0.0%">
                  <c:v>8.9999999999999993E-3</c:v>
                </c:pt>
              </c:numCache>
            </c:numRef>
          </c:val>
        </c:ser>
        <c:dLbls>
          <c:showLegendKey val="0"/>
          <c:showVal val="0"/>
          <c:showCatName val="0"/>
          <c:showSerName val="0"/>
          <c:showPercent val="1"/>
          <c:showBubbleSize val="0"/>
          <c:showLeaderLines val="0"/>
        </c:dLbls>
      </c:pie3DChart>
    </c:plotArea>
    <c:legend>
      <c:legendPos val="r"/>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A26E0E-B211-4BC2-BACA-6CA3AD44E379}" type="doc">
      <dgm:prSet loTypeId="urn:microsoft.com/office/officeart/2005/8/layout/process1" loCatId="process" qsTypeId="urn:microsoft.com/office/officeart/2005/8/quickstyle/simple1" qsCatId="simple" csTypeId="urn:microsoft.com/office/officeart/2005/8/colors/colorful4" csCatId="colorful" phldr="1"/>
      <dgm:spPr/>
    </dgm:pt>
    <dgm:pt modelId="{7740E801-9088-4DB6-9E72-C77FF5065442}">
      <dgm:prSet phldrT="[Texto]"/>
      <dgm:spPr/>
      <dgm:t>
        <a:bodyPr/>
        <a:lstStyle/>
        <a:p>
          <a:r>
            <a:rPr lang="es-ES" dirty="0" smtClean="0"/>
            <a:t>Autoservicios </a:t>
          </a:r>
        </a:p>
        <a:p>
          <a:r>
            <a:rPr lang="es-ES" dirty="0" smtClean="0"/>
            <a:t>De</a:t>
          </a:r>
        </a:p>
        <a:p>
          <a:r>
            <a:rPr lang="es-ES" dirty="0" smtClean="0"/>
            <a:t>Medicamentos</a:t>
          </a:r>
          <a:endParaRPr lang="es-ES" dirty="0"/>
        </a:p>
      </dgm:t>
    </dgm:pt>
    <dgm:pt modelId="{81C833E2-C8B4-4352-B5FE-7B68776B5FB5}" type="parTrans" cxnId="{0DF8D679-CFED-4F9D-8257-975A694368DA}">
      <dgm:prSet/>
      <dgm:spPr/>
      <dgm:t>
        <a:bodyPr/>
        <a:lstStyle/>
        <a:p>
          <a:endParaRPr lang="es-ES"/>
        </a:p>
      </dgm:t>
    </dgm:pt>
    <dgm:pt modelId="{C2EFA9E0-D380-4575-BDA8-F9E31B938241}" type="sibTrans" cxnId="{0DF8D679-CFED-4F9D-8257-975A694368DA}">
      <dgm:prSet/>
      <dgm:spPr/>
      <dgm:t>
        <a:bodyPr/>
        <a:lstStyle/>
        <a:p>
          <a:endParaRPr lang="es-ES"/>
        </a:p>
      </dgm:t>
    </dgm:pt>
    <dgm:pt modelId="{3532F4D4-65D5-46A3-810D-9261FA661E7D}">
      <dgm:prSet phldrT="[Texto]"/>
      <dgm:spPr/>
      <dgm:t>
        <a:bodyPr/>
        <a:lstStyle/>
        <a:p>
          <a:r>
            <a:rPr lang="es-ES" dirty="0" smtClean="0"/>
            <a:t>Clientes más sofisticados</a:t>
          </a:r>
          <a:endParaRPr lang="es-ES" dirty="0"/>
        </a:p>
      </dgm:t>
    </dgm:pt>
    <dgm:pt modelId="{2E5155BF-5E8C-4551-B07C-E8C77D8CECBA}" type="parTrans" cxnId="{F5C67DDC-F2F4-4531-8B98-C3EFD0346A12}">
      <dgm:prSet/>
      <dgm:spPr/>
      <dgm:t>
        <a:bodyPr/>
        <a:lstStyle/>
        <a:p>
          <a:endParaRPr lang="es-ES"/>
        </a:p>
      </dgm:t>
    </dgm:pt>
    <dgm:pt modelId="{BFF55F6D-FD22-457A-824A-E1370B1D0657}" type="sibTrans" cxnId="{F5C67DDC-F2F4-4531-8B98-C3EFD0346A12}">
      <dgm:prSet/>
      <dgm:spPr/>
      <dgm:t>
        <a:bodyPr/>
        <a:lstStyle/>
        <a:p>
          <a:endParaRPr lang="es-ES"/>
        </a:p>
      </dgm:t>
    </dgm:pt>
    <dgm:pt modelId="{15F88F06-2426-45B5-9E4C-7EB2D6E7C4B7}">
      <dgm:prSet phldrT="[Texto]"/>
      <dgm:spPr/>
      <dgm:t>
        <a:bodyPr/>
        <a:lstStyle/>
        <a:p>
          <a:r>
            <a:rPr lang="es-ES" dirty="0" smtClean="0"/>
            <a:t>Técnicas de comercialización</a:t>
          </a:r>
          <a:endParaRPr lang="es-ES" dirty="0"/>
        </a:p>
      </dgm:t>
    </dgm:pt>
    <dgm:pt modelId="{B584F3EB-4890-4157-A591-F3E01D9D75F5}" type="parTrans" cxnId="{56CE02DC-AB29-4D93-B57A-EB88C62A6970}">
      <dgm:prSet/>
      <dgm:spPr/>
      <dgm:t>
        <a:bodyPr/>
        <a:lstStyle/>
        <a:p>
          <a:endParaRPr lang="es-ES"/>
        </a:p>
      </dgm:t>
    </dgm:pt>
    <dgm:pt modelId="{62C38055-191C-418D-8837-33B24DE053C2}" type="sibTrans" cxnId="{56CE02DC-AB29-4D93-B57A-EB88C62A6970}">
      <dgm:prSet/>
      <dgm:spPr/>
      <dgm:t>
        <a:bodyPr/>
        <a:lstStyle/>
        <a:p>
          <a:endParaRPr lang="es-ES"/>
        </a:p>
      </dgm:t>
    </dgm:pt>
    <dgm:pt modelId="{A31795DF-3171-45DC-A85F-685DC7CE309E}" type="pres">
      <dgm:prSet presAssocID="{CEA26E0E-B211-4BC2-BACA-6CA3AD44E379}" presName="Name0" presStyleCnt="0">
        <dgm:presLayoutVars>
          <dgm:dir/>
          <dgm:resizeHandles val="exact"/>
        </dgm:presLayoutVars>
      </dgm:prSet>
      <dgm:spPr/>
    </dgm:pt>
    <dgm:pt modelId="{E4C4AE6E-8D8D-4DC6-9707-E390F895AF21}" type="pres">
      <dgm:prSet presAssocID="{7740E801-9088-4DB6-9E72-C77FF5065442}" presName="node" presStyleLbl="node1" presStyleIdx="0" presStyleCnt="3">
        <dgm:presLayoutVars>
          <dgm:bulletEnabled val="1"/>
        </dgm:presLayoutVars>
      </dgm:prSet>
      <dgm:spPr/>
      <dgm:t>
        <a:bodyPr/>
        <a:lstStyle/>
        <a:p>
          <a:endParaRPr lang="es-ES"/>
        </a:p>
      </dgm:t>
    </dgm:pt>
    <dgm:pt modelId="{E1AEB7DD-5C2B-4A9F-95FD-6E1008A720BF}" type="pres">
      <dgm:prSet presAssocID="{C2EFA9E0-D380-4575-BDA8-F9E31B938241}" presName="sibTrans" presStyleLbl="sibTrans2D1" presStyleIdx="0" presStyleCnt="2"/>
      <dgm:spPr/>
      <dgm:t>
        <a:bodyPr/>
        <a:lstStyle/>
        <a:p>
          <a:endParaRPr lang="es-ES"/>
        </a:p>
      </dgm:t>
    </dgm:pt>
    <dgm:pt modelId="{36E15AE6-0863-4F70-BB10-8B776A8B71AB}" type="pres">
      <dgm:prSet presAssocID="{C2EFA9E0-D380-4575-BDA8-F9E31B938241}" presName="connectorText" presStyleLbl="sibTrans2D1" presStyleIdx="0" presStyleCnt="2"/>
      <dgm:spPr/>
      <dgm:t>
        <a:bodyPr/>
        <a:lstStyle/>
        <a:p>
          <a:endParaRPr lang="es-ES"/>
        </a:p>
      </dgm:t>
    </dgm:pt>
    <dgm:pt modelId="{AC27E0B9-EEA3-41BF-A7AC-E0DDE0862E32}" type="pres">
      <dgm:prSet presAssocID="{3532F4D4-65D5-46A3-810D-9261FA661E7D}" presName="node" presStyleLbl="node1" presStyleIdx="1" presStyleCnt="3">
        <dgm:presLayoutVars>
          <dgm:bulletEnabled val="1"/>
        </dgm:presLayoutVars>
      </dgm:prSet>
      <dgm:spPr/>
      <dgm:t>
        <a:bodyPr/>
        <a:lstStyle/>
        <a:p>
          <a:endParaRPr lang="es-ES"/>
        </a:p>
      </dgm:t>
    </dgm:pt>
    <dgm:pt modelId="{25800F2D-4A69-4CAE-9B8B-6DAD1EC894C4}" type="pres">
      <dgm:prSet presAssocID="{BFF55F6D-FD22-457A-824A-E1370B1D0657}" presName="sibTrans" presStyleLbl="sibTrans2D1" presStyleIdx="1" presStyleCnt="2"/>
      <dgm:spPr/>
      <dgm:t>
        <a:bodyPr/>
        <a:lstStyle/>
        <a:p>
          <a:endParaRPr lang="es-ES"/>
        </a:p>
      </dgm:t>
    </dgm:pt>
    <dgm:pt modelId="{CA7CF864-0A73-41E1-950C-F9C9DD76E1FD}" type="pres">
      <dgm:prSet presAssocID="{BFF55F6D-FD22-457A-824A-E1370B1D0657}" presName="connectorText" presStyleLbl="sibTrans2D1" presStyleIdx="1" presStyleCnt="2"/>
      <dgm:spPr/>
      <dgm:t>
        <a:bodyPr/>
        <a:lstStyle/>
        <a:p>
          <a:endParaRPr lang="es-ES"/>
        </a:p>
      </dgm:t>
    </dgm:pt>
    <dgm:pt modelId="{A5B6D33D-F934-4797-967E-314FC92F821A}" type="pres">
      <dgm:prSet presAssocID="{15F88F06-2426-45B5-9E4C-7EB2D6E7C4B7}" presName="node" presStyleLbl="node1" presStyleIdx="2" presStyleCnt="3">
        <dgm:presLayoutVars>
          <dgm:bulletEnabled val="1"/>
        </dgm:presLayoutVars>
      </dgm:prSet>
      <dgm:spPr/>
      <dgm:t>
        <a:bodyPr/>
        <a:lstStyle/>
        <a:p>
          <a:endParaRPr lang="es-ES"/>
        </a:p>
      </dgm:t>
    </dgm:pt>
  </dgm:ptLst>
  <dgm:cxnLst>
    <dgm:cxn modelId="{414B7F2C-A67C-4FE0-8111-A6AB618FCE4B}" type="presOf" srcId="{3532F4D4-65D5-46A3-810D-9261FA661E7D}" destId="{AC27E0B9-EEA3-41BF-A7AC-E0DDE0862E32}" srcOrd="0" destOrd="0" presId="urn:microsoft.com/office/officeart/2005/8/layout/process1"/>
    <dgm:cxn modelId="{F97B277A-D4C5-49EE-9E67-F3804A9952E9}" type="presOf" srcId="{15F88F06-2426-45B5-9E4C-7EB2D6E7C4B7}" destId="{A5B6D33D-F934-4797-967E-314FC92F821A}" srcOrd="0" destOrd="0" presId="urn:microsoft.com/office/officeart/2005/8/layout/process1"/>
    <dgm:cxn modelId="{F5C67DDC-F2F4-4531-8B98-C3EFD0346A12}" srcId="{CEA26E0E-B211-4BC2-BACA-6CA3AD44E379}" destId="{3532F4D4-65D5-46A3-810D-9261FA661E7D}" srcOrd="1" destOrd="0" parTransId="{2E5155BF-5E8C-4551-B07C-E8C77D8CECBA}" sibTransId="{BFF55F6D-FD22-457A-824A-E1370B1D0657}"/>
    <dgm:cxn modelId="{56CE02DC-AB29-4D93-B57A-EB88C62A6970}" srcId="{CEA26E0E-B211-4BC2-BACA-6CA3AD44E379}" destId="{15F88F06-2426-45B5-9E4C-7EB2D6E7C4B7}" srcOrd="2" destOrd="0" parTransId="{B584F3EB-4890-4157-A591-F3E01D9D75F5}" sibTransId="{62C38055-191C-418D-8837-33B24DE053C2}"/>
    <dgm:cxn modelId="{25A50E17-DDE1-480A-BE5F-20960E6CF5C2}" type="presOf" srcId="{C2EFA9E0-D380-4575-BDA8-F9E31B938241}" destId="{E1AEB7DD-5C2B-4A9F-95FD-6E1008A720BF}" srcOrd="0" destOrd="0" presId="urn:microsoft.com/office/officeart/2005/8/layout/process1"/>
    <dgm:cxn modelId="{65B8985A-5EF0-4A33-96C6-F7E39F4EDE3B}" type="presOf" srcId="{BFF55F6D-FD22-457A-824A-E1370B1D0657}" destId="{CA7CF864-0A73-41E1-950C-F9C9DD76E1FD}" srcOrd="1" destOrd="0" presId="urn:microsoft.com/office/officeart/2005/8/layout/process1"/>
    <dgm:cxn modelId="{77DF0CE7-5647-4BB0-885D-450AEA5B78DB}" type="presOf" srcId="{C2EFA9E0-D380-4575-BDA8-F9E31B938241}" destId="{36E15AE6-0863-4F70-BB10-8B776A8B71AB}" srcOrd="1" destOrd="0" presId="urn:microsoft.com/office/officeart/2005/8/layout/process1"/>
    <dgm:cxn modelId="{0DF8D679-CFED-4F9D-8257-975A694368DA}" srcId="{CEA26E0E-B211-4BC2-BACA-6CA3AD44E379}" destId="{7740E801-9088-4DB6-9E72-C77FF5065442}" srcOrd="0" destOrd="0" parTransId="{81C833E2-C8B4-4352-B5FE-7B68776B5FB5}" sibTransId="{C2EFA9E0-D380-4575-BDA8-F9E31B938241}"/>
    <dgm:cxn modelId="{FCCC6689-3237-46B1-8C81-A6D5A7FE69EE}" type="presOf" srcId="{7740E801-9088-4DB6-9E72-C77FF5065442}" destId="{E4C4AE6E-8D8D-4DC6-9707-E390F895AF21}" srcOrd="0" destOrd="0" presId="urn:microsoft.com/office/officeart/2005/8/layout/process1"/>
    <dgm:cxn modelId="{0EAE0A48-979A-4CE2-9A07-6A06A2421A75}" type="presOf" srcId="{BFF55F6D-FD22-457A-824A-E1370B1D0657}" destId="{25800F2D-4A69-4CAE-9B8B-6DAD1EC894C4}" srcOrd="0" destOrd="0" presId="urn:microsoft.com/office/officeart/2005/8/layout/process1"/>
    <dgm:cxn modelId="{03F79943-3459-4C4B-B795-F478585F6B19}" type="presOf" srcId="{CEA26E0E-B211-4BC2-BACA-6CA3AD44E379}" destId="{A31795DF-3171-45DC-A85F-685DC7CE309E}" srcOrd="0" destOrd="0" presId="urn:microsoft.com/office/officeart/2005/8/layout/process1"/>
    <dgm:cxn modelId="{5290364F-3E55-4590-955E-6DF75B5FE676}" type="presParOf" srcId="{A31795DF-3171-45DC-A85F-685DC7CE309E}" destId="{E4C4AE6E-8D8D-4DC6-9707-E390F895AF21}" srcOrd="0" destOrd="0" presId="urn:microsoft.com/office/officeart/2005/8/layout/process1"/>
    <dgm:cxn modelId="{7F13F4ED-0ED7-4DB1-B14A-7B9514A15F9E}" type="presParOf" srcId="{A31795DF-3171-45DC-A85F-685DC7CE309E}" destId="{E1AEB7DD-5C2B-4A9F-95FD-6E1008A720BF}" srcOrd="1" destOrd="0" presId="urn:microsoft.com/office/officeart/2005/8/layout/process1"/>
    <dgm:cxn modelId="{74E6DA51-10DB-40DE-BB15-951383450C1D}" type="presParOf" srcId="{E1AEB7DD-5C2B-4A9F-95FD-6E1008A720BF}" destId="{36E15AE6-0863-4F70-BB10-8B776A8B71AB}" srcOrd="0" destOrd="0" presId="urn:microsoft.com/office/officeart/2005/8/layout/process1"/>
    <dgm:cxn modelId="{AFFB76C0-4164-4140-BB0B-6BF574EC1E2C}" type="presParOf" srcId="{A31795DF-3171-45DC-A85F-685DC7CE309E}" destId="{AC27E0B9-EEA3-41BF-A7AC-E0DDE0862E32}" srcOrd="2" destOrd="0" presId="urn:microsoft.com/office/officeart/2005/8/layout/process1"/>
    <dgm:cxn modelId="{268AEF70-6189-4D84-804B-AB6C0E75885D}" type="presParOf" srcId="{A31795DF-3171-45DC-A85F-685DC7CE309E}" destId="{25800F2D-4A69-4CAE-9B8B-6DAD1EC894C4}" srcOrd="3" destOrd="0" presId="urn:microsoft.com/office/officeart/2005/8/layout/process1"/>
    <dgm:cxn modelId="{49365341-F88E-45E8-92D7-3C77C1906E36}" type="presParOf" srcId="{25800F2D-4A69-4CAE-9B8B-6DAD1EC894C4}" destId="{CA7CF864-0A73-41E1-950C-F9C9DD76E1FD}" srcOrd="0" destOrd="0" presId="urn:microsoft.com/office/officeart/2005/8/layout/process1"/>
    <dgm:cxn modelId="{3C8F9D3D-B282-4CA2-8634-8B4D8FDFC249}" type="presParOf" srcId="{A31795DF-3171-45DC-A85F-685DC7CE309E}" destId="{A5B6D33D-F934-4797-967E-314FC92F821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D0CA60-DF0A-479D-8BCE-529BE7A361EF}" type="doc">
      <dgm:prSet loTypeId="urn:microsoft.com/office/officeart/2005/8/layout/chevron1" loCatId="process" qsTypeId="urn:microsoft.com/office/officeart/2005/8/quickstyle/simple5" qsCatId="simple" csTypeId="urn:microsoft.com/office/officeart/2005/8/colors/accent1_2" csCatId="accent1" phldr="1"/>
      <dgm:spPr/>
    </dgm:pt>
    <dgm:pt modelId="{B92F090A-4015-4C2C-A681-5F40AE806A21}">
      <dgm:prSet phldrT="[Texto]" custT="1"/>
      <dgm:spPr/>
      <dgm:t>
        <a:bodyPr/>
        <a:lstStyle/>
        <a:p>
          <a:r>
            <a:rPr lang="es-ES" sz="1300" dirty="0" smtClean="0"/>
            <a:t>Atención al cliente</a:t>
          </a:r>
          <a:endParaRPr lang="es-ES" sz="1300" dirty="0"/>
        </a:p>
      </dgm:t>
    </dgm:pt>
    <dgm:pt modelId="{8BF9FAAC-92A7-42E5-A90A-7646CAC2066F}" type="parTrans" cxnId="{B02A4480-7664-4F69-9E8F-8090EC816D61}">
      <dgm:prSet/>
      <dgm:spPr/>
      <dgm:t>
        <a:bodyPr/>
        <a:lstStyle/>
        <a:p>
          <a:endParaRPr lang="es-ES" sz="1400"/>
        </a:p>
      </dgm:t>
    </dgm:pt>
    <dgm:pt modelId="{434AC3D4-752A-4A78-8683-592EC329C1A3}" type="sibTrans" cxnId="{B02A4480-7664-4F69-9E8F-8090EC816D61}">
      <dgm:prSet/>
      <dgm:spPr/>
      <dgm:t>
        <a:bodyPr/>
        <a:lstStyle/>
        <a:p>
          <a:endParaRPr lang="es-ES" sz="1400"/>
        </a:p>
      </dgm:t>
    </dgm:pt>
    <dgm:pt modelId="{6A38533B-3413-48E6-B160-41D5580BA52B}">
      <dgm:prSet phldrT="[Texto]" custT="1"/>
      <dgm:spPr/>
      <dgm:t>
        <a:bodyPr/>
        <a:lstStyle/>
        <a:p>
          <a:r>
            <a:rPr lang="es-ES" sz="1300" dirty="0" smtClean="0"/>
            <a:t>Descuentos</a:t>
          </a:r>
          <a:endParaRPr lang="es-ES" sz="1300" dirty="0"/>
        </a:p>
      </dgm:t>
    </dgm:pt>
    <dgm:pt modelId="{0C3DC84D-D5B0-4FDC-ACCD-C8A595CA3C99}" type="parTrans" cxnId="{CDF13E84-68F7-4A76-9B5C-56024E47C9E4}">
      <dgm:prSet/>
      <dgm:spPr/>
      <dgm:t>
        <a:bodyPr/>
        <a:lstStyle/>
        <a:p>
          <a:endParaRPr lang="es-ES" sz="1400"/>
        </a:p>
      </dgm:t>
    </dgm:pt>
    <dgm:pt modelId="{85E11570-2015-43C8-A48C-11385DD92F4B}" type="sibTrans" cxnId="{CDF13E84-68F7-4A76-9B5C-56024E47C9E4}">
      <dgm:prSet/>
      <dgm:spPr/>
      <dgm:t>
        <a:bodyPr/>
        <a:lstStyle/>
        <a:p>
          <a:endParaRPr lang="es-ES" sz="1400"/>
        </a:p>
      </dgm:t>
    </dgm:pt>
    <dgm:pt modelId="{1D47D236-0678-4116-8821-C8903CB88C5E}">
      <dgm:prSet phldrT="[Texto]" custT="1"/>
      <dgm:spPr/>
      <dgm:t>
        <a:bodyPr/>
        <a:lstStyle/>
        <a:p>
          <a:r>
            <a:rPr lang="es-ES" sz="1300" dirty="0" smtClean="0"/>
            <a:t>Merchandising</a:t>
          </a:r>
          <a:endParaRPr lang="es-ES" sz="1300" dirty="0"/>
        </a:p>
      </dgm:t>
    </dgm:pt>
    <dgm:pt modelId="{374616AD-0B09-4EBB-A7A7-399732C018D2}" type="parTrans" cxnId="{27BE51AA-22B4-400F-8978-11017A110698}">
      <dgm:prSet/>
      <dgm:spPr/>
      <dgm:t>
        <a:bodyPr/>
        <a:lstStyle/>
        <a:p>
          <a:endParaRPr lang="es-ES" sz="1400"/>
        </a:p>
      </dgm:t>
    </dgm:pt>
    <dgm:pt modelId="{482C6649-2C03-4003-968F-3B3570A93304}" type="sibTrans" cxnId="{27BE51AA-22B4-400F-8978-11017A110698}">
      <dgm:prSet/>
      <dgm:spPr/>
      <dgm:t>
        <a:bodyPr/>
        <a:lstStyle/>
        <a:p>
          <a:endParaRPr lang="es-ES" sz="1400"/>
        </a:p>
      </dgm:t>
    </dgm:pt>
    <dgm:pt modelId="{3FB124D4-0D37-463C-8C32-A56917ADC6A0}" type="pres">
      <dgm:prSet presAssocID="{70D0CA60-DF0A-479D-8BCE-529BE7A361EF}" presName="Name0" presStyleCnt="0">
        <dgm:presLayoutVars>
          <dgm:dir/>
          <dgm:animLvl val="lvl"/>
          <dgm:resizeHandles val="exact"/>
        </dgm:presLayoutVars>
      </dgm:prSet>
      <dgm:spPr/>
    </dgm:pt>
    <dgm:pt modelId="{219A4372-F223-410F-AF40-79EA0519BDF7}" type="pres">
      <dgm:prSet presAssocID="{B92F090A-4015-4C2C-A681-5F40AE806A21}" presName="parTxOnly" presStyleLbl="node1" presStyleIdx="0" presStyleCnt="3" custScaleX="81195">
        <dgm:presLayoutVars>
          <dgm:chMax val="0"/>
          <dgm:chPref val="0"/>
          <dgm:bulletEnabled val="1"/>
        </dgm:presLayoutVars>
      </dgm:prSet>
      <dgm:spPr/>
      <dgm:t>
        <a:bodyPr/>
        <a:lstStyle/>
        <a:p>
          <a:endParaRPr lang="es-ES"/>
        </a:p>
      </dgm:t>
    </dgm:pt>
    <dgm:pt modelId="{D0358BDA-EF99-4838-AC82-18BD26449815}" type="pres">
      <dgm:prSet presAssocID="{434AC3D4-752A-4A78-8683-592EC329C1A3}" presName="parTxOnlySpace" presStyleCnt="0"/>
      <dgm:spPr/>
    </dgm:pt>
    <dgm:pt modelId="{5106D6DE-FCB8-4F64-89DD-906609C2BB54}" type="pres">
      <dgm:prSet presAssocID="{6A38533B-3413-48E6-B160-41D5580BA52B}" presName="parTxOnly" presStyleLbl="node1" presStyleIdx="1" presStyleCnt="3" custScaleX="90692">
        <dgm:presLayoutVars>
          <dgm:chMax val="0"/>
          <dgm:chPref val="0"/>
          <dgm:bulletEnabled val="1"/>
        </dgm:presLayoutVars>
      </dgm:prSet>
      <dgm:spPr/>
      <dgm:t>
        <a:bodyPr/>
        <a:lstStyle/>
        <a:p>
          <a:endParaRPr lang="es-ES"/>
        </a:p>
      </dgm:t>
    </dgm:pt>
    <dgm:pt modelId="{7EEF1119-95A5-4C7B-9AB8-94855EC0A9A4}" type="pres">
      <dgm:prSet presAssocID="{85E11570-2015-43C8-A48C-11385DD92F4B}" presName="parTxOnlySpace" presStyleCnt="0"/>
      <dgm:spPr/>
    </dgm:pt>
    <dgm:pt modelId="{7A336A8B-DC83-446D-9B5C-7F3D9468BEE4}" type="pres">
      <dgm:prSet presAssocID="{1D47D236-0678-4116-8821-C8903CB88C5E}" presName="parTxOnly" presStyleLbl="node1" presStyleIdx="2" presStyleCnt="3">
        <dgm:presLayoutVars>
          <dgm:chMax val="0"/>
          <dgm:chPref val="0"/>
          <dgm:bulletEnabled val="1"/>
        </dgm:presLayoutVars>
      </dgm:prSet>
      <dgm:spPr/>
      <dgm:t>
        <a:bodyPr/>
        <a:lstStyle/>
        <a:p>
          <a:endParaRPr lang="es-ES"/>
        </a:p>
      </dgm:t>
    </dgm:pt>
  </dgm:ptLst>
  <dgm:cxnLst>
    <dgm:cxn modelId="{CDF13E84-68F7-4A76-9B5C-56024E47C9E4}" srcId="{70D0CA60-DF0A-479D-8BCE-529BE7A361EF}" destId="{6A38533B-3413-48E6-B160-41D5580BA52B}" srcOrd="1" destOrd="0" parTransId="{0C3DC84D-D5B0-4FDC-ACCD-C8A595CA3C99}" sibTransId="{85E11570-2015-43C8-A48C-11385DD92F4B}"/>
    <dgm:cxn modelId="{B02A4480-7664-4F69-9E8F-8090EC816D61}" srcId="{70D0CA60-DF0A-479D-8BCE-529BE7A361EF}" destId="{B92F090A-4015-4C2C-A681-5F40AE806A21}" srcOrd="0" destOrd="0" parTransId="{8BF9FAAC-92A7-42E5-A90A-7646CAC2066F}" sibTransId="{434AC3D4-752A-4A78-8683-592EC329C1A3}"/>
    <dgm:cxn modelId="{91E2E7DB-D176-442A-983D-A1265264F8F3}" type="presOf" srcId="{70D0CA60-DF0A-479D-8BCE-529BE7A361EF}" destId="{3FB124D4-0D37-463C-8C32-A56917ADC6A0}" srcOrd="0" destOrd="0" presId="urn:microsoft.com/office/officeart/2005/8/layout/chevron1"/>
    <dgm:cxn modelId="{319C08C1-71B8-43A5-B311-3630F5CDB41F}" type="presOf" srcId="{1D47D236-0678-4116-8821-C8903CB88C5E}" destId="{7A336A8B-DC83-446D-9B5C-7F3D9468BEE4}" srcOrd="0" destOrd="0" presId="urn:microsoft.com/office/officeart/2005/8/layout/chevron1"/>
    <dgm:cxn modelId="{27BE51AA-22B4-400F-8978-11017A110698}" srcId="{70D0CA60-DF0A-479D-8BCE-529BE7A361EF}" destId="{1D47D236-0678-4116-8821-C8903CB88C5E}" srcOrd="2" destOrd="0" parTransId="{374616AD-0B09-4EBB-A7A7-399732C018D2}" sibTransId="{482C6649-2C03-4003-968F-3B3570A93304}"/>
    <dgm:cxn modelId="{7A83C0DE-70D3-4746-AA27-BCFE4851BE70}" type="presOf" srcId="{B92F090A-4015-4C2C-A681-5F40AE806A21}" destId="{219A4372-F223-410F-AF40-79EA0519BDF7}" srcOrd="0" destOrd="0" presId="urn:microsoft.com/office/officeart/2005/8/layout/chevron1"/>
    <dgm:cxn modelId="{74D8DEFD-AB13-4BC9-9199-2244480E04B6}" type="presOf" srcId="{6A38533B-3413-48E6-B160-41D5580BA52B}" destId="{5106D6DE-FCB8-4F64-89DD-906609C2BB54}" srcOrd="0" destOrd="0" presId="urn:microsoft.com/office/officeart/2005/8/layout/chevron1"/>
    <dgm:cxn modelId="{C3C0EEDA-7217-41C6-892B-973036C056F0}" type="presParOf" srcId="{3FB124D4-0D37-463C-8C32-A56917ADC6A0}" destId="{219A4372-F223-410F-AF40-79EA0519BDF7}" srcOrd="0" destOrd="0" presId="urn:microsoft.com/office/officeart/2005/8/layout/chevron1"/>
    <dgm:cxn modelId="{80946EED-D897-434C-ABCB-9BC6004BBAD5}" type="presParOf" srcId="{3FB124D4-0D37-463C-8C32-A56917ADC6A0}" destId="{D0358BDA-EF99-4838-AC82-18BD26449815}" srcOrd="1" destOrd="0" presId="urn:microsoft.com/office/officeart/2005/8/layout/chevron1"/>
    <dgm:cxn modelId="{D17D9BC2-AE6D-48FC-A1C5-8A77B86AB22A}" type="presParOf" srcId="{3FB124D4-0D37-463C-8C32-A56917ADC6A0}" destId="{5106D6DE-FCB8-4F64-89DD-906609C2BB54}" srcOrd="2" destOrd="0" presId="urn:microsoft.com/office/officeart/2005/8/layout/chevron1"/>
    <dgm:cxn modelId="{FDBA0E85-50DF-4166-90B1-14F5B0E20123}" type="presParOf" srcId="{3FB124D4-0D37-463C-8C32-A56917ADC6A0}" destId="{7EEF1119-95A5-4C7B-9AB8-94855EC0A9A4}" srcOrd="3" destOrd="0" presId="urn:microsoft.com/office/officeart/2005/8/layout/chevron1"/>
    <dgm:cxn modelId="{204B6339-276E-4DDD-87B7-A119FCB23A64}" type="presParOf" srcId="{3FB124D4-0D37-463C-8C32-A56917ADC6A0}" destId="{7A336A8B-DC83-446D-9B5C-7F3D9468BEE4}"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1F9A58-99FE-4A21-9D78-BF149CFF514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S"/>
        </a:p>
      </dgm:t>
    </dgm:pt>
    <dgm:pt modelId="{987EE923-60D7-4291-8267-F6F831EF80B3}">
      <dgm:prSet phldrT="[Texto]" custT="1"/>
      <dgm:spPr/>
      <dgm:t>
        <a:bodyPr/>
        <a:lstStyle/>
        <a:p>
          <a:r>
            <a:rPr lang="es-ES" sz="1400" dirty="0" smtClean="0"/>
            <a:t>General</a:t>
          </a:r>
          <a:endParaRPr lang="es-ES" sz="1400" dirty="0"/>
        </a:p>
      </dgm:t>
    </dgm:pt>
    <dgm:pt modelId="{A9B5D85C-AE0D-442E-95BF-A36313495B66}" type="parTrans" cxnId="{DCC42202-85A5-4F80-AF54-257B0D46231E}">
      <dgm:prSet/>
      <dgm:spPr/>
      <dgm:t>
        <a:bodyPr/>
        <a:lstStyle/>
        <a:p>
          <a:endParaRPr lang="es-ES"/>
        </a:p>
      </dgm:t>
    </dgm:pt>
    <dgm:pt modelId="{A07D63E0-574D-43FE-82C5-0B85765DA42F}" type="sibTrans" cxnId="{DCC42202-85A5-4F80-AF54-257B0D46231E}">
      <dgm:prSet/>
      <dgm:spPr/>
      <dgm:t>
        <a:bodyPr/>
        <a:lstStyle/>
        <a:p>
          <a:endParaRPr lang="es-ES"/>
        </a:p>
      </dgm:t>
    </dgm:pt>
    <dgm:pt modelId="{7ECE1F25-17AC-4875-B3F9-D67587A7A0FC}">
      <dgm:prSet phldrT="[Texto]"/>
      <dgm:spPr/>
      <dgm:t>
        <a:bodyPr/>
        <a:lstStyle/>
        <a:p>
          <a:r>
            <a:rPr lang="es-ES" dirty="0" smtClean="0"/>
            <a:t>Realizar un estudio sobre el comportamiento del consumidor, que permita identificar las diferentes  técnicas comerciales que valoran los consumidores al momento de asistir a un autoservicio de medicamentos del Distrito Metropolitano de Quito.</a:t>
          </a:r>
          <a:endParaRPr lang="es-ES" dirty="0"/>
        </a:p>
      </dgm:t>
    </dgm:pt>
    <dgm:pt modelId="{C576B618-3D6B-4B03-9314-F0402A17D26E}" type="parTrans" cxnId="{8D7A88E1-BFAC-478A-8E6A-8052B8C8ACAF}">
      <dgm:prSet/>
      <dgm:spPr/>
      <dgm:t>
        <a:bodyPr/>
        <a:lstStyle/>
        <a:p>
          <a:endParaRPr lang="es-ES"/>
        </a:p>
      </dgm:t>
    </dgm:pt>
    <dgm:pt modelId="{02A26975-532B-4349-8EE8-1DC004F5F09F}" type="sibTrans" cxnId="{8D7A88E1-BFAC-478A-8E6A-8052B8C8ACAF}">
      <dgm:prSet/>
      <dgm:spPr/>
      <dgm:t>
        <a:bodyPr/>
        <a:lstStyle/>
        <a:p>
          <a:endParaRPr lang="es-ES"/>
        </a:p>
      </dgm:t>
    </dgm:pt>
    <dgm:pt modelId="{D66AF50A-3A08-4E1A-ABB0-E43605FEFC26}">
      <dgm:prSet phldrT="[Texto]"/>
      <dgm:spPr/>
      <dgm:t>
        <a:bodyPr/>
        <a:lstStyle/>
        <a:p>
          <a:r>
            <a:rPr lang="es-ES" dirty="0" smtClean="0"/>
            <a:t>Específicos</a:t>
          </a:r>
          <a:endParaRPr lang="es-ES" dirty="0"/>
        </a:p>
      </dgm:t>
    </dgm:pt>
    <dgm:pt modelId="{641E68A4-B4AB-462E-86E0-BD5EB71F6E45}" type="parTrans" cxnId="{276641F5-26D4-4045-BC49-7D9215EC295E}">
      <dgm:prSet/>
      <dgm:spPr/>
      <dgm:t>
        <a:bodyPr/>
        <a:lstStyle/>
        <a:p>
          <a:endParaRPr lang="es-ES"/>
        </a:p>
      </dgm:t>
    </dgm:pt>
    <dgm:pt modelId="{B38A601E-EBB7-494C-B452-E79A6D6ED3B9}" type="sibTrans" cxnId="{276641F5-26D4-4045-BC49-7D9215EC295E}">
      <dgm:prSet/>
      <dgm:spPr/>
      <dgm:t>
        <a:bodyPr/>
        <a:lstStyle/>
        <a:p>
          <a:endParaRPr lang="es-ES"/>
        </a:p>
      </dgm:t>
    </dgm:pt>
    <dgm:pt modelId="{D9C7E4AC-0C30-4AA0-947B-59099D17D9AE}">
      <dgm:prSet phldrT="[Texto]"/>
      <dgm:spPr/>
      <dgm:t>
        <a:bodyPr/>
        <a:lstStyle/>
        <a:p>
          <a:r>
            <a:rPr lang="es-ES" dirty="0" smtClean="0"/>
            <a:t>Determinar las principales técnicas de comercialización utilizadas por los autoservicios de medicamentos del Distrito Metropolitano de Quito</a:t>
          </a:r>
          <a:endParaRPr lang="es-ES" dirty="0"/>
        </a:p>
      </dgm:t>
    </dgm:pt>
    <dgm:pt modelId="{F0A6944C-CAB2-4CAA-9CC2-C5E3D79EC1FF}" type="parTrans" cxnId="{620E7315-DC91-40EA-BFDE-2F77242BB1F4}">
      <dgm:prSet/>
      <dgm:spPr/>
      <dgm:t>
        <a:bodyPr/>
        <a:lstStyle/>
        <a:p>
          <a:endParaRPr lang="es-ES"/>
        </a:p>
      </dgm:t>
    </dgm:pt>
    <dgm:pt modelId="{1012F902-B11C-41EA-83A6-547969DF8D41}" type="sibTrans" cxnId="{620E7315-DC91-40EA-BFDE-2F77242BB1F4}">
      <dgm:prSet/>
      <dgm:spPr/>
      <dgm:t>
        <a:bodyPr/>
        <a:lstStyle/>
        <a:p>
          <a:endParaRPr lang="es-ES"/>
        </a:p>
      </dgm:t>
    </dgm:pt>
    <dgm:pt modelId="{A82A967B-A0D3-4C64-961C-CF2AA42B7681}">
      <dgm:prSet phldrT="[Texto]"/>
      <dgm:spPr/>
      <dgm:t>
        <a:bodyPr/>
        <a:lstStyle/>
        <a:p>
          <a:r>
            <a:rPr lang="es-ES" dirty="0" smtClean="0"/>
            <a:t>Específicos</a:t>
          </a:r>
          <a:endParaRPr lang="es-ES" dirty="0"/>
        </a:p>
      </dgm:t>
    </dgm:pt>
    <dgm:pt modelId="{9DE3A040-29A7-4244-8E0D-45E42762042C}" type="parTrans" cxnId="{C50C19B1-E0A1-42C1-B131-0D30F8081FF0}">
      <dgm:prSet/>
      <dgm:spPr/>
      <dgm:t>
        <a:bodyPr/>
        <a:lstStyle/>
        <a:p>
          <a:endParaRPr lang="es-ES"/>
        </a:p>
      </dgm:t>
    </dgm:pt>
    <dgm:pt modelId="{03D87D57-17AA-46D6-A2AA-84F2CD272610}" type="sibTrans" cxnId="{C50C19B1-E0A1-42C1-B131-0D30F8081FF0}">
      <dgm:prSet/>
      <dgm:spPr/>
      <dgm:t>
        <a:bodyPr/>
        <a:lstStyle/>
        <a:p>
          <a:endParaRPr lang="es-ES"/>
        </a:p>
      </dgm:t>
    </dgm:pt>
    <dgm:pt modelId="{B0BC69BC-1EC2-47B0-BF8A-0FD20235C522}">
      <dgm:prSet phldrT="[Texto]"/>
      <dgm:spPr/>
      <dgm:t>
        <a:bodyPr/>
        <a:lstStyle/>
        <a:p>
          <a:r>
            <a:rPr lang="es-ES" dirty="0" smtClean="0"/>
            <a:t>Identificar la demanda y oferta  de los autoservicios de medicamentos del Distrito Metropolitano de Quito analizando al mercado.</a:t>
          </a:r>
          <a:endParaRPr lang="es-ES" dirty="0"/>
        </a:p>
      </dgm:t>
    </dgm:pt>
    <dgm:pt modelId="{348663C6-3DF0-4D0E-90CE-D048D1B4C3B2}" type="parTrans" cxnId="{9955ED15-33F5-41CB-BDC1-D74F15C9AF0B}">
      <dgm:prSet/>
      <dgm:spPr/>
      <dgm:t>
        <a:bodyPr/>
        <a:lstStyle/>
        <a:p>
          <a:endParaRPr lang="es-ES"/>
        </a:p>
      </dgm:t>
    </dgm:pt>
    <dgm:pt modelId="{01FA2D77-C7B2-4D9B-B108-D69118D1D27B}" type="sibTrans" cxnId="{9955ED15-33F5-41CB-BDC1-D74F15C9AF0B}">
      <dgm:prSet/>
      <dgm:spPr/>
      <dgm:t>
        <a:bodyPr/>
        <a:lstStyle/>
        <a:p>
          <a:endParaRPr lang="es-ES"/>
        </a:p>
      </dgm:t>
    </dgm:pt>
    <dgm:pt modelId="{DB2DA50F-CD92-4F03-B485-7FFF225ABDF0}">
      <dgm:prSet phldrT="[Texto]"/>
      <dgm:spPr/>
      <dgm:t>
        <a:bodyPr/>
        <a:lstStyle/>
        <a:p>
          <a:r>
            <a:rPr lang="es-ES" dirty="0" smtClean="0"/>
            <a:t>Específicos</a:t>
          </a:r>
          <a:endParaRPr lang="es-ES" dirty="0"/>
        </a:p>
      </dgm:t>
    </dgm:pt>
    <dgm:pt modelId="{8C9745D9-4E0D-4483-A137-09BC0680D266}" type="parTrans" cxnId="{BD82229E-515E-4883-B444-50E3A52D3DEC}">
      <dgm:prSet/>
      <dgm:spPr/>
      <dgm:t>
        <a:bodyPr/>
        <a:lstStyle/>
        <a:p>
          <a:endParaRPr lang="es-ES"/>
        </a:p>
      </dgm:t>
    </dgm:pt>
    <dgm:pt modelId="{35D20166-FEF2-443C-B9C2-01BDA3E18906}" type="sibTrans" cxnId="{BD82229E-515E-4883-B444-50E3A52D3DEC}">
      <dgm:prSet/>
      <dgm:spPr/>
      <dgm:t>
        <a:bodyPr/>
        <a:lstStyle/>
        <a:p>
          <a:endParaRPr lang="es-ES"/>
        </a:p>
      </dgm:t>
    </dgm:pt>
    <dgm:pt modelId="{FE11D033-5548-446C-8995-4ED18663E1AB}">
      <dgm:prSet/>
      <dgm:spPr/>
      <dgm:t>
        <a:bodyPr/>
        <a:lstStyle/>
        <a:p>
          <a:r>
            <a:rPr lang="es-ES" dirty="0" smtClean="0"/>
            <a:t>Medir la satisfacción de los clientes que asisten a los autoservicios de medicamentos del Distrito Metropolitano de Quito.</a:t>
          </a:r>
          <a:endParaRPr lang="es-ES" dirty="0"/>
        </a:p>
      </dgm:t>
    </dgm:pt>
    <dgm:pt modelId="{370F1B32-9718-41E9-8D81-C20F1283656D}" type="parTrans" cxnId="{D087AEFF-C08B-4B2C-9F59-C441F0798000}">
      <dgm:prSet/>
      <dgm:spPr/>
      <dgm:t>
        <a:bodyPr/>
        <a:lstStyle/>
        <a:p>
          <a:endParaRPr lang="es-ES"/>
        </a:p>
      </dgm:t>
    </dgm:pt>
    <dgm:pt modelId="{F1FF1CA9-A62B-4C00-8E6A-0EE01AB177BF}" type="sibTrans" cxnId="{D087AEFF-C08B-4B2C-9F59-C441F0798000}">
      <dgm:prSet/>
      <dgm:spPr/>
      <dgm:t>
        <a:bodyPr/>
        <a:lstStyle/>
        <a:p>
          <a:endParaRPr lang="es-ES"/>
        </a:p>
      </dgm:t>
    </dgm:pt>
    <dgm:pt modelId="{AD52A03B-CCB1-4B2B-BD4F-BA365F9A75E5}">
      <dgm:prSet phldrT="[Texto]"/>
      <dgm:spPr/>
      <dgm:t>
        <a:bodyPr/>
        <a:lstStyle/>
        <a:p>
          <a:r>
            <a:rPr lang="es-ES" dirty="0" smtClean="0"/>
            <a:t>Específicos</a:t>
          </a:r>
          <a:endParaRPr lang="es-ES" dirty="0"/>
        </a:p>
      </dgm:t>
    </dgm:pt>
    <dgm:pt modelId="{2D898A32-1279-4292-8240-7E053370B749}" type="parTrans" cxnId="{5C4A669E-C093-47F1-A80A-4ABC260B6B5C}">
      <dgm:prSet/>
      <dgm:spPr/>
      <dgm:t>
        <a:bodyPr/>
        <a:lstStyle/>
        <a:p>
          <a:endParaRPr lang="es-ES"/>
        </a:p>
      </dgm:t>
    </dgm:pt>
    <dgm:pt modelId="{D2E73A44-7D16-4825-BED4-7093243758CE}" type="sibTrans" cxnId="{5C4A669E-C093-47F1-A80A-4ABC260B6B5C}">
      <dgm:prSet/>
      <dgm:spPr/>
      <dgm:t>
        <a:bodyPr/>
        <a:lstStyle/>
        <a:p>
          <a:endParaRPr lang="es-ES"/>
        </a:p>
      </dgm:t>
    </dgm:pt>
    <dgm:pt modelId="{DA7844F1-15A5-4622-AA9F-502980FD9928}">
      <dgm:prSet/>
      <dgm:spPr/>
      <dgm:t>
        <a:bodyPr/>
        <a:lstStyle/>
        <a:p>
          <a:r>
            <a:rPr lang="es-ES" smtClean="0"/>
            <a:t>Reconocer las diferentes variables que influyen en la decisión de compra.</a:t>
          </a:r>
          <a:endParaRPr lang="es-ES"/>
        </a:p>
      </dgm:t>
    </dgm:pt>
    <dgm:pt modelId="{F1F61CF4-FDFD-427E-94C8-B7B2384C2361}" type="parTrans" cxnId="{64B0EDBB-53CE-4BA0-9D44-A8C0A03EA3BC}">
      <dgm:prSet/>
      <dgm:spPr/>
      <dgm:t>
        <a:bodyPr/>
        <a:lstStyle/>
        <a:p>
          <a:endParaRPr lang="es-ES"/>
        </a:p>
      </dgm:t>
    </dgm:pt>
    <dgm:pt modelId="{D5E42FE9-570F-47F0-A4E2-462B52170DC2}" type="sibTrans" cxnId="{64B0EDBB-53CE-4BA0-9D44-A8C0A03EA3BC}">
      <dgm:prSet/>
      <dgm:spPr/>
      <dgm:t>
        <a:bodyPr/>
        <a:lstStyle/>
        <a:p>
          <a:endParaRPr lang="es-ES"/>
        </a:p>
      </dgm:t>
    </dgm:pt>
    <dgm:pt modelId="{949C9425-A7DE-452E-B68B-B0C1628698CE}" type="pres">
      <dgm:prSet presAssocID="{C61F9A58-99FE-4A21-9D78-BF149CFF514B}" presName="linearFlow" presStyleCnt="0">
        <dgm:presLayoutVars>
          <dgm:dir/>
          <dgm:animLvl val="lvl"/>
          <dgm:resizeHandles val="exact"/>
        </dgm:presLayoutVars>
      </dgm:prSet>
      <dgm:spPr/>
      <dgm:t>
        <a:bodyPr/>
        <a:lstStyle/>
        <a:p>
          <a:endParaRPr lang="es-ES"/>
        </a:p>
      </dgm:t>
    </dgm:pt>
    <dgm:pt modelId="{088C3524-940C-4396-AA88-FF2A473CD0E3}" type="pres">
      <dgm:prSet presAssocID="{987EE923-60D7-4291-8267-F6F831EF80B3}" presName="composite" presStyleCnt="0"/>
      <dgm:spPr/>
    </dgm:pt>
    <dgm:pt modelId="{C00555F4-F6ED-4E2E-AA1C-0E6ED43B71BA}" type="pres">
      <dgm:prSet presAssocID="{987EE923-60D7-4291-8267-F6F831EF80B3}" presName="parentText" presStyleLbl="alignNode1" presStyleIdx="0" presStyleCnt="5">
        <dgm:presLayoutVars>
          <dgm:chMax val="1"/>
          <dgm:bulletEnabled val="1"/>
        </dgm:presLayoutVars>
      </dgm:prSet>
      <dgm:spPr/>
      <dgm:t>
        <a:bodyPr/>
        <a:lstStyle/>
        <a:p>
          <a:endParaRPr lang="es-ES"/>
        </a:p>
      </dgm:t>
    </dgm:pt>
    <dgm:pt modelId="{D8C7B78B-C7CD-47F6-8BCB-4ED1081D1C91}" type="pres">
      <dgm:prSet presAssocID="{987EE923-60D7-4291-8267-F6F831EF80B3}" presName="descendantText" presStyleLbl="alignAcc1" presStyleIdx="0" presStyleCnt="5">
        <dgm:presLayoutVars>
          <dgm:bulletEnabled val="1"/>
        </dgm:presLayoutVars>
      </dgm:prSet>
      <dgm:spPr/>
      <dgm:t>
        <a:bodyPr/>
        <a:lstStyle/>
        <a:p>
          <a:endParaRPr lang="es-ES"/>
        </a:p>
      </dgm:t>
    </dgm:pt>
    <dgm:pt modelId="{16EC3AFD-D675-47DE-A4E5-CB78E84D68B2}" type="pres">
      <dgm:prSet presAssocID="{A07D63E0-574D-43FE-82C5-0B85765DA42F}" presName="sp" presStyleCnt="0"/>
      <dgm:spPr/>
    </dgm:pt>
    <dgm:pt modelId="{6460356B-AB14-4A5B-8E39-D836A916B5B1}" type="pres">
      <dgm:prSet presAssocID="{D66AF50A-3A08-4E1A-ABB0-E43605FEFC26}" presName="composite" presStyleCnt="0"/>
      <dgm:spPr/>
    </dgm:pt>
    <dgm:pt modelId="{7DA44886-53C6-42DE-B291-42A17F26CCB3}" type="pres">
      <dgm:prSet presAssocID="{D66AF50A-3A08-4E1A-ABB0-E43605FEFC26}" presName="parentText" presStyleLbl="alignNode1" presStyleIdx="1" presStyleCnt="5">
        <dgm:presLayoutVars>
          <dgm:chMax val="1"/>
          <dgm:bulletEnabled val="1"/>
        </dgm:presLayoutVars>
      </dgm:prSet>
      <dgm:spPr/>
      <dgm:t>
        <a:bodyPr/>
        <a:lstStyle/>
        <a:p>
          <a:endParaRPr lang="es-ES"/>
        </a:p>
      </dgm:t>
    </dgm:pt>
    <dgm:pt modelId="{D9FC6B15-7E4A-485F-8F25-5A5E96FB3579}" type="pres">
      <dgm:prSet presAssocID="{D66AF50A-3A08-4E1A-ABB0-E43605FEFC26}" presName="descendantText" presStyleLbl="alignAcc1" presStyleIdx="1" presStyleCnt="5">
        <dgm:presLayoutVars>
          <dgm:bulletEnabled val="1"/>
        </dgm:presLayoutVars>
      </dgm:prSet>
      <dgm:spPr/>
      <dgm:t>
        <a:bodyPr/>
        <a:lstStyle/>
        <a:p>
          <a:endParaRPr lang="es-ES"/>
        </a:p>
      </dgm:t>
    </dgm:pt>
    <dgm:pt modelId="{75A6FCA6-C158-491D-A21E-AB6614970470}" type="pres">
      <dgm:prSet presAssocID="{B38A601E-EBB7-494C-B452-E79A6D6ED3B9}" presName="sp" presStyleCnt="0"/>
      <dgm:spPr/>
    </dgm:pt>
    <dgm:pt modelId="{C91AD934-2C98-4E82-8DAB-C6E90F6031C3}" type="pres">
      <dgm:prSet presAssocID="{A82A967B-A0D3-4C64-961C-CF2AA42B7681}" presName="composite" presStyleCnt="0"/>
      <dgm:spPr/>
    </dgm:pt>
    <dgm:pt modelId="{0080DAC8-BBCD-4132-B023-BAF819881007}" type="pres">
      <dgm:prSet presAssocID="{A82A967B-A0D3-4C64-961C-CF2AA42B7681}" presName="parentText" presStyleLbl="alignNode1" presStyleIdx="2" presStyleCnt="5">
        <dgm:presLayoutVars>
          <dgm:chMax val="1"/>
          <dgm:bulletEnabled val="1"/>
        </dgm:presLayoutVars>
      </dgm:prSet>
      <dgm:spPr/>
      <dgm:t>
        <a:bodyPr/>
        <a:lstStyle/>
        <a:p>
          <a:endParaRPr lang="es-ES"/>
        </a:p>
      </dgm:t>
    </dgm:pt>
    <dgm:pt modelId="{6615D35A-CD43-4F8E-B82A-694088DF0B5A}" type="pres">
      <dgm:prSet presAssocID="{A82A967B-A0D3-4C64-961C-CF2AA42B7681}" presName="descendantText" presStyleLbl="alignAcc1" presStyleIdx="2" presStyleCnt="5">
        <dgm:presLayoutVars>
          <dgm:bulletEnabled val="1"/>
        </dgm:presLayoutVars>
      </dgm:prSet>
      <dgm:spPr/>
      <dgm:t>
        <a:bodyPr/>
        <a:lstStyle/>
        <a:p>
          <a:endParaRPr lang="es-ES"/>
        </a:p>
      </dgm:t>
    </dgm:pt>
    <dgm:pt modelId="{E23554BB-A386-4635-800B-53CFB8271886}" type="pres">
      <dgm:prSet presAssocID="{03D87D57-17AA-46D6-A2AA-84F2CD272610}" presName="sp" presStyleCnt="0"/>
      <dgm:spPr/>
    </dgm:pt>
    <dgm:pt modelId="{6FB308FB-AB00-4BD7-92F9-122E1ECDDB3A}" type="pres">
      <dgm:prSet presAssocID="{DB2DA50F-CD92-4F03-B485-7FFF225ABDF0}" presName="composite" presStyleCnt="0"/>
      <dgm:spPr/>
    </dgm:pt>
    <dgm:pt modelId="{6FDA6723-4666-46C6-B5BF-9F3B99EC0ED3}" type="pres">
      <dgm:prSet presAssocID="{DB2DA50F-CD92-4F03-B485-7FFF225ABDF0}" presName="parentText" presStyleLbl="alignNode1" presStyleIdx="3" presStyleCnt="5">
        <dgm:presLayoutVars>
          <dgm:chMax val="1"/>
          <dgm:bulletEnabled val="1"/>
        </dgm:presLayoutVars>
      </dgm:prSet>
      <dgm:spPr/>
      <dgm:t>
        <a:bodyPr/>
        <a:lstStyle/>
        <a:p>
          <a:endParaRPr lang="es-ES"/>
        </a:p>
      </dgm:t>
    </dgm:pt>
    <dgm:pt modelId="{F8B6AA09-98B1-4DC2-835E-6E5772764647}" type="pres">
      <dgm:prSet presAssocID="{DB2DA50F-CD92-4F03-B485-7FFF225ABDF0}" presName="descendantText" presStyleLbl="alignAcc1" presStyleIdx="3" presStyleCnt="5">
        <dgm:presLayoutVars>
          <dgm:bulletEnabled val="1"/>
        </dgm:presLayoutVars>
      </dgm:prSet>
      <dgm:spPr/>
      <dgm:t>
        <a:bodyPr/>
        <a:lstStyle/>
        <a:p>
          <a:endParaRPr lang="es-ES"/>
        </a:p>
      </dgm:t>
    </dgm:pt>
    <dgm:pt modelId="{E2BC7C41-E541-49C9-98B6-A11F7B7F90C5}" type="pres">
      <dgm:prSet presAssocID="{35D20166-FEF2-443C-B9C2-01BDA3E18906}" presName="sp" presStyleCnt="0"/>
      <dgm:spPr/>
    </dgm:pt>
    <dgm:pt modelId="{382FC854-7354-48B9-B418-48140F76EC50}" type="pres">
      <dgm:prSet presAssocID="{AD52A03B-CCB1-4B2B-BD4F-BA365F9A75E5}" presName="composite" presStyleCnt="0"/>
      <dgm:spPr/>
    </dgm:pt>
    <dgm:pt modelId="{B5F20919-4B62-4AAF-9A22-95825EA9F32E}" type="pres">
      <dgm:prSet presAssocID="{AD52A03B-CCB1-4B2B-BD4F-BA365F9A75E5}" presName="parentText" presStyleLbl="alignNode1" presStyleIdx="4" presStyleCnt="5">
        <dgm:presLayoutVars>
          <dgm:chMax val="1"/>
          <dgm:bulletEnabled val="1"/>
        </dgm:presLayoutVars>
      </dgm:prSet>
      <dgm:spPr/>
      <dgm:t>
        <a:bodyPr/>
        <a:lstStyle/>
        <a:p>
          <a:endParaRPr lang="es-ES"/>
        </a:p>
      </dgm:t>
    </dgm:pt>
    <dgm:pt modelId="{FB7F703E-FAAA-4901-AE66-6DABC0AA1C55}" type="pres">
      <dgm:prSet presAssocID="{AD52A03B-CCB1-4B2B-BD4F-BA365F9A75E5}" presName="descendantText" presStyleLbl="alignAcc1" presStyleIdx="4" presStyleCnt="5">
        <dgm:presLayoutVars>
          <dgm:bulletEnabled val="1"/>
        </dgm:presLayoutVars>
      </dgm:prSet>
      <dgm:spPr/>
      <dgm:t>
        <a:bodyPr/>
        <a:lstStyle/>
        <a:p>
          <a:endParaRPr lang="es-ES"/>
        </a:p>
      </dgm:t>
    </dgm:pt>
  </dgm:ptLst>
  <dgm:cxnLst>
    <dgm:cxn modelId="{BD82229E-515E-4883-B444-50E3A52D3DEC}" srcId="{C61F9A58-99FE-4A21-9D78-BF149CFF514B}" destId="{DB2DA50F-CD92-4F03-B485-7FFF225ABDF0}" srcOrd="3" destOrd="0" parTransId="{8C9745D9-4E0D-4483-A137-09BC0680D266}" sibTransId="{35D20166-FEF2-443C-B9C2-01BDA3E18906}"/>
    <dgm:cxn modelId="{29B75875-7C44-4AB0-9740-78FC212B36A7}" type="presOf" srcId="{DB2DA50F-CD92-4F03-B485-7FFF225ABDF0}" destId="{6FDA6723-4666-46C6-B5BF-9F3B99EC0ED3}" srcOrd="0" destOrd="0" presId="urn:microsoft.com/office/officeart/2005/8/layout/chevron2"/>
    <dgm:cxn modelId="{8D7A88E1-BFAC-478A-8E6A-8052B8C8ACAF}" srcId="{987EE923-60D7-4291-8267-F6F831EF80B3}" destId="{7ECE1F25-17AC-4875-B3F9-D67587A7A0FC}" srcOrd="0" destOrd="0" parTransId="{C576B618-3D6B-4B03-9314-F0402A17D26E}" sibTransId="{02A26975-532B-4349-8EE8-1DC004F5F09F}"/>
    <dgm:cxn modelId="{6E4C006A-A7A1-4948-B769-BBAE8FEB6168}" type="presOf" srcId="{987EE923-60D7-4291-8267-F6F831EF80B3}" destId="{C00555F4-F6ED-4E2E-AA1C-0E6ED43B71BA}" srcOrd="0" destOrd="0" presId="urn:microsoft.com/office/officeart/2005/8/layout/chevron2"/>
    <dgm:cxn modelId="{64B0EDBB-53CE-4BA0-9D44-A8C0A03EA3BC}" srcId="{AD52A03B-CCB1-4B2B-BD4F-BA365F9A75E5}" destId="{DA7844F1-15A5-4622-AA9F-502980FD9928}" srcOrd="0" destOrd="0" parTransId="{F1F61CF4-FDFD-427E-94C8-B7B2384C2361}" sibTransId="{D5E42FE9-570F-47F0-A4E2-462B52170DC2}"/>
    <dgm:cxn modelId="{71860C0B-0EDF-4718-8464-C4EA7CBFC10D}" type="presOf" srcId="{A82A967B-A0D3-4C64-961C-CF2AA42B7681}" destId="{0080DAC8-BBCD-4132-B023-BAF819881007}" srcOrd="0" destOrd="0" presId="urn:microsoft.com/office/officeart/2005/8/layout/chevron2"/>
    <dgm:cxn modelId="{620E7315-DC91-40EA-BFDE-2F77242BB1F4}" srcId="{D66AF50A-3A08-4E1A-ABB0-E43605FEFC26}" destId="{D9C7E4AC-0C30-4AA0-947B-59099D17D9AE}" srcOrd="0" destOrd="0" parTransId="{F0A6944C-CAB2-4CAA-9CC2-C5E3D79EC1FF}" sibTransId="{1012F902-B11C-41EA-83A6-547969DF8D41}"/>
    <dgm:cxn modelId="{C7912FAC-0163-47BB-BA7C-3873FFA9954A}" type="presOf" srcId="{C61F9A58-99FE-4A21-9D78-BF149CFF514B}" destId="{949C9425-A7DE-452E-B68B-B0C1628698CE}" srcOrd="0" destOrd="0" presId="urn:microsoft.com/office/officeart/2005/8/layout/chevron2"/>
    <dgm:cxn modelId="{F4D8BFC1-3CCC-4E1A-8D1A-6B00389F37E9}" type="presOf" srcId="{D66AF50A-3A08-4E1A-ABB0-E43605FEFC26}" destId="{7DA44886-53C6-42DE-B291-42A17F26CCB3}" srcOrd="0" destOrd="0" presId="urn:microsoft.com/office/officeart/2005/8/layout/chevron2"/>
    <dgm:cxn modelId="{C50C19B1-E0A1-42C1-B131-0D30F8081FF0}" srcId="{C61F9A58-99FE-4A21-9D78-BF149CFF514B}" destId="{A82A967B-A0D3-4C64-961C-CF2AA42B7681}" srcOrd="2" destOrd="0" parTransId="{9DE3A040-29A7-4244-8E0D-45E42762042C}" sibTransId="{03D87D57-17AA-46D6-A2AA-84F2CD272610}"/>
    <dgm:cxn modelId="{7C13DA26-ACC7-4A2A-BF0E-23B9F69C0A95}" type="presOf" srcId="{AD52A03B-CCB1-4B2B-BD4F-BA365F9A75E5}" destId="{B5F20919-4B62-4AAF-9A22-95825EA9F32E}" srcOrd="0" destOrd="0" presId="urn:microsoft.com/office/officeart/2005/8/layout/chevron2"/>
    <dgm:cxn modelId="{7073775D-48D5-4C0F-B394-2AD4136E2C0A}" type="presOf" srcId="{FE11D033-5548-446C-8995-4ED18663E1AB}" destId="{F8B6AA09-98B1-4DC2-835E-6E5772764647}" srcOrd="0" destOrd="0" presId="urn:microsoft.com/office/officeart/2005/8/layout/chevron2"/>
    <dgm:cxn modelId="{A0FF2DC8-EEE1-48E6-B99B-700B8230FDD7}" type="presOf" srcId="{B0BC69BC-1EC2-47B0-BF8A-0FD20235C522}" destId="{6615D35A-CD43-4F8E-B82A-694088DF0B5A}" srcOrd="0" destOrd="0" presId="urn:microsoft.com/office/officeart/2005/8/layout/chevron2"/>
    <dgm:cxn modelId="{8B5E5BFE-7F62-4D99-A84F-88B8C7F18223}" type="presOf" srcId="{7ECE1F25-17AC-4875-B3F9-D67587A7A0FC}" destId="{D8C7B78B-C7CD-47F6-8BCB-4ED1081D1C91}" srcOrd="0" destOrd="0" presId="urn:microsoft.com/office/officeart/2005/8/layout/chevron2"/>
    <dgm:cxn modelId="{6BECD161-80E7-4EAF-A90B-7675394F6FB3}" type="presOf" srcId="{DA7844F1-15A5-4622-AA9F-502980FD9928}" destId="{FB7F703E-FAAA-4901-AE66-6DABC0AA1C55}" srcOrd="0" destOrd="0" presId="urn:microsoft.com/office/officeart/2005/8/layout/chevron2"/>
    <dgm:cxn modelId="{5C4A669E-C093-47F1-A80A-4ABC260B6B5C}" srcId="{C61F9A58-99FE-4A21-9D78-BF149CFF514B}" destId="{AD52A03B-CCB1-4B2B-BD4F-BA365F9A75E5}" srcOrd="4" destOrd="0" parTransId="{2D898A32-1279-4292-8240-7E053370B749}" sibTransId="{D2E73A44-7D16-4825-BED4-7093243758CE}"/>
    <dgm:cxn modelId="{D087AEFF-C08B-4B2C-9F59-C441F0798000}" srcId="{DB2DA50F-CD92-4F03-B485-7FFF225ABDF0}" destId="{FE11D033-5548-446C-8995-4ED18663E1AB}" srcOrd="0" destOrd="0" parTransId="{370F1B32-9718-41E9-8D81-C20F1283656D}" sibTransId="{F1FF1CA9-A62B-4C00-8E6A-0EE01AB177BF}"/>
    <dgm:cxn modelId="{DCC42202-85A5-4F80-AF54-257B0D46231E}" srcId="{C61F9A58-99FE-4A21-9D78-BF149CFF514B}" destId="{987EE923-60D7-4291-8267-F6F831EF80B3}" srcOrd="0" destOrd="0" parTransId="{A9B5D85C-AE0D-442E-95BF-A36313495B66}" sibTransId="{A07D63E0-574D-43FE-82C5-0B85765DA42F}"/>
    <dgm:cxn modelId="{276641F5-26D4-4045-BC49-7D9215EC295E}" srcId="{C61F9A58-99FE-4A21-9D78-BF149CFF514B}" destId="{D66AF50A-3A08-4E1A-ABB0-E43605FEFC26}" srcOrd="1" destOrd="0" parTransId="{641E68A4-B4AB-462E-86E0-BD5EB71F6E45}" sibTransId="{B38A601E-EBB7-494C-B452-E79A6D6ED3B9}"/>
    <dgm:cxn modelId="{9955ED15-33F5-41CB-BDC1-D74F15C9AF0B}" srcId="{A82A967B-A0D3-4C64-961C-CF2AA42B7681}" destId="{B0BC69BC-1EC2-47B0-BF8A-0FD20235C522}" srcOrd="0" destOrd="0" parTransId="{348663C6-3DF0-4D0E-90CE-D048D1B4C3B2}" sibTransId="{01FA2D77-C7B2-4D9B-B108-D69118D1D27B}"/>
    <dgm:cxn modelId="{70B697FC-AF73-4B9E-8586-15C92CEA9FD6}" type="presOf" srcId="{D9C7E4AC-0C30-4AA0-947B-59099D17D9AE}" destId="{D9FC6B15-7E4A-485F-8F25-5A5E96FB3579}" srcOrd="0" destOrd="0" presId="urn:microsoft.com/office/officeart/2005/8/layout/chevron2"/>
    <dgm:cxn modelId="{92BA015F-6BD6-4F31-8A43-C8BB228AF17A}" type="presParOf" srcId="{949C9425-A7DE-452E-B68B-B0C1628698CE}" destId="{088C3524-940C-4396-AA88-FF2A473CD0E3}" srcOrd="0" destOrd="0" presId="urn:microsoft.com/office/officeart/2005/8/layout/chevron2"/>
    <dgm:cxn modelId="{1958977B-E344-4C23-B287-BD62AC9217EC}" type="presParOf" srcId="{088C3524-940C-4396-AA88-FF2A473CD0E3}" destId="{C00555F4-F6ED-4E2E-AA1C-0E6ED43B71BA}" srcOrd="0" destOrd="0" presId="urn:microsoft.com/office/officeart/2005/8/layout/chevron2"/>
    <dgm:cxn modelId="{6D9C8930-98A8-4BD0-8211-8139964C5B8F}" type="presParOf" srcId="{088C3524-940C-4396-AA88-FF2A473CD0E3}" destId="{D8C7B78B-C7CD-47F6-8BCB-4ED1081D1C91}" srcOrd="1" destOrd="0" presId="urn:microsoft.com/office/officeart/2005/8/layout/chevron2"/>
    <dgm:cxn modelId="{72266910-E271-49BC-8FF5-D9D195EDAFA1}" type="presParOf" srcId="{949C9425-A7DE-452E-B68B-B0C1628698CE}" destId="{16EC3AFD-D675-47DE-A4E5-CB78E84D68B2}" srcOrd="1" destOrd="0" presId="urn:microsoft.com/office/officeart/2005/8/layout/chevron2"/>
    <dgm:cxn modelId="{8912A057-C2E1-439A-B756-ADA5E3845348}" type="presParOf" srcId="{949C9425-A7DE-452E-B68B-B0C1628698CE}" destId="{6460356B-AB14-4A5B-8E39-D836A916B5B1}" srcOrd="2" destOrd="0" presId="urn:microsoft.com/office/officeart/2005/8/layout/chevron2"/>
    <dgm:cxn modelId="{3593F461-194F-4EE1-ABF0-9760FEB607DC}" type="presParOf" srcId="{6460356B-AB14-4A5B-8E39-D836A916B5B1}" destId="{7DA44886-53C6-42DE-B291-42A17F26CCB3}" srcOrd="0" destOrd="0" presId="urn:microsoft.com/office/officeart/2005/8/layout/chevron2"/>
    <dgm:cxn modelId="{9CA9EC04-179D-47EE-B9AE-9CE7BBA09FE6}" type="presParOf" srcId="{6460356B-AB14-4A5B-8E39-D836A916B5B1}" destId="{D9FC6B15-7E4A-485F-8F25-5A5E96FB3579}" srcOrd="1" destOrd="0" presId="urn:microsoft.com/office/officeart/2005/8/layout/chevron2"/>
    <dgm:cxn modelId="{064EAA44-44C0-405A-846B-A7C8232EB2D5}" type="presParOf" srcId="{949C9425-A7DE-452E-B68B-B0C1628698CE}" destId="{75A6FCA6-C158-491D-A21E-AB6614970470}" srcOrd="3" destOrd="0" presId="urn:microsoft.com/office/officeart/2005/8/layout/chevron2"/>
    <dgm:cxn modelId="{8C9526CD-A462-4CAC-A38A-B7EB424EACD7}" type="presParOf" srcId="{949C9425-A7DE-452E-B68B-B0C1628698CE}" destId="{C91AD934-2C98-4E82-8DAB-C6E90F6031C3}" srcOrd="4" destOrd="0" presId="urn:microsoft.com/office/officeart/2005/8/layout/chevron2"/>
    <dgm:cxn modelId="{6EAC05B6-DD52-4428-8466-409A73599C53}" type="presParOf" srcId="{C91AD934-2C98-4E82-8DAB-C6E90F6031C3}" destId="{0080DAC8-BBCD-4132-B023-BAF819881007}" srcOrd="0" destOrd="0" presId="urn:microsoft.com/office/officeart/2005/8/layout/chevron2"/>
    <dgm:cxn modelId="{9677824F-3090-42C6-83B7-68E0A7DB6D3C}" type="presParOf" srcId="{C91AD934-2C98-4E82-8DAB-C6E90F6031C3}" destId="{6615D35A-CD43-4F8E-B82A-694088DF0B5A}" srcOrd="1" destOrd="0" presId="urn:microsoft.com/office/officeart/2005/8/layout/chevron2"/>
    <dgm:cxn modelId="{742AAA27-73C5-4D27-B77B-E064E4CEBA24}" type="presParOf" srcId="{949C9425-A7DE-452E-B68B-B0C1628698CE}" destId="{E23554BB-A386-4635-800B-53CFB8271886}" srcOrd="5" destOrd="0" presId="urn:microsoft.com/office/officeart/2005/8/layout/chevron2"/>
    <dgm:cxn modelId="{BE186466-F7DA-4E4B-9C26-C7DEF75843EA}" type="presParOf" srcId="{949C9425-A7DE-452E-B68B-B0C1628698CE}" destId="{6FB308FB-AB00-4BD7-92F9-122E1ECDDB3A}" srcOrd="6" destOrd="0" presId="urn:microsoft.com/office/officeart/2005/8/layout/chevron2"/>
    <dgm:cxn modelId="{7340ECED-D654-4B95-9286-3BFC2DBD2952}" type="presParOf" srcId="{6FB308FB-AB00-4BD7-92F9-122E1ECDDB3A}" destId="{6FDA6723-4666-46C6-B5BF-9F3B99EC0ED3}" srcOrd="0" destOrd="0" presId="urn:microsoft.com/office/officeart/2005/8/layout/chevron2"/>
    <dgm:cxn modelId="{9D912532-01BF-4066-B417-B5FC08BE7C40}" type="presParOf" srcId="{6FB308FB-AB00-4BD7-92F9-122E1ECDDB3A}" destId="{F8B6AA09-98B1-4DC2-835E-6E5772764647}" srcOrd="1" destOrd="0" presId="urn:microsoft.com/office/officeart/2005/8/layout/chevron2"/>
    <dgm:cxn modelId="{DCAAE913-A408-43EB-AA7B-32F71D714837}" type="presParOf" srcId="{949C9425-A7DE-452E-B68B-B0C1628698CE}" destId="{E2BC7C41-E541-49C9-98B6-A11F7B7F90C5}" srcOrd="7" destOrd="0" presId="urn:microsoft.com/office/officeart/2005/8/layout/chevron2"/>
    <dgm:cxn modelId="{97DBC225-5037-4FAA-A76E-7BBE9F40AA78}" type="presParOf" srcId="{949C9425-A7DE-452E-B68B-B0C1628698CE}" destId="{382FC854-7354-48B9-B418-48140F76EC50}" srcOrd="8" destOrd="0" presId="urn:microsoft.com/office/officeart/2005/8/layout/chevron2"/>
    <dgm:cxn modelId="{F442AFF5-CCA2-497F-B7BC-A8A853789281}" type="presParOf" srcId="{382FC854-7354-48B9-B418-48140F76EC50}" destId="{B5F20919-4B62-4AAF-9A22-95825EA9F32E}" srcOrd="0" destOrd="0" presId="urn:microsoft.com/office/officeart/2005/8/layout/chevron2"/>
    <dgm:cxn modelId="{32856799-247C-4EDD-8BF1-D7F0095921C1}" type="presParOf" srcId="{382FC854-7354-48B9-B418-48140F76EC50}" destId="{FB7F703E-FAAA-4901-AE66-6DABC0AA1C5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309E64-54A1-4A69-B281-30DA392D0BB0}"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ES"/>
        </a:p>
      </dgm:t>
    </dgm:pt>
    <dgm:pt modelId="{FDBA29B6-8CC3-40A2-A1A4-6B0D1E491AF4}">
      <dgm:prSet phldrT="[Texto]"/>
      <dgm:spPr/>
      <dgm:t>
        <a:bodyPr/>
        <a:lstStyle/>
        <a:p>
          <a:r>
            <a:rPr lang="es-ES" b="1" dirty="0" smtClean="0"/>
            <a:t>Tipo de Investigación</a:t>
          </a:r>
          <a:endParaRPr lang="es-ES" b="1" dirty="0"/>
        </a:p>
      </dgm:t>
    </dgm:pt>
    <dgm:pt modelId="{1895D334-DBC5-4055-B3B7-17734A616AF7}" type="parTrans" cxnId="{00E1D6A4-A696-43A0-87F7-1B2462501650}">
      <dgm:prSet/>
      <dgm:spPr/>
      <dgm:t>
        <a:bodyPr/>
        <a:lstStyle/>
        <a:p>
          <a:endParaRPr lang="es-ES"/>
        </a:p>
      </dgm:t>
    </dgm:pt>
    <dgm:pt modelId="{FB5FA2F0-24BB-4B5C-9B16-F8710D5DA86F}" type="sibTrans" cxnId="{00E1D6A4-A696-43A0-87F7-1B2462501650}">
      <dgm:prSet/>
      <dgm:spPr/>
      <dgm:t>
        <a:bodyPr/>
        <a:lstStyle/>
        <a:p>
          <a:endParaRPr lang="es-ES"/>
        </a:p>
      </dgm:t>
    </dgm:pt>
    <dgm:pt modelId="{664BDC28-6EE8-410A-AD18-5A8D34E6EFCE}">
      <dgm:prSet phldrT="[Texto]"/>
      <dgm:spPr/>
      <dgm:t>
        <a:bodyPr/>
        <a:lstStyle/>
        <a:p>
          <a:r>
            <a:rPr lang="es-ES" dirty="0" smtClean="0"/>
            <a:t>Exploratoria</a:t>
          </a:r>
          <a:endParaRPr lang="es-ES" dirty="0"/>
        </a:p>
      </dgm:t>
    </dgm:pt>
    <dgm:pt modelId="{8FFCB656-6B4F-4EC1-BED1-E8F8445CAED9}" type="parTrans" cxnId="{DEC8E41D-3EAA-4F2A-A82C-2AC5613175D0}">
      <dgm:prSet/>
      <dgm:spPr/>
      <dgm:t>
        <a:bodyPr/>
        <a:lstStyle/>
        <a:p>
          <a:endParaRPr lang="es-ES"/>
        </a:p>
      </dgm:t>
    </dgm:pt>
    <dgm:pt modelId="{24B90379-EF67-4194-B0C4-75D685FF77F3}" type="sibTrans" cxnId="{DEC8E41D-3EAA-4F2A-A82C-2AC5613175D0}">
      <dgm:prSet/>
      <dgm:spPr/>
      <dgm:t>
        <a:bodyPr/>
        <a:lstStyle/>
        <a:p>
          <a:endParaRPr lang="es-ES"/>
        </a:p>
      </dgm:t>
    </dgm:pt>
    <dgm:pt modelId="{A013A01E-A228-4A85-8B2D-A5129970F6E1}">
      <dgm:prSet phldrT="[Texto]"/>
      <dgm:spPr/>
      <dgm:t>
        <a:bodyPr/>
        <a:lstStyle/>
        <a:p>
          <a:r>
            <a:rPr lang="es-ES" dirty="0" smtClean="0"/>
            <a:t>Descriptiva</a:t>
          </a:r>
          <a:endParaRPr lang="es-ES" dirty="0"/>
        </a:p>
      </dgm:t>
    </dgm:pt>
    <dgm:pt modelId="{5CCB5A84-249D-4401-BC43-A2C40A28D402}" type="parTrans" cxnId="{5B7418E0-C7E4-4245-B098-8509581CF9B4}">
      <dgm:prSet/>
      <dgm:spPr/>
      <dgm:t>
        <a:bodyPr/>
        <a:lstStyle/>
        <a:p>
          <a:endParaRPr lang="es-ES"/>
        </a:p>
      </dgm:t>
    </dgm:pt>
    <dgm:pt modelId="{6B4E3129-E19D-4DA3-8C99-6E4236D1DEBD}" type="sibTrans" cxnId="{5B7418E0-C7E4-4245-B098-8509581CF9B4}">
      <dgm:prSet/>
      <dgm:spPr/>
      <dgm:t>
        <a:bodyPr/>
        <a:lstStyle/>
        <a:p>
          <a:endParaRPr lang="es-ES"/>
        </a:p>
      </dgm:t>
    </dgm:pt>
    <dgm:pt modelId="{D3E8EEFA-0D66-4A45-812F-19E6CFE6678D}">
      <dgm:prSet phldrT="[Texto]"/>
      <dgm:spPr/>
      <dgm:t>
        <a:bodyPr/>
        <a:lstStyle/>
        <a:p>
          <a:r>
            <a:rPr lang="es-ES" b="1" dirty="0" smtClean="0"/>
            <a:t>Técnicas de investigación</a:t>
          </a:r>
          <a:endParaRPr lang="es-ES" b="1" dirty="0"/>
        </a:p>
      </dgm:t>
    </dgm:pt>
    <dgm:pt modelId="{2A0C3F84-D955-4E1F-B256-ABFBA0F3299F}" type="parTrans" cxnId="{6A0161AF-3A5A-4E1B-9418-D52772F6EA43}">
      <dgm:prSet/>
      <dgm:spPr/>
      <dgm:t>
        <a:bodyPr/>
        <a:lstStyle/>
        <a:p>
          <a:endParaRPr lang="es-ES"/>
        </a:p>
      </dgm:t>
    </dgm:pt>
    <dgm:pt modelId="{C5D7A80E-3726-4664-B72F-6E28C9E1E134}" type="sibTrans" cxnId="{6A0161AF-3A5A-4E1B-9418-D52772F6EA43}">
      <dgm:prSet/>
      <dgm:spPr/>
      <dgm:t>
        <a:bodyPr/>
        <a:lstStyle/>
        <a:p>
          <a:endParaRPr lang="es-ES"/>
        </a:p>
      </dgm:t>
    </dgm:pt>
    <dgm:pt modelId="{DEEDDA17-9BB9-4B1E-81D5-7533D7861B53}">
      <dgm:prSet phldrT="[Texto]"/>
      <dgm:spPr/>
      <dgm:t>
        <a:bodyPr/>
        <a:lstStyle/>
        <a:p>
          <a:r>
            <a:rPr lang="es-ES" dirty="0" smtClean="0"/>
            <a:t>Encuestas</a:t>
          </a:r>
          <a:endParaRPr lang="es-ES" dirty="0"/>
        </a:p>
      </dgm:t>
    </dgm:pt>
    <dgm:pt modelId="{DE3C21CB-91C4-4318-A9AA-C9F97305458B}" type="parTrans" cxnId="{1A40A202-CFE7-4B9A-93F0-C6591F090CAF}">
      <dgm:prSet/>
      <dgm:spPr/>
      <dgm:t>
        <a:bodyPr/>
        <a:lstStyle/>
        <a:p>
          <a:endParaRPr lang="es-ES"/>
        </a:p>
      </dgm:t>
    </dgm:pt>
    <dgm:pt modelId="{6836C9B6-A03F-422B-9C48-64900EA6B468}" type="sibTrans" cxnId="{1A40A202-CFE7-4B9A-93F0-C6591F090CAF}">
      <dgm:prSet/>
      <dgm:spPr/>
      <dgm:t>
        <a:bodyPr/>
        <a:lstStyle/>
        <a:p>
          <a:endParaRPr lang="es-ES"/>
        </a:p>
      </dgm:t>
    </dgm:pt>
    <dgm:pt modelId="{4733D501-0B13-4B9A-A9FD-AAA2DC71F2E2}">
      <dgm:prSet phldrT="[Texto]"/>
      <dgm:spPr/>
      <dgm:t>
        <a:bodyPr/>
        <a:lstStyle/>
        <a:p>
          <a:r>
            <a:rPr lang="es-ES" dirty="0" smtClean="0"/>
            <a:t>Observación</a:t>
          </a:r>
          <a:endParaRPr lang="es-ES" dirty="0"/>
        </a:p>
      </dgm:t>
    </dgm:pt>
    <dgm:pt modelId="{1E99135B-F3F6-4F5B-8959-607C9F7D4F4C}" type="parTrans" cxnId="{04678834-13B9-4EFE-9E5D-E45A8DEC0AB4}">
      <dgm:prSet/>
      <dgm:spPr/>
      <dgm:t>
        <a:bodyPr/>
        <a:lstStyle/>
        <a:p>
          <a:endParaRPr lang="es-ES"/>
        </a:p>
      </dgm:t>
    </dgm:pt>
    <dgm:pt modelId="{04D4ADF4-CA7B-4A4E-9DA6-9E7832381EAA}" type="sibTrans" cxnId="{04678834-13B9-4EFE-9E5D-E45A8DEC0AB4}">
      <dgm:prSet/>
      <dgm:spPr/>
      <dgm:t>
        <a:bodyPr/>
        <a:lstStyle/>
        <a:p>
          <a:endParaRPr lang="es-ES"/>
        </a:p>
      </dgm:t>
    </dgm:pt>
    <dgm:pt modelId="{5A749285-F02E-48D4-A45A-4FA0D8AE7E93}">
      <dgm:prSet phldrT="[Texto]"/>
      <dgm:spPr/>
      <dgm:t>
        <a:bodyPr/>
        <a:lstStyle/>
        <a:p>
          <a:r>
            <a:rPr lang="es-ES" b="1" dirty="0" smtClean="0"/>
            <a:t>Muestreo</a:t>
          </a:r>
          <a:endParaRPr lang="es-ES" b="1" dirty="0"/>
        </a:p>
      </dgm:t>
    </dgm:pt>
    <dgm:pt modelId="{123F2312-40B8-42A6-B305-546CC9E97516}" type="parTrans" cxnId="{0B334C8E-79FB-463E-BF0D-15B8BD267A74}">
      <dgm:prSet/>
      <dgm:spPr/>
      <dgm:t>
        <a:bodyPr/>
        <a:lstStyle/>
        <a:p>
          <a:endParaRPr lang="es-ES"/>
        </a:p>
      </dgm:t>
    </dgm:pt>
    <dgm:pt modelId="{B45ABFE0-6428-47D3-AEB3-ADC6990BF69C}" type="sibTrans" cxnId="{0B334C8E-79FB-463E-BF0D-15B8BD267A74}">
      <dgm:prSet/>
      <dgm:spPr/>
      <dgm:t>
        <a:bodyPr/>
        <a:lstStyle/>
        <a:p>
          <a:endParaRPr lang="es-ES"/>
        </a:p>
      </dgm:t>
    </dgm:pt>
    <dgm:pt modelId="{A9E1C928-7A89-4AD3-BD57-F7840135FD48}">
      <dgm:prSet phldrT="[Texto]"/>
      <dgm:spPr/>
      <dgm:t>
        <a:bodyPr/>
        <a:lstStyle/>
        <a:p>
          <a:r>
            <a:rPr lang="es-ES" dirty="0" smtClean="0"/>
            <a:t>Estatificado</a:t>
          </a:r>
          <a:endParaRPr lang="es-ES" dirty="0"/>
        </a:p>
      </dgm:t>
    </dgm:pt>
    <dgm:pt modelId="{48AB8578-EF54-466F-824C-ED68439A4ACC}" type="parTrans" cxnId="{1DB60016-42B2-45F2-9D57-CCD48A721C49}">
      <dgm:prSet/>
      <dgm:spPr/>
      <dgm:t>
        <a:bodyPr/>
        <a:lstStyle/>
        <a:p>
          <a:endParaRPr lang="es-ES"/>
        </a:p>
      </dgm:t>
    </dgm:pt>
    <dgm:pt modelId="{91A87BAB-7584-486E-8C30-F08A1D6B902C}" type="sibTrans" cxnId="{1DB60016-42B2-45F2-9D57-CCD48A721C49}">
      <dgm:prSet/>
      <dgm:spPr/>
      <dgm:t>
        <a:bodyPr/>
        <a:lstStyle/>
        <a:p>
          <a:endParaRPr lang="es-ES"/>
        </a:p>
      </dgm:t>
    </dgm:pt>
    <dgm:pt modelId="{8D1F9395-4CF5-4509-807B-6558B8B6B2D9}">
      <dgm:prSet phldrT="[Texto]"/>
      <dgm:spPr/>
      <dgm:t>
        <a:bodyPr/>
        <a:lstStyle/>
        <a:p>
          <a:r>
            <a:rPr lang="es-ES" b="1" dirty="0" smtClean="0"/>
            <a:t>Muestra</a:t>
          </a:r>
          <a:endParaRPr lang="es-ES" b="1" dirty="0"/>
        </a:p>
      </dgm:t>
    </dgm:pt>
    <dgm:pt modelId="{032DD491-C08F-4376-AB70-EDC80862AB60}" type="parTrans" cxnId="{1BF28D46-3FC9-474B-A7F6-CC8D7AB9D3FE}">
      <dgm:prSet/>
      <dgm:spPr/>
      <dgm:t>
        <a:bodyPr/>
        <a:lstStyle/>
        <a:p>
          <a:endParaRPr lang="es-ES"/>
        </a:p>
      </dgm:t>
    </dgm:pt>
    <dgm:pt modelId="{25A3C6C6-F035-4900-8A80-D4FE92459291}" type="sibTrans" cxnId="{1BF28D46-3FC9-474B-A7F6-CC8D7AB9D3FE}">
      <dgm:prSet/>
      <dgm:spPr/>
      <dgm:t>
        <a:bodyPr/>
        <a:lstStyle/>
        <a:p>
          <a:endParaRPr lang="es-ES"/>
        </a:p>
      </dgm:t>
    </dgm:pt>
    <dgm:pt modelId="{4EC4272A-FBF6-4143-99A1-266456AF6A44}">
      <dgm:prSet phldrT="[Texto]"/>
      <dgm:spPr/>
      <dgm:t>
        <a:bodyPr/>
        <a:lstStyle/>
        <a:p>
          <a:r>
            <a:rPr lang="es-ES" b="1" dirty="0" smtClean="0"/>
            <a:t>Población Objetivo</a:t>
          </a:r>
          <a:endParaRPr lang="es-ES" b="1" dirty="0"/>
        </a:p>
      </dgm:t>
    </dgm:pt>
    <dgm:pt modelId="{BDDFB98F-1056-4197-B988-9EE1628FE38D}" type="parTrans" cxnId="{F9658A94-B0A7-4092-9B0D-FEEA1C5561CF}">
      <dgm:prSet/>
      <dgm:spPr/>
      <dgm:t>
        <a:bodyPr/>
        <a:lstStyle/>
        <a:p>
          <a:endParaRPr lang="es-ES"/>
        </a:p>
      </dgm:t>
    </dgm:pt>
    <dgm:pt modelId="{9C7EB119-6430-41E2-B99C-7D126B7B3CD5}" type="sibTrans" cxnId="{F9658A94-B0A7-4092-9B0D-FEEA1C5561CF}">
      <dgm:prSet/>
      <dgm:spPr/>
      <dgm:t>
        <a:bodyPr/>
        <a:lstStyle/>
        <a:p>
          <a:endParaRPr lang="es-ES"/>
        </a:p>
      </dgm:t>
    </dgm:pt>
    <dgm:pt modelId="{28DCA0E4-2B01-4D8C-AEB7-75393F823F02}">
      <dgm:prSet/>
      <dgm:spPr/>
      <dgm:t>
        <a:bodyPr/>
        <a:lstStyle/>
        <a:p>
          <a:r>
            <a:rPr lang="es-ES" dirty="0" smtClean="0"/>
            <a:t>Hombres y mujeres de entre 18 a 64 años de edad, residentes del Distrito Metropolitano de Quito.</a:t>
          </a:r>
          <a:endParaRPr lang="es-ES" dirty="0"/>
        </a:p>
      </dgm:t>
    </dgm:pt>
    <dgm:pt modelId="{1DEDEA06-6906-443C-ADAB-33A7FE09B964}" type="parTrans" cxnId="{5D466A29-DF77-496F-9ABE-6CC6188DA056}">
      <dgm:prSet/>
      <dgm:spPr/>
      <dgm:t>
        <a:bodyPr/>
        <a:lstStyle/>
        <a:p>
          <a:endParaRPr lang="es-ES"/>
        </a:p>
      </dgm:t>
    </dgm:pt>
    <dgm:pt modelId="{B2CF4B21-4EE3-4EBE-8CB0-2E7928B594BF}" type="sibTrans" cxnId="{5D466A29-DF77-496F-9ABE-6CC6188DA056}">
      <dgm:prSet/>
      <dgm:spPr/>
      <dgm:t>
        <a:bodyPr/>
        <a:lstStyle/>
        <a:p>
          <a:endParaRPr lang="es-ES"/>
        </a:p>
      </dgm:t>
    </dgm:pt>
    <dgm:pt modelId="{A4ADADBD-B59B-4DF4-902E-B580969D9F27}">
      <dgm:prSet/>
      <dgm:spPr/>
      <dgm:t>
        <a:bodyPr/>
        <a:lstStyle/>
        <a:p>
          <a:r>
            <a:rPr lang="es-ES" dirty="0" smtClean="0"/>
            <a:t>La muestra para el presente estudio es de 246 personas.</a:t>
          </a:r>
          <a:endParaRPr lang="es-ES" dirty="0"/>
        </a:p>
      </dgm:t>
    </dgm:pt>
    <dgm:pt modelId="{1FE228F4-105E-4CF5-8D3F-25599654137D}" type="parTrans" cxnId="{F9730B1D-1793-4F01-AFBA-BC1063C3D88D}">
      <dgm:prSet/>
      <dgm:spPr/>
      <dgm:t>
        <a:bodyPr/>
        <a:lstStyle/>
        <a:p>
          <a:endParaRPr lang="es-ES"/>
        </a:p>
      </dgm:t>
    </dgm:pt>
    <dgm:pt modelId="{52E2B8E1-3884-4A41-89E3-BD2AEDF8A76E}" type="sibTrans" cxnId="{F9730B1D-1793-4F01-AFBA-BC1063C3D88D}">
      <dgm:prSet/>
      <dgm:spPr/>
      <dgm:t>
        <a:bodyPr/>
        <a:lstStyle/>
        <a:p>
          <a:endParaRPr lang="es-ES"/>
        </a:p>
      </dgm:t>
    </dgm:pt>
    <dgm:pt modelId="{45253C6C-0B11-4E49-8430-D074307B9E23}" type="pres">
      <dgm:prSet presAssocID="{B7309E64-54A1-4A69-B281-30DA392D0BB0}" presName="Name0" presStyleCnt="0">
        <dgm:presLayoutVars>
          <dgm:dir/>
          <dgm:animLvl val="lvl"/>
          <dgm:resizeHandles val="exact"/>
        </dgm:presLayoutVars>
      </dgm:prSet>
      <dgm:spPr/>
      <dgm:t>
        <a:bodyPr/>
        <a:lstStyle/>
        <a:p>
          <a:endParaRPr lang="es-ES"/>
        </a:p>
      </dgm:t>
    </dgm:pt>
    <dgm:pt modelId="{94502F2B-FBA0-4306-9F68-06CB2DC76599}" type="pres">
      <dgm:prSet presAssocID="{B7309E64-54A1-4A69-B281-30DA392D0BB0}" presName="tSp" presStyleCnt="0"/>
      <dgm:spPr/>
    </dgm:pt>
    <dgm:pt modelId="{00310DF8-D00C-41A7-9301-79695F54DD82}" type="pres">
      <dgm:prSet presAssocID="{B7309E64-54A1-4A69-B281-30DA392D0BB0}" presName="bSp" presStyleCnt="0"/>
      <dgm:spPr/>
    </dgm:pt>
    <dgm:pt modelId="{945BA628-F726-4661-9024-FB2CBDC00F42}" type="pres">
      <dgm:prSet presAssocID="{B7309E64-54A1-4A69-B281-30DA392D0BB0}" presName="process" presStyleCnt="0"/>
      <dgm:spPr/>
    </dgm:pt>
    <dgm:pt modelId="{CB9BEBA1-A74A-4BA1-BD6E-5A33B24F9CE9}" type="pres">
      <dgm:prSet presAssocID="{FDBA29B6-8CC3-40A2-A1A4-6B0D1E491AF4}" presName="composite1" presStyleCnt="0"/>
      <dgm:spPr/>
    </dgm:pt>
    <dgm:pt modelId="{0E11434E-C6E3-477C-97CA-4865B4668931}" type="pres">
      <dgm:prSet presAssocID="{FDBA29B6-8CC3-40A2-A1A4-6B0D1E491AF4}" presName="dummyNode1" presStyleLbl="node1" presStyleIdx="0" presStyleCnt="5"/>
      <dgm:spPr/>
    </dgm:pt>
    <dgm:pt modelId="{1B7F9CB6-6D43-4FC6-84DC-67AD3FF82581}" type="pres">
      <dgm:prSet presAssocID="{FDBA29B6-8CC3-40A2-A1A4-6B0D1E491AF4}" presName="childNode1" presStyleLbl="bgAcc1" presStyleIdx="0" presStyleCnt="5">
        <dgm:presLayoutVars>
          <dgm:bulletEnabled val="1"/>
        </dgm:presLayoutVars>
      </dgm:prSet>
      <dgm:spPr/>
      <dgm:t>
        <a:bodyPr/>
        <a:lstStyle/>
        <a:p>
          <a:endParaRPr lang="es-ES"/>
        </a:p>
      </dgm:t>
    </dgm:pt>
    <dgm:pt modelId="{75B0C7E3-A28F-425D-BD50-F355F2BA736E}" type="pres">
      <dgm:prSet presAssocID="{FDBA29B6-8CC3-40A2-A1A4-6B0D1E491AF4}" presName="childNode1tx" presStyleLbl="bgAcc1" presStyleIdx="0" presStyleCnt="5">
        <dgm:presLayoutVars>
          <dgm:bulletEnabled val="1"/>
        </dgm:presLayoutVars>
      </dgm:prSet>
      <dgm:spPr/>
      <dgm:t>
        <a:bodyPr/>
        <a:lstStyle/>
        <a:p>
          <a:endParaRPr lang="es-ES"/>
        </a:p>
      </dgm:t>
    </dgm:pt>
    <dgm:pt modelId="{91B2BC2F-50AE-449B-BCF0-0512867C581D}" type="pres">
      <dgm:prSet presAssocID="{FDBA29B6-8CC3-40A2-A1A4-6B0D1E491AF4}" presName="parentNode1" presStyleLbl="node1" presStyleIdx="0" presStyleCnt="5">
        <dgm:presLayoutVars>
          <dgm:chMax val="1"/>
          <dgm:bulletEnabled val="1"/>
        </dgm:presLayoutVars>
      </dgm:prSet>
      <dgm:spPr/>
      <dgm:t>
        <a:bodyPr/>
        <a:lstStyle/>
        <a:p>
          <a:endParaRPr lang="es-ES"/>
        </a:p>
      </dgm:t>
    </dgm:pt>
    <dgm:pt modelId="{59509F58-C7BC-4169-91BF-F871BBF37623}" type="pres">
      <dgm:prSet presAssocID="{FDBA29B6-8CC3-40A2-A1A4-6B0D1E491AF4}" presName="connSite1" presStyleCnt="0"/>
      <dgm:spPr/>
    </dgm:pt>
    <dgm:pt modelId="{A31A8938-0DCE-4454-A323-258558734011}" type="pres">
      <dgm:prSet presAssocID="{FB5FA2F0-24BB-4B5C-9B16-F8710D5DA86F}" presName="Name9" presStyleLbl="sibTrans2D1" presStyleIdx="0" presStyleCnt="4"/>
      <dgm:spPr/>
      <dgm:t>
        <a:bodyPr/>
        <a:lstStyle/>
        <a:p>
          <a:endParaRPr lang="es-ES"/>
        </a:p>
      </dgm:t>
    </dgm:pt>
    <dgm:pt modelId="{ABB04D2D-2318-4AED-A062-712E5CE94120}" type="pres">
      <dgm:prSet presAssocID="{D3E8EEFA-0D66-4A45-812F-19E6CFE6678D}" presName="composite2" presStyleCnt="0"/>
      <dgm:spPr/>
    </dgm:pt>
    <dgm:pt modelId="{1404BD50-24E0-4F83-AAFD-8698E3254999}" type="pres">
      <dgm:prSet presAssocID="{D3E8EEFA-0D66-4A45-812F-19E6CFE6678D}" presName="dummyNode2" presStyleLbl="node1" presStyleIdx="0" presStyleCnt="5"/>
      <dgm:spPr/>
    </dgm:pt>
    <dgm:pt modelId="{44B34491-81A1-4F0E-A488-F2038FBA120E}" type="pres">
      <dgm:prSet presAssocID="{D3E8EEFA-0D66-4A45-812F-19E6CFE6678D}" presName="childNode2" presStyleLbl="bgAcc1" presStyleIdx="1" presStyleCnt="5">
        <dgm:presLayoutVars>
          <dgm:bulletEnabled val="1"/>
        </dgm:presLayoutVars>
      </dgm:prSet>
      <dgm:spPr/>
      <dgm:t>
        <a:bodyPr/>
        <a:lstStyle/>
        <a:p>
          <a:endParaRPr lang="es-ES"/>
        </a:p>
      </dgm:t>
    </dgm:pt>
    <dgm:pt modelId="{006E1EC2-1417-4B07-95FD-5B8E08A0F95C}" type="pres">
      <dgm:prSet presAssocID="{D3E8EEFA-0D66-4A45-812F-19E6CFE6678D}" presName="childNode2tx" presStyleLbl="bgAcc1" presStyleIdx="1" presStyleCnt="5">
        <dgm:presLayoutVars>
          <dgm:bulletEnabled val="1"/>
        </dgm:presLayoutVars>
      </dgm:prSet>
      <dgm:spPr/>
      <dgm:t>
        <a:bodyPr/>
        <a:lstStyle/>
        <a:p>
          <a:endParaRPr lang="es-ES"/>
        </a:p>
      </dgm:t>
    </dgm:pt>
    <dgm:pt modelId="{28C30F30-B4A1-478A-BEC3-8FD4836E2018}" type="pres">
      <dgm:prSet presAssocID="{D3E8EEFA-0D66-4A45-812F-19E6CFE6678D}" presName="parentNode2" presStyleLbl="node1" presStyleIdx="1" presStyleCnt="5">
        <dgm:presLayoutVars>
          <dgm:chMax val="0"/>
          <dgm:bulletEnabled val="1"/>
        </dgm:presLayoutVars>
      </dgm:prSet>
      <dgm:spPr/>
      <dgm:t>
        <a:bodyPr/>
        <a:lstStyle/>
        <a:p>
          <a:endParaRPr lang="es-ES"/>
        </a:p>
      </dgm:t>
    </dgm:pt>
    <dgm:pt modelId="{D7790A88-5560-40BA-8C67-00219A13DC4B}" type="pres">
      <dgm:prSet presAssocID="{D3E8EEFA-0D66-4A45-812F-19E6CFE6678D}" presName="connSite2" presStyleCnt="0"/>
      <dgm:spPr/>
    </dgm:pt>
    <dgm:pt modelId="{7BBF33E0-EA36-4D5E-B5A1-684DCA59BC8F}" type="pres">
      <dgm:prSet presAssocID="{C5D7A80E-3726-4664-B72F-6E28C9E1E134}" presName="Name18" presStyleLbl="sibTrans2D1" presStyleIdx="1" presStyleCnt="4"/>
      <dgm:spPr/>
      <dgm:t>
        <a:bodyPr/>
        <a:lstStyle/>
        <a:p>
          <a:endParaRPr lang="es-ES"/>
        </a:p>
      </dgm:t>
    </dgm:pt>
    <dgm:pt modelId="{A6565FED-B3DE-4989-86AF-2CF6D1753CFD}" type="pres">
      <dgm:prSet presAssocID="{5A749285-F02E-48D4-A45A-4FA0D8AE7E93}" presName="composite1" presStyleCnt="0"/>
      <dgm:spPr/>
    </dgm:pt>
    <dgm:pt modelId="{30AE4E25-53D6-4E19-9861-4AAF17F9B0FD}" type="pres">
      <dgm:prSet presAssocID="{5A749285-F02E-48D4-A45A-4FA0D8AE7E93}" presName="dummyNode1" presStyleLbl="node1" presStyleIdx="1" presStyleCnt="5"/>
      <dgm:spPr/>
    </dgm:pt>
    <dgm:pt modelId="{4DE1C819-E151-4793-8FF7-842689A6AC3E}" type="pres">
      <dgm:prSet presAssocID="{5A749285-F02E-48D4-A45A-4FA0D8AE7E93}" presName="childNode1" presStyleLbl="bgAcc1" presStyleIdx="2" presStyleCnt="5">
        <dgm:presLayoutVars>
          <dgm:bulletEnabled val="1"/>
        </dgm:presLayoutVars>
      </dgm:prSet>
      <dgm:spPr/>
      <dgm:t>
        <a:bodyPr/>
        <a:lstStyle/>
        <a:p>
          <a:endParaRPr lang="es-ES"/>
        </a:p>
      </dgm:t>
    </dgm:pt>
    <dgm:pt modelId="{2480E7D9-09BE-4E7B-868B-FEEBFF457ABC}" type="pres">
      <dgm:prSet presAssocID="{5A749285-F02E-48D4-A45A-4FA0D8AE7E93}" presName="childNode1tx" presStyleLbl="bgAcc1" presStyleIdx="2" presStyleCnt="5">
        <dgm:presLayoutVars>
          <dgm:bulletEnabled val="1"/>
        </dgm:presLayoutVars>
      </dgm:prSet>
      <dgm:spPr/>
      <dgm:t>
        <a:bodyPr/>
        <a:lstStyle/>
        <a:p>
          <a:endParaRPr lang="es-ES"/>
        </a:p>
      </dgm:t>
    </dgm:pt>
    <dgm:pt modelId="{9A80F4D0-0C29-4B9D-ADDD-5B3C0ECDF326}" type="pres">
      <dgm:prSet presAssocID="{5A749285-F02E-48D4-A45A-4FA0D8AE7E93}" presName="parentNode1" presStyleLbl="node1" presStyleIdx="2" presStyleCnt="5">
        <dgm:presLayoutVars>
          <dgm:chMax val="1"/>
          <dgm:bulletEnabled val="1"/>
        </dgm:presLayoutVars>
      </dgm:prSet>
      <dgm:spPr/>
      <dgm:t>
        <a:bodyPr/>
        <a:lstStyle/>
        <a:p>
          <a:endParaRPr lang="es-ES"/>
        </a:p>
      </dgm:t>
    </dgm:pt>
    <dgm:pt modelId="{34F898EF-CC01-44EA-BFBA-21F8466F6B23}" type="pres">
      <dgm:prSet presAssocID="{5A749285-F02E-48D4-A45A-4FA0D8AE7E93}" presName="connSite1" presStyleCnt="0"/>
      <dgm:spPr/>
    </dgm:pt>
    <dgm:pt modelId="{3CE56614-4FC7-413C-B50D-CF4C20829B63}" type="pres">
      <dgm:prSet presAssocID="{B45ABFE0-6428-47D3-AEB3-ADC6990BF69C}" presName="Name9" presStyleLbl="sibTrans2D1" presStyleIdx="2" presStyleCnt="4"/>
      <dgm:spPr/>
      <dgm:t>
        <a:bodyPr/>
        <a:lstStyle/>
        <a:p>
          <a:endParaRPr lang="es-ES"/>
        </a:p>
      </dgm:t>
    </dgm:pt>
    <dgm:pt modelId="{5AFDA801-46B8-4C8E-9B01-D3FC193A8386}" type="pres">
      <dgm:prSet presAssocID="{4EC4272A-FBF6-4143-99A1-266456AF6A44}" presName="composite2" presStyleCnt="0"/>
      <dgm:spPr/>
    </dgm:pt>
    <dgm:pt modelId="{B143EB2F-AB4F-4D6D-A93E-866019BD492E}" type="pres">
      <dgm:prSet presAssocID="{4EC4272A-FBF6-4143-99A1-266456AF6A44}" presName="dummyNode2" presStyleLbl="node1" presStyleIdx="2" presStyleCnt="5"/>
      <dgm:spPr/>
    </dgm:pt>
    <dgm:pt modelId="{5D961C2F-A3E5-4B4D-831A-22C4CA0E5203}" type="pres">
      <dgm:prSet presAssocID="{4EC4272A-FBF6-4143-99A1-266456AF6A44}" presName="childNode2" presStyleLbl="bgAcc1" presStyleIdx="3" presStyleCnt="5">
        <dgm:presLayoutVars>
          <dgm:bulletEnabled val="1"/>
        </dgm:presLayoutVars>
      </dgm:prSet>
      <dgm:spPr/>
      <dgm:t>
        <a:bodyPr/>
        <a:lstStyle/>
        <a:p>
          <a:endParaRPr lang="es-ES"/>
        </a:p>
      </dgm:t>
    </dgm:pt>
    <dgm:pt modelId="{818F881C-DFD7-4779-8FAC-F6B14B1BD05A}" type="pres">
      <dgm:prSet presAssocID="{4EC4272A-FBF6-4143-99A1-266456AF6A44}" presName="childNode2tx" presStyleLbl="bgAcc1" presStyleIdx="3" presStyleCnt="5">
        <dgm:presLayoutVars>
          <dgm:bulletEnabled val="1"/>
        </dgm:presLayoutVars>
      </dgm:prSet>
      <dgm:spPr/>
      <dgm:t>
        <a:bodyPr/>
        <a:lstStyle/>
        <a:p>
          <a:endParaRPr lang="es-ES"/>
        </a:p>
      </dgm:t>
    </dgm:pt>
    <dgm:pt modelId="{A06EB402-B6DA-4973-9CBB-F2AC78541442}" type="pres">
      <dgm:prSet presAssocID="{4EC4272A-FBF6-4143-99A1-266456AF6A44}" presName="parentNode2" presStyleLbl="node1" presStyleIdx="3" presStyleCnt="5">
        <dgm:presLayoutVars>
          <dgm:chMax val="0"/>
          <dgm:bulletEnabled val="1"/>
        </dgm:presLayoutVars>
      </dgm:prSet>
      <dgm:spPr/>
      <dgm:t>
        <a:bodyPr/>
        <a:lstStyle/>
        <a:p>
          <a:endParaRPr lang="es-ES"/>
        </a:p>
      </dgm:t>
    </dgm:pt>
    <dgm:pt modelId="{654AB506-374C-42D2-9BCC-DE926939A811}" type="pres">
      <dgm:prSet presAssocID="{4EC4272A-FBF6-4143-99A1-266456AF6A44}" presName="connSite2" presStyleCnt="0"/>
      <dgm:spPr/>
    </dgm:pt>
    <dgm:pt modelId="{D7BF5BEE-2E3A-4FEB-B8B8-CF60BAB8A664}" type="pres">
      <dgm:prSet presAssocID="{9C7EB119-6430-41E2-B99C-7D126B7B3CD5}" presName="Name18" presStyleLbl="sibTrans2D1" presStyleIdx="3" presStyleCnt="4"/>
      <dgm:spPr/>
      <dgm:t>
        <a:bodyPr/>
        <a:lstStyle/>
        <a:p>
          <a:endParaRPr lang="es-ES"/>
        </a:p>
      </dgm:t>
    </dgm:pt>
    <dgm:pt modelId="{6294D12C-C852-40B1-A8D0-65A243692917}" type="pres">
      <dgm:prSet presAssocID="{8D1F9395-4CF5-4509-807B-6558B8B6B2D9}" presName="composite1" presStyleCnt="0"/>
      <dgm:spPr/>
    </dgm:pt>
    <dgm:pt modelId="{44D03D36-55BF-4023-9BAA-30FBBF94CDF0}" type="pres">
      <dgm:prSet presAssocID="{8D1F9395-4CF5-4509-807B-6558B8B6B2D9}" presName="dummyNode1" presStyleLbl="node1" presStyleIdx="3" presStyleCnt="5"/>
      <dgm:spPr/>
    </dgm:pt>
    <dgm:pt modelId="{3112FB53-9123-4C50-9BD5-090A04B370BD}" type="pres">
      <dgm:prSet presAssocID="{8D1F9395-4CF5-4509-807B-6558B8B6B2D9}" presName="childNode1" presStyleLbl="bgAcc1" presStyleIdx="4" presStyleCnt="5">
        <dgm:presLayoutVars>
          <dgm:bulletEnabled val="1"/>
        </dgm:presLayoutVars>
      </dgm:prSet>
      <dgm:spPr/>
      <dgm:t>
        <a:bodyPr/>
        <a:lstStyle/>
        <a:p>
          <a:endParaRPr lang="es-ES"/>
        </a:p>
      </dgm:t>
    </dgm:pt>
    <dgm:pt modelId="{8F7DC14E-AEF9-4BC0-A876-E6297CAAE76A}" type="pres">
      <dgm:prSet presAssocID="{8D1F9395-4CF5-4509-807B-6558B8B6B2D9}" presName="childNode1tx" presStyleLbl="bgAcc1" presStyleIdx="4" presStyleCnt="5">
        <dgm:presLayoutVars>
          <dgm:bulletEnabled val="1"/>
        </dgm:presLayoutVars>
      </dgm:prSet>
      <dgm:spPr/>
      <dgm:t>
        <a:bodyPr/>
        <a:lstStyle/>
        <a:p>
          <a:endParaRPr lang="es-ES"/>
        </a:p>
      </dgm:t>
    </dgm:pt>
    <dgm:pt modelId="{20F3AC17-6EAD-4F87-A38F-8ADD199D61E3}" type="pres">
      <dgm:prSet presAssocID="{8D1F9395-4CF5-4509-807B-6558B8B6B2D9}" presName="parentNode1" presStyleLbl="node1" presStyleIdx="4" presStyleCnt="5">
        <dgm:presLayoutVars>
          <dgm:chMax val="1"/>
          <dgm:bulletEnabled val="1"/>
        </dgm:presLayoutVars>
      </dgm:prSet>
      <dgm:spPr/>
      <dgm:t>
        <a:bodyPr/>
        <a:lstStyle/>
        <a:p>
          <a:endParaRPr lang="es-ES"/>
        </a:p>
      </dgm:t>
    </dgm:pt>
    <dgm:pt modelId="{AF83A104-59CC-480F-B534-31B013E31A0B}" type="pres">
      <dgm:prSet presAssocID="{8D1F9395-4CF5-4509-807B-6558B8B6B2D9}" presName="connSite1" presStyleCnt="0"/>
      <dgm:spPr/>
    </dgm:pt>
  </dgm:ptLst>
  <dgm:cxnLst>
    <dgm:cxn modelId="{C1B6353F-1C76-4D37-BEA1-12E5E6099CC6}" type="presOf" srcId="{B45ABFE0-6428-47D3-AEB3-ADC6990BF69C}" destId="{3CE56614-4FC7-413C-B50D-CF4C20829B63}" srcOrd="0" destOrd="0" presId="urn:microsoft.com/office/officeart/2005/8/layout/hProcess4"/>
    <dgm:cxn modelId="{25B552E0-5C6C-4C58-AFA8-A6C1FD3BCC99}" type="presOf" srcId="{664BDC28-6EE8-410A-AD18-5A8D34E6EFCE}" destId="{75B0C7E3-A28F-425D-BD50-F355F2BA736E}" srcOrd="1" destOrd="0" presId="urn:microsoft.com/office/officeart/2005/8/layout/hProcess4"/>
    <dgm:cxn modelId="{437789B6-C32C-48E1-8239-4EAB753C6D15}" type="presOf" srcId="{FDBA29B6-8CC3-40A2-A1A4-6B0D1E491AF4}" destId="{91B2BC2F-50AE-449B-BCF0-0512867C581D}" srcOrd="0" destOrd="0" presId="urn:microsoft.com/office/officeart/2005/8/layout/hProcess4"/>
    <dgm:cxn modelId="{0B334C8E-79FB-463E-BF0D-15B8BD267A74}" srcId="{B7309E64-54A1-4A69-B281-30DA392D0BB0}" destId="{5A749285-F02E-48D4-A45A-4FA0D8AE7E93}" srcOrd="2" destOrd="0" parTransId="{123F2312-40B8-42A6-B305-546CC9E97516}" sibTransId="{B45ABFE0-6428-47D3-AEB3-ADC6990BF69C}"/>
    <dgm:cxn modelId="{E4A79F14-44E0-4859-9832-473721098637}" type="presOf" srcId="{9C7EB119-6430-41E2-B99C-7D126B7B3CD5}" destId="{D7BF5BEE-2E3A-4FEB-B8B8-CF60BAB8A664}" srcOrd="0" destOrd="0" presId="urn:microsoft.com/office/officeart/2005/8/layout/hProcess4"/>
    <dgm:cxn modelId="{BB957F52-EB4B-4DEE-9395-F4300D4F001C}" type="presOf" srcId="{DEEDDA17-9BB9-4B1E-81D5-7533D7861B53}" destId="{44B34491-81A1-4F0E-A488-F2038FBA120E}" srcOrd="0" destOrd="0" presId="urn:microsoft.com/office/officeart/2005/8/layout/hProcess4"/>
    <dgm:cxn modelId="{04678834-13B9-4EFE-9E5D-E45A8DEC0AB4}" srcId="{D3E8EEFA-0D66-4A45-812F-19E6CFE6678D}" destId="{4733D501-0B13-4B9A-A9FD-AAA2DC71F2E2}" srcOrd="1" destOrd="0" parTransId="{1E99135B-F3F6-4F5B-8959-607C9F7D4F4C}" sibTransId="{04D4ADF4-CA7B-4A4E-9DA6-9E7832381EAA}"/>
    <dgm:cxn modelId="{6A0161AF-3A5A-4E1B-9418-D52772F6EA43}" srcId="{B7309E64-54A1-4A69-B281-30DA392D0BB0}" destId="{D3E8EEFA-0D66-4A45-812F-19E6CFE6678D}" srcOrd="1" destOrd="0" parTransId="{2A0C3F84-D955-4E1F-B256-ABFBA0F3299F}" sibTransId="{C5D7A80E-3726-4664-B72F-6E28C9E1E134}"/>
    <dgm:cxn modelId="{FC66BBE6-F79B-480B-AEE5-875EEB4A6EBB}" type="presOf" srcId="{B7309E64-54A1-4A69-B281-30DA392D0BB0}" destId="{45253C6C-0B11-4E49-8430-D074307B9E23}" srcOrd="0" destOrd="0" presId="urn:microsoft.com/office/officeart/2005/8/layout/hProcess4"/>
    <dgm:cxn modelId="{77727833-E032-4D3C-9C58-D3D1B5DE374D}" type="presOf" srcId="{A4ADADBD-B59B-4DF4-902E-B580969D9F27}" destId="{3112FB53-9123-4C50-9BD5-090A04B370BD}" srcOrd="0" destOrd="0" presId="urn:microsoft.com/office/officeart/2005/8/layout/hProcess4"/>
    <dgm:cxn modelId="{EA102993-A09C-415F-A1A8-94F08C4DC9B4}" type="presOf" srcId="{664BDC28-6EE8-410A-AD18-5A8D34E6EFCE}" destId="{1B7F9CB6-6D43-4FC6-84DC-67AD3FF82581}" srcOrd="0" destOrd="0" presId="urn:microsoft.com/office/officeart/2005/8/layout/hProcess4"/>
    <dgm:cxn modelId="{AE2E140F-BF76-46F2-9949-3C2D83C5CB51}" type="presOf" srcId="{A4ADADBD-B59B-4DF4-902E-B580969D9F27}" destId="{8F7DC14E-AEF9-4BC0-A876-E6297CAAE76A}" srcOrd="1" destOrd="0" presId="urn:microsoft.com/office/officeart/2005/8/layout/hProcess4"/>
    <dgm:cxn modelId="{1D427364-B803-4219-A029-2C3D3102CD3D}" type="presOf" srcId="{28DCA0E4-2B01-4D8C-AEB7-75393F823F02}" destId="{818F881C-DFD7-4779-8FAC-F6B14B1BD05A}" srcOrd="1" destOrd="0" presId="urn:microsoft.com/office/officeart/2005/8/layout/hProcess4"/>
    <dgm:cxn modelId="{F9730B1D-1793-4F01-AFBA-BC1063C3D88D}" srcId="{8D1F9395-4CF5-4509-807B-6558B8B6B2D9}" destId="{A4ADADBD-B59B-4DF4-902E-B580969D9F27}" srcOrd="0" destOrd="0" parTransId="{1FE228F4-105E-4CF5-8D3F-25599654137D}" sibTransId="{52E2B8E1-3884-4A41-89E3-BD2AEDF8A76E}"/>
    <dgm:cxn modelId="{5D466A29-DF77-496F-9ABE-6CC6188DA056}" srcId="{4EC4272A-FBF6-4143-99A1-266456AF6A44}" destId="{28DCA0E4-2B01-4D8C-AEB7-75393F823F02}" srcOrd="0" destOrd="0" parTransId="{1DEDEA06-6906-443C-ADAB-33A7FE09B964}" sibTransId="{B2CF4B21-4EE3-4EBE-8CB0-2E7928B594BF}"/>
    <dgm:cxn modelId="{52F3C910-BE28-43A0-A81C-4A1F47F286B4}" type="presOf" srcId="{4EC4272A-FBF6-4143-99A1-266456AF6A44}" destId="{A06EB402-B6DA-4973-9CBB-F2AC78541442}" srcOrd="0" destOrd="0" presId="urn:microsoft.com/office/officeart/2005/8/layout/hProcess4"/>
    <dgm:cxn modelId="{F9658A94-B0A7-4092-9B0D-FEEA1C5561CF}" srcId="{B7309E64-54A1-4A69-B281-30DA392D0BB0}" destId="{4EC4272A-FBF6-4143-99A1-266456AF6A44}" srcOrd="3" destOrd="0" parTransId="{BDDFB98F-1056-4197-B988-9EE1628FE38D}" sibTransId="{9C7EB119-6430-41E2-B99C-7D126B7B3CD5}"/>
    <dgm:cxn modelId="{0298CED9-6445-4FD3-8B4B-F922D05C2BDE}" type="presOf" srcId="{4733D501-0B13-4B9A-A9FD-AAA2DC71F2E2}" destId="{44B34491-81A1-4F0E-A488-F2038FBA120E}" srcOrd="0" destOrd="1" presId="urn:microsoft.com/office/officeart/2005/8/layout/hProcess4"/>
    <dgm:cxn modelId="{7C9A8768-0A2B-4F10-BD32-060CF85B569F}" type="presOf" srcId="{A013A01E-A228-4A85-8B2D-A5129970F6E1}" destId="{75B0C7E3-A28F-425D-BD50-F355F2BA736E}" srcOrd="1" destOrd="1" presId="urn:microsoft.com/office/officeart/2005/8/layout/hProcess4"/>
    <dgm:cxn modelId="{5B7418E0-C7E4-4245-B098-8509581CF9B4}" srcId="{FDBA29B6-8CC3-40A2-A1A4-6B0D1E491AF4}" destId="{A013A01E-A228-4A85-8B2D-A5129970F6E1}" srcOrd="1" destOrd="0" parTransId="{5CCB5A84-249D-4401-BC43-A2C40A28D402}" sibTransId="{6B4E3129-E19D-4DA3-8C99-6E4236D1DEBD}"/>
    <dgm:cxn modelId="{72338451-5971-4939-9C18-47A5BD65056D}" type="presOf" srcId="{D3E8EEFA-0D66-4A45-812F-19E6CFE6678D}" destId="{28C30F30-B4A1-478A-BEC3-8FD4836E2018}" srcOrd="0" destOrd="0" presId="urn:microsoft.com/office/officeart/2005/8/layout/hProcess4"/>
    <dgm:cxn modelId="{6BCA0C84-8D9E-4AB7-946B-DE950A60DD20}" type="presOf" srcId="{8D1F9395-4CF5-4509-807B-6558B8B6B2D9}" destId="{20F3AC17-6EAD-4F87-A38F-8ADD199D61E3}" srcOrd="0" destOrd="0" presId="urn:microsoft.com/office/officeart/2005/8/layout/hProcess4"/>
    <dgm:cxn modelId="{EF0499EB-9241-43D6-8F9D-85EAC02E484F}" type="presOf" srcId="{C5D7A80E-3726-4664-B72F-6E28C9E1E134}" destId="{7BBF33E0-EA36-4D5E-B5A1-684DCA59BC8F}" srcOrd="0" destOrd="0" presId="urn:microsoft.com/office/officeart/2005/8/layout/hProcess4"/>
    <dgm:cxn modelId="{00E1D6A4-A696-43A0-87F7-1B2462501650}" srcId="{B7309E64-54A1-4A69-B281-30DA392D0BB0}" destId="{FDBA29B6-8CC3-40A2-A1A4-6B0D1E491AF4}" srcOrd="0" destOrd="0" parTransId="{1895D334-DBC5-4055-B3B7-17734A616AF7}" sibTransId="{FB5FA2F0-24BB-4B5C-9B16-F8710D5DA86F}"/>
    <dgm:cxn modelId="{825D1276-205A-4647-A39A-AB17F619565A}" type="presOf" srcId="{DEEDDA17-9BB9-4B1E-81D5-7533D7861B53}" destId="{006E1EC2-1417-4B07-95FD-5B8E08A0F95C}" srcOrd="1" destOrd="0" presId="urn:microsoft.com/office/officeart/2005/8/layout/hProcess4"/>
    <dgm:cxn modelId="{F9E4295D-14DE-47D8-B5CB-2C0084110E6F}" type="presOf" srcId="{4733D501-0B13-4B9A-A9FD-AAA2DC71F2E2}" destId="{006E1EC2-1417-4B07-95FD-5B8E08A0F95C}" srcOrd="1" destOrd="1" presId="urn:microsoft.com/office/officeart/2005/8/layout/hProcess4"/>
    <dgm:cxn modelId="{DEC8E41D-3EAA-4F2A-A82C-2AC5613175D0}" srcId="{FDBA29B6-8CC3-40A2-A1A4-6B0D1E491AF4}" destId="{664BDC28-6EE8-410A-AD18-5A8D34E6EFCE}" srcOrd="0" destOrd="0" parTransId="{8FFCB656-6B4F-4EC1-BED1-E8F8445CAED9}" sibTransId="{24B90379-EF67-4194-B0C4-75D685FF77F3}"/>
    <dgm:cxn modelId="{64D8523C-9FE4-4DE6-8DCE-BE28B38DB7F1}" type="presOf" srcId="{5A749285-F02E-48D4-A45A-4FA0D8AE7E93}" destId="{9A80F4D0-0C29-4B9D-ADDD-5B3C0ECDF326}" srcOrd="0" destOrd="0" presId="urn:microsoft.com/office/officeart/2005/8/layout/hProcess4"/>
    <dgm:cxn modelId="{1DB60016-42B2-45F2-9D57-CCD48A721C49}" srcId="{5A749285-F02E-48D4-A45A-4FA0D8AE7E93}" destId="{A9E1C928-7A89-4AD3-BD57-F7840135FD48}" srcOrd="0" destOrd="0" parTransId="{48AB8578-EF54-466F-824C-ED68439A4ACC}" sibTransId="{91A87BAB-7584-486E-8C30-F08A1D6B902C}"/>
    <dgm:cxn modelId="{1A40A202-CFE7-4B9A-93F0-C6591F090CAF}" srcId="{D3E8EEFA-0D66-4A45-812F-19E6CFE6678D}" destId="{DEEDDA17-9BB9-4B1E-81D5-7533D7861B53}" srcOrd="0" destOrd="0" parTransId="{DE3C21CB-91C4-4318-A9AA-C9F97305458B}" sibTransId="{6836C9B6-A03F-422B-9C48-64900EA6B468}"/>
    <dgm:cxn modelId="{1BF28D46-3FC9-474B-A7F6-CC8D7AB9D3FE}" srcId="{B7309E64-54A1-4A69-B281-30DA392D0BB0}" destId="{8D1F9395-4CF5-4509-807B-6558B8B6B2D9}" srcOrd="4" destOrd="0" parTransId="{032DD491-C08F-4376-AB70-EDC80862AB60}" sibTransId="{25A3C6C6-F035-4900-8A80-D4FE92459291}"/>
    <dgm:cxn modelId="{A9BDD147-718A-41C3-A105-D139478F88F0}" type="presOf" srcId="{A013A01E-A228-4A85-8B2D-A5129970F6E1}" destId="{1B7F9CB6-6D43-4FC6-84DC-67AD3FF82581}" srcOrd="0" destOrd="1" presId="urn:microsoft.com/office/officeart/2005/8/layout/hProcess4"/>
    <dgm:cxn modelId="{AC764EBC-4C61-4187-ACF1-CEA8C70ADBD4}" type="presOf" srcId="{A9E1C928-7A89-4AD3-BD57-F7840135FD48}" destId="{2480E7D9-09BE-4E7B-868B-FEEBFF457ABC}" srcOrd="1" destOrd="0" presId="urn:microsoft.com/office/officeart/2005/8/layout/hProcess4"/>
    <dgm:cxn modelId="{1D98EAAC-8699-4543-8E9C-9433AD69F6A5}" type="presOf" srcId="{28DCA0E4-2B01-4D8C-AEB7-75393F823F02}" destId="{5D961C2F-A3E5-4B4D-831A-22C4CA0E5203}" srcOrd="0" destOrd="0" presId="urn:microsoft.com/office/officeart/2005/8/layout/hProcess4"/>
    <dgm:cxn modelId="{6E35D327-98B3-4AD3-815F-E869B5756D36}" type="presOf" srcId="{A9E1C928-7A89-4AD3-BD57-F7840135FD48}" destId="{4DE1C819-E151-4793-8FF7-842689A6AC3E}" srcOrd="0" destOrd="0" presId="urn:microsoft.com/office/officeart/2005/8/layout/hProcess4"/>
    <dgm:cxn modelId="{6534D05F-D5C8-48E5-B06F-1612888AA36F}" type="presOf" srcId="{FB5FA2F0-24BB-4B5C-9B16-F8710D5DA86F}" destId="{A31A8938-0DCE-4454-A323-258558734011}" srcOrd="0" destOrd="0" presId="urn:microsoft.com/office/officeart/2005/8/layout/hProcess4"/>
    <dgm:cxn modelId="{812B70FA-C0E5-4F1D-BF53-6FCADCE4AF82}" type="presParOf" srcId="{45253C6C-0B11-4E49-8430-D074307B9E23}" destId="{94502F2B-FBA0-4306-9F68-06CB2DC76599}" srcOrd="0" destOrd="0" presId="urn:microsoft.com/office/officeart/2005/8/layout/hProcess4"/>
    <dgm:cxn modelId="{AE2B4E6B-27DA-4026-803A-B2806DEF0E9E}" type="presParOf" srcId="{45253C6C-0B11-4E49-8430-D074307B9E23}" destId="{00310DF8-D00C-41A7-9301-79695F54DD82}" srcOrd="1" destOrd="0" presId="urn:microsoft.com/office/officeart/2005/8/layout/hProcess4"/>
    <dgm:cxn modelId="{95C0E8CC-3166-4010-B1F2-CEECC7AC6725}" type="presParOf" srcId="{45253C6C-0B11-4E49-8430-D074307B9E23}" destId="{945BA628-F726-4661-9024-FB2CBDC00F42}" srcOrd="2" destOrd="0" presId="urn:microsoft.com/office/officeart/2005/8/layout/hProcess4"/>
    <dgm:cxn modelId="{1BA6E432-90DC-4D51-8C59-57D3B782483B}" type="presParOf" srcId="{945BA628-F726-4661-9024-FB2CBDC00F42}" destId="{CB9BEBA1-A74A-4BA1-BD6E-5A33B24F9CE9}" srcOrd="0" destOrd="0" presId="urn:microsoft.com/office/officeart/2005/8/layout/hProcess4"/>
    <dgm:cxn modelId="{12DBE918-38F8-44CC-AA6C-446E24274239}" type="presParOf" srcId="{CB9BEBA1-A74A-4BA1-BD6E-5A33B24F9CE9}" destId="{0E11434E-C6E3-477C-97CA-4865B4668931}" srcOrd="0" destOrd="0" presId="urn:microsoft.com/office/officeart/2005/8/layout/hProcess4"/>
    <dgm:cxn modelId="{86E00769-51FA-4278-9E5A-F8D1309548C2}" type="presParOf" srcId="{CB9BEBA1-A74A-4BA1-BD6E-5A33B24F9CE9}" destId="{1B7F9CB6-6D43-4FC6-84DC-67AD3FF82581}" srcOrd="1" destOrd="0" presId="urn:microsoft.com/office/officeart/2005/8/layout/hProcess4"/>
    <dgm:cxn modelId="{EBDBCD9F-788C-4437-92C8-8FC1A2A274F2}" type="presParOf" srcId="{CB9BEBA1-A74A-4BA1-BD6E-5A33B24F9CE9}" destId="{75B0C7E3-A28F-425D-BD50-F355F2BA736E}" srcOrd="2" destOrd="0" presId="urn:microsoft.com/office/officeart/2005/8/layout/hProcess4"/>
    <dgm:cxn modelId="{B3CEBDE0-911B-42C0-A104-DDF2B9BAAC90}" type="presParOf" srcId="{CB9BEBA1-A74A-4BA1-BD6E-5A33B24F9CE9}" destId="{91B2BC2F-50AE-449B-BCF0-0512867C581D}" srcOrd="3" destOrd="0" presId="urn:microsoft.com/office/officeart/2005/8/layout/hProcess4"/>
    <dgm:cxn modelId="{A25035D5-A49B-46DC-80EA-387F08E0CEC0}" type="presParOf" srcId="{CB9BEBA1-A74A-4BA1-BD6E-5A33B24F9CE9}" destId="{59509F58-C7BC-4169-91BF-F871BBF37623}" srcOrd="4" destOrd="0" presId="urn:microsoft.com/office/officeart/2005/8/layout/hProcess4"/>
    <dgm:cxn modelId="{50F070EF-8192-4F38-978D-D9AD85B3C1B2}" type="presParOf" srcId="{945BA628-F726-4661-9024-FB2CBDC00F42}" destId="{A31A8938-0DCE-4454-A323-258558734011}" srcOrd="1" destOrd="0" presId="urn:microsoft.com/office/officeart/2005/8/layout/hProcess4"/>
    <dgm:cxn modelId="{CF35EDF2-7CA0-4E63-85E9-EB4462444BF5}" type="presParOf" srcId="{945BA628-F726-4661-9024-FB2CBDC00F42}" destId="{ABB04D2D-2318-4AED-A062-712E5CE94120}" srcOrd="2" destOrd="0" presId="urn:microsoft.com/office/officeart/2005/8/layout/hProcess4"/>
    <dgm:cxn modelId="{18CF254A-5083-48C9-A575-AAC2B29F8878}" type="presParOf" srcId="{ABB04D2D-2318-4AED-A062-712E5CE94120}" destId="{1404BD50-24E0-4F83-AAFD-8698E3254999}" srcOrd="0" destOrd="0" presId="urn:microsoft.com/office/officeart/2005/8/layout/hProcess4"/>
    <dgm:cxn modelId="{D7D88665-1AED-433D-8B76-8655858E3CE8}" type="presParOf" srcId="{ABB04D2D-2318-4AED-A062-712E5CE94120}" destId="{44B34491-81A1-4F0E-A488-F2038FBA120E}" srcOrd="1" destOrd="0" presId="urn:microsoft.com/office/officeart/2005/8/layout/hProcess4"/>
    <dgm:cxn modelId="{02DA0A98-757F-45B5-9E21-7B5BCD4B89C5}" type="presParOf" srcId="{ABB04D2D-2318-4AED-A062-712E5CE94120}" destId="{006E1EC2-1417-4B07-95FD-5B8E08A0F95C}" srcOrd="2" destOrd="0" presId="urn:microsoft.com/office/officeart/2005/8/layout/hProcess4"/>
    <dgm:cxn modelId="{068C7925-0C82-41FA-A5C6-7B6437F2E234}" type="presParOf" srcId="{ABB04D2D-2318-4AED-A062-712E5CE94120}" destId="{28C30F30-B4A1-478A-BEC3-8FD4836E2018}" srcOrd="3" destOrd="0" presId="urn:microsoft.com/office/officeart/2005/8/layout/hProcess4"/>
    <dgm:cxn modelId="{6616FD22-4D1B-4406-9310-B4DCE1966FED}" type="presParOf" srcId="{ABB04D2D-2318-4AED-A062-712E5CE94120}" destId="{D7790A88-5560-40BA-8C67-00219A13DC4B}" srcOrd="4" destOrd="0" presId="urn:microsoft.com/office/officeart/2005/8/layout/hProcess4"/>
    <dgm:cxn modelId="{C261F2CD-4AB9-4C13-A11D-76454846EC47}" type="presParOf" srcId="{945BA628-F726-4661-9024-FB2CBDC00F42}" destId="{7BBF33E0-EA36-4D5E-B5A1-684DCA59BC8F}" srcOrd="3" destOrd="0" presId="urn:microsoft.com/office/officeart/2005/8/layout/hProcess4"/>
    <dgm:cxn modelId="{A53EE2F5-1E45-4897-AEF8-C339A715FDFF}" type="presParOf" srcId="{945BA628-F726-4661-9024-FB2CBDC00F42}" destId="{A6565FED-B3DE-4989-86AF-2CF6D1753CFD}" srcOrd="4" destOrd="0" presId="urn:microsoft.com/office/officeart/2005/8/layout/hProcess4"/>
    <dgm:cxn modelId="{F05745DC-097B-435E-A9B2-73418522A460}" type="presParOf" srcId="{A6565FED-B3DE-4989-86AF-2CF6D1753CFD}" destId="{30AE4E25-53D6-4E19-9861-4AAF17F9B0FD}" srcOrd="0" destOrd="0" presId="urn:microsoft.com/office/officeart/2005/8/layout/hProcess4"/>
    <dgm:cxn modelId="{54E90F43-320F-4CB4-8F16-BEF6822A28D1}" type="presParOf" srcId="{A6565FED-B3DE-4989-86AF-2CF6D1753CFD}" destId="{4DE1C819-E151-4793-8FF7-842689A6AC3E}" srcOrd="1" destOrd="0" presId="urn:microsoft.com/office/officeart/2005/8/layout/hProcess4"/>
    <dgm:cxn modelId="{52776B68-6980-4AA7-947C-27FFC1829707}" type="presParOf" srcId="{A6565FED-B3DE-4989-86AF-2CF6D1753CFD}" destId="{2480E7D9-09BE-4E7B-868B-FEEBFF457ABC}" srcOrd="2" destOrd="0" presId="urn:microsoft.com/office/officeart/2005/8/layout/hProcess4"/>
    <dgm:cxn modelId="{8A481C7B-75C3-499A-9A7A-E3382E83677F}" type="presParOf" srcId="{A6565FED-B3DE-4989-86AF-2CF6D1753CFD}" destId="{9A80F4D0-0C29-4B9D-ADDD-5B3C0ECDF326}" srcOrd="3" destOrd="0" presId="urn:microsoft.com/office/officeart/2005/8/layout/hProcess4"/>
    <dgm:cxn modelId="{CC13E4D6-1662-44F3-B79D-F4FC51C33D27}" type="presParOf" srcId="{A6565FED-B3DE-4989-86AF-2CF6D1753CFD}" destId="{34F898EF-CC01-44EA-BFBA-21F8466F6B23}" srcOrd="4" destOrd="0" presId="urn:microsoft.com/office/officeart/2005/8/layout/hProcess4"/>
    <dgm:cxn modelId="{60904B46-0D39-401F-89CB-39E839541463}" type="presParOf" srcId="{945BA628-F726-4661-9024-FB2CBDC00F42}" destId="{3CE56614-4FC7-413C-B50D-CF4C20829B63}" srcOrd="5" destOrd="0" presId="urn:microsoft.com/office/officeart/2005/8/layout/hProcess4"/>
    <dgm:cxn modelId="{BFBABA60-ED4F-4CA2-80CB-FD3630267573}" type="presParOf" srcId="{945BA628-F726-4661-9024-FB2CBDC00F42}" destId="{5AFDA801-46B8-4C8E-9B01-D3FC193A8386}" srcOrd="6" destOrd="0" presId="urn:microsoft.com/office/officeart/2005/8/layout/hProcess4"/>
    <dgm:cxn modelId="{2CD7DFBD-AB38-42C0-BA5C-3F85AA2B40D7}" type="presParOf" srcId="{5AFDA801-46B8-4C8E-9B01-D3FC193A8386}" destId="{B143EB2F-AB4F-4D6D-A93E-866019BD492E}" srcOrd="0" destOrd="0" presId="urn:microsoft.com/office/officeart/2005/8/layout/hProcess4"/>
    <dgm:cxn modelId="{00289D0B-B4F2-42CD-BA7D-A2129D9268B0}" type="presParOf" srcId="{5AFDA801-46B8-4C8E-9B01-D3FC193A8386}" destId="{5D961C2F-A3E5-4B4D-831A-22C4CA0E5203}" srcOrd="1" destOrd="0" presId="urn:microsoft.com/office/officeart/2005/8/layout/hProcess4"/>
    <dgm:cxn modelId="{023E1C37-5B7A-4DBC-BBF6-246B3F43E9C3}" type="presParOf" srcId="{5AFDA801-46B8-4C8E-9B01-D3FC193A8386}" destId="{818F881C-DFD7-4779-8FAC-F6B14B1BD05A}" srcOrd="2" destOrd="0" presId="urn:microsoft.com/office/officeart/2005/8/layout/hProcess4"/>
    <dgm:cxn modelId="{81927A20-A132-468E-BF3E-C44B2A39956E}" type="presParOf" srcId="{5AFDA801-46B8-4C8E-9B01-D3FC193A8386}" destId="{A06EB402-B6DA-4973-9CBB-F2AC78541442}" srcOrd="3" destOrd="0" presId="urn:microsoft.com/office/officeart/2005/8/layout/hProcess4"/>
    <dgm:cxn modelId="{C4F319D4-4902-4F0F-8E06-3D7B69305AE9}" type="presParOf" srcId="{5AFDA801-46B8-4C8E-9B01-D3FC193A8386}" destId="{654AB506-374C-42D2-9BCC-DE926939A811}" srcOrd="4" destOrd="0" presId="urn:microsoft.com/office/officeart/2005/8/layout/hProcess4"/>
    <dgm:cxn modelId="{590C516C-C8F4-4FCB-9723-ADB04B9190F1}" type="presParOf" srcId="{945BA628-F726-4661-9024-FB2CBDC00F42}" destId="{D7BF5BEE-2E3A-4FEB-B8B8-CF60BAB8A664}" srcOrd="7" destOrd="0" presId="urn:microsoft.com/office/officeart/2005/8/layout/hProcess4"/>
    <dgm:cxn modelId="{80099698-1F60-427C-9D9E-957986482B42}" type="presParOf" srcId="{945BA628-F726-4661-9024-FB2CBDC00F42}" destId="{6294D12C-C852-40B1-A8D0-65A243692917}" srcOrd="8" destOrd="0" presId="urn:microsoft.com/office/officeart/2005/8/layout/hProcess4"/>
    <dgm:cxn modelId="{478A7C48-5611-40CF-A5ED-5F02B53B29DF}" type="presParOf" srcId="{6294D12C-C852-40B1-A8D0-65A243692917}" destId="{44D03D36-55BF-4023-9BAA-30FBBF94CDF0}" srcOrd="0" destOrd="0" presId="urn:microsoft.com/office/officeart/2005/8/layout/hProcess4"/>
    <dgm:cxn modelId="{D1E8A83F-3B50-4F6C-8810-9699428375F0}" type="presParOf" srcId="{6294D12C-C852-40B1-A8D0-65A243692917}" destId="{3112FB53-9123-4C50-9BD5-090A04B370BD}" srcOrd="1" destOrd="0" presId="urn:microsoft.com/office/officeart/2005/8/layout/hProcess4"/>
    <dgm:cxn modelId="{2E7F79DF-573C-4F04-8178-3CC2A351A6ED}" type="presParOf" srcId="{6294D12C-C852-40B1-A8D0-65A243692917}" destId="{8F7DC14E-AEF9-4BC0-A876-E6297CAAE76A}" srcOrd="2" destOrd="0" presId="urn:microsoft.com/office/officeart/2005/8/layout/hProcess4"/>
    <dgm:cxn modelId="{ABE6B38D-E276-455C-B117-510FF405BBFD}" type="presParOf" srcId="{6294D12C-C852-40B1-A8D0-65A243692917}" destId="{20F3AC17-6EAD-4F87-A38F-8ADD199D61E3}" srcOrd="3" destOrd="0" presId="urn:microsoft.com/office/officeart/2005/8/layout/hProcess4"/>
    <dgm:cxn modelId="{F506FB61-04CC-48D2-BE92-1E418F6F9270}" type="presParOf" srcId="{6294D12C-C852-40B1-A8D0-65A243692917}" destId="{AF83A104-59CC-480F-B534-31B013E31A0B}"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B87A9C-8D80-4713-B07D-D0618FD68AE2}" type="doc">
      <dgm:prSet loTypeId="urn:microsoft.com/office/officeart/2005/8/layout/vProcess5" loCatId="process" qsTypeId="urn:microsoft.com/office/officeart/2005/8/quickstyle/simple1" qsCatId="simple" csTypeId="urn:microsoft.com/office/officeart/2005/8/colors/accent1_4" csCatId="accent1" phldr="1"/>
      <dgm:spPr/>
      <dgm:t>
        <a:bodyPr/>
        <a:lstStyle/>
        <a:p>
          <a:endParaRPr lang="es-ES"/>
        </a:p>
      </dgm:t>
    </dgm:pt>
    <dgm:pt modelId="{11C1845A-59F4-4D92-874C-6F3F7CEA1E9A}">
      <dgm:prSet phldrT="[Texto]"/>
      <dgm:spPr/>
      <dgm:t>
        <a:bodyPr/>
        <a:lstStyle/>
        <a:p>
          <a:r>
            <a:rPr lang="es-ES" dirty="0" smtClean="0"/>
            <a:t>Con el estudio realizado se logró determinar que el 95.53% de la población del </a:t>
          </a:r>
          <a:r>
            <a:rPr lang="es-ES" smtClean="0"/>
            <a:t>Distrito Metropolitano </a:t>
          </a:r>
          <a:r>
            <a:rPr lang="es-ES" dirty="0" smtClean="0"/>
            <a:t>de Quito asiste a los autoservicios de medicamentos.</a:t>
          </a:r>
          <a:endParaRPr lang="es-ES" dirty="0"/>
        </a:p>
      </dgm:t>
    </dgm:pt>
    <dgm:pt modelId="{0422D680-556B-40E2-969B-0B0F1927E42A}" type="parTrans" cxnId="{C17747E0-1473-4394-9C10-771207B27769}">
      <dgm:prSet/>
      <dgm:spPr/>
      <dgm:t>
        <a:bodyPr/>
        <a:lstStyle/>
        <a:p>
          <a:endParaRPr lang="es-ES"/>
        </a:p>
      </dgm:t>
    </dgm:pt>
    <dgm:pt modelId="{3DF00421-D6B9-42DF-A7AF-BE7D3DABD273}" type="sibTrans" cxnId="{C17747E0-1473-4394-9C10-771207B27769}">
      <dgm:prSet/>
      <dgm:spPr/>
      <dgm:t>
        <a:bodyPr/>
        <a:lstStyle/>
        <a:p>
          <a:endParaRPr lang="es-ES"/>
        </a:p>
      </dgm:t>
    </dgm:pt>
    <dgm:pt modelId="{C5087E0D-F1C2-425A-A068-E9560A2455DF}">
      <dgm:prSet phldrT="[Texto]"/>
      <dgm:spPr/>
      <dgm:t>
        <a:bodyPr/>
        <a:lstStyle/>
        <a:p>
          <a:r>
            <a:rPr lang="es-ES" dirty="0" smtClean="0"/>
            <a:t>La principal razón por la cual la población del Distrito Metropolitano de Quito asiste a las principales cadenas de autoservicios es porque necesita medicamentos.</a:t>
          </a:r>
          <a:endParaRPr lang="es-ES" dirty="0"/>
        </a:p>
      </dgm:t>
    </dgm:pt>
    <dgm:pt modelId="{259C54D5-A849-4DA4-96D7-93F43BEEA28D}" type="parTrans" cxnId="{CEA6F9DE-3316-4BCC-9FC5-846B5213B6FF}">
      <dgm:prSet/>
      <dgm:spPr/>
      <dgm:t>
        <a:bodyPr/>
        <a:lstStyle/>
        <a:p>
          <a:endParaRPr lang="es-ES"/>
        </a:p>
      </dgm:t>
    </dgm:pt>
    <dgm:pt modelId="{E7338733-9689-4982-9683-B27E873DD526}" type="sibTrans" cxnId="{CEA6F9DE-3316-4BCC-9FC5-846B5213B6FF}">
      <dgm:prSet/>
      <dgm:spPr/>
      <dgm:t>
        <a:bodyPr/>
        <a:lstStyle/>
        <a:p>
          <a:endParaRPr lang="es-ES"/>
        </a:p>
      </dgm:t>
    </dgm:pt>
    <dgm:pt modelId="{540BBFBA-184A-4649-93BA-34D011B5ADD6}">
      <dgm:prSet phldrT="[Texto]"/>
      <dgm:spPr/>
      <dgm:t>
        <a:bodyPr/>
        <a:lstStyle/>
        <a:p>
          <a:r>
            <a:rPr lang="es-ES" dirty="0" smtClean="0"/>
            <a:t>Los principales factores que influyen en la decisión de compra de la población del Distrito Metropolitano de Quito son la ubicación, el surtido  y los beneficios.</a:t>
          </a:r>
          <a:endParaRPr lang="es-ES" dirty="0"/>
        </a:p>
      </dgm:t>
    </dgm:pt>
    <dgm:pt modelId="{021B7305-5803-4D54-9719-FE7C5A6BD27B}" type="parTrans" cxnId="{927B7EA3-E86B-4269-983C-4F08AD1A4CC5}">
      <dgm:prSet/>
      <dgm:spPr/>
      <dgm:t>
        <a:bodyPr/>
        <a:lstStyle/>
        <a:p>
          <a:endParaRPr lang="es-ES"/>
        </a:p>
      </dgm:t>
    </dgm:pt>
    <dgm:pt modelId="{C22AD553-DD0A-4746-AC17-6982037D9A51}" type="sibTrans" cxnId="{927B7EA3-E86B-4269-983C-4F08AD1A4CC5}">
      <dgm:prSet/>
      <dgm:spPr/>
      <dgm:t>
        <a:bodyPr/>
        <a:lstStyle/>
        <a:p>
          <a:endParaRPr lang="es-ES"/>
        </a:p>
      </dgm:t>
    </dgm:pt>
    <dgm:pt modelId="{75C793E4-7862-43A2-BCE0-4234F93998FD}">
      <dgm:prSet phldrT="[Texto]"/>
      <dgm:spPr/>
      <dgm:t>
        <a:bodyPr/>
        <a:lstStyle/>
        <a:p>
          <a:r>
            <a:rPr lang="es-ES" smtClean="0"/>
            <a:t>La población del Distrito Metropolitano de Quito califica a los factores de la disposición  exterior como rótulos, escaparates, entrada, fachada exterior y arquitectura son importantes al momento de asistir a un establecimiento de medicamentos.</a:t>
          </a:r>
          <a:endParaRPr lang="es-ES" dirty="0"/>
        </a:p>
      </dgm:t>
    </dgm:pt>
    <dgm:pt modelId="{C00DB373-538D-4A27-913C-ACC5E50240A4}" type="parTrans" cxnId="{0B566157-EB45-490D-9EA8-9990388310BF}">
      <dgm:prSet/>
      <dgm:spPr/>
      <dgm:t>
        <a:bodyPr/>
        <a:lstStyle/>
        <a:p>
          <a:endParaRPr lang="es-ES"/>
        </a:p>
      </dgm:t>
    </dgm:pt>
    <dgm:pt modelId="{9AFC2528-BCF7-48C0-BD5D-4AF973594DC5}" type="sibTrans" cxnId="{0B566157-EB45-490D-9EA8-9990388310BF}">
      <dgm:prSet/>
      <dgm:spPr/>
      <dgm:t>
        <a:bodyPr/>
        <a:lstStyle/>
        <a:p>
          <a:endParaRPr lang="es-ES"/>
        </a:p>
      </dgm:t>
    </dgm:pt>
    <dgm:pt modelId="{72D16E17-532F-44C7-8469-5D1BEC9B3D38}">
      <dgm:prSet phldrT="[Texto]"/>
      <dgm:spPr/>
      <dgm:t>
        <a:bodyPr/>
        <a:lstStyle/>
        <a:p>
          <a:r>
            <a:rPr lang="es-ES" smtClean="0"/>
            <a:t>El 66.38% de los encuestados permanece en el autoservicio de medicamentos de 11 a 20 minutos.</a:t>
          </a:r>
          <a:endParaRPr lang="es-ES" dirty="0"/>
        </a:p>
      </dgm:t>
    </dgm:pt>
    <dgm:pt modelId="{333ECEFD-F390-4EFD-8B1D-1E120EAF3F59}" type="parTrans" cxnId="{A73C22CF-5806-4634-9F6B-1845D66929E0}">
      <dgm:prSet/>
      <dgm:spPr/>
      <dgm:t>
        <a:bodyPr/>
        <a:lstStyle/>
        <a:p>
          <a:endParaRPr lang="es-MX"/>
        </a:p>
      </dgm:t>
    </dgm:pt>
    <dgm:pt modelId="{43CAFCBB-E1FB-4EF3-BE38-6F5A7B129F5F}" type="sibTrans" cxnId="{A73C22CF-5806-4634-9F6B-1845D66929E0}">
      <dgm:prSet/>
      <dgm:spPr/>
      <dgm:t>
        <a:bodyPr/>
        <a:lstStyle/>
        <a:p>
          <a:endParaRPr lang="es-ES"/>
        </a:p>
      </dgm:t>
    </dgm:pt>
    <dgm:pt modelId="{DD868453-136B-47FC-B9A8-4521E5DB4906}" type="pres">
      <dgm:prSet presAssocID="{5DB87A9C-8D80-4713-B07D-D0618FD68AE2}" presName="outerComposite" presStyleCnt="0">
        <dgm:presLayoutVars>
          <dgm:chMax val="5"/>
          <dgm:dir/>
          <dgm:resizeHandles val="exact"/>
        </dgm:presLayoutVars>
      </dgm:prSet>
      <dgm:spPr/>
      <dgm:t>
        <a:bodyPr/>
        <a:lstStyle/>
        <a:p>
          <a:endParaRPr lang="es-ES"/>
        </a:p>
      </dgm:t>
    </dgm:pt>
    <dgm:pt modelId="{D1D6C5EF-A6CC-4FBE-89F4-689118D6C291}" type="pres">
      <dgm:prSet presAssocID="{5DB87A9C-8D80-4713-B07D-D0618FD68AE2}" presName="dummyMaxCanvas" presStyleCnt="0">
        <dgm:presLayoutVars/>
      </dgm:prSet>
      <dgm:spPr/>
    </dgm:pt>
    <dgm:pt modelId="{711A4BEA-C69B-45CA-B1CB-62C4816430CC}" type="pres">
      <dgm:prSet presAssocID="{5DB87A9C-8D80-4713-B07D-D0618FD68AE2}" presName="FiveNodes_1" presStyleLbl="node1" presStyleIdx="0" presStyleCnt="5">
        <dgm:presLayoutVars>
          <dgm:bulletEnabled val="1"/>
        </dgm:presLayoutVars>
      </dgm:prSet>
      <dgm:spPr/>
      <dgm:t>
        <a:bodyPr/>
        <a:lstStyle/>
        <a:p>
          <a:endParaRPr lang="es-ES"/>
        </a:p>
      </dgm:t>
    </dgm:pt>
    <dgm:pt modelId="{8DB48EE3-F896-4632-AF59-D53F25EBEE27}" type="pres">
      <dgm:prSet presAssocID="{5DB87A9C-8D80-4713-B07D-D0618FD68AE2}" presName="FiveNodes_2" presStyleLbl="node1" presStyleIdx="1" presStyleCnt="5">
        <dgm:presLayoutVars>
          <dgm:bulletEnabled val="1"/>
        </dgm:presLayoutVars>
      </dgm:prSet>
      <dgm:spPr/>
      <dgm:t>
        <a:bodyPr/>
        <a:lstStyle/>
        <a:p>
          <a:endParaRPr lang="es-ES"/>
        </a:p>
      </dgm:t>
    </dgm:pt>
    <dgm:pt modelId="{DF5B92C0-5180-424E-A2AD-58203180AFBC}" type="pres">
      <dgm:prSet presAssocID="{5DB87A9C-8D80-4713-B07D-D0618FD68AE2}" presName="FiveNodes_3" presStyleLbl="node1" presStyleIdx="2" presStyleCnt="5">
        <dgm:presLayoutVars>
          <dgm:bulletEnabled val="1"/>
        </dgm:presLayoutVars>
      </dgm:prSet>
      <dgm:spPr/>
      <dgm:t>
        <a:bodyPr/>
        <a:lstStyle/>
        <a:p>
          <a:endParaRPr lang="es-ES"/>
        </a:p>
      </dgm:t>
    </dgm:pt>
    <dgm:pt modelId="{03E95087-B0EB-43E1-B079-BCD4819B1D0A}" type="pres">
      <dgm:prSet presAssocID="{5DB87A9C-8D80-4713-B07D-D0618FD68AE2}" presName="FiveNodes_4" presStyleLbl="node1" presStyleIdx="3" presStyleCnt="5">
        <dgm:presLayoutVars>
          <dgm:bulletEnabled val="1"/>
        </dgm:presLayoutVars>
      </dgm:prSet>
      <dgm:spPr/>
      <dgm:t>
        <a:bodyPr/>
        <a:lstStyle/>
        <a:p>
          <a:endParaRPr lang="es-ES"/>
        </a:p>
      </dgm:t>
    </dgm:pt>
    <dgm:pt modelId="{E8A4C376-C7CE-455F-92AA-1E41FB30B354}" type="pres">
      <dgm:prSet presAssocID="{5DB87A9C-8D80-4713-B07D-D0618FD68AE2}" presName="FiveNodes_5" presStyleLbl="node1" presStyleIdx="4" presStyleCnt="5">
        <dgm:presLayoutVars>
          <dgm:bulletEnabled val="1"/>
        </dgm:presLayoutVars>
      </dgm:prSet>
      <dgm:spPr/>
      <dgm:t>
        <a:bodyPr/>
        <a:lstStyle/>
        <a:p>
          <a:endParaRPr lang="es-ES"/>
        </a:p>
      </dgm:t>
    </dgm:pt>
    <dgm:pt modelId="{4C48006D-B5F0-48F2-BF14-559CD570BB3C}" type="pres">
      <dgm:prSet presAssocID="{5DB87A9C-8D80-4713-B07D-D0618FD68AE2}" presName="FiveConn_1-2" presStyleLbl="fgAccFollowNode1" presStyleIdx="0" presStyleCnt="4">
        <dgm:presLayoutVars>
          <dgm:bulletEnabled val="1"/>
        </dgm:presLayoutVars>
      </dgm:prSet>
      <dgm:spPr/>
      <dgm:t>
        <a:bodyPr/>
        <a:lstStyle/>
        <a:p>
          <a:endParaRPr lang="es-ES"/>
        </a:p>
      </dgm:t>
    </dgm:pt>
    <dgm:pt modelId="{8172C531-F8C6-4C2B-AE5B-8EF78607DA65}" type="pres">
      <dgm:prSet presAssocID="{5DB87A9C-8D80-4713-B07D-D0618FD68AE2}" presName="FiveConn_2-3" presStyleLbl="fgAccFollowNode1" presStyleIdx="1" presStyleCnt="4">
        <dgm:presLayoutVars>
          <dgm:bulletEnabled val="1"/>
        </dgm:presLayoutVars>
      </dgm:prSet>
      <dgm:spPr/>
      <dgm:t>
        <a:bodyPr/>
        <a:lstStyle/>
        <a:p>
          <a:endParaRPr lang="es-ES"/>
        </a:p>
      </dgm:t>
    </dgm:pt>
    <dgm:pt modelId="{95919B14-3EE1-44BF-B9A1-198391A62490}" type="pres">
      <dgm:prSet presAssocID="{5DB87A9C-8D80-4713-B07D-D0618FD68AE2}" presName="FiveConn_3-4" presStyleLbl="fgAccFollowNode1" presStyleIdx="2" presStyleCnt="4">
        <dgm:presLayoutVars>
          <dgm:bulletEnabled val="1"/>
        </dgm:presLayoutVars>
      </dgm:prSet>
      <dgm:spPr/>
      <dgm:t>
        <a:bodyPr/>
        <a:lstStyle/>
        <a:p>
          <a:endParaRPr lang="es-ES"/>
        </a:p>
      </dgm:t>
    </dgm:pt>
    <dgm:pt modelId="{7FF953C2-F713-47F1-AB4F-8BEE8154F509}" type="pres">
      <dgm:prSet presAssocID="{5DB87A9C-8D80-4713-B07D-D0618FD68AE2}" presName="FiveConn_4-5" presStyleLbl="fgAccFollowNode1" presStyleIdx="3" presStyleCnt="4">
        <dgm:presLayoutVars>
          <dgm:bulletEnabled val="1"/>
        </dgm:presLayoutVars>
      </dgm:prSet>
      <dgm:spPr/>
      <dgm:t>
        <a:bodyPr/>
        <a:lstStyle/>
        <a:p>
          <a:endParaRPr lang="es-ES"/>
        </a:p>
      </dgm:t>
    </dgm:pt>
    <dgm:pt modelId="{31E0D6F9-9508-4AEB-ABF4-D7A63BF17C54}" type="pres">
      <dgm:prSet presAssocID="{5DB87A9C-8D80-4713-B07D-D0618FD68AE2}" presName="FiveNodes_1_text" presStyleLbl="node1" presStyleIdx="4" presStyleCnt="5">
        <dgm:presLayoutVars>
          <dgm:bulletEnabled val="1"/>
        </dgm:presLayoutVars>
      </dgm:prSet>
      <dgm:spPr/>
      <dgm:t>
        <a:bodyPr/>
        <a:lstStyle/>
        <a:p>
          <a:endParaRPr lang="es-ES"/>
        </a:p>
      </dgm:t>
    </dgm:pt>
    <dgm:pt modelId="{3D189FBA-5849-46D4-8EA8-C8819A0C3BFF}" type="pres">
      <dgm:prSet presAssocID="{5DB87A9C-8D80-4713-B07D-D0618FD68AE2}" presName="FiveNodes_2_text" presStyleLbl="node1" presStyleIdx="4" presStyleCnt="5">
        <dgm:presLayoutVars>
          <dgm:bulletEnabled val="1"/>
        </dgm:presLayoutVars>
      </dgm:prSet>
      <dgm:spPr/>
      <dgm:t>
        <a:bodyPr/>
        <a:lstStyle/>
        <a:p>
          <a:endParaRPr lang="es-ES"/>
        </a:p>
      </dgm:t>
    </dgm:pt>
    <dgm:pt modelId="{07FAD90C-6364-4715-9FF4-C1D83733A535}" type="pres">
      <dgm:prSet presAssocID="{5DB87A9C-8D80-4713-B07D-D0618FD68AE2}" presName="FiveNodes_3_text" presStyleLbl="node1" presStyleIdx="4" presStyleCnt="5">
        <dgm:presLayoutVars>
          <dgm:bulletEnabled val="1"/>
        </dgm:presLayoutVars>
      </dgm:prSet>
      <dgm:spPr/>
      <dgm:t>
        <a:bodyPr/>
        <a:lstStyle/>
        <a:p>
          <a:endParaRPr lang="es-ES"/>
        </a:p>
      </dgm:t>
    </dgm:pt>
    <dgm:pt modelId="{B80A76F9-2B0C-4114-B347-2B5D51AF87A9}" type="pres">
      <dgm:prSet presAssocID="{5DB87A9C-8D80-4713-B07D-D0618FD68AE2}" presName="FiveNodes_4_text" presStyleLbl="node1" presStyleIdx="4" presStyleCnt="5">
        <dgm:presLayoutVars>
          <dgm:bulletEnabled val="1"/>
        </dgm:presLayoutVars>
      </dgm:prSet>
      <dgm:spPr/>
      <dgm:t>
        <a:bodyPr/>
        <a:lstStyle/>
        <a:p>
          <a:endParaRPr lang="es-ES"/>
        </a:p>
      </dgm:t>
    </dgm:pt>
    <dgm:pt modelId="{1310A1B2-DD63-4315-9594-215E1C7BDDC3}" type="pres">
      <dgm:prSet presAssocID="{5DB87A9C-8D80-4713-B07D-D0618FD68AE2}" presName="FiveNodes_5_text" presStyleLbl="node1" presStyleIdx="4" presStyleCnt="5">
        <dgm:presLayoutVars>
          <dgm:bulletEnabled val="1"/>
        </dgm:presLayoutVars>
      </dgm:prSet>
      <dgm:spPr/>
      <dgm:t>
        <a:bodyPr/>
        <a:lstStyle/>
        <a:p>
          <a:endParaRPr lang="es-ES"/>
        </a:p>
      </dgm:t>
    </dgm:pt>
  </dgm:ptLst>
  <dgm:cxnLst>
    <dgm:cxn modelId="{71EAC1E1-3734-492E-8E97-83300E37505D}" type="presOf" srcId="{E7338733-9689-4982-9683-B27E873DD526}" destId="{8172C531-F8C6-4C2B-AE5B-8EF78607DA65}" srcOrd="0" destOrd="0" presId="urn:microsoft.com/office/officeart/2005/8/layout/vProcess5"/>
    <dgm:cxn modelId="{C17747E0-1473-4394-9C10-771207B27769}" srcId="{5DB87A9C-8D80-4713-B07D-D0618FD68AE2}" destId="{11C1845A-59F4-4D92-874C-6F3F7CEA1E9A}" srcOrd="0" destOrd="0" parTransId="{0422D680-556B-40E2-969B-0B0F1927E42A}" sibTransId="{3DF00421-D6B9-42DF-A7AF-BE7D3DABD273}"/>
    <dgm:cxn modelId="{62AE25D1-6D8C-4963-9DC0-3B78FB44E2BB}" type="presOf" srcId="{72D16E17-532F-44C7-8469-5D1BEC9B3D38}" destId="{03E95087-B0EB-43E1-B079-BCD4819B1D0A}" srcOrd="0" destOrd="0" presId="urn:microsoft.com/office/officeart/2005/8/layout/vProcess5"/>
    <dgm:cxn modelId="{927B7EA3-E86B-4269-983C-4F08AD1A4CC5}" srcId="{5DB87A9C-8D80-4713-B07D-D0618FD68AE2}" destId="{540BBFBA-184A-4649-93BA-34D011B5ADD6}" srcOrd="2" destOrd="0" parTransId="{021B7305-5803-4D54-9719-FE7C5A6BD27B}" sibTransId="{C22AD553-DD0A-4746-AC17-6982037D9A51}"/>
    <dgm:cxn modelId="{6E65F9A6-4D9B-4E42-82A0-5086FBEB156D}" type="presOf" srcId="{11C1845A-59F4-4D92-874C-6F3F7CEA1E9A}" destId="{711A4BEA-C69B-45CA-B1CB-62C4816430CC}" srcOrd="0" destOrd="0" presId="urn:microsoft.com/office/officeart/2005/8/layout/vProcess5"/>
    <dgm:cxn modelId="{E76CE7A8-DC36-42EC-A160-E0C714A60E40}" type="presOf" srcId="{C5087E0D-F1C2-425A-A068-E9560A2455DF}" destId="{3D189FBA-5849-46D4-8EA8-C8819A0C3BFF}" srcOrd="1" destOrd="0" presId="urn:microsoft.com/office/officeart/2005/8/layout/vProcess5"/>
    <dgm:cxn modelId="{00386CB1-6FF2-4001-A879-B4F8D6F0D28A}" type="presOf" srcId="{540BBFBA-184A-4649-93BA-34D011B5ADD6}" destId="{07FAD90C-6364-4715-9FF4-C1D83733A535}" srcOrd="1" destOrd="0" presId="urn:microsoft.com/office/officeart/2005/8/layout/vProcess5"/>
    <dgm:cxn modelId="{5C23A01E-0FEA-431C-9206-0D91B562EA14}" type="presOf" srcId="{C5087E0D-F1C2-425A-A068-E9560A2455DF}" destId="{8DB48EE3-F896-4632-AF59-D53F25EBEE27}" srcOrd="0" destOrd="0" presId="urn:microsoft.com/office/officeart/2005/8/layout/vProcess5"/>
    <dgm:cxn modelId="{0B566157-EB45-490D-9EA8-9990388310BF}" srcId="{5DB87A9C-8D80-4713-B07D-D0618FD68AE2}" destId="{75C793E4-7862-43A2-BCE0-4234F93998FD}" srcOrd="4" destOrd="0" parTransId="{C00DB373-538D-4A27-913C-ACC5E50240A4}" sibTransId="{9AFC2528-BCF7-48C0-BD5D-4AF973594DC5}"/>
    <dgm:cxn modelId="{B131DCDB-1FAF-42AD-BE54-99DFEAB01BC4}" type="presOf" srcId="{5DB87A9C-8D80-4713-B07D-D0618FD68AE2}" destId="{DD868453-136B-47FC-B9A8-4521E5DB4906}" srcOrd="0" destOrd="0" presId="urn:microsoft.com/office/officeart/2005/8/layout/vProcess5"/>
    <dgm:cxn modelId="{397123E1-4E95-4210-AF39-3243E34CB6E8}" type="presOf" srcId="{C22AD553-DD0A-4746-AC17-6982037D9A51}" destId="{95919B14-3EE1-44BF-B9A1-198391A62490}" srcOrd="0" destOrd="0" presId="urn:microsoft.com/office/officeart/2005/8/layout/vProcess5"/>
    <dgm:cxn modelId="{58C5EA41-ED90-4799-ACBA-6C0746B9ED1A}" type="presOf" srcId="{3DF00421-D6B9-42DF-A7AF-BE7D3DABD273}" destId="{4C48006D-B5F0-48F2-BF14-559CD570BB3C}" srcOrd="0" destOrd="0" presId="urn:microsoft.com/office/officeart/2005/8/layout/vProcess5"/>
    <dgm:cxn modelId="{94A1CFA6-DD47-4509-B545-88E328302A9A}" type="presOf" srcId="{43CAFCBB-E1FB-4EF3-BE38-6F5A7B129F5F}" destId="{7FF953C2-F713-47F1-AB4F-8BEE8154F509}" srcOrd="0" destOrd="0" presId="urn:microsoft.com/office/officeart/2005/8/layout/vProcess5"/>
    <dgm:cxn modelId="{CEA6F9DE-3316-4BCC-9FC5-846B5213B6FF}" srcId="{5DB87A9C-8D80-4713-B07D-D0618FD68AE2}" destId="{C5087E0D-F1C2-425A-A068-E9560A2455DF}" srcOrd="1" destOrd="0" parTransId="{259C54D5-A849-4DA4-96D7-93F43BEEA28D}" sibTransId="{E7338733-9689-4982-9683-B27E873DD526}"/>
    <dgm:cxn modelId="{A73C22CF-5806-4634-9F6B-1845D66929E0}" srcId="{5DB87A9C-8D80-4713-B07D-D0618FD68AE2}" destId="{72D16E17-532F-44C7-8469-5D1BEC9B3D38}" srcOrd="3" destOrd="0" parTransId="{333ECEFD-F390-4EFD-8B1D-1E120EAF3F59}" sibTransId="{43CAFCBB-E1FB-4EF3-BE38-6F5A7B129F5F}"/>
    <dgm:cxn modelId="{AFD79286-7977-4FD6-AB56-C37634B97F58}" type="presOf" srcId="{75C793E4-7862-43A2-BCE0-4234F93998FD}" destId="{1310A1B2-DD63-4315-9594-215E1C7BDDC3}" srcOrd="1" destOrd="0" presId="urn:microsoft.com/office/officeart/2005/8/layout/vProcess5"/>
    <dgm:cxn modelId="{104218F8-502C-4C7D-A52A-709D8EBCB140}" type="presOf" srcId="{72D16E17-532F-44C7-8469-5D1BEC9B3D38}" destId="{B80A76F9-2B0C-4114-B347-2B5D51AF87A9}" srcOrd="1" destOrd="0" presId="urn:microsoft.com/office/officeart/2005/8/layout/vProcess5"/>
    <dgm:cxn modelId="{CB75223A-B540-44FB-B100-9D3C4A7B6CF6}" type="presOf" srcId="{11C1845A-59F4-4D92-874C-6F3F7CEA1E9A}" destId="{31E0D6F9-9508-4AEB-ABF4-D7A63BF17C54}" srcOrd="1" destOrd="0" presId="urn:microsoft.com/office/officeart/2005/8/layout/vProcess5"/>
    <dgm:cxn modelId="{A7661A1F-3338-41EF-9532-32307517DBEE}" type="presOf" srcId="{540BBFBA-184A-4649-93BA-34D011B5ADD6}" destId="{DF5B92C0-5180-424E-A2AD-58203180AFBC}" srcOrd="0" destOrd="0" presId="urn:microsoft.com/office/officeart/2005/8/layout/vProcess5"/>
    <dgm:cxn modelId="{6DF255F4-C2CC-43D4-BC43-DD1D7412E1E1}" type="presOf" srcId="{75C793E4-7862-43A2-BCE0-4234F93998FD}" destId="{E8A4C376-C7CE-455F-92AA-1E41FB30B354}" srcOrd="0" destOrd="0" presId="urn:microsoft.com/office/officeart/2005/8/layout/vProcess5"/>
    <dgm:cxn modelId="{B71C744F-EA68-4BD4-83BB-542873CD922B}" type="presParOf" srcId="{DD868453-136B-47FC-B9A8-4521E5DB4906}" destId="{D1D6C5EF-A6CC-4FBE-89F4-689118D6C291}" srcOrd="0" destOrd="0" presId="urn:microsoft.com/office/officeart/2005/8/layout/vProcess5"/>
    <dgm:cxn modelId="{50F4DE82-6E82-45B9-BD81-848E09C5987E}" type="presParOf" srcId="{DD868453-136B-47FC-B9A8-4521E5DB4906}" destId="{711A4BEA-C69B-45CA-B1CB-62C4816430CC}" srcOrd="1" destOrd="0" presId="urn:microsoft.com/office/officeart/2005/8/layout/vProcess5"/>
    <dgm:cxn modelId="{FCF300F2-B1A7-4375-A890-1137FB41022F}" type="presParOf" srcId="{DD868453-136B-47FC-B9A8-4521E5DB4906}" destId="{8DB48EE3-F896-4632-AF59-D53F25EBEE27}" srcOrd="2" destOrd="0" presId="urn:microsoft.com/office/officeart/2005/8/layout/vProcess5"/>
    <dgm:cxn modelId="{7845828C-EAA7-4DDB-B424-F789CB96E928}" type="presParOf" srcId="{DD868453-136B-47FC-B9A8-4521E5DB4906}" destId="{DF5B92C0-5180-424E-A2AD-58203180AFBC}" srcOrd="3" destOrd="0" presId="urn:microsoft.com/office/officeart/2005/8/layout/vProcess5"/>
    <dgm:cxn modelId="{B06B22F6-D057-4FFD-87F0-2070CE97E3FA}" type="presParOf" srcId="{DD868453-136B-47FC-B9A8-4521E5DB4906}" destId="{03E95087-B0EB-43E1-B079-BCD4819B1D0A}" srcOrd="4" destOrd="0" presId="urn:microsoft.com/office/officeart/2005/8/layout/vProcess5"/>
    <dgm:cxn modelId="{6AF31959-BF22-41AE-AA7C-0FBC649E9556}" type="presParOf" srcId="{DD868453-136B-47FC-B9A8-4521E5DB4906}" destId="{E8A4C376-C7CE-455F-92AA-1E41FB30B354}" srcOrd="5" destOrd="0" presId="urn:microsoft.com/office/officeart/2005/8/layout/vProcess5"/>
    <dgm:cxn modelId="{728B5D7B-650D-4E5E-8F89-1E495ADF4536}" type="presParOf" srcId="{DD868453-136B-47FC-B9A8-4521E5DB4906}" destId="{4C48006D-B5F0-48F2-BF14-559CD570BB3C}" srcOrd="6" destOrd="0" presId="urn:microsoft.com/office/officeart/2005/8/layout/vProcess5"/>
    <dgm:cxn modelId="{365BD88D-2179-4DCB-943B-061D023FF13C}" type="presParOf" srcId="{DD868453-136B-47FC-B9A8-4521E5DB4906}" destId="{8172C531-F8C6-4C2B-AE5B-8EF78607DA65}" srcOrd="7" destOrd="0" presId="urn:microsoft.com/office/officeart/2005/8/layout/vProcess5"/>
    <dgm:cxn modelId="{DA0720B0-471E-4AC3-A55D-F4705664CDE0}" type="presParOf" srcId="{DD868453-136B-47FC-B9A8-4521E5DB4906}" destId="{95919B14-3EE1-44BF-B9A1-198391A62490}" srcOrd="8" destOrd="0" presId="urn:microsoft.com/office/officeart/2005/8/layout/vProcess5"/>
    <dgm:cxn modelId="{2D993947-1A3B-49D2-AFCA-21FE10418E77}" type="presParOf" srcId="{DD868453-136B-47FC-B9A8-4521E5DB4906}" destId="{7FF953C2-F713-47F1-AB4F-8BEE8154F509}" srcOrd="9" destOrd="0" presId="urn:microsoft.com/office/officeart/2005/8/layout/vProcess5"/>
    <dgm:cxn modelId="{45C2A585-05F9-4B63-8D3D-6A8D168DB238}" type="presParOf" srcId="{DD868453-136B-47FC-B9A8-4521E5DB4906}" destId="{31E0D6F9-9508-4AEB-ABF4-D7A63BF17C54}" srcOrd="10" destOrd="0" presId="urn:microsoft.com/office/officeart/2005/8/layout/vProcess5"/>
    <dgm:cxn modelId="{EE05D817-2D2E-4088-AA69-C8AFE54E94A8}" type="presParOf" srcId="{DD868453-136B-47FC-B9A8-4521E5DB4906}" destId="{3D189FBA-5849-46D4-8EA8-C8819A0C3BFF}" srcOrd="11" destOrd="0" presId="urn:microsoft.com/office/officeart/2005/8/layout/vProcess5"/>
    <dgm:cxn modelId="{0A9539BE-B7EC-473A-955F-EDF75E6B1DD0}" type="presParOf" srcId="{DD868453-136B-47FC-B9A8-4521E5DB4906}" destId="{07FAD90C-6364-4715-9FF4-C1D83733A535}" srcOrd="12" destOrd="0" presId="urn:microsoft.com/office/officeart/2005/8/layout/vProcess5"/>
    <dgm:cxn modelId="{5C07DFB3-DE8C-4627-8055-D8F694CBB013}" type="presParOf" srcId="{DD868453-136B-47FC-B9A8-4521E5DB4906}" destId="{B80A76F9-2B0C-4114-B347-2B5D51AF87A9}" srcOrd="13" destOrd="0" presId="urn:microsoft.com/office/officeart/2005/8/layout/vProcess5"/>
    <dgm:cxn modelId="{3DABB0B1-A6D1-4B38-B56A-8C0556F03A89}" type="presParOf" srcId="{DD868453-136B-47FC-B9A8-4521E5DB4906}" destId="{1310A1B2-DD63-4315-9594-215E1C7BDDC3}"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084F62-7543-45FD-A493-566C2BEAD805}" type="doc">
      <dgm:prSet loTypeId="urn:microsoft.com/office/officeart/2005/8/layout/vProcess5" loCatId="process" qsTypeId="urn:microsoft.com/office/officeart/2005/8/quickstyle/simple1" qsCatId="simple" csTypeId="urn:microsoft.com/office/officeart/2005/8/colors/accent1_3" csCatId="accent1" phldr="1"/>
      <dgm:spPr/>
      <dgm:t>
        <a:bodyPr/>
        <a:lstStyle/>
        <a:p>
          <a:endParaRPr lang="es-ES"/>
        </a:p>
      </dgm:t>
    </dgm:pt>
    <dgm:pt modelId="{F79972C9-3D09-4F00-B249-249D278AE5F7}">
      <dgm:prSet phldrT="[Texto]"/>
      <dgm:spPr/>
      <dgm:t>
        <a:bodyPr/>
        <a:lstStyle/>
        <a:p>
          <a:r>
            <a:rPr lang="es-ES" dirty="0" smtClean="0"/>
            <a:t>Mejorar el uso adecuado de las técnicas comerciales que valora el consumidor en los establecimientos de autoservicios de Medicamentos principalmente el mobiliario para que de esta forma cada una de estas cadenas obtengan una ventaja competitiva respecto a su competencia. </a:t>
          </a:r>
          <a:endParaRPr lang="es-ES" dirty="0"/>
        </a:p>
      </dgm:t>
    </dgm:pt>
    <dgm:pt modelId="{9FDF0522-296F-4F10-9C7F-0B7D8AD943C2}" type="parTrans" cxnId="{3AB9BF4C-9066-44A8-871E-8B675B4B16CB}">
      <dgm:prSet/>
      <dgm:spPr/>
      <dgm:t>
        <a:bodyPr/>
        <a:lstStyle/>
        <a:p>
          <a:endParaRPr lang="es-ES"/>
        </a:p>
      </dgm:t>
    </dgm:pt>
    <dgm:pt modelId="{0F451FCA-AE35-46F4-81E2-4D90592AC76F}" type="sibTrans" cxnId="{3AB9BF4C-9066-44A8-871E-8B675B4B16CB}">
      <dgm:prSet/>
      <dgm:spPr/>
      <dgm:t>
        <a:bodyPr/>
        <a:lstStyle/>
        <a:p>
          <a:endParaRPr lang="es-ES"/>
        </a:p>
      </dgm:t>
    </dgm:pt>
    <dgm:pt modelId="{BA7CD50E-C800-46B7-BA06-ECA97C176C6F}">
      <dgm:prSet phldrT="[Texto]"/>
      <dgm:spPr/>
      <dgm:t>
        <a:bodyPr/>
        <a:lstStyle/>
        <a:p>
          <a:r>
            <a:rPr lang="es-ES" dirty="0" smtClean="0"/>
            <a:t>Evaluar el comportamiento de consumo de las personas cada trimestre frente al impacto de las diferentes técnicas de comercialización aplicadas por los autoservicios de medicamentos para de esta manera cumplir con las expectativas del consumidor final. </a:t>
          </a:r>
          <a:endParaRPr lang="es-ES" dirty="0"/>
        </a:p>
      </dgm:t>
    </dgm:pt>
    <dgm:pt modelId="{6D16449A-D02A-455C-8AD9-E186E3214528}" type="parTrans" cxnId="{401FDFBD-A7C2-4EF2-9AEF-D596D6D61C72}">
      <dgm:prSet/>
      <dgm:spPr/>
      <dgm:t>
        <a:bodyPr/>
        <a:lstStyle/>
        <a:p>
          <a:endParaRPr lang="es-ES"/>
        </a:p>
      </dgm:t>
    </dgm:pt>
    <dgm:pt modelId="{7922A7F0-DF15-4DA5-A8B4-CF9A3C47A8CE}" type="sibTrans" cxnId="{401FDFBD-A7C2-4EF2-9AEF-D596D6D61C72}">
      <dgm:prSet/>
      <dgm:spPr/>
      <dgm:t>
        <a:bodyPr/>
        <a:lstStyle/>
        <a:p>
          <a:endParaRPr lang="es-ES"/>
        </a:p>
      </dgm:t>
    </dgm:pt>
    <dgm:pt modelId="{9B0487BE-6655-48A6-A4EF-7AB2D98CC4C4}">
      <dgm:prSet phldrT="[Texto]"/>
      <dgm:spPr/>
      <dgm:t>
        <a:bodyPr/>
        <a:lstStyle/>
        <a:p>
          <a:r>
            <a:rPr lang="es-ES" dirty="0" smtClean="0"/>
            <a:t>Equipar de igual manera a todos los autoservicios de medicamentos ya sea en los barrios como en los centros comerciales, ya que por esta razón la mayoría de la población del Distrito Metropolitano de Quito realiza sus compras en centros comerciales. </a:t>
          </a:r>
          <a:endParaRPr lang="es-ES" dirty="0"/>
        </a:p>
      </dgm:t>
    </dgm:pt>
    <dgm:pt modelId="{0DC86314-B557-460C-B5CD-951DE44CD241}" type="parTrans" cxnId="{37538C25-E283-4107-BBBC-47284D283BDB}">
      <dgm:prSet/>
      <dgm:spPr/>
      <dgm:t>
        <a:bodyPr/>
        <a:lstStyle/>
        <a:p>
          <a:endParaRPr lang="es-ES"/>
        </a:p>
      </dgm:t>
    </dgm:pt>
    <dgm:pt modelId="{CCCAD7F4-F1E4-414A-8F11-55E221C57AB9}" type="sibTrans" cxnId="{37538C25-E283-4107-BBBC-47284D283BDB}">
      <dgm:prSet/>
      <dgm:spPr/>
      <dgm:t>
        <a:bodyPr/>
        <a:lstStyle/>
        <a:p>
          <a:endParaRPr lang="es-ES"/>
        </a:p>
      </dgm:t>
    </dgm:pt>
    <dgm:pt modelId="{E77A0D84-0014-4C9C-92E1-7D1E92B9984D}" type="pres">
      <dgm:prSet presAssocID="{CD084F62-7543-45FD-A493-566C2BEAD805}" presName="outerComposite" presStyleCnt="0">
        <dgm:presLayoutVars>
          <dgm:chMax val="5"/>
          <dgm:dir/>
          <dgm:resizeHandles val="exact"/>
        </dgm:presLayoutVars>
      </dgm:prSet>
      <dgm:spPr/>
      <dgm:t>
        <a:bodyPr/>
        <a:lstStyle/>
        <a:p>
          <a:endParaRPr lang="es-ES"/>
        </a:p>
      </dgm:t>
    </dgm:pt>
    <dgm:pt modelId="{DEE86E0F-FAFC-4BEC-83F7-07E559D2E6AB}" type="pres">
      <dgm:prSet presAssocID="{CD084F62-7543-45FD-A493-566C2BEAD805}" presName="dummyMaxCanvas" presStyleCnt="0">
        <dgm:presLayoutVars/>
      </dgm:prSet>
      <dgm:spPr/>
    </dgm:pt>
    <dgm:pt modelId="{C52C1743-EA0D-4D28-8D18-26609E795727}" type="pres">
      <dgm:prSet presAssocID="{CD084F62-7543-45FD-A493-566C2BEAD805}" presName="ThreeNodes_1" presStyleLbl="node1" presStyleIdx="0" presStyleCnt="3">
        <dgm:presLayoutVars>
          <dgm:bulletEnabled val="1"/>
        </dgm:presLayoutVars>
      </dgm:prSet>
      <dgm:spPr/>
      <dgm:t>
        <a:bodyPr/>
        <a:lstStyle/>
        <a:p>
          <a:endParaRPr lang="es-ES"/>
        </a:p>
      </dgm:t>
    </dgm:pt>
    <dgm:pt modelId="{00AA71A0-759C-43A1-9F0A-597491297113}" type="pres">
      <dgm:prSet presAssocID="{CD084F62-7543-45FD-A493-566C2BEAD805}" presName="ThreeNodes_2" presStyleLbl="node1" presStyleIdx="1" presStyleCnt="3">
        <dgm:presLayoutVars>
          <dgm:bulletEnabled val="1"/>
        </dgm:presLayoutVars>
      </dgm:prSet>
      <dgm:spPr/>
      <dgm:t>
        <a:bodyPr/>
        <a:lstStyle/>
        <a:p>
          <a:endParaRPr lang="es-ES"/>
        </a:p>
      </dgm:t>
    </dgm:pt>
    <dgm:pt modelId="{C001B777-0187-4ED5-9E8A-7F2DF3E9119C}" type="pres">
      <dgm:prSet presAssocID="{CD084F62-7543-45FD-A493-566C2BEAD805}" presName="ThreeNodes_3" presStyleLbl="node1" presStyleIdx="2" presStyleCnt="3">
        <dgm:presLayoutVars>
          <dgm:bulletEnabled val="1"/>
        </dgm:presLayoutVars>
      </dgm:prSet>
      <dgm:spPr/>
      <dgm:t>
        <a:bodyPr/>
        <a:lstStyle/>
        <a:p>
          <a:endParaRPr lang="es-ES"/>
        </a:p>
      </dgm:t>
    </dgm:pt>
    <dgm:pt modelId="{2EF4DFFA-3D07-495D-84C3-565F2E6FE8BB}" type="pres">
      <dgm:prSet presAssocID="{CD084F62-7543-45FD-A493-566C2BEAD805}" presName="ThreeConn_1-2" presStyleLbl="fgAccFollowNode1" presStyleIdx="0" presStyleCnt="2">
        <dgm:presLayoutVars>
          <dgm:bulletEnabled val="1"/>
        </dgm:presLayoutVars>
      </dgm:prSet>
      <dgm:spPr/>
      <dgm:t>
        <a:bodyPr/>
        <a:lstStyle/>
        <a:p>
          <a:endParaRPr lang="es-ES"/>
        </a:p>
      </dgm:t>
    </dgm:pt>
    <dgm:pt modelId="{C87B93E9-94CF-4541-9C3C-01F2809E171E}" type="pres">
      <dgm:prSet presAssocID="{CD084F62-7543-45FD-A493-566C2BEAD805}" presName="ThreeConn_2-3" presStyleLbl="fgAccFollowNode1" presStyleIdx="1" presStyleCnt="2">
        <dgm:presLayoutVars>
          <dgm:bulletEnabled val="1"/>
        </dgm:presLayoutVars>
      </dgm:prSet>
      <dgm:spPr/>
      <dgm:t>
        <a:bodyPr/>
        <a:lstStyle/>
        <a:p>
          <a:endParaRPr lang="es-ES"/>
        </a:p>
      </dgm:t>
    </dgm:pt>
    <dgm:pt modelId="{B7AA61A2-56AA-4B44-80BF-767DC20B05A7}" type="pres">
      <dgm:prSet presAssocID="{CD084F62-7543-45FD-A493-566C2BEAD805}" presName="ThreeNodes_1_text" presStyleLbl="node1" presStyleIdx="2" presStyleCnt="3">
        <dgm:presLayoutVars>
          <dgm:bulletEnabled val="1"/>
        </dgm:presLayoutVars>
      </dgm:prSet>
      <dgm:spPr/>
      <dgm:t>
        <a:bodyPr/>
        <a:lstStyle/>
        <a:p>
          <a:endParaRPr lang="es-ES"/>
        </a:p>
      </dgm:t>
    </dgm:pt>
    <dgm:pt modelId="{1A32F1E2-BB2E-44CF-9445-7C85E8D7E1D8}" type="pres">
      <dgm:prSet presAssocID="{CD084F62-7543-45FD-A493-566C2BEAD805}" presName="ThreeNodes_2_text" presStyleLbl="node1" presStyleIdx="2" presStyleCnt="3">
        <dgm:presLayoutVars>
          <dgm:bulletEnabled val="1"/>
        </dgm:presLayoutVars>
      </dgm:prSet>
      <dgm:spPr/>
      <dgm:t>
        <a:bodyPr/>
        <a:lstStyle/>
        <a:p>
          <a:endParaRPr lang="es-ES"/>
        </a:p>
      </dgm:t>
    </dgm:pt>
    <dgm:pt modelId="{12CACF51-F337-49E7-BC51-FB4539F3CBFC}" type="pres">
      <dgm:prSet presAssocID="{CD084F62-7543-45FD-A493-566C2BEAD805}" presName="ThreeNodes_3_text" presStyleLbl="node1" presStyleIdx="2" presStyleCnt="3">
        <dgm:presLayoutVars>
          <dgm:bulletEnabled val="1"/>
        </dgm:presLayoutVars>
      </dgm:prSet>
      <dgm:spPr/>
      <dgm:t>
        <a:bodyPr/>
        <a:lstStyle/>
        <a:p>
          <a:endParaRPr lang="es-ES"/>
        </a:p>
      </dgm:t>
    </dgm:pt>
  </dgm:ptLst>
  <dgm:cxnLst>
    <dgm:cxn modelId="{401FDFBD-A7C2-4EF2-9AEF-D596D6D61C72}" srcId="{CD084F62-7543-45FD-A493-566C2BEAD805}" destId="{BA7CD50E-C800-46B7-BA06-ECA97C176C6F}" srcOrd="1" destOrd="0" parTransId="{6D16449A-D02A-455C-8AD9-E186E3214528}" sibTransId="{7922A7F0-DF15-4DA5-A8B4-CF9A3C47A8CE}"/>
    <dgm:cxn modelId="{C7CA4FA9-7246-4546-99EA-AF4E3E34D118}" type="presOf" srcId="{BA7CD50E-C800-46B7-BA06-ECA97C176C6F}" destId="{1A32F1E2-BB2E-44CF-9445-7C85E8D7E1D8}" srcOrd="1" destOrd="0" presId="urn:microsoft.com/office/officeart/2005/8/layout/vProcess5"/>
    <dgm:cxn modelId="{E807F9E0-2DE6-4659-8E88-38F5A05B7E42}" type="presOf" srcId="{0F451FCA-AE35-46F4-81E2-4D90592AC76F}" destId="{2EF4DFFA-3D07-495D-84C3-565F2E6FE8BB}" srcOrd="0" destOrd="0" presId="urn:microsoft.com/office/officeart/2005/8/layout/vProcess5"/>
    <dgm:cxn modelId="{DB6781E7-947A-4D0F-A07D-D0E19BFE5EEC}" type="presOf" srcId="{9B0487BE-6655-48A6-A4EF-7AB2D98CC4C4}" destId="{C001B777-0187-4ED5-9E8A-7F2DF3E9119C}" srcOrd="0" destOrd="0" presId="urn:microsoft.com/office/officeart/2005/8/layout/vProcess5"/>
    <dgm:cxn modelId="{3AB9BF4C-9066-44A8-871E-8B675B4B16CB}" srcId="{CD084F62-7543-45FD-A493-566C2BEAD805}" destId="{F79972C9-3D09-4F00-B249-249D278AE5F7}" srcOrd="0" destOrd="0" parTransId="{9FDF0522-296F-4F10-9C7F-0B7D8AD943C2}" sibTransId="{0F451FCA-AE35-46F4-81E2-4D90592AC76F}"/>
    <dgm:cxn modelId="{F0346147-8106-4353-AB2D-2EBDD850DE6F}" type="presOf" srcId="{CD084F62-7543-45FD-A493-566C2BEAD805}" destId="{E77A0D84-0014-4C9C-92E1-7D1E92B9984D}" srcOrd="0" destOrd="0" presId="urn:microsoft.com/office/officeart/2005/8/layout/vProcess5"/>
    <dgm:cxn modelId="{E022781D-C3B5-4B6E-AA96-4E20854D9F43}" type="presOf" srcId="{F79972C9-3D09-4F00-B249-249D278AE5F7}" destId="{C52C1743-EA0D-4D28-8D18-26609E795727}" srcOrd="0" destOrd="0" presId="urn:microsoft.com/office/officeart/2005/8/layout/vProcess5"/>
    <dgm:cxn modelId="{6163826C-C61A-45E3-9293-DF91DB160BDC}" type="presOf" srcId="{7922A7F0-DF15-4DA5-A8B4-CF9A3C47A8CE}" destId="{C87B93E9-94CF-4541-9C3C-01F2809E171E}" srcOrd="0" destOrd="0" presId="urn:microsoft.com/office/officeart/2005/8/layout/vProcess5"/>
    <dgm:cxn modelId="{2E63C028-4CDD-400D-A7FE-3F7EECF05EAB}" type="presOf" srcId="{9B0487BE-6655-48A6-A4EF-7AB2D98CC4C4}" destId="{12CACF51-F337-49E7-BC51-FB4539F3CBFC}" srcOrd="1" destOrd="0" presId="urn:microsoft.com/office/officeart/2005/8/layout/vProcess5"/>
    <dgm:cxn modelId="{6041F8DC-639E-4A3D-A123-D31DC012962B}" type="presOf" srcId="{BA7CD50E-C800-46B7-BA06-ECA97C176C6F}" destId="{00AA71A0-759C-43A1-9F0A-597491297113}" srcOrd="0" destOrd="0" presId="urn:microsoft.com/office/officeart/2005/8/layout/vProcess5"/>
    <dgm:cxn modelId="{37538C25-E283-4107-BBBC-47284D283BDB}" srcId="{CD084F62-7543-45FD-A493-566C2BEAD805}" destId="{9B0487BE-6655-48A6-A4EF-7AB2D98CC4C4}" srcOrd="2" destOrd="0" parTransId="{0DC86314-B557-460C-B5CD-951DE44CD241}" sibTransId="{CCCAD7F4-F1E4-414A-8F11-55E221C57AB9}"/>
    <dgm:cxn modelId="{335FAAC2-F39B-42BF-B24B-F00C6C35845B}" type="presOf" srcId="{F79972C9-3D09-4F00-B249-249D278AE5F7}" destId="{B7AA61A2-56AA-4B44-80BF-767DC20B05A7}" srcOrd="1" destOrd="0" presId="urn:microsoft.com/office/officeart/2005/8/layout/vProcess5"/>
    <dgm:cxn modelId="{D784BDBA-5A9B-4C03-BDE7-791A21B6BE3B}" type="presParOf" srcId="{E77A0D84-0014-4C9C-92E1-7D1E92B9984D}" destId="{DEE86E0F-FAFC-4BEC-83F7-07E559D2E6AB}" srcOrd="0" destOrd="0" presId="urn:microsoft.com/office/officeart/2005/8/layout/vProcess5"/>
    <dgm:cxn modelId="{83FF8EC9-2B58-4212-8910-F001CB6A34AA}" type="presParOf" srcId="{E77A0D84-0014-4C9C-92E1-7D1E92B9984D}" destId="{C52C1743-EA0D-4D28-8D18-26609E795727}" srcOrd="1" destOrd="0" presId="urn:microsoft.com/office/officeart/2005/8/layout/vProcess5"/>
    <dgm:cxn modelId="{A316430A-B072-4D61-8C87-D7AC19EBE215}" type="presParOf" srcId="{E77A0D84-0014-4C9C-92E1-7D1E92B9984D}" destId="{00AA71A0-759C-43A1-9F0A-597491297113}" srcOrd="2" destOrd="0" presId="urn:microsoft.com/office/officeart/2005/8/layout/vProcess5"/>
    <dgm:cxn modelId="{E618CA56-C7FF-4741-A537-472B3617E6EC}" type="presParOf" srcId="{E77A0D84-0014-4C9C-92E1-7D1E92B9984D}" destId="{C001B777-0187-4ED5-9E8A-7F2DF3E9119C}" srcOrd="3" destOrd="0" presId="urn:microsoft.com/office/officeart/2005/8/layout/vProcess5"/>
    <dgm:cxn modelId="{1F2F0CA0-C68D-45BA-948E-6C045C8573EF}" type="presParOf" srcId="{E77A0D84-0014-4C9C-92E1-7D1E92B9984D}" destId="{2EF4DFFA-3D07-495D-84C3-565F2E6FE8BB}" srcOrd="4" destOrd="0" presId="urn:microsoft.com/office/officeart/2005/8/layout/vProcess5"/>
    <dgm:cxn modelId="{AD9157C7-0095-4A88-9894-EDB38B810965}" type="presParOf" srcId="{E77A0D84-0014-4C9C-92E1-7D1E92B9984D}" destId="{C87B93E9-94CF-4541-9C3C-01F2809E171E}" srcOrd="5" destOrd="0" presId="urn:microsoft.com/office/officeart/2005/8/layout/vProcess5"/>
    <dgm:cxn modelId="{9E097DCB-66D0-4719-9ADC-95D55F9DF8DE}" type="presParOf" srcId="{E77A0D84-0014-4C9C-92E1-7D1E92B9984D}" destId="{B7AA61A2-56AA-4B44-80BF-767DC20B05A7}" srcOrd="6" destOrd="0" presId="urn:microsoft.com/office/officeart/2005/8/layout/vProcess5"/>
    <dgm:cxn modelId="{23FA56DB-08A0-47BF-A817-17DFD1E200F3}" type="presParOf" srcId="{E77A0D84-0014-4C9C-92E1-7D1E92B9984D}" destId="{1A32F1E2-BB2E-44CF-9445-7C85E8D7E1D8}" srcOrd="7" destOrd="0" presId="urn:microsoft.com/office/officeart/2005/8/layout/vProcess5"/>
    <dgm:cxn modelId="{9C036113-B37A-4D9C-8A64-18221E1F9B91}" type="presParOf" srcId="{E77A0D84-0014-4C9C-92E1-7D1E92B9984D}" destId="{12CACF51-F337-49E7-BC51-FB4539F3CBF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4AE6E-8D8D-4DC6-9707-E390F895AF21}">
      <dsp:nvSpPr>
        <dsp:cNvPr id="0" name=""/>
        <dsp:cNvSpPr/>
      </dsp:nvSpPr>
      <dsp:spPr>
        <a:xfrm>
          <a:off x="4090" y="803755"/>
          <a:ext cx="1222466" cy="73348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Autoservicios </a:t>
          </a:r>
        </a:p>
        <a:p>
          <a:pPr lvl="0" algn="ctr" defTabSz="488950">
            <a:lnSpc>
              <a:spcPct val="90000"/>
            </a:lnSpc>
            <a:spcBef>
              <a:spcPct val="0"/>
            </a:spcBef>
            <a:spcAft>
              <a:spcPct val="35000"/>
            </a:spcAft>
          </a:pPr>
          <a:r>
            <a:rPr lang="es-ES" sz="1100" kern="1200" dirty="0" smtClean="0"/>
            <a:t>De</a:t>
          </a:r>
        </a:p>
        <a:p>
          <a:pPr lvl="0" algn="ctr" defTabSz="488950">
            <a:lnSpc>
              <a:spcPct val="90000"/>
            </a:lnSpc>
            <a:spcBef>
              <a:spcPct val="0"/>
            </a:spcBef>
            <a:spcAft>
              <a:spcPct val="35000"/>
            </a:spcAft>
          </a:pPr>
          <a:r>
            <a:rPr lang="es-ES" sz="1100" kern="1200" dirty="0" smtClean="0"/>
            <a:t>Medicamentos</a:t>
          </a:r>
          <a:endParaRPr lang="es-ES" sz="1100" kern="1200" dirty="0"/>
        </a:p>
      </dsp:txBody>
      <dsp:txXfrm>
        <a:off x="25573" y="825238"/>
        <a:ext cx="1179500" cy="690514"/>
      </dsp:txXfrm>
    </dsp:sp>
    <dsp:sp modelId="{E1AEB7DD-5C2B-4A9F-95FD-6E1008A720BF}">
      <dsp:nvSpPr>
        <dsp:cNvPr id="0" name=""/>
        <dsp:cNvSpPr/>
      </dsp:nvSpPr>
      <dsp:spPr>
        <a:xfrm>
          <a:off x="1348803" y="1018910"/>
          <a:ext cx="259162" cy="30317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a:off x="1348803" y="1079544"/>
        <a:ext cx="181413" cy="181903"/>
      </dsp:txXfrm>
    </dsp:sp>
    <dsp:sp modelId="{AC27E0B9-EEA3-41BF-A7AC-E0DDE0862E32}">
      <dsp:nvSpPr>
        <dsp:cNvPr id="0" name=""/>
        <dsp:cNvSpPr/>
      </dsp:nvSpPr>
      <dsp:spPr>
        <a:xfrm>
          <a:off x="1715543" y="803755"/>
          <a:ext cx="1222466" cy="733480"/>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Clientes más sofisticados</a:t>
          </a:r>
          <a:endParaRPr lang="es-ES" sz="1100" kern="1200" dirty="0"/>
        </a:p>
      </dsp:txBody>
      <dsp:txXfrm>
        <a:off x="1737026" y="825238"/>
        <a:ext cx="1179500" cy="690514"/>
      </dsp:txXfrm>
    </dsp:sp>
    <dsp:sp modelId="{25800F2D-4A69-4CAE-9B8B-6DAD1EC894C4}">
      <dsp:nvSpPr>
        <dsp:cNvPr id="0" name=""/>
        <dsp:cNvSpPr/>
      </dsp:nvSpPr>
      <dsp:spPr>
        <a:xfrm>
          <a:off x="3060257" y="1018910"/>
          <a:ext cx="259162" cy="303171"/>
        </a:xfrm>
        <a:prstGeom prst="righ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a:off x="3060257" y="1079544"/>
        <a:ext cx="181413" cy="181903"/>
      </dsp:txXfrm>
    </dsp:sp>
    <dsp:sp modelId="{A5B6D33D-F934-4797-967E-314FC92F821A}">
      <dsp:nvSpPr>
        <dsp:cNvPr id="0" name=""/>
        <dsp:cNvSpPr/>
      </dsp:nvSpPr>
      <dsp:spPr>
        <a:xfrm>
          <a:off x="3426997" y="803755"/>
          <a:ext cx="1222466" cy="733480"/>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Técnicas de comercialización</a:t>
          </a:r>
          <a:endParaRPr lang="es-ES" sz="1100" kern="1200" dirty="0"/>
        </a:p>
      </dsp:txBody>
      <dsp:txXfrm>
        <a:off x="3448480" y="825238"/>
        <a:ext cx="1179500" cy="6905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A4372-F223-410F-AF40-79EA0519BDF7}">
      <dsp:nvSpPr>
        <dsp:cNvPr id="0" name=""/>
        <dsp:cNvSpPr/>
      </dsp:nvSpPr>
      <dsp:spPr>
        <a:xfrm>
          <a:off x="198" y="134150"/>
          <a:ext cx="1647892" cy="81181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s-ES" sz="1300" kern="1200" dirty="0" smtClean="0"/>
            <a:t>Atención al cliente</a:t>
          </a:r>
          <a:endParaRPr lang="es-ES" sz="1300" kern="1200" dirty="0"/>
        </a:p>
      </dsp:txBody>
      <dsp:txXfrm>
        <a:off x="406108" y="134150"/>
        <a:ext cx="836073" cy="811819"/>
      </dsp:txXfrm>
    </dsp:sp>
    <dsp:sp modelId="{5106D6DE-FCB8-4F64-89DD-906609C2BB54}">
      <dsp:nvSpPr>
        <dsp:cNvPr id="0" name=""/>
        <dsp:cNvSpPr/>
      </dsp:nvSpPr>
      <dsp:spPr>
        <a:xfrm>
          <a:off x="1445135" y="134150"/>
          <a:ext cx="1840639" cy="81181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s-ES" sz="1300" kern="1200" dirty="0" smtClean="0"/>
            <a:t>Descuentos</a:t>
          </a:r>
          <a:endParaRPr lang="es-ES" sz="1300" kern="1200" dirty="0"/>
        </a:p>
      </dsp:txBody>
      <dsp:txXfrm>
        <a:off x="1851045" y="134150"/>
        <a:ext cx="1028820" cy="811819"/>
      </dsp:txXfrm>
    </dsp:sp>
    <dsp:sp modelId="{7A336A8B-DC83-446D-9B5C-7F3D9468BEE4}">
      <dsp:nvSpPr>
        <dsp:cNvPr id="0" name=""/>
        <dsp:cNvSpPr/>
      </dsp:nvSpPr>
      <dsp:spPr>
        <a:xfrm>
          <a:off x="3082820" y="134150"/>
          <a:ext cx="2029549" cy="81181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s-ES" sz="1300" kern="1200" dirty="0" smtClean="0"/>
            <a:t>Merchandising</a:t>
          </a:r>
          <a:endParaRPr lang="es-ES" sz="1300" kern="1200" dirty="0"/>
        </a:p>
      </dsp:txBody>
      <dsp:txXfrm>
        <a:off x="3488730" y="134150"/>
        <a:ext cx="1217730" cy="8118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555F4-F6ED-4E2E-AA1C-0E6ED43B71BA}">
      <dsp:nvSpPr>
        <dsp:cNvPr id="0" name=""/>
        <dsp:cNvSpPr/>
      </dsp:nvSpPr>
      <dsp:spPr>
        <a:xfrm rot="5400000">
          <a:off x="-145029" y="146136"/>
          <a:ext cx="966864" cy="67680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General</a:t>
          </a:r>
          <a:endParaRPr lang="es-ES" sz="1400" kern="1200" dirty="0"/>
        </a:p>
      </dsp:txBody>
      <dsp:txXfrm rot="-5400000">
        <a:off x="1" y="339510"/>
        <a:ext cx="676805" cy="290059"/>
      </dsp:txXfrm>
    </dsp:sp>
    <dsp:sp modelId="{D8C7B78B-C7CD-47F6-8BCB-4ED1081D1C91}">
      <dsp:nvSpPr>
        <dsp:cNvPr id="0" name=""/>
        <dsp:cNvSpPr/>
      </dsp:nvSpPr>
      <dsp:spPr>
        <a:xfrm rot="5400000">
          <a:off x="3948607" y="-3270695"/>
          <a:ext cx="628461" cy="717206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S" sz="1300" kern="1200" dirty="0" smtClean="0"/>
            <a:t>Realizar un estudio sobre el comportamiento del consumidor, que permita identificar las diferentes  técnicas comerciales que valoran los consumidores al momento de asistir a un autoservicio de medicamentos del Distrito Metropolitano de Quito.</a:t>
          </a:r>
          <a:endParaRPr lang="es-ES" sz="1300" kern="1200" dirty="0"/>
        </a:p>
      </dsp:txBody>
      <dsp:txXfrm rot="-5400000">
        <a:off x="676805" y="31786"/>
        <a:ext cx="7141387" cy="567103"/>
      </dsp:txXfrm>
    </dsp:sp>
    <dsp:sp modelId="{7DA44886-53C6-42DE-B291-42A17F26CCB3}">
      <dsp:nvSpPr>
        <dsp:cNvPr id="0" name=""/>
        <dsp:cNvSpPr/>
      </dsp:nvSpPr>
      <dsp:spPr>
        <a:xfrm rot="5400000">
          <a:off x="-145029" y="994251"/>
          <a:ext cx="966864" cy="67680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smtClean="0"/>
            <a:t>Específicos</a:t>
          </a:r>
          <a:endParaRPr lang="es-ES" sz="1000" kern="1200" dirty="0"/>
        </a:p>
      </dsp:txBody>
      <dsp:txXfrm rot="-5400000">
        <a:off x="1" y="1187625"/>
        <a:ext cx="676805" cy="290059"/>
      </dsp:txXfrm>
    </dsp:sp>
    <dsp:sp modelId="{D9FC6B15-7E4A-485F-8F25-5A5E96FB3579}">
      <dsp:nvSpPr>
        <dsp:cNvPr id="0" name=""/>
        <dsp:cNvSpPr/>
      </dsp:nvSpPr>
      <dsp:spPr>
        <a:xfrm rot="5400000">
          <a:off x="3948607" y="-2422580"/>
          <a:ext cx="628461" cy="717206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S" sz="1300" kern="1200" dirty="0" smtClean="0"/>
            <a:t>Determinar las principales técnicas de comercialización utilizadas por los autoservicios de medicamentos del Distrito Metropolitano de Quito</a:t>
          </a:r>
          <a:endParaRPr lang="es-ES" sz="1300" kern="1200" dirty="0"/>
        </a:p>
      </dsp:txBody>
      <dsp:txXfrm rot="-5400000">
        <a:off x="676805" y="879901"/>
        <a:ext cx="7141387" cy="567103"/>
      </dsp:txXfrm>
    </dsp:sp>
    <dsp:sp modelId="{0080DAC8-BBCD-4132-B023-BAF819881007}">
      <dsp:nvSpPr>
        <dsp:cNvPr id="0" name=""/>
        <dsp:cNvSpPr/>
      </dsp:nvSpPr>
      <dsp:spPr>
        <a:xfrm rot="5400000">
          <a:off x="-145029" y="1842366"/>
          <a:ext cx="966864" cy="67680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smtClean="0"/>
            <a:t>Específicos</a:t>
          </a:r>
          <a:endParaRPr lang="es-ES" sz="1000" kern="1200" dirty="0"/>
        </a:p>
      </dsp:txBody>
      <dsp:txXfrm rot="-5400000">
        <a:off x="1" y="2035740"/>
        <a:ext cx="676805" cy="290059"/>
      </dsp:txXfrm>
    </dsp:sp>
    <dsp:sp modelId="{6615D35A-CD43-4F8E-B82A-694088DF0B5A}">
      <dsp:nvSpPr>
        <dsp:cNvPr id="0" name=""/>
        <dsp:cNvSpPr/>
      </dsp:nvSpPr>
      <dsp:spPr>
        <a:xfrm rot="5400000">
          <a:off x="3948607" y="-1574465"/>
          <a:ext cx="628461" cy="717206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S" sz="1300" kern="1200" dirty="0" smtClean="0"/>
            <a:t>Identificar la demanda y oferta  de los autoservicios de medicamentos del Distrito Metropolitano de Quito analizando al mercado.</a:t>
          </a:r>
          <a:endParaRPr lang="es-ES" sz="1300" kern="1200" dirty="0"/>
        </a:p>
      </dsp:txBody>
      <dsp:txXfrm rot="-5400000">
        <a:off x="676805" y="1728016"/>
        <a:ext cx="7141387" cy="567103"/>
      </dsp:txXfrm>
    </dsp:sp>
    <dsp:sp modelId="{6FDA6723-4666-46C6-B5BF-9F3B99EC0ED3}">
      <dsp:nvSpPr>
        <dsp:cNvPr id="0" name=""/>
        <dsp:cNvSpPr/>
      </dsp:nvSpPr>
      <dsp:spPr>
        <a:xfrm rot="5400000">
          <a:off x="-145029" y="2690482"/>
          <a:ext cx="966864" cy="67680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smtClean="0"/>
            <a:t>Específicos</a:t>
          </a:r>
          <a:endParaRPr lang="es-ES" sz="1000" kern="1200" dirty="0"/>
        </a:p>
      </dsp:txBody>
      <dsp:txXfrm rot="-5400000">
        <a:off x="1" y="2883856"/>
        <a:ext cx="676805" cy="290059"/>
      </dsp:txXfrm>
    </dsp:sp>
    <dsp:sp modelId="{F8B6AA09-98B1-4DC2-835E-6E5772764647}">
      <dsp:nvSpPr>
        <dsp:cNvPr id="0" name=""/>
        <dsp:cNvSpPr/>
      </dsp:nvSpPr>
      <dsp:spPr>
        <a:xfrm rot="5400000">
          <a:off x="3948607" y="-726349"/>
          <a:ext cx="628461" cy="717206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S" sz="1300" kern="1200" dirty="0" smtClean="0"/>
            <a:t>Medir la satisfacción de los clientes que asisten a los autoservicios de medicamentos del Distrito Metropolitano de Quito.</a:t>
          </a:r>
          <a:endParaRPr lang="es-ES" sz="1300" kern="1200" dirty="0"/>
        </a:p>
      </dsp:txBody>
      <dsp:txXfrm rot="-5400000">
        <a:off x="676805" y="2576132"/>
        <a:ext cx="7141387" cy="567103"/>
      </dsp:txXfrm>
    </dsp:sp>
    <dsp:sp modelId="{B5F20919-4B62-4AAF-9A22-95825EA9F32E}">
      <dsp:nvSpPr>
        <dsp:cNvPr id="0" name=""/>
        <dsp:cNvSpPr/>
      </dsp:nvSpPr>
      <dsp:spPr>
        <a:xfrm rot="5400000">
          <a:off x="-145029" y="3538597"/>
          <a:ext cx="966864" cy="67680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smtClean="0"/>
            <a:t>Específicos</a:t>
          </a:r>
          <a:endParaRPr lang="es-ES" sz="1000" kern="1200" dirty="0"/>
        </a:p>
      </dsp:txBody>
      <dsp:txXfrm rot="-5400000">
        <a:off x="1" y="3731971"/>
        <a:ext cx="676805" cy="290059"/>
      </dsp:txXfrm>
    </dsp:sp>
    <dsp:sp modelId="{FB7F703E-FAAA-4901-AE66-6DABC0AA1C55}">
      <dsp:nvSpPr>
        <dsp:cNvPr id="0" name=""/>
        <dsp:cNvSpPr/>
      </dsp:nvSpPr>
      <dsp:spPr>
        <a:xfrm rot="5400000">
          <a:off x="3948607" y="121765"/>
          <a:ext cx="628461" cy="717206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S" sz="1300" kern="1200" smtClean="0"/>
            <a:t>Reconocer las diferentes variables que influyen en la decisión de compra.</a:t>
          </a:r>
          <a:endParaRPr lang="es-ES" sz="1300" kern="1200"/>
        </a:p>
      </dsp:txBody>
      <dsp:txXfrm rot="-5400000">
        <a:off x="676805" y="3424247"/>
        <a:ext cx="7141387" cy="5671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F9CB6-6D43-4FC6-84DC-67AD3FF82581}">
      <dsp:nvSpPr>
        <dsp:cNvPr id="0" name=""/>
        <dsp:cNvSpPr/>
      </dsp:nvSpPr>
      <dsp:spPr>
        <a:xfrm>
          <a:off x="315" y="1776415"/>
          <a:ext cx="1367243" cy="11276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s-ES" sz="1000" kern="1200" dirty="0" smtClean="0"/>
            <a:t>Exploratoria</a:t>
          </a:r>
          <a:endParaRPr lang="es-ES" sz="1000" kern="1200" dirty="0"/>
        </a:p>
        <a:p>
          <a:pPr marL="57150" lvl="1" indent="-57150" algn="l" defTabSz="444500">
            <a:lnSpc>
              <a:spcPct val="90000"/>
            </a:lnSpc>
            <a:spcBef>
              <a:spcPct val="0"/>
            </a:spcBef>
            <a:spcAft>
              <a:spcPct val="15000"/>
            </a:spcAft>
            <a:buChar char="••"/>
          </a:pPr>
          <a:r>
            <a:rPr lang="es-ES" sz="1000" kern="1200" dirty="0" smtClean="0"/>
            <a:t>Descriptiva</a:t>
          </a:r>
          <a:endParaRPr lang="es-ES" sz="1000" kern="1200" dirty="0"/>
        </a:p>
      </dsp:txBody>
      <dsp:txXfrm>
        <a:off x="26266" y="1802366"/>
        <a:ext cx="1315341" cy="834140"/>
      </dsp:txXfrm>
    </dsp:sp>
    <dsp:sp modelId="{A31A8938-0DCE-4454-A323-258558734011}">
      <dsp:nvSpPr>
        <dsp:cNvPr id="0" name=""/>
        <dsp:cNvSpPr/>
      </dsp:nvSpPr>
      <dsp:spPr>
        <a:xfrm>
          <a:off x="774527" y="2066027"/>
          <a:ext cx="1476745" cy="1476745"/>
        </a:xfrm>
        <a:prstGeom prst="leftCircularArrow">
          <a:avLst>
            <a:gd name="adj1" fmla="val 2945"/>
            <a:gd name="adj2" fmla="val 360696"/>
            <a:gd name="adj3" fmla="val 2136207"/>
            <a:gd name="adj4" fmla="val 9024489"/>
            <a:gd name="adj5" fmla="val 34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B2BC2F-50AE-449B-BCF0-0512867C581D}">
      <dsp:nvSpPr>
        <dsp:cNvPr id="0" name=""/>
        <dsp:cNvSpPr/>
      </dsp:nvSpPr>
      <dsp:spPr>
        <a:xfrm>
          <a:off x="304147" y="2662457"/>
          <a:ext cx="1215327" cy="4832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 sz="1300" b="1" kern="1200" dirty="0" smtClean="0"/>
            <a:t>Tipo de Investigación</a:t>
          </a:r>
          <a:endParaRPr lang="es-ES" sz="1300" b="1" kern="1200" dirty="0"/>
        </a:p>
      </dsp:txBody>
      <dsp:txXfrm>
        <a:off x="318302" y="2676612"/>
        <a:ext cx="1187017" cy="454985"/>
      </dsp:txXfrm>
    </dsp:sp>
    <dsp:sp modelId="{44B34491-81A1-4F0E-A488-F2038FBA120E}">
      <dsp:nvSpPr>
        <dsp:cNvPr id="0" name=""/>
        <dsp:cNvSpPr/>
      </dsp:nvSpPr>
      <dsp:spPr>
        <a:xfrm>
          <a:off x="1726602" y="1776415"/>
          <a:ext cx="1367243" cy="11276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s-ES" sz="1000" kern="1200" dirty="0" smtClean="0"/>
            <a:t>Encuestas</a:t>
          </a:r>
          <a:endParaRPr lang="es-ES" sz="1000" kern="1200" dirty="0"/>
        </a:p>
        <a:p>
          <a:pPr marL="57150" lvl="1" indent="-57150" algn="l" defTabSz="444500">
            <a:lnSpc>
              <a:spcPct val="90000"/>
            </a:lnSpc>
            <a:spcBef>
              <a:spcPct val="0"/>
            </a:spcBef>
            <a:spcAft>
              <a:spcPct val="15000"/>
            </a:spcAft>
            <a:buChar char="••"/>
          </a:pPr>
          <a:r>
            <a:rPr lang="es-ES" sz="1000" kern="1200" dirty="0" smtClean="0"/>
            <a:t>Observación</a:t>
          </a:r>
          <a:endParaRPr lang="es-ES" sz="1000" kern="1200" dirty="0"/>
        </a:p>
      </dsp:txBody>
      <dsp:txXfrm>
        <a:off x="1752553" y="2044013"/>
        <a:ext cx="1315341" cy="834140"/>
      </dsp:txXfrm>
    </dsp:sp>
    <dsp:sp modelId="{7BBF33E0-EA36-4D5E-B5A1-684DCA59BC8F}">
      <dsp:nvSpPr>
        <dsp:cNvPr id="0" name=""/>
        <dsp:cNvSpPr/>
      </dsp:nvSpPr>
      <dsp:spPr>
        <a:xfrm>
          <a:off x="2489419" y="1093531"/>
          <a:ext cx="1651448" cy="1651448"/>
        </a:xfrm>
        <a:prstGeom prst="circularArrow">
          <a:avLst>
            <a:gd name="adj1" fmla="val 2634"/>
            <a:gd name="adj2" fmla="val 320198"/>
            <a:gd name="adj3" fmla="val 19504291"/>
            <a:gd name="adj4" fmla="val 12575511"/>
            <a:gd name="adj5" fmla="val 307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C30F30-B4A1-478A-BEC3-8FD4836E2018}">
      <dsp:nvSpPr>
        <dsp:cNvPr id="0" name=""/>
        <dsp:cNvSpPr/>
      </dsp:nvSpPr>
      <dsp:spPr>
        <a:xfrm>
          <a:off x="2030434" y="1534767"/>
          <a:ext cx="1215327" cy="4832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 sz="1300" b="1" kern="1200" dirty="0" smtClean="0"/>
            <a:t>Técnicas de investigación</a:t>
          </a:r>
          <a:endParaRPr lang="es-ES" sz="1300" b="1" kern="1200" dirty="0"/>
        </a:p>
      </dsp:txBody>
      <dsp:txXfrm>
        <a:off x="2044589" y="1548922"/>
        <a:ext cx="1187017" cy="454985"/>
      </dsp:txXfrm>
    </dsp:sp>
    <dsp:sp modelId="{4DE1C819-E151-4793-8FF7-842689A6AC3E}">
      <dsp:nvSpPr>
        <dsp:cNvPr id="0" name=""/>
        <dsp:cNvSpPr/>
      </dsp:nvSpPr>
      <dsp:spPr>
        <a:xfrm>
          <a:off x="3452888" y="1776415"/>
          <a:ext cx="1367243" cy="11276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s-ES" sz="1000" kern="1200" dirty="0" smtClean="0"/>
            <a:t>Estatificado</a:t>
          </a:r>
          <a:endParaRPr lang="es-ES" sz="1000" kern="1200" dirty="0"/>
        </a:p>
      </dsp:txBody>
      <dsp:txXfrm>
        <a:off x="3478839" y="1802366"/>
        <a:ext cx="1315341" cy="834140"/>
      </dsp:txXfrm>
    </dsp:sp>
    <dsp:sp modelId="{3CE56614-4FC7-413C-B50D-CF4C20829B63}">
      <dsp:nvSpPr>
        <dsp:cNvPr id="0" name=""/>
        <dsp:cNvSpPr/>
      </dsp:nvSpPr>
      <dsp:spPr>
        <a:xfrm>
          <a:off x="4227099" y="2066027"/>
          <a:ext cx="1476745" cy="1476745"/>
        </a:xfrm>
        <a:prstGeom prst="leftCircularArrow">
          <a:avLst>
            <a:gd name="adj1" fmla="val 2945"/>
            <a:gd name="adj2" fmla="val 360696"/>
            <a:gd name="adj3" fmla="val 2136207"/>
            <a:gd name="adj4" fmla="val 9024489"/>
            <a:gd name="adj5" fmla="val 34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80F4D0-0C29-4B9D-ADDD-5B3C0ECDF326}">
      <dsp:nvSpPr>
        <dsp:cNvPr id="0" name=""/>
        <dsp:cNvSpPr/>
      </dsp:nvSpPr>
      <dsp:spPr>
        <a:xfrm>
          <a:off x="3756720" y="2662457"/>
          <a:ext cx="1215327" cy="4832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 sz="1300" b="1" kern="1200" dirty="0" smtClean="0"/>
            <a:t>Muestreo</a:t>
          </a:r>
          <a:endParaRPr lang="es-ES" sz="1300" b="1" kern="1200" dirty="0"/>
        </a:p>
      </dsp:txBody>
      <dsp:txXfrm>
        <a:off x="3770875" y="2676612"/>
        <a:ext cx="1187017" cy="454985"/>
      </dsp:txXfrm>
    </dsp:sp>
    <dsp:sp modelId="{5D961C2F-A3E5-4B4D-831A-22C4CA0E5203}">
      <dsp:nvSpPr>
        <dsp:cNvPr id="0" name=""/>
        <dsp:cNvSpPr/>
      </dsp:nvSpPr>
      <dsp:spPr>
        <a:xfrm>
          <a:off x="5179174" y="1776415"/>
          <a:ext cx="1367243" cy="11276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s-ES" sz="1000" kern="1200" dirty="0" smtClean="0"/>
            <a:t>Hombres y mujeres de entre 18 a 64 años de edad, residentes del Distrito Metropolitano de Quito.</a:t>
          </a:r>
          <a:endParaRPr lang="es-ES" sz="1000" kern="1200" dirty="0"/>
        </a:p>
      </dsp:txBody>
      <dsp:txXfrm>
        <a:off x="5205125" y="2044013"/>
        <a:ext cx="1315341" cy="834140"/>
      </dsp:txXfrm>
    </dsp:sp>
    <dsp:sp modelId="{D7BF5BEE-2E3A-4FEB-B8B8-CF60BAB8A664}">
      <dsp:nvSpPr>
        <dsp:cNvPr id="0" name=""/>
        <dsp:cNvSpPr/>
      </dsp:nvSpPr>
      <dsp:spPr>
        <a:xfrm>
          <a:off x="5941991" y="1093531"/>
          <a:ext cx="1651448" cy="1651448"/>
        </a:xfrm>
        <a:prstGeom prst="circularArrow">
          <a:avLst>
            <a:gd name="adj1" fmla="val 2634"/>
            <a:gd name="adj2" fmla="val 320198"/>
            <a:gd name="adj3" fmla="val 19504291"/>
            <a:gd name="adj4" fmla="val 12575511"/>
            <a:gd name="adj5" fmla="val 307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6EB402-B6DA-4973-9CBB-F2AC78541442}">
      <dsp:nvSpPr>
        <dsp:cNvPr id="0" name=""/>
        <dsp:cNvSpPr/>
      </dsp:nvSpPr>
      <dsp:spPr>
        <a:xfrm>
          <a:off x="5483006" y="1534767"/>
          <a:ext cx="1215327" cy="4832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 sz="1300" b="1" kern="1200" dirty="0" smtClean="0"/>
            <a:t>Población Objetivo</a:t>
          </a:r>
          <a:endParaRPr lang="es-ES" sz="1300" b="1" kern="1200" dirty="0"/>
        </a:p>
      </dsp:txBody>
      <dsp:txXfrm>
        <a:off x="5497161" y="1548922"/>
        <a:ext cx="1187017" cy="454985"/>
      </dsp:txXfrm>
    </dsp:sp>
    <dsp:sp modelId="{3112FB53-9123-4C50-9BD5-090A04B370BD}">
      <dsp:nvSpPr>
        <dsp:cNvPr id="0" name=""/>
        <dsp:cNvSpPr/>
      </dsp:nvSpPr>
      <dsp:spPr>
        <a:xfrm>
          <a:off x="6905460" y="1776415"/>
          <a:ext cx="1367243" cy="11276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s-ES" sz="1000" kern="1200" dirty="0" smtClean="0"/>
            <a:t>La muestra para el presente estudio es de 246 personas.</a:t>
          </a:r>
          <a:endParaRPr lang="es-ES" sz="1000" kern="1200" dirty="0"/>
        </a:p>
      </dsp:txBody>
      <dsp:txXfrm>
        <a:off x="6931411" y="1802366"/>
        <a:ext cx="1315341" cy="834140"/>
      </dsp:txXfrm>
    </dsp:sp>
    <dsp:sp modelId="{20F3AC17-6EAD-4F87-A38F-8ADD199D61E3}">
      <dsp:nvSpPr>
        <dsp:cNvPr id="0" name=""/>
        <dsp:cNvSpPr/>
      </dsp:nvSpPr>
      <dsp:spPr>
        <a:xfrm>
          <a:off x="7209292" y="2662457"/>
          <a:ext cx="1215327" cy="4832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 sz="1300" b="1" kern="1200" dirty="0" smtClean="0"/>
            <a:t>Muestra</a:t>
          </a:r>
          <a:endParaRPr lang="es-ES" sz="1300" b="1" kern="1200" dirty="0"/>
        </a:p>
      </dsp:txBody>
      <dsp:txXfrm>
        <a:off x="7223447" y="2676612"/>
        <a:ext cx="1187017" cy="4549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11044C-7A07-42C5-877C-80F2ABB09D34}" type="datetimeFigureOut">
              <a:rPr lang="es-MX" smtClean="0"/>
              <a:t>07/04/2014</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1349234-AD38-4DA5-88C2-F1CC24840468}" type="slidenum">
              <a:rPr lang="es-MX" smtClean="0"/>
              <a:t>‹Nº›</a:t>
            </a:fld>
            <a:endParaRPr lang="es-MX"/>
          </a:p>
        </p:txBody>
      </p:sp>
    </p:spTree>
    <p:extLst>
      <p:ext uri="{BB962C8B-B14F-4D97-AF65-F5344CB8AC3E}">
        <p14:creationId xmlns:p14="http://schemas.microsoft.com/office/powerpoint/2010/main" val="684114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0BB1702-BF53-432D-A234-4C14C4DA4749}" type="datetimeFigureOut">
              <a:rPr lang="es-ES"/>
              <a:pPr>
                <a:defRPr/>
              </a:pPr>
              <a:t>07/04/2014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A561C96-BF47-41ED-B332-D2E9E6AB3EF2}" type="slidenum">
              <a:rPr lang="es-ES"/>
              <a:pPr>
                <a:defRPr/>
              </a:pPr>
              <a:t>‹Nº›</a:t>
            </a:fld>
            <a:endParaRPr lang="es-ES"/>
          </a:p>
        </p:txBody>
      </p:sp>
    </p:spTree>
    <p:extLst>
      <p:ext uri="{BB962C8B-B14F-4D97-AF65-F5344CB8AC3E}">
        <p14:creationId xmlns:p14="http://schemas.microsoft.com/office/powerpoint/2010/main" val="11854759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A561C96-BF47-41ED-B332-D2E9E6AB3EF2}" type="slidenum">
              <a:rPr lang="es-ES" smtClean="0"/>
              <a:pPr>
                <a:defRPr/>
              </a:pPr>
              <a:t>18</a:t>
            </a:fld>
            <a:endParaRPr lang="es-ES"/>
          </a:p>
        </p:txBody>
      </p:sp>
    </p:spTree>
    <p:extLst>
      <p:ext uri="{BB962C8B-B14F-4D97-AF65-F5344CB8AC3E}">
        <p14:creationId xmlns:p14="http://schemas.microsoft.com/office/powerpoint/2010/main" val="32782251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7" Type="http://schemas.microsoft.com/office/2007/relationships/hdphoto" Target="../media/hdphoto1.wdp"/><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extLst>
              <p:ext uri="{D42A27DB-BD31-4B8C-83A1-F6EECF244321}">
                <p14:modId xmlns:p14="http://schemas.microsoft.com/office/powerpoint/2010/main" val="1387073810"/>
              </p:ext>
            </p:extLst>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44193" name="CorelDRAW" r:id="rId3" imgW="7748626" imgH="4759452" progId="">
                  <p:embed/>
                </p:oleObj>
              </mc:Choice>
              <mc:Fallback>
                <p:oleObj name="CorelDRAW" r:id="rId3" imgW="7748626" imgH="4759452" progId="">
                  <p:embed/>
                  <p:pic>
                    <p:nvPicPr>
                      <p:cNvPr id="0" name="Picture 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Oval 50"/>
          <p:cNvSpPr>
            <a:spLocks noChangeArrowheads="1"/>
          </p:cNvSpPr>
          <p:nvPr userDrawn="1"/>
        </p:nvSpPr>
        <p:spPr bwMode="auto">
          <a:xfrm>
            <a:off x="217488" y="266701"/>
            <a:ext cx="792162" cy="858043"/>
          </a:xfrm>
          <a:prstGeom prst="ellipse">
            <a:avLst/>
          </a:prstGeom>
          <a:solidFill>
            <a:schemeClr val="bg1"/>
          </a:solidFill>
          <a:ln w="9525">
            <a:noFill/>
            <a:round/>
            <a:headEnd/>
            <a:tailEnd/>
          </a:ln>
          <a:effectLst/>
        </p:spPr>
        <p:txBody>
          <a:bodyPr wrap="none" anchor="ctr"/>
          <a:lstStyle/>
          <a:p>
            <a:pPr>
              <a:defRPr/>
            </a:pPr>
            <a:endParaRPr lang="es-ES"/>
          </a:p>
        </p:txBody>
      </p:sp>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p>
        </p:txBody>
      </p:sp>
      <p:pic>
        <p:nvPicPr>
          <p:cNvPr id="7" name="Picture 48" descr="bannner 2"/>
          <p:cNvPicPr>
            <a:picLocks noChangeAspect="1" noChangeArrowheads="1"/>
          </p:cNvPicPr>
          <p:nvPr userDrawn="1"/>
        </p:nvPicPr>
        <p:blipFill>
          <a:blip r:embed="rId5" cstate="print"/>
          <a:srcRect/>
          <a:stretch>
            <a:fillRect/>
          </a:stretch>
        </p:blipFill>
        <p:spPr bwMode="auto">
          <a:xfrm>
            <a:off x="0" y="5722938"/>
            <a:ext cx="9144000" cy="1135062"/>
          </a:xfrm>
          <a:prstGeom prst="rect">
            <a:avLst/>
          </a:prstGeom>
          <a:noFill/>
          <a:ln w="9525">
            <a:noFill/>
            <a:miter lim="800000"/>
            <a:headEnd/>
            <a:tailEnd/>
          </a:ln>
        </p:spPr>
      </p:pic>
      <p:pic>
        <p:nvPicPr>
          <p:cNvPr id="11" name="Picture 2"/>
          <p:cNvPicPr>
            <a:picLocks noChangeAspect="1" noChangeArrowheads="1"/>
          </p:cNvPicPr>
          <p:nvPr userDrawn="1"/>
        </p:nvPicPr>
        <p:blipFill>
          <a:blip r:embed="rId6">
            <a:extLst>
              <a:ext uri="{BEBA8EAE-BF5A-486C-A8C5-ECC9F3942E4B}">
                <a14:imgProps xmlns:a14="http://schemas.microsoft.com/office/drawing/2010/main">
                  <a14:imgLayer r:embed="rId7">
                    <a14:imgEffect>
                      <a14:sharpenSoften amount="25000"/>
                    </a14:imgEffect>
                    <a14:imgEffect>
                      <a14:brightnessContrast bright="12000" contrast="-43000"/>
                    </a14:imgEffect>
                  </a14:imgLayer>
                </a14:imgProps>
              </a:ext>
              <a:ext uri="{28A0092B-C50C-407E-A947-70E740481C1C}">
                <a14:useLocalDpi xmlns:a14="http://schemas.microsoft.com/office/drawing/2010/main" val="0"/>
              </a:ext>
            </a:extLst>
          </a:blip>
          <a:srcRect/>
          <a:stretch>
            <a:fillRect/>
          </a:stretch>
        </p:blipFill>
        <p:spPr bwMode="auto">
          <a:xfrm>
            <a:off x="251520" y="260648"/>
            <a:ext cx="2653903"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pic>
        <p:nvPicPr>
          <p:cNvPr id="4" name="Picture 2"/>
          <p:cNvPicPr>
            <a:picLocks noChangeAspect="1" noChangeArrowheads="1"/>
          </p:cNvPicPr>
          <p:nvPr userDrawn="1"/>
        </p:nvPicPr>
        <p:blipFill>
          <a:blip r:embed="rId2">
            <a:extLst>
              <a:ext uri="{BEBA8EAE-BF5A-486C-A8C5-ECC9F3942E4B}">
                <a14:imgProps xmlns:a14="http://schemas.microsoft.com/office/drawing/2010/main">
                  <a14:imgLayer r:embed="rId3">
                    <a14:imgEffect>
                      <a14:sharpenSoften amount="25000"/>
                    </a14:imgEffect>
                    <a14:imgEffect>
                      <a14:brightnessContrast bright="12000" contrast="-43000"/>
                    </a14:imgEffect>
                  </a14:imgLayer>
                </a14:imgProps>
              </a:ext>
              <a:ext uri="{28A0092B-C50C-407E-A947-70E740481C1C}">
                <a14:useLocalDpi xmlns:a14="http://schemas.microsoft.com/office/drawing/2010/main" val="0"/>
              </a:ext>
            </a:extLst>
          </a:blip>
          <a:srcRect/>
          <a:stretch>
            <a:fillRect/>
          </a:stretch>
        </p:blipFill>
        <p:spPr bwMode="auto">
          <a:xfrm>
            <a:off x="6732240" y="6021288"/>
            <a:ext cx="2240856" cy="668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p>
        </p:txBody>
      </p:sp>
      <p:sp>
        <p:nvSpPr>
          <p:cNvPr id="1045"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p>
        </p:txBody>
      </p:sp>
      <p:sp>
        <p:nvSpPr>
          <p:cNvPr id="1047"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p:spPr>
        <p:txBody>
          <a:bodyPr/>
          <a:lstStyle/>
          <a:p>
            <a:pPr>
              <a:defRPr/>
            </a:pPr>
            <a:endParaRPr lang="es-ES"/>
          </a:p>
        </p:txBody>
      </p:sp>
      <p:sp>
        <p:nvSpPr>
          <p:cNvPr id="1048"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p:spPr>
        <p:txBody>
          <a:bodyPr/>
          <a:lstStyle/>
          <a:p>
            <a:pPr>
              <a:defRPr/>
            </a:pPr>
            <a:endParaRPr lang="es-ES"/>
          </a:p>
        </p:txBody>
      </p:sp>
      <p:pic>
        <p:nvPicPr>
          <p:cNvPr id="3078" name="Picture 26" descr="LOGO ESPE ORIGINAL copia"/>
          <p:cNvPicPr>
            <a:picLocks noChangeAspect="1" noChangeArrowheads="1"/>
          </p:cNvPicPr>
          <p:nvPr/>
        </p:nvPicPr>
        <p:blipFill>
          <a:blip r:embed="rId13" cstate="print"/>
          <a:srcRect l="3070"/>
          <a:stretch>
            <a:fillRect/>
          </a:stretch>
        </p:blipFill>
        <p:spPr bwMode="auto">
          <a:xfrm>
            <a:off x="6732588" y="5949950"/>
            <a:ext cx="2305050" cy="636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ec/url?sa=i&amp;rct=j&amp;q=&amp;esrc=s&amp;frm=1&amp;source=images&amp;cd=&amp;cad=rja&amp;docid=Ks5HAwc5y5KgZM&amp;tbnid=FCssSWu8052BQM:&amp;ved=0CAUQjRw&amp;url=http://www.planvital.ec/index.php/quienesomos/alianzas-estrategicas&amp;ei=4D8JU_DhOcmUkQe-lIGABg&amp;psig=AFQjCNG2lxiFUsJPd_YrdIuDK_sQ-cQ5Vw&amp;ust=1393201501302037"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www.google.com.ec/url?sa=i&amp;rct=j&amp;q=&amp;esrc=s&amp;frm=1&amp;source=images&amp;cd=&amp;cad=rja&amp;docid=Ks5HAwc5y5KgZM&amp;tbnid=FCssSWu8052BQM:&amp;ved=0CAUQjRw&amp;url=http://www.google.com.ec/url?sa=i&amp;rct=j&amp;q=&amp;esrc=s&amp;frm=1&amp;source=images&amp;cd=&amp;cad=rja&amp;docid=Ks5HAwc5y5KgZM&amp;tbnid=FCssSWu8052BQM:&amp;ved=&amp;url=http://www.planvital.ec/index.php/quienesomos/alianzas-estrategicas&amp;ei=3T8JU4ihBsmfkQeN4oCYAw&amp;psig=AFQjCNG2lxiFUsJPd_YrdIuDK_sQ-cQ5Vw&amp;ust=1393201501302037&amp;ei=LEEJU8e4KYePkAf_ooDQDg&amp;psig=AFQjCNG2lxiFUsJPd_YrdIuDK_sQ-cQ5Vw&amp;ust=1393201501302037" TargetMode="External"/><Relationship Id="rId4" Type="http://schemas.openxmlformats.org/officeDocument/2006/relationships/hyperlink" Target="http://www.google.com.ec/url?sa=i&amp;rct=j&amp;q=&amp;esrc=s&amp;frm=1&amp;source=images&amp;cd=&amp;cad=rja&amp;docid=Ks5HAwc5y5KgZM&amp;tbnid=FCssSWu8052BQM:&amp;ved=&amp;url=http://www.planvital.ec/index.php/quienesomos/alianzas-estrategicas&amp;ei=3T8JU4ihBsmfkQeN4oCYAw&amp;psig=AFQjCNG2lxiFUsJPd_YrdIuDK_sQ-cQ5Vw&amp;ust=139320150130203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jpeg"/><Relationship Id="rId12" Type="http://schemas.openxmlformats.org/officeDocument/2006/relationships/image" Target="../media/image26.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hyperlink" Target="http://www.google.com.ec/url?sa=i&amp;rct=j&amp;q=&amp;esrc=s&amp;frm=1&amp;source=images&amp;cd=&amp;cad=rja&amp;docid=BmwM56B9upQRYM&amp;tbnid=sVmq3_hk7XwPnM:&amp;ved=0CAUQjRw&amp;url=http://revisioninterior.blogspot.com/2009/07/reflotar-un-negocio-i.html&amp;ei=9hQWU8WXGer90gGemIHICQ&amp;bvm=bv.62286460,d.dmQ&amp;psig=AFQjCNFdze2CSTYIDsKC9wLKm2h_dgUSmw&amp;ust=1394042222686525" TargetMode="External"/><Relationship Id="rId11" Type="http://schemas.openxmlformats.org/officeDocument/2006/relationships/hyperlink" Target="http://www.google.com.ec/url?sa=i&amp;rct=j&amp;q=&amp;esrc=s&amp;frm=1&amp;source=images&amp;cd=&amp;cad=rja&amp;docid=xAADGqG9NWhSzM&amp;tbnid=UfrnjgOgUK7keM:&amp;ved=0CAUQjRw&amp;url=http://www.channelbiz.es/2012/02/15/merchandising-como-colocar-los-productos-en-una-tienda-de-venta-de-tecnologia/3/&amp;ei=3xgWU7ykDO-F0QGDm4E4&amp;bvm=bv.62286460,d.dmQ&amp;psig=AFQjCNGUm5-lr9Ksr50Tg45-L_0B6GW_Uw&amp;ust=1394043471817400" TargetMode="External"/><Relationship Id="rId5" Type="http://schemas.openxmlformats.org/officeDocument/2006/relationships/image" Target="../media/image22.jpeg"/><Relationship Id="rId10" Type="http://schemas.openxmlformats.org/officeDocument/2006/relationships/image" Target="../media/image25.jpeg"/><Relationship Id="rId4" Type="http://schemas.openxmlformats.org/officeDocument/2006/relationships/image" Target="../media/image21.jpeg"/><Relationship Id="rId9" Type="http://schemas.openxmlformats.org/officeDocument/2006/relationships/hyperlink" Target="http://www.google.com.ec/url?sa=i&amp;rct=j&amp;q=&amp;esrc=s&amp;frm=1&amp;source=images&amp;cd=&amp;cad=rja&amp;docid=LNIGvD_YsF6k6M&amp;tbnid=zClwaKEhjVSRNM:&amp;ved=&amp;url=http://www.mueblesdefarmacia.es/lineales&amp;ei=NBcWU7jACaq_0QGT_YKQBQ&amp;bvm=bv.62286460,d.dmQ&amp;psig=AFQjCNErKTEMdNeRZM1eD8QN5JMZkQfPfQ&amp;ust=1394043060688138"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8.png"/><Relationship Id="rId7" Type="http://schemas.openxmlformats.org/officeDocument/2006/relationships/hyperlink" Target="http://www.google.com.ec/url?sa=i&amp;rct=j&amp;q=&amp;esrc=s&amp;frm=1&amp;source=images&amp;cd=&amp;cad=rja&amp;docid=jcm3C5Lw3_F2wM&amp;tbnid=xY_jP7jhGH6HLM:&amp;ved=&amp;url=http://www.rankia.com/blog/contratos-por-diferencias/1751843-comisiones-precios-cfds&amp;ei=eR0WU-btKYGh0QGKgoHICw&amp;psig=AFQjCNFiskno8fvV2kenHkhGBi2sVJUKgA&amp;ust=1394044666182381" TargetMode="Externa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http://www.google.com.ec/url?sa=i&amp;rct=j&amp;q=&amp;esrc=s&amp;frm=1&amp;source=images&amp;cd=&amp;cad=rja&amp;docid=CF8dSMvps8BsPM&amp;tbnid=Y_EG60wOiCGgNM:&amp;ved=0CAUQjRw&amp;url=http://www.ideatarjetas.es/tarjetas-de-fidelizacion-en-farmacias/&amp;ei=YB0WU4vlHoPL0QHFhoDoAQ&amp;psig=AFQjCNGiNqJhQ2hLbXdmmWZuETFDof4PgQ&amp;ust=1394044632566203" TargetMode="Externa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www.google.com.ec/url?sa=i&amp;rct=j&amp;q=&amp;esrc=s&amp;frm=1&amp;source=images&amp;cd=&amp;cad=rja&amp;docid=C5E-7lgh3wyzUM&amp;tbnid=fB2tC2uVnD4nvM:&amp;ved=&amp;url=http://mejorserver.com/precio-servidor-dedicado&amp;ei=eR0WU-btKYGh0QGKgoHICw&amp;psig=AFQjCNFiskno8fvV2kenHkhGBi2sVJUKgA&amp;ust=1394044666182381" TargetMode="External"/><Relationship Id="rId7" Type="http://schemas.openxmlformats.org/officeDocument/2006/relationships/image" Target="../media/image34.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hyperlink" Target="http://www.google.com.ec/url?sa=i&amp;rct=j&amp;q=&amp;esrc=s&amp;frm=1&amp;source=images&amp;cd=&amp;cad=rja&amp;docid=dm7iscZlI0Jw-M&amp;tbnid=U-LFoQ1thKgehM:&amp;ved=0CAUQjRw&amp;url=http://www.peru-retail.com/noticias/ripley-duplicara-superficie-de-ventas-en-peru-el-ano-2013.html&amp;ei=eSAWU6TnMevC0AGR24HoCQ&amp;psig=AFQjCNHusdN5QTyL-TROUzLWdk2sdtfjpg&amp;ust=1394045379101997" TargetMode="Externa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ec/url?sa=i&amp;rct=j&amp;q=&amp;esrc=s&amp;frm=1&amp;source=images&amp;cd=&amp;cad=rja&amp;docid=6y8a_Qs8Bf_-EM&amp;tbnid=VNEHT2mo2EjjfM:&amp;ved=&amp;url=http://www.cib.espol.edu.ec/Digipath/D_Tesis_PDF/D-93592.pdf&amp;ei=4CMWU5u4OKuR1AGk6IHQCA&amp;psig=AFQjCNFn5lhe8cJ_IuObRPedg0dI6g280w&amp;ust=1394046305388858" TargetMode="External"/><Relationship Id="rId7" Type="http://schemas.openxmlformats.org/officeDocument/2006/relationships/image" Target="../media/image40.pn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ec/url?sa=i&amp;rct=j&amp;q=&amp;esrc=s&amp;frm=1&amp;source=images&amp;cd=&amp;cad=rja&amp;docid=-O24UyXgrirKdM&amp;tbnid=qylm1Va8DJGW0M:&amp;ved=0CAUQjRw&amp;url=http://retaildesignblog.net/2012/04/01/pharmacys-conde-lumiares-pharmacy-by-mobil-m-alicante-spain/&amp;ei=VkAWU4e-NozC0AH3yoDYBw&amp;psig=AFQjCNEgDs_K_xGmUQPr_wM4n1cvrkqFJw&amp;ust=1394053568737495" TargetMode="Externa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ec/url?sa=i&amp;rct=j&amp;q=&amp;esrc=s&amp;frm=1&amp;source=images&amp;cd=&amp;cad=rja&amp;docid=BmwM56B9upQRYM&amp;tbnid=sVmq3_hk7XwPnM:&amp;ved=0CAUQjRw&amp;url=http://revisioninterior.blogspot.com/2009/07/reflotar-un-negocio-i.html&amp;ei=9hQWU8WXGer90gGemIHICQ&amp;bvm=bv.62286460,d.dmQ&amp;psig=AFQjCNFdze2CSTYIDsKC9wLKm2h_dgUSmw&amp;ust=1394042222686525" TargetMode="External"/><Relationship Id="rId7"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Layout" Target="../diagrams/layout1.xml"/><Relationship Id="rId7" Type="http://schemas.openxmlformats.org/officeDocument/2006/relationships/image" Target="../media/image5.jpe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52.jpeg"/><Relationship Id="rId2" Type="http://schemas.openxmlformats.org/officeDocument/2006/relationships/hyperlink" Target="http://www.google.com.ec/url?sa=i&amp;rct=j&amp;q=&amp;esrc=s&amp;frm=1&amp;source=images&amp;cd=&amp;cad=rja&amp;docid=LNIGvD_YsF6k6M&amp;tbnid=zClwaKEhjVSRNM:&amp;ved=&amp;url=http://www.mueblesdefarmacia.es/lineales&amp;ei=NBcWU7jACaq_0QGT_YKQBQ&amp;bvm=bv.62286460,d.dmQ&amp;psig=AFQjCNErKTEMdNeRZM1eD8QN5JMZkQfPfQ&amp;ust=1394043060688138" TargetMode="External"/><Relationship Id="rId1" Type="http://schemas.openxmlformats.org/officeDocument/2006/relationships/slideLayout" Target="../slideLayouts/slideLayout2.xml"/><Relationship Id="rId6" Type="http://schemas.openxmlformats.org/officeDocument/2006/relationships/hyperlink" Target="http://www.google.com.ec/url?sa=i&amp;rct=j&amp;q=&amp;esrc=s&amp;frm=1&amp;source=images&amp;cd=&amp;cad=rja&amp;docid=Af3KRqiyC2NpaM&amp;tbnid=XyscO6ufC57iEM:&amp;ved=0CAUQjRw&amp;url=http://merchandisingkgsa.blogspot.com/2010_06_01_archive.html&amp;ei=ZU0WU9j4Aqv40wGqioGACg&amp;bvm=bv.62286460,d.dmQ&amp;psig=AFQjCNFIibHSb1LyfVA_p-jaksspk6UdvA&amp;ust=1394056763001359" TargetMode="External"/><Relationship Id="rId5" Type="http://schemas.openxmlformats.org/officeDocument/2006/relationships/image" Target="../media/image51.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56.png"/><Relationship Id="rId2" Type="http://schemas.openxmlformats.org/officeDocument/2006/relationships/hyperlink" Target="http://www.google.com.ec/url?sa=i&amp;rct=j&amp;q=&amp;esrc=s&amp;frm=1&amp;source=images&amp;cd=&amp;cad=rja&amp;docid=xAADGqG9NWhSzM&amp;tbnid=UfrnjgOgUK7keM:&amp;ved=0CAUQjRw&amp;url=http://www.channelbiz.es/2012/02/15/merchandising-como-colocar-los-productos-en-una-tienda-de-venta-de-tecnologia/3/&amp;ei=3xgWU7ykDO-F0QGDm4E4&amp;bvm=bv.62286460,d.dmQ&amp;psig=AFQjCNGUm5-lr9Ksr50Tg45-L_0B6GW_Uw&amp;ust=1394043471817400" TargetMode="Externa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59.gif"/></Relationships>
</file>

<file path=ppt/slides/_rels/slide2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2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2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2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2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1692275" y="836255"/>
            <a:ext cx="6480175" cy="4801314"/>
          </a:xfrm>
          <a:prstGeom prst="rect">
            <a:avLst/>
          </a:prstGeom>
          <a:noFill/>
          <a:ln w="9525">
            <a:noFill/>
            <a:miter lim="800000"/>
            <a:headEnd/>
            <a:tailEnd/>
          </a:ln>
        </p:spPr>
        <p:txBody>
          <a:bodyPr anchor="ctr">
            <a:spAutoFit/>
          </a:bodyPr>
          <a:lstStyle/>
          <a:p>
            <a:pPr algn="ctr">
              <a:tabLst>
                <a:tab pos="781050" algn="l"/>
              </a:tabLst>
            </a:pPr>
            <a:endParaRPr lang="es-ES_tradnl" dirty="0" smtClean="0">
              <a:latin typeface="Arial" pitchFamily="34" charset="0"/>
              <a:cs typeface="Arial" pitchFamily="34" charset="0"/>
            </a:endParaRPr>
          </a:p>
          <a:p>
            <a:pPr algn="ctr">
              <a:tabLst>
                <a:tab pos="781050" algn="l"/>
              </a:tabLst>
            </a:pPr>
            <a:r>
              <a:rPr lang="es-ES_tradnl" dirty="0" smtClean="0">
                <a:latin typeface="Arial" pitchFamily="34" charset="0"/>
                <a:cs typeface="Arial" pitchFamily="34" charset="0"/>
              </a:rPr>
              <a:t>DEPARTAMENTO </a:t>
            </a:r>
            <a:r>
              <a:rPr lang="es-ES_tradnl" dirty="0">
                <a:latin typeface="Arial" pitchFamily="34" charset="0"/>
                <a:cs typeface="Arial" pitchFamily="34" charset="0"/>
              </a:rPr>
              <a:t>DE CIENCIAS ECONÓMICAS  ADMINISTRATIVAS Y DE COMERCIO</a:t>
            </a:r>
          </a:p>
          <a:p>
            <a:pPr algn="ctr">
              <a:tabLst>
                <a:tab pos="781050" algn="l"/>
              </a:tabLst>
            </a:pPr>
            <a:endParaRPr lang="es-ES_tradnl" dirty="0">
              <a:latin typeface="Arial" pitchFamily="34" charset="0"/>
              <a:cs typeface="Arial" pitchFamily="34" charset="0"/>
            </a:endParaRPr>
          </a:p>
          <a:p>
            <a:pPr algn="ctr">
              <a:tabLst>
                <a:tab pos="781050" algn="l"/>
              </a:tabLst>
            </a:pPr>
            <a:r>
              <a:rPr lang="es-ES_tradnl" dirty="0" smtClean="0">
                <a:latin typeface="Arial" pitchFamily="34" charset="0"/>
                <a:cs typeface="Arial" pitchFamily="34" charset="0"/>
              </a:rPr>
              <a:t> “</a:t>
            </a:r>
            <a:r>
              <a:rPr lang="es-ES" dirty="0">
                <a:latin typeface="Arial" pitchFamily="34" charset="0"/>
                <a:cs typeface="Arial" pitchFamily="34" charset="0"/>
              </a:rPr>
              <a:t>ESTUDIO DEL COMPORTAMIENTO DEL CONSUMIDOR SOBRE EL IMPACTO DE LAS DIFERENTES TÉCNICAS DE COMERCIALIZACIÓN UTILIZADAS EN LOS PRINCIPALES AUTOSERVICIOS DE MEDICAMENTOS DEL DISTRITO METROPOLITANO DE QUITO.</a:t>
            </a:r>
            <a:r>
              <a:rPr lang="es-ES_tradnl" dirty="0" smtClean="0">
                <a:latin typeface="Arial" pitchFamily="34" charset="0"/>
                <a:cs typeface="Arial" pitchFamily="34" charset="0"/>
              </a:rPr>
              <a:t>”</a:t>
            </a:r>
            <a:endParaRPr lang="es-ES_tradnl" dirty="0">
              <a:latin typeface="Arial" pitchFamily="34" charset="0"/>
              <a:cs typeface="Arial" pitchFamily="34" charset="0"/>
            </a:endParaRPr>
          </a:p>
          <a:p>
            <a:pPr algn="ctr">
              <a:tabLst>
                <a:tab pos="781050" algn="l"/>
              </a:tabLst>
            </a:pPr>
            <a:endParaRPr lang="es-ES_tradnl" dirty="0">
              <a:latin typeface="Arial" pitchFamily="34" charset="0"/>
              <a:cs typeface="Arial" pitchFamily="34" charset="0"/>
            </a:endParaRPr>
          </a:p>
          <a:p>
            <a:pPr algn="ctr">
              <a:tabLst>
                <a:tab pos="781050" algn="l"/>
              </a:tabLst>
            </a:pPr>
            <a:r>
              <a:rPr lang="es-ES_tradnl" dirty="0" smtClean="0">
                <a:latin typeface="Arial" pitchFamily="34" charset="0"/>
                <a:cs typeface="Arial" pitchFamily="34" charset="0"/>
              </a:rPr>
              <a:t>JUAN PABLO GARCÍA GUDIÑO</a:t>
            </a:r>
            <a:endParaRPr lang="es-ES_tradnl" dirty="0">
              <a:latin typeface="Arial" pitchFamily="34" charset="0"/>
              <a:cs typeface="Arial" pitchFamily="34" charset="0"/>
            </a:endParaRPr>
          </a:p>
          <a:p>
            <a:pPr algn="ctr">
              <a:tabLst>
                <a:tab pos="781050" algn="l"/>
              </a:tabLst>
            </a:pPr>
            <a:endParaRPr lang="es-ES_tradnl" dirty="0">
              <a:latin typeface="Arial" pitchFamily="34" charset="0"/>
              <a:cs typeface="Arial" pitchFamily="34" charset="0"/>
            </a:endParaRPr>
          </a:p>
          <a:p>
            <a:pPr algn="ctr">
              <a:tabLst>
                <a:tab pos="781050" algn="l"/>
              </a:tabLst>
            </a:pPr>
            <a:r>
              <a:rPr lang="es-ES_tradnl" dirty="0">
                <a:latin typeface="Arial" pitchFamily="34" charset="0"/>
                <a:cs typeface="Arial" pitchFamily="34" charset="0"/>
              </a:rPr>
              <a:t>Tesis presentada como requisito previo a la obtención del grado de</a:t>
            </a:r>
            <a:r>
              <a:rPr lang="es-ES_tradnl" dirty="0" smtClean="0">
                <a:latin typeface="Arial" pitchFamily="34" charset="0"/>
                <a:cs typeface="Arial" pitchFamily="34" charset="0"/>
              </a:rPr>
              <a:t>:</a:t>
            </a:r>
          </a:p>
          <a:p>
            <a:pPr algn="ctr">
              <a:tabLst>
                <a:tab pos="781050" algn="l"/>
              </a:tabLst>
            </a:pPr>
            <a:endParaRPr lang="es-ES" dirty="0">
              <a:latin typeface="Arial" pitchFamily="34" charset="0"/>
              <a:cs typeface="Arial" pitchFamily="34" charset="0"/>
            </a:endParaRPr>
          </a:p>
          <a:p>
            <a:pPr algn="ctr">
              <a:tabLst>
                <a:tab pos="781050" algn="l"/>
              </a:tabLst>
            </a:pPr>
            <a:r>
              <a:rPr lang="es-ES_tradnl" dirty="0">
                <a:latin typeface="Arial" pitchFamily="34" charset="0"/>
                <a:cs typeface="Arial" pitchFamily="34" charset="0"/>
              </a:rPr>
              <a:t>Ingeniería en Mercadotecnia</a:t>
            </a:r>
            <a:endParaRPr lang="es-ES" dirty="0">
              <a:latin typeface="Arial" pitchFamily="34" charset="0"/>
              <a:cs typeface="Arial" pitchFamily="34" charset="0"/>
            </a:endParaRPr>
          </a:p>
          <a:p>
            <a:pPr algn="ctr" eaLnBrk="0" hangingPunct="0">
              <a:tabLst>
                <a:tab pos="781050" algn="l"/>
              </a:tabLst>
            </a:pPr>
            <a:endParaRPr lang="es-ES" dirty="0">
              <a:latin typeface="Arial" pitchFamily="34" charset="0"/>
              <a:cs typeface="Arial" pitchFamily="34" charset="0"/>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i="0" dirty="0">
                <a:solidFill>
                  <a:schemeClr val="tx1"/>
                </a:solidFill>
              </a:rPr>
              <a:t>Autoservicios de </a:t>
            </a:r>
            <a:r>
              <a:rPr lang="es-ES" i="0" dirty="0" smtClean="0">
                <a:solidFill>
                  <a:schemeClr val="tx1"/>
                </a:solidFill>
              </a:rPr>
              <a:t>Medicamentos</a:t>
            </a:r>
            <a:endParaRPr lang="es-MX" dirty="0"/>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5652945" cy="4525963"/>
          </a:xfrm>
          <a:prstGeom prst="rect">
            <a:avLst/>
          </a:prstGeom>
          <a:noFill/>
          <a:ln>
            <a:noFill/>
          </a:ln>
        </p:spPr>
      </p:pic>
      <p:sp>
        <p:nvSpPr>
          <p:cNvPr id="5" name="4 Rectángulo redondeado"/>
          <p:cNvSpPr/>
          <p:nvPr/>
        </p:nvSpPr>
        <p:spPr>
          <a:xfrm>
            <a:off x="5364088" y="2852936"/>
            <a:ext cx="3456384" cy="2592288"/>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dirty="0" smtClean="0"/>
              <a:t>De </a:t>
            </a:r>
            <a:r>
              <a:rPr lang="es-ES" sz="1400" dirty="0"/>
              <a:t>los 246  encuestados que asisten a los autoservicios de medicamentos en el </a:t>
            </a:r>
            <a:r>
              <a:rPr lang="es-ES" sz="1400" dirty="0" smtClean="0"/>
              <a:t>Distrito </a:t>
            </a:r>
            <a:r>
              <a:rPr lang="es-ES" sz="1400" dirty="0"/>
              <a:t>M</a:t>
            </a:r>
            <a:r>
              <a:rPr lang="es-ES" sz="1400" dirty="0" smtClean="0"/>
              <a:t>etropolitano </a:t>
            </a:r>
            <a:r>
              <a:rPr lang="es-ES" sz="1400" dirty="0"/>
              <a:t>de Quito el 43.83% su lugar de preferencia es </a:t>
            </a:r>
            <a:r>
              <a:rPr lang="es-ES" sz="1400" dirty="0" err="1"/>
              <a:t>Fybeca</a:t>
            </a:r>
            <a:r>
              <a:rPr lang="es-ES" sz="1400" dirty="0"/>
              <a:t>, el 20% su lugar de preferencia es Sana </a:t>
            </a:r>
            <a:r>
              <a:rPr lang="es-ES" sz="1400" dirty="0" err="1"/>
              <a:t>Sana</a:t>
            </a:r>
            <a:r>
              <a:rPr lang="es-ES" sz="1400" dirty="0"/>
              <a:t>, el 16.60% su lugar de preferencia es </a:t>
            </a:r>
            <a:r>
              <a:rPr lang="es-ES" sz="1400" dirty="0" err="1"/>
              <a:t>Pharmacys</a:t>
            </a:r>
            <a:r>
              <a:rPr lang="es-ES" sz="1400" dirty="0"/>
              <a:t>, el 11.06% su lugar de preferencia es Cruz Azul, y el 8.51% su lugar de preferencia es </a:t>
            </a:r>
            <a:r>
              <a:rPr lang="es-ES" sz="1400" dirty="0" err="1"/>
              <a:t>Medicity</a:t>
            </a:r>
            <a:r>
              <a:rPr lang="es-ES" sz="1400" dirty="0"/>
              <a:t>.</a:t>
            </a:r>
            <a:endParaRPr lang="es-MX" sz="1400" dirty="0"/>
          </a:p>
          <a:p>
            <a:endParaRPr lang="es-ES" sz="1400" dirty="0" smtClean="0"/>
          </a:p>
        </p:txBody>
      </p:sp>
      <p:sp>
        <p:nvSpPr>
          <p:cNvPr id="6" name="AutoShape 2" descr="data:image/jpeg;base64,/9j/4AAQSkZJRgABAQAAAQABAAD/2wCEAAkGBxQTEhUUEhQWFRUXGB4aFBgYGBwfHxsgHCEdHRwgIhcdHigiGB0mHxYZITEhJyksLi8uHSQzODMsNygtLi0BCgoKDg0OGxAQGzQkICQsNzQsMC8sNywsLCwsLC8sLCwvLCwvLCwsLCwsLS8sLCwsLCwsLCwsLCwsLCwsLCwsLP/AABEIAHgA8AMBEQACEQEDEQH/xAAcAAEAAgMBAQEAAAAAAAAAAAAABgcDBAUIAgH/xABKEAACAQIDAwYJCQUGBgMAAAABAgMAEQQSIQUGMQcTQVFhcRciMlOBkaKx0RQWIzVUcpKhwVJic4KyFTM0Q+HwJEJjs9LxJZOj/8QAGwEBAAMBAQEBAAAAAAAAAAAAAAIDBAEFBgf/xAAzEQACAQIDBQYGAgMBAQAAAAAAAQIDEQQSMRMUITJRFkFSYZGhBRUiM1OBccFCQ7HxBv/aAAwDAQACEQMRAD8AvGgFAKAUAoBQCgFAKAUAoBQCgFAKAUAoBQCgFAKAUAoBQCgFAKAUAoBQCgFAKAUAoBQCgFAKAUAoBQCgFAKAUAoBQCgFAKAUAoBQCgFAKAUAoBQCgNPam1IcOmeeRY14XY8ewdZqUYSk7JHHJLiyIz8q2BU2HOt2hNPzIrQsJUKt4gY/Czgv2ZvwD/ypudQ5vECY7G2kmJhjnjvkkF1uLG3aKzzi4txZdF5ldG7UTooBQCgOHvJvZhsCYxiGYc5mK5ULeTa/Dh5Qq2nRlU5SE6kY6nJh5TtnsyqJJLsQB9E/Emw6Km8LUXd7kNvAmDuACSQABck8AB29FZy41NmbVhxCloJFkVTlYqb2PG3qIqUoSjzI4pJ6GxicQsaM8jBVUXZibADvriTbsjrdjBsvakOITPBIsiXtdTfXq7K7KMouzRxST0NqRwoJYgAC5J4ADib9FROmnsrbEGJBOHlSUKbNlN7Ht6qlKEo8ysRjJS0Nx3ABJNgBck9AFRJHOXeDDFY3E8eWVssRzDxzwsO29T2crtW0I549Tp1Akc7aW3MPh2VJ5o42fyQzAE/6dtTjTlJXSIuUVqzo1Akam0tpQwLnnkSNeF2IH/upRi5OyRxyS1NiGUMoZTdWAKkdIOoNR0OmMYxOcMWYc4FzlenLe17dV67Z2ucvxsZ64dOdgNuYeaRo4Zo5HTylVgSKnKnKKu0RUk3ZM6NQJHOw23MPJKYY5o2lW+ZFYEi3HTsqbpySzNcCKnFu1zo1Aka+0cYsMTyyGyopZu4frXYxcnZHG7K55t3i27LjJjNMdToi9CL+yP8AetezTpqCyo8+U3J3ZzKmRFAeiuTr6twv8P8AU15GI+5L+TfS5F/BI6pLBQCgFAVHy7eXg/uy++KvQwWkv1/ZlxOqK22b/fRfxE/qFbJaMzLVHozfKNmwOJVFZmMTAKoJJ04ADUmvHpc6uehU5WfG5+Alhw6rM6uSFKhYRHlGUeKRmOZhrrp3UqyTlw/7c7BWXE0uUrCvLgikalmMsWgUt/mLclRxA4nsqeHaU7vo/wDhGqm42RqblYCeLHbQ5/xswgtIsRjR7CW+UXIJFwDYnoqVaUXCNvP+jlOLUnc62/kTPs/FKiszGIgKoJJ7ABqaroO1RX6kqivBo4u4+z5YMXiBKC2aCAiTmjGNAwyWHikrfXp66srSUoK3VkaaabuSDfB2GBxPNqztzTBVUEk3FtFGpOtVUrZ1fqTnfK7FX43dueNJAsTsuESOXDgIxLPKYzIBYeMQYW0GozCtsasW1x14P9f+mZ033LTQucGvONZWu+OycRJice0QsvyWMG8BfnPKuqNcWYdl+I0rZRnFRjfr1M9SMm210J5sFSMLAGBDCJAQdCDlF7g8DWWfMy+OiI1vRAY8fBipIHxECxMlkTOYnJBzc2NTcWFwOir6bvBxTs7+pXPhJO10TDDuGRSAQCAQCLEAjgV6D2VnZaR6KBv7Xd8rZPkgXNlOW+e9s3C9uirW1sreZD/P9Hex4JikA45GtbuNVR1RJ6FY7qbIxMcuymkU5RFKLCBkMWieLI9zck8LheB41tqzg1O3Xrr/AAUQjJZblq1hNBX+5eaLFtFh45vkbBnPPwNGYmJvlV2AMim/orXW4xvJ8fJ3uUU+DstCwKyF5EuVSYrs2a3TlU9xYA1owyvURVW5Gef69Uwln8le5+GxMDz4hOcOcoqkmwAA1sOJJP5VixNaUZZYmmjTjJXZOfmDs/7Kn5/Gsu8VOpdsodDo4mWHAYUsFKwwrfKuth2AntqCTqS82SbUY/wRXws4L9mb8A/8qv3OoVbxAl+wtrJioVnizBHvbMLHQ24eiqJwcJZWWxkpK6ODvBygYXCTNBKJS6gE5VBGuo1vVkMPOcbohKrGLsxu/wAoGFxcywRCUOwJGZQBpqdb0nh5wjdiNWMnZEQ5dvLwf3ZffFWnBaS/X9lWJ1RWWFlyOjWvlZWt12IP6VsaurGYnuN5W8Wx+jjijHRxY+kmwPqFZVg4LVl7xEugwXK5i1P0kUUg6eKn0EXA9Ro8HB6MLES7yyt098sPjh9GSkgF2je2Ydotow7R+VY6tGVPXQ0QqKehIqpLDBjsYkKNJKwRFF2YnQV1RbdkcbSV2VbtzleOYrhIRlH+ZLe57Qg4DvPoFboYPh9TM0sR4UcAcqW0L3zRW6ub/wBat3SmQ28yT7ucrSswTGRiMHhIlyo+8p1A7QT3CqKmDaV4MsjiPEWdFIGUMpBUi4I4EHgb1ifA0n0xsLnQdNAVzvNyrRRMUwic+w4uTZB3W1f8h21sp4RvjLgZ54hLhHiRSXlXxxNwIVHVkJ95q9YSmVbxIkfJ5vzisZi+Zm5vJkZvFWxuLW1v21TXoQhC6LKVWUpWZZeInVFZ3YKqi7EmwAHbWNJt2RpbsVbvHyt2YpgowQNOdkvr91B0dpPorbTwfC82ZZYjwkUflI2gTfngOwItvdV+7U+hXtpne2HyuTKwGKiWROlo/FYfynRu7Sq54OL5WTjiH3otjZe0Y8RGssLh0bgR7iOg9lYJRcXZmpNNXRt1E6Q7la+rZfvJ/UK0YX7qKq/Iyg69Uwkn3b35xOCiMUIjKli3jKSbm3b2VRUoRm7sshVcVZHV8LGN/Zh/CfjUN0pk94kTja+0nxOwZJpLZ5ICzW4caywio11FdS2Us1JvyKLr1DGeguS76tg/m/qNeTifuM3UeRFW8rP1lJ9xPdW7C/bRmr845JvrKP7j+6mK+2xQ5yQ8u3l4P7svviqrBaS/X9lmJ1RV1bTMdbYe7eJxdzh4mdQbM2gUHqueJ7BVc6sIczJRhKWh+bc3cxOEt8oiZAxsraFSerMOB7DSFSM+ViUJR1NDB4t4pFkiYq6G6sOg/wC+iptJqzIptcUejd0NujG4WOcCxOjjqYaN6Okdhrx6tPJJxPQhPNG5UHKhvO2KxJiU/QwMVA6GcaMx67EED09dehhqWSN+9mStPM7dyIhhcM8jrHGpd2NlVRck1obSV2VJX4I7+0txcbBCZpY1VBxvItx6L8ewVVHEQk7IsdKSV2Rurissvke3nZJfkchuj3MN/wDlYXJXuI17CO2sWLpXWdfs0UJ2eVm3yxb0MCMFEbAjNOR038le7pPoqOEpLnf6O15/4oqit5mJRg+T7aEihhAVB4Z2Cn1XuPTVDxFNd5YqM33Ex5N9zcXhcZzs8YVObYXDA6m1tB3VnxFeE4WRdSpyjK7ObywbytJN8kjNo47GW3/M51APYo6Os9lTwlKyzsjXnd5Su4oyzBVBZmNlAFySeAA6TWszkxh5MMeyZsiKf2C4v+Wl/TWd4qnexdsJ2Inj8FJDI0cqFHXylbiPiO2tEZKSuilpp2ZJ+TXeY4PEhGP0MxCyA8AeCt2dR7O6qMRSzxv3otpTyy8mX/XlG4h3K19Wy/eT+oVowv3UVV+RlB16phN/A7ExEy5oYJJFva6qSL9VxUJTjHg2dUW9EbHzVxv2Wf8A+s1zaw6o7s5dC1cRh3j3dZJFKOuHsysLEG/SKwpp4i66mpq1Gz6FJ16RjPQXJd9Wwfzf1GvJxP3GbqPIireVn6yk+4nurdhftozV+cck31lH9x/dTFfbYoc5IeXby8H92X3xVVgtJfr+yzE6orCGIsyqNCxCg95t+tbL24mY9Q7MwCQRJFGLIgAA/XvPGvFlJyd2ekkkrI/NqbPTERPDKLo4IPxHaOIpGTi7oNJqzPL80RVmU6lSVPoNv0r2r34nmlmcj2OZMPtC3CNVkUfvFZL/APaX1VjxcU3E04d8GVgvCtrMqJRufvOmASV0i5zEvZULeSiDUnrJYnh+6Naoq0nUsr8C2nPJd95x9ubbnxb85iJC5F8t9At+IVeC1ZCEYK0UQlJyd2dvdXcLE42zgc1CeEjjiP3V4t+Q7arq4iFPhqycKUpFw7sbm4bBC8a5pOmV7FvR0KOwV59StKpqa4U4x0KL3vnL47FMdTzzj8JKj8lFenSVoR/gxTd5MkvI5stJsY0jgHmUDKD+0TYH0WNU4uTULLvLKCTl/BeNeYbRQHl/bs5fEzueLTOfaNe3BWil5Hmyd2yc8iWCR8TNIwBaJFydmcsCfUtvTWXGSail1LsOvqbLnrzjYVhy44FeZgnt44k5u/WrKzfkU/M1twUndxM2JXBMp9+Br0EZGeptmzF4Y3PFkVj3kA14clZtHprQi/K19Wy/eT+oVfhfuorr8jKDr1TCXfyL/wCAb+M3uWvMxn3P0bMPyk+rKXkd5QhfZuKt5o/pV1D7kf5K6vIzzpXrmAu/ks29h/kKRNKiPGSGV2AOpJBF+IrzMTTlnvY2UZrLYrTlF2ik+PleJgyeKoYcDlGtuvWtuHi400mZ6rTnwN3klH/yUf3H91RxX2ztDnJny3bML4eGcf5TlW7pLa/iRfXWbBytJx6/0XYiPBMpv8q9EyF/7n79YfFRLzkixTgWkRyBcjpUnQg8a8qrh5QfDQ3U6qkvM/N8d+8PhYmEciyzkWRUINieliNABxpSw8pvjoKlVRXDUoCvVMJcPIzsf/hcRK/k4ghAP3UDC/rkYeivPxc/qSXcasPH6W+pU2PwTQSvC/lRsUb0aX7jx9Nb1JSV13mVqzsY8PGGZVLBQSAWbgt+k26BR6BFt7s7v7KwiCefEwzvYHMzLlU/ux3J9Jue6sFSpVm8qVjVCEIq7Z9pyvw88ytA/M3skikZj2mM2sOnjfspubtrxG8K+nAmuxN5sLi/7iZXa1yvBh/KdazTpThzIvjOMtGUXyhbOMG0JweDtzi9z6++4r06Es1NGKqrTY3D3k+Q4oSMCY2GSUDjY63A6bEXt30r0tpGwpzyO5fGD3gwsqho8REQf3wPyJuK8t05J2aNqnF95tw46JzZJEY9SsCfUDUXFrVHbo887+bMOHx86EWDOZE7Q5ze8keivXoTzU0zBUjaTPvcXec4DEc4VLRuMsqjjbiCO0H9a5WpbSNhTnkdy64t9sAyZ/lUYHabEfynWvNdCpe1jZtYdSpuUvfBcdIiQ35mIkgnQux0zW6ABoO81vw9HZq71ZlrVM74aEJfga0opZ6i2L/h4f4Sf0ivEnzM9OOiI3ytfVsv3k/qFXYX7qK6/Iyg69Uwl38i/wDgG/jN7lrzMZ9z9GzD8pPqyl5r7QwazRPE/kupVu4i1di8rujjV1Y817wbElwcxhmFiPJbocdDDs91ezCamro8+UXF2ZzSKmRFAW9yO7sPHmxcq5c65YQeNjqzEdR0A9PZXn4uqn9C/ZqoQa+plkY/BpNG8UgzI6lWHYaxxbi7o0NXVmee98t0pcBJZrtEx+jltoew9TdnT0V69Ksqi4amCpTcGR0irSAAoCR7mboy4+Sy3SFT9JLbQdYXrb3dPbTWrKmvMsp03NnoTAYNIY0ijGVEUKo7BXkybk7s3JWVkQHlO3GbE/8AE4YXmUWkTzgHAg/tD8/Rrqw1dQ+mWhRWpZuKKYZSCQQQQbEHQgjiCOg9lekZD5tQGXC4Z5HWONS7sbKqi5PorjaSuwlfgi9uTnc35DGXlsZ5AM1uCDjlH6np9FeXiK+0dlojbSp5Fx1MvKHueMfEGQhZ4782TwYHip77aHoPeaYets3x0Z2rTzrzKFxmFeJ2jlUo6mzKwsR/vrr1E01dGFqzszCVrpyxOORtR/aI/hP+lZsX9v8AZfh19ZZXKBucuPiBQhZ4782x4EHirdh6D0H01ioVtm+Ohoq0868yhtoYGSCQxTIY3HFW49/aO0V6sZKSujC007M1q6BQH4/A0RxnqLYv+Hh/hJ/SK8SfMz046Ix7eiw7QsMWEMNxmz8L30/O1cU8n1J2LIUZVnkirvoRb+zdh/s4b1/61Le5eMt+U1/xP0OtsramzsMmSCWGNL3yq2lz0/lVcq6k7yZOPw3Ex4Km/Q3PnRg/tEX4qjtI9Tvy7FfjfoPnRg/tEf4qbSPUfLsV+N+hqbT2rs7EJknkgkXqYg/+qlGsou6kcfwzEy4Om/Q884lbOwHQxHqNe6tDwSa8lAwglmfF834gQxGToN2vYHp0FY8bUyRXG1zbgsNUryeSOaxbnzowf2iP8VeZtI9T0vl2K/G/QfOjB/aI/wAVNpHqPl2K/G/Q+J94sC6lXnhZSLEEgg+g11VYrimPl2Kf+t+hEcdu3sSQ3EiRn/pyED1air446S/yKn8Hrv8A1v0PrAbu7EiNy6SH/qSEj1cKSx0n/kF8Irr/AFv0JZDvHgkUKs8KqBYAEADuA4VQ6sX3lvy7Ffjfoffzowf2iP8AFXNpHqPl2K/G/QfOjB/aIvxU2keo+XYr8b9DkbabZOKN52gdrWzXs34hrVkMTk5ZEZfC8RLWm/Q4S7rbDBvzo7ufa3vq3f5eJFfyev8AjfuSPZGL2XhQRh3gjvxIOp7zxNUzxGfmkWx+GYmOlN+h0fnRg/tEf4qhtI9Tvy7FfjfoPnRg/tEX4qbSPUfLsV+N+hzts4vZeKAGIeCS3Ak6jubiKnDEZOWRyXwzEy1pv0ItLulsUnTEFewS/EGr1j31RV8nr/jkdHd3ZmysHNz0OJ8bKV8aQEWPZbsqFTGZ1ZtEofCcRF3VOXoSn50YP7RF+KqNpHqWfLsV+N+hp7T2ps3ELlnkgkXoDWNu7qqUa6jxUjj+G4l6036HAbYWwyb3iHYJGt6r1bvsvEQ+UV/xP0MuM2VsWSMRZoUUNm+jbKSQCNW4kanSuRxjTvmD+E12rbJ+hzvmnsPz3/7NVm/y6oj8mr/jl7libLljaJOZYNGAFUg30XTj6KozZuJCpSnSeSaszQ3v2O2LwzQoyqxKm7Xt4pB6O6oVIuUbI2fDcVHC4hVZK6V9PNWIH4L8R56H2vhWbdpH0XaOh4Jew8F+I89D7Xwpu0h2joeCXsPBfiPPQ+18KbtIdo6Hgl7DwX4jz0PtfCm7SHaOh4Jex+HkvxHnofa+FN2l1Or/AOkoJ8kvYq/Gn6R/vt7zX1C0Pzoke4m7cmNaZY3RSgQnNfW+cdA7K834lTc4xt5/0e98A+IQwc6jmm7paeVyXeC/Eeeh9r4V5O7SPpu0dDwS9h4L8R56H2vhTdpDtHQ8EvYeC/Eeeh9r4U3aQ7R0PBL2HgvxHnofa+FN2kO0dDwS9h4L8R56H2vhTdpDtHQ8EvYeC/Eeeh9r4U3aQ7R0PBL2HgvxHnofa+FN2kO0dDwS9h4L8R56H2vhTdpDtHQ8EvYeC/Eeeh9r4U3aQ7R0PBL2HgvxHnofa+FN2kO0dDwS9h4L8R56H2vhTdpDtHQ8EvYeC/Eeeh9r4U3aQ7R0PBL2HgvxHnofa+FN2kO0dDwS9h4L8R56H2vhTdpDtHQ8EvYeC/Eeeh9r4U3aQ7R0PBL2HgvxHnofa+FN2kO0dDwS9h4L8R56H2vhTdpDtHQ8EvYeC/Eeeh9r4U3aQ7R0PBL2HgvxHnofa+FN2kO0dDwS9h4L8R56H2vhTdpDtHQ8EvYeC/Eeeh9r4U3aQ7R0PBL2J9unslsLhkhdlZlJuVvbUk9PfWmnFxjZnzfxDFRxNd1YqyfX+DsVMxCgFAKAUAoDgNuXgCSThYrnU+LVu3qdSGyh0N7ZWwsPhixw8KRlrBsote17e81GVSUuZnYxUdEcnGl1xw59pRC5QYYxvZA4uWV1GpLWFibjQjTpmrZOGveRd83E/cbvFKokmSNDh4ZObcljnezBXKgCwsSQAeNjwoqa4Jviw5vVaH7t/eGWJ5xEkbLh4RLKzsRxLWUAA6kIdeikKaklfvYlNq9u4yYfb8inEfKI1UQwrMQjFiA2fxGuAM/0fRprXHTXDL3uwU3xuMBtqfn4YsRHGvyiN3jyOSUyZCVa4FzaQajpBpKEcrcXodUndJ95n3d2tJOZecVEyNl5sFs6anywQBqACCNNeJ41ypBRtYRk2fu1tozLPFBh0jZnjd3aRiAgUoF0UEm5c+qkYxyuUjrbvZGsu8RbDRSDm0mkJCo2dgSps+UIpZxpfh0i9d2dpNdxzNwPn5xSNhYpY4laWSURKhYhT4xVmDFbhbKzai9hwruzWZpvgczu10fm1MZjBNhIk5kM+dpNWscg1HC+Xx0143pGMLNsNyukY8TvPJzzLFDnjjlWJ/FkLMSQGZSqFAq5tbnWx4V1Ulbiw5u/BHe2vtBcPDJM9ysaliBxNujvPCqoRzSSROTsrkfXFYlsXAmIWONUjedubdiBoECtcC+XMdeB6harbRUW4/wQu8yufew95ZZ5IvoSIZlZkOWTMgGq5yUCeMOo6dtcnSUU+PFCM2+4397sZLFhnaDKJDZVLX0LnKLAA3N2Gh0qNKKcuJ2baXA+4cdIs0EDhS7Ru8rKTZchRVtca5i/5GjirOSO3d0jPsPaBnhWWwAcsUseK3IU+kAH01GccrsIu6uaEm3mzvEqAy8/zUYJNiuVHZz1AKx9Nuup7NWv5HM3cYpts5PlUwQsVkSCNc5s7eLbQ+Kl2lsSBfTW9hXVC9l+zma12YcLjJTjG+VGNFw2HLMUc5PpW4kMBYgQtxvxPXXWlk+nvf8Az/04m83HuRsbA29JNM0UippGJFZOcAsSRa0iqTwuGGhqM6aUbolGTbsyQ1UTFAKAUAoBQCgFAKA5g2HFzolOdmViyhpGKqToSqE2BsSOy5qe0drEcqvc+X3fgL5yreWJMmZsmcahsl7XuAe/Wm0lawyozT7Hifncy357Lzmp8bJ5I7uztNcU2reQyo+zsyItKxW5mULLfUMACALdVmPrpmfDyO2RgwWwooyWXOWyc2GZ2YqvUpJ8UcOHUK66jZxRSM2z9lxwl2XMXe2d2Ysxy3Ci56Bc2Haa5KbZ1RSOfid3+dxMk0jEKY0jiyMysoGcyXItoxZfw1NVLRSRFxu7s2pdgwERAKU5lSsWRiuVWADLcHgcq+oVHaS4+Z3Kj7w+xoUSFFWywf3QudNCvp0Y+ujm22+oUUreRlxOzkeSOU5g8eYKQxGjZcwIHEHIuh6q4pNJo60m7mOPZMaymRS6ljmZQ7BSbWuUva9M7tYZVe5s4zCpKjRyKGRwVYHpB41xNp3QaurM1Nn7FiidnXOzsqozO7MSq3sLsf3jUpTbVjiilxPrZmyY4NIy4UCyoXYqo6gpOgrkpuWoUUtDNtDApMmR72uCLEggqQQQRwIIBrkZOLujrVzWxuxIpSpbPcIUursCym1wxB8YadNSU2jjimbeBwixRpHGLIihVHUBwqLbbuzqVlYxR7LiWdsQF+ldQrNc8B1DgOi/XYdVdzPLl7hlV7mOXY0LRPEV8R2Ltqb5ic1weIN9R1V3O73OZVaxjTd+ALMpUuJwBMXYsWsLDUnqNNpK6fQZFxMuz9kRwu8i5i7hVdncsSEzZdSejMaSm2rBRSdzfqBIUAoBQCgFAKAUAoBQCgFAKAUAoBQCgFAKAUAoBQCgFAKAUAoBQCgFAKAUAoBQCgFAKAUAoBQCgFAKAUAoBQCgFAKAUAoBQCgFAKAUAoBQCgFAKA//2Q==">
            <a:hlinkClick r:id="rId3"/>
          </p:cNvPr>
          <p:cNvSpPr>
            <a:spLocks noChangeAspect="1" noChangeArrowheads="1"/>
          </p:cNvSpPr>
          <p:nvPr/>
        </p:nvSpPr>
        <p:spPr bwMode="auto">
          <a:xfrm>
            <a:off x="28575" y="-685800"/>
            <a:ext cx="285750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4" descr="data:image/jpeg;base64,/9j/4AAQSkZJRgABAQAAAQABAAD/2wCEAAkGBxQTEhUUEhQWFRUXGB4aFBgYGBwfHxsgHCEdHRwgIhcdHigiGB0mHxYZITEhJyksLi8uHSQzODMsNygtLi0BCgoKDg0OGxAQGzQkICQsNzQsMC8sNywsLCwsLC8sLCwvLCwvLCwsLCwsLS8sLCwsLCwsLCwsLCwsLCwsLCwsLP/AABEIAHgA8AMBEQACEQEDEQH/xAAcAAEAAgMBAQEAAAAAAAAAAAAABgcDBAUIAgH/xABKEAACAQIDAwYJCQUGBgMAAAABAgMAEQQSIQUGMQcTQVFhcRciMlOBkaKx0RQWIzVUcpKhwVJic4KyFTM0Q+HwJEJjs9LxJZOj/8QAGwEBAAMBAQEBAAAAAAAAAAAAAAIDBAEFBgf/xAAzEQACAQIDBQYGAgMBAQAAAAAAAQIDEQQSMRMUITJRFkFSYZGhBRUiM1OBccFCQ7HxBv/aAAwDAQACEQMRAD8AvGgFAKAUAoBQCgFAKAUAoBQCgFAKAUAoBQCgFAKAUAoBQCgFAKAUAoBQCgFAKAUAoBQCgFAKAUAoBQCgFAKAUAoBQCgFAKAUAoBQCgFAKAUAoBQCgNPam1IcOmeeRY14XY8ewdZqUYSk7JHHJLiyIz8q2BU2HOt2hNPzIrQsJUKt4gY/Czgv2ZvwD/ypudQ5vECY7G2kmJhjnjvkkF1uLG3aKzzi4txZdF5ldG7UTooBQCgOHvJvZhsCYxiGYc5mK5ULeTa/Dh5Qq2nRlU5SE6kY6nJh5TtnsyqJJLsQB9E/Emw6Km8LUXd7kNvAmDuACSQABck8AB29FZy41NmbVhxCloJFkVTlYqb2PG3qIqUoSjzI4pJ6GxicQsaM8jBVUXZibADvriTbsjrdjBsvakOITPBIsiXtdTfXq7K7KMouzRxST0NqRwoJYgAC5J4ADib9FROmnsrbEGJBOHlSUKbNlN7Ht6qlKEo8ysRjJS0Nx3ABJNgBck9AFRJHOXeDDFY3E8eWVssRzDxzwsO29T2crtW0I549Tp1Akc7aW3MPh2VJ5o42fyQzAE/6dtTjTlJXSIuUVqzo1Akam0tpQwLnnkSNeF2IH/upRi5OyRxyS1NiGUMoZTdWAKkdIOoNR0OmMYxOcMWYc4FzlenLe17dV67Z2ucvxsZ64dOdgNuYeaRo4Zo5HTylVgSKnKnKKu0RUk3ZM6NQJHOw23MPJKYY5o2lW+ZFYEi3HTsqbpySzNcCKnFu1zo1Aka+0cYsMTyyGyopZu4frXYxcnZHG7K55t3i27LjJjNMdToi9CL+yP8AetezTpqCyo8+U3J3ZzKmRFAeiuTr6twv8P8AU15GI+5L+TfS5F/BI6pLBQCgFAVHy7eXg/uy++KvQwWkv1/ZlxOqK22b/fRfxE/qFbJaMzLVHozfKNmwOJVFZmMTAKoJJ04ADUmvHpc6uehU5WfG5+Alhw6rM6uSFKhYRHlGUeKRmOZhrrp3UqyTlw/7c7BWXE0uUrCvLgikalmMsWgUt/mLclRxA4nsqeHaU7vo/wDhGqm42RqblYCeLHbQ5/xswgtIsRjR7CW+UXIJFwDYnoqVaUXCNvP+jlOLUnc62/kTPs/FKiszGIgKoJJ7ABqaroO1RX6kqivBo4u4+z5YMXiBKC2aCAiTmjGNAwyWHikrfXp66srSUoK3VkaaabuSDfB2GBxPNqztzTBVUEk3FtFGpOtVUrZ1fqTnfK7FX43dueNJAsTsuESOXDgIxLPKYzIBYeMQYW0GozCtsasW1x14P9f+mZ033LTQucGvONZWu+OycRJice0QsvyWMG8BfnPKuqNcWYdl+I0rZRnFRjfr1M9SMm210J5sFSMLAGBDCJAQdCDlF7g8DWWfMy+OiI1vRAY8fBipIHxECxMlkTOYnJBzc2NTcWFwOir6bvBxTs7+pXPhJO10TDDuGRSAQCAQCLEAjgV6D2VnZaR6KBv7Xd8rZPkgXNlOW+e9s3C9uirW1sreZD/P9Hex4JikA45GtbuNVR1RJ6FY7qbIxMcuymkU5RFKLCBkMWieLI9zck8LheB41tqzg1O3Xrr/AAUQjJZblq1hNBX+5eaLFtFh45vkbBnPPwNGYmJvlV2AMim/orXW4xvJ8fJ3uUU+DstCwKyF5EuVSYrs2a3TlU9xYA1owyvURVW5Gef69Uwln8le5+GxMDz4hOcOcoqkmwAA1sOJJP5VixNaUZZYmmjTjJXZOfmDs/7Kn5/Gsu8VOpdsodDo4mWHAYUsFKwwrfKuth2AntqCTqS82SbUY/wRXws4L9mb8A/8qv3OoVbxAl+wtrJioVnizBHvbMLHQ24eiqJwcJZWWxkpK6ODvBygYXCTNBKJS6gE5VBGuo1vVkMPOcbohKrGLsxu/wAoGFxcywRCUOwJGZQBpqdb0nh5wjdiNWMnZEQ5dvLwf3ZffFWnBaS/X9lWJ1RWWFlyOjWvlZWt12IP6VsaurGYnuN5W8Wx+jjijHRxY+kmwPqFZVg4LVl7xEugwXK5i1P0kUUg6eKn0EXA9Ro8HB6MLES7yyt098sPjh9GSkgF2je2Ydotow7R+VY6tGVPXQ0QqKehIqpLDBjsYkKNJKwRFF2YnQV1RbdkcbSV2VbtzleOYrhIRlH+ZLe57Qg4DvPoFboYPh9TM0sR4UcAcqW0L3zRW6ub/wBat3SmQ28yT7ucrSswTGRiMHhIlyo+8p1A7QT3CqKmDaV4MsjiPEWdFIGUMpBUi4I4EHgb1ifA0n0xsLnQdNAVzvNyrRRMUwic+w4uTZB3W1f8h21sp4RvjLgZ54hLhHiRSXlXxxNwIVHVkJ95q9YSmVbxIkfJ5vzisZi+Zm5vJkZvFWxuLW1v21TXoQhC6LKVWUpWZZeInVFZ3YKqi7EmwAHbWNJt2RpbsVbvHyt2YpgowQNOdkvr91B0dpPorbTwfC82ZZYjwkUflI2gTfngOwItvdV+7U+hXtpne2HyuTKwGKiWROlo/FYfynRu7Sq54OL5WTjiH3otjZe0Y8RGssLh0bgR7iOg9lYJRcXZmpNNXRt1E6Q7la+rZfvJ/UK0YX7qKq/Iyg69Uwkn3b35xOCiMUIjKli3jKSbm3b2VRUoRm7sshVcVZHV8LGN/Zh/CfjUN0pk94kTja+0nxOwZJpLZ5ICzW4caywio11FdS2Us1JvyKLr1DGeguS76tg/m/qNeTifuM3UeRFW8rP1lJ9xPdW7C/bRmr845JvrKP7j+6mK+2xQ5yQ8u3l4P7svviqrBaS/X9lmJ1RV1bTMdbYe7eJxdzh4mdQbM2gUHqueJ7BVc6sIczJRhKWh+bc3cxOEt8oiZAxsraFSerMOB7DSFSM+ViUJR1NDB4t4pFkiYq6G6sOg/wC+iptJqzIptcUejd0NujG4WOcCxOjjqYaN6Okdhrx6tPJJxPQhPNG5UHKhvO2KxJiU/QwMVA6GcaMx67EED09dehhqWSN+9mStPM7dyIhhcM8jrHGpd2NlVRck1obSV2VJX4I7+0txcbBCZpY1VBxvItx6L8ewVVHEQk7IsdKSV2Rurissvke3nZJfkchuj3MN/wDlYXJXuI17CO2sWLpXWdfs0UJ2eVm3yxb0MCMFEbAjNOR038le7pPoqOEpLnf6O15/4oqit5mJRg+T7aEihhAVB4Z2Cn1XuPTVDxFNd5YqM33Ex5N9zcXhcZzs8YVObYXDA6m1tB3VnxFeE4WRdSpyjK7ObywbytJN8kjNo47GW3/M51APYo6Os9lTwlKyzsjXnd5Su4oyzBVBZmNlAFySeAA6TWszkxh5MMeyZsiKf2C4v+Wl/TWd4qnexdsJ2Inj8FJDI0cqFHXylbiPiO2tEZKSuilpp2ZJ+TXeY4PEhGP0MxCyA8AeCt2dR7O6qMRSzxv3otpTyy8mX/XlG4h3K19Wy/eT+oVowv3UVV+RlB16phN/A7ExEy5oYJJFva6qSL9VxUJTjHg2dUW9EbHzVxv2Wf8A+s1zaw6o7s5dC1cRh3j3dZJFKOuHsysLEG/SKwpp4i66mpq1Gz6FJ16RjPQXJd9Wwfzf1GvJxP3GbqPIireVn6yk+4nurdhftozV+cck31lH9x/dTFfbYoc5IeXby8H92X3xVVgtJfr+yzE6orCGIsyqNCxCg95t+tbL24mY9Q7MwCQRJFGLIgAA/XvPGvFlJyd2ekkkrI/NqbPTERPDKLo4IPxHaOIpGTi7oNJqzPL80RVmU6lSVPoNv0r2r34nmlmcj2OZMPtC3CNVkUfvFZL/APaX1VjxcU3E04d8GVgvCtrMqJRufvOmASV0i5zEvZULeSiDUnrJYnh+6Naoq0nUsr8C2nPJd95x9ubbnxb85iJC5F8t9At+IVeC1ZCEYK0UQlJyd2dvdXcLE42zgc1CeEjjiP3V4t+Q7arq4iFPhqycKUpFw7sbm4bBC8a5pOmV7FvR0KOwV59StKpqa4U4x0KL3vnL47FMdTzzj8JKj8lFenSVoR/gxTd5MkvI5stJsY0jgHmUDKD+0TYH0WNU4uTULLvLKCTl/BeNeYbRQHl/bs5fEzueLTOfaNe3BWil5Hmyd2yc8iWCR8TNIwBaJFydmcsCfUtvTWXGSail1LsOvqbLnrzjYVhy44FeZgnt44k5u/WrKzfkU/M1twUndxM2JXBMp9+Br0EZGeptmzF4Y3PFkVj3kA14clZtHprQi/K19Wy/eT+oVfhfuorr8jKDr1TCXfyL/wCAb+M3uWvMxn3P0bMPyk+rKXkd5QhfZuKt5o/pV1D7kf5K6vIzzpXrmAu/ks29h/kKRNKiPGSGV2AOpJBF+IrzMTTlnvY2UZrLYrTlF2ik+PleJgyeKoYcDlGtuvWtuHi400mZ6rTnwN3klH/yUf3H91RxX2ztDnJny3bML4eGcf5TlW7pLa/iRfXWbBytJx6/0XYiPBMpv8q9EyF/7n79YfFRLzkixTgWkRyBcjpUnQg8a8qrh5QfDQ3U6qkvM/N8d+8PhYmEciyzkWRUINieliNABxpSw8pvjoKlVRXDUoCvVMJcPIzsf/hcRK/k4ghAP3UDC/rkYeivPxc/qSXcasPH6W+pU2PwTQSvC/lRsUb0aX7jx9Nb1JSV13mVqzsY8PGGZVLBQSAWbgt+k26BR6BFt7s7v7KwiCefEwzvYHMzLlU/ux3J9Jue6sFSpVm8qVjVCEIq7Z9pyvw88ytA/M3skikZj2mM2sOnjfspubtrxG8K+nAmuxN5sLi/7iZXa1yvBh/KdazTpThzIvjOMtGUXyhbOMG0JweDtzi9z6++4r06Es1NGKqrTY3D3k+Q4oSMCY2GSUDjY63A6bEXt30r0tpGwpzyO5fGD3gwsqho8REQf3wPyJuK8t05J2aNqnF95tw46JzZJEY9SsCfUDUXFrVHbo887+bMOHx86EWDOZE7Q5ze8keivXoTzU0zBUjaTPvcXec4DEc4VLRuMsqjjbiCO0H9a5WpbSNhTnkdy64t9sAyZ/lUYHabEfynWvNdCpe1jZtYdSpuUvfBcdIiQ35mIkgnQux0zW6ABoO81vw9HZq71ZlrVM74aEJfga0opZ6i2L/h4f4Sf0ivEnzM9OOiI3ytfVsv3k/qFXYX7qK6/Iyg69Uwl38i/wDgG/jN7lrzMZ9z9GzD8pPqyl5r7QwazRPE/kupVu4i1di8rujjV1Y817wbElwcxhmFiPJbocdDDs91ezCamro8+UXF2ZzSKmRFAW9yO7sPHmxcq5c65YQeNjqzEdR0A9PZXn4uqn9C/ZqoQa+plkY/BpNG8UgzI6lWHYaxxbi7o0NXVmee98t0pcBJZrtEx+jltoew9TdnT0V69Ksqi4amCpTcGR0irSAAoCR7mboy4+Sy3SFT9JLbQdYXrb3dPbTWrKmvMsp03NnoTAYNIY0ijGVEUKo7BXkybk7s3JWVkQHlO3GbE/8AE4YXmUWkTzgHAg/tD8/Rrqw1dQ+mWhRWpZuKKYZSCQQQQbEHQgjiCOg9lekZD5tQGXC4Z5HWONS7sbKqi5PorjaSuwlfgi9uTnc35DGXlsZ5AM1uCDjlH6np9FeXiK+0dlojbSp5Fx1MvKHueMfEGQhZ4782TwYHip77aHoPeaYets3x0Z2rTzrzKFxmFeJ2jlUo6mzKwsR/vrr1E01dGFqzszCVrpyxOORtR/aI/hP+lZsX9v8AZfh19ZZXKBucuPiBQhZ4782x4EHirdh6D0H01ioVtm+Ohoq0868yhtoYGSCQxTIY3HFW49/aO0V6sZKSujC007M1q6BQH4/A0RxnqLYv+Hh/hJ/SK8SfMz046Ix7eiw7QsMWEMNxmz8L30/O1cU8n1J2LIUZVnkirvoRb+zdh/s4b1/61Le5eMt+U1/xP0OtsramzsMmSCWGNL3yq2lz0/lVcq6k7yZOPw3Ex4Km/Q3PnRg/tEX4qjtI9Tvy7FfjfoPnRg/tEf4qbSPUfLsV+N+hqbT2rs7EJknkgkXqYg/+qlGsou6kcfwzEy4Om/Q884lbOwHQxHqNe6tDwSa8lAwglmfF834gQxGToN2vYHp0FY8bUyRXG1zbgsNUryeSOaxbnzowf2iP8VeZtI9T0vl2K/G/QfOjB/aI/wAVNpHqPl2K/G/Q+J94sC6lXnhZSLEEgg+g11VYrimPl2Kf+t+hEcdu3sSQ3EiRn/pyED1air446S/yKn8Hrv8A1v0PrAbu7EiNy6SH/qSEj1cKSx0n/kF8Irr/AFv0JZDvHgkUKs8KqBYAEADuA4VQ6sX3lvy7Ffjfoffzowf2iP8AFXNpHqPl2K/G/QfOjB/aIvxU2keo+XYr8b9DkbabZOKN52gdrWzXs34hrVkMTk5ZEZfC8RLWm/Q4S7rbDBvzo7ufa3vq3f5eJFfyev8AjfuSPZGL2XhQRh3gjvxIOp7zxNUzxGfmkWx+GYmOlN+h0fnRg/tEf4qhtI9Tvy7FfjfoPnRg/tEX4qbSPUfLsV+N+hzts4vZeKAGIeCS3Ak6jubiKnDEZOWRyXwzEy1pv0ItLulsUnTEFewS/EGr1j31RV8nr/jkdHd3ZmysHNz0OJ8bKV8aQEWPZbsqFTGZ1ZtEofCcRF3VOXoSn50YP7RF+KqNpHqWfLsV+N+hp7T2ps3ELlnkgkXoDWNu7qqUa6jxUjj+G4l6036HAbYWwyb3iHYJGt6r1bvsvEQ+UV/xP0MuM2VsWSMRZoUUNm+jbKSQCNW4kanSuRxjTvmD+E12rbJ+hzvmnsPz3/7NVm/y6oj8mr/jl7libLljaJOZYNGAFUg30XTj6KozZuJCpSnSeSaszQ3v2O2LwzQoyqxKm7Xt4pB6O6oVIuUbI2fDcVHC4hVZK6V9PNWIH4L8R56H2vhWbdpH0XaOh4Jew8F+I89D7Xwpu0h2joeCXsPBfiPPQ+18KbtIdo6Hgl7DwX4jz0PtfCm7SHaOh4Jex+HkvxHnofa+FN2l1Or/AOkoJ8kvYq/Gn6R/vt7zX1C0Pzoke4m7cmNaZY3RSgQnNfW+cdA7K834lTc4xt5/0e98A+IQwc6jmm7paeVyXeC/Eeeh9r4V5O7SPpu0dDwS9h4L8R56H2vhTdpDtHQ8EvYeC/Eeeh9r4U3aQ7R0PBL2HgvxHnofa+FN2kO0dDwS9h4L8R56H2vhTdpDtHQ8EvYeC/Eeeh9r4U3aQ7R0PBL2HgvxHnofa+FN2kO0dDwS9h4L8R56H2vhTdpDtHQ8EvYeC/Eeeh9r4U3aQ7R0PBL2HgvxHnofa+FN2kO0dDwS9h4L8R56H2vhTdpDtHQ8EvYeC/Eeeh9r4U3aQ7R0PBL2HgvxHnofa+FN2kO0dDwS9h4L8R56H2vhTdpDtHQ8EvYeC/Eeeh9r4U3aQ7R0PBL2HgvxHnofa+FN2kO0dDwS9h4L8R56H2vhTdpDtHQ8EvYeC/Eeeh9r4U3aQ7R0PBL2HgvxHnofa+FN2kO0dDwS9h4L8R56H2vhTdpDtHQ8EvYeC/Eeeh9r4U3aQ7R0PBL2J9unslsLhkhdlZlJuVvbUk9PfWmnFxjZnzfxDFRxNd1YqyfX+DsVMxCgFAKAUAoDgNuXgCSThYrnU+LVu3qdSGyh0N7ZWwsPhixw8KRlrBsote17e81GVSUuZnYxUdEcnGl1xw59pRC5QYYxvZA4uWV1GpLWFibjQjTpmrZOGveRd83E/cbvFKokmSNDh4ZObcljnezBXKgCwsSQAeNjwoqa4Jviw5vVaH7t/eGWJ5xEkbLh4RLKzsRxLWUAA6kIdeikKaklfvYlNq9u4yYfb8inEfKI1UQwrMQjFiA2fxGuAM/0fRprXHTXDL3uwU3xuMBtqfn4YsRHGvyiN3jyOSUyZCVa4FzaQajpBpKEcrcXodUndJ95n3d2tJOZecVEyNl5sFs6anywQBqACCNNeJ41ypBRtYRk2fu1tozLPFBh0jZnjd3aRiAgUoF0UEm5c+qkYxyuUjrbvZGsu8RbDRSDm0mkJCo2dgSps+UIpZxpfh0i9d2dpNdxzNwPn5xSNhYpY4laWSURKhYhT4xVmDFbhbKzai9hwruzWZpvgczu10fm1MZjBNhIk5kM+dpNWscg1HC+Xx0143pGMLNsNyukY8TvPJzzLFDnjjlWJ/FkLMSQGZSqFAq5tbnWx4V1Ulbiw5u/BHe2vtBcPDJM9ysaliBxNujvPCqoRzSSROTsrkfXFYlsXAmIWONUjedubdiBoECtcC+XMdeB6harbRUW4/wQu8yufew95ZZ5IvoSIZlZkOWTMgGq5yUCeMOo6dtcnSUU+PFCM2+4397sZLFhnaDKJDZVLX0LnKLAA3N2Gh0qNKKcuJ2baXA+4cdIs0EDhS7Ru8rKTZchRVtca5i/5GjirOSO3d0jPsPaBnhWWwAcsUseK3IU+kAH01GccrsIu6uaEm3mzvEqAy8/zUYJNiuVHZz1AKx9Nuup7NWv5HM3cYpts5PlUwQsVkSCNc5s7eLbQ+Kl2lsSBfTW9hXVC9l+zma12YcLjJTjG+VGNFw2HLMUc5PpW4kMBYgQtxvxPXXWlk+nvf8Az/04m83HuRsbA29JNM0UippGJFZOcAsSRa0iqTwuGGhqM6aUbolGTbsyQ1UTFAKAUAoBQCgFAKA5g2HFzolOdmViyhpGKqToSqE2BsSOy5qe0drEcqvc+X3fgL5yreWJMmZsmcahsl7XuAe/Wm0lawyozT7Hifncy357Lzmp8bJ5I7uztNcU2reQyo+zsyItKxW5mULLfUMACALdVmPrpmfDyO2RgwWwooyWXOWyc2GZ2YqvUpJ8UcOHUK66jZxRSM2z9lxwl2XMXe2d2Ysxy3Ci56Bc2Haa5KbZ1RSOfid3+dxMk0jEKY0jiyMysoGcyXItoxZfw1NVLRSRFxu7s2pdgwERAKU5lSsWRiuVWADLcHgcq+oVHaS4+Z3Kj7w+xoUSFFWywf3QudNCvp0Y+ujm22+oUUreRlxOzkeSOU5g8eYKQxGjZcwIHEHIuh6q4pNJo60m7mOPZMaymRS6ljmZQ7BSbWuUva9M7tYZVe5s4zCpKjRyKGRwVYHpB41xNp3QaurM1Nn7FiidnXOzsqozO7MSq3sLsf3jUpTbVjiilxPrZmyY4NIy4UCyoXYqo6gpOgrkpuWoUUtDNtDApMmR72uCLEggqQQQRwIIBrkZOLujrVzWxuxIpSpbPcIUursCym1wxB8YadNSU2jjimbeBwixRpHGLIihVHUBwqLbbuzqVlYxR7LiWdsQF+ldQrNc8B1DgOi/XYdVdzPLl7hlV7mOXY0LRPEV8R2Ltqb5ic1weIN9R1V3O73OZVaxjTd+ALMpUuJwBMXYsWsLDUnqNNpK6fQZFxMuz9kRwu8i5i7hVdncsSEzZdSejMaSm2rBRSdzfqBIUAoBQCgFAKAUAoBQCgFAKAUAoBQCgFAKAUAoBQCgFAKAUAoBQCgFAKAUAoBQCgFAKAUAoBQCgFAKAUAoBQCgFAKAUAoBQCgFAKAUAoBQCgFAKA//2Q==">
            <a:hlinkClick r:id="rId3"/>
          </p:cNvPr>
          <p:cNvSpPr>
            <a:spLocks noChangeAspect="1" noChangeArrowheads="1"/>
          </p:cNvSpPr>
          <p:nvPr/>
        </p:nvSpPr>
        <p:spPr bwMode="auto">
          <a:xfrm>
            <a:off x="180975" y="-533400"/>
            <a:ext cx="285750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AutoShape 6" descr="data:image/jpeg;base64,/9j/4AAQSkZJRgABAQAAAQABAAD/2wCEAAkGBxQTEhUUEhQWFRUXGB4aFBgYGBwfHxsgHCEdHRwgIhcdHigiGB0mHxYZITEhJyksLi8uHSQzODMsNygtLi0BCgoKDg0OGxAQGzQkICQsNzQsMC8sNywsLCwsLC8sLCwvLCwvLCwsLCwsLS8sLCwsLCwsLCwsLCwsLCwsLCwsLP/AABEIAHgA8AMBEQACEQEDEQH/xAAcAAEAAgMBAQEAAAAAAAAAAAAABgcDBAUIAgH/xABKEAACAQIDAwYJCQUGBgMAAAABAgMAEQQSIQUGMQcTQVFhcRciMlOBkaKx0RQWIzVUcpKhwVJic4KyFTM0Q+HwJEJjs9LxJZOj/8QAGwEBAAMBAQEBAAAAAAAAAAAAAAIDBAEFBgf/xAAzEQACAQIDBQYGAgMBAQAAAAAAAQIDEQQSMRMUITJRFkFSYZGhBRUiM1OBccFCQ7HxBv/aAAwDAQACEQMRAD8AvGgFAKAUAoBQCgFAKAUAoBQCgFAKAUAoBQCgFAKAUAoBQCgFAKAUAoBQCgFAKAUAoBQCgFAKAUAoBQCgFAKAUAoBQCgFAKAUAoBQCgFAKAUAoBQCgNPam1IcOmeeRY14XY8ewdZqUYSk7JHHJLiyIz8q2BU2HOt2hNPzIrQsJUKt4gY/Czgv2ZvwD/ypudQ5vECY7G2kmJhjnjvkkF1uLG3aKzzi4txZdF5ldG7UTooBQCgOHvJvZhsCYxiGYc5mK5ULeTa/Dh5Qq2nRlU5SE6kY6nJh5TtnsyqJJLsQB9E/Emw6Km8LUXd7kNvAmDuACSQABck8AB29FZy41NmbVhxCloJFkVTlYqb2PG3qIqUoSjzI4pJ6GxicQsaM8jBVUXZibADvriTbsjrdjBsvakOITPBIsiXtdTfXq7K7KMouzRxST0NqRwoJYgAC5J4ADib9FROmnsrbEGJBOHlSUKbNlN7Ht6qlKEo8ysRjJS0Nx3ABJNgBck9AFRJHOXeDDFY3E8eWVssRzDxzwsO29T2crtW0I549Tp1Akc7aW3MPh2VJ5o42fyQzAE/6dtTjTlJXSIuUVqzo1Akam0tpQwLnnkSNeF2IH/upRi5OyRxyS1NiGUMoZTdWAKkdIOoNR0OmMYxOcMWYc4FzlenLe17dV67Z2ucvxsZ64dOdgNuYeaRo4Zo5HTylVgSKnKnKKu0RUk3ZM6NQJHOw23MPJKYY5o2lW+ZFYEi3HTsqbpySzNcCKnFu1zo1Aka+0cYsMTyyGyopZu4frXYxcnZHG7K55t3i27LjJjNMdToi9CL+yP8AetezTpqCyo8+U3J3ZzKmRFAeiuTr6twv8P8AU15GI+5L+TfS5F/BI6pLBQCgFAVHy7eXg/uy++KvQwWkv1/ZlxOqK22b/fRfxE/qFbJaMzLVHozfKNmwOJVFZmMTAKoJJ04ADUmvHpc6uehU5WfG5+Alhw6rM6uSFKhYRHlGUeKRmOZhrrp3UqyTlw/7c7BWXE0uUrCvLgikalmMsWgUt/mLclRxA4nsqeHaU7vo/wDhGqm42RqblYCeLHbQ5/xswgtIsRjR7CW+UXIJFwDYnoqVaUXCNvP+jlOLUnc62/kTPs/FKiszGIgKoJJ7ABqaroO1RX6kqivBo4u4+z5YMXiBKC2aCAiTmjGNAwyWHikrfXp66srSUoK3VkaaabuSDfB2GBxPNqztzTBVUEk3FtFGpOtVUrZ1fqTnfK7FX43dueNJAsTsuESOXDgIxLPKYzIBYeMQYW0GozCtsasW1x14P9f+mZ033LTQucGvONZWu+OycRJice0QsvyWMG8BfnPKuqNcWYdl+I0rZRnFRjfr1M9SMm210J5sFSMLAGBDCJAQdCDlF7g8DWWfMy+OiI1vRAY8fBipIHxECxMlkTOYnJBzc2NTcWFwOir6bvBxTs7+pXPhJO10TDDuGRSAQCAQCLEAjgV6D2VnZaR6KBv7Xd8rZPkgXNlOW+e9s3C9uirW1sreZD/P9Hex4JikA45GtbuNVR1RJ6FY7qbIxMcuymkU5RFKLCBkMWieLI9zck8LheB41tqzg1O3Xrr/AAUQjJZblq1hNBX+5eaLFtFh45vkbBnPPwNGYmJvlV2AMim/orXW4xvJ8fJ3uUU+DstCwKyF5EuVSYrs2a3TlU9xYA1owyvURVW5Gef69Uwln8le5+GxMDz4hOcOcoqkmwAA1sOJJP5VixNaUZZYmmjTjJXZOfmDs/7Kn5/Gsu8VOpdsodDo4mWHAYUsFKwwrfKuth2AntqCTqS82SbUY/wRXws4L9mb8A/8qv3OoVbxAl+wtrJioVnizBHvbMLHQ24eiqJwcJZWWxkpK6ODvBygYXCTNBKJS6gE5VBGuo1vVkMPOcbohKrGLsxu/wAoGFxcywRCUOwJGZQBpqdb0nh5wjdiNWMnZEQ5dvLwf3ZffFWnBaS/X9lWJ1RWWFlyOjWvlZWt12IP6VsaurGYnuN5W8Wx+jjijHRxY+kmwPqFZVg4LVl7xEugwXK5i1P0kUUg6eKn0EXA9Ro8HB6MLES7yyt098sPjh9GSkgF2je2Ydotow7R+VY6tGVPXQ0QqKehIqpLDBjsYkKNJKwRFF2YnQV1RbdkcbSV2VbtzleOYrhIRlH+ZLe57Qg4DvPoFboYPh9TM0sR4UcAcqW0L3zRW6ub/wBat3SmQ28yT7ucrSswTGRiMHhIlyo+8p1A7QT3CqKmDaV4MsjiPEWdFIGUMpBUi4I4EHgb1ifA0n0xsLnQdNAVzvNyrRRMUwic+w4uTZB3W1f8h21sp4RvjLgZ54hLhHiRSXlXxxNwIVHVkJ95q9YSmVbxIkfJ5vzisZi+Zm5vJkZvFWxuLW1v21TXoQhC6LKVWUpWZZeInVFZ3YKqi7EmwAHbWNJt2RpbsVbvHyt2YpgowQNOdkvr91B0dpPorbTwfC82ZZYjwkUflI2gTfngOwItvdV+7U+hXtpne2HyuTKwGKiWROlo/FYfynRu7Sq54OL5WTjiH3otjZe0Y8RGssLh0bgR7iOg9lYJRcXZmpNNXRt1E6Q7la+rZfvJ/UK0YX7qKq/Iyg69Uwkn3b35xOCiMUIjKli3jKSbm3b2VRUoRm7sshVcVZHV8LGN/Zh/CfjUN0pk94kTja+0nxOwZJpLZ5ICzW4caywio11FdS2Us1JvyKLr1DGeguS76tg/m/qNeTifuM3UeRFW8rP1lJ9xPdW7C/bRmr845JvrKP7j+6mK+2xQ5yQ8u3l4P7svviqrBaS/X9lmJ1RV1bTMdbYe7eJxdzh4mdQbM2gUHqueJ7BVc6sIczJRhKWh+bc3cxOEt8oiZAxsraFSerMOB7DSFSM+ViUJR1NDB4t4pFkiYq6G6sOg/wC+iptJqzIptcUejd0NujG4WOcCxOjjqYaN6Okdhrx6tPJJxPQhPNG5UHKhvO2KxJiU/QwMVA6GcaMx67EED09dehhqWSN+9mStPM7dyIhhcM8jrHGpd2NlVRck1obSV2VJX4I7+0txcbBCZpY1VBxvItx6L8ewVVHEQk7IsdKSV2Rurissvke3nZJfkchuj3MN/wDlYXJXuI17CO2sWLpXWdfs0UJ2eVm3yxb0MCMFEbAjNOR038le7pPoqOEpLnf6O15/4oqit5mJRg+T7aEihhAVB4Z2Cn1XuPTVDxFNd5YqM33Ex5N9zcXhcZzs8YVObYXDA6m1tB3VnxFeE4WRdSpyjK7ObywbytJN8kjNo47GW3/M51APYo6Os9lTwlKyzsjXnd5Su4oyzBVBZmNlAFySeAA6TWszkxh5MMeyZsiKf2C4v+Wl/TWd4qnexdsJ2Inj8FJDI0cqFHXylbiPiO2tEZKSuilpp2ZJ+TXeY4PEhGP0MxCyA8AeCt2dR7O6qMRSzxv3otpTyy8mX/XlG4h3K19Wy/eT+oVowv3UVV+RlB16phN/A7ExEy5oYJJFva6qSL9VxUJTjHg2dUW9EbHzVxv2Wf8A+s1zaw6o7s5dC1cRh3j3dZJFKOuHsysLEG/SKwpp4i66mpq1Gz6FJ16RjPQXJd9Wwfzf1GvJxP3GbqPIireVn6yk+4nurdhftozV+cck31lH9x/dTFfbYoc5IeXby8H92X3xVVgtJfr+yzE6orCGIsyqNCxCg95t+tbL24mY9Q7MwCQRJFGLIgAA/XvPGvFlJyd2ekkkrI/NqbPTERPDKLo4IPxHaOIpGTi7oNJqzPL80RVmU6lSVPoNv0r2r34nmlmcj2OZMPtC3CNVkUfvFZL/APaX1VjxcU3E04d8GVgvCtrMqJRufvOmASV0i5zEvZULeSiDUnrJYnh+6Naoq0nUsr8C2nPJd95x9ubbnxb85iJC5F8t9At+IVeC1ZCEYK0UQlJyd2dvdXcLE42zgc1CeEjjiP3V4t+Q7arq4iFPhqycKUpFw7sbm4bBC8a5pOmV7FvR0KOwV59StKpqa4U4x0KL3vnL47FMdTzzj8JKj8lFenSVoR/gxTd5MkvI5stJsY0jgHmUDKD+0TYH0WNU4uTULLvLKCTl/BeNeYbRQHl/bs5fEzueLTOfaNe3BWil5Hmyd2yc8iWCR8TNIwBaJFydmcsCfUtvTWXGSail1LsOvqbLnrzjYVhy44FeZgnt44k5u/WrKzfkU/M1twUndxM2JXBMp9+Br0EZGeptmzF4Y3PFkVj3kA14clZtHprQi/K19Wy/eT+oVfhfuorr8jKDr1TCXfyL/wCAb+M3uWvMxn3P0bMPyk+rKXkd5QhfZuKt5o/pV1D7kf5K6vIzzpXrmAu/ks29h/kKRNKiPGSGV2AOpJBF+IrzMTTlnvY2UZrLYrTlF2ik+PleJgyeKoYcDlGtuvWtuHi400mZ6rTnwN3klH/yUf3H91RxX2ztDnJny3bML4eGcf5TlW7pLa/iRfXWbBytJx6/0XYiPBMpv8q9EyF/7n79YfFRLzkixTgWkRyBcjpUnQg8a8qrh5QfDQ3U6qkvM/N8d+8PhYmEciyzkWRUINieliNABxpSw8pvjoKlVRXDUoCvVMJcPIzsf/hcRK/k4ghAP3UDC/rkYeivPxc/qSXcasPH6W+pU2PwTQSvC/lRsUb0aX7jx9Nb1JSV13mVqzsY8PGGZVLBQSAWbgt+k26BR6BFt7s7v7KwiCefEwzvYHMzLlU/ux3J9Jue6sFSpVm8qVjVCEIq7Z9pyvw88ytA/M3skikZj2mM2sOnjfspubtrxG8K+nAmuxN5sLi/7iZXa1yvBh/KdazTpThzIvjOMtGUXyhbOMG0JweDtzi9z6++4r06Es1NGKqrTY3D3k+Q4oSMCY2GSUDjY63A6bEXt30r0tpGwpzyO5fGD3gwsqho8REQf3wPyJuK8t05J2aNqnF95tw46JzZJEY9SsCfUDUXFrVHbo887+bMOHx86EWDOZE7Q5ze8keivXoTzU0zBUjaTPvcXec4DEc4VLRuMsqjjbiCO0H9a5WpbSNhTnkdy64t9sAyZ/lUYHabEfynWvNdCpe1jZtYdSpuUvfBcdIiQ35mIkgnQux0zW6ABoO81vw9HZq71ZlrVM74aEJfga0opZ6i2L/h4f4Sf0ivEnzM9OOiI3ytfVsv3k/qFXYX7qK6/Iyg69Uwl38i/wDgG/jN7lrzMZ9z9GzD8pPqyl5r7QwazRPE/kupVu4i1di8rujjV1Y817wbElwcxhmFiPJbocdDDs91ezCamro8+UXF2ZzSKmRFAW9yO7sPHmxcq5c65YQeNjqzEdR0A9PZXn4uqn9C/ZqoQa+plkY/BpNG8UgzI6lWHYaxxbi7o0NXVmee98t0pcBJZrtEx+jltoew9TdnT0V69Ksqi4amCpTcGR0irSAAoCR7mboy4+Sy3SFT9JLbQdYXrb3dPbTWrKmvMsp03NnoTAYNIY0ijGVEUKo7BXkybk7s3JWVkQHlO3GbE/8AE4YXmUWkTzgHAg/tD8/Rrqw1dQ+mWhRWpZuKKYZSCQQQQbEHQgjiCOg9lekZD5tQGXC4Z5HWONS7sbKqi5PorjaSuwlfgi9uTnc35DGXlsZ5AM1uCDjlH6np9FeXiK+0dlojbSp5Fx1MvKHueMfEGQhZ4782TwYHip77aHoPeaYets3x0Z2rTzrzKFxmFeJ2jlUo6mzKwsR/vrr1E01dGFqzszCVrpyxOORtR/aI/hP+lZsX9v8AZfh19ZZXKBucuPiBQhZ4782x4EHirdh6D0H01ioVtm+Ohoq0868yhtoYGSCQxTIY3HFW49/aO0V6sZKSujC007M1q6BQH4/A0RxnqLYv+Hh/hJ/SK8SfMz046Ix7eiw7QsMWEMNxmz8L30/O1cU8n1J2LIUZVnkirvoRb+zdh/s4b1/61Le5eMt+U1/xP0OtsramzsMmSCWGNL3yq2lz0/lVcq6k7yZOPw3Ex4Km/Q3PnRg/tEX4qjtI9Tvy7FfjfoPnRg/tEf4qbSPUfLsV+N+hqbT2rs7EJknkgkXqYg/+qlGsou6kcfwzEy4Om/Q884lbOwHQxHqNe6tDwSa8lAwglmfF834gQxGToN2vYHp0FY8bUyRXG1zbgsNUryeSOaxbnzowf2iP8VeZtI9T0vl2K/G/QfOjB/aI/wAVNpHqPl2K/G/Q+J94sC6lXnhZSLEEgg+g11VYrimPl2Kf+t+hEcdu3sSQ3EiRn/pyED1air446S/yKn8Hrv8A1v0PrAbu7EiNy6SH/qSEj1cKSx0n/kF8Irr/AFv0JZDvHgkUKs8KqBYAEADuA4VQ6sX3lvy7Ffjfoffzowf2iP8AFXNpHqPl2K/G/QfOjB/aIvxU2keo+XYr8b9DkbabZOKN52gdrWzXs34hrVkMTk5ZEZfC8RLWm/Q4S7rbDBvzo7ufa3vq3f5eJFfyev8AjfuSPZGL2XhQRh3gjvxIOp7zxNUzxGfmkWx+GYmOlN+h0fnRg/tEf4qhtI9Tvy7FfjfoPnRg/tEX4qbSPUfLsV+N+hzts4vZeKAGIeCS3Ak6jubiKnDEZOWRyXwzEy1pv0ItLulsUnTEFewS/EGr1j31RV8nr/jkdHd3ZmysHNz0OJ8bKV8aQEWPZbsqFTGZ1ZtEofCcRF3VOXoSn50YP7RF+KqNpHqWfLsV+N+hp7T2ps3ELlnkgkXoDWNu7qqUa6jxUjj+G4l6036HAbYWwyb3iHYJGt6r1bvsvEQ+UV/xP0MuM2VsWSMRZoUUNm+jbKSQCNW4kanSuRxjTvmD+E12rbJ+hzvmnsPz3/7NVm/y6oj8mr/jl7libLljaJOZYNGAFUg30XTj6KozZuJCpSnSeSaszQ3v2O2LwzQoyqxKm7Xt4pB6O6oVIuUbI2fDcVHC4hVZK6V9PNWIH4L8R56H2vhWbdpH0XaOh4Jew8F+I89D7Xwpu0h2joeCXsPBfiPPQ+18KbtIdo6Hgl7DwX4jz0PtfCm7SHaOh4Jex+HkvxHnofa+FN2l1Or/AOkoJ8kvYq/Gn6R/vt7zX1C0Pzoke4m7cmNaZY3RSgQnNfW+cdA7K834lTc4xt5/0e98A+IQwc6jmm7paeVyXeC/Eeeh9r4V5O7SPpu0dDwS9h4L8R56H2vhTdpDtHQ8EvYeC/Eeeh9r4U3aQ7R0PBL2HgvxHnofa+FN2kO0dDwS9h4L8R56H2vhTdpDtHQ8EvYeC/Eeeh9r4U3aQ7R0PBL2HgvxHnofa+FN2kO0dDwS9h4L8R56H2vhTdpDtHQ8EvYeC/Eeeh9r4U3aQ7R0PBL2HgvxHnofa+FN2kO0dDwS9h4L8R56H2vhTdpDtHQ8EvYeC/Eeeh9r4U3aQ7R0PBL2HgvxHnofa+FN2kO0dDwS9h4L8R56H2vhTdpDtHQ8EvYeC/Eeeh9r4U3aQ7R0PBL2HgvxHnofa+FN2kO0dDwS9h4L8R56H2vhTdpDtHQ8EvYeC/Eeeh9r4U3aQ7R0PBL2HgvxHnofa+FN2kO0dDwS9h4L8R56H2vhTdpDtHQ8EvYeC/Eeeh9r4U3aQ7R0PBL2J9unslsLhkhdlZlJuVvbUk9PfWmnFxjZnzfxDFRxNd1YqyfX+DsVMxCgFAKAUAoDgNuXgCSThYrnU+LVu3qdSGyh0N7ZWwsPhixw8KRlrBsote17e81GVSUuZnYxUdEcnGl1xw59pRC5QYYxvZA4uWV1GpLWFibjQjTpmrZOGveRd83E/cbvFKokmSNDh4ZObcljnezBXKgCwsSQAeNjwoqa4Jviw5vVaH7t/eGWJ5xEkbLh4RLKzsRxLWUAA6kIdeikKaklfvYlNq9u4yYfb8inEfKI1UQwrMQjFiA2fxGuAM/0fRprXHTXDL3uwU3xuMBtqfn4YsRHGvyiN3jyOSUyZCVa4FzaQajpBpKEcrcXodUndJ95n3d2tJOZecVEyNl5sFs6anywQBqACCNNeJ41ypBRtYRk2fu1tozLPFBh0jZnjd3aRiAgUoF0UEm5c+qkYxyuUjrbvZGsu8RbDRSDm0mkJCo2dgSps+UIpZxpfh0i9d2dpNdxzNwPn5xSNhYpY4laWSURKhYhT4xVmDFbhbKzai9hwruzWZpvgczu10fm1MZjBNhIk5kM+dpNWscg1HC+Xx0143pGMLNsNyukY8TvPJzzLFDnjjlWJ/FkLMSQGZSqFAq5tbnWx4V1Ulbiw5u/BHe2vtBcPDJM9ysaliBxNujvPCqoRzSSROTsrkfXFYlsXAmIWONUjedubdiBoECtcC+XMdeB6harbRUW4/wQu8yufew95ZZ5IvoSIZlZkOWTMgGq5yUCeMOo6dtcnSUU+PFCM2+4397sZLFhnaDKJDZVLX0LnKLAA3N2Gh0qNKKcuJ2baXA+4cdIs0EDhS7Ru8rKTZchRVtca5i/5GjirOSO3d0jPsPaBnhWWwAcsUseK3IU+kAH01GccrsIu6uaEm3mzvEqAy8/zUYJNiuVHZz1AKx9Nuup7NWv5HM3cYpts5PlUwQsVkSCNc5s7eLbQ+Kl2lsSBfTW9hXVC9l+zma12YcLjJTjG+VGNFw2HLMUc5PpW4kMBYgQtxvxPXXWlk+nvf8Az/04m83HuRsbA29JNM0UippGJFZOcAsSRa0iqTwuGGhqM6aUbolGTbsyQ1UTFAKAUAoBQCgFAKA5g2HFzolOdmViyhpGKqToSqE2BsSOy5qe0drEcqvc+X3fgL5yreWJMmZsmcahsl7XuAe/Wm0lawyozT7Hifncy357Lzmp8bJ5I7uztNcU2reQyo+zsyItKxW5mULLfUMACALdVmPrpmfDyO2RgwWwooyWXOWyc2GZ2YqvUpJ8UcOHUK66jZxRSM2z9lxwl2XMXe2d2Ysxy3Ci56Bc2Haa5KbZ1RSOfid3+dxMk0jEKY0jiyMysoGcyXItoxZfw1NVLRSRFxu7s2pdgwERAKU5lSsWRiuVWADLcHgcq+oVHaS4+Z3Kj7w+xoUSFFWywf3QudNCvp0Y+ujm22+oUUreRlxOzkeSOU5g8eYKQxGjZcwIHEHIuh6q4pNJo60m7mOPZMaymRS6ljmZQ7BSbWuUva9M7tYZVe5s4zCpKjRyKGRwVYHpB41xNp3QaurM1Nn7FiidnXOzsqozO7MSq3sLsf3jUpTbVjiilxPrZmyY4NIy4UCyoXYqo6gpOgrkpuWoUUtDNtDApMmR72uCLEggqQQQRwIIBrkZOLujrVzWxuxIpSpbPcIUursCym1wxB8YadNSU2jjimbeBwixRpHGLIihVHUBwqLbbuzqVlYxR7LiWdsQF+ldQrNc8B1DgOi/XYdVdzPLl7hlV7mOXY0LRPEV8R2Ltqb5ic1weIN9R1V3O73OZVaxjTd+ALMpUuJwBMXYsWsLDUnqNNpK6fQZFxMuz9kRwu8i5i7hVdncsSEzZdSejMaSm2rBRSdzfqBIUAoBQCgFAKAUAoBQCgFAKAUAoBQCgFAKAUAoBQCgFAKAUAoBQCgFAKAUAoBQCgFAKAUAoBQCgFAKAUAoBQCgFAKAUAoBQCgFAKAUAoBQCgFAKA//2Q==">
            <a:hlinkClick r:id="rId3"/>
          </p:cNvPr>
          <p:cNvSpPr>
            <a:spLocks noChangeAspect="1" noChangeArrowheads="1"/>
          </p:cNvSpPr>
          <p:nvPr/>
        </p:nvSpPr>
        <p:spPr bwMode="auto">
          <a:xfrm>
            <a:off x="333375" y="-381000"/>
            <a:ext cx="285750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9" name="AutoShape 8" descr="data:image/jpeg;base64,/9j/4AAQSkZJRgABAQAAAQABAAD/2wCEAAkGBxQTEhUUEhQWFRUXGB4aFBgYGBwfHxsgHCEdHRwgIhcdHigiGB0mHxYZITEhJyksLi8uHSQzODMsNygtLi0BCgoKDg0OGxAQGzQkICQsNzQsMC8sNywsLCwsLC8sLCwvLCwvLCwsLCwsLS8sLCwsLCwsLCwsLCwsLCwsLCwsLP/AABEIAHgA8AMBEQACEQEDEQH/xAAcAAEAAgMBAQEAAAAAAAAAAAAABgcDBAUIAgH/xABKEAACAQIDAwYJCQUGBgMAAAABAgMAEQQSIQUGMQcTQVFhcRciMlOBkaKx0RQWIzVUcpKhwVJic4KyFTM0Q+HwJEJjs9LxJZOj/8QAGwEBAAMBAQEBAAAAAAAAAAAAAAIDBAEFBgf/xAAzEQACAQIDBQYGAgMBAQAAAAAAAQIDEQQSMRMUITJRFkFSYZGhBRUiM1OBccFCQ7HxBv/aAAwDAQACEQMRAD8AvGgFAKAUAoBQCgFAKAUAoBQCgFAKAUAoBQCgFAKAUAoBQCgFAKAUAoBQCgFAKAUAoBQCgFAKAUAoBQCgFAKAUAoBQCgFAKAUAoBQCgFAKAUAoBQCgNPam1IcOmeeRY14XY8ewdZqUYSk7JHHJLiyIz8q2BU2HOt2hNPzIrQsJUKt4gY/Czgv2ZvwD/ypudQ5vECY7G2kmJhjnjvkkF1uLG3aKzzi4txZdF5ldG7UTooBQCgOHvJvZhsCYxiGYc5mK5ULeTa/Dh5Qq2nRlU5SE6kY6nJh5TtnsyqJJLsQB9E/Emw6Km8LUXd7kNvAmDuACSQABck8AB29FZy41NmbVhxCloJFkVTlYqb2PG3qIqUoSjzI4pJ6GxicQsaM8jBVUXZibADvriTbsjrdjBsvakOITPBIsiXtdTfXq7K7KMouzRxST0NqRwoJYgAC5J4ADib9FROmnsrbEGJBOHlSUKbNlN7Ht6qlKEo8ysRjJS0Nx3ABJNgBck9AFRJHOXeDDFY3E8eWVssRzDxzwsO29T2crtW0I549Tp1Akc7aW3MPh2VJ5o42fyQzAE/6dtTjTlJXSIuUVqzo1Akam0tpQwLnnkSNeF2IH/upRi5OyRxyS1NiGUMoZTdWAKkdIOoNR0OmMYxOcMWYc4FzlenLe17dV67Z2ucvxsZ64dOdgNuYeaRo4Zo5HTylVgSKnKnKKu0RUk3ZM6NQJHOw23MPJKYY5o2lW+ZFYEi3HTsqbpySzNcCKnFu1zo1Aka+0cYsMTyyGyopZu4frXYxcnZHG7K55t3i27LjJjNMdToi9CL+yP8AetezTpqCyo8+U3J3ZzKmRFAeiuTr6twv8P8AU15GI+5L+TfS5F/BI6pLBQCgFAVHy7eXg/uy++KvQwWkv1/ZlxOqK22b/fRfxE/qFbJaMzLVHozfKNmwOJVFZmMTAKoJJ04ADUmvHpc6uehU5WfG5+Alhw6rM6uSFKhYRHlGUeKRmOZhrrp3UqyTlw/7c7BWXE0uUrCvLgikalmMsWgUt/mLclRxA4nsqeHaU7vo/wDhGqm42RqblYCeLHbQ5/xswgtIsRjR7CW+UXIJFwDYnoqVaUXCNvP+jlOLUnc62/kTPs/FKiszGIgKoJJ7ABqaroO1RX6kqivBo4u4+z5YMXiBKC2aCAiTmjGNAwyWHikrfXp66srSUoK3VkaaabuSDfB2GBxPNqztzTBVUEk3FtFGpOtVUrZ1fqTnfK7FX43dueNJAsTsuESOXDgIxLPKYzIBYeMQYW0GozCtsasW1x14P9f+mZ033LTQucGvONZWu+OycRJice0QsvyWMG8BfnPKuqNcWYdl+I0rZRnFRjfr1M9SMm210J5sFSMLAGBDCJAQdCDlF7g8DWWfMy+OiI1vRAY8fBipIHxECxMlkTOYnJBzc2NTcWFwOir6bvBxTs7+pXPhJO10TDDuGRSAQCAQCLEAjgV6D2VnZaR6KBv7Xd8rZPkgXNlOW+e9s3C9uirW1sreZD/P9Hex4JikA45GtbuNVR1RJ6FY7qbIxMcuymkU5RFKLCBkMWieLI9zck8LheB41tqzg1O3Xrr/AAUQjJZblq1hNBX+5eaLFtFh45vkbBnPPwNGYmJvlV2AMim/orXW4xvJ8fJ3uUU+DstCwKyF5EuVSYrs2a3TlU9xYA1owyvURVW5Gef69Uwln8le5+GxMDz4hOcOcoqkmwAA1sOJJP5VixNaUZZYmmjTjJXZOfmDs/7Kn5/Gsu8VOpdsodDo4mWHAYUsFKwwrfKuth2AntqCTqS82SbUY/wRXws4L9mb8A/8qv3OoVbxAl+wtrJioVnizBHvbMLHQ24eiqJwcJZWWxkpK6ODvBygYXCTNBKJS6gE5VBGuo1vVkMPOcbohKrGLsxu/wAoGFxcywRCUOwJGZQBpqdb0nh5wjdiNWMnZEQ5dvLwf3ZffFWnBaS/X9lWJ1RWWFlyOjWvlZWt12IP6VsaurGYnuN5W8Wx+jjijHRxY+kmwPqFZVg4LVl7xEugwXK5i1P0kUUg6eKn0EXA9Ro8HB6MLES7yyt098sPjh9GSkgF2je2Ydotow7R+VY6tGVPXQ0QqKehIqpLDBjsYkKNJKwRFF2YnQV1RbdkcbSV2VbtzleOYrhIRlH+ZLe57Qg4DvPoFboYPh9TM0sR4UcAcqW0L3zRW6ub/wBat3SmQ28yT7ucrSswTGRiMHhIlyo+8p1A7QT3CqKmDaV4MsjiPEWdFIGUMpBUi4I4EHgb1ifA0n0xsLnQdNAVzvNyrRRMUwic+w4uTZB3W1f8h21sp4RvjLgZ54hLhHiRSXlXxxNwIVHVkJ95q9YSmVbxIkfJ5vzisZi+Zm5vJkZvFWxuLW1v21TXoQhC6LKVWUpWZZeInVFZ3YKqi7EmwAHbWNJt2RpbsVbvHyt2YpgowQNOdkvr91B0dpPorbTwfC82ZZYjwkUflI2gTfngOwItvdV+7U+hXtpne2HyuTKwGKiWROlo/FYfynRu7Sq54OL5WTjiH3otjZe0Y8RGssLh0bgR7iOg9lYJRcXZmpNNXRt1E6Q7la+rZfvJ/UK0YX7qKq/Iyg69Uwkn3b35xOCiMUIjKli3jKSbm3b2VRUoRm7sshVcVZHV8LGN/Zh/CfjUN0pk94kTja+0nxOwZJpLZ5ICzW4caywio11FdS2Us1JvyKLr1DGeguS76tg/m/qNeTifuM3UeRFW8rP1lJ9xPdW7C/bRmr845JvrKP7j+6mK+2xQ5yQ8u3l4P7svviqrBaS/X9lmJ1RV1bTMdbYe7eJxdzh4mdQbM2gUHqueJ7BVc6sIczJRhKWh+bc3cxOEt8oiZAxsraFSerMOB7DSFSM+ViUJR1NDB4t4pFkiYq6G6sOg/wC+iptJqzIptcUejd0NujG4WOcCxOjjqYaN6Okdhrx6tPJJxPQhPNG5UHKhvO2KxJiU/QwMVA6GcaMx67EED09dehhqWSN+9mStPM7dyIhhcM8jrHGpd2NlVRck1obSV2VJX4I7+0txcbBCZpY1VBxvItx6L8ewVVHEQk7IsdKSV2Rurissvke3nZJfkchuj3MN/wDlYXJXuI17CO2sWLpXWdfs0UJ2eVm3yxb0MCMFEbAjNOR038le7pPoqOEpLnf6O15/4oqit5mJRg+T7aEihhAVB4Z2Cn1XuPTVDxFNd5YqM33Ex5N9zcXhcZzs8YVObYXDA6m1tB3VnxFeE4WRdSpyjK7ObywbytJN8kjNo47GW3/M51APYo6Os9lTwlKyzsjXnd5Su4oyzBVBZmNlAFySeAA6TWszkxh5MMeyZsiKf2C4v+Wl/TWd4qnexdsJ2Inj8FJDI0cqFHXylbiPiO2tEZKSuilpp2ZJ+TXeY4PEhGP0MxCyA8AeCt2dR7O6qMRSzxv3otpTyy8mX/XlG4h3K19Wy/eT+oVowv3UVV+RlB16phN/A7ExEy5oYJJFva6qSL9VxUJTjHg2dUW9EbHzVxv2Wf8A+s1zaw6o7s5dC1cRh3j3dZJFKOuHsysLEG/SKwpp4i66mpq1Gz6FJ16RjPQXJd9Wwfzf1GvJxP3GbqPIireVn6yk+4nurdhftozV+cck31lH9x/dTFfbYoc5IeXby8H92X3xVVgtJfr+yzE6orCGIsyqNCxCg95t+tbL24mY9Q7MwCQRJFGLIgAA/XvPGvFlJyd2ekkkrI/NqbPTERPDKLo4IPxHaOIpGTi7oNJqzPL80RVmU6lSVPoNv0r2r34nmlmcj2OZMPtC3CNVkUfvFZL/APaX1VjxcU3E04d8GVgvCtrMqJRufvOmASV0i5zEvZULeSiDUnrJYnh+6Naoq0nUsr8C2nPJd95x9ubbnxb85iJC5F8t9At+IVeC1ZCEYK0UQlJyd2dvdXcLE42zgc1CeEjjiP3V4t+Q7arq4iFPhqycKUpFw7sbm4bBC8a5pOmV7FvR0KOwV59StKpqa4U4x0KL3vnL47FMdTzzj8JKj8lFenSVoR/gxTd5MkvI5stJsY0jgHmUDKD+0TYH0WNU4uTULLvLKCTl/BeNeYbRQHl/bs5fEzueLTOfaNe3BWil5Hmyd2yc8iWCR8TNIwBaJFydmcsCfUtvTWXGSail1LsOvqbLnrzjYVhy44FeZgnt44k5u/WrKzfkU/M1twUndxM2JXBMp9+Br0EZGeptmzF4Y3PFkVj3kA14clZtHprQi/K19Wy/eT+oVfhfuorr8jKDr1TCXfyL/wCAb+M3uWvMxn3P0bMPyk+rKXkd5QhfZuKt5o/pV1D7kf5K6vIzzpXrmAu/ks29h/kKRNKiPGSGV2AOpJBF+IrzMTTlnvY2UZrLYrTlF2ik+PleJgyeKoYcDlGtuvWtuHi400mZ6rTnwN3klH/yUf3H91RxX2ztDnJny3bML4eGcf5TlW7pLa/iRfXWbBytJx6/0XYiPBMpv8q9EyF/7n79YfFRLzkixTgWkRyBcjpUnQg8a8qrh5QfDQ3U6qkvM/N8d+8PhYmEciyzkWRUINieliNABxpSw8pvjoKlVRXDUoCvVMJcPIzsf/hcRK/k4ghAP3UDC/rkYeivPxc/qSXcasPH6W+pU2PwTQSvC/lRsUb0aX7jx9Nb1JSV13mVqzsY8PGGZVLBQSAWbgt+k26BR6BFt7s7v7KwiCefEwzvYHMzLlU/ux3J9Jue6sFSpVm8qVjVCEIq7Z9pyvw88ytA/M3skikZj2mM2sOnjfspubtrxG8K+nAmuxN5sLi/7iZXa1yvBh/KdazTpThzIvjOMtGUXyhbOMG0JweDtzi9z6++4r06Es1NGKqrTY3D3k+Q4oSMCY2GSUDjY63A6bEXt30r0tpGwpzyO5fGD3gwsqho8REQf3wPyJuK8t05J2aNqnF95tw46JzZJEY9SsCfUDUXFrVHbo887+bMOHx86EWDOZE7Q5ze8keivXoTzU0zBUjaTPvcXec4DEc4VLRuMsqjjbiCO0H9a5WpbSNhTnkdy64t9sAyZ/lUYHabEfynWvNdCpe1jZtYdSpuUvfBcdIiQ35mIkgnQux0zW6ABoO81vw9HZq71ZlrVM74aEJfga0opZ6i2L/h4f4Sf0ivEnzM9OOiI3ytfVsv3k/qFXYX7qK6/Iyg69Uwl38i/wDgG/jN7lrzMZ9z9GzD8pPqyl5r7QwazRPE/kupVu4i1di8rujjV1Y817wbElwcxhmFiPJbocdDDs91ezCamro8+UXF2ZzSKmRFAW9yO7sPHmxcq5c65YQeNjqzEdR0A9PZXn4uqn9C/ZqoQa+plkY/BpNG8UgzI6lWHYaxxbi7o0NXVmee98t0pcBJZrtEx+jltoew9TdnT0V69Ksqi4amCpTcGR0irSAAoCR7mboy4+Sy3SFT9JLbQdYXrb3dPbTWrKmvMsp03NnoTAYNIY0ijGVEUKo7BXkybk7s3JWVkQHlO3GbE/8AE4YXmUWkTzgHAg/tD8/Rrqw1dQ+mWhRWpZuKKYZSCQQQQbEHQgjiCOg9lekZD5tQGXC4Z5HWONS7sbKqi5PorjaSuwlfgi9uTnc35DGXlsZ5AM1uCDjlH6np9FeXiK+0dlojbSp5Fx1MvKHueMfEGQhZ4782TwYHip77aHoPeaYets3x0Z2rTzrzKFxmFeJ2jlUo6mzKwsR/vrr1E01dGFqzszCVrpyxOORtR/aI/hP+lZsX9v8AZfh19ZZXKBucuPiBQhZ4782x4EHirdh6D0H01ioVtm+Ohoq0868yhtoYGSCQxTIY3HFW49/aO0V6sZKSujC007M1q6BQH4/A0RxnqLYv+Hh/hJ/SK8SfMz046Ix7eiw7QsMWEMNxmz8L30/O1cU8n1J2LIUZVnkirvoRb+zdh/s4b1/61Le5eMt+U1/xP0OtsramzsMmSCWGNL3yq2lz0/lVcq6k7yZOPw3Ex4Km/Q3PnRg/tEX4qjtI9Tvy7FfjfoPnRg/tEf4qbSPUfLsV+N+hqbT2rs7EJknkgkXqYg/+qlGsou6kcfwzEy4Om/Q884lbOwHQxHqNe6tDwSa8lAwglmfF834gQxGToN2vYHp0FY8bUyRXG1zbgsNUryeSOaxbnzowf2iP8VeZtI9T0vl2K/G/QfOjB/aI/wAVNpHqPl2K/G/Q+J94sC6lXnhZSLEEgg+g11VYrimPl2Kf+t+hEcdu3sSQ3EiRn/pyED1air446S/yKn8Hrv8A1v0PrAbu7EiNy6SH/qSEj1cKSx0n/kF8Irr/AFv0JZDvHgkUKs8KqBYAEADuA4VQ6sX3lvy7Ffjfoffzowf2iP8AFXNpHqPl2K/G/QfOjB/aIvxU2keo+XYr8b9DkbabZOKN52gdrWzXs34hrVkMTk5ZEZfC8RLWm/Q4S7rbDBvzo7ufa3vq3f5eJFfyev8AjfuSPZGL2XhQRh3gjvxIOp7zxNUzxGfmkWx+GYmOlN+h0fnRg/tEf4qhtI9Tvy7FfjfoPnRg/tEX4qbSPUfLsV+N+hzts4vZeKAGIeCS3Ak6jubiKnDEZOWRyXwzEy1pv0ItLulsUnTEFewS/EGr1j31RV8nr/jkdHd3ZmysHNz0OJ8bKV8aQEWPZbsqFTGZ1ZtEofCcRF3VOXoSn50YP7RF+KqNpHqWfLsV+N+hp7T2ps3ELlnkgkXoDWNu7qqUa6jxUjj+G4l6036HAbYWwyb3iHYJGt6r1bvsvEQ+UV/xP0MuM2VsWSMRZoUUNm+jbKSQCNW4kanSuRxjTvmD+E12rbJ+hzvmnsPz3/7NVm/y6oj8mr/jl7libLljaJOZYNGAFUg30XTj6KozZuJCpSnSeSaszQ3v2O2LwzQoyqxKm7Xt4pB6O6oVIuUbI2fDcVHC4hVZK6V9PNWIH4L8R56H2vhWbdpH0XaOh4Jew8F+I89D7Xwpu0h2joeCXsPBfiPPQ+18KbtIdo6Hgl7DwX4jz0PtfCm7SHaOh4Jex+HkvxHnofa+FN2l1Or/AOkoJ8kvYq/Gn6R/vt7zX1C0Pzoke4m7cmNaZY3RSgQnNfW+cdA7K834lTc4xt5/0e98A+IQwc6jmm7paeVyXeC/Eeeh9r4V5O7SPpu0dDwS9h4L8R56H2vhTdpDtHQ8EvYeC/Eeeh9r4U3aQ7R0PBL2HgvxHnofa+FN2kO0dDwS9h4L8R56H2vhTdpDtHQ8EvYeC/Eeeh9r4U3aQ7R0PBL2HgvxHnofa+FN2kO0dDwS9h4L8R56H2vhTdpDtHQ8EvYeC/Eeeh9r4U3aQ7R0PBL2HgvxHnofa+FN2kO0dDwS9h4L8R56H2vhTdpDtHQ8EvYeC/Eeeh9r4U3aQ7R0PBL2HgvxHnofa+FN2kO0dDwS9h4L8R56H2vhTdpDtHQ8EvYeC/Eeeh9r4U3aQ7R0PBL2HgvxHnofa+FN2kO0dDwS9h4L8R56H2vhTdpDtHQ8EvYeC/Eeeh9r4U3aQ7R0PBL2HgvxHnofa+FN2kO0dDwS9h4L8R56H2vhTdpDtHQ8EvYeC/Eeeh9r4U3aQ7R0PBL2J9unslsLhkhdlZlJuVvbUk9PfWmnFxjZnzfxDFRxNd1YqyfX+DsVMxCgFAKAUAoDgNuXgCSThYrnU+LVu3qdSGyh0N7ZWwsPhixw8KRlrBsote17e81GVSUuZnYxUdEcnGl1xw59pRC5QYYxvZA4uWV1GpLWFibjQjTpmrZOGveRd83E/cbvFKokmSNDh4ZObcljnezBXKgCwsSQAeNjwoqa4Jviw5vVaH7t/eGWJ5xEkbLh4RLKzsRxLWUAA6kIdeikKaklfvYlNq9u4yYfb8inEfKI1UQwrMQjFiA2fxGuAM/0fRprXHTXDL3uwU3xuMBtqfn4YsRHGvyiN3jyOSUyZCVa4FzaQajpBpKEcrcXodUndJ95n3d2tJOZecVEyNl5sFs6anywQBqACCNNeJ41ypBRtYRk2fu1tozLPFBh0jZnjd3aRiAgUoF0UEm5c+qkYxyuUjrbvZGsu8RbDRSDm0mkJCo2dgSps+UIpZxpfh0i9d2dpNdxzNwPn5xSNhYpY4laWSURKhYhT4xVmDFbhbKzai9hwruzWZpvgczu10fm1MZjBNhIk5kM+dpNWscg1HC+Xx0143pGMLNsNyukY8TvPJzzLFDnjjlWJ/FkLMSQGZSqFAq5tbnWx4V1Ulbiw5u/BHe2vtBcPDJM9ysaliBxNujvPCqoRzSSROTsrkfXFYlsXAmIWONUjedubdiBoECtcC+XMdeB6harbRUW4/wQu8yufew95ZZ5IvoSIZlZkOWTMgGq5yUCeMOo6dtcnSUU+PFCM2+4397sZLFhnaDKJDZVLX0LnKLAA3N2Gh0qNKKcuJ2baXA+4cdIs0EDhS7Ru8rKTZchRVtca5i/5GjirOSO3d0jPsPaBnhWWwAcsUseK3IU+kAH01GccrsIu6uaEm3mzvEqAy8/zUYJNiuVHZz1AKx9Nuup7NWv5HM3cYpts5PlUwQsVkSCNc5s7eLbQ+Kl2lsSBfTW9hXVC9l+zma12YcLjJTjG+VGNFw2HLMUc5PpW4kMBYgQtxvxPXXWlk+nvf8Az/04m83HuRsbA29JNM0UippGJFZOcAsSRa0iqTwuGGhqM6aUbolGTbsyQ1UTFAKAUAoBQCgFAKA5g2HFzolOdmViyhpGKqToSqE2BsSOy5qe0drEcqvc+X3fgL5yreWJMmZsmcahsl7XuAe/Wm0lawyozT7Hifncy357Lzmp8bJ5I7uztNcU2reQyo+zsyItKxW5mULLfUMACALdVmPrpmfDyO2RgwWwooyWXOWyc2GZ2YqvUpJ8UcOHUK66jZxRSM2z9lxwl2XMXe2d2Ysxy3Ci56Bc2Haa5KbZ1RSOfid3+dxMk0jEKY0jiyMysoGcyXItoxZfw1NVLRSRFxu7s2pdgwERAKU5lSsWRiuVWADLcHgcq+oVHaS4+Z3Kj7w+xoUSFFWywf3QudNCvp0Y+ujm22+oUUreRlxOzkeSOU5g8eYKQxGjZcwIHEHIuh6q4pNJo60m7mOPZMaymRS6ljmZQ7BSbWuUva9M7tYZVe5s4zCpKjRyKGRwVYHpB41xNp3QaurM1Nn7FiidnXOzsqozO7MSq3sLsf3jUpTbVjiilxPrZmyY4NIy4UCyoXYqo6gpOgrkpuWoUUtDNtDApMmR72uCLEggqQQQRwIIBrkZOLujrVzWxuxIpSpbPcIUursCym1wxB8YadNSU2jjimbeBwixRpHGLIihVHUBwqLbbuzqVlYxR7LiWdsQF+ldQrNc8B1DgOi/XYdVdzPLl7hlV7mOXY0LRPEV8R2Ltqb5ic1weIN9R1V3O73OZVaxjTd+ALMpUuJwBMXYsWsLDUnqNNpK6fQZFxMuz9kRwu8i5i7hVdncsSEzZdSejMaSm2rBRSdzfqBIUAoBQCgFAKAUAoBQCgFAKAUAoBQCgFAKAUAoBQCgFAKAUAoBQCgFAKAUAoBQCgFAKAUAoBQCgFAKAUAoBQCgFAKAUAoBQCgFAKAUAoBQCgFAKA//2Q==">
            <a:hlinkClick r:id="rId4"/>
          </p:cNvPr>
          <p:cNvSpPr>
            <a:spLocks noChangeAspect="1" noChangeArrowheads="1"/>
          </p:cNvSpPr>
          <p:nvPr/>
        </p:nvSpPr>
        <p:spPr bwMode="auto">
          <a:xfrm>
            <a:off x="485775" y="-228600"/>
            <a:ext cx="285750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AutoShape 10" descr="data:image/jpeg;base64,/9j/4AAQSkZJRgABAQAAAQABAAD/2wCEAAkGBxQTEhUUEhQWFRUXGB4aFBgYGBwfHxsgHCEdHRwgIhcdHigiGB0mHxYZITEhJyksLi8uHSQzODMsNygtLi0BCgoKDg0OGxAQGzQkICQsNzQsMC8sNywsLCwsLC8sLCwvLCwvLCwsLCwsLS8sLCwsLCwsLCwsLCwsLCwsLCwsLP/AABEIAHgA8AMBEQACEQEDEQH/xAAcAAEAAgMBAQEAAAAAAAAAAAAABgcDBAUIAgH/xABKEAACAQIDAwYJCQUGBgMAAAABAgMAEQQSIQUGMQcTQVFhcRciMlOBkaKx0RQWIzVUcpKhwVJic4KyFTM0Q+HwJEJjs9LxJZOj/8QAGwEBAAMBAQEBAAAAAAAAAAAAAAIDBAEFBgf/xAAzEQACAQIDBQYGAgMBAQAAAAAAAQIDEQQSMRMUITJRFkFSYZGhBRUiM1OBccFCQ7HxBv/aAAwDAQACEQMRAD8AvGgFAKAUAoBQCgFAKAUAoBQCgFAKAUAoBQCgFAKAUAoBQCgFAKAUAoBQCgFAKAUAoBQCgFAKAUAoBQCgFAKAUAoBQCgFAKAUAoBQCgFAKAUAoBQCgNPam1IcOmeeRY14XY8ewdZqUYSk7JHHJLiyIz8q2BU2HOt2hNPzIrQsJUKt4gY/Czgv2ZvwD/ypudQ5vECY7G2kmJhjnjvkkF1uLG3aKzzi4txZdF5ldG7UTooBQCgOHvJvZhsCYxiGYc5mK5ULeTa/Dh5Qq2nRlU5SE6kY6nJh5TtnsyqJJLsQB9E/Emw6Km8LUXd7kNvAmDuACSQABck8AB29FZy41NmbVhxCloJFkVTlYqb2PG3qIqUoSjzI4pJ6GxicQsaM8jBVUXZibADvriTbsjrdjBsvakOITPBIsiXtdTfXq7K7KMouzRxST0NqRwoJYgAC5J4ADib9FROmnsrbEGJBOHlSUKbNlN7Ht6qlKEo8ysRjJS0Nx3ABJNgBck9AFRJHOXeDDFY3E8eWVssRzDxzwsO29T2crtW0I549Tp1Akc7aW3MPh2VJ5o42fyQzAE/6dtTjTlJXSIuUVqzo1Akam0tpQwLnnkSNeF2IH/upRi5OyRxyS1NiGUMoZTdWAKkdIOoNR0OmMYxOcMWYc4FzlenLe17dV67Z2ucvxsZ64dOdgNuYeaRo4Zo5HTylVgSKnKnKKu0RUk3ZM6NQJHOw23MPJKYY5o2lW+ZFYEi3HTsqbpySzNcCKnFu1zo1Aka+0cYsMTyyGyopZu4frXYxcnZHG7K55t3i27LjJjNMdToi9CL+yP8AetezTpqCyo8+U3J3ZzKmRFAeiuTr6twv8P8AU15GI+5L+TfS5F/BI6pLBQCgFAVHy7eXg/uy++KvQwWkv1/ZlxOqK22b/fRfxE/qFbJaMzLVHozfKNmwOJVFZmMTAKoJJ04ADUmvHpc6uehU5WfG5+Alhw6rM6uSFKhYRHlGUeKRmOZhrrp3UqyTlw/7c7BWXE0uUrCvLgikalmMsWgUt/mLclRxA4nsqeHaU7vo/wDhGqm42RqblYCeLHbQ5/xswgtIsRjR7CW+UXIJFwDYnoqVaUXCNvP+jlOLUnc62/kTPs/FKiszGIgKoJJ7ABqaroO1RX6kqivBo4u4+z5YMXiBKC2aCAiTmjGNAwyWHikrfXp66srSUoK3VkaaabuSDfB2GBxPNqztzTBVUEk3FtFGpOtVUrZ1fqTnfK7FX43dueNJAsTsuESOXDgIxLPKYzIBYeMQYW0GozCtsasW1x14P9f+mZ033LTQucGvONZWu+OycRJice0QsvyWMG8BfnPKuqNcWYdl+I0rZRnFRjfr1M9SMm210J5sFSMLAGBDCJAQdCDlF7g8DWWfMy+OiI1vRAY8fBipIHxECxMlkTOYnJBzc2NTcWFwOir6bvBxTs7+pXPhJO10TDDuGRSAQCAQCLEAjgV6D2VnZaR6KBv7Xd8rZPkgXNlOW+e9s3C9uirW1sreZD/P9Hex4JikA45GtbuNVR1RJ6FY7qbIxMcuymkU5RFKLCBkMWieLI9zck8LheB41tqzg1O3Xrr/AAUQjJZblq1hNBX+5eaLFtFh45vkbBnPPwNGYmJvlV2AMim/orXW4xvJ8fJ3uUU+DstCwKyF5EuVSYrs2a3TlU9xYA1owyvURVW5Gef69Uwln8le5+GxMDz4hOcOcoqkmwAA1sOJJP5VixNaUZZYmmjTjJXZOfmDs/7Kn5/Gsu8VOpdsodDo4mWHAYUsFKwwrfKuth2AntqCTqS82SbUY/wRXws4L9mb8A/8qv3OoVbxAl+wtrJioVnizBHvbMLHQ24eiqJwcJZWWxkpK6ODvBygYXCTNBKJS6gE5VBGuo1vVkMPOcbohKrGLsxu/wAoGFxcywRCUOwJGZQBpqdb0nh5wjdiNWMnZEQ5dvLwf3ZffFWnBaS/X9lWJ1RWWFlyOjWvlZWt12IP6VsaurGYnuN5W8Wx+jjijHRxY+kmwPqFZVg4LVl7xEugwXK5i1P0kUUg6eKn0EXA9Ro8HB6MLES7yyt098sPjh9GSkgF2je2Ydotow7R+VY6tGVPXQ0QqKehIqpLDBjsYkKNJKwRFF2YnQV1RbdkcbSV2VbtzleOYrhIRlH+ZLe57Qg4DvPoFboYPh9TM0sR4UcAcqW0L3zRW6ub/wBat3SmQ28yT7ucrSswTGRiMHhIlyo+8p1A7QT3CqKmDaV4MsjiPEWdFIGUMpBUi4I4EHgb1ifA0n0xsLnQdNAVzvNyrRRMUwic+w4uTZB3W1f8h21sp4RvjLgZ54hLhHiRSXlXxxNwIVHVkJ95q9YSmVbxIkfJ5vzisZi+Zm5vJkZvFWxuLW1v21TXoQhC6LKVWUpWZZeInVFZ3YKqi7EmwAHbWNJt2RpbsVbvHyt2YpgowQNOdkvr91B0dpPorbTwfC82ZZYjwkUflI2gTfngOwItvdV+7U+hXtpne2HyuTKwGKiWROlo/FYfynRu7Sq54OL5WTjiH3otjZe0Y8RGssLh0bgR7iOg9lYJRcXZmpNNXRt1E6Q7la+rZfvJ/UK0YX7qKq/Iyg69Uwkn3b35xOCiMUIjKli3jKSbm3b2VRUoRm7sshVcVZHV8LGN/Zh/CfjUN0pk94kTja+0nxOwZJpLZ5ICzW4caywio11FdS2Us1JvyKLr1DGeguS76tg/m/qNeTifuM3UeRFW8rP1lJ9xPdW7C/bRmr845JvrKP7j+6mK+2xQ5yQ8u3l4P7svviqrBaS/X9lmJ1RV1bTMdbYe7eJxdzh4mdQbM2gUHqueJ7BVc6sIczJRhKWh+bc3cxOEt8oiZAxsraFSerMOB7DSFSM+ViUJR1NDB4t4pFkiYq6G6sOg/wC+iptJqzIptcUejd0NujG4WOcCxOjjqYaN6Okdhrx6tPJJxPQhPNG5UHKhvO2KxJiU/QwMVA6GcaMx67EED09dehhqWSN+9mStPM7dyIhhcM8jrHGpd2NlVRck1obSV2VJX4I7+0txcbBCZpY1VBxvItx6L8ewVVHEQk7IsdKSV2Rurissvke3nZJfkchuj3MN/wDlYXJXuI17CO2sWLpXWdfs0UJ2eVm3yxb0MCMFEbAjNOR038le7pPoqOEpLnf6O15/4oqit5mJRg+T7aEihhAVB4Z2Cn1XuPTVDxFNd5YqM33Ex5N9zcXhcZzs8YVObYXDA6m1tB3VnxFeE4WRdSpyjK7ObywbytJN8kjNo47GW3/M51APYo6Os9lTwlKyzsjXnd5Su4oyzBVBZmNlAFySeAA6TWszkxh5MMeyZsiKf2C4v+Wl/TWd4qnexdsJ2Inj8FJDI0cqFHXylbiPiO2tEZKSuilpp2ZJ+TXeY4PEhGP0MxCyA8AeCt2dR7O6qMRSzxv3otpTyy8mX/XlG4h3K19Wy/eT+oVowv3UVV+RlB16phN/A7ExEy5oYJJFva6qSL9VxUJTjHg2dUW9EbHzVxv2Wf8A+s1zaw6o7s5dC1cRh3j3dZJFKOuHsysLEG/SKwpp4i66mpq1Gz6FJ16RjPQXJd9Wwfzf1GvJxP3GbqPIireVn6yk+4nurdhftozV+cck31lH9x/dTFfbYoc5IeXby8H92X3xVVgtJfr+yzE6orCGIsyqNCxCg95t+tbL24mY9Q7MwCQRJFGLIgAA/XvPGvFlJyd2ekkkrI/NqbPTERPDKLo4IPxHaOIpGTi7oNJqzPL80RVmU6lSVPoNv0r2r34nmlmcj2OZMPtC3CNVkUfvFZL/APaX1VjxcU3E04d8GVgvCtrMqJRufvOmASV0i5zEvZULeSiDUnrJYnh+6Naoq0nUsr8C2nPJd95x9ubbnxb85iJC5F8t9At+IVeC1ZCEYK0UQlJyd2dvdXcLE42zgc1CeEjjiP3V4t+Q7arq4iFPhqycKUpFw7sbm4bBC8a5pOmV7FvR0KOwV59StKpqa4U4x0KL3vnL47FMdTzzj8JKj8lFenSVoR/gxTd5MkvI5stJsY0jgHmUDKD+0TYH0WNU4uTULLvLKCTl/BeNeYbRQHl/bs5fEzueLTOfaNe3BWil5Hmyd2yc8iWCR8TNIwBaJFydmcsCfUtvTWXGSail1LsOvqbLnrzjYVhy44FeZgnt44k5u/WrKzfkU/M1twUndxM2JXBMp9+Br0EZGeptmzF4Y3PFkVj3kA14clZtHprQi/K19Wy/eT+oVfhfuorr8jKDr1TCXfyL/wCAb+M3uWvMxn3P0bMPyk+rKXkd5QhfZuKt5o/pV1D7kf5K6vIzzpXrmAu/ks29h/kKRNKiPGSGV2AOpJBF+IrzMTTlnvY2UZrLYrTlF2ik+PleJgyeKoYcDlGtuvWtuHi400mZ6rTnwN3klH/yUf3H91RxX2ztDnJny3bML4eGcf5TlW7pLa/iRfXWbBytJx6/0XYiPBMpv8q9EyF/7n79YfFRLzkixTgWkRyBcjpUnQg8a8qrh5QfDQ3U6qkvM/N8d+8PhYmEciyzkWRUINieliNABxpSw8pvjoKlVRXDUoCvVMJcPIzsf/hcRK/k4ghAP3UDC/rkYeivPxc/qSXcasPH6W+pU2PwTQSvC/lRsUb0aX7jx9Nb1JSV13mVqzsY8PGGZVLBQSAWbgt+k26BR6BFt7s7v7KwiCefEwzvYHMzLlU/ux3J9Jue6sFSpVm8qVjVCEIq7Z9pyvw88ytA/M3skikZj2mM2sOnjfspubtrxG8K+nAmuxN5sLi/7iZXa1yvBh/KdazTpThzIvjOMtGUXyhbOMG0JweDtzi9z6++4r06Es1NGKqrTY3D3k+Q4oSMCY2GSUDjY63A6bEXt30r0tpGwpzyO5fGD3gwsqho8REQf3wPyJuK8t05J2aNqnF95tw46JzZJEY9SsCfUDUXFrVHbo887+bMOHx86EWDOZE7Q5ze8keivXoTzU0zBUjaTPvcXec4DEc4VLRuMsqjjbiCO0H9a5WpbSNhTnkdy64t9sAyZ/lUYHabEfynWvNdCpe1jZtYdSpuUvfBcdIiQ35mIkgnQux0zW6ABoO81vw9HZq71ZlrVM74aEJfga0opZ6i2L/h4f4Sf0ivEnzM9OOiI3ytfVsv3k/qFXYX7qK6/Iyg69Uwl38i/wDgG/jN7lrzMZ9z9GzD8pPqyl5r7QwazRPE/kupVu4i1di8rujjV1Y817wbElwcxhmFiPJbocdDDs91ezCamro8+UXF2ZzSKmRFAW9yO7sPHmxcq5c65YQeNjqzEdR0A9PZXn4uqn9C/ZqoQa+plkY/BpNG8UgzI6lWHYaxxbi7o0NXVmee98t0pcBJZrtEx+jltoew9TdnT0V69Ksqi4amCpTcGR0irSAAoCR7mboy4+Sy3SFT9JLbQdYXrb3dPbTWrKmvMsp03NnoTAYNIY0ijGVEUKo7BXkybk7s3JWVkQHlO3GbE/8AE4YXmUWkTzgHAg/tD8/Rrqw1dQ+mWhRWpZuKKYZSCQQQQbEHQgjiCOg9lekZD5tQGXC4Z5HWONS7sbKqi5PorjaSuwlfgi9uTnc35DGXlsZ5AM1uCDjlH6np9FeXiK+0dlojbSp5Fx1MvKHueMfEGQhZ4782TwYHip77aHoPeaYets3x0Z2rTzrzKFxmFeJ2jlUo6mzKwsR/vrr1E01dGFqzszCVrpyxOORtR/aI/hP+lZsX9v8AZfh19ZZXKBucuPiBQhZ4782x4EHirdh6D0H01ioVtm+Ohoq0868yhtoYGSCQxTIY3HFW49/aO0V6sZKSujC007M1q6BQH4/A0RxnqLYv+Hh/hJ/SK8SfMz046Ix7eiw7QsMWEMNxmz8L30/O1cU8n1J2LIUZVnkirvoRb+zdh/s4b1/61Le5eMt+U1/xP0OtsramzsMmSCWGNL3yq2lz0/lVcq6k7yZOPw3Ex4Km/Q3PnRg/tEX4qjtI9Tvy7FfjfoPnRg/tEf4qbSPUfLsV+N+hqbT2rs7EJknkgkXqYg/+qlGsou6kcfwzEy4Om/Q884lbOwHQxHqNe6tDwSa8lAwglmfF834gQxGToN2vYHp0FY8bUyRXG1zbgsNUryeSOaxbnzowf2iP8VeZtI9T0vl2K/G/QfOjB/aI/wAVNpHqPl2K/G/Q+J94sC6lXnhZSLEEgg+g11VYrimPl2Kf+t+hEcdu3sSQ3EiRn/pyED1air446S/yKn8Hrv8A1v0PrAbu7EiNy6SH/qSEj1cKSx0n/kF8Irr/AFv0JZDvHgkUKs8KqBYAEADuA4VQ6sX3lvy7Ffjfoffzowf2iP8AFXNpHqPl2K/G/QfOjB/aIvxU2keo+XYr8b9DkbabZOKN52gdrWzXs34hrVkMTk5ZEZfC8RLWm/Q4S7rbDBvzo7ufa3vq3f5eJFfyev8AjfuSPZGL2XhQRh3gjvxIOp7zxNUzxGfmkWx+GYmOlN+h0fnRg/tEf4qhtI9Tvy7FfjfoPnRg/tEX4qbSPUfLsV+N+hzts4vZeKAGIeCS3Ak6jubiKnDEZOWRyXwzEy1pv0ItLulsUnTEFewS/EGr1j31RV8nr/jkdHd3ZmysHNz0OJ8bKV8aQEWPZbsqFTGZ1ZtEofCcRF3VOXoSn50YP7RF+KqNpHqWfLsV+N+hp7T2ps3ELlnkgkXoDWNu7qqUa6jxUjj+G4l6036HAbYWwyb3iHYJGt6r1bvsvEQ+UV/xP0MuM2VsWSMRZoUUNm+jbKSQCNW4kanSuRxjTvmD+E12rbJ+hzvmnsPz3/7NVm/y6oj8mr/jl7libLljaJOZYNGAFUg30XTj6KozZuJCpSnSeSaszQ3v2O2LwzQoyqxKm7Xt4pB6O6oVIuUbI2fDcVHC4hVZK6V9PNWIH4L8R56H2vhWbdpH0XaOh4Jew8F+I89D7Xwpu0h2joeCXsPBfiPPQ+18KbtIdo6Hgl7DwX4jz0PtfCm7SHaOh4Jex+HkvxHnofa+FN2l1Or/AOkoJ8kvYq/Gn6R/vt7zX1C0Pzoke4m7cmNaZY3RSgQnNfW+cdA7K834lTc4xt5/0e98A+IQwc6jmm7paeVyXeC/Eeeh9r4V5O7SPpu0dDwS9h4L8R56H2vhTdpDtHQ8EvYeC/Eeeh9r4U3aQ7R0PBL2HgvxHnofa+FN2kO0dDwS9h4L8R56H2vhTdpDtHQ8EvYeC/Eeeh9r4U3aQ7R0PBL2HgvxHnofa+FN2kO0dDwS9h4L8R56H2vhTdpDtHQ8EvYeC/Eeeh9r4U3aQ7R0PBL2HgvxHnofa+FN2kO0dDwS9h4L8R56H2vhTdpDtHQ8EvYeC/Eeeh9r4U3aQ7R0PBL2HgvxHnofa+FN2kO0dDwS9h4L8R56H2vhTdpDtHQ8EvYeC/Eeeh9r4U3aQ7R0PBL2HgvxHnofa+FN2kO0dDwS9h4L8R56H2vhTdpDtHQ8EvYeC/Eeeh9r4U3aQ7R0PBL2HgvxHnofa+FN2kO0dDwS9h4L8R56H2vhTdpDtHQ8EvYeC/Eeeh9r4U3aQ7R0PBL2J9unslsLhkhdlZlJuVvbUk9PfWmnFxjZnzfxDFRxNd1YqyfX+DsVMxCgFAKAUAoDgNuXgCSThYrnU+LVu3qdSGyh0N7ZWwsPhixw8KRlrBsote17e81GVSUuZnYxUdEcnGl1xw59pRC5QYYxvZA4uWV1GpLWFibjQjTpmrZOGveRd83E/cbvFKokmSNDh4ZObcljnezBXKgCwsSQAeNjwoqa4Jviw5vVaH7t/eGWJ5xEkbLh4RLKzsRxLWUAA6kIdeikKaklfvYlNq9u4yYfb8inEfKI1UQwrMQjFiA2fxGuAM/0fRprXHTXDL3uwU3xuMBtqfn4YsRHGvyiN3jyOSUyZCVa4FzaQajpBpKEcrcXodUndJ95n3d2tJOZecVEyNl5sFs6anywQBqACCNNeJ41ypBRtYRk2fu1tozLPFBh0jZnjd3aRiAgUoF0UEm5c+qkYxyuUjrbvZGsu8RbDRSDm0mkJCo2dgSps+UIpZxpfh0i9d2dpNdxzNwPn5xSNhYpY4laWSURKhYhT4xVmDFbhbKzai9hwruzWZpvgczu10fm1MZjBNhIk5kM+dpNWscg1HC+Xx0143pGMLNsNyukY8TvPJzzLFDnjjlWJ/FkLMSQGZSqFAq5tbnWx4V1Ulbiw5u/BHe2vtBcPDJM9ysaliBxNujvPCqoRzSSROTsrkfXFYlsXAmIWONUjedubdiBoECtcC+XMdeB6harbRUW4/wQu8yufew95ZZ5IvoSIZlZkOWTMgGq5yUCeMOo6dtcnSUU+PFCM2+4397sZLFhnaDKJDZVLX0LnKLAA3N2Gh0qNKKcuJ2baXA+4cdIs0EDhS7Ru8rKTZchRVtca5i/5GjirOSO3d0jPsPaBnhWWwAcsUseK3IU+kAH01GccrsIu6uaEm3mzvEqAy8/zUYJNiuVHZz1AKx9Nuup7NWv5HM3cYpts5PlUwQsVkSCNc5s7eLbQ+Kl2lsSBfTW9hXVC9l+zma12YcLjJTjG+VGNFw2HLMUc5PpW4kMBYgQtxvxPXXWlk+nvf8Az/04m83HuRsbA29JNM0UippGJFZOcAsSRa0iqTwuGGhqM6aUbolGTbsyQ1UTFAKAUAoBQCgFAKA5g2HFzolOdmViyhpGKqToSqE2BsSOy5qe0drEcqvc+X3fgL5yreWJMmZsmcahsl7XuAe/Wm0lawyozT7Hifncy357Lzmp8bJ5I7uztNcU2reQyo+zsyItKxW5mULLfUMACALdVmPrpmfDyO2RgwWwooyWXOWyc2GZ2YqvUpJ8UcOHUK66jZxRSM2z9lxwl2XMXe2d2Ysxy3Ci56Bc2Haa5KbZ1RSOfid3+dxMk0jEKY0jiyMysoGcyXItoxZfw1NVLRSRFxu7s2pdgwERAKU5lSsWRiuVWADLcHgcq+oVHaS4+Z3Kj7w+xoUSFFWywf3QudNCvp0Y+ujm22+oUUreRlxOzkeSOU5g8eYKQxGjZcwIHEHIuh6q4pNJo60m7mOPZMaymRS6ljmZQ7BSbWuUva9M7tYZVe5s4zCpKjRyKGRwVYHpB41xNp3QaurM1Nn7FiidnXOzsqozO7MSq3sLsf3jUpTbVjiilxPrZmyY4NIy4UCyoXYqo6gpOgrkpuWoUUtDNtDApMmR72uCLEggqQQQRwIIBrkZOLujrVzWxuxIpSpbPcIUursCym1wxB8YadNSU2jjimbeBwixRpHGLIihVHUBwqLbbuzqVlYxR7LiWdsQF+ldQrNc8B1DgOi/XYdVdzPLl7hlV7mOXY0LRPEV8R2Ltqb5ic1weIN9R1V3O73OZVaxjTd+ALMpUuJwBMXYsWsLDUnqNNpK6fQZFxMuz9kRwu8i5i7hVdncsSEzZdSejMaSm2rBRSdzfqBIUAoBQCgFAKAUAoBQCgFAKAUAoBQCgFAKAUAoBQCgFAKAUAoBQCgFAKAUAoBQCgFAKAUAoBQCgFAKAUAoBQCgFAKAUAoBQCgFAKAUAoBQCgFAKA//2Q==">
            <a:hlinkClick r:id="rId5"/>
          </p:cNvPr>
          <p:cNvSpPr>
            <a:spLocks noChangeAspect="1" noChangeArrowheads="1"/>
          </p:cNvSpPr>
          <p:nvPr/>
        </p:nvSpPr>
        <p:spPr bwMode="auto">
          <a:xfrm>
            <a:off x="638175" y="-76200"/>
            <a:ext cx="285750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 name="AutoShape 12" descr="data:image/jpeg;base64,/9j/4AAQSkZJRgABAQAAAQABAAD/2wCEAAkGBxQTEhUUEhQWFRUXGB4aFBgYGBwfHxsgHCEdHRwgIhcdHigiGB0mHxYZITEhJyksLi8uHSQzODMsNygtLi0BCgoKDg0OGxAQGzQkICQsNzQsMC8sNywsLCwsLC8sLCwvLCwvLCwsLCwsLS8sLCwsLCwsLCwsLCwsLCwsLCwsLP/AABEIAHgA8AMBEQACEQEDEQH/xAAcAAEAAgMBAQEAAAAAAAAAAAAABgcDBAUIAgH/xABKEAACAQIDAwYJCQUGBgMAAAABAgMAEQQSIQUGMQcTQVFhcRciMlOBkaKx0RQWIzVUcpKhwVJic4KyFTM0Q+HwJEJjs9LxJZOj/8QAGwEBAAMBAQEBAAAAAAAAAAAAAAIDBAEFBgf/xAAzEQACAQIDBQYGAgMBAQAAAAAAAQIDEQQSMRMUITJRFkFSYZGhBRUiM1OBccFCQ7HxBv/aAAwDAQACEQMRAD8AvGgFAKAUAoBQCgFAKAUAoBQCgFAKAUAoBQCgFAKAUAoBQCgFAKAUAoBQCgFAKAUAoBQCgFAKAUAoBQCgFAKAUAoBQCgFAKAUAoBQCgFAKAUAoBQCgNPam1IcOmeeRY14XY8ewdZqUYSk7JHHJLiyIz8q2BU2HOt2hNPzIrQsJUKt4gY/Czgv2ZvwD/ypudQ5vECY7G2kmJhjnjvkkF1uLG3aKzzi4txZdF5ldG7UTooBQCgOHvJvZhsCYxiGYc5mK5ULeTa/Dh5Qq2nRlU5SE6kY6nJh5TtnsyqJJLsQB9E/Emw6Km8LUXd7kNvAmDuACSQABck8AB29FZy41NmbVhxCloJFkVTlYqb2PG3qIqUoSjzI4pJ6GxicQsaM8jBVUXZibADvriTbsjrdjBsvakOITPBIsiXtdTfXq7K7KMouzRxST0NqRwoJYgAC5J4ADib9FROmnsrbEGJBOHlSUKbNlN7Ht6qlKEo8ysRjJS0Nx3ABJNgBck9AFRJHOXeDDFY3E8eWVssRzDxzwsO29T2crtW0I549Tp1Akc7aW3MPh2VJ5o42fyQzAE/6dtTjTlJXSIuUVqzo1Akam0tpQwLnnkSNeF2IH/upRi5OyRxyS1NiGUMoZTdWAKkdIOoNR0OmMYxOcMWYc4FzlenLe17dV67Z2ucvxsZ64dOdgNuYeaRo4Zo5HTylVgSKnKnKKu0RUk3ZM6NQJHOw23MPJKYY5o2lW+ZFYEi3HTsqbpySzNcCKnFu1zo1Aka+0cYsMTyyGyopZu4frXYxcnZHG7K55t3i27LjJjNMdToi9CL+yP8AetezTpqCyo8+U3J3ZzKmRFAeiuTr6twv8P8AU15GI+5L+TfS5F/BI6pLBQCgFAVHy7eXg/uy++KvQwWkv1/ZlxOqK22b/fRfxE/qFbJaMzLVHozfKNmwOJVFZmMTAKoJJ04ADUmvHpc6uehU5WfG5+Alhw6rM6uSFKhYRHlGUeKRmOZhrrp3UqyTlw/7c7BWXE0uUrCvLgikalmMsWgUt/mLclRxA4nsqeHaU7vo/wDhGqm42RqblYCeLHbQ5/xswgtIsRjR7CW+UXIJFwDYnoqVaUXCNvP+jlOLUnc62/kTPs/FKiszGIgKoJJ7ABqaroO1RX6kqivBo4u4+z5YMXiBKC2aCAiTmjGNAwyWHikrfXp66srSUoK3VkaaabuSDfB2GBxPNqztzTBVUEk3FtFGpOtVUrZ1fqTnfK7FX43dueNJAsTsuESOXDgIxLPKYzIBYeMQYW0GozCtsasW1x14P9f+mZ033LTQucGvONZWu+OycRJice0QsvyWMG8BfnPKuqNcWYdl+I0rZRnFRjfr1M9SMm210J5sFSMLAGBDCJAQdCDlF7g8DWWfMy+OiI1vRAY8fBipIHxECxMlkTOYnJBzc2NTcWFwOir6bvBxTs7+pXPhJO10TDDuGRSAQCAQCLEAjgV6D2VnZaR6KBv7Xd8rZPkgXNlOW+e9s3C9uirW1sreZD/P9Hex4JikA45GtbuNVR1RJ6FY7qbIxMcuymkU5RFKLCBkMWieLI9zck8LheB41tqzg1O3Xrr/AAUQjJZblq1hNBX+5eaLFtFh45vkbBnPPwNGYmJvlV2AMim/orXW4xvJ8fJ3uUU+DstCwKyF5EuVSYrs2a3TlU9xYA1owyvURVW5Gef69Uwln8le5+GxMDz4hOcOcoqkmwAA1sOJJP5VixNaUZZYmmjTjJXZOfmDs/7Kn5/Gsu8VOpdsodDo4mWHAYUsFKwwrfKuth2AntqCTqS82SbUY/wRXws4L9mb8A/8qv3OoVbxAl+wtrJioVnizBHvbMLHQ24eiqJwcJZWWxkpK6ODvBygYXCTNBKJS6gE5VBGuo1vVkMPOcbohKrGLsxu/wAoGFxcywRCUOwJGZQBpqdb0nh5wjdiNWMnZEQ5dvLwf3ZffFWnBaS/X9lWJ1RWWFlyOjWvlZWt12IP6VsaurGYnuN5W8Wx+jjijHRxY+kmwPqFZVg4LVl7xEugwXK5i1P0kUUg6eKn0EXA9Ro8HB6MLES7yyt098sPjh9GSkgF2je2Ydotow7R+VY6tGVPXQ0QqKehIqpLDBjsYkKNJKwRFF2YnQV1RbdkcbSV2VbtzleOYrhIRlH+ZLe57Qg4DvPoFboYPh9TM0sR4UcAcqW0L3zRW6ub/wBat3SmQ28yT7ucrSswTGRiMHhIlyo+8p1A7QT3CqKmDaV4MsjiPEWdFIGUMpBUi4I4EHgb1ifA0n0xsLnQdNAVzvNyrRRMUwic+w4uTZB3W1f8h21sp4RvjLgZ54hLhHiRSXlXxxNwIVHVkJ95q9YSmVbxIkfJ5vzisZi+Zm5vJkZvFWxuLW1v21TXoQhC6LKVWUpWZZeInVFZ3YKqi7EmwAHbWNJt2RpbsVbvHyt2YpgowQNOdkvr91B0dpPorbTwfC82ZZYjwkUflI2gTfngOwItvdV+7U+hXtpne2HyuTKwGKiWROlo/FYfynRu7Sq54OL5WTjiH3otjZe0Y8RGssLh0bgR7iOg9lYJRcXZmpNNXRt1E6Q7la+rZfvJ/UK0YX7qKq/Iyg69Uwkn3b35xOCiMUIjKli3jKSbm3b2VRUoRm7sshVcVZHV8LGN/Zh/CfjUN0pk94kTja+0nxOwZJpLZ5ICzW4caywio11FdS2Us1JvyKLr1DGeguS76tg/m/qNeTifuM3UeRFW8rP1lJ9xPdW7C/bRmr845JvrKP7j+6mK+2xQ5yQ8u3l4P7svviqrBaS/X9lmJ1RV1bTMdbYe7eJxdzh4mdQbM2gUHqueJ7BVc6sIczJRhKWh+bc3cxOEt8oiZAxsraFSerMOB7DSFSM+ViUJR1NDB4t4pFkiYq6G6sOg/wC+iptJqzIptcUejd0NujG4WOcCxOjjqYaN6Okdhrx6tPJJxPQhPNG5UHKhvO2KxJiU/QwMVA6GcaMx67EED09dehhqWSN+9mStPM7dyIhhcM8jrHGpd2NlVRck1obSV2VJX4I7+0txcbBCZpY1VBxvItx6L8ewVVHEQk7IsdKSV2Rurissvke3nZJfkchuj3MN/wDlYXJXuI17CO2sWLpXWdfs0UJ2eVm3yxb0MCMFEbAjNOR038le7pPoqOEpLnf6O15/4oqit5mJRg+T7aEihhAVB4Z2Cn1XuPTVDxFNd5YqM33Ex5N9zcXhcZzs8YVObYXDA6m1tB3VnxFeE4WRdSpyjK7ObywbytJN8kjNo47GW3/M51APYo6Os9lTwlKyzsjXnd5Su4oyzBVBZmNlAFySeAA6TWszkxh5MMeyZsiKf2C4v+Wl/TWd4qnexdsJ2Inj8FJDI0cqFHXylbiPiO2tEZKSuilpp2ZJ+TXeY4PEhGP0MxCyA8AeCt2dR7O6qMRSzxv3otpTyy8mX/XlG4h3K19Wy/eT+oVowv3UVV+RlB16phN/A7ExEy5oYJJFva6qSL9VxUJTjHg2dUW9EbHzVxv2Wf8A+s1zaw6o7s5dC1cRh3j3dZJFKOuHsysLEG/SKwpp4i66mpq1Gz6FJ16RjPQXJd9Wwfzf1GvJxP3GbqPIireVn6yk+4nurdhftozV+cck31lH9x/dTFfbYoc5IeXby8H92X3xVVgtJfr+yzE6orCGIsyqNCxCg95t+tbL24mY9Q7MwCQRJFGLIgAA/XvPGvFlJyd2ekkkrI/NqbPTERPDKLo4IPxHaOIpGTi7oNJqzPL80RVmU6lSVPoNv0r2r34nmlmcj2OZMPtC3CNVkUfvFZL/APaX1VjxcU3E04d8GVgvCtrMqJRufvOmASV0i5zEvZULeSiDUnrJYnh+6Naoq0nUsr8C2nPJd95x9ubbnxb85iJC5F8t9At+IVeC1ZCEYK0UQlJyd2dvdXcLE42zgc1CeEjjiP3V4t+Q7arq4iFPhqycKUpFw7sbm4bBC8a5pOmV7FvR0KOwV59StKpqa4U4x0KL3vnL47FMdTzzj8JKj8lFenSVoR/gxTd5MkvI5stJsY0jgHmUDKD+0TYH0WNU4uTULLvLKCTl/BeNeYbRQHl/bs5fEzueLTOfaNe3BWil5Hmyd2yc8iWCR8TNIwBaJFydmcsCfUtvTWXGSail1LsOvqbLnrzjYVhy44FeZgnt44k5u/WrKzfkU/M1twUndxM2JXBMp9+Br0EZGeptmzF4Y3PFkVj3kA14clZtHprQi/K19Wy/eT+oVfhfuorr8jKDr1TCXfyL/wCAb+M3uWvMxn3P0bMPyk+rKXkd5QhfZuKt5o/pV1D7kf5K6vIzzpXrmAu/ks29h/kKRNKiPGSGV2AOpJBF+IrzMTTlnvY2UZrLYrTlF2ik+PleJgyeKoYcDlGtuvWtuHi400mZ6rTnwN3klH/yUf3H91RxX2ztDnJny3bML4eGcf5TlW7pLa/iRfXWbBytJx6/0XYiPBMpv8q9EyF/7n79YfFRLzkixTgWkRyBcjpUnQg8a8qrh5QfDQ3U6qkvM/N8d+8PhYmEciyzkWRUINieliNABxpSw8pvjoKlVRXDUoCvVMJcPIzsf/hcRK/k4ghAP3UDC/rkYeivPxc/qSXcasPH6W+pU2PwTQSvC/lRsUb0aX7jx9Nb1JSV13mVqzsY8PGGZVLBQSAWbgt+k26BR6BFt7s7v7KwiCefEwzvYHMzLlU/ux3J9Jue6sFSpVm8qVjVCEIq7Z9pyvw88ytA/M3skikZj2mM2sOnjfspubtrxG8K+nAmuxN5sLi/7iZXa1yvBh/KdazTpThzIvjOMtGUXyhbOMG0JweDtzi9z6++4r06Es1NGKqrTY3D3k+Q4oSMCY2GSUDjY63A6bEXt30r0tpGwpzyO5fGD3gwsqho8REQf3wPyJuK8t05J2aNqnF95tw46JzZJEY9SsCfUDUXFrVHbo887+bMOHx86EWDOZE7Q5ze8keivXoTzU0zBUjaTPvcXec4DEc4VLRuMsqjjbiCO0H9a5WpbSNhTnkdy64t9sAyZ/lUYHabEfynWvNdCpe1jZtYdSpuUvfBcdIiQ35mIkgnQux0zW6ABoO81vw9HZq71ZlrVM74aEJfga0opZ6i2L/h4f4Sf0ivEnzM9OOiI3ytfVsv3k/qFXYX7qK6/Iyg69Uwl38i/wDgG/jN7lrzMZ9z9GzD8pPqyl5r7QwazRPE/kupVu4i1di8rujjV1Y817wbElwcxhmFiPJbocdDDs91ezCamro8+UXF2ZzSKmRFAW9yO7sPHmxcq5c65YQeNjqzEdR0A9PZXn4uqn9C/ZqoQa+plkY/BpNG8UgzI6lWHYaxxbi7o0NXVmee98t0pcBJZrtEx+jltoew9TdnT0V69Ksqi4amCpTcGR0irSAAoCR7mboy4+Sy3SFT9JLbQdYXrb3dPbTWrKmvMsp03NnoTAYNIY0ijGVEUKo7BXkybk7s3JWVkQHlO3GbE/8AE4YXmUWkTzgHAg/tD8/Rrqw1dQ+mWhRWpZuKKYZSCQQQQbEHQgjiCOg9lekZD5tQGXC4Z5HWONS7sbKqi5PorjaSuwlfgi9uTnc35DGXlsZ5AM1uCDjlH6np9FeXiK+0dlojbSp5Fx1MvKHueMfEGQhZ4782TwYHip77aHoPeaYets3x0Z2rTzrzKFxmFeJ2jlUo6mzKwsR/vrr1E01dGFqzszCVrpyxOORtR/aI/hP+lZsX9v8AZfh19ZZXKBucuPiBQhZ4782x4EHirdh6D0H01ioVtm+Ohoq0868yhtoYGSCQxTIY3HFW49/aO0V6sZKSujC007M1q6BQH4/A0RxnqLYv+Hh/hJ/SK8SfMz046Ix7eiw7QsMWEMNxmz8L30/O1cU8n1J2LIUZVnkirvoRb+zdh/s4b1/61Le5eMt+U1/xP0OtsramzsMmSCWGNL3yq2lz0/lVcq6k7yZOPw3Ex4Km/Q3PnRg/tEX4qjtI9Tvy7FfjfoPnRg/tEf4qbSPUfLsV+N+hqbT2rs7EJknkgkXqYg/+qlGsou6kcfwzEy4Om/Q884lbOwHQxHqNe6tDwSa8lAwglmfF834gQxGToN2vYHp0FY8bUyRXG1zbgsNUryeSOaxbnzowf2iP8VeZtI9T0vl2K/G/QfOjB/aI/wAVNpHqPl2K/G/Q+J94sC6lXnhZSLEEgg+g11VYrimPl2Kf+t+hEcdu3sSQ3EiRn/pyED1air446S/yKn8Hrv8A1v0PrAbu7EiNy6SH/qSEj1cKSx0n/kF8Irr/AFv0JZDvHgkUKs8KqBYAEADuA4VQ6sX3lvy7Ffjfoffzowf2iP8AFXNpHqPl2K/G/QfOjB/aIvxU2keo+XYr8b9DkbabZOKN52gdrWzXs34hrVkMTk5ZEZfC8RLWm/Q4S7rbDBvzo7ufa3vq3f5eJFfyev8AjfuSPZGL2XhQRh3gjvxIOp7zxNUzxGfmkWx+GYmOlN+h0fnRg/tEf4qhtI9Tvy7FfjfoPnRg/tEX4qbSPUfLsV+N+hzts4vZeKAGIeCS3Ak6jubiKnDEZOWRyXwzEy1pv0ItLulsUnTEFewS/EGr1j31RV8nr/jkdHd3ZmysHNz0OJ8bKV8aQEWPZbsqFTGZ1ZtEofCcRF3VOXoSn50YP7RF+KqNpHqWfLsV+N+hp7T2ps3ELlnkgkXoDWNu7qqUa6jxUjj+G4l6036HAbYWwyb3iHYJGt6r1bvsvEQ+UV/xP0MuM2VsWSMRZoUUNm+jbKSQCNW4kanSuRxjTvmD+E12rbJ+hzvmnsPz3/7NVm/y6oj8mr/jl7libLljaJOZYNGAFUg30XTj6KozZuJCpSnSeSaszQ3v2O2LwzQoyqxKm7Xt4pB6O6oVIuUbI2fDcVHC4hVZK6V9PNWIH4L8R56H2vhWbdpH0XaOh4Jew8F+I89D7Xwpu0h2joeCXsPBfiPPQ+18KbtIdo6Hgl7DwX4jz0PtfCm7SHaOh4Jex+HkvxHnofa+FN2l1Or/AOkoJ8kvYq/Gn6R/vt7zX1C0Pzoke4m7cmNaZY3RSgQnNfW+cdA7K834lTc4xt5/0e98A+IQwc6jmm7paeVyXeC/Eeeh9r4V5O7SPpu0dDwS9h4L8R56H2vhTdpDtHQ8EvYeC/Eeeh9r4U3aQ7R0PBL2HgvxHnofa+FN2kO0dDwS9h4L8R56H2vhTdpDtHQ8EvYeC/Eeeh9r4U3aQ7R0PBL2HgvxHnofa+FN2kO0dDwS9h4L8R56H2vhTdpDtHQ8EvYeC/Eeeh9r4U3aQ7R0PBL2HgvxHnofa+FN2kO0dDwS9h4L8R56H2vhTdpDtHQ8EvYeC/Eeeh9r4U3aQ7R0PBL2HgvxHnofa+FN2kO0dDwS9h4L8R56H2vhTdpDtHQ8EvYeC/Eeeh9r4U3aQ7R0PBL2HgvxHnofa+FN2kO0dDwS9h4L8R56H2vhTdpDtHQ8EvYeC/Eeeh9r4U3aQ7R0PBL2HgvxHnofa+FN2kO0dDwS9h4L8R56H2vhTdpDtHQ8EvYeC/Eeeh9r4U3aQ7R0PBL2J9unslsLhkhdlZlJuVvbUk9PfWmnFxjZnzfxDFRxNd1YqyfX+DsVMxCgFAKAUAoDgNuXgCSThYrnU+LVu3qdSGyh0N7ZWwsPhixw8KRlrBsote17e81GVSUuZnYxUdEcnGl1xw59pRC5QYYxvZA4uWV1GpLWFibjQjTpmrZOGveRd83E/cbvFKokmSNDh4ZObcljnezBXKgCwsSQAeNjwoqa4Jviw5vVaH7t/eGWJ5xEkbLh4RLKzsRxLWUAA6kIdeikKaklfvYlNq9u4yYfb8inEfKI1UQwrMQjFiA2fxGuAM/0fRprXHTXDL3uwU3xuMBtqfn4YsRHGvyiN3jyOSUyZCVa4FzaQajpBpKEcrcXodUndJ95n3d2tJOZecVEyNl5sFs6anywQBqACCNNeJ41ypBRtYRk2fu1tozLPFBh0jZnjd3aRiAgUoF0UEm5c+qkYxyuUjrbvZGsu8RbDRSDm0mkJCo2dgSps+UIpZxpfh0i9d2dpNdxzNwPn5xSNhYpY4laWSURKhYhT4xVmDFbhbKzai9hwruzWZpvgczu10fm1MZjBNhIk5kM+dpNWscg1HC+Xx0143pGMLNsNyukY8TvPJzzLFDnjjlWJ/FkLMSQGZSqFAq5tbnWx4V1Ulbiw5u/BHe2vtBcPDJM9ysaliBxNujvPCqoRzSSROTsrkfXFYlsXAmIWONUjedubdiBoECtcC+XMdeB6harbRUW4/wQu8yufew95ZZ5IvoSIZlZkOWTMgGq5yUCeMOo6dtcnSUU+PFCM2+4397sZLFhnaDKJDZVLX0LnKLAA3N2Gh0qNKKcuJ2baXA+4cdIs0EDhS7Ru8rKTZchRVtca5i/5GjirOSO3d0jPsPaBnhWWwAcsUseK3IU+kAH01GccrsIu6uaEm3mzvEqAy8/zUYJNiuVHZz1AKx9Nuup7NWv5HM3cYpts5PlUwQsVkSCNc5s7eLbQ+Kl2lsSBfTW9hXVC9l+zma12YcLjJTjG+VGNFw2HLMUc5PpW4kMBYgQtxvxPXXWlk+nvf8Az/04m83HuRsbA29JNM0UippGJFZOcAsSRa0iqTwuGGhqM6aUbolGTbsyQ1UTFAKAUAoBQCgFAKA5g2HFzolOdmViyhpGKqToSqE2BsSOy5qe0drEcqvc+X3fgL5yreWJMmZsmcahsl7XuAe/Wm0lawyozT7Hifncy357Lzmp8bJ5I7uztNcU2reQyo+zsyItKxW5mULLfUMACALdVmPrpmfDyO2RgwWwooyWXOWyc2GZ2YqvUpJ8UcOHUK66jZxRSM2z9lxwl2XMXe2d2Ysxy3Ci56Bc2Haa5KbZ1RSOfid3+dxMk0jEKY0jiyMysoGcyXItoxZfw1NVLRSRFxu7s2pdgwERAKU5lSsWRiuVWADLcHgcq+oVHaS4+Z3Kj7w+xoUSFFWywf3QudNCvp0Y+ujm22+oUUreRlxOzkeSOU5g8eYKQxGjZcwIHEHIuh6q4pNJo60m7mOPZMaymRS6ljmZQ7BSbWuUva9M7tYZVe5s4zCpKjRyKGRwVYHpB41xNp3QaurM1Nn7FiidnXOzsqozO7MSq3sLsf3jUpTbVjiilxPrZmyY4NIy4UCyoXYqo6gpOgrkpuWoUUtDNtDApMmR72uCLEggqQQQRwIIBrkZOLujrVzWxuxIpSpbPcIUursCym1wxB8YadNSU2jjimbeBwixRpHGLIihVHUBwqLbbuzqVlYxR7LiWdsQF+ldQrNc8B1DgOi/XYdVdzPLl7hlV7mOXY0LRPEV8R2Ltqb5ic1weIN9R1V3O73OZVaxjTd+ALMpUuJwBMXYsWsLDUnqNNpK6fQZFxMuz9kRwu8i5i7hVdncsSEzZdSejMaSm2rBRSdzfqBIUAoBQCgFAKAUAoBQCgFAKAUAoBQCgFAKAUAoBQCgFAKAUAoBQCgFAKAUAoBQCgFAKAUAoBQCgFAKAUAoBQCgFAKAUAoBQCgFAKAUAoBQCgFAKA//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 name="AutoShape 14" descr="data:image/jpeg;base64,/9j/4AAQSkZJRgABAQAAAQABAAD/2wCEAAkGBxQTEhUUEhQWFRUXGB4aFBgYGBwfHxsgHCEdHRwgIhcdHigiGB0mHxYZITEhJyksLi8uHSQzODMsNygtLi0BCgoKDg0OGxAQGzQkICQsNzQsMC8sNywsLCwsLC8sLCwvLCwvLCwsLCwsLS8sLCwsLCwsLCwsLCwsLCwsLCwsLP/AABEIAHgA8AMBEQACEQEDEQH/xAAcAAEAAgMBAQEAAAAAAAAAAAAABgcDBAUIAgH/xABKEAACAQIDAwYJCQUGBgMAAAABAgMAEQQSIQUGMQcTQVFhcRciMlOBkaKx0RQWIzVUcpKhwVJic4KyFTM0Q+HwJEJjs9LxJZOj/8QAGwEBAAMBAQEBAAAAAAAAAAAAAAIDBAEFBgf/xAAzEQACAQIDBQYGAgMBAQAAAAAAAQIDEQQSMRMUITJRFkFSYZGhBRUiM1OBccFCQ7HxBv/aAAwDAQACEQMRAD8AvGgFAKAUAoBQCgFAKAUAoBQCgFAKAUAoBQCgFAKAUAoBQCgFAKAUAoBQCgFAKAUAoBQCgFAKAUAoBQCgFAKAUAoBQCgFAKAUAoBQCgFAKAUAoBQCgNPam1IcOmeeRY14XY8ewdZqUYSk7JHHJLiyIz8q2BU2HOt2hNPzIrQsJUKt4gY/Czgv2ZvwD/ypudQ5vECY7G2kmJhjnjvkkF1uLG3aKzzi4txZdF5ldG7UTooBQCgOHvJvZhsCYxiGYc5mK5ULeTa/Dh5Qq2nRlU5SE6kY6nJh5TtnsyqJJLsQB9E/Emw6Km8LUXd7kNvAmDuACSQABck8AB29FZy41NmbVhxCloJFkVTlYqb2PG3qIqUoSjzI4pJ6GxicQsaM8jBVUXZibADvriTbsjrdjBsvakOITPBIsiXtdTfXq7K7KMouzRxST0NqRwoJYgAC5J4ADib9FROmnsrbEGJBOHlSUKbNlN7Ht6qlKEo8ysRjJS0Nx3ABJNgBck9AFRJHOXeDDFY3E8eWVssRzDxzwsO29T2crtW0I549Tp1Akc7aW3MPh2VJ5o42fyQzAE/6dtTjTlJXSIuUVqzo1Akam0tpQwLnnkSNeF2IH/upRi5OyRxyS1NiGUMoZTdWAKkdIOoNR0OmMYxOcMWYc4FzlenLe17dV67Z2ucvxsZ64dOdgNuYeaRo4Zo5HTylVgSKnKnKKu0RUk3ZM6NQJHOw23MPJKYY5o2lW+ZFYEi3HTsqbpySzNcCKnFu1zo1Aka+0cYsMTyyGyopZu4frXYxcnZHG7K55t3i27LjJjNMdToi9CL+yP8AetezTpqCyo8+U3J3ZzKmRFAeiuTr6twv8P8AU15GI+5L+TfS5F/BI6pLBQCgFAVHy7eXg/uy++KvQwWkv1/ZlxOqK22b/fRfxE/qFbJaMzLVHozfKNmwOJVFZmMTAKoJJ04ADUmvHpc6uehU5WfG5+Alhw6rM6uSFKhYRHlGUeKRmOZhrrp3UqyTlw/7c7BWXE0uUrCvLgikalmMsWgUt/mLclRxA4nsqeHaU7vo/wDhGqm42RqblYCeLHbQ5/xswgtIsRjR7CW+UXIJFwDYnoqVaUXCNvP+jlOLUnc62/kTPs/FKiszGIgKoJJ7ABqaroO1RX6kqivBo4u4+z5YMXiBKC2aCAiTmjGNAwyWHikrfXp66srSUoK3VkaaabuSDfB2GBxPNqztzTBVUEk3FtFGpOtVUrZ1fqTnfK7FX43dueNJAsTsuESOXDgIxLPKYzIBYeMQYW0GozCtsasW1x14P9f+mZ033LTQucGvONZWu+OycRJice0QsvyWMG8BfnPKuqNcWYdl+I0rZRnFRjfr1M9SMm210J5sFSMLAGBDCJAQdCDlF7g8DWWfMy+OiI1vRAY8fBipIHxECxMlkTOYnJBzc2NTcWFwOir6bvBxTs7+pXPhJO10TDDuGRSAQCAQCLEAjgV6D2VnZaR6KBv7Xd8rZPkgXNlOW+e9s3C9uirW1sreZD/P9Hex4JikA45GtbuNVR1RJ6FY7qbIxMcuymkU5RFKLCBkMWieLI9zck8LheB41tqzg1O3Xrr/AAUQjJZblq1hNBX+5eaLFtFh45vkbBnPPwNGYmJvlV2AMim/orXW4xvJ8fJ3uUU+DstCwKyF5EuVSYrs2a3TlU9xYA1owyvURVW5Gef69Uwln8le5+GxMDz4hOcOcoqkmwAA1sOJJP5VixNaUZZYmmjTjJXZOfmDs/7Kn5/Gsu8VOpdsodDo4mWHAYUsFKwwrfKuth2AntqCTqS82SbUY/wRXws4L9mb8A/8qv3OoVbxAl+wtrJioVnizBHvbMLHQ24eiqJwcJZWWxkpK6ODvBygYXCTNBKJS6gE5VBGuo1vVkMPOcbohKrGLsxu/wAoGFxcywRCUOwJGZQBpqdb0nh5wjdiNWMnZEQ5dvLwf3ZffFWnBaS/X9lWJ1RWWFlyOjWvlZWt12IP6VsaurGYnuN5W8Wx+jjijHRxY+kmwPqFZVg4LVl7xEugwXK5i1P0kUUg6eKn0EXA9Ro8HB6MLES7yyt098sPjh9GSkgF2je2Ydotow7R+VY6tGVPXQ0QqKehIqpLDBjsYkKNJKwRFF2YnQV1RbdkcbSV2VbtzleOYrhIRlH+ZLe57Qg4DvPoFboYPh9TM0sR4UcAcqW0L3zRW6ub/wBat3SmQ28yT7ucrSswTGRiMHhIlyo+8p1A7QT3CqKmDaV4MsjiPEWdFIGUMpBUi4I4EHgb1ifA0n0xsLnQdNAVzvNyrRRMUwic+w4uTZB3W1f8h21sp4RvjLgZ54hLhHiRSXlXxxNwIVHVkJ95q9YSmVbxIkfJ5vzisZi+Zm5vJkZvFWxuLW1v21TXoQhC6LKVWUpWZZeInVFZ3YKqi7EmwAHbWNJt2RpbsVbvHyt2YpgowQNOdkvr91B0dpPorbTwfC82ZZYjwkUflI2gTfngOwItvdV+7U+hXtpne2HyuTKwGKiWROlo/FYfynRu7Sq54OL5WTjiH3otjZe0Y8RGssLh0bgR7iOg9lYJRcXZmpNNXRt1E6Q7la+rZfvJ/UK0YX7qKq/Iyg69Uwkn3b35xOCiMUIjKli3jKSbm3b2VRUoRm7sshVcVZHV8LGN/Zh/CfjUN0pk94kTja+0nxOwZJpLZ5ICzW4caywio11FdS2Us1JvyKLr1DGeguS76tg/m/qNeTifuM3UeRFW8rP1lJ9xPdW7C/bRmr845JvrKP7j+6mK+2xQ5yQ8u3l4P7svviqrBaS/X9lmJ1RV1bTMdbYe7eJxdzh4mdQbM2gUHqueJ7BVc6sIczJRhKWh+bc3cxOEt8oiZAxsraFSerMOB7DSFSM+ViUJR1NDB4t4pFkiYq6G6sOg/wC+iptJqzIptcUejd0NujG4WOcCxOjjqYaN6Okdhrx6tPJJxPQhPNG5UHKhvO2KxJiU/QwMVA6GcaMx67EED09dehhqWSN+9mStPM7dyIhhcM8jrHGpd2NlVRck1obSV2VJX4I7+0txcbBCZpY1VBxvItx6L8ewVVHEQk7IsdKSV2Rurissvke3nZJfkchuj3MN/wDlYXJXuI17CO2sWLpXWdfs0UJ2eVm3yxb0MCMFEbAjNOR038le7pPoqOEpLnf6O15/4oqit5mJRg+T7aEihhAVB4Z2Cn1XuPTVDxFNd5YqM33Ex5N9zcXhcZzs8YVObYXDA6m1tB3VnxFeE4WRdSpyjK7ObywbytJN8kjNo47GW3/M51APYo6Os9lTwlKyzsjXnd5Su4oyzBVBZmNlAFySeAA6TWszkxh5MMeyZsiKf2C4v+Wl/TWd4qnexdsJ2Inj8FJDI0cqFHXylbiPiO2tEZKSuilpp2ZJ+TXeY4PEhGP0MxCyA8AeCt2dR7O6qMRSzxv3otpTyy8mX/XlG4h3K19Wy/eT+oVowv3UVV+RlB16phN/A7ExEy5oYJJFva6qSL9VxUJTjHg2dUW9EbHzVxv2Wf8A+s1zaw6o7s5dC1cRh3j3dZJFKOuHsysLEG/SKwpp4i66mpq1Gz6FJ16RjPQXJd9Wwfzf1GvJxP3GbqPIireVn6yk+4nurdhftozV+cck31lH9x/dTFfbYoc5IeXby8H92X3xVVgtJfr+yzE6orCGIsyqNCxCg95t+tbL24mY9Q7MwCQRJFGLIgAA/XvPGvFlJyd2ekkkrI/NqbPTERPDKLo4IPxHaOIpGTi7oNJqzPL80RVmU6lSVPoNv0r2r34nmlmcj2OZMPtC3CNVkUfvFZL/APaX1VjxcU3E04d8GVgvCtrMqJRufvOmASV0i5zEvZULeSiDUnrJYnh+6Naoq0nUsr8C2nPJd95x9ubbnxb85iJC5F8t9At+IVeC1ZCEYK0UQlJyd2dvdXcLE42zgc1CeEjjiP3V4t+Q7arq4iFPhqycKUpFw7sbm4bBC8a5pOmV7FvR0KOwV59StKpqa4U4x0KL3vnL47FMdTzzj8JKj8lFenSVoR/gxTd5MkvI5stJsY0jgHmUDKD+0TYH0WNU4uTULLvLKCTl/BeNeYbRQHl/bs5fEzueLTOfaNe3BWil5Hmyd2yc8iWCR8TNIwBaJFydmcsCfUtvTWXGSail1LsOvqbLnrzjYVhy44FeZgnt44k5u/WrKzfkU/M1twUndxM2JXBMp9+Br0EZGeptmzF4Y3PFkVj3kA14clZtHprQi/K19Wy/eT+oVfhfuorr8jKDr1TCXfyL/wCAb+M3uWvMxn3P0bMPyk+rKXkd5QhfZuKt5o/pV1D7kf5K6vIzzpXrmAu/ks29h/kKRNKiPGSGV2AOpJBF+IrzMTTlnvY2UZrLYrTlF2ik+PleJgyeKoYcDlGtuvWtuHi400mZ6rTnwN3klH/yUf3H91RxX2ztDnJny3bML4eGcf5TlW7pLa/iRfXWbBytJx6/0XYiPBMpv8q9EyF/7n79YfFRLzkixTgWkRyBcjpUnQg8a8qrh5QfDQ3U6qkvM/N8d+8PhYmEciyzkWRUINieliNABxpSw8pvjoKlVRXDUoCvVMJcPIzsf/hcRK/k4ghAP3UDC/rkYeivPxc/qSXcasPH6W+pU2PwTQSvC/lRsUb0aX7jx9Nb1JSV13mVqzsY8PGGZVLBQSAWbgt+k26BR6BFt7s7v7KwiCefEwzvYHMzLlU/ux3J9Jue6sFSpVm8qVjVCEIq7Z9pyvw88ytA/M3skikZj2mM2sOnjfspubtrxG8K+nAmuxN5sLi/7iZXa1yvBh/KdazTpThzIvjOMtGUXyhbOMG0JweDtzi9z6++4r06Es1NGKqrTY3D3k+Q4oSMCY2GSUDjY63A6bEXt30r0tpGwpzyO5fGD3gwsqho8REQf3wPyJuK8t05J2aNqnF95tw46JzZJEY9SsCfUDUXFrVHbo887+bMOHx86EWDOZE7Q5ze8keivXoTzU0zBUjaTPvcXec4DEc4VLRuMsqjjbiCO0H9a5WpbSNhTnkdy64t9sAyZ/lUYHabEfynWvNdCpe1jZtYdSpuUvfBcdIiQ35mIkgnQux0zW6ABoO81vw9HZq71ZlrVM74aEJfga0opZ6i2L/h4f4Sf0ivEnzM9OOiI3ytfVsv3k/qFXYX7qK6/Iyg69Uwl38i/wDgG/jN7lrzMZ9z9GzD8pPqyl5r7QwazRPE/kupVu4i1di8rujjV1Y817wbElwcxhmFiPJbocdDDs91ezCamro8+UXF2ZzSKmRFAW9yO7sPHmxcq5c65YQeNjqzEdR0A9PZXn4uqn9C/ZqoQa+plkY/BpNG8UgzI6lWHYaxxbi7o0NXVmee98t0pcBJZrtEx+jltoew9TdnT0V69Ksqi4amCpTcGR0irSAAoCR7mboy4+Sy3SFT9JLbQdYXrb3dPbTWrKmvMsp03NnoTAYNIY0ijGVEUKo7BXkybk7s3JWVkQHlO3GbE/8AE4YXmUWkTzgHAg/tD8/Rrqw1dQ+mWhRWpZuKKYZSCQQQQbEHQgjiCOg9lekZD5tQGXC4Z5HWONS7sbKqi5PorjaSuwlfgi9uTnc35DGXlsZ5AM1uCDjlH6np9FeXiK+0dlojbSp5Fx1MvKHueMfEGQhZ4782TwYHip77aHoPeaYets3x0Z2rTzrzKFxmFeJ2jlUo6mzKwsR/vrr1E01dGFqzszCVrpyxOORtR/aI/hP+lZsX9v8AZfh19ZZXKBucuPiBQhZ4782x4EHirdh6D0H01ioVtm+Ohoq0868yhtoYGSCQxTIY3HFW49/aO0V6sZKSujC007M1q6BQH4/A0RxnqLYv+Hh/hJ/SK8SfMz046Ix7eiw7QsMWEMNxmz8L30/O1cU8n1J2LIUZVnkirvoRb+zdh/s4b1/61Le5eMt+U1/xP0OtsramzsMmSCWGNL3yq2lz0/lVcq6k7yZOPw3Ex4Km/Q3PnRg/tEX4qjtI9Tvy7FfjfoPnRg/tEf4qbSPUfLsV+N+hqbT2rs7EJknkgkXqYg/+qlGsou6kcfwzEy4Om/Q884lbOwHQxHqNe6tDwSa8lAwglmfF834gQxGToN2vYHp0FY8bUyRXG1zbgsNUryeSOaxbnzowf2iP8VeZtI9T0vl2K/G/QfOjB/aI/wAVNpHqPl2K/G/Q+J94sC6lXnhZSLEEgg+g11VYrimPl2Kf+t+hEcdu3sSQ3EiRn/pyED1air446S/yKn8Hrv8A1v0PrAbu7EiNy6SH/qSEj1cKSx0n/kF8Irr/AFv0JZDvHgkUKs8KqBYAEADuA4VQ6sX3lvy7Ffjfoffzowf2iP8AFXNpHqPl2K/G/QfOjB/aIvxU2keo+XYr8b9DkbabZOKN52gdrWzXs34hrVkMTk5ZEZfC8RLWm/Q4S7rbDBvzo7ufa3vq3f5eJFfyev8AjfuSPZGL2XhQRh3gjvxIOp7zxNUzxGfmkWx+GYmOlN+h0fnRg/tEf4qhtI9Tvy7FfjfoPnRg/tEX4qbSPUfLsV+N+hzts4vZeKAGIeCS3Ak6jubiKnDEZOWRyXwzEy1pv0ItLulsUnTEFewS/EGr1j31RV8nr/jkdHd3ZmysHNz0OJ8bKV8aQEWPZbsqFTGZ1ZtEofCcRF3VOXoSn50YP7RF+KqNpHqWfLsV+N+hp7T2ps3ELlnkgkXoDWNu7qqUa6jxUjj+G4l6036HAbYWwyb3iHYJGt6r1bvsvEQ+UV/xP0MuM2VsWSMRZoUUNm+jbKSQCNW4kanSuRxjTvmD+E12rbJ+hzvmnsPz3/7NVm/y6oj8mr/jl7libLljaJOZYNGAFUg30XTj6KozZuJCpSnSeSaszQ3v2O2LwzQoyqxKm7Xt4pB6O6oVIuUbI2fDcVHC4hVZK6V9PNWIH4L8R56H2vhWbdpH0XaOh4Jew8F+I89D7Xwpu0h2joeCXsPBfiPPQ+18KbtIdo6Hgl7DwX4jz0PtfCm7SHaOh4Jex+HkvxHnofa+FN2l1Or/AOkoJ8kvYq/Gn6R/vt7zX1C0Pzoke4m7cmNaZY3RSgQnNfW+cdA7K834lTc4xt5/0e98A+IQwc6jmm7paeVyXeC/Eeeh9r4V5O7SPpu0dDwS9h4L8R56H2vhTdpDtHQ8EvYeC/Eeeh9r4U3aQ7R0PBL2HgvxHnofa+FN2kO0dDwS9h4L8R56H2vhTdpDtHQ8EvYeC/Eeeh9r4U3aQ7R0PBL2HgvxHnofa+FN2kO0dDwS9h4L8R56H2vhTdpDtHQ8EvYeC/Eeeh9r4U3aQ7R0PBL2HgvxHnofa+FN2kO0dDwS9h4L8R56H2vhTdpDtHQ8EvYeC/Eeeh9r4U3aQ7R0PBL2HgvxHnofa+FN2kO0dDwS9h4L8R56H2vhTdpDtHQ8EvYeC/Eeeh9r4U3aQ7R0PBL2HgvxHnofa+FN2kO0dDwS9h4L8R56H2vhTdpDtHQ8EvYeC/Eeeh9r4U3aQ7R0PBL2HgvxHnofa+FN2kO0dDwS9h4L8R56H2vhTdpDtHQ8EvYeC/Eeeh9r4U3aQ7R0PBL2J9unslsLhkhdlZlJuVvbUk9PfWmnFxjZnzfxDFRxNd1YqyfX+DsVMxCgFAKAUAoDgNuXgCSThYrnU+LVu3qdSGyh0N7ZWwsPhixw8KRlrBsote17e81GVSUuZnYxUdEcnGl1xw59pRC5QYYxvZA4uWV1GpLWFibjQjTpmrZOGveRd83E/cbvFKokmSNDh4ZObcljnezBXKgCwsSQAeNjwoqa4Jviw5vVaH7t/eGWJ5xEkbLh4RLKzsRxLWUAA6kIdeikKaklfvYlNq9u4yYfb8inEfKI1UQwrMQjFiA2fxGuAM/0fRprXHTXDL3uwU3xuMBtqfn4YsRHGvyiN3jyOSUyZCVa4FzaQajpBpKEcrcXodUndJ95n3d2tJOZecVEyNl5sFs6anywQBqACCNNeJ41ypBRtYRk2fu1tozLPFBh0jZnjd3aRiAgUoF0UEm5c+qkYxyuUjrbvZGsu8RbDRSDm0mkJCo2dgSps+UIpZxpfh0i9d2dpNdxzNwPn5xSNhYpY4laWSURKhYhT4xVmDFbhbKzai9hwruzWZpvgczu10fm1MZjBNhIk5kM+dpNWscg1HC+Xx0143pGMLNsNyukY8TvPJzzLFDnjjlWJ/FkLMSQGZSqFAq5tbnWx4V1Ulbiw5u/BHe2vtBcPDJM9ysaliBxNujvPCqoRzSSROTsrkfXFYlsXAmIWONUjedubdiBoECtcC+XMdeB6harbRUW4/wQu8yufew95ZZ5IvoSIZlZkOWTMgGq5yUCeMOo6dtcnSUU+PFCM2+4397sZLFhnaDKJDZVLX0LnKLAA3N2Gh0qNKKcuJ2baXA+4cdIs0EDhS7Ru8rKTZchRVtca5i/5GjirOSO3d0jPsPaBnhWWwAcsUseK3IU+kAH01GccrsIu6uaEm3mzvEqAy8/zUYJNiuVHZz1AKx9Nuup7NWv5HM3cYpts5PlUwQsVkSCNc5s7eLbQ+Kl2lsSBfTW9hXVC9l+zma12YcLjJTjG+VGNFw2HLMUc5PpW4kMBYgQtxvxPXXWlk+nvf8Az/04m83HuRsbA29JNM0UippGJFZOcAsSRa0iqTwuGGhqM6aUbolGTbsyQ1UTFAKAUAoBQCgFAKA5g2HFzolOdmViyhpGKqToSqE2BsSOy5qe0drEcqvc+X3fgL5yreWJMmZsmcahsl7XuAe/Wm0lawyozT7Hifncy357Lzmp8bJ5I7uztNcU2reQyo+zsyItKxW5mULLfUMACALdVmPrpmfDyO2RgwWwooyWXOWyc2GZ2YqvUpJ8UcOHUK66jZxRSM2z9lxwl2XMXe2d2Ysxy3Ci56Bc2Haa5KbZ1RSOfid3+dxMk0jEKY0jiyMysoGcyXItoxZfw1NVLRSRFxu7s2pdgwERAKU5lSsWRiuVWADLcHgcq+oVHaS4+Z3Kj7w+xoUSFFWywf3QudNCvp0Y+ujm22+oUUreRlxOzkeSOU5g8eYKQxGjZcwIHEHIuh6q4pNJo60m7mOPZMaymRS6ljmZQ7BSbWuUva9M7tYZVe5s4zCpKjRyKGRwVYHpB41xNp3QaurM1Nn7FiidnXOzsqozO7MSq3sLsf3jUpTbVjiilxPrZmyY4NIy4UCyoXYqo6gpOgrkpuWoUUtDNtDApMmR72uCLEggqQQQRwIIBrkZOLujrVzWxuxIpSpbPcIUursCym1wxB8YadNSU2jjimbeBwixRpHGLIihVHUBwqLbbuzqVlYxR7LiWdsQF+ldQrNc8B1DgOi/XYdVdzPLl7hlV7mOXY0LRPEV8R2Ltqb5ic1weIN9R1V3O73OZVaxjTd+ALMpUuJwBMXYsWsLDUnqNNpK6fQZFxMuz9kRwu8i5i7hVdncsSEzZdSejMaSm2rBRSdzfqBIUAoBQCgFAKAUAoBQCgFAKAUAoBQCgFAKAUAoBQCgFAKAUAoBQCgFAKAUAoBQCgFAKAUAoBQCgFAKAUAoBQCgFAKAUAoBQCgFAKAUAoBQCgFAKA//2Q=="/>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61442" name="Picture 2" descr="http://www.planvital.ec/images/planvital/logos/fybecca-300.png"/>
          <p:cNvPicPr>
            <a:picLocks noChangeAspect="1" noChangeArrowheads="1"/>
          </p:cNvPicPr>
          <p:nvPr/>
        </p:nvPicPr>
        <p:blipFill>
          <a:blip r:embed="rId6"/>
          <a:srcRect/>
          <a:stretch>
            <a:fillRect/>
          </a:stretch>
        </p:blipFill>
        <p:spPr bwMode="auto">
          <a:xfrm>
            <a:off x="5715008" y="1071546"/>
            <a:ext cx="2857500" cy="1428750"/>
          </a:xfrm>
          <a:prstGeom prst="rect">
            <a:avLst/>
          </a:prstGeom>
          <a:noFill/>
        </p:spPr>
      </p:pic>
    </p:spTree>
    <p:extLst>
      <p:ext uri="{BB962C8B-B14F-4D97-AF65-F5344CB8AC3E}">
        <p14:creationId xmlns:p14="http://schemas.microsoft.com/office/powerpoint/2010/main" val="42607795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i="0" dirty="0" smtClean="0">
                <a:solidFill>
                  <a:schemeClr val="tx1"/>
                </a:solidFill>
              </a:rPr>
              <a:t>Autoservicios de Medicamentos</a:t>
            </a:r>
            <a:endParaRPr lang="es-ES"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357158" y="1428736"/>
            <a:ext cx="5286412" cy="4154167"/>
          </a:xfrm>
          <a:prstGeom prst="rect">
            <a:avLst/>
          </a:prstGeom>
          <a:noFill/>
          <a:ln>
            <a:noFill/>
          </a:ln>
        </p:spPr>
      </p:pic>
      <p:sp>
        <p:nvSpPr>
          <p:cNvPr id="5" name="4 Rectángulo redondeado"/>
          <p:cNvSpPr/>
          <p:nvPr/>
        </p:nvSpPr>
        <p:spPr>
          <a:xfrm>
            <a:off x="5429256" y="3714752"/>
            <a:ext cx="3456384" cy="1857388"/>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dirty="0" smtClean="0"/>
              <a:t>De los 246  encuestados que asisten a los autoservicios de medicamentos en el Distrito </a:t>
            </a:r>
            <a:r>
              <a:rPr lang="es-ES" sz="1400" dirty="0"/>
              <a:t>M</a:t>
            </a:r>
            <a:r>
              <a:rPr lang="es-ES" sz="1400" dirty="0" smtClean="0"/>
              <a:t>etropolitano de Quito el 67.23% realiza sus compras en autoservicios de barrio, mientras que el 32.77% realiza sus compras en centros comerciales. </a:t>
            </a:r>
          </a:p>
        </p:txBody>
      </p:sp>
      <p:pic>
        <p:nvPicPr>
          <p:cNvPr id="84994" name="Picture 2" descr="http://elcondadoshopping.com/img/historia.png"/>
          <p:cNvPicPr>
            <a:picLocks noChangeAspect="1" noChangeArrowheads="1"/>
          </p:cNvPicPr>
          <p:nvPr/>
        </p:nvPicPr>
        <p:blipFill>
          <a:blip r:embed="rId3"/>
          <a:srcRect/>
          <a:stretch>
            <a:fillRect/>
          </a:stretch>
        </p:blipFill>
        <p:spPr bwMode="auto">
          <a:xfrm>
            <a:off x="5929322" y="1071546"/>
            <a:ext cx="2241292" cy="228623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i="0" dirty="0">
                <a:solidFill>
                  <a:schemeClr val="tx1"/>
                </a:solidFill>
              </a:rPr>
              <a:t>Autoservicios de Medicamentos</a:t>
            </a:r>
            <a:endParaRPr lang="es-ES"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65684"/>
            <a:ext cx="5730875" cy="4582795"/>
          </a:xfrm>
          <a:prstGeom prst="rect">
            <a:avLst/>
          </a:prstGeom>
          <a:noFill/>
          <a:ln>
            <a:noFill/>
          </a:ln>
        </p:spPr>
      </p:pic>
      <p:sp>
        <p:nvSpPr>
          <p:cNvPr id="5" name="4 Rectángulo redondeado"/>
          <p:cNvSpPr/>
          <p:nvPr/>
        </p:nvSpPr>
        <p:spPr>
          <a:xfrm>
            <a:off x="5429256" y="3714752"/>
            <a:ext cx="3456384" cy="1857388"/>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dirty="0"/>
              <a:t>De los 246  encuestados que asisten a los autoservicios de medicamentos en el D</a:t>
            </a:r>
            <a:r>
              <a:rPr lang="es-ES" sz="1400" dirty="0" smtClean="0"/>
              <a:t>istrito </a:t>
            </a:r>
            <a:r>
              <a:rPr lang="es-ES" sz="1400" dirty="0"/>
              <a:t>M</a:t>
            </a:r>
            <a:r>
              <a:rPr lang="es-ES" sz="1400" dirty="0" smtClean="0"/>
              <a:t>etropolitano </a:t>
            </a:r>
            <a:r>
              <a:rPr lang="es-ES" sz="1400" dirty="0"/>
              <a:t>de Quito el 66,38% permanecen de 11 a 20 minutos, el 17,87% permanece de 21 a  30 minutos y el 15,74% permanece de 5 a 10 minutos realizando sus compras.</a:t>
            </a:r>
            <a:endParaRPr lang="es-ES" sz="1400" dirty="0" smtClean="0"/>
          </a:p>
        </p:txBody>
      </p:sp>
      <p:pic>
        <p:nvPicPr>
          <p:cNvPr id="45058" name="Picture 2" descr="http://www.aycito.com/pruebas/images/stories/com_form2content/p2/f58/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196752"/>
            <a:ext cx="2710689" cy="2033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1173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5335" y="-104872"/>
            <a:ext cx="8229600" cy="1143000"/>
          </a:xfrm>
        </p:spPr>
        <p:txBody>
          <a:bodyPr/>
          <a:lstStyle/>
          <a:p>
            <a:pPr algn="ctr"/>
            <a:r>
              <a:rPr lang="es-ES" i="0" dirty="0" err="1" smtClean="0">
                <a:solidFill>
                  <a:schemeClr val="tx1"/>
                </a:solidFill>
                <a:effectLst>
                  <a:outerShdw blurRad="38100" dist="38100" dir="2700000" algn="tl">
                    <a:srgbClr val="000000">
                      <a:alpha val="43137"/>
                    </a:srgbClr>
                  </a:outerShdw>
                </a:effectLst>
              </a:rPr>
              <a:t>Merchandising</a:t>
            </a:r>
            <a:endParaRPr lang="es-ES" i="0" dirty="0">
              <a:solidFill>
                <a:schemeClr val="tx1"/>
              </a:solidFill>
              <a:effectLst>
                <a:outerShdw blurRad="38100" dist="38100" dir="2700000" algn="tl">
                  <a:srgbClr val="000000">
                    <a:alpha val="43137"/>
                  </a:srgbClr>
                </a:outerShdw>
              </a:effectLst>
            </a:endParaRPr>
          </a:p>
        </p:txBody>
      </p:sp>
      <p:pic>
        <p:nvPicPr>
          <p:cNvPr id="48130" name="Picture 2" descr="http://2.bp.blogspot.com/-YSxNBbE9pHQ/T7vI4-S1f-I/AAAAAAAC7kk/v2iaTlsqkWA/s1600/PHARMACY-IN-MURCIA-Manuel-Clavel-Architects-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4962" y="1196752"/>
            <a:ext cx="1925848" cy="1463291"/>
          </a:xfrm>
          <a:prstGeom prst="rect">
            <a:avLst/>
          </a:prstGeom>
          <a:noFill/>
          <a:extLst>
            <a:ext uri="{909E8E84-426E-40DD-AFC4-6F175D3DCCD1}">
              <a14:hiddenFill xmlns:a14="http://schemas.microsoft.com/office/drawing/2010/main">
                <a:solidFill>
                  <a:srgbClr val="FFFFFF"/>
                </a:solidFill>
              </a14:hiddenFill>
            </a:ext>
          </a:extLst>
        </p:spPr>
      </p:pic>
      <p:pic>
        <p:nvPicPr>
          <p:cNvPr id="48132" name="Picture 4" descr="http://www.kettal.com.mx/imagenes/mobiliario-farmacia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1204526"/>
            <a:ext cx="1926976" cy="1504393"/>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2830733" y="406405"/>
            <a:ext cx="1944217" cy="646331"/>
          </a:xfrm>
          <a:prstGeom prst="rect">
            <a:avLst/>
          </a:prstGeom>
          <a:noFill/>
        </p:spPr>
        <p:txBody>
          <a:bodyPr wrap="square" rtlCol="0">
            <a:spAutoFit/>
          </a:bodyPr>
          <a:lstStyle/>
          <a:p>
            <a:pPr algn="ctr"/>
            <a:r>
              <a:rPr lang="es-ES" dirty="0" smtClean="0"/>
              <a:t>El emplazamiento</a:t>
            </a:r>
            <a:endParaRPr lang="es-ES" dirty="0"/>
          </a:p>
        </p:txBody>
      </p:sp>
      <p:sp>
        <p:nvSpPr>
          <p:cNvPr id="11" name="10 CuadroTexto"/>
          <p:cNvSpPr txBox="1"/>
          <p:nvPr/>
        </p:nvSpPr>
        <p:spPr>
          <a:xfrm>
            <a:off x="7138286" y="683404"/>
            <a:ext cx="1584176" cy="369332"/>
          </a:xfrm>
          <a:prstGeom prst="rect">
            <a:avLst/>
          </a:prstGeom>
          <a:noFill/>
        </p:spPr>
        <p:txBody>
          <a:bodyPr wrap="square" rtlCol="0">
            <a:spAutoFit/>
          </a:bodyPr>
          <a:lstStyle/>
          <a:p>
            <a:pPr algn="ctr"/>
            <a:r>
              <a:rPr lang="es-ES" dirty="0" smtClean="0"/>
              <a:t>Mobiliario</a:t>
            </a:r>
            <a:endParaRPr lang="es-ES" dirty="0"/>
          </a:p>
        </p:txBody>
      </p:sp>
      <p:pic>
        <p:nvPicPr>
          <p:cNvPr id="48134" name="Picture 6" descr="http://farmacia-morlan.com/farmacia/wp-content/uploads/fotos/Escaparate_Klorane_magnolia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7420" y="1196752"/>
            <a:ext cx="2023624" cy="1467587"/>
          </a:xfrm>
          <a:prstGeom prst="rect">
            <a:avLst/>
          </a:prstGeom>
          <a:noFill/>
          <a:extLst>
            <a:ext uri="{909E8E84-426E-40DD-AFC4-6F175D3DCCD1}">
              <a14:hiddenFill xmlns:a14="http://schemas.microsoft.com/office/drawing/2010/main">
                <a:solidFill>
                  <a:srgbClr val="FFFFFF"/>
                </a:solidFill>
              </a14:hiddenFill>
            </a:ext>
          </a:extLst>
        </p:spPr>
      </p:pic>
      <p:pic>
        <p:nvPicPr>
          <p:cNvPr id="48136" name="Picture 8" descr="http://www.ccelrecreo.com/wp-content/uploads/2012/06/fybeca-o1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1241333"/>
            <a:ext cx="1872207" cy="1467587"/>
          </a:xfrm>
          <a:prstGeom prst="rect">
            <a:avLst/>
          </a:prstGeom>
          <a:noFill/>
          <a:extLst>
            <a:ext uri="{909E8E84-426E-40DD-AFC4-6F175D3DCCD1}">
              <a14:hiddenFill xmlns:a14="http://schemas.microsoft.com/office/drawing/2010/main">
                <a:solidFill>
                  <a:srgbClr val="FFFFFF"/>
                </a:solidFill>
              </a14:hiddenFill>
            </a:ext>
          </a:extLst>
        </p:spPr>
      </p:pic>
      <p:sp>
        <p:nvSpPr>
          <p:cNvPr id="15" name="14 CuadroTexto"/>
          <p:cNvSpPr txBox="1"/>
          <p:nvPr/>
        </p:nvSpPr>
        <p:spPr>
          <a:xfrm>
            <a:off x="509409" y="312838"/>
            <a:ext cx="1782266" cy="646331"/>
          </a:xfrm>
          <a:prstGeom prst="rect">
            <a:avLst/>
          </a:prstGeom>
          <a:noFill/>
        </p:spPr>
        <p:txBody>
          <a:bodyPr wrap="square" rtlCol="0">
            <a:spAutoFit/>
          </a:bodyPr>
          <a:lstStyle/>
          <a:p>
            <a:pPr algn="ctr"/>
            <a:r>
              <a:rPr lang="es-ES" dirty="0" smtClean="0"/>
              <a:t>El establecimiento</a:t>
            </a:r>
            <a:endParaRPr lang="es-ES" dirty="0"/>
          </a:p>
        </p:txBody>
      </p:sp>
      <p:sp>
        <p:nvSpPr>
          <p:cNvPr id="17" name="16 CuadroTexto"/>
          <p:cNvSpPr txBox="1"/>
          <p:nvPr/>
        </p:nvSpPr>
        <p:spPr>
          <a:xfrm>
            <a:off x="4779762" y="544904"/>
            <a:ext cx="2220545" cy="923330"/>
          </a:xfrm>
          <a:prstGeom prst="rect">
            <a:avLst/>
          </a:prstGeom>
          <a:noFill/>
        </p:spPr>
        <p:txBody>
          <a:bodyPr wrap="square" rtlCol="0">
            <a:spAutoFit/>
          </a:bodyPr>
          <a:lstStyle/>
          <a:p>
            <a:pPr algn="ctr"/>
            <a:r>
              <a:rPr lang="es-ES" dirty="0" smtClean="0"/>
              <a:t>Disposición</a:t>
            </a:r>
          </a:p>
          <a:p>
            <a:pPr algn="ctr"/>
            <a:r>
              <a:rPr lang="es-ES" dirty="0" smtClean="0"/>
              <a:t> Exterior</a:t>
            </a:r>
          </a:p>
          <a:p>
            <a:pPr algn="ctr"/>
            <a:endParaRPr lang="es-ES" dirty="0"/>
          </a:p>
        </p:txBody>
      </p:sp>
      <p:pic>
        <p:nvPicPr>
          <p:cNvPr id="46082" name="Picture 2" descr="http://1.bp.blogspot.com/_3kPM0PUK0X0/SmReAvUMmPI/AAAAAAAACEY/Ehc6fKjOYIQ/s400/422.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3645024"/>
            <a:ext cx="2216245" cy="1545831"/>
          </a:xfrm>
          <a:prstGeom prst="rect">
            <a:avLst/>
          </a:prstGeom>
          <a:noFill/>
          <a:extLst>
            <a:ext uri="{909E8E84-426E-40DD-AFC4-6F175D3DCCD1}">
              <a14:hiddenFill xmlns:a14="http://schemas.microsoft.com/office/drawing/2010/main">
                <a:solidFill>
                  <a:srgbClr val="FFFFFF"/>
                </a:solidFill>
              </a14:hiddenFill>
            </a:ext>
          </a:extLst>
        </p:spPr>
      </p:pic>
      <p:sp>
        <p:nvSpPr>
          <p:cNvPr id="16" name="15 CuadroTexto"/>
          <p:cNvSpPr txBox="1"/>
          <p:nvPr/>
        </p:nvSpPr>
        <p:spPr>
          <a:xfrm>
            <a:off x="661809" y="3047153"/>
            <a:ext cx="1782266" cy="369332"/>
          </a:xfrm>
          <a:prstGeom prst="rect">
            <a:avLst/>
          </a:prstGeom>
          <a:noFill/>
        </p:spPr>
        <p:txBody>
          <a:bodyPr wrap="square" rtlCol="0">
            <a:spAutoFit/>
          </a:bodyPr>
          <a:lstStyle/>
          <a:p>
            <a:pPr algn="ctr"/>
            <a:r>
              <a:rPr lang="es-ES" dirty="0" smtClean="0"/>
              <a:t>La circulación</a:t>
            </a:r>
            <a:endParaRPr lang="es-ES" dirty="0"/>
          </a:p>
        </p:txBody>
      </p:sp>
      <p:sp>
        <p:nvSpPr>
          <p:cNvPr id="18" name="17 CuadroTexto"/>
          <p:cNvSpPr txBox="1"/>
          <p:nvPr/>
        </p:nvSpPr>
        <p:spPr>
          <a:xfrm>
            <a:off x="2830733" y="2770154"/>
            <a:ext cx="1865394" cy="923330"/>
          </a:xfrm>
          <a:prstGeom prst="rect">
            <a:avLst/>
          </a:prstGeom>
          <a:noFill/>
        </p:spPr>
        <p:txBody>
          <a:bodyPr wrap="square" rtlCol="0">
            <a:spAutoFit/>
          </a:bodyPr>
          <a:lstStyle/>
          <a:p>
            <a:pPr algn="ctr"/>
            <a:r>
              <a:rPr lang="es-ES" dirty="0" smtClean="0"/>
              <a:t>Animación y publicidad en el punto de venta</a:t>
            </a:r>
            <a:endParaRPr lang="es-ES" dirty="0"/>
          </a:p>
        </p:txBody>
      </p:sp>
      <p:pic>
        <p:nvPicPr>
          <p:cNvPr id="4608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91689" y="3645023"/>
            <a:ext cx="1924327" cy="1545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5" name="Picture 5" descr="http://www.mueblesdefarmacia.es/cs/Satellite?blobcol=urlthumbfile&amp;blobheader=image%2Fjpeg&amp;blobheadername1=Content-Disposition&amp;blobheadervalue1=inline%3B+filename%3D01_thumb-2.jpg&amp;blobkey=id&amp;blobtable=UXImage&amp;blobwhere=1362140341156&amp;ssbinary=true&amp;moddate=2013-03-06%2008:57:03">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32040" y="3717032"/>
            <a:ext cx="2080959" cy="1440160"/>
          </a:xfrm>
          <a:prstGeom prst="rect">
            <a:avLst/>
          </a:prstGeom>
          <a:noFill/>
          <a:extLst>
            <a:ext uri="{909E8E84-426E-40DD-AFC4-6F175D3DCCD1}">
              <a14:hiddenFill xmlns:a14="http://schemas.microsoft.com/office/drawing/2010/main">
                <a:solidFill>
                  <a:srgbClr val="FFFFFF"/>
                </a:solidFill>
              </a14:hiddenFill>
            </a:ext>
          </a:extLst>
        </p:spPr>
      </p:pic>
      <p:sp>
        <p:nvSpPr>
          <p:cNvPr id="20" name="19 CuadroTexto"/>
          <p:cNvSpPr txBox="1"/>
          <p:nvPr/>
        </p:nvSpPr>
        <p:spPr>
          <a:xfrm>
            <a:off x="7099094" y="3131676"/>
            <a:ext cx="1865394" cy="369332"/>
          </a:xfrm>
          <a:prstGeom prst="rect">
            <a:avLst/>
          </a:prstGeom>
          <a:noFill/>
        </p:spPr>
        <p:txBody>
          <a:bodyPr wrap="square" rtlCol="0">
            <a:spAutoFit/>
          </a:bodyPr>
          <a:lstStyle/>
          <a:p>
            <a:pPr algn="ctr"/>
            <a:r>
              <a:rPr lang="es-ES" dirty="0" smtClean="0"/>
              <a:t>El lineal</a:t>
            </a:r>
            <a:endParaRPr lang="es-ES" dirty="0"/>
          </a:p>
        </p:txBody>
      </p:sp>
      <p:pic>
        <p:nvPicPr>
          <p:cNvPr id="46087" name="Picture 7" descr="https://encrypted-tbn3.gstatic.com/images?q=tbn:ANd9GcRqf_n3lpssTQbC__hC2ZxdrLvajgRlgOYFL5RoMYDtm53QriJq7w">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64288" y="3717032"/>
            <a:ext cx="1779295" cy="1407327"/>
          </a:xfrm>
          <a:prstGeom prst="rect">
            <a:avLst/>
          </a:prstGeom>
          <a:noFill/>
          <a:extLst>
            <a:ext uri="{909E8E84-426E-40DD-AFC4-6F175D3DCCD1}">
              <a14:hiddenFill xmlns:a14="http://schemas.microsoft.com/office/drawing/2010/main">
                <a:solidFill>
                  <a:srgbClr val="FFFFFF"/>
                </a:solidFill>
              </a14:hiddenFill>
            </a:ext>
          </a:extLst>
        </p:spPr>
      </p:pic>
      <p:sp>
        <p:nvSpPr>
          <p:cNvPr id="22" name="21 CuadroTexto"/>
          <p:cNvSpPr txBox="1"/>
          <p:nvPr/>
        </p:nvSpPr>
        <p:spPr>
          <a:xfrm>
            <a:off x="4957337" y="3091874"/>
            <a:ext cx="1865394" cy="369332"/>
          </a:xfrm>
          <a:prstGeom prst="rect">
            <a:avLst/>
          </a:prstGeom>
          <a:noFill/>
        </p:spPr>
        <p:txBody>
          <a:bodyPr wrap="square" rtlCol="0">
            <a:spAutoFit/>
          </a:bodyPr>
          <a:lstStyle/>
          <a:p>
            <a:pPr algn="ctr"/>
            <a:r>
              <a:rPr lang="es-ES" dirty="0" smtClean="0"/>
              <a:t>Surtido</a:t>
            </a:r>
            <a:endParaRPr lang="es-ES" dirty="0"/>
          </a:p>
        </p:txBody>
      </p:sp>
    </p:spTree>
    <p:extLst>
      <p:ext uri="{BB962C8B-B14F-4D97-AF65-F5344CB8AC3E}">
        <p14:creationId xmlns:p14="http://schemas.microsoft.com/office/powerpoint/2010/main" val="15428569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i="0" dirty="0" smtClean="0">
                <a:solidFill>
                  <a:schemeClr val="tx1"/>
                </a:solidFill>
              </a:rPr>
              <a:t>El establecimiento</a:t>
            </a:r>
            <a:endParaRPr lang="es-MX" i="0" dirty="0">
              <a:solidFill>
                <a:schemeClr val="tx1"/>
              </a:solidFill>
            </a:endParaRPr>
          </a:p>
        </p:txBody>
      </p:sp>
      <p:pic>
        <p:nvPicPr>
          <p:cNvPr id="10" name="Picture 8" descr="http://www.ccelrecreo.com/wp-content/uploads/2012/06/fybeca-o1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1286" y="1052736"/>
            <a:ext cx="2112801" cy="1656184"/>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redondeado"/>
          <p:cNvSpPr/>
          <p:nvPr/>
        </p:nvSpPr>
        <p:spPr>
          <a:xfrm>
            <a:off x="479061" y="1196752"/>
            <a:ext cx="2195736" cy="864096"/>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dirty="0" smtClean="0"/>
              <a:t>Punto de convergencia</a:t>
            </a:r>
          </a:p>
        </p:txBody>
      </p:sp>
      <p:sp>
        <p:nvSpPr>
          <p:cNvPr id="13" name="12 Rectángulo redondeado"/>
          <p:cNvSpPr/>
          <p:nvPr/>
        </p:nvSpPr>
        <p:spPr>
          <a:xfrm>
            <a:off x="6516216" y="1402247"/>
            <a:ext cx="2195736" cy="864096"/>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Política comercial</a:t>
            </a:r>
          </a:p>
        </p:txBody>
      </p:sp>
      <p:sp>
        <p:nvSpPr>
          <p:cNvPr id="14" name="13 Rectángulo redondeado"/>
          <p:cNvSpPr/>
          <p:nvPr/>
        </p:nvSpPr>
        <p:spPr>
          <a:xfrm>
            <a:off x="3168352" y="3140968"/>
            <a:ext cx="2195736" cy="864096"/>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Instrumento de producción</a:t>
            </a:r>
          </a:p>
        </p:txBody>
      </p:sp>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59" y="2582019"/>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3286" y="4437112"/>
            <a:ext cx="1828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AutoShape 6" descr="data:image/jpeg;base64,/9j/4AAQSkZJRgABAQAAAQABAAD/2wCEAAkGBxQTEhUSExQWFhQWGBobFxYXFxcUHBwYGRccGBQXGBUYHCggGBwlHBQVITEhJSksLi4uFx8zODMsNygtLiwBCgoKDg0OGxAQGywkHCUsLCwsLCwtLCwsLCwsLCwsLCwsLCwsLCwsLCwsLCwsLCwsLCwsLCwsLCwsLCwsLCwsLP/AABEIAL8BBwMBIgACEQEDEQH/xAAcAAACAwEBAQEAAAAAAAAAAAAEBQMGBwIBAAj/xABGEAABAgQDBAkBBQUGBQUBAAABAgMABBEhBRIxBkFRcRMiMmGBkaGxwdEHI0Lh8BRSYnKCFTOSssLxFyRDY6I0U5PS4hb/xAAaAQACAwEBAAAAAAAAAAAAAAACBAABAwUG/8QAKhEAAgIBBAIABQUBAQAAAAAAAAECEQMEEiExQVEFEyIycWGRobHwQjP/2gAMAwEAAhEDEQA/ANEZShRs5XkUH4rDT9gRQWPnFD+z2WQp1RcQCm2VR3LBBFPrGlrReGNXjeKe1Ni+jyxzQ3NIS4rKpaQFUWamlEpK93BIrC5tZVo254oKf80WnEB1PGFyYyWSSNXjixY7h7luqfSFT2HOgmra/wDCYvTCND3RK8OqrkfaBx58nO5LsGWCJn/9mO0r0aqcq+0QrYUntJUOYIi7s9lPcr4/OBsfSpbKgN1CeQ1gp6lxi3XQUNLGUkrqyngx0Df5iPNH2a/zDMZbkmKzhtk16EGI9WfaP8vuRF1xBqgH8yveKRjyqTLKuXoqNFnJZS0dUFVwbX1BMSb6JCPYhUmOFNwY5LqGqSOYMRFMWmA0KcsfZYlUI8pBgHKRHq02MQzM623da0p5n4gZOPyxt0qa99R60gHOKfYahJroqxHUPctUOtiP/XN/zL9oTrPVXTTOaeMONkTSeaP/AHFDzRWNJcxYMOGjV59HUVCjGU/dmndDybHVXyMJ8TFWz4QkuxyXRQcKm3VLDajVJqL33QxeSlLzqEilMh51FYFkWfvQO8j3jvEXQ3MLKjbokn/D/vE1EbiyaSTUl+Q5uXKhC7EsHKhYQzwXEM4ukAHS8PEoSoRy6OzZkWI4Q4k1y1gKVllGxTpxjXsTwwLTUC8Ds7NN9HpShP1gr4BcFZRZKUzFJUClY/GLVHfTU98Guvlh1KV9lVcqu89pPzEmP4SWXUlvP1gk1BOVVaiyeIpSsQbWNZZZClEqqugrYpUEhQvvoaiBTClipWhs24MwXuPVVyV2T4K949SaE143+DCCUnOzU6gg+BqPeGQmagd49aj84MxG8s71ikaCPoVpmutUWFT7flH0UQ1HBNnEy7YQFk0USo01qbW3WAh6PmBn2a1ub63p8RKhNE03Cg9hHRnNzdyfJzseKOPiKOMQUA2STQCnvSAgj9awa831DQ1tvNYBy1FDTzgDQYJRVI7o7VZJ4UiFtdh8ROExmp7m0vAVUAMrCmwoJygq0130iZCNe+PXkgJCRup7x0gRIppclyfooOJshDy0jQKty1gSt+6LTPYYhbyySbndTgIDlMISsu1qAgkJp46+FIZWeKqJi8EpKUiibUD7xo8/cRrGAOVHNKf8o+sZjtexQNnvPtF92UmwSlP/AGx6JR+caZFcEY4+JMs5PGEmOSocy5aClamlOUTYrMqSsJBNCPkxKFAsgkVNIWTp8DDin2VpGzhWCQtNu4+8UDabaEMuLZbIWU2KwbBW8DiReNW2onUS0m+6kAZWyRS19E+pj8zLmCSSdSamLlmlVFQwQ7oIdllu1IJJ4cY9Zw54CzKiO8GLXsfJJISsi4uOZi9tIBGghKWV2Pww8WYwJlTZooKbruVXKfpFt2RmwqaZVv6QGn9NPKLfieBNPpKVJHOM1m5N7DZhKqEoCqpV8fXzjbBqHHjwZZ9MmrP0O9orkYTT/wDdq5D4hfg+1KXkoUNFAfmIsYp3U5QzdCdbjO0EJcBUadbfEkxIKcdSoIK2+jyqIBI0h1NYalbhKgaZjTdFkkWEoZKR2RU690XLKVDDRlTz5aUUBNhv4eG+LLgJNBU1hFiAAXmO8w0wt+hA3RzJM7EVRZ0GJ0JtC5L8HS71opMJiXEfunEKKSQmuRVCbE1p3EXHjFU2sWZjIkCiUkq01Ud9I0p1qoiq4lLBKiSASdwinwEnaopq5TrpT3g+l4MnWD1QnVPzDNnD1E5yk1OloOksEcKhmFianjT9W8YtPgCUORfKYf1L6x9Frw7A19JVYAQK+NdB4fEexaMmki6ua/ox0BYwi/taY3y9D/Wd/HLDHDZlxxCi4jo1XtfQaG4EdKWNxVs5ymmGOkFJA4H2hYFd3r+UMyTwtCJD6vT4/wBoVyzcao2hGxi24QRYesGhXCAVe36+kGIWKQON8sk0RzJsY60iGYbokmp0Opjt5NQRGzb54KoXv/3p8PaJjaoAsbmnGkcPtnpPAR685S1FG2oERP2RpvozjbAfdp7lfBhhshNEuoSDSqDfX8PDwgLbL+6Pcv6wLsnNBL7RUQBQgk2HZO+H3zjYgnWQ0p+UzdYuGwp2dd/HviGXXVIFRvG+B/7ZZy16VFCadqB5HEmgKFxHbUB1hx5wiO2hR9qcwRhztxQqbTv/AHxX2jBHXP1+ucbR9reItqw8hK0k9KiwIOhJNowpblT+u76QLXIcXwalsafuxFxbfSmmZQFdKmkZdgmLKbS22kddyuXkO0awYpbilpUAVVqAonSm/Kb03VtCrxux1ZFRpMxNhIKhuHGnrFDx3aFT6VNOhsJ/CLVruN7+kdYbhS5l1xCn3EhvoygE5k9KCVdYfiT2bV4wfJbLlLmdbVF37SgRrrUXUPKLSUSm2yq7I4gZd9Mus9VR6leNdPGP0G0BQRhn2lYEGg0+k9YqIsKAEDMKDwO/dGk7IbWNPSjTjrraF5aLBIBzJsTTvpDMJ7kJ5IbHZ1jinKpS2DXMqpEGyMq4plRUpea4AsK2hTP7Sy6XSOkQRXUGvoIOl9s5RKbuj1+kE/RmpJc2VjGFUGVLZcWQaAWpQXqfiAcBeISATvNORNhDef2iYXMpcSSQCK9UnnuhNiKmwtZYWaKuEqQtNKm+o3Vhd4mkOQ1UZui1trtBjLkVuQxHMAk9qGrDx3xg+BnsdJmYFeSkmpEDqmBHKH4Gy6G8mBwhmkgC8IEzoSKk2iwYNJqWA64KA3Sg+ilfSNccXJ8GWWSirYZKy2brKFtyfkx9Bj7wQKnSPobUYpCLlJ8mXK+18nsySjzdA/0RAv7XH69WRT4vE/6IrErhZF47/sw1htQXoRcpr/odufa7Mi37K0Oa1mFH/EqaGjLQ8VH9aQM7g9TEX9h13RHghLtFfNmvIwX9pM5XMUtUO4BX17o+/wCLE4KABA/oHzApwKoFogVgABFoL5EV0ivmy8tjFf2oz6hQFH+BJ+I5/wCIeJK0cA5No/8ArHMtgwG60MmcNSNBBLHEFzfsARtTibhu8fJKfYQU1M4i52ptaR/CSIZtywEShHC0TZH0Um/ZXcYkltsqUt9xwkiudVRrrSFyF1aHKLFtMn/l1+B9YrchdCR309Y0ivpYD4Z9MSpyAjWFrkuoaVEXRiTFKRzM4enhGW1BWzN8YbUGyVV1EIBeL1t1LhLFR+8n3ilMtgpqe+FcyqQ/p39JoGx8ulaACASAKE6jkd2kXRvCwdT5AJ9ReKHsZMCyQoE00qK8NI0OWdtHPlaZ1oKLQD1WFg0sKGgBqamm7WHnTKdTVIpTv14gjyhLik2pNkoKid50H1iHDwtagFuLvqEVQPE74qvJoocEP2jsdJIFW9taFeuVXoowh2HkwWVKIBOY9+4H5EPftEfSzILb3uKShIOuuZXoDHWxGHFUshSR2qk8z+hDWm/U5us5B9opMIcaUkCq20kgdwhXtLKlCEU3mvtF+ksHWlPWRU/vcAOcAYjgapoKbBCaLNCRW1BG+OW2k/Ao8fHALh2zqihtRIGelucETmB9DNtNqIUlQPkd0WJLKujZSL5KA+Fo5x+UUqZZdpRKfelYqMm27fAbglVFd2kw5LDqMicqFJ79QSDr4RG7PpbSCtQA7zBf2oSzr0qlbGbpEKTRKbk1ND4UjMHdksReILiVK/mUPaMJ4U3Y1HPSotL+1rRUENlSyf3AVe0FLxJYSCpK010zJKfcRVpHYicaUlRo2mozLSuhCSetTvpW0adhTgLiFuddLdAEm9QBQG/DXnA/Ij4CWol5GmxmALWEzEwLattn/Moewi8E0jlpwKAULg3BgHGZrImg1MbJKCMJzc3bAp6azrseqnT5MfQtacj6F5SthJCASEefsXdDlxMRluOupJHN2v0JzJx8JPuhopPd6R6GVGgCFVOlvzgZZ8cXTki1inLpC79lHCIX5cQ3/Y360DC+dgPOJk4G65UAAUNDmNL0B3cxFLPBurClpsiV1/KELUqo9lJPIE+0dOMlNiCO4ikXjBpFTKcqiDfdWA9o5cLdZSfxVHsYpZrZbw0ipAR1ktD2XwhJdUgmyfy+sKn26FQ4EiDU1IzlBx7FG0SKy7nL5ip4T2R3K+RF0xlurDg/hMUnC9P6o0X2szf3IuuFyjji8oI3623comRKFEyllwldaE26tD30gnAJFxLlVBYBBAUrS4NKQRiSAmZbqamib+JvHPc2zoqC9Fc+1+WaTIOBCAClSL04qG+MRZVYjjeNp+3KcyyiGrVcdFt9EitfaMVZFq8D7xV2F0d4dOrl3UuI1B8CN4MbJg2OIdSNxI0MZNK4Yt1KlJHVAJ5ca91YumCS5ASO6McyVDOC+i+hQVE0smhtCqQarTWHbKqWhYZtmY/aZMPPzfRhCujYQCKAkdfVRpppTwixfZHtBlJlFk1N2jy7Sfc/7RoWzskh3pVlINaN1puTVRHgVRHiexks4oKQkMuoIUl1sAEKBrcfiHOGocxTEp1udjpauodfGKthM6emKTpW3lFmdqW+JpqN9t0VKUlHkvBRbVQb6Rp4MX2WWXPZ5n3jzahzKhtXBXxCyWzh01zGtwk2pfdBW1Cz0AqKAEXMRUkC5BOGPhTSFWqda84LK07svlCzZxsGXQefuYaBgcIsisV7QSvStgJ1F+e4xU5ZCs4CbKrSpi9zCQCAOHyIQBn7wk/vH3iqDjKlTLBs/iIT90o94O6u8coDxOdzrJ3boAIoCd50iAOXpAZZeC4ryezK15fuyAa0qobqE/EfRFNPgdXVRuBy1jyF7NB3hrFXEhRqCaEbtIsqJRA0Qnyit4eMriLk9Ya84Z4niRbXlzAWqOPfCXwibnCe7mn55D1KqSoJxRtOUVoBXlugKWCcyctNRBM9OJDKXFHq9W9Ce1YWHeYWN4q2VJorVYTodbGl+4xlrccnn3JevAWKX0UWNawNTAbboSp4nSqTXmkD3EJ9o1KDtk16ovXn9IJmCSHQLEstHxqr6R3hWPTDVzyMuetEg0JNtdIWzk0h11ooUFZc1ad4FIHlJbpGlslZCqpUFU0pv4bvWJmZBLLjY6QqUa2OtKa00p4RE3fBTi65/wB/BOwAHl8bW8BSEGLNZXVDx84cyzAROOkCmZCCddbj4hVjrIS8QBQED5qY2wvkXzL6RTPJq0sfwn2igSJoFfrdGhOp6hHcfaM5YXTMIbj0xSXg2ptROWpqOrTxFD8RFiUy2yFuOqShCU1KlHQVO/jA37eluWbdNey3YXKiaAADeYqW0TJmFpVOKbR+4yqrmUbiWgRmOlzXupHN8nUMy+0Hac4hMlaAeiR1Wh7qI3Ewnl5NSW1KUKA0Hjr7Axo2MSLBQEpdUpNeyhktAeITX1gTZ/BP26ababSf2dg5nTSgraiL7z7ViyUOtjMEyy3WTdxhebmqqk+hPpEEtL5Kjgbct0axhsgKqtwA5Up8xS5nDuspO8E+9Ixzrga0ztNAEk5SJnp2iVK4aDvOgg0SGVMRYFJdM8gEdXOVHknTwrTzhaK3Ohhuk2XrZmS6GWQg9qmZR/iV1lepgmmpiVK6JpfhAE1NKSaJT4k/AjoVSOZduzuWILRB3WHOPeisASQriNfWx8YhkVUArpm9TEkwvrKPD9CKLIZiQXnDgIPVpwOusC7UgfspzaAisMg4ad+7zhB9oEw6lhJQUhsqyrqmpB/CRfmPKJQLdIl2XIMsjKbAnf3w5cMZ1hWMzLSMiFN01ugnX+qCv/6Gcr22/wD4/wD9RKKTLvMHs8jC19uhhB/aMy5Ql0CnBAHzBsnPkqUlZzKCc1eVvkRV0WrZ3Ou3oN0BPP5BXVRskcTHinNSdBcmIsPQVnpVb+wOCd3idYWk7dmyVE8uzl6yjVZ1PwI+iZyPoos7w2RdStoqdKsrgKjxHVGX0PnFoxdgFwKIHZHoTCdNBTmN9Ysk8BmBPCOBp9dljhySVWmv0X8DGWC3IgebCmMqhUAgaV0pSAUS6ARRFKGulKHj6CGlfufH5he4VcBTn+UZ6vLNqE7dtJ8ExJcoJxVjMsHu+YDnAQHqWP7NUU7lLPzDScSSRQE2gJ9qroQbZpdaeP4kj/VHX07yS1c9zbSXHrx1wBjpJCTYxCwVlZJOVJ1rqb+NhDjE2lGYZcp1QCCa7zoKecQ7P4B+zAnOVlQANqC3AVrDWfFk/wAw946mJOMaZNdkjkzOUHx+whanicScaIsGkmt+J8PKAcbmSp5dRTKcuh3c+e6Hk2AJtsAXLSq24EUv4wn2zdCVpF60NbH3hjF9xzMt7RI68AKc4zFLtHVJ7yPWLfiWKtti6gO7nraKGl2swrhVR9Kw0mK9mrSsx0hlUFeVCGEqUqvZJBFR/FQADhmMAYntU2gKblmVOLBsU3qQaiq9XDb8NYQtNOPFiWB7ak5lHQCgoD/ClPWpvKkjfGuYBs0zKKORNVEUK1XURz3DuFo57VtnUTpIobGyWIYgpK5oiWZP4EHM4RzJNPHyi+4JhCZNCGGW6t1pUdqpuVrJsq9am0WAGiLCpAPpHsoQUhQ3689484JIFuz1DQSLRS8aayvrp+9XzAPzF4VFX2mYo8FD8SR40t9IHIuDfTOp0JppvMAndv48vWGuyUqCpxylAOonkLqPmaeEKZh8JSVE6An5EW/Z6V6NhCTrSqv5lXV6mM8cUmb6iVRr2TrFDAc6mGLwgKaGkbiAMsZUJ84+cNSPM/HzHU0d3dA7yqewiizx2YNbUtr9OcCbTsdPIPoGoQVD+ZHXHqmCHEAC+mvMxJLuZkG1AbeERcMjVqjOMMBNKA6CGC0Q7w+VLKEoIoRb1iKdYzO9xpEb5AXCoClhEUo5VTquJAHIVP0gvE5fI2VNmh/ivAEkgttVcUK0KlHTvPpGGV8m0OiZxOYhG43VyG7xg9vhC/DFZk9IRQrvTgn8I8veDWlXjIM9cN49jlRvH0Qob9EBcUryEWdaAsJqNBx+kV00pFhYeGRJI3C5OUacY4XweOPLOeOaTTS4/Azqm0kzqZQA0QBT/eAXBaCp6bHRqygmg3Cg8zSEa8SUR/dK8x9Ya+IYWsiUVxXijPC+CxpBIH697Qun1hMyxWvWS4mwJv1SNOUKZraxloDOpANNM3Sq/wACLDxVFdxTbN55STLy56uai3iEC4p2EX9Y7uOEpQXHoV+dCEnf6miPLTlUK0NDYEV09IqOP7QyzSaOPgKqDlLudVAQTRtA1imTcxNvAh2ZUlB1bZAZTThVPWI5mBpLBWkXSgc9T5m8NLA+2KS1PhDue2sQ4424w0tWRJFXKoSa0vTtboMdwmYm2ukdcyKV2EIFEgb82+/OE+UJ0pb9aRZMJxwOUQTlUbU3E/w/SE9fLJggpQTry1/uvZtpVHLJqf7Gd4nhZYXlWiiuJvUcQrfFVdFJlXM+0fomYwdt9sodSFA6HQg8UndT1jHNqtkHpWbQojOw44kJcHEkDKofhV6HdFaL4hHPFKSqX9/grNpfly45RoOzGChSHnPxpWlKe4BCSfEk/wDiIurKytCVjtJsRx/OF2y0plSpX75qR30A+BDVCMi6/hOsao2ZPLuAg04/r3jlhwJWW+IzD2V8Hzjopoo94B+IHnxlWlwapHpW/pWLKGIhLtQ31UK4Ejzv8Q5aNRUXBuICx9urKu6h9fzinyjTE6mmUwtdI80z+8vMr+VNz56Rf2hFM2QZ6SYee3IAQnmbq9hFxzUgYdGmplcqOJi8QLbqREqjeOCYMXAZsXrASl0ObXh+v1pBU0v1MDqiEIHSVm9hBYTYCIkNeUeuuawJYuxeaCXKHgIMl5uqBRtR/ioKe8JMbNXE8Ske5h7L/dy4Kq9VJJHK8VZUexFj0xnUhulN6hFO2ixEOvIk0GxI6UjgL5PHfB+MYqUpW4O2qw7hx/XCK9szKEOhZuSak95hbdbs3Sou3SZbARK0uBVRKiKISLVePojeMfRChl0YAqSQOJUR61iV3a6UZSkF3OsCmVsZ1eKtB5xUzgKl9Z51x095oPBIjn+y0pslIH64wxpfhqwvc2KZNa5qkqHE9t4+4ClhgISbZnDmJ78ooB6wkdD73986pQ/dHVT5C0TKcbbHWUAeG/ygV3FzqhHVrQqOnnpWOjHSxbuuRV5pPiw6Xw5CdABTf+cTqeSlNa28PTjCtt8PdXMtTh7LaBu314x63JpSUodWhCqnQ513pQHKcqdN53wxsS7ApyYS46AMxsCbA2PPLqBEzCSpBWEqyjVRSQLm1zHWz+HOpdUttlMyCLFZGVJB3LNlHlWLZjQc/ZFl1KEmgolJKqUIOtBGWSSi6QccXbZRXV1MATqSpJANKXicrvAsw5Q+8ZZob4tB4J7JqRaNjtsXFoDTvWKeqVfi7geNt/dFuxCZzJbAA69ykivVGtvKMtwFpKHcw/FS+mlfrFqkphSp11JNUISgoHArHX/yCOFlwXJNLyd2G2rLjhywgkVHEpGo/KGnTIVb4iq4LNJW69S5S5lB5JSCPOsOH2SBnGu8Vp7mgglq3FqMv3M54IXwMnDZJBrS0czB6w5QnaxRBsVUPfBjj5NFC9OHCHVkTMJYWgzDF0zNnVBt/KdIkxQVZcH8CvaBJlzI425uV1TyOkG4j/dkcbecGZdMS7FyuSVQTq51z/VcelIbKXUx222EoCQKAAAcgKCIUi8WiSduzsxE4YlIgZ5dIhQvml9dPj8fWIXnKDv9o5efquu4Gg+f13R0+UbzAqSYcoONWLXJ9SbDSJUTQUm2sSKkm1fij0SQT2REKEONo+9bXeqE7ieJOkMmsZDku4kkCqFChNDpFa2oSen1UOqLAkcYUolhWuZX+IxUo2uAE2n0d4m3mCRutEmFNUUI+mkVCeUTyHaEJjQxJiUGIHI86SLBJZhUfQFMvx9EIFzWNIA6gKu/dC5GLkm7fIJOY+ULgpuvXQaVs2nqp87ndFpY2NXMZHWMrDakC4JTVPEALJNantER6WUYQ+48/h1MclqMWypzs11ySnLXcTfSmkSMTB/ZlpSEBJcziqwk9nKQEAHnW0WnH9hWZWTdfC1rdQARU0T2hXq79+pMKnZZvpnQUCmdVLGmtgO6kSM4yX0nQhiTXKorjjSwUrS4gqIUMiaqXRSSk3GljE7+yr/QreW10TaElRJ6qiBwTr50jS/s+aRlfokWWKEi9CNK0rBm2V5OZFRUNLPkDGGTUOM9qNo41FAH2dzNcOYNbAKFe5K1D4gzGp5Dsq4pBqMqgD3i8U7YbGujkWW6A53XE14VXfn2obYYf+TWk60cP/j+RhKf/o/yE1wymLXeB5ly8cqdvEDzl4bZz0SMvlJ7vTlDTD51TaunzZQpQTUkCpA7N+4wlQCpQSBrbx3Q62rwzpJToUf9O47yO0fGphTUQjV+R/RynurwOdl8WUlSgaCq1qzU0qSRz3RY8VW7NspaSrocwqtSRn8E3FjGEYVjS0AtuE1HnyjQtj8cmnWk1WA3nDaOreg1uedI58sSclfg6afFj2Q2JKLuzSyAagJGXzJJpyEW6UKEpCUq3bzUwHJIomjqU1uDmvUHuiBkyzFcooCa16yrncOEFtroHe32Nn+snLW0SDFCVJbULZa5hvKbGo3ag+cAMYihdwbRA/NJzJpqK+VL+8WpSTK+XGRa0OBaap/2j5DREKsAmwVKRXUVAPEWPuPKHkMp2hTJHbKgVwwBO9UFR0AJhi6IFmWgtKkHRQI84jBXZW3VISlKlGg1reAsOxFt1ZpZOg33+IKaUFJWw4Lpqk14biOYoYp6cBck3FrzLLRuCL37xqIS3OPB1dkZ8lwxCQIBUlVRw3+kANOuDRRhps7PBxAJ1jzHsIUpFWTTikbx3cI1hP2KZMVdFKxt8qeUSa2HsIEQYsM5gQUQUqpYVre++BVYER/1ExumqFH2Lnj1RHsqq8ez7JRVJ3HXmIGYcvCUuxldDwHWIntI6Tcd8QPu2IOsQoWT726PoGmV3j6IQ1CV2XK+s8UpHAAE/QRYJeWbl0WqEpG8k25bvCPhOJS0lajQFI9qwDMTvTMvBIpRNieXDwhyC4E4Y4x5SAdrZtL+HzYSCcrZ1tXfbyijlJzOOUBBoQNCaoSf9UWMI/5CfzEq+4UTu0Qs24RT5N3P1SSElCDqRq0iv67o6OnT2cewy5bDOENThylJoFU/pXw5RwFFTMyFigLDljcmgJ8bboi2AcSEzgFTRCTrWtAvS0QYcXHllSkpSnoHVJp1jQoKQM+grm3fuwOXE3kb9BFZ2eFZVGQXTMKAoKZapQqt9IsWEq+6eRwUsDllv6kwu2TklPsuIQQkpdQpRN7FBBpxPVEHzqeg6ToxdSlE1J1Ubn8oHUbVJ+wWUAuRGpd4DW3QnnHgTBNiKSGLTxSoKGov5Ra8OmekAW3cjtt6kV4cQbxQ1rI7NSeA+sRoxB+XUl5KgFA9nUUOqTxrT0EZTSkbYpODst+KYDKrf6VxtaVn8JOVJ5jfyhpgSCqZaaFBlqqgAAoAQLD+aDNntpRMs1sbdZtVFUPjqO+D2pJhS86GihwimZJ6tKjVJ5boWcKZ0PnJoYOSwaWFLXmBB76fSAJ6aSVDKTyoRutHrryQnKN1bneTqYUOrqoDmryt/qiNGW5nOKEhtxbdQsAkUNAT3iBtmZlZa6V5w5lnq2sEjSnCpv5QYO+PSynWnkYFxs3x5tvYwksYLc1LVNQpRST/ADCg9SI0VDwO+MemMOUVIW3+BQNNNCDyOkaQxMGggoqgc01J2htMr0sTypALk2P3T5iPf2uwrHLyQoVgjArG07mVaJgAgdldL/yk+oryjmVxlC7VB7jDDEWCUlOoIoeUUSbkFtKqk1A8/KF8mPm0OYc1Lay7S2VBqkADgLQ7lXwRSM5kcXNKKiw4Ziooa7oxujdq0M8RkDmOTfCV7CXcwJuK35Viwy00VJBOpFfOCELrBqYjOCbKRtXJkKGRBoUjQE3FfpFbaaXXsK/wn6Rri10jyYFaAabzAPl2EpUjN0v5Rex77QNMlahVKVHkCfWNPMuhQq4lKqaVAMDvMBXcIqi7MfcQ7/7avIx9GpNBoqKSBTdH0XRVh8+SZJsp1GXXuqk+0DYAg/egmpWig4VoafMESriTIVWaJTUk8AFwJL4iht1toWLgJSaE3AqK+GY+Ea488UoprwhOUns4E+z2ZTU6hSioqlz3iuVQ0MU/A1qzgbsiRoNQKUv/ACi0aTguDPNpfcdUOu2oBAvQEEg108LxmGz4UXiKgUFDW9bn+Hnwj0MJRk5Ndcf0LaCM44Ep92y+bENkLmQfxNClgN6hu11j7ZaVfKi4ttSW+hWkZurUkCmVoaCxvEuyWZMwtJtVqooRpnHdbWLeW7HkfaFM2Vxk17oeKD9nyFJcfSRQlLaqd1wL+UdY/MddTdNDrpfcB5iFmzM04y84pQ7SKJA1OUjLVVTQCEW1+1NHlJQM7tibZUg284y1NPJf4KEc+AlSq2AJ94D6TNpYcdCY5ylaitZzKJrwArwG6JSIvsVSo7bTSlIDxkfd+IgnhEGMD7o8x7xCwnZh1aClaSRur60PGwjW5ZeShN0lIPmK6RkWzixkAr+MW/pVGpdJZHehHsPpGGTs2x9EE4SonKKc45wSTKlqrdVNe6sFBHXpBWCijh5H3gTQHnZLLHCmfuwrvMN8WTVMBJRVgDvMUQXMuZVCuht9IsQnAlIqd0LpTC6iqoNMoKRZASaxR09hsEcVH4ELZrH5tG5IHcK+8WGSQKUpHM1KpO6KLK23tQ9opIPpBBUp5GYjLU84Lfk0jdE0onqU4GISwFnAULFDWu5QN/LQwlxHC32kkp6yDW6dad4i4y7noIQP7UNJRV1tYANfwnfbQxnKCYcczh2HyeLgAA8B7QzaxJO4xSnMUafKnGa5Cd4pegrHqJkp0jBqnRad8l9/aQq8TJetSKXLYqYbyU/mPIRRB/OOUaChuUKwLOzH3Yoe1HuGvB1C2jwhC28oLDZNgYHyWN2Ghvj2FuJPrbV3GPYIo//Z">
            <a:hlinkClick r:id="rId5"/>
          </p:cNvPr>
          <p:cNvSpPr>
            <a:spLocks noChangeAspect="1" noChangeArrowheads="1"/>
          </p:cNvSpPr>
          <p:nvPr/>
        </p:nvSpPr>
        <p:spPr bwMode="auto">
          <a:xfrm>
            <a:off x="82550" y="-1477963"/>
            <a:ext cx="4248150" cy="3086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4506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1546" y="2582266"/>
            <a:ext cx="250507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5" name="Picture 9" descr="https://encrypted-tbn3.gstatic.com/images?q=tbn:ANd9GcT2cGLf2xk_wm5IQuLknEJye8D4UtgZd1eV7ITzNqPpCVAiDer7">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23033" y="4581128"/>
            <a:ext cx="1782101" cy="1180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996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9816"/>
            <a:ext cx="8229600" cy="1143000"/>
          </a:xfrm>
        </p:spPr>
        <p:txBody>
          <a:bodyPr/>
          <a:lstStyle/>
          <a:p>
            <a:pPr algn="ctr"/>
            <a:r>
              <a:rPr lang="es-MX" i="0" dirty="0" smtClean="0">
                <a:solidFill>
                  <a:schemeClr val="tx1"/>
                </a:solidFill>
              </a:rPr>
              <a:t>El emplazamiento</a:t>
            </a:r>
            <a:endParaRPr lang="es-MX" i="0" dirty="0">
              <a:solidFill>
                <a:schemeClr val="tx1"/>
              </a:solidFill>
            </a:endParaRPr>
          </a:p>
        </p:txBody>
      </p:sp>
      <p:pic>
        <p:nvPicPr>
          <p:cNvPr id="4" name="Picture 2" descr="http://2.bp.blogspot.com/-YSxNBbE9pHQ/T7vI4-S1f-I/AAAAAAAC7kk/v2iaTlsqkWA/s1600/PHARMACY-IN-MURCIA-Manuel-Clavel-Architects-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7044" y="2132856"/>
            <a:ext cx="2843108" cy="216024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redondeado"/>
          <p:cNvSpPr/>
          <p:nvPr/>
        </p:nvSpPr>
        <p:spPr>
          <a:xfrm>
            <a:off x="479061" y="1196752"/>
            <a:ext cx="2195736" cy="864096"/>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La situación</a:t>
            </a:r>
          </a:p>
        </p:txBody>
      </p:sp>
      <p:sp>
        <p:nvSpPr>
          <p:cNvPr id="6" name="5 Rectángulo redondeado"/>
          <p:cNvSpPr/>
          <p:nvPr/>
        </p:nvSpPr>
        <p:spPr>
          <a:xfrm>
            <a:off x="6624736" y="1268760"/>
            <a:ext cx="2195736" cy="864096"/>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El dimensionamiento</a:t>
            </a:r>
          </a:p>
        </p:txBody>
      </p:sp>
      <p:sp>
        <p:nvSpPr>
          <p:cNvPr id="7" name="AutoShape 2" descr="data:image/jpeg;base64,/9j/4AAQSkZJRgABAQAAAQABAAD/2wCEAAkGBhQPDg8NDxISDg4PDhARERAQDQ4QDhASFBIVFRMQEhIXHCYeFxkjGRQSIi8gIycpLC0sFR4xNTAqNSYrLCkBCQoKDgwOGg8PGi0kHCUpNCkpLDQpLCwsLCwsLywpLC8pLCwxLywpKSwsLCwsKSwpLCwpKSwsNCksLCksLCkpKf/AABEIAN8A4gMBIgACEQEDEQH/xAAbAAEBAAIDAQAAAAAAAAAAAAAAAQIEAwUGB//EAEAQAAICAQEFAwYLCAIDAQAAAAABAhEDBAUSITFRBhNBImFxgZGxBxQjMjM0QlKhsrMkQ2Jyc8HR4YKDY5KiFf/EABkBAQADAQEAAAAAAAAAAAAAAAABAwQCBf/EACcRAQACAgEDBAICAwAAAAAAAAABAgMREgQhMUFRYXEiMjNCEyNS/9oADAMBAAIRAxEAPwD6/QoyIBKFGVADGhRkAMaFGQAxoUZUKAxoGR0Xaraz02FyXOgN3X7Xx4VcpL2mOy9rRzxc4/MTre+zfS+p8+2a4anGtXqnPNvSluaeL3MfkyavJPm+K5KvSdl/+lKU8SlUMUJw3ccEo4oJSXKKNFMFrRufCm2WInUPfg6SXazFvbkfLl0inJ+xG5g2upc4TiurxyX9jOt3EN+hRMeRSVriZ0EsaFGVCgMaFGQAxoUZUAMaFFKBjQoyogEoGQAUCgAQoAgKAIKKAAAAh4/4RJL4u/Qd9tjbcNNByk1dHgdRLJtRyyTl8X0MJNSzNW5tfu8MftS/BePQmImZ1CJmI7y0+z7/AGHB/Nm/UZuPz8V4rquhnPu4xhhwY+7w4k1G5OU5W7cpy8W3ZxNnr0jVYifZgtO5mW69rTUdzFu4Mf3MMVBetri/Wa0tTK73pX/M7OFslncREeHLs9n7fyYZJ7zlHxUuPA93odZHNjjlhykvWn4pnzCz1PYfUS3suOm8dKV15MZcqvzr3GbqccTXlHldhvqeL1wAPNbEoUUACUUAQFAAhQBKKABaFFAEoUUAShRQBKBQBDq9u7Zjpsbk3xo3tbqlig5y4Uj5Zr9RLaerljcnDS4Vv58i+zC6UY/xSfBet+BMRudQiZ1G5ZYovaE5avUuUdDCTSim1PUTX7uD8EvGXhyXHlt6vWPJSpQxwW7jxwVY8cVyjFGOq1W/uxjFY8WOKhixx+bjguUV/d+JrNnqYcMY47+WK95vLKy44b0oxXOUlFelujjhkjPHHJCW9GTlTSdeS3F160zn0D+Wxf1cf5kXb7bhX6m2NO9I0ssZbv3400vO486NdvlTtPimuTT5NH0nbOx46mG7JHWaTsTjjODk7xwj9H4Sd+L6eYxY+pn+7TfD/wAui2F2bnqWpyuGFPjKuM/ND/J7rSaOGGCx44qMVyS976vznNGKSSSpLgklSS6Ipny5pyT8LaY4ogooKViUKKAJQooAlCigCUKKAJRQALQMqFAY0KMqFAY0KLRaAxoFODXZ9zHKXRMDwnwidoNyPcwflPhS5u+FHV4tJ8VwQ0n7y1k1EvvZmvmeiC4e1mlp83xnacs0+OPSxlmafJzTSxr/ANmn/wATankcm5Pi222/Ozd0uP8AvLLnv34o2bW3NlPDoe8n8/Krr7sfBel8xsjTd7qcOJ8pZIp+jm/wR33wj/V36DrqrzERWEYK77vFbG+pYP8At/Ukdjs9/L4f6uP86Ot2O/2PB/2/qSN7SZd3Jjm+UckJP0KSbNNP44+lNv3n7fWQeafa/f8AoceTL5445OPrlyOOXaLN9qMMS/jzQT9kbZ5EVtbxDfN6x5l6mged0vayFpZJw/4ttfikegwZlOKnBqUXyaJtjtX9oK3rbxLIUZUKOHTGhRlQoDGhRlQoDGgZUKAxoUZUKAxoFoAUFAEBRQEBaFAQ6PthqdzTTfmZ3p5bt/8AVZegD572d4afUZPHNqFC/wCHHG69szcs0thv9kgv/Nmf/wBJf2Rt2exhjWOHnZJ/KW7sfWLDqcWV8ozV+h8H7ze7d7bjmx91jTnN8oxjJyfqXE6OzYx7RyxW7HJNLopM5zYIyTvbqmWaRrTT0Wjnh0uCGWEsc6m92cXGVOcmrXhwORMs5tu2231btmJdWOMRCqZ3O21n2lkn87JJrpvNL2I1gDpAeh7I7aeHNHDJ/JZWo8fsyfzWvd6zz9FTriua4o5vWLVmsuqzxnb6+Dj0mXfx48n34Rl7YpnLR4b00BRQEBaAEBaFAQFoUBAWigUChQAChQAAUBDoO2em39LOujPQHBrtN3mOUOqA+JbEnWOePxhml7JJP/J2BdfsaWl1c7VYsvC64KSfkt+71iUGnT5nrdPblSPhgzV1ZiAVK+XH0cWaFSFoyeNri/G/w5nNoIXmxJ8U8uNNdU5KxMjhjjfOnXWuAlCufA+lbb2Njlgmt1Kk/BHybZ+Rxz5tNbcIrfinx3adNLouK4GTH1XO3HS+2DjG9t9IoM8eNyaiuLk1FelukalL6lseNabAn4Ycf5UbhhhxbsYw+7GMfYqM6PDny9KPABQohIBQoABQoABQoABRQKAAIUAAAAAAA09bsuGZVOKfqOqn2NxPh4dOh6EExaa94lExE+XnsXYvAucbOk7cbMhg0z7pbnDwtP2nvDx3wj/Vn6Dqcl58zKIpWPEPBbGX7Jh/my/qM7LZy+Xw/wBbH+dHXbG+p4fTl/UZ2Wz/AKbD/Vx/nR6tP44+mG37z9vpHaDUrHgm30Z8i2HDfy63U/ZjGOJPrKcra9kfxPUfCF2jv9mxXKcnuqMeLbbpJLxZ1UdF8VwY9JweSLeTPJcU80ucU/FRSUfUzz+mru8T7NOa2q693Gd32Q2f3uqjJrycPyj6WuEV7fcdKfR+ymyfi+nTkqyZfLl1S+zH1L3s29RfhT5lRirys7gtAHlNyFAAAAAAAAAAAAC0KKAJQooAlCigCCimptDaMcMXKTSrzgcufOoRcpOkdBp+10Mmo7iHlPi3Xglzb6I8ptXb+baGSWHTtQxQ+lzStYsUesn16JcWainDBjeDTXUvpc0vpc78/wB2PSK/2XYsM5J+FWTLFO3q+p6TVxyx34NSjvSja5XF0zyvwj/Vn6DQ7I7f+LuWGf0c3a/hly9j4ew4+3m3Y5sXdY1KU3w3VGTfsRGXHOO2vROO/KHlti/U8P8ANl/UZtqTXGPGS4pdWuS9phoNBkw6XBDNCWKb7yW7NVKnNtWvDh1ORHqY+9I+mO37TPy2dLoPiknqM8ll2hK91J70NKnzd8pZPca7duwbuydlT1OVY4Lzyk/mwj1f+CKUriqTM3nu7HslsXv83eTXyOJpvpKfNR/u/wDZ9Co19n6CODFHFjVRivW34yfnZsnmZcn+S22zHTjCUKKCpYlCigCUKKAJQooAlCigCUCgC0KAAUKAAUKAAjR8q7e66b1OPDNyjhnkjGTi0nut1wb4WfVjxfwgdnO/xOcV5S48OYHls2pW5HBij3OCHzcad2/Gc5c5SfVmvRjpcjnDelwyQ8nIukvveh8/b0OSj2qTE1jj4ebMTE6lEbWPaOWKqOSaXmkzXCR0jSzm5O2231bbYoUc+ixqWXFFq1LJBNdU5JNETOkw2tj7DyaqVQVQT8rI15Mf8vzH0TZeyoabGseNeeUn86T6s2cOGMIqEEoxXBKKSS9RmeXlzTk+m6mOK/ZQAKFgKAAUKAACgAFCgAFCgAFAAC0KFFAlChQoBQoUKAGGTGpKnxTM6FAeQ2t2LTm82F7k/Hhwa6NeKOmy9l8v3afm4x9XifSKG6W48tqeHFqRby+a4+ymeT4RXrZhtjYM9JheXJUnXCKtL1s+m0eV+EDE5aZpK3RZPU3lxGGsPBbM1bzaeGSSipPJlXkxpUpUl5zf2evlsP8AVx/nRo7I0Usemx42nvb+V148ZWjv9jbNvPic/vxdJ9GubNsW/wBcb9maY/Lt7vo4oCjyW8oUKKBKFChQChQoUAoFJQChRQBKFChQCgKAFAAAAAAAAAAAAADg1WkjkVSVo5wB5Da+kUM0oxVJRj7jj2dCs0H4KS96Ow2zC88vRH3Gj3ZtrP4wzTHd6DUbdxw4Jub/AIVw9ppS7TPwx+2R1fdDujiMdYdTaXcYO0ibqcHHzp2dthzxmt6LtHkO6NvZ+qeKSf2XzXVEWxxrsmt59XqASMrSa4p8UUzLgAAAAAAAAAAAAAAAAAAAAAAAAAARs6zW7Rb8nHwXjLxfoOTWaje8lfN8fP8A6NPuyytfWXEy1XjJ3Zt90Z4cflLhZbycaaPdDuj0awrlS9hpazRJeVHl4rocxk2ni6juixwNukrZu49M5OkdlptIoenqTN9IiuzQ45RxqMua5eg2ACiZ2ugABAAAAAAAAAAAAAAAAAAAAAABwaifClzZzNnBKN8SYRLV7s5MWmvnyOZYznSOpsjTRzYqlw8xMePivSbWSHExjDiNmmwSUbTXUoOHTDHiUVSMwAAAAAAAAAAAAAAAAAAAAAAAAAAAAjRN0yAESKABi4jdMgAAAAAAAAAAAAAAAAAAAAAAf//Z">
            <a:hlinkClick r:id="rId3"/>
          </p:cNvPr>
          <p:cNvSpPr>
            <a:spLocks noChangeAspect="1" noChangeArrowheads="1"/>
          </p:cNvSpPr>
          <p:nvPr/>
        </p:nvSpPr>
        <p:spPr bwMode="auto">
          <a:xfrm>
            <a:off x="82550" y="-1608138"/>
            <a:ext cx="3409950"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AutoShape 4" descr="data:image/jpeg;base64,/9j/4AAQSkZJRgABAQAAAQABAAD/2wCEAAkGBhQPDg8NDxISDg4PDhARERAQDQ4QDhASFBIVFRMQEhIXHCYeFxkjGRQSIi8gIycpLC0sFR4xNTAqNSYrLCkBCQoKDgwOGg8PGi0kHCUpNCkpLDQpLCwsLCwsLywpLC8pLCwxLywpKSwsLCwsKSwpLCwpKSwsNCksLCksLCkpKf/AABEIAN8A4gMBIgACEQEDEQH/xAAbAAEBAAIDAQAAAAAAAAAAAAAAAQIEAwUGB//EAEAQAAICAQEFAwYLCAIDAQAAAAABAhEDBAUSITFRBhNBImFxgZGxBxQjMjM0QlKhsrMkQ2Jyc8HR4YKDY5KiFf/EABkBAQADAQEAAAAAAAAAAAAAAAABAwQCBf/EACcRAQACAgEDBAICAwAAAAAAAAABAgMREgQhMUFRYXEiMjNCEyNS/9oADAMBAAIRAxEAPwD6/QoyIBKFGVADGhRkAMaFGQAxoUZUKAxoGR0Xaraz02FyXOgN3X7Xx4VcpL2mOy9rRzxc4/MTre+zfS+p8+2a4anGtXqnPNvSluaeL3MfkyavJPm+K5KvSdl/+lKU8SlUMUJw3ccEo4oJSXKKNFMFrRufCm2WInUPfg6SXazFvbkfLl0inJ+xG5g2upc4TiurxyX9jOt3EN+hRMeRSVriZ0EsaFGVCgMaFGQAxoUZUAMaFFKBjQoyogEoGQAUCgAQoAgKAIKKAAAAh4/4RJL4u/Qd9tjbcNNByk1dHgdRLJtRyyTl8X0MJNSzNW5tfu8MftS/BePQmImZ1CJmI7y0+z7/AGHB/Nm/UZuPz8V4rquhnPu4xhhwY+7w4k1G5OU5W7cpy8W3ZxNnr0jVYifZgtO5mW69rTUdzFu4Mf3MMVBetri/Wa0tTK73pX/M7OFslncREeHLs9n7fyYZJ7zlHxUuPA93odZHNjjlhykvWn4pnzCz1PYfUS3suOm8dKV15MZcqvzr3GbqccTXlHldhvqeL1wAPNbEoUUACUUAQFAAhQBKKABaFFAEoUUAShRQBKBQBDq9u7Zjpsbk3xo3tbqlig5y4Uj5Zr9RLaerljcnDS4Vv58i+zC6UY/xSfBet+BMRudQiZ1G5ZYovaE5avUuUdDCTSim1PUTX7uD8EvGXhyXHlt6vWPJSpQxwW7jxwVY8cVyjFGOq1W/uxjFY8WOKhixx+bjguUV/d+JrNnqYcMY47+WK95vLKy44b0oxXOUlFelujjhkjPHHJCW9GTlTSdeS3F160zn0D+Wxf1cf5kXb7bhX6m2NO9I0ssZbv3400vO486NdvlTtPimuTT5NH0nbOx46mG7JHWaTsTjjODk7xwj9H4Sd+L6eYxY+pn+7TfD/wAui2F2bnqWpyuGFPjKuM/ND/J7rSaOGGCx44qMVyS976vznNGKSSSpLgklSS6Ipny5pyT8LaY4ogooKViUKKAJQooAlCigCUKKAJRQALQMqFAY0KMqFAY0KLRaAxoFODXZ9zHKXRMDwnwidoNyPcwflPhS5u+FHV4tJ8VwQ0n7y1k1EvvZmvmeiC4e1mlp83xnacs0+OPSxlmafJzTSxr/ANmn/wATankcm5Pi222/Ozd0uP8AvLLnv34o2bW3NlPDoe8n8/Krr7sfBel8xsjTd7qcOJ8pZIp+jm/wR33wj/V36DrqrzERWEYK77vFbG+pYP8At/Ukdjs9/L4f6uP86Ot2O/2PB/2/qSN7SZd3Jjm+UckJP0KSbNNP44+lNv3n7fWQeafa/f8AoceTL5445OPrlyOOXaLN9qMMS/jzQT9kbZ5EVtbxDfN6x5l6mged0vayFpZJw/4ttfikegwZlOKnBqUXyaJtjtX9oK3rbxLIUZUKOHTGhRlQoDGhRlQoDGgZUKAxoUZUKAxoFoAUFAEBRQEBaFAQ6PthqdzTTfmZ3p5bt/8AVZegD572d4afUZPHNqFC/wCHHG69szcs0thv9kgv/Nmf/wBJf2Rt2exhjWOHnZJ/KW7sfWLDqcWV8ozV+h8H7ze7d7bjmx91jTnN8oxjJyfqXE6OzYx7RyxW7HJNLopM5zYIyTvbqmWaRrTT0Wjnh0uCGWEsc6m92cXGVOcmrXhwORMs5tu2231btmJdWOMRCqZ3O21n2lkn87JJrpvNL2I1gDpAeh7I7aeHNHDJ/JZWo8fsyfzWvd6zz9FTriua4o5vWLVmsuqzxnb6+Dj0mXfx48n34Rl7YpnLR4b00BRQEBaAEBaFAQFoUBAWigUChQAChQAAUBDoO2em39LOujPQHBrtN3mOUOqA+JbEnWOePxhml7JJP/J2BdfsaWl1c7VYsvC64KSfkt+71iUGnT5nrdPblSPhgzV1ZiAVK+XH0cWaFSFoyeNri/G/w5nNoIXmxJ8U8uNNdU5KxMjhjjfOnXWuAlCufA+lbb2Njlgmt1Kk/BHybZ+Rxz5tNbcIrfinx3adNLouK4GTH1XO3HS+2DjG9t9IoM8eNyaiuLk1FelukalL6lseNabAn4Ycf5UbhhhxbsYw+7GMfYqM6PDny9KPABQohIBQoABQoABQoABRQKAAIUAAAAAAA09bsuGZVOKfqOqn2NxPh4dOh6EExaa94lExE+XnsXYvAucbOk7cbMhg0z7pbnDwtP2nvDx3wj/Vn6Dqcl58zKIpWPEPBbGX7Jh/my/qM7LZy+Xw/wBbH+dHXbG+p4fTl/UZ2Wz/AKbD/Vx/nR6tP44+mG37z9vpHaDUrHgm30Z8i2HDfy63U/ZjGOJPrKcra9kfxPUfCF2jv9mxXKcnuqMeLbbpJLxZ1UdF8VwY9JweSLeTPJcU80ucU/FRSUfUzz+mru8T7NOa2q693Gd32Q2f3uqjJrycPyj6WuEV7fcdKfR+ymyfi+nTkqyZfLl1S+zH1L3s29RfhT5lRirys7gtAHlNyFAAAAAAAAAAAAC0KKAJQooAlCigCCimptDaMcMXKTSrzgcufOoRcpOkdBp+10Mmo7iHlPi3Xglzb6I8ptXb+baGSWHTtQxQ+lzStYsUesn16JcWainDBjeDTXUvpc0vpc78/wB2PSK/2XYsM5J+FWTLFO3q+p6TVxyx34NSjvSja5XF0zyvwj/Vn6DQ7I7f+LuWGf0c3a/hly9j4ew4+3m3Y5sXdY1KU3w3VGTfsRGXHOO2vROO/KHlti/U8P8ANl/UZtqTXGPGS4pdWuS9phoNBkw6XBDNCWKb7yW7NVKnNtWvDh1ORHqY+9I+mO37TPy2dLoPiknqM8ll2hK91J70NKnzd8pZPca7duwbuydlT1OVY4Lzyk/mwj1f+CKUriqTM3nu7HslsXv83eTXyOJpvpKfNR/u/wDZ9Co19n6CODFHFjVRivW34yfnZsnmZcn+S22zHTjCUKKCpYlCigCUKKAJQooAlCigCUCgC0KAAUKAAUKAAjR8q7e66b1OPDNyjhnkjGTi0nut1wb4WfVjxfwgdnO/xOcV5S48OYHls2pW5HBij3OCHzcad2/Gc5c5SfVmvRjpcjnDelwyQ8nIukvveh8/b0OSj2qTE1jj4ebMTE6lEbWPaOWKqOSaXmkzXCR0jSzm5O2231bbYoUc+ixqWXFFq1LJBNdU5JNETOkw2tj7DyaqVQVQT8rI15Mf8vzH0TZeyoabGseNeeUn86T6s2cOGMIqEEoxXBKKSS9RmeXlzTk+m6mOK/ZQAKFgKAAUKAACgAFCgAFCgAFAAC0KFFAlChQoBQoUKAGGTGpKnxTM6FAeQ2t2LTm82F7k/Hhwa6NeKOmy9l8v3afm4x9XifSKG6W48tqeHFqRby+a4+ymeT4RXrZhtjYM9JheXJUnXCKtL1s+m0eV+EDE5aZpK3RZPU3lxGGsPBbM1bzaeGSSipPJlXkxpUpUl5zf2evlsP8AVx/nRo7I0Usemx42nvb+V148ZWjv9jbNvPic/vxdJ9GubNsW/wBcb9maY/Lt7vo4oCjyW8oUKKBKFChQChQoUAoFJQChRQBKFChQCgKAFAAAAAAAAAAAAADg1WkjkVSVo5wB5Da+kUM0oxVJRj7jj2dCs0H4KS96Ow2zC88vRH3Gj3ZtrP4wzTHd6DUbdxw4Jub/AIVw9ppS7TPwx+2R1fdDujiMdYdTaXcYO0ibqcHHzp2dthzxmt6LtHkO6NvZ+qeKSf2XzXVEWxxrsmt59XqASMrSa4p8UUzLgAAAAAAAAAAAAAAAAAAAAAAAAAARs6zW7Rb8nHwXjLxfoOTWaje8lfN8fP8A6NPuyytfWXEy1XjJ3Zt90Z4cflLhZbycaaPdDuj0awrlS9hpazRJeVHl4rocxk2ni6juixwNukrZu49M5OkdlptIoenqTN9IiuzQ45RxqMua5eg2ACiZ2ugABAAAAAAAAAAAAAAAAAAAAAABwaifClzZzNnBKN8SYRLV7s5MWmvnyOZYznSOpsjTRzYqlw8xMePivSbWSHExjDiNmmwSUbTXUoOHTDHiUVSMwAAAAAAAAAAAAAAAAAAAAAAAAAAAAjRN0yAESKABi4jdMgAAAAAAAAAAAAAAAAAAAAAAf//Z">
            <a:hlinkClick r:id="rId3"/>
          </p:cNvPr>
          <p:cNvSpPr>
            <a:spLocks noChangeAspect="1" noChangeArrowheads="1"/>
          </p:cNvSpPr>
          <p:nvPr/>
        </p:nvSpPr>
        <p:spPr bwMode="auto">
          <a:xfrm>
            <a:off x="234950" y="-1455738"/>
            <a:ext cx="3409950"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471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54" y="2261272"/>
            <a:ext cx="241935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2" name="Picture 8" descr="https://encrypted-tbn1.gstatic.com/images?q=tbn:ANd9GcTR8c52aNciF7JAYaIn-PCEUfZXA9zUd_lF6S77KG6QXvK22tCz">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9644" y="2261273"/>
            <a:ext cx="1836812" cy="1946828"/>
          </a:xfrm>
          <a:prstGeom prst="rect">
            <a:avLst/>
          </a:prstGeom>
          <a:noFill/>
          <a:extLst>
            <a:ext uri="{909E8E84-426E-40DD-AFC4-6F175D3DCCD1}">
              <a14:hiddenFill xmlns:a14="http://schemas.microsoft.com/office/drawing/2010/main">
                <a:solidFill>
                  <a:srgbClr val="FFFFFF"/>
                </a:solidFill>
              </a14:hiddenFill>
            </a:ext>
          </a:extLst>
        </p:spPr>
      </p:pic>
      <p:pic>
        <p:nvPicPr>
          <p:cNvPr id="4711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192" y="4509120"/>
            <a:ext cx="2376264" cy="137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6"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4950" y="4339028"/>
            <a:ext cx="2570765" cy="1710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7030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i="0" dirty="0" smtClean="0">
                <a:solidFill>
                  <a:schemeClr val="tx1"/>
                </a:solidFill>
              </a:rPr>
              <a:t>Disposición exterior</a:t>
            </a:r>
            <a:endParaRPr lang="es-MX" i="0" dirty="0">
              <a:solidFill>
                <a:schemeClr val="tx1"/>
              </a:solidFill>
            </a:endParaRPr>
          </a:p>
        </p:txBody>
      </p:sp>
      <p:pic>
        <p:nvPicPr>
          <p:cNvPr id="4" name="Picture 6" descr="http://farmacia-morlan.com/farmacia/wp-content/uploads/fotos/Escaparate_Klorane_magnolia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908720"/>
            <a:ext cx="3168352" cy="2297775"/>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redondeado"/>
          <p:cNvSpPr/>
          <p:nvPr/>
        </p:nvSpPr>
        <p:spPr>
          <a:xfrm>
            <a:off x="504056" y="3356992"/>
            <a:ext cx="1907704" cy="64807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Rótulos</a:t>
            </a:r>
          </a:p>
        </p:txBody>
      </p:sp>
      <p:sp>
        <p:nvSpPr>
          <p:cNvPr id="10" name="9 Rectángulo redondeado"/>
          <p:cNvSpPr/>
          <p:nvPr/>
        </p:nvSpPr>
        <p:spPr>
          <a:xfrm>
            <a:off x="2664296" y="3356992"/>
            <a:ext cx="1907704" cy="64807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Entrada al establecimiento</a:t>
            </a:r>
          </a:p>
        </p:txBody>
      </p:sp>
      <p:sp>
        <p:nvSpPr>
          <p:cNvPr id="11" name="10 Rectángulo redondeado"/>
          <p:cNvSpPr/>
          <p:nvPr/>
        </p:nvSpPr>
        <p:spPr>
          <a:xfrm>
            <a:off x="4824536" y="3356992"/>
            <a:ext cx="1907704" cy="64807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Escaparates</a:t>
            </a:r>
          </a:p>
        </p:txBody>
      </p:sp>
      <p:sp>
        <p:nvSpPr>
          <p:cNvPr id="12" name="11 Rectángulo redondeado"/>
          <p:cNvSpPr/>
          <p:nvPr/>
        </p:nvSpPr>
        <p:spPr>
          <a:xfrm>
            <a:off x="6984776" y="3356992"/>
            <a:ext cx="1907704" cy="64807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Fachada exterior y Arquitectura</a:t>
            </a:r>
          </a:p>
        </p:txBody>
      </p:sp>
      <p:sp>
        <p:nvSpPr>
          <p:cNvPr id="13" name="AutoShape 2" descr="data:image/jpeg;base64,/9j/4AAQSkZJRgABAQAAAQABAAD/2wCEAAkGBxQSEhUUExQVFhUXFxgXFxcWFxYXGBcYGRgXFxUYFBgYHCggGB0lHBcUITEhJSkrLi4uGB8zODMsNygtLisBCgoKDg0OGhAQGi8kHyQsLCwsLCwsLCwsLCwsLCwsLCwsLCwvLCwsLCwsLCwsLCwsLCwsLCwsLCwsLCwsLCwsLP/AABEIALcBEwMBIgACEQEDEQH/xAAcAAAABwEBAAAAAAAAAAAAAAAAAgMEBQYHAQj/xABMEAACAQIDBAcEBQkFBwMFAAABAhEAAwQSIQUxQVEGEyJhcYGRMqGxwRRCUnLRByMzYoKSsuHwFRZTovElNENzwtLTJDXiF2OTlLP/xAAaAQADAQEBAQAAAAAAAAAAAAAAAQIEAwUG/8QAMREAAgIBAgQEBAUFAQAAAAAAAAECEQMSIQQxQVETInGxMoGRoVJhwdHhM0Ji8PEU/9oADAMBAAIRAxEAPwCQujtN4n40WKVvL2j4n40WK9NHnhYrsV2KNFABYoRR4oRQAWKEUslkmutYI4UrHTEYrsUbLXYoEEihFHihlpgEihFHy1yKBBYrkUeK5FABYrkUeKEUAEim/SO2PoF1o1zJr+2tOopDpL/7dd+8n8a1E+nqi4c36Gd4XDNdbKok794Gmgkk+Iqb6OdGGxC9Zcbq7XA6S0byJ0A76hMGts5usZgApy5eLcATBgeVX3auyXxGDwyYcrlCoSCYBGQQT4GdKvLJrbkEVY3x3Ryxh0FwF2bOgUs2klhwAA3TVu24vYPiPjVR2/cGHsWMLmzOCrN3BZ9JJ07hVw22OwfEfGsLbc1Zs01iT9f0ICK5FHiuRW8wBIrkUciuRQATLXIpSK4RQAnFFIpWKKRQAlFcIpQiikUxUJRQoxFCgKLDdwUk+J+NEuYKN1SDNqfE/GgTWTWzXoREdSRXcndUtAo3Viq8QnwyICUqoHKnxsUBh+6jxEGhiCxFHFsmjdXBp5aAipcqKUbIx8JRfohqaFsUS4gpeKweNEI2HIO6i9UeVSwQ0Vk7qtZCPDIorRStP3w9ItYropIhwY0y0MtLm3XMlVZNCEUIpUrRYoEJxTbpMP8AZ137yfxrTyKa9KP/AG6795P41qJ9PVFw6+hnOEtsVcrkgABi2UkTMZc2oJiJHEirNtwXtnC3bs33KsGYghYBkeyCDG81WbItdW5Yt1sjIBGWJEk8Z31e06U2WtWnxNhy8dg9WrBiIBa0Tukx68a65LTW1oUaIzbuzEtWbFwhuvuQbjMzEnsS2hMDUrV+217B/rjWYdIdpXb19+tU28gyrbP1Rv15k6GfCtQ2v+jNYJp69/yN7rwYL19/4IIiuRSkUUitx5wQiuRR4oRQASK4RRyK4RQAmRXIo5FFIoAIRRSKUiikUxCRFCjRXaALCx7R8T8aUVab3G1PifjRku1mcWaU0OMtKpbputwUstyubTLTQsFpQLSAu0db1TTKsU6maHUxRhdrhu0tx7BSK4qzRGeTR1enTFaFAtdCVwPSyCk2MSNim96xFSG6kLriiLYmkRbW6QcU+vmmhFaIs4yQgVopWlMRfS2Jd0T7zAegNRGK6U4VPrM55Ip+LRT8RdCdBKC3THpYP9n3vFP41qExnTYzFuyByLksfRY+NOsTtB8Rsm87xOcDQAAQ6aaUS1bWq3Q46d6ZWej6pdKYcpq95Sz6TkGpQGJE5Tx9Kvu2MML0KiDPhrtplU6AqQp0/VjMPG3WeLiMRZtWHkC2HL2hC+0p1JMTHcTWiLtjENY6wYN8+WYLIAe8Cc8cYgGqzJ2mhQ7FY/KHl68R7XVDN+82We/f7qv+0/0R8KxrH4t7pe5cMuza8OQgDgBEeVbLtH9D5VllGvr+xtyPyxX+Pu2Q5FcilCKKRW2zzgkUWKUiuEUCE4opFKRXIoATIotKEUWKYBCKKRSkVwigBIihRiK5QBMXR2j4n40UUe5vPifjRDXKztQdTSgNRWJ2zZTe4J5L2vfu99R17pEx/R2473/AfzrjLLFFqEiz56QxG1Ldv2nAI4bz6DWqqXxF7Qs57lEDzjSnFvYZUZrhRFHF2H+nvrjLP2Oqxj/EdKwPYQtzJ0Ed0Uex0ttt7QKn1prtTZK27LNJJ05Ab+VV6zZLsAFJ4mBMDiTyFRHI3uVpRoVm7mAYbiJHgd1KB6jb+27Ce1dTT7JzH/LNReL6Y21nJbdo5woPhvPwrYrlyVmZtLqW61cpcXqzHHdNL25AieAzEd0tp7qjLm1b13W5ddh9mTB/Z3RSlid77DWVUaljdtWrc57qKRvEyfQa1A4vpnYBhM9wndAyj1bUelUSe1wAiIPgCZHDfSN9yTlHIyR8BXTHixy/uOUssr5FmxnTi4TFu2g8SXPluHuqKxW3cQ4bNcbQxC9kcOCxNRliyVOvLShYVx58/jNd1DDF78/qKs015Vt9F9RS6Cyg/W+NI2VGeJmB7+6uYnFqNC0c93upouKUHsqzd+v+lOXEY4vb9veio8JkaeqSXzv2sfMSDmY8Yjuq3W1/2Pf/AOZP+a3VKNy6/sWm8Wj5TV12dZf+x7y3BDG587cVwnxCyNRXdFx4eONart0+lL3v7EZ0KwFq5irXaLZUa4ylYAZcoAH2hLT+yKsOz+kd+7tBrGUdUrOpEdpQkgOW7yB3dqkdjdI8LbVFtYa61xUAY27KFjAAYkhpImnO0+lTrbZrWDxCtGr3bRVV/WaJmO8ilO5N3H6kqkuZT+maqMReC7s8+eUFv801qu0TFkn9X5ViuNuFlliSxliTvJOpJ9a2nan+7n7nyrPJVFer9zbm+Ou0Y+xAbP2vZvDsOCeR0NPYrGrRK6gwRxHyqd2Z0qv2gAT1i8m3+taqkjC0uhfsZjUtRmDGZjKAd3nUZf6QAERbIHEluHhGnrSWC2/hsTC3GNthwMQSY3GlekWBS3kyzrmme6O6sOXLJTpM048cXG2h/hcalz2Try3H0pxFUs241UkHuqQwm3HTS4Mw5jf/ADrrDiekjlLB+EsRFcIpLCY1LolGnu4jxFLkVpUk+RwaoTIrhFGutlBJ3AE+mtRdnbiPoq3Cfuj/ALqpbidIfkUKanaI+y/mB+NCq0MnXEsF3efE/Go7a2A65QBvB4kjTj40fH7ZsWyc1xZk6L2jv5LMedF2RthMQzBA0KJloEyeABNY8r8jNcF5kV7Etg8OSL2IQMN6J2mnkYmD4imF3pnhk/Q4dnP2rhgemvyqqdJbJfF3iB9c+/X51x9ivAytmY65FHsg7sx79ayRhq6mhyom8X01xL6BltLyQAe8yahbmNa6wzu7kmNSTv8AGpVujyK6AZSGgks/sQFZswjWe16ipDA7IVHVSVlrirbNsCCFjMzkzrDMI5iuixxQtZeukH6IjmwHxrN9ojtgGSACY5mf5Vo3SA/mx9/5NWfbYVlvDKpaRw9anhpxjNOQZYOSaTob2Uj0Iag1xoA3nw3fzo9jBYg7kVR+t8SNKcWdgXHHauQJO4V6EuNXKP8AvsZlwsbuTv7fv7DTDJwYd/pXGxSyDmEkxA5VK/3YQKSSzEAxJkelSy9HFtrPVR3sI/i8RWbJxLl/v/TqsMFyXv8Ax7FTOIElt/j3zIo5v6HLGo0bdx18T+HGktokKXAI9rUaGde6kcLLATwYrp3RqBHfrNYN+Zatch0iO0vuAEceIGoPHiafYbYK3ZLO57pPpvqTv27aLABzQkE8/noAfOpjo1jcOLpDAS0aMNAdwAJnfEjxojkafMdW9yHwvRm0NySfM/CpHZvR0soK2uJ1gDcSN58K0S1ECN3dSWEACCNBr7ySarWXpKva6N3OSjxP4UbbuD6jAXlJB1U6btWUVYr20rKe1dtjuLrPpNQvSS4uJwlxbTA5mt2wYMZjcQcu8V1wzetEZIrSyj9HLt2zea5Ysm8SmUgGMskGdBxirvsXaGJulhfw/VKF0JMyeUeE1AbGwV/C3zYRrLO9sMWYOQAC0biDzqM6RdKsUrXMOxtCCUZrasCdNYLMYr08sVkl5aMWK4qmKdLtn4K3hy1lkNzMAAt3NAMz2Qd0Cr9tL/dz9z5VieM3+VbZtAfmDr9Xu5Vln/Ti/U2TTjllFu62MG6yNCCvjp764Tyq94nZ6P7Sg/1zqDxPRpZPVkrEHu1n8KlZ5LmJwiyFsLG/nWk7eM2rJO/L8lqgX9m3rWrKGXmK0Ha6/mbX3Pktcs01JqioQpMzuxtF0JE7j7L6HyqUw+1UbRuye/d606OwhcdnuFXLjgCADBAiD3LUFiNkus5DmAJWHEGRwBOh05VTxroxa11J4CNVMHgRVj2FiblxTnggGJ4zAPzrMrOIu27iqJXMYytqPKa0no5fXKylhmJmJ1IgCQKeLaZGXeJK3llW8D8Kr2wbAggiZHcNPGfD0qysKpWG2VigzKjwUIBGcxqoYQI5EV6OOmmm6Mc4t00W44Xw4cqFRdq3iQADBIAk9cRJ5xk0rlRoQaZdytYuyS7kjTMY8Z+dTPRDH27QvMzCBkGmv24FNn2Kt/OM8NLE9qCPaM5eJnuqFxF7KRaAAGmaNNd27TjPpXnZOKnKLi63NsccYu0R+0e1dZp3tMeQ/lUkm0cjsA0hVUiN50gg68DFdt9GbznPKqp1GpJg7tPCkcRsQ2lLZiTOUwPkTrJI3cq4xkW4hMNtLK5LAmZnXUacKd7H22OsS2FU/ngUPaJQFgWEkcY1M8TSWztkILfWspYnWCTB01EgiNfHd6z+xdnygItov6wUZ9JOp3jl5U9dFRS7Dnau0XuJI9nMYOvl/XfUfs6+HvL1sgD2oiRInTnUpiLHVqqMezqZJ4iBv/rdULfyh2yEEqNZmCNJnLwHlurimNjva+0rak9XmbtZUE6tOgKgeR89JruydpCy4GSSZkEAwfPz0pmmHKucpH2pCgmW7JHE/aH+tSGztiHKHuTMHmAeEQpBmQe6BT35kpFgxXSJWXKGgMMpUCBqADw5nw9moPbW2M5MOSCo578oJ3/rF/QU52TsPN2yNCeImNQJHqanX2IsDsD2TIAHKY9Y9PU5j3M0x2B6wSgM7xA0Jn36D+ppvssEMRlMrqNwAkaz7vStJubBMgqAJcAqdAR2zw3cNR765gNl2rmLvAKMuW25WPZIzrlI55g37tNBpIPB4G48Z0EERMk79w89B5ULmzbvWBWYSMoJCyCpaJgnuBjuPOr22zQoEaaj1n5/KjXsGnWAkan3gTp76mh6RtgdjN1aC5fvGBEK+Ue4SaI+ybTwXUtoBqzRoAN01Nq1MLZ0pMtCNvAWl9m2o8h86G1L4tYdnjRXtsQO51OlOJqI6ZH/ANBe8U/jWu3Db5ERl+Bjm3ewjXRiBct9ZkyZusA7MzBUnf5TUN0h2RgmS9elTcKswIunV4MQoaN/CqNh2JUTSVlg6kHhp+Br2/8AydpM8tcS0948mNMYdT/XCtv2h+g/Z+VYZcWJBrddo/oT935Vl4iOiMY9jYsniZJT7uyiJiVPEeB0+NGG8+A+ddu2wd4B8qb/AEYScpK7tx8eBrGdTu0Um2fEfEVN7bXs2x3R7hUJetvlgkESvCDvHLSp7bY0Tz+VcJfEi1yKXhdqhbXaBjrDbJHKDJj1p9bxSXV7GVoYgZvtBTl7Pf8AKmGO6MW3kqzKSZicyzzg/jUPe2BiLZlCHjUawR4TqPI1qU/zIcYv8hfpFhwt2wQI7UbyZiNdec0baxgoRvjzqOxV+6TZF4EFXgBhrGnE76nNo7Me4FKkAgbjuO40KajOxONqhPCdJb6DLnkcyFLDwJBnzpe1tRjLfSLkt7QVFU6CBu38BpUJdw9y37aGOa6j+VG2cVa4gmRmUEcYkTpWmGVdDi4VzJr+1iNM1095Jk+MXR8KFT/9nYYfb/y0KWp9o/cnXD8Mvt+ww20z2puK1uc7eySY3xIgaid/eOWlWAhGusCRLAsqdmZOk8D+FWbH7K7ZOYuC2oVHn2gI0GpI18qkG2Zbv4b2SsM43ETFxpJB7zHlXms16Ss2GvXAGGbKo48BxA8PlR7DlusDj2lMDdlOpnXdr8TVs2dYQWH0gQfeI/GodtlZbN65ytswn6uhj3GpHRNYfZACqJlVGm7VgIny3U/2YAE4b9OG+nITKAo4AU0wR4Dn8P8AWlzKqiG6Y3YZQOXx0qkWmDE6nXfPx9K0HpZhc4HMKfjPy99VjYuycz5DInTTeJ7/AC/riosmS3HvRcdZchgCw1BJGo4CNJ1M+VXgWVNkAsinfqQJn72o1qD2L0dtI91WGfLdKrvJgKjAQOHbA19afYiwIUrZQGBLFVJIA8+EelWNKh3s7GWksome3mGUQGUmAQTuPKnqbcsncxb7qOfgtQ9raQDhWtostpAAiI0JGk7xU9Yvg7vl5xFIaCNtIMRlt3TEn9GRMA6LmiTrUJsnHN9NxbJZc5halSVUqVBGsniSTpzqzsdV8T8DVf2CP/X4v+t7RH+UetCAlHxN4xNkKJmTcB1AMCAOcVFbSxuIBBItrvgAk79O7nVhxu4ePyNQO0lzNyGg/nU3uPoKWXxLKD1qLI4JP8Rp+ggAUnhVhQO6laTYwVGdLFBwN0Hmn8a1J1E9MXIwF0jfmT+Na0cL/VRyz/AzNMTdCr37hTHD3Mpnhxp1bw8mX1PL8aXPKvpqb3PE1Riq5jfE2MxkedbRtAfmT935Vj24VsOO/Q/s/KvP49U4/P8AQ18HJu0UZcUh+sPPT40FMk+A+dSFzDK28D40yubNWTAjQbpHPl4V5huDlZgfrJ/EKlNubl8/lUdZwRVl7TRnTQmfrCpDbm5fE/KuMviRa5ETRYoxopqhBHtg7wD460ldcCJ0+G6lzSbcPH5GmuYMSMNMQR3a1D7Tw1pSrsANd85ZPDdvqXuWVM6a8xofUVBbYuMqgiWht3Hcd1dLaexElaof2sjAEEwf1Z9430KisNjmCgZrQ7mUFvMjSaFS8+TucfBj2NcUds+J+NV/Y97PhyTxe9//AFc6+tQOP6WBnYEHRmAyu6cSNSoBO6o+x0kNu11QAEZtdZ1Yn51x6GwsdnFRZZeLGB66/wBd4pXbiTgbscQvuYVTU2oBLQCF11zRrxiaW/vQbq9QMoBBiFYHQZhr5UddkFbGk7lk74HwFROz7mZvAn/WqNjOnNxlgZT4KR7zUbZ6X3l9kKKcccmuQOSvmadtd+2o/V+Zomw7dtLjO7qgBWMxAkidBPr5Vm9vpZcZpf3CamrXSK9ahYXtHioOu6ubhKL5FWmrsvWx9sWA+JZnVS16RLAyAiqMsbxoT51IDa9hQFL6iJGVjqAOQqrbLLWgxa8oVmLHKoidJ7TCBw0pfF7VTMp61pgxE/ADX+VdccHOVIyvisd0tx5tE4e4wZC2YSdEcbtZ1XU7/Wou1twWbsQxWdBlIMbuO+m2Ox92GuJcYgDcwVTpymJ8D76qeJ6QM1xbktIJ1gSdI01pTxzi6aOsZwlyZsFrbCtB6u92QTqkEzAgSd+tRuyNohb+JYW7jFmWQAJXeYcTpw51QsD0su3HCBromd5AGgnge6kcRt65ZZ2JuHO2pVt5E6nWo83Kjrtzs1h9om5A6p1G+WK8jyNMMVcBfTfxHdWXt0xY7+tPi/8AOkj0p/Vf96jRPsK49zYsKxCgEEeY/Gles7vhWM2ukeYxlf8Aen5UMTtsL9Uk8s3x0peHPsGqPc2TrhzHrUd0tuj6DcMiMyDQ/rrWQt0hP+H/AJ//AI1dlxJubCZiMpN2Imd14Df5Vp4aMo5E2cszi4NFVxON4L6/hXMHaYEseP8AUmhgbSxm3n4UfEYoLoNT/W+vo1+Jnjv8MUcxV7KR4GfDStqxv6E/d+VYLdctJPKt4x5/MH7vyrzuOlbRt4aGkqyY62frjz0+NKpeUnRlO7iO+qne2q6j2VPiKSwW1WuqT1SCDG8jgOQry02zY1RerY1X7wPvFDbu5fE1S7W3xZfW1qp4OfnTrH9NkuADq2Eccw86hp6ilyJE1ymeB2l1uotvlmCwykTwAMiT3VN/Q0/xG/8Aw3PlVUydhhFI3rUkQSNeHhT+2thhIvgjXUW3IkaHUCljgEEHrTA1P5q5+FXpcWrJUou6ZA4lXQxmnxH4RUB0ifLbB/WHwNXfG4K00E3o042rn4VXNv7Ptm0wS7m1gNlYCYnvPuq1CXVE6ovZMz8yeJFdpxdwqKSrXVkaHs3D/wBNCq0sNiyPgk6wtdcrbLMZQBmOp0AYqN+8z61KdG9n4O/eFtjii9x8tsKLTDUzJ7SkcZ3gAVab2ysPbxgZFxNx5JGQWLqA6gBlZRlEZt4G7Q6VNbT23Ywd60XW3ndWykW1R1kqpAZAZJzERoN+vJeVFRjJlK6RdH8BgrzWb+PIzKDkXD3HcKT2SXViJ0PCoK5s7ZbuOrx1zNBUBsPd4g6yLZPP0q49LOiGFx19r/0i7buMFBGRXWVAAMZgRoBoDVXu9D3sqRYuJdzTLwUJABIES0DTnvie4UbZLZG3eiNtoFjFWXLRlzMU1JgLlZQ2bj7MU0xfQTG2nKNakgTIYR4S8a91W3ov0Q6rEJexl3Di2kuEN0S7rqqmQABmgnXhHGmPTTo3jMXiXvZbbg6L+cWY38fE1TS5IN6tlZHRjFA62H05Q38JNPdtK6qrOjWzlMyCIbkCRTO90UxS+1h2hV0KhX3a6BCTMzRdn28SjqGGJtqSAZF5QAd8zpFTJahp0qEtpYu4lwqHdAAoIRnWYXeQTv376X2gI6uLl1iUUklm3md0nTdT/HYFbzElWJ+2ikty7YA7YmNT2u87q5jMOqNbzQSEQAEEAkcSY7xuqeRNLohrfuN9I6rO5UMBBYnQqJ300s2Qb+TXLmYb9dJjXyqSclsXIVSA8nKuoAGs6bqZYG4PpX7T/wDVTbb5iWwpsFR9KA4S/wADTq6guXsrNpmbdoYC++nmzMdYFq2og32fvzAZiSSYgCJ0ndSHUsMUCWARTqukksrkkeBVfWubXmO39pA4S0rXgm8ZiPIT+FcvWwlx1HBmA8jFOdl2z16ngWaNe5uFNMc5619frv8AxGrOdj/amGW1cyruyA7+Mnn4CuY3BAJbdVYs4JbWeFSG2tmXLt0MoEZRvaOLGlNp7LuixYA0ganOBrAoFZGNsn8wbmRs2YAb+JA3eZq6ohXYMEEHrdx/51VxrTnCFQx9uNW39oSdTVjCldhKG1/O6x/zjXXF8a9SW/KylpcZQY0B40/wttcsjiNfnRrtsMsDlp8qTwNtlBmvdjFpnnTmpRvkxo2GMlRw41uuP/QH7vyrHidK2DHn8yfu/KvP46NafmauFm5WZXiFkGm2yrgtqytMli2g4QO/upy5ppc315kdmbHuiK29jUu2w6Ex1hGuh9kHWpjo9siwFBxlwBioK2c4BUEZle8DqJGUheR15Uj0d2YGuXrj2w6Yey111aDmZQWtqo3mSoGnCedI4XCG9cuNdYI57R60ks7MZYlUUlSYY6gRIrrykcpLVGi637ltUsKh0e4QhA7BZNWAI0ECNDFTOMsXmtOqMOsKNDGcoMHeBHr37jVasX0OGw6K6l7N+7caA8aqwAUldTDJvij4jbuJys1i0Xg5XuEMUUmPacQAYI0pzlKcr2+m/wAicUI41W/12+Y7TERda2z2wVYA280NkyLDKu8me7hSzW2Y6nq0ExmaGJ3bj7I08d1E6NXsW5a7kwSqmt7E3rChEAGuZ5DExwmfCn+3/wArKWm6rDWVcjQ3boZEJjelsdrL4kfOut6Y6ash41Oevl+o3xWCC2+styTMhiIBA0gyY8pkA61Wtp41XK2w6Fus9mUA9nQTuGtL3enGLbtAYNSeK4VD73YzUdjfyg7QTTrbU92Hw8fwU5ZJOFNEwwwWTVFkZiOjeIZiQo15XbH/AJK5S/8A9Stof4lr/wDXw/8A46FZdJqpF72PtKxhmNwXroe4ircUnImZZJKkTrqRu9+9HpFj8Lea24QXGTc5d9NcwEAhd/MVnN/Yr3C4PWq+dyM2cIO0YgC2eHfSeG6O4hDJJ7sjiPPNFI6a3d2W/aPSwWcqoFFxyBOrZF+s8E6nkKQ/tWw0SDI+sGKHyHD1qr3dh4jOGylueZ093lThejWNYZrdpl5RcRR372nlVWRRbHWxetB7j9Y6jKF0MgxmJaQBuHA1D7T6TDD5URG0UQA0AKNAJIPL3U2wnR3aq6C1p+tctf8AfTjAdDsb1+e9YJBG8PZO/T7WgALbqlyVnTdqt6ObO2+L7AksrpqstA10MQQG8CKnrWOucLh8qisT0Nxf0jrLdlcoH1riCTryncCBqOHGnP8Ad7HwD1VvnAupPvWKlzXcNH5F4TaSBLb3bCkZNwLyx4EnUk0ljcLZuZXWwtuBAklzxMdoaeFP9mdILK4QWGYW8TbsFIeABcCgMFfce2R4xVcxO0rCqUuXrYQgEdrL2iWHGDMIJkeNPUTp/IhcY/0dt4yljljRt05SeOoPKoK22EBzZYOpkE7jw3xOvp73XSG/YKoLDI4BaAuo3amZ0O6q5bw0gkAEzpyI4ye6J/e5VzyW+otJPYYYZCXRQI1zGWC6DQSe+n4x9hoLRMb2GonU/DgKpbMylQTyJ1EGeR4SOdKPiQDK6btIBgKIA1MxI3fyrhLDfVgXKy9ncqrzAyhYnkInWh1dltctsnnlU+hjWqphMaYgN2okz72zE6GCT5U5Ull1ZdIDGTlO4nLAiN+/f3DfyeCuoFpfFKCJK+Gusb/DSmu1Ltt1CG6EnWRG7f2ddCY31Xr18EaEqATpMegBlhwjuHeKRGMZdwgSDIkGN2hG4RwmKccLTu2BYMOtnq8gZssTOYAmT3HTWI507O07S4MYUksgbMGJzMSHLwQAJGu+IgVTeuzEncTJBynXgBoffzo/WFTMAjTUarIgb+P867JTT+JidEoLyL2Q+YcDECOX9RQu4tVG8HuFQ6rXYr6TDllGCTdvuYZYYuVji/ii08By/HnW648/mT935VgYFbvtXEpbsFrmbLoIQAuSeChiBMAnU7gax8XK2jRhildGJ4i3cVmtm7mYEQ6OTag+Kht/hHKprZOzrDBesx2pkAAKCTugZt5rVtj4DZQwwxK2RlZm1vWy9xnntQrgzrOqjLVi2W1pyQtsIoIWMyTJGYAokgaA6TIrGzu6vYxu3sK1baLOKuIGBFwtaZ3YCIUsLi9nXcI3azTbHWktlQuINxVAkLZW2By0zmfCvQH0a2OA91NMZsvCXZFyzaed+ZFJ9YoTZLijCcLhEdSBet2VnnLNzJI0Hn6VeOiewTgrb4i9dFrDBSHBE9cvD2jqCSYOUE8NDNW210U2cjq64W1mUypykwRugExTzbOCw2KULiLfWKDIUlomDqQCJ/nTsWjfcxnb/S+3ibottNnCWz2LaQyiNQ7KP0jkxEmBPnVOxU3rjlQWJYkHxOla4nRnCYXF9qylyy3shxmKAn6pJ0yn3VbU2Hs8GRhLMzM5FmeZPOr1UhONuzzxj8LdsJ1V5WRtGUFSAy79Dymai7w0HgfjXpTazbPtANcwlp2JhQLK3HY7yFEHxrmydo4G7m6jD2gUMMDYFsqeUMg791JzsFCjzB1g5j1oV6y+l2/8JPRfwrlTZRkZwN4O0gntHfk591L2sFdP1fePxo2Lv3FdgSVMnQgA7+8U361/tt61yes6eUe2sPeQwBl8wKfp9I4gEd+X5VCPiLp3u58zRVv3Bud/3j+NRWSulj8pZLJub8i/ssQffSi4zWGDIe/8d1Vfrn+03qa51xO+fWhwm+v2DUi03dsC3GdbgX7QUMvnkYkVIYXHo4BVgQeRHwOtUcXT30cXu+hY3W7+38j19i/GCNdR3gEU2fZVhjJtWSebW0n3iqfbxbDcxHhIp1b2tdH1z5mfjVaBa2WS5sCwRHU2Y7kQfKo+50Hwhg9QARuKs4jwg6UzTblzjB8vwpxb2/zUeRI/GpcGPUuw3xP5O8I7Z4uqdN1wxp3MCKjsR+S+yYKXrykCNcjeug4aVY7PSFeOceYP4U4G27Z3Oy+IMe6aWiXceqPVFDufkqeQRiwQDMG0QfUOe6k8R+TzGRC3MM4iBIZdx3+wda0hNrIfr2z4gj404TGA7greDD5Gk1IPJ2Mav/k/x67ravH2biz/AJoqMxXRbHJq2Hvcdwzjj9gnma3pcX/9v3GjLjh9j3U1qQNQPPf9nYhRJsXREAE23B5nSKWsIC4N21cywREG3qdzTlga79DXoL6anIjyov8AaCajl3Glv2J0oxix0fwNxC6veXLq2qmO7VB7jULcwaAnIbhUGJJHy+E1v9zFWwCSVj7v8qIyW2GoQj7o/CqjOSLUYmBBFBMFo36nXzqd6Q7buYm0HLdktAtzouRNSOZOu/vrWXwtiYK2/wBwfhVJ6e9EOuIv4bKWChTbUhZjNqBEEw0fjXRZW+aFKMa2K63Tu5ltW2thVtW0RAAwACbmHa1nv5VPbO/KiLUsbTOx0BMLlHECCfXuFZjfw7IWzAgqYIOhU8iOFGsva+sbn7IUe8k/Crs4muL+VIshfqQo/WffziFqqba/KXdukwxUfZQkAe8zVHvXWchRMaaDjwAqawvR1Th7t43lmyyK9tELspYgDiA0TrHI6mgYZOmd6ZW9dU8w7D51pH5P+mb4oNavNmuJDBoALoZBkDSQY145h31j+P2flCtEBxmtuAQrgGDoe8EUrsDa74Z+ttntZSuuogkTI8qLEb7ts50niuvlx/rupxh8ZKKe4fCsXfp9iz9ZR+yvzFN36a4s/wDFI8Ao+Ap3sFG33cQGEGCO+krd5V0UAeFYbc6V4o/8a55MR8KbXOkGIO+9c/ff8aLCjfTi6Fefjti9/iv+8340KLQUat/eO+rMCwdcx7NxQ439+vvpYbVw7/pcMFP2rLZf8p0oUKkYd8HhmGa3iCv6ty2xI8Soio1wAYkHvEx7wDQoUAcC0OqoUKQHOpodTQoUAc6qudVQoUASOyMWloxctJdQ75AzD7rfL4U/u7TwhP8Aumn/ADCp91ChQCC3LuBYaLctHvlx7nmmq7NVv0d9G7it1T/CaFCkOhx/drExIUMOYZf+qKa39k309pCP2k+TUKFITGpuuvEjwP4GjrtG4N1xx+0aFCmAsm2rw/4jecH40YbZu/aH7q/hQoUUFgbbN07yCO9V/ClBt65uhP3RQoUUgs5/bzz7Kfun8aabQ6WdUAbipBMDsMfgaFChJBZV+kHSHB4oRctnOBC3EUh17pLQR3EEVRsSVViFYleBIg+Y1rlCqqgse9HbgF+2xAP5waHcT9UHumKuuyr9m7bu3OoXDKGKsEMq1zcAwCkRJAjIV7U6xQoU0IYdMVvFC95gy9aq2YAAACtmjjuKb/LQVUbFpI/OF1nUZQpkSdTLCNRQoUdQFOqsfavfup/3V3qrH2r3pb/GhQooAdXh+d/0t0S7bs8Dd8wh+FChToCONz+v6FdoUKkZ/9k=">
            <a:hlinkClick r:id="rId3"/>
          </p:cNvPr>
          <p:cNvSpPr>
            <a:spLocks noChangeAspect="1" noChangeArrowheads="1"/>
          </p:cNvSpPr>
          <p:nvPr/>
        </p:nvSpPr>
        <p:spPr bwMode="auto">
          <a:xfrm>
            <a:off x="82550" y="-1798638"/>
            <a:ext cx="5610225" cy="3752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481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286451"/>
            <a:ext cx="2282371" cy="1518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4328187"/>
            <a:ext cx="2148191" cy="1477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4328187"/>
            <a:ext cx="2117923" cy="1452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4288" y="4391510"/>
            <a:ext cx="1728192" cy="1408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4240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i="0" dirty="0">
                <a:solidFill>
                  <a:schemeClr val="tx1"/>
                </a:solidFill>
              </a:rPr>
              <a:t>Mobiliario</a:t>
            </a:r>
            <a:endParaRPr lang="es-MX" i="0" dirty="0">
              <a:solidFill>
                <a:schemeClr val="tx1"/>
              </a:solidFill>
            </a:endParaRPr>
          </a:p>
        </p:txBody>
      </p:sp>
      <p:pic>
        <p:nvPicPr>
          <p:cNvPr id="4" name="Picture 4" descr="http://www.kettal.com.mx/imagenes/mobiliario-farmacia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822236"/>
            <a:ext cx="3126032" cy="2440498"/>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redondeado"/>
          <p:cNvSpPr/>
          <p:nvPr/>
        </p:nvSpPr>
        <p:spPr>
          <a:xfrm>
            <a:off x="35496" y="3356992"/>
            <a:ext cx="1440160" cy="64807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Visibilidad del producto</a:t>
            </a:r>
            <a:endParaRPr lang="es-ES" sz="1400" dirty="0" smtClean="0"/>
          </a:p>
        </p:txBody>
      </p:sp>
      <p:sp>
        <p:nvSpPr>
          <p:cNvPr id="6" name="5 Rectángulo redondeado"/>
          <p:cNvSpPr/>
          <p:nvPr/>
        </p:nvSpPr>
        <p:spPr>
          <a:xfrm>
            <a:off x="1619672" y="3356992"/>
            <a:ext cx="1584176" cy="64807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Facilidad de limpieza del mueble</a:t>
            </a:r>
            <a:endParaRPr lang="es-ES" sz="1400" dirty="0" smtClean="0"/>
          </a:p>
        </p:txBody>
      </p:sp>
      <p:sp>
        <p:nvSpPr>
          <p:cNvPr id="9" name="8 Rectángulo redondeado"/>
          <p:cNvSpPr/>
          <p:nvPr/>
        </p:nvSpPr>
        <p:spPr>
          <a:xfrm>
            <a:off x="3275856" y="3356992"/>
            <a:ext cx="1800200" cy="64807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Solidez, duración y acabado del mueble</a:t>
            </a:r>
            <a:endParaRPr lang="es-ES" sz="1400" dirty="0" smtClean="0"/>
          </a:p>
        </p:txBody>
      </p:sp>
      <p:sp>
        <p:nvSpPr>
          <p:cNvPr id="10" name="9 Rectángulo redondeado"/>
          <p:cNvSpPr/>
          <p:nvPr/>
        </p:nvSpPr>
        <p:spPr>
          <a:xfrm>
            <a:off x="5148064" y="3356992"/>
            <a:ext cx="1907704" cy="64807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Facilidad de establecer cambios en el mueble</a:t>
            </a:r>
            <a:endParaRPr lang="es-ES" sz="1400" dirty="0" smtClean="0"/>
          </a:p>
        </p:txBody>
      </p:sp>
      <p:sp>
        <p:nvSpPr>
          <p:cNvPr id="11" name="10 Rectángulo redondeado"/>
          <p:cNvSpPr/>
          <p:nvPr/>
        </p:nvSpPr>
        <p:spPr>
          <a:xfrm>
            <a:off x="7308304" y="3356992"/>
            <a:ext cx="1728192" cy="64807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Facilidad y rapidez de montaje</a:t>
            </a:r>
          </a:p>
        </p:txBody>
      </p:sp>
      <p:pic>
        <p:nvPicPr>
          <p:cNvPr id="49154" name="Picture 2" descr="https://encrypted-tbn2.gstatic.com/images?q=tbn:ANd9GcTEw3Adums8yowq3PaK8zcN8qyOI9vGftIDmYVTFvJhoM-zAbbV3w">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23528" y="4342857"/>
            <a:ext cx="2337956" cy="1698063"/>
          </a:xfrm>
          <a:prstGeom prst="rect">
            <a:avLst/>
          </a:prstGeom>
          <a:noFill/>
          <a:extLst>
            <a:ext uri="{909E8E84-426E-40DD-AFC4-6F175D3DCCD1}">
              <a14:hiddenFill xmlns:a14="http://schemas.microsoft.com/office/drawing/2010/main">
                <a:solidFill>
                  <a:srgbClr val="FFFFFF"/>
                </a:solidFill>
              </a14:hiddenFill>
            </a:ext>
          </a:extLst>
        </p:spPr>
      </p:pic>
      <p:pic>
        <p:nvPicPr>
          <p:cNvPr id="4915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6778" y="4297845"/>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9949" y="4331480"/>
            <a:ext cx="2421099" cy="1611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3695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i="0" dirty="0">
                <a:solidFill>
                  <a:schemeClr val="tx1"/>
                </a:solidFill>
              </a:rPr>
              <a:t>La circulación</a:t>
            </a:r>
            <a:endParaRPr lang="es-MX" i="0" dirty="0">
              <a:solidFill>
                <a:schemeClr val="tx1"/>
              </a:solidFill>
            </a:endParaRPr>
          </a:p>
        </p:txBody>
      </p:sp>
      <p:pic>
        <p:nvPicPr>
          <p:cNvPr id="4" name="Picture 2" descr="http://1.bp.blogspot.com/_3kPM0PUK0X0/SmReAvUMmPI/AAAAAAAACEY/Ehc6fKjOYIQ/s400/42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1052736"/>
            <a:ext cx="2890644" cy="2016224"/>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redondeado"/>
          <p:cNvSpPr/>
          <p:nvPr/>
        </p:nvSpPr>
        <p:spPr>
          <a:xfrm>
            <a:off x="4283968" y="3329516"/>
            <a:ext cx="1440160" cy="64807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La velocidad</a:t>
            </a:r>
          </a:p>
        </p:txBody>
      </p:sp>
      <p:sp>
        <p:nvSpPr>
          <p:cNvPr id="6" name="5 Rectángulo redondeado"/>
          <p:cNvSpPr/>
          <p:nvPr/>
        </p:nvSpPr>
        <p:spPr>
          <a:xfrm>
            <a:off x="611560" y="2420888"/>
            <a:ext cx="1440160" cy="64807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El itinerario</a:t>
            </a:r>
          </a:p>
        </p:txBody>
      </p:sp>
      <p:sp>
        <p:nvSpPr>
          <p:cNvPr id="7" name="6 Rectángulo redondeado"/>
          <p:cNvSpPr/>
          <p:nvPr/>
        </p:nvSpPr>
        <p:spPr>
          <a:xfrm>
            <a:off x="7236296" y="2420888"/>
            <a:ext cx="1440160" cy="64807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Duración</a:t>
            </a:r>
          </a:p>
        </p:txBody>
      </p:sp>
      <p:pic>
        <p:nvPicPr>
          <p:cNvPr id="5017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669" y="3360126"/>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7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5298" y="4201606"/>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0"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6875288" y="3404604"/>
            <a:ext cx="2162175" cy="195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8726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i="0" dirty="0" smtClean="0">
                <a:solidFill>
                  <a:schemeClr val="tx1"/>
                </a:solidFill>
              </a:rPr>
              <a:t>Animación y publicidad </a:t>
            </a:r>
            <a:r>
              <a:rPr lang="es-ES" i="0" dirty="0">
                <a:solidFill>
                  <a:schemeClr val="tx1"/>
                </a:solidFill>
              </a:rPr>
              <a:t>en el punto de venta</a:t>
            </a:r>
            <a:endParaRPr lang="es-MX" i="0" dirty="0">
              <a:solidFill>
                <a:schemeClr val="tx1"/>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7713" y="1268760"/>
            <a:ext cx="2644407" cy="2124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redondeado"/>
          <p:cNvSpPr/>
          <p:nvPr/>
        </p:nvSpPr>
        <p:spPr>
          <a:xfrm>
            <a:off x="611560" y="2420888"/>
            <a:ext cx="1440160" cy="64807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Promociones</a:t>
            </a:r>
          </a:p>
        </p:txBody>
      </p:sp>
      <p:sp>
        <p:nvSpPr>
          <p:cNvPr id="6" name="5 Rectángulo redondeado"/>
          <p:cNvSpPr/>
          <p:nvPr/>
        </p:nvSpPr>
        <p:spPr>
          <a:xfrm>
            <a:off x="3635896" y="3501008"/>
            <a:ext cx="1440160" cy="64807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Cabecera de góndola</a:t>
            </a:r>
          </a:p>
        </p:txBody>
      </p:sp>
      <p:sp>
        <p:nvSpPr>
          <p:cNvPr id="7" name="6 Rectángulo redondeado"/>
          <p:cNvSpPr/>
          <p:nvPr/>
        </p:nvSpPr>
        <p:spPr>
          <a:xfrm>
            <a:off x="6660232" y="2420888"/>
            <a:ext cx="1440160" cy="64807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 La animación en el punto de venta</a:t>
            </a:r>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49" y="3789040"/>
            <a:ext cx="2210981" cy="124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4221088"/>
            <a:ext cx="1451279" cy="193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2049" y="3561394"/>
            <a:ext cx="2676525"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1634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i="0" dirty="0" smtClean="0">
                <a:solidFill>
                  <a:schemeClr val="tx1"/>
                </a:solidFill>
                <a:effectLst/>
                <a:latin typeface="+mn-lt"/>
                <a:cs typeface="Times New Roman" pitchFamily="18" charset="0"/>
              </a:rPr>
              <a:t>INTRODUCCIÓN</a:t>
            </a:r>
            <a:endParaRPr lang="es-ES" i="0" dirty="0">
              <a:solidFill>
                <a:schemeClr val="tx1"/>
              </a:solidFill>
              <a:effectLst/>
              <a:latin typeface="+mn-lt"/>
              <a:cs typeface="Times New Roman" pitchFamily="18" charset="0"/>
            </a:endParaRP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486512868"/>
              </p:ext>
            </p:extLst>
          </p:nvPr>
        </p:nvGraphicFramePr>
        <p:xfrm>
          <a:off x="107504" y="638324"/>
          <a:ext cx="4653554" cy="2340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6082" name="Picture 2" descr="http://www.ipharma.es/uploads/projectos/canillas/canillas0005-1-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2420888"/>
            <a:ext cx="3231759" cy="2213137"/>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redondeado"/>
          <p:cNvSpPr/>
          <p:nvPr/>
        </p:nvSpPr>
        <p:spPr>
          <a:xfrm>
            <a:off x="5004048" y="1484784"/>
            <a:ext cx="3672408" cy="93610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400" dirty="0"/>
              <a:t>S</a:t>
            </a:r>
            <a:r>
              <a:rPr lang="es-ES" sz="1400" dirty="0" smtClean="0"/>
              <a:t>ervicio </a:t>
            </a:r>
            <a:r>
              <a:rPr lang="es-ES" sz="1400" dirty="0"/>
              <a:t>más sofisticado</a:t>
            </a:r>
          </a:p>
        </p:txBody>
      </p:sp>
      <p:graphicFrame>
        <p:nvGraphicFramePr>
          <p:cNvPr id="12" name="11 Diagrama"/>
          <p:cNvGraphicFramePr/>
          <p:nvPr>
            <p:extLst>
              <p:ext uri="{D42A27DB-BD31-4B8C-83A1-F6EECF244321}">
                <p14:modId xmlns:p14="http://schemas.microsoft.com/office/powerpoint/2010/main" val="2747746508"/>
              </p:ext>
            </p:extLst>
          </p:nvPr>
        </p:nvGraphicFramePr>
        <p:xfrm>
          <a:off x="4031432" y="2780928"/>
          <a:ext cx="5112568" cy="10801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 name="13 Rectángulo redondeado"/>
          <p:cNvSpPr/>
          <p:nvPr/>
        </p:nvSpPr>
        <p:spPr>
          <a:xfrm>
            <a:off x="5076056" y="4348833"/>
            <a:ext cx="3672408" cy="93610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400" dirty="0"/>
              <a:t>Por tales motivos  las pequeñas farmacias han perdido una gran parte de su clientela</a:t>
            </a:r>
            <a:endParaRPr lang="es-ES" sz="1300" dirty="0"/>
          </a:p>
          <a:p>
            <a:pPr algn="ctr"/>
            <a:endParaRPr lang="es-ES" sz="1400" dirty="0"/>
          </a:p>
        </p:txBody>
      </p:sp>
      <p:sp>
        <p:nvSpPr>
          <p:cNvPr id="17" name="16 Rectángulo redondeado"/>
          <p:cNvSpPr/>
          <p:nvPr/>
        </p:nvSpPr>
        <p:spPr>
          <a:xfrm>
            <a:off x="755576" y="4941168"/>
            <a:ext cx="1584176" cy="100811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smtClean="0"/>
              <a:t>Distrito Metropolitano de Quito</a:t>
            </a:r>
            <a:endParaRPr lang="es-ES" sz="1400" dirty="0"/>
          </a:p>
        </p:txBody>
      </p:sp>
      <p:sp>
        <p:nvSpPr>
          <p:cNvPr id="18" name="17 Rectángulo redondeado"/>
          <p:cNvSpPr/>
          <p:nvPr/>
        </p:nvSpPr>
        <p:spPr>
          <a:xfrm>
            <a:off x="2915816" y="4941168"/>
            <a:ext cx="1656184" cy="100811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smtClean="0"/>
              <a:t>Aumento de oferta de los autoservicios de medicamentos</a:t>
            </a:r>
            <a:endParaRPr lang="es-ES" sz="1400" dirty="0"/>
          </a:p>
        </p:txBody>
      </p:sp>
      <p:cxnSp>
        <p:nvCxnSpPr>
          <p:cNvPr id="19" name="18 Conector recto de flecha"/>
          <p:cNvCxnSpPr>
            <a:endCxn id="18" idx="1"/>
          </p:cNvCxnSpPr>
          <p:nvPr/>
        </p:nvCxnSpPr>
        <p:spPr>
          <a:xfrm>
            <a:off x="2339752" y="5445224"/>
            <a:ext cx="576064" cy="0"/>
          </a:xfrm>
          <a:prstGeom prst="straightConnector1">
            <a:avLst/>
          </a:prstGeom>
          <a:ln>
            <a:solidFill>
              <a:srgbClr val="00B0F0"/>
            </a:solidFill>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622774524"/>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i="0" dirty="0">
                <a:solidFill>
                  <a:schemeClr val="tx1"/>
                </a:solidFill>
              </a:rPr>
              <a:t>Surtido</a:t>
            </a:r>
            <a:endParaRPr lang="es-MX" i="0" dirty="0">
              <a:solidFill>
                <a:schemeClr val="tx1"/>
              </a:solidFill>
            </a:endParaRPr>
          </a:p>
        </p:txBody>
      </p:sp>
      <p:pic>
        <p:nvPicPr>
          <p:cNvPr id="4" name="Picture 5" descr="http://www.mueblesdefarmacia.es/cs/Satellite?blobcol=urlthumbfile&amp;blobheader=image%2Fjpeg&amp;blobheadername1=Content-Disposition&amp;blobheadervalue1=inline%3B+filename%3D01_thumb-2.jpg&amp;blobkey=id&amp;blobtable=UXImage&amp;blobwhere=1362140341156&amp;ssbinary=true&amp;moddate=2013-03-06%2008:57:0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908720"/>
            <a:ext cx="3121439" cy="216024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redondeado"/>
          <p:cNvSpPr/>
          <p:nvPr/>
        </p:nvSpPr>
        <p:spPr>
          <a:xfrm>
            <a:off x="611560" y="2420888"/>
            <a:ext cx="1440160" cy="64807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La amplitud</a:t>
            </a:r>
          </a:p>
        </p:txBody>
      </p:sp>
      <p:sp>
        <p:nvSpPr>
          <p:cNvPr id="6" name="5 Rectángulo redondeado"/>
          <p:cNvSpPr/>
          <p:nvPr/>
        </p:nvSpPr>
        <p:spPr>
          <a:xfrm>
            <a:off x="3851920" y="3140968"/>
            <a:ext cx="1440160" cy="64807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La profundidad</a:t>
            </a:r>
          </a:p>
        </p:txBody>
      </p:sp>
      <p:sp>
        <p:nvSpPr>
          <p:cNvPr id="7" name="6 Rectángulo redondeado"/>
          <p:cNvSpPr/>
          <p:nvPr/>
        </p:nvSpPr>
        <p:spPr>
          <a:xfrm>
            <a:off x="6804248" y="2420888"/>
            <a:ext cx="1440160" cy="64807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La coherencia</a:t>
            </a:r>
          </a:p>
        </p:txBody>
      </p:sp>
      <p:pic>
        <p:nvPicPr>
          <p:cNvPr id="450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818" y="3465004"/>
            <a:ext cx="2796183"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5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8247" y="4082305"/>
            <a:ext cx="26670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1" name="Picture 5" descr="https://encrypted-tbn0.gstatic.com/images?q=tbn:ANd9GcRg83AD3JVHlsO34UlNchO8nXRAWUN4xFAHZE8yzB3yi0GbiBep">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45553" y="3678575"/>
            <a:ext cx="2118229" cy="2118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0313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i="0" dirty="0" smtClean="0">
                <a:solidFill>
                  <a:schemeClr val="tx1"/>
                </a:solidFill>
              </a:rPr>
              <a:t>El lineal</a:t>
            </a:r>
            <a:endParaRPr lang="es-MX" i="0" dirty="0">
              <a:solidFill>
                <a:schemeClr val="tx1"/>
              </a:solidFill>
            </a:endParaRPr>
          </a:p>
        </p:txBody>
      </p:sp>
      <p:pic>
        <p:nvPicPr>
          <p:cNvPr id="4" name="Picture 7" descr="https://encrypted-tbn3.gstatic.com/images?q=tbn:ANd9GcRqf_n3lpssTQbC__hC2ZxdrLvajgRlgOYFL5RoMYDtm53QriJq7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980728"/>
            <a:ext cx="2736304" cy="216427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redondeado"/>
          <p:cNvSpPr/>
          <p:nvPr/>
        </p:nvSpPr>
        <p:spPr>
          <a:xfrm>
            <a:off x="611560" y="1988840"/>
            <a:ext cx="1440160" cy="64807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Gestión de Lineal</a:t>
            </a:r>
            <a:endParaRPr lang="es-ES" sz="1400" dirty="0" smtClean="0"/>
          </a:p>
        </p:txBody>
      </p:sp>
      <p:sp>
        <p:nvSpPr>
          <p:cNvPr id="6" name="5 Rectángulo redondeado"/>
          <p:cNvSpPr/>
          <p:nvPr/>
        </p:nvSpPr>
        <p:spPr>
          <a:xfrm>
            <a:off x="2339752" y="3429000"/>
            <a:ext cx="1440160" cy="64807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El Lineal Mínimo</a:t>
            </a:r>
            <a:endParaRPr lang="es-ES" sz="1400" dirty="0" smtClean="0"/>
          </a:p>
        </p:txBody>
      </p:sp>
      <p:sp>
        <p:nvSpPr>
          <p:cNvPr id="7" name="6 Rectángulo redondeado"/>
          <p:cNvSpPr/>
          <p:nvPr/>
        </p:nvSpPr>
        <p:spPr>
          <a:xfrm>
            <a:off x="4716016" y="3429000"/>
            <a:ext cx="1440160" cy="64807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Implantación</a:t>
            </a:r>
            <a:endParaRPr lang="es-ES" sz="1400" dirty="0" smtClean="0"/>
          </a:p>
        </p:txBody>
      </p:sp>
      <p:sp>
        <p:nvSpPr>
          <p:cNvPr id="8" name="7 Rectángulo redondeado"/>
          <p:cNvSpPr/>
          <p:nvPr/>
        </p:nvSpPr>
        <p:spPr>
          <a:xfrm>
            <a:off x="6948264" y="1916832"/>
            <a:ext cx="1440160" cy="64807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Exposición en Góndola</a:t>
            </a:r>
            <a:endParaRPr lang="es-ES" sz="1400" dirty="0" smtClean="0"/>
          </a:p>
        </p:txBody>
      </p:sp>
      <p:pic>
        <p:nvPicPr>
          <p:cNvPr id="460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2780928"/>
            <a:ext cx="2078332" cy="1383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4278213"/>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2977" y="4221088"/>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761" y="2780928"/>
            <a:ext cx="2055967"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0173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0"/>
            <a:ext cx="8229600" cy="1143000"/>
          </a:xfrm>
        </p:spPr>
        <p:txBody>
          <a:bodyPr/>
          <a:lstStyle/>
          <a:p>
            <a:pPr algn="ctr"/>
            <a:r>
              <a:rPr lang="es-ES" i="0" dirty="0" smtClean="0">
                <a:solidFill>
                  <a:schemeClr val="tx1"/>
                </a:solidFill>
              </a:rPr>
              <a:t>Decisión de Compra</a:t>
            </a:r>
            <a:endParaRPr lang="es-ES" i="0" dirty="0">
              <a:solidFill>
                <a:schemeClr val="tx1"/>
              </a:solidFill>
            </a:endParaRPr>
          </a:p>
        </p:txBody>
      </p:sp>
      <p:pic>
        <p:nvPicPr>
          <p:cNvPr id="86018" name="Picture 2" descr="http://www.ccelrecreo.com/wp-content/uploads/2012/06/fybeca.jpg"/>
          <p:cNvPicPr>
            <a:picLocks noChangeAspect="1" noChangeArrowheads="1"/>
          </p:cNvPicPr>
          <p:nvPr/>
        </p:nvPicPr>
        <p:blipFill>
          <a:blip r:embed="rId2" cstate="print"/>
          <a:srcRect/>
          <a:stretch>
            <a:fillRect/>
          </a:stretch>
        </p:blipFill>
        <p:spPr bwMode="auto">
          <a:xfrm>
            <a:off x="214282" y="4500570"/>
            <a:ext cx="2707310" cy="1592535"/>
          </a:xfrm>
          <a:prstGeom prst="rect">
            <a:avLst/>
          </a:prstGeom>
          <a:noFill/>
        </p:spPr>
      </p:pic>
      <p:sp>
        <p:nvSpPr>
          <p:cNvPr id="86022" name="AutoShape 6" descr="data:image/jpeg;base64,/9j/4AAQSkZJRgABAQAAAQABAAD/2wCEAAkGBhQSERUUExQUFBUVFxUYFhgYFhgVGBQUFxUWFxcXFxcaHSceHBojGRcVHy8gIycpLSwsFR4xNTAqNSYrLCkBCQoKDgwOGg8PGiwkHyQsLCwsLCosLSwpLCwpLCksLCwpLCwsKSwsLCwsLCwsLCwsLCwpKSwsKSwsLCkpLCwsLP/AABEIALcBEwMBIgACEQEDEQH/xAAbAAACAwEBAQAAAAAAAAAAAAAEBQIDBgABB//EAEEQAAIBAgQDBgQDBgQFBQEAAAECEQADBBIhMQVBUQYTImFxkTKBobFCUsEUI3KS0fAVYoLhB1Oy0vEzQ2Oiwhb/xAAaAQADAQEBAQAAAAAAAAAAAAABAgMABAUG/8QAMBEAAgIBAwEHAwQBBQAAAAAAAAECEQMSITFBBBMiUWGBoTJx8JGx0fFCFFJi0uH/2gAMAwEAAhEDEQA/AI9le0xvoS9vKRAn8Lfwn9K1VjEIfL1rH9meKLdAD2u7I5pIH8rT9DWpt8PkwjgmJAIKmPt9aLwyLKaHOHwubaD6a0YnDjWbTOhnUQYkagEeYplhOPXF5hh5j9RrU9NcjfYZtw3yoa7wujMP2hQ/EpX08Q/rTC1etv8ACwPlsfY61qRjNthGXaoi6RuK01zBUHf4dQcTWKVvA1MGpX8BFDZCKUISBXuWqFvEb1el0GsY4JNHvwC4BIgnmvMfOgxRdriDqIDH70VXUDvoAFCCQQQRoa7LVpE15loGK4qDW5q/LXmWgYEe1VZWjSKg1qaFGA81TBofEYa4pJXxDmp/Q1GziQ2mx5g6EUhgyuiq1erAa1hOeqiKtNQNExURUCtXEVErWMDstVstEMtVMKBgdlqllol6oc0Ag7CrMDeRLitcTvFG6zE9J8p5VXcaKBu45ZhZY9FE1gG3H/EPLothQo2GeIHoFiurCZbp/wDb9zr966n1S8xdKDMNwFlTNaIDxOVvhb0P4Sfb0pa3bW7BtqmS8MyFuaGYMD80THvWnwOIBWVluegk/Ss5hezoxLubs2Llx2ZJUq4k6DxQG9BXqW2QaKOGcAxCEPZbMdyMxtOfc5T71oG7Qd0jftCMrqJyuhVj6EfF6zS39ov4NxYxEQf/AE7g+FwPPrtIOo+taa7jVuYfLeRLqESAwkf7MPKjSa2AD4TGpcAKhgCoadGGU8+R6g9INWYnGLbIDuoJ2BIUn0B3+U0v4PhAGiySgBlFeSqyfGmcScrdCJBAOtXY7ALeUFYdVf8AdnmjAw9oggETEgGIIjpU5Y4jqTHWF4vcWIYxynUH0n9Ka2OPn8ag+Y0+hrJcO4CqXbBtXriK0lk1AuADbQQDm3B136Vp7OAkEmdWJHhyQNwIgcuutJ3Q2sOOKtPzynz0+u1DXMP86UY/HWrLlGugOIlYJIB1EwOlXYbEEqGXNB2MET7gGkeJhUkMkwE8qru8Mryxxtl00PqIP0o+3xhG+IEfUf1qekaxS2HZaj3xG4p+qo/wsD5c/behcTw3ypXEwtW8DVgNV3cJUAjClCERRODwHeHcD++lALiI3EVcl/oa1mLcZgzbaDB8x+o5UOVqxnnfWvIomKitC4rh6vyg8iNCPnR2WolKVowldXt/EMy/mG49Rzq23eBEgyKZMtA3+GicyHKfofUUjiYkGr2KiqEATvz9a7NW4CexReAwttpNy5kA5czQc16FJrIBHFhQxyEleROhoO40V61m62+W2P529tqrPC0mWLXD/mOnsKAQO5j1mFlz0UT9apZLzbBbY8/Efam4tACAAB5CKiyVjCgcJXdyznzMD2ohbQUQoAHkIospUDbohBSldRHd11ajHuD4DdtgQykjaCRPXcaU4Cs6ZbtufIgMJG3X3oW7xS4hX9yxBWTAIKkbgjWP96vucdRCoYMMyhgY5H6zVV2tLkt/osjqld+W/BRjsImItGxeUgSCjflYfCRIkHyO4nU0r7OPmvLgcQoZWV2FxSQWyiRHQ6EH0rULxS3myFwG00MjfbfTWasucMtM6uUXOhJVh4WUneCsHWrx7Qnwc0sEo8oF4Jw9RicRZ1K2xbAnc5xI+g+tZteKtYxDkgwWYNI0vIs5bgja6IE9dDWnxHAA1431u3rVwgBirCGCiACpUjak/Gux9x1lbqmD+IEGW8O+v5v72p3kTE0tBNrtpaYAm1cdAVM5R4eavqdvnoQfKjk45axt1bOGuv8Au/3jughQBoozHqSRA316Vicd2O4jkyGLqQAVVk1ggj4oMyN623YXgzYOxDWx3lwhnhhI/KkGBoPPcmip+RtNjq3wC0GLsodzqWYA69Y2qeLw2mgon9uA+JXX1Un6rIqtsZbbZ1J6SJ9t6Opm0Mz6YUhzI38qYf4XI6en9KLQamjLa6UbBQmw/CSzgFtNZjcQKt4ojYcKVdiCYhtYq3/F7Nu4QzqrKdQTG45dd67iV4X0U22DDXY+VSk4uVB3QvTigb4l9tPoaPsX7Tc49dPrtXlrh0rqKovcMHKR9aLxLobUG3eGBhIg0pxfDCu1VJnVoQ+xijv225EOJHp+o0qbxMbUhYrMPOiExA56UZh79qfFI+o+lFnh1u4PCVPoanpYbAbGIymRB9da9xWILtJAnyEf+aHxXDWQ6TUFzDcTQ3MTK1ErUlvirsRjS4AMQOgAoBA2Wh3w+tGJaLGFBJ8qhetFTBEEcqDRgcJFeEmirOEZ9FBNQuWSpIO4oUEGK1ErVzCq2ahRj2xgXc+BS3py9TVeLwptmGifIg/avQW5T7x9qj+ysfKjRgdj61Sz+g+tHf4aTUhwuN61Mwrz+Z9q6nS4Feqe4rqOlms8PE7bMctwfGIKEMYAB1AnTWKKukZj8AlwPEAQViSNfWscvDWcMFyMAXAkgFinxb+VRXht1ApCMCxjwMAQxUsAcp/KCa5n2iKdOLOyPZ5tXGS/Pf8Ao2T8PttczG2hMtJ1DAL8MR51P9rMEhCw8JBH4gROnpWQwqXu9ZDee0yrnBuAtozRPi6knUVaOD463It4m2QsaFiI6fh0qsHCStbexLI8sdpK69X+ehr/ANuAJBDCGC7ddo8qm2JVwADqWG/VGVmHsKy1l+JqdRbaD1Q/LeauxXFMYiHNYGx8SwcpOmbQ/pVdP/L4ZzvKq3g/1RsFNWLWItcZxq+HJnYknQ2zCARzIJJYry0HWdJDt46OEuIqsMoeQygEkztMQI68+VPRz9+uqa9vP7WbgUNxDFWkyC8ygO4Rc0QXIJC66Scpj2rPYX/iJYYAsCs9SBzjn7npSrtHxNMUdPHZ8LKrAEBwCJjXXU+9bU0NDLCTqL3NauGtgtDZNdMrFOQnRSBvO4rPcL4o9pVyvAgabjbpWfv4hjuxPqSfvVb4+1bku8eX+3+1K5NlnvyF8UxrXr7NlPijUZQPSC0/SmeDvPayFMylsinmpkE+nLbzrKHtBbJkBj9Oc074bxlboHhKm2ySd5EeXy9qVsBtOGdp1JyXRkYEKSIIzETty5e9OnQHaDWN4dhD3yMPhZlJ28QyiNI3Gg5HQb1qzYX8o9QIPuNa6IT8wJFFrBrmnnNMf2cRQH7MQ3hdhz3zf9U0Ul1xzVvUEfUH9KfWBxMdxPFXRjXtG1+6VQyvlYTokjNsdWb2onOkkAuhBjYsNp0jWmfaG3cuWmVAVY5YYNoCGU76HYHlWZxnDr8N3ssJQqcsnRGDSYnfrS91OUu81rT1i1v90/dfoUhHXOMEq9R1Yx1xjAYXAOuseWuoPlTcX4UG5bKg8xt7GkfYayIuzqc8SdYGRetO+L40NadFBLKDAHMgHSeXz8qzUbXqDLF45OPkD4nD23+BgfLY+xqi7w1lEihOBoLwYOCrrrBUK0aQWA0+07iaY2luKujGNdDt9ZoSx1uIpCxr5XyrwX5qF3Gl7gUWyR4gzggBCukQdTJ6dKqHEYYqtp2K6H4QAYB3JHIjaoDh9q2x2FEJw1jS9OK4jZUtr7ufaAPrUsuKub3GA0+FQnXqT0rJowdc4XG5A9TH3oN3tIfE6iqH7PufiYn+J2+w0oXinBBZw964AhKW3YDIIYqCYPODEVr3ow771QJCEgcyVX7maAbjDs5t27JzKuY6aAcpJI1PSjuDqEtNKyJYwRJggNB66NQN/jdrC2S1uyihyIRVKFiZBJyoRO2ldixRJOTEFrtdduOEFu4mpDEjIEidNvETHI6da1GDwuYSVnzYsf1ilfDMA6K13ENLsWKIPF3KEyASN2jQnlt1JfYfGDo3tH3isnBcA3ZL/C16D7V1W/tw/Kfcf1r2j3iNR8+wtvE2AbYaw3fM+VmDqQz2zMRPJfrXmM43iLYsq2HBKsrNkYkuFUpqCsiZ89qA4xx+2buEyXNA8ucwMeHIOcDc9KuPF0fHPlcFRaSCWG5YkwSfTbauBpF9T8yy32ijE962FuhO5FvKFJIhgQdQNJBp7h+0Vm8rHuL8SM3hUHwwRIzzsRyoa3ixI1nQc1PM9P7+te4ZszXiNfEPzH/2rfT/AM0tIOuV8jD/ABKxm1F5SWz6o5krpyB6j3qvHcSspbLC6yxmIzBhLNPh8SidtBVLKe9X+B/+q35eVAdoEBt2wRM37OnxT4+hifQ01IzyTrk9PFrD73LRJJ+O2xJHeSPEGEaRAO0eVEYG3h7m4w7tkUHTM2gTdfgB6x6a1Z+yIfitqW6Gyv8A0r4vrQnEOBK+UoirvOgXpGgJ896vl2g7/PhEcbuXH58js5LVvwqmVYhVzLEnlvB1msR2k4wc/gROe+aJUfhAGs9Z3mmycFuW9V9gyid+tZrjIbMNGBEyDA0PpPUn515cJTeZL/Gvnc61JJrWtgO9xS6Wyg6aa5B4tYIgk+XM0Xj+FG5dIRdTMmTprEkRB3pSWfOp00I+4NbLg94C8+YgDKIn+Mf0rvZGbUpuuNhceyv5c6n6GvMBgu6xSoLrXJIiMoUz1g67xWtbGJ+ZeXMUt4qiftuGNtVGYE+GBmg+1I3swUObOALHwr4lEjxssSBsJInTpRpOIUQBc2GzK3MT+KdqXLdud6pAe3lKkgqCLw1BTnBHUTv5UzTFPl+CDlI+MAzmBGjBY3HvRjubU1weDi19d83L4k5aTsKus9rE2Z0B1BDKy+xk6edD3OLrmUlHaWbLCh/w+THZqBPaG3oLgug7GQG1G+kGnToKad2uPY1FnjCtEFDrycfqBSTB9p72U94tuczZcuaDbnwTMQ0aGJGk84pZiMRg7hUl2twRsndkyRoWFA4gm2vxSFCrEHpHP7moZcyxSUZPng1xn9CNHc7UkahBPPUj9ahgipUkuywuYqNQQupHUb1hOJcYYA5RqBOpIn4dNOcGflTW1wy/d8S4lUUgEKV5ExEjzkbcj0qtuwSTi9LRpuzvEUe/KrLlQGJBBK5QfoQNK0FwykbGevrWT4Vw1rbK5diVJ/GpDGBy7pdNSDU+Mccfu2tg3LbEhe8FsmM0KSlweFTJmSCPI0k0s2OWOT2ewNVS2Q6wWG0P8Tfc0dexCm2qRqpk/WsonHHURn15mACTzMARr5Uk45xu/wB27WbhFwlRMhDE6gEkdBTw6RRm+pvxPIf38qtsWnYkADYc/M+lfO+y3Fb/AH4bE3LxaFCAsTbKi0AxYK0Fs0kkg9a2b9oskldTAH1M1pJRfJuljHKev9/WqsRYBVg2oIgg6yDvSn/EbziVKxpsQDqJ/L5ig1x10Fe87zLGVwWg5i0AqQACB1J50kJJ70/cKpmibDCZk8ucAx1Hzqq5w22zh2RWdfhYiSPQ1nbvGGBcQQyyCA7EkxIny300+VUWsdiQID52LgkuGICROQCJHrNXyT7tJzdXx6iRam3pV1z6Gpxi+Fp6Gh7+ORXCblgSI6Des/hBfa5bz5cveZjlBBClXhZLdSNYnWmHG7FsILj+BhKhmuskSraBgeZ5c6i5OSuLKxobD+9DXUjsSVU5lMgGd5kdcutdTWajI4Hs0l25dtG6D3eUhlClWVgTM8oIIqNzsZa7u5cF2Vt95mledvMGjX/LQfCOOW7d+4zhjbZFWSp6nTwjz6VGzxpTg79sqe8uNeKaHQXCecRsx3rlc53sVUYUHHsKuRGDjxlQvhI3BMnXaAagvZRgrkH4HCRJEkwNJ0jUUVhe0NkJYUggqIc5SYhCBpGupNe47j1trN4IzlyfD4Iz/BBJ/DsTHlRjOfVCTjG9iu32VxAPw3J1/GswInY+lXYns9dNv953mUOm7gwc4B5nWdKm/asHE23h8gtsrb/E0bD/AEjrrXmE45mti2wbMcRI6ZXvZhP2rpI0i+3wvw5QWA6BiB7A0SMOyKTnuQoJ0dtgJ60d+zsB8LexpK/Eb7M9v9nuRFwZu7eIytEGIJJj3pqlkTT4AtMHaFWF/wCIttvhXFmBrBUx6+OguL9okunOJaRzdVIgbNlJEx60q4H2RxNtWY2LgZo3TUAzpB1MdKld4Wy+FrYTrKx0+Ic6k4Ri/CjswqEleRld/i5zqAkydgTpBAnatAgHfPtseWvxdf0pHh8PCrqQc20CYmRz2258qeo371tBz6/mHnTb1uJmUE/Aaj/CE6H3b82nPpSvEC5bx2EW64cAOVyjYAidAOpHI70YhvyAcgJMfOMx2P5aX4DjX7RirJAMowViRGhDEachIHtU5OkTo0/EeIOgDqqhUJNzvQRCASWQrOwn6Vn7/bW07kri7CzspkwYjmP7mnXG7gZu4YMUuoVlRqpYlSSYMCOZrNH/AIU4NXJnEEqQZ71NTv8A8uqR3VM0cksbuNe6T/c0WHv3LZQZA0FiTmK6H/cjrtXG07MSxZgSSF8JCyWOmgPMD/TVt/iI722mWO8bLOacsxrEa+lHPbKZt3AEghYkxJ31jlt71m7VdDa5anPrz0M7x27atKty7mS2DBAQEsTEAQ3RWNKMTimcQrQhhl0AgbjYaH50+45gFxdsI2ZYYOII1IDAAyNtayWKwbIxHMQORmPapd1GltdDRSly6PL3DcwJZwoA3ZiJJ2URvMUxuXHVzk8RBXayzABXZwC3eKp+IjzAFIsZaLCCPrvWhwPFbVokF7QJKhw1xAQe+yagmRCa/WrpMlOlJ736h3CcXekZ3IQ6nwZMpiJU52jaSNZireIcWtwy/tSlsy+BskmHU5ds0mP/ABSvAWsK2Ka7ba2btzcrfDfEmuW3JBk79IqtuxCObl8XXDB7jBSFIzKS2+mk1zZMEpztya9OgU1VV7nuM4lmiFIhiYgLpI3jfSRQYxV5Futh1YPlTKCM8zcUEgMIkCTNCstzy5/eout5kuwzscoyhSxIMxsNxEbVXDiWNKK49Q5fpStP7DRMfiGvqLl+6ypazjMiiLpUhlYBQQP7mmVztAovAwTaNoSInLcDa7nXwwKydrhrYfFghWZFI8ZVirqR4g0aAHanGIxXiQ91b2cRJYFTvHQg5Tvyrpm3Homcrt9WNLGPctbl2VGBJykj4QI/s0ZiLua4Ml5ngr8KlvLNlVSrADUk/pQFlLWS14C7lCYzEAAAZoOoOke9GYDiqWnWU0XQsoEkZGGggcxtPKuSfTb9vg7EvDwA42y6Ai4MQRnTMxUFCZIaXBJIy6aH5VLF4i3ltkEnLcGUAMWVAQWOp8JP1in1zjhuRFpoVwzazpDcsvnPypBxTDNdxLXFzIgUQhSMxkgMTIy8vzbVZJktgjB8QQ3RAfxOC0LGcBNSxnxNv1qzjj2mtElnfOUfMhAfw6KpzD4PG2nn1pIbd60pZRBEkEySIIHruImOdWvjeT282ugzFfkYXefT0pJXexaOmnb+CQ4jY/5V3+e3+q11Dtj0k/u48pmPmbcmuoCBmL4LaVAf2dF1XXvmbnsyawvU8t6vfAWhbaLNgaGCLsuP4UI1PqKS3ePgiFw6KdPFAnTrrEHYjpVjdonKle5tAHmBDD0YbHzFJ4j0tWHa6+f5Y5GHs5D4MJJXQ54aYPwAiM3SdNq4JayHw4WSvo0wfh5ZvXSYpQe0t7KVy24IgyJkRB1jT5VH/wDo7+UrmSCIIIBkREGfI1vEDVh9Pn/qOB3fdnw4bNEaIc05TtGgaeZ50Pxa4sWYFofv7Xw2jbPxruTpHlS0cWxBUrmlToRkmREQeoipd3ibvd5+9ZFu2m+BoEOJbbpzrK+pPJPE4tR/PhH0e7ctjYWif9NVPdX/AOIegBqWIvSNCf5WP2FDXD1J/l/qKq2cRb3i9U/kP6GsP2pabzka6jaB+EcjTHtPi2XL3ZI8DzsNdI+H0pGMbddokHVN9fXflHKnS21MjKavSDLbGmtMrWDJuFswAI023kfPlVb4QsDJCw5IICyRrodNh+lJeL4mLhBc7mBmge0xSxan9I/08m9ucftLzJ15A+k6xQvFbhfFYe4GC21D94c6qRJUoYJzddhWCsY0A6hT/qU/rTOxbu3ZZLRy+EZvwgkgAZ/hmSOfOneD/dsbXfB9DscTtEhUZWYnX4iT6sZmicQfE/yrKcAwLW7w7x7eYkAKGzMSROkCNp58jWyv4Yy2m9I0l9LsbfqZ7FH9/Y/jH96a1qMW57tv4ehnb1pLe4ae9tNpCmTJHQ8vWmeJIyNEbbwBy5aUEtgWJ0eNegpXc4WzHOwjMdBodxPXeK+hcP4dh2tjMFmNZAr55xrEWxecI4jM0AHlJg1WfZ5aXToh3ickKMZhnLQqSIfKdNcnxUYl5n0Un41XTTxEEhaW4y7576bnbTzFaLhnZO9cIe1csKA/eDOjEgspEEq4kR5T4R6UYwbVDalYwsMpVQsHKiZvVhmHrI1q/CcPuNh7jKsj99rI5A71bwfsddt3Va9ew7W/DmCJdDQlvIACXI1G5pnxQ2rYuKi6ZGjU7lTPOqQwO7YHkXCPnKXRm1VInzOmYf5ukip4NgH/AHZUEqJkNGYa6AAmTHv0qXE7Vsx3RI1M6HXXz8vvVHDlZWPcsC/IsICiRO2/hzD51OUU3Yt1cefUcYi+biEOVJZEIgMQPEjAHwjXw0mu3b+ZYGqfA3hACwUgGJjXnTIvitUcWMmUhihYHIhAAGbkCTA8+VIntAkhnhpHMkGdutCU8UNp7/nsBPJL6fn8Y8wXDbrWbd/NayhSCC4zgtA+EeY8tNaOw3C2TI6MxcxA0UBjOhZdR8bbTt7peEYC8is4T92e7IafyiG+YI086ZG+zhUJggFRBiDI5gzvHrApZ6HVex1qTUVuNDYvDViGfSSSGnTQAEafF1qDX7lu5oSnhEqMmurQZy6ak8qpa6+kEgAhgAdJhYOu+679aqxGN7whjO0aa7anf1pqk1RJ6Vuz3GYvFLbLFgyaHVVg6hgCFIMSPLegxxkXGhUs+EANIPUzGU6b8xRWJx/eJAIywNCJ2g6zuNK8ssAc2VB4SDlWCQY5z5fWpbLgdAF3FNJ7vDoybBtTMaHXNrrNdXttLqCFdQNYHdqdzO89TXUm49hbcBtg+CwG0/FcfTy0bWr24KumWzZGmubxQfIsNaWYrtNbY6d/8signrvNUYjtKGj92xgRJvMCfWF1o7llLGq4+f5NC3DgIhbCGPF+7X6c6tvALE3Vt6a5QAGPUcqyF7tQWgd3Z00Ehn//AEKkvHcQ8ZV20GSyDHpINAPeRX9L/wBNbexS5xN1xtop0Mc9BzjlVYRQx/8AVJE/mybe0VmLOKxjk63eZOqp5nQEGqGxLEKSzn95a3ZjvcXqaDB3qXT9v4Pot+5I0DDzgD/qqhh/Efn/ANtWXySNiP8AUB9poe5b9D8y33iiyJF4O6z/ABNP3rK9oz+98MAAL8IEDT1p7j77oBkC9TpGnyNZ3EDvTmuJOgMho8PX7VJ5lFtNG0a+oCL7DZvXU/1pBxsH9pP+r70bcwxDTDAEZhvqJGvPSjuIYi3mIayjEHc7n2E124WoSUqIyVqjLKDmPWBy/wB6a8NW+9l0tq+XvFJI8KoScplpyiSU32gdaKt2sMdWtqk9HuA/Rq1vZa7gktRLAZi0OxZc2gkCS2wGsfOvSl2hSVJfrwThjk3tfse9iezbDGJcvsrLnzMiL3iE92ygsRCaFzsDGvWa+sixYGyJ/Kv9KyXDePJcYraBCgAhoChtY0G/TfrtTH9rqMV3q1OV/bgXJcJVVDfGYq2LbBVAlWGwG4rMYgeBt/h/Q8qKxeIIRj0Vj7Amsf8A4zccxnJGnwLIjzIB033Nc/aEotUNjladmhFwlCsxKkekgisfxG6ArW4C6nVZVZyhQcszynfnWtKnKSOQP2rIX+G5mOcs3iB5gAH8PTer5I6o1LgXHtO06YrxmVgR451j+UATrWo4Px0pCkaageiMLf1cxWTv8KualWAMkgMBAEkAD2rTYbhlxwMpSBB1XrcF3fN+YVzwbi/APkVSaf5ZouG8d72IBEzz6My+upU1bjbBbN5j9KC4Pw27bfxC2VykeHMCNWYGCY3b2rT4XiGHUZLhAcbz56jy2rqjKVeM52l0MJf4E3JLnnBDR9B5j2oTBcBuG+UBuJ4QwYqBrMEAEGRFfUe8w0TnUepFAtxvCK07mAJ1iATtp5mpuEF5jJuqEPC+yjC4rXMSYHIoAG20kEdKdYvhWGA8ToJBGwJ9aE4zxdLyBbI1VtSQY+E6fUVmxgLmctI2iB60HkUfpGUL5NLxMYcWWSwwzaEKOhaT8oms4MKwiEG4OmXcbEQRrtV1rCspLEmSAPLSrknqK5cuRtnTCMUgN1bmrjWdMw105j0HloKBuYRNpZfmv/6WafEmos/rU+9aKaEZi7w3wwrwIicikidJzAir2kACV0AGoYTpzgmnNy2p3VT6qDQ74ROg+RI+xpdaNoE+Zv8AJ/M3/bXUyPDk8/5jXtbWjaGB3+AW2CnKVifh0nxHU+Dy/wBzvUcJweyC8icpMSQSOkgmOcaqKpu9p7IWAGYydlUDcn8Sj7fM1HDcbvMW7rDu2Ynm2kx0EcvKrWvF8EN/D8jDh4UOAqjLHVZO2wyjqBpyar0BFxYGQSfwkFtdtHJg+elJ+7xpYMWt2Y2zPMf6WY/aonhDEg3MXqP+UkR6EBajudGpDm60OuZgPFoBET1PgA8t51pZ2kxam2oVlY97ZMAg6B/L5VAcGw8y3fXT1ZwP+4/Wrnt21RglpBIIkksduRJ0PyrAu1Rrrsxpv51SyEbsB7D7is3cx91t7jfLw/agmuqTE5j0kufYSaDMaPFXsOdLjq3lJb7Vl+MXERj3MhIA2c+uk7TRi24+JXQHYlIn5GD9KVcVylvCxmOpWpaoatPU1Se0QZcYwMiNio8lMSPQxQfGnhzVd9yOYNF8U4c7mVBj6V2QST2I3sHcBE4cDX4p9nX605s4EXG6DKp211zf0pJwVTbskNplznnrsR5dadpedWAUFmZYgdQ5In3rycims8lHq2dOCUlenmv4G3CrwN4heSmRPMlTMU+Sk3BOClTndvGQfCOQJkz01/vnWhtWK+g7HBwxKJxdp0qVRdkSmh9D9qTXNiPIx7VpLuGhT6H7Vl7jaVz9u+qJsPDNZw7BW7ltSpExqPOvb3AidYr59Y4rctXTlZlkz5N8tjWmwHbS5BzAGBykf1rox9o1E5Y6GZ7MB/iQH1AP3q7AdmFtlpZYISOugMz70i4h28fRVWC3MmY0naKVXO0F2Ae8aT5xRlnXP7GWM+hDhqD8QrF9o8Mf2hjbII8OhkahROo8/KleM41cMr3j+mY6/IU0w94HQjWpSyd5sOo6RRj7dxhGWJETM1AYO4efT8P+9P3QVDKKm0+owHgLLLOu5k+1G99XhgCqWepyyaRki29dkULFTY1CK5sk9TKJEg5HOvTfPQfaqzUGNTsa2Wm8OciolQdjVLNVTVrG1F5s11C5/M+9dWsbUhbbxWX4VRP4UUH3iak+Kdt2Y+pJ+lda4Ox+K7H8Chfq2b9KKTg1rmC/8bMw/lJy/SruaFUWLjiVBgsJ6Tr7DWr7au3w27h9VyD/AO5WnNiyq6KAo6AAD2FXClcxtIptcNunfu09SXPsAB/9qvHApHiuOfJQqD7FvY0yWrBS6mHSgO1wOyN0zfxkv9GJFH2rIAgAAdAIHtXors1AJVjMAtwQ06dDHT+lL7/YbOudLh1zbiRP9/emc1oOzt1XRrZ0IMj5gD9KvgjGU/ESyvSrR8y4h2BxAMqiuNdmg7bQTuTXtnDmQADJgQN56aV9kHC/Sh+F9mrOHkqPEZljq3pPIeldkscf8WcsXRkOFdkHIm7In8M6/P8ApTLg3BgFJyiQ9xZgAwrso2HlWtfEIg5Cl/8Aj1hNA1sakkAgakyT6kkmqxSTtRA231B7XDI5b70XZ4f5VJeP2vzp/MKFxnau0n4pPRRP+1M8j+wigG4qwFtsTyVvsa+fESKN4l2pa+SgGVI15lvXy8qCtvyrizPVRWKopuYUEQQCPeqFwRU+FiNNj4h9dfrTUJUWt0i23RhJd4dmMsZjlGUfc1euAWPgT1yimJWvRbFazUC4bADkI9AKPt2oqSJFc5pdVBo4tUM1RqFTeRjUSZ6qJqRNRNSlKxkeTXTXhNeUljHhNQJr0moE1jEGaqmuVNjVL0Qke8rqhXlEwYpq1KqQ1appixalWqKqVqnmoGLhUlofva972iYvLV7mqnPXFqdIFnr3aDxPELloh0MFftzB6iiXoa8AwgjSrQjuTk9h9gu3gKjOjA/5SCPrUr/bMkeBfmx/Qf1rDvaa3oZI5GJ942NW2rpIhQSfQgfMnSunvJ8EdMR1iOJs5BZift8hS25c1OteJgSYLsT5AlR/X60wscJw53tr89am/NjIotXIioY/Ea6GTGw1PsNaZNwC1uiJp5A0RZ4cQICgD2FTe4wgwVszmbQ8h09fOmWFUkzyFENwrKddjsP0qwKBtU5MlW56DXhFdUSaTXQaIm3XA101ENSuQaJi5XM1V15NDUaiZNQNeZq4mp2NR4a8ava8JoGIlqiWr1qrNYJ1QY1xaoFqJjxjVLVJmqomiYia6vJrqJiyzdohXrq6nZZFgepd5XV1YJ5nqeeurqICxTVoNdXU6FPTbmqzh/nXV1ViKyhhXBK6uqliUXWrPWibVuurqIBhhbMan5UaF0rq6pPkcquqCI/uaWXF3HMV7XVKYrRXNQNeV1QYDjXhrq6lMRrwiurqwSsmuz11dShPM1dNe11YxWWqBNdXUTEGNVOa8rqJitzVD3a6uooBX3leV1dT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6024" name="AutoShape 8" descr="data:image/jpeg;base64,/9j/4AAQSkZJRgABAQAAAQABAAD/2wCEAAkGBhQSERUUExQUFBUVFxUYFhgYFhgVGBQUFxUWFxcXFxcaHSceHBojGRcVHy8gIycpLSwsFR4xNTAqNSYrLCkBCQoKDgwOGg8PGiwkHyQsLCwsLCosLSwpLCwpLCksLCwpLCwsKSwsLCwsLCwsLCwsLCwpKSwsKSwsLCkpLCwsLP/AABEIALcBEwMBIgACEQEDEQH/xAAbAAACAwEBAQAAAAAAAAAAAAAEBQIDBgABB//EAEEQAAIBAgQDBgQDBgQFBQEAAAECEQADBBIhMQVBUQYTImFxkTKBobFCUsEUI3KS0fAVYoLhB1Oy0vEzQ2Oiwhb/xAAaAQADAQEBAQAAAAAAAAAAAAABAgMABAUG/8QAMBEAAgIBAwEHAwQBBQAAAAAAAAECEQMSITFBBBMiUWGBoTJx8JGx0fFCFFJi0uH/2gAMAwEAAhEDEQA/AI9le0xvoS9vKRAn8Lfwn9K1VjEIfL1rH9meKLdAD2u7I5pIH8rT9DWpt8PkwjgmJAIKmPt9aLwyLKaHOHwubaD6a0YnDjWbTOhnUQYkagEeYplhOPXF5hh5j9RrU9NcjfYZtw3yoa7wujMP2hQ/EpX08Q/rTC1etv8ACwPlsfY61qRjNthGXaoi6RuK01zBUHf4dQcTWKVvA1MGpX8BFDZCKUISBXuWqFvEb1el0GsY4JNHvwC4BIgnmvMfOgxRdriDqIDH70VXUDvoAFCCQQQRoa7LVpE15loGK4qDW5q/LXmWgYEe1VZWjSKg1qaFGA81TBofEYa4pJXxDmp/Q1GziQ2mx5g6EUhgyuiq1erAa1hOeqiKtNQNExURUCtXEVErWMDstVstEMtVMKBgdlqllol6oc0Ag7CrMDeRLitcTvFG6zE9J8p5VXcaKBu45ZhZY9FE1gG3H/EPLothQo2GeIHoFiurCZbp/wDb9zr966n1S8xdKDMNwFlTNaIDxOVvhb0P4Sfb0pa3bW7BtqmS8MyFuaGYMD80THvWnwOIBWVluegk/Ss5hezoxLubs2Llx2ZJUq4k6DxQG9BXqW2QaKOGcAxCEPZbMdyMxtOfc5T71oG7Qd0jftCMrqJyuhVj6EfF6zS39ov4NxYxEQf/AE7g+FwPPrtIOo+taa7jVuYfLeRLqESAwkf7MPKjSa2AD4TGpcAKhgCoadGGU8+R6g9INWYnGLbIDuoJ2BIUn0B3+U0v4PhAGiySgBlFeSqyfGmcScrdCJBAOtXY7ALeUFYdVf8AdnmjAw9oggETEgGIIjpU5Y4jqTHWF4vcWIYxynUH0n9Ka2OPn8ag+Y0+hrJcO4CqXbBtXriK0lk1AuADbQQDm3B136Vp7OAkEmdWJHhyQNwIgcuutJ3Q2sOOKtPzynz0+u1DXMP86UY/HWrLlGugOIlYJIB1EwOlXYbEEqGXNB2MET7gGkeJhUkMkwE8qru8Mryxxtl00PqIP0o+3xhG+IEfUf1qekaxS2HZaj3xG4p+qo/wsD5c/behcTw3ypXEwtW8DVgNV3cJUAjClCERRODwHeHcD++lALiI3EVcl/oa1mLcZgzbaDB8x+o5UOVqxnnfWvIomKitC4rh6vyg8iNCPnR2WolKVowldXt/EMy/mG49Rzq23eBEgyKZMtA3+GicyHKfofUUjiYkGr2KiqEATvz9a7NW4CexReAwttpNy5kA5czQc16FJrIBHFhQxyEleROhoO40V61m62+W2P529tqrPC0mWLXD/mOnsKAQO5j1mFlz0UT9apZLzbBbY8/Efam4tACAAB5CKiyVjCgcJXdyznzMD2ohbQUQoAHkIospUDbohBSldRHd11ajHuD4DdtgQykjaCRPXcaU4Cs6ZbtufIgMJG3X3oW7xS4hX9yxBWTAIKkbgjWP96vucdRCoYMMyhgY5H6zVV2tLkt/osjqld+W/BRjsImItGxeUgSCjflYfCRIkHyO4nU0r7OPmvLgcQoZWV2FxSQWyiRHQ6EH0rULxS3myFwG00MjfbfTWasucMtM6uUXOhJVh4WUneCsHWrx7Qnwc0sEo8oF4Jw9RicRZ1K2xbAnc5xI+g+tZteKtYxDkgwWYNI0vIs5bgja6IE9dDWnxHAA1431u3rVwgBirCGCiACpUjak/Gux9x1lbqmD+IEGW8O+v5v72p3kTE0tBNrtpaYAm1cdAVM5R4eavqdvnoQfKjk45axt1bOGuv8Au/3jughQBoozHqSRA316Vicd2O4jkyGLqQAVVk1ggj4oMyN623YXgzYOxDWx3lwhnhhI/KkGBoPPcmip+RtNjq3wC0GLsodzqWYA69Y2qeLw2mgon9uA+JXX1Un6rIqtsZbbZ1J6SJ9t6Opm0Mz6YUhzI38qYf4XI6en9KLQamjLa6UbBQmw/CSzgFtNZjcQKt4ojYcKVdiCYhtYq3/F7Nu4QzqrKdQTG45dd67iV4X0U22DDXY+VSk4uVB3QvTigb4l9tPoaPsX7Tc49dPrtXlrh0rqKovcMHKR9aLxLobUG3eGBhIg0pxfDCu1VJnVoQ+xijv225EOJHp+o0qbxMbUhYrMPOiExA56UZh79qfFI+o+lFnh1u4PCVPoanpYbAbGIymRB9da9xWILtJAnyEf+aHxXDWQ6TUFzDcTQ3MTK1ErUlvirsRjS4AMQOgAoBA2Wh3w+tGJaLGFBJ8qhetFTBEEcqDRgcJFeEmirOEZ9FBNQuWSpIO4oUEGK1ErVzCq2ahRj2xgXc+BS3py9TVeLwptmGifIg/avQW5T7x9qj+ysfKjRgdj61Sz+g+tHf4aTUhwuN61Mwrz+Z9q6nS4Feqe4rqOlms8PE7bMctwfGIKEMYAB1AnTWKKukZj8AlwPEAQViSNfWscvDWcMFyMAXAkgFinxb+VRXht1ApCMCxjwMAQxUsAcp/KCa5n2iKdOLOyPZ5tXGS/Pf8Ao2T8PttczG2hMtJ1DAL8MR51P9rMEhCw8JBH4gROnpWQwqXu9ZDee0yrnBuAtozRPi6knUVaOD463It4m2QsaFiI6fh0qsHCStbexLI8sdpK69X+ehr/ANuAJBDCGC7ddo8qm2JVwADqWG/VGVmHsKy1l+JqdRbaD1Q/LeauxXFMYiHNYGx8SwcpOmbQ/pVdP/L4ZzvKq3g/1RsFNWLWItcZxq+HJnYknQ2zCARzIJJYry0HWdJDt46OEuIqsMoeQygEkztMQI68+VPRz9+uqa9vP7WbgUNxDFWkyC8ygO4Rc0QXIJC66Scpj2rPYX/iJYYAsCs9SBzjn7npSrtHxNMUdPHZ8LKrAEBwCJjXXU+9bU0NDLCTqL3NauGtgtDZNdMrFOQnRSBvO4rPcL4o9pVyvAgabjbpWfv4hjuxPqSfvVb4+1bku8eX+3+1K5NlnvyF8UxrXr7NlPijUZQPSC0/SmeDvPayFMylsinmpkE+nLbzrKHtBbJkBj9Oc074bxlboHhKm2ySd5EeXy9qVsBtOGdp1JyXRkYEKSIIzETty5e9OnQHaDWN4dhD3yMPhZlJ28QyiNI3Gg5HQb1qzYX8o9QIPuNa6IT8wJFFrBrmnnNMf2cRQH7MQ3hdhz3zf9U0Ul1xzVvUEfUH9KfWBxMdxPFXRjXtG1+6VQyvlYTokjNsdWb2onOkkAuhBjYsNp0jWmfaG3cuWmVAVY5YYNoCGU76HYHlWZxnDr8N3ssJQqcsnRGDSYnfrS91OUu81rT1i1v90/dfoUhHXOMEq9R1Yx1xjAYXAOuseWuoPlTcX4UG5bKg8xt7GkfYayIuzqc8SdYGRetO+L40NadFBLKDAHMgHSeXz8qzUbXqDLF45OPkD4nD23+BgfLY+xqi7w1lEihOBoLwYOCrrrBUK0aQWA0+07iaY2luKujGNdDt9ZoSx1uIpCxr5XyrwX5qF3Gl7gUWyR4gzggBCukQdTJ6dKqHEYYqtp2K6H4QAYB3JHIjaoDh9q2x2FEJw1jS9OK4jZUtr7ufaAPrUsuKub3GA0+FQnXqT0rJowdc4XG5A9TH3oN3tIfE6iqH7PufiYn+J2+w0oXinBBZw964AhKW3YDIIYqCYPODEVr3ow771QJCEgcyVX7maAbjDs5t27JzKuY6aAcpJI1PSjuDqEtNKyJYwRJggNB66NQN/jdrC2S1uyihyIRVKFiZBJyoRO2ldixRJOTEFrtdduOEFu4mpDEjIEidNvETHI6da1GDwuYSVnzYsf1ilfDMA6K13ENLsWKIPF3KEyASN2jQnlt1JfYfGDo3tH3isnBcA3ZL/C16D7V1W/tw/Kfcf1r2j3iNR8+wtvE2AbYaw3fM+VmDqQz2zMRPJfrXmM43iLYsq2HBKsrNkYkuFUpqCsiZ89qA4xx+2buEyXNA8ucwMeHIOcDc9KuPF0fHPlcFRaSCWG5YkwSfTbauBpF9T8yy32ijE962FuhO5FvKFJIhgQdQNJBp7h+0Vm8rHuL8SM3hUHwwRIzzsRyoa3ixI1nQc1PM9P7+te4ZszXiNfEPzH/2rfT/AM0tIOuV8jD/ABKxm1F5SWz6o5krpyB6j3qvHcSspbLC6yxmIzBhLNPh8SidtBVLKe9X+B/+q35eVAdoEBt2wRM37OnxT4+hifQ01IzyTrk9PFrD73LRJJ+O2xJHeSPEGEaRAO0eVEYG3h7m4w7tkUHTM2gTdfgB6x6a1Z+yIfitqW6Gyv8A0r4vrQnEOBK+UoirvOgXpGgJ896vl2g7/PhEcbuXH58js5LVvwqmVYhVzLEnlvB1msR2k4wc/gROe+aJUfhAGs9Z3mmycFuW9V9gyid+tZrjIbMNGBEyDA0PpPUn515cJTeZL/Gvnc61JJrWtgO9xS6Wyg6aa5B4tYIgk+XM0Xj+FG5dIRdTMmTprEkRB3pSWfOp00I+4NbLg94C8+YgDKIn+Mf0rvZGbUpuuNhceyv5c6n6GvMBgu6xSoLrXJIiMoUz1g67xWtbGJ+ZeXMUt4qiftuGNtVGYE+GBmg+1I3swUObOALHwr4lEjxssSBsJInTpRpOIUQBc2GzK3MT+KdqXLdud6pAe3lKkgqCLw1BTnBHUTv5UzTFPl+CDlI+MAzmBGjBY3HvRjubU1weDi19d83L4k5aTsKus9rE2Z0B1BDKy+xk6edD3OLrmUlHaWbLCh/w+THZqBPaG3oLgug7GQG1G+kGnToKad2uPY1FnjCtEFDrycfqBSTB9p72U94tuczZcuaDbnwTMQ0aGJGk84pZiMRg7hUl2twRsndkyRoWFA4gm2vxSFCrEHpHP7moZcyxSUZPng1xn9CNHc7UkahBPPUj9ahgipUkuywuYqNQQupHUb1hOJcYYA5RqBOpIn4dNOcGflTW1wy/d8S4lUUgEKV5ExEjzkbcj0qtuwSTi9LRpuzvEUe/KrLlQGJBBK5QfoQNK0FwykbGevrWT4Vw1rbK5diVJ/GpDGBy7pdNSDU+Mccfu2tg3LbEhe8FsmM0KSlweFTJmSCPI0k0s2OWOT2ewNVS2Q6wWG0P8Tfc0dexCm2qRqpk/WsonHHURn15mACTzMARr5Uk45xu/wB27WbhFwlRMhDE6gEkdBTw6RRm+pvxPIf38qtsWnYkADYc/M+lfO+y3Fb/AH4bE3LxaFCAsTbKi0AxYK0Fs0kkg9a2b9oskldTAH1M1pJRfJuljHKev9/WqsRYBVg2oIgg6yDvSn/EbziVKxpsQDqJ/L5ig1x10Fe87zLGVwWg5i0AqQACB1J50kJJ70/cKpmibDCZk8ucAx1Hzqq5w22zh2RWdfhYiSPQ1nbvGGBcQQyyCA7EkxIny300+VUWsdiQID52LgkuGICROQCJHrNXyT7tJzdXx6iRam3pV1z6Gpxi+Fp6Gh7+ORXCblgSI6Des/hBfa5bz5cveZjlBBClXhZLdSNYnWmHG7FsILj+BhKhmuskSraBgeZ5c6i5OSuLKxobD+9DXUjsSVU5lMgGd5kdcutdTWajI4Hs0l25dtG6D3eUhlClWVgTM8oIIqNzsZa7u5cF2Vt95mledvMGjX/LQfCOOW7d+4zhjbZFWSp6nTwjz6VGzxpTg79sqe8uNeKaHQXCecRsx3rlc53sVUYUHHsKuRGDjxlQvhI3BMnXaAagvZRgrkH4HCRJEkwNJ0jUUVhe0NkJYUggqIc5SYhCBpGupNe47j1trN4IzlyfD4Iz/BBJ/DsTHlRjOfVCTjG9iu32VxAPw3J1/GswInY+lXYns9dNv953mUOm7gwc4B5nWdKm/asHE23h8gtsrb/E0bD/AEjrrXmE45mti2wbMcRI6ZXvZhP2rpI0i+3wvw5QWA6BiB7A0SMOyKTnuQoJ0dtgJ60d+zsB8LexpK/Eb7M9v9nuRFwZu7eIytEGIJJj3pqlkTT4AtMHaFWF/wCIttvhXFmBrBUx6+OguL9okunOJaRzdVIgbNlJEx60q4H2RxNtWY2LgZo3TUAzpB1MdKld4Wy+FrYTrKx0+Ic6k4Ri/CjswqEleRld/i5zqAkydgTpBAnatAgHfPtseWvxdf0pHh8PCrqQc20CYmRz2258qeo371tBz6/mHnTb1uJmUE/Aaj/CE6H3b82nPpSvEC5bx2EW64cAOVyjYAidAOpHI70YhvyAcgJMfOMx2P5aX4DjX7RirJAMowViRGhDEachIHtU5OkTo0/EeIOgDqqhUJNzvQRCASWQrOwn6Vn7/bW07kri7CzspkwYjmP7mnXG7gZu4YMUuoVlRqpYlSSYMCOZrNH/AIU4NXJnEEqQZ71NTv8A8uqR3VM0cksbuNe6T/c0WHv3LZQZA0FiTmK6H/cjrtXG07MSxZgSSF8JCyWOmgPMD/TVt/iI722mWO8bLOacsxrEa+lHPbKZt3AEghYkxJ31jlt71m7VdDa5anPrz0M7x27atKty7mS2DBAQEsTEAQ3RWNKMTimcQrQhhl0AgbjYaH50+45gFxdsI2ZYYOII1IDAAyNtayWKwbIxHMQORmPapd1GltdDRSly6PL3DcwJZwoA3ZiJJ2URvMUxuXHVzk8RBXayzABXZwC3eKp+IjzAFIsZaLCCPrvWhwPFbVokF7QJKhw1xAQe+yagmRCa/WrpMlOlJ736h3CcXekZ3IQ6nwZMpiJU52jaSNZireIcWtwy/tSlsy+BskmHU5ds0mP/ABSvAWsK2Ka7ba2btzcrfDfEmuW3JBk79IqtuxCObl8XXDB7jBSFIzKS2+mk1zZMEpztya9OgU1VV7nuM4lmiFIhiYgLpI3jfSRQYxV5Futh1YPlTKCM8zcUEgMIkCTNCstzy5/eout5kuwzscoyhSxIMxsNxEbVXDiWNKK49Q5fpStP7DRMfiGvqLl+6ypazjMiiLpUhlYBQQP7mmVztAovAwTaNoSInLcDa7nXwwKydrhrYfFghWZFI8ZVirqR4g0aAHanGIxXiQ91b2cRJYFTvHQg5Tvyrpm3Homcrt9WNLGPctbl2VGBJykj4QI/s0ZiLua4Ml5ngr8KlvLNlVSrADUk/pQFlLWS14C7lCYzEAAAZoOoOke9GYDiqWnWU0XQsoEkZGGggcxtPKuSfTb9vg7EvDwA42y6Ai4MQRnTMxUFCZIaXBJIy6aH5VLF4i3ltkEnLcGUAMWVAQWOp8JP1in1zjhuRFpoVwzazpDcsvnPypBxTDNdxLXFzIgUQhSMxkgMTIy8vzbVZJktgjB8QQ3RAfxOC0LGcBNSxnxNv1qzjj2mtElnfOUfMhAfw6KpzD4PG2nn1pIbd60pZRBEkEySIIHruImOdWvjeT282ugzFfkYXefT0pJXexaOmnb+CQ4jY/5V3+e3+q11Dtj0k/u48pmPmbcmuoCBmL4LaVAf2dF1XXvmbnsyawvU8t6vfAWhbaLNgaGCLsuP4UI1PqKS3ePgiFw6KdPFAnTrrEHYjpVjdonKle5tAHmBDD0YbHzFJ4j0tWHa6+f5Y5GHs5D4MJJXQ54aYPwAiM3SdNq4JayHw4WSvo0wfh5ZvXSYpQe0t7KVy24IgyJkRB1jT5VH/wDo7+UrmSCIIIBkREGfI1vEDVh9Pn/qOB3fdnw4bNEaIc05TtGgaeZ50Pxa4sWYFofv7Xw2jbPxruTpHlS0cWxBUrmlToRkmREQeoipd3ibvd5+9ZFu2m+BoEOJbbpzrK+pPJPE4tR/PhH0e7ctjYWif9NVPdX/AOIegBqWIvSNCf5WP2FDXD1J/l/qKq2cRb3i9U/kP6GsP2pabzka6jaB+EcjTHtPi2XL3ZI8DzsNdI+H0pGMbddokHVN9fXflHKnS21MjKavSDLbGmtMrWDJuFswAI023kfPlVb4QsDJCw5IICyRrodNh+lJeL4mLhBc7mBmge0xSxan9I/08m9ucftLzJ15A+k6xQvFbhfFYe4GC21D94c6qRJUoYJzddhWCsY0A6hT/qU/rTOxbu3ZZLRy+EZvwgkgAZ/hmSOfOneD/dsbXfB9DscTtEhUZWYnX4iT6sZmicQfE/yrKcAwLW7w7x7eYkAKGzMSROkCNp58jWyv4Yy2m9I0l9LsbfqZ7FH9/Y/jH96a1qMW57tv4ehnb1pLe4ae9tNpCmTJHQ8vWmeJIyNEbbwBy5aUEtgWJ0eNegpXc4WzHOwjMdBodxPXeK+hcP4dh2tjMFmNZAr55xrEWxecI4jM0AHlJg1WfZ5aXToh3ickKMZhnLQqSIfKdNcnxUYl5n0Un41XTTxEEhaW4y7576bnbTzFaLhnZO9cIe1csKA/eDOjEgspEEq4kR5T4R6UYwbVDalYwsMpVQsHKiZvVhmHrI1q/CcPuNh7jKsj99rI5A71bwfsddt3Va9ew7W/DmCJdDQlvIACXI1G5pnxQ2rYuKi6ZGjU7lTPOqQwO7YHkXCPnKXRm1VInzOmYf5ukip4NgH/AHZUEqJkNGYa6AAmTHv0qXE7Vsx3RI1M6HXXz8vvVHDlZWPcsC/IsICiRO2/hzD51OUU3Yt1cefUcYi+biEOVJZEIgMQPEjAHwjXw0mu3b+ZYGqfA3hACwUgGJjXnTIvitUcWMmUhihYHIhAAGbkCTA8+VIntAkhnhpHMkGdutCU8UNp7/nsBPJL6fn8Y8wXDbrWbd/NayhSCC4zgtA+EeY8tNaOw3C2TI6MxcxA0UBjOhZdR8bbTt7peEYC8is4T92e7IafyiG+YI086ZG+zhUJggFRBiDI5gzvHrApZ6HVex1qTUVuNDYvDViGfSSSGnTQAEafF1qDX7lu5oSnhEqMmurQZy6ak8qpa6+kEgAhgAdJhYOu+679aqxGN7whjO0aa7anf1pqk1RJ6Vuz3GYvFLbLFgyaHVVg6hgCFIMSPLegxxkXGhUs+EANIPUzGU6b8xRWJx/eJAIywNCJ2g6zuNK8ssAc2VB4SDlWCQY5z5fWpbLgdAF3FNJ7vDoybBtTMaHXNrrNdXttLqCFdQNYHdqdzO89TXUm49hbcBtg+CwG0/FcfTy0bWr24KumWzZGmubxQfIsNaWYrtNbY6d/8signrvNUYjtKGj92xgRJvMCfWF1o7llLGq4+f5NC3DgIhbCGPF+7X6c6tvALE3Vt6a5QAGPUcqyF7tQWgd3Z00Ehn//AEKkvHcQ8ZV20GSyDHpINAPeRX9L/wBNbexS5xN1xtop0Mc9BzjlVYRQx/8AVJE/mybe0VmLOKxjk63eZOqp5nQEGqGxLEKSzn95a3ZjvcXqaDB3qXT9v4Pot+5I0DDzgD/qqhh/Efn/ANtWXySNiP8AUB9poe5b9D8y33iiyJF4O6z/ABNP3rK9oz+98MAAL8IEDT1p7j77oBkC9TpGnyNZ3EDvTmuJOgMho8PX7VJ5lFtNG0a+oCL7DZvXU/1pBxsH9pP+r70bcwxDTDAEZhvqJGvPSjuIYi3mIayjEHc7n2E124WoSUqIyVqjLKDmPWBy/wB6a8NW+9l0tq+XvFJI8KoScplpyiSU32gdaKt2sMdWtqk9HuA/Rq1vZa7gktRLAZi0OxZc2gkCS2wGsfOvSl2hSVJfrwThjk3tfse9iezbDGJcvsrLnzMiL3iE92ygsRCaFzsDGvWa+sixYGyJ/Kv9KyXDePJcYraBCgAhoChtY0G/TfrtTH9rqMV3q1OV/bgXJcJVVDfGYq2LbBVAlWGwG4rMYgeBt/h/Q8qKxeIIRj0Vj7Amsf8A4zccxnJGnwLIjzIB033Nc/aEotUNjladmhFwlCsxKkekgisfxG6ArW4C6nVZVZyhQcszynfnWtKnKSOQP2rIX+G5mOcs3iB5gAH8PTer5I6o1LgXHtO06YrxmVgR451j+UATrWo4Px0pCkaageiMLf1cxWTv8KualWAMkgMBAEkAD2rTYbhlxwMpSBB1XrcF3fN+YVzwbi/APkVSaf5ZouG8d72IBEzz6My+upU1bjbBbN5j9KC4Pw27bfxC2VykeHMCNWYGCY3b2rT4XiGHUZLhAcbz56jy2rqjKVeM52l0MJf4E3JLnnBDR9B5j2oTBcBuG+UBuJ4QwYqBrMEAEGRFfUe8w0TnUepFAtxvCK07mAJ1iATtp5mpuEF5jJuqEPC+yjC4rXMSYHIoAG20kEdKdYvhWGA8ToJBGwJ9aE4zxdLyBbI1VtSQY+E6fUVmxgLmctI2iB60HkUfpGUL5NLxMYcWWSwwzaEKOhaT8oms4MKwiEG4OmXcbEQRrtV1rCspLEmSAPLSrknqK5cuRtnTCMUgN1bmrjWdMw105j0HloKBuYRNpZfmv/6WafEmos/rU+9aKaEZi7w3wwrwIicikidJzAir2kACV0AGoYTpzgmnNy2p3VT6qDQ74ROg+RI+xpdaNoE+Zv8AJ/M3/bXUyPDk8/5jXtbWjaGB3+AW2CnKVifh0nxHU+Dy/wBzvUcJweyC8icpMSQSOkgmOcaqKpu9p7IWAGYydlUDcn8Sj7fM1HDcbvMW7rDu2Ynm2kx0EcvKrWvF8EN/D8jDh4UOAqjLHVZO2wyjqBpyar0BFxYGQSfwkFtdtHJg+elJ+7xpYMWt2Y2zPMf6WY/aonhDEg3MXqP+UkR6EBajudGpDm60OuZgPFoBET1PgA8t51pZ2kxam2oVlY97ZMAg6B/L5VAcGw8y3fXT1ZwP+4/Wrnt21RglpBIIkksduRJ0PyrAu1Rrrsxpv51SyEbsB7D7is3cx91t7jfLw/agmuqTE5j0kufYSaDMaPFXsOdLjq3lJb7Vl+MXERj3MhIA2c+uk7TRi24+JXQHYlIn5GD9KVcVylvCxmOpWpaoatPU1Se0QZcYwMiNio8lMSPQxQfGnhzVd9yOYNF8U4c7mVBj6V2QST2I3sHcBE4cDX4p9nX605s4EXG6DKp211zf0pJwVTbskNplznnrsR5dadpedWAUFmZYgdQ5In3rycims8lHq2dOCUlenmv4G3CrwN4heSmRPMlTMU+Sk3BOClTndvGQfCOQJkz01/vnWhtWK+g7HBwxKJxdp0qVRdkSmh9D9qTXNiPIx7VpLuGhT6H7Vl7jaVz9u+qJsPDNZw7BW7ltSpExqPOvb3AidYr59Y4rctXTlZlkz5N8tjWmwHbS5BzAGBykf1rox9o1E5Y6GZ7MB/iQH1AP3q7AdmFtlpZYISOugMz70i4h28fRVWC3MmY0naKVXO0F2Ae8aT5xRlnXP7GWM+hDhqD8QrF9o8Mf2hjbII8OhkahROo8/KleM41cMr3j+mY6/IU0w94HQjWpSyd5sOo6RRj7dxhGWJETM1AYO4efT8P+9P3QVDKKm0+owHgLLLOu5k+1G99XhgCqWepyyaRki29dkULFTY1CK5sk9TKJEg5HOvTfPQfaqzUGNTsa2Wm8OciolQdjVLNVTVrG1F5s11C5/M+9dWsbUhbbxWX4VRP4UUH3iak+Kdt2Y+pJ+lda4Ox+K7H8Chfq2b9KKTg1rmC/8bMw/lJy/SruaFUWLjiVBgsJ6Tr7DWr7au3w27h9VyD/AO5WnNiyq6KAo6AAD2FXClcxtIptcNunfu09SXPsAB/9qvHApHiuOfJQqD7FvY0yWrBS6mHSgO1wOyN0zfxkv9GJFH2rIAgAAdAIHtXors1AJVjMAtwQ06dDHT+lL7/YbOudLh1zbiRP9/emc1oOzt1XRrZ0IMj5gD9KvgjGU/ESyvSrR8y4h2BxAMqiuNdmg7bQTuTXtnDmQADJgQN56aV9kHC/Sh+F9mrOHkqPEZljq3pPIeldkscf8WcsXRkOFdkHIm7In8M6/P8ApTLg3BgFJyiQ9xZgAwrso2HlWtfEIg5Cl/8Aj1hNA1sakkAgakyT6kkmqxSTtRA231B7XDI5b70XZ4f5VJeP2vzp/MKFxnau0n4pPRRP+1M8j+wigG4qwFtsTyVvsa+fESKN4l2pa+SgGVI15lvXy8qCtvyrizPVRWKopuYUEQQCPeqFwRU+FiNNj4h9dfrTUJUWt0i23RhJd4dmMsZjlGUfc1euAWPgT1yimJWvRbFazUC4bADkI9AKPt2oqSJFc5pdVBo4tUM1RqFTeRjUSZ6qJqRNRNSlKxkeTXTXhNeUljHhNQJr0moE1jEGaqmuVNjVL0Qke8rqhXlEwYpq1KqQ1appixalWqKqVqnmoGLhUlofva972iYvLV7mqnPXFqdIFnr3aDxPELloh0MFftzB6iiXoa8AwgjSrQjuTk9h9gu3gKjOjA/5SCPrUr/bMkeBfmx/Qf1rDvaa3oZI5GJ942NW2rpIhQSfQgfMnSunvJ8EdMR1iOJs5BZift8hS25c1OteJgSYLsT5AlR/X60wscJw53tr89am/NjIotXIioY/Ea6GTGw1PsNaZNwC1uiJp5A0RZ4cQICgD2FTe4wgwVszmbQ8h09fOmWFUkzyFENwrKddjsP0qwKBtU5MlW56DXhFdUSaTXQaIm3XA101ENSuQaJi5XM1V15NDUaiZNQNeZq4mp2NR4a8ava8JoGIlqiWr1qrNYJ1QY1xaoFqJjxjVLVJmqomiYia6vJrqJiyzdohXrq6nZZFgepd5XV1YJ5nqeeurqICxTVoNdXU6FPTbmqzh/nXV1ViKyhhXBK6uqliUXWrPWibVuurqIBhhbMan5UaF0rq6pPkcquqCI/uaWXF3HMV7XVKYrRXNQNeV1QYDjXhrq6lMRrwiurqwSsmuz11dShPM1dNe11YxWWqBNdXUTEGNVOa8rqJitzVD3a6uooBX3leV1dT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86028" name="Picture 12" descr="https://www.fybeca.com/image/journal/article?img_id=25490&amp;t=1318275935338"/>
          <p:cNvPicPr>
            <a:picLocks noChangeAspect="1" noChangeArrowheads="1"/>
          </p:cNvPicPr>
          <p:nvPr/>
        </p:nvPicPr>
        <p:blipFill>
          <a:blip r:embed="rId3"/>
          <a:srcRect/>
          <a:stretch>
            <a:fillRect/>
          </a:stretch>
        </p:blipFill>
        <p:spPr bwMode="auto">
          <a:xfrm>
            <a:off x="6286512" y="4500570"/>
            <a:ext cx="1643074" cy="1476547"/>
          </a:xfrm>
          <a:prstGeom prst="rect">
            <a:avLst/>
          </a:prstGeom>
          <a:noFill/>
        </p:spPr>
      </p:pic>
      <p:pic>
        <p:nvPicPr>
          <p:cNvPr id="13" name="Picture 28" descr="http://surtiestetika.com/portal/images/stories/signo_plata.gif"/>
          <p:cNvPicPr>
            <a:picLocks noChangeAspect="1" noChangeArrowheads="1"/>
          </p:cNvPicPr>
          <p:nvPr/>
        </p:nvPicPr>
        <p:blipFill>
          <a:blip r:embed="rId4" cstate="print"/>
          <a:srcRect/>
          <a:stretch>
            <a:fillRect/>
          </a:stretch>
        </p:blipFill>
        <p:spPr bwMode="auto">
          <a:xfrm>
            <a:off x="4286248" y="4714884"/>
            <a:ext cx="1219200" cy="1219201"/>
          </a:xfrm>
          <a:prstGeom prst="rect">
            <a:avLst/>
          </a:prstGeom>
          <a:noFill/>
        </p:spPr>
      </p:pic>
      <p:graphicFrame>
        <p:nvGraphicFramePr>
          <p:cNvPr id="14" name="13 Gráfico"/>
          <p:cNvGraphicFramePr/>
          <p:nvPr/>
        </p:nvGraphicFramePr>
        <p:xfrm>
          <a:off x="785786" y="857232"/>
          <a:ext cx="7358114" cy="350046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42852"/>
            <a:ext cx="8229600" cy="1143000"/>
          </a:xfrm>
        </p:spPr>
        <p:txBody>
          <a:bodyPr/>
          <a:lstStyle/>
          <a:p>
            <a:pPr algn="ctr"/>
            <a:r>
              <a:rPr lang="es-ES" i="0" dirty="0" smtClean="0">
                <a:solidFill>
                  <a:schemeClr val="tx1"/>
                </a:solidFill>
              </a:rPr>
              <a:t>Decisión de Compra</a:t>
            </a:r>
            <a:endParaRPr lang="es-ES" dirty="0"/>
          </a:p>
        </p:txBody>
      </p:sp>
      <p:graphicFrame>
        <p:nvGraphicFramePr>
          <p:cNvPr id="5" name="4 Gráfico"/>
          <p:cNvGraphicFramePr/>
          <p:nvPr/>
        </p:nvGraphicFramePr>
        <p:xfrm>
          <a:off x="1142976" y="785794"/>
          <a:ext cx="6858048" cy="3500462"/>
        </p:xfrm>
        <a:graphic>
          <a:graphicData uri="http://schemas.openxmlformats.org/drawingml/2006/chart">
            <c:chart xmlns:c="http://schemas.openxmlformats.org/drawingml/2006/chart" xmlns:r="http://schemas.openxmlformats.org/officeDocument/2006/relationships" r:id="rId2"/>
          </a:graphicData>
        </a:graphic>
      </p:graphicFrame>
      <p:pic>
        <p:nvPicPr>
          <p:cNvPr id="87042" name="Picture 2" descr="http://farmaciadidactica.com/wp-content/uploads/2012/10/FarmacEuticos.jpg"/>
          <p:cNvPicPr>
            <a:picLocks noChangeAspect="1" noChangeArrowheads="1"/>
          </p:cNvPicPr>
          <p:nvPr/>
        </p:nvPicPr>
        <p:blipFill>
          <a:blip r:embed="rId3"/>
          <a:srcRect/>
          <a:stretch>
            <a:fillRect/>
          </a:stretch>
        </p:blipFill>
        <p:spPr bwMode="auto">
          <a:xfrm>
            <a:off x="428596" y="4453012"/>
            <a:ext cx="2000264" cy="1571635"/>
          </a:xfrm>
          <a:prstGeom prst="rect">
            <a:avLst/>
          </a:prstGeom>
          <a:noFill/>
        </p:spPr>
      </p:pic>
      <p:pic>
        <p:nvPicPr>
          <p:cNvPr id="49154" name="Picture 2" descr="http://www.coachingperfecto.com/wp-content/uploads/2013/10/tiempo-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4453012"/>
            <a:ext cx="1945575" cy="17122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290"/>
            <a:ext cx="8229600" cy="868346"/>
          </a:xfrm>
        </p:spPr>
        <p:txBody>
          <a:bodyPr/>
          <a:lstStyle/>
          <a:p>
            <a:pPr algn="ctr"/>
            <a:r>
              <a:rPr lang="es-ES" i="0" dirty="0" smtClean="0">
                <a:solidFill>
                  <a:schemeClr val="tx1"/>
                </a:solidFill>
              </a:rPr>
              <a:t>Disposición exterior</a:t>
            </a:r>
            <a:endParaRPr lang="es-ES" i="0" dirty="0">
              <a:solidFill>
                <a:schemeClr val="tx1"/>
              </a:solidFill>
            </a:endParaRPr>
          </a:p>
        </p:txBody>
      </p:sp>
      <p:pic>
        <p:nvPicPr>
          <p:cNvPr id="88066" name="Picture 2" descr="http://www.quicentro.com/images/locales/fybeca.jpg"/>
          <p:cNvPicPr>
            <a:picLocks noChangeAspect="1" noChangeArrowheads="1"/>
          </p:cNvPicPr>
          <p:nvPr/>
        </p:nvPicPr>
        <p:blipFill>
          <a:blip r:embed="rId2"/>
          <a:srcRect/>
          <a:stretch>
            <a:fillRect/>
          </a:stretch>
        </p:blipFill>
        <p:spPr bwMode="auto">
          <a:xfrm>
            <a:off x="357158" y="4500570"/>
            <a:ext cx="2414583" cy="1624767"/>
          </a:xfrm>
          <a:prstGeom prst="rect">
            <a:avLst/>
          </a:prstGeom>
          <a:noFill/>
        </p:spPr>
      </p:pic>
      <p:pic>
        <p:nvPicPr>
          <p:cNvPr id="88068" name="Picture 4" descr="https://encrypted-tbn3.gstatic.com/images?q=tbn:ANd9GcR7upW7rB8sg3Vv4CAVitTRd429Nygn8I2wWylgZiJL7Vj6wbC72w"/>
          <p:cNvPicPr>
            <a:picLocks noChangeAspect="1" noChangeArrowheads="1"/>
          </p:cNvPicPr>
          <p:nvPr/>
        </p:nvPicPr>
        <p:blipFill>
          <a:blip r:embed="rId3"/>
          <a:srcRect/>
          <a:stretch>
            <a:fillRect/>
          </a:stretch>
        </p:blipFill>
        <p:spPr bwMode="auto">
          <a:xfrm>
            <a:off x="4214810" y="4572008"/>
            <a:ext cx="2443161" cy="1576233"/>
          </a:xfrm>
          <a:prstGeom prst="rect">
            <a:avLst/>
          </a:prstGeom>
          <a:noFill/>
        </p:spPr>
      </p:pic>
      <p:graphicFrame>
        <p:nvGraphicFramePr>
          <p:cNvPr id="8" name="7 Gráfico"/>
          <p:cNvGraphicFramePr/>
          <p:nvPr/>
        </p:nvGraphicFramePr>
        <p:xfrm>
          <a:off x="1000100" y="785794"/>
          <a:ext cx="6929486" cy="3538846"/>
        </p:xfrm>
        <a:graphic>
          <a:graphicData uri="http://schemas.openxmlformats.org/drawingml/2006/chart">
            <c:chart xmlns:c="http://schemas.openxmlformats.org/drawingml/2006/chart" xmlns:r="http://schemas.openxmlformats.org/officeDocument/2006/relationships" r:id="rId4"/>
          </a:graphicData>
        </a:graphic>
      </p:graphicFrame>
      <p:sp>
        <p:nvSpPr>
          <p:cNvPr id="3" name="2 CuadroTexto"/>
          <p:cNvSpPr txBox="1"/>
          <p:nvPr/>
        </p:nvSpPr>
        <p:spPr>
          <a:xfrm>
            <a:off x="1835696" y="3918248"/>
            <a:ext cx="742511" cy="230832"/>
          </a:xfrm>
          <a:prstGeom prst="rect">
            <a:avLst/>
          </a:prstGeom>
          <a:noFill/>
        </p:spPr>
        <p:txBody>
          <a:bodyPr wrap="none" rtlCol="0">
            <a:spAutoFit/>
          </a:bodyPr>
          <a:lstStyle/>
          <a:p>
            <a:r>
              <a:rPr lang="es-MX" sz="900" dirty="0" smtClean="0"/>
              <a:t>RÓTULOS</a:t>
            </a:r>
            <a:endParaRPr lang="es-MX" sz="900"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0"/>
            <a:ext cx="8229600" cy="582594"/>
          </a:xfrm>
        </p:spPr>
        <p:txBody>
          <a:bodyPr/>
          <a:lstStyle/>
          <a:p>
            <a:pPr algn="ctr"/>
            <a:r>
              <a:rPr lang="es-ES" i="0" dirty="0" smtClean="0">
                <a:solidFill>
                  <a:schemeClr val="tx1"/>
                </a:solidFill>
              </a:rPr>
              <a:t>Mobiliario</a:t>
            </a:r>
            <a:endParaRPr lang="es-ES" i="0" dirty="0">
              <a:solidFill>
                <a:schemeClr val="tx1"/>
              </a:solidFill>
            </a:endParaRPr>
          </a:p>
        </p:txBody>
      </p:sp>
      <p:graphicFrame>
        <p:nvGraphicFramePr>
          <p:cNvPr id="4" name="3 Gráfico"/>
          <p:cNvGraphicFramePr/>
          <p:nvPr/>
        </p:nvGraphicFramePr>
        <p:xfrm>
          <a:off x="1142976" y="857232"/>
          <a:ext cx="6929486" cy="3714776"/>
        </p:xfrm>
        <a:graphic>
          <a:graphicData uri="http://schemas.openxmlformats.org/drawingml/2006/chart">
            <c:chart xmlns:c="http://schemas.openxmlformats.org/drawingml/2006/chart" xmlns:r="http://schemas.openxmlformats.org/officeDocument/2006/relationships" r:id="rId2"/>
          </a:graphicData>
        </a:graphic>
      </p:graphicFrame>
      <p:pic>
        <p:nvPicPr>
          <p:cNvPr id="89090" name="Picture 2" descr="http://criticoecuatoriano.files.wordpress.com/2012/01/20120105-230919.jpg"/>
          <p:cNvPicPr>
            <a:picLocks noChangeAspect="1" noChangeArrowheads="1"/>
          </p:cNvPicPr>
          <p:nvPr/>
        </p:nvPicPr>
        <p:blipFill>
          <a:blip r:embed="rId3" cstate="print"/>
          <a:srcRect/>
          <a:stretch>
            <a:fillRect/>
          </a:stretch>
        </p:blipFill>
        <p:spPr bwMode="auto">
          <a:xfrm>
            <a:off x="428596" y="4714884"/>
            <a:ext cx="1944272" cy="1452154"/>
          </a:xfrm>
          <a:prstGeom prst="rect">
            <a:avLst/>
          </a:prstGeom>
          <a:noFill/>
        </p:spPr>
      </p:pic>
      <p:pic>
        <p:nvPicPr>
          <p:cNvPr id="89092" name="Picture 4" descr="http://www.plataformaarquitectura.cl/wp-content/uploads/2011/06/1306818595-1306784349-0130-528x351.jpg"/>
          <p:cNvPicPr>
            <a:picLocks noChangeAspect="1" noChangeArrowheads="1"/>
          </p:cNvPicPr>
          <p:nvPr/>
        </p:nvPicPr>
        <p:blipFill>
          <a:blip r:embed="rId4"/>
          <a:srcRect/>
          <a:stretch>
            <a:fillRect/>
          </a:stretch>
        </p:blipFill>
        <p:spPr bwMode="auto">
          <a:xfrm>
            <a:off x="3929058" y="4643446"/>
            <a:ext cx="2338717" cy="155471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6908"/>
          </a:xfrm>
        </p:spPr>
        <p:txBody>
          <a:bodyPr/>
          <a:lstStyle/>
          <a:p>
            <a:pPr algn="ctr"/>
            <a:r>
              <a:rPr lang="es-MX" i="0" dirty="0" smtClean="0">
                <a:solidFill>
                  <a:schemeClr val="tx1"/>
                </a:solidFill>
                <a:effectLst/>
              </a:rPr>
              <a:t>Zonas visitadas con mayor frecuencia</a:t>
            </a:r>
            <a:br>
              <a:rPr lang="es-MX" i="0" dirty="0" smtClean="0">
                <a:solidFill>
                  <a:schemeClr val="tx1"/>
                </a:solidFill>
                <a:effectLst/>
              </a:rPr>
            </a:br>
            <a:endParaRPr lang="es-ES" i="0" dirty="0">
              <a:solidFill>
                <a:schemeClr val="tx1"/>
              </a:solidFill>
              <a:effectLst/>
            </a:endParaRPr>
          </a:p>
        </p:txBody>
      </p:sp>
      <p:graphicFrame>
        <p:nvGraphicFramePr>
          <p:cNvPr id="4" name="3 Gráfico"/>
          <p:cNvGraphicFramePr/>
          <p:nvPr/>
        </p:nvGraphicFramePr>
        <p:xfrm>
          <a:off x="714348" y="1000108"/>
          <a:ext cx="7429552" cy="3286148"/>
        </p:xfrm>
        <a:graphic>
          <a:graphicData uri="http://schemas.openxmlformats.org/drawingml/2006/chart">
            <c:chart xmlns:c="http://schemas.openxmlformats.org/drawingml/2006/chart" xmlns:r="http://schemas.openxmlformats.org/officeDocument/2006/relationships" r:id="rId2"/>
          </a:graphicData>
        </a:graphic>
      </p:graphicFrame>
      <p:pic>
        <p:nvPicPr>
          <p:cNvPr id="90114" name="Picture 2" descr="http://4.bp.blogspot.com/-c2WNLDyU9ac/T78jaE2T7cI/AAAAAAAADjU/cALUre0Lyhg/s1600/medicamentos.jpg"/>
          <p:cNvPicPr>
            <a:picLocks noChangeAspect="1" noChangeArrowheads="1"/>
          </p:cNvPicPr>
          <p:nvPr/>
        </p:nvPicPr>
        <p:blipFill>
          <a:blip r:embed="rId3"/>
          <a:srcRect/>
          <a:stretch>
            <a:fillRect/>
          </a:stretch>
        </p:blipFill>
        <p:spPr bwMode="auto">
          <a:xfrm>
            <a:off x="683568" y="4415877"/>
            <a:ext cx="1958892" cy="1756853"/>
          </a:xfrm>
          <a:prstGeom prst="rect">
            <a:avLst/>
          </a:prstGeom>
          <a:noFill/>
        </p:spPr>
      </p:pic>
      <p:pic>
        <p:nvPicPr>
          <p:cNvPr id="50180" name="Picture 4" descr="http://www.anunciosweb.com.mx/userfiles/images/guadalajara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4353202"/>
            <a:ext cx="2274408" cy="18195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i="0" dirty="0" smtClean="0">
                <a:solidFill>
                  <a:schemeClr val="tx1"/>
                </a:solidFill>
                <a:effectLst/>
              </a:rPr>
              <a:t>Animación y Publicidad</a:t>
            </a:r>
            <a:endParaRPr lang="es-ES" i="0" dirty="0">
              <a:solidFill>
                <a:schemeClr val="tx1"/>
              </a:solidFill>
              <a:effectLst/>
            </a:endParaRPr>
          </a:p>
        </p:txBody>
      </p:sp>
      <p:graphicFrame>
        <p:nvGraphicFramePr>
          <p:cNvPr id="4" name="3 Gráfico"/>
          <p:cNvGraphicFramePr/>
          <p:nvPr>
            <p:extLst>
              <p:ext uri="{D42A27DB-BD31-4B8C-83A1-F6EECF244321}">
                <p14:modId xmlns:p14="http://schemas.microsoft.com/office/powerpoint/2010/main" val="2295695703"/>
              </p:ext>
            </p:extLst>
          </p:nvPr>
        </p:nvGraphicFramePr>
        <p:xfrm>
          <a:off x="1331640" y="980728"/>
          <a:ext cx="6120680" cy="3168352"/>
        </p:xfrm>
        <a:graphic>
          <a:graphicData uri="http://schemas.openxmlformats.org/drawingml/2006/chart">
            <c:chart xmlns:c="http://schemas.openxmlformats.org/drawingml/2006/chart" xmlns:r="http://schemas.openxmlformats.org/officeDocument/2006/relationships" r:id="rId2"/>
          </a:graphicData>
        </a:graphic>
      </p:graphicFrame>
      <p:sp>
        <p:nvSpPr>
          <p:cNvPr id="5" name="AutoShape 4" descr="data:image/jpeg;base64,/9j/4AAQSkZJRgABAQAAAQABAAD/2wCEAAkGBxQTEhQUEhMUFhUXFBcYFBcWFRQVFxQXFRYXFxcXFRcYHCggGBolHRUUITEhJSkrLi4uFx8zODMsNygtLisBCgoKDg0OGxAQGywkHyQtLywsLCwsLCwsLCwsLCwsLCwsLCwsLCwsLCwsLCwsLCwsLCwsLCwsLCwsLCwsLCwsLP/AABEIAKYBMAMBEQACEQEDEQH/xAAcAAABBQEBAQAAAAAAAAAAAAAAAgMEBQYBBwj/xABHEAABAwEEBgcEBwYFAwUAAAABAAIRAwQFITESQVFhcZEGEyKBobHBMlLR4QcUI0JicrIVgpLC4vAzY2STohZT0iQlNENz/8QAGwEBAAIDAQEAAAAAAAAAAAAAAAQFAQMGAgf/xAA7EQACAQMBBgIIBAUEAwEAAAAAAQIDBBExBRIhQVFhcbETIjKBkaHB0QYj4fAUJDNCUhVicpJTgvE0/9oADAMBAAIRAxEAPwD3FACAEAIAQAgBACAEAg1NmPBAc0nbBzQB1m0EeIQDiAEAIAQAgBACAEAIDhcEBwOCAUgBAcJQHBUG0IBSAEAIAQAgBACAEAIAQAgBACAEAIAQAgBACAbcZMDLWfRALa2MkB1ACAbIjLLX8kA4gBACAEAIAQAgEOOMc0AoNQAQgEjDDkgOPdqGfkEB1tMcTtKAUWhAJ0Yy5fBAKBQHUAIAQAgBACAEAIAQAgBACA4SgE9aEAoFAdQCXugE7AgEWcdkbTieJxQEeraXiXBo0QcjMlZwBVW0Ox0AMBJmZPwTAEPthwIAjsyDM9rZwTAH6dQlzhhojCdrtfcsAdp5IBSA45wGaAjVLwpjNwWcMDf7Vp+95pusHRetL3h3pusEinaWuycCmAIbWxOBMuiQJAyGKwBitXMk4jsuwx1QQfNZAkk4w8wIMycJG3XllvQDtGtJIMzM6oEQIGyJHNAPWcyC7aTyBgeSwBptpJdHZ14YgwJy2rOAc+tkCSBBBIidW1MA6y1E4QNLSjdAgk8jzQEluZWAKQAgBACAEAIAQAgBACAEBwlANgiNJ3HHUEB01m49oYCTiMAgOBw1EZA4bDrQDqAZtnsO/KfJEBnqS8Nc2o5vZGAiNqyBFoc6cWOcNgy+aA6Q4PcdEw5ojcdh5oBRpENb2ZflMTo657kAzUs7g4aOlgWwZMR96RkgJ7DnxWAMPrlxhgnaTkPidyyBqpQYMartI7CcO5oz8VprXNOjHeqSUV3PSi3ohAt7G+wzwAVHW/EtpDhHMvBffBuVtN6nP2r+Hx+SiP8AFVPlTfxX2Pf8K+ooXmDm31WyH4pt37UJL4Mw7WXJnJoPzaAeGieYVnQ25ZVXhTw+/D9PmapUZrkdp2Isk0qhgmdF2IyjA5jIbVaqakso1jtK04w9ui7VOvgdazgwSRTERAhYBwtE4DiUBFstIOGMy1xGBIyMjzCywLZZ3dkOIOiTiBBM7skyAo2YjRkiGzG+cp5pkDNpZnMEl2DcwWiYHqiB2zU6oaBgIAEkycNw+KcALdZ3a6pHc0eaZQEuFRmIPWN1iIcOG1ODBKoVw8SCsYA6gBACAEAIAQAgBANWn2HR7p8kAzUplzSZDgRLBERI2zisgSLOZxGEkyDjiBAHf5IAp0XNO6MRhsMDbhh4oCZMLAGatdsEEhZwCBd1uAlkOOiTowCZB+Cy0Cb17jkw98DzKwA06nujmnAB1lT3ORCcAcda49ppB1SMOaYAku0+y09ke0fQb00BHtNtDexTjDAnZtA2neue2vtyNr+VS4z+UfHv2+JIpUd7i9CvJ1nNcLXuKleW/Uk2+5OjFRWEcWkyCAEAIBylWc04H4KbabQuLV5pSwunL4HidOMtSyo2ltQaLxj/AHlsK7fZe3KV3iE/Vn05Pw+3mQqtBw4rQ60uYYc6Wn2TGPBx2q91NA+6u0YDE7BiUwCIesD9JjOy72gSAdxGKcASfrJHttI35jmEwB11URKwCK+sKbDUfmR55ALTc3ELek6k9EeZyUVlmftN9VXZHRGxvxXF3G3Lqq/Ve6u2vx/+FfO5nLTgV76hOJJPEyqqdWc3mUm33eTQ5N6sgf8AV77Ham039ug9rS4H2qZJLS5h2YSW8Yhdbse8n6Bb7ys44kqjWceD0N+8BtRpbk+dLYSMQfNdHyJ5OWACAEAIAQAgBACAEBADjSwIJp6iMS3cRrCzqB0W+mcnTuAdPkmAOgziRA2a+9YBHB05c4wwZYxMZk7kbUVxMrjwRAqX7Z2eyJ/K0eZVTU23aw4Jt+CJsNnV5csEap0qH3afN3oAoU/xFBexB+94+5IjsqX90iJV6TVTkGt7p81DqfiCu/Zil8X9jfHZdNatsjPvusf/ALD3AD0UWW2rx/3Y9yNq2fQXL5sbffVpjsVoOrSY17e8YHkQt1HbtzF+viS8DzPZ1J6LAWD6QNCoKN4U209L2KzCTRf+YHFmY2xOMDFdFabRp145K2vZShoam8K4Y0Mp4F0mRqbrI34gDjuWva+0P4O3cl7T4R8evuI1KnvyK4BfNZScm5N5bLJIFgDFutrKTdKoYEwMyXE5NaBiTuW6hbzrz3ILLMNpalYLdaqn+FZ9Buo1CNI/uzh4roqX4brNesvml+pp9PDqPNfaR7YH8I9F5q/h+4jpTz4Nfc9xrUnzJFK2+8OXwVJVtnCW7JNPozfu5WYsmNM4hRpRcdTxpqdWE2nlAs7FaA8aD8fVd5sLa7uV6Gq/XWj/AMl9189epAr0t31loctlrZZ26y45DWeJ2K1v9oU7SG9Li3ouv6EKrVVNZZS1ukFU+zotG4T5rmau37mT9RKPz8/sQpXc3pwK6x9PSy0/V7SwEFzQyq3CNMAjTbxMSOSv7C/dalGU9X0+Bvp3GcbxqbVZYeGidF5xEmBGcDgrdMlkDpRaMWsHErmPxHXxGFFc+L8l9SFeT4KJQSuTwQchKYGTDdMjNpj/AC2DnJ9V0uzI/wAuvFm2Oh7ZVGNEbJ8GrrUWxOLgsAT1g2oBQcEB1ACAEAIBl9oxgAk7lnAE6VQ6gOJ+CcAcNJ33nxwHqUyCBabystMxUtVJh2OrU2nkSsbyPapzeiY5Z7TQqj7K0Mf+SpTf5IpGHGS1RE6SHq7MGg4YCdowVZtmTVpLHPC+ZM2dFSuFnuY3rFxGDpt0DU2kDiYXpUpPRHngAqTlJ4AnyW6NnXlpB/BniVSnHVoWQ4CS0gbwR5r1UsLinHenBpeB5jXpSeIyWfER1ii4N+6Q73sTa9J1N2ZxafdcMj6cCVItazo1FLlzNVWlvxGvo8vZ5DqNQkupABk5imDBZwaT/wAtykbcUp7k28rTw5/P6FQ4KLyuZvQVzJgCVlJt4QJt33U0kVXiXRDZ+4DqGydfyC+m7L2dCyoqP979p9+ngitq1HN9i2a0DUrI1HS0HUgK+23S1+IwK0XNtSuYblaOV814M906koPMSgqB1J0EfNcJtLZk7Oe6+MHo/wB6NfMtaVWNaPclMcCJGSo5x3XgxjAtroMjNeqVWVKanB4aeUYaTWGVl82vrHzuXQbUvFdThNf4rh0fM5i+9Wru9CBKrMEMxPTHs2gOH/bae9pI9Auk2W/5fwb+5vhoe52dwe1j/wAII/eAXVotkY697Rp1XHYYHcuC2vX9Ndya0Xq/D9clTcT3qj+BXdd29H8Bcf4gG+TlDUMUXLvg1f2jsrQeTGX23StoH46Teej8V1OzV+TBfvUkU+R7fXs2kWmY0Z8Y+C6jJakCveVlY4tdWaXDNodpOHFrcuS9xpzl7KNNW5pUlmckveM/t6yzr46Dlv8A4Ov0+aIX+sWecb/yf2JlltFCp/hvE7ASD/CVpnSqQ9pEujd0a39OSfn8CTplntYjb8VrJBIBWAdQEa8K+gwnuHErKQM1076Vtuyg1zWdZVqEhjSYEgSXvOcDDAbRlmtdSe6skq0tXXnjktTzFnTu9bXJbWZQZMEspgdzdLSJ596g1rz0epe0NkU5aLPiQ7RYqtX/AORbLVVnMGoY5GcFBltCT0XxLKGyqcenuRyhclnblSafzS7zwWiV3VfMkxsqS5ZJtOixvssYODWjyC0urN6tm9UYLRIsKF6VGt0NNxZraSSMNgORSdWc6bpyk8MjzsaLlvqKUlzXD4lkyrIBCqJQcZYZHcccGVHROP2nTa7EGtUaR3Pj0XSbP/qxfb6FJef0pL96ntTbIwZNHJdBvMoTlexscCC0ckyMnnt92TqqpbqzC4ratrGhcNQ0fFds8vidXs6s61HMtVwIGkq3BOwU10jQvEkZOLgf32aXnCn3L37TjywVVxDGT0izuloXMTXrEMkUGaTmt2nwz9FbbBoelvoZ0jmXw0+eDTXeIM0IX0grTqAEAICuvmxdYwkZjJRru2jc0ZUpc9Oz5P8AfI2Uqjpy3kZm7rR2iw93EZ/3uXza5oyjlPWL4ltLDWUWJcoWDyZ+u7FWOOCOTvpZuJ+PkR7PW0tP8Ly3k1vxW+vDdUO6+rI8uGDL9NmdukdrHDk7+pXGyX+VJdzbSfA9Xua3f+3Uan+nZz0APNdNOt6O3dV8o5+RZb+Ke92MsXL53JtvLKXJVXdX07RaTqb1bB+7pz4yrC6huW9OPXL8jbLhFFpKrjVkydQg3gJIAFenJOQDS2SeS6zZ8fUprwJVPVFvfnSqteFY0bO91KzN9pzZD6g2k6gTk3nsHaW9tx46kW/2i4p7unmP2WysptDWNDW7te8nWd6tYxUVhHL1KkpvMmPcuYWcnjB0SIOWw/ApwfAysxeVwNX0dvrrPsqpkx2SfvbjvVReWih68NOZ1WydqOq/Q1X63J9fHuXlI6LtE5fd+Cry/JKwCr6QH7P94eBXqOoPPvpzs8ss79Qc5v8AE2f5VEuvZT7l/sBp1JxfTP7+JiLmdFFgH4uekfkufuv6h11KCSwi6uaxG0Vm0g7RLpgxOQn0S2o+mqKDeMmm+uP4ag6uM4xw01eDc2T6PmD23ud4eSuYbMoR9rL+XkcrV/EFzL2Eo/Pz+x5p0qL7Ja6lGQWggtBA9lwkCRjhlO5Rbi0pxm4pcDpNm3X8TbxnL2tH4oWysCARkQCO9VU47rwWCWUW911ZZGwkevqodwuKZAuY4mV101NC9aR/1Lf+Z/qV3YPjB+Bzl2vVmvE97XQFACA8+6Y1gbQQPutAPHNcptuopV1Fcl+p0uyIONFt82UcqmwWxDsdGbXpbJ8G6PmpFaWKG6Vt1wg31N3ZRDG8PPFc/U9pleixuoTUHArpvwtH8+pLpH6kW79lF6u2IAIAQAgOEIDA34OptM6pDvHFcftu3SuHLlJZ9+jLK2lvU8dCzruhruBXJxXrYN5QVDJPFWLRxNaW9Uk+rfmVdy1tLrz/AKip6fBT7+G76Nf7UZq8iv6ZNltI7HPHMNPopGyX7a8PqeqPM1V0W6bss7PzNPBj3fJWe1q+7ZRgv7n8l+uCTXnigl1+hEr1wxrnnJrS7kJXM0ae/NR6kGKy8FJ0R/w6jjm6pjvgT/MVYbV9qK7Gys9C+lVRpMFfT5q1d9R/LSK73YlDeak9IpfFnq4nuwx1ND0asvV0QfvP7R4fdHLHvXY0Y4WTnrue9PHQ09w3f11SD7Ixd8Fru6/oocNWStlWSuauZ+zHi+/RGutNx0nN0dEblTRrTjLeTOwqW9KpD0c4prp9unuMVeVLqHljhhq3j4q7oVfTQ3uZxl/aO0rbmsXxXh90R21C1wLTiCC0+IK3NKUcMgpunNSi+K4o9Cp2gVKLKo2B3PMLnakNybi+R9Bt6yrUo1FzSZOacFrNxX36yaRXqOoMd9KVDrbra+JLDTf/ACn9RWi5jmDLXY1Tcu13TX1+h5ZctT7ONjj4gfNc/dR4pnc0nnJo+i1o0LZZz/mNH8XZ9Vize7Wi+5H2nDftKi7eXE9qttsp0mOqVXtYxolznEAADeV0z4HzqMXJ4R8zdNekItdtrVmToEgU5wJa0QCRqnPvUKr68snU2DdCkoMsrukUmA56PmSR4EKkuMOo8HSUG3TTZf3T7PEnyj0UC45ES6eamOw2+7HfWG12vALXseGlpOLNHAkHct9C9VJR4aFRWtJVG+Optf8ArS0e5R5VD/Mpz26/8Pn+hB/0X/cJr9L67mwNBp2tafCSVoq7arSWIJL5m+lselF5k2yhc8kkkyTiTtKp23J5ZapJLCAO1/2TsWYx6mJMsblu4zpO15/BRLmvyRU3NVVJYjojRyq0jk253fadxXT/AIXlivNf7fqRLxeqi+XbFeCAEAIAQGI+kCnDqbtukPJUW3IZjCXivImWj1QPrTRadrW+MLiNz89ruSqkt2m5dEUunr71MisyRw8eLKLopUltX84PMfJWm1I8Ym6vyHelLZog7HjxDgtezHio12MUXxZJuCRZ6YOUuI4OcsbSqudRQ5R+vFitPLS6DHSa0aNAjW9wb3DtHyHNNm081d7oKKy8nOiwihO17vQeibTeaqXYVnxLhpxVekacmBtvaqVD+N3iSfVfTdiU8W+er8kjXdy9ZLsbJvZAaNQA5CPRdCuCwc/N5k2bnoRRiiXa3OPhh6Kov5ZqY6I63YVNRtt7q38uBo1BLoxf0kWf7NlQZh0dzvmAp9hU3ZtdSm25RU6Cl/i/MyNhr6TBuJHqPNW2Tkpxxg9A6JVdKyke6Xj1Hmqa+jitnqdfsSe9apdG19fqXtmMtHBQ2W41ebZpu4LK1Bmr6odbdVdmZFOoAN7Zc30WKqymuxJs57lxCXdHh1yP9sflPmPVUFyspM+hUHxwW1GsWua4GCCCDsIMgqLB7skzfUipwcXzTRSXlUt1rM2ms92MgVH9kb2sGDe4BW87qHN5ObobNml6sMeP7yOWK5mMILjpkaohvLX/AHgodS7b4RWC0o7OUXmo89uRf3ZYald+hTBJzcdTRtK0UbedaW7ElXd3Stae/Ufgub7IuLPT0cNQwCqarzLiVu85vefMK9tpsMPqNaYmCQDG3wKQoVJrMVk8SrQi8SZJqU3N9oEcQlWhUpe3FrxQp1qdT2JJ+AiVqwbCBar4ZSqNbUZUDScXwCI2tAPa4TO5T7azhUw5S4diFXupQyox49zW3pdFFtjbaKT+tGkxwfMggPGAjLhuVxcWVClaydNZfDi9dce4o5XlarPdm8Lp+9S3BGrLUvn0k8kpBKxgySrtqRVbxjmFdbAq+jvYr/JNfLPmiPdRzTZpV9BKoEAIAQAgMV9JToZS/Of0qp2ws0Y+P0JNt7TIDnxZ6X5B+j5ricfnyNt9LdtZvt58Cptj4p1Dspv/AElS7eOasV3Rx9P2kUvRTDrB+T+ZWG0+Ki/E3V9EWV8Uy+i5ozlkcdMD1USxlu1cvozXSfrEum0NAaMgABwAhRqknOTk+ZrlLLyZ3pTVl7W6mtk8XfIBXGz47tNy6kmjwiX9jsvVU6bNYYC7i/tH9Si7UWLhx6JeSf1PFzwnjsh5pxHFQIrijStTE0RJJ/GfNfUdjr+VXiyNfPFX3I1L34niVcZKZo9D6FOmyt/M79RVNef1Wdlsb/8AJHxfmXyiloZP6TDFicfxM/WFJtHioiDtJZtpe7zPOLkqyx35h5K4izjq8cYPSOgh+wq/nP6Gqsv/AG14fc6PYH9CX/L6I0tk9gcFCZeHbUJY7giBS3S3Sp16Z2z/ABNj0XqWpnOOJ8+Wan1daow6i9v8B/pKoq8eDR9Ftp727LqibpqFgnlxdfRu014LKZ0SJDnEAEHWNZ5KVTsqs1lLh3K252ta27cZy4rkuL+3zNddX0aOMGvUw91ojmVMp7OiuM3nwKS4/Eknwowx3fH5G1ui77PSY6nQDZaO1GOc5nWcCrCEI00lFYRzte4q15b9STbPN7WIe8bHOHiVw9dYqyXd+Z2NF5pxfZeRlOldOXtO2nHJzvirCxfqe8g3a/M9x7nTu+nXs1OQO1TYebQV00oxqQ3ZrKZzUZypz3ovDRgL3u91CoWnL7p2hchfWbtqm7yej7fodZZXSuKe9zWpV2uztqNLHiQeYO0b1HpVZU5ZRvq0o1I4ZVXVelSydbZapJoVQZzhpPs1WbMYkbtoXQUbhTpuPKS+BQ3Fu1Luvmeg3NbOspMJzDQD3YT4LibunuVH0Z7hxROlRj3g618EEalso1JUqiqR1TyYlFSWGa6z1Q5ocNYX1GlVjVgpx0ayUUouLwxxbDAIAQAgPOvpRtM1KFJucOMb3ENb6qo2tLhGPiyTbrVibz7LWtH3Wx+kei4qi96UpdTztmW7a46tff6FHej4o1PyxzIHqrCzWayOVo+0QOjTMKrvyDnpH0U/aEc0lLv5p/Y31l6me5c6X9+PoqhNrQip4OtWEsmFxM/Y6H1m2NbqfVj9xv8AS1dNa0uMKf77ljSjmSiau+HfbVOMcgFUbUebub7/AEI1281pEMugE7ATyBKh01ma8TTD2kZGwidIb55j5L6VsKWaUo9H5r9CNtJYlGXb9+ZfVXYnfjzE+quCpa4m8+ju1aVJ7NbXz3OHxBVZex9dS6nUbCqZoyh0fma1Qi8PP/pht4bZ6dLXUqTH4WCSeZapVqvWyV+0Z4pbvV+RhLkwpT7zifIehVnDQ5O69rB6n0Jp6NkLveL3eg8lW3ks1Dpti0921T6tv6fQ0dmENHBRGWwuoMDwQFDc5is9vvMPgfmV7loDw/pXZuqvOu3bVJ/3BpfzKpuY+tJHdbLqb1vTfbHw4ELTVfguz2/oRaSbqpuZGk2m4DCcWEj0V7avNOJ892xDdvand5+KyTadhq1RNRziNhMDkMFKykVp25GBtWo0e55H5rEtDBgb5EV6o/GfHFcVfRxcTXdnZWTzbwfZGb6QMnQP5h+le7V4izXdL1kes2Ssf2bZntOIZRIO8ABdbQeYrwOWrLFSS7sVf1kFqs4qNHaAmNjhmFHvrX09Jw5riv33N9jc+gqpvR8H4foeeFca1g6/Ug3tY+tZh7bcWb9re/zhSLaruSw9GRrmjvxytUSeg154GkTi3Fu9usd2HPcte07fK317yqxhm4DlQNGwJQYLm4bdH2bj+X4Lqvw/tBR/lqj/AOP1X2K+8oP217y+XWlcCAEAitVDWlziAACSTgABiSUB5PZ6xttuqWkz1TDFOdejgwebu8LkNs3aecc+C8CytqROvZ/a7h6lUluvUKz8QTxCEe/kv1KG+3/Yne9o8z6BWdhH8xvsc9Q1ZI6N0P8A0lV/+c0cm/1K0vIZs2/9y8v1JVZfy7fdD0rniuyNWyto03u2NIHF3ZHn4LfbQ3qiNlJZkSPousOlaH1SMKdOB+Z/yB5rq7GGZuXT6lvax9ZsdvF81ah/GfNcteS3rib7vzKmvLNWT7siWh0Mf/8Am/8ASV4oLNSPieaftIp+j13moaxb9ymHf8vhK7jYdTcrPOjWPmbry3dahJx1jxX1+RNtLIa0/unuxb4fpXT1FhnNxe8skzo3fJs1YPzaey8bWnWN4zUatT9JHBNsLp21Xf5Pg/A9Dt3SyyUqQqPrsgiWtBBe7cGDGVV+hnnGDr1d0XDfUlg8c6QXpUvG0mqQWUx2WA/cYPNxz+QVhSpbqwUV5dqUt5+5E6yUS5zabBmQ1o8FIbUVllKoyrVElq2evWazClRp0hsA7hmf72qmnLek5Hd0aSpU4wXJYLJowXg2AUBnaB0bS3eSOYPrC2PQHlf0u2Q07eKkYPptcDtLSQfJvNVl2vWz1R2GwZqVu49H58TKVDBPFV7R0i0PZPohr6dgez3Krx3Oa138xVrZv8v3nE/iKG7dp9Yr6o3FlPYHBS2UJTXeYtJ3td5gr09DJhulLNG1VN5B8AuQ2nHF1Lvh/I6zZks20ff5mcvZktbHvHxHyWm3eMm24WcHqFxsJuqkDmGN8H4eELrbR5pRfY5W6WK0vEeumvoP0T7FTDg7Vzy5KTJGgy3TC6+pq6QHZeeRXL7WtfR1PSR0l5/rr8TpdlXXpKfo5ax8v0+xQSqgtikt00K7azMidKNU/fbwIP8AyVjTarUnCXgVNxS3J8NGeiWC0BzQWmQ5oc07Q7ELmq1Nwk0zVEkytOD0dDllZTyhgurvvyOzUk/iGfeuo2ft/CULn/t9/v8AIrq9lzp/D7FxSttN2T28wPArpaVzRqrMJJ+DIEoSjqiNbr8oUvbqtn3WnTeeDGyTyXqpXp01mckjEYSlojF3/eNe3fZta6z2ae1pYVao2aP3W7j37Fz20NtU8OFPiTqNpLVjtks7abAxghoyHmTtJ2rlKtSVSW9LUsYwUVhFVeTu2ePoFLor8tHLfiLO/T8H9Civx3ZYNrie4CPU8la2KxllNbrg2aa5bGW3VpEe1Uc/u0g0eDVb3MG9ny8c/Mn1Y/yr+PzKvSXL4KYr76q9hrdpk8BgPEnkrCyjrIlW64Nm++jqw9XYi8jGoS790YN8BPeupsobtNPrxLq2jiGeplKz5c4/iPmuJqPem33Odk8ybI1sd9nU/IfHD1Wy2X5qPdH20W/0T0A59pnLQYOZeuqsNZPw+pdWnMs776PaJdAljswNWvDguno3cZx3Z69SlvtkShN1KCynrHmvDt5eBirbY3UzjiNTtXfsO5billHDwRdJYMJtaDtCk550WNLjsGKw2lqe4U51JYiss9B6J9HBZwa9eA4DDY0epUCvX3/VjodPs3ZvoPzKnteX6mnsRLyahEA4MGxu/eVFZbk5YAIDNXkwioSMCHSOIxC2LQyR78uijeVEseNGo0YRm0+83aFqqU1JYkSrS8qWtTfh71yZ5LefRC106pYKTn5Q5uRwzzw71WTtailjGTtaG17WdLec0uz1X39x610AuN1ishbU9t7i9w2EgANHcB4qfQpejjh6nJbWvVd196OiWF9zUWdsNA3LaysM9VqaFYPAnRcZG0HArZqjJG6S3B9Z0atEiSO4jequ+2erjEk8SXzLGwv/AOHzGSzF/Ir7t6FOdHXHAGYHxUShsfDzVl7l9/0JVfbGf6cfe/sbCmxui2myNBsDDLDIBXaSisIpJScnl6lNedENcWzwWxMDtppC12YtPttwPEZO78+aj3FBVabpy5+Zut67o1FNcjza0Uixxa4QQYK4ypTlTm4S1R2VOpGpFTjoyHb7N1jC0DEEEcZjyK2UJ7sjVcQ3omzuS5qlGz0hU2H92SSAfBbto7KqeiVaKz/kua7/AHWvMo1cw9K4p+/qSHCM1zLWCYuJyVgzgJWRgJQYAFDGAlDOAlYGBNK6DWfhkY0pGzYrvZNlUuZYxiC1f0XfyKzaVKjUhu1Fl8idW6IUS7t1Bhq0gMNm5dTHZVCOm9jx/QolZU1pkutCi+mbPTI7LYAGUARAOuFOlSjKDg1wax7iTKCcd16aGPtHRqq1xESPFczU2JXUvUw1448ymls2onweURqXRKrWqjTGi3AHXDRqG/fvUq22bWXqzWFz4p+Rvp2k84fBHoVnbTa3qGESxgGiNQiB5K+SxjGhaJYWDzS8bOadRzSIxMbwuHu7eVGtKD/a5HMXFN0qjiyvvCeqI1ugDgDJPgAvVrHEt5nuguO8zZfRnYDRs9Wq8QHmRPuMGfMuXVWMGqe918i7tY4hnqTbDeb2iDD2n7rjiJ2FWDRKH317O/26bm92kPBZUpx0ZrnShP2kn4oiG67BMwP9t3/ivfpqnUj/AOn22c7iJlC0WekPsqZcdXZ0R4/BeG5S1ZIhShTWIJLwHqFN9dwdUwYDg0ZfMrzoey8a2BAXgHUAICrvSyT2h3r1Fgpy0ghzTDhkRqXsySv2pU1spk7cVjdBaWNrngOqROoDABeGYJywChvOzkOJ1Fe4syQaek2dB7mznBw5L0B+lQqVey57nDXJw74zWOCBeWekAA1uDRhxXhmCPelmlsgZLMWClpVXU3abODh7w2L21kyKvC7LNaYdpBrthOi4bt6h3FnSr/1Fx6ok295Voew+HTkcu65bNZ+2XtcdWIce4BeLewo0XvQXHqz3cX9aut2T4dESv2xLodT+yOA1uG87eCm7pDE2i7A8aVIhzdk5cNnBUt9sWjcNyh6svk/dy8V70yVRu5Q4PiiorWVzcwe/Bcvc7IuqHFwyuq4+XH4pFlTu6c+eBghVri08MkJp6HJWDJ1AKZTJyBUqhY3FZ4pwb93D46GqdanD2mWliuVzsXYBdBZ/h3HrXD/9V9X9viQat/ypr3kyra20x1dnEu1uzA4bSuop0owioxWEtEiubcnlkKlYCT7JJOJJ18StuTAmpS0T7pBwIwIO5AOi21/+5za0nyWMICm2y0HDTz91rZ8kwgR2NLHaTD2gcScZnOdsrIJde0UKuNVjmu14Fw7iFpqUIVFicU13R4lCMtVkjts1iJnE8WP1dy1KyoJ5VOPwPHoKeu6i2oVBW7DWkUgIM4F26NQUjQ2nK10e6e4opAhvut4yHwXreRkGXe8/dTKBMs11a3cgvLkYLRjABAXkCkAIAQAQgK60XWCZBhelIHbPdgBkmUcgWAXkAgEVKYcIIlARxd7NizlgdqwxhIEQCsAbNYAaAcA4DX3fFZAwarsWknFzW4gaQDhyQFJbaD2mQSWhxBOGo4z3bNa9pmSPTAdII7UzEZCYgbfisgtLHdWljEBYcgNWizlhghE8gjsBaZY4tO458RkVkEtt5vyqMY/eOyfULGOhg4bTQPtUnt4AEeBXidKM+E0n4pPzPSk1oxB+rfj/AISo3+n2v/ih/wBUe/TVP8n8RTatmGTHu/d+JW2FrSh7EIrwS+x5dSb1b+IsXmB/h0QN7iPIfFb8dWeBpzqtYw5xj3W4N79venBGS5u+wNpjLFeG8mCYAsAh1rG17iSMvNZzgEX6rTxwd4Y4xh81nLA/ZgxhENdJMGY7JmMcfJYeWCNbLHpHTYM5w27+9ZTBAr2V+A0TJMD18F6yjI4yxEZiBw+CZBc2RzGgNBz2giYG8LwzA6y0tJicdUgieE5rAO07Q1xIBxGORGG0TmEAMqA4jKSD3YIB1ACAEAIAQAgBACAEAIAQAgGrSzSY4bQUA1ZnCpTGkJwhw3jNAOfVW78wZkzIyxQB9WbAEYAzxOeO3HFAN/VGAyG4nymTGzFZyCUsARVpBwghAVte6vdPcvSkCHUsLxqXrKMjRs7vdKZAfV3e6UyBxlhefuplAmULp94rzvGCxo0GtGAWMgdWACAiNYC9wJIIIcIJEggDGM8WlZAn6mccROogZ9qRPJMgc+rbYkuk4atYHILACz0S0mTMmdeGr++CA5Xd9ozg498D5oBVGs4khzC0RMzI4IBqmdIPdskN7s/73LIGg+WUjmZHMmD6oDrqJaQA6TokDDJsySfJAKs1onswANAOaQZwmMd6AnrABACAEAIAQAgBACAEAIAQAgINWg5ji+njPtNOR4bCsgWy3D7zXNOwtJ8QmAPNrTkD3iB4rAFtbzQCkAIAQAgCEAQgBACAEAIAQEe00SYcww4ZbCNYKyBDbcBg9rmngSO4hMAcbaNL2QTvILR4rAHWN5oCHeJ0Sx/unHgcCsoE3AjcVgCaVINEAYfFAJZZ2gyAMMt3BAKFISXazAPcgENotBwEfAakA8gBACAEAIAQAgBACAEAIAQAgBACAEAIAQAgBACAEAIAQAgBACAEAIAQAgBAIq0w4EHIoCuo1jROg+Sz7rtm47lnUFlTqBwlpBG0LAFIBBqDIYn+80B1oQCkAIAQAgBACAEAIAQAgBACAEAIAQAgBACAEAIAQAgBACAEAIAQAgBACAEAIAQCXsBwIlARTdrJkS07iQs5AttjGsuPFxKZBIa0DIQsA6gBACAEAI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46086" name="Picture 6" descr="http://jboadac.files.wordpress.com/2012/12/fotolia_45813040_x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4230588"/>
            <a:ext cx="3305572" cy="1808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752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i="0" dirty="0" smtClean="0">
                <a:solidFill>
                  <a:schemeClr val="tx1"/>
                </a:solidFill>
                <a:effectLst/>
              </a:rPr>
              <a:t>Surtido</a:t>
            </a:r>
            <a:endParaRPr lang="es-ES" i="0" dirty="0">
              <a:solidFill>
                <a:schemeClr val="tx1"/>
              </a:solidFill>
              <a:effectLst/>
            </a:endParaRPr>
          </a:p>
        </p:txBody>
      </p:sp>
      <p:graphicFrame>
        <p:nvGraphicFramePr>
          <p:cNvPr id="4" name="3 Gráfico"/>
          <p:cNvGraphicFramePr/>
          <p:nvPr>
            <p:extLst>
              <p:ext uri="{D42A27DB-BD31-4B8C-83A1-F6EECF244321}">
                <p14:modId xmlns:p14="http://schemas.microsoft.com/office/powerpoint/2010/main" val="674057653"/>
              </p:ext>
            </p:extLst>
          </p:nvPr>
        </p:nvGraphicFramePr>
        <p:xfrm>
          <a:off x="1475656" y="980728"/>
          <a:ext cx="5832648" cy="3531840"/>
        </p:xfrm>
        <a:graphic>
          <a:graphicData uri="http://schemas.openxmlformats.org/drawingml/2006/chart">
            <c:chart xmlns:c="http://schemas.openxmlformats.org/drawingml/2006/chart" xmlns:r="http://schemas.openxmlformats.org/officeDocument/2006/relationships" r:id="rId2"/>
          </a:graphicData>
        </a:graphic>
      </p:graphicFrame>
      <p:pic>
        <p:nvPicPr>
          <p:cNvPr id="47106" name="Picture 2" descr="http://sincomillas.com/wp-content/uploads/2012/02/Convencion_Colgate_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653136"/>
            <a:ext cx="1584176" cy="1466056"/>
          </a:xfrm>
          <a:prstGeom prst="rect">
            <a:avLst/>
          </a:prstGeom>
          <a:noFill/>
          <a:extLst>
            <a:ext uri="{909E8E84-426E-40DD-AFC4-6F175D3DCCD1}">
              <a14:hiddenFill xmlns:a14="http://schemas.microsoft.com/office/drawing/2010/main">
                <a:solidFill>
                  <a:srgbClr val="FFFFFF"/>
                </a:solidFill>
              </a14:hiddenFill>
            </a:ext>
          </a:extLst>
        </p:spPr>
      </p:pic>
      <p:pic>
        <p:nvPicPr>
          <p:cNvPr id="471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6096" y="4666738"/>
            <a:ext cx="1511895" cy="1415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4093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25470"/>
          </a:xfrm>
        </p:spPr>
        <p:txBody>
          <a:bodyPr/>
          <a:lstStyle/>
          <a:p>
            <a:pPr algn="ctr"/>
            <a:r>
              <a:rPr lang="es-ES" i="0" dirty="0" smtClean="0">
                <a:solidFill>
                  <a:schemeClr val="tx1"/>
                </a:solidFill>
              </a:rPr>
              <a:t>Decisión de Compra</a:t>
            </a:r>
            <a:endParaRPr lang="es-ES" dirty="0"/>
          </a:p>
        </p:txBody>
      </p:sp>
      <p:graphicFrame>
        <p:nvGraphicFramePr>
          <p:cNvPr id="4" name="3 Gráfico"/>
          <p:cNvGraphicFramePr/>
          <p:nvPr/>
        </p:nvGraphicFramePr>
        <p:xfrm>
          <a:off x="1643042" y="1000108"/>
          <a:ext cx="6000792" cy="3214710"/>
        </p:xfrm>
        <a:graphic>
          <a:graphicData uri="http://schemas.openxmlformats.org/drawingml/2006/chart">
            <c:chart xmlns:c="http://schemas.openxmlformats.org/drawingml/2006/chart" xmlns:r="http://schemas.openxmlformats.org/officeDocument/2006/relationships" r:id="rId2"/>
          </a:graphicData>
        </a:graphic>
      </p:graphicFrame>
      <p:pic>
        <p:nvPicPr>
          <p:cNvPr id="91138" name="Picture 2" descr="https://encrypted-tbn2.gstatic.com/images?q=tbn:ANd9GcRIb_mZwCDdl79fCSxBlnJFZmrT_RuWgw4_ihsqjYwrZHaehLYm"/>
          <p:cNvPicPr>
            <a:picLocks noChangeAspect="1" noChangeArrowheads="1"/>
          </p:cNvPicPr>
          <p:nvPr/>
        </p:nvPicPr>
        <p:blipFill>
          <a:blip r:embed="rId3"/>
          <a:srcRect/>
          <a:stretch>
            <a:fillRect/>
          </a:stretch>
        </p:blipFill>
        <p:spPr bwMode="auto">
          <a:xfrm>
            <a:off x="214282" y="4357694"/>
            <a:ext cx="2752725" cy="1657351"/>
          </a:xfrm>
          <a:prstGeom prst="rect">
            <a:avLst/>
          </a:prstGeom>
          <a:noFill/>
        </p:spPr>
      </p:pic>
      <p:pic>
        <p:nvPicPr>
          <p:cNvPr id="91140" name="Picture 4" descr="http://upload.wikimedia.org/wikipedia/commons/6/6d/Selvvalg.jpg"/>
          <p:cNvPicPr>
            <a:picLocks noChangeAspect="1" noChangeArrowheads="1"/>
          </p:cNvPicPr>
          <p:nvPr/>
        </p:nvPicPr>
        <p:blipFill>
          <a:blip r:embed="rId4" cstate="print"/>
          <a:srcRect/>
          <a:stretch>
            <a:fillRect/>
          </a:stretch>
        </p:blipFill>
        <p:spPr bwMode="auto">
          <a:xfrm>
            <a:off x="5214942" y="4357694"/>
            <a:ext cx="3500462" cy="157163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116632"/>
            <a:ext cx="8229600" cy="1143000"/>
          </a:xfrm>
        </p:spPr>
        <p:txBody>
          <a:bodyPr/>
          <a:lstStyle/>
          <a:p>
            <a:pPr algn="ctr"/>
            <a:r>
              <a:rPr lang="es-ES" i="0" dirty="0" smtClean="0">
                <a:solidFill>
                  <a:schemeClr val="tx1"/>
                </a:solidFill>
                <a:effectLst/>
              </a:rPr>
              <a:t>OBJETIVOS</a:t>
            </a:r>
            <a:endParaRPr lang="es-ES" i="0" dirty="0">
              <a:solidFill>
                <a:schemeClr val="tx1"/>
              </a:solidFill>
              <a:effectLst/>
            </a:endParaRPr>
          </a:p>
        </p:txBody>
      </p:sp>
      <p:sp>
        <p:nvSpPr>
          <p:cNvPr id="18" name="17 Rectángulo"/>
          <p:cNvSpPr/>
          <p:nvPr/>
        </p:nvSpPr>
        <p:spPr>
          <a:xfrm>
            <a:off x="1331640" y="603688"/>
            <a:ext cx="1693709" cy="9915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endParaRPr lang="es-ES" sz="3700" kern="1200"/>
          </a:p>
        </p:txBody>
      </p:sp>
      <p:graphicFrame>
        <p:nvGraphicFramePr>
          <p:cNvPr id="5" name="4 Diagrama"/>
          <p:cNvGraphicFramePr/>
          <p:nvPr>
            <p:extLst>
              <p:ext uri="{D42A27DB-BD31-4B8C-83A1-F6EECF244321}">
                <p14:modId xmlns:p14="http://schemas.microsoft.com/office/powerpoint/2010/main" val="1225256052"/>
              </p:ext>
            </p:extLst>
          </p:nvPr>
        </p:nvGraphicFramePr>
        <p:xfrm>
          <a:off x="611560" y="1099461"/>
          <a:ext cx="7848872" cy="43615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54032"/>
          </a:xfrm>
        </p:spPr>
        <p:txBody>
          <a:bodyPr/>
          <a:lstStyle/>
          <a:p>
            <a:pPr algn="ctr"/>
            <a:r>
              <a:rPr lang="es-ES" i="0" dirty="0" smtClean="0">
                <a:solidFill>
                  <a:schemeClr val="tx1"/>
                </a:solidFill>
              </a:rPr>
              <a:t>Satisfacción del Cliente</a:t>
            </a:r>
            <a:endParaRPr lang="es-ES" i="0" dirty="0">
              <a:solidFill>
                <a:schemeClr val="tx1"/>
              </a:solidFill>
            </a:endParaRPr>
          </a:p>
        </p:txBody>
      </p:sp>
      <p:graphicFrame>
        <p:nvGraphicFramePr>
          <p:cNvPr id="4" name="1 Gráfico"/>
          <p:cNvGraphicFramePr/>
          <p:nvPr/>
        </p:nvGraphicFramePr>
        <p:xfrm>
          <a:off x="214282" y="857232"/>
          <a:ext cx="4214842" cy="24288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2 Gráfico"/>
          <p:cNvGraphicFramePr/>
          <p:nvPr/>
        </p:nvGraphicFramePr>
        <p:xfrm>
          <a:off x="714348" y="3429000"/>
          <a:ext cx="3571900" cy="25288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3 Gráfico"/>
          <p:cNvGraphicFramePr/>
          <p:nvPr/>
        </p:nvGraphicFramePr>
        <p:xfrm>
          <a:off x="4786314" y="1142984"/>
          <a:ext cx="3857652" cy="22145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4 Gráfico"/>
          <p:cNvGraphicFramePr/>
          <p:nvPr/>
        </p:nvGraphicFramePr>
        <p:xfrm>
          <a:off x="4857752" y="3500438"/>
          <a:ext cx="4000528" cy="222885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i="0" dirty="0" smtClean="0">
                <a:solidFill>
                  <a:schemeClr val="tx1"/>
                </a:solidFill>
                <a:effectLst/>
              </a:rPr>
              <a:t>Conclusiones </a:t>
            </a:r>
            <a:endParaRPr lang="es-ES" i="0" dirty="0">
              <a:solidFill>
                <a:schemeClr val="tx1"/>
              </a:solidFill>
              <a:effectLst/>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059228380"/>
              </p:ext>
            </p:extLst>
          </p:nvPr>
        </p:nvGraphicFramePr>
        <p:xfrm>
          <a:off x="500034" y="114298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i="0" dirty="0" smtClean="0">
                <a:solidFill>
                  <a:schemeClr val="tx1"/>
                </a:solidFill>
              </a:rPr>
              <a:t>Recomendaciones</a:t>
            </a:r>
            <a:endParaRPr lang="es-ES" i="0" dirty="0">
              <a:solidFill>
                <a:schemeClr val="tx1"/>
              </a:solidFill>
            </a:endParaRPr>
          </a:p>
        </p:txBody>
      </p:sp>
      <p:graphicFrame>
        <p:nvGraphicFramePr>
          <p:cNvPr id="4" name="3 Marcador de contenido"/>
          <p:cNvGraphicFramePr>
            <a:graphicFrameLocks noGrp="1"/>
          </p:cNvGraphicFramePr>
          <p:nvPr>
            <p:ph idx="1"/>
          </p:nvPr>
        </p:nvGraphicFramePr>
        <p:xfrm>
          <a:off x="357158" y="135729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http://1.bp.blogspot.com/-YQH_3j6qs5M/ULum_jQC-YI/AAAAAAAAEZ8/zuCQ6duHh4c/s1600/gracias.JPG"/>
          <p:cNvPicPr>
            <a:picLocks noChangeAspect="1" noChangeArrowheads="1"/>
          </p:cNvPicPr>
          <p:nvPr/>
        </p:nvPicPr>
        <p:blipFill>
          <a:blip r:embed="rId2"/>
          <a:srcRect/>
          <a:stretch>
            <a:fillRect/>
          </a:stretch>
        </p:blipFill>
        <p:spPr bwMode="auto">
          <a:xfrm>
            <a:off x="428596" y="1500174"/>
            <a:ext cx="7867650" cy="295275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8229600" cy="1143000"/>
          </a:xfrm>
        </p:spPr>
        <p:txBody>
          <a:bodyPr/>
          <a:lstStyle/>
          <a:p>
            <a:pPr algn="ctr"/>
            <a:r>
              <a:rPr lang="es-ES" i="0" dirty="0">
                <a:solidFill>
                  <a:schemeClr val="tx1"/>
                </a:solidFill>
                <a:effectLst/>
              </a:rPr>
              <a:t>METODOLOGÍA</a:t>
            </a:r>
            <a:endParaRPr lang="es-ES" dirty="0"/>
          </a:p>
        </p:txBody>
      </p:sp>
      <p:graphicFrame>
        <p:nvGraphicFramePr>
          <p:cNvPr id="8" name="7 Marcador de contenido"/>
          <p:cNvGraphicFramePr>
            <a:graphicFrameLocks noGrp="1"/>
          </p:cNvGraphicFramePr>
          <p:nvPr>
            <p:ph idx="1"/>
            <p:extLst>
              <p:ext uri="{D42A27DB-BD31-4B8C-83A1-F6EECF244321}">
                <p14:modId xmlns:p14="http://schemas.microsoft.com/office/powerpoint/2010/main" val="1276382681"/>
              </p:ext>
            </p:extLst>
          </p:nvPr>
        </p:nvGraphicFramePr>
        <p:xfrm>
          <a:off x="323528" y="980728"/>
          <a:ext cx="842493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32816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a:spLocks/>
          </p:cNvSpPr>
          <p:nvPr/>
        </p:nvSpPr>
        <p:spPr>
          <a:xfrm>
            <a:off x="2345695" y="404664"/>
            <a:ext cx="4443730" cy="626745"/>
          </a:xfrm>
          <a:prstGeom prst="round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500" b="1">
                <a:effectLst/>
                <a:latin typeface="Times New Roman"/>
                <a:ea typeface="Calibri"/>
                <a:cs typeface="Times New Roman"/>
              </a:rPr>
              <a:t>Impacto de las Técnicas de Comercialización en el comportamiento del consumidor</a:t>
            </a:r>
            <a:endParaRPr lang="es-MX" sz="1100">
              <a:effectLst/>
              <a:ea typeface="Calibri"/>
              <a:cs typeface="Times New Roman"/>
            </a:endParaRPr>
          </a:p>
        </p:txBody>
      </p:sp>
      <p:sp>
        <p:nvSpPr>
          <p:cNvPr id="5" name="4 Rectángulo redondeado"/>
          <p:cNvSpPr>
            <a:spLocks/>
          </p:cNvSpPr>
          <p:nvPr/>
        </p:nvSpPr>
        <p:spPr>
          <a:xfrm>
            <a:off x="251520" y="1430337"/>
            <a:ext cx="1988185" cy="637540"/>
          </a:xfrm>
          <a:prstGeom prst="round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200" b="1">
                <a:effectLst/>
                <a:latin typeface="Times New Roman"/>
                <a:ea typeface="Calibri"/>
                <a:cs typeface="Times New Roman"/>
              </a:rPr>
              <a:t>Caracterización del consumidor</a:t>
            </a:r>
            <a:endParaRPr lang="es-MX" sz="1100">
              <a:effectLst/>
              <a:ea typeface="Calibri"/>
              <a:cs typeface="Times New Roman"/>
            </a:endParaRPr>
          </a:p>
        </p:txBody>
      </p:sp>
      <p:sp>
        <p:nvSpPr>
          <p:cNvPr id="6" name="5 Rectángulo redondeado"/>
          <p:cNvSpPr>
            <a:spLocks/>
          </p:cNvSpPr>
          <p:nvPr/>
        </p:nvSpPr>
        <p:spPr>
          <a:xfrm>
            <a:off x="251520" y="2334577"/>
            <a:ext cx="1988185" cy="2750607"/>
          </a:xfrm>
          <a:prstGeom prst="round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endParaRPr lang="es-MX" sz="1200" b="1" dirty="0" smtClean="0">
              <a:solidFill>
                <a:srgbClr val="000000"/>
              </a:solidFill>
              <a:effectLst/>
              <a:latin typeface="Times New Roman"/>
              <a:ea typeface="Calibri"/>
              <a:cs typeface="Times New Roman"/>
            </a:endParaRPr>
          </a:p>
          <a:p>
            <a:pPr algn="ctr">
              <a:lnSpc>
                <a:spcPct val="115000"/>
              </a:lnSpc>
              <a:spcAft>
                <a:spcPts val="0"/>
              </a:spcAft>
            </a:pPr>
            <a:r>
              <a:rPr lang="es-MX" sz="1200" b="1" dirty="0" smtClean="0">
                <a:solidFill>
                  <a:srgbClr val="000000"/>
                </a:solidFill>
                <a:effectLst/>
                <a:latin typeface="Times New Roman"/>
                <a:ea typeface="Calibri"/>
                <a:cs typeface="Times New Roman"/>
              </a:rPr>
              <a:t>Demografía</a:t>
            </a:r>
            <a:endParaRPr lang="es-MX" sz="1100" dirty="0">
              <a:effectLst/>
              <a:ea typeface="Calibri"/>
              <a:cs typeface="Times New Roman"/>
            </a:endParaRPr>
          </a:p>
          <a:p>
            <a:pPr>
              <a:lnSpc>
                <a:spcPct val="115000"/>
              </a:lnSpc>
              <a:spcAft>
                <a:spcPts val="0"/>
              </a:spcAft>
            </a:pPr>
            <a:r>
              <a:rPr lang="es-MX" sz="1200" dirty="0">
                <a:solidFill>
                  <a:srgbClr val="000000"/>
                </a:solidFill>
                <a:effectLst/>
                <a:latin typeface="Times New Roman"/>
                <a:ea typeface="Calibri"/>
                <a:cs typeface="Times New Roman"/>
              </a:rPr>
              <a:t>-Edad </a:t>
            </a:r>
            <a:endParaRPr lang="es-MX" sz="1100" dirty="0">
              <a:effectLst/>
              <a:ea typeface="Calibri"/>
              <a:cs typeface="Times New Roman"/>
            </a:endParaRPr>
          </a:p>
          <a:p>
            <a:pPr>
              <a:lnSpc>
                <a:spcPct val="115000"/>
              </a:lnSpc>
              <a:spcAft>
                <a:spcPts val="0"/>
              </a:spcAft>
            </a:pPr>
            <a:r>
              <a:rPr lang="es-MX" sz="1200" dirty="0">
                <a:solidFill>
                  <a:srgbClr val="000000"/>
                </a:solidFill>
                <a:effectLst/>
                <a:latin typeface="Times New Roman"/>
                <a:ea typeface="Calibri"/>
                <a:cs typeface="Times New Roman"/>
              </a:rPr>
              <a:t>-Estado Civil </a:t>
            </a:r>
            <a:endParaRPr lang="es-MX" sz="1100" dirty="0">
              <a:effectLst/>
              <a:ea typeface="Calibri"/>
              <a:cs typeface="Times New Roman"/>
            </a:endParaRPr>
          </a:p>
          <a:p>
            <a:pPr>
              <a:lnSpc>
                <a:spcPct val="115000"/>
              </a:lnSpc>
              <a:spcAft>
                <a:spcPts val="0"/>
              </a:spcAft>
            </a:pPr>
            <a:r>
              <a:rPr lang="es-MX" sz="1200" dirty="0">
                <a:solidFill>
                  <a:srgbClr val="000000"/>
                </a:solidFill>
                <a:effectLst/>
                <a:latin typeface="Times New Roman"/>
                <a:ea typeface="Calibri"/>
                <a:cs typeface="Times New Roman"/>
              </a:rPr>
              <a:t>-Género  </a:t>
            </a:r>
            <a:endParaRPr lang="es-MX" sz="1100" dirty="0">
              <a:effectLst/>
              <a:ea typeface="Calibri"/>
              <a:cs typeface="Times New Roman"/>
            </a:endParaRPr>
          </a:p>
          <a:p>
            <a:pPr>
              <a:lnSpc>
                <a:spcPct val="115000"/>
              </a:lnSpc>
              <a:spcAft>
                <a:spcPts val="0"/>
              </a:spcAft>
            </a:pPr>
            <a:r>
              <a:rPr lang="es-MX" sz="1200" dirty="0">
                <a:solidFill>
                  <a:srgbClr val="000000"/>
                </a:solidFill>
                <a:effectLst/>
                <a:latin typeface="Times New Roman"/>
                <a:ea typeface="Calibri"/>
                <a:cs typeface="Times New Roman"/>
              </a:rPr>
              <a:t>-Nivel de educación </a:t>
            </a:r>
            <a:endParaRPr lang="es-MX" sz="1100" dirty="0">
              <a:effectLst/>
              <a:ea typeface="Calibri"/>
              <a:cs typeface="Times New Roman"/>
            </a:endParaRPr>
          </a:p>
          <a:p>
            <a:pPr>
              <a:lnSpc>
                <a:spcPct val="115000"/>
              </a:lnSpc>
              <a:spcAft>
                <a:spcPts val="0"/>
              </a:spcAft>
            </a:pPr>
            <a:r>
              <a:rPr lang="es-MX" sz="1200" dirty="0">
                <a:solidFill>
                  <a:srgbClr val="000000"/>
                </a:solidFill>
                <a:effectLst/>
                <a:latin typeface="Times New Roman"/>
                <a:ea typeface="Calibri"/>
                <a:cs typeface="Times New Roman"/>
              </a:rPr>
              <a:t>-Ingresos mensuales </a:t>
            </a:r>
            <a:endParaRPr lang="es-MX" sz="1100" dirty="0">
              <a:effectLst/>
              <a:ea typeface="Calibri"/>
              <a:cs typeface="Times New Roman"/>
            </a:endParaRPr>
          </a:p>
          <a:p>
            <a:pPr>
              <a:lnSpc>
                <a:spcPct val="115000"/>
              </a:lnSpc>
              <a:spcAft>
                <a:spcPts val="0"/>
              </a:spcAft>
            </a:pPr>
            <a:r>
              <a:rPr lang="es-MX" sz="1200" dirty="0">
                <a:solidFill>
                  <a:srgbClr val="000000"/>
                </a:solidFill>
                <a:effectLst/>
                <a:latin typeface="Times New Roman"/>
                <a:ea typeface="Calibri"/>
                <a:cs typeface="Times New Roman"/>
              </a:rPr>
              <a:t>-Miembros por hogar</a:t>
            </a:r>
            <a:endParaRPr lang="es-MX" sz="1100" dirty="0">
              <a:effectLst/>
              <a:ea typeface="Calibri"/>
              <a:cs typeface="Times New Roman"/>
            </a:endParaRPr>
          </a:p>
          <a:p>
            <a:pPr>
              <a:lnSpc>
                <a:spcPct val="115000"/>
              </a:lnSpc>
              <a:spcAft>
                <a:spcPts val="0"/>
              </a:spcAft>
            </a:pPr>
            <a:r>
              <a:rPr lang="es-MX" sz="1200" b="1" dirty="0">
                <a:solidFill>
                  <a:srgbClr val="000000"/>
                </a:solidFill>
                <a:effectLst/>
                <a:latin typeface="Times New Roman"/>
                <a:ea typeface="Calibri"/>
                <a:cs typeface="Times New Roman"/>
              </a:rPr>
              <a:t>-Geográficas distrito Zonal</a:t>
            </a:r>
            <a:endParaRPr lang="es-MX" sz="1100" dirty="0">
              <a:effectLst/>
              <a:ea typeface="Calibri"/>
              <a:cs typeface="Times New Roman"/>
            </a:endParaRPr>
          </a:p>
          <a:p>
            <a:pPr>
              <a:lnSpc>
                <a:spcPct val="115000"/>
              </a:lnSpc>
              <a:spcAft>
                <a:spcPts val="0"/>
              </a:spcAft>
            </a:pPr>
            <a:r>
              <a:rPr lang="es-MX" sz="1200" dirty="0">
                <a:solidFill>
                  <a:srgbClr val="000000"/>
                </a:solidFill>
                <a:effectLst/>
                <a:latin typeface="Times New Roman"/>
                <a:ea typeface="Calibri"/>
                <a:cs typeface="Times New Roman"/>
              </a:rPr>
              <a:t>-Conductuales</a:t>
            </a:r>
            <a:endParaRPr lang="es-MX" sz="1100" dirty="0">
              <a:effectLst/>
              <a:ea typeface="Calibri"/>
              <a:cs typeface="Times New Roman"/>
            </a:endParaRPr>
          </a:p>
          <a:p>
            <a:pPr>
              <a:lnSpc>
                <a:spcPct val="115000"/>
              </a:lnSpc>
              <a:spcAft>
                <a:spcPts val="0"/>
              </a:spcAft>
            </a:pPr>
            <a:r>
              <a:rPr lang="es-MX" sz="1200" dirty="0">
                <a:solidFill>
                  <a:srgbClr val="000000"/>
                </a:solidFill>
                <a:effectLst/>
                <a:latin typeface="Times New Roman"/>
                <a:ea typeface="Calibri"/>
                <a:cs typeface="Times New Roman"/>
              </a:rPr>
              <a:t>      -Donde compra</a:t>
            </a:r>
            <a:endParaRPr lang="es-MX" sz="1100" dirty="0">
              <a:effectLst/>
              <a:ea typeface="Calibri"/>
              <a:cs typeface="Times New Roman"/>
            </a:endParaRPr>
          </a:p>
          <a:p>
            <a:pPr>
              <a:lnSpc>
                <a:spcPct val="115000"/>
              </a:lnSpc>
              <a:spcAft>
                <a:spcPts val="0"/>
              </a:spcAft>
            </a:pPr>
            <a:r>
              <a:rPr lang="es-MX" sz="1200" dirty="0">
                <a:solidFill>
                  <a:srgbClr val="000000"/>
                </a:solidFill>
                <a:effectLst/>
                <a:latin typeface="Times New Roman"/>
                <a:ea typeface="Calibri"/>
                <a:cs typeface="Times New Roman"/>
              </a:rPr>
              <a:t>       - Cuando compra</a:t>
            </a:r>
            <a:endParaRPr lang="es-MX" sz="1100" dirty="0">
              <a:effectLst/>
              <a:ea typeface="Calibri"/>
              <a:cs typeface="Times New Roman"/>
            </a:endParaRPr>
          </a:p>
          <a:p>
            <a:pPr>
              <a:lnSpc>
                <a:spcPct val="115000"/>
              </a:lnSpc>
              <a:spcAft>
                <a:spcPts val="0"/>
              </a:spcAft>
            </a:pPr>
            <a:r>
              <a:rPr lang="es-MX" sz="1200" dirty="0">
                <a:solidFill>
                  <a:srgbClr val="000000"/>
                </a:solidFill>
                <a:effectLst/>
                <a:latin typeface="Times New Roman"/>
                <a:ea typeface="Calibri"/>
                <a:cs typeface="Times New Roman"/>
              </a:rPr>
              <a:t> </a:t>
            </a:r>
            <a:endParaRPr lang="es-MX" sz="1100" dirty="0">
              <a:effectLst/>
              <a:ea typeface="Calibri"/>
              <a:cs typeface="Times New Roman"/>
            </a:endParaRPr>
          </a:p>
        </p:txBody>
      </p:sp>
      <p:sp>
        <p:nvSpPr>
          <p:cNvPr id="15" name="14 Rectángulo redondeado"/>
          <p:cNvSpPr>
            <a:spLocks/>
          </p:cNvSpPr>
          <p:nvPr/>
        </p:nvSpPr>
        <p:spPr>
          <a:xfrm>
            <a:off x="2483768" y="1430337"/>
            <a:ext cx="1988185" cy="637540"/>
          </a:xfrm>
          <a:prstGeom prst="round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200" b="1" dirty="0">
                <a:effectLst/>
                <a:latin typeface="Times New Roman"/>
                <a:ea typeface="Calibri"/>
                <a:cs typeface="Times New Roman"/>
              </a:rPr>
              <a:t>Factores de influencia</a:t>
            </a:r>
            <a:endParaRPr lang="es-MX" sz="1100" dirty="0">
              <a:effectLst/>
              <a:ea typeface="Calibri"/>
              <a:cs typeface="Times New Roman"/>
            </a:endParaRPr>
          </a:p>
        </p:txBody>
      </p:sp>
      <p:sp>
        <p:nvSpPr>
          <p:cNvPr id="7" name="47 Rectángulo redondeado"/>
          <p:cNvSpPr>
            <a:spLocks noChangeArrowheads="1"/>
          </p:cNvSpPr>
          <p:nvPr/>
        </p:nvSpPr>
        <p:spPr bwMode="auto">
          <a:xfrm>
            <a:off x="2483768" y="2287662"/>
            <a:ext cx="1987550" cy="349250"/>
          </a:xfrm>
          <a:prstGeom prst="roundRect">
            <a:avLst>
              <a:gd name="adj" fmla="val 16667"/>
            </a:avLst>
          </a:prstGeom>
          <a:solidFill>
            <a:srgbClr val="FFFFFF"/>
          </a:solidFill>
          <a:ln w="25400">
            <a:solidFill>
              <a:srgbClr val="4BACC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MX" sz="1200" dirty="0" smtClean="0">
                <a:latin typeface="Times New Roman" pitchFamily="18" charset="0"/>
                <a:cs typeface="Times New Roman" pitchFamily="18" charset="0"/>
              </a:rPr>
              <a:t>El establecimiento</a:t>
            </a:r>
            <a:endParaRPr kumimoji="0" lang="es-MX"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 name="47 Rectángulo redondeado"/>
          <p:cNvSpPr>
            <a:spLocks noChangeArrowheads="1"/>
          </p:cNvSpPr>
          <p:nvPr/>
        </p:nvSpPr>
        <p:spPr bwMode="auto">
          <a:xfrm>
            <a:off x="2483768" y="2852936"/>
            <a:ext cx="1987550" cy="349250"/>
          </a:xfrm>
          <a:prstGeom prst="roundRect">
            <a:avLst>
              <a:gd name="adj" fmla="val 16667"/>
            </a:avLst>
          </a:prstGeom>
          <a:solidFill>
            <a:srgbClr val="FFFFFF"/>
          </a:solidFill>
          <a:ln w="25400">
            <a:solidFill>
              <a:srgbClr val="4BACC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tx1"/>
                </a:solidFill>
                <a:effectLst/>
                <a:latin typeface="Times New Roman" pitchFamily="18" charset="0"/>
                <a:cs typeface="Times New Roman" pitchFamily="18" charset="0"/>
              </a:rPr>
              <a:t>El emplazamiento</a:t>
            </a:r>
          </a:p>
        </p:txBody>
      </p:sp>
      <p:sp>
        <p:nvSpPr>
          <p:cNvPr id="10" name="47 Rectángulo redondeado"/>
          <p:cNvSpPr>
            <a:spLocks noChangeArrowheads="1"/>
          </p:cNvSpPr>
          <p:nvPr/>
        </p:nvSpPr>
        <p:spPr bwMode="auto">
          <a:xfrm>
            <a:off x="2483768" y="3356992"/>
            <a:ext cx="1987550" cy="349250"/>
          </a:xfrm>
          <a:prstGeom prst="roundRect">
            <a:avLst>
              <a:gd name="adj" fmla="val 16667"/>
            </a:avLst>
          </a:prstGeom>
          <a:solidFill>
            <a:srgbClr val="FFFFFF"/>
          </a:solidFill>
          <a:ln w="25400">
            <a:solidFill>
              <a:srgbClr val="4BACC6"/>
            </a:solidFill>
            <a:round/>
            <a:headEnd/>
            <a:tailEnd/>
          </a:ln>
        </p:spPr>
        <p:txBody>
          <a:bodyPr vert="horz" wrap="square" lIns="91440" tIns="45720" rIns="91440" bIns="45720" numCol="1" anchor="ctr" anchorCtr="0" compatLnSpc="1">
            <a:prstTxWarp prst="textNoShape">
              <a:avLst/>
            </a:prstTxWarp>
          </a:bodyPr>
          <a:lstStyle/>
          <a:p>
            <a:pPr algn="ctr"/>
            <a:r>
              <a:rPr lang="es-ES" sz="1200" dirty="0">
                <a:latin typeface="Times New Roman" pitchFamily="18" charset="0"/>
                <a:cs typeface="Times New Roman" pitchFamily="18" charset="0"/>
              </a:rPr>
              <a:t>Disposición exterior</a:t>
            </a:r>
            <a:endParaRPr lang="es-MX" sz="1200" dirty="0">
              <a:latin typeface="Times New Roman" pitchFamily="18" charset="0"/>
              <a:cs typeface="Times New Roman" pitchFamily="18" charset="0"/>
            </a:endParaRPr>
          </a:p>
        </p:txBody>
      </p:sp>
      <p:sp>
        <p:nvSpPr>
          <p:cNvPr id="11" name="47 Rectángulo redondeado"/>
          <p:cNvSpPr>
            <a:spLocks noChangeArrowheads="1"/>
          </p:cNvSpPr>
          <p:nvPr/>
        </p:nvSpPr>
        <p:spPr bwMode="auto">
          <a:xfrm>
            <a:off x="2483768" y="3799830"/>
            <a:ext cx="1987550" cy="349250"/>
          </a:xfrm>
          <a:prstGeom prst="roundRect">
            <a:avLst>
              <a:gd name="adj" fmla="val 16667"/>
            </a:avLst>
          </a:prstGeom>
          <a:solidFill>
            <a:srgbClr val="FFFFFF"/>
          </a:solidFill>
          <a:ln w="25400">
            <a:solidFill>
              <a:srgbClr val="4BACC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tx1"/>
                </a:solidFill>
                <a:effectLst/>
                <a:latin typeface="Times New Roman" pitchFamily="18" charset="0"/>
                <a:cs typeface="Times New Roman" pitchFamily="18" charset="0"/>
              </a:rPr>
              <a:t>Mobiliario</a:t>
            </a:r>
          </a:p>
        </p:txBody>
      </p:sp>
      <p:sp>
        <p:nvSpPr>
          <p:cNvPr id="12" name="47 Rectángulo redondeado"/>
          <p:cNvSpPr>
            <a:spLocks noChangeArrowheads="1"/>
          </p:cNvSpPr>
          <p:nvPr/>
        </p:nvSpPr>
        <p:spPr bwMode="auto">
          <a:xfrm>
            <a:off x="2483768" y="4293096"/>
            <a:ext cx="1987550" cy="349250"/>
          </a:xfrm>
          <a:prstGeom prst="roundRect">
            <a:avLst>
              <a:gd name="adj" fmla="val 16667"/>
            </a:avLst>
          </a:prstGeom>
          <a:solidFill>
            <a:srgbClr val="FFFFFF"/>
          </a:solidFill>
          <a:ln w="25400">
            <a:solidFill>
              <a:srgbClr val="4BACC6"/>
            </a:solidFill>
            <a:round/>
            <a:headEnd/>
            <a:tailEnd/>
          </a:ln>
        </p:spPr>
        <p:txBody>
          <a:bodyPr vert="horz" wrap="square" lIns="91440" tIns="45720" rIns="91440" bIns="45720" numCol="1" anchor="ctr" anchorCtr="0" compatLnSpc="1">
            <a:prstTxWarp prst="textNoShape">
              <a:avLst/>
            </a:prstTxWarp>
          </a:bodyPr>
          <a:lstStyle/>
          <a:p>
            <a:pPr algn="ctr"/>
            <a:endParaRPr lang="es-ES" sz="1200" dirty="0" smtClean="0">
              <a:latin typeface="Times New Roman" pitchFamily="18" charset="0"/>
              <a:cs typeface="Times New Roman" pitchFamily="18" charset="0"/>
            </a:endParaRPr>
          </a:p>
          <a:p>
            <a:pPr algn="ctr"/>
            <a:r>
              <a:rPr lang="es-ES" sz="1200" dirty="0" smtClean="0">
                <a:latin typeface="Times New Roman" pitchFamily="18" charset="0"/>
                <a:cs typeface="Times New Roman" pitchFamily="18" charset="0"/>
              </a:rPr>
              <a:t>La </a:t>
            </a:r>
            <a:r>
              <a:rPr lang="es-ES" sz="1200" dirty="0">
                <a:latin typeface="Times New Roman" pitchFamily="18" charset="0"/>
                <a:cs typeface="Times New Roman" pitchFamily="18" charset="0"/>
              </a:rPr>
              <a:t>circulación</a:t>
            </a:r>
            <a:endParaRPr lang="es-MX" sz="1200" dirty="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47 Rectángulo redondeado"/>
          <p:cNvSpPr>
            <a:spLocks noChangeArrowheads="1"/>
          </p:cNvSpPr>
          <p:nvPr/>
        </p:nvSpPr>
        <p:spPr bwMode="auto">
          <a:xfrm>
            <a:off x="2483768" y="4797152"/>
            <a:ext cx="1987550" cy="349250"/>
          </a:xfrm>
          <a:prstGeom prst="roundRect">
            <a:avLst>
              <a:gd name="adj" fmla="val 16667"/>
            </a:avLst>
          </a:prstGeom>
          <a:solidFill>
            <a:srgbClr val="FFFFFF"/>
          </a:solidFill>
          <a:ln w="25400">
            <a:solidFill>
              <a:srgbClr val="4BACC6"/>
            </a:solidFill>
            <a:round/>
            <a:headEnd/>
            <a:tailEnd/>
          </a:ln>
        </p:spPr>
        <p:txBody>
          <a:bodyPr vert="horz" wrap="square" lIns="91440" tIns="45720" rIns="91440" bIns="45720" numCol="1" anchor="ctr" anchorCtr="0" compatLnSpc="1">
            <a:prstTxWarp prst="textNoShape">
              <a:avLst/>
            </a:prstTxWarp>
          </a:bodyPr>
          <a:lstStyle/>
          <a:p>
            <a:r>
              <a:rPr lang="es-ES" sz="1200" dirty="0">
                <a:latin typeface="Times New Roman" pitchFamily="18" charset="0"/>
                <a:cs typeface="Times New Roman" pitchFamily="18" charset="0"/>
              </a:rPr>
              <a:t>La animación y publicidad del auto servicio</a:t>
            </a:r>
            <a:endParaRPr lang="es-MX" sz="1200" dirty="0">
              <a:latin typeface="Times New Roman" pitchFamily="18" charset="0"/>
              <a:cs typeface="Times New Roman" pitchFamily="18" charset="0"/>
            </a:endParaRPr>
          </a:p>
        </p:txBody>
      </p:sp>
      <p:sp>
        <p:nvSpPr>
          <p:cNvPr id="14" name="47 Rectángulo redondeado"/>
          <p:cNvSpPr>
            <a:spLocks noChangeArrowheads="1"/>
          </p:cNvSpPr>
          <p:nvPr/>
        </p:nvSpPr>
        <p:spPr bwMode="auto">
          <a:xfrm>
            <a:off x="2483768" y="5301208"/>
            <a:ext cx="1987550" cy="349250"/>
          </a:xfrm>
          <a:prstGeom prst="roundRect">
            <a:avLst>
              <a:gd name="adj" fmla="val 16667"/>
            </a:avLst>
          </a:prstGeom>
          <a:solidFill>
            <a:srgbClr val="FFFFFF"/>
          </a:solidFill>
          <a:ln w="25400">
            <a:solidFill>
              <a:srgbClr val="4BACC6"/>
            </a:solidFill>
            <a:round/>
            <a:headEnd/>
            <a:tailEnd/>
          </a:ln>
        </p:spPr>
        <p:txBody>
          <a:bodyPr vert="horz" wrap="square" lIns="91440" tIns="45720" rIns="91440" bIns="45720" numCol="1" anchor="ctr" anchorCtr="0" compatLnSpc="1">
            <a:prstTxWarp prst="textNoShape">
              <a:avLst/>
            </a:prstTxWarp>
          </a:bodyPr>
          <a:lstStyle/>
          <a:p>
            <a:pPr algn="ctr"/>
            <a:r>
              <a:rPr lang="es-ES" sz="1200" dirty="0">
                <a:latin typeface="Times New Roman" pitchFamily="18" charset="0"/>
                <a:cs typeface="Times New Roman" pitchFamily="18" charset="0"/>
              </a:rPr>
              <a:t>El surtido</a:t>
            </a:r>
            <a:endParaRPr lang="es-MX" sz="1200" dirty="0">
              <a:latin typeface="Times New Roman" pitchFamily="18" charset="0"/>
              <a:cs typeface="Times New Roman" pitchFamily="18" charset="0"/>
            </a:endParaRPr>
          </a:p>
        </p:txBody>
      </p:sp>
      <p:sp>
        <p:nvSpPr>
          <p:cNvPr id="16" name="47 Rectángulo redondeado"/>
          <p:cNvSpPr>
            <a:spLocks noChangeArrowheads="1"/>
          </p:cNvSpPr>
          <p:nvPr/>
        </p:nvSpPr>
        <p:spPr bwMode="auto">
          <a:xfrm>
            <a:off x="2483768" y="5805264"/>
            <a:ext cx="1987550" cy="349250"/>
          </a:xfrm>
          <a:prstGeom prst="roundRect">
            <a:avLst>
              <a:gd name="adj" fmla="val 16667"/>
            </a:avLst>
          </a:prstGeom>
          <a:solidFill>
            <a:srgbClr val="FFFFFF"/>
          </a:solidFill>
          <a:ln w="25400">
            <a:solidFill>
              <a:srgbClr val="4BACC6"/>
            </a:solidFill>
            <a:round/>
            <a:headEnd/>
            <a:tailEnd/>
          </a:ln>
        </p:spPr>
        <p:txBody>
          <a:bodyPr vert="horz" wrap="square" lIns="91440" tIns="45720" rIns="91440" bIns="45720" numCol="1" anchor="ctr" anchorCtr="0" compatLnSpc="1">
            <a:prstTxWarp prst="textNoShape">
              <a:avLst/>
            </a:prstTxWarp>
          </a:bodyPr>
          <a:lstStyle/>
          <a:p>
            <a:pPr algn="ctr"/>
            <a:r>
              <a:rPr lang="es-ES" sz="1200" dirty="0">
                <a:latin typeface="Times New Roman" pitchFamily="18" charset="0"/>
                <a:cs typeface="Times New Roman" pitchFamily="18" charset="0"/>
              </a:rPr>
              <a:t>El Lineal</a:t>
            </a:r>
            <a:endParaRPr lang="es-MX" sz="1200" dirty="0">
              <a:latin typeface="Times New Roman" pitchFamily="18" charset="0"/>
              <a:cs typeface="Times New Roman" pitchFamily="18" charset="0"/>
            </a:endParaRPr>
          </a:p>
        </p:txBody>
      </p:sp>
      <p:sp>
        <p:nvSpPr>
          <p:cNvPr id="18" name="17 Rectángulo redondeado"/>
          <p:cNvSpPr>
            <a:spLocks/>
          </p:cNvSpPr>
          <p:nvPr/>
        </p:nvSpPr>
        <p:spPr>
          <a:xfrm>
            <a:off x="4788024" y="1423308"/>
            <a:ext cx="1988185" cy="637540"/>
          </a:xfrm>
          <a:prstGeom prst="round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200" b="1" dirty="0" smtClean="0">
                <a:latin typeface="Times New Roman"/>
                <a:ea typeface="Calibri"/>
                <a:cs typeface="Times New Roman"/>
              </a:rPr>
              <a:t>Beneficios buscados</a:t>
            </a:r>
            <a:endParaRPr lang="es-MX" sz="1100" dirty="0">
              <a:effectLst/>
              <a:ea typeface="Calibri"/>
              <a:cs typeface="Times New Roman"/>
            </a:endParaRPr>
          </a:p>
        </p:txBody>
      </p:sp>
      <p:sp>
        <p:nvSpPr>
          <p:cNvPr id="19" name="47 Rectángulo redondeado"/>
          <p:cNvSpPr>
            <a:spLocks noChangeArrowheads="1"/>
          </p:cNvSpPr>
          <p:nvPr/>
        </p:nvSpPr>
        <p:spPr bwMode="auto">
          <a:xfrm>
            <a:off x="4788024" y="2863726"/>
            <a:ext cx="1987550" cy="349250"/>
          </a:xfrm>
          <a:prstGeom prst="roundRect">
            <a:avLst>
              <a:gd name="adj" fmla="val 16667"/>
            </a:avLst>
          </a:prstGeom>
          <a:solidFill>
            <a:srgbClr val="FFFFFF"/>
          </a:solidFill>
          <a:ln w="25400">
            <a:solidFill>
              <a:srgbClr val="4BACC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MX" sz="1200" dirty="0" smtClean="0">
                <a:latin typeface="Times New Roman" pitchFamily="18" charset="0"/>
                <a:cs typeface="Times New Roman" pitchFamily="18" charset="0"/>
              </a:rPr>
              <a:t>Importancia</a:t>
            </a:r>
            <a:endParaRPr kumimoji="0" lang="es-MX"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 name="47 Rectángulo redondeado"/>
          <p:cNvSpPr>
            <a:spLocks noChangeArrowheads="1"/>
          </p:cNvSpPr>
          <p:nvPr/>
        </p:nvSpPr>
        <p:spPr bwMode="auto">
          <a:xfrm>
            <a:off x="4788024" y="2287662"/>
            <a:ext cx="1987550" cy="349250"/>
          </a:xfrm>
          <a:prstGeom prst="roundRect">
            <a:avLst>
              <a:gd name="adj" fmla="val 16667"/>
            </a:avLst>
          </a:prstGeom>
          <a:solidFill>
            <a:srgbClr val="FFFFFF"/>
          </a:solidFill>
          <a:ln w="25400">
            <a:solidFill>
              <a:srgbClr val="4BACC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MX" sz="1200" dirty="0" smtClean="0">
                <a:latin typeface="Times New Roman" pitchFamily="18" charset="0"/>
                <a:cs typeface="Times New Roman" pitchFamily="18" charset="0"/>
              </a:rPr>
              <a:t>Beneficios</a:t>
            </a:r>
            <a:endParaRPr kumimoji="0" lang="es-MX"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1" name="20 Rectángulo redondeado"/>
          <p:cNvSpPr>
            <a:spLocks/>
          </p:cNvSpPr>
          <p:nvPr/>
        </p:nvSpPr>
        <p:spPr>
          <a:xfrm>
            <a:off x="6976303" y="1412776"/>
            <a:ext cx="1988185" cy="637540"/>
          </a:xfrm>
          <a:prstGeom prst="round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s-ES" sz="1200" b="1" dirty="0" smtClean="0">
              <a:latin typeface="Times New Roman" pitchFamily="18" charset="0"/>
              <a:cs typeface="Times New Roman" pitchFamily="18" charset="0"/>
            </a:endParaRPr>
          </a:p>
          <a:p>
            <a:pPr algn="ctr">
              <a:lnSpc>
                <a:spcPct val="115000"/>
              </a:lnSpc>
              <a:spcAft>
                <a:spcPts val="1000"/>
              </a:spcAft>
            </a:pPr>
            <a:r>
              <a:rPr lang="es-ES" sz="1200" b="1" dirty="0" smtClean="0">
                <a:latin typeface="Times New Roman" pitchFamily="18" charset="0"/>
                <a:cs typeface="Times New Roman" pitchFamily="18" charset="0"/>
              </a:rPr>
              <a:t>Percepción </a:t>
            </a:r>
            <a:r>
              <a:rPr lang="es-ES" sz="1200" b="1" dirty="0">
                <a:latin typeface="Times New Roman" pitchFamily="18" charset="0"/>
                <a:cs typeface="Times New Roman" pitchFamily="18" charset="0"/>
              </a:rPr>
              <a:t>Del Consumidor</a:t>
            </a:r>
            <a:endParaRPr lang="es-MX" sz="1200" dirty="0">
              <a:latin typeface="Times New Roman" pitchFamily="18" charset="0"/>
              <a:cs typeface="Times New Roman" pitchFamily="18" charset="0"/>
            </a:endParaRPr>
          </a:p>
          <a:p>
            <a:pPr algn="ctr">
              <a:lnSpc>
                <a:spcPct val="115000"/>
              </a:lnSpc>
              <a:spcAft>
                <a:spcPts val="1000"/>
              </a:spcAft>
            </a:pPr>
            <a:endParaRPr lang="es-MX" sz="1100" dirty="0">
              <a:effectLst/>
              <a:ea typeface="Calibri"/>
              <a:cs typeface="Times New Roman"/>
            </a:endParaRPr>
          </a:p>
        </p:txBody>
      </p:sp>
      <p:sp>
        <p:nvSpPr>
          <p:cNvPr id="22" name="47 Rectángulo redondeado"/>
          <p:cNvSpPr>
            <a:spLocks noChangeArrowheads="1"/>
          </p:cNvSpPr>
          <p:nvPr/>
        </p:nvSpPr>
        <p:spPr bwMode="auto">
          <a:xfrm>
            <a:off x="6976938" y="2287662"/>
            <a:ext cx="1987550" cy="349250"/>
          </a:xfrm>
          <a:prstGeom prst="roundRect">
            <a:avLst>
              <a:gd name="adj" fmla="val 16667"/>
            </a:avLst>
          </a:prstGeom>
          <a:solidFill>
            <a:srgbClr val="FFFFFF"/>
          </a:solidFill>
          <a:ln w="25400">
            <a:solidFill>
              <a:srgbClr val="4BACC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MX" sz="1200" dirty="0" smtClean="0">
                <a:latin typeface="Times New Roman" pitchFamily="18" charset="0"/>
                <a:cs typeface="Times New Roman" pitchFamily="18" charset="0"/>
              </a:rPr>
              <a:t>Confiabilidad</a:t>
            </a:r>
            <a:endParaRPr kumimoji="0" lang="es-MX"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3" name="47 Rectángulo redondeado"/>
          <p:cNvSpPr>
            <a:spLocks noChangeArrowheads="1"/>
          </p:cNvSpPr>
          <p:nvPr/>
        </p:nvSpPr>
        <p:spPr bwMode="auto">
          <a:xfrm>
            <a:off x="6976938" y="2863726"/>
            <a:ext cx="1987550" cy="349250"/>
          </a:xfrm>
          <a:prstGeom prst="roundRect">
            <a:avLst>
              <a:gd name="adj" fmla="val 16667"/>
            </a:avLst>
          </a:prstGeom>
          <a:solidFill>
            <a:srgbClr val="FFFFFF"/>
          </a:solidFill>
          <a:ln w="25400">
            <a:solidFill>
              <a:srgbClr val="4BACC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MX" sz="1200" dirty="0" smtClean="0">
                <a:latin typeface="Times New Roman" pitchFamily="18" charset="0"/>
                <a:cs typeface="Times New Roman" pitchFamily="18" charset="0"/>
              </a:rPr>
              <a:t>Responsabilidad</a:t>
            </a:r>
            <a:endParaRPr kumimoji="0" lang="es-MX"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4" name="47 Rectángulo redondeado"/>
          <p:cNvSpPr>
            <a:spLocks noChangeArrowheads="1"/>
          </p:cNvSpPr>
          <p:nvPr/>
        </p:nvSpPr>
        <p:spPr bwMode="auto">
          <a:xfrm>
            <a:off x="6976938" y="3367782"/>
            <a:ext cx="1987550" cy="349250"/>
          </a:xfrm>
          <a:prstGeom prst="roundRect">
            <a:avLst>
              <a:gd name="adj" fmla="val 16667"/>
            </a:avLst>
          </a:prstGeom>
          <a:solidFill>
            <a:srgbClr val="FFFFFF"/>
          </a:solidFill>
          <a:ln w="25400">
            <a:solidFill>
              <a:srgbClr val="4BACC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tx1"/>
                </a:solidFill>
                <a:effectLst/>
                <a:latin typeface="Times New Roman" pitchFamily="18" charset="0"/>
                <a:cs typeface="Times New Roman" pitchFamily="18" charset="0"/>
              </a:rPr>
              <a:t>Seguridad</a:t>
            </a:r>
          </a:p>
        </p:txBody>
      </p:sp>
      <p:sp>
        <p:nvSpPr>
          <p:cNvPr id="25" name="47 Rectángulo redondeado"/>
          <p:cNvSpPr>
            <a:spLocks noChangeArrowheads="1"/>
          </p:cNvSpPr>
          <p:nvPr/>
        </p:nvSpPr>
        <p:spPr bwMode="auto">
          <a:xfrm>
            <a:off x="6948264" y="3871838"/>
            <a:ext cx="1987550" cy="349250"/>
          </a:xfrm>
          <a:prstGeom prst="roundRect">
            <a:avLst>
              <a:gd name="adj" fmla="val 16667"/>
            </a:avLst>
          </a:prstGeom>
          <a:solidFill>
            <a:srgbClr val="FFFFFF"/>
          </a:solidFill>
          <a:ln w="25400">
            <a:solidFill>
              <a:srgbClr val="4BACC6"/>
            </a:solidFill>
            <a:round/>
            <a:headEnd/>
            <a:tailEnd/>
          </a:ln>
        </p:spPr>
        <p:txBody>
          <a:bodyPr vert="horz" wrap="square" lIns="91440" tIns="45720" rIns="91440" bIns="45720" numCol="1" anchor="ctr" anchorCtr="0" compatLnSpc="1">
            <a:prstTxWarp prst="textNoShape">
              <a:avLst/>
            </a:prstTxWarp>
          </a:bodyPr>
          <a:lstStyle/>
          <a:p>
            <a:pPr algn="ctr"/>
            <a:endParaRPr lang="es-ES" sz="1200" dirty="0" smtClean="0"/>
          </a:p>
          <a:p>
            <a:pPr algn="ctr"/>
            <a:endParaRPr lang="es-ES" sz="1200" dirty="0" smtClean="0"/>
          </a:p>
          <a:p>
            <a:pPr algn="ctr"/>
            <a:r>
              <a:rPr lang="es-ES" sz="1200" dirty="0" smtClean="0">
                <a:latin typeface="Times New Roman" pitchFamily="18" charset="0"/>
                <a:cs typeface="Times New Roman" pitchFamily="18" charset="0"/>
              </a:rPr>
              <a:t>Empatía</a:t>
            </a:r>
            <a:endParaRPr lang="es-MX" sz="1200" dirty="0">
              <a:latin typeface="Times New Roman" pitchFamily="18" charset="0"/>
              <a:cs typeface="Times New Roman" pitchFamily="18" charset="0"/>
            </a:endParaRPr>
          </a:p>
          <a:p>
            <a:pPr algn="ctr"/>
            <a:endParaRPr lang="es-MX" sz="1200" dirty="0" smtClean="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6" name="47 Rectángulo redondeado"/>
          <p:cNvSpPr>
            <a:spLocks noChangeArrowheads="1"/>
          </p:cNvSpPr>
          <p:nvPr/>
        </p:nvSpPr>
        <p:spPr bwMode="auto">
          <a:xfrm>
            <a:off x="6948264" y="4375894"/>
            <a:ext cx="1987550" cy="349250"/>
          </a:xfrm>
          <a:prstGeom prst="roundRect">
            <a:avLst>
              <a:gd name="adj" fmla="val 16667"/>
            </a:avLst>
          </a:prstGeom>
          <a:solidFill>
            <a:srgbClr val="FFFFFF"/>
          </a:solidFill>
          <a:ln w="25400">
            <a:solidFill>
              <a:srgbClr val="4BACC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MX" sz="1200" dirty="0" smtClean="0">
                <a:latin typeface="Times New Roman" pitchFamily="18" charset="0"/>
                <a:cs typeface="Times New Roman" pitchFamily="18" charset="0"/>
              </a:rPr>
              <a:t>Tangibles</a:t>
            </a:r>
            <a:endParaRPr kumimoji="0" lang="es-MX"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7" name="47 Rectángulo redondeado"/>
          <p:cNvSpPr>
            <a:spLocks noChangeArrowheads="1"/>
          </p:cNvSpPr>
          <p:nvPr/>
        </p:nvSpPr>
        <p:spPr bwMode="auto">
          <a:xfrm>
            <a:off x="6948264" y="4879950"/>
            <a:ext cx="1987550" cy="349250"/>
          </a:xfrm>
          <a:prstGeom prst="roundRect">
            <a:avLst>
              <a:gd name="adj" fmla="val 16667"/>
            </a:avLst>
          </a:prstGeom>
          <a:solidFill>
            <a:srgbClr val="FFFFFF"/>
          </a:solidFill>
          <a:ln w="25400">
            <a:solidFill>
              <a:srgbClr val="4BACC6"/>
            </a:solidFill>
            <a:round/>
            <a:headEnd/>
            <a:tailEnd/>
          </a:ln>
        </p:spPr>
        <p:txBody>
          <a:bodyPr vert="horz" wrap="square" lIns="91440" tIns="45720" rIns="91440" bIns="45720" numCol="1" anchor="ctr" anchorCtr="0" compatLnSpc="1">
            <a:prstTxWarp prst="textNoShape">
              <a:avLst/>
            </a:prstTxWarp>
          </a:bodyPr>
          <a:lstStyle/>
          <a:p>
            <a:pPr algn="ctr"/>
            <a:endParaRPr lang="es-ES" sz="1200" dirty="0" smtClean="0"/>
          </a:p>
          <a:p>
            <a:pPr algn="ctr"/>
            <a:r>
              <a:rPr lang="es-ES" sz="1200" dirty="0" smtClean="0">
                <a:latin typeface="Times New Roman" pitchFamily="18" charset="0"/>
                <a:cs typeface="Times New Roman" pitchFamily="18" charset="0"/>
              </a:rPr>
              <a:t>Satisfacción</a:t>
            </a:r>
            <a:endParaRPr lang="es-MX" sz="1200" dirty="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30" name="29 Conector recto"/>
          <p:cNvCxnSpPr>
            <a:stCxn id="4" idx="2"/>
            <a:endCxn id="4" idx="2"/>
          </p:cNvCxnSpPr>
          <p:nvPr/>
        </p:nvCxnSpPr>
        <p:spPr>
          <a:xfrm>
            <a:off x="4567560" y="1031409"/>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flipV="1">
            <a:off x="1331640" y="1196752"/>
            <a:ext cx="6408712"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47 Conector recto"/>
          <p:cNvCxnSpPr/>
          <p:nvPr/>
        </p:nvCxnSpPr>
        <p:spPr>
          <a:xfrm>
            <a:off x="1331640" y="1268760"/>
            <a:ext cx="0" cy="1545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49 Conector recto"/>
          <p:cNvCxnSpPr/>
          <p:nvPr/>
        </p:nvCxnSpPr>
        <p:spPr>
          <a:xfrm>
            <a:off x="7740352" y="119675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52 Conector recto"/>
          <p:cNvCxnSpPr>
            <a:stCxn id="15" idx="0"/>
          </p:cNvCxnSpPr>
          <p:nvPr/>
        </p:nvCxnSpPr>
        <p:spPr>
          <a:xfrm flipH="1" flipV="1">
            <a:off x="3477543" y="1268760"/>
            <a:ext cx="318" cy="161577"/>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54 Conector recto"/>
          <p:cNvCxnSpPr>
            <a:stCxn id="18" idx="0"/>
          </p:cNvCxnSpPr>
          <p:nvPr/>
        </p:nvCxnSpPr>
        <p:spPr>
          <a:xfrm flipH="1" flipV="1">
            <a:off x="5781799" y="1232756"/>
            <a:ext cx="318" cy="190552"/>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56 Conector recto"/>
          <p:cNvCxnSpPr>
            <a:stCxn id="4" idx="2"/>
          </p:cNvCxnSpPr>
          <p:nvPr/>
        </p:nvCxnSpPr>
        <p:spPr>
          <a:xfrm>
            <a:off x="4567560" y="1031409"/>
            <a:ext cx="0" cy="201347"/>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58 Conector recto"/>
          <p:cNvCxnSpPr>
            <a:stCxn id="5" idx="2"/>
            <a:endCxn id="6" idx="0"/>
          </p:cNvCxnSpPr>
          <p:nvPr/>
        </p:nvCxnSpPr>
        <p:spPr>
          <a:xfrm>
            <a:off x="1245613" y="2067877"/>
            <a:ext cx="0" cy="266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60 Conector recto"/>
          <p:cNvCxnSpPr>
            <a:stCxn id="15" idx="2"/>
            <a:endCxn id="7" idx="0"/>
          </p:cNvCxnSpPr>
          <p:nvPr/>
        </p:nvCxnSpPr>
        <p:spPr>
          <a:xfrm flipH="1">
            <a:off x="3477543" y="2067877"/>
            <a:ext cx="318" cy="219785"/>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62 Conector recto"/>
          <p:cNvCxnSpPr>
            <a:stCxn id="7" idx="2"/>
            <a:endCxn id="9" idx="0"/>
          </p:cNvCxnSpPr>
          <p:nvPr/>
        </p:nvCxnSpPr>
        <p:spPr>
          <a:xfrm>
            <a:off x="3477543" y="263691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64 Conector recto"/>
          <p:cNvCxnSpPr>
            <a:stCxn id="9" idx="2"/>
            <a:endCxn id="10" idx="0"/>
          </p:cNvCxnSpPr>
          <p:nvPr/>
        </p:nvCxnSpPr>
        <p:spPr>
          <a:xfrm>
            <a:off x="3477543" y="3202186"/>
            <a:ext cx="0" cy="154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66 Conector recto"/>
          <p:cNvCxnSpPr>
            <a:stCxn id="11" idx="2"/>
            <a:endCxn id="12" idx="0"/>
          </p:cNvCxnSpPr>
          <p:nvPr/>
        </p:nvCxnSpPr>
        <p:spPr>
          <a:xfrm>
            <a:off x="3477543" y="4149080"/>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70 Conector recto"/>
          <p:cNvCxnSpPr>
            <a:stCxn id="12" idx="2"/>
          </p:cNvCxnSpPr>
          <p:nvPr/>
        </p:nvCxnSpPr>
        <p:spPr>
          <a:xfrm>
            <a:off x="3477543" y="4642346"/>
            <a:ext cx="0" cy="154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72 Conector recto"/>
          <p:cNvCxnSpPr>
            <a:stCxn id="13" idx="2"/>
            <a:endCxn id="14" idx="0"/>
          </p:cNvCxnSpPr>
          <p:nvPr/>
        </p:nvCxnSpPr>
        <p:spPr>
          <a:xfrm>
            <a:off x="3477543" y="5146402"/>
            <a:ext cx="0" cy="154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74 Conector recto"/>
          <p:cNvCxnSpPr>
            <a:stCxn id="14" idx="2"/>
            <a:endCxn id="16" idx="0"/>
          </p:cNvCxnSpPr>
          <p:nvPr/>
        </p:nvCxnSpPr>
        <p:spPr>
          <a:xfrm>
            <a:off x="3477543" y="5650458"/>
            <a:ext cx="0" cy="154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91 Conector recto"/>
          <p:cNvCxnSpPr>
            <a:stCxn id="18" idx="2"/>
            <a:endCxn id="20" idx="0"/>
          </p:cNvCxnSpPr>
          <p:nvPr/>
        </p:nvCxnSpPr>
        <p:spPr>
          <a:xfrm flipH="1">
            <a:off x="5781799" y="2060848"/>
            <a:ext cx="318" cy="226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93 Conector recto"/>
          <p:cNvCxnSpPr>
            <a:stCxn id="20" idx="2"/>
            <a:endCxn id="19" idx="0"/>
          </p:cNvCxnSpPr>
          <p:nvPr/>
        </p:nvCxnSpPr>
        <p:spPr>
          <a:xfrm>
            <a:off x="5781799" y="2636912"/>
            <a:ext cx="0" cy="226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95 Conector recto"/>
          <p:cNvCxnSpPr>
            <a:stCxn id="21" idx="2"/>
            <a:endCxn id="22" idx="0"/>
          </p:cNvCxnSpPr>
          <p:nvPr/>
        </p:nvCxnSpPr>
        <p:spPr>
          <a:xfrm>
            <a:off x="7970396" y="2050316"/>
            <a:ext cx="317" cy="237346"/>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97 Conector recto"/>
          <p:cNvCxnSpPr>
            <a:stCxn id="22" idx="2"/>
            <a:endCxn id="23" idx="0"/>
          </p:cNvCxnSpPr>
          <p:nvPr/>
        </p:nvCxnSpPr>
        <p:spPr>
          <a:xfrm>
            <a:off x="7970713" y="2636912"/>
            <a:ext cx="0" cy="226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99 Conector recto"/>
          <p:cNvCxnSpPr>
            <a:stCxn id="23" idx="2"/>
            <a:endCxn id="24" idx="0"/>
          </p:cNvCxnSpPr>
          <p:nvPr/>
        </p:nvCxnSpPr>
        <p:spPr>
          <a:xfrm>
            <a:off x="7970713" y="3212976"/>
            <a:ext cx="0" cy="154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101 Conector recto"/>
          <p:cNvCxnSpPr>
            <a:stCxn id="25" idx="0"/>
          </p:cNvCxnSpPr>
          <p:nvPr/>
        </p:nvCxnSpPr>
        <p:spPr>
          <a:xfrm flipV="1">
            <a:off x="7942039" y="3706242"/>
            <a:ext cx="0" cy="165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103 Conector recto"/>
          <p:cNvCxnSpPr>
            <a:stCxn id="25" idx="2"/>
            <a:endCxn id="26" idx="0"/>
          </p:cNvCxnSpPr>
          <p:nvPr/>
        </p:nvCxnSpPr>
        <p:spPr>
          <a:xfrm>
            <a:off x="7942039" y="4221088"/>
            <a:ext cx="0" cy="154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105 Conector recto"/>
          <p:cNvCxnSpPr>
            <a:stCxn id="26" idx="2"/>
            <a:endCxn id="27" idx="0"/>
          </p:cNvCxnSpPr>
          <p:nvPr/>
        </p:nvCxnSpPr>
        <p:spPr>
          <a:xfrm>
            <a:off x="7942039" y="4725144"/>
            <a:ext cx="0" cy="15480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6963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lstStyle/>
          <a:p>
            <a:pPr algn="ctr"/>
            <a:r>
              <a:rPr lang="es-ES" i="0" dirty="0">
                <a:solidFill>
                  <a:schemeClr val="tx1"/>
                </a:solidFill>
              </a:rPr>
              <a:t>Características del Consumidor</a:t>
            </a:r>
            <a:endParaRPr lang="es-ES" dirty="0"/>
          </a:p>
        </p:txBody>
      </p:sp>
      <p:graphicFrame>
        <p:nvGraphicFramePr>
          <p:cNvPr id="9" name="8 Marcador de contenido"/>
          <p:cNvGraphicFramePr>
            <a:graphicFrameLocks noGrp="1"/>
          </p:cNvGraphicFramePr>
          <p:nvPr>
            <p:ph idx="1"/>
            <p:extLst>
              <p:ext uri="{D42A27DB-BD31-4B8C-83A1-F6EECF244321}">
                <p14:modId xmlns:p14="http://schemas.microsoft.com/office/powerpoint/2010/main" val="4109495969"/>
              </p:ext>
            </p:extLst>
          </p:nvPr>
        </p:nvGraphicFramePr>
        <p:xfrm>
          <a:off x="2051720" y="692695"/>
          <a:ext cx="4752527" cy="5611810"/>
        </p:xfrm>
        <a:graphic>
          <a:graphicData uri="http://schemas.openxmlformats.org/drawingml/2006/table">
            <a:tbl>
              <a:tblPr firstRow="1" firstCol="1" bandRow="1">
                <a:tableStyleId>{69012ECD-51FC-41F1-AA8D-1B2483CD663E}</a:tableStyleId>
              </a:tblPr>
              <a:tblGrid>
                <a:gridCol w="1745397"/>
                <a:gridCol w="1745397"/>
                <a:gridCol w="1261733"/>
              </a:tblGrid>
              <a:tr h="529801">
                <a:tc>
                  <a:txBody>
                    <a:bodyPr/>
                    <a:lstStyle/>
                    <a:p>
                      <a:pPr algn="ctr">
                        <a:lnSpc>
                          <a:spcPct val="115000"/>
                        </a:lnSpc>
                        <a:spcAft>
                          <a:spcPts val="0"/>
                        </a:spcAft>
                      </a:pPr>
                      <a:r>
                        <a:rPr lang="es-ES" sz="1100" dirty="0">
                          <a:effectLst/>
                        </a:rPr>
                        <a:t>Variable</a:t>
                      </a:r>
                      <a:endParaRPr lang="es-ES" sz="1100" dirty="0">
                        <a:effectLst/>
                        <a:latin typeface="Calibri"/>
                        <a:ea typeface="Calibri"/>
                        <a:cs typeface="Times New Roman"/>
                      </a:endParaRPr>
                    </a:p>
                  </a:txBody>
                  <a:tcPr marL="34895" marR="34895" marT="0" marB="0" anchor="b"/>
                </a:tc>
                <a:tc>
                  <a:txBody>
                    <a:bodyPr/>
                    <a:lstStyle/>
                    <a:p>
                      <a:pPr algn="ctr">
                        <a:lnSpc>
                          <a:spcPct val="115000"/>
                        </a:lnSpc>
                        <a:spcAft>
                          <a:spcPts val="0"/>
                        </a:spcAft>
                      </a:pPr>
                      <a:r>
                        <a:rPr lang="es-ES" sz="1100" dirty="0">
                          <a:effectLst/>
                        </a:rPr>
                        <a:t>Opciones de Respuesta</a:t>
                      </a:r>
                      <a:endParaRPr lang="es-ES" sz="1100" dirty="0">
                        <a:effectLst/>
                        <a:latin typeface="Calibri"/>
                        <a:ea typeface="Calibri"/>
                        <a:cs typeface="Times New Roman"/>
                      </a:endParaRPr>
                    </a:p>
                  </a:txBody>
                  <a:tcPr marL="34895" marR="34895" marT="0" marB="0" anchor="b"/>
                </a:tc>
                <a:tc>
                  <a:txBody>
                    <a:bodyPr/>
                    <a:lstStyle/>
                    <a:p>
                      <a:pPr algn="ctr">
                        <a:lnSpc>
                          <a:spcPct val="115000"/>
                        </a:lnSpc>
                        <a:spcAft>
                          <a:spcPts val="0"/>
                        </a:spcAft>
                      </a:pPr>
                      <a:r>
                        <a:rPr lang="es-ES" sz="1100" dirty="0">
                          <a:effectLst/>
                        </a:rPr>
                        <a:t>Porcentaje</a:t>
                      </a:r>
                      <a:endParaRPr lang="es-ES" sz="1100" dirty="0">
                        <a:effectLst/>
                        <a:latin typeface="Calibri"/>
                        <a:ea typeface="Calibri"/>
                        <a:cs typeface="Times New Roman"/>
                      </a:endParaRPr>
                    </a:p>
                  </a:txBody>
                  <a:tcPr marL="34895" marR="34895" marT="0" marB="0" anchor="b"/>
                </a:tc>
              </a:tr>
              <a:tr h="184598">
                <a:tc>
                  <a:txBody>
                    <a:bodyPr/>
                    <a:lstStyle/>
                    <a:p>
                      <a:pPr algn="ctr">
                        <a:lnSpc>
                          <a:spcPct val="115000"/>
                        </a:lnSpc>
                        <a:spcAft>
                          <a:spcPts val="0"/>
                        </a:spcAft>
                      </a:pPr>
                      <a:r>
                        <a:rPr lang="es-ES" sz="1100" dirty="0">
                          <a:effectLst/>
                        </a:rPr>
                        <a:t>Edad</a:t>
                      </a:r>
                      <a:endParaRPr lang="es-ES" sz="1100" dirty="0">
                        <a:effectLst/>
                        <a:latin typeface="Calibri"/>
                        <a:ea typeface="Calibri"/>
                        <a:cs typeface="Times New Roman"/>
                      </a:endParaRPr>
                    </a:p>
                  </a:txBody>
                  <a:tcPr marL="34895" marR="34895" marT="0" marB="0" anchor="b"/>
                </a:tc>
                <a:tc>
                  <a:txBody>
                    <a:bodyPr/>
                    <a:lstStyle/>
                    <a:p>
                      <a:pPr>
                        <a:lnSpc>
                          <a:spcPct val="115000"/>
                        </a:lnSpc>
                        <a:spcAft>
                          <a:spcPts val="0"/>
                        </a:spcAft>
                      </a:pPr>
                      <a:r>
                        <a:rPr lang="es-ES" sz="1100" dirty="0">
                          <a:effectLst/>
                        </a:rPr>
                        <a:t>32,82</a:t>
                      </a:r>
                      <a:endParaRPr lang="es-ES" sz="1100" dirty="0">
                        <a:effectLst/>
                        <a:latin typeface="Calibri"/>
                        <a:ea typeface="Calibri"/>
                        <a:cs typeface="Times New Roman"/>
                      </a:endParaRPr>
                    </a:p>
                  </a:txBody>
                  <a:tcPr marL="34895" marR="34895" marT="0" marB="0" anchor="b"/>
                </a:tc>
                <a:tc>
                  <a:txBody>
                    <a:bodyPr/>
                    <a:lstStyle/>
                    <a:p>
                      <a:pPr>
                        <a:lnSpc>
                          <a:spcPct val="115000"/>
                        </a:lnSpc>
                        <a:spcAft>
                          <a:spcPts val="0"/>
                        </a:spcAft>
                      </a:pPr>
                      <a:r>
                        <a:rPr lang="es-ES" sz="1100">
                          <a:effectLst/>
                        </a:rPr>
                        <a:t> </a:t>
                      </a:r>
                      <a:endParaRPr lang="es-ES" sz="1100">
                        <a:effectLst/>
                        <a:latin typeface="Calibri"/>
                        <a:ea typeface="Calibri"/>
                        <a:cs typeface="Times New Roman"/>
                      </a:endParaRPr>
                    </a:p>
                  </a:txBody>
                  <a:tcPr marL="34895" marR="34895" marT="0" marB="0" anchor="b"/>
                </a:tc>
              </a:tr>
              <a:tr h="184598">
                <a:tc rowSpan="4">
                  <a:txBody>
                    <a:bodyPr/>
                    <a:lstStyle/>
                    <a:p>
                      <a:pPr algn="ctr">
                        <a:lnSpc>
                          <a:spcPct val="115000"/>
                        </a:lnSpc>
                        <a:spcAft>
                          <a:spcPts val="0"/>
                        </a:spcAft>
                      </a:pPr>
                      <a:r>
                        <a:rPr lang="es-ES" sz="1100" dirty="0">
                          <a:effectLst/>
                        </a:rPr>
                        <a:t>Estado civil</a:t>
                      </a:r>
                      <a:endParaRPr lang="es-ES" sz="1100" dirty="0">
                        <a:effectLst/>
                        <a:latin typeface="Calibri"/>
                        <a:ea typeface="Calibri"/>
                        <a:cs typeface="Times New Roman"/>
                      </a:endParaRPr>
                    </a:p>
                  </a:txBody>
                  <a:tcPr marL="34895" marR="34895" marT="0" marB="0" anchor="ctr"/>
                </a:tc>
                <a:tc>
                  <a:txBody>
                    <a:bodyPr/>
                    <a:lstStyle/>
                    <a:p>
                      <a:pPr>
                        <a:lnSpc>
                          <a:spcPct val="115000"/>
                        </a:lnSpc>
                        <a:spcAft>
                          <a:spcPts val="0"/>
                        </a:spcAft>
                      </a:pPr>
                      <a:r>
                        <a:rPr lang="es-ES" sz="1100" dirty="0">
                          <a:effectLst/>
                        </a:rPr>
                        <a:t>Soltero</a:t>
                      </a:r>
                      <a:endParaRPr lang="es-ES" sz="1100" dirty="0">
                        <a:effectLst/>
                        <a:latin typeface="Calibri"/>
                        <a:ea typeface="Calibri"/>
                        <a:cs typeface="Times New Roman"/>
                      </a:endParaRPr>
                    </a:p>
                  </a:txBody>
                  <a:tcPr marL="34895" marR="34895" marT="0" marB="0" anchor="b"/>
                </a:tc>
                <a:tc>
                  <a:txBody>
                    <a:bodyPr/>
                    <a:lstStyle/>
                    <a:p>
                      <a:pPr algn="r">
                        <a:lnSpc>
                          <a:spcPct val="115000"/>
                        </a:lnSpc>
                        <a:spcAft>
                          <a:spcPts val="0"/>
                        </a:spcAft>
                      </a:pPr>
                      <a:r>
                        <a:rPr lang="es-ES" sz="1100" dirty="0">
                          <a:effectLst/>
                        </a:rPr>
                        <a:t>43,90%</a:t>
                      </a:r>
                      <a:endParaRPr lang="es-ES" sz="1100" dirty="0">
                        <a:effectLst/>
                        <a:latin typeface="Calibri"/>
                        <a:ea typeface="Calibri"/>
                        <a:cs typeface="Times New Roman"/>
                      </a:endParaRPr>
                    </a:p>
                  </a:txBody>
                  <a:tcPr marL="34895" marR="34895" marT="0" marB="0" anchor="b"/>
                </a:tc>
              </a:tr>
              <a:tr h="184598">
                <a:tc vMerge="1">
                  <a:txBody>
                    <a:bodyPr/>
                    <a:lstStyle/>
                    <a:p>
                      <a:endParaRPr lang="es-ES"/>
                    </a:p>
                  </a:txBody>
                  <a:tcPr/>
                </a:tc>
                <a:tc>
                  <a:txBody>
                    <a:bodyPr/>
                    <a:lstStyle/>
                    <a:p>
                      <a:pPr>
                        <a:lnSpc>
                          <a:spcPct val="115000"/>
                        </a:lnSpc>
                        <a:spcAft>
                          <a:spcPts val="0"/>
                        </a:spcAft>
                      </a:pPr>
                      <a:r>
                        <a:rPr lang="es-ES" sz="1100" dirty="0">
                          <a:effectLst/>
                        </a:rPr>
                        <a:t>Casado </a:t>
                      </a:r>
                      <a:endParaRPr lang="es-ES" sz="1100" dirty="0">
                        <a:effectLst/>
                        <a:latin typeface="Calibri"/>
                        <a:ea typeface="Calibri"/>
                        <a:cs typeface="Times New Roman"/>
                      </a:endParaRPr>
                    </a:p>
                  </a:txBody>
                  <a:tcPr marL="34895" marR="34895" marT="0" marB="0" anchor="b">
                    <a:solidFill>
                      <a:schemeClr val="tx2">
                        <a:lumMod val="40000"/>
                        <a:lumOff val="60000"/>
                      </a:schemeClr>
                    </a:solidFill>
                  </a:tcPr>
                </a:tc>
                <a:tc>
                  <a:txBody>
                    <a:bodyPr/>
                    <a:lstStyle/>
                    <a:p>
                      <a:pPr algn="r">
                        <a:lnSpc>
                          <a:spcPct val="115000"/>
                        </a:lnSpc>
                        <a:spcAft>
                          <a:spcPts val="0"/>
                        </a:spcAft>
                      </a:pPr>
                      <a:r>
                        <a:rPr lang="es-ES" sz="1100" dirty="0">
                          <a:effectLst/>
                        </a:rPr>
                        <a:t>46,34%</a:t>
                      </a:r>
                      <a:endParaRPr lang="es-ES" sz="1100" dirty="0">
                        <a:effectLst/>
                        <a:latin typeface="Calibri"/>
                        <a:ea typeface="Calibri"/>
                        <a:cs typeface="Times New Roman"/>
                      </a:endParaRPr>
                    </a:p>
                  </a:txBody>
                  <a:tcPr marL="34895" marR="34895" marT="0" marB="0" anchor="b">
                    <a:solidFill>
                      <a:schemeClr val="tx2">
                        <a:lumMod val="40000"/>
                        <a:lumOff val="60000"/>
                      </a:schemeClr>
                    </a:solidFill>
                  </a:tcPr>
                </a:tc>
              </a:tr>
              <a:tr h="184598">
                <a:tc vMerge="1">
                  <a:txBody>
                    <a:bodyPr/>
                    <a:lstStyle/>
                    <a:p>
                      <a:endParaRPr lang="es-ES"/>
                    </a:p>
                  </a:txBody>
                  <a:tcPr/>
                </a:tc>
                <a:tc>
                  <a:txBody>
                    <a:bodyPr/>
                    <a:lstStyle/>
                    <a:p>
                      <a:pPr>
                        <a:lnSpc>
                          <a:spcPct val="115000"/>
                        </a:lnSpc>
                        <a:spcAft>
                          <a:spcPts val="0"/>
                        </a:spcAft>
                      </a:pPr>
                      <a:r>
                        <a:rPr lang="es-ES" sz="1100" dirty="0">
                          <a:effectLst/>
                        </a:rPr>
                        <a:t>Divorciado</a:t>
                      </a:r>
                      <a:endParaRPr lang="es-ES" sz="1100" dirty="0">
                        <a:effectLst/>
                        <a:latin typeface="Calibri"/>
                        <a:ea typeface="Calibri"/>
                        <a:cs typeface="Times New Roman"/>
                      </a:endParaRPr>
                    </a:p>
                  </a:txBody>
                  <a:tcPr marL="34895" marR="34895" marT="0" marB="0" anchor="b"/>
                </a:tc>
                <a:tc>
                  <a:txBody>
                    <a:bodyPr/>
                    <a:lstStyle/>
                    <a:p>
                      <a:pPr algn="r">
                        <a:lnSpc>
                          <a:spcPct val="115000"/>
                        </a:lnSpc>
                        <a:spcAft>
                          <a:spcPts val="0"/>
                        </a:spcAft>
                      </a:pPr>
                      <a:r>
                        <a:rPr lang="es-ES" sz="1100">
                          <a:effectLst/>
                        </a:rPr>
                        <a:t>8,54%</a:t>
                      </a:r>
                      <a:endParaRPr lang="es-ES" sz="1100">
                        <a:effectLst/>
                        <a:latin typeface="Calibri"/>
                        <a:ea typeface="Calibri"/>
                        <a:cs typeface="Times New Roman"/>
                      </a:endParaRPr>
                    </a:p>
                  </a:txBody>
                  <a:tcPr marL="34895" marR="34895" marT="0" marB="0" anchor="b"/>
                </a:tc>
              </a:tr>
              <a:tr h="184598">
                <a:tc vMerge="1">
                  <a:txBody>
                    <a:bodyPr/>
                    <a:lstStyle/>
                    <a:p>
                      <a:endParaRPr lang="es-ES"/>
                    </a:p>
                  </a:txBody>
                  <a:tcPr/>
                </a:tc>
                <a:tc>
                  <a:txBody>
                    <a:bodyPr/>
                    <a:lstStyle/>
                    <a:p>
                      <a:pPr>
                        <a:lnSpc>
                          <a:spcPct val="115000"/>
                        </a:lnSpc>
                        <a:spcAft>
                          <a:spcPts val="0"/>
                        </a:spcAft>
                      </a:pPr>
                      <a:r>
                        <a:rPr lang="es-ES" sz="1100" dirty="0">
                          <a:effectLst/>
                        </a:rPr>
                        <a:t>Viudo</a:t>
                      </a:r>
                      <a:endParaRPr lang="es-ES" sz="1100" dirty="0">
                        <a:effectLst/>
                        <a:latin typeface="Calibri"/>
                        <a:ea typeface="Calibri"/>
                        <a:cs typeface="Times New Roman"/>
                      </a:endParaRPr>
                    </a:p>
                  </a:txBody>
                  <a:tcPr marL="34895" marR="34895" marT="0" marB="0" anchor="b"/>
                </a:tc>
                <a:tc>
                  <a:txBody>
                    <a:bodyPr/>
                    <a:lstStyle/>
                    <a:p>
                      <a:pPr algn="r">
                        <a:lnSpc>
                          <a:spcPct val="115000"/>
                        </a:lnSpc>
                        <a:spcAft>
                          <a:spcPts val="0"/>
                        </a:spcAft>
                      </a:pPr>
                      <a:r>
                        <a:rPr lang="es-ES" sz="1100">
                          <a:effectLst/>
                        </a:rPr>
                        <a:t>1,22%</a:t>
                      </a:r>
                      <a:endParaRPr lang="es-ES" sz="1100">
                        <a:effectLst/>
                        <a:latin typeface="Calibri"/>
                        <a:ea typeface="Calibri"/>
                        <a:cs typeface="Times New Roman"/>
                      </a:endParaRPr>
                    </a:p>
                  </a:txBody>
                  <a:tcPr marL="34895" marR="34895" marT="0" marB="0" anchor="b"/>
                </a:tc>
              </a:tr>
              <a:tr h="184598">
                <a:tc rowSpan="2">
                  <a:txBody>
                    <a:bodyPr/>
                    <a:lstStyle/>
                    <a:p>
                      <a:pPr algn="ctr">
                        <a:lnSpc>
                          <a:spcPct val="115000"/>
                        </a:lnSpc>
                        <a:spcAft>
                          <a:spcPts val="0"/>
                        </a:spcAft>
                      </a:pPr>
                      <a:r>
                        <a:rPr lang="es-ES" sz="1100" dirty="0">
                          <a:effectLst/>
                        </a:rPr>
                        <a:t>Genero</a:t>
                      </a:r>
                      <a:endParaRPr lang="es-ES" sz="1100" dirty="0">
                        <a:effectLst/>
                        <a:latin typeface="Calibri"/>
                        <a:ea typeface="Calibri"/>
                        <a:cs typeface="Times New Roman"/>
                      </a:endParaRPr>
                    </a:p>
                  </a:txBody>
                  <a:tcPr marL="34895" marR="34895" marT="0" marB="0" anchor="ctr"/>
                </a:tc>
                <a:tc>
                  <a:txBody>
                    <a:bodyPr/>
                    <a:lstStyle/>
                    <a:p>
                      <a:pPr>
                        <a:lnSpc>
                          <a:spcPct val="115000"/>
                        </a:lnSpc>
                        <a:spcAft>
                          <a:spcPts val="0"/>
                        </a:spcAft>
                      </a:pPr>
                      <a:r>
                        <a:rPr lang="es-ES" sz="1100" dirty="0">
                          <a:effectLst/>
                        </a:rPr>
                        <a:t>Femenino</a:t>
                      </a:r>
                      <a:endParaRPr lang="es-ES" sz="1100" dirty="0">
                        <a:effectLst/>
                        <a:latin typeface="Calibri"/>
                        <a:ea typeface="Calibri"/>
                        <a:cs typeface="Times New Roman"/>
                      </a:endParaRPr>
                    </a:p>
                  </a:txBody>
                  <a:tcPr marL="34895" marR="34895" marT="0" marB="0" anchor="b">
                    <a:solidFill>
                      <a:schemeClr val="tx2">
                        <a:lumMod val="40000"/>
                        <a:lumOff val="60000"/>
                      </a:schemeClr>
                    </a:solidFill>
                  </a:tcPr>
                </a:tc>
                <a:tc>
                  <a:txBody>
                    <a:bodyPr/>
                    <a:lstStyle/>
                    <a:p>
                      <a:pPr algn="r">
                        <a:lnSpc>
                          <a:spcPct val="115000"/>
                        </a:lnSpc>
                        <a:spcAft>
                          <a:spcPts val="0"/>
                        </a:spcAft>
                      </a:pPr>
                      <a:r>
                        <a:rPr lang="es-ES" sz="1100" dirty="0">
                          <a:effectLst/>
                        </a:rPr>
                        <a:t>51,22%</a:t>
                      </a:r>
                      <a:endParaRPr lang="es-ES" sz="1100" dirty="0">
                        <a:effectLst/>
                        <a:latin typeface="Calibri"/>
                        <a:ea typeface="Calibri"/>
                        <a:cs typeface="Times New Roman"/>
                      </a:endParaRPr>
                    </a:p>
                  </a:txBody>
                  <a:tcPr marL="34895" marR="34895" marT="0" marB="0" anchor="b">
                    <a:solidFill>
                      <a:schemeClr val="tx2">
                        <a:lumMod val="40000"/>
                        <a:lumOff val="60000"/>
                      </a:schemeClr>
                    </a:solidFill>
                  </a:tcPr>
                </a:tc>
              </a:tr>
              <a:tr h="184598">
                <a:tc vMerge="1">
                  <a:txBody>
                    <a:bodyPr/>
                    <a:lstStyle/>
                    <a:p>
                      <a:endParaRPr lang="es-ES"/>
                    </a:p>
                  </a:txBody>
                  <a:tcPr/>
                </a:tc>
                <a:tc>
                  <a:txBody>
                    <a:bodyPr/>
                    <a:lstStyle/>
                    <a:p>
                      <a:pPr>
                        <a:lnSpc>
                          <a:spcPct val="115000"/>
                        </a:lnSpc>
                        <a:spcAft>
                          <a:spcPts val="0"/>
                        </a:spcAft>
                      </a:pPr>
                      <a:r>
                        <a:rPr lang="es-ES" sz="1100" dirty="0">
                          <a:effectLst/>
                        </a:rPr>
                        <a:t>Masculino</a:t>
                      </a:r>
                      <a:endParaRPr lang="es-ES" sz="1100" dirty="0">
                        <a:effectLst/>
                        <a:latin typeface="Calibri"/>
                        <a:ea typeface="Calibri"/>
                        <a:cs typeface="Times New Roman"/>
                      </a:endParaRPr>
                    </a:p>
                  </a:txBody>
                  <a:tcPr marL="34895" marR="34895" marT="0" marB="0" anchor="b"/>
                </a:tc>
                <a:tc>
                  <a:txBody>
                    <a:bodyPr/>
                    <a:lstStyle/>
                    <a:p>
                      <a:pPr algn="r">
                        <a:lnSpc>
                          <a:spcPct val="115000"/>
                        </a:lnSpc>
                        <a:spcAft>
                          <a:spcPts val="0"/>
                        </a:spcAft>
                      </a:pPr>
                      <a:r>
                        <a:rPr lang="es-ES" sz="1100" dirty="0">
                          <a:effectLst/>
                        </a:rPr>
                        <a:t>48,78%</a:t>
                      </a:r>
                      <a:endParaRPr lang="es-ES" sz="1100" dirty="0">
                        <a:effectLst/>
                        <a:latin typeface="Calibri"/>
                        <a:ea typeface="Calibri"/>
                        <a:cs typeface="Times New Roman"/>
                      </a:endParaRPr>
                    </a:p>
                  </a:txBody>
                  <a:tcPr marL="34895" marR="34895" marT="0" marB="0" anchor="b"/>
                </a:tc>
              </a:tr>
              <a:tr h="297685">
                <a:tc rowSpan="3">
                  <a:txBody>
                    <a:bodyPr/>
                    <a:lstStyle/>
                    <a:p>
                      <a:pPr algn="ctr">
                        <a:lnSpc>
                          <a:spcPct val="115000"/>
                        </a:lnSpc>
                        <a:spcAft>
                          <a:spcPts val="0"/>
                        </a:spcAft>
                      </a:pPr>
                      <a:r>
                        <a:rPr lang="es-ES" sz="1100" dirty="0">
                          <a:effectLst/>
                        </a:rPr>
                        <a:t>Nivel de educación</a:t>
                      </a:r>
                      <a:endParaRPr lang="es-ES" sz="1100" dirty="0">
                        <a:effectLst/>
                        <a:latin typeface="Calibri"/>
                        <a:ea typeface="Calibri"/>
                        <a:cs typeface="Times New Roman"/>
                      </a:endParaRPr>
                    </a:p>
                  </a:txBody>
                  <a:tcPr marL="34895" marR="34895" marT="0" marB="0" anchor="ctr"/>
                </a:tc>
                <a:tc>
                  <a:txBody>
                    <a:bodyPr/>
                    <a:lstStyle/>
                    <a:p>
                      <a:pPr>
                        <a:lnSpc>
                          <a:spcPct val="115000"/>
                        </a:lnSpc>
                        <a:spcAft>
                          <a:spcPts val="0"/>
                        </a:spcAft>
                      </a:pPr>
                      <a:r>
                        <a:rPr lang="es-ES" sz="1100" dirty="0">
                          <a:effectLst/>
                        </a:rPr>
                        <a:t>Secundaria</a:t>
                      </a:r>
                      <a:endParaRPr lang="es-ES" sz="1100" dirty="0">
                        <a:effectLst/>
                        <a:latin typeface="Calibri"/>
                        <a:ea typeface="Calibri"/>
                        <a:cs typeface="Times New Roman"/>
                      </a:endParaRPr>
                    </a:p>
                  </a:txBody>
                  <a:tcPr marL="34895" marR="34895" marT="0" marB="0" anchor="b"/>
                </a:tc>
                <a:tc>
                  <a:txBody>
                    <a:bodyPr/>
                    <a:lstStyle/>
                    <a:p>
                      <a:pPr algn="r">
                        <a:lnSpc>
                          <a:spcPct val="115000"/>
                        </a:lnSpc>
                        <a:spcAft>
                          <a:spcPts val="0"/>
                        </a:spcAft>
                      </a:pPr>
                      <a:r>
                        <a:rPr lang="es-ES" sz="1100">
                          <a:effectLst/>
                        </a:rPr>
                        <a:t>26,02%</a:t>
                      </a:r>
                      <a:endParaRPr lang="es-ES" sz="1100">
                        <a:effectLst/>
                        <a:latin typeface="Calibri"/>
                        <a:ea typeface="Calibri"/>
                        <a:cs typeface="Times New Roman"/>
                      </a:endParaRPr>
                    </a:p>
                  </a:txBody>
                  <a:tcPr marL="34895" marR="34895" marT="0" marB="0" anchor="b"/>
                </a:tc>
              </a:tr>
              <a:tr h="184598">
                <a:tc vMerge="1">
                  <a:txBody>
                    <a:bodyPr/>
                    <a:lstStyle/>
                    <a:p>
                      <a:endParaRPr lang="es-ES"/>
                    </a:p>
                  </a:txBody>
                  <a:tcPr/>
                </a:tc>
                <a:tc>
                  <a:txBody>
                    <a:bodyPr/>
                    <a:lstStyle/>
                    <a:p>
                      <a:pPr>
                        <a:lnSpc>
                          <a:spcPct val="115000"/>
                        </a:lnSpc>
                        <a:spcAft>
                          <a:spcPts val="0"/>
                        </a:spcAft>
                      </a:pPr>
                      <a:r>
                        <a:rPr lang="es-ES" sz="1100" dirty="0">
                          <a:effectLst/>
                        </a:rPr>
                        <a:t>Superior</a:t>
                      </a:r>
                      <a:endParaRPr lang="es-ES" sz="1100" dirty="0">
                        <a:effectLst/>
                        <a:latin typeface="Calibri"/>
                        <a:ea typeface="Calibri"/>
                        <a:cs typeface="Times New Roman"/>
                      </a:endParaRPr>
                    </a:p>
                  </a:txBody>
                  <a:tcPr marL="34895" marR="34895" marT="0" marB="0" anchor="b">
                    <a:solidFill>
                      <a:schemeClr val="tx2">
                        <a:lumMod val="40000"/>
                        <a:lumOff val="60000"/>
                      </a:schemeClr>
                    </a:solidFill>
                  </a:tcPr>
                </a:tc>
                <a:tc>
                  <a:txBody>
                    <a:bodyPr/>
                    <a:lstStyle/>
                    <a:p>
                      <a:pPr algn="r">
                        <a:lnSpc>
                          <a:spcPct val="115000"/>
                        </a:lnSpc>
                        <a:spcAft>
                          <a:spcPts val="0"/>
                        </a:spcAft>
                      </a:pPr>
                      <a:r>
                        <a:rPr lang="es-ES" sz="1100" dirty="0">
                          <a:effectLst/>
                        </a:rPr>
                        <a:t>65,85%</a:t>
                      </a:r>
                      <a:endParaRPr lang="es-ES" sz="1100" dirty="0">
                        <a:effectLst/>
                        <a:latin typeface="Calibri"/>
                        <a:ea typeface="Calibri"/>
                        <a:cs typeface="Times New Roman"/>
                      </a:endParaRPr>
                    </a:p>
                  </a:txBody>
                  <a:tcPr marL="34895" marR="34895" marT="0" marB="0" anchor="b">
                    <a:solidFill>
                      <a:schemeClr val="tx2">
                        <a:lumMod val="40000"/>
                        <a:lumOff val="60000"/>
                      </a:schemeClr>
                    </a:solidFill>
                  </a:tcPr>
                </a:tc>
              </a:tr>
              <a:tr h="184598">
                <a:tc vMerge="1">
                  <a:txBody>
                    <a:bodyPr/>
                    <a:lstStyle/>
                    <a:p>
                      <a:endParaRPr lang="es-ES"/>
                    </a:p>
                  </a:txBody>
                  <a:tcPr/>
                </a:tc>
                <a:tc>
                  <a:txBody>
                    <a:bodyPr/>
                    <a:lstStyle/>
                    <a:p>
                      <a:pPr>
                        <a:lnSpc>
                          <a:spcPct val="115000"/>
                        </a:lnSpc>
                        <a:spcAft>
                          <a:spcPts val="0"/>
                        </a:spcAft>
                      </a:pPr>
                      <a:r>
                        <a:rPr lang="es-ES" sz="1100" dirty="0">
                          <a:effectLst/>
                        </a:rPr>
                        <a:t>Cuarto Nivel</a:t>
                      </a:r>
                      <a:endParaRPr lang="es-ES" sz="1100" dirty="0">
                        <a:effectLst/>
                        <a:latin typeface="Calibri"/>
                        <a:ea typeface="Calibri"/>
                        <a:cs typeface="Times New Roman"/>
                      </a:endParaRPr>
                    </a:p>
                  </a:txBody>
                  <a:tcPr marL="34895" marR="34895" marT="0" marB="0" anchor="b"/>
                </a:tc>
                <a:tc>
                  <a:txBody>
                    <a:bodyPr/>
                    <a:lstStyle/>
                    <a:p>
                      <a:pPr algn="r">
                        <a:lnSpc>
                          <a:spcPct val="115000"/>
                        </a:lnSpc>
                        <a:spcAft>
                          <a:spcPts val="0"/>
                        </a:spcAft>
                      </a:pPr>
                      <a:r>
                        <a:rPr lang="es-ES" sz="1100" dirty="0">
                          <a:effectLst/>
                        </a:rPr>
                        <a:t>8,13%</a:t>
                      </a:r>
                      <a:endParaRPr lang="es-ES" sz="1100" dirty="0">
                        <a:effectLst/>
                        <a:latin typeface="Calibri"/>
                        <a:ea typeface="Calibri"/>
                        <a:cs typeface="Times New Roman"/>
                      </a:endParaRPr>
                    </a:p>
                  </a:txBody>
                  <a:tcPr marL="34895" marR="34895" marT="0" marB="0" anchor="b"/>
                </a:tc>
              </a:tr>
              <a:tr h="303864">
                <a:tc rowSpan="4">
                  <a:txBody>
                    <a:bodyPr/>
                    <a:lstStyle/>
                    <a:p>
                      <a:pPr algn="ctr">
                        <a:lnSpc>
                          <a:spcPct val="115000"/>
                        </a:lnSpc>
                        <a:spcAft>
                          <a:spcPts val="0"/>
                        </a:spcAft>
                      </a:pPr>
                      <a:r>
                        <a:rPr lang="es-ES" sz="1100">
                          <a:effectLst/>
                        </a:rPr>
                        <a:t>Miembros por hogar</a:t>
                      </a:r>
                      <a:endParaRPr lang="es-ES" sz="1100">
                        <a:effectLst/>
                        <a:latin typeface="Calibri"/>
                        <a:ea typeface="Calibri"/>
                        <a:cs typeface="Times New Roman"/>
                      </a:endParaRPr>
                    </a:p>
                  </a:txBody>
                  <a:tcPr marL="34895" marR="34895" marT="0" marB="0" anchor="ctr"/>
                </a:tc>
                <a:tc>
                  <a:txBody>
                    <a:bodyPr/>
                    <a:lstStyle/>
                    <a:p>
                      <a:pPr>
                        <a:lnSpc>
                          <a:spcPct val="115000"/>
                        </a:lnSpc>
                        <a:spcAft>
                          <a:spcPts val="0"/>
                        </a:spcAft>
                      </a:pPr>
                      <a:r>
                        <a:rPr lang="es-ES" sz="1100" dirty="0">
                          <a:effectLst/>
                        </a:rPr>
                        <a:t>Menos de dos</a:t>
                      </a:r>
                      <a:endParaRPr lang="es-ES" sz="1100" dirty="0">
                        <a:effectLst/>
                        <a:latin typeface="Calibri"/>
                        <a:ea typeface="Calibri"/>
                        <a:cs typeface="Times New Roman"/>
                      </a:endParaRPr>
                    </a:p>
                  </a:txBody>
                  <a:tcPr marL="34895" marR="34895" marT="0" marB="0" anchor="b"/>
                </a:tc>
                <a:tc>
                  <a:txBody>
                    <a:bodyPr/>
                    <a:lstStyle/>
                    <a:p>
                      <a:pPr algn="r">
                        <a:lnSpc>
                          <a:spcPct val="115000"/>
                        </a:lnSpc>
                        <a:spcAft>
                          <a:spcPts val="0"/>
                        </a:spcAft>
                      </a:pPr>
                      <a:r>
                        <a:rPr lang="es-ES" sz="1100">
                          <a:effectLst/>
                        </a:rPr>
                        <a:t>4,88%</a:t>
                      </a:r>
                      <a:endParaRPr lang="es-ES" sz="1100">
                        <a:effectLst/>
                        <a:latin typeface="Calibri"/>
                        <a:ea typeface="Calibri"/>
                        <a:cs typeface="Times New Roman"/>
                      </a:endParaRPr>
                    </a:p>
                  </a:txBody>
                  <a:tcPr marL="34895" marR="34895" marT="0" marB="0" anchor="b"/>
                </a:tc>
              </a:tr>
              <a:tr h="303864">
                <a:tc vMerge="1">
                  <a:txBody>
                    <a:bodyPr/>
                    <a:lstStyle/>
                    <a:p>
                      <a:endParaRPr lang="es-ES"/>
                    </a:p>
                  </a:txBody>
                  <a:tcPr/>
                </a:tc>
                <a:tc>
                  <a:txBody>
                    <a:bodyPr/>
                    <a:lstStyle/>
                    <a:p>
                      <a:pPr>
                        <a:lnSpc>
                          <a:spcPct val="115000"/>
                        </a:lnSpc>
                        <a:spcAft>
                          <a:spcPts val="0"/>
                        </a:spcAft>
                      </a:pPr>
                      <a:r>
                        <a:rPr lang="es-ES" sz="1100" dirty="0">
                          <a:effectLst/>
                        </a:rPr>
                        <a:t>De dos a tres</a:t>
                      </a:r>
                      <a:endParaRPr lang="es-ES" sz="1100" dirty="0">
                        <a:effectLst/>
                        <a:latin typeface="Calibri"/>
                        <a:ea typeface="Calibri"/>
                        <a:cs typeface="Times New Roman"/>
                      </a:endParaRPr>
                    </a:p>
                  </a:txBody>
                  <a:tcPr marL="34895" marR="34895" marT="0" marB="0" anchor="b"/>
                </a:tc>
                <a:tc>
                  <a:txBody>
                    <a:bodyPr/>
                    <a:lstStyle/>
                    <a:p>
                      <a:pPr algn="r">
                        <a:lnSpc>
                          <a:spcPct val="115000"/>
                        </a:lnSpc>
                        <a:spcAft>
                          <a:spcPts val="0"/>
                        </a:spcAft>
                      </a:pPr>
                      <a:r>
                        <a:rPr lang="es-ES" sz="1100">
                          <a:effectLst/>
                        </a:rPr>
                        <a:t>38,21%</a:t>
                      </a:r>
                      <a:endParaRPr lang="es-ES" sz="1100">
                        <a:effectLst/>
                        <a:latin typeface="Calibri"/>
                        <a:ea typeface="Calibri"/>
                        <a:cs typeface="Times New Roman"/>
                      </a:endParaRPr>
                    </a:p>
                  </a:txBody>
                  <a:tcPr marL="34895" marR="34895" marT="0" marB="0" anchor="b"/>
                </a:tc>
              </a:tr>
              <a:tr h="303864">
                <a:tc vMerge="1">
                  <a:txBody>
                    <a:bodyPr/>
                    <a:lstStyle/>
                    <a:p>
                      <a:endParaRPr lang="es-ES"/>
                    </a:p>
                  </a:txBody>
                  <a:tcPr/>
                </a:tc>
                <a:tc>
                  <a:txBody>
                    <a:bodyPr/>
                    <a:lstStyle/>
                    <a:p>
                      <a:pPr>
                        <a:lnSpc>
                          <a:spcPct val="115000"/>
                        </a:lnSpc>
                        <a:spcAft>
                          <a:spcPts val="0"/>
                        </a:spcAft>
                      </a:pPr>
                      <a:r>
                        <a:rPr lang="es-ES" sz="1100" dirty="0">
                          <a:effectLst/>
                        </a:rPr>
                        <a:t>De cuatro a cinco</a:t>
                      </a:r>
                      <a:endParaRPr lang="es-ES" sz="1100" dirty="0">
                        <a:effectLst/>
                        <a:latin typeface="Calibri"/>
                        <a:ea typeface="Calibri"/>
                        <a:cs typeface="Times New Roman"/>
                      </a:endParaRPr>
                    </a:p>
                  </a:txBody>
                  <a:tcPr marL="34895" marR="34895" marT="0" marB="0" anchor="b">
                    <a:solidFill>
                      <a:schemeClr val="tx2">
                        <a:lumMod val="40000"/>
                        <a:lumOff val="60000"/>
                      </a:schemeClr>
                    </a:solidFill>
                  </a:tcPr>
                </a:tc>
                <a:tc>
                  <a:txBody>
                    <a:bodyPr/>
                    <a:lstStyle/>
                    <a:p>
                      <a:pPr algn="r">
                        <a:lnSpc>
                          <a:spcPct val="115000"/>
                        </a:lnSpc>
                        <a:spcAft>
                          <a:spcPts val="0"/>
                        </a:spcAft>
                      </a:pPr>
                      <a:r>
                        <a:rPr lang="es-ES" sz="1100" dirty="0">
                          <a:effectLst/>
                        </a:rPr>
                        <a:t>54,07%</a:t>
                      </a:r>
                      <a:endParaRPr lang="es-ES" sz="1100" dirty="0">
                        <a:effectLst/>
                        <a:latin typeface="Calibri"/>
                        <a:ea typeface="Calibri"/>
                        <a:cs typeface="Times New Roman"/>
                      </a:endParaRPr>
                    </a:p>
                  </a:txBody>
                  <a:tcPr marL="34895" marR="34895" marT="0" marB="0" anchor="b">
                    <a:solidFill>
                      <a:schemeClr val="tx2">
                        <a:lumMod val="40000"/>
                        <a:lumOff val="60000"/>
                      </a:schemeClr>
                    </a:solidFill>
                  </a:tcPr>
                </a:tc>
              </a:tr>
              <a:tr h="184598">
                <a:tc vMerge="1">
                  <a:txBody>
                    <a:bodyPr/>
                    <a:lstStyle/>
                    <a:p>
                      <a:endParaRPr lang="es-ES"/>
                    </a:p>
                  </a:txBody>
                  <a:tcPr/>
                </a:tc>
                <a:tc>
                  <a:txBody>
                    <a:bodyPr/>
                    <a:lstStyle/>
                    <a:p>
                      <a:pPr>
                        <a:lnSpc>
                          <a:spcPct val="115000"/>
                        </a:lnSpc>
                        <a:spcAft>
                          <a:spcPts val="0"/>
                        </a:spcAft>
                      </a:pPr>
                      <a:r>
                        <a:rPr lang="es-ES" sz="1100" dirty="0">
                          <a:effectLst/>
                        </a:rPr>
                        <a:t>Más de cinco</a:t>
                      </a:r>
                      <a:endParaRPr lang="es-ES" sz="1100" dirty="0">
                        <a:effectLst/>
                        <a:latin typeface="Calibri"/>
                        <a:ea typeface="Calibri"/>
                        <a:cs typeface="Times New Roman"/>
                      </a:endParaRPr>
                    </a:p>
                  </a:txBody>
                  <a:tcPr marL="34895" marR="34895" marT="0" marB="0" anchor="b"/>
                </a:tc>
                <a:tc>
                  <a:txBody>
                    <a:bodyPr/>
                    <a:lstStyle/>
                    <a:p>
                      <a:pPr algn="r">
                        <a:lnSpc>
                          <a:spcPct val="115000"/>
                        </a:lnSpc>
                        <a:spcAft>
                          <a:spcPts val="0"/>
                        </a:spcAft>
                      </a:pPr>
                      <a:r>
                        <a:rPr lang="es-ES" sz="1100">
                          <a:effectLst/>
                        </a:rPr>
                        <a:t>2,85%</a:t>
                      </a:r>
                      <a:endParaRPr lang="es-ES" sz="1100">
                        <a:effectLst/>
                        <a:latin typeface="Calibri"/>
                        <a:ea typeface="Calibri"/>
                        <a:cs typeface="Times New Roman"/>
                      </a:endParaRPr>
                    </a:p>
                  </a:txBody>
                  <a:tcPr marL="34895" marR="34895" marT="0" marB="0" anchor="b"/>
                </a:tc>
              </a:tr>
              <a:tr h="297685">
                <a:tc rowSpan="5">
                  <a:txBody>
                    <a:bodyPr/>
                    <a:lstStyle/>
                    <a:p>
                      <a:pPr algn="ctr">
                        <a:lnSpc>
                          <a:spcPct val="115000"/>
                        </a:lnSpc>
                        <a:spcAft>
                          <a:spcPts val="0"/>
                        </a:spcAft>
                      </a:pPr>
                      <a:r>
                        <a:rPr lang="es-ES" sz="1100" dirty="0">
                          <a:effectLst/>
                        </a:rPr>
                        <a:t>Ingresos mensuales</a:t>
                      </a:r>
                      <a:endParaRPr lang="es-ES" sz="1100" dirty="0">
                        <a:effectLst/>
                        <a:latin typeface="Calibri"/>
                        <a:ea typeface="Calibri"/>
                        <a:cs typeface="Times New Roman"/>
                      </a:endParaRPr>
                    </a:p>
                  </a:txBody>
                  <a:tcPr marL="34895" marR="34895" marT="0" marB="0" anchor="ctr"/>
                </a:tc>
                <a:tc>
                  <a:txBody>
                    <a:bodyPr/>
                    <a:lstStyle/>
                    <a:p>
                      <a:pPr>
                        <a:lnSpc>
                          <a:spcPct val="115000"/>
                        </a:lnSpc>
                        <a:spcAft>
                          <a:spcPts val="0"/>
                        </a:spcAft>
                      </a:pPr>
                      <a:r>
                        <a:rPr lang="es-ES" sz="1100" dirty="0">
                          <a:effectLst/>
                        </a:rPr>
                        <a:t>200 - 400</a:t>
                      </a:r>
                      <a:endParaRPr lang="es-ES" sz="1100" dirty="0">
                        <a:effectLst/>
                        <a:latin typeface="Calibri"/>
                        <a:ea typeface="Calibri"/>
                        <a:cs typeface="Times New Roman"/>
                      </a:endParaRPr>
                    </a:p>
                  </a:txBody>
                  <a:tcPr marL="34895" marR="34895" marT="0" marB="0" anchor="b"/>
                </a:tc>
                <a:tc>
                  <a:txBody>
                    <a:bodyPr/>
                    <a:lstStyle/>
                    <a:p>
                      <a:pPr algn="r">
                        <a:lnSpc>
                          <a:spcPct val="115000"/>
                        </a:lnSpc>
                        <a:spcAft>
                          <a:spcPts val="0"/>
                        </a:spcAft>
                      </a:pPr>
                      <a:r>
                        <a:rPr lang="es-ES" sz="1100">
                          <a:effectLst/>
                        </a:rPr>
                        <a:t>3,25%</a:t>
                      </a:r>
                      <a:endParaRPr lang="es-ES" sz="1100">
                        <a:effectLst/>
                        <a:latin typeface="Calibri"/>
                        <a:ea typeface="Calibri"/>
                        <a:cs typeface="Times New Roman"/>
                      </a:endParaRPr>
                    </a:p>
                  </a:txBody>
                  <a:tcPr marL="34895" marR="34895" marT="0" marB="0" anchor="b"/>
                </a:tc>
              </a:tr>
              <a:tr h="184598">
                <a:tc vMerge="1">
                  <a:txBody>
                    <a:bodyPr/>
                    <a:lstStyle/>
                    <a:p>
                      <a:endParaRPr lang="es-ES"/>
                    </a:p>
                  </a:txBody>
                  <a:tcPr/>
                </a:tc>
                <a:tc>
                  <a:txBody>
                    <a:bodyPr/>
                    <a:lstStyle/>
                    <a:p>
                      <a:pPr>
                        <a:lnSpc>
                          <a:spcPct val="115000"/>
                        </a:lnSpc>
                        <a:spcAft>
                          <a:spcPts val="0"/>
                        </a:spcAft>
                      </a:pPr>
                      <a:r>
                        <a:rPr lang="es-ES" sz="1100" dirty="0">
                          <a:effectLst/>
                        </a:rPr>
                        <a:t>401 - 800</a:t>
                      </a:r>
                      <a:endParaRPr lang="es-ES" sz="1100" dirty="0">
                        <a:effectLst/>
                        <a:latin typeface="Calibri"/>
                        <a:ea typeface="Calibri"/>
                        <a:cs typeface="Times New Roman"/>
                      </a:endParaRPr>
                    </a:p>
                  </a:txBody>
                  <a:tcPr marL="34895" marR="34895" marT="0" marB="0" anchor="b"/>
                </a:tc>
                <a:tc>
                  <a:txBody>
                    <a:bodyPr/>
                    <a:lstStyle/>
                    <a:p>
                      <a:pPr algn="r">
                        <a:lnSpc>
                          <a:spcPct val="115000"/>
                        </a:lnSpc>
                        <a:spcAft>
                          <a:spcPts val="0"/>
                        </a:spcAft>
                      </a:pPr>
                      <a:r>
                        <a:rPr lang="es-ES" sz="1100">
                          <a:effectLst/>
                        </a:rPr>
                        <a:t>13,41%</a:t>
                      </a:r>
                      <a:endParaRPr lang="es-ES" sz="1100">
                        <a:effectLst/>
                        <a:latin typeface="Calibri"/>
                        <a:ea typeface="Calibri"/>
                        <a:cs typeface="Times New Roman"/>
                      </a:endParaRPr>
                    </a:p>
                  </a:txBody>
                  <a:tcPr marL="34895" marR="34895" marT="0" marB="0" anchor="b"/>
                </a:tc>
              </a:tr>
              <a:tr h="184598">
                <a:tc vMerge="1">
                  <a:txBody>
                    <a:bodyPr/>
                    <a:lstStyle/>
                    <a:p>
                      <a:endParaRPr lang="es-ES"/>
                    </a:p>
                  </a:txBody>
                  <a:tcPr/>
                </a:tc>
                <a:tc>
                  <a:txBody>
                    <a:bodyPr/>
                    <a:lstStyle/>
                    <a:p>
                      <a:pPr>
                        <a:lnSpc>
                          <a:spcPct val="115000"/>
                        </a:lnSpc>
                        <a:spcAft>
                          <a:spcPts val="0"/>
                        </a:spcAft>
                      </a:pPr>
                      <a:r>
                        <a:rPr lang="es-ES" sz="1100" dirty="0">
                          <a:effectLst/>
                        </a:rPr>
                        <a:t>801 - 1200</a:t>
                      </a:r>
                      <a:endParaRPr lang="es-ES" sz="1100" dirty="0">
                        <a:effectLst/>
                        <a:latin typeface="Calibri"/>
                        <a:ea typeface="Calibri"/>
                        <a:cs typeface="Times New Roman"/>
                      </a:endParaRPr>
                    </a:p>
                  </a:txBody>
                  <a:tcPr marL="34895" marR="34895" marT="0" marB="0" anchor="b">
                    <a:solidFill>
                      <a:schemeClr val="tx2">
                        <a:lumMod val="40000"/>
                        <a:lumOff val="60000"/>
                      </a:schemeClr>
                    </a:solidFill>
                  </a:tcPr>
                </a:tc>
                <a:tc>
                  <a:txBody>
                    <a:bodyPr/>
                    <a:lstStyle/>
                    <a:p>
                      <a:pPr algn="r">
                        <a:lnSpc>
                          <a:spcPct val="115000"/>
                        </a:lnSpc>
                        <a:spcAft>
                          <a:spcPts val="0"/>
                        </a:spcAft>
                      </a:pPr>
                      <a:r>
                        <a:rPr lang="es-ES" sz="1100">
                          <a:effectLst/>
                        </a:rPr>
                        <a:t>36,18%</a:t>
                      </a:r>
                      <a:endParaRPr lang="es-ES" sz="1100">
                        <a:effectLst/>
                        <a:latin typeface="Calibri"/>
                        <a:ea typeface="Calibri"/>
                        <a:cs typeface="Times New Roman"/>
                      </a:endParaRPr>
                    </a:p>
                  </a:txBody>
                  <a:tcPr marL="34895" marR="34895" marT="0" marB="0" anchor="b">
                    <a:solidFill>
                      <a:schemeClr val="tx2">
                        <a:lumMod val="40000"/>
                        <a:lumOff val="60000"/>
                      </a:schemeClr>
                    </a:solidFill>
                  </a:tcPr>
                </a:tc>
              </a:tr>
              <a:tr h="184598">
                <a:tc vMerge="1">
                  <a:txBody>
                    <a:bodyPr/>
                    <a:lstStyle/>
                    <a:p>
                      <a:endParaRPr lang="es-ES"/>
                    </a:p>
                  </a:txBody>
                  <a:tcPr/>
                </a:tc>
                <a:tc>
                  <a:txBody>
                    <a:bodyPr/>
                    <a:lstStyle/>
                    <a:p>
                      <a:pPr>
                        <a:lnSpc>
                          <a:spcPct val="115000"/>
                        </a:lnSpc>
                        <a:spcAft>
                          <a:spcPts val="0"/>
                        </a:spcAft>
                      </a:pPr>
                      <a:r>
                        <a:rPr lang="es-ES" sz="1100" dirty="0">
                          <a:effectLst/>
                        </a:rPr>
                        <a:t>1201 - 2000</a:t>
                      </a:r>
                      <a:endParaRPr lang="es-ES" sz="1100" dirty="0">
                        <a:effectLst/>
                        <a:latin typeface="Calibri"/>
                        <a:ea typeface="Calibri"/>
                        <a:cs typeface="Times New Roman"/>
                      </a:endParaRPr>
                    </a:p>
                  </a:txBody>
                  <a:tcPr marL="34895" marR="34895" marT="0" marB="0" anchor="b">
                    <a:solidFill>
                      <a:schemeClr val="tx2">
                        <a:lumMod val="40000"/>
                        <a:lumOff val="60000"/>
                      </a:schemeClr>
                    </a:solidFill>
                  </a:tcPr>
                </a:tc>
                <a:tc>
                  <a:txBody>
                    <a:bodyPr/>
                    <a:lstStyle/>
                    <a:p>
                      <a:pPr algn="r">
                        <a:lnSpc>
                          <a:spcPct val="115000"/>
                        </a:lnSpc>
                        <a:spcAft>
                          <a:spcPts val="0"/>
                        </a:spcAft>
                      </a:pPr>
                      <a:r>
                        <a:rPr lang="es-ES" sz="1100" dirty="0">
                          <a:effectLst/>
                        </a:rPr>
                        <a:t>36,18%</a:t>
                      </a:r>
                      <a:endParaRPr lang="es-ES" sz="1100" dirty="0">
                        <a:effectLst/>
                        <a:latin typeface="Calibri"/>
                        <a:ea typeface="Calibri"/>
                        <a:cs typeface="Times New Roman"/>
                      </a:endParaRPr>
                    </a:p>
                  </a:txBody>
                  <a:tcPr marL="34895" marR="34895" marT="0" marB="0" anchor="b">
                    <a:solidFill>
                      <a:schemeClr val="tx2">
                        <a:lumMod val="40000"/>
                        <a:lumOff val="60000"/>
                      </a:schemeClr>
                    </a:solidFill>
                  </a:tcPr>
                </a:tc>
              </a:tr>
              <a:tr h="184598">
                <a:tc vMerge="1">
                  <a:txBody>
                    <a:bodyPr/>
                    <a:lstStyle/>
                    <a:p>
                      <a:endParaRPr lang="es-ES"/>
                    </a:p>
                  </a:txBody>
                  <a:tcPr/>
                </a:tc>
                <a:tc>
                  <a:txBody>
                    <a:bodyPr/>
                    <a:lstStyle/>
                    <a:p>
                      <a:pPr>
                        <a:lnSpc>
                          <a:spcPct val="115000"/>
                        </a:lnSpc>
                        <a:spcAft>
                          <a:spcPts val="0"/>
                        </a:spcAft>
                      </a:pPr>
                      <a:r>
                        <a:rPr lang="es-ES" sz="1100" dirty="0">
                          <a:effectLst/>
                        </a:rPr>
                        <a:t>Más de 2000</a:t>
                      </a:r>
                      <a:endParaRPr lang="es-ES" sz="1100" dirty="0">
                        <a:effectLst/>
                        <a:latin typeface="Calibri"/>
                        <a:ea typeface="Calibri"/>
                        <a:cs typeface="Times New Roman"/>
                      </a:endParaRPr>
                    </a:p>
                  </a:txBody>
                  <a:tcPr marL="34895" marR="34895" marT="0" marB="0" anchor="b"/>
                </a:tc>
                <a:tc>
                  <a:txBody>
                    <a:bodyPr/>
                    <a:lstStyle/>
                    <a:p>
                      <a:pPr algn="r">
                        <a:lnSpc>
                          <a:spcPct val="115000"/>
                        </a:lnSpc>
                        <a:spcAft>
                          <a:spcPts val="0"/>
                        </a:spcAft>
                      </a:pPr>
                      <a:r>
                        <a:rPr lang="es-ES" sz="1100">
                          <a:effectLst/>
                        </a:rPr>
                        <a:t>10,98%</a:t>
                      </a:r>
                      <a:endParaRPr lang="es-ES" sz="1100">
                        <a:effectLst/>
                        <a:latin typeface="Calibri"/>
                        <a:ea typeface="Calibri"/>
                        <a:cs typeface="Times New Roman"/>
                      </a:endParaRPr>
                    </a:p>
                  </a:txBody>
                  <a:tcPr marL="34895" marR="34895" marT="0" marB="0" anchor="b"/>
                </a:tc>
              </a:tr>
              <a:tr h="297685">
                <a:tc rowSpan="4">
                  <a:txBody>
                    <a:bodyPr/>
                    <a:lstStyle/>
                    <a:p>
                      <a:pPr algn="ctr">
                        <a:lnSpc>
                          <a:spcPct val="115000"/>
                        </a:lnSpc>
                        <a:spcAft>
                          <a:spcPts val="0"/>
                        </a:spcAft>
                      </a:pPr>
                      <a:r>
                        <a:rPr lang="es-ES" sz="1100" dirty="0">
                          <a:effectLst/>
                        </a:rPr>
                        <a:t>Sector donde vive</a:t>
                      </a:r>
                      <a:endParaRPr lang="es-ES" sz="1100" dirty="0">
                        <a:effectLst/>
                        <a:latin typeface="Calibri"/>
                        <a:ea typeface="Calibri"/>
                        <a:cs typeface="Times New Roman"/>
                      </a:endParaRPr>
                    </a:p>
                  </a:txBody>
                  <a:tcPr marL="34895" marR="34895" marT="0" marB="0" anchor="ctr"/>
                </a:tc>
                <a:tc>
                  <a:txBody>
                    <a:bodyPr/>
                    <a:lstStyle/>
                    <a:p>
                      <a:pPr>
                        <a:lnSpc>
                          <a:spcPct val="115000"/>
                        </a:lnSpc>
                        <a:spcAft>
                          <a:spcPts val="0"/>
                        </a:spcAft>
                      </a:pPr>
                      <a:r>
                        <a:rPr lang="es-ES" sz="1100" dirty="0">
                          <a:effectLst/>
                        </a:rPr>
                        <a:t>Norte</a:t>
                      </a:r>
                      <a:endParaRPr lang="es-ES" sz="1100" dirty="0">
                        <a:effectLst/>
                        <a:latin typeface="Calibri"/>
                        <a:ea typeface="Calibri"/>
                        <a:cs typeface="Times New Roman"/>
                      </a:endParaRPr>
                    </a:p>
                  </a:txBody>
                  <a:tcPr marL="34895" marR="34895" marT="0" marB="0" anchor="b"/>
                </a:tc>
                <a:tc>
                  <a:txBody>
                    <a:bodyPr/>
                    <a:lstStyle/>
                    <a:p>
                      <a:pPr algn="r">
                        <a:lnSpc>
                          <a:spcPct val="115000"/>
                        </a:lnSpc>
                        <a:spcAft>
                          <a:spcPts val="0"/>
                        </a:spcAft>
                      </a:pPr>
                      <a:r>
                        <a:rPr lang="es-ES" sz="1100">
                          <a:effectLst/>
                        </a:rPr>
                        <a:t>42,28%</a:t>
                      </a:r>
                      <a:endParaRPr lang="es-ES" sz="1100">
                        <a:effectLst/>
                        <a:latin typeface="Calibri"/>
                        <a:ea typeface="Calibri"/>
                        <a:cs typeface="Times New Roman"/>
                      </a:endParaRPr>
                    </a:p>
                  </a:txBody>
                  <a:tcPr marL="34895" marR="34895" marT="0" marB="0" anchor="b"/>
                </a:tc>
              </a:tr>
              <a:tr h="184598">
                <a:tc vMerge="1">
                  <a:txBody>
                    <a:bodyPr/>
                    <a:lstStyle/>
                    <a:p>
                      <a:endParaRPr lang="es-ES"/>
                    </a:p>
                  </a:txBody>
                  <a:tcPr/>
                </a:tc>
                <a:tc>
                  <a:txBody>
                    <a:bodyPr/>
                    <a:lstStyle/>
                    <a:p>
                      <a:pPr>
                        <a:lnSpc>
                          <a:spcPct val="115000"/>
                        </a:lnSpc>
                        <a:spcAft>
                          <a:spcPts val="0"/>
                        </a:spcAft>
                      </a:pPr>
                      <a:r>
                        <a:rPr lang="es-ES" sz="1100" dirty="0">
                          <a:effectLst/>
                        </a:rPr>
                        <a:t>Sur</a:t>
                      </a:r>
                      <a:endParaRPr lang="es-ES" sz="1100" dirty="0">
                        <a:effectLst/>
                        <a:latin typeface="Calibri"/>
                        <a:ea typeface="Calibri"/>
                        <a:cs typeface="Times New Roman"/>
                      </a:endParaRPr>
                    </a:p>
                  </a:txBody>
                  <a:tcPr marL="34895" marR="34895" marT="0" marB="0" anchor="b"/>
                </a:tc>
                <a:tc>
                  <a:txBody>
                    <a:bodyPr/>
                    <a:lstStyle/>
                    <a:p>
                      <a:pPr algn="r">
                        <a:lnSpc>
                          <a:spcPct val="115000"/>
                        </a:lnSpc>
                        <a:spcAft>
                          <a:spcPts val="0"/>
                        </a:spcAft>
                      </a:pPr>
                      <a:r>
                        <a:rPr lang="es-ES" sz="1100">
                          <a:effectLst/>
                        </a:rPr>
                        <a:t>32,93%</a:t>
                      </a:r>
                      <a:endParaRPr lang="es-ES" sz="1100">
                        <a:effectLst/>
                        <a:latin typeface="Calibri"/>
                        <a:ea typeface="Calibri"/>
                        <a:cs typeface="Times New Roman"/>
                      </a:endParaRPr>
                    </a:p>
                  </a:txBody>
                  <a:tcPr marL="34895" marR="34895" marT="0" marB="0" anchor="b"/>
                </a:tc>
              </a:tr>
              <a:tr h="184598">
                <a:tc vMerge="1">
                  <a:txBody>
                    <a:bodyPr/>
                    <a:lstStyle/>
                    <a:p>
                      <a:endParaRPr lang="es-ES"/>
                    </a:p>
                  </a:txBody>
                  <a:tcPr/>
                </a:tc>
                <a:tc>
                  <a:txBody>
                    <a:bodyPr/>
                    <a:lstStyle/>
                    <a:p>
                      <a:pPr>
                        <a:lnSpc>
                          <a:spcPct val="115000"/>
                        </a:lnSpc>
                        <a:spcAft>
                          <a:spcPts val="0"/>
                        </a:spcAft>
                      </a:pPr>
                      <a:r>
                        <a:rPr lang="es-ES" sz="1100" dirty="0">
                          <a:effectLst/>
                        </a:rPr>
                        <a:t>Centro</a:t>
                      </a:r>
                      <a:endParaRPr lang="es-ES" sz="1100" dirty="0">
                        <a:effectLst/>
                        <a:latin typeface="Calibri"/>
                        <a:ea typeface="Calibri"/>
                        <a:cs typeface="Times New Roman"/>
                      </a:endParaRPr>
                    </a:p>
                  </a:txBody>
                  <a:tcPr marL="34895" marR="34895" marT="0" marB="0" anchor="b"/>
                </a:tc>
                <a:tc>
                  <a:txBody>
                    <a:bodyPr/>
                    <a:lstStyle/>
                    <a:p>
                      <a:pPr algn="r">
                        <a:lnSpc>
                          <a:spcPct val="115000"/>
                        </a:lnSpc>
                        <a:spcAft>
                          <a:spcPts val="0"/>
                        </a:spcAft>
                      </a:pPr>
                      <a:r>
                        <a:rPr lang="es-ES" sz="1100" dirty="0">
                          <a:effectLst/>
                        </a:rPr>
                        <a:t>10,57%</a:t>
                      </a:r>
                      <a:endParaRPr lang="es-ES" sz="1100" dirty="0">
                        <a:effectLst/>
                        <a:latin typeface="Calibri"/>
                        <a:ea typeface="Calibri"/>
                        <a:cs typeface="Times New Roman"/>
                      </a:endParaRPr>
                    </a:p>
                  </a:txBody>
                  <a:tcPr marL="34895" marR="34895" marT="0" marB="0" anchor="b"/>
                </a:tc>
              </a:tr>
              <a:tr h="184598">
                <a:tc vMerge="1">
                  <a:txBody>
                    <a:bodyPr/>
                    <a:lstStyle/>
                    <a:p>
                      <a:endParaRPr lang="es-ES"/>
                    </a:p>
                  </a:txBody>
                  <a:tcPr/>
                </a:tc>
                <a:tc>
                  <a:txBody>
                    <a:bodyPr/>
                    <a:lstStyle/>
                    <a:p>
                      <a:pPr>
                        <a:lnSpc>
                          <a:spcPct val="115000"/>
                        </a:lnSpc>
                        <a:spcAft>
                          <a:spcPts val="0"/>
                        </a:spcAft>
                      </a:pPr>
                      <a:r>
                        <a:rPr lang="es-ES" sz="1100">
                          <a:effectLst/>
                        </a:rPr>
                        <a:t>Valles</a:t>
                      </a:r>
                      <a:endParaRPr lang="es-ES" sz="1100">
                        <a:effectLst/>
                        <a:latin typeface="Calibri"/>
                        <a:ea typeface="Calibri"/>
                        <a:cs typeface="Times New Roman"/>
                      </a:endParaRPr>
                    </a:p>
                  </a:txBody>
                  <a:tcPr marL="34895" marR="34895" marT="0" marB="0" anchor="b"/>
                </a:tc>
                <a:tc>
                  <a:txBody>
                    <a:bodyPr/>
                    <a:lstStyle/>
                    <a:p>
                      <a:pPr algn="r">
                        <a:lnSpc>
                          <a:spcPct val="115000"/>
                        </a:lnSpc>
                        <a:spcAft>
                          <a:spcPts val="0"/>
                        </a:spcAft>
                      </a:pPr>
                      <a:r>
                        <a:rPr lang="es-ES" sz="1100" dirty="0">
                          <a:effectLst/>
                        </a:rPr>
                        <a:t>14,23%</a:t>
                      </a:r>
                      <a:endParaRPr lang="es-ES" sz="1100" dirty="0">
                        <a:effectLst/>
                        <a:latin typeface="Calibri"/>
                        <a:ea typeface="Calibri"/>
                        <a:cs typeface="Times New Roman"/>
                      </a:endParaRPr>
                    </a:p>
                  </a:txBody>
                  <a:tcPr marL="34895" marR="34895" marT="0" marB="0" anchor="b"/>
                </a:tc>
              </a:tr>
            </a:tbl>
          </a:graphicData>
        </a:graphic>
      </p:graphicFrame>
      <p:pic>
        <p:nvPicPr>
          <p:cNvPr id="65538" name="Picture 2" descr="http://www.eoi.es/blogs/cristoferdejesuscarela/files/2012/02/consumidor-comprador.jpg"/>
          <p:cNvPicPr>
            <a:picLocks noChangeAspect="1" noChangeArrowheads="1"/>
          </p:cNvPicPr>
          <p:nvPr/>
        </p:nvPicPr>
        <p:blipFill>
          <a:blip r:embed="rId2"/>
          <a:srcRect/>
          <a:stretch>
            <a:fillRect/>
          </a:stretch>
        </p:blipFill>
        <p:spPr bwMode="auto">
          <a:xfrm>
            <a:off x="6858016" y="1000108"/>
            <a:ext cx="1960579" cy="1709699"/>
          </a:xfrm>
          <a:prstGeom prst="rect">
            <a:avLst/>
          </a:prstGeom>
          <a:noFill/>
        </p:spPr>
      </p:pic>
      <p:pic>
        <p:nvPicPr>
          <p:cNvPr id="65540" name="Picture 4" descr="http://informabtlcdnzone.grupodecomunicac.netdna-cdn.com/wp-content/uploads/2014/01/shutterstock_107512184.jpg"/>
          <p:cNvPicPr>
            <a:picLocks noChangeAspect="1" noChangeArrowheads="1"/>
          </p:cNvPicPr>
          <p:nvPr/>
        </p:nvPicPr>
        <p:blipFill>
          <a:blip r:embed="rId3"/>
          <a:srcRect/>
          <a:stretch>
            <a:fillRect/>
          </a:stretch>
        </p:blipFill>
        <p:spPr bwMode="auto">
          <a:xfrm>
            <a:off x="214282" y="2786058"/>
            <a:ext cx="1714500" cy="1714500"/>
          </a:xfrm>
          <a:prstGeom prst="rect">
            <a:avLst/>
          </a:prstGeom>
          <a:noFill/>
        </p:spPr>
      </p:pic>
    </p:spTree>
    <p:extLst>
      <p:ext uri="{BB962C8B-B14F-4D97-AF65-F5344CB8AC3E}">
        <p14:creationId xmlns:p14="http://schemas.microsoft.com/office/powerpoint/2010/main" val="1610137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i="0" dirty="0">
                <a:solidFill>
                  <a:schemeClr val="tx1"/>
                </a:solidFill>
              </a:rPr>
              <a:t>Autoservicios de </a:t>
            </a:r>
            <a:r>
              <a:rPr lang="es-ES" i="0" dirty="0" smtClean="0">
                <a:solidFill>
                  <a:schemeClr val="tx1"/>
                </a:solidFill>
              </a:rPr>
              <a:t>Medicamentos</a:t>
            </a:r>
            <a:endParaRPr lang="es-MX" dirty="0"/>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412776"/>
            <a:ext cx="5616623" cy="4248472"/>
          </a:xfrm>
          <a:prstGeom prst="rect">
            <a:avLst/>
          </a:prstGeom>
          <a:noFill/>
          <a:ln>
            <a:noFill/>
          </a:ln>
        </p:spPr>
      </p:pic>
      <p:sp>
        <p:nvSpPr>
          <p:cNvPr id="5" name="4 Rectángulo redondeado"/>
          <p:cNvSpPr/>
          <p:nvPr/>
        </p:nvSpPr>
        <p:spPr>
          <a:xfrm>
            <a:off x="5786446" y="3786190"/>
            <a:ext cx="3168352" cy="2016224"/>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dirty="0"/>
              <a:t>De los 246  encuestados que asisten a los autoservicios de medicamentos en el </a:t>
            </a:r>
            <a:r>
              <a:rPr lang="es-ES" sz="1400" dirty="0" smtClean="0"/>
              <a:t>Distrito </a:t>
            </a:r>
            <a:r>
              <a:rPr lang="es-ES" sz="1400" dirty="0"/>
              <a:t>M</a:t>
            </a:r>
            <a:r>
              <a:rPr lang="es-ES" sz="1400" dirty="0" smtClean="0"/>
              <a:t>etropolitano </a:t>
            </a:r>
            <a:r>
              <a:rPr lang="es-ES" sz="1400" dirty="0"/>
              <a:t>de Quito el 95.53%  asiste a los autoservicios de medicamentos, mientras que el 4.47% no lo hace.</a:t>
            </a:r>
            <a:endParaRPr lang="es-ES" sz="1400" dirty="0" smtClean="0"/>
          </a:p>
        </p:txBody>
      </p:sp>
      <p:pic>
        <p:nvPicPr>
          <p:cNvPr id="64514" name="Picture 2" descr="https://encrypted-tbn3.gstatic.com/images?q=tbn:ANd9GcQ1PCK03_JYrf5AKO_bv9-S_J6wUAuk4yAgisqOImSq3RWbOy2b9Q"/>
          <p:cNvPicPr>
            <a:picLocks noChangeAspect="1" noChangeArrowheads="1"/>
          </p:cNvPicPr>
          <p:nvPr/>
        </p:nvPicPr>
        <p:blipFill>
          <a:blip r:embed="rId3"/>
          <a:srcRect/>
          <a:stretch>
            <a:fillRect/>
          </a:stretch>
        </p:blipFill>
        <p:spPr bwMode="auto">
          <a:xfrm>
            <a:off x="5643570" y="1071546"/>
            <a:ext cx="2857520" cy="2143128"/>
          </a:xfrm>
          <a:prstGeom prst="rect">
            <a:avLst/>
          </a:prstGeom>
          <a:noFill/>
        </p:spPr>
      </p:pic>
    </p:spTree>
    <p:extLst>
      <p:ext uri="{BB962C8B-B14F-4D97-AF65-F5344CB8AC3E}">
        <p14:creationId xmlns:p14="http://schemas.microsoft.com/office/powerpoint/2010/main" val="28986613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i="0" dirty="0">
                <a:solidFill>
                  <a:schemeClr val="tx1"/>
                </a:solidFill>
              </a:rPr>
              <a:t>Autoservicios de </a:t>
            </a:r>
            <a:r>
              <a:rPr lang="es-ES" i="0" dirty="0" smtClean="0">
                <a:solidFill>
                  <a:schemeClr val="tx1"/>
                </a:solidFill>
              </a:rPr>
              <a:t>Medicamentos</a:t>
            </a:r>
            <a:endParaRPr lang="es-MX" dirty="0"/>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268760"/>
            <a:ext cx="5652945" cy="4525963"/>
          </a:xfrm>
          <a:prstGeom prst="rect">
            <a:avLst/>
          </a:prstGeom>
          <a:noFill/>
          <a:ln>
            <a:noFill/>
          </a:ln>
        </p:spPr>
      </p:pic>
      <p:sp>
        <p:nvSpPr>
          <p:cNvPr id="5" name="4 Rectángulo redondeado"/>
          <p:cNvSpPr/>
          <p:nvPr/>
        </p:nvSpPr>
        <p:spPr>
          <a:xfrm>
            <a:off x="5652120" y="2636912"/>
            <a:ext cx="3168352" cy="2016224"/>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dirty="0" smtClean="0"/>
              <a:t>De </a:t>
            </a:r>
            <a:r>
              <a:rPr lang="es-ES" sz="1400" dirty="0"/>
              <a:t>los 246  encuestados que asisten a los autoservicios de medicamentos en el </a:t>
            </a:r>
            <a:r>
              <a:rPr lang="es-ES" sz="1400" dirty="0" smtClean="0"/>
              <a:t>Distrito </a:t>
            </a:r>
            <a:r>
              <a:rPr lang="es-ES" sz="1400" dirty="0"/>
              <a:t>M</a:t>
            </a:r>
            <a:r>
              <a:rPr lang="es-ES" sz="1400" dirty="0" smtClean="0"/>
              <a:t>etropolitano </a:t>
            </a:r>
            <a:r>
              <a:rPr lang="es-ES" sz="1400" dirty="0"/>
              <a:t>de Quito el 42.13% lo hizo hace 4 días, el 20% lo hizo hace 5 días, el 14.89% lo hizo hace una semana, y el 9.79% lo hizo hace 2 semanas o más. </a:t>
            </a:r>
            <a:endParaRPr lang="es-MX" sz="1400" dirty="0"/>
          </a:p>
          <a:p>
            <a:endParaRPr lang="es-ES" sz="1400" dirty="0" smtClean="0"/>
          </a:p>
        </p:txBody>
      </p:sp>
    </p:spTree>
    <p:extLst>
      <p:ext uri="{BB962C8B-B14F-4D97-AF65-F5344CB8AC3E}">
        <p14:creationId xmlns:p14="http://schemas.microsoft.com/office/powerpoint/2010/main" val="6447582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i="0" dirty="0">
                <a:solidFill>
                  <a:schemeClr val="tx1"/>
                </a:solidFill>
              </a:rPr>
              <a:t>Autoservicios de </a:t>
            </a:r>
            <a:r>
              <a:rPr lang="es-ES" i="0" dirty="0" smtClean="0">
                <a:solidFill>
                  <a:schemeClr val="tx1"/>
                </a:solidFill>
              </a:rPr>
              <a:t>Medicamentos</a:t>
            </a:r>
            <a:endParaRPr lang="es-MX" dirty="0"/>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052736"/>
            <a:ext cx="5652945" cy="4525963"/>
          </a:xfrm>
          <a:prstGeom prst="rect">
            <a:avLst/>
          </a:prstGeom>
          <a:noFill/>
          <a:ln>
            <a:noFill/>
          </a:ln>
        </p:spPr>
      </p:pic>
      <p:sp>
        <p:nvSpPr>
          <p:cNvPr id="5" name="4 Rectángulo redondeado"/>
          <p:cNvSpPr/>
          <p:nvPr/>
        </p:nvSpPr>
        <p:spPr>
          <a:xfrm>
            <a:off x="5364088" y="3356992"/>
            <a:ext cx="3456384" cy="244827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dirty="0"/>
              <a:t>De los 246  encuestados que asisten a los autoservicios de medicamentos en el </a:t>
            </a:r>
            <a:r>
              <a:rPr lang="es-ES" sz="1400" dirty="0" smtClean="0"/>
              <a:t>Distrito </a:t>
            </a:r>
            <a:r>
              <a:rPr lang="es-ES" sz="1400" dirty="0"/>
              <a:t>M</a:t>
            </a:r>
            <a:r>
              <a:rPr lang="es-ES" sz="1400" dirty="0" smtClean="0"/>
              <a:t>etropolitano </a:t>
            </a:r>
            <a:r>
              <a:rPr lang="es-ES" sz="1400" dirty="0"/>
              <a:t>de Quito el 44.26% asiste porque necesita medicamentos, el 34.04% asiste porque está enfermo, el 15.74% asiste por artículos de higiene personal, el 2.98% asiste por cosméticos, y el 0.85% asiste por regalos y </a:t>
            </a:r>
            <a:r>
              <a:rPr lang="es-ES" sz="1400" dirty="0" err="1"/>
              <a:t>snacks</a:t>
            </a:r>
            <a:r>
              <a:rPr lang="es-ES" sz="1400" dirty="0"/>
              <a:t>.</a:t>
            </a:r>
            <a:endParaRPr lang="es-ES" sz="1400" dirty="0" smtClean="0"/>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369318"/>
            <a:ext cx="238125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0383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iseño predetermin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4814</TotalTime>
  <Words>1232</Words>
  <Application>Microsoft Office PowerPoint</Application>
  <PresentationFormat>Presentación en pantalla (4:3)</PresentationFormat>
  <Paragraphs>235</Paragraphs>
  <Slides>33</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33</vt:i4>
      </vt:variant>
    </vt:vector>
  </HeadingPairs>
  <TitlesOfParts>
    <vt:vector size="35" baseType="lpstr">
      <vt:lpstr>Diseño predeterminado</vt:lpstr>
      <vt:lpstr>CorelDRAW</vt:lpstr>
      <vt:lpstr>Presentación de PowerPoint</vt:lpstr>
      <vt:lpstr>INTRODUCCIÓN</vt:lpstr>
      <vt:lpstr>OBJETIVOS</vt:lpstr>
      <vt:lpstr>METODOLOGÍA</vt:lpstr>
      <vt:lpstr>Presentación de PowerPoint</vt:lpstr>
      <vt:lpstr>Características del Consumidor</vt:lpstr>
      <vt:lpstr>Autoservicios de Medicamentos</vt:lpstr>
      <vt:lpstr>Autoservicios de Medicamentos</vt:lpstr>
      <vt:lpstr>Autoservicios de Medicamentos</vt:lpstr>
      <vt:lpstr>Autoservicios de Medicamentos</vt:lpstr>
      <vt:lpstr>Autoservicios de Medicamentos</vt:lpstr>
      <vt:lpstr>Autoservicios de Medicamentos</vt:lpstr>
      <vt:lpstr>Merchandising</vt:lpstr>
      <vt:lpstr>El establecimiento</vt:lpstr>
      <vt:lpstr>El emplazamiento</vt:lpstr>
      <vt:lpstr>Disposición exterior</vt:lpstr>
      <vt:lpstr>Mobiliario</vt:lpstr>
      <vt:lpstr>La circulación</vt:lpstr>
      <vt:lpstr>Animación y publicidad en el punto de venta</vt:lpstr>
      <vt:lpstr>Surtido</vt:lpstr>
      <vt:lpstr>El lineal</vt:lpstr>
      <vt:lpstr>Decisión de Compra</vt:lpstr>
      <vt:lpstr>Decisión de Compra</vt:lpstr>
      <vt:lpstr>Disposición exterior</vt:lpstr>
      <vt:lpstr>Mobiliario</vt:lpstr>
      <vt:lpstr>Zonas visitadas con mayor frecuencia </vt:lpstr>
      <vt:lpstr>Animación y Publicidad</vt:lpstr>
      <vt:lpstr>Surtido</vt:lpstr>
      <vt:lpstr>Decisión de Compra</vt:lpstr>
      <vt:lpstr>Satisfacción del Cliente</vt:lpstr>
      <vt:lpstr>Conclusiones </vt:lpstr>
      <vt:lpstr>Recomendaciones</vt:lpstr>
      <vt:lpstr>Presentación de PowerPoint</vt:lpstr>
    </vt:vector>
  </TitlesOfParts>
  <Company>ESPE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Tesis</dc:title>
  <dc:creator>Juan Pablo García</dc:creator>
  <cp:lastModifiedBy>Juan Garcia</cp:lastModifiedBy>
  <cp:revision>472</cp:revision>
  <cp:lastPrinted>2014-03-04T22:49:32Z</cp:lastPrinted>
  <dcterms:created xsi:type="dcterms:W3CDTF">2008-02-13T16:07:44Z</dcterms:created>
  <dcterms:modified xsi:type="dcterms:W3CDTF">2014-04-08T03:10:58Z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