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2"/>
  </p:notesMasterIdLst>
  <p:sldIdLst>
    <p:sldId id="256" r:id="rId3"/>
    <p:sldId id="257" r:id="rId4"/>
    <p:sldId id="278" r:id="rId5"/>
    <p:sldId id="279" r:id="rId6"/>
    <p:sldId id="284" r:id="rId7"/>
    <p:sldId id="285" r:id="rId8"/>
    <p:sldId id="287" r:id="rId9"/>
    <p:sldId id="289" r:id="rId10"/>
    <p:sldId id="290" r:id="rId11"/>
    <p:sldId id="291" r:id="rId12"/>
    <p:sldId id="292" r:id="rId13"/>
    <p:sldId id="293"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12" r:id="rId28"/>
    <p:sldId id="308" r:id="rId29"/>
    <p:sldId id="313" r:id="rId30"/>
    <p:sldId id="310" r:id="rId3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642" y="-2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D:\ENCUESTAS\TABULACION%20ENCUESTA.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D:\ENCUESTAS\TABULACION%20ENCUESTA.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D:\ENCUESTAS\TABULACION%20ENCUESTA.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D:\ENCUESTAS\TABULACION%20ENCUESTA.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D:\ENCUESTAS\TABULACION%20ENCUESTA.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D:\ENCUESTAS\TABULACION%20ENCUESTA.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E:\ENCUESTAS\TABULACION%20ENCUESTA.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1" Type="http://schemas.openxmlformats.org/officeDocument/2006/relationships/oleObject" Target="file:///E:\GRAFICOS%20ESTADISTICOS\GASTOS%20POBLACIONA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s-EC" sz="1200"/>
              <a:t>¿En qué lugar o zona adquiere usted sus productos?</a:t>
            </a:r>
          </a:p>
        </c:rich>
      </c:tx>
      <c:layout/>
      <c:overlay val="0"/>
    </c:title>
    <c:autoTitleDeleted val="0"/>
    <c:plotArea>
      <c:layout/>
      <c:doughnutChart>
        <c:varyColors val="1"/>
        <c:ser>
          <c:idx val="0"/>
          <c:order val="0"/>
          <c:dLbls>
            <c:dLbl>
              <c:idx val="0"/>
              <c:layout>
                <c:manualLayout>
                  <c:x val="8.3367966238124078E-2"/>
                  <c:y val="-1.1945886076693529E-2"/>
                </c:manualLayout>
              </c:layout>
              <c:showLegendKey val="0"/>
              <c:showVal val="0"/>
              <c:showCatName val="0"/>
              <c:showSerName val="0"/>
              <c:showPercent val="1"/>
              <c:showBubbleSize val="0"/>
            </c:dLbl>
            <c:dLbl>
              <c:idx val="1"/>
              <c:layout>
                <c:manualLayout>
                  <c:x val="-8.6242723694611126E-2"/>
                  <c:y val="0"/>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Hoja1!$B$123:$B$125</c:f>
              <c:strCache>
                <c:ptCount val="3"/>
                <c:pt idx="0">
                  <c:v>Mercado de Alóag</c:v>
                </c:pt>
                <c:pt idx="1">
                  <c:v>Supermercado</c:v>
                </c:pt>
                <c:pt idx="2">
                  <c:v>Tienda barrial</c:v>
                </c:pt>
              </c:strCache>
            </c:strRef>
          </c:cat>
          <c:val>
            <c:numRef>
              <c:f>Hoja1!$D$123:$D$125</c:f>
              <c:numCache>
                <c:formatCode>0%</c:formatCode>
                <c:ptCount val="3"/>
                <c:pt idx="0">
                  <c:v>0.6</c:v>
                </c:pt>
                <c:pt idx="1">
                  <c:v>0.3</c:v>
                </c:pt>
                <c:pt idx="2">
                  <c:v>0.1</c:v>
                </c:pt>
              </c:numCache>
            </c:numRef>
          </c:val>
        </c:ser>
        <c:dLbls>
          <c:showLegendKey val="0"/>
          <c:showVal val="0"/>
          <c:showCatName val="0"/>
          <c:showSerName val="0"/>
          <c:showPercent val="1"/>
          <c:showBubbleSize val="0"/>
          <c:showLeaderLines val="1"/>
        </c:dLbls>
        <c:firstSliceAng val="0"/>
        <c:holeSize val="50"/>
      </c:doughnutChart>
    </c:plotArea>
    <c:legend>
      <c:legendPos val="t"/>
      <c:layout/>
      <c:overlay val="0"/>
      <c:txPr>
        <a:bodyPr/>
        <a:lstStyle/>
        <a:p>
          <a:pPr>
            <a:defRPr sz="1200"/>
          </a:pPr>
          <a:endParaRPr lang="es-ES"/>
        </a:p>
      </c:txPr>
    </c:legend>
    <c:plotVisOnly val="1"/>
    <c:dispBlanksAs val="gap"/>
    <c:showDLblsOverMax val="0"/>
  </c:chart>
  <c:txPr>
    <a:bodyPr/>
    <a:lstStyle/>
    <a:p>
      <a:pPr>
        <a:defRPr sz="1200">
          <a:latin typeface="Times New Roman" pitchFamily="18" charset="0"/>
          <a:cs typeface="Times New Roman" pitchFamily="18" charset="0"/>
        </a:defRPr>
      </a:pPr>
      <a:endParaRPr lang="es-E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C" sz="1200"/>
              <a:t>¿Que influye para usted al momento de elegir el sitio donde comprar?</a:t>
            </a:r>
          </a:p>
        </c:rich>
      </c:tx>
      <c:layout/>
      <c:overlay val="0"/>
    </c:title>
    <c:autoTitleDeleted val="0"/>
    <c:plotArea>
      <c:layout/>
      <c:pieChart>
        <c:varyColors val="1"/>
        <c:ser>
          <c:idx val="0"/>
          <c:order val="0"/>
          <c:dLbls>
            <c:dLbl>
              <c:idx val="5"/>
              <c:delete val="1"/>
            </c:dLbl>
            <c:showLegendKey val="0"/>
            <c:showVal val="0"/>
            <c:showCatName val="0"/>
            <c:showSerName val="0"/>
            <c:showPercent val="1"/>
            <c:showBubbleSize val="0"/>
            <c:showLeaderLines val="1"/>
          </c:dLbls>
          <c:cat>
            <c:strRef>
              <c:f>Hoja1!$B$143:$B$148</c:f>
              <c:strCache>
                <c:ptCount val="6"/>
                <c:pt idx="0">
                  <c:v>Precio de los productos</c:v>
                </c:pt>
                <c:pt idx="1">
                  <c:v>Calidad de los productos</c:v>
                </c:pt>
                <c:pt idx="2">
                  <c:v>Cercanía</c:v>
                </c:pt>
                <c:pt idx="3">
                  <c:v>Surtido</c:v>
                </c:pt>
                <c:pt idx="4">
                  <c:v>Ofertas y promociones</c:v>
                </c:pt>
                <c:pt idx="5">
                  <c:v>Otros </c:v>
                </c:pt>
              </c:strCache>
            </c:strRef>
          </c:cat>
          <c:val>
            <c:numRef>
              <c:f>Hoja1!$D$143:$D$148</c:f>
              <c:numCache>
                <c:formatCode>0%</c:formatCode>
                <c:ptCount val="6"/>
                <c:pt idx="0">
                  <c:v>0.33362598770851626</c:v>
                </c:pt>
                <c:pt idx="1">
                  <c:v>0.20719929762949957</c:v>
                </c:pt>
                <c:pt idx="2">
                  <c:v>0.21773485513608429</c:v>
                </c:pt>
                <c:pt idx="3">
                  <c:v>0.16330114135206322</c:v>
                </c:pt>
                <c:pt idx="4">
                  <c:v>7.8138718173836705E-2</c:v>
                </c:pt>
                <c:pt idx="5">
                  <c:v>0</c:v>
                </c:pt>
              </c:numCache>
            </c:numRef>
          </c:val>
        </c:ser>
        <c:dLbls>
          <c:showLegendKey val="0"/>
          <c:showVal val="0"/>
          <c:showCatName val="0"/>
          <c:showSerName val="0"/>
          <c:showPercent val="1"/>
          <c:showBubbleSize val="0"/>
          <c:showLeaderLines val="1"/>
        </c:dLbls>
        <c:firstSliceAng val="0"/>
      </c:pieChart>
    </c:plotArea>
    <c:legend>
      <c:legendPos val="r"/>
      <c:layout/>
      <c:overlay val="0"/>
      <c:txPr>
        <a:bodyPr/>
        <a:lstStyle/>
        <a:p>
          <a:pPr>
            <a:defRPr sz="1100"/>
          </a:pPr>
          <a:endParaRPr lang="es-ES"/>
        </a:p>
      </c:txPr>
    </c:legend>
    <c:plotVisOnly val="1"/>
    <c:dispBlanksAs val="gap"/>
    <c:showDLblsOverMax val="0"/>
  </c:chart>
  <c:txPr>
    <a:bodyPr/>
    <a:lstStyle/>
    <a:p>
      <a:pPr>
        <a:defRPr sz="1200">
          <a:latin typeface="Times New Roman" pitchFamily="18" charset="0"/>
          <a:cs typeface="Times New Roman" pitchFamily="18" charset="0"/>
        </a:defRPr>
      </a:pPr>
      <a:endParaRPr lang="es-E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s-EC" sz="1200"/>
              <a:t>¿De sus ingresos cuánto destina mensualmente para la adquisición de alimentos?</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Hoja1!$B$216:$B$219</c:f>
              <c:strCache>
                <c:ptCount val="4"/>
                <c:pt idx="0">
                  <c:v>Entre 50 a 100 dólares </c:v>
                </c:pt>
                <c:pt idx="1">
                  <c:v>Ente 100 a 150 dólares</c:v>
                </c:pt>
                <c:pt idx="2">
                  <c:v>Entre 150 a 200 dólares</c:v>
                </c:pt>
                <c:pt idx="3">
                  <c:v>Más de 200 dólares</c:v>
                </c:pt>
              </c:strCache>
            </c:strRef>
          </c:cat>
          <c:val>
            <c:numRef>
              <c:f>Hoja1!$D$216:$D$219</c:f>
              <c:numCache>
                <c:formatCode>0%</c:formatCode>
                <c:ptCount val="4"/>
                <c:pt idx="0">
                  <c:v>0.6</c:v>
                </c:pt>
                <c:pt idx="1">
                  <c:v>0.3</c:v>
                </c:pt>
                <c:pt idx="2">
                  <c:v>0.1</c:v>
                </c:pt>
                <c:pt idx="3">
                  <c:v>0</c:v>
                </c:pt>
              </c:numCache>
            </c:numRef>
          </c:val>
        </c:ser>
        <c:dLbls>
          <c:showLegendKey val="0"/>
          <c:showVal val="1"/>
          <c:showCatName val="0"/>
          <c:showSerName val="0"/>
          <c:showPercent val="0"/>
          <c:showBubbleSize val="0"/>
        </c:dLbls>
        <c:gapWidth val="150"/>
        <c:shape val="cylinder"/>
        <c:axId val="141341824"/>
        <c:axId val="141343360"/>
        <c:axId val="0"/>
      </c:bar3DChart>
      <c:catAx>
        <c:axId val="141341824"/>
        <c:scaling>
          <c:orientation val="minMax"/>
        </c:scaling>
        <c:delete val="0"/>
        <c:axPos val="b"/>
        <c:majorTickMark val="none"/>
        <c:minorTickMark val="none"/>
        <c:tickLblPos val="nextTo"/>
        <c:crossAx val="141343360"/>
        <c:crosses val="autoZero"/>
        <c:auto val="1"/>
        <c:lblAlgn val="ctr"/>
        <c:lblOffset val="100"/>
        <c:noMultiLvlLbl val="0"/>
      </c:catAx>
      <c:valAx>
        <c:axId val="141343360"/>
        <c:scaling>
          <c:orientation val="minMax"/>
        </c:scaling>
        <c:delete val="1"/>
        <c:axPos val="l"/>
        <c:numFmt formatCode="0%" sourceLinked="1"/>
        <c:majorTickMark val="out"/>
        <c:minorTickMark val="none"/>
        <c:tickLblPos val="nextTo"/>
        <c:crossAx val="141341824"/>
        <c:crosses val="autoZero"/>
        <c:crossBetween val="between"/>
      </c:valAx>
    </c:plotArea>
    <c:plotVisOnly val="1"/>
    <c:dispBlanksAs val="gap"/>
    <c:showDLblsOverMax val="0"/>
  </c:chart>
  <c:txPr>
    <a:bodyPr/>
    <a:lstStyle/>
    <a:p>
      <a:pPr>
        <a:defRPr>
          <a:latin typeface="Times New Roman" pitchFamily="18" charset="0"/>
          <a:cs typeface="Times New Roman" pitchFamily="18" charset="0"/>
        </a:defRPr>
      </a:pPr>
      <a:endParaRPr lang="es-E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3"/>
    </mc:Choice>
    <mc:Fallback>
      <c:style val="13"/>
    </mc:Fallback>
  </mc:AlternateContent>
  <c:clrMapOvr bg1="lt1" tx1="dk1" bg2="lt2" tx2="dk2" accent1="accent1" accent2="accent2" accent3="accent3" accent4="accent4" accent5="accent5" accent6="accent6" hlink="hlink" folHlink="folHlink"/>
  <c:chart>
    <c:title>
      <c:tx>
        <c:rich>
          <a:bodyPr/>
          <a:lstStyle/>
          <a:p>
            <a:pPr>
              <a:defRPr sz="1200"/>
            </a:pPr>
            <a:r>
              <a:rPr lang="es-EC" sz="1200"/>
              <a:t>¿Con que frecuencia realiza las compras para surtir la despensa de su hogar?</a:t>
            </a:r>
          </a:p>
        </c:rich>
      </c:tx>
      <c:layout/>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invertIfNegative val="0"/>
          <c:dLbls>
            <c:dLbl>
              <c:idx val="3"/>
              <c:layout>
                <c:manualLayout>
                  <c:x val="-2.2947948545191855E-7"/>
                  <c:y val="-5.9621022981883362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Hoja1!$B$236:$B$240</c:f>
              <c:strCache>
                <c:ptCount val="5"/>
                <c:pt idx="0">
                  <c:v>Diario</c:v>
                </c:pt>
                <c:pt idx="1">
                  <c:v>Semanal</c:v>
                </c:pt>
                <c:pt idx="2">
                  <c:v>Quincenal</c:v>
                </c:pt>
                <c:pt idx="3">
                  <c:v>Mensual</c:v>
                </c:pt>
                <c:pt idx="4">
                  <c:v>Otro (Cada que se requiere)</c:v>
                </c:pt>
              </c:strCache>
            </c:strRef>
          </c:cat>
          <c:val>
            <c:numRef>
              <c:f>Hoja1!$D$236:$D$240</c:f>
              <c:numCache>
                <c:formatCode>0%</c:formatCode>
                <c:ptCount val="5"/>
                <c:pt idx="0">
                  <c:v>0.1</c:v>
                </c:pt>
                <c:pt idx="1">
                  <c:v>0.1</c:v>
                </c:pt>
                <c:pt idx="2">
                  <c:v>0.3</c:v>
                </c:pt>
                <c:pt idx="3">
                  <c:v>0.4</c:v>
                </c:pt>
                <c:pt idx="4">
                  <c:v>0.1</c:v>
                </c:pt>
              </c:numCache>
            </c:numRef>
          </c:val>
        </c:ser>
        <c:dLbls>
          <c:showLegendKey val="0"/>
          <c:showVal val="1"/>
          <c:showCatName val="0"/>
          <c:showSerName val="0"/>
          <c:showPercent val="0"/>
          <c:showBubbleSize val="0"/>
        </c:dLbls>
        <c:gapWidth val="150"/>
        <c:shape val="cylinder"/>
        <c:axId val="142305152"/>
        <c:axId val="142308096"/>
        <c:axId val="0"/>
      </c:bar3DChart>
      <c:catAx>
        <c:axId val="142305152"/>
        <c:scaling>
          <c:orientation val="minMax"/>
        </c:scaling>
        <c:delete val="0"/>
        <c:axPos val="l"/>
        <c:majorTickMark val="none"/>
        <c:minorTickMark val="none"/>
        <c:tickLblPos val="nextTo"/>
        <c:crossAx val="142308096"/>
        <c:crosses val="autoZero"/>
        <c:auto val="1"/>
        <c:lblAlgn val="ctr"/>
        <c:lblOffset val="100"/>
        <c:noMultiLvlLbl val="0"/>
      </c:catAx>
      <c:valAx>
        <c:axId val="142308096"/>
        <c:scaling>
          <c:orientation val="minMax"/>
        </c:scaling>
        <c:delete val="1"/>
        <c:axPos val="b"/>
        <c:numFmt formatCode="0%" sourceLinked="1"/>
        <c:majorTickMark val="out"/>
        <c:minorTickMark val="none"/>
        <c:tickLblPos val="nextTo"/>
        <c:crossAx val="142305152"/>
        <c:crosses val="autoZero"/>
        <c:crossBetween val="between"/>
      </c:valAx>
    </c:plotArea>
    <c:plotVisOnly val="1"/>
    <c:dispBlanksAs val="gap"/>
    <c:showDLblsOverMax val="0"/>
  </c:chart>
  <c:txPr>
    <a:bodyPr/>
    <a:lstStyle/>
    <a:p>
      <a:pPr>
        <a:defRPr>
          <a:latin typeface="Times New Roman" pitchFamily="18" charset="0"/>
          <a:cs typeface="Times New Roman" pitchFamily="18" charset="0"/>
        </a:defRPr>
      </a:pPr>
      <a:endParaRPr lang="es-E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a:lstStyle/>
          <a:p>
            <a:pPr>
              <a:defRPr sz="1200"/>
            </a:pPr>
            <a:r>
              <a:rPr lang="es-EC" sz="1200"/>
              <a:t>¿Cuáles son los productos que compra con mayor frecuencia?</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Hoja1!$B$258:$B$264</c:f>
              <c:strCache>
                <c:ptCount val="7"/>
                <c:pt idx="0">
                  <c:v>Refrescos y Licores</c:v>
                </c:pt>
                <c:pt idx="1">
                  <c:v>Frutas y Verduras</c:v>
                </c:pt>
                <c:pt idx="2">
                  <c:v>Víveres y Abarrotes</c:v>
                </c:pt>
                <c:pt idx="3">
                  <c:v>Productos de Aseo</c:v>
                </c:pt>
                <c:pt idx="4">
                  <c:v>Carnes</c:v>
                </c:pt>
                <c:pt idx="5">
                  <c:v>Papeleria</c:v>
                </c:pt>
                <c:pt idx="6">
                  <c:v>Medicinas</c:v>
                </c:pt>
              </c:strCache>
            </c:strRef>
          </c:cat>
          <c:val>
            <c:numRef>
              <c:f>Hoja1!$N$258:$N$264</c:f>
              <c:numCache>
                <c:formatCode>0%</c:formatCode>
                <c:ptCount val="7"/>
                <c:pt idx="0">
                  <c:v>5.128205128205128E-2</c:v>
                </c:pt>
                <c:pt idx="1">
                  <c:v>0.19413919413919414</c:v>
                </c:pt>
                <c:pt idx="2">
                  <c:v>0.23809523809523808</c:v>
                </c:pt>
                <c:pt idx="3">
                  <c:v>0.19047619047619047</c:v>
                </c:pt>
                <c:pt idx="4">
                  <c:v>0.16117216117216118</c:v>
                </c:pt>
                <c:pt idx="5">
                  <c:v>0.12087912087912088</c:v>
                </c:pt>
                <c:pt idx="6">
                  <c:v>4.3956043956043959E-2</c:v>
                </c:pt>
              </c:numCache>
            </c:numRef>
          </c:val>
        </c:ser>
        <c:dLbls>
          <c:showLegendKey val="0"/>
          <c:showVal val="1"/>
          <c:showCatName val="0"/>
          <c:showSerName val="0"/>
          <c:showPercent val="0"/>
          <c:showBubbleSize val="0"/>
        </c:dLbls>
        <c:gapWidth val="150"/>
        <c:shape val="cylinder"/>
        <c:axId val="141958528"/>
        <c:axId val="141960320"/>
        <c:axId val="0"/>
      </c:bar3DChart>
      <c:catAx>
        <c:axId val="141958528"/>
        <c:scaling>
          <c:orientation val="minMax"/>
        </c:scaling>
        <c:delete val="0"/>
        <c:axPos val="b"/>
        <c:majorTickMark val="none"/>
        <c:minorTickMark val="none"/>
        <c:tickLblPos val="nextTo"/>
        <c:crossAx val="141960320"/>
        <c:crosses val="autoZero"/>
        <c:auto val="1"/>
        <c:lblAlgn val="ctr"/>
        <c:lblOffset val="100"/>
        <c:noMultiLvlLbl val="0"/>
      </c:catAx>
      <c:valAx>
        <c:axId val="141960320"/>
        <c:scaling>
          <c:orientation val="minMax"/>
        </c:scaling>
        <c:delete val="1"/>
        <c:axPos val="l"/>
        <c:numFmt formatCode="0%" sourceLinked="1"/>
        <c:majorTickMark val="none"/>
        <c:minorTickMark val="none"/>
        <c:tickLblPos val="nextTo"/>
        <c:crossAx val="141958528"/>
        <c:crosses val="autoZero"/>
        <c:crossBetween val="between"/>
      </c:valAx>
    </c:plotArea>
    <c:plotVisOnly val="1"/>
    <c:dispBlanksAs val="gap"/>
    <c:showDLblsOverMax val="0"/>
  </c:chart>
  <c:txPr>
    <a:bodyPr/>
    <a:lstStyle/>
    <a:p>
      <a:pPr>
        <a:defRPr>
          <a:latin typeface="Times New Roman" pitchFamily="18" charset="0"/>
          <a:cs typeface="Times New Roman" pitchFamily="18" charset="0"/>
        </a:defRPr>
      </a:pPr>
      <a:endParaRPr lang="es-E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s-EC" sz="1200"/>
              <a:t>Personas que SI se relacionarían con la tienda comunitaria</a:t>
            </a:r>
          </a:p>
        </c:rich>
      </c:tx>
      <c:layout/>
      <c:overlay val="0"/>
    </c:title>
    <c:autoTitleDeleted val="0"/>
    <c:plotArea>
      <c:layout/>
      <c:pieChart>
        <c:varyColors val="1"/>
        <c:ser>
          <c:idx val="0"/>
          <c:order val="0"/>
          <c:dLbls>
            <c:showLegendKey val="0"/>
            <c:showVal val="0"/>
            <c:showCatName val="0"/>
            <c:showSerName val="0"/>
            <c:showPercent val="1"/>
            <c:showBubbleSize val="0"/>
            <c:showLeaderLines val="1"/>
          </c:dLbls>
          <c:cat>
            <c:strRef>
              <c:f>Hoja1!$B$285:$B$287</c:f>
              <c:strCache>
                <c:ptCount val="3"/>
                <c:pt idx="0">
                  <c:v>Solo comercializar</c:v>
                </c:pt>
                <c:pt idx="1">
                  <c:v>Solo adquirir</c:v>
                </c:pt>
                <c:pt idx="2">
                  <c:v>Comercializar y adquirir</c:v>
                </c:pt>
              </c:strCache>
            </c:strRef>
          </c:cat>
          <c:val>
            <c:numRef>
              <c:f>Hoja1!$G$285:$G$287</c:f>
              <c:numCache>
                <c:formatCode>0%</c:formatCode>
                <c:ptCount val="3"/>
                <c:pt idx="0">
                  <c:v>0.22641509433962265</c:v>
                </c:pt>
                <c:pt idx="1">
                  <c:v>0.30188679245283018</c:v>
                </c:pt>
                <c:pt idx="2">
                  <c:v>0.47169811320754718</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txPr>
    <a:bodyPr/>
    <a:lstStyle/>
    <a:p>
      <a:pPr>
        <a:defRPr>
          <a:latin typeface="Times New Roman" pitchFamily="18" charset="0"/>
          <a:cs typeface="Times New Roman" pitchFamily="18" charset="0"/>
        </a:defRPr>
      </a:pPr>
      <a:endParaRPr lang="es-E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a:lstStyle/>
          <a:p>
            <a:pPr>
              <a:defRPr sz="1200"/>
            </a:pPr>
            <a:r>
              <a:rPr lang="es-ES" sz="1200"/>
              <a:t>¿Le gustaría que la tienda de su barrio tenga otros servicios adicionales cómo? </a:t>
            </a:r>
          </a:p>
        </c:rich>
      </c:tx>
      <c:layout/>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invertIfNegative val="0"/>
          <c:dLbls>
            <c:dLbl>
              <c:idx val="2"/>
              <c:layout>
                <c:manualLayout>
                  <c:x val="0"/>
                  <c:y val="-8.751608751608747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Hoja1!$B$332:$B$335</c:f>
              <c:strCache>
                <c:ptCount val="4"/>
                <c:pt idx="0">
                  <c:v>Telefonía (cabinas telefónicas)</c:v>
                </c:pt>
                <c:pt idx="1">
                  <c:v>Internet</c:v>
                </c:pt>
                <c:pt idx="2">
                  <c:v>Pago de servicios básicos</c:v>
                </c:pt>
                <c:pt idx="3">
                  <c:v>Otros (especifique)</c:v>
                </c:pt>
              </c:strCache>
            </c:strRef>
          </c:cat>
          <c:val>
            <c:numRef>
              <c:f>Hoja1!$D$332:$D$335</c:f>
              <c:numCache>
                <c:formatCode>0%</c:formatCode>
                <c:ptCount val="4"/>
                <c:pt idx="0">
                  <c:v>0.3</c:v>
                </c:pt>
                <c:pt idx="1">
                  <c:v>0.3</c:v>
                </c:pt>
                <c:pt idx="2">
                  <c:v>0.4</c:v>
                </c:pt>
                <c:pt idx="3">
                  <c:v>0</c:v>
                </c:pt>
              </c:numCache>
            </c:numRef>
          </c:val>
        </c:ser>
        <c:dLbls>
          <c:showLegendKey val="0"/>
          <c:showVal val="1"/>
          <c:showCatName val="0"/>
          <c:showSerName val="0"/>
          <c:showPercent val="0"/>
          <c:showBubbleSize val="0"/>
        </c:dLbls>
        <c:gapWidth val="150"/>
        <c:shape val="box"/>
        <c:axId val="142019584"/>
        <c:axId val="142026624"/>
        <c:axId val="0"/>
      </c:bar3DChart>
      <c:catAx>
        <c:axId val="142019584"/>
        <c:scaling>
          <c:orientation val="minMax"/>
        </c:scaling>
        <c:delete val="0"/>
        <c:axPos val="l"/>
        <c:majorTickMark val="none"/>
        <c:minorTickMark val="none"/>
        <c:tickLblPos val="nextTo"/>
        <c:crossAx val="142026624"/>
        <c:crosses val="autoZero"/>
        <c:auto val="1"/>
        <c:lblAlgn val="ctr"/>
        <c:lblOffset val="100"/>
        <c:noMultiLvlLbl val="0"/>
      </c:catAx>
      <c:valAx>
        <c:axId val="142026624"/>
        <c:scaling>
          <c:orientation val="minMax"/>
        </c:scaling>
        <c:delete val="1"/>
        <c:axPos val="b"/>
        <c:numFmt formatCode="0%" sourceLinked="1"/>
        <c:majorTickMark val="out"/>
        <c:minorTickMark val="none"/>
        <c:tickLblPos val="nextTo"/>
        <c:crossAx val="142019584"/>
        <c:crosses val="autoZero"/>
        <c:crossBetween val="between"/>
      </c:valAx>
    </c:plotArea>
    <c:plotVisOnly val="1"/>
    <c:dispBlanksAs val="gap"/>
    <c:showDLblsOverMax val="0"/>
  </c:chart>
  <c:txPr>
    <a:bodyPr/>
    <a:lstStyle/>
    <a:p>
      <a:pPr>
        <a:defRPr>
          <a:latin typeface="Times New Roman" pitchFamily="18" charset="0"/>
          <a:cs typeface="Times New Roman" pitchFamily="18" charset="0"/>
        </a:defRPr>
      </a:pPr>
      <a:endParaRPr lang="es-E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barChart>
        <c:barDir val="col"/>
        <c:grouping val="clustered"/>
        <c:varyColors val="0"/>
        <c:ser>
          <c:idx val="0"/>
          <c:order val="0"/>
          <c:invertIfNegative val="0"/>
          <c:cat>
            <c:strRef>
              <c:f>Hoja1!$A$5:$A$16</c:f>
              <c:strCache>
                <c:ptCount val="12"/>
                <c:pt idx="0">
                  <c:v>Alimentos</c:v>
                </c:pt>
                <c:pt idx="1">
                  <c:v>Construccion de vivienda</c:v>
                </c:pt>
                <c:pt idx="2">
                  <c:v>Compra de vivienda</c:v>
                </c:pt>
                <c:pt idx="3">
                  <c:v>Electrodomesticos</c:v>
                </c:pt>
                <c:pt idx="4">
                  <c:v>Enfermedad</c:v>
                </c:pt>
                <c:pt idx="5">
                  <c:v>Estudios</c:v>
                </c:pt>
                <c:pt idx="6">
                  <c:v>Muebles</c:v>
                </c:pt>
                <c:pt idx="7">
                  <c:v>Otros</c:v>
                </c:pt>
                <c:pt idx="8">
                  <c:v>Pago de duedas</c:v>
                </c:pt>
                <c:pt idx="9">
                  <c:v>Remodelación de vivienda</c:v>
                </c:pt>
                <c:pt idx="10">
                  <c:v>Vehículos</c:v>
                </c:pt>
                <c:pt idx="11">
                  <c:v>Viajes</c:v>
                </c:pt>
              </c:strCache>
            </c:strRef>
          </c:cat>
          <c:val>
            <c:numRef>
              <c:f>Hoja1!$B$5:$B$16</c:f>
              <c:numCache>
                <c:formatCode>General</c:formatCode>
                <c:ptCount val="12"/>
                <c:pt idx="0">
                  <c:v>12609</c:v>
                </c:pt>
                <c:pt idx="1">
                  <c:v>3456</c:v>
                </c:pt>
                <c:pt idx="2">
                  <c:v>5846</c:v>
                </c:pt>
                <c:pt idx="3">
                  <c:v>2896</c:v>
                </c:pt>
                <c:pt idx="4">
                  <c:v>16325</c:v>
                </c:pt>
                <c:pt idx="5">
                  <c:v>11348</c:v>
                </c:pt>
                <c:pt idx="6">
                  <c:v>1896</c:v>
                </c:pt>
                <c:pt idx="7">
                  <c:v>5346</c:v>
                </c:pt>
                <c:pt idx="8">
                  <c:v>23849</c:v>
                </c:pt>
                <c:pt idx="9">
                  <c:v>15346</c:v>
                </c:pt>
                <c:pt idx="10">
                  <c:v>5847</c:v>
                </c:pt>
                <c:pt idx="11">
                  <c:v>2347</c:v>
                </c:pt>
              </c:numCache>
            </c:numRef>
          </c:val>
        </c:ser>
        <c:dLbls>
          <c:showLegendKey val="0"/>
          <c:showVal val="0"/>
          <c:showCatName val="0"/>
          <c:showSerName val="0"/>
          <c:showPercent val="0"/>
          <c:showBubbleSize val="0"/>
        </c:dLbls>
        <c:gapWidth val="150"/>
        <c:axId val="142874880"/>
        <c:axId val="142880768"/>
      </c:barChart>
      <c:catAx>
        <c:axId val="142874880"/>
        <c:scaling>
          <c:orientation val="minMax"/>
        </c:scaling>
        <c:delete val="0"/>
        <c:axPos val="b"/>
        <c:majorTickMark val="out"/>
        <c:minorTickMark val="none"/>
        <c:tickLblPos val="nextTo"/>
        <c:crossAx val="142880768"/>
        <c:crosses val="autoZero"/>
        <c:auto val="1"/>
        <c:lblAlgn val="ctr"/>
        <c:lblOffset val="100"/>
        <c:noMultiLvlLbl val="0"/>
      </c:catAx>
      <c:valAx>
        <c:axId val="142880768"/>
        <c:scaling>
          <c:orientation val="minMax"/>
        </c:scaling>
        <c:delete val="0"/>
        <c:axPos val="l"/>
        <c:majorGridlines/>
        <c:numFmt formatCode="#,##0" sourceLinked="0"/>
        <c:majorTickMark val="out"/>
        <c:minorTickMark val="none"/>
        <c:tickLblPos val="nextTo"/>
        <c:crossAx val="142874880"/>
        <c:crosses val="autoZero"/>
        <c:crossBetween val="between"/>
      </c:valAx>
    </c:plotArea>
    <c:plotVisOnly val="1"/>
    <c:dispBlanksAs val="gap"/>
    <c:showDLblsOverMax val="0"/>
  </c:chart>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26B40A-6CD5-4018-BBE7-A4F13F59F5F7}"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s-EC"/>
        </a:p>
      </dgm:t>
    </dgm:pt>
    <dgm:pt modelId="{50CFAD3B-DE84-4D19-9002-034D9873DF9E}">
      <dgm:prSet phldrT="[Texto]" custT="1"/>
      <dgm:spPr/>
      <dgm:t>
        <a:bodyPr/>
        <a:lstStyle/>
        <a:p>
          <a:r>
            <a:rPr lang="es-EC" sz="2400" b="1" dirty="0" smtClean="0"/>
            <a:t>MICROCRÉDITO</a:t>
          </a:r>
          <a:endParaRPr lang="es-EC" sz="2400" b="1" dirty="0"/>
        </a:p>
      </dgm:t>
    </dgm:pt>
    <dgm:pt modelId="{536843D9-B6AB-4660-A23A-6B6E35F217A5}" type="parTrans" cxnId="{8287C4A9-5146-430D-849B-EFBD784E8EAC}">
      <dgm:prSet/>
      <dgm:spPr/>
      <dgm:t>
        <a:bodyPr/>
        <a:lstStyle/>
        <a:p>
          <a:endParaRPr lang="es-EC" sz="3200" b="1"/>
        </a:p>
      </dgm:t>
    </dgm:pt>
    <dgm:pt modelId="{0B24F896-7DD2-423E-BA83-4F05CA1A08F2}" type="sibTrans" cxnId="{8287C4A9-5146-430D-849B-EFBD784E8EAC}">
      <dgm:prSet/>
      <dgm:spPr/>
      <dgm:t>
        <a:bodyPr/>
        <a:lstStyle/>
        <a:p>
          <a:endParaRPr lang="es-EC" sz="3200" b="1"/>
        </a:p>
      </dgm:t>
    </dgm:pt>
    <dgm:pt modelId="{2B021982-054B-41CB-84A8-3E32491B2B02}">
      <dgm:prSet phldrT="[Texto]" custT="1"/>
      <dgm:spPr/>
      <dgm:t>
        <a:bodyPr/>
        <a:lstStyle/>
        <a:p>
          <a:r>
            <a:rPr lang="es-EC" sz="1800" b="1" smtClean="0"/>
            <a:t>ASPECTOS FUNDAMENTALES DE RIESGO</a:t>
          </a:r>
          <a:endParaRPr lang="es-EC" sz="1800" b="1" dirty="0"/>
        </a:p>
      </dgm:t>
    </dgm:pt>
    <dgm:pt modelId="{BF35164C-41D9-44BC-9161-517A808905E8}" type="parTrans" cxnId="{941F63B5-1E4E-4172-9E70-C1EFC9F35736}">
      <dgm:prSet/>
      <dgm:spPr/>
      <dgm:t>
        <a:bodyPr/>
        <a:lstStyle/>
        <a:p>
          <a:endParaRPr lang="es-EC" sz="3200" b="1" dirty="0"/>
        </a:p>
      </dgm:t>
    </dgm:pt>
    <dgm:pt modelId="{7C8578CD-3C7E-4BB1-9006-3F244E6A36F7}" type="sibTrans" cxnId="{941F63B5-1E4E-4172-9E70-C1EFC9F35736}">
      <dgm:prSet/>
      <dgm:spPr/>
      <dgm:t>
        <a:bodyPr/>
        <a:lstStyle/>
        <a:p>
          <a:endParaRPr lang="es-EC" sz="3200" b="1"/>
        </a:p>
      </dgm:t>
    </dgm:pt>
    <dgm:pt modelId="{CAC9E153-4F64-4DFA-8B61-CBF8281B0DFF}">
      <dgm:prSet phldrT="[Texto]" custT="1"/>
      <dgm:spPr/>
      <dgm:t>
        <a:bodyPr/>
        <a:lstStyle/>
        <a:p>
          <a:r>
            <a:rPr lang="es-EC" sz="1400" b="1" dirty="0" smtClean="0"/>
            <a:t>DESARROLLO</a:t>
          </a:r>
          <a:endParaRPr lang="es-EC" sz="1400" b="1" dirty="0"/>
        </a:p>
      </dgm:t>
    </dgm:pt>
    <dgm:pt modelId="{0537C75D-A69A-471D-80C9-6D89958ED7A8}" type="parTrans" cxnId="{D959FA98-45F3-4C94-A164-EF30789256FD}">
      <dgm:prSet/>
      <dgm:spPr/>
      <dgm:t>
        <a:bodyPr/>
        <a:lstStyle/>
        <a:p>
          <a:endParaRPr lang="es-EC" sz="3200" b="1" dirty="0"/>
        </a:p>
      </dgm:t>
    </dgm:pt>
    <dgm:pt modelId="{2F20AD7A-5081-4205-B56A-538F7D343226}" type="sibTrans" cxnId="{D959FA98-45F3-4C94-A164-EF30789256FD}">
      <dgm:prSet/>
      <dgm:spPr/>
      <dgm:t>
        <a:bodyPr/>
        <a:lstStyle/>
        <a:p>
          <a:endParaRPr lang="es-EC" sz="3200" b="1"/>
        </a:p>
      </dgm:t>
    </dgm:pt>
    <dgm:pt modelId="{2F7F932E-D3D6-47DB-9BE9-4DD9D888186A}">
      <dgm:prSet phldrT="[Texto]" custT="1"/>
      <dgm:spPr/>
      <dgm:t>
        <a:bodyPr/>
        <a:lstStyle/>
        <a:p>
          <a:r>
            <a:rPr lang="es-EC" sz="1600" b="1" dirty="0" smtClean="0"/>
            <a:t>CRÉDITO</a:t>
          </a:r>
          <a:endParaRPr lang="es-EC" sz="1600" b="1" dirty="0"/>
        </a:p>
      </dgm:t>
    </dgm:pt>
    <dgm:pt modelId="{BE4EFE06-3F18-4DBE-AC42-275911F8A8C5}" type="parTrans" cxnId="{85EB1578-F9A1-48AB-943C-F2F7B0649CA0}">
      <dgm:prSet/>
      <dgm:spPr/>
      <dgm:t>
        <a:bodyPr/>
        <a:lstStyle/>
        <a:p>
          <a:endParaRPr lang="es-EC" sz="3200" b="1" dirty="0"/>
        </a:p>
      </dgm:t>
    </dgm:pt>
    <dgm:pt modelId="{5F6B5F0B-030A-4321-9CC1-146E472066C0}" type="sibTrans" cxnId="{85EB1578-F9A1-48AB-943C-F2F7B0649CA0}">
      <dgm:prSet/>
      <dgm:spPr/>
      <dgm:t>
        <a:bodyPr/>
        <a:lstStyle/>
        <a:p>
          <a:endParaRPr lang="es-EC" sz="3200" b="1"/>
        </a:p>
      </dgm:t>
    </dgm:pt>
    <dgm:pt modelId="{4E838874-0A2E-4630-81C4-7EE2D4AC26F1}">
      <dgm:prSet phldrT="[Texto]" custT="1"/>
      <dgm:spPr/>
      <dgm:t>
        <a:bodyPr/>
        <a:lstStyle/>
        <a:p>
          <a:r>
            <a:rPr lang="es-EC" sz="1600" b="1" dirty="0" smtClean="0"/>
            <a:t>OBJETIVOS</a:t>
          </a:r>
          <a:endParaRPr lang="es-EC" sz="1600" b="1" dirty="0"/>
        </a:p>
      </dgm:t>
    </dgm:pt>
    <dgm:pt modelId="{37B4851C-3785-4521-A393-9CC4461DE6AE}" type="parTrans" cxnId="{60FCA2F8-83BF-41DA-86A8-BEF875C93A79}">
      <dgm:prSet/>
      <dgm:spPr/>
      <dgm:t>
        <a:bodyPr/>
        <a:lstStyle/>
        <a:p>
          <a:endParaRPr lang="es-EC" sz="3200" b="1" dirty="0"/>
        </a:p>
      </dgm:t>
    </dgm:pt>
    <dgm:pt modelId="{1CE14FCF-2BB0-4F66-B553-3EF460911686}" type="sibTrans" cxnId="{60FCA2F8-83BF-41DA-86A8-BEF875C93A79}">
      <dgm:prSet/>
      <dgm:spPr/>
      <dgm:t>
        <a:bodyPr/>
        <a:lstStyle/>
        <a:p>
          <a:endParaRPr lang="es-EC" sz="3200" b="1"/>
        </a:p>
      </dgm:t>
    </dgm:pt>
    <dgm:pt modelId="{F9CEFD01-F472-4909-9D0D-49F5792854E6}" type="pres">
      <dgm:prSet presAssocID="{D826B40A-6CD5-4018-BBE7-A4F13F59F5F7}" presName="cycle" presStyleCnt="0">
        <dgm:presLayoutVars>
          <dgm:chMax val="1"/>
          <dgm:dir/>
          <dgm:animLvl val="ctr"/>
          <dgm:resizeHandles val="exact"/>
        </dgm:presLayoutVars>
      </dgm:prSet>
      <dgm:spPr/>
      <dgm:t>
        <a:bodyPr/>
        <a:lstStyle/>
        <a:p>
          <a:endParaRPr lang="es-EC"/>
        </a:p>
      </dgm:t>
    </dgm:pt>
    <dgm:pt modelId="{96EB5252-87E5-4976-A261-319386564F64}" type="pres">
      <dgm:prSet presAssocID="{50CFAD3B-DE84-4D19-9002-034D9873DF9E}" presName="centerShape" presStyleLbl="node0" presStyleIdx="0" presStyleCnt="1" custScaleX="238098" custScaleY="69493" custLinFactNeighborX="-4211" custLinFactNeighborY="712"/>
      <dgm:spPr/>
      <dgm:t>
        <a:bodyPr/>
        <a:lstStyle/>
        <a:p>
          <a:endParaRPr lang="es-EC"/>
        </a:p>
      </dgm:t>
    </dgm:pt>
    <dgm:pt modelId="{2F30B605-23B1-4D94-AE02-CEECD10CDA64}" type="pres">
      <dgm:prSet presAssocID="{BF35164C-41D9-44BC-9161-517A808905E8}" presName="Name9" presStyleLbl="parChTrans1D2" presStyleIdx="0" presStyleCnt="4"/>
      <dgm:spPr/>
      <dgm:t>
        <a:bodyPr/>
        <a:lstStyle/>
        <a:p>
          <a:endParaRPr lang="es-EC"/>
        </a:p>
      </dgm:t>
    </dgm:pt>
    <dgm:pt modelId="{65376FC3-A83D-4E3E-A50B-5ED361BBCD92}" type="pres">
      <dgm:prSet presAssocID="{BF35164C-41D9-44BC-9161-517A808905E8}" presName="connTx" presStyleLbl="parChTrans1D2" presStyleIdx="0" presStyleCnt="4"/>
      <dgm:spPr/>
      <dgm:t>
        <a:bodyPr/>
        <a:lstStyle/>
        <a:p>
          <a:endParaRPr lang="es-EC"/>
        </a:p>
      </dgm:t>
    </dgm:pt>
    <dgm:pt modelId="{361E8EDA-46F8-43C7-B752-645BB62CE062}" type="pres">
      <dgm:prSet presAssocID="{2B021982-054B-41CB-84A8-3E32491B2B02}" presName="node" presStyleLbl="node1" presStyleIdx="0" presStyleCnt="4" custScaleX="195822" custScaleY="69189" custRadScaleRad="100332" custRadScaleInc="-10356">
        <dgm:presLayoutVars>
          <dgm:bulletEnabled val="1"/>
        </dgm:presLayoutVars>
      </dgm:prSet>
      <dgm:spPr/>
      <dgm:t>
        <a:bodyPr/>
        <a:lstStyle/>
        <a:p>
          <a:endParaRPr lang="es-EC"/>
        </a:p>
      </dgm:t>
    </dgm:pt>
    <dgm:pt modelId="{9DB892D6-EA85-460C-ABA2-D6AE4F15CF5C}" type="pres">
      <dgm:prSet presAssocID="{0537C75D-A69A-471D-80C9-6D89958ED7A8}" presName="Name9" presStyleLbl="parChTrans1D2" presStyleIdx="1" presStyleCnt="4"/>
      <dgm:spPr/>
      <dgm:t>
        <a:bodyPr/>
        <a:lstStyle/>
        <a:p>
          <a:endParaRPr lang="es-EC"/>
        </a:p>
      </dgm:t>
    </dgm:pt>
    <dgm:pt modelId="{873B67F8-7285-4D12-A502-00C83FC74DE9}" type="pres">
      <dgm:prSet presAssocID="{0537C75D-A69A-471D-80C9-6D89958ED7A8}" presName="connTx" presStyleLbl="parChTrans1D2" presStyleIdx="1" presStyleCnt="4"/>
      <dgm:spPr/>
      <dgm:t>
        <a:bodyPr/>
        <a:lstStyle/>
        <a:p>
          <a:endParaRPr lang="es-EC"/>
        </a:p>
      </dgm:t>
    </dgm:pt>
    <dgm:pt modelId="{E28D0FEE-D8BA-428E-A4F6-8F6DFEEBCD0F}" type="pres">
      <dgm:prSet presAssocID="{CAC9E153-4F64-4DFA-8B61-CBF8281B0DFF}" presName="node" presStyleLbl="node1" presStyleIdx="1" presStyleCnt="4" custScaleX="125032" custScaleY="77556" custRadScaleRad="144347" custRadScaleInc="132">
        <dgm:presLayoutVars>
          <dgm:bulletEnabled val="1"/>
        </dgm:presLayoutVars>
      </dgm:prSet>
      <dgm:spPr/>
      <dgm:t>
        <a:bodyPr/>
        <a:lstStyle/>
        <a:p>
          <a:endParaRPr lang="es-EC"/>
        </a:p>
      </dgm:t>
    </dgm:pt>
    <dgm:pt modelId="{5ECE120C-CB1E-47FA-A1C4-8C66071561CF}" type="pres">
      <dgm:prSet presAssocID="{BE4EFE06-3F18-4DBE-AC42-275911F8A8C5}" presName="Name9" presStyleLbl="parChTrans1D2" presStyleIdx="2" presStyleCnt="4"/>
      <dgm:spPr/>
      <dgm:t>
        <a:bodyPr/>
        <a:lstStyle/>
        <a:p>
          <a:endParaRPr lang="es-EC"/>
        </a:p>
      </dgm:t>
    </dgm:pt>
    <dgm:pt modelId="{481ECA6C-4628-4B00-AAF3-313833DB95CF}" type="pres">
      <dgm:prSet presAssocID="{BE4EFE06-3F18-4DBE-AC42-275911F8A8C5}" presName="connTx" presStyleLbl="parChTrans1D2" presStyleIdx="2" presStyleCnt="4"/>
      <dgm:spPr/>
      <dgm:t>
        <a:bodyPr/>
        <a:lstStyle/>
        <a:p>
          <a:endParaRPr lang="es-EC"/>
        </a:p>
      </dgm:t>
    </dgm:pt>
    <dgm:pt modelId="{5E87E3C1-A9FA-46FF-A493-126033975428}" type="pres">
      <dgm:prSet presAssocID="{2F7F932E-D3D6-47DB-9BE9-4DD9D888186A}" presName="node" presStyleLbl="node1" presStyleIdx="2" presStyleCnt="4" custScaleX="222782" custScaleY="54392" custRadScaleRad="100474" custRadScaleInc="12368">
        <dgm:presLayoutVars>
          <dgm:bulletEnabled val="1"/>
        </dgm:presLayoutVars>
      </dgm:prSet>
      <dgm:spPr/>
      <dgm:t>
        <a:bodyPr/>
        <a:lstStyle/>
        <a:p>
          <a:endParaRPr lang="es-EC"/>
        </a:p>
      </dgm:t>
    </dgm:pt>
    <dgm:pt modelId="{BA2E75FC-F1FE-4D8F-8375-8B4A9D6BA20E}" type="pres">
      <dgm:prSet presAssocID="{37B4851C-3785-4521-A393-9CC4461DE6AE}" presName="Name9" presStyleLbl="parChTrans1D2" presStyleIdx="3" presStyleCnt="4"/>
      <dgm:spPr/>
      <dgm:t>
        <a:bodyPr/>
        <a:lstStyle/>
        <a:p>
          <a:endParaRPr lang="es-EC"/>
        </a:p>
      </dgm:t>
    </dgm:pt>
    <dgm:pt modelId="{21D5CD65-F979-483B-B1F4-E3A5A307405E}" type="pres">
      <dgm:prSet presAssocID="{37B4851C-3785-4521-A393-9CC4461DE6AE}" presName="connTx" presStyleLbl="parChTrans1D2" presStyleIdx="3" presStyleCnt="4"/>
      <dgm:spPr/>
      <dgm:t>
        <a:bodyPr/>
        <a:lstStyle/>
        <a:p>
          <a:endParaRPr lang="es-EC"/>
        </a:p>
      </dgm:t>
    </dgm:pt>
    <dgm:pt modelId="{1283F481-DA11-4A25-ACA6-F2FFDC66AE53}" type="pres">
      <dgm:prSet presAssocID="{4E838874-0A2E-4630-81C4-7EE2D4AC26F1}" presName="node" presStyleLbl="node1" presStyleIdx="3" presStyleCnt="4" custScaleX="122599" custScaleY="60645" custRadScaleRad="160245" custRadScaleInc="-120">
        <dgm:presLayoutVars>
          <dgm:bulletEnabled val="1"/>
        </dgm:presLayoutVars>
      </dgm:prSet>
      <dgm:spPr/>
      <dgm:t>
        <a:bodyPr/>
        <a:lstStyle/>
        <a:p>
          <a:endParaRPr lang="es-EC"/>
        </a:p>
      </dgm:t>
    </dgm:pt>
  </dgm:ptLst>
  <dgm:cxnLst>
    <dgm:cxn modelId="{1E0425AF-783F-40E0-B05F-292E4BE73F98}" type="presOf" srcId="{BF35164C-41D9-44BC-9161-517A808905E8}" destId="{65376FC3-A83D-4E3E-A50B-5ED361BBCD92}" srcOrd="1" destOrd="0" presId="urn:microsoft.com/office/officeart/2005/8/layout/radial1"/>
    <dgm:cxn modelId="{8287C4A9-5146-430D-849B-EFBD784E8EAC}" srcId="{D826B40A-6CD5-4018-BBE7-A4F13F59F5F7}" destId="{50CFAD3B-DE84-4D19-9002-034D9873DF9E}" srcOrd="0" destOrd="0" parTransId="{536843D9-B6AB-4660-A23A-6B6E35F217A5}" sibTransId="{0B24F896-7DD2-423E-BA83-4F05CA1A08F2}"/>
    <dgm:cxn modelId="{CCFD5196-F32A-4179-ABC6-6CA0D0480F21}" type="presOf" srcId="{37B4851C-3785-4521-A393-9CC4461DE6AE}" destId="{BA2E75FC-F1FE-4D8F-8375-8B4A9D6BA20E}" srcOrd="0" destOrd="0" presId="urn:microsoft.com/office/officeart/2005/8/layout/radial1"/>
    <dgm:cxn modelId="{A15EAE9B-986A-4DDD-9742-DAD1B938B749}" type="presOf" srcId="{BF35164C-41D9-44BC-9161-517A808905E8}" destId="{2F30B605-23B1-4D94-AE02-CEECD10CDA64}" srcOrd="0" destOrd="0" presId="urn:microsoft.com/office/officeart/2005/8/layout/radial1"/>
    <dgm:cxn modelId="{ED1EC01B-2A02-40D1-9859-89426A196900}" type="presOf" srcId="{2F7F932E-D3D6-47DB-9BE9-4DD9D888186A}" destId="{5E87E3C1-A9FA-46FF-A493-126033975428}" srcOrd="0" destOrd="0" presId="urn:microsoft.com/office/officeart/2005/8/layout/radial1"/>
    <dgm:cxn modelId="{49139D19-C5C6-4416-9B59-F9C722975214}" type="presOf" srcId="{2B021982-054B-41CB-84A8-3E32491B2B02}" destId="{361E8EDA-46F8-43C7-B752-645BB62CE062}" srcOrd="0" destOrd="0" presId="urn:microsoft.com/office/officeart/2005/8/layout/radial1"/>
    <dgm:cxn modelId="{E790DC64-9998-4931-BC4B-8C9806674F9E}" type="presOf" srcId="{50CFAD3B-DE84-4D19-9002-034D9873DF9E}" destId="{96EB5252-87E5-4976-A261-319386564F64}" srcOrd="0" destOrd="0" presId="urn:microsoft.com/office/officeart/2005/8/layout/radial1"/>
    <dgm:cxn modelId="{2BEC3E3F-EF2D-43DD-85F1-DDA328456E7C}" type="presOf" srcId="{D826B40A-6CD5-4018-BBE7-A4F13F59F5F7}" destId="{F9CEFD01-F472-4909-9D0D-49F5792854E6}" srcOrd="0" destOrd="0" presId="urn:microsoft.com/office/officeart/2005/8/layout/radial1"/>
    <dgm:cxn modelId="{51DF5425-469C-4A3D-8311-BB2F09BE5A86}" type="presOf" srcId="{0537C75D-A69A-471D-80C9-6D89958ED7A8}" destId="{9DB892D6-EA85-460C-ABA2-D6AE4F15CF5C}" srcOrd="0" destOrd="0" presId="urn:microsoft.com/office/officeart/2005/8/layout/radial1"/>
    <dgm:cxn modelId="{082B1588-62BC-42A6-B851-F8C233B0B101}" type="presOf" srcId="{CAC9E153-4F64-4DFA-8B61-CBF8281B0DFF}" destId="{E28D0FEE-D8BA-428E-A4F6-8F6DFEEBCD0F}" srcOrd="0" destOrd="0" presId="urn:microsoft.com/office/officeart/2005/8/layout/radial1"/>
    <dgm:cxn modelId="{3087CDF2-1279-4564-A41A-850870625DE9}" type="presOf" srcId="{BE4EFE06-3F18-4DBE-AC42-275911F8A8C5}" destId="{481ECA6C-4628-4B00-AAF3-313833DB95CF}" srcOrd="1" destOrd="0" presId="urn:microsoft.com/office/officeart/2005/8/layout/radial1"/>
    <dgm:cxn modelId="{61F013BE-33BE-4EFC-895B-0F72BB226D15}" type="presOf" srcId="{4E838874-0A2E-4630-81C4-7EE2D4AC26F1}" destId="{1283F481-DA11-4A25-ACA6-F2FFDC66AE53}" srcOrd="0" destOrd="0" presId="urn:microsoft.com/office/officeart/2005/8/layout/radial1"/>
    <dgm:cxn modelId="{D959FA98-45F3-4C94-A164-EF30789256FD}" srcId="{50CFAD3B-DE84-4D19-9002-034D9873DF9E}" destId="{CAC9E153-4F64-4DFA-8B61-CBF8281B0DFF}" srcOrd="1" destOrd="0" parTransId="{0537C75D-A69A-471D-80C9-6D89958ED7A8}" sibTransId="{2F20AD7A-5081-4205-B56A-538F7D343226}"/>
    <dgm:cxn modelId="{60FCA2F8-83BF-41DA-86A8-BEF875C93A79}" srcId="{50CFAD3B-DE84-4D19-9002-034D9873DF9E}" destId="{4E838874-0A2E-4630-81C4-7EE2D4AC26F1}" srcOrd="3" destOrd="0" parTransId="{37B4851C-3785-4521-A393-9CC4461DE6AE}" sibTransId="{1CE14FCF-2BB0-4F66-B553-3EF460911686}"/>
    <dgm:cxn modelId="{2DE31587-30F9-4FAF-A5E0-2121FD91A214}" type="presOf" srcId="{0537C75D-A69A-471D-80C9-6D89958ED7A8}" destId="{873B67F8-7285-4D12-A502-00C83FC74DE9}" srcOrd="1" destOrd="0" presId="urn:microsoft.com/office/officeart/2005/8/layout/radial1"/>
    <dgm:cxn modelId="{85EB1578-F9A1-48AB-943C-F2F7B0649CA0}" srcId="{50CFAD3B-DE84-4D19-9002-034D9873DF9E}" destId="{2F7F932E-D3D6-47DB-9BE9-4DD9D888186A}" srcOrd="2" destOrd="0" parTransId="{BE4EFE06-3F18-4DBE-AC42-275911F8A8C5}" sibTransId="{5F6B5F0B-030A-4321-9CC1-146E472066C0}"/>
    <dgm:cxn modelId="{941F63B5-1E4E-4172-9E70-C1EFC9F35736}" srcId="{50CFAD3B-DE84-4D19-9002-034D9873DF9E}" destId="{2B021982-054B-41CB-84A8-3E32491B2B02}" srcOrd="0" destOrd="0" parTransId="{BF35164C-41D9-44BC-9161-517A808905E8}" sibTransId="{7C8578CD-3C7E-4BB1-9006-3F244E6A36F7}"/>
    <dgm:cxn modelId="{BF883B44-963D-4FE9-BC51-AAB54939D441}" type="presOf" srcId="{37B4851C-3785-4521-A393-9CC4461DE6AE}" destId="{21D5CD65-F979-483B-B1F4-E3A5A307405E}" srcOrd="1" destOrd="0" presId="urn:microsoft.com/office/officeart/2005/8/layout/radial1"/>
    <dgm:cxn modelId="{7DBCA86E-B553-4C06-8CB0-ADE37CFE4B4C}" type="presOf" srcId="{BE4EFE06-3F18-4DBE-AC42-275911F8A8C5}" destId="{5ECE120C-CB1E-47FA-A1C4-8C66071561CF}" srcOrd="0" destOrd="0" presId="urn:microsoft.com/office/officeart/2005/8/layout/radial1"/>
    <dgm:cxn modelId="{084EE1E2-22C1-49B5-A871-78F94EEBF36D}" type="presParOf" srcId="{F9CEFD01-F472-4909-9D0D-49F5792854E6}" destId="{96EB5252-87E5-4976-A261-319386564F64}" srcOrd="0" destOrd="0" presId="urn:microsoft.com/office/officeart/2005/8/layout/radial1"/>
    <dgm:cxn modelId="{39A07940-4B23-495F-A9F3-587BC2BE82AA}" type="presParOf" srcId="{F9CEFD01-F472-4909-9D0D-49F5792854E6}" destId="{2F30B605-23B1-4D94-AE02-CEECD10CDA64}" srcOrd="1" destOrd="0" presId="urn:microsoft.com/office/officeart/2005/8/layout/radial1"/>
    <dgm:cxn modelId="{B83753D0-F140-4C24-AF17-6E4445A92E5D}" type="presParOf" srcId="{2F30B605-23B1-4D94-AE02-CEECD10CDA64}" destId="{65376FC3-A83D-4E3E-A50B-5ED361BBCD92}" srcOrd="0" destOrd="0" presId="urn:microsoft.com/office/officeart/2005/8/layout/radial1"/>
    <dgm:cxn modelId="{4DCBB137-2061-4D63-B3C6-9CD12017B958}" type="presParOf" srcId="{F9CEFD01-F472-4909-9D0D-49F5792854E6}" destId="{361E8EDA-46F8-43C7-B752-645BB62CE062}" srcOrd="2" destOrd="0" presId="urn:microsoft.com/office/officeart/2005/8/layout/radial1"/>
    <dgm:cxn modelId="{08C7221B-CA7C-4801-9AB2-913BC9AAFC9A}" type="presParOf" srcId="{F9CEFD01-F472-4909-9D0D-49F5792854E6}" destId="{9DB892D6-EA85-460C-ABA2-D6AE4F15CF5C}" srcOrd="3" destOrd="0" presId="urn:microsoft.com/office/officeart/2005/8/layout/radial1"/>
    <dgm:cxn modelId="{5791C4A6-BE56-455F-82FA-CAE51D05AEF9}" type="presParOf" srcId="{9DB892D6-EA85-460C-ABA2-D6AE4F15CF5C}" destId="{873B67F8-7285-4D12-A502-00C83FC74DE9}" srcOrd="0" destOrd="0" presId="urn:microsoft.com/office/officeart/2005/8/layout/radial1"/>
    <dgm:cxn modelId="{99568FB0-7FB4-4C87-8340-430D1CE2E69A}" type="presParOf" srcId="{F9CEFD01-F472-4909-9D0D-49F5792854E6}" destId="{E28D0FEE-D8BA-428E-A4F6-8F6DFEEBCD0F}" srcOrd="4" destOrd="0" presId="urn:microsoft.com/office/officeart/2005/8/layout/radial1"/>
    <dgm:cxn modelId="{C11960E9-28E5-43B8-8301-CF075E4AC2CC}" type="presParOf" srcId="{F9CEFD01-F472-4909-9D0D-49F5792854E6}" destId="{5ECE120C-CB1E-47FA-A1C4-8C66071561CF}" srcOrd="5" destOrd="0" presId="urn:microsoft.com/office/officeart/2005/8/layout/radial1"/>
    <dgm:cxn modelId="{C70AE894-DCEA-4BD2-9BBA-58A13FB27DB4}" type="presParOf" srcId="{5ECE120C-CB1E-47FA-A1C4-8C66071561CF}" destId="{481ECA6C-4628-4B00-AAF3-313833DB95CF}" srcOrd="0" destOrd="0" presId="urn:microsoft.com/office/officeart/2005/8/layout/radial1"/>
    <dgm:cxn modelId="{F93D4952-AF38-4DF8-A8C4-918A9FCD2AE3}" type="presParOf" srcId="{F9CEFD01-F472-4909-9D0D-49F5792854E6}" destId="{5E87E3C1-A9FA-46FF-A493-126033975428}" srcOrd="6" destOrd="0" presId="urn:microsoft.com/office/officeart/2005/8/layout/radial1"/>
    <dgm:cxn modelId="{B504D90A-4F93-4871-991A-0A88ED432EF9}" type="presParOf" srcId="{F9CEFD01-F472-4909-9D0D-49F5792854E6}" destId="{BA2E75FC-F1FE-4D8F-8375-8B4A9D6BA20E}" srcOrd="7" destOrd="0" presId="urn:microsoft.com/office/officeart/2005/8/layout/radial1"/>
    <dgm:cxn modelId="{4313CCE0-96B6-42CD-A1D4-6C48F8154DCD}" type="presParOf" srcId="{BA2E75FC-F1FE-4D8F-8375-8B4A9D6BA20E}" destId="{21D5CD65-F979-483B-B1F4-E3A5A307405E}" srcOrd="0" destOrd="0" presId="urn:microsoft.com/office/officeart/2005/8/layout/radial1"/>
    <dgm:cxn modelId="{ECB88BC7-B6C3-4A1D-B999-EFACA870B1F2}" type="presParOf" srcId="{F9CEFD01-F472-4909-9D0D-49F5792854E6}" destId="{1283F481-DA11-4A25-ACA6-F2FFDC66AE53}" srcOrd="8" destOrd="0" presId="urn:microsoft.com/office/officeart/2005/8/layout/radial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8C5D69-47CD-46B0-89BF-EDDE0E1923A6}"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s-EC"/>
        </a:p>
      </dgm:t>
    </dgm:pt>
    <dgm:pt modelId="{CCEA8A29-6DE9-41F4-B24F-5120916DAC9F}">
      <dgm:prSet phldrT="[Texto]"/>
      <dgm:spPr/>
      <dgm:t>
        <a:bodyPr/>
        <a:lstStyle/>
        <a:p>
          <a:r>
            <a:rPr lang="es-EC" dirty="0" smtClean="0"/>
            <a:t>ZONA RURAL Y URBANA</a:t>
          </a:r>
          <a:endParaRPr lang="es-EC" dirty="0"/>
        </a:p>
      </dgm:t>
    </dgm:pt>
    <dgm:pt modelId="{CDB4BD21-F8BA-4D8A-BB79-837F25DD0A48}" type="parTrans" cxnId="{08189D0C-25F8-445C-9E7F-E5C2FFFDD005}">
      <dgm:prSet/>
      <dgm:spPr/>
      <dgm:t>
        <a:bodyPr/>
        <a:lstStyle/>
        <a:p>
          <a:endParaRPr lang="es-EC"/>
        </a:p>
      </dgm:t>
    </dgm:pt>
    <dgm:pt modelId="{7C3A8BA1-E324-4051-B4CA-69E18E63959E}" type="sibTrans" cxnId="{08189D0C-25F8-445C-9E7F-E5C2FFFDD005}">
      <dgm:prSet/>
      <dgm:spPr/>
      <dgm:t>
        <a:bodyPr/>
        <a:lstStyle/>
        <a:p>
          <a:endParaRPr lang="es-EC"/>
        </a:p>
      </dgm:t>
    </dgm:pt>
    <dgm:pt modelId="{5874EDBB-480A-4842-9D13-522E25805BF9}">
      <dgm:prSet phldrT="[Texto]"/>
      <dgm:spPr/>
      <dgm:t>
        <a:bodyPr/>
        <a:lstStyle/>
        <a:p>
          <a:r>
            <a:rPr lang="es-EC" dirty="0" smtClean="0"/>
            <a:t>Cultura de Ahorro</a:t>
          </a:r>
          <a:endParaRPr lang="es-EC" dirty="0"/>
        </a:p>
      </dgm:t>
    </dgm:pt>
    <dgm:pt modelId="{81CA1664-77CC-43B3-A759-5A87F2B30310}" type="parTrans" cxnId="{16FA11B6-5F6F-44ED-B132-5EEF68CB299C}">
      <dgm:prSet/>
      <dgm:spPr/>
      <dgm:t>
        <a:bodyPr/>
        <a:lstStyle/>
        <a:p>
          <a:endParaRPr lang="es-EC"/>
        </a:p>
      </dgm:t>
    </dgm:pt>
    <dgm:pt modelId="{B3CC183F-07A9-4F35-9FEB-EF70BF9DED60}" type="sibTrans" cxnId="{16FA11B6-5F6F-44ED-B132-5EEF68CB299C}">
      <dgm:prSet/>
      <dgm:spPr/>
      <dgm:t>
        <a:bodyPr/>
        <a:lstStyle/>
        <a:p>
          <a:endParaRPr lang="es-EC"/>
        </a:p>
      </dgm:t>
    </dgm:pt>
    <dgm:pt modelId="{33C46F8E-FB61-449A-A2F9-8DE44297E228}">
      <dgm:prSet phldrT="[Texto]"/>
      <dgm:spPr/>
      <dgm:t>
        <a:bodyPr/>
        <a:lstStyle/>
        <a:p>
          <a:r>
            <a:rPr lang="es-EC" dirty="0" smtClean="0"/>
            <a:t>Sectores Vulnerables</a:t>
          </a:r>
          <a:endParaRPr lang="es-EC" dirty="0"/>
        </a:p>
      </dgm:t>
    </dgm:pt>
    <dgm:pt modelId="{58006EC9-1E1A-4A5B-A3E1-2DFDC9FACEA0}" type="parTrans" cxnId="{AE1F03FA-7728-4CD9-A839-8DF6B1227709}">
      <dgm:prSet/>
      <dgm:spPr/>
      <dgm:t>
        <a:bodyPr/>
        <a:lstStyle/>
        <a:p>
          <a:endParaRPr lang="es-EC"/>
        </a:p>
      </dgm:t>
    </dgm:pt>
    <dgm:pt modelId="{6D400B83-2CAC-4AA6-9E50-3494B68D9A90}" type="sibTrans" cxnId="{AE1F03FA-7728-4CD9-A839-8DF6B1227709}">
      <dgm:prSet/>
      <dgm:spPr/>
      <dgm:t>
        <a:bodyPr/>
        <a:lstStyle/>
        <a:p>
          <a:endParaRPr lang="es-EC"/>
        </a:p>
      </dgm:t>
    </dgm:pt>
    <dgm:pt modelId="{6999787D-A9F8-4FBA-9B3E-1C17874D1F06}">
      <dgm:prSet phldrT="[Texto]"/>
      <dgm:spPr/>
      <dgm:t>
        <a:bodyPr/>
        <a:lstStyle/>
        <a:p>
          <a:r>
            <a:rPr lang="es-EC" dirty="0" smtClean="0"/>
            <a:t>ECONOMÍA CAMPESINA</a:t>
          </a:r>
          <a:endParaRPr lang="es-EC" dirty="0"/>
        </a:p>
      </dgm:t>
    </dgm:pt>
    <dgm:pt modelId="{8D020D3A-9D16-4379-B9DD-79FBA506A4C3}" type="parTrans" cxnId="{A584E472-6514-484A-8C56-A4707D9855A8}">
      <dgm:prSet/>
      <dgm:spPr/>
      <dgm:t>
        <a:bodyPr/>
        <a:lstStyle/>
        <a:p>
          <a:endParaRPr lang="es-EC"/>
        </a:p>
      </dgm:t>
    </dgm:pt>
    <dgm:pt modelId="{BA1D59BA-7E82-4B47-900C-5DE01EF4955D}" type="sibTrans" cxnId="{A584E472-6514-484A-8C56-A4707D9855A8}">
      <dgm:prSet/>
      <dgm:spPr/>
      <dgm:t>
        <a:bodyPr/>
        <a:lstStyle/>
        <a:p>
          <a:endParaRPr lang="es-EC"/>
        </a:p>
      </dgm:t>
    </dgm:pt>
    <dgm:pt modelId="{ED7E005B-A419-4542-A994-54FCBE9ADA0F}">
      <dgm:prSet phldrT="[Texto]"/>
      <dgm:spPr/>
      <dgm:t>
        <a:bodyPr/>
        <a:lstStyle/>
        <a:p>
          <a:r>
            <a:rPr lang="es-EC" dirty="0" smtClean="0"/>
            <a:t>Características</a:t>
          </a:r>
          <a:endParaRPr lang="es-EC" dirty="0"/>
        </a:p>
      </dgm:t>
    </dgm:pt>
    <dgm:pt modelId="{B6C251BB-D481-48FD-828B-770914F8F028}" type="parTrans" cxnId="{C0C10BF5-E649-4242-B8F1-ADF1497E36BF}">
      <dgm:prSet/>
      <dgm:spPr/>
      <dgm:t>
        <a:bodyPr/>
        <a:lstStyle/>
        <a:p>
          <a:endParaRPr lang="es-EC"/>
        </a:p>
      </dgm:t>
    </dgm:pt>
    <dgm:pt modelId="{1907DECB-EE86-4A87-9730-36B9354CEA0A}" type="sibTrans" cxnId="{C0C10BF5-E649-4242-B8F1-ADF1497E36BF}">
      <dgm:prSet/>
      <dgm:spPr/>
      <dgm:t>
        <a:bodyPr/>
        <a:lstStyle/>
        <a:p>
          <a:endParaRPr lang="es-EC"/>
        </a:p>
      </dgm:t>
    </dgm:pt>
    <dgm:pt modelId="{CE452698-7884-4B81-884B-CF9FD73A14C6}">
      <dgm:prSet phldrT="[Texto]"/>
      <dgm:spPr/>
      <dgm:t>
        <a:bodyPr/>
        <a:lstStyle/>
        <a:p>
          <a:r>
            <a:rPr lang="es-EC" dirty="0" smtClean="0"/>
            <a:t>Créditos formales e informales</a:t>
          </a:r>
          <a:endParaRPr lang="es-EC" dirty="0"/>
        </a:p>
      </dgm:t>
    </dgm:pt>
    <dgm:pt modelId="{F9185CBD-AF5D-4F24-9547-C42F5A8978FC}" type="parTrans" cxnId="{E47A79DC-A633-4072-B6FB-47794FC51827}">
      <dgm:prSet/>
      <dgm:spPr/>
      <dgm:t>
        <a:bodyPr/>
        <a:lstStyle/>
        <a:p>
          <a:endParaRPr lang="es-EC"/>
        </a:p>
      </dgm:t>
    </dgm:pt>
    <dgm:pt modelId="{1E81DDAF-1806-4230-BC77-177972F53C87}" type="sibTrans" cxnId="{E47A79DC-A633-4072-B6FB-47794FC51827}">
      <dgm:prSet/>
      <dgm:spPr/>
      <dgm:t>
        <a:bodyPr/>
        <a:lstStyle/>
        <a:p>
          <a:endParaRPr lang="es-EC"/>
        </a:p>
      </dgm:t>
    </dgm:pt>
    <dgm:pt modelId="{160FC7FD-A1E9-49F4-970F-D25C48FB7C2A}">
      <dgm:prSet phldrT="[Texto]"/>
      <dgm:spPr/>
      <dgm:t>
        <a:bodyPr/>
        <a:lstStyle/>
        <a:p>
          <a:r>
            <a:rPr lang="es-EC" dirty="0" smtClean="0"/>
            <a:t>ASPECTO SOCIAL</a:t>
          </a:r>
          <a:endParaRPr lang="es-EC" dirty="0"/>
        </a:p>
      </dgm:t>
    </dgm:pt>
    <dgm:pt modelId="{EF2F5095-9A28-44FD-8643-2F1A2886FBBF}" type="parTrans" cxnId="{A4AAD5E2-184F-4AF8-A314-AD58A3D10492}">
      <dgm:prSet/>
      <dgm:spPr/>
      <dgm:t>
        <a:bodyPr/>
        <a:lstStyle/>
        <a:p>
          <a:endParaRPr lang="es-EC"/>
        </a:p>
      </dgm:t>
    </dgm:pt>
    <dgm:pt modelId="{8CEBB46D-A174-4704-B4FF-1A9642C71178}" type="sibTrans" cxnId="{A4AAD5E2-184F-4AF8-A314-AD58A3D10492}">
      <dgm:prSet/>
      <dgm:spPr/>
      <dgm:t>
        <a:bodyPr/>
        <a:lstStyle/>
        <a:p>
          <a:endParaRPr lang="es-EC"/>
        </a:p>
      </dgm:t>
    </dgm:pt>
    <dgm:pt modelId="{2402FBCA-4379-448B-92D9-40FC7C9D9ECC}">
      <dgm:prSet phldrT="[Texto]"/>
      <dgm:spPr/>
      <dgm:t>
        <a:bodyPr/>
        <a:lstStyle/>
        <a:p>
          <a:r>
            <a:rPr lang="es-EC" dirty="0" smtClean="0"/>
            <a:t>Crecimiento Económico</a:t>
          </a:r>
          <a:endParaRPr lang="es-EC" dirty="0"/>
        </a:p>
      </dgm:t>
    </dgm:pt>
    <dgm:pt modelId="{1E3B2FCE-7D0B-48BD-BD20-4460D6711FD2}" type="parTrans" cxnId="{83F6DA61-540C-4BC4-A766-833D8A4F53FF}">
      <dgm:prSet/>
      <dgm:spPr/>
      <dgm:t>
        <a:bodyPr/>
        <a:lstStyle/>
        <a:p>
          <a:endParaRPr lang="es-EC"/>
        </a:p>
      </dgm:t>
    </dgm:pt>
    <dgm:pt modelId="{B0893BCA-D25B-4C04-8A18-38470F0AFF2D}" type="sibTrans" cxnId="{83F6DA61-540C-4BC4-A766-833D8A4F53FF}">
      <dgm:prSet/>
      <dgm:spPr/>
      <dgm:t>
        <a:bodyPr/>
        <a:lstStyle/>
        <a:p>
          <a:endParaRPr lang="es-EC"/>
        </a:p>
      </dgm:t>
    </dgm:pt>
    <dgm:pt modelId="{C059EE12-220B-4433-ABBF-196649FEDAF5}">
      <dgm:prSet phldrT="[Texto]"/>
      <dgm:spPr/>
      <dgm:t>
        <a:bodyPr/>
        <a:lstStyle/>
        <a:p>
          <a:r>
            <a:rPr lang="es-EC" dirty="0" err="1" smtClean="0"/>
            <a:t>Microfinanzas</a:t>
          </a:r>
          <a:r>
            <a:rPr lang="es-EC" dirty="0" smtClean="0"/>
            <a:t> en el Ecuador</a:t>
          </a:r>
          <a:endParaRPr lang="es-EC" dirty="0"/>
        </a:p>
      </dgm:t>
    </dgm:pt>
    <dgm:pt modelId="{0358F0E4-CA1D-47B7-AB08-70BE8ED749E7}" type="parTrans" cxnId="{5DB3C394-749B-45A3-9179-668638290D79}">
      <dgm:prSet/>
      <dgm:spPr/>
      <dgm:t>
        <a:bodyPr/>
        <a:lstStyle/>
        <a:p>
          <a:endParaRPr lang="es-EC"/>
        </a:p>
      </dgm:t>
    </dgm:pt>
    <dgm:pt modelId="{BEA7BDAA-19D5-4520-AB2D-2084C259264B}" type="sibTrans" cxnId="{5DB3C394-749B-45A3-9179-668638290D79}">
      <dgm:prSet/>
      <dgm:spPr/>
      <dgm:t>
        <a:bodyPr/>
        <a:lstStyle/>
        <a:p>
          <a:endParaRPr lang="es-EC"/>
        </a:p>
      </dgm:t>
    </dgm:pt>
    <dgm:pt modelId="{235F69A7-3C21-4B65-8885-BC776394B0FB}" type="pres">
      <dgm:prSet presAssocID="{198C5D69-47CD-46B0-89BF-EDDE0E1923A6}" presName="linear" presStyleCnt="0">
        <dgm:presLayoutVars>
          <dgm:dir/>
          <dgm:resizeHandles val="exact"/>
        </dgm:presLayoutVars>
      </dgm:prSet>
      <dgm:spPr/>
      <dgm:t>
        <a:bodyPr/>
        <a:lstStyle/>
        <a:p>
          <a:endParaRPr lang="es-EC"/>
        </a:p>
      </dgm:t>
    </dgm:pt>
    <dgm:pt modelId="{ADB9D3B7-A7DE-4E84-8300-170A3A797E75}" type="pres">
      <dgm:prSet presAssocID="{CCEA8A29-6DE9-41F4-B24F-5120916DAC9F}" presName="comp" presStyleCnt="0"/>
      <dgm:spPr/>
    </dgm:pt>
    <dgm:pt modelId="{99F270C7-59C3-49F7-B190-0DE2B0407159}" type="pres">
      <dgm:prSet presAssocID="{CCEA8A29-6DE9-41F4-B24F-5120916DAC9F}" presName="box" presStyleLbl="node1" presStyleIdx="0" presStyleCnt="3"/>
      <dgm:spPr/>
      <dgm:t>
        <a:bodyPr/>
        <a:lstStyle/>
        <a:p>
          <a:endParaRPr lang="es-EC"/>
        </a:p>
      </dgm:t>
    </dgm:pt>
    <dgm:pt modelId="{E483938E-944C-4E89-B1B9-3E4D404266D7}" type="pres">
      <dgm:prSet presAssocID="{CCEA8A29-6DE9-41F4-B24F-5120916DAC9F}" presName="img" presStyleLbl="fgImgPlace1" presStyleIdx="0" presStyleCnt="3"/>
      <dgm:spPr>
        <a:blipFill rotWithShape="1">
          <a:blip xmlns:r="http://schemas.openxmlformats.org/officeDocument/2006/relationships" r:embed="rId1"/>
          <a:stretch>
            <a:fillRect/>
          </a:stretch>
        </a:blipFill>
      </dgm:spPr>
    </dgm:pt>
    <dgm:pt modelId="{0DDA7F79-289E-4AB8-A6EC-F93E81766C0F}" type="pres">
      <dgm:prSet presAssocID="{CCEA8A29-6DE9-41F4-B24F-5120916DAC9F}" presName="text" presStyleLbl="node1" presStyleIdx="0" presStyleCnt="3">
        <dgm:presLayoutVars>
          <dgm:bulletEnabled val="1"/>
        </dgm:presLayoutVars>
      </dgm:prSet>
      <dgm:spPr/>
      <dgm:t>
        <a:bodyPr/>
        <a:lstStyle/>
        <a:p>
          <a:endParaRPr lang="es-EC"/>
        </a:p>
      </dgm:t>
    </dgm:pt>
    <dgm:pt modelId="{ED1FB4A4-014F-48BF-AEDD-3EF88BA963D4}" type="pres">
      <dgm:prSet presAssocID="{7C3A8BA1-E324-4051-B4CA-69E18E63959E}" presName="spacer" presStyleCnt="0"/>
      <dgm:spPr/>
    </dgm:pt>
    <dgm:pt modelId="{96B91D7B-DC36-4823-93E5-559C98CCB4AC}" type="pres">
      <dgm:prSet presAssocID="{6999787D-A9F8-4FBA-9B3E-1C17874D1F06}" presName="comp" presStyleCnt="0"/>
      <dgm:spPr/>
    </dgm:pt>
    <dgm:pt modelId="{5682D194-185A-4854-9B81-3936CEE8E6AB}" type="pres">
      <dgm:prSet presAssocID="{6999787D-A9F8-4FBA-9B3E-1C17874D1F06}" presName="box" presStyleLbl="node1" presStyleIdx="1" presStyleCnt="3"/>
      <dgm:spPr/>
      <dgm:t>
        <a:bodyPr/>
        <a:lstStyle/>
        <a:p>
          <a:endParaRPr lang="es-EC"/>
        </a:p>
      </dgm:t>
    </dgm:pt>
    <dgm:pt modelId="{0F4087B4-31DE-4396-91F8-A904C5A6CD89}" type="pres">
      <dgm:prSet presAssocID="{6999787D-A9F8-4FBA-9B3E-1C17874D1F06}" presName="img" presStyleLbl="fgImgPlace1" presStyleIdx="1" presStyleCnt="3"/>
      <dgm:spPr>
        <a:blipFill rotWithShape="1">
          <a:blip xmlns:r="http://schemas.openxmlformats.org/officeDocument/2006/relationships" r:embed="rId2"/>
          <a:stretch>
            <a:fillRect/>
          </a:stretch>
        </a:blipFill>
      </dgm:spPr>
    </dgm:pt>
    <dgm:pt modelId="{259F3B7B-02B1-4756-8F49-94EBC6C2C187}" type="pres">
      <dgm:prSet presAssocID="{6999787D-A9F8-4FBA-9B3E-1C17874D1F06}" presName="text" presStyleLbl="node1" presStyleIdx="1" presStyleCnt="3">
        <dgm:presLayoutVars>
          <dgm:bulletEnabled val="1"/>
        </dgm:presLayoutVars>
      </dgm:prSet>
      <dgm:spPr/>
      <dgm:t>
        <a:bodyPr/>
        <a:lstStyle/>
        <a:p>
          <a:endParaRPr lang="es-EC"/>
        </a:p>
      </dgm:t>
    </dgm:pt>
    <dgm:pt modelId="{BFE83B51-3715-464A-8298-33F851C63E76}" type="pres">
      <dgm:prSet presAssocID="{BA1D59BA-7E82-4B47-900C-5DE01EF4955D}" presName="spacer" presStyleCnt="0"/>
      <dgm:spPr/>
    </dgm:pt>
    <dgm:pt modelId="{3C3B5E16-212D-40A2-90FE-0B2E0EB82673}" type="pres">
      <dgm:prSet presAssocID="{160FC7FD-A1E9-49F4-970F-D25C48FB7C2A}" presName="comp" presStyleCnt="0"/>
      <dgm:spPr/>
    </dgm:pt>
    <dgm:pt modelId="{D925031B-F228-4734-A4EB-04400E1C5EF0}" type="pres">
      <dgm:prSet presAssocID="{160FC7FD-A1E9-49F4-970F-D25C48FB7C2A}" presName="box" presStyleLbl="node1" presStyleIdx="2" presStyleCnt="3" custLinFactNeighborY="4000"/>
      <dgm:spPr/>
      <dgm:t>
        <a:bodyPr/>
        <a:lstStyle/>
        <a:p>
          <a:endParaRPr lang="es-EC"/>
        </a:p>
      </dgm:t>
    </dgm:pt>
    <dgm:pt modelId="{6439567C-36FD-4F1C-A398-3E7B1C88B800}" type="pres">
      <dgm:prSet presAssocID="{160FC7FD-A1E9-49F4-970F-D25C48FB7C2A}" presName="img" presStyleLbl="fgImgPlace1" presStyleIdx="2" presStyleCnt="3"/>
      <dgm:spPr>
        <a:blipFill rotWithShape="1">
          <a:blip xmlns:r="http://schemas.openxmlformats.org/officeDocument/2006/relationships" r:embed="rId3"/>
          <a:stretch>
            <a:fillRect/>
          </a:stretch>
        </a:blipFill>
      </dgm:spPr>
    </dgm:pt>
    <dgm:pt modelId="{0723192D-FE7E-4ABE-9B69-6F00D618CB8E}" type="pres">
      <dgm:prSet presAssocID="{160FC7FD-A1E9-49F4-970F-D25C48FB7C2A}" presName="text" presStyleLbl="node1" presStyleIdx="2" presStyleCnt="3">
        <dgm:presLayoutVars>
          <dgm:bulletEnabled val="1"/>
        </dgm:presLayoutVars>
      </dgm:prSet>
      <dgm:spPr/>
      <dgm:t>
        <a:bodyPr/>
        <a:lstStyle/>
        <a:p>
          <a:endParaRPr lang="es-EC"/>
        </a:p>
      </dgm:t>
    </dgm:pt>
  </dgm:ptLst>
  <dgm:cxnLst>
    <dgm:cxn modelId="{A584E472-6514-484A-8C56-A4707D9855A8}" srcId="{198C5D69-47CD-46B0-89BF-EDDE0E1923A6}" destId="{6999787D-A9F8-4FBA-9B3E-1C17874D1F06}" srcOrd="1" destOrd="0" parTransId="{8D020D3A-9D16-4379-B9DD-79FBA506A4C3}" sibTransId="{BA1D59BA-7E82-4B47-900C-5DE01EF4955D}"/>
    <dgm:cxn modelId="{F50ABE66-4C6B-4E25-B281-9CC4A5A62F06}" type="presOf" srcId="{5874EDBB-480A-4842-9D13-522E25805BF9}" destId="{99F270C7-59C3-49F7-B190-0DE2B0407159}" srcOrd="0" destOrd="1" presId="urn:microsoft.com/office/officeart/2005/8/layout/vList4"/>
    <dgm:cxn modelId="{515E8B37-BAAB-47F6-B7A8-A284DCF81D16}" type="presOf" srcId="{CE452698-7884-4B81-884B-CF9FD73A14C6}" destId="{259F3B7B-02B1-4756-8F49-94EBC6C2C187}" srcOrd="1" destOrd="2" presId="urn:microsoft.com/office/officeart/2005/8/layout/vList4"/>
    <dgm:cxn modelId="{6865C90B-C737-4388-AA19-C7B05165D649}" type="presOf" srcId="{33C46F8E-FB61-449A-A2F9-8DE44297E228}" destId="{99F270C7-59C3-49F7-B190-0DE2B0407159}" srcOrd="0" destOrd="2" presId="urn:microsoft.com/office/officeart/2005/8/layout/vList4"/>
    <dgm:cxn modelId="{C0C10BF5-E649-4242-B8F1-ADF1497E36BF}" srcId="{6999787D-A9F8-4FBA-9B3E-1C17874D1F06}" destId="{ED7E005B-A419-4542-A994-54FCBE9ADA0F}" srcOrd="0" destOrd="0" parTransId="{B6C251BB-D481-48FD-828B-770914F8F028}" sibTransId="{1907DECB-EE86-4A87-9730-36B9354CEA0A}"/>
    <dgm:cxn modelId="{A2E255C4-34FC-493B-A891-CB33A1CC53E4}" type="presOf" srcId="{ED7E005B-A419-4542-A994-54FCBE9ADA0F}" destId="{259F3B7B-02B1-4756-8F49-94EBC6C2C187}" srcOrd="1" destOrd="1" presId="urn:microsoft.com/office/officeart/2005/8/layout/vList4"/>
    <dgm:cxn modelId="{1DAEEF5F-0957-4989-B969-1C9D8E509468}" type="presOf" srcId="{160FC7FD-A1E9-49F4-970F-D25C48FB7C2A}" destId="{0723192D-FE7E-4ABE-9B69-6F00D618CB8E}" srcOrd="1" destOrd="0" presId="urn:microsoft.com/office/officeart/2005/8/layout/vList4"/>
    <dgm:cxn modelId="{07990090-CF5F-4146-B603-A49ADD224F95}" type="presOf" srcId="{C059EE12-220B-4433-ABBF-196649FEDAF5}" destId="{D925031B-F228-4734-A4EB-04400E1C5EF0}" srcOrd="0" destOrd="2" presId="urn:microsoft.com/office/officeart/2005/8/layout/vList4"/>
    <dgm:cxn modelId="{0F0270D9-61C6-4CDC-8FB6-0F4B22710655}" type="presOf" srcId="{2402FBCA-4379-448B-92D9-40FC7C9D9ECC}" destId="{D925031B-F228-4734-A4EB-04400E1C5EF0}" srcOrd="0" destOrd="1" presId="urn:microsoft.com/office/officeart/2005/8/layout/vList4"/>
    <dgm:cxn modelId="{6F8D2C46-BB3B-48E9-BE0E-009C55E34778}" type="presOf" srcId="{CE452698-7884-4B81-884B-CF9FD73A14C6}" destId="{5682D194-185A-4854-9B81-3936CEE8E6AB}" srcOrd="0" destOrd="2" presId="urn:microsoft.com/office/officeart/2005/8/layout/vList4"/>
    <dgm:cxn modelId="{620874BA-AA43-4288-ADF8-3D36B13C879D}" type="presOf" srcId="{CCEA8A29-6DE9-41F4-B24F-5120916DAC9F}" destId="{99F270C7-59C3-49F7-B190-0DE2B0407159}" srcOrd="0" destOrd="0" presId="urn:microsoft.com/office/officeart/2005/8/layout/vList4"/>
    <dgm:cxn modelId="{A4AAD5E2-184F-4AF8-A314-AD58A3D10492}" srcId="{198C5D69-47CD-46B0-89BF-EDDE0E1923A6}" destId="{160FC7FD-A1E9-49F4-970F-D25C48FB7C2A}" srcOrd="2" destOrd="0" parTransId="{EF2F5095-9A28-44FD-8643-2F1A2886FBBF}" sibTransId="{8CEBB46D-A174-4704-B4FF-1A9642C71178}"/>
    <dgm:cxn modelId="{E4F01E80-E677-457F-BD9E-2AFD92DB341A}" type="presOf" srcId="{6999787D-A9F8-4FBA-9B3E-1C17874D1F06}" destId="{5682D194-185A-4854-9B81-3936CEE8E6AB}" srcOrd="0" destOrd="0" presId="urn:microsoft.com/office/officeart/2005/8/layout/vList4"/>
    <dgm:cxn modelId="{8EA0146B-9925-48FB-BCFC-C3212286317F}" type="presOf" srcId="{2402FBCA-4379-448B-92D9-40FC7C9D9ECC}" destId="{0723192D-FE7E-4ABE-9B69-6F00D618CB8E}" srcOrd="1" destOrd="1" presId="urn:microsoft.com/office/officeart/2005/8/layout/vList4"/>
    <dgm:cxn modelId="{DF744F21-1B42-4A32-8F3C-C7EBE0D6473F}" type="presOf" srcId="{160FC7FD-A1E9-49F4-970F-D25C48FB7C2A}" destId="{D925031B-F228-4734-A4EB-04400E1C5EF0}" srcOrd="0" destOrd="0" presId="urn:microsoft.com/office/officeart/2005/8/layout/vList4"/>
    <dgm:cxn modelId="{16FA11B6-5F6F-44ED-B132-5EEF68CB299C}" srcId="{CCEA8A29-6DE9-41F4-B24F-5120916DAC9F}" destId="{5874EDBB-480A-4842-9D13-522E25805BF9}" srcOrd="0" destOrd="0" parTransId="{81CA1664-77CC-43B3-A759-5A87F2B30310}" sibTransId="{B3CC183F-07A9-4F35-9FEB-EF70BF9DED60}"/>
    <dgm:cxn modelId="{4E5DE7CB-C322-4616-9CD3-AA5F7ABEEC10}" type="presOf" srcId="{33C46F8E-FB61-449A-A2F9-8DE44297E228}" destId="{0DDA7F79-289E-4AB8-A6EC-F93E81766C0F}" srcOrd="1" destOrd="2" presId="urn:microsoft.com/office/officeart/2005/8/layout/vList4"/>
    <dgm:cxn modelId="{C77C3578-31C5-45D1-A877-8ADD60F3797C}" type="presOf" srcId="{5874EDBB-480A-4842-9D13-522E25805BF9}" destId="{0DDA7F79-289E-4AB8-A6EC-F93E81766C0F}" srcOrd="1" destOrd="1" presId="urn:microsoft.com/office/officeart/2005/8/layout/vList4"/>
    <dgm:cxn modelId="{E7ED2217-D204-43A7-A284-EFE8DB1083A2}" type="presOf" srcId="{6999787D-A9F8-4FBA-9B3E-1C17874D1F06}" destId="{259F3B7B-02B1-4756-8F49-94EBC6C2C187}" srcOrd="1" destOrd="0" presId="urn:microsoft.com/office/officeart/2005/8/layout/vList4"/>
    <dgm:cxn modelId="{129B6BB8-9E60-4D7B-942E-AFE8E3AC3ADA}" type="presOf" srcId="{C059EE12-220B-4433-ABBF-196649FEDAF5}" destId="{0723192D-FE7E-4ABE-9B69-6F00D618CB8E}" srcOrd="1" destOrd="2" presId="urn:microsoft.com/office/officeart/2005/8/layout/vList4"/>
    <dgm:cxn modelId="{5DB3C394-749B-45A3-9179-668638290D79}" srcId="{160FC7FD-A1E9-49F4-970F-D25C48FB7C2A}" destId="{C059EE12-220B-4433-ABBF-196649FEDAF5}" srcOrd="1" destOrd="0" parTransId="{0358F0E4-CA1D-47B7-AB08-70BE8ED749E7}" sibTransId="{BEA7BDAA-19D5-4520-AB2D-2084C259264B}"/>
    <dgm:cxn modelId="{806AA653-EE08-4BE3-96FA-779B1DE6C587}" type="presOf" srcId="{ED7E005B-A419-4542-A994-54FCBE9ADA0F}" destId="{5682D194-185A-4854-9B81-3936CEE8E6AB}" srcOrd="0" destOrd="1" presId="urn:microsoft.com/office/officeart/2005/8/layout/vList4"/>
    <dgm:cxn modelId="{AE1F03FA-7728-4CD9-A839-8DF6B1227709}" srcId="{CCEA8A29-6DE9-41F4-B24F-5120916DAC9F}" destId="{33C46F8E-FB61-449A-A2F9-8DE44297E228}" srcOrd="1" destOrd="0" parTransId="{58006EC9-1E1A-4A5B-A3E1-2DFDC9FACEA0}" sibTransId="{6D400B83-2CAC-4AA6-9E50-3494B68D9A90}"/>
    <dgm:cxn modelId="{E47A79DC-A633-4072-B6FB-47794FC51827}" srcId="{6999787D-A9F8-4FBA-9B3E-1C17874D1F06}" destId="{CE452698-7884-4B81-884B-CF9FD73A14C6}" srcOrd="1" destOrd="0" parTransId="{F9185CBD-AF5D-4F24-9547-C42F5A8978FC}" sibTransId="{1E81DDAF-1806-4230-BC77-177972F53C87}"/>
    <dgm:cxn modelId="{83F6DA61-540C-4BC4-A766-833D8A4F53FF}" srcId="{160FC7FD-A1E9-49F4-970F-D25C48FB7C2A}" destId="{2402FBCA-4379-448B-92D9-40FC7C9D9ECC}" srcOrd="0" destOrd="0" parTransId="{1E3B2FCE-7D0B-48BD-BD20-4460D6711FD2}" sibTransId="{B0893BCA-D25B-4C04-8A18-38470F0AFF2D}"/>
    <dgm:cxn modelId="{08189D0C-25F8-445C-9E7F-E5C2FFFDD005}" srcId="{198C5D69-47CD-46B0-89BF-EDDE0E1923A6}" destId="{CCEA8A29-6DE9-41F4-B24F-5120916DAC9F}" srcOrd="0" destOrd="0" parTransId="{CDB4BD21-F8BA-4D8A-BB79-837F25DD0A48}" sibTransId="{7C3A8BA1-E324-4051-B4CA-69E18E63959E}"/>
    <dgm:cxn modelId="{35433B02-B2A3-46AD-80A1-B80847C33977}" type="presOf" srcId="{198C5D69-47CD-46B0-89BF-EDDE0E1923A6}" destId="{235F69A7-3C21-4B65-8885-BC776394B0FB}" srcOrd="0" destOrd="0" presId="urn:microsoft.com/office/officeart/2005/8/layout/vList4"/>
    <dgm:cxn modelId="{1C73125A-6143-4E2B-9A4E-586754B3A8F5}" type="presOf" srcId="{CCEA8A29-6DE9-41F4-B24F-5120916DAC9F}" destId="{0DDA7F79-289E-4AB8-A6EC-F93E81766C0F}" srcOrd="1" destOrd="0" presId="urn:microsoft.com/office/officeart/2005/8/layout/vList4"/>
    <dgm:cxn modelId="{7C9E8B61-D482-42AA-B9E7-208C7EFD0A2D}" type="presParOf" srcId="{235F69A7-3C21-4B65-8885-BC776394B0FB}" destId="{ADB9D3B7-A7DE-4E84-8300-170A3A797E75}" srcOrd="0" destOrd="0" presId="urn:microsoft.com/office/officeart/2005/8/layout/vList4"/>
    <dgm:cxn modelId="{C12D50BA-38F9-4E3B-8C3B-49C718B72EC2}" type="presParOf" srcId="{ADB9D3B7-A7DE-4E84-8300-170A3A797E75}" destId="{99F270C7-59C3-49F7-B190-0DE2B0407159}" srcOrd="0" destOrd="0" presId="urn:microsoft.com/office/officeart/2005/8/layout/vList4"/>
    <dgm:cxn modelId="{F85ECF3F-5726-43FD-99FD-23BDCE7F4A39}" type="presParOf" srcId="{ADB9D3B7-A7DE-4E84-8300-170A3A797E75}" destId="{E483938E-944C-4E89-B1B9-3E4D404266D7}" srcOrd="1" destOrd="0" presId="urn:microsoft.com/office/officeart/2005/8/layout/vList4"/>
    <dgm:cxn modelId="{533A4E7A-D47F-4071-9809-FA40256A20B5}" type="presParOf" srcId="{ADB9D3B7-A7DE-4E84-8300-170A3A797E75}" destId="{0DDA7F79-289E-4AB8-A6EC-F93E81766C0F}" srcOrd="2" destOrd="0" presId="urn:microsoft.com/office/officeart/2005/8/layout/vList4"/>
    <dgm:cxn modelId="{16458959-355A-4DAA-9EEA-A388022374D3}" type="presParOf" srcId="{235F69A7-3C21-4B65-8885-BC776394B0FB}" destId="{ED1FB4A4-014F-48BF-AEDD-3EF88BA963D4}" srcOrd="1" destOrd="0" presId="urn:microsoft.com/office/officeart/2005/8/layout/vList4"/>
    <dgm:cxn modelId="{73FE54EF-83A2-42EB-837F-8F1EC633C37D}" type="presParOf" srcId="{235F69A7-3C21-4B65-8885-BC776394B0FB}" destId="{96B91D7B-DC36-4823-93E5-559C98CCB4AC}" srcOrd="2" destOrd="0" presId="urn:microsoft.com/office/officeart/2005/8/layout/vList4"/>
    <dgm:cxn modelId="{30142E53-70C2-4427-A29F-C42AA6A7F2E3}" type="presParOf" srcId="{96B91D7B-DC36-4823-93E5-559C98CCB4AC}" destId="{5682D194-185A-4854-9B81-3936CEE8E6AB}" srcOrd="0" destOrd="0" presId="urn:microsoft.com/office/officeart/2005/8/layout/vList4"/>
    <dgm:cxn modelId="{B81A3A1C-9752-4FA0-9BA9-2CE199EC0AA9}" type="presParOf" srcId="{96B91D7B-DC36-4823-93E5-559C98CCB4AC}" destId="{0F4087B4-31DE-4396-91F8-A904C5A6CD89}" srcOrd="1" destOrd="0" presId="urn:microsoft.com/office/officeart/2005/8/layout/vList4"/>
    <dgm:cxn modelId="{F84B0231-C8C4-47BD-8C7D-1C245F92C2ED}" type="presParOf" srcId="{96B91D7B-DC36-4823-93E5-559C98CCB4AC}" destId="{259F3B7B-02B1-4756-8F49-94EBC6C2C187}" srcOrd="2" destOrd="0" presId="urn:microsoft.com/office/officeart/2005/8/layout/vList4"/>
    <dgm:cxn modelId="{631FC554-2840-46EC-B39A-3B5CD881CDA8}" type="presParOf" srcId="{235F69A7-3C21-4B65-8885-BC776394B0FB}" destId="{BFE83B51-3715-464A-8298-33F851C63E76}" srcOrd="3" destOrd="0" presId="urn:microsoft.com/office/officeart/2005/8/layout/vList4"/>
    <dgm:cxn modelId="{10C0A00C-BF86-4779-8CE8-2FBE3A649D4E}" type="presParOf" srcId="{235F69A7-3C21-4B65-8885-BC776394B0FB}" destId="{3C3B5E16-212D-40A2-90FE-0B2E0EB82673}" srcOrd="4" destOrd="0" presId="urn:microsoft.com/office/officeart/2005/8/layout/vList4"/>
    <dgm:cxn modelId="{64F9C4CA-B706-49CA-B929-0876B399A6B6}" type="presParOf" srcId="{3C3B5E16-212D-40A2-90FE-0B2E0EB82673}" destId="{D925031B-F228-4734-A4EB-04400E1C5EF0}" srcOrd="0" destOrd="0" presId="urn:microsoft.com/office/officeart/2005/8/layout/vList4"/>
    <dgm:cxn modelId="{392D3253-2E5F-45C7-83D1-499D4B119ACD}" type="presParOf" srcId="{3C3B5E16-212D-40A2-90FE-0B2E0EB82673}" destId="{6439567C-36FD-4F1C-A398-3E7B1C88B800}" srcOrd="1" destOrd="0" presId="urn:microsoft.com/office/officeart/2005/8/layout/vList4"/>
    <dgm:cxn modelId="{2187FFA0-EFD1-4BBA-9890-6D79F85F85C3}" type="presParOf" srcId="{3C3B5E16-212D-40A2-90FE-0B2E0EB82673}" destId="{0723192D-FE7E-4ABE-9B69-6F00D618CB8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065AA1-ACE2-4FC6-BBB0-8F65D237EC60}"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es-EC"/>
        </a:p>
      </dgm:t>
    </dgm:pt>
    <dgm:pt modelId="{231AD229-C184-4DA8-80E2-A87000E20C6A}">
      <dgm:prSet phldrT="[Texto]"/>
      <dgm:spPr/>
      <dgm:t>
        <a:bodyPr/>
        <a:lstStyle/>
        <a:p>
          <a:r>
            <a:rPr lang="es-EC" dirty="0" smtClean="0"/>
            <a:t>NORTE: Distrito Metropolitano de Quito</a:t>
          </a:r>
          <a:endParaRPr lang="es-EC" dirty="0"/>
        </a:p>
      </dgm:t>
    </dgm:pt>
    <dgm:pt modelId="{9F225D65-CF0F-45DF-A3C4-83648AE4BD42}" type="parTrans" cxnId="{B8179240-F518-4229-8FA6-44AB9FBD6B07}">
      <dgm:prSet/>
      <dgm:spPr/>
      <dgm:t>
        <a:bodyPr/>
        <a:lstStyle/>
        <a:p>
          <a:endParaRPr lang="es-EC"/>
        </a:p>
      </dgm:t>
    </dgm:pt>
    <dgm:pt modelId="{7925AB82-4CD2-4678-B6C0-201616859582}" type="sibTrans" cxnId="{B8179240-F518-4229-8FA6-44AB9FBD6B07}">
      <dgm:prSet/>
      <dgm:spPr/>
      <dgm:t>
        <a:bodyPr/>
        <a:lstStyle/>
        <a:p>
          <a:endParaRPr lang="es-EC"/>
        </a:p>
      </dgm:t>
    </dgm:pt>
    <dgm:pt modelId="{B59ABABE-97D2-48DB-B773-91749CACC29E}">
      <dgm:prSet phldrT="[Texto]"/>
      <dgm:spPr/>
      <dgm:t>
        <a:bodyPr/>
        <a:lstStyle/>
        <a:p>
          <a:r>
            <a:rPr lang="es-EC" dirty="0" smtClean="0"/>
            <a:t>SUR: Parroquia </a:t>
          </a:r>
          <a:r>
            <a:rPr lang="es-EC" dirty="0" err="1" smtClean="0"/>
            <a:t>Aloasí</a:t>
          </a:r>
          <a:endParaRPr lang="es-EC" dirty="0"/>
        </a:p>
      </dgm:t>
    </dgm:pt>
    <dgm:pt modelId="{3643237A-2912-47A0-94F8-7D97E55AAB90}" type="parTrans" cxnId="{9E833458-32B5-44DF-9412-AB6CA8274A72}">
      <dgm:prSet/>
      <dgm:spPr/>
      <dgm:t>
        <a:bodyPr/>
        <a:lstStyle/>
        <a:p>
          <a:endParaRPr lang="es-EC"/>
        </a:p>
      </dgm:t>
    </dgm:pt>
    <dgm:pt modelId="{38880DD5-E044-4FC3-BF90-7DC8431206B6}" type="sibTrans" cxnId="{9E833458-32B5-44DF-9412-AB6CA8274A72}">
      <dgm:prSet/>
      <dgm:spPr/>
      <dgm:t>
        <a:bodyPr/>
        <a:lstStyle/>
        <a:p>
          <a:endParaRPr lang="es-EC"/>
        </a:p>
      </dgm:t>
    </dgm:pt>
    <dgm:pt modelId="{BBF5F898-E849-45AC-9E79-A6E05D29398C}">
      <dgm:prSet phldrT="[Texto]"/>
      <dgm:spPr/>
      <dgm:t>
        <a:bodyPr/>
        <a:lstStyle/>
        <a:p>
          <a:r>
            <a:rPr lang="es-EC" dirty="0" smtClean="0"/>
            <a:t>ESTE: Parroquias </a:t>
          </a:r>
          <a:r>
            <a:rPr lang="es-EC" dirty="0" err="1" smtClean="0"/>
            <a:t>Machachi</a:t>
          </a:r>
          <a:r>
            <a:rPr lang="es-EC" dirty="0" smtClean="0"/>
            <a:t> y Tambillo</a:t>
          </a:r>
          <a:endParaRPr lang="es-EC" dirty="0"/>
        </a:p>
      </dgm:t>
    </dgm:pt>
    <dgm:pt modelId="{E074D26B-8AEC-4CFA-89CF-DD1769CCE94E}" type="parTrans" cxnId="{CB102C3E-B651-4DE6-B23C-CA1D68E02A1D}">
      <dgm:prSet/>
      <dgm:spPr/>
      <dgm:t>
        <a:bodyPr/>
        <a:lstStyle/>
        <a:p>
          <a:endParaRPr lang="es-EC"/>
        </a:p>
      </dgm:t>
    </dgm:pt>
    <dgm:pt modelId="{98571312-CE81-4361-81DF-1A6CBCDC2FD6}" type="sibTrans" cxnId="{CB102C3E-B651-4DE6-B23C-CA1D68E02A1D}">
      <dgm:prSet/>
      <dgm:spPr/>
      <dgm:t>
        <a:bodyPr/>
        <a:lstStyle/>
        <a:p>
          <a:endParaRPr lang="es-EC"/>
        </a:p>
      </dgm:t>
    </dgm:pt>
    <dgm:pt modelId="{6CF8B9ED-5D18-4C89-9F26-7F283D401504}">
      <dgm:prSet phldrT="[Texto]"/>
      <dgm:spPr/>
      <dgm:t>
        <a:bodyPr/>
        <a:lstStyle/>
        <a:p>
          <a:r>
            <a:rPr lang="es-EC" dirty="0" smtClean="0"/>
            <a:t>OESTE: Parroquia Manuel cornejo Astorga</a:t>
          </a:r>
          <a:endParaRPr lang="es-EC" dirty="0"/>
        </a:p>
      </dgm:t>
    </dgm:pt>
    <dgm:pt modelId="{62A5AF85-173C-46EC-89C4-740E8F9FFC0B}" type="parTrans" cxnId="{01C74D87-7AB5-4D13-BB8C-5CAF6B005082}">
      <dgm:prSet/>
      <dgm:spPr/>
      <dgm:t>
        <a:bodyPr/>
        <a:lstStyle/>
        <a:p>
          <a:endParaRPr lang="es-EC"/>
        </a:p>
      </dgm:t>
    </dgm:pt>
    <dgm:pt modelId="{1DBE6506-0A20-408D-9B31-1A97BBF6EFFE}" type="sibTrans" cxnId="{01C74D87-7AB5-4D13-BB8C-5CAF6B005082}">
      <dgm:prSet/>
      <dgm:spPr/>
      <dgm:t>
        <a:bodyPr/>
        <a:lstStyle/>
        <a:p>
          <a:endParaRPr lang="es-EC"/>
        </a:p>
      </dgm:t>
    </dgm:pt>
    <dgm:pt modelId="{3685E974-9992-41FA-AC96-0EBC00B1C5BC}" type="pres">
      <dgm:prSet presAssocID="{0F065AA1-ACE2-4FC6-BBB0-8F65D237EC60}" presName="Name0" presStyleCnt="0">
        <dgm:presLayoutVars>
          <dgm:chMax/>
          <dgm:chPref/>
          <dgm:dir/>
        </dgm:presLayoutVars>
      </dgm:prSet>
      <dgm:spPr/>
      <dgm:t>
        <a:bodyPr/>
        <a:lstStyle/>
        <a:p>
          <a:endParaRPr lang="es-EC"/>
        </a:p>
      </dgm:t>
    </dgm:pt>
    <dgm:pt modelId="{02CA8A1B-A321-49B0-BBD2-4AE63C2D8BFF}" type="pres">
      <dgm:prSet presAssocID="{231AD229-C184-4DA8-80E2-A87000E20C6A}" presName="parenttextcomposite" presStyleCnt="0"/>
      <dgm:spPr/>
    </dgm:pt>
    <dgm:pt modelId="{C49F99A5-1BE3-4676-A35C-F919687F10AB}" type="pres">
      <dgm:prSet presAssocID="{231AD229-C184-4DA8-80E2-A87000E20C6A}" presName="parenttext" presStyleLbl="revTx" presStyleIdx="0" presStyleCnt="2">
        <dgm:presLayoutVars>
          <dgm:chMax/>
          <dgm:chPref val="2"/>
          <dgm:bulletEnabled val="1"/>
        </dgm:presLayoutVars>
      </dgm:prSet>
      <dgm:spPr/>
      <dgm:t>
        <a:bodyPr/>
        <a:lstStyle/>
        <a:p>
          <a:endParaRPr lang="es-EC"/>
        </a:p>
      </dgm:t>
    </dgm:pt>
    <dgm:pt modelId="{0F2B7849-FF2B-4B5C-9DB8-69E5C15808EB}" type="pres">
      <dgm:prSet presAssocID="{231AD229-C184-4DA8-80E2-A87000E20C6A}" presName="composite" presStyleCnt="0"/>
      <dgm:spPr/>
    </dgm:pt>
    <dgm:pt modelId="{24F0D789-C563-4E61-8776-8EBE3E5ECEDC}" type="pres">
      <dgm:prSet presAssocID="{231AD229-C184-4DA8-80E2-A87000E20C6A}" presName="chevron1" presStyleLbl="alignNode1" presStyleIdx="0" presStyleCnt="14"/>
      <dgm:spPr/>
    </dgm:pt>
    <dgm:pt modelId="{E8160E50-3C38-4ADE-9E79-62E5293BC6A6}" type="pres">
      <dgm:prSet presAssocID="{231AD229-C184-4DA8-80E2-A87000E20C6A}" presName="chevron2" presStyleLbl="alignNode1" presStyleIdx="1" presStyleCnt="14"/>
      <dgm:spPr/>
    </dgm:pt>
    <dgm:pt modelId="{CC848C11-1583-4E1A-A9DE-B4571EA3BA7C}" type="pres">
      <dgm:prSet presAssocID="{231AD229-C184-4DA8-80E2-A87000E20C6A}" presName="chevron3" presStyleLbl="alignNode1" presStyleIdx="2" presStyleCnt="14"/>
      <dgm:spPr/>
    </dgm:pt>
    <dgm:pt modelId="{CBFF9DF5-3CF5-4922-AFBB-E9BCD4BD7F94}" type="pres">
      <dgm:prSet presAssocID="{231AD229-C184-4DA8-80E2-A87000E20C6A}" presName="chevron4" presStyleLbl="alignNode1" presStyleIdx="3" presStyleCnt="14"/>
      <dgm:spPr/>
    </dgm:pt>
    <dgm:pt modelId="{97B6769A-EF72-4310-B6A1-B54A160D114D}" type="pres">
      <dgm:prSet presAssocID="{231AD229-C184-4DA8-80E2-A87000E20C6A}" presName="chevron5" presStyleLbl="alignNode1" presStyleIdx="4" presStyleCnt="14"/>
      <dgm:spPr/>
    </dgm:pt>
    <dgm:pt modelId="{191711E6-DCD3-447F-A509-2568EFE51EC2}" type="pres">
      <dgm:prSet presAssocID="{231AD229-C184-4DA8-80E2-A87000E20C6A}" presName="chevron6" presStyleLbl="alignNode1" presStyleIdx="5" presStyleCnt="14"/>
      <dgm:spPr/>
    </dgm:pt>
    <dgm:pt modelId="{007DC70D-DA63-4DBD-965A-62E1D7C873E6}" type="pres">
      <dgm:prSet presAssocID="{231AD229-C184-4DA8-80E2-A87000E20C6A}" presName="chevron7" presStyleLbl="alignNode1" presStyleIdx="6" presStyleCnt="14"/>
      <dgm:spPr/>
    </dgm:pt>
    <dgm:pt modelId="{78455C75-7F57-4306-A2AA-29F9F965EC52}" type="pres">
      <dgm:prSet presAssocID="{231AD229-C184-4DA8-80E2-A87000E20C6A}" presName="childtext" presStyleLbl="solidFgAcc1" presStyleIdx="0" presStyleCnt="2">
        <dgm:presLayoutVars>
          <dgm:chMax/>
          <dgm:chPref val="0"/>
          <dgm:bulletEnabled val="1"/>
        </dgm:presLayoutVars>
      </dgm:prSet>
      <dgm:spPr/>
      <dgm:t>
        <a:bodyPr/>
        <a:lstStyle/>
        <a:p>
          <a:endParaRPr lang="es-EC"/>
        </a:p>
      </dgm:t>
    </dgm:pt>
    <dgm:pt modelId="{6988F0EF-46B1-471F-AA8F-AD0977E8F7EB}" type="pres">
      <dgm:prSet presAssocID="{7925AB82-4CD2-4678-B6C0-201616859582}" presName="sibTrans" presStyleCnt="0"/>
      <dgm:spPr/>
    </dgm:pt>
    <dgm:pt modelId="{D65EFD24-A6F1-4EDF-AF77-79409BD6C4A9}" type="pres">
      <dgm:prSet presAssocID="{BBF5F898-E849-45AC-9E79-A6E05D29398C}" presName="parenttextcomposite" presStyleCnt="0"/>
      <dgm:spPr/>
    </dgm:pt>
    <dgm:pt modelId="{CABB976C-6073-4725-98C6-81655FC4D542}" type="pres">
      <dgm:prSet presAssocID="{BBF5F898-E849-45AC-9E79-A6E05D29398C}" presName="parenttext" presStyleLbl="revTx" presStyleIdx="1" presStyleCnt="2">
        <dgm:presLayoutVars>
          <dgm:chMax/>
          <dgm:chPref val="2"/>
          <dgm:bulletEnabled val="1"/>
        </dgm:presLayoutVars>
      </dgm:prSet>
      <dgm:spPr/>
      <dgm:t>
        <a:bodyPr/>
        <a:lstStyle/>
        <a:p>
          <a:endParaRPr lang="es-EC"/>
        </a:p>
      </dgm:t>
    </dgm:pt>
    <dgm:pt modelId="{43948ACE-1C81-4732-B2B2-AEA120C2E177}" type="pres">
      <dgm:prSet presAssocID="{BBF5F898-E849-45AC-9E79-A6E05D29398C}" presName="composite" presStyleCnt="0"/>
      <dgm:spPr/>
    </dgm:pt>
    <dgm:pt modelId="{CB4BE927-2727-413D-9D86-F6DDACADDCB6}" type="pres">
      <dgm:prSet presAssocID="{BBF5F898-E849-45AC-9E79-A6E05D29398C}" presName="chevron1" presStyleLbl="alignNode1" presStyleIdx="7" presStyleCnt="14"/>
      <dgm:spPr/>
    </dgm:pt>
    <dgm:pt modelId="{E35D4C53-C859-4501-93FD-DDCB782ED6A2}" type="pres">
      <dgm:prSet presAssocID="{BBF5F898-E849-45AC-9E79-A6E05D29398C}" presName="chevron2" presStyleLbl="alignNode1" presStyleIdx="8" presStyleCnt="14"/>
      <dgm:spPr/>
    </dgm:pt>
    <dgm:pt modelId="{08C6317F-10C0-4F69-B37E-471779E40FF0}" type="pres">
      <dgm:prSet presAssocID="{BBF5F898-E849-45AC-9E79-A6E05D29398C}" presName="chevron3" presStyleLbl="alignNode1" presStyleIdx="9" presStyleCnt="14"/>
      <dgm:spPr/>
    </dgm:pt>
    <dgm:pt modelId="{CA9C01C4-ABFF-4F88-9D5D-7FAE355872AC}" type="pres">
      <dgm:prSet presAssocID="{BBF5F898-E849-45AC-9E79-A6E05D29398C}" presName="chevron4" presStyleLbl="alignNode1" presStyleIdx="10" presStyleCnt="14"/>
      <dgm:spPr/>
    </dgm:pt>
    <dgm:pt modelId="{48DFB29E-2EF0-48D5-B167-DCA44F521474}" type="pres">
      <dgm:prSet presAssocID="{BBF5F898-E849-45AC-9E79-A6E05D29398C}" presName="chevron5" presStyleLbl="alignNode1" presStyleIdx="11" presStyleCnt="14"/>
      <dgm:spPr/>
    </dgm:pt>
    <dgm:pt modelId="{33B79132-04AE-4F39-A657-85FDDE507578}" type="pres">
      <dgm:prSet presAssocID="{BBF5F898-E849-45AC-9E79-A6E05D29398C}" presName="chevron6" presStyleLbl="alignNode1" presStyleIdx="12" presStyleCnt="14"/>
      <dgm:spPr/>
    </dgm:pt>
    <dgm:pt modelId="{A4ACAA76-6617-44C8-9E36-12F100006FB6}" type="pres">
      <dgm:prSet presAssocID="{BBF5F898-E849-45AC-9E79-A6E05D29398C}" presName="chevron7" presStyleLbl="alignNode1" presStyleIdx="13" presStyleCnt="14"/>
      <dgm:spPr/>
    </dgm:pt>
    <dgm:pt modelId="{670164B0-ED0D-4F26-8CF1-04D20DA3E1F2}" type="pres">
      <dgm:prSet presAssocID="{BBF5F898-E849-45AC-9E79-A6E05D29398C}" presName="childtext" presStyleLbl="solidFgAcc1" presStyleIdx="1" presStyleCnt="2">
        <dgm:presLayoutVars>
          <dgm:chMax/>
          <dgm:chPref val="0"/>
          <dgm:bulletEnabled val="1"/>
        </dgm:presLayoutVars>
      </dgm:prSet>
      <dgm:spPr/>
      <dgm:t>
        <a:bodyPr/>
        <a:lstStyle/>
        <a:p>
          <a:endParaRPr lang="es-EC"/>
        </a:p>
      </dgm:t>
    </dgm:pt>
  </dgm:ptLst>
  <dgm:cxnLst>
    <dgm:cxn modelId="{5C6B8C93-472D-4E7D-91B7-62EF3EE5AFBF}" type="presOf" srcId="{B59ABABE-97D2-48DB-B773-91749CACC29E}" destId="{78455C75-7F57-4306-A2AA-29F9F965EC52}" srcOrd="0" destOrd="0" presId="urn:microsoft.com/office/officeart/2008/layout/VerticalAccentList"/>
    <dgm:cxn modelId="{132130AA-BE49-47C3-946B-57CE2DDD65FE}" type="presOf" srcId="{231AD229-C184-4DA8-80E2-A87000E20C6A}" destId="{C49F99A5-1BE3-4676-A35C-F919687F10AB}" srcOrd="0" destOrd="0" presId="urn:microsoft.com/office/officeart/2008/layout/VerticalAccentList"/>
    <dgm:cxn modelId="{B3722830-F48A-4F32-AA4B-CE2AC883DF96}" type="presOf" srcId="{6CF8B9ED-5D18-4C89-9F26-7F283D401504}" destId="{670164B0-ED0D-4F26-8CF1-04D20DA3E1F2}" srcOrd="0" destOrd="0" presId="urn:microsoft.com/office/officeart/2008/layout/VerticalAccentList"/>
    <dgm:cxn modelId="{B8179240-F518-4229-8FA6-44AB9FBD6B07}" srcId="{0F065AA1-ACE2-4FC6-BBB0-8F65D237EC60}" destId="{231AD229-C184-4DA8-80E2-A87000E20C6A}" srcOrd="0" destOrd="0" parTransId="{9F225D65-CF0F-45DF-A3C4-83648AE4BD42}" sibTransId="{7925AB82-4CD2-4678-B6C0-201616859582}"/>
    <dgm:cxn modelId="{4AAC23C2-9895-49DA-8D6D-CC3F377D44B4}" type="presOf" srcId="{BBF5F898-E849-45AC-9E79-A6E05D29398C}" destId="{CABB976C-6073-4725-98C6-81655FC4D542}" srcOrd="0" destOrd="0" presId="urn:microsoft.com/office/officeart/2008/layout/VerticalAccentList"/>
    <dgm:cxn modelId="{2D3BC501-DF6A-4C46-9705-FDB04A508E58}" type="presOf" srcId="{0F065AA1-ACE2-4FC6-BBB0-8F65D237EC60}" destId="{3685E974-9992-41FA-AC96-0EBC00B1C5BC}" srcOrd="0" destOrd="0" presId="urn:microsoft.com/office/officeart/2008/layout/VerticalAccentList"/>
    <dgm:cxn modelId="{9E833458-32B5-44DF-9412-AB6CA8274A72}" srcId="{231AD229-C184-4DA8-80E2-A87000E20C6A}" destId="{B59ABABE-97D2-48DB-B773-91749CACC29E}" srcOrd="0" destOrd="0" parTransId="{3643237A-2912-47A0-94F8-7D97E55AAB90}" sibTransId="{38880DD5-E044-4FC3-BF90-7DC8431206B6}"/>
    <dgm:cxn modelId="{01C74D87-7AB5-4D13-BB8C-5CAF6B005082}" srcId="{BBF5F898-E849-45AC-9E79-A6E05D29398C}" destId="{6CF8B9ED-5D18-4C89-9F26-7F283D401504}" srcOrd="0" destOrd="0" parTransId="{62A5AF85-173C-46EC-89C4-740E8F9FFC0B}" sibTransId="{1DBE6506-0A20-408D-9B31-1A97BBF6EFFE}"/>
    <dgm:cxn modelId="{CB102C3E-B651-4DE6-B23C-CA1D68E02A1D}" srcId="{0F065AA1-ACE2-4FC6-BBB0-8F65D237EC60}" destId="{BBF5F898-E849-45AC-9E79-A6E05D29398C}" srcOrd="1" destOrd="0" parTransId="{E074D26B-8AEC-4CFA-89CF-DD1769CCE94E}" sibTransId="{98571312-CE81-4361-81DF-1A6CBCDC2FD6}"/>
    <dgm:cxn modelId="{15E59B2C-C3E6-4F8A-A394-63367376FDAA}" type="presParOf" srcId="{3685E974-9992-41FA-AC96-0EBC00B1C5BC}" destId="{02CA8A1B-A321-49B0-BBD2-4AE63C2D8BFF}" srcOrd="0" destOrd="0" presId="urn:microsoft.com/office/officeart/2008/layout/VerticalAccentList"/>
    <dgm:cxn modelId="{ACF4EC72-43E1-4907-A879-11AE622EA30B}" type="presParOf" srcId="{02CA8A1B-A321-49B0-BBD2-4AE63C2D8BFF}" destId="{C49F99A5-1BE3-4676-A35C-F919687F10AB}" srcOrd="0" destOrd="0" presId="urn:microsoft.com/office/officeart/2008/layout/VerticalAccentList"/>
    <dgm:cxn modelId="{456EAAEC-3AD5-4098-A336-C9AA264BE935}" type="presParOf" srcId="{3685E974-9992-41FA-AC96-0EBC00B1C5BC}" destId="{0F2B7849-FF2B-4B5C-9DB8-69E5C15808EB}" srcOrd="1" destOrd="0" presId="urn:microsoft.com/office/officeart/2008/layout/VerticalAccentList"/>
    <dgm:cxn modelId="{DEC6048D-0AC9-4D61-8AD7-F81C527E0764}" type="presParOf" srcId="{0F2B7849-FF2B-4B5C-9DB8-69E5C15808EB}" destId="{24F0D789-C563-4E61-8776-8EBE3E5ECEDC}" srcOrd="0" destOrd="0" presId="urn:microsoft.com/office/officeart/2008/layout/VerticalAccentList"/>
    <dgm:cxn modelId="{9FEAC064-6E25-4F1C-A266-DAF2F0B48811}" type="presParOf" srcId="{0F2B7849-FF2B-4B5C-9DB8-69E5C15808EB}" destId="{E8160E50-3C38-4ADE-9E79-62E5293BC6A6}" srcOrd="1" destOrd="0" presId="urn:microsoft.com/office/officeart/2008/layout/VerticalAccentList"/>
    <dgm:cxn modelId="{2125252D-04C3-4E3B-8352-6D6DA80853F6}" type="presParOf" srcId="{0F2B7849-FF2B-4B5C-9DB8-69E5C15808EB}" destId="{CC848C11-1583-4E1A-A9DE-B4571EA3BA7C}" srcOrd="2" destOrd="0" presId="urn:microsoft.com/office/officeart/2008/layout/VerticalAccentList"/>
    <dgm:cxn modelId="{D8828410-B7CB-47C6-8469-D43973A26E2E}" type="presParOf" srcId="{0F2B7849-FF2B-4B5C-9DB8-69E5C15808EB}" destId="{CBFF9DF5-3CF5-4922-AFBB-E9BCD4BD7F94}" srcOrd="3" destOrd="0" presId="urn:microsoft.com/office/officeart/2008/layout/VerticalAccentList"/>
    <dgm:cxn modelId="{7E921759-8EBB-4C89-BDE0-7D17EB4E3C1D}" type="presParOf" srcId="{0F2B7849-FF2B-4B5C-9DB8-69E5C15808EB}" destId="{97B6769A-EF72-4310-B6A1-B54A160D114D}" srcOrd="4" destOrd="0" presId="urn:microsoft.com/office/officeart/2008/layout/VerticalAccentList"/>
    <dgm:cxn modelId="{64903D1E-AECE-4165-893A-3ACDA8395285}" type="presParOf" srcId="{0F2B7849-FF2B-4B5C-9DB8-69E5C15808EB}" destId="{191711E6-DCD3-447F-A509-2568EFE51EC2}" srcOrd="5" destOrd="0" presId="urn:microsoft.com/office/officeart/2008/layout/VerticalAccentList"/>
    <dgm:cxn modelId="{D8DA6C68-7287-4799-B55D-D582DEFAC406}" type="presParOf" srcId="{0F2B7849-FF2B-4B5C-9DB8-69E5C15808EB}" destId="{007DC70D-DA63-4DBD-965A-62E1D7C873E6}" srcOrd="6" destOrd="0" presId="urn:microsoft.com/office/officeart/2008/layout/VerticalAccentList"/>
    <dgm:cxn modelId="{95F240F7-CC24-4338-8D08-ECD4CB7E8DB3}" type="presParOf" srcId="{0F2B7849-FF2B-4B5C-9DB8-69E5C15808EB}" destId="{78455C75-7F57-4306-A2AA-29F9F965EC52}" srcOrd="7" destOrd="0" presId="urn:microsoft.com/office/officeart/2008/layout/VerticalAccentList"/>
    <dgm:cxn modelId="{0F320C3C-E599-4783-BF84-4A98215893CC}" type="presParOf" srcId="{3685E974-9992-41FA-AC96-0EBC00B1C5BC}" destId="{6988F0EF-46B1-471F-AA8F-AD0977E8F7EB}" srcOrd="2" destOrd="0" presId="urn:microsoft.com/office/officeart/2008/layout/VerticalAccentList"/>
    <dgm:cxn modelId="{EEB81F7C-F268-4B4E-A7A8-DAB3953EC12B}" type="presParOf" srcId="{3685E974-9992-41FA-AC96-0EBC00B1C5BC}" destId="{D65EFD24-A6F1-4EDF-AF77-79409BD6C4A9}" srcOrd="3" destOrd="0" presId="urn:microsoft.com/office/officeart/2008/layout/VerticalAccentList"/>
    <dgm:cxn modelId="{EDAB95BE-02C2-4316-B217-7BAF9A073C37}" type="presParOf" srcId="{D65EFD24-A6F1-4EDF-AF77-79409BD6C4A9}" destId="{CABB976C-6073-4725-98C6-81655FC4D542}" srcOrd="0" destOrd="0" presId="urn:microsoft.com/office/officeart/2008/layout/VerticalAccentList"/>
    <dgm:cxn modelId="{E309568F-93AC-4170-B085-709797F67BD7}" type="presParOf" srcId="{3685E974-9992-41FA-AC96-0EBC00B1C5BC}" destId="{43948ACE-1C81-4732-B2B2-AEA120C2E177}" srcOrd="4" destOrd="0" presId="urn:microsoft.com/office/officeart/2008/layout/VerticalAccentList"/>
    <dgm:cxn modelId="{D8E5210A-15AC-42F1-8190-BE70F1C31DC0}" type="presParOf" srcId="{43948ACE-1C81-4732-B2B2-AEA120C2E177}" destId="{CB4BE927-2727-413D-9D86-F6DDACADDCB6}" srcOrd="0" destOrd="0" presId="urn:microsoft.com/office/officeart/2008/layout/VerticalAccentList"/>
    <dgm:cxn modelId="{1D1B60C3-B34E-4259-B1DB-7E595702CCC1}" type="presParOf" srcId="{43948ACE-1C81-4732-B2B2-AEA120C2E177}" destId="{E35D4C53-C859-4501-93FD-DDCB782ED6A2}" srcOrd="1" destOrd="0" presId="urn:microsoft.com/office/officeart/2008/layout/VerticalAccentList"/>
    <dgm:cxn modelId="{AC401A55-EFE4-4AC7-B906-F6A243F360AD}" type="presParOf" srcId="{43948ACE-1C81-4732-B2B2-AEA120C2E177}" destId="{08C6317F-10C0-4F69-B37E-471779E40FF0}" srcOrd="2" destOrd="0" presId="urn:microsoft.com/office/officeart/2008/layout/VerticalAccentList"/>
    <dgm:cxn modelId="{44BC2255-EE5E-44A8-8C0F-1CC8499FB0DD}" type="presParOf" srcId="{43948ACE-1C81-4732-B2B2-AEA120C2E177}" destId="{CA9C01C4-ABFF-4F88-9D5D-7FAE355872AC}" srcOrd="3" destOrd="0" presId="urn:microsoft.com/office/officeart/2008/layout/VerticalAccentList"/>
    <dgm:cxn modelId="{10C74B56-38A9-43F4-8FB1-A9C2505CAFBD}" type="presParOf" srcId="{43948ACE-1C81-4732-B2B2-AEA120C2E177}" destId="{48DFB29E-2EF0-48D5-B167-DCA44F521474}" srcOrd="4" destOrd="0" presId="urn:microsoft.com/office/officeart/2008/layout/VerticalAccentList"/>
    <dgm:cxn modelId="{90F2D738-DA15-4AA2-B2A0-F5D4E3FD2146}" type="presParOf" srcId="{43948ACE-1C81-4732-B2B2-AEA120C2E177}" destId="{33B79132-04AE-4F39-A657-85FDDE507578}" srcOrd="5" destOrd="0" presId="urn:microsoft.com/office/officeart/2008/layout/VerticalAccentList"/>
    <dgm:cxn modelId="{A46B576E-7EC6-486A-A230-439BEBDF804D}" type="presParOf" srcId="{43948ACE-1C81-4732-B2B2-AEA120C2E177}" destId="{A4ACAA76-6617-44C8-9E36-12F100006FB6}" srcOrd="6" destOrd="0" presId="urn:microsoft.com/office/officeart/2008/layout/VerticalAccentList"/>
    <dgm:cxn modelId="{E6E77419-BE13-4E62-A649-A78D3DE28CE3}" type="presParOf" srcId="{43948ACE-1C81-4732-B2B2-AEA120C2E177}" destId="{670164B0-ED0D-4F26-8CF1-04D20DA3E1F2}"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664762-9F8C-4C18-86EE-7447A8966365}" type="doc">
      <dgm:prSet loTypeId="urn:microsoft.com/office/officeart/2005/8/layout/hProcess10" loCatId="process" qsTypeId="urn:microsoft.com/office/officeart/2005/8/quickstyle/simple1" qsCatId="simple" csTypeId="urn:microsoft.com/office/officeart/2005/8/colors/colorful4" csCatId="colorful" phldr="1"/>
      <dgm:spPr/>
      <dgm:t>
        <a:bodyPr/>
        <a:lstStyle/>
        <a:p>
          <a:endParaRPr lang="es-EC"/>
        </a:p>
      </dgm:t>
    </dgm:pt>
    <dgm:pt modelId="{6AC3F64E-96D4-4FF6-A62C-3A80B6B4B934}">
      <dgm:prSet phldrT="[Texto]"/>
      <dgm:spPr/>
      <dgm:t>
        <a:bodyPr/>
        <a:lstStyle/>
        <a:p>
          <a:r>
            <a:rPr lang="es-EC" dirty="0" smtClean="0">
              <a:solidFill>
                <a:schemeClr val="tx1"/>
              </a:solidFill>
            </a:rPr>
            <a:t>Actividades Productivas</a:t>
          </a:r>
          <a:endParaRPr lang="es-EC" dirty="0">
            <a:solidFill>
              <a:schemeClr val="tx1"/>
            </a:solidFill>
          </a:endParaRPr>
        </a:p>
      </dgm:t>
    </dgm:pt>
    <dgm:pt modelId="{B55B0DA7-E614-4E38-90D1-2736D202487B}" type="parTrans" cxnId="{025E280B-5FEE-4901-A0B4-0E923ED9E2C9}">
      <dgm:prSet/>
      <dgm:spPr/>
      <dgm:t>
        <a:bodyPr/>
        <a:lstStyle/>
        <a:p>
          <a:endParaRPr lang="es-EC">
            <a:solidFill>
              <a:schemeClr val="tx1"/>
            </a:solidFill>
          </a:endParaRPr>
        </a:p>
      </dgm:t>
    </dgm:pt>
    <dgm:pt modelId="{6D322427-CA4D-4AEF-BDA4-9EB07B4233BA}" type="sibTrans" cxnId="{025E280B-5FEE-4901-A0B4-0E923ED9E2C9}">
      <dgm:prSet/>
      <dgm:spPr/>
      <dgm:t>
        <a:bodyPr/>
        <a:lstStyle/>
        <a:p>
          <a:endParaRPr lang="es-EC">
            <a:solidFill>
              <a:schemeClr val="tx1"/>
            </a:solidFill>
          </a:endParaRPr>
        </a:p>
      </dgm:t>
    </dgm:pt>
    <dgm:pt modelId="{76E283E9-337D-4DB2-B6C8-1E1DE0118677}">
      <dgm:prSet phldrT="[Texto]"/>
      <dgm:spPr/>
      <dgm:t>
        <a:bodyPr/>
        <a:lstStyle/>
        <a:p>
          <a:r>
            <a:rPr lang="es-EC" dirty="0" smtClean="0">
              <a:solidFill>
                <a:schemeClr val="tx1"/>
              </a:solidFill>
            </a:rPr>
            <a:t>Agricultura</a:t>
          </a:r>
          <a:endParaRPr lang="es-EC" dirty="0">
            <a:solidFill>
              <a:schemeClr val="tx1"/>
            </a:solidFill>
          </a:endParaRPr>
        </a:p>
      </dgm:t>
    </dgm:pt>
    <dgm:pt modelId="{E9EED234-ADDE-4A0A-A933-6913BB0B4A5F}" type="parTrans" cxnId="{D21E9130-0B33-4CB4-9361-C8FF824C1789}">
      <dgm:prSet/>
      <dgm:spPr/>
      <dgm:t>
        <a:bodyPr/>
        <a:lstStyle/>
        <a:p>
          <a:endParaRPr lang="es-EC">
            <a:solidFill>
              <a:schemeClr val="tx1"/>
            </a:solidFill>
          </a:endParaRPr>
        </a:p>
      </dgm:t>
    </dgm:pt>
    <dgm:pt modelId="{65D556F7-A742-4F6F-9255-7AD984FE7844}" type="sibTrans" cxnId="{D21E9130-0B33-4CB4-9361-C8FF824C1789}">
      <dgm:prSet/>
      <dgm:spPr/>
      <dgm:t>
        <a:bodyPr/>
        <a:lstStyle/>
        <a:p>
          <a:endParaRPr lang="es-EC">
            <a:solidFill>
              <a:schemeClr val="tx1"/>
            </a:solidFill>
          </a:endParaRPr>
        </a:p>
      </dgm:t>
    </dgm:pt>
    <dgm:pt modelId="{469D9B35-394C-4300-B132-D84C64860F71}">
      <dgm:prSet phldrT="[Texto]"/>
      <dgm:spPr/>
      <dgm:t>
        <a:bodyPr/>
        <a:lstStyle/>
        <a:p>
          <a:r>
            <a:rPr lang="es-EC" dirty="0" smtClean="0">
              <a:solidFill>
                <a:schemeClr val="tx1"/>
              </a:solidFill>
            </a:rPr>
            <a:t>Ganadería</a:t>
          </a:r>
          <a:endParaRPr lang="es-EC" dirty="0">
            <a:solidFill>
              <a:schemeClr val="tx1"/>
            </a:solidFill>
          </a:endParaRPr>
        </a:p>
      </dgm:t>
    </dgm:pt>
    <dgm:pt modelId="{4D828A20-A111-4C59-8371-0958401A93DD}" type="parTrans" cxnId="{F315D49E-09FD-479B-99A6-BBD85212BE64}">
      <dgm:prSet/>
      <dgm:spPr/>
      <dgm:t>
        <a:bodyPr/>
        <a:lstStyle/>
        <a:p>
          <a:endParaRPr lang="es-EC">
            <a:solidFill>
              <a:schemeClr val="tx1"/>
            </a:solidFill>
          </a:endParaRPr>
        </a:p>
      </dgm:t>
    </dgm:pt>
    <dgm:pt modelId="{D41C049A-797A-416C-A251-DEE35F1312DF}" type="sibTrans" cxnId="{F315D49E-09FD-479B-99A6-BBD85212BE64}">
      <dgm:prSet/>
      <dgm:spPr/>
      <dgm:t>
        <a:bodyPr/>
        <a:lstStyle/>
        <a:p>
          <a:endParaRPr lang="es-EC">
            <a:solidFill>
              <a:schemeClr val="tx1"/>
            </a:solidFill>
          </a:endParaRPr>
        </a:p>
      </dgm:t>
    </dgm:pt>
    <dgm:pt modelId="{5D5887B9-54C4-4179-8454-7732F608354D}">
      <dgm:prSet phldrT="[Texto]"/>
      <dgm:spPr/>
      <dgm:t>
        <a:bodyPr/>
        <a:lstStyle/>
        <a:p>
          <a:r>
            <a:rPr lang="es-EC" dirty="0" smtClean="0">
              <a:solidFill>
                <a:schemeClr val="tx1"/>
              </a:solidFill>
            </a:rPr>
            <a:t>Clima</a:t>
          </a:r>
          <a:endParaRPr lang="es-EC" dirty="0">
            <a:solidFill>
              <a:schemeClr val="tx1"/>
            </a:solidFill>
          </a:endParaRPr>
        </a:p>
      </dgm:t>
    </dgm:pt>
    <dgm:pt modelId="{543DDC4A-1C9D-49A5-B459-5B29197599D9}" type="parTrans" cxnId="{CB924C46-1BBF-4A44-A0EF-A3BFBD562B16}">
      <dgm:prSet/>
      <dgm:spPr/>
      <dgm:t>
        <a:bodyPr/>
        <a:lstStyle/>
        <a:p>
          <a:endParaRPr lang="es-EC">
            <a:solidFill>
              <a:schemeClr val="tx1"/>
            </a:solidFill>
          </a:endParaRPr>
        </a:p>
      </dgm:t>
    </dgm:pt>
    <dgm:pt modelId="{F4D7FBB4-2BED-4C8C-8046-3031B889F327}" type="sibTrans" cxnId="{CB924C46-1BBF-4A44-A0EF-A3BFBD562B16}">
      <dgm:prSet/>
      <dgm:spPr/>
      <dgm:t>
        <a:bodyPr/>
        <a:lstStyle/>
        <a:p>
          <a:endParaRPr lang="es-EC">
            <a:solidFill>
              <a:schemeClr val="tx1"/>
            </a:solidFill>
          </a:endParaRPr>
        </a:p>
      </dgm:t>
    </dgm:pt>
    <dgm:pt modelId="{F700DD2A-E997-4EF8-B8B3-E8BEDE5E4982}">
      <dgm:prSet phldrT="[Texto]"/>
      <dgm:spPr/>
      <dgm:t>
        <a:bodyPr/>
        <a:lstStyle/>
        <a:p>
          <a:r>
            <a:rPr lang="es-EC" dirty="0" smtClean="0">
              <a:solidFill>
                <a:schemeClr val="tx1"/>
              </a:solidFill>
            </a:rPr>
            <a:t>Educación y salud</a:t>
          </a:r>
          <a:endParaRPr lang="es-EC" dirty="0">
            <a:solidFill>
              <a:schemeClr val="tx1"/>
            </a:solidFill>
          </a:endParaRPr>
        </a:p>
      </dgm:t>
    </dgm:pt>
    <dgm:pt modelId="{71F35871-8BBA-41C6-8BB3-5C5E541FED67}" type="parTrans" cxnId="{EB430939-04AE-4C67-8420-A17FD4F010F8}">
      <dgm:prSet/>
      <dgm:spPr/>
      <dgm:t>
        <a:bodyPr/>
        <a:lstStyle/>
        <a:p>
          <a:endParaRPr lang="es-EC">
            <a:solidFill>
              <a:schemeClr val="tx1"/>
            </a:solidFill>
          </a:endParaRPr>
        </a:p>
      </dgm:t>
    </dgm:pt>
    <dgm:pt modelId="{07FBEE41-1D2A-4D3E-8C6E-806CABF9597B}" type="sibTrans" cxnId="{EB430939-04AE-4C67-8420-A17FD4F010F8}">
      <dgm:prSet/>
      <dgm:spPr/>
      <dgm:t>
        <a:bodyPr/>
        <a:lstStyle/>
        <a:p>
          <a:endParaRPr lang="es-EC">
            <a:solidFill>
              <a:schemeClr val="tx1"/>
            </a:solidFill>
          </a:endParaRPr>
        </a:p>
      </dgm:t>
    </dgm:pt>
    <dgm:pt modelId="{8D595F9B-938B-4800-8287-D19D0EF68659}">
      <dgm:prSet phldrT="[Texto]"/>
      <dgm:spPr/>
      <dgm:t>
        <a:bodyPr/>
        <a:lstStyle/>
        <a:p>
          <a:r>
            <a:rPr lang="es-EC" dirty="0" smtClean="0">
              <a:solidFill>
                <a:schemeClr val="tx1"/>
              </a:solidFill>
            </a:rPr>
            <a:t>Aspectos culturales</a:t>
          </a:r>
          <a:endParaRPr lang="es-EC" dirty="0">
            <a:solidFill>
              <a:schemeClr val="tx1"/>
            </a:solidFill>
          </a:endParaRPr>
        </a:p>
      </dgm:t>
    </dgm:pt>
    <dgm:pt modelId="{13111C69-FD45-41FF-8557-04866028B837}" type="parTrans" cxnId="{41DCB1EF-61CD-4A53-98B1-A57A5F50D132}">
      <dgm:prSet/>
      <dgm:spPr/>
      <dgm:t>
        <a:bodyPr/>
        <a:lstStyle/>
        <a:p>
          <a:endParaRPr lang="es-EC">
            <a:solidFill>
              <a:schemeClr val="tx1"/>
            </a:solidFill>
          </a:endParaRPr>
        </a:p>
      </dgm:t>
    </dgm:pt>
    <dgm:pt modelId="{2F46D729-7EC2-4A56-9B98-7A060CA0C5DF}" type="sibTrans" cxnId="{41DCB1EF-61CD-4A53-98B1-A57A5F50D132}">
      <dgm:prSet/>
      <dgm:spPr/>
      <dgm:t>
        <a:bodyPr/>
        <a:lstStyle/>
        <a:p>
          <a:endParaRPr lang="es-EC">
            <a:solidFill>
              <a:schemeClr val="tx1"/>
            </a:solidFill>
          </a:endParaRPr>
        </a:p>
      </dgm:t>
    </dgm:pt>
    <dgm:pt modelId="{63DE1EFB-6E0A-4EC4-BA96-B4A11FA414D2}">
      <dgm:prSet phldrT="[Texto]"/>
      <dgm:spPr/>
      <dgm:t>
        <a:bodyPr/>
        <a:lstStyle/>
        <a:p>
          <a:r>
            <a:rPr lang="es-EC" dirty="0" smtClean="0">
              <a:solidFill>
                <a:schemeClr val="tx1"/>
              </a:solidFill>
            </a:rPr>
            <a:t>Fiestas tradicionales</a:t>
          </a:r>
          <a:endParaRPr lang="es-EC" dirty="0">
            <a:solidFill>
              <a:schemeClr val="tx1"/>
            </a:solidFill>
          </a:endParaRPr>
        </a:p>
      </dgm:t>
    </dgm:pt>
    <dgm:pt modelId="{53CFCEF0-0500-479C-95F1-458BEF2330C8}" type="parTrans" cxnId="{FF642C79-799D-4A35-95E6-94D5C22579FC}">
      <dgm:prSet/>
      <dgm:spPr/>
      <dgm:t>
        <a:bodyPr/>
        <a:lstStyle/>
        <a:p>
          <a:endParaRPr lang="es-EC">
            <a:solidFill>
              <a:schemeClr val="tx1"/>
            </a:solidFill>
          </a:endParaRPr>
        </a:p>
      </dgm:t>
    </dgm:pt>
    <dgm:pt modelId="{9BB4B3D3-5EFB-4617-947E-65C7EB219986}" type="sibTrans" cxnId="{FF642C79-799D-4A35-95E6-94D5C22579FC}">
      <dgm:prSet/>
      <dgm:spPr/>
      <dgm:t>
        <a:bodyPr/>
        <a:lstStyle/>
        <a:p>
          <a:endParaRPr lang="es-EC">
            <a:solidFill>
              <a:schemeClr val="tx1"/>
            </a:solidFill>
          </a:endParaRPr>
        </a:p>
      </dgm:t>
    </dgm:pt>
    <dgm:pt modelId="{9E9BAC53-8B44-4FA0-B84C-8B9F64BFFD22}">
      <dgm:prSet phldrT="[Texto]"/>
      <dgm:spPr/>
      <dgm:t>
        <a:bodyPr/>
        <a:lstStyle/>
        <a:p>
          <a:r>
            <a:rPr lang="es-EC" dirty="0" smtClean="0">
              <a:solidFill>
                <a:schemeClr val="tx1"/>
              </a:solidFill>
            </a:rPr>
            <a:t>Turismo</a:t>
          </a:r>
          <a:endParaRPr lang="es-EC" dirty="0">
            <a:solidFill>
              <a:schemeClr val="tx1"/>
            </a:solidFill>
          </a:endParaRPr>
        </a:p>
      </dgm:t>
    </dgm:pt>
    <dgm:pt modelId="{1ED51513-07D5-4E28-B56A-4626825FA35A}" type="parTrans" cxnId="{99F3391E-6B13-4AA1-B90E-6C80146E64E4}">
      <dgm:prSet/>
      <dgm:spPr/>
      <dgm:t>
        <a:bodyPr/>
        <a:lstStyle/>
        <a:p>
          <a:endParaRPr lang="es-EC">
            <a:solidFill>
              <a:schemeClr val="tx1"/>
            </a:solidFill>
          </a:endParaRPr>
        </a:p>
      </dgm:t>
    </dgm:pt>
    <dgm:pt modelId="{9DD2A035-E696-4DE2-B902-8F0BC6D93CA8}" type="sibTrans" cxnId="{99F3391E-6B13-4AA1-B90E-6C80146E64E4}">
      <dgm:prSet/>
      <dgm:spPr/>
      <dgm:t>
        <a:bodyPr/>
        <a:lstStyle/>
        <a:p>
          <a:endParaRPr lang="es-EC">
            <a:solidFill>
              <a:schemeClr val="tx1"/>
            </a:solidFill>
          </a:endParaRPr>
        </a:p>
      </dgm:t>
    </dgm:pt>
    <dgm:pt modelId="{892D6716-2476-4009-BEAA-27F6135F5D52}" type="pres">
      <dgm:prSet presAssocID="{A8664762-9F8C-4C18-86EE-7447A8966365}" presName="Name0" presStyleCnt="0">
        <dgm:presLayoutVars>
          <dgm:dir/>
          <dgm:resizeHandles val="exact"/>
        </dgm:presLayoutVars>
      </dgm:prSet>
      <dgm:spPr/>
      <dgm:t>
        <a:bodyPr/>
        <a:lstStyle/>
        <a:p>
          <a:endParaRPr lang="es-EC"/>
        </a:p>
      </dgm:t>
    </dgm:pt>
    <dgm:pt modelId="{6F31864D-2C6C-4F0F-9648-39C589BC7D49}" type="pres">
      <dgm:prSet presAssocID="{6AC3F64E-96D4-4FF6-A62C-3A80B6B4B934}" presName="composite" presStyleCnt="0"/>
      <dgm:spPr/>
    </dgm:pt>
    <dgm:pt modelId="{4A371F07-FB6C-4D36-9D8C-776066FF615A}" type="pres">
      <dgm:prSet presAssocID="{6AC3F64E-96D4-4FF6-A62C-3A80B6B4B934}" presName="imagSh" presStyleLbl="bgImgPlace1" presStyleIdx="0" presStyleCnt="3"/>
      <dgm:spPr>
        <a:blipFill rotWithShape="1">
          <a:blip xmlns:r="http://schemas.openxmlformats.org/officeDocument/2006/relationships" r:embed="rId1"/>
          <a:stretch>
            <a:fillRect/>
          </a:stretch>
        </a:blipFill>
      </dgm:spPr>
    </dgm:pt>
    <dgm:pt modelId="{81F38632-EB3E-4A4F-BC09-5945FA6D7B5A}" type="pres">
      <dgm:prSet presAssocID="{6AC3F64E-96D4-4FF6-A62C-3A80B6B4B934}" presName="txNode" presStyleLbl="node1" presStyleIdx="0" presStyleCnt="3">
        <dgm:presLayoutVars>
          <dgm:bulletEnabled val="1"/>
        </dgm:presLayoutVars>
      </dgm:prSet>
      <dgm:spPr/>
      <dgm:t>
        <a:bodyPr/>
        <a:lstStyle/>
        <a:p>
          <a:endParaRPr lang="es-EC"/>
        </a:p>
      </dgm:t>
    </dgm:pt>
    <dgm:pt modelId="{4646BDCB-AFFA-4D0D-8A12-58D59F944A22}" type="pres">
      <dgm:prSet presAssocID="{6D322427-CA4D-4AEF-BDA4-9EB07B4233BA}" presName="sibTrans" presStyleLbl="sibTrans2D1" presStyleIdx="0" presStyleCnt="2"/>
      <dgm:spPr/>
      <dgm:t>
        <a:bodyPr/>
        <a:lstStyle/>
        <a:p>
          <a:endParaRPr lang="es-EC"/>
        </a:p>
      </dgm:t>
    </dgm:pt>
    <dgm:pt modelId="{C21A46E5-D404-4A73-9320-8D1A4A224653}" type="pres">
      <dgm:prSet presAssocID="{6D322427-CA4D-4AEF-BDA4-9EB07B4233BA}" presName="connTx" presStyleLbl="sibTrans2D1" presStyleIdx="0" presStyleCnt="2"/>
      <dgm:spPr/>
      <dgm:t>
        <a:bodyPr/>
        <a:lstStyle/>
        <a:p>
          <a:endParaRPr lang="es-EC"/>
        </a:p>
      </dgm:t>
    </dgm:pt>
    <dgm:pt modelId="{3BD08D1D-19B8-4EA1-99FD-877B3CD0A90E}" type="pres">
      <dgm:prSet presAssocID="{5D5887B9-54C4-4179-8454-7732F608354D}" presName="composite" presStyleCnt="0"/>
      <dgm:spPr/>
    </dgm:pt>
    <dgm:pt modelId="{66FFEE5A-1850-48D3-AD13-343FD716099D}" type="pres">
      <dgm:prSet presAssocID="{5D5887B9-54C4-4179-8454-7732F608354D}" presName="imagSh" presStyleLbl="bgImgPlace1" presStyleIdx="1" presStyleCnt="3"/>
      <dgm:spPr>
        <a:blipFill rotWithShape="1">
          <a:blip xmlns:r="http://schemas.openxmlformats.org/officeDocument/2006/relationships" r:embed="rId2"/>
          <a:stretch>
            <a:fillRect/>
          </a:stretch>
        </a:blipFill>
      </dgm:spPr>
    </dgm:pt>
    <dgm:pt modelId="{6722F593-AF14-4FC6-AB32-1CD4C63B543A}" type="pres">
      <dgm:prSet presAssocID="{5D5887B9-54C4-4179-8454-7732F608354D}" presName="txNode" presStyleLbl="node1" presStyleIdx="1" presStyleCnt="3">
        <dgm:presLayoutVars>
          <dgm:bulletEnabled val="1"/>
        </dgm:presLayoutVars>
      </dgm:prSet>
      <dgm:spPr/>
      <dgm:t>
        <a:bodyPr/>
        <a:lstStyle/>
        <a:p>
          <a:endParaRPr lang="es-EC"/>
        </a:p>
      </dgm:t>
    </dgm:pt>
    <dgm:pt modelId="{246671A5-4069-4AC6-9273-4842D6D8DDCA}" type="pres">
      <dgm:prSet presAssocID="{F4D7FBB4-2BED-4C8C-8046-3031B889F327}" presName="sibTrans" presStyleLbl="sibTrans2D1" presStyleIdx="1" presStyleCnt="2"/>
      <dgm:spPr/>
      <dgm:t>
        <a:bodyPr/>
        <a:lstStyle/>
        <a:p>
          <a:endParaRPr lang="es-EC"/>
        </a:p>
      </dgm:t>
    </dgm:pt>
    <dgm:pt modelId="{D6567565-9999-4C98-BB0A-D262743C9B9D}" type="pres">
      <dgm:prSet presAssocID="{F4D7FBB4-2BED-4C8C-8046-3031B889F327}" presName="connTx" presStyleLbl="sibTrans2D1" presStyleIdx="1" presStyleCnt="2"/>
      <dgm:spPr/>
      <dgm:t>
        <a:bodyPr/>
        <a:lstStyle/>
        <a:p>
          <a:endParaRPr lang="es-EC"/>
        </a:p>
      </dgm:t>
    </dgm:pt>
    <dgm:pt modelId="{0832712F-567B-4DE6-A747-0DB1B455A5F4}" type="pres">
      <dgm:prSet presAssocID="{8D595F9B-938B-4800-8287-D19D0EF68659}" presName="composite" presStyleCnt="0"/>
      <dgm:spPr/>
    </dgm:pt>
    <dgm:pt modelId="{A2636230-CCB9-49AE-8557-0952862FCDA0}" type="pres">
      <dgm:prSet presAssocID="{8D595F9B-938B-4800-8287-D19D0EF68659}" presName="imagSh" presStyleLbl="bgImgPlace1" presStyleIdx="2" presStyleCnt="3"/>
      <dgm:spPr>
        <a:blipFill rotWithShape="1">
          <a:blip xmlns:r="http://schemas.openxmlformats.org/officeDocument/2006/relationships" r:embed="rId3"/>
          <a:stretch>
            <a:fillRect/>
          </a:stretch>
        </a:blipFill>
      </dgm:spPr>
    </dgm:pt>
    <dgm:pt modelId="{17CEC6F5-4965-4884-A29C-F68F4357AC13}" type="pres">
      <dgm:prSet presAssocID="{8D595F9B-938B-4800-8287-D19D0EF68659}" presName="txNode" presStyleLbl="node1" presStyleIdx="2" presStyleCnt="3">
        <dgm:presLayoutVars>
          <dgm:bulletEnabled val="1"/>
        </dgm:presLayoutVars>
      </dgm:prSet>
      <dgm:spPr/>
      <dgm:t>
        <a:bodyPr/>
        <a:lstStyle/>
        <a:p>
          <a:endParaRPr lang="es-EC"/>
        </a:p>
      </dgm:t>
    </dgm:pt>
  </dgm:ptLst>
  <dgm:cxnLst>
    <dgm:cxn modelId="{98A33C62-B734-481B-8141-854CB5AB0B9F}" type="presOf" srcId="{6D322427-CA4D-4AEF-BDA4-9EB07B4233BA}" destId="{4646BDCB-AFFA-4D0D-8A12-58D59F944A22}" srcOrd="0" destOrd="0" presId="urn:microsoft.com/office/officeart/2005/8/layout/hProcess10"/>
    <dgm:cxn modelId="{36AE97F0-FB22-4566-8028-84F29A4CD94F}" type="presOf" srcId="{F700DD2A-E997-4EF8-B8B3-E8BEDE5E4982}" destId="{6722F593-AF14-4FC6-AB32-1CD4C63B543A}" srcOrd="0" destOrd="1" presId="urn:microsoft.com/office/officeart/2005/8/layout/hProcess10"/>
    <dgm:cxn modelId="{A52F2991-49C0-457F-873D-397A13571756}" type="presOf" srcId="{469D9B35-394C-4300-B132-D84C64860F71}" destId="{81F38632-EB3E-4A4F-BC09-5945FA6D7B5A}" srcOrd="0" destOrd="2" presId="urn:microsoft.com/office/officeart/2005/8/layout/hProcess10"/>
    <dgm:cxn modelId="{E689C069-FDFD-4EBF-8124-9C4BA9E2AA35}" type="presOf" srcId="{F4D7FBB4-2BED-4C8C-8046-3031B889F327}" destId="{D6567565-9999-4C98-BB0A-D262743C9B9D}" srcOrd="1" destOrd="0" presId="urn:microsoft.com/office/officeart/2005/8/layout/hProcess10"/>
    <dgm:cxn modelId="{4B5A1E7B-3134-4726-9F3F-3E49E7D9AA84}" type="presOf" srcId="{76E283E9-337D-4DB2-B6C8-1E1DE0118677}" destId="{81F38632-EB3E-4A4F-BC09-5945FA6D7B5A}" srcOrd="0" destOrd="1" presId="urn:microsoft.com/office/officeart/2005/8/layout/hProcess10"/>
    <dgm:cxn modelId="{FF642C79-799D-4A35-95E6-94D5C22579FC}" srcId="{8D595F9B-938B-4800-8287-D19D0EF68659}" destId="{63DE1EFB-6E0A-4EC4-BA96-B4A11FA414D2}" srcOrd="0" destOrd="0" parTransId="{53CFCEF0-0500-479C-95F1-458BEF2330C8}" sibTransId="{9BB4B3D3-5EFB-4617-947E-65C7EB219986}"/>
    <dgm:cxn modelId="{F5987913-55E1-47CE-966A-47758464B7BF}" type="presOf" srcId="{63DE1EFB-6E0A-4EC4-BA96-B4A11FA414D2}" destId="{17CEC6F5-4965-4884-A29C-F68F4357AC13}" srcOrd="0" destOrd="1" presId="urn:microsoft.com/office/officeart/2005/8/layout/hProcess10"/>
    <dgm:cxn modelId="{CB924C46-1BBF-4A44-A0EF-A3BFBD562B16}" srcId="{A8664762-9F8C-4C18-86EE-7447A8966365}" destId="{5D5887B9-54C4-4179-8454-7732F608354D}" srcOrd="1" destOrd="0" parTransId="{543DDC4A-1C9D-49A5-B459-5B29197599D9}" sibTransId="{F4D7FBB4-2BED-4C8C-8046-3031B889F327}"/>
    <dgm:cxn modelId="{A0FD602B-68CA-4D85-814B-CA3E052515E7}" type="presOf" srcId="{A8664762-9F8C-4C18-86EE-7447A8966365}" destId="{892D6716-2476-4009-BEAA-27F6135F5D52}" srcOrd="0" destOrd="0" presId="urn:microsoft.com/office/officeart/2005/8/layout/hProcess10"/>
    <dgm:cxn modelId="{5118AD77-BA19-450E-87FC-090CE97463B8}" type="presOf" srcId="{F4D7FBB4-2BED-4C8C-8046-3031B889F327}" destId="{246671A5-4069-4AC6-9273-4842D6D8DDCA}" srcOrd="0" destOrd="0" presId="urn:microsoft.com/office/officeart/2005/8/layout/hProcess10"/>
    <dgm:cxn modelId="{4626169E-886A-45C9-BBD9-0F6474B9E284}" type="presOf" srcId="{6AC3F64E-96D4-4FF6-A62C-3A80B6B4B934}" destId="{81F38632-EB3E-4A4F-BC09-5945FA6D7B5A}" srcOrd="0" destOrd="0" presId="urn:microsoft.com/office/officeart/2005/8/layout/hProcess10"/>
    <dgm:cxn modelId="{025E280B-5FEE-4901-A0B4-0E923ED9E2C9}" srcId="{A8664762-9F8C-4C18-86EE-7447A8966365}" destId="{6AC3F64E-96D4-4FF6-A62C-3A80B6B4B934}" srcOrd="0" destOrd="0" parTransId="{B55B0DA7-E614-4E38-90D1-2736D202487B}" sibTransId="{6D322427-CA4D-4AEF-BDA4-9EB07B4233BA}"/>
    <dgm:cxn modelId="{EB430939-04AE-4C67-8420-A17FD4F010F8}" srcId="{5D5887B9-54C4-4179-8454-7732F608354D}" destId="{F700DD2A-E997-4EF8-B8B3-E8BEDE5E4982}" srcOrd="0" destOrd="0" parTransId="{71F35871-8BBA-41C6-8BB3-5C5E541FED67}" sibTransId="{07FBEE41-1D2A-4D3E-8C6E-806CABF9597B}"/>
    <dgm:cxn modelId="{9D324B16-05C8-46C4-84EA-8C1A1E5F3558}" type="presOf" srcId="{8D595F9B-938B-4800-8287-D19D0EF68659}" destId="{17CEC6F5-4965-4884-A29C-F68F4357AC13}" srcOrd="0" destOrd="0" presId="urn:microsoft.com/office/officeart/2005/8/layout/hProcess10"/>
    <dgm:cxn modelId="{41DCB1EF-61CD-4A53-98B1-A57A5F50D132}" srcId="{A8664762-9F8C-4C18-86EE-7447A8966365}" destId="{8D595F9B-938B-4800-8287-D19D0EF68659}" srcOrd="2" destOrd="0" parTransId="{13111C69-FD45-41FF-8557-04866028B837}" sibTransId="{2F46D729-7EC2-4A56-9B98-7A060CA0C5DF}"/>
    <dgm:cxn modelId="{D21E9130-0B33-4CB4-9361-C8FF824C1789}" srcId="{6AC3F64E-96D4-4FF6-A62C-3A80B6B4B934}" destId="{76E283E9-337D-4DB2-B6C8-1E1DE0118677}" srcOrd="0" destOrd="0" parTransId="{E9EED234-ADDE-4A0A-A933-6913BB0B4A5F}" sibTransId="{65D556F7-A742-4F6F-9255-7AD984FE7844}"/>
    <dgm:cxn modelId="{44DD54EF-03A9-4037-BE0F-8AF451E75535}" type="presOf" srcId="{9E9BAC53-8B44-4FA0-B84C-8B9F64BFFD22}" destId="{17CEC6F5-4965-4884-A29C-F68F4357AC13}" srcOrd="0" destOrd="2" presId="urn:microsoft.com/office/officeart/2005/8/layout/hProcess10"/>
    <dgm:cxn modelId="{F315D49E-09FD-479B-99A6-BBD85212BE64}" srcId="{6AC3F64E-96D4-4FF6-A62C-3A80B6B4B934}" destId="{469D9B35-394C-4300-B132-D84C64860F71}" srcOrd="1" destOrd="0" parTransId="{4D828A20-A111-4C59-8371-0958401A93DD}" sibTransId="{D41C049A-797A-416C-A251-DEE35F1312DF}"/>
    <dgm:cxn modelId="{EC811542-EE23-4CE9-A6A3-86F198D531C3}" type="presOf" srcId="{5D5887B9-54C4-4179-8454-7732F608354D}" destId="{6722F593-AF14-4FC6-AB32-1CD4C63B543A}" srcOrd="0" destOrd="0" presId="urn:microsoft.com/office/officeart/2005/8/layout/hProcess10"/>
    <dgm:cxn modelId="{2753A6BC-B3D3-4B51-BF7B-FFF67AE862CB}" type="presOf" srcId="{6D322427-CA4D-4AEF-BDA4-9EB07B4233BA}" destId="{C21A46E5-D404-4A73-9320-8D1A4A224653}" srcOrd="1" destOrd="0" presId="urn:microsoft.com/office/officeart/2005/8/layout/hProcess10"/>
    <dgm:cxn modelId="{99F3391E-6B13-4AA1-B90E-6C80146E64E4}" srcId="{8D595F9B-938B-4800-8287-D19D0EF68659}" destId="{9E9BAC53-8B44-4FA0-B84C-8B9F64BFFD22}" srcOrd="1" destOrd="0" parTransId="{1ED51513-07D5-4E28-B56A-4626825FA35A}" sibTransId="{9DD2A035-E696-4DE2-B902-8F0BC6D93CA8}"/>
    <dgm:cxn modelId="{929D43BB-EEA7-4146-94CE-FA9F433D197D}" type="presParOf" srcId="{892D6716-2476-4009-BEAA-27F6135F5D52}" destId="{6F31864D-2C6C-4F0F-9648-39C589BC7D49}" srcOrd="0" destOrd="0" presId="urn:microsoft.com/office/officeart/2005/8/layout/hProcess10"/>
    <dgm:cxn modelId="{0BB2FFBB-AD6A-4312-BAD9-63E036CB94CB}" type="presParOf" srcId="{6F31864D-2C6C-4F0F-9648-39C589BC7D49}" destId="{4A371F07-FB6C-4D36-9D8C-776066FF615A}" srcOrd="0" destOrd="0" presId="urn:microsoft.com/office/officeart/2005/8/layout/hProcess10"/>
    <dgm:cxn modelId="{7446F4B2-D744-40D0-BC72-2F29E50F89D6}" type="presParOf" srcId="{6F31864D-2C6C-4F0F-9648-39C589BC7D49}" destId="{81F38632-EB3E-4A4F-BC09-5945FA6D7B5A}" srcOrd="1" destOrd="0" presId="urn:microsoft.com/office/officeart/2005/8/layout/hProcess10"/>
    <dgm:cxn modelId="{0AF45D74-59D1-45A1-8E50-93076A9E3545}" type="presParOf" srcId="{892D6716-2476-4009-BEAA-27F6135F5D52}" destId="{4646BDCB-AFFA-4D0D-8A12-58D59F944A22}" srcOrd="1" destOrd="0" presId="urn:microsoft.com/office/officeart/2005/8/layout/hProcess10"/>
    <dgm:cxn modelId="{1E3B7CCB-F09E-4AD1-9DA9-8CFF8F5F52E9}" type="presParOf" srcId="{4646BDCB-AFFA-4D0D-8A12-58D59F944A22}" destId="{C21A46E5-D404-4A73-9320-8D1A4A224653}" srcOrd="0" destOrd="0" presId="urn:microsoft.com/office/officeart/2005/8/layout/hProcess10"/>
    <dgm:cxn modelId="{DDCA421F-7215-4DBB-81FD-BE45A1A5C96B}" type="presParOf" srcId="{892D6716-2476-4009-BEAA-27F6135F5D52}" destId="{3BD08D1D-19B8-4EA1-99FD-877B3CD0A90E}" srcOrd="2" destOrd="0" presId="urn:microsoft.com/office/officeart/2005/8/layout/hProcess10"/>
    <dgm:cxn modelId="{5DB7C717-99E6-4A5B-9E5D-44EF5AD39781}" type="presParOf" srcId="{3BD08D1D-19B8-4EA1-99FD-877B3CD0A90E}" destId="{66FFEE5A-1850-48D3-AD13-343FD716099D}" srcOrd="0" destOrd="0" presId="urn:microsoft.com/office/officeart/2005/8/layout/hProcess10"/>
    <dgm:cxn modelId="{DC70468D-6F09-485D-AB61-BF7B7C85E0DB}" type="presParOf" srcId="{3BD08D1D-19B8-4EA1-99FD-877B3CD0A90E}" destId="{6722F593-AF14-4FC6-AB32-1CD4C63B543A}" srcOrd="1" destOrd="0" presId="urn:microsoft.com/office/officeart/2005/8/layout/hProcess10"/>
    <dgm:cxn modelId="{940BB26B-A141-4FE5-AECB-06F7C7A0DC35}" type="presParOf" srcId="{892D6716-2476-4009-BEAA-27F6135F5D52}" destId="{246671A5-4069-4AC6-9273-4842D6D8DDCA}" srcOrd="3" destOrd="0" presId="urn:microsoft.com/office/officeart/2005/8/layout/hProcess10"/>
    <dgm:cxn modelId="{A3C13285-D9BB-4B75-A593-14E6BF8F2DDA}" type="presParOf" srcId="{246671A5-4069-4AC6-9273-4842D6D8DDCA}" destId="{D6567565-9999-4C98-BB0A-D262743C9B9D}" srcOrd="0" destOrd="0" presId="urn:microsoft.com/office/officeart/2005/8/layout/hProcess10"/>
    <dgm:cxn modelId="{D5089E15-0FDC-4657-9A76-7E2B39F58545}" type="presParOf" srcId="{892D6716-2476-4009-BEAA-27F6135F5D52}" destId="{0832712F-567B-4DE6-A747-0DB1B455A5F4}" srcOrd="4" destOrd="0" presId="urn:microsoft.com/office/officeart/2005/8/layout/hProcess10"/>
    <dgm:cxn modelId="{B75F088E-F166-4C66-9877-6029619B5A49}" type="presParOf" srcId="{0832712F-567B-4DE6-A747-0DB1B455A5F4}" destId="{A2636230-CCB9-49AE-8557-0952862FCDA0}" srcOrd="0" destOrd="0" presId="urn:microsoft.com/office/officeart/2005/8/layout/hProcess10"/>
    <dgm:cxn modelId="{5EA8A588-7722-4EA9-96C7-7AAC1762546D}" type="presParOf" srcId="{0832712F-567B-4DE6-A747-0DB1B455A5F4}" destId="{17CEC6F5-4965-4884-A29C-F68F4357AC13}"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F91AD6-2274-4B89-83F1-896075B8DB9A}" type="doc">
      <dgm:prSet loTypeId="urn:microsoft.com/office/officeart/2005/8/layout/process1" loCatId="process" qsTypeId="urn:microsoft.com/office/officeart/2005/8/quickstyle/simple1" qsCatId="simple" csTypeId="urn:microsoft.com/office/officeart/2005/8/colors/colorful1" csCatId="colorful" phldr="1"/>
      <dgm:spPr/>
    </dgm:pt>
    <dgm:pt modelId="{396FCFD0-F05C-43E7-8654-5BFFB954CFE0}">
      <dgm:prSet phldrT="[Texto]"/>
      <dgm:spPr/>
      <dgm:t>
        <a:bodyPr/>
        <a:lstStyle/>
        <a:p>
          <a:r>
            <a:rPr lang="es-EC" dirty="0" smtClean="0">
              <a:solidFill>
                <a:schemeClr val="tx1"/>
              </a:solidFill>
            </a:rPr>
            <a:t>Ubicación</a:t>
          </a:r>
          <a:endParaRPr lang="es-EC" dirty="0">
            <a:solidFill>
              <a:schemeClr val="tx1"/>
            </a:solidFill>
          </a:endParaRPr>
        </a:p>
      </dgm:t>
    </dgm:pt>
    <dgm:pt modelId="{62D1545F-9D9F-41EA-B5CD-5B0470067F38}" type="parTrans" cxnId="{8DA9114E-B946-4B12-BFF8-00D9C61C008B}">
      <dgm:prSet/>
      <dgm:spPr/>
      <dgm:t>
        <a:bodyPr/>
        <a:lstStyle/>
        <a:p>
          <a:endParaRPr lang="es-EC">
            <a:solidFill>
              <a:schemeClr val="tx1"/>
            </a:solidFill>
          </a:endParaRPr>
        </a:p>
      </dgm:t>
    </dgm:pt>
    <dgm:pt modelId="{9E855AE3-F15B-47EA-A37D-84C718B2D7B5}" type="sibTrans" cxnId="{8DA9114E-B946-4B12-BFF8-00D9C61C008B}">
      <dgm:prSet/>
      <dgm:spPr/>
      <dgm:t>
        <a:bodyPr/>
        <a:lstStyle/>
        <a:p>
          <a:endParaRPr lang="es-EC">
            <a:solidFill>
              <a:schemeClr val="tx1"/>
            </a:solidFill>
          </a:endParaRPr>
        </a:p>
      </dgm:t>
    </dgm:pt>
    <dgm:pt modelId="{68A9F143-B4E9-4077-A593-3C33E27DDB0E}">
      <dgm:prSet phldrT="[Texto]"/>
      <dgm:spPr/>
      <dgm:t>
        <a:bodyPr/>
        <a:lstStyle/>
        <a:p>
          <a:r>
            <a:rPr lang="es-EC" dirty="0" smtClean="0">
              <a:solidFill>
                <a:schemeClr val="tx1"/>
              </a:solidFill>
            </a:rPr>
            <a:t>Economía</a:t>
          </a:r>
          <a:endParaRPr lang="es-EC" dirty="0">
            <a:solidFill>
              <a:schemeClr val="tx1"/>
            </a:solidFill>
          </a:endParaRPr>
        </a:p>
      </dgm:t>
    </dgm:pt>
    <dgm:pt modelId="{4D646706-5105-4A9E-8C54-F5878255DAAC}" type="parTrans" cxnId="{19164CE4-556A-4257-A67C-B90B90B31140}">
      <dgm:prSet/>
      <dgm:spPr/>
      <dgm:t>
        <a:bodyPr/>
        <a:lstStyle/>
        <a:p>
          <a:endParaRPr lang="es-EC">
            <a:solidFill>
              <a:schemeClr val="tx1"/>
            </a:solidFill>
          </a:endParaRPr>
        </a:p>
      </dgm:t>
    </dgm:pt>
    <dgm:pt modelId="{6700330A-3EE3-4A21-9F50-2153E1C83A30}" type="sibTrans" cxnId="{19164CE4-556A-4257-A67C-B90B90B31140}">
      <dgm:prSet/>
      <dgm:spPr/>
      <dgm:t>
        <a:bodyPr/>
        <a:lstStyle/>
        <a:p>
          <a:endParaRPr lang="es-EC">
            <a:solidFill>
              <a:schemeClr val="tx1"/>
            </a:solidFill>
          </a:endParaRPr>
        </a:p>
      </dgm:t>
    </dgm:pt>
    <dgm:pt modelId="{BD88989D-3F23-447B-8270-F915ED32C235}" type="pres">
      <dgm:prSet presAssocID="{8BF91AD6-2274-4B89-83F1-896075B8DB9A}" presName="Name0" presStyleCnt="0">
        <dgm:presLayoutVars>
          <dgm:dir/>
          <dgm:resizeHandles val="exact"/>
        </dgm:presLayoutVars>
      </dgm:prSet>
      <dgm:spPr/>
    </dgm:pt>
    <dgm:pt modelId="{72359879-7471-43C3-BC9C-1527461E2415}" type="pres">
      <dgm:prSet presAssocID="{396FCFD0-F05C-43E7-8654-5BFFB954CFE0}" presName="node" presStyleLbl="node1" presStyleIdx="0" presStyleCnt="2" custLinFactNeighborY="2460">
        <dgm:presLayoutVars>
          <dgm:bulletEnabled val="1"/>
        </dgm:presLayoutVars>
      </dgm:prSet>
      <dgm:spPr/>
      <dgm:t>
        <a:bodyPr/>
        <a:lstStyle/>
        <a:p>
          <a:endParaRPr lang="es-EC"/>
        </a:p>
      </dgm:t>
    </dgm:pt>
    <dgm:pt modelId="{DFAFB08C-9264-42C1-BE9B-D1AB9E5A6787}" type="pres">
      <dgm:prSet presAssocID="{9E855AE3-F15B-47EA-A37D-84C718B2D7B5}" presName="sibTrans" presStyleLbl="sibTrans2D1" presStyleIdx="0" presStyleCnt="1"/>
      <dgm:spPr/>
      <dgm:t>
        <a:bodyPr/>
        <a:lstStyle/>
        <a:p>
          <a:endParaRPr lang="es-EC"/>
        </a:p>
      </dgm:t>
    </dgm:pt>
    <dgm:pt modelId="{B7FC0B7F-279A-4034-958F-DC978710CEC3}" type="pres">
      <dgm:prSet presAssocID="{9E855AE3-F15B-47EA-A37D-84C718B2D7B5}" presName="connectorText" presStyleLbl="sibTrans2D1" presStyleIdx="0" presStyleCnt="1"/>
      <dgm:spPr/>
      <dgm:t>
        <a:bodyPr/>
        <a:lstStyle/>
        <a:p>
          <a:endParaRPr lang="es-EC"/>
        </a:p>
      </dgm:t>
    </dgm:pt>
    <dgm:pt modelId="{4AE0199C-6587-4F93-9FA3-DD30D80C4649}" type="pres">
      <dgm:prSet presAssocID="{68A9F143-B4E9-4077-A593-3C33E27DDB0E}" presName="node" presStyleLbl="node1" presStyleIdx="1" presStyleCnt="2">
        <dgm:presLayoutVars>
          <dgm:bulletEnabled val="1"/>
        </dgm:presLayoutVars>
      </dgm:prSet>
      <dgm:spPr/>
      <dgm:t>
        <a:bodyPr/>
        <a:lstStyle/>
        <a:p>
          <a:endParaRPr lang="es-EC"/>
        </a:p>
      </dgm:t>
    </dgm:pt>
  </dgm:ptLst>
  <dgm:cxnLst>
    <dgm:cxn modelId="{44308552-94C7-487B-887C-3C88ACED96A9}" type="presOf" srcId="{9E855AE3-F15B-47EA-A37D-84C718B2D7B5}" destId="{B7FC0B7F-279A-4034-958F-DC978710CEC3}" srcOrd="1" destOrd="0" presId="urn:microsoft.com/office/officeart/2005/8/layout/process1"/>
    <dgm:cxn modelId="{8DA9114E-B946-4B12-BFF8-00D9C61C008B}" srcId="{8BF91AD6-2274-4B89-83F1-896075B8DB9A}" destId="{396FCFD0-F05C-43E7-8654-5BFFB954CFE0}" srcOrd="0" destOrd="0" parTransId="{62D1545F-9D9F-41EA-B5CD-5B0470067F38}" sibTransId="{9E855AE3-F15B-47EA-A37D-84C718B2D7B5}"/>
    <dgm:cxn modelId="{965E1D04-BAD0-4A32-B033-A24B3B15788B}" type="presOf" srcId="{8BF91AD6-2274-4B89-83F1-896075B8DB9A}" destId="{BD88989D-3F23-447B-8270-F915ED32C235}" srcOrd="0" destOrd="0" presId="urn:microsoft.com/office/officeart/2005/8/layout/process1"/>
    <dgm:cxn modelId="{C8A99F7D-3737-41C2-A1CD-429D55669B93}" type="presOf" srcId="{9E855AE3-F15B-47EA-A37D-84C718B2D7B5}" destId="{DFAFB08C-9264-42C1-BE9B-D1AB9E5A6787}" srcOrd="0" destOrd="0" presId="urn:microsoft.com/office/officeart/2005/8/layout/process1"/>
    <dgm:cxn modelId="{70FA4C60-B3FA-4A01-B416-2BD7C8E1A148}" type="presOf" srcId="{396FCFD0-F05C-43E7-8654-5BFFB954CFE0}" destId="{72359879-7471-43C3-BC9C-1527461E2415}" srcOrd="0" destOrd="0" presId="urn:microsoft.com/office/officeart/2005/8/layout/process1"/>
    <dgm:cxn modelId="{5494C3AF-2686-4E0D-A42C-CCD462C8E5E5}" type="presOf" srcId="{68A9F143-B4E9-4077-A593-3C33E27DDB0E}" destId="{4AE0199C-6587-4F93-9FA3-DD30D80C4649}" srcOrd="0" destOrd="0" presId="urn:microsoft.com/office/officeart/2005/8/layout/process1"/>
    <dgm:cxn modelId="{19164CE4-556A-4257-A67C-B90B90B31140}" srcId="{8BF91AD6-2274-4B89-83F1-896075B8DB9A}" destId="{68A9F143-B4E9-4077-A593-3C33E27DDB0E}" srcOrd="1" destOrd="0" parTransId="{4D646706-5105-4A9E-8C54-F5878255DAAC}" sibTransId="{6700330A-3EE3-4A21-9F50-2153E1C83A30}"/>
    <dgm:cxn modelId="{EBD81FC8-7C4B-4BCC-9A90-18F907901176}" type="presParOf" srcId="{BD88989D-3F23-447B-8270-F915ED32C235}" destId="{72359879-7471-43C3-BC9C-1527461E2415}" srcOrd="0" destOrd="0" presId="urn:microsoft.com/office/officeart/2005/8/layout/process1"/>
    <dgm:cxn modelId="{17E83E19-9602-4D46-A428-2D24FC8951D1}" type="presParOf" srcId="{BD88989D-3F23-447B-8270-F915ED32C235}" destId="{DFAFB08C-9264-42C1-BE9B-D1AB9E5A6787}" srcOrd="1" destOrd="0" presId="urn:microsoft.com/office/officeart/2005/8/layout/process1"/>
    <dgm:cxn modelId="{7B206F62-5C42-4225-985F-74ED57464F82}" type="presParOf" srcId="{DFAFB08C-9264-42C1-BE9B-D1AB9E5A6787}" destId="{B7FC0B7F-279A-4034-958F-DC978710CEC3}" srcOrd="0" destOrd="0" presId="urn:microsoft.com/office/officeart/2005/8/layout/process1"/>
    <dgm:cxn modelId="{B4B5216B-90AD-45A4-A877-741B45A599AB}" type="presParOf" srcId="{BD88989D-3F23-447B-8270-F915ED32C235}" destId="{4AE0199C-6587-4F93-9FA3-DD30D80C4649}"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3DB352-D73C-48CB-9F8F-5C6B5E7A888E}" type="doc">
      <dgm:prSet loTypeId="urn:microsoft.com/office/officeart/2005/8/layout/cycle4" loCatId="cycle" qsTypeId="urn:microsoft.com/office/officeart/2005/8/quickstyle/simple1" qsCatId="simple" csTypeId="urn:microsoft.com/office/officeart/2005/8/colors/colorful2" csCatId="colorful" phldr="1"/>
      <dgm:spPr/>
      <dgm:t>
        <a:bodyPr/>
        <a:lstStyle/>
        <a:p>
          <a:endParaRPr lang="es-EC"/>
        </a:p>
      </dgm:t>
    </dgm:pt>
    <dgm:pt modelId="{FD16253F-0009-459C-8821-DB7FB91C0259}">
      <dgm:prSet phldrT="[Texto]"/>
      <dgm:spPr/>
      <dgm:t>
        <a:bodyPr/>
        <a:lstStyle/>
        <a:p>
          <a:r>
            <a:rPr lang="es-EC" b="1" dirty="0" smtClean="0">
              <a:solidFill>
                <a:schemeClr val="tx1"/>
              </a:solidFill>
            </a:rPr>
            <a:t>Servicio de venta </a:t>
          </a:r>
          <a:endParaRPr lang="es-EC" b="1" dirty="0">
            <a:solidFill>
              <a:schemeClr val="tx1"/>
            </a:solidFill>
          </a:endParaRPr>
        </a:p>
      </dgm:t>
    </dgm:pt>
    <dgm:pt modelId="{ABBB78C3-940D-4463-BF61-AA87DFD8EB23}" type="parTrans" cxnId="{AB5840EC-6E73-410F-9168-AF7BD59AB64F}">
      <dgm:prSet/>
      <dgm:spPr/>
      <dgm:t>
        <a:bodyPr/>
        <a:lstStyle/>
        <a:p>
          <a:endParaRPr lang="es-EC"/>
        </a:p>
      </dgm:t>
    </dgm:pt>
    <dgm:pt modelId="{06D2B4BF-B6D1-4081-B784-305BC6FDC630}" type="sibTrans" cxnId="{AB5840EC-6E73-410F-9168-AF7BD59AB64F}">
      <dgm:prSet/>
      <dgm:spPr/>
      <dgm:t>
        <a:bodyPr/>
        <a:lstStyle/>
        <a:p>
          <a:endParaRPr lang="es-EC"/>
        </a:p>
      </dgm:t>
    </dgm:pt>
    <dgm:pt modelId="{53429D1D-E901-4CBD-A6C2-158B4A156BBD}">
      <dgm:prSet phldrT="[Texto]" custT="1"/>
      <dgm:spPr/>
      <dgm:t>
        <a:bodyPr/>
        <a:lstStyle/>
        <a:p>
          <a:r>
            <a:rPr lang="es-ES" sz="1600" b="1" dirty="0" smtClean="0">
              <a:latin typeface="+mn-lt"/>
              <a:cs typeface="Times New Roman" pitchFamily="18" charset="0"/>
            </a:rPr>
            <a:t>Características</a:t>
          </a:r>
          <a:endParaRPr lang="es-EC" sz="1600" b="1" dirty="0">
            <a:latin typeface="+mn-lt"/>
            <a:cs typeface="Times New Roman" pitchFamily="18" charset="0"/>
          </a:endParaRPr>
        </a:p>
      </dgm:t>
    </dgm:pt>
    <dgm:pt modelId="{75499B7A-D831-4B68-86EC-1797E2B342CC}" type="parTrans" cxnId="{78CB7EA8-43E7-49E2-9215-15115DB4695E}">
      <dgm:prSet/>
      <dgm:spPr/>
      <dgm:t>
        <a:bodyPr/>
        <a:lstStyle/>
        <a:p>
          <a:endParaRPr lang="es-EC"/>
        </a:p>
      </dgm:t>
    </dgm:pt>
    <dgm:pt modelId="{BD6C0298-6841-448C-8BAD-D621373187E5}" type="sibTrans" cxnId="{78CB7EA8-43E7-49E2-9215-15115DB4695E}">
      <dgm:prSet/>
      <dgm:spPr/>
      <dgm:t>
        <a:bodyPr/>
        <a:lstStyle/>
        <a:p>
          <a:endParaRPr lang="es-EC"/>
        </a:p>
      </dgm:t>
    </dgm:pt>
    <dgm:pt modelId="{B3C6CB1C-5919-4B07-AEE9-9DA1076AA602}">
      <dgm:prSet phldrT="[Texto]" custT="1"/>
      <dgm:spPr/>
      <dgm:t>
        <a:bodyPr/>
        <a:lstStyle/>
        <a:p>
          <a:r>
            <a:rPr lang="es-EC" sz="1200" b="1" dirty="0" err="1" smtClean="0">
              <a:solidFill>
                <a:schemeClr val="tx1"/>
              </a:solidFill>
            </a:rPr>
            <a:t>Guagrabamba</a:t>
          </a:r>
          <a:endParaRPr lang="es-EC" sz="1200" b="1" dirty="0" smtClean="0">
            <a:solidFill>
              <a:schemeClr val="tx1"/>
            </a:solidFill>
          </a:endParaRPr>
        </a:p>
        <a:p>
          <a:endParaRPr lang="es-EC" sz="1300" b="1" dirty="0">
            <a:solidFill>
              <a:schemeClr val="tx1"/>
            </a:solidFill>
          </a:endParaRPr>
        </a:p>
      </dgm:t>
    </dgm:pt>
    <dgm:pt modelId="{EAB29082-5B19-4149-9EDF-71ACB2018B6A}" type="parTrans" cxnId="{96AE7023-3BEF-42B6-B0F8-95781208543F}">
      <dgm:prSet/>
      <dgm:spPr/>
      <dgm:t>
        <a:bodyPr/>
        <a:lstStyle/>
        <a:p>
          <a:endParaRPr lang="es-EC"/>
        </a:p>
      </dgm:t>
    </dgm:pt>
    <dgm:pt modelId="{BDA0D01C-E935-4BCD-BAD4-C9F642D4FCAE}" type="sibTrans" cxnId="{96AE7023-3BEF-42B6-B0F8-95781208543F}">
      <dgm:prSet/>
      <dgm:spPr/>
      <dgm:t>
        <a:bodyPr/>
        <a:lstStyle/>
        <a:p>
          <a:endParaRPr lang="es-EC"/>
        </a:p>
      </dgm:t>
    </dgm:pt>
    <dgm:pt modelId="{F207EF80-AE78-451C-AEC9-103821025593}">
      <dgm:prSet phldrT="[Texto]" custT="1"/>
      <dgm:spPr/>
      <dgm:t>
        <a:bodyPr/>
        <a:lstStyle/>
        <a:p>
          <a:r>
            <a:rPr lang="es-EC" sz="1600" b="1" dirty="0" smtClean="0"/>
            <a:t>Segmentación del Mercado</a:t>
          </a:r>
          <a:endParaRPr lang="es-EC" sz="1600" b="1" dirty="0"/>
        </a:p>
      </dgm:t>
    </dgm:pt>
    <dgm:pt modelId="{3CC63F64-E444-4CD0-9B9E-4EA5AF724862}" type="parTrans" cxnId="{AD2E34D8-5DEF-45EA-8EBB-3EA1047F0004}">
      <dgm:prSet/>
      <dgm:spPr/>
      <dgm:t>
        <a:bodyPr/>
        <a:lstStyle/>
        <a:p>
          <a:endParaRPr lang="es-EC"/>
        </a:p>
      </dgm:t>
    </dgm:pt>
    <dgm:pt modelId="{E65063A7-A62E-49A3-903A-0FC8F1D963FF}" type="sibTrans" cxnId="{AD2E34D8-5DEF-45EA-8EBB-3EA1047F0004}">
      <dgm:prSet/>
      <dgm:spPr/>
      <dgm:t>
        <a:bodyPr/>
        <a:lstStyle/>
        <a:p>
          <a:endParaRPr lang="es-EC"/>
        </a:p>
      </dgm:t>
    </dgm:pt>
    <dgm:pt modelId="{76239360-61BB-40A9-BF84-C694D2DEDE39}">
      <dgm:prSet phldrT="[Texto]"/>
      <dgm:spPr/>
      <dgm:t>
        <a:bodyPr/>
        <a:lstStyle/>
        <a:p>
          <a:r>
            <a:rPr lang="es-EC" b="1" dirty="0" smtClean="0">
              <a:solidFill>
                <a:schemeClr val="tx1"/>
              </a:solidFill>
            </a:rPr>
            <a:t>Ingresos económicos bajos</a:t>
          </a:r>
          <a:endParaRPr lang="es-EC" b="1" dirty="0">
            <a:solidFill>
              <a:schemeClr val="tx1"/>
            </a:solidFill>
          </a:endParaRPr>
        </a:p>
      </dgm:t>
    </dgm:pt>
    <dgm:pt modelId="{55824C75-0189-4531-862C-78D9124AE221}" type="parTrans" cxnId="{163AF766-0561-4236-B153-35B15BCCE4AD}">
      <dgm:prSet/>
      <dgm:spPr/>
      <dgm:t>
        <a:bodyPr/>
        <a:lstStyle/>
        <a:p>
          <a:endParaRPr lang="es-EC"/>
        </a:p>
      </dgm:t>
    </dgm:pt>
    <dgm:pt modelId="{9284BB1F-A45C-48EE-A323-E78D9008B2F6}" type="sibTrans" cxnId="{163AF766-0561-4236-B153-35B15BCCE4AD}">
      <dgm:prSet/>
      <dgm:spPr/>
      <dgm:t>
        <a:bodyPr/>
        <a:lstStyle/>
        <a:p>
          <a:endParaRPr lang="es-EC"/>
        </a:p>
      </dgm:t>
    </dgm:pt>
    <dgm:pt modelId="{70056DD4-4F4D-4472-B9E0-45FC745C81BC}">
      <dgm:prSet phldrT="[Texto]"/>
      <dgm:spPr/>
      <dgm:t>
        <a:bodyPr/>
        <a:lstStyle/>
        <a:p>
          <a:r>
            <a:rPr lang="es-EC" b="1" dirty="0" smtClean="0"/>
            <a:t>Mercado meta</a:t>
          </a:r>
          <a:endParaRPr lang="es-EC" b="1" dirty="0"/>
        </a:p>
      </dgm:t>
    </dgm:pt>
    <dgm:pt modelId="{3738096B-5AA0-4635-9FDB-3FAC80DB98BD}" type="parTrans" cxnId="{5DADB3C1-3E9C-473F-B053-7A264CD4F9E9}">
      <dgm:prSet/>
      <dgm:spPr/>
      <dgm:t>
        <a:bodyPr/>
        <a:lstStyle/>
        <a:p>
          <a:endParaRPr lang="es-EC"/>
        </a:p>
      </dgm:t>
    </dgm:pt>
    <dgm:pt modelId="{79949A31-4913-480B-BE85-F47E0F39F287}" type="sibTrans" cxnId="{5DADB3C1-3E9C-473F-B053-7A264CD4F9E9}">
      <dgm:prSet/>
      <dgm:spPr/>
      <dgm:t>
        <a:bodyPr/>
        <a:lstStyle/>
        <a:p>
          <a:endParaRPr lang="es-EC"/>
        </a:p>
      </dgm:t>
    </dgm:pt>
    <dgm:pt modelId="{1F3125F5-75F8-4E33-9F69-B242F6330F3C}">
      <dgm:prSet phldrT="[Texto]" custT="1"/>
      <dgm:spPr/>
      <dgm:t>
        <a:bodyPr/>
        <a:lstStyle/>
        <a:p>
          <a:r>
            <a:rPr lang="es-EC" sz="1600" b="1" dirty="0" smtClean="0">
              <a:solidFill>
                <a:schemeClr val="tx1"/>
              </a:solidFill>
            </a:rPr>
            <a:t>Encuesta</a:t>
          </a:r>
          <a:endParaRPr lang="es-EC" sz="1600" b="1" dirty="0">
            <a:solidFill>
              <a:schemeClr val="tx1"/>
            </a:solidFill>
          </a:endParaRPr>
        </a:p>
      </dgm:t>
    </dgm:pt>
    <dgm:pt modelId="{4C0C0ED3-635C-4634-8641-8743A659BE9F}" type="parTrans" cxnId="{A0B08823-1770-4567-8277-18ADD399E9CA}">
      <dgm:prSet/>
      <dgm:spPr/>
      <dgm:t>
        <a:bodyPr/>
        <a:lstStyle/>
        <a:p>
          <a:endParaRPr lang="es-EC"/>
        </a:p>
      </dgm:t>
    </dgm:pt>
    <dgm:pt modelId="{72DFD964-C72D-4DFC-80CA-64DDF3567728}" type="sibTrans" cxnId="{A0B08823-1770-4567-8277-18ADD399E9CA}">
      <dgm:prSet/>
      <dgm:spPr/>
      <dgm:t>
        <a:bodyPr/>
        <a:lstStyle/>
        <a:p>
          <a:endParaRPr lang="es-EC"/>
        </a:p>
      </dgm:t>
    </dgm:pt>
    <dgm:pt modelId="{2CDF25BD-8786-41DC-91D4-C8FD89CB09CC}">
      <dgm:prSet phldrT="[Texto]"/>
      <dgm:spPr/>
      <dgm:t>
        <a:bodyPr/>
        <a:lstStyle/>
        <a:p>
          <a:r>
            <a:rPr lang="es-EC" b="1" dirty="0" smtClean="0"/>
            <a:t>Muestra de mercado</a:t>
          </a:r>
          <a:endParaRPr lang="es-EC" b="1" dirty="0"/>
        </a:p>
      </dgm:t>
    </dgm:pt>
    <dgm:pt modelId="{3490F695-1391-47A1-990A-C7DE0DA4AC21}" type="parTrans" cxnId="{1EDF8C69-416D-4D8A-9BE7-C12A87ED4215}">
      <dgm:prSet/>
      <dgm:spPr/>
      <dgm:t>
        <a:bodyPr/>
        <a:lstStyle/>
        <a:p>
          <a:endParaRPr lang="es-EC"/>
        </a:p>
      </dgm:t>
    </dgm:pt>
    <dgm:pt modelId="{D962D1E2-E6EB-4D6A-B008-637D8D82D826}" type="sibTrans" cxnId="{1EDF8C69-416D-4D8A-9BE7-C12A87ED4215}">
      <dgm:prSet/>
      <dgm:spPr/>
      <dgm:t>
        <a:bodyPr/>
        <a:lstStyle/>
        <a:p>
          <a:endParaRPr lang="es-EC"/>
        </a:p>
      </dgm:t>
    </dgm:pt>
    <dgm:pt modelId="{B49903B0-6142-4DBB-93E4-9F685160A25E}" type="pres">
      <dgm:prSet presAssocID="{173DB352-D73C-48CB-9F8F-5C6B5E7A888E}" presName="cycleMatrixDiagram" presStyleCnt="0">
        <dgm:presLayoutVars>
          <dgm:chMax val="1"/>
          <dgm:dir/>
          <dgm:animLvl val="lvl"/>
          <dgm:resizeHandles val="exact"/>
        </dgm:presLayoutVars>
      </dgm:prSet>
      <dgm:spPr/>
      <dgm:t>
        <a:bodyPr/>
        <a:lstStyle/>
        <a:p>
          <a:endParaRPr lang="es-EC"/>
        </a:p>
      </dgm:t>
    </dgm:pt>
    <dgm:pt modelId="{667C05EB-0E4C-49F8-A1BB-5DEE98C51991}" type="pres">
      <dgm:prSet presAssocID="{173DB352-D73C-48CB-9F8F-5C6B5E7A888E}" presName="children" presStyleCnt="0"/>
      <dgm:spPr/>
    </dgm:pt>
    <dgm:pt modelId="{7B6C788E-F82C-46CB-A040-DB554997202C}" type="pres">
      <dgm:prSet presAssocID="{173DB352-D73C-48CB-9F8F-5C6B5E7A888E}" presName="child1group" presStyleCnt="0"/>
      <dgm:spPr/>
    </dgm:pt>
    <dgm:pt modelId="{7E0CB7E6-689C-4AE6-A0B3-5C2F0613F508}" type="pres">
      <dgm:prSet presAssocID="{173DB352-D73C-48CB-9F8F-5C6B5E7A888E}" presName="child1" presStyleLbl="bgAcc1" presStyleIdx="0" presStyleCnt="4" custScaleX="122371"/>
      <dgm:spPr/>
      <dgm:t>
        <a:bodyPr/>
        <a:lstStyle/>
        <a:p>
          <a:endParaRPr lang="es-EC"/>
        </a:p>
      </dgm:t>
    </dgm:pt>
    <dgm:pt modelId="{5D4CF38D-8F69-4BC8-A6ED-43B8345A41F8}" type="pres">
      <dgm:prSet presAssocID="{173DB352-D73C-48CB-9F8F-5C6B5E7A888E}" presName="child1Text" presStyleLbl="bgAcc1" presStyleIdx="0" presStyleCnt="4">
        <dgm:presLayoutVars>
          <dgm:bulletEnabled val="1"/>
        </dgm:presLayoutVars>
      </dgm:prSet>
      <dgm:spPr/>
      <dgm:t>
        <a:bodyPr/>
        <a:lstStyle/>
        <a:p>
          <a:endParaRPr lang="es-EC"/>
        </a:p>
      </dgm:t>
    </dgm:pt>
    <dgm:pt modelId="{D1568BAA-2450-494A-8CD4-B86068DBA120}" type="pres">
      <dgm:prSet presAssocID="{173DB352-D73C-48CB-9F8F-5C6B5E7A888E}" presName="child2group" presStyleCnt="0"/>
      <dgm:spPr/>
    </dgm:pt>
    <dgm:pt modelId="{6D64BE5A-6626-4856-BBC2-6A0AC86AB56F}" type="pres">
      <dgm:prSet presAssocID="{173DB352-D73C-48CB-9F8F-5C6B5E7A888E}" presName="child2" presStyleLbl="bgAcc1" presStyleIdx="1" presStyleCnt="4" custScaleX="122253"/>
      <dgm:spPr/>
      <dgm:t>
        <a:bodyPr/>
        <a:lstStyle/>
        <a:p>
          <a:endParaRPr lang="es-EC"/>
        </a:p>
      </dgm:t>
    </dgm:pt>
    <dgm:pt modelId="{185C2C76-5011-41C2-BB45-B695CF774D2C}" type="pres">
      <dgm:prSet presAssocID="{173DB352-D73C-48CB-9F8F-5C6B5E7A888E}" presName="child2Text" presStyleLbl="bgAcc1" presStyleIdx="1" presStyleCnt="4">
        <dgm:presLayoutVars>
          <dgm:bulletEnabled val="1"/>
        </dgm:presLayoutVars>
      </dgm:prSet>
      <dgm:spPr/>
      <dgm:t>
        <a:bodyPr/>
        <a:lstStyle/>
        <a:p>
          <a:endParaRPr lang="es-EC"/>
        </a:p>
      </dgm:t>
    </dgm:pt>
    <dgm:pt modelId="{50A52C77-0DB7-4D87-9C1E-DD7B83F343BC}" type="pres">
      <dgm:prSet presAssocID="{173DB352-D73C-48CB-9F8F-5C6B5E7A888E}" presName="child3group" presStyleCnt="0"/>
      <dgm:spPr/>
    </dgm:pt>
    <dgm:pt modelId="{9FCD0DF8-E5D6-4EE6-AA67-22B8D9CC3DD4}" type="pres">
      <dgm:prSet presAssocID="{173DB352-D73C-48CB-9F8F-5C6B5E7A888E}" presName="child3" presStyleLbl="bgAcc1" presStyleIdx="2" presStyleCnt="4"/>
      <dgm:spPr/>
      <dgm:t>
        <a:bodyPr/>
        <a:lstStyle/>
        <a:p>
          <a:endParaRPr lang="es-EC"/>
        </a:p>
      </dgm:t>
    </dgm:pt>
    <dgm:pt modelId="{96BAC5A6-3716-43DA-8728-84A3622DDFBB}" type="pres">
      <dgm:prSet presAssocID="{173DB352-D73C-48CB-9F8F-5C6B5E7A888E}" presName="child3Text" presStyleLbl="bgAcc1" presStyleIdx="2" presStyleCnt="4">
        <dgm:presLayoutVars>
          <dgm:bulletEnabled val="1"/>
        </dgm:presLayoutVars>
      </dgm:prSet>
      <dgm:spPr/>
      <dgm:t>
        <a:bodyPr/>
        <a:lstStyle/>
        <a:p>
          <a:endParaRPr lang="es-EC"/>
        </a:p>
      </dgm:t>
    </dgm:pt>
    <dgm:pt modelId="{45DC13D5-CD90-4836-8598-F8D42DD7E28A}" type="pres">
      <dgm:prSet presAssocID="{173DB352-D73C-48CB-9F8F-5C6B5E7A888E}" presName="child4group" presStyleCnt="0"/>
      <dgm:spPr/>
    </dgm:pt>
    <dgm:pt modelId="{C85153A7-6F03-4726-926E-7EA12E6192FE}" type="pres">
      <dgm:prSet presAssocID="{173DB352-D73C-48CB-9F8F-5C6B5E7A888E}" presName="child4" presStyleLbl="bgAcc1" presStyleIdx="3" presStyleCnt="4"/>
      <dgm:spPr/>
      <dgm:t>
        <a:bodyPr/>
        <a:lstStyle/>
        <a:p>
          <a:endParaRPr lang="es-EC"/>
        </a:p>
      </dgm:t>
    </dgm:pt>
    <dgm:pt modelId="{BBA147D1-D247-4EFB-9F74-6A174C2312CD}" type="pres">
      <dgm:prSet presAssocID="{173DB352-D73C-48CB-9F8F-5C6B5E7A888E}" presName="child4Text" presStyleLbl="bgAcc1" presStyleIdx="3" presStyleCnt="4">
        <dgm:presLayoutVars>
          <dgm:bulletEnabled val="1"/>
        </dgm:presLayoutVars>
      </dgm:prSet>
      <dgm:spPr/>
      <dgm:t>
        <a:bodyPr/>
        <a:lstStyle/>
        <a:p>
          <a:endParaRPr lang="es-EC"/>
        </a:p>
      </dgm:t>
    </dgm:pt>
    <dgm:pt modelId="{A2493E20-0D7E-448D-A2D0-109EFAAB78B5}" type="pres">
      <dgm:prSet presAssocID="{173DB352-D73C-48CB-9F8F-5C6B5E7A888E}" presName="childPlaceholder" presStyleCnt="0"/>
      <dgm:spPr/>
    </dgm:pt>
    <dgm:pt modelId="{45914951-BDC7-48EB-9CBE-7FD829112818}" type="pres">
      <dgm:prSet presAssocID="{173DB352-D73C-48CB-9F8F-5C6B5E7A888E}" presName="circle" presStyleCnt="0"/>
      <dgm:spPr/>
    </dgm:pt>
    <dgm:pt modelId="{83AC4450-FF2D-4348-9405-F1E05102AF48}" type="pres">
      <dgm:prSet presAssocID="{173DB352-D73C-48CB-9F8F-5C6B5E7A888E}" presName="quadrant1" presStyleLbl="node1" presStyleIdx="0" presStyleCnt="4">
        <dgm:presLayoutVars>
          <dgm:chMax val="1"/>
          <dgm:bulletEnabled val="1"/>
        </dgm:presLayoutVars>
      </dgm:prSet>
      <dgm:spPr/>
      <dgm:t>
        <a:bodyPr/>
        <a:lstStyle/>
        <a:p>
          <a:endParaRPr lang="es-EC"/>
        </a:p>
      </dgm:t>
    </dgm:pt>
    <dgm:pt modelId="{BE07D691-3BD5-4A7F-96D3-F3255E44290F}" type="pres">
      <dgm:prSet presAssocID="{173DB352-D73C-48CB-9F8F-5C6B5E7A888E}" presName="quadrant2" presStyleLbl="node1" presStyleIdx="1" presStyleCnt="4">
        <dgm:presLayoutVars>
          <dgm:chMax val="1"/>
          <dgm:bulletEnabled val="1"/>
        </dgm:presLayoutVars>
      </dgm:prSet>
      <dgm:spPr/>
      <dgm:t>
        <a:bodyPr/>
        <a:lstStyle/>
        <a:p>
          <a:endParaRPr lang="es-EC"/>
        </a:p>
      </dgm:t>
    </dgm:pt>
    <dgm:pt modelId="{F2982464-C6BE-46DE-8CF0-95CDEFACE2C2}" type="pres">
      <dgm:prSet presAssocID="{173DB352-D73C-48CB-9F8F-5C6B5E7A888E}" presName="quadrant3" presStyleLbl="node1" presStyleIdx="2" presStyleCnt="4" custLinFactNeighborX="-199" custLinFactNeighborY="1190">
        <dgm:presLayoutVars>
          <dgm:chMax val="1"/>
          <dgm:bulletEnabled val="1"/>
        </dgm:presLayoutVars>
      </dgm:prSet>
      <dgm:spPr/>
      <dgm:t>
        <a:bodyPr/>
        <a:lstStyle/>
        <a:p>
          <a:endParaRPr lang="es-EC"/>
        </a:p>
      </dgm:t>
    </dgm:pt>
    <dgm:pt modelId="{7F6BEB44-69BD-4546-8CB0-6588F52B3F27}" type="pres">
      <dgm:prSet presAssocID="{173DB352-D73C-48CB-9F8F-5C6B5E7A888E}" presName="quadrant4" presStyleLbl="node1" presStyleIdx="3" presStyleCnt="4" custLinFactNeighborY="2666">
        <dgm:presLayoutVars>
          <dgm:chMax val="1"/>
          <dgm:bulletEnabled val="1"/>
        </dgm:presLayoutVars>
      </dgm:prSet>
      <dgm:spPr/>
      <dgm:t>
        <a:bodyPr/>
        <a:lstStyle/>
        <a:p>
          <a:endParaRPr lang="es-EC"/>
        </a:p>
      </dgm:t>
    </dgm:pt>
    <dgm:pt modelId="{49EAA06F-04D0-4D0B-94F7-C98DDE0BB0D4}" type="pres">
      <dgm:prSet presAssocID="{173DB352-D73C-48CB-9F8F-5C6B5E7A888E}" presName="quadrantPlaceholder" presStyleCnt="0"/>
      <dgm:spPr/>
    </dgm:pt>
    <dgm:pt modelId="{04C8F8A5-90BC-468B-88ED-D1DBC3C012B5}" type="pres">
      <dgm:prSet presAssocID="{173DB352-D73C-48CB-9F8F-5C6B5E7A888E}" presName="center1" presStyleLbl="fgShp" presStyleIdx="0" presStyleCnt="2"/>
      <dgm:spPr/>
    </dgm:pt>
    <dgm:pt modelId="{23116A42-F117-451F-ACBD-AA68BCE28570}" type="pres">
      <dgm:prSet presAssocID="{173DB352-D73C-48CB-9F8F-5C6B5E7A888E}" presName="center2" presStyleLbl="fgShp" presStyleIdx="1" presStyleCnt="2"/>
      <dgm:spPr/>
    </dgm:pt>
  </dgm:ptLst>
  <dgm:cxnLst>
    <dgm:cxn modelId="{A0B08823-1770-4567-8277-18ADD399E9CA}" srcId="{173DB352-D73C-48CB-9F8F-5C6B5E7A888E}" destId="{1F3125F5-75F8-4E33-9F69-B242F6330F3C}" srcOrd="3" destOrd="0" parTransId="{4C0C0ED3-635C-4634-8641-8743A659BE9F}" sibTransId="{72DFD964-C72D-4DFC-80CA-64DDF3567728}"/>
    <dgm:cxn modelId="{1EDF8C69-416D-4D8A-9BE7-C12A87ED4215}" srcId="{1F3125F5-75F8-4E33-9F69-B242F6330F3C}" destId="{2CDF25BD-8786-41DC-91D4-C8FD89CB09CC}" srcOrd="0" destOrd="0" parTransId="{3490F695-1391-47A1-990A-C7DE0DA4AC21}" sibTransId="{D962D1E2-E6EB-4D6A-B008-637D8D82D826}"/>
    <dgm:cxn modelId="{96AE7023-3BEF-42B6-B0F8-95781208543F}" srcId="{173DB352-D73C-48CB-9F8F-5C6B5E7A888E}" destId="{B3C6CB1C-5919-4B07-AEE9-9DA1076AA602}" srcOrd="1" destOrd="0" parTransId="{EAB29082-5B19-4149-9EDF-71ACB2018B6A}" sibTransId="{BDA0D01C-E935-4BCD-BAD4-C9F642D4FCAE}"/>
    <dgm:cxn modelId="{AC8A25F7-34B0-40EA-A65D-4B8919279846}" type="presOf" srcId="{53429D1D-E901-4CBD-A6C2-158B4A156BBD}" destId="{5D4CF38D-8F69-4BC8-A6ED-43B8345A41F8}" srcOrd="1" destOrd="0" presId="urn:microsoft.com/office/officeart/2005/8/layout/cycle4"/>
    <dgm:cxn modelId="{0087F28E-A1F9-4A5B-813A-20596A47B3C0}" type="presOf" srcId="{F207EF80-AE78-451C-AEC9-103821025593}" destId="{6D64BE5A-6626-4856-BBC2-6A0AC86AB56F}" srcOrd="0" destOrd="0" presId="urn:microsoft.com/office/officeart/2005/8/layout/cycle4"/>
    <dgm:cxn modelId="{78CB7EA8-43E7-49E2-9215-15115DB4695E}" srcId="{FD16253F-0009-459C-8821-DB7FB91C0259}" destId="{53429D1D-E901-4CBD-A6C2-158B4A156BBD}" srcOrd="0" destOrd="0" parTransId="{75499B7A-D831-4B68-86EC-1797E2B342CC}" sibTransId="{BD6C0298-6841-448C-8BAD-D621373187E5}"/>
    <dgm:cxn modelId="{B03F69A2-0161-457F-8B38-E0463D256C3E}" type="presOf" srcId="{FD16253F-0009-459C-8821-DB7FB91C0259}" destId="{83AC4450-FF2D-4348-9405-F1E05102AF48}" srcOrd="0" destOrd="0" presId="urn:microsoft.com/office/officeart/2005/8/layout/cycle4"/>
    <dgm:cxn modelId="{5DADB3C1-3E9C-473F-B053-7A264CD4F9E9}" srcId="{76239360-61BB-40A9-BF84-C694D2DEDE39}" destId="{70056DD4-4F4D-4472-B9E0-45FC745C81BC}" srcOrd="0" destOrd="0" parTransId="{3738096B-5AA0-4635-9FDB-3FAC80DB98BD}" sibTransId="{79949A31-4913-480B-BE85-F47E0F39F287}"/>
    <dgm:cxn modelId="{163AF766-0561-4236-B153-35B15BCCE4AD}" srcId="{173DB352-D73C-48CB-9F8F-5C6B5E7A888E}" destId="{76239360-61BB-40A9-BF84-C694D2DEDE39}" srcOrd="2" destOrd="0" parTransId="{55824C75-0189-4531-862C-78D9124AE221}" sibTransId="{9284BB1F-A45C-48EE-A323-E78D9008B2F6}"/>
    <dgm:cxn modelId="{79F8D78A-B4E2-4B43-A567-5CA1ED93C6A0}" type="presOf" srcId="{70056DD4-4F4D-4472-B9E0-45FC745C81BC}" destId="{9FCD0DF8-E5D6-4EE6-AA67-22B8D9CC3DD4}" srcOrd="0" destOrd="0" presId="urn:microsoft.com/office/officeart/2005/8/layout/cycle4"/>
    <dgm:cxn modelId="{AB5840EC-6E73-410F-9168-AF7BD59AB64F}" srcId="{173DB352-D73C-48CB-9F8F-5C6B5E7A888E}" destId="{FD16253F-0009-459C-8821-DB7FB91C0259}" srcOrd="0" destOrd="0" parTransId="{ABBB78C3-940D-4463-BF61-AA87DFD8EB23}" sibTransId="{06D2B4BF-B6D1-4081-B784-305BC6FDC630}"/>
    <dgm:cxn modelId="{2750494B-9CC1-4762-ADD1-43CDBC6921C6}" type="presOf" srcId="{173DB352-D73C-48CB-9F8F-5C6B5E7A888E}" destId="{B49903B0-6142-4DBB-93E4-9F685160A25E}" srcOrd="0" destOrd="0" presId="urn:microsoft.com/office/officeart/2005/8/layout/cycle4"/>
    <dgm:cxn modelId="{33772DFE-4849-487C-A7A8-CFD30C178A7D}" type="presOf" srcId="{2CDF25BD-8786-41DC-91D4-C8FD89CB09CC}" destId="{BBA147D1-D247-4EFB-9F74-6A174C2312CD}" srcOrd="1" destOrd="0" presId="urn:microsoft.com/office/officeart/2005/8/layout/cycle4"/>
    <dgm:cxn modelId="{7927493B-2A0A-42D2-B971-9F2E36CD485C}" type="presOf" srcId="{B3C6CB1C-5919-4B07-AEE9-9DA1076AA602}" destId="{BE07D691-3BD5-4A7F-96D3-F3255E44290F}" srcOrd="0" destOrd="0" presId="urn:microsoft.com/office/officeart/2005/8/layout/cycle4"/>
    <dgm:cxn modelId="{4365BAD2-DEB8-4631-AEEE-FC332B44594F}" type="presOf" srcId="{F207EF80-AE78-451C-AEC9-103821025593}" destId="{185C2C76-5011-41C2-BB45-B695CF774D2C}" srcOrd="1" destOrd="0" presId="urn:microsoft.com/office/officeart/2005/8/layout/cycle4"/>
    <dgm:cxn modelId="{4B61CFCF-5F37-45C4-AFAA-5F87176C289D}" type="presOf" srcId="{1F3125F5-75F8-4E33-9F69-B242F6330F3C}" destId="{7F6BEB44-69BD-4546-8CB0-6588F52B3F27}" srcOrd="0" destOrd="0" presId="urn:microsoft.com/office/officeart/2005/8/layout/cycle4"/>
    <dgm:cxn modelId="{C76AF43B-4576-4066-A35D-A3809F0F1A1A}" type="presOf" srcId="{76239360-61BB-40A9-BF84-C694D2DEDE39}" destId="{F2982464-C6BE-46DE-8CF0-95CDEFACE2C2}" srcOrd="0" destOrd="0" presId="urn:microsoft.com/office/officeart/2005/8/layout/cycle4"/>
    <dgm:cxn modelId="{3497968F-40A5-489C-B8AE-90F1809160F3}" type="presOf" srcId="{2CDF25BD-8786-41DC-91D4-C8FD89CB09CC}" destId="{C85153A7-6F03-4726-926E-7EA12E6192FE}" srcOrd="0" destOrd="0" presId="urn:microsoft.com/office/officeart/2005/8/layout/cycle4"/>
    <dgm:cxn modelId="{AD2E34D8-5DEF-45EA-8EBB-3EA1047F0004}" srcId="{B3C6CB1C-5919-4B07-AEE9-9DA1076AA602}" destId="{F207EF80-AE78-451C-AEC9-103821025593}" srcOrd="0" destOrd="0" parTransId="{3CC63F64-E444-4CD0-9B9E-4EA5AF724862}" sibTransId="{E65063A7-A62E-49A3-903A-0FC8F1D963FF}"/>
    <dgm:cxn modelId="{C5E55F78-AB90-47D0-BCC8-0230825E7D45}" type="presOf" srcId="{70056DD4-4F4D-4472-B9E0-45FC745C81BC}" destId="{96BAC5A6-3716-43DA-8728-84A3622DDFBB}" srcOrd="1" destOrd="0" presId="urn:microsoft.com/office/officeart/2005/8/layout/cycle4"/>
    <dgm:cxn modelId="{5FC287F3-D680-442C-A145-9AF89BBA372A}" type="presOf" srcId="{53429D1D-E901-4CBD-A6C2-158B4A156BBD}" destId="{7E0CB7E6-689C-4AE6-A0B3-5C2F0613F508}" srcOrd="0" destOrd="0" presId="urn:microsoft.com/office/officeart/2005/8/layout/cycle4"/>
    <dgm:cxn modelId="{9D191ED0-C5D4-4CCD-AB6B-CEE364EAFCA2}" type="presParOf" srcId="{B49903B0-6142-4DBB-93E4-9F685160A25E}" destId="{667C05EB-0E4C-49F8-A1BB-5DEE98C51991}" srcOrd="0" destOrd="0" presId="urn:microsoft.com/office/officeart/2005/8/layout/cycle4"/>
    <dgm:cxn modelId="{E18FC66F-CFDD-4D11-9BF1-82CEB9B4DE47}" type="presParOf" srcId="{667C05EB-0E4C-49F8-A1BB-5DEE98C51991}" destId="{7B6C788E-F82C-46CB-A040-DB554997202C}" srcOrd="0" destOrd="0" presId="urn:microsoft.com/office/officeart/2005/8/layout/cycle4"/>
    <dgm:cxn modelId="{EE76EFD5-925F-432C-A9EC-18C91FF8DE5D}" type="presParOf" srcId="{7B6C788E-F82C-46CB-A040-DB554997202C}" destId="{7E0CB7E6-689C-4AE6-A0B3-5C2F0613F508}" srcOrd="0" destOrd="0" presId="urn:microsoft.com/office/officeart/2005/8/layout/cycle4"/>
    <dgm:cxn modelId="{68497683-6568-4DD8-92C8-F833861EFA9E}" type="presParOf" srcId="{7B6C788E-F82C-46CB-A040-DB554997202C}" destId="{5D4CF38D-8F69-4BC8-A6ED-43B8345A41F8}" srcOrd="1" destOrd="0" presId="urn:microsoft.com/office/officeart/2005/8/layout/cycle4"/>
    <dgm:cxn modelId="{04C3F151-4463-4EDF-B4AE-B19DA1FBFEE2}" type="presParOf" srcId="{667C05EB-0E4C-49F8-A1BB-5DEE98C51991}" destId="{D1568BAA-2450-494A-8CD4-B86068DBA120}" srcOrd="1" destOrd="0" presId="urn:microsoft.com/office/officeart/2005/8/layout/cycle4"/>
    <dgm:cxn modelId="{85F5B237-78C9-445F-A344-1797FF4612B1}" type="presParOf" srcId="{D1568BAA-2450-494A-8CD4-B86068DBA120}" destId="{6D64BE5A-6626-4856-BBC2-6A0AC86AB56F}" srcOrd="0" destOrd="0" presId="urn:microsoft.com/office/officeart/2005/8/layout/cycle4"/>
    <dgm:cxn modelId="{80B1FE57-81BF-43ED-967E-9DBAE8CF5691}" type="presParOf" srcId="{D1568BAA-2450-494A-8CD4-B86068DBA120}" destId="{185C2C76-5011-41C2-BB45-B695CF774D2C}" srcOrd="1" destOrd="0" presId="urn:microsoft.com/office/officeart/2005/8/layout/cycle4"/>
    <dgm:cxn modelId="{899E7522-861B-4273-90A7-57EF8F05E37D}" type="presParOf" srcId="{667C05EB-0E4C-49F8-A1BB-5DEE98C51991}" destId="{50A52C77-0DB7-4D87-9C1E-DD7B83F343BC}" srcOrd="2" destOrd="0" presId="urn:microsoft.com/office/officeart/2005/8/layout/cycle4"/>
    <dgm:cxn modelId="{84D3A025-0CEF-457B-AE8B-895EDF956D9D}" type="presParOf" srcId="{50A52C77-0DB7-4D87-9C1E-DD7B83F343BC}" destId="{9FCD0DF8-E5D6-4EE6-AA67-22B8D9CC3DD4}" srcOrd="0" destOrd="0" presId="urn:microsoft.com/office/officeart/2005/8/layout/cycle4"/>
    <dgm:cxn modelId="{729A6006-56DC-46B2-A030-30CDF3AA251A}" type="presParOf" srcId="{50A52C77-0DB7-4D87-9C1E-DD7B83F343BC}" destId="{96BAC5A6-3716-43DA-8728-84A3622DDFBB}" srcOrd="1" destOrd="0" presId="urn:microsoft.com/office/officeart/2005/8/layout/cycle4"/>
    <dgm:cxn modelId="{79FA5DFD-5849-4B39-9D9B-35C20A29293A}" type="presParOf" srcId="{667C05EB-0E4C-49F8-A1BB-5DEE98C51991}" destId="{45DC13D5-CD90-4836-8598-F8D42DD7E28A}" srcOrd="3" destOrd="0" presId="urn:microsoft.com/office/officeart/2005/8/layout/cycle4"/>
    <dgm:cxn modelId="{58A72D9D-A9D8-4F23-90AC-E38F68E87A1E}" type="presParOf" srcId="{45DC13D5-CD90-4836-8598-F8D42DD7E28A}" destId="{C85153A7-6F03-4726-926E-7EA12E6192FE}" srcOrd="0" destOrd="0" presId="urn:microsoft.com/office/officeart/2005/8/layout/cycle4"/>
    <dgm:cxn modelId="{2D0A1CA1-4FED-4839-A827-AAA26ECCD8D3}" type="presParOf" srcId="{45DC13D5-CD90-4836-8598-F8D42DD7E28A}" destId="{BBA147D1-D247-4EFB-9F74-6A174C2312CD}" srcOrd="1" destOrd="0" presId="urn:microsoft.com/office/officeart/2005/8/layout/cycle4"/>
    <dgm:cxn modelId="{0E480B37-9472-4854-9646-475881C13FA9}" type="presParOf" srcId="{667C05EB-0E4C-49F8-A1BB-5DEE98C51991}" destId="{A2493E20-0D7E-448D-A2D0-109EFAAB78B5}" srcOrd="4" destOrd="0" presId="urn:microsoft.com/office/officeart/2005/8/layout/cycle4"/>
    <dgm:cxn modelId="{735492E4-3DE9-43B9-898B-9461E1D7E044}" type="presParOf" srcId="{B49903B0-6142-4DBB-93E4-9F685160A25E}" destId="{45914951-BDC7-48EB-9CBE-7FD829112818}" srcOrd="1" destOrd="0" presId="urn:microsoft.com/office/officeart/2005/8/layout/cycle4"/>
    <dgm:cxn modelId="{EB09D6C5-73CE-49A8-B250-307A434A48A2}" type="presParOf" srcId="{45914951-BDC7-48EB-9CBE-7FD829112818}" destId="{83AC4450-FF2D-4348-9405-F1E05102AF48}" srcOrd="0" destOrd="0" presId="urn:microsoft.com/office/officeart/2005/8/layout/cycle4"/>
    <dgm:cxn modelId="{786EF5C9-A4E1-4103-A747-CBAC28FF7E7E}" type="presParOf" srcId="{45914951-BDC7-48EB-9CBE-7FD829112818}" destId="{BE07D691-3BD5-4A7F-96D3-F3255E44290F}" srcOrd="1" destOrd="0" presId="urn:microsoft.com/office/officeart/2005/8/layout/cycle4"/>
    <dgm:cxn modelId="{C3DC3431-C79D-4B6F-A4CE-E2A6775ECBE4}" type="presParOf" srcId="{45914951-BDC7-48EB-9CBE-7FD829112818}" destId="{F2982464-C6BE-46DE-8CF0-95CDEFACE2C2}" srcOrd="2" destOrd="0" presId="urn:microsoft.com/office/officeart/2005/8/layout/cycle4"/>
    <dgm:cxn modelId="{0C502088-D872-45FD-A110-145AABB99E2C}" type="presParOf" srcId="{45914951-BDC7-48EB-9CBE-7FD829112818}" destId="{7F6BEB44-69BD-4546-8CB0-6588F52B3F27}" srcOrd="3" destOrd="0" presId="urn:microsoft.com/office/officeart/2005/8/layout/cycle4"/>
    <dgm:cxn modelId="{0DE67BC4-2EDE-469A-BB31-8F84C4E0A820}" type="presParOf" srcId="{45914951-BDC7-48EB-9CBE-7FD829112818}" destId="{49EAA06F-04D0-4D0B-94F7-C98DDE0BB0D4}" srcOrd="4" destOrd="0" presId="urn:microsoft.com/office/officeart/2005/8/layout/cycle4"/>
    <dgm:cxn modelId="{9C6FCEAB-439C-47B4-8624-6F6CC685E328}" type="presParOf" srcId="{B49903B0-6142-4DBB-93E4-9F685160A25E}" destId="{04C8F8A5-90BC-468B-88ED-D1DBC3C012B5}" srcOrd="2" destOrd="0" presId="urn:microsoft.com/office/officeart/2005/8/layout/cycle4"/>
    <dgm:cxn modelId="{8A140645-1F22-436D-93AF-5D4D076C9BC8}" type="presParOf" srcId="{B49903B0-6142-4DBB-93E4-9F685160A25E}" destId="{23116A42-F117-451F-ACBD-AA68BCE28570}"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B0840F-43B9-4F12-986F-5BAB3ABFB925}" type="doc">
      <dgm:prSet loTypeId="urn:microsoft.com/office/officeart/2005/8/layout/process4" loCatId="list" qsTypeId="urn:microsoft.com/office/officeart/2005/8/quickstyle/simple1" qsCatId="simple" csTypeId="urn:microsoft.com/office/officeart/2005/8/colors/colorful2" csCatId="colorful" phldr="1"/>
      <dgm:spPr/>
      <dgm:t>
        <a:bodyPr/>
        <a:lstStyle/>
        <a:p>
          <a:endParaRPr lang="es-EC"/>
        </a:p>
      </dgm:t>
    </dgm:pt>
    <dgm:pt modelId="{0D7F1C37-77E6-4446-9F5A-6851B951157E}">
      <dgm:prSet phldrT="[Texto]"/>
      <dgm:spPr/>
      <dgm:t>
        <a:bodyPr/>
        <a:lstStyle/>
        <a:p>
          <a:r>
            <a:rPr lang="es-ES" dirty="0" smtClean="0">
              <a:solidFill>
                <a:schemeClr val="tx1"/>
              </a:solidFill>
            </a:rPr>
            <a:t>Ley Orgánica de la Economía Popular y Solidaria.</a:t>
          </a:r>
          <a:endParaRPr lang="es-EC" dirty="0">
            <a:solidFill>
              <a:schemeClr val="tx1"/>
            </a:solidFill>
          </a:endParaRPr>
        </a:p>
      </dgm:t>
    </dgm:pt>
    <dgm:pt modelId="{AC6459BB-F262-49F2-9421-25B06607CF69}" type="parTrans" cxnId="{BCE6D979-2A3D-4EF5-8474-E9C60FD97EC4}">
      <dgm:prSet/>
      <dgm:spPr/>
      <dgm:t>
        <a:bodyPr/>
        <a:lstStyle/>
        <a:p>
          <a:endParaRPr lang="es-EC">
            <a:solidFill>
              <a:schemeClr val="tx1"/>
            </a:solidFill>
          </a:endParaRPr>
        </a:p>
      </dgm:t>
    </dgm:pt>
    <dgm:pt modelId="{CA1C5738-9096-4DA9-8ABF-380B7C5C371F}" type="sibTrans" cxnId="{BCE6D979-2A3D-4EF5-8474-E9C60FD97EC4}">
      <dgm:prSet/>
      <dgm:spPr/>
      <dgm:t>
        <a:bodyPr/>
        <a:lstStyle/>
        <a:p>
          <a:endParaRPr lang="es-EC">
            <a:solidFill>
              <a:schemeClr val="tx1"/>
            </a:solidFill>
          </a:endParaRPr>
        </a:p>
      </dgm:t>
    </dgm:pt>
    <dgm:pt modelId="{17BD2ED9-3132-43F4-AF87-6748A1766F0E}">
      <dgm:prSet phldrT="[Texto]"/>
      <dgm:spPr/>
      <dgm:t>
        <a:bodyPr/>
        <a:lstStyle/>
        <a:p>
          <a:r>
            <a:rPr lang="es-ES" dirty="0" smtClean="0">
              <a:solidFill>
                <a:schemeClr val="tx1"/>
              </a:solidFill>
            </a:rPr>
            <a:t>Satisfacer necesidades y generar ingresos</a:t>
          </a:r>
          <a:endParaRPr lang="es-EC" dirty="0">
            <a:solidFill>
              <a:schemeClr val="tx1"/>
            </a:solidFill>
          </a:endParaRPr>
        </a:p>
      </dgm:t>
    </dgm:pt>
    <dgm:pt modelId="{EE8ECA93-B2F3-4B93-8463-22C47B0E4738}" type="parTrans" cxnId="{829444D5-EB6E-4696-8877-65C91F71AC99}">
      <dgm:prSet/>
      <dgm:spPr/>
      <dgm:t>
        <a:bodyPr/>
        <a:lstStyle/>
        <a:p>
          <a:endParaRPr lang="es-EC">
            <a:solidFill>
              <a:schemeClr val="tx1"/>
            </a:solidFill>
          </a:endParaRPr>
        </a:p>
      </dgm:t>
    </dgm:pt>
    <dgm:pt modelId="{D3B493EF-6965-4E2C-B765-F952AA20EA8B}" type="sibTrans" cxnId="{829444D5-EB6E-4696-8877-65C91F71AC99}">
      <dgm:prSet/>
      <dgm:spPr/>
      <dgm:t>
        <a:bodyPr/>
        <a:lstStyle/>
        <a:p>
          <a:endParaRPr lang="es-EC">
            <a:solidFill>
              <a:schemeClr val="tx1"/>
            </a:solidFill>
          </a:endParaRPr>
        </a:p>
      </dgm:t>
    </dgm:pt>
    <dgm:pt modelId="{CDC885D4-C3FD-46AA-BF5D-7432524D6961}">
      <dgm:prSet phldrT="[Texto]"/>
      <dgm:spPr/>
      <dgm:t>
        <a:bodyPr/>
        <a:lstStyle/>
        <a:p>
          <a:r>
            <a:rPr lang="es-ES" dirty="0" smtClean="0">
              <a:solidFill>
                <a:schemeClr val="tx1"/>
              </a:solidFill>
            </a:rPr>
            <a:t>Producir, comercializar, distribuir y el consumo de bienes o servicios</a:t>
          </a:r>
          <a:endParaRPr lang="es-EC" dirty="0">
            <a:solidFill>
              <a:schemeClr val="tx1"/>
            </a:solidFill>
          </a:endParaRPr>
        </a:p>
      </dgm:t>
    </dgm:pt>
    <dgm:pt modelId="{4626B958-08C4-4B1B-994E-B468BB4F1EF3}" type="parTrans" cxnId="{ABAD3C49-7B63-4D6E-9B23-F18FA91509BE}">
      <dgm:prSet/>
      <dgm:spPr/>
      <dgm:t>
        <a:bodyPr/>
        <a:lstStyle/>
        <a:p>
          <a:endParaRPr lang="es-EC">
            <a:solidFill>
              <a:schemeClr val="tx1"/>
            </a:solidFill>
          </a:endParaRPr>
        </a:p>
      </dgm:t>
    </dgm:pt>
    <dgm:pt modelId="{9BA83295-E086-4264-A09A-B3354414DB01}" type="sibTrans" cxnId="{ABAD3C49-7B63-4D6E-9B23-F18FA91509BE}">
      <dgm:prSet/>
      <dgm:spPr/>
      <dgm:t>
        <a:bodyPr/>
        <a:lstStyle/>
        <a:p>
          <a:endParaRPr lang="es-EC">
            <a:solidFill>
              <a:schemeClr val="tx1"/>
            </a:solidFill>
          </a:endParaRPr>
        </a:p>
      </dgm:t>
    </dgm:pt>
    <dgm:pt modelId="{92289639-6DBE-4558-A00E-2932E7648C00}">
      <dgm:prSet phldrT="[Texto]"/>
      <dgm:spPr/>
      <dgm:t>
        <a:bodyPr/>
        <a:lstStyle/>
        <a:p>
          <a:r>
            <a:rPr lang="es-EC" dirty="0" smtClean="0">
              <a:solidFill>
                <a:schemeClr val="tx1"/>
              </a:solidFill>
            </a:rPr>
            <a:t>Sector Asociativo</a:t>
          </a:r>
          <a:endParaRPr lang="es-EC" dirty="0">
            <a:solidFill>
              <a:schemeClr val="tx1"/>
            </a:solidFill>
          </a:endParaRPr>
        </a:p>
      </dgm:t>
    </dgm:pt>
    <dgm:pt modelId="{3AA63497-21A9-4E30-8B34-4983AFD4986A}" type="parTrans" cxnId="{88144342-7432-4557-9C44-55E9D2AFD3FD}">
      <dgm:prSet/>
      <dgm:spPr/>
      <dgm:t>
        <a:bodyPr/>
        <a:lstStyle/>
        <a:p>
          <a:endParaRPr lang="es-EC">
            <a:solidFill>
              <a:schemeClr val="tx1"/>
            </a:solidFill>
          </a:endParaRPr>
        </a:p>
      </dgm:t>
    </dgm:pt>
    <dgm:pt modelId="{6D03F52D-BB71-492F-88F5-55ECA4F39A8B}" type="sibTrans" cxnId="{88144342-7432-4557-9C44-55E9D2AFD3FD}">
      <dgm:prSet/>
      <dgm:spPr/>
      <dgm:t>
        <a:bodyPr/>
        <a:lstStyle/>
        <a:p>
          <a:endParaRPr lang="es-EC">
            <a:solidFill>
              <a:schemeClr val="tx1"/>
            </a:solidFill>
          </a:endParaRPr>
        </a:p>
      </dgm:t>
    </dgm:pt>
    <dgm:pt modelId="{1764A392-5F14-49EB-B2F8-69285DEDEF8B}">
      <dgm:prSet phldrT="[Texto]"/>
      <dgm:spPr/>
      <dgm:t>
        <a:bodyPr/>
        <a:lstStyle/>
        <a:p>
          <a:r>
            <a:rPr lang="es-EC" dirty="0" smtClean="0">
              <a:solidFill>
                <a:schemeClr val="tx1"/>
              </a:solidFill>
            </a:rPr>
            <a:t>Actividades económicas</a:t>
          </a:r>
          <a:endParaRPr lang="es-EC" dirty="0">
            <a:solidFill>
              <a:schemeClr val="tx1"/>
            </a:solidFill>
          </a:endParaRPr>
        </a:p>
      </dgm:t>
    </dgm:pt>
    <dgm:pt modelId="{54076793-79CD-4B51-842A-7DA53C7B9985}" type="parTrans" cxnId="{5410E117-C8AC-4EDF-84B2-EE1E3424C830}">
      <dgm:prSet/>
      <dgm:spPr/>
      <dgm:t>
        <a:bodyPr/>
        <a:lstStyle/>
        <a:p>
          <a:endParaRPr lang="es-EC">
            <a:solidFill>
              <a:schemeClr val="tx1"/>
            </a:solidFill>
          </a:endParaRPr>
        </a:p>
      </dgm:t>
    </dgm:pt>
    <dgm:pt modelId="{7B26CE3E-AAA5-480D-B47D-53C13BD39632}" type="sibTrans" cxnId="{5410E117-C8AC-4EDF-84B2-EE1E3424C830}">
      <dgm:prSet/>
      <dgm:spPr/>
      <dgm:t>
        <a:bodyPr/>
        <a:lstStyle/>
        <a:p>
          <a:endParaRPr lang="es-EC">
            <a:solidFill>
              <a:schemeClr val="tx1"/>
            </a:solidFill>
          </a:endParaRPr>
        </a:p>
      </dgm:t>
    </dgm:pt>
    <dgm:pt modelId="{A9B87EDB-0D81-45F8-BDE4-31FABB4137A9}">
      <dgm:prSet phldrT="[Texto]"/>
      <dgm:spPr/>
      <dgm:t>
        <a:bodyPr/>
        <a:lstStyle/>
        <a:p>
          <a:r>
            <a:rPr lang="es-ES" dirty="0" smtClean="0">
              <a:solidFill>
                <a:schemeClr val="tx1"/>
              </a:solidFill>
            </a:rPr>
            <a:t>Producir, comercializar y consumir bienes y servicios lícitos y socialmente necesarios</a:t>
          </a:r>
          <a:endParaRPr lang="es-EC" dirty="0">
            <a:solidFill>
              <a:schemeClr val="tx1"/>
            </a:solidFill>
          </a:endParaRPr>
        </a:p>
      </dgm:t>
    </dgm:pt>
    <dgm:pt modelId="{ADE27C5F-3684-4032-9D05-1E4DFF9C0188}" type="parTrans" cxnId="{6F670D9D-79AE-4E06-A7A8-8DF6E94E1B5B}">
      <dgm:prSet/>
      <dgm:spPr/>
      <dgm:t>
        <a:bodyPr/>
        <a:lstStyle/>
        <a:p>
          <a:endParaRPr lang="es-EC">
            <a:solidFill>
              <a:schemeClr val="tx1"/>
            </a:solidFill>
          </a:endParaRPr>
        </a:p>
      </dgm:t>
    </dgm:pt>
    <dgm:pt modelId="{0E2475E3-1877-4227-A24B-F29DFE8E501C}" type="sibTrans" cxnId="{6F670D9D-79AE-4E06-A7A8-8DF6E94E1B5B}">
      <dgm:prSet/>
      <dgm:spPr/>
      <dgm:t>
        <a:bodyPr/>
        <a:lstStyle/>
        <a:p>
          <a:endParaRPr lang="es-EC">
            <a:solidFill>
              <a:schemeClr val="tx1"/>
            </a:solidFill>
          </a:endParaRPr>
        </a:p>
      </dgm:t>
    </dgm:pt>
    <dgm:pt modelId="{F2CA1D69-2539-41E6-A2CA-BBF48754C3EF}">
      <dgm:prSet phldrT="[Texto]"/>
      <dgm:spPr/>
      <dgm:t>
        <a:bodyPr/>
        <a:lstStyle/>
        <a:p>
          <a:r>
            <a:rPr lang="es-EC" dirty="0" smtClean="0">
              <a:solidFill>
                <a:schemeClr val="tx1"/>
              </a:solidFill>
            </a:rPr>
            <a:t>Beneficios e incentivos</a:t>
          </a:r>
          <a:endParaRPr lang="es-EC" dirty="0">
            <a:solidFill>
              <a:schemeClr val="tx1"/>
            </a:solidFill>
          </a:endParaRPr>
        </a:p>
      </dgm:t>
    </dgm:pt>
    <dgm:pt modelId="{B8EC6529-FB43-468E-BFE9-DFF91FA8AFB2}" type="parTrans" cxnId="{3B86726F-7C75-432C-BF14-350489BCD93E}">
      <dgm:prSet/>
      <dgm:spPr/>
      <dgm:t>
        <a:bodyPr/>
        <a:lstStyle/>
        <a:p>
          <a:endParaRPr lang="es-EC">
            <a:solidFill>
              <a:schemeClr val="tx1"/>
            </a:solidFill>
          </a:endParaRPr>
        </a:p>
      </dgm:t>
    </dgm:pt>
    <dgm:pt modelId="{46F4842E-69DB-4D9D-94C2-3E998DCBF1BA}" type="sibTrans" cxnId="{3B86726F-7C75-432C-BF14-350489BCD93E}">
      <dgm:prSet/>
      <dgm:spPr/>
      <dgm:t>
        <a:bodyPr/>
        <a:lstStyle/>
        <a:p>
          <a:endParaRPr lang="es-EC">
            <a:solidFill>
              <a:schemeClr val="tx1"/>
            </a:solidFill>
          </a:endParaRPr>
        </a:p>
      </dgm:t>
    </dgm:pt>
    <dgm:pt modelId="{B7BABF29-BA94-434F-8171-0EABD8BA0CE2}">
      <dgm:prSet phldrT="[Texto]"/>
      <dgm:spPr/>
      <dgm:t>
        <a:bodyPr/>
        <a:lstStyle/>
        <a:p>
          <a:r>
            <a:rPr lang="es-ES" dirty="0" smtClean="0">
              <a:solidFill>
                <a:schemeClr val="tx1"/>
              </a:solidFill>
            </a:rPr>
            <a:t>Programas y proyectos con financiamiento público</a:t>
          </a:r>
          <a:endParaRPr lang="es-EC" dirty="0">
            <a:solidFill>
              <a:schemeClr val="tx1"/>
            </a:solidFill>
          </a:endParaRPr>
        </a:p>
      </dgm:t>
    </dgm:pt>
    <dgm:pt modelId="{E286F5A4-1117-4D5F-AE50-4B6ECAE5C4E7}" type="parTrans" cxnId="{EB71F253-35B9-409A-9481-4A7102FE80EB}">
      <dgm:prSet/>
      <dgm:spPr/>
      <dgm:t>
        <a:bodyPr/>
        <a:lstStyle/>
        <a:p>
          <a:endParaRPr lang="es-EC">
            <a:solidFill>
              <a:schemeClr val="tx1"/>
            </a:solidFill>
          </a:endParaRPr>
        </a:p>
      </dgm:t>
    </dgm:pt>
    <dgm:pt modelId="{040F4BA3-1DBD-4920-A144-35091677C98B}" type="sibTrans" cxnId="{EB71F253-35B9-409A-9481-4A7102FE80EB}">
      <dgm:prSet/>
      <dgm:spPr/>
      <dgm:t>
        <a:bodyPr/>
        <a:lstStyle/>
        <a:p>
          <a:endParaRPr lang="es-EC">
            <a:solidFill>
              <a:schemeClr val="tx1"/>
            </a:solidFill>
          </a:endParaRPr>
        </a:p>
      </dgm:t>
    </dgm:pt>
    <dgm:pt modelId="{8D83B36A-3B2C-4C74-BBD4-2CDEC5FB2A3E}">
      <dgm:prSet phldrT="[Texto]"/>
      <dgm:spPr/>
      <dgm:t>
        <a:bodyPr/>
        <a:lstStyle/>
        <a:p>
          <a:r>
            <a:rPr lang="es-ES" dirty="0" smtClean="0">
              <a:solidFill>
                <a:schemeClr val="tx1"/>
              </a:solidFill>
            </a:rPr>
            <a:t>No constituye hecho generador de tributos</a:t>
          </a:r>
          <a:endParaRPr lang="es-EC" dirty="0">
            <a:solidFill>
              <a:schemeClr val="tx1"/>
            </a:solidFill>
          </a:endParaRPr>
        </a:p>
      </dgm:t>
    </dgm:pt>
    <dgm:pt modelId="{AD5177E1-C611-4ADF-A553-7F6A2C5488A0}" type="parTrans" cxnId="{9B846610-D4A3-4A94-B589-35BCD351A237}">
      <dgm:prSet/>
      <dgm:spPr/>
      <dgm:t>
        <a:bodyPr/>
        <a:lstStyle/>
        <a:p>
          <a:endParaRPr lang="es-EC">
            <a:solidFill>
              <a:schemeClr val="tx1"/>
            </a:solidFill>
          </a:endParaRPr>
        </a:p>
      </dgm:t>
    </dgm:pt>
    <dgm:pt modelId="{43843975-609E-4D08-80B5-4C00C144B25C}" type="sibTrans" cxnId="{9B846610-D4A3-4A94-B589-35BCD351A237}">
      <dgm:prSet/>
      <dgm:spPr/>
      <dgm:t>
        <a:bodyPr/>
        <a:lstStyle/>
        <a:p>
          <a:endParaRPr lang="es-EC">
            <a:solidFill>
              <a:schemeClr val="tx1"/>
            </a:solidFill>
          </a:endParaRPr>
        </a:p>
      </dgm:t>
    </dgm:pt>
    <dgm:pt modelId="{1C29FA33-9724-4691-A6DE-A9D8D1610924}" type="pres">
      <dgm:prSet presAssocID="{48B0840F-43B9-4F12-986F-5BAB3ABFB925}" presName="Name0" presStyleCnt="0">
        <dgm:presLayoutVars>
          <dgm:dir/>
          <dgm:animLvl val="lvl"/>
          <dgm:resizeHandles val="exact"/>
        </dgm:presLayoutVars>
      </dgm:prSet>
      <dgm:spPr/>
      <dgm:t>
        <a:bodyPr/>
        <a:lstStyle/>
        <a:p>
          <a:endParaRPr lang="es-EC"/>
        </a:p>
      </dgm:t>
    </dgm:pt>
    <dgm:pt modelId="{78D23C60-7D71-4DAB-B1B5-7BAA946E63BA}" type="pres">
      <dgm:prSet presAssocID="{F2CA1D69-2539-41E6-A2CA-BBF48754C3EF}" presName="boxAndChildren" presStyleCnt="0"/>
      <dgm:spPr/>
    </dgm:pt>
    <dgm:pt modelId="{4461EBBC-DEAB-45EB-93F8-62E4242AD8F6}" type="pres">
      <dgm:prSet presAssocID="{F2CA1D69-2539-41E6-A2CA-BBF48754C3EF}" presName="parentTextBox" presStyleLbl="node1" presStyleIdx="0" presStyleCnt="3"/>
      <dgm:spPr/>
      <dgm:t>
        <a:bodyPr/>
        <a:lstStyle/>
        <a:p>
          <a:endParaRPr lang="es-EC"/>
        </a:p>
      </dgm:t>
    </dgm:pt>
    <dgm:pt modelId="{6D9E9E80-592D-4F76-83ED-28E314EE8AC2}" type="pres">
      <dgm:prSet presAssocID="{F2CA1D69-2539-41E6-A2CA-BBF48754C3EF}" presName="entireBox" presStyleLbl="node1" presStyleIdx="0" presStyleCnt="3"/>
      <dgm:spPr/>
      <dgm:t>
        <a:bodyPr/>
        <a:lstStyle/>
        <a:p>
          <a:endParaRPr lang="es-EC"/>
        </a:p>
      </dgm:t>
    </dgm:pt>
    <dgm:pt modelId="{DB7F8942-3D30-442C-883F-F427735D898F}" type="pres">
      <dgm:prSet presAssocID="{F2CA1D69-2539-41E6-A2CA-BBF48754C3EF}" presName="descendantBox" presStyleCnt="0"/>
      <dgm:spPr/>
    </dgm:pt>
    <dgm:pt modelId="{481963EF-1903-46C2-A0AD-D8D6302A7C94}" type="pres">
      <dgm:prSet presAssocID="{B7BABF29-BA94-434F-8171-0EABD8BA0CE2}" presName="childTextBox" presStyleLbl="fgAccFollowNode1" presStyleIdx="0" presStyleCnt="6">
        <dgm:presLayoutVars>
          <dgm:bulletEnabled val="1"/>
        </dgm:presLayoutVars>
      </dgm:prSet>
      <dgm:spPr/>
      <dgm:t>
        <a:bodyPr/>
        <a:lstStyle/>
        <a:p>
          <a:endParaRPr lang="es-EC"/>
        </a:p>
      </dgm:t>
    </dgm:pt>
    <dgm:pt modelId="{E4286EE6-C74D-4205-8357-612876751183}" type="pres">
      <dgm:prSet presAssocID="{8D83B36A-3B2C-4C74-BBD4-2CDEC5FB2A3E}" presName="childTextBox" presStyleLbl="fgAccFollowNode1" presStyleIdx="1" presStyleCnt="6">
        <dgm:presLayoutVars>
          <dgm:bulletEnabled val="1"/>
        </dgm:presLayoutVars>
      </dgm:prSet>
      <dgm:spPr/>
      <dgm:t>
        <a:bodyPr/>
        <a:lstStyle/>
        <a:p>
          <a:endParaRPr lang="es-EC"/>
        </a:p>
      </dgm:t>
    </dgm:pt>
    <dgm:pt modelId="{60661CB9-34FA-4809-80ED-2697A751E43E}" type="pres">
      <dgm:prSet presAssocID="{6D03F52D-BB71-492F-88F5-55ECA4F39A8B}" presName="sp" presStyleCnt="0"/>
      <dgm:spPr/>
    </dgm:pt>
    <dgm:pt modelId="{9176914D-5D0C-49DB-BA43-5F763DCFB585}" type="pres">
      <dgm:prSet presAssocID="{92289639-6DBE-4558-A00E-2932E7648C00}" presName="arrowAndChildren" presStyleCnt="0"/>
      <dgm:spPr/>
    </dgm:pt>
    <dgm:pt modelId="{69E26256-41F7-442B-AB46-143C9A963267}" type="pres">
      <dgm:prSet presAssocID="{92289639-6DBE-4558-A00E-2932E7648C00}" presName="parentTextArrow" presStyleLbl="node1" presStyleIdx="0" presStyleCnt="3"/>
      <dgm:spPr/>
      <dgm:t>
        <a:bodyPr/>
        <a:lstStyle/>
        <a:p>
          <a:endParaRPr lang="es-EC"/>
        </a:p>
      </dgm:t>
    </dgm:pt>
    <dgm:pt modelId="{2BF86049-E739-4629-AEB7-2519D8607F91}" type="pres">
      <dgm:prSet presAssocID="{92289639-6DBE-4558-A00E-2932E7648C00}" presName="arrow" presStyleLbl="node1" presStyleIdx="1" presStyleCnt="3"/>
      <dgm:spPr/>
      <dgm:t>
        <a:bodyPr/>
        <a:lstStyle/>
        <a:p>
          <a:endParaRPr lang="es-EC"/>
        </a:p>
      </dgm:t>
    </dgm:pt>
    <dgm:pt modelId="{5F54CDC7-E82E-4786-8C29-3A17D195E9F6}" type="pres">
      <dgm:prSet presAssocID="{92289639-6DBE-4558-A00E-2932E7648C00}" presName="descendantArrow" presStyleCnt="0"/>
      <dgm:spPr/>
    </dgm:pt>
    <dgm:pt modelId="{26043B0B-70AC-4FCF-8CCC-2CBBBFCA4309}" type="pres">
      <dgm:prSet presAssocID="{1764A392-5F14-49EB-B2F8-69285DEDEF8B}" presName="childTextArrow" presStyleLbl="fgAccFollowNode1" presStyleIdx="2" presStyleCnt="6">
        <dgm:presLayoutVars>
          <dgm:bulletEnabled val="1"/>
        </dgm:presLayoutVars>
      </dgm:prSet>
      <dgm:spPr/>
      <dgm:t>
        <a:bodyPr/>
        <a:lstStyle/>
        <a:p>
          <a:endParaRPr lang="es-EC"/>
        </a:p>
      </dgm:t>
    </dgm:pt>
    <dgm:pt modelId="{3372677C-C210-483C-BE40-8266DB14B638}" type="pres">
      <dgm:prSet presAssocID="{A9B87EDB-0D81-45F8-BDE4-31FABB4137A9}" presName="childTextArrow" presStyleLbl="fgAccFollowNode1" presStyleIdx="3" presStyleCnt="6">
        <dgm:presLayoutVars>
          <dgm:bulletEnabled val="1"/>
        </dgm:presLayoutVars>
      </dgm:prSet>
      <dgm:spPr/>
      <dgm:t>
        <a:bodyPr/>
        <a:lstStyle/>
        <a:p>
          <a:endParaRPr lang="es-EC"/>
        </a:p>
      </dgm:t>
    </dgm:pt>
    <dgm:pt modelId="{DBE3063C-3D4F-4168-8143-F555E4FD768A}" type="pres">
      <dgm:prSet presAssocID="{CA1C5738-9096-4DA9-8ABF-380B7C5C371F}" presName="sp" presStyleCnt="0"/>
      <dgm:spPr/>
    </dgm:pt>
    <dgm:pt modelId="{F67F59A6-CD95-4F38-AA1F-ACF5242EDFA6}" type="pres">
      <dgm:prSet presAssocID="{0D7F1C37-77E6-4446-9F5A-6851B951157E}" presName="arrowAndChildren" presStyleCnt="0"/>
      <dgm:spPr/>
    </dgm:pt>
    <dgm:pt modelId="{D351F1E5-0971-42BE-8765-81E65B22DF78}" type="pres">
      <dgm:prSet presAssocID="{0D7F1C37-77E6-4446-9F5A-6851B951157E}" presName="parentTextArrow" presStyleLbl="node1" presStyleIdx="1" presStyleCnt="3"/>
      <dgm:spPr/>
      <dgm:t>
        <a:bodyPr/>
        <a:lstStyle/>
        <a:p>
          <a:endParaRPr lang="es-EC"/>
        </a:p>
      </dgm:t>
    </dgm:pt>
    <dgm:pt modelId="{1B2C298C-897E-4908-BDF5-BE00B6B6CD85}" type="pres">
      <dgm:prSet presAssocID="{0D7F1C37-77E6-4446-9F5A-6851B951157E}" presName="arrow" presStyleLbl="node1" presStyleIdx="2" presStyleCnt="3"/>
      <dgm:spPr/>
      <dgm:t>
        <a:bodyPr/>
        <a:lstStyle/>
        <a:p>
          <a:endParaRPr lang="es-EC"/>
        </a:p>
      </dgm:t>
    </dgm:pt>
    <dgm:pt modelId="{156EE756-8604-4FA4-BBF0-9E4ED8BB0087}" type="pres">
      <dgm:prSet presAssocID="{0D7F1C37-77E6-4446-9F5A-6851B951157E}" presName="descendantArrow" presStyleCnt="0"/>
      <dgm:spPr/>
    </dgm:pt>
    <dgm:pt modelId="{80DDA5B4-E51D-4381-BA51-005AE2FB1A74}" type="pres">
      <dgm:prSet presAssocID="{17BD2ED9-3132-43F4-AF87-6748A1766F0E}" presName="childTextArrow" presStyleLbl="fgAccFollowNode1" presStyleIdx="4" presStyleCnt="6" custLinFactNeighborX="100000" custLinFactNeighborY="4901">
        <dgm:presLayoutVars>
          <dgm:bulletEnabled val="1"/>
        </dgm:presLayoutVars>
      </dgm:prSet>
      <dgm:spPr/>
      <dgm:t>
        <a:bodyPr/>
        <a:lstStyle/>
        <a:p>
          <a:endParaRPr lang="es-EC"/>
        </a:p>
      </dgm:t>
    </dgm:pt>
    <dgm:pt modelId="{FAEF0CC1-867A-4CAB-B96D-EE03F9BDB0B5}" type="pres">
      <dgm:prSet presAssocID="{CDC885D4-C3FD-46AA-BF5D-7432524D6961}" presName="childTextArrow" presStyleLbl="fgAccFollowNode1" presStyleIdx="5" presStyleCnt="6" custLinFactNeighborX="-100000" custLinFactNeighborY="6035">
        <dgm:presLayoutVars>
          <dgm:bulletEnabled val="1"/>
        </dgm:presLayoutVars>
      </dgm:prSet>
      <dgm:spPr/>
      <dgm:t>
        <a:bodyPr/>
        <a:lstStyle/>
        <a:p>
          <a:endParaRPr lang="es-EC"/>
        </a:p>
      </dgm:t>
    </dgm:pt>
  </dgm:ptLst>
  <dgm:cxnLst>
    <dgm:cxn modelId="{6F670D9D-79AE-4E06-A7A8-8DF6E94E1B5B}" srcId="{92289639-6DBE-4558-A00E-2932E7648C00}" destId="{A9B87EDB-0D81-45F8-BDE4-31FABB4137A9}" srcOrd="1" destOrd="0" parTransId="{ADE27C5F-3684-4032-9D05-1E4DFF9C0188}" sibTransId="{0E2475E3-1877-4227-A24B-F29DFE8E501C}"/>
    <dgm:cxn modelId="{35417748-ACCC-4FA3-A3CD-1FD42BF09374}" type="presOf" srcId="{F2CA1D69-2539-41E6-A2CA-BBF48754C3EF}" destId="{4461EBBC-DEAB-45EB-93F8-62E4242AD8F6}" srcOrd="0" destOrd="0" presId="urn:microsoft.com/office/officeart/2005/8/layout/process4"/>
    <dgm:cxn modelId="{9B846610-D4A3-4A94-B589-35BCD351A237}" srcId="{F2CA1D69-2539-41E6-A2CA-BBF48754C3EF}" destId="{8D83B36A-3B2C-4C74-BBD4-2CDEC5FB2A3E}" srcOrd="1" destOrd="0" parTransId="{AD5177E1-C611-4ADF-A553-7F6A2C5488A0}" sibTransId="{43843975-609E-4D08-80B5-4C00C144B25C}"/>
    <dgm:cxn modelId="{9F0D4312-16CB-40A1-A1A4-033C59373ACE}" type="presOf" srcId="{92289639-6DBE-4558-A00E-2932E7648C00}" destId="{69E26256-41F7-442B-AB46-143C9A963267}" srcOrd="0" destOrd="0" presId="urn:microsoft.com/office/officeart/2005/8/layout/process4"/>
    <dgm:cxn modelId="{A9F148F6-371C-487B-B8C4-064BFC631E76}" type="presOf" srcId="{1764A392-5F14-49EB-B2F8-69285DEDEF8B}" destId="{26043B0B-70AC-4FCF-8CCC-2CBBBFCA4309}" srcOrd="0" destOrd="0" presId="urn:microsoft.com/office/officeart/2005/8/layout/process4"/>
    <dgm:cxn modelId="{13D18C55-AB42-4559-9031-E17879708564}" type="presOf" srcId="{CDC885D4-C3FD-46AA-BF5D-7432524D6961}" destId="{FAEF0CC1-867A-4CAB-B96D-EE03F9BDB0B5}" srcOrd="0" destOrd="0" presId="urn:microsoft.com/office/officeart/2005/8/layout/process4"/>
    <dgm:cxn modelId="{ABAD3C49-7B63-4D6E-9B23-F18FA91509BE}" srcId="{0D7F1C37-77E6-4446-9F5A-6851B951157E}" destId="{CDC885D4-C3FD-46AA-BF5D-7432524D6961}" srcOrd="1" destOrd="0" parTransId="{4626B958-08C4-4B1B-994E-B468BB4F1EF3}" sibTransId="{9BA83295-E086-4264-A09A-B3354414DB01}"/>
    <dgm:cxn modelId="{01717DDD-6831-4E9A-AE0C-97EE187F4401}" type="presOf" srcId="{17BD2ED9-3132-43F4-AF87-6748A1766F0E}" destId="{80DDA5B4-E51D-4381-BA51-005AE2FB1A74}" srcOrd="0" destOrd="0" presId="urn:microsoft.com/office/officeart/2005/8/layout/process4"/>
    <dgm:cxn modelId="{BCE6D979-2A3D-4EF5-8474-E9C60FD97EC4}" srcId="{48B0840F-43B9-4F12-986F-5BAB3ABFB925}" destId="{0D7F1C37-77E6-4446-9F5A-6851B951157E}" srcOrd="0" destOrd="0" parTransId="{AC6459BB-F262-49F2-9421-25B06607CF69}" sibTransId="{CA1C5738-9096-4DA9-8ABF-380B7C5C371F}"/>
    <dgm:cxn modelId="{88144342-7432-4557-9C44-55E9D2AFD3FD}" srcId="{48B0840F-43B9-4F12-986F-5BAB3ABFB925}" destId="{92289639-6DBE-4558-A00E-2932E7648C00}" srcOrd="1" destOrd="0" parTransId="{3AA63497-21A9-4E30-8B34-4983AFD4986A}" sibTransId="{6D03F52D-BB71-492F-88F5-55ECA4F39A8B}"/>
    <dgm:cxn modelId="{3B86726F-7C75-432C-BF14-350489BCD93E}" srcId="{48B0840F-43B9-4F12-986F-5BAB3ABFB925}" destId="{F2CA1D69-2539-41E6-A2CA-BBF48754C3EF}" srcOrd="2" destOrd="0" parTransId="{B8EC6529-FB43-468E-BFE9-DFF91FA8AFB2}" sibTransId="{46F4842E-69DB-4D9D-94C2-3E998DCBF1BA}"/>
    <dgm:cxn modelId="{EB71F253-35B9-409A-9481-4A7102FE80EB}" srcId="{F2CA1D69-2539-41E6-A2CA-BBF48754C3EF}" destId="{B7BABF29-BA94-434F-8171-0EABD8BA0CE2}" srcOrd="0" destOrd="0" parTransId="{E286F5A4-1117-4D5F-AE50-4B6ECAE5C4E7}" sibTransId="{040F4BA3-1DBD-4920-A144-35091677C98B}"/>
    <dgm:cxn modelId="{23C5EE69-EF6E-4161-A69B-87B036D4AFA1}" type="presOf" srcId="{F2CA1D69-2539-41E6-A2CA-BBF48754C3EF}" destId="{6D9E9E80-592D-4F76-83ED-28E314EE8AC2}" srcOrd="1" destOrd="0" presId="urn:microsoft.com/office/officeart/2005/8/layout/process4"/>
    <dgm:cxn modelId="{BA1F8726-0DF1-4328-8F72-6F0F082E876F}" type="presOf" srcId="{0D7F1C37-77E6-4446-9F5A-6851B951157E}" destId="{1B2C298C-897E-4908-BDF5-BE00B6B6CD85}" srcOrd="1" destOrd="0" presId="urn:microsoft.com/office/officeart/2005/8/layout/process4"/>
    <dgm:cxn modelId="{829444D5-EB6E-4696-8877-65C91F71AC99}" srcId="{0D7F1C37-77E6-4446-9F5A-6851B951157E}" destId="{17BD2ED9-3132-43F4-AF87-6748A1766F0E}" srcOrd="0" destOrd="0" parTransId="{EE8ECA93-B2F3-4B93-8463-22C47B0E4738}" sibTransId="{D3B493EF-6965-4E2C-B765-F952AA20EA8B}"/>
    <dgm:cxn modelId="{A785C4CE-A057-4706-ADB2-629413988BF0}" type="presOf" srcId="{8D83B36A-3B2C-4C74-BBD4-2CDEC5FB2A3E}" destId="{E4286EE6-C74D-4205-8357-612876751183}" srcOrd="0" destOrd="0" presId="urn:microsoft.com/office/officeart/2005/8/layout/process4"/>
    <dgm:cxn modelId="{214091E3-9F45-4280-AD76-36853B505785}" type="presOf" srcId="{48B0840F-43B9-4F12-986F-5BAB3ABFB925}" destId="{1C29FA33-9724-4691-A6DE-A9D8D1610924}" srcOrd="0" destOrd="0" presId="urn:microsoft.com/office/officeart/2005/8/layout/process4"/>
    <dgm:cxn modelId="{1E0BF141-D4F6-4E49-AA98-633E9ABB8062}" type="presOf" srcId="{B7BABF29-BA94-434F-8171-0EABD8BA0CE2}" destId="{481963EF-1903-46C2-A0AD-D8D6302A7C94}" srcOrd="0" destOrd="0" presId="urn:microsoft.com/office/officeart/2005/8/layout/process4"/>
    <dgm:cxn modelId="{5410E117-C8AC-4EDF-84B2-EE1E3424C830}" srcId="{92289639-6DBE-4558-A00E-2932E7648C00}" destId="{1764A392-5F14-49EB-B2F8-69285DEDEF8B}" srcOrd="0" destOrd="0" parTransId="{54076793-79CD-4B51-842A-7DA53C7B9985}" sibTransId="{7B26CE3E-AAA5-480D-B47D-53C13BD39632}"/>
    <dgm:cxn modelId="{B266899E-7D71-4C12-8B23-E8AADED03245}" type="presOf" srcId="{0D7F1C37-77E6-4446-9F5A-6851B951157E}" destId="{D351F1E5-0971-42BE-8765-81E65B22DF78}" srcOrd="0" destOrd="0" presId="urn:microsoft.com/office/officeart/2005/8/layout/process4"/>
    <dgm:cxn modelId="{A1486482-6631-498C-8ED7-1658C39657B9}" type="presOf" srcId="{92289639-6DBE-4558-A00E-2932E7648C00}" destId="{2BF86049-E739-4629-AEB7-2519D8607F91}" srcOrd="1" destOrd="0" presId="urn:microsoft.com/office/officeart/2005/8/layout/process4"/>
    <dgm:cxn modelId="{0051DCA5-5D99-487D-90A2-EB25D993060D}" type="presOf" srcId="{A9B87EDB-0D81-45F8-BDE4-31FABB4137A9}" destId="{3372677C-C210-483C-BE40-8266DB14B638}" srcOrd="0" destOrd="0" presId="urn:microsoft.com/office/officeart/2005/8/layout/process4"/>
    <dgm:cxn modelId="{27DB6D79-30BA-4F73-ADF6-39BF04330845}" type="presParOf" srcId="{1C29FA33-9724-4691-A6DE-A9D8D1610924}" destId="{78D23C60-7D71-4DAB-B1B5-7BAA946E63BA}" srcOrd="0" destOrd="0" presId="urn:microsoft.com/office/officeart/2005/8/layout/process4"/>
    <dgm:cxn modelId="{8C3DC8BA-CEE0-4CFF-A2F9-7DC010656D75}" type="presParOf" srcId="{78D23C60-7D71-4DAB-B1B5-7BAA946E63BA}" destId="{4461EBBC-DEAB-45EB-93F8-62E4242AD8F6}" srcOrd="0" destOrd="0" presId="urn:microsoft.com/office/officeart/2005/8/layout/process4"/>
    <dgm:cxn modelId="{500F53CF-2676-4768-ACDE-5345DB55891D}" type="presParOf" srcId="{78D23C60-7D71-4DAB-B1B5-7BAA946E63BA}" destId="{6D9E9E80-592D-4F76-83ED-28E314EE8AC2}" srcOrd="1" destOrd="0" presId="urn:microsoft.com/office/officeart/2005/8/layout/process4"/>
    <dgm:cxn modelId="{87E0FA6B-B878-48C3-90D8-5507020A0F59}" type="presParOf" srcId="{78D23C60-7D71-4DAB-B1B5-7BAA946E63BA}" destId="{DB7F8942-3D30-442C-883F-F427735D898F}" srcOrd="2" destOrd="0" presId="urn:microsoft.com/office/officeart/2005/8/layout/process4"/>
    <dgm:cxn modelId="{B1C850D9-6A56-4BC9-815F-2096D7FD5E21}" type="presParOf" srcId="{DB7F8942-3D30-442C-883F-F427735D898F}" destId="{481963EF-1903-46C2-A0AD-D8D6302A7C94}" srcOrd="0" destOrd="0" presId="urn:microsoft.com/office/officeart/2005/8/layout/process4"/>
    <dgm:cxn modelId="{02349ADC-0BDE-4F1E-91DF-D1A75FC4422F}" type="presParOf" srcId="{DB7F8942-3D30-442C-883F-F427735D898F}" destId="{E4286EE6-C74D-4205-8357-612876751183}" srcOrd="1" destOrd="0" presId="urn:microsoft.com/office/officeart/2005/8/layout/process4"/>
    <dgm:cxn modelId="{2A1D1A28-C6AF-4129-A680-4AA9E933A432}" type="presParOf" srcId="{1C29FA33-9724-4691-A6DE-A9D8D1610924}" destId="{60661CB9-34FA-4809-80ED-2697A751E43E}" srcOrd="1" destOrd="0" presId="urn:microsoft.com/office/officeart/2005/8/layout/process4"/>
    <dgm:cxn modelId="{DC58C2FC-0031-4BDE-9E68-01096F717C5D}" type="presParOf" srcId="{1C29FA33-9724-4691-A6DE-A9D8D1610924}" destId="{9176914D-5D0C-49DB-BA43-5F763DCFB585}" srcOrd="2" destOrd="0" presId="urn:microsoft.com/office/officeart/2005/8/layout/process4"/>
    <dgm:cxn modelId="{54F6517B-8437-400A-9DBE-AC0053696A97}" type="presParOf" srcId="{9176914D-5D0C-49DB-BA43-5F763DCFB585}" destId="{69E26256-41F7-442B-AB46-143C9A963267}" srcOrd="0" destOrd="0" presId="urn:microsoft.com/office/officeart/2005/8/layout/process4"/>
    <dgm:cxn modelId="{E302EECB-22AC-46FC-9294-2CE08369F1BE}" type="presParOf" srcId="{9176914D-5D0C-49DB-BA43-5F763DCFB585}" destId="{2BF86049-E739-4629-AEB7-2519D8607F91}" srcOrd="1" destOrd="0" presId="urn:microsoft.com/office/officeart/2005/8/layout/process4"/>
    <dgm:cxn modelId="{9F9F3219-8432-461C-B46A-EF44907A6FB2}" type="presParOf" srcId="{9176914D-5D0C-49DB-BA43-5F763DCFB585}" destId="{5F54CDC7-E82E-4786-8C29-3A17D195E9F6}" srcOrd="2" destOrd="0" presId="urn:microsoft.com/office/officeart/2005/8/layout/process4"/>
    <dgm:cxn modelId="{C10B8598-D1BE-41CD-A39F-9CB7DE4309BF}" type="presParOf" srcId="{5F54CDC7-E82E-4786-8C29-3A17D195E9F6}" destId="{26043B0B-70AC-4FCF-8CCC-2CBBBFCA4309}" srcOrd="0" destOrd="0" presId="urn:microsoft.com/office/officeart/2005/8/layout/process4"/>
    <dgm:cxn modelId="{1A9FACF6-4704-4014-8450-8B3651D1E0A2}" type="presParOf" srcId="{5F54CDC7-E82E-4786-8C29-3A17D195E9F6}" destId="{3372677C-C210-483C-BE40-8266DB14B638}" srcOrd="1" destOrd="0" presId="urn:microsoft.com/office/officeart/2005/8/layout/process4"/>
    <dgm:cxn modelId="{8084E7E2-AD0F-40EF-8C38-BA29FF633FC1}" type="presParOf" srcId="{1C29FA33-9724-4691-A6DE-A9D8D1610924}" destId="{DBE3063C-3D4F-4168-8143-F555E4FD768A}" srcOrd="3" destOrd="0" presId="urn:microsoft.com/office/officeart/2005/8/layout/process4"/>
    <dgm:cxn modelId="{CE3ADBC4-5200-4208-B018-4AB9E6E7B154}" type="presParOf" srcId="{1C29FA33-9724-4691-A6DE-A9D8D1610924}" destId="{F67F59A6-CD95-4F38-AA1F-ACF5242EDFA6}" srcOrd="4" destOrd="0" presId="urn:microsoft.com/office/officeart/2005/8/layout/process4"/>
    <dgm:cxn modelId="{19808095-AC60-4CF5-BD57-B92E61EB3029}" type="presParOf" srcId="{F67F59A6-CD95-4F38-AA1F-ACF5242EDFA6}" destId="{D351F1E5-0971-42BE-8765-81E65B22DF78}" srcOrd="0" destOrd="0" presId="urn:microsoft.com/office/officeart/2005/8/layout/process4"/>
    <dgm:cxn modelId="{C529F645-2C6B-4609-9552-121D1F7A63F1}" type="presParOf" srcId="{F67F59A6-CD95-4F38-AA1F-ACF5242EDFA6}" destId="{1B2C298C-897E-4908-BDF5-BE00B6B6CD85}" srcOrd="1" destOrd="0" presId="urn:microsoft.com/office/officeart/2005/8/layout/process4"/>
    <dgm:cxn modelId="{BAF5B701-F61E-4152-A866-303ABCAFEAC1}" type="presParOf" srcId="{F67F59A6-CD95-4F38-AA1F-ACF5242EDFA6}" destId="{156EE756-8604-4FA4-BBF0-9E4ED8BB0087}" srcOrd="2" destOrd="0" presId="urn:microsoft.com/office/officeart/2005/8/layout/process4"/>
    <dgm:cxn modelId="{1AB60420-6DBB-4F78-A683-5675AC10C31F}" type="presParOf" srcId="{156EE756-8604-4FA4-BBF0-9E4ED8BB0087}" destId="{80DDA5B4-E51D-4381-BA51-005AE2FB1A74}" srcOrd="0" destOrd="0" presId="urn:microsoft.com/office/officeart/2005/8/layout/process4"/>
    <dgm:cxn modelId="{8352FE0B-F705-486F-9BD8-F58BE1EB3BA8}" type="presParOf" srcId="{156EE756-8604-4FA4-BBF0-9E4ED8BB0087}" destId="{FAEF0CC1-867A-4CAB-B96D-EE03F9BDB0B5}"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B5252-87E5-4976-A261-319386564F64}">
      <dsp:nvSpPr>
        <dsp:cNvPr id="0" name=""/>
        <dsp:cNvSpPr/>
      </dsp:nvSpPr>
      <dsp:spPr>
        <a:xfrm>
          <a:off x="2347150" y="2596431"/>
          <a:ext cx="4055571" cy="118368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b="1" kern="1200" dirty="0" smtClean="0"/>
            <a:t>MICROCRÉDITO</a:t>
          </a:r>
          <a:endParaRPr lang="es-EC" sz="2400" b="1" kern="1200" dirty="0"/>
        </a:p>
      </dsp:txBody>
      <dsp:txXfrm>
        <a:off x="2941075" y="2769778"/>
        <a:ext cx="2867721" cy="836994"/>
      </dsp:txXfrm>
    </dsp:sp>
    <dsp:sp modelId="{2F30B605-23B1-4D94-AE02-CEECD10CDA64}">
      <dsp:nvSpPr>
        <dsp:cNvPr id="0" name=""/>
        <dsp:cNvSpPr/>
      </dsp:nvSpPr>
      <dsp:spPr>
        <a:xfrm rot="16209165">
          <a:off x="3844275" y="2046006"/>
          <a:ext cx="1067324" cy="33529"/>
        </a:xfrm>
        <a:custGeom>
          <a:avLst/>
          <a:gdLst/>
          <a:ahLst/>
          <a:cxnLst/>
          <a:rect l="0" t="0" r="0" b="0"/>
          <a:pathLst>
            <a:path>
              <a:moveTo>
                <a:pt x="0" y="16764"/>
              </a:moveTo>
              <a:lnTo>
                <a:pt x="1067324" y="16764"/>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b="1" kern="1200" dirty="0"/>
        </a:p>
      </dsp:txBody>
      <dsp:txXfrm>
        <a:off x="4351254" y="2036088"/>
        <a:ext cx="53366" cy="53366"/>
      </dsp:txXfrm>
    </dsp:sp>
    <dsp:sp modelId="{361E8EDA-46F8-43C7-B752-645BB62CE062}">
      <dsp:nvSpPr>
        <dsp:cNvPr id="0" name=""/>
        <dsp:cNvSpPr/>
      </dsp:nvSpPr>
      <dsp:spPr>
        <a:xfrm>
          <a:off x="2713193" y="350600"/>
          <a:ext cx="3335476" cy="1178510"/>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smtClean="0"/>
            <a:t>ASPECTOS FUNDAMENTALES DE RIESGO</a:t>
          </a:r>
          <a:endParaRPr lang="es-EC" sz="1800" b="1" kern="1200" dirty="0"/>
        </a:p>
      </dsp:txBody>
      <dsp:txXfrm>
        <a:off x="3201662" y="523189"/>
        <a:ext cx="2358538" cy="833332"/>
      </dsp:txXfrm>
    </dsp:sp>
    <dsp:sp modelId="{9DB892D6-EA85-460C-ABA2-D6AE4F15CF5C}">
      <dsp:nvSpPr>
        <dsp:cNvPr id="0" name=""/>
        <dsp:cNvSpPr/>
      </dsp:nvSpPr>
      <dsp:spPr>
        <a:xfrm rot="21571324">
          <a:off x="6401890" y="3153372"/>
          <a:ext cx="294950" cy="33529"/>
        </a:xfrm>
        <a:custGeom>
          <a:avLst/>
          <a:gdLst/>
          <a:ahLst/>
          <a:cxnLst/>
          <a:rect l="0" t="0" r="0" b="0"/>
          <a:pathLst>
            <a:path>
              <a:moveTo>
                <a:pt x="0" y="16764"/>
              </a:moveTo>
              <a:lnTo>
                <a:pt x="294950" y="16764"/>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b="1" kern="1200" dirty="0"/>
        </a:p>
      </dsp:txBody>
      <dsp:txXfrm>
        <a:off x="6541991" y="3162763"/>
        <a:ext cx="14747" cy="14747"/>
      </dsp:txXfrm>
    </dsp:sp>
    <dsp:sp modelId="{E28D0FEE-D8BA-428E-A4F6-8F6DFEEBCD0F}">
      <dsp:nvSpPr>
        <dsp:cNvPr id="0" name=""/>
        <dsp:cNvSpPr/>
      </dsp:nvSpPr>
      <dsp:spPr>
        <a:xfrm>
          <a:off x="6696738" y="2499511"/>
          <a:ext cx="2129695" cy="1321027"/>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t>DESARROLLO</a:t>
          </a:r>
          <a:endParaRPr lang="es-EC" sz="1400" b="1" kern="1200" dirty="0"/>
        </a:p>
      </dsp:txBody>
      <dsp:txXfrm>
        <a:off x="7008625" y="2692971"/>
        <a:ext cx="1505921" cy="934107"/>
      </dsp:txXfrm>
    </dsp:sp>
    <dsp:sp modelId="{5ECE120C-CB1E-47FA-A1C4-8C66071561CF}">
      <dsp:nvSpPr>
        <dsp:cNvPr id="0" name=""/>
        <dsp:cNvSpPr/>
      </dsp:nvSpPr>
      <dsp:spPr>
        <a:xfrm rot="5446118">
          <a:off x="3794258" y="4328456"/>
          <a:ext cx="1130313" cy="33529"/>
        </a:xfrm>
        <a:custGeom>
          <a:avLst/>
          <a:gdLst/>
          <a:ahLst/>
          <a:cxnLst/>
          <a:rect l="0" t="0" r="0" b="0"/>
          <a:pathLst>
            <a:path>
              <a:moveTo>
                <a:pt x="0" y="16764"/>
              </a:moveTo>
              <a:lnTo>
                <a:pt x="1130313" y="16764"/>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b="1" kern="1200" dirty="0"/>
        </a:p>
      </dsp:txBody>
      <dsp:txXfrm rot="10800000">
        <a:off x="4331157" y="4316963"/>
        <a:ext cx="56515" cy="56515"/>
      </dsp:txXfrm>
    </dsp:sp>
    <dsp:sp modelId="{5E87E3C1-A9FA-46FF-A493-126033975428}">
      <dsp:nvSpPr>
        <dsp:cNvPr id="0" name=""/>
        <dsp:cNvSpPr/>
      </dsp:nvSpPr>
      <dsp:spPr>
        <a:xfrm>
          <a:off x="2448273" y="4910324"/>
          <a:ext cx="3794691" cy="926470"/>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t>CRÉDITO</a:t>
          </a:r>
          <a:endParaRPr lang="es-EC" sz="1600" b="1" kern="1200" dirty="0"/>
        </a:p>
      </dsp:txBody>
      <dsp:txXfrm>
        <a:off x="3003993" y="5046002"/>
        <a:ext cx="2683251" cy="655114"/>
      </dsp:txXfrm>
    </dsp:sp>
    <dsp:sp modelId="{BA2E75FC-F1FE-4D8F-8375-8B4A9D6BA20E}">
      <dsp:nvSpPr>
        <dsp:cNvPr id="0" name=""/>
        <dsp:cNvSpPr/>
      </dsp:nvSpPr>
      <dsp:spPr>
        <a:xfrm rot="10829125">
          <a:off x="2088096" y="3153236"/>
          <a:ext cx="259913" cy="33529"/>
        </a:xfrm>
        <a:custGeom>
          <a:avLst/>
          <a:gdLst/>
          <a:ahLst/>
          <a:cxnLst/>
          <a:rect l="0" t="0" r="0" b="0"/>
          <a:pathLst>
            <a:path>
              <a:moveTo>
                <a:pt x="0" y="16764"/>
              </a:moveTo>
              <a:lnTo>
                <a:pt x="259913" y="16764"/>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b="1" kern="1200" dirty="0"/>
        </a:p>
      </dsp:txBody>
      <dsp:txXfrm rot="10800000">
        <a:off x="2211554" y="3163503"/>
        <a:ext cx="12995" cy="12995"/>
      </dsp:txXfrm>
    </dsp:sp>
    <dsp:sp modelId="{1283F481-DA11-4A25-ACA6-F2FFDC66AE53}">
      <dsp:nvSpPr>
        <dsp:cNvPr id="0" name=""/>
        <dsp:cNvSpPr/>
      </dsp:nvSpPr>
      <dsp:spPr>
        <a:xfrm>
          <a:off x="0" y="2643566"/>
          <a:ext cx="2088253" cy="1032978"/>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t>OBJETIVOS</a:t>
          </a:r>
          <a:endParaRPr lang="es-EC" sz="1600" b="1" kern="1200" dirty="0"/>
        </a:p>
      </dsp:txBody>
      <dsp:txXfrm>
        <a:off x="305818" y="2794842"/>
        <a:ext cx="1476617" cy="7304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270C7-59C3-49F7-B190-0DE2B0407159}">
      <dsp:nvSpPr>
        <dsp:cNvPr id="0" name=""/>
        <dsp:cNvSpPr/>
      </dsp:nvSpPr>
      <dsp:spPr>
        <a:xfrm>
          <a:off x="0" y="0"/>
          <a:ext cx="8532439" cy="194707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s-EC" sz="2700" kern="1200" dirty="0" smtClean="0"/>
            <a:t>ZONA RURAL Y URBANA</a:t>
          </a:r>
          <a:endParaRPr lang="es-EC" sz="2700" kern="1200" dirty="0"/>
        </a:p>
        <a:p>
          <a:pPr marL="228600" lvl="1" indent="-228600" algn="l" defTabSz="933450">
            <a:lnSpc>
              <a:spcPct val="90000"/>
            </a:lnSpc>
            <a:spcBef>
              <a:spcPct val="0"/>
            </a:spcBef>
            <a:spcAft>
              <a:spcPct val="15000"/>
            </a:spcAft>
            <a:buChar char="••"/>
          </a:pPr>
          <a:r>
            <a:rPr lang="es-EC" sz="2100" kern="1200" dirty="0" smtClean="0"/>
            <a:t>Cultura de Ahorro</a:t>
          </a:r>
          <a:endParaRPr lang="es-EC" sz="2100" kern="1200" dirty="0"/>
        </a:p>
        <a:p>
          <a:pPr marL="228600" lvl="1" indent="-228600" algn="l" defTabSz="933450">
            <a:lnSpc>
              <a:spcPct val="90000"/>
            </a:lnSpc>
            <a:spcBef>
              <a:spcPct val="0"/>
            </a:spcBef>
            <a:spcAft>
              <a:spcPct val="15000"/>
            </a:spcAft>
            <a:buChar char="••"/>
          </a:pPr>
          <a:r>
            <a:rPr lang="es-EC" sz="2100" kern="1200" dirty="0" smtClean="0"/>
            <a:t>Sectores Vulnerables</a:t>
          </a:r>
          <a:endParaRPr lang="es-EC" sz="2100" kern="1200" dirty="0"/>
        </a:p>
      </dsp:txBody>
      <dsp:txXfrm>
        <a:off x="1901195" y="0"/>
        <a:ext cx="6631244" cy="1947074"/>
      </dsp:txXfrm>
    </dsp:sp>
    <dsp:sp modelId="{E483938E-944C-4E89-B1B9-3E4D404266D7}">
      <dsp:nvSpPr>
        <dsp:cNvPr id="0" name=""/>
        <dsp:cNvSpPr/>
      </dsp:nvSpPr>
      <dsp:spPr>
        <a:xfrm>
          <a:off x="194707" y="194707"/>
          <a:ext cx="1706488" cy="1557659"/>
        </a:xfrm>
        <a:prstGeom prst="roundRect">
          <a:avLst>
            <a:gd name="adj" fmla="val 10000"/>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82D194-185A-4854-9B81-3936CEE8E6AB}">
      <dsp:nvSpPr>
        <dsp:cNvPr id="0" name=""/>
        <dsp:cNvSpPr/>
      </dsp:nvSpPr>
      <dsp:spPr>
        <a:xfrm>
          <a:off x="0" y="2141782"/>
          <a:ext cx="8532439" cy="1947074"/>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s-EC" sz="2700" kern="1200" dirty="0" smtClean="0"/>
            <a:t>ECONOMÍA CAMPESINA</a:t>
          </a:r>
          <a:endParaRPr lang="es-EC" sz="2700" kern="1200" dirty="0"/>
        </a:p>
        <a:p>
          <a:pPr marL="228600" lvl="1" indent="-228600" algn="l" defTabSz="933450">
            <a:lnSpc>
              <a:spcPct val="90000"/>
            </a:lnSpc>
            <a:spcBef>
              <a:spcPct val="0"/>
            </a:spcBef>
            <a:spcAft>
              <a:spcPct val="15000"/>
            </a:spcAft>
            <a:buChar char="••"/>
          </a:pPr>
          <a:r>
            <a:rPr lang="es-EC" sz="2100" kern="1200" dirty="0" smtClean="0"/>
            <a:t>Características</a:t>
          </a:r>
          <a:endParaRPr lang="es-EC" sz="2100" kern="1200" dirty="0"/>
        </a:p>
        <a:p>
          <a:pPr marL="228600" lvl="1" indent="-228600" algn="l" defTabSz="933450">
            <a:lnSpc>
              <a:spcPct val="90000"/>
            </a:lnSpc>
            <a:spcBef>
              <a:spcPct val="0"/>
            </a:spcBef>
            <a:spcAft>
              <a:spcPct val="15000"/>
            </a:spcAft>
            <a:buChar char="••"/>
          </a:pPr>
          <a:r>
            <a:rPr lang="es-EC" sz="2100" kern="1200" dirty="0" smtClean="0"/>
            <a:t>Créditos formales e informales</a:t>
          </a:r>
          <a:endParaRPr lang="es-EC" sz="2100" kern="1200" dirty="0"/>
        </a:p>
      </dsp:txBody>
      <dsp:txXfrm>
        <a:off x="1901195" y="2141782"/>
        <a:ext cx="6631244" cy="1947074"/>
      </dsp:txXfrm>
    </dsp:sp>
    <dsp:sp modelId="{0F4087B4-31DE-4396-91F8-A904C5A6CD89}">
      <dsp:nvSpPr>
        <dsp:cNvPr id="0" name=""/>
        <dsp:cNvSpPr/>
      </dsp:nvSpPr>
      <dsp:spPr>
        <a:xfrm>
          <a:off x="194707" y="2336489"/>
          <a:ext cx="1706488" cy="1557659"/>
        </a:xfrm>
        <a:prstGeom prst="roundRect">
          <a:avLst>
            <a:gd name="adj" fmla="val 10000"/>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25031B-F228-4734-A4EB-04400E1C5EF0}">
      <dsp:nvSpPr>
        <dsp:cNvPr id="0" name=""/>
        <dsp:cNvSpPr/>
      </dsp:nvSpPr>
      <dsp:spPr>
        <a:xfrm>
          <a:off x="0" y="4283564"/>
          <a:ext cx="8532439" cy="1947074"/>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s-EC" sz="2700" kern="1200" dirty="0" smtClean="0"/>
            <a:t>ASPECTO SOCIAL</a:t>
          </a:r>
          <a:endParaRPr lang="es-EC" sz="2700" kern="1200" dirty="0"/>
        </a:p>
        <a:p>
          <a:pPr marL="228600" lvl="1" indent="-228600" algn="l" defTabSz="933450">
            <a:lnSpc>
              <a:spcPct val="90000"/>
            </a:lnSpc>
            <a:spcBef>
              <a:spcPct val="0"/>
            </a:spcBef>
            <a:spcAft>
              <a:spcPct val="15000"/>
            </a:spcAft>
            <a:buChar char="••"/>
          </a:pPr>
          <a:r>
            <a:rPr lang="es-EC" sz="2100" kern="1200" dirty="0" smtClean="0"/>
            <a:t>Crecimiento Económico</a:t>
          </a:r>
          <a:endParaRPr lang="es-EC" sz="2100" kern="1200" dirty="0"/>
        </a:p>
        <a:p>
          <a:pPr marL="228600" lvl="1" indent="-228600" algn="l" defTabSz="933450">
            <a:lnSpc>
              <a:spcPct val="90000"/>
            </a:lnSpc>
            <a:spcBef>
              <a:spcPct val="0"/>
            </a:spcBef>
            <a:spcAft>
              <a:spcPct val="15000"/>
            </a:spcAft>
            <a:buChar char="••"/>
          </a:pPr>
          <a:r>
            <a:rPr lang="es-EC" sz="2100" kern="1200" dirty="0" err="1" smtClean="0"/>
            <a:t>Microfinanzas</a:t>
          </a:r>
          <a:r>
            <a:rPr lang="es-EC" sz="2100" kern="1200" dirty="0" smtClean="0"/>
            <a:t> en el Ecuador</a:t>
          </a:r>
          <a:endParaRPr lang="es-EC" sz="2100" kern="1200" dirty="0"/>
        </a:p>
      </dsp:txBody>
      <dsp:txXfrm>
        <a:off x="1901195" y="4283564"/>
        <a:ext cx="6631244" cy="1947074"/>
      </dsp:txXfrm>
    </dsp:sp>
    <dsp:sp modelId="{6439567C-36FD-4F1C-A398-3E7B1C88B800}">
      <dsp:nvSpPr>
        <dsp:cNvPr id="0" name=""/>
        <dsp:cNvSpPr/>
      </dsp:nvSpPr>
      <dsp:spPr>
        <a:xfrm>
          <a:off x="194707" y="4478272"/>
          <a:ext cx="1706488" cy="1557659"/>
        </a:xfrm>
        <a:prstGeom prst="roundRect">
          <a:avLst>
            <a:gd name="adj" fmla="val 10000"/>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F99A5-1BE3-4676-A35C-F919687F10AB}">
      <dsp:nvSpPr>
        <dsp:cNvPr id="0" name=""/>
        <dsp:cNvSpPr/>
      </dsp:nvSpPr>
      <dsp:spPr>
        <a:xfrm>
          <a:off x="502110" y="1473"/>
          <a:ext cx="5303619" cy="482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a:lnSpc>
              <a:spcPct val="90000"/>
            </a:lnSpc>
            <a:spcBef>
              <a:spcPct val="0"/>
            </a:spcBef>
            <a:spcAft>
              <a:spcPct val="35000"/>
            </a:spcAft>
          </a:pPr>
          <a:r>
            <a:rPr lang="es-EC" sz="1400" kern="1200" dirty="0" smtClean="0"/>
            <a:t>NORTE: Distrito Metropolitano de Quito</a:t>
          </a:r>
          <a:endParaRPr lang="es-EC" sz="1400" kern="1200" dirty="0"/>
        </a:p>
      </dsp:txBody>
      <dsp:txXfrm>
        <a:off x="502110" y="1473"/>
        <a:ext cx="5303619" cy="482147"/>
      </dsp:txXfrm>
    </dsp:sp>
    <dsp:sp modelId="{24F0D789-C563-4E61-8776-8EBE3E5ECEDC}">
      <dsp:nvSpPr>
        <dsp:cNvPr id="0" name=""/>
        <dsp:cNvSpPr/>
      </dsp:nvSpPr>
      <dsp:spPr>
        <a:xfrm>
          <a:off x="502110" y="483620"/>
          <a:ext cx="1241047" cy="982151"/>
        </a:xfrm>
        <a:prstGeom prst="chevron">
          <a:avLst>
            <a:gd name="adj" fmla="val 7061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160E50-3C38-4ADE-9E79-62E5293BC6A6}">
      <dsp:nvSpPr>
        <dsp:cNvPr id="0" name=""/>
        <dsp:cNvSpPr/>
      </dsp:nvSpPr>
      <dsp:spPr>
        <a:xfrm>
          <a:off x="1247564" y="483620"/>
          <a:ext cx="1241047" cy="982151"/>
        </a:xfrm>
        <a:prstGeom prst="chevron">
          <a:avLst>
            <a:gd name="adj" fmla="val 7061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848C11-1583-4E1A-A9DE-B4571EA3BA7C}">
      <dsp:nvSpPr>
        <dsp:cNvPr id="0" name=""/>
        <dsp:cNvSpPr/>
      </dsp:nvSpPr>
      <dsp:spPr>
        <a:xfrm>
          <a:off x="1993606" y="483620"/>
          <a:ext cx="1241047" cy="982151"/>
        </a:xfrm>
        <a:prstGeom prst="chevron">
          <a:avLst>
            <a:gd name="adj" fmla="val 70610"/>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FF9DF5-3CF5-4922-AFBB-E9BCD4BD7F94}">
      <dsp:nvSpPr>
        <dsp:cNvPr id="0" name=""/>
        <dsp:cNvSpPr/>
      </dsp:nvSpPr>
      <dsp:spPr>
        <a:xfrm>
          <a:off x="2739059" y="483620"/>
          <a:ext cx="1241047" cy="982151"/>
        </a:xfrm>
        <a:prstGeom prst="chevron">
          <a:avLst>
            <a:gd name="adj" fmla="val 70610"/>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B6769A-EF72-4310-B6A1-B54A160D114D}">
      <dsp:nvSpPr>
        <dsp:cNvPr id="0" name=""/>
        <dsp:cNvSpPr/>
      </dsp:nvSpPr>
      <dsp:spPr>
        <a:xfrm>
          <a:off x="3485102" y="483620"/>
          <a:ext cx="1241047" cy="982151"/>
        </a:xfrm>
        <a:prstGeom prst="chevron">
          <a:avLst>
            <a:gd name="adj" fmla="val 70610"/>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1711E6-DCD3-447F-A509-2568EFE51EC2}">
      <dsp:nvSpPr>
        <dsp:cNvPr id="0" name=""/>
        <dsp:cNvSpPr/>
      </dsp:nvSpPr>
      <dsp:spPr>
        <a:xfrm>
          <a:off x="4230555" y="483620"/>
          <a:ext cx="1241047" cy="982151"/>
        </a:xfrm>
        <a:prstGeom prst="chevron">
          <a:avLst>
            <a:gd name="adj" fmla="val 7061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7DC70D-DA63-4DBD-965A-62E1D7C873E6}">
      <dsp:nvSpPr>
        <dsp:cNvPr id="0" name=""/>
        <dsp:cNvSpPr/>
      </dsp:nvSpPr>
      <dsp:spPr>
        <a:xfrm>
          <a:off x="4976598" y="483620"/>
          <a:ext cx="1241047" cy="982151"/>
        </a:xfrm>
        <a:prstGeom prst="chevron">
          <a:avLst>
            <a:gd name="adj" fmla="val 7061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455C75-7F57-4306-A2AA-29F9F965EC52}">
      <dsp:nvSpPr>
        <dsp:cNvPr id="0" name=""/>
        <dsp:cNvSpPr/>
      </dsp:nvSpPr>
      <dsp:spPr>
        <a:xfrm>
          <a:off x="502110" y="581836"/>
          <a:ext cx="5372566" cy="785721"/>
        </a:xfrm>
        <a:prstGeom prst="rect">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es-EC" sz="1400" kern="1200" dirty="0" smtClean="0"/>
            <a:t>SUR: Parroquia </a:t>
          </a:r>
          <a:r>
            <a:rPr lang="es-EC" sz="1400" kern="1200" dirty="0" err="1" smtClean="0"/>
            <a:t>Aloasí</a:t>
          </a:r>
          <a:endParaRPr lang="es-EC" sz="1400" kern="1200" dirty="0"/>
        </a:p>
      </dsp:txBody>
      <dsp:txXfrm>
        <a:off x="502110" y="581836"/>
        <a:ext cx="5372566" cy="785721"/>
      </dsp:txXfrm>
    </dsp:sp>
    <dsp:sp modelId="{CABB976C-6073-4725-98C6-81655FC4D542}">
      <dsp:nvSpPr>
        <dsp:cNvPr id="0" name=""/>
        <dsp:cNvSpPr/>
      </dsp:nvSpPr>
      <dsp:spPr>
        <a:xfrm>
          <a:off x="502110" y="1518107"/>
          <a:ext cx="5303619" cy="482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a:lnSpc>
              <a:spcPct val="90000"/>
            </a:lnSpc>
            <a:spcBef>
              <a:spcPct val="0"/>
            </a:spcBef>
            <a:spcAft>
              <a:spcPct val="35000"/>
            </a:spcAft>
          </a:pPr>
          <a:r>
            <a:rPr lang="es-EC" sz="1400" kern="1200" dirty="0" smtClean="0"/>
            <a:t>ESTE: Parroquias </a:t>
          </a:r>
          <a:r>
            <a:rPr lang="es-EC" sz="1400" kern="1200" dirty="0" err="1" smtClean="0"/>
            <a:t>Machachi</a:t>
          </a:r>
          <a:r>
            <a:rPr lang="es-EC" sz="1400" kern="1200" dirty="0" smtClean="0"/>
            <a:t> y Tambillo</a:t>
          </a:r>
          <a:endParaRPr lang="es-EC" sz="1400" kern="1200" dirty="0"/>
        </a:p>
      </dsp:txBody>
      <dsp:txXfrm>
        <a:off x="502110" y="1518107"/>
        <a:ext cx="5303619" cy="482147"/>
      </dsp:txXfrm>
    </dsp:sp>
    <dsp:sp modelId="{CB4BE927-2727-413D-9D86-F6DDACADDCB6}">
      <dsp:nvSpPr>
        <dsp:cNvPr id="0" name=""/>
        <dsp:cNvSpPr/>
      </dsp:nvSpPr>
      <dsp:spPr>
        <a:xfrm>
          <a:off x="502110" y="2000254"/>
          <a:ext cx="1241047" cy="982151"/>
        </a:xfrm>
        <a:prstGeom prst="chevron">
          <a:avLst>
            <a:gd name="adj" fmla="val 70610"/>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5D4C53-C859-4501-93FD-DDCB782ED6A2}">
      <dsp:nvSpPr>
        <dsp:cNvPr id="0" name=""/>
        <dsp:cNvSpPr/>
      </dsp:nvSpPr>
      <dsp:spPr>
        <a:xfrm>
          <a:off x="1247564" y="2000254"/>
          <a:ext cx="1241047" cy="982151"/>
        </a:xfrm>
        <a:prstGeom prst="chevron">
          <a:avLst>
            <a:gd name="adj" fmla="val 70610"/>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C6317F-10C0-4F69-B37E-471779E40FF0}">
      <dsp:nvSpPr>
        <dsp:cNvPr id="0" name=""/>
        <dsp:cNvSpPr/>
      </dsp:nvSpPr>
      <dsp:spPr>
        <a:xfrm>
          <a:off x="1993606" y="2000254"/>
          <a:ext cx="1241047" cy="982151"/>
        </a:xfrm>
        <a:prstGeom prst="chevron">
          <a:avLst>
            <a:gd name="adj" fmla="val 70610"/>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9C01C4-ABFF-4F88-9D5D-7FAE355872AC}">
      <dsp:nvSpPr>
        <dsp:cNvPr id="0" name=""/>
        <dsp:cNvSpPr/>
      </dsp:nvSpPr>
      <dsp:spPr>
        <a:xfrm>
          <a:off x="2739059" y="2000254"/>
          <a:ext cx="1241047" cy="982151"/>
        </a:xfrm>
        <a:prstGeom prst="chevron">
          <a:avLst>
            <a:gd name="adj" fmla="val 7061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DFB29E-2EF0-48D5-B167-DCA44F521474}">
      <dsp:nvSpPr>
        <dsp:cNvPr id="0" name=""/>
        <dsp:cNvSpPr/>
      </dsp:nvSpPr>
      <dsp:spPr>
        <a:xfrm>
          <a:off x="3485102" y="2000254"/>
          <a:ext cx="1241047" cy="982151"/>
        </a:xfrm>
        <a:prstGeom prst="chevron">
          <a:avLst>
            <a:gd name="adj" fmla="val 7061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B79132-04AE-4F39-A657-85FDDE507578}">
      <dsp:nvSpPr>
        <dsp:cNvPr id="0" name=""/>
        <dsp:cNvSpPr/>
      </dsp:nvSpPr>
      <dsp:spPr>
        <a:xfrm>
          <a:off x="4230555" y="2000254"/>
          <a:ext cx="1241047" cy="982151"/>
        </a:xfrm>
        <a:prstGeom prst="chevron">
          <a:avLst>
            <a:gd name="adj" fmla="val 70610"/>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ACAA76-6617-44C8-9E36-12F100006FB6}">
      <dsp:nvSpPr>
        <dsp:cNvPr id="0" name=""/>
        <dsp:cNvSpPr/>
      </dsp:nvSpPr>
      <dsp:spPr>
        <a:xfrm>
          <a:off x="4976598" y="2000254"/>
          <a:ext cx="1241047" cy="982151"/>
        </a:xfrm>
        <a:prstGeom prst="chevron">
          <a:avLst>
            <a:gd name="adj" fmla="val 70610"/>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0164B0-ED0D-4F26-8CF1-04D20DA3E1F2}">
      <dsp:nvSpPr>
        <dsp:cNvPr id="0" name=""/>
        <dsp:cNvSpPr/>
      </dsp:nvSpPr>
      <dsp:spPr>
        <a:xfrm>
          <a:off x="502110" y="2098469"/>
          <a:ext cx="5372566" cy="785721"/>
        </a:xfrm>
        <a:prstGeom prst="rect">
          <a:avLst/>
        </a:prstGeom>
        <a:solidFill>
          <a:schemeClr val="lt1">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es-EC" sz="1400" kern="1200" dirty="0" smtClean="0"/>
            <a:t>OESTE: Parroquia Manuel cornejo Astorga</a:t>
          </a:r>
          <a:endParaRPr lang="es-EC" sz="1400" kern="1200" dirty="0"/>
        </a:p>
      </dsp:txBody>
      <dsp:txXfrm>
        <a:off x="502110" y="2098469"/>
        <a:ext cx="5372566" cy="7857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71F07-FB6C-4D36-9D8C-776066FF615A}">
      <dsp:nvSpPr>
        <dsp:cNvPr id="0" name=""/>
        <dsp:cNvSpPr/>
      </dsp:nvSpPr>
      <dsp:spPr>
        <a:xfrm>
          <a:off x="4297" y="412225"/>
          <a:ext cx="2024718" cy="2024718"/>
        </a:xfrm>
        <a:prstGeom prst="roundRect">
          <a:avLst>
            <a:gd name="adj" fmla="val 10000"/>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F38632-EB3E-4A4F-BC09-5945FA6D7B5A}">
      <dsp:nvSpPr>
        <dsp:cNvPr id="0" name=""/>
        <dsp:cNvSpPr/>
      </dsp:nvSpPr>
      <dsp:spPr>
        <a:xfrm>
          <a:off x="333903" y="1627056"/>
          <a:ext cx="2024718" cy="2024718"/>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solidFill>
                <a:schemeClr val="tx1"/>
              </a:solidFill>
            </a:rPr>
            <a:t>Actividades Productivas</a:t>
          </a:r>
          <a:endParaRPr lang="es-EC" sz="1600" kern="1200" dirty="0">
            <a:solidFill>
              <a:schemeClr val="tx1"/>
            </a:solidFill>
          </a:endParaRPr>
        </a:p>
        <a:p>
          <a:pPr marL="114300" lvl="1" indent="-114300" algn="l" defTabSz="533400">
            <a:lnSpc>
              <a:spcPct val="90000"/>
            </a:lnSpc>
            <a:spcBef>
              <a:spcPct val="0"/>
            </a:spcBef>
            <a:spcAft>
              <a:spcPct val="15000"/>
            </a:spcAft>
            <a:buChar char="••"/>
          </a:pPr>
          <a:r>
            <a:rPr lang="es-EC" sz="1200" kern="1200" dirty="0" smtClean="0">
              <a:solidFill>
                <a:schemeClr val="tx1"/>
              </a:solidFill>
            </a:rPr>
            <a:t>Agricultura</a:t>
          </a:r>
          <a:endParaRPr lang="es-EC" sz="1200" kern="1200" dirty="0">
            <a:solidFill>
              <a:schemeClr val="tx1"/>
            </a:solidFill>
          </a:endParaRPr>
        </a:p>
        <a:p>
          <a:pPr marL="114300" lvl="1" indent="-114300" algn="l" defTabSz="533400">
            <a:lnSpc>
              <a:spcPct val="90000"/>
            </a:lnSpc>
            <a:spcBef>
              <a:spcPct val="0"/>
            </a:spcBef>
            <a:spcAft>
              <a:spcPct val="15000"/>
            </a:spcAft>
            <a:buChar char="••"/>
          </a:pPr>
          <a:r>
            <a:rPr lang="es-EC" sz="1200" kern="1200" dirty="0" smtClean="0">
              <a:solidFill>
                <a:schemeClr val="tx1"/>
              </a:solidFill>
            </a:rPr>
            <a:t>Ganadería</a:t>
          </a:r>
          <a:endParaRPr lang="es-EC" sz="1200" kern="1200" dirty="0">
            <a:solidFill>
              <a:schemeClr val="tx1"/>
            </a:solidFill>
          </a:endParaRPr>
        </a:p>
      </dsp:txBody>
      <dsp:txXfrm>
        <a:off x="393205" y="1686358"/>
        <a:ext cx="1906114" cy="1906114"/>
      </dsp:txXfrm>
    </dsp:sp>
    <dsp:sp modelId="{4646BDCB-AFFA-4D0D-8A12-58D59F944A22}">
      <dsp:nvSpPr>
        <dsp:cNvPr id="0" name=""/>
        <dsp:cNvSpPr/>
      </dsp:nvSpPr>
      <dsp:spPr>
        <a:xfrm>
          <a:off x="2419021" y="1181328"/>
          <a:ext cx="390005" cy="48651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solidFill>
              <a:schemeClr val="tx1"/>
            </a:solidFill>
          </a:endParaRPr>
        </a:p>
      </dsp:txBody>
      <dsp:txXfrm>
        <a:off x="2419021" y="1278630"/>
        <a:ext cx="273004" cy="291907"/>
      </dsp:txXfrm>
    </dsp:sp>
    <dsp:sp modelId="{66FFEE5A-1850-48D3-AD13-343FD716099D}">
      <dsp:nvSpPr>
        <dsp:cNvPr id="0" name=""/>
        <dsp:cNvSpPr/>
      </dsp:nvSpPr>
      <dsp:spPr>
        <a:xfrm>
          <a:off x="3143317" y="412225"/>
          <a:ext cx="2024718" cy="2024718"/>
        </a:xfrm>
        <a:prstGeom prst="roundRect">
          <a:avLst>
            <a:gd name="adj" fmla="val 10000"/>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22F593-AF14-4FC6-AB32-1CD4C63B543A}">
      <dsp:nvSpPr>
        <dsp:cNvPr id="0" name=""/>
        <dsp:cNvSpPr/>
      </dsp:nvSpPr>
      <dsp:spPr>
        <a:xfrm>
          <a:off x="3472923" y="1627056"/>
          <a:ext cx="2024718" cy="2024718"/>
        </a:xfrm>
        <a:prstGeom prst="roundRect">
          <a:avLst>
            <a:gd name="adj" fmla="val 10000"/>
          </a:avLst>
        </a:prstGeom>
        <a:solidFill>
          <a:schemeClr val="accent4">
            <a:hueOff val="907210"/>
            <a:satOff val="-297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solidFill>
                <a:schemeClr val="tx1"/>
              </a:solidFill>
            </a:rPr>
            <a:t>Clima</a:t>
          </a:r>
          <a:endParaRPr lang="es-EC" sz="1600" kern="1200" dirty="0">
            <a:solidFill>
              <a:schemeClr val="tx1"/>
            </a:solidFill>
          </a:endParaRPr>
        </a:p>
        <a:p>
          <a:pPr marL="114300" lvl="1" indent="-114300" algn="l" defTabSz="533400">
            <a:lnSpc>
              <a:spcPct val="90000"/>
            </a:lnSpc>
            <a:spcBef>
              <a:spcPct val="0"/>
            </a:spcBef>
            <a:spcAft>
              <a:spcPct val="15000"/>
            </a:spcAft>
            <a:buChar char="••"/>
          </a:pPr>
          <a:r>
            <a:rPr lang="es-EC" sz="1200" kern="1200" dirty="0" smtClean="0">
              <a:solidFill>
                <a:schemeClr val="tx1"/>
              </a:solidFill>
            </a:rPr>
            <a:t>Educación y salud</a:t>
          </a:r>
          <a:endParaRPr lang="es-EC" sz="1200" kern="1200" dirty="0">
            <a:solidFill>
              <a:schemeClr val="tx1"/>
            </a:solidFill>
          </a:endParaRPr>
        </a:p>
      </dsp:txBody>
      <dsp:txXfrm>
        <a:off x="3532225" y="1686358"/>
        <a:ext cx="1906114" cy="1906114"/>
      </dsp:txXfrm>
    </dsp:sp>
    <dsp:sp modelId="{246671A5-4069-4AC6-9273-4842D6D8DDCA}">
      <dsp:nvSpPr>
        <dsp:cNvPr id="0" name=""/>
        <dsp:cNvSpPr/>
      </dsp:nvSpPr>
      <dsp:spPr>
        <a:xfrm>
          <a:off x="5558042" y="1181328"/>
          <a:ext cx="390005" cy="486511"/>
        </a:xfrm>
        <a:prstGeom prst="rightArrow">
          <a:avLst>
            <a:gd name="adj1" fmla="val 60000"/>
            <a:gd name="adj2" fmla="val 50000"/>
          </a:avLst>
        </a:prstGeom>
        <a:solidFill>
          <a:schemeClr val="accent4">
            <a:hueOff val="1814420"/>
            <a:satOff val="-594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solidFill>
              <a:schemeClr val="tx1"/>
            </a:solidFill>
          </a:endParaRPr>
        </a:p>
      </dsp:txBody>
      <dsp:txXfrm>
        <a:off x="5558042" y="1278630"/>
        <a:ext cx="273004" cy="291907"/>
      </dsp:txXfrm>
    </dsp:sp>
    <dsp:sp modelId="{A2636230-CCB9-49AE-8557-0952862FCDA0}">
      <dsp:nvSpPr>
        <dsp:cNvPr id="0" name=""/>
        <dsp:cNvSpPr/>
      </dsp:nvSpPr>
      <dsp:spPr>
        <a:xfrm>
          <a:off x="6282338" y="412225"/>
          <a:ext cx="2024718" cy="2024718"/>
        </a:xfrm>
        <a:prstGeom prst="roundRect">
          <a:avLst>
            <a:gd name="adj" fmla="val 10000"/>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CEC6F5-4965-4884-A29C-F68F4357AC13}">
      <dsp:nvSpPr>
        <dsp:cNvPr id="0" name=""/>
        <dsp:cNvSpPr/>
      </dsp:nvSpPr>
      <dsp:spPr>
        <a:xfrm>
          <a:off x="6611943" y="1627056"/>
          <a:ext cx="2024718" cy="2024718"/>
        </a:xfrm>
        <a:prstGeom prst="roundRect">
          <a:avLst>
            <a:gd name="adj" fmla="val 10000"/>
          </a:avLst>
        </a:prstGeom>
        <a:solidFill>
          <a:schemeClr val="accent4">
            <a:hueOff val="1814420"/>
            <a:satOff val="-594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solidFill>
                <a:schemeClr val="tx1"/>
              </a:solidFill>
            </a:rPr>
            <a:t>Aspectos culturales</a:t>
          </a:r>
          <a:endParaRPr lang="es-EC" sz="1600" kern="1200" dirty="0">
            <a:solidFill>
              <a:schemeClr val="tx1"/>
            </a:solidFill>
          </a:endParaRPr>
        </a:p>
        <a:p>
          <a:pPr marL="114300" lvl="1" indent="-114300" algn="l" defTabSz="533400">
            <a:lnSpc>
              <a:spcPct val="90000"/>
            </a:lnSpc>
            <a:spcBef>
              <a:spcPct val="0"/>
            </a:spcBef>
            <a:spcAft>
              <a:spcPct val="15000"/>
            </a:spcAft>
            <a:buChar char="••"/>
          </a:pPr>
          <a:r>
            <a:rPr lang="es-EC" sz="1200" kern="1200" dirty="0" smtClean="0">
              <a:solidFill>
                <a:schemeClr val="tx1"/>
              </a:solidFill>
            </a:rPr>
            <a:t>Fiestas tradicionales</a:t>
          </a:r>
          <a:endParaRPr lang="es-EC" sz="1200" kern="1200" dirty="0">
            <a:solidFill>
              <a:schemeClr val="tx1"/>
            </a:solidFill>
          </a:endParaRPr>
        </a:p>
        <a:p>
          <a:pPr marL="114300" lvl="1" indent="-114300" algn="l" defTabSz="533400">
            <a:lnSpc>
              <a:spcPct val="90000"/>
            </a:lnSpc>
            <a:spcBef>
              <a:spcPct val="0"/>
            </a:spcBef>
            <a:spcAft>
              <a:spcPct val="15000"/>
            </a:spcAft>
            <a:buChar char="••"/>
          </a:pPr>
          <a:r>
            <a:rPr lang="es-EC" sz="1200" kern="1200" dirty="0" smtClean="0">
              <a:solidFill>
                <a:schemeClr val="tx1"/>
              </a:solidFill>
            </a:rPr>
            <a:t>Turismo</a:t>
          </a:r>
          <a:endParaRPr lang="es-EC" sz="1200" kern="1200" dirty="0">
            <a:solidFill>
              <a:schemeClr val="tx1"/>
            </a:solidFill>
          </a:endParaRPr>
        </a:p>
      </dsp:txBody>
      <dsp:txXfrm>
        <a:off x="6671245" y="1686358"/>
        <a:ext cx="1906114" cy="19061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59879-7471-43C3-BC9C-1527461E2415}">
      <dsp:nvSpPr>
        <dsp:cNvPr id="0" name=""/>
        <dsp:cNvSpPr/>
      </dsp:nvSpPr>
      <dsp:spPr>
        <a:xfrm>
          <a:off x="928" y="659518"/>
          <a:ext cx="1979446" cy="118766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Ubicación</a:t>
          </a:r>
          <a:endParaRPr lang="es-EC" sz="1800" kern="1200" dirty="0">
            <a:solidFill>
              <a:schemeClr val="tx1"/>
            </a:solidFill>
          </a:endParaRPr>
        </a:p>
      </dsp:txBody>
      <dsp:txXfrm>
        <a:off x="35714" y="694304"/>
        <a:ext cx="1909874" cy="1118095"/>
      </dsp:txXfrm>
    </dsp:sp>
    <dsp:sp modelId="{DFAFB08C-9264-42C1-BE9B-D1AB9E5A6787}">
      <dsp:nvSpPr>
        <dsp:cNvPr id="0" name=""/>
        <dsp:cNvSpPr/>
      </dsp:nvSpPr>
      <dsp:spPr>
        <a:xfrm rot="21563758">
          <a:off x="2178307" y="993167"/>
          <a:ext cx="419665" cy="49090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solidFill>
              <a:schemeClr val="tx1"/>
            </a:solidFill>
          </a:endParaRPr>
        </a:p>
      </dsp:txBody>
      <dsp:txXfrm>
        <a:off x="2178310" y="1092011"/>
        <a:ext cx="293766" cy="294542"/>
      </dsp:txXfrm>
    </dsp:sp>
    <dsp:sp modelId="{4AE0199C-6587-4F93-9FA3-DD30D80C4649}">
      <dsp:nvSpPr>
        <dsp:cNvPr id="0" name=""/>
        <dsp:cNvSpPr/>
      </dsp:nvSpPr>
      <dsp:spPr>
        <a:xfrm>
          <a:off x="2772153" y="630302"/>
          <a:ext cx="1979446" cy="118766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Economía</a:t>
          </a:r>
          <a:endParaRPr lang="es-EC" sz="1800" kern="1200" dirty="0">
            <a:solidFill>
              <a:schemeClr val="tx1"/>
            </a:solidFill>
          </a:endParaRPr>
        </a:p>
      </dsp:txBody>
      <dsp:txXfrm>
        <a:off x="2806939" y="665088"/>
        <a:ext cx="1909874" cy="11180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CD0DF8-E5D6-4EE6-AA67-22B8D9CC3DD4}">
      <dsp:nvSpPr>
        <dsp:cNvPr id="0" name=""/>
        <dsp:cNvSpPr/>
      </dsp:nvSpPr>
      <dsp:spPr>
        <a:xfrm>
          <a:off x="4639489" y="3427580"/>
          <a:ext cx="2490036" cy="1612979"/>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4321858"/>
              <a:satOff val="16502"/>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s-EC" sz="1400" b="1" kern="1200" dirty="0" smtClean="0"/>
            <a:t>Mercado meta</a:t>
          </a:r>
          <a:endParaRPr lang="es-EC" sz="1400" b="1" kern="1200" dirty="0"/>
        </a:p>
      </dsp:txBody>
      <dsp:txXfrm>
        <a:off x="5421932" y="3866257"/>
        <a:ext cx="1672161" cy="1138870"/>
      </dsp:txXfrm>
    </dsp:sp>
    <dsp:sp modelId="{C85153A7-6F03-4726-926E-7EA12E6192FE}">
      <dsp:nvSpPr>
        <dsp:cNvPr id="0" name=""/>
        <dsp:cNvSpPr/>
      </dsp:nvSpPr>
      <dsp:spPr>
        <a:xfrm>
          <a:off x="576798" y="3427580"/>
          <a:ext cx="2490036" cy="1612979"/>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6482786"/>
              <a:satOff val="24753"/>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s-EC" sz="1400" b="1" kern="1200" dirty="0" smtClean="0"/>
            <a:t>Muestra de mercado</a:t>
          </a:r>
          <a:endParaRPr lang="es-EC" sz="1400" b="1" kern="1200" dirty="0"/>
        </a:p>
      </dsp:txBody>
      <dsp:txXfrm>
        <a:off x="612230" y="3866257"/>
        <a:ext cx="1672161" cy="1138870"/>
      </dsp:txXfrm>
    </dsp:sp>
    <dsp:sp modelId="{6D64BE5A-6626-4856-BBC2-6A0AC86AB56F}">
      <dsp:nvSpPr>
        <dsp:cNvPr id="0" name=""/>
        <dsp:cNvSpPr/>
      </dsp:nvSpPr>
      <dsp:spPr>
        <a:xfrm>
          <a:off x="4362435" y="0"/>
          <a:ext cx="3044144" cy="1612979"/>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2160929"/>
              <a:satOff val="8251"/>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s-EC" sz="1600" b="1" kern="1200" dirty="0" smtClean="0"/>
            <a:t>Segmentación del Mercado</a:t>
          </a:r>
          <a:endParaRPr lang="es-EC" sz="1600" b="1" kern="1200" dirty="0"/>
        </a:p>
      </dsp:txBody>
      <dsp:txXfrm>
        <a:off x="5311111" y="35432"/>
        <a:ext cx="2060037" cy="1138870"/>
      </dsp:txXfrm>
    </dsp:sp>
    <dsp:sp modelId="{7E0CB7E6-689C-4AE6-A0B3-5C2F0613F508}">
      <dsp:nvSpPr>
        <dsp:cNvPr id="0" name=""/>
        <dsp:cNvSpPr/>
      </dsp:nvSpPr>
      <dsp:spPr>
        <a:xfrm>
          <a:off x="298275" y="0"/>
          <a:ext cx="3047082" cy="1612979"/>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s-ES" sz="1600" b="1" kern="1200" dirty="0" smtClean="0">
              <a:latin typeface="+mn-lt"/>
              <a:cs typeface="Times New Roman" pitchFamily="18" charset="0"/>
            </a:rPr>
            <a:t>Características</a:t>
          </a:r>
          <a:endParaRPr lang="es-EC" sz="1600" b="1" kern="1200" dirty="0">
            <a:latin typeface="+mn-lt"/>
            <a:cs typeface="Times New Roman" pitchFamily="18" charset="0"/>
          </a:endParaRPr>
        </a:p>
      </dsp:txBody>
      <dsp:txXfrm>
        <a:off x="333707" y="35432"/>
        <a:ext cx="2062093" cy="1138870"/>
      </dsp:txXfrm>
    </dsp:sp>
    <dsp:sp modelId="{83AC4450-FF2D-4348-9405-F1E05102AF48}">
      <dsp:nvSpPr>
        <dsp:cNvPr id="0" name=""/>
        <dsp:cNvSpPr/>
      </dsp:nvSpPr>
      <dsp:spPr>
        <a:xfrm>
          <a:off x="1619459" y="287311"/>
          <a:ext cx="2182562" cy="2182562"/>
        </a:xfrm>
        <a:prstGeom prst="pieWedg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C" sz="1000" b="1" kern="1200" dirty="0" smtClean="0">
              <a:solidFill>
                <a:schemeClr val="tx1"/>
              </a:solidFill>
            </a:rPr>
            <a:t>Servicio de venta </a:t>
          </a:r>
          <a:endParaRPr lang="es-EC" sz="1000" b="1" kern="1200" dirty="0">
            <a:solidFill>
              <a:schemeClr val="tx1"/>
            </a:solidFill>
          </a:endParaRPr>
        </a:p>
      </dsp:txBody>
      <dsp:txXfrm>
        <a:off x="2258717" y="926569"/>
        <a:ext cx="1543304" cy="1543304"/>
      </dsp:txXfrm>
    </dsp:sp>
    <dsp:sp modelId="{BE07D691-3BD5-4A7F-96D3-F3255E44290F}">
      <dsp:nvSpPr>
        <dsp:cNvPr id="0" name=""/>
        <dsp:cNvSpPr/>
      </dsp:nvSpPr>
      <dsp:spPr>
        <a:xfrm rot="5400000">
          <a:off x="3902833" y="287311"/>
          <a:ext cx="2182562" cy="2182562"/>
        </a:xfrm>
        <a:prstGeom prst="pieWedge">
          <a:avLst/>
        </a:prstGeom>
        <a:solidFill>
          <a:schemeClr val="accent2">
            <a:hueOff val="2160929"/>
            <a:satOff val="8251"/>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b="1" kern="1200" dirty="0" err="1" smtClean="0">
              <a:solidFill>
                <a:schemeClr val="tx1"/>
              </a:solidFill>
            </a:rPr>
            <a:t>Guagrabamba</a:t>
          </a:r>
          <a:endParaRPr lang="es-EC" sz="1200" b="1" kern="1200" dirty="0" smtClean="0">
            <a:solidFill>
              <a:schemeClr val="tx1"/>
            </a:solidFill>
          </a:endParaRPr>
        </a:p>
        <a:p>
          <a:pPr lvl="0" algn="ctr" defTabSz="533400">
            <a:lnSpc>
              <a:spcPct val="90000"/>
            </a:lnSpc>
            <a:spcBef>
              <a:spcPct val="0"/>
            </a:spcBef>
            <a:spcAft>
              <a:spcPct val="35000"/>
            </a:spcAft>
          </a:pPr>
          <a:endParaRPr lang="es-EC" sz="1300" b="1" kern="1200" dirty="0">
            <a:solidFill>
              <a:schemeClr val="tx1"/>
            </a:solidFill>
          </a:endParaRPr>
        </a:p>
      </dsp:txBody>
      <dsp:txXfrm rot="-5400000">
        <a:off x="3902833" y="926569"/>
        <a:ext cx="1543304" cy="1543304"/>
      </dsp:txXfrm>
    </dsp:sp>
    <dsp:sp modelId="{F2982464-C6BE-46DE-8CF0-95CDEFACE2C2}">
      <dsp:nvSpPr>
        <dsp:cNvPr id="0" name=""/>
        <dsp:cNvSpPr/>
      </dsp:nvSpPr>
      <dsp:spPr>
        <a:xfrm rot="10800000">
          <a:off x="3898490" y="2596658"/>
          <a:ext cx="2182562" cy="2182562"/>
        </a:xfrm>
        <a:prstGeom prst="pieWedge">
          <a:avLst/>
        </a:prstGeom>
        <a:solidFill>
          <a:schemeClr val="accent2">
            <a:hueOff val="4321858"/>
            <a:satOff val="16502"/>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C" sz="1000" b="1" kern="1200" dirty="0" smtClean="0">
              <a:solidFill>
                <a:schemeClr val="tx1"/>
              </a:solidFill>
            </a:rPr>
            <a:t>Ingresos económicos bajos</a:t>
          </a:r>
          <a:endParaRPr lang="es-EC" sz="1000" b="1" kern="1200" dirty="0">
            <a:solidFill>
              <a:schemeClr val="tx1"/>
            </a:solidFill>
          </a:endParaRPr>
        </a:p>
      </dsp:txBody>
      <dsp:txXfrm rot="10800000">
        <a:off x="3898490" y="2596658"/>
        <a:ext cx="1543304" cy="1543304"/>
      </dsp:txXfrm>
    </dsp:sp>
    <dsp:sp modelId="{7F6BEB44-69BD-4546-8CB0-6588F52B3F27}">
      <dsp:nvSpPr>
        <dsp:cNvPr id="0" name=""/>
        <dsp:cNvSpPr/>
      </dsp:nvSpPr>
      <dsp:spPr>
        <a:xfrm rot="16200000">
          <a:off x="1619459" y="2628872"/>
          <a:ext cx="2182562" cy="2182562"/>
        </a:xfrm>
        <a:prstGeom prst="pieWedge">
          <a:avLst/>
        </a:prstGeom>
        <a:solidFill>
          <a:schemeClr val="accent2">
            <a:hueOff val="6482786"/>
            <a:satOff val="24753"/>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rPr>
            <a:t>Encuesta</a:t>
          </a:r>
          <a:endParaRPr lang="es-EC" sz="1600" b="1" kern="1200" dirty="0">
            <a:solidFill>
              <a:schemeClr val="tx1"/>
            </a:solidFill>
          </a:endParaRPr>
        </a:p>
      </dsp:txBody>
      <dsp:txXfrm rot="5400000">
        <a:off x="2258717" y="2628872"/>
        <a:ext cx="1543304" cy="1543304"/>
      </dsp:txXfrm>
    </dsp:sp>
    <dsp:sp modelId="{04C8F8A5-90BC-468B-88ED-D1DBC3C012B5}">
      <dsp:nvSpPr>
        <dsp:cNvPr id="0" name=""/>
        <dsp:cNvSpPr/>
      </dsp:nvSpPr>
      <dsp:spPr>
        <a:xfrm>
          <a:off x="3475646" y="2066629"/>
          <a:ext cx="753563" cy="655272"/>
        </a:xfrm>
        <a:prstGeom prst="circularArrow">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116A42-F117-451F-ACBD-AA68BCE28570}">
      <dsp:nvSpPr>
        <dsp:cNvPr id="0" name=""/>
        <dsp:cNvSpPr/>
      </dsp:nvSpPr>
      <dsp:spPr>
        <a:xfrm rot="10800000">
          <a:off x="3475646" y="2318657"/>
          <a:ext cx="753563" cy="655272"/>
        </a:xfrm>
        <a:prstGeom prst="circularArrow">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E9E80-592D-4F76-83ED-28E314EE8AC2}">
      <dsp:nvSpPr>
        <dsp:cNvPr id="0" name=""/>
        <dsp:cNvSpPr/>
      </dsp:nvSpPr>
      <dsp:spPr>
        <a:xfrm>
          <a:off x="0" y="3860375"/>
          <a:ext cx="8104984" cy="126706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C" sz="1700" kern="1200" dirty="0" smtClean="0">
              <a:solidFill>
                <a:schemeClr val="tx1"/>
              </a:solidFill>
            </a:rPr>
            <a:t>Beneficios e incentivos</a:t>
          </a:r>
          <a:endParaRPr lang="es-EC" sz="1700" kern="1200" dirty="0">
            <a:solidFill>
              <a:schemeClr val="tx1"/>
            </a:solidFill>
          </a:endParaRPr>
        </a:p>
      </dsp:txBody>
      <dsp:txXfrm>
        <a:off x="0" y="3860375"/>
        <a:ext cx="8104984" cy="684213"/>
      </dsp:txXfrm>
    </dsp:sp>
    <dsp:sp modelId="{481963EF-1903-46C2-A0AD-D8D6302A7C94}">
      <dsp:nvSpPr>
        <dsp:cNvPr id="0" name=""/>
        <dsp:cNvSpPr/>
      </dsp:nvSpPr>
      <dsp:spPr>
        <a:xfrm>
          <a:off x="0" y="4519247"/>
          <a:ext cx="4052492" cy="582848"/>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s-ES" sz="1300" kern="1200" dirty="0" smtClean="0">
              <a:solidFill>
                <a:schemeClr val="tx1"/>
              </a:solidFill>
            </a:rPr>
            <a:t>Programas y proyectos con financiamiento público</a:t>
          </a:r>
          <a:endParaRPr lang="es-EC" sz="1300" kern="1200" dirty="0">
            <a:solidFill>
              <a:schemeClr val="tx1"/>
            </a:solidFill>
          </a:endParaRPr>
        </a:p>
      </dsp:txBody>
      <dsp:txXfrm>
        <a:off x="0" y="4519247"/>
        <a:ext cx="4052492" cy="582848"/>
      </dsp:txXfrm>
    </dsp:sp>
    <dsp:sp modelId="{E4286EE6-C74D-4205-8357-612876751183}">
      <dsp:nvSpPr>
        <dsp:cNvPr id="0" name=""/>
        <dsp:cNvSpPr/>
      </dsp:nvSpPr>
      <dsp:spPr>
        <a:xfrm>
          <a:off x="4052492" y="4519247"/>
          <a:ext cx="4052492" cy="582848"/>
        </a:xfrm>
        <a:prstGeom prst="rect">
          <a:avLst/>
        </a:prstGeom>
        <a:solidFill>
          <a:schemeClr val="accent2">
            <a:tint val="40000"/>
            <a:alpha val="90000"/>
            <a:hueOff val="1313069"/>
            <a:satOff val="4105"/>
            <a:lumOff val="114"/>
            <a:alphaOff val="0"/>
          </a:schemeClr>
        </a:solidFill>
        <a:ln w="19050" cap="flat" cmpd="sng" algn="ctr">
          <a:solidFill>
            <a:schemeClr val="accent2">
              <a:tint val="40000"/>
              <a:alpha val="90000"/>
              <a:hueOff val="1313069"/>
              <a:satOff val="4105"/>
              <a:lumOff val="1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s-ES" sz="1300" kern="1200" dirty="0" smtClean="0">
              <a:solidFill>
                <a:schemeClr val="tx1"/>
              </a:solidFill>
            </a:rPr>
            <a:t>No constituye hecho generador de tributos</a:t>
          </a:r>
          <a:endParaRPr lang="es-EC" sz="1300" kern="1200" dirty="0">
            <a:solidFill>
              <a:schemeClr val="tx1"/>
            </a:solidFill>
          </a:endParaRPr>
        </a:p>
      </dsp:txBody>
      <dsp:txXfrm>
        <a:off x="4052492" y="4519247"/>
        <a:ext cx="4052492" cy="582848"/>
      </dsp:txXfrm>
    </dsp:sp>
    <dsp:sp modelId="{2BF86049-E739-4629-AEB7-2519D8607F91}">
      <dsp:nvSpPr>
        <dsp:cNvPr id="0" name=""/>
        <dsp:cNvSpPr/>
      </dsp:nvSpPr>
      <dsp:spPr>
        <a:xfrm rot="10800000">
          <a:off x="0" y="1930641"/>
          <a:ext cx="8104984" cy="1948740"/>
        </a:xfrm>
        <a:prstGeom prst="upArrowCallout">
          <a:avLst/>
        </a:prstGeom>
        <a:solidFill>
          <a:schemeClr val="accent2">
            <a:hueOff val="3241393"/>
            <a:satOff val="12376"/>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C" sz="1700" kern="1200" dirty="0" smtClean="0">
              <a:solidFill>
                <a:schemeClr val="tx1"/>
              </a:solidFill>
            </a:rPr>
            <a:t>Sector Asociativo</a:t>
          </a:r>
          <a:endParaRPr lang="es-EC" sz="1700" kern="1200" dirty="0">
            <a:solidFill>
              <a:schemeClr val="tx1"/>
            </a:solidFill>
          </a:endParaRPr>
        </a:p>
      </dsp:txBody>
      <dsp:txXfrm rot="-10800000">
        <a:off x="0" y="1930641"/>
        <a:ext cx="8104984" cy="684007"/>
      </dsp:txXfrm>
    </dsp:sp>
    <dsp:sp modelId="{26043B0B-70AC-4FCF-8CCC-2CBBBFCA4309}">
      <dsp:nvSpPr>
        <dsp:cNvPr id="0" name=""/>
        <dsp:cNvSpPr/>
      </dsp:nvSpPr>
      <dsp:spPr>
        <a:xfrm>
          <a:off x="0" y="2614649"/>
          <a:ext cx="4052492" cy="582673"/>
        </a:xfrm>
        <a:prstGeom prst="rect">
          <a:avLst/>
        </a:prstGeom>
        <a:solidFill>
          <a:schemeClr val="accent2">
            <a:tint val="40000"/>
            <a:alpha val="90000"/>
            <a:hueOff val="2626137"/>
            <a:satOff val="8210"/>
            <a:lumOff val="229"/>
            <a:alphaOff val="0"/>
          </a:schemeClr>
        </a:solidFill>
        <a:ln w="19050" cap="flat" cmpd="sng" algn="ctr">
          <a:solidFill>
            <a:schemeClr val="accent2">
              <a:tint val="40000"/>
              <a:alpha val="90000"/>
              <a:hueOff val="2626137"/>
              <a:satOff val="8210"/>
              <a:lumOff val="2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s-EC" sz="1300" kern="1200" dirty="0" smtClean="0">
              <a:solidFill>
                <a:schemeClr val="tx1"/>
              </a:solidFill>
            </a:rPr>
            <a:t>Actividades económicas</a:t>
          </a:r>
          <a:endParaRPr lang="es-EC" sz="1300" kern="1200" dirty="0">
            <a:solidFill>
              <a:schemeClr val="tx1"/>
            </a:solidFill>
          </a:endParaRPr>
        </a:p>
      </dsp:txBody>
      <dsp:txXfrm>
        <a:off x="0" y="2614649"/>
        <a:ext cx="4052492" cy="582673"/>
      </dsp:txXfrm>
    </dsp:sp>
    <dsp:sp modelId="{3372677C-C210-483C-BE40-8266DB14B638}">
      <dsp:nvSpPr>
        <dsp:cNvPr id="0" name=""/>
        <dsp:cNvSpPr/>
      </dsp:nvSpPr>
      <dsp:spPr>
        <a:xfrm>
          <a:off x="4052492" y="2614649"/>
          <a:ext cx="4052492" cy="582673"/>
        </a:xfrm>
        <a:prstGeom prst="rect">
          <a:avLst/>
        </a:prstGeom>
        <a:solidFill>
          <a:schemeClr val="accent2">
            <a:tint val="40000"/>
            <a:alpha val="90000"/>
            <a:hueOff val="3939206"/>
            <a:satOff val="12315"/>
            <a:lumOff val="343"/>
            <a:alphaOff val="0"/>
          </a:schemeClr>
        </a:solidFill>
        <a:ln w="19050" cap="flat" cmpd="sng" algn="ctr">
          <a:solidFill>
            <a:schemeClr val="accent2">
              <a:tint val="40000"/>
              <a:alpha val="90000"/>
              <a:hueOff val="3939206"/>
              <a:satOff val="12315"/>
              <a:lumOff val="3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s-ES" sz="1300" kern="1200" dirty="0" smtClean="0">
              <a:solidFill>
                <a:schemeClr val="tx1"/>
              </a:solidFill>
            </a:rPr>
            <a:t>Producir, comercializar y consumir bienes y servicios lícitos y socialmente necesarios</a:t>
          </a:r>
          <a:endParaRPr lang="es-EC" sz="1300" kern="1200" dirty="0">
            <a:solidFill>
              <a:schemeClr val="tx1"/>
            </a:solidFill>
          </a:endParaRPr>
        </a:p>
      </dsp:txBody>
      <dsp:txXfrm>
        <a:off x="4052492" y="2614649"/>
        <a:ext cx="4052492" cy="582673"/>
      </dsp:txXfrm>
    </dsp:sp>
    <dsp:sp modelId="{1B2C298C-897E-4908-BDF5-BE00B6B6CD85}">
      <dsp:nvSpPr>
        <dsp:cNvPr id="0" name=""/>
        <dsp:cNvSpPr/>
      </dsp:nvSpPr>
      <dsp:spPr>
        <a:xfrm rot="10800000">
          <a:off x="0" y="906"/>
          <a:ext cx="8104984" cy="1948740"/>
        </a:xfrm>
        <a:prstGeom prst="upArrowCallout">
          <a:avLst/>
        </a:prstGeom>
        <a:solidFill>
          <a:schemeClr val="accent2">
            <a:hueOff val="6482786"/>
            <a:satOff val="24753"/>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S" sz="1700" kern="1200" dirty="0" smtClean="0">
              <a:solidFill>
                <a:schemeClr val="tx1"/>
              </a:solidFill>
            </a:rPr>
            <a:t>Ley Orgánica de la Economía Popular y Solidaria.</a:t>
          </a:r>
          <a:endParaRPr lang="es-EC" sz="1700" kern="1200" dirty="0">
            <a:solidFill>
              <a:schemeClr val="tx1"/>
            </a:solidFill>
          </a:endParaRPr>
        </a:p>
      </dsp:txBody>
      <dsp:txXfrm rot="-10800000">
        <a:off x="0" y="906"/>
        <a:ext cx="8104984" cy="684007"/>
      </dsp:txXfrm>
    </dsp:sp>
    <dsp:sp modelId="{80DDA5B4-E51D-4381-BA51-005AE2FB1A74}">
      <dsp:nvSpPr>
        <dsp:cNvPr id="0" name=""/>
        <dsp:cNvSpPr/>
      </dsp:nvSpPr>
      <dsp:spPr>
        <a:xfrm>
          <a:off x="4052492" y="713471"/>
          <a:ext cx="4052492" cy="582673"/>
        </a:xfrm>
        <a:prstGeom prst="rect">
          <a:avLst/>
        </a:prstGeom>
        <a:solidFill>
          <a:schemeClr val="accent2">
            <a:tint val="40000"/>
            <a:alpha val="90000"/>
            <a:hueOff val="5252274"/>
            <a:satOff val="16420"/>
            <a:lumOff val="458"/>
            <a:alphaOff val="0"/>
          </a:schemeClr>
        </a:solidFill>
        <a:ln w="19050" cap="flat" cmpd="sng" algn="ctr">
          <a:solidFill>
            <a:schemeClr val="accent2">
              <a:tint val="40000"/>
              <a:alpha val="90000"/>
              <a:hueOff val="5252274"/>
              <a:satOff val="16420"/>
              <a:lumOff val="4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s-ES" sz="1300" kern="1200" dirty="0" smtClean="0">
              <a:solidFill>
                <a:schemeClr val="tx1"/>
              </a:solidFill>
            </a:rPr>
            <a:t>Satisfacer necesidades y generar ingresos</a:t>
          </a:r>
          <a:endParaRPr lang="es-EC" sz="1300" kern="1200" dirty="0">
            <a:solidFill>
              <a:schemeClr val="tx1"/>
            </a:solidFill>
          </a:endParaRPr>
        </a:p>
      </dsp:txBody>
      <dsp:txXfrm>
        <a:off x="4052492" y="713471"/>
        <a:ext cx="4052492" cy="582673"/>
      </dsp:txXfrm>
    </dsp:sp>
    <dsp:sp modelId="{FAEF0CC1-867A-4CAB-B96D-EE03F9BDB0B5}">
      <dsp:nvSpPr>
        <dsp:cNvPr id="0" name=""/>
        <dsp:cNvSpPr/>
      </dsp:nvSpPr>
      <dsp:spPr>
        <a:xfrm>
          <a:off x="0" y="720078"/>
          <a:ext cx="4052492" cy="582673"/>
        </a:xfrm>
        <a:prstGeom prst="rect">
          <a:avLst/>
        </a:prstGeom>
        <a:solidFill>
          <a:schemeClr val="accent2">
            <a:tint val="40000"/>
            <a:alpha val="90000"/>
            <a:hueOff val="6565343"/>
            <a:satOff val="20525"/>
            <a:lumOff val="572"/>
            <a:alphaOff val="0"/>
          </a:schemeClr>
        </a:solidFill>
        <a:ln w="19050" cap="flat" cmpd="sng" algn="ctr">
          <a:solidFill>
            <a:schemeClr val="accent2">
              <a:tint val="40000"/>
              <a:alpha val="90000"/>
              <a:hueOff val="6565343"/>
              <a:satOff val="20525"/>
              <a:lumOff val="5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s-ES" sz="1300" kern="1200" dirty="0" smtClean="0">
              <a:solidFill>
                <a:schemeClr val="tx1"/>
              </a:solidFill>
            </a:rPr>
            <a:t>Producir, comercializar, distribuir y el consumo de bienes o servicios</a:t>
          </a:r>
          <a:endParaRPr lang="es-EC" sz="1300" kern="1200" dirty="0">
            <a:solidFill>
              <a:schemeClr val="tx1"/>
            </a:solidFill>
          </a:endParaRPr>
        </a:p>
      </dsp:txBody>
      <dsp:txXfrm>
        <a:off x="0" y="720078"/>
        <a:ext cx="4052492" cy="58267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819C44-63E9-44D1-B4BE-6AE411B1F1D0}" type="datetimeFigureOut">
              <a:rPr lang="es-MX" smtClean="0"/>
              <a:pPr/>
              <a:t>13/11/2013</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80B9B3-F045-4165-A516-75AB2DC0F9DF}" type="slidenum">
              <a:rPr lang="es-MX" smtClean="0"/>
              <a:pPr/>
              <a:t>‹Nº›</a:t>
            </a:fld>
            <a:endParaRPr lang="es-MX"/>
          </a:p>
        </p:txBody>
      </p:sp>
    </p:spTree>
    <p:extLst>
      <p:ext uri="{BB962C8B-B14F-4D97-AF65-F5344CB8AC3E}">
        <p14:creationId xmlns:p14="http://schemas.microsoft.com/office/powerpoint/2010/main" val="504844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sz="1200" kern="1200" dirty="0" smtClean="0">
              <a:solidFill>
                <a:schemeClr val="tx1"/>
              </a:solidFill>
              <a:effectLst/>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8C80B9B3-F045-4165-A516-75AB2DC0F9DF}" type="slidenum">
              <a:rPr lang="es-MX" smtClean="0"/>
              <a:pPr/>
              <a:t>22</a:t>
            </a:fld>
            <a:endParaRPr lang="es-MX"/>
          </a:p>
        </p:txBody>
      </p:sp>
    </p:spTree>
    <p:extLst>
      <p:ext uri="{BB962C8B-B14F-4D97-AF65-F5344CB8AC3E}">
        <p14:creationId xmlns:p14="http://schemas.microsoft.com/office/powerpoint/2010/main" val="6462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1B9797F5-6761-4B98-884B-4530ABD43E06}" type="datetimeFigureOut">
              <a:rPr lang="es-ES" smtClean="0"/>
              <a:pPr/>
              <a:t>13/11/2013</a:t>
            </a:fld>
            <a:endParaRPr lang="es-ES"/>
          </a:p>
        </p:txBody>
      </p:sp>
      <p:sp>
        <p:nvSpPr>
          <p:cNvPr id="17" name="16 Marcador de pie de página"/>
          <p:cNvSpPr>
            <a:spLocks noGrp="1"/>
          </p:cNvSpPr>
          <p:nvPr>
            <p:ph type="ftr" sz="quarter" idx="11"/>
          </p:nvPr>
        </p:nvSpPr>
        <p:spPr>
          <a:xfrm>
            <a:off x="5410200" y="4205288"/>
            <a:ext cx="1295400" cy="457200"/>
          </a:xfrm>
        </p:spPr>
        <p:txBody>
          <a:bodyPr/>
          <a:lstStyle/>
          <a:p>
            <a:endParaRPr lang="es-ES"/>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624A1C0-637F-44A8-B263-D16816BCCAEE}"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B9797F5-6761-4B98-884B-4530ABD43E06}" type="datetimeFigureOut">
              <a:rPr lang="es-ES" smtClean="0"/>
              <a:pPr/>
              <a:t>13/11/2013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24A1C0-637F-44A8-B263-D16816BCCAEE}"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B9797F5-6761-4B98-884B-4530ABD43E06}" type="datetimeFigureOut">
              <a:rPr lang="es-ES" smtClean="0"/>
              <a:pPr/>
              <a:t>13/11/2013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24A1C0-637F-44A8-B263-D16816BCCAEE}"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532748-67DE-429A-BC4B-FE4B6741963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623766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FB7696-9023-4EC3-A60A-9288F281D65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041942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097D25-5981-440E-AF51-3B24523EADE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36057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9F71F9-7920-44E8-8A94-C30345A4CAC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912533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92993AB-B380-4F0B-8FD9-1BA826CB801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9575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0ED0285-5B4A-4CB2-8277-2472215E31C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644925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8BA5505-F900-4D02-AE5D-9445BBA87D7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231127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17CE9D-EFCE-463D-BA84-5B530A979B0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253741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B9797F5-6761-4B98-884B-4530ABD43E06}" type="datetimeFigureOut">
              <a:rPr lang="es-ES" smtClean="0"/>
              <a:pPr/>
              <a:t>13/11/2013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24A1C0-637F-44A8-B263-D16816BCCAEE}" type="slidenum">
              <a:rPr lang="es-ES" smtClean="0"/>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1FA43F-90F1-4C76-A2EA-76D7AE52309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59611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8DD830-0B3F-49F5-B125-3E684C61DA0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4085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3B4652-CB89-43E5-8BCE-CC2A9BE5B43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91026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1B9797F5-6761-4B98-884B-4530ABD43E06}" type="datetimeFigureOut">
              <a:rPr lang="es-ES" smtClean="0"/>
              <a:pPr/>
              <a:t>13/11/2013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24A1C0-637F-44A8-B263-D16816BCCAEE}"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1B9797F5-6761-4B98-884B-4530ABD43E06}" type="datetimeFigureOut">
              <a:rPr lang="es-ES" smtClean="0"/>
              <a:pPr/>
              <a:t>13/11/2013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624A1C0-637F-44A8-B263-D16816BCCAEE}"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1B9797F5-6761-4B98-884B-4530ABD43E06}" type="datetimeFigureOut">
              <a:rPr lang="es-ES" smtClean="0"/>
              <a:pPr/>
              <a:t>13/11/2013</a:t>
            </a:fld>
            <a:endParaRPr lang="es-ES"/>
          </a:p>
        </p:txBody>
      </p:sp>
      <p:sp>
        <p:nvSpPr>
          <p:cNvPr id="27" name="26 Marcador de número de diapositiva"/>
          <p:cNvSpPr>
            <a:spLocks noGrp="1"/>
          </p:cNvSpPr>
          <p:nvPr>
            <p:ph type="sldNum" sz="quarter" idx="11"/>
          </p:nvPr>
        </p:nvSpPr>
        <p:spPr/>
        <p:txBody>
          <a:bodyPr rtlCol="0"/>
          <a:lstStyle/>
          <a:p>
            <a:fld id="{4624A1C0-637F-44A8-B263-D16816BCCAEE}" type="slidenum">
              <a:rPr lang="es-ES" smtClean="0"/>
              <a:pPr/>
              <a:t>‹Nº›</a:t>
            </a:fld>
            <a:endParaRPr lang="es-ES"/>
          </a:p>
        </p:txBody>
      </p:sp>
      <p:sp>
        <p:nvSpPr>
          <p:cNvPr id="28" name="2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1B9797F5-6761-4B98-884B-4530ABD43E06}" type="datetimeFigureOut">
              <a:rPr lang="es-ES" smtClean="0"/>
              <a:pPr/>
              <a:t>13/11/2013</a:t>
            </a:fld>
            <a:endParaRPr lang="es-ES"/>
          </a:p>
        </p:txBody>
      </p:sp>
      <p:sp>
        <p:nvSpPr>
          <p:cNvPr id="4" name="3 Marcador de pie de página"/>
          <p:cNvSpPr>
            <a:spLocks noGrp="1"/>
          </p:cNvSpPr>
          <p:nvPr>
            <p:ph type="ftr" sz="quarter" idx="11"/>
          </p:nvPr>
        </p:nvSpPr>
        <p:spPr>
          <a:xfrm>
            <a:off x="5257800" y="612648"/>
            <a:ext cx="1325880" cy="457200"/>
          </a:xfrm>
        </p:spPr>
        <p:txBody>
          <a:bodyPr/>
          <a:lstStyle/>
          <a:p>
            <a:endParaRPr lang="es-ES"/>
          </a:p>
        </p:txBody>
      </p:sp>
      <p:sp>
        <p:nvSpPr>
          <p:cNvPr id="5" name="4 Marcador de número de diapositiva"/>
          <p:cNvSpPr>
            <a:spLocks noGrp="1"/>
          </p:cNvSpPr>
          <p:nvPr>
            <p:ph type="sldNum" sz="quarter" idx="12"/>
          </p:nvPr>
        </p:nvSpPr>
        <p:spPr>
          <a:xfrm>
            <a:off x="8174736" y="2272"/>
            <a:ext cx="762000" cy="365760"/>
          </a:xfrm>
        </p:spPr>
        <p:txBody>
          <a:bodyPr/>
          <a:lstStyle/>
          <a:p>
            <a:fld id="{4624A1C0-637F-44A8-B263-D16816BCCAEE}"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B9797F5-6761-4B98-884B-4530ABD43E06}" type="datetimeFigureOut">
              <a:rPr lang="es-ES" smtClean="0"/>
              <a:pPr/>
              <a:t>13/11/2013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624A1C0-637F-44A8-B263-D16816BCCAEE}"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1B9797F5-6761-4B98-884B-4530ABD43E06}" type="datetimeFigureOut">
              <a:rPr lang="es-ES" smtClean="0"/>
              <a:pPr/>
              <a:t>13/11/2013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624A1C0-637F-44A8-B263-D16816BCCAEE}"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1B9797F5-6761-4B98-884B-4530ABD43E06}" type="datetimeFigureOut">
              <a:rPr lang="es-ES" smtClean="0"/>
              <a:pPr/>
              <a:t>13/11/2013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624A1C0-637F-44A8-B263-D16816BCCAEE}"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B9797F5-6761-4B98-884B-4530ABD43E06}" type="datetimeFigureOut">
              <a:rPr lang="es-ES" smtClean="0"/>
              <a:pPr/>
              <a:t>13/11/2013</a:t>
            </a:fld>
            <a:endParaRPr lang="es-ES"/>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ES"/>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4624A1C0-637F-44A8-B263-D16816BCCAEE}"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fontAlgn="base">
              <a:spcBef>
                <a:spcPct val="0"/>
              </a:spcBef>
              <a:spcAft>
                <a:spcPct val="0"/>
              </a:spcAft>
              <a:defRPr/>
            </a:pPr>
            <a:fld id="{A31FF379-E7CA-4D22-B333-0A3AB0108000}"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17400950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8.jpeg"/><Relationship Id="rId5" Type="http://schemas.openxmlformats.org/officeDocument/2006/relationships/diagramColors" Target="../diagrams/colors1.xml"/><Relationship Id="rId10" Type="http://schemas.openxmlformats.org/officeDocument/2006/relationships/image" Target="../media/image7.png"/><Relationship Id="rId4" Type="http://schemas.openxmlformats.org/officeDocument/2006/relationships/diagramQuickStyle" Target="../diagrams/quickStyle1.xml"/><Relationship Id="rId9"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7.jpeg"/><Relationship Id="rId7" Type="http://schemas.openxmlformats.org/officeDocument/2006/relationships/diagramColors" Target="../diagrams/colors6.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chart" Target="../charts/chart2.xml"/><Relationship Id="rId7" Type="http://schemas.openxmlformats.org/officeDocument/2006/relationships/image" Target="../media/image20.jpe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image" Target="../media/image19.png"/><Relationship Id="rId4" Type="http://schemas.openxmlformats.org/officeDocument/2006/relationships/image" Target="../media/image18.jpe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0" y="4256937"/>
            <a:ext cx="6459220" cy="1214446"/>
          </a:xfrm>
        </p:spPr>
        <p:txBody>
          <a:bodyPr>
            <a:normAutofit/>
          </a:bodyPr>
          <a:lstStyle/>
          <a:p>
            <a:r>
              <a:rPr lang="es-ES" b="1" dirty="0" smtClean="0">
                <a:solidFill>
                  <a:schemeClr val="accent2">
                    <a:lumMod val="50000"/>
                  </a:schemeClr>
                </a:solidFill>
                <a:latin typeface="Maiandra GD" pitchFamily="34" charset="0"/>
              </a:rPr>
              <a:t>LIDIA JOSETH DURAZNO ENRÍQUEZ</a:t>
            </a:r>
            <a:endParaRPr lang="es-ES" b="1" dirty="0" smtClean="0">
              <a:solidFill>
                <a:schemeClr val="accent2">
                  <a:lumMod val="50000"/>
                </a:schemeClr>
              </a:solidFill>
            </a:endParaRPr>
          </a:p>
          <a:p>
            <a:endParaRPr lang="es-ES" b="1" dirty="0">
              <a:solidFill>
                <a:schemeClr val="accent2">
                  <a:lumMod val="50000"/>
                </a:schemeClr>
              </a:solidFill>
            </a:endParaRPr>
          </a:p>
        </p:txBody>
      </p:sp>
      <p:sp>
        <p:nvSpPr>
          <p:cNvPr id="5" name="1 Título"/>
          <p:cNvSpPr txBox="1">
            <a:spLocks/>
          </p:cNvSpPr>
          <p:nvPr/>
        </p:nvSpPr>
        <p:spPr>
          <a:xfrm>
            <a:off x="179512" y="476673"/>
            <a:ext cx="8789760" cy="3024336"/>
          </a:xfrm>
          <a:prstGeom prst="rect">
            <a:avLst/>
          </a:prstGeom>
        </p:spPr>
        <p:txBody>
          <a:bodyPr vert="horz" anchor="b">
            <a:noAutofit/>
          </a:bodyPr>
          <a:lstStyle/>
          <a:p>
            <a:pPr lvl="0">
              <a:spcBef>
                <a:spcPct val="0"/>
              </a:spcBef>
              <a:defRPr/>
            </a:pPr>
            <a:r>
              <a:rPr lang="es-EC" sz="3600" u="sng" dirty="0" smtClean="0">
                <a:solidFill>
                  <a:srgbClr val="FFFFCC"/>
                </a:solidFill>
                <a:latin typeface="Vijaya" pitchFamily="34" charset="0"/>
                <a:ea typeface="+mj-ea"/>
                <a:cs typeface="Vijaya" pitchFamily="34" charset="0"/>
              </a:rPr>
              <a:t>DESARROLLO DE UN PROYECTO </a:t>
            </a:r>
            <a:r>
              <a:rPr lang="es-EC" sz="3600" u="sng" dirty="0">
                <a:solidFill>
                  <a:srgbClr val="FFFFCC"/>
                </a:solidFill>
                <a:latin typeface="Vijaya" pitchFamily="34" charset="0"/>
                <a:ea typeface="+mj-ea"/>
                <a:cs typeface="Vijaya" pitchFamily="34" charset="0"/>
              </a:rPr>
              <a:t>DE </a:t>
            </a:r>
            <a:r>
              <a:rPr lang="es-EC" sz="3600" u="sng" dirty="0" smtClean="0">
                <a:solidFill>
                  <a:srgbClr val="FFFFCC"/>
                </a:solidFill>
                <a:latin typeface="Vijaya" pitchFamily="34" charset="0"/>
                <a:ea typeface="+mj-ea"/>
                <a:cs typeface="Vijaya" pitchFamily="34" charset="0"/>
              </a:rPr>
              <a:t>ACTIVIDAD ECONÓMICA EN BASE A MICROCRÉDITOS </a:t>
            </a:r>
            <a:r>
              <a:rPr lang="es-EC" sz="3600" u="sng" dirty="0">
                <a:solidFill>
                  <a:srgbClr val="FFFFCC"/>
                </a:solidFill>
                <a:latin typeface="Vijaya" pitchFamily="34" charset="0"/>
                <a:ea typeface="+mj-ea"/>
                <a:cs typeface="Vijaya" pitchFamily="34" charset="0"/>
              </a:rPr>
              <a:t>COMUNITARIOS DESTINADOS A GRUPOS ORGANIZADOS DE LA COMUNIDAD DE LA PARROQUIA DE ALÓAG</a:t>
            </a:r>
            <a:endParaRPr kumimoji="0" lang="es-ES" sz="3600" b="0" i="0" u="sng" strike="noStrike" kern="1200" cap="none" spc="0" normalizeH="0" baseline="0" noProof="0" dirty="0">
              <a:ln>
                <a:noFill/>
              </a:ln>
              <a:solidFill>
                <a:srgbClr val="FFFFCC"/>
              </a:solidFill>
              <a:effectLst/>
              <a:uLnTx/>
              <a:uFillTx/>
              <a:latin typeface="Vijaya" pitchFamily="34" charset="0"/>
              <a:ea typeface="+mj-ea"/>
              <a:cs typeface="Vijaya" pitchFamily="34" charset="0"/>
            </a:endParaRPr>
          </a:p>
        </p:txBody>
      </p:sp>
      <p:pic>
        <p:nvPicPr>
          <p:cNvPr id="4" name="3 Imagen" descr="C:\Users\Tania\Desktop\Caratulas\LOGOESPE-1.png"/>
          <p:cNvPicPr/>
          <p:nvPr/>
        </p:nvPicPr>
        <p:blipFill>
          <a:blip r:embed="rId2">
            <a:extLst>
              <a:ext uri="{28A0092B-C50C-407E-A947-70E740481C1C}">
                <a14:useLocalDpi xmlns:a14="http://schemas.microsoft.com/office/drawing/2010/main" val="0"/>
              </a:ext>
            </a:extLst>
          </a:blip>
          <a:srcRect/>
          <a:stretch>
            <a:fillRect/>
          </a:stretch>
        </p:blipFill>
        <p:spPr bwMode="auto">
          <a:xfrm>
            <a:off x="4557489" y="4945224"/>
            <a:ext cx="4344670" cy="1112133"/>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Elipse"/>
          <p:cNvSpPr/>
          <p:nvPr/>
        </p:nvSpPr>
        <p:spPr>
          <a:xfrm>
            <a:off x="6876256" y="1628800"/>
            <a:ext cx="1872208" cy="82809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dirty="0" smtClean="0">
                <a:solidFill>
                  <a:schemeClr val="tx1"/>
                </a:solidFill>
              </a:rPr>
              <a:t>489 - 2017</a:t>
            </a:r>
            <a:endParaRPr lang="es-EC" b="1" dirty="0">
              <a:solidFill>
                <a:schemeClr val="tx1"/>
              </a:solidFill>
            </a:endParaRPr>
          </a:p>
        </p:txBody>
      </p:sp>
      <p:sp>
        <p:nvSpPr>
          <p:cNvPr id="6" name="5 Rectángulo"/>
          <p:cNvSpPr/>
          <p:nvPr/>
        </p:nvSpPr>
        <p:spPr>
          <a:xfrm>
            <a:off x="0" y="49184"/>
            <a:ext cx="9144000" cy="571504"/>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p:cNvSpPr/>
          <p:nvPr/>
        </p:nvSpPr>
        <p:spPr>
          <a:xfrm rot="5400000">
            <a:off x="5572140" y="3286140"/>
            <a:ext cx="6858000" cy="285720"/>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rot="5400000">
            <a:off x="5250669" y="3321835"/>
            <a:ext cx="6858000" cy="214282"/>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CuadroTexto"/>
          <p:cNvSpPr txBox="1"/>
          <p:nvPr/>
        </p:nvSpPr>
        <p:spPr>
          <a:xfrm>
            <a:off x="6372200" y="-24"/>
            <a:ext cx="1125436" cy="369332"/>
          </a:xfrm>
          <a:prstGeom prst="rect">
            <a:avLst/>
          </a:prstGeom>
          <a:noFill/>
        </p:spPr>
        <p:txBody>
          <a:bodyPr wrap="none" rtlCol="0">
            <a:spAutoFit/>
          </a:bodyPr>
          <a:lstStyle/>
          <a:p>
            <a:r>
              <a:rPr lang="es-ES" dirty="0" smtClean="0">
                <a:solidFill>
                  <a:srgbClr val="FFFF99"/>
                </a:solidFill>
                <a:latin typeface="Forte" pitchFamily="66" charset="0"/>
              </a:rPr>
              <a:t>Demanda</a:t>
            </a:r>
            <a:endParaRPr lang="es-ES" dirty="0">
              <a:solidFill>
                <a:srgbClr val="FFFF99"/>
              </a:solidFill>
              <a:latin typeface="Forte" pitchFamily="66" charset="0"/>
            </a:endParaRPr>
          </a:p>
        </p:txBody>
      </p:sp>
      <p:sp>
        <p:nvSpPr>
          <p:cNvPr id="4" name="3 Pergamino horizontal"/>
          <p:cNvSpPr/>
          <p:nvPr/>
        </p:nvSpPr>
        <p:spPr>
          <a:xfrm>
            <a:off x="251520" y="620688"/>
            <a:ext cx="4176464" cy="79208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ANÁLISIS DE LA DEMANDA</a:t>
            </a:r>
            <a:endParaRPr lang="es-EC" b="1" dirty="0">
              <a:solidFill>
                <a:schemeClr val="tx1"/>
              </a:solidFill>
            </a:endParaRPr>
          </a:p>
        </p:txBody>
      </p:sp>
      <p:sp>
        <p:nvSpPr>
          <p:cNvPr id="10" name="9 Redondear rectángulo de esquina del mismo lado"/>
          <p:cNvSpPr/>
          <p:nvPr/>
        </p:nvSpPr>
        <p:spPr>
          <a:xfrm>
            <a:off x="251520" y="1664804"/>
            <a:ext cx="3024336" cy="648072"/>
          </a:xfrm>
          <a:prstGeom prst="round2Same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dirty="0" smtClean="0">
                <a:solidFill>
                  <a:schemeClr val="tx1"/>
                </a:solidFill>
              </a:rPr>
              <a:t>1.7% CRECIMIENTO DEMOGRÁFICO</a:t>
            </a:r>
            <a:endParaRPr lang="es-EC" b="1" dirty="0">
              <a:solidFill>
                <a:schemeClr val="tx1"/>
              </a:solidFill>
            </a:endParaRPr>
          </a:p>
        </p:txBody>
      </p:sp>
      <p:sp>
        <p:nvSpPr>
          <p:cNvPr id="11" name="10 Flecha derecha"/>
          <p:cNvSpPr/>
          <p:nvPr/>
        </p:nvSpPr>
        <p:spPr>
          <a:xfrm>
            <a:off x="3347864" y="1808820"/>
            <a:ext cx="720080" cy="39604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b="1">
              <a:solidFill>
                <a:schemeClr val="tx1"/>
              </a:solidFill>
            </a:endParaRPr>
          </a:p>
        </p:txBody>
      </p:sp>
      <p:sp>
        <p:nvSpPr>
          <p:cNvPr id="12" name="11 Elipse"/>
          <p:cNvSpPr/>
          <p:nvPr/>
        </p:nvSpPr>
        <p:spPr>
          <a:xfrm>
            <a:off x="4139952" y="1628800"/>
            <a:ext cx="1872208" cy="82809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dirty="0" smtClean="0">
                <a:solidFill>
                  <a:schemeClr val="tx1"/>
                </a:solidFill>
              </a:rPr>
              <a:t>458 - 2013</a:t>
            </a:r>
            <a:endParaRPr lang="es-EC" b="1" dirty="0">
              <a:solidFill>
                <a:schemeClr val="tx1"/>
              </a:solidFill>
            </a:endParaRPr>
          </a:p>
        </p:txBody>
      </p:sp>
      <p:sp>
        <p:nvSpPr>
          <p:cNvPr id="16" name="15 Flecha derecha"/>
          <p:cNvSpPr/>
          <p:nvPr/>
        </p:nvSpPr>
        <p:spPr>
          <a:xfrm>
            <a:off x="6084168" y="1844824"/>
            <a:ext cx="720080" cy="39604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b="1">
              <a:solidFill>
                <a:schemeClr val="tx1"/>
              </a:solidFill>
            </a:endParaRPr>
          </a:p>
        </p:txBody>
      </p:sp>
      <p:graphicFrame>
        <p:nvGraphicFramePr>
          <p:cNvPr id="17" name="16 Gráfico"/>
          <p:cNvGraphicFramePr/>
          <p:nvPr>
            <p:extLst>
              <p:ext uri="{D42A27DB-BD31-4B8C-83A1-F6EECF244321}">
                <p14:modId xmlns:p14="http://schemas.microsoft.com/office/powerpoint/2010/main" val="3986690952"/>
              </p:ext>
            </p:extLst>
          </p:nvPr>
        </p:nvGraphicFramePr>
        <p:xfrm>
          <a:off x="251520" y="3407384"/>
          <a:ext cx="5256584" cy="3261976"/>
        </p:xfrm>
        <a:graphic>
          <a:graphicData uri="http://schemas.openxmlformats.org/drawingml/2006/chart">
            <c:chart xmlns:c="http://schemas.openxmlformats.org/drawingml/2006/chart" xmlns:r="http://schemas.openxmlformats.org/officeDocument/2006/relationships" r:id="rId2"/>
          </a:graphicData>
        </a:graphic>
      </p:graphicFrame>
      <p:sp>
        <p:nvSpPr>
          <p:cNvPr id="18" name="17 Pergamino horizontal"/>
          <p:cNvSpPr/>
          <p:nvPr/>
        </p:nvSpPr>
        <p:spPr>
          <a:xfrm>
            <a:off x="251520" y="2564904"/>
            <a:ext cx="4176464" cy="79208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NIVEL DE INGRESOS</a:t>
            </a:r>
            <a:endParaRPr lang="es-EC" b="1" dirty="0">
              <a:solidFill>
                <a:schemeClr val="tx1"/>
              </a:solidFill>
            </a:endParaRPr>
          </a:p>
        </p:txBody>
      </p:sp>
      <p:sp>
        <p:nvSpPr>
          <p:cNvPr id="19" name="Cuadro de texto 31"/>
          <p:cNvSpPr txBox="1">
            <a:spLocks noChangeArrowheads="1"/>
          </p:cNvSpPr>
          <p:nvPr/>
        </p:nvSpPr>
        <p:spPr bwMode="auto">
          <a:xfrm>
            <a:off x="959453" y="4293096"/>
            <a:ext cx="732790" cy="247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s-AR" sz="1100">
                <a:solidFill>
                  <a:srgbClr val="000000"/>
                </a:solidFill>
                <a:effectLst/>
                <a:latin typeface="Calibri"/>
                <a:ea typeface="Times New Roman"/>
                <a:cs typeface="Times New Roman"/>
              </a:rPr>
              <a:t>12,609</a:t>
            </a:r>
            <a:endParaRPr lang="es-EC" sz="1200">
              <a:effectLst/>
              <a:latin typeface="Times New Roman"/>
              <a:ea typeface="Times New Roman"/>
            </a:endParaRPr>
          </a:p>
        </p:txBody>
      </p:sp>
      <p:sp>
        <p:nvSpPr>
          <p:cNvPr id="20" name="19 Redondear rectángulo de esquina del mismo lado"/>
          <p:cNvSpPr/>
          <p:nvPr/>
        </p:nvSpPr>
        <p:spPr>
          <a:xfrm>
            <a:off x="5544946" y="3415971"/>
            <a:ext cx="3024336" cy="648072"/>
          </a:xfrm>
          <a:prstGeom prst="round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b="1" dirty="0" smtClean="0">
                <a:solidFill>
                  <a:schemeClr val="tx1"/>
                </a:solidFill>
              </a:rPr>
              <a:t>75 Productos canasta básica</a:t>
            </a:r>
            <a:endParaRPr lang="es-EC" b="1" dirty="0">
              <a:solidFill>
                <a:schemeClr val="tx1"/>
              </a:solidFill>
            </a:endParaRPr>
          </a:p>
        </p:txBody>
      </p:sp>
      <p:sp>
        <p:nvSpPr>
          <p:cNvPr id="21" name="20 Elipse"/>
          <p:cNvSpPr/>
          <p:nvPr/>
        </p:nvSpPr>
        <p:spPr>
          <a:xfrm>
            <a:off x="5940152" y="4401108"/>
            <a:ext cx="1872208" cy="82809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b="1" dirty="0" smtClean="0">
                <a:solidFill>
                  <a:schemeClr val="tx1"/>
                </a:solidFill>
              </a:rPr>
              <a:t>556.93</a:t>
            </a:r>
            <a:endParaRPr lang="es-EC" b="1" dirty="0">
              <a:solidFill>
                <a:schemeClr val="tx1"/>
              </a:solidFill>
            </a:endParaRPr>
          </a:p>
        </p:txBody>
      </p:sp>
      <p:sp>
        <p:nvSpPr>
          <p:cNvPr id="22" name="21 Elipse"/>
          <p:cNvSpPr/>
          <p:nvPr/>
        </p:nvSpPr>
        <p:spPr>
          <a:xfrm>
            <a:off x="5940152" y="4401108"/>
            <a:ext cx="1872208" cy="82809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b="1" dirty="0" smtClean="0">
                <a:solidFill>
                  <a:schemeClr val="tx1"/>
                </a:solidFill>
              </a:rPr>
              <a:t>492,80</a:t>
            </a:r>
            <a:endParaRPr lang="es-EC" b="1" dirty="0">
              <a:solidFill>
                <a:schemeClr val="tx1"/>
              </a:solidFill>
            </a:endParaRPr>
          </a:p>
        </p:txBody>
      </p:sp>
      <p:sp>
        <p:nvSpPr>
          <p:cNvPr id="23" name="22 Redondear rectángulo de esquina del mismo lado"/>
          <p:cNvSpPr/>
          <p:nvPr/>
        </p:nvSpPr>
        <p:spPr>
          <a:xfrm>
            <a:off x="5580112" y="5517232"/>
            <a:ext cx="3024336" cy="648072"/>
          </a:xfrm>
          <a:prstGeom prst="round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b="1" dirty="0" smtClean="0">
                <a:solidFill>
                  <a:schemeClr val="tx1"/>
                </a:solidFill>
              </a:rPr>
              <a:t>Sierra 588,08</a:t>
            </a:r>
          </a:p>
          <a:p>
            <a:pPr algn="ctr"/>
            <a:r>
              <a:rPr lang="es-EC" b="1" dirty="0" smtClean="0">
                <a:solidFill>
                  <a:schemeClr val="tx1"/>
                </a:solidFill>
              </a:rPr>
              <a:t>Costa 590,82</a:t>
            </a:r>
            <a:endParaRPr lang="es-EC" b="1" dirty="0">
              <a:solidFill>
                <a:schemeClr val="tx1"/>
              </a:solidFill>
            </a:endParaRPr>
          </a:p>
        </p:txBody>
      </p:sp>
      <p:sp>
        <p:nvSpPr>
          <p:cNvPr id="24" name="23 Redondear rectángulo de esquina del mismo lado"/>
          <p:cNvSpPr/>
          <p:nvPr/>
        </p:nvSpPr>
        <p:spPr>
          <a:xfrm>
            <a:off x="5580112" y="5517232"/>
            <a:ext cx="3024336" cy="648072"/>
          </a:xfrm>
          <a:prstGeom prst="round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b="1" dirty="0" smtClean="0">
                <a:solidFill>
                  <a:schemeClr val="tx1"/>
                </a:solidFill>
              </a:rPr>
              <a:t>Cuenca 604,04</a:t>
            </a:r>
          </a:p>
          <a:p>
            <a:pPr algn="ctr"/>
            <a:r>
              <a:rPr lang="es-EC" b="1" dirty="0" smtClean="0">
                <a:solidFill>
                  <a:schemeClr val="tx1"/>
                </a:solidFill>
              </a:rPr>
              <a:t>Ambato 561,82</a:t>
            </a:r>
            <a:endParaRPr lang="es-EC" b="1" dirty="0">
              <a:solidFill>
                <a:schemeClr val="tx1"/>
              </a:solidFill>
            </a:endParaRPr>
          </a:p>
        </p:txBody>
      </p:sp>
      <p:sp>
        <p:nvSpPr>
          <p:cNvPr id="25" name="24 Redondear rectángulo de esquina del mismo lado"/>
          <p:cNvSpPr/>
          <p:nvPr/>
        </p:nvSpPr>
        <p:spPr>
          <a:xfrm>
            <a:off x="5580112" y="5517232"/>
            <a:ext cx="3024336" cy="648072"/>
          </a:xfrm>
          <a:prstGeom prst="round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b="1" dirty="0" smtClean="0">
                <a:solidFill>
                  <a:schemeClr val="tx1"/>
                </a:solidFill>
              </a:rPr>
              <a:t>Quito 590,70</a:t>
            </a:r>
          </a:p>
          <a:p>
            <a:pPr algn="ctr"/>
            <a:r>
              <a:rPr lang="es-EC" b="1" dirty="0" smtClean="0">
                <a:solidFill>
                  <a:schemeClr val="tx1"/>
                </a:solidFill>
              </a:rPr>
              <a:t>Guayaquil 583,80</a:t>
            </a:r>
            <a:endParaRPr lang="es-EC" b="1" dirty="0">
              <a:solidFill>
                <a:schemeClr val="tx1"/>
              </a:solidFill>
            </a:endParaRPr>
          </a:p>
        </p:txBody>
      </p:sp>
    </p:spTree>
    <p:extLst>
      <p:ext uri="{BB962C8B-B14F-4D97-AF65-F5344CB8AC3E}">
        <p14:creationId xmlns:p14="http://schemas.microsoft.com/office/powerpoint/2010/main" val="13055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repeatCount="indefinite"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3000"/>
                                        <p:tgtEl>
                                          <p:spTgt spid="6"/>
                                        </p:tgtEl>
                                      </p:cBhvr>
                                    </p:animEffect>
                                  </p:childTnLst>
                                </p:cTn>
                              </p:par>
                              <p:par>
                                <p:cTn id="8" presetID="28" presetClass="entr" presetSubtype="0" repeatCount="indefinite"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0" fill="hold"/>
                                        <p:tgtEl>
                                          <p:spTgt spid="8"/>
                                        </p:tgtEl>
                                        <p:attrNameLst>
                                          <p:attrName>ppt_x</p:attrName>
                                        </p:attrNameLst>
                                      </p:cBhvr>
                                      <p:tavLst>
                                        <p:tav tm="0">
                                          <p:val>
                                            <p:strVal val="#ppt_x"/>
                                          </p:val>
                                        </p:tav>
                                        <p:tav tm="100000">
                                          <p:val>
                                            <p:strVal val="#ppt_x"/>
                                          </p:val>
                                        </p:tav>
                                      </p:tavLst>
                                    </p:anim>
                                    <p:anim calcmode="lin" valueType="num">
                                      <p:cBhvr>
                                        <p:cTn id="11" dur="5000" fill="hold"/>
                                        <p:tgtEl>
                                          <p:spTgt spid="8"/>
                                        </p:tgtEl>
                                        <p:attrNameLst>
                                          <p:attrName>ppt_y</p:attrName>
                                        </p:attrNameLst>
                                      </p:cBhvr>
                                      <p:tavLst>
                                        <p:tav tm="0">
                                          <p:val>
                                            <p:strVal val="#ppt_y+1"/>
                                          </p:val>
                                        </p:tav>
                                        <p:tav tm="100000">
                                          <p:val>
                                            <p:strVal val="#ppt_y-1"/>
                                          </p:val>
                                        </p:tav>
                                      </p:tavLst>
                                    </p:anim>
                                  </p:childTnLst>
                                </p:cTn>
                              </p:par>
                              <p:par>
                                <p:cTn id="12" presetID="28" presetClass="entr" presetSubtype="0" repeatCount="indefinite"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0" fill="hold"/>
                                        <p:tgtEl>
                                          <p:spTgt spid="7"/>
                                        </p:tgtEl>
                                        <p:attrNameLst>
                                          <p:attrName>ppt_x</p:attrName>
                                        </p:attrNameLst>
                                      </p:cBhvr>
                                      <p:tavLst>
                                        <p:tav tm="0">
                                          <p:val>
                                            <p:strVal val="#ppt_x"/>
                                          </p:val>
                                        </p:tav>
                                        <p:tav tm="100000">
                                          <p:val>
                                            <p:strVal val="#ppt_x"/>
                                          </p:val>
                                        </p:tav>
                                      </p:tavLst>
                                    </p:anim>
                                    <p:anim calcmode="lin" valueType="num">
                                      <p:cBhvr>
                                        <p:cTn id="15" dur="5000" fill="hold"/>
                                        <p:tgtEl>
                                          <p:spTgt spid="7"/>
                                        </p:tgtEl>
                                        <p:attrNameLst>
                                          <p:attrName>ppt_y</p:attrName>
                                        </p:attrNameLst>
                                      </p:cBhvr>
                                      <p:tavLst>
                                        <p:tav tm="0">
                                          <p:val>
                                            <p:strVal val="#ppt_y+1"/>
                                          </p:val>
                                        </p:tav>
                                        <p:tav tm="100000">
                                          <p:val>
                                            <p:strVal val="#ppt_y-1"/>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circle(in)">
                                      <p:cBhvr>
                                        <p:cTn id="20" dur="20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circle(in)">
                                      <p:cBhvr>
                                        <p:cTn id="35" dur="20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xit" presetSubtype="21" fill="hold" grpId="1" nodeType="clickEffect">
                                  <p:stCondLst>
                                    <p:cond delay="0"/>
                                  </p:stCondLst>
                                  <p:childTnLst>
                                    <p:animEffect transition="out" filter="barn(inVertical)">
                                      <p:cBhvr>
                                        <p:cTn id="39" dur="500"/>
                                        <p:tgtEl>
                                          <p:spTgt spid="24"/>
                                        </p:tgtEl>
                                      </p:cBhvr>
                                    </p:animEffect>
                                    <p:set>
                                      <p:cBhvr>
                                        <p:cTn id="40" dur="1" fill="hold">
                                          <p:stCondLst>
                                            <p:cond delay="499"/>
                                          </p:stCondLst>
                                        </p:cTn>
                                        <p:tgtEl>
                                          <p:spTgt spid="2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circle(in)">
                                      <p:cBhvr>
                                        <p:cTn id="45"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22" grpId="0" animBg="1"/>
      <p:bldP spid="22" grpId="1" animBg="1"/>
      <p:bldP spid="23" grpId="0" animBg="1"/>
      <p:bldP spid="24" grpId="0" animBg="1"/>
      <p:bldP spid="24" grpId="1"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286042039"/>
              </p:ext>
            </p:extLst>
          </p:nvPr>
        </p:nvGraphicFramePr>
        <p:xfrm>
          <a:off x="35496" y="890628"/>
          <a:ext cx="5400600" cy="3405121"/>
        </p:xfrm>
        <a:graphic>
          <a:graphicData uri="http://schemas.openxmlformats.org/drawingml/2006/table">
            <a:tbl>
              <a:tblPr firstRow="1" firstCol="1" bandRow="1">
                <a:tableStyleId>{93296810-A885-4BE3-A3E7-6D5BEEA58F35}</a:tableStyleId>
              </a:tblPr>
              <a:tblGrid>
                <a:gridCol w="1071691"/>
                <a:gridCol w="1327907"/>
                <a:gridCol w="1617571"/>
                <a:gridCol w="1383431"/>
              </a:tblGrid>
              <a:tr h="676491">
                <a:tc>
                  <a:txBody>
                    <a:bodyPr/>
                    <a:lstStyle/>
                    <a:p>
                      <a:pPr algn="ctr">
                        <a:lnSpc>
                          <a:spcPct val="115000"/>
                        </a:lnSpc>
                        <a:spcAft>
                          <a:spcPts val="0"/>
                        </a:spcAft>
                      </a:pPr>
                      <a:r>
                        <a:rPr lang="es-ES" sz="1200" dirty="0">
                          <a:effectLst/>
                        </a:rPr>
                        <a:t>AÑO</a:t>
                      </a:r>
                      <a:endParaRPr lang="es-EC" sz="12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200">
                          <a:effectLst/>
                        </a:rPr>
                        <a:t>POBLACIÓN</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200">
                          <a:effectLst/>
                        </a:rPr>
                        <a:t>GASTO ANUAL EN ALIMENTACIÓN</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200">
                          <a:effectLst/>
                        </a:rPr>
                        <a:t>CONSUMO GLOBAL</a:t>
                      </a:r>
                      <a:endParaRPr lang="es-EC" sz="1200">
                        <a:effectLst/>
                        <a:latin typeface="Times New Roman"/>
                        <a:ea typeface="Times New Roman"/>
                        <a:cs typeface="Times New Roman"/>
                      </a:endParaRPr>
                    </a:p>
                  </a:txBody>
                  <a:tcPr marL="44450" marR="44450" marT="0" marB="0" anchor="ctr"/>
                </a:tc>
              </a:tr>
              <a:tr h="213044">
                <a:tc>
                  <a:txBody>
                    <a:bodyPr/>
                    <a:lstStyle/>
                    <a:p>
                      <a:pPr algn="ctr">
                        <a:lnSpc>
                          <a:spcPct val="115000"/>
                        </a:lnSpc>
                        <a:spcAft>
                          <a:spcPts val="0"/>
                        </a:spcAft>
                      </a:pPr>
                      <a:r>
                        <a:rPr lang="es-ES" sz="1200">
                          <a:effectLst/>
                        </a:rPr>
                        <a:t>2008</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latin typeface="Times New Roman" pitchFamily="18" charset="0"/>
                          <a:cs typeface="Times New Roman" pitchFamily="18" charset="0"/>
                        </a:rPr>
                        <a:t>419</a:t>
                      </a:r>
                      <a:endParaRPr lang="es-EC" sz="12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S" sz="1200">
                          <a:effectLst/>
                          <a:latin typeface="Times New Roman" pitchFamily="18" charset="0"/>
                          <a:cs typeface="Times New Roman" pitchFamily="18" charset="0"/>
                        </a:rPr>
                        <a:t>1,068.00</a:t>
                      </a:r>
                      <a:endParaRPr lang="es-EC" sz="1200">
                        <a:effectLst/>
                        <a:latin typeface="Times New Roman" pitchFamily="18" charset="0"/>
                        <a:ea typeface="Times New Roman"/>
                        <a:cs typeface="Times New Roman" pitchFamily="18" charset="0"/>
                      </a:endParaRPr>
                    </a:p>
                  </a:txBody>
                  <a:tcPr marL="44450" marR="44450" marT="0" marB="0" anchor="b"/>
                </a:tc>
                <a:tc>
                  <a:txBody>
                    <a:bodyPr/>
                    <a:lstStyle/>
                    <a:p>
                      <a:pPr algn="ctr">
                        <a:lnSpc>
                          <a:spcPct val="115000"/>
                        </a:lnSpc>
                        <a:spcAft>
                          <a:spcPts val="0"/>
                        </a:spcAft>
                      </a:pPr>
                      <a:r>
                        <a:rPr lang="es-ES" sz="1200">
                          <a:effectLst/>
                          <a:latin typeface="Times New Roman" pitchFamily="18" charset="0"/>
                          <a:cs typeface="Times New Roman" pitchFamily="18" charset="0"/>
                        </a:rPr>
                        <a:t>447,976.30</a:t>
                      </a:r>
                      <a:endParaRPr lang="es-EC" sz="1200">
                        <a:effectLst/>
                        <a:latin typeface="Times New Roman" pitchFamily="18" charset="0"/>
                        <a:ea typeface="Times New Roman"/>
                        <a:cs typeface="Times New Roman" pitchFamily="18" charset="0"/>
                      </a:endParaRPr>
                    </a:p>
                  </a:txBody>
                  <a:tcPr marL="44450" marR="44450" marT="0" marB="0" anchor="b"/>
                </a:tc>
              </a:tr>
              <a:tr h="213044">
                <a:tc>
                  <a:txBody>
                    <a:bodyPr/>
                    <a:lstStyle/>
                    <a:p>
                      <a:pPr algn="ctr">
                        <a:lnSpc>
                          <a:spcPct val="115000"/>
                        </a:lnSpc>
                        <a:spcAft>
                          <a:spcPts val="0"/>
                        </a:spcAft>
                      </a:pPr>
                      <a:r>
                        <a:rPr lang="es-ES" sz="1200">
                          <a:effectLst/>
                        </a:rPr>
                        <a:t>2009</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200">
                          <a:effectLst/>
                          <a:latin typeface="Times New Roman" pitchFamily="18" charset="0"/>
                          <a:cs typeface="Times New Roman" pitchFamily="18" charset="0"/>
                        </a:rPr>
                        <a:t>427</a:t>
                      </a:r>
                      <a:endParaRPr lang="es-EC" sz="12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S" sz="1200">
                          <a:effectLst/>
                          <a:latin typeface="Times New Roman" pitchFamily="18" charset="0"/>
                          <a:cs typeface="Times New Roman" pitchFamily="18" charset="0"/>
                        </a:rPr>
                        <a:t>1,080.00</a:t>
                      </a:r>
                      <a:endParaRPr lang="es-EC" sz="1200">
                        <a:effectLst/>
                        <a:latin typeface="Times New Roman" pitchFamily="18" charset="0"/>
                        <a:ea typeface="Times New Roman"/>
                        <a:cs typeface="Times New Roman" pitchFamily="18" charset="0"/>
                      </a:endParaRPr>
                    </a:p>
                  </a:txBody>
                  <a:tcPr marL="44450" marR="44450" marT="0" marB="0" anchor="b"/>
                </a:tc>
                <a:tc>
                  <a:txBody>
                    <a:bodyPr/>
                    <a:lstStyle/>
                    <a:p>
                      <a:pPr algn="ctr">
                        <a:lnSpc>
                          <a:spcPct val="115000"/>
                        </a:lnSpc>
                        <a:spcAft>
                          <a:spcPts val="0"/>
                        </a:spcAft>
                      </a:pPr>
                      <a:r>
                        <a:rPr lang="es-ES" sz="1200">
                          <a:effectLst/>
                          <a:latin typeface="Times New Roman" pitchFamily="18" charset="0"/>
                          <a:cs typeface="Times New Roman" pitchFamily="18" charset="0"/>
                        </a:rPr>
                        <a:t>460,844.09</a:t>
                      </a:r>
                      <a:endParaRPr lang="es-EC" sz="1200">
                        <a:effectLst/>
                        <a:latin typeface="Times New Roman" pitchFamily="18" charset="0"/>
                        <a:ea typeface="Times New Roman"/>
                        <a:cs typeface="Times New Roman" pitchFamily="18" charset="0"/>
                      </a:endParaRPr>
                    </a:p>
                  </a:txBody>
                  <a:tcPr marL="44450" marR="44450" marT="0" marB="0" anchor="b"/>
                </a:tc>
              </a:tr>
              <a:tr h="213044">
                <a:tc>
                  <a:txBody>
                    <a:bodyPr/>
                    <a:lstStyle/>
                    <a:p>
                      <a:pPr algn="ctr">
                        <a:lnSpc>
                          <a:spcPct val="115000"/>
                        </a:lnSpc>
                        <a:spcAft>
                          <a:spcPts val="0"/>
                        </a:spcAft>
                      </a:pPr>
                      <a:r>
                        <a:rPr lang="es-ES" sz="1200">
                          <a:effectLst/>
                        </a:rPr>
                        <a:t>2010</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200">
                          <a:effectLst/>
                          <a:latin typeface="Times New Roman" pitchFamily="18" charset="0"/>
                          <a:cs typeface="Times New Roman" pitchFamily="18" charset="0"/>
                        </a:rPr>
                        <a:t>434</a:t>
                      </a:r>
                      <a:endParaRPr lang="es-EC" sz="12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S" sz="1200">
                          <a:effectLst/>
                          <a:latin typeface="Times New Roman" pitchFamily="18" charset="0"/>
                          <a:cs typeface="Times New Roman" pitchFamily="18" charset="0"/>
                        </a:rPr>
                        <a:t>1,092.00</a:t>
                      </a:r>
                      <a:endParaRPr lang="es-EC" sz="1200">
                        <a:effectLst/>
                        <a:latin typeface="Times New Roman" pitchFamily="18" charset="0"/>
                        <a:ea typeface="Times New Roman"/>
                        <a:cs typeface="Times New Roman" pitchFamily="18" charset="0"/>
                      </a:endParaRPr>
                    </a:p>
                  </a:txBody>
                  <a:tcPr marL="44450" marR="44450" marT="0" marB="0" anchor="b"/>
                </a:tc>
                <a:tc>
                  <a:txBody>
                    <a:bodyPr/>
                    <a:lstStyle/>
                    <a:p>
                      <a:pPr algn="ctr">
                        <a:lnSpc>
                          <a:spcPct val="115000"/>
                        </a:lnSpc>
                        <a:spcAft>
                          <a:spcPts val="0"/>
                        </a:spcAft>
                      </a:pPr>
                      <a:r>
                        <a:rPr lang="es-ES" sz="1200">
                          <a:effectLst/>
                          <a:latin typeface="Times New Roman" pitchFamily="18" charset="0"/>
                          <a:cs typeface="Times New Roman" pitchFamily="18" charset="0"/>
                        </a:rPr>
                        <a:t>474,022.98</a:t>
                      </a:r>
                      <a:endParaRPr lang="es-EC" sz="1200">
                        <a:effectLst/>
                        <a:latin typeface="Times New Roman" pitchFamily="18" charset="0"/>
                        <a:ea typeface="Times New Roman"/>
                        <a:cs typeface="Times New Roman" pitchFamily="18" charset="0"/>
                      </a:endParaRPr>
                    </a:p>
                  </a:txBody>
                  <a:tcPr marL="44450" marR="44450" marT="0" marB="0" anchor="b"/>
                </a:tc>
              </a:tr>
              <a:tr h="213044">
                <a:tc>
                  <a:txBody>
                    <a:bodyPr/>
                    <a:lstStyle/>
                    <a:p>
                      <a:pPr algn="ctr">
                        <a:lnSpc>
                          <a:spcPct val="115000"/>
                        </a:lnSpc>
                        <a:spcAft>
                          <a:spcPts val="0"/>
                        </a:spcAft>
                      </a:pPr>
                      <a:r>
                        <a:rPr lang="es-ES" sz="1200">
                          <a:effectLst/>
                        </a:rPr>
                        <a:t>2011</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200">
                          <a:effectLst/>
                          <a:latin typeface="Times New Roman" pitchFamily="18" charset="0"/>
                          <a:cs typeface="Times New Roman" pitchFamily="18" charset="0"/>
                        </a:rPr>
                        <a:t>442</a:t>
                      </a:r>
                      <a:endParaRPr lang="es-EC" sz="12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S" sz="1200">
                          <a:effectLst/>
                          <a:latin typeface="Times New Roman" pitchFamily="18" charset="0"/>
                          <a:cs typeface="Times New Roman" pitchFamily="18" charset="0"/>
                        </a:rPr>
                        <a:t>1,116.00</a:t>
                      </a:r>
                      <a:endParaRPr lang="es-EC" sz="1200">
                        <a:effectLst/>
                        <a:latin typeface="Times New Roman" pitchFamily="18" charset="0"/>
                        <a:ea typeface="Times New Roman"/>
                        <a:cs typeface="Times New Roman" pitchFamily="18" charset="0"/>
                      </a:endParaRPr>
                    </a:p>
                  </a:txBody>
                  <a:tcPr marL="44450" marR="44450" marT="0" marB="0" anchor="b"/>
                </a:tc>
                <a:tc>
                  <a:txBody>
                    <a:bodyPr/>
                    <a:lstStyle/>
                    <a:p>
                      <a:pPr algn="ctr">
                        <a:lnSpc>
                          <a:spcPct val="115000"/>
                        </a:lnSpc>
                        <a:spcAft>
                          <a:spcPts val="0"/>
                        </a:spcAft>
                      </a:pPr>
                      <a:r>
                        <a:rPr lang="es-ES" sz="1200">
                          <a:effectLst/>
                          <a:latin typeface="Times New Roman" pitchFamily="18" charset="0"/>
                          <a:cs typeface="Times New Roman" pitchFamily="18" charset="0"/>
                        </a:rPr>
                        <a:t>492,818.99</a:t>
                      </a:r>
                      <a:endParaRPr lang="es-EC" sz="1200">
                        <a:effectLst/>
                        <a:latin typeface="Times New Roman" pitchFamily="18" charset="0"/>
                        <a:ea typeface="Times New Roman"/>
                        <a:cs typeface="Times New Roman" pitchFamily="18" charset="0"/>
                      </a:endParaRPr>
                    </a:p>
                  </a:txBody>
                  <a:tcPr marL="44450" marR="44450" marT="0" marB="0" anchor="b"/>
                </a:tc>
              </a:tr>
              <a:tr h="213044">
                <a:tc>
                  <a:txBody>
                    <a:bodyPr/>
                    <a:lstStyle/>
                    <a:p>
                      <a:pPr algn="ctr">
                        <a:lnSpc>
                          <a:spcPct val="115000"/>
                        </a:lnSpc>
                        <a:spcAft>
                          <a:spcPts val="0"/>
                        </a:spcAft>
                      </a:pPr>
                      <a:r>
                        <a:rPr lang="es-ES" sz="1200">
                          <a:effectLst/>
                        </a:rPr>
                        <a:t>2012</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200">
                          <a:effectLst/>
                          <a:latin typeface="Times New Roman" pitchFamily="18" charset="0"/>
                          <a:cs typeface="Times New Roman" pitchFamily="18" charset="0"/>
                        </a:rPr>
                        <a:t>449</a:t>
                      </a:r>
                      <a:endParaRPr lang="es-EC" sz="12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S" sz="1200" dirty="0">
                          <a:effectLst/>
                          <a:latin typeface="Times New Roman" pitchFamily="18" charset="0"/>
                          <a:cs typeface="Times New Roman" pitchFamily="18" charset="0"/>
                        </a:rPr>
                        <a:t>1,128.00</a:t>
                      </a:r>
                      <a:endParaRPr lang="es-EC" sz="1200" dirty="0">
                        <a:effectLst/>
                        <a:latin typeface="Times New Roman" pitchFamily="18" charset="0"/>
                        <a:ea typeface="Times New Roman"/>
                        <a:cs typeface="Times New Roman" pitchFamily="18" charset="0"/>
                      </a:endParaRPr>
                    </a:p>
                  </a:txBody>
                  <a:tcPr marL="44450" marR="44450" marT="0" marB="0" anchor="b"/>
                </a:tc>
                <a:tc>
                  <a:txBody>
                    <a:bodyPr/>
                    <a:lstStyle/>
                    <a:p>
                      <a:pPr algn="ctr">
                        <a:lnSpc>
                          <a:spcPct val="115000"/>
                        </a:lnSpc>
                        <a:spcAft>
                          <a:spcPts val="0"/>
                        </a:spcAft>
                      </a:pPr>
                      <a:r>
                        <a:rPr lang="es-ES" sz="1200">
                          <a:effectLst/>
                          <a:latin typeface="Times New Roman" pitchFamily="18" charset="0"/>
                          <a:cs typeface="Times New Roman" pitchFamily="18" charset="0"/>
                        </a:rPr>
                        <a:t>506,732.57</a:t>
                      </a:r>
                      <a:endParaRPr lang="es-EC" sz="1200">
                        <a:effectLst/>
                        <a:latin typeface="Times New Roman" pitchFamily="18" charset="0"/>
                        <a:ea typeface="Times New Roman"/>
                        <a:cs typeface="Times New Roman" pitchFamily="18" charset="0"/>
                      </a:endParaRPr>
                    </a:p>
                  </a:txBody>
                  <a:tcPr marL="44450" marR="44450" marT="0" marB="0" anchor="b"/>
                </a:tc>
              </a:tr>
              <a:tr h="213044">
                <a:tc>
                  <a:txBody>
                    <a:bodyPr/>
                    <a:lstStyle/>
                    <a:p>
                      <a:pPr algn="ctr">
                        <a:lnSpc>
                          <a:spcPct val="115000"/>
                        </a:lnSpc>
                        <a:spcAft>
                          <a:spcPts val="0"/>
                        </a:spcAft>
                      </a:pPr>
                      <a:r>
                        <a:rPr lang="es-ES" sz="1200">
                          <a:effectLst/>
                        </a:rPr>
                        <a:t>2013</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200">
                          <a:effectLst/>
                          <a:latin typeface="Times New Roman" pitchFamily="18" charset="0"/>
                          <a:cs typeface="Times New Roman" pitchFamily="18" charset="0"/>
                        </a:rPr>
                        <a:t>458</a:t>
                      </a:r>
                      <a:endParaRPr lang="es-EC" sz="12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S" sz="1200">
                          <a:effectLst/>
                          <a:latin typeface="Times New Roman" pitchFamily="18" charset="0"/>
                          <a:cs typeface="Times New Roman" pitchFamily="18" charset="0"/>
                        </a:rPr>
                        <a:t>1,140.00</a:t>
                      </a:r>
                      <a:endParaRPr lang="es-EC" sz="1200">
                        <a:effectLst/>
                        <a:latin typeface="Times New Roman" pitchFamily="18" charset="0"/>
                        <a:ea typeface="Times New Roman"/>
                        <a:cs typeface="Times New Roman" pitchFamily="18" charset="0"/>
                      </a:endParaRPr>
                    </a:p>
                  </a:txBody>
                  <a:tcPr marL="44450" marR="44450" marT="0" marB="0" anchor="b"/>
                </a:tc>
                <a:tc>
                  <a:txBody>
                    <a:bodyPr/>
                    <a:lstStyle/>
                    <a:p>
                      <a:pPr algn="ctr">
                        <a:lnSpc>
                          <a:spcPct val="115000"/>
                        </a:lnSpc>
                        <a:spcAft>
                          <a:spcPts val="0"/>
                        </a:spcAft>
                      </a:pPr>
                      <a:r>
                        <a:rPr lang="es-ES" sz="1200">
                          <a:effectLst/>
                          <a:latin typeface="Times New Roman" pitchFamily="18" charset="0"/>
                          <a:cs typeface="Times New Roman" pitchFamily="18" charset="0"/>
                        </a:rPr>
                        <a:t>520,980.00</a:t>
                      </a:r>
                      <a:endParaRPr lang="es-EC" sz="1200">
                        <a:effectLst/>
                        <a:latin typeface="Times New Roman" pitchFamily="18" charset="0"/>
                        <a:ea typeface="Times New Roman"/>
                        <a:cs typeface="Times New Roman" pitchFamily="18" charset="0"/>
                      </a:endParaRPr>
                    </a:p>
                  </a:txBody>
                  <a:tcPr marL="44450" marR="44450" marT="0" marB="0" anchor="b"/>
                </a:tc>
              </a:tr>
              <a:tr h="213044">
                <a:tc>
                  <a:txBody>
                    <a:bodyPr/>
                    <a:lstStyle/>
                    <a:p>
                      <a:pPr algn="ctr">
                        <a:lnSpc>
                          <a:spcPct val="115000"/>
                        </a:lnSpc>
                        <a:spcAft>
                          <a:spcPts val="0"/>
                        </a:spcAft>
                      </a:pPr>
                      <a:r>
                        <a:rPr lang="es-ES" sz="1200">
                          <a:effectLst/>
                        </a:rPr>
                        <a:t>2014</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200">
                          <a:effectLst/>
                          <a:latin typeface="Times New Roman" pitchFamily="18" charset="0"/>
                          <a:cs typeface="Times New Roman" pitchFamily="18" charset="0"/>
                        </a:rPr>
                        <a:t>465</a:t>
                      </a:r>
                      <a:endParaRPr lang="es-EC" sz="12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S" sz="1200" dirty="0">
                          <a:effectLst/>
                          <a:latin typeface="Times New Roman" pitchFamily="18" charset="0"/>
                          <a:cs typeface="Times New Roman" pitchFamily="18" charset="0"/>
                        </a:rPr>
                        <a:t>1,224.00</a:t>
                      </a:r>
                      <a:endParaRPr lang="es-EC" sz="1200" dirty="0">
                        <a:effectLst/>
                        <a:latin typeface="Times New Roman" pitchFamily="18" charset="0"/>
                        <a:ea typeface="Times New Roman"/>
                        <a:cs typeface="Times New Roman" pitchFamily="18" charset="0"/>
                      </a:endParaRPr>
                    </a:p>
                  </a:txBody>
                  <a:tcPr marL="44450" marR="44450" marT="0" marB="0" anchor="b"/>
                </a:tc>
                <a:tc>
                  <a:txBody>
                    <a:bodyPr/>
                    <a:lstStyle/>
                    <a:p>
                      <a:pPr algn="ctr">
                        <a:lnSpc>
                          <a:spcPct val="115000"/>
                        </a:lnSpc>
                        <a:spcAft>
                          <a:spcPts val="0"/>
                        </a:spcAft>
                      </a:pPr>
                      <a:r>
                        <a:rPr lang="es-ES" sz="1200">
                          <a:effectLst/>
                          <a:latin typeface="Times New Roman" pitchFamily="18" charset="0"/>
                          <a:cs typeface="Times New Roman" pitchFamily="18" charset="0"/>
                        </a:rPr>
                        <a:t>568,877.26</a:t>
                      </a:r>
                      <a:endParaRPr lang="es-EC" sz="1200">
                        <a:effectLst/>
                        <a:latin typeface="Times New Roman" pitchFamily="18" charset="0"/>
                        <a:ea typeface="Times New Roman"/>
                        <a:cs typeface="Times New Roman" pitchFamily="18" charset="0"/>
                      </a:endParaRPr>
                    </a:p>
                  </a:txBody>
                  <a:tcPr marL="44450" marR="44450" marT="0" marB="0" anchor="b"/>
                </a:tc>
              </a:tr>
              <a:tr h="213044">
                <a:tc>
                  <a:txBody>
                    <a:bodyPr/>
                    <a:lstStyle/>
                    <a:p>
                      <a:pPr algn="ctr">
                        <a:lnSpc>
                          <a:spcPct val="115000"/>
                        </a:lnSpc>
                        <a:spcAft>
                          <a:spcPts val="0"/>
                        </a:spcAft>
                      </a:pPr>
                      <a:r>
                        <a:rPr lang="es-ES" sz="1200">
                          <a:effectLst/>
                        </a:rPr>
                        <a:t>2015</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200">
                          <a:effectLst/>
                          <a:latin typeface="Times New Roman" pitchFamily="18" charset="0"/>
                          <a:cs typeface="Times New Roman" pitchFamily="18" charset="0"/>
                        </a:rPr>
                        <a:t>473</a:t>
                      </a:r>
                      <a:endParaRPr lang="es-EC" sz="12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S" sz="1200">
                          <a:effectLst/>
                          <a:latin typeface="Times New Roman" pitchFamily="18" charset="0"/>
                          <a:cs typeface="Times New Roman" pitchFamily="18" charset="0"/>
                        </a:rPr>
                        <a:t>1,308.00</a:t>
                      </a:r>
                      <a:endParaRPr lang="es-EC" sz="1200">
                        <a:effectLst/>
                        <a:latin typeface="Times New Roman" pitchFamily="18" charset="0"/>
                        <a:ea typeface="Times New Roman"/>
                        <a:cs typeface="Times New Roman" pitchFamily="18" charset="0"/>
                      </a:endParaRPr>
                    </a:p>
                  </a:txBody>
                  <a:tcPr marL="44450" marR="44450" marT="0" marB="0" anchor="b"/>
                </a:tc>
                <a:tc>
                  <a:txBody>
                    <a:bodyPr/>
                    <a:lstStyle/>
                    <a:p>
                      <a:pPr algn="ctr">
                        <a:lnSpc>
                          <a:spcPct val="115000"/>
                        </a:lnSpc>
                        <a:spcAft>
                          <a:spcPts val="0"/>
                        </a:spcAft>
                      </a:pPr>
                      <a:r>
                        <a:rPr lang="es-ES" sz="1200">
                          <a:effectLst/>
                          <a:latin typeface="Times New Roman" pitchFamily="18" charset="0"/>
                          <a:cs typeface="Times New Roman" pitchFamily="18" charset="0"/>
                        </a:rPr>
                        <a:t>618,252.46</a:t>
                      </a:r>
                      <a:endParaRPr lang="es-EC" sz="1200">
                        <a:effectLst/>
                        <a:latin typeface="Times New Roman" pitchFamily="18" charset="0"/>
                        <a:ea typeface="Times New Roman"/>
                        <a:cs typeface="Times New Roman" pitchFamily="18" charset="0"/>
                      </a:endParaRPr>
                    </a:p>
                  </a:txBody>
                  <a:tcPr marL="44450" marR="44450" marT="0" marB="0" anchor="b"/>
                </a:tc>
              </a:tr>
              <a:tr h="213044">
                <a:tc>
                  <a:txBody>
                    <a:bodyPr/>
                    <a:lstStyle/>
                    <a:p>
                      <a:pPr algn="ctr">
                        <a:lnSpc>
                          <a:spcPct val="115000"/>
                        </a:lnSpc>
                        <a:spcAft>
                          <a:spcPts val="0"/>
                        </a:spcAft>
                      </a:pPr>
                      <a:r>
                        <a:rPr lang="es-ES" sz="1200">
                          <a:effectLst/>
                        </a:rPr>
                        <a:t>2016</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200">
                          <a:effectLst/>
                          <a:latin typeface="Times New Roman" pitchFamily="18" charset="0"/>
                          <a:cs typeface="Times New Roman" pitchFamily="18" charset="0"/>
                        </a:rPr>
                        <a:t>481</a:t>
                      </a:r>
                      <a:endParaRPr lang="es-EC" sz="12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S" sz="1200" dirty="0">
                          <a:effectLst/>
                          <a:latin typeface="Times New Roman" pitchFamily="18" charset="0"/>
                          <a:cs typeface="Times New Roman" pitchFamily="18" charset="0"/>
                        </a:rPr>
                        <a:t>1,392.00</a:t>
                      </a:r>
                      <a:endParaRPr lang="es-EC" sz="1200" dirty="0">
                        <a:effectLst/>
                        <a:latin typeface="Times New Roman" pitchFamily="18" charset="0"/>
                        <a:ea typeface="Times New Roman"/>
                        <a:cs typeface="Times New Roman" pitchFamily="18" charset="0"/>
                      </a:endParaRPr>
                    </a:p>
                  </a:txBody>
                  <a:tcPr marL="44450" marR="44450" marT="0" marB="0" anchor="b"/>
                </a:tc>
                <a:tc>
                  <a:txBody>
                    <a:bodyPr/>
                    <a:lstStyle/>
                    <a:p>
                      <a:pPr algn="ctr">
                        <a:lnSpc>
                          <a:spcPct val="115000"/>
                        </a:lnSpc>
                        <a:spcAft>
                          <a:spcPts val="0"/>
                        </a:spcAft>
                      </a:pPr>
                      <a:r>
                        <a:rPr lang="es-ES" sz="1200">
                          <a:effectLst/>
                          <a:latin typeface="Times New Roman" pitchFamily="18" charset="0"/>
                          <a:cs typeface="Times New Roman" pitchFamily="18" charset="0"/>
                        </a:rPr>
                        <a:t>669,142.01</a:t>
                      </a:r>
                      <a:endParaRPr lang="es-EC" sz="1200">
                        <a:effectLst/>
                        <a:latin typeface="Times New Roman" pitchFamily="18" charset="0"/>
                        <a:ea typeface="Times New Roman"/>
                        <a:cs typeface="Times New Roman" pitchFamily="18" charset="0"/>
                      </a:endParaRPr>
                    </a:p>
                  </a:txBody>
                  <a:tcPr marL="44450" marR="44450" marT="0" marB="0" anchor="b"/>
                </a:tc>
              </a:tr>
              <a:tr h="213044">
                <a:tc>
                  <a:txBody>
                    <a:bodyPr/>
                    <a:lstStyle/>
                    <a:p>
                      <a:pPr algn="ctr">
                        <a:lnSpc>
                          <a:spcPct val="115000"/>
                        </a:lnSpc>
                        <a:spcAft>
                          <a:spcPts val="0"/>
                        </a:spcAft>
                      </a:pPr>
                      <a:r>
                        <a:rPr lang="es-ES" sz="1200">
                          <a:effectLst/>
                        </a:rPr>
                        <a:t>2017</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200">
                          <a:effectLst/>
                          <a:latin typeface="Times New Roman" pitchFamily="18" charset="0"/>
                          <a:cs typeface="Times New Roman" pitchFamily="18" charset="0"/>
                        </a:rPr>
                        <a:t>489</a:t>
                      </a:r>
                      <a:endParaRPr lang="es-EC" sz="12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S" sz="1200">
                          <a:effectLst/>
                          <a:latin typeface="Times New Roman" pitchFamily="18" charset="0"/>
                          <a:cs typeface="Times New Roman" pitchFamily="18" charset="0"/>
                        </a:rPr>
                        <a:t>1,476.00</a:t>
                      </a:r>
                      <a:endParaRPr lang="es-EC" sz="1200">
                        <a:effectLst/>
                        <a:latin typeface="Times New Roman" pitchFamily="18" charset="0"/>
                        <a:ea typeface="Times New Roman"/>
                        <a:cs typeface="Times New Roman" pitchFamily="18" charset="0"/>
                      </a:endParaRPr>
                    </a:p>
                  </a:txBody>
                  <a:tcPr marL="44450" marR="44450" marT="0" marB="0" anchor="b"/>
                </a:tc>
                <a:tc>
                  <a:txBody>
                    <a:bodyPr/>
                    <a:lstStyle/>
                    <a:p>
                      <a:pPr algn="ctr">
                        <a:lnSpc>
                          <a:spcPct val="115000"/>
                        </a:lnSpc>
                        <a:spcAft>
                          <a:spcPts val="0"/>
                        </a:spcAft>
                      </a:pPr>
                      <a:r>
                        <a:rPr lang="es-ES" sz="1200" dirty="0">
                          <a:effectLst/>
                          <a:latin typeface="Times New Roman" pitchFamily="18" charset="0"/>
                          <a:cs typeface="Times New Roman" pitchFamily="18" charset="0"/>
                        </a:rPr>
                        <a:t>721,583.13</a:t>
                      </a:r>
                      <a:endParaRPr lang="es-EC" sz="1200" dirty="0">
                        <a:effectLst/>
                        <a:latin typeface="Times New Roman" pitchFamily="18" charset="0"/>
                        <a:ea typeface="Times New Roman"/>
                        <a:cs typeface="Times New Roman" pitchFamily="18" charset="0"/>
                      </a:endParaRPr>
                    </a:p>
                  </a:txBody>
                  <a:tcPr marL="44450" marR="44450" marT="0" marB="0" anchor="b"/>
                </a:tc>
              </a:tr>
              <a:tr h="213044">
                <a:tc>
                  <a:txBody>
                    <a:bodyPr/>
                    <a:lstStyle/>
                    <a:p>
                      <a:pPr algn="ctr">
                        <a:lnSpc>
                          <a:spcPct val="115000"/>
                        </a:lnSpc>
                        <a:spcAft>
                          <a:spcPts val="0"/>
                        </a:spcAft>
                      </a:pPr>
                      <a:r>
                        <a:rPr lang="es-ES" sz="1200">
                          <a:effectLst/>
                        </a:rPr>
                        <a:t>2018</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200">
                          <a:effectLst/>
                          <a:latin typeface="Times New Roman" pitchFamily="18" charset="0"/>
                          <a:cs typeface="Times New Roman" pitchFamily="18" charset="0"/>
                        </a:rPr>
                        <a:t>497</a:t>
                      </a:r>
                      <a:endParaRPr lang="es-EC" sz="12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S" sz="1200">
                          <a:effectLst/>
                          <a:latin typeface="Times New Roman" pitchFamily="18" charset="0"/>
                          <a:cs typeface="Times New Roman" pitchFamily="18" charset="0"/>
                        </a:rPr>
                        <a:t>1,560.00</a:t>
                      </a:r>
                      <a:endParaRPr lang="es-EC" sz="1200">
                        <a:effectLst/>
                        <a:latin typeface="Times New Roman" pitchFamily="18" charset="0"/>
                        <a:ea typeface="Times New Roman"/>
                        <a:cs typeface="Times New Roman" pitchFamily="18" charset="0"/>
                      </a:endParaRPr>
                    </a:p>
                  </a:txBody>
                  <a:tcPr marL="44450" marR="44450" marT="0" marB="0" anchor="b"/>
                </a:tc>
                <a:tc>
                  <a:txBody>
                    <a:bodyPr/>
                    <a:lstStyle/>
                    <a:p>
                      <a:pPr algn="ctr">
                        <a:lnSpc>
                          <a:spcPct val="115000"/>
                        </a:lnSpc>
                        <a:spcAft>
                          <a:spcPts val="0"/>
                        </a:spcAft>
                      </a:pPr>
                      <a:r>
                        <a:rPr lang="es-ES" sz="1200" dirty="0">
                          <a:effectLst/>
                          <a:latin typeface="Times New Roman" pitchFamily="18" charset="0"/>
                          <a:cs typeface="Times New Roman" pitchFamily="18" charset="0"/>
                        </a:rPr>
                        <a:t>775,613.86</a:t>
                      </a:r>
                      <a:endParaRPr lang="es-EC" sz="1200" dirty="0">
                        <a:effectLst/>
                        <a:latin typeface="Times New Roman" pitchFamily="18" charset="0"/>
                        <a:ea typeface="Times New Roman"/>
                        <a:cs typeface="Times New Roman" pitchFamily="18" charset="0"/>
                      </a:endParaRPr>
                    </a:p>
                  </a:txBody>
                  <a:tcPr marL="44450" marR="44450" marT="0" marB="0" anchor="b"/>
                </a:tc>
              </a:tr>
              <a:tr h="220389">
                <a:tc>
                  <a:txBody>
                    <a:bodyPr/>
                    <a:lstStyle/>
                    <a:p>
                      <a:pPr algn="ctr">
                        <a:lnSpc>
                          <a:spcPct val="115000"/>
                        </a:lnSpc>
                        <a:spcAft>
                          <a:spcPts val="0"/>
                        </a:spcAft>
                      </a:pPr>
                      <a:r>
                        <a:rPr lang="es-ES" sz="1200">
                          <a:effectLst/>
                        </a:rPr>
                        <a:t>2019</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200">
                          <a:effectLst/>
                          <a:latin typeface="Times New Roman" pitchFamily="18" charset="0"/>
                          <a:cs typeface="Times New Roman" pitchFamily="18" charset="0"/>
                        </a:rPr>
                        <a:t>506</a:t>
                      </a:r>
                      <a:endParaRPr lang="es-EC" sz="12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S" sz="1200">
                          <a:effectLst/>
                          <a:latin typeface="Times New Roman" pitchFamily="18" charset="0"/>
                          <a:cs typeface="Times New Roman" pitchFamily="18" charset="0"/>
                        </a:rPr>
                        <a:t>1,644.00</a:t>
                      </a:r>
                      <a:endParaRPr lang="es-EC" sz="1200">
                        <a:effectLst/>
                        <a:latin typeface="Times New Roman" pitchFamily="18" charset="0"/>
                        <a:ea typeface="Times New Roman"/>
                        <a:cs typeface="Times New Roman" pitchFamily="18" charset="0"/>
                      </a:endParaRPr>
                    </a:p>
                  </a:txBody>
                  <a:tcPr marL="44450" marR="44450" marT="0" marB="0" anchor="b"/>
                </a:tc>
                <a:tc>
                  <a:txBody>
                    <a:bodyPr/>
                    <a:lstStyle/>
                    <a:p>
                      <a:pPr algn="ctr">
                        <a:lnSpc>
                          <a:spcPct val="115000"/>
                        </a:lnSpc>
                        <a:spcAft>
                          <a:spcPts val="0"/>
                        </a:spcAft>
                      </a:pPr>
                      <a:r>
                        <a:rPr lang="es-ES" sz="1200" dirty="0">
                          <a:effectLst/>
                          <a:latin typeface="Times New Roman" pitchFamily="18" charset="0"/>
                          <a:cs typeface="Times New Roman" pitchFamily="18" charset="0"/>
                        </a:rPr>
                        <a:t>831,273.11</a:t>
                      </a:r>
                      <a:endParaRPr lang="es-EC" sz="1200" dirty="0">
                        <a:effectLst/>
                        <a:latin typeface="Times New Roman" pitchFamily="18" charset="0"/>
                        <a:ea typeface="Times New Roman"/>
                        <a:cs typeface="Times New Roman" pitchFamily="18" charset="0"/>
                      </a:endParaRPr>
                    </a:p>
                  </a:txBody>
                  <a:tcPr marL="44450" marR="44450" marT="0" marB="0" anchor="b"/>
                </a:tc>
              </a:tr>
            </a:tbl>
          </a:graphicData>
        </a:graphic>
      </p:graphicFrame>
      <p:sp>
        <p:nvSpPr>
          <p:cNvPr id="5" name="Rectangle 1"/>
          <p:cNvSpPr>
            <a:spLocks noChangeArrowheads="1"/>
          </p:cNvSpPr>
          <p:nvPr/>
        </p:nvSpPr>
        <p:spPr bwMode="auto">
          <a:xfrm>
            <a:off x="39038" y="476672"/>
            <a:ext cx="518103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Tabla 30. Proyección De La Demanda en la zona de </a:t>
            </a:r>
            <a:r>
              <a:rPr kumimoji="0" lang="es-ES"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Guagrabamba</a:t>
            </a:r>
            <a:r>
              <a:rPr kumimoji="0" lang="es-E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
          <p:cNvSpPr>
            <a:spLocks noChangeArrowheads="1"/>
          </p:cNvSpPr>
          <p:nvPr/>
        </p:nvSpPr>
        <p:spPr bwMode="auto">
          <a:xfrm>
            <a:off x="35496" y="4202996"/>
            <a:ext cx="46810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s-ES" sz="1200" b="1" dirty="0">
                <a:latin typeface="Arial" pitchFamily="34" charset="0"/>
                <a:ea typeface="Times New Roman" pitchFamily="18" charset="0"/>
                <a:cs typeface="Arial" pitchFamily="34" charset="0"/>
              </a:rPr>
              <a:t>Nota </a:t>
            </a:r>
            <a:r>
              <a:rPr lang="es-ES" sz="1200" dirty="0">
                <a:latin typeface="Arial" pitchFamily="34" charset="0"/>
                <a:ea typeface="Times New Roman" pitchFamily="18" charset="0"/>
                <a:cs typeface="Arial" pitchFamily="34" charset="0"/>
              </a:rPr>
              <a:t>Fuente: Instituto Nacional de Estadísticas y Censos </a:t>
            </a:r>
            <a:r>
              <a:rPr lang="es-ES" sz="1200" dirty="0" smtClean="0">
                <a:latin typeface="Arial" pitchFamily="34" charset="0"/>
                <a:ea typeface="Times New Roman" pitchFamily="18" charset="0"/>
                <a:cs typeface="Arial" pitchFamily="34" charset="0"/>
              </a:rPr>
              <a:t>INEC</a:t>
            </a:r>
            <a:r>
              <a:rPr kumimoji="0" lang="es-E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3378056469"/>
              </p:ext>
            </p:extLst>
          </p:nvPr>
        </p:nvGraphicFramePr>
        <p:xfrm>
          <a:off x="3419872" y="4718826"/>
          <a:ext cx="5380990" cy="3995928"/>
        </p:xfrm>
        <a:graphic>
          <a:graphicData uri="http://schemas.openxmlformats.org/drawingml/2006/table">
            <a:tbl>
              <a:tblPr firstRow="1" firstCol="1" bandRow="1">
                <a:tableStyleId>{21E4AEA4-8DFA-4A89-87EB-49C32662AFE0}</a:tableStyleId>
              </a:tblPr>
              <a:tblGrid>
                <a:gridCol w="520700"/>
                <a:gridCol w="1169670"/>
                <a:gridCol w="2284730"/>
                <a:gridCol w="1405890"/>
              </a:tblGrid>
              <a:tr h="0">
                <a:tc>
                  <a:txBody>
                    <a:bodyPr/>
                    <a:lstStyle/>
                    <a:p>
                      <a:pPr algn="ctr">
                        <a:lnSpc>
                          <a:spcPct val="115000"/>
                        </a:lnSpc>
                        <a:spcAft>
                          <a:spcPts val="0"/>
                        </a:spcAft>
                      </a:pPr>
                      <a:r>
                        <a:rPr lang="es-EC" sz="1200" dirty="0">
                          <a:solidFill>
                            <a:schemeClr val="tx1"/>
                          </a:solidFill>
                          <a:effectLst/>
                        </a:rPr>
                        <a:t>AÑO</a:t>
                      </a:r>
                      <a:endParaRPr lang="es-EC" sz="1200" dirty="0">
                        <a:solidFill>
                          <a:schemeClr val="tx1"/>
                        </a:solidFill>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solidFill>
                            <a:schemeClr val="tx1"/>
                          </a:solidFill>
                          <a:effectLst/>
                        </a:rPr>
                        <a:t>POBLACIÓN</a:t>
                      </a:r>
                      <a:endParaRPr lang="es-EC" sz="1200">
                        <a:solidFill>
                          <a:schemeClr val="tx1"/>
                        </a:solidFill>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dirty="0">
                          <a:solidFill>
                            <a:schemeClr val="tx1"/>
                          </a:solidFill>
                          <a:effectLst/>
                        </a:rPr>
                        <a:t>VENTA PROMEDIO PERSONA</a:t>
                      </a:r>
                      <a:endParaRPr lang="es-EC" sz="1200" dirty="0">
                        <a:solidFill>
                          <a:schemeClr val="tx1"/>
                        </a:solidFill>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solidFill>
                            <a:schemeClr val="tx1"/>
                          </a:solidFill>
                          <a:effectLst/>
                        </a:rPr>
                        <a:t>VENTA GLOBAL</a:t>
                      </a:r>
                      <a:endParaRPr lang="es-EC" sz="1200">
                        <a:solidFill>
                          <a:schemeClr val="tx1"/>
                        </a:solidFill>
                        <a:effectLst/>
                        <a:latin typeface="Times New Roman"/>
                        <a:ea typeface="Times New Roman"/>
                        <a:cs typeface="Times New Roman"/>
                      </a:endParaRPr>
                    </a:p>
                  </a:txBody>
                  <a:tcPr marL="44450" marR="44450" marT="0" marB="0" anchor="ctr"/>
                </a:tc>
              </a:tr>
              <a:tr h="190500">
                <a:tc>
                  <a:txBody>
                    <a:bodyPr/>
                    <a:lstStyle/>
                    <a:p>
                      <a:pPr algn="ctr">
                        <a:lnSpc>
                          <a:spcPct val="115000"/>
                        </a:lnSpc>
                        <a:spcAft>
                          <a:spcPts val="0"/>
                        </a:spcAft>
                      </a:pPr>
                      <a:r>
                        <a:rPr lang="es-EC" sz="1200">
                          <a:solidFill>
                            <a:schemeClr val="tx1"/>
                          </a:solidFill>
                          <a:effectLst/>
                        </a:rPr>
                        <a:t>2012</a:t>
                      </a:r>
                      <a:endParaRPr lang="es-EC" sz="1200">
                        <a:solidFill>
                          <a:schemeClr val="tx1"/>
                        </a:solidFill>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200" dirty="0">
                          <a:solidFill>
                            <a:schemeClr val="tx1"/>
                          </a:solidFill>
                          <a:effectLst/>
                          <a:latin typeface="Times New Roman" pitchFamily="18" charset="0"/>
                          <a:cs typeface="Times New Roman" pitchFamily="18" charset="0"/>
                        </a:rPr>
                        <a:t>135</a:t>
                      </a:r>
                      <a:endParaRPr lang="es-EC" sz="1200" dirty="0">
                        <a:solidFill>
                          <a:schemeClr val="tx1"/>
                        </a:solidFill>
                        <a:effectLst/>
                        <a:latin typeface="Times New Roman" pitchFamily="18" charset="0"/>
                        <a:ea typeface="Times New Roman"/>
                        <a:cs typeface="Times New Roman" pitchFamily="18" charset="0"/>
                      </a:endParaRPr>
                    </a:p>
                  </a:txBody>
                  <a:tcPr marL="44450" marR="44450" marT="0" marB="0" anchor="b"/>
                </a:tc>
                <a:tc>
                  <a:txBody>
                    <a:bodyPr/>
                    <a:lstStyle/>
                    <a:p>
                      <a:pPr algn="ctr">
                        <a:lnSpc>
                          <a:spcPct val="115000"/>
                        </a:lnSpc>
                        <a:spcAft>
                          <a:spcPts val="0"/>
                        </a:spcAft>
                      </a:pPr>
                      <a:r>
                        <a:rPr lang="es-EC" sz="1200">
                          <a:solidFill>
                            <a:schemeClr val="tx1"/>
                          </a:solidFill>
                          <a:effectLst/>
                          <a:latin typeface="Times New Roman" pitchFamily="18" charset="0"/>
                          <a:cs typeface="Times New Roman" pitchFamily="18" charset="0"/>
                        </a:rPr>
                        <a:t>338,40</a:t>
                      </a:r>
                      <a:endParaRPr lang="es-EC" sz="1200">
                        <a:solidFill>
                          <a:schemeClr val="tx1"/>
                        </a:solidFill>
                        <a:effectLst/>
                        <a:latin typeface="Times New Roman" pitchFamily="18" charset="0"/>
                        <a:ea typeface="Times New Roman"/>
                        <a:cs typeface="Times New Roman" pitchFamily="18" charset="0"/>
                      </a:endParaRPr>
                    </a:p>
                  </a:txBody>
                  <a:tcPr marL="44450" marR="44450" marT="0" marB="0" anchor="b"/>
                </a:tc>
                <a:tc>
                  <a:txBody>
                    <a:bodyPr/>
                    <a:lstStyle/>
                    <a:p>
                      <a:pPr algn="ctr">
                        <a:lnSpc>
                          <a:spcPct val="115000"/>
                        </a:lnSpc>
                        <a:spcAft>
                          <a:spcPts val="0"/>
                        </a:spcAft>
                      </a:pPr>
                      <a:r>
                        <a:rPr lang="es-EC" sz="1200">
                          <a:solidFill>
                            <a:schemeClr val="tx1"/>
                          </a:solidFill>
                          <a:effectLst/>
                          <a:latin typeface="Times New Roman" pitchFamily="18" charset="0"/>
                          <a:cs typeface="Times New Roman" pitchFamily="18" charset="0"/>
                        </a:rPr>
                        <a:t>45.684,00</a:t>
                      </a:r>
                      <a:endParaRPr lang="es-EC" sz="1200">
                        <a:solidFill>
                          <a:schemeClr val="tx1"/>
                        </a:solidFill>
                        <a:effectLst/>
                        <a:latin typeface="Times New Roman" pitchFamily="18" charset="0"/>
                        <a:ea typeface="Times New Roman"/>
                        <a:cs typeface="Times New Roman" pitchFamily="18" charset="0"/>
                      </a:endParaRPr>
                    </a:p>
                  </a:txBody>
                  <a:tcPr marL="44450" marR="44450" marT="0" marB="0" anchor="b"/>
                </a:tc>
              </a:tr>
              <a:tr h="190500">
                <a:tc>
                  <a:txBody>
                    <a:bodyPr/>
                    <a:lstStyle/>
                    <a:p>
                      <a:pPr algn="ctr">
                        <a:lnSpc>
                          <a:spcPct val="115000"/>
                        </a:lnSpc>
                        <a:spcAft>
                          <a:spcPts val="0"/>
                        </a:spcAft>
                      </a:pPr>
                      <a:r>
                        <a:rPr lang="es-EC" sz="1200">
                          <a:solidFill>
                            <a:schemeClr val="tx1"/>
                          </a:solidFill>
                          <a:effectLst/>
                        </a:rPr>
                        <a:t>2013</a:t>
                      </a:r>
                      <a:endParaRPr lang="es-EC" sz="1200">
                        <a:solidFill>
                          <a:schemeClr val="tx1"/>
                        </a:solidFill>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200" dirty="0">
                          <a:solidFill>
                            <a:schemeClr val="tx1"/>
                          </a:solidFill>
                          <a:effectLst/>
                          <a:latin typeface="Times New Roman" pitchFamily="18" charset="0"/>
                          <a:cs typeface="Times New Roman" pitchFamily="18" charset="0"/>
                        </a:rPr>
                        <a:t>137</a:t>
                      </a:r>
                      <a:endParaRPr lang="es-EC" sz="1200" dirty="0">
                        <a:solidFill>
                          <a:schemeClr val="tx1"/>
                        </a:solidFill>
                        <a:effectLst/>
                        <a:latin typeface="Times New Roman" pitchFamily="18" charset="0"/>
                        <a:ea typeface="Times New Roman"/>
                        <a:cs typeface="Times New Roman" pitchFamily="18" charset="0"/>
                      </a:endParaRPr>
                    </a:p>
                  </a:txBody>
                  <a:tcPr marL="44450" marR="44450" marT="0" marB="0" anchor="b"/>
                </a:tc>
                <a:tc>
                  <a:txBody>
                    <a:bodyPr/>
                    <a:lstStyle/>
                    <a:p>
                      <a:pPr algn="ctr">
                        <a:lnSpc>
                          <a:spcPct val="115000"/>
                        </a:lnSpc>
                        <a:spcAft>
                          <a:spcPts val="0"/>
                        </a:spcAft>
                      </a:pPr>
                      <a:r>
                        <a:rPr lang="es-EC" sz="1200">
                          <a:solidFill>
                            <a:schemeClr val="tx1"/>
                          </a:solidFill>
                          <a:effectLst/>
                          <a:latin typeface="Times New Roman" pitchFamily="18" charset="0"/>
                          <a:cs typeface="Times New Roman" pitchFamily="18" charset="0"/>
                        </a:rPr>
                        <a:t>342,00</a:t>
                      </a:r>
                      <a:endParaRPr lang="es-EC" sz="1200">
                        <a:solidFill>
                          <a:schemeClr val="tx1"/>
                        </a:solidFill>
                        <a:effectLst/>
                        <a:latin typeface="Times New Roman" pitchFamily="18" charset="0"/>
                        <a:ea typeface="Times New Roman"/>
                        <a:cs typeface="Times New Roman" pitchFamily="18" charset="0"/>
                      </a:endParaRPr>
                    </a:p>
                  </a:txBody>
                  <a:tcPr marL="44450" marR="44450" marT="0" marB="0" anchor="b"/>
                </a:tc>
                <a:tc>
                  <a:txBody>
                    <a:bodyPr/>
                    <a:lstStyle/>
                    <a:p>
                      <a:pPr algn="ctr">
                        <a:lnSpc>
                          <a:spcPct val="115000"/>
                        </a:lnSpc>
                        <a:spcAft>
                          <a:spcPts val="0"/>
                        </a:spcAft>
                      </a:pPr>
                      <a:r>
                        <a:rPr lang="es-EC" sz="1200" dirty="0">
                          <a:solidFill>
                            <a:schemeClr val="tx1"/>
                          </a:solidFill>
                          <a:effectLst/>
                          <a:latin typeface="Times New Roman" pitchFamily="18" charset="0"/>
                          <a:cs typeface="Times New Roman" pitchFamily="18" charset="0"/>
                        </a:rPr>
                        <a:t>46.854,00</a:t>
                      </a:r>
                      <a:endParaRPr lang="es-EC" sz="1200" dirty="0">
                        <a:solidFill>
                          <a:schemeClr val="tx1"/>
                        </a:solidFill>
                        <a:effectLst/>
                        <a:latin typeface="Times New Roman" pitchFamily="18" charset="0"/>
                        <a:ea typeface="Times New Roman"/>
                        <a:cs typeface="Times New Roman" pitchFamily="18" charset="0"/>
                      </a:endParaRPr>
                    </a:p>
                  </a:txBody>
                  <a:tcPr marL="44450" marR="44450" marT="0" marB="0" anchor="b"/>
                </a:tc>
              </a:tr>
              <a:tr h="190500">
                <a:tc>
                  <a:txBody>
                    <a:bodyPr/>
                    <a:lstStyle/>
                    <a:p>
                      <a:pPr algn="ctr">
                        <a:lnSpc>
                          <a:spcPct val="115000"/>
                        </a:lnSpc>
                        <a:spcAft>
                          <a:spcPts val="0"/>
                        </a:spcAft>
                      </a:pPr>
                      <a:r>
                        <a:rPr lang="es-EC" sz="1200">
                          <a:solidFill>
                            <a:schemeClr val="tx1"/>
                          </a:solidFill>
                          <a:effectLst/>
                        </a:rPr>
                        <a:t>2014</a:t>
                      </a:r>
                      <a:endParaRPr lang="es-EC" sz="1200">
                        <a:solidFill>
                          <a:schemeClr val="tx1"/>
                        </a:solidFill>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200" dirty="0">
                          <a:solidFill>
                            <a:schemeClr val="tx1"/>
                          </a:solidFill>
                          <a:effectLst/>
                          <a:latin typeface="Times New Roman" pitchFamily="18" charset="0"/>
                          <a:cs typeface="Times New Roman" pitchFamily="18" charset="0"/>
                        </a:rPr>
                        <a:t>139</a:t>
                      </a:r>
                      <a:endParaRPr lang="es-EC" sz="1200" dirty="0">
                        <a:solidFill>
                          <a:schemeClr val="tx1"/>
                        </a:solidFill>
                        <a:effectLst/>
                        <a:latin typeface="Times New Roman" pitchFamily="18" charset="0"/>
                        <a:ea typeface="Times New Roman"/>
                        <a:cs typeface="Times New Roman" pitchFamily="18" charset="0"/>
                      </a:endParaRPr>
                    </a:p>
                  </a:txBody>
                  <a:tcPr marL="44450" marR="44450" marT="0" marB="0" anchor="b"/>
                </a:tc>
                <a:tc>
                  <a:txBody>
                    <a:bodyPr/>
                    <a:lstStyle/>
                    <a:p>
                      <a:pPr algn="ctr">
                        <a:lnSpc>
                          <a:spcPct val="115000"/>
                        </a:lnSpc>
                        <a:spcAft>
                          <a:spcPts val="0"/>
                        </a:spcAft>
                      </a:pPr>
                      <a:r>
                        <a:rPr lang="es-EC" sz="1200">
                          <a:solidFill>
                            <a:schemeClr val="tx1"/>
                          </a:solidFill>
                          <a:effectLst/>
                          <a:latin typeface="Times New Roman" pitchFamily="18" charset="0"/>
                          <a:cs typeface="Times New Roman" pitchFamily="18" charset="0"/>
                        </a:rPr>
                        <a:t>367,20</a:t>
                      </a:r>
                      <a:endParaRPr lang="es-EC" sz="1200">
                        <a:solidFill>
                          <a:schemeClr val="tx1"/>
                        </a:solidFill>
                        <a:effectLst/>
                        <a:latin typeface="Times New Roman" pitchFamily="18" charset="0"/>
                        <a:ea typeface="Times New Roman"/>
                        <a:cs typeface="Times New Roman" pitchFamily="18" charset="0"/>
                      </a:endParaRPr>
                    </a:p>
                  </a:txBody>
                  <a:tcPr marL="44450" marR="44450" marT="0" marB="0" anchor="b"/>
                </a:tc>
                <a:tc>
                  <a:txBody>
                    <a:bodyPr/>
                    <a:lstStyle/>
                    <a:p>
                      <a:pPr algn="ctr">
                        <a:lnSpc>
                          <a:spcPct val="115000"/>
                        </a:lnSpc>
                        <a:spcAft>
                          <a:spcPts val="0"/>
                        </a:spcAft>
                      </a:pPr>
                      <a:r>
                        <a:rPr lang="es-EC" sz="1200">
                          <a:solidFill>
                            <a:schemeClr val="tx1"/>
                          </a:solidFill>
                          <a:effectLst/>
                          <a:latin typeface="Times New Roman" pitchFamily="18" charset="0"/>
                          <a:cs typeface="Times New Roman" pitchFamily="18" charset="0"/>
                        </a:rPr>
                        <a:t>51.040,80</a:t>
                      </a:r>
                      <a:endParaRPr lang="es-EC" sz="1200">
                        <a:solidFill>
                          <a:schemeClr val="tx1"/>
                        </a:solidFill>
                        <a:effectLst/>
                        <a:latin typeface="Times New Roman" pitchFamily="18" charset="0"/>
                        <a:ea typeface="Times New Roman"/>
                        <a:cs typeface="Times New Roman" pitchFamily="18" charset="0"/>
                      </a:endParaRPr>
                    </a:p>
                  </a:txBody>
                  <a:tcPr marL="44450" marR="44450" marT="0" marB="0" anchor="b"/>
                </a:tc>
              </a:tr>
              <a:tr h="190500">
                <a:tc>
                  <a:txBody>
                    <a:bodyPr/>
                    <a:lstStyle/>
                    <a:p>
                      <a:pPr algn="ctr">
                        <a:lnSpc>
                          <a:spcPct val="115000"/>
                        </a:lnSpc>
                        <a:spcAft>
                          <a:spcPts val="0"/>
                        </a:spcAft>
                      </a:pPr>
                      <a:r>
                        <a:rPr lang="es-EC" sz="1200">
                          <a:solidFill>
                            <a:schemeClr val="tx1"/>
                          </a:solidFill>
                          <a:effectLst/>
                        </a:rPr>
                        <a:t>2015</a:t>
                      </a:r>
                      <a:endParaRPr lang="es-EC" sz="1200">
                        <a:solidFill>
                          <a:schemeClr val="tx1"/>
                        </a:solidFill>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200">
                          <a:solidFill>
                            <a:schemeClr val="tx1"/>
                          </a:solidFill>
                          <a:effectLst/>
                          <a:latin typeface="Times New Roman" pitchFamily="18" charset="0"/>
                          <a:cs typeface="Times New Roman" pitchFamily="18" charset="0"/>
                        </a:rPr>
                        <a:t>142</a:t>
                      </a:r>
                      <a:endParaRPr lang="es-EC" sz="1200">
                        <a:solidFill>
                          <a:schemeClr val="tx1"/>
                        </a:solidFill>
                        <a:effectLst/>
                        <a:latin typeface="Times New Roman" pitchFamily="18" charset="0"/>
                        <a:ea typeface="Times New Roman"/>
                        <a:cs typeface="Times New Roman" pitchFamily="18" charset="0"/>
                      </a:endParaRPr>
                    </a:p>
                  </a:txBody>
                  <a:tcPr marL="44450" marR="44450" marT="0" marB="0" anchor="b"/>
                </a:tc>
                <a:tc>
                  <a:txBody>
                    <a:bodyPr/>
                    <a:lstStyle/>
                    <a:p>
                      <a:pPr algn="ctr">
                        <a:lnSpc>
                          <a:spcPct val="115000"/>
                        </a:lnSpc>
                        <a:spcAft>
                          <a:spcPts val="0"/>
                        </a:spcAft>
                      </a:pPr>
                      <a:r>
                        <a:rPr lang="es-EC" sz="1200" dirty="0">
                          <a:solidFill>
                            <a:schemeClr val="tx1"/>
                          </a:solidFill>
                          <a:effectLst/>
                          <a:latin typeface="Times New Roman" pitchFamily="18" charset="0"/>
                          <a:cs typeface="Times New Roman" pitchFamily="18" charset="0"/>
                        </a:rPr>
                        <a:t>392,40</a:t>
                      </a:r>
                      <a:endParaRPr lang="es-EC" sz="1200" dirty="0">
                        <a:solidFill>
                          <a:schemeClr val="tx1"/>
                        </a:solidFill>
                        <a:effectLst/>
                        <a:latin typeface="Times New Roman" pitchFamily="18" charset="0"/>
                        <a:ea typeface="Times New Roman"/>
                        <a:cs typeface="Times New Roman" pitchFamily="18" charset="0"/>
                      </a:endParaRPr>
                    </a:p>
                  </a:txBody>
                  <a:tcPr marL="44450" marR="44450" marT="0" marB="0" anchor="b"/>
                </a:tc>
                <a:tc>
                  <a:txBody>
                    <a:bodyPr/>
                    <a:lstStyle/>
                    <a:p>
                      <a:pPr algn="ctr">
                        <a:lnSpc>
                          <a:spcPct val="115000"/>
                        </a:lnSpc>
                        <a:spcAft>
                          <a:spcPts val="0"/>
                        </a:spcAft>
                      </a:pPr>
                      <a:r>
                        <a:rPr lang="es-EC" sz="1200">
                          <a:solidFill>
                            <a:schemeClr val="tx1"/>
                          </a:solidFill>
                          <a:effectLst/>
                          <a:latin typeface="Times New Roman" pitchFamily="18" charset="0"/>
                          <a:cs typeface="Times New Roman" pitchFamily="18" charset="0"/>
                        </a:rPr>
                        <a:t>55.720,80</a:t>
                      </a:r>
                      <a:endParaRPr lang="es-EC" sz="1200">
                        <a:solidFill>
                          <a:schemeClr val="tx1"/>
                        </a:solidFill>
                        <a:effectLst/>
                        <a:latin typeface="Times New Roman" pitchFamily="18" charset="0"/>
                        <a:ea typeface="Times New Roman"/>
                        <a:cs typeface="Times New Roman" pitchFamily="18" charset="0"/>
                      </a:endParaRPr>
                    </a:p>
                  </a:txBody>
                  <a:tcPr marL="44450" marR="44450" marT="0" marB="0" anchor="b"/>
                </a:tc>
              </a:tr>
              <a:tr h="92075">
                <a:tc>
                  <a:txBody>
                    <a:bodyPr/>
                    <a:lstStyle/>
                    <a:p>
                      <a:pPr algn="ctr">
                        <a:lnSpc>
                          <a:spcPct val="115000"/>
                        </a:lnSpc>
                        <a:spcAft>
                          <a:spcPts val="0"/>
                        </a:spcAft>
                      </a:pPr>
                      <a:r>
                        <a:rPr lang="es-EC" sz="1200">
                          <a:solidFill>
                            <a:schemeClr val="tx1"/>
                          </a:solidFill>
                          <a:effectLst/>
                        </a:rPr>
                        <a:t>2016</a:t>
                      </a:r>
                      <a:endParaRPr lang="es-EC" sz="1200">
                        <a:solidFill>
                          <a:schemeClr val="tx1"/>
                        </a:solidFill>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200">
                          <a:solidFill>
                            <a:schemeClr val="tx1"/>
                          </a:solidFill>
                          <a:effectLst/>
                          <a:latin typeface="Times New Roman" pitchFamily="18" charset="0"/>
                          <a:cs typeface="Times New Roman" pitchFamily="18" charset="0"/>
                        </a:rPr>
                        <a:t>144</a:t>
                      </a:r>
                      <a:endParaRPr lang="es-EC" sz="1200">
                        <a:solidFill>
                          <a:schemeClr val="tx1"/>
                        </a:solidFill>
                        <a:effectLst/>
                        <a:latin typeface="Times New Roman" pitchFamily="18" charset="0"/>
                        <a:ea typeface="Times New Roman"/>
                        <a:cs typeface="Times New Roman" pitchFamily="18" charset="0"/>
                      </a:endParaRPr>
                    </a:p>
                  </a:txBody>
                  <a:tcPr marL="44450" marR="44450" marT="0" marB="0" anchor="b"/>
                </a:tc>
                <a:tc>
                  <a:txBody>
                    <a:bodyPr/>
                    <a:lstStyle/>
                    <a:p>
                      <a:pPr algn="ctr">
                        <a:lnSpc>
                          <a:spcPct val="115000"/>
                        </a:lnSpc>
                        <a:spcAft>
                          <a:spcPts val="0"/>
                        </a:spcAft>
                      </a:pPr>
                      <a:r>
                        <a:rPr lang="es-EC" sz="1200" dirty="0">
                          <a:solidFill>
                            <a:schemeClr val="tx1"/>
                          </a:solidFill>
                          <a:effectLst/>
                          <a:latin typeface="Times New Roman" pitchFamily="18" charset="0"/>
                          <a:cs typeface="Times New Roman" pitchFamily="18" charset="0"/>
                        </a:rPr>
                        <a:t>417,60</a:t>
                      </a:r>
                      <a:endParaRPr lang="es-EC" sz="1200" dirty="0">
                        <a:solidFill>
                          <a:schemeClr val="tx1"/>
                        </a:solidFill>
                        <a:effectLst/>
                        <a:latin typeface="Times New Roman" pitchFamily="18" charset="0"/>
                        <a:ea typeface="Times New Roman"/>
                        <a:cs typeface="Times New Roman" pitchFamily="18" charset="0"/>
                      </a:endParaRPr>
                    </a:p>
                  </a:txBody>
                  <a:tcPr marL="44450" marR="44450" marT="0" marB="0" anchor="b"/>
                </a:tc>
                <a:tc>
                  <a:txBody>
                    <a:bodyPr/>
                    <a:lstStyle/>
                    <a:p>
                      <a:pPr algn="ctr">
                        <a:lnSpc>
                          <a:spcPct val="115000"/>
                        </a:lnSpc>
                        <a:spcAft>
                          <a:spcPts val="0"/>
                        </a:spcAft>
                      </a:pPr>
                      <a:r>
                        <a:rPr lang="es-EC" sz="1200">
                          <a:solidFill>
                            <a:schemeClr val="tx1"/>
                          </a:solidFill>
                          <a:effectLst/>
                          <a:latin typeface="Times New Roman" pitchFamily="18" charset="0"/>
                          <a:cs typeface="Times New Roman" pitchFamily="18" charset="0"/>
                        </a:rPr>
                        <a:t>60.134,40</a:t>
                      </a:r>
                      <a:endParaRPr lang="es-EC" sz="1200">
                        <a:solidFill>
                          <a:schemeClr val="tx1"/>
                        </a:solidFill>
                        <a:effectLst/>
                        <a:latin typeface="Times New Roman" pitchFamily="18" charset="0"/>
                        <a:ea typeface="Times New Roman"/>
                        <a:cs typeface="Times New Roman" pitchFamily="18" charset="0"/>
                      </a:endParaRPr>
                    </a:p>
                  </a:txBody>
                  <a:tcPr marL="44450" marR="44450" marT="0" marB="0" anchor="b"/>
                </a:tc>
              </a:tr>
              <a:tr h="175895">
                <a:tc>
                  <a:txBody>
                    <a:bodyPr/>
                    <a:lstStyle/>
                    <a:p>
                      <a:pPr algn="ctr">
                        <a:lnSpc>
                          <a:spcPct val="115000"/>
                        </a:lnSpc>
                        <a:spcAft>
                          <a:spcPts val="0"/>
                        </a:spcAft>
                      </a:pPr>
                      <a:r>
                        <a:rPr lang="es-EC" sz="1200">
                          <a:solidFill>
                            <a:schemeClr val="tx1"/>
                          </a:solidFill>
                          <a:effectLst/>
                        </a:rPr>
                        <a:t>2017</a:t>
                      </a:r>
                      <a:endParaRPr lang="es-EC" sz="1200">
                        <a:solidFill>
                          <a:schemeClr val="tx1"/>
                        </a:solidFill>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200">
                          <a:solidFill>
                            <a:schemeClr val="tx1"/>
                          </a:solidFill>
                          <a:effectLst/>
                          <a:latin typeface="Times New Roman" pitchFamily="18" charset="0"/>
                          <a:cs typeface="Times New Roman" pitchFamily="18" charset="0"/>
                        </a:rPr>
                        <a:t>146</a:t>
                      </a:r>
                      <a:endParaRPr lang="es-EC" sz="1200">
                        <a:solidFill>
                          <a:schemeClr val="tx1"/>
                        </a:solidFill>
                        <a:effectLst/>
                        <a:latin typeface="Times New Roman" pitchFamily="18" charset="0"/>
                        <a:ea typeface="Times New Roman"/>
                        <a:cs typeface="Times New Roman" pitchFamily="18" charset="0"/>
                      </a:endParaRPr>
                    </a:p>
                  </a:txBody>
                  <a:tcPr marL="44450" marR="44450" marT="0" marB="0" anchor="b"/>
                </a:tc>
                <a:tc>
                  <a:txBody>
                    <a:bodyPr/>
                    <a:lstStyle/>
                    <a:p>
                      <a:pPr algn="ctr">
                        <a:lnSpc>
                          <a:spcPct val="115000"/>
                        </a:lnSpc>
                        <a:spcAft>
                          <a:spcPts val="0"/>
                        </a:spcAft>
                      </a:pPr>
                      <a:r>
                        <a:rPr lang="es-EC" sz="1200">
                          <a:solidFill>
                            <a:schemeClr val="tx1"/>
                          </a:solidFill>
                          <a:effectLst/>
                          <a:latin typeface="Times New Roman" pitchFamily="18" charset="0"/>
                          <a:cs typeface="Times New Roman" pitchFamily="18" charset="0"/>
                        </a:rPr>
                        <a:t>442,80</a:t>
                      </a:r>
                      <a:endParaRPr lang="es-EC" sz="1200">
                        <a:solidFill>
                          <a:schemeClr val="tx1"/>
                        </a:solidFill>
                        <a:effectLst/>
                        <a:latin typeface="Times New Roman" pitchFamily="18" charset="0"/>
                        <a:ea typeface="Times New Roman"/>
                        <a:cs typeface="Times New Roman" pitchFamily="18" charset="0"/>
                      </a:endParaRPr>
                    </a:p>
                  </a:txBody>
                  <a:tcPr marL="44450" marR="44450" marT="0" marB="0" anchor="b"/>
                </a:tc>
                <a:tc>
                  <a:txBody>
                    <a:bodyPr/>
                    <a:lstStyle/>
                    <a:p>
                      <a:pPr algn="ctr">
                        <a:lnSpc>
                          <a:spcPct val="115000"/>
                        </a:lnSpc>
                        <a:spcAft>
                          <a:spcPts val="0"/>
                        </a:spcAft>
                      </a:pPr>
                      <a:r>
                        <a:rPr lang="es-EC" sz="1200">
                          <a:solidFill>
                            <a:schemeClr val="tx1"/>
                          </a:solidFill>
                          <a:effectLst/>
                          <a:latin typeface="Times New Roman" pitchFamily="18" charset="0"/>
                          <a:cs typeface="Times New Roman" pitchFamily="18" charset="0"/>
                        </a:rPr>
                        <a:t>64.648,80</a:t>
                      </a:r>
                      <a:endParaRPr lang="es-EC" sz="1200">
                        <a:solidFill>
                          <a:schemeClr val="tx1"/>
                        </a:solidFill>
                        <a:effectLst/>
                        <a:latin typeface="Times New Roman" pitchFamily="18" charset="0"/>
                        <a:ea typeface="Times New Roman"/>
                        <a:cs typeface="Times New Roman" pitchFamily="18" charset="0"/>
                      </a:endParaRPr>
                    </a:p>
                  </a:txBody>
                  <a:tcPr marL="44450" marR="44450" marT="0" marB="0" anchor="b"/>
                </a:tc>
              </a:tr>
              <a:tr h="71120">
                <a:tc>
                  <a:txBody>
                    <a:bodyPr/>
                    <a:lstStyle/>
                    <a:p>
                      <a:pPr algn="ctr">
                        <a:lnSpc>
                          <a:spcPct val="115000"/>
                        </a:lnSpc>
                        <a:spcAft>
                          <a:spcPts val="0"/>
                        </a:spcAft>
                      </a:pPr>
                      <a:r>
                        <a:rPr lang="es-EC" sz="1200">
                          <a:solidFill>
                            <a:schemeClr val="tx1"/>
                          </a:solidFill>
                          <a:effectLst/>
                        </a:rPr>
                        <a:t>2018</a:t>
                      </a:r>
                      <a:endParaRPr lang="es-EC" sz="1200">
                        <a:solidFill>
                          <a:schemeClr val="tx1"/>
                        </a:solidFill>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200">
                          <a:solidFill>
                            <a:schemeClr val="tx1"/>
                          </a:solidFill>
                          <a:effectLst/>
                          <a:latin typeface="Times New Roman" pitchFamily="18" charset="0"/>
                          <a:cs typeface="Times New Roman" pitchFamily="18" charset="0"/>
                        </a:rPr>
                        <a:t>149</a:t>
                      </a:r>
                      <a:endParaRPr lang="es-EC" sz="1200">
                        <a:solidFill>
                          <a:schemeClr val="tx1"/>
                        </a:solidFill>
                        <a:effectLst/>
                        <a:latin typeface="Times New Roman" pitchFamily="18" charset="0"/>
                        <a:ea typeface="Times New Roman"/>
                        <a:cs typeface="Times New Roman" pitchFamily="18" charset="0"/>
                      </a:endParaRPr>
                    </a:p>
                  </a:txBody>
                  <a:tcPr marL="44450" marR="44450" marT="0" marB="0" anchor="b"/>
                </a:tc>
                <a:tc>
                  <a:txBody>
                    <a:bodyPr/>
                    <a:lstStyle/>
                    <a:p>
                      <a:pPr algn="ctr">
                        <a:lnSpc>
                          <a:spcPct val="115000"/>
                        </a:lnSpc>
                        <a:spcAft>
                          <a:spcPts val="0"/>
                        </a:spcAft>
                      </a:pPr>
                      <a:r>
                        <a:rPr lang="es-EC" sz="1200" dirty="0">
                          <a:solidFill>
                            <a:schemeClr val="tx1"/>
                          </a:solidFill>
                          <a:effectLst/>
                          <a:latin typeface="Times New Roman" pitchFamily="18" charset="0"/>
                          <a:cs typeface="Times New Roman" pitchFamily="18" charset="0"/>
                        </a:rPr>
                        <a:t>468,00</a:t>
                      </a:r>
                      <a:endParaRPr lang="es-EC" sz="1200" dirty="0">
                        <a:solidFill>
                          <a:schemeClr val="tx1"/>
                        </a:solidFill>
                        <a:effectLst/>
                        <a:latin typeface="Times New Roman" pitchFamily="18" charset="0"/>
                        <a:ea typeface="Times New Roman"/>
                        <a:cs typeface="Times New Roman" pitchFamily="18" charset="0"/>
                      </a:endParaRPr>
                    </a:p>
                  </a:txBody>
                  <a:tcPr marL="44450" marR="44450" marT="0" marB="0" anchor="b"/>
                </a:tc>
                <a:tc>
                  <a:txBody>
                    <a:bodyPr/>
                    <a:lstStyle/>
                    <a:p>
                      <a:pPr algn="ctr">
                        <a:lnSpc>
                          <a:spcPct val="115000"/>
                        </a:lnSpc>
                        <a:spcAft>
                          <a:spcPts val="0"/>
                        </a:spcAft>
                      </a:pPr>
                      <a:r>
                        <a:rPr lang="es-EC" sz="1200">
                          <a:solidFill>
                            <a:schemeClr val="tx1"/>
                          </a:solidFill>
                          <a:effectLst/>
                          <a:latin typeface="Times New Roman" pitchFamily="18" charset="0"/>
                          <a:cs typeface="Times New Roman" pitchFamily="18" charset="0"/>
                        </a:rPr>
                        <a:t>69.732,00</a:t>
                      </a:r>
                      <a:endParaRPr lang="es-EC" sz="1200">
                        <a:solidFill>
                          <a:schemeClr val="tx1"/>
                        </a:solidFill>
                        <a:effectLst/>
                        <a:latin typeface="Times New Roman" pitchFamily="18" charset="0"/>
                        <a:ea typeface="Times New Roman"/>
                        <a:cs typeface="Times New Roman" pitchFamily="18" charset="0"/>
                      </a:endParaRPr>
                    </a:p>
                  </a:txBody>
                  <a:tcPr marL="44450" marR="44450" marT="0" marB="0" anchor="b"/>
                </a:tc>
              </a:tr>
              <a:tr h="64135">
                <a:tc>
                  <a:txBody>
                    <a:bodyPr/>
                    <a:lstStyle/>
                    <a:p>
                      <a:pPr algn="ctr">
                        <a:lnSpc>
                          <a:spcPct val="115000"/>
                        </a:lnSpc>
                        <a:spcAft>
                          <a:spcPts val="0"/>
                        </a:spcAft>
                      </a:pPr>
                      <a:r>
                        <a:rPr lang="es-EC" sz="1200">
                          <a:solidFill>
                            <a:schemeClr val="tx1"/>
                          </a:solidFill>
                          <a:effectLst/>
                        </a:rPr>
                        <a:t>2019</a:t>
                      </a:r>
                      <a:endParaRPr lang="es-EC" sz="1200">
                        <a:solidFill>
                          <a:schemeClr val="tx1"/>
                        </a:solidFill>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200">
                          <a:solidFill>
                            <a:schemeClr val="tx1"/>
                          </a:solidFill>
                          <a:effectLst/>
                          <a:latin typeface="Times New Roman" pitchFamily="18" charset="0"/>
                          <a:cs typeface="Times New Roman" pitchFamily="18" charset="0"/>
                        </a:rPr>
                        <a:t>152</a:t>
                      </a:r>
                      <a:endParaRPr lang="es-EC" sz="1200">
                        <a:solidFill>
                          <a:schemeClr val="tx1"/>
                        </a:solidFill>
                        <a:effectLst/>
                        <a:latin typeface="Times New Roman" pitchFamily="18" charset="0"/>
                        <a:ea typeface="Times New Roman"/>
                        <a:cs typeface="Times New Roman" pitchFamily="18" charset="0"/>
                      </a:endParaRPr>
                    </a:p>
                  </a:txBody>
                  <a:tcPr marL="44450" marR="44450" marT="0" marB="0" anchor="b"/>
                </a:tc>
                <a:tc>
                  <a:txBody>
                    <a:bodyPr/>
                    <a:lstStyle/>
                    <a:p>
                      <a:pPr algn="ctr">
                        <a:lnSpc>
                          <a:spcPct val="115000"/>
                        </a:lnSpc>
                        <a:spcAft>
                          <a:spcPts val="0"/>
                        </a:spcAft>
                      </a:pPr>
                      <a:r>
                        <a:rPr lang="es-EC" sz="1200" dirty="0">
                          <a:solidFill>
                            <a:schemeClr val="tx1"/>
                          </a:solidFill>
                          <a:effectLst/>
                          <a:latin typeface="Times New Roman" pitchFamily="18" charset="0"/>
                          <a:cs typeface="Times New Roman" pitchFamily="18" charset="0"/>
                        </a:rPr>
                        <a:t>493,20</a:t>
                      </a:r>
                      <a:endParaRPr lang="es-EC" sz="1200" dirty="0">
                        <a:solidFill>
                          <a:schemeClr val="tx1"/>
                        </a:solidFill>
                        <a:effectLst/>
                        <a:latin typeface="Times New Roman" pitchFamily="18" charset="0"/>
                        <a:ea typeface="Times New Roman"/>
                        <a:cs typeface="Times New Roman" pitchFamily="18" charset="0"/>
                      </a:endParaRPr>
                    </a:p>
                  </a:txBody>
                  <a:tcPr marL="44450" marR="44450" marT="0" marB="0" anchor="b"/>
                </a:tc>
                <a:tc>
                  <a:txBody>
                    <a:bodyPr/>
                    <a:lstStyle/>
                    <a:p>
                      <a:pPr algn="ctr">
                        <a:lnSpc>
                          <a:spcPct val="115000"/>
                        </a:lnSpc>
                        <a:spcAft>
                          <a:spcPts val="0"/>
                        </a:spcAft>
                      </a:pPr>
                      <a:r>
                        <a:rPr lang="es-EC" sz="1200" dirty="0">
                          <a:solidFill>
                            <a:schemeClr val="tx1"/>
                          </a:solidFill>
                          <a:effectLst/>
                          <a:latin typeface="Times New Roman" pitchFamily="18" charset="0"/>
                          <a:cs typeface="Times New Roman" pitchFamily="18" charset="0"/>
                        </a:rPr>
                        <a:t>74.966,40</a:t>
                      </a:r>
                      <a:endParaRPr lang="es-EC" sz="1200" dirty="0">
                        <a:solidFill>
                          <a:schemeClr val="tx1"/>
                        </a:solidFill>
                        <a:effectLst/>
                        <a:latin typeface="Times New Roman" pitchFamily="18" charset="0"/>
                        <a:ea typeface="Times New Roman"/>
                        <a:cs typeface="Times New Roman" pitchFamily="18" charset="0"/>
                      </a:endParaRPr>
                    </a:p>
                  </a:txBody>
                  <a:tcPr marL="44450" marR="44450" marT="0" marB="0" anchor="b"/>
                </a:tc>
              </a:tr>
            </a:tbl>
          </a:graphicData>
        </a:graphic>
      </p:graphicFrame>
      <p:sp>
        <p:nvSpPr>
          <p:cNvPr id="8" name="Rectangle 2"/>
          <p:cNvSpPr>
            <a:spLocks noChangeArrowheads="1"/>
          </p:cNvSpPr>
          <p:nvPr/>
        </p:nvSpPr>
        <p:spPr bwMode="auto">
          <a:xfrm>
            <a:off x="5367271" y="4448145"/>
            <a:ext cx="26611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Tabla 31. Proyección De La Oferta</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8 Rectángulo"/>
          <p:cNvSpPr/>
          <p:nvPr/>
        </p:nvSpPr>
        <p:spPr>
          <a:xfrm>
            <a:off x="0" y="49184"/>
            <a:ext cx="9144000" cy="571504"/>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rot="5400000">
            <a:off x="5572140" y="3286140"/>
            <a:ext cx="6858000" cy="285720"/>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p:cNvSpPr/>
          <p:nvPr/>
        </p:nvSpPr>
        <p:spPr>
          <a:xfrm rot="5400000">
            <a:off x="5250669" y="3321835"/>
            <a:ext cx="6858000" cy="214282"/>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CuadroTexto"/>
          <p:cNvSpPr txBox="1"/>
          <p:nvPr/>
        </p:nvSpPr>
        <p:spPr>
          <a:xfrm>
            <a:off x="6372200" y="-24"/>
            <a:ext cx="1915717" cy="369332"/>
          </a:xfrm>
          <a:prstGeom prst="rect">
            <a:avLst/>
          </a:prstGeom>
          <a:noFill/>
        </p:spPr>
        <p:txBody>
          <a:bodyPr wrap="none" rtlCol="0">
            <a:spAutoFit/>
          </a:bodyPr>
          <a:lstStyle/>
          <a:p>
            <a:r>
              <a:rPr lang="es-ES" dirty="0" smtClean="0">
                <a:solidFill>
                  <a:srgbClr val="FFFF99"/>
                </a:solidFill>
                <a:latin typeface="Forte" pitchFamily="66" charset="0"/>
              </a:rPr>
              <a:t>Demanda - Oferta</a:t>
            </a:r>
            <a:endParaRPr lang="es-ES" dirty="0">
              <a:solidFill>
                <a:srgbClr val="FFFF99"/>
              </a:solidFill>
              <a:latin typeface="Forte" pitchFamily="66" charset="0"/>
            </a:endParaRPr>
          </a:p>
        </p:txBody>
      </p:sp>
      <p:sp>
        <p:nvSpPr>
          <p:cNvPr id="13" name="12 CuadroTexto"/>
          <p:cNvSpPr txBox="1"/>
          <p:nvPr/>
        </p:nvSpPr>
        <p:spPr>
          <a:xfrm>
            <a:off x="5658982" y="1916832"/>
            <a:ext cx="2664296" cy="646331"/>
          </a:xfrm>
          <a:prstGeom prst="rect">
            <a:avLst/>
          </a:prstGeom>
          <a:noFill/>
        </p:spPr>
        <p:txBody>
          <a:bodyPr wrap="square" rtlCol="0">
            <a:spAutoFit/>
          </a:bodyPr>
          <a:lstStyle/>
          <a:p>
            <a:pPr algn="ctr"/>
            <a:r>
              <a:rPr lang="es-EC" b="1" dirty="0" smtClean="0"/>
              <a:t>Ingresos económicos </a:t>
            </a:r>
            <a:r>
              <a:rPr lang="es-EC" b="1" dirty="0" err="1" smtClean="0"/>
              <a:t>Guagrabamba</a:t>
            </a:r>
            <a:endParaRPr lang="es-EC" b="1" dirty="0"/>
          </a:p>
        </p:txBody>
      </p:sp>
      <p:sp>
        <p:nvSpPr>
          <p:cNvPr id="14" name="13 CuadroTexto"/>
          <p:cNvSpPr txBox="1"/>
          <p:nvPr/>
        </p:nvSpPr>
        <p:spPr>
          <a:xfrm>
            <a:off x="330505" y="5013176"/>
            <a:ext cx="2299050" cy="369332"/>
          </a:xfrm>
          <a:prstGeom prst="rect">
            <a:avLst/>
          </a:prstGeom>
          <a:noFill/>
        </p:spPr>
        <p:txBody>
          <a:bodyPr wrap="square" rtlCol="0">
            <a:spAutoFit/>
          </a:bodyPr>
          <a:lstStyle/>
          <a:p>
            <a:pPr algn="ctr"/>
            <a:r>
              <a:rPr lang="es-EC" b="1" dirty="0" smtClean="0"/>
              <a:t>Baja competencia</a:t>
            </a:r>
            <a:endParaRPr lang="es-EC" b="1" dirty="0"/>
          </a:p>
        </p:txBody>
      </p:sp>
      <p:sp>
        <p:nvSpPr>
          <p:cNvPr id="15" name="14 CuadroTexto"/>
          <p:cNvSpPr txBox="1"/>
          <p:nvPr/>
        </p:nvSpPr>
        <p:spPr>
          <a:xfrm>
            <a:off x="328734" y="5230941"/>
            <a:ext cx="2299050" cy="646331"/>
          </a:xfrm>
          <a:prstGeom prst="rect">
            <a:avLst/>
          </a:prstGeom>
          <a:noFill/>
        </p:spPr>
        <p:txBody>
          <a:bodyPr wrap="square" rtlCol="0">
            <a:spAutoFit/>
          </a:bodyPr>
          <a:lstStyle/>
          <a:p>
            <a:pPr algn="ctr"/>
            <a:r>
              <a:rPr lang="es-EC" b="1" dirty="0" smtClean="0"/>
              <a:t>Abastecimiento de productos</a:t>
            </a:r>
            <a:endParaRPr lang="es-EC" b="1" dirty="0"/>
          </a:p>
        </p:txBody>
      </p:sp>
      <p:sp>
        <p:nvSpPr>
          <p:cNvPr id="16" name="15 CuadroTexto"/>
          <p:cNvSpPr txBox="1"/>
          <p:nvPr/>
        </p:nvSpPr>
        <p:spPr>
          <a:xfrm>
            <a:off x="323528" y="5733256"/>
            <a:ext cx="2299050" cy="369332"/>
          </a:xfrm>
          <a:prstGeom prst="rect">
            <a:avLst/>
          </a:prstGeom>
          <a:noFill/>
        </p:spPr>
        <p:txBody>
          <a:bodyPr wrap="square" rtlCol="0">
            <a:spAutoFit/>
          </a:bodyPr>
          <a:lstStyle/>
          <a:p>
            <a:pPr algn="ctr"/>
            <a:r>
              <a:rPr lang="es-EC" b="1" dirty="0" smtClean="0"/>
              <a:t>Oferta actual</a:t>
            </a:r>
            <a:endParaRPr lang="es-EC" b="1" dirty="0"/>
          </a:p>
        </p:txBody>
      </p:sp>
      <p:sp>
        <p:nvSpPr>
          <p:cNvPr id="17" name="16 Proceso alternativo"/>
          <p:cNvSpPr/>
          <p:nvPr/>
        </p:nvSpPr>
        <p:spPr>
          <a:xfrm>
            <a:off x="217287" y="2200083"/>
            <a:ext cx="4824536" cy="864096"/>
          </a:xfrm>
          <a:prstGeom prst="flowChartAlternateProcess">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S" dirty="0">
                <a:solidFill>
                  <a:schemeClr val="tx1"/>
                </a:solidFill>
              </a:rPr>
              <a:t>Demanda Insatisfecha = </a:t>
            </a:r>
            <a:r>
              <a:rPr lang="es-ES" dirty="0" smtClean="0">
                <a:solidFill>
                  <a:schemeClr val="tx1"/>
                </a:solidFill>
              </a:rPr>
              <a:t>Demanda </a:t>
            </a:r>
            <a:r>
              <a:rPr lang="es-ES" dirty="0">
                <a:solidFill>
                  <a:schemeClr val="tx1"/>
                </a:solidFill>
              </a:rPr>
              <a:t>– Oferta</a:t>
            </a:r>
            <a:endParaRPr lang="es-EC" dirty="0">
              <a:solidFill>
                <a:schemeClr val="tx1"/>
              </a:solidFill>
            </a:endParaRPr>
          </a:p>
          <a:p>
            <a:r>
              <a:rPr lang="es-ES" dirty="0">
                <a:solidFill>
                  <a:schemeClr val="tx1"/>
                </a:solidFill>
              </a:rPr>
              <a:t>Demanda Insatisfecha = 458 – </a:t>
            </a:r>
            <a:r>
              <a:rPr lang="es-ES" dirty="0" smtClean="0">
                <a:solidFill>
                  <a:schemeClr val="tx1"/>
                </a:solidFill>
              </a:rPr>
              <a:t>137</a:t>
            </a:r>
          </a:p>
          <a:p>
            <a:r>
              <a:rPr lang="es-ES" dirty="0" smtClean="0">
                <a:solidFill>
                  <a:schemeClr val="tx1"/>
                </a:solidFill>
              </a:rPr>
              <a:t>Demanda Insatisfecha = 321</a:t>
            </a:r>
            <a:endParaRPr lang="es-EC" dirty="0">
              <a:solidFill>
                <a:schemeClr val="tx1"/>
              </a:solidFill>
            </a:endParaRPr>
          </a:p>
        </p:txBody>
      </p:sp>
      <p:pic>
        <p:nvPicPr>
          <p:cNvPr id="5124" name="Picture 4" descr="http://1.bp.blogspot.com/_RkAqP7kl5uk/SZQcldxBWaI/AAAAAAAAANQ/JfpPhh9bqIM/s320/abarrotes.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28" y="1162987"/>
            <a:ext cx="3048000" cy="28003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25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repeatCount="indefinite"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3000"/>
                                        <p:tgtEl>
                                          <p:spTgt spid="9"/>
                                        </p:tgtEl>
                                      </p:cBhvr>
                                    </p:animEffect>
                                  </p:childTnLst>
                                </p:cTn>
                              </p:par>
                              <p:par>
                                <p:cTn id="8" presetID="28" presetClass="entr" presetSubtype="0" repeatCount="indefinite"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0" fill="hold"/>
                                        <p:tgtEl>
                                          <p:spTgt spid="11"/>
                                        </p:tgtEl>
                                        <p:attrNameLst>
                                          <p:attrName>ppt_x</p:attrName>
                                        </p:attrNameLst>
                                      </p:cBhvr>
                                      <p:tavLst>
                                        <p:tav tm="0">
                                          <p:val>
                                            <p:strVal val="#ppt_x"/>
                                          </p:val>
                                        </p:tav>
                                        <p:tav tm="100000">
                                          <p:val>
                                            <p:strVal val="#ppt_x"/>
                                          </p:val>
                                        </p:tav>
                                      </p:tavLst>
                                    </p:anim>
                                    <p:anim calcmode="lin" valueType="num">
                                      <p:cBhvr>
                                        <p:cTn id="11" dur="5000" fill="hold"/>
                                        <p:tgtEl>
                                          <p:spTgt spid="11"/>
                                        </p:tgtEl>
                                        <p:attrNameLst>
                                          <p:attrName>ppt_y</p:attrName>
                                        </p:attrNameLst>
                                      </p:cBhvr>
                                      <p:tavLst>
                                        <p:tav tm="0">
                                          <p:val>
                                            <p:strVal val="#ppt_y+1"/>
                                          </p:val>
                                        </p:tav>
                                        <p:tav tm="100000">
                                          <p:val>
                                            <p:strVal val="#ppt_y-1"/>
                                          </p:val>
                                        </p:tav>
                                      </p:tavLst>
                                    </p:anim>
                                  </p:childTnLst>
                                </p:cTn>
                              </p:par>
                              <p:par>
                                <p:cTn id="12" presetID="28" presetClass="entr" presetSubtype="0" repeatCount="indefinite"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0" fill="hold"/>
                                        <p:tgtEl>
                                          <p:spTgt spid="10"/>
                                        </p:tgtEl>
                                        <p:attrNameLst>
                                          <p:attrName>ppt_x</p:attrName>
                                        </p:attrNameLst>
                                      </p:cBhvr>
                                      <p:tavLst>
                                        <p:tav tm="0">
                                          <p:val>
                                            <p:strVal val="#ppt_x"/>
                                          </p:val>
                                        </p:tav>
                                        <p:tav tm="100000">
                                          <p:val>
                                            <p:strVal val="#ppt_x"/>
                                          </p:val>
                                        </p:tav>
                                      </p:tavLst>
                                    </p:anim>
                                    <p:anim calcmode="lin" valueType="num">
                                      <p:cBhvr>
                                        <p:cTn id="15" dur="5000" fill="hold"/>
                                        <p:tgtEl>
                                          <p:spTgt spid="10"/>
                                        </p:tgtEl>
                                        <p:attrNameLst>
                                          <p:attrName>ppt_y</p:attrName>
                                        </p:attrNameLst>
                                      </p:cBhvr>
                                      <p:tavLst>
                                        <p:tav tm="0">
                                          <p:val>
                                            <p:strVal val="#ppt_y+1"/>
                                          </p:val>
                                        </p:tav>
                                        <p:tav tm="100000">
                                          <p:val>
                                            <p:strVal val="#ppt_y-1"/>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5"/>
                                        </p:tgtEl>
                                      </p:cBhvr>
                                    </p:animEffect>
                                    <p:set>
                                      <p:cBhvr>
                                        <p:cTn id="40" dur="1" fill="hold">
                                          <p:stCondLst>
                                            <p:cond delay="499"/>
                                          </p:stCondLst>
                                        </p:cTn>
                                        <p:tgtEl>
                                          <p:spTgt spid="1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4"/>
                                        </p:tgtEl>
                                      </p:cBhvr>
                                    </p:animEffect>
                                    <p:set>
                                      <p:cBhvr>
                                        <p:cTn id="50" dur="1" fill="hold">
                                          <p:stCondLst>
                                            <p:cond delay="499"/>
                                          </p:stCondLst>
                                        </p:cTn>
                                        <p:tgtEl>
                                          <p:spTgt spid="4"/>
                                        </p:tgtEl>
                                        <p:attrNameLst>
                                          <p:attrName>style.visibility</p:attrName>
                                        </p:attrNameLst>
                                      </p:cBhvr>
                                      <p:to>
                                        <p:strVal val="hidden"/>
                                      </p:to>
                                    </p:set>
                                  </p:childTnLst>
                                </p:cTn>
                              </p:par>
                              <p:par>
                                <p:cTn id="51" presetID="10" presetClass="exit" presetSubtype="0" fill="hold" grpId="0" nodeType="withEffect">
                                  <p:stCondLst>
                                    <p:cond delay="0"/>
                                  </p:stCondLst>
                                  <p:childTnLst>
                                    <p:animEffect transition="out" filter="fade">
                                      <p:cBhvr>
                                        <p:cTn id="52" dur="500"/>
                                        <p:tgtEl>
                                          <p:spTgt spid="5"/>
                                        </p:tgtEl>
                                      </p:cBhvr>
                                    </p:animEffect>
                                    <p:set>
                                      <p:cBhvr>
                                        <p:cTn id="53" dur="1" fill="hold">
                                          <p:stCondLst>
                                            <p:cond delay="499"/>
                                          </p:stCondLst>
                                        </p:cTn>
                                        <p:tgtEl>
                                          <p:spTgt spid="5"/>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circle(in)">
                                      <p:cBhvr>
                                        <p:cTn id="58" dur="2000"/>
                                        <p:tgtEl>
                                          <p:spTgt spid="17"/>
                                        </p:tgtEl>
                                      </p:cBhvr>
                                    </p:animEffect>
                                  </p:childTnLst>
                                </p:cTn>
                              </p:par>
                              <p:par>
                                <p:cTn id="59" presetID="6" presetClass="entr" presetSubtype="16" fill="hold" nodeType="withEffect">
                                  <p:stCondLst>
                                    <p:cond delay="0"/>
                                  </p:stCondLst>
                                  <p:childTnLst>
                                    <p:set>
                                      <p:cBhvr>
                                        <p:cTn id="60" dur="1" fill="hold">
                                          <p:stCondLst>
                                            <p:cond delay="0"/>
                                          </p:stCondLst>
                                        </p:cTn>
                                        <p:tgtEl>
                                          <p:spTgt spid="5124"/>
                                        </p:tgtEl>
                                        <p:attrNameLst>
                                          <p:attrName>style.visibility</p:attrName>
                                        </p:attrNameLst>
                                      </p:cBhvr>
                                      <p:to>
                                        <p:strVal val="visible"/>
                                      </p:to>
                                    </p:set>
                                    <p:animEffect transition="in" filter="circle(in)">
                                      <p:cBhvr>
                                        <p:cTn id="61"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P spid="11" grpId="0" animBg="1"/>
      <p:bldP spid="13" grpId="0"/>
      <p:bldP spid="14" grpId="0"/>
      <p:bldP spid="14" grpId="1"/>
      <p:bldP spid="15" grpId="0"/>
      <p:bldP spid="15" grpId="1"/>
      <p:bldP spid="16" grpId="0"/>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49184"/>
            <a:ext cx="9144000" cy="571504"/>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Rectángulo"/>
          <p:cNvSpPr/>
          <p:nvPr/>
        </p:nvSpPr>
        <p:spPr>
          <a:xfrm rot="5400000">
            <a:off x="5572140" y="3286140"/>
            <a:ext cx="6858000" cy="285720"/>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rot="5400000">
            <a:off x="5250669" y="3321835"/>
            <a:ext cx="6858000" cy="214282"/>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5940152" y="-24"/>
            <a:ext cx="1672381" cy="369332"/>
          </a:xfrm>
          <a:prstGeom prst="rect">
            <a:avLst/>
          </a:prstGeom>
          <a:noFill/>
        </p:spPr>
        <p:txBody>
          <a:bodyPr wrap="none" rtlCol="0">
            <a:spAutoFit/>
          </a:bodyPr>
          <a:lstStyle/>
          <a:p>
            <a:r>
              <a:rPr lang="es-ES" dirty="0" smtClean="0">
                <a:solidFill>
                  <a:srgbClr val="FFFF99"/>
                </a:solidFill>
                <a:latin typeface="Forte" pitchFamily="66" charset="0"/>
              </a:rPr>
              <a:t>Estudio Técnico</a:t>
            </a:r>
            <a:endParaRPr lang="es-ES" dirty="0">
              <a:solidFill>
                <a:srgbClr val="FFFF99"/>
              </a:solidFill>
              <a:latin typeface="Forte" pitchFamily="66" charset="0"/>
            </a:endParaRPr>
          </a:p>
        </p:txBody>
      </p:sp>
      <p:pic>
        <p:nvPicPr>
          <p:cNvPr id="10" name="9 Imagen"/>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3852427" cy="3672408"/>
          </a:xfrm>
          <a:prstGeom prst="rect">
            <a:avLst/>
          </a:prstGeom>
          <a:noFill/>
          <a:ln>
            <a:noFill/>
          </a:ln>
        </p:spPr>
      </p:pic>
      <p:sp>
        <p:nvSpPr>
          <p:cNvPr id="11" name="10 CuadroTexto"/>
          <p:cNvSpPr txBox="1"/>
          <p:nvPr/>
        </p:nvSpPr>
        <p:spPr>
          <a:xfrm>
            <a:off x="539551" y="692696"/>
            <a:ext cx="3448149" cy="369332"/>
          </a:xfrm>
          <a:prstGeom prst="rect">
            <a:avLst/>
          </a:prstGeom>
          <a:noFill/>
        </p:spPr>
        <p:txBody>
          <a:bodyPr wrap="square" rtlCol="0">
            <a:spAutoFit/>
          </a:bodyPr>
          <a:lstStyle/>
          <a:p>
            <a:r>
              <a:rPr lang="es-EC" b="1" dirty="0" smtClean="0"/>
              <a:t>MACROLOCALIZACIÓN</a:t>
            </a:r>
            <a:endParaRPr lang="es-EC" b="1" dirty="0"/>
          </a:p>
        </p:txBody>
      </p:sp>
      <p:sp>
        <p:nvSpPr>
          <p:cNvPr id="12" name="11 CuadroTexto"/>
          <p:cNvSpPr txBox="1"/>
          <p:nvPr/>
        </p:nvSpPr>
        <p:spPr>
          <a:xfrm>
            <a:off x="4940275" y="692696"/>
            <a:ext cx="3448149" cy="369332"/>
          </a:xfrm>
          <a:prstGeom prst="rect">
            <a:avLst/>
          </a:prstGeom>
          <a:noFill/>
        </p:spPr>
        <p:txBody>
          <a:bodyPr wrap="square" rtlCol="0">
            <a:spAutoFit/>
          </a:bodyPr>
          <a:lstStyle/>
          <a:p>
            <a:r>
              <a:rPr lang="es-EC" b="1" dirty="0" smtClean="0"/>
              <a:t>MICROLOCALIZACIÓN</a:t>
            </a:r>
            <a:endParaRPr lang="es-EC" b="1" dirty="0"/>
          </a:p>
        </p:txBody>
      </p:sp>
      <p:pic>
        <p:nvPicPr>
          <p:cNvPr id="13" name="12 Imagen"/>
          <p:cNvPicPr/>
          <p:nvPr/>
        </p:nvPicPr>
        <p:blipFill>
          <a:blip r:embed="rId3">
            <a:extLst>
              <a:ext uri="{28A0092B-C50C-407E-A947-70E740481C1C}">
                <a14:useLocalDpi xmlns:a14="http://schemas.microsoft.com/office/drawing/2010/main" val="0"/>
              </a:ext>
            </a:extLst>
          </a:blip>
          <a:srcRect/>
          <a:stretch>
            <a:fillRect/>
          </a:stretch>
        </p:blipFill>
        <p:spPr bwMode="auto">
          <a:xfrm>
            <a:off x="4788025" y="1325113"/>
            <a:ext cx="3784504" cy="3832079"/>
          </a:xfrm>
          <a:prstGeom prst="rect">
            <a:avLst/>
          </a:prstGeom>
          <a:ln>
            <a:noFill/>
          </a:ln>
          <a:effectLst>
            <a:softEdge rad="112500"/>
          </a:effectLst>
        </p:spPr>
      </p:pic>
      <p:sp>
        <p:nvSpPr>
          <p:cNvPr id="14" name="13 CuadroTexto"/>
          <p:cNvSpPr txBox="1"/>
          <p:nvPr/>
        </p:nvSpPr>
        <p:spPr>
          <a:xfrm>
            <a:off x="539551" y="5302949"/>
            <a:ext cx="7704857"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S" dirty="0">
                <a:solidFill>
                  <a:schemeClr val="tx1"/>
                </a:solidFill>
              </a:rPr>
              <a:t>Se encuentra ubicada en el Barrio San Agustín, Manzana 19, Calle de los Prados, Lote N.- 53.</a:t>
            </a:r>
            <a:endParaRPr lang="es-EC" dirty="0">
              <a:solidFill>
                <a:schemeClr val="tx1"/>
              </a:solidFill>
            </a:endParaRPr>
          </a:p>
        </p:txBody>
      </p:sp>
    </p:spTree>
    <p:extLst>
      <p:ext uri="{BB962C8B-B14F-4D97-AF65-F5344CB8AC3E}">
        <p14:creationId xmlns:p14="http://schemas.microsoft.com/office/powerpoint/2010/main" val="203173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3000"/>
                                        <p:tgtEl>
                                          <p:spTgt spid="4"/>
                                        </p:tgtEl>
                                      </p:cBhvr>
                                    </p:animEffect>
                                  </p:childTnLst>
                                </p:cTn>
                              </p:par>
                              <p:par>
                                <p:cTn id="8" presetID="28" presetClass="entr" presetSubtype="0" repeatCount="indefinite"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0" fill="hold"/>
                                        <p:tgtEl>
                                          <p:spTgt spid="6"/>
                                        </p:tgtEl>
                                        <p:attrNameLst>
                                          <p:attrName>ppt_x</p:attrName>
                                        </p:attrNameLst>
                                      </p:cBhvr>
                                      <p:tavLst>
                                        <p:tav tm="0">
                                          <p:val>
                                            <p:strVal val="#ppt_x"/>
                                          </p:val>
                                        </p:tav>
                                        <p:tav tm="100000">
                                          <p:val>
                                            <p:strVal val="#ppt_x"/>
                                          </p:val>
                                        </p:tav>
                                      </p:tavLst>
                                    </p:anim>
                                    <p:anim calcmode="lin" valueType="num">
                                      <p:cBhvr>
                                        <p:cTn id="11" dur="5000" fill="hold"/>
                                        <p:tgtEl>
                                          <p:spTgt spid="6"/>
                                        </p:tgtEl>
                                        <p:attrNameLst>
                                          <p:attrName>ppt_y</p:attrName>
                                        </p:attrNameLst>
                                      </p:cBhvr>
                                      <p:tavLst>
                                        <p:tav tm="0">
                                          <p:val>
                                            <p:strVal val="#ppt_y+1"/>
                                          </p:val>
                                        </p:tav>
                                        <p:tav tm="100000">
                                          <p:val>
                                            <p:strVal val="#ppt_y-1"/>
                                          </p:val>
                                        </p:tav>
                                      </p:tavLst>
                                    </p:anim>
                                  </p:childTnLst>
                                </p:cTn>
                              </p:par>
                              <p:par>
                                <p:cTn id="12" presetID="28" presetClass="entr" presetSubtype="0" repeatCount="indefinite"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0" fill="hold"/>
                                        <p:tgtEl>
                                          <p:spTgt spid="5"/>
                                        </p:tgtEl>
                                        <p:attrNameLst>
                                          <p:attrName>ppt_x</p:attrName>
                                        </p:attrNameLst>
                                      </p:cBhvr>
                                      <p:tavLst>
                                        <p:tav tm="0">
                                          <p:val>
                                            <p:strVal val="#ppt_x"/>
                                          </p:val>
                                        </p:tav>
                                        <p:tav tm="100000">
                                          <p:val>
                                            <p:strVal val="#ppt_x"/>
                                          </p:val>
                                        </p:tav>
                                      </p:tavLst>
                                    </p:anim>
                                    <p:anim calcmode="lin" valueType="num">
                                      <p:cBhvr>
                                        <p:cTn id="15" dur="5000" fill="hold"/>
                                        <p:tgtEl>
                                          <p:spTgt spid="5"/>
                                        </p:tgtEl>
                                        <p:attrNameLst>
                                          <p:attrName>ppt_y</p:attrName>
                                        </p:attrNameLst>
                                      </p:cBhvr>
                                      <p:tavLst>
                                        <p:tav tm="0">
                                          <p:val>
                                            <p:strVal val="#ppt_y+1"/>
                                          </p:val>
                                        </p:tav>
                                        <p:tav tm="100000">
                                          <p:val>
                                            <p:strVal val="#ppt_y-1"/>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xit" presetSubtype="0" fill="hold" nodeType="clickEffect">
                                  <p:stCondLst>
                                    <p:cond delay="0"/>
                                  </p:stCondLst>
                                  <p:childTnLst>
                                    <p:animEffect transition="out" filter="fade">
                                      <p:cBhvr>
                                        <p:cTn id="19" dur="1000"/>
                                        <p:tgtEl>
                                          <p:spTgt spid="13"/>
                                        </p:tgtEl>
                                      </p:cBhvr>
                                    </p:animEffect>
                                    <p:anim calcmode="lin" valueType="num">
                                      <p:cBhvr>
                                        <p:cTn id="20" dur="1000"/>
                                        <p:tgtEl>
                                          <p:spTgt spid="13"/>
                                        </p:tgtEl>
                                        <p:attrNameLst>
                                          <p:attrName>ppt_x</p:attrName>
                                        </p:attrNameLst>
                                      </p:cBhvr>
                                      <p:tavLst>
                                        <p:tav tm="0">
                                          <p:val>
                                            <p:strVal val="ppt_x"/>
                                          </p:val>
                                        </p:tav>
                                        <p:tav tm="100000">
                                          <p:val>
                                            <p:strVal val="ppt_x"/>
                                          </p:val>
                                        </p:tav>
                                      </p:tavLst>
                                    </p:anim>
                                    <p:anim calcmode="lin" valueType="num">
                                      <p:cBhvr>
                                        <p:cTn id="21" dur="1000"/>
                                        <p:tgtEl>
                                          <p:spTgt spid="13"/>
                                        </p:tgtEl>
                                        <p:attrNameLst>
                                          <p:attrName>ppt_y</p:attrName>
                                        </p:attrNameLst>
                                      </p:cBhvr>
                                      <p:tavLst>
                                        <p:tav tm="0">
                                          <p:val>
                                            <p:strVal val="ppt_y"/>
                                          </p:val>
                                        </p:tav>
                                        <p:tav tm="100000">
                                          <p:val>
                                            <p:strVal val="ppt_y+.1"/>
                                          </p:val>
                                        </p:tav>
                                      </p:tavLst>
                                    </p:anim>
                                    <p:set>
                                      <p:cBhvr>
                                        <p:cTn id="22" dur="1" fill="hold">
                                          <p:stCondLst>
                                            <p:cond delay="999"/>
                                          </p:stCondLst>
                                        </p:cTn>
                                        <p:tgtEl>
                                          <p:spTgt spid="13"/>
                                        </p:tgtEl>
                                        <p:attrNameLst>
                                          <p:attrName>style.visibility</p:attrName>
                                        </p:attrNameLst>
                                      </p:cBhvr>
                                      <p:to>
                                        <p:strVal val="hidden"/>
                                      </p:to>
                                    </p:set>
                                  </p:childTnLst>
                                </p:cTn>
                              </p:par>
                              <p:par>
                                <p:cTn id="23" presetID="42" presetClass="exit" presetSubtype="0" fill="hold" grpId="0" nodeType="withEffect">
                                  <p:stCondLst>
                                    <p:cond delay="0"/>
                                  </p:stCondLst>
                                  <p:childTnLst>
                                    <p:animEffect transition="out" filter="fade">
                                      <p:cBhvr>
                                        <p:cTn id="24" dur="1000"/>
                                        <p:tgtEl>
                                          <p:spTgt spid="12"/>
                                        </p:tgtEl>
                                      </p:cBhvr>
                                    </p:animEffect>
                                    <p:anim calcmode="lin" valueType="num">
                                      <p:cBhvr>
                                        <p:cTn id="25" dur="1000"/>
                                        <p:tgtEl>
                                          <p:spTgt spid="12"/>
                                        </p:tgtEl>
                                        <p:attrNameLst>
                                          <p:attrName>ppt_x</p:attrName>
                                        </p:attrNameLst>
                                      </p:cBhvr>
                                      <p:tavLst>
                                        <p:tav tm="0">
                                          <p:val>
                                            <p:strVal val="ppt_x"/>
                                          </p:val>
                                        </p:tav>
                                        <p:tav tm="100000">
                                          <p:val>
                                            <p:strVal val="ppt_x"/>
                                          </p:val>
                                        </p:tav>
                                      </p:tavLst>
                                    </p:anim>
                                    <p:anim calcmode="lin" valueType="num">
                                      <p:cBhvr>
                                        <p:cTn id="26" dur="1000"/>
                                        <p:tgtEl>
                                          <p:spTgt spid="12"/>
                                        </p:tgtEl>
                                        <p:attrNameLst>
                                          <p:attrName>ppt_y</p:attrName>
                                        </p:attrNameLst>
                                      </p:cBhvr>
                                      <p:tavLst>
                                        <p:tav tm="0">
                                          <p:val>
                                            <p:strVal val="ppt_y"/>
                                          </p:val>
                                        </p:tav>
                                        <p:tav tm="100000">
                                          <p:val>
                                            <p:strVal val="ppt_y+.1"/>
                                          </p:val>
                                        </p:tav>
                                      </p:tavLst>
                                    </p:anim>
                                    <p:set>
                                      <p:cBhvr>
                                        <p:cTn id="27" dur="1" fill="hold">
                                          <p:stCondLst>
                                            <p:cond delay="999"/>
                                          </p:stCondLst>
                                        </p:cTn>
                                        <p:tgtEl>
                                          <p:spTgt spid="12"/>
                                        </p:tgtEl>
                                        <p:attrNameLst>
                                          <p:attrName>style.visibility</p:attrName>
                                        </p:attrNameLst>
                                      </p:cBhvr>
                                      <p:to>
                                        <p:strVal val="hidden"/>
                                      </p:to>
                                    </p:set>
                                  </p:childTnLst>
                                </p:cTn>
                              </p:par>
                              <p:par>
                                <p:cTn id="28" presetID="42" presetClass="exit" presetSubtype="0" fill="hold" grpId="0" nodeType="withEffect">
                                  <p:stCondLst>
                                    <p:cond delay="0"/>
                                  </p:stCondLst>
                                  <p:childTnLst>
                                    <p:animEffect transition="out" filter="fade">
                                      <p:cBhvr>
                                        <p:cTn id="29" dur="1000"/>
                                        <p:tgtEl>
                                          <p:spTgt spid="11"/>
                                        </p:tgtEl>
                                      </p:cBhvr>
                                    </p:animEffect>
                                    <p:anim calcmode="lin" valueType="num">
                                      <p:cBhvr>
                                        <p:cTn id="30" dur="1000"/>
                                        <p:tgtEl>
                                          <p:spTgt spid="11"/>
                                        </p:tgtEl>
                                        <p:attrNameLst>
                                          <p:attrName>ppt_x</p:attrName>
                                        </p:attrNameLst>
                                      </p:cBhvr>
                                      <p:tavLst>
                                        <p:tav tm="0">
                                          <p:val>
                                            <p:strVal val="ppt_x"/>
                                          </p:val>
                                        </p:tav>
                                        <p:tav tm="100000">
                                          <p:val>
                                            <p:strVal val="ppt_x"/>
                                          </p:val>
                                        </p:tav>
                                      </p:tavLst>
                                    </p:anim>
                                    <p:anim calcmode="lin" valueType="num">
                                      <p:cBhvr>
                                        <p:cTn id="31" dur="1000"/>
                                        <p:tgtEl>
                                          <p:spTgt spid="11"/>
                                        </p:tgtEl>
                                        <p:attrNameLst>
                                          <p:attrName>ppt_y</p:attrName>
                                        </p:attrNameLst>
                                      </p:cBhvr>
                                      <p:tavLst>
                                        <p:tav tm="0">
                                          <p:val>
                                            <p:strVal val="ppt_y"/>
                                          </p:val>
                                        </p:tav>
                                        <p:tav tm="100000">
                                          <p:val>
                                            <p:strVal val="ppt_y+.1"/>
                                          </p:val>
                                        </p:tav>
                                      </p:tavLst>
                                    </p:anim>
                                    <p:set>
                                      <p:cBhvr>
                                        <p:cTn id="32" dur="1" fill="hold">
                                          <p:stCondLst>
                                            <p:cond delay="999"/>
                                          </p:stCondLst>
                                        </p:cTn>
                                        <p:tgtEl>
                                          <p:spTgt spid="11"/>
                                        </p:tgtEl>
                                        <p:attrNameLst>
                                          <p:attrName>style.visibility</p:attrName>
                                        </p:attrNameLst>
                                      </p:cBhvr>
                                      <p:to>
                                        <p:strVal val="hidden"/>
                                      </p:to>
                                    </p:set>
                                  </p:childTnLst>
                                </p:cTn>
                              </p:par>
                              <p:par>
                                <p:cTn id="33" presetID="42" presetClass="exit" presetSubtype="0" fill="hold" nodeType="withEffect">
                                  <p:stCondLst>
                                    <p:cond delay="0"/>
                                  </p:stCondLst>
                                  <p:childTnLst>
                                    <p:animEffect transition="out" filter="fade">
                                      <p:cBhvr>
                                        <p:cTn id="34" dur="1000"/>
                                        <p:tgtEl>
                                          <p:spTgt spid="10"/>
                                        </p:tgtEl>
                                      </p:cBhvr>
                                    </p:animEffect>
                                    <p:anim calcmode="lin" valueType="num">
                                      <p:cBhvr>
                                        <p:cTn id="35" dur="1000"/>
                                        <p:tgtEl>
                                          <p:spTgt spid="10"/>
                                        </p:tgtEl>
                                        <p:attrNameLst>
                                          <p:attrName>ppt_x</p:attrName>
                                        </p:attrNameLst>
                                      </p:cBhvr>
                                      <p:tavLst>
                                        <p:tav tm="0">
                                          <p:val>
                                            <p:strVal val="ppt_x"/>
                                          </p:val>
                                        </p:tav>
                                        <p:tav tm="100000">
                                          <p:val>
                                            <p:strVal val="ppt_x"/>
                                          </p:val>
                                        </p:tav>
                                      </p:tavLst>
                                    </p:anim>
                                    <p:anim calcmode="lin" valueType="num">
                                      <p:cBhvr>
                                        <p:cTn id="36" dur="1000"/>
                                        <p:tgtEl>
                                          <p:spTgt spid="10"/>
                                        </p:tgtEl>
                                        <p:attrNameLst>
                                          <p:attrName>ppt_y</p:attrName>
                                        </p:attrNameLst>
                                      </p:cBhvr>
                                      <p:tavLst>
                                        <p:tav tm="0">
                                          <p:val>
                                            <p:strVal val="ppt_y"/>
                                          </p:val>
                                        </p:tav>
                                        <p:tav tm="100000">
                                          <p:val>
                                            <p:strVal val="ppt_y+.1"/>
                                          </p:val>
                                        </p:tav>
                                      </p:tavLst>
                                    </p:anim>
                                    <p:set>
                                      <p:cBhvr>
                                        <p:cTn id="37" dur="1" fill="hold">
                                          <p:stCondLst>
                                            <p:cond delay="999"/>
                                          </p:stCondLst>
                                        </p:cTn>
                                        <p:tgtEl>
                                          <p:spTgt spid="10"/>
                                        </p:tgtEl>
                                        <p:attrNameLst>
                                          <p:attrName>style.visibility</p:attrName>
                                        </p:attrNameLst>
                                      </p:cBhvr>
                                      <p:to>
                                        <p:strVal val="hidden"/>
                                      </p:to>
                                    </p:set>
                                  </p:childTnLst>
                                </p:cTn>
                              </p:par>
                              <p:par>
                                <p:cTn id="38" presetID="42" presetClass="exit" presetSubtype="0" fill="hold" grpId="0" nodeType="withEffect">
                                  <p:stCondLst>
                                    <p:cond delay="0"/>
                                  </p:stCondLst>
                                  <p:childTnLst>
                                    <p:animEffect transition="out" filter="fade">
                                      <p:cBhvr>
                                        <p:cTn id="39" dur="1000"/>
                                        <p:tgtEl>
                                          <p:spTgt spid="14"/>
                                        </p:tgtEl>
                                      </p:cBhvr>
                                    </p:animEffect>
                                    <p:anim calcmode="lin" valueType="num">
                                      <p:cBhvr>
                                        <p:cTn id="40" dur="1000"/>
                                        <p:tgtEl>
                                          <p:spTgt spid="14"/>
                                        </p:tgtEl>
                                        <p:attrNameLst>
                                          <p:attrName>ppt_x</p:attrName>
                                        </p:attrNameLst>
                                      </p:cBhvr>
                                      <p:tavLst>
                                        <p:tav tm="0">
                                          <p:val>
                                            <p:strVal val="ppt_x"/>
                                          </p:val>
                                        </p:tav>
                                        <p:tav tm="100000">
                                          <p:val>
                                            <p:strVal val="ppt_x"/>
                                          </p:val>
                                        </p:tav>
                                      </p:tavLst>
                                    </p:anim>
                                    <p:anim calcmode="lin" valueType="num">
                                      <p:cBhvr>
                                        <p:cTn id="41" dur="1000"/>
                                        <p:tgtEl>
                                          <p:spTgt spid="14"/>
                                        </p:tgtEl>
                                        <p:attrNameLst>
                                          <p:attrName>ppt_y</p:attrName>
                                        </p:attrNameLst>
                                      </p:cBhvr>
                                      <p:tavLst>
                                        <p:tav tm="0">
                                          <p:val>
                                            <p:strVal val="ppt_y"/>
                                          </p:val>
                                        </p:tav>
                                        <p:tav tm="100000">
                                          <p:val>
                                            <p:strVal val="ppt_y+.1"/>
                                          </p:val>
                                        </p:tav>
                                      </p:tavLst>
                                    </p:anim>
                                    <p:set>
                                      <p:cBhvr>
                                        <p:cTn id="42" dur="1" fill="hold">
                                          <p:stCondLst>
                                            <p:cond delay="999"/>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6" presetClass="exit" presetSubtype="32" fill="hold" nodeType="clickEffect">
                                  <p:stCondLst>
                                    <p:cond delay="0"/>
                                  </p:stCondLst>
                                  <p:childTnLst>
                                    <p:animEffect transition="out" filter="circle(out)">
                                      <p:cBhvr>
                                        <p:cTn id="46" dur="2000"/>
                                        <p:tgtEl>
                                          <p:spTgt spid="13"/>
                                        </p:tgtEl>
                                      </p:cBhvr>
                                    </p:animEffect>
                                    <p:set>
                                      <p:cBhvr>
                                        <p:cTn id="47" dur="1" fill="hold">
                                          <p:stCondLst>
                                            <p:cond delay="1999"/>
                                          </p:stCondLst>
                                        </p:cTn>
                                        <p:tgtEl>
                                          <p:spTgt spid="13"/>
                                        </p:tgtEl>
                                        <p:attrNameLst>
                                          <p:attrName>style.visibility</p:attrName>
                                        </p:attrNameLst>
                                      </p:cBhvr>
                                      <p:to>
                                        <p:strVal val="hidden"/>
                                      </p:to>
                                    </p:set>
                                  </p:childTnLst>
                                </p:cTn>
                              </p:par>
                              <p:par>
                                <p:cTn id="48" presetID="6" presetClass="exit" presetSubtype="32" fill="hold" grpId="1" nodeType="withEffect">
                                  <p:stCondLst>
                                    <p:cond delay="0"/>
                                  </p:stCondLst>
                                  <p:childTnLst>
                                    <p:animEffect transition="out" filter="circle(out)">
                                      <p:cBhvr>
                                        <p:cTn id="49" dur="2000"/>
                                        <p:tgtEl>
                                          <p:spTgt spid="12"/>
                                        </p:tgtEl>
                                      </p:cBhvr>
                                    </p:animEffect>
                                    <p:set>
                                      <p:cBhvr>
                                        <p:cTn id="50" dur="1" fill="hold">
                                          <p:stCondLst>
                                            <p:cond delay="1999"/>
                                          </p:stCondLst>
                                        </p:cTn>
                                        <p:tgtEl>
                                          <p:spTgt spid="12"/>
                                        </p:tgtEl>
                                        <p:attrNameLst>
                                          <p:attrName>style.visibility</p:attrName>
                                        </p:attrNameLst>
                                      </p:cBhvr>
                                      <p:to>
                                        <p:strVal val="hidden"/>
                                      </p:to>
                                    </p:set>
                                  </p:childTnLst>
                                </p:cTn>
                              </p:par>
                              <p:par>
                                <p:cTn id="51" presetID="6" presetClass="exit" presetSubtype="32" fill="hold" grpId="1" nodeType="withEffect">
                                  <p:stCondLst>
                                    <p:cond delay="0"/>
                                  </p:stCondLst>
                                  <p:childTnLst>
                                    <p:animEffect transition="out" filter="circle(out)">
                                      <p:cBhvr>
                                        <p:cTn id="52" dur="2000"/>
                                        <p:tgtEl>
                                          <p:spTgt spid="11"/>
                                        </p:tgtEl>
                                      </p:cBhvr>
                                    </p:animEffect>
                                    <p:set>
                                      <p:cBhvr>
                                        <p:cTn id="53" dur="1" fill="hold">
                                          <p:stCondLst>
                                            <p:cond delay="1999"/>
                                          </p:stCondLst>
                                        </p:cTn>
                                        <p:tgtEl>
                                          <p:spTgt spid="11"/>
                                        </p:tgtEl>
                                        <p:attrNameLst>
                                          <p:attrName>style.visibility</p:attrName>
                                        </p:attrNameLst>
                                      </p:cBhvr>
                                      <p:to>
                                        <p:strVal val="hidden"/>
                                      </p:to>
                                    </p:set>
                                  </p:childTnLst>
                                </p:cTn>
                              </p:par>
                              <p:par>
                                <p:cTn id="54" presetID="6" presetClass="exit" presetSubtype="32" fill="hold" nodeType="withEffect">
                                  <p:stCondLst>
                                    <p:cond delay="0"/>
                                  </p:stCondLst>
                                  <p:childTnLst>
                                    <p:animEffect transition="out" filter="circle(out)">
                                      <p:cBhvr>
                                        <p:cTn id="55" dur="2000"/>
                                        <p:tgtEl>
                                          <p:spTgt spid="10"/>
                                        </p:tgtEl>
                                      </p:cBhvr>
                                    </p:animEffect>
                                    <p:set>
                                      <p:cBhvr>
                                        <p:cTn id="56" dur="1" fill="hold">
                                          <p:stCondLst>
                                            <p:cond delay="1999"/>
                                          </p:stCondLst>
                                        </p:cTn>
                                        <p:tgtEl>
                                          <p:spTgt spid="10"/>
                                        </p:tgtEl>
                                        <p:attrNameLst>
                                          <p:attrName>style.visibility</p:attrName>
                                        </p:attrNameLst>
                                      </p:cBhvr>
                                      <p:to>
                                        <p:strVal val="hidden"/>
                                      </p:to>
                                    </p:set>
                                  </p:childTnLst>
                                </p:cTn>
                              </p:par>
                              <p:par>
                                <p:cTn id="57" presetID="6" presetClass="exit" presetSubtype="32" fill="hold" grpId="1" nodeType="withEffect">
                                  <p:stCondLst>
                                    <p:cond delay="0"/>
                                  </p:stCondLst>
                                  <p:childTnLst>
                                    <p:animEffect transition="out" filter="circle(out)">
                                      <p:cBhvr>
                                        <p:cTn id="58" dur="2000"/>
                                        <p:tgtEl>
                                          <p:spTgt spid="14"/>
                                        </p:tgtEl>
                                      </p:cBhvr>
                                    </p:animEffect>
                                    <p:set>
                                      <p:cBhvr>
                                        <p:cTn id="59"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1" grpId="0"/>
      <p:bldP spid="11" grpId="1"/>
      <p:bldP spid="12" grpId="0"/>
      <p:bldP spid="12" grpId="1"/>
      <p:bldP spid="14" grpId="0" animBg="1"/>
      <p:bldP spid="1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49184"/>
            <a:ext cx="9144000" cy="571504"/>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Rectángulo"/>
          <p:cNvSpPr/>
          <p:nvPr/>
        </p:nvSpPr>
        <p:spPr>
          <a:xfrm rot="5400000">
            <a:off x="5572140" y="3286140"/>
            <a:ext cx="6858000" cy="285720"/>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rot="5400000">
            <a:off x="5250669" y="3321835"/>
            <a:ext cx="6858000" cy="214282"/>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5940152" y="-24"/>
            <a:ext cx="1450846" cy="369332"/>
          </a:xfrm>
          <a:prstGeom prst="rect">
            <a:avLst/>
          </a:prstGeom>
          <a:noFill/>
        </p:spPr>
        <p:txBody>
          <a:bodyPr wrap="none" rtlCol="0">
            <a:spAutoFit/>
          </a:bodyPr>
          <a:lstStyle/>
          <a:p>
            <a:r>
              <a:rPr lang="es-ES" dirty="0" smtClean="0">
                <a:solidFill>
                  <a:srgbClr val="FFFF99"/>
                </a:solidFill>
                <a:latin typeface="Forte" pitchFamily="66" charset="0"/>
              </a:rPr>
              <a:t>Organización</a:t>
            </a:r>
            <a:endParaRPr lang="es-ES" dirty="0">
              <a:solidFill>
                <a:srgbClr val="FFFF99"/>
              </a:solidFill>
              <a:latin typeface="Forte" pitchFamily="66" charset="0"/>
            </a:endParaRPr>
          </a:p>
        </p:txBody>
      </p:sp>
      <p:graphicFrame>
        <p:nvGraphicFramePr>
          <p:cNvPr id="8" name="7 Diagrama"/>
          <p:cNvGraphicFramePr/>
          <p:nvPr>
            <p:extLst>
              <p:ext uri="{D42A27DB-BD31-4B8C-83A1-F6EECF244321}">
                <p14:modId xmlns:p14="http://schemas.microsoft.com/office/powerpoint/2010/main" val="1416150241"/>
              </p:ext>
            </p:extLst>
          </p:nvPr>
        </p:nvGraphicFramePr>
        <p:xfrm>
          <a:off x="251520" y="1124744"/>
          <a:ext cx="8104984"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302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3000"/>
                                        <p:tgtEl>
                                          <p:spTgt spid="4"/>
                                        </p:tgtEl>
                                      </p:cBhvr>
                                    </p:animEffect>
                                  </p:childTnLst>
                                </p:cTn>
                              </p:par>
                              <p:par>
                                <p:cTn id="8" presetID="28" presetClass="entr" presetSubtype="0" repeatCount="indefinite"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0" fill="hold"/>
                                        <p:tgtEl>
                                          <p:spTgt spid="6"/>
                                        </p:tgtEl>
                                        <p:attrNameLst>
                                          <p:attrName>ppt_x</p:attrName>
                                        </p:attrNameLst>
                                      </p:cBhvr>
                                      <p:tavLst>
                                        <p:tav tm="0">
                                          <p:val>
                                            <p:strVal val="#ppt_x"/>
                                          </p:val>
                                        </p:tav>
                                        <p:tav tm="100000">
                                          <p:val>
                                            <p:strVal val="#ppt_x"/>
                                          </p:val>
                                        </p:tav>
                                      </p:tavLst>
                                    </p:anim>
                                    <p:anim calcmode="lin" valueType="num">
                                      <p:cBhvr>
                                        <p:cTn id="11" dur="5000" fill="hold"/>
                                        <p:tgtEl>
                                          <p:spTgt spid="6"/>
                                        </p:tgtEl>
                                        <p:attrNameLst>
                                          <p:attrName>ppt_y</p:attrName>
                                        </p:attrNameLst>
                                      </p:cBhvr>
                                      <p:tavLst>
                                        <p:tav tm="0">
                                          <p:val>
                                            <p:strVal val="#ppt_y+1"/>
                                          </p:val>
                                        </p:tav>
                                        <p:tav tm="100000">
                                          <p:val>
                                            <p:strVal val="#ppt_y-1"/>
                                          </p:val>
                                        </p:tav>
                                      </p:tavLst>
                                    </p:anim>
                                  </p:childTnLst>
                                </p:cTn>
                              </p:par>
                              <p:par>
                                <p:cTn id="12" presetID="28" presetClass="entr" presetSubtype="0" repeatCount="indefinite"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0" fill="hold"/>
                                        <p:tgtEl>
                                          <p:spTgt spid="5"/>
                                        </p:tgtEl>
                                        <p:attrNameLst>
                                          <p:attrName>ppt_x</p:attrName>
                                        </p:attrNameLst>
                                      </p:cBhvr>
                                      <p:tavLst>
                                        <p:tav tm="0">
                                          <p:val>
                                            <p:strVal val="#ppt_x"/>
                                          </p:val>
                                        </p:tav>
                                        <p:tav tm="100000">
                                          <p:val>
                                            <p:strVal val="#ppt_x"/>
                                          </p:val>
                                        </p:tav>
                                      </p:tavLst>
                                    </p:anim>
                                    <p:anim calcmode="lin" valueType="num">
                                      <p:cBhvr>
                                        <p:cTn id="15" dur="5000" fill="hold"/>
                                        <p:tgtEl>
                                          <p:spTgt spid="5"/>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49184"/>
            <a:ext cx="9144000" cy="571504"/>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Rectángulo"/>
          <p:cNvSpPr/>
          <p:nvPr/>
        </p:nvSpPr>
        <p:spPr>
          <a:xfrm rot="5400000">
            <a:off x="5572140" y="3286140"/>
            <a:ext cx="6858000" cy="285720"/>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rot="5400000">
            <a:off x="5250669" y="3321835"/>
            <a:ext cx="6858000" cy="214282"/>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5940152" y="-24"/>
            <a:ext cx="1450846" cy="369332"/>
          </a:xfrm>
          <a:prstGeom prst="rect">
            <a:avLst/>
          </a:prstGeom>
          <a:noFill/>
        </p:spPr>
        <p:txBody>
          <a:bodyPr wrap="none" rtlCol="0">
            <a:spAutoFit/>
          </a:bodyPr>
          <a:lstStyle/>
          <a:p>
            <a:r>
              <a:rPr lang="es-ES" dirty="0" smtClean="0">
                <a:solidFill>
                  <a:srgbClr val="FFFF99"/>
                </a:solidFill>
                <a:latin typeface="Forte" pitchFamily="66" charset="0"/>
              </a:rPr>
              <a:t>Organización</a:t>
            </a:r>
            <a:endParaRPr lang="es-ES" dirty="0">
              <a:solidFill>
                <a:srgbClr val="FFFF99"/>
              </a:solidFill>
              <a:latin typeface="Forte" pitchFamily="66" charset="0"/>
            </a:endParaRPr>
          </a:p>
        </p:txBody>
      </p:sp>
      <p:sp>
        <p:nvSpPr>
          <p:cNvPr id="8" name="7 Llamada de flecha hacia abajo"/>
          <p:cNvSpPr/>
          <p:nvPr/>
        </p:nvSpPr>
        <p:spPr>
          <a:xfrm>
            <a:off x="2267744" y="1052736"/>
            <a:ext cx="4032448" cy="1296144"/>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dirty="0">
                <a:solidFill>
                  <a:schemeClr val="tx1"/>
                </a:solidFill>
              </a:rPr>
              <a:t>conformada por 24 personas</a:t>
            </a:r>
            <a:endParaRPr lang="es-EC" dirty="0">
              <a:solidFill>
                <a:schemeClr val="tx1"/>
              </a:solidFill>
            </a:endParaRPr>
          </a:p>
        </p:txBody>
      </p:sp>
      <p:sp>
        <p:nvSpPr>
          <p:cNvPr id="9" name="8 Llamada de flecha hacia abajo"/>
          <p:cNvSpPr/>
          <p:nvPr/>
        </p:nvSpPr>
        <p:spPr>
          <a:xfrm>
            <a:off x="539552" y="2501280"/>
            <a:ext cx="7488832" cy="2151856"/>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b="1" dirty="0" smtClean="0">
                <a:solidFill>
                  <a:schemeClr val="tx1"/>
                </a:solidFill>
              </a:rPr>
              <a:t>MISIÓN</a:t>
            </a:r>
          </a:p>
          <a:p>
            <a:pPr algn="ctr"/>
            <a:r>
              <a:rPr lang="es-ES" dirty="0" smtClean="0">
                <a:solidFill>
                  <a:schemeClr val="tx1"/>
                </a:solidFill>
              </a:rPr>
              <a:t>UNIÓN </a:t>
            </a:r>
            <a:r>
              <a:rPr lang="es-ES" dirty="0">
                <a:solidFill>
                  <a:schemeClr val="tx1"/>
                </a:solidFill>
              </a:rPr>
              <a:t>COMUNAL es una organización comunitaria dedicada a la comercialización de productos </a:t>
            </a:r>
            <a:r>
              <a:rPr lang="es-ES" dirty="0" smtClean="0">
                <a:solidFill>
                  <a:schemeClr val="tx1"/>
                </a:solidFill>
              </a:rPr>
              <a:t>de primera necesidad, y productos de la comunidad de </a:t>
            </a:r>
            <a:r>
              <a:rPr lang="es-ES" dirty="0" err="1" smtClean="0">
                <a:solidFill>
                  <a:schemeClr val="tx1"/>
                </a:solidFill>
              </a:rPr>
              <a:t>Guagrabamba</a:t>
            </a:r>
            <a:r>
              <a:rPr lang="es-ES" dirty="0" smtClean="0">
                <a:solidFill>
                  <a:schemeClr val="tx1"/>
                </a:solidFill>
              </a:rPr>
              <a:t> </a:t>
            </a:r>
            <a:r>
              <a:rPr lang="es-ES" dirty="0">
                <a:solidFill>
                  <a:schemeClr val="tx1"/>
                </a:solidFill>
              </a:rPr>
              <a:t>que satisfagan las necesidades de nutrición y abastecimiento familiar con </a:t>
            </a:r>
            <a:r>
              <a:rPr lang="es-ES" dirty="0" smtClean="0">
                <a:solidFill>
                  <a:schemeClr val="tx1"/>
                </a:solidFill>
              </a:rPr>
              <a:t>alimentos </a:t>
            </a:r>
            <a:r>
              <a:rPr lang="es-ES" dirty="0">
                <a:solidFill>
                  <a:schemeClr val="tx1"/>
                </a:solidFill>
              </a:rPr>
              <a:t>de </a:t>
            </a:r>
            <a:r>
              <a:rPr lang="es-ES" dirty="0" smtClean="0">
                <a:solidFill>
                  <a:schemeClr val="tx1"/>
                </a:solidFill>
              </a:rPr>
              <a:t>buena calidad.</a:t>
            </a:r>
            <a:endParaRPr lang="es-EC" dirty="0">
              <a:solidFill>
                <a:schemeClr val="tx1"/>
              </a:solidFill>
            </a:endParaRPr>
          </a:p>
        </p:txBody>
      </p:sp>
      <p:sp>
        <p:nvSpPr>
          <p:cNvPr id="11" name="10 Rectángulo"/>
          <p:cNvSpPr/>
          <p:nvPr/>
        </p:nvSpPr>
        <p:spPr>
          <a:xfrm>
            <a:off x="611560" y="4869160"/>
            <a:ext cx="7488832" cy="13681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b="1" dirty="0" smtClean="0">
                <a:solidFill>
                  <a:schemeClr val="tx1"/>
                </a:solidFill>
              </a:rPr>
              <a:t>VISIÓN</a:t>
            </a:r>
          </a:p>
          <a:p>
            <a:pPr algn="ctr"/>
            <a:r>
              <a:rPr lang="es-ES" dirty="0" smtClean="0">
                <a:solidFill>
                  <a:schemeClr val="tx1"/>
                </a:solidFill>
              </a:rPr>
              <a:t>Al 2017 convertirnos </a:t>
            </a:r>
            <a:r>
              <a:rPr lang="es-ES" dirty="0">
                <a:solidFill>
                  <a:schemeClr val="tx1"/>
                </a:solidFill>
              </a:rPr>
              <a:t>en una despensa que satisfaga las necesidades de alimentación de las familias de la comunidad de </a:t>
            </a:r>
            <a:r>
              <a:rPr lang="es-ES" dirty="0" err="1" smtClean="0">
                <a:solidFill>
                  <a:schemeClr val="tx1"/>
                </a:solidFill>
              </a:rPr>
              <a:t>Guagrabamba</a:t>
            </a:r>
            <a:r>
              <a:rPr lang="es-ES" dirty="0" smtClean="0">
                <a:solidFill>
                  <a:schemeClr val="tx1"/>
                </a:solidFill>
              </a:rPr>
              <a:t>, </a:t>
            </a:r>
            <a:r>
              <a:rPr lang="es-ES" dirty="0">
                <a:solidFill>
                  <a:schemeClr val="tx1"/>
                </a:solidFill>
              </a:rPr>
              <a:t>ofreciendo una alternativa de abastecimiento alimentario que permita el desarrollo comunitario</a:t>
            </a:r>
            <a:endParaRPr lang="es-EC" dirty="0">
              <a:solidFill>
                <a:schemeClr val="tx1"/>
              </a:solidFill>
            </a:endParaRPr>
          </a:p>
        </p:txBody>
      </p:sp>
    </p:spTree>
    <p:extLst>
      <p:ext uri="{BB962C8B-B14F-4D97-AF65-F5344CB8AC3E}">
        <p14:creationId xmlns:p14="http://schemas.microsoft.com/office/powerpoint/2010/main" val="427189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3000"/>
                                        <p:tgtEl>
                                          <p:spTgt spid="4"/>
                                        </p:tgtEl>
                                      </p:cBhvr>
                                    </p:animEffect>
                                  </p:childTnLst>
                                </p:cTn>
                              </p:par>
                              <p:par>
                                <p:cTn id="8" presetID="28" presetClass="entr" presetSubtype="0" repeatCount="indefinite"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0" fill="hold"/>
                                        <p:tgtEl>
                                          <p:spTgt spid="6"/>
                                        </p:tgtEl>
                                        <p:attrNameLst>
                                          <p:attrName>ppt_x</p:attrName>
                                        </p:attrNameLst>
                                      </p:cBhvr>
                                      <p:tavLst>
                                        <p:tav tm="0">
                                          <p:val>
                                            <p:strVal val="#ppt_x"/>
                                          </p:val>
                                        </p:tav>
                                        <p:tav tm="100000">
                                          <p:val>
                                            <p:strVal val="#ppt_x"/>
                                          </p:val>
                                        </p:tav>
                                      </p:tavLst>
                                    </p:anim>
                                    <p:anim calcmode="lin" valueType="num">
                                      <p:cBhvr>
                                        <p:cTn id="11" dur="5000" fill="hold"/>
                                        <p:tgtEl>
                                          <p:spTgt spid="6"/>
                                        </p:tgtEl>
                                        <p:attrNameLst>
                                          <p:attrName>ppt_y</p:attrName>
                                        </p:attrNameLst>
                                      </p:cBhvr>
                                      <p:tavLst>
                                        <p:tav tm="0">
                                          <p:val>
                                            <p:strVal val="#ppt_y+1"/>
                                          </p:val>
                                        </p:tav>
                                        <p:tav tm="100000">
                                          <p:val>
                                            <p:strVal val="#ppt_y-1"/>
                                          </p:val>
                                        </p:tav>
                                      </p:tavLst>
                                    </p:anim>
                                  </p:childTnLst>
                                </p:cTn>
                              </p:par>
                              <p:par>
                                <p:cTn id="12" presetID="28" presetClass="entr" presetSubtype="0" repeatCount="indefinite"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0" fill="hold"/>
                                        <p:tgtEl>
                                          <p:spTgt spid="5"/>
                                        </p:tgtEl>
                                        <p:attrNameLst>
                                          <p:attrName>ppt_x</p:attrName>
                                        </p:attrNameLst>
                                      </p:cBhvr>
                                      <p:tavLst>
                                        <p:tav tm="0">
                                          <p:val>
                                            <p:strVal val="#ppt_x"/>
                                          </p:val>
                                        </p:tav>
                                        <p:tav tm="100000">
                                          <p:val>
                                            <p:strVal val="#ppt_x"/>
                                          </p:val>
                                        </p:tav>
                                      </p:tavLst>
                                    </p:anim>
                                    <p:anim calcmode="lin" valueType="num">
                                      <p:cBhvr>
                                        <p:cTn id="15" dur="5000" fill="hold"/>
                                        <p:tgtEl>
                                          <p:spTgt spid="5"/>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27384"/>
            <a:ext cx="9144000" cy="571504"/>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Rectángulo"/>
          <p:cNvSpPr/>
          <p:nvPr/>
        </p:nvSpPr>
        <p:spPr>
          <a:xfrm rot="5400000">
            <a:off x="5572140" y="3286140"/>
            <a:ext cx="6858000" cy="285720"/>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rot="5400000">
            <a:off x="5250669" y="3321835"/>
            <a:ext cx="6858000" cy="214282"/>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5940152" y="-24"/>
            <a:ext cx="1985800" cy="369332"/>
          </a:xfrm>
          <a:prstGeom prst="rect">
            <a:avLst/>
          </a:prstGeom>
          <a:noFill/>
        </p:spPr>
        <p:txBody>
          <a:bodyPr wrap="none" rtlCol="0">
            <a:spAutoFit/>
          </a:bodyPr>
          <a:lstStyle/>
          <a:p>
            <a:r>
              <a:rPr lang="es-ES" dirty="0" smtClean="0">
                <a:solidFill>
                  <a:srgbClr val="FFFF99"/>
                </a:solidFill>
                <a:latin typeface="Forte" pitchFamily="66" charset="0"/>
              </a:rPr>
              <a:t>Estudio Financiero</a:t>
            </a:r>
            <a:endParaRPr lang="es-ES" dirty="0">
              <a:solidFill>
                <a:srgbClr val="FFFF99"/>
              </a:solidFill>
              <a:latin typeface="Forte" pitchFamily="66" charset="0"/>
            </a:endParaRPr>
          </a:p>
        </p:txBody>
      </p:sp>
      <p:graphicFrame>
        <p:nvGraphicFramePr>
          <p:cNvPr id="8" name="7 Tabla"/>
          <p:cNvGraphicFramePr>
            <a:graphicFrameLocks noGrp="1"/>
          </p:cNvGraphicFramePr>
          <p:nvPr>
            <p:extLst>
              <p:ext uri="{D42A27DB-BD31-4B8C-83A1-F6EECF244321}">
                <p14:modId xmlns:p14="http://schemas.microsoft.com/office/powerpoint/2010/main" val="2646261099"/>
              </p:ext>
            </p:extLst>
          </p:nvPr>
        </p:nvGraphicFramePr>
        <p:xfrm>
          <a:off x="295760" y="954536"/>
          <a:ext cx="4276239" cy="2147218"/>
        </p:xfrm>
        <a:graphic>
          <a:graphicData uri="http://schemas.openxmlformats.org/drawingml/2006/table">
            <a:tbl>
              <a:tblPr firstRow="1" firstCol="1" bandRow="1">
                <a:tableStyleId>{3B4B98B0-60AC-42C2-AFA5-B58CD77FA1E5}</a:tableStyleId>
              </a:tblPr>
              <a:tblGrid>
                <a:gridCol w="3299218"/>
                <a:gridCol w="977021"/>
              </a:tblGrid>
              <a:tr h="273631">
                <a:tc>
                  <a:txBody>
                    <a:bodyPr/>
                    <a:lstStyle/>
                    <a:p>
                      <a:pPr algn="ctr">
                        <a:lnSpc>
                          <a:spcPct val="115000"/>
                        </a:lnSpc>
                        <a:spcAft>
                          <a:spcPts val="0"/>
                        </a:spcAft>
                      </a:pPr>
                      <a:r>
                        <a:rPr lang="es-EC" sz="1200" dirty="0" smtClean="0">
                          <a:effectLst/>
                        </a:rPr>
                        <a:t>INVERSIÓN EN</a:t>
                      </a:r>
                      <a:r>
                        <a:rPr lang="es-EC" sz="1200" baseline="0" dirty="0" smtClean="0">
                          <a:effectLst/>
                        </a:rPr>
                        <a:t> ACTIVOS</a:t>
                      </a:r>
                      <a:endParaRPr lang="es-EC" sz="12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VALOR</a:t>
                      </a:r>
                      <a:endParaRPr lang="es-EC" sz="1200">
                        <a:effectLst/>
                        <a:latin typeface="Times New Roman"/>
                        <a:ea typeface="Times New Roman"/>
                        <a:cs typeface="Times New Roman"/>
                      </a:endParaRPr>
                    </a:p>
                  </a:txBody>
                  <a:tcPr marL="44450" marR="44450" marT="0" marB="0" anchor="ctr"/>
                </a:tc>
              </a:tr>
              <a:tr h="261194">
                <a:tc>
                  <a:txBody>
                    <a:bodyPr/>
                    <a:lstStyle/>
                    <a:p>
                      <a:pPr>
                        <a:lnSpc>
                          <a:spcPct val="115000"/>
                        </a:lnSpc>
                        <a:spcAft>
                          <a:spcPts val="0"/>
                        </a:spcAft>
                      </a:pPr>
                      <a:r>
                        <a:rPr lang="es-EC" sz="1200" b="0">
                          <a:effectLst/>
                        </a:rPr>
                        <a:t>Maquinaria y Equipo</a:t>
                      </a:r>
                      <a:endParaRPr lang="es-EC" sz="1200" b="0">
                        <a:effectLst/>
                        <a:latin typeface="Times New Roman"/>
                        <a:ea typeface="Times New Roman"/>
                        <a:cs typeface="Times New Roman"/>
                      </a:endParaRPr>
                    </a:p>
                  </a:txBody>
                  <a:tcPr marL="44450" marR="44450" marT="0" marB="0" anchor="ctr"/>
                </a:tc>
                <a:tc>
                  <a:txBody>
                    <a:bodyPr/>
                    <a:lstStyle/>
                    <a:p>
                      <a:pPr algn="r">
                        <a:lnSpc>
                          <a:spcPct val="115000"/>
                        </a:lnSpc>
                        <a:spcAft>
                          <a:spcPts val="0"/>
                        </a:spcAft>
                      </a:pPr>
                      <a:r>
                        <a:rPr lang="es-EC" sz="1100" dirty="0">
                          <a:effectLst/>
                          <a:latin typeface="Times New Roman" pitchFamily="18" charset="0"/>
                          <a:cs typeface="Times New Roman" pitchFamily="18" charset="0"/>
                        </a:rPr>
                        <a:t>2,000.00</a:t>
                      </a:r>
                      <a:endParaRPr lang="es-EC" sz="1200" dirty="0">
                        <a:effectLst/>
                        <a:latin typeface="Times New Roman" pitchFamily="18" charset="0"/>
                        <a:ea typeface="Times New Roman"/>
                        <a:cs typeface="Times New Roman" pitchFamily="18" charset="0"/>
                      </a:endParaRPr>
                    </a:p>
                  </a:txBody>
                  <a:tcPr marL="44450" marR="44450" marT="0" marB="0" anchor="b"/>
                </a:tc>
              </a:tr>
              <a:tr h="261194">
                <a:tc>
                  <a:txBody>
                    <a:bodyPr/>
                    <a:lstStyle/>
                    <a:p>
                      <a:pPr>
                        <a:lnSpc>
                          <a:spcPct val="115000"/>
                        </a:lnSpc>
                        <a:spcAft>
                          <a:spcPts val="0"/>
                        </a:spcAft>
                      </a:pPr>
                      <a:r>
                        <a:rPr lang="es-EC" sz="1200" b="0">
                          <a:effectLst/>
                        </a:rPr>
                        <a:t>Muebles y enseres</a:t>
                      </a:r>
                      <a:endParaRPr lang="es-EC" sz="1200" b="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C" sz="1100" dirty="0">
                          <a:effectLst/>
                          <a:latin typeface="Times New Roman" pitchFamily="18" charset="0"/>
                          <a:cs typeface="Times New Roman" pitchFamily="18" charset="0"/>
                        </a:rPr>
                        <a:t>1,292.00</a:t>
                      </a:r>
                      <a:endParaRPr lang="es-EC" sz="1200" dirty="0">
                        <a:effectLst/>
                        <a:latin typeface="Times New Roman" pitchFamily="18" charset="0"/>
                        <a:ea typeface="Times New Roman"/>
                        <a:cs typeface="Times New Roman" pitchFamily="18" charset="0"/>
                      </a:endParaRPr>
                    </a:p>
                  </a:txBody>
                  <a:tcPr marL="44450" marR="44450" marT="0" marB="0" anchor="b"/>
                </a:tc>
              </a:tr>
              <a:tr h="261194">
                <a:tc>
                  <a:txBody>
                    <a:bodyPr/>
                    <a:lstStyle/>
                    <a:p>
                      <a:pPr>
                        <a:lnSpc>
                          <a:spcPct val="115000"/>
                        </a:lnSpc>
                        <a:spcAft>
                          <a:spcPts val="0"/>
                        </a:spcAft>
                      </a:pPr>
                      <a:r>
                        <a:rPr lang="es-EC" sz="1200" b="0">
                          <a:effectLst/>
                        </a:rPr>
                        <a:t>Equipo de Computación</a:t>
                      </a:r>
                      <a:endParaRPr lang="es-EC" sz="1200" b="0">
                        <a:effectLst/>
                        <a:latin typeface="Times New Roman"/>
                        <a:ea typeface="Times New Roman"/>
                        <a:cs typeface="Times New Roman"/>
                      </a:endParaRPr>
                    </a:p>
                  </a:txBody>
                  <a:tcPr marL="44450" marR="44450" marT="0" marB="0" anchor="ctr"/>
                </a:tc>
                <a:tc>
                  <a:txBody>
                    <a:bodyPr/>
                    <a:lstStyle/>
                    <a:p>
                      <a:pPr algn="r">
                        <a:lnSpc>
                          <a:spcPct val="115000"/>
                        </a:lnSpc>
                        <a:spcAft>
                          <a:spcPts val="0"/>
                        </a:spcAft>
                      </a:pPr>
                      <a:r>
                        <a:rPr lang="es-EC" sz="1100" dirty="0">
                          <a:effectLst/>
                          <a:latin typeface="Times New Roman" pitchFamily="18" charset="0"/>
                          <a:cs typeface="Times New Roman" pitchFamily="18" charset="0"/>
                        </a:rPr>
                        <a:t>830.00</a:t>
                      </a:r>
                      <a:endParaRPr lang="es-EC" sz="1200" dirty="0">
                        <a:effectLst/>
                        <a:latin typeface="Times New Roman" pitchFamily="18" charset="0"/>
                        <a:ea typeface="Times New Roman"/>
                        <a:cs typeface="Times New Roman" pitchFamily="18" charset="0"/>
                      </a:endParaRPr>
                    </a:p>
                  </a:txBody>
                  <a:tcPr marL="44450" marR="44450" marT="0" marB="0" anchor="b"/>
                </a:tc>
              </a:tr>
              <a:tr h="261194">
                <a:tc>
                  <a:txBody>
                    <a:bodyPr/>
                    <a:lstStyle/>
                    <a:p>
                      <a:pPr>
                        <a:lnSpc>
                          <a:spcPct val="115000"/>
                        </a:lnSpc>
                        <a:spcAft>
                          <a:spcPts val="0"/>
                        </a:spcAft>
                      </a:pPr>
                      <a:r>
                        <a:rPr lang="es-EC" sz="1200" b="0" dirty="0">
                          <a:effectLst/>
                        </a:rPr>
                        <a:t>Mercaderías</a:t>
                      </a:r>
                      <a:endParaRPr lang="es-EC" sz="1200" b="0" dirty="0">
                        <a:effectLst/>
                        <a:latin typeface="Times New Roman"/>
                        <a:ea typeface="Times New Roman"/>
                        <a:cs typeface="Times New Roman"/>
                      </a:endParaRPr>
                    </a:p>
                  </a:txBody>
                  <a:tcPr marL="44450" marR="44450" marT="0" marB="0" anchor="ctr"/>
                </a:tc>
                <a:tc>
                  <a:txBody>
                    <a:bodyPr/>
                    <a:lstStyle/>
                    <a:p>
                      <a:pPr algn="r">
                        <a:lnSpc>
                          <a:spcPct val="115000"/>
                        </a:lnSpc>
                        <a:spcAft>
                          <a:spcPts val="0"/>
                        </a:spcAft>
                      </a:pPr>
                      <a:r>
                        <a:rPr lang="es-EC" sz="1200" dirty="0" smtClean="0">
                          <a:effectLst/>
                          <a:latin typeface="Times New Roman" pitchFamily="18" charset="0"/>
                          <a:ea typeface="Times New Roman"/>
                          <a:cs typeface="Times New Roman" pitchFamily="18" charset="0"/>
                        </a:rPr>
                        <a:t>935.69</a:t>
                      </a:r>
                      <a:endParaRPr lang="es-EC" sz="1200" dirty="0">
                        <a:effectLst/>
                        <a:latin typeface="Times New Roman" pitchFamily="18" charset="0"/>
                        <a:ea typeface="Times New Roman"/>
                        <a:cs typeface="Times New Roman" pitchFamily="18" charset="0"/>
                      </a:endParaRPr>
                    </a:p>
                  </a:txBody>
                  <a:tcPr marL="44450" marR="44450" marT="0" marB="0" anchor="b"/>
                </a:tc>
              </a:tr>
              <a:tr h="261194">
                <a:tc>
                  <a:txBody>
                    <a:bodyPr/>
                    <a:lstStyle/>
                    <a:p>
                      <a:pPr>
                        <a:lnSpc>
                          <a:spcPct val="115000"/>
                        </a:lnSpc>
                        <a:spcAft>
                          <a:spcPts val="0"/>
                        </a:spcAft>
                      </a:pPr>
                      <a:r>
                        <a:rPr lang="es-EC" sz="1200" b="0" dirty="0">
                          <a:effectLst/>
                        </a:rPr>
                        <a:t>Activos Intangibles</a:t>
                      </a:r>
                      <a:endParaRPr lang="es-EC" sz="1200" b="0" dirty="0">
                        <a:effectLst/>
                        <a:latin typeface="Times New Roman"/>
                        <a:ea typeface="Times New Roman"/>
                        <a:cs typeface="Times New Roman"/>
                      </a:endParaRPr>
                    </a:p>
                  </a:txBody>
                  <a:tcPr marL="44450" marR="44450" marT="0" marB="0" anchor="ctr"/>
                </a:tc>
                <a:tc>
                  <a:txBody>
                    <a:bodyPr/>
                    <a:lstStyle/>
                    <a:p>
                      <a:pPr algn="r">
                        <a:lnSpc>
                          <a:spcPct val="115000"/>
                        </a:lnSpc>
                        <a:spcAft>
                          <a:spcPts val="0"/>
                        </a:spcAft>
                      </a:pPr>
                      <a:r>
                        <a:rPr lang="es-EC" sz="1100" dirty="0">
                          <a:effectLst/>
                          <a:latin typeface="Times New Roman" pitchFamily="18" charset="0"/>
                          <a:cs typeface="Times New Roman" pitchFamily="18" charset="0"/>
                        </a:rPr>
                        <a:t>470.00</a:t>
                      </a:r>
                      <a:endParaRPr lang="es-EC" sz="1200" dirty="0">
                        <a:effectLst/>
                        <a:latin typeface="Times New Roman" pitchFamily="18" charset="0"/>
                        <a:ea typeface="Times New Roman"/>
                        <a:cs typeface="Times New Roman" pitchFamily="18" charset="0"/>
                      </a:endParaRPr>
                    </a:p>
                  </a:txBody>
                  <a:tcPr marL="44450" marR="44450" marT="0" marB="0" anchor="b"/>
                </a:tc>
              </a:tr>
              <a:tr h="273631">
                <a:tc>
                  <a:txBody>
                    <a:bodyPr/>
                    <a:lstStyle/>
                    <a:p>
                      <a:pPr>
                        <a:lnSpc>
                          <a:spcPct val="115000"/>
                        </a:lnSpc>
                        <a:spcAft>
                          <a:spcPts val="0"/>
                        </a:spcAft>
                      </a:pPr>
                      <a:r>
                        <a:rPr lang="es-EC" sz="1200">
                          <a:effectLst/>
                        </a:rPr>
                        <a:t>TOTAL INVERSIÓN</a:t>
                      </a:r>
                      <a:endParaRPr lang="es-EC" sz="12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C" sz="1200" b="1" dirty="0" smtClean="0">
                          <a:effectLst/>
                          <a:latin typeface="Times New Roman" pitchFamily="18" charset="0"/>
                          <a:ea typeface="Times New Roman"/>
                          <a:cs typeface="Times New Roman" pitchFamily="18" charset="0"/>
                        </a:rPr>
                        <a:t>5,527.69</a:t>
                      </a:r>
                      <a:endParaRPr lang="es-EC" sz="1200" b="1" dirty="0">
                        <a:effectLst/>
                        <a:latin typeface="Times New Roman" pitchFamily="18" charset="0"/>
                        <a:ea typeface="Times New Roman"/>
                        <a:cs typeface="Times New Roman" pitchFamily="18" charset="0"/>
                      </a:endParaRPr>
                    </a:p>
                  </a:txBody>
                  <a:tcPr marL="44450" marR="44450" marT="0" marB="0" anchor="b"/>
                </a:tc>
              </a:tr>
            </a:tbl>
          </a:graphicData>
        </a:graphic>
      </p:graphicFrame>
      <p:sp>
        <p:nvSpPr>
          <p:cNvPr id="9" name="Rectangle 1"/>
          <p:cNvSpPr>
            <a:spLocks noChangeArrowheads="1"/>
          </p:cNvSpPr>
          <p:nvPr/>
        </p:nvSpPr>
        <p:spPr bwMode="auto">
          <a:xfrm>
            <a:off x="323528" y="677537"/>
            <a:ext cx="30243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Tabla 50. Inversión Total</a:t>
            </a:r>
            <a:r>
              <a:rPr kumimoji="0" lang="es-ES" sz="1200" b="1"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9 Tabla"/>
          <p:cNvGraphicFramePr>
            <a:graphicFrameLocks noGrp="1"/>
          </p:cNvGraphicFramePr>
          <p:nvPr>
            <p:extLst>
              <p:ext uri="{D42A27DB-BD31-4B8C-83A1-F6EECF244321}">
                <p14:modId xmlns:p14="http://schemas.microsoft.com/office/powerpoint/2010/main" val="2304118063"/>
              </p:ext>
            </p:extLst>
          </p:nvPr>
        </p:nvGraphicFramePr>
        <p:xfrm>
          <a:off x="3411775" y="3475492"/>
          <a:ext cx="5120665" cy="2473785"/>
        </p:xfrm>
        <a:graphic>
          <a:graphicData uri="http://schemas.openxmlformats.org/drawingml/2006/table">
            <a:tbl>
              <a:tblPr firstRow="1" firstCol="1" bandRow="1">
                <a:tableStyleId>{68D230F3-CF80-4859-8CE7-A43EE81993B5}</a:tableStyleId>
              </a:tblPr>
              <a:tblGrid>
                <a:gridCol w="3622626"/>
                <a:gridCol w="1498039"/>
              </a:tblGrid>
              <a:tr h="351010">
                <a:tc gridSpan="2">
                  <a:txBody>
                    <a:bodyPr/>
                    <a:lstStyle/>
                    <a:p>
                      <a:pPr algn="ctr">
                        <a:lnSpc>
                          <a:spcPct val="115000"/>
                        </a:lnSpc>
                        <a:spcAft>
                          <a:spcPts val="0"/>
                        </a:spcAft>
                      </a:pPr>
                      <a:r>
                        <a:rPr lang="es-ES" sz="1200" dirty="0">
                          <a:effectLst/>
                        </a:rPr>
                        <a:t>CAPITAL DE TRABAJO</a:t>
                      </a:r>
                      <a:endParaRPr lang="es-EC" sz="1200" dirty="0">
                        <a:effectLst/>
                        <a:latin typeface="Times New Roman"/>
                        <a:ea typeface="Times New Roman"/>
                        <a:cs typeface="Times New Roman"/>
                      </a:endParaRPr>
                    </a:p>
                  </a:txBody>
                  <a:tcPr marL="44450" marR="44450" marT="0" marB="0" anchor="ctr"/>
                </a:tc>
                <a:tc hMerge="1">
                  <a:txBody>
                    <a:bodyPr/>
                    <a:lstStyle/>
                    <a:p>
                      <a:endParaRPr lang="es-EC"/>
                    </a:p>
                  </a:txBody>
                  <a:tcPr/>
                </a:tc>
              </a:tr>
              <a:tr h="351010">
                <a:tc>
                  <a:txBody>
                    <a:bodyPr/>
                    <a:lstStyle/>
                    <a:p>
                      <a:pPr>
                        <a:lnSpc>
                          <a:spcPct val="115000"/>
                        </a:lnSpc>
                        <a:spcAft>
                          <a:spcPts val="0"/>
                        </a:spcAft>
                      </a:pPr>
                      <a:r>
                        <a:rPr lang="es-ES" sz="1200" b="0">
                          <a:effectLst/>
                        </a:rPr>
                        <a:t>Mercadería</a:t>
                      </a:r>
                      <a:endParaRPr lang="es-EC" sz="1200" b="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200" dirty="0" smtClean="0">
                          <a:effectLst/>
                          <a:latin typeface="Times New Roman" pitchFamily="18" charset="0"/>
                          <a:cs typeface="Times New Roman" pitchFamily="18" charset="0"/>
                        </a:rPr>
                        <a:t>935.69</a:t>
                      </a:r>
                      <a:endParaRPr lang="es-EC" sz="1200" dirty="0">
                        <a:effectLst/>
                        <a:latin typeface="Times New Roman" pitchFamily="18" charset="0"/>
                        <a:ea typeface="Times New Roman"/>
                        <a:cs typeface="Times New Roman" pitchFamily="18" charset="0"/>
                      </a:endParaRPr>
                    </a:p>
                  </a:txBody>
                  <a:tcPr marL="44450" marR="44450" marT="0" marB="0" anchor="b"/>
                </a:tc>
              </a:tr>
              <a:tr h="351010">
                <a:tc>
                  <a:txBody>
                    <a:bodyPr/>
                    <a:lstStyle/>
                    <a:p>
                      <a:pPr>
                        <a:lnSpc>
                          <a:spcPct val="115000"/>
                        </a:lnSpc>
                        <a:spcAft>
                          <a:spcPts val="0"/>
                        </a:spcAft>
                      </a:pPr>
                      <a:r>
                        <a:rPr lang="es-ES" sz="1200" b="0">
                          <a:effectLst/>
                        </a:rPr>
                        <a:t>Implementos</a:t>
                      </a:r>
                      <a:endParaRPr lang="es-EC" sz="1200" b="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200" dirty="0">
                          <a:effectLst/>
                          <a:latin typeface="Times New Roman" pitchFamily="18" charset="0"/>
                          <a:cs typeface="Times New Roman" pitchFamily="18" charset="0"/>
                        </a:rPr>
                        <a:t>392.37</a:t>
                      </a:r>
                      <a:endParaRPr lang="es-EC" sz="1200" dirty="0">
                        <a:effectLst/>
                        <a:latin typeface="Times New Roman" pitchFamily="18" charset="0"/>
                        <a:ea typeface="Times New Roman"/>
                        <a:cs typeface="Times New Roman" pitchFamily="18" charset="0"/>
                      </a:endParaRPr>
                    </a:p>
                  </a:txBody>
                  <a:tcPr marL="44450" marR="44450" marT="0" marB="0" anchor="b"/>
                </a:tc>
              </a:tr>
              <a:tr h="351010">
                <a:tc>
                  <a:txBody>
                    <a:bodyPr/>
                    <a:lstStyle/>
                    <a:p>
                      <a:pPr>
                        <a:lnSpc>
                          <a:spcPct val="115000"/>
                        </a:lnSpc>
                        <a:spcAft>
                          <a:spcPts val="0"/>
                        </a:spcAft>
                      </a:pPr>
                      <a:r>
                        <a:rPr lang="es-ES" sz="1200" b="0" dirty="0">
                          <a:effectLst/>
                        </a:rPr>
                        <a:t>Mano de obra</a:t>
                      </a:r>
                      <a:endParaRPr lang="es-EC" sz="1200" b="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200" dirty="0">
                          <a:effectLst/>
                          <a:latin typeface="Times New Roman" pitchFamily="18" charset="0"/>
                          <a:cs typeface="Times New Roman" pitchFamily="18" charset="0"/>
                        </a:rPr>
                        <a:t>3,500.00</a:t>
                      </a:r>
                      <a:endParaRPr lang="es-EC" sz="1200" dirty="0">
                        <a:effectLst/>
                        <a:latin typeface="Times New Roman" pitchFamily="18" charset="0"/>
                        <a:ea typeface="Times New Roman"/>
                        <a:cs typeface="Times New Roman" pitchFamily="18" charset="0"/>
                      </a:endParaRPr>
                    </a:p>
                  </a:txBody>
                  <a:tcPr marL="44450" marR="44450" marT="0" marB="0" anchor="b"/>
                </a:tc>
              </a:tr>
              <a:tr h="351010">
                <a:tc>
                  <a:txBody>
                    <a:bodyPr/>
                    <a:lstStyle/>
                    <a:p>
                      <a:pPr>
                        <a:lnSpc>
                          <a:spcPct val="115000"/>
                        </a:lnSpc>
                        <a:spcAft>
                          <a:spcPts val="0"/>
                        </a:spcAft>
                      </a:pPr>
                      <a:r>
                        <a:rPr lang="es-ES" sz="1200" b="0">
                          <a:effectLst/>
                        </a:rPr>
                        <a:t>Servicios básicos</a:t>
                      </a:r>
                      <a:endParaRPr lang="es-EC" sz="1200" b="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200" dirty="0">
                          <a:effectLst/>
                          <a:latin typeface="Times New Roman" pitchFamily="18" charset="0"/>
                          <a:cs typeface="Times New Roman" pitchFamily="18" charset="0"/>
                        </a:rPr>
                        <a:t>661.00</a:t>
                      </a:r>
                      <a:endParaRPr lang="es-EC" sz="1200" dirty="0">
                        <a:effectLst/>
                        <a:latin typeface="Times New Roman" pitchFamily="18" charset="0"/>
                        <a:ea typeface="Times New Roman"/>
                        <a:cs typeface="Times New Roman" pitchFamily="18" charset="0"/>
                      </a:endParaRPr>
                    </a:p>
                  </a:txBody>
                  <a:tcPr marL="44450" marR="44450" marT="0" marB="0" anchor="b"/>
                </a:tc>
              </a:tr>
              <a:tr h="351010">
                <a:tc>
                  <a:txBody>
                    <a:bodyPr/>
                    <a:lstStyle/>
                    <a:p>
                      <a:pPr>
                        <a:lnSpc>
                          <a:spcPct val="115000"/>
                        </a:lnSpc>
                        <a:spcAft>
                          <a:spcPts val="0"/>
                        </a:spcAft>
                      </a:pPr>
                      <a:r>
                        <a:rPr lang="es-ES" sz="1200" b="0" dirty="0">
                          <a:effectLst/>
                        </a:rPr>
                        <a:t>Suministros</a:t>
                      </a:r>
                      <a:endParaRPr lang="es-EC" sz="1200" b="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200" dirty="0">
                          <a:effectLst/>
                          <a:latin typeface="Times New Roman" pitchFamily="18" charset="0"/>
                          <a:cs typeface="Times New Roman" pitchFamily="18" charset="0"/>
                        </a:rPr>
                        <a:t>70.00</a:t>
                      </a:r>
                      <a:endParaRPr lang="es-EC" sz="1200" dirty="0">
                        <a:effectLst/>
                        <a:latin typeface="Times New Roman" pitchFamily="18" charset="0"/>
                        <a:ea typeface="Times New Roman"/>
                        <a:cs typeface="Times New Roman" pitchFamily="18" charset="0"/>
                      </a:endParaRPr>
                    </a:p>
                  </a:txBody>
                  <a:tcPr marL="44450" marR="44450" marT="0" marB="0" anchor="b"/>
                </a:tc>
              </a:tr>
              <a:tr h="367725">
                <a:tc>
                  <a:txBody>
                    <a:bodyPr/>
                    <a:lstStyle/>
                    <a:p>
                      <a:pPr>
                        <a:lnSpc>
                          <a:spcPct val="115000"/>
                        </a:lnSpc>
                        <a:spcAft>
                          <a:spcPts val="0"/>
                        </a:spcAft>
                      </a:pPr>
                      <a:r>
                        <a:rPr lang="es-ES" sz="1200">
                          <a:effectLst/>
                        </a:rPr>
                        <a:t>TOTAL</a:t>
                      </a:r>
                      <a:endParaRPr lang="es-EC" sz="12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C" sz="1200" b="1" dirty="0" smtClean="0">
                          <a:effectLst/>
                          <a:latin typeface="Times New Roman" pitchFamily="18" charset="0"/>
                          <a:ea typeface="Times New Roman"/>
                          <a:cs typeface="Times New Roman" pitchFamily="18" charset="0"/>
                        </a:rPr>
                        <a:t>5,559.06</a:t>
                      </a:r>
                      <a:endParaRPr lang="es-EC" sz="1200" b="1" dirty="0">
                        <a:effectLst/>
                        <a:latin typeface="Times New Roman" pitchFamily="18" charset="0"/>
                        <a:ea typeface="Times New Roman"/>
                        <a:cs typeface="Times New Roman" pitchFamily="18" charset="0"/>
                      </a:endParaRPr>
                    </a:p>
                  </a:txBody>
                  <a:tcPr marL="44450" marR="44450" marT="0" marB="0" anchor="b"/>
                </a:tc>
              </a:tr>
            </a:tbl>
          </a:graphicData>
        </a:graphic>
      </p:graphicFrame>
      <p:sp>
        <p:nvSpPr>
          <p:cNvPr id="11" name="Rectangle 2"/>
          <p:cNvSpPr>
            <a:spLocks noChangeArrowheads="1"/>
          </p:cNvSpPr>
          <p:nvPr/>
        </p:nvSpPr>
        <p:spPr bwMode="auto">
          <a:xfrm>
            <a:off x="3411775" y="3212976"/>
            <a:ext cx="51206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Tabla 55. Capital de Trabajo para iniciar las actividades de la tienda</a:t>
            </a:r>
            <a:endParaRPr kumimoji="0" lang="es-EC"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1" i="0" u="none" strike="noStrike" cap="none" normalizeH="0" baseline="0" dirty="0" smtClean="0">
              <a:ln>
                <a:noFill/>
              </a:ln>
              <a:solidFill>
                <a:schemeClr val="tx1"/>
              </a:solidFill>
              <a:effectLst/>
              <a:latin typeface="Arial" pitchFamily="34" charset="0"/>
              <a:cs typeface="Arial" pitchFamily="34" charset="0"/>
            </a:endParaRPr>
          </a:p>
        </p:txBody>
      </p:sp>
      <p:pic>
        <p:nvPicPr>
          <p:cNvPr id="8196" name="Picture 4" descr="http://teayudoaserrico.com/wp-content/uploads/2012/02/ganar-dine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26" y="3489975"/>
            <a:ext cx="3035452" cy="206785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ww.sistemacontablegssecuador.com/sb/images/imagenes/Activ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5793" y="954536"/>
            <a:ext cx="3562500" cy="195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3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3000"/>
                                        <p:tgtEl>
                                          <p:spTgt spid="4"/>
                                        </p:tgtEl>
                                      </p:cBhvr>
                                    </p:animEffect>
                                  </p:childTnLst>
                                </p:cTn>
                              </p:par>
                              <p:par>
                                <p:cTn id="8" presetID="28" presetClass="entr" presetSubtype="0" repeatCount="indefinite"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0" fill="hold"/>
                                        <p:tgtEl>
                                          <p:spTgt spid="6"/>
                                        </p:tgtEl>
                                        <p:attrNameLst>
                                          <p:attrName>ppt_x</p:attrName>
                                        </p:attrNameLst>
                                      </p:cBhvr>
                                      <p:tavLst>
                                        <p:tav tm="0">
                                          <p:val>
                                            <p:strVal val="#ppt_x"/>
                                          </p:val>
                                        </p:tav>
                                        <p:tav tm="100000">
                                          <p:val>
                                            <p:strVal val="#ppt_x"/>
                                          </p:val>
                                        </p:tav>
                                      </p:tavLst>
                                    </p:anim>
                                    <p:anim calcmode="lin" valueType="num">
                                      <p:cBhvr>
                                        <p:cTn id="11" dur="5000" fill="hold"/>
                                        <p:tgtEl>
                                          <p:spTgt spid="6"/>
                                        </p:tgtEl>
                                        <p:attrNameLst>
                                          <p:attrName>ppt_y</p:attrName>
                                        </p:attrNameLst>
                                      </p:cBhvr>
                                      <p:tavLst>
                                        <p:tav tm="0">
                                          <p:val>
                                            <p:strVal val="#ppt_y+1"/>
                                          </p:val>
                                        </p:tav>
                                        <p:tav tm="100000">
                                          <p:val>
                                            <p:strVal val="#ppt_y-1"/>
                                          </p:val>
                                        </p:tav>
                                      </p:tavLst>
                                    </p:anim>
                                  </p:childTnLst>
                                </p:cTn>
                              </p:par>
                              <p:par>
                                <p:cTn id="12" presetID="28" presetClass="entr" presetSubtype="0" repeatCount="indefinite"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0" fill="hold"/>
                                        <p:tgtEl>
                                          <p:spTgt spid="5"/>
                                        </p:tgtEl>
                                        <p:attrNameLst>
                                          <p:attrName>ppt_x</p:attrName>
                                        </p:attrNameLst>
                                      </p:cBhvr>
                                      <p:tavLst>
                                        <p:tav tm="0">
                                          <p:val>
                                            <p:strVal val="#ppt_x"/>
                                          </p:val>
                                        </p:tav>
                                        <p:tav tm="100000">
                                          <p:val>
                                            <p:strVal val="#ppt_x"/>
                                          </p:val>
                                        </p:tav>
                                      </p:tavLst>
                                    </p:anim>
                                    <p:anim calcmode="lin" valueType="num">
                                      <p:cBhvr>
                                        <p:cTn id="15" dur="5000" fill="hold"/>
                                        <p:tgtEl>
                                          <p:spTgt spid="5"/>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22824"/>
            <a:ext cx="9144000" cy="571504"/>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Rectángulo"/>
          <p:cNvSpPr/>
          <p:nvPr/>
        </p:nvSpPr>
        <p:spPr>
          <a:xfrm rot="5400000">
            <a:off x="5572140" y="3286140"/>
            <a:ext cx="6858000" cy="285720"/>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rot="5400000">
            <a:off x="5250669" y="3321835"/>
            <a:ext cx="6858000" cy="214282"/>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5940152" y="-24"/>
            <a:ext cx="1985800" cy="369332"/>
          </a:xfrm>
          <a:prstGeom prst="rect">
            <a:avLst/>
          </a:prstGeom>
          <a:noFill/>
        </p:spPr>
        <p:txBody>
          <a:bodyPr wrap="none" rtlCol="0">
            <a:spAutoFit/>
          </a:bodyPr>
          <a:lstStyle/>
          <a:p>
            <a:r>
              <a:rPr lang="es-ES" dirty="0" smtClean="0">
                <a:solidFill>
                  <a:srgbClr val="FFFF99"/>
                </a:solidFill>
                <a:latin typeface="Forte" pitchFamily="66" charset="0"/>
              </a:rPr>
              <a:t>Estudio Financiero</a:t>
            </a:r>
            <a:endParaRPr lang="es-ES" dirty="0">
              <a:solidFill>
                <a:srgbClr val="FFFF99"/>
              </a:solidFill>
              <a:latin typeface="Forte" pitchFamily="66" charset="0"/>
            </a:endParaRPr>
          </a:p>
        </p:txBody>
      </p:sp>
      <p:graphicFrame>
        <p:nvGraphicFramePr>
          <p:cNvPr id="8" name="7 Tabla"/>
          <p:cNvGraphicFramePr>
            <a:graphicFrameLocks noGrp="1"/>
          </p:cNvGraphicFramePr>
          <p:nvPr>
            <p:extLst>
              <p:ext uri="{D42A27DB-BD31-4B8C-83A1-F6EECF244321}">
                <p14:modId xmlns:p14="http://schemas.microsoft.com/office/powerpoint/2010/main" val="3552217618"/>
              </p:ext>
            </p:extLst>
          </p:nvPr>
        </p:nvGraphicFramePr>
        <p:xfrm>
          <a:off x="144017" y="980728"/>
          <a:ext cx="8388423" cy="6107467"/>
        </p:xfrm>
        <a:graphic>
          <a:graphicData uri="http://schemas.openxmlformats.org/drawingml/2006/table">
            <a:tbl>
              <a:tblPr firstRow="1" firstCol="1" bandRow="1">
                <a:tableStyleId>{0E3FDE45-AF77-4B5C-9715-49D594BDF05E}</a:tableStyleId>
              </a:tblPr>
              <a:tblGrid>
                <a:gridCol w="4644007"/>
                <a:gridCol w="1008112"/>
                <a:gridCol w="936104"/>
                <a:gridCol w="1008112"/>
                <a:gridCol w="792088"/>
              </a:tblGrid>
              <a:tr h="202512">
                <a:tc>
                  <a:txBody>
                    <a:bodyPr/>
                    <a:lstStyle/>
                    <a:p>
                      <a:pPr>
                        <a:lnSpc>
                          <a:spcPct val="115000"/>
                        </a:lnSpc>
                        <a:spcAft>
                          <a:spcPts val="0"/>
                        </a:spcAft>
                      </a:pPr>
                      <a:r>
                        <a:rPr lang="es-ES" sz="1000" dirty="0">
                          <a:effectLst/>
                        </a:rPr>
                        <a:t>ACTIVO CORRIENTE</a:t>
                      </a:r>
                      <a:endParaRPr lang="es-EC" sz="1100" dirty="0">
                        <a:effectLst/>
                        <a:latin typeface="Times New Roman"/>
                        <a:ea typeface="Times New Roman"/>
                        <a:cs typeface="Times New Roman"/>
                      </a:endParaRPr>
                    </a:p>
                  </a:txBody>
                  <a:tcPr marL="36101" marR="36101" marT="0" marB="0" anchor="b"/>
                </a:tc>
                <a:tc>
                  <a:txBody>
                    <a:bodyPr/>
                    <a:lstStyle/>
                    <a:p>
                      <a:pPr>
                        <a:lnSpc>
                          <a:spcPct val="115000"/>
                        </a:lnSpc>
                      </a:pPr>
                      <a:endParaRPr lang="es-EC" sz="1050">
                        <a:effectLst/>
                        <a:latin typeface="Calibri"/>
                        <a:cs typeface="Times New Roman"/>
                      </a:endParaRPr>
                    </a:p>
                  </a:txBody>
                  <a:tcPr marL="36101" marR="36101" marT="0" marB="0" anchor="b"/>
                </a:tc>
                <a:tc>
                  <a:txBody>
                    <a:bodyPr/>
                    <a:lstStyle/>
                    <a:p>
                      <a:pPr>
                        <a:lnSpc>
                          <a:spcPct val="115000"/>
                        </a:lnSpc>
                      </a:pPr>
                      <a:endParaRPr lang="es-EC" sz="1050">
                        <a:effectLst/>
                        <a:latin typeface="Calibri"/>
                        <a:cs typeface="Times New Roman"/>
                      </a:endParaRPr>
                    </a:p>
                  </a:txBody>
                  <a:tcPr marL="36101" marR="36101" marT="0" marB="0" anchor="b"/>
                </a:tc>
                <a:tc>
                  <a:txBody>
                    <a:bodyPr/>
                    <a:lstStyle/>
                    <a:p>
                      <a:pPr>
                        <a:lnSpc>
                          <a:spcPct val="115000"/>
                        </a:lnSpc>
                      </a:pPr>
                      <a:endParaRPr lang="es-EC" sz="1050">
                        <a:effectLst/>
                        <a:latin typeface="Calibri"/>
                        <a:cs typeface="Times New Roman"/>
                      </a:endParaRPr>
                    </a:p>
                  </a:txBody>
                  <a:tcPr marL="36101" marR="36101" marT="0" marB="0" anchor="b"/>
                </a:tc>
                <a:tc>
                  <a:txBody>
                    <a:bodyPr/>
                    <a:lstStyle/>
                    <a:p>
                      <a:pPr>
                        <a:lnSpc>
                          <a:spcPct val="115000"/>
                        </a:lnSpc>
                      </a:pPr>
                      <a:endParaRPr lang="es-EC" sz="1050">
                        <a:effectLst/>
                        <a:latin typeface="Calibri"/>
                        <a:cs typeface="Times New Roman"/>
                      </a:endParaRPr>
                    </a:p>
                  </a:txBody>
                  <a:tcPr marL="36101" marR="36101" marT="0" marB="0" anchor="b"/>
                </a:tc>
              </a:tr>
              <a:tr h="202512">
                <a:tc>
                  <a:txBody>
                    <a:bodyPr/>
                    <a:lstStyle/>
                    <a:p>
                      <a:pPr>
                        <a:lnSpc>
                          <a:spcPct val="115000"/>
                        </a:lnSpc>
                        <a:spcAft>
                          <a:spcPts val="0"/>
                        </a:spcAft>
                      </a:pPr>
                      <a:r>
                        <a:rPr lang="es-ES" sz="1000">
                          <a:effectLst/>
                        </a:rPr>
                        <a:t>Efectivo y sus equivalentes</a:t>
                      </a:r>
                      <a:endParaRPr lang="es-EC" sz="1100">
                        <a:effectLst/>
                        <a:latin typeface="Times New Roman"/>
                        <a:ea typeface="Times New Roman"/>
                        <a:cs typeface="Times New Roman"/>
                      </a:endParaRPr>
                    </a:p>
                  </a:txBody>
                  <a:tcPr marL="36101" marR="36101" marT="0" marB="0" anchor="b"/>
                </a:tc>
                <a:tc>
                  <a:txBody>
                    <a:bodyPr/>
                    <a:lstStyle/>
                    <a:p>
                      <a:pPr>
                        <a:lnSpc>
                          <a:spcPct val="115000"/>
                        </a:lnSpc>
                      </a:pPr>
                      <a:endParaRPr lang="es-EC" sz="1050" dirty="0">
                        <a:effectLst/>
                        <a:latin typeface="Times New Roman" pitchFamily="18" charset="0"/>
                        <a:cs typeface="Times New Roman" pitchFamily="18" charset="0"/>
                      </a:endParaRPr>
                    </a:p>
                  </a:txBody>
                  <a:tcPr marL="36101" marR="36101" marT="0" marB="0" anchor="b"/>
                </a:tc>
                <a:tc>
                  <a:txBody>
                    <a:bodyPr/>
                    <a:lstStyle/>
                    <a:p>
                      <a:pPr algn="r">
                        <a:lnSpc>
                          <a:spcPct val="115000"/>
                        </a:lnSpc>
                        <a:spcAft>
                          <a:spcPts val="0"/>
                        </a:spcAft>
                      </a:pPr>
                      <a:r>
                        <a:rPr lang="es-EC" sz="1100" dirty="0" smtClean="0">
                          <a:effectLst/>
                          <a:latin typeface="Times New Roman" pitchFamily="18" charset="0"/>
                          <a:ea typeface="Times New Roman"/>
                          <a:cs typeface="Times New Roman" pitchFamily="18" charset="0"/>
                        </a:rPr>
                        <a:t>6,809.20</a:t>
                      </a:r>
                      <a:endParaRPr lang="es-EC" sz="1100" dirty="0">
                        <a:effectLst/>
                        <a:latin typeface="Times New Roman" pitchFamily="18" charset="0"/>
                        <a:ea typeface="Times New Roman"/>
                        <a:cs typeface="Times New Roman" pitchFamily="18" charset="0"/>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r>
              <a:tr h="202512">
                <a:tc>
                  <a:txBody>
                    <a:bodyPr/>
                    <a:lstStyle/>
                    <a:p>
                      <a:pPr>
                        <a:lnSpc>
                          <a:spcPct val="115000"/>
                        </a:lnSpc>
                        <a:spcAft>
                          <a:spcPts val="0"/>
                        </a:spcAft>
                      </a:pPr>
                      <a:r>
                        <a:rPr lang="es-ES" sz="1000">
                          <a:effectLst/>
                        </a:rPr>
                        <a:t>Inventario</a:t>
                      </a:r>
                      <a:endParaRPr lang="es-EC" sz="1100">
                        <a:effectLst/>
                        <a:latin typeface="Times New Roman"/>
                        <a:ea typeface="Times New Roman"/>
                        <a:cs typeface="Times New Roman"/>
                      </a:endParaRPr>
                    </a:p>
                  </a:txBody>
                  <a:tcPr marL="36101" marR="36101" marT="0" marB="0" anchor="b"/>
                </a:tc>
                <a:tc>
                  <a:txBody>
                    <a:bodyPr/>
                    <a:lstStyle/>
                    <a:p>
                      <a:pPr>
                        <a:lnSpc>
                          <a:spcPct val="115000"/>
                        </a:lnSpc>
                      </a:pPr>
                      <a:endParaRPr lang="es-EC" sz="1050" dirty="0">
                        <a:effectLst/>
                        <a:latin typeface="Times New Roman" pitchFamily="18" charset="0"/>
                        <a:cs typeface="Times New Roman" pitchFamily="18" charset="0"/>
                      </a:endParaRPr>
                    </a:p>
                  </a:txBody>
                  <a:tcPr marL="36101" marR="36101" marT="0" marB="0" anchor="b"/>
                </a:tc>
                <a:tc>
                  <a:txBody>
                    <a:bodyPr/>
                    <a:lstStyle/>
                    <a:p>
                      <a:pPr algn="r">
                        <a:lnSpc>
                          <a:spcPct val="115000"/>
                        </a:lnSpc>
                        <a:spcAft>
                          <a:spcPts val="0"/>
                        </a:spcAft>
                      </a:pPr>
                      <a:r>
                        <a:rPr lang="es-ES" sz="1000" dirty="0" smtClean="0">
                          <a:effectLst/>
                          <a:latin typeface="Times New Roman" pitchFamily="18" charset="0"/>
                          <a:cs typeface="Times New Roman" pitchFamily="18" charset="0"/>
                        </a:rPr>
                        <a:t>935.69</a:t>
                      </a:r>
                      <a:endParaRPr lang="es-EC" sz="1100" dirty="0">
                        <a:effectLst/>
                        <a:latin typeface="Times New Roman" pitchFamily="18" charset="0"/>
                        <a:ea typeface="Times New Roman"/>
                        <a:cs typeface="Times New Roman" pitchFamily="18" charset="0"/>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r>
              <a:tr h="212156">
                <a:tc>
                  <a:txBody>
                    <a:bodyPr/>
                    <a:lstStyle/>
                    <a:p>
                      <a:pPr>
                        <a:lnSpc>
                          <a:spcPct val="115000"/>
                        </a:lnSpc>
                        <a:spcAft>
                          <a:spcPts val="0"/>
                        </a:spcAft>
                      </a:pPr>
                      <a:r>
                        <a:rPr lang="es-ES" sz="1000">
                          <a:effectLst/>
                        </a:rPr>
                        <a:t>Implementos</a:t>
                      </a:r>
                      <a:endParaRPr lang="es-EC" sz="1100">
                        <a:effectLst/>
                        <a:latin typeface="Times New Roman"/>
                        <a:ea typeface="Times New Roman"/>
                        <a:cs typeface="Times New Roman"/>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c>
                  <a:txBody>
                    <a:bodyPr/>
                    <a:lstStyle/>
                    <a:p>
                      <a:pPr algn="r">
                        <a:lnSpc>
                          <a:spcPct val="115000"/>
                        </a:lnSpc>
                        <a:spcAft>
                          <a:spcPts val="0"/>
                        </a:spcAft>
                      </a:pPr>
                      <a:r>
                        <a:rPr lang="es-ES" sz="1000">
                          <a:effectLst/>
                          <a:latin typeface="Times New Roman" pitchFamily="18" charset="0"/>
                          <a:cs typeface="Times New Roman" pitchFamily="18" charset="0"/>
                        </a:rPr>
                        <a:t>392.37</a:t>
                      </a:r>
                      <a:endParaRPr lang="es-EC" sz="1100">
                        <a:effectLst/>
                        <a:latin typeface="Times New Roman" pitchFamily="18" charset="0"/>
                        <a:ea typeface="Times New Roman"/>
                        <a:cs typeface="Times New Roman" pitchFamily="18" charset="0"/>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r>
              <a:tr h="202512">
                <a:tc>
                  <a:txBody>
                    <a:bodyPr/>
                    <a:lstStyle/>
                    <a:p>
                      <a:pPr>
                        <a:lnSpc>
                          <a:spcPct val="115000"/>
                        </a:lnSpc>
                        <a:spcAft>
                          <a:spcPts val="0"/>
                        </a:spcAft>
                      </a:pPr>
                      <a:r>
                        <a:rPr lang="es-ES" sz="1000">
                          <a:effectLst/>
                        </a:rPr>
                        <a:t>Total Activo Corriente</a:t>
                      </a:r>
                      <a:endParaRPr lang="es-EC" sz="1100">
                        <a:effectLst/>
                        <a:latin typeface="Times New Roman"/>
                        <a:ea typeface="Times New Roman"/>
                        <a:cs typeface="Times New Roman"/>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c>
                  <a:txBody>
                    <a:bodyPr/>
                    <a:lstStyle/>
                    <a:p>
                      <a:pPr algn="r">
                        <a:lnSpc>
                          <a:spcPct val="115000"/>
                        </a:lnSpc>
                        <a:spcAft>
                          <a:spcPts val="0"/>
                        </a:spcAft>
                      </a:pPr>
                      <a:r>
                        <a:rPr lang="es-EC" sz="1100" dirty="0" smtClean="0">
                          <a:effectLst/>
                          <a:latin typeface="Times New Roman" pitchFamily="18" charset="0"/>
                          <a:ea typeface="Times New Roman"/>
                          <a:cs typeface="Times New Roman" pitchFamily="18" charset="0"/>
                        </a:rPr>
                        <a:t>8,137.26</a:t>
                      </a:r>
                      <a:endParaRPr lang="es-EC" sz="1100" dirty="0">
                        <a:effectLst/>
                        <a:latin typeface="Times New Roman" pitchFamily="18" charset="0"/>
                        <a:ea typeface="Times New Roman"/>
                        <a:cs typeface="Times New Roman" pitchFamily="18" charset="0"/>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r>
              <a:tr h="202512">
                <a:tc>
                  <a:txBody>
                    <a:bodyPr/>
                    <a:lstStyle/>
                    <a:p>
                      <a:pPr>
                        <a:lnSpc>
                          <a:spcPct val="115000"/>
                        </a:lnSpc>
                        <a:spcAft>
                          <a:spcPts val="0"/>
                        </a:spcAft>
                      </a:pPr>
                      <a:r>
                        <a:rPr lang="es-ES" sz="1000">
                          <a:effectLst/>
                        </a:rPr>
                        <a:t>PROPIEDAD PLANTA Y EQUIPO</a:t>
                      </a:r>
                      <a:endParaRPr lang="es-EC" sz="1100">
                        <a:effectLst/>
                        <a:latin typeface="Times New Roman"/>
                        <a:ea typeface="Times New Roman"/>
                        <a:cs typeface="Times New Roman"/>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c>
                  <a:txBody>
                    <a:bodyPr/>
                    <a:lstStyle/>
                    <a:p>
                      <a:pPr>
                        <a:lnSpc>
                          <a:spcPct val="115000"/>
                        </a:lnSpc>
                      </a:pPr>
                      <a:endParaRPr lang="es-EC" sz="1050" dirty="0">
                        <a:effectLst/>
                        <a:latin typeface="Times New Roman" pitchFamily="18" charset="0"/>
                        <a:cs typeface="Times New Roman" pitchFamily="18" charset="0"/>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r>
              <a:tr h="202512">
                <a:tc>
                  <a:txBody>
                    <a:bodyPr/>
                    <a:lstStyle/>
                    <a:p>
                      <a:pPr>
                        <a:lnSpc>
                          <a:spcPct val="115000"/>
                        </a:lnSpc>
                        <a:spcAft>
                          <a:spcPts val="0"/>
                        </a:spcAft>
                      </a:pPr>
                      <a:r>
                        <a:rPr lang="es-ES" sz="1000">
                          <a:effectLst/>
                        </a:rPr>
                        <a:t>Edificio</a:t>
                      </a:r>
                      <a:endParaRPr lang="es-EC" sz="1100">
                        <a:effectLst/>
                        <a:latin typeface="Times New Roman"/>
                        <a:ea typeface="Times New Roman"/>
                        <a:cs typeface="Times New Roman"/>
                      </a:endParaRPr>
                    </a:p>
                  </a:txBody>
                  <a:tcPr marL="36101" marR="36101" marT="0" marB="0" anchor="b"/>
                </a:tc>
                <a:tc>
                  <a:txBody>
                    <a:bodyPr/>
                    <a:lstStyle/>
                    <a:p>
                      <a:pPr algn="r">
                        <a:lnSpc>
                          <a:spcPct val="115000"/>
                        </a:lnSpc>
                        <a:spcAft>
                          <a:spcPts val="0"/>
                        </a:spcAft>
                      </a:pPr>
                      <a:r>
                        <a:rPr lang="es-ES" sz="1000" dirty="0">
                          <a:effectLst/>
                          <a:latin typeface="Times New Roman" pitchFamily="18" charset="0"/>
                          <a:cs typeface="Times New Roman" pitchFamily="18" charset="0"/>
                        </a:rPr>
                        <a:t>15,000.00</a:t>
                      </a:r>
                      <a:endParaRPr lang="es-EC" sz="1100" dirty="0">
                        <a:effectLst/>
                        <a:latin typeface="Times New Roman" pitchFamily="18" charset="0"/>
                        <a:ea typeface="Times New Roman"/>
                        <a:cs typeface="Times New Roman" pitchFamily="18" charset="0"/>
                      </a:endParaRPr>
                    </a:p>
                  </a:txBody>
                  <a:tcPr marL="36101" marR="36101" marT="0" marB="0" anchor="b"/>
                </a:tc>
                <a:tc>
                  <a:txBody>
                    <a:bodyPr/>
                    <a:lstStyle/>
                    <a:p>
                      <a:pPr algn="r">
                        <a:lnSpc>
                          <a:spcPct val="115000"/>
                        </a:lnSpc>
                        <a:spcAft>
                          <a:spcPts val="0"/>
                        </a:spcAft>
                      </a:pPr>
                      <a:r>
                        <a:rPr lang="es-ES" sz="1000">
                          <a:effectLst/>
                          <a:latin typeface="Times New Roman" pitchFamily="18" charset="0"/>
                          <a:cs typeface="Times New Roman" pitchFamily="18" charset="0"/>
                        </a:rPr>
                        <a:t>15,000.00</a:t>
                      </a:r>
                      <a:endParaRPr lang="es-EC" sz="1100">
                        <a:effectLst/>
                        <a:latin typeface="Times New Roman" pitchFamily="18" charset="0"/>
                        <a:ea typeface="Times New Roman"/>
                        <a:cs typeface="Times New Roman" pitchFamily="18" charset="0"/>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r>
              <a:tr h="212156">
                <a:tc>
                  <a:txBody>
                    <a:bodyPr/>
                    <a:lstStyle/>
                    <a:p>
                      <a:pPr>
                        <a:lnSpc>
                          <a:spcPct val="115000"/>
                        </a:lnSpc>
                        <a:spcAft>
                          <a:spcPts val="0"/>
                        </a:spcAft>
                      </a:pPr>
                      <a:r>
                        <a:rPr lang="es-ES" sz="1000">
                          <a:effectLst/>
                        </a:rPr>
                        <a:t>Depreciación acumulada Edificio</a:t>
                      </a:r>
                      <a:endParaRPr lang="es-EC" sz="1100">
                        <a:effectLst/>
                        <a:latin typeface="Times New Roman"/>
                        <a:ea typeface="Times New Roman"/>
                        <a:cs typeface="Times New Roman"/>
                      </a:endParaRPr>
                    </a:p>
                  </a:txBody>
                  <a:tcPr marL="36101" marR="36101" marT="0" marB="0" anchor="b"/>
                </a:tc>
                <a:tc>
                  <a:txBody>
                    <a:bodyPr/>
                    <a:lstStyle/>
                    <a:p>
                      <a:pPr algn="r">
                        <a:lnSpc>
                          <a:spcPct val="115000"/>
                        </a:lnSpc>
                        <a:spcAft>
                          <a:spcPts val="0"/>
                        </a:spcAft>
                      </a:pPr>
                      <a:r>
                        <a:rPr lang="es-ES" sz="1000">
                          <a:effectLst/>
                          <a:latin typeface="Times New Roman" pitchFamily="18" charset="0"/>
                          <a:cs typeface="Times New Roman" pitchFamily="18" charset="0"/>
                        </a:rPr>
                        <a:t>0.00</a:t>
                      </a:r>
                      <a:endParaRPr lang="es-EC" sz="1100">
                        <a:effectLst/>
                        <a:latin typeface="Times New Roman" pitchFamily="18" charset="0"/>
                        <a:ea typeface="Times New Roman"/>
                        <a:cs typeface="Times New Roman" pitchFamily="18" charset="0"/>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c>
                  <a:txBody>
                    <a:bodyPr/>
                    <a:lstStyle/>
                    <a:p>
                      <a:pPr>
                        <a:lnSpc>
                          <a:spcPct val="115000"/>
                        </a:lnSpc>
                      </a:pPr>
                      <a:endParaRPr lang="es-EC" sz="1050" dirty="0">
                        <a:effectLst/>
                        <a:latin typeface="Times New Roman" pitchFamily="18" charset="0"/>
                        <a:cs typeface="Times New Roman" pitchFamily="18" charset="0"/>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r>
              <a:tr h="202512">
                <a:tc>
                  <a:txBody>
                    <a:bodyPr/>
                    <a:lstStyle/>
                    <a:p>
                      <a:pPr>
                        <a:lnSpc>
                          <a:spcPct val="115000"/>
                        </a:lnSpc>
                        <a:spcAft>
                          <a:spcPts val="0"/>
                        </a:spcAft>
                      </a:pPr>
                      <a:r>
                        <a:rPr lang="es-ES" sz="1000" dirty="0">
                          <a:effectLst/>
                        </a:rPr>
                        <a:t>Maquinaria y Equipo</a:t>
                      </a:r>
                      <a:endParaRPr lang="es-EC" sz="1100" dirty="0">
                        <a:effectLst/>
                        <a:latin typeface="Times New Roman"/>
                        <a:ea typeface="Times New Roman"/>
                        <a:cs typeface="Times New Roman"/>
                      </a:endParaRPr>
                    </a:p>
                  </a:txBody>
                  <a:tcPr marL="36101" marR="36101" marT="0" marB="0" anchor="b"/>
                </a:tc>
                <a:tc>
                  <a:txBody>
                    <a:bodyPr/>
                    <a:lstStyle/>
                    <a:p>
                      <a:pPr algn="r">
                        <a:lnSpc>
                          <a:spcPct val="115000"/>
                        </a:lnSpc>
                        <a:spcAft>
                          <a:spcPts val="0"/>
                        </a:spcAft>
                      </a:pPr>
                      <a:r>
                        <a:rPr lang="es-ES" sz="1000">
                          <a:effectLst/>
                          <a:latin typeface="Times New Roman" pitchFamily="18" charset="0"/>
                          <a:cs typeface="Times New Roman" pitchFamily="18" charset="0"/>
                        </a:rPr>
                        <a:t>2,000.00</a:t>
                      </a:r>
                      <a:endParaRPr lang="es-EC" sz="1100">
                        <a:effectLst/>
                        <a:latin typeface="Times New Roman" pitchFamily="18" charset="0"/>
                        <a:ea typeface="Times New Roman"/>
                        <a:cs typeface="Times New Roman" pitchFamily="18" charset="0"/>
                      </a:endParaRPr>
                    </a:p>
                  </a:txBody>
                  <a:tcPr marL="36101" marR="36101" marT="0" marB="0" anchor="b"/>
                </a:tc>
                <a:tc>
                  <a:txBody>
                    <a:bodyPr/>
                    <a:lstStyle/>
                    <a:p>
                      <a:pPr algn="r">
                        <a:lnSpc>
                          <a:spcPct val="115000"/>
                        </a:lnSpc>
                        <a:spcAft>
                          <a:spcPts val="0"/>
                        </a:spcAft>
                      </a:pPr>
                      <a:r>
                        <a:rPr lang="es-ES" sz="1000" dirty="0">
                          <a:effectLst/>
                          <a:latin typeface="Times New Roman" pitchFamily="18" charset="0"/>
                          <a:cs typeface="Times New Roman" pitchFamily="18" charset="0"/>
                        </a:rPr>
                        <a:t>2,000.00</a:t>
                      </a:r>
                      <a:endParaRPr lang="es-EC" sz="1100" dirty="0">
                        <a:effectLst/>
                        <a:latin typeface="Times New Roman" pitchFamily="18" charset="0"/>
                        <a:ea typeface="Times New Roman"/>
                        <a:cs typeface="Times New Roman" pitchFamily="18" charset="0"/>
                      </a:endParaRPr>
                    </a:p>
                  </a:txBody>
                  <a:tcPr marL="36101" marR="36101" marT="0" marB="0" anchor="b"/>
                </a:tc>
                <a:tc>
                  <a:txBody>
                    <a:bodyPr/>
                    <a:lstStyle/>
                    <a:p>
                      <a:pPr>
                        <a:lnSpc>
                          <a:spcPct val="115000"/>
                        </a:lnSpc>
                      </a:pPr>
                      <a:endParaRPr lang="es-EC" sz="1050" dirty="0">
                        <a:effectLst/>
                        <a:latin typeface="Times New Roman" pitchFamily="18" charset="0"/>
                        <a:cs typeface="Times New Roman" pitchFamily="18" charset="0"/>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r>
              <a:tr h="335473">
                <a:tc>
                  <a:txBody>
                    <a:bodyPr/>
                    <a:lstStyle/>
                    <a:p>
                      <a:pPr>
                        <a:lnSpc>
                          <a:spcPct val="115000"/>
                        </a:lnSpc>
                        <a:spcAft>
                          <a:spcPts val="0"/>
                        </a:spcAft>
                      </a:pPr>
                      <a:r>
                        <a:rPr lang="es-ES" sz="1000" dirty="0">
                          <a:effectLst/>
                        </a:rPr>
                        <a:t>Depreciación acumulada </a:t>
                      </a:r>
                      <a:r>
                        <a:rPr lang="es-ES" sz="1000" dirty="0" err="1">
                          <a:effectLst/>
                        </a:rPr>
                        <a:t>Maq</a:t>
                      </a:r>
                      <a:r>
                        <a:rPr lang="es-ES" sz="1000" dirty="0">
                          <a:effectLst/>
                        </a:rPr>
                        <a:t>. Y equipo</a:t>
                      </a:r>
                      <a:endParaRPr lang="es-EC" sz="1100" dirty="0">
                        <a:effectLst/>
                        <a:latin typeface="Times New Roman"/>
                        <a:ea typeface="Times New Roman"/>
                        <a:cs typeface="Times New Roman"/>
                      </a:endParaRPr>
                    </a:p>
                  </a:txBody>
                  <a:tcPr marL="36101" marR="36101" marT="0" marB="0" anchor="b"/>
                </a:tc>
                <a:tc>
                  <a:txBody>
                    <a:bodyPr/>
                    <a:lstStyle/>
                    <a:p>
                      <a:pPr algn="r">
                        <a:lnSpc>
                          <a:spcPct val="115000"/>
                        </a:lnSpc>
                        <a:spcAft>
                          <a:spcPts val="0"/>
                        </a:spcAft>
                      </a:pPr>
                      <a:r>
                        <a:rPr lang="es-ES" sz="1000" dirty="0">
                          <a:effectLst/>
                          <a:latin typeface="Times New Roman" pitchFamily="18" charset="0"/>
                          <a:cs typeface="Times New Roman" pitchFamily="18" charset="0"/>
                        </a:rPr>
                        <a:t>0.00</a:t>
                      </a:r>
                      <a:endParaRPr lang="es-EC" sz="1100" dirty="0">
                        <a:effectLst/>
                        <a:latin typeface="Times New Roman" pitchFamily="18" charset="0"/>
                        <a:ea typeface="Times New Roman"/>
                        <a:cs typeface="Times New Roman" pitchFamily="18" charset="0"/>
                      </a:endParaRPr>
                    </a:p>
                  </a:txBody>
                  <a:tcPr marL="36101" marR="36101" marT="0" marB="0" anchor="b"/>
                </a:tc>
                <a:tc>
                  <a:txBody>
                    <a:bodyPr/>
                    <a:lstStyle/>
                    <a:p>
                      <a:pPr>
                        <a:lnSpc>
                          <a:spcPct val="115000"/>
                        </a:lnSpc>
                      </a:pPr>
                      <a:endParaRPr lang="es-EC" sz="1050" dirty="0">
                        <a:effectLst/>
                        <a:latin typeface="Times New Roman" pitchFamily="18" charset="0"/>
                        <a:cs typeface="Times New Roman" pitchFamily="18" charset="0"/>
                      </a:endParaRPr>
                    </a:p>
                  </a:txBody>
                  <a:tcPr marL="36101" marR="36101" marT="0" marB="0" anchor="b"/>
                </a:tc>
                <a:tc>
                  <a:txBody>
                    <a:bodyPr/>
                    <a:lstStyle/>
                    <a:p>
                      <a:pPr>
                        <a:lnSpc>
                          <a:spcPct val="115000"/>
                        </a:lnSpc>
                      </a:pPr>
                      <a:endParaRPr lang="es-EC" sz="1050" dirty="0">
                        <a:effectLst/>
                        <a:latin typeface="Times New Roman" pitchFamily="18" charset="0"/>
                        <a:cs typeface="Times New Roman" pitchFamily="18" charset="0"/>
                      </a:endParaRPr>
                    </a:p>
                  </a:txBody>
                  <a:tcPr marL="36101" marR="36101" marT="0" marB="0" anchor="b"/>
                </a:tc>
                <a:tc>
                  <a:txBody>
                    <a:bodyPr/>
                    <a:lstStyle/>
                    <a:p>
                      <a:pPr>
                        <a:lnSpc>
                          <a:spcPct val="115000"/>
                        </a:lnSpc>
                      </a:pPr>
                      <a:endParaRPr lang="es-EC" sz="1050" dirty="0">
                        <a:effectLst/>
                        <a:latin typeface="Times New Roman" pitchFamily="18" charset="0"/>
                        <a:cs typeface="Times New Roman" pitchFamily="18" charset="0"/>
                      </a:endParaRPr>
                    </a:p>
                  </a:txBody>
                  <a:tcPr marL="36101" marR="36101" marT="0" marB="0" anchor="b"/>
                </a:tc>
              </a:tr>
              <a:tr h="202512">
                <a:tc>
                  <a:txBody>
                    <a:bodyPr/>
                    <a:lstStyle/>
                    <a:p>
                      <a:pPr>
                        <a:lnSpc>
                          <a:spcPct val="115000"/>
                        </a:lnSpc>
                        <a:spcAft>
                          <a:spcPts val="0"/>
                        </a:spcAft>
                      </a:pPr>
                      <a:r>
                        <a:rPr lang="es-ES" sz="1000">
                          <a:effectLst/>
                        </a:rPr>
                        <a:t>Muebles y enceres</a:t>
                      </a:r>
                      <a:endParaRPr lang="es-EC" sz="1100">
                        <a:effectLst/>
                        <a:latin typeface="Times New Roman"/>
                        <a:ea typeface="Times New Roman"/>
                        <a:cs typeface="Times New Roman"/>
                      </a:endParaRPr>
                    </a:p>
                  </a:txBody>
                  <a:tcPr marL="36101" marR="36101" marT="0" marB="0" anchor="b"/>
                </a:tc>
                <a:tc>
                  <a:txBody>
                    <a:bodyPr/>
                    <a:lstStyle/>
                    <a:p>
                      <a:pPr algn="r">
                        <a:lnSpc>
                          <a:spcPct val="115000"/>
                        </a:lnSpc>
                        <a:spcAft>
                          <a:spcPts val="0"/>
                        </a:spcAft>
                      </a:pPr>
                      <a:r>
                        <a:rPr lang="es-ES" sz="1000">
                          <a:effectLst/>
                          <a:latin typeface="Times New Roman" pitchFamily="18" charset="0"/>
                          <a:cs typeface="Times New Roman" pitchFamily="18" charset="0"/>
                        </a:rPr>
                        <a:t>1,292.00</a:t>
                      </a:r>
                      <a:endParaRPr lang="es-EC" sz="1100">
                        <a:effectLst/>
                        <a:latin typeface="Times New Roman" pitchFamily="18" charset="0"/>
                        <a:ea typeface="Times New Roman"/>
                        <a:cs typeface="Times New Roman" pitchFamily="18" charset="0"/>
                      </a:endParaRPr>
                    </a:p>
                  </a:txBody>
                  <a:tcPr marL="36101" marR="36101" marT="0" marB="0" anchor="b"/>
                </a:tc>
                <a:tc>
                  <a:txBody>
                    <a:bodyPr/>
                    <a:lstStyle/>
                    <a:p>
                      <a:pPr algn="r">
                        <a:lnSpc>
                          <a:spcPct val="115000"/>
                        </a:lnSpc>
                        <a:spcAft>
                          <a:spcPts val="0"/>
                        </a:spcAft>
                      </a:pPr>
                      <a:r>
                        <a:rPr lang="es-ES" sz="1000" dirty="0">
                          <a:effectLst/>
                          <a:latin typeface="Times New Roman" pitchFamily="18" charset="0"/>
                          <a:cs typeface="Times New Roman" pitchFamily="18" charset="0"/>
                        </a:rPr>
                        <a:t>1,292.00</a:t>
                      </a:r>
                      <a:endParaRPr lang="es-EC" sz="1100" dirty="0">
                        <a:effectLst/>
                        <a:latin typeface="Times New Roman" pitchFamily="18" charset="0"/>
                        <a:ea typeface="Times New Roman"/>
                        <a:cs typeface="Times New Roman" pitchFamily="18" charset="0"/>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r>
              <a:tr h="335473">
                <a:tc>
                  <a:txBody>
                    <a:bodyPr/>
                    <a:lstStyle/>
                    <a:p>
                      <a:pPr>
                        <a:lnSpc>
                          <a:spcPct val="115000"/>
                        </a:lnSpc>
                        <a:spcAft>
                          <a:spcPts val="0"/>
                        </a:spcAft>
                      </a:pPr>
                      <a:r>
                        <a:rPr lang="es-ES" sz="1000" dirty="0">
                          <a:effectLst/>
                        </a:rPr>
                        <a:t>Depreciación acumulada </a:t>
                      </a:r>
                      <a:r>
                        <a:rPr lang="es-ES" sz="1000" dirty="0" err="1">
                          <a:effectLst/>
                        </a:rPr>
                        <a:t>Mueb</a:t>
                      </a:r>
                      <a:r>
                        <a:rPr lang="es-ES" sz="1000" dirty="0">
                          <a:effectLst/>
                        </a:rPr>
                        <a:t> y enceres</a:t>
                      </a:r>
                      <a:endParaRPr lang="es-EC" sz="1100" dirty="0">
                        <a:effectLst/>
                        <a:latin typeface="Times New Roman"/>
                        <a:ea typeface="Times New Roman"/>
                        <a:cs typeface="Times New Roman"/>
                      </a:endParaRPr>
                    </a:p>
                  </a:txBody>
                  <a:tcPr marL="36101" marR="36101" marT="0" marB="0" anchor="b"/>
                </a:tc>
                <a:tc>
                  <a:txBody>
                    <a:bodyPr/>
                    <a:lstStyle/>
                    <a:p>
                      <a:pPr algn="r">
                        <a:lnSpc>
                          <a:spcPct val="115000"/>
                        </a:lnSpc>
                        <a:spcAft>
                          <a:spcPts val="0"/>
                        </a:spcAft>
                      </a:pPr>
                      <a:r>
                        <a:rPr lang="es-ES" sz="1000">
                          <a:effectLst/>
                          <a:latin typeface="Times New Roman" pitchFamily="18" charset="0"/>
                          <a:cs typeface="Times New Roman" pitchFamily="18" charset="0"/>
                        </a:rPr>
                        <a:t>0.00</a:t>
                      </a:r>
                      <a:endParaRPr lang="es-EC" sz="1100">
                        <a:effectLst/>
                        <a:latin typeface="Times New Roman" pitchFamily="18" charset="0"/>
                        <a:ea typeface="Times New Roman"/>
                        <a:cs typeface="Times New Roman" pitchFamily="18" charset="0"/>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c>
                  <a:txBody>
                    <a:bodyPr/>
                    <a:lstStyle/>
                    <a:p>
                      <a:pPr>
                        <a:lnSpc>
                          <a:spcPct val="115000"/>
                        </a:lnSpc>
                      </a:pPr>
                      <a:endParaRPr lang="es-EC" sz="1050" dirty="0">
                        <a:effectLst/>
                        <a:latin typeface="Times New Roman" pitchFamily="18" charset="0"/>
                        <a:cs typeface="Times New Roman" pitchFamily="18" charset="0"/>
                      </a:endParaRPr>
                    </a:p>
                  </a:txBody>
                  <a:tcPr marL="36101" marR="36101" marT="0" marB="0" anchor="b"/>
                </a:tc>
                <a:tc>
                  <a:txBody>
                    <a:bodyPr/>
                    <a:lstStyle/>
                    <a:p>
                      <a:pPr>
                        <a:lnSpc>
                          <a:spcPct val="115000"/>
                        </a:lnSpc>
                      </a:pPr>
                      <a:endParaRPr lang="es-EC" sz="1050" dirty="0">
                        <a:effectLst/>
                        <a:latin typeface="Times New Roman" pitchFamily="18" charset="0"/>
                        <a:cs typeface="Times New Roman" pitchFamily="18" charset="0"/>
                      </a:endParaRPr>
                    </a:p>
                  </a:txBody>
                  <a:tcPr marL="36101" marR="36101" marT="0" marB="0" anchor="b"/>
                </a:tc>
              </a:tr>
              <a:tr h="202512">
                <a:tc>
                  <a:txBody>
                    <a:bodyPr/>
                    <a:lstStyle/>
                    <a:p>
                      <a:pPr>
                        <a:lnSpc>
                          <a:spcPct val="115000"/>
                        </a:lnSpc>
                        <a:spcAft>
                          <a:spcPts val="0"/>
                        </a:spcAft>
                      </a:pPr>
                      <a:r>
                        <a:rPr lang="es-ES" sz="1000" dirty="0">
                          <a:effectLst/>
                        </a:rPr>
                        <a:t>Equipo de computación</a:t>
                      </a:r>
                      <a:endParaRPr lang="es-EC" sz="1100" dirty="0">
                        <a:effectLst/>
                        <a:latin typeface="Times New Roman"/>
                        <a:ea typeface="Times New Roman"/>
                        <a:cs typeface="Times New Roman"/>
                      </a:endParaRPr>
                    </a:p>
                  </a:txBody>
                  <a:tcPr marL="36101" marR="36101" marT="0" marB="0" anchor="b"/>
                </a:tc>
                <a:tc>
                  <a:txBody>
                    <a:bodyPr/>
                    <a:lstStyle/>
                    <a:p>
                      <a:pPr algn="r">
                        <a:lnSpc>
                          <a:spcPct val="115000"/>
                        </a:lnSpc>
                        <a:spcAft>
                          <a:spcPts val="0"/>
                        </a:spcAft>
                      </a:pPr>
                      <a:r>
                        <a:rPr lang="es-ES" sz="1000">
                          <a:effectLst/>
                          <a:latin typeface="Times New Roman" pitchFamily="18" charset="0"/>
                          <a:cs typeface="Times New Roman" pitchFamily="18" charset="0"/>
                        </a:rPr>
                        <a:t>830.00</a:t>
                      </a:r>
                      <a:endParaRPr lang="es-EC" sz="1100">
                        <a:effectLst/>
                        <a:latin typeface="Times New Roman" pitchFamily="18" charset="0"/>
                        <a:ea typeface="Times New Roman"/>
                        <a:cs typeface="Times New Roman" pitchFamily="18" charset="0"/>
                      </a:endParaRPr>
                    </a:p>
                  </a:txBody>
                  <a:tcPr marL="36101" marR="36101" marT="0" marB="0" anchor="b"/>
                </a:tc>
                <a:tc>
                  <a:txBody>
                    <a:bodyPr/>
                    <a:lstStyle/>
                    <a:p>
                      <a:pPr algn="r">
                        <a:lnSpc>
                          <a:spcPct val="115000"/>
                        </a:lnSpc>
                        <a:spcAft>
                          <a:spcPts val="0"/>
                        </a:spcAft>
                      </a:pPr>
                      <a:r>
                        <a:rPr lang="es-ES" sz="1000">
                          <a:effectLst/>
                          <a:latin typeface="Times New Roman" pitchFamily="18" charset="0"/>
                          <a:cs typeface="Times New Roman" pitchFamily="18" charset="0"/>
                        </a:rPr>
                        <a:t>830.00</a:t>
                      </a:r>
                      <a:endParaRPr lang="es-EC" sz="1100">
                        <a:effectLst/>
                        <a:latin typeface="Times New Roman" pitchFamily="18" charset="0"/>
                        <a:ea typeface="Times New Roman"/>
                        <a:cs typeface="Times New Roman" pitchFamily="18" charset="0"/>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c>
                  <a:txBody>
                    <a:bodyPr/>
                    <a:lstStyle/>
                    <a:p>
                      <a:pPr>
                        <a:lnSpc>
                          <a:spcPct val="115000"/>
                        </a:lnSpc>
                      </a:pPr>
                      <a:endParaRPr lang="es-EC" sz="1050" dirty="0">
                        <a:effectLst/>
                        <a:latin typeface="Times New Roman" pitchFamily="18" charset="0"/>
                        <a:cs typeface="Times New Roman" pitchFamily="18" charset="0"/>
                      </a:endParaRPr>
                    </a:p>
                  </a:txBody>
                  <a:tcPr marL="36101" marR="36101" marT="0" marB="0" anchor="b"/>
                </a:tc>
              </a:tr>
              <a:tr h="335473">
                <a:tc>
                  <a:txBody>
                    <a:bodyPr/>
                    <a:lstStyle/>
                    <a:p>
                      <a:pPr>
                        <a:lnSpc>
                          <a:spcPct val="115000"/>
                        </a:lnSpc>
                        <a:spcAft>
                          <a:spcPts val="0"/>
                        </a:spcAft>
                      </a:pPr>
                      <a:r>
                        <a:rPr lang="es-ES" sz="1000">
                          <a:effectLst/>
                        </a:rPr>
                        <a:t>Depreciación acumulada Eq. De compu.</a:t>
                      </a:r>
                      <a:endParaRPr lang="es-EC" sz="1100">
                        <a:effectLst/>
                        <a:latin typeface="Times New Roman"/>
                        <a:ea typeface="Times New Roman"/>
                        <a:cs typeface="Times New Roman"/>
                      </a:endParaRPr>
                    </a:p>
                  </a:txBody>
                  <a:tcPr marL="36101" marR="36101" marT="0" marB="0" anchor="b"/>
                </a:tc>
                <a:tc>
                  <a:txBody>
                    <a:bodyPr/>
                    <a:lstStyle/>
                    <a:p>
                      <a:pPr algn="r">
                        <a:lnSpc>
                          <a:spcPct val="115000"/>
                        </a:lnSpc>
                        <a:spcAft>
                          <a:spcPts val="0"/>
                        </a:spcAft>
                      </a:pPr>
                      <a:r>
                        <a:rPr lang="es-ES" sz="1000">
                          <a:effectLst/>
                          <a:latin typeface="Times New Roman" pitchFamily="18" charset="0"/>
                          <a:cs typeface="Times New Roman" pitchFamily="18" charset="0"/>
                        </a:rPr>
                        <a:t>0.00</a:t>
                      </a:r>
                      <a:endParaRPr lang="es-EC" sz="1100">
                        <a:effectLst/>
                        <a:latin typeface="Times New Roman" pitchFamily="18" charset="0"/>
                        <a:ea typeface="Times New Roman"/>
                        <a:cs typeface="Times New Roman" pitchFamily="18" charset="0"/>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c>
                  <a:txBody>
                    <a:bodyPr/>
                    <a:lstStyle/>
                    <a:p>
                      <a:pPr>
                        <a:lnSpc>
                          <a:spcPct val="115000"/>
                        </a:lnSpc>
                      </a:pPr>
                      <a:endParaRPr lang="es-EC" sz="1050" dirty="0">
                        <a:effectLst/>
                        <a:latin typeface="Times New Roman" pitchFamily="18" charset="0"/>
                        <a:cs typeface="Times New Roman" pitchFamily="18" charset="0"/>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r>
              <a:tr h="202512">
                <a:tc>
                  <a:txBody>
                    <a:bodyPr/>
                    <a:lstStyle/>
                    <a:p>
                      <a:pPr>
                        <a:lnSpc>
                          <a:spcPct val="115000"/>
                        </a:lnSpc>
                        <a:spcAft>
                          <a:spcPts val="0"/>
                        </a:spcAft>
                      </a:pPr>
                      <a:r>
                        <a:rPr lang="es-ES" sz="1000">
                          <a:effectLst/>
                        </a:rPr>
                        <a:t>Total Propiedad Planta y Equipo</a:t>
                      </a:r>
                      <a:endParaRPr lang="es-EC" sz="1100">
                        <a:effectLst/>
                        <a:latin typeface="Times New Roman"/>
                        <a:ea typeface="Times New Roman"/>
                        <a:cs typeface="Times New Roman"/>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c>
                  <a:txBody>
                    <a:bodyPr/>
                    <a:lstStyle/>
                    <a:p>
                      <a:pPr algn="r">
                        <a:lnSpc>
                          <a:spcPct val="115000"/>
                        </a:lnSpc>
                        <a:spcAft>
                          <a:spcPts val="0"/>
                        </a:spcAft>
                      </a:pPr>
                      <a:r>
                        <a:rPr lang="es-ES" sz="1000">
                          <a:effectLst/>
                          <a:latin typeface="Times New Roman" pitchFamily="18" charset="0"/>
                          <a:cs typeface="Times New Roman" pitchFamily="18" charset="0"/>
                        </a:rPr>
                        <a:t>19,122.00</a:t>
                      </a:r>
                      <a:endParaRPr lang="es-EC" sz="1100">
                        <a:effectLst/>
                        <a:latin typeface="Times New Roman" pitchFamily="18" charset="0"/>
                        <a:ea typeface="Times New Roman"/>
                        <a:cs typeface="Times New Roman" pitchFamily="18" charset="0"/>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r>
              <a:tr h="202512">
                <a:tc>
                  <a:txBody>
                    <a:bodyPr/>
                    <a:lstStyle/>
                    <a:p>
                      <a:pPr>
                        <a:lnSpc>
                          <a:spcPct val="115000"/>
                        </a:lnSpc>
                        <a:spcAft>
                          <a:spcPts val="0"/>
                        </a:spcAft>
                      </a:pPr>
                      <a:r>
                        <a:rPr lang="es-ES" sz="1000">
                          <a:effectLst/>
                        </a:rPr>
                        <a:t>ACTIVO INTANGIBLE</a:t>
                      </a:r>
                      <a:endParaRPr lang="es-EC" sz="1100">
                        <a:effectLst/>
                        <a:latin typeface="Times New Roman"/>
                        <a:ea typeface="Times New Roman"/>
                        <a:cs typeface="Times New Roman"/>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c>
                  <a:txBody>
                    <a:bodyPr/>
                    <a:lstStyle/>
                    <a:p>
                      <a:pPr>
                        <a:lnSpc>
                          <a:spcPct val="115000"/>
                        </a:lnSpc>
                      </a:pPr>
                      <a:endParaRPr lang="es-EC" sz="1050" dirty="0">
                        <a:effectLst/>
                        <a:latin typeface="Times New Roman" pitchFamily="18" charset="0"/>
                        <a:cs typeface="Times New Roman" pitchFamily="18" charset="0"/>
                      </a:endParaRPr>
                    </a:p>
                  </a:txBody>
                  <a:tcPr marL="36101" marR="36101" marT="0" marB="0" anchor="b"/>
                </a:tc>
              </a:tr>
              <a:tr h="212156">
                <a:tc>
                  <a:txBody>
                    <a:bodyPr/>
                    <a:lstStyle/>
                    <a:p>
                      <a:pPr>
                        <a:lnSpc>
                          <a:spcPct val="115000"/>
                        </a:lnSpc>
                        <a:spcAft>
                          <a:spcPts val="0"/>
                        </a:spcAft>
                      </a:pPr>
                      <a:r>
                        <a:rPr lang="es-ES" sz="1000">
                          <a:effectLst/>
                        </a:rPr>
                        <a:t>Otros activos intangibles</a:t>
                      </a:r>
                      <a:endParaRPr lang="es-EC" sz="1100">
                        <a:effectLst/>
                        <a:latin typeface="Times New Roman"/>
                        <a:ea typeface="Times New Roman"/>
                        <a:cs typeface="Times New Roman"/>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c>
                  <a:txBody>
                    <a:bodyPr/>
                    <a:lstStyle/>
                    <a:p>
                      <a:pPr algn="r">
                        <a:lnSpc>
                          <a:spcPct val="115000"/>
                        </a:lnSpc>
                        <a:spcAft>
                          <a:spcPts val="0"/>
                        </a:spcAft>
                      </a:pPr>
                      <a:r>
                        <a:rPr lang="es-ES" sz="1000">
                          <a:effectLst/>
                          <a:latin typeface="Times New Roman" pitchFamily="18" charset="0"/>
                          <a:cs typeface="Times New Roman" pitchFamily="18" charset="0"/>
                        </a:rPr>
                        <a:t>470.00</a:t>
                      </a:r>
                      <a:endParaRPr lang="es-EC" sz="1100">
                        <a:effectLst/>
                        <a:latin typeface="Times New Roman" pitchFamily="18" charset="0"/>
                        <a:ea typeface="Times New Roman"/>
                        <a:cs typeface="Times New Roman" pitchFamily="18" charset="0"/>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c>
                  <a:txBody>
                    <a:bodyPr/>
                    <a:lstStyle/>
                    <a:p>
                      <a:pPr>
                        <a:lnSpc>
                          <a:spcPct val="115000"/>
                        </a:lnSpc>
                      </a:pPr>
                      <a:endParaRPr lang="es-EC" sz="1050" dirty="0">
                        <a:effectLst/>
                        <a:latin typeface="Times New Roman" pitchFamily="18" charset="0"/>
                        <a:cs typeface="Times New Roman" pitchFamily="18" charset="0"/>
                      </a:endParaRPr>
                    </a:p>
                  </a:txBody>
                  <a:tcPr marL="36101" marR="36101" marT="0" marB="0" anchor="b"/>
                </a:tc>
              </a:tr>
              <a:tr h="212156">
                <a:tc>
                  <a:txBody>
                    <a:bodyPr/>
                    <a:lstStyle/>
                    <a:p>
                      <a:pPr>
                        <a:lnSpc>
                          <a:spcPct val="115000"/>
                        </a:lnSpc>
                        <a:spcAft>
                          <a:spcPts val="0"/>
                        </a:spcAft>
                      </a:pPr>
                      <a:r>
                        <a:rPr lang="es-ES" sz="1000">
                          <a:effectLst/>
                        </a:rPr>
                        <a:t>Total Activos Intangibles</a:t>
                      </a:r>
                      <a:endParaRPr lang="es-EC" sz="1100">
                        <a:effectLst/>
                        <a:latin typeface="Times New Roman"/>
                        <a:ea typeface="Times New Roman"/>
                        <a:cs typeface="Times New Roman"/>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c>
                  <a:txBody>
                    <a:bodyPr/>
                    <a:lstStyle/>
                    <a:p>
                      <a:pPr algn="r">
                        <a:lnSpc>
                          <a:spcPct val="115000"/>
                        </a:lnSpc>
                        <a:spcAft>
                          <a:spcPts val="0"/>
                        </a:spcAft>
                      </a:pPr>
                      <a:r>
                        <a:rPr lang="es-ES" sz="1000">
                          <a:effectLst/>
                          <a:latin typeface="Times New Roman" pitchFamily="18" charset="0"/>
                          <a:cs typeface="Times New Roman" pitchFamily="18" charset="0"/>
                        </a:rPr>
                        <a:t>470.00</a:t>
                      </a:r>
                      <a:endParaRPr lang="es-EC" sz="1100">
                        <a:effectLst/>
                        <a:latin typeface="Times New Roman" pitchFamily="18" charset="0"/>
                        <a:ea typeface="Times New Roman"/>
                        <a:cs typeface="Times New Roman" pitchFamily="18" charset="0"/>
                      </a:endParaRPr>
                    </a:p>
                  </a:txBody>
                  <a:tcPr marL="36101" marR="36101" marT="0" marB="0" anchor="b"/>
                </a:tc>
                <a:tc>
                  <a:txBody>
                    <a:bodyPr/>
                    <a:lstStyle/>
                    <a:p>
                      <a:pPr>
                        <a:lnSpc>
                          <a:spcPct val="115000"/>
                        </a:lnSpc>
                      </a:pPr>
                      <a:endParaRPr lang="es-EC" sz="1050" dirty="0">
                        <a:effectLst/>
                        <a:latin typeface="Times New Roman" pitchFamily="18" charset="0"/>
                        <a:cs typeface="Times New Roman" pitchFamily="18" charset="0"/>
                      </a:endParaRPr>
                    </a:p>
                  </a:txBody>
                  <a:tcPr marL="36101" marR="36101" marT="0" marB="0" anchor="b"/>
                </a:tc>
              </a:tr>
              <a:tr h="212156">
                <a:tc>
                  <a:txBody>
                    <a:bodyPr/>
                    <a:lstStyle/>
                    <a:p>
                      <a:pPr>
                        <a:lnSpc>
                          <a:spcPct val="115000"/>
                        </a:lnSpc>
                        <a:spcAft>
                          <a:spcPts val="0"/>
                        </a:spcAft>
                      </a:pPr>
                      <a:r>
                        <a:rPr lang="es-ES" sz="1000">
                          <a:effectLst/>
                        </a:rPr>
                        <a:t>TOTAL ACTIVO</a:t>
                      </a:r>
                      <a:endParaRPr lang="es-EC" sz="1100">
                        <a:effectLst/>
                        <a:latin typeface="Times New Roman"/>
                        <a:ea typeface="Times New Roman"/>
                        <a:cs typeface="Times New Roman"/>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c>
                  <a:txBody>
                    <a:bodyPr/>
                    <a:lstStyle/>
                    <a:p>
                      <a:pPr algn="r">
                        <a:lnSpc>
                          <a:spcPct val="115000"/>
                        </a:lnSpc>
                        <a:spcAft>
                          <a:spcPts val="0"/>
                        </a:spcAft>
                      </a:pPr>
                      <a:r>
                        <a:rPr lang="es-EC" sz="1100" b="1" dirty="0" smtClean="0">
                          <a:effectLst/>
                          <a:latin typeface="Times New Roman" pitchFamily="18" charset="0"/>
                          <a:ea typeface="Times New Roman"/>
                          <a:cs typeface="Times New Roman" pitchFamily="18" charset="0"/>
                        </a:rPr>
                        <a:t>27,729.26</a:t>
                      </a:r>
                      <a:endParaRPr lang="es-EC" sz="1100" b="1" dirty="0">
                        <a:effectLst/>
                        <a:latin typeface="Times New Roman" pitchFamily="18" charset="0"/>
                        <a:ea typeface="Times New Roman"/>
                        <a:cs typeface="Times New Roman" pitchFamily="18" charset="0"/>
                      </a:endParaRPr>
                    </a:p>
                  </a:txBody>
                  <a:tcPr marL="36101" marR="36101" marT="0" marB="0" anchor="b"/>
                </a:tc>
              </a:tr>
              <a:tr h="212156">
                <a:tc>
                  <a:txBody>
                    <a:bodyPr/>
                    <a:lstStyle/>
                    <a:p>
                      <a:pPr>
                        <a:lnSpc>
                          <a:spcPct val="115000"/>
                        </a:lnSpc>
                        <a:spcAft>
                          <a:spcPts val="0"/>
                        </a:spcAft>
                      </a:pPr>
                      <a:r>
                        <a:rPr lang="es-ES" sz="1000">
                          <a:effectLst/>
                        </a:rPr>
                        <a:t>PASIVO NO CORRIENTE</a:t>
                      </a:r>
                      <a:endParaRPr lang="es-EC" sz="1100">
                        <a:effectLst/>
                        <a:latin typeface="Times New Roman"/>
                        <a:ea typeface="Times New Roman"/>
                        <a:cs typeface="Times New Roman"/>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c>
                  <a:txBody>
                    <a:bodyPr/>
                    <a:lstStyle/>
                    <a:p>
                      <a:pPr>
                        <a:lnSpc>
                          <a:spcPct val="115000"/>
                        </a:lnSpc>
                      </a:pPr>
                      <a:endParaRPr lang="es-EC" sz="1050" b="1" dirty="0">
                        <a:effectLst/>
                        <a:latin typeface="Times New Roman" pitchFamily="18" charset="0"/>
                        <a:cs typeface="Times New Roman" pitchFamily="18" charset="0"/>
                      </a:endParaRPr>
                    </a:p>
                  </a:txBody>
                  <a:tcPr marL="36101" marR="36101" marT="0" marB="0" anchor="b"/>
                </a:tc>
              </a:tr>
              <a:tr h="212156">
                <a:tc>
                  <a:txBody>
                    <a:bodyPr/>
                    <a:lstStyle/>
                    <a:p>
                      <a:pPr>
                        <a:lnSpc>
                          <a:spcPct val="115000"/>
                        </a:lnSpc>
                        <a:spcAft>
                          <a:spcPts val="0"/>
                        </a:spcAft>
                      </a:pPr>
                      <a:r>
                        <a:rPr lang="es-ES" sz="1000">
                          <a:effectLst/>
                        </a:rPr>
                        <a:t>Préstamo Bancario</a:t>
                      </a:r>
                      <a:endParaRPr lang="es-EC" sz="1100">
                        <a:effectLst/>
                        <a:latin typeface="Times New Roman"/>
                        <a:ea typeface="Times New Roman"/>
                        <a:cs typeface="Times New Roman"/>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c>
                  <a:txBody>
                    <a:bodyPr/>
                    <a:lstStyle/>
                    <a:p>
                      <a:pPr algn="r">
                        <a:lnSpc>
                          <a:spcPct val="115000"/>
                        </a:lnSpc>
                        <a:spcAft>
                          <a:spcPts val="0"/>
                        </a:spcAft>
                      </a:pPr>
                      <a:r>
                        <a:rPr lang="es-ES" sz="1000">
                          <a:effectLst/>
                          <a:latin typeface="Times New Roman" pitchFamily="18" charset="0"/>
                          <a:cs typeface="Times New Roman" pitchFamily="18" charset="0"/>
                        </a:rPr>
                        <a:t>7,201.57</a:t>
                      </a:r>
                      <a:endParaRPr lang="es-EC" sz="1100">
                        <a:effectLst/>
                        <a:latin typeface="Times New Roman" pitchFamily="18" charset="0"/>
                        <a:ea typeface="Times New Roman"/>
                        <a:cs typeface="Times New Roman" pitchFamily="18" charset="0"/>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c>
                  <a:txBody>
                    <a:bodyPr/>
                    <a:lstStyle/>
                    <a:p>
                      <a:pPr>
                        <a:lnSpc>
                          <a:spcPct val="115000"/>
                        </a:lnSpc>
                      </a:pPr>
                      <a:endParaRPr lang="es-EC" sz="1050" b="1" dirty="0">
                        <a:effectLst/>
                        <a:latin typeface="Times New Roman" pitchFamily="18" charset="0"/>
                        <a:cs typeface="Times New Roman" pitchFamily="18" charset="0"/>
                      </a:endParaRPr>
                    </a:p>
                  </a:txBody>
                  <a:tcPr marL="36101" marR="36101" marT="0" marB="0" anchor="b"/>
                </a:tc>
              </a:tr>
              <a:tr h="202512">
                <a:tc>
                  <a:txBody>
                    <a:bodyPr/>
                    <a:lstStyle/>
                    <a:p>
                      <a:pPr>
                        <a:lnSpc>
                          <a:spcPct val="115000"/>
                        </a:lnSpc>
                        <a:spcAft>
                          <a:spcPts val="0"/>
                        </a:spcAft>
                      </a:pPr>
                      <a:r>
                        <a:rPr lang="es-ES" sz="1000">
                          <a:effectLst/>
                        </a:rPr>
                        <a:t>Total Pasivo</a:t>
                      </a:r>
                      <a:endParaRPr lang="es-EC" sz="1100">
                        <a:effectLst/>
                        <a:latin typeface="Times New Roman"/>
                        <a:ea typeface="Times New Roman"/>
                        <a:cs typeface="Times New Roman"/>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c>
                  <a:txBody>
                    <a:bodyPr/>
                    <a:lstStyle/>
                    <a:p>
                      <a:pPr algn="r">
                        <a:lnSpc>
                          <a:spcPct val="115000"/>
                        </a:lnSpc>
                        <a:spcAft>
                          <a:spcPts val="0"/>
                        </a:spcAft>
                      </a:pPr>
                      <a:r>
                        <a:rPr lang="es-ES" sz="1000">
                          <a:effectLst/>
                          <a:latin typeface="Times New Roman" pitchFamily="18" charset="0"/>
                          <a:cs typeface="Times New Roman" pitchFamily="18" charset="0"/>
                        </a:rPr>
                        <a:t>7,201.57</a:t>
                      </a:r>
                      <a:endParaRPr lang="es-EC" sz="1100">
                        <a:effectLst/>
                        <a:latin typeface="Times New Roman" pitchFamily="18" charset="0"/>
                        <a:ea typeface="Times New Roman"/>
                        <a:cs typeface="Times New Roman" pitchFamily="18" charset="0"/>
                      </a:endParaRPr>
                    </a:p>
                  </a:txBody>
                  <a:tcPr marL="36101" marR="36101" marT="0" marB="0" anchor="b"/>
                </a:tc>
                <a:tc>
                  <a:txBody>
                    <a:bodyPr/>
                    <a:lstStyle/>
                    <a:p>
                      <a:pPr>
                        <a:lnSpc>
                          <a:spcPct val="115000"/>
                        </a:lnSpc>
                      </a:pPr>
                      <a:endParaRPr lang="es-EC" sz="1050" b="1" dirty="0">
                        <a:effectLst/>
                        <a:latin typeface="Times New Roman" pitchFamily="18" charset="0"/>
                        <a:cs typeface="Times New Roman" pitchFamily="18" charset="0"/>
                      </a:endParaRPr>
                    </a:p>
                  </a:txBody>
                  <a:tcPr marL="36101" marR="36101" marT="0" marB="0" anchor="b"/>
                </a:tc>
              </a:tr>
              <a:tr h="202512">
                <a:tc>
                  <a:txBody>
                    <a:bodyPr/>
                    <a:lstStyle/>
                    <a:p>
                      <a:pPr>
                        <a:lnSpc>
                          <a:spcPct val="115000"/>
                        </a:lnSpc>
                        <a:spcAft>
                          <a:spcPts val="0"/>
                        </a:spcAft>
                      </a:pPr>
                      <a:r>
                        <a:rPr lang="es-ES" sz="1000">
                          <a:effectLst/>
                        </a:rPr>
                        <a:t>PATRIMNOIO</a:t>
                      </a:r>
                      <a:endParaRPr lang="es-EC" sz="1100">
                        <a:effectLst/>
                        <a:latin typeface="Times New Roman"/>
                        <a:ea typeface="Times New Roman"/>
                        <a:cs typeface="Times New Roman"/>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c>
                  <a:txBody>
                    <a:bodyPr/>
                    <a:lstStyle/>
                    <a:p>
                      <a:pPr>
                        <a:lnSpc>
                          <a:spcPct val="115000"/>
                        </a:lnSpc>
                      </a:pPr>
                      <a:endParaRPr lang="es-EC" sz="1050" b="1" dirty="0">
                        <a:effectLst/>
                        <a:latin typeface="Times New Roman" pitchFamily="18" charset="0"/>
                        <a:cs typeface="Times New Roman" pitchFamily="18" charset="0"/>
                      </a:endParaRPr>
                    </a:p>
                  </a:txBody>
                  <a:tcPr marL="36101" marR="36101" marT="0" marB="0" anchor="b"/>
                </a:tc>
              </a:tr>
              <a:tr h="212156">
                <a:tc>
                  <a:txBody>
                    <a:bodyPr/>
                    <a:lstStyle/>
                    <a:p>
                      <a:pPr>
                        <a:lnSpc>
                          <a:spcPct val="115000"/>
                        </a:lnSpc>
                        <a:spcAft>
                          <a:spcPts val="0"/>
                        </a:spcAft>
                      </a:pPr>
                      <a:r>
                        <a:rPr lang="es-ES" sz="1000">
                          <a:effectLst/>
                        </a:rPr>
                        <a:t>Capital Social</a:t>
                      </a:r>
                      <a:endParaRPr lang="es-EC" sz="1100">
                        <a:effectLst/>
                        <a:latin typeface="Times New Roman"/>
                        <a:ea typeface="Times New Roman"/>
                        <a:cs typeface="Times New Roman"/>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c>
                  <a:txBody>
                    <a:bodyPr/>
                    <a:lstStyle/>
                    <a:p>
                      <a:pPr algn="r">
                        <a:lnSpc>
                          <a:spcPct val="115000"/>
                        </a:lnSpc>
                        <a:spcAft>
                          <a:spcPts val="0"/>
                        </a:spcAft>
                      </a:pPr>
                      <a:r>
                        <a:rPr lang="es-ES" sz="1000" dirty="0" smtClean="0">
                          <a:effectLst/>
                          <a:latin typeface="Times New Roman" pitchFamily="18" charset="0"/>
                          <a:cs typeface="Times New Roman" pitchFamily="18" charset="0"/>
                        </a:rPr>
                        <a:t>20,527.69</a:t>
                      </a:r>
                      <a:endParaRPr lang="es-EC" sz="1100" dirty="0">
                        <a:effectLst/>
                        <a:latin typeface="Times New Roman" pitchFamily="18" charset="0"/>
                        <a:ea typeface="Times New Roman"/>
                        <a:cs typeface="Times New Roman" pitchFamily="18" charset="0"/>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c>
                  <a:txBody>
                    <a:bodyPr/>
                    <a:lstStyle/>
                    <a:p>
                      <a:pPr>
                        <a:lnSpc>
                          <a:spcPct val="115000"/>
                        </a:lnSpc>
                      </a:pPr>
                      <a:endParaRPr lang="es-EC" sz="1050" b="1" dirty="0">
                        <a:effectLst/>
                        <a:latin typeface="Times New Roman" pitchFamily="18" charset="0"/>
                        <a:cs typeface="Times New Roman" pitchFamily="18" charset="0"/>
                      </a:endParaRPr>
                    </a:p>
                  </a:txBody>
                  <a:tcPr marL="36101" marR="36101" marT="0" marB="0" anchor="b"/>
                </a:tc>
              </a:tr>
              <a:tr h="212156">
                <a:tc>
                  <a:txBody>
                    <a:bodyPr/>
                    <a:lstStyle/>
                    <a:p>
                      <a:pPr>
                        <a:lnSpc>
                          <a:spcPct val="115000"/>
                        </a:lnSpc>
                        <a:spcAft>
                          <a:spcPts val="0"/>
                        </a:spcAft>
                      </a:pPr>
                      <a:r>
                        <a:rPr lang="es-ES" sz="1000">
                          <a:effectLst/>
                        </a:rPr>
                        <a:t>Total Patrimonio</a:t>
                      </a:r>
                      <a:endParaRPr lang="es-EC" sz="1100">
                        <a:effectLst/>
                        <a:latin typeface="Times New Roman"/>
                        <a:ea typeface="Times New Roman"/>
                        <a:cs typeface="Times New Roman"/>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c>
                  <a:txBody>
                    <a:bodyPr/>
                    <a:lstStyle/>
                    <a:p>
                      <a:pPr algn="r">
                        <a:lnSpc>
                          <a:spcPct val="115000"/>
                        </a:lnSpc>
                        <a:spcAft>
                          <a:spcPts val="0"/>
                        </a:spcAft>
                      </a:pPr>
                      <a:r>
                        <a:rPr lang="es-EC" sz="1100" dirty="0" smtClean="0">
                          <a:effectLst/>
                          <a:latin typeface="Times New Roman" pitchFamily="18" charset="0"/>
                          <a:ea typeface="Times New Roman"/>
                          <a:cs typeface="Times New Roman" pitchFamily="18" charset="0"/>
                        </a:rPr>
                        <a:t>20,527.69</a:t>
                      </a:r>
                      <a:endParaRPr lang="es-EC" sz="1100" dirty="0">
                        <a:effectLst/>
                        <a:latin typeface="Times New Roman" pitchFamily="18" charset="0"/>
                        <a:ea typeface="Times New Roman"/>
                        <a:cs typeface="Times New Roman" pitchFamily="18" charset="0"/>
                      </a:endParaRPr>
                    </a:p>
                  </a:txBody>
                  <a:tcPr marL="36101" marR="36101" marT="0" marB="0" anchor="b"/>
                </a:tc>
                <a:tc>
                  <a:txBody>
                    <a:bodyPr/>
                    <a:lstStyle/>
                    <a:p>
                      <a:pPr>
                        <a:lnSpc>
                          <a:spcPct val="115000"/>
                        </a:lnSpc>
                      </a:pPr>
                      <a:endParaRPr lang="es-EC" sz="1050" b="1" dirty="0">
                        <a:effectLst/>
                        <a:latin typeface="Times New Roman" pitchFamily="18" charset="0"/>
                        <a:cs typeface="Times New Roman" pitchFamily="18" charset="0"/>
                      </a:endParaRPr>
                    </a:p>
                  </a:txBody>
                  <a:tcPr marL="36101" marR="36101" marT="0" marB="0" anchor="b"/>
                </a:tc>
              </a:tr>
              <a:tr h="212156">
                <a:tc>
                  <a:txBody>
                    <a:bodyPr/>
                    <a:lstStyle/>
                    <a:p>
                      <a:pPr>
                        <a:lnSpc>
                          <a:spcPct val="115000"/>
                        </a:lnSpc>
                        <a:spcAft>
                          <a:spcPts val="0"/>
                        </a:spcAft>
                      </a:pPr>
                      <a:r>
                        <a:rPr lang="es-ES" sz="1000">
                          <a:effectLst/>
                        </a:rPr>
                        <a:t>TOTAL PASIVO Y PATRIMONIO</a:t>
                      </a:r>
                      <a:endParaRPr lang="es-EC" sz="1100">
                        <a:effectLst/>
                        <a:latin typeface="Times New Roman"/>
                        <a:ea typeface="Times New Roman"/>
                        <a:cs typeface="Times New Roman"/>
                      </a:endParaRPr>
                    </a:p>
                  </a:txBody>
                  <a:tcPr marL="36101" marR="36101" marT="0" marB="0" anchor="b"/>
                </a:tc>
                <a:tc>
                  <a:txBody>
                    <a:bodyPr/>
                    <a:lstStyle/>
                    <a:p>
                      <a:pPr>
                        <a:lnSpc>
                          <a:spcPct val="115000"/>
                        </a:lnSpc>
                      </a:pPr>
                      <a:endParaRPr lang="es-EC" sz="1050">
                        <a:effectLst/>
                        <a:latin typeface="Times New Roman" pitchFamily="18" charset="0"/>
                        <a:cs typeface="Times New Roman" pitchFamily="18" charset="0"/>
                      </a:endParaRPr>
                    </a:p>
                  </a:txBody>
                  <a:tcPr marL="36101" marR="36101" marT="0" marB="0" anchor="b"/>
                </a:tc>
                <a:tc>
                  <a:txBody>
                    <a:bodyPr/>
                    <a:lstStyle/>
                    <a:p>
                      <a:pPr>
                        <a:lnSpc>
                          <a:spcPct val="115000"/>
                        </a:lnSpc>
                      </a:pPr>
                      <a:endParaRPr lang="es-EC" sz="1050" dirty="0">
                        <a:effectLst/>
                        <a:latin typeface="Times New Roman" pitchFamily="18" charset="0"/>
                        <a:cs typeface="Times New Roman" pitchFamily="18" charset="0"/>
                      </a:endParaRPr>
                    </a:p>
                  </a:txBody>
                  <a:tcPr marL="36101" marR="36101" marT="0" marB="0" anchor="b"/>
                </a:tc>
                <a:tc>
                  <a:txBody>
                    <a:bodyPr/>
                    <a:lstStyle/>
                    <a:p>
                      <a:pPr>
                        <a:lnSpc>
                          <a:spcPct val="115000"/>
                        </a:lnSpc>
                      </a:pPr>
                      <a:endParaRPr lang="es-EC" sz="1050" dirty="0">
                        <a:effectLst/>
                        <a:latin typeface="Times New Roman" pitchFamily="18" charset="0"/>
                        <a:cs typeface="Times New Roman" pitchFamily="18" charset="0"/>
                      </a:endParaRPr>
                    </a:p>
                  </a:txBody>
                  <a:tcPr marL="36101" marR="36101" marT="0" marB="0" anchor="b"/>
                </a:tc>
                <a:tc>
                  <a:txBody>
                    <a:bodyPr/>
                    <a:lstStyle/>
                    <a:p>
                      <a:pPr algn="r">
                        <a:lnSpc>
                          <a:spcPct val="115000"/>
                        </a:lnSpc>
                        <a:spcAft>
                          <a:spcPts val="0"/>
                        </a:spcAft>
                      </a:pPr>
                      <a:r>
                        <a:rPr lang="es-EC" sz="1100" b="1" dirty="0" smtClean="0">
                          <a:effectLst/>
                          <a:latin typeface="Times New Roman" pitchFamily="18" charset="0"/>
                          <a:ea typeface="Times New Roman"/>
                          <a:cs typeface="Times New Roman" pitchFamily="18" charset="0"/>
                        </a:rPr>
                        <a:t>27,729.26</a:t>
                      </a:r>
                      <a:endParaRPr lang="es-EC" sz="1100" b="1" dirty="0">
                        <a:effectLst/>
                        <a:latin typeface="Times New Roman" pitchFamily="18" charset="0"/>
                        <a:ea typeface="Times New Roman"/>
                        <a:cs typeface="Times New Roman" pitchFamily="18" charset="0"/>
                      </a:endParaRPr>
                    </a:p>
                  </a:txBody>
                  <a:tcPr marL="36101" marR="36101" marT="0" marB="0" anchor="b"/>
                </a:tc>
              </a:tr>
            </a:tbl>
          </a:graphicData>
        </a:graphic>
      </p:graphicFrame>
      <p:sp>
        <p:nvSpPr>
          <p:cNvPr id="9" name="8 CuadroTexto"/>
          <p:cNvSpPr txBox="1"/>
          <p:nvPr/>
        </p:nvSpPr>
        <p:spPr>
          <a:xfrm>
            <a:off x="1547664" y="332656"/>
            <a:ext cx="4896544" cy="646331"/>
          </a:xfrm>
          <a:prstGeom prst="rect">
            <a:avLst/>
          </a:prstGeom>
          <a:noFill/>
        </p:spPr>
        <p:txBody>
          <a:bodyPr wrap="square" rtlCol="0">
            <a:spAutoFit/>
          </a:bodyPr>
          <a:lstStyle/>
          <a:p>
            <a:r>
              <a:rPr lang="es-EC" b="1" dirty="0" smtClean="0"/>
              <a:t>ESTADO DE SITUACIÓN INICIAL </a:t>
            </a:r>
          </a:p>
          <a:p>
            <a:pPr algn="ctr"/>
            <a:r>
              <a:rPr lang="es-EC" b="1" dirty="0" smtClean="0"/>
              <a:t>Al 2012</a:t>
            </a:r>
          </a:p>
        </p:txBody>
      </p:sp>
    </p:spTree>
    <p:extLst>
      <p:ext uri="{BB962C8B-B14F-4D97-AF65-F5344CB8AC3E}">
        <p14:creationId xmlns:p14="http://schemas.microsoft.com/office/powerpoint/2010/main" val="226786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3000"/>
                                        <p:tgtEl>
                                          <p:spTgt spid="4"/>
                                        </p:tgtEl>
                                      </p:cBhvr>
                                    </p:animEffect>
                                  </p:childTnLst>
                                </p:cTn>
                              </p:par>
                              <p:par>
                                <p:cTn id="8" presetID="28" presetClass="entr" presetSubtype="0" repeatCount="indefinite"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0" fill="hold"/>
                                        <p:tgtEl>
                                          <p:spTgt spid="6"/>
                                        </p:tgtEl>
                                        <p:attrNameLst>
                                          <p:attrName>ppt_x</p:attrName>
                                        </p:attrNameLst>
                                      </p:cBhvr>
                                      <p:tavLst>
                                        <p:tav tm="0">
                                          <p:val>
                                            <p:strVal val="#ppt_x"/>
                                          </p:val>
                                        </p:tav>
                                        <p:tav tm="100000">
                                          <p:val>
                                            <p:strVal val="#ppt_x"/>
                                          </p:val>
                                        </p:tav>
                                      </p:tavLst>
                                    </p:anim>
                                    <p:anim calcmode="lin" valueType="num">
                                      <p:cBhvr>
                                        <p:cTn id="11" dur="5000" fill="hold"/>
                                        <p:tgtEl>
                                          <p:spTgt spid="6"/>
                                        </p:tgtEl>
                                        <p:attrNameLst>
                                          <p:attrName>ppt_y</p:attrName>
                                        </p:attrNameLst>
                                      </p:cBhvr>
                                      <p:tavLst>
                                        <p:tav tm="0">
                                          <p:val>
                                            <p:strVal val="#ppt_y+1"/>
                                          </p:val>
                                        </p:tav>
                                        <p:tav tm="100000">
                                          <p:val>
                                            <p:strVal val="#ppt_y-1"/>
                                          </p:val>
                                        </p:tav>
                                      </p:tavLst>
                                    </p:anim>
                                  </p:childTnLst>
                                </p:cTn>
                              </p:par>
                              <p:par>
                                <p:cTn id="12" presetID="28" presetClass="entr" presetSubtype="0" repeatCount="indefinite"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0" fill="hold"/>
                                        <p:tgtEl>
                                          <p:spTgt spid="5"/>
                                        </p:tgtEl>
                                        <p:attrNameLst>
                                          <p:attrName>ppt_x</p:attrName>
                                        </p:attrNameLst>
                                      </p:cBhvr>
                                      <p:tavLst>
                                        <p:tav tm="0">
                                          <p:val>
                                            <p:strVal val="#ppt_x"/>
                                          </p:val>
                                        </p:tav>
                                        <p:tav tm="100000">
                                          <p:val>
                                            <p:strVal val="#ppt_x"/>
                                          </p:val>
                                        </p:tav>
                                      </p:tavLst>
                                    </p:anim>
                                    <p:anim calcmode="lin" valueType="num">
                                      <p:cBhvr>
                                        <p:cTn id="15" dur="5000" fill="hold"/>
                                        <p:tgtEl>
                                          <p:spTgt spid="5"/>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22824"/>
            <a:ext cx="9144000" cy="571504"/>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Rectángulo"/>
          <p:cNvSpPr/>
          <p:nvPr/>
        </p:nvSpPr>
        <p:spPr>
          <a:xfrm rot="5400000">
            <a:off x="5572140" y="3286140"/>
            <a:ext cx="6858000" cy="285720"/>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rot="5400000">
            <a:off x="5250669" y="3321835"/>
            <a:ext cx="6858000" cy="214282"/>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5940152" y="-24"/>
            <a:ext cx="1985800" cy="369332"/>
          </a:xfrm>
          <a:prstGeom prst="rect">
            <a:avLst/>
          </a:prstGeom>
          <a:noFill/>
        </p:spPr>
        <p:txBody>
          <a:bodyPr wrap="none" rtlCol="0">
            <a:spAutoFit/>
          </a:bodyPr>
          <a:lstStyle/>
          <a:p>
            <a:r>
              <a:rPr lang="es-ES" dirty="0" smtClean="0">
                <a:solidFill>
                  <a:srgbClr val="FFFF99"/>
                </a:solidFill>
                <a:latin typeface="Forte" pitchFamily="66" charset="0"/>
              </a:rPr>
              <a:t>Estudio Financiero</a:t>
            </a:r>
            <a:endParaRPr lang="es-ES" dirty="0">
              <a:solidFill>
                <a:srgbClr val="FFFF99"/>
              </a:solidFill>
              <a:latin typeface="Forte" pitchFamily="66" charset="0"/>
            </a:endParaRPr>
          </a:p>
        </p:txBody>
      </p:sp>
      <p:graphicFrame>
        <p:nvGraphicFramePr>
          <p:cNvPr id="9" name="8 Tabla"/>
          <p:cNvGraphicFramePr>
            <a:graphicFrameLocks noGrp="1"/>
          </p:cNvGraphicFramePr>
          <p:nvPr>
            <p:extLst>
              <p:ext uri="{D42A27DB-BD31-4B8C-83A1-F6EECF244321}">
                <p14:modId xmlns:p14="http://schemas.microsoft.com/office/powerpoint/2010/main" val="2867032064"/>
              </p:ext>
            </p:extLst>
          </p:nvPr>
        </p:nvGraphicFramePr>
        <p:xfrm>
          <a:off x="467546" y="1484784"/>
          <a:ext cx="7776862" cy="6624828"/>
        </p:xfrm>
        <a:graphic>
          <a:graphicData uri="http://schemas.openxmlformats.org/drawingml/2006/table">
            <a:tbl>
              <a:tblPr firstRow="1" firstCol="1" bandRow="1">
                <a:tableStyleId>{5FD0F851-EC5A-4D38-B0AD-8093EC10F338}</a:tableStyleId>
              </a:tblPr>
              <a:tblGrid>
                <a:gridCol w="3042168"/>
                <a:gridCol w="995348"/>
                <a:gridCol w="999732"/>
                <a:gridCol w="999732"/>
                <a:gridCol w="869941"/>
                <a:gridCol w="869941"/>
              </a:tblGrid>
              <a:tr h="236400">
                <a:tc rowSpan="2">
                  <a:txBody>
                    <a:bodyPr/>
                    <a:lstStyle/>
                    <a:p>
                      <a:pPr algn="ctr">
                        <a:lnSpc>
                          <a:spcPct val="115000"/>
                        </a:lnSpc>
                        <a:spcAft>
                          <a:spcPts val="0"/>
                        </a:spcAft>
                      </a:pPr>
                      <a:r>
                        <a:rPr lang="es-ES" sz="1400" dirty="0">
                          <a:effectLst/>
                        </a:rPr>
                        <a:t>Grupo de productos</a:t>
                      </a:r>
                      <a:endParaRPr lang="es-EC" sz="2000" dirty="0">
                        <a:effectLst/>
                        <a:latin typeface="Times New Roman"/>
                        <a:ea typeface="Times New Roman"/>
                        <a:cs typeface="Times New Roman"/>
                      </a:endParaRPr>
                    </a:p>
                  </a:txBody>
                  <a:tcPr marL="44450" marR="44450" marT="0" marB="0" anchor="ctr"/>
                </a:tc>
                <a:tc gridSpan="5">
                  <a:txBody>
                    <a:bodyPr/>
                    <a:lstStyle/>
                    <a:p>
                      <a:pPr algn="ctr">
                        <a:lnSpc>
                          <a:spcPct val="115000"/>
                        </a:lnSpc>
                        <a:spcAft>
                          <a:spcPts val="0"/>
                        </a:spcAft>
                      </a:pPr>
                      <a:r>
                        <a:rPr lang="es-ES" sz="1400" b="1" dirty="0">
                          <a:effectLst/>
                        </a:rPr>
                        <a:t>Años</a:t>
                      </a:r>
                      <a:endParaRPr lang="es-EC" sz="2000" b="1" dirty="0">
                        <a:effectLst/>
                        <a:latin typeface="Times New Roman"/>
                        <a:ea typeface="Times New Roman"/>
                        <a:cs typeface="Times New Roman"/>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36400">
                <a:tc vMerge="1">
                  <a:txBody>
                    <a:bodyPr/>
                    <a:lstStyle/>
                    <a:p>
                      <a:endParaRPr lang="es-EC"/>
                    </a:p>
                  </a:txBody>
                  <a:tcPr/>
                </a:tc>
                <a:tc>
                  <a:txBody>
                    <a:bodyPr/>
                    <a:lstStyle/>
                    <a:p>
                      <a:pPr algn="r">
                        <a:lnSpc>
                          <a:spcPct val="115000"/>
                        </a:lnSpc>
                        <a:spcAft>
                          <a:spcPts val="0"/>
                        </a:spcAft>
                      </a:pPr>
                      <a:r>
                        <a:rPr lang="es-ES" sz="1400" b="1" dirty="0">
                          <a:effectLst/>
                        </a:rPr>
                        <a:t>2013</a:t>
                      </a:r>
                      <a:endParaRPr lang="es-EC" sz="2000" b="1"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b="1" dirty="0">
                          <a:effectLst/>
                        </a:rPr>
                        <a:t>2014</a:t>
                      </a:r>
                      <a:endParaRPr lang="es-EC" sz="2000" b="1"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b="1" dirty="0">
                          <a:effectLst/>
                        </a:rPr>
                        <a:t>2015</a:t>
                      </a:r>
                      <a:endParaRPr lang="es-EC" sz="2000" b="1"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b="1" dirty="0">
                          <a:effectLst/>
                        </a:rPr>
                        <a:t>2016</a:t>
                      </a:r>
                      <a:endParaRPr lang="es-EC" sz="2000" b="1"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b="1" dirty="0">
                          <a:effectLst/>
                        </a:rPr>
                        <a:t>2017</a:t>
                      </a:r>
                      <a:endParaRPr lang="es-EC" sz="2000" b="1" dirty="0">
                        <a:effectLst/>
                        <a:latin typeface="Times New Roman"/>
                        <a:ea typeface="Times New Roman"/>
                        <a:cs typeface="Times New Roman"/>
                      </a:endParaRPr>
                    </a:p>
                  </a:txBody>
                  <a:tcPr marL="44450" marR="44450" marT="0" marB="0" anchor="b"/>
                </a:tc>
              </a:tr>
              <a:tr h="236400">
                <a:tc>
                  <a:txBody>
                    <a:bodyPr/>
                    <a:lstStyle/>
                    <a:p>
                      <a:pPr>
                        <a:lnSpc>
                          <a:spcPct val="115000"/>
                        </a:lnSpc>
                        <a:spcAft>
                          <a:spcPts val="0"/>
                        </a:spcAft>
                      </a:pPr>
                      <a:r>
                        <a:rPr lang="es-ES" sz="1400" b="0">
                          <a:effectLst/>
                        </a:rPr>
                        <a:t>Cereales</a:t>
                      </a:r>
                      <a:endParaRPr lang="es-EC" sz="2000" b="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dirty="0" smtClean="0">
                          <a:effectLst/>
                          <a:latin typeface="Times New Roman" pitchFamily="18" charset="0"/>
                          <a:cs typeface="Times New Roman" pitchFamily="18" charset="0"/>
                        </a:rPr>
                        <a:t>23.83</a:t>
                      </a:r>
                      <a:endParaRPr lang="es-EC" sz="2000" dirty="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24.67</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25.46</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26.36</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27.29</a:t>
                      </a:r>
                      <a:endParaRPr lang="es-EC" sz="2000">
                        <a:effectLst/>
                        <a:latin typeface="Times New Roman" pitchFamily="18" charset="0"/>
                        <a:ea typeface="Times New Roman"/>
                        <a:cs typeface="Times New Roman" pitchFamily="18" charset="0"/>
                      </a:endParaRPr>
                    </a:p>
                  </a:txBody>
                  <a:tcPr marL="44450" marR="44450" marT="0" marB="0" anchor="b"/>
                </a:tc>
              </a:tr>
              <a:tr h="236400">
                <a:tc>
                  <a:txBody>
                    <a:bodyPr/>
                    <a:lstStyle/>
                    <a:p>
                      <a:pPr>
                        <a:lnSpc>
                          <a:spcPct val="115000"/>
                        </a:lnSpc>
                        <a:spcAft>
                          <a:spcPts val="0"/>
                        </a:spcAft>
                      </a:pPr>
                      <a:r>
                        <a:rPr lang="es-ES" sz="1400" b="0">
                          <a:effectLst/>
                        </a:rPr>
                        <a:t>Fideos y pastas </a:t>
                      </a:r>
                      <a:endParaRPr lang="es-EC" sz="2000" b="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dirty="0">
                          <a:effectLst/>
                          <a:latin typeface="Times New Roman" pitchFamily="18" charset="0"/>
                          <a:cs typeface="Times New Roman" pitchFamily="18" charset="0"/>
                        </a:rPr>
                        <a:t>10.65</a:t>
                      </a:r>
                      <a:endParaRPr lang="es-EC" sz="2000" dirty="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11.02</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11.38</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11.78</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12.19</a:t>
                      </a:r>
                      <a:endParaRPr lang="es-EC" sz="2000">
                        <a:effectLst/>
                        <a:latin typeface="Times New Roman" pitchFamily="18" charset="0"/>
                        <a:ea typeface="Times New Roman"/>
                        <a:cs typeface="Times New Roman" pitchFamily="18" charset="0"/>
                      </a:endParaRPr>
                    </a:p>
                  </a:txBody>
                  <a:tcPr marL="44450" marR="44450" marT="0" marB="0" anchor="b"/>
                </a:tc>
              </a:tr>
              <a:tr h="236400">
                <a:tc>
                  <a:txBody>
                    <a:bodyPr/>
                    <a:lstStyle/>
                    <a:p>
                      <a:pPr>
                        <a:lnSpc>
                          <a:spcPct val="115000"/>
                        </a:lnSpc>
                        <a:spcAft>
                          <a:spcPts val="0"/>
                        </a:spcAft>
                      </a:pPr>
                      <a:r>
                        <a:rPr lang="es-ES" sz="1400" b="0">
                          <a:effectLst/>
                        </a:rPr>
                        <a:t>Carnes y embutidos</a:t>
                      </a:r>
                      <a:endParaRPr lang="es-EC" sz="2000" b="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dirty="0">
                          <a:effectLst/>
                          <a:latin typeface="Times New Roman" pitchFamily="18" charset="0"/>
                          <a:cs typeface="Times New Roman" pitchFamily="18" charset="0"/>
                        </a:rPr>
                        <a:t>325.25</a:t>
                      </a:r>
                      <a:endParaRPr lang="es-EC" sz="2000" dirty="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336.64</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347.41</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359.66</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372.37</a:t>
                      </a:r>
                      <a:endParaRPr lang="es-EC" sz="2000">
                        <a:effectLst/>
                        <a:latin typeface="Times New Roman" pitchFamily="18" charset="0"/>
                        <a:ea typeface="Times New Roman"/>
                        <a:cs typeface="Times New Roman" pitchFamily="18" charset="0"/>
                      </a:endParaRPr>
                    </a:p>
                  </a:txBody>
                  <a:tcPr marL="44450" marR="44450" marT="0" marB="0" anchor="b"/>
                </a:tc>
              </a:tr>
              <a:tr h="236400">
                <a:tc>
                  <a:txBody>
                    <a:bodyPr/>
                    <a:lstStyle/>
                    <a:p>
                      <a:pPr>
                        <a:lnSpc>
                          <a:spcPct val="115000"/>
                        </a:lnSpc>
                        <a:spcAft>
                          <a:spcPts val="0"/>
                        </a:spcAft>
                      </a:pPr>
                      <a:r>
                        <a:rPr lang="es-ES" sz="1400" b="0">
                          <a:effectLst/>
                        </a:rPr>
                        <a:t>Enlatados </a:t>
                      </a:r>
                      <a:endParaRPr lang="es-EC" sz="2000" b="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dirty="0">
                          <a:effectLst/>
                          <a:latin typeface="Times New Roman" pitchFamily="18" charset="0"/>
                          <a:cs typeface="Times New Roman" pitchFamily="18" charset="0"/>
                        </a:rPr>
                        <a:t>66.76</a:t>
                      </a:r>
                      <a:endParaRPr lang="es-EC" sz="2000" dirty="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dirty="0">
                          <a:effectLst/>
                          <a:latin typeface="Times New Roman" pitchFamily="18" charset="0"/>
                          <a:cs typeface="Times New Roman" pitchFamily="18" charset="0"/>
                        </a:rPr>
                        <a:t>69.10</a:t>
                      </a:r>
                      <a:endParaRPr lang="es-EC" sz="2000" dirty="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71.31</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73.83</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77.62</a:t>
                      </a:r>
                      <a:endParaRPr lang="es-EC" sz="2000">
                        <a:effectLst/>
                        <a:latin typeface="Times New Roman" pitchFamily="18" charset="0"/>
                        <a:ea typeface="Times New Roman"/>
                        <a:cs typeface="Times New Roman" pitchFamily="18" charset="0"/>
                      </a:endParaRPr>
                    </a:p>
                  </a:txBody>
                  <a:tcPr marL="44450" marR="44450" marT="0" marB="0" anchor="b"/>
                </a:tc>
              </a:tr>
              <a:tr h="236400">
                <a:tc>
                  <a:txBody>
                    <a:bodyPr/>
                    <a:lstStyle/>
                    <a:p>
                      <a:pPr>
                        <a:lnSpc>
                          <a:spcPct val="115000"/>
                        </a:lnSpc>
                        <a:spcAft>
                          <a:spcPts val="0"/>
                        </a:spcAft>
                      </a:pPr>
                      <a:r>
                        <a:rPr lang="es-ES" sz="1400" b="0">
                          <a:effectLst/>
                        </a:rPr>
                        <a:t>Productos lácteos</a:t>
                      </a:r>
                      <a:endParaRPr lang="es-EC" sz="2000" b="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134.91</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139.64</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144.11</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149.19</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154.46</a:t>
                      </a:r>
                      <a:endParaRPr lang="es-EC" sz="2000">
                        <a:effectLst/>
                        <a:latin typeface="Times New Roman" pitchFamily="18" charset="0"/>
                        <a:ea typeface="Times New Roman"/>
                        <a:cs typeface="Times New Roman" pitchFamily="18" charset="0"/>
                      </a:endParaRPr>
                    </a:p>
                  </a:txBody>
                  <a:tcPr marL="44450" marR="44450" marT="0" marB="0" anchor="b"/>
                </a:tc>
              </a:tr>
              <a:tr h="236400">
                <a:tc>
                  <a:txBody>
                    <a:bodyPr/>
                    <a:lstStyle/>
                    <a:p>
                      <a:pPr>
                        <a:lnSpc>
                          <a:spcPct val="115000"/>
                        </a:lnSpc>
                        <a:spcAft>
                          <a:spcPts val="0"/>
                        </a:spcAft>
                      </a:pPr>
                      <a:r>
                        <a:rPr lang="es-ES" sz="1400" b="0">
                          <a:effectLst/>
                        </a:rPr>
                        <a:t>Aceites y grasas </a:t>
                      </a:r>
                      <a:endParaRPr lang="es-EC" sz="2000" b="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80.26</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dirty="0">
                          <a:effectLst/>
                          <a:latin typeface="Times New Roman" pitchFamily="18" charset="0"/>
                          <a:cs typeface="Times New Roman" pitchFamily="18" charset="0"/>
                        </a:rPr>
                        <a:t>83.07</a:t>
                      </a:r>
                      <a:endParaRPr lang="es-EC" sz="2000" dirty="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85.73</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88.75</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90.23</a:t>
                      </a:r>
                      <a:endParaRPr lang="es-EC" sz="2000">
                        <a:effectLst/>
                        <a:latin typeface="Times New Roman" pitchFamily="18" charset="0"/>
                        <a:ea typeface="Times New Roman"/>
                        <a:cs typeface="Times New Roman" pitchFamily="18" charset="0"/>
                      </a:endParaRPr>
                    </a:p>
                  </a:txBody>
                  <a:tcPr marL="44450" marR="44450" marT="0" marB="0" anchor="b"/>
                </a:tc>
              </a:tr>
              <a:tr h="236400">
                <a:tc>
                  <a:txBody>
                    <a:bodyPr/>
                    <a:lstStyle/>
                    <a:p>
                      <a:pPr>
                        <a:lnSpc>
                          <a:spcPct val="115000"/>
                        </a:lnSpc>
                        <a:spcAft>
                          <a:spcPts val="0"/>
                        </a:spcAft>
                      </a:pPr>
                      <a:r>
                        <a:rPr lang="es-ES" sz="1400" b="0">
                          <a:effectLst/>
                        </a:rPr>
                        <a:t>Frutas </a:t>
                      </a:r>
                      <a:endParaRPr lang="es-EC" sz="2000" b="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118.27</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122.41</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126.33</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130.79</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132.97</a:t>
                      </a:r>
                      <a:endParaRPr lang="es-EC" sz="2000">
                        <a:effectLst/>
                        <a:latin typeface="Times New Roman" pitchFamily="18" charset="0"/>
                        <a:ea typeface="Times New Roman"/>
                        <a:cs typeface="Times New Roman" pitchFamily="18" charset="0"/>
                      </a:endParaRPr>
                    </a:p>
                  </a:txBody>
                  <a:tcPr marL="44450" marR="44450" marT="0" marB="0" anchor="b"/>
                </a:tc>
              </a:tr>
              <a:tr h="236400">
                <a:tc>
                  <a:txBody>
                    <a:bodyPr/>
                    <a:lstStyle/>
                    <a:p>
                      <a:pPr>
                        <a:lnSpc>
                          <a:spcPct val="115000"/>
                        </a:lnSpc>
                        <a:spcAft>
                          <a:spcPts val="0"/>
                        </a:spcAft>
                      </a:pPr>
                      <a:r>
                        <a:rPr lang="es-ES" sz="1400" b="0">
                          <a:effectLst/>
                        </a:rPr>
                        <a:t>Legumbres y Hortalizas</a:t>
                      </a:r>
                      <a:endParaRPr lang="es-EC" sz="2000" b="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95.87</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97.60</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dirty="0">
                          <a:effectLst/>
                          <a:latin typeface="Times New Roman" pitchFamily="18" charset="0"/>
                          <a:cs typeface="Times New Roman" pitchFamily="18" charset="0"/>
                        </a:rPr>
                        <a:t>99.07</a:t>
                      </a:r>
                      <a:endParaRPr lang="es-EC" sz="2000" dirty="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100.88</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100.88</a:t>
                      </a:r>
                      <a:endParaRPr lang="es-EC" sz="2000">
                        <a:effectLst/>
                        <a:latin typeface="Times New Roman" pitchFamily="18" charset="0"/>
                        <a:ea typeface="Times New Roman"/>
                        <a:cs typeface="Times New Roman" pitchFamily="18" charset="0"/>
                      </a:endParaRPr>
                    </a:p>
                  </a:txBody>
                  <a:tcPr marL="44450" marR="44450" marT="0" marB="0" anchor="b"/>
                </a:tc>
              </a:tr>
              <a:tr h="236400">
                <a:tc>
                  <a:txBody>
                    <a:bodyPr/>
                    <a:lstStyle/>
                    <a:p>
                      <a:pPr>
                        <a:lnSpc>
                          <a:spcPct val="115000"/>
                        </a:lnSpc>
                        <a:spcAft>
                          <a:spcPts val="0"/>
                        </a:spcAft>
                      </a:pPr>
                      <a:r>
                        <a:rPr lang="es-ES" sz="1400" b="0">
                          <a:effectLst/>
                        </a:rPr>
                        <a:t>Granos</a:t>
                      </a:r>
                      <a:endParaRPr lang="es-EC" sz="2000" b="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131.07</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135.66</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dirty="0">
                          <a:effectLst/>
                          <a:latin typeface="Times New Roman" pitchFamily="18" charset="0"/>
                          <a:cs typeface="Times New Roman" pitchFamily="18" charset="0"/>
                        </a:rPr>
                        <a:t>140.00</a:t>
                      </a:r>
                      <a:endParaRPr lang="es-EC" sz="2000" dirty="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144.94</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147.36</a:t>
                      </a:r>
                      <a:endParaRPr lang="es-EC" sz="2000">
                        <a:effectLst/>
                        <a:latin typeface="Times New Roman" pitchFamily="18" charset="0"/>
                        <a:ea typeface="Times New Roman"/>
                        <a:cs typeface="Times New Roman" pitchFamily="18" charset="0"/>
                      </a:endParaRPr>
                    </a:p>
                  </a:txBody>
                  <a:tcPr marL="44450" marR="44450" marT="0" marB="0" anchor="b"/>
                </a:tc>
              </a:tr>
              <a:tr h="236400">
                <a:tc>
                  <a:txBody>
                    <a:bodyPr/>
                    <a:lstStyle/>
                    <a:p>
                      <a:pPr>
                        <a:lnSpc>
                          <a:spcPct val="115000"/>
                        </a:lnSpc>
                        <a:spcAft>
                          <a:spcPts val="0"/>
                        </a:spcAft>
                      </a:pPr>
                      <a:r>
                        <a:rPr lang="es-ES" sz="1400" b="0">
                          <a:effectLst/>
                        </a:rPr>
                        <a:t>Sal, Especias </a:t>
                      </a:r>
                      <a:endParaRPr lang="es-EC" sz="2000" b="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97.92</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101.35</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dirty="0">
                          <a:effectLst/>
                          <a:latin typeface="Times New Roman" pitchFamily="18" charset="0"/>
                          <a:cs typeface="Times New Roman" pitchFamily="18" charset="0"/>
                        </a:rPr>
                        <a:t>104.59</a:t>
                      </a:r>
                      <a:endParaRPr lang="es-EC" sz="2000" dirty="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dirty="0" smtClean="0">
                          <a:effectLst/>
                          <a:latin typeface="Times New Roman" pitchFamily="18" charset="0"/>
                          <a:cs typeface="Times New Roman" pitchFamily="18" charset="0"/>
                        </a:rPr>
                        <a:t>108.28</a:t>
                      </a:r>
                      <a:endParaRPr lang="es-EC" sz="2000" dirty="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112.11</a:t>
                      </a:r>
                      <a:endParaRPr lang="es-EC" sz="2000">
                        <a:effectLst/>
                        <a:latin typeface="Times New Roman" pitchFamily="18" charset="0"/>
                        <a:ea typeface="Times New Roman"/>
                        <a:cs typeface="Times New Roman" pitchFamily="18" charset="0"/>
                      </a:endParaRPr>
                    </a:p>
                  </a:txBody>
                  <a:tcPr marL="44450" marR="44450" marT="0" marB="0" anchor="b"/>
                </a:tc>
              </a:tr>
              <a:tr h="236400">
                <a:tc>
                  <a:txBody>
                    <a:bodyPr/>
                    <a:lstStyle/>
                    <a:p>
                      <a:pPr>
                        <a:lnSpc>
                          <a:spcPct val="115000"/>
                        </a:lnSpc>
                        <a:spcAft>
                          <a:spcPts val="0"/>
                        </a:spcAft>
                      </a:pPr>
                      <a:r>
                        <a:rPr lang="es-ES" sz="1400" b="0">
                          <a:effectLst/>
                        </a:rPr>
                        <a:t>Bebidas </a:t>
                      </a:r>
                      <a:endParaRPr lang="es-EC" sz="2000" b="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1344.84</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1391.95</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1436.48</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1487.13</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1511.96</a:t>
                      </a:r>
                      <a:endParaRPr lang="es-EC" sz="2000">
                        <a:effectLst/>
                        <a:latin typeface="Times New Roman" pitchFamily="18" charset="0"/>
                        <a:ea typeface="Times New Roman"/>
                        <a:cs typeface="Times New Roman" pitchFamily="18" charset="0"/>
                      </a:endParaRPr>
                    </a:p>
                  </a:txBody>
                  <a:tcPr marL="44450" marR="44450" marT="0" marB="0" anchor="b"/>
                </a:tc>
              </a:tr>
              <a:tr h="236400">
                <a:tc>
                  <a:txBody>
                    <a:bodyPr/>
                    <a:lstStyle/>
                    <a:p>
                      <a:pPr>
                        <a:lnSpc>
                          <a:spcPct val="115000"/>
                        </a:lnSpc>
                        <a:spcAft>
                          <a:spcPts val="0"/>
                        </a:spcAft>
                      </a:pPr>
                      <a:r>
                        <a:rPr lang="es-ES" sz="1400" b="0" dirty="0">
                          <a:effectLst/>
                        </a:rPr>
                        <a:t>Aseo </a:t>
                      </a:r>
                      <a:endParaRPr lang="es-EC" sz="2000" b="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571.39</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591.41</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610.33</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dirty="0">
                          <a:effectLst/>
                          <a:latin typeface="Times New Roman" pitchFamily="18" charset="0"/>
                          <a:cs typeface="Times New Roman" pitchFamily="18" charset="0"/>
                        </a:rPr>
                        <a:t>631.85</a:t>
                      </a:r>
                      <a:endParaRPr lang="es-EC" sz="2000" dirty="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654.18</a:t>
                      </a:r>
                      <a:endParaRPr lang="es-EC" sz="2000">
                        <a:effectLst/>
                        <a:latin typeface="Times New Roman" pitchFamily="18" charset="0"/>
                        <a:ea typeface="Times New Roman"/>
                        <a:cs typeface="Times New Roman" pitchFamily="18" charset="0"/>
                      </a:endParaRPr>
                    </a:p>
                  </a:txBody>
                  <a:tcPr marL="44450" marR="44450" marT="0" marB="0" anchor="b"/>
                </a:tc>
              </a:tr>
              <a:tr h="459247">
                <a:tc>
                  <a:txBody>
                    <a:bodyPr/>
                    <a:lstStyle/>
                    <a:p>
                      <a:pPr>
                        <a:lnSpc>
                          <a:spcPct val="115000"/>
                        </a:lnSpc>
                        <a:spcAft>
                          <a:spcPts val="0"/>
                        </a:spcAft>
                      </a:pPr>
                      <a:r>
                        <a:rPr lang="es-ES" sz="1400">
                          <a:effectLst/>
                        </a:rPr>
                        <a:t>TOTAL VENTAS MENSUAL</a:t>
                      </a:r>
                      <a:endParaRPr lang="es-EC" sz="20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3,067.80</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3,173.63</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3,273.52</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3,387.25</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dirty="0">
                          <a:effectLst/>
                          <a:latin typeface="Times New Roman" pitchFamily="18" charset="0"/>
                          <a:cs typeface="Times New Roman" pitchFamily="18" charset="0"/>
                        </a:rPr>
                        <a:t>3,471.23</a:t>
                      </a:r>
                      <a:endParaRPr lang="es-EC" sz="2000" dirty="0">
                        <a:effectLst/>
                        <a:latin typeface="Times New Roman" pitchFamily="18" charset="0"/>
                        <a:ea typeface="Times New Roman"/>
                        <a:cs typeface="Times New Roman" pitchFamily="18" charset="0"/>
                      </a:endParaRPr>
                    </a:p>
                  </a:txBody>
                  <a:tcPr marL="44450" marR="44450" marT="0" marB="0" anchor="b"/>
                </a:tc>
              </a:tr>
              <a:tr h="236400">
                <a:tc>
                  <a:txBody>
                    <a:bodyPr/>
                    <a:lstStyle/>
                    <a:p>
                      <a:pPr>
                        <a:lnSpc>
                          <a:spcPct val="115000"/>
                        </a:lnSpc>
                        <a:spcAft>
                          <a:spcPts val="0"/>
                        </a:spcAft>
                      </a:pPr>
                      <a:r>
                        <a:rPr lang="es-ES" sz="1400">
                          <a:effectLst/>
                        </a:rPr>
                        <a:t>MESES</a:t>
                      </a:r>
                      <a:endParaRPr lang="es-EC" sz="20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12</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12</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12</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12</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12</a:t>
                      </a:r>
                      <a:endParaRPr lang="es-EC" sz="2000">
                        <a:effectLst/>
                        <a:latin typeface="Times New Roman" pitchFamily="18" charset="0"/>
                        <a:ea typeface="Times New Roman"/>
                        <a:cs typeface="Times New Roman" pitchFamily="18" charset="0"/>
                      </a:endParaRPr>
                    </a:p>
                  </a:txBody>
                  <a:tcPr marL="44450" marR="44450" marT="0" marB="0" anchor="b"/>
                </a:tc>
              </a:tr>
              <a:tr h="459247">
                <a:tc>
                  <a:txBody>
                    <a:bodyPr/>
                    <a:lstStyle/>
                    <a:p>
                      <a:pPr>
                        <a:lnSpc>
                          <a:spcPct val="115000"/>
                        </a:lnSpc>
                        <a:spcAft>
                          <a:spcPts val="0"/>
                        </a:spcAft>
                      </a:pPr>
                      <a:r>
                        <a:rPr lang="es-ES" sz="1400">
                          <a:effectLst/>
                        </a:rPr>
                        <a:t>TOTAL VENTAS ANUAL</a:t>
                      </a:r>
                      <a:endParaRPr lang="es-EC" sz="20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dirty="0">
                          <a:effectLst/>
                          <a:latin typeface="Times New Roman" pitchFamily="18" charset="0"/>
                          <a:cs typeface="Times New Roman" pitchFamily="18" charset="0"/>
                        </a:rPr>
                        <a:t>36,813.54</a:t>
                      </a:r>
                      <a:endParaRPr lang="es-EC" sz="2000" dirty="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38,083.53</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39,282.19</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40,646.94</a:t>
                      </a:r>
                      <a:endParaRPr lang="es-EC" sz="20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dirty="0">
                          <a:effectLst/>
                          <a:latin typeface="Times New Roman" pitchFamily="18" charset="0"/>
                          <a:cs typeface="Times New Roman" pitchFamily="18" charset="0"/>
                        </a:rPr>
                        <a:t>41,654.82</a:t>
                      </a:r>
                      <a:endParaRPr lang="es-EC" sz="2000" dirty="0">
                        <a:effectLst/>
                        <a:latin typeface="Times New Roman" pitchFamily="18" charset="0"/>
                        <a:ea typeface="Times New Roman"/>
                        <a:cs typeface="Times New Roman" pitchFamily="18" charset="0"/>
                      </a:endParaRPr>
                    </a:p>
                  </a:txBody>
                  <a:tcPr marL="44450" marR="44450" marT="0" marB="0" anchor="b"/>
                </a:tc>
              </a:tr>
            </a:tbl>
          </a:graphicData>
        </a:graphic>
      </p:graphicFrame>
      <p:sp>
        <p:nvSpPr>
          <p:cNvPr id="10" name="9 CuadroTexto"/>
          <p:cNvSpPr txBox="1"/>
          <p:nvPr/>
        </p:nvSpPr>
        <p:spPr>
          <a:xfrm>
            <a:off x="611560" y="764704"/>
            <a:ext cx="4248472" cy="369332"/>
          </a:xfrm>
          <a:prstGeom prst="rect">
            <a:avLst/>
          </a:prstGeom>
          <a:noFill/>
        </p:spPr>
        <p:txBody>
          <a:bodyPr wrap="square" rtlCol="0">
            <a:spAutoFit/>
          </a:bodyPr>
          <a:lstStyle/>
          <a:p>
            <a:r>
              <a:rPr lang="es-EC" b="1" dirty="0" smtClean="0">
                <a:effectLst>
                  <a:glow rad="63500">
                    <a:schemeClr val="accent3">
                      <a:satMod val="175000"/>
                      <a:alpha val="40000"/>
                    </a:schemeClr>
                  </a:glow>
                </a:effectLst>
              </a:rPr>
              <a:t>PRESUPUESTO DE INGRESOS</a:t>
            </a:r>
            <a:endParaRPr lang="es-EC" b="1" dirty="0">
              <a:effectLst>
                <a:glow rad="63500">
                  <a:schemeClr val="accent3">
                    <a:satMod val="175000"/>
                    <a:alpha val="40000"/>
                  </a:schemeClr>
                </a:glow>
              </a:effectLst>
            </a:endParaRPr>
          </a:p>
        </p:txBody>
      </p:sp>
    </p:spTree>
    <p:extLst>
      <p:ext uri="{BB962C8B-B14F-4D97-AF65-F5344CB8AC3E}">
        <p14:creationId xmlns:p14="http://schemas.microsoft.com/office/powerpoint/2010/main" val="143565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3000"/>
                                        <p:tgtEl>
                                          <p:spTgt spid="4"/>
                                        </p:tgtEl>
                                      </p:cBhvr>
                                    </p:animEffect>
                                  </p:childTnLst>
                                </p:cTn>
                              </p:par>
                              <p:par>
                                <p:cTn id="8" presetID="28" presetClass="entr" presetSubtype="0" repeatCount="indefinite"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0" fill="hold"/>
                                        <p:tgtEl>
                                          <p:spTgt spid="6"/>
                                        </p:tgtEl>
                                        <p:attrNameLst>
                                          <p:attrName>ppt_x</p:attrName>
                                        </p:attrNameLst>
                                      </p:cBhvr>
                                      <p:tavLst>
                                        <p:tav tm="0">
                                          <p:val>
                                            <p:strVal val="#ppt_x"/>
                                          </p:val>
                                        </p:tav>
                                        <p:tav tm="100000">
                                          <p:val>
                                            <p:strVal val="#ppt_x"/>
                                          </p:val>
                                        </p:tav>
                                      </p:tavLst>
                                    </p:anim>
                                    <p:anim calcmode="lin" valueType="num">
                                      <p:cBhvr>
                                        <p:cTn id="11" dur="5000" fill="hold"/>
                                        <p:tgtEl>
                                          <p:spTgt spid="6"/>
                                        </p:tgtEl>
                                        <p:attrNameLst>
                                          <p:attrName>ppt_y</p:attrName>
                                        </p:attrNameLst>
                                      </p:cBhvr>
                                      <p:tavLst>
                                        <p:tav tm="0">
                                          <p:val>
                                            <p:strVal val="#ppt_y+1"/>
                                          </p:val>
                                        </p:tav>
                                        <p:tav tm="100000">
                                          <p:val>
                                            <p:strVal val="#ppt_y-1"/>
                                          </p:val>
                                        </p:tav>
                                      </p:tavLst>
                                    </p:anim>
                                  </p:childTnLst>
                                </p:cTn>
                              </p:par>
                              <p:par>
                                <p:cTn id="12" presetID="28" presetClass="entr" presetSubtype="0" repeatCount="indefinite"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0" fill="hold"/>
                                        <p:tgtEl>
                                          <p:spTgt spid="5"/>
                                        </p:tgtEl>
                                        <p:attrNameLst>
                                          <p:attrName>ppt_x</p:attrName>
                                        </p:attrNameLst>
                                      </p:cBhvr>
                                      <p:tavLst>
                                        <p:tav tm="0">
                                          <p:val>
                                            <p:strVal val="#ppt_x"/>
                                          </p:val>
                                        </p:tav>
                                        <p:tav tm="100000">
                                          <p:val>
                                            <p:strVal val="#ppt_x"/>
                                          </p:val>
                                        </p:tav>
                                      </p:tavLst>
                                    </p:anim>
                                    <p:anim calcmode="lin" valueType="num">
                                      <p:cBhvr>
                                        <p:cTn id="15" dur="5000" fill="hold"/>
                                        <p:tgtEl>
                                          <p:spTgt spid="5"/>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22824"/>
            <a:ext cx="9144000" cy="571504"/>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Rectángulo"/>
          <p:cNvSpPr/>
          <p:nvPr/>
        </p:nvSpPr>
        <p:spPr>
          <a:xfrm rot="5400000">
            <a:off x="5572140" y="3286140"/>
            <a:ext cx="6858000" cy="285720"/>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rot="5400000">
            <a:off x="5250669" y="3321835"/>
            <a:ext cx="6858000" cy="214282"/>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5940152" y="-24"/>
            <a:ext cx="1985800" cy="369332"/>
          </a:xfrm>
          <a:prstGeom prst="rect">
            <a:avLst/>
          </a:prstGeom>
          <a:noFill/>
        </p:spPr>
        <p:txBody>
          <a:bodyPr wrap="none" rtlCol="0">
            <a:spAutoFit/>
          </a:bodyPr>
          <a:lstStyle/>
          <a:p>
            <a:r>
              <a:rPr lang="es-ES" dirty="0" smtClean="0">
                <a:solidFill>
                  <a:srgbClr val="FFFF99"/>
                </a:solidFill>
                <a:latin typeface="Forte" pitchFamily="66" charset="0"/>
              </a:rPr>
              <a:t>Estudio Financiero</a:t>
            </a:r>
            <a:endParaRPr lang="es-ES" dirty="0">
              <a:solidFill>
                <a:srgbClr val="FFFF99"/>
              </a:solidFill>
              <a:latin typeface="Forte" pitchFamily="66" charset="0"/>
            </a:endParaRPr>
          </a:p>
        </p:txBody>
      </p:sp>
      <p:graphicFrame>
        <p:nvGraphicFramePr>
          <p:cNvPr id="8" name="7 Tabla"/>
          <p:cNvGraphicFramePr>
            <a:graphicFrameLocks noGrp="1"/>
          </p:cNvGraphicFramePr>
          <p:nvPr>
            <p:extLst>
              <p:ext uri="{D42A27DB-BD31-4B8C-83A1-F6EECF244321}">
                <p14:modId xmlns:p14="http://schemas.microsoft.com/office/powerpoint/2010/main" val="540426993"/>
              </p:ext>
            </p:extLst>
          </p:nvPr>
        </p:nvGraphicFramePr>
        <p:xfrm>
          <a:off x="467544" y="1556792"/>
          <a:ext cx="7776865" cy="5981286"/>
        </p:xfrm>
        <a:graphic>
          <a:graphicData uri="http://schemas.openxmlformats.org/drawingml/2006/table">
            <a:tbl>
              <a:tblPr firstRow="1" firstCol="1" bandRow="1">
                <a:tableStyleId>{0E3FDE45-AF77-4B5C-9715-49D594BDF05E}</a:tableStyleId>
              </a:tblPr>
              <a:tblGrid>
                <a:gridCol w="2401153"/>
                <a:gridCol w="1168322"/>
                <a:gridCol w="1143235"/>
                <a:gridCol w="1021385"/>
                <a:gridCol w="1021385"/>
                <a:gridCol w="1021385"/>
              </a:tblGrid>
              <a:tr h="225737">
                <a:tc>
                  <a:txBody>
                    <a:bodyPr/>
                    <a:lstStyle/>
                    <a:p>
                      <a:pPr>
                        <a:lnSpc>
                          <a:spcPct val="115000"/>
                        </a:lnSpc>
                        <a:spcAft>
                          <a:spcPts val="0"/>
                        </a:spcAft>
                      </a:pPr>
                      <a:r>
                        <a:rPr lang="es-EC" sz="1200" dirty="0">
                          <a:effectLst/>
                        </a:rPr>
                        <a:t> </a:t>
                      </a:r>
                      <a:endParaRPr lang="es-EC" sz="1800" dirty="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200">
                          <a:effectLst/>
                        </a:rPr>
                        <a:t>2013</a:t>
                      </a:r>
                      <a:endParaRPr lang="es-EC" sz="18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2014</a:t>
                      </a:r>
                      <a:endParaRPr lang="es-EC" sz="18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2015</a:t>
                      </a:r>
                      <a:endParaRPr lang="es-EC" sz="18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2016</a:t>
                      </a:r>
                      <a:endParaRPr lang="es-EC" sz="18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2017</a:t>
                      </a:r>
                      <a:endParaRPr lang="es-EC" sz="1800">
                        <a:effectLst/>
                        <a:latin typeface="Times New Roman"/>
                        <a:ea typeface="Times New Roman"/>
                        <a:cs typeface="Times New Roman"/>
                      </a:endParaRPr>
                    </a:p>
                  </a:txBody>
                  <a:tcPr marL="44450" marR="44450" marT="0" marB="0" anchor="ctr"/>
                </a:tc>
              </a:tr>
              <a:tr h="246035">
                <a:tc>
                  <a:txBody>
                    <a:bodyPr/>
                    <a:lstStyle/>
                    <a:p>
                      <a:pPr>
                        <a:lnSpc>
                          <a:spcPct val="115000"/>
                        </a:lnSpc>
                        <a:spcAft>
                          <a:spcPts val="0"/>
                        </a:spcAft>
                      </a:pPr>
                      <a:r>
                        <a:rPr lang="es-EC" sz="1200">
                          <a:effectLst/>
                        </a:rPr>
                        <a:t>COSTOS Y COMPRAS</a:t>
                      </a:r>
                      <a:endParaRPr lang="es-EC" sz="1800">
                        <a:effectLst/>
                        <a:latin typeface="Times New Roman"/>
                        <a:ea typeface="Times New Roman"/>
                        <a:cs typeface="Times New Roman"/>
                      </a:endParaRPr>
                    </a:p>
                  </a:txBody>
                  <a:tcPr marL="44450" marR="44450" marT="0" marB="0" anchor="b"/>
                </a:tc>
                <a:tc>
                  <a:txBody>
                    <a:bodyPr/>
                    <a:lstStyle/>
                    <a:p>
                      <a:pPr>
                        <a:lnSpc>
                          <a:spcPct val="115000"/>
                        </a:lnSpc>
                      </a:pPr>
                      <a:endParaRPr lang="es-EC" sz="1600">
                        <a:effectLst/>
                        <a:latin typeface="Calibri"/>
                        <a:cs typeface="Times New Roman"/>
                      </a:endParaRPr>
                    </a:p>
                  </a:txBody>
                  <a:tcPr marL="44450" marR="44450" marT="0" marB="0" anchor="b"/>
                </a:tc>
                <a:tc>
                  <a:txBody>
                    <a:bodyPr/>
                    <a:lstStyle/>
                    <a:p>
                      <a:pPr>
                        <a:lnSpc>
                          <a:spcPct val="115000"/>
                        </a:lnSpc>
                      </a:pPr>
                      <a:endParaRPr lang="es-EC" sz="1600">
                        <a:effectLst/>
                        <a:latin typeface="Calibri"/>
                        <a:cs typeface="Times New Roman"/>
                      </a:endParaRPr>
                    </a:p>
                  </a:txBody>
                  <a:tcPr marL="44450" marR="44450" marT="0" marB="0" anchor="b"/>
                </a:tc>
                <a:tc>
                  <a:txBody>
                    <a:bodyPr/>
                    <a:lstStyle/>
                    <a:p>
                      <a:pPr>
                        <a:lnSpc>
                          <a:spcPct val="115000"/>
                        </a:lnSpc>
                      </a:pPr>
                      <a:endParaRPr lang="es-EC" sz="1600">
                        <a:effectLst/>
                        <a:latin typeface="Calibri"/>
                        <a:cs typeface="Times New Roman"/>
                      </a:endParaRPr>
                    </a:p>
                  </a:txBody>
                  <a:tcPr marL="44450" marR="44450" marT="0" marB="0" anchor="b"/>
                </a:tc>
                <a:tc>
                  <a:txBody>
                    <a:bodyPr/>
                    <a:lstStyle/>
                    <a:p>
                      <a:pPr>
                        <a:lnSpc>
                          <a:spcPct val="115000"/>
                        </a:lnSpc>
                      </a:pPr>
                      <a:endParaRPr lang="es-EC" sz="1600">
                        <a:effectLst/>
                        <a:latin typeface="Calibri"/>
                        <a:cs typeface="Times New Roman"/>
                      </a:endParaRPr>
                    </a:p>
                  </a:txBody>
                  <a:tcPr marL="44450" marR="44450" marT="0" marB="0" anchor="b"/>
                </a:tc>
                <a:tc>
                  <a:txBody>
                    <a:bodyPr/>
                    <a:lstStyle/>
                    <a:p>
                      <a:pPr>
                        <a:lnSpc>
                          <a:spcPct val="115000"/>
                        </a:lnSpc>
                      </a:pPr>
                      <a:endParaRPr lang="es-EC" sz="1600">
                        <a:effectLst/>
                        <a:latin typeface="Calibri"/>
                        <a:cs typeface="Times New Roman"/>
                      </a:endParaRPr>
                    </a:p>
                  </a:txBody>
                  <a:tcPr marL="44450" marR="44450" marT="0" marB="0" anchor="b"/>
                </a:tc>
              </a:tr>
              <a:tr h="225737">
                <a:tc>
                  <a:txBody>
                    <a:bodyPr/>
                    <a:lstStyle/>
                    <a:p>
                      <a:pPr>
                        <a:lnSpc>
                          <a:spcPct val="115000"/>
                        </a:lnSpc>
                        <a:spcAft>
                          <a:spcPts val="0"/>
                        </a:spcAft>
                      </a:pPr>
                      <a:r>
                        <a:rPr lang="es-EC" sz="1200">
                          <a:effectLst/>
                        </a:rPr>
                        <a:t>Inventario Inicial</a:t>
                      </a:r>
                      <a:endParaRPr lang="es-EC" sz="18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C" sz="1200" dirty="0">
                          <a:effectLst/>
                          <a:latin typeface="Times New Roman" pitchFamily="18" charset="0"/>
                          <a:cs typeface="Times New Roman" pitchFamily="18" charset="0"/>
                        </a:rPr>
                        <a:t>935.69</a:t>
                      </a:r>
                      <a:endParaRPr lang="es-EC" sz="1800" dirty="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580.45</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597.92</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615.92</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634.46</a:t>
                      </a:r>
                      <a:endParaRPr lang="es-EC" sz="1800">
                        <a:effectLst/>
                        <a:latin typeface="Times New Roman" pitchFamily="18" charset="0"/>
                        <a:ea typeface="Times New Roman"/>
                        <a:cs typeface="Times New Roman" pitchFamily="18" charset="0"/>
                      </a:endParaRPr>
                    </a:p>
                  </a:txBody>
                  <a:tcPr marL="44450" marR="44450" marT="0" marB="0" anchor="b"/>
                </a:tc>
              </a:tr>
              <a:tr h="225737">
                <a:tc>
                  <a:txBody>
                    <a:bodyPr/>
                    <a:lstStyle/>
                    <a:p>
                      <a:pPr>
                        <a:lnSpc>
                          <a:spcPct val="115000"/>
                        </a:lnSpc>
                        <a:spcAft>
                          <a:spcPts val="0"/>
                        </a:spcAft>
                      </a:pPr>
                      <a:r>
                        <a:rPr lang="es-EC" sz="1200">
                          <a:effectLst/>
                        </a:rPr>
                        <a:t>Compras</a:t>
                      </a:r>
                      <a:endParaRPr lang="es-EC" sz="18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C" sz="1200" dirty="0">
                          <a:effectLst/>
                          <a:latin typeface="Times New Roman" pitchFamily="18" charset="0"/>
                          <a:cs typeface="Times New Roman" pitchFamily="18" charset="0"/>
                        </a:rPr>
                        <a:t>22,331.77</a:t>
                      </a:r>
                      <a:endParaRPr lang="es-EC" sz="1800" dirty="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23,003.96</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23,696.38</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24,409.64</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25,144.37</a:t>
                      </a:r>
                      <a:endParaRPr lang="es-EC" sz="1800">
                        <a:effectLst/>
                        <a:latin typeface="Times New Roman" pitchFamily="18" charset="0"/>
                        <a:ea typeface="Times New Roman"/>
                        <a:cs typeface="Times New Roman" pitchFamily="18" charset="0"/>
                      </a:endParaRPr>
                    </a:p>
                  </a:txBody>
                  <a:tcPr marL="44450" marR="44450" marT="0" marB="0" anchor="b"/>
                </a:tc>
              </a:tr>
              <a:tr h="225737">
                <a:tc>
                  <a:txBody>
                    <a:bodyPr/>
                    <a:lstStyle/>
                    <a:p>
                      <a:pPr>
                        <a:lnSpc>
                          <a:spcPct val="115000"/>
                        </a:lnSpc>
                        <a:spcAft>
                          <a:spcPts val="0"/>
                        </a:spcAft>
                      </a:pPr>
                      <a:r>
                        <a:rPr lang="es-EC" sz="1200">
                          <a:effectLst/>
                        </a:rPr>
                        <a:t>Inventario Final</a:t>
                      </a:r>
                      <a:endParaRPr lang="es-EC" sz="18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580.45</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597.92</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615.92</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634.46</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653.56</a:t>
                      </a:r>
                      <a:endParaRPr lang="es-EC" sz="1800">
                        <a:effectLst/>
                        <a:latin typeface="Times New Roman" pitchFamily="18" charset="0"/>
                        <a:ea typeface="Times New Roman"/>
                        <a:cs typeface="Times New Roman" pitchFamily="18" charset="0"/>
                      </a:endParaRPr>
                    </a:p>
                  </a:txBody>
                  <a:tcPr marL="44450" marR="44450" marT="0" marB="0" anchor="b"/>
                </a:tc>
              </a:tr>
              <a:tr h="225737">
                <a:tc>
                  <a:txBody>
                    <a:bodyPr/>
                    <a:lstStyle/>
                    <a:p>
                      <a:pPr>
                        <a:lnSpc>
                          <a:spcPct val="115000"/>
                        </a:lnSpc>
                        <a:spcAft>
                          <a:spcPts val="0"/>
                        </a:spcAft>
                      </a:pPr>
                      <a:r>
                        <a:rPr lang="es-EC" sz="1200">
                          <a:effectLst/>
                        </a:rPr>
                        <a:t>Total Costos y compras</a:t>
                      </a:r>
                      <a:endParaRPr lang="es-EC" sz="18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22,687.01</a:t>
                      </a:r>
                      <a:endParaRPr lang="es-EC" sz="1800">
                        <a:effectLst/>
                        <a:latin typeface="Times New Roman" pitchFamily="18" charset="0"/>
                        <a:ea typeface="Times New Roman"/>
                        <a:cs typeface="Times New Roman" pitchFamily="18" charset="0"/>
                      </a:endParaRPr>
                    </a:p>
                  </a:txBody>
                  <a:tcPr marL="44450" marR="44450" marT="0" marB="0" anchor="ctr"/>
                </a:tc>
                <a:tc>
                  <a:txBody>
                    <a:bodyPr/>
                    <a:lstStyle/>
                    <a:p>
                      <a:pPr algn="r">
                        <a:lnSpc>
                          <a:spcPct val="115000"/>
                        </a:lnSpc>
                        <a:spcAft>
                          <a:spcPts val="0"/>
                        </a:spcAft>
                      </a:pPr>
                      <a:r>
                        <a:rPr lang="es-EC" sz="1200">
                          <a:effectLst/>
                          <a:latin typeface="Times New Roman" pitchFamily="18" charset="0"/>
                          <a:cs typeface="Times New Roman" pitchFamily="18" charset="0"/>
                        </a:rPr>
                        <a:t>22,986.48</a:t>
                      </a:r>
                      <a:endParaRPr lang="es-EC" sz="1800">
                        <a:effectLst/>
                        <a:latin typeface="Times New Roman" pitchFamily="18" charset="0"/>
                        <a:ea typeface="Times New Roman"/>
                        <a:cs typeface="Times New Roman" pitchFamily="18" charset="0"/>
                      </a:endParaRPr>
                    </a:p>
                  </a:txBody>
                  <a:tcPr marL="44450" marR="44450" marT="0" marB="0" anchor="ctr"/>
                </a:tc>
                <a:tc>
                  <a:txBody>
                    <a:bodyPr/>
                    <a:lstStyle/>
                    <a:p>
                      <a:pPr algn="r">
                        <a:lnSpc>
                          <a:spcPct val="115000"/>
                        </a:lnSpc>
                        <a:spcAft>
                          <a:spcPts val="0"/>
                        </a:spcAft>
                      </a:pPr>
                      <a:r>
                        <a:rPr lang="es-EC" sz="1200">
                          <a:effectLst/>
                          <a:latin typeface="Times New Roman" pitchFamily="18" charset="0"/>
                          <a:cs typeface="Times New Roman" pitchFamily="18" charset="0"/>
                        </a:rPr>
                        <a:t>23,678.38</a:t>
                      </a:r>
                      <a:endParaRPr lang="es-EC" sz="1800">
                        <a:effectLst/>
                        <a:latin typeface="Times New Roman" pitchFamily="18" charset="0"/>
                        <a:ea typeface="Times New Roman"/>
                        <a:cs typeface="Times New Roman" pitchFamily="18" charset="0"/>
                      </a:endParaRPr>
                    </a:p>
                  </a:txBody>
                  <a:tcPr marL="44450" marR="44450" marT="0" marB="0" anchor="ctr"/>
                </a:tc>
                <a:tc>
                  <a:txBody>
                    <a:bodyPr/>
                    <a:lstStyle/>
                    <a:p>
                      <a:pPr algn="r">
                        <a:lnSpc>
                          <a:spcPct val="115000"/>
                        </a:lnSpc>
                        <a:spcAft>
                          <a:spcPts val="0"/>
                        </a:spcAft>
                      </a:pPr>
                      <a:r>
                        <a:rPr lang="es-EC" sz="1200">
                          <a:effectLst/>
                          <a:latin typeface="Times New Roman" pitchFamily="18" charset="0"/>
                          <a:cs typeface="Times New Roman" pitchFamily="18" charset="0"/>
                        </a:rPr>
                        <a:t>24,391.10</a:t>
                      </a:r>
                      <a:endParaRPr lang="es-EC" sz="1800">
                        <a:effectLst/>
                        <a:latin typeface="Times New Roman" pitchFamily="18" charset="0"/>
                        <a:ea typeface="Times New Roman"/>
                        <a:cs typeface="Times New Roman" pitchFamily="18" charset="0"/>
                      </a:endParaRPr>
                    </a:p>
                  </a:txBody>
                  <a:tcPr marL="44450" marR="44450" marT="0" marB="0" anchor="ctr"/>
                </a:tc>
                <a:tc>
                  <a:txBody>
                    <a:bodyPr/>
                    <a:lstStyle/>
                    <a:p>
                      <a:pPr algn="r">
                        <a:lnSpc>
                          <a:spcPct val="115000"/>
                        </a:lnSpc>
                        <a:spcAft>
                          <a:spcPts val="0"/>
                        </a:spcAft>
                      </a:pPr>
                      <a:r>
                        <a:rPr lang="es-EC" sz="1200">
                          <a:effectLst/>
                          <a:latin typeface="Times New Roman" pitchFamily="18" charset="0"/>
                          <a:cs typeface="Times New Roman" pitchFamily="18" charset="0"/>
                        </a:rPr>
                        <a:t>25,125.27</a:t>
                      </a:r>
                      <a:endParaRPr lang="es-EC" sz="1800">
                        <a:effectLst/>
                        <a:latin typeface="Times New Roman" pitchFamily="18" charset="0"/>
                        <a:ea typeface="Times New Roman"/>
                        <a:cs typeface="Times New Roman" pitchFamily="18" charset="0"/>
                      </a:endParaRPr>
                    </a:p>
                  </a:txBody>
                  <a:tcPr marL="44450" marR="44450" marT="0" marB="0" anchor="ctr"/>
                </a:tc>
              </a:tr>
              <a:tr h="246035">
                <a:tc gridSpan="2">
                  <a:txBody>
                    <a:bodyPr/>
                    <a:lstStyle/>
                    <a:p>
                      <a:pPr>
                        <a:lnSpc>
                          <a:spcPct val="115000"/>
                        </a:lnSpc>
                        <a:spcAft>
                          <a:spcPts val="0"/>
                        </a:spcAft>
                      </a:pPr>
                      <a:r>
                        <a:rPr lang="es-EC" sz="1200">
                          <a:effectLst/>
                          <a:latin typeface="Times New Roman" pitchFamily="18" charset="0"/>
                          <a:cs typeface="Times New Roman" pitchFamily="18" charset="0"/>
                        </a:rPr>
                        <a:t>GASTOS ADMINISTRATIVOS</a:t>
                      </a:r>
                      <a:endParaRPr lang="es-EC" sz="1800">
                        <a:effectLst/>
                        <a:latin typeface="Times New Roman" pitchFamily="18" charset="0"/>
                        <a:ea typeface="Times New Roman"/>
                        <a:cs typeface="Times New Roman" pitchFamily="18" charset="0"/>
                      </a:endParaRPr>
                    </a:p>
                  </a:txBody>
                  <a:tcPr marL="44450" marR="44450" marT="0" marB="0" anchor="b"/>
                </a:tc>
                <a:tc hMerge="1">
                  <a:txBody>
                    <a:bodyPr/>
                    <a:lstStyle/>
                    <a:p>
                      <a:endParaRPr lang="es-EC"/>
                    </a:p>
                  </a:txBody>
                  <a:tcPr/>
                </a:tc>
                <a:tc>
                  <a:txBody>
                    <a:bodyPr/>
                    <a:lstStyle/>
                    <a:p>
                      <a:pPr>
                        <a:lnSpc>
                          <a:spcPct val="115000"/>
                        </a:lnSpc>
                      </a:pPr>
                      <a:endParaRPr lang="es-EC" sz="1600">
                        <a:effectLst/>
                        <a:latin typeface="Times New Roman" pitchFamily="18" charset="0"/>
                        <a:cs typeface="Times New Roman" pitchFamily="18" charset="0"/>
                      </a:endParaRPr>
                    </a:p>
                  </a:txBody>
                  <a:tcPr marL="44450" marR="44450" marT="0" marB="0" anchor="ctr"/>
                </a:tc>
                <a:tc>
                  <a:txBody>
                    <a:bodyPr/>
                    <a:lstStyle/>
                    <a:p>
                      <a:pPr>
                        <a:lnSpc>
                          <a:spcPct val="115000"/>
                        </a:lnSpc>
                      </a:pPr>
                      <a:endParaRPr lang="es-EC" sz="1600">
                        <a:effectLst/>
                        <a:latin typeface="Times New Roman" pitchFamily="18" charset="0"/>
                        <a:cs typeface="Times New Roman" pitchFamily="18" charset="0"/>
                      </a:endParaRPr>
                    </a:p>
                  </a:txBody>
                  <a:tcPr marL="44450" marR="44450" marT="0" marB="0" anchor="ctr"/>
                </a:tc>
                <a:tc>
                  <a:txBody>
                    <a:bodyPr/>
                    <a:lstStyle/>
                    <a:p>
                      <a:pPr>
                        <a:lnSpc>
                          <a:spcPct val="115000"/>
                        </a:lnSpc>
                      </a:pPr>
                      <a:endParaRPr lang="es-EC" sz="1600">
                        <a:effectLst/>
                        <a:latin typeface="Times New Roman" pitchFamily="18" charset="0"/>
                        <a:cs typeface="Times New Roman" pitchFamily="18" charset="0"/>
                      </a:endParaRPr>
                    </a:p>
                  </a:txBody>
                  <a:tcPr marL="44450" marR="44450" marT="0" marB="0" anchor="ctr"/>
                </a:tc>
                <a:tc>
                  <a:txBody>
                    <a:bodyPr/>
                    <a:lstStyle/>
                    <a:p>
                      <a:pPr>
                        <a:lnSpc>
                          <a:spcPct val="115000"/>
                        </a:lnSpc>
                      </a:pPr>
                      <a:endParaRPr lang="es-EC" sz="1600">
                        <a:effectLst/>
                        <a:latin typeface="Times New Roman" pitchFamily="18" charset="0"/>
                        <a:cs typeface="Times New Roman" pitchFamily="18" charset="0"/>
                      </a:endParaRPr>
                    </a:p>
                  </a:txBody>
                  <a:tcPr marL="44450" marR="44450" marT="0" marB="0" anchor="ctr"/>
                </a:tc>
              </a:tr>
              <a:tr h="225737">
                <a:tc>
                  <a:txBody>
                    <a:bodyPr/>
                    <a:lstStyle/>
                    <a:p>
                      <a:pPr>
                        <a:lnSpc>
                          <a:spcPct val="115000"/>
                        </a:lnSpc>
                        <a:spcAft>
                          <a:spcPts val="0"/>
                        </a:spcAft>
                      </a:pPr>
                      <a:r>
                        <a:rPr lang="es-EC" sz="1200">
                          <a:effectLst/>
                        </a:rPr>
                        <a:t>Sueldos y salarios</a:t>
                      </a:r>
                      <a:endParaRPr lang="es-EC" sz="18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3,500.00</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3,795.40</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C" sz="1200" dirty="0">
                          <a:effectLst/>
                          <a:latin typeface="Times New Roman" pitchFamily="18" charset="0"/>
                          <a:cs typeface="Times New Roman" pitchFamily="18" charset="0"/>
                        </a:rPr>
                        <a:t>4,115.73</a:t>
                      </a:r>
                      <a:endParaRPr lang="es-EC" sz="1800" dirty="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4,463.10</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4,839.79</a:t>
                      </a:r>
                      <a:endParaRPr lang="es-EC" sz="1800">
                        <a:effectLst/>
                        <a:latin typeface="Times New Roman" pitchFamily="18" charset="0"/>
                        <a:ea typeface="Times New Roman"/>
                        <a:cs typeface="Times New Roman" pitchFamily="18" charset="0"/>
                      </a:endParaRPr>
                    </a:p>
                  </a:txBody>
                  <a:tcPr marL="44450" marR="44450" marT="0" marB="0" anchor="b"/>
                </a:tc>
              </a:tr>
              <a:tr h="225737">
                <a:tc>
                  <a:txBody>
                    <a:bodyPr/>
                    <a:lstStyle/>
                    <a:p>
                      <a:pPr>
                        <a:lnSpc>
                          <a:spcPct val="115000"/>
                        </a:lnSpc>
                        <a:spcAft>
                          <a:spcPts val="0"/>
                        </a:spcAft>
                      </a:pPr>
                      <a:r>
                        <a:rPr lang="es-EC" sz="1200">
                          <a:effectLst/>
                        </a:rPr>
                        <a:t>Servicios Básicos</a:t>
                      </a:r>
                      <a:endParaRPr lang="es-EC" sz="18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661.00</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680.90</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701.39</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722.50</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744.25</a:t>
                      </a:r>
                      <a:endParaRPr lang="es-EC" sz="1800">
                        <a:effectLst/>
                        <a:latin typeface="Times New Roman" pitchFamily="18" charset="0"/>
                        <a:ea typeface="Times New Roman"/>
                        <a:cs typeface="Times New Roman" pitchFamily="18" charset="0"/>
                      </a:endParaRPr>
                    </a:p>
                  </a:txBody>
                  <a:tcPr marL="44450" marR="44450" marT="0" marB="0" anchor="b"/>
                </a:tc>
              </a:tr>
              <a:tr h="225737">
                <a:tc>
                  <a:txBody>
                    <a:bodyPr/>
                    <a:lstStyle/>
                    <a:p>
                      <a:pPr>
                        <a:lnSpc>
                          <a:spcPct val="115000"/>
                        </a:lnSpc>
                        <a:spcAft>
                          <a:spcPts val="0"/>
                        </a:spcAft>
                      </a:pPr>
                      <a:r>
                        <a:rPr lang="es-EC" sz="1200">
                          <a:effectLst/>
                        </a:rPr>
                        <a:t>Suministros</a:t>
                      </a:r>
                      <a:endParaRPr lang="es-EC" sz="18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70.00</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72.11</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74.28</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76.51</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C" sz="1200" dirty="0">
                          <a:effectLst/>
                          <a:latin typeface="Times New Roman" pitchFamily="18" charset="0"/>
                          <a:cs typeface="Times New Roman" pitchFamily="18" charset="0"/>
                        </a:rPr>
                        <a:t>78.82</a:t>
                      </a:r>
                      <a:endParaRPr lang="es-EC" sz="1800" dirty="0">
                        <a:effectLst/>
                        <a:latin typeface="Times New Roman" pitchFamily="18" charset="0"/>
                        <a:ea typeface="Times New Roman"/>
                        <a:cs typeface="Times New Roman" pitchFamily="18" charset="0"/>
                      </a:endParaRPr>
                    </a:p>
                  </a:txBody>
                  <a:tcPr marL="44450" marR="44450" marT="0" marB="0" anchor="b"/>
                </a:tc>
              </a:tr>
              <a:tr h="225737">
                <a:tc>
                  <a:txBody>
                    <a:bodyPr/>
                    <a:lstStyle/>
                    <a:p>
                      <a:pPr>
                        <a:lnSpc>
                          <a:spcPct val="115000"/>
                        </a:lnSpc>
                        <a:spcAft>
                          <a:spcPts val="0"/>
                        </a:spcAft>
                      </a:pPr>
                      <a:r>
                        <a:rPr lang="es-EC" sz="1200">
                          <a:effectLst/>
                        </a:rPr>
                        <a:t>Depreciaciones</a:t>
                      </a:r>
                      <a:endParaRPr lang="es-EC" sz="18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1,355.84</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1,355.84</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1,355.84</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1,079.20</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1,079.20</a:t>
                      </a:r>
                      <a:endParaRPr lang="es-EC" sz="1800">
                        <a:effectLst/>
                        <a:latin typeface="Times New Roman" pitchFamily="18" charset="0"/>
                        <a:ea typeface="Times New Roman"/>
                        <a:cs typeface="Times New Roman" pitchFamily="18" charset="0"/>
                      </a:endParaRPr>
                    </a:p>
                  </a:txBody>
                  <a:tcPr marL="44450" marR="44450" marT="0" marB="0" anchor="b"/>
                </a:tc>
              </a:tr>
              <a:tr h="225737">
                <a:tc>
                  <a:txBody>
                    <a:bodyPr/>
                    <a:lstStyle/>
                    <a:p>
                      <a:pPr>
                        <a:lnSpc>
                          <a:spcPct val="115000"/>
                        </a:lnSpc>
                        <a:spcAft>
                          <a:spcPts val="0"/>
                        </a:spcAft>
                      </a:pPr>
                      <a:r>
                        <a:rPr lang="es-EC" sz="1200">
                          <a:effectLst/>
                        </a:rPr>
                        <a:t>Gasto constitución</a:t>
                      </a:r>
                      <a:endParaRPr lang="es-EC" sz="18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311.90</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0.00</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0.00</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0.00</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0.00</a:t>
                      </a:r>
                      <a:endParaRPr lang="es-EC" sz="1800">
                        <a:effectLst/>
                        <a:latin typeface="Times New Roman" pitchFamily="18" charset="0"/>
                        <a:ea typeface="Times New Roman"/>
                        <a:cs typeface="Times New Roman" pitchFamily="18" charset="0"/>
                      </a:endParaRPr>
                    </a:p>
                  </a:txBody>
                  <a:tcPr marL="44450" marR="44450" marT="0" marB="0" anchor="b"/>
                </a:tc>
              </a:tr>
              <a:tr h="398652">
                <a:tc>
                  <a:txBody>
                    <a:bodyPr/>
                    <a:lstStyle/>
                    <a:p>
                      <a:pPr>
                        <a:lnSpc>
                          <a:spcPct val="115000"/>
                        </a:lnSpc>
                        <a:spcAft>
                          <a:spcPts val="0"/>
                        </a:spcAft>
                      </a:pPr>
                      <a:r>
                        <a:rPr lang="es-EC" sz="1200">
                          <a:effectLst/>
                        </a:rPr>
                        <a:t>Total Gastos Administrativos</a:t>
                      </a:r>
                      <a:endParaRPr lang="es-EC" sz="18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5,898.74</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5,904.24</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6,247.24</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6,341.32</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C" sz="1200" dirty="0">
                          <a:effectLst/>
                          <a:latin typeface="Times New Roman" pitchFamily="18" charset="0"/>
                          <a:cs typeface="Times New Roman" pitchFamily="18" charset="0"/>
                        </a:rPr>
                        <a:t>6,742.05</a:t>
                      </a:r>
                      <a:endParaRPr lang="es-EC" sz="1800" dirty="0">
                        <a:effectLst/>
                        <a:latin typeface="Times New Roman" pitchFamily="18" charset="0"/>
                        <a:ea typeface="Times New Roman"/>
                        <a:cs typeface="Times New Roman" pitchFamily="18" charset="0"/>
                      </a:endParaRPr>
                    </a:p>
                  </a:txBody>
                  <a:tcPr marL="44450" marR="44450" marT="0" marB="0" anchor="b"/>
                </a:tc>
              </a:tr>
              <a:tr h="246035">
                <a:tc>
                  <a:txBody>
                    <a:bodyPr/>
                    <a:lstStyle/>
                    <a:p>
                      <a:pPr>
                        <a:lnSpc>
                          <a:spcPct val="115000"/>
                        </a:lnSpc>
                        <a:spcAft>
                          <a:spcPts val="0"/>
                        </a:spcAft>
                      </a:pPr>
                      <a:r>
                        <a:rPr lang="es-EC" sz="1200">
                          <a:effectLst/>
                        </a:rPr>
                        <a:t>GASTOS FINANCIEROS</a:t>
                      </a:r>
                      <a:endParaRPr lang="es-EC" sz="1800">
                        <a:effectLst/>
                        <a:latin typeface="Times New Roman"/>
                        <a:ea typeface="Times New Roman"/>
                        <a:cs typeface="Times New Roman"/>
                      </a:endParaRPr>
                    </a:p>
                  </a:txBody>
                  <a:tcPr marL="44450" marR="44450" marT="0" marB="0" anchor="b"/>
                </a:tc>
                <a:tc>
                  <a:txBody>
                    <a:bodyPr/>
                    <a:lstStyle/>
                    <a:p>
                      <a:pPr>
                        <a:lnSpc>
                          <a:spcPct val="115000"/>
                        </a:lnSpc>
                      </a:pPr>
                      <a:endParaRPr lang="es-EC" sz="1600">
                        <a:effectLst/>
                        <a:latin typeface="Times New Roman" pitchFamily="18" charset="0"/>
                        <a:cs typeface="Times New Roman" pitchFamily="18" charset="0"/>
                      </a:endParaRPr>
                    </a:p>
                  </a:txBody>
                  <a:tcPr marL="44450" marR="44450" marT="0" marB="0" anchor="b"/>
                </a:tc>
                <a:tc>
                  <a:txBody>
                    <a:bodyPr/>
                    <a:lstStyle/>
                    <a:p>
                      <a:pPr>
                        <a:lnSpc>
                          <a:spcPct val="115000"/>
                        </a:lnSpc>
                      </a:pPr>
                      <a:endParaRPr lang="es-EC" sz="1600">
                        <a:effectLst/>
                        <a:latin typeface="Times New Roman" pitchFamily="18" charset="0"/>
                        <a:cs typeface="Times New Roman" pitchFamily="18" charset="0"/>
                      </a:endParaRPr>
                    </a:p>
                  </a:txBody>
                  <a:tcPr marL="44450" marR="44450" marT="0" marB="0" anchor="b"/>
                </a:tc>
                <a:tc>
                  <a:txBody>
                    <a:bodyPr/>
                    <a:lstStyle/>
                    <a:p>
                      <a:pPr>
                        <a:lnSpc>
                          <a:spcPct val="115000"/>
                        </a:lnSpc>
                      </a:pPr>
                      <a:endParaRPr lang="es-EC" sz="1600">
                        <a:effectLst/>
                        <a:latin typeface="Times New Roman" pitchFamily="18" charset="0"/>
                        <a:cs typeface="Times New Roman" pitchFamily="18" charset="0"/>
                      </a:endParaRPr>
                    </a:p>
                  </a:txBody>
                  <a:tcPr marL="44450" marR="44450" marT="0" marB="0" anchor="b"/>
                </a:tc>
                <a:tc>
                  <a:txBody>
                    <a:bodyPr/>
                    <a:lstStyle/>
                    <a:p>
                      <a:pPr>
                        <a:lnSpc>
                          <a:spcPct val="115000"/>
                        </a:lnSpc>
                      </a:pPr>
                      <a:endParaRPr lang="es-EC" sz="1600">
                        <a:effectLst/>
                        <a:latin typeface="Times New Roman" pitchFamily="18" charset="0"/>
                        <a:cs typeface="Times New Roman" pitchFamily="18" charset="0"/>
                      </a:endParaRPr>
                    </a:p>
                  </a:txBody>
                  <a:tcPr marL="44450" marR="44450" marT="0" marB="0" anchor="b"/>
                </a:tc>
                <a:tc>
                  <a:txBody>
                    <a:bodyPr/>
                    <a:lstStyle/>
                    <a:p>
                      <a:pPr>
                        <a:lnSpc>
                          <a:spcPct val="115000"/>
                        </a:lnSpc>
                      </a:pPr>
                      <a:endParaRPr lang="es-EC" sz="1600" dirty="0">
                        <a:effectLst/>
                        <a:latin typeface="Times New Roman" pitchFamily="18" charset="0"/>
                        <a:cs typeface="Times New Roman" pitchFamily="18" charset="0"/>
                      </a:endParaRPr>
                    </a:p>
                  </a:txBody>
                  <a:tcPr marL="44450" marR="44450" marT="0" marB="0" anchor="b"/>
                </a:tc>
              </a:tr>
              <a:tr h="225737">
                <a:tc>
                  <a:txBody>
                    <a:bodyPr/>
                    <a:lstStyle/>
                    <a:p>
                      <a:pPr>
                        <a:lnSpc>
                          <a:spcPct val="115000"/>
                        </a:lnSpc>
                        <a:spcAft>
                          <a:spcPts val="0"/>
                        </a:spcAft>
                      </a:pPr>
                      <a:r>
                        <a:rPr lang="es-EC" sz="1200">
                          <a:effectLst/>
                        </a:rPr>
                        <a:t>Intereses pagados</a:t>
                      </a:r>
                      <a:endParaRPr lang="es-EC" sz="18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1,088.11</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926.73</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741.14</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527.71</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282.26</a:t>
                      </a:r>
                      <a:endParaRPr lang="es-EC" sz="1800">
                        <a:effectLst/>
                        <a:latin typeface="Times New Roman" pitchFamily="18" charset="0"/>
                        <a:ea typeface="Times New Roman"/>
                        <a:cs typeface="Times New Roman" pitchFamily="18" charset="0"/>
                      </a:endParaRPr>
                    </a:p>
                  </a:txBody>
                  <a:tcPr marL="44450" marR="44450" marT="0" marB="0" anchor="b"/>
                </a:tc>
              </a:tr>
              <a:tr h="398652">
                <a:tc>
                  <a:txBody>
                    <a:bodyPr/>
                    <a:lstStyle/>
                    <a:p>
                      <a:pPr>
                        <a:lnSpc>
                          <a:spcPct val="115000"/>
                        </a:lnSpc>
                        <a:spcAft>
                          <a:spcPts val="0"/>
                        </a:spcAft>
                      </a:pPr>
                      <a:r>
                        <a:rPr lang="es-EC" sz="1200">
                          <a:effectLst/>
                        </a:rPr>
                        <a:t>Total Gastos Financieros</a:t>
                      </a:r>
                      <a:endParaRPr lang="es-EC" sz="18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1,088.11</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926.73</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741.14</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C" sz="1200">
                          <a:effectLst/>
                          <a:latin typeface="Times New Roman" pitchFamily="18" charset="0"/>
                          <a:cs typeface="Times New Roman" pitchFamily="18" charset="0"/>
                        </a:rPr>
                        <a:t>527.71</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C" sz="1200" dirty="0">
                          <a:effectLst/>
                          <a:latin typeface="Times New Roman" pitchFamily="18" charset="0"/>
                          <a:cs typeface="Times New Roman" pitchFamily="18" charset="0"/>
                        </a:rPr>
                        <a:t>282.26</a:t>
                      </a:r>
                      <a:endParaRPr lang="es-EC" sz="1800" dirty="0">
                        <a:effectLst/>
                        <a:latin typeface="Times New Roman" pitchFamily="18" charset="0"/>
                        <a:ea typeface="Times New Roman"/>
                        <a:cs typeface="Times New Roman" pitchFamily="18" charset="0"/>
                      </a:endParaRPr>
                    </a:p>
                  </a:txBody>
                  <a:tcPr marL="44450" marR="44450" marT="0" marB="0" anchor="b"/>
                </a:tc>
              </a:tr>
              <a:tr h="373972">
                <a:tc>
                  <a:txBody>
                    <a:bodyPr/>
                    <a:lstStyle/>
                    <a:p>
                      <a:pPr>
                        <a:lnSpc>
                          <a:spcPct val="115000"/>
                        </a:lnSpc>
                        <a:spcAft>
                          <a:spcPts val="0"/>
                        </a:spcAft>
                      </a:pPr>
                      <a:r>
                        <a:rPr lang="es-EC" sz="1200">
                          <a:effectLst/>
                        </a:rPr>
                        <a:t>TOTAL EGRESOS</a:t>
                      </a:r>
                      <a:endParaRPr lang="es-EC" sz="1800">
                        <a:effectLst/>
                        <a:latin typeface="Times New Roman"/>
                        <a:ea typeface="Times New Roman"/>
                        <a:cs typeface="Times New Roman"/>
                      </a:endParaRPr>
                    </a:p>
                  </a:txBody>
                  <a:tcPr marL="44450" marR="44450" marT="0" marB="0" anchor="ctr"/>
                </a:tc>
                <a:tc>
                  <a:txBody>
                    <a:bodyPr/>
                    <a:lstStyle/>
                    <a:p>
                      <a:pPr algn="r">
                        <a:lnSpc>
                          <a:spcPct val="115000"/>
                        </a:lnSpc>
                        <a:spcAft>
                          <a:spcPts val="0"/>
                        </a:spcAft>
                      </a:pPr>
                      <a:r>
                        <a:rPr lang="es-EC" sz="1200">
                          <a:effectLst/>
                          <a:latin typeface="Times New Roman" pitchFamily="18" charset="0"/>
                          <a:cs typeface="Times New Roman" pitchFamily="18" charset="0"/>
                        </a:rPr>
                        <a:t>29,673.86</a:t>
                      </a:r>
                      <a:endParaRPr lang="es-EC" sz="1800">
                        <a:effectLst/>
                        <a:latin typeface="Times New Roman" pitchFamily="18" charset="0"/>
                        <a:ea typeface="Times New Roman"/>
                        <a:cs typeface="Times New Roman" pitchFamily="18" charset="0"/>
                      </a:endParaRPr>
                    </a:p>
                  </a:txBody>
                  <a:tcPr marL="44450" marR="44450" marT="0" marB="0" anchor="ctr"/>
                </a:tc>
                <a:tc>
                  <a:txBody>
                    <a:bodyPr/>
                    <a:lstStyle/>
                    <a:p>
                      <a:pPr algn="r">
                        <a:lnSpc>
                          <a:spcPct val="115000"/>
                        </a:lnSpc>
                        <a:spcAft>
                          <a:spcPts val="0"/>
                        </a:spcAft>
                      </a:pPr>
                      <a:r>
                        <a:rPr lang="es-EC" sz="1200">
                          <a:effectLst/>
                          <a:latin typeface="Times New Roman" pitchFamily="18" charset="0"/>
                          <a:cs typeface="Times New Roman" pitchFamily="18" charset="0"/>
                        </a:rPr>
                        <a:t>29,817.45</a:t>
                      </a:r>
                      <a:endParaRPr lang="es-EC" sz="1800">
                        <a:effectLst/>
                        <a:latin typeface="Times New Roman" pitchFamily="18" charset="0"/>
                        <a:ea typeface="Times New Roman"/>
                        <a:cs typeface="Times New Roman" pitchFamily="18" charset="0"/>
                      </a:endParaRPr>
                    </a:p>
                  </a:txBody>
                  <a:tcPr marL="44450" marR="44450" marT="0" marB="0" anchor="ctr"/>
                </a:tc>
                <a:tc>
                  <a:txBody>
                    <a:bodyPr/>
                    <a:lstStyle/>
                    <a:p>
                      <a:pPr algn="r">
                        <a:lnSpc>
                          <a:spcPct val="115000"/>
                        </a:lnSpc>
                        <a:spcAft>
                          <a:spcPts val="0"/>
                        </a:spcAft>
                      </a:pPr>
                      <a:r>
                        <a:rPr lang="es-EC" sz="1200">
                          <a:effectLst/>
                          <a:latin typeface="Times New Roman" pitchFamily="18" charset="0"/>
                          <a:cs typeface="Times New Roman" pitchFamily="18" charset="0"/>
                        </a:rPr>
                        <a:t>30,666.75</a:t>
                      </a:r>
                      <a:endParaRPr lang="es-EC" sz="1800">
                        <a:effectLst/>
                        <a:latin typeface="Times New Roman" pitchFamily="18" charset="0"/>
                        <a:ea typeface="Times New Roman"/>
                        <a:cs typeface="Times New Roman" pitchFamily="18" charset="0"/>
                      </a:endParaRPr>
                    </a:p>
                  </a:txBody>
                  <a:tcPr marL="44450" marR="44450" marT="0" marB="0" anchor="ctr"/>
                </a:tc>
                <a:tc>
                  <a:txBody>
                    <a:bodyPr/>
                    <a:lstStyle/>
                    <a:p>
                      <a:pPr algn="r">
                        <a:lnSpc>
                          <a:spcPct val="115000"/>
                        </a:lnSpc>
                        <a:spcAft>
                          <a:spcPts val="0"/>
                        </a:spcAft>
                      </a:pPr>
                      <a:r>
                        <a:rPr lang="es-EC" sz="1200">
                          <a:effectLst/>
                          <a:latin typeface="Times New Roman" pitchFamily="18" charset="0"/>
                          <a:cs typeface="Times New Roman" pitchFamily="18" charset="0"/>
                        </a:rPr>
                        <a:t>31,260.12</a:t>
                      </a:r>
                      <a:endParaRPr lang="es-EC" sz="1800">
                        <a:effectLst/>
                        <a:latin typeface="Times New Roman" pitchFamily="18" charset="0"/>
                        <a:ea typeface="Times New Roman"/>
                        <a:cs typeface="Times New Roman" pitchFamily="18" charset="0"/>
                      </a:endParaRPr>
                    </a:p>
                  </a:txBody>
                  <a:tcPr marL="44450" marR="44450" marT="0" marB="0" anchor="ctr"/>
                </a:tc>
                <a:tc>
                  <a:txBody>
                    <a:bodyPr/>
                    <a:lstStyle/>
                    <a:p>
                      <a:pPr algn="r">
                        <a:lnSpc>
                          <a:spcPct val="115000"/>
                        </a:lnSpc>
                        <a:spcAft>
                          <a:spcPts val="0"/>
                        </a:spcAft>
                      </a:pPr>
                      <a:r>
                        <a:rPr lang="es-EC" sz="1200" dirty="0">
                          <a:effectLst/>
                          <a:latin typeface="Times New Roman" pitchFamily="18" charset="0"/>
                          <a:cs typeface="Times New Roman" pitchFamily="18" charset="0"/>
                        </a:rPr>
                        <a:t>32,149.58</a:t>
                      </a:r>
                      <a:endParaRPr lang="es-EC" sz="1800" dirty="0">
                        <a:effectLst/>
                        <a:latin typeface="Times New Roman" pitchFamily="18" charset="0"/>
                        <a:ea typeface="Times New Roman"/>
                        <a:cs typeface="Times New Roman" pitchFamily="18" charset="0"/>
                      </a:endParaRPr>
                    </a:p>
                  </a:txBody>
                  <a:tcPr marL="44450" marR="44450" marT="0" marB="0" anchor="ctr"/>
                </a:tc>
              </a:tr>
            </a:tbl>
          </a:graphicData>
        </a:graphic>
      </p:graphicFrame>
      <p:sp>
        <p:nvSpPr>
          <p:cNvPr id="9" name="8 CuadroTexto"/>
          <p:cNvSpPr txBox="1"/>
          <p:nvPr/>
        </p:nvSpPr>
        <p:spPr>
          <a:xfrm>
            <a:off x="611560" y="764704"/>
            <a:ext cx="4248472" cy="369332"/>
          </a:xfrm>
          <a:prstGeom prst="rect">
            <a:avLst/>
          </a:prstGeom>
          <a:noFill/>
        </p:spPr>
        <p:txBody>
          <a:bodyPr wrap="square" rtlCol="0">
            <a:spAutoFit/>
          </a:bodyPr>
          <a:lstStyle/>
          <a:p>
            <a:r>
              <a:rPr lang="es-EC" b="1" dirty="0" smtClean="0">
                <a:effectLst>
                  <a:glow rad="63500">
                    <a:schemeClr val="accent2">
                      <a:satMod val="175000"/>
                      <a:alpha val="40000"/>
                    </a:schemeClr>
                  </a:glow>
                </a:effectLst>
              </a:rPr>
              <a:t>PRESUPUESTO DE EGRESOS</a:t>
            </a:r>
            <a:endParaRPr lang="es-EC" b="1" dirty="0">
              <a:effectLst>
                <a:glow rad="63500">
                  <a:schemeClr val="accent2">
                    <a:satMod val="175000"/>
                    <a:alpha val="40000"/>
                  </a:schemeClr>
                </a:glow>
              </a:effectLst>
            </a:endParaRPr>
          </a:p>
        </p:txBody>
      </p:sp>
    </p:spTree>
    <p:extLst>
      <p:ext uri="{BB962C8B-B14F-4D97-AF65-F5344CB8AC3E}">
        <p14:creationId xmlns:p14="http://schemas.microsoft.com/office/powerpoint/2010/main" val="72073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3000"/>
                                        <p:tgtEl>
                                          <p:spTgt spid="4"/>
                                        </p:tgtEl>
                                      </p:cBhvr>
                                    </p:animEffect>
                                  </p:childTnLst>
                                </p:cTn>
                              </p:par>
                              <p:par>
                                <p:cTn id="8" presetID="28" presetClass="entr" presetSubtype="0" repeatCount="indefinite"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0" fill="hold"/>
                                        <p:tgtEl>
                                          <p:spTgt spid="6"/>
                                        </p:tgtEl>
                                        <p:attrNameLst>
                                          <p:attrName>ppt_x</p:attrName>
                                        </p:attrNameLst>
                                      </p:cBhvr>
                                      <p:tavLst>
                                        <p:tav tm="0">
                                          <p:val>
                                            <p:strVal val="#ppt_x"/>
                                          </p:val>
                                        </p:tav>
                                        <p:tav tm="100000">
                                          <p:val>
                                            <p:strVal val="#ppt_x"/>
                                          </p:val>
                                        </p:tav>
                                      </p:tavLst>
                                    </p:anim>
                                    <p:anim calcmode="lin" valueType="num">
                                      <p:cBhvr>
                                        <p:cTn id="11" dur="5000" fill="hold"/>
                                        <p:tgtEl>
                                          <p:spTgt spid="6"/>
                                        </p:tgtEl>
                                        <p:attrNameLst>
                                          <p:attrName>ppt_y</p:attrName>
                                        </p:attrNameLst>
                                      </p:cBhvr>
                                      <p:tavLst>
                                        <p:tav tm="0">
                                          <p:val>
                                            <p:strVal val="#ppt_y+1"/>
                                          </p:val>
                                        </p:tav>
                                        <p:tav tm="100000">
                                          <p:val>
                                            <p:strVal val="#ppt_y-1"/>
                                          </p:val>
                                        </p:tav>
                                      </p:tavLst>
                                    </p:anim>
                                  </p:childTnLst>
                                </p:cTn>
                              </p:par>
                              <p:par>
                                <p:cTn id="12" presetID="28" presetClass="entr" presetSubtype="0" repeatCount="indefinite"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0" fill="hold"/>
                                        <p:tgtEl>
                                          <p:spTgt spid="5"/>
                                        </p:tgtEl>
                                        <p:attrNameLst>
                                          <p:attrName>ppt_x</p:attrName>
                                        </p:attrNameLst>
                                      </p:cBhvr>
                                      <p:tavLst>
                                        <p:tav tm="0">
                                          <p:val>
                                            <p:strVal val="#ppt_x"/>
                                          </p:val>
                                        </p:tav>
                                        <p:tav tm="100000">
                                          <p:val>
                                            <p:strVal val="#ppt_x"/>
                                          </p:val>
                                        </p:tav>
                                      </p:tavLst>
                                    </p:anim>
                                    <p:anim calcmode="lin" valueType="num">
                                      <p:cBhvr>
                                        <p:cTn id="15" dur="5000" fill="hold"/>
                                        <p:tgtEl>
                                          <p:spTgt spid="5"/>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22824"/>
            <a:ext cx="9144000" cy="571504"/>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Rectángulo"/>
          <p:cNvSpPr/>
          <p:nvPr/>
        </p:nvSpPr>
        <p:spPr>
          <a:xfrm rot="5400000">
            <a:off x="5572140" y="3286140"/>
            <a:ext cx="6858000" cy="285720"/>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rot="5400000">
            <a:off x="5250669" y="3321835"/>
            <a:ext cx="6858000" cy="214282"/>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5940152" y="-24"/>
            <a:ext cx="1985800" cy="369332"/>
          </a:xfrm>
          <a:prstGeom prst="rect">
            <a:avLst/>
          </a:prstGeom>
          <a:noFill/>
        </p:spPr>
        <p:txBody>
          <a:bodyPr wrap="none" rtlCol="0">
            <a:spAutoFit/>
          </a:bodyPr>
          <a:lstStyle/>
          <a:p>
            <a:r>
              <a:rPr lang="es-ES" dirty="0" smtClean="0">
                <a:solidFill>
                  <a:srgbClr val="FFFF99"/>
                </a:solidFill>
                <a:latin typeface="Forte" pitchFamily="66" charset="0"/>
              </a:rPr>
              <a:t>Estudio Financiero</a:t>
            </a:r>
            <a:endParaRPr lang="es-ES" dirty="0">
              <a:solidFill>
                <a:srgbClr val="FFFF99"/>
              </a:solidFill>
              <a:latin typeface="Forte" pitchFamily="66" charset="0"/>
            </a:endParaRPr>
          </a:p>
        </p:txBody>
      </p:sp>
      <p:graphicFrame>
        <p:nvGraphicFramePr>
          <p:cNvPr id="8" name="7 Tabla"/>
          <p:cNvGraphicFramePr>
            <a:graphicFrameLocks noGrp="1"/>
          </p:cNvGraphicFramePr>
          <p:nvPr>
            <p:extLst>
              <p:ext uri="{D42A27DB-BD31-4B8C-83A1-F6EECF244321}">
                <p14:modId xmlns:p14="http://schemas.microsoft.com/office/powerpoint/2010/main" val="4173051582"/>
              </p:ext>
            </p:extLst>
          </p:nvPr>
        </p:nvGraphicFramePr>
        <p:xfrm>
          <a:off x="323528" y="980728"/>
          <a:ext cx="2520280" cy="720081"/>
        </p:xfrm>
        <a:graphic>
          <a:graphicData uri="http://schemas.openxmlformats.org/drawingml/2006/table">
            <a:tbl>
              <a:tblPr firstRow="1" firstCol="1" bandRow="1">
                <a:tableStyleId>{0E3FDE45-AF77-4B5C-9715-49D594BDF05E}</a:tableStyleId>
              </a:tblPr>
              <a:tblGrid>
                <a:gridCol w="1134818"/>
                <a:gridCol w="1385462"/>
              </a:tblGrid>
              <a:tr h="240027">
                <a:tc>
                  <a:txBody>
                    <a:bodyPr/>
                    <a:lstStyle/>
                    <a:p>
                      <a:pPr>
                        <a:lnSpc>
                          <a:spcPct val="115000"/>
                        </a:lnSpc>
                        <a:spcAft>
                          <a:spcPts val="0"/>
                        </a:spcAft>
                      </a:pPr>
                      <a:r>
                        <a:rPr lang="es-ES" sz="1200">
                          <a:effectLst/>
                        </a:rPr>
                        <a:t>Capital </a:t>
                      </a:r>
                      <a:endParaRPr lang="es-EC" sz="12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200">
                          <a:effectLst/>
                        </a:rPr>
                        <a:t>7,201.57</a:t>
                      </a:r>
                      <a:endParaRPr lang="es-EC" sz="1200">
                        <a:effectLst/>
                        <a:latin typeface="Times New Roman"/>
                        <a:ea typeface="Times New Roman"/>
                        <a:cs typeface="Times New Roman"/>
                      </a:endParaRPr>
                    </a:p>
                  </a:txBody>
                  <a:tcPr marL="44450" marR="44450" marT="0" marB="0" anchor="b"/>
                </a:tc>
              </a:tr>
              <a:tr h="240027">
                <a:tc>
                  <a:txBody>
                    <a:bodyPr/>
                    <a:lstStyle/>
                    <a:p>
                      <a:pPr>
                        <a:lnSpc>
                          <a:spcPct val="115000"/>
                        </a:lnSpc>
                        <a:spcAft>
                          <a:spcPts val="0"/>
                        </a:spcAft>
                      </a:pPr>
                      <a:r>
                        <a:rPr lang="es-ES" sz="1200">
                          <a:effectLst/>
                        </a:rPr>
                        <a:t>Interés</a:t>
                      </a:r>
                      <a:endParaRPr lang="es-EC" sz="12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200">
                          <a:effectLst/>
                        </a:rPr>
                        <a:t>15%</a:t>
                      </a:r>
                      <a:endParaRPr lang="es-EC" sz="1200">
                        <a:effectLst/>
                        <a:latin typeface="Times New Roman"/>
                        <a:ea typeface="Times New Roman"/>
                        <a:cs typeface="Times New Roman"/>
                      </a:endParaRPr>
                    </a:p>
                  </a:txBody>
                  <a:tcPr marL="44450" marR="44450" marT="0" marB="0" anchor="b"/>
                </a:tc>
              </a:tr>
              <a:tr h="240027">
                <a:tc>
                  <a:txBody>
                    <a:bodyPr/>
                    <a:lstStyle/>
                    <a:p>
                      <a:pPr>
                        <a:lnSpc>
                          <a:spcPct val="115000"/>
                        </a:lnSpc>
                        <a:spcAft>
                          <a:spcPts val="0"/>
                        </a:spcAft>
                      </a:pPr>
                      <a:r>
                        <a:rPr lang="es-ES" sz="1200">
                          <a:effectLst/>
                        </a:rPr>
                        <a:t>Plazo</a:t>
                      </a:r>
                      <a:endParaRPr lang="es-EC" sz="12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200" dirty="0" smtClean="0">
                          <a:effectLst/>
                        </a:rPr>
                        <a:t>5 Años</a:t>
                      </a:r>
                      <a:endParaRPr lang="es-EC" sz="1200" dirty="0">
                        <a:effectLst/>
                        <a:latin typeface="Times New Roman"/>
                        <a:ea typeface="Times New Roman"/>
                        <a:cs typeface="Times New Roman"/>
                      </a:endParaRPr>
                    </a:p>
                  </a:txBody>
                  <a:tcPr marL="44450" marR="44450" marT="0" marB="0" anchor="b"/>
                </a:tc>
              </a:tr>
            </a:tbl>
          </a:graphicData>
        </a:graphic>
      </p:graphicFrame>
      <p:sp>
        <p:nvSpPr>
          <p:cNvPr id="9" name="8 CuadroTexto"/>
          <p:cNvSpPr txBox="1"/>
          <p:nvPr/>
        </p:nvSpPr>
        <p:spPr>
          <a:xfrm>
            <a:off x="219674" y="590533"/>
            <a:ext cx="4248472" cy="369332"/>
          </a:xfrm>
          <a:prstGeom prst="rect">
            <a:avLst/>
          </a:prstGeom>
          <a:noFill/>
        </p:spPr>
        <p:txBody>
          <a:bodyPr wrap="square" rtlCol="0">
            <a:spAutoFit/>
          </a:bodyPr>
          <a:lstStyle/>
          <a:p>
            <a:r>
              <a:rPr lang="es-EC" b="1" dirty="0" smtClean="0">
                <a:effectLst>
                  <a:glow rad="63500">
                    <a:schemeClr val="accent3">
                      <a:satMod val="175000"/>
                      <a:alpha val="40000"/>
                    </a:schemeClr>
                  </a:glow>
                </a:effectLst>
              </a:rPr>
              <a:t>CRÉDITO BANCARIO</a:t>
            </a:r>
            <a:endParaRPr lang="es-EC" b="1" dirty="0">
              <a:effectLst>
                <a:glow rad="63500">
                  <a:schemeClr val="accent3">
                    <a:satMod val="175000"/>
                    <a:alpha val="40000"/>
                  </a:schemeClr>
                </a:glow>
              </a:effectLst>
            </a:endParaRPr>
          </a:p>
        </p:txBody>
      </p:sp>
      <p:graphicFrame>
        <p:nvGraphicFramePr>
          <p:cNvPr id="10" name="9 Tabla"/>
          <p:cNvGraphicFramePr>
            <a:graphicFrameLocks noGrp="1"/>
          </p:cNvGraphicFramePr>
          <p:nvPr>
            <p:extLst>
              <p:ext uri="{D42A27DB-BD31-4B8C-83A1-F6EECF244321}">
                <p14:modId xmlns:p14="http://schemas.microsoft.com/office/powerpoint/2010/main" val="3100454702"/>
              </p:ext>
            </p:extLst>
          </p:nvPr>
        </p:nvGraphicFramePr>
        <p:xfrm>
          <a:off x="395536" y="2204864"/>
          <a:ext cx="7056785" cy="4171188"/>
        </p:xfrm>
        <a:graphic>
          <a:graphicData uri="http://schemas.openxmlformats.org/drawingml/2006/table">
            <a:tbl>
              <a:tblPr firstRow="1" firstCol="1" bandRow="1">
                <a:tableStyleId>{68D230F3-CF80-4859-8CE7-A43EE81993B5}</a:tableStyleId>
              </a:tblPr>
              <a:tblGrid>
                <a:gridCol w="936071"/>
                <a:gridCol w="1155220"/>
                <a:gridCol w="1039535"/>
                <a:gridCol w="1038721"/>
                <a:gridCol w="1732832"/>
                <a:gridCol w="1154406"/>
              </a:tblGrid>
              <a:tr h="717591">
                <a:tc>
                  <a:txBody>
                    <a:bodyPr/>
                    <a:lstStyle/>
                    <a:p>
                      <a:pPr algn="ctr">
                        <a:lnSpc>
                          <a:spcPct val="115000"/>
                        </a:lnSpc>
                        <a:spcAft>
                          <a:spcPts val="0"/>
                        </a:spcAft>
                      </a:pPr>
                      <a:r>
                        <a:rPr lang="es-ES" sz="1400">
                          <a:effectLst/>
                        </a:rPr>
                        <a:t>N.- AÑOS</a:t>
                      </a:r>
                      <a:endParaRPr lang="es-EC" sz="16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400">
                          <a:effectLst/>
                        </a:rPr>
                        <a:t>SALDO INSOLUTO</a:t>
                      </a:r>
                      <a:endParaRPr lang="es-EC" sz="16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400">
                          <a:effectLst/>
                        </a:rPr>
                        <a:t>INTERES PERIODO</a:t>
                      </a:r>
                      <a:endParaRPr lang="es-EC" sz="16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400">
                          <a:effectLst/>
                        </a:rPr>
                        <a:t>CUOTA PERIODO</a:t>
                      </a:r>
                      <a:endParaRPr lang="es-EC" sz="16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400">
                          <a:effectLst/>
                        </a:rPr>
                        <a:t>CAPITAL PAGADO POR CUOTA</a:t>
                      </a:r>
                      <a:endParaRPr lang="es-EC" sz="16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400">
                          <a:effectLst/>
                        </a:rPr>
                        <a:t>SALDO DE LA DEUDA</a:t>
                      </a:r>
                      <a:endParaRPr lang="es-EC" sz="1600">
                        <a:effectLst/>
                        <a:latin typeface="Times New Roman"/>
                        <a:ea typeface="Times New Roman"/>
                        <a:cs typeface="Times New Roman"/>
                      </a:endParaRPr>
                    </a:p>
                  </a:txBody>
                  <a:tcPr marL="44450" marR="44450" marT="0" marB="0" anchor="ctr"/>
                </a:tc>
              </a:tr>
              <a:tr h="242867">
                <a:tc>
                  <a:txBody>
                    <a:bodyPr/>
                    <a:lstStyle/>
                    <a:p>
                      <a:pPr algn="ctr">
                        <a:lnSpc>
                          <a:spcPct val="115000"/>
                        </a:lnSpc>
                        <a:spcAft>
                          <a:spcPts val="0"/>
                        </a:spcAft>
                      </a:pPr>
                      <a:r>
                        <a:rPr lang="es-ES" sz="1400">
                          <a:effectLst/>
                        </a:rPr>
                        <a:t>1</a:t>
                      </a:r>
                      <a:endParaRPr lang="es-EC" sz="16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dirty="0">
                          <a:effectLst/>
                          <a:latin typeface="Times New Roman" pitchFamily="18" charset="0"/>
                          <a:cs typeface="Times New Roman" pitchFamily="18" charset="0"/>
                        </a:rPr>
                        <a:t>7,201.57</a:t>
                      </a:r>
                      <a:endParaRPr lang="es-EC" sz="1600" dirty="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1,080.24</a:t>
                      </a:r>
                      <a:endParaRPr lang="es-EC" sz="16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2,148.34</a:t>
                      </a:r>
                      <a:endParaRPr lang="es-EC" sz="16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1,068.11</a:t>
                      </a:r>
                      <a:endParaRPr lang="es-EC" sz="16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6,133.47</a:t>
                      </a:r>
                      <a:endParaRPr lang="es-EC" sz="1600">
                        <a:effectLst/>
                        <a:latin typeface="Times New Roman" pitchFamily="18" charset="0"/>
                        <a:ea typeface="Times New Roman"/>
                        <a:cs typeface="Times New Roman" pitchFamily="18" charset="0"/>
                      </a:endParaRPr>
                    </a:p>
                  </a:txBody>
                  <a:tcPr marL="44450" marR="44450" marT="0" marB="0" anchor="b"/>
                </a:tc>
              </a:tr>
              <a:tr h="242867">
                <a:tc>
                  <a:txBody>
                    <a:bodyPr/>
                    <a:lstStyle/>
                    <a:p>
                      <a:pPr algn="ctr">
                        <a:lnSpc>
                          <a:spcPct val="115000"/>
                        </a:lnSpc>
                        <a:spcAft>
                          <a:spcPts val="0"/>
                        </a:spcAft>
                      </a:pPr>
                      <a:r>
                        <a:rPr lang="es-ES" sz="1400">
                          <a:effectLst/>
                        </a:rPr>
                        <a:t>2</a:t>
                      </a:r>
                      <a:endParaRPr lang="es-EC" sz="16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6,133.47</a:t>
                      </a:r>
                      <a:endParaRPr lang="es-EC" sz="16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dirty="0">
                          <a:effectLst/>
                          <a:latin typeface="Times New Roman" pitchFamily="18" charset="0"/>
                          <a:cs typeface="Times New Roman" pitchFamily="18" charset="0"/>
                        </a:rPr>
                        <a:t>920.02</a:t>
                      </a:r>
                      <a:endParaRPr lang="es-EC" sz="1600" dirty="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2,148.34</a:t>
                      </a:r>
                      <a:endParaRPr lang="es-EC" sz="16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1,228.32</a:t>
                      </a:r>
                      <a:endParaRPr lang="es-EC" sz="16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4,905.15</a:t>
                      </a:r>
                      <a:endParaRPr lang="es-EC" sz="1600">
                        <a:effectLst/>
                        <a:latin typeface="Times New Roman" pitchFamily="18" charset="0"/>
                        <a:ea typeface="Times New Roman"/>
                        <a:cs typeface="Times New Roman" pitchFamily="18" charset="0"/>
                      </a:endParaRPr>
                    </a:p>
                  </a:txBody>
                  <a:tcPr marL="44450" marR="44450" marT="0" marB="0" anchor="b"/>
                </a:tc>
              </a:tr>
              <a:tr h="242867">
                <a:tc>
                  <a:txBody>
                    <a:bodyPr/>
                    <a:lstStyle/>
                    <a:p>
                      <a:pPr algn="ctr">
                        <a:lnSpc>
                          <a:spcPct val="115000"/>
                        </a:lnSpc>
                        <a:spcAft>
                          <a:spcPts val="0"/>
                        </a:spcAft>
                      </a:pPr>
                      <a:r>
                        <a:rPr lang="es-ES" sz="1400">
                          <a:effectLst/>
                        </a:rPr>
                        <a:t>3</a:t>
                      </a:r>
                      <a:endParaRPr lang="es-EC" sz="16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4,905.15</a:t>
                      </a:r>
                      <a:endParaRPr lang="es-EC" sz="16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dirty="0">
                          <a:effectLst/>
                          <a:latin typeface="Times New Roman" pitchFamily="18" charset="0"/>
                          <a:cs typeface="Times New Roman" pitchFamily="18" charset="0"/>
                        </a:rPr>
                        <a:t>735.77</a:t>
                      </a:r>
                      <a:endParaRPr lang="es-EC" sz="1600" dirty="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2,148.34</a:t>
                      </a:r>
                      <a:endParaRPr lang="es-EC" sz="16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1,412.57</a:t>
                      </a:r>
                      <a:endParaRPr lang="es-EC" sz="16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3,492.58</a:t>
                      </a:r>
                      <a:endParaRPr lang="es-EC" sz="1600">
                        <a:effectLst/>
                        <a:latin typeface="Times New Roman" pitchFamily="18" charset="0"/>
                        <a:ea typeface="Times New Roman"/>
                        <a:cs typeface="Times New Roman" pitchFamily="18" charset="0"/>
                      </a:endParaRPr>
                    </a:p>
                  </a:txBody>
                  <a:tcPr marL="44450" marR="44450" marT="0" marB="0" anchor="b"/>
                </a:tc>
              </a:tr>
              <a:tr h="242867">
                <a:tc>
                  <a:txBody>
                    <a:bodyPr/>
                    <a:lstStyle/>
                    <a:p>
                      <a:pPr algn="ctr">
                        <a:lnSpc>
                          <a:spcPct val="115000"/>
                        </a:lnSpc>
                        <a:spcAft>
                          <a:spcPts val="0"/>
                        </a:spcAft>
                      </a:pPr>
                      <a:r>
                        <a:rPr lang="es-ES" sz="1400">
                          <a:effectLst/>
                        </a:rPr>
                        <a:t>4</a:t>
                      </a:r>
                      <a:endParaRPr lang="es-EC" sz="16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3,492.58</a:t>
                      </a:r>
                      <a:endParaRPr lang="es-EC" sz="16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523.89</a:t>
                      </a:r>
                      <a:endParaRPr lang="es-EC" sz="16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dirty="0">
                          <a:effectLst/>
                          <a:latin typeface="Times New Roman" pitchFamily="18" charset="0"/>
                          <a:cs typeface="Times New Roman" pitchFamily="18" charset="0"/>
                        </a:rPr>
                        <a:t>2,148.34</a:t>
                      </a:r>
                      <a:endParaRPr lang="es-EC" sz="1600" dirty="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dirty="0">
                          <a:effectLst/>
                          <a:latin typeface="Times New Roman" pitchFamily="18" charset="0"/>
                          <a:cs typeface="Times New Roman" pitchFamily="18" charset="0"/>
                        </a:rPr>
                        <a:t>1,624.45</a:t>
                      </a:r>
                      <a:endParaRPr lang="es-EC" sz="1600" dirty="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1,868.12</a:t>
                      </a:r>
                      <a:endParaRPr lang="es-EC" sz="1600">
                        <a:effectLst/>
                        <a:latin typeface="Times New Roman" pitchFamily="18" charset="0"/>
                        <a:ea typeface="Times New Roman"/>
                        <a:cs typeface="Times New Roman" pitchFamily="18" charset="0"/>
                      </a:endParaRPr>
                    </a:p>
                  </a:txBody>
                  <a:tcPr marL="44450" marR="44450" marT="0" marB="0" anchor="b"/>
                </a:tc>
              </a:tr>
              <a:tr h="242867">
                <a:tc>
                  <a:txBody>
                    <a:bodyPr/>
                    <a:lstStyle/>
                    <a:p>
                      <a:pPr algn="ctr">
                        <a:lnSpc>
                          <a:spcPct val="115000"/>
                        </a:lnSpc>
                        <a:spcAft>
                          <a:spcPts val="0"/>
                        </a:spcAft>
                      </a:pPr>
                      <a:r>
                        <a:rPr lang="es-ES" sz="1400">
                          <a:effectLst/>
                        </a:rPr>
                        <a:t>5</a:t>
                      </a:r>
                      <a:endParaRPr lang="es-EC" sz="16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1,868.12</a:t>
                      </a:r>
                      <a:endParaRPr lang="es-EC" sz="16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280.22</a:t>
                      </a:r>
                      <a:endParaRPr lang="es-EC" sz="16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2,148.34</a:t>
                      </a:r>
                      <a:endParaRPr lang="es-EC" sz="16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dirty="0">
                          <a:effectLst/>
                          <a:latin typeface="Times New Roman" pitchFamily="18" charset="0"/>
                          <a:cs typeface="Times New Roman" pitchFamily="18" charset="0"/>
                        </a:rPr>
                        <a:t>1,868.12</a:t>
                      </a:r>
                      <a:endParaRPr lang="es-EC" sz="1600" dirty="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0.00</a:t>
                      </a:r>
                      <a:endParaRPr lang="es-EC" sz="1600">
                        <a:effectLst/>
                        <a:latin typeface="Times New Roman" pitchFamily="18" charset="0"/>
                        <a:ea typeface="Times New Roman"/>
                        <a:cs typeface="Times New Roman" pitchFamily="18" charset="0"/>
                      </a:endParaRPr>
                    </a:p>
                  </a:txBody>
                  <a:tcPr marL="44450" marR="44450" marT="0" marB="0" anchor="b"/>
                </a:tc>
              </a:tr>
              <a:tr h="255011">
                <a:tc>
                  <a:txBody>
                    <a:bodyPr/>
                    <a:lstStyle/>
                    <a:p>
                      <a:pPr>
                        <a:lnSpc>
                          <a:spcPct val="115000"/>
                        </a:lnSpc>
                      </a:pPr>
                      <a:endParaRPr lang="es-EC" sz="1400">
                        <a:effectLst/>
                        <a:latin typeface="Calibri"/>
                        <a:cs typeface="Times New Roman"/>
                      </a:endParaRPr>
                    </a:p>
                  </a:txBody>
                  <a:tcPr marL="44450" marR="44450" marT="0" marB="0" anchor="b"/>
                </a:tc>
                <a:tc>
                  <a:txBody>
                    <a:bodyPr/>
                    <a:lstStyle/>
                    <a:p>
                      <a:pPr>
                        <a:lnSpc>
                          <a:spcPct val="115000"/>
                        </a:lnSpc>
                        <a:spcAft>
                          <a:spcPts val="0"/>
                        </a:spcAft>
                      </a:pPr>
                      <a:r>
                        <a:rPr lang="es-ES" sz="1400">
                          <a:effectLst/>
                          <a:latin typeface="Times New Roman" pitchFamily="18" charset="0"/>
                          <a:cs typeface="Times New Roman" pitchFamily="18" charset="0"/>
                        </a:rPr>
                        <a:t>SUMAS</a:t>
                      </a:r>
                      <a:endParaRPr lang="es-EC" sz="16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3,540.13</a:t>
                      </a:r>
                      <a:endParaRPr lang="es-EC" sz="16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10,741.70</a:t>
                      </a:r>
                      <a:endParaRPr lang="es-EC" sz="16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7,201.57</a:t>
                      </a:r>
                      <a:endParaRPr lang="es-EC" sz="1600">
                        <a:effectLst/>
                        <a:latin typeface="Times New Roman" pitchFamily="18" charset="0"/>
                        <a:ea typeface="Times New Roman"/>
                        <a:cs typeface="Times New Roman" pitchFamily="18" charset="0"/>
                      </a:endParaRPr>
                    </a:p>
                  </a:txBody>
                  <a:tcPr marL="44450" marR="44450" marT="0" marB="0" anchor="b"/>
                </a:tc>
                <a:tc>
                  <a:txBody>
                    <a:bodyPr/>
                    <a:lstStyle/>
                    <a:p>
                      <a:pPr>
                        <a:lnSpc>
                          <a:spcPct val="115000"/>
                        </a:lnSpc>
                        <a:spcAft>
                          <a:spcPts val="0"/>
                        </a:spcAft>
                      </a:pPr>
                      <a:r>
                        <a:rPr lang="es-ES" sz="1400" dirty="0">
                          <a:effectLst/>
                          <a:latin typeface="Times New Roman" pitchFamily="18" charset="0"/>
                          <a:cs typeface="Times New Roman" pitchFamily="18" charset="0"/>
                        </a:rPr>
                        <a:t> </a:t>
                      </a:r>
                      <a:endParaRPr lang="es-EC" sz="1600" dirty="0">
                        <a:effectLst/>
                        <a:latin typeface="Times New Roman" pitchFamily="18" charset="0"/>
                        <a:ea typeface="Times New Roman"/>
                        <a:cs typeface="Times New Roman" pitchFamily="18" charset="0"/>
                      </a:endParaRPr>
                    </a:p>
                  </a:txBody>
                  <a:tcPr marL="44450" marR="44450" marT="0" marB="0" anchor="b"/>
                </a:tc>
              </a:tr>
            </a:tbl>
          </a:graphicData>
        </a:graphic>
      </p:graphicFrame>
      <p:sp>
        <p:nvSpPr>
          <p:cNvPr id="11" name="10 Proceso alternativo"/>
          <p:cNvSpPr/>
          <p:nvPr/>
        </p:nvSpPr>
        <p:spPr>
          <a:xfrm>
            <a:off x="4468146" y="775199"/>
            <a:ext cx="3457806" cy="63757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Banco Nacional del Fomento</a:t>
            </a:r>
            <a:endParaRPr lang="es-EC" dirty="0">
              <a:solidFill>
                <a:schemeClr val="tx1"/>
              </a:solidFill>
            </a:endParaRPr>
          </a:p>
        </p:txBody>
      </p:sp>
      <p:sp>
        <p:nvSpPr>
          <p:cNvPr id="13" name="12 Proceso predefinido"/>
          <p:cNvSpPr/>
          <p:nvPr/>
        </p:nvSpPr>
        <p:spPr>
          <a:xfrm>
            <a:off x="899591" y="4869160"/>
            <a:ext cx="7344817" cy="1224136"/>
          </a:xfrm>
          <a:prstGeom prst="flowChartPredefined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indent="-285750" algn="ctr">
              <a:buFont typeface="Wingdings" pitchFamily="2" charset="2"/>
              <a:buChar char="ü"/>
            </a:pPr>
            <a:r>
              <a:rPr lang="es-EC" dirty="0" smtClean="0">
                <a:solidFill>
                  <a:schemeClr val="tx1"/>
                </a:solidFill>
              </a:rPr>
              <a:t>Persona naturales o jurídicas</a:t>
            </a:r>
          </a:p>
          <a:p>
            <a:pPr marL="285750" indent="-285750" algn="ctr">
              <a:buFont typeface="Wingdings" pitchFamily="2" charset="2"/>
              <a:buChar char="ü"/>
            </a:pPr>
            <a:r>
              <a:rPr lang="es-EC" dirty="0" smtClean="0">
                <a:solidFill>
                  <a:schemeClr val="tx1"/>
                </a:solidFill>
              </a:rPr>
              <a:t>Garantía prendaria, quirografaria o hipotecaria</a:t>
            </a:r>
          </a:p>
          <a:p>
            <a:pPr marL="285750" indent="-285750" algn="ctr">
              <a:buFont typeface="Wingdings" pitchFamily="2" charset="2"/>
              <a:buChar char="ü"/>
            </a:pPr>
            <a:r>
              <a:rPr lang="es-EC" dirty="0" smtClean="0">
                <a:solidFill>
                  <a:schemeClr val="tx1"/>
                </a:solidFill>
              </a:rPr>
              <a:t>Financiamiento hasta el 80% del proyecto</a:t>
            </a:r>
            <a:endParaRPr lang="es-EC" dirty="0">
              <a:solidFill>
                <a:schemeClr val="tx1"/>
              </a:solidFill>
            </a:endParaRPr>
          </a:p>
        </p:txBody>
      </p:sp>
    </p:spTree>
    <p:extLst>
      <p:ext uri="{BB962C8B-B14F-4D97-AF65-F5344CB8AC3E}">
        <p14:creationId xmlns:p14="http://schemas.microsoft.com/office/powerpoint/2010/main" val="6293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3000"/>
                                        <p:tgtEl>
                                          <p:spTgt spid="4"/>
                                        </p:tgtEl>
                                      </p:cBhvr>
                                    </p:animEffect>
                                  </p:childTnLst>
                                </p:cTn>
                              </p:par>
                              <p:par>
                                <p:cTn id="8" presetID="28" presetClass="entr" presetSubtype="0" repeatCount="indefinite"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0" fill="hold"/>
                                        <p:tgtEl>
                                          <p:spTgt spid="6"/>
                                        </p:tgtEl>
                                        <p:attrNameLst>
                                          <p:attrName>ppt_x</p:attrName>
                                        </p:attrNameLst>
                                      </p:cBhvr>
                                      <p:tavLst>
                                        <p:tav tm="0">
                                          <p:val>
                                            <p:strVal val="#ppt_x"/>
                                          </p:val>
                                        </p:tav>
                                        <p:tav tm="100000">
                                          <p:val>
                                            <p:strVal val="#ppt_x"/>
                                          </p:val>
                                        </p:tav>
                                      </p:tavLst>
                                    </p:anim>
                                    <p:anim calcmode="lin" valueType="num">
                                      <p:cBhvr>
                                        <p:cTn id="11" dur="5000" fill="hold"/>
                                        <p:tgtEl>
                                          <p:spTgt spid="6"/>
                                        </p:tgtEl>
                                        <p:attrNameLst>
                                          <p:attrName>ppt_y</p:attrName>
                                        </p:attrNameLst>
                                      </p:cBhvr>
                                      <p:tavLst>
                                        <p:tav tm="0">
                                          <p:val>
                                            <p:strVal val="#ppt_y+1"/>
                                          </p:val>
                                        </p:tav>
                                        <p:tav tm="100000">
                                          <p:val>
                                            <p:strVal val="#ppt_y-1"/>
                                          </p:val>
                                        </p:tav>
                                      </p:tavLst>
                                    </p:anim>
                                  </p:childTnLst>
                                </p:cTn>
                              </p:par>
                              <p:par>
                                <p:cTn id="12" presetID="28" presetClass="entr" presetSubtype="0" repeatCount="indefinite"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0" fill="hold"/>
                                        <p:tgtEl>
                                          <p:spTgt spid="5"/>
                                        </p:tgtEl>
                                        <p:attrNameLst>
                                          <p:attrName>ppt_x</p:attrName>
                                        </p:attrNameLst>
                                      </p:cBhvr>
                                      <p:tavLst>
                                        <p:tav tm="0">
                                          <p:val>
                                            <p:strVal val="#ppt_x"/>
                                          </p:val>
                                        </p:tav>
                                        <p:tav tm="100000">
                                          <p:val>
                                            <p:strVal val="#ppt_x"/>
                                          </p:val>
                                        </p:tav>
                                      </p:tavLst>
                                    </p:anim>
                                    <p:anim calcmode="lin" valueType="num">
                                      <p:cBhvr>
                                        <p:cTn id="15" dur="5000" fill="hold"/>
                                        <p:tgtEl>
                                          <p:spTgt spid="5"/>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849092901"/>
              </p:ext>
            </p:extLst>
          </p:nvPr>
        </p:nvGraphicFramePr>
        <p:xfrm>
          <a:off x="-36512" y="620688"/>
          <a:ext cx="9144000" cy="6187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2" name="AutoShape 2" descr="data:image/jpg;base64,/9j/4AAQSkZJRgABAQAAAQABAAD/2wCEAAkGBhESEBAUEhIUFBUUEg8UFBAQExQUFRYQFBgVFBQWFhYXGyYfGhkvGRQVHzAgIycqLCwsFh4xNTAqNSYrLCkBCQoKDgwOGg8PGikkHCQsNSk1LCwvMikpMiwtLCksKiwsLCkpLCksLCwpLy8qLCksLCkpLC0vLCwpLSwqNSoqKf/AABEIAIYAmAMBIgACEQEDEQH/xAAcAAABBQEBAQAAAAAAAAAAAAADAAIEBQYHAQj/xAA8EAACAQIEAgYIBAUEAwAAAAABAgMAEQQSITEFUQYTIkFhcRQyQlKBkaHRB5KTsSMzU3KCFkNi4RWDwf/EABsBAAIDAQEBAAAAAAAAAAAAAAABAgMFBAYH/8QAMhEAAgECAwUHAwMFAAAAAAAAAAECAwQREjETIUFSkQUyUWFxwfAigcIGodEUQrHh8f/aAAwDAQACEQMRAD8A6Px3jjlykZKquhYbse/yFUgfMTmOb+7WnYk3ZjzJqNntetqMFTyRjxeH7N+xlyk55m+H8pEgxryFNKLyFBM1N6+uvIUZg2ReQrwovIUAz0wz08gZiSVXkKbZeQqMcRTDPT2YZiXYchTSB4VF9IpjYmns2GYlNbwphtUQ4mvBPT2YYkqkTUMT176SKezHmJgYW1tXoYVXPiaaMTS2ZJFkbV6LeFVvpXjS9Lp7MMTRcI480EidomNmVWUm+XNoGHxtSrKY/Enq5Ldy3HnfSlWRd0Ep7jst5vKzWT7nzqJJUqZxc686iTGrXXpZ4fUtfFcsjn2U8svpenh5oY1qEzU5r8qGynka0FcUeePVHKqVTlfQGz0F5zRXjPI/I1HkhbkfkaujcW/PHqh7KpyvoCfFmhNjTTngb3W/Kajthn9xvyt9q6I17bnj1QbKpyvoPfHtUd+Iv4U5sK/uP+VvtTPQn9x/yN9qbr2/NHqg2VTlfQXp7+HyoQ4k+u3ypz4Z/wCm/wCRvtTRhGsf4cn5H+1Qdxb88eqBUqnK+h4OJON7fKh/+Vfw+VMfByH/AG5P03+1BbBS/wBKT9N/tT/qLfmj1RYqNTlfQmjiLHl8qG2PkB7vlQUwcv8ATk/Tf7U84WUf7cn6b/ajb0OePVBsamPdfQceJPtp8q9GPfvtagnBSf05P03+1OOEk26uT9N/tRt6GPej1Ra6MsO6+hIGIzRTf20qamGdYprqwGW9yrDQanceFKsa9qwlU+mS6l1vCST3M6DPufOozVJn3PnUZqKneh6/jIohpL090BehNUlIGY2UEnkKNieHxwqGxM8cIOwZhmPgo3Y/2g0VrinR78sB06Up91FS9AerV8ThApYRYyRQCS4w8irYd93y6Vm8DxuOcsYwbXIAO9u741RQvqVw2oPQtqW86feRIerbB8Jw7RYdpHkVp5JEXIqsoKMq6g6+0NqFhsBDLZY8QnXW1gkBjf4K4BPmL1MxHEpcLh8PGuVZA+JLZkVmW7LkKsw079uVCuqdb6aUt/8A0exlDfNFVL0bnLyKiFwkjRl1ygZ1F9yRbSocXAcQ8ZkSFmQX7QA2G5AvcjxANTZscDgWQvd2xhkZSTcp1Vsx/wAqtG4ugWCaJsKrQwIlplbrldFsVW2hBO392tWupNCUYsy0vBZxEJTERG2WznKL5jYaXvqe+1R5uFSq0ymMhoRmlHZ7CggXOuurDa+9aLF4mJsKrTPC8qrEITFmEwAbWORbAFQNjT+LTwZuJSriIm9JhPVxrmz3LRNZhawPZOl6FVlx+aDyIzs/RbFrGZDh2yBQxbsGyEAhrA3tY72qCOCzM8KCMlp1DRLde2pzWI1t7Lb22rb45o4MYmJkmjsuEhX0cEmVyYAoQra2U3vcm1qicKxmHMvCp2xMUYw8QjkjfNnDr1uwA9Uh9/CoqtLDElkRksD0bxOIQvDA0ig2LKF33sLkZjbuF6j/AOnsSYWnELdUubNIQoAymx0JubHTQVrcDxSI4XBZXwayYYMGGMR86vnLiSMr619NBrcVFk4jFPhJGxcmHZsuIaERh1xMU7vmEYFrNGSSSDe1976UbWWOnEMqKLj3Q7EYZIGdLiVYyMuUkSPe0eUEkmw3AtrULH9EsZD1fWYZ16xgiaK15DsvZJs3gbGtSnEcOs3CsWZYysEeGilg165WXMpYJbUDMGvfuoODxSYOOVEx0LyT4rCyRzLndYxEzs00t10JDAW1O96NpIllRjeNcEnwxCTxGNiuYBihutyLgqSNwR8KVW/TcYa8Rh6nrSjnEDCFzh85Y5SmbYkXJA0F68p4uSTYsMDqM+5868wmDMjWGg7zy+5p0wuxA51IxcROXDISuYZp5F9ZYtiAe5mN0HgHPdXF2pdq1pxktcd3Rr9sSNpR2smnph7oGk7yXjwhEcakrJjCA5LDRlgU6MRsXN1B0AYjSVgeDwQMXVc0h9aeUmSZvORtfgLDwqUoVVCooVVFlVdAFGwAHdQuqJOtePpU699JzlLd4/Nf8I3G4UVlSM1+J/SPqcBIit25iIwPA+t9Kz/4WcDvaR/VXYHveoH4lcLmTE4ZGeV4LMY+ubrCrk9tQ5GYjwYnzrp/R6CODCRqGVkVS4kdVWyHtWJG9tr+Fb1G2VGi4Rb38eJxTnnmm1oTeIcIhxCZZo0kXcZhcg81O6nxFUGO4VLApDZ8Vhe9X7eIgHvI28qD3T2h3E7VoeH4lpLtkCIbdXuHYd7kdwPcN6mtIFBJ2AJPkBfasaraToNTg93z5idUayksGjlfGOHdSVYMHikF45QbgrvvVa9b3G8MRw0a26jEjrISAbRTHUWuBZXsTbuIPOufDMrOjesjFT5ivTdldoO4Tp1O/HXzXiZdzQ2bzR0Y16C9GegtW0cp5jcY8jZnYscqrc+6oso+VQ3oz0F6RIC9AejvQHoGBegvRnoLUhgZdj5UqUux8qVVz1Jo7/gkvNflc/Hu+9EwEN88n9R2P/rTsIPkCf8AI03A/wAxqlRaRxjki/8AdeA/VVy411Dgor92/wCDS7NjhTx8wyw0dIdqYr6ChYziSxoSdha9ty2wUeJNgK3bamqVKMFwRXOWaTbKfprw4YmEQIoMp7cRPsBN3Y8u7xJqv6Dy9fCFmN/R2y9RbTOPak963cNu+r3CEqGd/wCY9i47lA9WMeA/ck1jm4muF4mVEuuIRus7CgBvYbQ28Dfe3jXUnuwK2t+J0YS+PypssvdvztvblpzP0vVYuKVRa4soJ7NhoNTYDx/eo2J4nay9asWZj2rLmZgM2Vc/ZBCkG+u1rVU0pLBjJGIiuJ4yyhjmmjzO+YyKQXcI2mUOoAtz8a5700suKilXQTxKxH/IWv8Av9K6HHilMkNmSzLbK6gdYeyyqCdeyAW8b1z78QBlGE8GkA8htWLZzdO+pNcU4v7L/R01Y5qMseGDK1jQWp6nQUxq94YoB6C9GegvQNAXoD0d6A9AwL0FqM9BakMDLsfKlSl2PlSquepNHeopcsnxtUrFSOIwYxGWGgWYsFIvYgldQbd+tVuKHrUXBYrrE8dRb/mNx8d68P8Aqu1kqkLlLFYZfut667zQ7LmpRdN66nv+pig/jQND3dYP4sX6i+r/AJAV4cQs2SRCGVbkZSCMx2bTlr5XrxmPdp5VCPDFLZlBjffrYiY2v45dG+INXdl30bmklpJbmvf0Lbig6cvJjeM8ZZMM8kQznLcEgi1jYsdiCOXhWd6JcKVneTN1kzMGkyOOsVW1DIPaJ8NBY9+laocFjYsWUXJJYBmytyLDQE+Y+dRsLhBG1mS7YezKygZjAT2wLC+iFjpvWscxMEJIGZSyhLCVtSGNlYEDtBiDc93PapeFwgyqoF1GWwY5tL3ADG99dSa89FkiVsn8SyTE4hAt0KqWRjGP5pK+0De9tCDRcNh7oywdU13JZ8hVLuquOwhzMSpUkkjnburmuriNvTcpP09SUY5ngWGFj9s8jlPfbcnzJsfICuWfiTOOvw8Y9kMx+NgP2NdTlxOSDPJlU5QWs11DWu1j3gWvXDcbjji8ZJL7Oayf2DQVk9k0p1rtSf8Aam/u9y92X3E1Gk14lgnqimNRSKE1fQDEAPQXoz0F6BoC9AejvQHoGBegtRnoLUhgZdj5UqUux8qVVz1Jo7nPufOqnEYhoH6wXKm2dRvpsw8RVtPufOosqAgg1Re28LiEaVRbm/Z+5Vb1JUpOcdUvdFjh5EmQPGQb66d58PHwpyCx/esTicNPhnMmGbQ6tEdVPwqwwH4mwmy4qMxsNMxBYfmHaHxvXzy+7BubWpnpYvzWv3S39MfRHoaN9TqxwfRmwWQDurMcV6RwvPGI4y7Rlw11NrN2WBv7Nib1Pfprw4Lm634KwJPkCKqeD8Rw8uJklKdWhzdpsmbtABjqQBcC1Rtri+ji60ngtMcFv88yTCcKb7q+dS9dReQXVlyxSrFGMj9kWWzIQpUkEKDqL66AWsG4PGz9c5dLgZ8rsglA9VXRTZyL2v8A/NKpeIdOOH4cWUqxUgqi9u1hZQqr2QANrmsL0g6c4rGEpGDHGdDr2yvIkbDwFXUrS6vJqSx9XivtjuxXlFb/ABRXKpCmt5Y/iF0164+jYc9kWDsm2Uewp/c99UnC8DkXXemcM4MF1berRhXurCxhawyrXi+LfzhwW5GRXrOowL0FqM9BatE5wD0F6M9BegkgL0B6O9AegYF6C1GegtSGBl2PlSpS7HypVXPUmjuc+586jNUvFLZ3HJmHyNRGonrD1/GRyw0l6e6AyCqfiXA45d1FXL0BquaT1IptGIxfQpb6V5H0TrZPQGqrYw8C3aSM5H0ZUb1Oi4eibCp70FqmoRWgnJsC9AejvQHqQAXoLUZ6C1BIA9BejPQXpDQF6A9HegPQMC9BajPQWpDAy7HypUfDYQyyRxrvI6IPN2Cj96VU1JJPeWRR9Hce4CWJkjIB3ZWvY+IIBsdKxWL4gENiD8LeVKlXDRqybgnwf4yHUglmfl7oiNxhPdb6UJuML7rfSlSrSzM5MqANxZfdb6UJuKryP0pUqMzJZUBfii8j9KE3E15H6UqVLMx5UBfiS8j9KE3EV5H6V5SozMeVAm4gvI0FseORpUqWZhgCfHDkaC2NHI0qVGZkgT4scjQWxQ5GvKVGZgCfFDkadhIzK4Rdz7237GlSpSm0sSSR2P8AD78LvR5ExOIdHcaxxx3Kq3c7FgCWAOgtYX79KVKlWRObm8WdcUkj/9k="/>
          <p:cNvSpPr>
            <a:spLocks noChangeAspect="1" noChangeArrowheads="1"/>
          </p:cNvSpPr>
          <p:nvPr/>
        </p:nvSpPr>
        <p:spPr bwMode="auto">
          <a:xfrm>
            <a:off x="155575" y="-609600"/>
            <a:ext cx="1447800" cy="127635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0244" name="AutoShape 4" descr="data:image/jpg;base64,/9j/4AAQSkZJRgABAQAAAQABAAD/2wCEAAkGBhESEBAUEhIUFBUUEg8UFBAQExQUFRYQFBgVFBQWFhYXGyYfGhkvGRQVHzAgIycqLCwsFh4xNTAqNSYrLCkBCQoKDgwOGg8PGikkHCQsNSk1LCwvMikpMiwtLCksKiwsLCkpLCksLCwpLy8qLCksLCkpLC0vLCwpLSwqNSoqKf/AABEIAIYAmAMBIgACEQEDEQH/xAAcAAABBQEBAQAAAAAAAAAAAAADAAIEBQYHAQj/xAA8EAACAQIEAgYIBAUEAwAAAAABAgMAEQQSITEFUQYTIkFhcRQyQlKBkaHRB5KTsSMzU3KCFkNi4RWDwf/EABsBAAIDAQEBAAAAAAAAAAAAAAABAgMFBAYH/8QAMhEAAgECAwUHAwMFAAAAAAAAAAECAwQREjETIUFSkQUyUWFxwfAigcIGodEUQrHh8f/aAAwDAQACEQMRAD8A6Px3jjlykZKquhYbse/yFUgfMTmOb+7WnYk3ZjzJqNntetqMFTyRjxeH7N+xlyk55m+H8pEgxryFNKLyFBM1N6+uvIUZg2ReQrwovIUAz0wz08gZiSVXkKbZeQqMcRTDPT2YZiXYchTSB4VF9IpjYmns2GYlNbwphtUQ4mvBPT2YYkqkTUMT176SKezHmJgYW1tXoYVXPiaaMTS2ZJFkbV6LeFVvpXjS9Lp7MMTRcI480EidomNmVWUm+XNoGHxtSrKY/Enq5Ldy3HnfSlWRd0Ep7jst5vKzWT7nzqJJUqZxc686iTGrXXpZ4fUtfFcsjn2U8svpenh5oY1qEzU5r8qGynka0FcUeePVHKqVTlfQGz0F5zRXjPI/I1HkhbkfkaujcW/PHqh7KpyvoCfFmhNjTTngb3W/Kajthn9xvyt9q6I17bnj1QbKpyvoPfHtUd+Iv4U5sK/uP+VvtTPQn9x/yN9qbr2/NHqg2VTlfQXp7+HyoQ4k+u3ypz4Z/wCm/wCRvtTRhGsf4cn5H+1Qdxb88eqBUqnK+h4OJON7fKh/+Vfw+VMfByH/AG5P03+1BbBS/wBKT9N/tT/qLfmj1RYqNTlfQmjiLHl8qG2PkB7vlQUwcv8ATk/Tf7U84WUf7cn6b/ajb0OePVBsamPdfQceJPtp8q9GPfvtagnBSf05P03+1OOEk26uT9N/tRt6GPej1Ra6MsO6+hIGIzRTf20qamGdYprqwGW9yrDQanceFKsa9qwlU+mS6l1vCST3M6DPufOozVJn3PnUZqKneh6/jIohpL090BehNUlIGY2UEnkKNieHxwqGxM8cIOwZhmPgo3Y/2g0VrinR78sB06Up91FS9AerV8ThApYRYyRQCS4w8irYd93y6Vm8DxuOcsYwbXIAO9u741RQvqVw2oPQtqW86feRIerbB8Jw7RYdpHkVp5JEXIqsoKMq6g6+0NqFhsBDLZY8QnXW1gkBjf4K4BPmL1MxHEpcLh8PGuVZA+JLZkVmW7LkKsw079uVCuqdb6aUt/8A0exlDfNFVL0bnLyKiFwkjRl1ygZ1F9yRbSocXAcQ8ZkSFmQX7QA2G5AvcjxANTZscDgWQvd2xhkZSTcp1Vsx/wAqtG4ugWCaJsKrQwIlplbrldFsVW2hBO392tWupNCUYsy0vBZxEJTERG2WznKL5jYaXvqe+1R5uFSq0ymMhoRmlHZ7CggXOuurDa+9aLF4mJsKrTPC8qrEITFmEwAbWORbAFQNjT+LTwZuJSriIm9JhPVxrmz3LRNZhawPZOl6FVlx+aDyIzs/RbFrGZDh2yBQxbsGyEAhrA3tY72qCOCzM8KCMlp1DRLde2pzWI1t7Lb22rb45o4MYmJkmjsuEhX0cEmVyYAoQra2U3vcm1qicKxmHMvCp2xMUYw8QjkjfNnDr1uwA9Uh9/CoqtLDElkRksD0bxOIQvDA0ig2LKF33sLkZjbuF6j/AOnsSYWnELdUubNIQoAymx0JubHTQVrcDxSI4XBZXwayYYMGGMR86vnLiSMr619NBrcVFk4jFPhJGxcmHZsuIaERh1xMU7vmEYFrNGSSSDe1976UbWWOnEMqKLj3Q7EYZIGdLiVYyMuUkSPe0eUEkmw3AtrULH9EsZD1fWYZ16xgiaK15DsvZJs3gbGtSnEcOs3CsWZYysEeGilg165WXMpYJbUDMGvfuoODxSYOOVEx0LyT4rCyRzLndYxEzs00t10JDAW1O96NpIllRjeNcEnwxCTxGNiuYBihutyLgqSNwR8KVW/TcYa8Rh6nrSjnEDCFzh85Y5SmbYkXJA0F68p4uSTYsMDqM+5868wmDMjWGg7zy+5p0wuxA51IxcROXDISuYZp5F9ZYtiAe5mN0HgHPdXF2pdq1pxktcd3Rr9sSNpR2smnph7oGk7yXjwhEcakrJjCA5LDRlgU6MRsXN1B0AYjSVgeDwQMXVc0h9aeUmSZvORtfgLDwqUoVVCooVVFlVdAFGwAHdQuqJOtePpU699JzlLd4/Nf8I3G4UVlSM1+J/SPqcBIit25iIwPA+t9Kz/4WcDvaR/VXYHveoH4lcLmTE4ZGeV4LMY+ubrCrk9tQ5GYjwYnzrp/R6CODCRqGVkVS4kdVWyHtWJG9tr+Fb1G2VGi4Rb38eJxTnnmm1oTeIcIhxCZZo0kXcZhcg81O6nxFUGO4VLApDZ8Vhe9X7eIgHvI28qD3T2h3E7VoeH4lpLtkCIbdXuHYd7kdwPcN6mtIFBJ2AJPkBfasaraToNTg93z5idUayksGjlfGOHdSVYMHikF45QbgrvvVa9b3G8MRw0a26jEjrISAbRTHUWuBZXsTbuIPOufDMrOjesjFT5ivTdldoO4Tp1O/HXzXiZdzQ2bzR0Y16C9GegtW0cp5jcY8jZnYscqrc+6oso+VQ3oz0F6RIC9AejvQHoGBegvRnoLUhgZdj5UqUux8qVVz1Jo7/gkvNflc/Hu+9EwEN88n9R2P/rTsIPkCf8AI03A/wAxqlRaRxjki/8AdeA/VVy411Dgor92/wCDS7NjhTx8wyw0dIdqYr6ChYziSxoSdha9ty2wUeJNgK3bamqVKMFwRXOWaTbKfprw4YmEQIoMp7cRPsBN3Y8u7xJqv6Dy9fCFmN/R2y9RbTOPak963cNu+r3CEqGd/wCY9i47lA9WMeA/ck1jm4muF4mVEuuIRus7CgBvYbQ28Dfe3jXUnuwK2t+J0YS+PypssvdvztvblpzP0vVYuKVRa4soJ7NhoNTYDx/eo2J4nay9asWZj2rLmZgM2Vc/ZBCkG+u1rVU0pLBjJGIiuJ4yyhjmmjzO+YyKQXcI2mUOoAtz8a5700suKilXQTxKxH/IWv8Av9K6HHilMkNmSzLbK6gdYeyyqCdeyAW8b1z78QBlGE8GkA8htWLZzdO+pNcU4v7L/R01Y5qMseGDK1jQWp6nQUxq94YoB6C9GegvQNAXoD0d6A9AwL0FqM9BakMDLsfKlSl2PlSquepNHeopcsnxtUrFSOIwYxGWGgWYsFIvYgldQbd+tVuKHrUXBYrrE8dRb/mNx8d68P8Aqu1kqkLlLFYZfut667zQ7LmpRdN66nv+pig/jQND3dYP4sX6i+r/AJAV4cQs2SRCGVbkZSCMx2bTlr5XrxmPdp5VCPDFLZlBjffrYiY2v45dG+INXdl30bmklpJbmvf0Lbig6cvJjeM8ZZMM8kQznLcEgi1jYsdiCOXhWd6JcKVneTN1kzMGkyOOsVW1DIPaJ8NBY9+laocFjYsWUXJJYBmytyLDQE+Y+dRsLhBG1mS7YezKygZjAT2wLC+iFjpvWscxMEJIGZSyhLCVtSGNlYEDtBiDc93PapeFwgyqoF1GWwY5tL3ADG99dSa89FkiVsn8SyTE4hAt0KqWRjGP5pK+0De9tCDRcNh7oywdU13JZ8hVLuquOwhzMSpUkkjnburmuriNvTcpP09SUY5ngWGFj9s8jlPfbcnzJsfICuWfiTOOvw8Y9kMx+NgP2NdTlxOSDPJlU5QWs11DWu1j3gWvXDcbjji8ZJL7Oayf2DQVk9k0p1rtSf8Aam/u9y92X3E1Gk14lgnqimNRSKE1fQDEAPQXoz0F6BoC9AejvQHoGBegtRnoLUhgZdj5UqUux8qVVz1Jo7nPufOqnEYhoH6wXKm2dRvpsw8RVtPufOosqAgg1Re28LiEaVRbm/Z+5Vb1JUpOcdUvdFjh5EmQPGQb66d58PHwpyCx/esTicNPhnMmGbQ6tEdVPwqwwH4mwmy4qMxsNMxBYfmHaHxvXzy+7BubWpnpYvzWv3S39MfRHoaN9TqxwfRmwWQDurMcV6RwvPGI4y7Rlw11NrN2WBv7Nib1Pfprw4Lm634KwJPkCKqeD8Rw8uJklKdWhzdpsmbtABjqQBcC1Rtri+ji60ngtMcFv88yTCcKb7q+dS9dReQXVlyxSrFGMj9kWWzIQpUkEKDqL66AWsG4PGz9c5dLgZ8rsglA9VXRTZyL2v8A/NKpeIdOOH4cWUqxUgqi9u1hZQqr2QANrmsL0g6c4rGEpGDHGdDr2yvIkbDwFXUrS6vJqSx9XivtjuxXlFb/ABRXKpCmt5Y/iF0164+jYc9kWDsm2Uewp/c99UnC8DkXXemcM4MF1berRhXurCxhawyrXi+LfzhwW5GRXrOowL0FqM9BatE5wD0F6M9BegkgL0B6O9AegYF6C1GegtSGBl2PlSpS7HypVXPUmjuc+586jNUvFLZ3HJmHyNRGonrD1/GRyw0l6e6AyCqfiXA45d1FXL0BquaT1IptGIxfQpb6V5H0TrZPQGqrYw8C3aSM5H0ZUb1Oi4eibCp70FqmoRWgnJsC9AejvQHqQAXoLUZ6C1BIA9BejPQXpDQF6A9HegPQMC9BajPQWpDAy7HypUfDYQyyRxrvI6IPN2Cj96VU1JJPeWRR9Hce4CWJkjIB3ZWvY+IIBsdKxWL4gENiD8LeVKlXDRqybgnwf4yHUglmfl7oiNxhPdb6UJuML7rfSlSrSzM5MqANxZfdb6UJuKryP0pUqMzJZUBfii8j9KE3E15H6UqVLMx5UBfiS8j9KE3EV5H6V5SozMeVAm4gvI0FseORpUqWZhgCfHDkaC2NHI0qVGZkgT4scjQWxQ5GvKVGZgCfFDkadhIzK4Rdz7237GlSpSm0sSSR2P8AD78LvR5ExOIdHcaxxx3Kq3c7FgCWAOgtYX79KVKlWRObm8WdcUkj/9k="/>
          <p:cNvSpPr>
            <a:spLocks noChangeAspect="1" noChangeArrowheads="1"/>
          </p:cNvSpPr>
          <p:nvPr/>
        </p:nvSpPr>
        <p:spPr bwMode="auto">
          <a:xfrm>
            <a:off x="155575" y="-609600"/>
            <a:ext cx="1447800" cy="127635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 name="8 CuadroTexto"/>
          <p:cNvSpPr txBox="1"/>
          <p:nvPr/>
        </p:nvSpPr>
        <p:spPr>
          <a:xfrm>
            <a:off x="6228668" y="0"/>
            <a:ext cx="2303772" cy="369332"/>
          </a:xfrm>
          <a:prstGeom prst="rect">
            <a:avLst/>
          </a:prstGeom>
          <a:noFill/>
        </p:spPr>
        <p:txBody>
          <a:bodyPr wrap="none" rtlCol="0">
            <a:spAutoFit/>
          </a:bodyPr>
          <a:lstStyle/>
          <a:p>
            <a:r>
              <a:rPr lang="es-ES" dirty="0" smtClean="0">
                <a:solidFill>
                  <a:srgbClr val="FFFF99"/>
                </a:solidFill>
                <a:latin typeface="Forte" pitchFamily="66" charset="0"/>
              </a:rPr>
              <a:t>Microcrédito Ecuador</a:t>
            </a:r>
            <a:endParaRPr lang="es-ES" dirty="0">
              <a:solidFill>
                <a:srgbClr val="FFFF99"/>
              </a:solidFill>
              <a:latin typeface="Forte" pitchFamily="66" charset="0"/>
            </a:endParaRPr>
          </a:p>
        </p:txBody>
      </p:sp>
      <p:sp>
        <p:nvSpPr>
          <p:cNvPr id="10" name="9 Rectángulo"/>
          <p:cNvSpPr/>
          <p:nvPr/>
        </p:nvSpPr>
        <p:spPr>
          <a:xfrm>
            <a:off x="0" y="44624"/>
            <a:ext cx="9144000" cy="571504"/>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Rectángulo"/>
          <p:cNvSpPr/>
          <p:nvPr/>
        </p:nvSpPr>
        <p:spPr>
          <a:xfrm rot="5400000">
            <a:off x="5572140" y="3286140"/>
            <a:ext cx="6858000" cy="285720"/>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13 Rectángulo"/>
          <p:cNvSpPr/>
          <p:nvPr/>
        </p:nvSpPr>
        <p:spPr>
          <a:xfrm rot="5400000">
            <a:off x="5250669" y="3321835"/>
            <a:ext cx="6858000" cy="214282"/>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6" name="Picture 3" descr="C:\Users\L\Desktop\imagenes tesis\Microcreditos (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35" y="2087092"/>
            <a:ext cx="2962853" cy="11258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 name="Picture 4" descr="C:\Users\L\Desktop\imagenes tesis\microcredito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2263" y="4602510"/>
            <a:ext cx="1870177" cy="22554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5" descr="C:\Users\L\Desktop\imagenes tesis\creditos (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08457" y="782960"/>
            <a:ext cx="2180965" cy="22440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 name="Picture 2" descr="C:\Users\L\Desktop\imagenes tesis\microcredito.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199" y="664990"/>
            <a:ext cx="1695489" cy="1453276"/>
          </a:xfrm>
          <a:prstGeom prst="rect">
            <a:avLst/>
          </a:prstGeom>
          <a:noFill/>
          <a:extLst>
            <a:ext uri="{909E8E84-426E-40DD-AFC4-6F175D3DCCD1}">
              <a14:hiddenFill xmlns:a14="http://schemas.microsoft.com/office/drawing/2010/main">
                <a:solidFill>
                  <a:srgbClr val="FFFFFF"/>
                </a:solidFill>
              </a14:hiddenFill>
            </a:ext>
          </a:extLst>
        </p:spPr>
      </p:pic>
      <p:pic>
        <p:nvPicPr>
          <p:cNvPr id="32770" name="Picture 2" descr="C:\Users\L\Desktop\imagenes tesis\evaluacion_y_definicion_de_politicas_contables.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4691844"/>
            <a:ext cx="2371299" cy="19055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5543576" y="4691843"/>
            <a:ext cx="1370183" cy="646331"/>
          </a:xfrm>
          <a:prstGeom prst="rect">
            <a:avLst/>
          </a:prstGeom>
          <a:noFill/>
        </p:spPr>
        <p:txBody>
          <a:bodyPr wrap="square" rtlCol="0">
            <a:spAutoFit/>
          </a:bodyPr>
          <a:lstStyle/>
          <a:p>
            <a:pPr algn="ctr"/>
            <a:r>
              <a:rPr lang="es-EC" b="1" dirty="0" smtClean="0"/>
              <a:t>CFN</a:t>
            </a:r>
          </a:p>
          <a:p>
            <a:pPr algn="ctr"/>
            <a:r>
              <a:rPr lang="es-EC" b="1" dirty="0" smtClean="0"/>
              <a:t>BNF</a:t>
            </a:r>
            <a:endParaRPr lang="es-EC"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repeatCount="indefinite"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3000"/>
                                        <p:tgtEl>
                                          <p:spTgt spid="10"/>
                                        </p:tgtEl>
                                      </p:cBhvr>
                                    </p:animEffect>
                                  </p:childTnLst>
                                </p:cTn>
                              </p:par>
                              <p:par>
                                <p:cTn id="8" presetID="28" presetClass="entr" presetSubtype="0" repeatCount="indefinite"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0" fill="hold"/>
                                        <p:tgtEl>
                                          <p:spTgt spid="14"/>
                                        </p:tgtEl>
                                        <p:attrNameLst>
                                          <p:attrName>ppt_x</p:attrName>
                                        </p:attrNameLst>
                                      </p:cBhvr>
                                      <p:tavLst>
                                        <p:tav tm="0">
                                          <p:val>
                                            <p:strVal val="#ppt_x"/>
                                          </p:val>
                                        </p:tav>
                                        <p:tav tm="100000">
                                          <p:val>
                                            <p:strVal val="#ppt_x"/>
                                          </p:val>
                                        </p:tav>
                                      </p:tavLst>
                                    </p:anim>
                                    <p:anim calcmode="lin" valueType="num">
                                      <p:cBhvr>
                                        <p:cTn id="11" dur="5000" fill="hold"/>
                                        <p:tgtEl>
                                          <p:spTgt spid="14"/>
                                        </p:tgtEl>
                                        <p:attrNameLst>
                                          <p:attrName>ppt_y</p:attrName>
                                        </p:attrNameLst>
                                      </p:cBhvr>
                                      <p:tavLst>
                                        <p:tav tm="0">
                                          <p:val>
                                            <p:strVal val="#ppt_y+1"/>
                                          </p:val>
                                        </p:tav>
                                        <p:tav tm="100000">
                                          <p:val>
                                            <p:strVal val="#ppt_y-1"/>
                                          </p:val>
                                        </p:tav>
                                      </p:tavLst>
                                    </p:anim>
                                  </p:childTnLst>
                                </p:cTn>
                              </p:par>
                              <p:par>
                                <p:cTn id="12" presetID="28" presetClass="entr" presetSubtype="0" repeatCount="indefinite"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0" fill="hold"/>
                                        <p:tgtEl>
                                          <p:spTgt spid="11"/>
                                        </p:tgtEl>
                                        <p:attrNameLst>
                                          <p:attrName>ppt_x</p:attrName>
                                        </p:attrNameLst>
                                      </p:cBhvr>
                                      <p:tavLst>
                                        <p:tav tm="0">
                                          <p:val>
                                            <p:strVal val="#ppt_x"/>
                                          </p:val>
                                        </p:tav>
                                        <p:tav tm="100000">
                                          <p:val>
                                            <p:strVal val="#ppt_x"/>
                                          </p:val>
                                        </p:tav>
                                      </p:tavLst>
                                    </p:anim>
                                    <p:anim calcmode="lin" valueType="num">
                                      <p:cBhvr>
                                        <p:cTn id="15" dur="5000" fill="hold"/>
                                        <p:tgtEl>
                                          <p:spTgt spid="11"/>
                                        </p:tgtEl>
                                        <p:attrNameLst>
                                          <p:attrName>ppt_y</p:attrName>
                                        </p:attrNameLst>
                                      </p:cBhvr>
                                      <p:tavLst>
                                        <p:tav tm="0">
                                          <p:val>
                                            <p:strVal val="#ppt_y+1"/>
                                          </p:val>
                                        </p:tav>
                                        <p:tav tm="100000">
                                          <p:val>
                                            <p:strVal val="#ppt_y-1"/>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2770"/>
                                        </p:tgtEl>
                                        <p:attrNameLst>
                                          <p:attrName>style.visibility</p:attrName>
                                        </p:attrNameLst>
                                      </p:cBhvr>
                                      <p:to>
                                        <p:strVal val="visible"/>
                                      </p:to>
                                    </p:set>
                                    <p:animEffect transition="in" filter="wipe(down)">
                                      <p:cBhvr>
                                        <p:cTn id="20" dur="500"/>
                                        <p:tgtEl>
                                          <p:spTgt spid="3277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32770"/>
                                        </p:tgtEl>
                                      </p:cBhvr>
                                    </p:animEffect>
                                    <p:set>
                                      <p:cBhvr>
                                        <p:cTn id="25" dur="1" fill="hold">
                                          <p:stCondLst>
                                            <p:cond delay="499"/>
                                          </p:stCondLst>
                                        </p:cTn>
                                        <p:tgtEl>
                                          <p:spTgt spid="3277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circle(in)">
                                      <p:cBhvr>
                                        <p:cTn id="40" dur="20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xit" presetSubtype="21" fill="hold" nodeType="clickEffect">
                                  <p:stCondLst>
                                    <p:cond delay="0"/>
                                  </p:stCondLst>
                                  <p:childTnLst>
                                    <p:animEffect transition="out" filter="barn(inVertical)">
                                      <p:cBhvr>
                                        <p:cTn id="44" dur="500"/>
                                        <p:tgtEl>
                                          <p:spTgt spid="18"/>
                                        </p:tgtEl>
                                      </p:cBhvr>
                                    </p:animEffect>
                                    <p:set>
                                      <p:cBhvr>
                                        <p:cTn id="45" dur="1" fill="hold">
                                          <p:stCondLst>
                                            <p:cond delay="499"/>
                                          </p:stCondLst>
                                        </p:cTn>
                                        <p:tgtEl>
                                          <p:spTgt spid="1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xit" presetSubtype="21" fill="hold" nodeType="clickEffect">
                                  <p:stCondLst>
                                    <p:cond delay="0"/>
                                  </p:stCondLst>
                                  <p:childTnLst>
                                    <p:animEffect transition="out" filter="barn(inVertical)">
                                      <p:cBhvr>
                                        <p:cTn id="54" dur="500"/>
                                        <p:tgtEl>
                                          <p:spTgt spid="17"/>
                                        </p:tgtEl>
                                      </p:cBhvr>
                                    </p:animEffect>
                                    <p:set>
                                      <p:cBhvr>
                                        <p:cTn id="55" dur="1" fill="hold">
                                          <p:stCondLst>
                                            <p:cond delay="499"/>
                                          </p:stCondLst>
                                        </p:cTn>
                                        <p:tgtEl>
                                          <p:spTgt spid="17"/>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barn(inVertical)">
                                      <p:cBhvr>
                                        <p:cTn id="60" dur="5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3"/>
                                        </p:tgtEl>
                                      </p:cBhvr>
                                    </p:animEffect>
                                    <p:set>
                                      <p:cBhvr>
                                        <p:cTn id="6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3" grpId="0"/>
      <p:bldP spid="3"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415326988"/>
              </p:ext>
            </p:extLst>
          </p:nvPr>
        </p:nvGraphicFramePr>
        <p:xfrm>
          <a:off x="323528" y="1268760"/>
          <a:ext cx="7920878" cy="7584058"/>
        </p:xfrm>
        <a:graphic>
          <a:graphicData uri="http://schemas.openxmlformats.org/drawingml/2006/table">
            <a:tbl>
              <a:tblPr firstRow="1" firstCol="1" bandRow="1">
                <a:tableStyleId>{D27102A9-8310-4765-A935-A1911B00CA55}</a:tableStyleId>
              </a:tblPr>
              <a:tblGrid>
                <a:gridCol w="2847135"/>
                <a:gridCol w="1149805"/>
                <a:gridCol w="1095052"/>
                <a:gridCol w="985548"/>
                <a:gridCol w="912544"/>
                <a:gridCol w="930794"/>
              </a:tblGrid>
              <a:tr h="235593">
                <a:tc>
                  <a:txBody>
                    <a:bodyPr/>
                    <a:lstStyle/>
                    <a:p>
                      <a:pPr>
                        <a:lnSpc>
                          <a:spcPct val="115000"/>
                        </a:lnSpc>
                        <a:spcAft>
                          <a:spcPts val="0"/>
                        </a:spcAft>
                      </a:pPr>
                      <a:r>
                        <a:rPr lang="es-ES" sz="1200" dirty="0">
                          <a:effectLst/>
                        </a:rPr>
                        <a:t> </a:t>
                      </a:r>
                      <a:endParaRPr lang="es-EC" sz="1800" dirty="0">
                        <a:effectLst/>
                        <a:latin typeface="Times New Roman"/>
                        <a:ea typeface="Times New Roman"/>
                        <a:cs typeface="Times New Roman"/>
                      </a:endParaRPr>
                    </a:p>
                  </a:txBody>
                  <a:tcPr marL="40377" marR="40377" marT="0" marB="0" anchor="b"/>
                </a:tc>
                <a:tc>
                  <a:txBody>
                    <a:bodyPr/>
                    <a:lstStyle/>
                    <a:p>
                      <a:pPr algn="r">
                        <a:lnSpc>
                          <a:spcPct val="115000"/>
                        </a:lnSpc>
                        <a:spcAft>
                          <a:spcPts val="0"/>
                        </a:spcAft>
                      </a:pPr>
                      <a:r>
                        <a:rPr lang="es-ES" sz="1200">
                          <a:effectLst/>
                        </a:rPr>
                        <a:t>2013</a:t>
                      </a:r>
                      <a:endParaRPr lang="es-EC" sz="1800">
                        <a:effectLst/>
                        <a:latin typeface="Times New Roman"/>
                        <a:ea typeface="Times New Roman"/>
                        <a:cs typeface="Times New Roman"/>
                      </a:endParaRPr>
                    </a:p>
                  </a:txBody>
                  <a:tcPr marL="40377" marR="40377" marT="0" marB="0" anchor="b"/>
                </a:tc>
                <a:tc>
                  <a:txBody>
                    <a:bodyPr/>
                    <a:lstStyle/>
                    <a:p>
                      <a:pPr algn="r">
                        <a:lnSpc>
                          <a:spcPct val="115000"/>
                        </a:lnSpc>
                        <a:spcAft>
                          <a:spcPts val="0"/>
                        </a:spcAft>
                      </a:pPr>
                      <a:r>
                        <a:rPr lang="es-ES" sz="1200">
                          <a:effectLst/>
                        </a:rPr>
                        <a:t>2014</a:t>
                      </a:r>
                      <a:endParaRPr lang="es-EC" sz="1800">
                        <a:effectLst/>
                        <a:latin typeface="Times New Roman"/>
                        <a:ea typeface="Times New Roman"/>
                        <a:cs typeface="Times New Roman"/>
                      </a:endParaRPr>
                    </a:p>
                  </a:txBody>
                  <a:tcPr marL="40377" marR="40377" marT="0" marB="0" anchor="b"/>
                </a:tc>
                <a:tc>
                  <a:txBody>
                    <a:bodyPr/>
                    <a:lstStyle/>
                    <a:p>
                      <a:pPr algn="r">
                        <a:lnSpc>
                          <a:spcPct val="115000"/>
                        </a:lnSpc>
                        <a:spcAft>
                          <a:spcPts val="0"/>
                        </a:spcAft>
                      </a:pPr>
                      <a:r>
                        <a:rPr lang="es-ES" sz="1200">
                          <a:effectLst/>
                        </a:rPr>
                        <a:t>2015</a:t>
                      </a:r>
                      <a:endParaRPr lang="es-EC" sz="1800">
                        <a:effectLst/>
                        <a:latin typeface="Times New Roman"/>
                        <a:ea typeface="Times New Roman"/>
                        <a:cs typeface="Times New Roman"/>
                      </a:endParaRPr>
                    </a:p>
                  </a:txBody>
                  <a:tcPr marL="40377" marR="40377" marT="0" marB="0" anchor="b"/>
                </a:tc>
                <a:tc>
                  <a:txBody>
                    <a:bodyPr/>
                    <a:lstStyle/>
                    <a:p>
                      <a:pPr algn="r">
                        <a:lnSpc>
                          <a:spcPct val="115000"/>
                        </a:lnSpc>
                        <a:spcAft>
                          <a:spcPts val="0"/>
                        </a:spcAft>
                      </a:pPr>
                      <a:r>
                        <a:rPr lang="es-ES" sz="1200">
                          <a:effectLst/>
                        </a:rPr>
                        <a:t>2016</a:t>
                      </a:r>
                      <a:endParaRPr lang="es-EC" sz="1800">
                        <a:effectLst/>
                        <a:latin typeface="Times New Roman"/>
                        <a:ea typeface="Times New Roman"/>
                        <a:cs typeface="Times New Roman"/>
                      </a:endParaRPr>
                    </a:p>
                  </a:txBody>
                  <a:tcPr marL="40377" marR="40377" marT="0" marB="0" anchor="b"/>
                </a:tc>
                <a:tc>
                  <a:txBody>
                    <a:bodyPr/>
                    <a:lstStyle/>
                    <a:p>
                      <a:pPr algn="r">
                        <a:lnSpc>
                          <a:spcPct val="115000"/>
                        </a:lnSpc>
                        <a:spcAft>
                          <a:spcPts val="0"/>
                        </a:spcAft>
                      </a:pPr>
                      <a:r>
                        <a:rPr lang="es-ES" sz="1200">
                          <a:effectLst/>
                        </a:rPr>
                        <a:t>2017</a:t>
                      </a:r>
                      <a:endParaRPr lang="es-EC" sz="1800">
                        <a:effectLst/>
                        <a:latin typeface="Times New Roman"/>
                        <a:ea typeface="Times New Roman"/>
                        <a:cs typeface="Times New Roman"/>
                      </a:endParaRPr>
                    </a:p>
                  </a:txBody>
                  <a:tcPr marL="40377" marR="40377" marT="0" marB="0" anchor="b"/>
                </a:tc>
              </a:tr>
              <a:tr h="215989">
                <a:tc>
                  <a:txBody>
                    <a:bodyPr/>
                    <a:lstStyle/>
                    <a:p>
                      <a:pPr>
                        <a:lnSpc>
                          <a:spcPct val="115000"/>
                        </a:lnSpc>
                        <a:spcAft>
                          <a:spcPts val="0"/>
                        </a:spcAft>
                      </a:pPr>
                      <a:r>
                        <a:rPr lang="es-ES" sz="1200">
                          <a:effectLst/>
                        </a:rPr>
                        <a:t>INGRESOS OPERACIONALES</a:t>
                      </a:r>
                      <a:endParaRPr lang="es-EC" sz="1800">
                        <a:effectLst/>
                        <a:latin typeface="Times New Roman"/>
                        <a:ea typeface="Times New Roman"/>
                        <a:cs typeface="Times New Roman"/>
                      </a:endParaRPr>
                    </a:p>
                  </a:txBody>
                  <a:tcPr marL="40377" marR="40377" marT="0" marB="0" anchor="b"/>
                </a:tc>
                <a:tc>
                  <a:txBody>
                    <a:bodyPr/>
                    <a:lstStyle/>
                    <a:p>
                      <a:pPr>
                        <a:lnSpc>
                          <a:spcPct val="115000"/>
                        </a:lnSpc>
                      </a:pPr>
                      <a:endParaRPr lang="es-EC" sz="1400">
                        <a:effectLst/>
                        <a:latin typeface="Calibri"/>
                        <a:cs typeface="Times New Roman"/>
                      </a:endParaRPr>
                    </a:p>
                  </a:txBody>
                  <a:tcPr marL="40377" marR="40377" marT="0" marB="0" anchor="b"/>
                </a:tc>
                <a:tc>
                  <a:txBody>
                    <a:bodyPr/>
                    <a:lstStyle/>
                    <a:p>
                      <a:pPr>
                        <a:lnSpc>
                          <a:spcPct val="115000"/>
                        </a:lnSpc>
                      </a:pPr>
                      <a:endParaRPr lang="es-EC" sz="1400">
                        <a:effectLst/>
                        <a:latin typeface="Calibri"/>
                        <a:cs typeface="Times New Roman"/>
                      </a:endParaRPr>
                    </a:p>
                  </a:txBody>
                  <a:tcPr marL="40377" marR="40377" marT="0" marB="0" anchor="b"/>
                </a:tc>
                <a:tc>
                  <a:txBody>
                    <a:bodyPr/>
                    <a:lstStyle/>
                    <a:p>
                      <a:pPr>
                        <a:lnSpc>
                          <a:spcPct val="115000"/>
                        </a:lnSpc>
                      </a:pPr>
                      <a:endParaRPr lang="es-EC" sz="1400">
                        <a:effectLst/>
                        <a:latin typeface="Calibri"/>
                        <a:cs typeface="Times New Roman"/>
                      </a:endParaRPr>
                    </a:p>
                  </a:txBody>
                  <a:tcPr marL="40377" marR="40377" marT="0" marB="0" anchor="b"/>
                </a:tc>
                <a:tc>
                  <a:txBody>
                    <a:bodyPr/>
                    <a:lstStyle/>
                    <a:p>
                      <a:pPr>
                        <a:lnSpc>
                          <a:spcPct val="115000"/>
                        </a:lnSpc>
                      </a:pPr>
                      <a:endParaRPr lang="es-EC" sz="1400">
                        <a:effectLst/>
                        <a:latin typeface="Calibri"/>
                        <a:cs typeface="Times New Roman"/>
                      </a:endParaRPr>
                    </a:p>
                  </a:txBody>
                  <a:tcPr marL="40377" marR="40377" marT="0" marB="0" anchor="b"/>
                </a:tc>
                <a:tc>
                  <a:txBody>
                    <a:bodyPr/>
                    <a:lstStyle/>
                    <a:p>
                      <a:pPr>
                        <a:lnSpc>
                          <a:spcPct val="115000"/>
                        </a:lnSpc>
                      </a:pPr>
                      <a:endParaRPr lang="es-EC" sz="1400">
                        <a:effectLst/>
                        <a:latin typeface="Calibri"/>
                        <a:cs typeface="Times New Roman"/>
                      </a:endParaRPr>
                    </a:p>
                  </a:txBody>
                  <a:tcPr marL="40377" marR="40377" marT="0" marB="0" anchor="b"/>
                </a:tc>
              </a:tr>
              <a:tr h="258657">
                <a:tc>
                  <a:txBody>
                    <a:bodyPr/>
                    <a:lstStyle/>
                    <a:p>
                      <a:pPr>
                        <a:lnSpc>
                          <a:spcPct val="115000"/>
                        </a:lnSpc>
                        <a:spcAft>
                          <a:spcPts val="0"/>
                        </a:spcAft>
                      </a:pPr>
                      <a:r>
                        <a:rPr lang="es-ES" sz="1200" b="0" dirty="0">
                          <a:effectLst/>
                        </a:rPr>
                        <a:t>Ventas</a:t>
                      </a:r>
                      <a:endParaRPr lang="es-EC" sz="1800" b="0" dirty="0">
                        <a:effectLst/>
                        <a:latin typeface="Times New Roman"/>
                        <a:ea typeface="Times New Roman"/>
                        <a:cs typeface="Times New Roman"/>
                      </a:endParaRPr>
                    </a:p>
                  </a:txBody>
                  <a:tcPr marL="40377" marR="40377" marT="0" marB="0" anchor="b"/>
                </a:tc>
                <a:tc>
                  <a:txBody>
                    <a:bodyPr/>
                    <a:lstStyle/>
                    <a:p>
                      <a:pPr algn="r">
                        <a:lnSpc>
                          <a:spcPct val="115000"/>
                        </a:lnSpc>
                        <a:spcAft>
                          <a:spcPts val="0"/>
                        </a:spcAft>
                      </a:pPr>
                      <a:r>
                        <a:rPr lang="es-ES" sz="1200" dirty="0">
                          <a:effectLst/>
                          <a:latin typeface="Times New Roman" pitchFamily="18" charset="0"/>
                          <a:cs typeface="Times New Roman" pitchFamily="18" charset="0"/>
                        </a:rPr>
                        <a:t>36,813.54</a:t>
                      </a:r>
                      <a:endParaRPr lang="es-EC" sz="1800" dirty="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38,083.53</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39,282.19</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40,646.94</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41,654.82</a:t>
                      </a:r>
                      <a:endParaRPr lang="es-EC" sz="1800">
                        <a:effectLst/>
                        <a:latin typeface="Times New Roman" pitchFamily="18" charset="0"/>
                        <a:ea typeface="Times New Roman"/>
                        <a:cs typeface="Times New Roman" pitchFamily="18" charset="0"/>
                      </a:endParaRPr>
                    </a:p>
                  </a:txBody>
                  <a:tcPr marL="40377" marR="40377" marT="0" marB="0" anchor="b"/>
                </a:tc>
              </a:tr>
              <a:tr h="288032">
                <a:tc>
                  <a:txBody>
                    <a:bodyPr/>
                    <a:lstStyle/>
                    <a:p>
                      <a:pPr>
                        <a:lnSpc>
                          <a:spcPct val="115000"/>
                        </a:lnSpc>
                        <a:spcAft>
                          <a:spcPts val="0"/>
                        </a:spcAft>
                      </a:pPr>
                      <a:r>
                        <a:rPr lang="es-ES" sz="1200">
                          <a:effectLst/>
                        </a:rPr>
                        <a:t>TOTAL INGRESOS</a:t>
                      </a:r>
                      <a:endParaRPr lang="es-EC" sz="1800">
                        <a:effectLst/>
                        <a:latin typeface="Times New Roman"/>
                        <a:ea typeface="Times New Roman"/>
                        <a:cs typeface="Times New Roman"/>
                      </a:endParaRPr>
                    </a:p>
                  </a:txBody>
                  <a:tcPr marL="40377" marR="40377" marT="0" marB="0" anchor="b"/>
                </a:tc>
                <a:tc>
                  <a:txBody>
                    <a:bodyPr/>
                    <a:lstStyle/>
                    <a:p>
                      <a:pPr algn="r">
                        <a:lnSpc>
                          <a:spcPct val="115000"/>
                        </a:lnSpc>
                        <a:spcAft>
                          <a:spcPts val="0"/>
                        </a:spcAft>
                      </a:pPr>
                      <a:r>
                        <a:rPr lang="es-ES" sz="1200" dirty="0">
                          <a:effectLst/>
                          <a:latin typeface="Times New Roman" pitchFamily="18" charset="0"/>
                          <a:cs typeface="Times New Roman" pitchFamily="18" charset="0"/>
                        </a:rPr>
                        <a:t>36,813.54</a:t>
                      </a:r>
                      <a:endParaRPr lang="es-EC" sz="1800" dirty="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38,083.53</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39,282.19</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40,646.94</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41,654.82</a:t>
                      </a:r>
                      <a:endParaRPr lang="es-EC" sz="1800">
                        <a:effectLst/>
                        <a:latin typeface="Times New Roman" pitchFamily="18" charset="0"/>
                        <a:ea typeface="Times New Roman"/>
                        <a:cs typeface="Times New Roman" pitchFamily="18" charset="0"/>
                      </a:endParaRPr>
                    </a:p>
                  </a:txBody>
                  <a:tcPr marL="40377" marR="40377" marT="0" marB="0" anchor="b"/>
                </a:tc>
              </a:tr>
              <a:tr h="216024">
                <a:tc>
                  <a:txBody>
                    <a:bodyPr/>
                    <a:lstStyle/>
                    <a:p>
                      <a:pPr>
                        <a:lnSpc>
                          <a:spcPct val="115000"/>
                        </a:lnSpc>
                        <a:spcAft>
                          <a:spcPts val="0"/>
                        </a:spcAft>
                      </a:pPr>
                      <a:r>
                        <a:rPr lang="es-ES" sz="1200">
                          <a:effectLst/>
                        </a:rPr>
                        <a:t>(-) COSTOS DE VENTAS</a:t>
                      </a:r>
                      <a:endParaRPr lang="es-EC" sz="1800">
                        <a:effectLst/>
                        <a:latin typeface="Times New Roman"/>
                        <a:ea typeface="Times New Roman"/>
                        <a:cs typeface="Times New Roman"/>
                      </a:endParaRPr>
                    </a:p>
                  </a:txBody>
                  <a:tcPr marL="40377" marR="40377" marT="0" marB="0" anchor="b"/>
                </a:tc>
                <a:tc>
                  <a:txBody>
                    <a:bodyPr/>
                    <a:lstStyle/>
                    <a:p>
                      <a:pPr>
                        <a:lnSpc>
                          <a:spcPct val="115000"/>
                        </a:lnSpc>
                      </a:pPr>
                      <a:endParaRPr lang="es-EC" sz="1400">
                        <a:effectLst/>
                        <a:latin typeface="Times New Roman" pitchFamily="18" charset="0"/>
                        <a:cs typeface="Times New Roman" pitchFamily="18" charset="0"/>
                      </a:endParaRPr>
                    </a:p>
                  </a:txBody>
                  <a:tcPr marL="40377" marR="40377" marT="0" marB="0" anchor="b"/>
                </a:tc>
                <a:tc>
                  <a:txBody>
                    <a:bodyPr/>
                    <a:lstStyle/>
                    <a:p>
                      <a:pPr>
                        <a:lnSpc>
                          <a:spcPct val="115000"/>
                        </a:lnSpc>
                      </a:pPr>
                      <a:endParaRPr lang="es-EC" sz="1400">
                        <a:effectLst/>
                        <a:latin typeface="Times New Roman" pitchFamily="18" charset="0"/>
                        <a:cs typeface="Times New Roman" pitchFamily="18" charset="0"/>
                      </a:endParaRPr>
                    </a:p>
                  </a:txBody>
                  <a:tcPr marL="40377" marR="40377" marT="0" marB="0" anchor="b"/>
                </a:tc>
                <a:tc>
                  <a:txBody>
                    <a:bodyPr/>
                    <a:lstStyle/>
                    <a:p>
                      <a:pPr>
                        <a:lnSpc>
                          <a:spcPct val="115000"/>
                        </a:lnSpc>
                      </a:pPr>
                      <a:endParaRPr lang="es-EC" sz="1400">
                        <a:effectLst/>
                        <a:latin typeface="Times New Roman" pitchFamily="18" charset="0"/>
                        <a:cs typeface="Times New Roman" pitchFamily="18" charset="0"/>
                      </a:endParaRPr>
                    </a:p>
                  </a:txBody>
                  <a:tcPr marL="40377" marR="40377" marT="0" marB="0" anchor="b"/>
                </a:tc>
                <a:tc>
                  <a:txBody>
                    <a:bodyPr/>
                    <a:lstStyle/>
                    <a:p>
                      <a:pPr>
                        <a:lnSpc>
                          <a:spcPct val="115000"/>
                        </a:lnSpc>
                      </a:pPr>
                      <a:endParaRPr lang="es-EC" sz="1400">
                        <a:effectLst/>
                        <a:latin typeface="Times New Roman" pitchFamily="18" charset="0"/>
                        <a:cs typeface="Times New Roman" pitchFamily="18" charset="0"/>
                      </a:endParaRPr>
                    </a:p>
                  </a:txBody>
                  <a:tcPr marL="40377" marR="40377" marT="0" marB="0" anchor="b"/>
                </a:tc>
                <a:tc>
                  <a:txBody>
                    <a:bodyPr/>
                    <a:lstStyle/>
                    <a:p>
                      <a:pPr>
                        <a:lnSpc>
                          <a:spcPct val="115000"/>
                        </a:lnSpc>
                      </a:pPr>
                      <a:endParaRPr lang="es-EC" sz="1400">
                        <a:effectLst/>
                        <a:latin typeface="Times New Roman" pitchFamily="18" charset="0"/>
                        <a:cs typeface="Times New Roman" pitchFamily="18" charset="0"/>
                      </a:endParaRPr>
                    </a:p>
                  </a:txBody>
                  <a:tcPr marL="40377" marR="40377" marT="0" marB="0" anchor="b"/>
                </a:tc>
              </a:tr>
              <a:tr h="258692">
                <a:tc>
                  <a:txBody>
                    <a:bodyPr/>
                    <a:lstStyle/>
                    <a:p>
                      <a:pPr>
                        <a:lnSpc>
                          <a:spcPct val="115000"/>
                        </a:lnSpc>
                        <a:spcAft>
                          <a:spcPts val="0"/>
                        </a:spcAft>
                      </a:pPr>
                      <a:r>
                        <a:rPr lang="es-ES" sz="1200" b="0" dirty="0" smtClean="0">
                          <a:effectLst/>
                        </a:rPr>
                        <a:t>Inventario Inicial</a:t>
                      </a:r>
                      <a:endParaRPr lang="es-EC" sz="1800" b="0" dirty="0">
                        <a:effectLst/>
                        <a:latin typeface="Times New Roman"/>
                        <a:ea typeface="Times New Roman"/>
                        <a:cs typeface="Times New Roman"/>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935.69</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dirty="0">
                          <a:effectLst/>
                          <a:latin typeface="Times New Roman" pitchFamily="18" charset="0"/>
                          <a:cs typeface="Times New Roman" pitchFamily="18" charset="0"/>
                        </a:rPr>
                        <a:t>580.45</a:t>
                      </a:r>
                      <a:endParaRPr lang="es-EC" sz="1800" dirty="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597.92</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615.92</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634.46</a:t>
                      </a:r>
                      <a:endParaRPr lang="es-EC" sz="1800">
                        <a:effectLst/>
                        <a:latin typeface="Times New Roman" pitchFamily="18" charset="0"/>
                        <a:ea typeface="Times New Roman"/>
                        <a:cs typeface="Times New Roman" pitchFamily="18" charset="0"/>
                      </a:endParaRPr>
                    </a:p>
                  </a:txBody>
                  <a:tcPr marL="40377" marR="40377" marT="0" marB="0" anchor="b"/>
                </a:tc>
              </a:tr>
              <a:tr h="216024">
                <a:tc>
                  <a:txBody>
                    <a:bodyPr/>
                    <a:lstStyle/>
                    <a:p>
                      <a:pPr>
                        <a:lnSpc>
                          <a:spcPct val="115000"/>
                        </a:lnSpc>
                        <a:spcAft>
                          <a:spcPts val="0"/>
                        </a:spcAft>
                      </a:pPr>
                      <a:r>
                        <a:rPr lang="es-ES" sz="1200" b="0">
                          <a:effectLst/>
                        </a:rPr>
                        <a:t>Compras</a:t>
                      </a:r>
                      <a:endParaRPr lang="es-EC" sz="1800" b="0">
                        <a:effectLst/>
                        <a:latin typeface="Times New Roman"/>
                        <a:ea typeface="Times New Roman"/>
                        <a:cs typeface="Times New Roman"/>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27,014.31</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dirty="0">
                          <a:effectLst/>
                          <a:latin typeface="Times New Roman" pitchFamily="18" charset="0"/>
                          <a:cs typeface="Times New Roman" pitchFamily="18" charset="0"/>
                        </a:rPr>
                        <a:t>27,960.60</a:t>
                      </a:r>
                      <a:endParaRPr lang="es-EC" sz="1800" dirty="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28,855.22</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29,872.56</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30,659.80</a:t>
                      </a:r>
                      <a:endParaRPr lang="es-EC" sz="1800">
                        <a:effectLst/>
                        <a:latin typeface="Times New Roman" pitchFamily="18" charset="0"/>
                        <a:ea typeface="Times New Roman"/>
                        <a:cs typeface="Times New Roman" pitchFamily="18" charset="0"/>
                      </a:endParaRPr>
                    </a:p>
                  </a:txBody>
                  <a:tcPr marL="40377" marR="40377" marT="0" marB="0" anchor="b"/>
                </a:tc>
              </a:tr>
              <a:tr h="216024">
                <a:tc>
                  <a:txBody>
                    <a:bodyPr/>
                    <a:lstStyle/>
                    <a:p>
                      <a:pPr>
                        <a:lnSpc>
                          <a:spcPct val="115000"/>
                        </a:lnSpc>
                        <a:spcAft>
                          <a:spcPts val="0"/>
                        </a:spcAft>
                      </a:pPr>
                      <a:r>
                        <a:rPr lang="es-ES" sz="1200" b="0" dirty="0" smtClean="0">
                          <a:effectLst/>
                        </a:rPr>
                        <a:t>Inventario Final</a:t>
                      </a:r>
                      <a:endParaRPr lang="es-EC" sz="1800" b="0" dirty="0">
                        <a:effectLst/>
                        <a:latin typeface="Times New Roman"/>
                        <a:ea typeface="Times New Roman"/>
                        <a:cs typeface="Times New Roman"/>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580.45</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dirty="0">
                          <a:effectLst/>
                          <a:latin typeface="Times New Roman" pitchFamily="18" charset="0"/>
                          <a:cs typeface="Times New Roman" pitchFamily="18" charset="0"/>
                        </a:rPr>
                        <a:t>597.92</a:t>
                      </a:r>
                      <a:endParaRPr lang="es-EC" sz="1800" dirty="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615.92</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634.46</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653.56</a:t>
                      </a:r>
                      <a:endParaRPr lang="es-EC" sz="1800">
                        <a:effectLst/>
                        <a:latin typeface="Times New Roman" pitchFamily="18" charset="0"/>
                        <a:ea typeface="Times New Roman"/>
                        <a:cs typeface="Times New Roman" pitchFamily="18" charset="0"/>
                      </a:endParaRPr>
                    </a:p>
                  </a:txBody>
                  <a:tcPr marL="40377" marR="40377" marT="0" marB="0" anchor="b"/>
                </a:tc>
              </a:tr>
              <a:tr h="216024">
                <a:tc>
                  <a:txBody>
                    <a:bodyPr/>
                    <a:lstStyle/>
                    <a:p>
                      <a:pPr>
                        <a:lnSpc>
                          <a:spcPct val="115000"/>
                        </a:lnSpc>
                        <a:spcAft>
                          <a:spcPts val="0"/>
                        </a:spcAft>
                      </a:pPr>
                      <a:r>
                        <a:rPr lang="es-ES" sz="1200">
                          <a:effectLst/>
                        </a:rPr>
                        <a:t>TOTAL COSTO DE VENTAS</a:t>
                      </a:r>
                      <a:endParaRPr lang="es-EC" sz="1800">
                        <a:effectLst/>
                        <a:latin typeface="Times New Roman"/>
                        <a:ea typeface="Times New Roman"/>
                        <a:cs typeface="Times New Roman"/>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27,369.55</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dirty="0">
                          <a:effectLst/>
                          <a:latin typeface="Times New Roman" pitchFamily="18" charset="0"/>
                          <a:cs typeface="Times New Roman" pitchFamily="18" charset="0"/>
                        </a:rPr>
                        <a:t>27,943.13</a:t>
                      </a:r>
                      <a:endParaRPr lang="es-EC" sz="1800" dirty="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dirty="0">
                          <a:effectLst/>
                          <a:latin typeface="Times New Roman" pitchFamily="18" charset="0"/>
                          <a:cs typeface="Times New Roman" pitchFamily="18" charset="0"/>
                        </a:rPr>
                        <a:t>28,837.22</a:t>
                      </a:r>
                      <a:endParaRPr lang="es-EC" sz="1800" dirty="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29,854.02</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30,640.71</a:t>
                      </a:r>
                      <a:endParaRPr lang="es-EC" sz="1800">
                        <a:effectLst/>
                        <a:latin typeface="Times New Roman" pitchFamily="18" charset="0"/>
                        <a:ea typeface="Times New Roman"/>
                        <a:cs typeface="Times New Roman" pitchFamily="18" charset="0"/>
                      </a:endParaRPr>
                    </a:p>
                  </a:txBody>
                  <a:tcPr marL="40377" marR="40377" marT="0" marB="0" anchor="b"/>
                </a:tc>
              </a:tr>
              <a:tr h="216024">
                <a:tc>
                  <a:txBody>
                    <a:bodyPr/>
                    <a:lstStyle/>
                    <a:p>
                      <a:pPr>
                        <a:lnSpc>
                          <a:spcPct val="115000"/>
                        </a:lnSpc>
                        <a:spcAft>
                          <a:spcPts val="0"/>
                        </a:spcAft>
                      </a:pPr>
                      <a:r>
                        <a:rPr lang="es-ES" sz="1200" dirty="0">
                          <a:effectLst/>
                        </a:rPr>
                        <a:t>(=) UTILIDAD BRUTA EN VTAS</a:t>
                      </a:r>
                      <a:endParaRPr lang="es-EC" sz="1800" dirty="0">
                        <a:effectLst/>
                        <a:latin typeface="Times New Roman"/>
                        <a:ea typeface="Times New Roman"/>
                        <a:cs typeface="Times New Roman"/>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9,443.99</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10,140.41</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10,444.97</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10,792.92</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11,014.11</a:t>
                      </a:r>
                      <a:endParaRPr lang="es-EC" sz="1800">
                        <a:effectLst/>
                        <a:latin typeface="Times New Roman" pitchFamily="18" charset="0"/>
                        <a:ea typeface="Times New Roman"/>
                        <a:cs typeface="Times New Roman" pitchFamily="18" charset="0"/>
                      </a:endParaRPr>
                    </a:p>
                  </a:txBody>
                  <a:tcPr marL="40377" marR="40377" marT="0" marB="0" anchor="b"/>
                </a:tc>
              </a:tr>
              <a:tr h="216024">
                <a:tc>
                  <a:txBody>
                    <a:bodyPr/>
                    <a:lstStyle/>
                    <a:p>
                      <a:pPr>
                        <a:lnSpc>
                          <a:spcPct val="115000"/>
                        </a:lnSpc>
                        <a:spcAft>
                          <a:spcPts val="0"/>
                        </a:spcAft>
                      </a:pPr>
                      <a:r>
                        <a:rPr lang="es-ES" sz="1200" dirty="0">
                          <a:effectLst/>
                        </a:rPr>
                        <a:t>(-) GASTOS ADM</a:t>
                      </a:r>
                      <a:endParaRPr lang="es-EC" sz="1800" dirty="0">
                        <a:effectLst/>
                        <a:latin typeface="Times New Roman"/>
                        <a:ea typeface="Times New Roman"/>
                        <a:cs typeface="Times New Roman"/>
                      </a:endParaRPr>
                    </a:p>
                  </a:txBody>
                  <a:tcPr marL="40377" marR="40377" marT="0" marB="0" anchor="b"/>
                </a:tc>
                <a:tc>
                  <a:txBody>
                    <a:bodyPr/>
                    <a:lstStyle/>
                    <a:p>
                      <a:pPr>
                        <a:lnSpc>
                          <a:spcPct val="115000"/>
                        </a:lnSpc>
                      </a:pPr>
                      <a:endParaRPr lang="es-EC" sz="1400">
                        <a:effectLst/>
                        <a:latin typeface="Times New Roman" pitchFamily="18" charset="0"/>
                        <a:cs typeface="Times New Roman" pitchFamily="18" charset="0"/>
                      </a:endParaRPr>
                    </a:p>
                  </a:txBody>
                  <a:tcPr marL="40377" marR="40377" marT="0" marB="0" anchor="b"/>
                </a:tc>
                <a:tc>
                  <a:txBody>
                    <a:bodyPr/>
                    <a:lstStyle/>
                    <a:p>
                      <a:pPr>
                        <a:lnSpc>
                          <a:spcPct val="115000"/>
                        </a:lnSpc>
                      </a:pPr>
                      <a:endParaRPr lang="es-EC" sz="1400">
                        <a:effectLst/>
                        <a:latin typeface="Times New Roman" pitchFamily="18" charset="0"/>
                        <a:cs typeface="Times New Roman" pitchFamily="18" charset="0"/>
                      </a:endParaRPr>
                    </a:p>
                  </a:txBody>
                  <a:tcPr marL="40377" marR="40377" marT="0" marB="0" anchor="b"/>
                </a:tc>
                <a:tc>
                  <a:txBody>
                    <a:bodyPr/>
                    <a:lstStyle/>
                    <a:p>
                      <a:pPr>
                        <a:lnSpc>
                          <a:spcPct val="115000"/>
                        </a:lnSpc>
                      </a:pPr>
                      <a:endParaRPr lang="es-EC" sz="1400">
                        <a:effectLst/>
                        <a:latin typeface="Times New Roman" pitchFamily="18" charset="0"/>
                        <a:cs typeface="Times New Roman" pitchFamily="18" charset="0"/>
                      </a:endParaRPr>
                    </a:p>
                  </a:txBody>
                  <a:tcPr marL="40377" marR="40377" marT="0" marB="0" anchor="b"/>
                </a:tc>
                <a:tc>
                  <a:txBody>
                    <a:bodyPr/>
                    <a:lstStyle/>
                    <a:p>
                      <a:pPr>
                        <a:lnSpc>
                          <a:spcPct val="115000"/>
                        </a:lnSpc>
                      </a:pPr>
                      <a:endParaRPr lang="es-EC" sz="1400">
                        <a:effectLst/>
                        <a:latin typeface="Times New Roman" pitchFamily="18" charset="0"/>
                        <a:cs typeface="Times New Roman" pitchFamily="18" charset="0"/>
                      </a:endParaRPr>
                    </a:p>
                  </a:txBody>
                  <a:tcPr marL="40377" marR="40377" marT="0" marB="0" anchor="b"/>
                </a:tc>
                <a:tc>
                  <a:txBody>
                    <a:bodyPr/>
                    <a:lstStyle/>
                    <a:p>
                      <a:pPr>
                        <a:lnSpc>
                          <a:spcPct val="115000"/>
                        </a:lnSpc>
                      </a:pPr>
                      <a:endParaRPr lang="es-EC" sz="1400">
                        <a:effectLst/>
                        <a:latin typeface="Times New Roman" pitchFamily="18" charset="0"/>
                        <a:cs typeface="Times New Roman" pitchFamily="18" charset="0"/>
                      </a:endParaRPr>
                    </a:p>
                  </a:txBody>
                  <a:tcPr marL="40377" marR="40377" marT="0" marB="0" anchor="b"/>
                </a:tc>
              </a:tr>
              <a:tr h="258692">
                <a:tc>
                  <a:txBody>
                    <a:bodyPr/>
                    <a:lstStyle/>
                    <a:p>
                      <a:pPr>
                        <a:lnSpc>
                          <a:spcPct val="115000"/>
                        </a:lnSpc>
                        <a:spcAft>
                          <a:spcPts val="0"/>
                        </a:spcAft>
                      </a:pPr>
                      <a:r>
                        <a:rPr lang="es-ES" sz="1200" b="0">
                          <a:effectLst/>
                        </a:rPr>
                        <a:t>Sueldos y Beneficios</a:t>
                      </a:r>
                      <a:endParaRPr lang="es-EC" sz="1800" b="0">
                        <a:effectLst/>
                        <a:latin typeface="Times New Roman"/>
                        <a:ea typeface="Times New Roman"/>
                        <a:cs typeface="Times New Roman"/>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3,500.00</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3,795.40</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4,115.73</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4,463.10</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4,839.79</a:t>
                      </a:r>
                      <a:endParaRPr lang="es-EC" sz="1800">
                        <a:effectLst/>
                        <a:latin typeface="Times New Roman" pitchFamily="18" charset="0"/>
                        <a:ea typeface="Times New Roman"/>
                        <a:cs typeface="Times New Roman" pitchFamily="18" charset="0"/>
                      </a:endParaRPr>
                    </a:p>
                  </a:txBody>
                  <a:tcPr marL="40377" marR="40377" marT="0" marB="0" anchor="b"/>
                </a:tc>
              </a:tr>
              <a:tr h="216024">
                <a:tc>
                  <a:txBody>
                    <a:bodyPr/>
                    <a:lstStyle/>
                    <a:p>
                      <a:pPr>
                        <a:lnSpc>
                          <a:spcPct val="115000"/>
                        </a:lnSpc>
                        <a:spcAft>
                          <a:spcPts val="0"/>
                        </a:spcAft>
                      </a:pPr>
                      <a:r>
                        <a:rPr lang="es-ES" sz="1200" b="0">
                          <a:effectLst/>
                        </a:rPr>
                        <a:t>Servicios básicos</a:t>
                      </a:r>
                      <a:endParaRPr lang="es-EC" sz="1800" b="0">
                        <a:effectLst/>
                        <a:latin typeface="Times New Roman"/>
                        <a:ea typeface="Times New Roman"/>
                        <a:cs typeface="Times New Roman"/>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661.00</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680.90</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701.39</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722.50</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744.25</a:t>
                      </a:r>
                      <a:endParaRPr lang="es-EC" sz="1800">
                        <a:effectLst/>
                        <a:latin typeface="Times New Roman" pitchFamily="18" charset="0"/>
                        <a:ea typeface="Times New Roman"/>
                        <a:cs typeface="Times New Roman" pitchFamily="18" charset="0"/>
                      </a:endParaRPr>
                    </a:p>
                  </a:txBody>
                  <a:tcPr marL="40377" marR="40377" marT="0" marB="0" anchor="b"/>
                </a:tc>
              </a:tr>
              <a:tr h="235593">
                <a:tc>
                  <a:txBody>
                    <a:bodyPr/>
                    <a:lstStyle/>
                    <a:p>
                      <a:pPr>
                        <a:lnSpc>
                          <a:spcPct val="115000"/>
                        </a:lnSpc>
                        <a:spcAft>
                          <a:spcPts val="0"/>
                        </a:spcAft>
                      </a:pPr>
                      <a:r>
                        <a:rPr lang="es-ES" sz="1200" b="0">
                          <a:effectLst/>
                        </a:rPr>
                        <a:t>Suministros</a:t>
                      </a:r>
                      <a:endParaRPr lang="es-EC" sz="1800" b="0">
                        <a:effectLst/>
                        <a:latin typeface="Times New Roman"/>
                        <a:ea typeface="Times New Roman"/>
                        <a:cs typeface="Times New Roman"/>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70.00</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72.11</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74.28</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dirty="0">
                          <a:effectLst/>
                          <a:latin typeface="Times New Roman" pitchFamily="18" charset="0"/>
                          <a:cs typeface="Times New Roman" pitchFamily="18" charset="0"/>
                        </a:rPr>
                        <a:t>76.51</a:t>
                      </a:r>
                      <a:endParaRPr lang="es-EC" sz="1800" dirty="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78.82</a:t>
                      </a:r>
                      <a:endParaRPr lang="es-EC" sz="1800">
                        <a:effectLst/>
                        <a:latin typeface="Times New Roman" pitchFamily="18" charset="0"/>
                        <a:ea typeface="Times New Roman"/>
                        <a:cs typeface="Times New Roman" pitchFamily="18" charset="0"/>
                      </a:endParaRPr>
                    </a:p>
                  </a:txBody>
                  <a:tcPr marL="40377" marR="40377" marT="0" marB="0" anchor="b"/>
                </a:tc>
              </a:tr>
              <a:tr h="196455">
                <a:tc>
                  <a:txBody>
                    <a:bodyPr/>
                    <a:lstStyle/>
                    <a:p>
                      <a:pPr>
                        <a:lnSpc>
                          <a:spcPct val="115000"/>
                        </a:lnSpc>
                        <a:spcAft>
                          <a:spcPts val="0"/>
                        </a:spcAft>
                      </a:pPr>
                      <a:r>
                        <a:rPr lang="es-ES" sz="1200" b="0" dirty="0">
                          <a:effectLst/>
                        </a:rPr>
                        <a:t>Depreciaciones</a:t>
                      </a:r>
                      <a:endParaRPr lang="es-EC" sz="1800" b="0" dirty="0">
                        <a:effectLst/>
                        <a:latin typeface="Times New Roman"/>
                        <a:ea typeface="Times New Roman"/>
                        <a:cs typeface="Times New Roman"/>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1,355.84</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1,355.84</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1,355.84</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1,079.20</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1,079.20</a:t>
                      </a:r>
                      <a:endParaRPr lang="es-EC" sz="1800">
                        <a:effectLst/>
                        <a:latin typeface="Times New Roman" pitchFamily="18" charset="0"/>
                        <a:ea typeface="Times New Roman"/>
                        <a:cs typeface="Times New Roman" pitchFamily="18" charset="0"/>
                      </a:endParaRPr>
                    </a:p>
                  </a:txBody>
                  <a:tcPr marL="40377" marR="40377" marT="0" marB="0" anchor="b"/>
                </a:tc>
              </a:tr>
              <a:tr h="216024">
                <a:tc>
                  <a:txBody>
                    <a:bodyPr/>
                    <a:lstStyle/>
                    <a:p>
                      <a:pPr>
                        <a:lnSpc>
                          <a:spcPct val="115000"/>
                        </a:lnSpc>
                        <a:spcAft>
                          <a:spcPts val="0"/>
                        </a:spcAft>
                      </a:pPr>
                      <a:r>
                        <a:rPr lang="es-ES" sz="1200">
                          <a:effectLst/>
                        </a:rPr>
                        <a:t>TOTAL GASTOS ADM.</a:t>
                      </a:r>
                      <a:endParaRPr lang="es-EC" sz="1800">
                        <a:effectLst/>
                        <a:latin typeface="Times New Roman"/>
                        <a:ea typeface="Times New Roman"/>
                        <a:cs typeface="Times New Roman"/>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5,586.84</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5,904.24</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6,247.24</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6,341.32</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6,742.05</a:t>
                      </a:r>
                      <a:endParaRPr lang="es-EC" sz="1800">
                        <a:effectLst/>
                        <a:latin typeface="Times New Roman" pitchFamily="18" charset="0"/>
                        <a:ea typeface="Times New Roman"/>
                        <a:cs typeface="Times New Roman" pitchFamily="18" charset="0"/>
                      </a:endParaRPr>
                    </a:p>
                  </a:txBody>
                  <a:tcPr marL="40377" marR="40377" marT="0" marB="0" anchor="b"/>
                </a:tc>
              </a:tr>
              <a:tr h="288032">
                <a:tc>
                  <a:txBody>
                    <a:bodyPr/>
                    <a:lstStyle/>
                    <a:p>
                      <a:pPr>
                        <a:lnSpc>
                          <a:spcPct val="115000"/>
                        </a:lnSpc>
                        <a:spcAft>
                          <a:spcPts val="0"/>
                        </a:spcAft>
                      </a:pPr>
                      <a:r>
                        <a:rPr lang="es-ES" sz="1200">
                          <a:effectLst/>
                        </a:rPr>
                        <a:t>(=) UTILIDAD OPERACIONAL</a:t>
                      </a:r>
                      <a:endParaRPr lang="es-EC" sz="1800">
                        <a:effectLst/>
                        <a:latin typeface="Times New Roman"/>
                        <a:ea typeface="Times New Roman"/>
                        <a:cs typeface="Times New Roman"/>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3,857.16</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4,236.16</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4,197.73</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4,451.60</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4,272.06</a:t>
                      </a:r>
                      <a:endParaRPr lang="es-EC" sz="1800">
                        <a:effectLst/>
                        <a:latin typeface="Times New Roman" pitchFamily="18" charset="0"/>
                        <a:ea typeface="Times New Roman"/>
                        <a:cs typeface="Times New Roman" pitchFamily="18" charset="0"/>
                      </a:endParaRPr>
                    </a:p>
                  </a:txBody>
                  <a:tcPr marL="40377" marR="40377" marT="0" marB="0" anchor="b"/>
                </a:tc>
              </a:tr>
              <a:tr h="288032">
                <a:tc>
                  <a:txBody>
                    <a:bodyPr/>
                    <a:lstStyle/>
                    <a:p>
                      <a:pPr>
                        <a:lnSpc>
                          <a:spcPct val="115000"/>
                        </a:lnSpc>
                        <a:spcAft>
                          <a:spcPts val="0"/>
                        </a:spcAft>
                      </a:pPr>
                      <a:r>
                        <a:rPr lang="es-ES" sz="1200">
                          <a:effectLst/>
                        </a:rPr>
                        <a:t>(-) GASTOS FINANCIEROS</a:t>
                      </a:r>
                      <a:endParaRPr lang="es-EC" sz="1800">
                        <a:effectLst/>
                        <a:latin typeface="Times New Roman"/>
                        <a:ea typeface="Times New Roman"/>
                        <a:cs typeface="Times New Roman"/>
                      </a:endParaRPr>
                    </a:p>
                  </a:txBody>
                  <a:tcPr marL="40377" marR="40377" marT="0" marB="0" anchor="b"/>
                </a:tc>
                <a:tc>
                  <a:txBody>
                    <a:bodyPr/>
                    <a:lstStyle/>
                    <a:p>
                      <a:pPr>
                        <a:lnSpc>
                          <a:spcPct val="115000"/>
                        </a:lnSpc>
                      </a:pPr>
                      <a:endParaRPr lang="es-EC" sz="1400">
                        <a:effectLst/>
                        <a:latin typeface="Times New Roman" pitchFamily="18" charset="0"/>
                        <a:cs typeface="Times New Roman" pitchFamily="18" charset="0"/>
                      </a:endParaRPr>
                    </a:p>
                  </a:txBody>
                  <a:tcPr marL="40377" marR="40377" marT="0" marB="0" anchor="b"/>
                </a:tc>
                <a:tc>
                  <a:txBody>
                    <a:bodyPr/>
                    <a:lstStyle/>
                    <a:p>
                      <a:pPr>
                        <a:lnSpc>
                          <a:spcPct val="115000"/>
                        </a:lnSpc>
                      </a:pPr>
                      <a:endParaRPr lang="es-EC" sz="1400">
                        <a:effectLst/>
                        <a:latin typeface="Times New Roman" pitchFamily="18" charset="0"/>
                        <a:cs typeface="Times New Roman" pitchFamily="18" charset="0"/>
                      </a:endParaRPr>
                    </a:p>
                  </a:txBody>
                  <a:tcPr marL="40377" marR="40377" marT="0" marB="0" anchor="b"/>
                </a:tc>
                <a:tc>
                  <a:txBody>
                    <a:bodyPr/>
                    <a:lstStyle/>
                    <a:p>
                      <a:pPr>
                        <a:lnSpc>
                          <a:spcPct val="115000"/>
                        </a:lnSpc>
                      </a:pPr>
                      <a:endParaRPr lang="es-EC" sz="1400">
                        <a:effectLst/>
                        <a:latin typeface="Times New Roman" pitchFamily="18" charset="0"/>
                        <a:cs typeface="Times New Roman" pitchFamily="18" charset="0"/>
                      </a:endParaRPr>
                    </a:p>
                  </a:txBody>
                  <a:tcPr marL="40377" marR="40377" marT="0" marB="0" anchor="b"/>
                </a:tc>
                <a:tc>
                  <a:txBody>
                    <a:bodyPr/>
                    <a:lstStyle/>
                    <a:p>
                      <a:pPr>
                        <a:lnSpc>
                          <a:spcPct val="115000"/>
                        </a:lnSpc>
                      </a:pPr>
                      <a:endParaRPr lang="es-EC" sz="1400">
                        <a:effectLst/>
                        <a:latin typeface="Times New Roman" pitchFamily="18" charset="0"/>
                        <a:cs typeface="Times New Roman" pitchFamily="18" charset="0"/>
                      </a:endParaRPr>
                    </a:p>
                  </a:txBody>
                  <a:tcPr marL="40377" marR="40377" marT="0" marB="0" anchor="b"/>
                </a:tc>
                <a:tc>
                  <a:txBody>
                    <a:bodyPr/>
                    <a:lstStyle/>
                    <a:p>
                      <a:pPr>
                        <a:lnSpc>
                          <a:spcPct val="115000"/>
                        </a:lnSpc>
                      </a:pPr>
                      <a:endParaRPr lang="es-EC" sz="1400">
                        <a:effectLst/>
                        <a:latin typeface="Times New Roman" pitchFamily="18" charset="0"/>
                        <a:cs typeface="Times New Roman" pitchFamily="18" charset="0"/>
                      </a:endParaRPr>
                    </a:p>
                  </a:txBody>
                  <a:tcPr marL="40377" marR="40377" marT="0" marB="0" anchor="b"/>
                </a:tc>
              </a:tr>
              <a:tr h="288032">
                <a:tc>
                  <a:txBody>
                    <a:bodyPr/>
                    <a:lstStyle/>
                    <a:p>
                      <a:pPr>
                        <a:lnSpc>
                          <a:spcPct val="115000"/>
                        </a:lnSpc>
                        <a:spcAft>
                          <a:spcPts val="0"/>
                        </a:spcAft>
                      </a:pPr>
                      <a:r>
                        <a:rPr lang="es-ES" sz="1200" b="0" dirty="0">
                          <a:effectLst/>
                        </a:rPr>
                        <a:t>Intereses pagados</a:t>
                      </a:r>
                      <a:endParaRPr lang="es-EC" sz="1800" b="0" dirty="0">
                        <a:effectLst/>
                        <a:latin typeface="Times New Roman"/>
                        <a:ea typeface="Times New Roman"/>
                        <a:cs typeface="Times New Roman"/>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1,080.24</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920.02</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735.77</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523.89</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280.22</a:t>
                      </a:r>
                      <a:endParaRPr lang="es-EC" sz="1800">
                        <a:effectLst/>
                        <a:latin typeface="Times New Roman" pitchFamily="18" charset="0"/>
                        <a:ea typeface="Times New Roman"/>
                        <a:cs typeface="Times New Roman" pitchFamily="18" charset="0"/>
                      </a:endParaRPr>
                    </a:p>
                  </a:txBody>
                  <a:tcPr marL="40377" marR="40377" marT="0" marB="0" anchor="b"/>
                </a:tc>
              </a:tr>
              <a:tr h="288032">
                <a:tc>
                  <a:txBody>
                    <a:bodyPr/>
                    <a:lstStyle/>
                    <a:p>
                      <a:pPr>
                        <a:lnSpc>
                          <a:spcPct val="115000"/>
                        </a:lnSpc>
                        <a:spcAft>
                          <a:spcPts val="0"/>
                        </a:spcAft>
                      </a:pPr>
                      <a:r>
                        <a:rPr lang="es-ES" sz="1200">
                          <a:effectLst/>
                        </a:rPr>
                        <a:t>TOTAL GASTOS FINANCIEROS</a:t>
                      </a:r>
                      <a:endParaRPr lang="es-EC" sz="1800">
                        <a:effectLst/>
                        <a:latin typeface="Times New Roman"/>
                        <a:ea typeface="Times New Roman"/>
                        <a:cs typeface="Times New Roman"/>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1,080.24</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920.02</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735.77</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523.89</a:t>
                      </a:r>
                      <a:endParaRPr lang="es-EC" sz="180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dirty="0">
                          <a:effectLst/>
                          <a:latin typeface="Times New Roman" pitchFamily="18" charset="0"/>
                          <a:cs typeface="Times New Roman" pitchFamily="18" charset="0"/>
                        </a:rPr>
                        <a:t>280.22</a:t>
                      </a:r>
                      <a:endParaRPr lang="es-EC" sz="1800" dirty="0">
                        <a:effectLst/>
                        <a:latin typeface="Times New Roman" pitchFamily="18" charset="0"/>
                        <a:ea typeface="Times New Roman"/>
                        <a:cs typeface="Times New Roman" pitchFamily="18" charset="0"/>
                      </a:endParaRPr>
                    </a:p>
                  </a:txBody>
                  <a:tcPr marL="40377" marR="40377" marT="0" marB="0" anchor="b"/>
                </a:tc>
              </a:tr>
              <a:tr h="274175">
                <a:tc>
                  <a:txBody>
                    <a:bodyPr/>
                    <a:lstStyle/>
                    <a:p>
                      <a:pPr>
                        <a:lnSpc>
                          <a:spcPct val="115000"/>
                        </a:lnSpc>
                        <a:spcAft>
                          <a:spcPts val="0"/>
                        </a:spcAft>
                      </a:pPr>
                      <a:r>
                        <a:rPr lang="es-ES" sz="1200" dirty="0">
                          <a:effectLst/>
                        </a:rPr>
                        <a:t>(=) UTILIDAD DEL EJERCICIO</a:t>
                      </a:r>
                      <a:endParaRPr lang="es-EC" sz="1800" dirty="0">
                        <a:effectLst/>
                        <a:latin typeface="Times New Roman"/>
                        <a:ea typeface="Times New Roman"/>
                        <a:cs typeface="Times New Roman"/>
                      </a:endParaRPr>
                    </a:p>
                  </a:txBody>
                  <a:tcPr marL="40377" marR="40377" marT="0" marB="0" anchor="b"/>
                </a:tc>
                <a:tc>
                  <a:txBody>
                    <a:bodyPr/>
                    <a:lstStyle/>
                    <a:p>
                      <a:pPr algn="r">
                        <a:lnSpc>
                          <a:spcPct val="115000"/>
                        </a:lnSpc>
                        <a:spcAft>
                          <a:spcPts val="0"/>
                        </a:spcAft>
                      </a:pPr>
                      <a:r>
                        <a:rPr lang="es-ES" sz="1200" b="1" dirty="0">
                          <a:effectLst/>
                          <a:latin typeface="Times New Roman" pitchFamily="18" charset="0"/>
                          <a:cs typeface="Times New Roman" pitchFamily="18" charset="0"/>
                        </a:rPr>
                        <a:t>2,776.92</a:t>
                      </a:r>
                      <a:endParaRPr lang="es-EC" sz="1800" b="1" dirty="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b="1">
                          <a:effectLst/>
                          <a:latin typeface="Times New Roman" pitchFamily="18" charset="0"/>
                          <a:cs typeface="Times New Roman" pitchFamily="18" charset="0"/>
                        </a:rPr>
                        <a:t>3,316.14</a:t>
                      </a:r>
                      <a:endParaRPr lang="es-EC" sz="1800" b="1">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b="1" dirty="0">
                          <a:effectLst/>
                          <a:latin typeface="Times New Roman" pitchFamily="18" charset="0"/>
                          <a:cs typeface="Times New Roman" pitchFamily="18" charset="0"/>
                        </a:rPr>
                        <a:t>3,461.96</a:t>
                      </a:r>
                      <a:endParaRPr lang="es-EC" sz="1800" b="1" dirty="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b="1" dirty="0">
                          <a:effectLst/>
                          <a:latin typeface="Times New Roman" pitchFamily="18" charset="0"/>
                          <a:cs typeface="Times New Roman" pitchFamily="18" charset="0"/>
                        </a:rPr>
                        <a:t>3,927.72</a:t>
                      </a:r>
                      <a:endParaRPr lang="es-EC" sz="1800" b="1" dirty="0">
                        <a:effectLst/>
                        <a:latin typeface="Times New Roman" pitchFamily="18" charset="0"/>
                        <a:ea typeface="Times New Roman"/>
                        <a:cs typeface="Times New Roman" pitchFamily="18" charset="0"/>
                      </a:endParaRPr>
                    </a:p>
                  </a:txBody>
                  <a:tcPr marL="40377" marR="40377" marT="0" marB="0" anchor="b"/>
                </a:tc>
                <a:tc>
                  <a:txBody>
                    <a:bodyPr/>
                    <a:lstStyle/>
                    <a:p>
                      <a:pPr algn="r">
                        <a:lnSpc>
                          <a:spcPct val="115000"/>
                        </a:lnSpc>
                        <a:spcAft>
                          <a:spcPts val="0"/>
                        </a:spcAft>
                      </a:pPr>
                      <a:r>
                        <a:rPr lang="es-ES" sz="1200" b="1" dirty="0">
                          <a:effectLst/>
                          <a:latin typeface="Times New Roman" pitchFamily="18" charset="0"/>
                          <a:cs typeface="Times New Roman" pitchFamily="18" charset="0"/>
                        </a:rPr>
                        <a:t>3,991.84</a:t>
                      </a:r>
                      <a:endParaRPr lang="es-EC" sz="1800" b="1" dirty="0">
                        <a:effectLst/>
                        <a:latin typeface="Times New Roman" pitchFamily="18" charset="0"/>
                        <a:ea typeface="Times New Roman"/>
                        <a:cs typeface="Times New Roman" pitchFamily="18" charset="0"/>
                      </a:endParaRPr>
                    </a:p>
                  </a:txBody>
                  <a:tcPr marL="40377" marR="40377" marT="0" marB="0" anchor="b"/>
                </a:tc>
              </a:tr>
            </a:tbl>
          </a:graphicData>
        </a:graphic>
      </p:graphicFrame>
      <p:sp>
        <p:nvSpPr>
          <p:cNvPr id="5" name="4 CuadroTexto"/>
          <p:cNvSpPr txBox="1"/>
          <p:nvPr/>
        </p:nvSpPr>
        <p:spPr>
          <a:xfrm>
            <a:off x="611560" y="764704"/>
            <a:ext cx="4248472" cy="369332"/>
          </a:xfrm>
          <a:prstGeom prst="rect">
            <a:avLst/>
          </a:prstGeom>
          <a:noFill/>
        </p:spPr>
        <p:txBody>
          <a:bodyPr wrap="square" rtlCol="0">
            <a:spAutoFit/>
          </a:bodyPr>
          <a:lstStyle/>
          <a:p>
            <a:r>
              <a:rPr lang="es-EC" b="1" dirty="0" smtClean="0">
                <a:effectLst>
                  <a:glow rad="63500">
                    <a:schemeClr val="accent2">
                      <a:satMod val="175000"/>
                      <a:alpha val="40000"/>
                    </a:schemeClr>
                  </a:glow>
                </a:effectLst>
              </a:rPr>
              <a:t>ESTADO DE RESULTADOS</a:t>
            </a:r>
            <a:endParaRPr lang="es-EC" b="1" dirty="0">
              <a:effectLst>
                <a:glow rad="63500">
                  <a:schemeClr val="accent2">
                    <a:satMod val="175000"/>
                    <a:alpha val="40000"/>
                  </a:schemeClr>
                </a:glow>
              </a:effectLst>
            </a:endParaRPr>
          </a:p>
        </p:txBody>
      </p:sp>
      <p:sp>
        <p:nvSpPr>
          <p:cNvPr id="6" name="5 Rectángulo"/>
          <p:cNvSpPr/>
          <p:nvPr/>
        </p:nvSpPr>
        <p:spPr>
          <a:xfrm>
            <a:off x="0" y="-22824"/>
            <a:ext cx="9144000" cy="571504"/>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p:cNvSpPr/>
          <p:nvPr/>
        </p:nvSpPr>
        <p:spPr>
          <a:xfrm rot="5400000">
            <a:off x="5572140" y="3286140"/>
            <a:ext cx="6858000" cy="285720"/>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rot="5400000">
            <a:off x="5250669" y="3321835"/>
            <a:ext cx="6858000" cy="214282"/>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CuadroTexto"/>
          <p:cNvSpPr txBox="1"/>
          <p:nvPr/>
        </p:nvSpPr>
        <p:spPr>
          <a:xfrm>
            <a:off x="5940152" y="-24"/>
            <a:ext cx="1985800" cy="369332"/>
          </a:xfrm>
          <a:prstGeom prst="rect">
            <a:avLst/>
          </a:prstGeom>
          <a:noFill/>
        </p:spPr>
        <p:txBody>
          <a:bodyPr wrap="none" rtlCol="0">
            <a:spAutoFit/>
          </a:bodyPr>
          <a:lstStyle/>
          <a:p>
            <a:r>
              <a:rPr lang="es-ES" dirty="0" smtClean="0">
                <a:solidFill>
                  <a:srgbClr val="FFFF99"/>
                </a:solidFill>
                <a:latin typeface="Forte" pitchFamily="66" charset="0"/>
              </a:rPr>
              <a:t>Estudio Financiero</a:t>
            </a:r>
            <a:endParaRPr lang="es-ES" dirty="0">
              <a:solidFill>
                <a:srgbClr val="FFFF99"/>
              </a:solidFill>
              <a:latin typeface="Forte" pitchFamily="66" charset="0"/>
            </a:endParaRPr>
          </a:p>
        </p:txBody>
      </p:sp>
    </p:spTree>
    <p:extLst>
      <p:ext uri="{BB962C8B-B14F-4D97-AF65-F5344CB8AC3E}">
        <p14:creationId xmlns:p14="http://schemas.microsoft.com/office/powerpoint/2010/main" val="211086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repeatCount="indefinite"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3000"/>
                                        <p:tgtEl>
                                          <p:spTgt spid="6"/>
                                        </p:tgtEl>
                                      </p:cBhvr>
                                    </p:animEffect>
                                  </p:childTnLst>
                                </p:cTn>
                              </p:par>
                              <p:par>
                                <p:cTn id="8" presetID="28" presetClass="entr" presetSubtype="0" repeatCount="indefinite"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0" fill="hold"/>
                                        <p:tgtEl>
                                          <p:spTgt spid="8"/>
                                        </p:tgtEl>
                                        <p:attrNameLst>
                                          <p:attrName>ppt_x</p:attrName>
                                        </p:attrNameLst>
                                      </p:cBhvr>
                                      <p:tavLst>
                                        <p:tav tm="0">
                                          <p:val>
                                            <p:strVal val="#ppt_x"/>
                                          </p:val>
                                        </p:tav>
                                        <p:tav tm="100000">
                                          <p:val>
                                            <p:strVal val="#ppt_x"/>
                                          </p:val>
                                        </p:tav>
                                      </p:tavLst>
                                    </p:anim>
                                    <p:anim calcmode="lin" valueType="num">
                                      <p:cBhvr>
                                        <p:cTn id="11" dur="5000" fill="hold"/>
                                        <p:tgtEl>
                                          <p:spTgt spid="8"/>
                                        </p:tgtEl>
                                        <p:attrNameLst>
                                          <p:attrName>ppt_y</p:attrName>
                                        </p:attrNameLst>
                                      </p:cBhvr>
                                      <p:tavLst>
                                        <p:tav tm="0">
                                          <p:val>
                                            <p:strVal val="#ppt_y+1"/>
                                          </p:val>
                                        </p:tav>
                                        <p:tav tm="100000">
                                          <p:val>
                                            <p:strVal val="#ppt_y-1"/>
                                          </p:val>
                                        </p:tav>
                                      </p:tavLst>
                                    </p:anim>
                                  </p:childTnLst>
                                </p:cTn>
                              </p:par>
                              <p:par>
                                <p:cTn id="12" presetID="28" presetClass="entr" presetSubtype="0" repeatCount="indefinite"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0" fill="hold"/>
                                        <p:tgtEl>
                                          <p:spTgt spid="7"/>
                                        </p:tgtEl>
                                        <p:attrNameLst>
                                          <p:attrName>ppt_x</p:attrName>
                                        </p:attrNameLst>
                                      </p:cBhvr>
                                      <p:tavLst>
                                        <p:tav tm="0">
                                          <p:val>
                                            <p:strVal val="#ppt_x"/>
                                          </p:val>
                                        </p:tav>
                                        <p:tav tm="100000">
                                          <p:val>
                                            <p:strVal val="#ppt_x"/>
                                          </p:val>
                                        </p:tav>
                                      </p:tavLst>
                                    </p:anim>
                                    <p:anim calcmode="lin" valueType="num">
                                      <p:cBhvr>
                                        <p:cTn id="15" dur="5000" fill="hold"/>
                                        <p:tgtEl>
                                          <p:spTgt spid="7"/>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6512" y="49184"/>
            <a:ext cx="9144000" cy="571504"/>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Rectángulo"/>
          <p:cNvSpPr/>
          <p:nvPr/>
        </p:nvSpPr>
        <p:spPr>
          <a:xfrm rot="5400000">
            <a:off x="5608652" y="3438540"/>
            <a:ext cx="6858000" cy="285720"/>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rot="5400000">
            <a:off x="5287181" y="3474235"/>
            <a:ext cx="6858000" cy="214282"/>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6092552" y="152376"/>
            <a:ext cx="1985800" cy="369332"/>
          </a:xfrm>
          <a:prstGeom prst="rect">
            <a:avLst/>
          </a:prstGeom>
          <a:noFill/>
        </p:spPr>
        <p:txBody>
          <a:bodyPr wrap="none" rtlCol="0">
            <a:spAutoFit/>
          </a:bodyPr>
          <a:lstStyle/>
          <a:p>
            <a:r>
              <a:rPr lang="es-ES" dirty="0" smtClean="0">
                <a:solidFill>
                  <a:srgbClr val="FFFF99"/>
                </a:solidFill>
                <a:latin typeface="Forte" pitchFamily="66" charset="0"/>
              </a:rPr>
              <a:t>Estudio Financiero</a:t>
            </a:r>
            <a:endParaRPr lang="es-ES" dirty="0">
              <a:solidFill>
                <a:srgbClr val="FFFF99"/>
              </a:solidFill>
              <a:latin typeface="Forte" pitchFamily="66" charset="0"/>
            </a:endParaRPr>
          </a:p>
        </p:txBody>
      </p:sp>
      <p:graphicFrame>
        <p:nvGraphicFramePr>
          <p:cNvPr id="8" name="7 Tabla"/>
          <p:cNvGraphicFramePr>
            <a:graphicFrameLocks noGrp="1"/>
          </p:cNvGraphicFramePr>
          <p:nvPr>
            <p:extLst>
              <p:ext uri="{D42A27DB-BD31-4B8C-83A1-F6EECF244321}">
                <p14:modId xmlns:p14="http://schemas.microsoft.com/office/powerpoint/2010/main" val="1159542309"/>
              </p:ext>
            </p:extLst>
          </p:nvPr>
        </p:nvGraphicFramePr>
        <p:xfrm>
          <a:off x="180528" y="836712"/>
          <a:ext cx="8279904" cy="8482584"/>
        </p:xfrm>
        <a:graphic>
          <a:graphicData uri="http://schemas.openxmlformats.org/drawingml/2006/table">
            <a:tbl>
              <a:tblPr firstRow="1" firstCol="1" bandRow="1">
                <a:tableStyleId>{3B4B98B0-60AC-42C2-AFA5-B58CD77FA1E5}</a:tableStyleId>
              </a:tblPr>
              <a:tblGrid>
                <a:gridCol w="2628773"/>
                <a:gridCol w="962103"/>
                <a:gridCol w="963073"/>
                <a:gridCol w="1101072"/>
                <a:gridCol w="913509"/>
                <a:gridCol w="913509"/>
                <a:gridCol w="797865"/>
              </a:tblGrid>
              <a:tr h="186644">
                <a:tc>
                  <a:txBody>
                    <a:bodyPr/>
                    <a:lstStyle/>
                    <a:p>
                      <a:pPr>
                        <a:lnSpc>
                          <a:spcPct val="115000"/>
                        </a:lnSpc>
                        <a:spcAft>
                          <a:spcPts val="0"/>
                        </a:spcAft>
                      </a:pPr>
                      <a:r>
                        <a:rPr lang="es-ES" sz="1200">
                          <a:effectLst/>
                        </a:rPr>
                        <a:t> </a:t>
                      </a:r>
                      <a:endParaRPr lang="es-EC" sz="1400">
                        <a:effectLst/>
                        <a:latin typeface="Times New Roman"/>
                        <a:ea typeface="Times New Roman"/>
                        <a:cs typeface="Times New Roman"/>
                      </a:endParaRPr>
                    </a:p>
                  </a:txBody>
                  <a:tcPr marL="31483" marR="31483" marT="0" marB="0" anchor="b"/>
                </a:tc>
                <a:tc>
                  <a:txBody>
                    <a:bodyPr/>
                    <a:lstStyle/>
                    <a:p>
                      <a:pPr algn="r">
                        <a:lnSpc>
                          <a:spcPct val="115000"/>
                        </a:lnSpc>
                        <a:spcAft>
                          <a:spcPts val="0"/>
                        </a:spcAft>
                      </a:pPr>
                      <a:r>
                        <a:rPr lang="es-ES" sz="1200">
                          <a:effectLst/>
                        </a:rPr>
                        <a:t>2012</a:t>
                      </a:r>
                      <a:endParaRPr lang="es-EC" sz="1400">
                        <a:effectLst/>
                        <a:latin typeface="Times New Roman"/>
                        <a:ea typeface="Times New Roman"/>
                        <a:cs typeface="Times New Roman"/>
                      </a:endParaRPr>
                    </a:p>
                  </a:txBody>
                  <a:tcPr marL="31483" marR="31483" marT="0" marB="0" anchor="b"/>
                </a:tc>
                <a:tc>
                  <a:txBody>
                    <a:bodyPr/>
                    <a:lstStyle/>
                    <a:p>
                      <a:pPr algn="r">
                        <a:lnSpc>
                          <a:spcPct val="115000"/>
                        </a:lnSpc>
                        <a:spcAft>
                          <a:spcPts val="0"/>
                        </a:spcAft>
                      </a:pPr>
                      <a:r>
                        <a:rPr lang="es-ES" sz="1200">
                          <a:effectLst/>
                        </a:rPr>
                        <a:t>2013</a:t>
                      </a:r>
                      <a:endParaRPr lang="es-EC" sz="1400">
                        <a:effectLst/>
                        <a:latin typeface="Times New Roman"/>
                        <a:ea typeface="Times New Roman"/>
                        <a:cs typeface="Times New Roman"/>
                      </a:endParaRPr>
                    </a:p>
                  </a:txBody>
                  <a:tcPr marL="31483" marR="31483" marT="0" marB="0" anchor="b"/>
                </a:tc>
                <a:tc>
                  <a:txBody>
                    <a:bodyPr/>
                    <a:lstStyle/>
                    <a:p>
                      <a:pPr algn="r">
                        <a:lnSpc>
                          <a:spcPct val="115000"/>
                        </a:lnSpc>
                        <a:spcAft>
                          <a:spcPts val="0"/>
                        </a:spcAft>
                      </a:pPr>
                      <a:r>
                        <a:rPr lang="es-ES" sz="1200">
                          <a:effectLst/>
                        </a:rPr>
                        <a:t>2014</a:t>
                      </a:r>
                      <a:endParaRPr lang="es-EC" sz="1400">
                        <a:effectLst/>
                        <a:latin typeface="Times New Roman"/>
                        <a:ea typeface="Times New Roman"/>
                        <a:cs typeface="Times New Roman"/>
                      </a:endParaRPr>
                    </a:p>
                  </a:txBody>
                  <a:tcPr marL="31483" marR="31483" marT="0" marB="0" anchor="b"/>
                </a:tc>
                <a:tc>
                  <a:txBody>
                    <a:bodyPr/>
                    <a:lstStyle/>
                    <a:p>
                      <a:pPr algn="r">
                        <a:lnSpc>
                          <a:spcPct val="115000"/>
                        </a:lnSpc>
                        <a:spcAft>
                          <a:spcPts val="0"/>
                        </a:spcAft>
                      </a:pPr>
                      <a:r>
                        <a:rPr lang="es-ES" sz="1200">
                          <a:effectLst/>
                        </a:rPr>
                        <a:t>2015</a:t>
                      </a:r>
                      <a:endParaRPr lang="es-EC" sz="1400">
                        <a:effectLst/>
                        <a:latin typeface="Times New Roman"/>
                        <a:ea typeface="Times New Roman"/>
                        <a:cs typeface="Times New Roman"/>
                      </a:endParaRPr>
                    </a:p>
                  </a:txBody>
                  <a:tcPr marL="31483" marR="31483" marT="0" marB="0" anchor="b"/>
                </a:tc>
                <a:tc>
                  <a:txBody>
                    <a:bodyPr/>
                    <a:lstStyle/>
                    <a:p>
                      <a:pPr algn="r">
                        <a:lnSpc>
                          <a:spcPct val="115000"/>
                        </a:lnSpc>
                        <a:spcAft>
                          <a:spcPts val="0"/>
                        </a:spcAft>
                      </a:pPr>
                      <a:r>
                        <a:rPr lang="es-ES" sz="1200">
                          <a:effectLst/>
                        </a:rPr>
                        <a:t>2016</a:t>
                      </a:r>
                      <a:endParaRPr lang="es-EC" sz="1400">
                        <a:effectLst/>
                        <a:latin typeface="Times New Roman"/>
                        <a:ea typeface="Times New Roman"/>
                        <a:cs typeface="Times New Roman"/>
                      </a:endParaRPr>
                    </a:p>
                  </a:txBody>
                  <a:tcPr marL="31483" marR="31483" marT="0" marB="0" anchor="b"/>
                </a:tc>
                <a:tc>
                  <a:txBody>
                    <a:bodyPr/>
                    <a:lstStyle/>
                    <a:p>
                      <a:pPr algn="r">
                        <a:lnSpc>
                          <a:spcPct val="115000"/>
                        </a:lnSpc>
                        <a:spcAft>
                          <a:spcPts val="0"/>
                        </a:spcAft>
                      </a:pPr>
                      <a:r>
                        <a:rPr lang="es-ES" sz="1200">
                          <a:effectLst/>
                        </a:rPr>
                        <a:t>2017</a:t>
                      </a:r>
                      <a:endParaRPr lang="es-EC" sz="1400">
                        <a:effectLst/>
                        <a:latin typeface="Times New Roman"/>
                        <a:ea typeface="Times New Roman"/>
                        <a:cs typeface="Times New Roman"/>
                      </a:endParaRPr>
                    </a:p>
                  </a:txBody>
                  <a:tcPr marL="31483" marR="31483" marT="0" marB="0" anchor="b"/>
                </a:tc>
              </a:tr>
              <a:tr h="204481">
                <a:tc>
                  <a:txBody>
                    <a:bodyPr/>
                    <a:lstStyle/>
                    <a:p>
                      <a:pPr>
                        <a:lnSpc>
                          <a:spcPct val="115000"/>
                        </a:lnSpc>
                        <a:spcAft>
                          <a:spcPts val="0"/>
                        </a:spcAft>
                      </a:pPr>
                      <a:r>
                        <a:rPr lang="es-ES" sz="1100">
                          <a:effectLst/>
                        </a:rPr>
                        <a:t>A. INGRESOS OPERACIONALES</a:t>
                      </a:r>
                      <a:endParaRPr lang="es-EC" sz="1400">
                        <a:effectLst/>
                        <a:latin typeface="Times New Roman"/>
                        <a:ea typeface="Times New Roman"/>
                        <a:cs typeface="Times New Roman"/>
                      </a:endParaRPr>
                    </a:p>
                  </a:txBody>
                  <a:tcPr marL="31483" marR="31483" marT="0" marB="0" anchor="b"/>
                </a:tc>
                <a:tc>
                  <a:txBody>
                    <a:bodyPr/>
                    <a:lstStyle/>
                    <a:p>
                      <a:pPr>
                        <a:lnSpc>
                          <a:spcPct val="115000"/>
                        </a:lnSpc>
                      </a:pPr>
                      <a:endParaRPr lang="es-EC" sz="1400">
                        <a:effectLst/>
                        <a:latin typeface="Calibri"/>
                        <a:cs typeface="Times New Roman"/>
                      </a:endParaRPr>
                    </a:p>
                  </a:txBody>
                  <a:tcPr marL="31483" marR="31483" marT="0" marB="0" anchor="b"/>
                </a:tc>
                <a:tc>
                  <a:txBody>
                    <a:bodyPr/>
                    <a:lstStyle/>
                    <a:p>
                      <a:pPr>
                        <a:lnSpc>
                          <a:spcPct val="115000"/>
                        </a:lnSpc>
                      </a:pPr>
                      <a:endParaRPr lang="es-EC" sz="1400">
                        <a:effectLst/>
                        <a:latin typeface="Calibri"/>
                        <a:cs typeface="Times New Roman"/>
                      </a:endParaRPr>
                    </a:p>
                  </a:txBody>
                  <a:tcPr marL="31483" marR="31483" marT="0" marB="0" anchor="b"/>
                </a:tc>
                <a:tc>
                  <a:txBody>
                    <a:bodyPr/>
                    <a:lstStyle/>
                    <a:p>
                      <a:pPr>
                        <a:lnSpc>
                          <a:spcPct val="115000"/>
                        </a:lnSpc>
                      </a:pPr>
                      <a:endParaRPr lang="es-EC" sz="1400">
                        <a:effectLst/>
                        <a:latin typeface="Calibri"/>
                        <a:cs typeface="Times New Roman"/>
                      </a:endParaRPr>
                    </a:p>
                  </a:txBody>
                  <a:tcPr marL="31483" marR="31483" marT="0" marB="0" anchor="b"/>
                </a:tc>
                <a:tc>
                  <a:txBody>
                    <a:bodyPr/>
                    <a:lstStyle/>
                    <a:p>
                      <a:pPr>
                        <a:lnSpc>
                          <a:spcPct val="115000"/>
                        </a:lnSpc>
                      </a:pPr>
                      <a:endParaRPr lang="es-EC" sz="1400">
                        <a:effectLst/>
                        <a:latin typeface="Calibri"/>
                        <a:cs typeface="Times New Roman"/>
                      </a:endParaRPr>
                    </a:p>
                  </a:txBody>
                  <a:tcPr marL="31483" marR="31483" marT="0" marB="0" anchor="b"/>
                </a:tc>
                <a:tc>
                  <a:txBody>
                    <a:bodyPr/>
                    <a:lstStyle/>
                    <a:p>
                      <a:pPr>
                        <a:lnSpc>
                          <a:spcPct val="115000"/>
                        </a:lnSpc>
                      </a:pPr>
                      <a:endParaRPr lang="es-EC" sz="1400">
                        <a:effectLst/>
                        <a:latin typeface="Calibri"/>
                        <a:cs typeface="Times New Roman"/>
                      </a:endParaRPr>
                    </a:p>
                  </a:txBody>
                  <a:tcPr marL="31483" marR="31483" marT="0" marB="0" anchor="b"/>
                </a:tc>
                <a:tc>
                  <a:txBody>
                    <a:bodyPr/>
                    <a:lstStyle/>
                    <a:p>
                      <a:pPr>
                        <a:lnSpc>
                          <a:spcPct val="115000"/>
                        </a:lnSpc>
                      </a:pPr>
                      <a:endParaRPr lang="es-EC" sz="1400">
                        <a:effectLst/>
                        <a:latin typeface="Calibri"/>
                        <a:cs typeface="Times New Roman"/>
                      </a:endParaRPr>
                    </a:p>
                  </a:txBody>
                  <a:tcPr marL="31483" marR="31483" marT="0" marB="0" anchor="b"/>
                </a:tc>
              </a:tr>
              <a:tr h="294894">
                <a:tc>
                  <a:txBody>
                    <a:bodyPr/>
                    <a:lstStyle/>
                    <a:p>
                      <a:pPr>
                        <a:lnSpc>
                          <a:spcPct val="115000"/>
                        </a:lnSpc>
                        <a:spcAft>
                          <a:spcPts val="0"/>
                        </a:spcAft>
                      </a:pPr>
                      <a:r>
                        <a:rPr lang="es-ES" sz="1200">
                          <a:effectLst/>
                        </a:rPr>
                        <a:t>Ventas</a:t>
                      </a:r>
                      <a:endParaRPr lang="es-EC" sz="1400">
                        <a:effectLst/>
                        <a:latin typeface="Times New Roman"/>
                        <a:ea typeface="Times New Roman"/>
                        <a:cs typeface="Times New Roman"/>
                      </a:endParaRPr>
                    </a:p>
                  </a:txBody>
                  <a:tcPr marL="31483" marR="31483" marT="0" marB="0" anchor="b"/>
                </a:tc>
                <a:tc>
                  <a:txBody>
                    <a:bodyPr/>
                    <a:lstStyle/>
                    <a:p>
                      <a:pPr>
                        <a:lnSpc>
                          <a:spcPct val="115000"/>
                        </a:lnSpc>
                      </a:pPr>
                      <a:endParaRPr lang="es-EC" sz="1400" dirty="0">
                        <a:effectLst/>
                        <a:latin typeface="Times New Roman" pitchFamily="18" charset="0"/>
                        <a:cs typeface="Times New Roman" pitchFamily="18" charset="0"/>
                      </a:endParaRPr>
                    </a:p>
                  </a:txBody>
                  <a:tcPr marL="31483" marR="31483" marT="0" marB="0" anchor="b"/>
                </a:tc>
                <a:tc>
                  <a:txBody>
                    <a:bodyPr/>
                    <a:lstStyle/>
                    <a:p>
                      <a:pPr algn="r">
                        <a:lnSpc>
                          <a:spcPct val="115000"/>
                        </a:lnSpc>
                        <a:spcAft>
                          <a:spcPts val="0"/>
                        </a:spcAft>
                      </a:pPr>
                      <a:r>
                        <a:rPr lang="es-ES" sz="1200" dirty="0">
                          <a:effectLst/>
                          <a:latin typeface="Times New Roman" pitchFamily="18" charset="0"/>
                          <a:cs typeface="Times New Roman" pitchFamily="18" charset="0"/>
                        </a:rPr>
                        <a:t>36,813.54</a:t>
                      </a:r>
                      <a:endParaRPr lang="es-EC" sz="1400" dirty="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38,083.53</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39,282.19</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40,646.94</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41,654.82</a:t>
                      </a:r>
                      <a:endParaRPr lang="es-EC" sz="1400">
                        <a:effectLst/>
                        <a:latin typeface="Times New Roman" pitchFamily="18" charset="0"/>
                        <a:ea typeface="Times New Roman"/>
                        <a:cs typeface="Times New Roman" pitchFamily="18" charset="0"/>
                      </a:endParaRPr>
                    </a:p>
                  </a:txBody>
                  <a:tcPr marL="31483" marR="31483" marT="0" marB="0" anchor="b"/>
                </a:tc>
              </a:tr>
              <a:tr h="204481">
                <a:tc>
                  <a:txBody>
                    <a:bodyPr/>
                    <a:lstStyle/>
                    <a:p>
                      <a:pPr>
                        <a:lnSpc>
                          <a:spcPct val="115000"/>
                        </a:lnSpc>
                        <a:spcAft>
                          <a:spcPts val="0"/>
                        </a:spcAft>
                      </a:pPr>
                      <a:r>
                        <a:rPr lang="es-ES" sz="1200">
                          <a:effectLst/>
                        </a:rPr>
                        <a:t>Crédito Bancario</a:t>
                      </a:r>
                      <a:endParaRPr lang="es-EC" sz="1400">
                        <a:effectLst/>
                        <a:latin typeface="Times New Roman"/>
                        <a:ea typeface="Times New Roman"/>
                        <a:cs typeface="Times New Roman"/>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7,201.57</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nSpc>
                          <a:spcPct val="115000"/>
                        </a:lnSpc>
                      </a:pPr>
                      <a:endParaRPr lang="es-EC" sz="1400">
                        <a:effectLst/>
                        <a:latin typeface="Times New Roman" pitchFamily="18" charset="0"/>
                        <a:cs typeface="Times New Roman" pitchFamily="18" charset="0"/>
                      </a:endParaRPr>
                    </a:p>
                  </a:txBody>
                  <a:tcPr marL="31483" marR="31483" marT="0" marB="0" anchor="b"/>
                </a:tc>
                <a:tc>
                  <a:txBody>
                    <a:bodyPr/>
                    <a:lstStyle/>
                    <a:p>
                      <a:pPr>
                        <a:lnSpc>
                          <a:spcPct val="115000"/>
                        </a:lnSpc>
                      </a:pPr>
                      <a:endParaRPr lang="es-EC" sz="1400">
                        <a:effectLst/>
                        <a:latin typeface="Times New Roman" pitchFamily="18" charset="0"/>
                        <a:cs typeface="Times New Roman" pitchFamily="18" charset="0"/>
                      </a:endParaRPr>
                    </a:p>
                  </a:txBody>
                  <a:tcPr marL="31483" marR="31483" marT="0" marB="0" anchor="b"/>
                </a:tc>
                <a:tc>
                  <a:txBody>
                    <a:bodyPr/>
                    <a:lstStyle/>
                    <a:p>
                      <a:pPr>
                        <a:lnSpc>
                          <a:spcPct val="115000"/>
                        </a:lnSpc>
                      </a:pPr>
                      <a:endParaRPr lang="es-EC" sz="1400">
                        <a:effectLst/>
                        <a:latin typeface="Times New Roman" pitchFamily="18" charset="0"/>
                        <a:cs typeface="Times New Roman" pitchFamily="18" charset="0"/>
                      </a:endParaRPr>
                    </a:p>
                  </a:txBody>
                  <a:tcPr marL="31483" marR="31483" marT="0" marB="0" anchor="b"/>
                </a:tc>
                <a:tc>
                  <a:txBody>
                    <a:bodyPr/>
                    <a:lstStyle/>
                    <a:p>
                      <a:pPr>
                        <a:lnSpc>
                          <a:spcPct val="115000"/>
                        </a:lnSpc>
                      </a:pPr>
                      <a:endParaRPr lang="es-EC" sz="1400">
                        <a:effectLst/>
                        <a:latin typeface="Times New Roman" pitchFamily="18" charset="0"/>
                        <a:cs typeface="Times New Roman" pitchFamily="18" charset="0"/>
                      </a:endParaRPr>
                    </a:p>
                  </a:txBody>
                  <a:tcPr marL="31483" marR="31483" marT="0" marB="0" anchor="b"/>
                </a:tc>
                <a:tc>
                  <a:txBody>
                    <a:bodyPr/>
                    <a:lstStyle/>
                    <a:p>
                      <a:pPr>
                        <a:lnSpc>
                          <a:spcPct val="115000"/>
                        </a:lnSpc>
                      </a:pPr>
                      <a:endParaRPr lang="es-EC" sz="1400">
                        <a:effectLst/>
                        <a:latin typeface="Times New Roman" pitchFamily="18" charset="0"/>
                        <a:cs typeface="Times New Roman" pitchFamily="18" charset="0"/>
                      </a:endParaRPr>
                    </a:p>
                  </a:txBody>
                  <a:tcPr marL="31483" marR="31483" marT="0" marB="0" anchor="b"/>
                </a:tc>
              </a:tr>
              <a:tr h="294894">
                <a:tc>
                  <a:txBody>
                    <a:bodyPr/>
                    <a:lstStyle/>
                    <a:p>
                      <a:pPr>
                        <a:lnSpc>
                          <a:spcPct val="115000"/>
                        </a:lnSpc>
                        <a:spcAft>
                          <a:spcPts val="0"/>
                        </a:spcAft>
                      </a:pPr>
                      <a:r>
                        <a:rPr lang="es-ES" sz="1200">
                          <a:effectLst/>
                        </a:rPr>
                        <a:t>TOTAL INGRESOS</a:t>
                      </a:r>
                      <a:endParaRPr lang="es-EC" sz="1400">
                        <a:effectLst/>
                        <a:latin typeface="Times New Roman"/>
                        <a:ea typeface="Times New Roman"/>
                        <a:cs typeface="Times New Roman"/>
                      </a:endParaRPr>
                    </a:p>
                  </a:txBody>
                  <a:tcPr marL="31483" marR="31483" marT="0" marB="0" anchor="b"/>
                </a:tc>
                <a:tc>
                  <a:txBody>
                    <a:bodyPr/>
                    <a:lstStyle/>
                    <a:p>
                      <a:pPr algn="r">
                        <a:lnSpc>
                          <a:spcPct val="115000"/>
                        </a:lnSpc>
                        <a:spcAft>
                          <a:spcPts val="0"/>
                        </a:spcAft>
                      </a:pPr>
                      <a:r>
                        <a:rPr lang="es-ES" sz="1200" dirty="0">
                          <a:effectLst/>
                          <a:latin typeface="Times New Roman" pitchFamily="18" charset="0"/>
                          <a:cs typeface="Times New Roman" pitchFamily="18" charset="0"/>
                        </a:rPr>
                        <a:t>7,201.57</a:t>
                      </a:r>
                      <a:endParaRPr lang="es-EC" sz="1400" dirty="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36,813.54</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38,083.53</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39,282.19</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40,646.94</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41,654.82</a:t>
                      </a:r>
                      <a:endParaRPr lang="es-EC" sz="1400">
                        <a:effectLst/>
                        <a:latin typeface="Times New Roman" pitchFamily="18" charset="0"/>
                        <a:ea typeface="Times New Roman"/>
                        <a:cs typeface="Times New Roman" pitchFamily="18" charset="0"/>
                      </a:endParaRPr>
                    </a:p>
                  </a:txBody>
                  <a:tcPr marL="31483" marR="31483" marT="0" marB="0" anchor="b"/>
                </a:tc>
              </a:tr>
              <a:tr h="204481">
                <a:tc>
                  <a:txBody>
                    <a:bodyPr/>
                    <a:lstStyle/>
                    <a:p>
                      <a:pPr>
                        <a:lnSpc>
                          <a:spcPct val="115000"/>
                        </a:lnSpc>
                        <a:spcAft>
                          <a:spcPts val="0"/>
                        </a:spcAft>
                      </a:pPr>
                      <a:r>
                        <a:rPr lang="es-ES" sz="1100">
                          <a:effectLst/>
                        </a:rPr>
                        <a:t>B. EGRESOS OPERACIONALES</a:t>
                      </a:r>
                      <a:endParaRPr lang="es-EC" sz="1400">
                        <a:effectLst/>
                        <a:latin typeface="Times New Roman"/>
                        <a:ea typeface="Times New Roman"/>
                        <a:cs typeface="Times New Roman"/>
                      </a:endParaRPr>
                    </a:p>
                  </a:txBody>
                  <a:tcPr marL="31483" marR="31483" marT="0" marB="0" anchor="b"/>
                </a:tc>
                <a:tc>
                  <a:txBody>
                    <a:bodyPr/>
                    <a:lstStyle/>
                    <a:p>
                      <a:pPr>
                        <a:lnSpc>
                          <a:spcPct val="115000"/>
                        </a:lnSpc>
                      </a:pPr>
                      <a:endParaRPr lang="es-EC" sz="1400">
                        <a:effectLst/>
                        <a:latin typeface="Times New Roman" pitchFamily="18" charset="0"/>
                        <a:cs typeface="Times New Roman" pitchFamily="18" charset="0"/>
                      </a:endParaRPr>
                    </a:p>
                  </a:txBody>
                  <a:tcPr marL="31483" marR="31483" marT="0" marB="0" anchor="b"/>
                </a:tc>
                <a:tc>
                  <a:txBody>
                    <a:bodyPr/>
                    <a:lstStyle/>
                    <a:p>
                      <a:pPr>
                        <a:lnSpc>
                          <a:spcPct val="115000"/>
                        </a:lnSpc>
                      </a:pPr>
                      <a:endParaRPr lang="es-EC" sz="1400">
                        <a:effectLst/>
                        <a:latin typeface="Times New Roman" pitchFamily="18" charset="0"/>
                        <a:cs typeface="Times New Roman" pitchFamily="18" charset="0"/>
                      </a:endParaRPr>
                    </a:p>
                  </a:txBody>
                  <a:tcPr marL="31483" marR="31483" marT="0" marB="0" anchor="b"/>
                </a:tc>
                <a:tc>
                  <a:txBody>
                    <a:bodyPr/>
                    <a:lstStyle/>
                    <a:p>
                      <a:pPr>
                        <a:lnSpc>
                          <a:spcPct val="115000"/>
                        </a:lnSpc>
                      </a:pPr>
                      <a:endParaRPr lang="es-EC" sz="1400">
                        <a:effectLst/>
                        <a:latin typeface="Times New Roman" pitchFamily="18" charset="0"/>
                        <a:cs typeface="Times New Roman" pitchFamily="18" charset="0"/>
                      </a:endParaRPr>
                    </a:p>
                  </a:txBody>
                  <a:tcPr marL="31483" marR="31483" marT="0" marB="0" anchor="b"/>
                </a:tc>
                <a:tc>
                  <a:txBody>
                    <a:bodyPr/>
                    <a:lstStyle/>
                    <a:p>
                      <a:pPr>
                        <a:lnSpc>
                          <a:spcPct val="115000"/>
                        </a:lnSpc>
                      </a:pPr>
                      <a:endParaRPr lang="es-EC" sz="1400">
                        <a:effectLst/>
                        <a:latin typeface="Times New Roman" pitchFamily="18" charset="0"/>
                        <a:cs typeface="Times New Roman" pitchFamily="18" charset="0"/>
                      </a:endParaRPr>
                    </a:p>
                  </a:txBody>
                  <a:tcPr marL="31483" marR="31483" marT="0" marB="0" anchor="b"/>
                </a:tc>
                <a:tc>
                  <a:txBody>
                    <a:bodyPr/>
                    <a:lstStyle/>
                    <a:p>
                      <a:pPr>
                        <a:lnSpc>
                          <a:spcPct val="115000"/>
                        </a:lnSpc>
                      </a:pPr>
                      <a:endParaRPr lang="es-EC" sz="1400" dirty="0">
                        <a:effectLst/>
                        <a:latin typeface="Times New Roman" pitchFamily="18" charset="0"/>
                        <a:cs typeface="Times New Roman" pitchFamily="18" charset="0"/>
                      </a:endParaRPr>
                    </a:p>
                  </a:txBody>
                  <a:tcPr marL="31483" marR="31483" marT="0" marB="0" anchor="b"/>
                </a:tc>
                <a:tc>
                  <a:txBody>
                    <a:bodyPr/>
                    <a:lstStyle/>
                    <a:p>
                      <a:pPr>
                        <a:lnSpc>
                          <a:spcPct val="115000"/>
                        </a:lnSpc>
                      </a:pPr>
                      <a:endParaRPr lang="es-EC" sz="1400">
                        <a:effectLst/>
                        <a:latin typeface="Times New Roman" pitchFamily="18" charset="0"/>
                        <a:cs typeface="Times New Roman" pitchFamily="18" charset="0"/>
                      </a:endParaRPr>
                    </a:p>
                  </a:txBody>
                  <a:tcPr marL="31483" marR="31483" marT="0" marB="0" anchor="b"/>
                </a:tc>
              </a:tr>
              <a:tr h="294894">
                <a:tc>
                  <a:txBody>
                    <a:bodyPr/>
                    <a:lstStyle/>
                    <a:p>
                      <a:pPr>
                        <a:lnSpc>
                          <a:spcPct val="115000"/>
                        </a:lnSpc>
                        <a:spcAft>
                          <a:spcPts val="0"/>
                        </a:spcAft>
                      </a:pPr>
                      <a:r>
                        <a:rPr lang="es-ES" sz="1200">
                          <a:effectLst/>
                        </a:rPr>
                        <a:t>Costo de Ventas</a:t>
                      </a:r>
                      <a:endParaRPr lang="es-EC" sz="1400">
                        <a:effectLst/>
                        <a:latin typeface="Times New Roman"/>
                        <a:ea typeface="Times New Roman"/>
                        <a:cs typeface="Times New Roman"/>
                      </a:endParaRPr>
                    </a:p>
                  </a:txBody>
                  <a:tcPr marL="31483" marR="31483" marT="0" marB="0" anchor="b"/>
                </a:tc>
                <a:tc>
                  <a:txBody>
                    <a:bodyPr/>
                    <a:lstStyle/>
                    <a:p>
                      <a:pPr>
                        <a:lnSpc>
                          <a:spcPct val="115000"/>
                        </a:lnSpc>
                      </a:pPr>
                      <a:endParaRPr lang="es-EC" sz="1400">
                        <a:effectLst/>
                        <a:latin typeface="Times New Roman" pitchFamily="18" charset="0"/>
                        <a:cs typeface="Times New Roman" pitchFamily="18" charset="0"/>
                      </a:endParaRPr>
                    </a:p>
                  </a:txBody>
                  <a:tcPr marL="31483" marR="31483" marT="0" marB="0" anchor="b"/>
                </a:tc>
                <a:tc>
                  <a:txBody>
                    <a:bodyPr/>
                    <a:lstStyle/>
                    <a:p>
                      <a:pPr algn="r">
                        <a:lnSpc>
                          <a:spcPct val="115000"/>
                        </a:lnSpc>
                        <a:spcAft>
                          <a:spcPts val="0"/>
                        </a:spcAft>
                      </a:pPr>
                      <a:r>
                        <a:rPr lang="es-ES" sz="1200" dirty="0">
                          <a:effectLst/>
                          <a:latin typeface="Times New Roman" pitchFamily="18" charset="0"/>
                          <a:cs typeface="Times New Roman" pitchFamily="18" charset="0"/>
                        </a:rPr>
                        <a:t>27,194.55</a:t>
                      </a:r>
                      <a:endParaRPr lang="es-EC" sz="1400" dirty="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dirty="0">
                          <a:effectLst/>
                          <a:latin typeface="Times New Roman" pitchFamily="18" charset="0"/>
                          <a:cs typeface="Times New Roman" pitchFamily="18" charset="0"/>
                        </a:rPr>
                        <a:t>27,943.13</a:t>
                      </a:r>
                      <a:endParaRPr lang="es-EC" sz="1400" dirty="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28,837.22</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29,854.02</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30,640.71</a:t>
                      </a:r>
                      <a:endParaRPr lang="es-EC" sz="1400">
                        <a:effectLst/>
                        <a:latin typeface="Times New Roman" pitchFamily="18" charset="0"/>
                        <a:ea typeface="Times New Roman"/>
                        <a:cs typeface="Times New Roman" pitchFamily="18" charset="0"/>
                      </a:endParaRPr>
                    </a:p>
                  </a:txBody>
                  <a:tcPr marL="31483" marR="31483" marT="0" marB="0" anchor="b"/>
                </a:tc>
              </a:tr>
              <a:tr h="294894">
                <a:tc>
                  <a:txBody>
                    <a:bodyPr/>
                    <a:lstStyle/>
                    <a:p>
                      <a:pPr>
                        <a:lnSpc>
                          <a:spcPct val="115000"/>
                        </a:lnSpc>
                        <a:spcAft>
                          <a:spcPts val="0"/>
                        </a:spcAft>
                      </a:pPr>
                      <a:r>
                        <a:rPr lang="es-ES" sz="1200">
                          <a:effectLst/>
                        </a:rPr>
                        <a:t>Sueldos y Beneficios</a:t>
                      </a:r>
                      <a:endParaRPr lang="es-EC" sz="1400">
                        <a:effectLst/>
                        <a:latin typeface="Times New Roman"/>
                        <a:ea typeface="Times New Roman"/>
                        <a:cs typeface="Times New Roman"/>
                      </a:endParaRPr>
                    </a:p>
                  </a:txBody>
                  <a:tcPr marL="31483" marR="31483" marT="0" marB="0" anchor="b"/>
                </a:tc>
                <a:tc>
                  <a:txBody>
                    <a:bodyPr/>
                    <a:lstStyle/>
                    <a:p>
                      <a:pPr>
                        <a:lnSpc>
                          <a:spcPct val="115000"/>
                        </a:lnSpc>
                      </a:pPr>
                      <a:endParaRPr lang="es-EC" sz="1400">
                        <a:effectLst/>
                        <a:latin typeface="Times New Roman" pitchFamily="18" charset="0"/>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3,500.00</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dirty="0">
                          <a:effectLst/>
                          <a:latin typeface="Times New Roman" pitchFamily="18" charset="0"/>
                          <a:cs typeface="Times New Roman" pitchFamily="18" charset="0"/>
                        </a:rPr>
                        <a:t>3,795.40</a:t>
                      </a:r>
                      <a:endParaRPr lang="es-EC" sz="1400" dirty="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4,115.73</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4,463.10</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4,839.79</a:t>
                      </a:r>
                      <a:endParaRPr lang="es-EC" sz="1400">
                        <a:effectLst/>
                        <a:latin typeface="Times New Roman" pitchFamily="18" charset="0"/>
                        <a:ea typeface="Times New Roman"/>
                        <a:cs typeface="Times New Roman" pitchFamily="18" charset="0"/>
                      </a:endParaRPr>
                    </a:p>
                  </a:txBody>
                  <a:tcPr marL="31483" marR="31483" marT="0" marB="0" anchor="b"/>
                </a:tc>
              </a:tr>
              <a:tr h="204481">
                <a:tc>
                  <a:txBody>
                    <a:bodyPr/>
                    <a:lstStyle/>
                    <a:p>
                      <a:pPr>
                        <a:lnSpc>
                          <a:spcPct val="115000"/>
                        </a:lnSpc>
                        <a:spcAft>
                          <a:spcPts val="0"/>
                        </a:spcAft>
                      </a:pPr>
                      <a:r>
                        <a:rPr lang="es-ES" sz="1200">
                          <a:effectLst/>
                        </a:rPr>
                        <a:t>Servicios básicos</a:t>
                      </a:r>
                      <a:endParaRPr lang="es-EC" sz="1400">
                        <a:effectLst/>
                        <a:latin typeface="Times New Roman"/>
                        <a:ea typeface="Times New Roman"/>
                        <a:cs typeface="Times New Roman"/>
                      </a:endParaRPr>
                    </a:p>
                  </a:txBody>
                  <a:tcPr marL="31483" marR="31483" marT="0" marB="0" anchor="b"/>
                </a:tc>
                <a:tc>
                  <a:txBody>
                    <a:bodyPr/>
                    <a:lstStyle/>
                    <a:p>
                      <a:pPr>
                        <a:lnSpc>
                          <a:spcPct val="115000"/>
                        </a:lnSpc>
                      </a:pPr>
                      <a:endParaRPr lang="es-EC" sz="1400">
                        <a:effectLst/>
                        <a:latin typeface="Times New Roman" pitchFamily="18" charset="0"/>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661.00</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dirty="0">
                          <a:effectLst/>
                          <a:latin typeface="Times New Roman" pitchFamily="18" charset="0"/>
                          <a:cs typeface="Times New Roman" pitchFamily="18" charset="0"/>
                        </a:rPr>
                        <a:t>680.90</a:t>
                      </a:r>
                      <a:endParaRPr lang="es-EC" sz="1400" dirty="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701.39</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722.50</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744.25</a:t>
                      </a:r>
                      <a:endParaRPr lang="es-EC" sz="1400">
                        <a:effectLst/>
                        <a:latin typeface="Times New Roman" pitchFamily="18" charset="0"/>
                        <a:ea typeface="Times New Roman"/>
                        <a:cs typeface="Times New Roman" pitchFamily="18" charset="0"/>
                      </a:endParaRPr>
                    </a:p>
                  </a:txBody>
                  <a:tcPr marL="31483" marR="31483" marT="0" marB="0" anchor="b"/>
                </a:tc>
              </a:tr>
              <a:tr h="204481">
                <a:tc>
                  <a:txBody>
                    <a:bodyPr/>
                    <a:lstStyle/>
                    <a:p>
                      <a:pPr>
                        <a:lnSpc>
                          <a:spcPct val="115000"/>
                        </a:lnSpc>
                        <a:spcAft>
                          <a:spcPts val="0"/>
                        </a:spcAft>
                      </a:pPr>
                      <a:r>
                        <a:rPr lang="es-ES" sz="1200" dirty="0">
                          <a:effectLst/>
                        </a:rPr>
                        <a:t>Suministros</a:t>
                      </a:r>
                      <a:endParaRPr lang="es-EC" sz="1400" dirty="0">
                        <a:effectLst/>
                        <a:latin typeface="Times New Roman"/>
                        <a:ea typeface="Times New Roman"/>
                        <a:cs typeface="Times New Roman"/>
                      </a:endParaRPr>
                    </a:p>
                  </a:txBody>
                  <a:tcPr marL="31483" marR="31483" marT="0" marB="0" anchor="b"/>
                </a:tc>
                <a:tc>
                  <a:txBody>
                    <a:bodyPr/>
                    <a:lstStyle/>
                    <a:p>
                      <a:pPr>
                        <a:lnSpc>
                          <a:spcPct val="115000"/>
                        </a:lnSpc>
                      </a:pPr>
                      <a:endParaRPr lang="es-EC" sz="1400">
                        <a:effectLst/>
                        <a:latin typeface="Times New Roman" pitchFamily="18" charset="0"/>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70.00</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dirty="0">
                          <a:effectLst/>
                          <a:latin typeface="Times New Roman" pitchFamily="18" charset="0"/>
                          <a:cs typeface="Times New Roman" pitchFamily="18" charset="0"/>
                        </a:rPr>
                        <a:t>72.11</a:t>
                      </a:r>
                      <a:endParaRPr lang="es-EC" sz="1400" dirty="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74.28</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76.51</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78.82</a:t>
                      </a:r>
                      <a:endParaRPr lang="es-EC" sz="1400">
                        <a:effectLst/>
                        <a:latin typeface="Times New Roman" pitchFamily="18" charset="0"/>
                        <a:ea typeface="Times New Roman"/>
                        <a:cs typeface="Times New Roman" pitchFamily="18" charset="0"/>
                      </a:endParaRPr>
                    </a:p>
                  </a:txBody>
                  <a:tcPr marL="31483" marR="31483" marT="0" marB="0" anchor="b"/>
                </a:tc>
              </a:tr>
              <a:tr h="186644">
                <a:tc>
                  <a:txBody>
                    <a:bodyPr/>
                    <a:lstStyle/>
                    <a:p>
                      <a:pPr>
                        <a:lnSpc>
                          <a:spcPct val="115000"/>
                        </a:lnSpc>
                        <a:spcAft>
                          <a:spcPts val="0"/>
                        </a:spcAft>
                      </a:pPr>
                      <a:r>
                        <a:rPr lang="es-ES" sz="1200">
                          <a:effectLst/>
                        </a:rPr>
                        <a:t>Gasto de Constitución</a:t>
                      </a:r>
                      <a:endParaRPr lang="es-EC" sz="1400">
                        <a:effectLst/>
                        <a:latin typeface="Times New Roman"/>
                        <a:ea typeface="Times New Roman"/>
                        <a:cs typeface="Times New Roman"/>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311.90</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0.00</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0.00</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0.00</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0.00</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0.00</a:t>
                      </a:r>
                      <a:endParaRPr lang="es-EC" sz="1400">
                        <a:effectLst/>
                        <a:latin typeface="Times New Roman" pitchFamily="18" charset="0"/>
                        <a:ea typeface="Times New Roman"/>
                        <a:cs typeface="Times New Roman" pitchFamily="18" charset="0"/>
                      </a:endParaRPr>
                    </a:p>
                  </a:txBody>
                  <a:tcPr marL="31483" marR="31483" marT="0" marB="0" anchor="b"/>
                </a:tc>
              </a:tr>
              <a:tr h="294894">
                <a:tc>
                  <a:txBody>
                    <a:bodyPr/>
                    <a:lstStyle/>
                    <a:p>
                      <a:pPr>
                        <a:lnSpc>
                          <a:spcPct val="115000"/>
                        </a:lnSpc>
                        <a:spcAft>
                          <a:spcPts val="0"/>
                        </a:spcAft>
                      </a:pPr>
                      <a:r>
                        <a:rPr lang="es-ES" sz="1200">
                          <a:effectLst/>
                        </a:rPr>
                        <a:t>Depreciaciones</a:t>
                      </a:r>
                      <a:endParaRPr lang="es-EC" sz="1400">
                        <a:effectLst/>
                        <a:latin typeface="Times New Roman"/>
                        <a:ea typeface="Times New Roman"/>
                        <a:cs typeface="Times New Roman"/>
                      </a:endParaRPr>
                    </a:p>
                  </a:txBody>
                  <a:tcPr marL="31483" marR="31483" marT="0" marB="0" anchor="b"/>
                </a:tc>
                <a:tc>
                  <a:txBody>
                    <a:bodyPr/>
                    <a:lstStyle/>
                    <a:p>
                      <a:pPr>
                        <a:lnSpc>
                          <a:spcPct val="115000"/>
                        </a:lnSpc>
                      </a:pPr>
                      <a:endParaRPr lang="es-EC" sz="1400">
                        <a:effectLst/>
                        <a:latin typeface="Times New Roman" pitchFamily="18" charset="0"/>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1,355.84</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1,355.84</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1,355.84</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1,079.20</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1,079.20</a:t>
                      </a:r>
                      <a:endParaRPr lang="es-EC" sz="1400">
                        <a:effectLst/>
                        <a:latin typeface="Times New Roman" pitchFamily="18" charset="0"/>
                        <a:ea typeface="Times New Roman"/>
                        <a:cs typeface="Times New Roman" pitchFamily="18" charset="0"/>
                      </a:endParaRPr>
                    </a:p>
                  </a:txBody>
                  <a:tcPr marL="31483" marR="31483" marT="0" marB="0" anchor="b"/>
                </a:tc>
              </a:tr>
              <a:tr h="294894">
                <a:tc>
                  <a:txBody>
                    <a:bodyPr/>
                    <a:lstStyle/>
                    <a:p>
                      <a:pPr>
                        <a:lnSpc>
                          <a:spcPct val="115000"/>
                        </a:lnSpc>
                        <a:spcAft>
                          <a:spcPts val="0"/>
                        </a:spcAft>
                      </a:pPr>
                      <a:r>
                        <a:rPr lang="es-ES" sz="1200">
                          <a:effectLst/>
                        </a:rPr>
                        <a:t>TOTAL EGRESOS OPER.</a:t>
                      </a:r>
                      <a:endParaRPr lang="es-EC" sz="1400">
                        <a:effectLst/>
                        <a:latin typeface="Times New Roman"/>
                        <a:ea typeface="Times New Roman"/>
                        <a:cs typeface="Times New Roman"/>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311.9</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32,781.39</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33,847.37</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35,084.46</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36,195.34</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37,382.76</a:t>
                      </a:r>
                      <a:endParaRPr lang="es-EC" sz="1400">
                        <a:effectLst/>
                        <a:latin typeface="Times New Roman" pitchFamily="18" charset="0"/>
                        <a:ea typeface="Times New Roman"/>
                        <a:cs typeface="Times New Roman" pitchFamily="18" charset="0"/>
                      </a:endParaRPr>
                    </a:p>
                  </a:txBody>
                  <a:tcPr marL="31483" marR="31483" marT="0" marB="0" anchor="b"/>
                </a:tc>
              </a:tr>
              <a:tr h="294894">
                <a:tc>
                  <a:txBody>
                    <a:bodyPr/>
                    <a:lstStyle/>
                    <a:p>
                      <a:pPr>
                        <a:lnSpc>
                          <a:spcPct val="115000"/>
                        </a:lnSpc>
                        <a:spcAft>
                          <a:spcPts val="0"/>
                        </a:spcAft>
                      </a:pPr>
                      <a:r>
                        <a:rPr lang="es-ES" sz="1100">
                          <a:effectLst/>
                        </a:rPr>
                        <a:t>C.  FLUJO OPERACIONAL</a:t>
                      </a:r>
                      <a:endParaRPr lang="es-EC" sz="1400">
                        <a:effectLst/>
                        <a:latin typeface="Times New Roman"/>
                        <a:ea typeface="Times New Roman"/>
                        <a:cs typeface="Times New Roman"/>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6,889.67</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4,032.16</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4,236.16</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4,197.73</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4,451.60</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4,272.06</a:t>
                      </a:r>
                      <a:endParaRPr lang="es-EC" sz="1400">
                        <a:effectLst/>
                        <a:latin typeface="Times New Roman" pitchFamily="18" charset="0"/>
                        <a:ea typeface="Times New Roman"/>
                        <a:cs typeface="Times New Roman" pitchFamily="18" charset="0"/>
                      </a:endParaRPr>
                    </a:p>
                  </a:txBody>
                  <a:tcPr marL="31483" marR="31483" marT="0" marB="0" anchor="b"/>
                </a:tc>
              </a:tr>
              <a:tr h="204481">
                <a:tc>
                  <a:txBody>
                    <a:bodyPr/>
                    <a:lstStyle/>
                    <a:p>
                      <a:pPr>
                        <a:lnSpc>
                          <a:spcPct val="115000"/>
                        </a:lnSpc>
                        <a:spcAft>
                          <a:spcPts val="0"/>
                        </a:spcAft>
                      </a:pPr>
                      <a:r>
                        <a:rPr lang="es-ES" sz="1100">
                          <a:effectLst/>
                        </a:rPr>
                        <a:t>E. EGRESOS NO OPERA.</a:t>
                      </a:r>
                      <a:endParaRPr lang="es-EC" sz="1400">
                        <a:effectLst/>
                        <a:latin typeface="Times New Roman"/>
                        <a:ea typeface="Times New Roman"/>
                        <a:cs typeface="Times New Roman"/>
                      </a:endParaRPr>
                    </a:p>
                  </a:txBody>
                  <a:tcPr marL="31483" marR="31483" marT="0" marB="0" anchor="b"/>
                </a:tc>
                <a:tc>
                  <a:txBody>
                    <a:bodyPr/>
                    <a:lstStyle/>
                    <a:p>
                      <a:pPr>
                        <a:lnSpc>
                          <a:spcPct val="115000"/>
                        </a:lnSpc>
                      </a:pPr>
                      <a:endParaRPr lang="es-EC" sz="1400">
                        <a:effectLst/>
                        <a:latin typeface="Times New Roman" pitchFamily="18" charset="0"/>
                        <a:cs typeface="Times New Roman" pitchFamily="18" charset="0"/>
                      </a:endParaRPr>
                    </a:p>
                  </a:txBody>
                  <a:tcPr marL="31483" marR="31483" marT="0" marB="0" anchor="b"/>
                </a:tc>
                <a:tc>
                  <a:txBody>
                    <a:bodyPr/>
                    <a:lstStyle/>
                    <a:p>
                      <a:pPr>
                        <a:lnSpc>
                          <a:spcPct val="115000"/>
                        </a:lnSpc>
                      </a:pPr>
                      <a:endParaRPr lang="es-EC" sz="1400">
                        <a:effectLst/>
                        <a:latin typeface="Times New Roman" pitchFamily="18" charset="0"/>
                        <a:cs typeface="Times New Roman" pitchFamily="18" charset="0"/>
                      </a:endParaRPr>
                    </a:p>
                  </a:txBody>
                  <a:tcPr marL="31483" marR="31483" marT="0" marB="0" anchor="b"/>
                </a:tc>
                <a:tc>
                  <a:txBody>
                    <a:bodyPr/>
                    <a:lstStyle/>
                    <a:p>
                      <a:pPr>
                        <a:lnSpc>
                          <a:spcPct val="115000"/>
                        </a:lnSpc>
                      </a:pPr>
                      <a:endParaRPr lang="es-EC" sz="1400">
                        <a:effectLst/>
                        <a:latin typeface="Times New Roman" pitchFamily="18" charset="0"/>
                        <a:cs typeface="Times New Roman" pitchFamily="18" charset="0"/>
                      </a:endParaRPr>
                    </a:p>
                  </a:txBody>
                  <a:tcPr marL="31483" marR="31483" marT="0" marB="0" anchor="b"/>
                </a:tc>
                <a:tc>
                  <a:txBody>
                    <a:bodyPr/>
                    <a:lstStyle/>
                    <a:p>
                      <a:pPr>
                        <a:lnSpc>
                          <a:spcPct val="115000"/>
                        </a:lnSpc>
                      </a:pPr>
                      <a:endParaRPr lang="es-EC" sz="1400">
                        <a:effectLst/>
                        <a:latin typeface="Times New Roman" pitchFamily="18" charset="0"/>
                        <a:cs typeface="Times New Roman" pitchFamily="18" charset="0"/>
                      </a:endParaRPr>
                    </a:p>
                  </a:txBody>
                  <a:tcPr marL="31483" marR="31483" marT="0" marB="0" anchor="b"/>
                </a:tc>
                <a:tc>
                  <a:txBody>
                    <a:bodyPr/>
                    <a:lstStyle/>
                    <a:p>
                      <a:pPr>
                        <a:lnSpc>
                          <a:spcPct val="115000"/>
                        </a:lnSpc>
                      </a:pPr>
                      <a:endParaRPr lang="es-EC" sz="1400" dirty="0">
                        <a:effectLst/>
                        <a:latin typeface="Times New Roman" pitchFamily="18" charset="0"/>
                        <a:cs typeface="Times New Roman" pitchFamily="18" charset="0"/>
                      </a:endParaRPr>
                    </a:p>
                  </a:txBody>
                  <a:tcPr marL="31483" marR="31483" marT="0" marB="0" anchor="b"/>
                </a:tc>
                <a:tc>
                  <a:txBody>
                    <a:bodyPr/>
                    <a:lstStyle/>
                    <a:p>
                      <a:pPr>
                        <a:lnSpc>
                          <a:spcPct val="115000"/>
                        </a:lnSpc>
                      </a:pPr>
                      <a:endParaRPr lang="es-EC" sz="1400">
                        <a:effectLst/>
                        <a:latin typeface="Times New Roman" pitchFamily="18" charset="0"/>
                        <a:cs typeface="Times New Roman" pitchFamily="18" charset="0"/>
                      </a:endParaRPr>
                    </a:p>
                  </a:txBody>
                  <a:tcPr marL="31483" marR="31483" marT="0" marB="0" anchor="b"/>
                </a:tc>
              </a:tr>
              <a:tr h="204481">
                <a:tc>
                  <a:txBody>
                    <a:bodyPr/>
                    <a:lstStyle/>
                    <a:p>
                      <a:pPr>
                        <a:lnSpc>
                          <a:spcPct val="115000"/>
                        </a:lnSpc>
                        <a:spcAft>
                          <a:spcPts val="0"/>
                        </a:spcAft>
                      </a:pPr>
                      <a:r>
                        <a:rPr lang="es-ES" sz="1200">
                          <a:effectLst/>
                        </a:rPr>
                        <a:t>Inversión en Activo Fijo</a:t>
                      </a:r>
                      <a:endParaRPr lang="es-EC" sz="1400">
                        <a:effectLst/>
                        <a:latin typeface="Times New Roman"/>
                        <a:ea typeface="Times New Roman"/>
                        <a:cs typeface="Times New Roman"/>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4,122.00</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nSpc>
                          <a:spcPct val="115000"/>
                        </a:lnSpc>
                      </a:pPr>
                      <a:endParaRPr lang="es-EC" sz="1400">
                        <a:effectLst/>
                        <a:latin typeface="Times New Roman" pitchFamily="18" charset="0"/>
                        <a:cs typeface="Times New Roman" pitchFamily="18" charset="0"/>
                      </a:endParaRPr>
                    </a:p>
                  </a:txBody>
                  <a:tcPr marL="31483" marR="31483" marT="0" marB="0" anchor="b"/>
                </a:tc>
                <a:tc>
                  <a:txBody>
                    <a:bodyPr/>
                    <a:lstStyle/>
                    <a:p>
                      <a:pPr>
                        <a:lnSpc>
                          <a:spcPct val="115000"/>
                        </a:lnSpc>
                      </a:pPr>
                      <a:endParaRPr lang="es-EC" sz="1400">
                        <a:effectLst/>
                        <a:latin typeface="Times New Roman" pitchFamily="18" charset="0"/>
                        <a:cs typeface="Times New Roman" pitchFamily="18" charset="0"/>
                      </a:endParaRPr>
                    </a:p>
                  </a:txBody>
                  <a:tcPr marL="31483" marR="31483" marT="0" marB="0" anchor="b"/>
                </a:tc>
                <a:tc>
                  <a:txBody>
                    <a:bodyPr/>
                    <a:lstStyle/>
                    <a:p>
                      <a:pPr>
                        <a:lnSpc>
                          <a:spcPct val="115000"/>
                        </a:lnSpc>
                      </a:pPr>
                      <a:endParaRPr lang="es-EC" sz="1400">
                        <a:effectLst/>
                        <a:latin typeface="Times New Roman" pitchFamily="18" charset="0"/>
                        <a:cs typeface="Times New Roman" pitchFamily="18" charset="0"/>
                      </a:endParaRPr>
                    </a:p>
                  </a:txBody>
                  <a:tcPr marL="31483" marR="31483" marT="0" marB="0" anchor="b"/>
                </a:tc>
                <a:tc>
                  <a:txBody>
                    <a:bodyPr/>
                    <a:lstStyle/>
                    <a:p>
                      <a:pPr>
                        <a:lnSpc>
                          <a:spcPct val="115000"/>
                        </a:lnSpc>
                      </a:pPr>
                      <a:endParaRPr lang="es-EC" sz="1400" dirty="0">
                        <a:effectLst/>
                        <a:latin typeface="Times New Roman" pitchFamily="18" charset="0"/>
                        <a:cs typeface="Times New Roman" pitchFamily="18" charset="0"/>
                      </a:endParaRPr>
                    </a:p>
                  </a:txBody>
                  <a:tcPr marL="31483" marR="31483" marT="0" marB="0" anchor="b"/>
                </a:tc>
                <a:tc>
                  <a:txBody>
                    <a:bodyPr/>
                    <a:lstStyle/>
                    <a:p>
                      <a:pPr>
                        <a:lnSpc>
                          <a:spcPct val="115000"/>
                        </a:lnSpc>
                      </a:pPr>
                      <a:endParaRPr lang="es-EC" sz="1400">
                        <a:effectLst/>
                        <a:latin typeface="Times New Roman" pitchFamily="18" charset="0"/>
                        <a:cs typeface="Times New Roman" pitchFamily="18" charset="0"/>
                      </a:endParaRPr>
                    </a:p>
                  </a:txBody>
                  <a:tcPr marL="31483" marR="31483" marT="0" marB="0" anchor="b"/>
                </a:tc>
              </a:tr>
              <a:tr h="204481">
                <a:tc>
                  <a:txBody>
                    <a:bodyPr/>
                    <a:lstStyle/>
                    <a:p>
                      <a:pPr>
                        <a:lnSpc>
                          <a:spcPct val="115000"/>
                        </a:lnSpc>
                        <a:spcAft>
                          <a:spcPts val="0"/>
                        </a:spcAft>
                      </a:pPr>
                      <a:r>
                        <a:rPr lang="es-ES" sz="1200">
                          <a:effectLst/>
                        </a:rPr>
                        <a:t>Inversión en otros activos</a:t>
                      </a:r>
                      <a:endParaRPr lang="es-EC" sz="1400">
                        <a:effectLst/>
                        <a:latin typeface="Times New Roman"/>
                        <a:ea typeface="Times New Roman"/>
                        <a:cs typeface="Times New Roman"/>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781.90</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nSpc>
                          <a:spcPct val="115000"/>
                        </a:lnSpc>
                      </a:pPr>
                      <a:endParaRPr lang="es-EC" sz="1400">
                        <a:effectLst/>
                        <a:latin typeface="Times New Roman" pitchFamily="18" charset="0"/>
                        <a:cs typeface="Times New Roman" pitchFamily="18" charset="0"/>
                      </a:endParaRPr>
                    </a:p>
                  </a:txBody>
                  <a:tcPr marL="31483" marR="31483" marT="0" marB="0" anchor="b"/>
                </a:tc>
                <a:tc>
                  <a:txBody>
                    <a:bodyPr/>
                    <a:lstStyle/>
                    <a:p>
                      <a:pPr>
                        <a:lnSpc>
                          <a:spcPct val="115000"/>
                        </a:lnSpc>
                      </a:pPr>
                      <a:endParaRPr lang="es-EC" sz="1400">
                        <a:effectLst/>
                        <a:latin typeface="Times New Roman" pitchFamily="18" charset="0"/>
                        <a:cs typeface="Times New Roman" pitchFamily="18" charset="0"/>
                      </a:endParaRPr>
                    </a:p>
                  </a:txBody>
                  <a:tcPr marL="31483" marR="31483" marT="0" marB="0" anchor="b"/>
                </a:tc>
                <a:tc>
                  <a:txBody>
                    <a:bodyPr/>
                    <a:lstStyle/>
                    <a:p>
                      <a:pPr>
                        <a:lnSpc>
                          <a:spcPct val="115000"/>
                        </a:lnSpc>
                      </a:pPr>
                      <a:endParaRPr lang="es-EC" sz="1400">
                        <a:effectLst/>
                        <a:latin typeface="Times New Roman" pitchFamily="18" charset="0"/>
                        <a:cs typeface="Times New Roman" pitchFamily="18" charset="0"/>
                      </a:endParaRPr>
                    </a:p>
                  </a:txBody>
                  <a:tcPr marL="31483" marR="31483" marT="0" marB="0" anchor="b"/>
                </a:tc>
                <a:tc>
                  <a:txBody>
                    <a:bodyPr/>
                    <a:lstStyle/>
                    <a:p>
                      <a:pPr>
                        <a:lnSpc>
                          <a:spcPct val="115000"/>
                        </a:lnSpc>
                      </a:pPr>
                      <a:endParaRPr lang="es-EC" sz="1400">
                        <a:effectLst/>
                        <a:latin typeface="Times New Roman" pitchFamily="18" charset="0"/>
                        <a:cs typeface="Times New Roman" pitchFamily="18" charset="0"/>
                      </a:endParaRPr>
                    </a:p>
                  </a:txBody>
                  <a:tcPr marL="31483" marR="31483" marT="0" marB="0" anchor="b"/>
                </a:tc>
                <a:tc>
                  <a:txBody>
                    <a:bodyPr/>
                    <a:lstStyle/>
                    <a:p>
                      <a:pPr>
                        <a:lnSpc>
                          <a:spcPct val="115000"/>
                        </a:lnSpc>
                      </a:pPr>
                      <a:endParaRPr lang="es-EC" sz="1400">
                        <a:effectLst/>
                        <a:latin typeface="Times New Roman" pitchFamily="18" charset="0"/>
                        <a:cs typeface="Times New Roman" pitchFamily="18" charset="0"/>
                      </a:endParaRPr>
                    </a:p>
                  </a:txBody>
                  <a:tcPr marL="31483" marR="31483" marT="0" marB="0" anchor="b"/>
                </a:tc>
              </a:tr>
              <a:tr h="204481">
                <a:tc>
                  <a:txBody>
                    <a:bodyPr/>
                    <a:lstStyle/>
                    <a:p>
                      <a:pPr>
                        <a:lnSpc>
                          <a:spcPct val="115000"/>
                        </a:lnSpc>
                        <a:spcAft>
                          <a:spcPts val="0"/>
                        </a:spcAft>
                      </a:pPr>
                      <a:r>
                        <a:rPr lang="es-ES" sz="1200">
                          <a:effectLst/>
                        </a:rPr>
                        <a:t>Capital de Trabajo</a:t>
                      </a:r>
                      <a:endParaRPr lang="es-EC" sz="1400">
                        <a:effectLst/>
                        <a:latin typeface="Times New Roman"/>
                        <a:ea typeface="Times New Roman"/>
                        <a:cs typeface="Times New Roman"/>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5,384.06</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nSpc>
                          <a:spcPct val="115000"/>
                        </a:lnSpc>
                      </a:pPr>
                      <a:endParaRPr lang="es-EC" sz="1400">
                        <a:effectLst/>
                        <a:latin typeface="Times New Roman" pitchFamily="18" charset="0"/>
                        <a:cs typeface="Times New Roman" pitchFamily="18" charset="0"/>
                      </a:endParaRPr>
                    </a:p>
                  </a:txBody>
                  <a:tcPr marL="31483" marR="31483" marT="0" marB="0" anchor="b"/>
                </a:tc>
                <a:tc>
                  <a:txBody>
                    <a:bodyPr/>
                    <a:lstStyle/>
                    <a:p>
                      <a:pPr>
                        <a:lnSpc>
                          <a:spcPct val="115000"/>
                        </a:lnSpc>
                      </a:pPr>
                      <a:endParaRPr lang="es-EC" sz="1400">
                        <a:effectLst/>
                        <a:latin typeface="Times New Roman" pitchFamily="18" charset="0"/>
                        <a:cs typeface="Times New Roman" pitchFamily="18" charset="0"/>
                      </a:endParaRPr>
                    </a:p>
                  </a:txBody>
                  <a:tcPr marL="31483" marR="31483" marT="0" marB="0" anchor="b"/>
                </a:tc>
                <a:tc>
                  <a:txBody>
                    <a:bodyPr/>
                    <a:lstStyle/>
                    <a:p>
                      <a:pPr>
                        <a:lnSpc>
                          <a:spcPct val="115000"/>
                        </a:lnSpc>
                      </a:pPr>
                      <a:endParaRPr lang="es-EC" sz="1400">
                        <a:effectLst/>
                        <a:latin typeface="Times New Roman" pitchFamily="18" charset="0"/>
                        <a:cs typeface="Times New Roman" pitchFamily="18" charset="0"/>
                      </a:endParaRPr>
                    </a:p>
                  </a:txBody>
                  <a:tcPr marL="31483" marR="31483" marT="0" marB="0" anchor="b"/>
                </a:tc>
                <a:tc>
                  <a:txBody>
                    <a:bodyPr/>
                    <a:lstStyle/>
                    <a:p>
                      <a:pPr>
                        <a:lnSpc>
                          <a:spcPct val="115000"/>
                        </a:lnSpc>
                      </a:pPr>
                      <a:endParaRPr lang="es-EC" sz="1400">
                        <a:effectLst/>
                        <a:latin typeface="Times New Roman" pitchFamily="18" charset="0"/>
                        <a:cs typeface="Times New Roman" pitchFamily="18" charset="0"/>
                      </a:endParaRPr>
                    </a:p>
                  </a:txBody>
                  <a:tcPr marL="31483" marR="31483" marT="0" marB="0" anchor="b"/>
                </a:tc>
                <a:tc>
                  <a:txBody>
                    <a:bodyPr/>
                    <a:lstStyle/>
                    <a:p>
                      <a:pPr>
                        <a:lnSpc>
                          <a:spcPct val="115000"/>
                        </a:lnSpc>
                      </a:pPr>
                      <a:endParaRPr lang="es-EC" sz="1400">
                        <a:effectLst/>
                        <a:latin typeface="Times New Roman" pitchFamily="18" charset="0"/>
                        <a:cs typeface="Times New Roman" pitchFamily="18" charset="0"/>
                      </a:endParaRPr>
                    </a:p>
                  </a:txBody>
                  <a:tcPr marL="31483" marR="31483" marT="0" marB="0" anchor="b"/>
                </a:tc>
              </a:tr>
              <a:tr h="186644">
                <a:tc>
                  <a:txBody>
                    <a:bodyPr/>
                    <a:lstStyle/>
                    <a:p>
                      <a:pPr>
                        <a:lnSpc>
                          <a:spcPct val="115000"/>
                        </a:lnSpc>
                        <a:spcAft>
                          <a:spcPts val="0"/>
                        </a:spcAft>
                      </a:pPr>
                      <a:r>
                        <a:rPr lang="es-ES" sz="1100">
                          <a:effectLst/>
                        </a:rPr>
                        <a:t>TOTAL EGRESOS NO OPER.</a:t>
                      </a:r>
                      <a:endParaRPr lang="es-EC" sz="1400">
                        <a:effectLst/>
                        <a:latin typeface="Times New Roman"/>
                        <a:ea typeface="Times New Roman"/>
                        <a:cs typeface="Times New Roman"/>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10,287.96</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0.00</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0.00</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0.00</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0.00</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0.00</a:t>
                      </a:r>
                      <a:endParaRPr lang="es-EC" sz="1400">
                        <a:effectLst/>
                        <a:latin typeface="Times New Roman" pitchFamily="18" charset="0"/>
                        <a:ea typeface="Times New Roman"/>
                        <a:cs typeface="Times New Roman" pitchFamily="18" charset="0"/>
                      </a:endParaRPr>
                    </a:p>
                  </a:txBody>
                  <a:tcPr marL="31483" marR="31483" marT="0" marB="0" anchor="b"/>
                </a:tc>
              </a:tr>
              <a:tr h="204481">
                <a:tc>
                  <a:txBody>
                    <a:bodyPr/>
                    <a:lstStyle/>
                    <a:p>
                      <a:pPr>
                        <a:lnSpc>
                          <a:spcPct val="115000"/>
                        </a:lnSpc>
                      </a:pPr>
                      <a:endParaRPr lang="es-EC" sz="1400">
                        <a:effectLst/>
                        <a:latin typeface="Calibri"/>
                        <a:cs typeface="Times New Roman"/>
                      </a:endParaRPr>
                    </a:p>
                  </a:txBody>
                  <a:tcPr marL="31483" marR="31483" marT="0" marB="0" anchor="b"/>
                </a:tc>
                <a:tc>
                  <a:txBody>
                    <a:bodyPr/>
                    <a:lstStyle/>
                    <a:p>
                      <a:pPr>
                        <a:lnSpc>
                          <a:spcPct val="115000"/>
                        </a:lnSpc>
                      </a:pPr>
                      <a:endParaRPr lang="es-EC" sz="1400">
                        <a:effectLst/>
                        <a:latin typeface="Times New Roman" pitchFamily="18" charset="0"/>
                        <a:cs typeface="Times New Roman" pitchFamily="18" charset="0"/>
                      </a:endParaRPr>
                    </a:p>
                  </a:txBody>
                  <a:tcPr marL="31483" marR="31483" marT="0" marB="0" anchor="b"/>
                </a:tc>
                <a:tc>
                  <a:txBody>
                    <a:bodyPr/>
                    <a:lstStyle/>
                    <a:p>
                      <a:pPr>
                        <a:lnSpc>
                          <a:spcPct val="115000"/>
                        </a:lnSpc>
                      </a:pPr>
                      <a:endParaRPr lang="es-EC" sz="1400">
                        <a:effectLst/>
                        <a:latin typeface="Times New Roman" pitchFamily="18" charset="0"/>
                        <a:cs typeface="Times New Roman" pitchFamily="18" charset="0"/>
                      </a:endParaRPr>
                    </a:p>
                  </a:txBody>
                  <a:tcPr marL="31483" marR="31483" marT="0" marB="0" anchor="b"/>
                </a:tc>
                <a:tc>
                  <a:txBody>
                    <a:bodyPr/>
                    <a:lstStyle/>
                    <a:p>
                      <a:pPr>
                        <a:lnSpc>
                          <a:spcPct val="115000"/>
                        </a:lnSpc>
                      </a:pPr>
                      <a:endParaRPr lang="es-EC" sz="1400">
                        <a:effectLst/>
                        <a:latin typeface="Times New Roman" pitchFamily="18" charset="0"/>
                        <a:cs typeface="Times New Roman" pitchFamily="18" charset="0"/>
                      </a:endParaRPr>
                    </a:p>
                  </a:txBody>
                  <a:tcPr marL="31483" marR="31483" marT="0" marB="0" anchor="b"/>
                </a:tc>
                <a:tc>
                  <a:txBody>
                    <a:bodyPr/>
                    <a:lstStyle/>
                    <a:p>
                      <a:pPr>
                        <a:lnSpc>
                          <a:spcPct val="115000"/>
                        </a:lnSpc>
                      </a:pPr>
                      <a:endParaRPr lang="es-EC" sz="1400">
                        <a:effectLst/>
                        <a:latin typeface="Times New Roman" pitchFamily="18" charset="0"/>
                        <a:cs typeface="Times New Roman" pitchFamily="18" charset="0"/>
                      </a:endParaRPr>
                    </a:p>
                  </a:txBody>
                  <a:tcPr marL="31483" marR="31483" marT="0" marB="0" anchor="b"/>
                </a:tc>
                <a:tc>
                  <a:txBody>
                    <a:bodyPr/>
                    <a:lstStyle/>
                    <a:p>
                      <a:pPr>
                        <a:lnSpc>
                          <a:spcPct val="115000"/>
                        </a:lnSpc>
                      </a:pPr>
                      <a:endParaRPr lang="es-EC" sz="1400">
                        <a:effectLst/>
                        <a:latin typeface="Times New Roman" pitchFamily="18" charset="0"/>
                        <a:cs typeface="Times New Roman" pitchFamily="18" charset="0"/>
                      </a:endParaRPr>
                    </a:p>
                  </a:txBody>
                  <a:tcPr marL="31483" marR="31483" marT="0" marB="0" anchor="b"/>
                </a:tc>
                <a:tc>
                  <a:txBody>
                    <a:bodyPr/>
                    <a:lstStyle/>
                    <a:p>
                      <a:pPr>
                        <a:lnSpc>
                          <a:spcPct val="115000"/>
                        </a:lnSpc>
                      </a:pPr>
                      <a:endParaRPr lang="es-EC" sz="1400">
                        <a:effectLst/>
                        <a:latin typeface="Times New Roman" pitchFamily="18" charset="0"/>
                        <a:cs typeface="Times New Roman" pitchFamily="18" charset="0"/>
                      </a:endParaRPr>
                    </a:p>
                  </a:txBody>
                  <a:tcPr marL="31483" marR="31483" marT="0" marB="0" anchor="b"/>
                </a:tc>
              </a:tr>
              <a:tr h="294894">
                <a:tc>
                  <a:txBody>
                    <a:bodyPr/>
                    <a:lstStyle/>
                    <a:p>
                      <a:pPr>
                        <a:lnSpc>
                          <a:spcPct val="115000"/>
                        </a:lnSpc>
                        <a:spcAft>
                          <a:spcPts val="0"/>
                        </a:spcAft>
                      </a:pPr>
                      <a:r>
                        <a:rPr lang="es-ES" sz="1100">
                          <a:effectLst/>
                        </a:rPr>
                        <a:t>FLUJO DE FONDOS</a:t>
                      </a:r>
                      <a:endParaRPr lang="es-EC" sz="1400">
                        <a:effectLst/>
                        <a:latin typeface="Times New Roman"/>
                        <a:ea typeface="Times New Roman"/>
                        <a:cs typeface="Times New Roman"/>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-3,398.29</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4,032.16</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4,236.16</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4,197.73</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4,451.60</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4,272.06</a:t>
                      </a:r>
                      <a:endParaRPr lang="es-EC" sz="1400">
                        <a:effectLst/>
                        <a:latin typeface="Times New Roman" pitchFamily="18" charset="0"/>
                        <a:ea typeface="Times New Roman"/>
                        <a:cs typeface="Times New Roman" pitchFamily="18" charset="0"/>
                      </a:endParaRPr>
                    </a:p>
                  </a:txBody>
                  <a:tcPr marL="31483" marR="31483" marT="0" marB="0" anchor="b"/>
                </a:tc>
              </a:tr>
              <a:tr h="294894">
                <a:tc>
                  <a:txBody>
                    <a:bodyPr/>
                    <a:lstStyle/>
                    <a:p>
                      <a:pPr>
                        <a:lnSpc>
                          <a:spcPct val="115000"/>
                        </a:lnSpc>
                        <a:spcAft>
                          <a:spcPts val="0"/>
                        </a:spcAft>
                      </a:pPr>
                      <a:r>
                        <a:rPr lang="es-ES" sz="1200">
                          <a:effectLst/>
                        </a:rPr>
                        <a:t>Depreciaciones</a:t>
                      </a:r>
                      <a:endParaRPr lang="es-EC" sz="1400">
                        <a:effectLst/>
                        <a:latin typeface="Times New Roman"/>
                        <a:ea typeface="Times New Roman"/>
                        <a:cs typeface="Times New Roman"/>
                      </a:endParaRPr>
                    </a:p>
                  </a:txBody>
                  <a:tcPr marL="31483" marR="31483" marT="0" marB="0" anchor="b"/>
                </a:tc>
                <a:tc>
                  <a:txBody>
                    <a:bodyPr/>
                    <a:lstStyle/>
                    <a:p>
                      <a:pPr>
                        <a:lnSpc>
                          <a:spcPct val="115000"/>
                        </a:lnSpc>
                      </a:pPr>
                      <a:endParaRPr lang="es-EC" sz="1400" dirty="0">
                        <a:effectLst/>
                        <a:latin typeface="Times New Roman" pitchFamily="18" charset="0"/>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1,355.84</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1,355.84</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1,355.84</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1,079.20</a:t>
                      </a:r>
                      <a:endParaRPr lang="es-EC" sz="140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1,079.20</a:t>
                      </a:r>
                      <a:endParaRPr lang="es-EC" sz="1400">
                        <a:effectLst/>
                        <a:latin typeface="Times New Roman" pitchFamily="18" charset="0"/>
                        <a:ea typeface="Times New Roman"/>
                        <a:cs typeface="Times New Roman" pitchFamily="18" charset="0"/>
                      </a:endParaRPr>
                    </a:p>
                  </a:txBody>
                  <a:tcPr marL="31483" marR="31483" marT="0" marB="0" anchor="b"/>
                </a:tc>
              </a:tr>
              <a:tr h="294894">
                <a:tc>
                  <a:txBody>
                    <a:bodyPr/>
                    <a:lstStyle/>
                    <a:p>
                      <a:pPr>
                        <a:lnSpc>
                          <a:spcPct val="115000"/>
                        </a:lnSpc>
                        <a:spcAft>
                          <a:spcPts val="0"/>
                        </a:spcAft>
                      </a:pPr>
                      <a:r>
                        <a:rPr lang="es-ES" sz="1200">
                          <a:effectLst/>
                        </a:rPr>
                        <a:t>Flujo de Caja Operacional</a:t>
                      </a:r>
                      <a:endParaRPr lang="es-EC" sz="1400">
                        <a:effectLst/>
                        <a:latin typeface="Times New Roman"/>
                        <a:ea typeface="Times New Roman"/>
                        <a:cs typeface="Times New Roman"/>
                      </a:endParaRPr>
                    </a:p>
                  </a:txBody>
                  <a:tcPr marL="31483" marR="31483" marT="0" marB="0" anchor="b"/>
                </a:tc>
                <a:tc>
                  <a:txBody>
                    <a:bodyPr/>
                    <a:lstStyle/>
                    <a:p>
                      <a:pPr algn="r">
                        <a:lnSpc>
                          <a:spcPct val="115000"/>
                        </a:lnSpc>
                        <a:spcAft>
                          <a:spcPts val="0"/>
                        </a:spcAft>
                      </a:pPr>
                      <a:r>
                        <a:rPr lang="es-ES" sz="1200" b="1" dirty="0">
                          <a:effectLst/>
                          <a:latin typeface="Times New Roman" pitchFamily="18" charset="0"/>
                          <a:cs typeface="Times New Roman" pitchFamily="18" charset="0"/>
                        </a:rPr>
                        <a:t>-3,398.29</a:t>
                      </a:r>
                      <a:endParaRPr lang="es-EC" sz="1400" b="1" dirty="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b="1" dirty="0">
                          <a:effectLst/>
                          <a:latin typeface="Times New Roman" pitchFamily="18" charset="0"/>
                          <a:cs typeface="Times New Roman" pitchFamily="18" charset="0"/>
                        </a:rPr>
                        <a:t>5,387.99</a:t>
                      </a:r>
                      <a:endParaRPr lang="es-EC" sz="1400" b="1" dirty="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b="1" dirty="0">
                          <a:effectLst/>
                          <a:latin typeface="Times New Roman" pitchFamily="18" charset="0"/>
                          <a:cs typeface="Times New Roman" pitchFamily="18" charset="0"/>
                        </a:rPr>
                        <a:t>5,592.00</a:t>
                      </a:r>
                      <a:endParaRPr lang="es-EC" sz="1400" b="1" dirty="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b="1" dirty="0">
                          <a:effectLst/>
                          <a:latin typeface="Times New Roman" pitchFamily="18" charset="0"/>
                          <a:cs typeface="Times New Roman" pitchFamily="18" charset="0"/>
                        </a:rPr>
                        <a:t>5,553.57</a:t>
                      </a:r>
                      <a:endParaRPr lang="es-EC" sz="1400" b="1" dirty="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b="1" dirty="0">
                          <a:effectLst/>
                          <a:latin typeface="Times New Roman" pitchFamily="18" charset="0"/>
                          <a:cs typeface="Times New Roman" pitchFamily="18" charset="0"/>
                        </a:rPr>
                        <a:t>5,530.80</a:t>
                      </a:r>
                      <a:endParaRPr lang="es-EC" sz="1400" b="1" dirty="0">
                        <a:effectLst/>
                        <a:latin typeface="Times New Roman" pitchFamily="18" charset="0"/>
                        <a:ea typeface="Times New Roman"/>
                        <a:cs typeface="Times New Roman" pitchFamily="18" charset="0"/>
                      </a:endParaRPr>
                    </a:p>
                  </a:txBody>
                  <a:tcPr marL="31483" marR="31483" marT="0" marB="0" anchor="b"/>
                </a:tc>
                <a:tc>
                  <a:txBody>
                    <a:bodyPr/>
                    <a:lstStyle/>
                    <a:p>
                      <a:pPr algn="r">
                        <a:lnSpc>
                          <a:spcPct val="115000"/>
                        </a:lnSpc>
                        <a:spcAft>
                          <a:spcPts val="0"/>
                        </a:spcAft>
                      </a:pPr>
                      <a:r>
                        <a:rPr lang="es-ES" sz="1200" b="1" dirty="0">
                          <a:effectLst/>
                          <a:latin typeface="Times New Roman" pitchFamily="18" charset="0"/>
                          <a:cs typeface="Times New Roman" pitchFamily="18" charset="0"/>
                        </a:rPr>
                        <a:t>5,351.26</a:t>
                      </a:r>
                      <a:endParaRPr lang="es-EC" sz="1400" b="1" dirty="0">
                        <a:effectLst/>
                        <a:latin typeface="Times New Roman" pitchFamily="18" charset="0"/>
                        <a:ea typeface="Times New Roman"/>
                        <a:cs typeface="Times New Roman" pitchFamily="18" charset="0"/>
                      </a:endParaRPr>
                    </a:p>
                  </a:txBody>
                  <a:tcPr marL="31483" marR="31483" marT="0" marB="0" anchor="b"/>
                </a:tc>
              </a:tr>
            </a:tbl>
          </a:graphicData>
        </a:graphic>
      </p:graphicFrame>
      <p:sp>
        <p:nvSpPr>
          <p:cNvPr id="9" name="8 CuadroTexto"/>
          <p:cNvSpPr txBox="1"/>
          <p:nvPr/>
        </p:nvSpPr>
        <p:spPr>
          <a:xfrm>
            <a:off x="56660" y="441538"/>
            <a:ext cx="6035891" cy="369332"/>
          </a:xfrm>
          <a:prstGeom prst="rect">
            <a:avLst/>
          </a:prstGeom>
          <a:noFill/>
        </p:spPr>
        <p:txBody>
          <a:bodyPr wrap="square" rtlCol="0">
            <a:spAutoFit/>
          </a:bodyPr>
          <a:lstStyle/>
          <a:p>
            <a:r>
              <a:rPr lang="es-EC" b="1" dirty="0" smtClean="0">
                <a:effectLst>
                  <a:glow rad="63500">
                    <a:schemeClr val="accent2">
                      <a:satMod val="175000"/>
                      <a:alpha val="40000"/>
                    </a:schemeClr>
                  </a:glow>
                </a:effectLst>
              </a:rPr>
              <a:t>FLUJO DE FONDOS CON FINANCIAMIENTO</a:t>
            </a:r>
            <a:endParaRPr lang="es-EC" b="1" dirty="0">
              <a:effectLst>
                <a:glow rad="63500">
                  <a:schemeClr val="accent2">
                    <a:satMod val="175000"/>
                    <a:alpha val="40000"/>
                  </a:schemeClr>
                </a:glow>
              </a:effectLst>
            </a:endParaRPr>
          </a:p>
        </p:txBody>
      </p:sp>
    </p:spTree>
    <p:extLst>
      <p:ext uri="{BB962C8B-B14F-4D97-AF65-F5344CB8AC3E}">
        <p14:creationId xmlns:p14="http://schemas.microsoft.com/office/powerpoint/2010/main" val="61849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3000"/>
                                        <p:tgtEl>
                                          <p:spTgt spid="4"/>
                                        </p:tgtEl>
                                      </p:cBhvr>
                                    </p:animEffect>
                                  </p:childTnLst>
                                </p:cTn>
                              </p:par>
                              <p:par>
                                <p:cTn id="8" presetID="28" presetClass="entr" presetSubtype="0" repeatCount="indefinite"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0" fill="hold"/>
                                        <p:tgtEl>
                                          <p:spTgt spid="6"/>
                                        </p:tgtEl>
                                        <p:attrNameLst>
                                          <p:attrName>ppt_x</p:attrName>
                                        </p:attrNameLst>
                                      </p:cBhvr>
                                      <p:tavLst>
                                        <p:tav tm="0">
                                          <p:val>
                                            <p:strVal val="#ppt_x"/>
                                          </p:val>
                                        </p:tav>
                                        <p:tav tm="100000">
                                          <p:val>
                                            <p:strVal val="#ppt_x"/>
                                          </p:val>
                                        </p:tav>
                                      </p:tavLst>
                                    </p:anim>
                                    <p:anim calcmode="lin" valueType="num">
                                      <p:cBhvr>
                                        <p:cTn id="11" dur="5000" fill="hold"/>
                                        <p:tgtEl>
                                          <p:spTgt spid="6"/>
                                        </p:tgtEl>
                                        <p:attrNameLst>
                                          <p:attrName>ppt_y</p:attrName>
                                        </p:attrNameLst>
                                      </p:cBhvr>
                                      <p:tavLst>
                                        <p:tav tm="0">
                                          <p:val>
                                            <p:strVal val="#ppt_y+1"/>
                                          </p:val>
                                        </p:tav>
                                        <p:tav tm="100000">
                                          <p:val>
                                            <p:strVal val="#ppt_y-1"/>
                                          </p:val>
                                        </p:tav>
                                      </p:tavLst>
                                    </p:anim>
                                  </p:childTnLst>
                                </p:cTn>
                              </p:par>
                              <p:par>
                                <p:cTn id="12" presetID="28" presetClass="entr" presetSubtype="0" repeatCount="indefinite"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0" fill="hold"/>
                                        <p:tgtEl>
                                          <p:spTgt spid="5"/>
                                        </p:tgtEl>
                                        <p:attrNameLst>
                                          <p:attrName>ppt_x</p:attrName>
                                        </p:attrNameLst>
                                      </p:cBhvr>
                                      <p:tavLst>
                                        <p:tav tm="0">
                                          <p:val>
                                            <p:strVal val="#ppt_x"/>
                                          </p:val>
                                        </p:tav>
                                        <p:tav tm="100000">
                                          <p:val>
                                            <p:strVal val="#ppt_x"/>
                                          </p:val>
                                        </p:tav>
                                      </p:tavLst>
                                    </p:anim>
                                    <p:anim calcmode="lin" valueType="num">
                                      <p:cBhvr>
                                        <p:cTn id="15" dur="5000" fill="hold"/>
                                        <p:tgtEl>
                                          <p:spTgt spid="5"/>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L\AppData\Local\Temp\Rar$DI02.324\template_internal2.jpg"/>
          <p:cNvPicPr>
            <a:picLocks noChangeAspect="1" noChangeArrowheads="1"/>
          </p:cNvPicPr>
          <p:nvPr/>
        </p:nvPicPr>
        <p:blipFill rotWithShape="1">
          <a:blip r:embed="rId3">
            <a:extLst>
              <a:ext uri="{28A0092B-C50C-407E-A947-70E740481C1C}">
                <a14:useLocalDpi xmlns:a14="http://schemas.microsoft.com/office/drawing/2010/main" val="0"/>
              </a:ext>
            </a:extLst>
          </a:blip>
          <a:srcRect l="7555" t="59138" r="72605" b="14709"/>
          <a:stretch/>
        </p:blipFill>
        <p:spPr bwMode="auto">
          <a:xfrm>
            <a:off x="-36512" y="5064472"/>
            <a:ext cx="1814285" cy="179352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L\AppData\Local\Temp\Rar$DI02.324\template_internal2.jpg"/>
          <p:cNvPicPr>
            <a:picLocks noChangeAspect="1" noChangeArrowheads="1"/>
          </p:cNvPicPr>
          <p:nvPr/>
        </p:nvPicPr>
        <p:blipFill rotWithShape="1">
          <a:blip r:embed="rId3">
            <a:extLst>
              <a:ext uri="{28A0092B-C50C-407E-A947-70E740481C1C}">
                <a14:useLocalDpi xmlns:a14="http://schemas.microsoft.com/office/drawing/2010/main" val="0"/>
              </a:ext>
            </a:extLst>
          </a:blip>
          <a:srcRect l="3507" t="31731" r="74588" b="43931"/>
          <a:stretch/>
        </p:blipFill>
        <p:spPr bwMode="auto">
          <a:xfrm>
            <a:off x="7170914" y="402830"/>
            <a:ext cx="2002972" cy="16691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Tabla"/>
          <p:cNvGraphicFramePr>
            <a:graphicFrameLocks noGrp="1"/>
          </p:cNvGraphicFramePr>
          <p:nvPr>
            <p:extLst>
              <p:ext uri="{D42A27DB-BD31-4B8C-83A1-F6EECF244321}">
                <p14:modId xmlns:p14="http://schemas.microsoft.com/office/powerpoint/2010/main" val="3933686368"/>
              </p:ext>
            </p:extLst>
          </p:nvPr>
        </p:nvGraphicFramePr>
        <p:xfrm>
          <a:off x="179512" y="692696"/>
          <a:ext cx="3456384" cy="1056299"/>
        </p:xfrm>
        <a:graphic>
          <a:graphicData uri="http://schemas.openxmlformats.org/drawingml/2006/table">
            <a:tbl>
              <a:tblPr firstRow="1" firstCol="1" bandRow="1">
                <a:tableStyleId>{9D7B26C5-4107-4FEC-AEDC-1716B250A1EF}</a:tableStyleId>
              </a:tblPr>
              <a:tblGrid>
                <a:gridCol w="2478162"/>
                <a:gridCol w="978222"/>
              </a:tblGrid>
              <a:tr h="215051">
                <a:tc>
                  <a:txBody>
                    <a:bodyPr/>
                    <a:lstStyle/>
                    <a:p>
                      <a:pPr>
                        <a:lnSpc>
                          <a:spcPct val="115000"/>
                        </a:lnSpc>
                        <a:spcAft>
                          <a:spcPts val="0"/>
                        </a:spcAft>
                      </a:pPr>
                      <a:r>
                        <a:rPr lang="es-EC" sz="1200" dirty="0">
                          <a:effectLst/>
                        </a:rPr>
                        <a:t>Tasa inflación</a:t>
                      </a:r>
                      <a:endParaRPr lang="es-EC" sz="1200" dirty="0">
                        <a:effectLst/>
                        <a:latin typeface="Times New Roman"/>
                        <a:ea typeface="Times New Roman"/>
                        <a:cs typeface="Times New Roman"/>
                      </a:endParaRPr>
                    </a:p>
                  </a:txBody>
                  <a:tcPr marL="44450" marR="44450" marT="0" marB="0" anchor="ctr"/>
                </a:tc>
                <a:tc>
                  <a:txBody>
                    <a:bodyPr/>
                    <a:lstStyle/>
                    <a:p>
                      <a:pPr algn="r">
                        <a:lnSpc>
                          <a:spcPct val="115000"/>
                        </a:lnSpc>
                        <a:spcAft>
                          <a:spcPts val="0"/>
                        </a:spcAft>
                      </a:pPr>
                      <a:r>
                        <a:rPr lang="es-EC" sz="1200" dirty="0">
                          <a:effectLst/>
                          <a:latin typeface="Times New Roman" pitchFamily="18" charset="0"/>
                          <a:cs typeface="Times New Roman" pitchFamily="18" charset="0"/>
                        </a:rPr>
                        <a:t>3.01%</a:t>
                      </a:r>
                      <a:endParaRPr lang="es-EC" sz="1200" dirty="0">
                        <a:effectLst/>
                        <a:latin typeface="Times New Roman" pitchFamily="18" charset="0"/>
                        <a:ea typeface="Times New Roman"/>
                        <a:cs typeface="Times New Roman" pitchFamily="18" charset="0"/>
                      </a:endParaRPr>
                    </a:p>
                  </a:txBody>
                  <a:tcPr marL="44450" marR="44450" marT="0" marB="0" anchor="b"/>
                </a:tc>
              </a:tr>
              <a:tr h="289005">
                <a:tc>
                  <a:txBody>
                    <a:bodyPr/>
                    <a:lstStyle/>
                    <a:p>
                      <a:pPr>
                        <a:lnSpc>
                          <a:spcPct val="115000"/>
                        </a:lnSpc>
                        <a:spcAft>
                          <a:spcPts val="0"/>
                        </a:spcAft>
                      </a:pPr>
                      <a:r>
                        <a:rPr lang="es-EC" sz="1200">
                          <a:effectLst/>
                        </a:rPr>
                        <a:t>Tasa interés Banco Central</a:t>
                      </a:r>
                      <a:endParaRPr lang="es-EC" sz="1200">
                        <a:effectLst/>
                        <a:latin typeface="Times New Roman"/>
                        <a:ea typeface="Times New Roman"/>
                        <a:cs typeface="Times New Roman"/>
                      </a:endParaRPr>
                    </a:p>
                  </a:txBody>
                  <a:tcPr marL="44450" marR="44450" marT="0" marB="0" anchor="ctr"/>
                </a:tc>
                <a:tc>
                  <a:txBody>
                    <a:bodyPr/>
                    <a:lstStyle/>
                    <a:p>
                      <a:pPr algn="r">
                        <a:lnSpc>
                          <a:spcPct val="115000"/>
                        </a:lnSpc>
                        <a:spcAft>
                          <a:spcPts val="0"/>
                        </a:spcAft>
                      </a:pPr>
                      <a:r>
                        <a:rPr lang="es-EC" sz="1200" dirty="0">
                          <a:effectLst/>
                          <a:latin typeface="Times New Roman" pitchFamily="18" charset="0"/>
                          <a:cs typeface="Times New Roman" pitchFamily="18" charset="0"/>
                        </a:rPr>
                        <a:t>25.20%</a:t>
                      </a:r>
                      <a:endParaRPr lang="es-EC" sz="1200" dirty="0">
                        <a:effectLst/>
                        <a:latin typeface="Times New Roman" pitchFamily="18" charset="0"/>
                        <a:ea typeface="Times New Roman"/>
                        <a:cs typeface="Times New Roman" pitchFamily="18" charset="0"/>
                      </a:endParaRPr>
                    </a:p>
                  </a:txBody>
                  <a:tcPr marL="44450" marR="44450" marT="0" marB="0" anchor="b"/>
                </a:tc>
              </a:tr>
              <a:tr h="215051">
                <a:tc>
                  <a:txBody>
                    <a:bodyPr/>
                    <a:lstStyle/>
                    <a:p>
                      <a:pPr>
                        <a:lnSpc>
                          <a:spcPct val="115000"/>
                        </a:lnSpc>
                        <a:spcAft>
                          <a:spcPts val="0"/>
                        </a:spcAft>
                      </a:pPr>
                      <a:r>
                        <a:rPr lang="es-EC" sz="1200">
                          <a:effectLst/>
                        </a:rPr>
                        <a:t>TMAR INVERSIÓN</a:t>
                      </a:r>
                      <a:endParaRPr lang="es-EC" sz="1200">
                        <a:effectLst/>
                        <a:latin typeface="Times New Roman"/>
                        <a:ea typeface="Times New Roman"/>
                        <a:cs typeface="Times New Roman"/>
                      </a:endParaRPr>
                    </a:p>
                  </a:txBody>
                  <a:tcPr marL="44450" marR="44450" marT="0" marB="0" anchor="ctr"/>
                </a:tc>
                <a:tc>
                  <a:txBody>
                    <a:bodyPr/>
                    <a:lstStyle/>
                    <a:p>
                      <a:pPr algn="r">
                        <a:lnSpc>
                          <a:spcPct val="115000"/>
                        </a:lnSpc>
                        <a:spcAft>
                          <a:spcPts val="0"/>
                        </a:spcAft>
                      </a:pPr>
                      <a:r>
                        <a:rPr lang="es-EC" sz="1200" dirty="0">
                          <a:effectLst/>
                          <a:latin typeface="Times New Roman" pitchFamily="18" charset="0"/>
                          <a:cs typeface="Times New Roman" pitchFamily="18" charset="0"/>
                        </a:rPr>
                        <a:t>28.21%</a:t>
                      </a:r>
                      <a:endParaRPr lang="es-EC" sz="1200" dirty="0">
                        <a:effectLst/>
                        <a:latin typeface="Times New Roman" pitchFamily="18" charset="0"/>
                        <a:ea typeface="Times New Roman"/>
                        <a:cs typeface="Times New Roman" pitchFamily="18" charset="0"/>
                      </a:endParaRPr>
                    </a:p>
                  </a:txBody>
                  <a:tcPr marL="44450" marR="44450" marT="0" marB="0" anchor="b"/>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899798028"/>
              </p:ext>
            </p:extLst>
          </p:nvPr>
        </p:nvGraphicFramePr>
        <p:xfrm>
          <a:off x="899592" y="1916832"/>
          <a:ext cx="6624736" cy="1472184"/>
        </p:xfrm>
        <a:graphic>
          <a:graphicData uri="http://schemas.openxmlformats.org/drawingml/2006/table">
            <a:tbl>
              <a:tblPr firstRow="1" firstCol="1" bandRow="1">
                <a:tableStyleId>{9D7B26C5-4107-4FEC-AEDC-1716B250A1EF}</a:tableStyleId>
              </a:tblPr>
              <a:tblGrid>
                <a:gridCol w="1638822"/>
                <a:gridCol w="2071631"/>
                <a:gridCol w="1232601"/>
                <a:gridCol w="1681682"/>
              </a:tblGrid>
              <a:tr h="200025">
                <a:tc>
                  <a:txBody>
                    <a:bodyPr/>
                    <a:lstStyle/>
                    <a:p>
                      <a:pPr>
                        <a:lnSpc>
                          <a:spcPct val="115000"/>
                        </a:lnSpc>
                      </a:pPr>
                      <a:endParaRPr lang="es-EC" sz="1100" dirty="0">
                        <a:effectLst/>
                        <a:latin typeface="Calibri"/>
                        <a:cs typeface="Times New Roman"/>
                      </a:endParaRPr>
                    </a:p>
                  </a:txBody>
                  <a:tcPr marL="44450" marR="44450" marT="0" marB="0" anchor="b"/>
                </a:tc>
                <a:tc>
                  <a:txBody>
                    <a:bodyPr/>
                    <a:lstStyle/>
                    <a:p>
                      <a:pPr algn="ctr">
                        <a:lnSpc>
                          <a:spcPct val="115000"/>
                        </a:lnSpc>
                        <a:spcAft>
                          <a:spcPts val="0"/>
                        </a:spcAft>
                      </a:pPr>
                      <a:r>
                        <a:rPr lang="es-EC" sz="1200">
                          <a:effectLst/>
                        </a:rPr>
                        <a:t>Porcentaje de aportación</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TMAR</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Ponderación</a:t>
                      </a:r>
                      <a:endParaRPr lang="es-EC" sz="1200">
                        <a:effectLst/>
                        <a:latin typeface="Times New Roman"/>
                        <a:ea typeface="Times New Roman"/>
                        <a:cs typeface="Times New Roman"/>
                      </a:endParaRPr>
                    </a:p>
                  </a:txBody>
                  <a:tcPr marL="44450" marR="44450" marT="0" marB="0" anchor="ctr"/>
                </a:tc>
              </a:tr>
              <a:tr h="200025">
                <a:tc>
                  <a:txBody>
                    <a:bodyPr/>
                    <a:lstStyle/>
                    <a:p>
                      <a:pPr>
                        <a:lnSpc>
                          <a:spcPct val="115000"/>
                        </a:lnSpc>
                        <a:spcAft>
                          <a:spcPts val="0"/>
                        </a:spcAft>
                      </a:pPr>
                      <a:r>
                        <a:rPr lang="es-EC" sz="1200" b="0" dirty="0">
                          <a:effectLst/>
                        </a:rPr>
                        <a:t>Recursos Propios</a:t>
                      </a:r>
                      <a:endParaRPr lang="es-EC" sz="1200" b="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dirty="0">
                          <a:effectLst/>
                          <a:latin typeface="Times New Roman" pitchFamily="18" charset="0"/>
                          <a:cs typeface="Times New Roman" pitchFamily="18" charset="0"/>
                        </a:rPr>
                        <a:t>20%</a:t>
                      </a:r>
                      <a:endParaRPr lang="es-EC" sz="1200" dirty="0">
                        <a:effectLst/>
                        <a:latin typeface="Times New Roman" pitchFamily="18" charset="0"/>
                        <a:ea typeface="Times New Roman"/>
                        <a:cs typeface="Times New Roman" pitchFamily="18" charset="0"/>
                      </a:endParaRPr>
                    </a:p>
                  </a:txBody>
                  <a:tcPr marL="44450" marR="44450" marT="0" marB="0" anchor="ctr"/>
                </a:tc>
                <a:tc>
                  <a:txBody>
                    <a:bodyPr/>
                    <a:lstStyle/>
                    <a:p>
                      <a:pPr algn="r">
                        <a:lnSpc>
                          <a:spcPct val="115000"/>
                        </a:lnSpc>
                        <a:spcAft>
                          <a:spcPts val="0"/>
                        </a:spcAft>
                      </a:pPr>
                      <a:r>
                        <a:rPr lang="es-EC" sz="1200">
                          <a:effectLst/>
                          <a:latin typeface="Times New Roman" pitchFamily="18" charset="0"/>
                          <a:cs typeface="Times New Roman" pitchFamily="18" charset="0"/>
                        </a:rPr>
                        <a:t>28.21%</a:t>
                      </a:r>
                      <a:endParaRPr lang="es-EC" sz="1200">
                        <a:effectLst/>
                        <a:latin typeface="Times New Roman" pitchFamily="18" charset="0"/>
                        <a:ea typeface="Times New Roman"/>
                        <a:cs typeface="Times New Roman" pitchFamily="18" charset="0"/>
                      </a:endParaRPr>
                    </a:p>
                  </a:txBody>
                  <a:tcPr marL="44450" marR="44450" marT="0" marB="0" anchor="ctr"/>
                </a:tc>
                <a:tc>
                  <a:txBody>
                    <a:bodyPr/>
                    <a:lstStyle/>
                    <a:p>
                      <a:pPr algn="r">
                        <a:lnSpc>
                          <a:spcPct val="115000"/>
                        </a:lnSpc>
                        <a:spcAft>
                          <a:spcPts val="0"/>
                        </a:spcAft>
                      </a:pPr>
                      <a:r>
                        <a:rPr lang="es-EC" sz="1200">
                          <a:effectLst/>
                          <a:latin typeface="Times New Roman" pitchFamily="18" charset="0"/>
                          <a:cs typeface="Times New Roman" pitchFamily="18" charset="0"/>
                        </a:rPr>
                        <a:t>5.64%</a:t>
                      </a:r>
                      <a:endParaRPr lang="es-EC" sz="1200">
                        <a:effectLst/>
                        <a:latin typeface="Times New Roman" pitchFamily="18" charset="0"/>
                        <a:ea typeface="Times New Roman"/>
                        <a:cs typeface="Times New Roman" pitchFamily="18" charset="0"/>
                      </a:endParaRPr>
                    </a:p>
                  </a:txBody>
                  <a:tcPr marL="44450" marR="44450" marT="0" marB="0" anchor="ctr"/>
                </a:tc>
              </a:tr>
              <a:tr h="200025">
                <a:tc>
                  <a:txBody>
                    <a:bodyPr/>
                    <a:lstStyle/>
                    <a:p>
                      <a:pPr>
                        <a:lnSpc>
                          <a:spcPct val="115000"/>
                        </a:lnSpc>
                        <a:spcAft>
                          <a:spcPts val="0"/>
                        </a:spcAft>
                      </a:pPr>
                      <a:r>
                        <a:rPr lang="es-EC" sz="1200" b="0" dirty="0">
                          <a:effectLst/>
                        </a:rPr>
                        <a:t>Financiamiento</a:t>
                      </a:r>
                      <a:endParaRPr lang="es-EC" sz="1200" b="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dirty="0">
                          <a:effectLst/>
                          <a:latin typeface="Times New Roman" pitchFamily="18" charset="0"/>
                          <a:cs typeface="Times New Roman" pitchFamily="18" charset="0"/>
                        </a:rPr>
                        <a:t>80%</a:t>
                      </a:r>
                      <a:endParaRPr lang="es-EC" sz="1200" dirty="0">
                        <a:effectLst/>
                        <a:latin typeface="Times New Roman" pitchFamily="18" charset="0"/>
                        <a:ea typeface="Times New Roman"/>
                        <a:cs typeface="Times New Roman" pitchFamily="18" charset="0"/>
                      </a:endParaRPr>
                    </a:p>
                  </a:txBody>
                  <a:tcPr marL="44450" marR="44450" marT="0" marB="0" anchor="ctr"/>
                </a:tc>
                <a:tc>
                  <a:txBody>
                    <a:bodyPr/>
                    <a:lstStyle/>
                    <a:p>
                      <a:pPr algn="r">
                        <a:lnSpc>
                          <a:spcPct val="115000"/>
                        </a:lnSpc>
                        <a:spcAft>
                          <a:spcPts val="0"/>
                        </a:spcAft>
                      </a:pPr>
                      <a:r>
                        <a:rPr lang="es-EC" sz="1200">
                          <a:effectLst/>
                          <a:latin typeface="Times New Roman" pitchFamily="18" charset="0"/>
                          <a:cs typeface="Times New Roman" pitchFamily="18" charset="0"/>
                        </a:rPr>
                        <a:t>25.20%</a:t>
                      </a:r>
                      <a:endParaRPr lang="es-EC" sz="1200">
                        <a:effectLst/>
                        <a:latin typeface="Times New Roman" pitchFamily="18" charset="0"/>
                        <a:ea typeface="Times New Roman"/>
                        <a:cs typeface="Times New Roman" pitchFamily="18" charset="0"/>
                      </a:endParaRPr>
                    </a:p>
                  </a:txBody>
                  <a:tcPr marL="44450" marR="44450" marT="0" marB="0" anchor="ctr"/>
                </a:tc>
                <a:tc>
                  <a:txBody>
                    <a:bodyPr/>
                    <a:lstStyle/>
                    <a:p>
                      <a:pPr algn="r">
                        <a:lnSpc>
                          <a:spcPct val="115000"/>
                        </a:lnSpc>
                        <a:spcAft>
                          <a:spcPts val="0"/>
                        </a:spcAft>
                      </a:pPr>
                      <a:r>
                        <a:rPr lang="es-EC" sz="1200">
                          <a:effectLst/>
                          <a:latin typeface="Times New Roman" pitchFamily="18" charset="0"/>
                          <a:cs typeface="Times New Roman" pitchFamily="18" charset="0"/>
                        </a:rPr>
                        <a:t>20.16%</a:t>
                      </a:r>
                      <a:endParaRPr lang="es-EC" sz="1200">
                        <a:effectLst/>
                        <a:latin typeface="Times New Roman" pitchFamily="18" charset="0"/>
                        <a:ea typeface="Times New Roman"/>
                        <a:cs typeface="Times New Roman" pitchFamily="18" charset="0"/>
                      </a:endParaRPr>
                    </a:p>
                  </a:txBody>
                  <a:tcPr marL="44450" marR="44450" marT="0" marB="0" anchor="ctr"/>
                </a:tc>
              </a:tr>
              <a:tr h="209550">
                <a:tc gridSpan="3">
                  <a:txBody>
                    <a:bodyPr/>
                    <a:lstStyle/>
                    <a:p>
                      <a:pPr>
                        <a:lnSpc>
                          <a:spcPct val="115000"/>
                        </a:lnSpc>
                        <a:spcAft>
                          <a:spcPts val="0"/>
                        </a:spcAft>
                      </a:pPr>
                      <a:r>
                        <a:rPr lang="es-EC" sz="1200" dirty="0">
                          <a:effectLst/>
                          <a:latin typeface="Times New Roman" pitchFamily="18" charset="0"/>
                          <a:cs typeface="Times New Roman" pitchFamily="18" charset="0"/>
                        </a:rPr>
                        <a:t>TMAR GLOBAL</a:t>
                      </a:r>
                      <a:endParaRPr lang="es-EC" sz="1200" dirty="0">
                        <a:effectLst/>
                        <a:latin typeface="Times New Roman" pitchFamily="18" charset="0"/>
                        <a:ea typeface="Times New Roman"/>
                        <a:cs typeface="Times New Roman"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gn="r">
                        <a:lnSpc>
                          <a:spcPct val="115000"/>
                        </a:lnSpc>
                        <a:spcAft>
                          <a:spcPts val="0"/>
                        </a:spcAft>
                      </a:pPr>
                      <a:r>
                        <a:rPr lang="es-EC" sz="1200" b="1" dirty="0">
                          <a:effectLst/>
                          <a:latin typeface="Times New Roman" pitchFamily="18" charset="0"/>
                          <a:cs typeface="Times New Roman" pitchFamily="18" charset="0"/>
                        </a:rPr>
                        <a:t>25.80%</a:t>
                      </a:r>
                      <a:endParaRPr lang="es-EC" sz="1200" b="1" dirty="0">
                        <a:effectLst/>
                        <a:latin typeface="Times New Roman" pitchFamily="18" charset="0"/>
                        <a:ea typeface="Times New Roman"/>
                        <a:cs typeface="Times New Roman" pitchFamily="18" charset="0"/>
                      </a:endParaRPr>
                    </a:p>
                  </a:txBody>
                  <a:tcPr marL="44450" marR="44450" marT="0" marB="0" anchor="b"/>
                </a:tc>
              </a:tr>
            </a:tbl>
          </a:graphicData>
        </a:graphic>
      </p:graphicFrame>
      <p:sp>
        <p:nvSpPr>
          <p:cNvPr id="6" name="5 Rectángulo"/>
          <p:cNvSpPr/>
          <p:nvPr/>
        </p:nvSpPr>
        <p:spPr>
          <a:xfrm>
            <a:off x="0" y="-22824"/>
            <a:ext cx="9144000" cy="571504"/>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3923928" y="1052736"/>
            <a:ext cx="4248472" cy="369332"/>
          </a:xfrm>
          <a:prstGeom prst="rect">
            <a:avLst/>
          </a:prstGeom>
          <a:noFill/>
        </p:spPr>
        <p:txBody>
          <a:bodyPr wrap="square" rtlCol="0">
            <a:spAutoFit/>
          </a:bodyPr>
          <a:lstStyle/>
          <a:p>
            <a:r>
              <a:rPr lang="es-EC" b="1" dirty="0" smtClean="0">
                <a:effectLst>
                  <a:glow rad="63500">
                    <a:schemeClr val="accent2">
                      <a:satMod val="175000"/>
                      <a:alpha val="40000"/>
                    </a:schemeClr>
                  </a:glow>
                </a:effectLst>
              </a:rPr>
              <a:t>TMAR DEL PROYECTO</a:t>
            </a:r>
            <a:endParaRPr lang="es-EC" b="1" dirty="0">
              <a:effectLst>
                <a:glow rad="63500">
                  <a:schemeClr val="accent2">
                    <a:satMod val="175000"/>
                    <a:alpha val="40000"/>
                  </a:schemeClr>
                </a:glow>
              </a:effectLst>
            </a:endParaRPr>
          </a:p>
        </p:txBody>
      </p:sp>
      <p:sp>
        <p:nvSpPr>
          <p:cNvPr id="8" name="7 Rectángulo"/>
          <p:cNvSpPr/>
          <p:nvPr/>
        </p:nvSpPr>
        <p:spPr>
          <a:xfrm rot="5400000">
            <a:off x="5572140" y="3286140"/>
            <a:ext cx="6858000" cy="285720"/>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rot="5400000">
            <a:off x="5250669" y="3321835"/>
            <a:ext cx="6858000" cy="214282"/>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CuadroTexto"/>
          <p:cNvSpPr txBox="1"/>
          <p:nvPr/>
        </p:nvSpPr>
        <p:spPr>
          <a:xfrm>
            <a:off x="5940152" y="-24"/>
            <a:ext cx="1985800" cy="369332"/>
          </a:xfrm>
          <a:prstGeom prst="rect">
            <a:avLst/>
          </a:prstGeom>
          <a:noFill/>
        </p:spPr>
        <p:txBody>
          <a:bodyPr wrap="none" rtlCol="0">
            <a:spAutoFit/>
          </a:bodyPr>
          <a:lstStyle/>
          <a:p>
            <a:r>
              <a:rPr lang="es-ES" dirty="0" smtClean="0">
                <a:solidFill>
                  <a:srgbClr val="FFFF99"/>
                </a:solidFill>
                <a:latin typeface="Forte" pitchFamily="66" charset="0"/>
              </a:rPr>
              <a:t>Estudio Financiero</a:t>
            </a:r>
            <a:endParaRPr lang="es-ES" dirty="0">
              <a:solidFill>
                <a:srgbClr val="FFFF99"/>
              </a:solidFill>
              <a:latin typeface="Forte" pitchFamily="66" charset="0"/>
            </a:endParaRPr>
          </a:p>
        </p:txBody>
      </p:sp>
      <p:graphicFrame>
        <p:nvGraphicFramePr>
          <p:cNvPr id="15" name="14 Tabla"/>
          <p:cNvGraphicFramePr>
            <a:graphicFrameLocks noGrp="1"/>
          </p:cNvGraphicFramePr>
          <p:nvPr>
            <p:extLst>
              <p:ext uri="{D42A27DB-BD31-4B8C-83A1-F6EECF244321}">
                <p14:modId xmlns:p14="http://schemas.microsoft.com/office/powerpoint/2010/main" val="2989223654"/>
              </p:ext>
            </p:extLst>
          </p:nvPr>
        </p:nvGraphicFramePr>
        <p:xfrm>
          <a:off x="899591" y="3421782"/>
          <a:ext cx="7272809" cy="4242253"/>
        </p:xfrm>
        <a:graphic>
          <a:graphicData uri="http://schemas.openxmlformats.org/drawingml/2006/table">
            <a:tbl>
              <a:tblPr firstRow="1" firstCol="1" bandRow="1">
                <a:tableStyleId>{9D7B26C5-4107-4FEC-AEDC-1716B250A1EF}</a:tableStyleId>
              </a:tblPr>
              <a:tblGrid>
                <a:gridCol w="699965"/>
                <a:gridCol w="1092628"/>
                <a:gridCol w="1003853"/>
                <a:gridCol w="1088361"/>
                <a:gridCol w="1210427"/>
                <a:gridCol w="1089214"/>
                <a:gridCol w="1088361"/>
              </a:tblGrid>
              <a:tr h="422975">
                <a:tc>
                  <a:txBody>
                    <a:bodyPr/>
                    <a:lstStyle/>
                    <a:p>
                      <a:pPr algn="ctr">
                        <a:lnSpc>
                          <a:spcPct val="115000"/>
                        </a:lnSpc>
                        <a:spcAft>
                          <a:spcPts val="0"/>
                        </a:spcAft>
                      </a:pPr>
                      <a:r>
                        <a:rPr lang="es-ES" sz="1200">
                          <a:effectLst/>
                        </a:rPr>
                        <a:t>AÑO</a:t>
                      </a:r>
                      <a:endParaRPr lang="es-EC" sz="18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200">
                          <a:effectLst/>
                        </a:rPr>
                        <a:t>INGRESOS</a:t>
                      </a:r>
                      <a:endParaRPr lang="es-EC" sz="18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200">
                          <a:effectLst/>
                        </a:rPr>
                        <a:t>EGRESOS</a:t>
                      </a:r>
                      <a:endParaRPr lang="es-EC" sz="18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200">
                          <a:effectLst/>
                        </a:rPr>
                        <a:t>BENEFICIO</a:t>
                      </a:r>
                      <a:endParaRPr lang="es-EC" sz="18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200">
                          <a:effectLst/>
                        </a:rPr>
                        <a:t>INGRESO ACTUAL</a:t>
                      </a:r>
                      <a:endParaRPr lang="es-EC" sz="18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S" sz="1200">
                          <a:effectLst/>
                        </a:rPr>
                        <a:t>EGRESO ACTUAL</a:t>
                      </a:r>
                      <a:endParaRPr lang="es-EC" sz="18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200">
                          <a:effectLst/>
                        </a:rPr>
                        <a:t>BENEFICIO ACTUAL</a:t>
                      </a:r>
                      <a:endParaRPr lang="es-EC" sz="1800">
                        <a:effectLst/>
                        <a:latin typeface="Times New Roman"/>
                        <a:ea typeface="Times New Roman"/>
                        <a:cs typeface="Times New Roman"/>
                      </a:endParaRPr>
                    </a:p>
                  </a:txBody>
                  <a:tcPr marL="44450" marR="44450" marT="0" marB="0" anchor="ctr"/>
                </a:tc>
              </a:tr>
              <a:tr h="234596">
                <a:tc>
                  <a:txBody>
                    <a:bodyPr/>
                    <a:lstStyle/>
                    <a:p>
                      <a:pPr algn="ctr">
                        <a:lnSpc>
                          <a:spcPct val="115000"/>
                        </a:lnSpc>
                        <a:spcAft>
                          <a:spcPts val="0"/>
                        </a:spcAft>
                      </a:pPr>
                      <a:r>
                        <a:rPr lang="es-ES" sz="1200">
                          <a:effectLst/>
                        </a:rPr>
                        <a:t>0</a:t>
                      </a:r>
                      <a:endParaRPr lang="es-EC" sz="1800">
                        <a:effectLst/>
                        <a:latin typeface="Times New Roman"/>
                        <a:ea typeface="Times New Roman"/>
                        <a:cs typeface="Times New Roman"/>
                      </a:endParaRPr>
                    </a:p>
                  </a:txBody>
                  <a:tcPr marL="44450" marR="44450" marT="0" marB="0" anchor="b"/>
                </a:tc>
                <a:tc>
                  <a:txBody>
                    <a:bodyPr/>
                    <a:lstStyle/>
                    <a:p>
                      <a:pPr>
                        <a:lnSpc>
                          <a:spcPct val="115000"/>
                        </a:lnSpc>
                      </a:pPr>
                      <a:endParaRPr lang="es-EC" sz="1600" dirty="0">
                        <a:effectLst/>
                        <a:latin typeface="Times New Roman" pitchFamily="18" charset="0"/>
                        <a:cs typeface="Times New Roman" pitchFamily="18" charset="0"/>
                      </a:endParaRPr>
                    </a:p>
                  </a:txBody>
                  <a:tcPr marL="44450" marR="44450"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10,287.96</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-10,287.96</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nSpc>
                          <a:spcPct val="115000"/>
                        </a:lnSpc>
                      </a:pPr>
                      <a:endParaRPr lang="es-EC" sz="1600">
                        <a:effectLst/>
                        <a:latin typeface="Times New Roman" pitchFamily="18" charset="0"/>
                        <a:cs typeface="Times New Roman" pitchFamily="18" charset="0"/>
                      </a:endParaRPr>
                    </a:p>
                  </a:txBody>
                  <a:tcPr marL="44450" marR="44450"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10,287.96</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-10,287.96</a:t>
                      </a:r>
                      <a:endParaRPr lang="es-EC" sz="1800">
                        <a:effectLst/>
                        <a:latin typeface="Times New Roman" pitchFamily="18" charset="0"/>
                        <a:ea typeface="Times New Roman"/>
                        <a:cs typeface="Times New Roman" pitchFamily="18" charset="0"/>
                      </a:endParaRPr>
                    </a:p>
                  </a:txBody>
                  <a:tcPr marL="44450" marR="44450" marT="0" marB="0" anchor="b"/>
                </a:tc>
              </a:tr>
              <a:tr h="234596">
                <a:tc>
                  <a:txBody>
                    <a:bodyPr/>
                    <a:lstStyle/>
                    <a:p>
                      <a:pPr algn="ctr">
                        <a:lnSpc>
                          <a:spcPct val="115000"/>
                        </a:lnSpc>
                        <a:spcAft>
                          <a:spcPts val="0"/>
                        </a:spcAft>
                      </a:pPr>
                      <a:r>
                        <a:rPr lang="es-ES" sz="1200">
                          <a:effectLst/>
                        </a:rPr>
                        <a:t>1</a:t>
                      </a:r>
                      <a:endParaRPr lang="es-EC" sz="18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36,813.54</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32,781.39</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4,032.16</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29,263.08</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26,057.92</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3,205.16</a:t>
                      </a:r>
                      <a:endParaRPr lang="es-EC" sz="1800">
                        <a:effectLst/>
                        <a:latin typeface="Times New Roman" pitchFamily="18" charset="0"/>
                        <a:ea typeface="Times New Roman"/>
                        <a:cs typeface="Times New Roman" pitchFamily="18" charset="0"/>
                      </a:endParaRPr>
                    </a:p>
                  </a:txBody>
                  <a:tcPr marL="44450" marR="44450" marT="0" marB="0" anchor="b"/>
                </a:tc>
              </a:tr>
              <a:tr h="234596">
                <a:tc>
                  <a:txBody>
                    <a:bodyPr/>
                    <a:lstStyle/>
                    <a:p>
                      <a:pPr algn="ctr">
                        <a:lnSpc>
                          <a:spcPct val="115000"/>
                        </a:lnSpc>
                        <a:spcAft>
                          <a:spcPts val="0"/>
                        </a:spcAft>
                      </a:pPr>
                      <a:r>
                        <a:rPr lang="es-ES" sz="1200">
                          <a:effectLst/>
                        </a:rPr>
                        <a:t>2</a:t>
                      </a:r>
                      <a:endParaRPr lang="es-EC" sz="18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38,083.53</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200" dirty="0">
                          <a:effectLst/>
                          <a:latin typeface="Times New Roman" pitchFamily="18" charset="0"/>
                          <a:cs typeface="Times New Roman" pitchFamily="18" charset="0"/>
                        </a:rPr>
                        <a:t>33,847.37</a:t>
                      </a:r>
                      <a:endParaRPr lang="es-EC" sz="1800" dirty="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4,236.16</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24,063.68</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21,387.00</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2,676.69</a:t>
                      </a:r>
                      <a:endParaRPr lang="es-EC" sz="1800">
                        <a:effectLst/>
                        <a:latin typeface="Times New Roman" pitchFamily="18" charset="0"/>
                        <a:ea typeface="Times New Roman"/>
                        <a:cs typeface="Times New Roman" pitchFamily="18" charset="0"/>
                      </a:endParaRPr>
                    </a:p>
                  </a:txBody>
                  <a:tcPr marL="44450" marR="44450" marT="0" marB="0" anchor="b"/>
                </a:tc>
              </a:tr>
              <a:tr h="234596">
                <a:tc>
                  <a:txBody>
                    <a:bodyPr/>
                    <a:lstStyle/>
                    <a:p>
                      <a:pPr algn="ctr">
                        <a:lnSpc>
                          <a:spcPct val="115000"/>
                        </a:lnSpc>
                        <a:spcAft>
                          <a:spcPts val="0"/>
                        </a:spcAft>
                      </a:pPr>
                      <a:r>
                        <a:rPr lang="es-ES" sz="1200">
                          <a:effectLst/>
                        </a:rPr>
                        <a:t>3</a:t>
                      </a:r>
                      <a:endParaRPr lang="es-EC" sz="18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39,282.19</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35,084.46</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4,197.73</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19,730.27</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200" dirty="0">
                          <a:effectLst/>
                          <a:latin typeface="Times New Roman" pitchFamily="18" charset="0"/>
                          <a:cs typeface="Times New Roman" pitchFamily="18" charset="0"/>
                        </a:rPr>
                        <a:t>17,621.88</a:t>
                      </a:r>
                      <a:endParaRPr lang="es-EC" sz="1800" dirty="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2,108.40</a:t>
                      </a:r>
                      <a:endParaRPr lang="es-EC" sz="1800">
                        <a:effectLst/>
                        <a:latin typeface="Times New Roman" pitchFamily="18" charset="0"/>
                        <a:ea typeface="Times New Roman"/>
                        <a:cs typeface="Times New Roman" pitchFamily="18" charset="0"/>
                      </a:endParaRPr>
                    </a:p>
                  </a:txBody>
                  <a:tcPr marL="44450" marR="44450" marT="0" marB="0" anchor="b"/>
                </a:tc>
              </a:tr>
              <a:tr h="234596">
                <a:tc>
                  <a:txBody>
                    <a:bodyPr/>
                    <a:lstStyle/>
                    <a:p>
                      <a:pPr algn="ctr">
                        <a:lnSpc>
                          <a:spcPct val="115000"/>
                        </a:lnSpc>
                        <a:spcAft>
                          <a:spcPts val="0"/>
                        </a:spcAft>
                      </a:pPr>
                      <a:r>
                        <a:rPr lang="es-ES" sz="1200">
                          <a:effectLst/>
                        </a:rPr>
                        <a:t>4</a:t>
                      </a:r>
                      <a:endParaRPr lang="es-EC" sz="18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40,646.94</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36,195.34</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200" dirty="0">
                          <a:effectLst/>
                          <a:latin typeface="Times New Roman" pitchFamily="18" charset="0"/>
                          <a:cs typeface="Times New Roman" pitchFamily="18" charset="0"/>
                        </a:rPr>
                        <a:t>4,451.60</a:t>
                      </a:r>
                      <a:endParaRPr lang="es-EC" sz="1800" dirty="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16,228.48</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14,451.15</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1,777.32</a:t>
                      </a:r>
                      <a:endParaRPr lang="es-EC" sz="1800">
                        <a:effectLst/>
                        <a:latin typeface="Times New Roman" pitchFamily="18" charset="0"/>
                        <a:ea typeface="Times New Roman"/>
                        <a:cs typeface="Times New Roman" pitchFamily="18" charset="0"/>
                      </a:endParaRPr>
                    </a:p>
                  </a:txBody>
                  <a:tcPr marL="44450" marR="44450" marT="0" marB="0" anchor="b"/>
                </a:tc>
              </a:tr>
              <a:tr h="234596">
                <a:tc>
                  <a:txBody>
                    <a:bodyPr/>
                    <a:lstStyle/>
                    <a:p>
                      <a:pPr algn="ctr">
                        <a:lnSpc>
                          <a:spcPct val="115000"/>
                        </a:lnSpc>
                        <a:spcAft>
                          <a:spcPts val="0"/>
                        </a:spcAft>
                      </a:pPr>
                      <a:r>
                        <a:rPr lang="es-ES" sz="1200">
                          <a:effectLst/>
                        </a:rPr>
                        <a:t>5</a:t>
                      </a:r>
                      <a:endParaRPr lang="es-EC" sz="18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41,654.82</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37,382.76</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4,272.06</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200" dirty="0">
                          <a:effectLst/>
                          <a:latin typeface="Times New Roman" pitchFamily="18" charset="0"/>
                          <a:cs typeface="Times New Roman" pitchFamily="18" charset="0"/>
                        </a:rPr>
                        <a:t>13,219.88</a:t>
                      </a:r>
                      <a:endParaRPr lang="es-EC" sz="1800" dirty="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11,864.07</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200">
                          <a:effectLst/>
                          <a:latin typeface="Times New Roman" pitchFamily="18" charset="0"/>
                          <a:cs typeface="Times New Roman" pitchFamily="18" charset="0"/>
                        </a:rPr>
                        <a:t>1,355.81</a:t>
                      </a:r>
                      <a:endParaRPr lang="es-EC" sz="1800">
                        <a:effectLst/>
                        <a:latin typeface="Times New Roman" pitchFamily="18" charset="0"/>
                        <a:ea typeface="Times New Roman"/>
                        <a:cs typeface="Times New Roman" pitchFamily="18" charset="0"/>
                      </a:endParaRPr>
                    </a:p>
                  </a:txBody>
                  <a:tcPr marL="44450" marR="44450" marT="0" marB="0" anchor="b"/>
                </a:tc>
              </a:tr>
              <a:tr h="234596">
                <a:tc>
                  <a:txBody>
                    <a:bodyPr/>
                    <a:lstStyle/>
                    <a:p>
                      <a:pPr>
                        <a:lnSpc>
                          <a:spcPct val="115000"/>
                        </a:lnSpc>
                      </a:pPr>
                      <a:endParaRPr lang="es-EC" sz="1600">
                        <a:effectLst/>
                        <a:latin typeface="Calibri"/>
                        <a:cs typeface="Times New Roman"/>
                      </a:endParaRPr>
                    </a:p>
                  </a:txBody>
                  <a:tcPr marL="44450" marR="44450" marT="0" marB="0" anchor="b"/>
                </a:tc>
                <a:tc>
                  <a:txBody>
                    <a:bodyPr/>
                    <a:lstStyle/>
                    <a:p>
                      <a:pPr>
                        <a:lnSpc>
                          <a:spcPct val="115000"/>
                        </a:lnSpc>
                      </a:pPr>
                      <a:endParaRPr lang="es-EC" sz="1600">
                        <a:effectLst/>
                        <a:latin typeface="Times New Roman" pitchFamily="18" charset="0"/>
                        <a:cs typeface="Times New Roman" pitchFamily="18" charset="0"/>
                      </a:endParaRPr>
                    </a:p>
                  </a:txBody>
                  <a:tcPr marL="44450" marR="44450" marT="0" marB="0" anchor="b"/>
                </a:tc>
                <a:tc>
                  <a:txBody>
                    <a:bodyPr/>
                    <a:lstStyle/>
                    <a:p>
                      <a:pPr>
                        <a:lnSpc>
                          <a:spcPct val="115000"/>
                        </a:lnSpc>
                      </a:pPr>
                      <a:endParaRPr lang="es-EC" sz="1600">
                        <a:effectLst/>
                        <a:latin typeface="Times New Roman" pitchFamily="18" charset="0"/>
                        <a:cs typeface="Times New Roman" pitchFamily="18" charset="0"/>
                      </a:endParaRPr>
                    </a:p>
                  </a:txBody>
                  <a:tcPr marL="44450" marR="44450" marT="0" marB="0" anchor="b"/>
                </a:tc>
                <a:tc>
                  <a:txBody>
                    <a:bodyPr/>
                    <a:lstStyle/>
                    <a:p>
                      <a:pPr>
                        <a:lnSpc>
                          <a:spcPct val="115000"/>
                        </a:lnSpc>
                        <a:spcAft>
                          <a:spcPts val="0"/>
                        </a:spcAft>
                      </a:pPr>
                      <a:r>
                        <a:rPr lang="es-ES" sz="1200" b="1" dirty="0">
                          <a:effectLst/>
                          <a:latin typeface="Times New Roman" pitchFamily="18" charset="0"/>
                          <a:cs typeface="Times New Roman" pitchFamily="18" charset="0"/>
                        </a:rPr>
                        <a:t>TOTAL</a:t>
                      </a:r>
                      <a:endParaRPr lang="es-EC" sz="1800" b="1" dirty="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200" b="1">
                          <a:effectLst/>
                          <a:latin typeface="Times New Roman" pitchFamily="18" charset="0"/>
                          <a:cs typeface="Times New Roman" pitchFamily="18" charset="0"/>
                        </a:rPr>
                        <a:t>102,505.40</a:t>
                      </a:r>
                      <a:endParaRPr lang="es-EC" sz="1800" b="1">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200" b="1" dirty="0">
                          <a:effectLst/>
                          <a:latin typeface="Times New Roman" pitchFamily="18" charset="0"/>
                          <a:cs typeface="Times New Roman" pitchFamily="18" charset="0"/>
                        </a:rPr>
                        <a:t>101,669.98</a:t>
                      </a:r>
                      <a:endParaRPr lang="es-EC" sz="1800" b="1" dirty="0">
                        <a:effectLst/>
                        <a:latin typeface="Times New Roman" pitchFamily="18" charset="0"/>
                        <a:ea typeface="Times New Roman"/>
                        <a:cs typeface="Times New Roman" pitchFamily="18" charset="0"/>
                      </a:endParaRPr>
                    </a:p>
                  </a:txBody>
                  <a:tcPr marL="44450" marR="44450" marT="0" marB="0" anchor="b"/>
                </a:tc>
                <a:tc>
                  <a:txBody>
                    <a:bodyPr/>
                    <a:lstStyle/>
                    <a:p>
                      <a:pPr>
                        <a:lnSpc>
                          <a:spcPct val="115000"/>
                        </a:lnSpc>
                      </a:pPr>
                      <a:endParaRPr lang="es-EC" sz="1600" b="1" dirty="0">
                        <a:effectLst/>
                        <a:latin typeface="Times New Roman" pitchFamily="18" charset="0"/>
                        <a:cs typeface="Times New Roman" pitchFamily="18" charset="0"/>
                      </a:endParaRPr>
                    </a:p>
                  </a:txBody>
                  <a:tcPr marL="44450" marR="44450" marT="0" marB="0" anchor="b"/>
                </a:tc>
              </a:tr>
              <a:tr h="246325">
                <a:tc>
                  <a:txBody>
                    <a:bodyPr/>
                    <a:lstStyle/>
                    <a:p>
                      <a:pPr>
                        <a:lnSpc>
                          <a:spcPct val="115000"/>
                        </a:lnSpc>
                        <a:spcAft>
                          <a:spcPts val="0"/>
                        </a:spcAft>
                      </a:pPr>
                      <a:r>
                        <a:rPr lang="es-ES" sz="1200">
                          <a:effectLst/>
                        </a:rPr>
                        <a:t> </a:t>
                      </a:r>
                      <a:endParaRPr lang="es-EC" sz="1800">
                        <a:effectLst/>
                        <a:latin typeface="Times New Roman"/>
                        <a:ea typeface="Times New Roman"/>
                        <a:cs typeface="Times New Roman"/>
                      </a:endParaRPr>
                    </a:p>
                  </a:txBody>
                  <a:tcPr marL="44450" marR="44450" marT="0" marB="0" anchor="b"/>
                </a:tc>
                <a:tc>
                  <a:txBody>
                    <a:bodyPr/>
                    <a:lstStyle/>
                    <a:p>
                      <a:pPr>
                        <a:lnSpc>
                          <a:spcPct val="115000"/>
                        </a:lnSpc>
                        <a:spcAft>
                          <a:spcPts val="0"/>
                        </a:spcAft>
                      </a:pPr>
                      <a:r>
                        <a:rPr lang="es-ES" sz="1200">
                          <a:effectLst/>
                          <a:latin typeface="Times New Roman" pitchFamily="18" charset="0"/>
                          <a:cs typeface="Times New Roman" pitchFamily="18" charset="0"/>
                        </a:rPr>
                        <a:t> </a:t>
                      </a:r>
                      <a:endParaRPr lang="es-EC" sz="1800">
                        <a:effectLst/>
                        <a:latin typeface="Times New Roman" pitchFamily="18" charset="0"/>
                        <a:ea typeface="Times New Roman"/>
                        <a:cs typeface="Times New Roman" pitchFamily="18" charset="0"/>
                      </a:endParaRPr>
                    </a:p>
                  </a:txBody>
                  <a:tcPr marL="44450" marR="44450" marT="0" marB="0" anchor="b"/>
                </a:tc>
                <a:tc>
                  <a:txBody>
                    <a:bodyPr/>
                    <a:lstStyle/>
                    <a:p>
                      <a:pPr>
                        <a:lnSpc>
                          <a:spcPct val="115000"/>
                        </a:lnSpc>
                        <a:spcAft>
                          <a:spcPts val="0"/>
                        </a:spcAft>
                      </a:pPr>
                      <a:r>
                        <a:rPr lang="es-ES" sz="1200">
                          <a:effectLst/>
                          <a:latin typeface="Times New Roman" pitchFamily="18" charset="0"/>
                          <a:cs typeface="Times New Roman" pitchFamily="18" charset="0"/>
                        </a:rPr>
                        <a:t> </a:t>
                      </a:r>
                      <a:endParaRPr lang="es-EC" sz="1800">
                        <a:effectLst/>
                        <a:latin typeface="Times New Roman" pitchFamily="18" charset="0"/>
                        <a:ea typeface="Times New Roman"/>
                        <a:cs typeface="Times New Roman" pitchFamily="18" charset="0"/>
                      </a:endParaRPr>
                    </a:p>
                  </a:txBody>
                  <a:tcPr marL="44450" marR="44450" marT="0" marB="0" anchor="b"/>
                </a:tc>
                <a:tc gridSpan="3">
                  <a:txBody>
                    <a:bodyPr/>
                    <a:lstStyle/>
                    <a:p>
                      <a:pPr>
                        <a:lnSpc>
                          <a:spcPct val="115000"/>
                        </a:lnSpc>
                        <a:spcAft>
                          <a:spcPts val="0"/>
                        </a:spcAft>
                      </a:pPr>
                      <a:r>
                        <a:rPr lang="es-ES" sz="1200" b="1" dirty="0">
                          <a:effectLst/>
                          <a:latin typeface="Times New Roman" pitchFamily="18" charset="0"/>
                          <a:cs typeface="Times New Roman" pitchFamily="18" charset="0"/>
                        </a:rPr>
                        <a:t>VAN</a:t>
                      </a:r>
                      <a:endParaRPr lang="es-EC" sz="1800" b="1" dirty="0">
                        <a:effectLst/>
                        <a:latin typeface="Times New Roman" pitchFamily="18" charset="0"/>
                        <a:ea typeface="Times New Roman"/>
                        <a:cs typeface="Times New Roman"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gn="r">
                        <a:lnSpc>
                          <a:spcPct val="115000"/>
                        </a:lnSpc>
                        <a:spcAft>
                          <a:spcPts val="0"/>
                        </a:spcAft>
                      </a:pPr>
                      <a:r>
                        <a:rPr lang="es-ES" sz="1200" b="1" dirty="0">
                          <a:effectLst/>
                          <a:latin typeface="Times New Roman" pitchFamily="18" charset="0"/>
                          <a:cs typeface="Times New Roman" pitchFamily="18" charset="0"/>
                        </a:rPr>
                        <a:t>835.42</a:t>
                      </a:r>
                      <a:endParaRPr lang="es-EC" sz="1800" b="1" dirty="0">
                        <a:effectLst/>
                        <a:latin typeface="Times New Roman" pitchFamily="18" charset="0"/>
                        <a:ea typeface="Times New Roman"/>
                        <a:cs typeface="Times New Roman" pitchFamily="18" charset="0"/>
                      </a:endParaRPr>
                    </a:p>
                  </a:txBody>
                  <a:tcPr marL="44450" marR="44450" marT="0" marB="0" anchor="b"/>
                </a:tc>
              </a:tr>
            </a:tbl>
          </a:graphicData>
        </a:graphic>
      </p:graphicFrame>
      <p:sp>
        <p:nvSpPr>
          <p:cNvPr id="16" name="15 CuadroTexto"/>
          <p:cNvSpPr txBox="1"/>
          <p:nvPr/>
        </p:nvSpPr>
        <p:spPr>
          <a:xfrm>
            <a:off x="1952092" y="2924944"/>
            <a:ext cx="4248472" cy="369332"/>
          </a:xfrm>
          <a:prstGeom prst="rect">
            <a:avLst/>
          </a:prstGeom>
          <a:noFill/>
        </p:spPr>
        <p:txBody>
          <a:bodyPr wrap="square" rtlCol="0">
            <a:spAutoFit/>
          </a:bodyPr>
          <a:lstStyle/>
          <a:p>
            <a:r>
              <a:rPr lang="es-EC" b="1" dirty="0" smtClean="0">
                <a:effectLst>
                  <a:glow rad="63500">
                    <a:schemeClr val="accent2">
                      <a:satMod val="175000"/>
                      <a:alpha val="40000"/>
                    </a:schemeClr>
                  </a:glow>
                </a:effectLst>
              </a:rPr>
              <a:t>VALOR ACTUAL NETO</a:t>
            </a:r>
            <a:endParaRPr lang="es-EC" b="1" dirty="0">
              <a:effectLst>
                <a:glow rad="63500">
                  <a:schemeClr val="accent2">
                    <a:satMod val="175000"/>
                    <a:alpha val="40000"/>
                  </a:schemeClr>
                </a:glow>
              </a:effectLst>
            </a:endParaRPr>
          </a:p>
        </p:txBody>
      </p:sp>
    </p:spTree>
    <p:extLst>
      <p:ext uri="{BB962C8B-B14F-4D97-AF65-F5344CB8AC3E}">
        <p14:creationId xmlns:p14="http://schemas.microsoft.com/office/powerpoint/2010/main" val="79218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repeatCount="indefinite"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3000"/>
                                        <p:tgtEl>
                                          <p:spTgt spid="6"/>
                                        </p:tgtEl>
                                      </p:cBhvr>
                                    </p:animEffect>
                                  </p:childTnLst>
                                </p:cTn>
                              </p:par>
                              <p:par>
                                <p:cTn id="8" presetID="28" presetClass="entr" presetSubtype="0" repeatCount="indefinite"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0" fill="hold"/>
                                        <p:tgtEl>
                                          <p:spTgt spid="9"/>
                                        </p:tgtEl>
                                        <p:attrNameLst>
                                          <p:attrName>ppt_x</p:attrName>
                                        </p:attrNameLst>
                                      </p:cBhvr>
                                      <p:tavLst>
                                        <p:tav tm="0">
                                          <p:val>
                                            <p:strVal val="#ppt_x"/>
                                          </p:val>
                                        </p:tav>
                                        <p:tav tm="100000">
                                          <p:val>
                                            <p:strVal val="#ppt_x"/>
                                          </p:val>
                                        </p:tav>
                                      </p:tavLst>
                                    </p:anim>
                                    <p:anim calcmode="lin" valueType="num">
                                      <p:cBhvr>
                                        <p:cTn id="11" dur="5000" fill="hold"/>
                                        <p:tgtEl>
                                          <p:spTgt spid="9"/>
                                        </p:tgtEl>
                                        <p:attrNameLst>
                                          <p:attrName>ppt_y</p:attrName>
                                        </p:attrNameLst>
                                      </p:cBhvr>
                                      <p:tavLst>
                                        <p:tav tm="0">
                                          <p:val>
                                            <p:strVal val="#ppt_y+1"/>
                                          </p:val>
                                        </p:tav>
                                        <p:tav tm="100000">
                                          <p:val>
                                            <p:strVal val="#ppt_y-1"/>
                                          </p:val>
                                        </p:tav>
                                      </p:tavLst>
                                    </p:anim>
                                  </p:childTnLst>
                                </p:cTn>
                              </p:par>
                              <p:par>
                                <p:cTn id="12" presetID="28" presetClass="entr" presetSubtype="0" repeatCount="indefinite"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0" fill="hold"/>
                                        <p:tgtEl>
                                          <p:spTgt spid="8"/>
                                        </p:tgtEl>
                                        <p:attrNameLst>
                                          <p:attrName>ppt_x</p:attrName>
                                        </p:attrNameLst>
                                      </p:cBhvr>
                                      <p:tavLst>
                                        <p:tav tm="0">
                                          <p:val>
                                            <p:strVal val="#ppt_x"/>
                                          </p:val>
                                        </p:tav>
                                        <p:tav tm="100000">
                                          <p:val>
                                            <p:strVal val="#ppt_x"/>
                                          </p:val>
                                        </p:tav>
                                      </p:tavLst>
                                    </p:anim>
                                    <p:anim calcmode="lin" valueType="num">
                                      <p:cBhvr>
                                        <p:cTn id="15" dur="5000" fill="hold"/>
                                        <p:tgtEl>
                                          <p:spTgt spid="8"/>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22824"/>
            <a:ext cx="9144000" cy="571504"/>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Rectángulo"/>
          <p:cNvSpPr/>
          <p:nvPr/>
        </p:nvSpPr>
        <p:spPr>
          <a:xfrm rot="5400000">
            <a:off x="5572140" y="3286140"/>
            <a:ext cx="6858000" cy="285720"/>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rot="5400000">
            <a:off x="5250669" y="3321835"/>
            <a:ext cx="6858000" cy="214282"/>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5940152" y="-24"/>
            <a:ext cx="1985800" cy="369332"/>
          </a:xfrm>
          <a:prstGeom prst="rect">
            <a:avLst/>
          </a:prstGeom>
          <a:noFill/>
        </p:spPr>
        <p:txBody>
          <a:bodyPr wrap="none" rtlCol="0">
            <a:spAutoFit/>
          </a:bodyPr>
          <a:lstStyle/>
          <a:p>
            <a:r>
              <a:rPr lang="es-ES" dirty="0" smtClean="0">
                <a:solidFill>
                  <a:srgbClr val="FFFF99"/>
                </a:solidFill>
                <a:latin typeface="Forte" pitchFamily="66" charset="0"/>
              </a:rPr>
              <a:t>Estudio Financiero</a:t>
            </a:r>
            <a:endParaRPr lang="es-ES" dirty="0">
              <a:solidFill>
                <a:srgbClr val="FFFF99"/>
              </a:solidFill>
              <a:latin typeface="Forte" pitchFamily="66" charset="0"/>
            </a:endParaRPr>
          </a:p>
        </p:txBody>
      </p:sp>
      <p:graphicFrame>
        <p:nvGraphicFramePr>
          <p:cNvPr id="8" name="7 Tabla"/>
          <p:cNvGraphicFramePr>
            <a:graphicFrameLocks noGrp="1"/>
          </p:cNvGraphicFramePr>
          <p:nvPr>
            <p:extLst>
              <p:ext uri="{D42A27DB-BD31-4B8C-83A1-F6EECF244321}">
                <p14:modId xmlns:p14="http://schemas.microsoft.com/office/powerpoint/2010/main" val="4153850679"/>
              </p:ext>
            </p:extLst>
          </p:nvPr>
        </p:nvGraphicFramePr>
        <p:xfrm>
          <a:off x="2195736" y="1370077"/>
          <a:ext cx="4484905" cy="4661916"/>
        </p:xfrm>
        <a:graphic>
          <a:graphicData uri="http://schemas.openxmlformats.org/drawingml/2006/table">
            <a:tbl>
              <a:tblPr firstRow="1" firstCol="1" bandRow="1">
                <a:tableStyleId>{9D7B26C5-4107-4FEC-AEDC-1716B250A1EF}</a:tableStyleId>
              </a:tblPr>
              <a:tblGrid>
                <a:gridCol w="1159072"/>
                <a:gridCol w="1276559"/>
                <a:gridCol w="1067942"/>
                <a:gridCol w="981332"/>
              </a:tblGrid>
              <a:tr h="250561">
                <a:tc rowSpan="2">
                  <a:txBody>
                    <a:bodyPr/>
                    <a:lstStyle/>
                    <a:p>
                      <a:pPr algn="ctr">
                        <a:lnSpc>
                          <a:spcPct val="115000"/>
                        </a:lnSpc>
                        <a:spcAft>
                          <a:spcPts val="0"/>
                        </a:spcAft>
                      </a:pPr>
                      <a:r>
                        <a:rPr lang="es-ES" sz="1400" dirty="0">
                          <a:effectLst/>
                        </a:rPr>
                        <a:t>AÑO</a:t>
                      </a:r>
                      <a:endParaRPr lang="es-EC" sz="1600" dirty="0">
                        <a:effectLst/>
                        <a:latin typeface="Times New Roman"/>
                        <a:ea typeface="Times New Roman"/>
                        <a:cs typeface="Times New Roman"/>
                      </a:endParaRPr>
                    </a:p>
                  </a:txBody>
                  <a:tcPr marL="44450" marR="44450" marT="0" marB="0" anchor="ctr"/>
                </a:tc>
                <a:tc rowSpan="2">
                  <a:txBody>
                    <a:bodyPr/>
                    <a:lstStyle/>
                    <a:p>
                      <a:pPr algn="ctr">
                        <a:lnSpc>
                          <a:spcPct val="115000"/>
                        </a:lnSpc>
                        <a:spcAft>
                          <a:spcPts val="0"/>
                        </a:spcAft>
                      </a:pPr>
                      <a:r>
                        <a:rPr lang="es-ES" sz="1400">
                          <a:effectLst/>
                        </a:rPr>
                        <a:t>BENEFICIO ACTUAL</a:t>
                      </a:r>
                      <a:endParaRPr lang="es-EC" sz="16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400">
                          <a:effectLst/>
                        </a:rPr>
                        <a:t>TASA </a:t>
                      </a:r>
                      <a:endParaRPr lang="es-EC" sz="16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400">
                          <a:effectLst/>
                        </a:rPr>
                        <a:t>TASA</a:t>
                      </a:r>
                      <a:endParaRPr lang="es-EC" sz="1600">
                        <a:effectLst/>
                        <a:latin typeface="Times New Roman"/>
                        <a:ea typeface="Times New Roman"/>
                        <a:cs typeface="Times New Roman"/>
                      </a:endParaRPr>
                    </a:p>
                  </a:txBody>
                  <a:tcPr marL="44450" marR="44450" marT="0" marB="0" anchor="ctr"/>
                </a:tc>
              </a:tr>
              <a:tr h="250561">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S" sz="1400" b="1" dirty="0">
                          <a:effectLst/>
                        </a:rPr>
                        <a:t>25.80%</a:t>
                      </a:r>
                      <a:endParaRPr lang="es-EC" sz="1600" b="1"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400" b="1" dirty="0">
                          <a:effectLst/>
                        </a:rPr>
                        <a:t>15.50%</a:t>
                      </a:r>
                      <a:endParaRPr lang="es-EC" sz="1600" b="1" dirty="0">
                        <a:effectLst/>
                        <a:latin typeface="Times New Roman"/>
                        <a:ea typeface="Times New Roman"/>
                        <a:cs typeface="Times New Roman"/>
                      </a:endParaRPr>
                    </a:p>
                  </a:txBody>
                  <a:tcPr marL="44450" marR="44450" marT="0" marB="0" anchor="ctr"/>
                </a:tc>
              </a:tr>
              <a:tr h="250561">
                <a:tc>
                  <a:txBody>
                    <a:bodyPr/>
                    <a:lstStyle/>
                    <a:p>
                      <a:pPr algn="ctr">
                        <a:lnSpc>
                          <a:spcPct val="115000"/>
                        </a:lnSpc>
                        <a:spcAft>
                          <a:spcPts val="0"/>
                        </a:spcAft>
                      </a:pPr>
                      <a:r>
                        <a:rPr lang="es-ES" sz="1400">
                          <a:effectLst/>
                        </a:rPr>
                        <a:t>0</a:t>
                      </a:r>
                      <a:endParaRPr lang="es-EC" sz="16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dirty="0">
                          <a:effectLst/>
                          <a:latin typeface="Times New Roman" pitchFamily="18" charset="0"/>
                          <a:cs typeface="Times New Roman" pitchFamily="18" charset="0"/>
                        </a:rPr>
                        <a:t>-10,287.96</a:t>
                      </a:r>
                      <a:endParaRPr lang="es-EC" sz="1600" dirty="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dirty="0">
                          <a:effectLst/>
                          <a:latin typeface="Times New Roman" pitchFamily="18" charset="0"/>
                          <a:cs typeface="Times New Roman" pitchFamily="18" charset="0"/>
                        </a:rPr>
                        <a:t>-10,287.96</a:t>
                      </a:r>
                      <a:endParaRPr lang="es-EC" sz="1600" dirty="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-10,287.96</a:t>
                      </a:r>
                      <a:endParaRPr lang="es-EC" sz="1600">
                        <a:effectLst/>
                        <a:latin typeface="Times New Roman" pitchFamily="18" charset="0"/>
                        <a:ea typeface="Times New Roman"/>
                        <a:cs typeface="Times New Roman" pitchFamily="18" charset="0"/>
                      </a:endParaRPr>
                    </a:p>
                  </a:txBody>
                  <a:tcPr marL="44450" marR="44450" marT="0" marB="0" anchor="b"/>
                </a:tc>
              </a:tr>
              <a:tr h="250561">
                <a:tc>
                  <a:txBody>
                    <a:bodyPr/>
                    <a:lstStyle/>
                    <a:p>
                      <a:pPr algn="ctr">
                        <a:lnSpc>
                          <a:spcPct val="115000"/>
                        </a:lnSpc>
                        <a:spcAft>
                          <a:spcPts val="0"/>
                        </a:spcAft>
                      </a:pPr>
                      <a:r>
                        <a:rPr lang="es-ES" sz="1400">
                          <a:effectLst/>
                        </a:rPr>
                        <a:t>1</a:t>
                      </a:r>
                      <a:endParaRPr lang="es-EC" sz="16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dirty="0">
                          <a:effectLst/>
                          <a:latin typeface="Times New Roman" pitchFamily="18" charset="0"/>
                          <a:cs typeface="Times New Roman" pitchFamily="18" charset="0"/>
                        </a:rPr>
                        <a:t>4,032.16</a:t>
                      </a:r>
                      <a:endParaRPr lang="es-EC" sz="1600" dirty="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dirty="0">
                          <a:effectLst/>
                          <a:latin typeface="Times New Roman" pitchFamily="18" charset="0"/>
                          <a:cs typeface="Times New Roman" pitchFamily="18" charset="0"/>
                        </a:rPr>
                        <a:t>3,205.16</a:t>
                      </a:r>
                      <a:endParaRPr lang="es-EC" sz="1600" dirty="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3,491.04</a:t>
                      </a:r>
                      <a:endParaRPr lang="es-EC" sz="1600">
                        <a:effectLst/>
                        <a:latin typeface="Times New Roman" pitchFamily="18" charset="0"/>
                        <a:ea typeface="Times New Roman"/>
                        <a:cs typeface="Times New Roman" pitchFamily="18" charset="0"/>
                      </a:endParaRPr>
                    </a:p>
                  </a:txBody>
                  <a:tcPr marL="44450" marR="44450" marT="0" marB="0" anchor="b"/>
                </a:tc>
              </a:tr>
              <a:tr h="250561">
                <a:tc>
                  <a:txBody>
                    <a:bodyPr/>
                    <a:lstStyle/>
                    <a:p>
                      <a:pPr algn="ctr">
                        <a:lnSpc>
                          <a:spcPct val="115000"/>
                        </a:lnSpc>
                        <a:spcAft>
                          <a:spcPts val="0"/>
                        </a:spcAft>
                      </a:pPr>
                      <a:r>
                        <a:rPr lang="es-ES" sz="1400">
                          <a:effectLst/>
                        </a:rPr>
                        <a:t>2</a:t>
                      </a:r>
                      <a:endParaRPr lang="es-EC" sz="16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4,236.16</a:t>
                      </a:r>
                      <a:endParaRPr lang="es-EC" sz="16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dirty="0">
                          <a:effectLst/>
                          <a:latin typeface="Times New Roman" pitchFamily="18" charset="0"/>
                          <a:cs typeface="Times New Roman" pitchFamily="18" charset="0"/>
                        </a:rPr>
                        <a:t>2,676.69</a:t>
                      </a:r>
                      <a:endParaRPr lang="es-EC" sz="1600" dirty="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3,175.48</a:t>
                      </a:r>
                      <a:endParaRPr lang="es-EC" sz="1600">
                        <a:effectLst/>
                        <a:latin typeface="Times New Roman" pitchFamily="18" charset="0"/>
                        <a:ea typeface="Times New Roman"/>
                        <a:cs typeface="Times New Roman" pitchFamily="18" charset="0"/>
                      </a:endParaRPr>
                    </a:p>
                  </a:txBody>
                  <a:tcPr marL="44450" marR="44450" marT="0" marB="0" anchor="b"/>
                </a:tc>
              </a:tr>
              <a:tr h="250561">
                <a:tc>
                  <a:txBody>
                    <a:bodyPr/>
                    <a:lstStyle/>
                    <a:p>
                      <a:pPr algn="ctr">
                        <a:lnSpc>
                          <a:spcPct val="115000"/>
                        </a:lnSpc>
                        <a:spcAft>
                          <a:spcPts val="0"/>
                        </a:spcAft>
                      </a:pPr>
                      <a:r>
                        <a:rPr lang="es-ES" sz="1400">
                          <a:effectLst/>
                        </a:rPr>
                        <a:t>3</a:t>
                      </a:r>
                      <a:endParaRPr lang="es-EC" sz="16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4,197.73</a:t>
                      </a:r>
                      <a:endParaRPr lang="es-EC" sz="16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dirty="0">
                          <a:effectLst/>
                          <a:latin typeface="Times New Roman" pitchFamily="18" charset="0"/>
                          <a:cs typeface="Times New Roman" pitchFamily="18" charset="0"/>
                        </a:rPr>
                        <a:t>2,108.40</a:t>
                      </a:r>
                      <a:endParaRPr lang="es-EC" sz="1600" dirty="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dirty="0">
                          <a:effectLst/>
                          <a:latin typeface="Times New Roman" pitchFamily="18" charset="0"/>
                          <a:cs typeface="Times New Roman" pitchFamily="18" charset="0"/>
                        </a:rPr>
                        <a:t>2,724.39</a:t>
                      </a:r>
                      <a:endParaRPr lang="es-EC" sz="1600" dirty="0">
                        <a:effectLst/>
                        <a:latin typeface="Times New Roman" pitchFamily="18" charset="0"/>
                        <a:ea typeface="Times New Roman"/>
                        <a:cs typeface="Times New Roman" pitchFamily="18" charset="0"/>
                      </a:endParaRPr>
                    </a:p>
                  </a:txBody>
                  <a:tcPr marL="44450" marR="44450" marT="0" marB="0" anchor="b"/>
                </a:tc>
              </a:tr>
              <a:tr h="250561">
                <a:tc>
                  <a:txBody>
                    <a:bodyPr/>
                    <a:lstStyle/>
                    <a:p>
                      <a:pPr algn="ctr">
                        <a:lnSpc>
                          <a:spcPct val="115000"/>
                        </a:lnSpc>
                        <a:spcAft>
                          <a:spcPts val="0"/>
                        </a:spcAft>
                      </a:pPr>
                      <a:r>
                        <a:rPr lang="es-ES" sz="1400">
                          <a:effectLst/>
                        </a:rPr>
                        <a:t>4</a:t>
                      </a:r>
                      <a:endParaRPr lang="es-EC" sz="16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4,451.60</a:t>
                      </a:r>
                      <a:endParaRPr lang="es-EC" sz="16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dirty="0">
                          <a:effectLst/>
                          <a:latin typeface="Times New Roman" pitchFamily="18" charset="0"/>
                          <a:cs typeface="Times New Roman" pitchFamily="18" charset="0"/>
                        </a:rPr>
                        <a:t>1,777.32</a:t>
                      </a:r>
                      <a:endParaRPr lang="es-EC" sz="1600" dirty="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dirty="0">
                          <a:effectLst/>
                          <a:latin typeface="Times New Roman" pitchFamily="18" charset="0"/>
                          <a:cs typeface="Times New Roman" pitchFamily="18" charset="0"/>
                        </a:rPr>
                        <a:t>2,501.43</a:t>
                      </a:r>
                      <a:endParaRPr lang="es-EC" sz="1600" dirty="0">
                        <a:effectLst/>
                        <a:latin typeface="Times New Roman" pitchFamily="18" charset="0"/>
                        <a:ea typeface="Times New Roman"/>
                        <a:cs typeface="Times New Roman" pitchFamily="18" charset="0"/>
                      </a:endParaRPr>
                    </a:p>
                  </a:txBody>
                  <a:tcPr marL="44450" marR="44450" marT="0" marB="0" anchor="b"/>
                </a:tc>
              </a:tr>
              <a:tr h="250561">
                <a:tc>
                  <a:txBody>
                    <a:bodyPr/>
                    <a:lstStyle/>
                    <a:p>
                      <a:pPr algn="ctr">
                        <a:lnSpc>
                          <a:spcPct val="115000"/>
                        </a:lnSpc>
                        <a:spcAft>
                          <a:spcPts val="0"/>
                        </a:spcAft>
                      </a:pPr>
                      <a:r>
                        <a:rPr lang="es-ES" sz="1400">
                          <a:effectLst/>
                        </a:rPr>
                        <a:t>5</a:t>
                      </a:r>
                      <a:endParaRPr lang="es-EC" sz="16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4,272.06</a:t>
                      </a:r>
                      <a:endParaRPr lang="es-EC" sz="16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1,355.81</a:t>
                      </a:r>
                      <a:endParaRPr lang="es-EC" sz="16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dirty="0">
                          <a:effectLst/>
                          <a:latin typeface="Times New Roman" pitchFamily="18" charset="0"/>
                          <a:cs typeface="Times New Roman" pitchFamily="18" charset="0"/>
                        </a:rPr>
                        <a:t>2,078.39</a:t>
                      </a:r>
                      <a:endParaRPr lang="es-EC" sz="1600" dirty="0">
                        <a:effectLst/>
                        <a:latin typeface="Times New Roman" pitchFamily="18" charset="0"/>
                        <a:ea typeface="Times New Roman"/>
                        <a:cs typeface="Times New Roman" pitchFamily="18" charset="0"/>
                      </a:endParaRPr>
                    </a:p>
                  </a:txBody>
                  <a:tcPr marL="44450" marR="44450" marT="0" marB="0" anchor="b"/>
                </a:tc>
              </a:tr>
              <a:tr h="263089">
                <a:tc>
                  <a:txBody>
                    <a:bodyPr/>
                    <a:lstStyle/>
                    <a:p>
                      <a:pPr>
                        <a:lnSpc>
                          <a:spcPct val="115000"/>
                        </a:lnSpc>
                        <a:spcAft>
                          <a:spcPts val="0"/>
                        </a:spcAft>
                      </a:pPr>
                      <a:r>
                        <a:rPr lang="es-ES" sz="1400">
                          <a:effectLst/>
                        </a:rPr>
                        <a:t> </a:t>
                      </a:r>
                      <a:endParaRPr lang="es-EC" sz="1600">
                        <a:effectLst/>
                        <a:latin typeface="Times New Roman"/>
                        <a:ea typeface="Times New Roman"/>
                        <a:cs typeface="Times New Roman"/>
                      </a:endParaRPr>
                    </a:p>
                  </a:txBody>
                  <a:tcPr marL="44450" marR="44450" marT="0" marB="0" anchor="b"/>
                </a:tc>
                <a:tc>
                  <a:txBody>
                    <a:bodyPr/>
                    <a:lstStyle/>
                    <a:p>
                      <a:pPr>
                        <a:lnSpc>
                          <a:spcPct val="115000"/>
                        </a:lnSpc>
                        <a:spcAft>
                          <a:spcPts val="0"/>
                        </a:spcAft>
                      </a:pPr>
                      <a:r>
                        <a:rPr lang="es-ES" sz="1400">
                          <a:effectLst/>
                          <a:latin typeface="Times New Roman" pitchFamily="18" charset="0"/>
                          <a:cs typeface="Times New Roman" pitchFamily="18" charset="0"/>
                        </a:rPr>
                        <a:t> </a:t>
                      </a:r>
                      <a:endParaRPr lang="es-EC" sz="16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dirty="0">
                          <a:effectLst/>
                          <a:latin typeface="Times New Roman" pitchFamily="18" charset="0"/>
                          <a:cs typeface="Times New Roman" pitchFamily="18" charset="0"/>
                        </a:rPr>
                        <a:t>835.42</a:t>
                      </a:r>
                      <a:endParaRPr lang="es-EC" sz="1600" dirty="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dirty="0">
                          <a:effectLst/>
                          <a:latin typeface="Times New Roman" pitchFamily="18" charset="0"/>
                          <a:cs typeface="Times New Roman" pitchFamily="18" charset="0"/>
                        </a:rPr>
                        <a:t>3,682.77</a:t>
                      </a:r>
                      <a:endParaRPr lang="es-EC" sz="1600" dirty="0">
                        <a:effectLst/>
                        <a:latin typeface="Times New Roman" pitchFamily="18" charset="0"/>
                        <a:ea typeface="Times New Roman"/>
                        <a:cs typeface="Times New Roman" pitchFamily="18" charset="0"/>
                      </a:endParaRPr>
                    </a:p>
                  </a:txBody>
                  <a:tcPr marL="44450" marR="44450" marT="0" marB="0" anchor="b"/>
                </a:tc>
              </a:tr>
            </a:tbl>
          </a:graphicData>
        </a:graphic>
      </p:graphicFrame>
      <mc:AlternateContent xmlns:mc="http://schemas.openxmlformats.org/markup-compatibility/2006" xmlns:a14="http://schemas.microsoft.com/office/drawing/2010/main">
        <mc:Choice Requires="a14">
          <p:sp>
            <p:nvSpPr>
              <p:cNvPr id="9" name="8 Rectángulo"/>
              <p:cNvSpPr/>
              <p:nvPr/>
            </p:nvSpPr>
            <p:spPr>
              <a:xfrm>
                <a:off x="980775" y="3933056"/>
                <a:ext cx="6912768" cy="16140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i="1">
                          <a:latin typeface="Cambria Math"/>
                        </a:rPr>
                        <m:t>𝑇𝐼𝑅</m:t>
                      </m:r>
                      <m:r>
                        <a:rPr lang="es-ES" i="1">
                          <a:latin typeface="Cambria Math"/>
                        </a:rPr>
                        <m:t>= </m:t>
                      </m:r>
                      <m:sSub>
                        <m:sSubPr>
                          <m:ctrlPr>
                            <a:rPr lang="es-EC" i="1">
                              <a:latin typeface="Cambria Math"/>
                            </a:rPr>
                          </m:ctrlPr>
                        </m:sSubPr>
                        <m:e>
                          <m:r>
                            <a:rPr lang="es-ES" i="1">
                              <a:latin typeface="Cambria Math"/>
                            </a:rPr>
                            <m:t>𝑟</m:t>
                          </m:r>
                        </m:e>
                        <m:sub>
                          <m:r>
                            <a:rPr lang="es-ES" i="1">
                              <a:latin typeface="Cambria Math"/>
                            </a:rPr>
                            <m:t>1</m:t>
                          </m:r>
                        </m:sub>
                      </m:sSub>
                      <m:r>
                        <a:rPr lang="es-ES" i="1">
                          <a:latin typeface="Cambria Math"/>
                        </a:rPr>
                        <m:t>+(</m:t>
                      </m:r>
                      <m:sSub>
                        <m:sSubPr>
                          <m:ctrlPr>
                            <a:rPr lang="es-EC" i="1">
                              <a:latin typeface="Cambria Math"/>
                            </a:rPr>
                          </m:ctrlPr>
                        </m:sSubPr>
                        <m:e>
                          <m:r>
                            <a:rPr lang="es-ES" i="1">
                              <a:latin typeface="Cambria Math"/>
                            </a:rPr>
                            <m:t>𝑟</m:t>
                          </m:r>
                        </m:e>
                        <m:sub>
                          <m:r>
                            <a:rPr lang="es-ES" i="1">
                              <a:latin typeface="Cambria Math"/>
                            </a:rPr>
                            <m:t>2</m:t>
                          </m:r>
                        </m:sub>
                      </m:sSub>
                      <m:r>
                        <a:rPr lang="es-ES" i="1">
                          <a:latin typeface="Cambria Math"/>
                        </a:rPr>
                        <m:t>−</m:t>
                      </m:r>
                      <m:sSub>
                        <m:sSubPr>
                          <m:ctrlPr>
                            <a:rPr lang="es-EC" i="1">
                              <a:latin typeface="Cambria Math"/>
                            </a:rPr>
                          </m:ctrlPr>
                        </m:sSubPr>
                        <m:e>
                          <m:r>
                            <a:rPr lang="es-ES" i="1">
                              <a:latin typeface="Cambria Math"/>
                            </a:rPr>
                            <m:t>𝑟</m:t>
                          </m:r>
                        </m:e>
                        <m:sub>
                          <m:r>
                            <a:rPr lang="es-ES" i="1">
                              <a:latin typeface="Cambria Math"/>
                            </a:rPr>
                            <m:t>1</m:t>
                          </m:r>
                        </m:sub>
                      </m:sSub>
                      <m:r>
                        <a:rPr lang="es-ES" i="1">
                          <a:latin typeface="Cambria Math"/>
                        </a:rPr>
                        <m:t>)</m:t>
                      </m:r>
                      <m:d>
                        <m:dPr>
                          <m:ctrlPr>
                            <a:rPr lang="es-EC" i="1">
                              <a:latin typeface="Cambria Math"/>
                            </a:rPr>
                          </m:ctrlPr>
                        </m:dPr>
                        <m:e>
                          <m:f>
                            <m:fPr>
                              <m:ctrlPr>
                                <a:rPr lang="es-EC" i="1">
                                  <a:latin typeface="Cambria Math"/>
                                </a:rPr>
                              </m:ctrlPr>
                            </m:fPr>
                            <m:num>
                              <m:sSub>
                                <m:sSubPr>
                                  <m:ctrlPr>
                                    <a:rPr lang="es-EC" i="1">
                                      <a:latin typeface="Cambria Math"/>
                                    </a:rPr>
                                  </m:ctrlPr>
                                </m:sSubPr>
                                <m:e>
                                  <m:r>
                                    <a:rPr lang="es-ES" i="1">
                                      <a:latin typeface="Cambria Math"/>
                                    </a:rPr>
                                    <m:t>𝑉𝐴𝑁</m:t>
                                  </m:r>
                                </m:e>
                                <m:sub>
                                  <m:r>
                                    <a:rPr lang="es-ES" i="1">
                                      <a:latin typeface="Cambria Math"/>
                                    </a:rPr>
                                    <m:t>1</m:t>
                                  </m:r>
                                </m:sub>
                              </m:sSub>
                            </m:num>
                            <m:den>
                              <m:sSub>
                                <m:sSubPr>
                                  <m:ctrlPr>
                                    <a:rPr lang="es-EC" i="1">
                                      <a:latin typeface="Cambria Math"/>
                                    </a:rPr>
                                  </m:ctrlPr>
                                </m:sSubPr>
                                <m:e>
                                  <m:r>
                                    <a:rPr lang="es-ES" i="1">
                                      <a:latin typeface="Cambria Math"/>
                                    </a:rPr>
                                    <m:t>𝑉𝐴𝑁</m:t>
                                  </m:r>
                                </m:e>
                                <m:sub>
                                  <m:r>
                                    <a:rPr lang="es-ES" i="1">
                                      <a:latin typeface="Cambria Math"/>
                                    </a:rPr>
                                    <m:t>1</m:t>
                                  </m:r>
                                </m:sub>
                              </m:sSub>
                              <m:r>
                                <a:rPr lang="es-ES" i="1">
                                  <a:latin typeface="Cambria Math"/>
                                </a:rPr>
                                <m:t>−</m:t>
                              </m:r>
                              <m:sSub>
                                <m:sSubPr>
                                  <m:ctrlPr>
                                    <a:rPr lang="es-EC" i="1">
                                      <a:latin typeface="Cambria Math"/>
                                    </a:rPr>
                                  </m:ctrlPr>
                                </m:sSubPr>
                                <m:e>
                                  <m:r>
                                    <a:rPr lang="es-ES" i="1">
                                      <a:latin typeface="Cambria Math"/>
                                    </a:rPr>
                                    <m:t>𝑉𝐴𝑁</m:t>
                                  </m:r>
                                </m:e>
                                <m:sub>
                                  <m:r>
                                    <a:rPr lang="es-ES" i="1">
                                      <a:latin typeface="Cambria Math"/>
                                    </a:rPr>
                                    <m:t>2</m:t>
                                  </m:r>
                                </m:sub>
                              </m:sSub>
                            </m:den>
                          </m:f>
                        </m:e>
                      </m:d>
                    </m:oMath>
                  </m:oMathPara>
                </a14:m>
                <a:endParaRPr lang="es-EC" dirty="0"/>
              </a:p>
              <a:p>
                <a:pPr/>
                <a14:m>
                  <m:oMathPara xmlns:m="http://schemas.openxmlformats.org/officeDocument/2006/math">
                    <m:oMathParaPr>
                      <m:jc m:val="centerGroup"/>
                    </m:oMathParaPr>
                    <m:oMath xmlns:m="http://schemas.openxmlformats.org/officeDocument/2006/math">
                      <m:r>
                        <a:rPr lang="es-ES" i="1">
                          <a:latin typeface="Cambria Math"/>
                        </a:rPr>
                        <m:t>𝑇𝐼𝑅</m:t>
                      </m:r>
                      <m:r>
                        <a:rPr lang="es-ES" i="1">
                          <a:latin typeface="Cambria Math"/>
                        </a:rPr>
                        <m:t>= 0,2580+(0,1550−0,25.80)</m:t>
                      </m:r>
                      <m:d>
                        <m:dPr>
                          <m:ctrlPr>
                            <a:rPr lang="es-EC" i="1">
                              <a:latin typeface="Cambria Math"/>
                            </a:rPr>
                          </m:ctrlPr>
                        </m:dPr>
                        <m:e>
                          <m:f>
                            <m:fPr>
                              <m:ctrlPr>
                                <a:rPr lang="es-EC" i="1">
                                  <a:latin typeface="Cambria Math"/>
                                </a:rPr>
                              </m:ctrlPr>
                            </m:fPr>
                            <m:num>
                              <m:r>
                                <a:rPr lang="es-ES" i="1">
                                  <a:latin typeface="Cambria Math"/>
                                </a:rPr>
                                <m:t>835.42</m:t>
                              </m:r>
                            </m:num>
                            <m:den>
                              <m:r>
                                <a:rPr lang="es-ES" i="1">
                                  <a:latin typeface="Cambria Math"/>
                                </a:rPr>
                                <m:t>835.42−3,682.77</m:t>
                              </m:r>
                            </m:den>
                          </m:f>
                        </m:e>
                      </m:d>
                    </m:oMath>
                  </m:oMathPara>
                </a14:m>
                <a:endParaRPr lang="es-EC" dirty="0"/>
              </a:p>
              <a:p>
                <a:pPr algn="ctr"/>
                <a14:m>
                  <m:oMath xmlns:m="http://schemas.openxmlformats.org/officeDocument/2006/math">
                    <m:r>
                      <a:rPr lang="es-ES" i="1">
                        <a:latin typeface="Cambria Math"/>
                      </a:rPr>
                      <m:t>𝑇𝐼𝑅</m:t>
                    </m:r>
                    <m:r>
                      <a:rPr lang="es-ES" i="1">
                        <a:latin typeface="Cambria Math"/>
                      </a:rPr>
                      <m:t>= 28.82</m:t>
                    </m:r>
                  </m:oMath>
                </a14:m>
                <a:r>
                  <a:rPr lang="es-EC" dirty="0" smtClean="0"/>
                  <a:t>%</a:t>
                </a:r>
                <a:endParaRPr lang="es-EC" dirty="0"/>
              </a:p>
            </p:txBody>
          </p:sp>
        </mc:Choice>
        <mc:Fallback xmlns="">
          <p:sp>
            <p:nvSpPr>
              <p:cNvPr id="9" name="8 Rectángulo"/>
              <p:cNvSpPr>
                <a:spLocks noRot="1" noChangeAspect="1" noMove="1" noResize="1" noEditPoints="1" noAdjustHandles="1" noChangeArrowheads="1" noChangeShapeType="1" noTextEdit="1"/>
              </p:cNvSpPr>
              <p:nvPr/>
            </p:nvSpPr>
            <p:spPr>
              <a:xfrm>
                <a:off x="980775" y="3933056"/>
                <a:ext cx="6912768" cy="1614032"/>
              </a:xfrm>
              <a:prstGeom prst="rect">
                <a:avLst/>
              </a:prstGeom>
              <a:blipFill rotWithShape="1">
                <a:blip r:embed="rId2"/>
                <a:stretch>
                  <a:fillRect b="-5283"/>
                </a:stretch>
              </a:blipFill>
            </p:spPr>
            <p:txBody>
              <a:bodyPr/>
              <a:lstStyle/>
              <a:p>
                <a:r>
                  <a:rPr lang="es-EC">
                    <a:noFill/>
                  </a:rPr>
                  <a:t> </a:t>
                </a:r>
              </a:p>
            </p:txBody>
          </p:sp>
        </mc:Fallback>
      </mc:AlternateContent>
      <p:sp>
        <p:nvSpPr>
          <p:cNvPr id="11" name="10 CuadroTexto"/>
          <p:cNvSpPr txBox="1"/>
          <p:nvPr/>
        </p:nvSpPr>
        <p:spPr>
          <a:xfrm>
            <a:off x="2697967" y="749169"/>
            <a:ext cx="4248472" cy="369332"/>
          </a:xfrm>
          <a:prstGeom prst="rect">
            <a:avLst/>
          </a:prstGeom>
          <a:noFill/>
        </p:spPr>
        <p:txBody>
          <a:bodyPr wrap="square" rtlCol="0">
            <a:spAutoFit/>
          </a:bodyPr>
          <a:lstStyle/>
          <a:p>
            <a:r>
              <a:rPr lang="es-EC" b="1" dirty="0" smtClean="0">
                <a:effectLst>
                  <a:glow rad="63500">
                    <a:schemeClr val="accent2">
                      <a:satMod val="175000"/>
                      <a:alpha val="40000"/>
                    </a:schemeClr>
                  </a:glow>
                </a:effectLst>
              </a:rPr>
              <a:t>TASA INTERNA DE RETORNO</a:t>
            </a:r>
            <a:endParaRPr lang="es-EC" b="1" dirty="0">
              <a:effectLst>
                <a:glow rad="63500">
                  <a:schemeClr val="accent2">
                    <a:satMod val="175000"/>
                    <a:alpha val="40000"/>
                  </a:schemeClr>
                </a:glow>
              </a:effectLst>
            </a:endParaRPr>
          </a:p>
        </p:txBody>
      </p:sp>
      <p:sp>
        <p:nvSpPr>
          <p:cNvPr id="12" name="11 CuadroTexto"/>
          <p:cNvSpPr txBox="1"/>
          <p:nvPr/>
        </p:nvSpPr>
        <p:spPr>
          <a:xfrm>
            <a:off x="467544" y="5877272"/>
            <a:ext cx="4354659" cy="646331"/>
          </a:xfrm>
          <a:prstGeom prst="rect">
            <a:avLst/>
          </a:prstGeom>
          <a:noFill/>
        </p:spPr>
        <p:txBody>
          <a:bodyPr wrap="square" rtlCol="0">
            <a:spAutoFit/>
          </a:bodyPr>
          <a:lstStyle/>
          <a:p>
            <a:r>
              <a:rPr lang="es-EC" b="1" dirty="0" smtClean="0"/>
              <a:t>PERÍODO DE RECUPERACIÓN DE LA INVERSIÓN </a:t>
            </a:r>
            <a:endParaRPr lang="es-EC" b="1" dirty="0"/>
          </a:p>
        </p:txBody>
      </p:sp>
      <p:sp>
        <p:nvSpPr>
          <p:cNvPr id="13" name="12 CuadroTexto"/>
          <p:cNvSpPr txBox="1"/>
          <p:nvPr/>
        </p:nvSpPr>
        <p:spPr>
          <a:xfrm>
            <a:off x="5763834" y="6011996"/>
            <a:ext cx="2552582" cy="369332"/>
          </a:xfrm>
          <a:prstGeom prst="rect">
            <a:avLst/>
          </a:prstGeom>
          <a:noFill/>
        </p:spPr>
        <p:txBody>
          <a:bodyPr wrap="square" rtlCol="0">
            <a:spAutoFit/>
          </a:bodyPr>
          <a:lstStyle/>
          <a:p>
            <a:r>
              <a:rPr lang="es-EC" b="1" dirty="0" smtClean="0"/>
              <a:t>4 Años y 1 mes</a:t>
            </a:r>
            <a:endParaRPr lang="es-EC" b="1" dirty="0"/>
          </a:p>
        </p:txBody>
      </p:sp>
      <p:sp>
        <p:nvSpPr>
          <p:cNvPr id="14" name="13 Flecha derecha"/>
          <p:cNvSpPr/>
          <p:nvPr/>
        </p:nvSpPr>
        <p:spPr>
          <a:xfrm>
            <a:off x="5004048" y="6015771"/>
            <a:ext cx="666100"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5" name="Picture 2" descr="C:\Users\L\AppData\Local\Temp\Rar$DI02.324\template_internal2.jpg"/>
          <p:cNvPicPr>
            <a:picLocks noChangeAspect="1" noChangeArrowheads="1"/>
          </p:cNvPicPr>
          <p:nvPr/>
        </p:nvPicPr>
        <p:blipFill rotWithShape="1">
          <a:blip r:embed="rId3">
            <a:extLst>
              <a:ext uri="{28A0092B-C50C-407E-A947-70E740481C1C}">
                <a14:useLocalDpi xmlns:a14="http://schemas.microsoft.com/office/drawing/2010/main" val="0"/>
              </a:ext>
            </a:extLst>
          </a:blip>
          <a:srcRect l="5096" t="-862" r="73634" b="72819"/>
          <a:stretch/>
        </p:blipFill>
        <p:spPr bwMode="auto">
          <a:xfrm>
            <a:off x="8318" y="749266"/>
            <a:ext cx="1788808" cy="192314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L\AppData\Local\Temp\Rar$DI11.071\template_internal.jpg"/>
          <p:cNvPicPr>
            <a:picLocks noChangeAspect="1" noChangeArrowheads="1"/>
          </p:cNvPicPr>
          <p:nvPr/>
        </p:nvPicPr>
        <p:blipFill rotWithShape="1">
          <a:blip r:embed="rId4">
            <a:extLst>
              <a:ext uri="{28A0092B-C50C-407E-A947-70E740481C1C}">
                <a14:useLocalDpi xmlns:a14="http://schemas.microsoft.com/office/drawing/2010/main" val="0"/>
              </a:ext>
            </a:extLst>
          </a:blip>
          <a:srcRect l="67619" t="27725" b="29524"/>
          <a:stretch/>
        </p:blipFill>
        <p:spPr bwMode="auto">
          <a:xfrm>
            <a:off x="2058" y="2672411"/>
            <a:ext cx="1833638" cy="1815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40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3000"/>
                                        <p:tgtEl>
                                          <p:spTgt spid="4"/>
                                        </p:tgtEl>
                                      </p:cBhvr>
                                    </p:animEffect>
                                  </p:childTnLst>
                                </p:cTn>
                              </p:par>
                              <p:par>
                                <p:cTn id="8" presetID="28" presetClass="entr" presetSubtype="0" repeatCount="indefinite"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0" fill="hold"/>
                                        <p:tgtEl>
                                          <p:spTgt spid="6"/>
                                        </p:tgtEl>
                                        <p:attrNameLst>
                                          <p:attrName>ppt_x</p:attrName>
                                        </p:attrNameLst>
                                      </p:cBhvr>
                                      <p:tavLst>
                                        <p:tav tm="0">
                                          <p:val>
                                            <p:strVal val="#ppt_x"/>
                                          </p:val>
                                        </p:tav>
                                        <p:tav tm="100000">
                                          <p:val>
                                            <p:strVal val="#ppt_x"/>
                                          </p:val>
                                        </p:tav>
                                      </p:tavLst>
                                    </p:anim>
                                    <p:anim calcmode="lin" valueType="num">
                                      <p:cBhvr>
                                        <p:cTn id="11" dur="5000" fill="hold"/>
                                        <p:tgtEl>
                                          <p:spTgt spid="6"/>
                                        </p:tgtEl>
                                        <p:attrNameLst>
                                          <p:attrName>ppt_y</p:attrName>
                                        </p:attrNameLst>
                                      </p:cBhvr>
                                      <p:tavLst>
                                        <p:tav tm="0">
                                          <p:val>
                                            <p:strVal val="#ppt_y+1"/>
                                          </p:val>
                                        </p:tav>
                                        <p:tav tm="100000">
                                          <p:val>
                                            <p:strVal val="#ppt_y-1"/>
                                          </p:val>
                                        </p:tav>
                                      </p:tavLst>
                                    </p:anim>
                                  </p:childTnLst>
                                </p:cTn>
                              </p:par>
                              <p:par>
                                <p:cTn id="12" presetID="28" presetClass="entr" presetSubtype="0" repeatCount="indefinite"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0" fill="hold"/>
                                        <p:tgtEl>
                                          <p:spTgt spid="5"/>
                                        </p:tgtEl>
                                        <p:attrNameLst>
                                          <p:attrName>ppt_x</p:attrName>
                                        </p:attrNameLst>
                                      </p:cBhvr>
                                      <p:tavLst>
                                        <p:tav tm="0">
                                          <p:val>
                                            <p:strVal val="#ppt_x"/>
                                          </p:val>
                                        </p:tav>
                                        <p:tav tm="100000">
                                          <p:val>
                                            <p:strVal val="#ppt_x"/>
                                          </p:val>
                                        </p:tav>
                                      </p:tavLst>
                                    </p:anim>
                                    <p:anim calcmode="lin" valueType="num">
                                      <p:cBhvr>
                                        <p:cTn id="15" dur="5000" fill="hold"/>
                                        <p:tgtEl>
                                          <p:spTgt spid="5"/>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083114145"/>
              </p:ext>
            </p:extLst>
          </p:nvPr>
        </p:nvGraphicFramePr>
        <p:xfrm>
          <a:off x="467543" y="1844824"/>
          <a:ext cx="7704857" cy="3680460"/>
        </p:xfrm>
        <a:graphic>
          <a:graphicData uri="http://schemas.openxmlformats.org/drawingml/2006/table">
            <a:tbl>
              <a:tblPr firstRow="1" firstCol="1" bandRow="1">
                <a:tableStyleId>{9D7B26C5-4107-4FEC-AEDC-1716B250A1EF}</a:tableStyleId>
              </a:tblPr>
              <a:tblGrid>
                <a:gridCol w="1103452"/>
                <a:gridCol w="1287361"/>
                <a:gridCol w="1403224"/>
                <a:gridCol w="1303913"/>
                <a:gridCol w="1302994"/>
                <a:gridCol w="1303913"/>
              </a:tblGrid>
              <a:tr h="407217">
                <a:tc>
                  <a:txBody>
                    <a:bodyPr/>
                    <a:lstStyle/>
                    <a:p>
                      <a:pPr algn="ctr">
                        <a:lnSpc>
                          <a:spcPct val="115000"/>
                        </a:lnSpc>
                        <a:spcAft>
                          <a:spcPts val="0"/>
                        </a:spcAft>
                      </a:pPr>
                      <a:r>
                        <a:rPr lang="es-ES" sz="1400" dirty="0">
                          <a:effectLst/>
                        </a:rPr>
                        <a:t>AÑO</a:t>
                      </a:r>
                      <a:endParaRPr lang="es-EC" sz="16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400">
                          <a:effectLst/>
                        </a:rPr>
                        <a:t>INGRESOS</a:t>
                      </a:r>
                      <a:endParaRPr lang="es-EC" sz="16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400">
                          <a:effectLst/>
                        </a:rPr>
                        <a:t>EGRESOS</a:t>
                      </a:r>
                      <a:endParaRPr lang="es-EC" sz="16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400">
                          <a:effectLst/>
                        </a:rPr>
                        <a:t>BENEFICIO</a:t>
                      </a:r>
                      <a:endParaRPr lang="es-EC" sz="16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400">
                          <a:effectLst/>
                        </a:rPr>
                        <a:t>INGRESO ACTUAL</a:t>
                      </a:r>
                      <a:endParaRPr lang="es-EC" sz="16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S" sz="1400" dirty="0">
                          <a:effectLst/>
                        </a:rPr>
                        <a:t>EGRESO ACTUAL</a:t>
                      </a:r>
                      <a:endParaRPr lang="es-EC" sz="1600" dirty="0">
                        <a:effectLst/>
                        <a:latin typeface="Times New Roman"/>
                        <a:ea typeface="Times New Roman"/>
                        <a:cs typeface="Times New Roman"/>
                      </a:endParaRPr>
                    </a:p>
                  </a:txBody>
                  <a:tcPr marL="44450" marR="44450" marT="0" marB="0" anchor="ctr"/>
                </a:tc>
              </a:tr>
              <a:tr h="209618">
                <a:tc>
                  <a:txBody>
                    <a:bodyPr/>
                    <a:lstStyle/>
                    <a:p>
                      <a:pPr algn="ctr">
                        <a:lnSpc>
                          <a:spcPct val="115000"/>
                        </a:lnSpc>
                        <a:spcAft>
                          <a:spcPts val="0"/>
                        </a:spcAft>
                      </a:pPr>
                      <a:r>
                        <a:rPr lang="es-ES" sz="1400">
                          <a:effectLst/>
                        </a:rPr>
                        <a:t>0</a:t>
                      </a:r>
                      <a:endParaRPr lang="es-EC" sz="1600">
                        <a:effectLst/>
                        <a:latin typeface="Times New Roman"/>
                        <a:ea typeface="Times New Roman"/>
                        <a:cs typeface="Times New Roman"/>
                      </a:endParaRPr>
                    </a:p>
                  </a:txBody>
                  <a:tcPr marL="44450" marR="44450" marT="0" marB="0" anchor="b"/>
                </a:tc>
                <a:tc>
                  <a:txBody>
                    <a:bodyPr/>
                    <a:lstStyle/>
                    <a:p>
                      <a:pPr>
                        <a:lnSpc>
                          <a:spcPct val="115000"/>
                        </a:lnSpc>
                      </a:pPr>
                      <a:endParaRPr lang="es-EC" sz="1400" dirty="0">
                        <a:effectLst/>
                        <a:latin typeface="Times New Roman" pitchFamily="18" charset="0"/>
                        <a:cs typeface="Times New Roman" pitchFamily="18" charset="0"/>
                      </a:endParaRPr>
                    </a:p>
                  </a:txBody>
                  <a:tcPr marL="44450" marR="44450" marT="0" marB="0" anchor="b"/>
                </a:tc>
                <a:tc>
                  <a:txBody>
                    <a:bodyPr/>
                    <a:lstStyle/>
                    <a:p>
                      <a:pPr algn="r">
                        <a:lnSpc>
                          <a:spcPct val="115000"/>
                        </a:lnSpc>
                        <a:spcAft>
                          <a:spcPts val="0"/>
                        </a:spcAft>
                      </a:pPr>
                      <a:r>
                        <a:rPr lang="es-ES" sz="1400" dirty="0">
                          <a:effectLst/>
                          <a:latin typeface="Times New Roman" pitchFamily="18" charset="0"/>
                          <a:cs typeface="Times New Roman" pitchFamily="18" charset="0"/>
                        </a:rPr>
                        <a:t>10,287.96</a:t>
                      </a:r>
                      <a:endParaRPr lang="es-EC" sz="1600" dirty="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-10,287.96</a:t>
                      </a:r>
                      <a:endParaRPr lang="es-EC" sz="1600">
                        <a:effectLst/>
                        <a:latin typeface="Times New Roman" pitchFamily="18" charset="0"/>
                        <a:ea typeface="Times New Roman"/>
                        <a:cs typeface="Times New Roman" pitchFamily="18" charset="0"/>
                      </a:endParaRPr>
                    </a:p>
                  </a:txBody>
                  <a:tcPr marL="44450" marR="44450" marT="0" marB="0" anchor="b"/>
                </a:tc>
                <a:tc>
                  <a:txBody>
                    <a:bodyPr/>
                    <a:lstStyle/>
                    <a:p>
                      <a:pPr>
                        <a:lnSpc>
                          <a:spcPct val="115000"/>
                        </a:lnSpc>
                      </a:pPr>
                      <a:endParaRPr lang="es-EC" sz="1400">
                        <a:effectLst/>
                        <a:latin typeface="Times New Roman" pitchFamily="18" charset="0"/>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10,287.96</a:t>
                      </a:r>
                      <a:endParaRPr lang="es-EC" sz="1600">
                        <a:effectLst/>
                        <a:latin typeface="Times New Roman" pitchFamily="18" charset="0"/>
                        <a:ea typeface="Times New Roman"/>
                        <a:cs typeface="Times New Roman" pitchFamily="18" charset="0"/>
                      </a:endParaRPr>
                    </a:p>
                  </a:txBody>
                  <a:tcPr marL="44450" marR="44450" marT="0" marB="0" anchor="b"/>
                </a:tc>
              </a:tr>
              <a:tr h="209618">
                <a:tc>
                  <a:txBody>
                    <a:bodyPr/>
                    <a:lstStyle/>
                    <a:p>
                      <a:pPr algn="ctr">
                        <a:lnSpc>
                          <a:spcPct val="115000"/>
                        </a:lnSpc>
                        <a:spcAft>
                          <a:spcPts val="0"/>
                        </a:spcAft>
                      </a:pPr>
                      <a:r>
                        <a:rPr lang="es-ES" sz="1400">
                          <a:effectLst/>
                        </a:rPr>
                        <a:t>1</a:t>
                      </a:r>
                      <a:endParaRPr lang="es-EC" sz="16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36,813.54</a:t>
                      </a:r>
                      <a:endParaRPr lang="es-EC" sz="16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dirty="0">
                          <a:effectLst/>
                          <a:latin typeface="Times New Roman" pitchFamily="18" charset="0"/>
                          <a:cs typeface="Times New Roman" pitchFamily="18" charset="0"/>
                        </a:rPr>
                        <a:t>32,781.39</a:t>
                      </a:r>
                      <a:endParaRPr lang="es-EC" sz="1600" dirty="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4,032.16</a:t>
                      </a:r>
                      <a:endParaRPr lang="es-EC" sz="16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29,263.08</a:t>
                      </a:r>
                      <a:endParaRPr lang="es-EC" sz="16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26,057.92</a:t>
                      </a:r>
                      <a:endParaRPr lang="es-EC" sz="1600">
                        <a:effectLst/>
                        <a:latin typeface="Times New Roman" pitchFamily="18" charset="0"/>
                        <a:ea typeface="Times New Roman"/>
                        <a:cs typeface="Times New Roman" pitchFamily="18" charset="0"/>
                      </a:endParaRPr>
                    </a:p>
                  </a:txBody>
                  <a:tcPr marL="44450" marR="44450" marT="0" marB="0" anchor="b"/>
                </a:tc>
              </a:tr>
              <a:tr h="209618">
                <a:tc>
                  <a:txBody>
                    <a:bodyPr/>
                    <a:lstStyle/>
                    <a:p>
                      <a:pPr algn="ctr">
                        <a:lnSpc>
                          <a:spcPct val="115000"/>
                        </a:lnSpc>
                        <a:spcAft>
                          <a:spcPts val="0"/>
                        </a:spcAft>
                      </a:pPr>
                      <a:r>
                        <a:rPr lang="es-ES" sz="1400">
                          <a:effectLst/>
                        </a:rPr>
                        <a:t>2</a:t>
                      </a:r>
                      <a:endParaRPr lang="es-EC" sz="16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38,083.53</a:t>
                      </a:r>
                      <a:endParaRPr lang="es-EC" sz="16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dirty="0">
                          <a:effectLst/>
                          <a:latin typeface="Times New Roman" pitchFamily="18" charset="0"/>
                          <a:cs typeface="Times New Roman" pitchFamily="18" charset="0"/>
                        </a:rPr>
                        <a:t>33,847.37</a:t>
                      </a:r>
                      <a:endParaRPr lang="es-EC" sz="1600" dirty="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4,236.16</a:t>
                      </a:r>
                      <a:endParaRPr lang="es-EC" sz="16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24,063.68</a:t>
                      </a:r>
                      <a:endParaRPr lang="es-EC" sz="16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21,387.00</a:t>
                      </a:r>
                      <a:endParaRPr lang="es-EC" sz="1600">
                        <a:effectLst/>
                        <a:latin typeface="Times New Roman" pitchFamily="18" charset="0"/>
                        <a:ea typeface="Times New Roman"/>
                        <a:cs typeface="Times New Roman" pitchFamily="18" charset="0"/>
                      </a:endParaRPr>
                    </a:p>
                  </a:txBody>
                  <a:tcPr marL="44450" marR="44450" marT="0" marB="0" anchor="b"/>
                </a:tc>
              </a:tr>
              <a:tr h="209618">
                <a:tc>
                  <a:txBody>
                    <a:bodyPr/>
                    <a:lstStyle/>
                    <a:p>
                      <a:pPr algn="ctr">
                        <a:lnSpc>
                          <a:spcPct val="115000"/>
                        </a:lnSpc>
                        <a:spcAft>
                          <a:spcPts val="0"/>
                        </a:spcAft>
                      </a:pPr>
                      <a:r>
                        <a:rPr lang="es-ES" sz="1400">
                          <a:effectLst/>
                        </a:rPr>
                        <a:t>3</a:t>
                      </a:r>
                      <a:endParaRPr lang="es-EC" sz="16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39,282.19</a:t>
                      </a:r>
                      <a:endParaRPr lang="es-EC" sz="16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35,084.46</a:t>
                      </a:r>
                      <a:endParaRPr lang="es-EC" sz="16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4,197.73</a:t>
                      </a:r>
                      <a:endParaRPr lang="es-EC" sz="16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19,730.27</a:t>
                      </a:r>
                      <a:endParaRPr lang="es-EC" sz="16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17,621.88</a:t>
                      </a:r>
                      <a:endParaRPr lang="es-EC" sz="1600">
                        <a:effectLst/>
                        <a:latin typeface="Times New Roman" pitchFamily="18" charset="0"/>
                        <a:ea typeface="Times New Roman"/>
                        <a:cs typeface="Times New Roman" pitchFamily="18" charset="0"/>
                      </a:endParaRPr>
                    </a:p>
                  </a:txBody>
                  <a:tcPr marL="44450" marR="44450" marT="0" marB="0" anchor="b"/>
                </a:tc>
              </a:tr>
              <a:tr h="209618">
                <a:tc>
                  <a:txBody>
                    <a:bodyPr/>
                    <a:lstStyle/>
                    <a:p>
                      <a:pPr algn="ctr">
                        <a:lnSpc>
                          <a:spcPct val="115000"/>
                        </a:lnSpc>
                        <a:spcAft>
                          <a:spcPts val="0"/>
                        </a:spcAft>
                      </a:pPr>
                      <a:r>
                        <a:rPr lang="es-ES" sz="1400">
                          <a:effectLst/>
                        </a:rPr>
                        <a:t>4</a:t>
                      </a:r>
                      <a:endParaRPr lang="es-EC" sz="16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40,646.94</a:t>
                      </a:r>
                      <a:endParaRPr lang="es-EC" sz="16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36,195.34</a:t>
                      </a:r>
                      <a:endParaRPr lang="es-EC" sz="16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dirty="0">
                          <a:effectLst/>
                          <a:latin typeface="Times New Roman" pitchFamily="18" charset="0"/>
                          <a:cs typeface="Times New Roman" pitchFamily="18" charset="0"/>
                        </a:rPr>
                        <a:t>4,451.60</a:t>
                      </a:r>
                      <a:endParaRPr lang="es-EC" sz="1600" dirty="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dirty="0">
                          <a:effectLst/>
                          <a:latin typeface="Times New Roman" pitchFamily="18" charset="0"/>
                          <a:cs typeface="Times New Roman" pitchFamily="18" charset="0"/>
                        </a:rPr>
                        <a:t>16,228.48</a:t>
                      </a:r>
                      <a:endParaRPr lang="es-EC" sz="1600" dirty="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14,451.15</a:t>
                      </a:r>
                      <a:endParaRPr lang="es-EC" sz="1600">
                        <a:effectLst/>
                        <a:latin typeface="Times New Roman" pitchFamily="18" charset="0"/>
                        <a:ea typeface="Times New Roman"/>
                        <a:cs typeface="Times New Roman" pitchFamily="18" charset="0"/>
                      </a:endParaRPr>
                    </a:p>
                  </a:txBody>
                  <a:tcPr marL="44450" marR="44450" marT="0" marB="0" anchor="b"/>
                </a:tc>
              </a:tr>
              <a:tr h="209618">
                <a:tc>
                  <a:txBody>
                    <a:bodyPr/>
                    <a:lstStyle/>
                    <a:p>
                      <a:pPr algn="ctr">
                        <a:lnSpc>
                          <a:spcPct val="115000"/>
                        </a:lnSpc>
                        <a:spcAft>
                          <a:spcPts val="0"/>
                        </a:spcAft>
                      </a:pPr>
                      <a:r>
                        <a:rPr lang="es-ES" sz="1400">
                          <a:effectLst/>
                        </a:rPr>
                        <a:t>5</a:t>
                      </a:r>
                      <a:endParaRPr lang="es-EC" sz="16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41,654.82</a:t>
                      </a:r>
                      <a:endParaRPr lang="es-EC" sz="16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37,382.76</a:t>
                      </a:r>
                      <a:endParaRPr lang="es-EC" sz="16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4,272.06</a:t>
                      </a:r>
                      <a:endParaRPr lang="es-EC" sz="160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dirty="0">
                          <a:effectLst/>
                          <a:latin typeface="Times New Roman" pitchFamily="18" charset="0"/>
                          <a:cs typeface="Times New Roman" pitchFamily="18" charset="0"/>
                        </a:rPr>
                        <a:t>13,219.88</a:t>
                      </a:r>
                      <a:endParaRPr lang="es-EC" sz="1600" dirty="0">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a:effectLst/>
                          <a:latin typeface="Times New Roman" pitchFamily="18" charset="0"/>
                          <a:cs typeface="Times New Roman" pitchFamily="18" charset="0"/>
                        </a:rPr>
                        <a:t>11,864.07</a:t>
                      </a:r>
                      <a:endParaRPr lang="es-EC" sz="1600">
                        <a:effectLst/>
                        <a:latin typeface="Times New Roman" pitchFamily="18" charset="0"/>
                        <a:ea typeface="Times New Roman"/>
                        <a:cs typeface="Times New Roman" pitchFamily="18" charset="0"/>
                      </a:endParaRPr>
                    </a:p>
                  </a:txBody>
                  <a:tcPr marL="44450" marR="44450" marT="0" marB="0" anchor="b"/>
                </a:tc>
              </a:tr>
              <a:tr h="209618">
                <a:tc>
                  <a:txBody>
                    <a:bodyPr/>
                    <a:lstStyle/>
                    <a:p>
                      <a:pPr>
                        <a:lnSpc>
                          <a:spcPct val="115000"/>
                        </a:lnSpc>
                      </a:pPr>
                      <a:endParaRPr lang="es-EC" sz="1400">
                        <a:effectLst/>
                        <a:latin typeface="Calibri"/>
                        <a:cs typeface="Times New Roman"/>
                      </a:endParaRPr>
                    </a:p>
                  </a:txBody>
                  <a:tcPr marL="44450" marR="44450" marT="0" marB="0" anchor="b"/>
                </a:tc>
                <a:tc>
                  <a:txBody>
                    <a:bodyPr/>
                    <a:lstStyle/>
                    <a:p>
                      <a:pPr>
                        <a:lnSpc>
                          <a:spcPct val="115000"/>
                        </a:lnSpc>
                      </a:pPr>
                      <a:endParaRPr lang="es-EC" sz="1400">
                        <a:effectLst/>
                        <a:latin typeface="Times New Roman" pitchFamily="18" charset="0"/>
                        <a:cs typeface="Times New Roman" pitchFamily="18" charset="0"/>
                      </a:endParaRPr>
                    </a:p>
                  </a:txBody>
                  <a:tcPr marL="44450" marR="44450" marT="0" marB="0" anchor="b"/>
                </a:tc>
                <a:tc>
                  <a:txBody>
                    <a:bodyPr/>
                    <a:lstStyle/>
                    <a:p>
                      <a:pPr>
                        <a:lnSpc>
                          <a:spcPct val="115000"/>
                        </a:lnSpc>
                        <a:spcAft>
                          <a:spcPts val="0"/>
                        </a:spcAft>
                      </a:pPr>
                      <a:r>
                        <a:rPr lang="es-ES" sz="1400" b="1" dirty="0">
                          <a:effectLst/>
                          <a:latin typeface="Times New Roman" pitchFamily="18" charset="0"/>
                          <a:cs typeface="Times New Roman" pitchFamily="18" charset="0"/>
                        </a:rPr>
                        <a:t>TOTAL</a:t>
                      </a:r>
                      <a:endParaRPr lang="es-EC" sz="1600" b="1" dirty="0">
                        <a:effectLst/>
                        <a:latin typeface="Times New Roman" pitchFamily="18" charset="0"/>
                        <a:ea typeface="Times New Roman"/>
                        <a:cs typeface="Times New Roman" pitchFamily="18" charset="0"/>
                      </a:endParaRPr>
                    </a:p>
                  </a:txBody>
                  <a:tcPr marL="44450" marR="44450" marT="0" marB="0" anchor="b"/>
                </a:tc>
                <a:tc>
                  <a:txBody>
                    <a:bodyPr/>
                    <a:lstStyle/>
                    <a:p>
                      <a:pPr>
                        <a:lnSpc>
                          <a:spcPct val="115000"/>
                        </a:lnSpc>
                      </a:pPr>
                      <a:endParaRPr lang="es-EC" sz="1400" b="1">
                        <a:effectLst/>
                        <a:latin typeface="Times New Roman" pitchFamily="18" charset="0"/>
                        <a:cs typeface="Times New Roman" pitchFamily="18" charset="0"/>
                      </a:endParaRPr>
                    </a:p>
                  </a:txBody>
                  <a:tcPr marL="44450" marR="44450" marT="0" marB="0" anchor="b"/>
                </a:tc>
                <a:tc>
                  <a:txBody>
                    <a:bodyPr/>
                    <a:lstStyle/>
                    <a:p>
                      <a:pPr algn="r">
                        <a:lnSpc>
                          <a:spcPct val="115000"/>
                        </a:lnSpc>
                        <a:spcAft>
                          <a:spcPts val="0"/>
                        </a:spcAft>
                      </a:pPr>
                      <a:r>
                        <a:rPr lang="es-ES" sz="1400" b="1">
                          <a:effectLst/>
                          <a:latin typeface="Times New Roman" pitchFamily="18" charset="0"/>
                          <a:cs typeface="Times New Roman" pitchFamily="18" charset="0"/>
                        </a:rPr>
                        <a:t>102,505.40</a:t>
                      </a:r>
                      <a:endParaRPr lang="es-EC" sz="1600" b="1">
                        <a:effectLst/>
                        <a:latin typeface="Times New Roman" pitchFamily="18" charset="0"/>
                        <a:ea typeface="Times New Roman"/>
                        <a:cs typeface="Times New Roman" pitchFamily="18" charset="0"/>
                      </a:endParaRPr>
                    </a:p>
                  </a:txBody>
                  <a:tcPr marL="44450" marR="44450" marT="0" marB="0" anchor="b"/>
                </a:tc>
                <a:tc>
                  <a:txBody>
                    <a:bodyPr/>
                    <a:lstStyle/>
                    <a:p>
                      <a:pPr algn="r">
                        <a:lnSpc>
                          <a:spcPct val="115000"/>
                        </a:lnSpc>
                        <a:spcAft>
                          <a:spcPts val="0"/>
                        </a:spcAft>
                      </a:pPr>
                      <a:r>
                        <a:rPr lang="es-ES" sz="1400" b="1" dirty="0">
                          <a:effectLst/>
                          <a:latin typeface="Times New Roman" pitchFamily="18" charset="0"/>
                          <a:cs typeface="Times New Roman" pitchFamily="18" charset="0"/>
                        </a:rPr>
                        <a:t>101,669.98</a:t>
                      </a:r>
                      <a:endParaRPr lang="es-EC" sz="1600" b="1" dirty="0">
                        <a:effectLst/>
                        <a:latin typeface="Times New Roman" pitchFamily="18" charset="0"/>
                        <a:ea typeface="Times New Roman"/>
                        <a:cs typeface="Times New Roman" pitchFamily="18" charset="0"/>
                      </a:endParaRPr>
                    </a:p>
                  </a:txBody>
                  <a:tcPr marL="44450" marR="44450" marT="0" marB="0" anchor="b"/>
                </a:tc>
              </a:tr>
              <a:tr h="220098">
                <a:tc>
                  <a:txBody>
                    <a:bodyPr/>
                    <a:lstStyle/>
                    <a:p>
                      <a:pPr>
                        <a:lnSpc>
                          <a:spcPct val="115000"/>
                        </a:lnSpc>
                      </a:pPr>
                      <a:endParaRPr lang="es-EC" sz="1400">
                        <a:effectLst/>
                        <a:latin typeface="Calibri"/>
                        <a:cs typeface="Times New Roman"/>
                      </a:endParaRPr>
                    </a:p>
                  </a:txBody>
                  <a:tcPr marL="44450" marR="44450" marT="0" marB="0" anchor="b"/>
                </a:tc>
                <a:tc>
                  <a:txBody>
                    <a:bodyPr/>
                    <a:lstStyle/>
                    <a:p>
                      <a:pPr>
                        <a:lnSpc>
                          <a:spcPct val="115000"/>
                        </a:lnSpc>
                      </a:pPr>
                      <a:endParaRPr lang="es-EC" sz="1400">
                        <a:effectLst/>
                        <a:latin typeface="Times New Roman" pitchFamily="18" charset="0"/>
                        <a:cs typeface="Times New Roman" pitchFamily="18" charset="0"/>
                      </a:endParaRPr>
                    </a:p>
                  </a:txBody>
                  <a:tcPr marL="44450" marR="44450" marT="0" marB="0" anchor="b"/>
                </a:tc>
                <a:tc gridSpan="3">
                  <a:txBody>
                    <a:bodyPr/>
                    <a:lstStyle/>
                    <a:p>
                      <a:pPr>
                        <a:lnSpc>
                          <a:spcPct val="115000"/>
                        </a:lnSpc>
                        <a:spcAft>
                          <a:spcPts val="0"/>
                        </a:spcAft>
                      </a:pPr>
                      <a:r>
                        <a:rPr lang="es-ES" sz="1400" b="1">
                          <a:effectLst/>
                          <a:latin typeface="Times New Roman" pitchFamily="18" charset="0"/>
                          <a:cs typeface="Times New Roman" pitchFamily="18" charset="0"/>
                        </a:rPr>
                        <a:t>FLUJOS GENERADOS</a:t>
                      </a:r>
                      <a:endParaRPr lang="es-EC" sz="1600" b="1">
                        <a:effectLst/>
                        <a:latin typeface="Times New Roman" pitchFamily="18" charset="0"/>
                        <a:ea typeface="Times New Roman"/>
                        <a:cs typeface="Times New Roman"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gn="r">
                        <a:lnSpc>
                          <a:spcPct val="115000"/>
                        </a:lnSpc>
                        <a:spcAft>
                          <a:spcPts val="0"/>
                        </a:spcAft>
                      </a:pPr>
                      <a:r>
                        <a:rPr lang="es-ES" sz="1400" b="1" dirty="0">
                          <a:effectLst/>
                          <a:latin typeface="Times New Roman" pitchFamily="18" charset="0"/>
                          <a:cs typeface="Times New Roman" pitchFamily="18" charset="0"/>
                        </a:rPr>
                        <a:t>835.42</a:t>
                      </a:r>
                      <a:endParaRPr lang="es-EC" sz="1600" b="1" dirty="0">
                        <a:effectLst/>
                        <a:latin typeface="Times New Roman" pitchFamily="18" charset="0"/>
                        <a:ea typeface="Times New Roman"/>
                        <a:cs typeface="Times New Roman" pitchFamily="18" charset="0"/>
                      </a:endParaRPr>
                    </a:p>
                  </a:txBody>
                  <a:tcPr marL="44450" marR="44450" marT="0" marB="0" anchor="b"/>
                </a:tc>
              </a:tr>
              <a:tr h="209618">
                <a:tc>
                  <a:txBody>
                    <a:bodyPr/>
                    <a:lstStyle/>
                    <a:p>
                      <a:pPr>
                        <a:lnSpc>
                          <a:spcPct val="115000"/>
                        </a:lnSpc>
                        <a:spcAft>
                          <a:spcPts val="0"/>
                        </a:spcAft>
                      </a:pPr>
                      <a:r>
                        <a:rPr lang="es-ES" sz="1400">
                          <a:effectLst/>
                        </a:rPr>
                        <a:t> </a:t>
                      </a:r>
                      <a:endParaRPr lang="es-EC" sz="1600">
                        <a:effectLst/>
                        <a:latin typeface="Times New Roman"/>
                        <a:ea typeface="Times New Roman"/>
                        <a:cs typeface="Times New Roman"/>
                      </a:endParaRPr>
                    </a:p>
                  </a:txBody>
                  <a:tcPr marL="44450" marR="44450" marT="0" marB="0" anchor="b"/>
                </a:tc>
                <a:tc>
                  <a:txBody>
                    <a:bodyPr/>
                    <a:lstStyle/>
                    <a:p>
                      <a:pPr>
                        <a:lnSpc>
                          <a:spcPct val="115000"/>
                        </a:lnSpc>
                        <a:spcAft>
                          <a:spcPts val="0"/>
                        </a:spcAft>
                      </a:pPr>
                      <a:r>
                        <a:rPr lang="es-ES" sz="1400">
                          <a:effectLst/>
                          <a:latin typeface="Times New Roman" pitchFamily="18" charset="0"/>
                          <a:cs typeface="Times New Roman" pitchFamily="18" charset="0"/>
                        </a:rPr>
                        <a:t> </a:t>
                      </a:r>
                      <a:endParaRPr lang="es-EC" sz="1600">
                        <a:effectLst/>
                        <a:latin typeface="Times New Roman" pitchFamily="18" charset="0"/>
                        <a:ea typeface="Times New Roman"/>
                        <a:cs typeface="Times New Roman" pitchFamily="18" charset="0"/>
                      </a:endParaRPr>
                    </a:p>
                  </a:txBody>
                  <a:tcPr marL="44450" marR="44450" marT="0" marB="0" anchor="b"/>
                </a:tc>
                <a:tc gridSpan="3">
                  <a:txBody>
                    <a:bodyPr/>
                    <a:lstStyle/>
                    <a:p>
                      <a:pPr>
                        <a:lnSpc>
                          <a:spcPct val="115000"/>
                        </a:lnSpc>
                        <a:spcAft>
                          <a:spcPts val="0"/>
                        </a:spcAft>
                      </a:pPr>
                      <a:r>
                        <a:rPr lang="es-ES" sz="1400" b="1" dirty="0">
                          <a:effectLst/>
                          <a:latin typeface="Times New Roman" pitchFamily="18" charset="0"/>
                          <a:cs typeface="Times New Roman" pitchFamily="18" charset="0"/>
                        </a:rPr>
                        <a:t>BENEFICIO/COSTO</a:t>
                      </a:r>
                      <a:endParaRPr lang="es-EC" sz="1600" b="1" dirty="0">
                        <a:effectLst/>
                        <a:latin typeface="Times New Roman" pitchFamily="18" charset="0"/>
                        <a:ea typeface="Times New Roman"/>
                        <a:cs typeface="Times New Roman"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gn="r">
                        <a:lnSpc>
                          <a:spcPct val="115000"/>
                        </a:lnSpc>
                        <a:spcAft>
                          <a:spcPts val="0"/>
                        </a:spcAft>
                      </a:pPr>
                      <a:r>
                        <a:rPr lang="es-ES" sz="1400" b="1" dirty="0">
                          <a:effectLst/>
                          <a:latin typeface="Times New Roman" pitchFamily="18" charset="0"/>
                          <a:cs typeface="Times New Roman" pitchFamily="18" charset="0"/>
                        </a:rPr>
                        <a:t>1.01</a:t>
                      </a:r>
                      <a:endParaRPr lang="es-EC" sz="1600" b="1" dirty="0">
                        <a:effectLst/>
                        <a:latin typeface="Times New Roman" pitchFamily="18" charset="0"/>
                        <a:ea typeface="Times New Roman"/>
                        <a:cs typeface="Times New Roman" pitchFamily="18" charset="0"/>
                      </a:endParaRPr>
                    </a:p>
                  </a:txBody>
                  <a:tcPr marL="44450" marR="44450" marT="0" marB="0" anchor="b"/>
                </a:tc>
              </a:tr>
            </a:tbl>
          </a:graphicData>
        </a:graphic>
      </p:graphicFrame>
      <p:sp>
        <p:nvSpPr>
          <p:cNvPr id="5" name="4 CuadroTexto"/>
          <p:cNvSpPr txBox="1"/>
          <p:nvPr/>
        </p:nvSpPr>
        <p:spPr>
          <a:xfrm>
            <a:off x="2421068" y="1196752"/>
            <a:ext cx="4248472" cy="369332"/>
          </a:xfrm>
          <a:prstGeom prst="rect">
            <a:avLst/>
          </a:prstGeom>
          <a:noFill/>
        </p:spPr>
        <p:txBody>
          <a:bodyPr wrap="square" rtlCol="0">
            <a:spAutoFit/>
          </a:bodyPr>
          <a:lstStyle/>
          <a:p>
            <a:r>
              <a:rPr lang="es-EC" b="1" dirty="0" smtClean="0">
                <a:effectLst>
                  <a:glow rad="63500">
                    <a:schemeClr val="accent2">
                      <a:satMod val="175000"/>
                      <a:alpha val="40000"/>
                    </a:schemeClr>
                  </a:glow>
                </a:effectLst>
              </a:rPr>
              <a:t>RELACIÓN BENEFICIO/COSTO</a:t>
            </a:r>
            <a:endParaRPr lang="es-EC" b="1" dirty="0">
              <a:effectLst>
                <a:glow rad="63500">
                  <a:schemeClr val="accent2">
                    <a:satMod val="175000"/>
                    <a:alpha val="40000"/>
                  </a:schemeClr>
                </a:glow>
              </a:effectLst>
            </a:endParaRPr>
          </a:p>
        </p:txBody>
      </p:sp>
      <p:sp>
        <p:nvSpPr>
          <p:cNvPr id="6" name="5 Rectángulo"/>
          <p:cNvSpPr/>
          <p:nvPr/>
        </p:nvSpPr>
        <p:spPr>
          <a:xfrm>
            <a:off x="36512" y="-22824"/>
            <a:ext cx="9144000" cy="571504"/>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p:cNvSpPr/>
          <p:nvPr/>
        </p:nvSpPr>
        <p:spPr>
          <a:xfrm rot="5400000">
            <a:off x="5572140" y="3286140"/>
            <a:ext cx="6858000" cy="285720"/>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rot="5400000">
            <a:off x="5250669" y="3321835"/>
            <a:ext cx="6858000" cy="214282"/>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CuadroTexto"/>
          <p:cNvSpPr txBox="1"/>
          <p:nvPr/>
        </p:nvSpPr>
        <p:spPr>
          <a:xfrm>
            <a:off x="5940152" y="-24"/>
            <a:ext cx="1985800" cy="369332"/>
          </a:xfrm>
          <a:prstGeom prst="rect">
            <a:avLst/>
          </a:prstGeom>
          <a:noFill/>
        </p:spPr>
        <p:txBody>
          <a:bodyPr wrap="none" rtlCol="0">
            <a:spAutoFit/>
          </a:bodyPr>
          <a:lstStyle/>
          <a:p>
            <a:r>
              <a:rPr lang="es-ES" dirty="0" smtClean="0">
                <a:solidFill>
                  <a:srgbClr val="FFFF99"/>
                </a:solidFill>
                <a:latin typeface="Forte" pitchFamily="66" charset="0"/>
              </a:rPr>
              <a:t>Estudio Financiero</a:t>
            </a:r>
            <a:endParaRPr lang="es-ES" dirty="0">
              <a:solidFill>
                <a:srgbClr val="FFFF99"/>
              </a:solidFill>
              <a:latin typeface="Forte" pitchFamily="66" charset="0"/>
            </a:endParaRPr>
          </a:p>
        </p:txBody>
      </p:sp>
      <p:pic>
        <p:nvPicPr>
          <p:cNvPr id="10" name="Picture 2" descr="C:\Users\L\AppData\Local\Temp\Rar$DI02.324\template_internal2.jpg"/>
          <p:cNvPicPr>
            <a:picLocks noChangeAspect="1" noChangeArrowheads="1"/>
          </p:cNvPicPr>
          <p:nvPr/>
        </p:nvPicPr>
        <p:blipFill rotWithShape="1">
          <a:blip r:embed="rId2">
            <a:extLst>
              <a:ext uri="{28A0092B-C50C-407E-A947-70E740481C1C}">
                <a14:useLocalDpi xmlns:a14="http://schemas.microsoft.com/office/drawing/2010/main" val="0"/>
              </a:ext>
            </a:extLst>
          </a:blip>
          <a:srcRect l="5096" t="-862" r="73634" b="72819"/>
          <a:stretch/>
        </p:blipFill>
        <p:spPr bwMode="auto">
          <a:xfrm>
            <a:off x="476154" y="4905622"/>
            <a:ext cx="1944914" cy="192314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L\AppData\Local\Temp\Rar$DI02.324\template_internal2.jpg"/>
          <p:cNvPicPr>
            <a:picLocks noChangeAspect="1" noChangeArrowheads="1"/>
          </p:cNvPicPr>
          <p:nvPr/>
        </p:nvPicPr>
        <p:blipFill rotWithShape="1">
          <a:blip r:embed="rId2">
            <a:extLst>
              <a:ext uri="{28A0092B-C50C-407E-A947-70E740481C1C}">
                <a14:useLocalDpi xmlns:a14="http://schemas.microsoft.com/office/drawing/2010/main" val="0"/>
              </a:ext>
            </a:extLst>
          </a:blip>
          <a:srcRect l="3507" t="31731" r="74588" b="43931"/>
          <a:stretch/>
        </p:blipFill>
        <p:spPr bwMode="auto">
          <a:xfrm>
            <a:off x="6457460" y="5144233"/>
            <a:ext cx="2002972" cy="1669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85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repeatCount="indefinite"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3000"/>
                                        <p:tgtEl>
                                          <p:spTgt spid="6"/>
                                        </p:tgtEl>
                                      </p:cBhvr>
                                    </p:animEffect>
                                  </p:childTnLst>
                                </p:cTn>
                              </p:par>
                              <p:par>
                                <p:cTn id="8" presetID="28" presetClass="entr" presetSubtype="0" repeatCount="indefinite"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0" fill="hold"/>
                                        <p:tgtEl>
                                          <p:spTgt spid="8"/>
                                        </p:tgtEl>
                                        <p:attrNameLst>
                                          <p:attrName>ppt_x</p:attrName>
                                        </p:attrNameLst>
                                      </p:cBhvr>
                                      <p:tavLst>
                                        <p:tav tm="0">
                                          <p:val>
                                            <p:strVal val="#ppt_x"/>
                                          </p:val>
                                        </p:tav>
                                        <p:tav tm="100000">
                                          <p:val>
                                            <p:strVal val="#ppt_x"/>
                                          </p:val>
                                        </p:tav>
                                      </p:tavLst>
                                    </p:anim>
                                    <p:anim calcmode="lin" valueType="num">
                                      <p:cBhvr>
                                        <p:cTn id="11" dur="5000" fill="hold"/>
                                        <p:tgtEl>
                                          <p:spTgt spid="8"/>
                                        </p:tgtEl>
                                        <p:attrNameLst>
                                          <p:attrName>ppt_y</p:attrName>
                                        </p:attrNameLst>
                                      </p:cBhvr>
                                      <p:tavLst>
                                        <p:tav tm="0">
                                          <p:val>
                                            <p:strVal val="#ppt_y+1"/>
                                          </p:val>
                                        </p:tav>
                                        <p:tav tm="100000">
                                          <p:val>
                                            <p:strVal val="#ppt_y-1"/>
                                          </p:val>
                                        </p:tav>
                                      </p:tavLst>
                                    </p:anim>
                                  </p:childTnLst>
                                </p:cTn>
                              </p:par>
                              <p:par>
                                <p:cTn id="12" presetID="28" presetClass="entr" presetSubtype="0" repeatCount="indefinite"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0" fill="hold"/>
                                        <p:tgtEl>
                                          <p:spTgt spid="7"/>
                                        </p:tgtEl>
                                        <p:attrNameLst>
                                          <p:attrName>ppt_x</p:attrName>
                                        </p:attrNameLst>
                                      </p:cBhvr>
                                      <p:tavLst>
                                        <p:tav tm="0">
                                          <p:val>
                                            <p:strVal val="#ppt_x"/>
                                          </p:val>
                                        </p:tav>
                                        <p:tav tm="100000">
                                          <p:val>
                                            <p:strVal val="#ppt_x"/>
                                          </p:val>
                                        </p:tav>
                                      </p:tavLst>
                                    </p:anim>
                                    <p:anim calcmode="lin" valueType="num">
                                      <p:cBhvr>
                                        <p:cTn id="15" dur="5000" fill="hold"/>
                                        <p:tgtEl>
                                          <p:spTgt spid="7"/>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6512" y="-22824"/>
            <a:ext cx="9144000" cy="571504"/>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Rectángulo"/>
          <p:cNvSpPr/>
          <p:nvPr/>
        </p:nvSpPr>
        <p:spPr>
          <a:xfrm rot="5400000">
            <a:off x="5572140" y="3286140"/>
            <a:ext cx="6858000" cy="285720"/>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rot="5400000">
            <a:off x="5250669" y="3321835"/>
            <a:ext cx="6858000" cy="214282"/>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5940152" y="-24"/>
            <a:ext cx="1853649" cy="369332"/>
          </a:xfrm>
          <a:prstGeom prst="rect">
            <a:avLst/>
          </a:prstGeom>
          <a:noFill/>
        </p:spPr>
        <p:txBody>
          <a:bodyPr wrap="none" rtlCol="0">
            <a:spAutoFit/>
          </a:bodyPr>
          <a:lstStyle/>
          <a:p>
            <a:r>
              <a:rPr lang="es-ES" dirty="0" smtClean="0">
                <a:solidFill>
                  <a:srgbClr val="FFFF99"/>
                </a:solidFill>
                <a:latin typeface="Forte" pitchFamily="66" charset="0"/>
              </a:rPr>
              <a:t>CONCLUSIONES</a:t>
            </a:r>
            <a:endParaRPr lang="es-ES" dirty="0">
              <a:solidFill>
                <a:srgbClr val="FFFF99"/>
              </a:solidFill>
              <a:latin typeface="Forte" pitchFamily="66" charset="0"/>
            </a:endParaRPr>
          </a:p>
        </p:txBody>
      </p:sp>
      <p:sp>
        <p:nvSpPr>
          <p:cNvPr id="8" name="7 Rectángulo"/>
          <p:cNvSpPr/>
          <p:nvPr/>
        </p:nvSpPr>
        <p:spPr>
          <a:xfrm>
            <a:off x="320197" y="2924944"/>
            <a:ext cx="8246168" cy="1200329"/>
          </a:xfrm>
          <a:prstGeom prst="rect">
            <a:avLst/>
          </a:prstGeom>
          <a:noFill/>
        </p:spPr>
        <p:txBody>
          <a:bodyPr wrap="none" lIns="91440" tIns="45720" rIns="91440" bIns="45720">
            <a:spAutoFit/>
          </a:bodyPr>
          <a:lstStyle/>
          <a:p>
            <a:pPr algn="ctr"/>
            <a:r>
              <a:rPr lang="es-ES"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CONCLUSIONES</a:t>
            </a:r>
            <a:endParaRPr lang="es-ES"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9" name="Picture 2" descr="C:\Users\L\AppData\Local\Temp\Rar$DI02.324\template_internal2.jpg"/>
          <p:cNvPicPr>
            <a:picLocks noChangeAspect="1" noChangeArrowheads="1"/>
          </p:cNvPicPr>
          <p:nvPr/>
        </p:nvPicPr>
        <p:blipFill rotWithShape="1">
          <a:blip r:embed="rId2">
            <a:extLst>
              <a:ext uri="{28A0092B-C50C-407E-A947-70E740481C1C}">
                <a14:useLocalDpi xmlns:a14="http://schemas.microsoft.com/office/drawing/2010/main" val="0"/>
              </a:ext>
            </a:extLst>
          </a:blip>
          <a:srcRect l="5096" t="-862" r="73634" b="72819"/>
          <a:stretch/>
        </p:blipFill>
        <p:spPr bwMode="auto">
          <a:xfrm>
            <a:off x="683568" y="764704"/>
            <a:ext cx="1944914" cy="19231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L\AppData\Local\Temp\Rar$DI02.324\template_internal2.jpg"/>
          <p:cNvPicPr>
            <a:picLocks noChangeAspect="1" noChangeArrowheads="1"/>
          </p:cNvPicPr>
          <p:nvPr/>
        </p:nvPicPr>
        <p:blipFill rotWithShape="1">
          <a:blip r:embed="rId2">
            <a:extLst>
              <a:ext uri="{28A0092B-C50C-407E-A947-70E740481C1C}">
                <a14:useLocalDpi xmlns:a14="http://schemas.microsoft.com/office/drawing/2010/main" val="0"/>
              </a:ext>
            </a:extLst>
          </a:blip>
          <a:srcRect l="3507" t="31731" r="74588" b="43931"/>
          <a:stretch/>
        </p:blipFill>
        <p:spPr bwMode="auto">
          <a:xfrm>
            <a:off x="5962419" y="4653136"/>
            <a:ext cx="2002972" cy="16691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L\AppData\Local\Temp\Rar$DI02.324\template_internal2.jpg"/>
          <p:cNvPicPr>
            <a:picLocks noChangeAspect="1" noChangeArrowheads="1"/>
          </p:cNvPicPr>
          <p:nvPr/>
        </p:nvPicPr>
        <p:blipFill rotWithShape="1">
          <a:blip r:embed="rId2">
            <a:extLst>
              <a:ext uri="{28A0092B-C50C-407E-A947-70E740481C1C}">
                <a14:useLocalDpi xmlns:a14="http://schemas.microsoft.com/office/drawing/2010/main" val="0"/>
              </a:ext>
            </a:extLst>
          </a:blip>
          <a:srcRect l="7555" t="59138" r="72605" b="14709"/>
          <a:stretch/>
        </p:blipFill>
        <p:spPr bwMode="auto">
          <a:xfrm>
            <a:off x="798286" y="4717143"/>
            <a:ext cx="1814285" cy="17935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L\AppData\Local\Temp\Rar$DI11.071\template_internal.jpg"/>
          <p:cNvPicPr>
            <a:picLocks noChangeAspect="1" noChangeArrowheads="1"/>
          </p:cNvPicPr>
          <p:nvPr/>
        </p:nvPicPr>
        <p:blipFill rotWithShape="1">
          <a:blip r:embed="rId3">
            <a:extLst>
              <a:ext uri="{28A0092B-C50C-407E-A947-70E740481C1C}">
                <a14:useLocalDpi xmlns:a14="http://schemas.microsoft.com/office/drawing/2010/main" val="0"/>
              </a:ext>
            </a:extLst>
          </a:blip>
          <a:srcRect l="67619" t="27725" b="29524"/>
          <a:stretch/>
        </p:blipFill>
        <p:spPr bwMode="auto">
          <a:xfrm>
            <a:off x="6516216" y="1003930"/>
            <a:ext cx="1833638" cy="1815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68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3000"/>
                                        <p:tgtEl>
                                          <p:spTgt spid="4"/>
                                        </p:tgtEl>
                                      </p:cBhvr>
                                    </p:animEffect>
                                  </p:childTnLst>
                                </p:cTn>
                              </p:par>
                              <p:par>
                                <p:cTn id="8" presetID="28" presetClass="entr" presetSubtype="0" repeatCount="indefinite"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0" fill="hold"/>
                                        <p:tgtEl>
                                          <p:spTgt spid="6"/>
                                        </p:tgtEl>
                                        <p:attrNameLst>
                                          <p:attrName>ppt_x</p:attrName>
                                        </p:attrNameLst>
                                      </p:cBhvr>
                                      <p:tavLst>
                                        <p:tav tm="0">
                                          <p:val>
                                            <p:strVal val="#ppt_x"/>
                                          </p:val>
                                        </p:tav>
                                        <p:tav tm="100000">
                                          <p:val>
                                            <p:strVal val="#ppt_x"/>
                                          </p:val>
                                        </p:tav>
                                      </p:tavLst>
                                    </p:anim>
                                    <p:anim calcmode="lin" valueType="num">
                                      <p:cBhvr>
                                        <p:cTn id="11" dur="5000" fill="hold"/>
                                        <p:tgtEl>
                                          <p:spTgt spid="6"/>
                                        </p:tgtEl>
                                        <p:attrNameLst>
                                          <p:attrName>ppt_y</p:attrName>
                                        </p:attrNameLst>
                                      </p:cBhvr>
                                      <p:tavLst>
                                        <p:tav tm="0">
                                          <p:val>
                                            <p:strVal val="#ppt_y+1"/>
                                          </p:val>
                                        </p:tav>
                                        <p:tav tm="100000">
                                          <p:val>
                                            <p:strVal val="#ppt_y-1"/>
                                          </p:val>
                                        </p:tav>
                                      </p:tavLst>
                                    </p:anim>
                                  </p:childTnLst>
                                </p:cTn>
                              </p:par>
                              <p:par>
                                <p:cTn id="12" presetID="28" presetClass="entr" presetSubtype="0" repeatCount="indefinite"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0" fill="hold"/>
                                        <p:tgtEl>
                                          <p:spTgt spid="5"/>
                                        </p:tgtEl>
                                        <p:attrNameLst>
                                          <p:attrName>ppt_x</p:attrName>
                                        </p:attrNameLst>
                                      </p:cBhvr>
                                      <p:tavLst>
                                        <p:tav tm="0">
                                          <p:val>
                                            <p:strVal val="#ppt_x"/>
                                          </p:val>
                                        </p:tav>
                                        <p:tav tm="100000">
                                          <p:val>
                                            <p:strVal val="#ppt_x"/>
                                          </p:val>
                                        </p:tav>
                                      </p:tavLst>
                                    </p:anim>
                                    <p:anim calcmode="lin" valueType="num">
                                      <p:cBhvr>
                                        <p:cTn id="15" dur="5000" fill="hold"/>
                                        <p:tgtEl>
                                          <p:spTgt spid="5"/>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Pergamino horizontal"/>
          <p:cNvSpPr/>
          <p:nvPr/>
        </p:nvSpPr>
        <p:spPr>
          <a:xfrm>
            <a:off x="179512" y="980728"/>
            <a:ext cx="8784976" cy="1872208"/>
          </a:xfrm>
          <a:prstGeom prst="horizont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s-ES" dirty="0">
                <a:solidFill>
                  <a:schemeClr val="tx1"/>
                </a:solidFill>
              </a:rPr>
              <a:t>La zona rural se ve abandonada con relación al abastecimiento de alimentación y productos de primera necesidad, debido a la distancia de ubicación de zonas urbanas, estado de las vías y acceso a negociaciones con proveedores, lo cual estanca el desarrollo económico de esta zona</a:t>
            </a:r>
            <a:r>
              <a:rPr lang="es-ES" dirty="0" smtClean="0">
                <a:solidFill>
                  <a:schemeClr val="tx1"/>
                </a:solidFill>
              </a:rPr>
              <a:t>.</a:t>
            </a:r>
            <a:endParaRPr lang="es-EC" dirty="0">
              <a:solidFill>
                <a:schemeClr val="tx1"/>
              </a:solidFill>
            </a:endParaRPr>
          </a:p>
        </p:txBody>
      </p:sp>
      <p:sp>
        <p:nvSpPr>
          <p:cNvPr id="5" name="4 Pergamino horizontal"/>
          <p:cNvSpPr/>
          <p:nvPr/>
        </p:nvSpPr>
        <p:spPr>
          <a:xfrm>
            <a:off x="179512" y="2852936"/>
            <a:ext cx="8784976" cy="4005064"/>
          </a:xfrm>
          <a:prstGeom prst="horizont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s-EC" dirty="0" smtClean="0">
                <a:solidFill>
                  <a:schemeClr val="tx1"/>
                </a:solidFill>
              </a:rPr>
              <a:t>El </a:t>
            </a:r>
            <a:r>
              <a:rPr lang="es-EC" dirty="0">
                <a:solidFill>
                  <a:schemeClr val="tx1"/>
                </a:solidFill>
              </a:rPr>
              <a:t>estudio de mercado refleja como resultado que la Tienda Comunitaria de </a:t>
            </a:r>
            <a:r>
              <a:rPr lang="es-EC" dirty="0" err="1">
                <a:solidFill>
                  <a:schemeClr val="tx1"/>
                </a:solidFill>
              </a:rPr>
              <a:t>Guagrabamba</a:t>
            </a:r>
            <a:r>
              <a:rPr lang="es-EC" dirty="0">
                <a:solidFill>
                  <a:schemeClr val="tx1"/>
                </a:solidFill>
              </a:rPr>
              <a:t>  es bien aceptada por el mercado, ya que el 66% de los encuestados expresó que además de ser necesario, sería de su agrado que se estableciera un negocio que les ofrezca una diversa variedad de productos básicos que son la base para el desarrollo de la mayoría de las unidades económicas de la zona. En este aspecto se vuelve factible la instalación de la tienda comunitaria ya que les permite no solo adquirir productos sino que también vender los productos de sus propias cosechas estableciendo un mercado dinámico en la comunidad generando un beneficio en el ahorro de tiempo y dinero.</a:t>
            </a:r>
          </a:p>
        </p:txBody>
      </p:sp>
    </p:spTree>
    <p:extLst>
      <p:ext uri="{BB962C8B-B14F-4D97-AF65-F5344CB8AC3E}">
        <p14:creationId xmlns:p14="http://schemas.microsoft.com/office/powerpoint/2010/main" val="19162475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6512" y="-22824"/>
            <a:ext cx="9144000" cy="571504"/>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Rectángulo"/>
          <p:cNvSpPr/>
          <p:nvPr/>
        </p:nvSpPr>
        <p:spPr>
          <a:xfrm rot="5400000">
            <a:off x="5572140" y="3286140"/>
            <a:ext cx="6858000" cy="285720"/>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rot="5400000">
            <a:off x="5250669" y="3321835"/>
            <a:ext cx="6858000" cy="214282"/>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5940152" y="-24"/>
            <a:ext cx="2516138" cy="369332"/>
          </a:xfrm>
          <a:prstGeom prst="rect">
            <a:avLst/>
          </a:prstGeom>
          <a:noFill/>
        </p:spPr>
        <p:txBody>
          <a:bodyPr wrap="none" rtlCol="0">
            <a:spAutoFit/>
          </a:bodyPr>
          <a:lstStyle/>
          <a:p>
            <a:r>
              <a:rPr lang="es-ES" dirty="0" smtClean="0">
                <a:solidFill>
                  <a:srgbClr val="FFFF99"/>
                </a:solidFill>
                <a:latin typeface="Forte" pitchFamily="66" charset="0"/>
              </a:rPr>
              <a:t>RECOMENDACIONES</a:t>
            </a:r>
            <a:endParaRPr lang="es-ES" dirty="0">
              <a:solidFill>
                <a:srgbClr val="FFFF99"/>
              </a:solidFill>
              <a:latin typeface="Forte" pitchFamily="66" charset="0"/>
            </a:endParaRPr>
          </a:p>
        </p:txBody>
      </p:sp>
      <p:sp>
        <p:nvSpPr>
          <p:cNvPr id="8" name="7 Rectángulo"/>
          <p:cNvSpPr/>
          <p:nvPr/>
        </p:nvSpPr>
        <p:spPr>
          <a:xfrm>
            <a:off x="-42084" y="2924944"/>
            <a:ext cx="8970726" cy="1015663"/>
          </a:xfrm>
          <a:prstGeom prst="rect">
            <a:avLst/>
          </a:prstGeom>
          <a:noFill/>
        </p:spPr>
        <p:txBody>
          <a:bodyPr wrap="none" lIns="91440" tIns="45720" rIns="91440" bIns="45720">
            <a:spAutoFit/>
          </a:bodyPr>
          <a:lstStyle/>
          <a:p>
            <a:pPr algn="ctr"/>
            <a:r>
              <a:rPr lang="es-E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RECOMENDACIONES</a:t>
            </a:r>
            <a:endParaRPr lang="es-E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9" name="Picture 2" descr="C:\Users\L\AppData\Local\Temp\Rar$DI02.324\template_internal2.jpg"/>
          <p:cNvPicPr>
            <a:picLocks noChangeAspect="1" noChangeArrowheads="1"/>
          </p:cNvPicPr>
          <p:nvPr/>
        </p:nvPicPr>
        <p:blipFill rotWithShape="1">
          <a:blip r:embed="rId2">
            <a:extLst>
              <a:ext uri="{28A0092B-C50C-407E-A947-70E740481C1C}">
                <a14:useLocalDpi xmlns:a14="http://schemas.microsoft.com/office/drawing/2010/main" val="0"/>
              </a:ext>
            </a:extLst>
          </a:blip>
          <a:srcRect l="5096" t="-862" r="73634" b="72819"/>
          <a:stretch/>
        </p:blipFill>
        <p:spPr bwMode="auto">
          <a:xfrm>
            <a:off x="683568" y="764704"/>
            <a:ext cx="1944914" cy="19231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L\AppData\Local\Temp\Rar$DI02.324\template_internal2.jpg"/>
          <p:cNvPicPr>
            <a:picLocks noChangeAspect="1" noChangeArrowheads="1"/>
          </p:cNvPicPr>
          <p:nvPr/>
        </p:nvPicPr>
        <p:blipFill rotWithShape="1">
          <a:blip r:embed="rId2">
            <a:extLst>
              <a:ext uri="{28A0092B-C50C-407E-A947-70E740481C1C}">
                <a14:useLocalDpi xmlns:a14="http://schemas.microsoft.com/office/drawing/2010/main" val="0"/>
              </a:ext>
            </a:extLst>
          </a:blip>
          <a:srcRect l="3507" t="31731" r="74588" b="43931"/>
          <a:stretch/>
        </p:blipFill>
        <p:spPr bwMode="auto">
          <a:xfrm>
            <a:off x="5962419" y="4653136"/>
            <a:ext cx="2002972" cy="16691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L\AppData\Local\Temp\Rar$DI02.324\template_internal2.jpg"/>
          <p:cNvPicPr>
            <a:picLocks noChangeAspect="1" noChangeArrowheads="1"/>
          </p:cNvPicPr>
          <p:nvPr/>
        </p:nvPicPr>
        <p:blipFill rotWithShape="1">
          <a:blip r:embed="rId2">
            <a:extLst>
              <a:ext uri="{28A0092B-C50C-407E-A947-70E740481C1C}">
                <a14:useLocalDpi xmlns:a14="http://schemas.microsoft.com/office/drawing/2010/main" val="0"/>
              </a:ext>
            </a:extLst>
          </a:blip>
          <a:srcRect l="7555" t="59138" r="72605" b="14709"/>
          <a:stretch/>
        </p:blipFill>
        <p:spPr bwMode="auto">
          <a:xfrm>
            <a:off x="798286" y="4717143"/>
            <a:ext cx="1814285" cy="17935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L\AppData\Local\Temp\Rar$DI11.071\template_internal.jpg"/>
          <p:cNvPicPr>
            <a:picLocks noChangeAspect="1" noChangeArrowheads="1"/>
          </p:cNvPicPr>
          <p:nvPr/>
        </p:nvPicPr>
        <p:blipFill rotWithShape="1">
          <a:blip r:embed="rId3">
            <a:extLst>
              <a:ext uri="{28A0092B-C50C-407E-A947-70E740481C1C}">
                <a14:useLocalDpi xmlns:a14="http://schemas.microsoft.com/office/drawing/2010/main" val="0"/>
              </a:ext>
            </a:extLst>
          </a:blip>
          <a:srcRect l="67619" t="27725" b="29524"/>
          <a:stretch/>
        </p:blipFill>
        <p:spPr bwMode="auto">
          <a:xfrm>
            <a:off x="6516216" y="1003930"/>
            <a:ext cx="1833638" cy="1815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51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3000"/>
                                        <p:tgtEl>
                                          <p:spTgt spid="4"/>
                                        </p:tgtEl>
                                      </p:cBhvr>
                                    </p:animEffect>
                                  </p:childTnLst>
                                </p:cTn>
                              </p:par>
                              <p:par>
                                <p:cTn id="8" presetID="28" presetClass="entr" presetSubtype="0" repeatCount="indefinite"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0" fill="hold"/>
                                        <p:tgtEl>
                                          <p:spTgt spid="6"/>
                                        </p:tgtEl>
                                        <p:attrNameLst>
                                          <p:attrName>ppt_x</p:attrName>
                                        </p:attrNameLst>
                                      </p:cBhvr>
                                      <p:tavLst>
                                        <p:tav tm="0">
                                          <p:val>
                                            <p:strVal val="#ppt_x"/>
                                          </p:val>
                                        </p:tav>
                                        <p:tav tm="100000">
                                          <p:val>
                                            <p:strVal val="#ppt_x"/>
                                          </p:val>
                                        </p:tav>
                                      </p:tavLst>
                                    </p:anim>
                                    <p:anim calcmode="lin" valueType="num">
                                      <p:cBhvr>
                                        <p:cTn id="11" dur="5000" fill="hold"/>
                                        <p:tgtEl>
                                          <p:spTgt spid="6"/>
                                        </p:tgtEl>
                                        <p:attrNameLst>
                                          <p:attrName>ppt_y</p:attrName>
                                        </p:attrNameLst>
                                      </p:cBhvr>
                                      <p:tavLst>
                                        <p:tav tm="0">
                                          <p:val>
                                            <p:strVal val="#ppt_y+1"/>
                                          </p:val>
                                        </p:tav>
                                        <p:tav tm="100000">
                                          <p:val>
                                            <p:strVal val="#ppt_y-1"/>
                                          </p:val>
                                        </p:tav>
                                      </p:tavLst>
                                    </p:anim>
                                  </p:childTnLst>
                                </p:cTn>
                              </p:par>
                              <p:par>
                                <p:cTn id="12" presetID="28" presetClass="entr" presetSubtype="0" repeatCount="indefinite"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0" fill="hold"/>
                                        <p:tgtEl>
                                          <p:spTgt spid="5"/>
                                        </p:tgtEl>
                                        <p:attrNameLst>
                                          <p:attrName>ppt_x</p:attrName>
                                        </p:attrNameLst>
                                      </p:cBhvr>
                                      <p:tavLst>
                                        <p:tav tm="0">
                                          <p:val>
                                            <p:strVal val="#ppt_x"/>
                                          </p:val>
                                        </p:tav>
                                        <p:tav tm="100000">
                                          <p:val>
                                            <p:strVal val="#ppt_x"/>
                                          </p:val>
                                        </p:tav>
                                      </p:tavLst>
                                    </p:anim>
                                    <p:anim calcmode="lin" valueType="num">
                                      <p:cBhvr>
                                        <p:cTn id="15" dur="5000" fill="hold"/>
                                        <p:tgtEl>
                                          <p:spTgt spid="5"/>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ergamino horizontal"/>
          <p:cNvSpPr/>
          <p:nvPr/>
        </p:nvSpPr>
        <p:spPr>
          <a:xfrm>
            <a:off x="179512" y="1196752"/>
            <a:ext cx="8784976" cy="1872208"/>
          </a:xfrm>
          <a:prstGeom prst="horizont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s-EC" dirty="0" smtClean="0">
                <a:solidFill>
                  <a:schemeClr val="tx1"/>
                </a:solidFill>
              </a:rPr>
              <a:t>Fortalecer </a:t>
            </a:r>
            <a:r>
              <a:rPr lang="es-EC" dirty="0">
                <a:solidFill>
                  <a:schemeClr val="tx1"/>
                </a:solidFill>
              </a:rPr>
              <a:t>la representatividad de las autoridades tanto de la Junta Parroquial de </a:t>
            </a:r>
            <a:r>
              <a:rPr lang="es-EC" dirty="0" err="1">
                <a:solidFill>
                  <a:schemeClr val="tx1"/>
                </a:solidFill>
              </a:rPr>
              <a:t>Alóag</a:t>
            </a:r>
            <a:r>
              <a:rPr lang="es-EC" dirty="0">
                <a:solidFill>
                  <a:schemeClr val="tx1"/>
                </a:solidFill>
              </a:rPr>
              <a:t> como de la Comunidad de </a:t>
            </a:r>
            <a:r>
              <a:rPr lang="es-EC" dirty="0" err="1">
                <a:solidFill>
                  <a:schemeClr val="tx1"/>
                </a:solidFill>
              </a:rPr>
              <a:t>Guagrabamba</a:t>
            </a:r>
            <a:r>
              <a:rPr lang="es-EC" dirty="0">
                <a:solidFill>
                  <a:schemeClr val="tx1"/>
                </a:solidFill>
              </a:rPr>
              <a:t> con el fin de incentivar a los habitantes a participar activamente en los proyectos comunitarios.</a:t>
            </a:r>
          </a:p>
        </p:txBody>
      </p:sp>
      <p:sp>
        <p:nvSpPr>
          <p:cNvPr id="6" name="5 Pergamino horizontal"/>
          <p:cNvSpPr/>
          <p:nvPr/>
        </p:nvSpPr>
        <p:spPr>
          <a:xfrm>
            <a:off x="179512" y="3429000"/>
            <a:ext cx="8784976" cy="1872208"/>
          </a:xfrm>
          <a:prstGeom prst="horizont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s-EC" dirty="0" smtClean="0">
                <a:solidFill>
                  <a:schemeClr val="tx1"/>
                </a:solidFill>
              </a:rPr>
              <a:t>Buscar </a:t>
            </a:r>
            <a:r>
              <a:rPr lang="es-EC" dirty="0">
                <a:solidFill>
                  <a:schemeClr val="tx1"/>
                </a:solidFill>
              </a:rPr>
              <a:t>el apoyo de instituciones públicas como Municipios Cantonales y Ministerio de Inclusión Económica y social que actúen como asesores de primera línea al momento de crear e iniciar operaciones de la empresa comunitaria.</a:t>
            </a:r>
          </a:p>
        </p:txBody>
      </p:sp>
    </p:spTree>
    <p:extLst>
      <p:ext uri="{BB962C8B-B14F-4D97-AF65-F5344CB8AC3E}">
        <p14:creationId xmlns:p14="http://schemas.microsoft.com/office/powerpoint/2010/main" val="16254687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9512" y="1340768"/>
            <a:ext cx="8569325" cy="3024336"/>
          </a:xfrm>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eaLnBrk="1" hangingPunct="1"/>
            <a:r>
              <a:rPr lang="es-UY" sz="13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63500">
                    <a:schemeClr val="accent1">
                      <a:satMod val="175000"/>
                      <a:alpha val="40000"/>
                    </a:schemeClr>
                  </a:glow>
                  <a:outerShdw blurRad="88000" dist="50800" dir="5040000" algn="tl">
                    <a:schemeClr val="accent4">
                      <a:tint val="80000"/>
                      <a:satMod val="250000"/>
                      <a:alpha val="45000"/>
                    </a:schemeClr>
                  </a:outerShdw>
                </a:effectLst>
              </a:rPr>
              <a:t>GRACIAS</a:t>
            </a:r>
            <a:endParaRPr lang="es-ES" sz="13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63500">
                  <a:schemeClr val="accent1">
                    <a:satMod val="175000"/>
                    <a:alpha val="40000"/>
                  </a:schemeClr>
                </a:glow>
                <a:outerShdw blurRad="88000" dist="50800" dir="5040000" algn="tl">
                  <a:schemeClr val="accent4">
                    <a:tint val="80000"/>
                    <a:satMod val="250000"/>
                    <a:alpha val="45000"/>
                  </a:schemeClr>
                </a:outerShdw>
              </a:effectLst>
            </a:endParaRPr>
          </a:p>
        </p:txBody>
      </p:sp>
      <p:sp>
        <p:nvSpPr>
          <p:cNvPr id="5" name="4 Rectángulo"/>
          <p:cNvSpPr/>
          <p:nvPr/>
        </p:nvSpPr>
        <p:spPr>
          <a:xfrm>
            <a:off x="-36512" y="-22824"/>
            <a:ext cx="9144000" cy="571504"/>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rot="5400000">
            <a:off x="5572140" y="3286140"/>
            <a:ext cx="6858000" cy="285720"/>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p:cNvSpPr/>
          <p:nvPr/>
        </p:nvSpPr>
        <p:spPr>
          <a:xfrm rot="5400000">
            <a:off x="5250669" y="3321835"/>
            <a:ext cx="6858000" cy="214282"/>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26584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repeatCount="indefinite"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3000"/>
                                        <p:tgtEl>
                                          <p:spTgt spid="5"/>
                                        </p:tgtEl>
                                      </p:cBhvr>
                                    </p:animEffect>
                                  </p:childTnLst>
                                </p:cTn>
                              </p:par>
                              <p:par>
                                <p:cTn id="8" presetID="28" presetClass="entr" presetSubtype="0" repeatCount="indefinite"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0" fill="hold"/>
                                        <p:tgtEl>
                                          <p:spTgt spid="7"/>
                                        </p:tgtEl>
                                        <p:attrNameLst>
                                          <p:attrName>ppt_x</p:attrName>
                                        </p:attrNameLst>
                                      </p:cBhvr>
                                      <p:tavLst>
                                        <p:tav tm="0">
                                          <p:val>
                                            <p:strVal val="#ppt_x"/>
                                          </p:val>
                                        </p:tav>
                                        <p:tav tm="100000">
                                          <p:val>
                                            <p:strVal val="#ppt_x"/>
                                          </p:val>
                                        </p:tav>
                                      </p:tavLst>
                                    </p:anim>
                                    <p:anim calcmode="lin" valueType="num">
                                      <p:cBhvr>
                                        <p:cTn id="11" dur="5000" fill="hold"/>
                                        <p:tgtEl>
                                          <p:spTgt spid="7"/>
                                        </p:tgtEl>
                                        <p:attrNameLst>
                                          <p:attrName>ppt_y</p:attrName>
                                        </p:attrNameLst>
                                      </p:cBhvr>
                                      <p:tavLst>
                                        <p:tav tm="0">
                                          <p:val>
                                            <p:strVal val="#ppt_y+1"/>
                                          </p:val>
                                        </p:tav>
                                        <p:tav tm="100000">
                                          <p:val>
                                            <p:strVal val="#ppt_y-1"/>
                                          </p:val>
                                        </p:tav>
                                      </p:tavLst>
                                    </p:anim>
                                  </p:childTnLst>
                                </p:cTn>
                              </p:par>
                              <p:par>
                                <p:cTn id="12" presetID="28" presetClass="entr" presetSubtype="0" repeatCount="indefinite"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0" fill="hold"/>
                                        <p:tgtEl>
                                          <p:spTgt spid="6"/>
                                        </p:tgtEl>
                                        <p:attrNameLst>
                                          <p:attrName>ppt_x</p:attrName>
                                        </p:attrNameLst>
                                      </p:cBhvr>
                                      <p:tavLst>
                                        <p:tav tm="0">
                                          <p:val>
                                            <p:strVal val="#ppt_x"/>
                                          </p:val>
                                        </p:tav>
                                        <p:tav tm="100000">
                                          <p:val>
                                            <p:strVal val="#ppt_x"/>
                                          </p:val>
                                        </p:tav>
                                      </p:tavLst>
                                    </p:anim>
                                    <p:anim calcmode="lin" valueType="num">
                                      <p:cBhvr>
                                        <p:cTn id="15" dur="5000" fill="hold"/>
                                        <p:tgtEl>
                                          <p:spTgt spid="6"/>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048805" y="-24"/>
            <a:ext cx="2123595" cy="369332"/>
          </a:xfrm>
          <a:prstGeom prst="rect">
            <a:avLst/>
          </a:prstGeom>
          <a:noFill/>
        </p:spPr>
        <p:txBody>
          <a:bodyPr wrap="square" rtlCol="0">
            <a:spAutoFit/>
          </a:bodyPr>
          <a:lstStyle/>
          <a:p>
            <a:r>
              <a:rPr lang="es-ES" dirty="0" smtClean="0">
                <a:solidFill>
                  <a:srgbClr val="FFFF99"/>
                </a:solidFill>
                <a:latin typeface="Forte" pitchFamily="66" charset="0"/>
              </a:rPr>
              <a:t>Microcrédito rural</a:t>
            </a:r>
            <a:endParaRPr lang="es-ES" dirty="0">
              <a:solidFill>
                <a:srgbClr val="FFFF99"/>
              </a:solidFill>
              <a:latin typeface="Forte" pitchFamily="66" charset="0"/>
            </a:endParaRPr>
          </a:p>
        </p:txBody>
      </p:sp>
      <p:graphicFrame>
        <p:nvGraphicFramePr>
          <p:cNvPr id="6" name="5 Diagrama"/>
          <p:cNvGraphicFramePr/>
          <p:nvPr>
            <p:extLst>
              <p:ext uri="{D42A27DB-BD31-4B8C-83A1-F6EECF244321}">
                <p14:modId xmlns:p14="http://schemas.microsoft.com/office/powerpoint/2010/main" val="3708327060"/>
              </p:ext>
            </p:extLst>
          </p:nvPr>
        </p:nvGraphicFramePr>
        <p:xfrm>
          <a:off x="0" y="620688"/>
          <a:ext cx="8532440" cy="623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9 Rectángulo"/>
          <p:cNvSpPr/>
          <p:nvPr/>
        </p:nvSpPr>
        <p:spPr>
          <a:xfrm>
            <a:off x="0" y="49184"/>
            <a:ext cx="9144000" cy="571504"/>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p:cNvSpPr/>
          <p:nvPr/>
        </p:nvSpPr>
        <p:spPr>
          <a:xfrm rot="5400000">
            <a:off x="5572140" y="3286140"/>
            <a:ext cx="6858000" cy="285720"/>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rot="5400000">
            <a:off x="5250669" y="3321835"/>
            <a:ext cx="6858000" cy="214282"/>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73947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repeatCount="indefinite"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3000"/>
                                        <p:tgtEl>
                                          <p:spTgt spid="10"/>
                                        </p:tgtEl>
                                      </p:cBhvr>
                                    </p:animEffect>
                                  </p:childTnLst>
                                </p:cTn>
                              </p:par>
                              <p:par>
                                <p:cTn id="8" presetID="28" presetClass="entr" presetSubtype="0" repeatCount="indefinite"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0" fill="hold"/>
                                        <p:tgtEl>
                                          <p:spTgt spid="12"/>
                                        </p:tgtEl>
                                        <p:attrNameLst>
                                          <p:attrName>ppt_x</p:attrName>
                                        </p:attrNameLst>
                                      </p:cBhvr>
                                      <p:tavLst>
                                        <p:tav tm="0">
                                          <p:val>
                                            <p:strVal val="#ppt_x"/>
                                          </p:val>
                                        </p:tav>
                                        <p:tav tm="100000">
                                          <p:val>
                                            <p:strVal val="#ppt_x"/>
                                          </p:val>
                                        </p:tav>
                                      </p:tavLst>
                                    </p:anim>
                                    <p:anim calcmode="lin" valueType="num">
                                      <p:cBhvr>
                                        <p:cTn id="11" dur="5000" fill="hold"/>
                                        <p:tgtEl>
                                          <p:spTgt spid="12"/>
                                        </p:tgtEl>
                                        <p:attrNameLst>
                                          <p:attrName>ppt_y</p:attrName>
                                        </p:attrNameLst>
                                      </p:cBhvr>
                                      <p:tavLst>
                                        <p:tav tm="0">
                                          <p:val>
                                            <p:strVal val="#ppt_y+1"/>
                                          </p:val>
                                        </p:tav>
                                        <p:tav tm="100000">
                                          <p:val>
                                            <p:strVal val="#ppt_y-1"/>
                                          </p:val>
                                        </p:tav>
                                      </p:tavLst>
                                    </p:anim>
                                  </p:childTnLst>
                                </p:cTn>
                              </p:par>
                              <p:par>
                                <p:cTn id="12" presetID="28" presetClass="entr" presetSubtype="0" repeatCount="indefinite"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0" fill="hold"/>
                                        <p:tgtEl>
                                          <p:spTgt spid="11"/>
                                        </p:tgtEl>
                                        <p:attrNameLst>
                                          <p:attrName>ppt_x</p:attrName>
                                        </p:attrNameLst>
                                      </p:cBhvr>
                                      <p:tavLst>
                                        <p:tav tm="0">
                                          <p:val>
                                            <p:strVal val="#ppt_x"/>
                                          </p:val>
                                        </p:tav>
                                        <p:tav tm="100000">
                                          <p:val>
                                            <p:strVal val="#ppt_x"/>
                                          </p:val>
                                        </p:tav>
                                      </p:tavLst>
                                    </p:anim>
                                    <p:anim calcmode="lin" valueType="num">
                                      <p:cBhvr>
                                        <p:cTn id="15" dur="5000" fill="hold"/>
                                        <p:tgtEl>
                                          <p:spTgt spid="11"/>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49184"/>
            <a:ext cx="9144000" cy="571504"/>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Rectángulo"/>
          <p:cNvSpPr/>
          <p:nvPr/>
        </p:nvSpPr>
        <p:spPr>
          <a:xfrm rot="5400000">
            <a:off x="5572140" y="3286140"/>
            <a:ext cx="6858000" cy="285720"/>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rot="5400000">
            <a:off x="5250669" y="3321835"/>
            <a:ext cx="6858000" cy="214282"/>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5783785" y="-24"/>
            <a:ext cx="2123595" cy="369332"/>
          </a:xfrm>
          <a:prstGeom prst="rect">
            <a:avLst/>
          </a:prstGeom>
          <a:noFill/>
        </p:spPr>
        <p:txBody>
          <a:bodyPr wrap="none" rtlCol="0">
            <a:spAutoFit/>
          </a:bodyPr>
          <a:lstStyle/>
          <a:p>
            <a:r>
              <a:rPr lang="es-ES" dirty="0" smtClean="0">
                <a:solidFill>
                  <a:srgbClr val="FFFF99"/>
                </a:solidFill>
                <a:latin typeface="Forte" pitchFamily="66" charset="0"/>
              </a:rPr>
              <a:t>Parroquia de </a:t>
            </a:r>
            <a:r>
              <a:rPr lang="es-ES" dirty="0" err="1" smtClean="0">
                <a:solidFill>
                  <a:srgbClr val="FFFF99"/>
                </a:solidFill>
                <a:latin typeface="Forte" pitchFamily="66" charset="0"/>
              </a:rPr>
              <a:t>Alóag</a:t>
            </a:r>
            <a:endParaRPr lang="es-ES" dirty="0">
              <a:solidFill>
                <a:srgbClr val="FFFF99"/>
              </a:solidFill>
              <a:latin typeface="Forte" pitchFamily="66" charset="0"/>
            </a:endParaRPr>
          </a:p>
        </p:txBody>
      </p:sp>
      <p:graphicFrame>
        <p:nvGraphicFramePr>
          <p:cNvPr id="13" name="12 Diagrama"/>
          <p:cNvGraphicFramePr/>
          <p:nvPr>
            <p:extLst>
              <p:ext uri="{D42A27DB-BD31-4B8C-83A1-F6EECF244321}">
                <p14:modId xmlns:p14="http://schemas.microsoft.com/office/powerpoint/2010/main" val="1219897430"/>
              </p:ext>
            </p:extLst>
          </p:nvPr>
        </p:nvGraphicFramePr>
        <p:xfrm>
          <a:off x="960094" y="2060848"/>
          <a:ext cx="6719756" cy="2983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13 Marco"/>
          <p:cNvSpPr/>
          <p:nvPr/>
        </p:nvSpPr>
        <p:spPr>
          <a:xfrm>
            <a:off x="3456499" y="5517232"/>
            <a:ext cx="1726946" cy="108012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latin typeface="Arial" pitchFamily="34" charset="0"/>
                <a:cs typeface="Arial" pitchFamily="34" charset="0"/>
              </a:rPr>
              <a:t>9,237 Habitantes</a:t>
            </a:r>
            <a:endParaRPr lang="es-EC" b="1" dirty="0">
              <a:solidFill>
                <a:schemeClr val="tx1"/>
              </a:solidFill>
              <a:latin typeface="Arial" pitchFamily="34" charset="0"/>
              <a:cs typeface="Arial" pitchFamily="34" charset="0"/>
            </a:endParaRPr>
          </a:p>
        </p:txBody>
      </p:sp>
      <p:pic>
        <p:nvPicPr>
          <p:cNvPr id="11" name="10 Imagen"/>
          <p:cNvPicPr/>
          <p:nvPr/>
        </p:nvPicPr>
        <p:blipFill rotWithShape="1">
          <a:blip r:embed="rId7"/>
          <a:srcRect l="17123" t="8980" r="17887" b="79599"/>
          <a:stretch/>
        </p:blipFill>
        <p:spPr bwMode="auto">
          <a:xfrm>
            <a:off x="179512" y="1124744"/>
            <a:ext cx="8280920" cy="7200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461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3000"/>
                                        <p:tgtEl>
                                          <p:spTgt spid="4"/>
                                        </p:tgtEl>
                                      </p:cBhvr>
                                    </p:animEffect>
                                  </p:childTnLst>
                                </p:cTn>
                              </p:par>
                              <p:par>
                                <p:cTn id="8" presetID="28" presetClass="entr" presetSubtype="0" repeatCount="indefinite"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0" fill="hold"/>
                                        <p:tgtEl>
                                          <p:spTgt spid="6"/>
                                        </p:tgtEl>
                                        <p:attrNameLst>
                                          <p:attrName>ppt_x</p:attrName>
                                        </p:attrNameLst>
                                      </p:cBhvr>
                                      <p:tavLst>
                                        <p:tav tm="0">
                                          <p:val>
                                            <p:strVal val="#ppt_x"/>
                                          </p:val>
                                        </p:tav>
                                        <p:tav tm="100000">
                                          <p:val>
                                            <p:strVal val="#ppt_x"/>
                                          </p:val>
                                        </p:tav>
                                      </p:tavLst>
                                    </p:anim>
                                    <p:anim calcmode="lin" valueType="num">
                                      <p:cBhvr>
                                        <p:cTn id="11" dur="5000" fill="hold"/>
                                        <p:tgtEl>
                                          <p:spTgt spid="6"/>
                                        </p:tgtEl>
                                        <p:attrNameLst>
                                          <p:attrName>ppt_y</p:attrName>
                                        </p:attrNameLst>
                                      </p:cBhvr>
                                      <p:tavLst>
                                        <p:tav tm="0">
                                          <p:val>
                                            <p:strVal val="#ppt_y+1"/>
                                          </p:val>
                                        </p:tav>
                                        <p:tav tm="100000">
                                          <p:val>
                                            <p:strVal val="#ppt_y-1"/>
                                          </p:val>
                                        </p:tav>
                                      </p:tavLst>
                                    </p:anim>
                                  </p:childTnLst>
                                </p:cTn>
                              </p:par>
                              <p:par>
                                <p:cTn id="12" presetID="28" presetClass="entr" presetSubtype="0" repeatCount="indefinite"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0" fill="hold"/>
                                        <p:tgtEl>
                                          <p:spTgt spid="5"/>
                                        </p:tgtEl>
                                        <p:attrNameLst>
                                          <p:attrName>ppt_x</p:attrName>
                                        </p:attrNameLst>
                                      </p:cBhvr>
                                      <p:tavLst>
                                        <p:tav tm="0">
                                          <p:val>
                                            <p:strVal val="#ppt_x"/>
                                          </p:val>
                                        </p:tav>
                                        <p:tav tm="100000">
                                          <p:val>
                                            <p:strVal val="#ppt_x"/>
                                          </p:val>
                                        </p:tav>
                                      </p:tavLst>
                                    </p:anim>
                                    <p:anim calcmode="lin" valueType="num">
                                      <p:cBhvr>
                                        <p:cTn id="15" dur="5000" fill="hold"/>
                                        <p:tgtEl>
                                          <p:spTgt spid="5"/>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760027150"/>
              </p:ext>
            </p:extLst>
          </p:nvPr>
        </p:nvGraphicFramePr>
        <p:xfrm>
          <a:off x="35496" y="404664"/>
          <a:ext cx="864096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0" y="49184"/>
            <a:ext cx="9144000" cy="571504"/>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4" name="3 Rectángulo"/>
          <p:cNvSpPr/>
          <p:nvPr/>
        </p:nvSpPr>
        <p:spPr>
          <a:xfrm rot="5400000">
            <a:off x="5572140" y="3286140"/>
            <a:ext cx="6858000" cy="285720"/>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Rectángulo"/>
          <p:cNvSpPr/>
          <p:nvPr/>
        </p:nvSpPr>
        <p:spPr>
          <a:xfrm rot="5400000">
            <a:off x="5250669" y="3321835"/>
            <a:ext cx="6858000" cy="214282"/>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5783785" y="-24"/>
            <a:ext cx="2123595" cy="369332"/>
          </a:xfrm>
          <a:prstGeom prst="rect">
            <a:avLst/>
          </a:prstGeom>
          <a:noFill/>
        </p:spPr>
        <p:txBody>
          <a:bodyPr wrap="none" rtlCol="0">
            <a:spAutoFit/>
          </a:bodyPr>
          <a:lstStyle/>
          <a:p>
            <a:r>
              <a:rPr lang="es-ES" dirty="0" smtClean="0">
                <a:solidFill>
                  <a:srgbClr val="FFFF99"/>
                </a:solidFill>
                <a:latin typeface="Forte" pitchFamily="66" charset="0"/>
              </a:rPr>
              <a:t>Parroquia de </a:t>
            </a:r>
            <a:r>
              <a:rPr lang="es-ES" dirty="0" err="1" smtClean="0">
                <a:solidFill>
                  <a:srgbClr val="FFFF99"/>
                </a:solidFill>
                <a:latin typeface="Forte" pitchFamily="66" charset="0"/>
              </a:rPr>
              <a:t>Alóag</a:t>
            </a:r>
            <a:endParaRPr lang="es-ES" dirty="0">
              <a:solidFill>
                <a:srgbClr val="FFFF99"/>
              </a:solidFill>
              <a:latin typeface="Forte" pitchFamily="66" charset="0"/>
            </a:endParaRPr>
          </a:p>
        </p:txBody>
      </p:sp>
      <p:graphicFrame>
        <p:nvGraphicFramePr>
          <p:cNvPr id="7" name="6 Diagrama"/>
          <p:cNvGraphicFramePr/>
          <p:nvPr>
            <p:extLst>
              <p:ext uri="{D42A27DB-BD31-4B8C-83A1-F6EECF244321}">
                <p14:modId xmlns:p14="http://schemas.microsoft.com/office/powerpoint/2010/main" val="3774803415"/>
              </p:ext>
            </p:extLst>
          </p:nvPr>
        </p:nvGraphicFramePr>
        <p:xfrm>
          <a:off x="611560" y="4581128"/>
          <a:ext cx="4752528" cy="24482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7 Llamada de flecha hacia abajo"/>
          <p:cNvSpPr/>
          <p:nvPr/>
        </p:nvSpPr>
        <p:spPr>
          <a:xfrm>
            <a:off x="107504" y="4221088"/>
            <a:ext cx="2808312" cy="100811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COMUNIDAD DE GUAGRABAMBA</a:t>
            </a:r>
            <a:endParaRPr lang="es-EC" b="1" dirty="0">
              <a:solidFill>
                <a:schemeClr val="tx1"/>
              </a:solidFill>
            </a:endParaRPr>
          </a:p>
        </p:txBody>
      </p:sp>
    </p:spTree>
    <p:extLst>
      <p:ext uri="{BB962C8B-B14F-4D97-AF65-F5344CB8AC3E}">
        <p14:creationId xmlns:p14="http://schemas.microsoft.com/office/powerpoint/2010/main" val="122056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repeatCount="indefinite"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3000"/>
                                        <p:tgtEl>
                                          <p:spTgt spid="3"/>
                                        </p:tgtEl>
                                      </p:cBhvr>
                                    </p:animEffect>
                                  </p:childTnLst>
                                </p:cTn>
                              </p:par>
                              <p:par>
                                <p:cTn id="8" presetID="28" presetClass="entr" presetSubtype="0" repeatCount="indefinite"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0" fill="hold"/>
                                        <p:tgtEl>
                                          <p:spTgt spid="5"/>
                                        </p:tgtEl>
                                        <p:attrNameLst>
                                          <p:attrName>ppt_x</p:attrName>
                                        </p:attrNameLst>
                                      </p:cBhvr>
                                      <p:tavLst>
                                        <p:tav tm="0">
                                          <p:val>
                                            <p:strVal val="#ppt_x"/>
                                          </p:val>
                                        </p:tav>
                                        <p:tav tm="100000">
                                          <p:val>
                                            <p:strVal val="#ppt_x"/>
                                          </p:val>
                                        </p:tav>
                                      </p:tavLst>
                                    </p:anim>
                                    <p:anim calcmode="lin" valueType="num">
                                      <p:cBhvr>
                                        <p:cTn id="11" dur="5000" fill="hold"/>
                                        <p:tgtEl>
                                          <p:spTgt spid="5"/>
                                        </p:tgtEl>
                                        <p:attrNameLst>
                                          <p:attrName>ppt_y</p:attrName>
                                        </p:attrNameLst>
                                      </p:cBhvr>
                                      <p:tavLst>
                                        <p:tav tm="0">
                                          <p:val>
                                            <p:strVal val="#ppt_y+1"/>
                                          </p:val>
                                        </p:tav>
                                        <p:tav tm="100000">
                                          <p:val>
                                            <p:strVal val="#ppt_y-1"/>
                                          </p:val>
                                        </p:tav>
                                      </p:tavLst>
                                    </p:anim>
                                  </p:childTnLst>
                                </p:cTn>
                              </p:par>
                              <p:par>
                                <p:cTn id="12" presetID="28" presetClass="entr" presetSubtype="0" repeatCount="indefinite"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0" fill="hold"/>
                                        <p:tgtEl>
                                          <p:spTgt spid="4"/>
                                        </p:tgtEl>
                                        <p:attrNameLst>
                                          <p:attrName>ppt_x</p:attrName>
                                        </p:attrNameLst>
                                      </p:cBhvr>
                                      <p:tavLst>
                                        <p:tav tm="0">
                                          <p:val>
                                            <p:strVal val="#ppt_x"/>
                                          </p:val>
                                        </p:tav>
                                        <p:tav tm="100000">
                                          <p:val>
                                            <p:strVal val="#ppt_x"/>
                                          </p:val>
                                        </p:tav>
                                      </p:tavLst>
                                    </p:anim>
                                    <p:anim calcmode="lin" valueType="num">
                                      <p:cBhvr>
                                        <p:cTn id="15" dur="5000" fill="hold"/>
                                        <p:tgtEl>
                                          <p:spTgt spid="4"/>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49184"/>
            <a:ext cx="9144000" cy="571504"/>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rot="5400000">
            <a:off x="5572140" y="3286140"/>
            <a:ext cx="6858000" cy="285720"/>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p:cNvSpPr/>
          <p:nvPr/>
        </p:nvSpPr>
        <p:spPr>
          <a:xfrm rot="5400000">
            <a:off x="5250669" y="3321835"/>
            <a:ext cx="6858000" cy="214282"/>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CuadroTexto"/>
          <p:cNvSpPr txBox="1"/>
          <p:nvPr/>
        </p:nvSpPr>
        <p:spPr>
          <a:xfrm>
            <a:off x="5220072" y="-24"/>
            <a:ext cx="3584379" cy="369332"/>
          </a:xfrm>
          <a:prstGeom prst="rect">
            <a:avLst/>
          </a:prstGeom>
          <a:noFill/>
        </p:spPr>
        <p:txBody>
          <a:bodyPr wrap="none" rtlCol="0">
            <a:spAutoFit/>
          </a:bodyPr>
          <a:lstStyle/>
          <a:p>
            <a:r>
              <a:rPr lang="es-ES" dirty="0" smtClean="0">
                <a:solidFill>
                  <a:srgbClr val="FFFF99"/>
                </a:solidFill>
                <a:latin typeface="Forte" pitchFamily="66" charset="0"/>
              </a:rPr>
              <a:t>Proyecto de Desarrollo Económico</a:t>
            </a:r>
            <a:endParaRPr lang="es-ES" dirty="0">
              <a:solidFill>
                <a:srgbClr val="FFFF99"/>
              </a:solidFill>
              <a:latin typeface="Forte" pitchFamily="66" charset="0"/>
            </a:endParaRPr>
          </a:p>
        </p:txBody>
      </p:sp>
      <p:sp>
        <p:nvSpPr>
          <p:cNvPr id="9" name="8 CuadroTexto"/>
          <p:cNvSpPr txBox="1"/>
          <p:nvPr/>
        </p:nvSpPr>
        <p:spPr>
          <a:xfrm>
            <a:off x="1907704" y="673532"/>
            <a:ext cx="5040560" cy="523220"/>
          </a:xfrm>
          <a:prstGeom prst="rect">
            <a:avLst/>
          </a:prstGeom>
          <a:noFill/>
        </p:spPr>
        <p:txBody>
          <a:bodyPr wrap="square" rtlCol="0">
            <a:spAutoFit/>
          </a:bodyPr>
          <a:lstStyle/>
          <a:p>
            <a:pPr algn="ctr"/>
            <a:r>
              <a:rPr lang="es-EC" sz="2800" b="1" dirty="0" smtClean="0"/>
              <a:t>TIENDA COMUNITARIA </a:t>
            </a:r>
            <a:endParaRPr lang="es-EC" sz="2800" b="1" dirty="0"/>
          </a:p>
        </p:txBody>
      </p:sp>
      <p:sp>
        <p:nvSpPr>
          <p:cNvPr id="10" name="9 Marco"/>
          <p:cNvSpPr/>
          <p:nvPr/>
        </p:nvSpPr>
        <p:spPr>
          <a:xfrm>
            <a:off x="251520" y="1196752"/>
            <a:ext cx="2736304" cy="86409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tx1"/>
                </a:solidFill>
              </a:rPr>
              <a:t>OBJETIVO</a:t>
            </a:r>
            <a:endParaRPr lang="es-EC" sz="2400" b="1" dirty="0">
              <a:solidFill>
                <a:schemeClr val="tx1"/>
              </a:solidFill>
            </a:endParaRPr>
          </a:p>
        </p:txBody>
      </p:sp>
      <p:sp>
        <p:nvSpPr>
          <p:cNvPr id="11" name="10 Pergamino horizontal"/>
          <p:cNvSpPr/>
          <p:nvPr/>
        </p:nvSpPr>
        <p:spPr>
          <a:xfrm>
            <a:off x="179512" y="1844824"/>
            <a:ext cx="8321008" cy="2880320"/>
          </a:xfrm>
          <a:prstGeom prst="horizont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dirty="0" smtClean="0">
              <a:solidFill>
                <a:schemeClr val="tx1"/>
              </a:solidFill>
            </a:endParaRPr>
          </a:p>
          <a:p>
            <a:pPr algn="ctr"/>
            <a:r>
              <a:rPr lang="es-ES" dirty="0" smtClean="0">
                <a:solidFill>
                  <a:schemeClr val="tx1"/>
                </a:solidFill>
              </a:rPr>
              <a:t>Desarrollar </a:t>
            </a:r>
            <a:r>
              <a:rPr lang="es-ES" dirty="0">
                <a:solidFill>
                  <a:schemeClr val="tx1"/>
                </a:solidFill>
              </a:rPr>
              <a:t>una tienda comunitaria como proyecto productivo y ocupacional garantizando el abasto de productos básicos y complementarios, de calidad, de forma eficiente y oportuna; mediante la adquisición de los productos al por mayor para poder ofrecer precios que permitan obtener un margen de ahorro al consumidor con respecto a los precios vigentes en el mercado local que permitan generar ingresos económicos.</a:t>
            </a:r>
            <a:endParaRPr lang="es-EC" dirty="0">
              <a:solidFill>
                <a:schemeClr val="tx1"/>
              </a:solidFill>
            </a:endParaRPr>
          </a:p>
          <a:p>
            <a:pPr algn="ctr"/>
            <a:endParaRPr lang="es-EC" b="1" dirty="0">
              <a:solidFill>
                <a:schemeClr val="tx1"/>
              </a:solidFill>
            </a:endParaRPr>
          </a:p>
        </p:txBody>
      </p:sp>
      <p:sp>
        <p:nvSpPr>
          <p:cNvPr id="12" name="11 Marco"/>
          <p:cNvSpPr/>
          <p:nvPr/>
        </p:nvSpPr>
        <p:spPr>
          <a:xfrm>
            <a:off x="251520" y="4725144"/>
            <a:ext cx="5688632" cy="86409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tx1"/>
                </a:solidFill>
              </a:rPr>
              <a:t>OBJETIVO ESPECÍFICOS</a:t>
            </a:r>
            <a:endParaRPr lang="es-EC" sz="2400" b="1" dirty="0">
              <a:solidFill>
                <a:schemeClr val="tx1"/>
              </a:solidFill>
            </a:endParaRPr>
          </a:p>
        </p:txBody>
      </p:sp>
      <p:sp>
        <p:nvSpPr>
          <p:cNvPr id="13" name="12 Pergamino horizontal"/>
          <p:cNvSpPr/>
          <p:nvPr/>
        </p:nvSpPr>
        <p:spPr>
          <a:xfrm>
            <a:off x="251520" y="5661248"/>
            <a:ext cx="4320480" cy="1152128"/>
          </a:xfrm>
          <a:prstGeom prst="horizontalScrol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indent="-285750">
              <a:buFont typeface="Arial" pitchFamily="34" charset="0"/>
              <a:buChar char="•"/>
            </a:pPr>
            <a:r>
              <a:rPr lang="es-EC" dirty="0" smtClean="0">
                <a:solidFill>
                  <a:schemeClr val="tx1"/>
                </a:solidFill>
              </a:rPr>
              <a:t>Contribuir superación</a:t>
            </a:r>
          </a:p>
          <a:p>
            <a:pPr marL="285750" indent="-285750">
              <a:buFont typeface="Arial" pitchFamily="34" charset="0"/>
              <a:buChar char="•"/>
            </a:pPr>
            <a:r>
              <a:rPr lang="es-EC" dirty="0" smtClean="0">
                <a:solidFill>
                  <a:schemeClr val="tx1"/>
                </a:solidFill>
              </a:rPr>
              <a:t>Atender necesidades</a:t>
            </a:r>
          </a:p>
          <a:p>
            <a:pPr marL="285750" indent="-285750">
              <a:buFont typeface="Arial" pitchFamily="34" charset="0"/>
              <a:buChar char="•"/>
            </a:pPr>
            <a:r>
              <a:rPr lang="es-EC" dirty="0" smtClean="0">
                <a:solidFill>
                  <a:schemeClr val="tx1"/>
                </a:solidFill>
              </a:rPr>
              <a:t>Superación pobreza alimentaria</a:t>
            </a:r>
            <a:endParaRPr lang="es-EC" dirty="0">
              <a:solidFill>
                <a:schemeClr val="tx1"/>
              </a:solidFill>
            </a:endParaRPr>
          </a:p>
        </p:txBody>
      </p:sp>
    </p:spTree>
    <p:extLst>
      <p:ext uri="{BB962C8B-B14F-4D97-AF65-F5344CB8AC3E}">
        <p14:creationId xmlns:p14="http://schemas.microsoft.com/office/powerpoint/2010/main" val="80842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repeatCount="indefinite"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3000"/>
                                        <p:tgtEl>
                                          <p:spTgt spid="5"/>
                                        </p:tgtEl>
                                      </p:cBhvr>
                                    </p:animEffect>
                                  </p:childTnLst>
                                </p:cTn>
                              </p:par>
                              <p:par>
                                <p:cTn id="8" presetID="28" presetClass="entr" presetSubtype="0" repeatCount="indefinite"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0" fill="hold"/>
                                        <p:tgtEl>
                                          <p:spTgt spid="7"/>
                                        </p:tgtEl>
                                        <p:attrNameLst>
                                          <p:attrName>ppt_x</p:attrName>
                                        </p:attrNameLst>
                                      </p:cBhvr>
                                      <p:tavLst>
                                        <p:tav tm="0">
                                          <p:val>
                                            <p:strVal val="#ppt_x"/>
                                          </p:val>
                                        </p:tav>
                                        <p:tav tm="100000">
                                          <p:val>
                                            <p:strVal val="#ppt_x"/>
                                          </p:val>
                                        </p:tav>
                                      </p:tavLst>
                                    </p:anim>
                                    <p:anim calcmode="lin" valueType="num">
                                      <p:cBhvr>
                                        <p:cTn id="11" dur="5000" fill="hold"/>
                                        <p:tgtEl>
                                          <p:spTgt spid="7"/>
                                        </p:tgtEl>
                                        <p:attrNameLst>
                                          <p:attrName>ppt_y</p:attrName>
                                        </p:attrNameLst>
                                      </p:cBhvr>
                                      <p:tavLst>
                                        <p:tav tm="0">
                                          <p:val>
                                            <p:strVal val="#ppt_y+1"/>
                                          </p:val>
                                        </p:tav>
                                        <p:tav tm="100000">
                                          <p:val>
                                            <p:strVal val="#ppt_y-1"/>
                                          </p:val>
                                        </p:tav>
                                      </p:tavLst>
                                    </p:anim>
                                  </p:childTnLst>
                                </p:cTn>
                              </p:par>
                              <p:par>
                                <p:cTn id="12" presetID="28" presetClass="entr" presetSubtype="0" repeatCount="indefinite"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0" fill="hold"/>
                                        <p:tgtEl>
                                          <p:spTgt spid="6"/>
                                        </p:tgtEl>
                                        <p:attrNameLst>
                                          <p:attrName>ppt_x</p:attrName>
                                        </p:attrNameLst>
                                      </p:cBhvr>
                                      <p:tavLst>
                                        <p:tav tm="0">
                                          <p:val>
                                            <p:strVal val="#ppt_x"/>
                                          </p:val>
                                        </p:tav>
                                        <p:tav tm="100000">
                                          <p:val>
                                            <p:strVal val="#ppt_x"/>
                                          </p:val>
                                        </p:tav>
                                      </p:tavLst>
                                    </p:anim>
                                    <p:anim calcmode="lin" valueType="num">
                                      <p:cBhvr>
                                        <p:cTn id="15" dur="5000" fill="hold"/>
                                        <p:tgtEl>
                                          <p:spTgt spid="6"/>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descr="http://www.madrimasd.org/blogs/universo/wp-content/blogs.dir/42/files/255/o_ImageHand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372882"/>
            <a:ext cx="3744416" cy="24962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 name="Picture 2" descr="http://www.ipdaong.org/IAF/im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52" y="2492896"/>
            <a:ext cx="3374820" cy="23762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3 Rectángulo"/>
          <p:cNvSpPr/>
          <p:nvPr/>
        </p:nvSpPr>
        <p:spPr>
          <a:xfrm>
            <a:off x="0" y="49184"/>
            <a:ext cx="9144000" cy="571504"/>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Rectángulo"/>
          <p:cNvSpPr/>
          <p:nvPr/>
        </p:nvSpPr>
        <p:spPr>
          <a:xfrm rot="5400000">
            <a:off x="5572140" y="3286140"/>
            <a:ext cx="6858000" cy="285720"/>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rot="5400000">
            <a:off x="5250669" y="3321835"/>
            <a:ext cx="6858000" cy="214282"/>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5783785" y="-24"/>
            <a:ext cx="2193421" cy="369332"/>
          </a:xfrm>
          <a:prstGeom prst="rect">
            <a:avLst/>
          </a:prstGeom>
          <a:noFill/>
        </p:spPr>
        <p:txBody>
          <a:bodyPr wrap="none" rtlCol="0">
            <a:spAutoFit/>
          </a:bodyPr>
          <a:lstStyle/>
          <a:p>
            <a:r>
              <a:rPr lang="es-ES" dirty="0" smtClean="0">
                <a:solidFill>
                  <a:srgbClr val="FFFF99"/>
                </a:solidFill>
                <a:latin typeface="Forte" pitchFamily="66" charset="0"/>
              </a:rPr>
              <a:t>Estudio de Mercado</a:t>
            </a:r>
            <a:endParaRPr lang="es-ES" dirty="0">
              <a:solidFill>
                <a:srgbClr val="FFFF99"/>
              </a:solidFill>
              <a:latin typeface="Forte" pitchFamily="66" charset="0"/>
            </a:endParaRPr>
          </a:p>
        </p:txBody>
      </p:sp>
      <p:graphicFrame>
        <p:nvGraphicFramePr>
          <p:cNvPr id="8" name="7 Diagrama"/>
          <p:cNvGraphicFramePr/>
          <p:nvPr>
            <p:extLst>
              <p:ext uri="{D42A27DB-BD31-4B8C-83A1-F6EECF244321}">
                <p14:modId xmlns:p14="http://schemas.microsoft.com/office/powerpoint/2010/main" val="2224127241"/>
              </p:ext>
            </p:extLst>
          </p:nvPr>
        </p:nvGraphicFramePr>
        <p:xfrm>
          <a:off x="395536" y="1268760"/>
          <a:ext cx="7704856" cy="5040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9" name="8 Grupo"/>
          <p:cNvGrpSpPr/>
          <p:nvPr/>
        </p:nvGrpSpPr>
        <p:grpSpPr>
          <a:xfrm>
            <a:off x="1979712" y="1556792"/>
            <a:ext cx="2232246" cy="2232248"/>
            <a:chOff x="1667351" y="270894"/>
            <a:chExt cx="1993535" cy="2057844"/>
          </a:xfrm>
        </p:grpSpPr>
        <p:sp>
          <p:nvSpPr>
            <p:cNvPr id="10" name="9 Circular"/>
            <p:cNvSpPr/>
            <p:nvPr/>
          </p:nvSpPr>
          <p:spPr>
            <a:xfrm>
              <a:off x="1667351" y="270894"/>
              <a:ext cx="1993535" cy="2057844"/>
            </a:xfrm>
            <a:prstGeom prst="pieWedg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Circular 4"/>
            <p:cNvSpPr/>
            <p:nvPr/>
          </p:nvSpPr>
          <p:spPr>
            <a:xfrm>
              <a:off x="2205771" y="873623"/>
              <a:ext cx="1455115" cy="14551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C" sz="1400" b="1" kern="1200" dirty="0" smtClean="0">
                  <a:solidFill>
                    <a:schemeClr val="tx1"/>
                  </a:solidFill>
                </a:rPr>
                <a:t>Productos necesarios en dieta diaria</a:t>
              </a:r>
              <a:endParaRPr lang="es-EC" sz="1400" b="1" kern="1200" dirty="0">
                <a:solidFill>
                  <a:schemeClr val="tx1"/>
                </a:solidFill>
              </a:endParaRPr>
            </a:p>
          </p:txBody>
        </p:sp>
      </p:grpSp>
      <p:grpSp>
        <p:nvGrpSpPr>
          <p:cNvPr id="12" name="11 Grupo"/>
          <p:cNvGrpSpPr/>
          <p:nvPr/>
        </p:nvGrpSpPr>
        <p:grpSpPr>
          <a:xfrm>
            <a:off x="4283968" y="1556792"/>
            <a:ext cx="2232248" cy="2232248"/>
            <a:chOff x="3755937" y="270894"/>
            <a:chExt cx="2057844" cy="2057844"/>
          </a:xfrm>
        </p:grpSpPr>
        <p:sp>
          <p:nvSpPr>
            <p:cNvPr id="13" name="12 Circular"/>
            <p:cNvSpPr/>
            <p:nvPr/>
          </p:nvSpPr>
          <p:spPr>
            <a:xfrm rot="5400000">
              <a:off x="3755937" y="270894"/>
              <a:ext cx="2057844" cy="2057844"/>
            </a:xfrm>
            <a:prstGeom prst="pieWedge">
              <a:avLst/>
            </a:prstGeom>
          </p:spPr>
          <p:style>
            <a:lnRef idx="2">
              <a:schemeClr val="lt1">
                <a:hueOff val="0"/>
                <a:satOff val="0"/>
                <a:lumOff val="0"/>
                <a:alphaOff val="0"/>
              </a:schemeClr>
            </a:lnRef>
            <a:fillRef idx="1">
              <a:schemeClr val="accent2">
                <a:hueOff val="2160929"/>
                <a:satOff val="8251"/>
                <a:lumOff val="0"/>
                <a:alphaOff val="0"/>
              </a:schemeClr>
            </a:fillRef>
            <a:effectRef idx="0">
              <a:schemeClr val="accent2">
                <a:hueOff val="2160929"/>
                <a:satOff val="8251"/>
                <a:lumOff val="0"/>
                <a:alphaOff val="0"/>
              </a:schemeClr>
            </a:effectRef>
            <a:fontRef idx="minor">
              <a:schemeClr val="lt1"/>
            </a:fontRef>
          </p:style>
        </p:sp>
        <p:sp>
          <p:nvSpPr>
            <p:cNvPr id="14" name="Circular 4"/>
            <p:cNvSpPr/>
            <p:nvPr/>
          </p:nvSpPr>
          <p:spPr>
            <a:xfrm>
              <a:off x="3755937" y="873623"/>
              <a:ext cx="1728192" cy="14551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C" sz="1400" b="1" kern="1200" dirty="0" smtClean="0">
                  <a:solidFill>
                    <a:schemeClr val="tx1"/>
                  </a:solidFill>
                </a:rPr>
                <a:t>458</a:t>
              </a:r>
            </a:p>
            <a:p>
              <a:pPr lvl="0" algn="ctr" defTabSz="577850">
                <a:lnSpc>
                  <a:spcPct val="90000"/>
                </a:lnSpc>
                <a:spcBef>
                  <a:spcPct val="0"/>
                </a:spcBef>
                <a:spcAft>
                  <a:spcPct val="35000"/>
                </a:spcAft>
              </a:pPr>
              <a:r>
                <a:rPr lang="es-EC" sz="1400" b="1" dirty="0" smtClean="0">
                  <a:solidFill>
                    <a:schemeClr val="tx1"/>
                  </a:solidFill>
                </a:rPr>
                <a:t>Mujeres: 235</a:t>
              </a:r>
            </a:p>
            <a:p>
              <a:pPr lvl="0" algn="ctr" defTabSz="577850">
                <a:lnSpc>
                  <a:spcPct val="90000"/>
                </a:lnSpc>
                <a:spcBef>
                  <a:spcPct val="0"/>
                </a:spcBef>
                <a:spcAft>
                  <a:spcPct val="35000"/>
                </a:spcAft>
              </a:pPr>
              <a:r>
                <a:rPr lang="es-EC" sz="1400" b="1" kern="1200" dirty="0" smtClean="0">
                  <a:solidFill>
                    <a:schemeClr val="tx1"/>
                  </a:solidFill>
                </a:rPr>
                <a:t>Hombres: 223</a:t>
              </a:r>
              <a:endParaRPr lang="es-EC" sz="1400" b="1" kern="1200" dirty="0">
                <a:solidFill>
                  <a:schemeClr val="tx1"/>
                </a:solidFill>
              </a:endParaRPr>
            </a:p>
          </p:txBody>
        </p:sp>
      </p:grpSp>
      <p:grpSp>
        <p:nvGrpSpPr>
          <p:cNvPr id="15" name="14 Grupo"/>
          <p:cNvGrpSpPr/>
          <p:nvPr/>
        </p:nvGrpSpPr>
        <p:grpSpPr>
          <a:xfrm>
            <a:off x="4314356" y="3861048"/>
            <a:ext cx="2201860" cy="2171474"/>
            <a:chOff x="7386725" y="2429639"/>
            <a:chExt cx="2057844" cy="2057844"/>
          </a:xfrm>
        </p:grpSpPr>
        <p:sp>
          <p:nvSpPr>
            <p:cNvPr id="16" name="15 Circular"/>
            <p:cNvSpPr/>
            <p:nvPr/>
          </p:nvSpPr>
          <p:spPr>
            <a:xfrm rot="10800000">
              <a:off x="7386725" y="2429639"/>
              <a:ext cx="2057844" cy="2057844"/>
            </a:xfrm>
            <a:prstGeom prst="pieWedge">
              <a:avLst/>
            </a:prstGeom>
          </p:spPr>
          <p:style>
            <a:lnRef idx="2">
              <a:schemeClr val="lt1">
                <a:hueOff val="0"/>
                <a:satOff val="0"/>
                <a:lumOff val="0"/>
                <a:alphaOff val="0"/>
              </a:schemeClr>
            </a:lnRef>
            <a:fillRef idx="1">
              <a:schemeClr val="accent2">
                <a:hueOff val="4321858"/>
                <a:satOff val="16502"/>
                <a:lumOff val="0"/>
                <a:alphaOff val="0"/>
              </a:schemeClr>
            </a:fillRef>
            <a:effectRef idx="0">
              <a:schemeClr val="accent2">
                <a:hueOff val="4321858"/>
                <a:satOff val="16502"/>
                <a:lumOff val="0"/>
                <a:alphaOff val="0"/>
              </a:schemeClr>
            </a:effectRef>
            <a:fontRef idx="minor">
              <a:schemeClr val="lt1"/>
            </a:fontRef>
          </p:style>
        </p:sp>
        <p:sp>
          <p:nvSpPr>
            <p:cNvPr id="17" name="Circular 4"/>
            <p:cNvSpPr/>
            <p:nvPr/>
          </p:nvSpPr>
          <p:spPr>
            <a:xfrm>
              <a:off x="7629414" y="2687284"/>
              <a:ext cx="1455115" cy="14551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C" sz="1300" b="1" kern="1200" dirty="0" smtClean="0">
                  <a:solidFill>
                    <a:schemeClr val="tx1"/>
                  </a:solidFill>
                </a:rPr>
                <a:t>Productos de primera necesidad</a:t>
              </a:r>
              <a:endParaRPr lang="es-EC" sz="1300" b="1" kern="1200" dirty="0">
                <a:solidFill>
                  <a:schemeClr val="tx1"/>
                </a:solidFill>
              </a:endParaRPr>
            </a:p>
          </p:txBody>
        </p:sp>
      </p:grpSp>
      <p:grpSp>
        <p:nvGrpSpPr>
          <p:cNvPr id="18" name="17 Grupo"/>
          <p:cNvGrpSpPr/>
          <p:nvPr/>
        </p:nvGrpSpPr>
        <p:grpSpPr>
          <a:xfrm>
            <a:off x="1979712" y="3891435"/>
            <a:ext cx="2201861" cy="2171473"/>
            <a:chOff x="1603042" y="2423789"/>
            <a:chExt cx="2057845" cy="2057844"/>
          </a:xfrm>
        </p:grpSpPr>
        <p:sp>
          <p:nvSpPr>
            <p:cNvPr id="19" name="18 Circular"/>
            <p:cNvSpPr/>
            <p:nvPr/>
          </p:nvSpPr>
          <p:spPr>
            <a:xfrm rot="16200000">
              <a:off x="1603042" y="2423789"/>
              <a:ext cx="2057844" cy="2057844"/>
            </a:xfrm>
            <a:prstGeom prst="pieWedge">
              <a:avLst/>
            </a:prstGeom>
          </p:spPr>
          <p:style>
            <a:lnRef idx="2">
              <a:schemeClr val="lt1">
                <a:hueOff val="0"/>
                <a:satOff val="0"/>
                <a:lumOff val="0"/>
                <a:alphaOff val="0"/>
              </a:schemeClr>
            </a:lnRef>
            <a:fillRef idx="1">
              <a:schemeClr val="accent2">
                <a:hueOff val="6482786"/>
                <a:satOff val="24753"/>
                <a:lumOff val="0"/>
                <a:alphaOff val="0"/>
              </a:schemeClr>
            </a:fillRef>
            <a:effectRef idx="0">
              <a:schemeClr val="accent2">
                <a:hueOff val="6482786"/>
                <a:satOff val="24753"/>
                <a:lumOff val="0"/>
                <a:alphaOff val="0"/>
              </a:schemeClr>
            </a:effectRef>
            <a:fontRef idx="minor">
              <a:schemeClr val="lt1"/>
            </a:fontRef>
          </p:style>
        </p:sp>
        <p:sp>
          <p:nvSpPr>
            <p:cNvPr id="20" name="Circular 4"/>
            <p:cNvSpPr/>
            <p:nvPr/>
          </p:nvSpPr>
          <p:spPr>
            <a:xfrm>
              <a:off x="1932695" y="2423789"/>
              <a:ext cx="1728192" cy="14551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400" b="1" kern="1200" dirty="0" smtClean="0">
                  <a:solidFill>
                    <a:schemeClr val="tx1"/>
                  </a:solidFill>
                </a:rPr>
                <a:t>80</a:t>
              </a:r>
            </a:p>
            <a:p>
              <a:pPr lvl="0" algn="ctr" defTabSz="711200">
                <a:lnSpc>
                  <a:spcPct val="90000"/>
                </a:lnSpc>
                <a:spcBef>
                  <a:spcPct val="0"/>
                </a:spcBef>
                <a:spcAft>
                  <a:spcPct val="35000"/>
                </a:spcAft>
              </a:pPr>
              <a:r>
                <a:rPr lang="es-EC" sz="1400" b="1" dirty="0" smtClean="0">
                  <a:solidFill>
                    <a:schemeClr val="tx1"/>
                  </a:solidFill>
                </a:rPr>
                <a:t>Investigación</a:t>
              </a:r>
              <a:endParaRPr lang="es-EC" sz="1400" b="1" kern="1200" dirty="0">
                <a:solidFill>
                  <a:schemeClr val="tx1"/>
                </a:solidFill>
              </a:endParaRPr>
            </a:p>
          </p:txBody>
        </p:sp>
      </p:grpSp>
    </p:spTree>
    <p:extLst>
      <p:ext uri="{BB962C8B-B14F-4D97-AF65-F5344CB8AC3E}">
        <p14:creationId xmlns:p14="http://schemas.microsoft.com/office/powerpoint/2010/main" val="97523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3000"/>
                                        <p:tgtEl>
                                          <p:spTgt spid="4"/>
                                        </p:tgtEl>
                                      </p:cBhvr>
                                    </p:animEffect>
                                  </p:childTnLst>
                                </p:cTn>
                              </p:par>
                              <p:par>
                                <p:cTn id="8" presetID="28" presetClass="entr" presetSubtype="0" repeatCount="indefinite"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0" fill="hold"/>
                                        <p:tgtEl>
                                          <p:spTgt spid="6"/>
                                        </p:tgtEl>
                                        <p:attrNameLst>
                                          <p:attrName>ppt_x</p:attrName>
                                        </p:attrNameLst>
                                      </p:cBhvr>
                                      <p:tavLst>
                                        <p:tav tm="0">
                                          <p:val>
                                            <p:strVal val="#ppt_x"/>
                                          </p:val>
                                        </p:tav>
                                        <p:tav tm="100000">
                                          <p:val>
                                            <p:strVal val="#ppt_x"/>
                                          </p:val>
                                        </p:tav>
                                      </p:tavLst>
                                    </p:anim>
                                    <p:anim calcmode="lin" valueType="num">
                                      <p:cBhvr>
                                        <p:cTn id="11" dur="5000" fill="hold"/>
                                        <p:tgtEl>
                                          <p:spTgt spid="6"/>
                                        </p:tgtEl>
                                        <p:attrNameLst>
                                          <p:attrName>ppt_y</p:attrName>
                                        </p:attrNameLst>
                                      </p:cBhvr>
                                      <p:tavLst>
                                        <p:tav tm="0">
                                          <p:val>
                                            <p:strVal val="#ppt_y+1"/>
                                          </p:val>
                                        </p:tav>
                                        <p:tav tm="100000">
                                          <p:val>
                                            <p:strVal val="#ppt_y-1"/>
                                          </p:val>
                                        </p:tav>
                                      </p:tavLst>
                                    </p:anim>
                                  </p:childTnLst>
                                </p:cTn>
                              </p:par>
                              <p:par>
                                <p:cTn id="12" presetID="28" presetClass="entr" presetSubtype="0" repeatCount="indefinite"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0" fill="hold"/>
                                        <p:tgtEl>
                                          <p:spTgt spid="5"/>
                                        </p:tgtEl>
                                        <p:attrNameLst>
                                          <p:attrName>ppt_x</p:attrName>
                                        </p:attrNameLst>
                                      </p:cBhvr>
                                      <p:tavLst>
                                        <p:tav tm="0">
                                          <p:val>
                                            <p:strVal val="#ppt_x"/>
                                          </p:val>
                                        </p:tav>
                                        <p:tav tm="100000">
                                          <p:val>
                                            <p:strVal val="#ppt_x"/>
                                          </p:val>
                                        </p:tav>
                                      </p:tavLst>
                                    </p:anim>
                                    <p:anim calcmode="lin" valueType="num">
                                      <p:cBhvr>
                                        <p:cTn id="15" dur="5000" fill="hold"/>
                                        <p:tgtEl>
                                          <p:spTgt spid="5"/>
                                        </p:tgtEl>
                                        <p:attrNameLst>
                                          <p:attrName>ppt_y</p:attrName>
                                        </p:attrNameLst>
                                      </p:cBhvr>
                                      <p:tavLst>
                                        <p:tav tm="0">
                                          <p:val>
                                            <p:strVal val="#ppt_y+1"/>
                                          </p:val>
                                        </p:tav>
                                        <p:tav tm="100000">
                                          <p:val>
                                            <p:strVal val="#ppt_y-1"/>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xit" presetSubtype="21" fill="hold" nodeType="clickEffect">
                                  <p:stCondLst>
                                    <p:cond delay="0"/>
                                  </p:stCondLst>
                                  <p:childTnLst>
                                    <p:animEffect transition="out" filter="barn(inVertical)">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18"/>
                                        </p:tgtEl>
                                      </p:cBhvr>
                                    </p:animEffect>
                                    <p:set>
                                      <p:cBhvr>
                                        <p:cTn id="55"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Gráfico"/>
          <p:cNvGraphicFramePr>
            <a:graphicFrameLocks/>
          </p:cNvGraphicFramePr>
          <p:nvPr>
            <p:extLst>
              <p:ext uri="{D42A27DB-BD31-4B8C-83A1-F6EECF244321}">
                <p14:modId xmlns:p14="http://schemas.microsoft.com/office/powerpoint/2010/main" val="1772824050"/>
              </p:ext>
            </p:extLst>
          </p:nvPr>
        </p:nvGraphicFramePr>
        <p:xfrm>
          <a:off x="12261" y="629951"/>
          <a:ext cx="4608512" cy="2520280"/>
        </p:xfrm>
        <a:graphic>
          <a:graphicData uri="http://schemas.openxmlformats.org/drawingml/2006/chart">
            <c:chart xmlns:c="http://schemas.openxmlformats.org/drawingml/2006/chart" xmlns:r="http://schemas.openxmlformats.org/officeDocument/2006/relationships" r:id="rId2"/>
          </a:graphicData>
        </a:graphic>
      </p:graphicFrame>
      <p:sp>
        <p:nvSpPr>
          <p:cNvPr id="7" name="6 CuadroTexto"/>
          <p:cNvSpPr txBox="1"/>
          <p:nvPr/>
        </p:nvSpPr>
        <p:spPr>
          <a:xfrm>
            <a:off x="6444208" y="-24"/>
            <a:ext cx="1063112" cy="369332"/>
          </a:xfrm>
          <a:prstGeom prst="rect">
            <a:avLst/>
          </a:prstGeom>
          <a:noFill/>
        </p:spPr>
        <p:txBody>
          <a:bodyPr wrap="none" rtlCol="0">
            <a:spAutoFit/>
          </a:bodyPr>
          <a:lstStyle/>
          <a:p>
            <a:r>
              <a:rPr lang="es-ES" dirty="0" smtClean="0">
                <a:solidFill>
                  <a:srgbClr val="FFFF99"/>
                </a:solidFill>
                <a:latin typeface="Forte" pitchFamily="66" charset="0"/>
              </a:rPr>
              <a:t>Encuesta</a:t>
            </a:r>
            <a:endParaRPr lang="es-ES" dirty="0">
              <a:solidFill>
                <a:srgbClr val="FFFF99"/>
              </a:solidFill>
              <a:latin typeface="Forte" pitchFamily="66" charset="0"/>
            </a:endParaRPr>
          </a:p>
        </p:txBody>
      </p:sp>
      <p:sp>
        <p:nvSpPr>
          <p:cNvPr id="8" name="7 Rectángulo"/>
          <p:cNvSpPr/>
          <p:nvPr/>
        </p:nvSpPr>
        <p:spPr>
          <a:xfrm>
            <a:off x="0" y="49184"/>
            <a:ext cx="9144000" cy="571504"/>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rot="5400000">
            <a:off x="5572140" y="3286140"/>
            <a:ext cx="6858000" cy="285720"/>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rot="5400000">
            <a:off x="5250669" y="3321835"/>
            <a:ext cx="6858000" cy="214282"/>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1" name="10 Gráfico"/>
          <p:cNvGraphicFramePr>
            <a:graphicFrameLocks/>
          </p:cNvGraphicFramePr>
          <p:nvPr>
            <p:extLst>
              <p:ext uri="{D42A27DB-BD31-4B8C-83A1-F6EECF244321}">
                <p14:modId xmlns:p14="http://schemas.microsoft.com/office/powerpoint/2010/main" val="4081644524"/>
              </p:ext>
            </p:extLst>
          </p:nvPr>
        </p:nvGraphicFramePr>
        <p:xfrm>
          <a:off x="3943639" y="666506"/>
          <a:ext cx="4716016" cy="2376264"/>
        </p:xfrm>
        <a:graphic>
          <a:graphicData uri="http://schemas.openxmlformats.org/drawingml/2006/chart">
            <c:chart xmlns:c="http://schemas.openxmlformats.org/drawingml/2006/chart" xmlns:r="http://schemas.openxmlformats.org/officeDocument/2006/relationships" r:id="rId3"/>
          </a:graphicData>
        </a:graphic>
      </p:graphicFrame>
      <p:pic>
        <p:nvPicPr>
          <p:cNvPr id="1030" name="Picture 6" descr="http://1.bp.blogspot.com/_wLEnyVfbIJk/S_VwazjCsSI/AAAAAAAAABo/quqK1hZm-1Y/s1600/plaza_de_mercad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3046" y="629522"/>
            <a:ext cx="3810000" cy="2857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http://cjkampos.files.wordpress.com/2011/07/calidad-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650617"/>
            <a:ext cx="2823784" cy="28083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13 Gráfico"/>
          <p:cNvGraphicFramePr>
            <a:graphicFrameLocks/>
          </p:cNvGraphicFramePr>
          <p:nvPr>
            <p:extLst>
              <p:ext uri="{D42A27DB-BD31-4B8C-83A1-F6EECF244321}">
                <p14:modId xmlns:p14="http://schemas.microsoft.com/office/powerpoint/2010/main" val="2961201440"/>
              </p:ext>
            </p:extLst>
          </p:nvPr>
        </p:nvGraphicFramePr>
        <p:xfrm>
          <a:off x="0" y="4005064"/>
          <a:ext cx="4895528" cy="2664296"/>
        </p:xfrm>
        <a:graphic>
          <a:graphicData uri="http://schemas.openxmlformats.org/drawingml/2006/chart">
            <c:chart xmlns:c="http://schemas.openxmlformats.org/drawingml/2006/chart" xmlns:r="http://schemas.openxmlformats.org/officeDocument/2006/relationships" r:id="rId6"/>
          </a:graphicData>
        </a:graphic>
      </p:graphicFrame>
      <p:pic>
        <p:nvPicPr>
          <p:cNvPr id="1034" name="Picture 10" descr="http://images.quebarato.com.ec/T160x160/aumenta+tus+ingresos+guaranda+bolivar+ecuador__7929F5_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6102" y="3553172"/>
            <a:ext cx="3211770" cy="33322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6" name="15 Gráfico"/>
          <p:cNvGraphicFramePr>
            <a:graphicFrameLocks/>
          </p:cNvGraphicFramePr>
          <p:nvPr>
            <p:extLst>
              <p:ext uri="{D42A27DB-BD31-4B8C-83A1-F6EECF244321}">
                <p14:modId xmlns:p14="http://schemas.microsoft.com/office/powerpoint/2010/main" val="1480835410"/>
              </p:ext>
            </p:extLst>
          </p:nvPr>
        </p:nvGraphicFramePr>
        <p:xfrm>
          <a:off x="3770528" y="3851126"/>
          <a:ext cx="4772518" cy="2592288"/>
        </p:xfrm>
        <a:graphic>
          <a:graphicData uri="http://schemas.openxmlformats.org/drawingml/2006/chart">
            <c:chart xmlns:c="http://schemas.openxmlformats.org/drawingml/2006/chart" xmlns:r="http://schemas.openxmlformats.org/officeDocument/2006/relationships" r:id="rId8"/>
          </a:graphicData>
        </a:graphic>
      </p:graphicFrame>
      <p:pic>
        <p:nvPicPr>
          <p:cNvPr id="17" name="chart"/>
          <p:cNvPicPr>
            <a:picLocks noChangeAspect="1"/>
          </p:cNvPicPr>
          <p:nvPr/>
        </p:nvPicPr>
        <p:blipFill>
          <a:blip r:embed="rId9"/>
          <a:stretch>
            <a:fillRect/>
          </a:stretch>
        </p:blipFill>
        <p:spPr>
          <a:xfrm>
            <a:off x="197500" y="4077072"/>
            <a:ext cx="3597884" cy="2448272"/>
          </a:xfrm>
          <a:prstGeom prst="rect">
            <a:avLst/>
          </a:prstGeom>
          <a:ln>
            <a:noFill/>
          </a:ln>
          <a:effectLst>
            <a:softEdge rad="112500"/>
          </a:effectLst>
        </p:spPr>
      </p:pic>
    </p:spTree>
    <p:extLst>
      <p:ext uri="{BB962C8B-B14F-4D97-AF65-F5344CB8AC3E}">
        <p14:creationId xmlns:p14="http://schemas.microsoft.com/office/powerpoint/2010/main" val="63552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repeatCount="indefinite"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3000"/>
                                        <p:tgtEl>
                                          <p:spTgt spid="8"/>
                                        </p:tgtEl>
                                      </p:cBhvr>
                                    </p:animEffect>
                                  </p:childTnLst>
                                </p:cTn>
                              </p:par>
                              <p:par>
                                <p:cTn id="8" presetID="28" presetClass="entr" presetSubtype="0" repeatCount="indefinite"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0" fill="hold"/>
                                        <p:tgtEl>
                                          <p:spTgt spid="10"/>
                                        </p:tgtEl>
                                        <p:attrNameLst>
                                          <p:attrName>ppt_x</p:attrName>
                                        </p:attrNameLst>
                                      </p:cBhvr>
                                      <p:tavLst>
                                        <p:tav tm="0">
                                          <p:val>
                                            <p:strVal val="#ppt_x"/>
                                          </p:val>
                                        </p:tav>
                                        <p:tav tm="100000">
                                          <p:val>
                                            <p:strVal val="#ppt_x"/>
                                          </p:val>
                                        </p:tav>
                                      </p:tavLst>
                                    </p:anim>
                                    <p:anim calcmode="lin" valueType="num">
                                      <p:cBhvr>
                                        <p:cTn id="11" dur="5000" fill="hold"/>
                                        <p:tgtEl>
                                          <p:spTgt spid="10"/>
                                        </p:tgtEl>
                                        <p:attrNameLst>
                                          <p:attrName>ppt_y</p:attrName>
                                        </p:attrNameLst>
                                      </p:cBhvr>
                                      <p:tavLst>
                                        <p:tav tm="0">
                                          <p:val>
                                            <p:strVal val="#ppt_y+1"/>
                                          </p:val>
                                        </p:tav>
                                        <p:tav tm="100000">
                                          <p:val>
                                            <p:strVal val="#ppt_y-1"/>
                                          </p:val>
                                        </p:tav>
                                      </p:tavLst>
                                    </p:anim>
                                  </p:childTnLst>
                                </p:cTn>
                              </p:par>
                              <p:par>
                                <p:cTn id="12" presetID="28" presetClass="entr" presetSubtype="0" repeatCount="indefinite"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0" fill="hold"/>
                                        <p:tgtEl>
                                          <p:spTgt spid="9"/>
                                        </p:tgtEl>
                                        <p:attrNameLst>
                                          <p:attrName>ppt_x</p:attrName>
                                        </p:attrNameLst>
                                      </p:cBhvr>
                                      <p:tavLst>
                                        <p:tav tm="0">
                                          <p:val>
                                            <p:strVal val="#ppt_x"/>
                                          </p:val>
                                        </p:tav>
                                        <p:tav tm="100000">
                                          <p:val>
                                            <p:strVal val="#ppt_x"/>
                                          </p:val>
                                        </p:tav>
                                      </p:tavLst>
                                    </p:anim>
                                    <p:anim calcmode="lin" valueType="num">
                                      <p:cBhvr>
                                        <p:cTn id="15" dur="5000" fill="hold"/>
                                        <p:tgtEl>
                                          <p:spTgt spid="9"/>
                                        </p:tgtEl>
                                        <p:attrNameLst>
                                          <p:attrName>ppt_y</p:attrName>
                                        </p:attrNameLst>
                                      </p:cBhvr>
                                      <p:tavLst>
                                        <p:tav tm="0">
                                          <p:val>
                                            <p:strVal val="#ppt_y+1"/>
                                          </p:val>
                                        </p:tav>
                                        <p:tav tm="100000">
                                          <p:val>
                                            <p:strVal val="#ppt_y-1"/>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030"/>
                                        </p:tgtEl>
                                      </p:cBhvr>
                                    </p:animEffect>
                                    <p:set>
                                      <p:cBhvr>
                                        <p:cTn id="23" dur="1" fill="hold">
                                          <p:stCondLst>
                                            <p:cond delay="499"/>
                                          </p:stCondLst>
                                        </p:cTn>
                                        <p:tgtEl>
                                          <p:spTgt spid="103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032"/>
                                        </p:tgtEl>
                                        <p:attrNameLst>
                                          <p:attrName>style.visibility</p:attrName>
                                        </p:attrNameLst>
                                      </p:cBhvr>
                                      <p:to>
                                        <p:strVal val="visible"/>
                                      </p:to>
                                    </p:set>
                                    <p:animEffect transition="in" filter="barn(inVertical)">
                                      <p:cBhvr>
                                        <p:cTn id="28" dur="500"/>
                                        <p:tgtEl>
                                          <p:spTgt spid="103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xit" presetSubtype="21" fill="hold" grpId="1" nodeType="clickEffect">
                                  <p:stCondLst>
                                    <p:cond delay="0"/>
                                  </p:stCondLst>
                                  <p:childTnLst>
                                    <p:animEffect transition="out" filter="barn(inVertical)">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par>
                                <p:cTn id="37" presetID="16" presetClass="exit" presetSubtype="21" fill="hold" nodeType="withEffect">
                                  <p:stCondLst>
                                    <p:cond delay="0"/>
                                  </p:stCondLst>
                                  <p:childTnLst>
                                    <p:animEffect transition="out" filter="barn(inVertical)">
                                      <p:cBhvr>
                                        <p:cTn id="38" dur="500"/>
                                        <p:tgtEl>
                                          <p:spTgt spid="1034"/>
                                        </p:tgtEl>
                                      </p:cBhvr>
                                    </p:animEffect>
                                    <p:set>
                                      <p:cBhvr>
                                        <p:cTn id="39" dur="1" fill="hold">
                                          <p:stCondLst>
                                            <p:cond delay="499"/>
                                          </p:stCondLst>
                                        </p:cTn>
                                        <p:tgtEl>
                                          <p:spTgt spid="103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circle(in)">
                                      <p:cBhvr>
                                        <p:cTn id="44" dur="2000"/>
                                        <p:tgtEl>
                                          <p:spTgt spid="17"/>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circle(in)">
                                      <p:cBhvr>
                                        <p:cTn id="4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1">
        <p:bldAsOne/>
      </p:bldGraphic>
      <p:bldP spid="8" grpId="0" animBg="1"/>
      <p:bldP spid="9" grpId="0" animBg="1"/>
      <p:bldP spid="10" grpId="0" animBg="1"/>
      <p:bldGraphic spid="11" grpId="0">
        <p:bldAsOne/>
      </p:bldGraphic>
      <p:bldGraphic spid="14" grpId="1">
        <p:bldAsOne/>
      </p:bldGraphic>
      <p:bldGraphic spid="16"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Gráfico"/>
          <p:cNvGraphicFramePr>
            <a:graphicFrameLocks/>
          </p:cNvGraphicFramePr>
          <p:nvPr>
            <p:extLst>
              <p:ext uri="{D42A27DB-BD31-4B8C-83A1-F6EECF244321}">
                <p14:modId xmlns:p14="http://schemas.microsoft.com/office/powerpoint/2010/main" val="2469183906"/>
              </p:ext>
            </p:extLst>
          </p:nvPr>
        </p:nvGraphicFramePr>
        <p:xfrm>
          <a:off x="20712" y="548680"/>
          <a:ext cx="4551288" cy="25202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Gráfico"/>
          <p:cNvGraphicFramePr>
            <a:graphicFrameLocks/>
          </p:cNvGraphicFramePr>
          <p:nvPr>
            <p:extLst>
              <p:ext uri="{D42A27DB-BD31-4B8C-83A1-F6EECF244321}">
                <p14:modId xmlns:p14="http://schemas.microsoft.com/office/powerpoint/2010/main" val="1653614001"/>
              </p:ext>
            </p:extLst>
          </p:nvPr>
        </p:nvGraphicFramePr>
        <p:xfrm>
          <a:off x="0" y="3645024"/>
          <a:ext cx="4572000" cy="28803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7 Gráfico"/>
          <p:cNvGraphicFramePr>
            <a:graphicFrameLocks/>
          </p:cNvGraphicFramePr>
          <p:nvPr>
            <p:extLst>
              <p:ext uri="{D42A27DB-BD31-4B8C-83A1-F6EECF244321}">
                <p14:modId xmlns:p14="http://schemas.microsoft.com/office/powerpoint/2010/main" val="1338536992"/>
              </p:ext>
            </p:extLst>
          </p:nvPr>
        </p:nvGraphicFramePr>
        <p:xfrm>
          <a:off x="4572000" y="2132856"/>
          <a:ext cx="4153917" cy="2448272"/>
        </p:xfrm>
        <a:graphic>
          <a:graphicData uri="http://schemas.openxmlformats.org/drawingml/2006/chart">
            <c:chart xmlns:c="http://schemas.openxmlformats.org/drawingml/2006/chart" xmlns:r="http://schemas.openxmlformats.org/officeDocument/2006/relationships" r:id="rId4"/>
          </a:graphicData>
        </a:graphic>
      </p:graphicFrame>
      <p:sp>
        <p:nvSpPr>
          <p:cNvPr id="9" name="8 Rectángulo"/>
          <p:cNvSpPr/>
          <p:nvPr/>
        </p:nvSpPr>
        <p:spPr>
          <a:xfrm>
            <a:off x="0" y="49184"/>
            <a:ext cx="9144000" cy="571504"/>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rot="5400000">
            <a:off x="5572140" y="3286140"/>
            <a:ext cx="6858000" cy="285720"/>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p:cNvSpPr/>
          <p:nvPr/>
        </p:nvSpPr>
        <p:spPr>
          <a:xfrm rot="5400000">
            <a:off x="5250669" y="3321835"/>
            <a:ext cx="6858000" cy="214282"/>
          </a:xfrm>
          <a:prstGeom prst="rect">
            <a:avLst/>
          </a:pr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CuadroTexto"/>
          <p:cNvSpPr txBox="1"/>
          <p:nvPr/>
        </p:nvSpPr>
        <p:spPr>
          <a:xfrm>
            <a:off x="6372200" y="-24"/>
            <a:ext cx="1063112" cy="369332"/>
          </a:xfrm>
          <a:prstGeom prst="rect">
            <a:avLst/>
          </a:prstGeom>
          <a:noFill/>
        </p:spPr>
        <p:txBody>
          <a:bodyPr wrap="none" rtlCol="0">
            <a:spAutoFit/>
          </a:bodyPr>
          <a:lstStyle/>
          <a:p>
            <a:r>
              <a:rPr lang="es-ES" dirty="0" smtClean="0">
                <a:solidFill>
                  <a:srgbClr val="FFFF99"/>
                </a:solidFill>
                <a:latin typeface="Forte" pitchFamily="66" charset="0"/>
              </a:rPr>
              <a:t>Encuesta</a:t>
            </a:r>
            <a:endParaRPr lang="es-ES" dirty="0">
              <a:solidFill>
                <a:srgbClr val="FFFF99"/>
              </a:solidFill>
              <a:latin typeface="Forte" pitchFamily="66" charset="0"/>
            </a:endParaRPr>
          </a:p>
        </p:txBody>
      </p:sp>
      <p:pic>
        <p:nvPicPr>
          <p:cNvPr id="13" name="Picture 2" descr="http://despensaviviana.files.wordpress.com/2012/01/despensaseconomicasycompletassantiagodequeretaroqueretaroarteagamexico__6254c5_11.jpg?w=6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764704"/>
            <a:ext cx="3627900" cy="14401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4" descr="http://4.bp.blogspot.com/_w1Vazv9SimM/TDunKDOaKGI/AAAAAAAAAFs/X1eWN7xqglw/s1600/telefonia_ip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09786" y="4736684"/>
            <a:ext cx="3240360" cy="21149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9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repeatCount="indefinite"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3000"/>
                                        <p:tgtEl>
                                          <p:spTgt spid="9"/>
                                        </p:tgtEl>
                                      </p:cBhvr>
                                    </p:animEffect>
                                  </p:childTnLst>
                                </p:cTn>
                              </p:par>
                              <p:par>
                                <p:cTn id="8" presetID="28" presetClass="entr" presetSubtype="0" repeatCount="indefinite"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0" fill="hold"/>
                                        <p:tgtEl>
                                          <p:spTgt spid="11"/>
                                        </p:tgtEl>
                                        <p:attrNameLst>
                                          <p:attrName>ppt_x</p:attrName>
                                        </p:attrNameLst>
                                      </p:cBhvr>
                                      <p:tavLst>
                                        <p:tav tm="0">
                                          <p:val>
                                            <p:strVal val="#ppt_x"/>
                                          </p:val>
                                        </p:tav>
                                        <p:tav tm="100000">
                                          <p:val>
                                            <p:strVal val="#ppt_x"/>
                                          </p:val>
                                        </p:tav>
                                      </p:tavLst>
                                    </p:anim>
                                    <p:anim calcmode="lin" valueType="num">
                                      <p:cBhvr>
                                        <p:cTn id="11" dur="5000" fill="hold"/>
                                        <p:tgtEl>
                                          <p:spTgt spid="11"/>
                                        </p:tgtEl>
                                        <p:attrNameLst>
                                          <p:attrName>ppt_y</p:attrName>
                                        </p:attrNameLst>
                                      </p:cBhvr>
                                      <p:tavLst>
                                        <p:tav tm="0">
                                          <p:val>
                                            <p:strVal val="#ppt_y+1"/>
                                          </p:val>
                                        </p:tav>
                                        <p:tav tm="100000">
                                          <p:val>
                                            <p:strVal val="#ppt_y-1"/>
                                          </p:val>
                                        </p:tav>
                                      </p:tavLst>
                                    </p:anim>
                                  </p:childTnLst>
                                </p:cTn>
                              </p:par>
                              <p:par>
                                <p:cTn id="12" presetID="28" presetClass="entr" presetSubtype="0" repeatCount="indefinite"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0" fill="hold"/>
                                        <p:tgtEl>
                                          <p:spTgt spid="10"/>
                                        </p:tgtEl>
                                        <p:attrNameLst>
                                          <p:attrName>ppt_x</p:attrName>
                                        </p:attrNameLst>
                                      </p:cBhvr>
                                      <p:tavLst>
                                        <p:tav tm="0">
                                          <p:val>
                                            <p:strVal val="#ppt_x"/>
                                          </p:val>
                                        </p:tav>
                                        <p:tav tm="100000">
                                          <p:val>
                                            <p:strVal val="#ppt_x"/>
                                          </p:val>
                                        </p:tav>
                                      </p:tavLst>
                                    </p:anim>
                                    <p:anim calcmode="lin" valueType="num">
                                      <p:cBhvr>
                                        <p:cTn id="15" dur="5000" fill="hold"/>
                                        <p:tgtEl>
                                          <p:spTgt spid="10"/>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Vé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1162</TotalTime>
  <Words>1979</Words>
  <Application>Microsoft Office PowerPoint</Application>
  <PresentationFormat>Presentación en pantalla (4:3)</PresentationFormat>
  <Paragraphs>934</Paragraphs>
  <Slides>29</Slides>
  <Notes>1</Notes>
  <HiddenSlides>0</HiddenSlides>
  <MMClips>0</MMClips>
  <ScaleCrop>false</ScaleCrop>
  <HeadingPairs>
    <vt:vector size="4" baseType="variant">
      <vt:variant>
        <vt:lpstr>Tema</vt:lpstr>
      </vt:variant>
      <vt:variant>
        <vt:i4>2</vt:i4>
      </vt:variant>
      <vt:variant>
        <vt:lpstr>Títulos de diapositiva</vt:lpstr>
      </vt:variant>
      <vt:variant>
        <vt:i4>29</vt:i4>
      </vt:variant>
    </vt:vector>
  </HeadingPairs>
  <TitlesOfParts>
    <vt:vector size="31" baseType="lpstr">
      <vt:lpstr>Urbano</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Company>ESPE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Biblioteca</dc:creator>
  <cp:lastModifiedBy>HOMEPC</cp:lastModifiedBy>
  <cp:revision>175</cp:revision>
  <dcterms:created xsi:type="dcterms:W3CDTF">2010-10-14T20:47:48Z</dcterms:created>
  <dcterms:modified xsi:type="dcterms:W3CDTF">2013-11-13T17:29:38Z</dcterms:modified>
</cp:coreProperties>
</file>