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32" r:id="rId1"/>
  </p:sldMasterIdLst>
  <p:notesMasterIdLst>
    <p:notesMasterId r:id="rId106"/>
  </p:notesMasterIdLst>
  <p:sldIdLst>
    <p:sldId id="256" r:id="rId2"/>
    <p:sldId id="257" r:id="rId3"/>
    <p:sldId id="258" r:id="rId4"/>
    <p:sldId id="259" r:id="rId5"/>
    <p:sldId id="392" r:id="rId6"/>
    <p:sldId id="261" r:id="rId7"/>
    <p:sldId id="263" r:id="rId8"/>
    <p:sldId id="264" r:id="rId9"/>
    <p:sldId id="268" r:id="rId10"/>
    <p:sldId id="269" r:id="rId11"/>
    <p:sldId id="270" r:id="rId12"/>
    <p:sldId id="273" r:id="rId13"/>
    <p:sldId id="274" r:id="rId14"/>
    <p:sldId id="275" r:id="rId15"/>
    <p:sldId id="393" r:id="rId16"/>
    <p:sldId id="277" r:id="rId17"/>
    <p:sldId id="279" r:id="rId18"/>
    <p:sldId id="281" r:id="rId19"/>
    <p:sldId id="283" r:id="rId20"/>
    <p:sldId id="284" r:id="rId21"/>
    <p:sldId id="285" r:id="rId22"/>
    <p:sldId id="286" r:id="rId23"/>
    <p:sldId id="287" r:id="rId24"/>
    <p:sldId id="288" r:id="rId25"/>
    <p:sldId id="289" r:id="rId26"/>
    <p:sldId id="290" r:id="rId27"/>
    <p:sldId id="291" r:id="rId28"/>
    <p:sldId id="292" r:id="rId29"/>
    <p:sldId id="297" r:id="rId30"/>
    <p:sldId id="298" r:id="rId31"/>
    <p:sldId id="300" r:id="rId32"/>
    <p:sldId id="301" r:id="rId33"/>
    <p:sldId id="302" r:id="rId34"/>
    <p:sldId id="303" r:id="rId35"/>
    <p:sldId id="304" r:id="rId36"/>
    <p:sldId id="305" r:id="rId37"/>
    <p:sldId id="306" r:id="rId38"/>
    <p:sldId id="307" r:id="rId39"/>
    <p:sldId id="308" r:id="rId40"/>
    <p:sldId id="309" r:id="rId41"/>
    <p:sldId id="310" r:id="rId42"/>
    <p:sldId id="312" r:id="rId43"/>
    <p:sldId id="314" r:id="rId44"/>
    <p:sldId id="315" r:id="rId45"/>
    <p:sldId id="316"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 id="330" r:id="rId59"/>
    <p:sldId id="331" r:id="rId60"/>
    <p:sldId id="333" r:id="rId61"/>
    <p:sldId id="334" r:id="rId62"/>
    <p:sldId id="335" r:id="rId63"/>
    <p:sldId id="336" r:id="rId64"/>
    <p:sldId id="338" r:id="rId65"/>
    <p:sldId id="339" r:id="rId66"/>
    <p:sldId id="342" r:id="rId67"/>
    <p:sldId id="395" r:id="rId68"/>
    <p:sldId id="344" r:id="rId69"/>
    <p:sldId id="346" r:id="rId70"/>
    <p:sldId id="347" r:id="rId71"/>
    <p:sldId id="349" r:id="rId72"/>
    <p:sldId id="351" r:id="rId73"/>
    <p:sldId id="353" r:id="rId74"/>
    <p:sldId id="355" r:id="rId75"/>
    <p:sldId id="356" r:id="rId76"/>
    <p:sldId id="357" r:id="rId77"/>
    <p:sldId id="358" r:id="rId78"/>
    <p:sldId id="360" r:id="rId79"/>
    <p:sldId id="361" r:id="rId80"/>
    <p:sldId id="396" r:id="rId81"/>
    <p:sldId id="362" r:id="rId82"/>
    <p:sldId id="364" r:id="rId83"/>
    <p:sldId id="366" r:id="rId84"/>
    <p:sldId id="369" r:id="rId85"/>
    <p:sldId id="370" r:id="rId86"/>
    <p:sldId id="371" r:id="rId87"/>
    <p:sldId id="372" r:id="rId88"/>
    <p:sldId id="373" r:id="rId89"/>
    <p:sldId id="374" r:id="rId90"/>
    <p:sldId id="375" r:id="rId91"/>
    <p:sldId id="376" r:id="rId92"/>
    <p:sldId id="377" r:id="rId93"/>
    <p:sldId id="378" r:id="rId94"/>
    <p:sldId id="380" r:id="rId95"/>
    <p:sldId id="379" r:id="rId96"/>
    <p:sldId id="381" r:id="rId97"/>
    <p:sldId id="382" r:id="rId98"/>
    <p:sldId id="384" r:id="rId99"/>
    <p:sldId id="386" r:id="rId100"/>
    <p:sldId id="388" r:id="rId101"/>
    <p:sldId id="387" r:id="rId102"/>
    <p:sldId id="389" r:id="rId103"/>
    <p:sldId id="390" r:id="rId104"/>
    <p:sldId id="391" r:id="rId10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76F"/>
    <a:srgbClr val="206A0C"/>
    <a:srgbClr val="A00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5" autoAdjust="0"/>
    <p:restoredTop sz="90747" autoAdjust="0"/>
  </p:normalViewPr>
  <p:slideViewPr>
    <p:cSldViewPr>
      <p:cViewPr>
        <p:scale>
          <a:sx n="70" d="100"/>
          <a:sy n="70" d="100"/>
        </p:scale>
        <p:origin x="-1302"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WELLTEL\Dropbox\Tesis\Dise&#241;o%20de%20La%20presa%20R&#237;o%20Grand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Hoja1!$A$2:$L$2</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Hoja1!$A$3:$L$3</c:f>
              <c:numCache>
                <c:formatCode>General</c:formatCode>
                <c:ptCount val="12"/>
                <c:pt idx="0">
                  <c:v>191.6</c:v>
                </c:pt>
                <c:pt idx="1">
                  <c:v>292.89999999999969</c:v>
                </c:pt>
                <c:pt idx="2">
                  <c:v>286</c:v>
                </c:pt>
                <c:pt idx="3">
                  <c:v>207.4</c:v>
                </c:pt>
                <c:pt idx="4">
                  <c:v>84.7</c:v>
                </c:pt>
                <c:pt idx="5">
                  <c:v>35.200000000000003</c:v>
                </c:pt>
                <c:pt idx="6">
                  <c:v>22.8</c:v>
                </c:pt>
                <c:pt idx="7">
                  <c:v>8.7000000000000011</c:v>
                </c:pt>
                <c:pt idx="8">
                  <c:v>16.600000000000001</c:v>
                </c:pt>
                <c:pt idx="9">
                  <c:v>19.399999999999999</c:v>
                </c:pt>
                <c:pt idx="10">
                  <c:v>20.8</c:v>
                </c:pt>
                <c:pt idx="11">
                  <c:v>65.5</c:v>
                </c:pt>
              </c:numCache>
            </c:numRef>
          </c:val>
        </c:ser>
        <c:dLbls>
          <c:showLegendKey val="0"/>
          <c:showVal val="0"/>
          <c:showCatName val="0"/>
          <c:showSerName val="0"/>
          <c:showPercent val="0"/>
          <c:showBubbleSize val="0"/>
        </c:dLbls>
        <c:gapWidth val="150"/>
        <c:shape val="cylinder"/>
        <c:axId val="45667072"/>
        <c:axId val="45668992"/>
        <c:axId val="0"/>
      </c:bar3DChart>
      <c:catAx>
        <c:axId val="45667072"/>
        <c:scaling>
          <c:orientation val="minMax"/>
        </c:scaling>
        <c:delete val="0"/>
        <c:axPos val="b"/>
        <c:majorGridlines/>
        <c:title>
          <c:tx>
            <c:rich>
              <a:bodyPr/>
              <a:lstStyle/>
              <a:p>
                <a:pPr>
                  <a:defRPr/>
                </a:pPr>
                <a:r>
                  <a:rPr lang="es-ES"/>
                  <a:t>Meses</a:t>
                </a:r>
              </a:p>
            </c:rich>
          </c:tx>
          <c:layout/>
          <c:overlay val="0"/>
        </c:title>
        <c:majorTickMark val="none"/>
        <c:minorTickMark val="none"/>
        <c:tickLblPos val="nextTo"/>
        <c:crossAx val="45668992"/>
        <c:crosses val="autoZero"/>
        <c:auto val="1"/>
        <c:lblAlgn val="ctr"/>
        <c:lblOffset val="100"/>
        <c:noMultiLvlLbl val="0"/>
      </c:catAx>
      <c:valAx>
        <c:axId val="45668992"/>
        <c:scaling>
          <c:orientation val="minMax"/>
        </c:scaling>
        <c:delete val="0"/>
        <c:axPos val="l"/>
        <c:majorGridlines/>
        <c:title>
          <c:tx>
            <c:rich>
              <a:bodyPr rot="-5400000" vert="horz"/>
              <a:lstStyle/>
              <a:p>
                <a:pPr>
                  <a:defRPr/>
                </a:pPr>
                <a:r>
                  <a:rPr lang="es-ES"/>
                  <a:t>Precipitación (mm)</a:t>
                </a:r>
              </a:p>
            </c:rich>
          </c:tx>
          <c:layout>
            <c:manualLayout>
              <c:xMode val="edge"/>
              <c:yMode val="edge"/>
              <c:x val="3.7690288713910822E-2"/>
              <c:y val="0.24033865558471856"/>
            </c:manualLayout>
          </c:layout>
          <c:overlay val="0"/>
        </c:title>
        <c:numFmt formatCode="General" sourceLinked="1"/>
        <c:majorTickMark val="none"/>
        <c:minorTickMark val="none"/>
        <c:tickLblPos val="nextTo"/>
        <c:crossAx val="45667072"/>
        <c:crosses val="autoZero"/>
        <c:crossBetween val="between"/>
      </c:valAx>
    </c:plotArea>
    <c:plotVisOnly val="1"/>
    <c:dispBlanksAs val="gap"/>
    <c:showDLblsOverMax val="0"/>
  </c:chart>
  <c:txPr>
    <a:bodyPr/>
    <a:lstStyle/>
    <a:p>
      <a:pPr>
        <a:defRPr>
          <a:latin typeface="Arial" pitchFamily="34" charset="0"/>
          <a:cs typeface="Arial" pitchFamily="34" charset="0"/>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0"/>
    </mc:Choice>
    <mc:Fallback>
      <c:style val="40"/>
    </mc:Fallback>
  </mc:AlternateContent>
  <c:chart>
    <c:title>
      <c:tx>
        <c:rich>
          <a:bodyPr/>
          <a:lstStyle/>
          <a:p>
            <a:pPr>
              <a:defRPr/>
            </a:pPr>
            <a:r>
              <a:rPr lang="es-ES"/>
              <a:t>Caudal del Cauce vs Cota</a:t>
            </a:r>
          </a:p>
        </c:rich>
      </c:tx>
      <c:overlay val="0"/>
    </c:title>
    <c:autoTitleDeleted val="0"/>
    <c:plotArea>
      <c:layout/>
      <c:scatterChart>
        <c:scatterStyle val="smoothMarker"/>
        <c:varyColors val="0"/>
        <c:ser>
          <c:idx val="0"/>
          <c:order val="0"/>
          <c:trendline>
            <c:trendlineType val="poly"/>
            <c:order val="3"/>
            <c:dispRSqr val="1"/>
            <c:dispEq val="1"/>
            <c:trendlineLbl>
              <c:layout>
                <c:manualLayout>
                  <c:x val="7.6795766382860686E-3"/>
                  <c:y val="0.16855276811328818"/>
                </c:manualLayout>
              </c:layout>
              <c:numFmt formatCode="General" sourceLinked="0"/>
            </c:trendlineLbl>
          </c:trendline>
          <c:xVal>
            <c:numRef>
              <c:f>'Tr 1000 b = 30 '!$B$245:$B$254</c:f>
              <c:numCache>
                <c:formatCode>General</c:formatCode>
                <c:ptCount val="10"/>
                <c:pt idx="0">
                  <c:v>50.32</c:v>
                </c:pt>
                <c:pt idx="1">
                  <c:v>102.9</c:v>
                </c:pt>
                <c:pt idx="2">
                  <c:v>177.22</c:v>
                </c:pt>
                <c:pt idx="3">
                  <c:v>275.55</c:v>
                </c:pt>
                <c:pt idx="4">
                  <c:v>400.12</c:v>
                </c:pt>
                <c:pt idx="5">
                  <c:v>553.21</c:v>
                </c:pt>
                <c:pt idx="6">
                  <c:v>737.07</c:v>
                </c:pt>
                <c:pt idx="7">
                  <c:v>953.94999999999993</c:v>
                </c:pt>
                <c:pt idx="8">
                  <c:v>1206.0999999999999</c:v>
                </c:pt>
                <c:pt idx="9">
                  <c:v>1495.8</c:v>
                </c:pt>
              </c:numCache>
            </c:numRef>
          </c:xVal>
          <c:yVal>
            <c:numRef>
              <c:f>'Tr 1000 b = 30 '!$A$245:$A$254</c:f>
              <c:numCache>
                <c:formatCode>General</c:formatCode>
                <c:ptCount val="10"/>
                <c:pt idx="0">
                  <c:v>28</c:v>
                </c:pt>
                <c:pt idx="1">
                  <c:v>29</c:v>
                </c:pt>
                <c:pt idx="2">
                  <c:v>30</c:v>
                </c:pt>
                <c:pt idx="3">
                  <c:v>31</c:v>
                </c:pt>
                <c:pt idx="4">
                  <c:v>32</c:v>
                </c:pt>
                <c:pt idx="5">
                  <c:v>33</c:v>
                </c:pt>
                <c:pt idx="6">
                  <c:v>34</c:v>
                </c:pt>
                <c:pt idx="7">
                  <c:v>35</c:v>
                </c:pt>
                <c:pt idx="8">
                  <c:v>36</c:v>
                </c:pt>
                <c:pt idx="9">
                  <c:v>37</c:v>
                </c:pt>
              </c:numCache>
            </c:numRef>
          </c:yVal>
          <c:smooth val="1"/>
        </c:ser>
        <c:dLbls>
          <c:showLegendKey val="0"/>
          <c:showVal val="0"/>
          <c:showCatName val="0"/>
          <c:showSerName val="0"/>
          <c:showPercent val="0"/>
          <c:showBubbleSize val="0"/>
        </c:dLbls>
        <c:axId val="48165632"/>
        <c:axId val="48167552"/>
      </c:scatterChart>
      <c:valAx>
        <c:axId val="48165632"/>
        <c:scaling>
          <c:orientation val="minMax"/>
        </c:scaling>
        <c:delete val="0"/>
        <c:axPos val="b"/>
        <c:title>
          <c:tx>
            <c:rich>
              <a:bodyPr/>
              <a:lstStyle/>
              <a:p>
                <a:pPr>
                  <a:defRPr/>
                </a:pPr>
                <a:r>
                  <a:rPr lang="es-ES"/>
                  <a:t>Caudal del Cauce (m3/seg)</a:t>
                </a:r>
              </a:p>
            </c:rich>
          </c:tx>
          <c:overlay val="0"/>
        </c:title>
        <c:numFmt formatCode="General" sourceLinked="1"/>
        <c:majorTickMark val="none"/>
        <c:minorTickMark val="none"/>
        <c:tickLblPos val="nextTo"/>
        <c:crossAx val="48167552"/>
        <c:crosses val="autoZero"/>
        <c:crossBetween val="midCat"/>
      </c:valAx>
      <c:valAx>
        <c:axId val="48167552"/>
        <c:scaling>
          <c:orientation val="minMax"/>
        </c:scaling>
        <c:delete val="0"/>
        <c:axPos val="l"/>
        <c:majorGridlines/>
        <c:title>
          <c:tx>
            <c:rich>
              <a:bodyPr/>
              <a:lstStyle/>
              <a:p>
                <a:pPr>
                  <a:defRPr/>
                </a:pPr>
                <a:r>
                  <a:rPr lang="es-ES"/>
                  <a:t>Cota (m.s.n.m)</a:t>
                </a:r>
              </a:p>
            </c:rich>
          </c:tx>
          <c:overlay val="0"/>
        </c:title>
        <c:numFmt formatCode="General" sourceLinked="1"/>
        <c:majorTickMark val="none"/>
        <c:minorTickMark val="none"/>
        <c:tickLblPos val="nextTo"/>
        <c:crossAx val="48165632"/>
        <c:crosses val="autoZero"/>
        <c:crossBetween val="midCat"/>
      </c:valAx>
    </c:plotArea>
    <c:plotVisOnly val="1"/>
    <c:dispBlanksAs val="gap"/>
    <c:showDLblsOverMax val="0"/>
  </c:chart>
  <c:txPr>
    <a:bodyPr/>
    <a:lstStyle/>
    <a:p>
      <a:pPr>
        <a:defRPr>
          <a:latin typeface="Arial" panose="020B0604020202020204" pitchFamily="34" charset="0"/>
          <a:cs typeface="Arial" panose="020B0604020202020204" pitchFamily="34"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800"/>
            </a:pPr>
            <a:r>
              <a:rPr lang="en-US" sz="1800"/>
              <a:t>Perfil del vertedero</a:t>
            </a:r>
          </a:p>
        </c:rich>
      </c:tx>
      <c:overlay val="0"/>
    </c:title>
    <c:autoTitleDeleted val="0"/>
    <c:plotArea>
      <c:layout/>
      <c:scatterChart>
        <c:scatterStyle val="smoothMarker"/>
        <c:varyColors val="0"/>
        <c:ser>
          <c:idx val="0"/>
          <c:order val="0"/>
          <c:dLbls>
            <c:dLbl>
              <c:idx val="15"/>
              <c:dLblPos val="r"/>
              <c:showLegendKey val="0"/>
              <c:showVal val="1"/>
              <c:showCatName val="1"/>
              <c:showSerName val="0"/>
              <c:showPercent val="0"/>
              <c:showBubbleSize val="0"/>
            </c:dLbl>
            <c:showLegendKey val="0"/>
            <c:showVal val="0"/>
            <c:showCatName val="0"/>
            <c:showSerName val="0"/>
            <c:showPercent val="0"/>
            <c:showBubbleSize val="0"/>
          </c:dLbls>
          <c:xVal>
            <c:numRef>
              <c:f>'Tr 10 000 b = 30'!$C$197:$C$212</c:f>
              <c:numCache>
                <c:formatCode>0.00</c:formatCode>
                <c:ptCount val="16"/>
                <c:pt idx="0">
                  <c:v>0</c:v>
                </c:pt>
                <c:pt idx="1">
                  <c:v>0.287894604960512</c:v>
                </c:pt>
                <c:pt idx="2">
                  <c:v>0.57578920992102389</c:v>
                </c:pt>
                <c:pt idx="3">
                  <c:v>0.86368381488153578</c:v>
                </c:pt>
                <c:pt idx="4">
                  <c:v>1.151578419842048</c:v>
                </c:pt>
                <c:pt idx="5">
                  <c:v>1.7273676297630713</c:v>
                </c:pt>
                <c:pt idx="6">
                  <c:v>2.3031568396840951</c:v>
                </c:pt>
                <c:pt idx="7">
                  <c:v>2.8789460496051187</c:v>
                </c:pt>
                <c:pt idx="8">
                  <c:v>3.4547352595261431</c:v>
                </c:pt>
                <c:pt idx="9">
                  <c:v>4.0305244694471662</c:v>
                </c:pt>
                <c:pt idx="10">
                  <c:v>4.8942082843287027</c:v>
                </c:pt>
                <c:pt idx="11">
                  <c:v>5.7578920992102383</c:v>
                </c:pt>
                <c:pt idx="12">
                  <c:v>7.1973651240127978</c:v>
                </c:pt>
                <c:pt idx="13">
                  <c:v>8.6368381488153556</c:v>
                </c:pt>
                <c:pt idx="14">
                  <c:v>10.076311173617917</c:v>
                </c:pt>
                <c:pt idx="15">
                  <c:v>11.515784198420478</c:v>
                </c:pt>
              </c:numCache>
            </c:numRef>
          </c:xVal>
          <c:yVal>
            <c:numRef>
              <c:f>'Tr 10 000 b = 30'!$D$197:$D$212</c:f>
              <c:numCache>
                <c:formatCode>0.00</c:formatCode>
                <c:ptCount val="16"/>
                <c:pt idx="0">
                  <c:v>-0.36274720225024509</c:v>
                </c:pt>
                <c:pt idx="1">
                  <c:v>-0.10364205778578429</c:v>
                </c:pt>
                <c:pt idx="2">
                  <c:v>-2.0152622347235829E-2</c:v>
                </c:pt>
                <c:pt idx="3">
                  <c:v>0</c:v>
                </c:pt>
                <c:pt idx="4">
                  <c:v>-2.0152622347235829E-2</c:v>
                </c:pt>
                <c:pt idx="5">
                  <c:v>-0.17273676297630716</c:v>
                </c:pt>
                <c:pt idx="6">
                  <c:v>-0.42320506929195256</c:v>
                </c:pt>
                <c:pt idx="7">
                  <c:v>-0.73701018869891055</c:v>
                </c:pt>
                <c:pt idx="8">
                  <c:v>-1.1314257974948116</c:v>
                </c:pt>
                <c:pt idx="9">
                  <c:v>-1.6266045180268922</c:v>
                </c:pt>
                <c:pt idx="10">
                  <c:v>-2.5133199013052687</c:v>
                </c:pt>
                <c:pt idx="11">
                  <c:v>-3.5554983712623227</c:v>
                </c:pt>
                <c:pt idx="12">
                  <c:v>-5.6427342572260306</c:v>
                </c:pt>
                <c:pt idx="13">
                  <c:v>-8.1301436440848533</c:v>
                </c:pt>
                <c:pt idx="14">
                  <c:v>-10.991816017392347</c:v>
                </c:pt>
                <c:pt idx="15">
                  <c:v>-14.193204024553236</c:v>
                </c:pt>
              </c:numCache>
            </c:numRef>
          </c:yVal>
          <c:smooth val="1"/>
        </c:ser>
        <c:dLbls>
          <c:showLegendKey val="0"/>
          <c:showVal val="0"/>
          <c:showCatName val="0"/>
          <c:showSerName val="0"/>
          <c:showPercent val="0"/>
          <c:showBubbleSize val="0"/>
        </c:dLbls>
        <c:axId val="48481408"/>
        <c:axId val="48483328"/>
      </c:scatterChart>
      <c:valAx>
        <c:axId val="48481408"/>
        <c:scaling>
          <c:orientation val="minMax"/>
        </c:scaling>
        <c:delete val="0"/>
        <c:axPos val="b"/>
        <c:majorGridlines/>
        <c:minorGridlines/>
        <c:title>
          <c:tx>
            <c:rich>
              <a:bodyPr/>
              <a:lstStyle/>
              <a:p>
                <a:pPr>
                  <a:defRPr/>
                </a:pPr>
                <a:r>
                  <a:rPr lang="en-US"/>
                  <a:t>X</a:t>
                </a:r>
              </a:p>
            </c:rich>
          </c:tx>
          <c:overlay val="0"/>
        </c:title>
        <c:numFmt formatCode="0.00" sourceLinked="1"/>
        <c:majorTickMark val="none"/>
        <c:minorTickMark val="none"/>
        <c:tickLblPos val="nextTo"/>
        <c:crossAx val="48483328"/>
        <c:crosses val="autoZero"/>
        <c:crossBetween val="midCat"/>
      </c:valAx>
      <c:valAx>
        <c:axId val="48483328"/>
        <c:scaling>
          <c:orientation val="minMax"/>
        </c:scaling>
        <c:delete val="0"/>
        <c:axPos val="l"/>
        <c:majorGridlines/>
        <c:minorGridlines/>
        <c:title>
          <c:tx>
            <c:rich>
              <a:bodyPr/>
              <a:lstStyle/>
              <a:p>
                <a:pPr>
                  <a:defRPr/>
                </a:pPr>
                <a:r>
                  <a:rPr lang="en-US"/>
                  <a:t>Z</a:t>
                </a:r>
              </a:p>
            </c:rich>
          </c:tx>
          <c:overlay val="0"/>
        </c:title>
        <c:numFmt formatCode="0.00" sourceLinked="1"/>
        <c:majorTickMark val="none"/>
        <c:minorTickMark val="none"/>
        <c:tickLblPos val="nextTo"/>
        <c:crossAx val="48481408"/>
        <c:crosses val="autoZero"/>
        <c:crossBetween val="midCat"/>
      </c:valAx>
    </c:plotArea>
    <c:plotVisOnly val="1"/>
    <c:dispBlanksAs val="gap"/>
    <c:showDLblsOverMax val="0"/>
  </c:chart>
  <c:txPr>
    <a:bodyPr/>
    <a:lstStyle/>
    <a:p>
      <a:pPr>
        <a:defRPr sz="1200">
          <a:latin typeface="Arial Narrow" panose="020B0606020202030204" pitchFamily="34" charset="0"/>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en-US"/>
              <a:t>Hidrograma no suavizado</a:t>
            </a:r>
          </a:p>
        </c:rich>
      </c:tx>
      <c:overlay val="0"/>
    </c:title>
    <c:autoTitleDeleted val="0"/>
    <c:plotArea>
      <c:layout/>
      <c:scatterChart>
        <c:scatterStyle val="lineMarker"/>
        <c:varyColors val="0"/>
        <c:ser>
          <c:idx val="0"/>
          <c:order val="0"/>
          <c:tx>
            <c:strRef>
              <c:f>'Hidrograma Tunel de descarga'!$H$29:$H$30</c:f>
              <c:strCache>
                <c:ptCount val="1"/>
                <c:pt idx="0">
                  <c:v>Q m3/s</c:v>
                </c:pt>
              </c:strCache>
            </c:strRef>
          </c:tx>
          <c:xVal>
            <c:numRef>
              <c:f>'Hidrograma Tunel de descarga'!$G$31:$G$33</c:f>
              <c:numCache>
                <c:formatCode>0.00</c:formatCode>
                <c:ptCount val="3"/>
                <c:pt idx="0">
                  <c:v>0</c:v>
                </c:pt>
                <c:pt idx="1">
                  <c:v>6.964186407743072</c:v>
                </c:pt>
                <c:pt idx="2">
                  <c:v>18.594377708674006</c:v>
                </c:pt>
              </c:numCache>
            </c:numRef>
          </c:xVal>
          <c:yVal>
            <c:numRef>
              <c:f>'Hidrograma Tunel de descarga'!$H$31:$H$33</c:f>
              <c:numCache>
                <c:formatCode>0.00</c:formatCode>
                <c:ptCount val="3"/>
                <c:pt idx="0">
                  <c:v>0</c:v>
                </c:pt>
                <c:pt idx="1">
                  <c:v>745.32517764607155</c:v>
                </c:pt>
                <c:pt idx="2">
                  <c:v>0</c:v>
                </c:pt>
              </c:numCache>
            </c:numRef>
          </c:yVal>
          <c:smooth val="0"/>
        </c:ser>
        <c:dLbls>
          <c:showLegendKey val="0"/>
          <c:showVal val="0"/>
          <c:showCatName val="0"/>
          <c:showSerName val="0"/>
          <c:showPercent val="0"/>
          <c:showBubbleSize val="0"/>
        </c:dLbls>
        <c:axId val="48888064"/>
        <c:axId val="48701824"/>
      </c:scatterChart>
      <c:valAx>
        <c:axId val="48888064"/>
        <c:scaling>
          <c:orientation val="minMax"/>
        </c:scaling>
        <c:delete val="0"/>
        <c:axPos val="b"/>
        <c:title>
          <c:tx>
            <c:rich>
              <a:bodyPr/>
              <a:lstStyle/>
              <a:p>
                <a:pPr>
                  <a:defRPr/>
                </a:pPr>
                <a:r>
                  <a:rPr lang="es-ES"/>
                  <a:t>Tiempo (h)</a:t>
                </a:r>
              </a:p>
            </c:rich>
          </c:tx>
          <c:overlay val="0"/>
        </c:title>
        <c:numFmt formatCode="0.00" sourceLinked="1"/>
        <c:majorTickMark val="none"/>
        <c:minorTickMark val="none"/>
        <c:tickLblPos val="nextTo"/>
        <c:crossAx val="48701824"/>
        <c:crosses val="autoZero"/>
        <c:crossBetween val="midCat"/>
      </c:valAx>
      <c:valAx>
        <c:axId val="48701824"/>
        <c:scaling>
          <c:orientation val="minMax"/>
        </c:scaling>
        <c:delete val="0"/>
        <c:axPos val="l"/>
        <c:majorGridlines/>
        <c:title>
          <c:tx>
            <c:rich>
              <a:bodyPr/>
              <a:lstStyle/>
              <a:p>
                <a:pPr>
                  <a:defRPr/>
                </a:pPr>
                <a:r>
                  <a:rPr lang="es-ES"/>
                  <a:t>Caudal (m3/s)</a:t>
                </a:r>
              </a:p>
            </c:rich>
          </c:tx>
          <c:overlay val="0"/>
        </c:title>
        <c:numFmt formatCode="0.00" sourceLinked="1"/>
        <c:majorTickMark val="none"/>
        <c:minorTickMark val="none"/>
        <c:tickLblPos val="nextTo"/>
        <c:crossAx val="48888064"/>
        <c:crosses val="autoZero"/>
        <c:crossBetween val="midCat"/>
      </c:valAx>
    </c:plotArea>
    <c:plotVisOnly val="1"/>
    <c:dispBlanksAs val="gap"/>
    <c:showDLblsOverMax val="0"/>
  </c:chart>
  <c:txPr>
    <a:bodyPr/>
    <a:lstStyle/>
    <a:p>
      <a:pPr>
        <a:defRPr>
          <a:latin typeface="Arial" panose="020B0604020202020204" pitchFamily="34" charset="0"/>
          <a:cs typeface="Arial" panose="020B0604020202020204" pitchFamily="34" charset="0"/>
        </a:defRPr>
      </a:pPr>
      <a:endParaRPr lang="es-EC"/>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s-ES" sz="2000"/>
              <a:t>Tiempo vs Caudal</a:t>
            </a:r>
          </a:p>
        </c:rich>
      </c:tx>
      <c:overlay val="0"/>
    </c:title>
    <c:autoTitleDeleted val="0"/>
    <c:plotArea>
      <c:layout/>
      <c:scatterChart>
        <c:scatterStyle val="lineMarker"/>
        <c:varyColors val="0"/>
        <c:ser>
          <c:idx val="0"/>
          <c:order val="0"/>
          <c:tx>
            <c:v>Hidrograma Suavizado</c:v>
          </c:tx>
          <c:xVal>
            <c:numRef>
              <c:f>'Hidrograma Tunel de descarga'!$C$51:$C$78</c:f>
              <c:numCache>
                <c:formatCode>0.00</c:formatCode>
                <c:ptCount val="28"/>
                <c:pt idx="0">
                  <c:v>0</c:v>
                </c:pt>
                <c:pt idx="1">
                  <c:v>0.69641864077430737</c:v>
                </c:pt>
                <c:pt idx="2">
                  <c:v>1.3928372815486147</c:v>
                </c:pt>
                <c:pt idx="3">
                  <c:v>2.0892559223229217</c:v>
                </c:pt>
                <c:pt idx="4">
                  <c:v>2.7856745630972295</c:v>
                </c:pt>
                <c:pt idx="5">
                  <c:v>3.4820932038715369</c:v>
                </c:pt>
                <c:pt idx="6">
                  <c:v>4.1785118446458416</c:v>
                </c:pt>
                <c:pt idx="7">
                  <c:v>4.8749304854201503</c:v>
                </c:pt>
                <c:pt idx="8">
                  <c:v>5.5713491261944599</c:v>
                </c:pt>
                <c:pt idx="9">
                  <c:v>6.2677677669687659</c:v>
                </c:pt>
                <c:pt idx="10">
                  <c:v>6.964186407743072</c:v>
                </c:pt>
                <c:pt idx="11">
                  <c:v>7.6606050485173798</c:v>
                </c:pt>
                <c:pt idx="12">
                  <c:v>8.3570236892916849</c:v>
                </c:pt>
                <c:pt idx="13">
                  <c:v>9.0534423300659981</c:v>
                </c:pt>
                <c:pt idx="14">
                  <c:v>9.7498609708402988</c:v>
                </c:pt>
                <c:pt idx="15">
                  <c:v>10.44627961161461</c:v>
                </c:pt>
                <c:pt idx="16">
                  <c:v>11.142698252388922</c:v>
                </c:pt>
                <c:pt idx="17">
                  <c:v>12.535535533937534</c:v>
                </c:pt>
                <c:pt idx="18">
                  <c:v>13.928372815486146</c:v>
                </c:pt>
                <c:pt idx="19">
                  <c:v>15.321210097034761</c:v>
                </c:pt>
                <c:pt idx="20">
                  <c:v>16.71404737858337</c:v>
                </c:pt>
                <c:pt idx="21">
                  <c:v>18.106884660131993</c:v>
                </c:pt>
                <c:pt idx="22">
                  <c:v>19.499721941680598</c:v>
                </c:pt>
                <c:pt idx="23">
                  <c:v>20.892559223229217</c:v>
                </c:pt>
                <c:pt idx="24">
                  <c:v>24.374652427100759</c:v>
                </c:pt>
                <c:pt idx="25">
                  <c:v>27.856745630972284</c:v>
                </c:pt>
                <c:pt idx="26">
                  <c:v>31.338838834843827</c:v>
                </c:pt>
                <c:pt idx="27">
                  <c:v>34.820932038715362</c:v>
                </c:pt>
              </c:numCache>
            </c:numRef>
          </c:xVal>
          <c:yVal>
            <c:numRef>
              <c:f>'Hidrograma Tunel de descarga'!$D$51:$D$78</c:f>
              <c:numCache>
                <c:formatCode>0.00</c:formatCode>
                <c:ptCount val="28"/>
                <c:pt idx="0">
                  <c:v>0</c:v>
                </c:pt>
                <c:pt idx="1">
                  <c:v>11.17987766469107</c:v>
                </c:pt>
                <c:pt idx="2">
                  <c:v>55.899388323455362</c:v>
                </c:pt>
                <c:pt idx="3">
                  <c:v>119.25202842337143</c:v>
                </c:pt>
                <c:pt idx="4">
                  <c:v>208.69104974090001</c:v>
                </c:pt>
                <c:pt idx="5">
                  <c:v>320.48982638781075</c:v>
                </c:pt>
                <c:pt idx="6">
                  <c:v>447.19510658764278</c:v>
                </c:pt>
                <c:pt idx="7">
                  <c:v>573.90038678747499</c:v>
                </c:pt>
                <c:pt idx="8">
                  <c:v>663.33940810500337</c:v>
                </c:pt>
                <c:pt idx="9">
                  <c:v>722.96542231668923</c:v>
                </c:pt>
                <c:pt idx="10">
                  <c:v>745.32517764607155</c:v>
                </c:pt>
                <c:pt idx="11">
                  <c:v>730.41867409315</c:v>
                </c:pt>
                <c:pt idx="12">
                  <c:v>685.69916343438581</c:v>
                </c:pt>
                <c:pt idx="13">
                  <c:v>626.07314922270007</c:v>
                </c:pt>
                <c:pt idx="14">
                  <c:v>558.99388323455355</c:v>
                </c:pt>
                <c:pt idx="15">
                  <c:v>484.46136546994643</c:v>
                </c:pt>
                <c:pt idx="16">
                  <c:v>424.83535125826063</c:v>
                </c:pt>
                <c:pt idx="17">
                  <c:v>320.48982638781075</c:v>
                </c:pt>
                <c:pt idx="18">
                  <c:v>238.50405684674283</c:v>
                </c:pt>
                <c:pt idx="19">
                  <c:v>178.87804263505714</c:v>
                </c:pt>
                <c:pt idx="20">
                  <c:v>134.15853197629286</c:v>
                </c:pt>
                <c:pt idx="21">
                  <c:v>96.892273093989289</c:v>
                </c:pt>
                <c:pt idx="22">
                  <c:v>73.041867409315032</c:v>
                </c:pt>
                <c:pt idx="23">
                  <c:v>55.899388323455362</c:v>
                </c:pt>
                <c:pt idx="24">
                  <c:v>26.831706395258575</c:v>
                </c:pt>
                <c:pt idx="25">
                  <c:v>13.415853197629287</c:v>
                </c:pt>
                <c:pt idx="26">
                  <c:v>6.7079265988146428</c:v>
                </c:pt>
                <c:pt idx="27">
                  <c:v>2.9813007105842857</c:v>
                </c:pt>
              </c:numCache>
            </c:numRef>
          </c:yVal>
          <c:smooth val="0"/>
        </c:ser>
        <c:ser>
          <c:idx val="1"/>
          <c:order val="1"/>
          <c:tx>
            <c:v>Hidrograma Triangular</c:v>
          </c:tx>
          <c:xVal>
            <c:numRef>
              <c:f>'Hidrograma Tunel de descarga'!$G$31:$G$33</c:f>
              <c:numCache>
                <c:formatCode>0.00</c:formatCode>
                <c:ptCount val="3"/>
                <c:pt idx="0">
                  <c:v>0</c:v>
                </c:pt>
                <c:pt idx="1">
                  <c:v>6.964186407743072</c:v>
                </c:pt>
                <c:pt idx="2">
                  <c:v>18.594377708674006</c:v>
                </c:pt>
              </c:numCache>
            </c:numRef>
          </c:xVal>
          <c:yVal>
            <c:numRef>
              <c:f>'Hidrograma Tunel de descarga'!$H$31:$H$33</c:f>
              <c:numCache>
                <c:formatCode>0.00</c:formatCode>
                <c:ptCount val="3"/>
                <c:pt idx="0">
                  <c:v>0</c:v>
                </c:pt>
                <c:pt idx="1">
                  <c:v>745.32517764607155</c:v>
                </c:pt>
                <c:pt idx="2">
                  <c:v>0</c:v>
                </c:pt>
              </c:numCache>
            </c:numRef>
          </c:yVal>
          <c:smooth val="0"/>
        </c:ser>
        <c:dLbls>
          <c:showLegendKey val="0"/>
          <c:showVal val="0"/>
          <c:showCatName val="0"/>
          <c:showSerName val="0"/>
          <c:showPercent val="0"/>
          <c:showBubbleSize val="0"/>
        </c:dLbls>
        <c:axId val="126347904"/>
        <c:axId val="126350080"/>
      </c:scatterChart>
      <c:valAx>
        <c:axId val="126347904"/>
        <c:scaling>
          <c:orientation val="minMax"/>
        </c:scaling>
        <c:delete val="0"/>
        <c:axPos val="b"/>
        <c:minorGridlines/>
        <c:title>
          <c:tx>
            <c:rich>
              <a:bodyPr/>
              <a:lstStyle/>
              <a:p>
                <a:pPr>
                  <a:defRPr/>
                </a:pPr>
                <a:r>
                  <a:rPr lang="es-ES"/>
                  <a:t>tiempo (horas)</a:t>
                </a:r>
              </a:p>
            </c:rich>
          </c:tx>
          <c:overlay val="0"/>
        </c:title>
        <c:numFmt formatCode="0" sourceLinked="0"/>
        <c:majorTickMark val="none"/>
        <c:minorTickMark val="none"/>
        <c:tickLblPos val="nextTo"/>
        <c:txPr>
          <a:bodyPr rot="0" vert="horz"/>
          <a:lstStyle/>
          <a:p>
            <a:pPr>
              <a:defRPr/>
            </a:pPr>
            <a:endParaRPr lang="es-EC"/>
          </a:p>
        </c:txPr>
        <c:crossAx val="126350080"/>
        <c:crosses val="autoZero"/>
        <c:crossBetween val="midCat"/>
      </c:valAx>
      <c:valAx>
        <c:axId val="126350080"/>
        <c:scaling>
          <c:orientation val="minMax"/>
        </c:scaling>
        <c:delete val="0"/>
        <c:axPos val="l"/>
        <c:minorGridlines/>
        <c:title>
          <c:tx>
            <c:rich>
              <a:bodyPr/>
              <a:lstStyle/>
              <a:p>
                <a:pPr>
                  <a:defRPr/>
                </a:pPr>
                <a:r>
                  <a:rPr lang="es-ES"/>
                  <a:t>Caudal (m3/seg)</a:t>
                </a:r>
              </a:p>
            </c:rich>
          </c:tx>
          <c:overlay val="0"/>
        </c:title>
        <c:numFmt formatCode="0" sourceLinked="0"/>
        <c:majorTickMark val="none"/>
        <c:minorTickMark val="none"/>
        <c:tickLblPos val="nextTo"/>
        <c:txPr>
          <a:bodyPr rot="0" vert="horz"/>
          <a:lstStyle/>
          <a:p>
            <a:pPr>
              <a:defRPr/>
            </a:pPr>
            <a:endParaRPr lang="es-EC"/>
          </a:p>
        </c:txPr>
        <c:crossAx val="126347904"/>
        <c:crosses val="autoZero"/>
        <c:crossBetween val="midCat"/>
      </c:valAx>
    </c:plotArea>
    <c:plotVisOnly val="1"/>
    <c:dispBlanksAs val="gap"/>
    <c:showDLblsOverMax val="0"/>
  </c:chart>
  <c:txPr>
    <a:bodyPr/>
    <a:lstStyle/>
    <a:p>
      <a:pPr>
        <a:defRPr sz="1200">
          <a:latin typeface="Arial Narrow" panose="020B0606020202030204" pitchFamily="34" charset="0"/>
        </a:defRPr>
      </a:pPr>
      <a:endParaRPr lang="es-EC"/>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s-EC"/>
              <a:t>Volumen vs Cota</a:t>
            </a:r>
          </a:p>
        </c:rich>
      </c:tx>
      <c:overlay val="0"/>
    </c:title>
    <c:autoTitleDeleted val="0"/>
    <c:plotArea>
      <c:layout/>
      <c:scatterChart>
        <c:scatterStyle val="smoothMarker"/>
        <c:varyColors val="0"/>
        <c:ser>
          <c:idx val="0"/>
          <c:order val="0"/>
          <c:trendline>
            <c:trendlineType val="linear"/>
            <c:dispRSqr val="1"/>
            <c:dispEq val="1"/>
            <c:trendlineLbl>
              <c:layout>
                <c:manualLayout>
                  <c:x val="0.14833437819078304"/>
                  <c:y val="9.536057296315735E-2"/>
                </c:manualLayout>
              </c:layout>
              <c:numFmt formatCode="General" sourceLinked="0"/>
            </c:trendlineLbl>
          </c:trendline>
          <c:xVal>
            <c:numRef>
              <c:f>'Tunel 4x4 para Tr 10'!$B$79:$B$92</c:f>
              <c:numCache>
                <c:formatCode>0.00</c:formatCode>
                <c:ptCount val="14"/>
                <c:pt idx="0">
                  <c:v>0.38736000000001536</c:v>
                </c:pt>
                <c:pt idx="1">
                  <c:v>0.56609250000001055</c:v>
                </c:pt>
                <c:pt idx="2">
                  <c:v>0.77212000000001535</c:v>
                </c:pt>
                <c:pt idx="3">
                  <c:v>1.0054275000000032</c:v>
                </c:pt>
                <c:pt idx="4">
                  <c:v>1.2660000000000053</c:v>
                </c:pt>
                <c:pt idx="5">
                  <c:v>1.5538225000000023</c:v>
                </c:pt>
                <c:pt idx="6">
                  <c:v>1.8688800000000043</c:v>
                </c:pt>
                <c:pt idx="7">
                  <c:v>2.2111575000000059</c:v>
                </c:pt>
                <c:pt idx="8">
                  <c:v>2.5806400000000091</c:v>
                </c:pt>
                <c:pt idx="9">
                  <c:v>2.9773125000000111</c:v>
                </c:pt>
                <c:pt idx="10">
                  <c:v>3.4011600000000186</c:v>
                </c:pt>
                <c:pt idx="11">
                  <c:v>3.8521675000000144</c:v>
                </c:pt>
                <c:pt idx="12">
                  <c:v>4.3303200000000226</c:v>
                </c:pt>
                <c:pt idx="13">
                  <c:v>4.8356025000000153</c:v>
                </c:pt>
              </c:numCache>
            </c:numRef>
          </c:xVal>
          <c:yVal>
            <c:numRef>
              <c:f>'Tunel 4x4 para Tr 10'!$A$79:$A$92</c:f>
              <c:numCache>
                <c:formatCode>General</c:formatCode>
                <c:ptCount val="14"/>
                <c:pt idx="0">
                  <c:v>28</c:v>
                </c:pt>
                <c:pt idx="1">
                  <c:v>28.5</c:v>
                </c:pt>
                <c:pt idx="2">
                  <c:v>29</c:v>
                </c:pt>
                <c:pt idx="3">
                  <c:v>29.5</c:v>
                </c:pt>
                <c:pt idx="4">
                  <c:v>30</c:v>
                </c:pt>
                <c:pt idx="5">
                  <c:v>30.5</c:v>
                </c:pt>
                <c:pt idx="6" formatCode="0.00">
                  <c:v>31</c:v>
                </c:pt>
                <c:pt idx="7" formatCode="0.00">
                  <c:v>31.5</c:v>
                </c:pt>
                <c:pt idx="8" formatCode="0.00">
                  <c:v>32</c:v>
                </c:pt>
                <c:pt idx="9" formatCode="0.00">
                  <c:v>32.5</c:v>
                </c:pt>
                <c:pt idx="10" formatCode="0.00">
                  <c:v>33</c:v>
                </c:pt>
                <c:pt idx="11">
                  <c:v>33.5</c:v>
                </c:pt>
                <c:pt idx="12">
                  <c:v>34</c:v>
                </c:pt>
                <c:pt idx="13">
                  <c:v>34.5</c:v>
                </c:pt>
              </c:numCache>
            </c:numRef>
          </c:yVal>
          <c:smooth val="1"/>
        </c:ser>
        <c:dLbls>
          <c:showLegendKey val="0"/>
          <c:showVal val="0"/>
          <c:showCatName val="0"/>
          <c:showSerName val="0"/>
          <c:showPercent val="0"/>
          <c:showBubbleSize val="0"/>
        </c:dLbls>
        <c:axId val="126029184"/>
        <c:axId val="125986304"/>
      </c:scatterChart>
      <c:valAx>
        <c:axId val="126029184"/>
        <c:scaling>
          <c:orientation val="minMax"/>
        </c:scaling>
        <c:delete val="0"/>
        <c:axPos val="b"/>
        <c:title>
          <c:tx>
            <c:rich>
              <a:bodyPr/>
              <a:lstStyle/>
              <a:p>
                <a:pPr>
                  <a:defRPr/>
                </a:pPr>
                <a:r>
                  <a:rPr lang="es-EC"/>
                  <a:t>Volumen (10^6 m3)</a:t>
                </a:r>
              </a:p>
            </c:rich>
          </c:tx>
          <c:layout>
            <c:manualLayout>
              <c:xMode val="edge"/>
              <c:yMode val="edge"/>
              <c:x val="0.34225099327587938"/>
              <c:y val="0.83719289810710695"/>
            </c:manualLayout>
          </c:layout>
          <c:overlay val="0"/>
        </c:title>
        <c:numFmt formatCode="0.00" sourceLinked="1"/>
        <c:majorTickMark val="none"/>
        <c:minorTickMark val="none"/>
        <c:tickLblPos val="nextTo"/>
        <c:crossAx val="125986304"/>
        <c:crosses val="autoZero"/>
        <c:crossBetween val="midCat"/>
      </c:valAx>
      <c:valAx>
        <c:axId val="125986304"/>
        <c:scaling>
          <c:orientation val="minMax"/>
        </c:scaling>
        <c:delete val="0"/>
        <c:axPos val="l"/>
        <c:majorGridlines/>
        <c:title>
          <c:tx>
            <c:rich>
              <a:bodyPr/>
              <a:lstStyle/>
              <a:p>
                <a:pPr>
                  <a:defRPr/>
                </a:pPr>
                <a:r>
                  <a:rPr lang="es-EC"/>
                  <a:t>Cota (m.s.n.m)</a:t>
                </a:r>
              </a:p>
            </c:rich>
          </c:tx>
          <c:layout>
            <c:manualLayout>
              <c:xMode val="edge"/>
              <c:yMode val="edge"/>
              <c:x val="3.6072380846572605E-2"/>
              <c:y val="0.2569949124426788"/>
            </c:manualLayout>
          </c:layout>
          <c:overlay val="0"/>
        </c:title>
        <c:numFmt formatCode="General" sourceLinked="1"/>
        <c:majorTickMark val="none"/>
        <c:minorTickMark val="none"/>
        <c:tickLblPos val="nextTo"/>
        <c:crossAx val="126029184"/>
        <c:crosses val="autoZero"/>
        <c:crossBetween val="midCat"/>
      </c:valAx>
    </c:plotArea>
    <c:plotVisOnly val="1"/>
    <c:dispBlanksAs val="gap"/>
    <c:showDLblsOverMax val="0"/>
  </c:chart>
  <c:txPr>
    <a:bodyPr/>
    <a:lstStyle/>
    <a:p>
      <a:pPr>
        <a:defRPr sz="1200">
          <a:latin typeface="Arial Narrow" panose="020B0606020202030204" pitchFamily="34" charset="0"/>
        </a:defRPr>
      </a:pPr>
      <a:endParaRPr lang="es-EC"/>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sz="1800"/>
            </a:pPr>
            <a:r>
              <a:rPr lang="en-US" sz="1800"/>
              <a:t>Volumen del embalse vs Caudal del túnel</a:t>
            </a:r>
          </a:p>
        </c:rich>
      </c:tx>
      <c:overlay val="0"/>
    </c:title>
    <c:autoTitleDeleted val="0"/>
    <c:plotArea>
      <c:layout/>
      <c:scatterChart>
        <c:scatterStyle val="smoothMarker"/>
        <c:varyColors val="0"/>
        <c:ser>
          <c:idx val="0"/>
          <c:order val="0"/>
          <c:trendline>
            <c:trendlineType val="poly"/>
            <c:order val="3"/>
            <c:dispRSqr val="1"/>
            <c:dispEq val="1"/>
            <c:trendlineLbl>
              <c:layout>
                <c:manualLayout>
                  <c:x val="-0.15963235776832876"/>
                  <c:y val="-1.1691161299538146E-2"/>
                </c:manualLayout>
              </c:layout>
              <c:numFmt formatCode="General" sourceLinked="0"/>
            </c:trendlineLbl>
          </c:trendline>
          <c:xVal>
            <c:numRef>
              <c:f>'Tunel 4x4 para Tr 10'!$F$127:$F$180</c:f>
              <c:numCache>
                <c:formatCode>0.00</c:formatCode>
                <c:ptCount val="54"/>
                <c:pt idx="0">
                  <c:v>3.1303679910620779</c:v>
                </c:pt>
                <c:pt idx="1">
                  <c:v>3.2700230430835862</c:v>
                </c:pt>
                <c:pt idx="2">
                  <c:v>3.4096780951050945</c:v>
                </c:pt>
                <c:pt idx="3">
                  <c:v>3.5493331471266041</c:v>
                </c:pt>
                <c:pt idx="4">
                  <c:v>3.6889881991481128</c:v>
                </c:pt>
                <c:pt idx="5">
                  <c:v>3.8286432511696211</c:v>
                </c:pt>
                <c:pt idx="6">
                  <c:v>3.9682983031911303</c:v>
                </c:pt>
                <c:pt idx="7">
                  <c:v>4.107953355212639</c:v>
                </c:pt>
                <c:pt idx="8">
                  <c:v>4.2476084072341491</c:v>
                </c:pt>
                <c:pt idx="9">
                  <c:v>4.3872634592556574</c:v>
                </c:pt>
                <c:pt idx="10">
                  <c:v>4.5269185112771657</c:v>
                </c:pt>
                <c:pt idx="11">
                  <c:v>4.6665735632986749</c:v>
                </c:pt>
                <c:pt idx="12">
                  <c:v>4.8062286153201841</c:v>
                </c:pt>
                <c:pt idx="13">
                  <c:v>4.9458836673416915</c:v>
                </c:pt>
                <c:pt idx="14">
                  <c:v>5.0855387193632016</c:v>
                </c:pt>
                <c:pt idx="15">
                  <c:v>5.2251937713847099</c:v>
                </c:pt>
                <c:pt idx="16">
                  <c:v>5.3648488234062173</c:v>
                </c:pt>
                <c:pt idx="17">
                  <c:v>5.5045038754277273</c:v>
                </c:pt>
                <c:pt idx="18">
                  <c:v>5.6441589274492356</c:v>
                </c:pt>
                <c:pt idx="19">
                  <c:v>5.7838139794707457</c:v>
                </c:pt>
                <c:pt idx="20">
                  <c:v>5.9234690314922558</c:v>
                </c:pt>
                <c:pt idx="21">
                  <c:v>6.0631240835137632</c:v>
                </c:pt>
                <c:pt idx="22">
                  <c:v>6.2027791355352724</c:v>
                </c:pt>
                <c:pt idx="23">
                  <c:v>6.3424341875567807</c:v>
                </c:pt>
                <c:pt idx="24">
                  <c:v>6.482089239578289</c:v>
                </c:pt>
                <c:pt idx="25">
                  <c:v>6.6217442915997982</c:v>
                </c:pt>
                <c:pt idx="26">
                  <c:v>6.7613993436213091</c:v>
                </c:pt>
                <c:pt idx="27">
                  <c:v>6.9010543956428183</c:v>
                </c:pt>
                <c:pt idx="28">
                  <c:v>7.0407094476643275</c:v>
                </c:pt>
                <c:pt idx="29">
                  <c:v>7.1803644996858349</c:v>
                </c:pt>
                <c:pt idx="30">
                  <c:v>7.3200195517073414</c:v>
                </c:pt>
                <c:pt idx="31">
                  <c:v>7.4596746037288524</c:v>
                </c:pt>
                <c:pt idx="32">
                  <c:v>7.5993296557503625</c:v>
                </c:pt>
                <c:pt idx="33">
                  <c:v>7.7389847077718699</c:v>
                </c:pt>
                <c:pt idx="34">
                  <c:v>7.8786397597933799</c:v>
                </c:pt>
                <c:pt idx="35">
                  <c:v>8.0182948118148882</c:v>
                </c:pt>
                <c:pt idx="36">
                  <c:v>8.1579498638363965</c:v>
                </c:pt>
                <c:pt idx="37">
                  <c:v>8.2976049158579048</c:v>
                </c:pt>
                <c:pt idx="38">
                  <c:v>8.4372599678794149</c:v>
                </c:pt>
                <c:pt idx="39">
                  <c:v>8.576915019900925</c:v>
                </c:pt>
                <c:pt idx="40">
                  <c:v>8.7165700719224315</c:v>
                </c:pt>
                <c:pt idx="41">
                  <c:v>8.8562251239439433</c:v>
                </c:pt>
                <c:pt idx="42">
                  <c:v>8.9958801759654534</c:v>
                </c:pt>
                <c:pt idx="43">
                  <c:v>9.1355352279869617</c:v>
                </c:pt>
                <c:pt idx="44">
                  <c:v>9.27519028000847</c:v>
                </c:pt>
                <c:pt idx="45">
                  <c:v>9.4148453320299765</c:v>
                </c:pt>
                <c:pt idx="46">
                  <c:v>9.5545003840514831</c:v>
                </c:pt>
                <c:pt idx="47">
                  <c:v>9.6941554360729949</c:v>
                </c:pt>
                <c:pt idx="48">
                  <c:v>9.8338104880945014</c:v>
                </c:pt>
                <c:pt idx="49">
                  <c:v>9.9734655401160133</c:v>
                </c:pt>
                <c:pt idx="50">
                  <c:v>10.11312059213752</c:v>
                </c:pt>
                <c:pt idx="51">
                  <c:v>10.25277564415903</c:v>
                </c:pt>
                <c:pt idx="52">
                  <c:v>10.392430696180542</c:v>
                </c:pt>
                <c:pt idx="53">
                  <c:v>10.532085748202046</c:v>
                </c:pt>
              </c:numCache>
            </c:numRef>
          </c:xVal>
          <c:yVal>
            <c:numRef>
              <c:f>'Tunel 4x4 para Tr 10'!$D$127:$D$180</c:f>
              <c:numCache>
                <c:formatCode>0.00</c:formatCode>
                <c:ptCount val="54"/>
                <c:pt idx="0">
                  <c:v>49.141221195260719</c:v>
                </c:pt>
                <c:pt idx="1">
                  <c:v>57.204494916912843</c:v>
                </c:pt>
                <c:pt idx="2">
                  <c:v>64.16199324648818</c:v>
                </c:pt>
                <c:pt idx="3">
                  <c:v>70.372459678963068</c:v>
                </c:pt>
                <c:pt idx="4">
                  <c:v>76.034889666385283</c:v>
                </c:pt>
                <c:pt idx="5">
                  <c:v>81.273224438943998</c:v>
                </c:pt>
                <c:pt idx="6">
                  <c:v>86.170820827136964</c:v>
                </c:pt>
                <c:pt idx="7">
                  <c:v>90.786907042876052</c:v>
                </c:pt>
                <c:pt idx="8">
                  <c:v>95.165344777604687</c:v>
                </c:pt>
                <c:pt idx="9">
                  <c:v>99.339683492554272</c:v>
                </c:pt>
                <c:pt idx="10">
                  <c:v>103.33626074497271</c:v>
                </c:pt>
                <c:pt idx="11">
                  <c:v>107.17619907102258</c:v>
                </c:pt>
                <c:pt idx="12">
                  <c:v>110.87674432473609</c:v>
                </c:pt>
                <c:pt idx="13">
                  <c:v>114.45219279410658</c:v>
                </c:pt>
                <c:pt idx="14">
                  <c:v>117.91455163964353</c:v>
                </c:pt>
                <c:pt idx="15">
                  <c:v>121.27402075636341</c:v>
                </c:pt>
                <c:pt idx="16">
                  <c:v>124.53935171163153</c:v>
                </c:pt>
                <c:pt idx="17">
                  <c:v>127.7181200147338</c:v>
                </c:pt>
                <c:pt idx="18">
                  <c:v>130.81693498134322</c:v>
                </c:pt>
                <c:pt idx="19">
                  <c:v>133.84160381894102</c:v>
                </c:pt>
                <c:pt idx="20">
                  <c:v>136.7972615675846</c:v>
                </c:pt>
                <c:pt idx="21">
                  <c:v>139.68847519144998</c:v>
                </c:pt>
                <c:pt idx="22">
                  <c:v>142.51932783637278</c:v>
                </c:pt>
                <c:pt idx="23">
                  <c:v>145.29348768212984</c:v>
                </c:pt>
                <c:pt idx="24">
                  <c:v>148.01426469558865</c:v>
                </c:pt>
                <c:pt idx="25">
                  <c:v>150.68465778417249</c:v>
                </c:pt>
                <c:pt idx="26">
                  <c:v>153.3073942612364</c:v>
                </c:pt>
                <c:pt idx="27">
                  <c:v>155.88496310100777</c:v>
                </c:pt>
                <c:pt idx="28">
                  <c:v>158.4196431365921</c:v>
                </c:pt>
                <c:pt idx="29">
                  <c:v>160.91352710973237</c:v>
                </c:pt>
                <c:pt idx="30">
                  <c:v>163.36854229423616</c:v>
                </c:pt>
                <c:pt idx="31">
                  <c:v>165.78646827112874</c:v>
                </c:pt>
                <c:pt idx="32">
                  <c:v>168.16895232181687</c:v>
                </c:pt>
                <c:pt idx="33">
                  <c:v>170.51752281798159</c:v>
                </c:pt>
                <c:pt idx="34">
                  <c:v>172.83360091778584</c:v>
                </c:pt>
                <c:pt idx="35">
                  <c:v>175.11851082301055</c:v>
                </c:pt>
                <c:pt idx="36">
                  <c:v>177.37348880771484</c:v>
                </c:pt>
                <c:pt idx="37">
                  <c:v>179.59969119355435</c:v>
                </c:pt>
                <c:pt idx="38">
                  <c:v>181.7982014181394</c:v>
                </c:pt>
                <c:pt idx="39">
                  <c:v>183.97003631937082</c:v>
                </c:pt>
                <c:pt idx="40">
                  <c:v>186.11615173948255</c:v>
                </c:pt>
                <c:pt idx="41">
                  <c:v>188.23744753668106</c:v>
                </c:pt>
                <c:pt idx="42">
                  <c:v>190.33477207916559</c:v>
                </c:pt>
                <c:pt idx="43">
                  <c:v>192.40892628541101</c:v>
                </c:pt>
                <c:pt idx="44">
                  <c:v>194.46066726547906</c:v>
                </c:pt>
                <c:pt idx="45">
                  <c:v>196.49071161048653</c:v>
                </c:pt>
                <c:pt idx="46">
                  <c:v>198.49973837091343</c:v>
                </c:pt>
                <c:pt idx="47">
                  <c:v>200.48839175899471</c:v>
                </c:pt>
                <c:pt idx="48">
                  <c:v>202.45728360581299</c:v>
                </c:pt>
                <c:pt idx="49">
                  <c:v>204.40699559977759</c:v>
                </c:pt>
                <c:pt idx="50">
                  <c:v>206.33808132980781</c:v>
                </c:pt>
                <c:pt idx="51">
                  <c:v>208.25106815365771</c:v>
                </c:pt>
                <c:pt idx="52">
                  <c:v>210.14645890933758</c:v>
                </c:pt>
                <c:pt idx="53">
                  <c:v>212.02473348544888</c:v>
                </c:pt>
              </c:numCache>
            </c:numRef>
          </c:yVal>
          <c:smooth val="1"/>
        </c:ser>
        <c:dLbls>
          <c:showLegendKey val="0"/>
          <c:showVal val="0"/>
          <c:showCatName val="0"/>
          <c:showSerName val="0"/>
          <c:showPercent val="0"/>
          <c:showBubbleSize val="0"/>
        </c:dLbls>
        <c:axId val="127021824"/>
        <c:axId val="127023744"/>
      </c:scatterChart>
      <c:valAx>
        <c:axId val="127021824"/>
        <c:scaling>
          <c:orientation val="minMax"/>
        </c:scaling>
        <c:delete val="0"/>
        <c:axPos val="b"/>
        <c:majorGridlines/>
        <c:title>
          <c:tx>
            <c:rich>
              <a:bodyPr/>
              <a:lstStyle/>
              <a:p>
                <a:pPr>
                  <a:defRPr/>
                </a:pPr>
                <a:r>
                  <a:rPr lang="en-US"/>
                  <a:t>Volumen del embalse (m3)</a:t>
                </a:r>
              </a:p>
            </c:rich>
          </c:tx>
          <c:layout>
            <c:manualLayout>
              <c:xMode val="edge"/>
              <c:yMode val="edge"/>
              <c:x val="0.41474706072699813"/>
              <c:y val="0.90595725724409848"/>
            </c:manualLayout>
          </c:layout>
          <c:overlay val="0"/>
        </c:title>
        <c:numFmt formatCode="0.00" sourceLinked="1"/>
        <c:majorTickMark val="none"/>
        <c:minorTickMark val="none"/>
        <c:tickLblPos val="nextTo"/>
        <c:crossAx val="127023744"/>
        <c:crosses val="autoZero"/>
        <c:crossBetween val="midCat"/>
      </c:valAx>
      <c:valAx>
        <c:axId val="127023744"/>
        <c:scaling>
          <c:orientation val="minMax"/>
        </c:scaling>
        <c:delete val="0"/>
        <c:axPos val="l"/>
        <c:majorGridlines/>
        <c:title>
          <c:tx>
            <c:rich>
              <a:bodyPr/>
              <a:lstStyle/>
              <a:p>
                <a:pPr>
                  <a:defRPr/>
                </a:pPr>
                <a:r>
                  <a:rPr lang="en-US"/>
                  <a:t>Caudal del vertedero (m3/s)</a:t>
                </a:r>
              </a:p>
            </c:rich>
          </c:tx>
          <c:overlay val="0"/>
        </c:title>
        <c:numFmt formatCode="0.00" sourceLinked="1"/>
        <c:majorTickMark val="none"/>
        <c:minorTickMark val="none"/>
        <c:tickLblPos val="nextTo"/>
        <c:crossAx val="127021824"/>
        <c:crosses val="autoZero"/>
        <c:crossBetween val="midCat"/>
      </c:valAx>
    </c:plotArea>
    <c:plotVisOnly val="1"/>
    <c:dispBlanksAs val="gap"/>
    <c:showDLblsOverMax val="0"/>
  </c:chart>
  <c:txPr>
    <a:bodyPr/>
    <a:lstStyle/>
    <a:p>
      <a:pPr>
        <a:defRPr sz="1200">
          <a:latin typeface="Arial Narrow" panose="020B0606020202030204" pitchFamily="34" charset="0"/>
        </a:defRPr>
      </a:pPr>
      <a:endParaRPr lang="es-EC"/>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s-ES" sz="1600"/>
              <a:t>Hidrograma</a:t>
            </a:r>
          </a:p>
        </c:rich>
      </c:tx>
      <c:overlay val="0"/>
    </c:title>
    <c:autoTitleDeleted val="0"/>
    <c:plotArea>
      <c:layout/>
      <c:scatterChart>
        <c:scatterStyle val="smoothMarker"/>
        <c:varyColors val="0"/>
        <c:ser>
          <c:idx val="0"/>
          <c:order val="0"/>
          <c:tx>
            <c:v>Hidrograma del túnel</c:v>
          </c:tx>
          <c:xVal>
            <c:numRef>
              <c:f>'Tunel 4x4 para Tr 10'!$A$8:$A$35</c:f>
              <c:numCache>
                <c:formatCode>0.00</c:formatCode>
                <c:ptCount val="28"/>
                <c:pt idx="0">
                  <c:v>0</c:v>
                </c:pt>
                <c:pt idx="1">
                  <c:v>0.69641864077430737</c:v>
                </c:pt>
                <c:pt idx="2">
                  <c:v>1.3928372815486147</c:v>
                </c:pt>
                <c:pt idx="3">
                  <c:v>2.0892559223229217</c:v>
                </c:pt>
                <c:pt idx="4">
                  <c:v>2.7856745630972295</c:v>
                </c:pt>
                <c:pt idx="5">
                  <c:v>3.4820932038715369</c:v>
                </c:pt>
                <c:pt idx="6">
                  <c:v>4.1785118446458416</c:v>
                </c:pt>
                <c:pt idx="7">
                  <c:v>4.8749304854201503</c:v>
                </c:pt>
                <c:pt idx="8">
                  <c:v>5.5713491261944599</c:v>
                </c:pt>
                <c:pt idx="9">
                  <c:v>6.2677677669687659</c:v>
                </c:pt>
                <c:pt idx="10">
                  <c:v>6.964186407743072</c:v>
                </c:pt>
                <c:pt idx="11">
                  <c:v>7.6606050485173798</c:v>
                </c:pt>
                <c:pt idx="12">
                  <c:v>8.3570236892916849</c:v>
                </c:pt>
                <c:pt idx="13">
                  <c:v>9.0534423300659981</c:v>
                </c:pt>
                <c:pt idx="14">
                  <c:v>9.7498609708402988</c:v>
                </c:pt>
                <c:pt idx="15">
                  <c:v>10.44627961161461</c:v>
                </c:pt>
                <c:pt idx="16">
                  <c:v>11.142698252388922</c:v>
                </c:pt>
                <c:pt idx="17">
                  <c:v>12.535535533937534</c:v>
                </c:pt>
                <c:pt idx="18">
                  <c:v>13.928372815486146</c:v>
                </c:pt>
                <c:pt idx="19">
                  <c:v>15.321210097034761</c:v>
                </c:pt>
                <c:pt idx="20">
                  <c:v>16.71404737858337</c:v>
                </c:pt>
                <c:pt idx="21">
                  <c:v>18.106884660131993</c:v>
                </c:pt>
                <c:pt idx="22">
                  <c:v>19.499721941680598</c:v>
                </c:pt>
                <c:pt idx="23">
                  <c:v>20.892559223229217</c:v>
                </c:pt>
                <c:pt idx="24">
                  <c:v>24.374652427100759</c:v>
                </c:pt>
                <c:pt idx="25">
                  <c:v>27.856745630972284</c:v>
                </c:pt>
                <c:pt idx="26">
                  <c:v>31.338838834843827</c:v>
                </c:pt>
                <c:pt idx="27">
                  <c:v>34.820932038715362</c:v>
                </c:pt>
              </c:numCache>
            </c:numRef>
          </c:xVal>
          <c:yVal>
            <c:numRef>
              <c:f>'Tunel 4x4 para Tr 10'!$B$8:$B$35</c:f>
              <c:numCache>
                <c:formatCode>0.00</c:formatCode>
                <c:ptCount val="28"/>
                <c:pt idx="0">
                  <c:v>0</c:v>
                </c:pt>
                <c:pt idx="1">
                  <c:v>11.17987766469107</c:v>
                </c:pt>
                <c:pt idx="2">
                  <c:v>55.899388323455362</c:v>
                </c:pt>
                <c:pt idx="3">
                  <c:v>119.25202842337143</c:v>
                </c:pt>
                <c:pt idx="4">
                  <c:v>208.69104974090001</c:v>
                </c:pt>
                <c:pt idx="5">
                  <c:v>320.48982638781075</c:v>
                </c:pt>
                <c:pt idx="6">
                  <c:v>447.19510658764278</c:v>
                </c:pt>
                <c:pt idx="7">
                  <c:v>573.90038678747499</c:v>
                </c:pt>
                <c:pt idx="8">
                  <c:v>663.33940810500337</c:v>
                </c:pt>
                <c:pt idx="9">
                  <c:v>722.96542231668923</c:v>
                </c:pt>
                <c:pt idx="10">
                  <c:v>745.32517764607155</c:v>
                </c:pt>
                <c:pt idx="11">
                  <c:v>730.41867409315</c:v>
                </c:pt>
                <c:pt idx="12">
                  <c:v>685.69916343438581</c:v>
                </c:pt>
                <c:pt idx="13">
                  <c:v>626.07314922270007</c:v>
                </c:pt>
                <c:pt idx="14">
                  <c:v>558.99388323455355</c:v>
                </c:pt>
                <c:pt idx="15">
                  <c:v>484.46136546994643</c:v>
                </c:pt>
                <c:pt idx="16">
                  <c:v>424.83535125826063</c:v>
                </c:pt>
                <c:pt idx="17">
                  <c:v>320.48982638781075</c:v>
                </c:pt>
                <c:pt idx="18">
                  <c:v>238.50405684674283</c:v>
                </c:pt>
                <c:pt idx="19">
                  <c:v>178.87804263505714</c:v>
                </c:pt>
                <c:pt idx="20">
                  <c:v>134.15853197629286</c:v>
                </c:pt>
                <c:pt idx="21">
                  <c:v>96.892273093989289</c:v>
                </c:pt>
                <c:pt idx="22">
                  <c:v>73.041867409315032</c:v>
                </c:pt>
                <c:pt idx="23">
                  <c:v>55.899388323455362</c:v>
                </c:pt>
                <c:pt idx="24">
                  <c:v>26.831706395258575</c:v>
                </c:pt>
                <c:pt idx="25">
                  <c:v>13.415853197629287</c:v>
                </c:pt>
                <c:pt idx="26">
                  <c:v>6.7079265988146428</c:v>
                </c:pt>
                <c:pt idx="27">
                  <c:v>2.9813007105842857</c:v>
                </c:pt>
              </c:numCache>
            </c:numRef>
          </c:yVal>
          <c:smooth val="1"/>
        </c:ser>
        <c:ser>
          <c:idx val="1"/>
          <c:order val="1"/>
          <c:tx>
            <c:v>Hidrograma de descarga</c:v>
          </c:tx>
          <c:xVal>
            <c:numRef>
              <c:f>'Tunel 4x4 para Tr 10'!$A$8:$A$35</c:f>
              <c:numCache>
                <c:formatCode>0.00</c:formatCode>
                <c:ptCount val="28"/>
                <c:pt idx="0">
                  <c:v>0</c:v>
                </c:pt>
                <c:pt idx="1">
                  <c:v>0.69641864077430737</c:v>
                </c:pt>
                <c:pt idx="2">
                  <c:v>1.3928372815486147</c:v>
                </c:pt>
                <c:pt idx="3">
                  <c:v>2.0892559223229217</c:v>
                </c:pt>
                <c:pt idx="4">
                  <c:v>2.7856745630972295</c:v>
                </c:pt>
                <c:pt idx="5">
                  <c:v>3.4820932038715369</c:v>
                </c:pt>
                <c:pt idx="6">
                  <c:v>4.1785118446458416</c:v>
                </c:pt>
                <c:pt idx="7">
                  <c:v>4.8749304854201503</c:v>
                </c:pt>
                <c:pt idx="8">
                  <c:v>5.5713491261944599</c:v>
                </c:pt>
                <c:pt idx="9">
                  <c:v>6.2677677669687659</c:v>
                </c:pt>
                <c:pt idx="10">
                  <c:v>6.964186407743072</c:v>
                </c:pt>
                <c:pt idx="11">
                  <c:v>7.6606050485173798</c:v>
                </c:pt>
                <c:pt idx="12">
                  <c:v>8.3570236892916849</c:v>
                </c:pt>
                <c:pt idx="13">
                  <c:v>9.0534423300659981</c:v>
                </c:pt>
                <c:pt idx="14">
                  <c:v>9.7498609708402988</c:v>
                </c:pt>
                <c:pt idx="15">
                  <c:v>10.44627961161461</c:v>
                </c:pt>
                <c:pt idx="16">
                  <c:v>11.142698252388922</c:v>
                </c:pt>
                <c:pt idx="17">
                  <c:v>12.535535533937534</c:v>
                </c:pt>
                <c:pt idx="18">
                  <c:v>13.928372815486146</c:v>
                </c:pt>
                <c:pt idx="19">
                  <c:v>15.321210097034761</c:v>
                </c:pt>
                <c:pt idx="20">
                  <c:v>16.71404737858337</c:v>
                </c:pt>
                <c:pt idx="21">
                  <c:v>18.106884660131993</c:v>
                </c:pt>
                <c:pt idx="22">
                  <c:v>19.499721941680598</c:v>
                </c:pt>
                <c:pt idx="23">
                  <c:v>20.892559223229217</c:v>
                </c:pt>
                <c:pt idx="24">
                  <c:v>24.374652427100759</c:v>
                </c:pt>
                <c:pt idx="25">
                  <c:v>27.856745630972284</c:v>
                </c:pt>
                <c:pt idx="26">
                  <c:v>31.338838834843827</c:v>
                </c:pt>
                <c:pt idx="27">
                  <c:v>34.820932038715362</c:v>
                </c:pt>
              </c:numCache>
            </c:numRef>
          </c:xVal>
          <c:yVal>
            <c:numRef>
              <c:f>'Tunel 4x4 para Tr 10'!$J$201:$J$228</c:f>
              <c:numCache>
                <c:formatCode>0.00</c:formatCode>
                <c:ptCount val="28"/>
                <c:pt idx="0">
                  <c:v>-89.985146957962399</c:v>
                </c:pt>
                <c:pt idx="1">
                  <c:v>-70.418906999235261</c:v>
                </c:pt>
                <c:pt idx="2">
                  <c:v>-46.814288731383684</c:v>
                </c:pt>
                <c:pt idx="3">
                  <c:v>-17.727578572759626</c:v>
                </c:pt>
                <c:pt idx="4">
                  <c:v>17.1248716957864</c:v>
                </c:pt>
                <c:pt idx="5">
                  <c:v>55.878473802356524</c:v>
                </c:pt>
                <c:pt idx="6">
                  <c:v>94.82514394702828</c:v>
                </c:pt>
                <c:pt idx="7">
                  <c:v>129.31012596964382</c:v>
                </c:pt>
                <c:pt idx="8">
                  <c:v>157.21699415743223</c:v>
                </c:pt>
                <c:pt idx="9">
                  <c:v>179.9198884832411</c:v>
                </c:pt>
                <c:pt idx="10">
                  <c:v>200.41483502202755</c:v>
                </c:pt>
                <c:pt idx="11">
                  <c:v>221.3046063498054</c:v>
                </c:pt>
                <c:pt idx="12">
                  <c:v>243.25137199031002</c:v>
                </c:pt>
                <c:pt idx="13">
                  <c:v>264.90953243073773</c:v>
                </c:pt>
                <c:pt idx="14">
                  <c:v>283.68240089148867</c:v>
                </c:pt>
                <c:pt idx="15">
                  <c:v>297.704503029541</c:v>
                </c:pt>
                <c:pt idx="16">
                  <c:v>310.49660213712036</c:v>
                </c:pt>
                <c:pt idx="17">
                  <c:v>305.09459536353751</c:v>
                </c:pt>
                <c:pt idx="18">
                  <c:v>289.29280430343226</c:v>
                </c:pt>
                <c:pt idx="19">
                  <c:v>269.85962365872155</c:v>
                </c:pt>
                <c:pt idx="20">
                  <c:v>250.33427814188514</c:v>
                </c:pt>
                <c:pt idx="21">
                  <c:v>232.54626002618093</c:v>
                </c:pt>
                <c:pt idx="22">
                  <c:v>217.12662631955146</c:v>
                </c:pt>
                <c:pt idx="23">
                  <c:v>185.60606515945548</c:v>
                </c:pt>
                <c:pt idx="24">
                  <c:v>155.69659071390723</c:v>
                </c:pt>
                <c:pt idx="25">
                  <c:v>121.58430595718328</c:v>
                </c:pt>
                <c:pt idx="26">
                  <c:v>85.537851179213476</c:v>
                </c:pt>
                <c:pt idx="27">
                  <c:v>53.846017318321969</c:v>
                </c:pt>
              </c:numCache>
            </c:numRef>
          </c:yVal>
          <c:smooth val="1"/>
        </c:ser>
        <c:dLbls>
          <c:showLegendKey val="0"/>
          <c:showVal val="0"/>
          <c:showCatName val="0"/>
          <c:showSerName val="0"/>
          <c:showPercent val="0"/>
          <c:showBubbleSize val="0"/>
        </c:dLbls>
        <c:axId val="127538688"/>
        <c:axId val="127540224"/>
      </c:scatterChart>
      <c:valAx>
        <c:axId val="127538688"/>
        <c:scaling>
          <c:orientation val="minMax"/>
        </c:scaling>
        <c:delete val="0"/>
        <c:axPos val="b"/>
        <c:numFmt formatCode="0.00" sourceLinked="1"/>
        <c:majorTickMark val="none"/>
        <c:minorTickMark val="none"/>
        <c:tickLblPos val="nextTo"/>
        <c:crossAx val="127540224"/>
        <c:crosses val="autoZero"/>
        <c:crossBetween val="midCat"/>
      </c:valAx>
      <c:valAx>
        <c:axId val="127540224"/>
        <c:scaling>
          <c:orientation val="minMax"/>
        </c:scaling>
        <c:delete val="0"/>
        <c:axPos val="l"/>
        <c:majorGridlines/>
        <c:numFmt formatCode="0.00" sourceLinked="1"/>
        <c:majorTickMark val="none"/>
        <c:minorTickMark val="none"/>
        <c:tickLblPos val="nextTo"/>
        <c:crossAx val="127538688"/>
        <c:crosses val="autoZero"/>
        <c:crossBetween val="midCat"/>
      </c:valAx>
    </c:plotArea>
    <c:legend>
      <c:legendPos val="r"/>
      <c:overlay val="0"/>
    </c:legend>
    <c:plotVisOnly val="1"/>
    <c:dispBlanksAs val="gap"/>
    <c:showDLblsOverMax val="0"/>
  </c:chart>
  <c:txPr>
    <a:bodyPr/>
    <a:lstStyle/>
    <a:p>
      <a:pPr>
        <a:defRPr sz="1100">
          <a:latin typeface="Arial Narrow" panose="020B0606020202030204" pitchFamily="34"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9"/>
    </mc:Choice>
    <mc:Fallback>
      <c:style val="39"/>
    </mc:Fallback>
  </mc:AlternateContent>
  <c:chart>
    <c:title>
      <c:tx>
        <c:rich>
          <a:bodyPr/>
          <a:lstStyle/>
          <a:p>
            <a:pPr>
              <a:defRPr sz="1600"/>
            </a:pPr>
            <a:r>
              <a:rPr lang="es-ES" sz="1600"/>
              <a:t>Tr - P 24 horas</a:t>
            </a:r>
          </a:p>
        </c:rich>
      </c:tx>
      <c:layout/>
      <c:overlay val="0"/>
    </c:title>
    <c:autoTitleDeleted val="0"/>
    <c:plotArea>
      <c:layout/>
      <c:scatterChart>
        <c:scatterStyle val="smoothMarker"/>
        <c:varyColors val="0"/>
        <c:ser>
          <c:idx val="0"/>
          <c:order val="0"/>
          <c:trendline>
            <c:trendlineType val="log"/>
            <c:dispRSqr val="1"/>
            <c:dispEq val="1"/>
            <c:trendlineLbl>
              <c:layout>
                <c:manualLayout>
                  <c:x val="5.0741681723473223E-2"/>
                  <c:y val="0.14321186534829464"/>
                </c:manualLayout>
              </c:layout>
              <c:numFmt formatCode="General" sourceLinked="0"/>
              <c:txPr>
                <a:bodyPr/>
                <a:lstStyle/>
                <a:p>
                  <a:pPr>
                    <a:defRPr sz="1100"/>
                  </a:pPr>
                  <a:endParaRPr lang="es-EC"/>
                </a:p>
              </c:txPr>
            </c:trendlineLbl>
          </c:trendline>
          <c:xVal>
            <c:numRef>
              <c:f>'Caudales para Tr diferentes'!$F$9:$F$13</c:f>
              <c:numCache>
                <c:formatCode>General</c:formatCode>
                <c:ptCount val="5"/>
                <c:pt idx="0">
                  <c:v>5</c:v>
                </c:pt>
                <c:pt idx="1">
                  <c:v>10</c:v>
                </c:pt>
                <c:pt idx="2">
                  <c:v>25</c:v>
                </c:pt>
                <c:pt idx="3">
                  <c:v>50</c:v>
                </c:pt>
                <c:pt idx="4">
                  <c:v>100</c:v>
                </c:pt>
              </c:numCache>
            </c:numRef>
          </c:xVal>
          <c:yVal>
            <c:numRef>
              <c:f>'Caudales para Tr diferentes'!$G$9:$G$13</c:f>
              <c:numCache>
                <c:formatCode>General</c:formatCode>
                <c:ptCount val="5"/>
                <c:pt idx="0">
                  <c:v>138.69999999999999</c:v>
                </c:pt>
                <c:pt idx="1">
                  <c:v>155.69999999999999</c:v>
                </c:pt>
                <c:pt idx="2">
                  <c:v>186.1</c:v>
                </c:pt>
                <c:pt idx="3">
                  <c:v>207.5</c:v>
                </c:pt>
                <c:pt idx="4">
                  <c:v>229.8</c:v>
                </c:pt>
              </c:numCache>
            </c:numRef>
          </c:yVal>
          <c:smooth val="1"/>
        </c:ser>
        <c:dLbls>
          <c:showLegendKey val="0"/>
          <c:showVal val="0"/>
          <c:showCatName val="0"/>
          <c:showSerName val="0"/>
          <c:showPercent val="0"/>
          <c:showBubbleSize val="0"/>
        </c:dLbls>
        <c:axId val="46811008"/>
        <c:axId val="46817280"/>
      </c:scatterChart>
      <c:valAx>
        <c:axId val="46811008"/>
        <c:scaling>
          <c:orientation val="minMax"/>
        </c:scaling>
        <c:delete val="0"/>
        <c:axPos val="b"/>
        <c:title>
          <c:tx>
            <c:rich>
              <a:bodyPr/>
              <a:lstStyle/>
              <a:p>
                <a:pPr>
                  <a:defRPr/>
                </a:pPr>
                <a:r>
                  <a:rPr lang="es-ES"/>
                  <a:t>Periodo de retorno (años)</a:t>
                </a:r>
              </a:p>
            </c:rich>
          </c:tx>
          <c:layout/>
          <c:overlay val="0"/>
        </c:title>
        <c:numFmt formatCode="General" sourceLinked="1"/>
        <c:majorTickMark val="none"/>
        <c:minorTickMark val="none"/>
        <c:tickLblPos val="nextTo"/>
        <c:crossAx val="46817280"/>
        <c:crosses val="autoZero"/>
        <c:crossBetween val="midCat"/>
      </c:valAx>
      <c:valAx>
        <c:axId val="46817280"/>
        <c:scaling>
          <c:orientation val="minMax"/>
        </c:scaling>
        <c:delete val="0"/>
        <c:axPos val="l"/>
        <c:majorGridlines/>
        <c:title>
          <c:tx>
            <c:rich>
              <a:bodyPr/>
              <a:lstStyle/>
              <a:p>
                <a:pPr>
                  <a:defRPr/>
                </a:pPr>
                <a:r>
                  <a:rPr lang="es-ES"/>
                  <a:t>Precipitacion (mm)</a:t>
                </a:r>
              </a:p>
            </c:rich>
          </c:tx>
          <c:layout/>
          <c:overlay val="0"/>
        </c:title>
        <c:numFmt formatCode="General" sourceLinked="1"/>
        <c:majorTickMark val="none"/>
        <c:minorTickMark val="none"/>
        <c:tickLblPos val="nextTo"/>
        <c:crossAx val="46811008"/>
        <c:crosses val="autoZero"/>
        <c:crossBetween val="midCat"/>
      </c:valAx>
    </c:plotArea>
    <c:plotVisOnly val="1"/>
    <c:dispBlanksAs val="gap"/>
    <c:showDLblsOverMax val="0"/>
  </c:chart>
  <c:txPr>
    <a:bodyPr/>
    <a:lstStyle/>
    <a:p>
      <a:pPr>
        <a:defRPr sz="1050">
          <a:latin typeface="Arial "/>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0"/>
    </mc:Choice>
    <mc:Fallback>
      <c:style val="40"/>
    </mc:Fallback>
  </mc:AlternateContent>
  <c:chart>
    <c:title>
      <c:tx>
        <c:rich>
          <a:bodyPr/>
          <a:lstStyle/>
          <a:p>
            <a:pPr>
              <a:defRPr/>
            </a:pPr>
            <a:r>
              <a:rPr lang="en-US"/>
              <a:t>Hidrograma no suavizado</a:t>
            </a:r>
          </a:p>
        </c:rich>
      </c:tx>
      <c:overlay val="0"/>
    </c:title>
    <c:autoTitleDeleted val="0"/>
    <c:plotArea>
      <c:layout/>
      <c:scatterChart>
        <c:scatterStyle val="lineMarker"/>
        <c:varyColors val="0"/>
        <c:ser>
          <c:idx val="0"/>
          <c:order val="0"/>
          <c:tx>
            <c:strRef>
              <c:f>'Hidrograma para 1000 años'!$H$29:$H$30</c:f>
              <c:strCache>
                <c:ptCount val="1"/>
                <c:pt idx="0">
                  <c:v>Q m3/s</c:v>
                </c:pt>
              </c:strCache>
            </c:strRef>
          </c:tx>
          <c:xVal>
            <c:numRef>
              <c:f>'Hidrograma para 1000 años'!$G$31:$G$33</c:f>
              <c:numCache>
                <c:formatCode>0.00</c:formatCode>
                <c:ptCount val="3"/>
                <c:pt idx="0">
                  <c:v>0</c:v>
                </c:pt>
                <c:pt idx="1">
                  <c:v>27.464186407743075</c:v>
                </c:pt>
                <c:pt idx="2">
                  <c:v>73.329377708674002</c:v>
                </c:pt>
              </c:numCache>
            </c:numRef>
          </c:xVal>
          <c:yVal>
            <c:numRef>
              <c:f>'Hidrograma para 1000 años'!$H$31:$H$33</c:f>
              <c:numCache>
                <c:formatCode>0.00</c:formatCode>
                <c:ptCount val="3"/>
                <c:pt idx="0">
                  <c:v>0</c:v>
                </c:pt>
                <c:pt idx="1">
                  <c:v>358.58815518576353</c:v>
                </c:pt>
                <c:pt idx="2">
                  <c:v>0</c:v>
                </c:pt>
              </c:numCache>
            </c:numRef>
          </c:yVal>
          <c:smooth val="0"/>
        </c:ser>
        <c:dLbls>
          <c:showLegendKey val="0"/>
          <c:showVal val="0"/>
          <c:showCatName val="0"/>
          <c:showSerName val="0"/>
          <c:showPercent val="0"/>
          <c:showBubbleSize val="0"/>
        </c:dLbls>
        <c:axId val="45317120"/>
        <c:axId val="45393024"/>
      </c:scatterChart>
      <c:valAx>
        <c:axId val="45317120"/>
        <c:scaling>
          <c:orientation val="minMax"/>
        </c:scaling>
        <c:delete val="0"/>
        <c:axPos val="b"/>
        <c:title>
          <c:tx>
            <c:rich>
              <a:bodyPr/>
              <a:lstStyle/>
              <a:p>
                <a:pPr>
                  <a:defRPr/>
                </a:pPr>
                <a:r>
                  <a:rPr lang="es-ES"/>
                  <a:t>Tiempo (h)</a:t>
                </a:r>
              </a:p>
            </c:rich>
          </c:tx>
          <c:overlay val="0"/>
        </c:title>
        <c:numFmt formatCode="0.00" sourceLinked="1"/>
        <c:majorTickMark val="none"/>
        <c:minorTickMark val="none"/>
        <c:tickLblPos val="nextTo"/>
        <c:crossAx val="45393024"/>
        <c:crosses val="autoZero"/>
        <c:crossBetween val="midCat"/>
      </c:valAx>
      <c:valAx>
        <c:axId val="45393024"/>
        <c:scaling>
          <c:orientation val="minMax"/>
        </c:scaling>
        <c:delete val="0"/>
        <c:axPos val="l"/>
        <c:majorGridlines/>
        <c:title>
          <c:tx>
            <c:rich>
              <a:bodyPr/>
              <a:lstStyle/>
              <a:p>
                <a:pPr>
                  <a:defRPr/>
                </a:pPr>
                <a:r>
                  <a:rPr lang="es-ES"/>
                  <a:t>Caudal (m3/s)</a:t>
                </a:r>
              </a:p>
            </c:rich>
          </c:tx>
          <c:overlay val="0"/>
        </c:title>
        <c:numFmt formatCode="0.00" sourceLinked="1"/>
        <c:majorTickMark val="none"/>
        <c:minorTickMark val="none"/>
        <c:tickLblPos val="nextTo"/>
        <c:crossAx val="45317120"/>
        <c:crosses val="autoZero"/>
        <c:crossBetween val="midCat"/>
      </c:valAx>
    </c:plotArea>
    <c:plotVisOnly val="1"/>
    <c:dispBlanksAs val="gap"/>
    <c:showDLblsOverMax val="0"/>
  </c:chart>
  <c:txPr>
    <a:bodyPr/>
    <a:lstStyle/>
    <a:p>
      <a:pPr>
        <a:defRPr>
          <a:latin typeface="Arial  "/>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a:t>Tiempo vs Caudal</a:t>
            </a:r>
          </a:p>
        </c:rich>
      </c:tx>
      <c:overlay val="0"/>
    </c:title>
    <c:autoTitleDeleted val="0"/>
    <c:plotArea>
      <c:layout/>
      <c:scatterChart>
        <c:scatterStyle val="lineMarker"/>
        <c:varyColors val="0"/>
        <c:ser>
          <c:idx val="0"/>
          <c:order val="0"/>
          <c:tx>
            <c:v>Hidrograma Suavizado</c:v>
          </c:tx>
          <c:xVal>
            <c:numRef>
              <c:f>'Hidrograma para 10000 años'!$C$51:$C$78</c:f>
              <c:numCache>
                <c:formatCode>0.00</c:formatCode>
                <c:ptCount val="28"/>
                <c:pt idx="0">
                  <c:v>0</c:v>
                </c:pt>
                <c:pt idx="1">
                  <c:v>2.7464186407743076</c:v>
                </c:pt>
                <c:pt idx="2">
                  <c:v>5.4928372815486153</c:v>
                </c:pt>
                <c:pt idx="3">
                  <c:v>8.239255922322922</c:v>
                </c:pt>
                <c:pt idx="4">
                  <c:v>10.985674563097231</c:v>
                </c:pt>
                <c:pt idx="5">
                  <c:v>13.732093203871537</c:v>
                </c:pt>
                <c:pt idx="6">
                  <c:v>16.478511844645844</c:v>
                </c:pt>
                <c:pt idx="7">
                  <c:v>19.224930485420153</c:v>
                </c:pt>
                <c:pt idx="8">
                  <c:v>21.971349126194461</c:v>
                </c:pt>
                <c:pt idx="9">
                  <c:v>24.717767766968766</c:v>
                </c:pt>
                <c:pt idx="10">
                  <c:v>27.464186407743075</c:v>
                </c:pt>
                <c:pt idx="11">
                  <c:v>30.210605048517383</c:v>
                </c:pt>
                <c:pt idx="12">
                  <c:v>32.957023689291688</c:v>
                </c:pt>
                <c:pt idx="13">
                  <c:v>35.703442330065997</c:v>
                </c:pt>
                <c:pt idx="14">
                  <c:v>38.449860970840305</c:v>
                </c:pt>
                <c:pt idx="15">
                  <c:v>41.196279611614614</c:v>
                </c:pt>
                <c:pt idx="16">
                  <c:v>43.942698252388922</c:v>
                </c:pt>
                <c:pt idx="17">
                  <c:v>49.435535533937532</c:v>
                </c:pt>
                <c:pt idx="18">
                  <c:v>54.928372815486149</c:v>
                </c:pt>
                <c:pt idx="19">
                  <c:v>60.421210097034766</c:v>
                </c:pt>
                <c:pt idx="20">
                  <c:v>65.914047378583376</c:v>
                </c:pt>
                <c:pt idx="21">
                  <c:v>71.406884660131993</c:v>
                </c:pt>
                <c:pt idx="22">
                  <c:v>76.89972194168061</c:v>
                </c:pt>
                <c:pt idx="23">
                  <c:v>82.392559223229227</c:v>
                </c:pt>
                <c:pt idx="24">
                  <c:v>96.124652427100756</c:v>
                </c:pt>
                <c:pt idx="25">
                  <c:v>109.8567456309723</c:v>
                </c:pt>
                <c:pt idx="26">
                  <c:v>123.58883883484384</c:v>
                </c:pt>
                <c:pt idx="27">
                  <c:v>137.32093203871537</c:v>
                </c:pt>
              </c:numCache>
            </c:numRef>
          </c:xVal>
          <c:yVal>
            <c:numRef>
              <c:f>'Hidrograma para 10000 años'!$D$51:$D$78</c:f>
              <c:numCache>
                <c:formatCode>0.00</c:formatCode>
                <c:ptCount val="28"/>
                <c:pt idx="0">
                  <c:v>0</c:v>
                </c:pt>
                <c:pt idx="1">
                  <c:v>6.6507738422884115</c:v>
                </c:pt>
                <c:pt idx="2">
                  <c:v>33.253869211442058</c:v>
                </c:pt>
                <c:pt idx="3">
                  <c:v>70.941587651076389</c:v>
                </c:pt>
                <c:pt idx="4">
                  <c:v>124.14777838938369</c:v>
                </c:pt>
                <c:pt idx="5">
                  <c:v>190.65551681226779</c:v>
                </c:pt>
                <c:pt idx="6">
                  <c:v>266.03095369153647</c:v>
                </c:pt>
                <c:pt idx="7">
                  <c:v>341.40639057080512</c:v>
                </c:pt>
                <c:pt idx="8">
                  <c:v>394.61258130911244</c:v>
                </c:pt>
                <c:pt idx="9">
                  <c:v>430.08337513465057</c:v>
                </c:pt>
                <c:pt idx="10">
                  <c:v>443.38492281922743</c:v>
                </c:pt>
                <c:pt idx="11">
                  <c:v>434.51722436284285</c:v>
                </c:pt>
                <c:pt idx="12">
                  <c:v>407.91412899368925</c:v>
                </c:pt>
                <c:pt idx="13">
                  <c:v>372.44333516815101</c:v>
                </c:pt>
                <c:pt idx="14">
                  <c:v>332.53869211442054</c:v>
                </c:pt>
                <c:pt idx="15">
                  <c:v>288.20019983249784</c:v>
                </c:pt>
                <c:pt idx="16">
                  <c:v>252.72940600695961</c:v>
                </c:pt>
                <c:pt idx="17">
                  <c:v>190.65551681226779</c:v>
                </c:pt>
                <c:pt idx="18">
                  <c:v>141.88317530215278</c:v>
                </c:pt>
                <c:pt idx="19">
                  <c:v>106.41238147661458</c:v>
                </c:pt>
                <c:pt idx="20">
                  <c:v>79.809286107460935</c:v>
                </c:pt>
                <c:pt idx="21">
                  <c:v>57.640039966499565</c:v>
                </c:pt>
                <c:pt idx="22">
                  <c:v>43.451722436284292</c:v>
                </c:pt>
                <c:pt idx="23">
                  <c:v>33.253869211442058</c:v>
                </c:pt>
                <c:pt idx="24">
                  <c:v>15.961857221492187</c:v>
                </c:pt>
                <c:pt idx="25">
                  <c:v>7.9809286107460933</c:v>
                </c:pt>
                <c:pt idx="26">
                  <c:v>3.9904643053730466</c:v>
                </c:pt>
                <c:pt idx="27">
                  <c:v>1.7735396912769097</c:v>
                </c:pt>
              </c:numCache>
            </c:numRef>
          </c:yVal>
          <c:smooth val="0"/>
        </c:ser>
        <c:ser>
          <c:idx val="1"/>
          <c:order val="1"/>
          <c:tx>
            <c:v>Hidrograma Triangular</c:v>
          </c:tx>
          <c:xVal>
            <c:numRef>
              <c:f>'Hidrograma para 10000 años'!$G$31:$G$33</c:f>
              <c:numCache>
                <c:formatCode>0.00</c:formatCode>
                <c:ptCount val="3"/>
                <c:pt idx="0">
                  <c:v>0</c:v>
                </c:pt>
                <c:pt idx="1">
                  <c:v>27.464186407743075</c:v>
                </c:pt>
                <c:pt idx="2">
                  <c:v>73.329377708674002</c:v>
                </c:pt>
              </c:numCache>
            </c:numRef>
          </c:xVal>
          <c:yVal>
            <c:numRef>
              <c:f>'Hidrograma para 10000 años'!$H$31:$H$33</c:f>
              <c:numCache>
                <c:formatCode>0.00</c:formatCode>
                <c:ptCount val="3"/>
                <c:pt idx="0">
                  <c:v>0</c:v>
                </c:pt>
                <c:pt idx="1">
                  <c:v>443.38492281922743</c:v>
                </c:pt>
                <c:pt idx="2">
                  <c:v>0</c:v>
                </c:pt>
              </c:numCache>
            </c:numRef>
          </c:yVal>
          <c:smooth val="0"/>
        </c:ser>
        <c:dLbls>
          <c:showLegendKey val="0"/>
          <c:showVal val="0"/>
          <c:showCatName val="0"/>
          <c:showSerName val="0"/>
          <c:showPercent val="0"/>
          <c:showBubbleSize val="0"/>
        </c:dLbls>
        <c:axId val="45493632"/>
        <c:axId val="47785472"/>
      </c:scatterChart>
      <c:valAx>
        <c:axId val="45493632"/>
        <c:scaling>
          <c:orientation val="minMax"/>
        </c:scaling>
        <c:delete val="0"/>
        <c:axPos val="b"/>
        <c:minorGridlines/>
        <c:title>
          <c:tx>
            <c:rich>
              <a:bodyPr/>
              <a:lstStyle/>
              <a:p>
                <a:pPr>
                  <a:defRPr/>
                </a:pPr>
                <a:r>
                  <a:rPr lang="es-ES"/>
                  <a:t>tiempo (horas)</a:t>
                </a:r>
              </a:p>
            </c:rich>
          </c:tx>
          <c:overlay val="0"/>
        </c:title>
        <c:numFmt formatCode="0" sourceLinked="0"/>
        <c:majorTickMark val="none"/>
        <c:minorTickMark val="none"/>
        <c:tickLblPos val="nextTo"/>
        <c:txPr>
          <a:bodyPr rot="0" vert="horz"/>
          <a:lstStyle/>
          <a:p>
            <a:pPr>
              <a:defRPr/>
            </a:pPr>
            <a:endParaRPr lang="es-EC"/>
          </a:p>
        </c:txPr>
        <c:crossAx val="47785472"/>
        <c:crosses val="autoZero"/>
        <c:crossBetween val="midCat"/>
      </c:valAx>
      <c:valAx>
        <c:axId val="47785472"/>
        <c:scaling>
          <c:orientation val="minMax"/>
        </c:scaling>
        <c:delete val="0"/>
        <c:axPos val="l"/>
        <c:minorGridlines/>
        <c:title>
          <c:tx>
            <c:rich>
              <a:bodyPr/>
              <a:lstStyle/>
              <a:p>
                <a:pPr>
                  <a:defRPr/>
                </a:pPr>
                <a:r>
                  <a:rPr lang="es-ES"/>
                  <a:t>Caudal (m3/seg)</a:t>
                </a:r>
              </a:p>
            </c:rich>
          </c:tx>
          <c:overlay val="0"/>
        </c:title>
        <c:numFmt formatCode="0" sourceLinked="0"/>
        <c:majorTickMark val="none"/>
        <c:minorTickMark val="none"/>
        <c:tickLblPos val="nextTo"/>
        <c:txPr>
          <a:bodyPr rot="0" vert="horz"/>
          <a:lstStyle/>
          <a:p>
            <a:pPr>
              <a:defRPr/>
            </a:pPr>
            <a:endParaRPr lang="es-EC"/>
          </a:p>
        </c:txPr>
        <c:crossAx val="45493632"/>
        <c:crosses val="autoZero"/>
        <c:crossBetween val="midCat"/>
      </c:valAx>
    </c:plotArea>
    <c:plotVisOnly val="1"/>
    <c:dispBlanksAs val="gap"/>
    <c:showDLblsOverMax val="0"/>
  </c:chart>
  <c:txPr>
    <a:bodyPr/>
    <a:lstStyle/>
    <a:p>
      <a:pPr>
        <a:defRPr sz="1200">
          <a:latin typeface="Arial Narrow" panose="020B0606020202030204" pitchFamily="34"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s-EC"/>
              <a:t>Cota (25 a 50) vs Volumen</a:t>
            </a:r>
          </a:p>
        </c:rich>
      </c:tx>
      <c:overlay val="0"/>
    </c:title>
    <c:autoTitleDeleted val="0"/>
    <c:plotArea>
      <c:layout/>
      <c:scatterChart>
        <c:scatterStyle val="smoothMarker"/>
        <c:varyColors val="0"/>
        <c:ser>
          <c:idx val="0"/>
          <c:order val="0"/>
          <c:trendline>
            <c:trendlineType val="poly"/>
            <c:order val="3"/>
            <c:dispRSqr val="1"/>
            <c:dispEq val="1"/>
            <c:trendlineLbl>
              <c:layout>
                <c:manualLayout>
                  <c:x val="-0.11257434015489748"/>
                  <c:y val="0.10651256466999162"/>
                </c:manualLayout>
              </c:layout>
              <c:numFmt formatCode="General" sourceLinked="0"/>
              <c:txPr>
                <a:bodyPr/>
                <a:lstStyle/>
                <a:p>
                  <a:pPr>
                    <a:defRPr sz="1400"/>
                  </a:pPr>
                  <a:endParaRPr lang="es-EC"/>
                </a:p>
              </c:txPr>
            </c:trendlineLbl>
          </c:trendline>
          <c:xVal>
            <c:numRef>
              <c:f>'Tr 1000 b = 20 '!$A$44:$A$49</c:f>
              <c:numCache>
                <c:formatCode>General</c:formatCode>
                <c:ptCount val="6"/>
                <c:pt idx="0">
                  <c:v>25</c:v>
                </c:pt>
                <c:pt idx="1">
                  <c:v>30</c:v>
                </c:pt>
                <c:pt idx="2">
                  <c:v>35</c:v>
                </c:pt>
                <c:pt idx="3">
                  <c:v>40</c:v>
                </c:pt>
                <c:pt idx="4">
                  <c:v>45</c:v>
                </c:pt>
                <c:pt idx="5">
                  <c:v>50</c:v>
                </c:pt>
              </c:numCache>
            </c:numRef>
          </c:xVal>
          <c:yVal>
            <c:numRef>
              <c:f>'Tr 1000 b = 20 '!$D$44:$D$49</c:f>
              <c:numCache>
                <c:formatCode>0.00</c:formatCode>
                <c:ptCount val="6"/>
                <c:pt idx="0" formatCode="General">
                  <c:v>0</c:v>
                </c:pt>
                <c:pt idx="1">
                  <c:v>1.4018880149999999</c:v>
                </c:pt>
                <c:pt idx="2">
                  <c:v>5.6377075422499994</c:v>
                </c:pt>
                <c:pt idx="3">
                  <c:v>12.588492005999999</c:v>
                </c:pt>
                <c:pt idx="4">
                  <c:v>22.168713773249998</c:v>
                </c:pt>
                <c:pt idx="5">
                  <c:v>34.593282364499998</c:v>
                </c:pt>
              </c:numCache>
            </c:numRef>
          </c:yVal>
          <c:smooth val="1"/>
        </c:ser>
        <c:dLbls>
          <c:showLegendKey val="0"/>
          <c:showVal val="0"/>
          <c:showCatName val="0"/>
          <c:showSerName val="0"/>
          <c:showPercent val="0"/>
          <c:showBubbleSize val="0"/>
        </c:dLbls>
        <c:axId val="47588480"/>
        <c:axId val="47590400"/>
      </c:scatterChart>
      <c:valAx>
        <c:axId val="47588480"/>
        <c:scaling>
          <c:orientation val="minMax"/>
        </c:scaling>
        <c:delete val="0"/>
        <c:axPos val="b"/>
        <c:title>
          <c:tx>
            <c:rich>
              <a:bodyPr/>
              <a:lstStyle/>
              <a:p>
                <a:pPr>
                  <a:defRPr/>
                </a:pPr>
                <a:r>
                  <a:rPr lang="es-EC"/>
                  <a:t>Cota (m.s.n.m)</a:t>
                </a:r>
              </a:p>
            </c:rich>
          </c:tx>
          <c:overlay val="0"/>
        </c:title>
        <c:numFmt formatCode="General" sourceLinked="1"/>
        <c:majorTickMark val="none"/>
        <c:minorTickMark val="none"/>
        <c:tickLblPos val="nextTo"/>
        <c:crossAx val="47590400"/>
        <c:crosses val="autoZero"/>
        <c:crossBetween val="midCat"/>
      </c:valAx>
      <c:valAx>
        <c:axId val="47590400"/>
        <c:scaling>
          <c:orientation val="minMax"/>
        </c:scaling>
        <c:delete val="0"/>
        <c:axPos val="l"/>
        <c:majorGridlines/>
        <c:title>
          <c:tx>
            <c:rich>
              <a:bodyPr/>
              <a:lstStyle/>
              <a:p>
                <a:pPr>
                  <a:defRPr/>
                </a:pPr>
                <a:r>
                  <a:rPr lang="es-EC"/>
                  <a:t>Volumen (10^6 m3)</a:t>
                </a:r>
              </a:p>
            </c:rich>
          </c:tx>
          <c:overlay val="0"/>
        </c:title>
        <c:numFmt formatCode="General" sourceLinked="1"/>
        <c:majorTickMark val="none"/>
        <c:minorTickMark val="none"/>
        <c:tickLblPos val="nextTo"/>
        <c:crossAx val="47588480"/>
        <c:crosses val="autoZero"/>
        <c:crossBetween val="midCat"/>
      </c:valAx>
    </c:plotArea>
    <c:plotVisOnly val="1"/>
    <c:dispBlanksAs val="gap"/>
    <c:showDLblsOverMax val="0"/>
  </c:chart>
  <c:txPr>
    <a:bodyPr/>
    <a:lstStyle/>
    <a:p>
      <a:pPr>
        <a:defRPr>
          <a:latin typeface="Arial Narrow" panose="020B0606020202030204" pitchFamily="34" charset="0"/>
          <a:cs typeface="Arial" panose="020B0604020202020204" pitchFamily="34"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8"/>
    </mc:Choice>
    <mc:Fallback>
      <c:style val="38"/>
    </mc:Fallback>
  </mc:AlternateContent>
  <c:chart>
    <c:title>
      <c:tx>
        <c:rich>
          <a:bodyPr/>
          <a:lstStyle/>
          <a:p>
            <a:pPr>
              <a:defRPr/>
            </a:pPr>
            <a:r>
              <a:rPr lang="es-EC"/>
              <a:t>Cota (55 a 80) vs Volumen</a:t>
            </a:r>
          </a:p>
        </c:rich>
      </c:tx>
      <c:overlay val="0"/>
    </c:title>
    <c:autoTitleDeleted val="0"/>
    <c:plotArea>
      <c:layout/>
      <c:scatterChart>
        <c:scatterStyle val="smoothMarker"/>
        <c:varyColors val="0"/>
        <c:ser>
          <c:idx val="0"/>
          <c:order val="0"/>
          <c:trendline>
            <c:trendlineType val="poly"/>
            <c:order val="3"/>
            <c:dispRSqr val="1"/>
            <c:dispEq val="1"/>
            <c:trendlineLbl>
              <c:layout>
                <c:manualLayout>
                  <c:x val="-0.12562946649189471"/>
                  <c:y val="8.1455792755147485E-2"/>
                </c:manualLayout>
              </c:layout>
              <c:numFmt formatCode="General" sourceLinked="0"/>
              <c:txPr>
                <a:bodyPr/>
                <a:lstStyle/>
                <a:p>
                  <a:pPr>
                    <a:defRPr sz="1400"/>
                  </a:pPr>
                  <a:endParaRPr lang="es-EC"/>
                </a:p>
              </c:txPr>
            </c:trendlineLbl>
          </c:trendline>
          <c:xVal>
            <c:numRef>
              <c:f>'Tr 1000 b = 20 '!$A$50:$A$55</c:f>
              <c:numCache>
                <c:formatCode>General</c:formatCode>
                <c:ptCount val="6"/>
                <c:pt idx="0">
                  <c:v>55</c:v>
                </c:pt>
                <c:pt idx="1">
                  <c:v>60</c:v>
                </c:pt>
                <c:pt idx="2">
                  <c:v>65</c:v>
                </c:pt>
                <c:pt idx="3">
                  <c:v>70</c:v>
                </c:pt>
                <c:pt idx="4">
                  <c:v>75</c:v>
                </c:pt>
                <c:pt idx="5">
                  <c:v>80</c:v>
                </c:pt>
              </c:numCache>
            </c:numRef>
          </c:xVal>
          <c:yVal>
            <c:numRef>
              <c:f>'Tr 1000 b = 20 '!$D$50:$D$55</c:f>
              <c:numCache>
                <c:formatCode>0.00</c:formatCode>
                <c:ptCount val="6"/>
                <c:pt idx="0">
                  <c:v>50.226517326749999</c:v>
                </c:pt>
                <c:pt idx="1">
                  <c:v>69.932856853250001</c:v>
                </c:pt>
                <c:pt idx="2">
                  <c:v>94.701616421250009</c:v>
                </c:pt>
                <c:pt idx="3">
                  <c:v>125.45236285175001</c:v>
                </c:pt>
                <c:pt idx="4">
                  <c:v>163.22965405400001</c:v>
                </c:pt>
                <c:pt idx="5">
                  <c:v>209.49365405399999</c:v>
                </c:pt>
              </c:numCache>
            </c:numRef>
          </c:yVal>
          <c:smooth val="1"/>
        </c:ser>
        <c:dLbls>
          <c:showLegendKey val="0"/>
          <c:showVal val="0"/>
          <c:showCatName val="0"/>
          <c:showSerName val="0"/>
          <c:showPercent val="0"/>
          <c:showBubbleSize val="0"/>
        </c:dLbls>
        <c:axId val="47624192"/>
        <c:axId val="47626112"/>
      </c:scatterChart>
      <c:valAx>
        <c:axId val="47624192"/>
        <c:scaling>
          <c:orientation val="minMax"/>
        </c:scaling>
        <c:delete val="0"/>
        <c:axPos val="b"/>
        <c:title>
          <c:tx>
            <c:rich>
              <a:bodyPr/>
              <a:lstStyle/>
              <a:p>
                <a:pPr>
                  <a:defRPr/>
                </a:pPr>
                <a:r>
                  <a:rPr lang="es-EC"/>
                  <a:t>Cota (m.s.n.m)</a:t>
                </a:r>
              </a:p>
            </c:rich>
          </c:tx>
          <c:overlay val="0"/>
        </c:title>
        <c:numFmt formatCode="General" sourceLinked="1"/>
        <c:majorTickMark val="none"/>
        <c:minorTickMark val="none"/>
        <c:tickLblPos val="nextTo"/>
        <c:crossAx val="47626112"/>
        <c:crosses val="autoZero"/>
        <c:crossBetween val="midCat"/>
      </c:valAx>
      <c:valAx>
        <c:axId val="47626112"/>
        <c:scaling>
          <c:orientation val="minMax"/>
        </c:scaling>
        <c:delete val="0"/>
        <c:axPos val="l"/>
        <c:majorGridlines/>
        <c:title>
          <c:tx>
            <c:rich>
              <a:bodyPr/>
              <a:lstStyle/>
              <a:p>
                <a:pPr>
                  <a:defRPr/>
                </a:pPr>
                <a:r>
                  <a:rPr lang="es-EC"/>
                  <a:t>Volumen (10^6 m3)</a:t>
                </a:r>
              </a:p>
            </c:rich>
          </c:tx>
          <c:overlay val="0"/>
        </c:title>
        <c:numFmt formatCode="0.00" sourceLinked="1"/>
        <c:majorTickMark val="none"/>
        <c:minorTickMark val="none"/>
        <c:tickLblPos val="nextTo"/>
        <c:crossAx val="47624192"/>
        <c:crosses val="autoZero"/>
        <c:crossBetween val="midCat"/>
      </c:valAx>
    </c:plotArea>
    <c:plotVisOnly val="1"/>
    <c:dispBlanksAs val="gap"/>
    <c:showDLblsOverMax val="0"/>
  </c:chart>
  <c:txPr>
    <a:bodyPr/>
    <a:lstStyle/>
    <a:p>
      <a:pPr>
        <a:defRPr>
          <a:latin typeface="Arial Narrow" panose="020B0606020202030204" pitchFamily="34" charset="0"/>
          <a:cs typeface="Arial" panose="020B0604020202020204" pitchFamily="34"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0"/>
    </mc:Choice>
    <mc:Fallback>
      <c:style val="40"/>
    </mc:Fallback>
  </mc:AlternateContent>
  <c:chart>
    <c:title>
      <c:tx>
        <c:rich>
          <a:bodyPr/>
          <a:lstStyle/>
          <a:p>
            <a:pPr>
              <a:defRPr/>
            </a:pPr>
            <a:r>
              <a:rPr lang="es-EC"/>
              <a:t>Volumen vs Cota</a:t>
            </a:r>
          </a:p>
        </c:rich>
      </c:tx>
      <c:overlay val="0"/>
    </c:title>
    <c:autoTitleDeleted val="0"/>
    <c:plotArea>
      <c:layout/>
      <c:scatterChart>
        <c:scatterStyle val="smoothMarker"/>
        <c:varyColors val="0"/>
        <c:ser>
          <c:idx val="0"/>
          <c:order val="0"/>
          <c:trendline>
            <c:trendlineType val="linear"/>
            <c:dispRSqr val="1"/>
            <c:dispEq val="1"/>
            <c:trendlineLbl>
              <c:layout>
                <c:manualLayout>
                  <c:x val="-0.15490988218159973"/>
                  <c:y val="0.1458268199641499"/>
                </c:manualLayout>
              </c:layout>
              <c:numFmt formatCode="General" sourceLinked="0"/>
              <c:txPr>
                <a:bodyPr/>
                <a:lstStyle/>
                <a:p>
                  <a:pPr>
                    <a:defRPr sz="1200"/>
                  </a:pPr>
                  <a:endParaRPr lang="es-EC"/>
                </a:p>
              </c:txPr>
            </c:trendlineLbl>
          </c:trendline>
          <c:xVal>
            <c:numRef>
              <c:f>'Tr 10 000 b = 30'!$B$70:$B$83</c:f>
              <c:numCache>
                <c:formatCode>0.00</c:formatCode>
                <c:ptCount val="14"/>
                <c:pt idx="0">
                  <c:v>112.67049568749994</c:v>
                </c:pt>
                <c:pt idx="1">
                  <c:v>115.84460506249988</c:v>
                </c:pt>
                <c:pt idx="2">
                  <c:v>119.08705193750004</c:v>
                </c:pt>
                <c:pt idx="3">
                  <c:v>122.39896131250001</c:v>
                </c:pt>
                <c:pt idx="4">
                  <c:v>125.78145818749996</c:v>
                </c:pt>
                <c:pt idx="5">
                  <c:v>129.23566756249997</c:v>
                </c:pt>
                <c:pt idx="6">
                  <c:v>132.76271443749997</c:v>
                </c:pt>
                <c:pt idx="7">
                  <c:v>136.36372381249996</c:v>
                </c:pt>
                <c:pt idx="8">
                  <c:v>140.03982068749994</c:v>
                </c:pt>
                <c:pt idx="9">
                  <c:v>143.79213006250004</c:v>
                </c:pt>
                <c:pt idx="10">
                  <c:v>147.6217769374999</c:v>
                </c:pt>
                <c:pt idx="11">
                  <c:v>151.5298863125</c:v>
                </c:pt>
                <c:pt idx="12">
                  <c:v>155.51758318749998</c:v>
                </c:pt>
                <c:pt idx="13">
                  <c:v>159.58599256249997</c:v>
                </c:pt>
              </c:numCache>
            </c:numRef>
          </c:xVal>
          <c:yVal>
            <c:numRef>
              <c:f>'Tr 10 000 b = 30'!$A$70:$A$83</c:f>
              <c:numCache>
                <c:formatCode>General</c:formatCode>
                <c:ptCount val="14"/>
                <c:pt idx="0">
                  <c:v>68.05</c:v>
                </c:pt>
                <c:pt idx="1">
                  <c:v>68.55</c:v>
                </c:pt>
                <c:pt idx="2">
                  <c:v>69.05</c:v>
                </c:pt>
                <c:pt idx="3">
                  <c:v>69.55</c:v>
                </c:pt>
                <c:pt idx="4">
                  <c:v>70.05</c:v>
                </c:pt>
                <c:pt idx="5">
                  <c:v>70.55</c:v>
                </c:pt>
                <c:pt idx="6" formatCode="0.00">
                  <c:v>71.05</c:v>
                </c:pt>
                <c:pt idx="7" formatCode="0.00">
                  <c:v>71.55</c:v>
                </c:pt>
                <c:pt idx="8" formatCode="0.00">
                  <c:v>72.05</c:v>
                </c:pt>
                <c:pt idx="9" formatCode="0.00">
                  <c:v>72.55</c:v>
                </c:pt>
                <c:pt idx="10" formatCode="0.00">
                  <c:v>73.05</c:v>
                </c:pt>
                <c:pt idx="11">
                  <c:v>73.55</c:v>
                </c:pt>
                <c:pt idx="12">
                  <c:v>74.05</c:v>
                </c:pt>
                <c:pt idx="13">
                  <c:v>74.55</c:v>
                </c:pt>
              </c:numCache>
            </c:numRef>
          </c:yVal>
          <c:smooth val="1"/>
        </c:ser>
        <c:dLbls>
          <c:showLegendKey val="0"/>
          <c:showVal val="0"/>
          <c:showCatName val="0"/>
          <c:showSerName val="0"/>
          <c:showPercent val="0"/>
          <c:showBubbleSize val="0"/>
        </c:dLbls>
        <c:axId val="48504832"/>
        <c:axId val="48506752"/>
      </c:scatterChart>
      <c:valAx>
        <c:axId val="48504832"/>
        <c:scaling>
          <c:orientation val="minMax"/>
        </c:scaling>
        <c:delete val="0"/>
        <c:axPos val="b"/>
        <c:title>
          <c:tx>
            <c:rich>
              <a:bodyPr/>
              <a:lstStyle/>
              <a:p>
                <a:pPr>
                  <a:defRPr/>
                </a:pPr>
                <a:r>
                  <a:rPr lang="es-EC"/>
                  <a:t>Volumen (10^6 m3)</a:t>
                </a:r>
              </a:p>
            </c:rich>
          </c:tx>
          <c:overlay val="0"/>
        </c:title>
        <c:numFmt formatCode="0.00" sourceLinked="1"/>
        <c:majorTickMark val="none"/>
        <c:minorTickMark val="none"/>
        <c:tickLblPos val="nextTo"/>
        <c:crossAx val="48506752"/>
        <c:crosses val="autoZero"/>
        <c:crossBetween val="midCat"/>
      </c:valAx>
      <c:valAx>
        <c:axId val="48506752"/>
        <c:scaling>
          <c:orientation val="minMax"/>
        </c:scaling>
        <c:delete val="0"/>
        <c:axPos val="l"/>
        <c:majorGridlines/>
        <c:title>
          <c:tx>
            <c:rich>
              <a:bodyPr/>
              <a:lstStyle/>
              <a:p>
                <a:pPr>
                  <a:defRPr/>
                </a:pPr>
                <a:r>
                  <a:rPr lang="es-EC"/>
                  <a:t>Cota (m.s.n.m)</a:t>
                </a:r>
              </a:p>
            </c:rich>
          </c:tx>
          <c:layout>
            <c:manualLayout>
              <c:xMode val="edge"/>
              <c:yMode val="edge"/>
              <c:x val="2.4783147459727386E-3"/>
              <c:y val="0.46985456229735989"/>
            </c:manualLayout>
          </c:layout>
          <c:overlay val="0"/>
        </c:title>
        <c:numFmt formatCode="General" sourceLinked="1"/>
        <c:majorTickMark val="none"/>
        <c:minorTickMark val="none"/>
        <c:tickLblPos val="nextTo"/>
        <c:crossAx val="48504832"/>
        <c:crosses val="autoZero"/>
        <c:crossBetween val="midCat"/>
      </c:valAx>
    </c:plotArea>
    <c:plotVisOnly val="1"/>
    <c:dispBlanksAs val="gap"/>
    <c:showDLblsOverMax val="0"/>
  </c:chart>
  <c:txPr>
    <a:bodyPr/>
    <a:lstStyle/>
    <a:p>
      <a:pPr>
        <a:defRPr>
          <a:latin typeface="Arial Narrow" panose="020B0606020202030204" pitchFamily="34" charset="0"/>
          <a:cs typeface="Arial" panose="020B0604020202020204" pitchFamily="34" charset="0"/>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8"/>
    </mc:Choice>
    <mc:Fallback>
      <c:style val="38"/>
    </mc:Fallback>
  </mc:AlternateContent>
  <c:chart>
    <c:title>
      <c:tx>
        <c:rich>
          <a:bodyPr/>
          <a:lstStyle/>
          <a:p>
            <a:pPr>
              <a:defRPr sz="1400"/>
            </a:pPr>
            <a:r>
              <a:rPr lang="en-US" sz="1400"/>
              <a:t>Volumen del embalse vs Caudal del vertedero</a:t>
            </a:r>
          </a:p>
        </c:rich>
      </c:tx>
      <c:overlay val="0"/>
    </c:title>
    <c:autoTitleDeleted val="0"/>
    <c:plotArea>
      <c:layout/>
      <c:scatterChart>
        <c:scatterStyle val="smoothMarker"/>
        <c:varyColors val="0"/>
        <c:ser>
          <c:idx val="0"/>
          <c:order val="0"/>
          <c:trendline>
            <c:trendlineType val="poly"/>
            <c:order val="2"/>
            <c:dispRSqr val="1"/>
            <c:dispEq val="1"/>
            <c:trendlineLbl>
              <c:layout>
                <c:manualLayout>
                  <c:x val="-6.9722601744014262E-2"/>
                  <c:y val="8.4504499500055549E-2"/>
                </c:manualLayout>
              </c:layout>
              <c:numFmt formatCode="General" sourceLinked="0"/>
              <c:txPr>
                <a:bodyPr/>
                <a:lstStyle/>
                <a:p>
                  <a:pPr>
                    <a:defRPr sz="1050"/>
                  </a:pPr>
                  <a:endParaRPr lang="es-EC"/>
                </a:p>
              </c:txPr>
            </c:trendlineLbl>
          </c:trendline>
          <c:xVal>
            <c:numRef>
              <c:f>'Tr 10 000 b = 30'!$D$95:$D$138</c:f>
              <c:numCache>
                <c:formatCode>0.00</c:formatCode>
                <c:ptCount val="44"/>
                <c:pt idx="0">
                  <c:v>111.64620938628154</c:v>
                </c:pt>
                <c:pt idx="1">
                  <c:v>112.3682310469313</c:v>
                </c:pt>
                <c:pt idx="2">
                  <c:v>113.09025270758107</c:v>
                </c:pt>
                <c:pt idx="3">
                  <c:v>113.81227436823087</c:v>
                </c:pt>
                <c:pt idx="4">
                  <c:v>114.53429602888066</c:v>
                </c:pt>
                <c:pt idx="5">
                  <c:v>115.25631768953042</c:v>
                </c:pt>
                <c:pt idx="6">
                  <c:v>115.97833935018019</c:v>
                </c:pt>
                <c:pt idx="7">
                  <c:v>116.70036101082997</c:v>
                </c:pt>
                <c:pt idx="8">
                  <c:v>117.42238267147975</c:v>
                </c:pt>
                <c:pt idx="9">
                  <c:v>118.14440433212953</c:v>
                </c:pt>
                <c:pt idx="10">
                  <c:v>118.86642599277931</c:v>
                </c:pt>
                <c:pt idx="11">
                  <c:v>119.58844765342907</c:v>
                </c:pt>
                <c:pt idx="12">
                  <c:v>120.31046931407887</c:v>
                </c:pt>
                <c:pt idx="13">
                  <c:v>121.03249097472865</c:v>
                </c:pt>
                <c:pt idx="14">
                  <c:v>121.75451263537845</c:v>
                </c:pt>
                <c:pt idx="15">
                  <c:v>122.47653429602821</c:v>
                </c:pt>
                <c:pt idx="16">
                  <c:v>123.19855595667798</c:v>
                </c:pt>
                <c:pt idx="17">
                  <c:v>123.92057761732777</c:v>
                </c:pt>
                <c:pt idx="18">
                  <c:v>124.64259927797755</c:v>
                </c:pt>
                <c:pt idx="19">
                  <c:v>125.36462093862734</c:v>
                </c:pt>
                <c:pt idx="20">
                  <c:v>126.08664259927711</c:v>
                </c:pt>
                <c:pt idx="21">
                  <c:v>126.80866425992689</c:v>
                </c:pt>
                <c:pt idx="22">
                  <c:v>127.53068592057666</c:v>
                </c:pt>
                <c:pt idx="23">
                  <c:v>128.25270758122647</c:v>
                </c:pt>
                <c:pt idx="24">
                  <c:v>128.97472924187619</c:v>
                </c:pt>
                <c:pt idx="25">
                  <c:v>129.69675090252599</c:v>
                </c:pt>
                <c:pt idx="26">
                  <c:v>130.41877256317574</c:v>
                </c:pt>
                <c:pt idx="27">
                  <c:v>131.14079422382548</c:v>
                </c:pt>
                <c:pt idx="28">
                  <c:v>131.86281588447537</c:v>
                </c:pt>
                <c:pt idx="29">
                  <c:v>132.58483754512514</c:v>
                </c:pt>
                <c:pt idx="30">
                  <c:v>133.30685920577488</c:v>
                </c:pt>
                <c:pt idx="31">
                  <c:v>134.02888086642469</c:v>
                </c:pt>
                <c:pt idx="32">
                  <c:v>134.75090252707443</c:v>
                </c:pt>
                <c:pt idx="33">
                  <c:v>135.47292418772426</c:v>
                </c:pt>
                <c:pt idx="34">
                  <c:v>136.194945848374</c:v>
                </c:pt>
                <c:pt idx="35">
                  <c:v>136.91696750902381</c:v>
                </c:pt>
                <c:pt idx="36">
                  <c:v>137.63898916967358</c:v>
                </c:pt>
                <c:pt idx="37">
                  <c:v>138.36101083032338</c:v>
                </c:pt>
                <c:pt idx="38">
                  <c:v>139.08303249097315</c:v>
                </c:pt>
                <c:pt idx="39">
                  <c:v>139.8050541516229</c:v>
                </c:pt>
                <c:pt idx="40">
                  <c:v>140.52707581227267</c:v>
                </c:pt>
                <c:pt idx="41">
                  <c:v>141.24909747292241</c:v>
                </c:pt>
                <c:pt idx="42">
                  <c:v>141.97111913357222</c:v>
                </c:pt>
                <c:pt idx="43">
                  <c:v>142.69314079422199</c:v>
                </c:pt>
              </c:numCache>
            </c:numRef>
          </c:xVal>
          <c:yVal>
            <c:numRef>
              <c:f>'Tr 10 000 b = 30'!$B$95:$B$138</c:f>
              <c:numCache>
                <c:formatCode>0.00</c:formatCode>
                <c:ptCount val="44"/>
                <c:pt idx="0">
                  <c:v>0</c:v>
                </c:pt>
                <c:pt idx="1">
                  <c:v>2</c:v>
                </c:pt>
                <c:pt idx="2">
                  <c:v>6</c:v>
                </c:pt>
                <c:pt idx="3">
                  <c:v>11</c:v>
                </c:pt>
                <c:pt idx="4">
                  <c:v>16</c:v>
                </c:pt>
                <c:pt idx="5">
                  <c:v>23</c:v>
                </c:pt>
                <c:pt idx="6">
                  <c:v>30</c:v>
                </c:pt>
                <c:pt idx="7">
                  <c:v>38</c:v>
                </c:pt>
                <c:pt idx="8">
                  <c:v>47</c:v>
                </c:pt>
                <c:pt idx="9">
                  <c:v>56</c:v>
                </c:pt>
                <c:pt idx="10">
                  <c:v>65</c:v>
                </c:pt>
                <c:pt idx="11">
                  <c:v>75</c:v>
                </c:pt>
                <c:pt idx="12">
                  <c:v>86</c:v>
                </c:pt>
                <c:pt idx="13">
                  <c:v>97</c:v>
                </c:pt>
                <c:pt idx="14">
                  <c:v>108</c:v>
                </c:pt>
                <c:pt idx="15">
                  <c:v>120</c:v>
                </c:pt>
                <c:pt idx="16">
                  <c:v>132</c:v>
                </c:pt>
                <c:pt idx="17">
                  <c:v>144</c:v>
                </c:pt>
                <c:pt idx="18">
                  <c:v>157</c:v>
                </c:pt>
                <c:pt idx="19">
                  <c:v>171</c:v>
                </c:pt>
                <c:pt idx="20">
                  <c:v>184</c:v>
                </c:pt>
                <c:pt idx="21">
                  <c:v>198</c:v>
                </c:pt>
                <c:pt idx="22">
                  <c:v>212</c:v>
                </c:pt>
                <c:pt idx="23">
                  <c:v>227</c:v>
                </c:pt>
                <c:pt idx="24">
                  <c:v>242</c:v>
                </c:pt>
                <c:pt idx="25">
                  <c:v>257</c:v>
                </c:pt>
                <c:pt idx="26">
                  <c:v>273</c:v>
                </c:pt>
                <c:pt idx="27">
                  <c:v>289</c:v>
                </c:pt>
                <c:pt idx="28">
                  <c:v>305</c:v>
                </c:pt>
                <c:pt idx="29">
                  <c:v>322</c:v>
                </c:pt>
                <c:pt idx="30">
                  <c:v>338</c:v>
                </c:pt>
                <c:pt idx="31">
                  <c:v>355</c:v>
                </c:pt>
                <c:pt idx="32">
                  <c:v>373</c:v>
                </c:pt>
                <c:pt idx="33">
                  <c:v>390</c:v>
                </c:pt>
                <c:pt idx="34">
                  <c:v>408</c:v>
                </c:pt>
                <c:pt idx="35">
                  <c:v>426</c:v>
                </c:pt>
                <c:pt idx="36">
                  <c:v>445</c:v>
                </c:pt>
                <c:pt idx="37">
                  <c:v>463</c:v>
                </c:pt>
                <c:pt idx="38">
                  <c:v>482</c:v>
                </c:pt>
                <c:pt idx="39">
                  <c:v>501</c:v>
                </c:pt>
                <c:pt idx="40">
                  <c:v>521</c:v>
                </c:pt>
                <c:pt idx="41">
                  <c:v>541</c:v>
                </c:pt>
                <c:pt idx="42">
                  <c:v>560</c:v>
                </c:pt>
                <c:pt idx="43">
                  <c:v>581</c:v>
                </c:pt>
              </c:numCache>
            </c:numRef>
          </c:yVal>
          <c:smooth val="1"/>
        </c:ser>
        <c:dLbls>
          <c:showLegendKey val="0"/>
          <c:showVal val="0"/>
          <c:showCatName val="0"/>
          <c:showSerName val="0"/>
          <c:showPercent val="0"/>
          <c:showBubbleSize val="0"/>
        </c:dLbls>
        <c:axId val="47905408"/>
        <c:axId val="45744896"/>
      </c:scatterChart>
      <c:valAx>
        <c:axId val="47905408"/>
        <c:scaling>
          <c:orientation val="minMax"/>
        </c:scaling>
        <c:delete val="0"/>
        <c:axPos val="b"/>
        <c:majorGridlines/>
        <c:title>
          <c:tx>
            <c:rich>
              <a:bodyPr/>
              <a:lstStyle/>
              <a:p>
                <a:pPr>
                  <a:defRPr/>
                </a:pPr>
                <a:r>
                  <a:rPr lang="en-US"/>
                  <a:t>Volumen del embalse (m3)</a:t>
                </a:r>
              </a:p>
            </c:rich>
          </c:tx>
          <c:layout>
            <c:manualLayout>
              <c:xMode val="edge"/>
              <c:yMode val="edge"/>
              <c:x val="0.41474706072699813"/>
              <c:y val="0.90595725724409848"/>
            </c:manualLayout>
          </c:layout>
          <c:overlay val="0"/>
        </c:title>
        <c:numFmt formatCode="0.00" sourceLinked="1"/>
        <c:majorTickMark val="none"/>
        <c:minorTickMark val="none"/>
        <c:tickLblPos val="nextTo"/>
        <c:crossAx val="45744896"/>
        <c:crosses val="autoZero"/>
        <c:crossBetween val="midCat"/>
      </c:valAx>
      <c:valAx>
        <c:axId val="45744896"/>
        <c:scaling>
          <c:orientation val="minMax"/>
        </c:scaling>
        <c:delete val="0"/>
        <c:axPos val="l"/>
        <c:majorGridlines/>
        <c:title>
          <c:tx>
            <c:rich>
              <a:bodyPr/>
              <a:lstStyle/>
              <a:p>
                <a:pPr>
                  <a:defRPr/>
                </a:pPr>
                <a:r>
                  <a:rPr lang="en-US"/>
                  <a:t>Caudal del vertedero (m3/s)</a:t>
                </a:r>
              </a:p>
            </c:rich>
          </c:tx>
          <c:overlay val="0"/>
        </c:title>
        <c:numFmt formatCode="0.00" sourceLinked="1"/>
        <c:majorTickMark val="none"/>
        <c:minorTickMark val="none"/>
        <c:tickLblPos val="nextTo"/>
        <c:crossAx val="47905408"/>
        <c:crosses val="autoZero"/>
        <c:crossBetween val="midCat"/>
      </c:valAx>
    </c:plotArea>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s-ES"/>
              <a:t>Hidrograma</a:t>
            </a:r>
          </a:p>
        </c:rich>
      </c:tx>
      <c:overlay val="0"/>
    </c:title>
    <c:autoTitleDeleted val="0"/>
    <c:plotArea>
      <c:layout>
        <c:manualLayout>
          <c:layoutTarget val="inner"/>
          <c:xMode val="edge"/>
          <c:yMode val="edge"/>
          <c:x val="9.2564172184047319E-2"/>
          <c:y val="0.14950278577053872"/>
          <c:w val="0.59855903423212686"/>
          <c:h val="0.81104964029078896"/>
        </c:manualLayout>
      </c:layout>
      <c:scatterChart>
        <c:scatterStyle val="smoothMarker"/>
        <c:varyColors val="0"/>
        <c:ser>
          <c:idx val="0"/>
          <c:order val="0"/>
          <c:tx>
            <c:v>Hidrograma del vertedero</c:v>
          </c:tx>
          <c:xVal>
            <c:numRef>
              <c:f>'Tr 10 000 b = 30'!$A$8:$A$35</c:f>
              <c:numCache>
                <c:formatCode>0.00</c:formatCode>
                <c:ptCount val="28"/>
                <c:pt idx="0">
                  <c:v>0</c:v>
                </c:pt>
                <c:pt idx="1">
                  <c:v>2.7464186407743076</c:v>
                </c:pt>
                <c:pt idx="2">
                  <c:v>5.4928372815486153</c:v>
                </c:pt>
                <c:pt idx="3">
                  <c:v>8.2392559223229203</c:v>
                </c:pt>
                <c:pt idx="4">
                  <c:v>10.985674563097234</c:v>
                </c:pt>
                <c:pt idx="5">
                  <c:v>13.732093203871536</c:v>
                </c:pt>
                <c:pt idx="6">
                  <c:v>16.478511844645837</c:v>
                </c:pt>
                <c:pt idx="7">
                  <c:v>19.224930485420153</c:v>
                </c:pt>
                <c:pt idx="8">
                  <c:v>21.971349126194461</c:v>
                </c:pt>
                <c:pt idx="9">
                  <c:v>24.71776776696877</c:v>
                </c:pt>
                <c:pt idx="10">
                  <c:v>27.464186407743071</c:v>
                </c:pt>
                <c:pt idx="11">
                  <c:v>30.210605048517383</c:v>
                </c:pt>
                <c:pt idx="12">
                  <c:v>32.957023689291667</c:v>
                </c:pt>
                <c:pt idx="13">
                  <c:v>35.703442330066011</c:v>
                </c:pt>
                <c:pt idx="14">
                  <c:v>38.449860970840298</c:v>
                </c:pt>
                <c:pt idx="15">
                  <c:v>41.196279611614607</c:v>
                </c:pt>
                <c:pt idx="16">
                  <c:v>43.942698252388922</c:v>
                </c:pt>
                <c:pt idx="17">
                  <c:v>49.435535533937532</c:v>
                </c:pt>
                <c:pt idx="18">
                  <c:v>54.928372815486156</c:v>
                </c:pt>
                <c:pt idx="19">
                  <c:v>60.421210097034766</c:v>
                </c:pt>
                <c:pt idx="20">
                  <c:v>65.914047378583362</c:v>
                </c:pt>
                <c:pt idx="21">
                  <c:v>71.406884660131993</c:v>
                </c:pt>
                <c:pt idx="22">
                  <c:v>76.89972194168061</c:v>
                </c:pt>
                <c:pt idx="23">
                  <c:v>82.392559223229213</c:v>
                </c:pt>
                <c:pt idx="24">
                  <c:v>96.124652427100756</c:v>
                </c:pt>
                <c:pt idx="25">
                  <c:v>109.8567456309723</c:v>
                </c:pt>
                <c:pt idx="26">
                  <c:v>123.58883883484381</c:v>
                </c:pt>
                <c:pt idx="27">
                  <c:v>137.3209320387154</c:v>
                </c:pt>
              </c:numCache>
            </c:numRef>
          </c:xVal>
          <c:yVal>
            <c:numRef>
              <c:f>'Tr 10 000 b = 30'!$B$8:$B$35</c:f>
              <c:numCache>
                <c:formatCode>0.00</c:formatCode>
                <c:ptCount val="28"/>
                <c:pt idx="0">
                  <c:v>0</c:v>
                </c:pt>
                <c:pt idx="1">
                  <c:v>6.6507738422884106</c:v>
                </c:pt>
                <c:pt idx="2">
                  <c:v>33.253869211442044</c:v>
                </c:pt>
                <c:pt idx="3">
                  <c:v>70.941587651076418</c:v>
                </c:pt>
                <c:pt idx="4">
                  <c:v>124.14777838938367</c:v>
                </c:pt>
                <c:pt idx="5">
                  <c:v>190.65551681226782</c:v>
                </c:pt>
                <c:pt idx="6">
                  <c:v>266.03095369153647</c:v>
                </c:pt>
                <c:pt idx="7">
                  <c:v>341.40639057080506</c:v>
                </c:pt>
                <c:pt idx="8">
                  <c:v>394.6125813091125</c:v>
                </c:pt>
                <c:pt idx="9">
                  <c:v>430.08337513465057</c:v>
                </c:pt>
                <c:pt idx="10">
                  <c:v>443.38492281922748</c:v>
                </c:pt>
                <c:pt idx="11">
                  <c:v>434.51722436284285</c:v>
                </c:pt>
                <c:pt idx="12">
                  <c:v>407.91412899368919</c:v>
                </c:pt>
                <c:pt idx="13">
                  <c:v>372.44333516815095</c:v>
                </c:pt>
                <c:pt idx="14">
                  <c:v>332.5386921144206</c:v>
                </c:pt>
                <c:pt idx="15">
                  <c:v>288.20019983249779</c:v>
                </c:pt>
                <c:pt idx="16">
                  <c:v>252.72940600695961</c:v>
                </c:pt>
                <c:pt idx="17">
                  <c:v>190.65551681226782</c:v>
                </c:pt>
                <c:pt idx="18">
                  <c:v>141.88317530215278</c:v>
                </c:pt>
                <c:pt idx="19">
                  <c:v>106.41238147661457</c:v>
                </c:pt>
                <c:pt idx="20">
                  <c:v>79.809286107460906</c:v>
                </c:pt>
                <c:pt idx="21">
                  <c:v>57.640039966499565</c:v>
                </c:pt>
                <c:pt idx="22">
                  <c:v>43.451722436284285</c:v>
                </c:pt>
                <c:pt idx="23">
                  <c:v>33.253869211442044</c:v>
                </c:pt>
                <c:pt idx="24">
                  <c:v>15.961857221492187</c:v>
                </c:pt>
                <c:pt idx="25">
                  <c:v>7.9809286107460924</c:v>
                </c:pt>
                <c:pt idx="26">
                  <c:v>3.9904643053730462</c:v>
                </c:pt>
                <c:pt idx="27">
                  <c:v>1.7735396912769095</c:v>
                </c:pt>
              </c:numCache>
            </c:numRef>
          </c:yVal>
          <c:smooth val="1"/>
        </c:ser>
        <c:ser>
          <c:idx val="1"/>
          <c:order val="1"/>
          <c:tx>
            <c:v>Hidrograma de descarga</c:v>
          </c:tx>
          <c:xVal>
            <c:numRef>
              <c:f>'Tr 10 000 b = 30'!$A$8:$A$35</c:f>
              <c:numCache>
                <c:formatCode>0.00</c:formatCode>
                <c:ptCount val="28"/>
                <c:pt idx="0">
                  <c:v>0</c:v>
                </c:pt>
                <c:pt idx="1">
                  <c:v>2.7464186407743076</c:v>
                </c:pt>
                <c:pt idx="2">
                  <c:v>5.4928372815486153</c:v>
                </c:pt>
                <c:pt idx="3">
                  <c:v>8.2392559223229203</c:v>
                </c:pt>
                <c:pt idx="4">
                  <c:v>10.985674563097234</c:v>
                </c:pt>
                <c:pt idx="5">
                  <c:v>13.732093203871536</c:v>
                </c:pt>
                <c:pt idx="6">
                  <c:v>16.478511844645837</c:v>
                </c:pt>
                <c:pt idx="7">
                  <c:v>19.224930485420153</c:v>
                </c:pt>
                <c:pt idx="8">
                  <c:v>21.971349126194461</c:v>
                </c:pt>
                <c:pt idx="9">
                  <c:v>24.71776776696877</c:v>
                </c:pt>
                <c:pt idx="10">
                  <c:v>27.464186407743071</c:v>
                </c:pt>
                <c:pt idx="11">
                  <c:v>30.210605048517383</c:v>
                </c:pt>
                <c:pt idx="12">
                  <c:v>32.957023689291667</c:v>
                </c:pt>
                <c:pt idx="13">
                  <c:v>35.703442330066011</c:v>
                </c:pt>
                <c:pt idx="14">
                  <c:v>38.449860970840298</c:v>
                </c:pt>
                <c:pt idx="15">
                  <c:v>41.196279611614607</c:v>
                </c:pt>
                <c:pt idx="16">
                  <c:v>43.942698252388922</c:v>
                </c:pt>
                <c:pt idx="17">
                  <c:v>49.435535533937532</c:v>
                </c:pt>
                <c:pt idx="18">
                  <c:v>54.928372815486156</c:v>
                </c:pt>
                <c:pt idx="19">
                  <c:v>60.421210097034766</c:v>
                </c:pt>
                <c:pt idx="20">
                  <c:v>65.914047378583362</c:v>
                </c:pt>
                <c:pt idx="21">
                  <c:v>71.406884660131993</c:v>
                </c:pt>
                <c:pt idx="22">
                  <c:v>76.89972194168061</c:v>
                </c:pt>
                <c:pt idx="23">
                  <c:v>82.392559223229213</c:v>
                </c:pt>
                <c:pt idx="24">
                  <c:v>96.124652427100756</c:v>
                </c:pt>
                <c:pt idx="25">
                  <c:v>109.8567456309723</c:v>
                </c:pt>
                <c:pt idx="26">
                  <c:v>123.58883883484381</c:v>
                </c:pt>
                <c:pt idx="27">
                  <c:v>137.3209320387154</c:v>
                </c:pt>
              </c:numCache>
            </c:numRef>
          </c:xVal>
          <c:yVal>
            <c:numRef>
              <c:f>'Tr 10 000 b = 30'!$J$146:$J$173</c:f>
              <c:numCache>
                <c:formatCode>0.00</c:formatCode>
                <c:ptCount val="28"/>
                <c:pt idx="0">
                  <c:v>-0.50373641559190219</c:v>
                </c:pt>
                <c:pt idx="1">
                  <c:v>1.2841990665524461</c:v>
                </c:pt>
                <c:pt idx="2">
                  <c:v>5.832770398077173</c:v>
                </c:pt>
                <c:pt idx="3">
                  <c:v>14.426064241815313</c:v>
                </c:pt>
                <c:pt idx="4">
                  <c:v>28.800554413306145</c:v>
                </c:pt>
                <c:pt idx="5">
                  <c:v>50.828141942370628</c:v>
                </c:pt>
                <c:pt idx="6">
                  <c:v>81.976877908690298</c:v>
                </c:pt>
                <c:pt idx="7">
                  <c:v>121.46782922980449</c:v>
                </c:pt>
                <c:pt idx="8">
                  <c:v>166.15488498824058</c:v>
                </c:pt>
                <c:pt idx="9">
                  <c:v>211.72217766830045</c:v>
                </c:pt>
                <c:pt idx="10">
                  <c:v>252.89994873911698</c:v>
                </c:pt>
                <c:pt idx="11">
                  <c:v>285.08357735399613</c:v>
                </c:pt>
                <c:pt idx="12">
                  <c:v>305.89485762287819</c:v>
                </c:pt>
                <c:pt idx="13">
                  <c:v>315.29600192613856</c:v>
                </c:pt>
                <c:pt idx="14">
                  <c:v>314.29615313138527</c:v>
                </c:pt>
                <c:pt idx="15">
                  <c:v>305.4486361819404</c:v>
                </c:pt>
                <c:pt idx="16">
                  <c:v>275.42551128686722</c:v>
                </c:pt>
                <c:pt idx="17">
                  <c:v>237.92405286054822</c:v>
                </c:pt>
                <c:pt idx="18">
                  <c:v>200.81698871801791</c:v>
                </c:pt>
                <c:pt idx="19">
                  <c:v>167.6132868294394</c:v>
                </c:pt>
                <c:pt idx="20">
                  <c:v>138.8273550885674</c:v>
                </c:pt>
                <c:pt idx="21">
                  <c:v>114.54436749835033</c:v>
                </c:pt>
                <c:pt idx="22">
                  <c:v>94.689122092773218</c:v>
                </c:pt>
                <c:pt idx="23">
                  <c:v>59.028947898892966</c:v>
                </c:pt>
                <c:pt idx="24">
                  <c:v>37.095031905494132</c:v>
                </c:pt>
                <c:pt idx="25">
                  <c:v>23.54898855252895</c:v>
                </c:pt>
                <c:pt idx="26">
                  <c:v>14.992091376003827</c:v>
                </c:pt>
                <c:pt idx="27">
                  <c:v>9.3633923916418098</c:v>
                </c:pt>
              </c:numCache>
            </c:numRef>
          </c:yVal>
          <c:smooth val="1"/>
        </c:ser>
        <c:dLbls>
          <c:showLegendKey val="0"/>
          <c:showVal val="0"/>
          <c:showCatName val="0"/>
          <c:showSerName val="0"/>
          <c:showPercent val="0"/>
          <c:showBubbleSize val="0"/>
        </c:dLbls>
        <c:axId val="45804928"/>
        <c:axId val="48305280"/>
      </c:scatterChart>
      <c:valAx>
        <c:axId val="45804928"/>
        <c:scaling>
          <c:orientation val="minMax"/>
        </c:scaling>
        <c:delete val="0"/>
        <c:axPos val="b"/>
        <c:numFmt formatCode="0.00" sourceLinked="1"/>
        <c:majorTickMark val="none"/>
        <c:minorTickMark val="none"/>
        <c:tickLblPos val="nextTo"/>
        <c:crossAx val="48305280"/>
        <c:crosses val="autoZero"/>
        <c:crossBetween val="midCat"/>
      </c:valAx>
      <c:valAx>
        <c:axId val="48305280"/>
        <c:scaling>
          <c:orientation val="minMax"/>
        </c:scaling>
        <c:delete val="0"/>
        <c:axPos val="l"/>
        <c:majorGridlines/>
        <c:numFmt formatCode="0.00" sourceLinked="1"/>
        <c:majorTickMark val="none"/>
        <c:minorTickMark val="none"/>
        <c:tickLblPos val="nextTo"/>
        <c:crossAx val="45804928"/>
        <c:crosses val="autoZero"/>
        <c:crossBetween val="midCat"/>
      </c:valAx>
    </c:plotArea>
    <c:legend>
      <c:legendPos val="r"/>
      <c:overlay val="0"/>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slide" Target="../slides/slide27.xml"/><Relationship Id="rId1" Type="http://schemas.openxmlformats.org/officeDocument/2006/relationships/slide" Target="../slides/slide100.xml"/><Relationship Id="rId5" Type="http://schemas.openxmlformats.org/officeDocument/2006/relationships/slide" Target="../slides/slide7.xml"/><Relationship Id="rId4"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C819AE-6EBB-4A45-8014-1EAA603948C7}" type="doc">
      <dgm:prSet loTypeId="urn:microsoft.com/office/officeart/2008/layout/VerticalCurvedList" loCatId="list" qsTypeId="urn:microsoft.com/office/officeart/2005/8/quickstyle/3d3" qsCatId="3D" csTypeId="urn:microsoft.com/office/officeart/2005/8/colors/accent0_1" csCatId="mainScheme" phldr="1"/>
      <dgm:spPr/>
      <dgm:t>
        <a:bodyPr/>
        <a:lstStyle/>
        <a:p>
          <a:endParaRPr lang="es-EC"/>
        </a:p>
      </dgm:t>
    </dgm:pt>
    <dgm:pt modelId="{D6081DC9-6B28-4F80-91B0-241506418721}">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1" action="ppaction://hlinksldjump"/>
            </a:rPr>
            <a:t>Conclusiones y Recomendaciones </a:t>
          </a:r>
          <a:endParaRPr lang="es-EC" sz="1800" dirty="0">
            <a:latin typeface="Algerian" panose="04020705040A02060702" pitchFamily="82" charset="0"/>
          </a:endParaRPr>
        </a:p>
      </dgm:t>
    </dgm:pt>
    <dgm:pt modelId="{A428B960-3B56-4BF1-8A7E-57C001FCBEF0}" type="parTrans" cxnId="{F6821AE8-A890-49A1-BF43-332409CFEC1C}">
      <dgm:prSet/>
      <dgm:spPr/>
      <dgm:t>
        <a:bodyPr/>
        <a:lstStyle/>
        <a:p>
          <a:pPr algn="l">
            <a:lnSpc>
              <a:spcPct val="150000"/>
            </a:lnSpc>
          </a:pPr>
          <a:endParaRPr lang="es-EC" sz="2000">
            <a:latin typeface="Algerian" panose="04020705040A02060702" pitchFamily="82" charset="0"/>
          </a:endParaRPr>
        </a:p>
      </dgm:t>
    </dgm:pt>
    <dgm:pt modelId="{84DFAD63-69C7-4BE3-9A82-4C8BE37741F3}" type="sibTrans" cxnId="{F6821AE8-A890-49A1-BF43-332409CFEC1C}">
      <dgm:prSet/>
      <dgm:spPr/>
      <dgm:t>
        <a:bodyPr/>
        <a:lstStyle/>
        <a:p>
          <a:pPr algn="l">
            <a:lnSpc>
              <a:spcPct val="150000"/>
            </a:lnSpc>
          </a:pPr>
          <a:endParaRPr lang="es-EC" sz="2000">
            <a:latin typeface="Algerian" panose="04020705040A02060702" pitchFamily="82" charset="0"/>
          </a:endParaRPr>
        </a:p>
      </dgm:t>
    </dgm:pt>
    <dgm:pt modelId="{2BA7E8AA-A8E9-4D59-8172-1324B65F0284}">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2" action="ppaction://hlinksldjump"/>
            </a:rPr>
            <a:t>Diseño de la presa de materiales sueltos</a:t>
          </a:r>
          <a:endParaRPr lang="es-EC" sz="1800" dirty="0">
            <a:latin typeface="Algerian" panose="04020705040A02060702" pitchFamily="82" charset="0"/>
          </a:endParaRPr>
        </a:p>
      </dgm:t>
    </dgm:pt>
    <dgm:pt modelId="{2A2FE09D-7ADB-4EA7-981A-62717DCE07A6}" type="parTrans" cxnId="{0024317F-DCA2-4375-BF71-06EEC1CB4BB9}">
      <dgm:prSet/>
      <dgm:spPr/>
      <dgm:t>
        <a:bodyPr/>
        <a:lstStyle/>
        <a:p>
          <a:pPr algn="l">
            <a:lnSpc>
              <a:spcPct val="150000"/>
            </a:lnSpc>
          </a:pPr>
          <a:endParaRPr lang="es-EC" sz="2000">
            <a:latin typeface="Algerian" panose="04020705040A02060702" pitchFamily="82" charset="0"/>
          </a:endParaRPr>
        </a:p>
      </dgm:t>
    </dgm:pt>
    <dgm:pt modelId="{F659657F-9539-4E2B-A35D-968B029E759B}" type="sibTrans" cxnId="{0024317F-DCA2-4375-BF71-06EEC1CB4BB9}">
      <dgm:prSet/>
      <dgm:spPr/>
      <dgm:t>
        <a:bodyPr/>
        <a:lstStyle/>
        <a:p>
          <a:pPr algn="l">
            <a:lnSpc>
              <a:spcPct val="150000"/>
            </a:lnSpc>
          </a:pPr>
          <a:endParaRPr lang="es-EC" sz="2000">
            <a:latin typeface="Algerian" panose="04020705040A02060702" pitchFamily="82" charset="0"/>
          </a:endParaRPr>
        </a:p>
      </dgm:t>
    </dgm:pt>
    <dgm:pt modelId="{E8ABDC37-85D9-4B74-916A-8CEFA6B2E105}">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3" action="ppaction://hlinksldjump"/>
            </a:rPr>
            <a:t>Diseño de la obras complementarias</a:t>
          </a:r>
          <a:endParaRPr lang="es-EC" sz="1800" dirty="0">
            <a:latin typeface="Algerian" panose="04020705040A02060702" pitchFamily="82" charset="0"/>
          </a:endParaRPr>
        </a:p>
      </dgm:t>
    </dgm:pt>
    <dgm:pt modelId="{15EF1A6D-8227-40AA-BB66-26BD3989CB0E}" type="parTrans" cxnId="{C388879D-A4DA-48AE-9C91-7626160BB031}">
      <dgm:prSet/>
      <dgm:spPr/>
      <dgm:t>
        <a:bodyPr/>
        <a:lstStyle/>
        <a:p>
          <a:pPr algn="l">
            <a:lnSpc>
              <a:spcPct val="150000"/>
            </a:lnSpc>
          </a:pPr>
          <a:endParaRPr lang="es-EC" sz="2000">
            <a:latin typeface="Algerian" panose="04020705040A02060702" pitchFamily="82" charset="0"/>
          </a:endParaRPr>
        </a:p>
      </dgm:t>
    </dgm:pt>
    <dgm:pt modelId="{2F95DFF9-20D5-4E45-AF78-A36512C556B3}" type="sibTrans" cxnId="{C388879D-A4DA-48AE-9C91-7626160BB031}">
      <dgm:prSet/>
      <dgm:spPr/>
      <dgm:t>
        <a:bodyPr/>
        <a:lstStyle/>
        <a:p>
          <a:pPr algn="l">
            <a:lnSpc>
              <a:spcPct val="150000"/>
            </a:lnSpc>
          </a:pPr>
          <a:endParaRPr lang="es-EC" sz="2000">
            <a:latin typeface="Algerian" panose="04020705040A02060702" pitchFamily="82" charset="0"/>
          </a:endParaRPr>
        </a:p>
      </dgm:t>
    </dgm:pt>
    <dgm:pt modelId="{2492919D-0335-469E-B557-716685C74D2F}">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3" action="ppaction://hlinksldjump"/>
            </a:rPr>
            <a:t>Análisis Económico</a:t>
          </a:r>
          <a:endParaRPr lang="es-EC" sz="1800" dirty="0">
            <a:latin typeface="Algerian" panose="04020705040A02060702" pitchFamily="82" charset="0"/>
          </a:endParaRPr>
        </a:p>
      </dgm:t>
    </dgm:pt>
    <dgm:pt modelId="{ED818AA0-2CB9-4C2C-AC4E-A03EF6A23C73}" type="parTrans" cxnId="{2163C441-024A-47B5-BF05-8DA1ADDCEC68}">
      <dgm:prSet/>
      <dgm:spPr/>
      <dgm:t>
        <a:bodyPr/>
        <a:lstStyle/>
        <a:p>
          <a:pPr algn="l">
            <a:lnSpc>
              <a:spcPct val="150000"/>
            </a:lnSpc>
          </a:pPr>
          <a:endParaRPr lang="es-EC" sz="2000">
            <a:latin typeface="Algerian" panose="04020705040A02060702" pitchFamily="82" charset="0"/>
          </a:endParaRPr>
        </a:p>
      </dgm:t>
    </dgm:pt>
    <dgm:pt modelId="{15060E6A-4C29-443B-B1E6-79E9A1EF40AF}" type="sibTrans" cxnId="{2163C441-024A-47B5-BF05-8DA1ADDCEC68}">
      <dgm:prSet/>
      <dgm:spPr/>
      <dgm:t>
        <a:bodyPr/>
        <a:lstStyle/>
        <a:p>
          <a:pPr algn="l">
            <a:lnSpc>
              <a:spcPct val="150000"/>
            </a:lnSpc>
          </a:pPr>
          <a:endParaRPr lang="es-EC" sz="2000">
            <a:latin typeface="Algerian" panose="04020705040A02060702" pitchFamily="82" charset="0"/>
          </a:endParaRPr>
        </a:p>
      </dgm:t>
    </dgm:pt>
    <dgm:pt modelId="{97A6BBFA-279A-47A7-A9A2-05335E14D07F}">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4" action="ppaction://hlinksldjump"/>
            </a:rPr>
            <a:t>Introducción</a:t>
          </a:r>
          <a:endParaRPr lang="es-EC" sz="1800" dirty="0">
            <a:latin typeface="Algerian" panose="04020705040A02060702" pitchFamily="82" charset="0"/>
          </a:endParaRPr>
        </a:p>
      </dgm:t>
    </dgm:pt>
    <dgm:pt modelId="{7697AB68-0D81-4D8B-878E-00E17D2B425B}" type="sibTrans" cxnId="{FD4FAC8C-03D3-40ED-B75F-21A29817F8C7}">
      <dgm:prSet/>
      <dgm:spPr/>
      <dgm:t>
        <a:bodyPr/>
        <a:lstStyle/>
        <a:p>
          <a:pPr algn="l">
            <a:lnSpc>
              <a:spcPct val="150000"/>
            </a:lnSpc>
          </a:pPr>
          <a:endParaRPr lang="es-EC" sz="2000">
            <a:latin typeface="Algerian" panose="04020705040A02060702" pitchFamily="82" charset="0"/>
          </a:endParaRPr>
        </a:p>
      </dgm:t>
    </dgm:pt>
    <dgm:pt modelId="{16AF5511-C2C4-427C-9D20-C0F98723155B}" type="parTrans" cxnId="{FD4FAC8C-03D3-40ED-B75F-21A29817F8C7}">
      <dgm:prSet/>
      <dgm:spPr/>
      <dgm:t>
        <a:bodyPr/>
        <a:lstStyle/>
        <a:p>
          <a:pPr algn="l">
            <a:lnSpc>
              <a:spcPct val="150000"/>
            </a:lnSpc>
          </a:pPr>
          <a:endParaRPr lang="es-EC" sz="2000">
            <a:latin typeface="Algerian" panose="04020705040A02060702" pitchFamily="82" charset="0"/>
          </a:endParaRPr>
        </a:p>
      </dgm:t>
    </dgm:pt>
    <dgm:pt modelId="{5BA7B99F-7018-42E5-8D76-9EF3F08DB5CF}">
      <dgm:prSet phldrT="[Texto]" custT="1"/>
      <dgm:spPr/>
      <dgm:t>
        <a:bodyPr/>
        <a:lstStyle/>
        <a:p>
          <a:pPr algn="l">
            <a:lnSpc>
              <a:spcPct val="150000"/>
            </a:lnSpc>
          </a:pPr>
          <a:r>
            <a:rPr lang="es-EC" sz="1800" dirty="0" smtClean="0">
              <a:latin typeface="Algerian" panose="04020705040A02060702" pitchFamily="82" charset="0"/>
              <a:hlinkClick xmlns:r="http://schemas.openxmlformats.org/officeDocument/2006/relationships" r:id="rId5" action="ppaction://hlinksldjump"/>
            </a:rPr>
            <a:t>MARCO TEÓRICO </a:t>
          </a:r>
          <a:endParaRPr lang="es-EC" sz="1800" dirty="0">
            <a:latin typeface="Algerian" panose="04020705040A02060702" pitchFamily="82" charset="0"/>
          </a:endParaRPr>
        </a:p>
      </dgm:t>
    </dgm:pt>
    <dgm:pt modelId="{5283F79E-E1FE-4FD4-A8EA-1573B98FCF02}" type="parTrans" cxnId="{A155F2C0-5A00-4397-8320-E900428753F6}">
      <dgm:prSet/>
      <dgm:spPr/>
      <dgm:t>
        <a:bodyPr/>
        <a:lstStyle/>
        <a:p>
          <a:pPr algn="l">
            <a:lnSpc>
              <a:spcPct val="150000"/>
            </a:lnSpc>
          </a:pPr>
          <a:endParaRPr lang="es-EC" sz="2000">
            <a:latin typeface="Algerian" panose="04020705040A02060702" pitchFamily="82" charset="0"/>
          </a:endParaRPr>
        </a:p>
      </dgm:t>
    </dgm:pt>
    <dgm:pt modelId="{93134330-F5CB-40EC-9711-92363BADA779}" type="sibTrans" cxnId="{A155F2C0-5A00-4397-8320-E900428753F6}">
      <dgm:prSet/>
      <dgm:spPr/>
      <dgm:t>
        <a:bodyPr/>
        <a:lstStyle/>
        <a:p>
          <a:pPr algn="l">
            <a:lnSpc>
              <a:spcPct val="150000"/>
            </a:lnSpc>
          </a:pPr>
          <a:endParaRPr lang="es-EC" sz="2000">
            <a:latin typeface="Algerian" panose="04020705040A02060702" pitchFamily="82" charset="0"/>
          </a:endParaRPr>
        </a:p>
      </dgm:t>
    </dgm:pt>
    <dgm:pt modelId="{8FE804CE-BCBE-404A-85BA-F7A864CD75D5}" type="pres">
      <dgm:prSet presAssocID="{31C819AE-6EBB-4A45-8014-1EAA603948C7}" presName="Name0" presStyleCnt="0">
        <dgm:presLayoutVars>
          <dgm:chMax val="7"/>
          <dgm:chPref val="7"/>
          <dgm:dir/>
        </dgm:presLayoutVars>
      </dgm:prSet>
      <dgm:spPr/>
      <dgm:t>
        <a:bodyPr/>
        <a:lstStyle/>
        <a:p>
          <a:endParaRPr lang="es-EC"/>
        </a:p>
      </dgm:t>
    </dgm:pt>
    <dgm:pt modelId="{B100B56F-3F8F-4882-82BB-3B627C454C7B}" type="pres">
      <dgm:prSet presAssocID="{31C819AE-6EBB-4A45-8014-1EAA603948C7}" presName="Name1" presStyleCnt="0"/>
      <dgm:spPr/>
      <dgm:t>
        <a:bodyPr/>
        <a:lstStyle/>
        <a:p>
          <a:endParaRPr lang="es-EC"/>
        </a:p>
      </dgm:t>
    </dgm:pt>
    <dgm:pt modelId="{E4CB3314-BE40-444C-855B-34354ED2F50F}" type="pres">
      <dgm:prSet presAssocID="{31C819AE-6EBB-4A45-8014-1EAA603948C7}" presName="cycle" presStyleCnt="0"/>
      <dgm:spPr/>
      <dgm:t>
        <a:bodyPr/>
        <a:lstStyle/>
        <a:p>
          <a:endParaRPr lang="es-EC"/>
        </a:p>
      </dgm:t>
    </dgm:pt>
    <dgm:pt modelId="{65D73156-3CB4-4286-8DB0-8A6B37C9E3C4}" type="pres">
      <dgm:prSet presAssocID="{31C819AE-6EBB-4A45-8014-1EAA603948C7}" presName="srcNode" presStyleLbl="node1" presStyleIdx="0" presStyleCnt="6"/>
      <dgm:spPr/>
      <dgm:t>
        <a:bodyPr/>
        <a:lstStyle/>
        <a:p>
          <a:endParaRPr lang="es-EC"/>
        </a:p>
      </dgm:t>
    </dgm:pt>
    <dgm:pt modelId="{DF1B8FF7-554F-40D2-BD53-F531D5BEC15D}" type="pres">
      <dgm:prSet presAssocID="{31C819AE-6EBB-4A45-8014-1EAA603948C7}" presName="conn" presStyleLbl="parChTrans1D2" presStyleIdx="0" presStyleCnt="1"/>
      <dgm:spPr/>
      <dgm:t>
        <a:bodyPr/>
        <a:lstStyle/>
        <a:p>
          <a:endParaRPr lang="es-EC"/>
        </a:p>
      </dgm:t>
    </dgm:pt>
    <dgm:pt modelId="{34984DCC-1846-4780-A0BB-0D736804C54B}" type="pres">
      <dgm:prSet presAssocID="{31C819AE-6EBB-4A45-8014-1EAA603948C7}" presName="extraNode" presStyleLbl="node1" presStyleIdx="0" presStyleCnt="6"/>
      <dgm:spPr/>
      <dgm:t>
        <a:bodyPr/>
        <a:lstStyle/>
        <a:p>
          <a:endParaRPr lang="es-EC"/>
        </a:p>
      </dgm:t>
    </dgm:pt>
    <dgm:pt modelId="{7411339B-140B-46E0-BB2D-B6ACF352999D}" type="pres">
      <dgm:prSet presAssocID="{31C819AE-6EBB-4A45-8014-1EAA603948C7}" presName="dstNode" presStyleLbl="node1" presStyleIdx="0" presStyleCnt="6"/>
      <dgm:spPr/>
      <dgm:t>
        <a:bodyPr/>
        <a:lstStyle/>
        <a:p>
          <a:endParaRPr lang="es-EC"/>
        </a:p>
      </dgm:t>
    </dgm:pt>
    <dgm:pt modelId="{2BB9B0E1-16D6-4D10-8BB3-D6C9CB8FFF6C}" type="pres">
      <dgm:prSet presAssocID="{97A6BBFA-279A-47A7-A9A2-05335E14D07F}" presName="text_1" presStyleLbl="node1" presStyleIdx="0" presStyleCnt="6">
        <dgm:presLayoutVars>
          <dgm:bulletEnabled val="1"/>
        </dgm:presLayoutVars>
      </dgm:prSet>
      <dgm:spPr/>
      <dgm:t>
        <a:bodyPr/>
        <a:lstStyle/>
        <a:p>
          <a:endParaRPr lang="es-EC"/>
        </a:p>
      </dgm:t>
    </dgm:pt>
    <dgm:pt modelId="{97FF57BB-FDD1-4736-B9A2-33B149DF6126}" type="pres">
      <dgm:prSet presAssocID="{97A6BBFA-279A-47A7-A9A2-05335E14D07F}" presName="accent_1" presStyleCnt="0"/>
      <dgm:spPr/>
      <dgm:t>
        <a:bodyPr/>
        <a:lstStyle/>
        <a:p>
          <a:endParaRPr lang="es-EC"/>
        </a:p>
      </dgm:t>
    </dgm:pt>
    <dgm:pt modelId="{268F0CDB-1429-49E4-9E15-0D56AE11A561}" type="pres">
      <dgm:prSet presAssocID="{97A6BBFA-279A-47A7-A9A2-05335E14D07F}" presName="accentRepeatNode" presStyleLbl="solidFgAcc1" presStyleIdx="0" presStyleCnt="6"/>
      <dgm:spPr/>
      <dgm:t>
        <a:bodyPr/>
        <a:lstStyle/>
        <a:p>
          <a:endParaRPr lang="es-EC"/>
        </a:p>
      </dgm:t>
    </dgm:pt>
    <dgm:pt modelId="{FC428208-65AD-44F2-9910-E8D3EE52668B}" type="pres">
      <dgm:prSet presAssocID="{5BA7B99F-7018-42E5-8D76-9EF3F08DB5CF}" presName="text_2" presStyleLbl="node1" presStyleIdx="1" presStyleCnt="6">
        <dgm:presLayoutVars>
          <dgm:bulletEnabled val="1"/>
        </dgm:presLayoutVars>
      </dgm:prSet>
      <dgm:spPr/>
      <dgm:t>
        <a:bodyPr/>
        <a:lstStyle/>
        <a:p>
          <a:endParaRPr lang="es-EC"/>
        </a:p>
      </dgm:t>
    </dgm:pt>
    <dgm:pt modelId="{9753F0D5-ECA7-4377-9BFA-822443D4805E}" type="pres">
      <dgm:prSet presAssocID="{5BA7B99F-7018-42E5-8D76-9EF3F08DB5CF}" presName="accent_2" presStyleCnt="0"/>
      <dgm:spPr/>
      <dgm:t>
        <a:bodyPr/>
        <a:lstStyle/>
        <a:p>
          <a:endParaRPr lang="es-EC"/>
        </a:p>
      </dgm:t>
    </dgm:pt>
    <dgm:pt modelId="{73176D70-02A0-4646-A579-D60CEB5022E9}" type="pres">
      <dgm:prSet presAssocID="{5BA7B99F-7018-42E5-8D76-9EF3F08DB5CF}" presName="accentRepeatNode" presStyleLbl="solidFgAcc1" presStyleIdx="1" presStyleCnt="6"/>
      <dgm:spPr/>
      <dgm:t>
        <a:bodyPr/>
        <a:lstStyle/>
        <a:p>
          <a:endParaRPr lang="es-EC"/>
        </a:p>
      </dgm:t>
    </dgm:pt>
    <dgm:pt modelId="{70DDF4CF-0BC0-489A-9CB1-90F22013BBE8}" type="pres">
      <dgm:prSet presAssocID="{2BA7E8AA-A8E9-4D59-8172-1324B65F0284}" presName="text_3" presStyleLbl="node1" presStyleIdx="2" presStyleCnt="6">
        <dgm:presLayoutVars>
          <dgm:bulletEnabled val="1"/>
        </dgm:presLayoutVars>
      </dgm:prSet>
      <dgm:spPr/>
      <dgm:t>
        <a:bodyPr/>
        <a:lstStyle/>
        <a:p>
          <a:endParaRPr lang="es-EC"/>
        </a:p>
      </dgm:t>
    </dgm:pt>
    <dgm:pt modelId="{364A13F2-FFC9-4D05-9D9F-796933DEA441}" type="pres">
      <dgm:prSet presAssocID="{2BA7E8AA-A8E9-4D59-8172-1324B65F0284}" presName="accent_3" presStyleCnt="0"/>
      <dgm:spPr/>
      <dgm:t>
        <a:bodyPr/>
        <a:lstStyle/>
        <a:p>
          <a:endParaRPr lang="es-EC"/>
        </a:p>
      </dgm:t>
    </dgm:pt>
    <dgm:pt modelId="{CE7095B2-96FA-4329-B1DF-129802708264}" type="pres">
      <dgm:prSet presAssocID="{2BA7E8AA-A8E9-4D59-8172-1324B65F0284}" presName="accentRepeatNode" presStyleLbl="solidFgAcc1" presStyleIdx="2" presStyleCnt="6"/>
      <dgm:spPr/>
      <dgm:t>
        <a:bodyPr/>
        <a:lstStyle/>
        <a:p>
          <a:endParaRPr lang="es-EC"/>
        </a:p>
      </dgm:t>
    </dgm:pt>
    <dgm:pt modelId="{9EE8F403-5EB4-4EC7-8010-A7AD42D09BA4}" type="pres">
      <dgm:prSet presAssocID="{E8ABDC37-85D9-4B74-916A-8CEFA6B2E105}" presName="text_4" presStyleLbl="node1" presStyleIdx="3" presStyleCnt="6">
        <dgm:presLayoutVars>
          <dgm:bulletEnabled val="1"/>
        </dgm:presLayoutVars>
      </dgm:prSet>
      <dgm:spPr/>
      <dgm:t>
        <a:bodyPr/>
        <a:lstStyle/>
        <a:p>
          <a:endParaRPr lang="es-EC"/>
        </a:p>
      </dgm:t>
    </dgm:pt>
    <dgm:pt modelId="{49134CD0-1EF9-44BC-9D55-C3461E80BAF3}" type="pres">
      <dgm:prSet presAssocID="{E8ABDC37-85D9-4B74-916A-8CEFA6B2E105}" presName="accent_4" presStyleCnt="0"/>
      <dgm:spPr/>
      <dgm:t>
        <a:bodyPr/>
        <a:lstStyle/>
        <a:p>
          <a:endParaRPr lang="es-EC"/>
        </a:p>
      </dgm:t>
    </dgm:pt>
    <dgm:pt modelId="{56DA2A19-836E-42A6-B30C-D8D457EAC8F3}" type="pres">
      <dgm:prSet presAssocID="{E8ABDC37-85D9-4B74-916A-8CEFA6B2E105}" presName="accentRepeatNode" presStyleLbl="solidFgAcc1" presStyleIdx="3" presStyleCnt="6"/>
      <dgm:spPr/>
      <dgm:t>
        <a:bodyPr/>
        <a:lstStyle/>
        <a:p>
          <a:endParaRPr lang="es-EC"/>
        </a:p>
      </dgm:t>
    </dgm:pt>
    <dgm:pt modelId="{70AF919D-EB14-4C81-B706-58FC7105255E}" type="pres">
      <dgm:prSet presAssocID="{2492919D-0335-469E-B557-716685C74D2F}" presName="text_5" presStyleLbl="node1" presStyleIdx="4" presStyleCnt="6">
        <dgm:presLayoutVars>
          <dgm:bulletEnabled val="1"/>
        </dgm:presLayoutVars>
      </dgm:prSet>
      <dgm:spPr/>
      <dgm:t>
        <a:bodyPr/>
        <a:lstStyle/>
        <a:p>
          <a:endParaRPr lang="es-EC"/>
        </a:p>
      </dgm:t>
    </dgm:pt>
    <dgm:pt modelId="{679BD877-8F62-4A5B-A629-ADFEF3B9625C}" type="pres">
      <dgm:prSet presAssocID="{2492919D-0335-469E-B557-716685C74D2F}" presName="accent_5" presStyleCnt="0"/>
      <dgm:spPr/>
      <dgm:t>
        <a:bodyPr/>
        <a:lstStyle/>
        <a:p>
          <a:endParaRPr lang="es-EC"/>
        </a:p>
      </dgm:t>
    </dgm:pt>
    <dgm:pt modelId="{89A5124A-BE5D-4460-8FED-660DD7331F68}" type="pres">
      <dgm:prSet presAssocID="{2492919D-0335-469E-B557-716685C74D2F}" presName="accentRepeatNode" presStyleLbl="solidFgAcc1" presStyleIdx="4" presStyleCnt="6"/>
      <dgm:spPr/>
      <dgm:t>
        <a:bodyPr/>
        <a:lstStyle/>
        <a:p>
          <a:endParaRPr lang="es-EC"/>
        </a:p>
      </dgm:t>
    </dgm:pt>
    <dgm:pt modelId="{96BBA801-A817-4DE6-AC32-72AAEDE7A7C6}" type="pres">
      <dgm:prSet presAssocID="{D6081DC9-6B28-4F80-91B0-241506418721}" presName="text_6" presStyleLbl="node1" presStyleIdx="5" presStyleCnt="6">
        <dgm:presLayoutVars>
          <dgm:bulletEnabled val="1"/>
        </dgm:presLayoutVars>
      </dgm:prSet>
      <dgm:spPr/>
      <dgm:t>
        <a:bodyPr/>
        <a:lstStyle/>
        <a:p>
          <a:endParaRPr lang="es-EC"/>
        </a:p>
      </dgm:t>
    </dgm:pt>
    <dgm:pt modelId="{CF5ECB41-5CE1-4ED8-83C0-63238757503F}" type="pres">
      <dgm:prSet presAssocID="{D6081DC9-6B28-4F80-91B0-241506418721}" presName="accent_6" presStyleCnt="0"/>
      <dgm:spPr/>
      <dgm:t>
        <a:bodyPr/>
        <a:lstStyle/>
        <a:p>
          <a:endParaRPr lang="es-EC"/>
        </a:p>
      </dgm:t>
    </dgm:pt>
    <dgm:pt modelId="{12B19EC0-C14C-4812-AACC-30E9E7394979}" type="pres">
      <dgm:prSet presAssocID="{D6081DC9-6B28-4F80-91B0-241506418721}" presName="accentRepeatNode" presStyleLbl="solidFgAcc1" presStyleIdx="5" presStyleCnt="6"/>
      <dgm:spPr/>
      <dgm:t>
        <a:bodyPr/>
        <a:lstStyle/>
        <a:p>
          <a:endParaRPr lang="es-EC"/>
        </a:p>
      </dgm:t>
    </dgm:pt>
  </dgm:ptLst>
  <dgm:cxnLst>
    <dgm:cxn modelId="{0024317F-DCA2-4375-BF71-06EEC1CB4BB9}" srcId="{31C819AE-6EBB-4A45-8014-1EAA603948C7}" destId="{2BA7E8AA-A8E9-4D59-8172-1324B65F0284}" srcOrd="2" destOrd="0" parTransId="{2A2FE09D-7ADB-4EA7-981A-62717DCE07A6}" sibTransId="{F659657F-9539-4E2B-A35D-968B029E759B}"/>
    <dgm:cxn modelId="{A155F2C0-5A00-4397-8320-E900428753F6}" srcId="{31C819AE-6EBB-4A45-8014-1EAA603948C7}" destId="{5BA7B99F-7018-42E5-8D76-9EF3F08DB5CF}" srcOrd="1" destOrd="0" parTransId="{5283F79E-E1FE-4FD4-A8EA-1573B98FCF02}" sibTransId="{93134330-F5CB-40EC-9711-92363BADA779}"/>
    <dgm:cxn modelId="{1C47A292-DA37-4961-8DA6-D1051BFE75EB}" type="presOf" srcId="{2BA7E8AA-A8E9-4D59-8172-1324B65F0284}" destId="{70DDF4CF-0BC0-489A-9CB1-90F22013BBE8}" srcOrd="0" destOrd="0" presId="urn:microsoft.com/office/officeart/2008/layout/VerticalCurvedList"/>
    <dgm:cxn modelId="{93F5B209-95AE-4D7D-9368-A3923F8AA3E3}" type="presOf" srcId="{31C819AE-6EBB-4A45-8014-1EAA603948C7}" destId="{8FE804CE-BCBE-404A-85BA-F7A864CD75D5}" srcOrd="0" destOrd="0" presId="urn:microsoft.com/office/officeart/2008/layout/VerticalCurvedList"/>
    <dgm:cxn modelId="{2163C441-024A-47B5-BF05-8DA1ADDCEC68}" srcId="{31C819AE-6EBB-4A45-8014-1EAA603948C7}" destId="{2492919D-0335-469E-B557-716685C74D2F}" srcOrd="4" destOrd="0" parTransId="{ED818AA0-2CB9-4C2C-AC4E-A03EF6A23C73}" sibTransId="{15060E6A-4C29-443B-B1E6-79E9A1EF40AF}"/>
    <dgm:cxn modelId="{F6821AE8-A890-49A1-BF43-332409CFEC1C}" srcId="{31C819AE-6EBB-4A45-8014-1EAA603948C7}" destId="{D6081DC9-6B28-4F80-91B0-241506418721}" srcOrd="5" destOrd="0" parTransId="{A428B960-3B56-4BF1-8A7E-57C001FCBEF0}" sibTransId="{84DFAD63-69C7-4BE3-9A82-4C8BE37741F3}"/>
    <dgm:cxn modelId="{6C8EC3EB-7E0D-49C6-B821-E529F4A473C9}" type="presOf" srcId="{97A6BBFA-279A-47A7-A9A2-05335E14D07F}" destId="{2BB9B0E1-16D6-4D10-8BB3-D6C9CB8FFF6C}" srcOrd="0" destOrd="0" presId="urn:microsoft.com/office/officeart/2008/layout/VerticalCurvedList"/>
    <dgm:cxn modelId="{FD4FAC8C-03D3-40ED-B75F-21A29817F8C7}" srcId="{31C819AE-6EBB-4A45-8014-1EAA603948C7}" destId="{97A6BBFA-279A-47A7-A9A2-05335E14D07F}" srcOrd="0" destOrd="0" parTransId="{16AF5511-C2C4-427C-9D20-C0F98723155B}" sibTransId="{7697AB68-0D81-4D8B-878E-00E17D2B425B}"/>
    <dgm:cxn modelId="{6E3D89CB-A225-44F3-8E07-613CFDAB9F0C}" type="presOf" srcId="{2492919D-0335-469E-B557-716685C74D2F}" destId="{70AF919D-EB14-4C81-B706-58FC7105255E}" srcOrd="0" destOrd="0" presId="urn:microsoft.com/office/officeart/2008/layout/VerticalCurvedList"/>
    <dgm:cxn modelId="{0F3D6B48-7D5F-4B85-8D24-67955C918FA8}" type="presOf" srcId="{5BA7B99F-7018-42E5-8D76-9EF3F08DB5CF}" destId="{FC428208-65AD-44F2-9910-E8D3EE52668B}" srcOrd="0" destOrd="0" presId="urn:microsoft.com/office/officeart/2008/layout/VerticalCurvedList"/>
    <dgm:cxn modelId="{8629F5B3-5F9F-4627-A466-0F564BFC9392}" type="presOf" srcId="{D6081DC9-6B28-4F80-91B0-241506418721}" destId="{96BBA801-A817-4DE6-AC32-72AAEDE7A7C6}" srcOrd="0" destOrd="0" presId="urn:microsoft.com/office/officeart/2008/layout/VerticalCurvedList"/>
    <dgm:cxn modelId="{F56384E0-1564-4CED-8C73-D8E8DE400D83}" type="presOf" srcId="{7697AB68-0D81-4D8B-878E-00E17D2B425B}" destId="{DF1B8FF7-554F-40D2-BD53-F531D5BEC15D}" srcOrd="0" destOrd="0" presId="urn:microsoft.com/office/officeart/2008/layout/VerticalCurvedList"/>
    <dgm:cxn modelId="{6F3A8761-6400-4707-9F45-10F04FB36223}" type="presOf" srcId="{E8ABDC37-85D9-4B74-916A-8CEFA6B2E105}" destId="{9EE8F403-5EB4-4EC7-8010-A7AD42D09BA4}" srcOrd="0" destOrd="0" presId="urn:microsoft.com/office/officeart/2008/layout/VerticalCurvedList"/>
    <dgm:cxn modelId="{C388879D-A4DA-48AE-9C91-7626160BB031}" srcId="{31C819AE-6EBB-4A45-8014-1EAA603948C7}" destId="{E8ABDC37-85D9-4B74-916A-8CEFA6B2E105}" srcOrd="3" destOrd="0" parTransId="{15EF1A6D-8227-40AA-BB66-26BD3989CB0E}" sibTransId="{2F95DFF9-20D5-4E45-AF78-A36512C556B3}"/>
    <dgm:cxn modelId="{49EB7A14-B75B-417F-9CC2-09C19B568097}" type="presParOf" srcId="{8FE804CE-BCBE-404A-85BA-F7A864CD75D5}" destId="{B100B56F-3F8F-4882-82BB-3B627C454C7B}" srcOrd="0" destOrd="0" presId="urn:microsoft.com/office/officeart/2008/layout/VerticalCurvedList"/>
    <dgm:cxn modelId="{86BD8EA6-0D81-4325-80BD-F913AD3EBF2A}" type="presParOf" srcId="{B100B56F-3F8F-4882-82BB-3B627C454C7B}" destId="{E4CB3314-BE40-444C-855B-34354ED2F50F}" srcOrd="0" destOrd="0" presId="urn:microsoft.com/office/officeart/2008/layout/VerticalCurvedList"/>
    <dgm:cxn modelId="{70CCCF02-2ECE-414B-89F4-67078CAAA10A}" type="presParOf" srcId="{E4CB3314-BE40-444C-855B-34354ED2F50F}" destId="{65D73156-3CB4-4286-8DB0-8A6B37C9E3C4}" srcOrd="0" destOrd="0" presId="urn:microsoft.com/office/officeart/2008/layout/VerticalCurvedList"/>
    <dgm:cxn modelId="{A7F9DDEA-C343-43D9-930A-EFAA810BCE83}" type="presParOf" srcId="{E4CB3314-BE40-444C-855B-34354ED2F50F}" destId="{DF1B8FF7-554F-40D2-BD53-F531D5BEC15D}" srcOrd="1" destOrd="0" presId="urn:microsoft.com/office/officeart/2008/layout/VerticalCurvedList"/>
    <dgm:cxn modelId="{9BBA661B-CC89-4BE2-B7DA-39C5DA63D9B2}" type="presParOf" srcId="{E4CB3314-BE40-444C-855B-34354ED2F50F}" destId="{34984DCC-1846-4780-A0BB-0D736804C54B}" srcOrd="2" destOrd="0" presId="urn:microsoft.com/office/officeart/2008/layout/VerticalCurvedList"/>
    <dgm:cxn modelId="{EB5F7121-1BBC-4451-AA33-2C114A896471}" type="presParOf" srcId="{E4CB3314-BE40-444C-855B-34354ED2F50F}" destId="{7411339B-140B-46E0-BB2D-B6ACF352999D}" srcOrd="3" destOrd="0" presId="urn:microsoft.com/office/officeart/2008/layout/VerticalCurvedList"/>
    <dgm:cxn modelId="{7CAEB782-5AA5-4DDB-BFB5-8E5729144CBB}" type="presParOf" srcId="{B100B56F-3F8F-4882-82BB-3B627C454C7B}" destId="{2BB9B0E1-16D6-4D10-8BB3-D6C9CB8FFF6C}" srcOrd="1" destOrd="0" presId="urn:microsoft.com/office/officeart/2008/layout/VerticalCurvedList"/>
    <dgm:cxn modelId="{CB91BC63-7060-4CE0-942C-EC054AC9272A}" type="presParOf" srcId="{B100B56F-3F8F-4882-82BB-3B627C454C7B}" destId="{97FF57BB-FDD1-4736-B9A2-33B149DF6126}" srcOrd="2" destOrd="0" presId="urn:microsoft.com/office/officeart/2008/layout/VerticalCurvedList"/>
    <dgm:cxn modelId="{5A3755C5-0BD2-4049-9811-E47BA17283FF}" type="presParOf" srcId="{97FF57BB-FDD1-4736-B9A2-33B149DF6126}" destId="{268F0CDB-1429-49E4-9E15-0D56AE11A561}" srcOrd="0" destOrd="0" presId="urn:microsoft.com/office/officeart/2008/layout/VerticalCurvedList"/>
    <dgm:cxn modelId="{01EFCB3D-36E3-4272-85C4-1150E6BE2540}" type="presParOf" srcId="{B100B56F-3F8F-4882-82BB-3B627C454C7B}" destId="{FC428208-65AD-44F2-9910-E8D3EE52668B}" srcOrd="3" destOrd="0" presId="urn:microsoft.com/office/officeart/2008/layout/VerticalCurvedList"/>
    <dgm:cxn modelId="{FE306D9A-0718-4B7B-B5FA-4B7FBA83A780}" type="presParOf" srcId="{B100B56F-3F8F-4882-82BB-3B627C454C7B}" destId="{9753F0D5-ECA7-4377-9BFA-822443D4805E}" srcOrd="4" destOrd="0" presId="urn:microsoft.com/office/officeart/2008/layout/VerticalCurvedList"/>
    <dgm:cxn modelId="{7F26C01B-6578-41AD-A439-101A8E4A0FF3}" type="presParOf" srcId="{9753F0D5-ECA7-4377-9BFA-822443D4805E}" destId="{73176D70-02A0-4646-A579-D60CEB5022E9}" srcOrd="0" destOrd="0" presId="urn:microsoft.com/office/officeart/2008/layout/VerticalCurvedList"/>
    <dgm:cxn modelId="{51BA0649-A06C-4F07-B43D-765E0E96C74A}" type="presParOf" srcId="{B100B56F-3F8F-4882-82BB-3B627C454C7B}" destId="{70DDF4CF-0BC0-489A-9CB1-90F22013BBE8}" srcOrd="5" destOrd="0" presId="urn:microsoft.com/office/officeart/2008/layout/VerticalCurvedList"/>
    <dgm:cxn modelId="{BD275727-2D51-4A87-8E56-8749148D5D6F}" type="presParOf" srcId="{B100B56F-3F8F-4882-82BB-3B627C454C7B}" destId="{364A13F2-FFC9-4D05-9D9F-796933DEA441}" srcOrd="6" destOrd="0" presId="urn:microsoft.com/office/officeart/2008/layout/VerticalCurvedList"/>
    <dgm:cxn modelId="{FC4F2F99-0B84-4488-8D45-A8FA23CEF192}" type="presParOf" srcId="{364A13F2-FFC9-4D05-9D9F-796933DEA441}" destId="{CE7095B2-96FA-4329-B1DF-129802708264}" srcOrd="0" destOrd="0" presId="urn:microsoft.com/office/officeart/2008/layout/VerticalCurvedList"/>
    <dgm:cxn modelId="{CD0A3206-3707-4CB6-B7FB-DCD4BA92D71A}" type="presParOf" srcId="{B100B56F-3F8F-4882-82BB-3B627C454C7B}" destId="{9EE8F403-5EB4-4EC7-8010-A7AD42D09BA4}" srcOrd="7" destOrd="0" presId="urn:microsoft.com/office/officeart/2008/layout/VerticalCurvedList"/>
    <dgm:cxn modelId="{95B61944-6CE2-4DB7-B381-439F27BBA939}" type="presParOf" srcId="{B100B56F-3F8F-4882-82BB-3B627C454C7B}" destId="{49134CD0-1EF9-44BC-9D55-C3461E80BAF3}" srcOrd="8" destOrd="0" presId="urn:microsoft.com/office/officeart/2008/layout/VerticalCurvedList"/>
    <dgm:cxn modelId="{29C56F66-53CB-4364-8F36-F10E14CD2297}" type="presParOf" srcId="{49134CD0-1EF9-44BC-9D55-C3461E80BAF3}" destId="{56DA2A19-836E-42A6-B30C-D8D457EAC8F3}" srcOrd="0" destOrd="0" presId="urn:microsoft.com/office/officeart/2008/layout/VerticalCurvedList"/>
    <dgm:cxn modelId="{D3A05B73-D741-4440-9974-F0591CC15ACC}" type="presParOf" srcId="{B100B56F-3F8F-4882-82BB-3B627C454C7B}" destId="{70AF919D-EB14-4C81-B706-58FC7105255E}" srcOrd="9" destOrd="0" presId="urn:microsoft.com/office/officeart/2008/layout/VerticalCurvedList"/>
    <dgm:cxn modelId="{70CEE818-733C-4C22-8FFC-084A9D6E2FC4}" type="presParOf" srcId="{B100B56F-3F8F-4882-82BB-3B627C454C7B}" destId="{679BD877-8F62-4A5B-A629-ADFEF3B9625C}" srcOrd="10" destOrd="0" presId="urn:microsoft.com/office/officeart/2008/layout/VerticalCurvedList"/>
    <dgm:cxn modelId="{78A20336-345D-4583-ABBE-C6AFAB021E2E}" type="presParOf" srcId="{679BD877-8F62-4A5B-A629-ADFEF3B9625C}" destId="{89A5124A-BE5D-4460-8FED-660DD7331F68}" srcOrd="0" destOrd="0" presId="urn:microsoft.com/office/officeart/2008/layout/VerticalCurvedList"/>
    <dgm:cxn modelId="{FD2EC560-24A3-456E-9234-D5AC1A348361}" type="presParOf" srcId="{B100B56F-3F8F-4882-82BB-3B627C454C7B}" destId="{96BBA801-A817-4DE6-AC32-72AAEDE7A7C6}" srcOrd="11" destOrd="0" presId="urn:microsoft.com/office/officeart/2008/layout/VerticalCurvedList"/>
    <dgm:cxn modelId="{130C5A2A-9D5C-4E09-81E8-F040BF324B0D}" type="presParOf" srcId="{B100B56F-3F8F-4882-82BB-3B627C454C7B}" destId="{CF5ECB41-5CE1-4ED8-83C0-63238757503F}" srcOrd="12" destOrd="0" presId="urn:microsoft.com/office/officeart/2008/layout/VerticalCurvedList"/>
    <dgm:cxn modelId="{45744320-3BB1-42DE-A91A-49E9E9F46583}" type="presParOf" srcId="{CF5ECB41-5CE1-4ED8-83C0-63238757503F}" destId="{12B19EC0-C14C-4812-AACC-30E9E739497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B8FF7-554F-40D2-BD53-F531D5BEC15D}">
      <dsp:nvSpPr>
        <dsp:cNvPr id="0" name=""/>
        <dsp:cNvSpPr/>
      </dsp:nvSpPr>
      <dsp:spPr>
        <a:xfrm>
          <a:off x="-6040877" y="-924320"/>
          <a:ext cx="7191203" cy="7191203"/>
        </a:xfrm>
        <a:prstGeom prst="blockArc">
          <a:avLst>
            <a:gd name="adj1" fmla="val 18900000"/>
            <a:gd name="adj2" fmla="val 2700000"/>
            <a:gd name="adj3" fmla="val 300"/>
          </a:avLst>
        </a:prstGeom>
        <a:noFill/>
        <a:ln w="25400" cap="flat" cmpd="sng" algn="ctr">
          <a:solidFill>
            <a:schemeClr val="dk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BB9B0E1-16D6-4D10-8BB3-D6C9CB8FFF6C}">
      <dsp:nvSpPr>
        <dsp:cNvPr id="0" name=""/>
        <dsp:cNvSpPr/>
      </dsp:nvSpPr>
      <dsp:spPr>
        <a:xfrm>
          <a:off x="428423" y="281339"/>
          <a:ext cx="6408964"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Introducción</a:t>
          </a:r>
          <a:endParaRPr lang="es-EC" sz="1800" kern="1200" dirty="0">
            <a:latin typeface="Algerian" panose="04020705040A02060702" pitchFamily="82" charset="0"/>
          </a:endParaRPr>
        </a:p>
      </dsp:txBody>
      <dsp:txXfrm>
        <a:off x="428423" y="281339"/>
        <a:ext cx="6408964" cy="562464"/>
      </dsp:txXfrm>
    </dsp:sp>
    <dsp:sp modelId="{268F0CDB-1429-49E4-9E15-0D56AE11A561}">
      <dsp:nvSpPr>
        <dsp:cNvPr id="0" name=""/>
        <dsp:cNvSpPr/>
      </dsp:nvSpPr>
      <dsp:spPr>
        <a:xfrm>
          <a:off x="76882" y="211031"/>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C428208-65AD-44F2-9910-E8D3EE52668B}">
      <dsp:nvSpPr>
        <dsp:cNvPr id="0" name=""/>
        <dsp:cNvSpPr/>
      </dsp:nvSpPr>
      <dsp:spPr>
        <a:xfrm>
          <a:off x="891089" y="1124929"/>
          <a:ext cx="5946298"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MARCO TEÓRICO </a:t>
          </a:r>
          <a:endParaRPr lang="es-EC" sz="1800" kern="1200" dirty="0">
            <a:latin typeface="Algerian" panose="04020705040A02060702" pitchFamily="82" charset="0"/>
          </a:endParaRPr>
        </a:p>
      </dsp:txBody>
      <dsp:txXfrm>
        <a:off x="891089" y="1124929"/>
        <a:ext cx="5946298" cy="562464"/>
      </dsp:txXfrm>
    </dsp:sp>
    <dsp:sp modelId="{73176D70-02A0-4646-A579-D60CEB5022E9}">
      <dsp:nvSpPr>
        <dsp:cNvPr id="0" name=""/>
        <dsp:cNvSpPr/>
      </dsp:nvSpPr>
      <dsp:spPr>
        <a:xfrm>
          <a:off x="539548" y="1054621"/>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0DDF4CF-0BC0-489A-9CB1-90F22013BBE8}">
      <dsp:nvSpPr>
        <dsp:cNvPr id="0" name=""/>
        <dsp:cNvSpPr/>
      </dsp:nvSpPr>
      <dsp:spPr>
        <a:xfrm>
          <a:off x="1102654" y="1968520"/>
          <a:ext cx="5734733"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Diseño de la presa de materiales sueltos</a:t>
          </a:r>
          <a:endParaRPr lang="es-EC" sz="1800" kern="1200" dirty="0">
            <a:latin typeface="Algerian" panose="04020705040A02060702" pitchFamily="82" charset="0"/>
          </a:endParaRPr>
        </a:p>
      </dsp:txBody>
      <dsp:txXfrm>
        <a:off x="1102654" y="1968520"/>
        <a:ext cx="5734733" cy="562464"/>
      </dsp:txXfrm>
    </dsp:sp>
    <dsp:sp modelId="{CE7095B2-96FA-4329-B1DF-129802708264}">
      <dsp:nvSpPr>
        <dsp:cNvPr id="0" name=""/>
        <dsp:cNvSpPr/>
      </dsp:nvSpPr>
      <dsp:spPr>
        <a:xfrm>
          <a:off x="751114" y="1898212"/>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EE8F403-5EB4-4EC7-8010-A7AD42D09BA4}">
      <dsp:nvSpPr>
        <dsp:cNvPr id="0" name=""/>
        <dsp:cNvSpPr/>
      </dsp:nvSpPr>
      <dsp:spPr>
        <a:xfrm>
          <a:off x="1102654" y="2811576"/>
          <a:ext cx="5734733"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Diseño de la obras complementarias</a:t>
          </a:r>
          <a:endParaRPr lang="es-EC" sz="1800" kern="1200" dirty="0">
            <a:latin typeface="Algerian" panose="04020705040A02060702" pitchFamily="82" charset="0"/>
          </a:endParaRPr>
        </a:p>
      </dsp:txBody>
      <dsp:txXfrm>
        <a:off x="1102654" y="2811576"/>
        <a:ext cx="5734733" cy="562464"/>
      </dsp:txXfrm>
    </dsp:sp>
    <dsp:sp modelId="{56DA2A19-836E-42A6-B30C-D8D457EAC8F3}">
      <dsp:nvSpPr>
        <dsp:cNvPr id="0" name=""/>
        <dsp:cNvSpPr/>
      </dsp:nvSpPr>
      <dsp:spPr>
        <a:xfrm>
          <a:off x="751114" y="2741268"/>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0AF919D-EB14-4C81-B706-58FC7105255E}">
      <dsp:nvSpPr>
        <dsp:cNvPr id="0" name=""/>
        <dsp:cNvSpPr/>
      </dsp:nvSpPr>
      <dsp:spPr>
        <a:xfrm>
          <a:off x="891089" y="3655167"/>
          <a:ext cx="5946298"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Análisis Económico</a:t>
          </a:r>
          <a:endParaRPr lang="es-EC" sz="1800" kern="1200" dirty="0">
            <a:latin typeface="Algerian" panose="04020705040A02060702" pitchFamily="82" charset="0"/>
          </a:endParaRPr>
        </a:p>
      </dsp:txBody>
      <dsp:txXfrm>
        <a:off x="891089" y="3655167"/>
        <a:ext cx="5946298" cy="562464"/>
      </dsp:txXfrm>
    </dsp:sp>
    <dsp:sp modelId="{89A5124A-BE5D-4460-8FED-660DD7331F68}">
      <dsp:nvSpPr>
        <dsp:cNvPr id="0" name=""/>
        <dsp:cNvSpPr/>
      </dsp:nvSpPr>
      <dsp:spPr>
        <a:xfrm>
          <a:off x="539548" y="3584859"/>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6BBA801-A817-4DE6-AC32-72AAEDE7A7C6}">
      <dsp:nvSpPr>
        <dsp:cNvPr id="0" name=""/>
        <dsp:cNvSpPr/>
      </dsp:nvSpPr>
      <dsp:spPr>
        <a:xfrm>
          <a:off x="428423" y="4498757"/>
          <a:ext cx="6408964" cy="562464"/>
        </a:xfrm>
        <a:prstGeom prst="rect">
          <a:avLst/>
        </a:prstGeom>
        <a:solidFill>
          <a:schemeClr val="lt1">
            <a:hueOff val="0"/>
            <a:satOff val="0"/>
            <a:lumOff val="0"/>
            <a:alphaOff val="0"/>
          </a:schemeClr>
        </a:solidFill>
        <a:ln>
          <a:noFill/>
        </a:ln>
        <a:effectLst>
          <a:outerShdw blurRad="50800" dist="20000" dir="5400000" rotWithShape="0">
            <a:srgbClr val="000000">
              <a:alpha val="42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6457" tIns="45720" rIns="45720" bIns="45720" numCol="1" spcCol="1270" anchor="ctr" anchorCtr="0">
          <a:noAutofit/>
        </a:bodyPr>
        <a:lstStyle/>
        <a:p>
          <a:pPr lvl="0" algn="l" defTabSz="800100">
            <a:lnSpc>
              <a:spcPct val="150000"/>
            </a:lnSpc>
            <a:spcBef>
              <a:spcPct val="0"/>
            </a:spcBef>
            <a:spcAft>
              <a:spcPct val="35000"/>
            </a:spcAft>
          </a:pPr>
          <a:r>
            <a:rPr lang="es-EC" sz="1800" kern="1200" dirty="0" smtClean="0">
              <a:latin typeface="Algerian" panose="04020705040A02060702" pitchFamily="82" charset="0"/>
              <a:hlinkClick xmlns:r="http://schemas.openxmlformats.org/officeDocument/2006/relationships" r:id="" action="ppaction://hlinksldjump"/>
            </a:rPr>
            <a:t>Conclusiones y Recomendaciones </a:t>
          </a:r>
          <a:endParaRPr lang="es-EC" sz="1800" kern="1200" dirty="0">
            <a:latin typeface="Algerian" panose="04020705040A02060702" pitchFamily="82" charset="0"/>
          </a:endParaRPr>
        </a:p>
      </dsp:txBody>
      <dsp:txXfrm>
        <a:off x="428423" y="4498757"/>
        <a:ext cx="6408964" cy="562464"/>
      </dsp:txXfrm>
    </dsp:sp>
    <dsp:sp modelId="{12B19EC0-C14C-4812-AACC-30E9E7394979}">
      <dsp:nvSpPr>
        <dsp:cNvPr id="0" name=""/>
        <dsp:cNvSpPr/>
      </dsp:nvSpPr>
      <dsp:spPr>
        <a:xfrm>
          <a:off x="76882" y="4428449"/>
          <a:ext cx="703081" cy="703081"/>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248E58-307C-4E17-82A1-78DD15B58F02}" type="datetimeFigureOut">
              <a:rPr lang="es-EC" smtClean="0"/>
              <a:t>07/05/2014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5B7C3E-3CF4-4407-83FF-ABDA5976EBA4}" type="slidenum">
              <a:rPr lang="es-EC" smtClean="0"/>
              <a:t>‹Nº›</a:t>
            </a:fld>
            <a:endParaRPr lang="es-EC"/>
          </a:p>
        </p:txBody>
      </p:sp>
    </p:spTree>
    <p:extLst>
      <p:ext uri="{BB962C8B-B14F-4D97-AF65-F5344CB8AC3E}">
        <p14:creationId xmlns:p14="http://schemas.microsoft.com/office/powerpoint/2010/main" val="287453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25B7C3E-3CF4-4407-83FF-ABDA5976EBA4}" type="slidenum">
              <a:rPr lang="es-EC" smtClean="0"/>
              <a:t>41</a:t>
            </a:fld>
            <a:endParaRPr lang="es-EC"/>
          </a:p>
        </p:txBody>
      </p:sp>
    </p:spTree>
    <p:extLst>
      <p:ext uri="{BB962C8B-B14F-4D97-AF65-F5344CB8AC3E}">
        <p14:creationId xmlns:p14="http://schemas.microsoft.com/office/powerpoint/2010/main" val="3193832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25B7C3E-3CF4-4407-83FF-ABDA5976EBA4}" type="slidenum">
              <a:rPr lang="es-EC" smtClean="0"/>
              <a:t>58</a:t>
            </a:fld>
            <a:endParaRPr lang="es-EC"/>
          </a:p>
        </p:txBody>
      </p:sp>
    </p:spTree>
    <p:extLst>
      <p:ext uri="{BB962C8B-B14F-4D97-AF65-F5344CB8AC3E}">
        <p14:creationId xmlns:p14="http://schemas.microsoft.com/office/powerpoint/2010/main" val="415980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25B7C3E-3CF4-4407-83FF-ABDA5976EBA4}" type="slidenum">
              <a:rPr lang="es-EC" smtClean="0"/>
              <a:t>65</a:t>
            </a:fld>
            <a:endParaRPr lang="es-EC"/>
          </a:p>
        </p:txBody>
      </p:sp>
    </p:spTree>
    <p:extLst>
      <p:ext uri="{BB962C8B-B14F-4D97-AF65-F5344CB8AC3E}">
        <p14:creationId xmlns:p14="http://schemas.microsoft.com/office/powerpoint/2010/main" val="245600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1"/>
      </p:bgRef>
    </p:bg>
    <p:spTree>
      <p:nvGrpSpPr>
        <p:cNvPr id="1" name=""/>
        <p:cNvGrpSpPr/>
        <p:nvPr/>
      </p:nvGrpSpPr>
      <p:grpSpPr>
        <a:xfrm>
          <a:off x="0" y="0"/>
          <a:ext cx="0" cy="0"/>
          <a:chOff x="0" y="0"/>
          <a:chExt cx="0" cy="0"/>
        </a:xfrm>
      </p:grpSpPr>
      <p:sp>
        <p:nvSpPr>
          <p:cNvPr id="8" name="7 Título"/>
          <p:cNvSpPr>
            <a:spLocks noGrp="1"/>
          </p:cNvSpPr>
          <p:nvPr>
            <p:ph type="ctrTitle"/>
          </p:nvPr>
        </p:nvSpPr>
        <p:spPr>
          <a:xfrm>
            <a:off x="2286000" y="3124200"/>
            <a:ext cx="6172200" cy="1894362"/>
          </a:xfrm>
        </p:spPr>
        <p:txBody>
          <a:bodyPr/>
          <a:lstStyle>
            <a:lvl1pPr>
              <a:defRPr b="1"/>
            </a:lvl1pPr>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28" name="27 Marcador de fecha"/>
          <p:cNvSpPr>
            <a:spLocks noGrp="1"/>
          </p:cNvSpPr>
          <p:nvPr>
            <p:ph type="dt" sz="half" idx="10"/>
          </p:nvPr>
        </p:nvSpPr>
        <p:spPr bwMode="auto">
          <a:xfrm rot="5400000">
            <a:off x="7764621" y="1174097"/>
            <a:ext cx="2286000" cy="381000"/>
          </a:xfrm>
        </p:spPr>
        <p:txBody>
          <a:bodyPr/>
          <a:lstStyle/>
          <a:p>
            <a:fld id="{4B4F48F0-A069-46C1-B7D2-6DCAE21AF5C0}" type="datetimeFigureOut">
              <a:rPr lang="es-EC" smtClean="0"/>
              <a:t>07/05/2014</a:t>
            </a:fld>
            <a:endParaRPr lang="es-EC"/>
          </a:p>
        </p:txBody>
      </p:sp>
      <p:sp>
        <p:nvSpPr>
          <p:cNvPr id="17" name="16 Marcador de pie de página"/>
          <p:cNvSpPr>
            <a:spLocks noGrp="1"/>
          </p:cNvSpPr>
          <p:nvPr>
            <p:ph type="ftr" sz="quarter" idx="11"/>
          </p:nvPr>
        </p:nvSpPr>
        <p:spPr bwMode="auto">
          <a:xfrm rot="5400000">
            <a:off x="7077269" y="4181669"/>
            <a:ext cx="3657600" cy="384048"/>
          </a:xfrm>
        </p:spPr>
        <p:txBody>
          <a:bodyPr/>
          <a:lstStyle/>
          <a:p>
            <a:endParaRPr lang="es-EC"/>
          </a:p>
        </p:txBody>
      </p:sp>
      <p:sp>
        <p:nvSpPr>
          <p:cNvPr id="10" name="9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13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19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21 Conector recto"/>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26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23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Elipse"/>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24 Elipse"/>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28 Marcador de número de diapositiva"/>
          <p:cNvSpPr>
            <a:spLocks noGrp="1"/>
          </p:cNvSpPr>
          <p:nvPr>
            <p:ph type="sldNum" sz="quarter" idx="12"/>
          </p:nvPr>
        </p:nvSpPr>
        <p:spPr bwMode="auto">
          <a:xfrm>
            <a:off x="1325544" y="4928702"/>
            <a:ext cx="609600" cy="517524"/>
          </a:xfrm>
        </p:spPr>
        <p:txBody>
          <a:bodyPr/>
          <a:lstStyle/>
          <a:p>
            <a:fld id="{41B50AA8-C260-4634-A2A1-5450E6BDC228}" type="slidenum">
              <a:rPr lang="es-EC" smtClean="0"/>
              <a:t>‹Nº›</a:t>
            </a:fld>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B4F48F0-A069-46C1-B7D2-6DCAE21AF5C0}" type="datetimeFigureOut">
              <a:rPr lang="es-EC" smtClean="0"/>
              <a:t>07/05/2014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50AA8-C260-4634-A2A1-5450E6BDC228}"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9"/>
            <a:ext cx="1676400" cy="5851525"/>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4B4F48F0-A069-46C1-B7D2-6DCAE21AF5C0}" type="datetimeFigureOut">
              <a:rPr lang="es-EC" smtClean="0"/>
              <a:t>07/05/2014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41B50AA8-C260-4634-A2A1-5450E6BDC228}"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8" name="7 Marcador de contenido"/>
          <p:cNvSpPr>
            <a:spLocks noGrp="1"/>
          </p:cNvSpPr>
          <p:nvPr>
            <p:ph sz="quarter" idx="1"/>
          </p:nvPr>
        </p:nvSpPr>
        <p:spPr>
          <a:xfrm>
            <a:off x="457200" y="1600200"/>
            <a:ext cx="7467600" cy="4873752"/>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4"/>
          </p:nvPr>
        </p:nvSpPr>
        <p:spPr/>
        <p:txBody>
          <a:bodyPr rtlCol="0"/>
          <a:lstStyle/>
          <a:p>
            <a:fld id="{4B4F48F0-A069-46C1-B7D2-6DCAE21AF5C0}" type="datetimeFigureOut">
              <a:rPr lang="es-EC" smtClean="0"/>
              <a:t>07/05/2014</a:t>
            </a:fld>
            <a:endParaRPr lang="es-EC"/>
          </a:p>
        </p:txBody>
      </p:sp>
      <p:sp>
        <p:nvSpPr>
          <p:cNvPr id="9" name="8 Marcador de número de diapositiva"/>
          <p:cNvSpPr>
            <a:spLocks noGrp="1"/>
          </p:cNvSpPr>
          <p:nvPr>
            <p:ph type="sldNum" sz="quarter" idx="15"/>
          </p:nvPr>
        </p:nvSpPr>
        <p:spPr/>
        <p:txBody>
          <a:bodyPr rtlCol="0"/>
          <a:lstStyle/>
          <a:p>
            <a:fld id="{41B50AA8-C260-4634-A2A1-5450E6BDC228}" type="slidenum">
              <a:rPr lang="es-EC" smtClean="0"/>
              <a:t>‹Nº›</a:t>
            </a:fld>
            <a:endParaRPr lang="es-EC"/>
          </a:p>
        </p:txBody>
      </p:sp>
      <p:sp>
        <p:nvSpPr>
          <p:cNvPr id="10" name="9 Marcador de pie de página"/>
          <p:cNvSpPr>
            <a:spLocks noGrp="1"/>
          </p:cNvSpPr>
          <p:nvPr>
            <p:ph type="ftr" sz="quarter" idx="16"/>
          </p:nvPr>
        </p:nvSpPr>
        <p:spPr/>
        <p:txBody>
          <a:bodyPr rtlCol="0"/>
          <a:lstStyle/>
          <a:p>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286000" y="2895600"/>
            <a:ext cx="6172200" cy="2053590"/>
          </a:xfrm>
        </p:spPr>
        <p:txBody>
          <a:bodyPr/>
          <a:lstStyle>
            <a:lvl1pPr algn="l">
              <a:buNone/>
              <a:defRPr sz="3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bwMode="auto">
          <a:xfrm rot="5400000">
            <a:off x="7763256" y="1170432"/>
            <a:ext cx="2286000" cy="381000"/>
          </a:xfrm>
        </p:spPr>
        <p:txBody>
          <a:bodyPr/>
          <a:lstStyle/>
          <a:p>
            <a:fld id="{4B4F48F0-A069-46C1-B7D2-6DCAE21AF5C0}" type="datetimeFigureOut">
              <a:rPr lang="es-EC" smtClean="0"/>
              <a:t>07/05/2014</a:t>
            </a:fld>
            <a:endParaRPr lang="es-EC"/>
          </a:p>
        </p:txBody>
      </p:sp>
      <p:sp>
        <p:nvSpPr>
          <p:cNvPr id="5" name="4 Marcador de pie de página"/>
          <p:cNvSpPr>
            <a:spLocks noGrp="1"/>
          </p:cNvSpPr>
          <p:nvPr>
            <p:ph type="ftr" sz="quarter" idx="11"/>
          </p:nvPr>
        </p:nvSpPr>
        <p:spPr bwMode="auto">
          <a:xfrm rot="5400000">
            <a:off x="7077456" y="4178808"/>
            <a:ext cx="3657600" cy="384048"/>
          </a:xfrm>
        </p:spPr>
        <p:txBody>
          <a:bodyPr/>
          <a:lstStyle/>
          <a:p>
            <a:endParaRPr lang="es-EC"/>
          </a:p>
        </p:txBody>
      </p:sp>
      <p:sp>
        <p:nvSpPr>
          <p:cNvPr id="9" name="8 Rectángulo"/>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Conector recto"/>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14 Conector recto"/>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15 Conector recto"/>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16 Conector recto"/>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17 Rectángulo"/>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18 Elipse"/>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19 Elipse"/>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20 Elipse"/>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Elipse"/>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Elipse"/>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25 Conector recto"/>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número de diapositiva"/>
          <p:cNvSpPr>
            <a:spLocks noGrp="1"/>
          </p:cNvSpPr>
          <p:nvPr>
            <p:ph type="sldNum" sz="quarter" idx="12"/>
          </p:nvPr>
        </p:nvSpPr>
        <p:spPr bwMode="auto">
          <a:xfrm>
            <a:off x="1340616" y="4928702"/>
            <a:ext cx="609600" cy="517524"/>
          </a:xfrm>
        </p:spPr>
        <p:txBody>
          <a:bodyPr/>
          <a:lstStyle/>
          <a:p>
            <a:fld id="{41B50AA8-C260-4634-A2A1-5450E6BDC228}" type="slidenum">
              <a:rPr lang="es-EC" smtClean="0"/>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p>
            <a:fld id="{4B4F48F0-A069-46C1-B7D2-6DCAE21AF5C0}" type="datetimeFigureOut">
              <a:rPr lang="es-EC" smtClean="0"/>
              <a:t>07/05/2014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41B50AA8-C260-4634-A2A1-5450E6BDC228}" type="slidenum">
              <a:rPr lang="es-EC" smtClean="0"/>
              <a:t>‹Nº›</a:t>
            </a:fld>
            <a:endParaRPr lang="es-EC"/>
          </a:p>
        </p:txBody>
      </p:sp>
      <p:sp>
        <p:nvSpPr>
          <p:cNvPr id="9" name="8 Marcador de contenido"/>
          <p:cNvSpPr>
            <a:spLocks noGrp="1"/>
          </p:cNvSpPr>
          <p:nvPr>
            <p:ph sz="quarter" idx="1"/>
          </p:nvPr>
        </p:nvSpPr>
        <p:spPr>
          <a:xfrm>
            <a:off x="457200"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1" name="10 Marcador de contenido"/>
          <p:cNvSpPr>
            <a:spLocks noGrp="1"/>
          </p:cNvSpPr>
          <p:nvPr>
            <p:ph sz="quarter" idx="2"/>
          </p:nvPr>
        </p:nvSpPr>
        <p:spPr>
          <a:xfrm>
            <a:off x="4270248" y="1600200"/>
            <a:ext cx="3657600" cy="45720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7543800" cy="1143000"/>
          </a:xfrm>
        </p:spPr>
        <p:txBody>
          <a:bodyPr anchor="b"/>
          <a:lstStyle>
            <a:lvl1pPr>
              <a:defRPr/>
            </a:lvl1pPr>
          </a:lstStyle>
          <a:p>
            <a:r>
              <a:rPr kumimoji="0" lang="es-ES" smtClean="0"/>
              <a:t>Haga clic para modificar el estilo de título del patrón</a:t>
            </a:r>
            <a:endParaRPr kumimoji="0" lang="en-US"/>
          </a:p>
        </p:txBody>
      </p:sp>
      <p:sp>
        <p:nvSpPr>
          <p:cNvPr id="7" name="6 Marcador de fecha"/>
          <p:cNvSpPr>
            <a:spLocks noGrp="1"/>
          </p:cNvSpPr>
          <p:nvPr>
            <p:ph type="dt" sz="half" idx="10"/>
          </p:nvPr>
        </p:nvSpPr>
        <p:spPr/>
        <p:txBody>
          <a:bodyPr/>
          <a:lstStyle/>
          <a:p>
            <a:fld id="{4B4F48F0-A069-46C1-B7D2-6DCAE21AF5C0}" type="datetimeFigureOut">
              <a:rPr lang="es-EC" smtClean="0"/>
              <a:t>07/05/2014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41B50AA8-C260-4634-A2A1-5450E6BDC228}" type="slidenum">
              <a:rPr lang="es-EC" smtClean="0"/>
              <a:t>‹Nº›</a:t>
            </a:fld>
            <a:endParaRPr lang="es-EC"/>
          </a:p>
        </p:txBody>
      </p:sp>
      <p:sp>
        <p:nvSpPr>
          <p:cNvPr id="11" name="10 Marcador de contenido"/>
          <p:cNvSpPr>
            <a:spLocks noGrp="1"/>
          </p:cNvSpPr>
          <p:nvPr>
            <p:ph sz="quarter" idx="2"/>
          </p:nvPr>
        </p:nvSpPr>
        <p:spPr>
          <a:xfrm>
            <a:off x="457200"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3" name="12 Marcador de contenido"/>
          <p:cNvSpPr>
            <a:spLocks noGrp="1"/>
          </p:cNvSpPr>
          <p:nvPr>
            <p:ph sz="quarter" idx="4"/>
          </p:nvPr>
        </p:nvSpPr>
        <p:spPr>
          <a:xfrm>
            <a:off x="4371975" y="2362200"/>
            <a:ext cx="3657600" cy="3886200"/>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12" name="11 Marcador de texto"/>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
        <p:nvSpPr>
          <p:cNvPr id="14" name="13 Marcador de texto"/>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s-ES" smtClean="0"/>
              <a:t>Haga clic para modificar el estilo de texto del patrón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6" name="5 Marcador de fecha"/>
          <p:cNvSpPr>
            <a:spLocks noGrp="1"/>
          </p:cNvSpPr>
          <p:nvPr>
            <p:ph type="dt" sz="half" idx="10"/>
          </p:nvPr>
        </p:nvSpPr>
        <p:spPr/>
        <p:txBody>
          <a:bodyPr rtlCol="0"/>
          <a:lstStyle/>
          <a:p>
            <a:fld id="{4B4F48F0-A069-46C1-B7D2-6DCAE21AF5C0}" type="datetimeFigureOut">
              <a:rPr lang="es-EC" smtClean="0"/>
              <a:t>07/05/2014</a:t>
            </a:fld>
            <a:endParaRPr lang="es-EC"/>
          </a:p>
        </p:txBody>
      </p:sp>
      <p:sp>
        <p:nvSpPr>
          <p:cNvPr id="7" name="6 Marcador de número de diapositiva"/>
          <p:cNvSpPr>
            <a:spLocks noGrp="1"/>
          </p:cNvSpPr>
          <p:nvPr>
            <p:ph type="sldNum" sz="quarter" idx="11"/>
          </p:nvPr>
        </p:nvSpPr>
        <p:spPr/>
        <p:txBody>
          <a:bodyPr rtlCol="0"/>
          <a:lstStyle/>
          <a:p>
            <a:fld id="{41B50AA8-C260-4634-A2A1-5450E6BDC228}" type="slidenum">
              <a:rPr lang="es-EC" smtClean="0"/>
              <a:t>‹Nº›</a:t>
            </a:fld>
            <a:endParaRPr lang="es-EC"/>
          </a:p>
        </p:txBody>
      </p:sp>
      <p:sp>
        <p:nvSpPr>
          <p:cNvPr id="8" name="7 Marcador de pie de página"/>
          <p:cNvSpPr>
            <a:spLocks noGrp="1"/>
          </p:cNvSpPr>
          <p:nvPr>
            <p:ph type="ftr" sz="quarter" idx="12"/>
          </p:nvPr>
        </p:nvSpPr>
        <p:spPr/>
        <p:txBody>
          <a:bodyPr rtlCol="0"/>
          <a:lstStyle/>
          <a:p>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B4F48F0-A069-46C1-B7D2-6DCAE21AF5C0}" type="datetimeFigureOut">
              <a:rPr lang="es-EC" smtClean="0"/>
              <a:t>07/05/2014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41B50AA8-C260-4634-A2A1-5450E6BDC228}"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1"/>
      </p:bgRef>
    </p:bg>
    <p:spTree>
      <p:nvGrpSpPr>
        <p:cNvPr id="1" name=""/>
        <p:cNvGrpSpPr/>
        <p:nvPr/>
      </p:nvGrpSpPr>
      <p:grpSpPr>
        <a:xfrm>
          <a:off x="0" y="0"/>
          <a:ext cx="0" cy="0"/>
          <a:chOff x="0" y="0"/>
          <a:chExt cx="0" cy="0"/>
        </a:xfrm>
      </p:grpSpPr>
      <p:sp>
        <p:nvSpPr>
          <p:cNvPr id="10" name="9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1 Título"/>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s-ES" smtClean="0"/>
              <a:t>Haga clic para modificar el estilo de texto del patrón</a:t>
            </a:r>
          </a:p>
        </p:txBody>
      </p:sp>
      <p:sp>
        <p:nvSpPr>
          <p:cNvPr id="8" name="7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10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13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17 Marcador de contenido"/>
          <p:cNvSpPr>
            <a:spLocks noGrp="1"/>
          </p:cNvSpPr>
          <p:nvPr>
            <p:ph sz="quarter" idx="1"/>
          </p:nvPr>
        </p:nvSpPr>
        <p:spPr>
          <a:xfrm>
            <a:off x="304800" y="274320"/>
            <a:ext cx="5638800" cy="6327648"/>
          </a:xfrm>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21" name="20 Marcador de fecha"/>
          <p:cNvSpPr>
            <a:spLocks noGrp="1"/>
          </p:cNvSpPr>
          <p:nvPr>
            <p:ph type="dt" sz="half" idx="14"/>
          </p:nvPr>
        </p:nvSpPr>
        <p:spPr/>
        <p:txBody>
          <a:bodyPr rtlCol="0"/>
          <a:lstStyle/>
          <a:p>
            <a:fld id="{4B4F48F0-A069-46C1-B7D2-6DCAE21AF5C0}" type="datetimeFigureOut">
              <a:rPr lang="es-EC" smtClean="0"/>
              <a:t>07/05/2014</a:t>
            </a:fld>
            <a:endParaRPr lang="es-EC"/>
          </a:p>
        </p:txBody>
      </p:sp>
      <p:sp>
        <p:nvSpPr>
          <p:cNvPr id="22" name="21 Marcador de número de diapositiva"/>
          <p:cNvSpPr>
            <a:spLocks noGrp="1"/>
          </p:cNvSpPr>
          <p:nvPr>
            <p:ph type="sldNum" sz="quarter" idx="15"/>
          </p:nvPr>
        </p:nvSpPr>
        <p:spPr/>
        <p:txBody>
          <a:bodyPr rtlCol="0"/>
          <a:lstStyle/>
          <a:p>
            <a:fld id="{41B50AA8-C260-4634-A2A1-5450E6BDC228}" type="slidenum">
              <a:rPr lang="es-EC" smtClean="0"/>
              <a:t>‹Nº›</a:t>
            </a:fld>
            <a:endParaRPr lang="es-EC"/>
          </a:p>
        </p:txBody>
      </p:sp>
      <p:sp>
        <p:nvSpPr>
          <p:cNvPr id="23" name="22 Marcador de pie de página"/>
          <p:cNvSpPr>
            <a:spLocks noGrp="1"/>
          </p:cNvSpPr>
          <p:nvPr>
            <p:ph type="ftr" sz="quarter" idx="16"/>
          </p:nvPr>
        </p:nvSpPr>
        <p:spPr/>
        <p:txBody>
          <a:bodyPr rtlCol="0"/>
          <a:lstStyle/>
          <a:p>
            <a:endParaRPr lang="es-EC"/>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Conector recto"/>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1 Título"/>
          <p:cNvSpPr>
            <a:spLocks noGrp="1"/>
          </p:cNvSpPr>
          <p:nvPr>
            <p:ph type="title"/>
          </p:nvPr>
        </p:nvSpPr>
        <p:spPr>
          <a:xfrm rot="5400000">
            <a:off x="3350133" y="3200400"/>
            <a:ext cx="6309360" cy="457200"/>
          </a:xfrm>
        </p:spPr>
        <p:txBody>
          <a:bodyPr anchor="b"/>
          <a:lstStyle>
            <a:lvl1pPr algn="l">
              <a:buNone/>
              <a:defRPr sz="2000" b="1"/>
            </a:lvl1pPr>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10" name="9 Conector recto"/>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10 Rectángulo"/>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18 Conector recto"/>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19 Conector recto"/>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16 Marcador de fecha"/>
          <p:cNvSpPr>
            <a:spLocks noGrp="1"/>
          </p:cNvSpPr>
          <p:nvPr>
            <p:ph type="dt" sz="half" idx="10"/>
          </p:nvPr>
        </p:nvSpPr>
        <p:spPr/>
        <p:txBody>
          <a:bodyPr rtlCol="0"/>
          <a:lstStyle/>
          <a:p>
            <a:fld id="{4B4F48F0-A069-46C1-B7D2-6DCAE21AF5C0}" type="datetimeFigureOut">
              <a:rPr lang="es-EC" smtClean="0"/>
              <a:t>07/05/2014</a:t>
            </a:fld>
            <a:endParaRPr lang="es-EC"/>
          </a:p>
        </p:txBody>
      </p:sp>
      <p:sp>
        <p:nvSpPr>
          <p:cNvPr id="18" name="17 Marcador de número de diapositiva"/>
          <p:cNvSpPr>
            <a:spLocks noGrp="1"/>
          </p:cNvSpPr>
          <p:nvPr>
            <p:ph type="sldNum" sz="quarter" idx="11"/>
          </p:nvPr>
        </p:nvSpPr>
        <p:spPr/>
        <p:txBody>
          <a:bodyPr rtlCol="0"/>
          <a:lstStyle/>
          <a:p>
            <a:fld id="{41B50AA8-C260-4634-A2A1-5450E6BDC228}" type="slidenum">
              <a:rPr lang="es-EC" smtClean="0"/>
              <a:t>‹Nº›</a:t>
            </a:fld>
            <a:endParaRPr lang="es-EC"/>
          </a:p>
        </p:txBody>
      </p:sp>
      <p:sp>
        <p:nvSpPr>
          <p:cNvPr id="21" name="20 Marcador de pie de página"/>
          <p:cNvSpPr>
            <a:spLocks noGrp="1"/>
          </p:cNvSpPr>
          <p:nvPr>
            <p:ph type="ftr" sz="quarter" idx="12"/>
          </p:nvPr>
        </p:nvSpPr>
        <p:spPr/>
        <p:txBody>
          <a:bodyPr rtlCol="0"/>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Conector recto"/>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21 Marcador de título"/>
          <p:cNvSpPr>
            <a:spLocks noGrp="1"/>
          </p:cNvSpPr>
          <p:nvPr>
            <p:ph type="title"/>
          </p:nvPr>
        </p:nvSpPr>
        <p:spPr>
          <a:xfrm>
            <a:off x="457200" y="274638"/>
            <a:ext cx="7467600" cy="1143000"/>
          </a:xfrm>
          <a:prstGeom prst="rect">
            <a:avLst/>
          </a:prstGeom>
        </p:spPr>
        <p:txBody>
          <a:bodyPr vert="horz" anchor="b">
            <a:normAutofit/>
          </a:bodyPr>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4" name="13 Marcador de fecha"/>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4B4F48F0-A069-46C1-B7D2-6DCAE21AF5C0}" type="datetimeFigureOut">
              <a:rPr lang="es-EC" smtClean="0"/>
              <a:t>07/05/2014</a:t>
            </a:fld>
            <a:endParaRPr lang="es-EC"/>
          </a:p>
        </p:txBody>
      </p:sp>
      <p:sp>
        <p:nvSpPr>
          <p:cNvPr id="3" name="2 Marcador de pie de página"/>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s-EC"/>
          </a:p>
        </p:txBody>
      </p:sp>
      <p:sp>
        <p:nvSpPr>
          <p:cNvPr id="7" name="6 Conector recto"/>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8 Conector recto"/>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9 Rectángulo"/>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Conector recto"/>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Elipse"/>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22 Marcador de número de diapositiva"/>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41B50AA8-C260-4634-A2A1-5450E6BDC228}"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3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20.xml"/><Relationship Id="rId5" Type="http://schemas.openxmlformats.org/officeDocument/2006/relationships/slide" Target="slide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1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9.png"/><Relationship Id="rId4" Type="http://schemas.openxmlformats.org/officeDocument/2006/relationships/chart" Target="../charts/chart6.xml"/></Relationships>
</file>

<file path=ppt/slides/_rels/slide2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gif"/><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12.jpe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3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13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Presupuesto%20Final.docx"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787766" y="2492896"/>
            <a:ext cx="5256584" cy="504056"/>
          </a:xfrm>
        </p:spPr>
        <p:txBody>
          <a:bodyPr>
            <a:noAutofit/>
          </a:bodyPr>
          <a:lstStyle/>
          <a:p>
            <a:pPr algn="ctr"/>
            <a:r>
              <a:rPr lang="es-EC" sz="2400" b="0" dirty="0" smtClean="0">
                <a:solidFill>
                  <a:schemeClr val="accent1">
                    <a:lumMod val="75000"/>
                  </a:schemeClr>
                </a:solidFill>
                <a:latin typeface="Algerian" panose="04020705040A02060702" pitchFamily="82" charset="0"/>
              </a:rPr>
              <a:t>FACULTAD DE INGENIERÍA CIVIL</a:t>
            </a:r>
            <a:endParaRPr lang="es-EC" sz="2400" b="0" dirty="0">
              <a:solidFill>
                <a:schemeClr val="accent1">
                  <a:lumMod val="75000"/>
                </a:schemeClr>
              </a:solidFill>
              <a:latin typeface="Algerian" panose="04020705040A02060702" pitchFamily="82" charset="0"/>
            </a:endParaRP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1774005" y="404664"/>
            <a:ext cx="6264696" cy="1800200"/>
          </a:xfrm>
          <a:prstGeom prst="rect">
            <a:avLst/>
          </a:prstGeom>
          <a:noFill/>
          <a:ln>
            <a:noFill/>
          </a:ln>
        </p:spPr>
      </p:pic>
      <p:sp>
        <p:nvSpPr>
          <p:cNvPr id="5" name="2 Subtítulo"/>
          <p:cNvSpPr txBox="1">
            <a:spLocks/>
          </p:cNvSpPr>
          <p:nvPr/>
        </p:nvSpPr>
        <p:spPr>
          <a:xfrm>
            <a:off x="2535738" y="3284984"/>
            <a:ext cx="5760640" cy="1368152"/>
          </a:xfrm>
          <a:prstGeom prst="rect">
            <a:avLst/>
          </a:prstGeom>
        </p:spPr>
        <p:txBody>
          <a:bodyPr vert="horz">
            <a:norm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ctr">
              <a:lnSpc>
                <a:spcPct val="150000"/>
              </a:lnSpc>
            </a:pPr>
            <a:r>
              <a:rPr lang="es-EC" b="0" dirty="0">
                <a:solidFill>
                  <a:srgbClr val="206A0C"/>
                </a:solidFill>
                <a:latin typeface="Algerian" panose="04020705040A02060702" pitchFamily="82" charset="0"/>
              </a:rPr>
              <a:t>DISEÑO DE UNA PRESA, DE MATERIALES SUELTOS, EN EL RÍO GRANDE DEL PROYECTO MULTIPROPÓSITO CHONE.</a:t>
            </a:r>
          </a:p>
          <a:p>
            <a:endParaRPr lang="es-EC" dirty="0"/>
          </a:p>
        </p:txBody>
      </p:sp>
      <p:sp>
        <p:nvSpPr>
          <p:cNvPr id="6" name="2 Subtítulo"/>
          <p:cNvSpPr txBox="1">
            <a:spLocks/>
          </p:cNvSpPr>
          <p:nvPr/>
        </p:nvSpPr>
        <p:spPr>
          <a:xfrm>
            <a:off x="2787766" y="4941168"/>
            <a:ext cx="5508612" cy="504056"/>
          </a:xfrm>
          <a:prstGeom prst="rect">
            <a:avLst/>
          </a:prstGeom>
        </p:spPr>
        <p:txBody>
          <a:bodyPr vert="horz">
            <a:no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ctr"/>
            <a:r>
              <a:rPr lang="es-EC" sz="2000" b="0" dirty="0" smtClean="0">
                <a:solidFill>
                  <a:schemeClr val="accent5">
                    <a:lumMod val="75000"/>
                  </a:schemeClr>
                </a:solidFill>
                <a:latin typeface="Algerian" panose="04020705040A02060702" pitchFamily="82" charset="0"/>
              </a:rPr>
              <a:t>ALEJANDRA ELIZABEH LEÓN MONTENEGRO</a:t>
            </a:r>
            <a:endParaRPr lang="es-EC" sz="2000" b="0" dirty="0">
              <a:solidFill>
                <a:schemeClr val="accent5">
                  <a:lumMod val="75000"/>
                </a:schemeClr>
              </a:solidFill>
              <a:latin typeface="Algerian" panose="04020705040A02060702" pitchFamily="82" charset="0"/>
            </a:endParaRPr>
          </a:p>
        </p:txBody>
      </p:sp>
      <p:sp>
        <p:nvSpPr>
          <p:cNvPr id="7" name="2 Subtítulo"/>
          <p:cNvSpPr txBox="1">
            <a:spLocks/>
          </p:cNvSpPr>
          <p:nvPr/>
        </p:nvSpPr>
        <p:spPr>
          <a:xfrm>
            <a:off x="4581938" y="5473321"/>
            <a:ext cx="1668239" cy="504056"/>
          </a:xfrm>
          <a:prstGeom prst="rect">
            <a:avLst/>
          </a:prstGeom>
        </p:spPr>
        <p:txBody>
          <a:bodyPr vert="horz">
            <a:noAutofit/>
          </a:bodyPr>
          <a:lstStyle>
            <a:lvl1pPr marL="0" indent="0" algn="l" rtl="0" eaLnBrk="1" latinLnBrk="0" hangingPunct="1">
              <a:spcBef>
                <a:spcPts val="600"/>
              </a:spcBef>
              <a:buClr>
                <a:schemeClr val="accent1"/>
              </a:buClr>
              <a:buSzPct val="70000"/>
              <a:buFont typeface="Wingdings"/>
              <a:buNone/>
              <a:defRPr kumimoji="0" sz="1800" b="1" kern="1200">
                <a:solidFill>
                  <a:schemeClr val="tx2"/>
                </a:solidFill>
                <a:latin typeface="+mn-lt"/>
                <a:ea typeface="+mn-ea"/>
                <a:cs typeface="+mn-cs"/>
              </a:defRPr>
            </a:lvl1pPr>
            <a:lvl2pPr marL="457200" indent="0" algn="ctr" rtl="0" eaLnBrk="1" latinLnBrk="0" hangingPunct="1">
              <a:spcBef>
                <a:spcPct val="20000"/>
              </a:spcBef>
              <a:buClr>
                <a:schemeClr val="accent1"/>
              </a:buClr>
              <a:buSzPct val="80000"/>
              <a:buFont typeface="Wingdings 2"/>
              <a:buNone/>
              <a:defRPr kumimoji="0" sz="2100" kern="1200">
                <a:solidFill>
                  <a:schemeClr val="tx1"/>
                </a:solidFill>
                <a:latin typeface="+mn-lt"/>
                <a:ea typeface="+mn-ea"/>
                <a:cs typeface="+mn-cs"/>
              </a:defRPr>
            </a:lvl2pPr>
            <a:lvl3pPr marL="914400" indent="0" algn="ctr" rtl="0" eaLnBrk="1" latinLnBrk="0" hangingPunct="1">
              <a:spcBef>
                <a:spcPct val="20000"/>
              </a:spcBef>
              <a:buClr>
                <a:schemeClr val="accent1">
                  <a:shade val="75000"/>
                </a:schemeClr>
              </a:buClr>
              <a:buSzPct val="60000"/>
              <a:buFont typeface="Wingdings"/>
              <a:buNone/>
              <a:defRPr kumimoji="0" sz="1800" kern="1200">
                <a:solidFill>
                  <a:schemeClr val="tx1"/>
                </a:solidFill>
                <a:latin typeface="+mn-lt"/>
                <a:ea typeface="+mn-ea"/>
                <a:cs typeface="+mn-cs"/>
              </a:defRPr>
            </a:lvl3pPr>
            <a:lvl4pPr marL="1371600" indent="0" algn="ctr" rtl="0" eaLnBrk="1" latinLnBrk="0" hangingPunct="1">
              <a:spcBef>
                <a:spcPct val="20000"/>
              </a:spcBef>
              <a:buClr>
                <a:schemeClr val="accent1">
                  <a:tint val="60000"/>
                </a:schemeClr>
              </a:buClr>
              <a:buSzPct val="60000"/>
              <a:buFont typeface="Wingdings"/>
              <a:buNone/>
              <a:defRPr kumimoji="0" sz="1800" kern="1200">
                <a:solidFill>
                  <a:schemeClr val="tx1"/>
                </a:solidFill>
                <a:latin typeface="+mn-lt"/>
                <a:ea typeface="+mn-ea"/>
                <a:cs typeface="+mn-cs"/>
              </a:defRPr>
            </a:lvl4pPr>
            <a:lvl5pPr marL="1828800" indent="0" algn="ctr" rtl="0" eaLnBrk="1" latinLnBrk="0" hangingPunct="1">
              <a:spcBef>
                <a:spcPct val="20000"/>
              </a:spcBef>
              <a:buClr>
                <a:schemeClr val="accent2">
                  <a:tint val="60000"/>
                </a:schemeClr>
              </a:buClr>
              <a:buSzPct val="68000"/>
              <a:buFont typeface="Wingdings 2"/>
              <a:buNone/>
              <a:defRPr kumimoji="0" sz="1600" kern="1200">
                <a:solidFill>
                  <a:schemeClr val="tx1"/>
                </a:solidFill>
                <a:latin typeface="+mn-lt"/>
                <a:ea typeface="+mn-ea"/>
                <a:cs typeface="+mn-cs"/>
              </a:defRPr>
            </a:lvl5pPr>
            <a:lvl6pPr marL="2286000" indent="0" algn="ctr" rtl="0" eaLnBrk="1" latinLnBrk="0" hangingPunct="1">
              <a:spcBef>
                <a:spcPct val="20000"/>
              </a:spcBef>
              <a:buClr>
                <a:schemeClr val="accent1"/>
              </a:buClr>
              <a:buNone/>
              <a:defRPr kumimoji="0" sz="1600" kern="1200">
                <a:solidFill>
                  <a:schemeClr val="tx2"/>
                </a:solidFill>
                <a:latin typeface="+mn-lt"/>
                <a:ea typeface="+mn-ea"/>
                <a:cs typeface="+mn-cs"/>
              </a:defRPr>
            </a:lvl6pPr>
            <a:lvl7pPr marL="2743200" indent="0" algn="ctr" rtl="0" eaLnBrk="1" latinLnBrk="0" hangingPunct="1">
              <a:spcBef>
                <a:spcPct val="20000"/>
              </a:spcBef>
              <a:buClr>
                <a:schemeClr val="accent1">
                  <a:tint val="60000"/>
                </a:schemeClr>
              </a:buClr>
              <a:buSzPct val="60000"/>
              <a:buFont typeface="Wingdings"/>
              <a:buNone/>
              <a:defRPr kumimoji="0" sz="1400" kern="1200" baseline="0">
                <a:solidFill>
                  <a:schemeClr val="tx2"/>
                </a:solidFill>
                <a:latin typeface="+mn-lt"/>
                <a:ea typeface="+mn-ea"/>
                <a:cs typeface="+mn-cs"/>
              </a:defRPr>
            </a:lvl7pPr>
            <a:lvl8pPr marL="3200400" indent="0" algn="ctr" rtl="0" eaLnBrk="1" latinLnBrk="0" hangingPunct="1">
              <a:spcBef>
                <a:spcPct val="20000"/>
              </a:spcBef>
              <a:buClr>
                <a:schemeClr val="accent2"/>
              </a:buClr>
              <a:buNone/>
              <a:defRPr kumimoji="0" sz="1400" kern="1200" cap="small" baseline="0">
                <a:solidFill>
                  <a:schemeClr val="tx2"/>
                </a:solidFill>
                <a:latin typeface="+mn-lt"/>
                <a:ea typeface="+mn-ea"/>
                <a:cs typeface="+mn-cs"/>
              </a:defRPr>
            </a:lvl8pPr>
            <a:lvl9pPr marL="3657600" indent="0" algn="ctr" rtl="0" eaLnBrk="1" latinLnBrk="0" hangingPunct="1">
              <a:spcBef>
                <a:spcPct val="20000"/>
              </a:spcBef>
              <a:buClr>
                <a:schemeClr val="accent1">
                  <a:shade val="75000"/>
                </a:schemeClr>
              </a:buClr>
              <a:buNone/>
              <a:defRPr kumimoji="0" sz="1400" kern="1200" baseline="0">
                <a:solidFill>
                  <a:schemeClr val="tx2"/>
                </a:solidFill>
                <a:latin typeface="+mn-lt"/>
                <a:ea typeface="+mn-ea"/>
                <a:cs typeface="+mn-cs"/>
              </a:defRPr>
            </a:lvl9pPr>
          </a:lstStyle>
          <a:p>
            <a:pPr algn="ctr"/>
            <a:r>
              <a:rPr lang="es-EC" sz="2000" b="0" dirty="0" smtClean="0">
                <a:solidFill>
                  <a:srgbClr val="A00A18"/>
                </a:solidFill>
                <a:latin typeface="Algerian" panose="04020705040A02060702" pitchFamily="82" charset="0"/>
              </a:rPr>
              <a:t>ABRIL 2014</a:t>
            </a:r>
            <a:endParaRPr lang="es-EC" sz="2000" b="0" dirty="0">
              <a:solidFill>
                <a:srgbClr val="A00A18"/>
              </a:solidFill>
              <a:latin typeface="Algerian" panose="04020705040A02060702" pitchFamily="82" charset="0"/>
            </a:endParaRPr>
          </a:p>
        </p:txBody>
      </p:sp>
    </p:spTree>
    <p:extLst>
      <p:ext uri="{BB962C8B-B14F-4D97-AF65-F5344CB8AC3E}">
        <p14:creationId xmlns:p14="http://schemas.microsoft.com/office/powerpoint/2010/main" val="34148582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76347" y="105730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CARACTERÍSTICAS </a:t>
            </a:r>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MORFOMÉTRICAS DE LA CUENCA RÍO GRANDE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1000232395"/>
              </p:ext>
            </p:extLst>
          </p:nvPr>
        </p:nvGraphicFramePr>
        <p:xfrm>
          <a:off x="697542" y="1916833"/>
          <a:ext cx="7474858" cy="1440159"/>
        </p:xfrm>
        <a:graphic>
          <a:graphicData uri="http://schemas.openxmlformats.org/drawingml/2006/table">
            <a:tbl>
              <a:tblPr firstRow="1" firstCol="1" bandRow="1">
                <a:tableStyleId>{17292A2E-F333-43FB-9621-5CBBE7FDCDCB}</a:tableStyleId>
              </a:tblPr>
              <a:tblGrid>
                <a:gridCol w="750399"/>
                <a:gridCol w="857256"/>
                <a:gridCol w="1273525"/>
                <a:gridCol w="1273525"/>
                <a:gridCol w="1005581"/>
                <a:gridCol w="1164274"/>
                <a:gridCol w="1150298"/>
              </a:tblGrid>
              <a:tr h="681594">
                <a:tc rowSpan="2">
                  <a:txBody>
                    <a:bodyPr/>
                    <a:lstStyle/>
                    <a:p>
                      <a:pPr algn="ctr">
                        <a:lnSpc>
                          <a:spcPct val="115000"/>
                        </a:lnSpc>
                        <a:spcAft>
                          <a:spcPts val="0"/>
                        </a:spcAft>
                      </a:pPr>
                      <a:r>
                        <a:rPr lang="es-EC" sz="1400" dirty="0">
                          <a:effectLst/>
                          <a:latin typeface="Arial Narrow" panose="020B0606020202030204" pitchFamily="34" charset="0"/>
                        </a:rPr>
                        <a:t>Cuenca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s-EC" sz="1400">
                          <a:effectLst/>
                          <a:latin typeface="Arial Narrow" panose="020B0606020202030204" pitchFamily="34" charset="0"/>
                        </a:rPr>
                        <a:t>Coordenadas</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a:effectLst/>
                          <a:latin typeface="Arial Narrow" panose="020B0606020202030204" pitchFamily="34" charset="0"/>
                        </a:rPr>
                        <a:t>Área de drenaje(A)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Perímetro (P)</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Longitud del río   (L)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Pendiente del río       (S)</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146">
                <a:tc vMerge="1">
                  <a:txBody>
                    <a:bodyPr/>
                    <a:lstStyle/>
                    <a:p>
                      <a:endParaRPr lang="es-EC"/>
                    </a:p>
                  </a:txBody>
                  <a:tcPr/>
                </a:tc>
                <a:tc>
                  <a:txBody>
                    <a:bodyPr/>
                    <a:lstStyle/>
                    <a:p>
                      <a:pPr algn="ctr">
                        <a:lnSpc>
                          <a:spcPct val="115000"/>
                        </a:lnSpc>
                        <a:spcAft>
                          <a:spcPts val="0"/>
                        </a:spcAft>
                      </a:pPr>
                      <a:r>
                        <a:rPr lang="es-EC" sz="1400">
                          <a:effectLst/>
                          <a:latin typeface="Arial Narrow" panose="020B0606020202030204" pitchFamily="34" charset="0"/>
                        </a:rPr>
                        <a:t>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km2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Km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Km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9419">
                <a:tc>
                  <a:txBody>
                    <a:bodyPr/>
                    <a:lstStyle/>
                    <a:p>
                      <a:pPr algn="ctr">
                        <a:lnSpc>
                          <a:spcPct val="115000"/>
                        </a:lnSpc>
                        <a:spcAft>
                          <a:spcPts val="0"/>
                        </a:spcAft>
                      </a:pPr>
                      <a:r>
                        <a:rPr lang="es-EC" sz="1400">
                          <a:effectLst/>
                          <a:latin typeface="Arial Narrow" panose="020B0606020202030204" pitchFamily="34" charset="0"/>
                        </a:rPr>
                        <a:t>Grande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606520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9925799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157,8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60.5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19,7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0,024</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6 Rectángulo"/>
          <p:cNvSpPr/>
          <p:nvPr/>
        </p:nvSpPr>
        <p:spPr>
          <a:xfrm>
            <a:off x="611560" y="3510710"/>
            <a:ext cx="4248472" cy="507831"/>
          </a:xfrm>
          <a:prstGeom prst="rect">
            <a:avLst/>
          </a:prstGeom>
        </p:spPr>
        <p:txBody>
          <a:bodyPr wrap="square">
            <a:spAutoFit/>
          </a:bodyPr>
          <a:lstStyle/>
          <a:p>
            <a:pPr marL="285750" lvl="0" indent="-285750">
              <a:lnSpc>
                <a:spcPct val="150000"/>
              </a:lnSpc>
              <a:buFont typeface="Arial" panose="020B0604020202020204" pitchFamily="34" charset="0"/>
              <a:buChar char="•"/>
            </a:pPr>
            <a:r>
              <a:rPr lang="es-EC" b="1" u="sng" dirty="0" smtClean="0">
                <a:latin typeface="Arial Narrow" panose="020B0606020202030204" pitchFamily="34" charset="0"/>
              </a:rPr>
              <a:t>Cálculo del tiempo de concentración</a:t>
            </a:r>
            <a:endParaRPr lang="es-EC" b="1" u="sng"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8" name="7 Rectángulo"/>
              <p:cNvSpPr/>
              <p:nvPr/>
            </p:nvSpPr>
            <p:spPr>
              <a:xfrm>
                <a:off x="251520" y="4368494"/>
                <a:ext cx="3437593" cy="2181431"/>
              </a:xfrm>
              <a:prstGeom prst="rect">
                <a:avLst/>
              </a:prstGeom>
            </p:spPr>
            <p:txBody>
              <a:bodyPr wrap="square">
                <a:spAutoFit/>
              </a:bodyPr>
              <a:lstStyle/>
              <a:p>
                <a:pPr lvl="0"/>
                <a:r>
                  <a:rPr lang="es-EC" sz="1600" b="1" i="1" u="sng" dirty="0">
                    <a:latin typeface="Arial Narrow" panose="020B0606020202030204" pitchFamily="34" charset="0"/>
                  </a:rPr>
                  <a:t>Fórmula de </a:t>
                </a:r>
                <a:r>
                  <a:rPr lang="es-EC" sz="1600" b="1" i="1" u="sng" dirty="0" err="1">
                    <a:latin typeface="Arial Narrow" panose="020B0606020202030204" pitchFamily="34" charset="0"/>
                  </a:rPr>
                  <a:t>Ranser</a:t>
                </a:r>
                <a:r>
                  <a:rPr lang="es-EC" sz="1600" b="1" i="1" u="sng" dirty="0">
                    <a:latin typeface="Arial Narrow" panose="020B0606020202030204" pitchFamily="34" charset="0"/>
                  </a:rPr>
                  <a:t> - </a:t>
                </a:r>
                <a:r>
                  <a:rPr lang="es-EC" sz="1600" b="1" i="1" u="sng" dirty="0" err="1">
                    <a:latin typeface="Arial Narrow" panose="020B0606020202030204" pitchFamily="34" charset="0"/>
                  </a:rPr>
                  <a:t>Kirpich</a:t>
                </a:r>
                <a:r>
                  <a:rPr lang="es-EC" sz="1600" i="1" dirty="0" smtClean="0">
                    <a:latin typeface="Arial Narrow" panose="020B0606020202030204" pitchFamily="34" charset="0"/>
                  </a:rPr>
                  <a:t>:</a:t>
                </a:r>
              </a:p>
              <a:p>
                <a:pPr lvl="0"/>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m:rPr>
                          <m:sty m:val="p"/>
                        </m:rPr>
                        <a:rPr lang="es-EC" sz="1600">
                          <a:latin typeface="Cambria Math"/>
                        </a:rPr>
                        <m:t>tc</m:t>
                      </m:r>
                      <m:r>
                        <a:rPr lang="es-EC" sz="1600">
                          <a:latin typeface="Cambria Math"/>
                        </a:rPr>
                        <m:t>=4</m:t>
                      </m:r>
                      <m:r>
                        <a:rPr lang="es-EC" sz="1600" i="1">
                          <a:latin typeface="Cambria Math"/>
                        </a:rPr>
                        <m:t>∗</m:t>
                      </m:r>
                      <m:sSup>
                        <m:sSupPr>
                          <m:ctrlPr>
                            <a:rPr lang="es-EC" sz="1600" i="1">
                              <a:latin typeface="Cambria Math"/>
                            </a:rPr>
                          </m:ctrlPr>
                        </m:sSupPr>
                        <m:e>
                          <m:d>
                            <m:dPr>
                              <m:ctrlPr>
                                <a:rPr lang="es-EC" sz="1600" i="1">
                                  <a:latin typeface="Cambria Math"/>
                                </a:rPr>
                              </m:ctrlPr>
                            </m:dPr>
                            <m:e>
                              <m:f>
                                <m:fPr>
                                  <m:ctrlPr>
                                    <a:rPr lang="es-EC" sz="1600" i="1">
                                      <a:latin typeface="Cambria Math"/>
                                    </a:rPr>
                                  </m:ctrlPr>
                                </m:fPr>
                                <m:num>
                                  <m:r>
                                    <m:rPr>
                                      <m:sty m:val="p"/>
                                    </m:rPr>
                                    <a:rPr lang="es-EC" sz="1600">
                                      <a:latin typeface="Cambria Math"/>
                                    </a:rPr>
                                    <m:t>L</m:t>
                                  </m:r>
                                </m:num>
                                <m:den>
                                  <m:rad>
                                    <m:radPr>
                                      <m:degHide m:val="on"/>
                                      <m:ctrlPr>
                                        <a:rPr lang="es-EC" sz="1600" i="1">
                                          <a:latin typeface="Cambria Math"/>
                                        </a:rPr>
                                      </m:ctrlPr>
                                    </m:radPr>
                                    <m:deg/>
                                    <m:e>
                                      <m:r>
                                        <m:rPr>
                                          <m:sty m:val="p"/>
                                        </m:rPr>
                                        <a:rPr lang="es-EC" sz="1600">
                                          <a:latin typeface="Cambria Math"/>
                                        </a:rPr>
                                        <m:t>S</m:t>
                                      </m:r>
                                    </m:e>
                                  </m:rad>
                                </m:den>
                              </m:f>
                            </m:e>
                          </m:d>
                        </m:e>
                        <m:sup>
                          <m:r>
                            <a:rPr lang="es-EC" sz="1600" i="1">
                              <a:latin typeface="Cambria Math"/>
                            </a:rPr>
                            <m:t>0.385</m:t>
                          </m:r>
                        </m:sup>
                      </m:sSup>
                    </m:oMath>
                  </m:oMathPara>
                </a14:m>
                <a:endParaRPr lang="es-EC" sz="1600" dirty="0">
                  <a:latin typeface="Arial Narrow" panose="020B0606020202030204" pitchFamily="34" charset="0"/>
                </a:endParaRPr>
              </a:p>
              <a:p>
                <a:endParaRPr lang="es-EC" sz="1600" dirty="0" smtClean="0">
                  <a:latin typeface="Arial Narrow" panose="020B0606020202030204" pitchFamily="34" charset="0"/>
                </a:endParaRPr>
              </a:p>
              <a:p>
                <a:r>
                  <a:rPr lang="es-EC" sz="1600" dirty="0" smtClean="0">
                    <a:latin typeface="Arial Narrow" panose="020B0606020202030204" pitchFamily="34" charset="0"/>
                  </a:rPr>
                  <a:t>Dónde</a:t>
                </a:r>
                <a:r>
                  <a:rPr lang="es-EC" sz="1600" dirty="0">
                    <a:latin typeface="Arial Narrow" panose="020B0606020202030204" pitchFamily="34" charset="0"/>
                  </a:rPr>
                  <a:t>:</a:t>
                </a:r>
              </a:p>
              <a:p>
                <a:pPr marL="285750" lvl="0" indent="-285750">
                  <a:buFont typeface="Arial" panose="020B0604020202020204" pitchFamily="34" charset="0"/>
                  <a:buChar char="•"/>
                </a:pPr>
                <a:r>
                  <a:rPr lang="es-EC" sz="1600" dirty="0">
                    <a:latin typeface="Arial Narrow" panose="020B0606020202030204" pitchFamily="34" charset="0"/>
                  </a:rPr>
                  <a:t>L: Longitud del río (Km)</a:t>
                </a:r>
              </a:p>
              <a:p>
                <a:pPr marL="285750" lvl="0" indent="-285750">
                  <a:buFont typeface="Arial" panose="020B0604020202020204" pitchFamily="34" charset="0"/>
                  <a:buChar char="•"/>
                </a:pPr>
                <a:r>
                  <a:rPr lang="es-EC" sz="1600" dirty="0">
                    <a:latin typeface="Arial Narrow" panose="020B0606020202030204" pitchFamily="34" charset="0"/>
                  </a:rPr>
                  <a:t>S: Pendiente de la cuenca (º/</a:t>
                </a:r>
                <a:r>
                  <a:rPr lang="es-EC" sz="1600" dirty="0" err="1">
                    <a:latin typeface="Arial Narrow" panose="020B0606020202030204" pitchFamily="34" charset="0"/>
                  </a:rPr>
                  <a:t>ºº</a:t>
                </a:r>
                <a:r>
                  <a:rPr lang="es-EC" sz="1600" dirty="0">
                    <a:latin typeface="Arial Narrow" panose="020B0606020202030204" pitchFamily="34" charset="0"/>
                  </a:rPr>
                  <a:t>)</a:t>
                </a:r>
              </a:p>
            </p:txBody>
          </p:sp>
        </mc:Choice>
        <mc:Fallback xmlns="">
          <p:sp>
            <p:nvSpPr>
              <p:cNvPr id="8" name="7 Rectángulo"/>
              <p:cNvSpPr>
                <a:spLocks noRot="1" noChangeAspect="1" noMove="1" noResize="1" noEditPoints="1" noAdjustHandles="1" noChangeArrowheads="1" noChangeShapeType="1" noTextEdit="1"/>
              </p:cNvSpPr>
              <p:nvPr/>
            </p:nvSpPr>
            <p:spPr>
              <a:xfrm>
                <a:off x="251520" y="4368494"/>
                <a:ext cx="3437593" cy="2181431"/>
              </a:xfrm>
              <a:prstGeom prst="rect">
                <a:avLst/>
              </a:prstGeom>
              <a:blipFill rotWithShape="1">
                <a:blip r:embed="rId2"/>
                <a:stretch>
                  <a:fillRect l="-887" t="-840" b="-308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8 Rectángulo"/>
              <p:cNvSpPr/>
              <p:nvPr/>
            </p:nvSpPr>
            <p:spPr>
              <a:xfrm>
                <a:off x="3167844" y="4368494"/>
                <a:ext cx="3384376" cy="2366866"/>
              </a:xfrm>
              <a:prstGeom prst="rect">
                <a:avLst/>
              </a:prstGeom>
            </p:spPr>
            <p:txBody>
              <a:bodyPr wrap="square">
                <a:spAutoFit/>
              </a:bodyPr>
              <a:lstStyle/>
              <a:p>
                <a:pPr lvl="0"/>
                <a:r>
                  <a:rPr lang="es-EC" sz="1600" b="1" i="1" u="sng" dirty="0">
                    <a:latin typeface="Arial Narrow" panose="020B0606020202030204" pitchFamily="34" charset="0"/>
                  </a:rPr>
                  <a:t>Fórmula de </a:t>
                </a:r>
                <a:r>
                  <a:rPr lang="es-EC" sz="1600" b="1" i="1" u="sng" dirty="0" err="1">
                    <a:latin typeface="Arial Narrow" panose="020B0606020202030204" pitchFamily="34" charset="0"/>
                  </a:rPr>
                  <a:t>Giandotti</a:t>
                </a:r>
                <a:r>
                  <a:rPr lang="es-EC" sz="1600" i="1" dirty="0" smtClean="0">
                    <a:latin typeface="Arial Narrow" panose="020B0606020202030204" pitchFamily="34" charset="0"/>
                  </a:rPr>
                  <a:t>:</a:t>
                </a:r>
              </a:p>
              <a:p>
                <a:pPr lvl="0"/>
                <a:endParaRPr lang="es-EC" sz="1600" dirty="0" smtClean="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𝑡𝑐</m:t>
                      </m:r>
                      <m:r>
                        <a:rPr lang="es-EC" sz="1600" i="1">
                          <a:latin typeface="Cambria Math"/>
                        </a:rPr>
                        <m:t>=</m:t>
                      </m:r>
                      <m:f>
                        <m:fPr>
                          <m:ctrlPr>
                            <a:rPr lang="es-EC" sz="1600" i="1">
                              <a:latin typeface="Cambria Math"/>
                            </a:rPr>
                          </m:ctrlPr>
                        </m:fPr>
                        <m:num>
                          <m:r>
                            <a:rPr lang="es-EC" sz="1600" i="1">
                              <a:latin typeface="Cambria Math"/>
                            </a:rPr>
                            <m:t>(4</m:t>
                          </m:r>
                          <m:rad>
                            <m:radPr>
                              <m:degHide m:val="on"/>
                              <m:ctrlPr>
                                <a:rPr lang="es-EC" sz="1600" i="1">
                                  <a:latin typeface="Cambria Math"/>
                                </a:rPr>
                              </m:ctrlPr>
                            </m:radPr>
                            <m:deg/>
                            <m:e>
                              <m:r>
                                <a:rPr lang="es-EC" sz="1600" i="1">
                                  <a:latin typeface="Cambria Math"/>
                                </a:rPr>
                                <m:t>𝐴</m:t>
                              </m:r>
                            </m:e>
                          </m:rad>
                          <m:r>
                            <a:rPr lang="es-EC" sz="1600" i="1">
                              <a:latin typeface="Cambria Math"/>
                            </a:rPr>
                            <m:t>+1.5</m:t>
                          </m:r>
                          <m:r>
                            <a:rPr lang="es-EC" sz="1600" i="1">
                              <a:latin typeface="Cambria Math"/>
                            </a:rPr>
                            <m:t>𝐿</m:t>
                          </m:r>
                          <m:r>
                            <a:rPr lang="es-EC" sz="1600" i="1">
                              <a:latin typeface="Cambria Math"/>
                            </a:rPr>
                            <m:t>)</m:t>
                          </m:r>
                        </m:num>
                        <m:den>
                          <m:r>
                            <a:rPr lang="es-EC" sz="1600" i="1">
                              <a:latin typeface="Cambria Math"/>
                            </a:rPr>
                            <m:t>0.8</m:t>
                          </m:r>
                          <m:sSup>
                            <m:sSupPr>
                              <m:ctrlPr>
                                <a:rPr lang="es-EC" sz="1600" i="1">
                                  <a:latin typeface="Cambria Math"/>
                                </a:rPr>
                              </m:ctrlPr>
                            </m:sSupPr>
                            <m:e>
                              <m:r>
                                <a:rPr lang="es-EC" sz="1600" i="1">
                                  <a:latin typeface="Cambria Math"/>
                                </a:rPr>
                                <m:t>𝐻</m:t>
                              </m:r>
                            </m:e>
                            <m:sup>
                              <m:r>
                                <a:rPr lang="es-EC" sz="1600" i="1">
                                  <a:latin typeface="Cambria Math"/>
                                </a:rPr>
                                <m:t>0.5</m:t>
                              </m:r>
                            </m:sup>
                          </m:sSup>
                        </m:den>
                      </m:f>
                    </m:oMath>
                  </m:oMathPara>
                </a14:m>
                <a:endParaRPr lang="es-EC" sz="1600" dirty="0">
                  <a:latin typeface="Arial Narrow" panose="020B0606020202030204" pitchFamily="34" charset="0"/>
                </a:endParaRPr>
              </a:p>
              <a:p>
                <a:r>
                  <a:rPr lang="es-EC" sz="1600" i="1" dirty="0">
                    <a:latin typeface="Arial Narrow" panose="020B0606020202030204" pitchFamily="34" charset="0"/>
                  </a:rPr>
                  <a:t> </a:t>
                </a:r>
                <a:endParaRPr lang="es-EC" sz="1600" dirty="0">
                  <a:latin typeface="Arial Narrow" panose="020B0606020202030204" pitchFamily="34" charset="0"/>
                </a:endParaRPr>
              </a:p>
              <a:p>
                <a:r>
                  <a:rPr lang="es-EC" sz="1600" dirty="0">
                    <a:latin typeface="Arial Narrow" panose="020B0606020202030204" pitchFamily="34" charset="0"/>
                  </a:rPr>
                  <a:t>Dónde:</a:t>
                </a:r>
              </a:p>
              <a:p>
                <a:pPr marL="285750" lvl="0" indent="-285750">
                  <a:buFont typeface="Arial" panose="020B0604020202020204" pitchFamily="34" charset="0"/>
                  <a:buChar char="•"/>
                </a:pPr>
                <a:r>
                  <a:rPr lang="es-EC" sz="1600" dirty="0">
                    <a:latin typeface="Arial Narrow" panose="020B0606020202030204" pitchFamily="34" charset="0"/>
                  </a:rPr>
                  <a:t>L: Longitud del río (km)</a:t>
                </a:r>
              </a:p>
              <a:p>
                <a:pPr marL="285750" lvl="0" indent="-285750">
                  <a:buFont typeface="Arial" panose="020B0604020202020204" pitchFamily="34" charset="0"/>
                  <a:buChar char="•"/>
                </a:pPr>
                <a:r>
                  <a:rPr lang="es-EC" sz="1600" dirty="0">
                    <a:latin typeface="Arial Narrow" panose="020B0606020202030204" pitchFamily="34" charset="0"/>
                  </a:rPr>
                  <a:t>A: Área de la cuenca (km</a:t>
                </a:r>
                <a:r>
                  <a:rPr lang="es-EC" sz="1600" baseline="30000" dirty="0">
                    <a:latin typeface="Arial Narrow" panose="020B0606020202030204" pitchFamily="34" charset="0"/>
                  </a:rPr>
                  <a:t>2</a:t>
                </a:r>
                <a:r>
                  <a:rPr lang="es-EC" sz="1600" dirty="0">
                    <a:latin typeface="Arial Narrow" panose="020B0606020202030204" pitchFamily="34" charset="0"/>
                  </a:rPr>
                  <a:t>)</a:t>
                </a:r>
              </a:p>
              <a:p>
                <a:pPr marL="285750" lvl="0" indent="-285750">
                  <a:buFont typeface="Arial" panose="020B0604020202020204" pitchFamily="34" charset="0"/>
                  <a:buChar char="•"/>
                </a:pPr>
                <a:r>
                  <a:rPr lang="es-EC" sz="1600" dirty="0">
                    <a:latin typeface="Arial Narrow" panose="020B0606020202030204" pitchFamily="34" charset="0"/>
                  </a:rPr>
                  <a:t>H: Diferencia de nivel (m)</a:t>
                </a:r>
              </a:p>
            </p:txBody>
          </p:sp>
        </mc:Choice>
        <mc:Fallback xmlns="">
          <p:sp>
            <p:nvSpPr>
              <p:cNvPr id="9" name="8 Rectángulo"/>
              <p:cNvSpPr>
                <a:spLocks noRot="1" noChangeAspect="1" noMove="1" noResize="1" noEditPoints="1" noAdjustHandles="1" noChangeArrowheads="1" noChangeShapeType="1" noTextEdit="1"/>
              </p:cNvSpPr>
              <p:nvPr/>
            </p:nvSpPr>
            <p:spPr>
              <a:xfrm>
                <a:off x="3167844" y="4368494"/>
                <a:ext cx="3384376" cy="2366866"/>
              </a:xfrm>
              <a:prstGeom prst="rect">
                <a:avLst/>
              </a:prstGeom>
              <a:blipFill rotWithShape="1">
                <a:blip r:embed="rId3"/>
                <a:stretch>
                  <a:fillRect l="-1081" t="-773" b="-257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6030416" y="4368494"/>
                <a:ext cx="3222104" cy="2365584"/>
              </a:xfrm>
              <a:prstGeom prst="rect">
                <a:avLst/>
              </a:prstGeom>
            </p:spPr>
            <p:txBody>
              <a:bodyPr wrap="square">
                <a:spAutoFit/>
              </a:bodyPr>
              <a:lstStyle/>
              <a:p>
                <a:pPr lvl="0"/>
                <a:r>
                  <a:rPr lang="es-EC" sz="1600" b="1" i="1" u="sng" dirty="0">
                    <a:latin typeface="Arial Narrow" panose="020B0606020202030204" pitchFamily="34" charset="0"/>
                  </a:rPr>
                  <a:t>Fórmula de la </a:t>
                </a:r>
                <a:r>
                  <a:rPr lang="es-EC" sz="1600" b="1" i="1" u="sng" dirty="0" smtClean="0">
                    <a:latin typeface="Arial Narrow" panose="020B0606020202030204" pitchFamily="34" charset="0"/>
                  </a:rPr>
                  <a:t>Mexicana C.2 </a:t>
                </a:r>
                <a:r>
                  <a:rPr lang="es-EC" sz="1600" i="1" dirty="0" smtClean="0">
                    <a:latin typeface="Arial Narrow" panose="020B0606020202030204" pitchFamily="34" charset="0"/>
                  </a:rPr>
                  <a:t>:</a:t>
                </a:r>
              </a:p>
              <a:p>
                <a:pPr lvl="0"/>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m:rPr>
                          <m:sty m:val="p"/>
                        </m:rPr>
                        <a:rPr lang="es-EC" sz="1600">
                          <a:latin typeface="Cambria Math"/>
                        </a:rPr>
                        <m:t>tc</m:t>
                      </m:r>
                      <m:r>
                        <a:rPr lang="es-EC" sz="1600">
                          <a:latin typeface="Cambria Math"/>
                        </a:rPr>
                        <m:t>=0.3</m:t>
                      </m:r>
                      <m:r>
                        <a:rPr lang="es-EC" sz="1600" i="1">
                          <a:latin typeface="Cambria Math"/>
                        </a:rPr>
                        <m:t>∗</m:t>
                      </m:r>
                      <m:sSup>
                        <m:sSupPr>
                          <m:ctrlPr>
                            <a:rPr lang="es-EC" sz="1600" i="1">
                              <a:latin typeface="Cambria Math"/>
                            </a:rPr>
                          </m:ctrlPr>
                        </m:sSupPr>
                        <m:e>
                          <m:d>
                            <m:dPr>
                              <m:ctrlPr>
                                <a:rPr lang="es-EC" sz="1600" i="1">
                                  <a:latin typeface="Cambria Math"/>
                                </a:rPr>
                              </m:ctrlPr>
                            </m:dPr>
                            <m:e>
                              <m:f>
                                <m:fPr>
                                  <m:ctrlPr>
                                    <a:rPr lang="es-EC" sz="1600" i="1">
                                      <a:latin typeface="Cambria Math"/>
                                    </a:rPr>
                                  </m:ctrlPr>
                                </m:fPr>
                                <m:num>
                                  <m:r>
                                    <m:rPr>
                                      <m:sty m:val="p"/>
                                    </m:rPr>
                                    <a:rPr lang="es-EC" sz="1600">
                                      <a:latin typeface="Cambria Math"/>
                                    </a:rPr>
                                    <m:t>L</m:t>
                                  </m:r>
                                </m:num>
                                <m:den>
                                  <m:sSup>
                                    <m:sSupPr>
                                      <m:ctrlPr>
                                        <a:rPr lang="es-EC" sz="1600" i="1">
                                          <a:latin typeface="Cambria Math"/>
                                        </a:rPr>
                                      </m:ctrlPr>
                                    </m:sSupPr>
                                    <m:e>
                                      <m:r>
                                        <a:rPr lang="es-EC" sz="1600" i="1">
                                          <a:latin typeface="Cambria Math"/>
                                        </a:rPr>
                                        <m:t>𝑆</m:t>
                                      </m:r>
                                    </m:e>
                                    <m:sup>
                                      <m:r>
                                        <a:rPr lang="es-EC" sz="1600" i="1">
                                          <a:latin typeface="Cambria Math"/>
                                        </a:rPr>
                                        <m:t>0.25</m:t>
                                      </m:r>
                                    </m:sup>
                                  </m:sSup>
                                </m:den>
                              </m:f>
                            </m:e>
                          </m:d>
                        </m:e>
                        <m:sup>
                          <m:r>
                            <a:rPr lang="es-EC" sz="1600" i="1">
                              <a:latin typeface="Cambria Math"/>
                            </a:rPr>
                            <m:t>0.76</m:t>
                          </m:r>
                        </m:sup>
                      </m:sSup>
                    </m:oMath>
                  </m:oMathPara>
                </a14:m>
                <a:endParaRPr lang="es-EC" sz="1600" dirty="0">
                  <a:latin typeface="Arial Narrow" panose="020B0606020202030204" pitchFamily="34" charset="0"/>
                </a:endParaRPr>
              </a:p>
              <a:p>
                <a:endParaRPr lang="es-EC" sz="1600" dirty="0" smtClean="0">
                  <a:latin typeface="Arial Narrow" panose="020B0606020202030204" pitchFamily="34" charset="0"/>
                </a:endParaRPr>
              </a:p>
              <a:p>
                <a:r>
                  <a:rPr lang="es-EC" sz="1600" dirty="0" smtClean="0">
                    <a:latin typeface="Arial Narrow" panose="020B0606020202030204" pitchFamily="34" charset="0"/>
                  </a:rPr>
                  <a:t>Dónde:</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L: Longitud del río (Km)</a:t>
                </a:r>
              </a:p>
              <a:p>
                <a:pPr marL="285750" lvl="0" indent="-285750">
                  <a:buFont typeface="Arial" panose="020B0604020202020204" pitchFamily="34" charset="0"/>
                  <a:buChar char="•"/>
                </a:pPr>
                <a:r>
                  <a:rPr lang="es-EC" sz="1600" dirty="0">
                    <a:latin typeface="Arial Narrow" panose="020B0606020202030204" pitchFamily="34" charset="0"/>
                  </a:rPr>
                  <a:t>S: Pendiente de la cuenca </a:t>
                </a:r>
              </a:p>
            </p:txBody>
          </p:sp>
        </mc:Choice>
        <mc:Fallback xmlns="">
          <p:sp>
            <p:nvSpPr>
              <p:cNvPr id="10" name="9 Rectángulo"/>
              <p:cNvSpPr>
                <a:spLocks noRot="1" noChangeAspect="1" noMove="1" noResize="1" noEditPoints="1" noAdjustHandles="1" noChangeArrowheads="1" noChangeShapeType="1" noTextEdit="1"/>
              </p:cNvSpPr>
              <p:nvPr/>
            </p:nvSpPr>
            <p:spPr>
              <a:xfrm>
                <a:off x="6030416" y="4368494"/>
                <a:ext cx="3222104" cy="2365584"/>
              </a:xfrm>
              <a:prstGeom prst="rect">
                <a:avLst/>
              </a:prstGeom>
              <a:blipFill rotWithShape="1">
                <a:blip r:embed="rId4"/>
                <a:stretch>
                  <a:fillRect l="-945" t="-773" b="-1031"/>
                </a:stretch>
              </a:blipFill>
            </p:spPr>
            <p:txBody>
              <a:bodyPr/>
              <a:lstStyle/>
              <a:p>
                <a:r>
                  <a:rPr lang="es-EC">
                    <a:noFill/>
                  </a:rPr>
                  <a:t> </a:t>
                </a:r>
              </a:p>
            </p:txBody>
          </p:sp>
        </mc:Fallback>
      </mc:AlternateContent>
      <p:cxnSp>
        <p:nvCxnSpPr>
          <p:cNvPr id="12" name="11 Conector recto"/>
          <p:cNvCxnSpPr/>
          <p:nvPr/>
        </p:nvCxnSpPr>
        <p:spPr>
          <a:xfrm>
            <a:off x="3059832" y="4221088"/>
            <a:ext cx="0" cy="251299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12 Conector recto"/>
          <p:cNvCxnSpPr/>
          <p:nvPr/>
        </p:nvCxnSpPr>
        <p:spPr>
          <a:xfrm>
            <a:off x="5875396" y="4222370"/>
            <a:ext cx="0" cy="2512990"/>
          </a:xfrm>
          <a:prstGeom prst="line">
            <a:avLst/>
          </a:prstGeom>
        </p:spPr>
        <p:style>
          <a:lnRef idx="2">
            <a:schemeClr val="accent2"/>
          </a:lnRef>
          <a:fillRef idx="0">
            <a:schemeClr val="accent2"/>
          </a:fillRef>
          <a:effectRef idx="1">
            <a:schemeClr val="accent2"/>
          </a:effectRef>
          <a:fontRef idx="minor">
            <a:schemeClr val="tx1"/>
          </a:fontRef>
        </p:style>
      </p:cxnSp>
      <p:sp>
        <p:nvSpPr>
          <p:cNvPr id="14" name="13 Rectángulo"/>
          <p:cNvSpPr/>
          <p:nvPr/>
        </p:nvSpPr>
        <p:spPr>
          <a:xfrm>
            <a:off x="251520" y="4222370"/>
            <a:ext cx="8496944" cy="263563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p:graphicFrame>
        <p:nvGraphicFramePr>
          <p:cNvPr id="11" name="10 Tabla"/>
          <p:cNvGraphicFramePr>
            <a:graphicFrameLocks noGrp="1"/>
          </p:cNvGraphicFramePr>
          <p:nvPr>
            <p:extLst>
              <p:ext uri="{D42A27DB-BD31-4B8C-83A1-F6EECF244321}">
                <p14:modId xmlns:p14="http://schemas.microsoft.com/office/powerpoint/2010/main" val="1465109036"/>
              </p:ext>
            </p:extLst>
          </p:nvPr>
        </p:nvGraphicFramePr>
        <p:xfrm>
          <a:off x="2274731" y="4393388"/>
          <a:ext cx="4450521" cy="1968798"/>
        </p:xfrm>
        <a:graphic>
          <a:graphicData uri="http://schemas.openxmlformats.org/drawingml/2006/table">
            <a:tbl>
              <a:tblPr firstRow="1" firstCol="1" bandRow="1">
                <a:tableStyleId>{912C8C85-51F0-491E-9774-3900AFEF0FD7}</a:tableStyleId>
              </a:tblPr>
              <a:tblGrid>
                <a:gridCol w="2294891"/>
                <a:gridCol w="2155630"/>
              </a:tblGrid>
              <a:tr h="656266">
                <a:tc>
                  <a:txBody>
                    <a:bodyPr/>
                    <a:lstStyle/>
                    <a:p>
                      <a:pPr algn="ctr">
                        <a:lnSpc>
                          <a:spcPct val="115000"/>
                        </a:lnSpc>
                        <a:spcAft>
                          <a:spcPts val="0"/>
                        </a:spcAft>
                      </a:pPr>
                      <a:r>
                        <a:rPr lang="es-ES" sz="1600" b="1" dirty="0">
                          <a:effectLst/>
                          <a:latin typeface="Arial Narrow" panose="020B0606020202030204" pitchFamily="34" charset="0"/>
                        </a:rPr>
                        <a:t>Fuente</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1" dirty="0">
                          <a:effectLst/>
                          <a:latin typeface="Arial Narrow" panose="020B0606020202030204" pitchFamily="34" charset="0"/>
                        </a:rPr>
                        <a:t>Tc</a:t>
                      </a:r>
                      <a:endParaRPr lang="es-EC" sz="1400" b="1" dirty="0">
                        <a:effectLst/>
                        <a:latin typeface="Arial Narrow" panose="020B0606020202030204" pitchFamily="34" charset="0"/>
                      </a:endParaRPr>
                    </a:p>
                    <a:p>
                      <a:pPr algn="ctr">
                        <a:lnSpc>
                          <a:spcPct val="115000"/>
                        </a:lnSpc>
                        <a:spcAft>
                          <a:spcPts val="0"/>
                        </a:spcAft>
                      </a:pPr>
                      <a:r>
                        <a:rPr lang="es-ES" sz="1600" b="1" dirty="0" smtClean="0">
                          <a:effectLst/>
                          <a:latin typeface="Arial Narrow" panose="020B0606020202030204" pitchFamily="34" charset="0"/>
                        </a:rPr>
                        <a:t>(horas)</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a:effectLst/>
                          <a:latin typeface="Arial Narrow" panose="020B0606020202030204" pitchFamily="34" charset="0"/>
                        </a:rPr>
                        <a:t>Ranser–Kirpich</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6,84</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dirty="0" err="1">
                          <a:effectLst/>
                          <a:latin typeface="Arial Narrow" panose="020B0606020202030204" pitchFamily="34" charset="0"/>
                        </a:rPr>
                        <a:t>Giandotti</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4,60</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a:effectLst/>
                          <a:latin typeface="Arial Narrow" panose="020B0606020202030204" pitchFamily="34" charset="0"/>
                        </a:rPr>
                        <a:t>Norma C.2 –IC</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5,87</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dirty="0">
                          <a:effectLst/>
                          <a:latin typeface="Arial Narrow" panose="020B0606020202030204" pitchFamily="34" charset="0"/>
                        </a:rPr>
                        <a:t>Tc (promedio)</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5,77</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92933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ircle(in)">
                                      <p:cBhvr>
                                        <p:cTn id="60" dur="2000"/>
                                        <p:tgtEl>
                                          <p:spTgt spid="8"/>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circle(in)">
                                      <p:cBhvr>
                                        <p:cTn id="63" dur="2000"/>
                                        <p:tgtEl>
                                          <p:spTgt spid="9"/>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circle(in)">
                                      <p:cBhvr>
                                        <p:cTn id="66" dur="2000"/>
                                        <p:tgtEl>
                                          <p:spTgt spid="10"/>
                                        </p:tgtEl>
                                      </p:cBhvr>
                                    </p:animEffect>
                                  </p:childTnLst>
                                </p:cTn>
                              </p:par>
                              <p:par>
                                <p:cTn id="67" presetID="6" presetClass="entr" presetSubtype="16"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par>
                                <p:cTn id="70" presetID="6" presetClass="entr" presetSubtype="16"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circle(in)">
                                      <p:cBhvr>
                                        <p:cTn id="72" dur="20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circle(in)">
                                      <p:cBhvr>
                                        <p:cTn id="77" dur="2000"/>
                                        <p:tgtEl>
                                          <p:spTgt spid="11"/>
                                        </p:tgtEl>
                                      </p:cBhvr>
                                    </p:animEffect>
                                  </p:childTnLst>
                                </p:cTn>
                              </p:par>
                              <p:par>
                                <p:cTn id="78" presetID="6" presetClass="entr" presetSubtype="16"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circle(in)">
                                      <p:cBhvr>
                                        <p:cTn id="8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P spid="1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2 Título"/>
          <p:cNvSpPr txBox="1">
            <a:spLocks/>
          </p:cNvSpPr>
          <p:nvPr/>
        </p:nvSpPr>
        <p:spPr>
          <a:xfrm>
            <a:off x="2339752" y="764704"/>
            <a:ext cx="5367153" cy="672481"/>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CONCLUSIONES Y RECOMENDACIONES</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2" name="AutoShape 2" descr="data:image/jpeg;base64,/9j/4AAQSkZJRgABAQAAAQABAAD/2wCEAAkGBxQSERUUExQVFhQXFRgWGBYYFxcVHhgeFR8cGBocGhwZHSggHyElHBUfITEhJSkrLi4uHR8zODMtNygtLisBCgoKDg0OGxAQGzQkICQ0LCwsLDQ0LCwsNCwsNCwsLCwsLCwsLCw0LCwsLCwsLCwsLCwsLCwsLCwsLCwsLCwsLP/AABEIAMoA+gMBEQACEQEDEQH/xAAbAAADAAMBAQAAAAAAAAAAAAAABQYDBAcCAf/EAE4QAAICAAQEAwIICAwFAgcAAAECAxEABBIhBRMxQQYiUTJhFCNCUnGBkaEHJGJykrHB0RUzNENzdIKTorKzwlNkw9LhNYMlY5TT1OLx/8QAGwEAAgMBAQEAAAAAAAAAAAAAAAQCAwUBBgf/xAA+EQACAQIDAwoFAgQGAgMAAAAAAQIDEQQhMRJBUQUTMmFxgZGhsfAUIjPB0VLhBhUjQjRicrLS8STCQ4Ki/9oADAMBAAIRAxEAPwDqePImmGAAwAGAAGACI8E5sxZQqq6pXnKxpZAOmOMFmNHSq6dzXoACWALHKFSEHtzeSX5yXW/eSEcD8tKy/VL/AHMd86Xm8pczFzggkMRhOnRenam1LZBAJY+tGqxiLlKWzzrpfJe1753195LtHM72vmMeGZzmx6iulwSjperSyGiAaFjuDQsEGheNJOMkpRd08179es6ncWwtbyn/AOcw/Rpf2V9WPS4L6Efe9iNXpszVhorIrwjmA2bhCkN5pVaiPL5HYWPqAr34R5R+g+4to9M6Zjz48GAAwAGAAwAL/EB/FZv6Nv1Yuw31odqIVOizVzEyorM7BVUEszEAADqSTsBj1BnnnLZhZFDIbU9DuP14AJbLHTnh/WgP0iB/uwtjFehInS6aOi480aAlP8bN/SD/ACJj0eA/w8e/1YjW6bJ3jn8sy9H5WX/1h+/FuI+jPsfoQh0kUnBeNGZ5Y3QRsksiKA2rUsZoFtvKxUq2nfyuhBNmvOVKaik075L39u1D8ZXHGKiQYADAAYADAAYAPmAArAB9wAGAAwAGAAGADnPhrMSx3IixurzPEhZmXRqjWViQEOrVyx3FaQK9Z8qYWNdJSk0kk3lfq47r8N4jgm9l/wCqf+5jniAzCSzS+QuIUSN40PnLOVVSHkK0rybsN9zYHl1dpciYZ01BybV293jkr7tLlrqSTubHCRmIjOzQzSyOUd7aJE2iS1j3ALdUuqJQWy7UwsDGEVTpu0Vpe7eb9/g7GpbNnzgmYEkRkHRppyNq25smmwem1Y3aENilGPUhaTvJs3ZJQoLMQqqLLE0ABuSSegxaROfZJn+Eq4kKyxxIsKtpFMyxgROCdaK5DKbTfmqbBCYrq0o1IOMiUZOLui78N+LIc2FAuOVlDcp6BIq7Q9GH0bjuBjBxWBq4fOSuuK0NC/Ef4TOhgAMABgAXeIf5LN/Rt+rF2G+tDtRCp0WT/iGZFkgMxRYQXYu5pBKunkh72rd2FmtSL3rHqDPM3AOINOjs2hlEhVJIwQsigLbLqJsaiy3dHTtgAR5drzt/82B9jAfswtjPoS7CdPpI6PjzRoCJSOdmP6Vb/uoseh5Pf9Bd/qI1umyf43/LoPzsv/r4uxX0ZdjIQ6SGuayR15mZdnjmVuoUlRDEdidrBLkatjbqSA5IwFLKMer7v34PcO21Yz4PxZpQvMiaIuupL6OO5A6qflaGAOkjuGC1Tglezvb37f7XkpcRriBIMABgAMABgAMABgAMABgAMABgAMAHOuDZWKCHLvIWZ5DHpJJYK8q6RpX2V8vl1AWR1JvFlerUqzklor+C48eJTSpwpxSXb3vP7lblMukxQSIGMW6tZUjcHSaq1tQdJ2OkWNhi7BV5tbG5BVitTV47xIwZlS0uhKUhWZVUqdYc776lcJZO2lxi6up2Thu9270RhbeK8lxhQkmgXU89M55SAPLI0fncbgoVICBjRXbcY26ck4q3tirWZ9lSeYeosMNSmCLYgi1NzPRHTyq2JnBJkET4YEfZ2meyofRqWQyEBSfIZGi1kkyUAQCurAAjzEqaipBYNLKyUL8qyHQwrpQKkEb9Kxows6ajJXujXptc3FPgUnBvFs8IAe8xF2sjmAe5zs/9uj3LHGRiuRIT+ai7Phu/YJUms4lxwnjUOZBMTgke0h8rr+cp3HTr0PYnHna2HqUZbNRWK77hhikAwALvEP8AJZvzD9+LsN9aHaiFTosS8fzTKojiBMstqoXRqVRXMkAchfKCKvbUyDvj1BnhwOdqaKQOHjIrWULNG18tmKMR8llu7JQnvgAQZc/jg7fjn/V/dhfF/Ql2E6fSR0rHmTQEjip5veUb7UC/7Mb/ACa/6PexKv0yd8RbZvLH8uH/AAzp/wB2GcR9KXY/Qrh0kVmQcGfMgEEh47HWrjXr9WPNyT2Y9/qPrVmt8FCVASQl6su42KFd9A7WovSO6WpB0tcJN35xd/vr9QS3DDI5ktatQkSg4HTfoy/ktRr6COoOBparQ6mbWOHQwAGAAwAGAAwAGAAwAGAAwAAwAcwzHEkfLrFGHaWNgE8pUHldGtqFFWRqu6kX1wzCjLn23pK/nu8bruZS5LZ7Cl4dxGV9SwqN6srUhHWxqNRKQfyn6ezhzC4WFC6qSTfBe/sV1KjlohWeGvm54mWTWoapWWXmNGUp0YcxQq2GvTGlHy71RxbWdKb2EtL+D9dLa5EY7SzGHh/hUUKHQu6vJGGJ1MBExiVQx6BVjC17t7NnGjTSUct+fe82UyeY3xM4c+4pmm5rqkNNzJ1OYRdcpUu5ZRpGpBRPm3oavZ64nB00/wCo7IuoRhKXziLNZYsoKMGQEFVUAEAjQwVrr2C1dNyN9saMot6e/aNOUW81p7Xoaplk1nSQtSKhQMu16aGnQbAWror1eiQBiF5Xy9+/yQvK+XH8dX43jCDOq1MdUbCyrWUZaA1EMpBWro7j68dmoVY7M1l1k7xmvmRXcJ8ZTRUs456fPGlZB9I2R/8ACfpOMTFchp/NQdup/Z++0jKk1pmWnC+Kw5hdULhq6joy+5lO6n6Rjz9ahUoy2aisyvqMfHx+Lv8A2f8AMMSwv1o9qIVOixRxnm0nKD+3TmMRFwtE+XmkKLYKCd9ug7j05nnjhEpLOrtIXUIalSJXAbVRJi8pUlTW2xDeuABGo/H69M3H9+hv1k4Wxf0JdhOn0kdHx5o0BNmP5RIPyIj9pcf7cbvJn0X2v7CeI6ROeJB+NZU+rD/DLD/3Ycr/AEpdj9CqHSRj8KzZ5XbTlwYebmJpZdS3mtbNyzESfmaNNgAhRuARjGrxouOcs8klw43GoOV9Mi1DR5mKwbRu42Ksh9+6urL0IsEURthFpweZdqjRLOT0/GIvTYTIetX01V0vyOB1X2uZRf8Alfl/15rr05r2jWCYOoZTYIsdR9oO4PqD0xxqzsSTMmAAwAGAAwAFYLMAwAGAAwAGABVx3IyzaBHIEUE6wdVMOx8hUmiK06gDq3uqN+HqwptuUb8CE4uWSdiL8H+G485k355fd0AIpdKiKGwoqh5QFJr5I99s4mpzdT5V7u2I4Go69JylxaXYsij4VKUys00fdJZEHqZS0qD6fMPtxVhl/VlJ6LLw/wChufRSPvE8v8EkgmiHxdJlpBuaA8sL/Ux0Hb5akmkxUpt3a1V2vuvv3cWSaS7Dys5EMzxprYPmHVOmptbtpv3tt9ePQ4aanSjJCU1aTQp4fxm5YlXNRZkykh40CAxAIzFwFJZVDKFIks2w3vY3kTx4f/8AUP8A3sz/AL8Ico/Q70XUOmUvGPC8GYJajHIf5yOlJ/OFaW9LIv0IxmYbH18P0Hlweg6rrNEPxvwrPDuy8xR0lhB1KOvmUedR60WWupx6LDcr0K2U/lfl4/ksVRPpeJNyZfcFV5iE70VJpfNXmbctJuTfQAY03HhmvfqzrjwzXv1Zjy+adVNAEKpNFiAApaqOmzZ8g23CX3o8Uml799RyMml799XdcZZfMAvqQsrpsHW0I33AYe9aI6bb47Up06ycZq6LHszyZRZTxXNLC8UiGXyBhMoVGAvytIhItSVPnQAHsvfHnqvJsKdZTpSyTzT+zEKs4pOKdyi4tlWcKUvWrWrBwmmwVJ3VgdjVFT1w8Jmr4eDkGR0AEgUhjK0rmrFMDGioB2C7WSepNgCmHfiRH/NxfekR/bijEx2qUkSg7SR08QjGOsPBDe2ye4gKzbgdORAa+l5/3fdjTwUFGDS4i1VtvMjfE8izZvKoBaCTQx2If47Lh0AI3ANAnp1X1pqfRfYyC1Oqcsegxi81DgN7TJPxjmmyjRvltIkmfS6aOZrARiJOWvmLAqqah2NG6UqxQoQm7SWhXObWhsZTNvmhvDyczEiSLbAhuZqVkJW6UmMg9atGqxQjXwsUtl6MIVG3cxfw8kDjSjuJbZoU064mXZmILAAWpUi/aHlBtjhCnVVFONZ2to/t9+zuLnHad4lRl51kUOhDKwsEdwcOFZkwAGAAwAGADRxlDIYADAAYANbic2iGV/mxu32AnEoK8kjjdkcs4J4iBgOWjjkkDOzSCMoxZFWNNPlawCfa91D5W2niKEnLbulwv3+1+xh4GvzNBU3GTaveye9v/ruH48Qzuoj+BTLEGVmKpI7PpYPpoRgKDpAJttr6dRCnThTpbKkr57+IzLGNu/NT8P3N3PeIJJo3jbIZjS6lT5ZlNHY0RDYPcHFMaEYu+2vL8ljxk2voy/8Az/yNfhmeeLJTTSK2qIzuVcaWOjU41eRaJG/sjrjbw0VGlFR0IuTlm1bqdr+WRq8EzkrZqZJZcsBGY/PGio0/MUMASWalViRtuTW4re84ZuBgfwmFurlmAvuSjPX2X9mFMdDbpW7Cyk7SOiiAYyVhorUac2ehEPTFnMw4EdpifjPhXL5m2ZSklVzIzpb3ah7LVfygcN0MRUoZQeXDcEZyi7pkNxvwFmFsoFnAB0ugVJF9+lyQa62CbI9kdMatLlKnPKorPjqXqupdJd5Mw5Rwzx2edI6qQUMZVnqNSUO4oDUb9D2w9zkdhzi7ljmowlNO4/4XDG8WcnXlUFaGNo2faNVULqBNWUjiOoAWK7dc4yCvz2bEQumYltKotWzGzQ1EDoCbJAABOADU4G2lBAysrQpGvmKsWUile123KMCNtwe1EgCbJC+KH+tJ90MZ+6q+rFVf6bJR1OnsaFnYDvjLGCGzmeXN5yT4PKrQ8iAPLG1g0+YOiNl2s6t2B8o2G5tdHDRcY5lE3dirjEBbM5YZdA4hKagukKgSWJypN0DoQ0vXpti6SvFoitSkzvFpWKqz6NerTHDbM2kea5CLA6CwEokDVuMUQw0VrmSdRsnI88Wkf4OANQiYsTrJTUuqSQEK4LLKaYyNYiNAEEFhJLJEB74V5ryQv7QWF45ZQbRydBVlYgaySl2ooam3vbCuKlFq28spp3MfGeH8jMO/VMw+oP31gbo3r5VtT6BhtpF+a5VoSklVW7Jrh1/nr7TQw00vlM3AuIciTQ38VI31Ru3f3K52PoxB+Uxwcm4u65mfd+Px4cAxFO3zrvK/GuKhgAMABgA0cZQyGAAwAGAD6qk9MSUJS0RxtLU55wHgLyZRcxlqGZickEV8YAqjQbNHbpZrcjbUSNSSbm4y6LMahTcqKnB/OnO3B/M7p9T8tS18N8TTNxaxYYHTJH0KMOxvevT76IIC3wii82aFLEqrG8e9b0+A5VAO2LY04x0RNybIvjkzIvEGRQ7IXKJRbUeRGwUr3tj073jWofTQrPpE/wAKZTm+XJmEpNDRKEihkmZrZg40gkIRWlQNvas4uImzw41xZPdmW/xZZ/2tinEfTZKHSOm4zBgMABgA0+JcSSADVZZvYjXdnr5ovoL3Y0B3IxOEJTdkcckiO8RcyRoszIFHIcsEVQ/LR0eMsSaZypcOQKFKQATROhSoqn2lEpXFmSmH8H5lA2toRMrvoEYYgFrAXqKNX1NX3F3ESkz+UEq6SWFMGVlNMrLuGB/YbBFgggkYAPGTyXLLMXeR2oF30g0t6VpFVQBqPbucAE/w8/8AxVf60f8AROKq/wBNkodIsvGTk5YwKBeZDwBj7K6kdiWA3PlU7d+li7wlQjtTXVmXTdkQMKxQ88gmRw6iUSSfB4vL8WXKqGYID11ggi23AvGkLm43FpFRHYCBFCtypCYQ20tKpVWLCjG5VQaog91wAbPAfDfPUTRFljkLyLI7sARKwdgkMbKdLaVsOy2VsqSTa9TERi7LUnGDZX5Xw7CtFwZSNxzKKg3drGAEBB7hb9+FJ15y3lqgkN8UkjXz+TSaNo3Fq31EEbgg9iCAQexAwNJ5MCJzGXZHaGUAkDrXlkQ7BgPf0K9jY6EE+axmFeHneOj0f27UaFKptrPUe+G+K9IJCSwHxbE3rUfJJPV1HruwF7kNWzg8WsRDPpLX8+9H3ClWnsPqKHDhUGAAwAaIxlJXGT2sJOLY0Jsi5pGQZf1OLlheLIuoZFiA7YujSgtxBybPeLCJKfgz/kCn1Y/qUfsxZU1EuT/oLtl/uZh8S8PfKzfD8sP6xF0Dr3bbp7z22bs4fsXdbLO14Spy56mr/qXFflbuKyKfhmfTMRLLGbVh9YI2Kn0IOxGK2rMap1I1IqUXdMm+JB9ec5VCXV5C3s6+RFpuu11f140cP9NFU+kTuWzTmSII+cModRLFPF5NJoO5kEfLUqLYFHokVRvF5A+iTRxINXTNQj+8SOM/c5xXWV4MlHU6fjKGAwAJc/xrzGOAB3BppDukZ6Ebe29j2AdvlFdgWKVBzzehCU7Ern806M7RNzJOVbyvpYAlyqM9USoZHtEoKNVC6GH4xUVZFLdzb4CJdJ1qAhp0FtqXXZdGVhtTdPM2xobAYkcJrinC2CzyxRTSxQ5eeOJkaJIkVkfUvxjKWCEkXGCKWMG2jxW6sU9m+Z2ztcqPEDVF7apboPM7RhrYeQyKCU1dLHrXfFhw1/D0tmVRpKgqdSSvMmogqyKXGxXQCQNrbsbwALuHf+qL/Wj/AKJxVX+myUOkXviDKNJD8WLkRlkQbCyhsqCSANS6ls9NWM+lPYmmXSV0Q8mWZpZHMc8DlmQtFlZ538pEdrI0TRKrCMeyp1DSdW2NFVYWvco2WYM74SMrJyY8xzWcBpZy9ad7L8zchTTBBVkVsDeIuvBLU6oMccKy5ZG5UpigijEpeSaZVSMluXsrqL0Rl3JI3O/XGLQhXxlSpKNTZjF7OkXdrXNjUnCnGKau3nqa0sj2xXNSvCp3njXMum1k6Qud1yAHa0Uj0ujTn8unvrPwh/xKueX6fUY/AXSVo3nkchI5FdJsygKyFwPK0z3/ABZ3ve8YvKs62CqRVOo2mt6j+EN4aMKsXdeo+8PZl3g+MOp1d4yxq20MQrGqFldJNAbk7DGhQqc7SjPivPf5lMo7Mmj7xzhYzCCjpkQ6o39D0Ib1VhsR9BG4BHatKNWDhLR+7hGTi7oiZY5XB3MJVyiVGZXMsYLsy0ygKgQ+YnzUR6B87CYCdOrZZyWeTSVuu6evDd6XVa6lHqLHgPEXktJdJdURw6BlWRHsKwVt1bym1s1a770NOFRTV14FDTWTG+JHAwAfAKxxJLQ7e59x04GAAwAeJXpST0AJ+zHQJf8ABklcPQflNX1bfsxOpqJcnO+Hi+31ZV4rHSElB4TmdQBORmYWBZ5Te4e4DauqDTuUXVd011me/wDxal/7Ja/5Xx7Hv4M28w4d80RbqzqRy2osDBCRoZWG57EEfTh2h9NDE+kTOTWNc2daZ/RUPK1tnZFDhn12dTLW6HzHT19+LiIcSWs6x/5jLv8Ao8n/ALMRn0X2M6tTqrsACSQANyTsAB1JxkDJNcT4tzVYq3Ly4BLSE6C4HUg7FEr5WxPUUKLO0cPvn4FUp7kTHEc/zNWXRWjiUA64tTFVQoVJRAKjcE1TWQD5a1AOFRmyXC1Vebmdd6rCuV1WW21cjyuzeW4xallUgFrJG7AU2V4O0284Kx9ob3f+lI7H5g/tE2VCVXE7oeJbGnxNrxUgGQzKgAAZaUADYAaCANug+jC9LprtLJaCHjpOge3oLgS8tSz6KN6QoLddIOkXRNY1RYw8CDDWBzeQAnL52rXdHX7fn0+zWvzXq7VgAVZI1xQe7NL/AIoRX+cfbiqv9NkoanUMZYwGABfx+Yrl5KJDMBGpHZpSIwfqLX9WIVKipwc3uTZ1LaaRpcPysn8Hu0CKzZg6gCVoRMBGpAYEH4pQ2kirJvDvJuHdDCxjv1fa8/LTuKq89uo2IMtGGgjOSm1ljHFyZJOdoZ1BI5pt1ZVbWdWoUtBQSMXU6k9rZkQlFWuhnNkuTMiEKGXJZaM6b0/FGUeW968x679Mee/iVfSf+r/1HsA+l3fc3/DJ2n/rBr+7i/beLeT/APCw7/Vka31Je9wcZz0yTJHG0agozkujOTRApadQKsXseo6YMbi/hoKSje4UqfOO1xGnDW0FHkDqZJJaaKNvNK7SGtYaqMhA9BtjGnyrOU3NRSemr4W4oaWGVrXMwysmvX8JmDaSthcvsCQSP4r1Udf34jDlWrBWjFLx+7B4aL1bGfhzMyF545JGk0ctlZggIEgYafIqgi0J3F79fTcwOIlXo7clndrLu/IpVgoTsh7hsrDAAYADAAYANDjsjrlpjEmtxG2lbAvb1JA6b9RiUbXzOSbSy1ILwbmuJfA1GWihMep9LSjruQRpWcEeYHfFs1C+fvyMzB89GjFU0muLb4v/ACj4Pxo9uHD6RmB+pziHyDa+I37Pn+Bd4ibia5WQ5o8NEOnzD8Y3+aF2B1aq00bBo3iUNi+VyNTnVFuezs79dBd4WjzEeQcKq/CNVqspIHmWNl1aenkINbbkA6ez9O2zkV0YOEEn74Lu0PvCM48uckimkmUpHDIkTBYbNvzPY/jFFJ0Zl3O5xYWmDxG4XNNZIGmE7AsbLMNgAST5RQAJxyWaZ1alVxTOc3zzERwAjTG7BQSTs0puib9lOgO5s1poo0FDN6kpTuJc/K2ZGkRsUEqq2h01J0OpgTQKNplVlLWANt8MEDZ4ZlWh0Izc7MMCqKti0WvnMW0g0zO7N5nO/mC4jKSirs6lcp+FcH0NzZSHm7V7MQOxEYPu6udzv0HlGfVrOfYXRhYbYoJinxdfwDNVsRl5T9iE4spdNdqOS0ZP8djdlUIpdeYDKisFZ0AbyqSQPb02CRa6h3xqiwcF06PJAsCXsq8rc9GsREqCNIHU/dgARxpXEyfXNQH7Y4V/Ziqt9Nko6nUsZYwGABF4mGowJuAWdjX5KFf+pf0gYz+VJuOGdt7S+/2LsOr1DUPEc1HDoE+XRUTSHMDWoUUGNzabAF9K91bYjH+JJuy5q76n+zOvApf3CvKMzxiJMzB5WSW4kJclWDh2LyvqLMu7EebfEKvLGIpy2pUrdt/wjscLCSspX7BoQ7SGSSRnYqF3CKAFJOwVR3buTjKx3KVXGbPOJK17Wvv7W+AzRoRpXtvDh880IZVERDSM9ktfmPcAdhthuhyrClSjDZbsuJVPDOUm7mHPc+SVJNUQ0I6Vpc3rKG/aHTl/firF8oU8RBRcGrO+q/BKnQlB3ueDHP8A8SH3/Euf+thDao/pfiv+JfafH34nmSDMEHTNGDWx5JNH6OZvjqnRvnF27f2ONT4+/E1MpxAxyMyTm5OWpc5dzFsSqU4pBZar1EE0BvtjYw88VQoXjS+XN659eV727hWapznnLMdjPZn/AIkX9y3/AN3FX86l+heJL4VcSjxviYYADAAYANbiTgQyE7ARuT9SnHVqDEf4OErh0I/Km/1pMTqdIVwK/wDHh2Io5HCgliAACSSaAA3JJ7DFY0RmTT+FcyJnH4jAx5Sn+ekGxdgfkruK+r564ufyK28Vj/Wltf2rTrfHs4ePA3pf5Rmd/wCdX6viYsOYf6aJz1PE2XRypZVYqdSkgHSfUeh+jF5Al+P1Fm3zHx5ZYIUVYUjkPxjzWakBANJV2LvT1IwAb7ZV5klRm5jxShVLUhdSkUultAAU2+zAAqVQ9jYBvZLKU5jy6o01KsspVVAoWGl0AW1MSEFE6vkg2K6lVQWZKMWyn4ZwtIASLZ2rXI1Fmq6B9ALNKKAs7bm82dRzd2Xxikb2IHQwAKfFx/EM3/VZ/wDTbFlLprtRyWjFuZmVFZ3IVVBZmOwAG5J+rGqLC/w9OrQ0uq1ZgwYAMpY6/MFJAtXB69CPowAJc/txBd/5/KH/ABoP9uIVOg+w6tTqWMkZDABP+KZ1jaB3YKup49RNAF11AE9BfL796HUjCHKdOVTDtRV7NP1X3LqElGeZFfhD40YcqzwuuoIXRgQaYSRRg9dyBMzD0ZVbqowryDQTrSlJZr73/FuxlmMn8qSIuLKZ3Ktw2fMZhpkzxBAMhd4yxADqXJpwsqsGHqVa1JDerrUYTpuLWRnRk07o6lkeMxNEjSSxK5UaxzFGlq8w3PY2MfPq2EqQqyhGLdm0smbUKicU2zIeM5cGjmIb6VzU79O+K1haz0g/BkuchxMo4hGfZJb8xXk/yA4sWAxL/sfhb1I89T4npcyT0inP/sSr97qBi5clYp/2+cfyR+Jp8fUwcUE/JkrLSgaDZZolAWvN0k1ezfQdcN4XkmqqsZTasmn7yKqmJjstI434fuTN5GUZgzZjOySR5uO60Rs/KINVVx2wHydKEDYY9lUilB9RlxbudyyOUzHKTmRfGaF106e1Q1dD63jxdTkaptPYkrbtdPA1FilbNP33lLj0AmGAAwAGABX4pl0ZHNMN9OWmb7EY4lDpIjN2i2a/giMLkYQO+tv0pHY/ecdnqUYJWw8Oxegl4lm34nmDlYbGUjb8YmBrmEbiND6E/b12AXmTSUFd6+/fvKM3z0thdFavj1L7+HG1lloFjRURQqKAqqNgANgBip5jaVskT2a/lE496H7UUf7caGG6BRU1DDBAlPFrheffO3iyg+J9s/GT0Oo69KvckDvWABxwDJyTtLoYrDzjrmsFnKIkemPqOsfmk3A6AE2UXrV1DJak4wuWOSyiRIEjUKovYep3JJ6kk7kncnc4z223dl6VjPjgBgAMACjxh/6fnLqvgs93sK5bXiyl012o5LRiTjmkQSMycwINYQmtTJ5kH1sB12xqixly+RSNmZEClgoYLsDpuvL0vzHerO19BgAk/EWZEeZkc7aOSw95XcAe8nYD1xGSumjq1Ok8J43BmjJyH18tgr+V1okWB5gO3pjLlCUdRhNMYYgdDAAk8T+GYc7lZoGCpzFA5iqLUqQyntdMo2vfFkKji0zjimjmfhbwA0GbjfP5xZ48ofiYY2lm0EHUNQ0/FAGm09z7uttfG04rZbSvxaXhdlcYO52DLSRyKHjKOpumWmBrY7j3isL5lpmUV0xwD7eAAwAeZEDAqRYIII9QdiMAEV4U/BhlMhmTmIzI7jUIw5UiPVsaoAk0SLPYnF868pqzIKCTuW+KCYYADABrZ/PxwrqkarNAAFmY9aVVBZjQugDiUYuTsjjaWopHi7L3R5g82mwhajRY6lQlloKSSQKAJPTFvw1TgR5xGfxcb4fmj2+Dyn6tJv7sVR6SI1781K3BkfkM/LmYIMhlTR5erMTDpErknT+cQarv0HyylrST2mJUnKdKFKDt8qu+Ctout+Sz4F7wrhseWiWKJdKL9pJ6sx7knqcUt3dzQhCMIqMdEaniTiEkMQ5Co0ztoTmEqinSz6nKgmgEOw6mht1FlGntysE5WRKcJhziGVp+XK8jhtQlbYBQtAckADbYAffZxpRioqyKG7jDnTf8Ff73/wDXEjhMeK0zYLS1FHCwgicLI7O1yFRfxYGm591DAmupFqQCk/BdlwkOYCg18Juz3PKiBrt1HbYGxtWEMX012F1PQtMKlgYADAAYAOefhFdJZjl8xNKkHJVxHGFOskuCX1AliNK6VAIB81bWHsLBbO1vKajzsauZ4qhTQ8pKmt5IQ+oA2COU67Eixt6eotsrPGV4lDD7EsKGQnf4LMurQWFEmS9qPX1WvaFgC3jOT5rHMc/WeYkVLGYgooi11Mx1EgqWB9QKq8AFp+DaICCYiq55UAdgqJt+kTjPxT+cup6FdhYsDAAq4xOSyQISpcFnZbBVFoEBh7LMWAB61rIogYQ5SxnwtDbXSeS/Pd62OxW07HqKMKoVQFUbAAUB9AGPDznKcnKTu2MpWNKRBDMkqeUPIqTKOj8zyIxHzw5Qau4sG9q3+Q8ZPnOYk7pp26ms8uq18iqrFalBj1BUGAAwAGAAwAGAAwAGACQyrc+QzE2ZG0x9wsd0mn3NQkPe2roorUow2YIXk7srTwjLIUlaOMNDqZZSACtqVYlvQqxu9vsxaRJviHDIzlzBlX0ZbNwyZePZmET6GooG+QyK1iwLVSN3JKteCVp27ScXf5Te8K8AXJZcRKdTElnkrSXZjdkWa22AvthOctpk6VKNOKihxiBYTvjfKGWFE0uyl3V9CGUqskMqXpAJI1MB07+mGMPJRldkKiuiQk4ORoCNmlCMGUHJTOBpNi6Qb0NNiti3Qmw7zsOJTss+S+H5DsjZg/FNGeZlJGu1CKwLUAQFBPqReOc9Did2WepvD+acuEEnxvJQq0eiOPltEA66nJpVSQkblrA7Y468EtQ2GdEyeWiysAQEJFGptmIGw3ZmJ7k2xJ7knGc25O7L0rIwJmZ5NbxxosSmhzzJCX2BLjykqu+kalskE9KtmGFbV27EHUzyMWQ48HdY5UMUjezuHRyBZCOK3oE0wUkAkA0arqUJQV9x2M0xu7AAkkAAWSdgAO5xQTMOSzaSoHjYMhsAj3GiPpBBFYlKLi7ME09Cf4zwaWTNNKI45EMUaC5GQjQxcgjSQQW0nr2qvVmhWjCNmVzg2zRbw+xXScoa8uwmX5AKijqB2BIxd8TAhzbPknh4sSTlCTZO8y/KLEkDX6ufu+aKPiYBzbPE3hOWQJGEWGIzCSU81nalBsIKIBJqvNQ3PXYxlio2y1Oqm95aZbLrGioihUUUFAoAYRbbd2XJWMuOAGACIhXNRI82tJ2J5etldWcRllVqDlFUuSfKAKbUaA2Qx3JsMU06tRpK9tLK/h1ahGbWiNzMZ2dWpWgYeuh/+/GHPkuhGVlJvryGE5NGln89KQBK0KREgO+iS4+6vYlUimAOoEafa6A4YwXJ1GNaLUpJrTTXhmn976Eam1YtcvEVRVLMxCgFmq2IFWaAFnrsAMekepSe8cAMABgAMABgAMAGlxgzco/Bwpkta1V0saqsgatN1Zq6v0xOGzf5tDjvbIkeB5yKLlwW8bQhY/jVPWEad3QFCfLvR6410nKO2lkxLnYKThfNbiyzPiPJ6SHzeXSwR5pY17G/aI7X9mOE7onkzORgykUUfEMtcDCRHuJxZBU2kRXVqEp3vUS12TiM4bUWmdTsyg4bO7xhpE0MS22/QEhWpgGGpQG0kWLo7jGVNJOydxlO6FXiTxCIFdYvPKqlmoahGALthYtq3CXvYuhvhrC4SVZ3eUeP2XWKYvGRoqyzk933fUYvAsjNA5keQymUs6SMHaLUBS2GIohdflpbYgAVWI4tJVLRjZbi3DbWx80rspMKl4YADAAhOb15hY82UgQSkxqSWGZKm4vOQFFGm5ftalHyR53cNCHSvdlVRvQrXYAEk0B1OHCog+LR8xZAmxNshr2WB1RsPerAEe8Y41fJgZvFHFJvg0L5dEcTgqUb5XMiZkUNYC2RpDGxZUd8IUKSqScd+7uLK1XYSe6+fvtsYDlpMtNzgtgsxa5DTB+RGqBboOXLstCrBBI12XsRSUot94tRqNNIrsZA+GABVxvjiZcAEF5GvSikXt1LE7KBfX7AcW06UpvIjKSQuyfjOImp1aA17RIdD7gw3uvnKvQ9axOeGnHTM4qiZvyeJ8mG0nMw36hwR01UWHlBreibOK1Tm1exLaRu8P4jFOpaJ1cA6TXySKNMDuDRBo9iPXEZRcXZnU0zZcWCAa26jt798RAnHilykKa3jkjRVjY8sxiMABVkPmY0Pl77A6tgpu35ZvQjmjay2fim8gYOdAbUqtoYHYmNyNLUeukmrF9cQnTUo2ksgTs8jBLwBJBTs5HorMl2KIOk7jfocJ08Go5t+S+9y11LmDMeHMtpLCNLXo2xI0/ldQRVWDYxZWhKMG1J3WerIxabtYaeF5+Zk4GL6zylBYtqJKjS1nubBu97u98XZ6s4hpgAMABgAMABgAMAEHLqGdlRSQ4nFH+lCuD9FuR9Rx6TAyTwyvuueYx8ZLF3W+1vQfZ+KGQcueUOyXIUBCtWllbyL5ipR2BG9g4rlZmhT24rN3EHiCXLZmSXlyLK5yclCOQEI8Z0RiQKdizZnYMNzGPm4hNqzZbBPJD/ADXFHzDGPKHYGnzFWq+6K9nb8rdR796Sw+DvadTJcN7/AGJ18XrClm973L8vq8Rd/BEcsfIgXWiuxklZ2AZiGR0DgEsxEjhmF0SbOq6Zr4qMLJbty3FVDCtpt79W9438N8E+DJ5nMkpVFd/MNWjUejMx3aRjuT1oUAAMytWdRmjCmoDjFJMMAHmR6BO+wJ2Fnb0A6/RgAj0MHEFNzxPM1NyVkRjGiEExMosg2yl2r29PUKoxs0KMYRtftM+tUk3exg4vkJom1xfEpQGgHmxfRoNaBfzNG/rhyNGnNWTzM6eLxFKW1KPy+9+viaw43QqZTEegkW5Us7DoAw3+cAO1nFNShKGb0G6GOpVXZZPgNM7IXgyeVCaXdYJHU9Y1hKMAbFgllrcDZX7jCOCpbVVz3R9oux1XZpqmtZZd29jfKwGaVpHa445CsSDoWUBWd+5YPrUDoKuroiGLrO+wtC/D01baG+ERkm/E3iAx6oIgeaV3ksAR6+hGxtwPMBVezfXDFGht5vQhOdsiNigVb0qBfWhufeT1J95xolBkwAfKwAZMnnXgmSRHKAyRLLtqVow3m1CiRSsxDCiDVmrGKq0FKOmZKLszpkEyuqujBlYBlYGwwYWCCOoIN3jMasMHvHAFvERU8Deolj/SCyf9HE46M4z5n4EeNkcKVYVTUQT26++sRmm4tIFqTuVnGX4azAAC8w4AFbCSRhQH5IAH1YWqP+lGG+WyvG1ycek3wue/DLnLSRw9Y5FCfmyImzD3OqEH8oL3YnEMLX224vra/HvrOzjbMssNkAwAGAAwAGACN8VcWzTyNBkiFZCoY15nYgOUUnZRpYW3WyRa6bxq4HBwnHnavR4aGbisfzdVUoq73iPL5Jc4efkry/EYa5uXkZm5pjobmQ23QXZ61ZFhi1Xw08O+dou8X4dj4P3xNOlVw2JprD4pWtnGaXzRfHrjxWvkUPApctnHMjQ8vNRSB5YWLgpIo0B9NgN5VoPpuhRoisQpzjNXQni8LVwstiWaeaa0a4pjvinDo8wnLlBZNSsVsiyh1KDXUWAa92LBNmpk4+eCqDl5ZGaPy+VpShKuB3RAylb9piDVKAXSxWKabiteIzh8NFJO2XA9njSJGTFC5ijDAvSwxoIrB9sqdI0kWqkbbYUjh5yzG3USPHAkfOMXzK0gUFcvZKrq6c3pzGrqCNI2AFjUWqdCMOtlUptjd/DsA3hQQOOjwgR/UwA0uN/ZYEdxRoiyVOMlZo4m0KsnxaYqQ+WdnRmjcxtEoZkNFlWSQEK3tAEk0wwo8LLcy1VEbeV4zE78skxynpHIDGxoWdIbZwL6oWHvxROlKGqJKSYt8YwEiF/PQfSzKrNpBpxrCefls8So9fJY3Qsi7CyUZO7sV1otrJGfgc0bwLGJIpKWmWOQSgA/JvYkAGrIHToMa0XwM+avdNEvxZORMPI0ixzRvoXTqYKQ61qIFg0dyOmGK6lVoNR1ZlUNihivneSv6ZD3hKGOOTNz+aWQaiF3odEjS/qA6Xd9WOF9mNGGwtFr2mhTbrT516vJdS3eOrHnC8sY4URqLBRrI7sd3P1sSfrxgzltSbNqKsrHziXEosumuVwq9B3LGidKqN2YgGlAJNYIxcnZA2kRWVysmaYzzNFEZApZd6TSNJFk+ZhQHa9qAxqU4KEbIXbu7nubhQAAUs0ujWYwLJ3UECulW2258t7YmcNqfh0MZU0XUlhRkC2RqAtvKBRTpe+2/bAB4SWFWC/FeWxq0agaZdz7VkpqG1i/pBwALuOFXQcpgr6CooEhNhpNFVJNkkiz0674AKLwpx4SEZZohEyRWgV9askZVDRIDArqSwR8oUTRxnVqLhne5fCV8hzmOKQRmnmiU+hdQfsJvFDyV2TE/GuKq4QwpJLJHKrgaGjBBtHp3AU/FyPW9XXTrhd47D0+lNd2fpclzU5aIW8ZzmqSN5VgWNFkGjMSLRMmkBtIBFhQy+10dx3wuuVqb+WlCUn1L/t+RP4Z6yaRqPm4JMqYWIXSHWNo9WgCIFwTrY9DEwNk2UN7EjF/1UpOLjL9L78tFql2q6IdHK91xMXCzJNNl1HwnXqjmcMkKIqoylyxoOOtAXZ94DUtg4VOdcrR2VdZN3zTtvsWVHHZtnc6NjRKQwAGAAwAGACT4Gl53MH0kk/zAD7segw7/wDFj74mBUV8bN8EvREp/BMs7pLBIVzQGoSXXMKgnzH1NVq99EEbY0aVXm4Zq6aV1x/cooVpLEShuu+4bZXM/wAI+Zfxbi+WsEEBebp6q46EHaxvWxBIIOEMZg+b/rUHeL92f2PTYXFQlDmMRnB+MX+qP3W8o/DnHBmlYFeXPGdE0J6o37VNGj7iOoOKqdRTV0JYzCTw1TZlmnmmtGtzXvI3eAfxA/Pl/wBR8Y9f6ku0apdBEzxjN6S+UFLqzesMzUCgMGakX3sxmZQvcBj0FYeoO9NFU1ZlX4biYamIOkgUfUj/APuLiI8wATOXkC5zNIQVZnSVQQQHXlQxllaqNMukgGxtftCwDazeWSVCkiq6HqrAEH7f14AFjTSZMC2abL6kQamHOQyMEUamIEotlAsh/fIThSrh10o5FkZ7mIOLZ8z5gSjyrE7CIr5SdijOWG5B3AX2ao7mq0sBhIxgpy1foYfKOOm6jpwdkvX9hlwXh4muSUlqaqJ6kAdT17jbDdWex8sRbC0FVvOeY14kLfLKfYM41CupRHeMH0GtFN+qqO+MzFNqk7G1h0tsb4xzRI78IWdQciIlVbXzg7EeUJ5CBZ6sJGX3DUetYbwsXdyK6j3E+mcJTQutls+wjverT1Kg7eQfRi2eMw9PpVIrvRBUpvRM9ZyWUnVKpFn2pHijG5J6F7G56V3wo+WMLpBuXYm/sW/DVN+RiRSejRkesfNzFfVHH+3C8+XIro03/wDZxj6smsI978MzIMjL6Ow7aYkj/wBWcH/DhWXL8noortcpf7Y/csWDW+78F6szwcFevMrPv/OT8sj6oI6295P04Sq8t15PKdv9MV/7O5bHCRW6/a/wbeR4FzJygXLjTHqdmjeYjWQFUF3HtGNj7tA23GLMI6uLi5TqTssula/Hduy8SNVRpuyir9hQZXwyEAAmlA+aqwIv1ARWB9eGf5dhm7yjftb/ACQ56e5m0PD8PyhI/wCdLIQfpXVp+7F0MLQh0YLwv6kXOb1YoyfBYy0rQ/FaMwzQuirYIXRIDt5k5jSDS3T5JFLTl7JIp1dxTxvIKrGTMymbSyuy8tQpZQUjVV3Y0ZCQpY27bdhjNr1Xtc3T13v14LRZ9XeXRjleR9yOWkRjMH0ZhupHmUL8mNlJplX6jZcgrqOKIYl03aPR4fft/ZZ2JuF83qPoPEpXaeJv6SIGRfrT+MBPoA49+HYYqlPfbt/OnoVuEkP4JVdVZSCrAMpHQgiwR9RwwRPeOAGAAwATWXj5PEpAdlnTmp72XQsij3jQH/t+7Gzg6qlR2N6fkZOJouOI5zdJW71+33E/hojmxV03A+ijWNN/R7kZEMsW+1/ca+KfDnwjTNA3KzcVGOXpqrcI9dutGjps9QWVqaNZ03xT1XFe9GbCdhGJ5M2TmoE5XFMr5cxlztzkFWCO9iul/JonyEr4vD8zJVqWcX7s+teZsYWvTr0vha7sv7Zfpf8Axe9btSs8I5oS5OKQAqHLtRqxqdjRrbvjGrNObaIc3KneEtVk+1ZEDmOIiSeXnlyMxBmAAqvKpo6IlMagqAqsDzD8odRe+zCgo0YqCzeZjRxX9eo6krJZJbv+9R34TgrpLLB5AQqyEKpPWo2uO/7OGa1KNk0hPB4me01KV+0p1ysvfOZhga2rLj71hB+/C2wjS52Qs4Lm4UeQPIec00keqZn1MEdxGitJtVCwq7Gya3s1tZl8XdDbied5KatJYl0jAsLbSsEWy2wFsP2WdscOt2VxFLxkTzRqquNAlJU15cwiuER6bfSI5G2sWYmvdSaMTdQJU2myVki1ZMrGLvLlUHraUv7MbzXy2XA8nGVqqcuOfib0fH5VgYRo6ISWLkHmkEKAI46Okk7anojfbuKpw23tbvMao1uag4Jq78F3/j9j5wrxDJpkgn80ifjCASGR15AWXQ+pQWUmNqk3B1aewtTEUvla47jQwtfaaefbayfhv6u86XePPm2S3iLggV3zKM9MQZ0WgSAqprVgNY0KgJUGiNVC6tPG4bnoXiryWm/utpnxsWUqmw89BJxTLlCOWGk1I1BnnmBaqQ6TIF072fUX064waE1JPasrNaKKy352vfh1jko20+7MeSysobXDHGilB5eUIbb2jqtA4B0aSa+WCB5TiVSpTa2ajbd+N8vFrffutvBResTO8U6WZZkA0ABmkMekhbLEBdLW/rVBdupGK1KjLKEd+lr5X01urLxbO2ktWauWjS0cZhHKG9Sa5jppNdUxA18sk7GtRreyWXTrSTSpSs+q3G27dfLTTwhtRX9yGJ8RQdjK3sbrBOw+M9g2Eqmo0b3o4VXJ+IcXOystc45W7yx14Xt9mUfhaEjLiRvbnPOI9A4GhTv1WMKpruCe+PUUaKoU1TW7Xt3+fkZ8p7cnIb4tImhxjMMsYVDUkjCNDtsWBJbfrpRWeu+mu+JRV2cZhldYYwqigoCov0Ch9gxVXrc3Haep2Ebuwl4ZwoZtmkk1cpWZY6JUs4NNKCN/KQUX1+MJBBXFOGo7Mdqebl6fvr4E5yu7LcfeI8Nlyyl9QmiUWSaSQdB0FI/XtoPQAMTiurg4vODt1bvfj2nY1HvNfNTaEZ6J0qTQ3Jreh7z0xnwi5yUVvLW7K5V8JynJgiiJsxxohPqVUAn7sbz1yFkbeOAGAAwAa3EMokqESCwPMCCQVK9GVhurDsRviUJOLvE5KKkrMhvBCE/B9W5ESsx266N+nvOPVT+WlbsPJ0Xt4pyXFv1LbM5lI11SOqLYGpmCi2NAWe5JAGEzWJ3xVwh2KZzJ7ZqIWK/nkHVD2J61exsja7DFGrsXhNXi9V911olGXAb+EcwZcpFIV0l9blaI0l3ZiKO+xPfHnsQkqslHNXZpQ6JzuGUKzu2ypEST6eeQv/kGPR0HanFvgjymJi3Vklq5P9vUtPC8ClXYqCbABIBra8cxEndIuwEE020UGFjRNHiTxPWXlFrOsiUR5WpbZfpK2QPRW9MB1cRN8MM+UOWb43MEGCVRt7DmJ5HokRq4RnFmzdCztipLMZc1s3PefgifMw/B+W0qThpQnm0jyBy5U6UbTGBqbzEIEGzGq8VKKptEaCk5E3mYpMrcbQSkK5jjKqNLKCeXTsQl8sCwTYIIw7hcXCcIxv8ANbTsMfGYGpGpKekb3v29Woz4XwKXMJzGk5PXQqgObB6yE7EdtC1383SratWSdlkGGw1OUNp537vD33DHwt4aOX5plILPaKFZyqx7HT5gD7RYj5oIA73RKW0x2nTUFZa73x9+Y78PyFsrCW9rlKr/AJyjS4+pgRjAqR2ZNGzF3VxhiB04/wDhS4w3CjHHlXlHNDsEPLMcQuqS49fUkhddKAABVAcjyZhsRJznHPvV/O3lmDrzgrJmovFQ+YhE8r/Bs00SQVLLrImC8zWquFARrjDaQQXvzadk8NhoStBQSlBvbdluvZJtb8m+pdZbUm9b5PT7+B17K8Iy8RuOCFD1tY0U7+8DD13axVY3S1dTQxxu2oWOceJkEGY+LdBC6swW/lqRIY0AFFi6KUW/5yavZAOdiJ05Kap5uVlK26z6T6rXTfUr6l8FJW2t2n4/HeVuU4rHHGiUx0Iq3Q+SAO592Iz5XobTsn5fk6sLOwS+IlDKixSO7khUXTZrck2aAA6sSBuB1IBuw2NWInswi+tu2RGpS2Fds+RKeZzp3QPRVEDeSMHc0TRZjQtjWwAAG+rR3WQt2k9xniaPI8UcoaQsE+LYOYw3VtrC6Vsi9iQPXGPiLwqOdVfKvPqXpkM0/mVo6jyDi4jRUjiCoqhVF7AKKA6egwvLllvSHn+xcsKuIh4nx2SaQxvG+hGDKiRsRLpoqzSNUYAbcJqu1BJ7Bh41TopuSV9c9Oq2cu126u2t0Wp5J+/I8JLJIyXEY1V1kOsoSSh1IAI2YbOAxN/Jre9kni4Uvmpu73ZO3bmkWqk5dJZDocXl+d9w/dihcp4lPXyRZ8PT4G9w/ikjuFKgg9SARX34fwnKFarUUXFW7ymrQhGN0xzjZFAwALfEeaMWUnce0ImC9rZhpQfWxA+vFlKG3NR4shUmoQcnuzJzwsgWUKOgQgfVX7sepr9A8pgn/V7mbXjmjl3vfRls5MV9QkEkf2XOPuxnz0NylqbnhZviiD2f9YH7bw1iF8xm4B3ptdZteGpRydGweJ2jkXuGB1WfzlYOD3DA489iIuNR3PQUmnBWIjxHwWeGOdDGXhdn0yKUoLO/supIYEczTYBBABsXQ18LjYSpqlLXQxcXgJxqutHTV92ZWeF1+KY+rn7gP34bxD+YowC/pt9Y5wuPCnxPS5czVZy5GYFCz8VesD3tEXT+1jjJR1saeezhMUpyqFFa2abRyjI7UoEYYAs7HSvMIoWCCxFYhKaSLIU23mP+FZFYIY4V9mNFQH10iiT7ydyffjFlLad2aKVkKPGv8TH/AE6/5Xw5yd/iF3+ghyn/AIaXd6o2+BD8XT6/8xxr1umzPwn0Y+95peGM68hnDsW0zzBb7DmyKB9ACgDEZRtFPtJQqOVScdyt6ZjDw+oWORfm5ie+3tyNKPukGMTFK1VmxQd4IZ4XLSP/AAjeBY+KRJ5+XNFeh61Cmq1YWLBob3t9oxdSrOn1kZR2iK8H/ghly+YSeZ1YxMrxqNhqXcFrs0DvQ7/YV6+NxNSOzShs8XJrySv5k4UqcXeTv2HTnyWYP86PtI/UMZc8LjX/APJ6r0QyqlFf2mM8Fdvbkv7W/Xip8l1Z9Op6v1JfERWiPR4APnm/oH78T/k8LdNkfinwPkXAd/M+3oBX3nEafI6v88vA7LFcEfM94XglADqGA3AdVcA9LGobbGsNR5OjB3pTlHsZW67eUkmY8v4RyydI0rsAiL+oY6sAr3nOT7w5/gkjcbgkWmlBX6P3dMRqcmUJLK6fG9/UI4iaMR4CPnn7Bih8jw/UyfxT4GROBoOpY/YP2YsjyTRWrbOPEyM68KiHyPtJP7cMR5Pw8f7fUg69R7zPHlUXoij6hi+FClDoxS7iDnJ6szYtIBgAMAEhn82+fOiAfiysGLnbnFTakfkAgMCN2IB2X29nB4VU7Vamu5fcx8biZVr0aPe/t+Tb4bwR45Fcuu17C+4I/bh+dZSjawjQwcqc1Jsx+KqMOesgGPhk4BPT8YD/AP42E6klG1zWoxumZ/C8REbP2Y7fQu1/aT9mHMRK8rGVgINQcuP2NzO5DUwliblzAVqqw4G4SQfKWya7rZIIs2nVpRqKzNKnUcHkT/iLj5lypURlWM0UbAtekrMqSDpv7LUe4o4wcLiJLlKOGcdHrfgr+g9i0vg5Vb7n55Dnw0PiP7Tfsx6iv0zCwP0u9jXFI2afGUDZeZT0MMgP1qRgOo8ZLgOVCoy5eFD5HtI0TzLTKTpAuiAR7wMYTnLS5q7KG2IHSZ8cv5cuo75iyPcsUv8AuK/djR5MjevfgmZvKsrYdrjb8/YacHHxMf5o+/GlU6bFMP8ASj2CTwUbEzDo7s/948j/AO7E6nQiVUPrVO38jfhh05nMpv5uVP8ApqYSB/8ATX/axjY2Nppm1hneNhthIYDAAYADAAYADAAYADAAYADAAYADAAYADAAYADAAm8Wxl8rJGG0l6UbWDRBZW/JZQVPemOK6mMhhbVJq+eh3mZVk4RdstRFw3iuYijCciAkE7/CHF2drHI9KGLZ/xPh5O7hLy/IrR5GnSjsqSZsPxjMt0EEf1PN99p+rClT+Jl/ZT8X+EMx5L/VI0ZctzOZzWaQyLoYtpXy+akAQAADW1d9zZOMHF8o1sTVjUlZOOlvHrNCjh4UouMd55y0U8ahVzmY0gUBoyprv1MFn67xoy/iXGPNqPg/yKx5LoRVle3aZm5rbNmJyPcyx/fGqn78Uy5fxr0kl3L73LFgKC3CziUSxrBGo2M3cliSFkkJJJsksLJJJJJJ3w3/Dsp1+Uucm7uzbfl9xPlrZp4JxXUl4lj4d/iF+lv149xX6ZgYL6K7ya4hxqZM5qEh5TSPCsfa4VBNfS0cwP9n0xnYXFqpjqmFeiin37/VDeNpSp4WNeOt8+z2vMqeNTBcrO/YQSN6bBCcNvI5HO1jXj42QoAQbADr6fVjwb5Zf6PP9j0awvWB463ZF+04i+WJ7oo78KuJOyZ989mFKgBE1RxkXTlipd/zRoAB7+Y9CCfaci06saPP1lZy0XV19bPL8r1Y1Kqw9LO2r6/2LCxBCTe0cZNn8gWSfsw3KV22Spw2YqK3Ep4L4nlYMrGHzMAYoigGWOyEUC6v1vE684xsm8kU4SlN7Ums22POHcShkzTtHIjAQIpcEEXqchdXQkAk11Fj5wvGx1el8q2lv3o18NTmr3THXwhPnr+kMIc9T/UvFDWxLge1cHoQfrxNST0ZyzPt47cADA98cTTA+46cDAAYADAAYADAAYADAAYADAAYADAAEYAPlYLI6Ypssj+0oP1ftxVUoU6nTimSjOUdGaknBYj01D6D++8Jz5Lw8tLrv/Ny1YiaNOXgRvyuK99j9WE58jyv8ksussWKW9GCbg0i7im+g7/fiiryVWgrxs/UnHEQeuRN8Y/joEOzAySV7lXln75hjZ/hSlJYqpJrSNvFr8GR/EM18NFcX9mVPh7MBcuxbYIWJPuA1E/Yceyrr5jEwLvStwZFZxTpybMKZp2kYflSxTu3+JzjyHIdfneVqk+KlbsureRu8r09nk/Z4bJ0CJUkgCPpZHjCspohgy0wI+0Y9VNfMzKpSWxF33ImuJ5E5QxhZeZHI4RY3syjqSVe/OqgWdQurJZjQPlOV+R8PCnKvTezbdufZw9OpG5g8ZUnJU5K/WafG4JJIwsdEFhzBqKEpRsKaO5NA9PLq3xg8mVsPRxCqYhNxW7XPdfqHMZCrOi40XaT3mxwXMSQEkwKfKFULKAAP0PcMevq/xRg5KyUvBfkwMNyHXpScpNef4NjiefnzEbRGOKONxpc62lZlJ8ygaEC2ti7ar6YzsV/EdJwcaUXdrV2VvU0qPJslJOT0BQB0FfRtjyTd9TXPcSgmiwUeps/qxOnCMpWbt1nJNpZK41HAT88fZ/5xrLkd/r8v3FfilwPp4Afnj9H/AM47/Jn+vy/cPiuoBwD8sfo/+cC5Gf6/L9w+K6jZi4JGOpYn6a/Vv9+GafJVGObbfl6FcsTJjPGmLhgAMABgAMABgAMABgAMABgAMABgAMABgAMABgAMABgAnfFXA5Z3ilhKa41kQo9gMspjJph7JBiHY3Z92GcNi3hm5KO1fuFcXhFiYqLla2fEWrwPOtE0DGFY5DUmnUzFSKZVYkBbGxOkmiao0RzFcqYipFqnTs9LuSy67WI4Tk6nQ6U779DY4j4VeZVHMVGVw6MPNRFjcVRBDEEX36jGHydhcTg66rRa4Wz08DTxTpYik6cr2ZgPg2Y+1mgP6OJU+9y+PQ1OVMY18myvF/cx4ckYRO8tp96+yM+T8JcokrpLHYuzu7Eda1MLAv5I2HpjzeLw+OxUr1pp+nhY2aHw9COzTjY3E4G/dlH2n9mFY8kVX0pJFzxMdyMn8An54/R/84t/kz/X5fuR+KXA8twJuzr9djEHyPPdJHVilwPg4E/zl+/AuR6m+S8w+KjwNzKcGVSCx1Edug+zDlDkunTalJ3fkVTxEpZLIZ40xcMABgAMABgAMABgAMABgAMABgAMABgAMABgAMABgAMABgAMABgAMABgAMABgAMABgAMABgAMABgAMABgAMABgAMABgAMABgAMABgAMABgAMABgAMABgAMA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eg;base64,/9j/4AAQSkZJRgABAQAAAQABAAD/2wCEAAkGBxQSERUUExQVFhQXFRgWGBYYFxcVHhgeFR8cGBocGhwZHSggHyElHBUfITEhJSkrLi4uHR8zODMtNygtLisBCgoKDg0OGxAQGzQkICQ0LCwsLDQ0LCwsNCwsNCwsLCwsLCwsLCw0LCwsLCwsLCwsLCwsLCwsLCwsLCwsLCwsLP/AABEIAMoA+gMBEQACEQEDEQH/xAAbAAADAAMBAQAAAAAAAAAAAAAABQYDBAcCAf/EAE4QAAICAAQEAwIICAwFAgcAAAECAxEABBIhBRMxQQYiUTJhFCNCUnGBkaEHJGJykrHB0RUzNENzdIKTorKzwlNkw9LhNYMlY5TT1OLx/8QAGwEAAgMBAQEAAAAAAAAAAAAAAAQCAwUBBgf/xAA+EQACAQIDAwoFAgQGAgMAAAAAAQIDEQQhMRJBUQUTMmFxgZGhsfAUIjPB0VLhBhUjQjRicrLS8STCQ4Ki/9oADAMBAAIRAxEAPwDqePImmGAAwAGAAGACI8E5sxZQqq6pXnKxpZAOmOMFmNHSq6dzXoACWALHKFSEHtzeSX5yXW/eSEcD8tKy/VL/AHMd86Xm8pczFzggkMRhOnRenam1LZBAJY+tGqxiLlKWzzrpfJe1753195LtHM72vmMeGZzmx6iulwSjperSyGiAaFjuDQsEGheNJOMkpRd08179es6ncWwtbyn/AOcw/Rpf2V9WPS4L6Efe9iNXpszVhorIrwjmA2bhCkN5pVaiPL5HYWPqAr34R5R+g+4to9M6Zjz48GAAwAGAAwAL/EB/FZv6Nv1Yuw31odqIVOizVzEyorM7BVUEszEAADqSTsBj1BnnnLZhZFDIbU9DuP14AJbLHTnh/WgP0iB/uwtjFehInS6aOi480aAlP8bN/SD/ACJj0eA/w8e/1YjW6bJ3jn8sy9H5WX/1h+/FuI+jPsfoQh0kUnBeNGZ5Y3QRsksiKA2rUsZoFtvKxUq2nfyuhBNmvOVKaik075L39u1D8ZXHGKiQYADAAYADAAYAPmAArAB9wAGAAwAGAAGADnPhrMSx3IixurzPEhZmXRqjWViQEOrVyx3FaQK9Z8qYWNdJSk0kk3lfq47r8N4jgm9l/wCqf+5jniAzCSzS+QuIUSN40PnLOVVSHkK0rybsN9zYHl1dpciYZ01BybV293jkr7tLlrqSTubHCRmIjOzQzSyOUd7aJE2iS1j3ALdUuqJQWy7UwsDGEVTpu0Vpe7eb9/g7GpbNnzgmYEkRkHRppyNq25smmwem1Y3aENilGPUhaTvJs3ZJQoLMQqqLLE0ABuSSegxaROfZJn+Eq4kKyxxIsKtpFMyxgROCdaK5DKbTfmqbBCYrq0o1IOMiUZOLui78N+LIc2FAuOVlDcp6BIq7Q9GH0bjuBjBxWBq4fOSuuK0NC/Ef4TOhgAMABgAXeIf5LN/Rt+rF2G+tDtRCp0WT/iGZFkgMxRYQXYu5pBKunkh72rd2FmtSL3rHqDPM3AOINOjs2hlEhVJIwQsigLbLqJsaiy3dHTtgAR5drzt/82B9jAfswtjPoS7CdPpI6PjzRoCJSOdmP6Vb/uoseh5Pf9Bd/qI1umyf43/LoPzsv/r4uxX0ZdjIQ6SGuayR15mZdnjmVuoUlRDEdidrBLkatjbqSA5IwFLKMer7v34PcO21Yz4PxZpQvMiaIuupL6OO5A6qflaGAOkjuGC1Tglezvb37f7XkpcRriBIMABgAMABgAMABgAMABgAMABgAMAHOuDZWKCHLvIWZ5DHpJJYK8q6RpX2V8vl1AWR1JvFlerUqzklor+C48eJTSpwpxSXb3vP7lblMukxQSIGMW6tZUjcHSaq1tQdJ2OkWNhi7BV5tbG5BVitTV47xIwZlS0uhKUhWZVUqdYc776lcJZO2lxi6up2Thu9270RhbeK8lxhQkmgXU89M55SAPLI0fncbgoVICBjRXbcY26ck4q3tirWZ9lSeYeosMNSmCLYgi1NzPRHTyq2JnBJkET4YEfZ2meyofRqWQyEBSfIZGi1kkyUAQCurAAjzEqaipBYNLKyUL8qyHQwrpQKkEb9Kxows6ajJXujXptc3FPgUnBvFs8IAe8xF2sjmAe5zs/9uj3LHGRiuRIT+ai7Phu/YJUms4lxwnjUOZBMTgke0h8rr+cp3HTr0PYnHna2HqUZbNRWK77hhikAwALvEP8AJZvzD9+LsN9aHaiFTosS8fzTKojiBMstqoXRqVRXMkAchfKCKvbUyDvj1BnhwOdqaKQOHjIrWULNG18tmKMR8llu7JQnvgAQZc/jg7fjn/V/dhfF/Ql2E6fSR0rHmTQEjip5veUb7UC/7Mb/ACa/6PexKv0yd8RbZvLH8uH/AAzp/wB2GcR9KXY/Qrh0kVmQcGfMgEEh47HWrjXr9WPNyT2Y9/qPrVmt8FCVASQl6su42KFd9A7WovSO6WpB0tcJN35xd/vr9QS3DDI5ktatQkSg4HTfoy/ktRr6COoOBparQ6mbWOHQwAGAAwAGAAwAGAAwAGAAwAAwAcwzHEkfLrFGHaWNgE8pUHldGtqFFWRqu6kX1wzCjLn23pK/nu8bruZS5LZ7Cl4dxGV9SwqN6srUhHWxqNRKQfyn6ezhzC4WFC6qSTfBe/sV1KjlohWeGvm54mWTWoapWWXmNGUp0YcxQq2GvTGlHy71RxbWdKb2EtL+D9dLa5EY7SzGHh/hUUKHQu6vJGGJ1MBExiVQx6BVjC17t7NnGjTSUct+fe82UyeY3xM4c+4pmm5rqkNNzJ1OYRdcpUu5ZRpGpBRPm3oavZ64nB00/wCo7IuoRhKXziLNZYsoKMGQEFVUAEAjQwVrr2C1dNyN9saMot6e/aNOUW81p7Xoaplk1nSQtSKhQMu16aGnQbAWror1eiQBiF5Xy9+/yQvK+XH8dX43jCDOq1MdUbCyrWUZaA1EMpBWro7j68dmoVY7M1l1k7xmvmRXcJ8ZTRUs456fPGlZB9I2R/8ACfpOMTFchp/NQdup/Z++0jKk1pmWnC+Kw5hdULhq6joy+5lO6n6Rjz9ahUoy2aisyvqMfHx+Lv8A2f8AMMSwv1o9qIVOixRxnm0nKD+3TmMRFwtE+XmkKLYKCd9ug7j05nnjhEpLOrtIXUIalSJXAbVRJi8pUlTW2xDeuABGo/H69M3H9+hv1k4Wxf0JdhOn0kdHx5o0BNmP5RIPyIj9pcf7cbvJn0X2v7CeI6ROeJB+NZU+rD/DLD/3Ycr/AEpdj9CqHSRj8KzZ5XbTlwYebmJpZdS3mtbNyzESfmaNNgAhRuARjGrxouOcs8klw43GoOV9Mi1DR5mKwbRu42Ksh9+6urL0IsEURthFpweZdqjRLOT0/GIvTYTIetX01V0vyOB1X2uZRf8Alfl/15rr05r2jWCYOoZTYIsdR9oO4PqD0xxqzsSTMmAAwAGAAwAFYLMAwAGAAwAGABVx3IyzaBHIEUE6wdVMOx8hUmiK06gDq3uqN+HqwptuUb8CE4uWSdiL8H+G485k355fd0AIpdKiKGwoqh5QFJr5I99s4mpzdT5V7u2I4Go69JylxaXYsij4VKUys00fdJZEHqZS0qD6fMPtxVhl/VlJ6LLw/wChufRSPvE8v8EkgmiHxdJlpBuaA8sL/Ux0Hb5akmkxUpt3a1V2vuvv3cWSaS7Dys5EMzxprYPmHVOmptbtpv3tt9ePQ4aanSjJCU1aTQp4fxm5YlXNRZkykh40CAxAIzFwFJZVDKFIks2w3vY3kTx4f/8AUP8A3sz/AL8Ico/Q70XUOmUvGPC8GYJajHIf5yOlJ/OFaW9LIv0IxmYbH18P0Hlweg6rrNEPxvwrPDuy8xR0lhB1KOvmUedR60WWupx6LDcr0K2U/lfl4/ksVRPpeJNyZfcFV5iE70VJpfNXmbctJuTfQAY03HhmvfqzrjwzXv1Zjy+adVNAEKpNFiAApaqOmzZ8g23CX3o8Uml799RyMml799XdcZZfMAvqQsrpsHW0I33AYe9aI6bb47Up06ycZq6LHszyZRZTxXNLC8UiGXyBhMoVGAvytIhItSVPnQAHsvfHnqvJsKdZTpSyTzT+zEKs4pOKdyi4tlWcKUvWrWrBwmmwVJ3VgdjVFT1w8Jmr4eDkGR0AEgUhjK0rmrFMDGioB2C7WSepNgCmHfiRH/NxfekR/bijEx2qUkSg7SR08QjGOsPBDe2ye4gKzbgdORAa+l5/3fdjTwUFGDS4i1VtvMjfE8izZvKoBaCTQx2If47Lh0AI3ANAnp1X1pqfRfYyC1Oqcsegxi81DgN7TJPxjmmyjRvltIkmfS6aOZrARiJOWvmLAqqah2NG6UqxQoQm7SWhXObWhsZTNvmhvDyczEiSLbAhuZqVkJW6UmMg9atGqxQjXwsUtl6MIVG3cxfw8kDjSjuJbZoU064mXZmILAAWpUi/aHlBtjhCnVVFONZ2to/t9+zuLnHad4lRl51kUOhDKwsEdwcOFZkwAGAAwAGADRxlDIYADAAYANbic2iGV/mxu32AnEoK8kjjdkcs4J4iBgOWjjkkDOzSCMoxZFWNNPlawCfa91D5W2niKEnLbulwv3+1+xh4GvzNBU3GTaveye9v/ruH48Qzuoj+BTLEGVmKpI7PpYPpoRgKDpAJttr6dRCnThTpbKkr57+IzLGNu/NT8P3N3PeIJJo3jbIZjS6lT5ZlNHY0RDYPcHFMaEYu+2vL8ljxk2voy/8Az/yNfhmeeLJTTSK2qIzuVcaWOjU41eRaJG/sjrjbw0VGlFR0IuTlm1bqdr+WRq8EzkrZqZJZcsBGY/PGio0/MUMASWalViRtuTW4re84ZuBgfwmFurlmAvuSjPX2X9mFMdDbpW7Cyk7SOiiAYyVhorUac2ehEPTFnMw4EdpifjPhXL5m2ZSklVzIzpb3ah7LVfygcN0MRUoZQeXDcEZyi7pkNxvwFmFsoFnAB0ugVJF9+lyQa62CbI9kdMatLlKnPKorPjqXqupdJd5Mw5Rwzx2edI6qQUMZVnqNSUO4oDUb9D2w9zkdhzi7ljmowlNO4/4XDG8WcnXlUFaGNo2faNVULqBNWUjiOoAWK7dc4yCvz2bEQumYltKotWzGzQ1EDoCbJAABOADU4G2lBAysrQpGvmKsWUile123KMCNtwe1EgCbJC+KH+tJ90MZ+6q+rFVf6bJR1OnsaFnYDvjLGCGzmeXN5yT4PKrQ8iAPLG1g0+YOiNl2s6t2B8o2G5tdHDRcY5lE3dirjEBbM5YZdA4hKagukKgSWJypN0DoQ0vXpti6SvFoitSkzvFpWKqz6NerTHDbM2kea5CLA6CwEokDVuMUQw0VrmSdRsnI88Wkf4OANQiYsTrJTUuqSQEK4LLKaYyNYiNAEEFhJLJEB74V5ryQv7QWF45ZQbRydBVlYgaySl2ooam3vbCuKlFq28spp3MfGeH8jMO/VMw+oP31gbo3r5VtT6BhtpF+a5VoSklVW7Jrh1/nr7TQw00vlM3AuIciTQ38VI31Ru3f3K52PoxB+Uxwcm4u65mfd+Px4cAxFO3zrvK/GuKhgAMABgA0cZQyGAAwAGAD6qk9MSUJS0RxtLU55wHgLyZRcxlqGZickEV8YAqjQbNHbpZrcjbUSNSSbm4y6LMahTcqKnB/OnO3B/M7p9T8tS18N8TTNxaxYYHTJH0KMOxvevT76IIC3wii82aFLEqrG8e9b0+A5VAO2LY04x0RNybIvjkzIvEGRQ7IXKJRbUeRGwUr3tj073jWofTQrPpE/wAKZTm+XJmEpNDRKEihkmZrZg40gkIRWlQNvas4uImzw41xZPdmW/xZZ/2tinEfTZKHSOm4zBgMABgA0+JcSSADVZZvYjXdnr5ovoL3Y0B3IxOEJTdkcckiO8RcyRoszIFHIcsEVQ/LR0eMsSaZypcOQKFKQATROhSoqn2lEpXFmSmH8H5lA2toRMrvoEYYgFrAXqKNX1NX3F3ESkz+UEq6SWFMGVlNMrLuGB/YbBFgggkYAPGTyXLLMXeR2oF30g0t6VpFVQBqPbucAE/w8/8AxVf60f8AROKq/wBNkodIsvGTk5YwKBeZDwBj7K6kdiWA3PlU7d+li7wlQjtTXVmXTdkQMKxQ88gmRw6iUSSfB4vL8WXKqGYID11ggi23AvGkLm43FpFRHYCBFCtypCYQ20tKpVWLCjG5VQaog91wAbPAfDfPUTRFljkLyLI7sARKwdgkMbKdLaVsOy2VsqSTa9TERi7LUnGDZX5Xw7CtFwZSNxzKKg3drGAEBB7hb9+FJ15y3lqgkN8UkjXz+TSaNo3Fq31EEbgg9iCAQexAwNJ5MCJzGXZHaGUAkDrXlkQ7BgPf0K9jY6EE+axmFeHneOj0f27UaFKptrPUe+G+K9IJCSwHxbE3rUfJJPV1HruwF7kNWzg8WsRDPpLX8+9H3ClWnsPqKHDhUGAAwAaIxlJXGT2sJOLY0Jsi5pGQZf1OLlheLIuoZFiA7YujSgtxBybPeLCJKfgz/kCn1Y/qUfsxZU1EuT/oLtl/uZh8S8PfKzfD8sP6xF0Dr3bbp7z22bs4fsXdbLO14Spy56mr/qXFflbuKyKfhmfTMRLLGbVh9YI2Kn0IOxGK2rMap1I1IqUXdMm+JB9ec5VCXV5C3s6+RFpuu11f140cP9NFU+kTuWzTmSII+cModRLFPF5NJoO5kEfLUqLYFHokVRvF5A+iTRxINXTNQj+8SOM/c5xXWV4MlHU6fjKGAwAJc/xrzGOAB3BppDukZ6Ebe29j2AdvlFdgWKVBzzehCU7Ern806M7RNzJOVbyvpYAlyqM9USoZHtEoKNVC6GH4xUVZFLdzb4CJdJ1qAhp0FtqXXZdGVhtTdPM2xobAYkcJrinC2CzyxRTSxQ5eeOJkaJIkVkfUvxjKWCEkXGCKWMG2jxW6sU9m+Z2ztcqPEDVF7apboPM7RhrYeQyKCU1dLHrXfFhw1/D0tmVRpKgqdSSvMmogqyKXGxXQCQNrbsbwALuHf+qL/Wj/AKJxVX+myUOkXviDKNJD8WLkRlkQbCyhsqCSANS6ls9NWM+lPYmmXSV0Q8mWZpZHMc8DlmQtFlZ538pEdrI0TRKrCMeyp1DSdW2NFVYWvco2WYM74SMrJyY8xzWcBpZy9ad7L8zchTTBBVkVsDeIuvBLU6oMccKy5ZG5UpigijEpeSaZVSMluXsrqL0Rl3JI3O/XGLQhXxlSpKNTZjF7OkXdrXNjUnCnGKau3nqa0sj2xXNSvCp3njXMum1k6Qud1yAHa0Uj0ujTn8unvrPwh/xKueX6fUY/AXSVo3nkchI5FdJsygKyFwPK0z3/ABZ3ve8YvKs62CqRVOo2mt6j+EN4aMKsXdeo+8PZl3g+MOp1d4yxq20MQrGqFldJNAbk7DGhQqc7SjPivPf5lMo7Mmj7xzhYzCCjpkQ6o39D0Ib1VhsR9BG4BHatKNWDhLR+7hGTi7oiZY5XB3MJVyiVGZXMsYLsy0ygKgQ+YnzUR6B87CYCdOrZZyWeTSVuu6evDd6XVa6lHqLHgPEXktJdJdURw6BlWRHsKwVt1bym1s1a770NOFRTV14FDTWTG+JHAwAfAKxxJLQ7e59x04GAAwAeJXpST0AJ+zHQJf8ABklcPQflNX1bfsxOpqJcnO+Hi+31ZV4rHSElB4TmdQBORmYWBZ5Te4e4DauqDTuUXVd011me/wDxal/7Ja/5Xx7Hv4M28w4d80RbqzqRy2osDBCRoZWG57EEfTh2h9NDE+kTOTWNc2daZ/RUPK1tnZFDhn12dTLW6HzHT19+LiIcSWs6x/5jLv8Ao8n/ALMRn0X2M6tTqrsACSQANyTsAB1JxkDJNcT4tzVYq3Ly4BLSE6C4HUg7FEr5WxPUUKLO0cPvn4FUp7kTHEc/zNWXRWjiUA64tTFVQoVJRAKjcE1TWQD5a1AOFRmyXC1Vebmdd6rCuV1WW21cjyuzeW4xallUgFrJG7AU2V4O0284Kx9ob3f+lI7H5g/tE2VCVXE7oeJbGnxNrxUgGQzKgAAZaUADYAaCANug+jC9LprtLJaCHjpOge3oLgS8tSz6KN6QoLddIOkXRNY1RYw8CDDWBzeQAnL52rXdHX7fn0+zWvzXq7VgAVZI1xQe7NL/AIoRX+cfbiqv9NkoanUMZYwGABfx+Yrl5KJDMBGpHZpSIwfqLX9WIVKipwc3uTZ1LaaRpcPysn8Hu0CKzZg6gCVoRMBGpAYEH4pQ2kirJvDvJuHdDCxjv1fa8/LTuKq89uo2IMtGGgjOSm1ljHFyZJOdoZ1BI5pt1ZVbWdWoUtBQSMXU6k9rZkQlFWuhnNkuTMiEKGXJZaM6b0/FGUeW968x679Mee/iVfSf+r/1HsA+l3fc3/DJ2n/rBr+7i/beLeT/APCw7/Vka31Je9wcZz0yTJHG0agozkujOTRApadQKsXseo6YMbi/hoKSje4UqfOO1xGnDW0FHkDqZJJaaKNvNK7SGtYaqMhA9BtjGnyrOU3NRSemr4W4oaWGVrXMwysmvX8JmDaSthcvsCQSP4r1Udf34jDlWrBWjFLx+7B4aL1bGfhzMyF545JGk0ctlZggIEgYafIqgi0J3F79fTcwOIlXo7clndrLu/IpVgoTsh7hsrDAAYADAAYANDjsjrlpjEmtxG2lbAvb1JA6b9RiUbXzOSbSy1ILwbmuJfA1GWihMep9LSjruQRpWcEeYHfFs1C+fvyMzB89GjFU0muLb4v/ACj4Pxo9uHD6RmB+pziHyDa+I37Pn+Bd4ibia5WQ5o8NEOnzD8Y3+aF2B1aq00bBo3iUNi+VyNTnVFuezs79dBd4WjzEeQcKq/CNVqspIHmWNl1aenkINbbkA6ez9O2zkV0YOEEn74Lu0PvCM48uckimkmUpHDIkTBYbNvzPY/jFFJ0Zl3O5xYWmDxG4XNNZIGmE7AsbLMNgAST5RQAJxyWaZ1alVxTOc3zzERwAjTG7BQSTs0puib9lOgO5s1poo0FDN6kpTuJc/K2ZGkRsUEqq2h01J0OpgTQKNplVlLWANt8MEDZ4ZlWh0Izc7MMCqKti0WvnMW0g0zO7N5nO/mC4jKSirs6lcp+FcH0NzZSHm7V7MQOxEYPu6udzv0HlGfVrOfYXRhYbYoJinxdfwDNVsRl5T9iE4spdNdqOS0ZP8djdlUIpdeYDKisFZ0AbyqSQPb02CRa6h3xqiwcF06PJAsCXsq8rc9GsREqCNIHU/dgARxpXEyfXNQH7Y4V/Ziqt9Nko6nUsZYwGABF4mGowJuAWdjX5KFf+pf0gYz+VJuOGdt7S+/2LsOr1DUPEc1HDoE+XRUTSHMDWoUUGNzabAF9K91bYjH+JJuy5q76n+zOvApf3CvKMzxiJMzB5WSW4kJclWDh2LyvqLMu7EebfEKvLGIpy2pUrdt/wjscLCSspX7BoQ7SGSSRnYqF3CKAFJOwVR3buTjKx3KVXGbPOJK17Wvv7W+AzRoRpXtvDh880IZVERDSM9ktfmPcAdhthuhyrClSjDZbsuJVPDOUm7mHPc+SVJNUQ0I6Vpc3rKG/aHTl/firF8oU8RBRcGrO+q/BKnQlB3ueDHP8A8SH3/Euf+thDao/pfiv+JfafH34nmSDMEHTNGDWx5JNH6OZvjqnRvnF27f2ONT4+/E1MpxAxyMyTm5OWpc5dzFsSqU4pBZar1EE0BvtjYw88VQoXjS+XN659eV727hWapznnLMdjPZn/AIkX9y3/AN3FX86l+heJL4VcSjxviYYADAAYANbiTgQyE7ARuT9SnHVqDEf4OErh0I/Km/1pMTqdIVwK/wDHh2Io5HCgliAACSSaAA3JJ7DFY0RmTT+FcyJnH4jAx5Sn+ekGxdgfkruK+r564ufyK28Vj/Wltf2rTrfHs4ePA3pf5Rmd/wCdX6viYsOYf6aJz1PE2XRypZVYqdSkgHSfUeh+jF5Al+P1Fm3zHx5ZYIUVYUjkPxjzWakBANJV2LvT1IwAb7ZV5klRm5jxShVLUhdSkUultAAU2+zAAqVQ9jYBvZLKU5jy6o01KsspVVAoWGl0AW1MSEFE6vkg2K6lVQWZKMWyn4ZwtIASLZ2rXI1Fmq6B9ALNKKAs7bm82dRzd2Xxikb2IHQwAKfFx/EM3/VZ/wDTbFlLprtRyWjFuZmVFZ3IVVBZmOwAG5J+rGqLC/w9OrQ0uq1ZgwYAMpY6/MFJAtXB69CPowAJc/txBd/5/KH/ABoP9uIVOg+w6tTqWMkZDABP+KZ1jaB3YKup49RNAF11AE9BfL796HUjCHKdOVTDtRV7NP1X3LqElGeZFfhD40YcqzwuuoIXRgQaYSRRg9dyBMzD0ZVbqowryDQTrSlJZr73/FuxlmMn8qSIuLKZ3Ktw2fMZhpkzxBAMhd4yxADqXJpwsqsGHqVa1JDerrUYTpuLWRnRk07o6lkeMxNEjSSxK5UaxzFGlq8w3PY2MfPq2EqQqyhGLdm0smbUKicU2zIeM5cGjmIb6VzU79O+K1haz0g/BkuchxMo4hGfZJb8xXk/yA4sWAxL/sfhb1I89T4npcyT0inP/sSr97qBi5clYp/2+cfyR+Jp8fUwcUE/JkrLSgaDZZolAWvN0k1ezfQdcN4XkmqqsZTasmn7yKqmJjstI434fuTN5GUZgzZjOySR5uO60Rs/KINVVx2wHydKEDYY9lUilB9RlxbudyyOUzHKTmRfGaF106e1Q1dD63jxdTkaptPYkrbtdPA1FilbNP33lLj0AmGAAwAGABX4pl0ZHNMN9OWmb7EY4lDpIjN2i2a/giMLkYQO+tv0pHY/ecdnqUYJWw8Oxegl4lm34nmDlYbGUjb8YmBrmEbiND6E/b12AXmTSUFd6+/fvKM3z0thdFavj1L7+HG1lloFjRURQqKAqqNgANgBip5jaVskT2a/lE496H7UUf7caGG6BRU1DDBAlPFrheffO3iyg+J9s/GT0Oo69KvckDvWABxwDJyTtLoYrDzjrmsFnKIkemPqOsfmk3A6AE2UXrV1DJak4wuWOSyiRIEjUKovYep3JJ6kk7kncnc4z223dl6VjPjgBgAMACjxh/6fnLqvgs93sK5bXiyl012o5LRiTjmkQSMycwINYQmtTJ5kH1sB12xqixly+RSNmZEClgoYLsDpuvL0vzHerO19BgAk/EWZEeZkc7aOSw95XcAe8nYD1xGSumjq1Ok8J43BmjJyH18tgr+V1okWB5gO3pjLlCUdRhNMYYgdDAAk8T+GYc7lZoGCpzFA5iqLUqQyntdMo2vfFkKji0zjimjmfhbwA0GbjfP5xZ48ofiYY2lm0EHUNQ0/FAGm09z7uttfG04rZbSvxaXhdlcYO52DLSRyKHjKOpumWmBrY7j3isL5lpmUV0xwD7eAAwAeZEDAqRYIII9QdiMAEV4U/BhlMhmTmIzI7jUIw5UiPVsaoAk0SLPYnF868pqzIKCTuW+KCYYADABrZ/PxwrqkarNAAFmY9aVVBZjQugDiUYuTsjjaWopHi7L3R5g82mwhajRY6lQlloKSSQKAJPTFvw1TgR5xGfxcb4fmj2+Dyn6tJv7sVR6SI1781K3BkfkM/LmYIMhlTR5erMTDpErknT+cQarv0HyylrST2mJUnKdKFKDt8qu+Ctout+Sz4F7wrhseWiWKJdKL9pJ6sx7knqcUt3dzQhCMIqMdEaniTiEkMQ5Co0ztoTmEqinSz6nKgmgEOw6mht1FlGntysE5WRKcJhziGVp+XK8jhtQlbYBQtAckADbYAffZxpRioqyKG7jDnTf8Ff73/wDXEjhMeK0zYLS1FHCwgicLI7O1yFRfxYGm591DAmupFqQCk/BdlwkOYCg18Juz3PKiBrt1HbYGxtWEMX012F1PQtMKlgYADAAYAOefhFdJZjl8xNKkHJVxHGFOskuCX1AliNK6VAIB81bWHsLBbO1vKajzsauZ4qhTQ8pKmt5IQ+oA2COU67Eixt6eotsrPGV4lDD7EsKGQnf4LMurQWFEmS9qPX1WvaFgC3jOT5rHMc/WeYkVLGYgooi11Mx1EgqWB9QKq8AFp+DaICCYiq55UAdgqJt+kTjPxT+cup6FdhYsDAAq4xOSyQISpcFnZbBVFoEBh7LMWAB61rIogYQ5SxnwtDbXSeS/Pd62OxW07HqKMKoVQFUbAAUB9AGPDznKcnKTu2MpWNKRBDMkqeUPIqTKOj8zyIxHzw5Qau4sG9q3+Q8ZPnOYk7pp26ms8uq18iqrFalBj1BUGAAwAGAAwAGAAwAGACQyrc+QzE2ZG0x9wsd0mn3NQkPe2roorUow2YIXk7srTwjLIUlaOMNDqZZSACtqVYlvQqxu9vsxaRJviHDIzlzBlX0ZbNwyZePZmET6GooG+QyK1iwLVSN3JKteCVp27ScXf5Te8K8AXJZcRKdTElnkrSXZjdkWa22AvthOctpk6VKNOKihxiBYTvjfKGWFE0uyl3V9CGUqskMqXpAJI1MB07+mGMPJRldkKiuiQk4ORoCNmlCMGUHJTOBpNi6Qb0NNiti3Qmw7zsOJTss+S+H5DsjZg/FNGeZlJGu1CKwLUAQFBPqReOc9Did2WepvD+acuEEnxvJQq0eiOPltEA66nJpVSQkblrA7Y468EtQ2GdEyeWiysAQEJFGptmIGw3ZmJ7k2xJ7knGc25O7L0rIwJmZ5NbxxosSmhzzJCX2BLjykqu+kalskE9KtmGFbV27EHUzyMWQ48HdY5UMUjezuHRyBZCOK3oE0wUkAkA0arqUJQV9x2M0xu7AAkkAAWSdgAO5xQTMOSzaSoHjYMhsAj3GiPpBBFYlKLi7ME09Cf4zwaWTNNKI45EMUaC5GQjQxcgjSQQW0nr2qvVmhWjCNmVzg2zRbw+xXScoa8uwmX5AKijqB2BIxd8TAhzbPknh4sSTlCTZO8y/KLEkDX6ufu+aKPiYBzbPE3hOWQJGEWGIzCSU81nalBsIKIBJqvNQ3PXYxlio2y1Oqm95aZbLrGioihUUUFAoAYRbbd2XJWMuOAGACIhXNRI82tJ2J5etldWcRllVqDlFUuSfKAKbUaA2Qx3JsMU06tRpK9tLK/h1ahGbWiNzMZ2dWpWgYeuh/+/GHPkuhGVlJvryGE5NGln89KQBK0KREgO+iS4+6vYlUimAOoEafa6A4YwXJ1GNaLUpJrTTXhmn976Eam1YtcvEVRVLMxCgFmq2IFWaAFnrsAMekepSe8cAMABgAMABgAMAGlxgzco/Bwpkta1V0saqsgatN1Zq6v0xOGzf5tDjvbIkeB5yKLlwW8bQhY/jVPWEad3QFCfLvR6410nKO2lkxLnYKThfNbiyzPiPJ6SHzeXSwR5pY17G/aI7X9mOE7onkzORgykUUfEMtcDCRHuJxZBU2kRXVqEp3vUS12TiM4bUWmdTsyg4bO7xhpE0MS22/QEhWpgGGpQG0kWLo7jGVNJOydxlO6FXiTxCIFdYvPKqlmoahGALthYtq3CXvYuhvhrC4SVZ3eUeP2XWKYvGRoqyzk933fUYvAsjNA5keQymUs6SMHaLUBS2GIohdflpbYgAVWI4tJVLRjZbi3DbWx80rspMKl4YADAAhOb15hY82UgQSkxqSWGZKm4vOQFFGm5ftalHyR53cNCHSvdlVRvQrXYAEk0B1OHCog+LR8xZAmxNshr2WB1RsPerAEe8Y41fJgZvFHFJvg0L5dEcTgqUb5XMiZkUNYC2RpDGxZUd8IUKSqScd+7uLK1XYSe6+fvtsYDlpMtNzgtgsxa5DTB+RGqBboOXLstCrBBI12XsRSUot94tRqNNIrsZA+GABVxvjiZcAEF5GvSikXt1LE7KBfX7AcW06UpvIjKSQuyfjOImp1aA17RIdD7gw3uvnKvQ9axOeGnHTM4qiZvyeJ8mG0nMw36hwR01UWHlBreibOK1Tm1exLaRu8P4jFOpaJ1cA6TXySKNMDuDRBo9iPXEZRcXZnU0zZcWCAa26jt798RAnHilykKa3jkjRVjY8sxiMABVkPmY0Pl77A6tgpu35ZvQjmjay2fim8gYOdAbUqtoYHYmNyNLUeukmrF9cQnTUo2ksgTs8jBLwBJBTs5HorMl2KIOk7jfocJ08Go5t+S+9y11LmDMeHMtpLCNLXo2xI0/ldQRVWDYxZWhKMG1J3WerIxabtYaeF5+Zk4GL6zylBYtqJKjS1nubBu97u98XZ6s4hpgAMABgAMABgAMAEHLqGdlRSQ4nFH+lCuD9FuR9Rx6TAyTwyvuueYx8ZLF3W+1vQfZ+KGQcueUOyXIUBCtWllbyL5ipR2BG9g4rlZmhT24rN3EHiCXLZmSXlyLK5yclCOQEI8Z0RiQKdizZnYMNzGPm4hNqzZbBPJD/ADXFHzDGPKHYGnzFWq+6K9nb8rdR796Sw+DvadTJcN7/AGJ18XrClm973L8vq8Rd/BEcsfIgXWiuxklZ2AZiGR0DgEsxEjhmF0SbOq6Zr4qMLJbty3FVDCtpt79W9438N8E+DJ5nMkpVFd/MNWjUejMx3aRjuT1oUAAMytWdRmjCmoDjFJMMAHmR6BO+wJ2Fnb0A6/RgAj0MHEFNzxPM1NyVkRjGiEExMosg2yl2r29PUKoxs0KMYRtftM+tUk3exg4vkJom1xfEpQGgHmxfRoNaBfzNG/rhyNGnNWTzM6eLxFKW1KPy+9+viaw43QqZTEegkW5Us7DoAw3+cAO1nFNShKGb0G6GOpVXZZPgNM7IXgyeVCaXdYJHU9Y1hKMAbFgllrcDZX7jCOCpbVVz3R9oux1XZpqmtZZd29jfKwGaVpHa445CsSDoWUBWd+5YPrUDoKuroiGLrO+wtC/D01baG+ERkm/E3iAx6oIgeaV3ksAR6+hGxtwPMBVezfXDFGht5vQhOdsiNigVb0qBfWhufeT1J95xolBkwAfKwAZMnnXgmSRHKAyRLLtqVow3m1CiRSsxDCiDVmrGKq0FKOmZKLszpkEyuqujBlYBlYGwwYWCCOoIN3jMasMHvHAFvERU8Deolj/SCyf9HE46M4z5n4EeNkcKVYVTUQT26++sRmm4tIFqTuVnGX4azAAC8w4AFbCSRhQH5IAH1YWqP+lGG+WyvG1ycek3wue/DLnLSRw9Y5FCfmyImzD3OqEH8oL3YnEMLX224vra/HvrOzjbMssNkAwAGAAwAGACN8VcWzTyNBkiFZCoY15nYgOUUnZRpYW3WyRa6bxq4HBwnHnavR4aGbisfzdVUoq73iPL5Jc4efkry/EYa5uXkZm5pjobmQ23QXZ61ZFhi1Xw08O+dou8X4dj4P3xNOlVw2JprD4pWtnGaXzRfHrjxWvkUPApctnHMjQ8vNRSB5YWLgpIo0B9NgN5VoPpuhRoisQpzjNXQni8LVwstiWaeaa0a4pjvinDo8wnLlBZNSsVsiyh1KDXUWAa92LBNmpk4+eCqDl5ZGaPy+VpShKuB3RAylb9piDVKAXSxWKabiteIzh8NFJO2XA9njSJGTFC5ijDAvSwxoIrB9sqdI0kWqkbbYUjh5yzG3USPHAkfOMXzK0gUFcvZKrq6c3pzGrqCNI2AFjUWqdCMOtlUptjd/DsA3hQQOOjwgR/UwA0uN/ZYEdxRoiyVOMlZo4m0KsnxaYqQ+WdnRmjcxtEoZkNFlWSQEK3tAEk0wwo8LLcy1VEbeV4zE78skxynpHIDGxoWdIbZwL6oWHvxROlKGqJKSYt8YwEiF/PQfSzKrNpBpxrCefls8So9fJY3Qsi7CyUZO7sV1otrJGfgc0bwLGJIpKWmWOQSgA/JvYkAGrIHToMa0XwM+avdNEvxZORMPI0ixzRvoXTqYKQ61qIFg0dyOmGK6lVoNR1ZlUNihivneSv6ZD3hKGOOTNz+aWQaiF3odEjS/qA6Xd9WOF9mNGGwtFr2mhTbrT516vJdS3eOrHnC8sY4URqLBRrI7sd3P1sSfrxgzltSbNqKsrHziXEosumuVwq9B3LGidKqN2YgGlAJNYIxcnZA2kRWVysmaYzzNFEZApZd6TSNJFk+ZhQHa9qAxqU4KEbIXbu7nubhQAAUs0ujWYwLJ3UECulW2258t7YmcNqfh0MZU0XUlhRkC2RqAtvKBRTpe+2/bAB4SWFWC/FeWxq0agaZdz7VkpqG1i/pBwALuOFXQcpgr6CooEhNhpNFVJNkkiz0674AKLwpx4SEZZohEyRWgV9askZVDRIDArqSwR8oUTRxnVqLhne5fCV8hzmOKQRmnmiU+hdQfsJvFDyV2TE/GuKq4QwpJLJHKrgaGjBBtHp3AU/FyPW9XXTrhd47D0+lNd2fpclzU5aIW8ZzmqSN5VgWNFkGjMSLRMmkBtIBFhQy+10dx3wuuVqb+WlCUn1L/t+RP4Z6yaRqPm4JMqYWIXSHWNo9WgCIFwTrY9DEwNk2UN7EjF/1UpOLjL9L78tFql2q6IdHK91xMXCzJNNl1HwnXqjmcMkKIqoylyxoOOtAXZ94DUtg4VOdcrR2VdZN3zTtvsWVHHZtnc6NjRKQwAGAAwAGACT4Gl53MH0kk/zAD7segw7/wDFj74mBUV8bN8EvREp/BMs7pLBIVzQGoSXXMKgnzH1NVq99EEbY0aVXm4Zq6aV1x/cooVpLEShuu+4bZXM/wAI+Zfxbi+WsEEBebp6q46EHaxvWxBIIOEMZg+b/rUHeL92f2PTYXFQlDmMRnB+MX+qP3W8o/DnHBmlYFeXPGdE0J6o37VNGj7iOoOKqdRTV0JYzCTw1TZlmnmmtGtzXvI3eAfxA/Pl/wBR8Y9f6ku0apdBEzxjN6S+UFLqzesMzUCgMGakX3sxmZQvcBj0FYeoO9NFU1ZlX4biYamIOkgUfUj/APuLiI8wATOXkC5zNIQVZnSVQQQHXlQxllaqNMukgGxtftCwDazeWSVCkiq6HqrAEH7f14AFjTSZMC2abL6kQamHOQyMEUamIEotlAsh/fIThSrh10o5FkZ7mIOLZ8z5gSjyrE7CIr5SdijOWG5B3AX2ao7mq0sBhIxgpy1foYfKOOm6jpwdkvX9hlwXh4muSUlqaqJ6kAdT17jbDdWex8sRbC0FVvOeY14kLfLKfYM41CupRHeMH0GtFN+qqO+MzFNqk7G1h0tsb4xzRI78IWdQciIlVbXzg7EeUJ5CBZ6sJGX3DUetYbwsXdyK6j3E+mcJTQutls+wjverT1Kg7eQfRi2eMw9PpVIrvRBUpvRM9ZyWUnVKpFn2pHijG5J6F7G56V3wo+WMLpBuXYm/sW/DVN+RiRSejRkesfNzFfVHH+3C8+XIro03/wDZxj6smsI978MzIMjL6Ow7aYkj/wBWcH/DhWXL8noortcpf7Y/csWDW+78F6szwcFevMrPv/OT8sj6oI6295P04Sq8t15PKdv9MV/7O5bHCRW6/a/wbeR4FzJygXLjTHqdmjeYjWQFUF3HtGNj7tA23GLMI6uLi5TqTssula/Hduy8SNVRpuyir9hQZXwyEAAmlA+aqwIv1ARWB9eGf5dhm7yjftb/ACQ56e5m0PD8PyhI/wCdLIQfpXVp+7F0MLQh0YLwv6kXOb1YoyfBYy0rQ/FaMwzQuirYIXRIDt5k5jSDS3T5JFLTl7JIp1dxTxvIKrGTMymbSyuy8tQpZQUjVV3Y0ZCQpY27bdhjNr1Xtc3T13v14LRZ9XeXRjleR9yOWkRjMH0ZhupHmUL8mNlJplX6jZcgrqOKIYl03aPR4fft/ZZ2JuF83qPoPEpXaeJv6SIGRfrT+MBPoA49+HYYqlPfbt/OnoVuEkP4JVdVZSCrAMpHQgiwR9RwwRPeOAGAAwATWXj5PEpAdlnTmp72XQsij3jQH/t+7Gzg6qlR2N6fkZOJouOI5zdJW71+33E/hojmxV03A+ijWNN/R7kZEMsW+1/ca+KfDnwjTNA3KzcVGOXpqrcI9dutGjps9QWVqaNZ03xT1XFe9GbCdhGJ5M2TmoE5XFMr5cxlztzkFWCO9iul/JonyEr4vD8zJVqWcX7s+teZsYWvTr0vha7sv7Zfpf8Axe9btSs8I5oS5OKQAqHLtRqxqdjRrbvjGrNObaIc3KneEtVk+1ZEDmOIiSeXnlyMxBmAAqvKpo6IlMagqAqsDzD8odRe+zCgo0YqCzeZjRxX9eo6krJZJbv+9R34TgrpLLB5AQqyEKpPWo2uO/7OGa1KNk0hPB4me01KV+0p1ysvfOZhga2rLj71hB+/C2wjS52Qs4Lm4UeQPIec00keqZn1MEdxGitJtVCwq7Gya3s1tZl8XdDbied5KatJYl0jAsLbSsEWy2wFsP2WdscOt2VxFLxkTzRqquNAlJU15cwiuER6bfSI5G2sWYmvdSaMTdQJU2myVki1ZMrGLvLlUHraUv7MbzXy2XA8nGVqqcuOfib0fH5VgYRo6ISWLkHmkEKAI46Okk7anojfbuKpw23tbvMao1uag4Jq78F3/j9j5wrxDJpkgn80ifjCASGR15AWXQ+pQWUmNqk3B1aewtTEUvla47jQwtfaaefbayfhv6u86XePPm2S3iLggV3zKM9MQZ0WgSAqprVgNY0KgJUGiNVC6tPG4bnoXiryWm/utpnxsWUqmw89BJxTLlCOWGk1I1BnnmBaqQ6TIF072fUX064waE1JPasrNaKKy352vfh1jko20+7MeSysobXDHGilB5eUIbb2jqtA4B0aSa+WCB5TiVSpTa2ajbd+N8vFrffutvBResTO8U6WZZkA0ABmkMekhbLEBdLW/rVBdupGK1KjLKEd+lr5X01urLxbO2ktWauWjS0cZhHKG9Sa5jppNdUxA18sk7GtRreyWXTrSTSpSs+q3G27dfLTTwhtRX9yGJ8RQdjK3sbrBOw+M9g2Eqmo0b3o4VXJ+IcXOystc45W7yx14Xt9mUfhaEjLiRvbnPOI9A4GhTv1WMKpruCe+PUUaKoU1TW7Xt3+fkZ8p7cnIb4tImhxjMMsYVDUkjCNDtsWBJbfrpRWeu+mu+JRV2cZhldYYwqigoCov0Ch9gxVXrc3Haep2Ebuwl4ZwoZtmkk1cpWZY6JUs4NNKCN/KQUX1+MJBBXFOGo7Mdqebl6fvr4E5yu7LcfeI8Nlyyl9QmiUWSaSQdB0FI/XtoPQAMTiurg4vODt1bvfj2nY1HvNfNTaEZ6J0qTQ3Jreh7z0xnwi5yUVvLW7K5V8JynJgiiJsxxohPqVUAn7sbz1yFkbeOAGAAwAa3EMokqESCwPMCCQVK9GVhurDsRviUJOLvE5KKkrMhvBCE/B9W5ESsx266N+nvOPVT+WlbsPJ0Xt4pyXFv1LbM5lI11SOqLYGpmCi2NAWe5JAGEzWJ3xVwh2KZzJ7ZqIWK/nkHVD2J61exsja7DFGrsXhNXi9V911olGXAb+EcwZcpFIV0l9blaI0l3ZiKO+xPfHnsQkqslHNXZpQ6JzuGUKzu2ypEST6eeQv/kGPR0HanFvgjymJi3Vklq5P9vUtPC8ClXYqCbABIBra8cxEndIuwEE020UGFjRNHiTxPWXlFrOsiUR5WpbZfpK2QPRW9MB1cRN8MM+UOWb43MEGCVRt7DmJ5HokRq4RnFmzdCztipLMZc1s3PefgifMw/B+W0qThpQnm0jyBy5U6UbTGBqbzEIEGzGq8VKKptEaCk5E3mYpMrcbQSkK5jjKqNLKCeXTsQl8sCwTYIIw7hcXCcIxv8ANbTsMfGYGpGpKekb3v29Woz4XwKXMJzGk5PXQqgObB6yE7EdtC1383SratWSdlkGGw1OUNp537vD33DHwt4aOX5plILPaKFZyqx7HT5gD7RYj5oIA73RKW0x2nTUFZa73x9+Y78PyFsrCW9rlKr/AJyjS4+pgRjAqR2ZNGzF3VxhiB04/wDhS4w3CjHHlXlHNDsEPLMcQuqS49fUkhddKAABVAcjyZhsRJznHPvV/O3lmDrzgrJmovFQ+YhE8r/Bs00SQVLLrImC8zWquFARrjDaQQXvzadk8NhoStBQSlBvbdluvZJtb8m+pdZbUm9b5PT7+B17K8Iy8RuOCFD1tY0U7+8DD13axVY3S1dTQxxu2oWOceJkEGY+LdBC6swW/lqRIY0AFFi6KUW/5yavZAOdiJ05Kap5uVlK26z6T6rXTfUr6l8FJW2t2n4/HeVuU4rHHGiUx0Iq3Q+SAO592Iz5XobTsn5fk6sLOwS+IlDKixSO7khUXTZrck2aAA6sSBuB1IBuw2NWInswi+tu2RGpS2Fds+RKeZzp3QPRVEDeSMHc0TRZjQtjWwAAG+rR3WQt2k9xniaPI8UcoaQsE+LYOYw3VtrC6Vsi9iQPXGPiLwqOdVfKvPqXpkM0/mVo6jyDi4jRUjiCoqhVF7AKKA6egwvLllvSHn+xcsKuIh4nx2SaQxvG+hGDKiRsRLpoqzSNUYAbcJqu1BJ7Bh41TopuSV9c9Oq2cu126u2t0Wp5J+/I8JLJIyXEY1V1kOsoSSh1IAI2YbOAxN/Jre9kni4Uvmpu73ZO3bmkWqk5dJZDocXl+d9w/dihcp4lPXyRZ8PT4G9w/ikjuFKgg9SARX34fwnKFarUUXFW7ymrQhGN0xzjZFAwALfEeaMWUnce0ImC9rZhpQfWxA+vFlKG3NR4shUmoQcnuzJzwsgWUKOgQgfVX7sepr9A8pgn/V7mbXjmjl3vfRls5MV9QkEkf2XOPuxnz0NylqbnhZviiD2f9YH7bw1iF8xm4B3ptdZteGpRydGweJ2jkXuGB1WfzlYOD3DA489iIuNR3PQUmnBWIjxHwWeGOdDGXhdn0yKUoLO/supIYEczTYBBABsXQ18LjYSpqlLXQxcXgJxqutHTV92ZWeF1+KY+rn7gP34bxD+YowC/pt9Y5wuPCnxPS5czVZy5GYFCz8VesD3tEXT+1jjJR1saeezhMUpyqFFa2abRyjI7UoEYYAs7HSvMIoWCCxFYhKaSLIU23mP+FZFYIY4V9mNFQH10iiT7ydyffjFlLad2aKVkKPGv8TH/AE6/5Xw5yd/iF3+ghyn/AIaXd6o2+BD8XT6/8xxr1umzPwn0Y+95peGM68hnDsW0zzBb7DmyKB9ACgDEZRtFPtJQqOVScdyt6ZjDw+oWORfm5ie+3tyNKPukGMTFK1VmxQd4IZ4XLSP/AAjeBY+KRJ5+XNFeh61Cmq1YWLBob3t9oxdSrOn1kZR2iK8H/ghly+YSeZ1YxMrxqNhqXcFrs0DvQ7/YV6+NxNSOzShs8XJrySv5k4UqcXeTv2HTnyWYP86PtI/UMZc8LjX/APJ6r0QyqlFf2mM8Fdvbkv7W/Xip8l1Z9Op6v1JfERWiPR4APnm/oH78T/k8LdNkfinwPkXAd/M+3oBX3nEafI6v88vA7LFcEfM94XglADqGA3AdVcA9LGobbGsNR5OjB3pTlHsZW67eUkmY8v4RyydI0rsAiL+oY6sAr3nOT7w5/gkjcbgkWmlBX6P3dMRqcmUJLK6fG9/UI4iaMR4CPnn7Bih8jw/UyfxT4GROBoOpY/YP2YsjyTRWrbOPEyM68KiHyPtJP7cMR5Pw8f7fUg69R7zPHlUXoij6hi+FClDoxS7iDnJ6szYtIBgAMAEhn82+fOiAfiysGLnbnFTakfkAgMCN2IB2X29nB4VU7Vamu5fcx8biZVr0aPe/t+Tb4bwR45Fcuu17C+4I/bh+dZSjawjQwcqc1Jsx+KqMOesgGPhk4BPT8YD/AP42E6klG1zWoxumZ/C8REbP2Y7fQu1/aT9mHMRK8rGVgINQcuP2NzO5DUwliblzAVqqw4G4SQfKWya7rZIIs2nVpRqKzNKnUcHkT/iLj5lypURlWM0UbAtekrMqSDpv7LUe4o4wcLiJLlKOGcdHrfgr+g9i0vg5Vb7n55Dnw0PiP7Tfsx6iv0zCwP0u9jXFI2afGUDZeZT0MMgP1qRgOo8ZLgOVCoy5eFD5HtI0TzLTKTpAuiAR7wMYTnLS5q7KG2IHSZ8cv5cuo75iyPcsUv8AuK/djR5MjevfgmZvKsrYdrjb8/YacHHxMf5o+/GlU6bFMP8ASj2CTwUbEzDo7s/948j/AO7E6nQiVUPrVO38jfhh05nMpv5uVP8ApqYSB/8ATX/axjY2Nppm1hneNhthIYDAAYADAAYADAAYADAAYADAAYADAAYADAAYADAAm8Wxl8rJGG0l6UbWDRBZW/JZQVPemOK6mMhhbVJq+eh3mZVk4RdstRFw3iuYijCciAkE7/CHF2drHI9KGLZ/xPh5O7hLy/IrR5GnSjsqSZsPxjMt0EEf1PN99p+rClT+Jl/ZT8X+EMx5L/VI0ZctzOZzWaQyLoYtpXy+akAQAADW1d9zZOMHF8o1sTVjUlZOOlvHrNCjh4UouMd55y0U8ahVzmY0gUBoyprv1MFn67xoy/iXGPNqPg/yKx5LoRVle3aZm5rbNmJyPcyx/fGqn78Uy5fxr0kl3L73LFgKC3CziUSxrBGo2M3cliSFkkJJJsksLJJJJJJ3w3/Dsp1+Uucm7uzbfl9xPlrZp4JxXUl4lj4d/iF+lv149xX6ZgYL6K7ya4hxqZM5qEh5TSPCsfa4VBNfS0cwP9n0xnYXFqpjqmFeiin37/VDeNpSp4WNeOt8+z2vMqeNTBcrO/YQSN6bBCcNvI5HO1jXj42QoAQbADr6fVjwb5Zf6PP9j0awvWB463ZF+04i+WJ7oo78KuJOyZ989mFKgBE1RxkXTlipd/zRoAB7+Y9CCfaci06saPP1lZy0XV19bPL8r1Y1Kqw9LO2r6/2LCxBCTe0cZNn8gWSfsw3KV22Spw2YqK3Ep4L4nlYMrGHzMAYoigGWOyEUC6v1vE684xsm8kU4SlN7Ums22POHcShkzTtHIjAQIpcEEXqchdXQkAk11Fj5wvGx1el8q2lv3o18NTmr3THXwhPnr+kMIc9T/UvFDWxLge1cHoQfrxNST0ZyzPt47cADA98cTTA+46cDAAYADAAYADAAYADAAYADAAYADAAEYAPlYLI6Ypssj+0oP1ftxVUoU6nTimSjOUdGaknBYj01D6D++8Jz5Lw8tLrv/Ny1YiaNOXgRvyuK99j9WE58jyv8ksussWKW9GCbg0i7im+g7/fiiryVWgrxs/UnHEQeuRN8Y/joEOzAySV7lXln75hjZ/hSlJYqpJrSNvFr8GR/EM18NFcX9mVPh7MBcuxbYIWJPuA1E/Yceyrr5jEwLvStwZFZxTpybMKZp2kYflSxTu3+JzjyHIdfneVqk+KlbsureRu8r09nk/Z4bJ0CJUkgCPpZHjCspohgy0wI+0Y9VNfMzKpSWxF33ImuJ5E5QxhZeZHI4RY3syjqSVe/OqgWdQurJZjQPlOV+R8PCnKvTezbdufZw9OpG5g8ZUnJU5K/WafG4JJIwsdEFhzBqKEpRsKaO5NA9PLq3xg8mVsPRxCqYhNxW7XPdfqHMZCrOi40XaT3mxwXMSQEkwKfKFULKAAP0PcMevq/xRg5KyUvBfkwMNyHXpScpNef4NjiefnzEbRGOKONxpc62lZlJ8ygaEC2ti7ar6YzsV/EdJwcaUXdrV2VvU0qPJslJOT0BQB0FfRtjyTd9TXPcSgmiwUeps/qxOnCMpWbt1nJNpZK41HAT88fZ/5xrLkd/r8v3FfilwPp4Afnj9H/AM47/Jn+vy/cPiuoBwD8sfo/+cC5Gf6/L9w+K6jZi4JGOpYn6a/Vv9+GafJVGObbfl6FcsTJjPGmLhgAMABgAMABgAMABgAMABgAMABgAMABgAMABgAMABgAnfFXA5Z3ilhKa41kQo9gMspjJph7JBiHY3Z92GcNi3hm5KO1fuFcXhFiYqLla2fEWrwPOtE0DGFY5DUmnUzFSKZVYkBbGxOkmiao0RzFcqYipFqnTs9LuSy67WI4Tk6nQ6U779DY4j4VeZVHMVGVw6MPNRFjcVRBDEEX36jGHydhcTg66rRa4Wz08DTxTpYik6cr2ZgPg2Y+1mgP6OJU+9y+PQ1OVMY18myvF/cx4ckYRO8tp96+yM+T8JcokrpLHYuzu7Eda1MLAv5I2HpjzeLw+OxUr1pp+nhY2aHw9COzTjY3E4G/dlH2n9mFY8kVX0pJFzxMdyMn8An54/R/84t/kz/X5fuR+KXA8twJuzr9djEHyPPdJHVilwPg4E/zl+/AuR6m+S8w+KjwNzKcGVSCx1Edug+zDlDkunTalJ3fkVTxEpZLIZ40xcMABgAMABgAMABgAMABgAMABgAMABgAMABgAMABgAMABgAMABgAMABgAMABgAMABgAMABgAMABgAMABgAMABgAMABgAMABgAMABgAMABgAMABgAMABgAMA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6626" name="Picture 2" descr="http://deslumbrame.blogia.com/upload/20110510192823-conclu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844825"/>
            <a:ext cx="2636920" cy="208547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26628" name="Picture 4" descr="https://encrypted-tbn3.gstatic.com/images?q=tbn:ANd9GcQzLSnSp2Yllg5mLCyJZmVGibzAczc8_MilLTPQfIvrcxCGP_hrWonVKdq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916" y="4093723"/>
            <a:ext cx="3738364" cy="1711541"/>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26630" name="Picture 6" descr="http://www.interreg-sudoe.eu/contenido-dinamico/libreria-imagenes/1AAAB7B4-F856-E1DA-4F61-CE80EFD38F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062" y="1844824"/>
            <a:ext cx="2758033" cy="206586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grpSp>
        <p:nvGrpSpPr>
          <p:cNvPr id="12" name="11 Grupo"/>
          <p:cNvGrpSpPr/>
          <p:nvPr/>
        </p:nvGrpSpPr>
        <p:grpSpPr>
          <a:xfrm>
            <a:off x="107504" y="6300028"/>
            <a:ext cx="1080120" cy="441340"/>
            <a:chOff x="107504" y="6237312"/>
            <a:chExt cx="1440160" cy="504056"/>
          </a:xfrm>
        </p:grpSpPr>
        <p:sp>
          <p:nvSpPr>
            <p:cNvPr id="13" name="12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5"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3079220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626"/>
                                        </p:tgtEl>
                                        <p:attrNameLst>
                                          <p:attrName>style.visibility</p:attrName>
                                        </p:attrNameLst>
                                      </p:cBhvr>
                                      <p:to>
                                        <p:strVal val="visible"/>
                                      </p:to>
                                    </p:set>
                                    <p:animEffect transition="in" filter="wipe(down)">
                                      <p:cBhvr>
                                        <p:cTn id="23" dur="580">
                                          <p:stCondLst>
                                            <p:cond delay="0"/>
                                          </p:stCondLst>
                                        </p:cTn>
                                        <p:tgtEl>
                                          <p:spTgt spid="26626"/>
                                        </p:tgtEl>
                                      </p:cBhvr>
                                    </p:animEffect>
                                    <p:anim calcmode="lin" valueType="num">
                                      <p:cBhvr>
                                        <p:cTn id="24" dur="1822" tmFilter="0,0; 0.14,0.36; 0.43,0.73; 0.71,0.91; 1.0,1.0">
                                          <p:stCondLst>
                                            <p:cond delay="0"/>
                                          </p:stCondLst>
                                        </p:cTn>
                                        <p:tgtEl>
                                          <p:spTgt spid="266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6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6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6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6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626"/>
                                        </p:tgtEl>
                                      </p:cBhvr>
                                      <p:to x="100000" y="60000"/>
                                    </p:animScale>
                                    <p:animScale>
                                      <p:cBhvr>
                                        <p:cTn id="30" dur="166" decel="50000">
                                          <p:stCondLst>
                                            <p:cond delay="676"/>
                                          </p:stCondLst>
                                        </p:cTn>
                                        <p:tgtEl>
                                          <p:spTgt spid="26626"/>
                                        </p:tgtEl>
                                      </p:cBhvr>
                                      <p:to x="100000" y="100000"/>
                                    </p:animScale>
                                    <p:animScale>
                                      <p:cBhvr>
                                        <p:cTn id="31" dur="26">
                                          <p:stCondLst>
                                            <p:cond delay="1312"/>
                                          </p:stCondLst>
                                        </p:cTn>
                                        <p:tgtEl>
                                          <p:spTgt spid="26626"/>
                                        </p:tgtEl>
                                      </p:cBhvr>
                                      <p:to x="100000" y="80000"/>
                                    </p:animScale>
                                    <p:animScale>
                                      <p:cBhvr>
                                        <p:cTn id="32" dur="166" decel="50000">
                                          <p:stCondLst>
                                            <p:cond delay="1338"/>
                                          </p:stCondLst>
                                        </p:cTn>
                                        <p:tgtEl>
                                          <p:spTgt spid="26626"/>
                                        </p:tgtEl>
                                      </p:cBhvr>
                                      <p:to x="100000" y="100000"/>
                                    </p:animScale>
                                    <p:animScale>
                                      <p:cBhvr>
                                        <p:cTn id="33" dur="26">
                                          <p:stCondLst>
                                            <p:cond delay="1642"/>
                                          </p:stCondLst>
                                        </p:cTn>
                                        <p:tgtEl>
                                          <p:spTgt spid="26626"/>
                                        </p:tgtEl>
                                      </p:cBhvr>
                                      <p:to x="100000" y="90000"/>
                                    </p:animScale>
                                    <p:animScale>
                                      <p:cBhvr>
                                        <p:cTn id="34" dur="166" decel="50000">
                                          <p:stCondLst>
                                            <p:cond delay="1668"/>
                                          </p:stCondLst>
                                        </p:cTn>
                                        <p:tgtEl>
                                          <p:spTgt spid="26626"/>
                                        </p:tgtEl>
                                      </p:cBhvr>
                                      <p:to x="100000" y="100000"/>
                                    </p:animScale>
                                    <p:animScale>
                                      <p:cBhvr>
                                        <p:cTn id="35" dur="26">
                                          <p:stCondLst>
                                            <p:cond delay="1808"/>
                                          </p:stCondLst>
                                        </p:cTn>
                                        <p:tgtEl>
                                          <p:spTgt spid="26626"/>
                                        </p:tgtEl>
                                      </p:cBhvr>
                                      <p:to x="100000" y="95000"/>
                                    </p:animScale>
                                    <p:animScale>
                                      <p:cBhvr>
                                        <p:cTn id="36" dur="166" decel="50000">
                                          <p:stCondLst>
                                            <p:cond delay="1834"/>
                                          </p:stCondLst>
                                        </p:cTn>
                                        <p:tgtEl>
                                          <p:spTgt spid="2662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6630"/>
                                        </p:tgtEl>
                                        <p:attrNameLst>
                                          <p:attrName>style.visibility</p:attrName>
                                        </p:attrNameLst>
                                      </p:cBhvr>
                                      <p:to>
                                        <p:strVal val="visible"/>
                                      </p:to>
                                    </p:set>
                                    <p:animEffect transition="in" filter="wipe(down)">
                                      <p:cBhvr>
                                        <p:cTn id="39" dur="580">
                                          <p:stCondLst>
                                            <p:cond delay="0"/>
                                          </p:stCondLst>
                                        </p:cTn>
                                        <p:tgtEl>
                                          <p:spTgt spid="26630"/>
                                        </p:tgtEl>
                                      </p:cBhvr>
                                    </p:animEffect>
                                    <p:anim calcmode="lin" valueType="num">
                                      <p:cBhvr>
                                        <p:cTn id="40" dur="1822" tmFilter="0,0; 0.14,0.36; 0.43,0.73; 0.71,0.91; 1.0,1.0">
                                          <p:stCondLst>
                                            <p:cond delay="0"/>
                                          </p:stCondLst>
                                        </p:cTn>
                                        <p:tgtEl>
                                          <p:spTgt spid="266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6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6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6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630"/>
                                        </p:tgtEl>
                                        <p:attrNameLst>
                                          <p:attrName>ppt_y</p:attrName>
                                        </p:attrNameLst>
                                      </p:cBhvr>
                                      <p:tavLst>
                                        <p:tav tm="0" fmla="#ppt_y-sin(pi*$)/81">
                                          <p:val>
                                            <p:fltVal val="0"/>
                                          </p:val>
                                        </p:tav>
                                        <p:tav tm="100000">
                                          <p:val>
                                            <p:fltVal val="1"/>
                                          </p:val>
                                        </p:tav>
                                      </p:tavLst>
                                    </p:anim>
                                    <p:animScale>
                                      <p:cBhvr>
                                        <p:cTn id="45" dur="26">
                                          <p:stCondLst>
                                            <p:cond delay="650"/>
                                          </p:stCondLst>
                                        </p:cTn>
                                        <p:tgtEl>
                                          <p:spTgt spid="26630"/>
                                        </p:tgtEl>
                                      </p:cBhvr>
                                      <p:to x="100000" y="60000"/>
                                    </p:animScale>
                                    <p:animScale>
                                      <p:cBhvr>
                                        <p:cTn id="46" dur="166" decel="50000">
                                          <p:stCondLst>
                                            <p:cond delay="676"/>
                                          </p:stCondLst>
                                        </p:cTn>
                                        <p:tgtEl>
                                          <p:spTgt spid="26630"/>
                                        </p:tgtEl>
                                      </p:cBhvr>
                                      <p:to x="100000" y="100000"/>
                                    </p:animScale>
                                    <p:animScale>
                                      <p:cBhvr>
                                        <p:cTn id="47" dur="26">
                                          <p:stCondLst>
                                            <p:cond delay="1312"/>
                                          </p:stCondLst>
                                        </p:cTn>
                                        <p:tgtEl>
                                          <p:spTgt spid="26630"/>
                                        </p:tgtEl>
                                      </p:cBhvr>
                                      <p:to x="100000" y="80000"/>
                                    </p:animScale>
                                    <p:animScale>
                                      <p:cBhvr>
                                        <p:cTn id="48" dur="166" decel="50000">
                                          <p:stCondLst>
                                            <p:cond delay="1338"/>
                                          </p:stCondLst>
                                        </p:cTn>
                                        <p:tgtEl>
                                          <p:spTgt spid="26630"/>
                                        </p:tgtEl>
                                      </p:cBhvr>
                                      <p:to x="100000" y="100000"/>
                                    </p:animScale>
                                    <p:animScale>
                                      <p:cBhvr>
                                        <p:cTn id="49" dur="26">
                                          <p:stCondLst>
                                            <p:cond delay="1642"/>
                                          </p:stCondLst>
                                        </p:cTn>
                                        <p:tgtEl>
                                          <p:spTgt spid="26630"/>
                                        </p:tgtEl>
                                      </p:cBhvr>
                                      <p:to x="100000" y="90000"/>
                                    </p:animScale>
                                    <p:animScale>
                                      <p:cBhvr>
                                        <p:cTn id="50" dur="166" decel="50000">
                                          <p:stCondLst>
                                            <p:cond delay="1668"/>
                                          </p:stCondLst>
                                        </p:cTn>
                                        <p:tgtEl>
                                          <p:spTgt spid="26630"/>
                                        </p:tgtEl>
                                      </p:cBhvr>
                                      <p:to x="100000" y="100000"/>
                                    </p:animScale>
                                    <p:animScale>
                                      <p:cBhvr>
                                        <p:cTn id="51" dur="26">
                                          <p:stCondLst>
                                            <p:cond delay="1808"/>
                                          </p:stCondLst>
                                        </p:cTn>
                                        <p:tgtEl>
                                          <p:spTgt spid="26630"/>
                                        </p:tgtEl>
                                      </p:cBhvr>
                                      <p:to x="100000" y="95000"/>
                                    </p:animScale>
                                    <p:animScale>
                                      <p:cBhvr>
                                        <p:cTn id="52" dur="166" decel="50000">
                                          <p:stCondLst>
                                            <p:cond delay="1834"/>
                                          </p:stCondLst>
                                        </p:cTn>
                                        <p:tgtEl>
                                          <p:spTgt spid="2663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6628"/>
                                        </p:tgtEl>
                                        <p:attrNameLst>
                                          <p:attrName>style.visibility</p:attrName>
                                        </p:attrNameLst>
                                      </p:cBhvr>
                                      <p:to>
                                        <p:strVal val="visible"/>
                                      </p:to>
                                    </p:set>
                                    <p:animEffect transition="in" filter="wipe(down)">
                                      <p:cBhvr>
                                        <p:cTn id="55" dur="580">
                                          <p:stCondLst>
                                            <p:cond delay="0"/>
                                          </p:stCondLst>
                                        </p:cTn>
                                        <p:tgtEl>
                                          <p:spTgt spid="26628"/>
                                        </p:tgtEl>
                                      </p:cBhvr>
                                    </p:animEffect>
                                    <p:anim calcmode="lin" valueType="num">
                                      <p:cBhvr>
                                        <p:cTn id="56" dur="1822" tmFilter="0,0; 0.14,0.36; 0.43,0.73; 0.71,0.91; 1.0,1.0">
                                          <p:stCondLst>
                                            <p:cond delay="0"/>
                                          </p:stCondLst>
                                        </p:cTn>
                                        <p:tgtEl>
                                          <p:spTgt spid="2662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62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62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62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628"/>
                                        </p:tgtEl>
                                        <p:attrNameLst>
                                          <p:attrName>ppt_y</p:attrName>
                                        </p:attrNameLst>
                                      </p:cBhvr>
                                      <p:tavLst>
                                        <p:tav tm="0" fmla="#ppt_y-sin(pi*$)/81">
                                          <p:val>
                                            <p:fltVal val="0"/>
                                          </p:val>
                                        </p:tav>
                                        <p:tav tm="100000">
                                          <p:val>
                                            <p:fltVal val="1"/>
                                          </p:val>
                                        </p:tav>
                                      </p:tavLst>
                                    </p:anim>
                                    <p:animScale>
                                      <p:cBhvr>
                                        <p:cTn id="61" dur="26">
                                          <p:stCondLst>
                                            <p:cond delay="650"/>
                                          </p:stCondLst>
                                        </p:cTn>
                                        <p:tgtEl>
                                          <p:spTgt spid="26628"/>
                                        </p:tgtEl>
                                      </p:cBhvr>
                                      <p:to x="100000" y="60000"/>
                                    </p:animScale>
                                    <p:animScale>
                                      <p:cBhvr>
                                        <p:cTn id="62" dur="166" decel="50000">
                                          <p:stCondLst>
                                            <p:cond delay="676"/>
                                          </p:stCondLst>
                                        </p:cTn>
                                        <p:tgtEl>
                                          <p:spTgt spid="26628"/>
                                        </p:tgtEl>
                                      </p:cBhvr>
                                      <p:to x="100000" y="100000"/>
                                    </p:animScale>
                                    <p:animScale>
                                      <p:cBhvr>
                                        <p:cTn id="63" dur="26">
                                          <p:stCondLst>
                                            <p:cond delay="1312"/>
                                          </p:stCondLst>
                                        </p:cTn>
                                        <p:tgtEl>
                                          <p:spTgt spid="26628"/>
                                        </p:tgtEl>
                                      </p:cBhvr>
                                      <p:to x="100000" y="80000"/>
                                    </p:animScale>
                                    <p:animScale>
                                      <p:cBhvr>
                                        <p:cTn id="64" dur="166" decel="50000">
                                          <p:stCondLst>
                                            <p:cond delay="1338"/>
                                          </p:stCondLst>
                                        </p:cTn>
                                        <p:tgtEl>
                                          <p:spTgt spid="26628"/>
                                        </p:tgtEl>
                                      </p:cBhvr>
                                      <p:to x="100000" y="100000"/>
                                    </p:animScale>
                                    <p:animScale>
                                      <p:cBhvr>
                                        <p:cTn id="65" dur="26">
                                          <p:stCondLst>
                                            <p:cond delay="1642"/>
                                          </p:stCondLst>
                                        </p:cTn>
                                        <p:tgtEl>
                                          <p:spTgt spid="26628"/>
                                        </p:tgtEl>
                                      </p:cBhvr>
                                      <p:to x="100000" y="90000"/>
                                    </p:animScale>
                                    <p:animScale>
                                      <p:cBhvr>
                                        <p:cTn id="66" dur="166" decel="50000">
                                          <p:stCondLst>
                                            <p:cond delay="1668"/>
                                          </p:stCondLst>
                                        </p:cTn>
                                        <p:tgtEl>
                                          <p:spTgt spid="26628"/>
                                        </p:tgtEl>
                                      </p:cBhvr>
                                      <p:to x="100000" y="100000"/>
                                    </p:animScale>
                                    <p:animScale>
                                      <p:cBhvr>
                                        <p:cTn id="67" dur="26">
                                          <p:stCondLst>
                                            <p:cond delay="1808"/>
                                          </p:stCondLst>
                                        </p:cTn>
                                        <p:tgtEl>
                                          <p:spTgt spid="26628"/>
                                        </p:tgtEl>
                                      </p:cBhvr>
                                      <p:to x="100000" y="95000"/>
                                    </p:animScale>
                                    <p:animScale>
                                      <p:cBhvr>
                                        <p:cTn id="68" dur="166" decel="50000">
                                          <p:stCondLst>
                                            <p:cond delay="1834"/>
                                          </p:stCondLst>
                                        </p:cTn>
                                        <p:tgtEl>
                                          <p:spTgt spid="266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CONCLUSIONES Y RECOMENDACIONES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11"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CONCLUSIONES</a:t>
            </a:r>
          </a:p>
        </p:txBody>
      </p:sp>
      <p:sp>
        <p:nvSpPr>
          <p:cNvPr id="12" name="11 Rectángulo"/>
          <p:cNvSpPr/>
          <p:nvPr/>
        </p:nvSpPr>
        <p:spPr>
          <a:xfrm>
            <a:off x="251520" y="1297498"/>
            <a:ext cx="7992888" cy="5262979"/>
          </a:xfrm>
          <a:prstGeom prst="rect">
            <a:avLst/>
          </a:prstGeom>
        </p:spPr>
        <p:txBody>
          <a:bodyPr wrap="square">
            <a:spAutoFit/>
          </a:bodyPr>
          <a:lstStyle/>
          <a:p>
            <a:pPr marL="285750" lvl="0" indent="-285750" algn="just">
              <a:lnSpc>
                <a:spcPct val="200000"/>
              </a:lnSpc>
              <a:buFont typeface="Arial" panose="020B0604020202020204" pitchFamily="34" charset="0"/>
              <a:buChar char="•"/>
            </a:pPr>
            <a:r>
              <a:rPr lang="es-EC" sz="1400" dirty="0">
                <a:latin typeface="Arial Narrow" panose="020B0606020202030204" pitchFamily="34" charset="0"/>
              </a:rPr>
              <a:t>Dada la estratigrafía del lugar de implantación de la presa, en el que se puede evidenciar una mala calidad del suelo de cimentación, se ha determinado que la opción más viable es la construcción de una presa de materiales sueltos, que respecto a otro tipo de presas, presenta menores exigencias en cuanto a la </a:t>
            </a:r>
            <a:r>
              <a:rPr lang="es-EC" sz="1400" dirty="0" err="1">
                <a:latin typeface="Arial Narrow" panose="020B0606020202030204" pitchFamily="34" charset="0"/>
              </a:rPr>
              <a:t>deformabilidad</a:t>
            </a:r>
            <a:r>
              <a:rPr lang="es-EC" sz="1400" dirty="0">
                <a:latin typeface="Arial Narrow" panose="020B0606020202030204" pitchFamily="34" charset="0"/>
              </a:rPr>
              <a:t> de la fundación, a la vez que, el material de construcción se lo puede obtener en el sector</a:t>
            </a:r>
            <a:r>
              <a:rPr lang="es-EC" sz="1400" dirty="0" smtClean="0">
                <a:latin typeface="Arial Narrow" panose="020B0606020202030204" pitchFamily="34" charset="0"/>
              </a:rPr>
              <a:t>.</a:t>
            </a:r>
          </a:p>
          <a:p>
            <a:pPr lvl="0" algn="just">
              <a:lnSpc>
                <a:spcPct val="200000"/>
              </a:lnSpc>
            </a:pPr>
            <a:endParaRPr lang="es-EC" sz="1400" dirty="0">
              <a:latin typeface="Arial Narrow" panose="020B0606020202030204" pitchFamily="34" charset="0"/>
            </a:endParaRPr>
          </a:p>
          <a:p>
            <a:pPr marL="285750" lvl="0" indent="-285750" algn="just">
              <a:lnSpc>
                <a:spcPct val="200000"/>
              </a:lnSpc>
              <a:buFont typeface="Arial" panose="020B0604020202020204" pitchFamily="34" charset="0"/>
              <a:buChar char="•"/>
            </a:pPr>
            <a:r>
              <a:rPr lang="es-EC" sz="1400" dirty="0">
                <a:latin typeface="Arial Narrow" panose="020B0606020202030204" pitchFamily="34" charset="0"/>
              </a:rPr>
              <a:t>En cuanto a los espaldones de la presa, se obtuvo un factor de seguridad, sin sismo, de 2.19 y, para un sismo de 0.25g, de 1.41 aguas arriba y 1.08 aguas abajo (método </a:t>
            </a:r>
            <a:r>
              <a:rPr lang="es-EC" sz="1400" dirty="0" err="1">
                <a:latin typeface="Arial Narrow" panose="020B0606020202030204" pitchFamily="34" charset="0"/>
              </a:rPr>
              <a:t>pseudo</a:t>
            </a:r>
            <a:r>
              <a:rPr lang="es-EC" sz="1400" dirty="0">
                <a:latin typeface="Arial Narrow" panose="020B0606020202030204" pitchFamily="34" charset="0"/>
              </a:rPr>
              <a:t> estático). Se podría considerar que los factores de seguridad obtenidos son excesivos, y que, por lo tanto, incrementan el valor económico de la presa; no obstante se debe tomar en cuenta que se trata de una obra de gran importancia  ubicada en una zona de alto riesgo sísmico, que, en caso de una falla por efectos sísmicos, o por colapso de la estructura, implicaría una pérdida significativa de vidas humanas y un grave perjuicio a las actividades de miles de personas a más de las pérdidas económicas. Por este motivo, se justifica enfatizar en la seguridad como se plantea en la presente propuesta de diseño. </a:t>
            </a:r>
          </a:p>
        </p:txBody>
      </p:sp>
    </p:spTree>
    <p:extLst>
      <p:ext uri="{BB962C8B-B14F-4D97-AF65-F5344CB8AC3E}">
        <p14:creationId xmlns:p14="http://schemas.microsoft.com/office/powerpoint/2010/main" val="15707945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405220"/>
            <a:ext cx="8568952" cy="4832092"/>
          </a:xfrm>
          <a:prstGeom prst="rect">
            <a:avLst/>
          </a:prstGeom>
        </p:spPr>
        <p:txBody>
          <a:bodyPr wrap="square">
            <a:spAutoFit/>
          </a:bodyPr>
          <a:lstStyle/>
          <a:p>
            <a:pPr marL="285750" lvl="0" indent="-285750" algn="just">
              <a:lnSpc>
                <a:spcPct val="200000"/>
              </a:lnSpc>
              <a:buFont typeface="Arial" panose="020B0604020202020204" pitchFamily="34" charset="0"/>
              <a:buChar char="•"/>
            </a:pPr>
            <a:r>
              <a:rPr lang="es-EC" sz="1400" dirty="0">
                <a:latin typeface="Arial Narrow" panose="020B0606020202030204" pitchFamily="34" charset="0"/>
              </a:rPr>
              <a:t>Tratándose de una presa homogénea, se ha visto la necesidad de crear una pantalla de hormigón </a:t>
            </a:r>
            <a:r>
              <a:rPr lang="es-EC" sz="1400" dirty="0" err="1">
                <a:latin typeface="Arial Narrow" panose="020B0606020202030204" pitchFamily="34" charset="0"/>
              </a:rPr>
              <a:t>f’c</a:t>
            </a:r>
            <a:r>
              <a:rPr lang="es-EC" sz="1400" dirty="0">
                <a:latin typeface="Arial Narrow" panose="020B0606020202030204" pitchFamily="34" charset="0"/>
              </a:rPr>
              <a:t> 280 kg/cm</a:t>
            </a:r>
            <a:r>
              <a:rPr lang="es-EC" sz="1400" baseline="30000" dirty="0">
                <a:latin typeface="Arial Narrow" panose="020B0606020202030204" pitchFamily="34" charset="0"/>
              </a:rPr>
              <a:t>2</a:t>
            </a:r>
            <a:r>
              <a:rPr lang="es-EC" sz="1400" dirty="0">
                <a:latin typeface="Arial Narrow" panose="020B0606020202030204" pitchFamily="34" charset="0"/>
              </a:rPr>
              <a:t>, complementada con filtros y drenes laterales, que impedirá filtraciones a través del cuerpo de la presa y evitará fallas por deslizamiento o ruptura. </a:t>
            </a:r>
            <a:endParaRPr lang="es-EC" sz="1400" dirty="0" smtClean="0">
              <a:latin typeface="Arial Narrow" panose="020B0606020202030204" pitchFamily="34" charset="0"/>
            </a:endParaRPr>
          </a:p>
          <a:p>
            <a:pPr marL="285750" lvl="0" indent="-285750" algn="just">
              <a:lnSpc>
                <a:spcPct val="200000"/>
              </a:lnSpc>
              <a:buFont typeface="Arial" panose="020B0604020202020204" pitchFamily="34" charset="0"/>
              <a:buChar char="•"/>
            </a:pPr>
            <a:endParaRPr lang="es-EC" sz="1400" dirty="0">
              <a:latin typeface="Arial Narrow" panose="020B0606020202030204" pitchFamily="34" charset="0"/>
            </a:endParaRPr>
          </a:p>
          <a:p>
            <a:pPr marL="285750" lvl="0" indent="-285750" algn="just">
              <a:lnSpc>
                <a:spcPct val="200000"/>
              </a:lnSpc>
              <a:buFont typeface="Arial" panose="020B0604020202020204" pitchFamily="34" charset="0"/>
              <a:buChar char="•"/>
            </a:pPr>
            <a:r>
              <a:rPr lang="es-EC" sz="1400" dirty="0">
                <a:latin typeface="Arial Narrow" panose="020B0606020202030204" pitchFamily="34" charset="0"/>
              </a:rPr>
              <a:t>A partir del último diseño se presupuestó un valor de 28’ 994.746,03 USD para la construcción de la Presa Río Grande, mientras que el monto proyectado para la presente propuesta de diseño es 37’ 768.052,58 USD. La diferencia de 8’773.306,55 USD se debe a la inclusión de dos rubros significativos;  columnas de grava y pantalla de hormigón </a:t>
            </a:r>
            <a:r>
              <a:rPr lang="es-EC" sz="1400" dirty="0" err="1">
                <a:latin typeface="Arial Narrow" panose="020B0606020202030204" pitchFamily="34" charset="0"/>
              </a:rPr>
              <a:t>f’c</a:t>
            </a:r>
            <a:r>
              <a:rPr lang="es-EC" sz="1400" dirty="0">
                <a:latin typeface="Arial Narrow" panose="020B0606020202030204" pitchFamily="34" charset="0"/>
              </a:rPr>
              <a:t> 280 kg/cm2.  Aunque la diferencia entre ambos montos es considerablemente alta, se debe tomar en cuenta que las características del suelo de cimentación ameritarían que no se escatimen gastos, por lo que, sería importante implementar la técnica de refuerzo y mejoramiento de suelo conocida como columnas de grava porque aumenta la capacidad portante y la estabilidad frente a deslizamiento del terreno, garantizando la seguridad de la obra hidráulica. </a:t>
            </a:r>
          </a:p>
        </p:txBody>
      </p:sp>
      <p:sp>
        <p:nvSpPr>
          <p:cNvPr id="5"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CONCLUSIONES Y RECOMENDACIONES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CONCLUSIONES</a:t>
            </a:r>
          </a:p>
        </p:txBody>
      </p:sp>
    </p:spTree>
    <p:extLst>
      <p:ext uri="{BB962C8B-B14F-4D97-AF65-F5344CB8AC3E}">
        <p14:creationId xmlns:p14="http://schemas.microsoft.com/office/powerpoint/2010/main" val="10766567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CONCLUSIONES Y RECOMENDACIONES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RECOMENDACIONES</a:t>
            </a:r>
          </a:p>
        </p:txBody>
      </p:sp>
      <p:sp>
        <p:nvSpPr>
          <p:cNvPr id="6" name="5 Rectángulo"/>
          <p:cNvSpPr/>
          <p:nvPr/>
        </p:nvSpPr>
        <p:spPr>
          <a:xfrm>
            <a:off x="107504" y="1267881"/>
            <a:ext cx="8280920" cy="5286062"/>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La adecuada recolección de información es el pilar fundamental del éxito de un proyecto, por ejemplo, la diferencia de los datos topográficos de la nueva propuesta de diseño con la anterior son de 3 m, lo cual ha significado cambios en niveles del embalse, y consecuentemente en el dimensionamiento de las obras complementarias, es decir, el vertedero, aliviadero y túnel de descarga</a:t>
            </a:r>
            <a:r>
              <a:rPr lang="es-EC" sz="1500" dirty="0" smtClean="0">
                <a:latin typeface="Arial Narrow" panose="020B0606020202030204" pitchFamily="34" charset="0"/>
              </a:rPr>
              <a:t>.</a:t>
            </a:r>
          </a:p>
          <a:p>
            <a:pPr marL="285750" lvl="0" indent="-285750" algn="just">
              <a:lnSpc>
                <a:spcPct val="150000"/>
              </a:lnSpc>
              <a:buFont typeface="Arial" panose="020B0604020202020204" pitchFamily="34" charset="0"/>
              <a:buChar char="•"/>
            </a:pP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Es importante recordar que un proyecto se maneja tanto por la calidad del diseño de la estructura como por la economía de la misma, por lo cual, basándose en el análisis de costos de la tesis doctoral del ingeniero castro, se recomienda la implementación del método de mejoramiento y refuerzo de suelo conocido como columnas de grava, la cual, es una técnica medianamente costosa, pero la rapidez en su ejecución y el asiento residual compensa de magnifica manera el costo de aplicación. </a:t>
            </a:r>
            <a:endParaRPr lang="es-EC" sz="1500" dirty="0" smtClean="0">
              <a:latin typeface="Arial Narrow" panose="020B0606020202030204" pitchFamily="34" charset="0"/>
            </a:endParaRPr>
          </a:p>
          <a:p>
            <a:pPr marL="285750" lvl="0" indent="-285750" algn="just">
              <a:lnSpc>
                <a:spcPct val="150000"/>
              </a:lnSpc>
              <a:buFont typeface="Arial" panose="020B0604020202020204" pitchFamily="34" charset="0"/>
              <a:buChar char="•"/>
            </a:pP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El proceso constructivo de las columnas de grava puede darse de dos maneras, por la vía o la vía húmeda, la diferencia fundamental entre ambas, es el empleo de agua o aire para facilitar la penetración del vibrador. Es recomendable el proceso constructivo por la vía seca puesto que es mucho más respetuosa con el medio ambiente, más limpia en obra y no necesita un uso elevado de agua.</a:t>
            </a:r>
          </a:p>
        </p:txBody>
      </p:sp>
    </p:spTree>
    <p:extLst>
      <p:ext uri="{BB962C8B-B14F-4D97-AF65-F5344CB8AC3E}">
        <p14:creationId xmlns:p14="http://schemas.microsoft.com/office/powerpoint/2010/main" val="24189174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2.bp.blogspot.com/-d48QG4ZOt9U/TqqnE8Qg27I/AAAAAAAAAsQ/NEiPjVdgg_Q/s640/gracias%2Bplum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621410"/>
            <a:ext cx="4070226" cy="271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3819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76347" y="98529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CARACTERÍSTICAS MORFOMÉTRICAS DE LA CUENCA RÍO GRANDE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8" name="7 Rectángulo"/>
          <p:cNvSpPr/>
          <p:nvPr/>
        </p:nvSpPr>
        <p:spPr>
          <a:xfrm>
            <a:off x="505387" y="1556792"/>
            <a:ext cx="7902183" cy="454996"/>
          </a:xfrm>
          <a:prstGeom prst="rect">
            <a:avLst/>
          </a:prstGeom>
        </p:spPr>
        <p:txBody>
          <a:bodyPr wrap="square">
            <a:spAutoFit/>
          </a:bodyPr>
          <a:lstStyle/>
          <a:p>
            <a:pPr marL="285750" lvl="0" indent="-285750">
              <a:lnSpc>
                <a:spcPct val="150000"/>
              </a:lnSpc>
              <a:buFont typeface="Arial" panose="020B0604020202020204" pitchFamily="34" charset="0"/>
              <a:buChar char="•"/>
            </a:pPr>
            <a:r>
              <a:rPr lang="es-EC" b="1" u="sng" dirty="0" smtClean="0">
                <a:latin typeface="Arial Narrow" panose="020B0606020202030204" pitchFamily="34" charset="0"/>
              </a:rPr>
              <a:t>Cálculo del Coeficiente de Compacidad  (kc) y Coeficiente de forma (</a:t>
            </a:r>
            <a:r>
              <a:rPr lang="es-EC" b="1" u="sng" dirty="0" err="1" smtClean="0">
                <a:latin typeface="Arial Narrow" panose="020B0606020202030204" pitchFamily="34" charset="0"/>
              </a:rPr>
              <a:t>kf</a:t>
            </a:r>
            <a:r>
              <a:rPr lang="es-EC" b="1" u="sng" dirty="0" smtClean="0">
                <a:latin typeface="Arial Narrow" panose="020B0606020202030204" pitchFamily="34" charset="0"/>
              </a:rPr>
              <a:t>)</a:t>
            </a:r>
            <a:endParaRPr lang="es-EC" b="1" u="sng"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9" name="8 Rectángulo"/>
              <p:cNvSpPr/>
              <p:nvPr/>
            </p:nvSpPr>
            <p:spPr>
              <a:xfrm>
                <a:off x="395536" y="2492792"/>
                <a:ext cx="3037458" cy="15842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a:rPr>
                        <m:t>𝐾𝑐</m:t>
                      </m:r>
                      <m:r>
                        <a:rPr lang="es-EC" sz="1600" i="1" smtClean="0">
                          <a:latin typeface="Cambria Math"/>
                        </a:rPr>
                        <m:t>= </m:t>
                      </m:r>
                      <m:f>
                        <m:fPr>
                          <m:ctrlPr>
                            <a:rPr lang="es-EC" sz="1600" i="1">
                              <a:latin typeface="Cambria Math"/>
                            </a:rPr>
                          </m:ctrlPr>
                        </m:fPr>
                        <m:num>
                          <m:r>
                            <a:rPr lang="es-EC" sz="1600" i="1">
                              <a:latin typeface="Cambria Math"/>
                            </a:rPr>
                            <m:t>𝑃</m:t>
                          </m:r>
                        </m:num>
                        <m:den>
                          <m:r>
                            <a:rPr lang="es-EC" sz="1600" i="1">
                              <a:latin typeface="Cambria Math"/>
                            </a:rPr>
                            <m:t>2</m:t>
                          </m:r>
                          <m:rad>
                            <m:radPr>
                              <m:degHide m:val="on"/>
                              <m:ctrlPr>
                                <a:rPr lang="es-EC" sz="1600" i="1">
                                  <a:latin typeface="Cambria Math"/>
                                </a:rPr>
                              </m:ctrlPr>
                            </m:radPr>
                            <m:deg/>
                            <m:e>
                              <m:r>
                                <a:rPr lang="es-EC" sz="1600" i="1">
                                  <a:latin typeface="Cambria Math"/>
                                </a:rPr>
                                <m:t>𝜋</m:t>
                              </m:r>
                              <m:r>
                                <a:rPr lang="es-EC" sz="1600" i="1">
                                  <a:latin typeface="Cambria Math"/>
                                </a:rPr>
                                <m:t>𝐴</m:t>
                              </m:r>
                            </m:e>
                          </m:rad>
                        </m:den>
                      </m:f>
                      <m:r>
                        <a:rPr lang="es-EC" sz="1600" b="0" i="1" smtClean="0">
                          <a:latin typeface="Cambria Math"/>
                        </a:rPr>
                        <m:t>=1.36</m:t>
                      </m:r>
                    </m:oMath>
                  </m:oMathPara>
                </a14:m>
                <a:endParaRPr lang="es-EC" sz="1600" dirty="0">
                  <a:latin typeface="Arial Narrow" panose="020B0606020202030204" pitchFamily="34" charset="0"/>
                </a:endParaRPr>
              </a:p>
              <a:p>
                <a:r>
                  <a:rPr lang="es-EC" sz="1600" dirty="0">
                    <a:latin typeface="Arial Narrow" panose="020B0606020202030204" pitchFamily="34" charset="0"/>
                  </a:rPr>
                  <a:t>      Dónde</a:t>
                </a:r>
                <a:r>
                  <a:rPr lang="es-EC" sz="1600" dirty="0" smtClean="0">
                    <a:latin typeface="Arial Narrow" panose="020B0606020202030204" pitchFamily="34" charset="0"/>
                  </a:rPr>
                  <a:t>:</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P: Perímetro de la cuenca (km)</a:t>
                </a:r>
              </a:p>
              <a:p>
                <a:pPr marL="285750" lvl="0" indent="-285750">
                  <a:buFont typeface="Arial" panose="020B0604020202020204" pitchFamily="34" charset="0"/>
                  <a:buChar char="•"/>
                </a:pPr>
                <a:r>
                  <a:rPr lang="es-EC" sz="1600" dirty="0">
                    <a:latin typeface="Arial Narrow" panose="020B0606020202030204" pitchFamily="34" charset="0"/>
                  </a:rPr>
                  <a:t>A: Área de la cuenca (km</a:t>
                </a:r>
                <a:r>
                  <a:rPr lang="es-EC" sz="1600" baseline="30000" dirty="0">
                    <a:latin typeface="Arial Narrow" panose="020B0606020202030204" pitchFamily="34" charset="0"/>
                  </a:rPr>
                  <a:t>2</a:t>
                </a:r>
                <a:r>
                  <a:rPr lang="es-EC" sz="1600" dirty="0">
                    <a:latin typeface="Arial Narrow" panose="020B0606020202030204" pitchFamily="34" charset="0"/>
                  </a:rPr>
                  <a:t>)</a:t>
                </a:r>
              </a:p>
            </p:txBody>
          </p:sp>
        </mc:Choice>
        <mc:Fallback xmlns="">
          <p:sp>
            <p:nvSpPr>
              <p:cNvPr id="9" name="8 Rectángulo"/>
              <p:cNvSpPr>
                <a:spLocks noRot="1" noChangeAspect="1" noMove="1" noResize="1" noEditPoints="1" noAdjustHandles="1" noChangeArrowheads="1" noChangeShapeType="1" noTextEdit="1"/>
              </p:cNvSpPr>
              <p:nvPr/>
            </p:nvSpPr>
            <p:spPr>
              <a:xfrm>
                <a:off x="395536" y="2492792"/>
                <a:ext cx="3037458" cy="1584280"/>
              </a:xfrm>
              <a:prstGeom prst="rect">
                <a:avLst/>
              </a:prstGeom>
              <a:blipFill rotWithShape="1">
                <a:blip r:embed="rId2"/>
                <a:stretch>
                  <a:fillRect l="-803" b="-4231"/>
                </a:stretch>
              </a:blipFill>
            </p:spPr>
            <p:txBody>
              <a:bodyPr/>
              <a:lstStyle/>
              <a:p>
                <a:r>
                  <a:rPr lang="es-EC">
                    <a:noFill/>
                  </a:rPr>
                  <a:t> </a:t>
                </a:r>
              </a:p>
            </p:txBody>
          </p:sp>
        </mc:Fallback>
      </mc:AlternateContent>
      <p:graphicFrame>
        <p:nvGraphicFramePr>
          <p:cNvPr id="10" name="9 Tabla"/>
          <p:cNvGraphicFramePr>
            <a:graphicFrameLocks noGrp="1"/>
          </p:cNvGraphicFramePr>
          <p:nvPr>
            <p:extLst>
              <p:ext uri="{D42A27DB-BD31-4B8C-83A1-F6EECF244321}">
                <p14:modId xmlns:p14="http://schemas.microsoft.com/office/powerpoint/2010/main" val="1703435687"/>
              </p:ext>
            </p:extLst>
          </p:nvPr>
        </p:nvGraphicFramePr>
        <p:xfrm>
          <a:off x="3635896" y="2204864"/>
          <a:ext cx="4680520" cy="1974739"/>
        </p:xfrm>
        <a:graphic>
          <a:graphicData uri="http://schemas.openxmlformats.org/drawingml/2006/table">
            <a:tbl>
              <a:tblPr firstRow="1" firstCol="1" bandRow="1">
                <a:tableStyleId>{F2DE63D5-997A-4646-A377-4702673A728D}</a:tableStyleId>
              </a:tblPr>
              <a:tblGrid>
                <a:gridCol w="1130913"/>
                <a:gridCol w="1582955"/>
                <a:gridCol w="1966652"/>
              </a:tblGrid>
              <a:tr h="740527">
                <a:tc>
                  <a:txBody>
                    <a:bodyPr/>
                    <a:lstStyle/>
                    <a:p>
                      <a:pPr algn="ctr">
                        <a:lnSpc>
                          <a:spcPct val="100000"/>
                        </a:lnSpc>
                        <a:spcAft>
                          <a:spcPts val="1000"/>
                        </a:spcAft>
                      </a:pPr>
                      <a:r>
                        <a:rPr lang="es-EC" sz="1400" dirty="0">
                          <a:effectLst/>
                          <a:latin typeface="Arial Narrow" panose="020B0606020202030204" pitchFamily="34" charset="0"/>
                        </a:rPr>
                        <a:t>Kc</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dirty="0">
                          <a:effectLst/>
                          <a:latin typeface="Arial Narrow" panose="020B0606020202030204" pitchFamily="34" charset="0"/>
                        </a:rPr>
                        <a:t>Forma de la cuenca</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a:effectLst/>
                          <a:latin typeface="Arial Narrow" panose="020B0606020202030204" pitchFamily="34" charset="0"/>
                        </a:rPr>
                        <a:t>Posibilidad de producir crecidas con mayores picos (caudales)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842">
                <a:tc>
                  <a:txBody>
                    <a:bodyPr/>
                    <a:lstStyle/>
                    <a:p>
                      <a:pPr algn="ctr">
                        <a:lnSpc>
                          <a:spcPct val="100000"/>
                        </a:lnSpc>
                        <a:spcAft>
                          <a:spcPts val="1000"/>
                        </a:spcAft>
                      </a:pPr>
                      <a:r>
                        <a:rPr lang="es-EC" sz="1400" dirty="0">
                          <a:effectLst/>
                          <a:latin typeface="Arial Narrow" panose="020B0606020202030204" pitchFamily="34" charset="0"/>
                        </a:rPr>
                        <a:t>1.00 – 1.25</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a:effectLst/>
                          <a:latin typeface="Arial Narrow" panose="020B0606020202030204" pitchFamily="34" charset="0"/>
                        </a:rPr>
                        <a:t>Circular</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a:effectLst/>
                          <a:latin typeface="Arial Narrow" panose="020B0606020202030204" pitchFamily="34" charset="0"/>
                        </a:rPr>
                        <a:t>Alta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685">
                <a:tc>
                  <a:txBody>
                    <a:bodyPr/>
                    <a:lstStyle/>
                    <a:p>
                      <a:pPr algn="ctr">
                        <a:lnSpc>
                          <a:spcPct val="100000"/>
                        </a:lnSpc>
                        <a:spcAft>
                          <a:spcPts val="1000"/>
                        </a:spcAft>
                      </a:pPr>
                      <a:r>
                        <a:rPr lang="es-EC" sz="1400">
                          <a:effectLst/>
                          <a:latin typeface="Arial Narrow" panose="020B0606020202030204" pitchFamily="34" charset="0"/>
                        </a:rPr>
                        <a:t>1.25 – 1.50</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a:effectLst/>
                          <a:latin typeface="Arial Narrow" panose="020B0606020202030204" pitchFamily="34" charset="0"/>
                        </a:rPr>
                        <a:t>Oval Redonda hasta Oval Oblonga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a:effectLst/>
                          <a:latin typeface="Arial Narrow" panose="020B0606020202030204" pitchFamily="34" charset="0"/>
                        </a:rPr>
                        <a:t>Media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3685">
                <a:tc>
                  <a:txBody>
                    <a:bodyPr/>
                    <a:lstStyle/>
                    <a:p>
                      <a:pPr algn="ctr">
                        <a:lnSpc>
                          <a:spcPct val="100000"/>
                        </a:lnSpc>
                        <a:spcAft>
                          <a:spcPts val="1000"/>
                        </a:spcAft>
                      </a:pPr>
                      <a:r>
                        <a:rPr lang="es-EC" sz="1400">
                          <a:effectLst/>
                          <a:latin typeface="Arial Narrow" panose="020B0606020202030204" pitchFamily="34" charset="0"/>
                        </a:rPr>
                        <a:t>1.50 – 1.75</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dirty="0">
                          <a:effectLst/>
                          <a:latin typeface="Arial Narrow" panose="020B0606020202030204" pitchFamily="34" charset="0"/>
                        </a:rPr>
                        <a:t>Oval oblonga hasta Rectangular oblonga</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pPr>
                      <a:r>
                        <a:rPr lang="es-EC" sz="1400" dirty="0">
                          <a:effectLst/>
                          <a:latin typeface="Arial Narrow" panose="020B0606020202030204" pitchFamily="34" charset="0"/>
                        </a:rPr>
                        <a:t>Baja</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1" name="10 Tabla"/>
          <p:cNvGraphicFramePr>
            <a:graphicFrameLocks noGrp="1"/>
          </p:cNvGraphicFramePr>
          <p:nvPr>
            <p:extLst>
              <p:ext uri="{D42A27DB-BD31-4B8C-83A1-F6EECF244321}">
                <p14:modId xmlns:p14="http://schemas.microsoft.com/office/powerpoint/2010/main" val="3520235225"/>
              </p:ext>
            </p:extLst>
          </p:nvPr>
        </p:nvGraphicFramePr>
        <p:xfrm>
          <a:off x="3273367" y="4382621"/>
          <a:ext cx="5331081" cy="2286739"/>
        </p:xfrm>
        <a:graphic>
          <a:graphicData uri="http://schemas.openxmlformats.org/drawingml/2006/table">
            <a:tbl>
              <a:tblPr firstRow="1" firstCol="1" bandRow="1">
                <a:tableStyleId>{1E171933-4619-4E11-9A3F-F7608DF75F80}</a:tableStyleId>
              </a:tblPr>
              <a:tblGrid>
                <a:gridCol w="1346733"/>
                <a:gridCol w="1645119"/>
                <a:gridCol w="2339229"/>
              </a:tblGrid>
              <a:tr h="347620">
                <a:tc>
                  <a:txBody>
                    <a:bodyPr/>
                    <a:lstStyle/>
                    <a:p>
                      <a:pPr algn="ctr">
                        <a:lnSpc>
                          <a:spcPct val="115000"/>
                        </a:lnSpc>
                        <a:spcAft>
                          <a:spcPts val="1000"/>
                        </a:spcAft>
                      </a:pPr>
                      <a:r>
                        <a:rPr lang="es-EC" sz="1400" dirty="0" err="1" smtClean="0">
                          <a:effectLst/>
                          <a:latin typeface="Arial Narrow" panose="020B0606020202030204" pitchFamily="34" charset="0"/>
                        </a:rPr>
                        <a:t>Kf</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dirty="0">
                          <a:effectLst/>
                          <a:latin typeface="Arial Narrow" panose="020B0606020202030204" pitchFamily="34" charset="0"/>
                        </a:rPr>
                        <a:t>Forma de la cuenca</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Crecidas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0267">
                <a:tc>
                  <a:txBody>
                    <a:bodyPr/>
                    <a:lstStyle/>
                    <a:p>
                      <a:pPr algn="ctr">
                        <a:lnSpc>
                          <a:spcPct val="115000"/>
                        </a:lnSpc>
                        <a:spcAft>
                          <a:spcPts val="1000"/>
                        </a:spcAft>
                      </a:pPr>
                      <a:r>
                        <a:rPr lang="es-EC" sz="1400" dirty="0">
                          <a:effectLst/>
                          <a:latin typeface="Arial Narrow" panose="020B0606020202030204" pitchFamily="34" charset="0"/>
                        </a:rPr>
                        <a:t>0.10 – 0.18</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Muy poco achatada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Muy poco susceptible a crecidas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423">
                <a:tc>
                  <a:txBody>
                    <a:bodyPr/>
                    <a:lstStyle/>
                    <a:p>
                      <a:pPr algn="ctr">
                        <a:lnSpc>
                          <a:spcPct val="115000"/>
                        </a:lnSpc>
                        <a:spcAft>
                          <a:spcPts val="1000"/>
                        </a:spcAft>
                      </a:pPr>
                      <a:r>
                        <a:rPr lang="es-EC" sz="1400" dirty="0">
                          <a:effectLst/>
                          <a:latin typeface="Arial Narrow" panose="020B0606020202030204" pitchFamily="34" charset="0"/>
                        </a:rPr>
                        <a:t>0.18 – 0.36</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Ligeramente Achatada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Ligeramente susceptible a crecidas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4423">
                <a:tc>
                  <a:txBody>
                    <a:bodyPr/>
                    <a:lstStyle/>
                    <a:p>
                      <a:pPr algn="ctr">
                        <a:lnSpc>
                          <a:spcPct val="115000"/>
                        </a:lnSpc>
                        <a:spcAft>
                          <a:spcPts val="1000"/>
                        </a:spcAft>
                      </a:pPr>
                      <a:r>
                        <a:rPr lang="es-EC" sz="1400" dirty="0">
                          <a:effectLst/>
                          <a:latin typeface="Arial Narrow" panose="020B0606020202030204" pitchFamily="34" charset="0"/>
                        </a:rPr>
                        <a:t>0.36 – 0.54</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Moderadamente Achatada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Moderadamente susceptible a crecidas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2259">
                <a:tc>
                  <a:txBody>
                    <a:bodyPr/>
                    <a:lstStyle/>
                    <a:p>
                      <a:pPr marL="457200" marR="0" lvl="1" indent="0" algn="ctr" defTabSz="914400" rtl="0" eaLnBrk="1" fontAlgn="auto" latinLnBrk="0" hangingPunct="1">
                        <a:lnSpc>
                          <a:spcPct val="115000"/>
                        </a:lnSpc>
                        <a:spcBef>
                          <a:spcPts val="0"/>
                        </a:spcBef>
                        <a:spcAft>
                          <a:spcPts val="1000"/>
                        </a:spcAft>
                        <a:buClrTx/>
                        <a:buSzTx/>
                        <a:buFont typeface="+mj-lt"/>
                        <a:buNone/>
                        <a:tabLst/>
                        <a:defRPr/>
                      </a:pPr>
                      <a:r>
                        <a:rPr kumimoji="0" lang="es-EC" sz="1400" b="1" kern="1200" dirty="0" smtClean="0">
                          <a:solidFill>
                            <a:schemeClr val="dk1"/>
                          </a:solidFill>
                          <a:effectLst/>
                          <a:latin typeface="Arial Narrow" panose="020B0606020202030204" pitchFamily="34" charset="0"/>
                          <a:ea typeface="+mn-ea"/>
                          <a:cs typeface="+mn-cs"/>
                        </a:rPr>
                        <a:t>0.54 – 1.00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Ligeramente Redonda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Susceptible a crecidas</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040">
                <a:tc>
                  <a:txBody>
                    <a:bodyPr/>
                    <a:lstStyle/>
                    <a:p>
                      <a:pPr algn="ctr">
                        <a:lnSpc>
                          <a:spcPct val="115000"/>
                        </a:lnSpc>
                        <a:spcAft>
                          <a:spcPts val="1000"/>
                        </a:spcAft>
                      </a:pPr>
                      <a:r>
                        <a:rPr lang="es-EC" sz="1400">
                          <a:effectLst/>
                          <a:latin typeface="Arial Narrow" panose="020B0606020202030204" pitchFamily="34" charset="0"/>
                        </a:rPr>
                        <a:t>≥ 1.00</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a:effectLst/>
                          <a:latin typeface="Arial Narrow" panose="020B0606020202030204" pitchFamily="34" charset="0"/>
                        </a:rPr>
                        <a:t>Redonda</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r>
                        <a:rPr lang="es-EC" sz="1400" dirty="0">
                          <a:effectLst/>
                          <a:latin typeface="Arial Narrow" panose="020B0606020202030204" pitchFamily="34" charset="0"/>
                        </a:rPr>
                        <a:t>Muy susceptible a crecidas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2" name="11 Rectángulo"/>
              <p:cNvSpPr/>
              <p:nvPr/>
            </p:nvSpPr>
            <p:spPr>
              <a:xfrm>
                <a:off x="476347" y="4869160"/>
                <a:ext cx="2790056" cy="15667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a:rPr>
                        <m:t>𝐾</m:t>
                      </m:r>
                      <m:r>
                        <a:rPr lang="es-EC" sz="1600" b="0" i="1" smtClean="0">
                          <a:latin typeface="Cambria Math"/>
                        </a:rPr>
                        <m:t>𝑓</m:t>
                      </m:r>
                      <m:r>
                        <a:rPr lang="es-EC" sz="1600" i="1">
                          <a:latin typeface="Cambria Math"/>
                        </a:rPr>
                        <m:t>= </m:t>
                      </m:r>
                      <m:f>
                        <m:fPr>
                          <m:ctrlPr>
                            <a:rPr lang="es-EC" sz="1600" i="1">
                              <a:latin typeface="Cambria Math"/>
                            </a:rPr>
                          </m:ctrlPr>
                        </m:fPr>
                        <m:num>
                          <m:r>
                            <a:rPr lang="es-EC" sz="1600" i="1">
                              <a:latin typeface="Cambria Math"/>
                            </a:rPr>
                            <m:t>𝐴</m:t>
                          </m:r>
                        </m:num>
                        <m:den>
                          <m:sSup>
                            <m:sSupPr>
                              <m:ctrlPr>
                                <a:rPr lang="es-EC" sz="1600" i="1">
                                  <a:latin typeface="Cambria Math"/>
                                </a:rPr>
                              </m:ctrlPr>
                            </m:sSupPr>
                            <m:e>
                              <m:r>
                                <a:rPr lang="es-EC" sz="1600" i="1">
                                  <a:latin typeface="Cambria Math"/>
                                </a:rPr>
                                <m:t>𝐿</m:t>
                              </m:r>
                            </m:e>
                            <m:sup>
                              <m:r>
                                <a:rPr lang="es-EC" sz="1600" i="1">
                                  <a:latin typeface="Cambria Math"/>
                                </a:rPr>
                                <m:t>2</m:t>
                              </m:r>
                            </m:sup>
                          </m:sSup>
                        </m:den>
                      </m:f>
                      <m:r>
                        <a:rPr lang="es-EC" sz="1600" b="0" i="1" smtClean="0">
                          <a:latin typeface="Cambria Math"/>
                        </a:rPr>
                        <m:t>=0.40</m:t>
                      </m:r>
                    </m:oMath>
                  </m:oMathPara>
                </a14:m>
                <a:endParaRPr lang="es-EC" sz="1600" dirty="0">
                  <a:latin typeface="Arial Narrow" panose="020B0606020202030204" pitchFamily="34" charset="0"/>
                </a:endParaRPr>
              </a:p>
              <a:p>
                <a:endParaRPr lang="es-EC" sz="1600" dirty="0" smtClean="0">
                  <a:latin typeface="Arial Narrow" panose="020B0606020202030204" pitchFamily="34" charset="0"/>
                </a:endParaRPr>
              </a:p>
              <a:p>
                <a:r>
                  <a:rPr lang="es-EC" sz="1600" dirty="0" smtClean="0">
                    <a:latin typeface="Arial Narrow" panose="020B0606020202030204" pitchFamily="34" charset="0"/>
                  </a:rPr>
                  <a:t>Dónde</a:t>
                </a:r>
                <a:r>
                  <a:rPr lang="es-EC" sz="1600" dirty="0">
                    <a:latin typeface="Arial Narrow" panose="020B0606020202030204" pitchFamily="34" charset="0"/>
                  </a:rPr>
                  <a:t>:</a:t>
                </a:r>
              </a:p>
              <a:p>
                <a:pPr marL="285750" lvl="0" indent="-285750">
                  <a:buFont typeface="Arial" panose="020B0604020202020204" pitchFamily="34" charset="0"/>
                  <a:buChar char="•"/>
                </a:pPr>
                <a:r>
                  <a:rPr lang="es-EC" sz="1600" dirty="0">
                    <a:latin typeface="Arial Narrow" panose="020B0606020202030204" pitchFamily="34" charset="0"/>
                  </a:rPr>
                  <a:t>La: Longitud del río (km)</a:t>
                </a:r>
              </a:p>
              <a:p>
                <a:pPr marL="285750" lvl="0" indent="-285750">
                  <a:buFont typeface="Arial" panose="020B0604020202020204" pitchFamily="34" charset="0"/>
                  <a:buChar char="•"/>
                </a:pPr>
                <a:r>
                  <a:rPr lang="es-EC" sz="1600" dirty="0">
                    <a:latin typeface="Arial Narrow" panose="020B0606020202030204" pitchFamily="34" charset="0"/>
                  </a:rPr>
                  <a:t>A: Área de la cuenca (km</a:t>
                </a:r>
                <a:r>
                  <a:rPr lang="es-EC" sz="1600" baseline="30000" dirty="0">
                    <a:latin typeface="Arial Narrow" panose="020B0606020202030204" pitchFamily="34" charset="0"/>
                  </a:rPr>
                  <a:t>2</a:t>
                </a:r>
                <a:r>
                  <a:rPr lang="es-EC" sz="1600" dirty="0">
                    <a:latin typeface="Arial Narrow" panose="020B0606020202030204" pitchFamily="34" charset="0"/>
                  </a:rPr>
                  <a:t>)</a:t>
                </a:r>
              </a:p>
            </p:txBody>
          </p:sp>
        </mc:Choice>
        <mc:Fallback xmlns="">
          <p:sp>
            <p:nvSpPr>
              <p:cNvPr id="12" name="11 Rectángulo"/>
              <p:cNvSpPr>
                <a:spLocks noRot="1" noChangeAspect="1" noMove="1" noResize="1" noEditPoints="1" noAdjustHandles="1" noChangeArrowheads="1" noChangeShapeType="1" noTextEdit="1"/>
              </p:cNvSpPr>
              <p:nvPr/>
            </p:nvSpPr>
            <p:spPr>
              <a:xfrm>
                <a:off x="476347" y="4869160"/>
                <a:ext cx="2790056" cy="1566711"/>
              </a:xfrm>
              <a:prstGeom prst="rect">
                <a:avLst/>
              </a:prstGeom>
              <a:blipFill rotWithShape="1">
                <a:blip r:embed="rId3"/>
                <a:stretch>
                  <a:fillRect l="-1092" b="-2335"/>
                </a:stretch>
              </a:blipFill>
            </p:spPr>
            <p:txBody>
              <a:bodyPr/>
              <a:lstStyle/>
              <a:p>
                <a:r>
                  <a:rPr lang="es-EC">
                    <a:noFill/>
                  </a:rPr>
                  <a:t> </a:t>
                </a:r>
              </a:p>
            </p:txBody>
          </p:sp>
        </mc:Fallback>
      </mc:AlternateContent>
      <p:sp>
        <p:nvSpPr>
          <p:cNvPr id="2" name="1 Rectángulo"/>
          <p:cNvSpPr/>
          <p:nvPr/>
        </p:nvSpPr>
        <p:spPr>
          <a:xfrm>
            <a:off x="3563887" y="3212976"/>
            <a:ext cx="4843683" cy="504056"/>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3" name="12 Rectángulo"/>
          <p:cNvSpPr/>
          <p:nvPr/>
        </p:nvSpPr>
        <p:spPr>
          <a:xfrm>
            <a:off x="3203848" y="5445224"/>
            <a:ext cx="5472608" cy="504056"/>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2617032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par>
                                <p:cTn id="47" presetID="6" presetClass="entr" presetSubtype="16"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2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circle(in)">
                                      <p:cBhvr>
                                        <p:cTn id="59" dur="2000"/>
                                        <p:tgtEl>
                                          <p:spTgt spid="12"/>
                                        </p:tgtEl>
                                      </p:cBhvr>
                                    </p:animEffect>
                                  </p:childTnLst>
                                </p:cTn>
                              </p:par>
                              <p:par>
                                <p:cTn id="60" presetID="6" presetClass="entr" presetSubtype="16"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circle(in)">
                                      <p:cBhvr>
                                        <p:cTn id="62" dur="2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2" grpId="0"/>
      <p:bldP spid="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PRECIPITACIÓN MEDIA</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8" name="7 Tabla"/>
          <p:cNvGraphicFramePr>
            <a:graphicFrameLocks noGrp="1"/>
          </p:cNvGraphicFramePr>
          <p:nvPr>
            <p:extLst>
              <p:ext uri="{D42A27DB-BD31-4B8C-83A1-F6EECF244321}">
                <p14:modId xmlns:p14="http://schemas.microsoft.com/office/powerpoint/2010/main" val="1382061444"/>
              </p:ext>
            </p:extLst>
          </p:nvPr>
        </p:nvGraphicFramePr>
        <p:xfrm>
          <a:off x="1446346" y="4437112"/>
          <a:ext cx="6005973" cy="1944215"/>
        </p:xfrm>
        <a:graphic>
          <a:graphicData uri="http://schemas.openxmlformats.org/drawingml/2006/table">
            <a:tbl>
              <a:tblPr firstRow="1" firstCol="1" bandRow="1">
                <a:tableStyleId>{1E171933-4619-4E11-9A3F-F7608DF75F80}</a:tableStyleId>
              </a:tblPr>
              <a:tblGrid>
                <a:gridCol w="1548520"/>
                <a:gridCol w="1084934"/>
                <a:gridCol w="1123769"/>
                <a:gridCol w="1124375"/>
                <a:gridCol w="1124375"/>
              </a:tblGrid>
              <a:tr h="388843">
                <a:tc rowSpan="3">
                  <a:txBody>
                    <a:bodyPr/>
                    <a:lstStyle/>
                    <a:p>
                      <a:pPr algn="ctr">
                        <a:lnSpc>
                          <a:spcPct val="115000"/>
                        </a:lnSpc>
                        <a:spcAft>
                          <a:spcPts val="0"/>
                        </a:spcAft>
                      </a:pPr>
                      <a:r>
                        <a:rPr lang="es-EC" sz="1400" b="1" dirty="0">
                          <a:effectLst/>
                          <a:latin typeface="Arial Narrow" panose="020B0606020202030204" pitchFamily="34" charset="0"/>
                        </a:rPr>
                        <a:t>Cuenca</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lnSpc>
                          <a:spcPct val="115000"/>
                        </a:lnSpc>
                        <a:spcAft>
                          <a:spcPts val="0"/>
                        </a:spcAft>
                      </a:pPr>
                      <a:r>
                        <a:rPr lang="es-EC" sz="1400" dirty="0">
                          <a:effectLst/>
                          <a:latin typeface="Arial Narrow" panose="020B0606020202030204" pitchFamily="34" charset="0"/>
                        </a:rPr>
                        <a:t>Métodos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777686">
                <a:tc vMerge="1">
                  <a:txBody>
                    <a:bodyPr/>
                    <a:lstStyle/>
                    <a:p>
                      <a:endParaRPr lang="es-EC"/>
                    </a:p>
                  </a:txBody>
                  <a:tcPr/>
                </a:tc>
                <a:tc>
                  <a:txBody>
                    <a:bodyPr/>
                    <a:lstStyle/>
                    <a:p>
                      <a:pPr algn="ctr">
                        <a:lnSpc>
                          <a:spcPct val="115000"/>
                        </a:lnSpc>
                        <a:spcAft>
                          <a:spcPts val="0"/>
                        </a:spcAft>
                      </a:pPr>
                      <a:r>
                        <a:rPr lang="es-EC" sz="1400" b="1" dirty="0">
                          <a:effectLst/>
                          <a:latin typeface="Arial Narrow" panose="020B0606020202030204" pitchFamily="34" charset="0"/>
                        </a:rPr>
                        <a:t>Media Aritmética</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s-EC" sz="1400" b="1" dirty="0" err="1">
                          <a:effectLst/>
                          <a:latin typeface="Arial Narrow" panose="020B0606020202030204" pitchFamily="34" charset="0"/>
                        </a:rPr>
                        <a:t>Thiessen</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s-EC" sz="1400" b="1" dirty="0">
                          <a:effectLst/>
                          <a:latin typeface="Arial Narrow" panose="020B0606020202030204" pitchFamily="34" charset="0"/>
                        </a:rPr>
                        <a:t>1/Distancia</a:t>
                      </a:r>
                      <a:r>
                        <a:rPr lang="es-EC" sz="1400" b="1" baseline="30000" dirty="0">
                          <a:effectLst/>
                          <a:latin typeface="Arial Narrow" panose="020B0606020202030204" pitchFamily="34" charset="0"/>
                        </a:rPr>
                        <a:t>2</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15000"/>
                        </a:lnSpc>
                        <a:spcAft>
                          <a:spcPts val="0"/>
                        </a:spcAft>
                      </a:pPr>
                      <a:r>
                        <a:rPr lang="es-EC" sz="1400" b="1" dirty="0" err="1">
                          <a:effectLst/>
                          <a:latin typeface="Arial Narrow" panose="020B0606020202030204" pitchFamily="34" charset="0"/>
                        </a:rPr>
                        <a:t>Krigging</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388843">
                <a:tc vMerge="1">
                  <a:txBody>
                    <a:bodyPr/>
                    <a:lstStyle/>
                    <a:p>
                      <a:endParaRPr lang="es-EC"/>
                    </a:p>
                  </a:txBody>
                  <a:tcPr/>
                </a:tc>
                <a:tc>
                  <a:txBody>
                    <a:bodyPr/>
                    <a:lstStyle/>
                    <a:p>
                      <a:pPr algn="ctr">
                        <a:lnSpc>
                          <a:spcPct val="115000"/>
                        </a:lnSpc>
                        <a:spcAft>
                          <a:spcPts val="0"/>
                        </a:spcAft>
                      </a:pPr>
                      <a:r>
                        <a:rPr lang="es-EC" sz="1400" dirty="0">
                          <a:effectLst/>
                          <a:latin typeface="Arial Narrow" panose="020B0606020202030204" pitchFamily="34" charset="0"/>
                        </a:rPr>
                        <a:t>m</a:t>
                      </a:r>
                      <a:r>
                        <a:rPr lang="es-EC" sz="1400" dirty="0" smtClean="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r>
                        <a:rPr lang="es-EC" sz="1400" dirty="0" smtClean="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mm</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r>
                        <a:rPr lang="es-EC" sz="1400" dirty="0" smtClean="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8843">
                <a:tc>
                  <a:txBody>
                    <a:bodyPr/>
                    <a:lstStyle/>
                    <a:p>
                      <a:pPr algn="ctr">
                        <a:lnSpc>
                          <a:spcPct val="115000"/>
                        </a:lnSpc>
                        <a:spcAft>
                          <a:spcPts val="0"/>
                        </a:spcAft>
                      </a:pPr>
                      <a:r>
                        <a:rPr lang="es-EC" sz="1400" dirty="0">
                          <a:effectLst/>
                          <a:latin typeface="Arial Narrow" panose="020B0606020202030204" pitchFamily="34" charset="0"/>
                        </a:rPr>
                        <a:t>Grande Aj Mosquito</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1689.5</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1297.1</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1310.4</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1308.9</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9" name="8 Rectángulo"/>
              <p:cNvSpPr/>
              <p:nvPr/>
            </p:nvSpPr>
            <p:spPr>
              <a:xfrm>
                <a:off x="179512" y="1697532"/>
                <a:ext cx="3087541" cy="1968937"/>
              </a:xfrm>
              <a:prstGeom prst="rect">
                <a:avLst/>
              </a:prstGeom>
            </p:spPr>
            <p:txBody>
              <a:bodyPr wrap="square">
                <a:spAutoFit/>
              </a:bodyPr>
              <a:lstStyle/>
              <a:p>
                <a:pPr lvl="0"/>
                <a:r>
                  <a:rPr lang="es-EC" sz="1400" b="1" u="sng" dirty="0">
                    <a:latin typeface="Arial Narrow" panose="020B0606020202030204" pitchFamily="34" charset="0"/>
                  </a:rPr>
                  <a:t>Método de la media aritmética:</a:t>
                </a:r>
                <a:endParaRPr lang="es-EC" sz="1400" dirty="0">
                  <a:latin typeface="Arial Narrow" panose="020B0606020202030204" pitchFamily="34" charset="0"/>
                </a:endParaRPr>
              </a:p>
              <a:p>
                <a:r>
                  <a:rPr lang="es-EC" sz="1400" dirty="0" smtClean="0">
                    <a:latin typeface="Arial Narrow" panose="020B0606020202030204" pitchFamily="34" charset="0"/>
                  </a:rPr>
                  <a:t>.</a:t>
                </a:r>
                <a:endParaRPr lang="es-EC" sz="14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400" i="1">
                          <a:latin typeface="Cambria Math"/>
                        </a:rPr>
                        <m:t>𝑃𝑚</m:t>
                      </m:r>
                      <m:r>
                        <a:rPr lang="es-EC" sz="1400" i="1">
                          <a:latin typeface="Cambria Math"/>
                        </a:rPr>
                        <m:t>= </m:t>
                      </m:r>
                      <m:f>
                        <m:fPr>
                          <m:ctrlPr>
                            <a:rPr lang="es-EC" sz="1400" i="1">
                              <a:latin typeface="Cambria Math"/>
                            </a:rPr>
                          </m:ctrlPr>
                        </m:fPr>
                        <m:num>
                          <m:r>
                            <a:rPr lang="es-EC" sz="1400" i="1">
                              <a:latin typeface="Cambria Math"/>
                            </a:rPr>
                            <m:t>1</m:t>
                          </m:r>
                        </m:num>
                        <m:den>
                          <m:r>
                            <a:rPr lang="es-EC" sz="1400" i="1">
                              <a:latin typeface="Cambria Math"/>
                            </a:rPr>
                            <m:t>𝑛</m:t>
                          </m:r>
                        </m:den>
                      </m:f>
                      <m:nary>
                        <m:naryPr>
                          <m:chr m:val="∑"/>
                          <m:limLoc m:val="undOvr"/>
                          <m:ctrlPr>
                            <a:rPr lang="es-EC" sz="1400" i="1">
                              <a:latin typeface="Cambria Math"/>
                            </a:rPr>
                          </m:ctrlPr>
                        </m:naryPr>
                        <m:sub>
                          <m:r>
                            <a:rPr lang="es-EC" sz="1400" i="1">
                              <a:latin typeface="Cambria Math"/>
                            </a:rPr>
                            <m:t>1</m:t>
                          </m:r>
                        </m:sub>
                        <m:sup>
                          <m:r>
                            <a:rPr lang="es-EC" sz="1400" i="1">
                              <a:latin typeface="Cambria Math"/>
                            </a:rPr>
                            <m:t>𝑛</m:t>
                          </m:r>
                        </m:sup>
                        <m:e>
                          <m:r>
                            <a:rPr lang="es-EC" sz="1400" i="1">
                              <a:latin typeface="Cambria Math"/>
                            </a:rPr>
                            <m:t>𝑃𝑖</m:t>
                          </m:r>
                        </m:e>
                      </m:nary>
                    </m:oMath>
                  </m:oMathPara>
                </a14:m>
                <a:endParaRPr lang="es-EC" sz="1400" dirty="0">
                  <a:latin typeface="Arial Narrow" panose="020B0606020202030204" pitchFamily="34" charset="0"/>
                </a:endParaRPr>
              </a:p>
              <a:p>
                <a:r>
                  <a:rPr lang="es-EC" sz="1400" dirty="0">
                    <a:latin typeface="Arial Narrow" panose="020B0606020202030204" pitchFamily="34" charset="0"/>
                  </a:rPr>
                  <a:t>En donde:</a:t>
                </a:r>
              </a:p>
              <a:p>
                <a:pPr marL="285750" lvl="0" indent="-285750">
                  <a:buFont typeface="Arial" panose="020B0604020202020204" pitchFamily="34" charset="0"/>
                  <a:buChar char="•"/>
                </a:pPr>
                <a:r>
                  <a:rPr lang="es-EC" sz="1400" dirty="0">
                    <a:latin typeface="Arial Narrow" panose="020B0606020202030204" pitchFamily="34" charset="0"/>
                  </a:rPr>
                  <a:t>n: Número de estaciones</a:t>
                </a:r>
              </a:p>
              <a:p>
                <a:pPr marL="285750" lvl="0" indent="-285750">
                  <a:buFont typeface="Arial" panose="020B0604020202020204" pitchFamily="34" charset="0"/>
                  <a:buChar char="•"/>
                </a:pPr>
                <a:r>
                  <a:rPr lang="es-EC" sz="1400" dirty="0">
                    <a:latin typeface="Arial Narrow" panose="020B0606020202030204" pitchFamily="34" charset="0"/>
                  </a:rPr>
                  <a:t>Pi: Precipitación registrada en cada estación (mm)</a:t>
                </a:r>
              </a:p>
            </p:txBody>
          </p:sp>
        </mc:Choice>
        <mc:Fallback xmlns="">
          <p:sp>
            <p:nvSpPr>
              <p:cNvPr id="9" name="8 Rectángulo"/>
              <p:cNvSpPr>
                <a:spLocks noRot="1" noChangeAspect="1" noMove="1" noResize="1" noEditPoints="1" noAdjustHandles="1" noChangeArrowheads="1" noChangeShapeType="1" noTextEdit="1"/>
              </p:cNvSpPr>
              <p:nvPr/>
            </p:nvSpPr>
            <p:spPr>
              <a:xfrm>
                <a:off x="179512" y="1697532"/>
                <a:ext cx="3087541" cy="1968937"/>
              </a:xfrm>
              <a:prstGeom prst="rect">
                <a:avLst/>
              </a:prstGeom>
              <a:blipFill rotWithShape="1">
                <a:blip r:embed="rId2"/>
                <a:stretch>
                  <a:fillRect l="-394" t="-310" b="-185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2987824" y="1721486"/>
                <a:ext cx="2664296" cy="2067554"/>
              </a:xfrm>
              <a:prstGeom prst="rect">
                <a:avLst/>
              </a:prstGeom>
            </p:spPr>
            <p:txBody>
              <a:bodyPr wrap="square">
                <a:spAutoFit/>
              </a:bodyPr>
              <a:lstStyle/>
              <a:p>
                <a:pPr lvl="0"/>
                <a:r>
                  <a:rPr lang="es-EC" sz="1400" b="1" u="sng" dirty="0">
                    <a:latin typeface="Arial Narrow" panose="020B0606020202030204" pitchFamily="34" charset="0"/>
                  </a:rPr>
                  <a:t>Método de </a:t>
                </a:r>
                <a:r>
                  <a:rPr lang="es-EC" sz="1400" b="1" u="sng" dirty="0" err="1">
                    <a:latin typeface="Arial Narrow" panose="020B0606020202030204" pitchFamily="34" charset="0"/>
                  </a:rPr>
                  <a:t>Thiessen</a:t>
                </a:r>
                <a:r>
                  <a:rPr lang="es-EC" sz="1400" b="1" u="sng" dirty="0" smtClean="0">
                    <a:latin typeface="Arial Narrow" panose="020B0606020202030204" pitchFamily="34" charset="0"/>
                  </a:rPr>
                  <a:t>:</a:t>
                </a:r>
              </a:p>
              <a:p>
                <a:pPr lvl="0"/>
                <a:endParaRPr lang="es-EC" sz="1400" i="1" dirty="0" smtClean="0">
                  <a:latin typeface="Arial Narrow" panose="020B0606020202030204" pitchFamily="34" charset="0"/>
                </a:endParaRPr>
              </a:p>
              <a:p>
                <a:pPr lvl="0"/>
                <a14:m>
                  <m:oMathPara xmlns:m="http://schemas.openxmlformats.org/officeDocument/2006/math">
                    <m:oMathParaPr>
                      <m:jc m:val="centerGroup"/>
                    </m:oMathParaPr>
                    <m:oMath xmlns:m="http://schemas.openxmlformats.org/officeDocument/2006/math">
                      <m:r>
                        <a:rPr lang="es-EC" sz="1400" i="1">
                          <a:latin typeface="Cambria Math"/>
                        </a:rPr>
                        <m:t>𝑃𝑚</m:t>
                      </m:r>
                      <m:r>
                        <a:rPr lang="es-EC" sz="1400" i="1">
                          <a:latin typeface="Cambria Math"/>
                        </a:rPr>
                        <m:t>= </m:t>
                      </m:r>
                      <m:f>
                        <m:fPr>
                          <m:ctrlPr>
                            <a:rPr lang="es-EC" sz="1400" i="1">
                              <a:latin typeface="Cambria Math"/>
                            </a:rPr>
                          </m:ctrlPr>
                        </m:fPr>
                        <m:num>
                          <m:nary>
                            <m:naryPr>
                              <m:chr m:val="∑"/>
                              <m:limLoc m:val="undOvr"/>
                              <m:ctrlPr>
                                <a:rPr lang="es-EC" sz="1400" i="1">
                                  <a:latin typeface="Cambria Math"/>
                                </a:rPr>
                              </m:ctrlPr>
                            </m:naryPr>
                            <m:sub>
                              <m:r>
                                <a:rPr lang="es-EC" sz="1400" i="1">
                                  <a:latin typeface="Cambria Math"/>
                                </a:rPr>
                                <m:t>𝑖</m:t>
                              </m:r>
                              <m:r>
                                <a:rPr lang="es-EC" sz="1400" i="1">
                                  <a:latin typeface="Cambria Math"/>
                                </a:rPr>
                                <m:t>=1</m:t>
                              </m:r>
                            </m:sub>
                            <m:sup>
                              <m:r>
                                <a:rPr lang="es-EC" sz="1400" i="1">
                                  <a:latin typeface="Cambria Math"/>
                                </a:rPr>
                                <m:t>𝑛</m:t>
                              </m:r>
                            </m:sup>
                            <m:e>
                              <m:r>
                                <a:rPr lang="es-EC" sz="1400" i="1">
                                  <a:latin typeface="Cambria Math"/>
                                </a:rPr>
                                <m:t>𝐴𝑖𝑥</m:t>
                              </m:r>
                              <m:r>
                                <a:rPr lang="es-EC" sz="1400" i="1">
                                  <a:latin typeface="Cambria Math"/>
                                </a:rPr>
                                <m:t>∗</m:t>
                              </m:r>
                              <m:r>
                                <a:rPr lang="es-EC" sz="1400" i="1">
                                  <a:latin typeface="Cambria Math"/>
                                </a:rPr>
                                <m:t>𝑃𝑖</m:t>
                              </m:r>
                            </m:e>
                          </m:nary>
                        </m:num>
                        <m:den>
                          <m:nary>
                            <m:naryPr>
                              <m:chr m:val="∑"/>
                              <m:limLoc m:val="undOvr"/>
                              <m:ctrlPr>
                                <a:rPr lang="es-EC" sz="1400" i="1">
                                  <a:latin typeface="Cambria Math"/>
                                </a:rPr>
                              </m:ctrlPr>
                            </m:naryPr>
                            <m:sub>
                              <m:r>
                                <a:rPr lang="es-EC" sz="1400" i="1">
                                  <a:latin typeface="Cambria Math"/>
                                </a:rPr>
                                <m:t>𝑖</m:t>
                              </m:r>
                              <m:r>
                                <a:rPr lang="es-EC" sz="1400" i="1">
                                  <a:latin typeface="Cambria Math"/>
                                </a:rPr>
                                <m:t>=1</m:t>
                              </m:r>
                            </m:sub>
                            <m:sup>
                              <m:r>
                                <a:rPr lang="es-EC" sz="1400" i="1">
                                  <a:latin typeface="Cambria Math"/>
                                </a:rPr>
                                <m:t>𝑛</m:t>
                              </m:r>
                            </m:sup>
                            <m:e>
                              <m:r>
                                <a:rPr lang="es-EC" sz="1400" i="1">
                                  <a:latin typeface="Cambria Math"/>
                                </a:rPr>
                                <m:t>𝐴𝑖</m:t>
                              </m:r>
                            </m:e>
                          </m:nary>
                        </m:den>
                      </m:f>
                    </m:oMath>
                  </m:oMathPara>
                </a14:m>
                <a:endParaRPr lang="es-EC" sz="1400" dirty="0">
                  <a:latin typeface="Arial Narrow" panose="020B0606020202030204" pitchFamily="34" charset="0"/>
                </a:endParaRPr>
              </a:p>
              <a:p>
                <a:endParaRPr lang="es-EC" sz="1400" dirty="0" smtClean="0">
                  <a:latin typeface="Arial Narrow" panose="020B0606020202030204" pitchFamily="34" charset="0"/>
                </a:endParaRPr>
              </a:p>
              <a:p>
                <a:r>
                  <a:rPr lang="es-EC" sz="1400" dirty="0" smtClean="0">
                    <a:latin typeface="Arial Narrow" panose="020B0606020202030204" pitchFamily="34" charset="0"/>
                  </a:rPr>
                  <a:t>En </a:t>
                </a:r>
                <a:r>
                  <a:rPr lang="es-EC" sz="1400" dirty="0">
                    <a:latin typeface="Arial Narrow" panose="020B0606020202030204" pitchFamily="34" charset="0"/>
                  </a:rPr>
                  <a:t>donde:</a:t>
                </a:r>
              </a:p>
              <a:p>
                <a:pPr marL="285750" lvl="0" indent="-285750">
                  <a:buFont typeface="Arial" panose="020B0604020202020204" pitchFamily="34" charset="0"/>
                  <a:buChar char="•"/>
                </a:pPr>
                <a:r>
                  <a:rPr lang="es-EC" sz="1400" dirty="0">
                    <a:latin typeface="Arial Narrow" panose="020B0606020202030204" pitchFamily="34" charset="0"/>
                  </a:rPr>
                  <a:t>n: Número de estaciones</a:t>
                </a:r>
              </a:p>
              <a:p>
                <a:pPr marL="285750" lvl="0" indent="-285750">
                  <a:buFont typeface="Arial" panose="020B0604020202020204" pitchFamily="34" charset="0"/>
                  <a:buChar char="•"/>
                </a:pPr>
                <a:r>
                  <a:rPr lang="es-EC" sz="1400" dirty="0">
                    <a:latin typeface="Arial Narrow" panose="020B0606020202030204" pitchFamily="34" charset="0"/>
                  </a:rPr>
                  <a:t>Pi: Precipitación registrada en cada estación (mm)</a:t>
                </a:r>
              </a:p>
            </p:txBody>
          </p:sp>
        </mc:Choice>
        <mc:Fallback xmlns="">
          <p:sp>
            <p:nvSpPr>
              <p:cNvPr id="10" name="9 Rectángulo"/>
              <p:cNvSpPr>
                <a:spLocks noRot="1" noChangeAspect="1" noMove="1" noResize="1" noEditPoints="1" noAdjustHandles="1" noChangeArrowheads="1" noChangeShapeType="1" noTextEdit="1"/>
              </p:cNvSpPr>
              <p:nvPr/>
            </p:nvSpPr>
            <p:spPr>
              <a:xfrm>
                <a:off x="2987824" y="1721486"/>
                <a:ext cx="2664296" cy="2067554"/>
              </a:xfrm>
              <a:prstGeom prst="rect">
                <a:avLst/>
              </a:prstGeom>
              <a:blipFill rotWithShape="1">
                <a:blip r:embed="rId3"/>
                <a:stretch>
                  <a:fillRect l="-458" t="-294" b="-147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5580112" y="1552466"/>
                <a:ext cx="3168352" cy="2646494"/>
              </a:xfrm>
              <a:prstGeom prst="rect">
                <a:avLst/>
              </a:prstGeom>
            </p:spPr>
            <p:txBody>
              <a:bodyPr wrap="square">
                <a:spAutoFit/>
              </a:bodyPr>
              <a:lstStyle/>
              <a:p>
                <a:pPr lvl="0"/>
                <a:r>
                  <a:rPr lang="es-EC" sz="1400" b="1" u="sng" dirty="0">
                    <a:latin typeface="Arial Narrow" panose="020B0606020202030204" pitchFamily="34" charset="0"/>
                  </a:rPr>
                  <a:t>Método de la inversa distancia al </a:t>
                </a:r>
                <a:r>
                  <a:rPr lang="es-EC" sz="1400" b="1" u="sng" dirty="0" smtClean="0">
                    <a:latin typeface="Arial Narrow" panose="020B0606020202030204" pitchFamily="34" charset="0"/>
                  </a:rPr>
                  <a:t>cuadrado</a:t>
                </a:r>
              </a:p>
              <a:p>
                <a:pPr lvl="0"/>
                <a:r>
                  <a:rPr lang="es-EC" sz="1400" b="1" u="sng" dirty="0" smtClean="0">
                    <a:latin typeface="Arial Narrow" panose="020B0606020202030204" pitchFamily="34" charset="0"/>
                  </a:rPr>
                  <a:t> </a:t>
                </a:r>
                <a:endParaRPr lang="es-EC" sz="14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400" i="1">
                          <a:latin typeface="Cambria Math"/>
                        </a:rPr>
                        <m:t>𝑉</m:t>
                      </m:r>
                      <m:r>
                        <a:rPr lang="es-EC" sz="1400" i="1">
                          <a:latin typeface="Cambria Math"/>
                        </a:rPr>
                        <m:t>(</m:t>
                      </m:r>
                      <m:r>
                        <a:rPr lang="es-EC" sz="1400" i="1">
                          <a:latin typeface="Cambria Math"/>
                        </a:rPr>
                        <m:t>𝑖</m:t>
                      </m:r>
                      <m:r>
                        <a:rPr lang="es-EC" sz="1400" i="1">
                          <a:latin typeface="Cambria Math"/>
                        </a:rPr>
                        <m:t>)= </m:t>
                      </m:r>
                      <m:f>
                        <m:fPr>
                          <m:ctrlPr>
                            <a:rPr lang="es-EC" sz="1400" i="1">
                              <a:latin typeface="Cambria Math"/>
                            </a:rPr>
                          </m:ctrlPr>
                        </m:fPr>
                        <m:num>
                          <m:nary>
                            <m:naryPr>
                              <m:chr m:val="∑"/>
                              <m:limLoc m:val="subSup"/>
                              <m:supHide m:val="on"/>
                              <m:ctrlPr>
                                <a:rPr lang="es-EC" sz="1400" i="1">
                                  <a:latin typeface="Cambria Math"/>
                                </a:rPr>
                              </m:ctrlPr>
                            </m:naryPr>
                            <m:sub>
                              <m:r>
                                <a:rPr lang="es-EC" sz="1400" i="1">
                                  <a:latin typeface="Cambria Math"/>
                                </a:rPr>
                                <m:t>𝑛</m:t>
                              </m:r>
                            </m:sub>
                            <m:sup/>
                            <m:e>
                              <m:f>
                                <m:fPr>
                                  <m:ctrlPr>
                                    <a:rPr lang="es-EC" sz="1400" i="1">
                                      <a:latin typeface="Cambria Math"/>
                                    </a:rPr>
                                  </m:ctrlPr>
                                </m:fPr>
                                <m:num>
                                  <m:r>
                                    <a:rPr lang="es-EC" sz="1400" i="1">
                                      <a:latin typeface="Cambria Math"/>
                                    </a:rPr>
                                    <m:t>1</m:t>
                                  </m:r>
                                </m:num>
                                <m:den>
                                  <m:sSup>
                                    <m:sSupPr>
                                      <m:ctrlPr>
                                        <a:rPr lang="es-EC" sz="1400" i="1">
                                          <a:latin typeface="Cambria Math"/>
                                        </a:rPr>
                                      </m:ctrlPr>
                                    </m:sSupPr>
                                    <m:e>
                                      <m:r>
                                        <a:rPr lang="es-EC" sz="1400" i="1">
                                          <a:latin typeface="Cambria Math"/>
                                        </a:rPr>
                                        <m:t>𝑟</m:t>
                                      </m:r>
                                      <m:d>
                                        <m:dPr>
                                          <m:ctrlPr>
                                            <a:rPr lang="es-EC" sz="1400" i="1">
                                              <a:latin typeface="Cambria Math"/>
                                            </a:rPr>
                                          </m:ctrlPr>
                                        </m:dPr>
                                        <m:e>
                                          <m:r>
                                            <a:rPr lang="es-EC" sz="1400" i="1">
                                              <a:latin typeface="Cambria Math"/>
                                            </a:rPr>
                                            <m:t>𝑖</m:t>
                                          </m:r>
                                          <m:r>
                                            <a:rPr lang="es-EC" sz="1400" i="1">
                                              <a:latin typeface="Cambria Math"/>
                                            </a:rPr>
                                            <m:t>,</m:t>
                                          </m:r>
                                          <m:r>
                                            <a:rPr lang="es-EC" sz="1400" i="1">
                                              <a:latin typeface="Cambria Math"/>
                                            </a:rPr>
                                            <m:t>𝑗</m:t>
                                          </m:r>
                                        </m:e>
                                      </m:d>
                                    </m:e>
                                    <m:sup>
                                      <m:r>
                                        <a:rPr lang="es-EC" sz="1400" i="1">
                                          <a:latin typeface="Cambria Math"/>
                                        </a:rPr>
                                        <m:t>𝑣</m:t>
                                      </m:r>
                                    </m:sup>
                                  </m:sSup>
                                </m:den>
                              </m:f>
                              <m:r>
                                <a:rPr lang="es-EC" sz="1400" i="1">
                                  <a:latin typeface="Cambria Math"/>
                                </a:rPr>
                                <m:t>∗</m:t>
                              </m:r>
                              <m:r>
                                <a:rPr lang="es-EC" sz="1400" i="1">
                                  <a:latin typeface="Cambria Math"/>
                                </a:rPr>
                                <m:t>𝑣</m:t>
                              </m:r>
                              <m:r>
                                <a:rPr lang="es-EC" sz="1400" i="1">
                                  <a:latin typeface="Cambria Math"/>
                                </a:rPr>
                                <m:t>(</m:t>
                              </m:r>
                              <m:r>
                                <a:rPr lang="es-EC" sz="1400" i="1">
                                  <a:latin typeface="Cambria Math"/>
                                </a:rPr>
                                <m:t>𝑗</m:t>
                              </m:r>
                              <m:r>
                                <a:rPr lang="es-EC" sz="1400" i="1">
                                  <a:latin typeface="Cambria Math"/>
                                </a:rPr>
                                <m:t>)</m:t>
                              </m:r>
                            </m:e>
                          </m:nary>
                        </m:num>
                        <m:den>
                          <m:nary>
                            <m:naryPr>
                              <m:chr m:val="∑"/>
                              <m:limLoc m:val="subSup"/>
                              <m:supHide m:val="on"/>
                              <m:ctrlPr>
                                <a:rPr lang="es-EC" sz="1400" i="1">
                                  <a:latin typeface="Cambria Math"/>
                                </a:rPr>
                              </m:ctrlPr>
                            </m:naryPr>
                            <m:sub>
                              <m:r>
                                <a:rPr lang="es-EC" sz="1400" i="1">
                                  <a:latin typeface="Cambria Math"/>
                                </a:rPr>
                                <m:t>𝑛</m:t>
                              </m:r>
                            </m:sub>
                            <m:sup/>
                            <m:e>
                              <m:f>
                                <m:fPr>
                                  <m:ctrlPr>
                                    <a:rPr lang="es-EC" sz="1400" i="1">
                                      <a:latin typeface="Cambria Math"/>
                                    </a:rPr>
                                  </m:ctrlPr>
                                </m:fPr>
                                <m:num>
                                  <m:r>
                                    <a:rPr lang="es-EC" sz="1400" i="1">
                                      <a:latin typeface="Cambria Math"/>
                                    </a:rPr>
                                    <m:t>1</m:t>
                                  </m:r>
                                </m:num>
                                <m:den>
                                  <m:sSup>
                                    <m:sSupPr>
                                      <m:ctrlPr>
                                        <a:rPr lang="es-EC" sz="1400" i="1">
                                          <a:latin typeface="Cambria Math"/>
                                        </a:rPr>
                                      </m:ctrlPr>
                                    </m:sSupPr>
                                    <m:e>
                                      <m:r>
                                        <a:rPr lang="es-EC" sz="1400" i="1">
                                          <a:latin typeface="Cambria Math"/>
                                        </a:rPr>
                                        <m:t>(</m:t>
                                      </m:r>
                                      <m:r>
                                        <a:rPr lang="es-EC" sz="1400" i="1">
                                          <a:latin typeface="Cambria Math"/>
                                        </a:rPr>
                                        <m:t>𝑖</m:t>
                                      </m:r>
                                      <m:r>
                                        <a:rPr lang="es-EC" sz="1400" i="1">
                                          <a:latin typeface="Cambria Math"/>
                                        </a:rPr>
                                        <m:t>,</m:t>
                                      </m:r>
                                      <m:r>
                                        <a:rPr lang="es-EC" sz="1400" i="1">
                                          <a:latin typeface="Cambria Math"/>
                                        </a:rPr>
                                        <m:t>𝑗</m:t>
                                      </m:r>
                                      <m:r>
                                        <a:rPr lang="es-EC" sz="1400" i="1">
                                          <a:latin typeface="Cambria Math"/>
                                        </a:rPr>
                                        <m:t>)</m:t>
                                      </m:r>
                                    </m:e>
                                    <m:sup>
                                      <m:r>
                                        <a:rPr lang="es-EC" sz="1400" i="1">
                                          <a:latin typeface="Cambria Math"/>
                                        </a:rPr>
                                        <m:t>𝑣</m:t>
                                      </m:r>
                                    </m:sup>
                                  </m:sSup>
                                </m:den>
                              </m:f>
                            </m:e>
                          </m:nary>
                        </m:den>
                      </m:f>
                    </m:oMath>
                  </m:oMathPara>
                </a14:m>
                <a:endParaRPr lang="es-EC" sz="1400" dirty="0">
                  <a:latin typeface="Arial Narrow" panose="020B0606020202030204" pitchFamily="34" charset="0"/>
                </a:endParaRPr>
              </a:p>
              <a:p>
                <a:r>
                  <a:rPr lang="es-EC" sz="1400" dirty="0">
                    <a:latin typeface="Arial Narrow" panose="020B0606020202030204" pitchFamily="34" charset="0"/>
                  </a:rPr>
                  <a:t>En donde:</a:t>
                </a:r>
              </a:p>
              <a:p>
                <a:r>
                  <a:rPr lang="es-EC" sz="1400" dirty="0">
                    <a:latin typeface="Arial Narrow" panose="020B0606020202030204" pitchFamily="34" charset="0"/>
                  </a:rPr>
                  <a:t> </a:t>
                </a:r>
                <a:r>
                  <a:rPr lang="es-EC" sz="1400" dirty="0" smtClean="0">
                    <a:latin typeface="Arial Narrow" panose="020B0606020202030204" pitchFamily="34" charset="0"/>
                  </a:rPr>
                  <a:t>i</a:t>
                </a:r>
                <a:r>
                  <a:rPr lang="es-EC" sz="1400" dirty="0">
                    <a:latin typeface="Arial Narrow" panose="020B0606020202030204" pitchFamily="34" charset="0"/>
                  </a:rPr>
                  <a:t>: Número de casilla</a:t>
                </a:r>
              </a:p>
              <a:p>
                <a:pPr marL="285750" lvl="0" indent="-285750">
                  <a:buFont typeface="Arial" panose="020B0604020202020204" pitchFamily="34" charset="0"/>
                  <a:buChar char="•"/>
                </a:pPr>
                <a:r>
                  <a:rPr lang="es-EC" sz="1400" dirty="0">
                    <a:latin typeface="Arial Narrow" panose="020B0606020202030204" pitchFamily="34" charset="0"/>
                  </a:rPr>
                  <a:t>j: Punto de datos</a:t>
                </a:r>
              </a:p>
              <a:p>
                <a:pPr marL="285750" lvl="0" indent="-285750">
                  <a:buFont typeface="Arial" panose="020B0604020202020204" pitchFamily="34" charset="0"/>
                  <a:buChar char="•"/>
                </a:pPr>
                <a:r>
                  <a:rPr lang="es-EC" sz="1400" dirty="0">
                    <a:latin typeface="Arial Narrow" panose="020B0606020202030204" pitchFamily="34" charset="0"/>
                  </a:rPr>
                  <a:t>r(</a:t>
                </a:r>
                <a:r>
                  <a:rPr lang="es-EC" sz="1400" dirty="0" err="1">
                    <a:latin typeface="Arial Narrow" panose="020B0606020202030204" pitchFamily="34" charset="0"/>
                  </a:rPr>
                  <a:t>i,j</a:t>
                </a:r>
                <a:r>
                  <a:rPr lang="es-EC" sz="1400" dirty="0">
                    <a:latin typeface="Arial Narrow" panose="020B0606020202030204" pitchFamily="34" charset="0"/>
                  </a:rPr>
                  <a:t>): La distancia entre el nudo i y el </a:t>
                </a:r>
                <a:r>
                  <a:rPr lang="es-EC" sz="1400" dirty="0" smtClean="0">
                    <a:latin typeface="Arial Narrow" panose="020B0606020202030204" pitchFamily="34" charset="0"/>
                  </a:rPr>
                  <a:t>j</a:t>
                </a:r>
                <a:endParaRPr lang="es-EC" sz="1400" dirty="0">
                  <a:latin typeface="Arial Narrow" panose="020B0606020202030204" pitchFamily="34" charset="0"/>
                </a:endParaRPr>
              </a:p>
              <a:p>
                <a:pPr marL="285750" lvl="0" indent="-285750">
                  <a:buFont typeface="Arial" panose="020B0604020202020204" pitchFamily="34" charset="0"/>
                  <a:buChar char="•"/>
                </a:pPr>
                <a:r>
                  <a:rPr lang="es-EC" sz="1400" dirty="0">
                    <a:latin typeface="Arial Narrow" panose="020B0606020202030204" pitchFamily="34" charset="0"/>
                  </a:rPr>
                  <a:t>n: Número de estaciones</a:t>
                </a:r>
              </a:p>
              <a:p>
                <a:pPr marL="285750" lvl="0" indent="-285750">
                  <a:buFont typeface="Arial" panose="020B0604020202020204" pitchFamily="34" charset="0"/>
                  <a:buChar char="•"/>
                </a:pPr>
                <a:r>
                  <a:rPr lang="es-EC" sz="1400" dirty="0">
                    <a:latin typeface="Arial Narrow" panose="020B0606020202030204" pitchFamily="34" charset="0"/>
                  </a:rPr>
                  <a:t>V(j): El valor del punto j</a:t>
                </a:r>
              </a:p>
            </p:txBody>
          </p:sp>
        </mc:Choice>
        <mc:Fallback xmlns="">
          <p:sp>
            <p:nvSpPr>
              <p:cNvPr id="11" name="10 Rectángulo"/>
              <p:cNvSpPr>
                <a:spLocks noRot="1" noChangeAspect="1" noMove="1" noResize="1" noEditPoints="1" noAdjustHandles="1" noChangeArrowheads="1" noChangeShapeType="1" noTextEdit="1"/>
              </p:cNvSpPr>
              <p:nvPr/>
            </p:nvSpPr>
            <p:spPr>
              <a:xfrm>
                <a:off x="5580112" y="1552466"/>
                <a:ext cx="3168352" cy="2646494"/>
              </a:xfrm>
              <a:prstGeom prst="rect">
                <a:avLst/>
              </a:prstGeom>
              <a:blipFill rotWithShape="1">
                <a:blip r:embed="rId4"/>
                <a:stretch>
                  <a:fillRect l="-385" t="-230" r="-769" b="-1152"/>
                </a:stretch>
              </a:blipFill>
            </p:spPr>
            <p:txBody>
              <a:bodyPr/>
              <a:lstStyle/>
              <a:p>
                <a:r>
                  <a:rPr lang="es-EC">
                    <a:noFill/>
                  </a:rPr>
                  <a:t> </a:t>
                </a:r>
              </a:p>
            </p:txBody>
          </p:sp>
        </mc:Fallback>
      </mc:AlternateContent>
      <p:cxnSp>
        <p:nvCxnSpPr>
          <p:cNvPr id="13" name="12 Conector recto"/>
          <p:cNvCxnSpPr/>
          <p:nvPr/>
        </p:nvCxnSpPr>
        <p:spPr>
          <a:xfrm>
            <a:off x="2987824" y="1552466"/>
            <a:ext cx="0" cy="2452598"/>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14 Conector recto"/>
          <p:cNvCxnSpPr/>
          <p:nvPr/>
        </p:nvCxnSpPr>
        <p:spPr>
          <a:xfrm>
            <a:off x="5508104" y="1624474"/>
            <a:ext cx="0" cy="2452598"/>
          </a:xfrm>
          <a:prstGeom prst="line">
            <a:avLst/>
          </a:prstGeom>
        </p:spPr>
        <p:style>
          <a:lnRef idx="2">
            <a:schemeClr val="accent4"/>
          </a:lnRef>
          <a:fillRef idx="0">
            <a:schemeClr val="accent4"/>
          </a:fillRef>
          <a:effectRef idx="1">
            <a:schemeClr val="accent4"/>
          </a:effectRef>
          <a:fontRef idx="minor">
            <a:schemeClr val="tx1"/>
          </a:fontRef>
        </p:style>
      </p:cxnSp>
      <p:sp>
        <p:nvSpPr>
          <p:cNvPr id="2" name="1 Elipse"/>
          <p:cNvSpPr/>
          <p:nvPr/>
        </p:nvSpPr>
        <p:spPr>
          <a:xfrm>
            <a:off x="6444208" y="5949280"/>
            <a:ext cx="936104" cy="50405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4343344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arn(inVertic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ircle(in)">
                                      <p:cBhvr>
                                        <p:cTn id="61" dur="20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1"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RÉGIMEN PLUVIOMÉTRICO</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3938907872"/>
              </p:ext>
            </p:extLst>
          </p:nvPr>
        </p:nvGraphicFramePr>
        <p:xfrm>
          <a:off x="1043608" y="1628800"/>
          <a:ext cx="6984777" cy="1512168"/>
        </p:xfrm>
        <a:graphic>
          <a:graphicData uri="http://schemas.openxmlformats.org/drawingml/2006/table">
            <a:tbl>
              <a:tblPr firstRow="1" firstCol="1" bandRow="1">
                <a:tableStyleId>{F2DE63D5-997A-4646-A377-4702673A728D}</a:tableStyleId>
              </a:tblPr>
              <a:tblGrid>
                <a:gridCol w="615782"/>
                <a:gridCol w="557751"/>
                <a:gridCol w="500525"/>
                <a:gridCol w="569035"/>
                <a:gridCol w="577094"/>
                <a:gridCol w="449747"/>
                <a:gridCol w="521480"/>
                <a:gridCol w="544048"/>
                <a:gridCol w="450553"/>
                <a:gridCol w="448135"/>
                <a:gridCol w="573870"/>
                <a:gridCol w="534377"/>
                <a:gridCol w="642380"/>
              </a:tblGrid>
              <a:tr h="499634">
                <a:tc gridSpan="13">
                  <a:txBody>
                    <a:bodyPr/>
                    <a:lstStyle/>
                    <a:p>
                      <a:pPr indent="449580" algn="ctr">
                        <a:lnSpc>
                          <a:spcPct val="115000"/>
                        </a:lnSpc>
                        <a:spcAft>
                          <a:spcPts val="0"/>
                        </a:spcAft>
                      </a:pPr>
                      <a:r>
                        <a:rPr lang="es-ES" sz="1400" dirty="0">
                          <a:effectLst/>
                          <a:latin typeface="Arial Narrow" panose="020B0606020202030204" pitchFamily="34" charset="0"/>
                        </a:rPr>
                        <a:t>Precipitación de la Cuenca Alta Río Chone formada por las cuencas de los ríos Garrapata, Mosquito y Grande</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97384">
                <a:tc>
                  <a:txBody>
                    <a:bodyPr/>
                    <a:lstStyle/>
                    <a:p>
                      <a:pPr algn="ctr">
                        <a:lnSpc>
                          <a:spcPct val="115000"/>
                        </a:lnSpc>
                        <a:spcAft>
                          <a:spcPts val="0"/>
                        </a:spcAft>
                      </a:pPr>
                      <a:r>
                        <a:rPr lang="es-ES" sz="1400" b="0" dirty="0">
                          <a:effectLst/>
                          <a:latin typeface="Arial Narrow" panose="020B0606020202030204" pitchFamily="34" charset="0"/>
                        </a:rPr>
                        <a:t>Ene.</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Feb.</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Mar.</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Abr.</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May.</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Jun.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Jul.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Ago.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Sep.</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Oct.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Nov.</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Dic.</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Total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5150">
                <a:tc>
                  <a:txBody>
                    <a:bodyPr/>
                    <a:lstStyle/>
                    <a:p>
                      <a:pPr algn="ctr">
                        <a:lnSpc>
                          <a:spcPct val="115000"/>
                        </a:lnSpc>
                        <a:spcAft>
                          <a:spcPts val="0"/>
                        </a:spcAft>
                      </a:pPr>
                      <a:r>
                        <a:rPr lang="es-ES" sz="1400" b="0" dirty="0">
                          <a:effectLst/>
                          <a:latin typeface="Arial Narrow" panose="020B0606020202030204" pitchFamily="34" charset="0"/>
                        </a:rPr>
                        <a:t>191,6</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292,9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286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207,4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84,7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35,2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22,8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16,6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19,4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20,8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65,5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Narrow" panose="020B0606020202030204" pitchFamily="34" charset="0"/>
                        </a:rPr>
                        <a:t>1251,6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6 Gráfico"/>
          <p:cNvGraphicFramePr/>
          <p:nvPr>
            <p:extLst>
              <p:ext uri="{D42A27DB-BD31-4B8C-83A1-F6EECF244321}">
                <p14:modId xmlns:p14="http://schemas.microsoft.com/office/powerpoint/2010/main" val="3205136832"/>
              </p:ext>
            </p:extLst>
          </p:nvPr>
        </p:nvGraphicFramePr>
        <p:xfrm>
          <a:off x="1547664" y="3429000"/>
          <a:ext cx="6301983" cy="2880320"/>
        </p:xfrm>
        <a:graphic>
          <a:graphicData uri="http://schemas.openxmlformats.org/drawingml/2006/chart">
            <c:chart xmlns:c="http://schemas.openxmlformats.org/drawingml/2006/chart" xmlns:r="http://schemas.openxmlformats.org/officeDocument/2006/relationships" r:id="rId2"/>
          </a:graphicData>
        </a:graphic>
      </p:graphicFrame>
      <p:sp>
        <p:nvSpPr>
          <p:cNvPr id="8" name="7 CuadroTexto">
            <a:hlinkClick r:id="rId3" action="ppaction://hlinksldjump"/>
          </p:cNvPr>
          <p:cNvSpPr txBox="1"/>
          <p:nvPr/>
        </p:nvSpPr>
        <p:spPr>
          <a:xfrm>
            <a:off x="5652120" y="6519446"/>
            <a:ext cx="3024336" cy="338554"/>
          </a:xfrm>
          <a:prstGeom prst="rect">
            <a:avLst/>
          </a:prstGeom>
          <a:noFill/>
        </p:spPr>
        <p:txBody>
          <a:bodyPr wrap="square" rtlCol="0">
            <a:spAutoFit/>
          </a:bodyPr>
          <a:lstStyle/>
          <a:p>
            <a:r>
              <a:rPr lang="es-EC" sz="1600" dirty="0" smtClean="0">
                <a:latin typeface="Algerian" panose="04020705040A02060702" pitchFamily="82" charset="0"/>
                <a:hlinkClick r:id="rId4" action="ppaction://hlinksldjump"/>
              </a:rPr>
              <a:t>Ir a Erosión de la Cuenca</a:t>
            </a:r>
            <a:endParaRPr lang="es-EC" sz="1600" dirty="0">
              <a:latin typeface="Algerian" panose="04020705040A02060702" pitchFamily="82" charset="0"/>
            </a:endParaRPr>
          </a:p>
        </p:txBody>
      </p:sp>
      <p:sp>
        <p:nvSpPr>
          <p:cNvPr id="2" name="1 Elipse"/>
          <p:cNvSpPr/>
          <p:nvPr/>
        </p:nvSpPr>
        <p:spPr>
          <a:xfrm>
            <a:off x="1619672" y="2132856"/>
            <a:ext cx="576064" cy="115212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Elipse"/>
          <p:cNvSpPr/>
          <p:nvPr/>
        </p:nvSpPr>
        <p:spPr>
          <a:xfrm>
            <a:off x="4788024" y="2132856"/>
            <a:ext cx="576064" cy="115212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9822852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7" grpId="0">
        <p:bldAsOne/>
      </p:bldGraphic>
      <p:bldP spid="2"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PRECIPITACIÓN 24 HORAS</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79795" y="1628800"/>
            <a:ext cx="7927776" cy="741165"/>
          </a:xfrm>
          <a:prstGeom prst="rect">
            <a:avLst/>
          </a:prstGeom>
        </p:spPr>
        <p:txBody>
          <a:bodyPr wrap="square">
            <a:spAutoFit/>
          </a:bodyPr>
          <a:lstStyle/>
          <a:p>
            <a:pPr algn="just">
              <a:lnSpc>
                <a:spcPct val="150000"/>
              </a:lnSpc>
            </a:pPr>
            <a:r>
              <a:rPr lang="es-EC" sz="1500" dirty="0">
                <a:latin typeface="Arial Narrow" panose="020B0606020202030204" pitchFamily="34" charset="0"/>
              </a:rPr>
              <a:t>Se determinó la precipitación promedio en 24 horas para diferentes periodos de retorno aplicando el método de </a:t>
            </a:r>
            <a:r>
              <a:rPr lang="es-EC" sz="1500" dirty="0" err="1">
                <a:latin typeface="Arial Narrow" panose="020B0606020202030204" pitchFamily="34" charset="0"/>
              </a:rPr>
              <a:t>Kriging</a:t>
            </a:r>
            <a:r>
              <a:rPr lang="es-EC" sz="1500" dirty="0">
                <a:latin typeface="Arial Narrow" panose="020B0606020202030204" pitchFamily="34" charset="0"/>
              </a:rPr>
              <a:t>. Los valores se observan en la tabla a continuación:</a:t>
            </a:r>
          </a:p>
        </p:txBody>
      </p:sp>
      <p:graphicFrame>
        <p:nvGraphicFramePr>
          <p:cNvPr id="7" name="6 Tabla"/>
          <p:cNvGraphicFramePr>
            <a:graphicFrameLocks noGrp="1"/>
          </p:cNvGraphicFramePr>
          <p:nvPr>
            <p:extLst>
              <p:ext uri="{D42A27DB-BD31-4B8C-83A1-F6EECF244321}">
                <p14:modId xmlns:p14="http://schemas.microsoft.com/office/powerpoint/2010/main" val="1461740262"/>
              </p:ext>
            </p:extLst>
          </p:nvPr>
        </p:nvGraphicFramePr>
        <p:xfrm>
          <a:off x="496918" y="2708920"/>
          <a:ext cx="2058858" cy="3384374"/>
        </p:xfrm>
        <a:graphic>
          <a:graphicData uri="http://schemas.openxmlformats.org/drawingml/2006/table">
            <a:tbl>
              <a:tblPr firstRow="1" firstCol="1" bandRow="1">
                <a:tableStyleId>{FABFCF23-3B69-468F-B69F-88F6DE6A72F2}</a:tableStyleId>
              </a:tblPr>
              <a:tblGrid>
                <a:gridCol w="906730"/>
                <a:gridCol w="1152128"/>
              </a:tblGrid>
              <a:tr h="571247">
                <a:tc>
                  <a:txBody>
                    <a:bodyPr/>
                    <a:lstStyle/>
                    <a:p>
                      <a:pPr algn="ctr">
                        <a:lnSpc>
                          <a:spcPct val="115000"/>
                        </a:lnSpc>
                        <a:spcAft>
                          <a:spcPts val="0"/>
                        </a:spcAft>
                      </a:pPr>
                      <a:r>
                        <a:rPr lang="es-ES" sz="1400" dirty="0">
                          <a:effectLst/>
                          <a:latin typeface="Arial Narrow" panose="020B0606020202030204" pitchFamily="34" charset="0"/>
                        </a:rPr>
                        <a:t>Periodo de retorno</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Narrow" panose="020B0606020202030204" pitchFamily="34" charset="0"/>
                        </a:rPr>
                        <a:t>Cuenca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7427">
                <a:tc>
                  <a:txBody>
                    <a:bodyPr/>
                    <a:lstStyle/>
                    <a:p>
                      <a:pPr algn="ctr">
                        <a:lnSpc>
                          <a:spcPct val="115000"/>
                        </a:lnSpc>
                        <a:spcAft>
                          <a:spcPts val="0"/>
                        </a:spcAft>
                      </a:pPr>
                      <a:r>
                        <a:rPr lang="es-ES" sz="1400" b="1">
                          <a:effectLst/>
                          <a:latin typeface="Arial Narrow" panose="020B0606020202030204" pitchFamily="34" charset="0"/>
                        </a:rPr>
                        <a:t>Tr (años)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b="1" dirty="0">
                          <a:effectLst/>
                          <a:latin typeface="Arial Narrow" panose="020B0606020202030204" pitchFamily="34" charset="0"/>
                        </a:rPr>
                        <a:t>Grande </a:t>
                      </a:r>
                      <a:r>
                        <a:rPr lang="es-ES" sz="1400" b="1" dirty="0" smtClean="0">
                          <a:effectLst/>
                          <a:latin typeface="Arial Narrow" panose="020B0606020202030204" pitchFamily="34" charset="0"/>
                        </a:rPr>
                        <a:t> Aj</a:t>
                      </a:r>
                      <a:r>
                        <a:rPr lang="es-ES" sz="1400" b="1" dirty="0">
                          <a:effectLst/>
                          <a:latin typeface="Arial Narrow" panose="020B0606020202030204" pitchFamily="34" charset="0"/>
                        </a:rPr>
                        <a:t>. Mosquito</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140">
                <a:tc>
                  <a:txBody>
                    <a:bodyPr/>
                    <a:lstStyle/>
                    <a:p>
                      <a:pPr algn="ctr">
                        <a:lnSpc>
                          <a:spcPct val="115000"/>
                        </a:lnSpc>
                        <a:spcAft>
                          <a:spcPts val="0"/>
                        </a:spcAft>
                      </a:pPr>
                      <a:r>
                        <a:rPr lang="es-ES" sz="1400" b="0">
                          <a:effectLst/>
                          <a:latin typeface="Arial Narrow" panose="020B0606020202030204" pitchFamily="34" charset="0"/>
                        </a:rPr>
                        <a:t>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138,7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140">
                <a:tc>
                  <a:txBody>
                    <a:bodyPr/>
                    <a:lstStyle/>
                    <a:p>
                      <a:pPr algn="ctr">
                        <a:lnSpc>
                          <a:spcPct val="115000"/>
                        </a:lnSpc>
                        <a:spcAft>
                          <a:spcPts val="0"/>
                        </a:spcAft>
                      </a:pPr>
                      <a:r>
                        <a:rPr lang="es-ES" sz="1400" b="0">
                          <a:effectLst/>
                          <a:latin typeface="Arial Narrow" panose="020B0606020202030204" pitchFamily="34" charset="0"/>
                        </a:rPr>
                        <a:t>10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155,7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140">
                <a:tc>
                  <a:txBody>
                    <a:bodyPr/>
                    <a:lstStyle/>
                    <a:p>
                      <a:pPr algn="ctr">
                        <a:lnSpc>
                          <a:spcPct val="115000"/>
                        </a:lnSpc>
                        <a:spcAft>
                          <a:spcPts val="0"/>
                        </a:spcAft>
                      </a:pPr>
                      <a:r>
                        <a:rPr lang="es-ES" sz="1400" b="0">
                          <a:effectLst/>
                          <a:latin typeface="Arial Narrow" panose="020B0606020202030204" pitchFamily="34" charset="0"/>
                        </a:rPr>
                        <a:t>25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186,1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140">
                <a:tc>
                  <a:txBody>
                    <a:bodyPr/>
                    <a:lstStyle/>
                    <a:p>
                      <a:pPr algn="ctr">
                        <a:lnSpc>
                          <a:spcPct val="115000"/>
                        </a:lnSpc>
                        <a:spcAft>
                          <a:spcPts val="0"/>
                        </a:spcAft>
                      </a:pPr>
                      <a:r>
                        <a:rPr lang="es-ES" sz="1400" b="0">
                          <a:effectLst/>
                          <a:latin typeface="Arial Narrow" panose="020B0606020202030204" pitchFamily="34" charset="0"/>
                        </a:rPr>
                        <a:t>50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a:effectLst/>
                          <a:latin typeface="Arial Narrow" panose="020B0606020202030204" pitchFamily="34" charset="0"/>
                        </a:rPr>
                        <a:t>207,5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3140">
                <a:tc>
                  <a:txBody>
                    <a:bodyPr/>
                    <a:lstStyle/>
                    <a:p>
                      <a:pPr algn="ctr">
                        <a:lnSpc>
                          <a:spcPct val="115000"/>
                        </a:lnSpc>
                        <a:spcAft>
                          <a:spcPts val="0"/>
                        </a:spcAft>
                      </a:pPr>
                      <a:r>
                        <a:rPr lang="es-ES" sz="1400" b="0" dirty="0">
                          <a:effectLst/>
                          <a:latin typeface="Arial Narrow" panose="020B0606020202030204" pitchFamily="34" charset="0"/>
                        </a:rPr>
                        <a:t>100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dirty="0">
                          <a:effectLst/>
                          <a:latin typeface="Arial Narrow" panose="020B0606020202030204" pitchFamily="34" charset="0"/>
                        </a:rPr>
                        <a:t>229,8</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3005563087"/>
              </p:ext>
            </p:extLst>
          </p:nvPr>
        </p:nvGraphicFramePr>
        <p:xfrm>
          <a:off x="2771800" y="2708920"/>
          <a:ext cx="5328592" cy="3384376"/>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5508104" y="3573016"/>
            <a:ext cx="2232248" cy="86409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395536" y="2369964"/>
            <a:ext cx="8352928" cy="448803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C"/>
          </a:p>
        </p:txBody>
      </p:sp>
      <mc:AlternateContent xmlns:mc="http://schemas.openxmlformats.org/markup-compatibility/2006" xmlns:a14="http://schemas.microsoft.com/office/drawing/2010/main">
        <mc:Choice Requires="a14">
          <p:graphicFrame>
            <p:nvGraphicFramePr>
              <p:cNvPr id="10" name="9 Tabla"/>
              <p:cNvGraphicFramePr>
                <a:graphicFrameLocks noGrp="1"/>
              </p:cNvGraphicFramePr>
              <p:nvPr>
                <p:extLst>
                  <p:ext uri="{D42A27DB-BD31-4B8C-83A1-F6EECF244321}">
                    <p14:modId xmlns:p14="http://schemas.microsoft.com/office/powerpoint/2010/main" val="441484748"/>
                  </p:ext>
                </p:extLst>
              </p:nvPr>
            </p:nvGraphicFramePr>
            <p:xfrm>
              <a:off x="1403648" y="2522235"/>
              <a:ext cx="6192688" cy="4075117"/>
            </p:xfrm>
            <a:graphic>
              <a:graphicData uri="http://schemas.openxmlformats.org/drawingml/2006/table">
                <a:tbl>
                  <a:tblPr firstRow="1" firstCol="1" bandRow="1">
                    <a:tableStyleId>{72833802-FEF1-4C79-8D5D-14CF1EAF98D9}</a:tableStyleId>
                  </a:tblPr>
                  <a:tblGrid>
                    <a:gridCol w="1579004"/>
                    <a:gridCol w="1800200"/>
                    <a:gridCol w="2813484"/>
                  </a:tblGrid>
                  <a:tr h="507715">
                    <a:tc gridSpan="3">
                      <a:txBody>
                        <a:bodyPr/>
                        <a:lstStyle/>
                        <a:p>
                          <a:pPr algn="ctr">
                            <a:lnSpc>
                              <a:spcPct val="115000"/>
                            </a:lnSpc>
                            <a:spcAft>
                              <a:spcPts val="0"/>
                            </a:spcAft>
                          </a:pPr>
                          <a:r>
                            <a:rPr lang="es-EC" sz="1400" dirty="0">
                              <a:effectLst/>
                              <a:latin typeface="Arial Narrow" panose="020B0606020202030204" pitchFamily="34" charset="0"/>
                            </a:rPr>
                            <a:t>Precipitación 24 horas (mm)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693421">
                    <a:tc>
                      <a:txBody>
                        <a:bodyPr/>
                        <a:lstStyle/>
                        <a:p>
                          <a:pPr algn="ctr">
                            <a:lnSpc>
                              <a:spcPct val="115000"/>
                            </a:lnSpc>
                            <a:spcAft>
                              <a:spcPts val="0"/>
                            </a:spcAft>
                          </a:pPr>
                          <a:r>
                            <a:rPr lang="es-EC" sz="1400" b="1">
                              <a:effectLst/>
                              <a:latin typeface="Arial Narrow" panose="020B0606020202030204" pitchFamily="34" charset="0"/>
                            </a:rPr>
                            <a:t>Periodo de retorno</a:t>
                          </a:r>
                          <a:endParaRPr lang="es-EC" sz="1200" b="1">
                            <a:effectLst/>
                            <a:latin typeface="Arial Narrow" panose="020B0606020202030204" pitchFamily="34" charset="0"/>
                          </a:endParaRPr>
                        </a:p>
                        <a:p>
                          <a:pPr algn="ctr">
                            <a:lnSpc>
                              <a:spcPct val="115000"/>
                            </a:lnSpc>
                            <a:spcAft>
                              <a:spcPts val="0"/>
                            </a:spcAft>
                          </a:pPr>
                          <a:r>
                            <a:rPr lang="es-EC" sz="1400" b="1">
                              <a:effectLst/>
                              <a:latin typeface="Arial Narrow" panose="020B0606020202030204" pitchFamily="34" charset="0"/>
                            </a:rPr>
                            <a:t>(Años)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Cuenca Grande </a:t>
                          </a:r>
                          <a:r>
                            <a:rPr lang="es-EC" sz="1400" b="1" dirty="0" smtClean="0">
                              <a:effectLst/>
                              <a:latin typeface="Arial Narrow" panose="020B0606020202030204" pitchFamily="34" charset="0"/>
                            </a:rPr>
                            <a:t>           AJ </a:t>
                          </a:r>
                          <a:r>
                            <a:rPr lang="es-EC" sz="1400" b="1" dirty="0">
                              <a:effectLst/>
                              <a:latin typeface="Arial Narrow" panose="020B0606020202030204" pitchFamily="34" charset="0"/>
                            </a:rPr>
                            <a:t>Mosquito</a:t>
                          </a:r>
                          <a:endParaRPr lang="es-EC" sz="1200" b="1" dirty="0">
                            <a:effectLst/>
                            <a:latin typeface="Arial Narrow" panose="020B0606020202030204" pitchFamily="34" charset="0"/>
                          </a:endParaRPr>
                        </a:p>
                        <a:p>
                          <a:pPr algn="ctr">
                            <a:lnSpc>
                              <a:spcPct val="115000"/>
                            </a:lnSpc>
                            <a:spcAft>
                              <a:spcPts val="0"/>
                            </a:spcAft>
                          </a:pPr>
                          <a:r>
                            <a:rPr lang="es-EC" sz="1400" b="1" dirty="0">
                              <a:effectLst/>
                              <a:latin typeface="Arial Narrow" panose="020B0606020202030204" pitchFamily="34" charset="0"/>
                            </a:rPr>
                            <a:t>(INAMHI)</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Con ecuación</a:t>
                          </a:r>
                          <a:endParaRPr lang="es-EC" sz="1200" b="1" dirty="0">
                            <a:effectLst/>
                            <a:latin typeface="Arial Narrow" panose="020B0606020202030204" pitchFamily="34"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400" b="1" i="1">
                                    <a:effectLst/>
                                    <a:latin typeface="Cambria Math"/>
                                  </a:rPr>
                                  <m:t>𝐲</m:t>
                                </m:r>
                                <m:r>
                                  <a:rPr lang="es-EC" sz="1400" b="1">
                                    <a:effectLst/>
                                    <a:latin typeface="Cambria Math"/>
                                  </a:rPr>
                                  <m:t>=</m:t>
                                </m:r>
                                <m:r>
                                  <a:rPr lang="es-EC" sz="1400" b="1">
                                    <a:effectLst/>
                                    <a:latin typeface="Cambria Math"/>
                                  </a:rPr>
                                  <m:t>𝟑𝟎</m:t>
                                </m:r>
                                <m:r>
                                  <a:rPr lang="es-EC" sz="1400" b="1">
                                    <a:effectLst/>
                                    <a:latin typeface="Cambria Math"/>
                                  </a:rPr>
                                  <m:t>,</m:t>
                                </m:r>
                                <m:r>
                                  <a:rPr lang="es-EC" sz="1400" b="1">
                                    <a:effectLst/>
                                    <a:latin typeface="Cambria Math"/>
                                  </a:rPr>
                                  <m:t>𝟖𝟎𝟒</m:t>
                                </m:r>
                                <m:r>
                                  <a:rPr lang="es-EC" sz="1400" b="1">
                                    <a:effectLst/>
                                    <a:latin typeface="Cambria Math"/>
                                  </a:rPr>
                                  <m:t>∗</m:t>
                                </m:r>
                                <m:func>
                                  <m:funcPr>
                                    <m:ctrlPr>
                                      <a:rPr lang="es-EC" sz="1400" b="1" i="1">
                                        <a:effectLst/>
                                        <a:latin typeface="Cambria Math"/>
                                      </a:rPr>
                                    </m:ctrlPr>
                                  </m:funcPr>
                                  <m:fName>
                                    <m:r>
                                      <a:rPr lang="es-EC" sz="1400" b="1">
                                        <a:effectLst/>
                                        <a:latin typeface="Cambria Math"/>
                                      </a:rPr>
                                      <m:t>𝐥𝐧</m:t>
                                    </m:r>
                                  </m:fName>
                                  <m:e>
                                    <m:d>
                                      <m:dPr>
                                        <m:ctrlPr>
                                          <a:rPr lang="es-EC" sz="1400" b="1" i="1">
                                            <a:effectLst/>
                                            <a:latin typeface="Cambria Math"/>
                                          </a:rPr>
                                        </m:ctrlPr>
                                      </m:dPr>
                                      <m:e>
                                        <m:r>
                                          <a:rPr lang="es-EC" sz="1400" b="1" i="1">
                                            <a:effectLst/>
                                            <a:latin typeface="Cambria Math"/>
                                          </a:rPr>
                                          <m:t>𝐱</m:t>
                                        </m:r>
                                      </m:e>
                                    </m:d>
                                  </m:e>
                                </m:func>
                                <m:r>
                                  <a:rPr lang="es-EC" sz="1400" b="1">
                                    <a:effectLst/>
                                    <a:latin typeface="Cambria Math"/>
                                  </a:rPr>
                                  <m:t>+</m:t>
                                </m:r>
                                <m:r>
                                  <a:rPr lang="es-EC" sz="1400" b="1">
                                    <a:effectLst/>
                                    <a:latin typeface="Cambria Math"/>
                                  </a:rPr>
                                  <m:t>𝟖𝟕</m:t>
                                </m:r>
                                <m:r>
                                  <a:rPr lang="es-EC" sz="1400" b="1">
                                    <a:effectLst/>
                                    <a:latin typeface="Cambria Math"/>
                                  </a:rPr>
                                  <m:t>,</m:t>
                                </m:r>
                                <m:r>
                                  <a:rPr lang="es-EC" sz="1400" b="1">
                                    <a:effectLst/>
                                    <a:latin typeface="Cambria Math"/>
                                  </a:rPr>
                                  <m:t>𝟏𝟓𝟕</m:t>
                                </m:r>
                              </m:oMath>
                            </m:oMathPara>
                          </a14:m>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87,16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136,73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155,7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158,09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25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186,1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186,31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207,5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207,66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229,8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229,01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278,59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299,94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349,52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dirty="0">
                              <a:effectLst/>
                              <a:latin typeface="Arial Narrow" panose="020B0606020202030204" pitchFamily="34" charset="0"/>
                            </a:rPr>
                            <a:t>10000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370,87</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10" name="9 Tabla"/>
              <p:cNvGraphicFramePr>
                <a:graphicFrameLocks noGrp="1"/>
              </p:cNvGraphicFramePr>
              <p:nvPr>
                <p:extLst>
                  <p:ext uri="{D42A27DB-BD31-4B8C-83A1-F6EECF244321}">
                    <p14:modId xmlns:p14="http://schemas.microsoft.com/office/powerpoint/2010/main" val="441484748"/>
                  </p:ext>
                </p:extLst>
              </p:nvPr>
            </p:nvGraphicFramePr>
            <p:xfrm>
              <a:off x="1403648" y="2522235"/>
              <a:ext cx="6192688" cy="4075117"/>
            </p:xfrm>
            <a:graphic>
              <a:graphicData uri="http://schemas.openxmlformats.org/drawingml/2006/table">
                <a:tbl>
                  <a:tblPr firstRow="1" firstCol="1" bandRow="1">
                    <a:tableStyleId>{72833802-FEF1-4C79-8D5D-14CF1EAF98D9}</a:tableStyleId>
                  </a:tblPr>
                  <a:tblGrid>
                    <a:gridCol w="1579004"/>
                    <a:gridCol w="1800200"/>
                    <a:gridCol w="2813484"/>
                  </a:tblGrid>
                  <a:tr h="507715">
                    <a:tc gridSpan="3">
                      <a:txBody>
                        <a:bodyPr/>
                        <a:lstStyle/>
                        <a:p>
                          <a:pPr algn="ctr">
                            <a:lnSpc>
                              <a:spcPct val="115000"/>
                            </a:lnSpc>
                            <a:spcAft>
                              <a:spcPts val="0"/>
                            </a:spcAft>
                          </a:pPr>
                          <a:r>
                            <a:rPr lang="es-EC" sz="1400" dirty="0">
                              <a:effectLst/>
                              <a:latin typeface="Arial Narrow" panose="020B0606020202030204" pitchFamily="34" charset="0"/>
                            </a:rPr>
                            <a:t>Precipitación 24 horas (mm)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r h="736092">
                    <a:tc>
                      <a:txBody>
                        <a:bodyPr/>
                        <a:lstStyle/>
                        <a:p>
                          <a:pPr algn="ctr">
                            <a:lnSpc>
                              <a:spcPct val="115000"/>
                            </a:lnSpc>
                            <a:spcAft>
                              <a:spcPts val="0"/>
                            </a:spcAft>
                          </a:pPr>
                          <a:r>
                            <a:rPr lang="es-EC" sz="1400" b="1">
                              <a:effectLst/>
                              <a:latin typeface="Arial Narrow" panose="020B0606020202030204" pitchFamily="34" charset="0"/>
                            </a:rPr>
                            <a:t>Periodo de retorno</a:t>
                          </a:r>
                          <a:endParaRPr lang="es-EC" sz="1200" b="1">
                            <a:effectLst/>
                            <a:latin typeface="Arial Narrow" panose="020B0606020202030204" pitchFamily="34" charset="0"/>
                          </a:endParaRPr>
                        </a:p>
                        <a:p>
                          <a:pPr algn="ctr">
                            <a:lnSpc>
                              <a:spcPct val="115000"/>
                            </a:lnSpc>
                            <a:spcAft>
                              <a:spcPts val="0"/>
                            </a:spcAft>
                          </a:pPr>
                          <a:r>
                            <a:rPr lang="es-EC" sz="1400" b="1">
                              <a:effectLst/>
                              <a:latin typeface="Arial Narrow" panose="020B0606020202030204" pitchFamily="34" charset="0"/>
                            </a:rPr>
                            <a:t>(Años)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Cuenca Grande </a:t>
                          </a:r>
                          <a:r>
                            <a:rPr lang="es-EC" sz="1400" b="1" dirty="0" smtClean="0">
                              <a:effectLst/>
                              <a:latin typeface="Arial Narrow" panose="020B0606020202030204" pitchFamily="34" charset="0"/>
                            </a:rPr>
                            <a:t>           AJ </a:t>
                          </a:r>
                          <a:r>
                            <a:rPr lang="es-EC" sz="1400" b="1" dirty="0">
                              <a:effectLst/>
                              <a:latin typeface="Arial Narrow" panose="020B0606020202030204" pitchFamily="34" charset="0"/>
                            </a:rPr>
                            <a:t>Mosquito</a:t>
                          </a:r>
                          <a:endParaRPr lang="es-EC" sz="1200" b="1" dirty="0">
                            <a:effectLst/>
                            <a:latin typeface="Arial Narrow" panose="020B0606020202030204" pitchFamily="34" charset="0"/>
                          </a:endParaRPr>
                        </a:p>
                        <a:p>
                          <a:pPr algn="ctr">
                            <a:lnSpc>
                              <a:spcPct val="115000"/>
                            </a:lnSpc>
                            <a:spcAft>
                              <a:spcPts val="0"/>
                            </a:spcAft>
                          </a:pPr>
                          <a:r>
                            <a:rPr lang="es-EC" sz="1400" b="1" dirty="0">
                              <a:effectLst/>
                              <a:latin typeface="Arial Narrow" panose="020B0606020202030204" pitchFamily="34" charset="0"/>
                            </a:rPr>
                            <a:t>(INAMHI)</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119913" t="-69421" r="-216" b="-391736"/>
                          </a:stretch>
                        </a:blipFill>
                      </a:tcPr>
                    </a:tc>
                  </a:tr>
                  <a:tr h="283131">
                    <a:tc>
                      <a:txBody>
                        <a:bodyPr/>
                        <a:lstStyle/>
                        <a:p>
                          <a:pPr algn="ctr">
                            <a:lnSpc>
                              <a:spcPct val="115000"/>
                            </a:lnSpc>
                            <a:spcAft>
                              <a:spcPts val="0"/>
                            </a:spcAft>
                          </a:pPr>
                          <a:r>
                            <a:rPr lang="es-EC" sz="1400" b="0">
                              <a:effectLst/>
                              <a:latin typeface="Arial Narrow" panose="020B0606020202030204" pitchFamily="34" charset="0"/>
                            </a:rPr>
                            <a:t>1</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87,16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136,73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155,7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158,09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25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186,1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186,31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207,5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207,66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229,8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229,01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278,59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1000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299,94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a:effectLst/>
                              <a:latin typeface="Arial Narrow" panose="020B0606020202030204" pitchFamily="34" charset="0"/>
                            </a:rPr>
                            <a:t>5000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349,52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131">
                    <a:tc>
                      <a:txBody>
                        <a:bodyPr/>
                        <a:lstStyle/>
                        <a:p>
                          <a:pPr algn="ctr">
                            <a:lnSpc>
                              <a:spcPct val="115000"/>
                            </a:lnSpc>
                            <a:spcAft>
                              <a:spcPts val="0"/>
                            </a:spcAft>
                          </a:pPr>
                          <a:r>
                            <a:rPr lang="es-EC" sz="1400" b="0" dirty="0">
                              <a:effectLst/>
                              <a:latin typeface="Arial Narrow" panose="020B0606020202030204" pitchFamily="34" charset="0"/>
                            </a:rPr>
                            <a:t>10000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370,87</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Tree>
    <p:extLst>
      <p:ext uri="{BB962C8B-B14F-4D97-AF65-F5344CB8AC3E}">
        <p14:creationId xmlns:p14="http://schemas.microsoft.com/office/powerpoint/2010/main" val="272356038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circle(in)">
                                      <p:cBhvr>
                                        <p:cTn id="59" dur="2000"/>
                                        <p:tgtEl>
                                          <p:spTgt spid="9"/>
                                        </p:tgtEl>
                                      </p:cBhvr>
                                    </p:animEffect>
                                  </p:childTnLst>
                                </p:cTn>
                              </p:par>
                              <p:par>
                                <p:cTn id="60" presetID="6"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circle(in)">
                                      <p:cBhvr>
                                        <p:cTn id="6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8" grpId="0">
        <p:bldAsOne/>
      </p:bldGraphic>
      <p:bldP spid="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31904" t="10630" r="27200" b="16579"/>
          <a:stretch/>
        </p:blipFill>
        <p:spPr bwMode="auto">
          <a:xfrm>
            <a:off x="323528" y="1772816"/>
            <a:ext cx="4170591" cy="468077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5"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INTENSIDAD DE PRECIPITACIÓN</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mc:AlternateContent xmlns:mc="http://schemas.openxmlformats.org/markup-compatibility/2006" xmlns:a14="http://schemas.microsoft.com/office/drawing/2010/main">
        <mc:Choice Requires="a14">
          <p:sp>
            <p:nvSpPr>
              <p:cNvPr id="7" name="6 Rectángulo"/>
              <p:cNvSpPr/>
              <p:nvPr/>
            </p:nvSpPr>
            <p:spPr>
              <a:xfrm>
                <a:off x="4644008" y="1700808"/>
                <a:ext cx="4248472" cy="3335400"/>
              </a:xfrm>
              <a:prstGeom prst="rect">
                <a:avLst/>
              </a:prstGeom>
            </p:spPr>
            <p:txBody>
              <a:bodyPr wrap="square">
                <a:spAutoFit/>
              </a:bodyPr>
              <a:lstStyle/>
              <a:p>
                <a:pPr>
                  <a:lnSpc>
                    <a:spcPct val="150000"/>
                  </a:lnSpc>
                </a:pPr>
                <a:r>
                  <a:rPr lang="es-EC" sz="1400" b="1" u="sng" dirty="0" smtClean="0">
                    <a:latin typeface="Arial Narrow" panose="020B0606020202030204" pitchFamily="34" charset="0"/>
                  </a:rPr>
                  <a:t>Zona 4</a:t>
                </a:r>
                <a:endParaRPr lang="es-EC" sz="1400" dirty="0">
                  <a:latin typeface="Arial Narrow" panose="020B060602020203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a:rPr>
                          </m:ctrlPr>
                        </m:sSubPr>
                        <m:e>
                          <m:r>
                            <a:rPr lang="es-EC" sz="1400" i="1">
                              <a:latin typeface="Cambria Math"/>
                            </a:rPr>
                            <m:t>𝐼</m:t>
                          </m:r>
                        </m:e>
                        <m:sub>
                          <m:r>
                            <a:rPr lang="es-EC" sz="1400" i="1">
                              <a:latin typeface="Cambria Math"/>
                            </a:rPr>
                            <m:t>𝑇𝑅</m:t>
                          </m:r>
                        </m:sub>
                      </m:sSub>
                      <m:r>
                        <a:rPr lang="es-EC" sz="1400" i="1">
                          <a:latin typeface="Cambria Math"/>
                        </a:rPr>
                        <m:t>=56,507</m:t>
                      </m:r>
                      <m:r>
                        <a:rPr lang="es-EC" sz="1400" b="0" i="1" smtClean="0">
                          <a:latin typeface="Cambria Math"/>
                        </a:rPr>
                        <m:t>∗</m:t>
                      </m:r>
                      <m:sSup>
                        <m:sSupPr>
                          <m:ctrlPr>
                            <a:rPr lang="es-EC" sz="1400" i="1">
                              <a:latin typeface="Cambria Math"/>
                            </a:rPr>
                          </m:ctrlPr>
                        </m:sSupPr>
                        <m:e>
                          <m:r>
                            <a:rPr lang="es-EC" sz="1400" i="1">
                              <a:latin typeface="Cambria Math"/>
                            </a:rPr>
                            <m:t>𝑡</m:t>
                          </m:r>
                        </m:e>
                        <m:sup>
                          <m:r>
                            <a:rPr lang="es-EC" sz="1400" i="1">
                              <a:latin typeface="Cambria Math"/>
                            </a:rPr>
                            <m:t>−0.2694 </m:t>
                          </m:r>
                          <m:r>
                            <a:rPr lang="es-EC" sz="1400" i="1">
                              <a:latin typeface="Cambria Math"/>
                            </a:rPr>
                            <m:t>𝐼𝑑𝑡𝑟</m:t>
                          </m:r>
                        </m:sup>
                      </m:sSup>
                      <m:r>
                        <a:rPr lang="es-EC" sz="1400" b="1" i="1">
                          <a:latin typeface="Cambria Math"/>
                        </a:rPr>
                        <m:t>=</m:t>
                      </m:r>
                      <m:r>
                        <a:rPr lang="es-EC" sz="1400" i="1">
                          <a:latin typeface="Cambria Math"/>
                        </a:rPr>
                        <m:t>&gt;   5 </m:t>
                      </m:r>
                      <m:r>
                        <a:rPr lang="es-EC" sz="1400" i="1">
                          <a:latin typeface="Cambria Math"/>
                        </a:rPr>
                        <m:t>𝑚𝑖𝑛</m:t>
                      </m:r>
                      <m:r>
                        <a:rPr lang="es-EC" sz="1400" i="1">
                          <a:latin typeface="Cambria Math"/>
                        </a:rPr>
                        <m:t>&lt;20 </m:t>
                      </m:r>
                      <m:r>
                        <a:rPr lang="es-EC" sz="1400" i="1">
                          <a:latin typeface="Cambria Math"/>
                        </a:rPr>
                        <m:t>𝑚𝑖𝑛</m:t>
                      </m:r>
                    </m:oMath>
                  </m:oMathPara>
                </a14:m>
                <a:endParaRPr lang="es-EC" sz="1400" dirty="0" smtClean="0">
                  <a:latin typeface="Arial Narrow" panose="020B0606020202030204" pitchFamily="34" charset="0"/>
                </a:endParaRPr>
              </a:p>
              <a:p>
                <a:pPr>
                  <a:lnSpc>
                    <a:spcPct val="150000"/>
                  </a:lnSpc>
                </a:pPr>
                <a14:m>
                  <m:oMathPara xmlns:m="http://schemas.openxmlformats.org/officeDocument/2006/math">
                    <m:oMathParaPr>
                      <m:jc m:val="centerGroup"/>
                    </m:oMathParaPr>
                    <m:oMath xmlns:m="http://schemas.openxmlformats.org/officeDocument/2006/math">
                      <m:sSub>
                        <m:sSubPr>
                          <m:ctrlPr>
                            <a:rPr lang="es-EC" sz="1400" i="1">
                              <a:latin typeface="Cambria Math"/>
                            </a:rPr>
                          </m:ctrlPr>
                        </m:sSubPr>
                        <m:e>
                          <m:r>
                            <a:rPr lang="es-EC" sz="1400" i="1">
                              <a:latin typeface="Cambria Math"/>
                            </a:rPr>
                            <m:t>𝐼</m:t>
                          </m:r>
                        </m:e>
                        <m:sub>
                          <m:r>
                            <a:rPr lang="es-EC" sz="1400" i="1">
                              <a:latin typeface="Cambria Math"/>
                            </a:rPr>
                            <m:t>𝑇𝑅</m:t>
                          </m:r>
                        </m:sub>
                      </m:sSub>
                      <m:r>
                        <a:rPr lang="es-EC" sz="1400" i="1">
                          <a:latin typeface="Cambria Math"/>
                        </a:rPr>
                        <m:t>=247,71</m:t>
                      </m:r>
                      <m:r>
                        <a:rPr lang="es-EC" sz="1400" b="0" i="1" smtClean="0">
                          <a:latin typeface="Cambria Math"/>
                        </a:rPr>
                        <m:t>∗</m:t>
                      </m:r>
                      <m:sSup>
                        <m:sSupPr>
                          <m:ctrlPr>
                            <a:rPr lang="es-EC" sz="1400" i="1" smtClean="0">
                              <a:latin typeface="Cambria Math"/>
                            </a:rPr>
                          </m:ctrlPr>
                        </m:sSupPr>
                        <m:e>
                          <m:r>
                            <a:rPr lang="es-EC" sz="1400" i="1">
                              <a:latin typeface="Cambria Math"/>
                            </a:rPr>
                            <m:t>𝑡</m:t>
                          </m:r>
                        </m:e>
                        <m:sup>
                          <m:r>
                            <a:rPr lang="es-EC" sz="1400" i="1">
                              <a:latin typeface="Cambria Math"/>
                            </a:rPr>
                            <m:t>−0.7621 </m:t>
                          </m:r>
                          <m:r>
                            <a:rPr lang="es-EC" sz="1400" i="1">
                              <a:latin typeface="Cambria Math"/>
                            </a:rPr>
                            <m:t>𝐼𝑑𝑡𝑟</m:t>
                          </m:r>
                        </m:sup>
                      </m:sSup>
                      <m:r>
                        <a:rPr lang="es-EC" sz="1400" b="1" i="1">
                          <a:latin typeface="Cambria Math"/>
                        </a:rPr>
                        <m:t>=</m:t>
                      </m:r>
                      <m:r>
                        <a:rPr lang="es-EC" sz="1400" i="1">
                          <a:latin typeface="Cambria Math"/>
                        </a:rPr>
                        <m:t>&gt;  20 </m:t>
                      </m:r>
                      <m:r>
                        <a:rPr lang="es-EC" sz="1400" i="1">
                          <a:latin typeface="Cambria Math"/>
                        </a:rPr>
                        <m:t>𝑚𝑖𝑛</m:t>
                      </m:r>
                      <m:r>
                        <a:rPr lang="es-EC" sz="1400" i="1">
                          <a:latin typeface="Cambria Math"/>
                        </a:rPr>
                        <m:t>&lt;1440 </m:t>
                      </m:r>
                      <m:r>
                        <a:rPr lang="es-EC" sz="1400" i="1">
                          <a:latin typeface="Cambria Math"/>
                        </a:rPr>
                        <m:t>𝑚𝑖𝑛</m:t>
                      </m:r>
                    </m:oMath>
                  </m:oMathPara>
                </a14:m>
                <a:endParaRPr lang="es-EC" sz="1400" dirty="0" smtClean="0">
                  <a:latin typeface="Arial Narrow" panose="020B0606020202030204" pitchFamily="34" charset="0"/>
                </a:endParaRPr>
              </a:p>
              <a:p>
                <a:pPr>
                  <a:lnSpc>
                    <a:spcPct val="150000"/>
                  </a:lnSpc>
                </a:pPr>
                <a:endParaRPr lang="es-EC" sz="1400" dirty="0">
                  <a:latin typeface="Arial Narrow" panose="020B0606020202030204" pitchFamily="34" charset="0"/>
                </a:endParaRPr>
              </a:p>
              <a:p>
                <a:pPr>
                  <a:lnSpc>
                    <a:spcPct val="150000"/>
                  </a:lnSpc>
                </a:pPr>
                <a:r>
                  <a:rPr lang="es-EC" sz="1400" dirty="0">
                    <a:latin typeface="Arial Narrow" panose="020B0606020202030204" pitchFamily="34" charset="0"/>
                  </a:rPr>
                  <a:t>Dónde: </a:t>
                </a:r>
                <a:endParaRPr lang="es-EC" sz="1400" dirty="0" smtClean="0">
                  <a:latin typeface="Arial Narrow" panose="020B0606020202030204" pitchFamily="34" charset="0"/>
                </a:endParaRPr>
              </a:p>
              <a:p>
                <a:pPr>
                  <a:lnSpc>
                    <a:spcPct val="150000"/>
                  </a:lnSpc>
                </a:pPr>
                <a:endParaRPr lang="es-EC" sz="1400" dirty="0">
                  <a:latin typeface="Arial Narrow" panose="020B0606020202030204" pitchFamily="34" charset="0"/>
                </a:endParaRPr>
              </a:p>
              <a:p>
                <a:pPr marL="285750" lvl="0" indent="-285750">
                  <a:lnSpc>
                    <a:spcPct val="150000"/>
                  </a:lnSpc>
                  <a:buFont typeface="Arial" panose="020B0604020202020204" pitchFamily="34" charset="0"/>
                  <a:buChar char="•"/>
                </a:pPr>
                <a:r>
                  <a:rPr lang="es-EC" sz="1400" dirty="0">
                    <a:latin typeface="Arial Narrow" panose="020B0606020202030204" pitchFamily="34" charset="0"/>
                  </a:rPr>
                  <a:t>I: Intensidad de la precipitación (mm/h) </a:t>
                </a:r>
              </a:p>
              <a:p>
                <a:pPr marL="285750" lvl="0" indent="-285750">
                  <a:lnSpc>
                    <a:spcPct val="150000"/>
                  </a:lnSpc>
                  <a:buFont typeface="Arial" panose="020B0604020202020204" pitchFamily="34" charset="0"/>
                  <a:buChar char="•"/>
                </a:pPr>
                <a:r>
                  <a:rPr lang="es-EC" sz="1400" dirty="0">
                    <a:latin typeface="Arial Narrow" panose="020B0606020202030204" pitchFamily="34" charset="0"/>
                  </a:rPr>
                  <a:t>TR: Tiempo de Retorno considerado (años) </a:t>
                </a:r>
              </a:p>
              <a:p>
                <a:pPr marL="285750" lvl="0" indent="-285750">
                  <a:lnSpc>
                    <a:spcPct val="150000"/>
                  </a:lnSpc>
                  <a:buFont typeface="Arial" panose="020B0604020202020204" pitchFamily="34" charset="0"/>
                  <a:buChar char="•"/>
                </a:pPr>
                <a:r>
                  <a:rPr lang="es-EC" sz="1400" dirty="0">
                    <a:latin typeface="Arial Narrow" panose="020B0606020202030204" pitchFamily="34" charset="0"/>
                  </a:rPr>
                  <a:t>t: Duración de la </a:t>
                </a:r>
                <a:r>
                  <a:rPr lang="es-EC" sz="1400" dirty="0" smtClean="0">
                    <a:latin typeface="Arial Narrow" panose="020B0606020202030204" pitchFamily="34" charset="0"/>
                  </a:rPr>
                  <a:t>precipitación</a:t>
                </a:r>
              </a:p>
              <a:p>
                <a:pPr marL="285750" lvl="0" indent="-285750">
                  <a:lnSpc>
                    <a:spcPct val="150000"/>
                  </a:lnSpc>
                  <a:buFont typeface="Arial" panose="020B0604020202020204" pitchFamily="34" charset="0"/>
                  <a:buChar char="•"/>
                </a:pPr>
                <a:r>
                  <a:rPr lang="es-EC" sz="1400" dirty="0" smtClean="0">
                    <a:latin typeface="Arial Narrow" panose="020B0606020202030204" pitchFamily="34" charset="0"/>
                  </a:rPr>
                  <a:t>Id</a:t>
                </a:r>
                <a:r>
                  <a:rPr lang="es-EC" sz="1400" dirty="0">
                    <a:latin typeface="Arial Narrow" panose="020B0606020202030204" pitchFamily="34" charset="0"/>
                  </a:rPr>
                  <a:t>: Intensidad diaria (mm/h) </a:t>
                </a:r>
              </a:p>
            </p:txBody>
          </p:sp>
        </mc:Choice>
        <mc:Fallback xmlns="">
          <p:sp>
            <p:nvSpPr>
              <p:cNvPr id="7" name="6 Rectángulo"/>
              <p:cNvSpPr>
                <a:spLocks noRot="1" noChangeAspect="1" noMove="1" noResize="1" noEditPoints="1" noAdjustHandles="1" noChangeArrowheads="1" noChangeShapeType="1" noTextEdit="1"/>
              </p:cNvSpPr>
              <p:nvPr/>
            </p:nvSpPr>
            <p:spPr>
              <a:xfrm>
                <a:off x="4644008" y="1700808"/>
                <a:ext cx="4248472" cy="3335400"/>
              </a:xfrm>
              <a:prstGeom prst="rect">
                <a:avLst/>
              </a:prstGeom>
              <a:blipFill rotWithShape="1">
                <a:blip r:embed="rId3"/>
                <a:stretch>
                  <a:fillRect l="-430"/>
                </a:stretch>
              </a:blipFill>
            </p:spPr>
            <p:txBody>
              <a:bodyPr/>
              <a:lstStyle/>
              <a:p>
                <a:r>
                  <a:rPr lang="es-EC">
                    <a:noFill/>
                  </a:rPr>
                  <a:t> </a:t>
                </a:r>
              </a:p>
            </p:txBody>
          </p:sp>
        </mc:Fallback>
      </mc:AlternateContent>
      <p:sp>
        <p:nvSpPr>
          <p:cNvPr id="8" name="7 Elipse"/>
          <p:cNvSpPr/>
          <p:nvPr/>
        </p:nvSpPr>
        <p:spPr>
          <a:xfrm>
            <a:off x="539552" y="2924944"/>
            <a:ext cx="1008112" cy="576064"/>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Rectángulo"/>
          <p:cNvSpPr/>
          <p:nvPr/>
        </p:nvSpPr>
        <p:spPr>
          <a:xfrm>
            <a:off x="288075" y="1484784"/>
            <a:ext cx="4464496" cy="518457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13" name="12 CuadroTexto"/>
          <p:cNvSpPr txBox="1"/>
          <p:nvPr/>
        </p:nvSpPr>
        <p:spPr>
          <a:xfrm>
            <a:off x="539552" y="1556792"/>
            <a:ext cx="2592288" cy="369332"/>
          </a:xfrm>
          <a:prstGeom prst="rect">
            <a:avLst/>
          </a:prstGeom>
          <a:noFill/>
        </p:spPr>
        <p:txBody>
          <a:bodyPr wrap="square" rtlCol="0">
            <a:spAutoFit/>
          </a:bodyPr>
          <a:lstStyle/>
          <a:p>
            <a:r>
              <a:rPr lang="es-EC" b="1" u="sng" dirty="0" smtClean="0">
                <a:latin typeface="Arial Narrow" panose="020B0606020202030204" pitchFamily="34" charset="0"/>
              </a:rPr>
              <a:t>1.-Duración (t) = 7 horas</a:t>
            </a:r>
            <a:endParaRPr lang="es-EC" b="1" u="sng" dirty="0">
              <a:latin typeface="Arial Narrow" panose="020B0606020202030204" pitchFamily="34" charset="0"/>
            </a:endParaRPr>
          </a:p>
        </p:txBody>
      </p:sp>
      <p:graphicFrame>
        <p:nvGraphicFramePr>
          <p:cNvPr id="14" name="13 Tabla"/>
          <p:cNvGraphicFramePr>
            <a:graphicFrameLocks noGrp="1"/>
          </p:cNvGraphicFramePr>
          <p:nvPr>
            <p:extLst>
              <p:ext uri="{D42A27DB-BD31-4B8C-83A1-F6EECF244321}">
                <p14:modId xmlns:p14="http://schemas.microsoft.com/office/powerpoint/2010/main" val="2219626515"/>
              </p:ext>
            </p:extLst>
          </p:nvPr>
        </p:nvGraphicFramePr>
        <p:xfrm>
          <a:off x="706815" y="2204864"/>
          <a:ext cx="2425025" cy="1968798"/>
        </p:xfrm>
        <a:graphic>
          <a:graphicData uri="http://schemas.openxmlformats.org/drawingml/2006/table">
            <a:tbl>
              <a:tblPr firstRow="1" firstCol="1" bandRow="1">
                <a:tableStyleId>{912C8C85-51F0-491E-9774-3900AFEF0FD7}</a:tableStyleId>
              </a:tblPr>
              <a:tblGrid>
                <a:gridCol w="1250453"/>
                <a:gridCol w="1174572"/>
              </a:tblGrid>
              <a:tr h="656266">
                <a:tc>
                  <a:txBody>
                    <a:bodyPr/>
                    <a:lstStyle/>
                    <a:p>
                      <a:pPr algn="ctr">
                        <a:lnSpc>
                          <a:spcPct val="115000"/>
                        </a:lnSpc>
                        <a:spcAft>
                          <a:spcPts val="0"/>
                        </a:spcAft>
                      </a:pPr>
                      <a:r>
                        <a:rPr lang="es-ES" sz="1600" b="1" dirty="0">
                          <a:effectLst/>
                          <a:latin typeface="Arial Narrow" panose="020B0606020202030204" pitchFamily="34" charset="0"/>
                        </a:rPr>
                        <a:t>Fuente</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1" dirty="0">
                          <a:effectLst/>
                          <a:latin typeface="Arial Narrow" panose="020B0606020202030204" pitchFamily="34" charset="0"/>
                        </a:rPr>
                        <a:t>Tc</a:t>
                      </a:r>
                      <a:endParaRPr lang="es-EC" sz="1400" b="1" dirty="0">
                        <a:effectLst/>
                        <a:latin typeface="Arial Narrow" panose="020B0606020202030204" pitchFamily="34" charset="0"/>
                      </a:endParaRPr>
                    </a:p>
                    <a:p>
                      <a:pPr algn="ctr">
                        <a:lnSpc>
                          <a:spcPct val="115000"/>
                        </a:lnSpc>
                        <a:spcAft>
                          <a:spcPts val="0"/>
                        </a:spcAft>
                      </a:pPr>
                      <a:r>
                        <a:rPr lang="es-ES" sz="1600" b="1" dirty="0" smtClean="0">
                          <a:effectLst/>
                          <a:latin typeface="Arial Narrow" panose="020B0606020202030204" pitchFamily="34" charset="0"/>
                        </a:rPr>
                        <a:t>(horas)</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a:effectLst/>
                          <a:latin typeface="Arial Narrow" panose="020B0606020202030204" pitchFamily="34" charset="0"/>
                        </a:rPr>
                        <a:t>Ranser–Kirpich</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6,84</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dirty="0" err="1">
                          <a:effectLst/>
                          <a:latin typeface="Arial Narrow" panose="020B0606020202030204" pitchFamily="34" charset="0"/>
                        </a:rPr>
                        <a:t>Giandotti</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4,60</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a:effectLst/>
                          <a:latin typeface="Arial Narrow" panose="020B0606020202030204" pitchFamily="34" charset="0"/>
                        </a:rPr>
                        <a:t>Norma C.2 –IC</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5,87</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8133">
                <a:tc>
                  <a:txBody>
                    <a:bodyPr/>
                    <a:lstStyle/>
                    <a:p>
                      <a:pPr algn="ctr">
                        <a:lnSpc>
                          <a:spcPct val="115000"/>
                        </a:lnSpc>
                        <a:spcAft>
                          <a:spcPts val="0"/>
                        </a:spcAft>
                      </a:pPr>
                      <a:r>
                        <a:rPr lang="es-ES" sz="1600" b="0" dirty="0">
                          <a:effectLst/>
                          <a:latin typeface="Arial Narrow" panose="020B0606020202030204" pitchFamily="34" charset="0"/>
                        </a:rPr>
                        <a:t>Tc (promedio)</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600" b="0" dirty="0">
                          <a:effectLst/>
                          <a:latin typeface="Arial Narrow" panose="020B0606020202030204" pitchFamily="34" charset="0"/>
                        </a:rPr>
                        <a:t>5,77</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7" name="16 Rectángulo"/>
          <p:cNvSpPr/>
          <p:nvPr/>
        </p:nvSpPr>
        <p:spPr>
          <a:xfrm>
            <a:off x="4932040" y="4329100"/>
            <a:ext cx="2088232" cy="36004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8" name="17 Elipse"/>
          <p:cNvSpPr/>
          <p:nvPr/>
        </p:nvSpPr>
        <p:spPr>
          <a:xfrm>
            <a:off x="4752020" y="4419110"/>
            <a:ext cx="108012" cy="900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CuadroTexto"/>
          <p:cNvSpPr txBox="1"/>
          <p:nvPr/>
        </p:nvSpPr>
        <p:spPr>
          <a:xfrm>
            <a:off x="539552" y="4419110"/>
            <a:ext cx="2592288" cy="369332"/>
          </a:xfrm>
          <a:prstGeom prst="rect">
            <a:avLst/>
          </a:prstGeom>
          <a:noFill/>
        </p:spPr>
        <p:txBody>
          <a:bodyPr wrap="square" rtlCol="0">
            <a:spAutoFit/>
          </a:bodyPr>
          <a:lstStyle/>
          <a:p>
            <a:r>
              <a:rPr lang="es-EC" b="1" u="sng" dirty="0" smtClean="0">
                <a:latin typeface="Arial Narrow" panose="020B0606020202030204" pitchFamily="34" charset="0"/>
              </a:rPr>
              <a:t>2.- Duración (t) = 48 horas</a:t>
            </a:r>
            <a:endParaRPr lang="es-EC" b="1" u="sng" dirty="0">
              <a:latin typeface="Arial Narrow" panose="020B0606020202030204" pitchFamily="34" charset="0"/>
            </a:endParaRPr>
          </a:p>
        </p:txBody>
      </p:sp>
      <p:sp>
        <p:nvSpPr>
          <p:cNvPr id="23" name="22 Rectángulo"/>
          <p:cNvSpPr/>
          <p:nvPr/>
        </p:nvSpPr>
        <p:spPr>
          <a:xfrm>
            <a:off x="539552" y="5036208"/>
            <a:ext cx="3096344" cy="1021049"/>
          </a:xfrm>
          <a:prstGeom prst="rect">
            <a:avLst/>
          </a:prstGeom>
        </p:spPr>
        <p:txBody>
          <a:bodyPr wrap="square">
            <a:spAutoFit/>
          </a:bodyPr>
          <a:lstStyle/>
          <a:p>
            <a:pPr lvl="0" algn="just">
              <a:lnSpc>
                <a:spcPct val="150000"/>
              </a:lnSpc>
            </a:pPr>
            <a:r>
              <a:rPr lang="es-EC" sz="1400" dirty="0" smtClean="0">
                <a:latin typeface="Arial Narrow" panose="020B0606020202030204" pitchFamily="34" charset="0"/>
              </a:rPr>
              <a:t>Se produce la máxima sobreelevación en el embalse considerándolo, por lo tanto, para el diseño del aliviadero</a:t>
            </a:r>
            <a:endParaRPr lang="es-EC" sz="1400" dirty="0">
              <a:latin typeface="Arial Narrow" panose="020B0606020202030204" pitchFamily="34" charset="0"/>
            </a:endParaRPr>
          </a:p>
        </p:txBody>
      </p:sp>
      <p:sp>
        <p:nvSpPr>
          <p:cNvPr id="40" name="39 Cerrar llave"/>
          <p:cNvSpPr/>
          <p:nvPr/>
        </p:nvSpPr>
        <p:spPr>
          <a:xfrm>
            <a:off x="3635896" y="1700808"/>
            <a:ext cx="806063" cy="4752786"/>
          </a:xfrm>
          <a:prstGeom prst="rightBrace">
            <a:avLst>
              <a:gd name="adj1" fmla="val 8333"/>
              <a:gd name="adj2" fmla="val 58293"/>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1" name="40 Rectángulo"/>
          <p:cNvSpPr/>
          <p:nvPr/>
        </p:nvSpPr>
        <p:spPr>
          <a:xfrm>
            <a:off x="683568" y="2832895"/>
            <a:ext cx="2448272" cy="36004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42" name="41 Rectángulo"/>
          <p:cNvSpPr/>
          <p:nvPr/>
        </p:nvSpPr>
        <p:spPr>
          <a:xfrm>
            <a:off x="4494118" y="2420888"/>
            <a:ext cx="4398361" cy="36004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42934967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circle(in)">
                                      <p:cBhvr>
                                        <p:cTn id="53" dur="2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circle(in)">
                                      <p:cBhvr>
                                        <p:cTn id="66" dur="2000"/>
                                        <p:tgtEl>
                                          <p:spTgt spid="4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circle(in)">
                                      <p:cBhvr>
                                        <p:cTn id="69" dur="2000"/>
                                        <p:tgtEl>
                                          <p:spTgt spid="3"/>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circle(in)">
                                      <p:cBhvr>
                                        <p:cTn id="72" dur="2000"/>
                                        <p:tgtEl>
                                          <p:spTgt spid="13"/>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20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circle(in)">
                                      <p:cBhvr>
                                        <p:cTn id="80" dur="20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barn(inVertical)">
                                      <p:cBhvr>
                                        <p:cTn id="85" dur="500"/>
                                        <p:tgtEl>
                                          <p:spTgt spid="41"/>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circle(in)">
                                      <p:cBhvr>
                                        <p:cTn id="90" dur="2000"/>
                                        <p:tgtEl>
                                          <p:spTgt spid="23"/>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barn(inVertical)">
                                      <p:cBhvr>
                                        <p:cTn id="9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3" grpId="0" animBg="1"/>
      <p:bldP spid="13" grpId="0"/>
      <p:bldP spid="17" grpId="0" animBg="1"/>
      <p:bldP spid="18" grpId="0" animBg="1"/>
      <p:bldP spid="22" grpId="0"/>
      <p:bldP spid="23" grpId="0"/>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INTENSIDAD DE PRECIPITACIÓN</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3735888789"/>
                  </p:ext>
                </p:extLst>
              </p:nvPr>
            </p:nvGraphicFramePr>
            <p:xfrm>
              <a:off x="521191" y="1628800"/>
              <a:ext cx="3767949" cy="4968548"/>
            </p:xfrm>
            <a:graphic>
              <a:graphicData uri="http://schemas.openxmlformats.org/drawingml/2006/table">
                <a:tbl>
                  <a:tblPr firstRow="1" firstCol="1" bandRow="1">
                    <a:tableStyleId>{F2DE63D5-997A-4646-A377-4702673A728D}</a:tableStyleId>
                  </a:tblPr>
                  <a:tblGrid>
                    <a:gridCol w="1513929"/>
                    <a:gridCol w="2254020"/>
                  </a:tblGrid>
                  <a:tr h="799068">
                    <a:tc>
                      <a:txBody>
                        <a:bodyPr/>
                        <a:lstStyle/>
                        <a:p>
                          <a:pPr algn="ctr">
                            <a:lnSpc>
                              <a:spcPct val="115000"/>
                            </a:lnSpc>
                            <a:spcAft>
                              <a:spcPts val="0"/>
                            </a:spcAft>
                          </a:pPr>
                          <a:r>
                            <a:rPr lang="es-EC" sz="1400" dirty="0">
                              <a:effectLst/>
                              <a:latin typeface="Arial Narrow" panose="020B0606020202030204" pitchFamily="34" charset="0"/>
                            </a:rPr>
                            <a:t>Periodo de retorno (años)</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Arial Narrow" panose="020B0606020202030204" pitchFamily="34" charset="0"/>
                            </a:rPr>
                            <a:t>Formula zona 4</a:t>
                          </a:r>
                        </a:p>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a:rPr>
                                    </m:ctrlPr>
                                  </m:sSubPr>
                                  <m:e>
                                    <m:r>
                                      <a:rPr lang="es-EC" sz="1400">
                                        <a:effectLst/>
                                        <a:latin typeface="Cambria Math"/>
                                      </a:rPr>
                                      <m:t>𝑰</m:t>
                                    </m:r>
                                  </m:e>
                                  <m:sub>
                                    <m:r>
                                      <a:rPr lang="es-EC" sz="1400">
                                        <a:effectLst/>
                                        <a:latin typeface="Cambria Math"/>
                                      </a:rPr>
                                      <m:t>𝑻𝑹</m:t>
                                    </m:r>
                                  </m:sub>
                                </m:sSub>
                                <m:r>
                                  <a:rPr lang="es-EC" sz="1400">
                                    <a:effectLst/>
                                    <a:latin typeface="Cambria Math"/>
                                  </a:rPr>
                                  <m:t>=</m:t>
                                </m:r>
                                <m:r>
                                  <a:rPr lang="es-EC" sz="1400">
                                    <a:effectLst/>
                                    <a:latin typeface="Cambria Math"/>
                                  </a:rPr>
                                  <m:t>𝟐𝟒𝟕</m:t>
                                </m:r>
                                <m:r>
                                  <a:rPr lang="es-EC" sz="1400">
                                    <a:effectLst/>
                                    <a:latin typeface="Cambria Math"/>
                                  </a:rPr>
                                  <m:t>,</m:t>
                                </m:r>
                                <m:r>
                                  <a:rPr lang="es-EC" sz="1400">
                                    <a:effectLst/>
                                    <a:latin typeface="Cambria Math"/>
                                  </a:rPr>
                                  <m:t>𝟕𝟏</m:t>
                                </m:r>
                                <m:r>
                                  <a:rPr lang="es-EC" sz="1400" b="1" i="1" smtClean="0">
                                    <a:effectLst/>
                                    <a:latin typeface="Cambria Math"/>
                                  </a:rPr>
                                  <m:t>∗</m:t>
                                </m:r>
                                <m:sSup>
                                  <m:sSupPr>
                                    <m:ctrlPr>
                                      <a:rPr lang="es-EC" sz="1400" i="1">
                                        <a:effectLst/>
                                        <a:latin typeface="Cambria Math"/>
                                      </a:rPr>
                                    </m:ctrlPr>
                                  </m:sSupPr>
                                  <m:e>
                                    <m:r>
                                      <a:rPr lang="es-EC" sz="1400">
                                        <a:effectLst/>
                                        <a:latin typeface="Cambria Math"/>
                                      </a:rPr>
                                      <m:t>𝒕</m:t>
                                    </m:r>
                                  </m:e>
                                  <m:sup>
                                    <m:r>
                                      <a:rPr lang="es-EC" sz="1400">
                                        <a:effectLst/>
                                        <a:latin typeface="Cambria Math"/>
                                      </a:rPr>
                                      <m:t>−</m:t>
                                    </m:r>
                                    <m:r>
                                      <a:rPr lang="es-EC" sz="1400">
                                        <a:effectLst/>
                                        <a:latin typeface="Cambria Math"/>
                                      </a:rPr>
                                      <m:t>𝟎</m:t>
                                    </m:r>
                                    <m:r>
                                      <a:rPr lang="es-EC" sz="1400">
                                        <a:effectLst/>
                                        <a:latin typeface="Cambria Math"/>
                                      </a:rPr>
                                      <m:t>.</m:t>
                                    </m:r>
                                    <m:r>
                                      <a:rPr lang="es-EC" sz="1400">
                                        <a:effectLst/>
                                        <a:latin typeface="Cambria Math"/>
                                      </a:rPr>
                                      <m:t>𝟕𝟔𝟐𝟏</m:t>
                                    </m:r>
                                    <m:r>
                                      <a:rPr lang="es-EC" sz="1400">
                                        <a:effectLst/>
                                        <a:latin typeface="Cambria Math"/>
                                      </a:rPr>
                                      <m:t> </m:t>
                                    </m:r>
                                    <m:r>
                                      <a:rPr lang="es-EC" sz="1400">
                                        <a:effectLst/>
                                        <a:latin typeface="Cambria Math"/>
                                      </a:rPr>
                                      <m:t>𝑰𝒅𝒕𝒓</m:t>
                                    </m:r>
                                  </m:sup>
                                </m:sSup>
                              </m:oMath>
                            </m:oMathPara>
                          </a14:m>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216,31</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339,35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392,34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25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462,39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515,38</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568,37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691,41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744,40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867,44</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dirty="0">
                              <a:effectLst/>
                              <a:latin typeface="Arial Narrow" panose="020B0606020202030204" pitchFamily="34" charset="0"/>
                            </a:rPr>
                            <a:t>10000</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920,43</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3735888789"/>
                  </p:ext>
                </p:extLst>
              </p:nvPr>
            </p:nvGraphicFramePr>
            <p:xfrm>
              <a:off x="521191" y="1628800"/>
              <a:ext cx="3767949" cy="4968548"/>
            </p:xfrm>
            <a:graphic>
              <a:graphicData uri="http://schemas.openxmlformats.org/drawingml/2006/table">
                <a:tbl>
                  <a:tblPr firstRow="1" firstCol="1" bandRow="1">
                    <a:tableStyleId>{F2DE63D5-997A-4646-A377-4702673A728D}</a:tableStyleId>
                  </a:tblPr>
                  <a:tblGrid>
                    <a:gridCol w="1513929"/>
                    <a:gridCol w="2254020"/>
                  </a:tblGrid>
                  <a:tr h="799068">
                    <a:tc>
                      <a:txBody>
                        <a:bodyPr/>
                        <a:lstStyle/>
                        <a:p>
                          <a:pPr algn="ctr">
                            <a:lnSpc>
                              <a:spcPct val="115000"/>
                            </a:lnSpc>
                            <a:spcAft>
                              <a:spcPts val="0"/>
                            </a:spcAft>
                          </a:pPr>
                          <a:r>
                            <a:rPr lang="es-EC" sz="1400" dirty="0">
                              <a:effectLst/>
                              <a:latin typeface="Arial Narrow" panose="020B0606020202030204" pitchFamily="34" charset="0"/>
                            </a:rPr>
                            <a:t>Periodo de retorno (años)</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67297" b="-522901"/>
                          </a:stretch>
                        </a:blipFill>
                      </a:tcPr>
                    </a:tc>
                  </a:tr>
                  <a:tr h="416948">
                    <a:tc>
                      <a:txBody>
                        <a:bodyPr/>
                        <a:lstStyle/>
                        <a:p>
                          <a:pPr algn="ctr">
                            <a:lnSpc>
                              <a:spcPct val="115000"/>
                            </a:lnSpc>
                            <a:spcAft>
                              <a:spcPts val="0"/>
                            </a:spcAft>
                          </a:pPr>
                          <a:r>
                            <a:rPr lang="es-EC" sz="1400">
                              <a:effectLst/>
                              <a:latin typeface="Arial Narrow" panose="020B0606020202030204" pitchFamily="34" charset="0"/>
                            </a:rPr>
                            <a:t>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216,31</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339,35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392,34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25</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462,39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515,38</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568,37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691,41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1000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744,40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a:effectLst/>
                              <a:latin typeface="Arial Narrow" panose="020B0606020202030204" pitchFamily="34" charset="0"/>
                            </a:rPr>
                            <a:t>5000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867,44</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948">
                    <a:tc>
                      <a:txBody>
                        <a:bodyPr/>
                        <a:lstStyle/>
                        <a:p>
                          <a:pPr algn="ctr">
                            <a:lnSpc>
                              <a:spcPct val="115000"/>
                            </a:lnSpc>
                            <a:spcAft>
                              <a:spcPts val="0"/>
                            </a:spcAft>
                          </a:pPr>
                          <a:r>
                            <a:rPr lang="es-EC" sz="1400" dirty="0">
                              <a:effectLst/>
                              <a:latin typeface="Arial Narrow" panose="020B0606020202030204" pitchFamily="34" charset="0"/>
                            </a:rPr>
                            <a:t>10000</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920,43</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graphicFrame>
            <p:nvGraphicFramePr>
              <p:cNvPr id="6" name="5 Tabla"/>
              <p:cNvGraphicFramePr>
                <a:graphicFrameLocks noGrp="1"/>
              </p:cNvGraphicFramePr>
              <p:nvPr>
                <p:extLst>
                  <p:ext uri="{D42A27DB-BD31-4B8C-83A1-F6EECF244321}">
                    <p14:modId xmlns:p14="http://schemas.microsoft.com/office/powerpoint/2010/main" val="948606650"/>
                  </p:ext>
                </p:extLst>
              </p:nvPr>
            </p:nvGraphicFramePr>
            <p:xfrm>
              <a:off x="4494820" y="1628799"/>
              <a:ext cx="3965612" cy="4968553"/>
            </p:xfrm>
            <a:graphic>
              <a:graphicData uri="http://schemas.openxmlformats.org/drawingml/2006/table">
                <a:tbl>
                  <a:tblPr firstRow="1" firstCol="1" bandRow="1">
                    <a:tableStyleId>{10A1B5D5-9B99-4C35-A422-299274C87663}</a:tableStyleId>
                  </a:tblPr>
                  <a:tblGrid>
                    <a:gridCol w="1399628"/>
                    <a:gridCol w="2565984"/>
                  </a:tblGrid>
                  <a:tr h="872743">
                    <a:tc>
                      <a:txBody>
                        <a:bodyPr/>
                        <a:lstStyle/>
                        <a:p>
                          <a:pPr algn="ctr">
                            <a:lnSpc>
                              <a:spcPct val="115000"/>
                            </a:lnSpc>
                            <a:spcAft>
                              <a:spcPts val="0"/>
                            </a:spcAft>
                          </a:pPr>
                          <a:r>
                            <a:rPr lang="es-EC" sz="1400" dirty="0">
                              <a:effectLst/>
                              <a:latin typeface="Arial Narrow" panose="020B0606020202030204" pitchFamily="34" charset="0"/>
                            </a:rPr>
                            <a:t>Periodo de retorno                              (</a:t>
                          </a:r>
                          <a:r>
                            <a:rPr lang="es-EC" sz="1400" dirty="0" err="1">
                              <a:effectLst/>
                              <a:latin typeface="Arial Narrow" panose="020B0606020202030204" pitchFamily="34" charset="0"/>
                            </a:rPr>
                            <a:t>Tr</a:t>
                          </a:r>
                          <a:r>
                            <a:rPr lang="es-EC" sz="1400" dirty="0">
                              <a:effectLst/>
                              <a:latin typeface="Arial Narrow" panose="020B0606020202030204" pitchFamily="34" charset="0"/>
                            </a:rPr>
                            <a:t>)</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Arial Narrow" panose="020B0606020202030204" pitchFamily="34" charset="0"/>
                            </a:rPr>
                            <a:t>Formula zona 4</a:t>
                          </a:r>
                          <a:endParaRPr lang="es-EC" sz="1400" dirty="0">
                            <a:effectLst/>
                            <a:latin typeface="Arial Narrow" panose="020B0606020202030204" pitchFamily="34" charset="0"/>
                          </a:endParaRPr>
                        </a:p>
                        <a:p>
                          <a:pPr algn="ct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C" sz="1400" i="1">
                                        <a:effectLst/>
                                        <a:latin typeface="Cambria Math"/>
                                      </a:rPr>
                                    </m:ctrlPr>
                                  </m:sSubPr>
                                  <m:e>
                                    <m:r>
                                      <a:rPr lang="es-EC" sz="1400">
                                        <a:effectLst/>
                                        <a:latin typeface="Cambria Math"/>
                                      </a:rPr>
                                      <m:t>𝑰</m:t>
                                    </m:r>
                                  </m:e>
                                  <m:sub>
                                    <m:r>
                                      <a:rPr lang="es-EC" sz="1400">
                                        <a:effectLst/>
                                        <a:latin typeface="Cambria Math"/>
                                      </a:rPr>
                                      <m:t>𝑻𝑹</m:t>
                                    </m:r>
                                  </m:sub>
                                </m:sSub>
                                <m:r>
                                  <a:rPr lang="es-EC" sz="1400">
                                    <a:effectLst/>
                                    <a:latin typeface="Cambria Math"/>
                                  </a:rPr>
                                  <m:t>=</m:t>
                                </m:r>
                                <m:r>
                                  <a:rPr lang="es-EC" sz="1400">
                                    <a:effectLst/>
                                    <a:latin typeface="Cambria Math"/>
                                  </a:rPr>
                                  <m:t>𝟐𝟒𝟕</m:t>
                                </m:r>
                                <m:r>
                                  <a:rPr lang="es-EC" sz="1400">
                                    <a:effectLst/>
                                    <a:latin typeface="Cambria Math"/>
                                  </a:rPr>
                                  <m:t>,</m:t>
                                </m:r>
                                <m:r>
                                  <a:rPr lang="es-EC" sz="1400">
                                    <a:effectLst/>
                                    <a:latin typeface="Cambria Math"/>
                                  </a:rPr>
                                  <m:t>𝟕𝟏</m:t>
                                </m:r>
                                <m:r>
                                  <a:rPr lang="es-EC" sz="1400" b="1" i="0" smtClean="0">
                                    <a:effectLst/>
                                    <a:latin typeface="Cambria Math"/>
                                  </a:rPr>
                                  <m:t>∗</m:t>
                                </m:r>
                                <m:sSup>
                                  <m:sSupPr>
                                    <m:ctrlPr>
                                      <a:rPr lang="es-EC" sz="1400" i="1">
                                        <a:effectLst/>
                                        <a:latin typeface="Cambria Math"/>
                                      </a:rPr>
                                    </m:ctrlPr>
                                  </m:sSupPr>
                                  <m:e>
                                    <m:r>
                                      <a:rPr lang="es-EC" sz="1400">
                                        <a:effectLst/>
                                        <a:latin typeface="Cambria Math"/>
                                      </a:rPr>
                                      <m:t>𝒕</m:t>
                                    </m:r>
                                  </m:e>
                                  <m:sup>
                                    <m:r>
                                      <a:rPr lang="es-EC" sz="1400">
                                        <a:effectLst/>
                                        <a:latin typeface="Cambria Math"/>
                                      </a:rPr>
                                      <m:t>−</m:t>
                                    </m:r>
                                    <m:r>
                                      <a:rPr lang="es-EC" sz="1400">
                                        <a:effectLst/>
                                        <a:latin typeface="Cambria Math"/>
                                      </a:rPr>
                                      <m:t>𝟎</m:t>
                                    </m:r>
                                    <m:r>
                                      <a:rPr lang="es-EC" sz="1400">
                                        <a:effectLst/>
                                        <a:latin typeface="Cambria Math"/>
                                      </a:rPr>
                                      <m:t>.</m:t>
                                    </m:r>
                                    <m:r>
                                      <a:rPr lang="es-EC" sz="1400">
                                        <a:effectLst/>
                                        <a:latin typeface="Cambria Math"/>
                                      </a:rPr>
                                      <m:t>𝟕𝟔𝟐𝟏</m:t>
                                    </m:r>
                                    <m:r>
                                      <a:rPr lang="es-EC" sz="1400">
                                        <a:effectLst/>
                                        <a:latin typeface="Cambria Math"/>
                                      </a:rPr>
                                      <m:t> </m:t>
                                    </m:r>
                                    <m:r>
                                      <a:rPr lang="es-EC" sz="1400">
                                        <a:effectLst/>
                                        <a:latin typeface="Cambria Math"/>
                                      </a:rPr>
                                      <m:t>𝑰𝒅𝒕𝒓</m:t>
                                    </m:r>
                                  </m:sup>
                                </m:sSup>
                              </m:oMath>
                            </m:oMathPara>
                          </a14:m>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dirty="0">
                              <a:effectLst/>
                              <a:latin typeface="Arial Narrow" panose="020B0606020202030204" pitchFamily="34" charset="0"/>
                            </a:rPr>
                            <a:t>1</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49,87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78,24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90,46</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25</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106,61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118,82</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131,04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159,41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171,62</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199,99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dirty="0">
                              <a:effectLst/>
                              <a:latin typeface="Arial Narrow" panose="020B0606020202030204" pitchFamily="34" charset="0"/>
                            </a:rPr>
                            <a:t>10000</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212,21</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6" name="5 Tabla"/>
              <p:cNvGraphicFramePr>
                <a:graphicFrameLocks noGrp="1"/>
              </p:cNvGraphicFramePr>
              <p:nvPr>
                <p:extLst>
                  <p:ext uri="{D42A27DB-BD31-4B8C-83A1-F6EECF244321}">
                    <p14:modId xmlns:p14="http://schemas.microsoft.com/office/powerpoint/2010/main" val="948606650"/>
                  </p:ext>
                </p:extLst>
              </p:nvPr>
            </p:nvGraphicFramePr>
            <p:xfrm>
              <a:off x="4494820" y="1628799"/>
              <a:ext cx="3965612" cy="4968553"/>
            </p:xfrm>
            <a:graphic>
              <a:graphicData uri="http://schemas.openxmlformats.org/drawingml/2006/table">
                <a:tbl>
                  <a:tblPr firstRow="1" firstCol="1" bandRow="1">
                    <a:tableStyleId>{10A1B5D5-9B99-4C35-A422-299274C87663}</a:tableStyleId>
                  </a:tblPr>
                  <a:tblGrid>
                    <a:gridCol w="1399628"/>
                    <a:gridCol w="2565984"/>
                  </a:tblGrid>
                  <a:tr h="872743">
                    <a:tc>
                      <a:txBody>
                        <a:bodyPr/>
                        <a:lstStyle/>
                        <a:p>
                          <a:pPr algn="ctr">
                            <a:lnSpc>
                              <a:spcPct val="115000"/>
                            </a:lnSpc>
                            <a:spcAft>
                              <a:spcPts val="0"/>
                            </a:spcAft>
                          </a:pPr>
                          <a:r>
                            <a:rPr lang="es-EC" sz="1400" dirty="0">
                              <a:effectLst/>
                              <a:latin typeface="Arial Narrow" panose="020B0606020202030204" pitchFamily="34" charset="0"/>
                            </a:rPr>
                            <a:t>Periodo de retorno                              (</a:t>
                          </a:r>
                          <a:r>
                            <a:rPr lang="es-EC" sz="1400" dirty="0" err="1">
                              <a:effectLst/>
                              <a:latin typeface="Arial Narrow" panose="020B0606020202030204" pitchFamily="34" charset="0"/>
                            </a:rPr>
                            <a:t>Tr</a:t>
                          </a:r>
                          <a:r>
                            <a:rPr lang="es-EC" sz="1400" dirty="0">
                              <a:effectLst/>
                              <a:latin typeface="Arial Narrow" panose="020B0606020202030204" pitchFamily="34" charset="0"/>
                            </a:rPr>
                            <a:t>)</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54632" b="-470629"/>
                          </a:stretch>
                        </a:blipFill>
                      </a:tcPr>
                    </a:tc>
                  </a:tr>
                  <a:tr h="409581">
                    <a:tc>
                      <a:txBody>
                        <a:bodyPr/>
                        <a:lstStyle/>
                        <a:p>
                          <a:pPr algn="ctr">
                            <a:lnSpc>
                              <a:spcPct val="115000"/>
                            </a:lnSpc>
                            <a:spcAft>
                              <a:spcPts val="0"/>
                            </a:spcAft>
                          </a:pPr>
                          <a:r>
                            <a:rPr lang="es-EC" sz="1400" b="0" dirty="0">
                              <a:effectLst/>
                              <a:latin typeface="Arial Narrow" panose="020B0606020202030204" pitchFamily="34" charset="0"/>
                            </a:rPr>
                            <a:t>1</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49,87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78,24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90,46</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25</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106,61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118,82</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131,04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159,41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1000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171,62</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a:effectLst/>
                              <a:latin typeface="Arial Narrow" panose="020B0606020202030204" pitchFamily="34" charset="0"/>
                            </a:rPr>
                            <a:t>5000</a:t>
                          </a:r>
                          <a:endParaRPr lang="es-EC" sz="14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199,99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9581">
                    <a:tc>
                      <a:txBody>
                        <a:bodyPr/>
                        <a:lstStyle/>
                        <a:p>
                          <a:pPr algn="ctr">
                            <a:lnSpc>
                              <a:spcPct val="115000"/>
                            </a:lnSpc>
                            <a:spcAft>
                              <a:spcPts val="0"/>
                            </a:spcAft>
                          </a:pPr>
                          <a:r>
                            <a:rPr lang="es-EC" sz="1400" b="0" dirty="0">
                              <a:effectLst/>
                              <a:latin typeface="Arial Narrow" panose="020B0606020202030204" pitchFamily="34" charset="0"/>
                            </a:rPr>
                            <a:t>10000</a:t>
                          </a:r>
                          <a:endParaRPr lang="es-EC" sz="14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212,21</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sp>
        <p:nvSpPr>
          <p:cNvPr id="8" name="7 CuadroTexto"/>
          <p:cNvSpPr txBox="1"/>
          <p:nvPr/>
        </p:nvSpPr>
        <p:spPr>
          <a:xfrm>
            <a:off x="1351218" y="1336204"/>
            <a:ext cx="2068654" cy="307777"/>
          </a:xfrm>
          <a:prstGeom prst="rect">
            <a:avLst/>
          </a:prstGeom>
          <a:noFill/>
        </p:spPr>
        <p:txBody>
          <a:bodyPr wrap="square" rtlCol="0">
            <a:spAutoFit/>
          </a:bodyPr>
          <a:lstStyle/>
          <a:p>
            <a:r>
              <a:rPr lang="es-EC" sz="1400" b="1" u="sng" dirty="0" smtClean="0">
                <a:solidFill>
                  <a:srgbClr val="FF0000"/>
                </a:solidFill>
              </a:rPr>
              <a:t>7 horas de Duración</a:t>
            </a:r>
            <a:endParaRPr lang="es-EC" sz="1400" b="1" u="sng" dirty="0">
              <a:solidFill>
                <a:srgbClr val="FF0000"/>
              </a:solidFill>
            </a:endParaRPr>
          </a:p>
        </p:txBody>
      </p:sp>
      <p:sp>
        <p:nvSpPr>
          <p:cNvPr id="9" name="8 CuadroTexto"/>
          <p:cNvSpPr txBox="1"/>
          <p:nvPr/>
        </p:nvSpPr>
        <p:spPr>
          <a:xfrm>
            <a:off x="5527682" y="1333827"/>
            <a:ext cx="2068654" cy="307777"/>
          </a:xfrm>
          <a:prstGeom prst="rect">
            <a:avLst/>
          </a:prstGeom>
          <a:noFill/>
        </p:spPr>
        <p:txBody>
          <a:bodyPr wrap="square" rtlCol="0">
            <a:spAutoFit/>
          </a:bodyPr>
          <a:lstStyle/>
          <a:p>
            <a:r>
              <a:rPr lang="es-EC" sz="1400" b="1" u="sng" dirty="0" smtClean="0">
                <a:solidFill>
                  <a:srgbClr val="FF0000"/>
                </a:solidFill>
              </a:rPr>
              <a:t>48 horas de Duración</a:t>
            </a:r>
            <a:endParaRPr lang="es-EC" sz="1400" b="1" u="sng" dirty="0">
              <a:solidFill>
                <a:srgbClr val="FF0000"/>
              </a:solidFill>
            </a:endParaRPr>
          </a:p>
        </p:txBody>
      </p:sp>
    </p:spTree>
    <p:extLst>
      <p:ext uri="{BB962C8B-B14F-4D97-AF65-F5344CB8AC3E}">
        <p14:creationId xmlns:p14="http://schemas.microsoft.com/office/powerpoint/2010/main" val="4839642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ircle(in)">
                                      <p:cBhvr>
                                        <p:cTn id="6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CÁLCULO DE CAUDALES MÁXIMOS</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mc:AlternateContent xmlns:mc="http://schemas.openxmlformats.org/markup-compatibility/2006" xmlns:a14="http://schemas.microsoft.com/office/drawing/2010/main">
        <mc:Choice Requires="a14">
          <p:sp>
            <p:nvSpPr>
              <p:cNvPr id="6" name="5 Rectángulo"/>
              <p:cNvSpPr/>
              <p:nvPr/>
            </p:nvSpPr>
            <p:spPr>
              <a:xfrm>
                <a:off x="476347" y="1340768"/>
                <a:ext cx="7931224" cy="3839705"/>
              </a:xfrm>
              <a:prstGeom prst="rect">
                <a:avLst/>
              </a:prstGeom>
            </p:spPr>
            <p:txBody>
              <a:bodyPr wrap="square">
                <a:spAutoFit/>
              </a:bodyPr>
              <a:lstStyle/>
              <a:p>
                <a:pPr>
                  <a:lnSpc>
                    <a:spcPct val="150000"/>
                  </a:lnSpc>
                </a:pPr>
                <a:r>
                  <a:rPr lang="es-EC" sz="1600" dirty="0">
                    <a:latin typeface="Arial Narrow" panose="020B0606020202030204" pitchFamily="34" charset="0"/>
                  </a:rPr>
                  <a:t>La fórmula de </a:t>
                </a:r>
                <a:r>
                  <a:rPr lang="es-EC" sz="1600" dirty="0" err="1">
                    <a:latin typeface="Arial Narrow" panose="020B0606020202030204" pitchFamily="34" charset="0"/>
                  </a:rPr>
                  <a:t>Verni</a:t>
                </a:r>
                <a:r>
                  <a:rPr lang="es-EC" sz="1600" dirty="0">
                    <a:latin typeface="Arial Narrow" panose="020B0606020202030204" pitchFamily="34" charset="0"/>
                  </a:rPr>
                  <a:t> y King Modificada tiene la siguiente forma</a:t>
                </a:r>
                <a:r>
                  <a:rPr lang="es-EC" sz="1600" dirty="0" smtClean="0">
                    <a:latin typeface="Arial Narrow" panose="020B0606020202030204" pitchFamily="34" charset="0"/>
                  </a:rPr>
                  <a:t>:</a:t>
                </a:r>
              </a:p>
              <a:p>
                <a:pPr>
                  <a:lnSpc>
                    <a:spcPct val="150000"/>
                  </a:lnSpc>
                </a:pPr>
                <a:endParaRPr lang="es-EC" sz="1600" dirty="0">
                  <a:latin typeface="Arial Narrow" panose="020B0606020202030204" pitchFamily="34" charset="0"/>
                </a:endParaRPr>
              </a:p>
              <a:p>
                <a:pPr>
                  <a:lnSpc>
                    <a:spcPct val="150000"/>
                  </a:lnSpc>
                </a:pPr>
                <a14:m>
                  <m:oMathPara xmlns:m="http://schemas.openxmlformats.org/officeDocument/2006/math">
                    <m:oMathParaPr>
                      <m:jc m:val="centerGroup"/>
                    </m:oMathParaPr>
                    <m:oMath xmlns:m="http://schemas.openxmlformats.org/officeDocument/2006/math">
                      <m:r>
                        <a:rPr lang="es-EC" sz="1600" i="1">
                          <a:latin typeface="Cambria Math"/>
                        </a:rPr>
                        <m:t>𝑄</m:t>
                      </m:r>
                      <m:r>
                        <a:rPr lang="es-EC" sz="1600" i="1">
                          <a:latin typeface="Cambria Math"/>
                        </a:rPr>
                        <m:t>=</m:t>
                      </m:r>
                      <m:r>
                        <a:rPr lang="es-EC" sz="1600" i="1">
                          <a:latin typeface="Cambria Math"/>
                        </a:rPr>
                        <m:t>𝐶</m:t>
                      </m:r>
                      <m:d>
                        <m:dPr>
                          <m:ctrlPr>
                            <a:rPr lang="es-EC" sz="1600" i="1">
                              <a:latin typeface="Cambria Math"/>
                            </a:rPr>
                          </m:ctrlPr>
                        </m:dPr>
                        <m:e>
                          <m:r>
                            <a:rPr lang="es-EC" sz="1600" i="1">
                              <a:latin typeface="Cambria Math"/>
                            </a:rPr>
                            <m:t>𝑇</m:t>
                          </m:r>
                        </m:e>
                      </m:d>
                      <m:r>
                        <a:rPr lang="es-EC" sz="1600" i="1">
                          <a:latin typeface="Cambria Math"/>
                        </a:rPr>
                        <m:t>∗0,00618∗</m:t>
                      </m:r>
                      <m:sSubSup>
                        <m:sSubSupPr>
                          <m:ctrlPr>
                            <a:rPr lang="es-EC" sz="1600" i="1">
                              <a:latin typeface="Cambria Math"/>
                            </a:rPr>
                          </m:ctrlPr>
                        </m:sSubSupPr>
                        <m:e>
                          <m:r>
                            <a:rPr lang="es-EC" sz="1600" i="1">
                              <a:latin typeface="Cambria Math"/>
                            </a:rPr>
                            <m:t>𝑃</m:t>
                          </m:r>
                        </m:e>
                        <m:sub>
                          <m:r>
                            <a:rPr lang="es-EC" sz="1600" i="1">
                              <a:latin typeface="Cambria Math"/>
                            </a:rPr>
                            <m:t>24</m:t>
                          </m:r>
                        </m:sub>
                        <m:sup>
                          <m:r>
                            <a:rPr lang="es-EC" sz="1600" i="1">
                              <a:latin typeface="Cambria Math"/>
                            </a:rPr>
                            <m:t>1,24</m:t>
                          </m:r>
                        </m:sup>
                      </m:sSubSup>
                      <m:r>
                        <a:rPr lang="es-EC" sz="1600" i="1">
                          <a:latin typeface="Cambria Math"/>
                        </a:rPr>
                        <m:t>∗</m:t>
                      </m:r>
                      <m:sSup>
                        <m:sSupPr>
                          <m:ctrlPr>
                            <a:rPr lang="es-EC" sz="1600" i="1">
                              <a:latin typeface="Cambria Math"/>
                            </a:rPr>
                          </m:ctrlPr>
                        </m:sSupPr>
                        <m:e>
                          <m:r>
                            <a:rPr lang="es-EC" sz="1600" i="1">
                              <a:latin typeface="Cambria Math"/>
                            </a:rPr>
                            <m:t>𝐴</m:t>
                          </m:r>
                        </m:e>
                        <m:sup>
                          <m:r>
                            <a:rPr lang="es-EC" sz="1600" i="1">
                              <a:latin typeface="Cambria Math"/>
                            </a:rPr>
                            <m:t>0,88</m:t>
                          </m:r>
                        </m:sup>
                      </m:sSup>
                    </m:oMath>
                  </m:oMathPara>
                </a14:m>
                <a:endParaRPr lang="es-EC" sz="1600" dirty="0" smtClean="0">
                  <a:latin typeface="Arial Narrow" panose="020B0606020202030204" pitchFamily="34" charset="0"/>
                </a:endParaRPr>
              </a:p>
              <a:p>
                <a:pPr>
                  <a:lnSpc>
                    <a:spcPct val="150000"/>
                  </a:lnSpc>
                </a:pPr>
                <a:endParaRPr lang="es-EC" sz="1600" dirty="0">
                  <a:latin typeface="Arial Narrow" panose="020B0606020202030204" pitchFamily="34" charset="0"/>
                </a:endParaRPr>
              </a:p>
              <a:p>
                <a:pPr>
                  <a:lnSpc>
                    <a:spcPct val="150000"/>
                  </a:lnSpc>
                </a:pPr>
                <a:r>
                  <a:rPr lang="es-EC" sz="1600" dirty="0">
                    <a:latin typeface="Arial Narrow" panose="020B0606020202030204" pitchFamily="34" charset="0"/>
                  </a:rPr>
                  <a:t>Dónde:</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Q: Caudal instantáneo máximo asociado al período de retorno T años, expresado en m3/s.</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C(T): Coeficiente empírico del período de retorno T años.</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P24: Intensidad de precipitación diaria máxima asociada al período de retorno de T años, expresada en </a:t>
                </a:r>
                <a:r>
                  <a:rPr lang="es-EC" sz="1600" dirty="0" err="1">
                    <a:latin typeface="Arial Narrow" panose="020B0606020202030204" pitchFamily="34" charset="0"/>
                  </a:rPr>
                  <a:t>mm.</a:t>
                </a:r>
                <a:endParaRPr lang="es-EC" sz="1600" dirty="0">
                  <a:latin typeface="Arial Narrow" panose="020B0606020202030204" pitchFamily="34" charset="0"/>
                </a:endParaRPr>
              </a:p>
              <a:p>
                <a:pPr marL="285750" lvl="0" indent="-285750">
                  <a:lnSpc>
                    <a:spcPct val="150000"/>
                  </a:lnSpc>
                  <a:buFont typeface="Arial" panose="020B0604020202020204" pitchFamily="34" charset="0"/>
                  <a:buChar char="•"/>
                </a:pPr>
                <a:r>
                  <a:rPr lang="es-EC" sz="1600" dirty="0" err="1">
                    <a:latin typeface="Arial Narrow" panose="020B0606020202030204" pitchFamily="34" charset="0"/>
                  </a:rPr>
                  <a:t>Ap</a:t>
                </a:r>
                <a:r>
                  <a:rPr lang="es-EC" sz="1600" dirty="0">
                    <a:latin typeface="Arial Narrow" panose="020B0606020202030204" pitchFamily="34" charset="0"/>
                  </a:rPr>
                  <a:t>: Área pluvial de la cuenca, expresada en km2.</a:t>
                </a:r>
              </a:p>
            </p:txBody>
          </p:sp>
        </mc:Choice>
        <mc:Fallback xmlns="">
          <p:sp>
            <p:nvSpPr>
              <p:cNvPr id="6" name="5 Rectángulo"/>
              <p:cNvSpPr>
                <a:spLocks noRot="1" noChangeAspect="1" noMove="1" noResize="1" noEditPoints="1" noAdjustHandles="1" noChangeArrowheads="1" noChangeShapeType="1" noTextEdit="1"/>
              </p:cNvSpPr>
              <p:nvPr/>
            </p:nvSpPr>
            <p:spPr>
              <a:xfrm>
                <a:off x="476347" y="1340768"/>
                <a:ext cx="7931224" cy="3839705"/>
              </a:xfrm>
              <a:prstGeom prst="rect">
                <a:avLst/>
              </a:prstGeom>
              <a:blipFill rotWithShape="1">
                <a:blip r:embed="rId2"/>
                <a:stretch>
                  <a:fillRect l="-38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611560" y="5301408"/>
                <a:ext cx="8027493" cy="1446550"/>
              </a:xfrm>
              <a:prstGeom prst="rect">
                <a:avLst/>
              </a:prstGeom>
            </p:spPr>
            <p:txBody>
              <a:bodyPr wrap="square">
                <a:spAutoFit/>
              </a:bodyPr>
              <a:lstStyle/>
              <a:p>
                <a:pPr>
                  <a:lnSpc>
                    <a:spcPct val="150000"/>
                  </a:lnSpc>
                </a:pPr>
                <a:r>
                  <a:rPr lang="es-EC" sz="1600" dirty="0">
                    <a:latin typeface="Arial Narrow" panose="020B0606020202030204" pitchFamily="34" charset="0"/>
                  </a:rPr>
                  <a:t>Los valores del coeficiente empírico del periodo de retorno se calcularon mediante una ecuación proporcionada por el Dr. Washington Sandoval la misma que se presenta a continuación: </a:t>
                </a:r>
                <a:endParaRPr lang="es-EC" sz="1600" dirty="0" smtClean="0">
                  <a:latin typeface="Arial Narrow" panose="020B0606020202030204" pitchFamily="34" charset="0"/>
                </a:endParaRPr>
              </a:p>
              <a:p>
                <a:pPr>
                  <a:lnSpc>
                    <a:spcPct val="150000"/>
                  </a:lnSpc>
                </a:pPr>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𝐶</m:t>
                      </m:r>
                      <m:r>
                        <a:rPr lang="es-EC" sz="1600" i="1">
                          <a:latin typeface="Cambria Math"/>
                        </a:rPr>
                        <m:t>(</m:t>
                      </m:r>
                      <m:r>
                        <a:rPr lang="es-EC" sz="1600" i="1">
                          <a:latin typeface="Cambria Math"/>
                        </a:rPr>
                        <m:t>𝑇</m:t>
                      </m:r>
                      <m:r>
                        <a:rPr lang="es-EC" sz="1600" i="1">
                          <a:latin typeface="Cambria Math"/>
                        </a:rPr>
                        <m:t>)= 0,79+0,0911∗</m:t>
                      </m:r>
                      <m:r>
                        <a:rPr lang="es-EC" sz="1600" i="1">
                          <a:latin typeface="Cambria Math"/>
                        </a:rPr>
                        <m:t>𝐿𝑛</m:t>
                      </m:r>
                      <m:r>
                        <a:rPr lang="es-EC" sz="1600" i="1">
                          <a:latin typeface="Cambria Math"/>
                        </a:rPr>
                        <m:t>(</m:t>
                      </m:r>
                      <m:r>
                        <a:rPr lang="es-EC" sz="1600" i="1">
                          <a:latin typeface="Cambria Math"/>
                        </a:rPr>
                        <m:t>𝑇𝑟</m:t>
                      </m:r>
                      <m:r>
                        <a:rPr lang="es-EC" sz="1600" i="1">
                          <a:latin typeface="Cambria Math"/>
                        </a:rPr>
                        <m:t>)</m:t>
                      </m:r>
                    </m:oMath>
                  </m:oMathPara>
                </a14:m>
                <a:endParaRPr lang="es-EC" sz="1600" dirty="0"/>
              </a:p>
            </p:txBody>
          </p:sp>
        </mc:Choice>
        <mc:Fallback xmlns="">
          <p:sp>
            <p:nvSpPr>
              <p:cNvPr id="7" name="6 Rectángulo"/>
              <p:cNvSpPr>
                <a:spLocks noRot="1" noChangeAspect="1" noMove="1" noResize="1" noEditPoints="1" noAdjustHandles="1" noChangeArrowheads="1" noChangeShapeType="1" noTextEdit="1"/>
              </p:cNvSpPr>
              <p:nvPr/>
            </p:nvSpPr>
            <p:spPr>
              <a:xfrm>
                <a:off x="611560" y="5301408"/>
                <a:ext cx="8027493" cy="1446550"/>
              </a:xfrm>
              <a:prstGeom prst="rect">
                <a:avLst/>
              </a:prstGeom>
              <a:blipFill rotWithShape="1">
                <a:blip r:embed="rId3"/>
                <a:stretch>
                  <a:fillRect l="-380" b="-2110"/>
                </a:stretch>
              </a:blipFill>
            </p:spPr>
            <p:txBody>
              <a:bodyPr/>
              <a:lstStyle/>
              <a:p>
                <a:r>
                  <a:rPr lang="es-EC">
                    <a:noFill/>
                  </a:rPr>
                  <a:t> </a:t>
                </a:r>
              </a:p>
            </p:txBody>
          </p:sp>
        </mc:Fallback>
      </mc:AlternateContent>
      <p:sp>
        <p:nvSpPr>
          <p:cNvPr id="8" name="7 Rectángulo"/>
          <p:cNvSpPr/>
          <p:nvPr/>
        </p:nvSpPr>
        <p:spPr>
          <a:xfrm>
            <a:off x="397486" y="2636912"/>
            <a:ext cx="8350978" cy="36724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graphicFrame>
        <p:nvGraphicFramePr>
          <p:cNvPr id="9" name="8 Tabla"/>
          <p:cNvGraphicFramePr>
            <a:graphicFrameLocks noGrp="1"/>
          </p:cNvGraphicFramePr>
          <p:nvPr>
            <p:extLst>
              <p:ext uri="{D42A27DB-BD31-4B8C-83A1-F6EECF244321}">
                <p14:modId xmlns:p14="http://schemas.microsoft.com/office/powerpoint/2010/main" val="1601786733"/>
              </p:ext>
            </p:extLst>
          </p:nvPr>
        </p:nvGraphicFramePr>
        <p:xfrm>
          <a:off x="2195736" y="2755132"/>
          <a:ext cx="4464497" cy="3410172"/>
        </p:xfrm>
        <a:graphic>
          <a:graphicData uri="http://schemas.openxmlformats.org/drawingml/2006/table">
            <a:tbl>
              <a:tblPr>
                <a:tableStyleId>{BDBED569-4797-4DF1-A0F4-6AAB3CD982D8}</a:tableStyleId>
              </a:tblPr>
              <a:tblGrid>
                <a:gridCol w="1356480"/>
                <a:gridCol w="1961302"/>
                <a:gridCol w="1146715"/>
              </a:tblGrid>
              <a:tr h="284181">
                <a:tc>
                  <a:txBody>
                    <a:bodyPr/>
                    <a:lstStyle/>
                    <a:p>
                      <a:pPr algn="ctr" fontAlgn="ctr"/>
                      <a:r>
                        <a:rPr lang="es-EC" sz="1400" b="1" u="none" strike="noStrike" dirty="0">
                          <a:effectLst/>
                          <a:latin typeface="Arial Narrow" panose="020B0606020202030204" pitchFamily="34" charset="0"/>
                        </a:rPr>
                        <a:t>Periodo de retorno </a:t>
                      </a:r>
                      <a:endParaRPr lang="es-EC" sz="1400" b="1" i="0" u="none" strike="noStrike" dirty="0">
                        <a:solidFill>
                          <a:srgbClr val="000000"/>
                        </a:solidFill>
                        <a:effectLst/>
                        <a:latin typeface="Arial Narrow" panose="020B0606020202030204" pitchFamily="34" charset="0"/>
                      </a:endParaRPr>
                    </a:p>
                  </a:txBody>
                  <a:tcPr marL="0" marR="0" marT="0" marB="0" anchor="ctr">
                    <a:solidFill>
                      <a:schemeClr val="accent5">
                        <a:lumMod val="40000"/>
                        <a:lumOff val="60000"/>
                      </a:schemeClr>
                    </a:solidFill>
                  </a:tcPr>
                </a:tc>
                <a:tc>
                  <a:txBody>
                    <a:bodyPr/>
                    <a:lstStyle/>
                    <a:p>
                      <a:pPr algn="ctr" fontAlgn="b"/>
                      <a:r>
                        <a:rPr lang="es-EC" sz="1400" b="1" u="none" strike="noStrike">
                          <a:effectLst/>
                          <a:latin typeface="Arial Narrow" panose="020B0606020202030204" pitchFamily="34" charset="0"/>
                        </a:rPr>
                        <a:t>C(T)</a:t>
                      </a:r>
                      <a:endParaRPr lang="es-EC" sz="1400" b="1" i="0" u="none" strike="noStrike">
                        <a:solidFill>
                          <a:srgbClr val="000000"/>
                        </a:solidFill>
                        <a:effectLst/>
                        <a:latin typeface="Arial Narrow" panose="020B0606020202030204" pitchFamily="34" charset="0"/>
                      </a:endParaRPr>
                    </a:p>
                  </a:txBody>
                  <a:tcPr marL="0" marR="0" marT="0" marB="0" anchor="b">
                    <a:solidFill>
                      <a:schemeClr val="accent5">
                        <a:lumMod val="40000"/>
                        <a:lumOff val="60000"/>
                      </a:schemeClr>
                    </a:solidFill>
                  </a:tcPr>
                </a:tc>
                <a:tc>
                  <a:txBody>
                    <a:bodyPr/>
                    <a:lstStyle/>
                    <a:p>
                      <a:pPr algn="ctr" fontAlgn="b"/>
                      <a:r>
                        <a:rPr lang="es-EC" sz="1400" b="1" u="none" strike="noStrike">
                          <a:effectLst/>
                          <a:latin typeface="Arial Narrow" panose="020B0606020202030204" pitchFamily="34" charset="0"/>
                        </a:rPr>
                        <a:t>Caudal</a:t>
                      </a:r>
                      <a:endParaRPr lang="es-EC" sz="1400" b="1" i="0" u="none" strike="noStrike">
                        <a:solidFill>
                          <a:srgbClr val="000000"/>
                        </a:solidFill>
                        <a:effectLst/>
                        <a:latin typeface="Arial Narrow" panose="020B0606020202030204" pitchFamily="34" charset="0"/>
                      </a:endParaRPr>
                    </a:p>
                  </a:txBody>
                  <a:tcPr marL="0" marR="0" marT="0" marB="0" anchor="b">
                    <a:solidFill>
                      <a:schemeClr val="accent5">
                        <a:lumMod val="40000"/>
                        <a:lumOff val="60000"/>
                      </a:schemeClr>
                    </a:solidFill>
                  </a:tcPr>
                </a:tc>
              </a:tr>
              <a:tr h="284181">
                <a:tc>
                  <a:txBody>
                    <a:bodyPr/>
                    <a:lstStyle/>
                    <a:p>
                      <a:pPr algn="ctr" fontAlgn="ctr"/>
                      <a:r>
                        <a:rPr lang="es-EC" sz="1400" b="1" u="none" strike="noStrike">
                          <a:effectLst/>
                          <a:latin typeface="Arial Narrow" panose="020B0606020202030204" pitchFamily="34" charset="0"/>
                        </a:rPr>
                        <a:t>años</a:t>
                      </a:r>
                      <a:endParaRPr lang="es-EC" sz="1400" b="1" i="0" u="none" strike="noStrike">
                        <a:solidFill>
                          <a:srgbClr val="000000"/>
                        </a:solidFill>
                        <a:effectLst/>
                        <a:latin typeface="Arial Narrow" panose="020B0606020202030204" pitchFamily="34" charset="0"/>
                      </a:endParaRPr>
                    </a:p>
                  </a:txBody>
                  <a:tcPr marL="0" marR="0" marT="0" marB="0" anchor="ctr">
                    <a:solidFill>
                      <a:schemeClr val="accent5">
                        <a:lumMod val="40000"/>
                        <a:lumOff val="60000"/>
                      </a:schemeClr>
                    </a:solidFill>
                  </a:tcPr>
                </a:tc>
                <a:tc>
                  <a:txBody>
                    <a:bodyPr/>
                    <a:lstStyle/>
                    <a:p>
                      <a:pPr algn="ctr" fontAlgn="b"/>
                      <a:r>
                        <a:rPr lang="es-EC" sz="1400" b="1" u="none" strike="noStrike">
                          <a:effectLst/>
                          <a:latin typeface="Arial Narrow" panose="020B0606020202030204" pitchFamily="34" charset="0"/>
                        </a:rPr>
                        <a:t>-</a:t>
                      </a:r>
                      <a:endParaRPr lang="es-EC" sz="1400" b="1" i="0" u="none" strike="noStrike">
                        <a:solidFill>
                          <a:srgbClr val="000000"/>
                        </a:solidFill>
                        <a:effectLst/>
                        <a:latin typeface="Arial Narrow" panose="020B0606020202030204" pitchFamily="34" charset="0"/>
                      </a:endParaRPr>
                    </a:p>
                  </a:txBody>
                  <a:tcPr marL="0" marR="0" marT="0" marB="0" anchor="b">
                    <a:solidFill>
                      <a:schemeClr val="accent5">
                        <a:lumMod val="40000"/>
                        <a:lumOff val="60000"/>
                      </a:schemeClr>
                    </a:solidFill>
                  </a:tcPr>
                </a:tc>
                <a:tc>
                  <a:txBody>
                    <a:bodyPr/>
                    <a:lstStyle/>
                    <a:p>
                      <a:pPr algn="ctr" fontAlgn="b"/>
                      <a:r>
                        <a:rPr lang="es-EC" sz="1400" b="1" u="none" strike="noStrike" dirty="0">
                          <a:effectLst/>
                          <a:latin typeface="Arial Narrow" panose="020B0606020202030204" pitchFamily="34" charset="0"/>
                        </a:rPr>
                        <a:t>m3/s</a:t>
                      </a:r>
                      <a:endParaRPr lang="es-EC" sz="1400" b="1" i="0" u="none" strike="noStrike" dirty="0">
                        <a:solidFill>
                          <a:srgbClr val="000000"/>
                        </a:solidFill>
                        <a:effectLst/>
                        <a:latin typeface="Arial Narrow" panose="020B0606020202030204" pitchFamily="34" charset="0"/>
                      </a:endParaRPr>
                    </a:p>
                  </a:txBody>
                  <a:tcPr marL="0" marR="0" marT="0" marB="0" anchor="b">
                    <a:solidFill>
                      <a:schemeClr val="accent5">
                        <a:lumMod val="40000"/>
                        <a:lumOff val="60000"/>
                      </a:schemeClr>
                    </a:solidFill>
                  </a:tcPr>
                </a:tc>
              </a:tr>
              <a:tr h="284181">
                <a:tc>
                  <a:txBody>
                    <a:bodyPr/>
                    <a:lstStyle/>
                    <a:p>
                      <a:pPr algn="ctr" fontAlgn="ctr"/>
                      <a:r>
                        <a:rPr lang="es-EC" sz="1400" u="none" strike="noStrike">
                          <a:effectLst/>
                          <a:latin typeface="Arial Narrow" panose="020B0606020202030204" pitchFamily="34" charset="0"/>
                        </a:rPr>
                        <a:t>1</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0,790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106,9</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5</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0,937</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dirty="0">
                          <a:effectLst/>
                          <a:latin typeface="Arial Narrow" panose="020B0606020202030204" pitchFamily="34" charset="0"/>
                        </a:rPr>
                        <a:t>221,5</a:t>
                      </a:r>
                      <a:endParaRPr lang="es-EC" sz="1400" b="0" i="0" u="none" strike="noStrike" dirty="0">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10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1,000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283,0</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25</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1,083</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376,0</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50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1,146</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455,2</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100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1,210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542,2</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500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1,356</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775,2</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1000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1,419</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889,05</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5000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1,566</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a:effectLst/>
                          <a:latin typeface="Arial Narrow" panose="020B0606020202030204" pitchFamily="34" charset="0"/>
                        </a:rPr>
                        <a:t>1185,8</a:t>
                      </a:r>
                      <a:endParaRPr lang="es-EC" sz="1400" b="0" i="0" u="none" strike="noStrike">
                        <a:solidFill>
                          <a:srgbClr val="000000"/>
                        </a:solidFill>
                        <a:effectLst/>
                        <a:latin typeface="Arial Narrow" panose="020B0606020202030204" pitchFamily="34" charset="0"/>
                      </a:endParaRPr>
                    </a:p>
                  </a:txBody>
                  <a:tcPr marL="0" marR="0" marT="0" marB="0" anchor="b"/>
                </a:tc>
              </a:tr>
              <a:tr h="284181">
                <a:tc>
                  <a:txBody>
                    <a:bodyPr/>
                    <a:lstStyle/>
                    <a:p>
                      <a:pPr algn="ctr" fontAlgn="ctr"/>
                      <a:r>
                        <a:rPr lang="es-EC" sz="1400" u="none" strike="noStrike">
                          <a:effectLst/>
                          <a:latin typeface="Arial Narrow" panose="020B0606020202030204" pitchFamily="34" charset="0"/>
                        </a:rPr>
                        <a:t>10000</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ctr"/>
                      <a:r>
                        <a:rPr lang="es-EC" sz="1400" u="none" strike="noStrike">
                          <a:effectLst/>
                          <a:latin typeface="Arial Narrow" panose="020B0606020202030204" pitchFamily="34" charset="0"/>
                        </a:rPr>
                        <a:t>1,629</a:t>
                      </a:r>
                      <a:endParaRPr lang="es-EC" sz="1400" b="0" i="0" u="none" strike="noStrike">
                        <a:solidFill>
                          <a:srgbClr val="000000"/>
                        </a:solidFill>
                        <a:effectLst/>
                        <a:latin typeface="Arial Narrow" panose="020B0606020202030204" pitchFamily="34" charset="0"/>
                      </a:endParaRPr>
                    </a:p>
                  </a:txBody>
                  <a:tcPr marL="0" marR="0" marT="0" marB="0" anchor="ctr"/>
                </a:tc>
                <a:tc>
                  <a:txBody>
                    <a:bodyPr/>
                    <a:lstStyle/>
                    <a:p>
                      <a:pPr algn="ctr" fontAlgn="b"/>
                      <a:r>
                        <a:rPr lang="es-EC" sz="1400" u="none" strike="noStrike" dirty="0">
                          <a:effectLst/>
                          <a:latin typeface="Arial Narrow" panose="020B0606020202030204" pitchFamily="34" charset="0"/>
                        </a:rPr>
                        <a:t>1327,7</a:t>
                      </a:r>
                      <a:endParaRPr lang="es-EC" sz="1400" b="0" i="0" u="none" strike="noStrike" dirty="0">
                        <a:solidFill>
                          <a:srgbClr val="000000"/>
                        </a:solidFill>
                        <a:effectLst/>
                        <a:latin typeface="Arial Narrow" panose="020B0606020202030204" pitchFamily="34" charset="0"/>
                      </a:endParaRPr>
                    </a:p>
                  </a:txBody>
                  <a:tcPr marL="0" marR="0" marT="0" marB="0" anchor="b"/>
                </a:tc>
              </a:tr>
            </a:tbl>
          </a:graphicData>
        </a:graphic>
      </p:graphicFrame>
    </p:spTree>
    <p:extLst>
      <p:ext uri="{BB962C8B-B14F-4D97-AF65-F5344CB8AC3E}">
        <p14:creationId xmlns:p14="http://schemas.microsoft.com/office/powerpoint/2010/main" val="19974853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in)">
                                      <p:cBhvr>
                                        <p:cTn id="53" dur="2000"/>
                                        <p:tgtEl>
                                          <p:spTgt spid="8"/>
                                        </p:tgtEl>
                                      </p:cBhvr>
                                    </p:animEffect>
                                  </p:childTnLst>
                                </p:cTn>
                              </p:par>
                              <p:par>
                                <p:cTn id="54" presetID="6"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HIDROGRAMA UNITARIO</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2" name="1 Rectángulo"/>
          <p:cNvSpPr/>
          <p:nvPr/>
        </p:nvSpPr>
        <p:spPr>
          <a:xfrm>
            <a:off x="251520" y="1412776"/>
            <a:ext cx="8424936" cy="830997"/>
          </a:xfrm>
          <a:prstGeom prst="rect">
            <a:avLst/>
          </a:prstGeom>
        </p:spPr>
        <p:txBody>
          <a:bodyPr wrap="square">
            <a:spAutoFit/>
          </a:bodyPr>
          <a:lstStyle/>
          <a:p>
            <a:pPr algn="just">
              <a:lnSpc>
                <a:spcPct val="150000"/>
              </a:lnSpc>
            </a:pPr>
            <a:r>
              <a:rPr lang="es-EC" sz="1600" dirty="0" smtClean="0">
                <a:latin typeface="Arial Narrow" panose="020B0606020202030204" pitchFamily="34" charset="0"/>
              </a:rPr>
              <a:t>Se utilizará el método del hidrograma unitario para la determinación del caudal producido por las precipitaciones en la cuenca hidrográfica del Río Grande.</a:t>
            </a:r>
            <a:endParaRPr lang="es-EC" sz="1600"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3" name="2 Rectángulo"/>
              <p:cNvSpPr/>
              <p:nvPr/>
            </p:nvSpPr>
            <p:spPr>
              <a:xfrm>
                <a:off x="512084" y="2564904"/>
                <a:ext cx="3267828" cy="2308324"/>
              </a:xfrm>
              <a:prstGeom prst="rect">
                <a:avLst/>
              </a:prstGeom>
            </p:spPr>
            <p:txBody>
              <a:bodyPr wrap="square">
                <a:spAutoFit/>
              </a:bodyPr>
              <a:lstStyle/>
              <a:p>
                <a:r>
                  <a:rPr lang="es-EC" sz="1600" b="1" i="1" u="sng" dirty="0">
                    <a:latin typeface="Arial Narrow" panose="020B0606020202030204" pitchFamily="34" charset="0"/>
                  </a:rPr>
                  <a:t>Tiempo de </a:t>
                </a:r>
                <a:r>
                  <a:rPr lang="es-EC" sz="1600" b="1" i="1" u="sng" dirty="0" smtClean="0">
                    <a:latin typeface="Arial Narrow" panose="020B0606020202030204" pitchFamily="34" charset="0"/>
                  </a:rPr>
                  <a:t>Punta</a:t>
                </a:r>
              </a:p>
              <a:p>
                <a:endParaRPr lang="es-EC" sz="1600" b="1" i="1" u="sng" dirty="0" smtClean="0">
                  <a:latin typeface="Arial Narrow" panose="020B0606020202030204" pitchFamily="34" charset="0"/>
                </a:endParaRPr>
              </a:p>
              <a:p>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𝑇𝑝</m:t>
                      </m:r>
                      <m:r>
                        <a:rPr lang="es-EC" sz="1600" i="1">
                          <a:latin typeface="Cambria Math"/>
                        </a:rPr>
                        <m:t>=0,5∗</m:t>
                      </m:r>
                      <m:r>
                        <a:rPr lang="es-EC" sz="1600" i="1">
                          <a:latin typeface="Cambria Math"/>
                        </a:rPr>
                        <m:t>𝐷</m:t>
                      </m:r>
                      <m:r>
                        <a:rPr lang="es-EC" sz="1600" i="1">
                          <a:latin typeface="Cambria Math"/>
                        </a:rPr>
                        <m:t>+0,6∗</m:t>
                      </m:r>
                      <m:r>
                        <a:rPr lang="es-EC" sz="1600" i="1">
                          <a:latin typeface="Cambria Math"/>
                        </a:rPr>
                        <m:t>𝑇𝑐</m:t>
                      </m:r>
                    </m:oMath>
                  </m:oMathPara>
                </a14:m>
                <a:endParaRPr lang="es-EC" sz="1600" dirty="0" smtClean="0">
                  <a:latin typeface="Arial Narrow" panose="020B0606020202030204" pitchFamily="34" charset="0"/>
                </a:endParaRPr>
              </a:p>
              <a:p>
                <a:endParaRPr lang="es-EC" sz="1600" dirty="0">
                  <a:latin typeface="Arial Narrow" panose="020B0606020202030204" pitchFamily="34" charset="0"/>
                </a:endParaRPr>
              </a:p>
              <a:p>
                <a:r>
                  <a:rPr lang="es-EC" sz="1600" dirty="0">
                    <a:latin typeface="Arial Narrow" panose="020B0606020202030204" pitchFamily="34" charset="0"/>
                  </a:rPr>
                  <a:t>Dónde: </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D=Duración de la Precipitación Neta</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Tc=Tiempo de Concentración</a:t>
                </a:r>
              </a:p>
            </p:txBody>
          </p:sp>
        </mc:Choice>
        <mc:Fallback xmlns="">
          <p:sp>
            <p:nvSpPr>
              <p:cNvPr id="3" name="2 Rectángulo"/>
              <p:cNvSpPr>
                <a:spLocks noRot="1" noChangeAspect="1" noMove="1" noResize="1" noEditPoints="1" noAdjustHandles="1" noChangeArrowheads="1" noChangeShapeType="1" noTextEdit="1"/>
              </p:cNvSpPr>
              <p:nvPr/>
            </p:nvSpPr>
            <p:spPr>
              <a:xfrm>
                <a:off x="512084" y="2564904"/>
                <a:ext cx="3267828" cy="2308324"/>
              </a:xfrm>
              <a:prstGeom prst="rect">
                <a:avLst/>
              </a:prstGeom>
              <a:blipFill rotWithShape="1">
                <a:blip r:embed="rId2"/>
                <a:stretch>
                  <a:fillRect l="-933" t="-794" b="-79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5 Rectángulo"/>
              <p:cNvSpPr/>
              <p:nvPr/>
            </p:nvSpPr>
            <p:spPr>
              <a:xfrm>
                <a:off x="512084" y="4925486"/>
                <a:ext cx="3006080" cy="1815882"/>
              </a:xfrm>
              <a:prstGeom prst="rect">
                <a:avLst/>
              </a:prstGeom>
            </p:spPr>
            <p:txBody>
              <a:bodyPr wrap="square">
                <a:spAutoFit/>
              </a:bodyPr>
              <a:lstStyle/>
              <a:p>
                <a:r>
                  <a:rPr lang="es-EC" sz="1600" b="1" i="1" u="sng" dirty="0">
                    <a:latin typeface="Arial Narrow" panose="020B0606020202030204" pitchFamily="34" charset="0"/>
                  </a:rPr>
                  <a:t>Tiempo de </a:t>
                </a:r>
                <a:r>
                  <a:rPr lang="es-EC" sz="1600" b="1" i="1" u="sng" dirty="0" smtClean="0">
                    <a:latin typeface="Arial Narrow" panose="020B0606020202030204" pitchFamily="34" charset="0"/>
                  </a:rPr>
                  <a:t>Base</a:t>
                </a:r>
              </a:p>
              <a:p>
                <a:endParaRPr lang="es-EC" sz="1600" b="1" i="1" u="sng" dirty="0">
                  <a:latin typeface="Arial Narrow" panose="020B0606020202030204" pitchFamily="34" charset="0"/>
                </a:endParaRPr>
              </a:p>
              <a:p>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𝑇𝑏</m:t>
                      </m:r>
                      <m:r>
                        <a:rPr lang="es-EC" sz="1600" i="1">
                          <a:latin typeface="Cambria Math"/>
                        </a:rPr>
                        <m:t>=2,67∗</m:t>
                      </m:r>
                      <m:r>
                        <a:rPr lang="es-EC" sz="1600" i="1">
                          <a:latin typeface="Cambria Math"/>
                        </a:rPr>
                        <m:t>𝑇𝑝</m:t>
                      </m:r>
                    </m:oMath>
                  </m:oMathPara>
                </a14:m>
                <a:endParaRPr lang="es-EC" sz="1600" dirty="0" smtClean="0">
                  <a:latin typeface="Arial Narrow" panose="020B0606020202030204" pitchFamily="34" charset="0"/>
                </a:endParaRPr>
              </a:p>
              <a:p>
                <a:endParaRPr lang="es-EC" sz="1600" dirty="0">
                  <a:latin typeface="Arial Narrow" panose="020B0606020202030204" pitchFamily="34" charset="0"/>
                </a:endParaRPr>
              </a:p>
              <a:p>
                <a:r>
                  <a:rPr lang="es-EC" sz="1600" dirty="0">
                    <a:latin typeface="Arial Narrow" panose="020B0606020202030204" pitchFamily="34" charset="0"/>
                  </a:rPr>
                  <a:t>Dónde:</a:t>
                </a:r>
              </a:p>
              <a:p>
                <a:pPr marL="285750" lvl="0" indent="-285750">
                  <a:buFont typeface="Arial" panose="020B0604020202020204" pitchFamily="34" charset="0"/>
                  <a:buChar char="•"/>
                </a:pPr>
                <a:r>
                  <a:rPr lang="es-EC" sz="1600" dirty="0" err="1">
                    <a:latin typeface="Arial Narrow" panose="020B0606020202030204" pitchFamily="34" charset="0"/>
                  </a:rPr>
                  <a:t>Tp</a:t>
                </a:r>
                <a:r>
                  <a:rPr lang="es-EC" sz="1600" dirty="0">
                    <a:latin typeface="Arial Narrow" panose="020B0606020202030204" pitchFamily="34" charset="0"/>
                  </a:rPr>
                  <a:t>= Tiempo de Punta</a:t>
                </a:r>
              </a:p>
            </p:txBody>
          </p:sp>
        </mc:Choice>
        <mc:Fallback xmlns="">
          <p:sp>
            <p:nvSpPr>
              <p:cNvPr id="6" name="5 Rectángulo"/>
              <p:cNvSpPr>
                <a:spLocks noRot="1" noChangeAspect="1" noMove="1" noResize="1" noEditPoints="1" noAdjustHandles="1" noChangeArrowheads="1" noChangeShapeType="1" noTextEdit="1"/>
              </p:cNvSpPr>
              <p:nvPr/>
            </p:nvSpPr>
            <p:spPr>
              <a:xfrm>
                <a:off x="512084" y="4925486"/>
                <a:ext cx="3006080" cy="1815882"/>
              </a:xfrm>
              <a:prstGeom prst="rect">
                <a:avLst/>
              </a:prstGeom>
              <a:blipFill rotWithShape="1">
                <a:blip r:embed="rId3"/>
                <a:stretch>
                  <a:fillRect l="-1014" t="-1007" b="-3691"/>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4139952" y="2534421"/>
                <a:ext cx="4752528" cy="2673874"/>
              </a:xfrm>
              <a:prstGeom prst="rect">
                <a:avLst/>
              </a:prstGeom>
            </p:spPr>
            <p:txBody>
              <a:bodyPr wrap="square">
                <a:spAutoFit/>
              </a:bodyPr>
              <a:lstStyle/>
              <a:p>
                <a:r>
                  <a:rPr lang="es-EC" sz="1600" b="1" i="1" u="sng" dirty="0">
                    <a:latin typeface="Arial Narrow" panose="020B0606020202030204" pitchFamily="34" charset="0"/>
                  </a:rPr>
                  <a:t>Caudal de Punta</a:t>
                </a:r>
                <a:endParaRPr lang="es-EC" sz="1600" dirty="0">
                  <a:latin typeface="Arial Narrow" panose="020B0606020202030204" pitchFamily="34" charset="0"/>
                </a:endParaRPr>
              </a:p>
              <a:p>
                <a:r>
                  <a:rPr lang="es-EC" sz="1600" b="1" i="1" dirty="0">
                    <a:latin typeface="Arial Narrow" panose="020B0606020202030204" pitchFamily="34" charset="0"/>
                  </a:rPr>
                  <a:t> </a:t>
                </a:r>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𝑄𝑝</m:t>
                      </m:r>
                      <m:r>
                        <a:rPr lang="es-EC" sz="1600" i="1">
                          <a:latin typeface="Cambria Math"/>
                        </a:rPr>
                        <m:t>=</m:t>
                      </m:r>
                      <m:f>
                        <m:fPr>
                          <m:ctrlPr>
                            <a:rPr lang="es-EC" sz="1600" i="1">
                              <a:latin typeface="Cambria Math"/>
                            </a:rPr>
                          </m:ctrlPr>
                        </m:fPr>
                        <m:num>
                          <m:r>
                            <a:rPr lang="es-EC" sz="1600" i="1">
                              <a:latin typeface="Cambria Math"/>
                            </a:rPr>
                            <m:t>𝑃𝑚</m:t>
                          </m:r>
                          <m:r>
                            <a:rPr lang="es-EC" sz="1600" i="1">
                              <a:latin typeface="Cambria Math"/>
                            </a:rPr>
                            <m:t>∗</m:t>
                          </m:r>
                          <m:r>
                            <a:rPr lang="es-EC" sz="1600" i="1">
                              <a:latin typeface="Cambria Math"/>
                            </a:rPr>
                            <m:t>𝐴</m:t>
                          </m:r>
                        </m:num>
                        <m:den>
                          <m:r>
                            <a:rPr lang="es-EC" sz="1600" i="1">
                              <a:latin typeface="Cambria Math"/>
                            </a:rPr>
                            <m:t>1,8∗</m:t>
                          </m:r>
                          <m:r>
                            <a:rPr lang="es-EC" sz="1600" i="1">
                              <a:latin typeface="Cambria Math"/>
                            </a:rPr>
                            <m:t>𝑇𝑏</m:t>
                          </m:r>
                        </m:den>
                      </m:f>
                    </m:oMath>
                  </m:oMathPara>
                </a14:m>
                <a:endParaRPr lang="es-EC" sz="1600" dirty="0">
                  <a:latin typeface="Arial Narrow" panose="020B0606020202030204" pitchFamily="34" charset="0"/>
                </a:endParaRPr>
              </a:p>
              <a:p>
                <a:r>
                  <a:rPr lang="es-EC" sz="1600" dirty="0">
                    <a:latin typeface="Arial Narrow" panose="020B0606020202030204" pitchFamily="34" charset="0"/>
                  </a:rPr>
                  <a:t> </a:t>
                </a:r>
              </a:p>
              <a:p>
                <a:r>
                  <a:rPr lang="es-EC" sz="1600" dirty="0">
                    <a:latin typeface="Arial Narrow" panose="020B0606020202030204" pitchFamily="34" charset="0"/>
                  </a:rPr>
                  <a:t>Dónde:</a:t>
                </a:r>
              </a:p>
              <a:p>
                <a:pPr marL="285750" lvl="0" indent="-285750">
                  <a:lnSpc>
                    <a:spcPct val="150000"/>
                  </a:lnSpc>
                  <a:buFont typeface="Arial" panose="020B0604020202020204" pitchFamily="34" charset="0"/>
                  <a:buChar char="•"/>
                </a:pPr>
                <a:r>
                  <a:rPr lang="es-EC" sz="1600" dirty="0" smtClean="0">
                    <a:latin typeface="Arial Narrow" panose="020B0606020202030204" pitchFamily="34" charset="0"/>
                  </a:rPr>
                  <a:t>Pm=Precipitación para </a:t>
                </a:r>
                <a:r>
                  <a:rPr lang="es-EC" sz="1600" dirty="0">
                    <a:latin typeface="Arial Narrow" panose="020B0606020202030204" pitchFamily="34" charset="0"/>
                  </a:rPr>
                  <a:t>un determinado periodo de retorno</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A=Área de la Cuenca hidrográfica</a:t>
                </a:r>
              </a:p>
              <a:p>
                <a:pPr marL="285750" lvl="0" indent="-285750">
                  <a:lnSpc>
                    <a:spcPct val="150000"/>
                  </a:lnSpc>
                  <a:buFont typeface="Arial" panose="020B0604020202020204" pitchFamily="34" charset="0"/>
                  <a:buChar char="•"/>
                </a:pPr>
                <a:r>
                  <a:rPr lang="es-EC" sz="1600" dirty="0">
                    <a:latin typeface="Arial Narrow" panose="020B0606020202030204" pitchFamily="34" charset="0"/>
                  </a:rPr>
                  <a:t>Tb=Tiempo de base del hidrograma</a:t>
                </a:r>
              </a:p>
            </p:txBody>
          </p:sp>
        </mc:Choice>
        <mc:Fallback xmlns="">
          <p:sp>
            <p:nvSpPr>
              <p:cNvPr id="7" name="6 Rectángulo"/>
              <p:cNvSpPr>
                <a:spLocks noRot="1" noChangeAspect="1" noMove="1" noResize="1" noEditPoints="1" noAdjustHandles="1" noChangeArrowheads="1" noChangeShapeType="1" noTextEdit="1"/>
              </p:cNvSpPr>
              <p:nvPr/>
            </p:nvSpPr>
            <p:spPr>
              <a:xfrm>
                <a:off x="4139952" y="2534421"/>
                <a:ext cx="4752528" cy="2673874"/>
              </a:xfrm>
              <a:prstGeom prst="rect">
                <a:avLst/>
              </a:prstGeom>
              <a:blipFill rotWithShape="1">
                <a:blip r:embed="rId4"/>
                <a:stretch>
                  <a:fillRect l="-641" t="-685" r="-513" b="-457"/>
                </a:stretch>
              </a:blipFill>
            </p:spPr>
            <p:txBody>
              <a:bodyPr/>
              <a:lstStyle/>
              <a:p>
                <a:r>
                  <a:rPr lang="es-EC">
                    <a:noFill/>
                  </a:rPr>
                  <a:t> </a:t>
                </a:r>
              </a:p>
            </p:txBody>
          </p:sp>
        </mc:Fallback>
      </mc:AlternateContent>
      <p:sp>
        <p:nvSpPr>
          <p:cNvPr id="8" name="7 Rectángulo"/>
          <p:cNvSpPr/>
          <p:nvPr/>
        </p:nvSpPr>
        <p:spPr>
          <a:xfrm>
            <a:off x="755576" y="4077072"/>
            <a:ext cx="3024336" cy="36004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9" name="8 Rectángulo"/>
          <p:cNvSpPr/>
          <p:nvPr/>
        </p:nvSpPr>
        <p:spPr>
          <a:xfrm>
            <a:off x="7308304" y="4077072"/>
            <a:ext cx="1512168" cy="36004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0" name="9 Rectángulo"/>
          <p:cNvSpPr/>
          <p:nvPr/>
        </p:nvSpPr>
        <p:spPr>
          <a:xfrm>
            <a:off x="476346" y="2650977"/>
            <a:ext cx="6903966" cy="423440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14" name="13 Rectángulo"/>
          <p:cNvSpPr/>
          <p:nvPr/>
        </p:nvSpPr>
        <p:spPr>
          <a:xfrm>
            <a:off x="7380312" y="2420888"/>
            <a:ext cx="1368152" cy="1200329"/>
          </a:xfrm>
          <a:prstGeom prst="rect">
            <a:avLst/>
          </a:prstGeom>
          <a:ln>
            <a:solidFill>
              <a:schemeClr val="tx1"/>
            </a:solidFill>
          </a:ln>
        </p:spPr>
        <p:txBody>
          <a:bodyPr wrap="square">
            <a:spAutoFit/>
          </a:bodyPr>
          <a:lstStyle/>
          <a:p>
            <a:pPr algn="just">
              <a:lnSpc>
                <a:spcPct val="150000"/>
              </a:lnSpc>
            </a:pPr>
            <a:r>
              <a:rPr lang="es-EC" sz="1600" dirty="0" smtClean="0">
                <a:latin typeface="Arial Narrow" panose="020B0606020202030204" pitchFamily="34" charset="0"/>
              </a:rPr>
              <a:t>Inversa de la probabilidad de excedencia</a:t>
            </a:r>
            <a:endParaRPr lang="es-EC" sz="1600" dirty="0">
              <a:latin typeface="Arial Narrow" panose="020B0606020202030204" pitchFamily="34" charset="0"/>
            </a:endParaRPr>
          </a:p>
        </p:txBody>
      </p:sp>
      <p:sp>
        <p:nvSpPr>
          <p:cNvPr id="15" name="14 Rectángulo"/>
          <p:cNvSpPr/>
          <p:nvPr/>
        </p:nvSpPr>
        <p:spPr>
          <a:xfrm>
            <a:off x="7380312" y="4941168"/>
            <a:ext cx="1368152" cy="1200329"/>
          </a:xfrm>
          <a:prstGeom prst="rect">
            <a:avLst/>
          </a:prstGeom>
          <a:ln>
            <a:solidFill>
              <a:schemeClr val="tx1"/>
            </a:solidFill>
          </a:ln>
        </p:spPr>
        <p:txBody>
          <a:bodyPr wrap="square">
            <a:spAutoFit/>
          </a:bodyPr>
          <a:lstStyle/>
          <a:p>
            <a:pPr algn="just">
              <a:lnSpc>
                <a:spcPct val="150000"/>
              </a:lnSpc>
            </a:pPr>
            <a:r>
              <a:rPr lang="es-EC" sz="1600" dirty="0" smtClean="0">
                <a:latin typeface="Arial Narrow" panose="020B0606020202030204" pitchFamily="34" charset="0"/>
              </a:rPr>
              <a:t>Mayor </a:t>
            </a:r>
            <a:r>
              <a:rPr lang="es-EC" sz="1600" dirty="0" err="1" smtClean="0">
                <a:latin typeface="Arial Narrow" panose="020B0606020202030204" pitchFamily="34" charset="0"/>
              </a:rPr>
              <a:t>Tr</a:t>
            </a:r>
            <a:r>
              <a:rPr lang="es-EC" sz="1600" dirty="0" smtClean="0">
                <a:latin typeface="Arial Narrow" panose="020B0606020202030204" pitchFamily="34" charset="0"/>
              </a:rPr>
              <a:t> menor probabilidad de falla</a:t>
            </a:r>
            <a:endParaRPr lang="es-EC" sz="1600" dirty="0">
              <a:latin typeface="Arial Narrow" panose="020B0606020202030204" pitchFamily="34" charset="0"/>
            </a:endParaRPr>
          </a:p>
        </p:txBody>
      </p:sp>
      <p:cxnSp>
        <p:nvCxnSpPr>
          <p:cNvPr id="17" name="16 Conector recto de flecha"/>
          <p:cNvCxnSpPr>
            <a:stCxn id="9" idx="0"/>
          </p:cNvCxnSpPr>
          <p:nvPr/>
        </p:nvCxnSpPr>
        <p:spPr>
          <a:xfrm flipV="1">
            <a:off x="8064388" y="3719066"/>
            <a:ext cx="0" cy="3580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8064388" y="4437112"/>
            <a:ext cx="0" cy="42813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0" name="19 Tabla"/>
          <p:cNvGraphicFramePr>
            <a:graphicFrameLocks noGrp="1"/>
          </p:cNvGraphicFramePr>
          <p:nvPr>
            <p:extLst>
              <p:ext uri="{D42A27DB-BD31-4B8C-83A1-F6EECF244321}">
                <p14:modId xmlns:p14="http://schemas.microsoft.com/office/powerpoint/2010/main" val="78098655"/>
              </p:ext>
            </p:extLst>
          </p:nvPr>
        </p:nvGraphicFramePr>
        <p:xfrm>
          <a:off x="251520" y="2478631"/>
          <a:ext cx="6519952" cy="4210535"/>
        </p:xfrm>
        <a:graphic>
          <a:graphicData uri="http://schemas.openxmlformats.org/drawingml/2006/table">
            <a:tbl>
              <a:tblPr firstRow="1" firstCol="1" bandRow="1">
                <a:tableStyleId>{93296810-A885-4BE3-A3E7-6D5BEEA58F35}</a:tableStyleId>
              </a:tblPr>
              <a:tblGrid>
                <a:gridCol w="1045399"/>
                <a:gridCol w="1283109"/>
                <a:gridCol w="623820"/>
                <a:gridCol w="1152128"/>
                <a:gridCol w="1391766"/>
                <a:gridCol w="1023730"/>
              </a:tblGrid>
              <a:tr h="183022">
                <a:tc rowSpan="2">
                  <a:txBody>
                    <a:bodyPr/>
                    <a:lstStyle/>
                    <a:p>
                      <a:pPr algn="ctr">
                        <a:lnSpc>
                          <a:spcPct val="115000"/>
                        </a:lnSpc>
                        <a:spcAft>
                          <a:spcPts val="0"/>
                        </a:spcAft>
                      </a:pPr>
                      <a:r>
                        <a:rPr lang="es-EC" sz="1100" dirty="0">
                          <a:effectLst/>
                          <a:latin typeface="Arial Narrow" panose="020B0606020202030204" pitchFamily="34" charset="0"/>
                        </a:rPr>
                        <a:t>Categoría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100" dirty="0">
                          <a:effectLst/>
                          <a:latin typeface="Arial Narrow" panose="020B0606020202030204" pitchFamily="34" charset="0"/>
                        </a:rPr>
                        <a:t>Capacidad de  almacenamiento (mm3)</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100">
                          <a:effectLst/>
                          <a:latin typeface="Arial Narrow" panose="020B0606020202030204" pitchFamily="34" charset="0"/>
                        </a:rPr>
                        <a:t>Altura (m)</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s-EC" sz="1100">
                          <a:effectLst/>
                          <a:latin typeface="Arial Narrow" panose="020B0606020202030204" pitchFamily="34" charset="0"/>
                        </a:rPr>
                        <a:t>Potencial de daños</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rowSpan="2">
                  <a:txBody>
                    <a:bodyPr/>
                    <a:lstStyle/>
                    <a:p>
                      <a:pPr algn="ctr">
                        <a:lnSpc>
                          <a:spcPct val="115000"/>
                        </a:lnSpc>
                        <a:spcAft>
                          <a:spcPts val="0"/>
                        </a:spcAft>
                      </a:pPr>
                      <a:r>
                        <a:rPr lang="es-MX" sz="1100">
                          <a:effectLst/>
                          <a:latin typeface="Arial Narrow" panose="020B0606020202030204" pitchFamily="34" charset="0"/>
                        </a:rPr>
                        <a:t>Periodo de retorno sugerido (años)</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493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b="1" dirty="0">
                          <a:effectLst/>
                          <a:latin typeface="Arial Narrow" panose="020B0606020202030204" pitchFamily="34" charset="0"/>
                        </a:rPr>
                        <a:t>Pérdida de vidas</a:t>
                      </a:r>
                      <a:endParaRPr lang="es-EC" sz="1100" b="1"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100" b="1" dirty="0">
                          <a:effectLst/>
                          <a:latin typeface="Arial Narrow" panose="020B0606020202030204" pitchFamily="34" charset="0"/>
                        </a:rPr>
                        <a:t>Daños materiales</a:t>
                      </a:r>
                      <a:endParaRPr lang="es-EC" sz="1100" b="1"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vMerge="1">
                  <a:txBody>
                    <a:bodyPr/>
                    <a:lstStyle/>
                    <a:p>
                      <a:endParaRPr lang="es-EC"/>
                    </a:p>
                  </a:txBody>
                  <a:tcPr/>
                </a:tc>
              </a:tr>
              <a:tr h="358909">
                <a:tc rowSpan="3">
                  <a:txBody>
                    <a:bodyPr/>
                    <a:lstStyle/>
                    <a:p>
                      <a:pPr algn="ctr">
                        <a:lnSpc>
                          <a:spcPct val="115000"/>
                        </a:lnSpc>
                        <a:spcAft>
                          <a:spcPts val="0"/>
                        </a:spcAft>
                      </a:pPr>
                      <a:r>
                        <a:rPr lang="es-EC" sz="1100">
                          <a:effectLst/>
                          <a:latin typeface="Arial Narrow" panose="020B0606020202030204" pitchFamily="34" charset="0"/>
                        </a:rPr>
                        <a:t>Pequeña</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es-EC" sz="1100" dirty="0">
                          <a:effectLst/>
                          <a:latin typeface="Arial Narrow" panose="020B0606020202030204" pitchFamily="34" charset="0"/>
                        </a:rPr>
                        <a:t>&lt; 1.5</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es-EC" sz="1100" dirty="0">
                          <a:effectLst/>
                          <a:latin typeface="Arial Narrow" panose="020B0606020202030204" pitchFamily="34" charset="0"/>
                        </a:rPr>
                        <a:t>&lt; 15</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a:effectLst/>
                          <a:latin typeface="Arial Narrow" panose="020B0606020202030204" pitchFamily="34" charset="0"/>
                        </a:rPr>
                        <a:t>Ninguna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a:effectLst/>
                          <a:latin typeface="Arial Narrow" panose="020B0606020202030204" pitchFamily="34" charset="0"/>
                        </a:rPr>
                        <a:t>Menor que el costo de la presa</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a:effectLst/>
                          <a:latin typeface="Arial Narrow" panose="020B0606020202030204" pitchFamily="34" charset="0"/>
                        </a:rPr>
                        <a:t>500</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890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a:effectLst/>
                          <a:latin typeface="Arial Narrow" panose="020B0606020202030204" pitchFamily="34" charset="0"/>
                        </a:rPr>
                        <a:t>Moderada</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a:effectLst/>
                          <a:latin typeface="Arial Narrow" panose="020B0606020202030204" pitchFamily="34" charset="0"/>
                        </a:rPr>
                        <a:t>Del orden del costo de la presa</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a:effectLst/>
                          <a:latin typeface="Arial Narrow" panose="020B0606020202030204" pitchFamily="34" charset="0"/>
                        </a:rPr>
                        <a:t>1,000</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890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a:effectLst/>
                          <a:latin typeface="Arial Narrow" panose="020B0606020202030204" pitchFamily="34" charset="0"/>
                        </a:rPr>
                        <a:t>Considerable</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a:effectLst/>
                          <a:latin typeface="Arial Narrow" panose="020B0606020202030204" pitchFamily="34" charset="0"/>
                        </a:rPr>
                        <a:t>Mayor que el costo de la presa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a:effectLst/>
                          <a:latin typeface="Arial Narrow" panose="020B0606020202030204" pitchFamily="34" charset="0"/>
                        </a:rPr>
                        <a:t>10,000</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4830">
                <a:tc rowSpan="3">
                  <a:txBody>
                    <a:bodyPr/>
                    <a:lstStyle/>
                    <a:p>
                      <a:pPr algn="ctr">
                        <a:lnSpc>
                          <a:spcPct val="115000"/>
                        </a:lnSpc>
                        <a:spcAft>
                          <a:spcPts val="0"/>
                        </a:spcAft>
                      </a:pPr>
                      <a:r>
                        <a:rPr lang="es-EC" sz="1100" dirty="0">
                          <a:effectLst/>
                          <a:latin typeface="Arial Narrow" panose="020B0606020202030204" pitchFamily="34" charset="0"/>
                        </a:rPr>
                        <a:t>Mediana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es-EC" sz="1100" dirty="0">
                          <a:effectLst/>
                          <a:latin typeface="Arial Narrow" panose="020B0606020202030204" pitchFamily="34" charset="0"/>
                        </a:rPr>
                        <a:t>Entre 1.5 y 60</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pPr>
                      <a:r>
                        <a:rPr lang="es-EC" sz="1100" dirty="0">
                          <a:effectLst/>
                          <a:latin typeface="Arial Narrow" panose="020B0606020202030204" pitchFamily="34" charset="0"/>
                        </a:rPr>
                        <a:t>Entre 12 y 30</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a:effectLst/>
                          <a:latin typeface="Arial Narrow" panose="020B0606020202030204" pitchFamily="34" charset="0"/>
                        </a:rPr>
                        <a:t>Ninguna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a:effectLst/>
                          <a:latin typeface="Arial Narrow" panose="020B0606020202030204" pitchFamily="34" charset="0"/>
                        </a:rPr>
                        <a:t>Dentro de la capacidad financiera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a:effectLst/>
                          <a:latin typeface="Arial Narrow" panose="020B0606020202030204" pitchFamily="34" charset="0"/>
                        </a:rPr>
                        <a:t>1,000 a 10,000</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821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dirty="0">
                          <a:effectLst/>
                          <a:latin typeface="Arial Narrow" panose="020B0606020202030204" pitchFamily="34" charset="0"/>
                        </a:rPr>
                        <a:t>Moderada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a:effectLst/>
                          <a:latin typeface="Arial Narrow" panose="020B0606020202030204" pitchFamily="34" charset="0"/>
                        </a:rPr>
                        <a:t>Ligeramente mayor que la capacidad financiera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a:effectLst/>
                          <a:latin typeface="Arial Narrow" panose="020B0606020202030204" pitchFamily="34" charset="0"/>
                        </a:rPr>
                        <a:t>10,000</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483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C" sz="1100">
                          <a:effectLst/>
                          <a:latin typeface="Arial Narrow" panose="020B0606020202030204" pitchFamily="34" charset="0"/>
                        </a:rPr>
                        <a:t>Considerable</a:t>
                      </a:r>
                      <a:endParaRPr lang="es-EC" sz="110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a:effectLst/>
                          <a:latin typeface="Arial Narrow" panose="020B0606020202030204" pitchFamily="34" charset="0"/>
                        </a:rPr>
                        <a:t>Mayor que la capacidad financiera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smtClean="0">
                          <a:effectLst/>
                          <a:latin typeface="Arial Narrow" panose="020B0606020202030204" pitchFamily="34" charset="0"/>
                        </a:rPr>
                        <a:t>10,000</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78219">
                <a:tc>
                  <a:txBody>
                    <a:bodyPr/>
                    <a:lstStyle/>
                    <a:p>
                      <a:pPr algn="ctr">
                        <a:lnSpc>
                          <a:spcPct val="115000"/>
                        </a:lnSpc>
                        <a:spcAft>
                          <a:spcPts val="0"/>
                        </a:spcAft>
                      </a:pPr>
                      <a:r>
                        <a:rPr lang="es-MX" sz="1100" dirty="0" smtClean="0">
                          <a:effectLst/>
                          <a:latin typeface="Arial Narrow" panose="020B0606020202030204" pitchFamily="34" charset="0"/>
                        </a:rPr>
                        <a:t>Grande</a:t>
                      </a:r>
                      <a:endParaRPr lang="es-EC" sz="1100" dirty="0">
                        <a:effectLst/>
                        <a:latin typeface="Arial Narrow" panose="020B0606020202030204" pitchFamily="34" charset="0"/>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&gt; 60</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a:effectLst/>
                          <a:latin typeface="Arial Narrow" panose="020B0606020202030204" pitchFamily="34" charset="0"/>
                        </a:rPr>
                        <a:t>&gt; 18</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100" dirty="0">
                          <a:effectLst/>
                          <a:latin typeface="Arial Narrow" panose="020B0606020202030204" pitchFamily="34" charset="0"/>
                        </a:rPr>
                        <a:t>considerable</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a:effectLst/>
                          <a:latin typeface="Arial Narrow" panose="020B0606020202030204" pitchFamily="34" charset="0"/>
                        </a:rPr>
                        <a:t>Excesivos o como norma política establecida</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MX" sz="1100" dirty="0" smtClean="0">
                          <a:effectLst/>
                          <a:latin typeface="Arial Narrow" panose="020B0606020202030204" pitchFamily="34" charset="0"/>
                        </a:rPr>
                        <a:t>10,000 </a:t>
                      </a:r>
                      <a:r>
                        <a:rPr lang="es-MX" sz="1100" dirty="0">
                          <a:effectLst/>
                          <a:latin typeface="Arial Narrow" panose="020B0606020202030204" pitchFamily="34" charset="0"/>
                        </a:rPr>
                        <a:t>años</a:t>
                      </a:r>
                      <a:endParaRPr lang="es-EC" sz="1100" dirty="0">
                        <a:effectLst/>
                        <a:latin typeface="Arial Narrow" panose="020B0606020202030204" pitchFamily="34" charset="0"/>
                        <a:ea typeface="Calibri"/>
                        <a:cs typeface="Times New Roman"/>
                      </a:endParaRPr>
                    </a:p>
                  </a:txBody>
                  <a:tcPr marL="58692" marR="586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1" name="20 Cerrar llave"/>
          <p:cNvSpPr/>
          <p:nvPr/>
        </p:nvSpPr>
        <p:spPr>
          <a:xfrm>
            <a:off x="6984268" y="2531805"/>
            <a:ext cx="324036" cy="4137555"/>
          </a:xfrm>
          <a:prstGeom prst="rightBrace">
            <a:avLst>
              <a:gd name="adj1" fmla="val 8333"/>
              <a:gd name="adj2" fmla="val 42379"/>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3" name="22 Rectángulo"/>
          <p:cNvSpPr/>
          <p:nvPr/>
        </p:nvSpPr>
        <p:spPr>
          <a:xfrm>
            <a:off x="251520" y="5961477"/>
            <a:ext cx="6552728" cy="779890"/>
          </a:xfrm>
          <a:prstGeom prst="rect">
            <a:avLst/>
          </a:prstGeom>
          <a:solidFill>
            <a:schemeClr val="lt1">
              <a:alpha val="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18" name="17 CuadroTexto">
            <a:hlinkClick r:id="rId5" action="ppaction://hlinksldjump"/>
          </p:cNvPr>
          <p:cNvSpPr txBox="1"/>
          <p:nvPr/>
        </p:nvSpPr>
        <p:spPr>
          <a:xfrm>
            <a:off x="6480720" y="6597352"/>
            <a:ext cx="2771800" cy="307777"/>
          </a:xfrm>
          <a:prstGeom prst="rect">
            <a:avLst/>
          </a:prstGeom>
          <a:noFill/>
        </p:spPr>
        <p:txBody>
          <a:bodyPr wrap="square" rtlCol="0">
            <a:spAutoFit/>
          </a:bodyPr>
          <a:lstStyle/>
          <a:p>
            <a:r>
              <a:rPr lang="es-EC" sz="1400" dirty="0" smtClean="0">
                <a:latin typeface="Algerian" panose="04020705040A02060702" pitchFamily="82" charset="0"/>
                <a:hlinkClick r:id="rId6" action="ppaction://hlinksldjump"/>
              </a:rPr>
              <a:t>Ir a HIDROGRAMA SUAVIZADO</a:t>
            </a:r>
            <a:endParaRPr lang="es-EC" sz="1400" dirty="0">
              <a:latin typeface="Algerian" panose="04020705040A02060702" pitchFamily="82" charset="0"/>
            </a:endParaRPr>
          </a:p>
        </p:txBody>
      </p:sp>
    </p:spTree>
    <p:extLst>
      <p:ext uri="{BB962C8B-B14F-4D97-AF65-F5344CB8AC3E}">
        <p14:creationId xmlns:p14="http://schemas.microsoft.com/office/powerpoint/2010/main" val="32553335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ircle(in)">
                                      <p:cBhvr>
                                        <p:cTn id="71" dur="2000"/>
                                        <p:tgtEl>
                                          <p:spTgt spid="1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500"/>
                                        <p:tgtEl>
                                          <p:spTgt spid="14"/>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00"/>
                                        <p:tgtEl>
                                          <p:spTgt spid="15"/>
                                        </p:tgtEl>
                                      </p:cBhvr>
                                    </p:animEffect>
                                  </p:childTnLst>
                                </p:cTn>
                              </p:par>
                              <p:par>
                                <p:cTn id="80" presetID="22" presetClass="entr" presetSubtype="4"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down)">
                                      <p:cBhvr>
                                        <p:cTn id="82" dur="500"/>
                                        <p:tgtEl>
                                          <p:spTgt spid="17"/>
                                        </p:tgtEl>
                                      </p:cBhvr>
                                    </p:animEffect>
                                  </p:childTnLst>
                                </p:cTn>
                              </p:par>
                              <p:par>
                                <p:cTn id="83" presetID="22" presetClass="entr" presetSubtype="4"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down)">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nodeType="click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circle(in)">
                                      <p:cBhvr>
                                        <p:cTn id="90" dur="2000"/>
                                        <p:tgtEl>
                                          <p:spTgt spid="20"/>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circle(in)">
                                      <p:cBhvr>
                                        <p:cTn id="93" dur="20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barn(inVertical)">
                                      <p:cBhvr>
                                        <p:cTn id="9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3" grpId="0"/>
      <p:bldP spid="6" grpId="0"/>
      <p:bldP spid="7" grpId="0"/>
      <p:bldP spid="8" grpId="0" animBg="1"/>
      <p:bldP spid="9" grpId="0" animBg="1"/>
      <p:bldP spid="10" grpId="0" animBg="1"/>
      <p:bldP spid="14" grpId="0" animBg="1"/>
      <p:bldP spid="15"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HIDROGRAMA UNITARIO</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484784"/>
            <a:ext cx="3698448" cy="369332"/>
          </a:xfrm>
          <a:prstGeom prst="rect">
            <a:avLst/>
          </a:prstGeom>
        </p:spPr>
        <p:txBody>
          <a:bodyPr wrap="none">
            <a:spAutoFit/>
          </a:bodyPr>
          <a:lstStyle/>
          <a:p>
            <a:r>
              <a:rPr lang="es-EC" b="1" i="1" u="sng" dirty="0"/>
              <a:t>Periodo de Retorno 10.000 años</a:t>
            </a:r>
            <a:endParaRPr lang="es-EC" dirty="0"/>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1205844232"/>
                  </p:ext>
                </p:extLst>
              </p:nvPr>
            </p:nvGraphicFramePr>
            <p:xfrm>
              <a:off x="1691680" y="2060848"/>
              <a:ext cx="5904656" cy="1495298"/>
            </p:xfrm>
            <a:graphic>
              <a:graphicData uri="http://schemas.openxmlformats.org/drawingml/2006/table">
                <a:tbl>
                  <a:tblPr firstRow="1" firstCol="1" bandRow="1">
                    <a:tableStyleId>{BDBED569-4797-4DF1-A0F4-6AAB3CD982D8}</a:tableStyleId>
                  </a:tblPr>
                  <a:tblGrid>
                    <a:gridCol w="1785248"/>
                    <a:gridCol w="2619134"/>
                    <a:gridCol w="1500274"/>
                  </a:tblGrid>
                  <a:tr h="252095">
                    <a:tc>
                      <a:txBody>
                        <a:bodyPr/>
                        <a:lstStyle/>
                        <a:p>
                          <a:pPr algn="ctr">
                            <a:lnSpc>
                              <a:spcPct val="115000"/>
                            </a:lnSpc>
                            <a:spcAft>
                              <a:spcPts val="0"/>
                            </a:spcAft>
                          </a:pPr>
                          <a:r>
                            <a:rPr lang="es-EC" sz="1400" dirty="0">
                              <a:effectLst/>
                              <a:latin typeface="Arial Narrow" panose="020B0606020202030204" pitchFamily="34" charset="0"/>
                            </a:rPr>
                            <a:t>Variable</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Fórmula</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Valor</a:t>
                          </a:r>
                          <a:endParaRPr lang="es-EC" sz="120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Precipitación </a:t>
                          </a:r>
                          <a:r>
                            <a:rPr lang="es-EC" sz="1400" dirty="0" smtClean="0">
                              <a:effectLst/>
                              <a:latin typeface="Arial Narrow" panose="020B0606020202030204" pitchFamily="34" charset="0"/>
                            </a:rPr>
                            <a:t>(mm)</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dirty="0">
                              <a:effectLst/>
                              <a:latin typeface="Arial Narrow" panose="020B0606020202030204" pitchFamily="34" charset="0"/>
                            </a:rPr>
                            <a:t>370,87</a:t>
                          </a:r>
                          <a:endParaRPr lang="es-EC" sz="1200" dirty="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Tiempo de </a:t>
                          </a:r>
                          <a:r>
                            <a:rPr lang="es-EC" sz="1400" dirty="0" smtClean="0">
                              <a:effectLst/>
                              <a:latin typeface="Arial Narrow" panose="020B0606020202030204" pitchFamily="34" charset="0"/>
                            </a:rPr>
                            <a:t>punta (h)</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a:rPr>
                                  <m:t>𝑇𝑝</m:t>
                                </m:r>
                                <m:r>
                                  <a:rPr lang="es-EC" sz="1400">
                                    <a:effectLst/>
                                    <a:latin typeface="Cambria Math"/>
                                  </a:rPr>
                                  <m:t>=0,5∗</m:t>
                                </m:r>
                                <m:r>
                                  <a:rPr lang="es-EC" sz="1400">
                                    <a:effectLst/>
                                    <a:latin typeface="Cambria Math"/>
                                  </a:rPr>
                                  <m:t>𝐷</m:t>
                                </m:r>
                                <m:r>
                                  <a:rPr lang="es-EC" sz="1400">
                                    <a:effectLst/>
                                    <a:latin typeface="Cambria Math"/>
                                  </a:rPr>
                                  <m:t>+0,6∗</m:t>
                                </m:r>
                                <m:r>
                                  <a:rPr lang="es-EC" sz="1400">
                                    <a:effectLst/>
                                    <a:latin typeface="Cambria Math"/>
                                  </a:rPr>
                                  <m:t>𝑇𝑐</m:t>
                                </m:r>
                              </m:oMath>
                            </m:oMathPara>
                          </a14:m>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dirty="0">
                              <a:effectLst/>
                              <a:latin typeface="Arial Narrow" panose="020B0606020202030204" pitchFamily="34" charset="0"/>
                            </a:rPr>
                            <a:t>27,46</a:t>
                          </a:r>
                          <a:endParaRPr lang="es-EC" sz="1200" dirty="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Tiempo de </a:t>
                          </a:r>
                          <a:r>
                            <a:rPr lang="es-EC" sz="1400" dirty="0" smtClean="0">
                              <a:effectLst/>
                              <a:latin typeface="Arial Narrow" panose="020B0606020202030204" pitchFamily="34" charset="0"/>
                            </a:rPr>
                            <a:t>base (h)</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14:m>
                            <m:oMath xmlns:m="http://schemas.openxmlformats.org/officeDocument/2006/math">
                              <m:r>
                                <a:rPr lang="es-EC" sz="1400">
                                  <a:effectLst/>
                                  <a:latin typeface="Cambria Math"/>
                                </a:rPr>
                                <m:t>𝑇𝑏</m:t>
                              </m:r>
                              <m:r>
                                <a:rPr lang="es-EC" sz="1400">
                                  <a:effectLst/>
                                  <a:latin typeface="Cambria Math"/>
                                </a:rPr>
                                <m:t>=2,67∗</m:t>
                              </m:r>
                              <m:r>
                                <a:rPr lang="es-EC" sz="1400">
                                  <a:effectLst/>
                                  <a:latin typeface="Cambria Math"/>
                                </a:rPr>
                                <m:t>𝑇𝑝</m:t>
                              </m:r>
                            </m:oMath>
                          </a14:m>
                          <a:r>
                            <a:rPr lang="es-EC" sz="1400">
                              <a:effectLst/>
                              <a:latin typeface="Arial Narrow" panose="020B0606020202030204" pitchFamily="34" charset="0"/>
                            </a:rPr>
                            <a: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dirty="0">
                              <a:effectLst/>
                              <a:latin typeface="Arial Narrow" panose="020B0606020202030204" pitchFamily="34" charset="0"/>
                            </a:rPr>
                            <a:t>73,33</a:t>
                          </a:r>
                          <a:endParaRPr lang="es-EC" sz="1200" dirty="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Caudal de </a:t>
                          </a:r>
                          <a:r>
                            <a:rPr lang="es-EC" sz="1400" dirty="0" smtClean="0">
                              <a:effectLst/>
                              <a:latin typeface="Arial Narrow" panose="020B0606020202030204" pitchFamily="34" charset="0"/>
                            </a:rPr>
                            <a:t>Punta (m3/s)</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a:rPr>
                                  <m:t>𝑄𝑝</m:t>
                                </m:r>
                                <m:r>
                                  <a:rPr lang="es-EC" sz="1400">
                                    <a:effectLst/>
                                    <a:latin typeface="Cambria Math"/>
                                  </a:rPr>
                                  <m:t>=</m:t>
                                </m:r>
                                <m:f>
                                  <m:fPr>
                                    <m:ctrlPr>
                                      <a:rPr lang="es-EC" sz="1400" i="1">
                                        <a:effectLst/>
                                        <a:latin typeface="Cambria Math"/>
                                      </a:rPr>
                                    </m:ctrlPr>
                                  </m:fPr>
                                  <m:num>
                                    <m:r>
                                      <a:rPr lang="es-EC" sz="1400">
                                        <a:effectLst/>
                                        <a:latin typeface="Cambria Math"/>
                                      </a:rPr>
                                      <m:t>𝑃𝑚</m:t>
                                    </m:r>
                                    <m:r>
                                      <a:rPr lang="es-EC" sz="1400">
                                        <a:effectLst/>
                                        <a:latin typeface="Cambria Math"/>
                                      </a:rPr>
                                      <m:t>∗</m:t>
                                    </m:r>
                                    <m:r>
                                      <a:rPr lang="es-EC" sz="1400">
                                        <a:effectLst/>
                                        <a:latin typeface="Cambria Math"/>
                                      </a:rPr>
                                      <m:t>𝐴</m:t>
                                    </m:r>
                                  </m:num>
                                  <m:den>
                                    <m:r>
                                      <a:rPr lang="es-EC" sz="1400">
                                        <a:effectLst/>
                                        <a:latin typeface="Cambria Math"/>
                                      </a:rPr>
                                      <m:t>1,8∗</m:t>
                                    </m:r>
                                    <m:r>
                                      <a:rPr lang="es-EC" sz="1400">
                                        <a:effectLst/>
                                        <a:latin typeface="Cambria Math"/>
                                      </a:rPr>
                                      <m:t>𝑇𝑏</m:t>
                                    </m:r>
                                  </m:den>
                                </m:f>
                              </m:oMath>
                            </m:oMathPara>
                          </a14:m>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dirty="0">
                              <a:effectLst/>
                              <a:latin typeface="Arial Narrow" panose="020B0606020202030204" pitchFamily="34" charset="0"/>
                            </a:rPr>
                            <a:t>443,38</a:t>
                          </a:r>
                          <a:endParaRPr lang="es-EC" sz="1200" dirty="0">
                            <a:effectLst/>
                            <a:latin typeface="Arial Narrow" panose="020B0606020202030204" pitchFamily="34" charset="0"/>
                            <a:ea typeface="Calibri"/>
                            <a:cs typeface="Times New Roman"/>
                          </a:endParaRPr>
                        </a:p>
                      </a:txBody>
                      <a:tcPr marL="44450" marR="44450" marT="0" marB="0" anchor="ct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1205844232"/>
                  </p:ext>
                </p:extLst>
              </p:nvPr>
            </p:nvGraphicFramePr>
            <p:xfrm>
              <a:off x="1691680" y="2060848"/>
              <a:ext cx="5904656" cy="1495298"/>
            </p:xfrm>
            <a:graphic>
              <a:graphicData uri="http://schemas.openxmlformats.org/drawingml/2006/table">
                <a:tbl>
                  <a:tblPr firstRow="1" firstCol="1" bandRow="1">
                    <a:tableStyleId>{BDBED569-4797-4DF1-A0F4-6AAB3CD982D8}</a:tableStyleId>
                  </a:tblPr>
                  <a:tblGrid>
                    <a:gridCol w="1785248"/>
                    <a:gridCol w="2619134"/>
                    <a:gridCol w="1500274"/>
                  </a:tblGrid>
                  <a:tr h="252095">
                    <a:tc>
                      <a:txBody>
                        <a:bodyPr/>
                        <a:lstStyle/>
                        <a:p>
                          <a:pPr algn="ctr">
                            <a:lnSpc>
                              <a:spcPct val="115000"/>
                            </a:lnSpc>
                            <a:spcAft>
                              <a:spcPts val="0"/>
                            </a:spcAft>
                          </a:pPr>
                          <a:r>
                            <a:rPr lang="es-EC" sz="1400" dirty="0">
                              <a:effectLst/>
                              <a:latin typeface="Arial Narrow" panose="020B0606020202030204" pitchFamily="34" charset="0"/>
                            </a:rPr>
                            <a:t>Variable</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Fórmula</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Valor</a:t>
                          </a:r>
                          <a:endParaRPr lang="es-EC" sz="120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Precipitación </a:t>
                          </a:r>
                          <a:r>
                            <a:rPr lang="es-EC" sz="1400" dirty="0" smtClean="0">
                              <a:effectLst/>
                              <a:latin typeface="Arial Narrow" panose="020B0606020202030204" pitchFamily="34" charset="0"/>
                            </a:rPr>
                            <a:t>(mm)</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15000"/>
                            </a:lnSpc>
                            <a:spcAft>
                              <a:spcPts val="0"/>
                            </a:spcAft>
                          </a:pPr>
                          <a:r>
                            <a:rPr lang="es-EC" sz="1400" dirty="0">
                              <a:effectLst/>
                              <a:latin typeface="Arial Narrow" panose="020B0606020202030204" pitchFamily="34" charset="0"/>
                            </a:rPr>
                            <a:t>370,87</a:t>
                          </a:r>
                          <a:endParaRPr lang="es-EC" sz="1200" dirty="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Tiempo de </a:t>
                          </a:r>
                          <a:r>
                            <a:rPr lang="es-EC" sz="1400" dirty="0" smtClean="0">
                              <a:effectLst/>
                              <a:latin typeface="Arial Narrow" panose="020B0606020202030204" pitchFamily="34" charset="0"/>
                            </a:rPr>
                            <a:t>punta (h)</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endParaRPr lang="es-EC"/>
                        </a:p>
                      </a:txBody>
                      <a:tcPr marL="44450" marR="44450" marT="0" marB="0" anchor="ctr">
                        <a:blipFill rotWithShape="1">
                          <a:blip r:embed="rId2"/>
                          <a:stretch>
                            <a:fillRect l="-68531" t="-219512" r="-57576" b="-297561"/>
                          </a:stretch>
                        </a:blipFill>
                      </a:tcPr>
                    </a:tc>
                    <a:tc>
                      <a:txBody>
                        <a:bodyPr/>
                        <a:lstStyle/>
                        <a:p>
                          <a:pPr algn="ctr">
                            <a:lnSpc>
                              <a:spcPct val="115000"/>
                            </a:lnSpc>
                            <a:spcAft>
                              <a:spcPts val="0"/>
                            </a:spcAft>
                          </a:pPr>
                          <a:r>
                            <a:rPr lang="es-EC" sz="1400" dirty="0">
                              <a:effectLst/>
                              <a:latin typeface="Arial Narrow" panose="020B0606020202030204" pitchFamily="34" charset="0"/>
                            </a:rPr>
                            <a:t>27,46</a:t>
                          </a:r>
                          <a:endParaRPr lang="es-EC" sz="1200" dirty="0">
                            <a:effectLst/>
                            <a:latin typeface="Arial Narrow" panose="020B0606020202030204" pitchFamily="34" charset="0"/>
                            <a:ea typeface="Calibri"/>
                            <a:cs typeface="Times New Roman"/>
                          </a:endParaRPr>
                        </a:p>
                      </a:txBody>
                      <a:tcPr marL="44450" marR="44450" marT="0" marB="0" anchor="ctr"/>
                    </a:tc>
                  </a:tr>
                  <a:tr h="252095">
                    <a:tc>
                      <a:txBody>
                        <a:bodyPr/>
                        <a:lstStyle/>
                        <a:p>
                          <a:pPr algn="ctr">
                            <a:lnSpc>
                              <a:spcPct val="115000"/>
                            </a:lnSpc>
                            <a:spcAft>
                              <a:spcPts val="0"/>
                            </a:spcAft>
                          </a:pPr>
                          <a:r>
                            <a:rPr lang="es-EC" sz="1400" dirty="0">
                              <a:effectLst/>
                              <a:latin typeface="Arial Narrow" panose="020B0606020202030204" pitchFamily="34" charset="0"/>
                            </a:rPr>
                            <a:t>Tiempo de </a:t>
                          </a:r>
                          <a:r>
                            <a:rPr lang="es-EC" sz="1400" dirty="0" smtClean="0">
                              <a:effectLst/>
                              <a:latin typeface="Arial Narrow" panose="020B0606020202030204" pitchFamily="34" charset="0"/>
                            </a:rPr>
                            <a:t>base (h)</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endParaRPr lang="es-EC"/>
                        </a:p>
                      </a:txBody>
                      <a:tcPr marL="44450" marR="44450" marT="0" marB="0" anchor="ctr">
                        <a:blipFill rotWithShape="1">
                          <a:blip r:embed="rId2"/>
                          <a:stretch>
                            <a:fillRect l="-68531" t="-319512" r="-57576" b="-197561"/>
                          </a:stretch>
                        </a:blipFill>
                      </a:tcPr>
                    </a:tc>
                    <a:tc>
                      <a:txBody>
                        <a:bodyPr/>
                        <a:lstStyle/>
                        <a:p>
                          <a:pPr algn="ctr">
                            <a:lnSpc>
                              <a:spcPct val="115000"/>
                            </a:lnSpc>
                            <a:spcAft>
                              <a:spcPts val="0"/>
                            </a:spcAft>
                          </a:pPr>
                          <a:r>
                            <a:rPr lang="es-EC" sz="1400" dirty="0">
                              <a:effectLst/>
                              <a:latin typeface="Arial Narrow" panose="020B0606020202030204" pitchFamily="34" charset="0"/>
                            </a:rPr>
                            <a:t>73,33</a:t>
                          </a:r>
                          <a:endParaRPr lang="es-EC" sz="1200" dirty="0">
                            <a:effectLst/>
                            <a:latin typeface="Arial Narrow" panose="020B0606020202030204" pitchFamily="34" charset="0"/>
                            <a:ea typeface="Calibri"/>
                            <a:cs typeface="Times New Roman"/>
                          </a:endParaRPr>
                        </a:p>
                      </a:txBody>
                      <a:tcPr marL="44450" marR="44450" marT="0" marB="0" anchor="ctr"/>
                    </a:tc>
                  </a:tr>
                  <a:tr h="486918">
                    <a:tc>
                      <a:txBody>
                        <a:bodyPr/>
                        <a:lstStyle/>
                        <a:p>
                          <a:pPr algn="ctr">
                            <a:lnSpc>
                              <a:spcPct val="115000"/>
                            </a:lnSpc>
                            <a:spcAft>
                              <a:spcPts val="0"/>
                            </a:spcAft>
                          </a:pPr>
                          <a:r>
                            <a:rPr lang="es-EC" sz="1400" dirty="0">
                              <a:effectLst/>
                              <a:latin typeface="Arial Narrow" panose="020B0606020202030204" pitchFamily="34" charset="0"/>
                            </a:rPr>
                            <a:t>Caudal de </a:t>
                          </a:r>
                          <a:r>
                            <a:rPr lang="es-EC" sz="1400" dirty="0" smtClean="0">
                              <a:effectLst/>
                              <a:latin typeface="Arial Narrow" panose="020B0606020202030204" pitchFamily="34" charset="0"/>
                            </a:rPr>
                            <a:t>Punta (m3/s)</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endParaRPr lang="es-EC"/>
                        </a:p>
                      </a:txBody>
                      <a:tcPr marL="44450" marR="44450" marT="0" marB="0" anchor="ctr">
                        <a:blipFill rotWithShape="1">
                          <a:blip r:embed="rId2"/>
                          <a:stretch>
                            <a:fillRect l="-68531" t="-215000" r="-57576" b="-1250"/>
                          </a:stretch>
                        </a:blipFill>
                      </a:tcPr>
                    </a:tc>
                    <a:tc>
                      <a:txBody>
                        <a:bodyPr/>
                        <a:lstStyle/>
                        <a:p>
                          <a:pPr algn="ctr">
                            <a:lnSpc>
                              <a:spcPct val="115000"/>
                            </a:lnSpc>
                            <a:spcAft>
                              <a:spcPts val="0"/>
                            </a:spcAft>
                          </a:pPr>
                          <a:r>
                            <a:rPr lang="es-EC" sz="1400" dirty="0">
                              <a:effectLst/>
                              <a:latin typeface="Arial Narrow" panose="020B0606020202030204" pitchFamily="34" charset="0"/>
                            </a:rPr>
                            <a:t>443,38</a:t>
                          </a:r>
                          <a:endParaRPr lang="es-EC" sz="1200" dirty="0">
                            <a:effectLst/>
                            <a:latin typeface="Arial Narrow" panose="020B0606020202030204" pitchFamily="34" charset="0"/>
                            <a:ea typeface="Calibri"/>
                            <a:cs typeface="Times New Roman"/>
                          </a:endParaRPr>
                        </a:p>
                      </a:txBody>
                      <a:tcPr marL="44450" marR="44450" marT="0" marB="0" anchor="ctr"/>
                    </a:tc>
                  </a:tr>
                </a:tbl>
              </a:graphicData>
            </a:graphic>
          </p:graphicFrame>
        </mc:Fallback>
      </mc:AlternateContent>
      <p:graphicFrame>
        <p:nvGraphicFramePr>
          <p:cNvPr id="8" name="7 Gráfico"/>
          <p:cNvGraphicFramePr/>
          <p:nvPr>
            <p:extLst>
              <p:ext uri="{D42A27DB-BD31-4B8C-83A1-F6EECF244321}">
                <p14:modId xmlns:p14="http://schemas.microsoft.com/office/powerpoint/2010/main" val="3665357213"/>
              </p:ext>
            </p:extLst>
          </p:nvPr>
        </p:nvGraphicFramePr>
        <p:xfrm>
          <a:off x="2267744" y="3933056"/>
          <a:ext cx="4611541" cy="25922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35044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in)">
                                      <p:cBhvr>
                                        <p:cTn id="5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469110705"/>
              </p:ext>
            </p:extLst>
          </p:nvPr>
        </p:nvGraphicFramePr>
        <p:xfrm>
          <a:off x="827584" y="1268760"/>
          <a:ext cx="6912768" cy="5342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2 Título"/>
          <p:cNvSpPr>
            <a:spLocks noGrp="1"/>
          </p:cNvSpPr>
          <p:nvPr>
            <p:ph type="title"/>
          </p:nvPr>
        </p:nvSpPr>
        <p:spPr>
          <a:xfrm>
            <a:off x="381000" y="355847"/>
            <a:ext cx="3542928" cy="696889"/>
          </a:xfrm>
        </p:spPr>
        <p:txBody>
          <a:bodyPr>
            <a:noAutofit/>
          </a:bodyPr>
          <a:lstStyle/>
          <a:p>
            <a:pPr algn="just"/>
            <a:r>
              <a:rPr lang="es-EC" sz="4000" cap="none" spc="0"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DESARROLLO</a:t>
            </a:r>
            <a:endParaRPr lang="es-EC" sz="4000" cap="none" spc="0"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Tree>
    <p:extLst>
      <p:ext uri="{BB962C8B-B14F-4D97-AF65-F5344CB8AC3E}">
        <p14:creationId xmlns:p14="http://schemas.microsoft.com/office/powerpoint/2010/main" val="5692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HIDROLÓGICO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76470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HIDROGRAMA UNITARIO</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43524" y="1412776"/>
            <a:ext cx="3698448" cy="369332"/>
          </a:xfrm>
          <a:prstGeom prst="rect">
            <a:avLst/>
          </a:prstGeom>
        </p:spPr>
        <p:txBody>
          <a:bodyPr wrap="none">
            <a:spAutoFit/>
          </a:bodyPr>
          <a:lstStyle/>
          <a:p>
            <a:r>
              <a:rPr lang="es-EC" b="1" i="1" u="sng" dirty="0"/>
              <a:t>Periodo de Retorno 10.000 años</a:t>
            </a:r>
            <a:endParaRPr lang="es-EC" dirty="0"/>
          </a:p>
        </p:txBody>
      </p:sp>
      <p:sp>
        <p:nvSpPr>
          <p:cNvPr id="8" name="7 Rectángulo"/>
          <p:cNvSpPr/>
          <p:nvPr/>
        </p:nvSpPr>
        <p:spPr>
          <a:xfrm>
            <a:off x="476347" y="1916832"/>
            <a:ext cx="3665625" cy="1569660"/>
          </a:xfrm>
          <a:prstGeom prst="rect">
            <a:avLst/>
          </a:prstGeom>
        </p:spPr>
        <p:txBody>
          <a:bodyPr wrap="square">
            <a:spAutoFit/>
          </a:bodyPr>
          <a:lstStyle/>
          <a:p>
            <a:pPr algn="just">
              <a:lnSpc>
                <a:spcPct val="150000"/>
              </a:lnSpc>
            </a:pPr>
            <a:r>
              <a:rPr lang="es-EC" sz="1600" dirty="0">
                <a:latin typeface="Arial Narrow" panose="020B0606020202030204" pitchFamily="34" charset="0"/>
              </a:rPr>
              <a:t>El hidrograma suavizado se basó en el hidrograma unitario del método del Hidrograma Adimensional del SCS, como se detalla a continuación:</a:t>
            </a:r>
          </a:p>
        </p:txBody>
      </p:sp>
      <p:graphicFrame>
        <p:nvGraphicFramePr>
          <p:cNvPr id="9" name="8 Tabla"/>
          <p:cNvGraphicFramePr>
            <a:graphicFrameLocks noGrp="1"/>
          </p:cNvGraphicFramePr>
          <p:nvPr>
            <p:extLst>
              <p:ext uri="{D42A27DB-BD31-4B8C-83A1-F6EECF244321}">
                <p14:modId xmlns:p14="http://schemas.microsoft.com/office/powerpoint/2010/main" val="3632287685"/>
              </p:ext>
            </p:extLst>
          </p:nvPr>
        </p:nvGraphicFramePr>
        <p:xfrm>
          <a:off x="4798368" y="836712"/>
          <a:ext cx="3538737" cy="5888736"/>
        </p:xfrm>
        <a:graphic>
          <a:graphicData uri="http://schemas.openxmlformats.org/drawingml/2006/table">
            <a:tbl>
              <a:tblPr firstRow="1" firstCol="1" bandRow="1">
                <a:tableStyleId>{ED083AE6-46FA-4A59-8FB0-9F97EB10719F}</a:tableStyleId>
              </a:tblPr>
              <a:tblGrid>
                <a:gridCol w="1205520"/>
                <a:gridCol w="777739"/>
                <a:gridCol w="777739"/>
                <a:gridCol w="777739"/>
              </a:tblGrid>
              <a:tr h="174058">
                <a:tc>
                  <a:txBody>
                    <a:bodyPr/>
                    <a:lstStyle/>
                    <a:p>
                      <a:pPr algn="ctr">
                        <a:lnSpc>
                          <a:spcPct val="115000"/>
                        </a:lnSpc>
                        <a:spcAft>
                          <a:spcPts val="0"/>
                        </a:spcAft>
                      </a:pPr>
                      <a:r>
                        <a:rPr lang="es-EC" sz="1200" dirty="0">
                          <a:effectLst/>
                          <a:latin typeface="Arial Narrow" panose="020B0606020202030204" pitchFamily="34" charset="0"/>
                        </a:rPr>
                        <a:t>T /  </a:t>
                      </a:r>
                      <a:r>
                        <a:rPr lang="es-EC" sz="1200" dirty="0" err="1">
                          <a:effectLst/>
                          <a:latin typeface="Arial Narrow" panose="020B0606020202030204" pitchFamily="34" charset="0"/>
                        </a:rPr>
                        <a:t>tp</a:t>
                      </a:r>
                      <a:endParaRPr lang="es-EC" sz="1200" dirty="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Q / Qp</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T</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Q</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0,1</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0,015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2,75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6,65</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0,075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5,49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33,25</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0,16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8,24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70,94</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0,28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10,99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124,15</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0,43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13,73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16,48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266,03</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0,7</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0,77</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19,22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341,41</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0,89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21,97</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394,61</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0,9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0,97</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24,72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430,08</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dirty="0">
                          <a:effectLst/>
                          <a:latin typeface="Arial Narrow" panose="020B0606020202030204" pitchFamily="34" charset="0"/>
                        </a:rPr>
                        <a:t>1</a:t>
                      </a:r>
                      <a:endParaRPr lang="es-EC" sz="1200" dirty="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dirty="0">
                          <a:effectLst/>
                          <a:latin typeface="Arial Narrow" panose="020B0606020202030204" pitchFamily="34" charset="0"/>
                        </a:rPr>
                        <a:t>1</a:t>
                      </a:r>
                      <a:endParaRPr lang="es-EC" sz="1200" dirty="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dirty="0">
                          <a:effectLst/>
                          <a:latin typeface="Arial Narrow" panose="020B0606020202030204" pitchFamily="34" charset="0"/>
                        </a:rPr>
                        <a:t>27,46</a:t>
                      </a:r>
                      <a:endParaRPr lang="es-EC" sz="1200" dirty="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dirty="0">
                          <a:effectLst/>
                          <a:latin typeface="Arial Narrow" panose="020B0606020202030204" pitchFamily="34" charset="0"/>
                        </a:rPr>
                        <a:t>443,38</a:t>
                      </a:r>
                      <a:endParaRPr lang="es-EC" sz="1200" dirty="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1,1</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0,98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30,21</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434,52</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0,92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32,96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407,91</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0,84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35,70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372,44</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0,75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38,45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332,54</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0,65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41,20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288,20</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0,57</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43,94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252,73</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0,43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49,44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0,32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54,93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141,88</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2,2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0,24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60,42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106,41</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2,4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0,18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65,91</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79,81</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2,6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0,13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71,41</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57,64</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2,8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0,098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76,90</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43,45</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3</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0,075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82,39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33,25</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3,5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0,036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96,12</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15,96</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4</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0,018</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109,86</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7,98</a:t>
                      </a:r>
                      <a:endParaRPr lang="es-EC" sz="1200">
                        <a:effectLst/>
                        <a:latin typeface="Arial Narrow" panose="020B0606020202030204" pitchFamily="34" charset="0"/>
                        <a:ea typeface="Calibri"/>
                        <a:cs typeface="Times New Roman"/>
                      </a:endParaRPr>
                    </a:p>
                  </a:txBody>
                  <a:tcPr marL="30690" marR="30690" marT="0" marB="0" anchor="ctr"/>
                </a:tc>
              </a:tr>
              <a:tr h="174058">
                <a:tc>
                  <a:txBody>
                    <a:bodyPr/>
                    <a:lstStyle/>
                    <a:p>
                      <a:pPr algn="ctr">
                        <a:lnSpc>
                          <a:spcPct val="115000"/>
                        </a:lnSpc>
                        <a:spcAft>
                          <a:spcPts val="0"/>
                        </a:spcAft>
                      </a:pPr>
                      <a:r>
                        <a:rPr lang="es-EC" sz="1200">
                          <a:effectLst/>
                          <a:latin typeface="Arial Narrow" panose="020B0606020202030204" pitchFamily="34" charset="0"/>
                        </a:rPr>
                        <a:t>4,5</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0,009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a:effectLst/>
                          <a:latin typeface="Arial Narrow" panose="020B0606020202030204" pitchFamily="34" charset="0"/>
                        </a:rPr>
                        <a:t>123,59</a:t>
                      </a:r>
                      <a:endParaRPr lang="es-EC" sz="1200">
                        <a:effectLst/>
                        <a:latin typeface="Arial Narrow" panose="020B0606020202030204" pitchFamily="34" charset="0"/>
                        <a:ea typeface="Calibri"/>
                        <a:cs typeface="Times New Roman"/>
                      </a:endParaRPr>
                    </a:p>
                  </a:txBody>
                  <a:tcPr marL="30690" marR="30690" marT="0" marB="0" anchor="ctr"/>
                </a:tc>
                <a:tc>
                  <a:txBody>
                    <a:bodyPr/>
                    <a:lstStyle/>
                    <a:p>
                      <a:pPr algn="ctr">
                        <a:lnSpc>
                          <a:spcPct val="115000"/>
                        </a:lnSpc>
                        <a:spcAft>
                          <a:spcPts val="0"/>
                        </a:spcAft>
                      </a:pPr>
                      <a:r>
                        <a:rPr lang="es-EC" sz="1200" dirty="0">
                          <a:effectLst/>
                          <a:latin typeface="Arial Narrow" panose="020B0606020202030204" pitchFamily="34" charset="0"/>
                        </a:rPr>
                        <a:t>3,99</a:t>
                      </a:r>
                      <a:endParaRPr lang="es-EC" sz="1200" dirty="0">
                        <a:effectLst/>
                        <a:latin typeface="Arial Narrow" panose="020B0606020202030204" pitchFamily="34" charset="0"/>
                        <a:ea typeface="Calibri"/>
                        <a:cs typeface="Times New Roman"/>
                      </a:endParaRPr>
                    </a:p>
                  </a:txBody>
                  <a:tcPr marL="30690" marR="30690" marT="0" marB="0" anchor="ctr"/>
                </a:tc>
              </a:tr>
            </a:tbl>
          </a:graphicData>
        </a:graphic>
      </p:graphicFrame>
      <p:graphicFrame>
        <p:nvGraphicFramePr>
          <p:cNvPr id="10" name="9 Gráfico"/>
          <p:cNvGraphicFramePr/>
          <p:nvPr>
            <p:extLst>
              <p:ext uri="{D42A27DB-BD31-4B8C-83A1-F6EECF244321}">
                <p14:modId xmlns:p14="http://schemas.microsoft.com/office/powerpoint/2010/main" val="4063971005"/>
              </p:ext>
            </p:extLst>
          </p:nvPr>
        </p:nvGraphicFramePr>
        <p:xfrm>
          <a:off x="289217" y="3486492"/>
          <a:ext cx="4167661" cy="3110860"/>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4716016" y="3093868"/>
            <a:ext cx="3682752" cy="345524"/>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CuadroTexto">
            <a:hlinkClick r:id="rId3" action="ppaction://hlinksldjump"/>
          </p:cNvPr>
          <p:cNvSpPr txBox="1"/>
          <p:nvPr/>
        </p:nvSpPr>
        <p:spPr>
          <a:xfrm>
            <a:off x="179512" y="6489890"/>
            <a:ext cx="2771800" cy="307777"/>
          </a:xfrm>
          <a:prstGeom prst="rect">
            <a:avLst/>
          </a:prstGeom>
          <a:noFill/>
        </p:spPr>
        <p:txBody>
          <a:bodyPr wrap="square" rtlCol="0">
            <a:spAutoFit/>
          </a:bodyPr>
          <a:lstStyle/>
          <a:p>
            <a:r>
              <a:rPr lang="es-EC" sz="1400" dirty="0" smtClean="0">
                <a:latin typeface="Algerian" panose="04020705040A02060702" pitchFamily="82" charset="0"/>
                <a:hlinkClick r:id="rId4" action="ppaction://hlinksldjump"/>
              </a:rPr>
              <a:t>Ir a DISEÑO DE LA PRESA</a:t>
            </a:r>
            <a:endParaRPr lang="es-EC" sz="1400" dirty="0">
              <a:latin typeface="Algerian" panose="04020705040A02060702" pitchFamily="82" charset="0"/>
            </a:endParaRPr>
          </a:p>
        </p:txBody>
      </p:sp>
    </p:spTree>
    <p:extLst>
      <p:ext uri="{BB962C8B-B14F-4D97-AF65-F5344CB8AC3E}">
        <p14:creationId xmlns:p14="http://schemas.microsoft.com/office/powerpoint/2010/main" val="20405944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circle(in)">
                                      <p:cBhvr>
                                        <p:cTn id="44" dur="2000"/>
                                        <p:tgtEl>
                                          <p:spTgt spid="8"/>
                                        </p:tgtEl>
                                      </p:cBhvr>
                                    </p:animEffect>
                                  </p:childTnLst>
                                </p:cTn>
                              </p:par>
                              <p:par>
                                <p:cTn id="45" presetID="6" presetClass="entr" presetSubtype="16"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Graphic spid="10" grpId="0">
        <p:bldAsOne/>
      </p:bldGraphic>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RIESGO SÍSMICO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5" name="4 Imagen"/>
          <p:cNvPicPr/>
          <p:nvPr/>
        </p:nvPicPr>
        <p:blipFill rotWithShape="1">
          <a:blip r:embed="rId2"/>
          <a:srcRect l="13772" t="13625" r="5704" b="14498"/>
          <a:stretch/>
        </p:blipFill>
        <p:spPr bwMode="auto">
          <a:xfrm>
            <a:off x="1403648" y="2123281"/>
            <a:ext cx="6336704" cy="418603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6" name="5 Rectángulo"/>
          <p:cNvSpPr/>
          <p:nvPr/>
        </p:nvSpPr>
        <p:spPr>
          <a:xfrm>
            <a:off x="683568" y="836712"/>
            <a:ext cx="7768062" cy="1200329"/>
          </a:xfrm>
          <a:prstGeom prst="rect">
            <a:avLst/>
          </a:prstGeom>
        </p:spPr>
        <p:txBody>
          <a:bodyPr wrap="square">
            <a:spAutoFit/>
          </a:bodyPr>
          <a:lstStyle/>
          <a:p>
            <a:pPr algn="just">
              <a:lnSpc>
                <a:spcPct val="150000"/>
              </a:lnSpc>
            </a:pPr>
            <a:r>
              <a:rPr lang="es-EC" sz="1600" dirty="0">
                <a:latin typeface="Arial Narrow" panose="020B0606020202030204" pitchFamily="34" charset="0"/>
              </a:rPr>
              <a:t>El área del proyecto de Propósito Múltiple Chone se encuentra en la Región Costa, dentro del territorio de  la provincia de Manabí, la misma que, según, la Norma Ecuatoriana de la Construcción (NEC - 11), se ubica en la zona VI de acuerdo a la peligrosidad sísmica</a:t>
            </a:r>
          </a:p>
        </p:txBody>
      </p:sp>
      <p:sp>
        <p:nvSpPr>
          <p:cNvPr id="2" name="1 Elipse"/>
          <p:cNvSpPr/>
          <p:nvPr/>
        </p:nvSpPr>
        <p:spPr>
          <a:xfrm>
            <a:off x="1403648" y="4931593"/>
            <a:ext cx="864096" cy="216024"/>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Elipse"/>
          <p:cNvSpPr/>
          <p:nvPr/>
        </p:nvSpPr>
        <p:spPr>
          <a:xfrm>
            <a:off x="3851920" y="2843361"/>
            <a:ext cx="720080" cy="72008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CuadroTexto">
            <a:hlinkClick r:id="rId3" action="ppaction://hlinksldjump"/>
          </p:cNvPr>
          <p:cNvSpPr txBox="1"/>
          <p:nvPr/>
        </p:nvSpPr>
        <p:spPr>
          <a:xfrm>
            <a:off x="5868144" y="6525344"/>
            <a:ext cx="3024336" cy="338554"/>
          </a:xfrm>
          <a:prstGeom prst="rect">
            <a:avLst/>
          </a:prstGeom>
          <a:noFill/>
        </p:spPr>
        <p:txBody>
          <a:bodyPr wrap="square" rtlCol="0">
            <a:spAutoFit/>
          </a:bodyPr>
          <a:lstStyle/>
          <a:p>
            <a:r>
              <a:rPr lang="es-EC" sz="1600" dirty="0" smtClean="0">
                <a:latin typeface="Algerian" panose="04020705040A02060702" pitchFamily="82" charset="0"/>
                <a:hlinkClick r:id="rId4" action="ppaction://hlinksldjump"/>
              </a:rPr>
              <a:t>Ir a Erosión de la Cuenca</a:t>
            </a:r>
            <a:endParaRPr lang="es-EC" sz="1600" dirty="0">
              <a:latin typeface="Algerian" panose="04020705040A02060702" pitchFamily="82" charset="0"/>
            </a:endParaRPr>
          </a:p>
        </p:txBody>
      </p:sp>
    </p:spTree>
    <p:extLst>
      <p:ext uri="{BB962C8B-B14F-4D97-AF65-F5344CB8AC3E}">
        <p14:creationId xmlns:p14="http://schemas.microsoft.com/office/powerpoint/2010/main" val="32048364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RIESGO SÍSMICO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449351" y="1343665"/>
            <a:ext cx="3402569" cy="4893647"/>
          </a:xfrm>
          <a:prstGeom prst="rect">
            <a:avLst/>
          </a:prstGeom>
        </p:spPr>
        <p:txBody>
          <a:bodyPr wrap="square">
            <a:spAutoFit/>
          </a:bodyPr>
          <a:lstStyle/>
          <a:p>
            <a:pPr algn="just">
              <a:lnSpc>
                <a:spcPct val="150000"/>
              </a:lnSpc>
            </a:pPr>
            <a:r>
              <a:rPr lang="es-EC" sz="1600" dirty="0">
                <a:latin typeface="Arial Narrow" panose="020B0606020202030204" pitchFamily="34" charset="0"/>
              </a:rPr>
              <a:t>Los efectos producidos por los terremotos en las estructuras y en las personas, se mide por medio de la Intensidad Sísmica, describiendo de una manera subjetiva el potencial destructivo de los sismos. Existen varias escalas de Intensidad, una de ellas es la denominada “Mercalli Modificada” (MM); a partir de esta escala y conociendo los datos mencionados anteriormente, se llega a la conclusión que el  área del proyecto puede estar sometida a un sismo de intensidad MM VIII – IX lo que implica que, se producirían los siguientes daños:</a:t>
            </a:r>
          </a:p>
        </p:txBody>
      </p:sp>
      <p:pic>
        <p:nvPicPr>
          <p:cNvPr id="8" name="7 Imagen"/>
          <p:cNvPicPr/>
          <p:nvPr/>
        </p:nvPicPr>
        <p:blipFill rotWithShape="1">
          <a:blip r:embed="rId2"/>
          <a:srcRect l="26062" t="11864" r="29231" b="8882"/>
          <a:stretch/>
        </p:blipFill>
        <p:spPr bwMode="auto">
          <a:xfrm>
            <a:off x="4048797" y="836712"/>
            <a:ext cx="4627659" cy="583264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 name="2 Rectángulo"/>
          <p:cNvSpPr/>
          <p:nvPr/>
        </p:nvSpPr>
        <p:spPr>
          <a:xfrm>
            <a:off x="4048797" y="4221088"/>
            <a:ext cx="4627659" cy="1080120"/>
          </a:xfrm>
          <a:prstGeom prst="rect">
            <a:avLst/>
          </a:prstGeom>
          <a:solidFill>
            <a:schemeClr val="accent1">
              <a:alpha val="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041096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barn(inVertic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21196"/>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EROSIÓN DE LA CUENCA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76347" y="764704"/>
            <a:ext cx="7931224" cy="1200329"/>
          </a:xfrm>
          <a:prstGeom prst="rect">
            <a:avLst/>
          </a:prstGeom>
        </p:spPr>
        <p:txBody>
          <a:bodyPr wrap="square">
            <a:spAutoFit/>
          </a:bodyPr>
          <a:lstStyle/>
          <a:p>
            <a:pPr algn="just">
              <a:lnSpc>
                <a:spcPct val="150000"/>
              </a:lnSpc>
            </a:pPr>
            <a:r>
              <a:rPr lang="es-EC" sz="1600" dirty="0">
                <a:latin typeface="Arial Narrow" panose="020B0606020202030204" pitchFamily="34" charset="0"/>
              </a:rPr>
              <a:t>Para el estudio de erosión de la cuenca alta de Río Grande se empleará el índice modificado de </a:t>
            </a:r>
            <a:r>
              <a:rPr lang="es-EC" sz="1600" dirty="0" err="1">
                <a:latin typeface="Arial Narrow" panose="020B0606020202030204" pitchFamily="34" charset="0"/>
              </a:rPr>
              <a:t>Fournier</a:t>
            </a:r>
            <a:r>
              <a:rPr lang="es-EC" sz="1600" dirty="0">
                <a:latin typeface="Arial Narrow" panose="020B0606020202030204" pitchFamily="34" charset="0"/>
              </a:rPr>
              <a:t> (IFM), el mismo que caracteriza la agresividad de la precipitación y, por lo tanto, permite conocer el nivel de erosión que se causa por la misma.</a:t>
            </a:r>
          </a:p>
        </p:txBody>
      </p:sp>
      <mc:AlternateContent xmlns:mc="http://schemas.openxmlformats.org/markup-compatibility/2006" xmlns:a14="http://schemas.microsoft.com/office/drawing/2010/main">
        <mc:Choice Requires="a14">
          <p:sp>
            <p:nvSpPr>
              <p:cNvPr id="6" name="5 Rectángulo"/>
              <p:cNvSpPr/>
              <p:nvPr/>
            </p:nvSpPr>
            <p:spPr>
              <a:xfrm>
                <a:off x="476347" y="1988840"/>
                <a:ext cx="3375573" cy="177555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a:rPr>
                        <m:t>𝐼𝐹𝑀</m:t>
                      </m:r>
                      <m:r>
                        <a:rPr lang="es-EC" sz="1600" i="1" smtClean="0">
                          <a:latin typeface="Cambria Math"/>
                        </a:rPr>
                        <m:t>=</m:t>
                      </m:r>
                      <m:nary>
                        <m:naryPr>
                          <m:chr m:val="∑"/>
                          <m:limLoc m:val="undOvr"/>
                          <m:ctrlPr>
                            <a:rPr lang="es-EC" sz="1600" i="1">
                              <a:latin typeface="Cambria Math"/>
                            </a:rPr>
                          </m:ctrlPr>
                        </m:naryPr>
                        <m:sub>
                          <m:r>
                            <a:rPr lang="es-EC" sz="1600" i="1">
                              <a:latin typeface="Cambria Math"/>
                            </a:rPr>
                            <m:t>𝑖</m:t>
                          </m:r>
                          <m:r>
                            <a:rPr lang="es-EC" sz="1600" i="1">
                              <a:latin typeface="Cambria Math"/>
                            </a:rPr>
                            <m:t>=1</m:t>
                          </m:r>
                        </m:sub>
                        <m:sup>
                          <m:r>
                            <a:rPr lang="es-EC" sz="1600" i="1">
                              <a:latin typeface="Cambria Math"/>
                            </a:rPr>
                            <m:t>12</m:t>
                          </m:r>
                        </m:sup>
                        <m:e>
                          <m:f>
                            <m:fPr>
                              <m:ctrlPr>
                                <a:rPr lang="es-EC" sz="1600" i="1">
                                  <a:latin typeface="Cambria Math"/>
                                </a:rPr>
                              </m:ctrlPr>
                            </m:fPr>
                            <m:num>
                              <m:sSup>
                                <m:sSupPr>
                                  <m:ctrlPr>
                                    <a:rPr lang="es-EC" sz="1600" i="1" smtClean="0">
                                      <a:latin typeface="Cambria Math"/>
                                    </a:rPr>
                                  </m:ctrlPr>
                                </m:sSupPr>
                                <m:e>
                                  <m:r>
                                    <a:rPr lang="es-EC" sz="1600" i="1">
                                      <a:latin typeface="Cambria Math"/>
                                    </a:rPr>
                                    <m:t>𝑝𝑖</m:t>
                                  </m:r>
                                </m:e>
                                <m:sup>
                                  <m:r>
                                    <a:rPr lang="es-EC" sz="1600" b="0" i="1" smtClean="0">
                                      <a:latin typeface="Cambria Math"/>
                                    </a:rPr>
                                    <m:t>2</m:t>
                                  </m:r>
                                </m:sup>
                              </m:sSup>
                            </m:num>
                            <m:den>
                              <m:r>
                                <a:rPr lang="es-EC" sz="1600" i="1">
                                  <a:latin typeface="Cambria Math"/>
                                </a:rPr>
                                <m:t>𝑝</m:t>
                              </m:r>
                            </m:den>
                          </m:f>
                        </m:e>
                      </m:nary>
                    </m:oMath>
                  </m:oMathPara>
                </a14:m>
                <a:endParaRPr lang="es-EC" sz="1600" dirty="0">
                  <a:latin typeface="Arial Narrow" panose="020B0606020202030204" pitchFamily="34" charset="0"/>
                </a:endParaRPr>
              </a:p>
              <a:p>
                <a:endParaRPr lang="es-EC" sz="1600" dirty="0" smtClean="0">
                  <a:latin typeface="Arial Narrow" panose="020B0606020202030204" pitchFamily="34" charset="0"/>
                </a:endParaRPr>
              </a:p>
              <a:p>
                <a:r>
                  <a:rPr lang="es-EC" sz="1600" dirty="0" smtClean="0">
                    <a:latin typeface="Arial Narrow" panose="020B0606020202030204" pitchFamily="34" charset="0"/>
                  </a:rPr>
                  <a:t>Dónde</a:t>
                </a:r>
                <a:r>
                  <a:rPr lang="es-EC" sz="1600" dirty="0">
                    <a:latin typeface="Arial Narrow" panose="020B0606020202030204" pitchFamily="34" charset="0"/>
                  </a:rPr>
                  <a:t>:</a:t>
                </a:r>
              </a:p>
              <a:p>
                <a:pPr marL="285750" lvl="0" indent="-285750">
                  <a:buFont typeface="Arial" panose="020B0604020202020204" pitchFamily="34" charset="0"/>
                  <a:buChar char="•"/>
                </a:pPr>
                <a:r>
                  <a:rPr lang="es-EC" sz="1600" dirty="0">
                    <a:latin typeface="Arial Narrow" panose="020B0606020202030204" pitchFamily="34" charset="0"/>
                  </a:rPr>
                  <a:t>Pi= precipitación del mes i en mm</a:t>
                </a:r>
              </a:p>
              <a:p>
                <a:pPr marL="285750" lvl="0" indent="-285750">
                  <a:buFont typeface="Arial" panose="020B0604020202020204" pitchFamily="34" charset="0"/>
                  <a:buChar char="•"/>
                </a:pPr>
                <a:r>
                  <a:rPr lang="es-EC" sz="1600" dirty="0">
                    <a:latin typeface="Arial Narrow" panose="020B0606020202030204" pitchFamily="34" charset="0"/>
                  </a:rPr>
                  <a:t>P= Precipitación total anual en mm</a:t>
                </a:r>
              </a:p>
            </p:txBody>
          </p:sp>
        </mc:Choice>
        <mc:Fallback xmlns="">
          <p:sp>
            <p:nvSpPr>
              <p:cNvPr id="6" name="5 Rectángulo"/>
              <p:cNvSpPr>
                <a:spLocks noRot="1" noChangeAspect="1" noMove="1" noResize="1" noEditPoints="1" noAdjustHandles="1" noChangeArrowheads="1" noChangeShapeType="1" noTextEdit="1"/>
              </p:cNvSpPr>
              <p:nvPr/>
            </p:nvSpPr>
            <p:spPr>
              <a:xfrm>
                <a:off x="476347" y="1988840"/>
                <a:ext cx="3375573" cy="1775551"/>
              </a:xfrm>
              <a:prstGeom prst="rect">
                <a:avLst/>
              </a:prstGeom>
              <a:blipFill rotWithShape="1">
                <a:blip r:embed="rId2"/>
                <a:stretch>
                  <a:fillRect l="-903" b="-3082"/>
                </a:stretch>
              </a:blipFill>
            </p:spPr>
            <p:txBody>
              <a:bodyPr/>
              <a:lstStyle/>
              <a:p>
                <a:r>
                  <a:rPr lang="es-EC">
                    <a:noFill/>
                  </a:rPr>
                  <a:t> </a:t>
                </a:r>
              </a:p>
            </p:txBody>
          </p:sp>
        </mc:Fallback>
      </mc:AlternateContent>
      <p:graphicFrame>
        <p:nvGraphicFramePr>
          <p:cNvPr id="7" name="6 Tabla"/>
          <p:cNvGraphicFramePr>
            <a:graphicFrameLocks noGrp="1"/>
          </p:cNvGraphicFramePr>
          <p:nvPr>
            <p:extLst>
              <p:ext uri="{D42A27DB-BD31-4B8C-83A1-F6EECF244321}">
                <p14:modId xmlns:p14="http://schemas.microsoft.com/office/powerpoint/2010/main" val="4024704768"/>
              </p:ext>
            </p:extLst>
          </p:nvPr>
        </p:nvGraphicFramePr>
        <p:xfrm>
          <a:off x="4716016" y="1772814"/>
          <a:ext cx="2952328" cy="4968554"/>
        </p:xfrm>
        <a:graphic>
          <a:graphicData uri="http://schemas.openxmlformats.org/drawingml/2006/table">
            <a:tbl>
              <a:tblPr firstRow="1" firstCol="1" bandRow="1">
                <a:tableStyleId>{8799B23B-EC83-4686-B30A-512413B5E67A}</a:tableStyleId>
              </a:tblPr>
              <a:tblGrid>
                <a:gridCol w="941222"/>
                <a:gridCol w="1133870"/>
                <a:gridCol w="877236"/>
              </a:tblGrid>
              <a:tr h="608088">
                <a:tc>
                  <a:txBody>
                    <a:bodyPr/>
                    <a:lstStyle/>
                    <a:p>
                      <a:pPr algn="ctr">
                        <a:lnSpc>
                          <a:spcPct val="115000"/>
                        </a:lnSpc>
                        <a:spcAft>
                          <a:spcPts val="0"/>
                        </a:spcAft>
                      </a:pPr>
                      <a:r>
                        <a:rPr lang="es-EC" sz="1400" dirty="0">
                          <a:effectLst/>
                          <a:latin typeface="Arial Narrow" panose="020B0606020202030204" pitchFamily="34" charset="0"/>
                        </a:rPr>
                        <a:t>Mes</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Precipitación (mm)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Pi</a:t>
                      </a:r>
                      <a:r>
                        <a:rPr lang="es-EC" sz="1400" baseline="30000" dirty="0">
                          <a:effectLst/>
                          <a:latin typeface="Arial Narrow" panose="020B0606020202030204" pitchFamily="34" charset="0"/>
                        </a:rPr>
                        <a:t>2</a:t>
                      </a:r>
                      <a:r>
                        <a:rPr lang="es-EC" sz="1400" dirty="0">
                          <a:effectLst/>
                          <a:latin typeface="Arial Narrow" panose="020B0606020202030204" pitchFamily="34" charset="0"/>
                        </a:rPr>
                        <a:t>                 (mm)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Enero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191,6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36710,56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Febrero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292,6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85614,76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Marzo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286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81796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Abril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207,4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43014,76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Mayo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84,7</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7174,09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Junio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1239,04</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Julio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519,84</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Agosto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75,69</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5086">
                <a:tc>
                  <a:txBody>
                    <a:bodyPr/>
                    <a:lstStyle/>
                    <a:p>
                      <a:pPr algn="ctr">
                        <a:lnSpc>
                          <a:spcPct val="115000"/>
                        </a:lnSpc>
                        <a:spcAft>
                          <a:spcPts val="0"/>
                        </a:spcAft>
                      </a:pPr>
                      <a:r>
                        <a:rPr lang="es-EC" sz="1400">
                          <a:effectLst/>
                          <a:latin typeface="Arial Narrow" panose="020B0606020202030204" pitchFamily="34" charset="0"/>
                        </a:rPr>
                        <a:t>Septiembre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275,56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Octubre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376,36</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Noviembre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432,64</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Diciembre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65,5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4290,25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115">
                <a:tc>
                  <a:txBody>
                    <a:bodyPr/>
                    <a:lstStyle/>
                    <a:p>
                      <a:pPr algn="ctr">
                        <a:lnSpc>
                          <a:spcPct val="115000"/>
                        </a:lnSpc>
                        <a:spcAft>
                          <a:spcPts val="0"/>
                        </a:spcAft>
                      </a:pPr>
                      <a:r>
                        <a:rPr lang="es-EC" sz="1400">
                          <a:effectLst/>
                          <a:latin typeface="Arial Narrow" panose="020B0606020202030204" pitchFamily="34" charset="0"/>
                        </a:rPr>
                        <a:t>Total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1251,3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261519,55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8" name="7 Rectángulo"/>
              <p:cNvSpPr/>
              <p:nvPr/>
            </p:nvSpPr>
            <p:spPr>
              <a:xfrm>
                <a:off x="992221" y="3912866"/>
                <a:ext cx="2499659" cy="524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a:rPr>
                        <m:t>𝐼𝐹𝑀</m:t>
                      </m:r>
                      <m:r>
                        <a:rPr lang="es-EC" sz="1400" i="1" smtClean="0">
                          <a:latin typeface="Cambria Math"/>
                        </a:rPr>
                        <m:t>= </m:t>
                      </m:r>
                      <m:f>
                        <m:fPr>
                          <m:ctrlPr>
                            <a:rPr lang="es-EC" sz="1400" i="1">
                              <a:latin typeface="Cambria Math"/>
                            </a:rPr>
                          </m:ctrlPr>
                        </m:fPr>
                        <m:num>
                          <m:r>
                            <a:rPr lang="es-EC" sz="1400" i="1">
                              <a:latin typeface="Cambria Math"/>
                            </a:rPr>
                            <m:t>261519,55</m:t>
                          </m:r>
                        </m:num>
                        <m:den>
                          <m:r>
                            <a:rPr lang="es-EC" sz="1400" i="1">
                              <a:latin typeface="Cambria Math"/>
                            </a:rPr>
                            <m:t>125</m:t>
                          </m:r>
                          <m:r>
                            <a:rPr lang="es-EC" sz="1400" b="0" i="1" smtClean="0">
                              <a:latin typeface="Cambria Math"/>
                            </a:rPr>
                            <m:t>1</m:t>
                          </m:r>
                          <m:r>
                            <a:rPr lang="es-EC" sz="1400" i="1">
                              <a:latin typeface="Cambria Math"/>
                            </a:rPr>
                            <m:t>,3</m:t>
                          </m:r>
                        </m:den>
                      </m:f>
                      <m:r>
                        <a:rPr lang="es-EC" sz="1400" i="1">
                          <a:latin typeface="Cambria Math"/>
                        </a:rPr>
                        <m:t>=</m:t>
                      </m:r>
                      <m:r>
                        <a:rPr lang="es-EC" sz="1400" b="1" i="1">
                          <a:latin typeface="Cambria Math"/>
                        </a:rPr>
                        <m:t>𝟐𝟎𝟖</m:t>
                      </m:r>
                      <m:r>
                        <a:rPr lang="es-EC" sz="1400" b="1" i="1">
                          <a:latin typeface="Cambria Math"/>
                        </a:rPr>
                        <m:t>,</m:t>
                      </m:r>
                      <m:r>
                        <a:rPr lang="es-EC" sz="1400" b="1" i="1">
                          <a:latin typeface="Cambria Math"/>
                        </a:rPr>
                        <m:t>𝟗𝟗</m:t>
                      </m:r>
                    </m:oMath>
                  </m:oMathPara>
                </a14:m>
                <a:endParaRPr lang="es-EC" sz="1400" dirty="0">
                  <a:latin typeface="Arial Narrow" panose="020B0606020202030204"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992221" y="3912866"/>
                <a:ext cx="2499659" cy="524246"/>
              </a:xfrm>
              <a:prstGeom prst="rect">
                <a:avLst/>
              </a:prstGeom>
              <a:blipFill rotWithShape="1">
                <a:blip r:embed="rId3"/>
                <a:stretch>
                  <a:fillRect/>
                </a:stretch>
              </a:blipFill>
            </p:spPr>
            <p:txBody>
              <a:bodyPr/>
              <a:lstStyle/>
              <a:p>
                <a:r>
                  <a:rPr lang="es-EC">
                    <a:noFill/>
                  </a:rPr>
                  <a:t> </a:t>
                </a:r>
              </a:p>
            </p:txBody>
          </p:sp>
        </mc:Fallback>
      </mc:AlternateContent>
      <p:pic>
        <p:nvPicPr>
          <p:cNvPr id="9" name="8 Imagen"/>
          <p:cNvPicPr/>
          <p:nvPr/>
        </p:nvPicPr>
        <p:blipFill rotWithShape="1">
          <a:blip r:embed="rId4"/>
          <a:srcRect l="40054" t="72876" r="41721" b="12432"/>
          <a:stretch/>
        </p:blipFill>
        <p:spPr bwMode="auto">
          <a:xfrm>
            <a:off x="765886" y="4581128"/>
            <a:ext cx="2952328" cy="1656184"/>
          </a:xfrm>
          <a:prstGeom prst="rect">
            <a:avLst/>
          </a:prstGeom>
          <a:ln>
            <a:noFill/>
          </a:ln>
          <a:extLst>
            <a:ext uri="{53640926-AAD7-44D8-BBD7-CCE9431645EC}">
              <a14:shadowObscured xmlns:a14="http://schemas.microsoft.com/office/drawing/2010/main"/>
            </a:ext>
          </a:extLst>
        </p:spPr>
      </p:pic>
      <p:sp>
        <p:nvSpPr>
          <p:cNvPr id="2" name="1 Elipse"/>
          <p:cNvSpPr/>
          <p:nvPr/>
        </p:nvSpPr>
        <p:spPr>
          <a:xfrm>
            <a:off x="4716016" y="6336704"/>
            <a:ext cx="3024336" cy="4766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Elipse"/>
          <p:cNvSpPr/>
          <p:nvPr/>
        </p:nvSpPr>
        <p:spPr>
          <a:xfrm>
            <a:off x="549862" y="5904656"/>
            <a:ext cx="3384376" cy="33265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CuadroTexto">
            <a:hlinkClick r:id="rId5" action="ppaction://hlinksldjump"/>
          </p:cNvPr>
          <p:cNvSpPr txBox="1"/>
          <p:nvPr/>
        </p:nvSpPr>
        <p:spPr>
          <a:xfrm>
            <a:off x="323528" y="6474822"/>
            <a:ext cx="3024336" cy="338554"/>
          </a:xfrm>
          <a:prstGeom prst="rect">
            <a:avLst/>
          </a:prstGeom>
          <a:noFill/>
        </p:spPr>
        <p:txBody>
          <a:bodyPr wrap="square" rtlCol="0">
            <a:spAutoFit/>
          </a:bodyPr>
          <a:lstStyle/>
          <a:p>
            <a:r>
              <a:rPr lang="es-EC" sz="1600" dirty="0" smtClean="0">
                <a:latin typeface="Algerian" panose="04020705040A02060702" pitchFamily="82" charset="0"/>
                <a:hlinkClick r:id="rId6" action="ppaction://hlinksldjump"/>
              </a:rPr>
              <a:t>Ir a ESTUDIO DE MATERIALES</a:t>
            </a:r>
            <a:endParaRPr lang="es-EC" sz="1600" dirty="0">
              <a:latin typeface="Algerian" panose="04020705040A02060702" pitchFamily="82" charset="0"/>
            </a:endParaRPr>
          </a:p>
        </p:txBody>
      </p:sp>
    </p:spTree>
    <p:extLst>
      <p:ext uri="{BB962C8B-B14F-4D97-AF65-F5344CB8AC3E}">
        <p14:creationId xmlns:p14="http://schemas.microsoft.com/office/powerpoint/2010/main" val="155304117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21196"/>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EROSIÓN DE LA CUENCA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71055" y="836712"/>
            <a:ext cx="2563522" cy="369332"/>
          </a:xfrm>
          <a:prstGeom prst="rect">
            <a:avLst/>
          </a:prstGeom>
        </p:spPr>
        <p:txBody>
          <a:bodyPr wrap="none">
            <a:spAutoFit/>
          </a:bodyPr>
          <a:lstStyle/>
          <a:p>
            <a:r>
              <a:rPr lang="es-EC" b="1" u="sng" dirty="0">
                <a:latin typeface="Arial Narrow" panose="020B0606020202030204" pitchFamily="34" charset="0"/>
              </a:rPr>
              <a:t>Aportación de sedimentos</a:t>
            </a:r>
            <a:endParaRPr lang="es-EC"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6" name="5 Rectángulo"/>
              <p:cNvSpPr/>
              <p:nvPr/>
            </p:nvSpPr>
            <p:spPr>
              <a:xfrm>
                <a:off x="488535" y="1484784"/>
                <a:ext cx="7919035" cy="2359877"/>
              </a:xfrm>
              <a:prstGeom prst="rect">
                <a:avLst/>
              </a:prstGeom>
            </p:spPr>
            <p:txBody>
              <a:bodyPr wrap="square">
                <a:spAutoFit/>
              </a:bodyPr>
              <a:lstStyle/>
              <a:p>
                <a:pPr algn="just">
                  <a:lnSpc>
                    <a:spcPct val="150000"/>
                  </a:lnSpc>
                </a:pPr>
                <a:r>
                  <a:rPr lang="es-EC" sz="1600" dirty="0">
                    <a:latin typeface="Arial Narrow" panose="020B0606020202030204" pitchFamily="34" charset="0"/>
                  </a:rPr>
                  <a:t>El estudio de erosión que se ha establecido para la cuenca alta de Río Grande, estima un valor de aportaciones de sólidos al embalse del orden de 1600 m3/km2/año, que equivale a un valor de 2000 </a:t>
                </a:r>
                <a:r>
                  <a:rPr lang="es-EC" sz="1600" dirty="0" err="1">
                    <a:latin typeface="Arial Narrow" panose="020B0606020202030204" pitchFamily="34" charset="0"/>
                  </a:rPr>
                  <a:t>Tn</a:t>
                </a:r>
                <a:r>
                  <a:rPr lang="es-EC" sz="1600" dirty="0">
                    <a:latin typeface="Arial Narrow" panose="020B0606020202030204" pitchFamily="34" charset="0"/>
                  </a:rPr>
                  <a:t>/km2/año. La aportación total de sedimentos a lo largo de toda la vida útil del embalse se la ha considerado en 100 años</a:t>
                </a:r>
                <a:r>
                  <a:rPr lang="es-EC" sz="1600" dirty="0" smtClean="0">
                    <a:latin typeface="Arial Narrow" panose="020B0606020202030204" pitchFamily="34" charset="0"/>
                  </a:rPr>
                  <a:t>.</a:t>
                </a:r>
              </a:p>
              <a:p>
                <a:pPr algn="just">
                  <a:lnSpc>
                    <a:spcPct val="150000"/>
                  </a:lnSpc>
                </a:pPr>
                <a:endParaRPr lang="es-EC" sz="1600"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C" sz="1600" i="1">
                          <a:latin typeface="Cambria Math"/>
                        </a:rPr>
                        <m:t>𝑉</m:t>
                      </m:r>
                      <m:r>
                        <a:rPr lang="es-EC" sz="1600" i="1">
                          <a:latin typeface="Cambria Math"/>
                        </a:rPr>
                        <m:t>=1.600</m:t>
                      </m:r>
                      <m:f>
                        <m:fPr>
                          <m:type m:val="skw"/>
                          <m:ctrlPr>
                            <a:rPr lang="es-EC" sz="1600" i="1">
                              <a:latin typeface="Cambria Math"/>
                            </a:rPr>
                          </m:ctrlPr>
                        </m:fPr>
                        <m:num>
                          <m:sSup>
                            <m:sSupPr>
                              <m:ctrlPr>
                                <a:rPr lang="es-EC" sz="1600" i="1">
                                  <a:latin typeface="Cambria Math"/>
                                </a:rPr>
                              </m:ctrlPr>
                            </m:sSupPr>
                            <m:e>
                              <m:r>
                                <a:rPr lang="es-EC" sz="1600" i="1">
                                  <a:latin typeface="Cambria Math"/>
                                </a:rPr>
                                <m:t>𝑚</m:t>
                              </m:r>
                            </m:e>
                            <m:sup>
                              <m:r>
                                <a:rPr lang="es-EC" sz="1600" i="1">
                                  <a:latin typeface="Cambria Math"/>
                                </a:rPr>
                                <m:t>3</m:t>
                              </m:r>
                            </m:sup>
                          </m:sSup>
                        </m:num>
                        <m:den>
                          <m:sSup>
                            <m:sSupPr>
                              <m:ctrlPr>
                                <a:rPr lang="es-EC" sz="1600" i="1">
                                  <a:latin typeface="Cambria Math"/>
                                </a:rPr>
                              </m:ctrlPr>
                            </m:sSupPr>
                            <m:e>
                              <m:r>
                                <a:rPr lang="es-EC" sz="1600" i="1">
                                  <a:latin typeface="Cambria Math"/>
                                </a:rPr>
                                <m:t>𝑘𝑚</m:t>
                              </m:r>
                            </m:e>
                            <m:sup>
                              <m:r>
                                <a:rPr lang="es-EC" sz="1600" i="1">
                                  <a:latin typeface="Cambria Math"/>
                                </a:rPr>
                                <m:t>2</m:t>
                              </m:r>
                            </m:sup>
                          </m:sSup>
                        </m:den>
                      </m:f>
                      <m:r>
                        <a:rPr lang="es-EC" sz="1600" i="1">
                          <a:latin typeface="Cambria Math"/>
                        </a:rPr>
                        <m:t>∗159 </m:t>
                      </m:r>
                      <m:sSup>
                        <m:sSupPr>
                          <m:ctrlPr>
                            <a:rPr lang="es-EC" sz="1600" i="1">
                              <a:latin typeface="Cambria Math"/>
                            </a:rPr>
                          </m:ctrlPr>
                        </m:sSupPr>
                        <m:e>
                          <m:r>
                            <a:rPr lang="es-EC" sz="1600" i="1">
                              <a:latin typeface="Cambria Math"/>
                            </a:rPr>
                            <m:t>𝑘𝑚</m:t>
                          </m:r>
                        </m:e>
                        <m:sup>
                          <m:r>
                            <a:rPr lang="es-EC" sz="1600" i="1">
                              <a:latin typeface="Cambria Math"/>
                            </a:rPr>
                            <m:t>2</m:t>
                          </m:r>
                        </m:sup>
                      </m:sSup>
                      <m:r>
                        <a:rPr lang="es-EC" sz="1600" i="1">
                          <a:latin typeface="Cambria Math"/>
                        </a:rPr>
                        <m:t>∗100 </m:t>
                      </m:r>
                      <m:r>
                        <a:rPr lang="es-EC" sz="1600" i="1">
                          <a:latin typeface="Cambria Math"/>
                        </a:rPr>
                        <m:t>𝑎</m:t>
                      </m:r>
                      <m:r>
                        <a:rPr lang="es-EC" sz="1600" i="1">
                          <a:latin typeface="Cambria Math"/>
                        </a:rPr>
                        <m:t>ñ</m:t>
                      </m:r>
                      <m:r>
                        <a:rPr lang="es-EC" sz="1600" i="1">
                          <a:latin typeface="Cambria Math"/>
                        </a:rPr>
                        <m:t>𝑜𝑠</m:t>
                      </m:r>
                      <m:r>
                        <a:rPr lang="es-EC" sz="1600" i="1">
                          <a:latin typeface="Cambria Math"/>
                        </a:rPr>
                        <m:t>=25,4 </m:t>
                      </m:r>
                      <m:r>
                        <a:rPr lang="es-EC" sz="1600" i="1">
                          <a:latin typeface="Cambria Math"/>
                        </a:rPr>
                        <m:t>𝐻𝑚</m:t>
                      </m:r>
                      <m:r>
                        <a:rPr lang="es-EC" sz="1600" i="1">
                          <a:latin typeface="Cambria Math"/>
                        </a:rPr>
                        <m:t>3</m:t>
                      </m:r>
                    </m:oMath>
                  </m:oMathPara>
                </a14:m>
                <a:endParaRPr lang="es-EC" sz="1600" dirty="0"/>
              </a:p>
            </p:txBody>
          </p:sp>
        </mc:Choice>
        <mc:Fallback xmlns="">
          <p:sp>
            <p:nvSpPr>
              <p:cNvPr id="6" name="5 Rectángulo"/>
              <p:cNvSpPr>
                <a:spLocks noRot="1" noChangeAspect="1" noMove="1" noResize="1" noEditPoints="1" noAdjustHandles="1" noChangeArrowheads="1" noChangeShapeType="1" noTextEdit="1"/>
              </p:cNvSpPr>
              <p:nvPr/>
            </p:nvSpPr>
            <p:spPr>
              <a:xfrm>
                <a:off x="488535" y="1484784"/>
                <a:ext cx="7919035" cy="2359877"/>
              </a:xfrm>
              <a:prstGeom prst="rect">
                <a:avLst/>
              </a:prstGeom>
              <a:blipFill rotWithShape="1">
                <a:blip r:embed="rId2"/>
                <a:stretch>
                  <a:fillRect l="-385" r="-462" b="-27390"/>
                </a:stretch>
              </a:blipFill>
            </p:spPr>
            <p:txBody>
              <a:bodyPr/>
              <a:lstStyle/>
              <a:p>
                <a:r>
                  <a:rPr lang="es-EC">
                    <a:noFill/>
                  </a:rPr>
                  <a:t> </a:t>
                </a:r>
              </a:p>
            </p:txBody>
          </p:sp>
        </mc:Fallback>
      </mc:AlternateContent>
      <p:sp>
        <p:nvSpPr>
          <p:cNvPr id="7" name="6 Rectángulo"/>
          <p:cNvSpPr/>
          <p:nvPr/>
        </p:nvSpPr>
        <p:spPr>
          <a:xfrm>
            <a:off x="492160" y="4293096"/>
            <a:ext cx="7536223" cy="1569660"/>
          </a:xfrm>
          <a:prstGeom prst="rect">
            <a:avLst/>
          </a:prstGeom>
        </p:spPr>
        <p:txBody>
          <a:bodyPr wrap="square">
            <a:spAutoFit/>
          </a:bodyPr>
          <a:lstStyle/>
          <a:p>
            <a:pPr algn="just">
              <a:lnSpc>
                <a:spcPct val="150000"/>
              </a:lnSpc>
            </a:pPr>
            <a:r>
              <a:rPr lang="es-EC" sz="1600" dirty="0">
                <a:latin typeface="Arial Narrow" panose="020B0606020202030204" pitchFamily="34" charset="0"/>
              </a:rPr>
              <a:t>Para el embalse de Rio Grande, con una capacidad de 113,24 Hm3 y una aportación media anual de 100Hm3  la relación anteriormente citada es de 1.13,lo que significa que el porcentaje de sedimentos retenidos en el embalse esta entre el 95 y el 100%, adoptando con criterio conservador el ultimo valor.</a:t>
            </a:r>
          </a:p>
        </p:txBody>
      </p:sp>
    </p:spTree>
    <p:extLst>
      <p:ext uri="{BB962C8B-B14F-4D97-AF65-F5344CB8AC3E}">
        <p14:creationId xmlns:p14="http://schemas.microsoft.com/office/powerpoint/2010/main" val="26550785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21196"/>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EROSIÓN DE LA CUENCA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71055" y="836712"/>
            <a:ext cx="2563522" cy="369332"/>
          </a:xfrm>
          <a:prstGeom prst="rect">
            <a:avLst/>
          </a:prstGeom>
        </p:spPr>
        <p:txBody>
          <a:bodyPr wrap="none">
            <a:spAutoFit/>
          </a:bodyPr>
          <a:lstStyle/>
          <a:p>
            <a:r>
              <a:rPr lang="es-EC" b="1" u="sng" dirty="0">
                <a:latin typeface="Arial Narrow" panose="020B0606020202030204" pitchFamily="34" charset="0"/>
              </a:rPr>
              <a:t>Aportación de sedimentos</a:t>
            </a:r>
            <a:endParaRPr lang="es-EC" dirty="0">
              <a:latin typeface="Arial Narrow" panose="020B0606020202030204" pitchFamily="34" charset="0"/>
            </a:endParaRPr>
          </a:p>
        </p:txBody>
      </p:sp>
      <p:sp>
        <p:nvSpPr>
          <p:cNvPr id="8" name="7 Rectángulo"/>
          <p:cNvSpPr/>
          <p:nvPr/>
        </p:nvSpPr>
        <p:spPr>
          <a:xfrm>
            <a:off x="510417" y="1428031"/>
            <a:ext cx="7897153" cy="1200329"/>
          </a:xfrm>
          <a:prstGeom prst="rect">
            <a:avLst/>
          </a:prstGeom>
        </p:spPr>
        <p:txBody>
          <a:bodyPr wrap="square">
            <a:spAutoFit/>
          </a:bodyPr>
          <a:lstStyle/>
          <a:p>
            <a:pPr algn="just">
              <a:lnSpc>
                <a:spcPct val="150000"/>
              </a:lnSpc>
            </a:pPr>
            <a:r>
              <a:rPr lang="es-EC" sz="1600" dirty="0">
                <a:latin typeface="Arial Narrow" panose="020B0606020202030204" pitchFamily="34" charset="0"/>
              </a:rPr>
              <a:t>Respecto a la distribución de los sedimentos dentro del embalse, aspecto difícil de estimar, se han seguido los estudios realizados por Borlan y Miller del U.S Bureau of Reclamation, en los que se clasifican los embalses de acuerdo con su forma en cuatro tipos.</a:t>
            </a:r>
          </a:p>
        </p:txBody>
      </p:sp>
      <p:graphicFrame>
        <p:nvGraphicFramePr>
          <p:cNvPr id="9" name="8 Tabla"/>
          <p:cNvGraphicFramePr>
            <a:graphicFrameLocks noGrp="1"/>
          </p:cNvGraphicFramePr>
          <p:nvPr>
            <p:extLst>
              <p:ext uri="{D42A27DB-BD31-4B8C-83A1-F6EECF244321}">
                <p14:modId xmlns:p14="http://schemas.microsoft.com/office/powerpoint/2010/main" val="2202516849"/>
              </p:ext>
            </p:extLst>
          </p:nvPr>
        </p:nvGraphicFramePr>
        <p:xfrm>
          <a:off x="2771800" y="2852936"/>
          <a:ext cx="3553647" cy="1728190"/>
        </p:xfrm>
        <a:graphic>
          <a:graphicData uri="http://schemas.openxmlformats.org/drawingml/2006/table">
            <a:tbl>
              <a:tblPr firstRow="1" firstCol="1" bandRow="1">
                <a:tableStyleId>{ED083AE6-46FA-4A59-8FB0-9F97EB10719F}</a:tableStyleId>
              </a:tblPr>
              <a:tblGrid>
                <a:gridCol w="1611808"/>
                <a:gridCol w="1941839"/>
              </a:tblGrid>
              <a:tr h="345638">
                <a:tc>
                  <a:txBody>
                    <a:bodyPr/>
                    <a:lstStyle/>
                    <a:p>
                      <a:pPr algn="ctr">
                        <a:lnSpc>
                          <a:spcPct val="115000"/>
                        </a:lnSpc>
                        <a:spcAft>
                          <a:spcPts val="0"/>
                        </a:spcAft>
                      </a:pPr>
                      <a:r>
                        <a:rPr lang="es-EC" sz="1400" dirty="0">
                          <a:effectLst/>
                          <a:latin typeface="Arial Narrow" panose="020B0606020202030204" pitchFamily="34" charset="0"/>
                        </a:rPr>
                        <a:t>Tipo de Embalse</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Clasificación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638">
                <a:tc>
                  <a:txBody>
                    <a:bodyPr/>
                    <a:lstStyle/>
                    <a:p>
                      <a:pPr algn="ctr">
                        <a:lnSpc>
                          <a:spcPct val="115000"/>
                        </a:lnSpc>
                        <a:spcAft>
                          <a:spcPts val="0"/>
                        </a:spcAft>
                      </a:pPr>
                      <a:r>
                        <a:rPr lang="es-EC" sz="1400">
                          <a:effectLst/>
                          <a:latin typeface="Arial Narrow" panose="020B0606020202030204" pitchFamily="34" charset="0"/>
                        </a:rPr>
                        <a:t>I</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Lago</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638">
                <a:tc>
                  <a:txBody>
                    <a:bodyPr/>
                    <a:lstStyle/>
                    <a:p>
                      <a:pPr algn="ctr">
                        <a:lnSpc>
                          <a:spcPct val="115000"/>
                        </a:lnSpc>
                        <a:spcAft>
                          <a:spcPts val="0"/>
                        </a:spcAft>
                      </a:pPr>
                      <a:r>
                        <a:rPr lang="es-EC" sz="1400">
                          <a:effectLst/>
                          <a:latin typeface="Arial Narrow" panose="020B0606020202030204" pitchFamily="34" charset="0"/>
                        </a:rPr>
                        <a:t>II</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Estribación de Colina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638">
                <a:tc>
                  <a:txBody>
                    <a:bodyPr/>
                    <a:lstStyle/>
                    <a:p>
                      <a:pPr algn="ctr">
                        <a:lnSpc>
                          <a:spcPct val="115000"/>
                        </a:lnSpc>
                        <a:spcAft>
                          <a:spcPts val="0"/>
                        </a:spcAft>
                      </a:pPr>
                      <a:r>
                        <a:rPr lang="es-EC" sz="1400">
                          <a:effectLst/>
                          <a:latin typeface="Arial Narrow" panose="020B0606020202030204" pitchFamily="34" charset="0"/>
                        </a:rPr>
                        <a:t>II</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Colina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5638">
                <a:tc>
                  <a:txBody>
                    <a:bodyPr/>
                    <a:lstStyle/>
                    <a:p>
                      <a:pPr algn="ctr">
                        <a:lnSpc>
                          <a:spcPct val="115000"/>
                        </a:lnSpc>
                        <a:spcAft>
                          <a:spcPts val="0"/>
                        </a:spcAft>
                      </a:pPr>
                      <a:r>
                        <a:rPr lang="es-EC" sz="1400">
                          <a:effectLst/>
                          <a:latin typeface="Arial Narrow" panose="020B0606020202030204" pitchFamily="34" charset="0"/>
                        </a:rPr>
                        <a:t>IV</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Garganta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Rectángulo"/>
          <p:cNvSpPr/>
          <p:nvPr/>
        </p:nvSpPr>
        <p:spPr>
          <a:xfrm>
            <a:off x="664005" y="4869160"/>
            <a:ext cx="7589975" cy="1200329"/>
          </a:xfrm>
          <a:prstGeom prst="rect">
            <a:avLst/>
          </a:prstGeom>
        </p:spPr>
        <p:txBody>
          <a:bodyPr wrap="square">
            <a:spAutoFit/>
          </a:bodyPr>
          <a:lstStyle/>
          <a:p>
            <a:pPr algn="just">
              <a:lnSpc>
                <a:spcPct val="150000"/>
              </a:lnSpc>
            </a:pPr>
            <a:r>
              <a:rPr lang="es-EC" sz="1600" dirty="0">
                <a:latin typeface="Arial Narrow" panose="020B0606020202030204" pitchFamily="34" charset="0"/>
              </a:rPr>
              <a:t>Para el embalse del Rio Grande, que de acuerdo a la clasificación anterior se la tiene entre los tipo II y III, donde el tanto por ciento del sedimento depositado respecto del embalse es del 22.5 % (25.4/113.24).</a:t>
            </a:r>
          </a:p>
        </p:txBody>
      </p:sp>
      <p:sp>
        <p:nvSpPr>
          <p:cNvPr id="7" name="6 Elipse"/>
          <p:cNvSpPr/>
          <p:nvPr/>
        </p:nvSpPr>
        <p:spPr>
          <a:xfrm>
            <a:off x="2743200" y="3429000"/>
            <a:ext cx="3701008" cy="86409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540246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21196"/>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ESTUDIO DE MATERIALES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48281" y="980728"/>
            <a:ext cx="7959289" cy="1892378"/>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1600" b="1" u="sng" dirty="0">
                <a:latin typeface="Arial Narrow" panose="020B0606020202030204" pitchFamily="34" charset="0"/>
              </a:rPr>
              <a:t>Jobo Alto, </a:t>
            </a:r>
            <a:r>
              <a:rPr lang="es-EC" sz="1600" dirty="0">
                <a:latin typeface="Arial Narrow" panose="020B0606020202030204" pitchFamily="34" charset="0"/>
              </a:rPr>
              <a:t>situado en </a:t>
            </a:r>
            <a:r>
              <a:rPr lang="es-EC" sz="1600" dirty="0" smtClean="0">
                <a:latin typeface="Arial Narrow" panose="020B0606020202030204" pitchFamily="34" charset="0"/>
              </a:rPr>
              <a:t>el margen izquierdo del sitio de implantación </a:t>
            </a:r>
            <a:r>
              <a:rPr lang="es-EC" sz="1600" dirty="0">
                <a:latin typeface="Arial Narrow" panose="020B0606020202030204" pitchFamily="34" charset="0"/>
              </a:rPr>
              <a:t>de la </a:t>
            </a:r>
            <a:r>
              <a:rPr lang="es-EC" sz="1600" dirty="0" smtClean="0">
                <a:latin typeface="Arial Narrow" panose="020B0606020202030204" pitchFamily="34" charset="0"/>
              </a:rPr>
              <a:t>Presa. Constituye </a:t>
            </a:r>
            <a:r>
              <a:rPr lang="es-EC" sz="1600" dirty="0">
                <a:latin typeface="Arial Narrow" panose="020B0606020202030204" pitchFamily="34" charset="0"/>
              </a:rPr>
              <a:t>el estribo </a:t>
            </a:r>
            <a:r>
              <a:rPr lang="es-EC" sz="1600" dirty="0" smtClean="0">
                <a:latin typeface="Arial Narrow" panose="020B0606020202030204" pitchFamily="34" charset="0"/>
              </a:rPr>
              <a:t>de </a:t>
            </a:r>
            <a:r>
              <a:rPr lang="es-EC" sz="1600" dirty="0">
                <a:latin typeface="Arial Narrow" panose="020B0606020202030204" pitchFamily="34" charset="0"/>
              </a:rPr>
              <a:t>la </a:t>
            </a:r>
            <a:r>
              <a:rPr lang="es-EC" sz="1600" dirty="0" smtClean="0">
                <a:latin typeface="Arial Narrow" panose="020B0606020202030204" pitchFamily="34" charset="0"/>
              </a:rPr>
              <a:t>Presa y se lo utilizará como cantera principal.</a:t>
            </a:r>
          </a:p>
          <a:p>
            <a:pPr lvl="0" algn="just">
              <a:lnSpc>
                <a:spcPct val="150000"/>
              </a:lnSpc>
            </a:pPr>
            <a:endParaRPr lang="es-EC" sz="1600" dirty="0" smtClean="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600" b="1" u="sng" dirty="0" smtClean="0">
                <a:latin typeface="Arial Narrow" panose="020B0606020202030204" pitchFamily="34" charset="0"/>
              </a:rPr>
              <a:t>Jobo </a:t>
            </a:r>
            <a:r>
              <a:rPr lang="es-EC" sz="1600" b="1" u="sng" dirty="0">
                <a:latin typeface="Arial Narrow" panose="020B0606020202030204" pitchFamily="34" charset="0"/>
              </a:rPr>
              <a:t>B</a:t>
            </a:r>
            <a:r>
              <a:rPr lang="es-EC" sz="1600" b="1" u="sng" dirty="0" smtClean="0">
                <a:latin typeface="Arial Narrow" panose="020B0606020202030204" pitchFamily="34" charset="0"/>
              </a:rPr>
              <a:t>ajo</a:t>
            </a:r>
            <a:r>
              <a:rPr lang="es-EC" sz="1600" dirty="0">
                <a:latin typeface="Arial Narrow" panose="020B0606020202030204" pitchFamily="34" charset="0"/>
              </a:rPr>
              <a:t>, situado a unos 300 metros aguas abajo del sitio de implantación de la Presa</a:t>
            </a:r>
            <a:r>
              <a:rPr lang="es-EC" sz="1600" dirty="0" smtClean="0">
                <a:latin typeface="Arial Narrow" panose="020B0606020202030204" pitchFamily="34" charset="0"/>
              </a:rPr>
              <a:t>, </a:t>
            </a:r>
            <a:r>
              <a:rPr lang="es-EC" sz="1600" dirty="0">
                <a:latin typeface="Arial Narrow" panose="020B0606020202030204" pitchFamily="34" charset="0"/>
              </a:rPr>
              <a:t>sobre el margen izquierda y junto al camino de acceso a la </a:t>
            </a:r>
            <a:r>
              <a:rPr lang="es-EC" sz="1600" dirty="0" smtClean="0">
                <a:latin typeface="Arial Narrow" panose="020B0606020202030204" pitchFamily="34" charset="0"/>
              </a:rPr>
              <a:t>Presa</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8" t="32882" r="8244" b="29618"/>
          <a:stretch/>
        </p:blipFill>
        <p:spPr bwMode="auto">
          <a:xfrm>
            <a:off x="677324" y="3356992"/>
            <a:ext cx="7783108" cy="214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483" t="32882" r="8244" b="29618"/>
          <a:stretch/>
        </p:blipFill>
        <p:spPr bwMode="auto">
          <a:xfrm>
            <a:off x="448280" y="2922686"/>
            <a:ext cx="8128755" cy="371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flipH="1" flipV="1">
            <a:off x="6084168" y="4204326"/>
            <a:ext cx="936104" cy="44881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7020272" y="4643844"/>
            <a:ext cx="1387298" cy="369332"/>
          </a:xfrm>
          <a:prstGeom prst="rect">
            <a:avLst/>
          </a:prstGeom>
          <a:noFill/>
        </p:spPr>
        <p:txBody>
          <a:bodyPr wrap="square" rtlCol="0">
            <a:spAutoFit/>
          </a:bodyPr>
          <a:lstStyle/>
          <a:p>
            <a:r>
              <a:rPr lang="es-EC" b="1" dirty="0" smtClean="0">
                <a:solidFill>
                  <a:srgbClr val="FF0000"/>
                </a:solidFill>
              </a:rPr>
              <a:t>Jobo Alto </a:t>
            </a:r>
            <a:endParaRPr lang="es-EC" b="1" dirty="0">
              <a:solidFill>
                <a:srgbClr val="FF0000"/>
              </a:solidFill>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78" t="32882" r="42849" b="29618"/>
          <a:stretch/>
        </p:blipFill>
        <p:spPr bwMode="auto">
          <a:xfrm>
            <a:off x="448280" y="2922686"/>
            <a:ext cx="8128755" cy="3717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15 Conector recto de flecha"/>
          <p:cNvCxnSpPr/>
          <p:nvPr/>
        </p:nvCxnSpPr>
        <p:spPr>
          <a:xfrm flipV="1">
            <a:off x="2915816" y="5085184"/>
            <a:ext cx="487748" cy="4901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2483768" y="5643007"/>
            <a:ext cx="1387298" cy="369332"/>
          </a:xfrm>
          <a:prstGeom prst="rect">
            <a:avLst/>
          </a:prstGeom>
          <a:noFill/>
        </p:spPr>
        <p:txBody>
          <a:bodyPr wrap="square" rtlCol="0">
            <a:spAutoFit/>
          </a:bodyPr>
          <a:lstStyle/>
          <a:p>
            <a:r>
              <a:rPr lang="es-EC" b="1" dirty="0" smtClean="0">
                <a:solidFill>
                  <a:srgbClr val="FF0000"/>
                </a:solidFill>
              </a:rPr>
              <a:t>Jobo Bajo</a:t>
            </a:r>
            <a:endParaRPr lang="es-EC" b="1" dirty="0">
              <a:solidFill>
                <a:srgbClr val="FF0000"/>
              </a:solidFill>
            </a:endParaRPr>
          </a:p>
        </p:txBody>
      </p:sp>
    </p:spTree>
    <p:extLst>
      <p:ext uri="{BB962C8B-B14F-4D97-AF65-F5344CB8AC3E}">
        <p14:creationId xmlns:p14="http://schemas.microsoft.com/office/powerpoint/2010/main" val="17668327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circle(in)">
                                      <p:cBhvr>
                                        <p:cTn id="28" dur="20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circle(in)">
                                      <p:cBhvr>
                                        <p:cTn id="5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2 Título"/>
          <p:cNvSpPr txBox="1">
            <a:spLocks/>
          </p:cNvSpPr>
          <p:nvPr/>
        </p:nvSpPr>
        <p:spPr>
          <a:xfrm>
            <a:off x="2805247" y="378766"/>
            <a:ext cx="5367153" cy="696889"/>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13" name="12 Imagen"/>
          <p:cNvPicPr/>
          <p:nvPr/>
        </p:nvPicPr>
        <p:blipFill rotWithShape="1">
          <a:blip r:embed="rId2">
            <a:extLst>
              <a:ext uri="{28A0092B-C50C-407E-A947-70E740481C1C}">
                <a14:useLocalDpi xmlns:a14="http://schemas.microsoft.com/office/drawing/2010/main" val="0"/>
              </a:ext>
            </a:extLst>
          </a:blip>
          <a:srcRect l="4863" t="34595" r="15645" b="33442"/>
          <a:stretch/>
        </p:blipFill>
        <p:spPr bwMode="auto">
          <a:xfrm>
            <a:off x="1907704" y="1484784"/>
            <a:ext cx="6999650" cy="2016224"/>
          </a:xfrm>
          <a:prstGeom prst="rect">
            <a:avLst/>
          </a:prstGeom>
          <a:ln w="28575">
            <a:solidFill>
              <a:schemeClr val="tx1"/>
            </a:solidFill>
          </a:ln>
          <a:extLst>
            <a:ext uri="{53640926-AAD7-44D8-BBD7-CCE9431645EC}">
              <a14:shadowObscured xmlns:a14="http://schemas.microsoft.com/office/drawing/2010/main"/>
            </a:ext>
          </a:extLst>
        </p:spPr>
      </p:pic>
      <p:pic>
        <p:nvPicPr>
          <p:cNvPr id="14" name="13 Imagen"/>
          <p:cNvPicPr/>
          <p:nvPr/>
        </p:nvPicPr>
        <p:blipFill rotWithShape="1">
          <a:blip r:embed="rId3">
            <a:extLst>
              <a:ext uri="{28A0092B-C50C-407E-A947-70E740481C1C}">
                <a14:useLocalDpi xmlns:a14="http://schemas.microsoft.com/office/drawing/2010/main" val="0"/>
              </a:ext>
            </a:extLst>
          </a:blip>
          <a:srcRect l="6977" t="43997" r="44609" b="16145"/>
          <a:stretch/>
        </p:blipFill>
        <p:spPr bwMode="auto">
          <a:xfrm>
            <a:off x="2672794" y="3861048"/>
            <a:ext cx="5355590" cy="2167255"/>
          </a:xfrm>
          <a:prstGeom prst="rect">
            <a:avLst/>
          </a:prstGeom>
          <a:ln w="28575">
            <a:solidFill>
              <a:schemeClr val="tx1"/>
            </a:solidFill>
          </a:ln>
          <a:extLst>
            <a:ext uri="{53640926-AAD7-44D8-BBD7-CCE9431645EC}">
              <a14:shadowObscured xmlns:a14="http://schemas.microsoft.com/office/drawing/2010/main"/>
            </a:ext>
          </a:extLst>
        </p:spPr>
      </p:pic>
      <p:grpSp>
        <p:nvGrpSpPr>
          <p:cNvPr id="6" name="5 Grupo"/>
          <p:cNvGrpSpPr/>
          <p:nvPr/>
        </p:nvGrpSpPr>
        <p:grpSpPr>
          <a:xfrm>
            <a:off x="107504" y="6300028"/>
            <a:ext cx="1080120" cy="441340"/>
            <a:chOff x="107504" y="6237312"/>
            <a:chExt cx="1440160" cy="504056"/>
          </a:xfrm>
        </p:grpSpPr>
        <p:sp>
          <p:nvSpPr>
            <p:cNvPr id="8" name="7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4"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4365444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21196"/>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0688"/>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8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CURVAS CARACTERÍSTICAS DEL EMBALSE</a:t>
            </a:r>
            <a:endParaRPr lang="es-EC" sz="28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1043608" y="1484784"/>
            <a:ext cx="6912768" cy="1154162"/>
          </a:xfrm>
          <a:prstGeom prst="rect">
            <a:avLst/>
          </a:prstGeom>
        </p:spPr>
        <p:txBody>
          <a:bodyPr wrap="square">
            <a:spAutoFit/>
          </a:bodyPr>
          <a:lstStyle/>
          <a:p>
            <a:pPr algn="just">
              <a:lnSpc>
                <a:spcPct val="150000"/>
              </a:lnSpc>
            </a:pPr>
            <a:r>
              <a:rPr lang="es-EC" sz="1600" dirty="0">
                <a:latin typeface="Arial Narrow" panose="020B0606020202030204" pitchFamily="34" charset="0"/>
              </a:rPr>
              <a:t>Las curvas características del embalse son aquellas que definen la superficie y el volumen del mismo en función de la cota del nivel de </a:t>
            </a:r>
            <a:r>
              <a:rPr lang="es-EC" sz="1600" dirty="0" smtClean="0">
                <a:latin typeface="Arial Narrow" panose="020B0606020202030204" pitchFamily="34" charset="0"/>
              </a:rPr>
              <a:t>agua</a:t>
            </a:r>
          </a:p>
          <a:p>
            <a:pPr algn="just">
              <a:lnSpc>
                <a:spcPct val="150000"/>
              </a:lnSpc>
            </a:pPr>
            <a:endParaRPr lang="es-EC" sz="1400"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8" name="7 Rectángulo"/>
              <p:cNvSpPr/>
              <p:nvPr/>
            </p:nvSpPr>
            <p:spPr>
              <a:xfrm>
                <a:off x="899593" y="2636912"/>
                <a:ext cx="6912767" cy="12920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smtClean="0">
                          <a:latin typeface="Cambria Math"/>
                        </a:rPr>
                        <m:t>∆</m:t>
                      </m:r>
                      <m:r>
                        <a:rPr lang="es-EC" sz="1600" i="1" smtClean="0">
                          <a:latin typeface="Cambria Math"/>
                        </a:rPr>
                        <m:t>𝑉𝑜𝑙𝑢𝑚𝑒𝑛</m:t>
                      </m:r>
                      <m:r>
                        <a:rPr lang="es-EC" sz="1600" i="1" smtClean="0">
                          <a:latin typeface="Cambria Math"/>
                        </a:rPr>
                        <m:t> </m:t>
                      </m:r>
                      <m:r>
                        <a:rPr lang="es-EC" sz="1600" i="1" smtClean="0">
                          <a:latin typeface="Cambria Math"/>
                        </a:rPr>
                        <m:t>𝐸𝑚𝑏𝑎𝑙𝑠𝑒</m:t>
                      </m:r>
                      <m:r>
                        <a:rPr lang="es-EC" sz="1600" i="1" smtClean="0">
                          <a:latin typeface="Cambria Math"/>
                        </a:rPr>
                        <m:t>=</m:t>
                      </m:r>
                      <m:f>
                        <m:fPr>
                          <m:ctrlPr>
                            <a:rPr lang="es-EC" sz="1600" i="1">
                              <a:latin typeface="Cambria Math"/>
                            </a:rPr>
                          </m:ctrlPr>
                        </m:fPr>
                        <m:num>
                          <m:r>
                            <a:rPr lang="es-EC" sz="1600" i="1">
                              <a:latin typeface="Cambria Math"/>
                            </a:rPr>
                            <m:t>𝐴𝑟𝑒𝑎</m:t>
                          </m:r>
                          <m:r>
                            <a:rPr lang="es-EC" sz="1600" i="1">
                              <a:latin typeface="Cambria Math"/>
                            </a:rPr>
                            <m:t>1+</m:t>
                          </m:r>
                          <m:r>
                            <a:rPr lang="es-EC" sz="1600" i="1">
                              <a:latin typeface="Cambria Math"/>
                            </a:rPr>
                            <m:t>𝐴𝑟𝑒𝑎</m:t>
                          </m:r>
                          <m:r>
                            <a:rPr lang="es-EC" sz="1600" i="1">
                              <a:latin typeface="Cambria Math"/>
                            </a:rPr>
                            <m:t>2</m:t>
                          </m:r>
                        </m:num>
                        <m:den>
                          <m:r>
                            <a:rPr lang="es-EC" sz="1600" i="1">
                              <a:latin typeface="Cambria Math"/>
                            </a:rPr>
                            <m:t>2</m:t>
                          </m:r>
                        </m:den>
                      </m:f>
                      <m:r>
                        <a:rPr lang="es-EC" sz="1600" i="1">
                          <a:latin typeface="Cambria Math"/>
                        </a:rPr>
                        <m:t>∗</m:t>
                      </m:r>
                      <m:r>
                        <a:rPr lang="es-EC" sz="1600" i="1">
                          <a:latin typeface="Cambria Math"/>
                        </a:rPr>
                        <m:t>𝐷𝑖𝑓𝑒𝑟𝑒𝑛𝑐𝑖𝑎</m:t>
                      </m:r>
                      <m:r>
                        <a:rPr lang="es-EC" sz="1600" i="1">
                          <a:latin typeface="Cambria Math"/>
                        </a:rPr>
                        <m:t> </m:t>
                      </m:r>
                      <m:r>
                        <a:rPr lang="es-EC" sz="1600" i="1">
                          <a:latin typeface="Cambria Math"/>
                        </a:rPr>
                        <m:t>𝑑𝑒</m:t>
                      </m:r>
                      <m:r>
                        <a:rPr lang="es-EC" sz="1600" i="1">
                          <a:latin typeface="Cambria Math"/>
                        </a:rPr>
                        <m:t> </m:t>
                      </m:r>
                      <m:r>
                        <a:rPr lang="es-EC" sz="1600" i="1">
                          <a:latin typeface="Cambria Math"/>
                        </a:rPr>
                        <m:t>𝐶𝑜𝑡𝑎𝑠</m:t>
                      </m:r>
                    </m:oMath>
                  </m:oMathPara>
                </a14:m>
                <a:endParaRPr lang="es-EC" sz="1600" dirty="0" smtClean="0"/>
              </a:p>
              <a:p>
                <a:endParaRPr lang="es-EC" sz="1600" dirty="0"/>
              </a:p>
              <a:p>
                <a:endParaRPr lang="es-EC" sz="1600" dirty="0"/>
              </a:p>
              <a:p>
                <a:pPr/>
                <a14:m>
                  <m:oMathPara xmlns:m="http://schemas.openxmlformats.org/officeDocument/2006/math">
                    <m:oMathParaPr>
                      <m:jc m:val="centerGroup"/>
                    </m:oMathParaPr>
                    <m:oMath xmlns:m="http://schemas.openxmlformats.org/officeDocument/2006/math">
                      <m:r>
                        <a:rPr lang="es-EC" sz="1600" i="1">
                          <a:latin typeface="Cambria Math"/>
                        </a:rPr>
                        <m:t>𝑉𝑜𝑙𝑢𝑚𝑒𝑛</m:t>
                      </m:r>
                      <m:r>
                        <a:rPr lang="es-EC" sz="1600" i="1">
                          <a:latin typeface="Cambria Math"/>
                        </a:rPr>
                        <m:t> </m:t>
                      </m:r>
                      <m:r>
                        <a:rPr lang="es-EC" sz="1600" i="1">
                          <a:latin typeface="Cambria Math"/>
                        </a:rPr>
                        <m:t>𝑑𝑒𝑙</m:t>
                      </m:r>
                      <m:r>
                        <a:rPr lang="es-EC" sz="1600" i="1">
                          <a:latin typeface="Cambria Math"/>
                        </a:rPr>
                        <m:t> </m:t>
                      </m:r>
                      <m:r>
                        <a:rPr lang="es-EC" sz="1600" i="1">
                          <a:latin typeface="Cambria Math"/>
                        </a:rPr>
                        <m:t>𝐸𝑚𝑏𝑎𝑙𝑠𝑒</m:t>
                      </m:r>
                      <m:r>
                        <a:rPr lang="es-EC" sz="1600" i="1">
                          <a:latin typeface="Cambria Math"/>
                        </a:rPr>
                        <m:t>=∆</m:t>
                      </m:r>
                      <m:r>
                        <a:rPr lang="es-EC" sz="1600" i="1">
                          <a:latin typeface="Cambria Math"/>
                        </a:rPr>
                        <m:t>𝑉𝑜𝑙𝑢𝑚𝑒𝑛</m:t>
                      </m:r>
                      <m:r>
                        <a:rPr lang="es-EC" sz="1600" i="1">
                          <a:latin typeface="Cambria Math"/>
                        </a:rPr>
                        <m:t>1+∆</m:t>
                      </m:r>
                      <m:r>
                        <a:rPr lang="es-EC" sz="1600" i="1">
                          <a:latin typeface="Cambria Math"/>
                        </a:rPr>
                        <m:t>𝑉</m:t>
                      </m:r>
                      <m:r>
                        <a:rPr lang="es-EC" sz="1600" i="1">
                          <a:latin typeface="Cambria Math"/>
                        </a:rPr>
                        <m:t>2</m:t>
                      </m:r>
                    </m:oMath>
                  </m:oMathPara>
                </a14:m>
                <a:endParaRPr lang="es-EC" sz="1600" dirty="0"/>
              </a:p>
            </p:txBody>
          </p:sp>
        </mc:Choice>
        <mc:Fallback xmlns="">
          <p:sp>
            <p:nvSpPr>
              <p:cNvPr id="8" name="7 Rectángulo"/>
              <p:cNvSpPr>
                <a:spLocks noRot="1" noChangeAspect="1" noMove="1" noResize="1" noEditPoints="1" noAdjustHandles="1" noChangeArrowheads="1" noChangeShapeType="1" noTextEdit="1"/>
              </p:cNvSpPr>
              <p:nvPr/>
            </p:nvSpPr>
            <p:spPr>
              <a:xfrm>
                <a:off x="899593" y="2636912"/>
                <a:ext cx="6912767" cy="1292020"/>
              </a:xfrm>
              <a:prstGeom prst="rect">
                <a:avLst/>
              </a:prstGeom>
              <a:blipFill rotWithShape="1">
                <a:blip r:embed="rId2"/>
                <a:stretch>
                  <a:fillRect/>
                </a:stretch>
              </a:blipFill>
            </p:spPr>
            <p:txBody>
              <a:bodyPr/>
              <a:lstStyle/>
              <a:p>
                <a:r>
                  <a:rPr lang="es-EC">
                    <a:noFill/>
                  </a:rPr>
                  <a:t> </a:t>
                </a:r>
              </a:p>
            </p:txBody>
          </p:sp>
        </mc:Fallback>
      </mc:AlternateContent>
      <p:graphicFrame>
        <p:nvGraphicFramePr>
          <p:cNvPr id="11" name="10 Tabla"/>
          <p:cNvGraphicFramePr>
            <a:graphicFrameLocks noGrp="1"/>
          </p:cNvGraphicFramePr>
          <p:nvPr>
            <p:extLst>
              <p:ext uri="{D42A27DB-BD31-4B8C-83A1-F6EECF244321}">
                <p14:modId xmlns:p14="http://schemas.microsoft.com/office/powerpoint/2010/main" val="159402046"/>
              </p:ext>
            </p:extLst>
          </p:nvPr>
        </p:nvGraphicFramePr>
        <p:xfrm>
          <a:off x="1089280" y="1268760"/>
          <a:ext cx="6795088" cy="5256582"/>
        </p:xfrm>
        <a:graphic>
          <a:graphicData uri="http://schemas.openxmlformats.org/drawingml/2006/table">
            <a:tbl>
              <a:tblPr firstRow="1" firstCol="1" bandRow="1">
                <a:tableStyleId>{9DCAF9ED-07DC-4A11-8D7F-57B35C25682E}</a:tableStyleId>
              </a:tblPr>
              <a:tblGrid>
                <a:gridCol w="872022"/>
                <a:gridCol w="973058"/>
                <a:gridCol w="1715288"/>
                <a:gridCol w="1481349"/>
                <a:gridCol w="1753371"/>
              </a:tblGrid>
              <a:tr h="320469">
                <a:tc gridSpan="5">
                  <a:txBody>
                    <a:bodyPr/>
                    <a:lstStyle/>
                    <a:p>
                      <a:pPr algn="ctr">
                        <a:lnSpc>
                          <a:spcPct val="150000"/>
                        </a:lnSpc>
                        <a:spcAft>
                          <a:spcPts val="0"/>
                        </a:spcAft>
                      </a:pPr>
                      <a:r>
                        <a:rPr lang="es-EC" sz="1200" dirty="0">
                          <a:effectLst/>
                          <a:latin typeface="Arial Narrow" panose="020B0606020202030204" pitchFamily="34" charset="0"/>
                        </a:rPr>
                        <a:t>Curvas Características del Embalse</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449547">
                <a:tc>
                  <a:txBody>
                    <a:bodyPr/>
                    <a:lstStyle/>
                    <a:p>
                      <a:pPr algn="ctr">
                        <a:lnSpc>
                          <a:spcPct val="150000"/>
                        </a:lnSpc>
                        <a:spcAft>
                          <a:spcPts val="0"/>
                        </a:spcAft>
                      </a:pPr>
                      <a:r>
                        <a:rPr lang="es-EC" sz="1200" b="1">
                          <a:effectLst/>
                          <a:latin typeface="Arial Narrow" panose="020B0606020202030204" pitchFamily="34" charset="0"/>
                        </a:rPr>
                        <a:t>Cota</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effectLst/>
                          <a:latin typeface="Arial Narrow" panose="020B0606020202030204" pitchFamily="34" charset="0"/>
                        </a:rPr>
                        <a:t>Área</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effectLst/>
                          <a:latin typeface="Arial Narrow" panose="020B0606020202030204" pitchFamily="34" charset="0"/>
                        </a:rPr>
                        <a:t>Δ Volumen embalse</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effectLst/>
                          <a:latin typeface="Arial Narrow" panose="020B0606020202030204" pitchFamily="34" charset="0"/>
                        </a:rPr>
                        <a:t>Volumen embalse</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effectLst/>
                          <a:latin typeface="Arial Narrow" panose="020B0606020202030204" pitchFamily="34" charset="0"/>
                        </a:rPr>
                        <a:t>Comprobación</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a:effectLst/>
                          <a:latin typeface="Arial Narrow" panose="020B0606020202030204" pitchFamily="34" charset="0"/>
                        </a:rPr>
                        <a:t>m.sn.m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km</a:t>
                      </a:r>
                      <a:r>
                        <a:rPr lang="es-EC" sz="1200" baseline="300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a:t>
                      </a:r>
                      <a:r>
                        <a:rPr lang="es-EC" sz="1200" baseline="30000">
                          <a:effectLst/>
                          <a:latin typeface="Arial Narrow" panose="020B0606020202030204" pitchFamily="34" charset="0"/>
                        </a:rPr>
                        <a:t>6</a:t>
                      </a:r>
                      <a:r>
                        <a:rPr lang="es-EC" sz="1200">
                          <a:effectLst/>
                          <a:latin typeface="Arial Narrow" panose="020B0606020202030204" pitchFamily="34" charset="0"/>
                        </a:rPr>
                        <a:t> (m</a:t>
                      </a:r>
                      <a:r>
                        <a:rPr lang="es-EC" sz="1200" baseline="30000">
                          <a:effectLst/>
                          <a:latin typeface="Arial Narrow" panose="020B0606020202030204" pitchFamily="34" charset="0"/>
                        </a:rPr>
                        <a:t>3</a:t>
                      </a: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a:t>
                      </a:r>
                      <a:r>
                        <a:rPr lang="es-EC" sz="1200" baseline="30000">
                          <a:effectLst/>
                          <a:latin typeface="Arial Narrow" panose="020B0606020202030204" pitchFamily="34" charset="0"/>
                        </a:rPr>
                        <a:t>6</a:t>
                      </a:r>
                      <a:r>
                        <a:rPr lang="es-EC" sz="1200">
                          <a:effectLst/>
                          <a:latin typeface="Arial Narrow" panose="020B0606020202030204" pitchFamily="34" charset="0"/>
                        </a:rPr>
                        <a:t> (m</a:t>
                      </a:r>
                      <a:r>
                        <a:rPr lang="es-EC" sz="1200" baseline="30000">
                          <a:effectLst/>
                          <a:latin typeface="Arial Narrow" panose="020B0606020202030204" pitchFamily="34" charset="0"/>
                        </a:rPr>
                        <a:t>3</a:t>
                      </a: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Narrow" panose="020B0606020202030204" pitchFamily="34" charset="0"/>
                        </a:rPr>
                        <a:t>10</a:t>
                      </a:r>
                      <a:r>
                        <a:rPr lang="es-EC" sz="1200" baseline="30000" dirty="0">
                          <a:effectLst/>
                          <a:latin typeface="Arial Narrow" panose="020B0606020202030204" pitchFamily="34" charset="0"/>
                        </a:rPr>
                        <a:t>6</a:t>
                      </a:r>
                      <a:r>
                        <a:rPr lang="es-EC" sz="1200" dirty="0">
                          <a:effectLst/>
                          <a:latin typeface="Arial Narrow" panose="020B0606020202030204" pitchFamily="34" charset="0"/>
                        </a:rPr>
                        <a:t> (m</a:t>
                      </a:r>
                      <a:r>
                        <a:rPr lang="es-EC" sz="1200" baseline="30000" dirty="0">
                          <a:effectLst/>
                          <a:latin typeface="Arial Narrow" panose="020B0606020202030204" pitchFamily="34" charset="0"/>
                        </a:rPr>
                        <a:t>3</a:t>
                      </a: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25</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0,00</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0,00</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0</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smtClean="0">
                          <a:solidFill>
                            <a:srgbClr val="FF0000"/>
                          </a:solidFill>
                          <a:effectLst/>
                          <a:latin typeface="Arial Narrow" panose="020B0606020202030204" pitchFamily="34" charset="0"/>
                          <a:ea typeface="+mn-ea"/>
                          <a:cs typeface="+mn-cs"/>
                        </a:rPr>
                        <a:t>0,00</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FF0000"/>
                          </a:solidFill>
                          <a:effectLst/>
                          <a:latin typeface="Arial Narrow" panose="020B0606020202030204" pitchFamily="34" charset="0"/>
                        </a:rPr>
                        <a:t>30</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56,08</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1,40</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1,40</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1,27</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FF0000"/>
                          </a:solidFill>
                          <a:effectLst/>
                          <a:latin typeface="Arial Narrow" panose="020B0606020202030204" pitchFamily="34" charset="0"/>
                        </a:rPr>
                        <a:t>35</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113,36</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4,24</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5,64</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5,37</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40</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164,67</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6,95</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12,59</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12,18</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FF0000"/>
                          </a:solidFill>
                          <a:effectLst/>
                          <a:latin typeface="Arial Narrow" panose="020B0606020202030204" pitchFamily="34" charset="0"/>
                        </a:rPr>
                        <a:t>45</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218,53</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9,58</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22,17</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21,69</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FF0000"/>
                          </a:solidFill>
                          <a:effectLst/>
                          <a:latin typeface="Arial Narrow" panose="020B0606020202030204" pitchFamily="34" charset="0"/>
                        </a:rPr>
                        <a:t>50</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278,45</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12,42</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FF0000"/>
                          </a:solidFill>
                          <a:effectLst/>
                          <a:latin typeface="Arial Narrow" panose="020B0606020202030204" pitchFamily="34" charset="0"/>
                        </a:rPr>
                        <a:t>34,59</a:t>
                      </a:r>
                      <a:endParaRPr lang="es-EC" sz="12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FF0000"/>
                          </a:solidFill>
                          <a:effectLst/>
                          <a:latin typeface="Arial Narrow" panose="020B0606020202030204" pitchFamily="34" charset="0"/>
                        </a:rPr>
                        <a:t>33,87</a:t>
                      </a:r>
                      <a:endParaRPr lang="es-EC" sz="12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55</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346,88</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15,63</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50,23</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50,27</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1D076F"/>
                          </a:solidFill>
                          <a:effectLst/>
                          <a:latin typeface="Arial Narrow" panose="020B0606020202030204" pitchFamily="34" charset="0"/>
                        </a:rPr>
                        <a:t>60</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441,37</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19,71</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69,93</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70,04</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1D076F"/>
                          </a:solidFill>
                          <a:effectLst/>
                          <a:latin typeface="Arial Narrow" panose="020B0606020202030204" pitchFamily="34" charset="0"/>
                        </a:rPr>
                        <a:t>65</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549,38</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24,77</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94,70</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94,72</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1D076F"/>
                          </a:solidFill>
                          <a:effectLst/>
                          <a:latin typeface="Arial Narrow" panose="020B0606020202030204" pitchFamily="34" charset="0"/>
                        </a:rPr>
                        <a:t>70</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680,65</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30,75</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125,45</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125,44</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1D076F"/>
                          </a:solidFill>
                          <a:effectLst/>
                          <a:latin typeface="Arial Narrow" panose="020B0606020202030204" pitchFamily="34" charset="0"/>
                        </a:rPr>
                        <a:t>75</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830,44</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37,78</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163,23</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163,32</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a:txBody>
                    <a:bodyPr/>
                    <a:lstStyle/>
                    <a:p>
                      <a:pPr algn="ctr">
                        <a:lnSpc>
                          <a:spcPct val="150000"/>
                        </a:lnSpc>
                        <a:spcAft>
                          <a:spcPts val="0"/>
                        </a:spcAft>
                      </a:pPr>
                      <a:r>
                        <a:rPr lang="es-EC" sz="1200" b="1">
                          <a:solidFill>
                            <a:srgbClr val="1D076F"/>
                          </a:solidFill>
                          <a:effectLst/>
                          <a:latin typeface="Arial Narrow" panose="020B0606020202030204" pitchFamily="34" charset="0"/>
                        </a:rPr>
                        <a:t>80</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1020,12</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46,26</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solidFill>
                            <a:srgbClr val="1D076F"/>
                          </a:solidFill>
                          <a:effectLst/>
                          <a:latin typeface="Arial Narrow" panose="020B0606020202030204" pitchFamily="34" charset="0"/>
                        </a:rPr>
                        <a:t>209,49</a:t>
                      </a:r>
                      <a:endParaRPr lang="es-EC" sz="1200" b="1">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1D076F"/>
                          </a:solidFill>
                          <a:effectLst/>
                          <a:latin typeface="Arial Narrow" panose="020B0606020202030204" pitchFamily="34" charset="0"/>
                        </a:rPr>
                        <a:t>209,48</a:t>
                      </a:r>
                      <a:endParaRPr lang="es-EC" sz="1200" b="1" dirty="0">
                        <a:solidFill>
                          <a:srgbClr val="1D076F"/>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0469">
                <a:tc gridSpan="2">
                  <a:txBody>
                    <a:bodyPr/>
                    <a:lstStyle/>
                    <a:p>
                      <a:pPr algn="ctr">
                        <a:lnSpc>
                          <a:spcPct val="150000"/>
                        </a:lnSpc>
                        <a:spcAft>
                          <a:spcPts val="0"/>
                        </a:spcAft>
                      </a:pPr>
                      <a:r>
                        <a:rPr lang="es-EC" sz="1200" dirty="0">
                          <a:effectLst/>
                          <a:latin typeface="Arial Narrow" panose="020B0606020202030204" pitchFamily="34" charset="0"/>
                        </a:rPr>
                        <a:t>Total 10</a:t>
                      </a:r>
                      <a:r>
                        <a:rPr lang="es-EC" sz="1200" baseline="30000" dirty="0">
                          <a:effectLst/>
                          <a:latin typeface="Arial Narrow" panose="020B0606020202030204" pitchFamily="34" charset="0"/>
                        </a:rPr>
                        <a:t>6</a:t>
                      </a:r>
                      <a:r>
                        <a:rPr lang="es-EC" sz="1200" dirty="0">
                          <a:effectLst/>
                          <a:latin typeface="Arial Narrow" panose="020B0606020202030204" pitchFamily="34" charset="0"/>
                        </a:rPr>
                        <a:t> (m3)</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50000"/>
                        </a:lnSpc>
                        <a:spcAft>
                          <a:spcPts val="0"/>
                        </a:spcAft>
                      </a:pPr>
                      <a:r>
                        <a:rPr lang="es-EC" sz="1200" b="1">
                          <a:effectLst/>
                          <a:latin typeface="Arial Narrow" panose="020B0606020202030204" pitchFamily="34" charset="0"/>
                        </a:rPr>
                        <a:t>209,49</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a:effectLst/>
                          <a:latin typeface="Arial Narrow" panose="020B0606020202030204" pitchFamily="34" charset="0"/>
                        </a:rPr>
                        <a:t>789,43</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effectLst/>
                          <a:latin typeface="Arial Narrow" panose="020B0606020202030204" pitchFamily="34" charset="0"/>
                        </a:rPr>
                        <a:t>787,53</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2" name="11 Gráfico"/>
          <p:cNvGraphicFramePr/>
          <p:nvPr>
            <p:extLst>
              <p:ext uri="{D42A27DB-BD31-4B8C-83A1-F6EECF244321}">
                <p14:modId xmlns:p14="http://schemas.microsoft.com/office/powerpoint/2010/main" val="3505901918"/>
              </p:ext>
            </p:extLst>
          </p:nvPr>
        </p:nvGraphicFramePr>
        <p:xfrm>
          <a:off x="1043608" y="4221088"/>
          <a:ext cx="6912768" cy="24928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13 Gráfico"/>
          <p:cNvGraphicFramePr/>
          <p:nvPr>
            <p:extLst>
              <p:ext uri="{D42A27DB-BD31-4B8C-83A1-F6EECF244321}">
                <p14:modId xmlns:p14="http://schemas.microsoft.com/office/powerpoint/2010/main" val="4045480361"/>
              </p:ext>
            </p:extLst>
          </p:nvPr>
        </p:nvGraphicFramePr>
        <p:xfrm>
          <a:off x="1043608" y="1179740"/>
          <a:ext cx="6912768" cy="3041347"/>
        </p:xfrm>
        <a:graphic>
          <a:graphicData uri="http://schemas.openxmlformats.org/drawingml/2006/chart">
            <c:chart xmlns:c="http://schemas.openxmlformats.org/drawingml/2006/chart" xmlns:r="http://schemas.openxmlformats.org/officeDocument/2006/relationships" r:id="rId4"/>
          </a:graphicData>
        </a:graphic>
      </p:graphicFrame>
      <p:sp>
        <p:nvSpPr>
          <p:cNvPr id="15" name="14 Elipse"/>
          <p:cNvSpPr/>
          <p:nvPr/>
        </p:nvSpPr>
        <p:spPr>
          <a:xfrm>
            <a:off x="2809512" y="1774850"/>
            <a:ext cx="3506688" cy="86409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1043608" y="4221088"/>
            <a:ext cx="6984776" cy="264281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mc:AlternateContent xmlns:mc="http://schemas.openxmlformats.org/markup-compatibility/2006" xmlns:a14="http://schemas.microsoft.com/office/drawing/2010/main">
        <mc:Choice Requires="a14">
          <p:sp>
            <p:nvSpPr>
              <p:cNvPr id="18" name="17 Rectángulo"/>
              <p:cNvSpPr/>
              <p:nvPr/>
            </p:nvSpPr>
            <p:spPr>
              <a:xfrm>
                <a:off x="467544" y="4316667"/>
                <a:ext cx="3923928" cy="2496709"/>
              </a:xfrm>
              <a:prstGeom prst="rect">
                <a:avLst/>
              </a:prstGeom>
            </p:spPr>
            <p:txBody>
              <a:bodyPr wrap="square">
                <a:spAutoFit/>
              </a:bodyPr>
              <a:lstStyle/>
              <a:p>
                <a:pPr lvl="0"/>
                <a:r>
                  <a:rPr lang="es-ES_tradnl" sz="1400" u="sng" dirty="0"/>
                  <a:t>Variación de Altura (m): </a:t>
                </a:r>
                <a:endParaRPr lang="es-EC" sz="1400" b="1" dirty="0"/>
              </a:p>
              <a:p>
                <a:r>
                  <a:rPr lang="es-ES_tradnl" sz="1400" b="1" dirty="0"/>
                  <a:t> </a:t>
                </a:r>
                <a:endParaRPr lang="es-EC" sz="1400" b="1" dirty="0"/>
              </a:p>
              <a:p>
                <a:r>
                  <a:rPr lang="es-ES_tradnl" sz="1400" b="1" dirty="0"/>
                  <a:t> </a:t>
                </a:r>
                <a:endParaRPr lang="es-EC" sz="1400" b="1" dirty="0"/>
              </a:p>
              <a:p>
                <a:pPr/>
                <a14:m>
                  <m:oMathPara xmlns:m="http://schemas.openxmlformats.org/officeDocument/2006/math">
                    <m:oMathParaPr>
                      <m:jc m:val="centerGroup"/>
                    </m:oMathParaPr>
                    <m:oMath xmlns:m="http://schemas.openxmlformats.org/officeDocument/2006/math">
                      <m:r>
                        <a:rPr lang="es-ES_tradnl" sz="1400" i="1">
                          <a:latin typeface="Cambria Math"/>
                        </a:rPr>
                        <m:t>∆</m:t>
                      </m:r>
                      <m:r>
                        <a:rPr lang="es-ES_tradnl" sz="1400" i="1">
                          <a:latin typeface="Cambria Math"/>
                        </a:rPr>
                        <m:t>𝐻</m:t>
                      </m:r>
                      <m:r>
                        <a:rPr lang="es-ES_tradnl" sz="1400" i="1">
                          <a:latin typeface="Cambria Math"/>
                        </a:rPr>
                        <m:t>= </m:t>
                      </m:r>
                      <m:sSub>
                        <m:sSubPr>
                          <m:ctrlPr>
                            <a:rPr lang="es-EC" sz="1400" i="1">
                              <a:latin typeface="Cambria Math"/>
                            </a:rPr>
                          </m:ctrlPr>
                        </m:sSubPr>
                        <m:e>
                          <m:r>
                            <a:rPr lang="es-ES_tradnl" sz="1400" i="1">
                              <a:latin typeface="Cambria Math"/>
                            </a:rPr>
                            <m:t>𝐶𝑜𝑡𝑎</m:t>
                          </m:r>
                        </m:e>
                        <m:sub>
                          <m:r>
                            <a:rPr lang="es-ES_tradnl" sz="1400" i="1">
                              <a:latin typeface="Cambria Math"/>
                            </a:rPr>
                            <m:t>𝑓𝑖𝑛𝑎𝑙</m:t>
                          </m:r>
                        </m:sub>
                      </m:sSub>
                      <m:r>
                        <a:rPr lang="es-ES_tradnl" sz="1400" i="1">
                          <a:latin typeface="Cambria Math"/>
                        </a:rPr>
                        <m:t>− </m:t>
                      </m:r>
                      <m:sSub>
                        <m:sSubPr>
                          <m:ctrlPr>
                            <a:rPr lang="es-EC" sz="1400" i="1">
                              <a:latin typeface="Cambria Math"/>
                            </a:rPr>
                          </m:ctrlPr>
                        </m:sSubPr>
                        <m:e>
                          <m:r>
                            <a:rPr lang="es-ES_tradnl" sz="1400" i="1">
                              <a:latin typeface="Cambria Math"/>
                            </a:rPr>
                            <m:t>𝐶𝑜𝑡𝑎</m:t>
                          </m:r>
                          <m:r>
                            <a:rPr lang="es-ES_tradnl" sz="1400" i="1">
                              <a:latin typeface="Cambria Math"/>
                            </a:rPr>
                            <m:t> </m:t>
                          </m:r>
                        </m:e>
                        <m:sub>
                          <m:r>
                            <a:rPr lang="es-ES_tradnl" sz="1400" i="1">
                              <a:latin typeface="Cambria Math"/>
                            </a:rPr>
                            <m:t>𝑖𝑛𝑖𝑐𝑖𝑎𝑙</m:t>
                          </m:r>
                        </m:sub>
                      </m:sSub>
                    </m:oMath>
                  </m:oMathPara>
                </a14:m>
                <a:endParaRPr lang="es-EC" sz="1400" b="1" dirty="0"/>
              </a:p>
              <a:p>
                <a:r>
                  <a:rPr lang="es-ES_tradnl" sz="1400" dirty="0"/>
                  <a:t> </a:t>
                </a:r>
                <a:endParaRPr lang="es-EC" sz="1400" b="1" dirty="0"/>
              </a:p>
              <a:p>
                <a:r>
                  <a:rPr lang="es-ES_tradnl" sz="1400" dirty="0"/>
                  <a:t> </a:t>
                </a:r>
                <a:endParaRPr lang="es-EC" sz="1400" b="1" dirty="0"/>
              </a:p>
              <a:p>
                <a:pPr lvl="0"/>
                <a:r>
                  <a:rPr lang="es-ES_tradnl" sz="1400" u="sng" dirty="0"/>
                  <a:t>Variación de volúmenes 10 </a:t>
                </a:r>
                <a:r>
                  <a:rPr lang="es-ES_tradnl" sz="1400" u="sng" baseline="30000" dirty="0"/>
                  <a:t>6 </a:t>
                </a:r>
                <a:r>
                  <a:rPr lang="es-ES_tradnl" sz="1400" u="sng" dirty="0"/>
                  <a:t>(m</a:t>
                </a:r>
                <a:r>
                  <a:rPr lang="es-ES_tradnl" sz="1400" u="sng" baseline="30000" dirty="0"/>
                  <a:t>3</a:t>
                </a:r>
                <a:r>
                  <a:rPr lang="es-ES_tradnl" sz="1400" u="sng" dirty="0"/>
                  <a:t>): </a:t>
                </a:r>
                <a:endParaRPr lang="es-EC" sz="1400" b="1" dirty="0"/>
              </a:p>
              <a:p>
                <a:r>
                  <a:rPr lang="es-ES_tradnl" sz="1400" dirty="0"/>
                  <a:t> </a:t>
                </a:r>
                <a:endParaRPr lang="es-EC" sz="1400" b="1" dirty="0"/>
              </a:p>
              <a:p>
                <a:r>
                  <a:rPr lang="es-ES_tradnl" sz="1400" dirty="0"/>
                  <a:t> </a:t>
                </a:r>
                <a:endParaRPr lang="es-EC" sz="1400" b="1" dirty="0"/>
              </a:p>
              <a:p>
                <a:pPr/>
                <a14:m>
                  <m:oMathPara xmlns:m="http://schemas.openxmlformats.org/officeDocument/2006/math">
                    <m:oMathParaPr>
                      <m:jc m:val="centerGroup"/>
                    </m:oMathParaPr>
                    <m:oMath xmlns:m="http://schemas.openxmlformats.org/officeDocument/2006/math">
                      <m:r>
                        <a:rPr lang="es-ES_tradnl" sz="1400" i="1">
                          <a:latin typeface="Cambria Math"/>
                        </a:rPr>
                        <m:t>∆</m:t>
                      </m:r>
                      <m:r>
                        <a:rPr lang="es-ES_tradnl" sz="1400" i="1">
                          <a:latin typeface="Cambria Math"/>
                        </a:rPr>
                        <m:t>𝑉</m:t>
                      </m:r>
                      <m:r>
                        <a:rPr lang="es-ES_tradnl" sz="1400" i="1">
                          <a:latin typeface="Cambria Math"/>
                        </a:rPr>
                        <m:t>= </m:t>
                      </m:r>
                      <m:sSub>
                        <m:sSubPr>
                          <m:ctrlPr>
                            <a:rPr lang="es-EC" sz="1400" i="1">
                              <a:latin typeface="Cambria Math"/>
                            </a:rPr>
                          </m:ctrlPr>
                        </m:sSubPr>
                        <m:e>
                          <m:r>
                            <a:rPr lang="es-ES_tradnl" sz="1400" i="1">
                              <a:latin typeface="Cambria Math"/>
                            </a:rPr>
                            <m:t>𝑉𝑜𝑙𝑢𝑚𝑒𝑛</m:t>
                          </m:r>
                        </m:e>
                        <m:sub>
                          <m:r>
                            <a:rPr lang="es-ES_tradnl" sz="1400" i="1">
                              <a:latin typeface="Cambria Math"/>
                            </a:rPr>
                            <m:t>𝑓𝑖𝑛𝑎𝑙</m:t>
                          </m:r>
                        </m:sub>
                      </m:sSub>
                      <m:r>
                        <a:rPr lang="es-ES_tradnl" sz="1400" i="1">
                          <a:latin typeface="Cambria Math"/>
                        </a:rPr>
                        <m:t>− </m:t>
                      </m:r>
                      <m:sSub>
                        <m:sSubPr>
                          <m:ctrlPr>
                            <a:rPr lang="es-EC" sz="1400" i="1">
                              <a:latin typeface="Cambria Math"/>
                            </a:rPr>
                          </m:ctrlPr>
                        </m:sSubPr>
                        <m:e>
                          <m:r>
                            <a:rPr lang="es-ES_tradnl" sz="1400" i="1">
                              <a:latin typeface="Cambria Math"/>
                            </a:rPr>
                            <m:t>𝑉𝑜𝑙𝑢𝑚𝑒𝑛</m:t>
                          </m:r>
                          <m:r>
                            <a:rPr lang="es-ES_tradnl" sz="1400" i="1">
                              <a:latin typeface="Cambria Math"/>
                            </a:rPr>
                            <m:t> </m:t>
                          </m:r>
                        </m:e>
                        <m:sub>
                          <m:r>
                            <a:rPr lang="es-ES_tradnl" sz="1400" i="1">
                              <a:latin typeface="Cambria Math"/>
                            </a:rPr>
                            <m:t>𝑖𝑛𝑖𝑐𝑖𝑎𝑙</m:t>
                          </m:r>
                        </m:sub>
                      </m:sSub>
                    </m:oMath>
                  </m:oMathPara>
                </a14:m>
                <a:endParaRPr lang="es-EC" sz="1400" b="1" dirty="0"/>
              </a:p>
              <a:p>
                <a:r>
                  <a:rPr lang="es-ES_tradnl" sz="1400" dirty="0"/>
                  <a:t> </a:t>
                </a:r>
                <a:endParaRPr lang="es-EC" sz="1400" b="1" dirty="0"/>
              </a:p>
            </p:txBody>
          </p:sp>
        </mc:Choice>
        <mc:Fallback xmlns="">
          <p:sp>
            <p:nvSpPr>
              <p:cNvPr id="18" name="17 Rectángulo"/>
              <p:cNvSpPr>
                <a:spLocks noRot="1" noChangeAspect="1" noMove="1" noResize="1" noEditPoints="1" noAdjustHandles="1" noChangeArrowheads="1" noChangeShapeType="1" noTextEdit="1"/>
              </p:cNvSpPr>
              <p:nvPr/>
            </p:nvSpPr>
            <p:spPr>
              <a:xfrm>
                <a:off x="467544" y="4316667"/>
                <a:ext cx="3923928" cy="2496709"/>
              </a:xfrm>
              <a:prstGeom prst="rect">
                <a:avLst/>
              </a:prstGeom>
              <a:blipFill rotWithShape="1">
                <a:blip r:embed="rId6"/>
                <a:stretch>
                  <a:fillRect l="-467" t="-244"/>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18 Rectángulo"/>
              <p:cNvSpPr/>
              <p:nvPr/>
            </p:nvSpPr>
            <p:spPr>
              <a:xfrm>
                <a:off x="4248472" y="4112892"/>
                <a:ext cx="4572000" cy="2628476"/>
              </a:xfrm>
              <a:prstGeom prst="rect">
                <a:avLst/>
              </a:prstGeom>
            </p:spPr>
            <p:txBody>
              <a:bodyPr>
                <a:spAutoFit/>
              </a:bodyPr>
              <a:lstStyle/>
              <a:p>
                <a:r>
                  <a:rPr lang="es-ES_tradnl" sz="1400" dirty="0"/>
                  <a:t> </a:t>
                </a:r>
                <a:endParaRPr lang="es-EC" sz="1400" b="1" dirty="0"/>
              </a:p>
              <a:p>
                <a:pPr lvl="0"/>
                <a:r>
                  <a:rPr lang="es-ES_tradnl" sz="1400" u="sng" dirty="0"/>
                  <a:t>Caudal de descarga (m</a:t>
                </a:r>
                <a:r>
                  <a:rPr lang="es-ES_tradnl" sz="1400" u="sng" baseline="30000" dirty="0"/>
                  <a:t>3</a:t>
                </a:r>
                <a:r>
                  <a:rPr lang="es-ES_tradnl" sz="1400" u="sng" dirty="0"/>
                  <a:t>/s): </a:t>
                </a:r>
                <a:endParaRPr lang="es-EC" sz="1400" b="1" dirty="0"/>
              </a:p>
              <a:p>
                <a:r>
                  <a:rPr lang="es-ES_tradnl" sz="1400" dirty="0"/>
                  <a:t> </a:t>
                </a:r>
                <a:endParaRPr lang="es-EC" sz="1400" b="1" dirty="0"/>
              </a:p>
              <a:p>
                <a:pPr/>
                <a14:m>
                  <m:oMathPara xmlns:m="http://schemas.openxmlformats.org/officeDocument/2006/math">
                    <m:oMathParaPr>
                      <m:jc m:val="centerGroup"/>
                    </m:oMathParaPr>
                    <m:oMath xmlns:m="http://schemas.openxmlformats.org/officeDocument/2006/math">
                      <m:r>
                        <a:rPr lang="es-ES_tradnl" sz="1400" i="1">
                          <a:latin typeface="Cambria Math"/>
                        </a:rPr>
                        <m:t> </m:t>
                      </m:r>
                      <m:sSub>
                        <m:sSubPr>
                          <m:ctrlPr>
                            <a:rPr lang="es-EC" sz="1400" i="1">
                              <a:latin typeface="Cambria Math"/>
                            </a:rPr>
                          </m:ctrlPr>
                        </m:sSubPr>
                        <m:e>
                          <m:r>
                            <a:rPr lang="es-ES_tradnl" sz="1400" i="1">
                              <a:latin typeface="Cambria Math"/>
                            </a:rPr>
                            <m:t>𝑄</m:t>
                          </m:r>
                        </m:e>
                        <m:sub>
                          <m:r>
                            <a:rPr lang="es-ES_tradnl" sz="1400" i="1">
                              <a:latin typeface="Cambria Math"/>
                            </a:rPr>
                            <m:t>𝑥</m:t>
                          </m:r>
                        </m:sub>
                      </m:sSub>
                      <m:r>
                        <a:rPr lang="es-ES_tradnl" sz="1400" i="1">
                          <a:latin typeface="Cambria Math"/>
                        </a:rPr>
                        <m:t>=</m:t>
                      </m:r>
                      <m:sSub>
                        <m:sSubPr>
                          <m:ctrlPr>
                            <a:rPr lang="es-EC" sz="1400" i="1">
                              <a:latin typeface="Cambria Math"/>
                            </a:rPr>
                          </m:ctrlPr>
                        </m:sSubPr>
                        <m:e>
                          <m:r>
                            <a:rPr lang="es-ES_tradnl" sz="1400" i="1">
                              <a:latin typeface="Cambria Math"/>
                            </a:rPr>
                            <m:t>𝑄</m:t>
                          </m:r>
                        </m:e>
                        <m:sub>
                          <m:r>
                            <a:rPr lang="es-ES_tradnl" sz="1400" i="1">
                              <a:latin typeface="Cambria Math"/>
                            </a:rPr>
                            <m:t>𝑚𝑎𝑥</m:t>
                          </m:r>
                        </m:sub>
                      </m:sSub>
                      <m:r>
                        <a:rPr lang="es-ES_tradnl" sz="1400" i="1">
                          <a:latin typeface="Cambria Math"/>
                        </a:rPr>
                        <m:t>∗</m:t>
                      </m:r>
                      <m:d>
                        <m:dPr>
                          <m:ctrlPr>
                            <a:rPr lang="es-EC" sz="1400" i="1">
                              <a:latin typeface="Cambria Math"/>
                            </a:rPr>
                          </m:ctrlPr>
                        </m:dPr>
                        <m:e>
                          <m:r>
                            <a:rPr lang="es-ES_tradnl" sz="1400" i="1">
                              <a:latin typeface="Cambria Math"/>
                            </a:rPr>
                            <m:t>1−</m:t>
                          </m:r>
                          <m:f>
                            <m:fPr>
                              <m:ctrlPr>
                                <a:rPr lang="es-EC" sz="1400" i="1">
                                  <a:latin typeface="Cambria Math"/>
                                </a:rPr>
                              </m:ctrlPr>
                            </m:fPr>
                            <m:num>
                              <m:r>
                                <a:rPr lang="es-ES_tradnl" sz="1400" i="1">
                                  <a:latin typeface="Cambria Math"/>
                                </a:rPr>
                                <m:t>𝑉𝑎</m:t>
                              </m:r>
                            </m:num>
                            <m:den>
                              <m:r>
                                <a:rPr lang="es-ES_tradnl" sz="1400" i="1">
                                  <a:latin typeface="Cambria Math"/>
                                </a:rPr>
                                <m:t>𝑉𝑡</m:t>
                              </m:r>
                            </m:den>
                          </m:f>
                        </m:e>
                      </m:d>
                      <m:r>
                        <a:rPr lang="es-ES_tradnl" sz="1400" i="1">
                          <a:latin typeface="Cambria Math"/>
                        </a:rPr>
                        <m:t> </m:t>
                      </m:r>
                    </m:oMath>
                  </m:oMathPara>
                </a14:m>
                <a:endParaRPr lang="es-EC" sz="1400" b="1" dirty="0"/>
              </a:p>
              <a:p>
                <a:r>
                  <a:rPr lang="es-ES_tradnl" sz="1400" dirty="0"/>
                  <a:t> </a:t>
                </a:r>
                <a:endParaRPr lang="es-EC" sz="1400" b="1" dirty="0"/>
              </a:p>
              <a:p>
                <a:pPr/>
                <a14:m>
                  <m:oMathPara xmlns:m="http://schemas.openxmlformats.org/officeDocument/2006/math">
                    <m:oMathParaPr>
                      <m:jc m:val="centerGroup"/>
                    </m:oMathParaPr>
                    <m:oMath xmlns:m="http://schemas.openxmlformats.org/officeDocument/2006/math">
                      <m:r>
                        <a:rPr lang="es-ES_tradnl" sz="1400" i="1">
                          <a:latin typeface="Cambria Math"/>
                        </a:rPr>
                        <m:t>𝐷𝑜𝑛𝑑𝑒</m:t>
                      </m:r>
                      <m:r>
                        <a:rPr lang="es-ES_tradnl" sz="1400" i="1">
                          <a:latin typeface="Cambria Math"/>
                        </a:rPr>
                        <m:t>  </m:t>
                      </m:r>
                      <m:r>
                        <a:rPr lang="es-ES_tradnl" sz="1400" i="1">
                          <a:latin typeface="Cambria Math"/>
                        </a:rPr>
                        <m:t>𝑉𝑎</m:t>
                      </m:r>
                      <m:r>
                        <a:rPr lang="es-ES_tradnl" sz="1400" i="1">
                          <a:latin typeface="Cambria Math"/>
                        </a:rPr>
                        <m:t>= ∆</m:t>
                      </m:r>
                      <m:r>
                        <a:rPr lang="es-ES_tradnl" sz="1400" i="1">
                          <a:latin typeface="Cambria Math"/>
                        </a:rPr>
                        <m:t>𝑉</m:t>
                      </m:r>
                    </m:oMath>
                  </m:oMathPara>
                </a14:m>
                <a:endParaRPr lang="es-EC" sz="1400" b="1" dirty="0"/>
              </a:p>
              <a:p>
                <a:r>
                  <a:rPr lang="es-ES_tradnl" sz="1400" dirty="0"/>
                  <a:t> </a:t>
                </a:r>
                <a:endParaRPr lang="es-EC" sz="1400" b="1" dirty="0"/>
              </a:p>
              <a:p>
                <a:pPr lvl="0"/>
                <a:r>
                  <a:rPr lang="es-ES_tradnl" sz="1400" u="sng" dirty="0"/>
                  <a:t>Ancho b (m): </a:t>
                </a:r>
                <a:endParaRPr lang="es-EC" sz="1400" b="1" dirty="0"/>
              </a:p>
              <a:p>
                <a:r>
                  <a:rPr lang="es-ES_tradnl" sz="1400" dirty="0"/>
                  <a:t> </a:t>
                </a:r>
                <a:endParaRPr lang="es-EC" sz="1400" b="1" dirty="0"/>
              </a:p>
              <a:p>
                <a:pPr/>
                <a14:m>
                  <m:oMathPara xmlns:m="http://schemas.openxmlformats.org/officeDocument/2006/math">
                    <m:oMathParaPr>
                      <m:jc m:val="centerGroup"/>
                    </m:oMathParaPr>
                    <m:oMath xmlns:m="http://schemas.openxmlformats.org/officeDocument/2006/math">
                      <m:r>
                        <a:rPr lang="es-ES_tradnl" sz="1400" i="1">
                          <a:latin typeface="Cambria Math"/>
                        </a:rPr>
                        <m:t>𝑏</m:t>
                      </m:r>
                      <m:r>
                        <a:rPr lang="es-ES_tradnl" sz="1400" i="1">
                          <a:latin typeface="Cambria Math"/>
                        </a:rPr>
                        <m:t>=</m:t>
                      </m:r>
                      <m:f>
                        <m:fPr>
                          <m:ctrlPr>
                            <a:rPr lang="es-EC" sz="1400" i="1">
                              <a:latin typeface="Cambria Math"/>
                            </a:rPr>
                          </m:ctrlPr>
                        </m:fPr>
                        <m:num>
                          <m:r>
                            <a:rPr lang="es-ES_tradnl" sz="1400" i="1">
                              <a:latin typeface="Cambria Math"/>
                            </a:rPr>
                            <m:t>𝑄</m:t>
                          </m:r>
                        </m:num>
                        <m:den>
                          <m:r>
                            <a:rPr lang="es-ES_tradnl" sz="1400" i="1">
                              <a:latin typeface="Cambria Math"/>
                            </a:rPr>
                            <m:t>𝑚</m:t>
                          </m:r>
                        </m:den>
                      </m:f>
                      <m:r>
                        <a:rPr lang="es-ES_tradnl" sz="1400" i="1">
                          <a:latin typeface="Cambria Math"/>
                        </a:rPr>
                        <m:t>∗</m:t>
                      </m:r>
                      <m:sSup>
                        <m:sSupPr>
                          <m:ctrlPr>
                            <a:rPr lang="es-EC" sz="1400" i="1">
                              <a:latin typeface="Cambria Math"/>
                            </a:rPr>
                          </m:ctrlPr>
                        </m:sSupPr>
                        <m:e>
                          <m:r>
                            <a:rPr lang="es-ES_tradnl" sz="1400" i="1">
                              <a:latin typeface="Cambria Math"/>
                            </a:rPr>
                            <m:t>𝐻</m:t>
                          </m:r>
                        </m:e>
                        <m:sup>
                          <m:r>
                            <a:rPr lang="es-ES_tradnl" sz="1400" i="1">
                              <a:latin typeface="Cambria Math"/>
                            </a:rPr>
                            <m:t>3/2</m:t>
                          </m:r>
                        </m:sup>
                      </m:sSup>
                      <m:r>
                        <a:rPr lang="es-ES_tradnl" sz="1400" i="1">
                          <a:latin typeface="Cambria Math"/>
                        </a:rPr>
                        <m:t>∗</m:t>
                      </m:r>
                      <m:rad>
                        <m:radPr>
                          <m:degHide m:val="on"/>
                          <m:ctrlPr>
                            <a:rPr lang="es-EC" sz="1400" i="1">
                              <a:latin typeface="Cambria Math"/>
                            </a:rPr>
                          </m:ctrlPr>
                        </m:radPr>
                        <m:deg/>
                        <m:e>
                          <m:r>
                            <a:rPr lang="es-ES_tradnl" sz="1400" i="1">
                              <a:latin typeface="Cambria Math"/>
                            </a:rPr>
                            <m:t>2∗</m:t>
                          </m:r>
                          <m:r>
                            <a:rPr lang="es-ES_tradnl" sz="1400" i="1">
                              <a:latin typeface="Cambria Math"/>
                            </a:rPr>
                            <m:t>𝑔</m:t>
                          </m:r>
                        </m:e>
                      </m:rad>
                      <m:r>
                        <a:rPr lang="es-ES_tradnl" sz="1400" i="1">
                          <a:latin typeface="Cambria Math"/>
                        </a:rPr>
                        <m:t> </m:t>
                      </m:r>
                    </m:oMath>
                  </m:oMathPara>
                </a14:m>
                <a:endParaRPr lang="es-EC" sz="1400" b="1" dirty="0"/>
              </a:p>
            </p:txBody>
          </p:sp>
        </mc:Choice>
        <mc:Fallback xmlns="">
          <p:sp>
            <p:nvSpPr>
              <p:cNvPr id="19" name="18 Rectángulo"/>
              <p:cNvSpPr>
                <a:spLocks noRot="1" noChangeAspect="1" noMove="1" noResize="1" noEditPoints="1" noAdjustHandles="1" noChangeArrowheads="1" noChangeShapeType="1" noTextEdit="1"/>
              </p:cNvSpPr>
              <p:nvPr/>
            </p:nvSpPr>
            <p:spPr>
              <a:xfrm>
                <a:off x="4248472" y="4112892"/>
                <a:ext cx="4572000" cy="2628476"/>
              </a:xfrm>
              <a:prstGeom prst="rect">
                <a:avLst/>
              </a:prstGeom>
              <a:blipFill rotWithShape="1">
                <a:blip r:embed="rId7"/>
                <a:stretch>
                  <a:fillRect l="-400"/>
                </a:stretch>
              </a:blipFill>
            </p:spPr>
            <p:txBody>
              <a:bodyPr/>
              <a:lstStyle/>
              <a:p>
                <a:r>
                  <a:rPr lang="es-EC">
                    <a:noFill/>
                  </a:rPr>
                  <a:t> </a:t>
                </a:r>
              </a:p>
            </p:txBody>
          </p:sp>
        </mc:Fallback>
      </mc:AlternateContent>
      <p:cxnSp>
        <p:nvCxnSpPr>
          <p:cNvPr id="20" name="19 Conector recto"/>
          <p:cNvCxnSpPr/>
          <p:nvPr/>
        </p:nvCxnSpPr>
        <p:spPr>
          <a:xfrm>
            <a:off x="4067944" y="4316667"/>
            <a:ext cx="0" cy="242451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344930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circle(in)">
                                      <p:cBhvr>
                                        <p:cTn id="56" dur="2000"/>
                                        <p:tgtEl>
                                          <p:spTgt spid="12"/>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in)">
                                      <p:cBhvr>
                                        <p:cTn id="59" dur="20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circle(in)">
                                      <p:cBhvr>
                                        <p:cTn id="69" dur="2000"/>
                                        <p:tgtEl>
                                          <p:spTgt spid="17"/>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par>
                                <p:cTn id="73" presetID="6" presetClass="entr" presetSubtype="16"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circle(in)">
                                      <p:cBhvr>
                                        <p:cTn id="75" dur="2000"/>
                                        <p:tgtEl>
                                          <p:spTgt spid="19"/>
                                        </p:tgtEl>
                                      </p:cBhvr>
                                    </p:animEffect>
                                  </p:childTnLst>
                                </p:cTn>
                              </p:par>
                              <p:par>
                                <p:cTn id="76" presetID="6" presetClass="entr" presetSubtype="16"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circle(in)">
                                      <p:cBhvr>
                                        <p:cTn id="7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Graphic spid="12" grpId="0">
        <p:bldAsOne/>
      </p:bldGraphic>
      <p:bldGraphic spid="14" grpId="0">
        <p:bldAsOne/>
      </p:bldGraphic>
      <p:bldP spid="15" grpId="0" animBg="1"/>
      <p:bldP spid="17" grpId="0" animBg="1"/>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282658461"/>
              </p:ext>
            </p:extLst>
          </p:nvPr>
        </p:nvGraphicFramePr>
        <p:xfrm>
          <a:off x="1269006" y="1844824"/>
          <a:ext cx="6328300" cy="4429760"/>
        </p:xfrm>
        <a:graphic>
          <a:graphicData uri="http://schemas.openxmlformats.org/drawingml/2006/table">
            <a:tbl>
              <a:tblPr firstRow="1" firstCol="1" bandRow="1">
                <a:tableStyleId>{8799B23B-EC83-4686-B30A-512413B5E67A}</a:tableStyleId>
              </a:tblPr>
              <a:tblGrid>
                <a:gridCol w="841079"/>
                <a:gridCol w="1238361"/>
                <a:gridCol w="475061"/>
                <a:gridCol w="1341304"/>
                <a:gridCol w="1567429"/>
                <a:gridCol w="865066"/>
              </a:tblGrid>
              <a:tr h="252095">
                <a:tc gridSpan="6">
                  <a:txBody>
                    <a:bodyPr/>
                    <a:lstStyle/>
                    <a:p>
                      <a:pPr algn="ctr">
                        <a:lnSpc>
                          <a:spcPct val="100000"/>
                        </a:lnSpc>
                        <a:spcAft>
                          <a:spcPts val="0"/>
                        </a:spcAft>
                      </a:pPr>
                      <a:r>
                        <a:rPr lang="es-EC" sz="1300" dirty="0" smtClean="0">
                          <a:effectLst/>
                          <a:latin typeface="Arial Narrow" panose="020B0606020202030204" pitchFamily="34" charset="0"/>
                        </a:rPr>
                        <a:t>Ancho de vertedero</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52095">
                <a:tc>
                  <a:txBody>
                    <a:bodyPr/>
                    <a:lstStyle/>
                    <a:p>
                      <a:pPr algn="ctr">
                        <a:lnSpc>
                          <a:spcPct val="100000"/>
                        </a:lnSpc>
                        <a:spcAft>
                          <a:spcPts val="0"/>
                        </a:spcAft>
                      </a:pPr>
                      <a:r>
                        <a:rPr lang="es-EC" sz="1300" b="1" dirty="0">
                          <a:effectLst/>
                          <a:latin typeface="Arial Narrow" panose="020B0606020202030204" pitchFamily="34" charset="0"/>
                        </a:rPr>
                        <a:t>Cota</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a:effectLst/>
                          <a:latin typeface="Arial Narrow" panose="020B0606020202030204" pitchFamily="34" charset="0"/>
                        </a:rPr>
                        <a:t>Volumen embalse</a:t>
                      </a:r>
                      <a:endParaRPr lang="es-EC" sz="13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a:effectLst/>
                          <a:latin typeface="Arial Narrow" panose="020B0606020202030204" pitchFamily="34" charset="0"/>
                        </a:rPr>
                        <a:t>H</a:t>
                      </a:r>
                      <a:endParaRPr lang="es-EC" sz="13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a:effectLst/>
                          <a:latin typeface="Arial Narrow" panose="020B0606020202030204" pitchFamily="34" charset="0"/>
                        </a:rPr>
                        <a:t>Delta V. Embalse</a:t>
                      </a:r>
                      <a:endParaRPr lang="es-EC" sz="13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err="1">
                          <a:effectLst/>
                          <a:latin typeface="Arial Narrow" panose="020B0606020202030204" pitchFamily="34" charset="0"/>
                        </a:rPr>
                        <a:t>Qx</a:t>
                      </a:r>
                      <a:r>
                        <a:rPr lang="es-EC" sz="1300" b="1" dirty="0">
                          <a:effectLst/>
                          <a:latin typeface="Arial Narrow" panose="020B0606020202030204" pitchFamily="34" charset="0"/>
                        </a:rPr>
                        <a:t>                              (caudal de descarga)</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b</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dirty="0" err="1">
                          <a:effectLst/>
                          <a:latin typeface="Arial Narrow" panose="020B0606020202030204" pitchFamily="34" charset="0"/>
                        </a:rPr>
                        <a:t>m.sn.m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10</a:t>
                      </a:r>
                      <a:r>
                        <a:rPr lang="es-EC" sz="1300" b="1" baseline="30000" dirty="0">
                          <a:effectLst/>
                          <a:latin typeface="Arial Narrow" panose="020B0606020202030204" pitchFamily="34" charset="0"/>
                        </a:rPr>
                        <a:t>6</a:t>
                      </a:r>
                      <a:r>
                        <a:rPr lang="es-EC" sz="1300" b="1" dirty="0">
                          <a:effectLst/>
                          <a:latin typeface="Arial Narrow" panose="020B0606020202030204" pitchFamily="34" charset="0"/>
                        </a:rPr>
                        <a:t> (m</a:t>
                      </a:r>
                      <a:r>
                        <a:rPr lang="es-EC" sz="1300" b="1" baseline="30000" dirty="0">
                          <a:effectLst/>
                          <a:latin typeface="Arial Narrow" panose="020B0606020202030204" pitchFamily="34" charset="0"/>
                        </a:rPr>
                        <a:t>3</a:t>
                      </a:r>
                      <a:r>
                        <a:rPr lang="es-EC" sz="1300" b="1" dirty="0">
                          <a:effectLst/>
                          <a:latin typeface="Arial Narrow" panose="020B0606020202030204" pitchFamily="34" charset="0"/>
                        </a:rPr>
                        <a:t>)</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m</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10</a:t>
                      </a:r>
                      <a:r>
                        <a:rPr lang="es-EC" sz="1300" b="1" baseline="30000" dirty="0">
                          <a:effectLst/>
                          <a:latin typeface="Arial Narrow" panose="020B0606020202030204" pitchFamily="34" charset="0"/>
                        </a:rPr>
                        <a:t>6</a:t>
                      </a:r>
                      <a:r>
                        <a:rPr lang="es-EC" sz="1300" b="1" dirty="0">
                          <a:effectLst/>
                          <a:latin typeface="Arial Narrow" panose="020B0606020202030204" pitchFamily="34" charset="0"/>
                        </a:rPr>
                        <a:t> (m</a:t>
                      </a:r>
                      <a:r>
                        <a:rPr lang="es-EC" sz="1300" b="1" baseline="30000" dirty="0">
                          <a:effectLst/>
                          <a:latin typeface="Arial Narrow" panose="020B0606020202030204" pitchFamily="34" charset="0"/>
                        </a:rPr>
                        <a:t>3</a:t>
                      </a:r>
                      <a:r>
                        <a:rPr lang="es-EC" sz="1300" b="1" dirty="0">
                          <a:effectLst/>
                          <a:latin typeface="Arial Narrow" panose="020B0606020202030204" pitchFamily="34" charset="0"/>
                        </a:rPr>
                        <a:t>)</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m</a:t>
                      </a:r>
                      <a:r>
                        <a:rPr lang="es-EC" sz="1300" b="1" baseline="30000" dirty="0">
                          <a:effectLst/>
                          <a:latin typeface="Arial Narrow" panose="020B0606020202030204" pitchFamily="34" charset="0"/>
                        </a:rPr>
                        <a:t>3</a:t>
                      </a:r>
                      <a:r>
                        <a:rPr lang="es-EC" sz="1300" b="1" dirty="0">
                          <a:effectLst/>
                          <a:latin typeface="Arial Narrow" panose="020B0606020202030204" pitchFamily="34" charset="0"/>
                        </a:rPr>
                        <a:t>/s</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1" dirty="0">
                          <a:effectLst/>
                          <a:latin typeface="Arial Narrow" panose="020B0606020202030204" pitchFamily="34" charset="0"/>
                        </a:rPr>
                        <a:t>m</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68,05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112,67</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0,00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443,38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68,55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115,84</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0,5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3,17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413,65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540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69,05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119,09</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6,42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383,28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177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69,55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122,40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9,73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352,25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89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70,05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125,78</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13,11</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320,56</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53</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70,55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129,24</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16,57</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288,21</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34</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71,05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132,76</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3,00</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20,09</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255,17</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23</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71,55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136,36</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3,50</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23,69</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221,43</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16</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72,05</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140,04</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4,00</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27,37</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a:solidFill>
                            <a:schemeClr val="tx1"/>
                          </a:solidFill>
                          <a:effectLst/>
                          <a:latin typeface="Arial Narrow" panose="020B0606020202030204" pitchFamily="34" charset="0"/>
                        </a:rPr>
                        <a:t>187,00</a:t>
                      </a:r>
                      <a:endParaRPr lang="es-EC" sz="1300" b="0" u="none">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b="0" u="none" dirty="0">
                          <a:solidFill>
                            <a:schemeClr val="tx1"/>
                          </a:solidFill>
                          <a:effectLst/>
                          <a:latin typeface="Arial Narrow" panose="020B0606020202030204" pitchFamily="34" charset="0"/>
                        </a:rPr>
                        <a:t>11</a:t>
                      </a:r>
                      <a:endParaRPr lang="es-EC" sz="1300" b="0" u="none"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72,55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143,79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4,50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31,12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151,85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73,05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147,62</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5,00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34,95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115,97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73,55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151,53</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5,5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38,86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79,36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a:effectLst/>
                          <a:latin typeface="Arial Narrow" panose="020B0606020202030204" pitchFamily="34" charset="0"/>
                        </a:rPr>
                        <a:t>74,05</a:t>
                      </a:r>
                      <a:endParaRPr lang="es-EC" sz="13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155,52</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42,85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42,00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00000"/>
                        </a:lnSpc>
                        <a:spcAft>
                          <a:spcPts val="0"/>
                        </a:spcAft>
                      </a:pPr>
                      <a:r>
                        <a:rPr lang="es-EC" sz="1300" b="0" dirty="0">
                          <a:effectLst/>
                          <a:latin typeface="Arial Narrow" panose="020B0606020202030204" pitchFamily="34" charset="0"/>
                        </a:rPr>
                        <a:t>74,55</a:t>
                      </a:r>
                      <a:endParaRPr lang="es-EC" sz="13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159,59</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6,5</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46,92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a:effectLst/>
                          <a:latin typeface="Arial Narrow" panose="020B0606020202030204" pitchFamily="34" charset="0"/>
                        </a:rPr>
                        <a:t>3,89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300" dirty="0">
                          <a:effectLst/>
                          <a:latin typeface="Arial Narrow" panose="020B0606020202030204" pitchFamily="34" charset="0"/>
                        </a:rPr>
                        <a:t>1</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VOLUMEN DE DESCARGA DEL VERTEDERO Y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476347" y="1268760"/>
            <a:ext cx="3050835" cy="369332"/>
          </a:xfrm>
          <a:prstGeom prst="rect">
            <a:avLst/>
          </a:prstGeom>
        </p:spPr>
        <p:txBody>
          <a:bodyPr wrap="none">
            <a:spAutoFit/>
          </a:bodyPr>
          <a:lstStyle/>
          <a:p>
            <a:pPr lvl="0"/>
            <a:r>
              <a:rPr lang="es-EC" b="1" u="sng" dirty="0">
                <a:latin typeface="Arial Narrow" panose="020B0606020202030204" pitchFamily="34" charset="0"/>
              </a:rPr>
              <a:t>Cálculo </a:t>
            </a:r>
            <a:r>
              <a:rPr lang="es-EC" b="1" u="sng" dirty="0" smtClean="0">
                <a:latin typeface="Arial Narrow" panose="020B0606020202030204" pitchFamily="34" charset="0"/>
              </a:rPr>
              <a:t>del ancho del vertedero</a:t>
            </a:r>
            <a:endParaRPr lang="es-EC" dirty="0">
              <a:latin typeface="Arial Narrow" panose="020B0606020202030204" pitchFamily="34" charset="0"/>
            </a:endParaRPr>
          </a:p>
        </p:txBody>
      </p:sp>
      <p:sp>
        <p:nvSpPr>
          <p:cNvPr id="2" name="1 Rectángulo"/>
          <p:cNvSpPr/>
          <p:nvPr/>
        </p:nvSpPr>
        <p:spPr>
          <a:xfrm>
            <a:off x="1115616" y="3933056"/>
            <a:ext cx="6624736" cy="432048"/>
          </a:xfrm>
          <a:prstGeom prst="rect">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CuadroTexto">
            <a:hlinkClick r:id="rId2" action="ppaction://hlinksldjump"/>
          </p:cNvPr>
          <p:cNvSpPr txBox="1"/>
          <p:nvPr/>
        </p:nvSpPr>
        <p:spPr>
          <a:xfrm>
            <a:off x="6876256" y="6550222"/>
            <a:ext cx="1728192" cy="307777"/>
          </a:xfrm>
          <a:prstGeom prst="rect">
            <a:avLst/>
          </a:prstGeom>
          <a:noFill/>
        </p:spPr>
        <p:txBody>
          <a:bodyPr wrap="square" rtlCol="0">
            <a:spAutoFit/>
          </a:bodyPr>
          <a:lstStyle/>
          <a:p>
            <a:r>
              <a:rPr lang="es-EC" sz="1400" dirty="0" smtClean="0">
                <a:latin typeface="Algerian" panose="04020705040A02060702" pitchFamily="82" charset="0"/>
                <a:hlinkClick r:id="rId3" action="ppaction://hlinksldjump"/>
              </a:rPr>
              <a:t>Ir a RESULTADOS</a:t>
            </a:r>
            <a:endParaRPr lang="es-EC" sz="1400" dirty="0">
              <a:latin typeface="Algerian" panose="04020705040A02060702" pitchFamily="82" charset="0"/>
            </a:endParaRPr>
          </a:p>
        </p:txBody>
      </p:sp>
    </p:spTree>
    <p:extLst>
      <p:ext uri="{BB962C8B-B14F-4D97-AF65-F5344CB8AC3E}">
        <p14:creationId xmlns:p14="http://schemas.microsoft.com/office/powerpoint/2010/main" val="337247155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barn(inVertical)">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6" name="5 Imagen" descr="http://2.bp.blogspot.com/-5Imfnz8NBp4/T1cARG5uWgI/AAAAAAAAFLU/UjYz5035l0E/s640/3.jpg"/>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238243"/>
            <a:ext cx="3384376" cy="2185288"/>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2 Título"/>
          <p:cNvSpPr txBox="1">
            <a:spLocks/>
          </p:cNvSpPr>
          <p:nvPr/>
        </p:nvSpPr>
        <p:spPr>
          <a:xfrm>
            <a:off x="3419872" y="337412"/>
            <a:ext cx="4104456" cy="696889"/>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INTRODUCCIÓN</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1026" name="Picture 2" descr="http://www.elcomercio.com/sintesis-noticiosa/Multiproposito-Chone-contrarreloj_ECMIMA20130218_0086_40.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38" t="20367" r="20344" b="19703"/>
          <a:stretch/>
        </p:blipFill>
        <p:spPr bwMode="auto">
          <a:xfrm>
            <a:off x="2699792" y="4251919"/>
            <a:ext cx="2112875" cy="2123937"/>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http://1.bp.blogspot.com/_t3a6zgUzGx0/TFmJQJa54gI/AAAAAAAABTM/h_YSx0zS3z8/s400/presariogrand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268760"/>
            <a:ext cx="4720208" cy="267871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grpSp>
        <p:nvGrpSpPr>
          <p:cNvPr id="5" name="4 Grupo"/>
          <p:cNvGrpSpPr/>
          <p:nvPr/>
        </p:nvGrpSpPr>
        <p:grpSpPr>
          <a:xfrm>
            <a:off x="107504" y="6300028"/>
            <a:ext cx="1080120" cy="441340"/>
            <a:chOff x="107504" y="6237312"/>
            <a:chExt cx="1440160" cy="504056"/>
          </a:xfrm>
        </p:grpSpPr>
        <p:sp>
          <p:nvSpPr>
            <p:cNvPr id="2" name="1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5"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154133841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down)">
                                      <p:cBhvr>
                                        <p:cTn id="23" dur="580">
                                          <p:stCondLst>
                                            <p:cond delay="0"/>
                                          </p:stCondLst>
                                        </p:cTn>
                                        <p:tgtEl>
                                          <p:spTgt spid="1028"/>
                                        </p:tgtEl>
                                      </p:cBhvr>
                                    </p:animEffect>
                                    <p:anim calcmode="lin" valueType="num">
                                      <p:cBhvr>
                                        <p:cTn id="24"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29" dur="26">
                                          <p:stCondLst>
                                            <p:cond delay="650"/>
                                          </p:stCondLst>
                                        </p:cTn>
                                        <p:tgtEl>
                                          <p:spTgt spid="1028"/>
                                        </p:tgtEl>
                                      </p:cBhvr>
                                      <p:to x="100000" y="60000"/>
                                    </p:animScale>
                                    <p:animScale>
                                      <p:cBhvr>
                                        <p:cTn id="30" dur="166" decel="50000">
                                          <p:stCondLst>
                                            <p:cond delay="676"/>
                                          </p:stCondLst>
                                        </p:cTn>
                                        <p:tgtEl>
                                          <p:spTgt spid="1028"/>
                                        </p:tgtEl>
                                      </p:cBhvr>
                                      <p:to x="100000" y="100000"/>
                                    </p:animScale>
                                    <p:animScale>
                                      <p:cBhvr>
                                        <p:cTn id="31" dur="26">
                                          <p:stCondLst>
                                            <p:cond delay="1312"/>
                                          </p:stCondLst>
                                        </p:cTn>
                                        <p:tgtEl>
                                          <p:spTgt spid="1028"/>
                                        </p:tgtEl>
                                      </p:cBhvr>
                                      <p:to x="100000" y="80000"/>
                                    </p:animScale>
                                    <p:animScale>
                                      <p:cBhvr>
                                        <p:cTn id="32" dur="166" decel="50000">
                                          <p:stCondLst>
                                            <p:cond delay="1338"/>
                                          </p:stCondLst>
                                        </p:cTn>
                                        <p:tgtEl>
                                          <p:spTgt spid="1028"/>
                                        </p:tgtEl>
                                      </p:cBhvr>
                                      <p:to x="100000" y="100000"/>
                                    </p:animScale>
                                    <p:animScale>
                                      <p:cBhvr>
                                        <p:cTn id="33" dur="26">
                                          <p:stCondLst>
                                            <p:cond delay="1642"/>
                                          </p:stCondLst>
                                        </p:cTn>
                                        <p:tgtEl>
                                          <p:spTgt spid="1028"/>
                                        </p:tgtEl>
                                      </p:cBhvr>
                                      <p:to x="100000" y="90000"/>
                                    </p:animScale>
                                    <p:animScale>
                                      <p:cBhvr>
                                        <p:cTn id="34" dur="166" decel="50000">
                                          <p:stCondLst>
                                            <p:cond delay="1668"/>
                                          </p:stCondLst>
                                        </p:cTn>
                                        <p:tgtEl>
                                          <p:spTgt spid="1028"/>
                                        </p:tgtEl>
                                      </p:cBhvr>
                                      <p:to x="100000" y="100000"/>
                                    </p:animScale>
                                    <p:animScale>
                                      <p:cBhvr>
                                        <p:cTn id="35" dur="26">
                                          <p:stCondLst>
                                            <p:cond delay="1808"/>
                                          </p:stCondLst>
                                        </p:cTn>
                                        <p:tgtEl>
                                          <p:spTgt spid="1028"/>
                                        </p:tgtEl>
                                      </p:cBhvr>
                                      <p:to x="100000" y="95000"/>
                                    </p:animScale>
                                    <p:animScale>
                                      <p:cBhvr>
                                        <p:cTn id="36" dur="166" decel="50000">
                                          <p:stCondLst>
                                            <p:cond delay="1834"/>
                                          </p:stCondLst>
                                        </p:cTn>
                                        <p:tgtEl>
                                          <p:spTgt spid="10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wipe(down)">
                                      <p:cBhvr>
                                        <p:cTn id="39" dur="580">
                                          <p:stCondLst>
                                            <p:cond delay="0"/>
                                          </p:stCondLst>
                                        </p:cTn>
                                        <p:tgtEl>
                                          <p:spTgt spid="1026"/>
                                        </p:tgtEl>
                                      </p:cBhvr>
                                    </p:animEffect>
                                    <p:anim calcmode="lin" valueType="num">
                                      <p:cBhvr>
                                        <p:cTn id="40"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45" dur="26">
                                          <p:stCondLst>
                                            <p:cond delay="650"/>
                                          </p:stCondLst>
                                        </p:cTn>
                                        <p:tgtEl>
                                          <p:spTgt spid="1026"/>
                                        </p:tgtEl>
                                      </p:cBhvr>
                                      <p:to x="100000" y="60000"/>
                                    </p:animScale>
                                    <p:animScale>
                                      <p:cBhvr>
                                        <p:cTn id="46" dur="166" decel="50000">
                                          <p:stCondLst>
                                            <p:cond delay="676"/>
                                          </p:stCondLst>
                                        </p:cTn>
                                        <p:tgtEl>
                                          <p:spTgt spid="1026"/>
                                        </p:tgtEl>
                                      </p:cBhvr>
                                      <p:to x="100000" y="100000"/>
                                    </p:animScale>
                                    <p:animScale>
                                      <p:cBhvr>
                                        <p:cTn id="47" dur="26">
                                          <p:stCondLst>
                                            <p:cond delay="1312"/>
                                          </p:stCondLst>
                                        </p:cTn>
                                        <p:tgtEl>
                                          <p:spTgt spid="1026"/>
                                        </p:tgtEl>
                                      </p:cBhvr>
                                      <p:to x="100000" y="80000"/>
                                    </p:animScale>
                                    <p:animScale>
                                      <p:cBhvr>
                                        <p:cTn id="48" dur="166" decel="50000">
                                          <p:stCondLst>
                                            <p:cond delay="1338"/>
                                          </p:stCondLst>
                                        </p:cTn>
                                        <p:tgtEl>
                                          <p:spTgt spid="1026"/>
                                        </p:tgtEl>
                                      </p:cBhvr>
                                      <p:to x="100000" y="100000"/>
                                    </p:animScale>
                                    <p:animScale>
                                      <p:cBhvr>
                                        <p:cTn id="49" dur="26">
                                          <p:stCondLst>
                                            <p:cond delay="1642"/>
                                          </p:stCondLst>
                                        </p:cTn>
                                        <p:tgtEl>
                                          <p:spTgt spid="1026"/>
                                        </p:tgtEl>
                                      </p:cBhvr>
                                      <p:to x="100000" y="90000"/>
                                    </p:animScale>
                                    <p:animScale>
                                      <p:cBhvr>
                                        <p:cTn id="50" dur="166" decel="50000">
                                          <p:stCondLst>
                                            <p:cond delay="1668"/>
                                          </p:stCondLst>
                                        </p:cTn>
                                        <p:tgtEl>
                                          <p:spTgt spid="1026"/>
                                        </p:tgtEl>
                                      </p:cBhvr>
                                      <p:to x="100000" y="100000"/>
                                    </p:animScale>
                                    <p:animScale>
                                      <p:cBhvr>
                                        <p:cTn id="51" dur="26">
                                          <p:stCondLst>
                                            <p:cond delay="1808"/>
                                          </p:stCondLst>
                                        </p:cTn>
                                        <p:tgtEl>
                                          <p:spTgt spid="1026"/>
                                        </p:tgtEl>
                                      </p:cBhvr>
                                      <p:to x="100000" y="95000"/>
                                    </p:animScale>
                                    <p:animScale>
                                      <p:cBhvr>
                                        <p:cTn id="52" dur="166" decel="50000">
                                          <p:stCondLst>
                                            <p:cond delay="1834"/>
                                          </p:stCondLst>
                                        </p:cTn>
                                        <p:tgtEl>
                                          <p:spTgt spid="102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97768"/>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9726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VOLUMEN DE DESCARGA DEL VERTEDERO Y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7" name="6 Gráfico"/>
          <p:cNvGraphicFramePr/>
          <p:nvPr>
            <p:extLst>
              <p:ext uri="{D42A27DB-BD31-4B8C-83A1-F6EECF244321}">
                <p14:modId xmlns:p14="http://schemas.microsoft.com/office/powerpoint/2010/main" val="3291643927"/>
              </p:ext>
            </p:extLst>
          </p:nvPr>
        </p:nvGraphicFramePr>
        <p:xfrm>
          <a:off x="1396721" y="1521431"/>
          <a:ext cx="6392465" cy="2555641"/>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3" name="2 Rectángulo"/>
              <p:cNvSpPr/>
              <p:nvPr/>
            </p:nvSpPr>
            <p:spPr>
              <a:xfrm>
                <a:off x="409539" y="4437112"/>
                <a:ext cx="4594509" cy="2230675"/>
              </a:xfrm>
              <a:prstGeom prst="rect">
                <a:avLst/>
              </a:prstGeom>
            </p:spPr>
            <p:txBody>
              <a:bodyPr wrap="square">
                <a:spAutoFit/>
              </a:bodyPr>
              <a:lstStyle/>
              <a:p>
                <a:pPr>
                  <a:lnSpc>
                    <a:spcPct val="150000"/>
                  </a:lnSpc>
                </a:pPr>
                <a:r>
                  <a:rPr lang="es-ES_tradnl" sz="1600" b="1" u="sng" dirty="0" smtClean="0">
                    <a:latin typeface="Arial Narrow" panose="020B0606020202030204" pitchFamily="34" charset="0"/>
                  </a:rPr>
                  <a:t>Caudal de Diseño:</a:t>
                </a:r>
                <a:endParaRPr lang="es-EC" sz="1600" b="1" u="sng" dirty="0">
                  <a:latin typeface="Arial Narrow" panose="020B0606020202030204" pitchFamily="34" charset="0"/>
                </a:endParaRPr>
              </a:p>
              <a:p>
                <a:r>
                  <a:rPr lang="es-ES_tradnl" sz="1400" dirty="0">
                    <a:latin typeface="Arial Narrow" panose="020B0606020202030204" pitchFamily="34" charset="0"/>
                  </a:rPr>
                  <a:t> </a:t>
                </a:r>
                <a:endParaRPr lang="es-EC" sz="1400" b="1" dirty="0">
                  <a:latin typeface="Arial Narrow" panose="020B0606020202030204" pitchFamily="34" charset="0"/>
                </a:endParaRPr>
              </a:p>
              <a:p>
                <a:pPr/>
                <a14:m>
                  <m:oMathPara xmlns:m="http://schemas.openxmlformats.org/officeDocument/2006/math">
                    <m:oMathParaPr>
                      <m:jc m:val="centerGroup"/>
                    </m:oMathParaPr>
                    <m:oMath xmlns:m="http://schemas.openxmlformats.org/officeDocument/2006/math">
                      <m:r>
                        <a:rPr lang="es-ES" sz="1400" b="1" i="1">
                          <a:latin typeface="Cambria Math"/>
                        </a:rPr>
                        <m:t>𝑸𝒗𝒆𝒓𝒕</m:t>
                      </m:r>
                      <m:r>
                        <a:rPr lang="es-ES" sz="1400" b="1" i="1">
                          <a:latin typeface="Cambria Math"/>
                        </a:rPr>
                        <m:t>=</m:t>
                      </m:r>
                      <m:r>
                        <a:rPr lang="es-ES" sz="1400" b="1" i="1">
                          <a:latin typeface="Cambria Math"/>
                        </a:rPr>
                        <m:t>𝑸𝒙</m:t>
                      </m:r>
                      <m:r>
                        <a:rPr lang="es-ES" sz="1400" b="1" i="1">
                          <a:latin typeface="Cambria Math"/>
                        </a:rPr>
                        <m:t>𝟐</m:t>
                      </m:r>
                      <m:r>
                        <a:rPr lang="es-ES" sz="1400" b="1" i="1">
                          <a:latin typeface="Cambria Math"/>
                        </a:rPr>
                        <m:t>=</m:t>
                      </m:r>
                      <m:r>
                        <a:rPr lang="es-ES" sz="1400" b="1" i="1">
                          <a:latin typeface="Cambria Math"/>
                        </a:rPr>
                        <m:t>𝒃</m:t>
                      </m:r>
                      <m:r>
                        <a:rPr lang="es-ES" sz="1400" b="1" i="1">
                          <a:latin typeface="Cambria Math"/>
                        </a:rPr>
                        <m:t>∗</m:t>
                      </m:r>
                      <m:r>
                        <a:rPr lang="es-ES" sz="1400" b="1" i="1">
                          <a:latin typeface="Cambria Math"/>
                        </a:rPr>
                        <m:t>𝒎</m:t>
                      </m:r>
                      <m:r>
                        <a:rPr lang="es-ES" sz="1400" b="1" i="1">
                          <a:latin typeface="Cambria Math"/>
                        </a:rPr>
                        <m:t>∗</m:t>
                      </m:r>
                      <m:sSup>
                        <m:sSupPr>
                          <m:ctrlPr>
                            <a:rPr lang="es-EC" sz="1400" b="1" i="1">
                              <a:latin typeface="Cambria Math"/>
                            </a:rPr>
                          </m:ctrlPr>
                        </m:sSupPr>
                        <m:e>
                          <m:r>
                            <a:rPr lang="es-ES" sz="1400" b="1" i="1">
                              <a:latin typeface="Cambria Math"/>
                            </a:rPr>
                            <m:t>𝑯</m:t>
                          </m:r>
                        </m:e>
                        <m:sup>
                          <m:r>
                            <a:rPr lang="es-ES" sz="1400" b="1" i="1">
                              <a:latin typeface="Cambria Math"/>
                            </a:rPr>
                            <m:t>𝟑</m:t>
                          </m:r>
                          <m:r>
                            <a:rPr lang="es-ES" sz="1400" b="1" i="1">
                              <a:latin typeface="Cambria Math"/>
                            </a:rPr>
                            <m:t>/</m:t>
                          </m:r>
                          <m:r>
                            <a:rPr lang="es-ES" sz="1400" b="1" i="1">
                              <a:latin typeface="Cambria Math"/>
                            </a:rPr>
                            <m:t>𝟐</m:t>
                          </m:r>
                        </m:sup>
                      </m:sSup>
                      <m:r>
                        <a:rPr lang="es-ES" sz="1400" b="1" i="1">
                          <a:latin typeface="Cambria Math"/>
                        </a:rPr>
                        <m:t>∗</m:t>
                      </m:r>
                      <m:rad>
                        <m:radPr>
                          <m:degHide m:val="on"/>
                          <m:ctrlPr>
                            <a:rPr lang="es-EC" sz="1400" b="1" i="1">
                              <a:latin typeface="Cambria Math"/>
                            </a:rPr>
                          </m:ctrlPr>
                        </m:radPr>
                        <m:deg/>
                        <m:e>
                          <m:r>
                            <a:rPr lang="es-ES" sz="1400" b="1" i="1">
                              <a:latin typeface="Cambria Math"/>
                            </a:rPr>
                            <m:t>𝟐</m:t>
                          </m:r>
                          <m:r>
                            <a:rPr lang="es-ES" sz="1400" b="1" i="1">
                              <a:latin typeface="Cambria Math"/>
                            </a:rPr>
                            <m:t>∗</m:t>
                          </m:r>
                          <m:r>
                            <a:rPr lang="es-ES" sz="1400" b="1" i="1">
                              <a:latin typeface="Cambria Math"/>
                            </a:rPr>
                            <m:t>𝒈</m:t>
                          </m:r>
                        </m:e>
                      </m:rad>
                    </m:oMath>
                  </m:oMathPara>
                </a14:m>
                <a:endParaRPr lang="es-EC" sz="1400" b="1" dirty="0">
                  <a:latin typeface="Arial Narrow" panose="020B0606020202030204" pitchFamily="34" charset="0"/>
                </a:endParaRPr>
              </a:p>
              <a:p>
                <a:endParaRPr lang="es-EC" sz="1400" b="1" dirty="0">
                  <a:latin typeface="Arial Narrow" panose="020B0606020202030204" pitchFamily="34" charset="0"/>
                </a:endParaRPr>
              </a:p>
              <a:p>
                <a:r>
                  <a:rPr lang="es-ES" sz="1400" dirty="0">
                    <a:latin typeface="Arial Narrow" panose="020B0606020202030204" pitchFamily="34" charset="0"/>
                  </a:rPr>
                  <a:t>Dónde</a:t>
                </a:r>
                <a:r>
                  <a:rPr lang="es-ES" sz="1400" dirty="0" smtClean="0">
                    <a:latin typeface="Arial Narrow" panose="020B0606020202030204" pitchFamily="34" charset="0"/>
                  </a:rPr>
                  <a:t>:</a:t>
                </a:r>
              </a:p>
              <a:p>
                <a:endParaRPr lang="es-EC" sz="1400" dirty="0">
                  <a:latin typeface="Arial Narrow" panose="020B0606020202030204" pitchFamily="34" charset="0"/>
                </a:endParaRPr>
              </a:p>
              <a:p>
                <a:pPr marL="285750" lvl="0" indent="-285750">
                  <a:buFont typeface="Arial" panose="020B0604020202020204" pitchFamily="34" charset="0"/>
                  <a:buChar char="•"/>
                </a:pPr>
                <a:r>
                  <a:rPr lang="es-ES" sz="1400" dirty="0">
                    <a:latin typeface="Arial Narrow" panose="020B0606020202030204" pitchFamily="34" charset="0"/>
                  </a:rPr>
                  <a:t>m = Coeficiente de gasto o caudal </a:t>
                </a:r>
                <a:endParaRPr lang="es-EC" sz="1400" dirty="0">
                  <a:latin typeface="Arial Narrow" panose="020B0606020202030204" pitchFamily="34" charset="0"/>
                </a:endParaRPr>
              </a:p>
              <a:p>
                <a:pPr marL="285750" lvl="0" indent="-285750">
                  <a:buFont typeface="Arial" panose="020B0604020202020204" pitchFamily="34" charset="0"/>
                  <a:buChar char="•"/>
                </a:pPr>
                <a:r>
                  <a:rPr lang="es-ES" sz="1400" dirty="0">
                    <a:latin typeface="Arial Narrow" panose="020B0606020202030204" pitchFamily="34" charset="0"/>
                  </a:rPr>
                  <a:t>b = Ancho del vertedero</a:t>
                </a:r>
                <a:endParaRPr lang="es-EC" sz="1400" dirty="0">
                  <a:latin typeface="Arial Narrow" panose="020B0606020202030204" pitchFamily="34" charset="0"/>
                </a:endParaRPr>
              </a:p>
              <a:p>
                <a:pPr marL="285750" lvl="0" indent="-285750">
                  <a:buFont typeface="Arial" panose="020B0604020202020204" pitchFamily="34" charset="0"/>
                  <a:buChar char="•"/>
                </a:pPr>
                <a:r>
                  <a:rPr lang="es-ES" sz="1400" dirty="0">
                    <a:latin typeface="Arial Narrow" panose="020B0606020202030204" pitchFamily="34" charset="0"/>
                  </a:rPr>
                  <a:t>H = Tirante o carga del </a:t>
                </a:r>
                <a:r>
                  <a:rPr lang="es-ES" sz="1400" dirty="0" smtClean="0">
                    <a:latin typeface="Arial Narrow" panose="020B0606020202030204" pitchFamily="34" charset="0"/>
                  </a:rPr>
                  <a:t>vertedero</a:t>
                </a:r>
                <a:endParaRPr lang="es-EC" sz="1400" dirty="0">
                  <a:latin typeface="Arial Narrow" panose="020B0606020202030204" pitchFamily="34" charset="0"/>
                </a:endParaRPr>
              </a:p>
            </p:txBody>
          </p:sp>
        </mc:Choice>
        <mc:Fallback xmlns="">
          <p:sp>
            <p:nvSpPr>
              <p:cNvPr id="3" name="2 Rectángulo"/>
              <p:cNvSpPr>
                <a:spLocks noRot="1" noChangeAspect="1" noMove="1" noResize="1" noEditPoints="1" noAdjustHandles="1" noChangeArrowheads="1" noChangeShapeType="1" noTextEdit="1"/>
              </p:cNvSpPr>
              <p:nvPr/>
            </p:nvSpPr>
            <p:spPr>
              <a:xfrm>
                <a:off x="409539" y="4437112"/>
                <a:ext cx="4594509" cy="2230675"/>
              </a:xfrm>
              <a:prstGeom prst="rect">
                <a:avLst/>
              </a:prstGeom>
              <a:blipFill rotWithShape="1">
                <a:blip r:embed="rId3"/>
                <a:stretch>
                  <a:fillRect l="-663" b="-1639"/>
                </a:stretch>
              </a:blipFill>
            </p:spPr>
            <p:txBody>
              <a:bodyPr/>
              <a:lstStyle/>
              <a:p>
                <a:r>
                  <a:rPr lang="es-EC">
                    <a:noFill/>
                  </a:rPr>
                  <a:t> </a:t>
                </a:r>
              </a:p>
            </p:txBody>
          </p:sp>
        </mc:Fallback>
      </mc:AlternateContent>
      <p:sp>
        <p:nvSpPr>
          <p:cNvPr id="9" name="8 CuadroTexto"/>
          <p:cNvSpPr txBox="1"/>
          <p:nvPr/>
        </p:nvSpPr>
        <p:spPr>
          <a:xfrm>
            <a:off x="6660232" y="6444625"/>
            <a:ext cx="2257908" cy="584775"/>
          </a:xfrm>
          <a:prstGeom prst="rect">
            <a:avLst/>
          </a:prstGeom>
          <a:noFill/>
        </p:spPr>
        <p:txBody>
          <a:bodyPr wrap="square" rtlCol="0">
            <a:spAutoFit/>
          </a:bodyPr>
          <a:lstStyle/>
          <a:p>
            <a:r>
              <a:rPr lang="es-EC" sz="1600" b="1" u="sng" dirty="0" smtClean="0">
                <a:latin typeface="Arial Narrow" panose="020B0606020202030204" pitchFamily="34" charset="0"/>
                <a:hlinkClick r:id="rId4" action="ppaction://hlinksldjump"/>
              </a:rPr>
              <a:t>Ir a Tabla de resultados</a:t>
            </a:r>
            <a:endParaRPr lang="es-EC" sz="1600" b="1" u="sng" dirty="0" smtClean="0">
              <a:latin typeface="Arial Narrow" panose="020B0606020202030204" pitchFamily="34" charset="0"/>
            </a:endParaRPr>
          </a:p>
          <a:p>
            <a:endParaRPr lang="es-EC" sz="1600" b="1" u="sng"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10" name="9 Rectángulo"/>
              <p:cNvSpPr/>
              <p:nvPr/>
            </p:nvSpPr>
            <p:spPr>
              <a:xfrm>
                <a:off x="4980435" y="5015941"/>
                <a:ext cx="3119957" cy="5012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b="1" i="1">
                              <a:latin typeface="Cambria Math"/>
                            </a:rPr>
                          </m:ctrlPr>
                        </m:sSubPr>
                        <m:e>
                          <m:r>
                            <a:rPr lang="es-ES_tradnl" sz="1400" b="1" i="1">
                              <a:latin typeface="Cambria Math"/>
                            </a:rPr>
                            <m:t>𝑽</m:t>
                          </m:r>
                        </m:e>
                        <m:sub>
                          <m:r>
                            <a:rPr lang="es-ES_tradnl" sz="1400" b="1" i="1">
                              <a:latin typeface="Cambria Math"/>
                            </a:rPr>
                            <m:t>𝟐</m:t>
                          </m:r>
                        </m:sub>
                      </m:sSub>
                      <m:r>
                        <a:rPr lang="es-ES_tradnl" sz="1400" b="1" i="1">
                          <a:latin typeface="Cambria Math"/>
                        </a:rPr>
                        <m:t>= </m:t>
                      </m:r>
                      <m:f>
                        <m:fPr>
                          <m:ctrlPr>
                            <a:rPr lang="es-EC" sz="1400" b="1" i="1">
                              <a:latin typeface="Cambria Math"/>
                            </a:rPr>
                          </m:ctrlPr>
                        </m:fPr>
                        <m:num>
                          <m:sSub>
                            <m:sSubPr>
                              <m:ctrlPr>
                                <a:rPr lang="es-EC" sz="1400" b="1" i="1">
                                  <a:latin typeface="Cambria Math"/>
                                </a:rPr>
                              </m:ctrlPr>
                            </m:sSubPr>
                            <m:e>
                              <m:r>
                                <a:rPr lang="es-ES_tradnl" sz="1400" b="1" i="1">
                                  <a:latin typeface="Cambria Math"/>
                                </a:rPr>
                                <m:t>𝑽</m:t>
                              </m:r>
                            </m:e>
                            <m:sub>
                              <m:r>
                                <a:rPr lang="es-ES_tradnl" sz="1400" b="1" i="1">
                                  <a:latin typeface="Cambria Math"/>
                                </a:rPr>
                                <m:t>𝟏</m:t>
                              </m:r>
                            </m:sub>
                          </m:sSub>
                          <m:r>
                            <a:rPr lang="es-ES_tradnl" sz="1400" b="1" i="1">
                              <a:latin typeface="Cambria Math"/>
                            </a:rPr>
                            <m:t>+(</m:t>
                          </m:r>
                          <m:sSub>
                            <m:sSubPr>
                              <m:ctrlPr>
                                <a:rPr lang="es-EC" sz="1400" b="1" i="1">
                                  <a:latin typeface="Cambria Math"/>
                                </a:rPr>
                              </m:ctrlPr>
                            </m:sSubPr>
                            <m:e>
                              <m:r>
                                <a:rPr lang="es-ES_tradnl" sz="1400" b="1" i="1">
                                  <a:latin typeface="Cambria Math"/>
                                </a:rPr>
                                <m:t>𝑸</m:t>
                              </m:r>
                            </m:e>
                            <m:sub>
                              <m:r>
                                <a:rPr lang="es-ES_tradnl" sz="1400" b="1" i="1">
                                  <a:latin typeface="Cambria Math"/>
                                </a:rPr>
                                <m:t>𝟏</m:t>
                              </m:r>
                            </m:sub>
                          </m:sSub>
                          <m:r>
                            <a:rPr lang="es-ES_tradnl" sz="1400" b="1" i="1">
                              <a:latin typeface="Cambria Math"/>
                            </a:rPr>
                            <m:t>+</m:t>
                          </m:r>
                          <m:sSub>
                            <m:sSubPr>
                              <m:ctrlPr>
                                <a:rPr lang="es-EC" sz="1400" b="1" i="1">
                                  <a:latin typeface="Cambria Math"/>
                                </a:rPr>
                              </m:ctrlPr>
                            </m:sSubPr>
                            <m:e>
                              <m:r>
                                <a:rPr lang="es-ES_tradnl" sz="1400" b="1" i="1">
                                  <a:latin typeface="Cambria Math"/>
                                </a:rPr>
                                <m:t>𝑸</m:t>
                              </m:r>
                            </m:e>
                            <m:sub>
                              <m:r>
                                <a:rPr lang="es-ES_tradnl" sz="1400" b="1" i="1">
                                  <a:latin typeface="Cambria Math"/>
                                </a:rPr>
                                <m:t>𝟐</m:t>
                              </m:r>
                            </m:sub>
                          </m:sSub>
                          <m:r>
                            <a:rPr lang="es-ES_tradnl" sz="1400" b="1" i="1">
                              <a:latin typeface="Cambria Math"/>
                            </a:rPr>
                            <m:t>)</m:t>
                          </m:r>
                        </m:num>
                        <m:den>
                          <m:r>
                            <a:rPr lang="es-ES_tradnl" sz="1400" b="1" i="1">
                              <a:latin typeface="Cambria Math"/>
                            </a:rPr>
                            <m:t>𝟐</m:t>
                          </m:r>
                          <m:r>
                            <a:rPr lang="es-ES_tradnl" sz="1400" b="1" i="1">
                              <a:latin typeface="Cambria Math"/>
                            </a:rPr>
                            <m:t>∗∆</m:t>
                          </m:r>
                          <m:r>
                            <a:rPr lang="es-ES_tradnl" sz="1400" b="1" i="1">
                              <a:latin typeface="Cambria Math"/>
                            </a:rPr>
                            <m:t>𝑻</m:t>
                          </m:r>
                        </m:den>
                      </m:f>
                      <m:r>
                        <a:rPr lang="es-ES_tradnl" sz="1400" b="1" i="1">
                          <a:latin typeface="Cambria Math"/>
                        </a:rPr>
                        <m:t>−</m:t>
                      </m:r>
                      <m:f>
                        <m:fPr>
                          <m:ctrlPr>
                            <a:rPr lang="es-EC" sz="1400" b="1" i="1">
                              <a:latin typeface="Cambria Math"/>
                            </a:rPr>
                          </m:ctrlPr>
                        </m:fPr>
                        <m:num>
                          <m:r>
                            <a:rPr lang="es-ES_tradnl" sz="1400" b="1" i="1">
                              <a:latin typeface="Cambria Math"/>
                            </a:rPr>
                            <m:t>(</m:t>
                          </m:r>
                          <m:sSub>
                            <m:sSubPr>
                              <m:ctrlPr>
                                <a:rPr lang="es-EC" sz="1400" b="1" i="1">
                                  <a:latin typeface="Cambria Math"/>
                                </a:rPr>
                              </m:ctrlPr>
                            </m:sSubPr>
                            <m:e>
                              <m:r>
                                <a:rPr lang="es-ES_tradnl" sz="1400" b="1" i="1">
                                  <a:latin typeface="Cambria Math"/>
                                </a:rPr>
                                <m:t>𝑸</m:t>
                              </m:r>
                            </m:e>
                            <m:sub>
                              <m:r>
                                <a:rPr lang="es-ES_tradnl" sz="1400" b="1" i="1">
                                  <a:latin typeface="Cambria Math"/>
                                </a:rPr>
                                <m:t>𝑿</m:t>
                              </m:r>
                              <m:r>
                                <a:rPr lang="es-ES_tradnl" sz="1400" b="1" i="1">
                                  <a:latin typeface="Cambria Math"/>
                                </a:rPr>
                                <m:t>𝟏</m:t>
                              </m:r>
                            </m:sub>
                          </m:sSub>
                          <m:r>
                            <a:rPr lang="es-ES_tradnl" sz="1400" b="1" i="1">
                              <a:latin typeface="Cambria Math"/>
                            </a:rPr>
                            <m:t>+</m:t>
                          </m:r>
                          <m:sSub>
                            <m:sSubPr>
                              <m:ctrlPr>
                                <a:rPr lang="es-EC" sz="1400" b="1" i="1">
                                  <a:latin typeface="Cambria Math"/>
                                </a:rPr>
                              </m:ctrlPr>
                            </m:sSubPr>
                            <m:e>
                              <m:r>
                                <a:rPr lang="es-ES_tradnl" sz="1400" b="1" i="1">
                                  <a:latin typeface="Cambria Math"/>
                                </a:rPr>
                                <m:t>𝑸</m:t>
                              </m:r>
                            </m:e>
                            <m:sub>
                              <m:r>
                                <a:rPr lang="es-ES_tradnl" sz="1400" b="1" i="1">
                                  <a:latin typeface="Cambria Math"/>
                                </a:rPr>
                                <m:t>𝑿</m:t>
                              </m:r>
                              <m:r>
                                <a:rPr lang="es-ES_tradnl" sz="1400" b="1" i="1">
                                  <a:latin typeface="Cambria Math"/>
                                </a:rPr>
                                <m:t>𝟐</m:t>
                              </m:r>
                            </m:sub>
                          </m:sSub>
                          <m:r>
                            <a:rPr lang="es-ES_tradnl" sz="1400" b="1" i="1">
                              <a:latin typeface="Cambria Math"/>
                            </a:rPr>
                            <m:t>)</m:t>
                          </m:r>
                        </m:num>
                        <m:den>
                          <m:r>
                            <a:rPr lang="es-ES_tradnl" sz="1400" b="1" i="1">
                              <a:latin typeface="Cambria Math"/>
                            </a:rPr>
                            <m:t>𝟐</m:t>
                          </m:r>
                          <m:r>
                            <a:rPr lang="es-ES_tradnl" sz="1400" b="1" i="1">
                              <a:latin typeface="Cambria Math"/>
                            </a:rPr>
                            <m:t>∗∆</m:t>
                          </m:r>
                          <m:r>
                            <a:rPr lang="es-ES_tradnl" sz="1400" b="1" i="1">
                              <a:latin typeface="Cambria Math"/>
                            </a:rPr>
                            <m:t>𝑻</m:t>
                          </m:r>
                        </m:den>
                      </m:f>
                    </m:oMath>
                  </m:oMathPara>
                </a14:m>
                <a:endParaRPr lang="es-EC" sz="1400" b="1" dirty="0"/>
              </a:p>
            </p:txBody>
          </p:sp>
        </mc:Choice>
        <mc:Fallback xmlns="">
          <p:sp>
            <p:nvSpPr>
              <p:cNvPr id="10" name="9 Rectángulo"/>
              <p:cNvSpPr>
                <a:spLocks noRot="1" noChangeAspect="1" noMove="1" noResize="1" noEditPoints="1" noAdjustHandles="1" noChangeArrowheads="1" noChangeShapeType="1" noTextEdit="1"/>
              </p:cNvSpPr>
              <p:nvPr/>
            </p:nvSpPr>
            <p:spPr>
              <a:xfrm>
                <a:off x="4980435" y="5015941"/>
                <a:ext cx="3119957" cy="501291"/>
              </a:xfrm>
              <a:prstGeom prst="rect">
                <a:avLst/>
              </a:prstGeom>
              <a:blipFill rotWithShape="1">
                <a:blip r:embed="rId5"/>
                <a:stretch>
                  <a:fillRect b="-1220"/>
                </a:stretch>
              </a:blipFill>
            </p:spPr>
            <p:txBody>
              <a:bodyPr/>
              <a:lstStyle/>
              <a:p>
                <a:r>
                  <a:rPr lang="es-EC">
                    <a:noFill/>
                  </a:rPr>
                  <a:t> </a:t>
                </a:r>
              </a:p>
            </p:txBody>
          </p:sp>
        </mc:Fallback>
      </mc:AlternateContent>
      <p:sp>
        <p:nvSpPr>
          <p:cNvPr id="11" name="10 Rectángulo"/>
          <p:cNvSpPr/>
          <p:nvPr/>
        </p:nvSpPr>
        <p:spPr>
          <a:xfrm>
            <a:off x="4932040" y="4430897"/>
            <a:ext cx="1905202" cy="461665"/>
          </a:xfrm>
          <a:prstGeom prst="rect">
            <a:avLst/>
          </a:prstGeom>
        </p:spPr>
        <p:txBody>
          <a:bodyPr wrap="none">
            <a:spAutoFit/>
          </a:bodyPr>
          <a:lstStyle/>
          <a:p>
            <a:pPr>
              <a:lnSpc>
                <a:spcPct val="150000"/>
              </a:lnSpc>
            </a:pPr>
            <a:r>
              <a:rPr lang="es-ES_tradnl" sz="1600" b="1" u="sng" dirty="0" smtClean="0">
                <a:latin typeface="Arial Narrow" panose="020B0606020202030204" pitchFamily="34" charset="0"/>
              </a:rPr>
              <a:t>Volumen de descarga</a:t>
            </a:r>
            <a:endParaRPr lang="es-EC" sz="1600" b="1" u="sng" dirty="0">
              <a:latin typeface="Arial Narrow" panose="020B0606020202030204" pitchFamily="34" charset="0"/>
            </a:endParaRPr>
          </a:p>
        </p:txBody>
      </p:sp>
      <p:cxnSp>
        <p:nvCxnSpPr>
          <p:cNvPr id="12" name="11 Conector recto"/>
          <p:cNvCxnSpPr/>
          <p:nvPr/>
        </p:nvCxnSpPr>
        <p:spPr>
          <a:xfrm>
            <a:off x="4644008" y="4430897"/>
            <a:ext cx="0" cy="2424517"/>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4652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6"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circle(in)">
                                      <p:cBhvr>
                                        <p:cTn id="50" dur="2000"/>
                                        <p:tgtEl>
                                          <p:spTgt spid="1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circle(in)">
                                      <p:cBhvr>
                                        <p:cTn id="5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7" grpId="0">
        <p:bldAsOne/>
      </p:bldGraphic>
      <p:bldP spid="3"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VOLUMEN DE DESCARGA DEL VERTEDERO Y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54648158"/>
              </p:ext>
            </p:extLst>
          </p:nvPr>
        </p:nvGraphicFramePr>
        <p:xfrm>
          <a:off x="467544" y="1412776"/>
          <a:ext cx="3528392" cy="5112562"/>
        </p:xfrm>
        <a:graphic>
          <a:graphicData uri="http://schemas.openxmlformats.org/drawingml/2006/table">
            <a:tbl>
              <a:tblPr firstRow="1" firstCol="1" bandRow="1">
                <a:tableStyleId>{5A111915-BE36-4E01-A7E5-04B1672EAD32}</a:tableStyleId>
              </a:tblPr>
              <a:tblGrid>
                <a:gridCol w="648071"/>
                <a:gridCol w="742930"/>
                <a:gridCol w="623801"/>
                <a:gridCol w="756795"/>
                <a:gridCol w="756795"/>
              </a:tblGrid>
              <a:tr h="525163">
                <a:tc>
                  <a:txBody>
                    <a:bodyPr/>
                    <a:lstStyle/>
                    <a:p>
                      <a:pPr algn="ctr">
                        <a:lnSpc>
                          <a:spcPct val="115000"/>
                        </a:lnSpc>
                        <a:spcAft>
                          <a:spcPts val="0"/>
                        </a:spcAft>
                      </a:pPr>
                      <a:r>
                        <a:rPr lang="es-EC" sz="1200" dirty="0">
                          <a:effectLst/>
                          <a:latin typeface="Arial Narrow" panose="020B0606020202030204" pitchFamily="34" charset="0"/>
                        </a:rPr>
                        <a:t>H</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Qvert = Qx</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Cota</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V embalse</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Qx2 (ecuación)</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200" b="1">
                          <a:effectLst/>
                          <a:latin typeface="Arial Narrow" panose="020B0606020202030204" pitchFamily="34" charset="0"/>
                        </a:rPr>
                        <a:t>m</a:t>
                      </a:r>
                      <a:r>
                        <a:rPr lang="es-EC" sz="1200" b="1" baseline="30000">
                          <a:effectLst/>
                          <a:latin typeface="Arial Narrow" panose="020B0606020202030204" pitchFamily="34" charset="0"/>
                        </a:rPr>
                        <a:t>3 </a:t>
                      </a:r>
                      <a:r>
                        <a:rPr lang="es-EC" sz="1200" b="1">
                          <a:effectLst/>
                          <a:latin typeface="Arial Narrow" panose="020B0606020202030204" pitchFamily="34" charset="0"/>
                        </a:rPr>
                        <a:t>/s</a:t>
                      </a:r>
                      <a:endParaRPr lang="es-EC" sz="1200" b="1">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200" b="1">
                          <a:effectLst/>
                          <a:latin typeface="Arial Narrow" panose="020B0606020202030204" pitchFamily="34" charset="0"/>
                        </a:rPr>
                        <a:t>m.s.n.m</a:t>
                      </a:r>
                      <a:endParaRPr lang="es-EC" sz="1200" b="1">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200" b="1">
                          <a:effectLst/>
                          <a:latin typeface="Arial Narrow" panose="020B0606020202030204" pitchFamily="34" charset="0"/>
                        </a:rPr>
                        <a:t>m</a:t>
                      </a:r>
                      <a:r>
                        <a:rPr lang="es-EC" sz="1200" b="1" baseline="30000">
                          <a:effectLst/>
                          <a:latin typeface="Arial Narrow" panose="020B0606020202030204" pitchFamily="34" charset="0"/>
                        </a:rPr>
                        <a:t>3</a:t>
                      </a:r>
                      <a:endParaRPr lang="es-EC" sz="1200" b="1">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15000"/>
                        </a:lnSpc>
                        <a:spcAft>
                          <a:spcPts val="0"/>
                        </a:spcAft>
                      </a:pPr>
                      <a:r>
                        <a:rPr lang="es-EC" sz="1200" b="1" dirty="0">
                          <a:effectLst/>
                          <a:latin typeface="Arial Narrow" panose="020B0606020202030204" pitchFamily="34" charset="0"/>
                        </a:rPr>
                        <a:t>m</a:t>
                      </a:r>
                      <a:r>
                        <a:rPr lang="es-EC" sz="1200" b="1" baseline="30000" dirty="0">
                          <a:effectLst/>
                          <a:latin typeface="Arial Narrow" panose="020B0606020202030204" pitchFamily="34" charset="0"/>
                        </a:rPr>
                        <a:t>3 </a:t>
                      </a:r>
                      <a:r>
                        <a:rPr lang="es-EC" sz="1200" b="1" dirty="0">
                          <a:effectLst/>
                          <a:latin typeface="Arial Narrow" panose="020B0606020202030204" pitchFamily="34" charset="0"/>
                        </a:rPr>
                        <a:t>/s</a:t>
                      </a:r>
                      <a:endParaRPr lang="es-EC" sz="1200" b="1"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69847">
                <a:tc>
                  <a:txBody>
                    <a:bodyPr/>
                    <a:lstStyle/>
                    <a:p>
                      <a:pPr algn="ctr">
                        <a:lnSpc>
                          <a:spcPct val="115000"/>
                        </a:lnSpc>
                        <a:spcAft>
                          <a:spcPts val="0"/>
                        </a:spcAft>
                      </a:pPr>
                      <a:r>
                        <a:rPr lang="es-EC" sz="1200" b="0">
                          <a:effectLst/>
                          <a:latin typeface="Arial Narrow" panose="020B0606020202030204" pitchFamily="34" charset="0"/>
                        </a:rPr>
                        <a:t>0,00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68,05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111,65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rPr>
                        <a:t>0,00</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0,10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68,15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112,37</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ea typeface="+mn-ea"/>
                          <a:cs typeface="+mn-cs"/>
                        </a:rPr>
                        <a:t>1,89</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0,20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68,25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113,09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0,30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68,35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113,81</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10,07</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0,40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68,45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114,53</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17,43</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0,50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68,55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115,26</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25,15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0,60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68,65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115,98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33,24</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0,70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38,00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68,75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116,70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41,68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0,80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47,00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68,85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117,42</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50,48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0,90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56,00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68,95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118,14</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59,65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1,00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65,00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69,05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118,87</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69,18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1,10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75,00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69,15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119,59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79,06</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1,20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86,00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69,25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120,31</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89,31</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1,30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97,00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69,35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121,03</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99,92</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a:effectLst/>
                          <a:latin typeface="Arial Narrow" panose="020B0606020202030204" pitchFamily="34" charset="0"/>
                        </a:rPr>
                        <a:t>1,40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108,00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69,45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121,75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110,89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9847">
                <a:tc>
                  <a:txBody>
                    <a:bodyPr/>
                    <a:lstStyle/>
                    <a:p>
                      <a:pPr algn="ctr">
                        <a:lnSpc>
                          <a:spcPct val="115000"/>
                        </a:lnSpc>
                        <a:spcAft>
                          <a:spcPts val="0"/>
                        </a:spcAft>
                      </a:pPr>
                      <a:r>
                        <a:rPr lang="es-EC" sz="1200" b="0" dirty="0">
                          <a:effectLst/>
                          <a:latin typeface="Arial Narrow" panose="020B0606020202030204" pitchFamily="34" charset="0"/>
                        </a:rPr>
                        <a:t>1,50</a:t>
                      </a:r>
                      <a:endParaRPr lang="es-EC" sz="1200" b="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120,00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69,55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122,48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122,22</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091991414"/>
              </p:ext>
            </p:extLst>
          </p:nvPr>
        </p:nvGraphicFramePr>
        <p:xfrm>
          <a:off x="4139952" y="1412776"/>
          <a:ext cx="3672407" cy="5112576"/>
        </p:xfrm>
        <a:graphic>
          <a:graphicData uri="http://schemas.openxmlformats.org/drawingml/2006/table">
            <a:tbl>
              <a:tblPr firstRow="1" firstCol="1" bandRow="1">
                <a:tableStyleId>{5A111915-BE36-4E01-A7E5-04B1672EAD32}</a:tableStyleId>
              </a:tblPr>
              <a:tblGrid>
                <a:gridCol w="808871"/>
                <a:gridCol w="638905"/>
                <a:gridCol w="649263"/>
                <a:gridCol w="787684"/>
                <a:gridCol w="787684"/>
              </a:tblGrid>
              <a:tr h="284032">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1,60</a:t>
                      </a:r>
                      <a:endParaRPr lang="es-EC" sz="1200" b="0" dirty="0">
                        <a:solidFill>
                          <a:sysClr val="windowText" lastClr="000000"/>
                        </a:solidFill>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132,00</a:t>
                      </a:r>
                      <a:endParaRPr lang="es-EC" sz="1200" b="0" dirty="0">
                        <a:solidFill>
                          <a:sysClr val="windowText" lastClr="000000"/>
                        </a:solidFill>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69,65</a:t>
                      </a:r>
                      <a:endParaRPr lang="es-EC" sz="1200" b="0">
                        <a:solidFill>
                          <a:sysClr val="windowText" lastClr="000000"/>
                        </a:solidFill>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123,20</a:t>
                      </a:r>
                      <a:endParaRPr lang="es-EC" sz="1200" b="0">
                        <a:solidFill>
                          <a:sysClr val="windowText" lastClr="000000"/>
                        </a:solidFill>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133,92</a:t>
                      </a:r>
                      <a:endParaRPr lang="es-EC" sz="1200" b="0" dirty="0">
                        <a:solidFill>
                          <a:sysClr val="windowText" lastClr="000000"/>
                        </a:solidFill>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4032">
                <a:tc>
                  <a:txBody>
                    <a:bodyPr/>
                    <a:lstStyle/>
                    <a:p>
                      <a:pPr algn="ctr">
                        <a:lnSpc>
                          <a:spcPct val="115000"/>
                        </a:lnSpc>
                        <a:spcAft>
                          <a:spcPts val="0"/>
                        </a:spcAft>
                      </a:pPr>
                      <a:r>
                        <a:rPr lang="es-EC" sz="1200" b="0" dirty="0">
                          <a:effectLst/>
                          <a:latin typeface="Arial Narrow" panose="020B0606020202030204" pitchFamily="34" charset="0"/>
                        </a:rPr>
                        <a:t>1,70</a:t>
                      </a:r>
                      <a:endParaRPr lang="es-EC" sz="1200" b="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dirty="0">
                          <a:effectLst/>
                          <a:latin typeface="Arial Narrow" panose="020B0606020202030204" pitchFamily="34" charset="0"/>
                        </a:rPr>
                        <a:t>144,00</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69,75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123,92</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145,97</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1,80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157,00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69,85</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124,64</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158,38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1,90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171,00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69,95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125,36</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171,16</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2,00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184,00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70,05</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126,09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184,30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2,10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198,00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70,15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126,81</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197,79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2,20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212,00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70,25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127,53</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211,65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2,30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227,00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70,35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128,25</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225,87</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2,40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242,00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70,45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128,97</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240,45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2,50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257,00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70,55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129,70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255,40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2,60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273,00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70,65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130,42</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270,70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2,70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289,00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70,75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131,14</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286,36</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2,80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70,85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131,86</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302,39</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2,90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322,00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70,95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132,58</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318,78</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3,00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338,00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71,05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133,31</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335,52</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3,10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355,00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71,15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134,03</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352,63</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a:effectLst/>
                          <a:latin typeface="Arial Narrow" panose="020B0606020202030204" pitchFamily="34" charset="0"/>
                        </a:rPr>
                        <a:t>3,20</a:t>
                      </a:r>
                      <a:endParaRPr lang="es-EC" sz="1200" b="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373,00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71,25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134,75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370,10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4032">
                <a:tc>
                  <a:txBody>
                    <a:bodyPr/>
                    <a:lstStyle/>
                    <a:p>
                      <a:pPr algn="ctr">
                        <a:lnSpc>
                          <a:spcPct val="115000"/>
                        </a:lnSpc>
                        <a:spcAft>
                          <a:spcPts val="0"/>
                        </a:spcAft>
                      </a:pPr>
                      <a:r>
                        <a:rPr lang="es-EC" sz="1200" b="0" dirty="0">
                          <a:effectLst/>
                          <a:latin typeface="Arial Narrow" panose="020B0606020202030204" pitchFamily="34" charset="0"/>
                        </a:rPr>
                        <a:t>3,30</a:t>
                      </a:r>
                      <a:endParaRPr lang="es-EC" sz="1200" b="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390,00</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71,35</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135,47</a:t>
                      </a:r>
                      <a:endParaRPr lang="es-EC" sz="120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387,93</a:t>
                      </a:r>
                      <a:endParaRPr lang="es-EC" sz="1200" dirty="0">
                        <a:effectLst/>
                        <a:latin typeface="Arial Narrow" panose="020B0606020202030204" pitchFamily="34" charset="0"/>
                        <a:ea typeface="Calibri"/>
                        <a:cs typeface="Times New Roman"/>
                      </a:endParaRPr>
                    </a:p>
                  </a:txBody>
                  <a:tcPr marL="29596" marR="295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3" name="2 Conector recto de flecha"/>
          <p:cNvCxnSpPr/>
          <p:nvPr/>
        </p:nvCxnSpPr>
        <p:spPr>
          <a:xfrm>
            <a:off x="1691680" y="2348880"/>
            <a:ext cx="172819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2892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80">
                                          <p:stCondLst>
                                            <p:cond delay="0"/>
                                          </p:stCondLst>
                                        </p:cTn>
                                        <p:tgtEl>
                                          <p:spTgt spid="7"/>
                                        </p:tgtEl>
                                      </p:cBhvr>
                                    </p:animEffect>
                                    <p:anim calcmode="lin" valueType="num">
                                      <p:cBhvr>
                                        <p:cTn id="5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1" dur="26">
                                          <p:stCondLst>
                                            <p:cond delay="650"/>
                                          </p:stCondLst>
                                        </p:cTn>
                                        <p:tgtEl>
                                          <p:spTgt spid="7"/>
                                        </p:tgtEl>
                                      </p:cBhvr>
                                      <p:to x="100000" y="60000"/>
                                    </p:animScale>
                                    <p:animScale>
                                      <p:cBhvr>
                                        <p:cTn id="62" dur="166" decel="50000">
                                          <p:stCondLst>
                                            <p:cond delay="676"/>
                                          </p:stCondLst>
                                        </p:cTn>
                                        <p:tgtEl>
                                          <p:spTgt spid="7"/>
                                        </p:tgtEl>
                                      </p:cBhvr>
                                      <p:to x="100000" y="100000"/>
                                    </p:animScale>
                                    <p:animScale>
                                      <p:cBhvr>
                                        <p:cTn id="63" dur="26">
                                          <p:stCondLst>
                                            <p:cond delay="1312"/>
                                          </p:stCondLst>
                                        </p:cTn>
                                        <p:tgtEl>
                                          <p:spTgt spid="7"/>
                                        </p:tgtEl>
                                      </p:cBhvr>
                                      <p:to x="100000" y="80000"/>
                                    </p:animScale>
                                    <p:animScale>
                                      <p:cBhvr>
                                        <p:cTn id="64" dur="166" decel="50000">
                                          <p:stCondLst>
                                            <p:cond delay="1338"/>
                                          </p:stCondLst>
                                        </p:cTn>
                                        <p:tgtEl>
                                          <p:spTgt spid="7"/>
                                        </p:tgtEl>
                                      </p:cBhvr>
                                      <p:to x="100000" y="100000"/>
                                    </p:animScale>
                                    <p:animScale>
                                      <p:cBhvr>
                                        <p:cTn id="65" dur="26">
                                          <p:stCondLst>
                                            <p:cond delay="1642"/>
                                          </p:stCondLst>
                                        </p:cTn>
                                        <p:tgtEl>
                                          <p:spTgt spid="7"/>
                                        </p:tgtEl>
                                      </p:cBhvr>
                                      <p:to x="100000" y="90000"/>
                                    </p:animScale>
                                    <p:animScale>
                                      <p:cBhvr>
                                        <p:cTn id="66" dur="166" decel="50000">
                                          <p:stCondLst>
                                            <p:cond delay="1668"/>
                                          </p:stCondLst>
                                        </p:cTn>
                                        <p:tgtEl>
                                          <p:spTgt spid="7"/>
                                        </p:tgtEl>
                                      </p:cBhvr>
                                      <p:to x="100000" y="100000"/>
                                    </p:animScale>
                                    <p:animScale>
                                      <p:cBhvr>
                                        <p:cTn id="67" dur="26">
                                          <p:stCondLst>
                                            <p:cond delay="1808"/>
                                          </p:stCondLst>
                                        </p:cTn>
                                        <p:tgtEl>
                                          <p:spTgt spid="7"/>
                                        </p:tgtEl>
                                      </p:cBhvr>
                                      <p:to x="100000" y="95000"/>
                                    </p:animScale>
                                    <p:animScale>
                                      <p:cBhvr>
                                        <p:cTn id="68" dur="166" decel="50000">
                                          <p:stCondLst>
                                            <p:cond delay="1834"/>
                                          </p:stCondLst>
                                        </p:cTn>
                                        <p:tgtEl>
                                          <p:spTgt spid="7"/>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barn(inVertical)">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558590634"/>
              </p:ext>
            </p:extLst>
          </p:nvPr>
        </p:nvGraphicFramePr>
        <p:xfrm>
          <a:off x="1084784" y="1772816"/>
          <a:ext cx="6696744" cy="2952328"/>
        </p:xfrm>
        <a:graphic>
          <a:graphicData uri="http://schemas.openxmlformats.org/drawingml/2006/chart">
            <c:chart xmlns:c="http://schemas.openxmlformats.org/drawingml/2006/chart" xmlns:r="http://schemas.openxmlformats.org/officeDocument/2006/relationships" r:id="rId2"/>
          </a:graphicData>
        </a:graphic>
      </p:graphicFrame>
      <p:sp>
        <p:nvSpPr>
          <p:cNvPr id="5"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VOLUMEN DE DESCARGA DEL VERTEDERO Y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mc:AlternateContent xmlns:mc="http://schemas.openxmlformats.org/markup-compatibility/2006" xmlns:a14="http://schemas.microsoft.com/office/drawing/2010/main">
        <mc:Choice Requires="a14">
          <p:sp>
            <p:nvSpPr>
              <p:cNvPr id="7" name="6 Rectángulo"/>
              <p:cNvSpPr/>
              <p:nvPr/>
            </p:nvSpPr>
            <p:spPr>
              <a:xfrm>
                <a:off x="467544" y="4863225"/>
                <a:ext cx="7931224" cy="1806135"/>
              </a:xfrm>
              <a:prstGeom prst="rect">
                <a:avLst/>
              </a:prstGeom>
            </p:spPr>
            <p:txBody>
              <a:bodyPr wrap="square">
                <a:spAutoFit/>
              </a:bodyPr>
              <a:lstStyle/>
              <a:p>
                <a:pPr algn="just">
                  <a:lnSpc>
                    <a:spcPct val="150000"/>
                  </a:lnSpc>
                </a:pPr>
                <a:r>
                  <a:rPr lang="es-ES" sz="1500" dirty="0">
                    <a:latin typeface="Arial Narrow" panose="020B0606020202030204" pitchFamily="34" charset="0"/>
                  </a:rPr>
                  <a:t>Una vez que se ha generado la ecuación a partir de la gráfica Volumen del Embalse vs Caudal del vertedero, se procede a calcular el caudal del diseño y el nivel máximo de operaciones.</a:t>
                </a:r>
                <a:endParaRPr lang="es-EC" sz="1500" dirty="0">
                  <a:latin typeface="Arial Narrow" panose="020B0606020202030204" pitchFamily="34" charset="0"/>
                </a:endParaRPr>
              </a:p>
              <a:p>
                <a:pPr algn="just">
                  <a:lnSpc>
                    <a:spcPct val="150000"/>
                  </a:lnSpc>
                </a:pPr>
                <a:r>
                  <a:rPr lang="es-ES" sz="1500" dirty="0">
                    <a:latin typeface="Arial Narrow" panose="020B0606020202030204" pitchFamily="34" charset="0"/>
                  </a:rPr>
                  <a:t> </a:t>
                </a:r>
                <a:r>
                  <a:rPr lang="es-ES_tradnl" sz="1500" dirty="0" smtClean="0">
                    <a:latin typeface="Arial Narrow" panose="020B0606020202030204" pitchFamily="34" charset="0"/>
                  </a:rPr>
                  <a:t>Para </a:t>
                </a:r>
                <a:r>
                  <a:rPr lang="es-ES_tradnl" sz="1500" dirty="0">
                    <a:latin typeface="Arial Narrow" panose="020B0606020202030204" pitchFamily="34" charset="0"/>
                  </a:rPr>
                  <a:t>el cálculo de V2 emplearemos la siguiente fórmula:</a:t>
                </a:r>
                <a:endParaRPr lang="es-EC" sz="1500" dirty="0">
                  <a:latin typeface="Arial Narrow" panose="020B0606020202030204" pitchFamily="34" charset="0"/>
                </a:endParaRPr>
              </a:p>
              <a:p>
                <a:r>
                  <a:rPr lang="es-ES_tradnl" sz="1500" dirty="0"/>
                  <a:t> </a:t>
                </a:r>
                <a:endParaRPr lang="es-EC" sz="1500" b="1" dirty="0"/>
              </a:p>
              <a:p>
                <a:pPr/>
                <a14:m>
                  <m:oMathPara xmlns:m="http://schemas.openxmlformats.org/officeDocument/2006/math">
                    <m:oMathParaPr>
                      <m:jc m:val="centerGroup"/>
                    </m:oMathParaPr>
                    <m:oMath xmlns:m="http://schemas.openxmlformats.org/officeDocument/2006/math">
                      <m:sSub>
                        <m:sSubPr>
                          <m:ctrlPr>
                            <a:rPr lang="es-EC" sz="1500" b="1" i="1">
                              <a:latin typeface="Cambria Math"/>
                            </a:rPr>
                          </m:ctrlPr>
                        </m:sSubPr>
                        <m:e>
                          <m:r>
                            <a:rPr lang="es-ES_tradnl" sz="1500" b="1" i="1">
                              <a:latin typeface="Cambria Math"/>
                            </a:rPr>
                            <m:t>𝑽</m:t>
                          </m:r>
                        </m:e>
                        <m:sub>
                          <m:r>
                            <a:rPr lang="es-ES_tradnl" sz="1500" b="1" i="1">
                              <a:latin typeface="Cambria Math"/>
                            </a:rPr>
                            <m:t>𝟐</m:t>
                          </m:r>
                        </m:sub>
                      </m:sSub>
                      <m:r>
                        <a:rPr lang="es-ES_tradnl" sz="1500" b="1" i="1">
                          <a:latin typeface="Cambria Math"/>
                        </a:rPr>
                        <m:t>= </m:t>
                      </m:r>
                      <m:f>
                        <m:fPr>
                          <m:ctrlPr>
                            <a:rPr lang="es-EC" sz="1500" b="1" i="1">
                              <a:latin typeface="Cambria Math"/>
                            </a:rPr>
                          </m:ctrlPr>
                        </m:fPr>
                        <m:num>
                          <m:sSub>
                            <m:sSubPr>
                              <m:ctrlPr>
                                <a:rPr lang="es-EC" sz="1500" b="1" i="1">
                                  <a:latin typeface="Cambria Math"/>
                                </a:rPr>
                              </m:ctrlPr>
                            </m:sSubPr>
                            <m:e>
                              <m:r>
                                <a:rPr lang="es-ES_tradnl" sz="1500" b="1" i="1">
                                  <a:latin typeface="Cambria Math"/>
                                </a:rPr>
                                <m:t>𝑽</m:t>
                              </m:r>
                            </m:e>
                            <m:sub>
                              <m:r>
                                <a:rPr lang="es-ES_tradnl" sz="1500" b="1" i="1">
                                  <a:latin typeface="Cambria Math"/>
                                </a:rPr>
                                <m:t>𝟏</m:t>
                              </m:r>
                            </m:sub>
                          </m:sSub>
                          <m:r>
                            <a:rPr lang="es-ES_tradnl" sz="1500" b="1" i="1">
                              <a:latin typeface="Cambria Math"/>
                            </a:rPr>
                            <m:t>+(</m:t>
                          </m:r>
                          <m:sSub>
                            <m:sSubPr>
                              <m:ctrlPr>
                                <a:rPr lang="es-EC" sz="1500" b="1" i="1">
                                  <a:latin typeface="Cambria Math"/>
                                </a:rPr>
                              </m:ctrlPr>
                            </m:sSubPr>
                            <m:e>
                              <m:r>
                                <a:rPr lang="es-ES_tradnl" sz="1500" b="1" i="1">
                                  <a:latin typeface="Cambria Math"/>
                                </a:rPr>
                                <m:t>𝑸</m:t>
                              </m:r>
                            </m:e>
                            <m:sub>
                              <m:r>
                                <a:rPr lang="es-ES_tradnl" sz="1500" b="1" i="1">
                                  <a:latin typeface="Cambria Math"/>
                                </a:rPr>
                                <m:t>𝟏</m:t>
                              </m:r>
                            </m:sub>
                          </m:sSub>
                          <m:r>
                            <a:rPr lang="es-ES_tradnl" sz="1500" b="1" i="1">
                              <a:latin typeface="Cambria Math"/>
                            </a:rPr>
                            <m:t>+</m:t>
                          </m:r>
                          <m:sSub>
                            <m:sSubPr>
                              <m:ctrlPr>
                                <a:rPr lang="es-EC" sz="1500" b="1" i="1">
                                  <a:latin typeface="Cambria Math"/>
                                </a:rPr>
                              </m:ctrlPr>
                            </m:sSubPr>
                            <m:e>
                              <m:r>
                                <a:rPr lang="es-ES_tradnl" sz="1500" b="1" i="1">
                                  <a:latin typeface="Cambria Math"/>
                                </a:rPr>
                                <m:t>𝑸</m:t>
                              </m:r>
                            </m:e>
                            <m:sub>
                              <m:r>
                                <a:rPr lang="es-ES_tradnl" sz="1500" b="1" i="1">
                                  <a:latin typeface="Cambria Math"/>
                                </a:rPr>
                                <m:t>𝟐</m:t>
                              </m:r>
                            </m:sub>
                          </m:sSub>
                          <m:r>
                            <a:rPr lang="es-ES_tradnl" sz="1500" b="1" i="1">
                              <a:latin typeface="Cambria Math"/>
                            </a:rPr>
                            <m:t>)</m:t>
                          </m:r>
                        </m:num>
                        <m:den>
                          <m:r>
                            <a:rPr lang="es-ES_tradnl" sz="1500" b="1" i="1">
                              <a:latin typeface="Cambria Math"/>
                            </a:rPr>
                            <m:t>𝟐</m:t>
                          </m:r>
                          <m:r>
                            <a:rPr lang="es-ES_tradnl" sz="1500" b="1" i="1">
                              <a:latin typeface="Cambria Math"/>
                            </a:rPr>
                            <m:t>∗∆</m:t>
                          </m:r>
                          <m:r>
                            <a:rPr lang="es-ES_tradnl" sz="1500" b="1" i="1">
                              <a:latin typeface="Cambria Math"/>
                            </a:rPr>
                            <m:t>𝑻</m:t>
                          </m:r>
                        </m:den>
                      </m:f>
                      <m:r>
                        <a:rPr lang="es-ES_tradnl" sz="1500" b="1" i="1">
                          <a:latin typeface="Cambria Math"/>
                        </a:rPr>
                        <m:t>−</m:t>
                      </m:r>
                      <m:f>
                        <m:fPr>
                          <m:ctrlPr>
                            <a:rPr lang="es-EC" sz="1500" b="1" i="1">
                              <a:latin typeface="Cambria Math"/>
                            </a:rPr>
                          </m:ctrlPr>
                        </m:fPr>
                        <m:num>
                          <m:r>
                            <a:rPr lang="es-ES_tradnl" sz="1500" b="1" i="1">
                              <a:latin typeface="Cambria Math"/>
                            </a:rPr>
                            <m:t>(</m:t>
                          </m:r>
                          <m:sSub>
                            <m:sSubPr>
                              <m:ctrlPr>
                                <a:rPr lang="es-EC" sz="1500" b="1" i="1">
                                  <a:latin typeface="Cambria Math"/>
                                </a:rPr>
                              </m:ctrlPr>
                            </m:sSubPr>
                            <m:e>
                              <m:r>
                                <a:rPr lang="es-ES_tradnl" sz="1500" b="1" i="1">
                                  <a:latin typeface="Cambria Math"/>
                                </a:rPr>
                                <m:t>𝑸</m:t>
                              </m:r>
                            </m:e>
                            <m:sub>
                              <m:r>
                                <a:rPr lang="es-ES_tradnl" sz="1500" b="1" i="1">
                                  <a:latin typeface="Cambria Math"/>
                                </a:rPr>
                                <m:t>𝑿</m:t>
                              </m:r>
                              <m:r>
                                <a:rPr lang="es-ES_tradnl" sz="1500" b="1" i="1">
                                  <a:latin typeface="Cambria Math"/>
                                </a:rPr>
                                <m:t>𝟏</m:t>
                              </m:r>
                            </m:sub>
                          </m:sSub>
                          <m:r>
                            <a:rPr lang="es-ES_tradnl" sz="1500" b="1" i="1">
                              <a:latin typeface="Cambria Math"/>
                            </a:rPr>
                            <m:t>+</m:t>
                          </m:r>
                          <m:sSub>
                            <m:sSubPr>
                              <m:ctrlPr>
                                <a:rPr lang="es-EC" sz="1500" b="1" i="1">
                                  <a:latin typeface="Cambria Math"/>
                                </a:rPr>
                              </m:ctrlPr>
                            </m:sSubPr>
                            <m:e>
                              <m:r>
                                <a:rPr lang="es-ES_tradnl" sz="1500" b="1" i="1">
                                  <a:latin typeface="Cambria Math"/>
                                </a:rPr>
                                <m:t>𝑸</m:t>
                              </m:r>
                            </m:e>
                            <m:sub>
                              <m:r>
                                <a:rPr lang="es-ES_tradnl" sz="1500" b="1" i="1">
                                  <a:latin typeface="Cambria Math"/>
                                </a:rPr>
                                <m:t>𝑿</m:t>
                              </m:r>
                              <m:r>
                                <a:rPr lang="es-ES_tradnl" sz="1500" b="1" i="1">
                                  <a:latin typeface="Cambria Math"/>
                                </a:rPr>
                                <m:t>𝟐</m:t>
                              </m:r>
                            </m:sub>
                          </m:sSub>
                          <m:r>
                            <a:rPr lang="es-ES_tradnl" sz="1500" b="1" i="1">
                              <a:latin typeface="Cambria Math"/>
                            </a:rPr>
                            <m:t>)</m:t>
                          </m:r>
                        </m:num>
                        <m:den>
                          <m:r>
                            <a:rPr lang="es-ES_tradnl" sz="1500" b="1" i="1">
                              <a:latin typeface="Cambria Math"/>
                            </a:rPr>
                            <m:t>𝟐</m:t>
                          </m:r>
                          <m:r>
                            <a:rPr lang="es-ES_tradnl" sz="1500" b="1" i="1">
                              <a:latin typeface="Cambria Math"/>
                            </a:rPr>
                            <m:t>∗∆</m:t>
                          </m:r>
                          <m:r>
                            <a:rPr lang="es-ES_tradnl" sz="1500" b="1" i="1">
                              <a:latin typeface="Cambria Math"/>
                            </a:rPr>
                            <m:t>𝑻</m:t>
                          </m:r>
                        </m:den>
                      </m:f>
                    </m:oMath>
                  </m:oMathPara>
                </a14:m>
                <a:endParaRPr lang="es-EC" sz="1500" b="1" dirty="0"/>
              </a:p>
            </p:txBody>
          </p:sp>
        </mc:Choice>
        <mc:Fallback xmlns="">
          <p:sp>
            <p:nvSpPr>
              <p:cNvPr id="7" name="6 Rectángulo"/>
              <p:cNvSpPr>
                <a:spLocks noRot="1" noChangeAspect="1" noMove="1" noResize="1" noEditPoints="1" noAdjustHandles="1" noChangeArrowheads="1" noChangeShapeType="1" noTextEdit="1"/>
              </p:cNvSpPr>
              <p:nvPr/>
            </p:nvSpPr>
            <p:spPr>
              <a:xfrm>
                <a:off x="467544" y="4863225"/>
                <a:ext cx="7931224" cy="1806135"/>
              </a:xfrm>
              <a:prstGeom prst="rect">
                <a:avLst/>
              </a:prstGeom>
              <a:blipFill rotWithShape="1">
                <a:blip r:embed="rId3"/>
                <a:stretch>
                  <a:fillRect l="-307" r="-307"/>
                </a:stretch>
              </a:blipFill>
            </p:spPr>
            <p:txBody>
              <a:bodyPr/>
              <a:lstStyle/>
              <a:p>
                <a:r>
                  <a:rPr lang="es-EC">
                    <a:noFill/>
                  </a:rPr>
                  <a:t> </a:t>
                </a:r>
              </a:p>
            </p:txBody>
          </p:sp>
        </mc:Fallback>
      </mc:AlternateContent>
      <p:sp>
        <p:nvSpPr>
          <p:cNvPr id="8" name="7 Rectángulo"/>
          <p:cNvSpPr/>
          <p:nvPr/>
        </p:nvSpPr>
        <p:spPr>
          <a:xfrm>
            <a:off x="395536" y="1268760"/>
            <a:ext cx="5544616" cy="1200329"/>
          </a:xfrm>
          <a:prstGeom prst="rect">
            <a:avLst/>
          </a:prstGeom>
        </p:spPr>
        <p:txBody>
          <a:bodyPr wrap="square">
            <a:spAutoFit/>
          </a:bodyPr>
          <a:lstStyle/>
          <a:p>
            <a:pPr lvl="0"/>
            <a:r>
              <a:rPr lang="es-EC" b="1" u="sng" dirty="0">
                <a:latin typeface="Arial Narrow" panose="020B0606020202030204" pitchFamily="34" charset="0"/>
              </a:rPr>
              <a:t>Cálculo </a:t>
            </a:r>
            <a:r>
              <a:rPr lang="es-EC" b="1" u="sng" dirty="0" smtClean="0">
                <a:latin typeface="Arial Narrow" panose="020B0606020202030204" pitchFamily="34" charset="0"/>
              </a:rPr>
              <a:t>del caudal de diseño </a:t>
            </a:r>
          </a:p>
          <a:p>
            <a:pPr lvl="0"/>
            <a:endParaRPr lang="es-EC" b="1" u="sng" dirty="0">
              <a:latin typeface="Arial Narrow" panose="020B0606020202030204" pitchFamily="34" charset="0"/>
            </a:endParaRPr>
          </a:p>
          <a:p>
            <a:pPr lvl="0"/>
            <a:endParaRPr lang="es-EC" b="1" u="sng" dirty="0" smtClean="0">
              <a:latin typeface="Arial Narrow" panose="020B0606020202030204" pitchFamily="34" charset="0"/>
            </a:endParaRPr>
          </a:p>
          <a:p>
            <a:pPr lvl="0"/>
            <a:endParaRPr lang="es-EC" dirty="0">
              <a:latin typeface="Arial Narrow" panose="020B0606020202030204" pitchFamily="34" charset="0"/>
            </a:endParaRPr>
          </a:p>
        </p:txBody>
      </p:sp>
    </p:spTree>
    <p:extLst>
      <p:ext uri="{BB962C8B-B14F-4D97-AF65-F5344CB8AC3E}">
        <p14:creationId xmlns:p14="http://schemas.microsoft.com/office/powerpoint/2010/main" val="2366645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down)">
                                      <p:cBhvr>
                                        <p:cTn id="55" dur="580">
                                          <p:stCondLst>
                                            <p:cond delay="0"/>
                                          </p:stCondLst>
                                        </p:cTn>
                                        <p:tgtEl>
                                          <p:spTgt spid="4"/>
                                        </p:tgtEl>
                                      </p:cBhvr>
                                    </p:animEffect>
                                    <p:anim calcmode="lin" valueType="num">
                                      <p:cBhvr>
                                        <p:cTn id="5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gtEl>
                                      </p:cBhvr>
                                      <p:to x="100000" y="60000"/>
                                    </p:animScale>
                                    <p:animScale>
                                      <p:cBhvr>
                                        <p:cTn id="62" dur="166" decel="50000">
                                          <p:stCondLst>
                                            <p:cond delay="676"/>
                                          </p:stCondLst>
                                        </p:cTn>
                                        <p:tgtEl>
                                          <p:spTgt spid="4"/>
                                        </p:tgtEl>
                                      </p:cBhvr>
                                      <p:to x="100000" y="100000"/>
                                    </p:animScale>
                                    <p:animScale>
                                      <p:cBhvr>
                                        <p:cTn id="63" dur="26">
                                          <p:stCondLst>
                                            <p:cond delay="1312"/>
                                          </p:stCondLst>
                                        </p:cTn>
                                        <p:tgtEl>
                                          <p:spTgt spid="4"/>
                                        </p:tgtEl>
                                      </p:cBhvr>
                                      <p:to x="100000" y="80000"/>
                                    </p:animScale>
                                    <p:animScale>
                                      <p:cBhvr>
                                        <p:cTn id="64" dur="166" decel="50000">
                                          <p:stCondLst>
                                            <p:cond delay="1338"/>
                                          </p:stCondLst>
                                        </p:cTn>
                                        <p:tgtEl>
                                          <p:spTgt spid="4"/>
                                        </p:tgtEl>
                                      </p:cBhvr>
                                      <p:to x="100000" y="100000"/>
                                    </p:animScale>
                                    <p:animScale>
                                      <p:cBhvr>
                                        <p:cTn id="65" dur="26">
                                          <p:stCondLst>
                                            <p:cond delay="1642"/>
                                          </p:stCondLst>
                                        </p:cTn>
                                        <p:tgtEl>
                                          <p:spTgt spid="4"/>
                                        </p:tgtEl>
                                      </p:cBhvr>
                                      <p:to x="100000" y="90000"/>
                                    </p:animScale>
                                    <p:animScale>
                                      <p:cBhvr>
                                        <p:cTn id="66" dur="166" decel="50000">
                                          <p:stCondLst>
                                            <p:cond delay="1668"/>
                                          </p:stCondLst>
                                        </p:cTn>
                                        <p:tgtEl>
                                          <p:spTgt spid="4"/>
                                        </p:tgtEl>
                                      </p:cBhvr>
                                      <p:to x="100000" y="100000"/>
                                    </p:animScale>
                                    <p:animScale>
                                      <p:cBhvr>
                                        <p:cTn id="67" dur="26">
                                          <p:stCondLst>
                                            <p:cond delay="1808"/>
                                          </p:stCondLst>
                                        </p:cTn>
                                        <p:tgtEl>
                                          <p:spTgt spid="4"/>
                                        </p:tgtEl>
                                      </p:cBhvr>
                                      <p:to x="100000" y="95000"/>
                                    </p:animScale>
                                    <p:animScale>
                                      <p:cBhvr>
                                        <p:cTn id="68" dur="166" decel="50000">
                                          <p:stCondLst>
                                            <p:cond delay="1834"/>
                                          </p:stCondLst>
                                        </p:cTn>
                                        <p:tgtEl>
                                          <p:spTgt spid="4"/>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circle(in)">
                                      <p:cBhvr>
                                        <p:cTn id="7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404298745"/>
              </p:ext>
            </p:extLst>
          </p:nvPr>
        </p:nvGraphicFramePr>
        <p:xfrm>
          <a:off x="395539" y="476672"/>
          <a:ext cx="8208909" cy="6309360"/>
        </p:xfrm>
        <a:graphic>
          <a:graphicData uri="http://schemas.openxmlformats.org/drawingml/2006/table">
            <a:tbl>
              <a:tblPr firstRow="1" firstCol="1" bandRow="1">
                <a:tableStyleId>{7DF18680-E054-41AD-8BC1-D1AEF772440D}</a:tableStyleId>
              </a:tblPr>
              <a:tblGrid>
                <a:gridCol w="854835"/>
                <a:gridCol w="674508"/>
                <a:gridCol w="685740"/>
                <a:gridCol w="934702"/>
                <a:gridCol w="730041"/>
                <a:gridCol w="560323"/>
                <a:gridCol w="1002716"/>
                <a:gridCol w="674508"/>
                <a:gridCol w="674508"/>
                <a:gridCol w="742520"/>
                <a:gridCol w="674508"/>
              </a:tblGrid>
              <a:tr h="189621">
                <a:tc>
                  <a:txBody>
                    <a:bodyPr/>
                    <a:lstStyle/>
                    <a:p>
                      <a:pPr algn="ctr">
                        <a:lnSpc>
                          <a:spcPct val="115000"/>
                        </a:lnSpc>
                        <a:spcAft>
                          <a:spcPts val="0"/>
                        </a:spcAft>
                      </a:pPr>
                      <a:r>
                        <a:rPr lang="es-EC" sz="1200" dirty="0">
                          <a:effectLst/>
                          <a:latin typeface="Arial Narrow" panose="020B0606020202030204" pitchFamily="34" charset="0"/>
                        </a:rPr>
                        <a:t>∆t</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a:t>
                      </a:r>
                      <a:r>
                        <a:rPr lang="es-EC" sz="1200" baseline="-25000">
                          <a:effectLst/>
                          <a:latin typeface="Arial Narrow" panose="020B0606020202030204" pitchFamily="34" charset="0"/>
                        </a:rPr>
                        <a:t>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a:t>
                      </a:r>
                      <a:r>
                        <a:rPr lang="es-EC" sz="1200" baseline="-250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a:t>
                      </a:r>
                      <a:r>
                        <a:rPr lang="es-EC" sz="1200" baseline="-25000">
                          <a:effectLst/>
                          <a:latin typeface="Arial Narrow" panose="020B0606020202030204" pitchFamily="34" charset="0"/>
                        </a:rPr>
                        <a:t>1</a:t>
                      </a:r>
                      <a:r>
                        <a:rPr lang="es-EC" sz="1200">
                          <a:effectLst/>
                          <a:latin typeface="Arial Narrow" panose="020B0606020202030204" pitchFamily="34" charset="0"/>
                        </a:rPr>
                        <a:t> + Q</a:t>
                      </a:r>
                      <a:r>
                        <a:rPr lang="es-EC" sz="1200" baseline="-25000">
                          <a:effectLst/>
                          <a:latin typeface="Arial Narrow" panose="020B0606020202030204" pitchFamily="34" charset="0"/>
                        </a:rPr>
                        <a:t>2</a:t>
                      </a:r>
                      <a:r>
                        <a:rPr lang="es-EC" sz="1200">
                          <a:effectLst/>
                          <a:latin typeface="Arial Narrow" panose="020B0606020202030204" pitchFamily="34" charset="0"/>
                        </a:rPr>
                        <a:t> ) /2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Qx</a:t>
                      </a:r>
                      <a:r>
                        <a:rPr lang="es-EC" sz="1200" baseline="-25000">
                          <a:effectLst/>
                          <a:latin typeface="Arial Narrow" panose="020B0606020202030204" pitchFamily="34" charset="0"/>
                        </a:rPr>
                        <a:t>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Qx</a:t>
                      </a:r>
                      <a:r>
                        <a:rPr lang="es-EC" sz="1200" baseline="-250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(Qx</a:t>
                      </a:r>
                      <a:r>
                        <a:rPr lang="es-EC" sz="1200" baseline="-25000" dirty="0">
                          <a:effectLst/>
                          <a:latin typeface="Arial Narrow" panose="020B0606020202030204" pitchFamily="34" charset="0"/>
                        </a:rPr>
                        <a:t>1</a:t>
                      </a:r>
                      <a:r>
                        <a:rPr lang="es-EC" sz="1200" dirty="0">
                          <a:effectLst/>
                          <a:latin typeface="Arial Narrow" panose="020B0606020202030204" pitchFamily="34" charset="0"/>
                        </a:rPr>
                        <a:t> + Qx</a:t>
                      </a:r>
                      <a:r>
                        <a:rPr lang="es-EC" sz="1200" baseline="-25000" dirty="0">
                          <a:effectLst/>
                          <a:latin typeface="Arial Narrow" panose="020B0606020202030204" pitchFamily="34" charset="0"/>
                        </a:rPr>
                        <a:t>2</a:t>
                      </a:r>
                      <a:r>
                        <a:rPr lang="es-EC" sz="1200" dirty="0">
                          <a:effectLst/>
                          <a:latin typeface="Arial Narrow" panose="020B0606020202030204" pitchFamily="34" charset="0"/>
                        </a:rPr>
                        <a:t> ) /2</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V1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V2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Qx</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Cota</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err="1">
                          <a:effectLst/>
                          <a:latin typeface="Arial Narrow" panose="020B0606020202030204" pitchFamily="34" charset="0"/>
                        </a:rPr>
                        <a:t>seg</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 </a:t>
                      </a:r>
                      <a:r>
                        <a:rPr lang="es-EC" sz="1200" baseline="30000">
                          <a:effectLst/>
                          <a:latin typeface="Arial Narrow" panose="020B0606020202030204" pitchFamily="34" charset="0"/>
                        </a:rPr>
                        <a:t>6 </a:t>
                      </a: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 </a:t>
                      </a:r>
                      <a:r>
                        <a:rPr lang="es-EC" sz="1200" baseline="30000">
                          <a:effectLst/>
                          <a:latin typeface="Arial Narrow" panose="020B0606020202030204" pitchFamily="34" charset="0"/>
                        </a:rPr>
                        <a:t>6 </a:t>
                      </a: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a:t>
                      </a:r>
                      <a:r>
                        <a:rPr lang="es-EC" sz="1200" baseline="30000">
                          <a:effectLst/>
                          <a:latin typeface="Arial Narrow" panose="020B0606020202030204" pitchFamily="34" charset="0"/>
                        </a:rPr>
                        <a:t>3</a:t>
                      </a:r>
                      <a:r>
                        <a:rPr lang="es-EC" sz="1200">
                          <a:effectLst/>
                          <a:latin typeface="Arial Narrow" panose="020B0606020202030204" pitchFamily="34" charset="0"/>
                        </a:rPr>
                        <a:t>/s</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m.s.n.m</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6,65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3,33</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-0,50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112,67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112,71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-0,50</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68,20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6,65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33,25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19,95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-0,50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0,39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112,71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112,90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68,22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33,25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70,94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52,10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112,90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113,38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68,29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70,94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124,15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97,54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10,13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113,38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114,24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68,41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124,15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157,40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21,62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114,24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115,59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68,60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266,03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228,34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39,82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115,59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117,45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68,85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266,03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341,41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303,72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81,98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66,41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117,45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119,80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81,98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69,18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9887,107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341,41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394,61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368,01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81,98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121,47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101,73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119,80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122,43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121,47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394,61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430,08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412,35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121,47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166,15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143,81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122,43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166,15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69,91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430,08</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443,38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436,73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166,15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211,72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188,94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127,53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211,72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70,25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443,38</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434,52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438,95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211,72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252,90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232,31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127,53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129,58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252,90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70,53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434,52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407,91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421,22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252,90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285,08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268,99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129,58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131,08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285,08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70,74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407,91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372,44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390,18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285,08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305,89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295,49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131,08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132,02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305,89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70,87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9887,107</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372,44</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332,54</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352,49</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305,89</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315,30</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310,60</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132,02</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132,43</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315,30</a:t>
                      </a:r>
                      <a:endParaRPr lang="es-EC" sz="1200" b="1">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dirty="0">
                          <a:solidFill>
                            <a:srgbClr val="FF0000"/>
                          </a:solidFill>
                          <a:effectLst/>
                          <a:latin typeface="Arial Narrow" panose="020B0606020202030204" pitchFamily="34" charset="0"/>
                        </a:rPr>
                        <a:t>70,93</a:t>
                      </a:r>
                      <a:endParaRPr lang="es-EC" sz="1200" b="1" dirty="0">
                        <a:solidFill>
                          <a:srgbClr val="FF0000"/>
                        </a:solidFill>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332,54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288,20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310,37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315,30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314,30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314,80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132,39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314,30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70,92</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9887,107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288,20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252,73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270,46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314,30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305,56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309,93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132,39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132,00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305,45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70,87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252,73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221,69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305,56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275,43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290,49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132,00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130,64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275,43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70,68</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190,66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141,88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166,27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275,43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237,92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256,67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130,64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128,85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237,92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70,43</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141,88</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106,41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124,15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237,92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200,82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219,37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128,85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126,97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200,82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70,17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106,41</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79,81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93,11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200,82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167,61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184,22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126,97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125,17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167,61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69,92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79,81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57,64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68,72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167,61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138,83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153,22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125,17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123,50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138,83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57,64</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43,45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50,55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138,83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126,69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123,50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69,48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19774,21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43,45</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33,25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38,35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94,69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104,62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120,68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94,69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69,30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49435,54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33,25</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15,96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24,61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94,69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59,03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76,86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120,68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118,10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59,03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68,94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49435,54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15,96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7,98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11,97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59,03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48,07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118,10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116,31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68,70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49435,54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7,98</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37,10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23,55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30,33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116,31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115,11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23,55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68,53</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a:effectLst/>
                          <a:latin typeface="Arial Narrow" panose="020B0606020202030204" pitchFamily="34" charset="0"/>
                        </a:rPr>
                        <a:t>49435,54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3,99</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2,88</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23,55</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19,27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115,11</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68,42</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621">
                <a:tc>
                  <a:txBody>
                    <a:bodyPr/>
                    <a:lstStyle/>
                    <a:p>
                      <a:pPr algn="ctr">
                        <a:lnSpc>
                          <a:spcPct val="115000"/>
                        </a:lnSpc>
                        <a:spcAft>
                          <a:spcPts val="0"/>
                        </a:spcAft>
                      </a:pPr>
                      <a:r>
                        <a:rPr lang="es-EC" sz="1200" dirty="0">
                          <a:effectLst/>
                          <a:latin typeface="Arial Narrow" panose="020B0606020202030204" pitchFamily="34" charset="0"/>
                        </a:rPr>
                        <a:t>49435,54</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1,77</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14,99</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9,36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12,17</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114,30</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113,74</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9,36</a:t>
                      </a:r>
                      <a:endParaRPr lang="es-EC" sz="120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68,34</a:t>
                      </a:r>
                      <a:endParaRPr lang="es-EC" sz="1200" dirty="0">
                        <a:effectLst/>
                        <a:latin typeface="Arial Narrow" panose="020B0606020202030204" pitchFamily="34" charset="0"/>
                        <a:ea typeface="Calibri"/>
                        <a:cs typeface="Times New Roman"/>
                      </a:endParaRPr>
                    </a:p>
                  </a:txBody>
                  <a:tcPr marL="28644" marR="2864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1 Título"/>
          <p:cNvSpPr txBox="1">
            <a:spLocks/>
          </p:cNvSpPr>
          <p:nvPr/>
        </p:nvSpPr>
        <p:spPr>
          <a:xfrm>
            <a:off x="529208" y="-9939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cxnSp>
        <p:nvCxnSpPr>
          <p:cNvPr id="8" name="7 Conector recto de flecha"/>
          <p:cNvCxnSpPr/>
          <p:nvPr/>
        </p:nvCxnSpPr>
        <p:spPr>
          <a:xfrm flipH="1">
            <a:off x="4067944" y="1268760"/>
            <a:ext cx="216024" cy="216024"/>
          </a:xfrm>
          <a:prstGeom prst="straightConnector1">
            <a:avLst/>
          </a:prstGeom>
          <a:ln w="28575">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cxnSp>
        <p:nvCxnSpPr>
          <p:cNvPr id="9" name="8 Conector recto de flecha"/>
          <p:cNvCxnSpPr/>
          <p:nvPr/>
        </p:nvCxnSpPr>
        <p:spPr>
          <a:xfrm flipH="1">
            <a:off x="6300192" y="1268760"/>
            <a:ext cx="216024" cy="216024"/>
          </a:xfrm>
          <a:prstGeom prst="straightConnector1">
            <a:avLst/>
          </a:prstGeom>
          <a:ln w="28575">
            <a:solidFill>
              <a:srgbClr val="FF0000"/>
            </a:solidFill>
            <a:headEnd type="arrow"/>
            <a:tailEnd type="arrow"/>
          </a:ln>
        </p:spPr>
        <p:style>
          <a:lnRef idx="2">
            <a:schemeClr val="accent2"/>
          </a:lnRef>
          <a:fillRef idx="0">
            <a:schemeClr val="accent2"/>
          </a:fillRef>
          <a:effectRef idx="1">
            <a:schemeClr val="accent2"/>
          </a:effectRef>
          <a:fontRef idx="minor">
            <a:schemeClr val="tx1"/>
          </a:fontRef>
        </p:style>
      </p:cxnSp>
      <p:sp>
        <p:nvSpPr>
          <p:cNvPr id="6" name="5 Elipse"/>
          <p:cNvSpPr/>
          <p:nvPr/>
        </p:nvSpPr>
        <p:spPr>
          <a:xfrm>
            <a:off x="179512" y="3501008"/>
            <a:ext cx="8712968" cy="4766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14785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arn(inVertical)">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VOLUMEN DE DESCARGA DEL VERTEDERO Y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6" name="5 Gráfico"/>
          <p:cNvGraphicFramePr/>
          <p:nvPr>
            <p:extLst>
              <p:ext uri="{D42A27DB-BD31-4B8C-83A1-F6EECF244321}">
                <p14:modId xmlns:p14="http://schemas.microsoft.com/office/powerpoint/2010/main" val="890007994"/>
              </p:ext>
            </p:extLst>
          </p:nvPr>
        </p:nvGraphicFramePr>
        <p:xfrm>
          <a:off x="1190022" y="1868924"/>
          <a:ext cx="6198235" cy="29650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Tabla"/>
          <p:cNvGraphicFramePr>
            <a:graphicFrameLocks noGrp="1"/>
          </p:cNvGraphicFramePr>
          <p:nvPr>
            <p:extLst>
              <p:ext uri="{D42A27DB-BD31-4B8C-83A1-F6EECF244321}">
                <p14:modId xmlns:p14="http://schemas.microsoft.com/office/powerpoint/2010/main" val="1008989892"/>
              </p:ext>
            </p:extLst>
          </p:nvPr>
        </p:nvGraphicFramePr>
        <p:xfrm>
          <a:off x="3779912" y="5125168"/>
          <a:ext cx="4032448" cy="1472184"/>
        </p:xfrm>
        <a:graphic>
          <a:graphicData uri="http://schemas.openxmlformats.org/drawingml/2006/table">
            <a:tbl>
              <a:tblPr firstRow="1" firstCol="1" bandRow="1">
                <a:tableStyleId>{912C8C85-51F0-491E-9774-3900AFEF0FD7}</a:tableStyleId>
              </a:tblPr>
              <a:tblGrid>
                <a:gridCol w="2376317"/>
                <a:gridCol w="903953"/>
                <a:gridCol w="752178"/>
              </a:tblGrid>
              <a:tr h="0">
                <a:tc>
                  <a:txBody>
                    <a:bodyPr/>
                    <a:lstStyle/>
                    <a:p>
                      <a:pPr algn="ctr">
                        <a:lnSpc>
                          <a:spcPct val="115000"/>
                        </a:lnSpc>
                        <a:spcAft>
                          <a:spcPts val="0"/>
                        </a:spcAft>
                      </a:pPr>
                      <a:r>
                        <a:rPr lang="es-EC" sz="1400" dirty="0" err="1">
                          <a:solidFill>
                            <a:schemeClr val="tx1"/>
                          </a:solidFill>
                          <a:effectLst/>
                        </a:rPr>
                        <a:t>Q</a:t>
                      </a:r>
                      <a:r>
                        <a:rPr lang="es-EC" sz="1400" baseline="-25000" dirty="0" err="1">
                          <a:solidFill>
                            <a:schemeClr val="tx1"/>
                          </a:solidFill>
                          <a:effectLst/>
                        </a:rPr>
                        <a:t>x</a:t>
                      </a:r>
                      <a:r>
                        <a:rPr lang="es-EC" sz="1400" dirty="0">
                          <a:solidFill>
                            <a:schemeClr val="tx1"/>
                          </a:solidFill>
                          <a:effectLst/>
                        </a:rPr>
                        <a:t> (</a:t>
                      </a:r>
                      <a:r>
                        <a:rPr lang="es-EC" sz="1400" dirty="0" err="1">
                          <a:solidFill>
                            <a:schemeClr val="tx1"/>
                          </a:solidFill>
                          <a:effectLst/>
                        </a:rPr>
                        <a:t>max</a:t>
                      </a:r>
                      <a:r>
                        <a:rPr lang="es-EC" sz="1400" dirty="0">
                          <a:solidFill>
                            <a:schemeClr val="tx1"/>
                          </a:solidFill>
                          <a:effectLst/>
                        </a:rPr>
                        <a:t>)</a:t>
                      </a:r>
                      <a:endParaRPr lang="es-EC" sz="1200"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chemeClr val="tx1"/>
                          </a:solidFill>
                          <a:effectLst/>
                        </a:rPr>
                        <a:t>m</a:t>
                      </a:r>
                      <a:r>
                        <a:rPr lang="es-EC" sz="1400" b="0" baseline="30000" dirty="0">
                          <a:solidFill>
                            <a:schemeClr val="tx1"/>
                          </a:solidFill>
                          <a:effectLst/>
                        </a:rPr>
                        <a:t>3</a:t>
                      </a:r>
                      <a:r>
                        <a:rPr lang="es-EC" sz="1400" b="0" dirty="0">
                          <a:solidFill>
                            <a:schemeClr val="tx1"/>
                          </a:solidFill>
                          <a:effectLst/>
                        </a:rPr>
                        <a:t>/s</a:t>
                      </a:r>
                      <a:endParaRPr lang="es-EC" sz="1200" b="0"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chemeClr val="tx1"/>
                          </a:solidFill>
                          <a:effectLst/>
                        </a:rPr>
                        <a:t>315,30</a:t>
                      </a:r>
                      <a:endParaRPr lang="es-EC" sz="1200" b="0" dirty="0">
                        <a:solidFill>
                          <a:schemeClr val="tx1"/>
                        </a:solidFill>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lnSpc>
                          <a:spcPct val="115000"/>
                        </a:lnSpc>
                        <a:spcAft>
                          <a:spcPts val="0"/>
                        </a:spcAft>
                      </a:pPr>
                      <a:r>
                        <a:rPr lang="es-EC" sz="1400" dirty="0">
                          <a:effectLst/>
                        </a:rPr>
                        <a:t>H (</a:t>
                      </a:r>
                      <a:r>
                        <a:rPr lang="es-EC" sz="1400" dirty="0" err="1">
                          <a:effectLst/>
                        </a:rPr>
                        <a:t>max</a:t>
                      </a:r>
                      <a:r>
                        <a:rPr lang="es-EC" sz="1400" dirty="0">
                          <a:effectLst/>
                        </a:rPr>
                        <a:t>)</a:t>
                      </a:r>
                      <a:endParaRPr lang="es-EC" sz="120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m</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2,88</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15000"/>
                        </a:lnSpc>
                        <a:spcAft>
                          <a:spcPts val="0"/>
                        </a:spcAft>
                      </a:pPr>
                      <a:r>
                        <a:rPr lang="es-EC" sz="1400">
                          <a:effectLst/>
                        </a:rPr>
                        <a:t>P</a:t>
                      </a:r>
                      <a:r>
                        <a:rPr lang="es-EC" sz="1400" baseline="-25000">
                          <a:effectLst/>
                        </a:rPr>
                        <a:t>1</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m</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rPr>
                        <a:t>1,00</a:t>
                      </a:r>
                      <a:endParaRPr lang="es-EC" sz="120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15000"/>
                        </a:lnSpc>
                        <a:spcAft>
                          <a:spcPts val="0"/>
                        </a:spcAft>
                      </a:pPr>
                      <a:r>
                        <a:rPr lang="es-EC" sz="1400">
                          <a:effectLst/>
                        </a:rPr>
                        <a:t>N A M E</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m.s.n.m</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70,93</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15000"/>
                        </a:lnSpc>
                        <a:spcAft>
                          <a:spcPts val="0"/>
                        </a:spcAft>
                      </a:pPr>
                      <a:r>
                        <a:rPr lang="es-EC" sz="1400">
                          <a:effectLst/>
                        </a:rPr>
                        <a:t>N A M O </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m.s.n.m</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rPr>
                        <a:t>68,05</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15000"/>
                        </a:lnSpc>
                        <a:spcAft>
                          <a:spcPts val="0"/>
                        </a:spcAft>
                      </a:pPr>
                      <a:r>
                        <a:rPr lang="es-EC" sz="1400">
                          <a:effectLst/>
                        </a:rPr>
                        <a:t>Volumen de descarga</a:t>
                      </a:r>
                      <a:endParaRPr lang="es-EC" sz="12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rPr>
                        <a:t>m</a:t>
                      </a:r>
                      <a:r>
                        <a:rPr lang="es-EC" sz="1400" baseline="30000" dirty="0" smtClean="0">
                          <a:effectLst/>
                        </a:rPr>
                        <a:t>3</a:t>
                      </a:r>
                      <a:endParaRPr lang="es-EC" sz="120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rPr>
                        <a:t>132,43</a:t>
                      </a:r>
                      <a:endParaRPr lang="es-EC" sz="120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7 Rectángulo"/>
          <p:cNvSpPr/>
          <p:nvPr/>
        </p:nvSpPr>
        <p:spPr>
          <a:xfrm>
            <a:off x="755576" y="5308466"/>
            <a:ext cx="2808312" cy="1131079"/>
          </a:xfrm>
          <a:prstGeom prst="rect">
            <a:avLst/>
          </a:prstGeom>
        </p:spPr>
        <p:txBody>
          <a:bodyPr wrap="square">
            <a:spAutoFit/>
          </a:bodyPr>
          <a:lstStyle/>
          <a:p>
            <a:pPr algn="just">
              <a:lnSpc>
                <a:spcPct val="150000"/>
              </a:lnSpc>
            </a:pPr>
            <a:r>
              <a:rPr lang="es-ES" sz="1500" dirty="0">
                <a:latin typeface="Arial Narrow" panose="020B0606020202030204" pitchFamily="34" charset="0"/>
              </a:rPr>
              <a:t>Terminado este proceso se obtuvieron los siguientes valores como resultado: </a:t>
            </a:r>
            <a:endParaRPr lang="es-EC" sz="1500" dirty="0">
              <a:latin typeface="Arial Narrow" panose="020B0606020202030204" pitchFamily="34" charset="0"/>
            </a:endParaRPr>
          </a:p>
        </p:txBody>
      </p:sp>
      <p:sp>
        <p:nvSpPr>
          <p:cNvPr id="9" name="8 Rectángulo"/>
          <p:cNvSpPr/>
          <p:nvPr/>
        </p:nvSpPr>
        <p:spPr>
          <a:xfrm>
            <a:off x="395536" y="1268760"/>
            <a:ext cx="5544616" cy="1200329"/>
          </a:xfrm>
          <a:prstGeom prst="rect">
            <a:avLst/>
          </a:prstGeom>
        </p:spPr>
        <p:txBody>
          <a:bodyPr wrap="square">
            <a:spAutoFit/>
          </a:bodyPr>
          <a:lstStyle/>
          <a:p>
            <a:pPr lvl="0"/>
            <a:r>
              <a:rPr lang="es-EC" b="1" u="sng" dirty="0">
                <a:latin typeface="Arial Narrow" panose="020B0606020202030204" pitchFamily="34" charset="0"/>
              </a:rPr>
              <a:t>Cálculo </a:t>
            </a:r>
            <a:r>
              <a:rPr lang="es-EC" b="1" u="sng" dirty="0" smtClean="0">
                <a:latin typeface="Arial Narrow" panose="020B0606020202030204" pitchFamily="34" charset="0"/>
              </a:rPr>
              <a:t>del caudal de diseño </a:t>
            </a:r>
          </a:p>
          <a:p>
            <a:pPr lvl="0"/>
            <a:endParaRPr lang="es-EC" b="1" u="sng" dirty="0">
              <a:latin typeface="Arial Narrow" panose="020B0606020202030204" pitchFamily="34" charset="0"/>
            </a:endParaRPr>
          </a:p>
          <a:p>
            <a:pPr lvl="0"/>
            <a:endParaRPr lang="es-EC" b="1" u="sng" dirty="0" smtClean="0">
              <a:latin typeface="Arial Narrow" panose="020B0606020202030204" pitchFamily="34" charset="0"/>
            </a:endParaRPr>
          </a:p>
          <a:p>
            <a:pPr lvl="0"/>
            <a:endParaRPr lang="es-EC" dirty="0">
              <a:latin typeface="Arial Narrow" panose="020B0606020202030204" pitchFamily="34" charset="0"/>
            </a:endParaRPr>
          </a:p>
        </p:txBody>
      </p:sp>
      <p:sp>
        <p:nvSpPr>
          <p:cNvPr id="10" name="9 CuadroTexto"/>
          <p:cNvSpPr txBox="1"/>
          <p:nvPr/>
        </p:nvSpPr>
        <p:spPr>
          <a:xfrm>
            <a:off x="827584" y="6453336"/>
            <a:ext cx="2257908" cy="584775"/>
          </a:xfrm>
          <a:prstGeom prst="rect">
            <a:avLst/>
          </a:prstGeom>
          <a:noFill/>
        </p:spPr>
        <p:txBody>
          <a:bodyPr wrap="square" rtlCol="0">
            <a:spAutoFit/>
          </a:bodyPr>
          <a:lstStyle/>
          <a:p>
            <a:r>
              <a:rPr lang="es-EC" sz="1600" b="1" u="sng" dirty="0" smtClean="0">
                <a:latin typeface="Arial Narrow" panose="020B0606020202030204" pitchFamily="34" charset="0"/>
                <a:hlinkClick r:id="rId3" action="ppaction://hlinksldjump"/>
              </a:rPr>
              <a:t>Ir a Caudal Unitario</a:t>
            </a:r>
            <a:endParaRPr lang="es-EC" sz="1600" b="1" u="sng" dirty="0" smtClean="0">
              <a:latin typeface="Arial Narrow" panose="020B0606020202030204" pitchFamily="34" charset="0"/>
            </a:endParaRPr>
          </a:p>
          <a:p>
            <a:endParaRPr lang="es-EC" sz="1600" b="1" u="sng" dirty="0">
              <a:latin typeface="Arial Narrow" panose="020B0606020202030204" pitchFamily="34" charset="0"/>
            </a:endParaRPr>
          </a:p>
        </p:txBody>
      </p:sp>
    </p:spTree>
    <p:extLst>
      <p:ext uri="{BB962C8B-B14F-4D97-AF65-F5344CB8AC3E}">
        <p14:creationId xmlns:p14="http://schemas.microsoft.com/office/powerpoint/2010/main" val="27016510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circle(in)">
                                      <p:cBhvr>
                                        <p:cTn id="73" dur="2000"/>
                                        <p:tgtEl>
                                          <p:spTgt spid="8"/>
                                        </p:tgtEl>
                                      </p:cBhvr>
                                    </p:animEffect>
                                  </p:childTnLst>
                                </p:cTn>
                              </p:par>
                              <p:par>
                                <p:cTn id="74" presetID="6" presetClass="entr" presetSubtype="16"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circle(in)">
                                      <p:cBhvr>
                                        <p:cTn id="7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6" grpId="0">
        <p:bldAsOne/>
      </p:bldGraphic>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CÁLCULO DE LA COTA DEL CAUCE </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7" name="6 Tabla"/>
          <p:cNvGraphicFramePr>
            <a:graphicFrameLocks noGrp="1"/>
          </p:cNvGraphicFramePr>
          <p:nvPr>
            <p:extLst>
              <p:ext uri="{D42A27DB-BD31-4B8C-83A1-F6EECF244321}">
                <p14:modId xmlns:p14="http://schemas.microsoft.com/office/powerpoint/2010/main" val="2825034209"/>
              </p:ext>
            </p:extLst>
          </p:nvPr>
        </p:nvGraphicFramePr>
        <p:xfrm>
          <a:off x="611560" y="1484784"/>
          <a:ext cx="2175834" cy="4389120"/>
        </p:xfrm>
        <a:graphic>
          <a:graphicData uri="http://schemas.openxmlformats.org/drawingml/2006/table">
            <a:tbl>
              <a:tblPr firstRow="1" firstCol="1" bandRow="1">
                <a:tableStyleId>{17292A2E-F333-43FB-9621-5CBBE7FDCDCB}</a:tableStyleId>
              </a:tblPr>
              <a:tblGrid>
                <a:gridCol w="1215552"/>
                <a:gridCol w="960282"/>
              </a:tblGrid>
              <a:tr h="225625">
                <a:tc>
                  <a:txBody>
                    <a:bodyPr/>
                    <a:lstStyle/>
                    <a:p>
                      <a:pPr algn="ctr">
                        <a:lnSpc>
                          <a:spcPct val="150000"/>
                        </a:lnSpc>
                        <a:spcAft>
                          <a:spcPts val="0"/>
                        </a:spcAft>
                      </a:pPr>
                      <a:r>
                        <a:rPr lang="es-EC" sz="1200" b="1" dirty="0">
                          <a:effectLst/>
                        </a:rPr>
                        <a:t>Cota   </a:t>
                      </a:r>
                      <a:endParaRPr lang="es-EC" sz="1100" b="1"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b="1" dirty="0">
                          <a:effectLst/>
                        </a:rPr>
                        <a:t>Caudal del cauce</a:t>
                      </a:r>
                      <a:endParaRPr lang="es-EC" sz="1100" b="1"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1" dirty="0" err="1">
                          <a:effectLst/>
                        </a:rPr>
                        <a:t>m.s.n.m</a:t>
                      </a:r>
                      <a:endParaRPr lang="es-EC" sz="1100" b="1"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a:effectLst/>
                        </a:rPr>
                        <a:t>10</a:t>
                      </a:r>
                      <a:r>
                        <a:rPr lang="es-EC" sz="1200" b="1" baseline="30000" dirty="0">
                          <a:effectLst/>
                        </a:rPr>
                        <a:t>6</a:t>
                      </a:r>
                      <a:r>
                        <a:rPr lang="es-EC" sz="1200" b="1" dirty="0">
                          <a:effectLst/>
                        </a:rPr>
                        <a:t> (m</a:t>
                      </a:r>
                      <a:r>
                        <a:rPr lang="es-EC" sz="1200" b="1" baseline="30000" dirty="0">
                          <a:effectLst/>
                        </a:rPr>
                        <a:t>3</a:t>
                      </a:r>
                      <a:r>
                        <a:rPr lang="es-EC" sz="1200" b="1" dirty="0">
                          <a:effectLst/>
                        </a:rPr>
                        <a:t>/s)</a:t>
                      </a:r>
                      <a:endParaRPr lang="es-EC" sz="1100" b="1"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25625">
                <a:tc>
                  <a:txBody>
                    <a:bodyPr/>
                    <a:lstStyle/>
                    <a:p>
                      <a:pPr algn="ctr">
                        <a:lnSpc>
                          <a:spcPct val="150000"/>
                        </a:lnSpc>
                        <a:spcAft>
                          <a:spcPts val="0"/>
                        </a:spcAft>
                      </a:pPr>
                      <a:r>
                        <a:rPr lang="es-EC" sz="1200" b="0">
                          <a:effectLst/>
                        </a:rPr>
                        <a:t>25</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0,48</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26</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1,37</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27</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17,23</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28</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50,32</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29</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102,9</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30</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177,22</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31</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275,55</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32</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400,12</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33</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553,21</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34</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737,07</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35</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953,95</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a:effectLst/>
                        </a:rPr>
                        <a:t>36</a:t>
                      </a:r>
                      <a:endParaRPr lang="es-EC" sz="1100" b="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rPr>
                        <a:t>1206,1</a:t>
                      </a:r>
                      <a:endParaRPr lang="es-EC" sz="110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5625">
                <a:tc>
                  <a:txBody>
                    <a:bodyPr/>
                    <a:lstStyle/>
                    <a:p>
                      <a:pPr algn="ctr">
                        <a:lnSpc>
                          <a:spcPct val="150000"/>
                        </a:lnSpc>
                        <a:spcAft>
                          <a:spcPts val="0"/>
                        </a:spcAft>
                      </a:pPr>
                      <a:r>
                        <a:rPr lang="es-EC" sz="1200" b="0" dirty="0">
                          <a:effectLst/>
                        </a:rPr>
                        <a:t>37</a:t>
                      </a:r>
                      <a:endParaRPr lang="es-EC" sz="1100" b="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dirty="0">
                          <a:effectLst/>
                        </a:rPr>
                        <a:t>1495,8</a:t>
                      </a:r>
                      <a:endParaRPr lang="es-EC" sz="1100" dirty="0">
                        <a:effectLst/>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3422659374"/>
              </p:ext>
            </p:extLst>
          </p:nvPr>
        </p:nvGraphicFramePr>
        <p:xfrm>
          <a:off x="3059832" y="1412776"/>
          <a:ext cx="5103288" cy="30243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8 Tabla"/>
          <p:cNvGraphicFramePr>
            <a:graphicFrameLocks noGrp="1"/>
          </p:cNvGraphicFramePr>
          <p:nvPr>
            <p:extLst>
              <p:ext uri="{D42A27DB-BD31-4B8C-83A1-F6EECF244321}">
                <p14:modId xmlns:p14="http://schemas.microsoft.com/office/powerpoint/2010/main" val="1461029993"/>
              </p:ext>
            </p:extLst>
          </p:nvPr>
        </p:nvGraphicFramePr>
        <p:xfrm>
          <a:off x="4067944" y="4725144"/>
          <a:ext cx="2917825" cy="853440"/>
        </p:xfrm>
        <a:graphic>
          <a:graphicData uri="http://schemas.openxmlformats.org/drawingml/2006/table">
            <a:tbl>
              <a:tblPr firstRow="1" firstCol="1" bandRow="1">
                <a:tableStyleId>{5A111915-BE36-4E01-A7E5-04B1672EAD32}</a:tableStyleId>
              </a:tblPr>
              <a:tblGrid>
                <a:gridCol w="1630680"/>
                <a:gridCol w="1287145"/>
              </a:tblGrid>
              <a:tr h="360040">
                <a:tc>
                  <a:txBody>
                    <a:bodyPr/>
                    <a:lstStyle/>
                    <a:p>
                      <a:pPr algn="ctr">
                        <a:lnSpc>
                          <a:spcPct val="200000"/>
                        </a:lnSpc>
                        <a:spcAft>
                          <a:spcPts val="0"/>
                        </a:spcAft>
                      </a:pPr>
                      <a:r>
                        <a:rPr lang="es-EC" sz="1400" dirty="0" err="1">
                          <a:solidFill>
                            <a:sysClr val="windowText" lastClr="000000"/>
                          </a:solidFill>
                          <a:effectLst/>
                          <a:latin typeface="Arial Narrow" panose="020B0606020202030204" pitchFamily="34" charset="0"/>
                        </a:rPr>
                        <a:t>Q</a:t>
                      </a:r>
                      <a:r>
                        <a:rPr lang="es-EC" sz="1400" baseline="-25000" dirty="0" err="1">
                          <a:solidFill>
                            <a:sysClr val="windowText" lastClr="000000"/>
                          </a:solidFill>
                          <a:effectLst/>
                          <a:latin typeface="Arial Narrow" panose="020B0606020202030204" pitchFamily="34" charset="0"/>
                        </a:rPr>
                        <a:t>x</a:t>
                      </a:r>
                      <a:r>
                        <a:rPr lang="es-EC" sz="1400" dirty="0">
                          <a:solidFill>
                            <a:sysClr val="windowText" lastClr="000000"/>
                          </a:solidFill>
                          <a:effectLst/>
                          <a:latin typeface="Arial Narrow" panose="020B0606020202030204" pitchFamily="34" charset="0"/>
                        </a:rPr>
                        <a:t> (</a:t>
                      </a:r>
                      <a:r>
                        <a:rPr lang="es-EC" sz="1400" dirty="0" err="1">
                          <a:solidFill>
                            <a:sysClr val="windowText" lastClr="000000"/>
                          </a:solidFill>
                          <a:effectLst/>
                          <a:latin typeface="Arial Narrow" panose="020B0606020202030204" pitchFamily="34" charset="0"/>
                        </a:rPr>
                        <a:t>max</a:t>
                      </a:r>
                      <a:r>
                        <a:rPr lang="es-EC" sz="1400" dirty="0">
                          <a:solidFill>
                            <a:sysClr val="windowText" lastClr="000000"/>
                          </a:solidFill>
                          <a:effectLst/>
                          <a:latin typeface="Arial Narrow" panose="020B0606020202030204" pitchFamily="34" charset="0"/>
                        </a:rPr>
                        <a:t>)</a:t>
                      </a:r>
                      <a:endParaRPr lang="es-EC" sz="14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s-EC" sz="1400" b="0" dirty="0">
                          <a:solidFill>
                            <a:sysClr val="windowText" lastClr="000000"/>
                          </a:solidFill>
                          <a:effectLst/>
                          <a:latin typeface="Arial Narrow" panose="020B0606020202030204" pitchFamily="34" charset="0"/>
                        </a:rPr>
                        <a:t>315,30 m</a:t>
                      </a:r>
                      <a:r>
                        <a:rPr lang="es-EC" sz="1400" b="0" baseline="30000" dirty="0">
                          <a:solidFill>
                            <a:sysClr val="windowText" lastClr="000000"/>
                          </a:solidFill>
                          <a:effectLst/>
                          <a:latin typeface="Arial Narrow" panose="020B0606020202030204" pitchFamily="34" charset="0"/>
                        </a:rPr>
                        <a:t>3</a:t>
                      </a:r>
                      <a:r>
                        <a:rPr lang="es-EC" sz="1400" b="0" dirty="0">
                          <a:solidFill>
                            <a:sysClr val="windowText" lastClr="000000"/>
                          </a:solidFill>
                          <a:effectLst/>
                          <a:latin typeface="Arial Narrow" panose="020B0606020202030204" pitchFamily="34" charset="0"/>
                        </a:rPr>
                        <a:t>/s</a:t>
                      </a:r>
                      <a:endParaRPr lang="es-EC" sz="14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0040">
                <a:tc>
                  <a:txBody>
                    <a:bodyPr/>
                    <a:lstStyle/>
                    <a:p>
                      <a:pPr algn="ctr">
                        <a:lnSpc>
                          <a:spcPct val="200000"/>
                        </a:lnSpc>
                        <a:spcAft>
                          <a:spcPts val="0"/>
                        </a:spcAft>
                      </a:pPr>
                      <a:r>
                        <a:rPr lang="es-EC" sz="1400">
                          <a:solidFill>
                            <a:sysClr val="windowText" lastClr="000000"/>
                          </a:solidFill>
                          <a:effectLst/>
                          <a:latin typeface="Arial Narrow" panose="020B0606020202030204" pitchFamily="34" charset="0"/>
                        </a:rPr>
                        <a:t>Cota del cauce</a:t>
                      </a:r>
                      <a:endParaRPr lang="es-EC" sz="140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s-EC" sz="1400" dirty="0">
                          <a:solidFill>
                            <a:sysClr val="windowText" lastClr="000000"/>
                          </a:solidFill>
                          <a:effectLst/>
                          <a:latin typeface="Arial Narrow" panose="020B0606020202030204" pitchFamily="34" charset="0"/>
                        </a:rPr>
                        <a:t>31,31 </a:t>
                      </a:r>
                      <a:r>
                        <a:rPr lang="es-EC" sz="1400" dirty="0" err="1">
                          <a:solidFill>
                            <a:sysClr val="windowText" lastClr="000000"/>
                          </a:solidFill>
                          <a:effectLst/>
                          <a:latin typeface="Arial Narrow" panose="020B0606020202030204" pitchFamily="34" charset="0"/>
                        </a:rPr>
                        <a:t>m.s.n.m</a:t>
                      </a:r>
                      <a:endParaRPr lang="es-EC" sz="14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84632486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CÁLCULO DEL CAUDAL UNITARIO</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mc:AlternateContent xmlns:mc="http://schemas.openxmlformats.org/markup-compatibility/2006" xmlns:a14="http://schemas.microsoft.com/office/drawing/2010/main">
        <mc:Choice Requires="a14">
          <p:sp>
            <p:nvSpPr>
              <p:cNvPr id="9" name="8 Rectángulo"/>
              <p:cNvSpPr/>
              <p:nvPr/>
            </p:nvSpPr>
            <p:spPr>
              <a:xfrm>
                <a:off x="251520" y="1340768"/>
                <a:ext cx="4824536" cy="5161221"/>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Para el cálculo del caudal unitario se emplea la siguiente fórmula:</a:t>
                </a:r>
              </a:p>
              <a:p>
                <a:pPr algn="just"/>
                <a:endParaRPr lang="es-EC" sz="1500" dirty="0" smtClean="0">
                  <a:latin typeface="Arial Narrow" panose="020B060602020203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s-EC" sz="1500" b="0" i="1">
                          <a:latin typeface="Cambria Math"/>
                        </a:rPr>
                        <m:t>𝑞𝑝</m:t>
                      </m:r>
                      <m:r>
                        <a:rPr lang="es-EC" sz="1500" b="0" i="1">
                          <a:latin typeface="Cambria Math"/>
                        </a:rPr>
                        <m:t>=1.7∗</m:t>
                      </m:r>
                      <m:r>
                        <a:rPr lang="es-EC" sz="1500" b="0" i="1">
                          <a:latin typeface="Cambria Math"/>
                        </a:rPr>
                        <m:t>𝑓</m:t>
                      </m:r>
                      <m:r>
                        <a:rPr lang="es-EC" sz="1500" b="0" i="1">
                          <a:latin typeface="Cambria Math"/>
                        </a:rPr>
                        <m:t>∗</m:t>
                      </m:r>
                      <m:sSup>
                        <m:sSupPr>
                          <m:ctrlPr>
                            <a:rPr lang="es-EC" sz="1500" i="1">
                              <a:latin typeface="Cambria Math"/>
                            </a:rPr>
                          </m:ctrlPr>
                        </m:sSupPr>
                        <m:e>
                          <m:r>
                            <a:rPr lang="es-EC" sz="1500" b="0" i="1">
                              <a:latin typeface="Cambria Math"/>
                            </a:rPr>
                            <m:t>𝐻</m:t>
                          </m:r>
                        </m:e>
                        <m:sup>
                          <m:r>
                            <a:rPr lang="es-EC" sz="1500" b="0" i="1">
                              <a:latin typeface="Cambria Math"/>
                            </a:rPr>
                            <m:t>1/2</m:t>
                          </m:r>
                        </m:sup>
                      </m:sSup>
                    </m:oMath>
                  </m:oMathPara>
                </a14:m>
                <a:endParaRPr lang="es-EC" sz="1500" dirty="0">
                  <a:latin typeface="Arial Narrow" panose="020B0606020202030204" pitchFamily="34" charset="0"/>
                </a:endParaRPr>
              </a:p>
              <a:p>
                <a:pPr algn="just">
                  <a:lnSpc>
                    <a:spcPct val="150000"/>
                  </a:lnSpc>
                </a:pPr>
                <a:r>
                  <a:rPr lang="es-EC" sz="1500" dirty="0">
                    <a:latin typeface="Arial Narrow" panose="020B0606020202030204" pitchFamily="34" charset="0"/>
                  </a:rPr>
                  <a:t>Dónde:</a:t>
                </a:r>
              </a:p>
              <a:p>
                <a:pPr marL="285750" lvl="0" indent="-285750" algn="just">
                  <a:lnSpc>
                    <a:spcPct val="150000"/>
                  </a:lnSpc>
                  <a:buFont typeface="Arial" panose="020B0604020202020204" pitchFamily="34" charset="0"/>
                  <a:buChar char="•"/>
                </a:pPr>
                <a:r>
                  <a:rPr lang="es-EC" sz="1500" dirty="0" err="1">
                    <a:latin typeface="Arial Narrow" panose="020B0606020202030204" pitchFamily="34" charset="0"/>
                  </a:rPr>
                  <a:t>qp</a:t>
                </a:r>
                <a:r>
                  <a:rPr lang="es-EC" sz="1500" dirty="0">
                    <a:latin typeface="Arial Narrow" panose="020B0606020202030204" pitchFamily="34" charset="0"/>
                  </a:rPr>
                  <a:t> = Caudal Unitario</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f = Factor dependiendo del tipo de suelo</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H = Altura hasta el nivel del cauce</a:t>
                </a:r>
              </a:p>
              <a:p>
                <a:pPr algn="just">
                  <a:lnSpc>
                    <a:spcPct val="150000"/>
                  </a:lnSpc>
                </a:pPr>
                <a14:m>
                  <m:oMathPara xmlns:m="http://schemas.openxmlformats.org/officeDocument/2006/math">
                    <m:oMathParaPr>
                      <m:jc m:val="centerGroup"/>
                    </m:oMathParaPr>
                    <m:oMath xmlns:m="http://schemas.openxmlformats.org/officeDocument/2006/math">
                      <m:r>
                        <a:rPr lang="es-EC" sz="1500" b="0" i="1">
                          <a:latin typeface="Cambria Math"/>
                        </a:rPr>
                        <m:t>𝑞</m:t>
                      </m:r>
                      <m:r>
                        <a:rPr lang="es-EC" sz="1500" b="0" i="1">
                          <a:latin typeface="Cambria Math"/>
                        </a:rPr>
                        <m:t>=</m:t>
                      </m:r>
                      <m:f>
                        <m:fPr>
                          <m:ctrlPr>
                            <a:rPr lang="es-EC" sz="1500" i="1">
                              <a:latin typeface="Cambria Math"/>
                            </a:rPr>
                          </m:ctrlPr>
                        </m:fPr>
                        <m:num>
                          <m:r>
                            <a:rPr lang="es-EC" sz="1500" b="0" i="1">
                              <a:latin typeface="Cambria Math"/>
                            </a:rPr>
                            <m:t>𝑄</m:t>
                          </m:r>
                        </m:num>
                        <m:den>
                          <m:r>
                            <a:rPr lang="es-EC" sz="1500" b="0" i="1">
                              <a:latin typeface="Cambria Math"/>
                            </a:rPr>
                            <m:t>𝐴</m:t>
                          </m:r>
                        </m:den>
                      </m:f>
                    </m:oMath>
                  </m:oMathPara>
                </a14:m>
                <a:endParaRPr lang="es-EC" sz="1500" dirty="0">
                  <a:latin typeface="Arial Narrow" panose="020B0606020202030204" pitchFamily="34" charset="0"/>
                </a:endParaRPr>
              </a:p>
              <a:p>
                <a:pPr algn="just">
                  <a:lnSpc>
                    <a:spcPct val="150000"/>
                  </a:lnSpc>
                </a:pPr>
                <a:r>
                  <a:rPr lang="es-EC" sz="1500" dirty="0">
                    <a:latin typeface="Arial Narrow" panose="020B0606020202030204" pitchFamily="34" charset="0"/>
                  </a:rPr>
                  <a:t>Dónde:</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Q = Caudal de diseño</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A= Área de la Cuenca</a:t>
                </a:r>
              </a:p>
              <a:p>
                <a:pPr algn="just">
                  <a:lnSpc>
                    <a:spcPct val="150000"/>
                  </a:lnSpc>
                </a:pPr>
                <a14:m>
                  <m:oMathPara xmlns:m="http://schemas.openxmlformats.org/officeDocument/2006/math">
                    <m:oMathParaPr>
                      <m:jc m:val="centerGroup"/>
                    </m:oMathParaPr>
                    <m:oMath xmlns:m="http://schemas.openxmlformats.org/officeDocument/2006/math">
                      <m:r>
                        <a:rPr lang="es-EC" sz="1500" b="0" i="1">
                          <a:latin typeface="Cambria Math"/>
                        </a:rPr>
                        <m:t>𝐻𝑐𝑎𝑢𝑐𝑒</m:t>
                      </m:r>
                      <m:r>
                        <a:rPr lang="es-EC" sz="1500" b="0" i="1">
                          <a:latin typeface="Cambria Math"/>
                        </a:rPr>
                        <m:t>=</m:t>
                      </m:r>
                      <m:r>
                        <a:rPr lang="es-EC" sz="1500" b="0" i="1">
                          <a:latin typeface="Cambria Math"/>
                        </a:rPr>
                        <m:t>𝑁𝑆𝐶</m:t>
                      </m:r>
                      <m:r>
                        <a:rPr lang="es-EC" sz="1500" b="0" i="1">
                          <a:latin typeface="Cambria Math"/>
                        </a:rPr>
                        <m:t>−</m:t>
                      </m:r>
                      <m:r>
                        <a:rPr lang="es-EC" sz="1500" b="0" i="1">
                          <a:latin typeface="Cambria Math"/>
                        </a:rPr>
                        <m:t>𝐶𝑜𝑡𝑎</m:t>
                      </m:r>
                      <m:r>
                        <a:rPr lang="es-EC" sz="1500" b="0" i="1">
                          <a:latin typeface="Cambria Math"/>
                        </a:rPr>
                        <m:t> </m:t>
                      </m:r>
                      <m:r>
                        <a:rPr lang="es-EC" sz="1500" b="0" i="1">
                          <a:latin typeface="Cambria Math"/>
                        </a:rPr>
                        <m:t>𝑑𝑒𝑙</m:t>
                      </m:r>
                      <m:r>
                        <a:rPr lang="es-EC" sz="1500" b="0" i="1">
                          <a:latin typeface="Cambria Math"/>
                        </a:rPr>
                        <m:t> </m:t>
                      </m:r>
                      <m:r>
                        <a:rPr lang="es-EC" sz="1500" b="0" i="1">
                          <a:latin typeface="Cambria Math"/>
                        </a:rPr>
                        <m:t>𝐶𝑎𝑢𝑐𝑒</m:t>
                      </m:r>
                    </m:oMath>
                  </m:oMathPara>
                </a14:m>
                <a:endParaRPr lang="es-EC" sz="1500" dirty="0">
                  <a:latin typeface="Arial Narrow" panose="020B0606020202030204" pitchFamily="34" charset="0"/>
                </a:endParaRPr>
              </a:p>
              <a:p>
                <a:pPr algn="just">
                  <a:lnSpc>
                    <a:spcPct val="150000"/>
                  </a:lnSpc>
                </a:pPr>
                <a:r>
                  <a:rPr lang="es-EC" sz="1500" dirty="0">
                    <a:latin typeface="Arial Narrow" panose="020B0606020202030204" pitchFamily="34" charset="0"/>
                  </a:rPr>
                  <a:t>Dónde:</a:t>
                </a:r>
              </a:p>
              <a:p>
                <a:pPr algn="just">
                  <a:lnSpc>
                    <a:spcPct val="150000"/>
                  </a:lnSpc>
                </a:pPr>
                <a:r>
                  <a:rPr lang="es-EC" sz="1500" dirty="0">
                    <a:latin typeface="Arial Narrow" panose="020B0606020202030204" pitchFamily="34" charset="0"/>
                  </a:rPr>
                  <a:t>NSC = Nivel de la solera del cauce</a:t>
                </a:r>
              </a:p>
            </p:txBody>
          </p:sp>
        </mc:Choice>
        <mc:Fallback xmlns="">
          <p:sp>
            <p:nvSpPr>
              <p:cNvPr id="9" name="8 Rectángulo"/>
              <p:cNvSpPr>
                <a:spLocks noRot="1" noChangeAspect="1" noMove="1" noResize="1" noEditPoints="1" noAdjustHandles="1" noChangeArrowheads="1" noChangeShapeType="1" noTextEdit="1"/>
              </p:cNvSpPr>
              <p:nvPr/>
            </p:nvSpPr>
            <p:spPr>
              <a:xfrm>
                <a:off x="251520" y="1340768"/>
                <a:ext cx="4824536" cy="5161221"/>
              </a:xfrm>
              <a:prstGeom prst="rect">
                <a:avLst/>
              </a:prstGeom>
              <a:blipFill rotWithShape="1">
                <a:blip r:embed="rId2"/>
                <a:stretch>
                  <a:fillRect l="-379"/>
                </a:stretch>
              </a:blipFill>
            </p:spPr>
            <p:txBody>
              <a:bodyPr/>
              <a:lstStyle/>
              <a:p>
                <a:r>
                  <a:rPr lang="es-EC">
                    <a:noFill/>
                  </a:rPr>
                  <a:t> </a:t>
                </a:r>
              </a:p>
            </p:txBody>
          </p:sp>
        </mc:Fallback>
      </mc:AlternateContent>
      <p:graphicFrame>
        <p:nvGraphicFramePr>
          <p:cNvPr id="10" name="9 Tabla"/>
          <p:cNvGraphicFramePr>
            <a:graphicFrameLocks noGrp="1"/>
          </p:cNvGraphicFramePr>
          <p:nvPr>
            <p:extLst>
              <p:ext uri="{D42A27DB-BD31-4B8C-83A1-F6EECF244321}">
                <p14:modId xmlns:p14="http://schemas.microsoft.com/office/powerpoint/2010/main" val="2880235549"/>
              </p:ext>
            </p:extLst>
          </p:nvPr>
        </p:nvGraphicFramePr>
        <p:xfrm>
          <a:off x="5292080" y="2276872"/>
          <a:ext cx="3106688" cy="1600200"/>
        </p:xfrm>
        <a:graphic>
          <a:graphicData uri="http://schemas.openxmlformats.org/drawingml/2006/table">
            <a:tbl>
              <a:tblPr firstRow="1" firstCol="1" bandRow="1">
                <a:tableStyleId>{17292A2E-F333-43FB-9621-5CBBE7FDCDCB}</a:tableStyleId>
              </a:tblPr>
              <a:tblGrid>
                <a:gridCol w="1559076"/>
                <a:gridCol w="699291"/>
                <a:gridCol w="848321"/>
              </a:tblGrid>
              <a:tr h="252095">
                <a:tc>
                  <a:txBody>
                    <a:bodyPr/>
                    <a:lstStyle/>
                    <a:p>
                      <a:pPr algn="ctr">
                        <a:lnSpc>
                          <a:spcPct val="150000"/>
                        </a:lnSpc>
                        <a:spcAft>
                          <a:spcPts val="0"/>
                        </a:spcAft>
                      </a:pPr>
                      <a:r>
                        <a:rPr lang="es-EC" sz="1400" dirty="0">
                          <a:solidFill>
                            <a:sysClr val="windowText" lastClr="000000"/>
                          </a:solidFill>
                          <a:effectLst/>
                        </a:rPr>
                        <a:t>H </a:t>
                      </a:r>
                      <a:endParaRPr lang="es-EC" sz="12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s-EC" sz="1400" b="0" dirty="0">
                          <a:solidFill>
                            <a:sysClr val="windowText" lastClr="000000"/>
                          </a:solidFill>
                          <a:effectLst/>
                        </a:rPr>
                        <a:t>m</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400" b="0" dirty="0">
                          <a:solidFill>
                            <a:sysClr val="windowText" lastClr="000000"/>
                          </a:solidFill>
                          <a:effectLst/>
                        </a:rPr>
                        <a:t>6,31</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2095">
                <a:tc>
                  <a:txBody>
                    <a:bodyPr/>
                    <a:lstStyle/>
                    <a:p>
                      <a:pPr algn="ctr">
                        <a:lnSpc>
                          <a:spcPct val="150000"/>
                        </a:lnSpc>
                        <a:spcAft>
                          <a:spcPts val="0"/>
                        </a:spcAft>
                      </a:pPr>
                      <a:r>
                        <a:rPr lang="es-EC" sz="1400">
                          <a:solidFill>
                            <a:sysClr val="windowText" lastClr="000000"/>
                          </a:solidFill>
                          <a:effectLst/>
                        </a:rPr>
                        <a:t>Factor de suelo limoso arcilloso</a:t>
                      </a:r>
                      <a:endParaRPr lang="es-EC" sz="120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s-EC" sz="1400" b="0" dirty="0">
                          <a:solidFill>
                            <a:sysClr val="windowText" lastClr="000000"/>
                          </a:solidFill>
                          <a:effectLst/>
                        </a:rPr>
                        <a:t>-</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Aft>
                          <a:spcPts val="0"/>
                        </a:spcAft>
                      </a:pPr>
                      <a:r>
                        <a:rPr lang="es-EC" sz="1400" b="0" dirty="0">
                          <a:solidFill>
                            <a:sysClr val="windowText" lastClr="000000"/>
                          </a:solidFill>
                          <a:effectLst/>
                        </a:rPr>
                        <a:t>0,85</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2095">
                <a:tc>
                  <a:txBody>
                    <a:bodyPr/>
                    <a:lstStyle/>
                    <a:p>
                      <a:pPr algn="ctr">
                        <a:lnSpc>
                          <a:spcPct val="150000"/>
                        </a:lnSpc>
                        <a:spcAft>
                          <a:spcPts val="0"/>
                        </a:spcAft>
                      </a:pPr>
                      <a:r>
                        <a:rPr lang="es-EC" sz="1400">
                          <a:effectLst/>
                        </a:rPr>
                        <a:t>q</a:t>
                      </a:r>
                      <a:r>
                        <a:rPr lang="es-EC" sz="1400" baseline="-25000">
                          <a:effectLst/>
                        </a:rPr>
                        <a:t>p</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s-EC" sz="1400" b="0">
                          <a:effectLst/>
                        </a:rPr>
                        <a:t>m</a:t>
                      </a:r>
                      <a:r>
                        <a:rPr lang="es-EC" sz="1400" b="0" baseline="30000">
                          <a:effectLst/>
                        </a:rPr>
                        <a:t>3</a:t>
                      </a:r>
                      <a:r>
                        <a:rPr lang="es-EC" sz="1400" b="0">
                          <a:effectLst/>
                        </a:rPr>
                        <a:t>/s</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0" dirty="0">
                          <a:effectLst/>
                        </a:rPr>
                        <a:t>13,18</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50000"/>
                        </a:lnSpc>
                        <a:spcAft>
                          <a:spcPts val="0"/>
                        </a:spcAft>
                      </a:pPr>
                      <a:r>
                        <a:rPr lang="es-EC" sz="1400" dirty="0">
                          <a:effectLst/>
                        </a:rPr>
                        <a:t>q</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spcAft>
                          <a:spcPts val="0"/>
                        </a:spcAft>
                      </a:pPr>
                      <a:r>
                        <a:rPr lang="es-EC" sz="1400" b="0">
                          <a:effectLst/>
                        </a:rPr>
                        <a:t>m</a:t>
                      </a:r>
                      <a:r>
                        <a:rPr lang="es-EC" sz="1400" b="0" baseline="30000">
                          <a:effectLst/>
                        </a:rPr>
                        <a:t>3</a:t>
                      </a:r>
                      <a:r>
                        <a:rPr lang="es-EC" sz="1400" b="0">
                          <a:effectLst/>
                        </a:rPr>
                        <a:t>/s</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0" dirty="0">
                          <a:effectLst/>
                        </a:rPr>
                        <a:t>10,51</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2" name="11 Conector recto"/>
          <p:cNvCxnSpPr/>
          <p:nvPr/>
        </p:nvCxnSpPr>
        <p:spPr>
          <a:xfrm>
            <a:off x="5004048" y="1340768"/>
            <a:ext cx="0" cy="5328592"/>
          </a:xfrm>
          <a:prstGeom prst="line">
            <a:avLst/>
          </a:prstGeom>
        </p:spPr>
        <p:style>
          <a:lnRef idx="2">
            <a:schemeClr val="accent1"/>
          </a:lnRef>
          <a:fillRef idx="0">
            <a:schemeClr val="accent1"/>
          </a:fillRef>
          <a:effectRef idx="1">
            <a:schemeClr val="accent1"/>
          </a:effectRef>
          <a:fontRef idx="minor">
            <a:schemeClr val="tx1"/>
          </a:fontRef>
        </p:style>
      </p:cxnSp>
      <p:sp>
        <p:nvSpPr>
          <p:cNvPr id="13" name="12 Rectángulo"/>
          <p:cNvSpPr/>
          <p:nvPr/>
        </p:nvSpPr>
        <p:spPr>
          <a:xfrm>
            <a:off x="5209728" y="1340768"/>
            <a:ext cx="3178696" cy="741165"/>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Los resultados obtenidos a partir de esta fórmula son los siguientes</a:t>
            </a:r>
            <a:endParaRPr lang="es-EC" sz="1500" dirty="0">
              <a:latin typeface="Arial Narrow" panose="020B0606020202030204" pitchFamily="34" charset="0"/>
            </a:endParaRPr>
          </a:p>
        </p:txBody>
      </p:sp>
      <p:sp>
        <p:nvSpPr>
          <p:cNvPr id="14" name="13 Rectángulo"/>
          <p:cNvSpPr/>
          <p:nvPr/>
        </p:nvSpPr>
        <p:spPr>
          <a:xfrm>
            <a:off x="5292080" y="4111912"/>
            <a:ext cx="3106688" cy="1477328"/>
          </a:xfrm>
          <a:prstGeom prst="rect">
            <a:avLst/>
          </a:prstGeom>
        </p:spPr>
        <p:txBody>
          <a:bodyPr wrap="square">
            <a:spAutoFit/>
          </a:bodyPr>
          <a:lstStyle/>
          <a:p>
            <a:pPr algn="just">
              <a:lnSpc>
                <a:spcPct val="150000"/>
              </a:lnSpc>
            </a:pPr>
            <a:r>
              <a:rPr lang="es-EC" sz="1500" dirty="0">
                <a:latin typeface="Arial Narrow" panose="020B0606020202030204" pitchFamily="34" charset="0"/>
              </a:rPr>
              <a:t>A partir de los resultados obtenidos en la tabla anterior, se puede evidenciar que el caudal unitario calculado es menor que el caudal permitido, en un rango aceptable.</a:t>
            </a:r>
          </a:p>
        </p:txBody>
      </p:sp>
    </p:spTree>
    <p:extLst>
      <p:ext uri="{BB962C8B-B14F-4D97-AF65-F5344CB8AC3E}">
        <p14:creationId xmlns:p14="http://schemas.microsoft.com/office/powerpoint/2010/main" val="1487713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circle(in)">
                                      <p:cBhvr>
                                        <p:cTn id="41" dur="2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161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Niveles característicos del embalse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301" t="37150" r="8684" b="28191"/>
          <a:stretch/>
        </p:blipFill>
        <p:spPr bwMode="auto">
          <a:xfrm>
            <a:off x="107504" y="2636912"/>
            <a:ext cx="8640960" cy="200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a:off x="1259632" y="1842494"/>
            <a:ext cx="0" cy="8664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187624" y="1412776"/>
            <a:ext cx="2664296" cy="369332"/>
          </a:xfrm>
          <a:prstGeom prst="rect">
            <a:avLst/>
          </a:prstGeom>
          <a:noFill/>
        </p:spPr>
        <p:txBody>
          <a:bodyPr wrap="square" rtlCol="0">
            <a:spAutoFit/>
          </a:bodyPr>
          <a:lstStyle/>
          <a:p>
            <a:r>
              <a:rPr lang="es-EC" b="1" dirty="0" smtClean="0"/>
              <a:t>NAME: 70.93 </a:t>
            </a:r>
            <a:r>
              <a:rPr lang="es-EC" b="1" dirty="0" err="1" smtClean="0"/>
              <a:t>m.s.n.m</a:t>
            </a:r>
            <a:endParaRPr lang="es-EC" b="1" dirty="0"/>
          </a:p>
        </p:txBody>
      </p:sp>
      <p:cxnSp>
        <p:nvCxnSpPr>
          <p:cNvPr id="11" name="10 Conector recto"/>
          <p:cNvCxnSpPr/>
          <p:nvPr/>
        </p:nvCxnSpPr>
        <p:spPr>
          <a:xfrm>
            <a:off x="1259632" y="1842494"/>
            <a:ext cx="238968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1614637" y="2423363"/>
            <a:ext cx="0" cy="447131"/>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13 CuadroTexto"/>
          <p:cNvSpPr txBox="1"/>
          <p:nvPr/>
        </p:nvSpPr>
        <p:spPr>
          <a:xfrm>
            <a:off x="1539918" y="2054031"/>
            <a:ext cx="2664296" cy="369332"/>
          </a:xfrm>
          <a:prstGeom prst="rect">
            <a:avLst/>
          </a:prstGeom>
          <a:noFill/>
        </p:spPr>
        <p:txBody>
          <a:bodyPr wrap="square" rtlCol="0">
            <a:spAutoFit/>
          </a:bodyPr>
          <a:lstStyle/>
          <a:p>
            <a:r>
              <a:rPr lang="es-EC" b="1" dirty="0" smtClean="0"/>
              <a:t>NAMO: 68 </a:t>
            </a:r>
            <a:r>
              <a:rPr lang="es-EC" b="1" dirty="0" err="1" smtClean="0"/>
              <a:t>m.s.n.m</a:t>
            </a:r>
            <a:endParaRPr lang="es-EC" b="1" dirty="0"/>
          </a:p>
        </p:txBody>
      </p:sp>
      <p:cxnSp>
        <p:nvCxnSpPr>
          <p:cNvPr id="15" name="14 Conector recto"/>
          <p:cNvCxnSpPr/>
          <p:nvPr/>
        </p:nvCxnSpPr>
        <p:spPr>
          <a:xfrm>
            <a:off x="1611926" y="2423363"/>
            <a:ext cx="238968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V="1">
            <a:off x="1115616" y="4149080"/>
            <a:ext cx="0" cy="108012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1115616" y="5229200"/>
            <a:ext cx="216024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1187624" y="4787860"/>
            <a:ext cx="2664296" cy="369332"/>
          </a:xfrm>
          <a:prstGeom prst="rect">
            <a:avLst/>
          </a:prstGeom>
          <a:noFill/>
        </p:spPr>
        <p:txBody>
          <a:bodyPr wrap="square" rtlCol="0">
            <a:spAutoFit/>
          </a:bodyPr>
          <a:lstStyle/>
          <a:p>
            <a:r>
              <a:rPr lang="es-EC" b="1" dirty="0" smtClean="0"/>
              <a:t>NSC: 25 </a:t>
            </a:r>
            <a:r>
              <a:rPr lang="es-EC" b="1" dirty="0" err="1" smtClean="0"/>
              <a:t>m.s.n.m</a:t>
            </a:r>
            <a:endParaRPr lang="es-EC" b="1" dirty="0"/>
          </a:p>
        </p:txBody>
      </p:sp>
      <p:cxnSp>
        <p:nvCxnSpPr>
          <p:cNvPr id="24" name="23 Conector recto"/>
          <p:cNvCxnSpPr/>
          <p:nvPr/>
        </p:nvCxnSpPr>
        <p:spPr>
          <a:xfrm>
            <a:off x="107504" y="2708920"/>
            <a:ext cx="43256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102332" y="2861320"/>
            <a:ext cx="410188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02332" y="3284984"/>
            <a:ext cx="27044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30 CuadroTexto"/>
          <p:cNvSpPr txBox="1"/>
          <p:nvPr/>
        </p:nvSpPr>
        <p:spPr>
          <a:xfrm>
            <a:off x="35496" y="2946430"/>
            <a:ext cx="2160240" cy="338554"/>
          </a:xfrm>
          <a:prstGeom prst="rect">
            <a:avLst/>
          </a:prstGeom>
          <a:noFill/>
        </p:spPr>
        <p:txBody>
          <a:bodyPr wrap="square" rtlCol="0">
            <a:spAutoFit/>
          </a:bodyPr>
          <a:lstStyle/>
          <a:p>
            <a:r>
              <a:rPr lang="es-EC" sz="1600" b="1" dirty="0" err="1" smtClean="0"/>
              <a:t>NAmin</a:t>
            </a:r>
            <a:r>
              <a:rPr lang="es-EC" sz="1600" b="1" dirty="0" smtClean="0"/>
              <a:t> : 51 </a:t>
            </a:r>
            <a:r>
              <a:rPr lang="es-EC" sz="1600" b="1" dirty="0" err="1" smtClean="0"/>
              <a:t>m.s.n.m</a:t>
            </a:r>
            <a:endParaRPr lang="es-EC" sz="1600" b="1" dirty="0"/>
          </a:p>
        </p:txBody>
      </p:sp>
      <p:cxnSp>
        <p:nvCxnSpPr>
          <p:cNvPr id="32" name="31 Conector recto"/>
          <p:cNvCxnSpPr/>
          <p:nvPr/>
        </p:nvCxnSpPr>
        <p:spPr>
          <a:xfrm>
            <a:off x="125867" y="3648447"/>
            <a:ext cx="14887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35496" y="3306470"/>
            <a:ext cx="2117777" cy="343772"/>
          </a:xfrm>
          <a:prstGeom prst="rect">
            <a:avLst/>
          </a:prstGeom>
          <a:noFill/>
        </p:spPr>
        <p:txBody>
          <a:bodyPr wrap="square" rtlCol="0">
            <a:spAutoFit/>
          </a:bodyPr>
          <a:lstStyle/>
          <a:p>
            <a:r>
              <a:rPr lang="es-EC" sz="1600" b="1" dirty="0" smtClean="0"/>
              <a:t>NAMU : 38 </a:t>
            </a:r>
            <a:r>
              <a:rPr lang="es-EC" sz="1600" b="1" dirty="0" err="1" smtClean="0"/>
              <a:t>m.s.n.m</a:t>
            </a:r>
            <a:endParaRPr lang="es-EC" sz="1600" b="1" dirty="0"/>
          </a:p>
        </p:txBody>
      </p:sp>
      <p:cxnSp>
        <p:nvCxnSpPr>
          <p:cNvPr id="38" name="37 Conector recto de flecha"/>
          <p:cNvCxnSpPr/>
          <p:nvPr/>
        </p:nvCxnSpPr>
        <p:spPr>
          <a:xfrm>
            <a:off x="8604448" y="3280338"/>
            <a:ext cx="0" cy="73980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39" name="38 CuadroTexto"/>
          <p:cNvSpPr txBox="1"/>
          <p:nvPr/>
        </p:nvSpPr>
        <p:spPr>
          <a:xfrm>
            <a:off x="6583994" y="2843644"/>
            <a:ext cx="2236478" cy="369332"/>
          </a:xfrm>
          <a:prstGeom prst="rect">
            <a:avLst/>
          </a:prstGeom>
          <a:noFill/>
        </p:spPr>
        <p:txBody>
          <a:bodyPr wrap="square" rtlCol="0">
            <a:spAutoFit/>
          </a:bodyPr>
          <a:lstStyle/>
          <a:p>
            <a:r>
              <a:rPr lang="es-EC" b="1" dirty="0" smtClean="0"/>
              <a:t>NC: 31,31 </a:t>
            </a:r>
            <a:r>
              <a:rPr lang="es-EC" b="1" dirty="0" err="1" smtClean="0"/>
              <a:t>m.s.n.m</a:t>
            </a:r>
            <a:endParaRPr lang="es-EC" b="1" dirty="0"/>
          </a:p>
        </p:txBody>
      </p:sp>
      <p:cxnSp>
        <p:nvCxnSpPr>
          <p:cNvPr id="43" name="42 Conector recto"/>
          <p:cNvCxnSpPr/>
          <p:nvPr/>
        </p:nvCxnSpPr>
        <p:spPr>
          <a:xfrm>
            <a:off x="6876256" y="3280338"/>
            <a:ext cx="1728192" cy="4646"/>
          </a:xfrm>
          <a:prstGeom prst="line">
            <a:avLst/>
          </a:prstGeom>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358130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par>
                                <p:cTn id="47" presetID="6" presetClass="entr" presetSubtype="16"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circle(in)">
                                      <p:cBhvr>
                                        <p:cTn id="52" dur="2000"/>
                                        <p:tgtEl>
                                          <p:spTgt spid="3"/>
                                        </p:tgtEl>
                                      </p:cBhvr>
                                    </p:animEffect>
                                  </p:childTnLst>
                                </p:cTn>
                              </p:par>
                              <p:par>
                                <p:cTn id="53" presetID="6" presetClass="entr" presetSubtype="16"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20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2000"/>
                                        <p:tgtEl>
                                          <p:spTgt spid="13"/>
                                        </p:tgtEl>
                                      </p:cBhvr>
                                    </p:animEffect>
                                  </p:childTnLst>
                                </p:cTn>
                              </p:par>
                              <p:par>
                                <p:cTn id="61" presetID="6" presetClass="entr" presetSubtype="16"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2000"/>
                                        <p:tgtEl>
                                          <p:spTgt spid="15"/>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ircle(in)">
                                      <p:cBhvr>
                                        <p:cTn id="66" dur="2000"/>
                                        <p:tgtEl>
                                          <p:spTgt spid="14"/>
                                        </p:tgtEl>
                                      </p:cBhvr>
                                    </p:animEffect>
                                  </p:childTnLst>
                                </p:cTn>
                              </p:par>
                              <p:par>
                                <p:cTn id="67" presetID="6" presetClass="entr" presetSubtype="16"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circle(in)">
                                      <p:cBhvr>
                                        <p:cTn id="69" dur="20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circle(in)">
                                      <p:cBhvr>
                                        <p:cTn id="74" dur="2000"/>
                                        <p:tgtEl>
                                          <p:spTgt spid="21"/>
                                        </p:tgtEl>
                                      </p:cBhvr>
                                    </p:animEffect>
                                  </p:childTnLst>
                                </p:cTn>
                              </p:par>
                              <p:par>
                                <p:cTn id="75" presetID="6" presetClass="entr" presetSubtype="16"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ircle(in)">
                                      <p:cBhvr>
                                        <p:cTn id="77" dur="2000"/>
                                        <p:tgtEl>
                                          <p:spTgt spid="19"/>
                                        </p:tgtEl>
                                      </p:cBhvr>
                                    </p:animEffect>
                                  </p:childTnLst>
                                </p:cTn>
                              </p:par>
                              <p:par>
                                <p:cTn id="78" presetID="6" presetClass="entr" presetSubtype="16" fill="hold"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circle(in)">
                                      <p:cBhvr>
                                        <p:cTn id="80" dur="2000"/>
                                        <p:tgtEl>
                                          <p:spTgt spid="17"/>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circle(in)">
                                      <p:cBhvr>
                                        <p:cTn id="85" dur="2000"/>
                                        <p:tgtEl>
                                          <p:spTgt spid="39"/>
                                        </p:tgtEl>
                                      </p:cBhvr>
                                    </p:animEffect>
                                  </p:childTnLst>
                                </p:cTn>
                              </p:par>
                              <p:par>
                                <p:cTn id="86" presetID="6" presetClass="entr" presetSubtype="16"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circle(in)">
                                      <p:cBhvr>
                                        <p:cTn id="88" dur="2000"/>
                                        <p:tgtEl>
                                          <p:spTgt spid="43"/>
                                        </p:tgtEl>
                                      </p:cBhvr>
                                    </p:animEffect>
                                  </p:childTnLst>
                                </p:cTn>
                              </p:par>
                              <p:par>
                                <p:cTn id="89" presetID="6" presetClass="entr" presetSubtype="16" fill="hold"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circle(in)">
                                      <p:cBhvr>
                                        <p:cTn id="91" dur="20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circle(in)">
                                      <p:cBhvr>
                                        <p:cTn id="96" dur="2000"/>
                                        <p:tgtEl>
                                          <p:spTgt spid="29"/>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circle(in)">
                                      <p:cBhvr>
                                        <p:cTn id="99" dur="2000"/>
                                        <p:tgtEl>
                                          <p:spTgt spid="31"/>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circle(in)">
                                      <p:cBhvr>
                                        <p:cTn id="104" dur="2000"/>
                                        <p:tgtEl>
                                          <p:spTgt spid="32"/>
                                        </p:tgtEl>
                                      </p:cBhvr>
                                    </p:animEffect>
                                  </p:childTnLst>
                                </p:cTn>
                              </p:par>
                              <p:par>
                                <p:cTn id="105" presetID="6" presetClass="entr" presetSubtype="16"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circle(in)">
                                      <p:cBhvr>
                                        <p:cTn id="10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4" grpId="0"/>
      <p:bldP spid="21" grpId="0"/>
      <p:bldP spid="31" grpId="0"/>
      <p:bldP spid="36"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47667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Talud de los espaldones</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301" t="37150" r="8684" b="28191"/>
          <a:stretch/>
        </p:blipFill>
        <p:spPr bwMode="auto">
          <a:xfrm>
            <a:off x="194396" y="1556792"/>
            <a:ext cx="8640960" cy="200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recto de flecha"/>
          <p:cNvCxnSpPr/>
          <p:nvPr/>
        </p:nvCxnSpPr>
        <p:spPr>
          <a:xfrm>
            <a:off x="4788024" y="1556792"/>
            <a:ext cx="0" cy="1584176"/>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4860032" y="2189548"/>
            <a:ext cx="864096" cy="369332"/>
          </a:xfrm>
          <a:prstGeom prst="rect">
            <a:avLst/>
          </a:prstGeom>
          <a:noFill/>
        </p:spPr>
        <p:txBody>
          <a:bodyPr wrap="square" rtlCol="0">
            <a:spAutoFit/>
          </a:bodyPr>
          <a:lstStyle/>
          <a:p>
            <a:r>
              <a:rPr lang="es-EC" b="1" dirty="0" smtClean="0"/>
              <a:t>45,93</a:t>
            </a:r>
            <a:endParaRPr lang="es-EC" b="1" dirty="0"/>
          </a:p>
        </p:txBody>
      </p:sp>
      <p:sp>
        <p:nvSpPr>
          <p:cNvPr id="12" name="11 CuadroTexto"/>
          <p:cNvSpPr txBox="1"/>
          <p:nvPr/>
        </p:nvSpPr>
        <p:spPr>
          <a:xfrm>
            <a:off x="6680287" y="1835532"/>
            <a:ext cx="700025" cy="369332"/>
          </a:xfrm>
          <a:prstGeom prst="rect">
            <a:avLst/>
          </a:prstGeom>
          <a:noFill/>
        </p:spPr>
        <p:txBody>
          <a:bodyPr wrap="square" rtlCol="0">
            <a:spAutoFit/>
          </a:bodyPr>
          <a:lstStyle/>
          <a:p>
            <a:r>
              <a:rPr lang="es-EC" b="1" dirty="0" smtClean="0"/>
              <a:t>2.5</a:t>
            </a:r>
            <a:endParaRPr lang="es-EC" b="1" dirty="0"/>
          </a:p>
        </p:txBody>
      </p:sp>
      <p:cxnSp>
        <p:nvCxnSpPr>
          <p:cNvPr id="13" name="12 Conector recto"/>
          <p:cNvCxnSpPr/>
          <p:nvPr/>
        </p:nvCxnSpPr>
        <p:spPr>
          <a:xfrm>
            <a:off x="6536271" y="2195572"/>
            <a:ext cx="7000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7236296" y="2195572"/>
            <a:ext cx="0" cy="331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7236296" y="2157282"/>
            <a:ext cx="432048" cy="369332"/>
          </a:xfrm>
          <a:prstGeom prst="rect">
            <a:avLst/>
          </a:prstGeom>
          <a:noFill/>
        </p:spPr>
        <p:txBody>
          <a:bodyPr wrap="square" rtlCol="0">
            <a:spAutoFit/>
          </a:bodyPr>
          <a:lstStyle/>
          <a:p>
            <a:r>
              <a:rPr lang="es-EC" b="1" dirty="0" smtClean="0"/>
              <a:t>1</a:t>
            </a:r>
            <a:endParaRPr lang="es-EC" b="1" dirty="0"/>
          </a:p>
        </p:txBody>
      </p:sp>
      <p:cxnSp>
        <p:nvCxnSpPr>
          <p:cNvPr id="22" name="21 Conector recto"/>
          <p:cNvCxnSpPr/>
          <p:nvPr/>
        </p:nvCxnSpPr>
        <p:spPr>
          <a:xfrm>
            <a:off x="2123727" y="2161854"/>
            <a:ext cx="8640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2123728" y="2161854"/>
            <a:ext cx="0" cy="33104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2359807" y="1835532"/>
            <a:ext cx="700025" cy="369332"/>
          </a:xfrm>
          <a:prstGeom prst="rect">
            <a:avLst/>
          </a:prstGeom>
          <a:noFill/>
        </p:spPr>
        <p:txBody>
          <a:bodyPr wrap="square" rtlCol="0">
            <a:spAutoFit/>
          </a:bodyPr>
          <a:lstStyle/>
          <a:p>
            <a:r>
              <a:rPr lang="es-EC" b="1" dirty="0" smtClean="0"/>
              <a:t>3</a:t>
            </a:r>
            <a:endParaRPr lang="es-EC" b="1" dirty="0"/>
          </a:p>
        </p:txBody>
      </p:sp>
      <p:sp>
        <p:nvSpPr>
          <p:cNvPr id="24" name="23 Rectángulo"/>
          <p:cNvSpPr/>
          <p:nvPr/>
        </p:nvSpPr>
        <p:spPr>
          <a:xfrm>
            <a:off x="251520" y="3807331"/>
            <a:ext cx="8640960" cy="1061829"/>
          </a:xfrm>
          <a:prstGeom prst="rect">
            <a:avLst/>
          </a:prstGeom>
        </p:spPr>
        <p:txBody>
          <a:bodyPr wrap="square">
            <a:spAutoFit/>
          </a:bodyPr>
          <a:lstStyle/>
          <a:p>
            <a:pPr>
              <a:lnSpc>
                <a:spcPct val="150000"/>
              </a:lnSpc>
            </a:pPr>
            <a:r>
              <a:rPr lang="es-EC" sz="1400" dirty="0">
                <a:latin typeface="Arial Narrow" panose="020B0606020202030204" pitchFamily="34" charset="0"/>
              </a:rPr>
              <a:t>Una de las consideraciones para esta nueva alternativa de diseño de la presa de Río Grande, es que, la misma se compondrá de un solo material, es decir, que se trata de una presa homogénea. Por lo tanto, </a:t>
            </a:r>
            <a:r>
              <a:rPr lang="es-EC" sz="1400" dirty="0" smtClean="0">
                <a:latin typeface="Arial Narrow" panose="020B0606020202030204" pitchFamily="34" charset="0"/>
              </a:rPr>
              <a:t>los </a:t>
            </a:r>
            <a:r>
              <a:rPr lang="es-EC" sz="1400" dirty="0">
                <a:latin typeface="Arial Narrow" panose="020B0606020202030204" pitchFamily="34" charset="0"/>
              </a:rPr>
              <a:t>taludes, por exigencias de estabilidad y para evitar desprendimiento deben ser lo suficientemente </a:t>
            </a:r>
            <a:r>
              <a:rPr lang="es-EC" sz="1400" dirty="0" smtClean="0">
                <a:latin typeface="Arial Narrow" panose="020B0606020202030204" pitchFamily="34" charset="0"/>
              </a:rPr>
              <a:t>tendidos.</a:t>
            </a:r>
            <a:endParaRPr lang="es-EC" sz="1400" dirty="0">
              <a:latin typeface="Arial Narrow" panose="020B0606020202030204" pitchFamily="34" charset="0"/>
            </a:endParaRPr>
          </a:p>
        </p:txBody>
      </p:sp>
      <p:sp>
        <p:nvSpPr>
          <p:cNvPr id="26" name="25 CuadroTexto"/>
          <p:cNvSpPr txBox="1"/>
          <p:nvPr/>
        </p:nvSpPr>
        <p:spPr>
          <a:xfrm>
            <a:off x="1691680" y="2166720"/>
            <a:ext cx="432048" cy="369332"/>
          </a:xfrm>
          <a:prstGeom prst="rect">
            <a:avLst/>
          </a:prstGeom>
          <a:noFill/>
        </p:spPr>
        <p:txBody>
          <a:bodyPr wrap="square" rtlCol="0">
            <a:spAutoFit/>
          </a:bodyPr>
          <a:lstStyle/>
          <a:p>
            <a:r>
              <a:rPr lang="es-EC" b="1" dirty="0" smtClean="0"/>
              <a:t>1</a:t>
            </a:r>
            <a:endParaRPr lang="es-EC" b="1" dirty="0"/>
          </a:p>
        </p:txBody>
      </p:sp>
      <p:sp>
        <p:nvSpPr>
          <p:cNvPr id="30" name="29 Rectángulo"/>
          <p:cNvSpPr/>
          <p:nvPr/>
        </p:nvSpPr>
        <p:spPr>
          <a:xfrm>
            <a:off x="179512" y="3645024"/>
            <a:ext cx="8583836" cy="15658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mc:AlternateContent xmlns:mc="http://schemas.openxmlformats.org/markup-compatibility/2006" xmlns:a14="http://schemas.microsoft.com/office/drawing/2010/main">
        <mc:Choice Requires="a14">
          <p:graphicFrame>
            <p:nvGraphicFramePr>
              <p:cNvPr id="31" name="30 Tabla"/>
              <p:cNvGraphicFramePr>
                <a:graphicFrameLocks noGrp="1"/>
              </p:cNvGraphicFramePr>
              <p:nvPr>
                <p:extLst>
                  <p:ext uri="{D42A27DB-BD31-4B8C-83A1-F6EECF244321}">
                    <p14:modId xmlns:p14="http://schemas.microsoft.com/office/powerpoint/2010/main" val="399851023"/>
                  </p:ext>
                </p:extLst>
              </p:nvPr>
            </p:nvGraphicFramePr>
            <p:xfrm>
              <a:off x="1659597" y="3738654"/>
              <a:ext cx="5720715" cy="715010"/>
            </p:xfrm>
            <a:graphic>
              <a:graphicData uri="http://schemas.openxmlformats.org/drawingml/2006/table">
                <a:tbl>
                  <a:tblPr firstRow="1" firstCol="1" bandRow="1">
                    <a:tableStyleId>{17292A2E-F333-43FB-9621-5CBBE7FDCDCB}</a:tableStyleId>
                  </a:tblPr>
                  <a:tblGrid>
                    <a:gridCol w="847090"/>
                    <a:gridCol w="1459865"/>
                    <a:gridCol w="1825625"/>
                    <a:gridCol w="730250"/>
                    <a:gridCol w="857885"/>
                  </a:tblGrid>
                  <a:tr h="226060">
                    <a:tc>
                      <a:txBody>
                        <a:bodyPr/>
                        <a:lstStyle/>
                        <a:p>
                          <a:pPr algn="ctr">
                            <a:lnSpc>
                              <a:spcPct val="150000"/>
                            </a:lnSpc>
                            <a:spcAft>
                              <a:spcPts val="0"/>
                            </a:spcAft>
                          </a:pPr>
                          <a:r>
                            <a:rPr lang="es-EC" sz="1400" dirty="0">
                              <a:effectLst/>
                              <a:latin typeface="Arial Narrow" panose="020B0606020202030204" pitchFamily="34" charset="0"/>
                            </a:rPr>
                            <a:t>Incógnita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Descripción</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Fórmula</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Valor</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Unidades</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970">
                    <a:tc>
                      <a:txBody>
                        <a:bodyPr/>
                        <a:lstStyle/>
                        <a:p>
                          <a:pPr algn="ctr">
                            <a:lnSpc>
                              <a:spcPct val="150000"/>
                            </a:lnSpc>
                            <a:spcAft>
                              <a:spcPts val="0"/>
                            </a:spcAft>
                          </a:pPr>
                          <a:r>
                            <a:rPr lang="es-EC" sz="1400">
                              <a:effectLst/>
                              <a:latin typeface="Arial Narrow" panose="020B0606020202030204" pitchFamily="34" charset="0"/>
                            </a:rPr>
                            <a:t>H</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Altura de la presa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 sz="1400">
                                    <a:effectLst/>
                                    <a:latin typeface="Cambria Math"/>
                                  </a:rPr>
                                  <m:t>𝑁𝐴𝑀𝐸</m:t>
                                </m:r>
                                <m:r>
                                  <a:rPr lang="es-ES" sz="1400">
                                    <a:effectLst/>
                                    <a:latin typeface="Cambria Math"/>
                                  </a:rPr>
                                  <m:t> −</m:t>
                                </m:r>
                                <m:r>
                                  <a:rPr lang="es-ES" sz="1400">
                                    <a:effectLst/>
                                    <a:latin typeface="Cambria Math"/>
                                  </a:rPr>
                                  <m:t>𝑁𝑆𝐶</m:t>
                                </m:r>
                              </m:oMath>
                            </m:oMathPara>
                          </a14:m>
                          <a:endParaRPr lang="es-EC" sz="14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45,93</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err="1">
                              <a:effectLst/>
                              <a:latin typeface="Arial Narrow" panose="020B0606020202030204" pitchFamily="34" charset="0"/>
                            </a:rPr>
                            <a:t>m.s.n.m</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30 Tabla"/>
              <p:cNvGraphicFramePr>
                <a:graphicFrameLocks noGrp="1"/>
              </p:cNvGraphicFramePr>
              <p:nvPr>
                <p:extLst>
                  <p:ext uri="{D42A27DB-BD31-4B8C-83A1-F6EECF244321}">
                    <p14:modId xmlns:p14="http://schemas.microsoft.com/office/powerpoint/2010/main" val="399851023"/>
                  </p:ext>
                </p:extLst>
              </p:nvPr>
            </p:nvGraphicFramePr>
            <p:xfrm>
              <a:off x="1659597" y="3738654"/>
              <a:ext cx="5720715" cy="715010"/>
            </p:xfrm>
            <a:graphic>
              <a:graphicData uri="http://schemas.openxmlformats.org/drawingml/2006/table">
                <a:tbl>
                  <a:tblPr firstRow="1" firstCol="1" bandRow="1">
                    <a:tableStyleId>{17292A2E-F333-43FB-9621-5CBBE7FDCDCB}</a:tableStyleId>
                  </a:tblPr>
                  <a:tblGrid>
                    <a:gridCol w="847090"/>
                    <a:gridCol w="1459865"/>
                    <a:gridCol w="1825625"/>
                    <a:gridCol w="730250"/>
                    <a:gridCol w="857885"/>
                  </a:tblGrid>
                  <a:tr h="320040">
                    <a:tc>
                      <a:txBody>
                        <a:bodyPr/>
                        <a:lstStyle/>
                        <a:p>
                          <a:pPr algn="ctr">
                            <a:lnSpc>
                              <a:spcPct val="150000"/>
                            </a:lnSpc>
                            <a:spcAft>
                              <a:spcPts val="0"/>
                            </a:spcAft>
                          </a:pPr>
                          <a:r>
                            <a:rPr lang="es-EC" sz="1400" dirty="0">
                              <a:effectLst/>
                              <a:latin typeface="Arial Narrow" panose="020B0606020202030204" pitchFamily="34" charset="0"/>
                            </a:rPr>
                            <a:t>Incógnita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Descripción</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Fórmula</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Valor</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Unidades</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4970">
                    <a:tc>
                      <a:txBody>
                        <a:bodyPr/>
                        <a:lstStyle/>
                        <a:p>
                          <a:pPr algn="ctr">
                            <a:lnSpc>
                              <a:spcPct val="150000"/>
                            </a:lnSpc>
                            <a:spcAft>
                              <a:spcPts val="0"/>
                            </a:spcAft>
                          </a:pPr>
                          <a:r>
                            <a:rPr lang="es-EC" sz="1400">
                              <a:effectLst/>
                              <a:latin typeface="Arial Narrow" panose="020B0606020202030204" pitchFamily="34" charset="0"/>
                            </a:rPr>
                            <a:t>H</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Altura de la presa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126756" t="-81538" r="-87291" b="-4615"/>
                          </a:stretch>
                        </a:blipFill>
                      </a:tcPr>
                    </a:tc>
                    <a:tc>
                      <a:txBody>
                        <a:bodyPr/>
                        <a:lstStyle/>
                        <a:p>
                          <a:pPr algn="ctr">
                            <a:lnSpc>
                              <a:spcPct val="150000"/>
                            </a:lnSpc>
                            <a:spcAft>
                              <a:spcPts val="0"/>
                            </a:spcAft>
                          </a:pPr>
                          <a:r>
                            <a:rPr lang="es-EC" sz="1400">
                              <a:effectLst/>
                              <a:latin typeface="Arial Narrow" panose="020B0606020202030204" pitchFamily="34" charset="0"/>
                            </a:rPr>
                            <a:t>45,93</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err="1">
                              <a:effectLst/>
                              <a:latin typeface="Arial Narrow" panose="020B0606020202030204" pitchFamily="34" charset="0"/>
                            </a:rPr>
                            <a:t>m.s.n.m</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p:graphicFrame>
        <p:nvGraphicFramePr>
          <p:cNvPr id="11" name="10 Tabla"/>
          <p:cNvGraphicFramePr>
            <a:graphicFrameLocks noGrp="1"/>
          </p:cNvGraphicFramePr>
          <p:nvPr>
            <p:extLst>
              <p:ext uri="{D42A27DB-BD31-4B8C-83A1-F6EECF244321}">
                <p14:modId xmlns:p14="http://schemas.microsoft.com/office/powerpoint/2010/main" val="418741211"/>
              </p:ext>
            </p:extLst>
          </p:nvPr>
        </p:nvGraphicFramePr>
        <p:xfrm>
          <a:off x="2359807" y="4649022"/>
          <a:ext cx="4592585" cy="2011680"/>
        </p:xfrm>
        <a:graphic>
          <a:graphicData uri="http://schemas.openxmlformats.org/drawingml/2006/table">
            <a:tbl>
              <a:tblPr firstRow="1" firstCol="1" bandRow="1">
                <a:tableStyleId>{1FECB4D8-DB02-4DC6-A0A2-4F2EBAE1DC90}</a:tableStyleId>
              </a:tblPr>
              <a:tblGrid>
                <a:gridCol w="328768"/>
                <a:gridCol w="158540"/>
                <a:gridCol w="199700"/>
                <a:gridCol w="158540"/>
                <a:gridCol w="328260"/>
                <a:gridCol w="567594"/>
                <a:gridCol w="158540"/>
                <a:gridCol w="257120"/>
                <a:gridCol w="205460"/>
                <a:gridCol w="520675"/>
                <a:gridCol w="567594"/>
                <a:gridCol w="158540"/>
                <a:gridCol w="257120"/>
                <a:gridCol w="158540"/>
                <a:gridCol w="567594"/>
              </a:tblGrid>
              <a:tr h="141352">
                <a:tc gridSpan="15">
                  <a:txBody>
                    <a:bodyPr/>
                    <a:lstStyle/>
                    <a:p>
                      <a:pPr algn="ctr">
                        <a:lnSpc>
                          <a:spcPct val="100000"/>
                        </a:lnSpc>
                        <a:spcAft>
                          <a:spcPts val="0"/>
                        </a:spcAft>
                      </a:pPr>
                      <a:r>
                        <a:rPr lang="es-EC" sz="1200" dirty="0">
                          <a:effectLst/>
                          <a:latin typeface="Arial Narrow" panose="020B0606020202030204" pitchFamily="34" charset="0"/>
                        </a:rPr>
                        <a:t>PRESA DE TIERRA (</a:t>
                      </a:r>
                      <a:r>
                        <a:rPr lang="es-EC" sz="1200" dirty="0" err="1">
                          <a:effectLst/>
                          <a:latin typeface="Arial Narrow" panose="020B0606020202030204" pitchFamily="34" charset="0"/>
                        </a:rPr>
                        <a:t>Rasskazov</a:t>
                      </a:r>
                      <a:r>
                        <a:rPr lang="es-EC" sz="1200" dirty="0">
                          <a:effectLst/>
                          <a:latin typeface="Arial Narrow" panose="020B0606020202030204" pitchFamily="34" charset="0"/>
                        </a:rPr>
                        <a:t> , L. 1984)</a:t>
                      </a:r>
                      <a:endParaRPr lang="es-EC" sz="1200" dirty="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2704">
                <a:tc gridSpan="5">
                  <a:txBody>
                    <a:bodyPr/>
                    <a:lstStyle/>
                    <a:p>
                      <a:pPr algn="ctr">
                        <a:lnSpc>
                          <a:spcPct val="100000"/>
                        </a:lnSpc>
                        <a:spcAft>
                          <a:spcPts val="0"/>
                        </a:spcAft>
                      </a:pPr>
                      <a:r>
                        <a:rPr lang="es-EC" sz="1200" b="1" dirty="0">
                          <a:effectLst/>
                          <a:latin typeface="Arial Narrow" panose="020B0606020202030204" pitchFamily="34" charset="0"/>
                        </a:rPr>
                        <a:t>ALTURA DE LA PRESA</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a:lnSpc>
                          <a:spcPct val="100000"/>
                        </a:lnSpc>
                        <a:spcAft>
                          <a:spcPts val="0"/>
                        </a:spcAft>
                      </a:pPr>
                      <a:r>
                        <a:rPr lang="es-EC" sz="1200" b="1" dirty="0">
                          <a:effectLst/>
                          <a:latin typeface="Arial Narrow" panose="020B0606020202030204" pitchFamily="34" charset="0"/>
                        </a:rPr>
                        <a:t>TALUD AGUAS ARRIBA</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a:lnSpc>
                          <a:spcPct val="100000"/>
                        </a:lnSpc>
                        <a:spcAft>
                          <a:spcPts val="0"/>
                        </a:spcAft>
                      </a:pPr>
                      <a:r>
                        <a:rPr lang="es-EC" sz="1200" b="1" dirty="0">
                          <a:effectLst/>
                          <a:latin typeface="Arial Narrow" panose="020B0606020202030204" pitchFamily="34" charset="0"/>
                        </a:rPr>
                        <a:t>TALUD AGUAS ABAJO</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2704">
                <a:tc>
                  <a:txBody>
                    <a:bodyPr/>
                    <a:lstStyle/>
                    <a:p>
                      <a:pPr algn="ctr">
                        <a:lnSpc>
                          <a:spcPct val="100000"/>
                        </a:lnSpc>
                        <a:spcAft>
                          <a:spcPts val="0"/>
                        </a:spcAft>
                      </a:pPr>
                      <a:r>
                        <a:rPr lang="es-EC" sz="1200" b="0">
                          <a:effectLst/>
                          <a:latin typeface="Arial Narrow" panose="020B0606020202030204" pitchFamily="34" charset="0"/>
                        </a:rPr>
                        <a:t>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dirty="0">
                          <a:effectLst/>
                          <a:latin typeface="Arial Narrow" panose="020B0606020202030204" pitchFamily="34" charset="0"/>
                        </a:rPr>
                        <a:t>H</a:t>
                      </a:r>
                      <a:endParaRPr lang="es-EC" sz="1200" b="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a:effectLst/>
                          <a:latin typeface="Arial Narrow" panose="020B0606020202030204" pitchFamily="34" charset="0"/>
                        </a:rPr>
                        <a:t>10</a:t>
                      </a:r>
                      <a:endParaRPr lang="es-EC" sz="1200" b="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nSpc>
                          <a:spcPct val="100000"/>
                        </a:lnSpc>
                      </a:pPr>
                      <a:endParaRPr lang="es-EC" sz="1200" dirty="0">
                        <a:effectLst/>
                        <a:latin typeface="Arial Narrow" panose="020B0606020202030204" pitchFamily="34" charset="0"/>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nSpc>
                          <a:spcPct val="100000"/>
                        </a:lnSpc>
                      </a:pPr>
                      <a:endParaRPr lang="es-EC" sz="1200" dirty="0">
                        <a:effectLst/>
                        <a:latin typeface="Arial Narrow" panose="020B0606020202030204" pitchFamily="34" charset="0"/>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gn="ctr">
                        <a:lnSpc>
                          <a:spcPct val="100000"/>
                        </a:lnSpc>
                        <a:spcAft>
                          <a:spcPts val="0"/>
                        </a:spcAft>
                      </a:pPr>
                      <a:r>
                        <a:rPr lang="es-EC" sz="1200" dirty="0">
                          <a:effectLst/>
                          <a:latin typeface="Arial Narrow" panose="020B0606020202030204" pitchFamily="34" charset="0"/>
                        </a:rPr>
                        <a:t>1,5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dirty="0">
                          <a:effectLst/>
                          <a:latin typeface="Arial Narrow" panose="020B0606020202030204" pitchFamily="34" charset="0"/>
                        </a:rPr>
                        <a:t>&lt; </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2</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r>
              <a:tr h="282704">
                <a:tc>
                  <a:txBody>
                    <a:bodyPr/>
                    <a:lstStyle/>
                    <a:p>
                      <a:pPr algn="ctr">
                        <a:lnSpc>
                          <a:spcPct val="100000"/>
                        </a:lnSpc>
                        <a:spcAft>
                          <a:spcPts val="0"/>
                        </a:spcAft>
                      </a:pPr>
                      <a:r>
                        <a:rPr lang="es-EC" sz="1200" b="0">
                          <a:effectLst/>
                          <a:latin typeface="Arial Narrow" panose="020B0606020202030204" pitchFamily="34" charset="0"/>
                        </a:rPr>
                        <a:t>11</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a:effectLst/>
                          <a:latin typeface="Arial Narrow" panose="020B0606020202030204" pitchFamily="34" charset="0"/>
                        </a:rPr>
                        <a:t>H</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dirty="0">
                          <a:effectLst/>
                          <a:latin typeface="Arial Narrow" panose="020B0606020202030204" pitchFamily="34" charset="0"/>
                        </a:rPr>
                        <a:t>&lt; </a:t>
                      </a:r>
                      <a:endParaRPr lang="es-EC" sz="1200" b="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a:effectLst/>
                          <a:latin typeface="Arial Narrow" panose="020B0606020202030204" pitchFamily="34" charset="0"/>
                        </a:rPr>
                        <a:t>15</a:t>
                      </a:r>
                      <a:endParaRPr lang="es-EC" sz="1200" b="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gn="ctr">
                        <a:lnSpc>
                          <a:spcPct val="100000"/>
                        </a:lnSpc>
                        <a:spcAft>
                          <a:spcPts val="0"/>
                        </a:spcAft>
                      </a:pPr>
                      <a:r>
                        <a:rPr lang="es-EC" sz="1200">
                          <a:effectLst/>
                          <a:latin typeface="Arial Narrow" panose="020B0606020202030204" pitchFamily="34" charset="0"/>
                        </a:rPr>
                        <a:t>2,5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&lt; </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3</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gn="ctr">
                        <a:lnSpc>
                          <a:spcPct val="100000"/>
                        </a:lnSpc>
                        <a:spcAft>
                          <a:spcPts val="0"/>
                        </a:spcAft>
                      </a:pPr>
                      <a:r>
                        <a:rPr lang="es-EC" sz="12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&lt; </a:t>
                      </a:r>
                      <a:endParaRPr lang="es-EC" sz="120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2,25</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r>
              <a:tr h="282704">
                <a:tc>
                  <a:txBody>
                    <a:bodyPr/>
                    <a:lstStyle/>
                    <a:p>
                      <a:pPr algn="ctr">
                        <a:lnSpc>
                          <a:spcPct val="100000"/>
                        </a:lnSpc>
                        <a:spcAft>
                          <a:spcPts val="0"/>
                        </a:spcAft>
                      </a:pPr>
                      <a:r>
                        <a:rPr lang="es-EC" sz="1200" b="0">
                          <a:effectLst/>
                          <a:latin typeface="Arial Narrow" panose="020B0606020202030204" pitchFamily="34" charset="0"/>
                        </a:rPr>
                        <a:t>16</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a:effectLst/>
                          <a:latin typeface="Arial Narrow" panose="020B0606020202030204" pitchFamily="34" charset="0"/>
                        </a:rPr>
                        <a:t>H</a:t>
                      </a:r>
                      <a:endParaRPr lang="es-EC" sz="1200" b="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dirty="0">
                          <a:effectLst/>
                          <a:latin typeface="Arial Narrow" panose="020B0606020202030204" pitchFamily="34" charset="0"/>
                        </a:rPr>
                        <a:t>&lt; </a:t>
                      </a:r>
                      <a:endParaRPr lang="es-EC" sz="1200" b="0" dirty="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b="0" dirty="0">
                          <a:effectLst/>
                          <a:latin typeface="Arial Narrow" panose="020B0606020202030204" pitchFamily="34" charset="0"/>
                        </a:rPr>
                        <a:t>20</a:t>
                      </a:r>
                      <a:endParaRPr lang="es-EC" sz="1200" b="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gn="ctr">
                        <a:lnSpc>
                          <a:spcPct val="100000"/>
                        </a:lnSpc>
                        <a:spcAft>
                          <a:spcPts val="0"/>
                        </a:spcAft>
                      </a:pPr>
                      <a:r>
                        <a:rPr lang="es-EC" sz="1200">
                          <a:effectLst/>
                          <a:latin typeface="Arial Narrow" panose="020B0606020202030204" pitchFamily="34" charset="0"/>
                        </a:rPr>
                        <a:t>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3,25</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c>
                  <a:txBody>
                    <a:bodyPr/>
                    <a:lstStyle/>
                    <a:p>
                      <a:pPr algn="ctr">
                        <a:lnSpc>
                          <a:spcPct val="100000"/>
                        </a:lnSpc>
                        <a:spcAft>
                          <a:spcPts val="0"/>
                        </a:spcAft>
                      </a:pPr>
                      <a:r>
                        <a:rPr lang="es-EC" sz="1200">
                          <a:effectLst/>
                          <a:latin typeface="Arial Narrow" panose="020B0606020202030204" pitchFamily="34" charset="0"/>
                        </a:rPr>
                        <a:t>2,25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tc>
                <a:tc>
                  <a:txBody>
                    <a:bodyPr/>
                    <a:lstStyle/>
                    <a:p>
                      <a:pPr algn="ctr">
                        <a:lnSpc>
                          <a:spcPct val="100000"/>
                        </a:lnSpc>
                        <a:spcAft>
                          <a:spcPts val="0"/>
                        </a:spcAft>
                      </a:pPr>
                      <a:r>
                        <a:rPr lang="es-EC" sz="1200" dirty="0">
                          <a:effectLst/>
                          <a:latin typeface="Arial Narrow" panose="020B0606020202030204" pitchFamily="34" charset="0"/>
                        </a:rPr>
                        <a:t>2,5</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tcPr>
                </a:tc>
              </a:tr>
              <a:tr h="282704">
                <a:tc>
                  <a:txBody>
                    <a:bodyPr/>
                    <a:lstStyle/>
                    <a:p>
                      <a:pPr algn="ctr">
                        <a:lnSpc>
                          <a:spcPct val="100000"/>
                        </a:lnSpc>
                        <a:spcAft>
                          <a:spcPts val="0"/>
                        </a:spcAft>
                      </a:pPr>
                      <a:r>
                        <a:rPr lang="es-EC" sz="1200" b="0">
                          <a:effectLst/>
                          <a:latin typeface="Arial Narrow" panose="020B0606020202030204" pitchFamily="34" charset="0"/>
                        </a:rPr>
                        <a:t>20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b="0">
                          <a:effectLst/>
                          <a:latin typeface="Arial Narrow" panose="020B0606020202030204" pitchFamily="34" charset="0"/>
                        </a:rPr>
                        <a:t>H</a:t>
                      </a:r>
                      <a:endParaRPr lang="es-EC" sz="1200" b="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b="0">
                          <a:effectLst/>
                          <a:latin typeface="Arial Narrow" panose="020B0606020202030204" pitchFamily="34" charset="0"/>
                        </a:rPr>
                        <a:t>&lt; </a:t>
                      </a:r>
                      <a:endParaRPr lang="es-EC" sz="1200" b="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b="0" dirty="0">
                          <a:effectLst/>
                          <a:latin typeface="Arial Narrow" panose="020B0606020202030204" pitchFamily="34" charset="0"/>
                        </a:rPr>
                        <a:t>30</a:t>
                      </a:r>
                      <a:endParaRPr lang="es-EC" sz="1200" b="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3,25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Arial Narrow" panose="020B0606020202030204" pitchFamily="34" charset="0"/>
                        </a:rPr>
                        <a:t>3,5</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Arial Narrow" panose="020B0606020202030204" pitchFamily="34" charset="0"/>
                        </a:rPr>
                        <a:t>2,5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a:effectLst/>
                          <a:latin typeface="Arial Narrow" panose="020B0606020202030204" pitchFamily="34" charset="0"/>
                        </a:rPr>
                        <a:t>&lt; </a:t>
                      </a:r>
                      <a:endParaRPr lang="es-EC" sz="1200">
                        <a:effectLst/>
                        <a:latin typeface="Arial Narrow" panose="020B0606020202030204" pitchFamily="34" charset="0"/>
                        <a:ea typeface="Calibri"/>
                        <a:cs typeface="Times New Roman"/>
                      </a:endParaRPr>
                    </a:p>
                  </a:txBody>
                  <a:tcPr marL="44450" marR="44450" marT="0" marB="0" anchor="ctr">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s-EC" sz="1200" dirty="0">
                          <a:effectLst/>
                          <a:latin typeface="Arial Narrow" panose="020B0606020202030204" pitchFamily="34" charset="0"/>
                        </a:rPr>
                        <a:t>2,75</a:t>
                      </a:r>
                      <a:endParaRPr lang="es-EC" sz="1200" dirty="0">
                        <a:effectLst/>
                        <a:latin typeface="Arial Narrow" panose="020B0606020202030204" pitchFamily="34" charset="0"/>
                        <a:ea typeface="Calibri"/>
                        <a:cs typeface="Times New Roman"/>
                      </a:endParaRPr>
                    </a:p>
                  </a:txBody>
                  <a:tcPr marL="44450" marR="4445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27" name="26 Rectángulo"/>
          <p:cNvSpPr/>
          <p:nvPr/>
        </p:nvSpPr>
        <p:spPr>
          <a:xfrm>
            <a:off x="2113701" y="6237312"/>
            <a:ext cx="5122595" cy="432048"/>
          </a:xfrm>
          <a:prstGeom prst="rect">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004583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195"/>
                                        </p:tgtEl>
                                        <p:attrNameLst>
                                          <p:attrName>style.visibility</p:attrName>
                                        </p:attrNameLst>
                                      </p:cBhvr>
                                      <p:to>
                                        <p:strVal val="visible"/>
                                      </p:to>
                                    </p:set>
                                    <p:animEffect transition="in" filter="circle(in)">
                                      <p:cBhvr>
                                        <p:cTn id="41" dur="2000"/>
                                        <p:tgtEl>
                                          <p:spTgt spid="8195"/>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ircle(in)">
                                      <p:cBhvr>
                                        <p:cTn id="44" dur="2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circle(in)">
                                      <p:cBhvr>
                                        <p:cTn id="64" dur="2000"/>
                                        <p:tgtEl>
                                          <p:spTgt spid="3"/>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barn(inVertical)">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circle(in)">
                                      <p:cBhvr>
                                        <p:cTn id="81" dur="2000"/>
                                        <p:tgtEl>
                                          <p:spTgt spid="13"/>
                                        </p:tgtEl>
                                      </p:cBhvr>
                                    </p:animEffect>
                                  </p:childTnLst>
                                </p:cTn>
                              </p:par>
                              <p:par>
                                <p:cTn id="82" presetID="6" presetClass="entr" presetSubtype="16"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circle(in)">
                                      <p:cBhvr>
                                        <p:cTn id="84" dur="2000"/>
                                        <p:tgtEl>
                                          <p:spTgt spid="15"/>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circle(in)">
                                      <p:cBhvr>
                                        <p:cTn id="87" dur="2000"/>
                                        <p:tgtEl>
                                          <p:spTgt spid="20"/>
                                        </p:tgtEl>
                                      </p:cBhvr>
                                    </p:animEffect>
                                  </p:childTnLst>
                                </p:cTn>
                              </p:par>
                              <p:par>
                                <p:cTn id="88" presetID="6" presetClass="entr" presetSubtype="16"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circle(in)">
                                      <p:cBhvr>
                                        <p:cTn id="90" dur="2000"/>
                                        <p:tgtEl>
                                          <p:spTgt spid="12"/>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16"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circle(in)">
                                      <p:cBhvr>
                                        <p:cTn id="95" dur="2000"/>
                                        <p:tgtEl>
                                          <p:spTgt spid="25"/>
                                        </p:tgtEl>
                                      </p:cBhvr>
                                    </p:animEffect>
                                  </p:childTnLst>
                                </p:cTn>
                              </p:par>
                              <p:par>
                                <p:cTn id="96" presetID="6" presetClass="entr" presetSubtype="16"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circle(in)">
                                      <p:cBhvr>
                                        <p:cTn id="98" dur="2000"/>
                                        <p:tgtEl>
                                          <p:spTgt spid="23"/>
                                        </p:tgtEl>
                                      </p:cBhvr>
                                    </p:animEffect>
                                  </p:childTnLst>
                                </p:cTn>
                              </p:par>
                              <p:par>
                                <p:cTn id="99" presetID="6" presetClass="entr" presetSubtype="16" fill="hold"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circle(in)">
                                      <p:cBhvr>
                                        <p:cTn id="101" dur="2000"/>
                                        <p:tgtEl>
                                          <p:spTgt spid="22"/>
                                        </p:tgtEl>
                                      </p:cBhvr>
                                    </p:animEffect>
                                  </p:childTnLst>
                                </p:cTn>
                              </p:par>
                              <p:par>
                                <p:cTn id="102" presetID="6" presetClass="entr" presetSubtype="16" fill="hold" grpId="0" nodeType="with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circle(in)">
                                      <p:cBhvr>
                                        <p:cTn id="10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2" grpId="0"/>
      <p:bldP spid="20" grpId="0"/>
      <p:bldP spid="25" grpId="0"/>
      <p:bldP spid="24" grpId="0"/>
      <p:bldP spid="26" grpId="0"/>
      <p:bldP spid="30"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PARÁMETROS DE OLEAJE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95536" y="1340768"/>
            <a:ext cx="2664296" cy="2516073"/>
          </a:xfrm>
          <a:prstGeom prst="rect">
            <a:avLst/>
          </a:prstGeom>
        </p:spPr>
        <p:txBody>
          <a:bodyPr wrap="square">
            <a:spAutoFit/>
          </a:bodyPr>
          <a:lstStyle/>
          <a:p>
            <a:pPr algn="just">
              <a:lnSpc>
                <a:spcPct val="150000"/>
              </a:lnSpc>
            </a:pPr>
            <a:r>
              <a:rPr lang="es-EC" sz="1500" dirty="0">
                <a:latin typeface="Arial Narrow" panose="020B0606020202030204" pitchFamily="34" charset="0"/>
              </a:rPr>
              <a:t>Para establecer la altura exacta del borde libre, es importante determinar las características de oleaje en el embalse, el cual, como bien se sabe, es causado por el viento y por los movimientos propios del agua. </a:t>
            </a:r>
          </a:p>
        </p:txBody>
      </p:sp>
      <p:sp>
        <p:nvSpPr>
          <p:cNvPr id="7" name="6 Rectángulo"/>
          <p:cNvSpPr/>
          <p:nvPr/>
        </p:nvSpPr>
        <p:spPr>
          <a:xfrm>
            <a:off x="456108" y="3933056"/>
            <a:ext cx="2088232" cy="369332"/>
          </a:xfrm>
          <a:prstGeom prst="rect">
            <a:avLst/>
          </a:prstGeom>
        </p:spPr>
        <p:txBody>
          <a:bodyPr wrap="square">
            <a:spAutoFit/>
          </a:bodyPr>
          <a:lstStyle/>
          <a:p>
            <a:pPr lvl="0"/>
            <a:r>
              <a:rPr lang="es-EC" b="1" u="sng" dirty="0" smtClean="0">
                <a:latin typeface="Arial Narrow" panose="020B0606020202030204" pitchFamily="34" charset="0"/>
              </a:rPr>
              <a:t>Velocidad del Viento</a:t>
            </a:r>
            <a:endParaRPr lang="es-EC" dirty="0">
              <a:latin typeface="Arial Narrow" panose="020B0606020202030204"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1334389147"/>
              </p:ext>
            </p:extLst>
          </p:nvPr>
        </p:nvGraphicFramePr>
        <p:xfrm>
          <a:off x="1839364" y="4653136"/>
          <a:ext cx="5302885" cy="1600200"/>
        </p:xfrm>
        <a:graphic>
          <a:graphicData uri="http://schemas.openxmlformats.org/drawingml/2006/table">
            <a:tbl>
              <a:tblPr firstRow="1" firstCol="1" bandRow="1">
                <a:tableStyleId>{69012ECD-51FC-41F1-AA8D-1B2483CD663E}</a:tableStyleId>
              </a:tblPr>
              <a:tblGrid>
                <a:gridCol w="946150"/>
                <a:gridCol w="2836545"/>
                <a:gridCol w="563245"/>
                <a:gridCol w="956945"/>
              </a:tblGrid>
              <a:tr h="252095">
                <a:tc gridSpan="4">
                  <a:txBody>
                    <a:bodyPr/>
                    <a:lstStyle/>
                    <a:p>
                      <a:pPr algn="ctr">
                        <a:lnSpc>
                          <a:spcPct val="150000"/>
                        </a:lnSpc>
                        <a:spcAft>
                          <a:spcPts val="0"/>
                        </a:spcAft>
                      </a:pPr>
                      <a:r>
                        <a:rPr lang="es-EC" sz="1400" dirty="0">
                          <a:effectLst/>
                          <a:latin typeface="Arial Narrow" panose="020B0606020202030204" pitchFamily="34" charset="0"/>
                        </a:rPr>
                        <a:t>Velocidad del Viento</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252095">
                <a:tc>
                  <a:txBody>
                    <a:bodyPr/>
                    <a:lstStyle/>
                    <a:p>
                      <a:pPr algn="ctr">
                        <a:lnSpc>
                          <a:spcPct val="150000"/>
                        </a:lnSpc>
                        <a:spcAft>
                          <a:spcPts val="0"/>
                        </a:spcAft>
                      </a:pPr>
                      <a:r>
                        <a:rPr lang="es-EC" sz="1400">
                          <a:effectLst/>
                          <a:latin typeface="Arial Narrow" panose="020B0606020202030204" pitchFamily="34" charset="0"/>
                        </a:rPr>
                        <a:t>Incógnita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Arial Narrow" panose="020B0606020202030204" pitchFamily="34" charset="0"/>
                        </a:rPr>
                        <a:t>Descripción</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Valor</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Arial Narrow" panose="020B0606020202030204" pitchFamily="34" charset="0"/>
                        </a:rPr>
                        <a:t>Unidades</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50000"/>
                        </a:lnSpc>
                        <a:spcAft>
                          <a:spcPts val="0"/>
                        </a:spcAft>
                      </a:pPr>
                      <a:r>
                        <a:rPr lang="es-EC" sz="1400" b="0">
                          <a:effectLst/>
                          <a:latin typeface="Arial Narrow" panose="020B0606020202030204" pitchFamily="34" charset="0"/>
                        </a:rPr>
                        <a:t>V1</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Velocidad del viento 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80,00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Km/h</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50000"/>
                        </a:lnSpc>
                        <a:spcAft>
                          <a:spcPts val="0"/>
                        </a:spcAft>
                      </a:pPr>
                      <a:r>
                        <a:rPr lang="es-EC" sz="1400" b="0">
                          <a:effectLst/>
                          <a:latin typeface="Arial Narrow" panose="020B0606020202030204" pitchFamily="34" charset="0"/>
                        </a:rPr>
                        <a:t>V2</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Velocidad del viento 90%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60,00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Km/h</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50000"/>
                        </a:lnSpc>
                        <a:spcAft>
                          <a:spcPts val="0"/>
                        </a:spcAft>
                      </a:pPr>
                      <a:r>
                        <a:rPr lang="es-EC" sz="1400" b="0" dirty="0">
                          <a:effectLst/>
                          <a:latin typeface="Arial Narrow" panose="020B0606020202030204" pitchFamily="34" charset="0"/>
                        </a:rPr>
                        <a:t>V3</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Velocidad del viento 95%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50,00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Km/h</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218" name="Picture 2" descr="http://www.geography.learnontheinternet.co.uk/images/coast/wav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559774"/>
            <a:ext cx="4824536" cy="215725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5309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down)">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218"/>
                                        </p:tgtEl>
                                        <p:attrNameLst>
                                          <p:attrName>style.visibility</p:attrName>
                                        </p:attrNameLst>
                                      </p:cBhvr>
                                      <p:to>
                                        <p:strVal val="visible"/>
                                      </p:to>
                                    </p:set>
                                    <p:animEffect transition="in" filter="barn(inVertical)">
                                      <p:cBhvr>
                                        <p:cTn id="46" dur="500"/>
                                        <p:tgtEl>
                                          <p:spTgt spid="921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circle(in)">
                                      <p:cBhvr>
                                        <p:cTn id="5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a:spLocks noGrp="1"/>
          </p:cNvSpPr>
          <p:nvPr>
            <p:ph sz="quarter" idx="1"/>
          </p:nvPr>
        </p:nvSpPr>
        <p:spPr>
          <a:xfrm>
            <a:off x="395536" y="836712"/>
            <a:ext cx="8064896" cy="1512168"/>
          </a:xfrm>
        </p:spPr>
        <p:txBody>
          <a:bodyPr>
            <a:normAutofit/>
          </a:bodyPr>
          <a:lstStyle/>
          <a:p>
            <a:pPr marL="0" indent="0" algn="just">
              <a:lnSpc>
                <a:spcPct val="150000"/>
              </a:lnSpc>
              <a:buNone/>
            </a:pPr>
            <a:r>
              <a:rPr lang="es-EC" sz="1500" dirty="0">
                <a:latin typeface="Arial Narrow" panose="020B0606020202030204" pitchFamily="34" charset="0"/>
              </a:rPr>
              <a:t>El Plan Integral de Desarrollo de los Recursos Hídricos de Manabí–Fase I, divide a la provincia en 22 cuencas hidrológicas o unidades de planificación, donde el sistema hidrográfico Carrizal-Chone ocupa un área de 2267 Km</a:t>
            </a:r>
            <a:r>
              <a:rPr lang="es-EC" sz="1500" baseline="30000" dirty="0">
                <a:latin typeface="Arial Narrow" panose="020B0606020202030204" pitchFamily="34" charset="0"/>
              </a:rPr>
              <a:t>2</a:t>
            </a:r>
            <a:r>
              <a:rPr lang="es-EC" sz="1500" dirty="0">
                <a:latin typeface="Arial Narrow" panose="020B0606020202030204" pitchFamily="34" charset="0"/>
              </a:rPr>
              <a:t>. Dentro de este sistema se encuentran las cuencas de los ríos Garrapata, Mosquito y Grande que forman el río Chone. </a:t>
            </a:r>
          </a:p>
          <a:p>
            <a:pPr>
              <a:lnSpc>
                <a:spcPct val="150000"/>
              </a:lnSpc>
            </a:pPr>
            <a:endParaRPr lang="es-EC" sz="1500" dirty="0"/>
          </a:p>
        </p:txBody>
      </p:sp>
      <p:pic>
        <p:nvPicPr>
          <p:cNvPr id="17" name="16 Imagen"/>
          <p:cNvPicPr/>
          <p:nvPr/>
        </p:nvPicPr>
        <p:blipFill rotWithShape="1">
          <a:blip r:embed="rId2">
            <a:extLst>
              <a:ext uri="{28A0092B-C50C-407E-A947-70E740481C1C}">
                <a14:useLocalDpi xmlns:a14="http://schemas.microsoft.com/office/drawing/2010/main" val="0"/>
              </a:ext>
            </a:extLst>
          </a:blip>
          <a:srcRect r="2307"/>
          <a:stretch/>
        </p:blipFill>
        <p:spPr bwMode="auto">
          <a:xfrm>
            <a:off x="2350135" y="2420789"/>
            <a:ext cx="4384040" cy="2968625"/>
          </a:xfrm>
          <a:prstGeom prst="rect">
            <a:avLst/>
          </a:prstGeom>
          <a:noFill/>
          <a:ln>
            <a:noFill/>
          </a:ln>
          <a:extLst>
            <a:ext uri="{53640926-AAD7-44D8-BBD7-CCE9431645EC}">
              <a14:shadowObscured xmlns:a14="http://schemas.microsoft.com/office/drawing/2010/main"/>
            </a:ext>
          </a:extLst>
        </p:spPr>
      </p:pic>
      <p:sp>
        <p:nvSpPr>
          <p:cNvPr id="7" name="2 Título"/>
          <p:cNvSpPr>
            <a:spLocks noGrp="1"/>
          </p:cNvSpPr>
          <p:nvPr>
            <p:ph type="title"/>
          </p:nvPr>
        </p:nvSpPr>
        <p:spPr>
          <a:xfrm>
            <a:off x="381000" y="188640"/>
            <a:ext cx="4191000" cy="696889"/>
          </a:xfrm>
        </p:spPr>
        <p:txBody>
          <a:bodyPr>
            <a:noAutofit/>
          </a:bodyPr>
          <a:lstStyle/>
          <a:p>
            <a:pPr algn="just"/>
            <a:r>
              <a:rPr lang="es-EC" sz="4000" cap="none" spc="0"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ANTECEDENTES</a:t>
            </a:r>
            <a:endParaRPr lang="es-EC" sz="4000" cap="none" spc="0"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12" name="Picture 2" descr="http://romoced.files.wordpress.com/2012/03/sdc14484.jpg?w=460&amp;h=3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12" y="2413713"/>
            <a:ext cx="3980094" cy="2901463"/>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467544" y="5538281"/>
            <a:ext cx="7704856" cy="1131079"/>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Por el </a:t>
            </a:r>
            <a:r>
              <a:rPr lang="es-EC" sz="1500" dirty="0">
                <a:latin typeface="Arial Narrow" panose="020B0606020202030204" pitchFamily="34" charset="0"/>
              </a:rPr>
              <a:t>comportamiento hidrológico, que está en convergencia con el régimen pluviométrico de la zona, en épocas de grandes precipitaciones los ríos aumentan su caudal produciéndose daños que </a:t>
            </a:r>
            <a:r>
              <a:rPr lang="es-EC" sz="1500" dirty="0" smtClean="0">
                <a:latin typeface="Arial Narrow" panose="020B0606020202030204" pitchFamily="34" charset="0"/>
              </a:rPr>
              <a:t>paralizan el </a:t>
            </a:r>
            <a:r>
              <a:rPr lang="es-EC" sz="1500" dirty="0">
                <a:latin typeface="Arial Narrow" panose="020B0606020202030204" pitchFamily="34" charset="0"/>
              </a:rPr>
              <a:t>ámbito laboral, desarrollo económico y social a gran parte de la población</a:t>
            </a:r>
          </a:p>
        </p:txBody>
      </p:sp>
      <p:sp>
        <p:nvSpPr>
          <p:cNvPr id="6" name="5 CuadroTexto"/>
          <p:cNvSpPr txBox="1"/>
          <p:nvPr/>
        </p:nvSpPr>
        <p:spPr>
          <a:xfrm>
            <a:off x="771589" y="4861765"/>
            <a:ext cx="3548046" cy="369332"/>
          </a:xfrm>
          <a:prstGeom prst="rect">
            <a:avLst/>
          </a:prstGeom>
          <a:noFill/>
        </p:spPr>
        <p:txBody>
          <a:bodyPr wrap="square" rtlCol="0">
            <a:spAutoFit/>
          </a:bodyPr>
          <a:lstStyle/>
          <a:p>
            <a:r>
              <a:rPr lang="es-EC" b="1" u="sng" dirty="0" smtClean="0">
                <a:solidFill>
                  <a:srgbClr val="FFFF00"/>
                </a:solidFill>
              </a:rPr>
              <a:t>Año 2013 – Daños por lluvias</a:t>
            </a:r>
            <a:endParaRPr lang="es-EC" b="1" u="sng" dirty="0">
              <a:solidFill>
                <a:srgbClr val="FFFF00"/>
              </a:solidFill>
            </a:endParaRPr>
          </a:p>
        </p:txBody>
      </p:sp>
      <p:sp>
        <p:nvSpPr>
          <p:cNvPr id="14" name="AutoShape 2" descr="https://encrypted-tbn0.gstatic.com/images?q=tbn:ANd9GcQdkXSs90Ns_01bbx_m1tUWM3p7r02p5BSLtm_LBRCrfNPBK25k8w"/>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8" name="Picture 4" descr="http://www.casaesperanza.org.pa/wp-content/gallery/trabajo/trabajo-agricol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992" y="2420789"/>
            <a:ext cx="3939099" cy="2894387"/>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15 CuadroTexto"/>
          <p:cNvSpPr txBox="1"/>
          <p:nvPr/>
        </p:nvSpPr>
        <p:spPr>
          <a:xfrm>
            <a:off x="4607667" y="2485501"/>
            <a:ext cx="3743572" cy="369332"/>
          </a:xfrm>
          <a:prstGeom prst="rect">
            <a:avLst/>
          </a:prstGeom>
          <a:noFill/>
        </p:spPr>
        <p:txBody>
          <a:bodyPr wrap="square" rtlCol="0">
            <a:spAutoFit/>
          </a:bodyPr>
          <a:lstStyle/>
          <a:p>
            <a:r>
              <a:rPr lang="es-EC" b="1" u="sng" dirty="0" smtClean="0">
                <a:solidFill>
                  <a:srgbClr val="FF0000"/>
                </a:solidFill>
              </a:rPr>
              <a:t>Zona Fértil – Actividad Agrícola</a:t>
            </a:r>
            <a:endParaRPr lang="es-EC" b="1" u="sng" dirty="0">
              <a:solidFill>
                <a:srgbClr val="FF0000"/>
              </a:solidFill>
            </a:endParaRPr>
          </a:p>
        </p:txBody>
      </p:sp>
    </p:spTree>
    <p:extLst>
      <p:ext uri="{BB962C8B-B14F-4D97-AF65-F5344CB8AC3E}">
        <p14:creationId xmlns:p14="http://schemas.microsoft.com/office/powerpoint/2010/main" val="303760419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heel(1)">
                                      <p:cBhvr>
                                        <p:cTn id="25" dur="2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barn(inVertical)">
                                      <p:cBhvr>
                                        <p:cTn id="38" dur="500"/>
                                        <p:tgtEl>
                                          <p:spTgt spid="10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13" grpId="0"/>
      <p:bldP spid="6"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PARÁMETROS DE OLEAJE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32876" y="1187460"/>
            <a:ext cx="826756" cy="369332"/>
          </a:xfrm>
          <a:prstGeom prst="rect">
            <a:avLst/>
          </a:prstGeom>
        </p:spPr>
        <p:txBody>
          <a:bodyPr wrap="square">
            <a:spAutoFit/>
          </a:bodyPr>
          <a:lstStyle/>
          <a:p>
            <a:pPr lvl="0"/>
            <a:r>
              <a:rPr lang="es-EC" b="1" u="sng" dirty="0" err="1" smtClean="0">
                <a:latin typeface="Arial Narrow" panose="020B0606020202030204" pitchFamily="34" charset="0"/>
              </a:rPr>
              <a:t>Fetch</a:t>
            </a:r>
            <a:endParaRPr lang="es-EC" dirty="0">
              <a:latin typeface="Arial Narrow" panose="020B0606020202030204" pitchFamily="34" charset="0"/>
            </a:endParaRPr>
          </a:p>
        </p:txBody>
      </p:sp>
      <p:sp>
        <p:nvSpPr>
          <p:cNvPr id="8" name="7 Rectángulo"/>
          <p:cNvSpPr/>
          <p:nvPr/>
        </p:nvSpPr>
        <p:spPr>
          <a:xfrm>
            <a:off x="683568" y="3645024"/>
            <a:ext cx="7215787"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La altura de ola depende directamente de su orientación respecto a los vientos dominantes, lo cual se puede determinar a través del </a:t>
            </a:r>
            <a:r>
              <a:rPr lang="es-EC" sz="1500" dirty="0" err="1">
                <a:latin typeface="Arial Narrow" panose="020B0606020202030204" pitchFamily="34" charset="0"/>
              </a:rPr>
              <a:t>Fetch</a:t>
            </a:r>
            <a:r>
              <a:rPr lang="es-EC" sz="1500" dirty="0">
                <a:latin typeface="Arial Narrow" panose="020B0606020202030204" pitchFamily="34" charset="0"/>
              </a:rPr>
              <a:t>, es decir la longitud más grande medida desde el punto más alejado del vaso de almacenamiento del embalse hasta la cortina.</a:t>
            </a:r>
          </a:p>
        </p:txBody>
      </p:sp>
      <p:graphicFrame>
        <p:nvGraphicFramePr>
          <p:cNvPr id="9" name="8 Tabla"/>
          <p:cNvGraphicFramePr>
            <a:graphicFrameLocks noGrp="1"/>
          </p:cNvGraphicFramePr>
          <p:nvPr>
            <p:extLst>
              <p:ext uri="{D42A27DB-BD31-4B8C-83A1-F6EECF244321}">
                <p14:modId xmlns:p14="http://schemas.microsoft.com/office/powerpoint/2010/main" val="4079753267"/>
              </p:ext>
            </p:extLst>
          </p:nvPr>
        </p:nvGraphicFramePr>
        <p:xfrm>
          <a:off x="722931" y="4941168"/>
          <a:ext cx="7305452" cy="1329321"/>
        </p:xfrm>
        <a:graphic>
          <a:graphicData uri="http://schemas.openxmlformats.org/drawingml/2006/table">
            <a:tbl>
              <a:tblPr firstRow="1" firstCol="1" bandRow="1">
                <a:tableStyleId>{F2DE63D5-997A-4646-A377-4702673A728D}</a:tableStyleId>
              </a:tblPr>
              <a:tblGrid>
                <a:gridCol w="944802"/>
                <a:gridCol w="1904036"/>
                <a:gridCol w="1191717"/>
                <a:gridCol w="1282766"/>
                <a:gridCol w="1190044"/>
                <a:gridCol w="792087"/>
              </a:tblGrid>
              <a:tr h="437781">
                <a:tc>
                  <a:txBody>
                    <a:bodyPr/>
                    <a:lstStyle/>
                    <a:p>
                      <a:pPr algn="ctr">
                        <a:lnSpc>
                          <a:spcPct val="150000"/>
                        </a:lnSpc>
                        <a:spcAft>
                          <a:spcPts val="0"/>
                        </a:spcAft>
                      </a:pPr>
                      <a:r>
                        <a:rPr lang="es-EC" sz="1300" dirty="0">
                          <a:effectLst/>
                          <a:latin typeface="Arial Narrow" panose="020B0606020202030204" pitchFamily="34" charset="0"/>
                        </a:rPr>
                        <a:t>Incógnita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Descripción</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Valor para Name</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dirty="0">
                          <a:effectLst/>
                          <a:latin typeface="Arial Narrow" panose="020B0606020202030204" pitchFamily="34" charset="0"/>
                        </a:rPr>
                        <a:t>Valor para </a:t>
                      </a:r>
                      <a:r>
                        <a:rPr lang="es-EC" sz="1300" dirty="0" err="1">
                          <a:effectLst/>
                          <a:latin typeface="Arial Narrow" panose="020B0606020202030204" pitchFamily="34" charset="0"/>
                        </a:rPr>
                        <a:t>Namo</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Valor para Namu</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Unidades</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8059">
                <a:tc>
                  <a:txBody>
                    <a:bodyPr/>
                    <a:lstStyle/>
                    <a:p>
                      <a:pPr algn="ctr">
                        <a:lnSpc>
                          <a:spcPct val="150000"/>
                        </a:lnSpc>
                        <a:spcAft>
                          <a:spcPts val="0"/>
                        </a:spcAft>
                      </a:pPr>
                      <a:r>
                        <a:rPr lang="es-EC" sz="1300">
                          <a:effectLst/>
                          <a:latin typeface="Arial Narrow" panose="020B0606020202030204" pitchFamily="34" charset="0"/>
                        </a:rPr>
                        <a:t>D</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dirty="0" err="1">
                          <a:effectLst/>
                          <a:latin typeface="Arial Narrow" panose="020B0606020202030204" pitchFamily="34" charset="0"/>
                        </a:rPr>
                        <a:t>Fetch</a:t>
                      </a:r>
                      <a:r>
                        <a:rPr lang="es-EC" sz="1300" dirty="0">
                          <a:effectLst/>
                          <a:latin typeface="Arial Narrow" panose="020B0606020202030204" pitchFamily="34" charset="0"/>
                        </a:rPr>
                        <a:t> : Longitud de recorrido del viento</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1,16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1,10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0,60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dirty="0">
                          <a:effectLst/>
                          <a:latin typeface="Arial Narrow" panose="020B0606020202030204" pitchFamily="34" charset="0"/>
                        </a:rPr>
                        <a:t>km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4279">
                <a:tc>
                  <a:txBody>
                    <a:bodyPr/>
                    <a:lstStyle/>
                    <a:p>
                      <a:pPr algn="ctr">
                        <a:lnSpc>
                          <a:spcPct val="150000"/>
                        </a:lnSpc>
                        <a:spcAft>
                          <a:spcPts val="0"/>
                        </a:spcAft>
                      </a:pPr>
                      <a:r>
                        <a:rPr lang="es-EC" sz="1300">
                          <a:effectLst/>
                          <a:latin typeface="Arial Narrow" panose="020B0606020202030204" pitchFamily="34" charset="0"/>
                        </a:rPr>
                        <a:t>α</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dirty="0">
                          <a:effectLst/>
                          <a:latin typeface="Arial Narrow" panose="020B0606020202030204" pitchFamily="34" charset="0"/>
                        </a:rPr>
                        <a:t>Angulo del viento</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50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49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a:effectLst/>
                          <a:latin typeface="Arial Narrow" panose="020B0606020202030204" pitchFamily="34" charset="0"/>
                        </a:rPr>
                        <a:t>53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300" dirty="0">
                          <a:effectLst/>
                          <a:latin typeface="Arial Narrow" panose="020B0606020202030204" pitchFamily="34" charset="0"/>
                        </a:rPr>
                        <a:t>grados</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1026" t="39195" r="39619" b="32193"/>
          <a:stretch/>
        </p:blipFill>
        <p:spPr bwMode="auto">
          <a:xfrm>
            <a:off x="1547664" y="1638092"/>
            <a:ext cx="5458101" cy="1778936"/>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121534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par>
                                <p:cTn id="42" presetID="6"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PARÁMETROS DE OLEAJE</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32876" y="1187460"/>
            <a:ext cx="2554948" cy="369332"/>
          </a:xfrm>
          <a:prstGeom prst="rect">
            <a:avLst/>
          </a:prstGeom>
        </p:spPr>
        <p:txBody>
          <a:bodyPr wrap="square">
            <a:spAutoFit/>
          </a:bodyPr>
          <a:lstStyle/>
          <a:p>
            <a:pPr lvl="0"/>
            <a:r>
              <a:rPr lang="es-EC" b="1" u="sng" dirty="0" smtClean="0">
                <a:latin typeface="Arial Narrow" panose="020B0606020202030204" pitchFamily="34" charset="0"/>
              </a:rPr>
              <a:t>Altura de la Ola</a:t>
            </a:r>
            <a:endParaRPr lang="es-EC"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432876" y="1944176"/>
                <a:ext cx="4000280" cy="18448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h</m:t>
                      </m:r>
                      <m:r>
                        <a:rPr lang="es-ES" sz="1600" i="1">
                          <a:latin typeface="Cambria Math"/>
                        </a:rPr>
                        <m:t>=0,009165∗</m:t>
                      </m:r>
                      <m:r>
                        <a:rPr lang="es-ES" sz="1600" i="1">
                          <a:latin typeface="Cambria Math"/>
                        </a:rPr>
                        <m:t>𝑊</m:t>
                      </m:r>
                      <m:r>
                        <a:rPr lang="es-ES" sz="1600" i="1">
                          <a:latin typeface="Cambria Math"/>
                        </a:rPr>
                        <m:t>∗</m:t>
                      </m:r>
                      <m:rad>
                        <m:radPr>
                          <m:ctrlPr>
                            <a:rPr lang="es-EC" sz="1600" i="1">
                              <a:latin typeface="Cambria Math"/>
                            </a:rPr>
                          </m:ctrlPr>
                        </m:radPr>
                        <m:deg>
                          <m:r>
                            <a:rPr lang="es-ES" sz="1600" i="1">
                              <a:latin typeface="Cambria Math"/>
                            </a:rPr>
                            <m:t>3</m:t>
                          </m:r>
                        </m:deg>
                        <m:e>
                          <m:r>
                            <a:rPr lang="es-ES" sz="1600" i="1">
                              <a:latin typeface="Cambria Math"/>
                            </a:rPr>
                            <m:t>𝑊</m:t>
                          </m:r>
                          <m:r>
                            <a:rPr lang="es-ES" sz="1600" i="1">
                              <a:latin typeface="Cambria Math"/>
                            </a:rPr>
                            <m:t>∗</m:t>
                          </m:r>
                          <m:r>
                            <a:rPr lang="es-ES" sz="1600" i="1">
                              <a:latin typeface="Cambria Math"/>
                            </a:rPr>
                            <m:t>𝐷</m:t>
                          </m:r>
                        </m:e>
                      </m:rad>
                    </m:oMath>
                  </m:oMathPara>
                </a14:m>
                <a:endParaRPr lang="es-EC" sz="1600" dirty="0" smtClean="0">
                  <a:latin typeface="Arial Narrow" panose="020B0606020202030204" pitchFamily="34" charset="0"/>
                </a:endParaRPr>
              </a:p>
              <a:p>
                <a:endParaRPr lang="es-EC" sz="1600" dirty="0">
                  <a:latin typeface="Arial Narrow" panose="020B0606020202030204" pitchFamily="34" charset="0"/>
                </a:endParaRPr>
              </a:p>
              <a:p>
                <a:r>
                  <a:rPr lang="es-EC" sz="1600" dirty="0">
                    <a:latin typeface="Arial Narrow" panose="020B0606020202030204" pitchFamily="34" charset="0"/>
                  </a:rPr>
                  <a:t>Dónde</a:t>
                </a:r>
                <a:r>
                  <a:rPr lang="es-EC" sz="1600" dirty="0" smtClean="0">
                    <a:latin typeface="Arial Narrow" panose="020B0606020202030204" pitchFamily="34" charset="0"/>
                  </a:rPr>
                  <a:t>:</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W = Velocidad del viento en m/s</a:t>
                </a:r>
              </a:p>
              <a:p>
                <a:pPr marL="285750" lvl="0" indent="-285750">
                  <a:buFont typeface="Arial" panose="020B0604020202020204" pitchFamily="34" charset="0"/>
                  <a:buChar char="•"/>
                </a:pPr>
                <a:r>
                  <a:rPr lang="es-EC" sz="1600" dirty="0">
                    <a:latin typeface="Arial Narrow" panose="020B0606020202030204" pitchFamily="34" charset="0"/>
                  </a:rPr>
                  <a:t>D = Longitud de recorrido del viento (</a:t>
                </a:r>
                <a:r>
                  <a:rPr lang="es-EC" sz="1600" dirty="0" err="1">
                    <a:latin typeface="Arial Narrow" panose="020B0606020202030204" pitchFamily="34" charset="0"/>
                  </a:rPr>
                  <a:t>Fetch</a:t>
                </a:r>
                <a:r>
                  <a:rPr lang="es-EC" sz="1600" dirty="0">
                    <a:latin typeface="Arial Narrow" panose="020B0606020202030204" pitchFamily="34" charset="0"/>
                  </a:rPr>
                  <a:t>) en km</a:t>
                </a:r>
              </a:p>
            </p:txBody>
          </p:sp>
        </mc:Choice>
        <mc:Fallback xmlns="">
          <p:sp>
            <p:nvSpPr>
              <p:cNvPr id="7" name="6 Rectángulo"/>
              <p:cNvSpPr>
                <a:spLocks noRot="1" noChangeAspect="1" noMove="1" noResize="1" noEditPoints="1" noAdjustHandles="1" noChangeArrowheads="1" noChangeShapeType="1" noTextEdit="1"/>
              </p:cNvSpPr>
              <p:nvPr/>
            </p:nvSpPr>
            <p:spPr>
              <a:xfrm>
                <a:off x="432876" y="1944176"/>
                <a:ext cx="4000280" cy="1844864"/>
              </a:xfrm>
              <a:prstGeom prst="rect">
                <a:avLst/>
              </a:prstGeom>
              <a:blipFill rotWithShape="1">
                <a:blip r:embed="rId3"/>
                <a:stretch>
                  <a:fillRect l="-762" b="-33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4848080" y="1790994"/>
                <a:ext cx="3324320" cy="207005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i="1">
                          <a:latin typeface="Cambria Math"/>
                        </a:rPr>
                        <m:t>𝜆</m:t>
                      </m:r>
                      <m:r>
                        <a:rPr lang="es-ES" sz="1600">
                          <a:latin typeface="Cambria Math"/>
                        </a:rPr>
                        <m:t>=</m:t>
                      </m:r>
                      <m:f>
                        <m:fPr>
                          <m:ctrlPr>
                            <a:rPr lang="es-EC" sz="1600" i="1">
                              <a:latin typeface="Cambria Math"/>
                            </a:rPr>
                          </m:ctrlPr>
                        </m:fPr>
                        <m:num>
                          <m:r>
                            <a:rPr lang="es-ES" sz="1600" i="1">
                              <a:latin typeface="Cambria Math"/>
                            </a:rPr>
                            <m:t>𝑔</m:t>
                          </m:r>
                          <m:r>
                            <a:rPr lang="es-ES" sz="1600" i="1">
                              <a:latin typeface="Cambria Math"/>
                            </a:rPr>
                            <m:t>∗</m:t>
                          </m:r>
                          <m:sSup>
                            <m:sSupPr>
                              <m:ctrlPr>
                                <a:rPr lang="es-EC" sz="1600" i="1">
                                  <a:latin typeface="Cambria Math"/>
                                </a:rPr>
                              </m:ctrlPr>
                            </m:sSupPr>
                            <m:e>
                              <m:r>
                                <a:rPr lang="es-ES" sz="1600" i="1">
                                  <a:latin typeface="Cambria Math"/>
                                </a:rPr>
                                <m:t>𝜏</m:t>
                              </m:r>
                            </m:e>
                            <m:sup>
                              <m:r>
                                <a:rPr lang="es-ES" sz="1600" i="1">
                                  <a:latin typeface="Cambria Math"/>
                                </a:rPr>
                                <m:t>2</m:t>
                              </m:r>
                            </m:sup>
                          </m:sSup>
                        </m:num>
                        <m:den>
                          <m:r>
                            <a:rPr lang="es-ES" sz="1600" i="1">
                              <a:latin typeface="Cambria Math"/>
                            </a:rPr>
                            <m:t>2∗</m:t>
                          </m:r>
                          <m:r>
                            <a:rPr lang="es-ES" sz="1600" i="1">
                              <a:latin typeface="Cambria Math"/>
                            </a:rPr>
                            <m:t>𝜋</m:t>
                          </m:r>
                        </m:den>
                      </m:f>
                    </m:oMath>
                  </m:oMathPara>
                </a14:m>
                <a:endParaRPr lang="es-EC" sz="1600" dirty="0">
                  <a:latin typeface="Arial Narrow" panose="020B0606020202030204" pitchFamily="34" charset="0"/>
                </a:endParaRPr>
              </a:p>
              <a:p>
                <a:r>
                  <a:rPr lang="es-EC" sz="1600" dirty="0">
                    <a:latin typeface="Arial Narrow" panose="020B0606020202030204" pitchFamily="34" charset="0"/>
                  </a:rPr>
                  <a:t> </a:t>
                </a:r>
              </a:p>
              <a:p>
                <a:r>
                  <a:rPr lang="es-EC" sz="1600" dirty="0">
                    <a:latin typeface="Arial Narrow" panose="020B0606020202030204" pitchFamily="34" charset="0"/>
                  </a:rPr>
                  <a:t>Dónde</a:t>
                </a:r>
                <a:r>
                  <a:rPr lang="es-EC" sz="1600" dirty="0" smtClean="0">
                    <a:latin typeface="Arial Narrow" panose="020B0606020202030204" pitchFamily="34" charset="0"/>
                  </a:rPr>
                  <a:t>:</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W = Velocidad del viento en m/s</a:t>
                </a:r>
              </a:p>
              <a:p>
                <a:pPr marL="285750" lvl="0" indent="-285750">
                  <a:buFont typeface="Arial" panose="020B0604020202020204" pitchFamily="34" charset="0"/>
                  <a:buChar char="•"/>
                </a:pPr>
                <a:r>
                  <a:rPr lang="es-EC" sz="1600" dirty="0">
                    <a:latin typeface="Arial Narrow" panose="020B0606020202030204" pitchFamily="34" charset="0"/>
                  </a:rPr>
                  <a:t>h = Altura de la ola en m</a:t>
                </a:r>
              </a:p>
              <a:p>
                <a:pPr marL="285750" lvl="0" indent="-285750">
                  <a:buFont typeface="Arial" panose="020B0604020202020204" pitchFamily="34" charset="0"/>
                  <a:buChar char="•"/>
                </a:pPr>
                <a:r>
                  <a:rPr lang="es-EC" sz="1600" dirty="0">
                    <a:latin typeface="Arial Narrow" panose="020B0606020202030204" pitchFamily="34" charset="0"/>
                  </a:rPr>
                  <a:t>λ = Periodo de duración de la ola.</a:t>
                </a:r>
              </a:p>
            </p:txBody>
          </p:sp>
        </mc:Choice>
        <mc:Fallback xmlns="">
          <p:sp>
            <p:nvSpPr>
              <p:cNvPr id="8" name="7 Rectángulo"/>
              <p:cNvSpPr>
                <a:spLocks noRot="1" noChangeAspect="1" noMove="1" noResize="1" noEditPoints="1" noAdjustHandles="1" noChangeArrowheads="1" noChangeShapeType="1" noTextEdit="1"/>
              </p:cNvSpPr>
              <p:nvPr/>
            </p:nvSpPr>
            <p:spPr>
              <a:xfrm>
                <a:off x="4848080" y="1790994"/>
                <a:ext cx="3324320" cy="2070054"/>
              </a:xfrm>
              <a:prstGeom prst="rect">
                <a:avLst/>
              </a:prstGeom>
              <a:blipFill rotWithShape="1">
                <a:blip r:embed="rId4"/>
                <a:stretch>
                  <a:fillRect l="-916" b="-3245"/>
                </a:stretch>
              </a:blipFill>
            </p:spPr>
            <p:txBody>
              <a:bodyPr/>
              <a:lstStyle/>
              <a:p>
                <a:r>
                  <a:rPr lang="es-EC">
                    <a:noFill/>
                  </a:rPr>
                  <a:t> </a:t>
                </a:r>
              </a:p>
            </p:txBody>
          </p:sp>
        </mc:Fallback>
      </mc:AlternateContent>
      <p:cxnSp>
        <p:nvCxnSpPr>
          <p:cNvPr id="10" name="9 Conector recto"/>
          <p:cNvCxnSpPr/>
          <p:nvPr/>
        </p:nvCxnSpPr>
        <p:spPr>
          <a:xfrm>
            <a:off x="4496660" y="1700808"/>
            <a:ext cx="0" cy="2232248"/>
          </a:xfrm>
          <a:prstGeom prst="line">
            <a:avLst/>
          </a:prstGeom>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graphicFrame>
            <p:nvGraphicFramePr>
              <p:cNvPr id="11" name="10 Tabla"/>
              <p:cNvGraphicFramePr>
                <a:graphicFrameLocks noGrp="1"/>
              </p:cNvGraphicFramePr>
              <p:nvPr>
                <p:extLst>
                  <p:ext uri="{D42A27DB-BD31-4B8C-83A1-F6EECF244321}">
                    <p14:modId xmlns:p14="http://schemas.microsoft.com/office/powerpoint/2010/main" val="1006551773"/>
                  </p:ext>
                </p:extLst>
              </p:nvPr>
            </p:nvGraphicFramePr>
            <p:xfrm>
              <a:off x="723651" y="4221088"/>
              <a:ext cx="6963273" cy="2331377"/>
            </p:xfrm>
            <a:graphic>
              <a:graphicData uri="http://schemas.openxmlformats.org/drawingml/2006/table">
                <a:tbl>
                  <a:tblPr firstRow="1" firstCol="1" bandRow="1">
                    <a:tableStyleId>{F2DE63D5-997A-4646-A377-4702673A728D}</a:tableStyleId>
                  </a:tblPr>
                  <a:tblGrid>
                    <a:gridCol w="861460"/>
                    <a:gridCol w="2357398"/>
                    <a:gridCol w="1008112"/>
                    <a:gridCol w="1026333"/>
                    <a:gridCol w="917883"/>
                    <a:gridCol w="792087"/>
                  </a:tblGrid>
                  <a:tr h="313273">
                    <a:tc>
                      <a:txBody>
                        <a:bodyPr/>
                        <a:lstStyle/>
                        <a:p>
                          <a:pPr algn="ctr">
                            <a:lnSpc>
                              <a:spcPct val="150000"/>
                            </a:lnSpc>
                            <a:spcAft>
                              <a:spcPts val="0"/>
                            </a:spcAft>
                          </a:pPr>
                          <a:r>
                            <a:rPr lang="es-EC" sz="1400" dirty="0">
                              <a:effectLst/>
                              <a:latin typeface="Arial Narrow" panose="020B0606020202030204" pitchFamily="34" charset="0"/>
                            </a:rPr>
                            <a:t>Incógnita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Descripción</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Name</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Namo</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Namu</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Unidades</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589">
                    <a:tc>
                      <a:txBody>
                        <a:bodyPr/>
                        <a:lstStyle/>
                        <a:p>
                          <a:pPr algn="ctr">
                            <a:lnSpc>
                              <a:spcPct val="150000"/>
                            </a:lnSpc>
                            <a:spcAft>
                              <a:spcPts val="0"/>
                            </a:spcAft>
                          </a:pPr>
                          <a:r>
                            <a:rPr lang="es-EC" sz="1400">
                              <a:effectLst/>
                              <a:latin typeface="Arial Narrow" panose="020B0606020202030204" pitchFamily="34" charset="0"/>
                            </a:rPr>
                            <a:t>h</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 sz="1400">
                                    <a:effectLst/>
                                    <a:latin typeface="Cambria Math"/>
                                  </a:rPr>
                                  <m:t>h</m:t>
                                </m:r>
                                <m:r>
                                  <a:rPr lang="es-ES" sz="1400">
                                    <a:effectLst/>
                                    <a:latin typeface="Cambria Math"/>
                                  </a:rPr>
                                  <m:t>=0,009165∗</m:t>
                                </m:r>
                                <m:r>
                                  <a:rPr lang="es-ES" sz="1400">
                                    <a:effectLst/>
                                    <a:latin typeface="Cambria Math"/>
                                  </a:rPr>
                                  <m:t>𝑊</m:t>
                                </m:r>
                                <m:r>
                                  <a:rPr lang="es-ES" sz="1400">
                                    <a:effectLst/>
                                    <a:latin typeface="Cambria Math"/>
                                  </a:rPr>
                                  <m:t>∗</m:t>
                                </m:r>
                                <m:rad>
                                  <m:radPr>
                                    <m:ctrlPr>
                                      <a:rPr lang="es-EC" sz="1400" i="1">
                                        <a:effectLst/>
                                        <a:latin typeface="Cambria Math"/>
                                      </a:rPr>
                                    </m:ctrlPr>
                                  </m:radPr>
                                  <m:deg>
                                    <m:r>
                                      <a:rPr lang="es-ES" sz="1400">
                                        <a:effectLst/>
                                        <a:latin typeface="Cambria Math"/>
                                      </a:rPr>
                                      <m:t>3</m:t>
                                    </m:r>
                                  </m:deg>
                                  <m:e>
                                    <m:r>
                                      <a:rPr lang="es-ES" sz="1400">
                                        <a:effectLst/>
                                        <a:latin typeface="Cambria Math"/>
                                      </a:rPr>
                                      <m:t>𝑊</m:t>
                                    </m:r>
                                    <m:r>
                                      <a:rPr lang="es-ES" sz="1400">
                                        <a:effectLst/>
                                        <a:latin typeface="Cambria Math"/>
                                      </a:rPr>
                                      <m:t>∗</m:t>
                                    </m:r>
                                    <m:r>
                                      <a:rPr lang="es-ES" sz="1400">
                                        <a:effectLst/>
                                        <a:latin typeface="Cambria Math"/>
                                      </a:rPr>
                                      <m:t>𝐷</m:t>
                                    </m:r>
                                  </m:e>
                                </m:rad>
                              </m:oMath>
                            </m:oMathPara>
                          </a14:m>
                          <a:endParaRPr lang="es-EC" sz="14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0,59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0,26</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m</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4725">
                    <a:tc>
                      <a:txBody>
                        <a:bodyPr/>
                        <a:lstStyle/>
                        <a:p>
                          <a:pPr algn="ctr">
                            <a:lnSpc>
                              <a:spcPct val="150000"/>
                            </a:lnSpc>
                            <a:spcAft>
                              <a:spcPts val="0"/>
                            </a:spcAft>
                          </a:pPr>
                          <a:r>
                            <a:rPr lang="es-EC" sz="1400">
                              <a:effectLst/>
                              <a:latin typeface="Arial Narrow" panose="020B0606020202030204" pitchFamily="34" charset="0"/>
                            </a:rPr>
                            <a:t>τ</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 sz="1400">
                                    <a:effectLst/>
                                    <a:latin typeface="Cambria Math"/>
                                  </a:rPr>
                                  <m:t>𝜏</m:t>
                                </m:r>
                                <m:r>
                                  <a:rPr lang="es-ES" sz="1400">
                                    <a:effectLst/>
                                    <a:latin typeface="Cambria Math"/>
                                  </a:rPr>
                                  <m:t>=7,5∗</m:t>
                                </m:r>
                                <m:f>
                                  <m:fPr>
                                    <m:ctrlPr>
                                      <a:rPr lang="es-EC" sz="1400" i="1">
                                        <a:effectLst/>
                                        <a:latin typeface="Cambria Math"/>
                                      </a:rPr>
                                    </m:ctrlPr>
                                  </m:fPr>
                                  <m:num>
                                    <m:sSup>
                                      <m:sSupPr>
                                        <m:ctrlPr>
                                          <a:rPr lang="es-EC" sz="1400" i="1">
                                            <a:effectLst/>
                                            <a:latin typeface="Cambria Math"/>
                                          </a:rPr>
                                        </m:ctrlPr>
                                      </m:sSupPr>
                                      <m:e>
                                        <m:r>
                                          <a:rPr lang="es-ES" sz="1400">
                                            <a:effectLst/>
                                            <a:latin typeface="Cambria Math"/>
                                          </a:rPr>
                                          <m:t>h</m:t>
                                        </m:r>
                                      </m:e>
                                      <m:sup>
                                        <m:r>
                                          <a:rPr lang="es-ES" sz="1400">
                                            <a:effectLst/>
                                            <a:latin typeface="Cambria Math"/>
                                          </a:rPr>
                                          <m:t>3/5</m:t>
                                        </m:r>
                                      </m:sup>
                                    </m:sSup>
                                  </m:num>
                                  <m:den>
                                    <m:sSup>
                                      <m:sSupPr>
                                        <m:ctrlPr>
                                          <a:rPr lang="es-EC" sz="1400" i="1">
                                            <a:effectLst/>
                                            <a:latin typeface="Cambria Math"/>
                                          </a:rPr>
                                        </m:ctrlPr>
                                      </m:sSupPr>
                                      <m:e>
                                        <m:r>
                                          <a:rPr lang="es-ES" sz="1400">
                                            <a:effectLst/>
                                            <a:latin typeface="Cambria Math"/>
                                          </a:rPr>
                                          <m:t>𝑊</m:t>
                                        </m:r>
                                      </m:e>
                                      <m:sup>
                                        <m:r>
                                          <a:rPr lang="es-ES" sz="1400">
                                            <a:effectLst/>
                                            <a:latin typeface="Cambria Math"/>
                                          </a:rPr>
                                          <m:t>1/5</m:t>
                                        </m:r>
                                      </m:sup>
                                    </m:sSup>
                                  </m:den>
                                </m:f>
                              </m:oMath>
                            </m:oMathPara>
                          </a14:m>
                          <a:endParaRPr lang="es-EC" sz="14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2,50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2,94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1,97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5023">
                    <a:tc>
                      <a:txBody>
                        <a:bodyPr/>
                        <a:lstStyle/>
                        <a:p>
                          <a:pPr algn="ctr">
                            <a:lnSpc>
                              <a:spcPct val="150000"/>
                            </a:lnSpc>
                            <a:spcAft>
                              <a:spcPts val="0"/>
                            </a:spcAft>
                          </a:pPr>
                          <a:r>
                            <a:rPr lang="es-EC" sz="1400" b="1" dirty="0">
                              <a:effectLst/>
                              <a:latin typeface="Arial Narrow" panose="020B0606020202030204" pitchFamily="34" charset="0"/>
                            </a:rPr>
                            <a:t> </a:t>
                          </a:r>
                        </a:p>
                        <a:p>
                          <a:pPr algn="ctr">
                            <a:lnSpc>
                              <a:spcPct val="150000"/>
                            </a:lnSpc>
                            <a:spcAft>
                              <a:spcPts val="0"/>
                            </a:spcAft>
                          </a:pPr>
                          <a14:m>
                            <m:oMathPara xmlns:m="http://schemas.openxmlformats.org/officeDocument/2006/math">
                              <m:oMathParaPr>
                                <m:jc m:val="centerGroup"/>
                              </m:oMathParaPr>
                              <m:oMath xmlns:m="http://schemas.openxmlformats.org/officeDocument/2006/math">
                                <m:r>
                                  <a:rPr lang="es-EC" sz="1400" b="1" i="1">
                                    <a:effectLst/>
                                    <a:latin typeface="Cambria Math"/>
                                  </a:rPr>
                                  <m:t>𝝀</m:t>
                                </m:r>
                              </m:oMath>
                            </m:oMathPara>
                          </a14:m>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C" sz="1400">
                                    <a:effectLst/>
                                    <a:latin typeface="Cambria Math"/>
                                  </a:rPr>
                                  <m:t>𝜆</m:t>
                                </m:r>
                                <m:r>
                                  <a:rPr lang="es-ES" sz="1400">
                                    <a:effectLst/>
                                    <a:latin typeface="Cambria Math"/>
                                  </a:rPr>
                                  <m:t>=</m:t>
                                </m:r>
                                <m:f>
                                  <m:fPr>
                                    <m:ctrlPr>
                                      <a:rPr lang="es-EC" sz="1400" i="1">
                                        <a:effectLst/>
                                        <a:latin typeface="Cambria Math"/>
                                      </a:rPr>
                                    </m:ctrlPr>
                                  </m:fPr>
                                  <m:num>
                                    <m:r>
                                      <a:rPr lang="es-ES" sz="1400">
                                        <a:effectLst/>
                                        <a:latin typeface="Cambria Math"/>
                                      </a:rPr>
                                      <m:t>𝑔</m:t>
                                    </m:r>
                                    <m:r>
                                      <a:rPr lang="es-ES" sz="1400">
                                        <a:effectLst/>
                                        <a:latin typeface="Cambria Math"/>
                                      </a:rPr>
                                      <m:t>∗</m:t>
                                    </m:r>
                                    <m:sSup>
                                      <m:sSupPr>
                                        <m:ctrlPr>
                                          <a:rPr lang="es-EC" sz="1400" i="1">
                                            <a:effectLst/>
                                            <a:latin typeface="Cambria Math"/>
                                          </a:rPr>
                                        </m:ctrlPr>
                                      </m:sSupPr>
                                      <m:e>
                                        <m:r>
                                          <a:rPr lang="es-ES" sz="1400">
                                            <a:effectLst/>
                                            <a:latin typeface="Cambria Math"/>
                                          </a:rPr>
                                          <m:t>𝜏</m:t>
                                        </m:r>
                                      </m:e>
                                      <m:sup>
                                        <m:r>
                                          <a:rPr lang="es-ES" sz="1400">
                                            <a:effectLst/>
                                            <a:latin typeface="Cambria Math"/>
                                          </a:rPr>
                                          <m:t>2</m:t>
                                        </m:r>
                                      </m:sup>
                                    </m:sSup>
                                  </m:num>
                                  <m:den>
                                    <m:r>
                                      <a:rPr lang="es-ES" sz="1400">
                                        <a:effectLst/>
                                        <a:latin typeface="Cambria Math"/>
                                      </a:rPr>
                                      <m:t>2∗</m:t>
                                    </m:r>
                                    <m:r>
                                      <a:rPr lang="es-ES" sz="1400">
                                        <a:effectLst/>
                                        <a:latin typeface="Cambria Math"/>
                                      </a:rPr>
                                      <m:t>𝜋</m:t>
                                    </m:r>
                                  </m:den>
                                </m:f>
                              </m:oMath>
                            </m:oMathPara>
                          </a14:m>
                          <a:endParaRPr lang="es-EC" sz="14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9,78</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13,52</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6,03</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m</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11" name="10 Tabla"/>
              <p:cNvGraphicFramePr>
                <a:graphicFrameLocks noGrp="1"/>
              </p:cNvGraphicFramePr>
              <p:nvPr>
                <p:extLst>
                  <p:ext uri="{D42A27DB-BD31-4B8C-83A1-F6EECF244321}">
                    <p14:modId xmlns:p14="http://schemas.microsoft.com/office/powerpoint/2010/main" val="1006551773"/>
                  </p:ext>
                </p:extLst>
              </p:nvPr>
            </p:nvGraphicFramePr>
            <p:xfrm>
              <a:off x="723651" y="4221088"/>
              <a:ext cx="6963273" cy="2324610"/>
            </p:xfrm>
            <a:graphic>
              <a:graphicData uri="http://schemas.openxmlformats.org/drawingml/2006/table">
                <a:tbl>
                  <a:tblPr firstRow="1" firstCol="1" bandRow="1">
                    <a:tableStyleId>{F2DE63D5-997A-4646-A377-4702673A728D}</a:tableStyleId>
                  </a:tblPr>
                  <a:tblGrid>
                    <a:gridCol w="861460"/>
                    <a:gridCol w="2357398"/>
                    <a:gridCol w="1008112"/>
                    <a:gridCol w="1026333"/>
                    <a:gridCol w="917883"/>
                    <a:gridCol w="792087"/>
                  </a:tblGrid>
                  <a:tr h="313273">
                    <a:tc>
                      <a:txBody>
                        <a:bodyPr/>
                        <a:lstStyle/>
                        <a:p>
                          <a:pPr algn="ctr">
                            <a:lnSpc>
                              <a:spcPct val="150000"/>
                            </a:lnSpc>
                            <a:spcAft>
                              <a:spcPts val="0"/>
                            </a:spcAft>
                          </a:pPr>
                          <a:r>
                            <a:rPr lang="es-EC" sz="1400" dirty="0">
                              <a:effectLst/>
                              <a:latin typeface="Arial Narrow" panose="020B0606020202030204" pitchFamily="34" charset="0"/>
                            </a:rPr>
                            <a:t>Incógnita</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Descripción</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Name</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Namo</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Valor Namu</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Unidades</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1589">
                    <a:tc>
                      <a:txBody>
                        <a:bodyPr/>
                        <a:lstStyle/>
                        <a:p>
                          <a:pPr algn="ctr">
                            <a:lnSpc>
                              <a:spcPct val="150000"/>
                            </a:lnSpc>
                            <a:spcAft>
                              <a:spcPts val="0"/>
                            </a:spcAft>
                          </a:pPr>
                          <a:r>
                            <a:rPr lang="es-EC" sz="1400">
                              <a:effectLst/>
                              <a:latin typeface="Arial Narrow" panose="020B0606020202030204" pitchFamily="34" charset="0"/>
                            </a:rPr>
                            <a:t>h</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5"/>
                          <a:stretch>
                            <a:fillRect l="-36693" t="-52041" r="-158656" b="-237755"/>
                          </a:stretch>
                        </a:blipFill>
                      </a:tcPr>
                    </a:tc>
                    <a:tc>
                      <a:txBody>
                        <a:bodyPr/>
                        <a:lstStyle/>
                        <a:p>
                          <a:pPr algn="ctr">
                            <a:lnSpc>
                              <a:spcPct val="150000"/>
                            </a:lnSpc>
                            <a:spcAft>
                              <a:spcPts val="0"/>
                            </a:spcAft>
                          </a:pPr>
                          <a:r>
                            <a:rPr lang="es-EC" sz="1400">
                              <a:effectLst/>
                              <a:latin typeface="Arial Narrow" panose="020B0606020202030204" pitchFamily="34" charset="0"/>
                            </a:rPr>
                            <a:t>0,41</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0,59</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0,26</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m</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4725">
                    <a:tc>
                      <a:txBody>
                        <a:bodyPr/>
                        <a:lstStyle/>
                        <a:p>
                          <a:pPr algn="ctr">
                            <a:lnSpc>
                              <a:spcPct val="150000"/>
                            </a:lnSpc>
                            <a:spcAft>
                              <a:spcPts val="0"/>
                            </a:spcAft>
                          </a:pPr>
                          <a:r>
                            <a:rPr lang="es-EC" sz="1400">
                              <a:effectLst/>
                              <a:latin typeface="Arial Narrow" panose="020B0606020202030204" pitchFamily="34" charset="0"/>
                            </a:rPr>
                            <a:t>τ</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5"/>
                          <a:stretch>
                            <a:fillRect l="-36693" t="-150505" r="-158656" b="-135354"/>
                          </a:stretch>
                        </a:blipFill>
                      </a:tcPr>
                    </a:tc>
                    <a:tc>
                      <a:txBody>
                        <a:bodyPr/>
                        <a:lstStyle/>
                        <a:p>
                          <a:pPr algn="ctr">
                            <a:lnSpc>
                              <a:spcPct val="150000"/>
                            </a:lnSpc>
                            <a:spcAft>
                              <a:spcPts val="0"/>
                            </a:spcAft>
                          </a:pPr>
                          <a:r>
                            <a:rPr lang="es-EC" sz="1400">
                              <a:effectLst/>
                              <a:latin typeface="Arial Narrow" panose="020B0606020202030204" pitchFamily="34" charset="0"/>
                            </a:rPr>
                            <a:t>2,50</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2,94</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1,97</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5023">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5"/>
                          <a:stretch>
                            <a:fillRect l="-709" t="-185075" r="-709929"/>
                          </a:stretch>
                        </a:blipFill>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5"/>
                          <a:stretch>
                            <a:fillRect l="-36693" t="-185075" r="-158656"/>
                          </a:stretch>
                        </a:blipFill>
                      </a:tcPr>
                    </a:tc>
                    <a:tc>
                      <a:txBody>
                        <a:bodyPr/>
                        <a:lstStyle/>
                        <a:p>
                          <a:pPr algn="ctr">
                            <a:lnSpc>
                              <a:spcPct val="150000"/>
                            </a:lnSpc>
                            <a:spcAft>
                              <a:spcPts val="0"/>
                            </a:spcAft>
                          </a:pPr>
                          <a:r>
                            <a:rPr lang="es-EC" sz="1400">
                              <a:effectLst/>
                              <a:latin typeface="Arial Narrow" panose="020B0606020202030204" pitchFamily="34" charset="0"/>
                            </a:rPr>
                            <a:t>9,78</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13,52</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6,03</a:t>
                          </a:r>
                          <a:endParaRPr lang="es-EC" sz="14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m</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12" name="Cuadro de texto 56"/>
              <p:cNvSpPr txBox="1">
                <a:spLocks/>
              </p:cNvSpPr>
              <p:nvPr/>
            </p:nvSpPr>
            <p:spPr>
              <a:xfrm>
                <a:off x="3167063" y="8647113"/>
                <a:ext cx="2000250" cy="42703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100" i="1">
                          <a:solidFill>
                            <a:srgbClr val="000000"/>
                          </a:solidFill>
                          <a:effectLst/>
                          <a:latin typeface="Cambria Math"/>
                          <a:ea typeface="Times New Roman"/>
                          <a:cs typeface="Times New Roman"/>
                        </a:rPr>
                        <m:t>𝜆</m:t>
                      </m:r>
                      <m:r>
                        <a:rPr lang="es-ES" sz="1100">
                          <a:solidFill>
                            <a:srgbClr val="000000"/>
                          </a:solidFill>
                          <a:effectLst/>
                          <a:latin typeface="Cambria Math"/>
                          <a:ea typeface="Times New Roman"/>
                          <a:cs typeface="Times New Roman"/>
                        </a:rPr>
                        <m:t>=</m:t>
                      </m:r>
                      <m:f>
                        <m:fPr>
                          <m:ctrlPr>
                            <a:rPr lang="es-EC" sz="1100" i="1">
                              <a:solidFill>
                                <a:srgbClr val="000000"/>
                              </a:solidFill>
                              <a:effectLst/>
                              <a:latin typeface="Cambria Math"/>
                              <a:ea typeface="Times New Roman"/>
                              <a:cs typeface="Times New Roman"/>
                            </a:rPr>
                          </m:ctrlPr>
                        </m:fPr>
                        <m:num>
                          <m:r>
                            <a:rPr lang="es-ES" sz="1100" i="1">
                              <a:solidFill>
                                <a:srgbClr val="000000"/>
                              </a:solidFill>
                              <a:effectLst/>
                              <a:latin typeface="Cambria Math"/>
                              <a:ea typeface="Times New Roman"/>
                              <a:cs typeface="Times New Roman"/>
                            </a:rPr>
                            <m:t>𝑔</m:t>
                          </m:r>
                          <m:r>
                            <a:rPr lang="es-ES" sz="1100" i="1">
                              <a:solidFill>
                                <a:srgbClr val="000000"/>
                              </a:solidFill>
                              <a:effectLst/>
                              <a:latin typeface="Cambria Math"/>
                              <a:ea typeface="Times New Roman"/>
                              <a:cs typeface="Times New Roman"/>
                            </a:rPr>
                            <m:t>∗</m:t>
                          </m:r>
                          <m:sSup>
                            <m:sSupPr>
                              <m:ctrlPr>
                                <a:rPr lang="es-EC" sz="1100" i="1">
                                  <a:solidFill>
                                    <a:srgbClr val="000000"/>
                                  </a:solidFill>
                                  <a:effectLst/>
                                  <a:latin typeface="Cambria Math"/>
                                  <a:ea typeface="Times New Roman"/>
                                  <a:cs typeface="Times New Roman"/>
                                </a:rPr>
                              </m:ctrlPr>
                            </m:sSupPr>
                            <m:e>
                              <m:r>
                                <a:rPr lang="es-ES" sz="1100" i="1">
                                  <a:solidFill>
                                    <a:srgbClr val="000000"/>
                                  </a:solidFill>
                                  <a:effectLst/>
                                  <a:latin typeface="Cambria Math"/>
                                  <a:ea typeface="Cambria Math"/>
                                  <a:cs typeface="Times New Roman"/>
                                </a:rPr>
                                <m:t>𝜏</m:t>
                              </m:r>
                            </m:e>
                            <m:sup>
                              <m:r>
                                <a:rPr lang="es-ES" sz="1100" i="1">
                                  <a:solidFill>
                                    <a:srgbClr val="000000"/>
                                  </a:solidFill>
                                  <a:effectLst/>
                                  <a:latin typeface="Cambria Math"/>
                                  <a:ea typeface="Times New Roman"/>
                                  <a:cs typeface="Times New Roman"/>
                                </a:rPr>
                                <m:t>2</m:t>
                              </m:r>
                            </m:sup>
                          </m:sSup>
                        </m:num>
                        <m:den>
                          <m:r>
                            <a:rPr lang="es-ES" sz="1100" i="1">
                              <a:solidFill>
                                <a:srgbClr val="000000"/>
                              </a:solidFill>
                              <a:effectLst/>
                              <a:latin typeface="Cambria Math"/>
                              <a:ea typeface="Times New Roman"/>
                              <a:cs typeface="Times New Roman"/>
                            </a:rPr>
                            <m:t>2∗</m:t>
                          </m:r>
                          <m:r>
                            <a:rPr lang="es-ES" sz="1100" i="1">
                              <a:solidFill>
                                <a:srgbClr val="000000"/>
                              </a:solidFill>
                              <a:effectLst/>
                              <a:latin typeface="Cambria Math"/>
                              <a:ea typeface="Cambria Math"/>
                              <a:cs typeface="Times New Roman"/>
                            </a:rPr>
                            <m:t>𝜋</m:t>
                          </m:r>
                        </m:den>
                      </m:f>
                    </m:oMath>
                  </m:oMathPara>
                </a14:m>
                <a:endParaRPr lang="es-EC" sz="1200">
                  <a:effectLst/>
                  <a:latin typeface="Times New Roman"/>
                  <a:ea typeface="Times New Roman"/>
                </a:endParaRPr>
              </a:p>
            </p:txBody>
          </p:sp>
        </mc:Choice>
        <mc:Fallback xmlns="">
          <p:sp>
            <p:nvSpPr>
              <p:cNvPr id="12" name="Cuadro de texto 56"/>
              <p:cNvSpPr txBox="1">
                <a:spLocks noRot="1" noChangeAspect="1" noMove="1" noResize="1" noEditPoints="1" noAdjustHandles="1" noChangeArrowheads="1" noChangeShapeType="1" noTextEdit="1"/>
              </p:cNvSpPr>
              <p:nvPr/>
            </p:nvSpPr>
            <p:spPr>
              <a:xfrm>
                <a:off x="3167063" y="8647113"/>
                <a:ext cx="2000250" cy="427037"/>
              </a:xfrm>
              <a:prstGeom prst="rect">
                <a:avLst/>
              </a:prstGeom>
              <a:blipFill rotWithShape="1">
                <a:blip r:embed="rId6"/>
                <a:stretch>
                  <a:fillRect/>
                </a:stretch>
              </a:blipFill>
            </p:spPr>
            <p:txBody>
              <a:bodyPr/>
              <a:lstStyle/>
              <a:p>
                <a:r>
                  <a:rPr lang="es-EC">
                    <a:noFill/>
                  </a:rPr>
                  <a:t> </a:t>
                </a:r>
              </a:p>
            </p:txBody>
          </p:sp>
        </mc:Fallback>
      </mc:AlternateContent>
      <p:sp>
        <p:nvSpPr>
          <p:cNvPr id="13" name="12 Rectángulo"/>
          <p:cNvSpPr/>
          <p:nvPr/>
        </p:nvSpPr>
        <p:spPr>
          <a:xfrm>
            <a:off x="4836202" y="1187460"/>
            <a:ext cx="3192181" cy="369332"/>
          </a:xfrm>
          <a:prstGeom prst="rect">
            <a:avLst/>
          </a:prstGeom>
        </p:spPr>
        <p:txBody>
          <a:bodyPr wrap="square">
            <a:spAutoFit/>
          </a:bodyPr>
          <a:lstStyle/>
          <a:p>
            <a:pPr lvl="0"/>
            <a:r>
              <a:rPr lang="es-EC" b="1" u="sng" dirty="0" smtClean="0">
                <a:latin typeface="Arial Narrow" panose="020B0606020202030204" pitchFamily="34" charset="0"/>
              </a:rPr>
              <a:t>Periodo de duración de la ola</a:t>
            </a:r>
            <a:endParaRPr lang="es-EC" dirty="0">
              <a:latin typeface="Arial Narrow" panose="020B0606020202030204" pitchFamily="34" charset="0"/>
            </a:endParaRPr>
          </a:p>
        </p:txBody>
      </p:sp>
    </p:spTree>
    <p:extLst>
      <p:ext uri="{BB962C8B-B14F-4D97-AF65-F5344CB8AC3E}">
        <p14:creationId xmlns:p14="http://schemas.microsoft.com/office/powerpoint/2010/main" val="31294729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circle(in)">
                                      <p:cBhvr>
                                        <p:cTn id="51" dur="2000"/>
                                        <p:tgtEl>
                                          <p:spTgt spid="13"/>
                                        </p:tgtEl>
                                      </p:cBhvr>
                                    </p:animEffect>
                                  </p:childTnLst>
                                </p:cTn>
                              </p:par>
                              <p:par>
                                <p:cTn id="52" presetID="6" presetClass="entr" presetSubtype="16"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circle(in)">
                                      <p:cBhvr>
                                        <p:cTn id="59" dur="20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circle(in)">
                                      <p:cBhvr>
                                        <p:cTn id="6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COTA DE LA CORONA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268760"/>
            <a:ext cx="7404814" cy="369332"/>
          </a:xfrm>
          <a:prstGeom prst="rect">
            <a:avLst/>
          </a:prstGeom>
        </p:spPr>
        <p:txBody>
          <a:bodyPr wrap="square">
            <a:spAutoFit/>
          </a:bodyPr>
          <a:lstStyle/>
          <a:p>
            <a:pPr marL="0" lvl="2"/>
            <a:r>
              <a:rPr lang="es-EC" b="1" u="sng" dirty="0">
                <a:latin typeface="Arial Narrow" panose="020B0606020202030204" pitchFamily="34" charset="0"/>
              </a:rPr>
              <a:t>Altura de rodamiento y elevación por arrastre de las </a:t>
            </a:r>
            <a:r>
              <a:rPr lang="es-EC" b="1" u="sng" dirty="0" smtClean="0">
                <a:latin typeface="Arial Narrow" panose="020B0606020202030204" pitchFamily="34" charset="0"/>
              </a:rPr>
              <a:t>olas</a:t>
            </a:r>
            <a:endParaRPr lang="es-EC" u="sng"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323528" y="4197979"/>
                <a:ext cx="2995008" cy="25433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MX" sz="1600" i="1">
                          <a:latin typeface="Cambria Math"/>
                        </a:rPr>
                        <m:t>h𝑟</m:t>
                      </m:r>
                      <m:r>
                        <a:rPr lang="es-MX" sz="1600" i="1">
                          <a:latin typeface="Cambria Math"/>
                        </a:rPr>
                        <m:t>=2</m:t>
                      </m:r>
                      <m:r>
                        <a:rPr lang="es-MX" sz="1600" i="1">
                          <a:latin typeface="Cambria Math"/>
                        </a:rPr>
                        <m:t>h</m:t>
                      </m:r>
                      <m:d>
                        <m:dPr>
                          <m:ctrlPr>
                            <a:rPr lang="es-EC" sz="1600" i="1">
                              <a:latin typeface="Cambria Math"/>
                            </a:rPr>
                          </m:ctrlPr>
                        </m:dPr>
                        <m:e>
                          <m:f>
                            <m:fPr>
                              <m:ctrlPr>
                                <a:rPr lang="es-EC" sz="1600" i="1">
                                  <a:latin typeface="Cambria Math"/>
                                </a:rPr>
                              </m:ctrlPr>
                            </m:fPr>
                            <m:num>
                              <m:sSub>
                                <m:sSubPr>
                                  <m:ctrlPr>
                                    <a:rPr lang="es-EC" sz="1600" i="1">
                                      <a:latin typeface="Cambria Math"/>
                                    </a:rPr>
                                  </m:ctrlPr>
                                </m:sSubPr>
                                <m:e>
                                  <m:r>
                                    <a:rPr lang="es-MX" sz="1600" i="1">
                                      <a:latin typeface="Cambria Math"/>
                                    </a:rPr>
                                    <m:t>𝑘</m:t>
                                  </m:r>
                                </m:e>
                                <m:sub>
                                  <m:r>
                                    <a:rPr lang="es-MX" sz="1600" i="1">
                                      <a:latin typeface="Cambria Math"/>
                                    </a:rPr>
                                    <m:t>𝑟</m:t>
                                  </m:r>
                                </m:sub>
                              </m:sSub>
                            </m:num>
                            <m:den>
                              <m:sSub>
                                <m:sSubPr>
                                  <m:ctrlPr>
                                    <a:rPr lang="es-EC" sz="1600" i="1">
                                      <a:latin typeface="Cambria Math"/>
                                    </a:rPr>
                                  </m:ctrlPr>
                                </m:sSubPr>
                                <m:e>
                                  <m:r>
                                    <a:rPr lang="es-ES" sz="1600" i="1">
                                      <a:latin typeface="Cambria Math"/>
                                    </a:rPr>
                                    <m:t>𝑚</m:t>
                                  </m:r>
                                </m:e>
                                <m:sub>
                                  <m:r>
                                    <a:rPr lang="es-ES" sz="1600" i="1">
                                      <a:latin typeface="Cambria Math"/>
                                    </a:rPr>
                                    <m:t>1</m:t>
                                  </m:r>
                                </m:sub>
                              </m:sSub>
                            </m:den>
                          </m:f>
                        </m:e>
                      </m:d>
                      <m:rad>
                        <m:radPr>
                          <m:ctrlPr>
                            <a:rPr lang="es-EC" sz="1600" i="1">
                              <a:latin typeface="Cambria Math"/>
                            </a:rPr>
                          </m:ctrlPr>
                        </m:radPr>
                        <m:deg>
                          <m:r>
                            <a:rPr lang="es-MX" sz="1600" i="1">
                              <a:latin typeface="Cambria Math"/>
                            </a:rPr>
                            <m:t>3</m:t>
                          </m:r>
                        </m:deg>
                        <m:e>
                          <m:f>
                            <m:fPr>
                              <m:ctrlPr>
                                <a:rPr lang="es-EC" sz="1600" i="1">
                                  <a:latin typeface="Cambria Math"/>
                                </a:rPr>
                              </m:ctrlPr>
                            </m:fPr>
                            <m:num>
                              <m:r>
                                <a:rPr lang="es-MX" sz="1600" i="1">
                                  <a:latin typeface="Cambria Math"/>
                                </a:rPr>
                                <m:t>𝜆</m:t>
                              </m:r>
                            </m:num>
                            <m:den>
                              <m:r>
                                <a:rPr lang="es-MX" sz="1600" i="1">
                                  <a:latin typeface="Cambria Math"/>
                                </a:rPr>
                                <m:t>h</m:t>
                              </m:r>
                            </m:den>
                          </m:f>
                        </m:e>
                      </m:rad>
                    </m:oMath>
                  </m:oMathPara>
                </a14:m>
                <a:endParaRPr lang="es-EC" sz="1600" dirty="0" smtClean="0">
                  <a:latin typeface="Arial Narrow" panose="020B0606020202030204" pitchFamily="34" charset="0"/>
                </a:endParaRPr>
              </a:p>
              <a:p>
                <a:endParaRPr lang="es-EC" sz="1600" dirty="0">
                  <a:latin typeface="Arial Narrow" panose="020B0606020202030204" pitchFamily="34" charset="0"/>
                </a:endParaRPr>
              </a:p>
              <a:p>
                <a:r>
                  <a:rPr lang="es-EC" sz="1600" dirty="0">
                    <a:latin typeface="Arial Narrow" panose="020B0606020202030204" pitchFamily="34" charset="0"/>
                  </a:rPr>
                  <a:t>Dónde</a:t>
                </a:r>
                <a:r>
                  <a:rPr lang="es-EC" sz="1600" dirty="0" smtClean="0">
                    <a:latin typeface="Arial Narrow" panose="020B0606020202030204" pitchFamily="34" charset="0"/>
                  </a:rPr>
                  <a:t>:</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h = Altura de la ola</a:t>
                </a:r>
              </a:p>
              <a:p>
                <a:pPr marL="285750" lvl="0" indent="-285750">
                  <a:buFont typeface="Arial" panose="020B0604020202020204" pitchFamily="34" charset="0"/>
                  <a:buChar char="•"/>
                </a:pPr>
                <a:r>
                  <a:rPr lang="es-EC" sz="1600" dirty="0">
                    <a:latin typeface="Arial Narrow" panose="020B0606020202030204" pitchFamily="34" charset="0"/>
                  </a:rPr>
                  <a:t>m1 =  Talud aguas arriba</a:t>
                </a:r>
              </a:p>
              <a:p>
                <a:pPr marL="285750" lvl="0" indent="-285750">
                  <a:buFont typeface="Arial" panose="020B0604020202020204" pitchFamily="34" charset="0"/>
                  <a:buChar char="•"/>
                </a:pPr>
                <a:r>
                  <a:rPr lang="es-EC" sz="1600" dirty="0">
                    <a:latin typeface="Arial Narrow" panose="020B0606020202030204" pitchFamily="34" charset="0"/>
                  </a:rPr>
                  <a:t>Kr = Coeficiente de rugosidad</a:t>
                </a:r>
              </a:p>
              <a:p>
                <a:pPr marL="285750" lvl="0" indent="-285750">
                  <a:buFont typeface="Arial" panose="020B0604020202020204" pitchFamily="34" charset="0"/>
                  <a:buChar char="•"/>
                </a:pPr>
                <a14:m>
                  <m:oMath xmlns:m="http://schemas.openxmlformats.org/officeDocument/2006/math">
                    <m:r>
                      <a:rPr lang="es-EC" sz="1600" i="1">
                        <a:latin typeface="Cambria Math"/>
                      </a:rPr>
                      <m:t>𝜆</m:t>
                    </m:r>
                  </m:oMath>
                </a14:m>
                <a:r>
                  <a:rPr lang="es-EC" sz="1600" dirty="0">
                    <a:latin typeface="Arial Narrow" panose="020B0606020202030204" pitchFamily="34" charset="0"/>
                  </a:rPr>
                  <a:t> = Periodo de duración de la ola</a:t>
                </a:r>
              </a:p>
            </p:txBody>
          </p:sp>
        </mc:Choice>
        <mc:Fallback xmlns="">
          <p:sp>
            <p:nvSpPr>
              <p:cNvPr id="7" name="6 Rectángulo"/>
              <p:cNvSpPr>
                <a:spLocks noRot="1" noChangeAspect="1" noMove="1" noResize="1" noEditPoints="1" noAdjustHandles="1" noChangeArrowheads="1" noChangeShapeType="1" noTextEdit="1"/>
              </p:cNvSpPr>
              <p:nvPr/>
            </p:nvSpPr>
            <p:spPr>
              <a:xfrm>
                <a:off x="323528" y="4197979"/>
                <a:ext cx="2995008" cy="2543389"/>
              </a:xfrm>
              <a:prstGeom prst="rect">
                <a:avLst/>
              </a:prstGeom>
              <a:blipFill rotWithShape="1">
                <a:blip r:embed="rId2"/>
                <a:stretch>
                  <a:fillRect l="-1018" b="-239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3521968" y="4437112"/>
                <a:ext cx="4572000" cy="235320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l-GR" sz="1600" i="1">
                          <a:latin typeface="Cambria Math"/>
                        </a:rPr>
                        <m:t>𝛥</m:t>
                      </m:r>
                      <m:r>
                        <a:rPr lang="es-MX" sz="1600" i="1">
                          <a:latin typeface="Cambria Math"/>
                        </a:rPr>
                        <m:t>h</m:t>
                      </m:r>
                      <m:r>
                        <a:rPr lang="es-MX" sz="1600" i="1">
                          <a:latin typeface="Cambria Math"/>
                        </a:rPr>
                        <m:t>=2∗</m:t>
                      </m:r>
                      <m:sSup>
                        <m:sSupPr>
                          <m:ctrlPr>
                            <a:rPr lang="es-EC" sz="1600" i="1">
                              <a:latin typeface="Cambria Math"/>
                            </a:rPr>
                          </m:ctrlPr>
                        </m:sSupPr>
                        <m:e>
                          <m:r>
                            <a:rPr lang="es-MX" sz="1600" i="1">
                              <a:latin typeface="Cambria Math"/>
                            </a:rPr>
                            <m:t>10</m:t>
                          </m:r>
                        </m:e>
                        <m:sup>
                          <m:r>
                            <a:rPr lang="es-MX" sz="1600" i="1">
                              <a:latin typeface="Cambria Math"/>
                            </a:rPr>
                            <m:t>−6</m:t>
                          </m:r>
                        </m:sup>
                      </m:sSup>
                      <m:f>
                        <m:fPr>
                          <m:ctrlPr>
                            <a:rPr lang="es-EC" sz="1600" i="1">
                              <a:latin typeface="Cambria Math"/>
                            </a:rPr>
                          </m:ctrlPr>
                        </m:fPr>
                        <m:num>
                          <m:r>
                            <a:rPr lang="es-MX" sz="1600" i="1">
                              <a:latin typeface="Cambria Math"/>
                            </a:rPr>
                            <m:t>𝐷</m:t>
                          </m:r>
                          <m:sSup>
                            <m:sSupPr>
                              <m:ctrlPr>
                                <a:rPr lang="es-EC" sz="1600" i="1">
                                  <a:latin typeface="Cambria Math"/>
                                </a:rPr>
                              </m:ctrlPr>
                            </m:sSupPr>
                            <m:e>
                              <m:r>
                                <a:rPr lang="es-MX" sz="1600" i="1">
                                  <a:latin typeface="Cambria Math"/>
                                </a:rPr>
                                <m:t>𝑤</m:t>
                              </m:r>
                            </m:e>
                            <m:sup>
                              <m:r>
                                <a:rPr lang="es-MX" sz="1600" i="1">
                                  <a:latin typeface="Cambria Math"/>
                                </a:rPr>
                                <m:t>2</m:t>
                              </m:r>
                            </m:sup>
                          </m:sSup>
                        </m:num>
                        <m:den>
                          <m:r>
                            <a:rPr lang="es-MX" sz="1600" i="1">
                              <a:latin typeface="Cambria Math"/>
                            </a:rPr>
                            <m:t>𝑔𝐻</m:t>
                          </m:r>
                        </m:den>
                      </m:f>
                      <m:func>
                        <m:funcPr>
                          <m:ctrlPr>
                            <a:rPr lang="es-EC" sz="1600" i="1">
                              <a:latin typeface="Cambria Math"/>
                            </a:rPr>
                          </m:ctrlPr>
                        </m:funcPr>
                        <m:fName>
                          <m:r>
                            <m:rPr>
                              <m:sty m:val="p"/>
                            </m:rPr>
                            <a:rPr lang="es-MX" sz="1600">
                              <a:latin typeface="Cambria Math"/>
                            </a:rPr>
                            <m:t>cos</m:t>
                          </m:r>
                        </m:fName>
                        <m:e>
                          <m:r>
                            <a:rPr lang="es-MX" sz="1600" i="1">
                              <a:latin typeface="Cambria Math"/>
                            </a:rPr>
                            <m:t>𝛼</m:t>
                          </m:r>
                        </m:e>
                      </m:func>
                    </m:oMath>
                  </m:oMathPara>
                </a14:m>
                <a:endParaRPr lang="es-EC" sz="1600" dirty="0">
                  <a:latin typeface="Arial Narrow" panose="020B0606020202030204" pitchFamily="34" charset="0"/>
                </a:endParaRPr>
              </a:p>
              <a:p>
                <a:r>
                  <a:rPr lang="es-EC" sz="1600" dirty="0">
                    <a:latin typeface="Arial Narrow" panose="020B0606020202030204" pitchFamily="34" charset="0"/>
                  </a:rPr>
                  <a:t>Dónde</a:t>
                </a:r>
                <a:r>
                  <a:rPr lang="es-EC" sz="1600" dirty="0" smtClean="0">
                    <a:latin typeface="Arial Narrow" panose="020B0606020202030204" pitchFamily="34" charset="0"/>
                  </a:rPr>
                  <a:t>:</a:t>
                </a:r>
              </a:p>
              <a:p>
                <a:endParaRPr lang="es-EC" sz="1600" dirty="0">
                  <a:latin typeface="Arial Narrow" panose="020B0606020202030204" pitchFamily="34" charset="0"/>
                </a:endParaRPr>
              </a:p>
              <a:p>
                <a:pPr marL="285750" lvl="0" indent="-285750">
                  <a:buFont typeface="Arial" panose="020B0604020202020204" pitchFamily="34" charset="0"/>
                  <a:buChar char="•"/>
                </a:pPr>
                <a:r>
                  <a:rPr lang="es-EC" sz="1600" dirty="0">
                    <a:latin typeface="Arial Narrow" panose="020B0606020202030204" pitchFamily="34" charset="0"/>
                  </a:rPr>
                  <a:t>W = Velocidad del viento</a:t>
                </a:r>
              </a:p>
              <a:p>
                <a:pPr marL="285750" lvl="0" indent="-285750">
                  <a:buFont typeface="Arial" panose="020B0604020202020204" pitchFamily="34" charset="0"/>
                  <a:buChar char="•"/>
                </a:pPr>
                <a:r>
                  <a:rPr lang="es-EC" sz="1600" dirty="0">
                    <a:latin typeface="Arial Narrow" panose="020B0606020202030204" pitchFamily="34" charset="0"/>
                  </a:rPr>
                  <a:t>D =  </a:t>
                </a:r>
                <a:r>
                  <a:rPr lang="es-EC" sz="1600" dirty="0" err="1">
                    <a:latin typeface="Arial Narrow" panose="020B0606020202030204" pitchFamily="34" charset="0"/>
                  </a:rPr>
                  <a:t>Fetch</a:t>
                </a:r>
                <a:r>
                  <a:rPr lang="es-EC" sz="1600" dirty="0">
                    <a:latin typeface="Arial Narrow" panose="020B0606020202030204" pitchFamily="34" charset="0"/>
                  </a:rPr>
                  <a:t> (Longitud del recorrido del viento)</a:t>
                </a:r>
              </a:p>
              <a:p>
                <a:pPr marL="285750" lvl="0" indent="-285750">
                  <a:buFont typeface="Arial" panose="020B0604020202020204" pitchFamily="34" charset="0"/>
                  <a:buChar char="•"/>
                </a:pPr>
                <a:r>
                  <a:rPr lang="es-EC" sz="1600" dirty="0">
                    <a:latin typeface="Arial Narrow" panose="020B0606020202030204" pitchFamily="34" charset="0"/>
                  </a:rPr>
                  <a:t>H = NAME - NSC</a:t>
                </a:r>
              </a:p>
              <a:p>
                <a:pPr marL="285750" lvl="0" indent="-285750">
                  <a:buFont typeface="Arial" panose="020B0604020202020204" pitchFamily="34" charset="0"/>
                  <a:buChar char="•"/>
                </a:pPr>
                <a14:m>
                  <m:oMath xmlns:m="http://schemas.openxmlformats.org/officeDocument/2006/math">
                    <m:r>
                      <a:rPr lang="es-MX" sz="1600" i="1">
                        <a:latin typeface="Cambria Math"/>
                      </a:rPr>
                      <m:t>𝛼</m:t>
                    </m:r>
                  </m:oMath>
                </a14:m>
                <a:r>
                  <a:rPr lang="es-EC" sz="1600" dirty="0">
                    <a:latin typeface="Arial Narrow" panose="020B0606020202030204" pitchFamily="34" charset="0"/>
                  </a:rPr>
                  <a:t> = Angulo entre el lugar de implantación de la presa y la dirección del viento</a:t>
                </a:r>
              </a:p>
            </p:txBody>
          </p:sp>
        </mc:Choice>
        <mc:Fallback xmlns="">
          <p:sp>
            <p:nvSpPr>
              <p:cNvPr id="8" name="7 Rectángulo"/>
              <p:cNvSpPr>
                <a:spLocks noRot="1" noChangeAspect="1" noMove="1" noResize="1" noEditPoints="1" noAdjustHandles="1" noChangeArrowheads="1" noChangeShapeType="1" noTextEdit="1"/>
              </p:cNvSpPr>
              <p:nvPr/>
            </p:nvSpPr>
            <p:spPr>
              <a:xfrm>
                <a:off x="3521968" y="4437112"/>
                <a:ext cx="4572000" cy="2353208"/>
              </a:xfrm>
              <a:prstGeom prst="rect">
                <a:avLst/>
              </a:prstGeom>
              <a:blipFill rotWithShape="1">
                <a:blip r:embed="rId3"/>
                <a:stretch>
                  <a:fillRect l="-800" r="-267" b="-2591"/>
                </a:stretch>
              </a:blipFill>
            </p:spPr>
            <p:txBody>
              <a:bodyPr/>
              <a:lstStyle/>
              <a:p>
                <a:r>
                  <a:rPr lang="es-EC">
                    <a:noFill/>
                  </a:rPr>
                  <a:t> </a:t>
                </a:r>
              </a:p>
            </p:txBody>
          </p:sp>
        </mc:Fallback>
      </mc:AlternateContent>
      <p:cxnSp>
        <p:nvCxnSpPr>
          <p:cNvPr id="10" name="9 Conector recto"/>
          <p:cNvCxnSpPr/>
          <p:nvPr/>
        </p:nvCxnSpPr>
        <p:spPr>
          <a:xfrm>
            <a:off x="3419872" y="3973706"/>
            <a:ext cx="0" cy="2655773"/>
          </a:xfrm>
          <a:prstGeom prst="line">
            <a:avLst/>
          </a:prstGeom>
        </p:spPr>
        <p:style>
          <a:lnRef idx="2">
            <a:schemeClr val="accent2"/>
          </a:lnRef>
          <a:fillRef idx="0">
            <a:schemeClr val="accent2"/>
          </a:fillRef>
          <a:effectRef idx="1">
            <a:schemeClr val="accent2"/>
          </a:effectRef>
          <a:fontRef idx="minor">
            <a:schemeClr val="tx1"/>
          </a:fontRef>
        </p:style>
      </p:cxnSp>
      <p:sp>
        <p:nvSpPr>
          <p:cNvPr id="13" name="12 Rectángulo"/>
          <p:cNvSpPr/>
          <p:nvPr/>
        </p:nvSpPr>
        <p:spPr>
          <a:xfrm>
            <a:off x="467544" y="1988840"/>
            <a:ext cx="7787208"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La determinación de la cota de la corona de una presa es un problema directamente relacionado con los parámetros de oleaje, específicamente, la marea producida por el viento y el </a:t>
            </a:r>
            <a:r>
              <a:rPr lang="es-EC" sz="1500" dirty="0" smtClean="0">
                <a:latin typeface="Arial Narrow" panose="020B0606020202030204" pitchFamily="34" charset="0"/>
              </a:rPr>
              <a:t>ascenso del agua </a:t>
            </a:r>
            <a:r>
              <a:rPr lang="es-EC" sz="1500" dirty="0">
                <a:latin typeface="Arial Narrow" panose="020B0606020202030204" pitchFamily="34" charset="0"/>
              </a:rPr>
              <a:t>(altura de rodamiento y elevación por arrastre) que sobre el talud alcancen las olas al chocar con la obra.</a:t>
            </a:r>
          </a:p>
        </p:txBody>
      </p:sp>
      <p:sp>
        <p:nvSpPr>
          <p:cNvPr id="9" name="8 Rectángulo"/>
          <p:cNvSpPr/>
          <p:nvPr/>
        </p:nvSpPr>
        <p:spPr>
          <a:xfrm>
            <a:off x="343623" y="3789040"/>
            <a:ext cx="2554948" cy="369332"/>
          </a:xfrm>
          <a:prstGeom prst="rect">
            <a:avLst/>
          </a:prstGeom>
        </p:spPr>
        <p:txBody>
          <a:bodyPr wrap="square">
            <a:spAutoFit/>
          </a:bodyPr>
          <a:lstStyle/>
          <a:p>
            <a:pPr lvl="0"/>
            <a:r>
              <a:rPr lang="es-EC" b="1" u="sng" dirty="0" smtClean="0">
                <a:latin typeface="Arial Narrow" panose="020B0606020202030204" pitchFamily="34" charset="0"/>
              </a:rPr>
              <a:t>Altura de rodamiento</a:t>
            </a:r>
            <a:endParaRPr lang="es-EC" dirty="0">
              <a:latin typeface="Arial Narrow" panose="020B0606020202030204" pitchFamily="34" charset="0"/>
            </a:endParaRPr>
          </a:p>
        </p:txBody>
      </p:sp>
      <p:sp>
        <p:nvSpPr>
          <p:cNvPr id="11" name="10 Rectángulo"/>
          <p:cNvSpPr/>
          <p:nvPr/>
        </p:nvSpPr>
        <p:spPr>
          <a:xfrm>
            <a:off x="3635896" y="3779748"/>
            <a:ext cx="2554948" cy="369332"/>
          </a:xfrm>
          <a:prstGeom prst="rect">
            <a:avLst/>
          </a:prstGeom>
        </p:spPr>
        <p:txBody>
          <a:bodyPr wrap="square">
            <a:spAutoFit/>
          </a:bodyPr>
          <a:lstStyle/>
          <a:p>
            <a:pPr lvl="0"/>
            <a:r>
              <a:rPr lang="es-EC" b="1" u="sng" dirty="0" smtClean="0">
                <a:latin typeface="Arial Narrow" panose="020B0606020202030204" pitchFamily="34" charset="0"/>
              </a:rPr>
              <a:t>Elevación por  arrastre</a:t>
            </a:r>
            <a:endParaRPr lang="es-EC" dirty="0">
              <a:latin typeface="Arial Narrow" panose="020B0606020202030204" pitchFamily="34" charset="0"/>
            </a:endParaRPr>
          </a:p>
        </p:txBody>
      </p:sp>
      <p:sp>
        <p:nvSpPr>
          <p:cNvPr id="12" name="11 Rectángulo"/>
          <p:cNvSpPr/>
          <p:nvPr/>
        </p:nvSpPr>
        <p:spPr>
          <a:xfrm>
            <a:off x="179512" y="1127026"/>
            <a:ext cx="8496944" cy="25179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graphicFrame>
        <p:nvGraphicFramePr>
          <p:cNvPr id="14" name="13 Tabla"/>
          <p:cNvGraphicFramePr>
            <a:graphicFrameLocks noGrp="1"/>
          </p:cNvGraphicFramePr>
          <p:nvPr>
            <p:extLst>
              <p:ext uri="{D42A27DB-BD31-4B8C-83A1-F6EECF244321}">
                <p14:modId xmlns:p14="http://schemas.microsoft.com/office/powerpoint/2010/main" val="194226477"/>
              </p:ext>
            </p:extLst>
          </p:nvPr>
        </p:nvGraphicFramePr>
        <p:xfrm>
          <a:off x="323528" y="1340768"/>
          <a:ext cx="8352927" cy="2087999"/>
        </p:xfrm>
        <a:graphic>
          <a:graphicData uri="http://schemas.openxmlformats.org/drawingml/2006/table">
            <a:tbl>
              <a:tblPr firstRow="1" firstCol="1" bandRow="1">
                <a:tableStyleId>{17292A2E-F333-43FB-9621-5CBBE7FDCDCB}</a:tableStyleId>
              </a:tblPr>
              <a:tblGrid>
                <a:gridCol w="1494735"/>
                <a:gridCol w="3931881"/>
                <a:gridCol w="1414240"/>
                <a:gridCol w="1512071"/>
              </a:tblGrid>
              <a:tr h="363170">
                <a:tc>
                  <a:txBody>
                    <a:bodyPr/>
                    <a:lstStyle/>
                    <a:p>
                      <a:pPr algn="ctr">
                        <a:lnSpc>
                          <a:spcPct val="115000"/>
                        </a:lnSpc>
                        <a:spcAft>
                          <a:spcPts val="0"/>
                        </a:spcAft>
                      </a:pPr>
                      <a:r>
                        <a:rPr lang="es-EC" sz="1600" dirty="0">
                          <a:effectLst/>
                          <a:latin typeface="Arial Narrow" panose="020B0606020202030204" pitchFamily="34" charset="0"/>
                        </a:rPr>
                        <a:t>Incógnita</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Arial Narrow" panose="020B0606020202030204" pitchFamily="34" charset="0"/>
                        </a:rPr>
                        <a:t>Descripción</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smtClean="0">
                          <a:effectLst/>
                          <a:latin typeface="Arial Narrow" panose="020B0606020202030204" pitchFamily="34" charset="0"/>
                          <a:ea typeface="Calibri"/>
                          <a:cs typeface="Times New Roman"/>
                        </a:rPr>
                        <a:t>Valores</a:t>
                      </a:r>
                      <a:r>
                        <a:rPr lang="es-EC" sz="1600" baseline="0" dirty="0" smtClean="0">
                          <a:effectLst/>
                          <a:latin typeface="Arial Narrow" panose="020B0606020202030204" pitchFamily="34" charset="0"/>
                          <a:ea typeface="Calibri"/>
                          <a:cs typeface="Times New Roman"/>
                        </a:rPr>
                        <a:t> </a:t>
                      </a:r>
                      <a:r>
                        <a:rPr lang="es-EC" sz="1600" dirty="0" smtClean="0">
                          <a:effectLst/>
                          <a:latin typeface="Arial Narrow" panose="020B0606020202030204" pitchFamily="34" charset="0"/>
                          <a:ea typeface="Calibri"/>
                          <a:cs typeface="Times New Roman"/>
                        </a:rPr>
                        <a:t>NAME</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Unidades</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3170">
                <a:tc>
                  <a:txBody>
                    <a:bodyPr/>
                    <a:lstStyle/>
                    <a:p>
                      <a:pPr algn="ctr">
                        <a:lnSpc>
                          <a:spcPct val="115000"/>
                        </a:lnSpc>
                        <a:spcAft>
                          <a:spcPts val="0"/>
                        </a:spcAft>
                      </a:pPr>
                      <a:r>
                        <a:rPr lang="es-EC" sz="1600">
                          <a:effectLst/>
                          <a:latin typeface="Arial Narrow" panose="020B0606020202030204" pitchFamily="34" charset="0"/>
                        </a:rPr>
                        <a:t>kr</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Coeficiente de rugosidad</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0,90</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5857">
                <a:tc>
                  <a:txBody>
                    <a:bodyPr/>
                    <a:lstStyle/>
                    <a:p>
                      <a:pPr algn="ctr">
                        <a:lnSpc>
                          <a:spcPct val="115000"/>
                        </a:lnSpc>
                        <a:spcAft>
                          <a:spcPts val="0"/>
                        </a:spcAft>
                      </a:pPr>
                      <a:r>
                        <a:rPr lang="es-EC" sz="1600">
                          <a:effectLst/>
                          <a:latin typeface="Arial Narrow" panose="020B0606020202030204" pitchFamily="34" charset="0"/>
                        </a:rPr>
                        <a:t>hr</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Altura de rodamiento de la ola</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0,48</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m</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8101">
                <a:tc>
                  <a:txBody>
                    <a:bodyPr/>
                    <a:lstStyle/>
                    <a:p>
                      <a:pPr algn="ctr">
                        <a:lnSpc>
                          <a:spcPct val="115000"/>
                        </a:lnSpc>
                        <a:spcAft>
                          <a:spcPts val="0"/>
                        </a:spcAft>
                      </a:pPr>
                      <a:r>
                        <a:rPr lang="es-EC" sz="1600">
                          <a:effectLst/>
                          <a:latin typeface="Arial Narrow" panose="020B0606020202030204" pitchFamily="34" charset="0"/>
                        </a:rPr>
                        <a:t>α</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Arial Narrow" panose="020B0606020202030204" pitchFamily="34" charset="0"/>
                        </a:rPr>
                        <a:t>Angulo entre la presa y la dirección del viento</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50</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Grados</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701">
                <a:tc>
                  <a:txBody>
                    <a:bodyPr/>
                    <a:lstStyle/>
                    <a:p>
                      <a:pPr algn="ctr">
                        <a:lnSpc>
                          <a:spcPct val="115000"/>
                        </a:lnSpc>
                        <a:spcAft>
                          <a:spcPts val="0"/>
                        </a:spcAft>
                      </a:pPr>
                      <a:r>
                        <a:rPr lang="es-EC" sz="1600">
                          <a:effectLst/>
                          <a:latin typeface="Arial Narrow" panose="020B0606020202030204" pitchFamily="34" charset="0"/>
                        </a:rPr>
                        <a:t>Δh</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Arial Narrow" panose="020B0606020202030204" pitchFamily="34" charset="0"/>
                        </a:rPr>
                        <a:t>Elevación por el arrastre de la ola</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a:effectLst/>
                          <a:latin typeface="Arial Narrow" panose="020B0606020202030204" pitchFamily="34" charset="0"/>
                        </a:rPr>
                        <a:t>0,000001</a:t>
                      </a:r>
                      <a:endParaRPr lang="es-EC" sz="16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Arial Narrow" panose="020B0606020202030204" pitchFamily="34" charset="0"/>
                        </a:rPr>
                        <a:t>m</a:t>
                      </a:r>
                      <a:endParaRPr lang="es-EC" sz="16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6" name="15 Rectángulo"/>
          <p:cNvSpPr/>
          <p:nvPr/>
        </p:nvSpPr>
        <p:spPr>
          <a:xfrm>
            <a:off x="179512" y="3861127"/>
            <a:ext cx="8523858" cy="29354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506" t="26984" r="33738" b="46909"/>
          <a:stretch/>
        </p:blipFill>
        <p:spPr bwMode="auto">
          <a:xfrm>
            <a:off x="467544" y="4069143"/>
            <a:ext cx="7995605" cy="2312185"/>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3" name="2 Elipse"/>
          <p:cNvSpPr/>
          <p:nvPr/>
        </p:nvSpPr>
        <p:spPr>
          <a:xfrm>
            <a:off x="6444208" y="4581128"/>
            <a:ext cx="720080" cy="108012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5988937" y="5733256"/>
            <a:ext cx="1247359" cy="480306"/>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954426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ircle(in)">
                                      <p:cBhvr>
                                        <p:cTn id="46" dur="20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in)">
                                      <p:cBhvr>
                                        <p:cTn id="56" dur="2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circle(in)">
                                      <p:cBhvr>
                                        <p:cTn id="61" dur="2000"/>
                                        <p:tgtEl>
                                          <p:spTgt spid="11"/>
                                        </p:tgtEl>
                                      </p:cBhvr>
                                    </p:animEffect>
                                  </p:childTnLst>
                                </p:cTn>
                              </p:par>
                              <p:par>
                                <p:cTn id="62" presetID="6" presetClass="entr" presetSubtype="16"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in)">
                                      <p:cBhvr>
                                        <p:cTn id="64" dur="20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circle(in)">
                                      <p:cBhvr>
                                        <p:cTn id="69" dur="2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circle(in)">
                                      <p:cBhvr>
                                        <p:cTn id="74" dur="2000"/>
                                        <p:tgtEl>
                                          <p:spTgt spid="12"/>
                                        </p:tgtEl>
                                      </p:cBhvr>
                                    </p:animEffect>
                                  </p:childTnLst>
                                </p:cTn>
                              </p:par>
                              <p:par>
                                <p:cTn id="75" presetID="6" presetClass="entr" presetSubtype="16"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circle(in)">
                                      <p:cBhvr>
                                        <p:cTn id="77" dur="20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circle(in)">
                                      <p:cBhvr>
                                        <p:cTn id="82" dur="2000"/>
                                        <p:tgtEl>
                                          <p:spTgt spid="15"/>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circle(in)">
                                      <p:cBhvr>
                                        <p:cTn id="9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3" grpId="0"/>
      <p:bldP spid="9" grpId="0"/>
      <p:bldP spid="11" grpId="0"/>
      <p:bldP spid="12" grpId="0" animBg="1"/>
      <p:bldP spid="16" grpId="0" animBg="1"/>
      <p:bldP spid="3"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COTA DE LA CORONA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Borde Libre</a:t>
            </a:r>
            <a:endParaRPr lang="es-EC" u="sng" dirty="0">
              <a:latin typeface="Arial Narrow" panose="020B0606020202030204" pitchFamily="34" charset="0"/>
            </a:endParaRPr>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2919531620"/>
                  </p:ext>
                </p:extLst>
              </p:nvPr>
            </p:nvGraphicFramePr>
            <p:xfrm>
              <a:off x="1475657" y="3068960"/>
              <a:ext cx="5598146" cy="1249680"/>
            </p:xfrm>
            <a:graphic>
              <a:graphicData uri="http://schemas.openxmlformats.org/drawingml/2006/table">
                <a:tbl>
                  <a:tblPr firstRow="1" firstCol="1" bandRow="1">
                    <a:tableStyleId>{912C8C85-51F0-491E-9774-3900AFEF0FD7}</a:tableStyleId>
                  </a:tblPr>
                  <a:tblGrid>
                    <a:gridCol w="812428"/>
                    <a:gridCol w="2065734"/>
                    <a:gridCol w="1336097"/>
                    <a:gridCol w="562036"/>
                    <a:gridCol w="821851"/>
                  </a:tblGrid>
                  <a:tr h="416560">
                    <a:tc>
                      <a:txBody>
                        <a:bodyPr/>
                        <a:lstStyle/>
                        <a:p>
                          <a:pPr algn="ctr">
                            <a:lnSpc>
                              <a:spcPct val="115000"/>
                            </a:lnSpc>
                            <a:spcAft>
                              <a:spcPts val="0"/>
                            </a:spcAft>
                          </a:pPr>
                          <a:r>
                            <a:rPr lang="es-EC" sz="1400" dirty="0">
                              <a:effectLst/>
                              <a:latin typeface="Arial Narrow" panose="020B0606020202030204" pitchFamily="34" charset="0"/>
                            </a:rPr>
                            <a:t>Incógnita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Descripción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Fórmula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Valor </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Unidades</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560">
                    <a:tc>
                      <a:txBody>
                        <a:bodyPr/>
                        <a:lstStyle/>
                        <a:p>
                          <a:pPr algn="ctr">
                            <a:lnSpc>
                              <a:spcPct val="115000"/>
                            </a:lnSpc>
                            <a:spcAft>
                              <a:spcPts val="0"/>
                            </a:spcAft>
                          </a:pPr>
                          <a:r>
                            <a:rPr lang="es-EC" sz="1400">
                              <a:effectLst/>
                              <a:latin typeface="Arial Narrow" panose="020B0606020202030204" pitchFamily="34" charset="0"/>
                            </a:rPr>
                            <a:t>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Altura mínima de seguridad</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a ≥ 0,5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0,60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560">
                    <a:tc>
                      <a:txBody>
                        <a:bodyPr/>
                        <a:lstStyle/>
                        <a:p>
                          <a:pPr algn="ctr">
                            <a:lnSpc>
                              <a:spcPct val="115000"/>
                            </a:lnSpc>
                            <a:spcAft>
                              <a:spcPts val="0"/>
                            </a:spcAft>
                          </a:pPr>
                          <a:r>
                            <a:rPr lang="es-EC" sz="1400">
                              <a:effectLst/>
                              <a:latin typeface="Arial Narrow" panose="020B0606020202030204" pitchFamily="34" charset="0"/>
                            </a:rPr>
                            <a:t>d</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MX" sz="1200">
                                    <a:effectLst/>
                                    <a:latin typeface="Cambria Math"/>
                                  </a:rPr>
                                  <m:t>𝑑</m:t>
                                </m:r>
                                <m:r>
                                  <a:rPr lang="es-MX" sz="1200">
                                    <a:effectLst/>
                                    <a:latin typeface="Cambria Math"/>
                                  </a:rPr>
                                  <m:t>=</m:t>
                                </m:r>
                                <m:r>
                                  <a:rPr lang="el-GR" sz="1200">
                                    <a:effectLst/>
                                    <a:latin typeface="Cambria Math"/>
                                  </a:rPr>
                                  <m:t>𝛬</m:t>
                                </m:r>
                                <m:r>
                                  <a:rPr lang="es-MX" sz="1200">
                                    <a:effectLst/>
                                    <a:latin typeface="Cambria Math"/>
                                  </a:rPr>
                                  <m:t>h</m:t>
                                </m:r>
                                <m:r>
                                  <a:rPr lang="es-MX" sz="1200">
                                    <a:effectLst/>
                                    <a:latin typeface="Cambria Math"/>
                                  </a:rPr>
                                  <m:t>+</m:t>
                                </m:r>
                                <m:sSub>
                                  <m:sSubPr>
                                    <m:ctrlPr>
                                      <a:rPr lang="es-EC" sz="1200" i="1">
                                        <a:effectLst/>
                                        <a:latin typeface="Cambria Math"/>
                                      </a:rPr>
                                    </m:ctrlPr>
                                  </m:sSubPr>
                                  <m:e>
                                    <m:r>
                                      <a:rPr lang="es-MX" sz="1200">
                                        <a:effectLst/>
                                        <a:latin typeface="Cambria Math"/>
                                      </a:rPr>
                                      <m:t>h</m:t>
                                    </m:r>
                                  </m:e>
                                  <m:sub>
                                    <m:r>
                                      <a:rPr lang="es-MX" sz="1200">
                                        <a:effectLst/>
                                        <a:latin typeface="Cambria Math"/>
                                      </a:rPr>
                                      <m:t>𝑟</m:t>
                                    </m:r>
                                  </m:sub>
                                </m:sSub>
                                <m:r>
                                  <a:rPr lang="es-MX" sz="1200">
                                    <a:effectLst/>
                                    <a:latin typeface="Cambria Math"/>
                                  </a:rPr>
                                  <m:t>+</m:t>
                                </m:r>
                                <m:r>
                                  <a:rPr lang="es-MX" sz="1200">
                                    <a:effectLst/>
                                    <a:latin typeface="Cambria Math"/>
                                  </a:rPr>
                                  <m:t>𝑎</m:t>
                                </m:r>
                              </m:oMath>
                            </m:oMathPara>
                          </a14:m>
                          <a:endParaRPr lang="es-EC" sz="1200" dirty="0">
                            <a:effectLst/>
                            <a:latin typeface="Arial Narrow" panose="020B0606020202030204" pitchFamily="34"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 </a:t>
                          </a:r>
                          <a:r>
                            <a:rPr lang="es-EC" sz="1400" dirty="0" smtClean="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2919531620"/>
                  </p:ext>
                </p:extLst>
              </p:nvPr>
            </p:nvGraphicFramePr>
            <p:xfrm>
              <a:off x="1475657" y="3068960"/>
              <a:ext cx="5598146" cy="1249680"/>
            </p:xfrm>
            <a:graphic>
              <a:graphicData uri="http://schemas.openxmlformats.org/drawingml/2006/table">
                <a:tbl>
                  <a:tblPr firstRow="1" firstCol="1" bandRow="1">
                    <a:tableStyleId>{912C8C85-51F0-491E-9774-3900AFEF0FD7}</a:tableStyleId>
                  </a:tblPr>
                  <a:tblGrid>
                    <a:gridCol w="812428"/>
                    <a:gridCol w="2065734"/>
                    <a:gridCol w="1336097"/>
                    <a:gridCol w="562036"/>
                    <a:gridCol w="821851"/>
                  </a:tblGrid>
                  <a:tr h="416560">
                    <a:tc>
                      <a:txBody>
                        <a:bodyPr/>
                        <a:lstStyle/>
                        <a:p>
                          <a:pPr algn="ctr">
                            <a:lnSpc>
                              <a:spcPct val="115000"/>
                            </a:lnSpc>
                            <a:spcAft>
                              <a:spcPts val="0"/>
                            </a:spcAft>
                          </a:pPr>
                          <a:r>
                            <a:rPr lang="es-EC" sz="1400" dirty="0">
                              <a:effectLst/>
                              <a:latin typeface="Arial Narrow" panose="020B0606020202030204" pitchFamily="34" charset="0"/>
                            </a:rPr>
                            <a:t>Incógnita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Descripción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Fórmula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Valor </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Unidades</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560">
                    <a:tc>
                      <a:txBody>
                        <a:bodyPr/>
                        <a:lstStyle/>
                        <a:p>
                          <a:pPr algn="ctr">
                            <a:lnSpc>
                              <a:spcPct val="115000"/>
                            </a:lnSpc>
                            <a:spcAft>
                              <a:spcPts val="0"/>
                            </a:spcAft>
                          </a:pPr>
                          <a:r>
                            <a:rPr lang="es-EC" sz="1400">
                              <a:effectLst/>
                              <a:latin typeface="Arial Narrow" panose="020B0606020202030204" pitchFamily="34" charset="0"/>
                            </a:rPr>
                            <a:t>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Altura mínima de seguridad</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 ≥ 0,5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0,60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6560">
                    <a:tc>
                      <a:txBody>
                        <a:bodyPr/>
                        <a:lstStyle/>
                        <a:p>
                          <a:pPr algn="ctr">
                            <a:lnSpc>
                              <a:spcPct val="115000"/>
                            </a:lnSpc>
                            <a:spcAft>
                              <a:spcPts val="0"/>
                            </a:spcAft>
                          </a:pPr>
                          <a:r>
                            <a:rPr lang="es-EC" sz="1400">
                              <a:effectLst/>
                              <a:latin typeface="Arial Narrow" panose="020B0606020202030204" pitchFamily="34" charset="0"/>
                            </a:rPr>
                            <a:t>d</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39233" t="-201471" r="-131858" b="-1471"/>
                          </a:stretch>
                        </a:blipFill>
                      </a:tcPr>
                    </a:tc>
                    <a:tc>
                      <a:txBody>
                        <a:bodyPr/>
                        <a:lstStyle/>
                        <a:p>
                          <a:pPr algn="ctr">
                            <a:lnSpc>
                              <a:spcPct val="115000"/>
                            </a:lnSpc>
                            <a:spcAft>
                              <a:spcPts val="0"/>
                            </a:spcAft>
                          </a:pPr>
                          <a:r>
                            <a:rPr lang="es-EC" sz="1400" dirty="0">
                              <a:effectLst/>
                              <a:latin typeface="Arial Narrow" panose="020B0606020202030204" pitchFamily="34" charset="0"/>
                            </a:rPr>
                            <a:t> </a:t>
                          </a:r>
                          <a:r>
                            <a:rPr lang="es-EC" sz="1400" dirty="0" smtClean="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8" name="Cuadro de texto 64"/>
              <p:cNvSpPr txBox="1">
                <a:spLocks/>
              </p:cNvSpPr>
              <p:nvPr/>
            </p:nvSpPr>
            <p:spPr>
              <a:xfrm>
                <a:off x="5183188" y="9302750"/>
                <a:ext cx="1800225" cy="25558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MX" sz="1100" i="1">
                          <a:solidFill>
                            <a:srgbClr val="000000"/>
                          </a:solidFill>
                          <a:effectLst/>
                          <a:latin typeface="Cambria Math"/>
                          <a:ea typeface="Times New Roman"/>
                          <a:cs typeface="Times New Roman"/>
                        </a:rPr>
                        <m:t>𝑑</m:t>
                      </m:r>
                      <m:r>
                        <a:rPr lang="es-MX" sz="1100" i="1">
                          <a:solidFill>
                            <a:srgbClr val="000000"/>
                          </a:solidFill>
                          <a:effectLst/>
                          <a:latin typeface="Cambria Math"/>
                          <a:ea typeface="Times New Roman"/>
                          <a:cs typeface="Times New Roman"/>
                        </a:rPr>
                        <m:t>=</m:t>
                      </m:r>
                      <m:r>
                        <a:rPr lang="el-GR" sz="1100" i="1">
                          <a:solidFill>
                            <a:srgbClr val="000000"/>
                          </a:solidFill>
                          <a:effectLst/>
                          <a:latin typeface="Cambria Math"/>
                          <a:ea typeface="Cambria Math"/>
                          <a:cs typeface="Times New Roman"/>
                        </a:rPr>
                        <m:t>𝛬</m:t>
                      </m:r>
                      <m:r>
                        <a:rPr lang="es-MX" sz="1100" i="1">
                          <a:solidFill>
                            <a:srgbClr val="000000"/>
                          </a:solidFill>
                          <a:effectLst/>
                          <a:latin typeface="Cambria Math"/>
                          <a:ea typeface="Cambria Math"/>
                          <a:cs typeface="Times New Roman"/>
                        </a:rPr>
                        <m:t>h</m:t>
                      </m:r>
                      <m:r>
                        <a:rPr lang="es-MX" sz="1100" i="1">
                          <a:solidFill>
                            <a:srgbClr val="000000"/>
                          </a:solidFill>
                          <a:effectLst/>
                          <a:latin typeface="Cambria Math"/>
                          <a:ea typeface="Cambria Math"/>
                          <a:cs typeface="Times New Roman"/>
                        </a:rPr>
                        <m:t>+</m:t>
                      </m:r>
                      <m:sSub>
                        <m:sSubPr>
                          <m:ctrlPr>
                            <a:rPr lang="es-EC" sz="1100" i="1">
                              <a:solidFill>
                                <a:srgbClr val="000000"/>
                              </a:solidFill>
                              <a:effectLst/>
                              <a:latin typeface="Cambria Math"/>
                              <a:ea typeface="Cambria Math"/>
                              <a:cs typeface="Times New Roman"/>
                            </a:rPr>
                          </m:ctrlPr>
                        </m:sSubPr>
                        <m:e>
                          <m:r>
                            <a:rPr lang="es-MX" sz="1100" i="1">
                              <a:solidFill>
                                <a:srgbClr val="000000"/>
                              </a:solidFill>
                              <a:effectLst/>
                              <a:latin typeface="Cambria Math"/>
                              <a:ea typeface="Cambria Math"/>
                              <a:cs typeface="Times New Roman"/>
                            </a:rPr>
                            <m:t>h</m:t>
                          </m:r>
                        </m:e>
                        <m:sub>
                          <m:r>
                            <a:rPr lang="es-MX" sz="1100" i="1">
                              <a:solidFill>
                                <a:srgbClr val="000000"/>
                              </a:solidFill>
                              <a:effectLst/>
                              <a:latin typeface="Cambria Math"/>
                              <a:ea typeface="Cambria Math"/>
                              <a:cs typeface="Times New Roman"/>
                            </a:rPr>
                            <m:t>𝑟</m:t>
                          </m:r>
                        </m:sub>
                      </m:sSub>
                      <m:r>
                        <a:rPr lang="es-MX" sz="1100" i="1">
                          <a:solidFill>
                            <a:srgbClr val="000000"/>
                          </a:solidFill>
                          <a:effectLst/>
                          <a:latin typeface="Cambria Math"/>
                          <a:ea typeface="Cambria Math"/>
                          <a:cs typeface="Times New Roman"/>
                        </a:rPr>
                        <m:t>+</m:t>
                      </m:r>
                      <m:r>
                        <a:rPr lang="es-MX" sz="1100" i="1">
                          <a:solidFill>
                            <a:srgbClr val="000000"/>
                          </a:solidFill>
                          <a:effectLst/>
                          <a:latin typeface="Cambria Math"/>
                          <a:ea typeface="Cambria Math"/>
                          <a:cs typeface="Times New Roman"/>
                        </a:rPr>
                        <m:t>𝑎</m:t>
                      </m:r>
                    </m:oMath>
                  </m:oMathPara>
                </a14:m>
                <a:endParaRPr lang="es-EC" sz="1200">
                  <a:effectLst/>
                  <a:latin typeface="Times New Roman"/>
                  <a:ea typeface="Times New Roman"/>
                </a:endParaRPr>
              </a:p>
            </p:txBody>
          </p:sp>
        </mc:Choice>
        <mc:Fallback xmlns="">
          <p:sp>
            <p:nvSpPr>
              <p:cNvPr id="8" name="Cuadro de texto 64"/>
              <p:cNvSpPr txBox="1">
                <a:spLocks noRot="1" noChangeAspect="1" noMove="1" noResize="1" noEditPoints="1" noAdjustHandles="1" noChangeArrowheads="1" noChangeShapeType="1" noTextEdit="1"/>
              </p:cNvSpPr>
              <p:nvPr/>
            </p:nvSpPr>
            <p:spPr>
              <a:xfrm>
                <a:off x="5183188" y="9302750"/>
                <a:ext cx="1800225" cy="255588"/>
              </a:xfrm>
              <a:prstGeom prst="rect">
                <a:avLst/>
              </a:prstGeom>
              <a:blipFill rotWithShape="1">
                <a:blip r:embed="rId3"/>
                <a:stretch>
                  <a:fillRect/>
                </a:stretch>
              </a:blipFill>
            </p:spPr>
            <p:txBody>
              <a:bodyPr/>
              <a:lstStyle/>
              <a:p>
                <a:r>
                  <a:rPr lang="es-EC">
                    <a:noFill/>
                  </a:rPr>
                  <a:t> </a:t>
                </a:r>
              </a:p>
            </p:txBody>
          </p:sp>
        </mc:Fallback>
      </mc:AlternateContent>
      <p:sp>
        <p:nvSpPr>
          <p:cNvPr id="9" name="8 Rectángulo"/>
          <p:cNvSpPr/>
          <p:nvPr/>
        </p:nvSpPr>
        <p:spPr>
          <a:xfrm>
            <a:off x="467544" y="1700808"/>
            <a:ext cx="7931224" cy="1087414"/>
          </a:xfrm>
          <a:prstGeom prst="rect">
            <a:avLst/>
          </a:prstGeom>
        </p:spPr>
        <p:txBody>
          <a:bodyPr wrap="square">
            <a:spAutoFit/>
          </a:bodyPr>
          <a:lstStyle/>
          <a:p>
            <a:pPr algn="just">
              <a:lnSpc>
                <a:spcPct val="150000"/>
              </a:lnSpc>
            </a:pPr>
            <a:r>
              <a:rPr lang="es-EC" sz="1500" dirty="0">
                <a:latin typeface="Arial Narrow" panose="020B0606020202030204" pitchFamily="34" charset="0"/>
              </a:rPr>
              <a:t>Cuando se diseña una presa, la cresta de la misma deber ser diseñada mayor al nivel máximo extremo del almacenamiento de agua para prever el efecto generado por el viento. Al altura adicional de la cresta de la presa por el efecto de las olas, se conoce como borde libre (</a:t>
            </a:r>
            <a:r>
              <a:rPr lang="es-EC" sz="1500" dirty="0" err="1">
                <a:latin typeface="Arial Narrow" panose="020B0606020202030204" pitchFamily="34" charset="0"/>
              </a:rPr>
              <a:t>Roberson</a:t>
            </a:r>
            <a:r>
              <a:rPr lang="es-EC" sz="1500" dirty="0">
                <a:latin typeface="Arial Narrow" panose="020B0606020202030204" pitchFamily="34" charset="0"/>
              </a:rPr>
              <a:t>, 1988)</a:t>
            </a:r>
          </a:p>
        </p:txBody>
      </p:sp>
      <p:graphicFrame>
        <p:nvGraphicFramePr>
          <p:cNvPr id="10" name="9 Tabla"/>
          <p:cNvGraphicFramePr>
            <a:graphicFrameLocks noGrp="1"/>
          </p:cNvGraphicFramePr>
          <p:nvPr>
            <p:extLst>
              <p:ext uri="{D42A27DB-BD31-4B8C-83A1-F6EECF244321}">
                <p14:modId xmlns:p14="http://schemas.microsoft.com/office/powerpoint/2010/main" val="1892354816"/>
              </p:ext>
            </p:extLst>
          </p:nvPr>
        </p:nvGraphicFramePr>
        <p:xfrm>
          <a:off x="1907704" y="4725144"/>
          <a:ext cx="4903756" cy="1872206"/>
        </p:xfrm>
        <a:graphic>
          <a:graphicData uri="http://schemas.openxmlformats.org/drawingml/2006/table">
            <a:tbl>
              <a:tblPr firstRow="1" firstCol="1" bandRow="1">
                <a:tableStyleId>{F2DE63D5-997A-4646-A377-4702673A728D}</a:tableStyleId>
              </a:tblPr>
              <a:tblGrid>
                <a:gridCol w="1634116"/>
                <a:gridCol w="1634820"/>
                <a:gridCol w="1634820"/>
              </a:tblGrid>
              <a:tr h="267458">
                <a:tc>
                  <a:txBody>
                    <a:bodyPr/>
                    <a:lstStyle/>
                    <a:p>
                      <a:pPr algn="ctr">
                        <a:lnSpc>
                          <a:spcPct val="115000"/>
                        </a:lnSpc>
                        <a:spcAft>
                          <a:spcPts val="0"/>
                        </a:spcAft>
                      </a:pPr>
                      <a:r>
                        <a:rPr lang="es-EC" sz="1400" dirty="0" err="1">
                          <a:effectLst/>
                          <a:latin typeface="Arial Narrow" panose="020B0606020202030204" pitchFamily="34" charset="0"/>
                        </a:rPr>
                        <a:t>Fetch</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s-EC" sz="1400">
                          <a:effectLst/>
                          <a:latin typeface="Arial Narrow" panose="020B0606020202030204" pitchFamily="34" charset="0"/>
                        </a:rPr>
                        <a:t>Borde Libre</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r>
              <a:tr h="267458">
                <a:tc>
                  <a:txBody>
                    <a:bodyPr/>
                    <a:lstStyle/>
                    <a:p>
                      <a:pPr algn="ctr">
                        <a:lnSpc>
                          <a:spcPct val="115000"/>
                        </a:lnSpc>
                        <a:spcAft>
                          <a:spcPts val="0"/>
                        </a:spcAft>
                      </a:pPr>
                      <a:r>
                        <a:rPr lang="es-EC" sz="1400">
                          <a:effectLst/>
                          <a:latin typeface="Arial Narrow" panose="020B0606020202030204" pitchFamily="34" charset="0"/>
                        </a:rPr>
                        <a:t>km</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Normal (m)</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Mínimo (m)</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58">
                <a:tc>
                  <a:txBody>
                    <a:bodyPr/>
                    <a:lstStyle/>
                    <a:p>
                      <a:pPr algn="ctr">
                        <a:lnSpc>
                          <a:spcPct val="115000"/>
                        </a:lnSpc>
                        <a:spcAft>
                          <a:spcPts val="0"/>
                        </a:spcAft>
                      </a:pPr>
                      <a:r>
                        <a:rPr lang="es-EC" sz="1400" b="0">
                          <a:effectLst/>
                          <a:latin typeface="Arial Narrow" panose="020B0606020202030204" pitchFamily="34" charset="0"/>
                        </a:rPr>
                        <a:t>&lt; 1.6</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0.9</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58">
                <a:tc>
                  <a:txBody>
                    <a:bodyPr/>
                    <a:lstStyle/>
                    <a:p>
                      <a:pPr algn="ctr">
                        <a:lnSpc>
                          <a:spcPct val="115000"/>
                        </a:lnSpc>
                        <a:spcAft>
                          <a:spcPts val="0"/>
                        </a:spcAft>
                      </a:pPr>
                      <a:r>
                        <a:rPr lang="es-EC" sz="1400" b="0">
                          <a:effectLst/>
                          <a:latin typeface="Arial Narrow" panose="020B0606020202030204" pitchFamily="34" charset="0"/>
                        </a:rPr>
                        <a:t>1.6</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58">
                <a:tc>
                  <a:txBody>
                    <a:bodyPr/>
                    <a:lstStyle/>
                    <a:p>
                      <a:pPr algn="ctr">
                        <a:lnSpc>
                          <a:spcPct val="115000"/>
                        </a:lnSpc>
                        <a:spcAft>
                          <a:spcPts val="0"/>
                        </a:spcAft>
                      </a:pPr>
                      <a:r>
                        <a:rPr lang="es-EC" sz="1400" b="0">
                          <a:effectLst/>
                          <a:latin typeface="Arial Narrow" panose="020B0606020202030204" pitchFamily="34" charset="0"/>
                        </a:rPr>
                        <a:t>4.0</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58">
                <a:tc>
                  <a:txBody>
                    <a:bodyPr/>
                    <a:lstStyle/>
                    <a:p>
                      <a:pPr algn="ctr">
                        <a:lnSpc>
                          <a:spcPct val="115000"/>
                        </a:lnSpc>
                        <a:spcAft>
                          <a:spcPts val="0"/>
                        </a:spcAft>
                      </a:pPr>
                      <a:r>
                        <a:rPr lang="es-EC" sz="1400" b="0">
                          <a:effectLst/>
                          <a:latin typeface="Arial Narrow" panose="020B0606020202030204" pitchFamily="34" charset="0"/>
                        </a:rPr>
                        <a:t>8.0</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458">
                <a:tc>
                  <a:txBody>
                    <a:bodyPr/>
                    <a:lstStyle/>
                    <a:p>
                      <a:pPr algn="ctr">
                        <a:lnSpc>
                          <a:spcPct val="115000"/>
                        </a:lnSpc>
                        <a:spcAft>
                          <a:spcPts val="0"/>
                        </a:spcAft>
                      </a:pPr>
                      <a:r>
                        <a:rPr lang="es-EC" sz="1400" b="0" dirty="0">
                          <a:effectLst/>
                          <a:latin typeface="Arial Narrow" panose="020B0606020202030204" pitchFamily="34" charset="0"/>
                        </a:rPr>
                        <a:t>16.0</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3.0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2.1</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1 Elipse"/>
          <p:cNvSpPr/>
          <p:nvPr/>
        </p:nvSpPr>
        <p:spPr>
          <a:xfrm>
            <a:off x="1835696" y="5157192"/>
            <a:ext cx="5112568" cy="43204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215247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ircle(in)">
                                      <p:cBhvr>
                                        <p:cTn id="56" dur="20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COTA DE LA CORONA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Altura de la corona de la presa</a:t>
            </a:r>
            <a:endParaRPr lang="es-EC" u="sng" dirty="0">
              <a:latin typeface="Arial Narrow" panose="020B0606020202030204" pitchFamily="34" charset="0"/>
            </a:endParaRPr>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2931782288"/>
                  </p:ext>
                </p:extLst>
              </p:nvPr>
            </p:nvGraphicFramePr>
            <p:xfrm>
              <a:off x="1803673" y="2793866"/>
              <a:ext cx="4970933" cy="1139190"/>
            </p:xfrm>
            <a:graphic>
              <a:graphicData uri="http://schemas.openxmlformats.org/drawingml/2006/table">
                <a:tbl>
                  <a:tblPr firstRow="1" firstCol="1" bandRow="1">
                    <a:tableStyleId>{69012ECD-51FC-41F1-AA8D-1B2483CD663E}</a:tableStyleId>
                  </a:tblPr>
                  <a:tblGrid>
                    <a:gridCol w="959262"/>
                    <a:gridCol w="2594509"/>
                    <a:gridCol w="1417162"/>
                  </a:tblGrid>
                  <a:tr h="0">
                    <a:tc>
                      <a:txBody>
                        <a:bodyPr/>
                        <a:lstStyle/>
                        <a:p>
                          <a:pPr algn="ctr">
                            <a:lnSpc>
                              <a:spcPct val="115000"/>
                            </a:lnSpc>
                            <a:spcAft>
                              <a:spcPts val="0"/>
                            </a:spcAft>
                          </a:pPr>
                          <a:r>
                            <a:rPr lang="es-EC" sz="1300" dirty="0">
                              <a:effectLst/>
                              <a:latin typeface="Arial Narrow" panose="020B0606020202030204" pitchFamily="34" charset="0"/>
                            </a:rPr>
                            <a:t>Incógnita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Descripción</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Valor</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9865">
                    <a:tc>
                      <a:txBody>
                        <a:bodyPr/>
                        <a:lstStyle/>
                        <a:p>
                          <a:pPr algn="ctr">
                            <a:lnSpc>
                              <a:spcPct val="115000"/>
                            </a:lnSpc>
                            <a:spcAft>
                              <a:spcPts val="0"/>
                            </a:spcAft>
                          </a:pPr>
                          <a:r>
                            <a:rPr lang="es-EC" sz="1300" dirty="0" err="1" smtClean="0">
                              <a:effectLst/>
                              <a:latin typeface="Arial Narrow" panose="020B0606020202030204" pitchFamily="34" charset="0"/>
                            </a:rPr>
                            <a:t>Ncr</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S" sz="1300">
                                    <a:effectLst/>
                                    <a:latin typeface="Cambria Math"/>
                                  </a:rPr>
                                  <m:t>𝑁𝑎𝑚𝑒</m:t>
                                </m:r>
                                <m:r>
                                  <a:rPr lang="es-ES" sz="1300">
                                    <a:effectLst/>
                                    <a:latin typeface="Cambria Math"/>
                                  </a:rPr>
                                  <m:t>+</m:t>
                                </m:r>
                                <m:r>
                                  <a:rPr lang="es-ES" sz="1300">
                                    <a:effectLst/>
                                    <a:latin typeface="Cambria Math"/>
                                  </a:rPr>
                                  <m:t>𝑑</m:t>
                                </m:r>
                              </m:oMath>
                            </m:oMathPara>
                          </a14:m>
                          <a:endParaRPr lang="es-EC" sz="1300" dirty="0">
                            <a:effectLst/>
                            <a:latin typeface="Arial Narrow" panose="020B0606020202030204" pitchFamily="34" charset="0"/>
                          </a:endParaRPr>
                        </a:p>
                        <a:p>
                          <a:pPr algn="ctr">
                            <a:lnSpc>
                              <a:spcPct val="115000"/>
                            </a:lnSpc>
                          </a:pPr>
                          <a:r>
                            <a:rPr lang="es-EC" sz="1300" dirty="0">
                              <a:effectLst/>
                              <a:latin typeface="Arial Narrow" panose="020B0606020202030204" pitchFamily="34" charset="0"/>
                            </a:rPr>
                            <a:t>Nivel de la corona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72,00 </a:t>
                          </a:r>
                          <a:r>
                            <a:rPr lang="es-EC" sz="1300" dirty="0" err="1">
                              <a:effectLst/>
                              <a:latin typeface="Arial Narrow" panose="020B0606020202030204" pitchFamily="34" charset="0"/>
                            </a:rPr>
                            <a:t>m.s.n.m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9870">
                    <a:tc>
                      <a:txBody>
                        <a:bodyPr/>
                        <a:lstStyle/>
                        <a:p>
                          <a:pPr algn="ctr">
                            <a:lnSpc>
                              <a:spcPct val="115000"/>
                            </a:lnSpc>
                            <a:spcAft>
                              <a:spcPts val="0"/>
                            </a:spcAft>
                          </a:pPr>
                          <a:r>
                            <a:rPr lang="es-EC" sz="1300">
                              <a:effectLst/>
                              <a:latin typeface="Arial Narrow" panose="020B0606020202030204" pitchFamily="34" charset="0"/>
                            </a:rPr>
                            <a:t>Hd</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S" sz="1300" smtClean="0">
                                    <a:effectLst/>
                                    <a:latin typeface="Cambria Math"/>
                                  </a:rPr>
                                  <m:t>𝑁𝑐</m:t>
                                </m:r>
                                <m:r>
                                  <m:rPr>
                                    <m:sty m:val="p"/>
                                  </m:rPr>
                                  <a:rPr lang="es-EC" sz="1300" b="0" i="0" smtClean="0">
                                    <a:effectLst/>
                                    <a:latin typeface="Cambria Math"/>
                                  </a:rPr>
                                  <m:t>r</m:t>
                                </m:r>
                                <m:r>
                                  <a:rPr lang="es-ES" sz="1300">
                                    <a:effectLst/>
                                    <a:latin typeface="Cambria Math"/>
                                  </a:rPr>
                                  <m:t>−</m:t>
                                </m:r>
                                <m:r>
                                  <a:rPr lang="es-ES" sz="1300">
                                    <a:effectLst/>
                                    <a:latin typeface="Cambria Math"/>
                                  </a:rPr>
                                  <m:t>𝑁𝑠𝑐</m:t>
                                </m:r>
                              </m:oMath>
                            </m:oMathPara>
                          </a14:m>
                          <a:endParaRPr lang="es-EC" sz="1300" dirty="0">
                            <a:effectLst/>
                            <a:latin typeface="Arial Narrow" panose="020B0606020202030204" pitchFamily="34" charset="0"/>
                          </a:endParaRPr>
                        </a:p>
                        <a:p>
                          <a:pPr algn="ctr">
                            <a:lnSpc>
                              <a:spcPct val="115000"/>
                            </a:lnSpc>
                          </a:pPr>
                          <a:r>
                            <a:rPr lang="es-EC" sz="1300" dirty="0">
                              <a:effectLst/>
                              <a:latin typeface="Arial Narrow" panose="020B0606020202030204" pitchFamily="34" charset="0"/>
                            </a:rPr>
                            <a:t>Altura definitiva de la presa </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47,00 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2931782288"/>
                  </p:ext>
                </p:extLst>
              </p:nvPr>
            </p:nvGraphicFramePr>
            <p:xfrm>
              <a:off x="1803673" y="2793866"/>
              <a:ext cx="4970933" cy="1119061"/>
            </p:xfrm>
            <a:graphic>
              <a:graphicData uri="http://schemas.openxmlformats.org/drawingml/2006/table">
                <a:tbl>
                  <a:tblPr firstRow="1" firstCol="1" bandRow="1">
                    <a:tableStyleId>{69012ECD-51FC-41F1-AA8D-1B2483CD663E}</a:tableStyleId>
                  </a:tblPr>
                  <a:tblGrid>
                    <a:gridCol w="959262"/>
                    <a:gridCol w="2594509"/>
                    <a:gridCol w="1417162"/>
                  </a:tblGrid>
                  <a:tr h="227838">
                    <a:tc>
                      <a:txBody>
                        <a:bodyPr/>
                        <a:lstStyle/>
                        <a:p>
                          <a:pPr algn="ctr">
                            <a:lnSpc>
                              <a:spcPct val="115000"/>
                            </a:lnSpc>
                            <a:spcAft>
                              <a:spcPts val="0"/>
                            </a:spcAft>
                          </a:pPr>
                          <a:r>
                            <a:rPr lang="es-EC" sz="1300" dirty="0">
                              <a:effectLst/>
                              <a:latin typeface="Arial Narrow" panose="020B0606020202030204" pitchFamily="34" charset="0"/>
                            </a:rPr>
                            <a:t>Incógnita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Descripción</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Valor</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5676">
                    <a:tc>
                      <a:txBody>
                        <a:bodyPr/>
                        <a:lstStyle/>
                        <a:p>
                          <a:pPr algn="ctr">
                            <a:lnSpc>
                              <a:spcPct val="115000"/>
                            </a:lnSpc>
                            <a:spcAft>
                              <a:spcPts val="0"/>
                            </a:spcAft>
                          </a:pPr>
                          <a:r>
                            <a:rPr lang="es-EC" sz="1300" dirty="0" err="1" smtClean="0">
                              <a:effectLst/>
                              <a:latin typeface="Arial Narrow" panose="020B0606020202030204" pitchFamily="34" charset="0"/>
                            </a:rPr>
                            <a:t>Ncr</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37089" t="-57333" r="-54695" b="-117333"/>
                          </a:stretch>
                        </a:blipFill>
                      </a:tcPr>
                    </a:tc>
                    <a:tc>
                      <a:txBody>
                        <a:bodyPr/>
                        <a:lstStyle/>
                        <a:p>
                          <a:pPr algn="ctr">
                            <a:lnSpc>
                              <a:spcPct val="115000"/>
                            </a:lnSpc>
                            <a:spcAft>
                              <a:spcPts val="0"/>
                            </a:spcAft>
                          </a:pPr>
                          <a:r>
                            <a:rPr lang="es-EC" sz="1300" dirty="0">
                              <a:effectLst/>
                              <a:latin typeface="Arial Narrow" panose="020B0606020202030204" pitchFamily="34" charset="0"/>
                            </a:rPr>
                            <a:t>72,00 </a:t>
                          </a:r>
                          <a:r>
                            <a:rPr lang="es-EC" sz="1300" dirty="0" err="1">
                              <a:effectLst/>
                              <a:latin typeface="Arial Narrow" panose="020B0606020202030204" pitchFamily="34" charset="0"/>
                            </a:rPr>
                            <a:t>m.s.n.m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5547">
                    <a:tc>
                      <a:txBody>
                        <a:bodyPr/>
                        <a:lstStyle/>
                        <a:p>
                          <a:pPr algn="ctr">
                            <a:lnSpc>
                              <a:spcPct val="115000"/>
                            </a:lnSpc>
                            <a:spcAft>
                              <a:spcPts val="0"/>
                            </a:spcAft>
                          </a:pPr>
                          <a:r>
                            <a:rPr lang="es-EC" sz="1300">
                              <a:effectLst/>
                              <a:latin typeface="Arial Narrow" panose="020B0606020202030204" pitchFamily="34" charset="0"/>
                            </a:rPr>
                            <a:t>Hd</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37089" t="-163889" r="-54695" b="-22222"/>
                          </a:stretch>
                        </a:blipFill>
                      </a:tcPr>
                    </a:tc>
                    <a:tc>
                      <a:txBody>
                        <a:bodyPr/>
                        <a:lstStyle/>
                        <a:p>
                          <a:pPr algn="ctr">
                            <a:lnSpc>
                              <a:spcPct val="115000"/>
                            </a:lnSpc>
                            <a:spcAft>
                              <a:spcPts val="0"/>
                            </a:spcAft>
                          </a:pPr>
                          <a:r>
                            <a:rPr lang="es-EC" sz="1300" dirty="0">
                              <a:effectLst/>
                              <a:latin typeface="Arial Narrow" panose="020B0606020202030204" pitchFamily="34" charset="0"/>
                            </a:rPr>
                            <a:t>47,00 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Fallback>
      </mc:AlternateContent>
      <mc:AlternateContent xmlns:mc="http://schemas.openxmlformats.org/markup-compatibility/2006" xmlns:a14="http://schemas.microsoft.com/office/drawing/2010/main">
        <mc:Choice Requires="a14">
          <p:sp>
            <p:nvSpPr>
              <p:cNvPr id="8" name="Cuadro de texto 69"/>
              <p:cNvSpPr txBox="1">
                <a:spLocks/>
              </p:cNvSpPr>
              <p:nvPr/>
            </p:nvSpPr>
            <p:spPr>
              <a:xfrm>
                <a:off x="5427663" y="9317038"/>
                <a:ext cx="1809750" cy="25558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S" sz="1100" i="1">
                          <a:solidFill>
                            <a:srgbClr val="000000"/>
                          </a:solidFill>
                          <a:effectLst/>
                          <a:latin typeface="Cambria Math"/>
                          <a:ea typeface="Times New Roman"/>
                          <a:cs typeface="Times New Roman"/>
                        </a:rPr>
                        <m:t>𝑁𝑎𝑚𝑒</m:t>
                      </m:r>
                      <m:r>
                        <a:rPr lang="es-ES" sz="1100" i="1">
                          <a:solidFill>
                            <a:srgbClr val="000000"/>
                          </a:solidFill>
                          <a:effectLst/>
                          <a:latin typeface="Cambria Math"/>
                          <a:ea typeface="Times New Roman"/>
                          <a:cs typeface="Times New Roman"/>
                        </a:rPr>
                        <m:t>+</m:t>
                      </m:r>
                      <m:r>
                        <a:rPr lang="es-ES" sz="1100" i="1">
                          <a:solidFill>
                            <a:srgbClr val="000000"/>
                          </a:solidFill>
                          <a:effectLst/>
                          <a:latin typeface="Cambria Math"/>
                          <a:ea typeface="Times New Roman"/>
                          <a:cs typeface="Times New Roman"/>
                        </a:rPr>
                        <m:t>𝑑</m:t>
                      </m:r>
                    </m:oMath>
                  </m:oMathPara>
                </a14:m>
                <a:endParaRPr lang="es-EC" sz="1200">
                  <a:effectLst/>
                  <a:latin typeface="Times New Roman"/>
                  <a:ea typeface="Times New Roman"/>
                </a:endParaRPr>
              </a:p>
            </p:txBody>
          </p:sp>
        </mc:Choice>
        <mc:Fallback xmlns="">
          <p:sp>
            <p:nvSpPr>
              <p:cNvPr id="8" name="Cuadro de texto 69"/>
              <p:cNvSpPr txBox="1">
                <a:spLocks noRot="1" noChangeAspect="1" noMove="1" noResize="1" noEditPoints="1" noAdjustHandles="1" noChangeArrowheads="1" noChangeShapeType="1" noTextEdit="1"/>
              </p:cNvSpPr>
              <p:nvPr/>
            </p:nvSpPr>
            <p:spPr>
              <a:xfrm>
                <a:off x="5427663" y="9317038"/>
                <a:ext cx="1809750" cy="255587"/>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Cuadro de texto 68"/>
              <p:cNvSpPr txBox="1">
                <a:spLocks/>
              </p:cNvSpPr>
              <p:nvPr/>
            </p:nvSpPr>
            <p:spPr>
              <a:xfrm>
                <a:off x="5434013" y="9761538"/>
                <a:ext cx="1800225" cy="25558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S" sz="1100" i="1">
                          <a:solidFill>
                            <a:srgbClr val="000000"/>
                          </a:solidFill>
                          <a:effectLst/>
                          <a:latin typeface="Cambria Math"/>
                          <a:ea typeface="Times New Roman"/>
                          <a:cs typeface="Times New Roman"/>
                        </a:rPr>
                        <m:t>𝑁𝑐</m:t>
                      </m:r>
                      <m:r>
                        <a:rPr lang="es-ES" sz="1100" i="1">
                          <a:solidFill>
                            <a:srgbClr val="000000"/>
                          </a:solidFill>
                          <a:effectLst/>
                          <a:latin typeface="Cambria Math"/>
                          <a:ea typeface="Times New Roman"/>
                          <a:cs typeface="Times New Roman"/>
                        </a:rPr>
                        <m:t>−</m:t>
                      </m:r>
                      <m:r>
                        <a:rPr lang="es-ES" sz="1100" i="1">
                          <a:solidFill>
                            <a:srgbClr val="000000"/>
                          </a:solidFill>
                          <a:effectLst/>
                          <a:latin typeface="Cambria Math"/>
                          <a:ea typeface="Times New Roman"/>
                          <a:cs typeface="Times New Roman"/>
                        </a:rPr>
                        <m:t>𝑁𝑠𝑐</m:t>
                      </m:r>
                    </m:oMath>
                  </m:oMathPara>
                </a14:m>
                <a:endParaRPr lang="es-EC" sz="1200">
                  <a:effectLst/>
                  <a:latin typeface="Times New Roman"/>
                  <a:ea typeface="Times New Roman"/>
                </a:endParaRPr>
              </a:p>
            </p:txBody>
          </p:sp>
        </mc:Choice>
        <mc:Fallback xmlns="">
          <p:sp>
            <p:nvSpPr>
              <p:cNvPr id="9" name="Cuadro de texto 68"/>
              <p:cNvSpPr txBox="1">
                <a:spLocks noRot="1" noChangeAspect="1" noMove="1" noResize="1" noEditPoints="1" noAdjustHandles="1" noChangeArrowheads="1" noChangeShapeType="1" noTextEdit="1"/>
              </p:cNvSpPr>
              <p:nvPr/>
            </p:nvSpPr>
            <p:spPr>
              <a:xfrm>
                <a:off x="5434013" y="9761538"/>
                <a:ext cx="1800225" cy="255587"/>
              </a:xfrm>
              <a:prstGeom prst="rect">
                <a:avLst/>
              </a:prstGeom>
              <a:blipFill rotWithShape="1">
                <a:blip r:embed="rId4"/>
                <a:stretch>
                  <a:fillRect/>
                </a:stretch>
              </a:blipFill>
            </p:spPr>
            <p:txBody>
              <a:bodyPr/>
              <a:lstStyle/>
              <a:p>
                <a:r>
                  <a:rPr lang="es-EC">
                    <a:noFill/>
                  </a:rPr>
                  <a:t> </a:t>
                </a:r>
              </a:p>
            </p:txBody>
          </p:sp>
        </mc:Fallback>
      </mc:AlternateContent>
      <p:pic>
        <p:nvPicPr>
          <p:cNvPr id="10" name="9 Imagen"/>
          <p:cNvPicPr/>
          <p:nvPr/>
        </p:nvPicPr>
        <p:blipFill rotWithShape="1">
          <a:blip r:embed="rId5">
            <a:extLst>
              <a:ext uri="{28A0092B-C50C-407E-A947-70E740481C1C}">
                <a14:useLocalDpi xmlns:a14="http://schemas.microsoft.com/office/drawing/2010/main" val="0"/>
              </a:ext>
            </a:extLst>
          </a:blip>
          <a:srcRect l="4863" t="34595" r="15645" b="33442"/>
          <a:stretch/>
        </p:blipFill>
        <p:spPr bwMode="auto">
          <a:xfrm>
            <a:off x="467544" y="4077072"/>
            <a:ext cx="8280920" cy="2376264"/>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467544" y="1700808"/>
            <a:ext cx="8136904" cy="784830"/>
          </a:xfrm>
          <a:prstGeom prst="rect">
            <a:avLst/>
          </a:prstGeom>
        </p:spPr>
        <p:txBody>
          <a:bodyPr wrap="square">
            <a:spAutoFit/>
          </a:bodyPr>
          <a:lstStyle/>
          <a:p>
            <a:pPr algn="just">
              <a:lnSpc>
                <a:spcPct val="150000"/>
              </a:lnSpc>
            </a:pPr>
            <a:r>
              <a:rPr lang="es-EC" sz="1500" dirty="0">
                <a:latin typeface="Arial Narrow" panose="020B0606020202030204" pitchFamily="34" charset="0"/>
              </a:rPr>
              <a:t>La altura de la corona de la presa está determinada por el nivel máximo extremo y el borde libre, siendo conocidos ambos valores se ha determinado que la altura de la presa y por consiguiente la cota de la corona son:</a:t>
            </a:r>
          </a:p>
        </p:txBody>
      </p:sp>
    </p:spTree>
    <p:extLst>
      <p:ext uri="{BB962C8B-B14F-4D97-AF65-F5344CB8AC3E}">
        <p14:creationId xmlns:p14="http://schemas.microsoft.com/office/powerpoint/2010/main" val="26809320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par>
                                <p:cTn id="47" presetID="6"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55324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PROTECCIÓN DEL TALUD AGUAS ARRIBA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Espesor de la </a:t>
            </a:r>
            <a:r>
              <a:rPr lang="es-EC" b="1" u="sng" dirty="0">
                <a:latin typeface="Arial Narrow" panose="020B0606020202030204" pitchFamily="34" charset="0"/>
              </a:rPr>
              <a:t>p</a:t>
            </a:r>
            <a:r>
              <a:rPr lang="es-EC" b="1" u="sng" dirty="0" smtClean="0">
                <a:latin typeface="Arial Narrow" panose="020B0606020202030204" pitchFamily="34" charset="0"/>
              </a:rPr>
              <a:t>antalla de hormigón</a:t>
            </a:r>
            <a:endParaRPr lang="es-EC" u="sng"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467544" y="1727156"/>
                <a:ext cx="7787208" cy="3885294"/>
              </a:xfrm>
              <a:prstGeom prst="rect">
                <a:avLst/>
              </a:prstGeom>
            </p:spPr>
            <p:txBody>
              <a:bodyPr wrap="square">
                <a:spAutoFit/>
              </a:bodyPr>
              <a:lstStyle/>
              <a:p>
                <a:pPr algn="just">
                  <a:lnSpc>
                    <a:spcPct val="150000"/>
                  </a:lnSpc>
                </a:pPr>
                <a:r>
                  <a:rPr lang="es-EC" sz="1500" dirty="0">
                    <a:latin typeface="Arial Narrow" panose="020B0606020202030204" pitchFamily="34" charset="0"/>
                  </a:rPr>
                  <a:t>El dimensionamiento de la pantalla de hormigón se lo realizó a partir de la siguiente ecuación</a:t>
                </a:r>
                <a:r>
                  <a:rPr lang="es-EC" sz="1500" dirty="0" smtClean="0">
                    <a:latin typeface="Arial Narrow" panose="020B060602020203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sSub>
                        <m:sSubPr>
                          <m:ctrlPr>
                            <a:rPr lang="es-EC" sz="1500" i="1">
                              <a:latin typeface="Cambria Math"/>
                            </a:rPr>
                          </m:ctrlPr>
                        </m:sSubPr>
                        <m:e>
                          <m:r>
                            <a:rPr lang="es-MX" sz="1500" i="1">
                              <a:latin typeface="Cambria Math"/>
                            </a:rPr>
                            <m:t>𝑡</m:t>
                          </m:r>
                        </m:e>
                        <m:sub>
                          <m:r>
                            <a:rPr lang="es-MX" sz="1500" i="1">
                              <a:latin typeface="Cambria Math"/>
                            </a:rPr>
                            <m:t>h</m:t>
                          </m:r>
                        </m:sub>
                      </m:sSub>
                      <m:r>
                        <a:rPr lang="es-MX" sz="1500" i="1">
                          <a:latin typeface="Cambria Math"/>
                        </a:rPr>
                        <m:t>=</m:t>
                      </m:r>
                      <m:r>
                        <a:rPr lang="es-MX" sz="1500" i="1">
                          <a:latin typeface="Cambria Math"/>
                        </a:rPr>
                        <m:t>𝑘h</m:t>
                      </m:r>
                      <m:rad>
                        <m:radPr>
                          <m:degHide m:val="on"/>
                          <m:ctrlPr>
                            <a:rPr lang="es-EC" sz="1500" i="1">
                              <a:latin typeface="Cambria Math"/>
                            </a:rPr>
                          </m:ctrlPr>
                        </m:radPr>
                        <m:deg/>
                        <m:e>
                          <m:f>
                            <m:fPr>
                              <m:ctrlPr>
                                <a:rPr lang="es-EC" sz="1500" i="1">
                                  <a:latin typeface="Cambria Math"/>
                                </a:rPr>
                              </m:ctrlPr>
                            </m:fPr>
                            <m:num>
                              <m:r>
                                <a:rPr lang="es-MX" sz="1500" i="1">
                                  <a:latin typeface="Cambria Math"/>
                                </a:rPr>
                                <m:t>𝜆</m:t>
                              </m:r>
                            </m:num>
                            <m:den>
                              <m:r>
                                <a:rPr lang="es-MX" sz="1500" i="1">
                                  <a:latin typeface="Cambria Math"/>
                                </a:rPr>
                                <m:t>𝑚𝐿</m:t>
                              </m:r>
                            </m:den>
                          </m:f>
                        </m:e>
                      </m:rad>
                    </m:oMath>
                  </m:oMathPara>
                </a14:m>
                <a:endParaRPr lang="es-EC" sz="1500" dirty="0">
                  <a:latin typeface="Arial Narrow" panose="020B0606020202030204" pitchFamily="34" charset="0"/>
                </a:endParaRPr>
              </a:p>
              <a:p>
                <a:pPr algn="just">
                  <a:lnSpc>
                    <a:spcPct val="150000"/>
                  </a:lnSpc>
                </a:pPr>
                <a:r>
                  <a:rPr lang="es-EC" sz="1500" dirty="0">
                    <a:latin typeface="Arial Narrow" panose="020B0606020202030204" pitchFamily="34" charset="0"/>
                  </a:rPr>
                  <a:t>Dónde</a:t>
                </a:r>
                <a:r>
                  <a:rPr lang="es-EC" sz="1500" dirty="0" smtClean="0">
                    <a:latin typeface="Arial Narrow" panose="020B0606020202030204" pitchFamily="34" charset="0"/>
                  </a:rPr>
                  <a:t>:</a:t>
                </a:r>
              </a:p>
              <a:p>
                <a:pPr algn="just">
                  <a:lnSpc>
                    <a:spcPct val="150000"/>
                  </a:lnSpc>
                </a:pP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K = factor de tipo de juntas de la pantalla.</a:t>
                </a:r>
              </a:p>
              <a:p>
                <a:pPr marL="285750" lvl="0" indent="-285750" algn="just">
                  <a:lnSpc>
                    <a:spcPct val="150000"/>
                  </a:lnSpc>
                  <a:buFont typeface="Arial" panose="020B0604020202020204" pitchFamily="34" charset="0"/>
                  <a:buChar char="•"/>
                </a:pPr>
                <a14:m>
                  <m:oMath xmlns:m="http://schemas.openxmlformats.org/officeDocument/2006/math">
                    <m:r>
                      <a:rPr lang="es-MX" sz="1500" i="1">
                        <a:latin typeface="Cambria Math"/>
                      </a:rPr>
                      <m:t>𝜆</m:t>
                    </m:r>
                  </m:oMath>
                </a14:m>
                <a:r>
                  <a:rPr lang="es-MX" sz="1500" dirty="0">
                    <a:latin typeface="Arial Narrow" panose="020B0606020202030204" pitchFamily="34" charset="0"/>
                  </a:rPr>
                  <a:t> = Periodo de duración de la ola.</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L = Dimensión vertical de las juntas.</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m = Talud Aguas Arriba.</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h = Altura de la Ola.</a:t>
                </a:r>
              </a:p>
            </p:txBody>
          </p:sp>
        </mc:Choice>
        <mc:Fallback xmlns="">
          <p:sp>
            <p:nvSpPr>
              <p:cNvPr id="7" name="6 Rectángulo"/>
              <p:cNvSpPr>
                <a:spLocks noRot="1" noChangeAspect="1" noMove="1" noResize="1" noEditPoints="1" noAdjustHandles="1" noChangeArrowheads="1" noChangeShapeType="1" noTextEdit="1"/>
              </p:cNvSpPr>
              <p:nvPr/>
            </p:nvSpPr>
            <p:spPr>
              <a:xfrm>
                <a:off x="467544" y="1727156"/>
                <a:ext cx="7787208" cy="3885294"/>
              </a:xfrm>
              <a:prstGeom prst="rect">
                <a:avLst/>
              </a:prstGeom>
              <a:blipFill rotWithShape="1">
                <a:blip r:embed="rId2"/>
                <a:stretch>
                  <a:fillRect l="-313"/>
                </a:stretch>
              </a:blipFill>
            </p:spPr>
            <p:txBody>
              <a:bodyPr/>
              <a:lstStyle/>
              <a:p>
                <a:r>
                  <a:rPr lang="es-EC">
                    <a:noFill/>
                  </a:rPr>
                  <a:t> </a:t>
                </a:r>
              </a:p>
            </p:txBody>
          </p:sp>
        </mc:Fallback>
      </mc:AlternateContent>
      <p:sp>
        <p:nvSpPr>
          <p:cNvPr id="8" name="7 Rectángulo"/>
          <p:cNvSpPr/>
          <p:nvPr/>
        </p:nvSpPr>
        <p:spPr>
          <a:xfrm>
            <a:off x="179512" y="3068960"/>
            <a:ext cx="8523858" cy="367240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graphicFrame>
        <p:nvGraphicFramePr>
          <p:cNvPr id="9" name="8 Tabla"/>
          <p:cNvGraphicFramePr>
            <a:graphicFrameLocks noGrp="1"/>
          </p:cNvGraphicFramePr>
          <p:nvPr>
            <p:extLst>
              <p:ext uri="{D42A27DB-BD31-4B8C-83A1-F6EECF244321}">
                <p14:modId xmlns:p14="http://schemas.microsoft.com/office/powerpoint/2010/main" val="3651964128"/>
              </p:ext>
            </p:extLst>
          </p:nvPr>
        </p:nvGraphicFramePr>
        <p:xfrm>
          <a:off x="1619672" y="3356992"/>
          <a:ext cx="5942606" cy="1630745"/>
        </p:xfrm>
        <a:graphic>
          <a:graphicData uri="http://schemas.openxmlformats.org/drawingml/2006/table">
            <a:tbl>
              <a:tblPr firstRow="1" firstCol="1" bandRow="1">
                <a:tableStyleId>{5A111915-BE36-4E01-A7E5-04B1672EAD32}</a:tableStyleId>
              </a:tblPr>
              <a:tblGrid>
                <a:gridCol w="1899612"/>
                <a:gridCol w="1884847"/>
                <a:gridCol w="1087181"/>
                <a:gridCol w="1070966"/>
              </a:tblGrid>
              <a:tr h="257486">
                <a:tc>
                  <a:txBody>
                    <a:bodyPr/>
                    <a:lstStyle/>
                    <a:p>
                      <a:pPr algn="ctr">
                        <a:lnSpc>
                          <a:spcPct val="115000"/>
                        </a:lnSpc>
                        <a:spcAft>
                          <a:spcPts val="0"/>
                        </a:spcAft>
                      </a:pPr>
                      <a:r>
                        <a:rPr lang="es-EC" sz="1400" dirty="0">
                          <a:effectLst/>
                          <a:latin typeface="Arial Narrow" panose="020B0606020202030204" pitchFamily="34" charset="0"/>
                        </a:rPr>
                        <a:t>Incógnita</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Descripción</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r>
                        <a:rPr lang="es-EC" sz="1400" dirty="0">
                          <a:effectLst/>
                          <a:latin typeface="Arial Narrow" panose="020B0606020202030204" pitchFamily="34" charset="0"/>
                        </a:rPr>
                        <a:t>Valor</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Unidades</a:t>
                      </a:r>
                      <a:endParaRPr lang="es-EC" sz="110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3315">
                <a:tc>
                  <a:txBody>
                    <a:bodyPr/>
                    <a:lstStyle/>
                    <a:p>
                      <a:pPr algn="ctr">
                        <a:lnSpc>
                          <a:spcPct val="115000"/>
                        </a:lnSpc>
                        <a:spcAft>
                          <a:spcPts val="0"/>
                        </a:spcAft>
                      </a:pPr>
                      <a:r>
                        <a:rPr lang="es-EC" sz="1400">
                          <a:effectLst/>
                          <a:latin typeface="Arial Narrow" panose="020B0606020202030204" pitchFamily="34" charset="0"/>
                        </a:rPr>
                        <a:t>k</a:t>
                      </a:r>
                      <a:endParaRPr lang="es-EC" sz="110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Juntas cerradas</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0,096</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T</a:t>
                      </a:r>
                      <a:endParaRPr lang="es-EC" sz="110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0800">
                <a:tc>
                  <a:txBody>
                    <a:bodyPr/>
                    <a:lstStyle/>
                    <a:p>
                      <a:pPr algn="ctr">
                        <a:lnSpc>
                          <a:spcPct val="115000"/>
                        </a:lnSpc>
                        <a:spcAft>
                          <a:spcPts val="0"/>
                        </a:spcAft>
                      </a:pPr>
                      <a:r>
                        <a:rPr lang="es-EC" sz="1400" dirty="0">
                          <a:effectLst/>
                          <a:latin typeface="Arial Narrow" panose="020B0606020202030204" pitchFamily="34" charset="0"/>
                        </a:rPr>
                        <a:t>L</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Dimensión vertical de las juntas</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20,00</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9144">
                <a:tc>
                  <a:txBody>
                    <a:bodyPr/>
                    <a:lstStyle/>
                    <a:p>
                      <a:pPr algn="ctr">
                        <a:lnSpc>
                          <a:spcPct val="115000"/>
                        </a:lnSpc>
                        <a:spcAft>
                          <a:spcPts val="0"/>
                        </a:spcAft>
                      </a:pPr>
                      <a:r>
                        <a:rPr lang="es-EC" sz="1400" dirty="0" err="1">
                          <a:effectLst/>
                          <a:latin typeface="Arial Narrow" panose="020B0606020202030204" pitchFamily="34" charset="0"/>
                        </a:rPr>
                        <a:t>th</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Espesor de la Pantalla</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a:effectLst/>
                          <a:latin typeface="Arial Narrow" panose="020B0606020202030204" pitchFamily="34" charset="0"/>
                        </a:rPr>
                        <a:t>0,051</a:t>
                      </a:r>
                      <a:endParaRPr lang="es-EC" sz="110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m</a:t>
                      </a:r>
                      <a:endParaRPr lang="es-EC" sz="1100" dirty="0">
                        <a:effectLst/>
                        <a:latin typeface="Arial Narrow" panose="020B0606020202030204" pitchFamily="34" charset="0"/>
                        <a:ea typeface="Calibri"/>
                        <a:cs typeface="Times New Roman"/>
                      </a:endParaRPr>
                    </a:p>
                  </a:txBody>
                  <a:tcPr marL="42008" marR="420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Rectángulo"/>
          <p:cNvSpPr/>
          <p:nvPr/>
        </p:nvSpPr>
        <p:spPr>
          <a:xfrm>
            <a:off x="769033" y="5301208"/>
            <a:ext cx="7344816" cy="741165"/>
          </a:xfrm>
          <a:prstGeom prst="rect">
            <a:avLst/>
          </a:prstGeom>
        </p:spPr>
        <p:txBody>
          <a:bodyPr wrap="square">
            <a:spAutoFit/>
          </a:bodyPr>
          <a:lstStyle/>
          <a:p>
            <a:pPr algn="just">
              <a:lnSpc>
                <a:spcPct val="150000"/>
              </a:lnSpc>
            </a:pPr>
            <a:r>
              <a:rPr lang="es-EC" sz="1500" dirty="0">
                <a:latin typeface="Arial Narrow" panose="020B0606020202030204" pitchFamily="34" charset="0"/>
              </a:rPr>
              <a:t>El valor mínimo establecido de espesor de pantallas de hormigón es de 0.15 a 0.20 m por lo cual, siendo el valor obtenido menor al mínimo se adopta un espesor de pantalla de 20 cm.</a:t>
            </a:r>
          </a:p>
        </p:txBody>
      </p:sp>
      <p:sp>
        <p:nvSpPr>
          <p:cNvPr id="2" name="1 Elipse"/>
          <p:cNvSpPr/>
          <p:nvPr/>
        </p:nvSpPr>
        <p:spPr>
          <a:xfrm>
            <a:off x="6228184" y="5661248"/>
            <a:ext cx="648072" cy="37058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85990458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2000"/>
                                        <p:tgtEl>
                                          <p:spTgt spid="8"/>
                                        </p:tgtEl>
                                      </p:cBhvr>
                                    </p:animEffect>
                                  </p:childTnLst>
                                </p:cTn>
                              </p:par>
                              <p:par>
                                <p:cTn id="52" presetID="6" presetClass="entr" presetSubtype="16"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barn(inVertical)">
                                      <p:cBhvr>
                                        <p:cTn id="6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10"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ANCHO DE LA CORONA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467544" y="1412776"/>
            <a:ext cx="7931224" cy="741165"/>
          </a:xfrm>
          <a:prstGeom prst="rect">
            <a:avLst/>
          </a:prstGeom>
        </p:spPr>
        <p:txBody>
          <a:bodyPr wrap="square">
            <a:spAutoFit/>
          </a:bodyPr>
          <a:lstStyle/>
          <a:p>
            <a:pPr algn="just">
              <a:lnSpc>
                <a:spcPct val="150000"/>
              </a:lnSpc>
            </a:pPr>
            <a:r>
              <a:rPr lang="es-EC" sz="1500" dirty="0">
                <a:latin typeface="Arial Narrow" panose="020B0606020202030204" pitchFamily="34" charset="0"/>
              </a:rPr>
              <a:t>El dimensionamiento del ancho de la corona obedece a varios criterios, siendo los principales la altura e importancia de la presa, así como también la necesidad de establecer servicios adicionales sobre la misma.</a:t>
            </a:r>
          </a:p>
        </p:txBody>
      </p:sp>
      <mc:AlternateContent xmlns:mc="http://schemas.openxmlformats.org/markup-compatibility/2006" xmlns:a14="http://schemas.microsoft.com/office/drawing/2010/main">
        <mc:Choice Requires="a14">
          <p:graphicFrame>
            <p:nvGraphicFramePr>
              <p:cNvPr id="8" name="7 Tabla"/>
              <p:cNvGraphicFramePr>
                <a:graphicFrameLocks noGrp="1"/>
              </p:cNvGraphicFramePr>
              <p:nvPr>
                <p:extLst>
                  <p:ext uri="{D42A27DB-BD31-4B8C-83A1-F6EECF244321}">
                    <p14:modId xmlns:p14="http://schemas.microsoft.com/office/powerpoint/2010/main" val="3570579518"/>
                  </p:ext>
                </p:extLst>
              </p:nvPr>
            </p:nvGraphicFramePr>
            <p:xfrm>
              <a:off x="1513108" y="2348880"/>
              <a:ext cx="5840095" cy="1757934"/>
            </p:xfrm>
            <a:graphic>
              <a:graphicData uri="http://schemas.openxmlformats.org/drawingml/2006/table">
                <a:tbl>
                  <a:tblPr firstRow="1" firstCol="1" bandRow="1">
                    <a:tableStyleId>{17292A2E-F333-43FB-9621-5CBBE7FDCDCB}</a:tableStyleId>
                  </a:tblPr>
                  <a:tblGrid>
                    <a:gridCol w="279400"/>
                    <a:gridCol w="554990"/>
                    <a:gridCol w="1350645"/>
                    <a:gridCol w="1191260"/>
                    <a:gridCol w="1238885"/>
                    <a:gridCol w="1224915"/>
                  </a:tblGrid>
                  <a:tr h="252095">
                    <a:tc gridSpan="6">
                      <a:txBody>
                        <a:bodyPr/>
                        <a:lstStyle/>
                        <a:p>
                          <a:pPr algn="ctr">
                            <a:lnSpc>
                              <a:spcPct val="115000"/>
                            </a:lnSpc>
                            <a:spcAft>
                              <a:spcPts val="0"/>
                            </a:spcAft>
                          </a:pPr>
                          <a:r>
                            <a:rPr lang="es-EC" sz="1400" dirty="0">
                              <a:effectLst/>
                              <a:latin typeface="Arial Narrow" panose="020B0606020202030204" pitchFamily="34" charset="0"/>
                            </a:rPr>
                            <a:t>Altura de la presa en función de la altura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gridSpan="2">
                      <a:txBody>
                        <a:bodyPr/>
                        <a:lstStyle/>
                        <a:p>
                          <a:pPr algn="ctr">
                            <a:lnSpc>
                              <a:spcPct val="115000"/>
                            </a:lnSpc>
                            <a:spcAft>
                              <a:spcPts val="0"/>
                            </a:spcAft>
                          </a:pPr>
                          <a:r>
                            <a:rPr lang="es-EC" sz="1400">
                              <a:effectLst/>
                              <a:latin typeface="Arial Narrow" panose="020B0606020202030204" pitchFamily="34" charset="0"/>
                            </a:rPr>
                            <a:t>Incógnita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Norma Mexicana</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USBR</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KNAPPEN</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PREECE</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gridSpan="2">
                      <a:txBody>
                        <a:bodyPr/>
                        <a:lstStyle/>
                        <a:p>
                          <a:pPr algn="ctr">
                            <a:lnSpc>
                              <a:spcPct val="115000"/>
                            </a:lnSpc>
                            <a:spcAft>
                              <a:spcPts val="0"/>
                            </a:spcAft>
                          </a:pPr>
                          <a:r>
                            <a:rPr lang="es-EC" sz="1400">
                              <a:effectLst/>
                              <a:latin typeface="Arial Narrow" panose="020B0606020202030204" pitchFamily="34" charset="0"/>
                            </a:rPr>
                            <a:t>Altura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Ancho </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gridSpan="2">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smtClean="0">
                              <a:effectLst/>
                              <a:latin typeface="Arial Narrow" panose="020B0606020202030204" pitchFamily="34" charset="0"/>
                              <a:ea typeface="+mn-ea"/>
                              <a:cs typeface="+mn-cs"/>
                            </a:rPr>
                            <a:t>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15000"/>
                            </a:lnSpc>
                            <a:spcAft>
                              <a:spcPts val="0"/>
                            </a:spcAft>
                          </a:pPr>
                          <a:r>
                            <a:rPr lang="es-EC" sz="1400" b="0" dirty="0">
                              <a:effectLst/>
                              <a:latin typeface="Arial Narrow" panose="020B0606020202030204" pitchFamily="34" charset="0"/>
                            </a:rPr>
                            <a:t>&lt; </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20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a:effectLst/>
                              <a:latin typeface="Arial Narrow" panose="020B0606020202030204" pitchFamily="34" charset="0"/>
                            </a:rPr>
                            <a:t>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a:rPr>
                                  <m:t>𝐵</m:t>
                                </m:r>
                                <m:r>
                                  <a:rPr lang="es-EC" sz="1200">
                                    <a:effectLst/>
                                    <a:latin typeface="Cambria Math"/>
                                  </a:rPr>
                                  <m:t>=3+</m:t>
                                </m:r>
                                <m:f>
                                  <m:fPr>
                                    <m:ctrlPr>
                                      <a:rPr lang="es-EC" sz="1200" i="1">
                                        <a:effectLst/>
                                        <a:latin typeface="Cambria Math"/>
                                      </a:rPr>
                                    </m:ctrlPr>
                                  </m:fPr>
                                  <m:num>
                                    <m:r>
                                      <a:rPr lang="es-EC" sz="1200">
                                        <a:effectLst/>
                                        <a:latin typeface="Cambria Math"/>
                                      </a:rPr>
                                      <m:t>𝐻</m:t>
                                    </m:r>
                                  </m:num>
                                  <m:den>
                                    <m:r>
                                      <a:rPr lang="es-EC" sz="1200">
                                        <a:effectLst/>
                                        <a:latin typeface="Cambria Math"/>
                                      </a:rPr>
                                      <m:t>5</m:t>
                                    </m:r>
                                  </m:den>
                                </m:f>
                              </m:oMath>
                            </m:oMathPara>
                          </a14:m>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a:rPr>
                                  <m:t>𝐵</m:t>
                                </m:r>
                                <m:r>
                                  <a:rPr lang="es-EC" sz="1200">
                                    <a:effectLst/>
                                    <a:latin typeface="Cambria Math"/>
                                  </a:rPr>
                                  <m:t>=1,65∗</m:t>
                                </m:r>
                                <m:rad>
                                  <m:radPr>
                                    <m:degHide m:val="on"/>
                                    <m:ctrlPr>
                                      <a:rPr lang="es-EC" sz="1200" i="1">
                                        <a:effectLst/>
                                        <a:latin typeface="Cambria Math"/>
                                      </a:rPr>
                                    </m:ctrlPr>
                                  </m:radPr>
                                  <m:deg/>
                                  <m:e>
                                    <m:r>
                                      <a:rPr lang="es-EC" sz="1200">
                                        <a:effectLst/>
                                        <a:latin typeface="Cambria Math"/>
                                      </a:rPr>
                                      <m:t>𝐻</m:t>
                                    </m:r>
                                  </m:e>
                                </m:rad>
                              </m:oMath>
                            </m:oMathPara>
                          </a14:m>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200">
                                    <a:effectLst/>
                                    <a:latin typeface="Cambria Math"/>
                                  </a:rPr>
                                  <m:t>𝐵</m:t>
                                </m:r>
                                <m:r>
                                  <a:rPr lang="es-EC" sz="1200">
                                    <a:effectLst/>
                                    <a:latin typeface="Cambria Math"/>
                                  </a:rPr>
                                  <m:t>=1+1,1∗</m:t>
                                </m:r>
                                <m:rad>
                                  <m:radPr>
                                    <m:degHide m:val="on"/>
                                    <m:ctrlPr>
                                      <a:rPr lang="es-EC" sz="1200" i="1">
                                        <a:effectLst/>
                                        <a:latin typeface="Cambria Math"/>
                                      </a:rPr>
                                    </m:ctrlPr>
                                  </m:radPr>
                                  <m:deg/>
                                  <m:e>
                                    <m:r>
                                      <a:rPr lang="es-EC" sz="1200">
                                        <a:effectLst/>
                                        <a:latin typeface="Cambria Math"/>
                                      </a:rPr>
                                      <m:t>𝐻</m:t>
                                    </m:r>
                                  </m:e>
                                </m:rad>
                              </m:oMath>
                            </m:oMathPara>
                          </a14:m>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15000"/>
                            </a:lnSpc>
                            <a:spcAft>
                              <a:spcPts val="0"/>
                            </a:spcAft>
                          </a:pPr>
                          <a:r>
                            <a:rPr lang="es-EC" sz="1400" b="0">
                              <a:effectLst/>
                              <a:latin typeface="Arial Narrow" panose="020B0606020202030204" pitchFamily="34" charset="0"/>
                            </a:rPr>
                            <a:t>20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a 40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a:effectLst/>
                              <a:latin typeface="Arial Narrow" panose="020B0606020202030204" pitchFamily="34" charset="0"/>
                            </a:rPr>
                            <a:t>2 +0,1 H</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r h="252095">
                    <a:tc>
                      <a:txBody>
                        <a:bodyPr/>
                        <a:lstStyle/>
                        <a:p>
                          <a:pPr algn="ctr">
                            <a:lnSpc>
                              <a:spcPct val="115000"/>
                            </a:lnSpc>
                            <a:spcAft>
                              <a:spcPts val="0"/>
                            </a:spcAft>
                          </a:pPr>
                          <a:r>
                            <a:rPr lang="es-EC" sz="1400" b="0">
                              <a:effectLst/>
                              <a:latin typeface="Arial Narrow" panose="020B0606020202030204" pitchFamily="34" charset="0"/>
                            </a:rPr>
                            <a:t>&gt; </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40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dirty="0">
                              <a:effectLst/>
                              <a:latin typeface="Arial Narrow" panose="020B0606020202030204" pitchFamily="34" charset="0"/>
                            </a:rPr>
                            <a:t>10</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mc:Choice>
        <mc:Fallback xmlns="">
          <p:graphicFrame>
            <p:nvGraphicFramePr>
              <p:cNvPr id="8" name="7 Tabla"/>
              <p:cNvGraphicFramePr>
                <a:graphicFrameLocks noGrp="1"/>
              </p:cNvGraphicFramePr>
              <p:nvPr>
                <p:extLst>
                  <p:ext uri="{D42A27DB-BD31-4B8C-83A1-F6EECF244321}">
                    <p14:modId xmlns:p14="http://schemas.microsoft.com/office/powerpoint/2010/main" val="3570579518"/>
                  </p:ext>
                </p:extLst>
              </p:nvPr>
            </p:nvGraphicFramePr>
            <p:xfrm>
              <a:off x="1513108" y="2348880"/>
              <a:ext cx="5840095" cy="1757934"/>
            </p:xfrm>
            <a:graphic>
              <a:graphicData uri="http://schemas.openxmlformats.org/drawingml/2006/table">
                <a:tbl>
                  <a:tblPr firstRow="1" firstCol="1" bandRow="1">
                    <a:tableStyleId>{17292A2E-F333-43FB-9621-5CBBE7FDCDCB}</a:tableStyleId>
                  </a:tblPr>
                  <a:tblGrid>
                    <a:gridCol w="279400"/>
                    <a:gridCol w="554990"/>
                    <a:gridCol w="1350645"/>
                    <a:gridCol w="1191260"/>
                    <a:gridCol w="1238885"/>
                    <a:gridCol w="1224915"/>
                  </a:tblGrid>
                  <a:tr h="252095">
                    <a:tc gridSpan="6">
                      <a:txBody>
                        <a:bodyPr/>
                        <a:lstStyle/>
                        <a:p>
                          <a:pPr algn="ctr">
                            <a:lnSpc>
                              <a:spcPct val="115000"/>
                            </a:lnSpc>
                            <a:spcAft>
                              <a:spcPts val="0"/>
                            </a:spcAft>
                          </a:pPr>
                          <a:r>
                            <a:rPr lang="es-EC" sz="1400" dirty="0">
                              <a:effectLst/>
                              <a:latin typeface="Arial Narrow" panose="020B0606020202030204" pitchFamily="34" charset="0"/>
                            </a:rPr>
                            <a:t>Altura de la presa en función de la altura</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45364">
                    <a:tc gridSpan="2">
                      <a:txBody>
                        <a:bodyPr/>
                        <a:lstStyle/>
                        <a:p>
                          <a:pPr algn="ctr">
                            <a:lnSpc>
                              <a:spcPct val="115000"/>
                            </a:lnSpc>
                            <a:spcAft>
                              <a:spcPts val="0"/>
                            </a:spcAft>
                          </a:pPr>
                          <a:r>
                            <a:rPr lang="es-EC" sz="1400">
                              <a:effectLst/>
                              <a:latin typeface="Arial Narrow" panose="020B0606020202030204" pitchFamily="34" charset="0"/>
                            </a:rPr>
                            <a:t>Incógnita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Norma Mexicana</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USBR</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KNAPPEN</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PREECE</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gridSpan="2">
                      <a:txBody>
                        <a:bodyPr/>
                        <a:lstStyle/>
                        <a:p>
                          <a:pPr algn="ctr">
                            <a:lnSpc>
                              <a:spcPct val="115000"/>
                            </a:lnSpc>
                            <a:spcAft>
                              <a:spcPts val="0"/>
                            </a:spcAft>
                          </a:pPr>
                          <a:r>
                            <a:rPr lang="es-EC" sz="1400">
                              <a:effectLst/>
                              <a:latin typeface="Arial Narrow" panose="020B0606020202030204" pitchFamily="34" charset="0"/>
                            </a:rPr>
                            <a:t>Altura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Ancho </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gridSpan="2">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smtClean="0">
                              <a:effectLst/>
                              <a:latin typeface="Arial Narrow" panose="020B0606020202030204" pitchFamily="34" charset="0"/>
                              <a:ea typeface="+mn-ea"/>
                              <a:cs typeface="+mn-cs"/>
                            </a:rPr>
                            <a:t>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2095">
                    <a:tc>
                      <a:txBody>
                        <a:bodyPr/>
                        <a:lstStyle/>
                        <a:p>
                          <a:pPr algn="ctr">
                            <a:lnSpc>
                              <a:spcPct val="115000"/>
                            </a:lnSpc>
                            <a:spcAft>
                              <a:spcPts val="0"/>
                            </a:spcAft>
                          </a:pPr>
                          <a:r>
                            <a:rPr lang="es-EC" sz="1400" b="0" dirty="0">
                              <a:effectLst/>
                              <a:latin typeface="Arial Narrow" panose="020B0606020202030204" pitchFamily="34" charset="0"/>
                            </a:rPr>
                            <a:t>&lt; </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20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a:effectLst/>
                              <a:latin typeface="Arial Narrow" panose="020B0606020202030204" pitchFamily="34" charset="0"/>
                            </a:rPr>
                            <a:t>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182653" t="-138710" r="-206633" b="-9677"/>
                          </a:stretch>
                        </a:blipFill>
                      </a:tcPr>
                    </a:tc>
                    <a:tc rowSpan="3">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272906" t="-138710" r="-99507" b="-9677"/>
                          </a:stretch>
                        </a:blipFill>
                      </a:tcPr>
                    </a:tc>
                    <a:tc rowSpan="3">
                      <a:txBody>
                        <a:bodyPr/>
                        <a:lstStyle/>
                        <a:p>
                          <a:endParaRPr lang="es-EC"/>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2"/>
                          <a:stretch>
                            <a:fillRect l="-376617" t="-138710" r="-498" b="-9677"/>
                          </a:stretch>
                        </a:blipFill>
                      </a:tcPr>
                    </a:tc>
                  </a:tr>
                  <a:tr h="252095">
                    <a:tc>
                      <a:txBody>
                        <a:bodyPr/>
                        <a:lstStyle/>
                        <a:p>
                          <a:pPr algn="ctr">
                            <a:lnSpc>
                              <a:spcPct val="115000"/>
                            </a:lnSpc>
                            <a:spcAft>
                              <a:spcPts val="0"/>
                            </a:spcAft>
                          </a:pPr>
                          <a:r>
                            <a:rPr lang="es-EC" sz="1400" b="0">
                              <a:effectLst/>
                              <a:latin typeface="Arial Narrow" panose="020B0606020202030204" pitchFamily="34" charset="0"/>
                            </a:rPr>
                            <a:t>20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a 40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a:effectLst/>
                              <a:latin typeface="Arial Narrow" panose="020B0606020202030204" pitchFamily="34" charset="0"/>
                            </a:rPr>
                            <a:t>2 +0,1 H</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r h="252095">
                    <a:tc>
                      <a:txBody>
                        <a:bodyPr/>
                        <a:lstStyle/>
                        <a:p>
                          <a:pPr algn="ctr">
                            <a:lnSpc>
                              <a:spcPct val="115000"/>
                            </a:lnSpc>
                            <a:spcAft>
                              <a:spcPts val="0"/>
                            </a:spcAft>
                          </a:pPr>
                          <a:r>
                            <a:rPr lang="es-EC" sz="1400" b="0">
                              <a:effectLst/>
                              <a:latin typeface="Arial Narrow" panose="020B0606020202030204" pitchFamily="34" charset="0"/>
                            </a:rPr>
                            <a:t>&gt; </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b="0" dirty="0">
                              <a:effectLst/>
                              <a:latin typeface="Arial Narrow" panose="020B0606020202030204" pitchFamily="34" charset="0"/>
                            </a:rPr>
                            <a:t>40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s-EC" sz="1400" dirty="0">
                              <a:effectLst/>
                              <a:latin typeface="Arial Narrow" panose="020B0606020202030204" pitchFamily="34" charset="0"/>
                            </a:rPr>
                            <a:t>10</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tr>
                </a:tbl>
              </a:graphicData>
            </a:graphic>
          </p:graphicFrame>
        </mc:Fallback>
      </mc:AlternateContent>
      <p:graphicFrame>
        <p:nvGraphicFramePr>
          <p:cNvPr id="9" name="8 Tabla"/>
          <p:cNvGraphicFramePr>
            <a:graphicFrameLocks noGrp="1"/>
          </p:cNvGraphicFramePr>
          <p:nvPr>
            <p:extLst>
              <p:ext uri="{D42A27DB-BD31-4B8C-83A1-F6EECF244321}">
                <p14:modId xmlns:p14="http://schemas.microsoft.com/office/powerpoint/2010/main" val="3342285209"/>
              </p:ext>
            </p:extLst>
          </p:nvPr>
        </p:nvGraphicFramePr>
        <p:xfrm>
          <a:off x="1547664" y="4509120"/>
          <a:ext cx="5832649" cy="1600200"/>
        </p:xfrm>
        <a:graphic>
          <a:graphicData uri="http://schemas.openxmlformats.org/drawingml/2006/table">
            <a:tbl>
              <a:tblPr firstRow="1" firstCol="1" bandRow="1">
                <a:tableStyleId>{912C8C85-51F0-491E-9774-3900AFEF0FD7}</a:tableStyleId>
              </a:tblPr>
              <a:tblGrid>
                <a:gridCol w="1465479"/>
                <a:gridCol w="1242766"/>
                <a:gridCol w="976510"/>
                <a:gridCol w="949385"/>
                <a:gridCol w="1198509"/>
              </a:tblGrid>
              <a:tr h="0">
                <a:tc>
                  <a:txBody>
                    <a:bodyPr/>
                    <a:lstStyle/>
                    <a:p>
                      <a:pPr algn="ctr">
                        <a:lnSpc>
                          <a:spcPct val="150000"/>
                        </a:lnSpc>
                        <a:spcAft>
                          <a:spcPts val="0"/>
                        </a:spcAft>
                      </a:pPr>
                      <a:r>
                        <a:rPr lang="es-EC" sz="1400" dirty="0">
                          <a:effectLst/>
                          <a:latin typeface="Arial Narrow" panose="020B0606020202030204" pitchFamily="34" charset="0"/>
                        </a:rPr>
                        <a:t>Altura de la presa </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Norma Mexicana</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USBR</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KNAPPEN</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PREECE</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50000"/>
                        </a:lnSpc>
                        <a:spcAft>
                          <a:spcPts val="0"/>
                        </a:spcAft>
                      </a:pPr>
                      <a:r>
                        <a:rPr lang="es-EC" sz="1400">
                          <a:effectLst/>
                          <a:latin typeface="Arial Narrow" panose="020B0606020202030204" pitchFamily="34" charset="0"/>
                        </a:rPr>
                        <a:t>H</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Arial Narrow" panose="020B0606020202030204" pitchFamily="34" charset="0"/>
                        </a:rPr>
                        <a:t>Ancho </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Ancho</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50000"/>
                        </a:lnSpc>
                        <a:spcAft>
                          <a:spcPts val="0"/>
                        </a:spcAft>
                      </a:pPr>
                      <a:r>
                        <a:rPr lang="es-EC" sz="14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b="1" dirty="0">
                          <a:effectLst/>
                          <a:latin typeface="Arial Narrow" panose="020B0606020202030204" pitchFamily="34" charset="0"/>
                        </a:rPr>
                        <a:t>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150000"/>
                        </a:lnSpc>
                        <a:spcAft>
                          <a:spcPts val="0"/>
                        </a:spcAft>
                      </a:pPr>
                      <a:r>
                        <a:rPr lang="es-EC" sz="1400" b="0" dirty="0">
                          <a:effectLst/>
                          <a:latin typeface="Arial Narrow" panose="020B0606020202030204" pitchFamily="34" charset="0"/>
                        </a:rPr>
                        <a:t>47,00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12,4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smtClean="0">
                          <a:effectLst/>
                          <a:latin typeface="Arial Narrow" panose="020B0606020202030204" pitchFamily="34" charset="0"/>
                        </a:rPr>
                        <a:t>11,30</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8,55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9 Elipse"/>
          <p:cNvSpPr/>
          <p:nvPr/>
        </p:nvSpPr>
        <p:spPr>
          <a:xfrm>
            <a:off x="3059832" y="5794721"/>
            <a:ext cx="1229308" cy="37058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83643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CARACTERÍSTICAS DEL CUERPO DE LA PRESA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259468"/>
            <a:ext cx="7404814" cy="369332"/>
          </a:xfrm>
          <a:prstGeom prst="rect">
            <a:avLst/>
          </a:prstGeom>
        </p:spPr>
        <p:txBody>
          <a:bodyPr wrap="square">
            <a:spAutoFit/>
          </a:bodyPr>
          <a:lstStyle/>
          <a:p>
            <a:pPr marL="0" lvl="2"/>
            <a:r>
              <a:rPr lang="es-EC" b="1" u="sng" dirty="0" smtClean="0">
                <a:latin typeface="Arial Narrow" panose="020B0606020202030204" pitchFamily="34" charset="0"/>
              </a:rPr>
              <a:t>Clasificación de Suelo</a:t>
            </a:r>
            <a:endParaRPr lang="es-EC" u="sng" dirty="0">
              <a:latin typeface="Arial Narrow" panose="020B0606020202030204" pitchFamily="34" charset="0"/>
            </a:endParaRPr>
          </a:p>
        </p:txBody>
      </p:sp>
      <p:sp>
        <p:nvSpPr>
          <p:cNvPr id="2" name="1 Rectángulo"/>
          <p:cNvSpPr/>
          <p:nvPr/>
        </p:nvSpPr>
        <p:spPr>
          <a:xfrm>
            <a:off x="467544" y="1773971"/>
            <a:ext cx="7787208" cy="4247317"/>
          </a:xfrm>
          <a:prstGeom prst="rect">
            <a:avLst/>
          </a:prstGeom>
        </p:spPr>
        <p:txBody>
          <a:bodyPr wrap="square">
            <a:spAutoFit/>
          </a:bodyPr>
          <a:lstStyle/>
          <a:p>
            <a:pPr algn="just">
              <a:lnSpc>
                <a:spcPct val="150000"/>
              </a:lnSpc>
            </a:pPr>
            <a:r>
              <a:rPr lang="es-EC" sz="1500" dirty="0">
                <a:latin typeface="Arial Narrow" panose="020B0606020202030204" pitchFamily="34" charset="0"/>
              </a:rPr>
              <a:t>Atendiendo a la necesidad de establecer las características y propiedades del material disponible en el sitio de implantación de la presa, se han realizado diferentes ensayos en el laboratorio INNOVATIVA, entre los cuales están:</a:t>
            </a:r>
          </a:p>
          <a:p>
            <a:pPr algn="just">
              <a:lnSpc>
                <a:spcPct val="150000"/>
              </a:lnSpc>
            </a:pP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Granulometría</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Porcentaje de Humedad</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Límite Líquido</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Límite Plástico</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Coeficiente de Permeabilidad</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Índice de </a:t>
            </a:r>
            <a:r>
              <a:rPr lang="es-EC" sz="1500" dirty="0" smtClean="0">
                <a:latin typeface="Arial Narrow" panose="020B0606020202030204" pitchFamily="34" charset="0"/>
              </a:rPr>
              <a:t>Vacíos</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Índice de porosidad.</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Cohesión.</a:t>
            </a:r>
          </a:p>
        </p:txBody>
      </p:sp>
      <p:sp>
        <p:nvSpPr>
          <p:cNvPr id="16" name="15 CuadroTexto">
            <a:hlinkClick r:id="rId2" action="ppaction://hlinksldjump"/>
          </p:cNvPr>
          <p:cNvSpPr txBox="1"/>
          <p:nvPr/>
        </p:nvSpPr>
        <p:spPr>
          <a:xfrm>
            <a:off x="5940152" y="6462594"/>
            <a:ext cx="2771800" cy="307777"/>
          </a:xfrm>
          <a:prstGeom prst="rect">
            <a:avLst/>
          </a:prstGeom>
          <a:noFill/>
        </p:spPr>
        <p:txBody>
          <a:bodyPr wrap="square" rtlCol="0">
            <a:spAutoFit/>
          </a:bodyPr>
          <a:lstStyle/>
          <a:p>
            <a:r>
              <a:rPr lang="es-EC" sz="1400" dirty="0" smtClean="0">
                <a:latin typeface="Algerian" panose="04020705040A02060702" pitchFamily="82" charset="0"/>
                <a:hlinkClick r:id="rId3" action="ppaction://hlinksldjump"/>
              </a:rPr>
              <a:t>Ir a CLASIFICACIÓN DEL SUELO</a:t>
            </a:r>
            <a:endParaRPr lang="es-EC" sz="1400" dirty="0">
              <a:latin typeface="Algerian" panose="04020705040A02060702" pitchFamily="82" charset="0"/>
            </a:endParaRPr>
          </a:p>
        </p:txBody>
      </p:sp>
    </p:spTree>
    <p:extLst>
      <p:ext uri="{BB962C8B-B14F-4D97-AF65-F5344CB8AC3E}">
        <p14:creationId xmlns:p14="http://schemas.microsoft.com/office/powerpoint/2010/main" val="103860677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CARACTERÍSTICAS DEL CUERPO DE LA PRESA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Clasificación de Suelo</a:t>
            </a:r>
            <a:endParaRPr lang="es-EC" u="sng" dirty="0">
              <a:latin typeface="Arial Narrow" panose="020B0606020202030204"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585381576"/>
              </p:ext>
            </p:extLst>
          </p:nvPr>
        </p:nvGraphicFramePr>
        <p:xfrm>
          <a:off x="447602" y="1916832"/>
          <a:ext cx="4061713" cy="792087"/>
        </p:xfrm>
        <a:graphic>
          <a:graphicData uri="http://schemas.openxmlformats.org/drawingml/2006/table">
            <a:tbl>
              <a:tblPr firstRow="1" firstCol="1" bandRow="1">
                <a:tableStyleId>{5A111915-BE36-4E01-A7E5-04B1672EAD32}</a:tableStyleId>
              </a:tblPr>
              <a:tblGrid>
                <a:gridCol w="2078907"/>
                <a:gridCol w="1982806"/>
              </a:tblGrid>
              <a:tr h="264029">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Límite Líquido</a:t>
                      </a:r>
                      <a:endParaRPr lang="es-EC" sz="1200" b="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42,95</a:t>
                      </a:r>
                      <a:endParaRPr lang="es-EC" sz="1200" b="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029">
                <a:tc>
                  <a:txBody>
                    <a:bodyPr/>
                    <a:lstStyle/>
                    <a:p>
                      <a:pPr algn="ctr">
                        <a:lnSpc>
                          <a:spcPct val="115000"/>
                        </a:lnSpc>
                        <a:spcAft>
                          <a:spcPts val="0"/>
                        </a:spcAft>
                      </a:pPr>
                      <a:r>
                        <a:rPr lang="es-EC" sz="1400" b="0" dirty="0">
                          <a:effectLst/>
                          <a:latin typeface="Arial Narrow" panose="020B0606020202030204" pitchFamily="34" charset="0"/>
                        </a:rPr>
                        <a:t>Límite Plástico</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23,27</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29">
                <a:tc>
                  <a:txBody>
                    <a:bodyPr/>
                    <a:lstStyle/>
                    <a:p>
                      <a:pPr algn="ctr">
                        <a:lnSpc>
                          <a:spcPct val="115000"/>
                        </a:lnSpc>
                        <a:spcAft>
                          <a:spcPts val="0"/>
                        </a:spcAft>
                      </a:pPr>
                      <a:r>
                        <a:rPr lang="es-EC" sz="1400" b="0" dirty="0">
                          <a:effectLst/>
                          <a:latin typeface="Arial Narrow" panose="020B0606020202030204" pitchFamily="34" charset="0"/>
                        </a:rPr>
                        <a:t>Índice de Plasticidad</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19,69</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36" t="27085" r="29722" b="18763"/>
          <a:stretch/>
        </p:blipFill>
        <p:spPr bwMode="auto">
          <a:xfrm>
            <a:off x="303950" y="3356992"/>
            <a:ext cx="4285488" cy="298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1 Conector recto de flecha"/>
          <p:cNvCxnSpPr/>
          <p:nvPr/>
        </p:nvCxnSpPr>
        <p:spPr>
          <a:xfrm>
            <a:off x="755576" y="5085184"/>
            <a:ext cx="1584176"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 Conector recto de flecha"/>
          <p:cNvCxnSpPr/>
          <p:nvPr/>
        </p:nvCxnSpPr>
        <p:spPr>
          <a:xfrm flipV="1">
            <a:off x="2339752" y="5085184"/>
            <a:ext cx="0" cy="7783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32700" t="22587" r="28014" b="21163"/>
          <a:stretch/>
        </p:blipFill>
        <p:spPr bwMode="auto">
          <a:xfrm>
            <a:off x="4859054" y="3573016"/>
            <a:ext cx="3745394" cy="30150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21" name="20 Elipse"/>
          <p:cNvSpPr/>
          <p:nvPr/>
        </p:nvSpPr>
        <p:spPr>
          <a:xfrm>
            <a:off x="4784005" y="5733256"/>
            <a:ext cx="3744416" cy="43204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273" t="33477" r="31295" b="36340"/>
          <a:stretch/>
        </p:blipFill>
        <p:spPr bwMode="auto">
          <a:xfrm>
            <a:off x="4851995" y="1741458"/>
            <a:ext cx="3608437" cy="18315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14 Elipse"/>
          <p:cNvSpPr/>
          <p:nvPr/>
        </p:nvSpPr>
        <p:spPr>
          <a:xfrm>
            <a:off x="7625078" y="2173506"/>
            <a:ext cx="763346" cy="341948"/>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6861732" y="2461538"/>
            <a:ext cx="763346" cy="357807"/>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Elipse"/>
          <p:cNvSpPr/>
          <p:nvPr/>
        </p:nvSpPr>
        <p:spPr>
          <a:xfrm>
            <a:off x="7635422" y="3145124"/>
            <a:ext cx="763346" cy="357807"/>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11 Imagen"/>
          <p:cNvPicPr/>
          <p:nvPr/>
        </p:nvPicPr>
        <p:blipFill rotWithShape="1">
          <a:blip r:embed="rId5">
            <a:extLst>
              <a:ext uri="{28A0092B-C50C-407E-A947-70E740481C1C}">
                <a14:useLocalDpi xmlns:a14="http://schemas.microsoft.com/office/drawing/2010/main" val="0"/>
              </a:ext>
            </a:extLst>
          </a:blip>
          <a:srcRect l="21561" t="27289" r="21404" b="18519"/>
          <a:stretch/>
        </p:blipFill>
        <p:spPr bwMode="auto">
          <a:xfrm>
            <a:off x="145879" y="1672075"/>
            <a:ext cx="8574554" cy="4959260"/>
          </a:xfrm>
          <a:prstGeom prst="rect">
            <a:avLst/>
          </a:prstGeom>
          <a:ln>
            <a:noFill/>
          </a:ln>
          <a:extLst>
            <a:ext uri="{53640926-AAD7-44D8-BBD7-CCE9431645EC}">
              <a14:shadowObscured xmlns:a14="http://schemas.microsoft.com/office/drawing/2010/main"/>
            </a:ext>
          </a:extLst>
        </p:spPr>
      </p:pic>
      <p:sp>
        <p:nvSpPr>
          <p:cNvPr id="22" name="21 Rectángulo"/>
          <p:cNvSpPr/>
          <p:nvPr/>
        </p:nvSpPr>
        <p:spPr>
          <a:xfrm>
            <a:off x="145879" y="2657237"/>
            <a:ext cx="8547901" cy="2005768"/>
          </a:xfrm>
          <a:prstGeom prst="rect">
            <a:avLst/>
          </a:prstGeom>
          <a:solidFill>
            <a:schemeClr val="accent1">
              <a:alpha val="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206052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circle(in)">
                                      <p:cBhvr>
                                        <p:cTn id="57" dur="2000"/>
                                        <p:tgtEl>
                                          <p:spTgt spid="3"/>
                                        </p:tgtEl>
                                      </p:cBhvr>
                                    </p:animEffect>
                                  </p:childTnLst>
                                </p:cTn>
                              </p:par>
                              <p:par>
                                <p:cTn id="58" presetID="6" presetClass="entr" presetSubtype="16" fill="hold" nodeType="withEffect">
                                  <p:stCondLst>
                                    <p:cond delay="0"/>
                                  </p:stCondLst>
                                  <p:childTnLst>
                                    <p:set>
                                      <p:cBhvr>
                                        <p:cTn id="59" dur="1" fill="hold">
                                          <p:stCondLst>
                                            <p:cond delay="0"/>
                                          </p:stCondLst>
                                        </p:cTn>
                                        <p:tgtEl>
                                          <p:spTgt spid="4098"/>
                                        </p:tgtEl>
                                        <p:attrNameLst>
                                          <p:attrName>style.visibility</p:attrName>
                                        </p:attrNameLst>
                                      </p:cBhvr>
                                      <p:to>
                                        <p:strVal val="visible"/>
                                      </p:to>
                                    </p:set>
                                    <p:animEffect transition="in" filter="circle(in)">
                                      <p:cBhvr>
                                        <p:cTn id="60" dur="2000"/>
                                        <p:tgtEl>
                                          <p:spTgt spid="409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arn(inVertical)">
                                      <p:cBhvr>
                                        <p:cTn id="65" dur="500"/>
                                        <p:tgtEl>
                                          <p:spTgt spid="15"/>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barn(inVertical)">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circle(in)">
                                      <p:cBhvr>
                                        <p:cTn id="76" dur="2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circle(in)">
                                      <p:cBhvr>
                                        <p:cTn id="81" dur="2000"/>
                                        <p:tgtEl>
                                          <p:spTgt spid="10"/>
                                        </p:tgtEl>
                                      </p:cBhvr>
                                    </p:animEffect>
                                  </p:childTnLst>
                                </p:cTn>
                              </p:par>
                              <p:par>
                                <p:cTn id="82" presetID="6" presetClass="entr" presetSubtype="16" fill="hold"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circle(in)">
                                      <p:cBhvr>
                                        <p:cTn id="84" dur="20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circle(in)">
                                      <p:cBhvr>
                                        <p:cTn id="89" dur="20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arn(inVertic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circle(in)">
                                      <p:cBhvr>
                                        <p:cTn id="99" dur="2000"/>
                                        <p:tgtEl>
                                          <p:spTgt spid="1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barn(inVertical)">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1" grpId="0" animBg="1"/>
      <p:bldP spid="15" grpId="0" animBg="1"/>
      <p:bldP spid="16" grpId="0" animBg="1"/>
      <p:bldP spid="17"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CARACTERÍSTICAS DEL CUERPO DE LA PRESA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Clasificación de suelos</a:t>
            </a:r>
            <a:endParaRPr lang="es-EC" u="sng" dirty="0">
              <a:latin typeface="Arial Narrow" panose="020B0606020202030204" pitchFamily="34" charset="0"/>
            </a:endParaRPr>
          </a:p>
        </p:txBody>
      </p:sp>
      <p:sp>
        <p:nvSpPr>
          <p:cNvPr id="3" name="2 Rectángulo"/>
          <p:cNvSpPr/>
          <p:nvPr/>
        </p:nvSpPr>
        <p:spPr>
          <a:xfrm>
            <a:off x="468435" y="1772816"/>
            <a:ext cx="7930333" cy="2169825"/>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Los </a:t>
            </a:r>
            <a:r>
              <a:rPr lang="es-EC" sz="1500" dirty="0">
                <a:latin typeface="Arial Narrow" panose="020B0606020202030204" pitchFamily="34" charset="0"/>
              </a:rPr>
              <a:t>ensayos necesarios para determinar el coeficiente de permeabilidad conjuntamente con el índice de vacíos del suelo en estudio</a:t>
            </a:r>
            <a:r>
              <a:rPr lang="es-EC" sz="1500" dirty="0" smtClean="0">
                <a:latin typeface="Arial Narrow" panose="020B0606020202030204" pitchFamily="34" charset="0"/>
              </a:rPr>
              <a:t>:</a:t>
            </a:r>
            <a:endParaRPr lang="es-EC" sz="1500" dirty="0">
              <a:latin typeface="Arial Narrow" panose="020B0606020202030204" pitchFamily="34" charset="0"/>
            </a:endParaRPr>
          </a:p>
          <a:p>
            <a:pPr marL="285750" indent="-285750" algn="just">
              <a:lnSpc>
                <a:spcPct val="200000"/>
              </a:lnSpc>
              <a:buFont typeface="Arial" panose="020B0604020202020204" pitchFamily="34" charset="0"/>
              <a:buChar char="•"/>
            </a:pPr>
            <a:r>
              <a:rPr lang="es-EC" sz="1500" dirty="0" smtClean="0">
                <a:latin typeface="Arial Narrow" panose="020B0606020202030204" pitchFamily="34" charset="0"/>
              </a:rPr>
              <a:t>Contenido de humedad</a:t>
            </a:r>
          </a:p>
          <a:p>
            <a:pPr marL="285750" indent="-285750" algn="just">
              <a:lnSpc>
                <a:spcPct val="200000"/>
              </a:lnSpc>
              <a:buFont typeface="Arial" panose="020B0604020202020204" pitchFamily="34" charset="0"/>
              <a:buChar char="•"/>
            </a:pPr>
            <a:r>
              <a:rPr lang="es-EC" sz="1500" dirty="0" smtClean="0">
                <a:latin typeface="Arial Narrow" panose="020B0606020202030204" pitchFamily="34" charset="0"/>
              </a:rPr>
              <a:t>Índice de porosidad</a:t>
            </a:r>
          </a:p>
          <a:p>
            <a:pPr marL="285750" indent="-285750" algn="just">
              <a:lnSpc>
                <a:spcPct val="200000"/>
              </a:lnSpc>
              <a:buFont typeface="Arial" panose="020B0604020202020204" pitchFamily="34" charset="0"/>
              <a:buChar char="•"/>
            </a:pPr>
            <a:r>
              <a:rPr lang="es-EC" sz="1500" dirty="0" smtClean="0">
                <a:latin typeface="Arial Narrow" panose="020B0606020202030204" pitchFamily="34" charset="0"/>
              </a:rPr>
              <a:t>Coeficiente de permeabilidad</a:t>
            </a:r>
            <a:endParaRPr lang="es-EC" sz="1500"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929245203"/>
              </p:ext>
            </p:extLst>
          </p:nvPr>
        </p:nvGraphicFramePr>
        <p:xfrm>
          <a:off x="1241140" y="4653136"/>
          <a:ext cx="6096000" cy="1259840"/>
        </p:xfrm>
        <a:graphic>
          <a:graphicData uri="http://schemas.openxmlformats.org/drawingml/2006/table">
            <a:tbl>
              <a:tblPr firstRow="1" bandRow="1">
                <a:tableStyleId>{17292A2E-F333-43FB-9621-5CBBE7FDCDCB}</a:tableStyleId>
              </a:tblPr>
              <a:tblGrid>
                <a:gridCol w="1524000"/>
                <a:gridCol w="1524000"/>
                <a:gridCol w="1524000"/>
                <a:gridCol w="1524000"/>
              </a:tblGrid>
              <a:tr h="370840">
                <a:tc gridSpan="2">
                  <a:txBody>
                    <a:bodyPr/>
                    <a:lstStyle/>
                    <a:p>
                      <a:pPr algn="ctr"/>
                      <a:r>
                        <a:rPr lang="es-EC" sz="1400" dirty="0" smtClean="0">
                          <a:latin typeface="Arial Narrow" panose="020B0606020202030204" pitchFamily="34" charset="0"/>
                        </a:rPr>
                        <a:t>% de Humedad</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dirty="0"/>
                    </a:p>
                  </a:txBody>
                  <a:tcPr/>
                </a:tc>
                <a:tc>
                  <a:txBody>
                    <a:bodyPr/>
                    <a:lstStyle/>
                    <a:p>
                      <a:pPr algn="ctr"/>
                      <a:r>
                        <a:rPr lang="es-EC" sz="1400" dirty="0" smtClean="0">
                          <a:latin typeface="Arial Narrow" panose="020B0606020202030204" pitchFamily="34" charset="0"/>
                        </a:rPr>
                        <a:t>Índice de Porosidad</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Coeficiente de permeabilidad</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s-EC" sz="1400" b="1" dirty="0" smtClean="0">
                          <a:latin typeface="Arial Narrow" panose="020B0606020202030204" pitchFamily="34" charset="0"/>
                        </a:rPr>
                        <a:t>Serie Gruesa</a:t>
                      </a:r>
                      <a:endParaRPr lang="es-EC" sz="14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b="1" dirty="0" smtClean="0">
                          <a:latin typeface="Arial Narrow" panose="020B0606020202030204" pitchFamily="34" charset="0"/>
                        </a:rPr>
                        <a:t>Serie Fina</a:t>
                      </a:r>
                      <a:endParaRPr lang="es-EC" sz="14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b="1" dirty="0" smtClean="0">
                          <a:latin typeface="Arial Narrow" panose="020B0606020202030204" pitchFamily="34" charset="0"/>
                        </a:rPr>
                        <a:t>Cm/s</a:t>
                      </a:r>
                      <a:endParaRPr lang="es-EC" sz="14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b="1" dirty="0" smtClean="0">
                          <a:latin typeface="Arial Narrow" panose="020B0606020202030204" pitchFamily="34" charset="0"/>
                        </a:rPr>
                        <a:t>-</a:t>
                      </a:r>
                      <a:endParaRPr lang="es-EC" sz="1400" b="1"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s-EC" sz="1400" dirty="0" smtClean="0">
                          <a:latin typeface="Arial Narrow" panose="020B0606020202030204" pitchFamily="34" charset="0"/>
                        </a:rPr>
                        <a:t>16,44</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13,35</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s-EC" sz="1400" kern="1200" dirty="0" smtClean="0">
                          <a:effectLst/>
                          <a:latin typeface="Arial Narrow" panose="020B0606020202030204" pitchFamily="34" charset="0"/>
                        </a:rPr>
                        <a:t>0,54</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s-EC" sz="1400" kern="1200" dirty="0" smtClean="0">
                          <a:effectLst/>
                          <a:latin typeface="Arial Narrow" panose="020B0606020202030204" pitchFamily="34" charset="0"/>
                        </a:rPr>
                        <a:t>1,9E-08</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16092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txBox="1">
            <a:spLocks/>
          </p:cNvSpPr>
          <p:nvPr/>
        </p:nvSpPr>
        <p:spPr>
          <a:xfrm>
            <a:off x="381000" y="188640"/>
            <a:ext cx="8151440" cy="696889"/>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just"/>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Justificación del proyecto</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312704" y="1375608"/>
            <a:ext cx="3787688" cy="1477328"/>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El </a:t>
            </a:r>
            <a:r>
              <a:rPr lang="es-EC" sz="1500" dirty="0">
                <a:latin typeface="Arial Narrow" panose="020B0606020202030204" pitchFamily="34" charset="0"/>
              </a:rPr>
              <a:t>crecimiento poblacional ha ocasionado una expansión, no planificada, de la ocupación del espacio urbano y rural en lugares expuestos principalmente a </a:t>
            </a:r>
            <a:r>
              <a:rPr lang="es-EC" sz="1500" dirty="0" smtClean="0">
                <a:latin typeface="Arial Narrow" panose="020B0606020202030204" pitchFamily="34" charset="0"/>
              </a:rPr>
              <a:t>inundaciones.</a:t>
            </a:r>
            <a:endParaRPr lang="es-EC" sz="1500" dirty="0">
              <a:latin typeface="Arial Narrow" panose="020B0606020202030204" pitchFamily="34" charset="0"/>
            </a:endParaRPr>
          </a:p>
        </p:txBody>
      </p:sp>
      <p:sp>
        <p:nvSpPr>
          <p:cNvPr id="2" name="1 Rectángulo"/>
          <p:cNvSpPr/>
          <p:nvPr/>
        </p:nvSpPr>
        <p:spPr>
          <a:xfrm>
            <a:off x="4355976" y="3391073"/>
            <a:ext cx="4176464" cy="2862322"/>
          </a:xfrm>
          <a:prstGeom prst="rect">
            <a:avLst/>
          </a:prstGeom>
        </p:spPr>
        <p:txBody>
          <a:bodyPr wrap="square">
            <a:spAutoFit/>
          </a:bodyPr>
          <a:lstStyle/>
          <a:p>
            <a:pPr algn="just">
              <a:lnSpc>
                <a:spcPct val="150000"/>
              </a:lnSpc>
            </a:pPr>
            <a:r>
              <a:rPr lang="es-EC" sz="1500" dirty="0">
                <a:latin typeface="Arial Narrow" panose="020B0606020202030204" pitchFamily="34" charset="0"/>
              </a:rPr>
              <a:t>En el proyecto de Propósito Múltiple Chone dentro del cual está inmerso la actualización del diseño de la Presa Río Grande, que servirá </a:t>
            </a:r>
            <a:r>
              <a:rPr lang="es-EC" sz="1500" dirty="0" smtClean="0">
                <a:latin typeface="Arial Narrow" panose="020B0606020202030204" pitchFamily="34" charset="0"/>
              </a:rPr>
              <a:t>para:</a:t>
            </a:r>
          </a:p>
          <a:p>
            <a:pPr algn="just">
              <a:lnSpc>
                <a:spcPct val="150000"/>
              </a:lnSpc>
            </a:pPr>
            <a:endParaRPr lang="es-EC" sz="1500" dirty="0" smtClean="0">
              <a:latin typeface="Arial Narrow" panose="020B0606020202030204" pitchFamily="34" charset="0"/>
            </a:endParaRPr>
          </a:p>
          <a:p>
            <a:pPr marL="285750" indent="-285750" algn="just">
              <a:lnSpc>
                <a:spcPct val="150000"/>
              </a:lnSpc>
              <a:buFont typeface="Arial" panose="020B0604020202020204" pitchFamily="34" charset="0"/>
              <a:buChar char="•"/>
            </a:pPr>
            <a:r>
              <a:rPr lang="es-EC" sz="1500" dirty="0" smtClean="0">
                <a:latin typeface="Arial Narrow" panose="020B0606020202030204" pitchFamily="34" charset="0"/>
              </a:rPr>
              <a:t>El </a:t>
            </a:r>
            <a:r>
              <a:rPr lang="es-EC" sz="1500" dirty="0">
                <a:latin typeface="Arial Narrow" panose="020B0606020202030204" pitchFamily="34" charset="0"/>
              </a:rPr>
              <a:t>control de inundaciones </a:t>
            </a:r>
            <a:endParaRPr lang="es-EC" sz="1500" dirty="0" smtClean="0">
              <a:latin typeface="Arial Narrow" panose="020B0606020202030204" pitchFamily="34" charset="0"/>
            </a:endParaRPr>
          </a:p>
          <a:p>
            <a:pPr marL="285750" indent="-285750" algn="just">
              <a:lnSpc>
                <a:spcPct val="150000"/>
              </a:lnSpc>
              <a:buFont typeface="Arial" panose="020B0604020202020204" pitchFamily="34" charset="0"/>
              <a:buChar char="•"/>
            </a:pPr>
            <a:r>
              <a:rPr lang="es-EC" sz="1500" dirty="0" smtClean="0">
                <a:latin typeface="Arial Narrow" panose="020B0606020202030204" pitchFamily="34" charset="0"/>
              </a:rPr>
              <a:t>Satisfacer la demanda de riego </a:t>
            </a:r>
            <a:r>
              <a:rPr lang="es-EC" sz="1500" dirty="0">
                <a:latin typeface="Arial Narrow" panose="020B0606020202030204" pitchFamily="34" charset="0"/>
              </a:rPr>
              <a:t>de 2.200 hectáreas </a:t>
            </a:r>
            <a:endParaRPr lang="es-EC" sz="1500" dirty="0" smtClean="0">
              <a:latin typeface="Arial Narrow" panose="020B0606020202030204" pitchFamily="34" charset="0"/>
            </a:endParaRPr>
          </a:p>
          <a:p>
            <a:pPr marL="285750" indent="-285750" algn="just">
              <a:lnSpc>
                <a:spcPct val="150000"/>
              </a:lnSpc>
              <a:buFont typeface="Arial" panose="020B0604020202020204" pitchFamily="34" charset="0"/>
              <a:buChar char="•"/>
            </a:pPr>
            <a:r>
              <a:rPr lang="es-EC" sz="1500" dirty="0" smtClean="0">
                <a:latin typeface="Arial Narrow" panose="020B0606020202030204" pitchFamily="34" charset="0"/>
              </a:rPr>
              <a:t>Favorecer </a:t>
            </a:r>
            <a:r>
              <a:rPr lang="es-EC" sz="1500" dirty="0">
                <a:latin typeface="Arial Narrow" panose="020B0606020202030204" pitchFamily="34" charset="0"/>
              </a:rPr>
              <a:t>a 100 mil </a:t>
            </a:r>
            <a:r>
              <a:rPr lang="es-EC" sz="1500" dirty="0" smtClean="0">
                <a:latin typeface="Arial Narrow" panose="020B0606020202030204" pitchFamily="34" charset="0"/>
              </a:rPr>
              <a:t>habitantes de </a:t>
            </a:r>
            <a:r>
              <a:rPr lang="es-EC" sz="1500" dirty="0">
                <a:latin typeface="Arial Narrow" panose="020B0606020202030204" pitchFamily="34" charset="0"/>
              </a:rPr>
              <a:t>la localidad de </a:t>
            </a:r>
            <a:r>
              <a:rPr lang="es-EC" sz="1500" dirty="0" smtClean="0">
                <a:latin typeface="Arial Narrow" panose="020B0606020202030204" pitchFamily="34" charset="0"/>
              </a:rPr>
              <a:t>Chone.</a:t>
            </a:r>
            <a:endParaRPr lang="es-EC" sz="1500" dirty="0">
              <a:latin typeface="Arial Narrow" panose="020B0606020202030204" pitchFamily="34" charset="0"/>
            </a:endParaRPr>
          </a:p>
        </p:txBody>
      </p:sp>
      <p:sp>
        <p:nvSpPr>
          <p:cNvPr id="6" name="AutoShape 2" descr="data:image/jpeg;base64,/9j/4AAQSkZJRgABAQAAAQABAAD/2wCEAAkGBxQSEBEUEBIUFRIWFRYVFhMVFRgXFBcVFhQXFxUYFBYZHyghGRolHRYWITMiJSkrOi4vGCE2ODM4NygtLisBCgoKDg0OGxAQGiwkICQuLywsLCwsNDcsLC0sLCwvLCwsLCwsLCwsLDQsLCwsLCwsLzc0LCwsLCwsLywsLCw0L//AABEIANkA6AMBIgACEQEDEQH/xAAcAAEAAgIDAQAAAAAAAAAAAAAABgcEBQECAwj/xABIEAABAwIDBQUEBwUFBgcAAAABAAIDBBEFEiEGBxMxQSJRYXGBFCMykTNCUmKCobEVcpKywTRT0uHxJHSis9HwCBY1NkN1g//EABsBAQACAwEBAAAAAAAAAAAAAAABBQMEBgIH/8QALhEAAgIBAQcBCAIDAAAAAAAAAAECAwQRBRIhMUFRYRMGI3GBobHR8CIyFEKR/9oADAMBAAIRAxEAPwC8UREAREQBERAEREAREQBERAERVtvDx/EKWb3Pu6azcsgYHXcRqHlwOU35DT1WSqp2y3V9THbaq47zLJRUK3bzEAf7ST4Fkf8AhWZTbyq5vxOiePvR2/lIW29nW+P35Goto1eS7kVYYdvYGgqKYj70Tr/8DrfzKaYJtVS1VhDM0v8A7t3Zk/hdqfS617Ma2v8AtE2K8mqz+rN2iIsBnCIiAIiIAiIgCIiAIiIAiIgCIiAIiIAiIgC8pp2tF3EBdazNlOT4lpnUEp1IufFwVVtDOuo/jTU5vvpwRmqrjLjJ6GbJi7R8LSfyXicYP2B8/wDJYclI9vNp/X9F4LlMjbO0Yy0k93xu6fdG7HHqa4cfmbVuM97Pkf8AJexq4pWlr7EOFi14FiO430K0iKaPaLMrf8mpLyvxoRLEra4ES223fcMOnogSwXL4eZaOpj7x93p07lXSvulrXM8W93/TuUA3j7MNZ/tdMPcvPvGD6jyfiA6NJ5jofPT6HsH2hqzl6cnpLs/3j+6nObR2a6veRXAgaA/lqPPwRF1BSEy2Z3h1FOQye88PLtH3rR915+Lyd8wrbwTGoaqPiQPDm8iOTmnue3mCvnJbDBMZlpJRJA/K7qObXj7Lx1H6dFoZGDGfGHB/Q38fOlDhPij6ORaPZTaWOuhzs7LxYSRk6sd/Vp6H+q3ipJRcXo+ZdxkpLVBEReT0EREAREQBERAEREAREQBERAEREAXFlyuLoBZYtVQNf0se8c/XvWVdLrFdRXdHcsimvJMZOL1RGqmncw2d6HoV4qS1MAe0g/6HvCjssZa4tPMLgtsbKeHPeh/R8vHj8Fnj3b60fM6L0jyuDo5BmikBY9p5WOi80Kq8bInj2xsg9GmZZwU4uLKbx3DHUtTLA7UsdYH7TTqx3q0grBU73qUvapZxzfG6Nx8Y3aX8bOPyUEX3fByVk48Ll/skzgsqr0rZQ7MIiLbNc2OAYzJSTtmiOo0c0nsvb1a7z/I2Kv8AwbE2VMEc0Rux4uO8HkWu8QbhfN6ne6raDg1Hs7z7uY9jubKBp/EBbzDVX5+Pvx31zX2LDByNyW4+T+5caLgFcqjLwIiIAiIgCIiAIiIAiIgCIiALglCVCduttBTXhpyDUEdp3MRg8rjq49B05nx8ykorVmfGxrMixV1rV/vM3uP7T09GPfP7ZFxG3WQ+nQeJsq/xTeVUPJEDGRN6E9t/59kfI+ahc0rnuc97i57jdznG5J8Sui0J5MpcuB2WJsLHpSdi3355fJfk3Mu1da43NVL6ENHyaAu9NtjWsNxUvPg8NcPzC0aLF6ku5ZPDx2tPTj/xFj4FvM1DayMAf3sd7D95hufkT5KWYhIyRjJYnBzHaBzTcEdNfmqMUh2Oxx0Eoie73EpDXA8mOJs2RvdY2v4eSw5sXk48qpc+nx6FNm7Grj73H4Nc10fw8liIu80RYbOFj+R8l2poC82aPXoFwix7XZ6ai97lp1KdzjpqRbedH/sFOevtBt5Fj7/oqxVm74Zw2OkgHe6T0ADRfzzOVZL7dsWl04Ndb6LQ4jaUlLIk0ERFamgF2ikLXNc02c0hzSOYINwR6rqiBH0Zs9iYqaWGYfXYCR3O5OHoQQtkq93O1+ammhJ1ikDgO5sg/wATXn1VhLmL6/TscTp6LN+tSCIixGUIiIAiIgCIiAIiIAiLgoDQ7Z4+KOmLxYyu7EY+8RzPgBr/AKqj5ZC5xc8lznElzjzJPMlSfeTinGrXMB7EA4Y/e0Mh+dh+BeuC7GXi9pr3+z04Gax0kI6Xv8N+gsSb8loWb1s92J2Wz1Rs7EV1z0cuPnwl9yIX5eOnr3LOhwiof8NNOR3iJ9vnZbiq2zZDdmGU8cLRpxntzzO8db29brTTbWVrjc1c1/uvLR8m2CsqtiWyWsnoVGR7a1RlpVXr5bPOpoZY9ZYZWDvfG5o+ZFljArb0O3NdEfpy8fZlAeD5n4vzWz/b9BV/2ymNPKf/AJ6f4Se9zALn5OWO7Y10FrHiZcT2yx7HpdBx8kWXDr2059Lc7+ClQ2LMutFVU1Q3uz5ZB5t1sfkpHsru9MUrZatzHFpDmxMuW5hyL3EC9udgFXf41ilo1oX09tYaq9SM0+yXMntNHdjA7U2F799tV3ke1jSSQ1rQSSdAANSSsHFcdp6Zt55mM+6Td5/dYNT6BVPttt06sBihBZT9b/HJb7VuTfu/PuVzRiStlwXDufOcjKhUuL49jTbY437ZVySi+T4Iwf7tt7HzJJd6rSoi6OEVCKiuhzs5ucnJ9QiIvR5CIiAn25uotWTs6OhzerHtA/nKuBUruk/9R/8Axk/ViupUO0F775Iv9nv3IREWiboREQBERAEREAREQBcFcogIBs9sO5tXLPWZH+8c+NoOYElxcHvuOl9B3+QUU3n7QGepMDD7mE5bDk6UfGT5fCPI96uWokytc7uBPyF180Syl7i53NxLj5uNz+q39l0R3nLt92au2s625Lffj5I6oiK9OdCXREBwsj22S1uJJbuzut8rrwRRoiU2uQREUkBERAEREAREQE63PQ3rpHdGwO+bnst+hVyKtdzFFaOpmP1nNjH4AXH+cfJWUuezpb178HQYMdKUERFqG4EREAREQBERAEREAREQHjVx5mOb3tI+YsvmctI0PMaHzHNfTpVAbdYZ7PXztt2Xu4rP3ZNfydmH4VZ7MnpKUe5V7ThrGMjQoiK5KcIiIAiIgCIiAIiIAiIgCIpXu3wH2qsa5w91CRI/uLgfdt+Yv5NPesdtirg5PoZKq3ZNRXUtjY3CvZaKCIjtBuZ/77+075E29Fu1wFyuYlJybb6nTRiopJdAiIoPQREQBERAEREAREQBERAFCd5+zpqacSxNvNCCbDm6M/G3xI+IeR71NlwV7rsdclJdDxZWrIuL6nzEin+8bYwwudU0zfcuuZGAfRnmXAfYP5eXKALpKbo2x3onN3UyqlusIiLKYgiIgCIiAIiIAiL0pqd8j2sjaXPcbNa0XJPgjenMlLXkd6GkfNIyOJpdI85WtHU/0A5k9AFf2ymAsoqZkTdXfE9/2nnmfLoPABanYPY5tEzPLZ1S4dp3MMHPIz+p627lL1Q5uV6r3Y8l9S8wsX0lvS5v6BERaJvhERAEREAREQBERAEREAREQBERAdXNuq42v3bh5dLQ2a7m6A6MJ74z9U+B08lZK4IWSq6dUt6LMVtMLY6SR80VdK+J5ZKxzHjm1wsR6Hp4rxX0ZjGBwVTctRE146E6Ob+64aj0KgOMbqeZpJ/wTD9HtH6hW9W0YS4T4P6FRbs+ceMOKKxRSGv2Jror3p3OA+tHZ4PkG6/ktNNQSs+OKRv7zHN/ULdjbCXJo05VTjzTMdF3ETvsn5FZlLgtTIQI6eZ3iI32+drL05RXNnlQk+SMBFL8N3cVsts7WQjvkcCfRrb/AJ2U1wTdlTRWdUEzu7j2Y7/uDU+pI8FrWZtMOuvwNmvCtn00+JWez2zVRWutCzsXs6V1xG316nwF1ceyeyMNC3s9uYizpnDU+DB9Vvh8yVv4YWsaGtaGtAsGtFgB4Acl6KpyMyd3Dkuxa4+HCrjzYREWobgREQBERAEREAREQBeM9Uxn0j2t7szg39V1r5iyKR4Fy1jnAd5DSQPyVK7stm6bGG1VTiRdUVHEy2Mjm5GFgcHAAg2JLgOgyWA5oC8GPBAIIIPIjULsq53e7K1WG1lW0uH7OcHGIGQEhwcC0ln1TlLgT1yi69anevT3kdBS1lRBEbSVMMQMI7zmLhp4m3fyIKAsFFHJttqNtAK4y3p3aNIBzl9yMgZzz3BFulieWq0VDvXpnyxMnpqumbKQI5p4g2N1yADcOOmo1FwL6kBAWAihWKbzaOnqKqCYStfTtu52Vpa8nJlZF2rlx4jeYA0NzYLxO9Gl9np5RFUPlqC/hUrGB054cjoySAbAXYba6625GwE7XChGH7zKeTjtfBVRVELHSOppIgJnNba/DbmsTqDYkG2o0UG3d7YcPE68yMq5GVM4EbQ0u4OeeT6YF1ogA5oNr2ynuQF4ooBPvUgL5RTUlZVRxG0k8EQMTbczcuBt1uQNNeS2Eu8WkGH+3N4r4eIInNa0cVrz9VzXOAFrg8+RFroCXLXYVjlPU5/ZpmS5DZ/DdmDSb6EjroVDMR3nUcolhZ7T/ZpJHyxBgdGOAZHNaXOtxQ027g7rouNn9qMOw7CKeWFszYJHPbHGWtNRLI1xDy4NOW/Z5kgWsO4ICxbIQoNQbzYHTxQVNLV0jpiBE6piDWvJIA1BJGpA5W1FypzdQDo2QE2BF+64XLpAOZA9V814LiDqLF5q0D3MddJFOR/dzSyg5u8AMc7zYFPN8IBxDAjoff6HnznpuSkFtBcqHY/vBgpqk0scNRVVIF3RU0ecsFge1cjWxB0va4vzCytlNt6evMrWNkhmiF5IZ2hj2C9iTqRYEa66dRqEBJ141FUyMXke1o6Fzg0fmoDU73aUOeYaasngjNn1MUQMI8cznDTztdY+8TGMMq8PpJ6rjy0z5vd+z5Q8SBjwRIHkWtZwI70BZYK5UR2l28p6F8cBjmnqHtDmwQMD5Mp5F2oHQ6C505W1XfZfb2nrjKxrJYZ4mlz6edoZKGjmQLkG1xccxcXGoQErRV5HvepHw8SGCrkfc3hZE10jWAA8R+Vxaxmtrk8wdNFuMC2/pKqjmqg50ccP0okHbZpcaNJzXvpa9zpz0QErXR0gHMgX7yq+O9uANErqKvFKXZRUmEcLna983L/vnotDvaqmT1Wz8sTg6N8udjhyLXTUhBHoUBcIKIEQHlVVDY2OfI4NY1pc5zjZrWtF3FxPIAXKq+fd1TVDzV4LXmBxcdYX54c17ua1zHAtHK4uR4Kz62lbLHJG8XY9jmOHe1wII+RVWYDs/jOFcWGiZTVVM55e0yOyuaSAL2zNsbAXAuNNLaqAapu2FdHHiuH4g4PnjpJiyZoGa4YDqQAHAseCDYHTXnpkbv6rERhTIqXDoZqd/GHFdUtYX5pHtfmYRpY3b5NC3Wze7+d89ZVYs9jp6mJ8PDi1axkjQ1xueoa1oAF7a3JusTBsGxqgpZKGnhppYyZBFUmXKWCQkkmM6k3JdboT1CkkhGLYDUUlJh1LWtDQ+ue7KHNeC0tgZe7SQPik+ZV3bX7OUlbCyOt0jY/M2z+HZ2VzbA91idPDwULq91jzhEVMyYe2RSmcSG+QvcA0svzDbBtjbm0G2q88a2dxbFRTU+IRU8NPHIJJZGPzOkIaW3a0E2JDnC33r9LIQYuzlFG/auuzNDxHHmZms6zhFTNDtetnHXxWPX1dSNqqk0sDKiaOFrWRvkEQawwQlzg49QZHaffKleA7J1EOPVlY5rBTSxljLOu6+WAAFttB7ty6bU7LVbMTjxLDRE+TJw5oJHZM4y5bh3i0NGvLIDrqE7DuauLBMSqMboq6oo46dsQyPyVDJLtySi/MEn3lrW6LH3ZPaMT2hMhswPeXG9rNE9RmN/K63WCbN11RijcQxIRwiJmWGmieX9HC8juWmdx8TblbXTQ7H4lBX4jwYoX0tc57ZJHPAcyKR7yXNbcHO0SP0sb2Cgk52XxiV8E0Wz+HMipMzr1NVM7LnLACRHq4nKG6XPiAoTh//tmr/wDsI/8AlRKd7J4BjNHC+iYymbA57iKsvLnRtfo8sjBBc62oDgLE63C09Nu8xJmHVdDwoSx08c0UnFHaLbNPkMrQdRzJUhEuqqJkWy7xG0Afs3MbAaudBmc495JJPqobhWI0cOE4SammfVVXFnNLExxb2/aebiDa2YMHJ1+7mrLrsElfgrqMBvHNEILX7PE4IZ8XdfqoDNu7r2UuFyQCI1dG+QmIvBYQagzRlrjYHuINufPROpC5GDvDqa+WowqSvgip2GoAihZJxJATJCXmV1rfZAA8bq9FUe12zOL14pqiWOnZLBIDHSsfcWu1znvkcbFxcxgyi1hfW6tSgdIYozM1rZSxpkY03a15Azhp6gG4unQFK7G4IK0bR0+mZ8pyE8hI2eodGf4gPS60tRjZqm7Ptkvxqeo9nkB+IZJ6bIXeOWw8wVZ+7nZWoo6rE5KgMDKibPGWuzG3Fld2h00e1RrH92VScYFTStj9nNRDUOu/K5pEjXygNtrqC78SA2L8bjZitWzB8PNRWm4qJ3zFkIsRm+Ink4AaZdRpeyh7ZahlXtE6oyCp9hk4nCvwwXCHRl9bBpAv4KW0+zOJ0GJ1k9BFBPDVOc48WTJlzPLxm6jK57+V7g/LyoNiK9uJVD6gRTwVsLo6mVrshYJGjOI2HXsuaGt53ba+qgk3e6ahjdgUTHgZJRUCTxDpZGG/4QB6KH71sEp6PCqWKjcXRe2F2snEs4wPv2vQaeK2eGYDjdFSy0NPHTSwuLxHUmTK5jZL5jkJ56kgWNiTzC643uyqBhFJR03DfLHO6eUl2RhL2PBykjW12gacgp66kHbY0cTanEnP1cyFwbfoB7OwW/D+pXTaT3e1lMWacSm7dut4qluvpGz+ELb43stW0+J/tHDGxSOkj4c8Ersl9GglruWuRnkW9brnZ/ZSslxCXEcSETJeEYoYIjmDAWloLneALupuXk6aBCTX/wDh5jHsFS63aNQAT1sIYyB5do/MqObGy0kdJjprmF9K2ojBiYSHOInk4TG2I1zBvUDTXRT/AHR7L1GH0ksVUGB7ps4yOzDLw428++7SovBu1q3UmKQv4bXz1DJ4Dnu05JJHZX2HZuH2680ZH5MfaLE6yfBXiChjpMMbHHlMkpfM+Jr2cPhttpc5dXdORWrxz+zbJeTf+dSqTzbP4xVYd7DOymhjjja0PD80k5isYmHKS1jSWtzO8OWpWEdiMRlhwdssMTDQykH3oJMIfTua7S4LvdyCw7h3p1JLkREQg5REQBERAEREAREQHCjG8DbAYXTsndEZQ+QR5Q4NI92997kH7FvVR/e/tLUU/sdLRvMc1S+3EHxBuZjA0H6t3PGvcCobvawOrpKCFtRWvq4XTA3kb245hDL8LrkljgX6E6ZR3lCdC9qeXMxruWZoNu64uu91WGPYxU1OI0uGUlQ6mYIGyzzMA4nwZsrSeVhl5dX+Fj5YdiFVhuNQUM1XLVUtQy7HTEOkY48S3b5ntR27rOHchHQlmxW2IxF1UBCY/Z5OGbuDsxu4XFgLfD+akNfVthikkebMjY57j3Na0uP5BVjuO+kxb/eR/NKtvvsxfgYVIwfHO5sIHUtN3yfNjHN/EjHUbEbzGYjU8D2d8LjG6Rpc8ODspaCBYDvJ9Cp9dUjjeH/sqs2fn1AETIJj0uDaQu9Kh5/ApBvCxuqlxOkwyhmMBkaHyzN+IA5zYHmAGxuOhFyRqgLOul1TG0NXiOH4hhtK6vkmhkmiIe4ASOY6aNkkcp1zAcwb37Z7lIdhMaqJsZxaGWZ74YnHhxm2VnvSNNO4ICxrpdVdFtDV/wDmDEYGPfLHFTPfFTXGUyCKAtA5c3OPM9VhHCMS9hnrcQxOppahoke2AOYyFuW+VrmtNnZraeY5lAW+iiO63HZa3DYpagh0uaRjngAZsjiA4gaA2te3VS5AEREAREQBERAEREAREQBERAEREAREQFQ76xwq7CKl30UcozHuyTRSH1ytcfwpv7xiF9BTxxyMe58wlAa4O922KQF2nS72j1Vn41g0NXEYqmNskZscp6Eci0jUEd4Udg3YYYyJ8QpQWPcHuvJIXEtBA7ea9u0dL21UE68Sv8VwaCbaJkVe28E9NEWdtzLuEDWt7TSDzjeLX6hbqmwnCqTGaWlpqSV1T9IJWzyOZEbPPvGuefqi/L6w71O8f2SpK1jGVULZAwWYbua9o00a9pDgNBpfWy6bN7HUdAXGkgDHu+J5c57yL3tmeSQL62CkghG4/wCkxb/eR/NKtfvUMldjFDQQOAcxufMRdrXuu8lw65WRA/iVoYHs5T0ZlNNHkMrs8nac7M65N+0Tb4jy710g2XpmVbqxsQ9pdcOlLnkm7Q09kmw0aBoEBU28fZXE/YXS11cypihcH8NsbWOGb3ZcC1g0Aeb/AOSx6fHmjF8Gr6hwbFNSMY+QnsiVjZoJbn7ry256ByvHEaGOeKSKZodHI0se03F2nQi41CrjbHD2ULaaBmFNqsMDi94aJJZopCTmLAXEgEEHu+K5CJkmi3kY3DU4xhDaeRsgimhDnMIczNJUwnKHDQkBoJ7swWx2CqWR7Q4y2R7WOcXZQ4gXtLmNr+DgfIrXRYc3EMRw4YfQy0tDSP4r5JIjEHO4jJHWB+IkxNbzJ1JNgFYmObv6Csm41TTh0htmIe9gdawGcMcA7QAXPcgKvqccyY5jNVSOa8sopix47TczGU7SRbmAQf4VkYDhFHNhE2I4jK6oqstRYzyucI5AXNja2Mm2Y2a4afWFtLK0qTY6jimdNHTsa90XANi7JwsrW5OHfLazW9OnisDDd22GwT8aOlbxBe2Zz3tbf7LHOIHy0ToDVbi3j9ktFxcTTXHUXffVWGtFs1sjS0BlNJFw+KQX9t7h2b5QMxNgMx5LeoQEREAREQBERAEREAREQBERAEREAREQBERAEREAREQBERAEREAREQBERAEREAREQBERAERE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2" name="Picture 4" descr="http://4.bp.blogspot.com/-jQNfFa34f0E/T-KmvjvZ0pI/AAAAAAAAItM/rp019XtcY9E/s1600/6008832221_057e0426a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415" y="3767083"/>
            <a:ext cx="3403529" cy="2110189"/>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2" name="11 Imagen" descr="http://2.bp.blogspot.com/-5Imfnz8NBp4/T1cARG5uWgI/AAAAAAAAFLU/UjYz5035l0E/s640/3.jpg"/>
          <p:cNvPicPr/>
          <p:nvPr/>
        </p:nvPicPr>
        <p:blipFill>
          <a:blip r:embed="rId3">
            <a:extLst>
              <a:ext uri="{28A0092B-C50C-407E-A947-70E740481C1C}">
                <a14:useLocalDpi xmlns:a14="http://schemas.microsoft.com/office/drawing/2010/main" val="0"/>
              </a:ext>
            </a:extLst>
          </a:blip>
          <a:srcRect/>
          <a:stretch>
            <a:fillRect/>
          </a:stretch>
        </p:blipFill>
        <p:spPr bwMode="auto">
          <a:xfrm>
            <a:off x="618000" y="1220966"/>
            <a:ext cx="3396998" cy="1992010"/>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13" name="12 CuadroTexto"/>
          <p:cNvSpPr txBox="1"/>
          <p:nvPr/>
        </p:nvSpPr>
        <p:spPr>
          <a:xfrm>
            <a:off x="2437262" y="2905199"/>
            <a:ext cx="1630682" cy="307777"/>
          </a:xfrm>
          <a:prstGeom prst="rect">
            <a:avLst/>
          </a:prstGeom>
          <a:noFill/>
        </p:spPr>
        <p:txBody>
          <a:bodyPr wrap="square" rtlCol="0">
            <a:spAutoFit/>
          </a:bodyPr>
          <a:lstStyle/>
          <a:p>
            <a:r>
              <a:rPr lang="es-EC" sz="1400" b="1" u="sng" dirty="0" smtClean="0">
                <a:solidFill>
                  <a:schemeClr val="bg1"/>
                </a:solidFill>
              </a:rPr>
              <a:t>Zona Vulnerable</a:t>
            </a:r>
            <a:endParaRPr lang="es-EC" sz="1400" b="1" u="sng" dirty="0">
              <a:solidFill>
                <a:schemeClr val="bg1"/>
              </a:solidFill>
            </a:endParaRPr>
          </a:p>
        </p:txBody>
      </p:sp>
      <p:sp>
        <p:nvSpPr>
          <p:cNvPr id="14" name="13 CuadroTexto"/>
          <p:cNvSpPr txBox="1"/>
          <p:nvPr/>
        </p:nvSpPr>
        <p:spPr>
          <a:xfrm>
            <a:off x="1763688" y="5569495"/>
            <a:ext cx="2448272" cy="307777"/>
          </a:xfrm>
          <a:prstGeom prst="rect">
            <a:avLst/>
          </a:prstGeom>
          <a:noFill/>
        </p:spPr>
        <p:txBody>
          <a:bodyPr wrap="square" rtlCol="0">
            <a:spAutoFit/>
          </a:bodyPr>
          <a:lstStyle/>
          <a:p>
            <a:r>
              <a:rPr lang="es-EC" sz="1400" b="1" u="sng" dirty="0" smtClean="0">
                <a:solidFill>
                  <a:srgbClr val="FF0000"/>
                </a:solidFill>
              </a:rPr>
              <a:t>Apoyo Gobierno Nacional</a:t>
            </a:r>
            <a:endParaRPr lang="es-EC" sz="1400" b="1" u="sng" dirty="0">
              <a:solidFill>
                <a:srgbClr val="FF0000"/>
              </a:solidFill>
            </a:endParaRPr>
          </a:p>
        </p:txBody>
      </p:sp>
    </p:spTree>
    <p:extLst>
      <p:ext uri="{BB962C8B-B14F-4D97-AF65-F5344CB8AC3E}">
        <p14:creationId xmlns:p14="http://schemas.microsoft.com/office/powerpoint/2010/main" val="185858510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13" grpId="0"/>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p:nvPr/>
        </p:nvPicPr>
        <p:blipFill>
          <a:blip r:embed="rId2">
            <a:extLst>
              <a:ext uri="{28A0092B-C50C-407E-A947-70E740481C1C}">
                <a14:useLocalDpi xmlns:a14="http://schemas.microsoft.com/office/drawing/2010/main" val="0"/>
              </a:ext>
            </a:extLst>
          </a:blip>
          <a:srcRect l="8603" t="12083" r="13191" b="5139"/>
          <a:stretch>
            <a:fillRect/>
          </a:stretch>
        </p:blipFill>
        <p:spPr bwMode="auto">
          <a:xfrm>
            <a:off x="172154" y="620688"/>
            <a:ext cx="8576310" cy="5678170"/>
          </a:xfrm>
          <a:prstGeom prst="rect">
            <a:avLst/>
          </a:prstGeom>
          <a:noFill/>
          <a:ln w="1">
            <a:noFill/>
            <a:miter lim="800000"/>
            <a:headEnd/>
            <a:tailEnd type="none" w="med" len="med"/>
          </a:ln>
          <a:effectLst/>
        </p:spPr>
      </p:pic>
      <p:sp>
        <p:nvSpPr>
          <p:cNvPr id="5" name="Oval 29"/>
          <p:cNvSpPr>
            <a:spLocks noChangeArrowheads="1"/>
          </p:cNvSpPr>
          <p:nvPr/>
        </p:nvSpPr>
        <p:spPr bwMode="auto">
          <a:xfrm>
            <a:off x="4904809" y="4047807"/>
            <a:ext cx="819150" cy="421640"/>
          </a:xfrm>
          <a:prstGeom prst="ellipse">
            <a:avLst/>
          </a:prstGeom>
          <a:solidFill>
            <a:schemeClr val="lt1">
              <a:lumMod val="100000"/>
              <a:lumOff val="0"/>
              <a:alpha val="0"/>
            </a:scheme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6" name="1 Título"/>
          <p:cNvSpPr txBox="1">
            <a:spLocks/>
          </p:cNvSpPr>
          <p:nvPr/>
        </p:nvSpPr>
        <p:spPr>
          <a:xfrm>
            <a:off x="467544"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Oval 29"/>
          <p:cNvSpPr>
            <a:spLocks noChangeArrowheads="1"/>
          </p:cNvSpPr>
          <p:nvPr/>
        </p:nvSpPr>
        <p:spPr bwMode="auto">
          <a:xfrm>
            <a:off x="558539" y="3717032"/>
            <a:ext cx="409575" cy="1327676"/>
          </a:xfrm>
          <a:prstGeom prst="ellipse">
            <a:avLst/>
          </a:prstGeom>
          <a:solidFill>
            <a:schemeClr val="lt1">
              <a:lumMod val="100000"/>
              <a:lumOff val="0"/>
              <a:alpha val="0"/>
            </a:scheme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9" name="8 CuadroTexto"/>
          <p:cNvSpPr txBox="1"/>
          <p:nvPr/>
        </p:nvSpPr>
        <p:spPr>
          <a:xfrm>
            <a:off x="7056276" y="6444625"/>
            <a:ext cx="1620180" cy="584775"/>
          </a:xfrm>
          <a:prstGeom prst="rect">
            <a:avLst/>
          </a:prstGeom>
          <a:noFill/>
        </p:spPr>
        <p:txBody>
          <a:bodyPr wrap="square" rtlCol="0">
            <a:spAutoFit/>
          </a:bodyPr>
          <a:lstStyle/>
          <a:p>
            <a:r>
              <a:rPr lang="es-EC" sz="1600" b="1" u="sng" dirty="0" smtClean="0">
                <a:latin typeface="Arial Narrow" panose="020B0606020202030204" pitchFamily="34" charset="0"/>
                <a:hlinkClick r:id="rId3" action="ppaction://hlinksldjump"/>
              </a:rPr>
              <a:t>Ir a Cimentación</a:t>
            </a:r>
            <a:endParaRPr lang="es-EC" sz="1600" b="1" u="sng" dirty="0" smtClean="0">
              <a:latin typeface="Arial Narrow" panose="020B0606020202030204" pitchFamily="34" charset="0"/>
            </a:endParaRPr>
          </a:p>
          <a:p>
            <a:endParaRPr lang="es-EC" sz="1600" b="1" u="sng" dirty="0">
              <a:latin typeface="Arial Narrow" panose="020B0606020202030204" pitchFamily="34" charset="0"/>
            </a:endParaRPr>
          </a:p>
        </p:txBody>
      </p:sp>
    </p:spTree>
    <p:extLst>
      <p:ext uri="{BB962C8B-B14F-4D97-AF65-F5344CB8AC3E}">
        <p14:creationId xmlns:p14="http://schemas.microsoft.com/office/powerpoint/2010/main" val="36138383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165618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BERMAS</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467544" y="4581128"/>
            <a:ext cx="7753914" cy="1131079"/>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Sabiendo </a:t>
            </a:r>
            <a:r>
              <a:rPr lang="es-EC" sz="1500" dirty="0">
                <a:latin typeface="Arial Narrow" panose="020B0606020202030204" pitchFamily="34" charset="0"/>
              </a:rPr>
              <a:t>que la altura de la presa es 47 m se determina la construcción de una berma aguas abajo de 2 m de ancho ubicada a los </a:t>
            </a:r>
            <a:r>
              <a:rPr lang="es-EC" sz="1500" dirty="0" smtClean="0">
                <a:latin typeface="Arial Narrow" panose="020B0606020202030204" pitchFamily="34" charset="0"/>
              </a:rPr>
              <a:t>30 </a:t>
            </a:r>
            <a:r>
              <a:rPr lang="es-EC" sz="1500" dirty="0">
                <a:latin typeface="Arial Narrow" panose="020B0606020202030204" pitchFamily="34" charset="0"/>
              </a:rPr>
              <a:t>m de altura, es decir, aproximadamente a la mitad de la longitud del talud en la zona de contacto con el prisma de drenaje de aguas abajo.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 t="24915" r="26411" b="22612"/>
          <a:stretch/>
        </p:blipFill>
        <p:spPr bwMode="auto">
          <a:xfrm>
            <a:off x="614854" y="1344398"/>
            <a:ext cx="7629553" cy="3131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29"/>
          <p:cNvSpPr>
            <a:spLocks noChangeArrowheads="1"/>
          </p:cNvSpPr>
          <p:nvPr/>
        </p:nvSpPr>
        <p:spPr bwMode="auto">
          <a:xfrm>
            <a:off x="3347863" y="1916832"/>
            <a:ext cx="996637" cy="720080"/>
          </a:xfrm>
          <a:prstGeom prst="ellipse">
            <a:avLst/>
          </a:prstGeom>
          <a:solidFill>
            <a:schemeClr val="lt1">
              <a:lumMod val="100000"/>
              <a:lumOff val="0"/>
              <a:alpha val="0"/>
            </a:scheme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38848973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circle(in)">
                                      <p:cBhvr>
                                        <p:cTn id="30" dur="2000"/>
                                        <p:tgtEl>
                                          <p:spTgt spid="1026"/>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07546"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Estudio de Suelos</a:t>
            </a:r>
            <a:endParaRPr lang="es-EC" u="sng" dirty="0">
              <a:latin typeface="Arial Narrow" panose="020B0606020202030204" pitchFamily="34" charset="0"/>
            </a:endParaRPr>
          </a:p>
        </p:txBody>
      </p:sp>
      <p:sp>
        <p:nvSpPr>
          <p:cNvPr id="7" name="6 Rectángulo"/>
          <p:cNvSpPr/>
          <p:nvPr/>
        </p:nvSpPr>
        <p:spPr>
          <a:xfrm>
            <a:off x="467544" y="1556792"/>
            <a:ext cx="7768952"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Se inició con un reconocimiento geotécnico del terreno a través de tres ensayos de sondeo, dos en el eje de la presa (N° de Registro PPMCH-01 y PPMCH-03) y el otro transversal a la misma (N° de Registro PPMCH-05) a 40 y 45 metros de profundidad respectivamente</a:t>
            </a:r>
          </a:p>
        </p:txBody>
      </p:sp>
      <p:graphicFrame>
        <p:nvGraphicFramePr>
          <p:cNvPr id="8" name="7 Tabla"/>
          <p:cNvGraphicFramePr>
            <a:graphicFrameLocks noGrp="1"/>
          </p:cNvGraphicFramePr>
          <p:nvPr>
            <p:extLst>
              <p:ext uri="{D42A27DB-BD31-4B8C-83A1-F6EECF244321}">
                <p14:modId xmlns:p14="http://schemas.microsoft.com/office/powerpoint/2010/main" val="2084903146"/>
              </p:ext>
            </p:extLst>
          </p:nvPr>
        </p:nvGraphicFramePr>
        <p:xfrm>
          <a:off x="618219" y="2837721"/>
          <a:ext cx="7780550" cy="3877509"/>
        </p:xfrm>
        <a:graphic>
          <a:graphicData uri="http://schemas.openxmlformats.org/drawingml/2006/table">
            <a:tbl>
              <a:tblPr firstRow="1" firstCol="1" bandRow="1">
                <a:tableStyleId>{1E171933-4619-4E11-9A3F-F7608DF75F80}</a:tableStyleId>
              </a:tblPr>
              <a:tblGrid>
                <a:gridCol w="785429"/>
                <a:gridCol w="864096"/>
                <a:gridCol w="864096"/>
                <a:gridCol w="1152128"/>
                <a:gridCol w="966383"/>
                <a:gridCol w="682724"/>
                <a:gridCol w="792032"/>
                <a:gridCol w="836831"/>
                <a:gridCol w="836831"/>
              </a:tblGrid>
              <a:tr h="251423">
                <a:tc rowSpan="3">
                  <a:txBody>
                    <a:bodyPr/>
                    <a:lstStyle/>
                    <a:p>
                      <a:pPr algn="ctr">
                        <a:lnSpc>
                          <a:spcPct val="150000"/>
                        </a:lnSpc>
                        <a:spcAft>
                          <a:spcPts val="0"/>
                        </a:spcAft>
                      </a:pPr>
                      <a:r>
                        <a:rPr lang="es-EC" sz="1200" dirty="0">
                          <a:effectLst/>
                          <a:latin typeface="Arial Narrow" panose="020B0606020202030204" pitchFamily="34" charset="0"/>
                        </a:rPr>
                        <a:t>N° de Estrato</a:t>
                      </a:r>
                      <a:endParaRPr lang="es-EC" sz="1200"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50000"/>
                        </a:lnSpc>
                        <a:spcAft>
                          <a:spcPts val="0"/>
                        </a:spcAft>
                      </a:pPr>
                      <a:r>
                        <a:rPr lang="es-EC" sz="1200">
                          <a:effectLst/>
                          <a:latin typeface="Arial Narrow" panose="020B0606020202030204" pitchFamily="34" charset="0"/>
                        </a:rPr>
                        <a:t>Profundidad del Estrato</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50000"/>
                        </a:lnSpc>
                        <a:spcAft>
                          <a:spcPts val="0"/>
                        </a:spcAft>
                      </a:pPr>
                      <a:r>
                        <a:rPr lang="es-EC" sz="1200">
                          <a:effectLst/>
                          <a:latin typeface="Arial Narrow" panose="020B0606020202030204" pitchFamily="34" charset="0"/>
                        </a:rPr>
                        <a:t>Tipo de Suelo</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6">
                  <a:txBody>
                    <a:bodyPr/>
                    <a:lstStyle/>
                    <a:p>
                      <a:pPr algn="ctr">
                        <a:lnSpc>
                          <a:spcPct val="150000"/>
                        </a:lnSpc>
                        <a:spcAft>
                          <a:spcPts val="0"/>
                        </a:spcAft>
                      </a:pPr>
                      <a:r>
                        <a:rPr lang="es-EC" sz="1200" dirty="0">
                          <a:effectLst/>
                          <a:latin typeface="Arial Narrow" panose="020B0606020202030204" pitchFamily="34" charset="0"/>
                        </a:rPr>
                        <a:t>Características</a:t>
                      </a:r>
                      <a:endParaRPr lang="es-EC" sz="1200"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1827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dirty="0">
                          <a:effectLst/>
                          <a:latin typeface="Arial Narrow" panose="020B0606020202030204" pitchFamily="34" charset="0"/>
                        </a:rPr>
                        <a:t>Permeabilidad</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s-EC" sz="1200" b="1" dirty="0">
                          <a:effectLst/>
                          <a:latin typeface="Arial Narrow" panose="020B0606020202030204" pitchFamily="34" charset="0"/>
                        </a:rPr>
                        <a:t>Peso Específico</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s-EC" sz="1200" b="1" dirty="0">
                          <a:effectLst/>
                          <a:latin typeface="Arial Narrow" panose="020B0606020202030204" pitchFamily="34" charset="0"/>
                        </a:rPr>
                        <a:t>Cohesión</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s-EC" sz="1200" b="1" dirty="0">
                          <a:effectLst/>
                          <a:latin typeface="Arial Narrow" panose="020B0606020202030204" pitchFamily="34" charset="0"/>
                        </a:rPr>
                        <a:t>Ángulo de Fricción</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s-EC" sz="1200" b="1" dirty="0">
                          <a:effectLst/>
                          <a:latin typeface="Arial Narrow" panose="020B0606020202030204" pitchFamily="34" charset="0"/>
                        </a:rPr>
                        <a:t>Coeficiente de </a:t>
                      </a:r>
                      <a:r>
                        <a:rPr lang="es-EC" sz="1200" b="1" dirty="0" err="1">
                          <a:effectLst/>
                          <a:latin typeface="Arial Narrow" panose="020B0606020202030204" pitchFamily="34" charset="0"/>
                        </a:rPr>
                        <a:t>Poisson</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lnSpc>
                          <a:spcPct val="150000"/>
                        </a:lnSpc>
                        <a:spcAft>
                          <a:spcPts val="0"/>
                        </a:spcAft>
                      </a:pPr>
                      <a:r>
                        <a:rPr lang="es-EC" sz="1200" b="1" dirty="0">
                          <a:effectLst/>
                          <a:latin typeface="Arial Narrow" panose="020B0606020202030204" pitchFamily="34" charset="0"/>
                        </a:rPr>
                        <a:t>Módulo de Elasticidad</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25913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200" b="1" dirty="0">
                          <a:effectLst/>
                          <a:latin typeface="Arial Narrow" panose="020B0606020202030204" pitchFamily="34" charset="0"/>
                        </a:rPr>
                        <a:t>m/</a:t>
                      </a:r>
                      <a:r>
                        <a:rPr lang="es-EC" sz="1200" b="1" dirty="0" err="1">
                          <a:effectLst/>
                          <a:latin typeface="Arial Narrow" panose="020B0606020202030204" pitchFamily="34" charset="0"/>
                        </a:rPr>
                        <a:t>sec</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err="1">
                          <a:effectLst/>
                          <a:latin typeface="Arial Narrow" panose="020B0606020202030204" pitchFamily="34" charset="0"/>
                        </a:rPr>
                        <a:t>Kn</a:t>
                      </a:r>
                      <a:r>
                        <a:rPr lang="es-EC" sz="1200" b="1" dirty="0">
                          <a:effectLst/>
                          <a:latin typeface="Arial Narrow" panose="020B0606020202030204" pitchFamily="34" charset="0"/>
                        </a:rPr>
                        <a:t>/m3</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err="1">
                          <a:effectLst/>
                          <a:latin typeface="Arial Narrow" panose="020B0606020202030204" pitchFamily="34" charset="0"/>
                        </a:rPr>
                        <a:t>Kpa</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a:effectLst/>
                          <a:latin typeface="Arial Narrow" panose="020B0606020202030204" pitchFamily="34" charset="0"/>
                        </a:rPr>
                        <a:t>°</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a:effectLst/>
                          <a:latin typeface="Arial Narrow" panose="020B0606020202030204" pitchFamily="34" charset="0"/>
                        </a:rPr>
                        <a:t> </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spcAft>
                          <a:spcPts val="0"/>
                        </a:spcAft>
                      </a:pPr>
                      <a:r>
                        <a:rPr lang="es-EC" sz="1200" b="1" dirty="0" err="1">
                          <a:effectLst/>
                          <a:latin typeface="Arial Narrow" panose="020B0606020202030204" pitchFamily="34" charset="0"/>
                        </a:rPr>
                        <a:t>Kpa</a:t>
                      </a:r>
                      <a:endParaRPr lang="es-EC" sz="1200" b="1"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r>
              <a:tr h="259139">
                <a:tc>
                  <a:txBody>
                    <a:bodyPr/>
                    <a:lstStyle/>
                    <a:p>
                      <a:pPr algn="ctr">
                        <a:lnSpc>
                          <a:spcPct val="150000"/>
                        </a:lnSpc>
                        <a:spcAft>
                          <a:spcPts val="0"/>
                        </a:spcAft>
                      </a:pPr>
                      <a:r>
                        <a:rPr lang="es-EC" sz="1200">
                          <a:effectLst/>
                          <a:latin typeface="Arial Narrow" panose="020B0606020202030204" pitchFamily="34" charset="0"/>
                        </a:rPr>
                        <a:t>Estrato 1</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5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Limo</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8,50E-05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40000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39">
                <a:tc>
                  <a:txBody>
                    <a:bodyPr/>
                    <a:lstStyle/>
                    <a:p>
                      <a:pPr algn="ctr">
                        <a:lnSpc>
                          <a:spcPct val="150000"/>
                        </a:lnSpc>
                        <a:spcAft>
                          <a:spcPts val="0"/>
                        </a:spcAft>
                      </a:pPr>
                      <a:r>
                        <a:rPr lang="es-EC" sz="1200">
                          <a:effectLst/>
                          <a:latin typeface="Arial Narrow" panose="020B0606020202030204" pitchFamily="34" charset="0"/>
                        </a:rPr>
                        <a:t>Estrato 2</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Limo</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7,50E-05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40000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5669">
                <a:tc>
                  <a:txBody>
                    <a:bodyPr/>
                    <a:lstStyle/>
                    <a:p>
                      <a:pPr algn="ctr">
                        <a:lnSpc>
                          <a:spcPct val="150000"/>
                        </a:lnSpc>
                        <a:spcAft>
                          <a:spcPts val="0"/>
                        </a:spcAft>
                      </a:pPr>
                      <a:r>
                        <a:rPr lang="es-EC" sz="1200">
                          <a:effectLst/>
                          <a:latin typeface="Arial Narrow" panose="020B0606020202030204" pitchFamily="34" charset="0"/>
                        </a:rPr>
                        <a:t>Estrato 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15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Arena Limosa Arcillosa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2,00E-04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17,5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28</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45000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279">
                <a:tc>
                  <a:txBody>
                    <a:bodyPr/>
                    <a:lstStyle/>
                    <a:p>
                      <a:pPr algn="ctr">
                        <a:lnSpc>
                          <a:spcPct val="150000"/>
                        </a:lnSpc>
                        <a:spcAft>
                          <a:spcPts val="0"/>
                        </a:spcAft>
                      </a:pPr>
                      <a:r>
                        <a:rPr lang="es-EC" sz="1200">
                          <a:effectLst/>
                          <a:latin typeface="Arial Narrow" panose="020B0606020202030204" pitchFamily="34" charset="0"/>
                        </a:rPr>
                        <a:t>Estrato 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20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Arena  Limosa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2,50E-04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50000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39">
                <a:tc>
                  <a:txBody>
                    <a:bodyPr/>
                    <a:lstStyle/>
                    <a:p>
                      <a:pPr algn="ctr">
                        <a:lnSpc>
                          <a:spcPct val="150000"/>
                        </a:lnSpc>
                        <a:spcAft>
                          <a:spcPts val="0"/>
                        </a:spcAft>
                      </a:pPr>
                      <a:r>
                        <a:rPr lang="es-EC" sz="1200">
                          <a:effectLst/>
                          <a:latin typeface="Arial Narrow" panose="020B0606020202030204" pitchFamily="34" charset="0"/>
                        </a:rPr>
                        <a:t>Estrato 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30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Arena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3,50E-04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18,5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32</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60000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39">
                <a:tc>
                  <a:txBody>
                    <a:bodyPr/>
                    <a:lstStyle/>
                    <a:p>
                      <a:pPr algn="ctr">
                        <a:lnSpc>
                          <a:spcPct val="150000"/>
                        </a:lnSpc>
                        <a:spcAft>
                          <a:spcPts val="0"/>
                        </a:spcAft>
                      </a:pPr>
                      <a:r>
                        <a:rPr lang="es-EC" sz="1200">
                          <a:effectLst/>
                          <a:latin typeface="Arial Narrow" panose="020B0606020202030204" pitchFamily="34" charset="0"/>
                        </a:rPr>
                        <a:t>Estrato 6</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40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Arena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4,50E-04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19</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32</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65000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39">
                <a:tc>
                  <a:txBody>
                    <a:bodyPr/>
                    <a:lstStyle/>
                    <a:p>
                      <a:pPr algn="ctr">
                        <a:lnSpc>
                          <a:spcPct val="150000"/>
                        </a:lnSpc>
                        <a:spcAft>
                          <a:spcPts val="0"/>
                        </a:spcAft>
                      </a:pPr>
                      <a:r>
                        <a:rPr lang="es-EC" sz="1200">
                          <a:effectLst/>
                          <a:latin typeface="Arial Narrow" panose="020B0606020202030204" pitchFamily="34" charset="0"/>
                        </a:rPr>
                        <a:t>Estrato 7</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45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Arena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5,00E-04</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20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32</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0,33</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70000</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9139">
                <a:tc>
                  <a:txBody>
                    <a:bodyPr/>
                    <a:lstStyle/>
                    <a:p>
                      <a:pPr algn="ctr">
                        <a:lnSpc>
                          <a:spcPct val="150000"/>
                        </a:lnSpc>
                        <a:spcAft>
                          <a:spcPts val="0"/>
                        </a:spcAft>
                      </a:pPr>
                      <a:r>
                        <a:rPr lang="es-EC" sz="1200">
                          <a:effectLst/>
                          <a:latin typeface="Arial Narrow" panose="020B0606020202030204" pitchFamily="34" charset="0"/>
                        </a:rPr>
                        <a:t>Estrato 8</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50 m</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Roca</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1,05E-06</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a:effectLst/>
                          <a:latin typeface="Arial Narrow" panose="020B0606020202030204" pitchFamily="34" charset="0"/>
                        </a:rPr>
                        <a:t>0,25</a:t>
                      </a:r>
                      <a:endParaRPr lang="es-EC" sz="120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200" dirty="0">
                          <a:effectLst/>
                          <a:latin typeface="Arial Narrow" panose="020B0606020202030204" pitchFamily="34" charset="0"/>
                        </a:rPr>
                        <a:t>200000</a:t>
                      </a:r>
                      <a:endParaRPr lang="es-EC" sz="1200" dirty="0">
                        <a:effectLst/>
                        <a:latin typeface="Arial Narrow" panose="020B0606020202030204" pitchFamily="34" charset="0"/>
                        <a:ea typeface="Calibri"/>
                        <a:cs typeface="Times New Roman"/>
                      </a:endParaRPr>
                    </a:p>
                  </a:txBody>
                  <a:tcPr marL="42416" marR="4241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461459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07546"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Técnica de Mejora y Refuerzo del Terreno</a:t>
            </a:r>
            <a:endParaRPr lang="es-EC" u="sng" dirty="0">
              <a:latin typeface="Arial Narrow" panose="020B0606020202030204" pitchFamily="34" charset="0"/>
            </a:endParaRPr>
          </a:p>
        </p:txBody>
      </p:sp>
      <p:sp>
        <p:nvSpPr>
          <p:cNvPr id="7" name="6 Rectángulo"/>
          <p:cNvSpPr/>
          <p:nvPr/>
        </p:nvSpPr>
        <p:spPr>
          <a:xfrm>
            <a:off x="346301" y="1787763"/>
            <a:ext cx="2713531" cy="4593565"/>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1500" dirty="0" smtClean="0">
                <a:latin typeface="Arial Narrow" panose="020B0606020202030204" pitchFamily="34" charset="0"/>
              </a:rPr>
              <a:t>Sustitución </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Compactación con rodillo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Precarga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Mechas </a:t>
            </a:r>
            <a:r>
              <a:rPr lang="es-EC" sz="1500" dirty="0" err="1">
                <a:latin typeface="Arial Narrow" panose="020B0606020202030204" pitchFamily="34" charset="0"/>
              </a:rPr>
              <a:t>drenantes</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Vibración profunda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Compactación dinámica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Inyecciones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Inyecciones de alta </a:t>
            </a:r>
            <a:r>
              <a:rPr lang="es-EC" sz="1500" dirty="0" smtClean="0">
                <a:latin typeface="Arial Narrow" panose="020B0606020202030204" pitchFamily="34" charset="0"/>
              </a:rPr>
              <a:t>presión</a:t>
            </a:r>
          </a:p>
          <a:p>
            <a:pPr marL="285750" lvl="0" indent="-285750" algn="just">
              <a:lnSpc>
                <a:spcPct val="150000"/>
              </a:lnSpc>
              <a:buFont typeface="Arial" panose="020B0604020202020204" pitchFamily="34" charset="0"/>
              <a:buChar char="•"/>
            </a:pPr>
            <a:r>
              <a:rPr lang="es-EC" sz="1500" dirty="0" smtClean="0">
                <a:latin typeface="Arial Narrow" panose="020B0606020202030204" pitchFamily="34" charset="0"/>
              </a:rPr>
              <a:t>Columnas </a:t>
            </a:r>
            <a:r>
              <a:rPr lang="es-EC" sz="1500" dirty="0">
                <a:latin typeface="Arial Narrow" panose="020B0606020202030204" pitchFamily="34" charset="0"/>
              </a:rPr>
              <a:t>de grava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Columnas de suelo-cemento </a:t>
            </a: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Claveteado o cosido del terreno (Bulones) </a:t>
            </a:r>
          </a:p>
          <a:p>
            <a:pPr marL="285750" lvl="0" indent="-285750" algn="just">
              <a:lnSpc>
                <a:spcPct val="150000"/>
              </a:lnSpc>
              <a:buFont typeface="Arial" panose="020B0604020202020204" pitchFamily="34" charset="0"/>
              <a:buChar char="•"/>
            </a:pPr>
            <a:r>
              <a:rPr lang="es-EC" sz="1500" dirty="0" err="1" smtClean="0">
                <a:latin typeface="Arial Narrow" panose="020B0606020202030204" pitchFamily="34" charset="0"/>
              </a:rPr>
              <a:t>Geosintéticos</a:t>
            </a:r>
            <a:endParaRPr lang="es-EC" sz="1500" dirty="0">
              <a:latin typeface="Arial Narrow" panose="020B0606020202030204" pitchFamily="34" charset="0"/>
            </a:endParaRPr>
          </a:p>
        </p:txBody>
      </p:sp>
      <p:sp>
        <p:nvSpPr>
          <p:cNvPr id="9" name="AutoShape 2" descr="data:image/jpeg;base64,/9j/4AAQSkZJRgABAQAAAQABAAD/2wCEAAkGBxQTEhUUExQVFRUUGBYXGBQYFxYXFhYXGBQXFxcXFRgYHCggGB0lHRQUITEhJSkrLi4uFx8zODMsNygtLisBCgoKDg0OFBAQGywkHB0sLCwsLCwsLCwsLCwsLCwsLCwsLCwtLCwsLCwsLCwsLCwsLCwsLCwsLCwsLCwsLCwsLP/AABEIAMIBAwMBIgACEQEDEQH/xAAcAAABBQEBAQAAAAAAAAAAAAAAAQIDBAUGBwj/xABFEAABAwIDBQUGAwQJAwUBAAABAAIRAyEEEjEFQVFhkRMicYGhBhSxwdHwMlLhB2KS8RUjM0JTcoKi0kOTwlRzstPiJf/EABgBAQEBAQEAAAAAAAAAAAAAAAABAgME/8QAJREBAQEAAwABAwMFAAAAAAAAAAERAhIhAzFBoRMicTJRwdHw/9oADAMBAAIRAxEAPwD3FCEIBCEIBCEIBCEIBCEIBCEIBCEIBISlTS1AZ0Zk0sTUEspVDmTg5BIhNzIzIHIQEIBCEIBCEIBCEIBCEIBCEIGNCeFHKM6CRCaHJyAQhBQJKVMLU0OQSoSApUAkLkqbkQNNRJ2ifkRlCBQUqIQgEhCVCBuVLCVCAQkIRCBUIQgEIQgEJJTS5A9CjzJQUDpRKjJSgoHyhMSIGyiFAcUBvUbscFcqbF0FGcLMdj1GcYr1qdo1+1CXtQsbtkCqVep2bQeClyhZTK6p7a2w6hTe9lN1QsY6oQC1oa1rXHM8uIt3SLSeSzi6m257W4XCOyVqkPicga5zoOkwLLncf+1LDBp7JtYu3Hs7eNyvMPaLbVfE1hiKuHgVmA02h8gNDWkGw71nAxAN+S5SpSj8QM31niePTyTDXqZ/aZUm7Kh55svpCQ/tGMzFbwJb/wAl5T2bfyjonCm38o6BXB7bhf2tMgB2HqmBcy2/Oy6TC+29KrTD6bHFxN6byGGORMg9Qvnl2OcSIaxpbcOaCCd15JGhPBbGy6ZFPthihTe4vJZIElp0yzBtG7fqs2LK+lmPBAIMg7wnLm/YRlVuFaatSnUz95ppzljTf4bl0WcIHITBUCcCgVCEIBCEIEJTc6ehA0FOQhA1zZUD6ZVlCCoGFStYVMhXQwMTg1KhQEIQhBluwzd+boojhmcSl96BGqidyK3NZ8S+5DklGHAVfOUhnir6ni12QUb6ajD3BOFQ80BlXjP7Sdo1BtKo0PdDaJblkxBwznG3+or2UuPArjPb72doGhisWaX9eKLwKmZ1u4WDuzlmDGilHAY4gtwrZBApEEf6Kdj0WbhaYBqWt/8At3yAWhtbCNBw7MoADJgWHGbc5KzqToFQ/e8qsquydniq4yYDdRvK26Ww6O/N1WPsOuQXXaLf3jG9an9LUwDmcARwOYHwICTFupnbIoRZp0/MVg7QpAUqDgIzCrJG8iobnjZzQtnD7RpnR7eOt+i2fZHZNHF4bLVZn7Kq8N7zmkZm0yR3SJ3KVeNep+weOB2fhp17MDoSB6Qt04sLndjYYU6LKbRlawZWtvYDTVaDUyLq+KqlDlng81IyrCmGtCnKflVJuLT/AH4KZV1cQqfv7UvvwTKatoVM40ck5uLHFMXVpIXBRDEN4qN+JaoLGYJcwWfUxSiOMKvWpsaspVkHHu4o99cr1qdo10LLbiSpWVzxUxdX0Kp7weKRMXXLislGIK5iv7Z4RtMVM5OYxlA7wPMbk/De1+EczOaoYb9xwOe3Iarv24uGV0wxKf71zXJUfbDDvplzXZXTlayp3ZJFiS3NDee5cJtLbWNeaUvYSHudTcH0tbWMGGgWjNGqzeXFZK9sZieamZiwuB9k6+0QGNxGHL6RAArB9IkCBBJDzn8dbrq6NVr5ylpymHAES08DGhuE8q+xsNx4G5c7+0baP/8ANxQ4sA6vaFdBHFvHUacdVzv7RmH+j6oAJzGk0AXJJrMAAA1JUvHjhLXn3tBXf2lKXtBYxveywD3naid/Jc1i3nMZ5fBbPtIKtCqDiWNbUNNr2U5kUwXODQ/8zgA48JI4LmK+ILt/je6xWpDm1uKU1bKveOXFAPNTWlnDuuCvUv2WYtopVgf8SerAP/FeTseAuo9lMXlbVFxOSHAxF3zN72+CD1se3FClSc5+UvNSoym24b/VtpTmeAbTUBmN8RZdTg9pUKrGuYWvBAMtIIv4EwvnjalYNYymCXZXYgzp/adkeN9D0lew+ylI+54E5S3uNF8slpovdNjoYaYPASk+rVn7ddb7wzgk94ZwVbs/FObQC345+pw9iQhij925ppoDinh6kOXmmSOaTsufqjsOfqniegjmjzS9jzVHbhcyg9zHw4AQYBuXAb/FLykmrJV0P5rzr9r20KgFKjTeQHglwBiYdb1Hordb2lxDhbs6emgLjfL+Y/vhcd7Ul9apTDnue8gwSBbvOAAAjcD1Xn5fPxtnGOnH47Pahw9TsGmK9Wq+GOgVnsYA4SDDTw3k7tFIfabEj8L3Nt/jVDHMd74qrhNi1uyLyx+Z3ZjIWEPDWBzQS03ubqv7nVB/sav8Dvks8Z8e/us3+f8AC8ry+0b1P2txX53/APdndzTme2eLYQ5pL4/uvJc0iOAi6wKVjdrrET3HePBTZBJ66gWPAG5W+Px8JfL+b/tLy5Wez8O+9lfap9SsRVa5vbkXNmMc1n4W3mDlOu9dwysDoZ8F5hs7bdJuGpMBh9PENqiBbIHSR0LhC6P2Z2q1rsc7EVQGjEOfTl4d/UlgLHNEkhpbFl14TPHPlbfa7DtQhYOH9qsE9od27WzNnAtcIMXEckLbLwSnXAESUhxbTYzwVdmAeeXir7NmjLGp4/yXDx0xX7S+sAeKmo0XVP7Jr3EawHOI6aKzgdk9rUDXBzWjU7iOA5/VdthqjabQ1gDWjRosPPieaLjiMPhsUBk7OvkmSzJUyk8YiJ5qV+CxA7xpVQLSS1w8pOmnwXY1MQ4/hfl490Hx1VXau12iGmSReBA6n6LK45BzKm6m+dJBj1WtgtubQpNDGuqZBcWa6N8w4GL3lS1totJOVvyPIgC2/SFoYeuypTAcHHjmmRxIO7y4Ky06xzm2PecQ8Pq0nVnBoBe5zQ7KCSLAgACVnt2dUIjsIk6S3rdy6+pUps7jWk5tbmwuJM2U9F7TeG5YAA4QSZmPDRO1WRyLfZzEG3YOIG7Mz070IHsvit2FP8dL/mu+98gWT6ONkSQr2qZHAN9lcX/6QedWj/8AYq72vpOIc0MgZHhr2vAIMwS1xAPLkV3O39sGlh6jx+KIaf3nHKD5TPkvOdkYosqNIcRPdJ1sd5nW9/JXamNbD7N7XvdpAvAyzG43zcl6T7K7dpYRlOnWqVXDtC7PUktYOzcwMpNbcMGbXQGdFy2EpudJNUuAExYfJVGVr1A4y0Egfu+HhaFz489rd+mPc8HtqhVE03seBqWkmDzvZTnH0+f+76LwejhGmCSTzAtHiQtPDy3QutzPwW+8TrXsvv1LfP8Au/4qliNv4VlRlNzwHPmO8BEAG8ibyAF5gcW8T3nW5xdVMdTFQgvBJGjpkhO8OteyuxVA/wDUHX9Ew4ij/iN6heKuxTmmDUeDuMm/mL+qedq1Wf8AVq74LX1Lz5q906vY34uj/ij+Jv1WB7VbTpnDuFN7XuzMkSDYODiY5QvN37VeZHbVoJkgvflJ4mXQdSs+vjcjXPpVe+baAm5E/imU5ct42QnHLro2VnSO9FwLNaN4HD91yy61YnFMDiSQLk63Y53pm9Fi0ttYtoqE1PwaHLTjNnaDo29n+qgp7UxDKnvBDXF5IBc0Ok2mBxhsdV5v0eW7rr+pHY7f2sB2YyzmJ462A38yuX2rtZ7KpDXECBaTHjqruO2hmzZKjXXki3dBBtAIi/HRYldocS5/ZzAk9o5vKBGady4/F8fXl25T/v4q87syJH7fqm2Y+Tnjjwdz9An0PaOq3RxJ4lzidOZPI+SquwjQ0OIaGunK7tSGuixyk07wmNo09Zb5VqZ+LV6d+PP6fxHP9392/srb9SpU7xPda4jQkaaEjgsjamOd273NeYdeRIkOaJB9VLhxkcTlmWxcsAjX+4IOi0qOzaNTKS0jMNz7tlo1HJZ4Sced5cZkxeXvHL9WB72eJ9Ui6A7Dw5v3hyD0i69o54xBiXE6J2Z+l+sKzSpOcQBJJIAAFyToAtJns5WglwgDW8u591snrCuxobIJZTvq65vu0CtPxJVzZ+xahEuAbFgHaxxgH0VLA7NrVKjs9N1NskjM0tsNABqSU7QwrsUGNudFkCp2pc6L2MAgW3kk+XBXtv7OrF7adKi8gCSQHRJ0GY2tv8Vbxvs+7D0JDe0qWEMD3d48gNB8lO0MZWKZ3g0EBo1PPgOJtvUwxZgAycty8mZ3xpw+CdsnZDnNL6jbEwGmWk8XEaqPB7NqV6xZ2LmtmA4tewBjbA5jrbTjKbFw6uAe9mcZEAC533k7teqt4WqGtDeQvzUu2tnGj2bWtLpn8Ic4NDeJi1/gr+C2E7sjUc2LF2W+aBuyga8k7TNMUHYkypGVjFz+irbGwVWu8NyObvJc0tA6jVT7bwr6D2siQ4EyAToYF+tldm4mMn2qLn0mNbcl4OUautEdXArLo7JY0DtXgE7u0ZTHkXBxd4wB4rq8NsmrUaSQGjL3XvHdzO4DV0CbDiJhZ2I9msPQh+IqVarnOiwDcxNyYu6w/eTsmNyjig5hLQPwkgy17TbiAJ8IXM1ahLn7yXGeHI2+7LrmYejSs0AZWinF3HKJytMyY1N+K5PDDPiHC1yTA03aLE+6tfA3Yw/ujfy9FZ0EgeSr7NZ/VNkwAFPkDrkkNHP7ulaiKvmDWjjJ6kRN+XqoMXVc0i6mxpBIN+p3fBTPbp9VFVqlZjxEiee/roVn1MO8aOkfl3+V7+S0i0AxxTKlHNYmCNHD58VZUYj6hB3+Jmeqic7MMsNvF9COmq0ntvlfrxOvrqkxGy4uJjwkHmt6zjE94DP7QFzDAI5w4H1ASUK7XEFlg0kgcDE2VrEYP+64AjhB6hVaWz8jpBJbeW77gix3q6mIsVUF4kS43tukKsTzBjf3T0UNek6SS1wkk3B3qM0vHotI18Pjg5rWVXPfSZOSmXEMY5xklgJhs3JhQYqtTBy05a0wcsyCfLyUNOm2IJPgcwv8FDiGARHNBboNePwxOsfzW3QJc0F4Zm3wAPK3ksHAPgX3lXmAHQab1mrGkI4f7h/yQqGZ3FCir+Ca7O0xABF7/ErXwNEA57yWtaZJiwGiogxeLi/3KgZjaodGjIEDLLgbC9/FZpXR9t9yg1z9lc7/AE1cjMJFiMh+RTRt8ExnZ/A76qYjoDVduPO8p3aniufO3BvfT/hcPmnDboGrqfRwTKNp+ckHOLcj9VJ2z/z/AB+qxBtwHR1PqUn9NW1pE/5iPkmUbjKj7y4evr1UvbOjU9VhU9s/+3/H+ilG1xwZ/wBwfRTKrX7d8/iMcJ6pauJcQe8dOOnBZI2r+63+MfRIdp/uj+Nqg19lPeaQe57iWMIg6E5dT09VV9q22oHi8/8AwTvZ/Gtc0Mv3hfTu2Nj1+Kdt3a2GpFuc9o9hJbTaZIJbl724b9ehV+6tF2HGZz3SGgAzMAQ2/wAB068JsTHg4ntCIDi/ugzEtIbc6iY6Kpt32kr1yWE5Kc/2bdD/AJjq74clX2TTc5wEGJuY3b10nHPqy7XCjM1oFhH3KkqPkho0Hqq7sdaGiwTcLVl11h0GMdLt6ttu0eCp1Xd43+7KzRr2jW3FQRvKexgI+ar1HQbkieKU1iNDPmgs1KYdZ27TkkY3IIJkbjw++Cibic1t6lFa0ajmgp1yHC+nKfsKo/C7wfLetJ1SBZtt+kKv2ROmnPd4wrKmM8s3emoUbqFM6CDxFwr76Vu8DG4zbygqlWpEaafBa1EQwBMxDvAwehTDgzoW/qnUydZv5qxT2k6YLcwGp+ivqKb8CRq2PI/RRe7GLWPgYXQ4fHNdoYPAqV7WEXaD5KaY50UH8G9W/VC1jTp8QOWaPSEK6Iy4DUzusk7XgI5qHtDubHMqN54kn0RWbtIQ/MD+LWOP3Co7538Vr4locIA896xsSwsN4PgtRmnvvqZhR5zESY4KLtkhqKolY4tNjqgOuTvUPaJwqoJqhLheOimpOgQI8wCqoqhObVUwTU25TIT6xzRYCOCr9qnCqmCV7Tl1OotNtDr0T8JhpICZRcCcpMTaeeo9QFt4XB9kJOp0B1Kbip6eDbOnNTFm4CB0KKQOp6J74XNtB7sNeHGFawjY5Ks5p3KenTIFygSo7Wx3+GqloPG8T5x8FVcTfkN8/ZT8NV7xBHUfpCgtvZm0EKECBr5Qp+03SB8015CikY4DVTME3GqilNFYg6DzQWqNQg8OI3J7nEXb5hQAb7J7CiB4DhLCAfynQnlwKoOpunUNP5S2PmQtI0puOv1UWTMII87SqMurQJ/FAJ3x89CqlZhbZxtpu+wtSvh3tm0g8ZKgz2iNdx+VlZUUiANwHkEZ3C4Jj0UmIoSZaL8P5lVYMkEacj9laRZGK8fVIoA4ePX5BIpi6sP8VGXRvUnZyEBgCqKj2uKqVaC03AlJ2CupjEdQ5I91W37t5IGHH6p2MYnuyDhltmh/Pd5pzcKnYxiDB8kvun3vXQDA21A8FH2QG4eKnZcYjMFKs09mDh8FsUabT+E6KwKI1HwMH0TsYx2bKZvBPK60qFGBppa97cFYo0R+KD0JUzo4ehHxWbWpFYVRu+qbM6fNTln3u6qJrT003oJWM03KZ++NT4lR05m+5TOd/L9DZRVKtSvrHLSfK09CnYZhFv0+k9Cl4i1zoZ+GiCJkTHp6aFETSgnilB/mh1xdFMaLajw3p2beUmX7ufilJ3EedigR1U8PDRTUpI7wAHEj1ULWjT6pgmYlEajG858JI8kPw4cLEjrHnCgoVotaOe5Ttc79DuUEDDlIBuPID5kpuIwk3p3M/h+k6qau28/flCpvBbO4a5tT4Cyop13Oae+wFv5o0/zDd0R2Qdcd07iLOjxB0Uz8QTN4dG8j/coG1Xg2aPIi/MGVUZ79mmTp5tMpFpe9u3/+PzQr6isXGbBOZTTw0/qkpU43nzMoHZEsBBd9/wA01o+9UUJTTjeFNRw7jpPM6eqstwjBeJ56lZ0VWupjmeQVlr27h9VA6qNBT6wnBs6t+A+aKcRP3ontw/G6cGADT1+qcHiNx5W9FACmoy0vMDQb08PLrEZfE6+EKw2mALIInULCc3kSFFWf5dI6q1VdbceU/QKrI3Ef5Tfpf4IqLKTfTmL/ACun5COY48eFvJKI8OM6fFDBJ+lgfVUSNCjqgfYLvhorAbzHnoqeIdlkwf8ATEeN1BC7PuAA6jopaTIFr7zFvQplGu0xaDxEyD0ViiZdvO6TE+UblQ+LJAeauS0fX9VC5zTuP3zURAAJ08phRn70Uryo5G5FKOfW1kwt37/P7CX0HJNzO3R8esqoKdXx8ZU/aHcARzKp3+7J7CQgth5G4p+ad/VObiQPxa/fVIHNcLAg/fBQVqlHePioTIkazykjzEq86nG6YUL6caRz/mrorEDgDzIuhTB/gUiaio+ooqodqOpiE4Pkd0T6eqtUKRcJOWQIsZKu4KlOiXQSbcrnruV+jR/MOu9PaA2d/jA6KZj7TYH19dFN1Sdg3h6/BRPLWiBA8f1TX1txJHOLeihpYUEyXRzIIUE9Np/djlZTBv2FCSAJ+XzSh3I/BFPqsmx6aKKo/cEV3paFOb6oHUwNLTvupawta4HPeiAFXqum4PT5oFieR5/KDdMn8024AgeiQCdWied+hSkkWPwugeCRw+fVS0KZ8vv9U2jTk2FvMdVcDO73bj71QR9DHkqNV4M3g3tI+Cu13WF7ncD8lTfMQQBzEdY0SCIYQCDpP94kWnl/NS06F5EPA5D6wi1rl0brGPogVSJN27t1/NAjsQ4HQjkPqpm6AwTPG3UFVny7yVqmDaALeSCKqN0JoH8ipHgblFluqhwptF46SmkcynDwUjaU3uFBG2Ndef6JpI3T8VOBe3VONOdd26VQyk0EfCAT5KN1F9zAEbgYJ8jqrIblMQPEa/zSudMXB1sbHqoKrakC8EcDb1hTtdF2wfgommDy3gnRWgeIgDgUDCxhuYnwQniiPzH0QgzcI0WsNPmrx3IQlAB3gmYn8BO+yEIIqNwJv4qQ6ffNKhFSNFlWqWda2miEJAuI1HgPmrVIIQpRE7eoGtGYcwUIVCYr5fIJ+FuwE6yb+aEIJ2G58Ar1PRqEKKix34T4FZszE3vvvuKEKogx1oi1zpbcm4a8zfxvvQhX7C9TFkJULMBU08x80zKLffBCFYAp2G1HglQiDj98UjzDxCEICkb+fzUtTT/ST55kIQSYK7b/AHZVn2NuPzSoQaND8I+96EIVR//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4" descr="data:image/jpeg;base64,/9j/4AAQSkZJRgABAQAAAQABAAD/2wCEAAkGBxQTEhUUExQVFRUUGBYXGBQYFxYXFhYXGBQXFxcXFRgYHCggGB0lHRQUITEhJSkrLi4uFx8zODMsNygtLisBCgoKDg0OFBAQGywkHB0sLCwsLCwsLCwsLCwsLCwsLCwsLCwtLCwsLCwsLCwsLCwsLCwsLCwsLCwsLCwsLCwsLP/AABEIAMIBAwMBIgACEQEDEQH/xAAcAAABBQEBAQAAAAAAAAAAAAAAAQIDBAUGBwj/xABFEAABAwIDBQUGAwQJAwUBAAABAAIRAyEEEjEFQVFhkRMicYGhBhSxwdHwMlLhB2KS8RUjM0JTcoKi0kOTwlRzstPiJf/EABgBAQEBAQEAAAAAAAAAAAAAAAABAgME/8QAJREBAQEAAwABAwMFAAAAAAAAAAERAhIhAzFBoRMicTJRwdHw/9oADAMBAAIRAxEAPwD3FCEIBCEIBCEIBCEIBCEIBCEIBCEIBISlTS1AZ0Zk0sTUEspVDmTg5BIhNzIzIHIQEIBCEIBCEIBCEIBCEIBCEIGNCeFHKM6CRCaHJyAQhBQJKVMLU0OQSoSApUAkLkqbkQNNRJ2ifkRlCBQUqIQgEhCVCBuVLCVCAQkIRCBUIQgEIQgEJJTS5A9CjzJQUDpRKjJSgoHyhMSIGyiFAcUBvUbscFcqbF0FGcLMdj1GcYr1qdo1+1CXtQsbtkCqVep2bQeClyhZTK6p7a2w6hTe9lN1QsY6oQC1oa1rXHM8uIt3SLSeSzi6m257W4XCOyVqkPicga5zoOkwLLncf+1LDBp7JtYu3Hs7eNyvMPaLbVfE1hiKuHgVmA02h8gNDWkGw71nAxAN+S5SpSj8QM31niePTyTDXqZ/aZUm7Kh55svpCQ/tGMzFbwJb/wAl5T2bfyjonCm38o6BXB7bhf2tMgB2HqmBcy2/Oy6TC+29KrTD6bHFxN6byGGORMg9Qvnl2OcSIaxpbcOaCCd15JGhPBbGy6ZFPthihTe4vJZIElp0yzBtG7fqs2LK+lmPBAIMg7wnLm/YRlVuFaatSnUz95ppzljTf4bl0WcIHITBUCcCgVCEIBCEIEJTc6ehA0FOQhA1zZUD6ZVlCCoGFStYVMhXQwMTg1KhQEIQhBluwzd+boojhmcSl96BGqidyK3NZ8S+5DklGHAVfOUhnir6ni12QUb6ajD3BOFQ80BlXjP7Sdo1BtKo0PdDaJblkxBwznG3+or2UuPArjPb72doGhisWaX9eKLwKmZ1u4WDuzlmDGilHAY4gtwrZBApEEf6Kdj0WbhaYBqWt/8At3yAWhtbCNBw7MoADJgWHGbc5KzqToFQ/e8qsquydniq4yYDdRvK26Ww6O/N1WPsOuQXXaLf3jG9an9LUwDmcARwOYHwICTFupnbIoRZp0/MVg7QpAUqDgIzCrJG8iobnjZzQtnD7RpnR7eOt+i2fZHZNHF4bLVZn7Kq8N7zmkZm0yR3SJ3KVeNep+weOB2fhp17MDoSB6Qt04sLndjYYU6LKbRlawZWtvYDTVaDUyLq+KqlDlng81IyrCmGtCnKflVJuLT/AH4KZV1cQqfv7UvvwTKatoVM40ck5uLHFMXVpIXBRDEN4qN+JaoLGYJcwWfUxSiOMKvWpsaspVkHHu4o99cr1qdo10LLbiSpWVzxUxdX0Kp7weKRMXXLislGIK5iv7Z4RtMVM5OYxlA7wPMbk/De1+EczOaoYb9xwOe3Iarv24uGV0wxKf71zXJUfbDDvplzXZXTlayp3ZJFiS3NDee5cJtLbWNeaUvYSHudTcH0tbWMGGgWjNGqzeXFZK9sZieamZiwuB9k6+0QGNxGHL6RAArB9IkCBBJDzn8dbrq6NVr5ylpymHAES08DGhuE8q+xsNx4G5c7+0baP/8ANxQ4sA6vaFdBHFvHUacdVzv7RmH+j6oAJzGk0AXJJrMAAA1JUvHjhLXn3tBXf2lKXtBYxveywD3naid/Jc1i3nMZ5fBbPtIKtCqDiWNbUNNr2U5kUwXODQ/8zgA48JI4LmK+ILt/je6xWpDm1uKU1bKveOXFAPNTWlnDuuCvUv2WYtopVgf8SerAP/FeTseAuo9lMXlbVFxOSHAxF3zN72+CD1se3FClSc5+UvNSoym24b/VtpTmeAbTUBmN8RZdTg9pUKrGuYWvBAMtIIv4EwvnjalYNYymCXZXYgzp/adkeN9D0lew+ylI+54E5S3uNF8slpovdNjoYaYPASk+rVn7ddb7wzgk94ZwVbs/FObQC345+pw9iQhij925ppoDinh6kOXmmSOaTsufqjsOfqniegjmjzS9jzVHbhcyg9zHw4AQYBuXAb/FLykmrJV0P5rzr9r20KgFKjTeQHglwBiYdb1Hordb2lxDhbs6emgLjfL+Y/vhcd7Ul9apTDnue8gwSBbvOAAAjcD1Xn5fPxtnGOnH47Pahw9TsGmK9Wq+GOgVnsYA4SDDTw3k7tFIfabEj8L3Nt/jVDHMd74qrhNi1uyLyx+Z3ZjIWEPDWBzQS03ubqv7nVB/sav8Dvks8Z8e/us3+f8AC8ry+0b1P2txX53/APdndzTme2eLYQ5pL4/uvJc0iOAi6wKVjdrrET3HePBTZBJ66gWPAG5W+Px8JfL+b/tLy5Wez8O+9lfap9SsRVa5vbkXNmMc1n4W3mDlOu9dwysDoZ8F5hs7bdJuGpMBh9PENqiBbIHSR0LhC6P2Z2q1rsc7EVQGjEOfTl4d/UlgLHNEkhpbFl14TPHPlbfa7DtQhYOH9qsE9od27WzNnAtcIMXEckLbLwSnXAESUhxbTYzwVdmAeeXir7NmjLGp4/yXDx0xX7S+sAeKmo0XVP7Jr3EawHOI6aKzgdk9rUDXBzWjU7iOA5/VdthqjabQ1gDWjRosPPieaLjiMPhsUBk7OvkmSzJUyk8YiJ5qV+CxA7xpVQLSS1w8pOmnwXY1MQ4/hfl490Hx1VXau12iGmSReBA6n6LK45BzKm6m+dJBj1WtgtubQpNDGuqZBcWa6N8w4GL3lS1totJOVvyPIgC2/SFoYeuypTAcHHjmmRxIO7y4Ky06xzm2PecQ8Pq0nVnBoBe5zQ7KCSLAgACVnt2dUIjsIk6S3rdy6+pUps7jWk5tbmwuJM2U9F7TeG5YAA4QSZmPDRO1WRyLfZzEG3YOIG7Mz070IHsvit2FP8dL/mu+98gWT6ONkSQr2qZHAN9lcX/6QedWj/8AYq72vpOIc0MgZHhr2vAIMwS1xAPLkV3O39sGlh6jx+KIaf3nHKD5TPkvOdkYosqNIcRPdJ1sd5nW9/JXamNbD7N7XvdpAvAyzG43zcl6T7K7dpYRlOnWqVXDtC7PUktYOzcwMpNbcMGbXQGdFy2EpudJNUuAExYfJVGVr1A4y0Egfu+HhaFz489rd+mPc8HtqhVE03seBqWkmDzvZTnH0+f+76LwejhGmCSTzAtHiQtPDy3QutzPwW+8TrXsvv1LfP8Au/4qliNv4VlRlNzwHPmO8BEAG8ibyAF5gcW8T3nW5xdVMdTFQgvBJGjpkhO8OteyuxVA/wDUHX9Ew4ij/iN6heKuxTmmDUeDuMm/mL+qedq1Wf8AVq74LX1Lz5q906vY34uj/ij+Jv1WB7VbTpnDuFN7XuzMkSDYODiY5QvN37VeZHbVoJkgvflJ4mXQdSs+vjcjXPpVe+baAm5E/imU5ct42QnHLro2VnSO9FwLNaN4HD91yy61YnFMDiSQLk63Y53pm9Fi0ttYtoqE1PwaHLTjNnaDo29n+qgp7UxDKnvBDXF5IBc0Ok2mBxhsdV5v0eW7rr+pHY7f2sB2YyzmJ462A38yuX2rtZ7KpDXECBaTHjqruO2hmzZKjXXki3dBBtAIi/HRYldocS5/ZzAk9o5vKBGady4/F8fXl25T/v4q87syJH7fqm2Y+Tnjjwdz9An0PaOq3RxJ4lzidOZPI+SquwjQ0OIaGunK7tSGuixyk07wmNo09Zb5VqZ+LV6d+PP6fxHP9392/srb9SpU7xPda4jQkaaEjgsjamOd273NeYdeRIkOaJB9VLhxkcTlmWxcsAjX+4IOi0qOzaNTKS0jMNz7tlo1HJZ4Sced5cZkxeXvHL9WB72eJ9Ui6A7Dw5v3hyD0i69o54xBiXE6J2Z+l+sKzSpOcQBJJIAAFyToAtJns5WglwgDW8u591snrCuxobIJZTvq65vu0CtPxJVzZ+xahEuAbFgHaxxgH0VLA7NrVKjs9N1NskjM0tsNABqSU7QwrsUGNudFkCp2pc6L2MAgW3kk+XBXtv7OrF7adKi8gCSQHRJ0GY2tv8Vbxvs+7D0JDe0qWEMD3d48gNB8lO0MZWKZ3g0EBo1PPgOJtvUwxZgAycty8mZ3xpw+CdsnZDnNL6jbEwGmWk8XEaqPB7NqV6xZ2LmtmA4tewBjbA5jrbTjKbFw6uAe9mcZEAC533k7teqt4WqGtDeQvzUu2tnGj2bWtLpn8Ic4NDeJi1/gr+C2E7sjUc2LF2W+aBuyga8k7TNMUHYkypGVjFz+irbGwVWu8NyObvJc0tA6jVT7bwr6D2siQ4EyAToYF+tldm4mMn2qLn0mNbcl4OUautEdXArLo7JY0DtXgE7u0ZTHkXBxd4wB4rq8NsmrUaSQGjL3XvHdzO4DV0CbDiJhZ2I9msPQh+IqVarnOiwDcxNyYu6w/eTsmNyjig5hLQPwkgy17TbiAJ8IXM1ahLn7yXGeHI2+7LrmYejSs0AZWinF3HKJytMyY1N+K5PDDPiHC1yTA03aLE+6tfA3Yw/ujfy9FZ0EgeSr7NZ/VNkwAFPkDrkkNHP7ulaiKvmDWjjJ6kRN+XqoMXVc0i6mxpBIN+p3fBTPbp9VFVqlZjxEiee/roVn1MO8aOkfl3+V7+S0i0AxxTKlHNYmCNHD58VZUYj6hB3+Jmeqic7MMsNvF9COmq0ntvlfrxOvrqkxGy4uJjwkHmt6zjE94DP7QFzDAI5w4H1ASUK7XEFlg0kgcDE2VrEYP+64AjhB6hVaWz8jpBJbeW77gix3q6mIsVUF4kS43tukKsTzBjf3T0UNek6SS1wkk3B3qM0vHotI18Pjg5rWVXPfSZOSmXEMY5xklgJhs3JhQYqtTBy05a0wcsyCfLyUNOm2IJPgcwv8FDiGARHNBboNePwxOsfzW3QJc0F4Zm3wAPK3ksHAPgX3lXmAHQab1mrGkI4f7h/yQqGZ3FCir+Ca7O0xABF7/ErXwNEA57yWtaZJiwGiogxeLi/3KgZjaodGjIEDLLgbC9/FZpXR9t9yg1z9lc7/AE1cjMJFiMh+RTRt8ExnZ/A76qYjoDVduPO8p3aniufO3BvfT/hcPmnDboGrqfRwTKNp+ckHOLcj9VJ2z/z/AB+qxBtwHR1PqUn9NW1pE/5iPkmUbjKj7y4evr1UvbOjU9VhU9s/+3/H+ilG1xwZ/wBwfRTKrX7d8/iMcJ6pauJcQe8dOOnBZI2r+63+MfRIdp/uj+Nqg19lPeaQe57iWMIg6E5dT09VV9q22oHi8/8AwTvZ/Gtc0Mv3hfTu2Nj1+Kdt3a2GpFuc9o9hJbTaZIJbl724b9ehV+6tF2HGZz3SGgAzMAQ2/wAB068JsTHg4ntCIDi/ugzEtIbc6iY6Kpt32kr1yWE5Kc/2bdD/AJjq74clX2TTc5wEGJuY3b10nHPqy7XCjM1oFhH3KkqPkho0Hqq7sdaGiwTcLVl11h0GMdLt6ttu0eCp1Xd43+7KzRr2jW3FQRvKexgI+ar1HQbkieKU1iNDPmgs1KYdZ27TkkY3IIJkbjw++Cibic1t6lFa0ajmgp1yHC+nKfsKo/C7wfLetJ1SBZtt+kKv2ROmnPd4wrKmM8s3emoUbqFM6CDxFwr76Vu8DG4zbygqlWpEaafBa1EQwBMxDvAwehTDgzoW/qnUydZv5qxT2k6YLcwGp+ivqKb8CRq2PI/RRe7GLWPgYXQ4fHNdoYPAqV7WEXaD5KaY50UH8G9W/VC1jTp8QOWaPSEK6Iy4DUzusk7XgI5qHtDubHMqN54kn0RWbtIQ/MD+LWOP3Co7538Vr4locIA896xsSwsN4PgtRmnvvqZhR5zESY4KLtkhqKolY4tNjqgOuTvUPaJwqoJqhLheOimpOgQI8wCqoqhObVUwTU25TIT6xzRYCOCr9qnCqmCV7Tl1OotNtDr0T8JhpICZRcCcpMTaeeo9QFt4XB9kJOp0B1Kbip6eDbOnNTFm4CB0KKQOp6J74XNtB7sNeHGFawjY5Ks5p3KenTIFygSo7Wx3+GqloPG8T5x8FVcTfkN8/ZT8NV7xBHUfpCgtvZm0EKECBr5Qp+03SB8015CikY4DVTME3GqilNFYg6DzQWqNQg8OI3J7nEXb5hQAb7J7CiB4DhLCAfynQnlwKoOpunUNP5S2PmQtI0puOv1UWTMII87SqMurQJ/FAJ3x89CqlZhbZxtpu+wtSvh3tm0g8ZKgz2iNdx+VlZUUiANwHkEZ3C4Jj0UmIoSZaL8P5lVYMkEacj9laRZGK8fVIoA4ePX5BIpi6sP8VGXRvUnZyEBgCqKj2uKqVaC03AlJ2CupjEdQ5I91W37t5IGHH6p2MYnuyDhltmh/Pd5pzcKnYxiDB8kvun3vXQDA21A8FH2QG4eKnZcYjMFKs09mDh8FsUabT+E6KwKI1HwMH0TsYx2bKZvBPK60qFGBppa97cFYo0R+KD0JUzo4ehHxWbWpFYVRu+qbM6fNTln3u6qJrT003oJWM03KZ++NT4lR05m+5TOd/L9DZRVKtSvrHLSfK09CnYZhFv0+k9Cl4i1zoZ+GiCJkTHp6aFETSgnilB/mh1xdFMaLajw3p2beUmX7ufilJ3EedigR1U8PDRTUpI7wAHEj1ULWjT6pgmYlEajG858JI8kPw4cLEjrHnCgoVotaOe5Ttc79DuUEDDlIBuPID5kpuIwk3p3M/h+k6qau28/flCpvBbO4a5tT4Cyop13Oae+wFv5o0/zDd0R2Qdcd07iLOjxB0Uz8QTN4dG8j/coG1Xg2aPIi/MGVUZ79mmTp5tMpFpe9u3/+PzQr6isXGbBOZTTw0/qkpU43nzMoHZEsBBd9/wA01o+9UUJTTjeFNRw7jpPM6eqstwjBeJ56lZ0VWupjmeQVlr27h9VA6qNBT6wnBs6t+A+aKcRP3ontw/G6cGADT1+qcHiNx5W9FACmoy0vMDQb08PLrEZfE6+EKw2mALIInULCc3kSFFWf5dI6q1VdbceU/QKrI3Ef5Tfpf4IqLKTfTmL/ACun5COY48eFvJKI8OM6fFDBJ+lgfVUSNCjqgfYLvhorAbzHnoqeIdlkwf8ATEeN1BC7PuAA6jopaTIFr7zFvQplGu0xaDxEyD0ViiZdvO6TE+UblQ+LJAeauS0fX9VC5zTuP3zURAAJ08phRn70Uryo5G5FKOfW1kwt37/P7CX0HJNzO3R8esqoKdXx8ZU/aHcARzKp3+7J7CQgth5G4p+ad/VObiQPxa/fVIHNcLAg/fBQVqlHePioTIkazykjzEq86nG6YUL6caRz/mrorEDgDzIuhTB/gUiaio+ooqodqOpiE4Pkd0T6eqtUKRcJOWQIsZKu4KlOiXQSbcrnruV+jR/MOu9PaA2d/jA6KZj7TYH19dFN1Sdg3h6/BRPLWiBA8f1TX1txJHOLeihpYUEyXRzIIUE9Np/djlZTBv2FCSAJ+XzSh3I/BFPqsmx6aKKo/cEV3paFOb6oHUwNLTvupawta4HPeiAFXqum4PT5oFieR5/KDdMn8024AgeiQCdWied+hSkkWPwugeCRw+fVS0KZ8vv9U2jTk2FvMdVcDO73bj71QR9DHkqNV4M3g3tI+Cu13WF7ncD8lTfMQQBzEdY0SCIYQCDpP94kWnl/NS06F5EPA5D6wi1rl0brGPogVSJN27t1/NAjsQ4HQjkPqpm6AwTPG3UFVny7yVqmDaALeSCKqN0JoH8ipHgblFluqhwptF46SmkcynDwUjaU3uFBG2Ndef6JpI3T8VOBe3VONOdd26VQyk0EfCAT5KN1F9zAEbgYJ8jqrIblMQPEa/zSudMXB1sbHqoKrakC8EcDb1hTtdF2wfgommDy3gnRWgeIgDgUDCxhuYnwQniiPzH0QgzcI0WsNPmrx3IQlAB3gmYn8BO+yEIIqNwJv4qQ6ffNKhFSNFlWqWda2miEJAuI1HgPmrVIIQpRE7eoGtGYcwUIVCYr5fIJ+FuwE6yb+aEIJ2G58Ar1PRqEKKix34T4FZszE3vvvuKEKogx1oi1zpbcm4a8zfxvvQhX7C9TFkJULMBU08x80zKLffBCFYAp2G1HglQiDj98UjzDxCEICkb+fzUtTT/ST55kIQSYK7b/AHZVn2NuPzSoQaND8I+96EIVR//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4102" name="Picture 6" descr="http://img.webme.com/pic/p/presercon/rodill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79" r="39632"/>
          <a:stretch/>
        </p:blipFill>
        <p:spPr bwMode="auto">
          <a:xfrm>
            <a:off x="3173849" y="1787763"/>
            <a:ext cx="1872208" cy="201014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4104" name="Picture 8" descr="http://3.bp.blogspot.com/-zJlQkhPkkxk/T-Rkp7GOtlI/AAAAAAAABFM/f7_Y1WXBGXg/s1600/tratamiento+con+columnas+de+grava+para+terraplenado.gif"/>
          <p:cNvPicPr>
            <a:picLocks noChangeAspect="1" noChangeArrowheads="1"/>
          </p:cNvPicPr>
          <p:nvPr/>
        </p:nvPicPr>
        <p:blipFill rotWithShape="1">
          <a:blip r:embed="rId3">
            <a:extLst>
              <a:ext uri="{28A0092B-C50C-407E-A947-70E740481C1C}">
                <a14:useLocalDpi xmlns:a14="http://schemas.microsoft.com/office/drawing/2010/main" val="0"/>
              </a:ext>
            </a:extLst>
          </a:blip>
          <a:srcRect l="18666"/>
          <a:stretch/>
        </p:blipFill>
        <p:spPr bwMode="auto">
          <a:xfrm>
            <a:off x="5580112" y="4097728"/>
            <a:ext cx="2882803" cy="2067576"/>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4106" name="Picture 10" descr="https://encrypted-tbn1.gstatic.com/images?q=tbn:ANd9GcRHKIcUhv1VZ_TEEf2qsCUXtwPb7h3eI796pDbIvwcCQPRDJmVhQBnq7M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2655" y="1859771"/>
            <a:ext cx="3433639" cy="1929269"/>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4108" name="Picture 12" descr="https://encrypted-tbn0.gstatic.com/images?q=tbn:ANd9GcQGJHasRYftdoBPlErMeBpEu6-kpGGi7mc4ePxRDvX3_tWsCLHEEZ2rJ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3185" y="4239761"/>
            <a:ext cx="2223765" cy="1709519"/>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3507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nodeType="with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circle(in)">
                                      <p:cBhvr>
                                        <p:cTn id="49" dur="2000"/>
                                        <p:tgtEl>
                                          <p:spTgt spid="4102"/>
                                        </p:tgtEl>
                                      </p:cBhvr>
                                    </p:animEffect>
                                  </p:childTnLst>
                                </p:cTn>
                              </p:par>
                              <p:par>
                                <p:cTn id="50" presetID="6" presetClass="entr" presetSubtype="16" fill="hold" nodeType="withEffect">
                                  <p:stCondLst>
                                    <p:cond delay="0"/>
                                  </p:stCondLst>
                                  <p:childTnLst>
                                    <p:set>
                                      <p:cBhvr>
                                        <p:cTn id="51" dur="1" fill="hold">
                                          <p:stCondLst>
                                            <p:cond delay="0"/>
                                          </p:stCondLst>
                                        </p:cTn>
                                        <p:tgtEl>
                                          <p:spTgt spid="4106"/>
                                        </p:tgtEl>
                                        <p:attrNameLst>
                                          <p:attrName>style.visibility</p:attrName>
                                        </p:attrNameLst>
                                      </p:cBhvr>
                                      <p:to>
                                        <p:strVal val="visible"/>
                                      </p:to>
                                    </p:set>
                                    <p:animEffect transition="in" filter="circle(in)">
                                      <p:cBhvr>
                                        <p:cTn id="52" dur="2000"/>
                                        <p:tgtEl>
                                          <p:spTgt spid="4106"/>
                                        </p:tgtEl>
                                      </p:cBhvr>
                                    </p:animEffect>
                                  </p:childTnLst>
                                </p:cTn>
                              </p:par>
                              <p:par>
                                <p:cTn id="53" presetID="6" presetClass="entr" presetSubtype="16" fill="hold" nodeType="withEffect">
                                  <p:stCondLst>
                                    <p:cond delay="0"/>
                                  </p:stCondLst>
                                  <p:childTnLst>
                                    <p:set>
                                      <p:cBhvr>
                                        <p:cTn id="54" dur="1" fill="hold">
                                          <p:stCondLst>
                                            <p:cond delay="0"/>
                                          </p:stCondLst>
                                        </p:cTn>
                                        <p:tgtEl>
                                          <p:spTgt spid="4104"/>
                                        </p:tgtEl>
                                        <p:attrNameLst>
                                          <p:attrName>style.visibility</p:attrName>
                                        </p:attrNameLst>
                                      </p:cBhvr>
                                      <p:to>
                                        <p:strVal val="visible"/>
                                      </p:to>
                                    </p:set>
                                    <p:animEffect transition="in" filter="circle(in)">
                                      <p:cBhvr>
                                        <p:cTn id="55" dur="2000"/>
                                        <p:tgtEl>
                                          <p:spTgt spid="4104"/>
                                        </p:tgtEl>
                                      </p:cBhvr>
                                    </p:animEffect>
                                  </p:childTnLst>
                                </p:cTn>
                              </p:par>
                              <p:par>
                                <p:cTn id="56" presetID="6" presetClass="entr" presetSubtype="16" fill="hold" nodeType="withEffect">
                                  <p:stCondLst>
                                    <p:cond delay="0"/>
                                  </p:stCondLst>
                                  <p:childTnLst>
                                    <p:set>
                                      <p:cBhvr>
                                        <p:cTn id="57" dur="1" fill="hold">
                                          <p:stCondLst>
                                            <p:cond delay="0"/>
                                          </p:stCondLst>
                                        </p:cTn>
                                        <p:tgtEl>
                                          <p:spTgt spid="4108"/>
                                        </p:tgtEl>
                                        <p:attrNameLst>
                                          <p:attrName>style.visibility</p:attrName>
                                        </p:attrNameLst>
                                      </p:cBhvr>
                                      <p:to>
                                        <p:strVal val="visible"/>
                                      </p:to>
                                    </p:set>
                                    <p:animEffect transition="in" filter="circle(in)">
                                      <p:cBhvr>
                                        <p:cTn id="58" dur="2000"/>
                                        <p:tgtEl>
                                          <p:spTgt spid="4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23528" y="625252"/>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07546" y="1196752"/>
            <a:ext cx="7404814" cy="369332"/>
          </a:xfrm>
          <a:prstGeom prst="rect">
            <a:avLst/>
          </a:prstGeom>
        </p:spPr>
        <p:txBody>
          <a:bodyPr wrap="square">
            <a:spAutoFit/>
          </a:bodyPr>
          <a:lstStyle/>
          <a:p>
            <a:pPr marL="0" lvl="2"/>
            <a:r>
              <a:rPr lang="es-EC" b="1" u="sng" dirty="0" smtClean="0">
                <a:latin typeface="Arial Narrow" panose="020B0606020202030204" pitchFamily="34" charset="0"/>
              </a:rPr>
              <a:t>Técnica de Mejora y Refuerzo del Terreno</a:t>
            </a:r>
            <a:endParaRPr lang="es-EC" u="sng" dirty="0">
              <a:latin typeface="Arial Narrow" panose="020B0606020202030204" pitchFamily="34" charset="0"/>
            </a:endParaRPr>
          </a:p>
        </p:txBody>
      </p:sp>
      <p:sp>
        <p:nvSpPr>
          <p:cNvPr id="7" name="Rectangle 2"/>
          <p:cNvSpPr>
            <a:spLocks noChangeArrowheads="1"/>
          </p:cNvSpPr>
          <p:nvPr/>
        </p:nvSpPr>
        <p:spPr bwMode="auto">
          <a:xfrm>
            <a:off x="-2379" y="138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5121" name="Imagen 22"/>
          <p:cNvPicPr>
            <a:picLocks noChangeAspect="1" noChangeArrowheads="1"/>
          </p:cNvPicPr>
          <p:nvPr/>
        </p:nvPicPr>
        <p:blipFill rotWithShape="1">
          <a:blip r:embed="rId2">
            <a:extLst>
              <a:ext uri="{28A0092B-C50C-407E-A947-70E740481C1C}">
                <a14:useLocalDpi xmlns:a14="http://schemas.microsoft.com/office/drawing/2010/main" val="0"/>
              </a:ext>
            </a:extLst>
          </a:blip>
          <a:srcRect l="30772" t="16922" r="32846" b="18604"/>
          <a:stretch/>
        </p:blipFill>
        <p:spPr bwMode="auto">
          <a:xfrm>
            <a:off x="1907704" y="1772816"/>
            <a:ext cx="4667200" cy="4324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0" y="4781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alt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Oval 32"/>
          <p:cNvSpPr>
            <a:spLocks noChangeArrowheads="1"/>
          </p:cNvSpPr>
          <p:nvPr/>
        </p:nvSpPr>
        <p:spPr bwMode="auto">
          <a:xfrm>
            <a:off x="1907704" y="4657006"/>
            <a:ext cx="4436965" cy="360040"/>
          </a:xfrm>
          <a:prstGeom prst="ellipse">
            <a:avLst/>
          </a:prstGeom>
          <a:solidFill>
            <a:schemeClr val="lt1">
              <a:lumMod val="100000"/>
              <a:lumOff val="0"/>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42087869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5121"/>
                                        </p:tgtEl>
                                        <p:attrNameLst>
                                          <p:attrName>style.visibility</p:attrName>
                                        </p:attrNameLst>
                                      </p:cBhvr>
                                      <p:to>
                                        <p:strVal val="visible"/>
                                      </p:to>
                                    </p:set>
                                    <p:animEffect transition="in" filter="circle(in)">
                                      <p:cBhvr>
                                        <p:cTn id="46" dur="2000"/>
                                        <p:tgtEl>
                                          <p:spTgt spid="51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323528" y="980728"/>
            <a:ext cx="7404814" cy="369332"/>
          </a:xfrm>
          <a:prstGeom prst="rect">
            <a:avLst/>
          </a:prstGeom>
        </p:spPr>
        <p:txBody>
          <a:bodyPr wrap="square">
            <a:spAutoFit/>
          </a:bodyPr>
          <a:lstStyle/>
          <a:p>
            <a:pPr marL="0" lvl="2"/>
            <a:r>
              <a:rPr lang="es-EC" b="1" u="sng" dirty="0" smtClean="0">
                <a:latin typeface="Arial Narrow" panose="020B0606020202030204" pitchFamily="34" charset="0"/>
              </a:rPr>
              <a:t>Técnica de Mejora y Refuerzo del Terreno</a:t>
            </a:r>
            <a:endParaRPr lang="es-EC" u="sng" dirty="0">
              <a:latin typeface="Arial Narrow" panose="020B0606020202030204" pitchFamily="34" charset="0"/>
            </a:endParaRPr>
          </a:p>
        </p:txBody>
      </p:sp>
      <p:sp>
        <p:nvSpPr>
          <p:cNvPr id="6" name="Rectangle 2"/>
          <p:cNvSpPr>
            <a:spLocks noChangeArrowheads="1"/>
          </p:cNvSpPr>
          <p:nvPr/>
        </p:nvSpPr>
        <p:spPr bwMode="auto">
          <a:xfrm>
            <a:off x="-2379" y="138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8" name="7 Imagen"/>
          <p:cNvPicPr/>
          <p:nvPr/>
        </p:nvPicPr>
        <p:blipFill rotWithShape="1">
          <a:blip r:embed="rId2"/>
          <a:srcRect l="27812" t="11258" r="31934" b="18365"/>
          <a:stretch/>
        </p:blipFill>
        <p:spPr bwMode="auto">
          <a:xfrm>
            <a:off x="323528" y="1412776"/>
            <a:ext cx="5526856" cy="5334001"/>
          </a:xfrm>
          <a:prstGeom prst="rect">
            <a:avLst/>
          </a:prstGeom>
          <a:ln>
            <a:noFill/>
          </a:ln>
          <a:extLst>
            <a:ext uri="{53640926-AAD7-44D8-BBD7-CCE9431645EC}">
              <a14:shadowObscured xmlns:a14="http://schemas.microsoft.com/office/drawing/2010/main"/>
            </a:ext>
          </a:extLst>
        </p:spPr>
      </p:pic>
      <p:sp>
        <p:nvSpPr>
          <p:cNvPr id="9" name="Oval 32"/>
          <p:cNvSpPr>
            <a:spLocks noChangeArrowheads="1"/>
          </p:cNvSpPr>
          <p:nvPr/>
        </p:nvSpPr>
        <p:spPr bwMode="auto">
          <a:xfrm>
            <a:off x="251520" y="5733256"/>
            <a:ext cx="1296145" cy="360040"/>
          </a:xfrm>
          <a:prstGeom prst="ellipse">
            <a:avLst/>
          </a:prstGeom>
          <a:solidFill>
            <a:schemeClr val="lt1">
              <a:lumMod val="100000"/>
              <a:lumOff val="0"/>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10" name="9 Rectángulo"/>
          <p:cNvSpPr/>
          <p:nvPr/>
        </p:nvSpPr>
        <p:spPr>
          <a:xfrm>
            <a:off x="6040760" y="1845979"/>
            <a:ext cx="2419672" cy="4247317"/>
          </a:xfrm>
          <a:prstGeom prst="rect">
            <a:avLst/>
          </a:prstGeom>
        </p:spPr>
        <p:txBody>
          <a:bodyPr wrap="square">
            <a:spAutoFit/>
          </a:bodyPr>
          <a:lstStyle/>
          <a:p>
            <a:pPr algn="just">
              <a:lnSpc>
                <a:spcPct val="150000"/>
              </a:lnSpc>
            </a:pPr>
            <a:r>
              <a:rPr lang="es-EC" sz="1500" dirty="0">
                <a:latin typeface="Arial Narrow" panose="020B0606020202030204" pitchFamily="34" charset="0"/>
              </a:rPr>
              <a:t>Las columnas de grava como inclusiones rígidas en un suelo blando aumentan la capacidad portante y la estabilidad frente a deslizamiento del terreno provocando además una redistribución de las tensiones aplicadas y una concentración de éstas sobre las columnas obteniéndose como resultado un aumento de la rigidez del conjunto</a:t>
            </a:r>
          </a:p>
        </p:txBody>
      </p:sp>
    </p:spTree>
    <p:extLst>
      <p:ext uri="{BB962C8B-B14F-4D97-AF65-F5344CB8AC3E}">
        <p14:creationId xmlns:p14="http://schemas.microsoft.com/office/powerpoint/2010/main" val="36470909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circle(in)">
                                      <p:cBhvr>
                                        <p:cTn id="59" dur="20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in)">
                                      <p:cBhvr>
                                        <p:cTn id="64" dur="20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animBg="1"/>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323528" y="980728"/>
            <a:ext cx="7404814" cy="369332"/>
          </a:xfrm>
          <a:prstGeom prst="rect">
            <a:avLst/>
          </a:prstGeom>
        </p:spPr>
        <p:txBody>
          <a:bodyPr wrap="square">
            <a:spAutoFit/>
          </a:bodyPr>
          <a:lstStyle/>
          <a:p>
            <a:pPr marL="0" lvl="2"/>
            <a:r>
              <a:rPr lang="es-EC" b="1" u="sng" dirty="0" smtClean="0">
                <a:latin typeface="Arial Narrow" panose="020B0606020202030204" pitchFamily="34" charset="0"/>
              </a:rPr>
              <a:t>Técnica de Mejora y Refuerzo del Terreno</a:t>
            </a:r>
            <a:endParaRPr lang="es-EC" u="sng" dirty="0">
              <a:latin typeface="Arial Narrow" panose="020B0606020202030204" pitchFamily="34" charset="0"/>
            </a:endParaRPr>
          </a:p>
        </p:txBody>
      </p:sp>
      <p:sp>
        <p:nvSpPr>
          <p:cNvPr id="6"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7" name="6 Imagen"/>
          <p:cNvPicPr/>
          <p:nvPr/>
        </p:nvPicPr>
        <p:blipFill rotWithShape="1">
          <a:blip r:embed="rId2"/>
          <a:srcRect l="21564" t="13160" r="16913" b="17649"/>
          <a:stretch/>
        </p:blipFill>
        <p:spPr bwMode="auto">
          <a:xfrm>
            <a:off x="1706912" y="2756118"/>
            <a:ext cx="5673400" cy="3769226"/>
          </a:xfrm>
          <a:prstGeom prst="rect">
            <a:avLst/>
          </a:prstGeom>
          <a:ln w="28575">
            <a:solidFill>
              <a:schemeClr val="tx1"/>
            </a:solidFill>
          </a:ln>
          <a:extLst>
            <a:ext uri="{53640926-AAD7-44D8-BBD7-CCE9431645EC}">
              <a14:shadowObscured xmlns:a14="http://schemas.microsoft.com/office/drawing/2010/main"/>
            </a:ext>
          </a:extLst>
        </p:spPr>
      </p:pic>
      <p:sp>
        <p:nvSpPr>
          <p:cNvPr id="8" name="7 Rectángulo"/>
          <p:cNvSpPr/>
          <p:nvPr/>
        </p:nvSpPr>
        <p:spPr>
          <a:xfrm>
            <a:off x="496144" y="1556792"/>
            <a:ext cx="7902624"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Es importante recordar que un proyecto se maneja tanto por la calidad del diseño de la estructura como por la economía de la misma, por lo cual a continuación veremos una gráfica de comparación de costos y beneficios de las diferentes técnicas de mejoramiento y refuerzo de suelos.</a:t>
            </a:r>
          </a:p>
        </p:txBody>
      </p:sp>
      <p:sp>
        <p:nvSpPr>
          <p:cNvPr id="9" name="Oval 32"/>
          <p:cNvSpPr>
            <a:spLocks noChangeArrowheads="1"/>
          </p:cNvSpPr>
          <p:nvPr/>
        </p:nvSpPr>
        <p:spPr bwMode="auto">
          <a:xfrm>
            <a:off x="4644008" y="6165304"/>
            <a:ext cx="1036500" cy="180020"/>
          </a:xfrm>
          <a:prstGeom prst="ellipse">
            <a:avLst/>
          </a:prstGeom>
          <a:solidFill>
            <a:schemeClr val="lt1">
              <a:lumMod val="100000"/>
              <a:lumOff val="0"/>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32482707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323528" y="980728"/>
            <a:ext cx="7404814" cy="369332"/>
          </a:xfrm>
          <a:prstGeom prst="rect">
            <a:avLst/>
          </a:prstGeom>
        </p:spPr>
        <p:txBody>
          <a:bodyPr wrap="square">
            <a:spAutoFit/>
          </a:bodyPr>
          <a:lstStyle/>
          <a:p>
            <a:pPr marL="0" lvl="2"/>
            <a:r>
              <a:rPr lang="es-EC" b="1" u="sng" dirty="0" smtClean="0">
                <a:latin typeface="Arial Narrow" panose="020B0606020202030204" pitchFamily="34" charset="0"/>
              </a:rPr>
              <a:t>Columnas de Grava</a:t>
            </a:r>
            <a:endParaRPr lang="es-EC" u="sng" dirty="0">
              <a:latin typeface="Arial Narrow" panose="020B0606020202030204" pitchFamily="34" charset="0"/>
            </a:endParaRPr>
          </a:p>
        </p:txBody>
      </p:sp>
      <p:sp>
        <p:nvSpPr>
          <p:cNvPr id="6"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395536" y="1795013"/>
            <a:ext cx="6770596" cy="697883"/>
          </a:xfrm>
          <a:prstGeom prst="rect">
            <a:avLst/>
          </a:prstGeom>
        </p:spPr>
        <p:txBody>
          <a:bodyPr wrap="square">
            <a:spAutoFit/>
          </a:bodyPr>
          <a:lstStyle/>
          <a:p>
            <a:pPr algn="just">
              <a:lnSpc>
                <a:spcPct val="150000"/>
              </a:lnSpc>
            </a:pPr>
            <a:r>
              <a:rPr lang="es-EC" sz="1400" dirty="0">
                <a:latin typeface="Arial Narrow" panose="020B0606020202030204" pitchFamily="34" charset="0"/>
              </a:rPr>
              <a:t>La diferencia fundamental entre la vía seca y la vía húmeda, como su propio </a:t>
            </a:r>
            <a:r>
              <a:rPr lang="es-EC" sz="1400" dirty="0" smtClean="0">
                <a:latin typeface="Arial Narrow" panose="020B0606020202030204" pitchFamily="34" charset="0"/>
              </a:rPr>
              <a:t>nombre </a:t>
            </a:r>
            <a:r>
              <a:rPr lang="es-EC" sz="1400" dirty="0">
                <a:latin typeface="Arial Narrow" panose="020B0606020202030204" pitchFamily="34" charset="0"/>
              </a:rPr>
              <a:t>indica, es el empleo de agua o aire para facilitar la penetración del vibrador.</a:t>
            </a:r>
          </a:p>
        </p:txBody>
      </p:sp>
      <p:pic>
        <p:nvPicPr>
          <p:cNvPr id="6148" name="Picture 4" descr="http://estructuralia.files.wordpress.com/2012/03/images1.jpg?w=5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83706"/>
            <a:ext cx="4157670" cy="2853605"/>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8" name="7 Rectángulo"/>
          <p:cNvSpPr/>
          <p:nvPr/>
        </p:nvSpPr>
        <p:spPr>
          <a:xfrm>
            <a:off x="4716016" y="3687122"/>
            <a:ext cx="2655377" cy="2262158"/>
          </a:xfrm>
          <a:prstGeom prst="rect">
            <a:avLst/>
          </a:prstGeom>
        </p:spPr>
        <p:txBody>
          <a:bodyPr wrap="square">
            <a:spAutoFit/>
          </a:bodyPr>
          <a:lstStyle/>
          <a:p>
            <a:pPr lvl="0" algn="just">
              <a:lnSpc>
                <a:spcPct val="150000"/>
              </a:lnSpc>
            </a:pPr>
            <a:r>
              <a:rPr lang="es-EC" sz="1600" b="1" u="sng" dirty="0" smtClean="0">
                <a:latin typeface="Arial Narrow" panose="020B0606020202030204" pitchFamily="34" charset="0"/>
              </a:rPr>
              <a:t>Proceso Constructivo:</a:t>
            </a:r>
          </a:p>
          <a:p>
            <a:pPr lvl="0" algn="just">
              <a:lnSpc>
                <a:spcPct val="150000"/>
              </a:lnSpc>
            </a:pPr>
            <a:endParaRPr lang="es-EC" sz="1500" dirty="0" smtClean="0">
              <a:latin typeface="Arial Narrow" panose="020B0606020202030204" pitchFamily="34" charset="0"/>
            </a:endParaRPr>
          </a:p>
          <a:p>
            <a:pPr marL="342900" lvl="0" indent="-342900" algn="just">
              <a:lnSpc>
                <a:spcPct val="150000"/>
              </a:lnSpc>
              <a:buFont typeface="+mj-lt"/>
              <a:buAutoNum type="arabicPeriod"/>
            </a:pPr>
            <a:r>
              <a:rPr lang="es-EC" sz="1500" dirty="0" smtClean="0">
                <a:latin typeface="Arial Narrow" panose="020B0606020202030204" pitchFamily="34" charset="0"/>
              </a:rPr>
              <a:t>Penetración</a:t>
            </a:r>
          </a:p>
          <a:p>
            <a:pPr marL="342900" lvl="0" indent="-342900" algn="just">
              <a:lnSpc>
                <a:spcPct val="150000"/>
              </a:lnSpc>
              <a:buFont typeface="+mj-lt"/>
              <a:buAutoNum type="arabicPeriod"/>
            </a:pPr>
            <a:r>
              <a:rPr lang="es-EC" sz="1500" dirty="0" smtClean="0">
                <a:latin typeface="Arial Narrow" panose="020B0606020202030204" pitchFamily="34" charset="0"/>
              </a:rPr>
              <a:t>Ensanchamiento del Agujero</a:t>
            </a:r>
          </a:p>
          <a:p>
            <a:pPr marL="342900" lvl="0" indent="-342900" algn="just">
              <a:lnSpc>
                <a:spcPct val="150000"/>
              </a:lnSpc>
              <a:buFont typeface="+mj-lt"/>
              <a:buAutoNum type="arabicPeriod"/>
            </a:pPr>
            <a:r>
              <a:rPr lang="es-EC" sz="1500" dirty="0" smtClean="0">
                <a:latin typeface="Arial Narrow" panose="020B0606020202030204" pitchFamily="34" charset="0"/>
              </a:rPr>
              <a:t>Aporte de Grava</a:t>
            </a:r>
          </a:p>
          <a:p>
            <a:pPr marL="342900" lvl="0" indent="-342900" algn="just">
              <a:lnSpc>
                <a:spcPct val="150000"/>
              </a:lnSpc>
              <a:buFont typeface="+mj-lt"/>
              <a:buAutoNum type="arabicPeriod"/>
            </a:pPr>
            <a:r>
              <a:rPr lang="es-EC" sz="1500" dirty="0" smtClean="0">
                <a:latin typeface="Arial Narrow" panose="020B0606020202030204" pitchFamily="34" charset="0"/>
              </a:rPr>
              <a:t>Compactación</a:t>
            </a:r>
            <a:r>
              <a:rPr lang="es-EC" dirty="0"/>
              <a:t> </a:t>
            </a:r>
          </a:p>
        </p:txBody>
      </p:sp>
      <p:pic>
        <p:nvPicPr>
          <p:cNvPr id="6150" name="Picture 6" descr="http://4.bp.blogspot.com/-53nZp9b0hXg/TXdgmHPaK_I/AAAAAAAAAKM/T7irKFEPZNk/s1600/Sin%2Bt%25C3%25ADtul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889" y="116632"/>
            <a:ext cx="1171575" cy="6534151"/>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253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150"/>
                                        </p:tgtEl>
                                        <p:attrNameLst>
                                          <p:attrName>style.visibility</p:attrName>
                                        </p:attrNameLst>
                                      </p:cBhvr>
                                      <p:to>
                                        <p:strVal val="visible"/>
                                      </p:to>
                                    </p:set>
                                    <p:animEffect transition="in" filter="circle(in)">
                                      <p:cBhvr>
                                        <p:cTn id="51" dur="2000"/>
                                        <p:tgtEl>
                                          <p:spTgt spid="6150"/>
                                        </p:tgtEl>
                                      </p:cBhvr>
                                    </p:animEffect>
                                  </p:childTnLst>
                                </p:cTn>
                              </p:par>
                              <p:par>
                                <p:cTn id="52" presetID="6" presetClass="entr" presetSubtype="16" fill="hold" nodeType="withEffect">
                                  <p:stCondLst>
                                    <p:cond delay="0"/>
                                  </p:stCondLst>
                                  <p:childTnLst>
                                    <p:set>
                                      <p:cBhvr>
                                        <p:cTn id="53" dur="1" fill="hold">
                                          <p:stCondLst>
                                            <p:cond delay="0"/>
                                          </p:stCondLst>
                                        </p:cTn>
                                        <p:tgtEl>
                                          <p:spTgt spid="6148"/>
                                        </p:tgtEl>
                                        <p:attrNameLst>
                                          <p:attrName>style.visibility</p:attrName>
                                        </p:attrNameLst>
                                      </p:cBhvr>
                                      <p:to>
                                        <p:strVal val="visible"/>
                                      </p:to>
                                    </p:set>
                                    <p:animEffect transition="in" filter="circle(in)">
                                      <p:cBhvr>
                                        <p:cTn id="54" dur="2000"/>
                                        <p:tgtEl>
                                          <p:spTgt spid="6148"/>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CIMENTACIÓN</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323528" y="1115452"/>
            <a:ext cx="7404814" cy="369332"/>
          </a:xfrm>
          <a:prstGeom prst="rect">
            <a:avLst/>
          </a:prstGeom>
        </p:spPr>
        <p:txBody>
          <a:bodyPr wrap="square">
            <a:spAutoFit/>
          </a:bodyPr>
          <a:lstStyle/>
          <a:p>
            <a:pPr marL="0" lvl="2"/>
            <a:r>
              <a:rPr lang="es-EC" b="1" u="sng" dirty="0" smtClean="0">
                <a:latin typeface="Arial Narrow" panose="020B0606020202030204" pitchFamily="34" charset="0"/>
              </a:rPr>
              <a:t>Características de una Columna de Grava</a:t>
            </a:r>
            <a:endParaRPr lang="es-EC" u="sng" dirty="0">
              <a:latin typeface="Arial Narrow" panose="020B0606020202030204" pitchFamily="34" charset="0"/>
            </a:endParaRPr>
          </a:p>
        </p:txBody>
      </p:sp>
      <p:sp>
        <p:nvSpPr>
          <p:cNvPr id="6"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179512" y="1560999"/>
            <a:ext cx="7992888" cy="251607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500" dirty="0">
                <a:latin typeface="Arial Narrow" panose="020B0606020202030204" pitchFamily="34" charset="0"/>
              </a:rPr>
              <a:t>El rango de diámetros es de 0.5 a 1.2 m, siendo el más común actualmente el de 0.7-0.8 m para la vía seca. Los diámetros conseguidos mediante la vía húmeda siempre son mayores que </a:t>
            </a:r>
            <a:r>
              <a:rPr lang="es-EC" sz="1500" dirty="0" smtClean="0">
                <a:latin typeface="Arial Narrow" panose="020B0606020202030204" pitchFamily="34" charset="0"/>
              </a:rPr>
              <a:t>por </a:t>
            </a:r>
            <a:r>
              <a:rPr lang="es-EC" sz="1500" dirty="0">
                <a:latin typeface="Arial Narrow" panose="020B0606020202030204" pitchFamily="34" charset="0"/>
              </a:rPr>
              <a:t>la vía seca. </a:t>
            </a:r>
            <a:endParaRPr lang="es-EC" sz="1500" dirty="0" smtClean="0">
              <a:latin typeface="Arial Narrow" panose="020B0606020202030204" pitchFamily="34" charset="0"/>
            </a:endParaRPr>
          </a:p>
          <a:p>
            <a:pPr marL="285750" indent="-285750" algn="just">
              <a:lnSpc>
                <a:spcPct val="150000"/>
              </a:lnSpc>
              <a:buFont typeface="Arial" panose="020B0604020202020204" pitchFamily="34" charset="0"/>
              <a:buChar char="•"/>
            </a:pPr>
            <a:r>
              <a:rPr lang="es-EC" sz="1500" dirty="0">
                <a:latin typeface="Arial Narrow" panose="020B0606020202030204" pitchFamily="34" charset="0"/>
              </a:rPr>
              <a:t>Las profundidades habituales de las columnas están entre 6 y 10 m. Aunque se puede llegar a profundidades de 30 m, no suele ser rentable salvo casos </a:t>
            </a:r>
            <a:r>
              <a:rPr lang="es-EC" sz="1500" dirty="0" smtClean="0">
                <a:latin typeface="Arial Narrow" panose="020B0606020202030204" pitchFamily="34" charset="0"/>
              </a:rPr>
              <a:t>excepcionales</a:t>
            </a:r>
          </a:p>
          <a:p>
            <a:pPr marL="285750" lvl="0" indent="-285750" algn="just">
              <a:lnSpc>
                <a:spcPct val="150000"/>
              </a:lnSpc>
              <a:buFont typeface="Arial" panose="020B0604020202020204" pitchFamily="34" charset="0"/>
              <a:buChar char="•"/>
            </a:pPr>
            <a:r>
              <a:rPr lang="es-EC" sz="1500" dirty="0" smtClean="0">
                <a:latin typeface="Arial Narrow" panose="020B0606020202030204" pitchFamily="34" charset="0"/>
              </a:rPr>
              <a:t>En </a:t>
            </a:r>
            <a:r>
              <a:rPr lang="es-EC" sz="1500" dirty="0">
                <a:latin typeface="Arial Narrow" panose="020B0606020202030204" pitchFamily="34" charset="0"/>
              </a:rPr>
              <a:t>el año 2007, el precio de construcción de las columnas por metro lineal podía ser de 65 </a:t>
            </a:r>
            <a:r>
              <a:rPr lang="es-EC" sz="1500" dirty="0" smtClean="0">
                <a:latin typeface="Arial Narrow" panose="020B0606020202030204" pitchFamily="34" charset="0"/>
              </a:rPr>
              <a:t>€ (90.45$) </a:t>
            </a:r>
            <a:r>
              <a:rPr lang="es-EC" sz="1500" dirty="0">
                <a:latin typeface="Arial Narrow" panose="020B0606020202030204" pitchFamily="34" charset="0"/>
              </a:rPr>
              <a:t>por vía húmeda y de 85 </a:t>
            </a:r>
            <a:r>
              <a:rPr lang="es-EC" sz="1500" dirty="0" smtClean="0">
                <a:latin typeface="Arial Narrow" panose="020B0606020202030204" pitchFamily="34" charset="0"/>
              </a:rPr>
              <a:t>€ (118,15$) </a:t>
            </a:r>
            <a:r>
              <a:rPr lang="es-EC" sz="1500" dirty="0">
                <a:latin typeface="Arial Narrow" panose="020B0606020202030204" pitchFamily="34" charset="0"/>
              </a:rPr>
              <a:t>por vía seca.</a:t>
            </a:r>
          </a:p>
          <a:p>
            <a:pPr algn="just">
              <a:lnSpc>
                <a:spcPct val="150000"/>
              </a:lnSpc>
            </a:pPr>
            <a:endParaRPr lang="es-EC" sz="1500" dirty="0">
              <a:latin typeface="Arial Narrow" panose="020B0606020202030204" pitchFamily="34" charset="0"/>
            </a:endParaRPr>
          </a:p>
        </p:txBody>
      </p:sp>
      <p:sp>
        <p:nvSpPr>
          <p:cNvPr id="11" name="AutoShape 4" descr="data:image/jpeg;base64,/9j/4AAQSkZJRgABAQAAAQABAAD/2wCEAAkGBhQSERUUExQWFRUWFxcaFxgYFxcXGxsYGhcYGhgYGhccGyYfGB8jHxwaHy8gIycqLCwsGB4xNTAqNSYrLCkBCQoKDgwOGg8PGiwkHyQsLCwsLCosLCwsLCwpLCwsLCwsLCwsLCwsLCwsLCwsLCwsLCwsLCwsLCwsLCwsLCwsLP/AABEIAQQAwgMBIgACEQEDEQH/xAAbAAABBQEBAAAAAAAAAAAAAAAEAAIDBQYBB//EAEcQAAECBAMFBQUGBAMFCQAAAAECEQADITEEEkEFUWFxgQYTIpGxMqHB0fAUQlJi4fEjcpKyFTOiByRjgtIWQ1Nkg5Ojs8L/xAAZAQADAQEBAAAAAAAAAAAAAAAAAQIDBAX/xAAsEQACAgICAgECBQQDAAAAAAAAAQIREiEDMUFRE2FxIkJS4fAEFMHRIzIz/9oADAMBAAIRAxEAPwAfEKXMVmWXIsLAchDZkjMHHtD3x6VtXs1LnOoeBf4hr/MNed4x20djTJJZYpooVB6/C8cs+Jw66OuM1L7lPh1QTliGfIrmF9Y7LmPHLONm8WSvSI1jdEiRHUpAjNqh3YPMluHFxHM7p5QQoMIiXL1ERZRAENDCKxKTDMrc4QxpOgiYBhDJW/64wp8zSDzQeBoOsdWvMw335QkmkcSGDnX6EFWw6JVzNIaFAxGkUrEYn5lFCCMzO+gq3WNYxozcgpKhbn7qkwHOxqkKZUsFzRw4LfhVqdWvUUiTuVSlZ1jMlIO45jYJL6n0BjTdm9npWoS8QVstKZktIWUpUSNQGqyWo3skbo6Vwxar2Y/I09+DJF1n2SCxABDGuZg3Vot8NLC0zJYJYipT/Mc5BFbOnkh9Ys+2uGkyWEhAlqqlSw+UUBJcmqwCP6xq0A7BwWcNlAStkksoKZZKEuX8CdABUsTQiukuPFa8EKabBNl4lRV3SVlSEJAJPidRYUP3aOabxGu7CqLLoWIQ9mBGa+teG4vpGfl7LlSVsGQpBI8QBqKFpjerRp+xUhkTS/3glm/DmL9czdIj+lac5JfzsfOmoqzRkxS7JH8fEH83/wClD4ReBMU2xx/EmnfkV/UCr4x3y8ff/ZzLplnHIc0KLJCXiKbLCgQoAg3BDiHBccJhDMxtbshdUj+gn+0n0PnGQxOFUhViCLg0bpHqwVAW1NkonpZQZTUVqPmOEc/JwKW0bQ5mtM85lreHd05iTHbOXImFKv04EbwYnkpewflHk8knF15O+KtWDKkmGJlFMWC0pT7agDuDqPkIFnbUQkUAG4qLn+kfEiJSmwbigPFSrKSNfENx0iLhYwXhZxnJmLBDJO5nNDYdLkxNJ2lKUMqlB7HMCNSLs0HJGS6VjhNeStLCm6GFBNYL/gqJDkM9yRaGykoU7LZtFNXcRaKUZ1aQNx8sEymGqWDc23wYMEVJOVirdY++KPFbPxGcFUtQANAA4HlGvHDLsy5JV0SYvHPLWlLeIEVFbi24/OJthYOoo/gD23+kA/ZVBXjIS+jgq/pd/No0WB3DwpCXBpvud/oPfGvNUY0Z8VtsF7RyiTJYkJCj70kOR5Nu840XeJODkqCz3slZLP4mLqADm3hFRaIZ+GcpfQv7oixsyUqUhAIE0FefiM6cgOliovfw8IX9NO9P1/kOaNbQFtSYibJlzlqzkmYMj0SzMN7qJUoq3FhF7svYyEJVOdRmPJLk0Y5VNlDCmZhuAjKY3DO2UDKQVlt7oDgcQ5bR402AxUwyu6DeFKVTSdEoEpCAOKixfcg747G8kzBaZDt9QVilhB8OcudNCQN9aPGi7HFhOH5x6GK7tGBLmJCQClSQWLqbkXdPnBPY6b/Emg6gHy/eObgtc8kzXm3xpmmxE3KhR3JJ8hAWAl5Z01O5MoeSGgjF1AT+JSR0fMr/AEgxBg1PPn/+n/bHoS8HKumHNCjsKKJE8KGwoAHQobHRAAFtnZQnoZhmHsk05h2sYx0jZ2JnFaJeVGQJcBWX2gSBm6cI9BEU3ZxLTJ/OV/Yf1jm5OKMpqzeE2os87x2zZ0lZTMSUGvFxvCtYAXgyKlyDv0/SPbsVs6XOQUrAUDodDvB0PGPPO0ewjhl0rKV7J14pVx9R1jn5uJwVx6NuPkUtMG2JhiJE0DX5UiqXIASo6uouAzOSQODExfbElshe5xFNPQ5WHoCdaX3RjGTxNGrkVc0lXtF/XziuxeOUgEpJv0jQJ2UDX1qYqdubPIlKAq2U0Gj3h8dZUKfRcdl1lckqX4iXd67/AC6RQydrTEqDKN9a+saLsnJy4UvuUfUxlMPhFKWAkOSQwjVJW7M30qNhNwuJ7mXNVLkzJa2yl03OjXBFXpRjBiMKUurKPYbKDR3tWH7LwJly0pJJCXIc0BNVEbre6KfF4w4melIfuEk1qAtSWJruqKbjxjOcU+i4yaLvHz8qdxNm6QDtSeg92ggJKFrqTVQUXA6Vu+sUpEw4hislGdmNQEuHIBsQIu+3Ow04fLNkElC2Uk5irxOQog8QoHqWi+PicVdkynboh2XNByhRSDlBam53B0Z6jlFxscePFsxBw6SWNfCosdzF/dGRmylOjK6SUA5g1RlGYA6EM/URpuxCArvyEJzqlTcxsSAUVtxtQUioQ/5LvwKUvwV9ix2/I77u1ZMqwGDlswDMxLZtaaQuy5y4kpIYlB92U/CFPWZmC8WY5JntGoAyily3KINgJ/3iWxIuhxeqVWvyeDj1zX7Qpu+KjYJOZZOiXSP5vveTAcyqB9nf5k8/nA8hFkJIAAAYCwgDZqPFOP8AxVDyjub2v54OZdMMeFHcsKKJO5I6ERapw43Q7uRE5DKyXh3hy8GRFgmUBHVQWBVFBEUewD/Gn8pXoqNctLxluzUl5+I/lleiozf/AGT+5a6ZeyxFR2tk5sMoOkB05irc/wB3836xaq2hJSSCtLjmfS8ZztTi04iWJUsqSywVHLcAGgDvr7oJyVMIraKHZaUBJCH0dzq1Yxs1ayqeUmoLJ5lR9AD7o2OEly5CT4qnVRAs7U0vAStnSVvlUEuXJSoFy5qX5xxJUdN2DYGaVJAU2fKCW1FnHxim7VKygNRSmTT8Oo9PfGoGzU+BlF02LCo1B5/VoE232cM/KUrSCNC7Nz8tIIrdjk7VEnZyT/uzalKve8LZGxBLDqHjI8uEWGyMEZUrKpiRu1iDbG1e7R4faUPIannFedEkWJkzMVNGEkXV/mL0SkXfhv5gaxNMUkSMPJyiXNkTJiJqNXOXx8czX3jc0Hdnu0+DwclKRnXOWAqaoJrnLeF1EUDsGffrFXt7ahnzPtKZCpbJylRchdaEnKA4A8hwjRpRjolO5AeAkg4pINQVH1jS9seyy5MsmWSrDhWbIa92SRbUg06gPvjNbHmEzULNDU+l43e3O0E6VKWnEyElKkkEomoFDRwkkk3BtDVY79Ct5aMFOw4GUAF0rUnhlUhRT/cPKLDsFiknFhIcCZImJY0L+2fSIJhTNZSfyUFgpJcU01HLlAmyMcJeOw6gCnupiUrOhSrwEj/V7omPaY30zS4LAzFYaYpCk5Ue3LVm8TsxBBoRXSBtg4hJnSyEFBE5APicF3FNdYvdkSu7TiJUzwqIoCR+FTVFNRGf2bLKZgcENMlm3/ETHO1GPJGu/wBy+4P+eD0kS4q9kSnRMO+dM9YugoUir7Pf5D71LPmox6T7ObwTdzHIMYQoqxUTYecFAt90sb3DfMRGnFu7byOoLGMMragmSzOCjerXd7MNTRuYiBO3iihXMTehzDmWjJTXZfx67PQDPjnfRg0dql3QsqD+IsC3mImO3ypQV3iXDWIBYPTTefOH8iD4n4NytVC12Lc9IyE/ZeKD5JAJNz3qA/vgj/tO7eEBiCWVcC4trBEvtSkh8qm5g/KE8ZeQUZR8GWxeA2hX+Dl/lCV+hMUe0dn4tvGifaroWPQR6IrtNLIBSSTmq40djUE1izlYoLGZJcH66RHwxfTKza7R4mqWHOYKFL1u9YfJwKCaKWo7h+gpHq+P2IJ7iZMmKS/sunLobFJgSV2MwyfuKPNavQECI+B+GV8y8nncyaiWKIL29urnShiBWNmJo6kjQEvUfvG87Tdm8MjDrbLKXQpJUokkMcoSV1dgI89kYRS0kkMyvxZjYXpTo8Zy43F7KU1JaLHDbXmi6geBHpEGJBUkk1MdlYZolWjwmBCLXYuNwipaEzsNLdIylaVFCy1iwIzHfWGY8y0oXkXMbMChBWSAhzcFw4BSL1dUZ3BrJUQGoSDyeJBjQCtvupH9yR8YhSb7LaoscArxJJvX4QzaOzu8UVMTfe96QsEvN3Z35vQ/OBcry8/iUAmqcxDUuOkLldY2HGtsIwuGEsMD7TvRg7AiguzX15ERpZmB77Zq1feQv+lwAfepJ5IjJbMST4qswoeOYn3NGo2KVS1qkqI7vESgl9ylhQlq6KBQ+8iNuKVtozmq2ajYs1GImZ1JSrvJEpZBALK9lV+LiMnLmq75acxKUlJSHeue730iXscZq0pSlfdrCCHKc1llwQWuXMN2hM7vEzEqS81goqT7Jup8pYg3iOZJ1KumEOmj0iaGBO5z5QD2flNhpfInzUYmx+J/hTD+RZ/0mIdmKaRLG5CfSOz8xl4D+7hQP3xhRdEmGwcpCZeSWSKgvetDXyiHaeAXPBzTMwL6ZSNdPSK6TPVW45hvrSLSTNGpY8PjHnNs63BPsB2VsIySolTg6aXofrfAOJUErI4k0AI4Vi9xU4kULxQ4zBgqeoVuuD1EDt9ixVUiXDzEVKnJUlgxbKXud8MmrUkBKFkniaHkICnSVfdLb9YjmKW4YGjwql4JcS7lSZiZb5qsSQGrTdv0huz+08yQXS6qAZGcFmFW8/owFgsSsKJchmobF66xZyJ4VXInMSXZLWPONE2kpCrLRoZ/aJSZclc1PdqMwFaAXISAKkO4BBNDE2O7UYZZEsTVjxJzFBKWB3qZ2YuwrSM/NQVM4DOKZj6RENjAlylyfzfp74t878Ij4X7HbSw+FnLkIlZvGtSpqytRPdy6qF2OYsm2sTbR2VIlJSJCUpSQSprk28WpPOsQ7GwwUZk0Dw0lSxT2EGpFmzLf+mJsTLoGqLuAYbksSqdlVNkwyZK8JiwnymyvqYDx+IooMKO0Slod7KXEIUZRUkDKCASGqel+cRTVomJUEJyHukBTUGbvEOYmTtlKQUAOmgY2IFuMcRjU5VFKEhgNHfxpFfOIX0L+4fgJQR3aQXAf0jipiEKySSFDKl3ch6v1O7R4fIJCpRIAvTixjk/aUmYM6WzjQ0V5axnyp1EcKtkmHKgn7oGgSGo5A9IsjgXMkEt3iggk7p0r+Ef+WYFvvAiuwifAkHQD0Pyhy9ozpgljKgJl5Q4JdpfeFCuZKyDwAtD4ZJTaY5p4qi+7ISGmpKqEmaKmxASWqfzNEG21A4+aNyUh2/Imxet4FwW0ZkwqKhLEwqWogBWTOps2uZqDV7wBhtszVYgy38IUoaEFiRSjt1i+STxcUtft9jOKp2ejYpT4Mqe8oe8AQdhJTS0D8qf7RFAraSfsJRmGfI2V6+3u5RcJ2lLSkAqHsiznThHRxTySl9EZzVWvqwruoUQ/4ij8QhRrmvZFGHOEq7k9fVrw6XKAOjtq/qCIl7sCmeGIkpcnPXjblHBbO/GPsZlSsOAKsaKUH83iKds5KtCKaF/lByMOA/jHuHxjv2YfiDnlXjeC2TjH2Va9kp0zv9cTEM7Z4JYKUCNMrhvWLo4Y6EecNmYM3DA6G8LJ+gxj7M/NlkUQvNdNAzEMNb3vEYxplS6jN4iNBVgasOMXysAldVNetSODxMnZqEoysMu6KctVROCu7KzBYgLlpUxSWZwAbPdzvh+OxhEpQR7S2QlwxzKpvPOCJEhMu1E60PIKbizHjWK/a2FmzVy1SSAlBBzFWTm1CRza4iV3sGlWgnZeNQJ4kpcCVKKbuFMpFQHZ6qcs9xpFliZlabv1/XrFKNnJTOM1JAJQEIp7LBioB2P6wRszDBCFMVF1qUSouXIS/pHSmmYStCxivZPGKnFJ9rcyrcXaLTH+zFLOlDK7Dyi8bejPIgXISUOsUA61Fgb/ALRzCYfukKWQxIsd2YaeUTIIYKX7KbJ3l2c7+UV+O2gVJmn8ob/3EfXSOZPJ0dNUiwSstKq5ofN4r8PhBLRnUAMxo4O5tK74L2dNzCS4Y5U+ZzQVtdIJCdwFBoAfl8YcnVImO7O4TFoZysPWgSoANp7/AHisKZs5ExKbvXUVOmj625RAqXlSvSqz/rS3pE+DUvuwtKVE5XDA/eWw8gl4hR/Hotv8ATsqSRm8VHWlNgAlOYJNODRHsrZcxMwErQoOollhVySGEO2ZNdKWDDKrz8QPvBij2T/mJ/mB36Kr5kQOMnJpPwTapGvnIBQ9HSPRX15xabNl5UkcX8wIqiHRM3jO3v8AlFtgFukch6R5z/8ABWdbrMJhRyFHOaFAComiVW4PxvD5klSg1b3s3TWH4ZNavybfFgmXzj2oxs5ZSorJGz1U9rzYc8pa+6C04Ygg1La0384lVMI3+kcRMUqzDnWDFE5Mnd29Du6Qk4tFib2gSfJVqfKn1+kQ/Z+HVz5EO0IQVM2e6nCqH61h5wx+WnpA8rElAYNTSsdxGOUkuMyuTctTAqC2OVKmXIBHNNRdoqMJiCxSC7Gru1rACLfCY8TSQQxazg/EwHiZYC1sALe8fpBSFYJMBP6BvV4PwKGll/xH0ECmDMKrwEG+Y+gi4vZMugPaPsxViSVAgD6eLXHoJSaHyMVeGWXNDzt8XjobpGFWysxciaspYUChSlEgs7a7+kRHZ6wF+E1txqD8IlM0Ol1EZ1HKxNz72/SJ1yG+8QTvJ4VY8/fHIdQyRRSHuBLDHiVfpHVS5gKlzEkEmtGhk6UxBuRkrWvtX8obh0KlYTvJqlKWU5jmJLA2T6CCfSYodsmWTMeXbMUJzbqqK+oCX6iNDLnBKQEigFBuDMG6RlU41nUashai3DKC2/wlUaX7OwRqwAPRN46IrZk3o5InF8hUpdbmpta/H3VirwRwycsxKZxJp9zUlNQ4F9YJlzXxR5JPD6pGbwU8pmGWfZSunVYZq2tRtYw5E3LTNIdbNBOwqkzFrlurxqJZRIDmoUm46RcbLKktmNmSQx03F63e0Ynaq1JxkwIEwuUqUQcqQCgG5BEGydsTyWSsKBpXhxZvnEygnCm/BSbT6PQguFGHHaOcKMKUsjTnWFHL/Yv9SNv7j6GxGDUahiBy/aJjIUdB7oHzAhmIgiXiikBySNxBfzIEehijmyYybhlmgp74ajBk6eVPWJ1Yw6S1n3Rz7WoD/Lbmr9IKQZMiXgK6+Y+cNGAD6+fxgpWJewr/ADD4mGrnHcPMfKBpCyZD/hydyj9coH2hhwJZIB98GKnUcfP4CA8es5DS+tvjCpUO2AbBIeZmOqblrvE+KPjV/KnXiqAthYgd6tPhYga1cWDdT7oPx7DxAppQ5jlF6VL6luLxC0in2QCIRhisr8RDNb65x1ExahmSim8ZiP7Q8OkZg7Dm/hfWx3u/JrxRNgOI2WWcKV1/eIJKTlvvHwMWs1SiKgeYitLij0enCnviqj4ItkcnBjw0zFJobfXpD8QlrUIsfrlFUvaUyX7ASRxJDVic4ueUpUEpcgKSl1XcPpZjfeIySNbCphJQnN7TJJ5gl/WKvtJPeUmVvqeSSQOj16RaqxYKwMgXQu7MKkGt3LC0U20pbzMoDUFAaDk8Ju2io6uynw+PImJSpJMsgpUdAlQKVEjhQ9I9IkpdCX1Sl+bVMYReCytmau6vWNzhlES5bMRkTVrDKGMdEZWzKcUiqxmFWmaZksZlCWkZRU1VQ5XD66i0CjbGMCx/uspi5cJACf51kkDfaLyVMK1HMqtfDagrTygiYSGIb2gCkcaCrbyInkipStoUXoxmJ7QmZMyyk97MLOsIVkBoPAhj/UroBDcfizLGVSzMxCyAkDxhFajKAy1GzM2nPWYzaMkOmakpehJCx7wHMUWK7NjMVS1hOWwKAop3EKU0NRqisiKV2gdIOVdQLKW1tPAadTzMKG/4F/5tX9Cf+qOw/gX6RZv2b5KVPZTcv1jipBp4T6fCLAI4gwhLHXr8YrEVgUqUo3T5AgN5RP3B3EQR3XAR3u4MRWDfYnu/mfhHU4UCw+XWCjHMsFIVgisBx90DY7BkIUXctu4xZCWL26xBj0gy1a/vEtaHZj5imBORJagdL1o5qOF4bOIUzhxprZoWOok7gNNav6vA+ctQeZjBs1SBp2FDul0nQhSgQ3EGDtkpCZasyqqWScxJJJCaknl7oiIrUam+6LDY0lJ7zgEt5mBNg0ji0pai0cq/KBkSFEnIRx3DhaLeZgENVIeIJKQklKesaZMzpGcmJYE61+UHSVsUGrZaOxoxb5wWMGioZ3fU/GAsfs0HKmWtaFCoLZkiuuu+jxCi12XaZJPCu7KpKQVlQoqn3mUTb82vGtoBxKmnK4N6RZhYSAl/Fc0Irqa8TFTPWO+Vv8NOl4zSqRf5Rs2SpajUVAAua+cbFMoJCUiwDdB+0Z/AICpiA33h6gxokEECrhzXrG8KszeyomIJmIy1dKw43lJHrBuPSQEnQFOu6sNSo94GZnF+bUP0YlxygULcsASXZ+VNY2k/xGSWgHaMvMnxVYhn+uMZHtf2gny5hlylZQUpJUB4j8raRsJmJGUOAUj2iQpyXYMLHm8Z7tLtSXIUicMKJp/GVK8LHwkpqBej6wJpy6G01HsxwxGP/HiPOZCjWp/2qpb/ACZp45hCjTOXozxj7PVcwaHD61iAFQH7fEx1CiXqD1f9BGWRtROVecLNEecDWGqVwPQfW6FYiRq6QoiSp9D6QjOVYDp9B4LAkMV+2DMCD3aVKoXZrUrUh6PaDlzDoPThDFqUx05t9WhPegMbh8PMnZkplks2YkpADu2vA23GNHgNhJTLSmYhKlhIClOqp36C0V3ZqYc84Zm9jd+KaI0TH8ULFJjuwcbJlD/u0eT+8w2ZhJcseFCUk/hSA/Cl4nKAR7Xl0iGeABR+sD6ACnRX5zmIYsA/B90HzYFJoYgZlMTPUlSmUr2iBmIGpblQGBJ+3F7i4oWmAUu4ZV9Lbol2nhlkqIY+0RVSWrzrTdvgNKVlNQP6lFzrUkxSSC2DTe2OQsEqWpqZpjgDmH3aQJN7azchRkTWxc06a+cVhQ8xZN8x4UgRWIAVyJjZccfRlKcvZtf9nu1pmIxgC2CUS1qLA3YJGu9Uekz5CSmhbgzx452c7WHCzTMCMyVDKoNXKSC4OhDfV43mye26MQ4loqMtDT2n1Yi8RKLTtIqMl5ZoJOAZYOYEfy16F6VjO7b28iUEoOTMcxBKm+8Qk2c2tDO0Xb/7KcmR1slSRRmJINdDTjpHm+P2zMxCxMmqSSE5QkDKEpclgG4k3Jhxi3sJSS0b/Cdo5ZDTJiVN4fAm35SkODB6sYlaf4SUzQpJBykAhKgQXlk594sz8oxeyZKSApOUC9SG3Vi/wikrygqSrLTQ3ryibotINR2TlkA5ilw+UhDjga3FoUcMtJqQH5t8YUGSHTN+lYOvKg4fXyhv2gMWSSOTfXWI++Sl3atPrUdYeljqC/Vvp/fGhDHCcbBn506CkN7xta9fg/nCWsAHUcz8adecQ/bUmj+o03t84ToCcLUS3h60+EIKUwdTvewD+VPrrB3p0+JoG1fn5w1Sib+pibSCicau5I479frfHCXfQa833xASrWlKONOdocVsHJeCwopOz/hmzn1CT/qmW84vvtCRqTv39ecUAXkmFbUYgtuehZ6t8YtZagoAg0J+qO784V5dDSS7JziBvfkPjzhoWSDRvr3REFJSSS7++JBOCnarAfV4TWg14BppgVRoesEzoEWaHrEUMy+OUtTgBwCRduGtunCAkhQqRyGZqbhTnGj2phkK8QJBawDPQcq8esZWcuag2Uo6EMfSpgxY7Rmdo4RSJyyB97jvhqMG3iUw6xcbQkKUc/jSrXwEA+oiuXhFG+Y9D6mOlStGDjTK+etzS0aDsKWmL5S//sA+MBo2Is/dbnF52Z2QqXMJOoTTlMQfgYpyVUTi7A/9pSP95Qf+EP7lxkCI9F7Y7PE2ahW5AHvMZ5WxqWr+1vr0gjJJBKLstOzeHBkI8IsXcCviIueUXCMIjWWktbwvSm4OavFNsyVkQUkkVdLEjy+tYs0leU/xD/zBzW/va49I5Zds6Y9BYkyRTLK949zUjkDFJ/8AF/0Ee7NHIdFHoXdgOqgA6Xatet44hLB0uDzLHkAYfLkKuXA1JLN1b0jiEguKltXNeNfjGpkTkPcP16vDSlOjPva0Q5ndq6QlI6eQiG16HROPr4a0iFU1+ltdG5x0SwL1hd9wp6/ODIKGqmEVAIpvrrvtuiBeJ8NQytw04kxKtz+0BzcFQh1cXNWiHsa0QlRY7jxBNn6a/rASlLNkkHRyz++0WP8AhqWYvwFLve9IeMAEgGjNQvdqW10+MJRHYHLBarP1NesG7PB8RPD9YbNlZAT97+VnDFgLudab4jwOLKlKzIKdxLsa79YYE86AMSvStx5OzQdMMATUOTq9GgEQFGYWB4GF9lBOh5C1PcInlYFaa5mFwALXe1338bRMrBWUrlw5vrzitiK84EHQm+o48Yd9hAHhSH38B9WgzDSNPFzL+52BHGHiWQdaU46sPXnDQin/AMM4QZhNnm6U/XxL+kG/ZfDybTeNYkw6AFEgAUAY3oSWbrwguh1ZXbR2YrMFEMLcbk+UV69kWJFbgEXqL73vSNWJb337v1jhwifxE8H051gUgcTGTdhOQw+I4PAh2LNSp0uzVDBtRWo+hHoKMGNGG9qPfr+8ISUmjC3Gx0G6KqwWjz47Knmvd/8AxrPveFHoyZQ3e8QoKHkQ4megKBmBKVDUrcgm3hF9KaA8HiaZNIUEpSVOHzuMgGtnflSAsNMlk5kEBQYuWSSWZ7xOnwCiqAFkvlAFTpfq8PafRNILUh9XcV0iIM3hJJsdz8Dqfq8VUgTJy/Eppb/dNDw0fnzAaLWWhtABQANpoWHpBSFY1KSQ/wC5661hpWBc/D3QphJcMzWOZ34s1IQdgQ2809zljrXWnGM2irOKD2s3Rn4GOA5mCeHuFbb66x0hTWDXvWlBYNHO+dIqz1emlLMPp4AF3xaoZ6CpufTWIu78WaxfeeGnl74lmOqxf94cMOLMX+fEkMOcTVlJ0QkluWjsPqrNCQl9763v73gj7Lz4DX1+qxMUV5UDH03dTBi/IZLwCZbt8n90MUl9+j0f3mDggkmlt1RqND9PpCo5etNxew38ObUvFYk2QIlHLvPPLuuNBp+0RJw7kDLuoHFWq/X4QeJDXUK36buYrvhpFOI0A0N3i8RWV6peV2CbNVgTuq70OvCOTJQSl1FwBUGmm6xg6WkKUQS+lyNGYB/0hs7AJLukMGrTdp5aAQUIpDiiUhlM2lgw4RJKxCnLAFlMC+hDMKb+cHTuzyczoUoWYXLXNTXoD0MQztgr0mhNmGXMw4uoEGt29YyxZeSJUbQyuJtCki4YN+Fxd61FnFYFxe3UiqSA7kO16Wq5Hz4PHP8As8ol5k9agHBHssk1DuSRV1UD1grBdnpKGUAM1nIzHV6qL2MaYsVi2dtBUwAtSpUdG4b6G4g9Ex+Whfpav1pES5iUragsSOh1AD66dYSZmupG4CzEc9D59KWhMIyE1DNyhQEuaXNFX0KP+iOw7QUZUQdh8IVVUQE82J4ClOZiPCSkv4lNu5+Ri074flBcAgkagsb60oB0jSTroiKCRMypygBvMZRupZvKJ2NBwerDdwgaXO8JCg6noQd9ADZvjEqARYZR911BhuLWD0jKiyUJJJFmf8u7UljfSJJbEUVYHr5GukRzApNQQaCp8SRajgjo+4Q9CQAUmhtSguaHWoIL1goQ3OwIHJwWGrhtRw4Q+SaC12sX4VakNElraM1upd23cebRJIFlAC24Cjs44mrmCrAaqWSHYg6s/oXDcCPnEqkqFKtTeKVap4bzCy0L3p8+Rq466VhssOKBIpeupoKULU3/ADGA0qy1UfCzu4DUZr60h0tiAd4GlajSn08NKxYg60PXSnn+8QzMWkcOFyw5KYH64QhkxNCSCU28TgilGB8g+/WJCsBIBLUq6gHPP60MV52gcoLLfKDZ6Fh1dt2+K2eVrc0agB6UHHmLWhOQJF2jGIOrNRyRu4qY++H94JgBSSXDUIBDVLUPkw0rrFPhsFQvQfWsNlTEIY+Eg2Yk8qD9InMdFyMOlqIDqZ99nDuKFgaB4kM8D2zl3M3D8rjSKZGJJBYliT7gGO7fbdCw8tSi5Jtv38DBmGIZP2hLSVAF9zUYanMS5Nh8N5OFnIJDOVCqQoF+b8nFIqxKdailQoPIkNpUxKmeksFUIoKFXnve0PIVFhOch0LyvpwNCzOzDnrAal+0M6VjSlBdqpZ+kdRLO4NowbqzRNlYjMyrGmnOtIG7GlRDKQVOEu5ABYGoGrH4GGLkqTRPP2SbVcMXDRZBDgmWC1RUXZn15+UIoLguRwdt700/eHgGQJLwiCASJhJAJIQ4L7iRCidMwNTI38w/6oUXiKzJ4NWoSQ6QHAdjY6VFhBtEgKAUA7B11I3k242tEGCweUlSiw3MC/SrD5RYSpCRUXLOBatHYUAg7AkSaFRyg1cgEuSwelqt0rBKAGrlylNQ4Fr1sRy3w2WUgkpooD2WJIBvZiW+cKRP8JKEk2cFwxJB9o/CmkMQ+SGeqXNdxqGcsSwNm4RKpLpISDVgRYUYtXSkMXLVUlTOaircA+jG54caTpAYVzAMaENwoz7oVgdkp/EPETRy1QeTGgu0dmFg7AE+ykAVralx9aVaVgKAKQx1YhyHcs7g8YRmgAXU9y17i3Jz+kMRGJ+rEJN1EB6E82D9IhmTl3QgKDXdIJeg8OZzThy3QWgAlmVUKBDE+lBrXebGB585gcrOdXUfDTT31IvSIZSGTsQyCohQalCXLOwLJqB6npFbJkqLio3Zv1rxg+asqFAT5ACrnyMQCaSeHEp5bjGbZSOB8xclVACAQaDg9IkmijhIA1zOD0Y0iHu9PAk1Z1MWF2DCtofJlAircydRxPpC2AkzA/hAtVysjjSxhipHi8SiLswLPokAUFPSHoChYJLU1PW9IYupqC5a+4bq05GChkve+BkpJIDVDc+BhmGK0kKCUggFiflb3xJ3CUpZIfMAVNUpazEsRc1BhiZIJYpUo8QBTTWvWChEncKU5UzVNA19wFvPziaSgsEoSlWUkuQE3DkVvf0g/D4cJBCVJNKOQpuFPZ9/CHhSgB94EUrqQd5PnwjVQ9ktgkjDrTmJLFVkliRwBD8t/OLDLYHLSooCRS5BrwgZc/KwfK6m1ULOztTW++HIxiQlRL3GrO9L3YlvOLUaJ7H92wcOeIDDmB7ojMxixqKEFjlYmrEG8RoxC1LLMynNNw+7Q0Oj7gYaJqRuJQSCwZgbg0Y2IigJPtDUZEKGKlyyd3UfKFDphoy6tpqCQlg2a5cmtw5LwRKx/s+BD0LsaFucKFE0AdKx6twtevUX1iCXtZRSo5UDKpgACB5PWFChroXkjO3JgmBIYAji9OLw/AbZWpgQkDMQwBG8798KFBWhkn+MzAk2dxv3HjDV7WXUsl2Tv/EBvpQwoUJiQzGdpZiZqJbIyqSpR9p3SaVCoLk7VVVgkDcxagUd/CFChtdDQFP20sy3ZPiDkVa/OBxjVFQG8CocH3HjHYUYSKJE4smpSktvBPxpEf8AiagoUTutpfS/MwoUIYR/iSisEsS1y5OvGt9YH+3qKGJvrrHYUOQkc2btZRSokJ3a6W1i2Rj1ZWYMCCLirAvQ7zChRrFEtkx2orKKJuPxHUjVUDIx5X41BLjhuUoA3d6CFCimIIwmPVlTQeLKTf2rlV7l66UECzNsKUVulFCdK04u8KFCfQ12AnaCnKaNTfqDxidW1VKoQk5Eki/FNQ7Gg3QoUHH0ORWfb1bh7/nChQoKE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6" descr="data:image/jpeg;base64,/9j/4AAQSkZJRgABAQAAAQABAAD/2wCEAAkGBhQSERUUExQWFRUWFxcaFxgYFxcXGxsYGhcYGhgYGhccGyYfGB8jHxwaHy8gIycqLCwsGB4xNTAqNSYrLCkBCQoKDgwOGg8PGiwkHyQsLCwsLCosLCwsLCwpLCwsLCwsLCwsLCwsLCwsLCwsLCwsLCwsLCwsLCwsLCwsLCwsLP/AABEIAQQAwgMBIgACEQEDEQH/xAAbAAABBQEBAAAAAAAAAAAAAAAEAAIDBQYBB//EAEcQAAECBAMFBQUGBAMFCQAAAAECEQADITEEEkEFUWFxgQYTIpGxMqHB0fAUQlJi4fEjcpKyFTOiByRjgtIWQ1Nkg5Ojs8L/xAAZAQADAQEBAAAAAAAAAAAAAAAAAQIDBAX/xAAsEQACAgICAgECBQQDAAAAAAAAAQIREiEDMUFRE2FxIkJS4fAEFMHRIzIz/9oADAMBAAIRAxEAPwAfEKXMVmWXIsLAchDZkjMHHtD3x6VtXs1LnOoeBf4hr/MNed4x20djTJJZYpooVB6/C8cs+Jw66OuM1L7lPh1QTliGfIrmF9Y7LmPHLONm8WSvSI1jdEiRHUpAjNqh3YPMluHFxHM7p5QQoMIiXL1ERZRAENDCKxKTDMrc4QxpOgiYBhDJW/64wp8zSDzQeBoOsdWvMw335QkmkcSGDnX6EFWw6JVzNIaFAxGkUrEYn5lFCCMzO+gq3WNYxozcgpKhbn7qkwHOxqkKZUsFzRw4LfhVqdWvUUiTuVSlZ1jMlIO45jYJL6n0BjTdm9npWoS8QVstKZktIWUpUSNQGqyWo3skbo6Vwxar2Y/I09+DJF1n2SCxABDGuZg3Vot8NLC0zJYJYipT/Mc5BFbOnkh9Ys+2uGkyWEhAlqqlSw+UUBJcmqwCP6xq0A7BwWcNlAStkksoKZZKEuX8CdABUsTQiukuPFa8EKabBNl4lRV3SVlSEJAJPidRYUP3aOabxGu7CqLLoWIQ9mBGa+teG4vpGfl7LlSVsGQpBI8QBqKFpjerRp+xUhkTS/3glm/DmL9czdIj+lac5JfzsfOmoqzRkxS7JH8fEH83/wClD4ReBMU2xx/EmnfkV/UCr4x3y8ff/ZzLplnHIc0KLJCXiKbLCgQoAg3BDiHBccJhDMxtbshdUj+gn+0n0PnGQxOFUhViCLg0bpHqwVAW1NkonpZQZTUVqPmOEc/JwKW0bQ5mtM85lreHd05iTHbOXImFKv04EbwYnkpewflHk8knF15O+KtWDKkmGJlFMWC0pT7agDuDqPkIFnbUQkUAG4qLn+kfEiJSmwbigPFSrKSNfENx0iLhYwXhZxnJmLBDJO5nNDYdLkxNJ2lKUMqlB7HMCNSLs0HJGS6VjhNeStLCm6GFBNYL/gqJDkM9yRaGykoU7LZtFNXcRaKUZ1aQNx8sEymGqWDc23wYMEVJOVirdY++KPFbPxGcFUtQANAA4HlGvHDLsy5JV0SYvHPLWlLeIEVFbi24/OJthYOoo/gD23+kA/ZVBXjIS+jgq/pd/No0WB3DwpCXBpvud/oPfGvNUY0Z8VtsF7RyiTJYkJCj70kOR5Nu840XeJODkqCz3slZLP4mLqADm3hFRaIZ+GcpfQv7oixsyUqUhAIE0FefiM6cgOliovfw8IX9NO9P1/kOaNbQFtSYibJlzlqzkmYMj0SzMN7qJUoq3FhF7svYyEJVOdRmPJLk0Y5VNlDCmZhuAjKY3DO2UDKQVlt7oDgcQ5bR402AxUwyu6DeFKVTSdEoEpCAOKixfcg747G8kzBaZDt9QVilhB8OcudNCQN9aPGi7HFhOH5x6GK7tGBLmJCQClSQWLqbkXdPnBPY6b/Emg6gHy/eObgtc8kzXm3xpmmxE3KhR3JJ8hAWAl5Z01O5MoeSGgjF1AT+JSR0fMr/AEgxBg1PPn/+n/bHoS8HKumHNCjsKKJE8KGwoAHQobHRAAFtnZQnoZhmHsk05h2sYx0jZ2JnFaJeVGQJcBWX2gSBm6cI9BEU3ZxLTJ/OV/Yf1jm5OKMpqzeE2os87x2zZ0lZTMSUGvFxvCtYAXgyKlyDv0/SPbsVs6XOQUrAUDodDvB0PGPPO0ewjhl0rKV7J14pVx9R1jn5uJwVx6NuPkUtMG2JhiJE0DX5UiqXIASo6uouAzOSQODExfbElshe5xFNPQ5WHoCdaX3RjGTxNGrkVc0lXtF/XziuxeOUgEpJv0jQJ2UDX1qYqdubPIlKAq2U0Gj3h8dZUKfRcdl1lckqX4iXd67/AC6RQydrTEqDKN9a+saLsnJy4UvuUfUxlMPhFKWAkOSQwjVJW7M30qNhNwuJ7mXNVLkzJa2yl03OjXBFXpRjBiMKUurKPYbKDR3tWH7LwJly0pJJCXIc0BNVEbre6KfF4w4melIfuEk1qAtSWJruqKbjxjOcU+i4yaLvHz8qdxNm6QDtSeg92ggJKFrqTVQUXA6Vu+sUpEw4hislGdmNQEuHIBsQIu+3Ow04fLNkElC2Uk5irxOQog8QoHqWi+PicVdkynboh2XNByhRSDlBam53B0Z6jlFxscePFsxBw6SWNfCosdzF/dGRmylOjK6SUA5g1RlGYA6EM/URpuxCArvyEJzqlTcxsSAUVtxtQUioQ/5LvwKUvwV9ix2/I77u1ZMqwGDlswDMxLZtaaQuy5y4kpIYlB92U/CFPWZmC8WY5JntGoAyily3KINgJ/3iWxIuhxeqVWvyeDj1zX7Qpu+KjYJOZZOiXSP5vveTAcyqB9nf5k8/nA8hFkJIAAAYCwgDZqPFOP8AxVDyjub2v54OZdMMeFHcsKKJO5I6ERapw43Q7uRE5DKyXh3hy8GRFgmUBHVQWBVFBEUewD/Gn8pXoqNctLxluzUl5+I/lleiozf/AGT+5a6ZeyxFR2tk5sMoOkB05irc/wB3836xaq2hJSSCtLjmfS8ZztTi04iWJUsqSywVHLcAGgDvr7oJyVMIraKHZaUBJCH0dzq1Yxs1ayqeUmoLJ5lR9AD7o2OEly5CT4qnVRAs7U0vAStnSVvlUEuXJSoFy5qX5xxJUdN2DYGaVJAU2fKCW1FnHxim7VKygNRSmTT8Oo9PfGoGzU+BlF02LCo1B5/VoE232cM/KUrSCNC7Nz8tIIrdjk7VEnZyT/uzalKve8LZGxBLDqHjI8uEWGyMEZUrKpiRu1iDbG1e7R4faUPIannFedEkWJkzMVNGEkXV/mL0SkXfhv5gaxNMUkSMPJyiXNkTJiJqNXOXx8czX3jc0Hdnu0+DwclKRnXOWAqaoJrnLeF1EUDsGffrFXt7ahnzPtKZCpbJylRchdaEnKA4A8hwjRpRjolO5AeAkg4pINQVH1jS9seyy5MsmWSrDhWbIa92SRbUg06gPvjNbHmEzULNDU+l43e3O0E6VKWnEyElKkkEomoFDRwkkk3BtDVY79Ct5aMFOw4GUAF0rUnhlUhRT/cPKLDsFiknFhIcCZImJY0L+2fSIJhTNZSfyUFgpJcU01HLlAmyMcJeOw6gCnupiUrOhSrwEj/V7omPaY30zS4LAzFYaYpCk5Ue3LVm8TsxBBoRXSBtg4hJnSyEFBE5APicF3FNdYvdkSu7TiJUzwqIoCR+FTVFNRGf2bLKZgcENMlm3/ETHO1GPJGu/wBy+4P+eD0kS4q9kSnRMO+dM9YugoUir7Pf5D71LPmox6T7ObwTdzHIMYQoqxUTYecFAt90sb3DfMRGnFu7byOoLGMMragmSzOCjerXd7MNTRuYiBO3iihXMTehzDmWjJTXZfx67PQDPjnfRg0dql3QsqD+IsC3mImO3ypQV3iXDWIBYPTTefOH8iD4n4NytVC12Lc9IyE/ZeKD5JAJNz3qA/vgj/tO7eEBiCWVcC4trBEvtSkh8qm5g/KE8ZeQUZR8GWxeA2hX+Dl/lCV+hMUe0dn4tvGifaroWPQR6IrtNLIBSSTmq40djUE1izlYoLGZJcH66RHwxfTKza7R4mqWHOYKFL1u9YfJwKCaKWo7h+gpHq+P2IJ7iZMmKS/sunLobFJgSV2MwyfuKPNavQECI+B+GV8y8nncyaiWKIL29urnShiBWNmJo6kjQEvUfvG87Tdm8MjDrbLKXQpJUokkMcoSV1dgI89kYRS0kkMyvxZjYXpTo8Zy43F7KU1JaLHDbXmi6geBHpEGJBUkk1MdlYZolWjwmBCLXYuNwipaEzsNLdIylaVFCy1iwIzHfWGY8y0oXkXMbMChBWSAhzcFw4BSL1dUZ3BrJUQGoSDyeJBjQCtvupH9yR8YhSb7LaoscArxJJvX4QzaOzu8UVMTfe96QsEvN3Z35vQ/OBcry8/iUAmqcxDUuOkLldY2HGtsIwuGEsMD7TvRg7AiguzX15ERpZmB77Zq1feQv+lwAfepJ5IjJbMST4qswoeOYn3NGo2KVS1qkqI7vESgl9ylhQlq6KBQ+8iNuKVtozmq2ajYs1GImZ1JSrvJEpZBALK9lV+LiMnLmq75acxKUlJSHeue730iXscZq0pSlfdrCCHKc1llwQWuXMN2hM7vEzEqS81goqT7Jup8pYg3iOZJ1KumEOmj0iaGBO5z5QD2flNhpfInzUYmx+J/hTD+RZ/0mIdmKaRLG5CfSOz8xl4D+7hQP3xhRdEmGwcpCZeSWSKgvetDXyiHaeAXPBzTMwL6ZSNdPSK6TPVW45hvrSLSTNGpY8PjHnNs63BPsB2VsIySolTg6aXofrfAOJUErI4k0AI4Vi9xU4kULxQ4zBgqeoVuuD1EDt9ixVUiXDzEVKnJUlgxbKXud8MmrUkBKFkniaHkICnSVfdLb9YjmKW4YGjwql4JcS7lSZiZb5qsSQGrTdv0huz+08yQXS6qAZGcFmFW8/owFgsSsKJchmobF66xZyJ4VXInMSXZLWPONE2kpCrLRoZ/aJSZclc1PdqMwFaAXISAKkO4BBNDE2O7UYZZEsTVjxJzFBKWB3qZ2YuwrSM/NQVM4DOKZj6RENjAlylyfzfp74t878Ij4X7HbSw+FnLkIlZvGtSpqytRPdy6qF2OYsm2sTbR2VIlJSJCUpSQSprk28WpPOsQ7GwwUZk0Dw0lSxT2EGpFmzLf+mJsTLoGqLuAYbksSqdlVNkwyZK8JiwnymyvqYDx+IooMKO0Slod7KXEIUZRUkDKCASGqel+cRTVomJUEJyHukBTUGbvEOYmTtlKQUAOmgY2IFuMcRjU5VFKEhgNHfxpFfOIX0L+4fgJQR3aQXAf0jipiEKySSFDKl3ch6v1O7R4fIJCpRIAvTixjk/aUmYM6WzjQ0V5axnyp1EcKtkmHKgn7oGgSGo5A9IsjgXMkEt3iggk7p0r+Ef+WYFvvAiuwifAkHQD0Pyhy9ozpgljKgJl5Q4JdpfeFCuZKyDwAtD4ZJTaY5p4qi+7ISGmpKqEmaKmxASWqfzNEG21A4+aNyUh2/Imxet4FwW0ZkwqKhLEwqWogBWTOps2uZqDV7wBhtszVYgy38IUoaEFiRSjt1i+STxcUtft9jOKp2ejYpT4Mqe8oe8AQdhJTS0D8qf7RFAraSfsJRmGfI2V6+3u5RcJ2lLSkAqHsiznThHRxTySl9EZzVWvqwruoUQ/4ij8QhRrmvZFGHOEq7k9fVrw6XKAOjtq/qCIl7sCmeGIkpcnPXjblHBbO/GPsZlSsOAKsaKUH83iKds5KtCKaF/lByMOA/jHuHxjv2YfiDnlXjeC2TjH2Va9kp0zv9cTEM7Z4JYKUCNMrhvWLo4Y6EecNmYM3DA6G8LJ+gxj7M/NlkUQvNdNAzEMNb3vEYxplS6jN4iNBVgasOMXysAldVNetSODxMnZqEoysMu6KctVROCu7KzBYgLlpUxSWZwAbPdzvh+OxhEpQR7S2QlwxzKpvPOCJEhMu1E60PIKbizHjWK/a2FmzVy1SSAlBBzFWTm1CRza4iV3sGlWgnZeNQJ4kpcCVKKbuFMpFQHZ6qcs9xpFliZlabv1/XrFKNnJTOM1JAJQEIp7LBioB2P6wRszDBCFMVF1qUSouXIS/pHSmmYStCxivZPGKnFJ9rcyrcXaLTH+zFLOlDK7Dyi8bejPIgXISUOsUA61Fgb/ALRzCYfukKWQxIsd2YaeUTIIYKX7KbJ3l2c7+UV+O2gVJmn8ob/3EfXSOZPJ0dNUiwSstKq5ofN4r8PhBLRnUAMxo4O5tK74L2dNzCS4Y5U+ZzQVtdIJCdwFBoAfl8YcnVImO7O4TFoZysPWgSoANp7/AHisKZs5ExKbvXUVOmj625RAqXlSvSqz/rS3pE+DUvuwtKVE5XDA/eWw8gl4hR/Hotv8ATsqSRm8VHWlNgAlOYJNODRHsrZcxMwErQoOollhVySGEO2ZNdKWDDKrz8QPvBij2T/mJ/mB36Kr5kQOMnJpPwTapGvnIBQ9HSPRX15xabNl5UkcX8wIqiHRM3jO3v8AlFtgFukch6R5z/8ABWdbrMJhRyFHOaFAComiVW4PxvD5klSg1b3s3TWH4ZNavybfFgmXzj2oxs5ZSorJGz1U9rzYc8pa+6C04Ygg1La0384lVMI3+kcRMUqzDnWDFE5Mnd29Du6Qk4tFib2gSfJVqfKn1+kQ/Z+HVz5EO0IQVM2e6nCqH61h5wx+WnpA8rElAYNTSsdxGOUkuMyuTctTAqC2OVKmXIBHNNRdoqMJiCxSC7Gru1rACLfCY8TSQQxazg/EwHiZYC1sALe8fpBSFYJMBP6BvV4PwKGll/xH0ECmDMKrwEG+Y+gi4vZMugPaPsxViSVAgD6eLXHoJSaHyMVeGWXNDzt8XjobpGFWysxciaspYUChSlEgs7a7+kRHZ6wF+E1txqD8IlM0Ol1EZ1HKxNz72/SJ1yG+8QTvJ4VY8/fHIdQyRRSHuBLDHiVfpHVS5gKlzEkEmtGhk6UxBuRkrWvtX8obh0KlYTvJqlKWU5jmJLA2T6CCfSYodsmWTMeXbMUJzbqqK+oCX6iNDLnBKQEigFBuDMG6RlU41nUashai3DKC2/wlUaX7OwRqwAPRN46IrZk3o5InF8hUpdbmpta/H3VirwRwycsxKZxJp9zUlNQ4F9YJlzXxR5JPD6pGbwU8pmGWfZSunVYZq2tRtYw5E3LTNIdbNBOwqkzFrlurxqJZRIDmoUm46RcbLKktmNmSQx03F63e0Ynaq1JxkwIEwuUqUQcqQCgG5BEGydsTyWSsKBpXhxZvnEygnCm/BSbT6PQguFGHHaOcKMKUsjTnWFHL/Yv9SNv7j6GxGDUahiBy/aJjIUdB7oHzAhmIgiXiikBySNxBfzIEehijmyYybhlmgp74ajBk6eVPWJ1Yw6S1n3Rz7WoD/Lbmr9IKQZMiXgK6+Y+cNGAD6+fxgpWJewr/ADD4mGrnHcPMfKBpCyZD/hydyj9coH2hhwJZIB98GKnUcfP4CA8es5DS+tvjCpUO2AbBIeZmOqblrvE+KPjV/KnXiqAthYgd6tPhYga1cWDdT7oPx7DxAppQ5jlF6VL6luLxC0in2QCIRhisr8RDNb65x1ExahmSim8ZiP7Q8OkZg7Dm/hfWx3u/JrxRNgOI2WWcKV1/eIJKTlvvHwMWs1SiKgeYitLij0enCnviqj4ItkcnBjw0zFJobfXpD8QlrUIsfrlFUvaUyX7ASRxJDVic4ueUpUEpcgKSl1XcPpZjfeIySNbCphJQnN7TJJ5gl/WKvtJPeUmVvqeSSQOj16RaqxYKwMgXQu7MKkGt3LC0U20pbzMoDUFAaDk8Ju2io6uynw+PImJSpJMsgpUdAlQKVEjhQ9I9IkpdCX1Sl+bVMYReCytmau6vWNzhlES5bMRkTVrDKGMdEZWzKcUiqxmFWmaZksZlCWkZRU1VQ5XD66i0CjbGMCx/uspi5cJACf51kkDfaLyVMK1HMqtfDagrTygiYSGIb2gCkcaCrbyInkipStoUXoxmJ7QmZMyyk97MLOsIVkBoPAhj/UroBDcfizLGVSzMxCyAkDxhFajKAy1GzM2nPWYzaMkOmakpehJCx7wHMUWK7NjMVS1hOWwKAop3EKU0NRqisiKV2gdIOVdQLKW1tPAadTzMKG/4F/5tX9Cf+qOw/gX6RZv2b5KVPZTcv1jipBp4T6fCLAI4gwhLHXr8YrEVgUqUo3T5AgN5RP3B3EQR3XAR3u4MRWDfYnu/mfhHU4UCw+XWCjHMsFIVgisBx90DY7BkIUXctu4xZCWL26xBj0gy1a/vEtaHZj5imBORJagdL1o5qOF4bOIUzhxprZoWOok7gNNav6vA+ctQeZjBs1SBp2FDul0nQhSgQ3EGDtkpCZasyqqWScxJJJCaknl7oiIrUam+6LDY0lJ7zgEt5mBNg0ji0pai0cq/KBkSFEnIRx3DhaLeZgENVIeIJKQklKesaZMzpGcmJYE61+UHSVsUGrZaOxoxb5wWMGioZ3fU/GAsfs0HKmWtaFCoLZkiuuu+jxCi12XaZJPCu7KpKQVlQoqn3mUTb82vGtoBxKmnK4N6RZhYSAl/Fc0Irqa8TFTPWO+Vv8NOl4zSqRf5Rs2SpajUVAAua+cbFMoJCUiwDdB+0Z/AICpiA33h6gxokEECrhzXrG8KszeyomIJmIy1dKw43lJHrBuPSQEnQFOu6sNSo94GZnF+bUP0YlxygULcsASXZ+VNY2k/xGSWgHaMvMnxVYhn+uMZHtf2gny5hlylZQUpJUB4j8raRsJmJGUOAUj2iQpyXYMLHm8Z7tLtSXIUicMKJp/GVK8LHwkpqBej6wJpy6G01HsxwxGP/HiPOZCjWp/2qpb/ACZp45hCjTOXozxj7PVcwaHD61iAFQH7fEx1CiXqD1f9BGWRtROVecLNEecDWGqVwPQfW6FYiRq6QoiSp9D6QjOVYDp9B4LAkMV+2DMCD3aVKoXZrUrUh6PaDlzDoPThDFqUx05t9WhPegMbh8PMnZkplks2YkpADu2vA23GNHgNhJTLSmYhKlhIClOqp36C0V3ZqYc84Zm9jd+KaI0TH8ULFJjuwcbJlD/u0eT+8w2ZhJcseFCUk/hSA/Cl4nKAR7Xl0iGeABR+sD6ACnRX5zmIYsA/B90HzYFJoYgZlMTPUlSmUr2iBmIGpblQGBJ+3F7i4oWmAUu4ZV9Lbol2nhlkqIY+0RVSWrzrTdvgNKVlNQP6lFzrUkxSSC2DTe2OQsEqWpqZpjgDmH3aQJN7azchRkTWxc06a+cVhQ8xZN8x4UgRWIAVyJjZccfRlKcvZtf9nu1pmIxgC2CUS1qLA3YJGu9Uekz5CSmhbgzx452c7WHCzTMCMyVDKoNXKSC4OhDfV43mye26MQ4loqMtDT2n1Yi8RKLTtIqMl5ZoJOAZYOYEfy16F6VjO7b28iUEoOTMcxBKm+8Qk2c2tDO0Xb/7KcmR1slSRRmJINdDTjpHm+P2zMxCxMmqSSE5QkDKEpclgG4k3Jhxi3sJSS0b/Cdo5ZDTJiVN4fAm35SkODB6sYlaf4SUzQpJBykAhKgQXlk594sz8oxeyZKSApOUC9SG3Vi/wikrygqSrLTQ3ryibotINR2TlkA5ilw+UhDjga3FoUcMtJqQH5t8YUGSHTN+lYOvKg4fXyhv2gMWSSOTfXWI++Sl3atPrUdYeljqC/Vvp/fGhDHCcbBn506CkN7xta9fg/nCWsAHUcz8adecQ/bUmj+o03t84ToCcLUS3h60+EIKUwdTvewD+VPrrB3p0+JoG1fn5w1Sib+pibSCicau5I479frfHCXfQa833xASrWlKONOdocVsHJeCwopOz/hmzn1CT/qmW84vvtCRqTv39ecUAXkmFbUYgtuehZ6t8YtZagoAg0J+qO784V5dDSS7JziBvfkPjzhoWSDRvr3REFJSSS7++JBOCnarAfV4TWg14BppgVRoesEzoEWaHrEUMy+OUtTgBwCRduGtunCAkhQqRyGZqbhTnGj2phkK8QJBawDPQcq8esZWcuag2Uo6EMfSpgxY7Rmdo4RSJyyB97jvhqMG3iUw6xcbQkKUc/jSrXwEA+oiuXhFG+Y9D6mOlStGDjTK+etzS0aDsKWmL5S//sA+MBo2Is/dbnF52Z2QqXMJOoTTlMQfgYpyVUTi7A/9pSP95Qf+EP7lxkCI9F7Y7PE2ahW5AHvMZ5WxqWr+1vr0gjJJBKLstOzeHBkI8IsXcCviIueUXCMIjWWktbwvSm4OavFNsyVkQUkkVdLEjy+tYs0leU/xD/zBzW/va49I5Zds6Y9BYkyRTLK949zUjkDFJ/8AF/0Ee7NHIdFHoXdgOqgA6Xatet44hLB0uDzLHkAYfLkKuXA1JLN1b0jiEguKltXNeNfjGpkTkPcP16vDSlOjPva0Q5ndq6QlI6eQiG16HROPr4a0iFU1+ltdG5x0SwL1hd9wp6/ODIKGqmEVAIpvrrvtuiBeJ8NQytw04kxKtz+0BzcFQh1cXNWiHsa0QlRY7jxBNn6a/rASlLNkkHRyz++0WP8AhqWYvwFLve9IeMAEgGjNQvdqW10+MJRHYHLBarP1NesG7PB8RPD9YbNlZAT97+VnDFgLudab4jwOLKlKzIKdxLsa79YYE86AMSvStx5OzQdMMATUOTq9GgEQFGYWB4GF9lBOh5C1PcInlYFaa5mFwALXe1338bRMrBWUrlw5vrzitiK84EHQm+o48Yd9hAHhSH38B9WgzDSNPFzL+52BHGHiWQdaU46sPXnDQin/AMM4QZhNnm6U/XxL+kG/ZfDybTeNYkw6AFEgAUAY3oSWbrwguh1ZXbR2YrMFEMLcbk+UV69kWJFbgEXqL73vSNWJb337v1jhwifxE8H051gUgcTGTdhOQw+I4PAh2LNSp0uzVDBtRWo+hHoKMGNGG9qPfr+8ISUmjC3Gx0G6KqwWjz47Knmvd/8AxrPveFHoyZQ3e8QoKHkQ4megKBmBKVDUrcgm3hF9KaA8HiaZNIUEpSVOHzuMgGtnflSAsNMlk5kEBQYuWSSWZ7xOnwCiqAFkvlAFTpfq8PafRNILUh9XcV0iIM3hJJsdz8Dqfq8VUgTJy/Eppb/dNDw0fnzAaLWWhtABQANpoWHpBSFY1KSQ/wC5661hpWBc/D3QphJcMzWOZ34s1IQdgQ2809zljrXWnGM2irOKD2s3Rn4GOA5mCeHuFbb66x0hTWDXvWlBYNHO+dIqz1emlLMPp4AF3xaoZ6CpufTWIu78WaxfeeGnl74lmOqxf94cMOLMX+fEkMOcTVlJ0QkluWjsPqrNCQl9763v73gj7Lz4DX1+qxMUV5UDH03dTBi/IZLwCZbt8n90MUl9+j0f3mDggkmlt1RqND9PpCo5etNxew38ObUvFYk2QIlHLvPPLuuNBp+0RJw7kDLuoHFWq/X4QeJDXUK36buYrvhpFOI0A0N3i8RWV6peV2CbNVgTuq70OvCOTJQSl1FwBUGmm6xg6WkKUQS+lyNGYB/0hs7AJLukMGrTdp5aAQUIpDiiUhlM2lgw4RJKxCnLAFlMC+hDMKb+cHTuzyczoUoWYXLXNTXoD0MQztgr0mhNmGXMw4uoEGt29YyxZeSJUbQyuJtCki4YN+Fxd61FnFYFxe3UiqSA7kO16Wq5Hz4PHP8As8ol5k9agHBHssk1DuSRV1UD1grBdnpKGUAM1nIzHV6qL2MaYsVi2dtBUwAtSpUdG4b6G4g9Ex+Whfpav1pES5iUragsSOh1AD66dYSZmupG4CzEc9D59KWhMIyE1DNyhQEuaXNFX0KP+iOw7QUZUQdh8IVVUQE82J4ClOZiPCSkv4lNu5+Ri074flBcAgkagsb60oB0jSTroiKCRMypygBvMZRupZvKJ2NBwerDdwgaXO8JCg6noQd9ADZvjEqARYZR911BhuLWD0jKiyUJJJFmf8u7UljfSJJbEUVYHr5GukRzApNQQaCp8SRajgjo+4Q9CQAUmhtSguaHWoIL1goQ3OwIHJwWGrhtRw4Q+SaC12sX4VakNElraM1upd23cebRJIFlAC24Cjs44mrmCrAaqWSHYg6s/oXDcCPnEqkqFKtTeKVap4bzCy0L3p8+Rq466VhssOKBIpeupoKULU3/ADGA0qy1UfCzu4DUZr60h0tiAd4GlajSn08NKxYg60PXSnn+8QzMWkcOFyw5KYH64QhkxNCSCU28TgilGB8g+/WJCsBIBLUq6gHPP60MV52gcoLLfKDZ6Fh1dt2+K2eVrc0agB6UHHmLWhOQJF2jGIOrNRyRu4qY++H94JgBSSXDUIBDVLUPkw0rrFPhsFQvQfWsNlTEIY+Eg2Yk8qD9InMdFyMOlqIDqZ99nDuKFgaB4kM8D2zl3M3D8rjSKZGJJBYliT7gGO7fbdCw8tSi5Jtv38DBmGIZP2hLSVAF9zUYanMS5Nh8N5OFnIJDOVCqQoF+b8nFIqxKdailQoPIkNpUxKmeksFUIoKFXnve0PIVFhOch0LyvpwNCzOzDnrAal+0M6VjSlBdqpZ+kdRLO4NowbqzRNlYjMyrGmnOtIG7GlRDKQVOEu5ABYGoGrH4GGLkqTRPP2SbVcMXDRZBDgmWC1RUXZn15+UIoLguRwdt700/eHgGQJLwiCASJhJAJIQ4L7iRCidMwNTI38w/6oUXiKzJ4NWoSQ6QHAdjY6VFhBtEgKAUA7B11I3k242tEGCweUlSiw3MC/SrD5RYSpCRUXLOBatHYUAg7AkSaFRyg1cgEuSwelqt0rBKAGrlylNQ4Fr1sRy3w2WUgkpooD2WJIBvZiW+cKRP8JKEk2cFwxJB9o/CmkMQ+SGeqXNdxqGcsSwNm4RKpLpISDVgRYUYtXSkMXLVUlTOaircA+jG54caTpAYVzAMaENwoz7oVgdkp/EPETRy1QeTGgu0dmFg7AE+ykAVralx9aVaVgKAKQx1YhyHcs7g8YRmgAXU9y17i3Jz+kMRGJ+rEJN1EB6E82D9IhmTl3QgKDXdIJeg8OZzThy3QWgAlmVUKBDE+lBrXebGB585gcrOdXUfDTT31IvSIZSGTsQyCohQalCXLOwLJqB6npFbJkqLio3Zv1rxg+asqFAT5ACrnyMQCaSeHEp5bjGbZSOB8xclVACAQaDg9IkmijhIA1zOD0Y0iHu9PAk1Z1MWF2DCtofJlAircydRxPpC2AkzA/hAtVysjjSxhipHi8SiLswLPokAUFPSHoChYJLU1PW9IYupqC5a+4bq05GChkve+BkpJIDVDc+BhmGK0kKCUggFiflb3xJ3CUpZIfMAVNUpazEsRc1BhiZIJYpUo8QBTTWvWChEncKU5UzVNA19wFvPziaSgsEoSlWUkuQE3DkVvf0g/D4cJBCVJNKOQpuFPZ9/CHhSgB94EUrqQd5PnwjVQ9ktgkjDrTmJLFVkliRwBD8t/OLDLYHLSooCRS5BrwgZc/KwfK6m1ULOztTW++HIxiQlRL3GrO9L3YlvOLUaJ7H92wcOeIDDmB7ojMxixqKEFjlYmrEG8RoxC1LLMynNNw+7Q0Oj7gYaJqRuJQSCwZgbg0Y2IigJPtDUZEKGKlyyd3UfKFDphoy6tpqCQlg2a5cmtw5LwRKx/s+BD0LsaFucKFE0AdKx6twtevUX1iCXtZRSo5UDKpgACB5PWFChroXkjO3JgmBIYAji9OLw/AbZWpgQkDMQwBG8798KFBWhkn+MzAk2dxv3HjDV7WXUsl2Tv/EBvpQwoUJiQzGdpZiZqJbIyqSpR9p3SaVCoLk7VVVgkDcxagUd/CFChtdDQFP20sy3ZPiDkVa/OBxjVFQG8CocH3HjHYUYSKJE4smpSktvBPxpEf8AiagoUTutpfS/MwoUIYR/iSisEsS1y5OvGt9YH+3qKGJvrrHYUOQkc2btZRSokJ3a6W1i2Rj1ZWYMCCLirAvQ7zChRrFEtkx2orKKJuPxHUjVUDIx5X41BLjhuUoA3d6CFCimIIwmPVlTQeLKTf2rlV7l66UECzNsKUVulFCdK04u8KFCfQ12AnaCnKaNTfqDxidW1VKoQk5Eki/FNQ7Gg3QoUHH0ORWfb1bh7/nChQoKE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77" t="21001" r="12682" b="20031"/>
          <a:stretch/>
        </p:blipFill>
        <p:spPr bwMode="auto">
          <a:xfrm>
            <a:off x="1403648" y="3786646"/>
            <a:ext cx="5832648" cy="286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753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122"/>
                                        </p:tgtEl>
                                        <p:attrNameLst>
                                          <p:attrName>style.visibility</p:attrName>
                                        </p:attrNameLst>
                                      </p:cBhvr>
                                      <p:to>
                                        <p:strVal val="visible"/>
                                      </p:to>
                                    </p:set>
                                    <p:animEffect transition="in" filter="circle(in)">
                                      <p:cBhvr>
                                        <p:cTn id="5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8434" y="1124744"/>
            <a:ext cx="7930333" cy="1546577"/>
          </a:xfrm>
          <a:prstGeom prst="rect">
            <a:avLst/>
          </a:prstGeom>
        </p:spPr>
        <p:txBody>
          <a:bodyPr wrap="square">
            <a:spAutoFit/>
          </a:bodyPr>
          <a:lstStyle/>
          <a:p>
            <a:pPr algn="just">
              <a:lnSpc>
                <a:spcPct val="150000"/>
              </a:lnSpc>
            </a:pPr>
            <a:r>
              <a:rPr lang="es-EC" sz="1500" dirty="0">
                <a:latin typeface="Arial Narrow" panose="020B0606020202030204" pitchFamily="34" charset="0"/>
              </a:rPr>
              <a:t>El estudio de estabilidad de una presa se lo realiza a partir de suposiciones de condiciones críticas que en un momento dado pueden ocasionar el colapso de la estructura, para este caso en particular, se evaluará el factor de seguridad por diferentes métodos con el propósito de conocer la probabilidad de falla del talud y así poder brindar una solución óptima</a:t>
            </a:r>
            <a:r>
              <a:rPr lang="es-EC" dirty="0"/>
              <a:t>.</a:t>
            </a:r>
          </a:p>
        </p:txBody>
      </p:sp>
      <p:sp>
        <p:nvSpPr>
          <p:cNvPr id="7" name="6 Rectángulo"/>
          <p:cNvSpPr/>
          <p:nvPr/>
        </p:nvSpPr>
        <p:spPr>
          <a:xfrm>
            <a:off x="467544" y="3356992"/>
            <a:ext cx="7768952" cy="2169825"/>
          </a:xfrm>
          <a:prstGeom prst="rect">
            <a:avLst/>
          </a:prstGeom>
        </p:spPr>
        <p:txBody>
          <a:bodyPr wrap="square">
            <a:spAutoFit/>
          </a:bodyPr>
          <a:lstStyle/>
          <a:p>
            <a:pPr>
              <a:lnSpc>
                <a:spcPct val="150000"/>
              </a:lnSpc>
            </a:pPr>
            <a:r>
              <a:rPr lang="es-EC" sz="1500" dirty="0" smtClean="0">
                <a:latin typeface="Arial Narrow" panose="020B0606020202030204" pitchFamily="34" charset="0"/>
              </a:rPr>
              <a:t>De </a:t>
            </a:r>
            <a:r>
              <a:rPr lang="es-EC" sz="1500" dirty="0">
                <a:latin typeface="Arial Narrow" panose="020B0606020202030204" pitchFamily="34" charset="0"/>
              </a:rPr>
              <a:t>forma general, los métodos de cálculo utilizados para analizar la estabilidad de taludes y laderas se pueden clasificar en tres grandes grupos</a:t>
            </a:r>
            <a:r>
              <a:rPr lang="es-EC" sz="1500" dirty="0" smtClean="0">
                <a:latin typeface="Arial Narrow" panose="020B0606020202030204" pitchFamily="34" charset="0"/>
              </a:rPr>
              <a:t>:</a:t>
            </a:r>
          </a:p>
          <a:p>
            <a:pPr>
              <a:lnSpc>
                <a:spcPct val="150000"/>
              </a:lnSpc>
            </a:pPr>
            <a:endParaRPr lang="es-EC" sz="1500" dirty="0">
              <a:latin typeface="Arial Narrow" panose="020B0606020202030204" pitchFamily="34" charset="0"/>
            </a:endParaRPr>
          </a:p>
          <a:p>
            <a:pPr marL="285750" lvl="0" indent="-285750">
              <a:lnSpc>
                <a:spcPct val="150000"/>
              </a:lnSpc>
              <a:buFont typeface="Arial" panose="020B0604020202020204" pitchFamily="34" charset="0"/>
              <a:buChar char="•"/>
            </a:pPr>
            <a:r>
              <a:rPr lang="es-EC" sz="1500" dirty="0">
                <a:latin typeface="Arial Narrow" panose="020B0606020202030204" pitchFamily="34" charset="0"/>
              </a:rPr>
              <a:t>Métodos basados en el equilibrio límite de la masa de terreno en movimiento</a:t>
            </a:r>
          </a:p>
          <a:p>
            <a:pPr marL="285750" lvl="0" indent="-285750">
              <a:lnSpc>
                <a:spcPct val="150000"/>
              </a:lnSpc>
              <a:buFont typeface="Arial" panose="020B0604020202020204" pitchFamily="34" charset="0"/>
              <a:buChar char="•"/>
            </a:pPr>
            <a:r>
              <a:rPr lang="es-EC" sz="1500" dirty="0">
                <a:latin typeface="Arial Narrow" panose="020B0606020202030204" pitchFamily="34" charset="0"/>
              </a:rPr>
              <a:t>Métodos que consideran las deformaciones del terreno (métodos numéricos)</a:t>
            </a:r>
          </a:p>
          <a:p>
            <a:pPr marL="285750" lvl="0" indent="-285750">
              <a:lnSpc>
                <a:spcPct val="150000"/>
              </a:lnSpc>
              <a:buFont typeface="Arial" panose="020B0604020202020204" pitchFamily="34" charset="0"/>
              <a:buChar char="•"/>
            </a:pPr>
            <a:r>
              <a:rPr lang="es-EC" sz="1500" dirty="0">
                <a:latin typeface="Arial Narrow" panose="020B0606020202030204" pitchFamily="34" charset="0"/>
              </a:rPr>
              <a:t>Redes neuronales para predecir el comportamiento de taludes y laderas.</a:t>
            </a:r>
          </a:p>
        </p:txBody>
      </p:sp>
      <p:sp>
        <p:nvSpPr>
          <p:cNvPr id="10" name="9 Rectángulo"/>
          <p:cNvSpPr/>
          <p:nvPr/>
        </p:nvSpPr>
        <p:spPr>
          <a:xfrm>
            <a:off x="468434" y="2777207"/>
            <a:ext cx="7404814" cy="369332"/>
          </a:xfrm>
          <a:prstGeom prst="rect">
            <a:avLst/>
          </a:prstGeom>
        </p:spPr>
        <p:txBody>
          <a:bodyPr wrap="square">
            <a:spAutoFit/>
          </a:bodyPr>
          <a:lstStyle/>
          <a:p>
            <a:pPr marL="0" lvl="2"/>
            <a:r>
              <a:rPr lang="es-EC" b="1" u="sng" dirty="0" smtClean="0">
                <a:latin typeface="Arial Narrow" panose="020B0606020202030204" pitchFamily="34" charset="0"/>
              </a:rPr>
              <a:t>Métodos de análisis</a:t>
            </a:r>
            <a:endParaRPr lang="es-EC" u="sng" dirty="0">
              <a:latin typeface="Arial Narrow" panose="020B0606020202030204" pitchFamily="34" charset="0"/>
            </a:endParaRPr>
          </a:p>
        </p:txBody>
      </p:sp>
      <p:pic>
        <p:nvPicPr>
          <p:cNvPr id="8" name="Picture 2"/>
          <p:cNvPicPr/>
          <p:nvPr/>
        </p:nvPicPr>
        <p:blipFill rotWithShape="1">
          <a:blip r:embed="rId2">
            <a:extLst>
              <a:ext uri="{28A0092B-C50C-407E-A947-70E740481C1C}">
                <a14:useLocalDpi xmlns:a14="http://schemas.microsoft.com/office/drawing/2010/main" val="0"/>
              </a:ext>
            </a:extLst>
          </a:blip>
          <a:srcRect b="14286"/>
          <a:stretch/>
        </p:blipFill>
        <p:spPr bwMode="auto">
          <a:xfrm>
            <a:off x="539552" y="3284984"/>
            <a:ext cx="7569968" cy="3379093"/>
          </a:xfrm>
          <a:prstGeom prst="rect">
            <a:avLst/>
          </a:prstGeom>
          <a:ln w="28575">
            <a:solidFill>
              <a:schemeClr val="tx1"/>
            </a:solidFill>
          </a:ln>
          <a:extLst>
            <a:ext uri="{53640926-AAD7-44D8-BBD7-CCE9431645EC}">
              <a14:shadowObscured xmlns:a14="http://schemas.microsoft.com/office/drawing/2010/main"/>
            </a:ext>
          </a:extLst>
        </p:spPr>
      </p:pic>
      <p:sp>
        <p:nvSpPr>
          <p:cNvPr id="9" name="Oval 32"/>
          <p:cNvSpPr>
            <a:spLocks noChangeArrowheads="1"/>
          </p:cNvSpPr>
          <p:nvPr/>
        </p:nvSpPr>
        <p:spPr bwMode="auto">
          <a:xfrm>
            <a:off x="4448676" y="5968151"/>
            <a:ext cx="1491475" cy="695925"/>
          </a:xfrm>
          <a:prstGeom prst="ellipse">
            <a:avLst/>
          </a:prstGeom>
          <a:solidFill>
            <a:schemeClr val="lt1">
              <a:lumMod val="100000"/>
              <a:lumOff val="0"/>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11" name="Oval 32"/>
          <p:cNvSpPr>
            <a:spLocks noChangeArrowheads="1"/>
          </p:cNvSpPr>
          <p:nvPr/>
        </p:nvSpPr>
        <p:spPr bwMode="auto">
          <a:xfrm>
            <a:off x="3635896" y="4437112"/>
            <a:ext cx="1820686" cy="347962"/>
          </a:xfrm>
          <a:prstGeom prst="ellipse">
            <a:avLst/>
          </a:prstGeom>
          <a:solidFill>
            <a:schemeClr val="lt1">
              <a:lumMod val="100000"/>
              <a:lumOff val="0"/>
              <a:alpha val="0"/>
            </a:schemeClr>
          </a:solidFill>
          <a:ln w="2857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35761070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txBox="1">
            <a:spLocks/>
          </p:cNvSpPr>
          <p:nvPr/>
        </p:nvSpPr>
        <p:spPr>
          <a:xfrm>
            <a:off x="381000" y="188640"/>
            <a:ext cx="5199112" cy="696889"/>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just"/>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OBJETIVO GENERAL</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4" name="3 Rectángulo"/>
          <p:cNvSpPr/>
          <p:nvPr/>
        </p:nvSpPr>
        <p:spPr>
          <a:xfrm>
            <a:off x="539552" y="1124744"/>
            <a:ext cx="7632848" cy="1131079"/>
          </a:xfrm>
          <a:prstGeom prst="rect">
            <a:avLst/>
          </a:prstGeom>
        </p:spPr>
        <p:txBody>
          <a:bodyPr wrap="square">
            <a:spAutoFit/>
          </a:bodyPr>
          <a:lstStyle/>
          <a:p>
            <a:pPr marL="274320" lvl="0" indent="-274320" algn="just">
              <a:lnSpc>
                <a:spcPct val="150000"/>
              </a:lnSpc>
              <a:spcBef>
                <a:spcPts val="600"/>
              </a:spcBef>
              <a:buClr>
                <a:schemeClr val="accent1"/>
              </a:buClr>
              <a:buSzPct val="70000"/>
              <a:buFont typeface="Wingdings"/>
              <a:buChar char=""/>
            </a:pPr>
            <a:r>
              <a:rPr lang="es-EC" sz="1500" dirty="0" smtClean="0">
                <a:latin typeface="Arial Narrow" panose="020B0606020202030204" pitchFamily="34" charset="0"/>
              </a:rPr>
              <a:t>Elaborar </a:t>
            </a:r>
            <a:r>
              <a:rPr lang="es-EC" sz="1500" dirty="0">
                <a:latin typeface="Arial Narrow" panose="020B0606020202030204" pitchFamily="34" charset="0"/>
              </a:rPr>
              <a:t>una nueva alternativa de la presa Rio Grande, que tome en cuenta los requerimientos estructurales y últimos adelantos de la ciencia y tecnología de construcción de presas de materiales sueltos, para garantizar su buen funcionamiento.</a:t>
            </a:r>
          </a:p>
        </p:txBody>
      </p:sp>
      <p:sp>
        <p:nvSpPr>
          <p:cNvPr id="5" name="2 Título"/>
          <p:cNvSpPr txBox="1">
            <a:spLocks/>
          </p:cNvSpPr>
          <p:nvPr/>
        </p:nvSpPr>
        <p:spPr>
          <a:xfrm>
            <a:off x="530468" y="2588095"/>
            <a:ext cx="6417795" cy="696889"/>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just"/>
            <a:r>
              <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OBJETIVOS ESPECIFICOS</a:t>
            </a:r>
          </a:p>
        </p:txBody>
      </p:sp>
      <p:sp>
        <p:nvSpPr>
          <p:cNvPr id="2" name="1 Rectángulo"/>
          <p:cNvSpPr/>
          <p:nvPr/>
        </p:nvSpPr>
        <p:spPr>
          <a:xfrm>
            <a:off x="683568" y="3543687"/>
            <a:ext cx="7488832" cy="2477601"/>
          </a:xfrm>
          <a:prstGeom prst="rect">
            <a:avLst/>
          </a:prstGeom>
        </p:spPr>
        <p:txBody>
          <a:bodyPr wrap="square">
            <a:spAutoFit/>
          </a:bodyPr>
          <a:lstStyle/>
          <a:p>
            <a:pPr marL="274320" indent="-274320" algn="just">
              <a:lnSpc>
                <a:spcPct val="150000"/>
              </a:lnSpc>
              <a:spcBef>
                <a:spcPts val="600"/>
              </a:spcBef>
              <a:buClr>
                <a:schemeClr val="accent1"/>
              </a:buClr>
              <a:buSzPct val="70000"/>
              <a:buFont typeface="Wingdings"/>
              <a:buChar char=""/>
            </a:pPr>
            <a:r>
              <a:rPr lang="es-EC" sz="1500" dirty="0">
                <a:latin typeface="Arial Narrow" panose="020B0606020202030204" pitchFamily="34" charset="0"/>
              </a:rPr>
              <a:t>Recopilar información existente y necesaria para determinar las mejores condiciones de diseño de la presa.</a:t>
            </a:r>
          </a:p>
          <a:p>
            <a:pPr marL="274320" indent="-274320" algn="just">
              <a:lnSpc>
                <a:spcPct val="150000"/>
              </a:lnSpc>
              <a:spcBef>
                <a:spcPts val="600"/>
              </a:spcBef>
              <a:buClr>
                <a:schemeClr val="accent1"/>
              </a:buClr>
              <a:buSzPct val="70000"/>
              <a:buFont typeface="Wingdings"/>
              <a:buChar char=""/>
            </a:pPr>
            <a:r>
              <a:rPr lang="es-EC" sz="1500" dirty="0">
                <a:latin typeface="Arial Narrow" panose="020B0606020202030204" pitchFamily="34" charset="0"/>
              </a:rPr>
              <a:t>Actualizar los datos hidrológicos de la cuenca y la sección de cierre</a:t>
            </a:r>
          </a:p>
          <a:p>
            <a:pPr marL="274320" indent="-274320" algn="just">
              <a:lnSpc>
                <a:spcPct val="150000"/>
              </a:lnSpc>
              <a:spcBef>
                <a:spcPts val="600"/>
              </a:spcBef>
              <a:buClr>
                <a:schemeClr val="accent1"/>
              </a:buClr>
              <a:buSzPct val="70000"/>
              <a:buFont typeface="Wingdings"/>
              <a:buChar char=""/>
            </a:pPr>
            <a:r>
              <a:rPr lang="es-EC" sz="1500" dirty="0">
                <a:latin typeface="Arial Narrow" panose="020B0606020202030204" pitchFamily="34" charset="0"/>
              </a:rPr>
              <a:t>Analizar las características del suelo y proponer la mejor opción </a:t>
            </a:r>
            <a:r>
              <a:rPr lang="es-EC" sz="1500" dirty="0" smtClean="0">
                <a:latin typeface="Arial Narrow" panose="020B0606020202030204" pitchFamily="34" charset="0"/>
              </a:rPr>
              <a:t>para la  </a:t>
            </a:r>
            <a:r>
              <a:rPr lang="es-EC" sz="1500" dirty="0">
                <a:latin typeface="Arial Narrow" panose="020B0606020202030204" pitchFamily="34" charset="0"/>
              </a:rPr>
              <a:t>cimentación de la obra. </a:t>
            </a:r>
          </a:p>
          <a:p>
            <a:pPr marL="274320" indent="-274320" algn="just">
              <a:lnSpc>
                <a:spcPct val="150000"/>
              </a:lnSpc>
              <a:spcBef>
                <a:spcPts val="600"/>
              </a:spcBef>
              <a:buClr>
                <a:schemeClr val="accent1"/>
              </a:buClr>
              <a:buSzPct val="70000"/>
              <a:buFont typeface="Wingdings"/>
              <a:buChar char=""/>
            </a:pPr>
            <a:r>
              <a:rPr lang="es-EC" sz="1500" dirty="0">
                <a:latin typeface="Arial Narrow" panose="020B0606020202030204" pitchFamily="34" charset="0"/>
              </a:rPr>
              <a:t>Elaborar una nueva alternativa de diseño de una presa de materiales sueltos.</a:t>
            </a:r>
          </a:p>
          <a:p>
            <a:pPr marL="274320" indent="-274320" algn="just">
              <a:lnSpc>
                <a:spcPct val="150000"/>
              </a:lnSpc>
              <a:spcBef>
                <a:spcPts val="600"/>
              </a:spcBef>
              <a:buClr>
                <a:schemeClr val="accent1"/>
              </a:buClr>
              <a:buSzPct val="70000"/>
              <a:buFont typeface="Wingdings"/>
              <a:buChar char=""/>
            </a:pPr>
            <a:r>
              <a:rPr lang="es-EC" sz="1500" dirty="0">
                <a:latin typeface="Arial Narrow" panose="020B0606020202030204" pitchFamily="34" charset="0"/>
              </a:rPr>
              <a:t>Diseñar las obras hidráulicas básicas del proyecto.</a:t>
            </a:r>
          </a:p>
        </p:txBody>
      </p:sp>
    </p:spTree>
    <p:extLst>
      <p:ext uri="{BB962C8B-B14F-4D97-AF65-F5344CB8AC3E}">
        <p14:creationId xmlns:p14="http://schemas.microsoft.com/office/powerpoint/2010/main" val="27329020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5" t="24507" r="9748" b="29835"/>
          <a:stretch/>
        </p:blipFill>
        <p:spPr bwMode="auto">
          <a:xfrm>
            <a:off x="110896" y="1794346"/>
            <a:ext cx="8405307" cy="2475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7544" y="1052736"/>
            <a:ext cx="7404814" cy="369332"/>
          </a:xfrm>
          <a:prstGeom prst="rect">
            <a:avLst/>
          </a:prstGeom>
        </p:spPr>
        <p:txBody>
          <a:bodyPr wrap="square">
            <a:spAutoFit/>
          </a:bodyPr>
          <a:lstStyle/>
          <a:p>
            <a:pPr marL="0" lvl="2"/>
            <a:r>
              <a:rPr lang="es-EC" b="1" u="sng" dirty="0" smtClean="0">
                <a:latin typeface="Arial Narrow" panose="020B0606020202030204" pitchFamily="34" charset="0"/>
              </a:rPr>
              <a:t>Descripción general de la presa</a:t>
            </a:r>
          </a:p>
        </p:txBody>
      </p:sp>
      <p:cxnSp>
        <p:nvCxnSpPr>
          <p:cNvPr id="8" name="7 Conector recto de flecha"/>
          <p:cNvCxnSpPr/>
          <p:nvPr/>
        </p:nvCxnSpPr>
        <p:spPr>
          <a:xfrm flipH="1" flipV="1">
            <a:off x="1835696" y="1844824"/>
            <a:ext cx="648072" cy="79208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9 CuadroTexto"/>
          <p:cNvSpPr txBox="1"/>
          <p:nvPr/>
        </p:nvSpPr>
        <p:spPr>
          <a:xfrm>
            <a:off x="1619672" y="1556792"/>
            <a:ext cx="432048" cy="369332"/>
          </a:xfrm>
          <a:prstGeom prst="rect">
            <a:avLst/>
          </a:prstGeom>
          <a:noFill/>
        </p:spPr>
        <p:txBody>
          <a:bodyPr wrap="square" rtlCol="0">
            <a:spAutoFit/>
          </a:bodyPr>
          <a:lstStyle/>
          <a:p>
            <a:r>
              <a:rPr lang="es-EC" b="1" dirty="0" smtClean="0">
                <a:solidFill>
                  <a:schemeClr val="accent1">
                    <a:lumMod val="75000"/>
                  </a:schemeClr>
                </a:solidFill>
              </a:rPr>
              <a:t>1</a:t>
            </a:r>
            <a:endParaRPr lang="es-EC" b="1" dirty="0">
              <a:solidFill>
                <a:schemeClr val="accent1">
                  <a:lumMod val="75000"/>
                </a:schemeClr>
              </a:solidFill>
            </a:endParaRPr>
          </a:p>
        </p:txBody>
      </p:sp>
      <p:cxnSp>
        <p:nvCxnSpPr>
          <p:cNvPr id="12" name="11 Conector recto de flecha"/>
          <p:cNvCxnSpPr>
            <a:endCxn id="14" idx="3"/>
          </p:cNvCxnSpPr>
          <p:nvPr/>
        </p:nvCxnSpPr>
        <p:spPr>
          <a:xfrm flipH="1" flipV="1">
            <a:off x="958482" y="2659075"/>
            <a:ext cx="877214" cy="245544"/>
          </a:xfrm>
          <a:prstGeom prst="straightConnector1">
            <a:avLst/>
          </a:prstGeom>
          <a:ln>
            <a:solidFill>
              <a:srgbClr val="1D076F"/>
            </a:solidFill>
            <a:tailEnd type="arrow"/>
          </a:ln>
        </p:spPr>
        <p:style>
          <a:lnRef idx="2">
            <a:schemeClr val="accent4"/>
          </a:lnRef>
          <a:fillRef idx="0">
            <a:schemeClr val="accent4"/>
          </a:fillRef>
          <a:effectRef idx="1">
            <a:schemeClr val="accent4"/>
          </a:effectRef>
          <a:fontRef idx="minor">
            <a:schemeClr val="tx1"/>
          </a:fontRef>
        </p:style>
      </p:cxnSp>
      <p:sp>
        <p:nvSpPr>
          <p:cNvPr id="14" name="13 CuadroTexto"/>
          <p:cNvSpPr txBox="1"/>
          <p:nvPr/>
        </p:nvSpPr>
        <p:spPr>
          <a:xfrm>
            <a:off x="526434" y="2474409"/>
            <a:ext cx="432048" cy="369332"/>
          </a:xfrm>
          <a:prstGeom prst="rect">
            <a:avLst/>
          </a:prstGeom>
          <a:noFill/>
        </p:spPr>
        <p:txBody>
          <a:bodyPr wrap="square" rtlCol="0">
            <a:spAutoFit/>
          </a:bodyPr>
          <a:lstStyle/>
          <a:p>
            <a:r>
              <a:rPr lang="es-EC" b="1" dirty="0" smtClean="0">
                <a:solidFill>
                  <a:srgbClr val="1D076F"/>
                </a:solidFill>
              </a:rPr>
              <a:t>2</a:t>
            </a:r>
            <a:endParaRPr lang="es-EC" b="1" dirty="0">
              <a:solidFill>
                <a:srgbClr val="1D076F"/>
              </a:solidFill>
            </a:endParaRPr>
          </a:p>
        </p:txBody>
      </p:sp>
      <p:cxnSp>
        <p:nvCxnSpPr>
          <p:cNvPr id="16" name="15 Conector recto de flecha"/>
          <p:cNvCxnSpPr/>
          <p:nvPr/>
        </p:nvCxnSpPr>
        <p:spPr>
          <a:xfrm flipV="1">
            <a:off x="3095836" y="1741458"/>
            <a:ext cx="396044" cy="784044"/>
          </a:xfrm>
          <a:prstGeom prst="straightConnector1">
            <a:avLst/>
          </a:prstGeom>
          <a:ln>
            <a:solidFill>
              <a:srgbClr val="00B050"/>
            </a:solidFill>
            <a:tailEnd type="arrow"/>
          </a:ln>
        </p:spPr>
        <p:style>
          <a:lnRef idx="3">
            <a:schemeClr val="accent2"/>
          </a:lnRef>
          <a:fillRef idx="0">
            <a:schemeClr val="accent2"/>
          </a:fillRef>
          <a:effectRef idx="2">
            <a:schemeClr val="accent2"/>
          </a:effectRef>
          <a:fontRef idx="minor">
            <a:schemeClr val="tx1"/>
          </a:fontRef>
        </p:style>
      </p:cxnSp>
      <p:sp>
        <p:nvSpPr>
          <p:cNvPr id="18" name="17 CuadroTexto"/>
          <p:cNvSpPr txBox="1"/>
          <p:nvPr/>
        </p:nvSpPr>
        <p:spPr>
          <a:xfrm>
            <a:off x="3419872" y="1412776"/>
            <a:ext cx="432048" cy="369332"/>
          </a:xfrm>
          <a:prstGeom prst="rect">
            <a:avLst/>
          </a:prstGeom>
          <a:noFill/>
        </p:spPr>
        <p:txBody>
          <a:bodyPr wrap="square" rtlCol="0">
            <a:spAutoFit/>
          </a:bodyPr>
          <a:lstStyle/>
          <a:p>
            <a:r>
              <a:rPr lang="es-EC" b="1" dirty="0" smtClean="0">
                <a:solidFill>
                  <a:srgbClr val="00B050"/>
                </a:solidFill>
              </a:rPr>
              <a:t>3</a:t>
            </a:r>
            <a:endParaRPr lang="es-EC" b="1" dirty="0">
              <a:solidFill>
                <a:srgbClr val="00B050"/>
              </a:solidFill>
            </a:endParaRPr>
          </a:p>
        </p:txBody>
      </p:sp>
      <p:sp>
        <p:nvSpPr>
          <p:cNvPr id="17" name="16 Rectángulo"/>
          <p:cNvSpPr/>
          <p:nvPr/>
        </p:nvSpPr>
        <p:spPr>
          <a:xfrm>
            <a:off x="4728453" y="2524253"/>
            <a:ext cx="312906" cy="369332"/>
          </a:xfrm>
          <a:prstGeom prst="rect">
            <a:avLst/>
          </a:prstGeom>
        </p:spPr>
        <p:txBody>
          <a:bodyPr wrap="none">
            <a:spAutoFit/>
          </a:bodyPr>
          <a:lstStyle/>
          <a:p>
            <a:r>
              <a:rPr lang="es-EC" b="1" dirty="0" smtClean="0">
                <a:solidFill>
                  <a:srgbClr val="FF0000"/>
                </a:solidFill>
              </a:rPr>
              <a:t>5</a:t>
            </a:r>
            <a:endParaRPr lang="es-EC" b="1" dirty="0">
              <a:solidFill>
                <a:srgbClr val="FF0000"/>
              </a:solidFill>
            </a:endParaRPr>
          </a:p>
        </p:txBody>
      </p:sp>
      <p:sp>
        <p:nvSpPr>
          <p:cNvPr id="20" name="19 Rectángulo"/>
          <p:cNvSpPr/>
          <p:nvPr/>
        </p:nvSpPr>
        <p:spPr>
          <a:xfrm>
            <a:off x="7768795" y="1970256"/>
            <a:ext cx="312906" cy="369332"/>
          </a:xfrm>
          <a:prstGeom prst="rect">
            <a:avLst/>
          </a:prstGeom>
        </p:spPr>
        <p:txBody>
          <a:bodyPr wrap="none">
            <a:spAutoFit/>
          </a:bodyPr>
          <a:lstStyle/>
          <a:p>
            <a:r>
              <a:rPr lang="es-EC" b="1" dirty="0" smtClean="0">
                <a:solidFill>
                  <a:schemeClr val="accent5">
                    <a:lumMod val="60000"/>
                    <a:lumOff val="40000"/>
                  </a:schemeClr>
                </a:solidFill>
              </a:rPr>
              <a:t>4</a:t>
            </a:r>
            <a:endParaRPr lang="es-EC" b="1" dirty="0">
              <a:solidFill>
                <a:schemeClr val="accent5">
                  <a:lumMod val="60000"/>
                  <a:lumOff val="40000"/>
                </a:schemeClr>
              </a:solidFill>
            </a:endParaRPr>
          </a:p>
        </p:txBody>
      </p:sp>
      <p:cxnSp>
        <p:nvCxnSpPr>
          <p:cNvPr id="22" name="21 Conector recto de flecha"/>
          <p:cNvCxnSpPr/>
          <p:nvPr/>
        </p:nvCxnSpPr>
        <p:spPr>
          <a:xfrm flipH="1" flipV="1">
            <a:off x="7956376" y="2395965"/>
            <a:ext cx="156453" cy="625909"/>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23" name="22 Cerrar llave"/>
          <p:cNvSpPr/>
          <p:nvPr/>
        </p:nvSpPr>
        <p:spPr>
          <a:xfrm rot="5400000">
            <a:off x="4179197" y="412553"/>
            <a:ext cx="400690" cy="672161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C"/>
          </a:p>
        </p:txBody>
      </p:sp>
      <p:sp>
        <p:nvSpPr>
          <p:cNvPr id="26" name="25 Rectángulo"/>
          <p:cNvSpPr/>
          <p:nvPr/>
        </p:nvSpPr>
        <p:spPr>
          <a:xfrm>
            <a:off x="4208825" y="4157580"/>
            <a:ext cx="312906" cy="369332"/>
          </a:xfrm>
          <a:prstGeom prst="rect">
            <a:avLst/>
          </a:prstGeom>
        </p:spPr>
        <p:txBody>
          <a:bodyPr wrap="none">
            <a:spAutoFit/>
          </a:bodyPr>
          <a:lstStyle/>
          <a:p>
            <a:r>
              <a:rPr lang="es-EC" b="1" dirty="0" smtClean="0">
                <a:solidFill>
                  <a:schemeClr val="accent1">
                    <a:lumMod val="75000"/>
                  </a:schemeClr>
                </a:solidFill>
              </a:rPr>
              <a:t>7</a:t>
            </a:r>
            <a:endParaRPr lang="es-EC" b="1" dirty="0">
              <a:solidFill>
                <a:schemeClr val="accent1">
                  <a:lumMod val="75000"/>
                </a:schemeClr>
              </a:solidFill>
            </a:endParaRPr>
          </a:p>
        </p:txBody>
      </p:sp>
      <p:sp>
        <p:nvSpPr>
          <p:cNvPr id="27" name="26 Rectángulo"/>
          <p:cNvSpPr/>
          <p:nvPr/>
        </p:nvSpPr>
        <p:spPr>
          <a:xfrm>
            <a:off x="285475" y="4773776"/>
            <a:ext cx="3134397" cy="1823576"/>
          </a:xfrm>
          <a:prstGeom prst="rect">
            <a:avLst/>
          </a:prstGeom>
        </p:spPr>
        <p:txBody>
          <a:bodyPr wrap="square">
            <a:spAutoFit/>
          </a:bodyPr>
          <a:lstStyle/>
          <a:p>
            <a:pPr lvl="0">
              <a:lnSpc>
                <a:spcPct val="150000"/>
              </a:lnSpc>
            </a:pPr>
            <a:r>
              <a:rPr lang="es-EC" sz="1500" b="1" u="sng" dirty="0" smtClean="0">
                <a:latin typeface="Arial Narrow" panose="020B0606020202030204" pitchFamily="34" charset="0"/>
              </a:rPr>
              <a:t>Partes de la Presa</a:t>
            </a:r>
          </a:p>
          <a:p>
            <a:pPr lvl="0">
              <a:lnSpc>
                <a:spcPct val="150000"/>
              </a:lnSpc>
            </a:pPr>
            <a:endParaRPr lang="es-EC" sz="1500" b="1" u="sng" dirty="0" smtClean="0">
              <a:latin typeface="Arial Narrow" panose="020B0606020202030204" pitchFamily="34" charset="0"/>
            </a:endParaRPr>
          </a:p>
          <a:p>
            <a:pPr lvl="0">
              <a:lnSpc>
                <a:spcPct val="150000"/>
              </a:lnSpc>
            </a:pPr>
            <a:r>
              <a:rPr lang="es-EC" sz="1500" dirty="0" smtClean="0">
                <a:latin typeface="Arial Narrow" panose="020B0606020202030204" pitchFamily="34" charset="0"/>
              </a:rPr>
              <a:t>1.- Pantalla de Hormigón</a:t>
            </a:r>
          </a:p>
          <a:p>
            <a:pPr lvl="0">
              <a:lnSpc>
                <a:spcPct val="150000"/>
              </a:lnSpc>
            </a:pPr>
            <a:r>
              <a:rPr lang="es-EC" sz="1500" dirty="0">
                <a:latin typeface="Arial Narrow" panose="020B0606020202030204" pitchFamily="34" charset="0"/>
              </a:rPr>
              <a:t>2</a:t>
            </a:r>
            <a:r>
              <a:rPr lang="es-EC" sz="1500" dirty="0" smtClean="0">
                <a:latin typeface="Arial Narrow" panose="020B0606020202030204" pitchFamily="34" charset="0"/>
              </a:rPr>
              <a:t>.- Material de dren</a:t>
            </a:r>
          </a:p>
          <a:p>
            <a:pPr lvl="0">
              <a:lnSpc>
                <a:spcPct val="150000"/>
              </a:lnSpc>
            </a:pPr>
            <a:r>
              <a:rPr lang="es-EC" sz="1500" dirty="0" smtClean="0">
                <a:latin typeface="Arial Narrow" panose="020B0606020202030204" pitchFamily="34" charset="0"/>
              </a:rPr>
              <a:t>3.- Material de Filtro</a:t>
            </a:r>
          </a:p>
        </p:txBody>
      </p:sp>
      <p:cxnSp>
        <p:nvCxnSpPr>
          <p:cNvPr id="28" name="27 Conector recto de flecha"/>
          <p:cNvCxnSpPr/>
          <p:nvPr/>
        </p:nvCxnSpPr>
        <p:spPr>
          <a:xfrm flipV="1">
            <a:off x="6246840" y="1864989"/>
            <a:ext cx="419610" cy="502256"/>
          </a:xfrm>
          <a:prstGeom prst="straightConnector1">
            <a:avLst/>
          </a:prstGeom>
          <a:ln>
            <a:solidFill>
              <a:schemeClr val="tx1"/>
            </a:solidFill>
            <a:tailEnd type="arrow"/>
          </a:ln>
        </p:spPr>
        <p:style>
          <a:lnRef idx="2">
            <a:schemeClr val="accent5"/>
          </a:lnRef>
          <a:fillRef idx="0">
            <a:schemeClr val="accent5"/>
          </a:fillRef>
          <a:effectRef idx="1">
            <a:schemeClr val="accent5"/>
          </a:effectRef>
          <a:fontRef idx="minor">
            <a:schemeClr val="tx1"/>
          </a:fontRef>
        </p:style>
      </p:cxnSp>
      <p:sp>
        <p:nvSpPr>
          <p:cNvPr id="30" name="29 Rectángulo"/>
          <p:cNvSpPr/>
          <p:nvPr/>
        </p:nvSpPr>
        <p:spPr>
          <a:xfrm>
            <a:off x="6666450" y="1556792"/>
            <a:ext cx="312906" cy="369332"/>
          </a:xfrm>
          <a:prstGeom prst="rect">
            <a:avLst/>
          </a:prstGeom>
        </p:spPr>
        <p:txBody>
          <a:bodyPr wrap="none">
            <a:spAutoFit/>
          </a:bodyPr>
          <a:lstStyle/>
          <a:p>
            <a:r>
              <a:rPr lang="es-EC" b="1" dirty="0" smtClean="0">
                <a:solidFill>
                  <a:schemeClr val="tx1">
                    <a:lumMod val="85000"/>
                    <a:lumOff val="15000"/>
                  </a:schemeClr>
                </a:solidFill>
              </a:rPr>
              <a:t>6</a:t>
            </a:r>
            <a:endParaRPr lang="es-EC" b="1" dirty="0">
              <a:solidFill>
                <a:schemeClr val="tx1">
                  <a:lumMod val="85000"/>
                  <a:lumOff val="15000"/>
                </a:schemeClr>
              </a:solidFill>
            </a:endParaRPr>
          </a:p>
        </p:txBody>
      </p:sp>
      <p:sp>
        <p:nvSpPr>
          <p:cNvPr id="29" name="28 Rectángulo"/>
          <p:cNvSpPr/>
          <p:nvPr/>
        </p:nvSpPr>
        <p:spPr>
          <a:xfrm>
            <a:off x="2627784" y="5466273"/>
            <a:ext cx="3497698" cy="1131079"/>
          </a:xfrm>
          <a:prstGeom prst="rect">
            <a:avLst/>
          </a:prstGeom>
        </p:spPr>
        <p:txBody>
          <a:bodyPr wrap="square">
            <a:spAutoFit/>
          </a:bodyPr>
          <a:lstStyle/>
          <a:p>
            <a:pPr>
              <a:lnSpc>
                <a:spcPct val="150000"/>
              </a:lnSpc>
            </a:pPr>
            <a:r>
              <a:rPr lang="es-EC" sz="1500" dirty="0">
                <a:latin typeface="Arial Narrow" panose="020B0606020202030204" pitchFamily="34" charset="0"/>
              </a:rPr>
              <a:t>4.- Cuerpo de la presa no sumergido</a:t>
            </a:r>
          </a:p>
          <a:p>
            <a:pPr lvl="0">
              <a:lnSpc>
                <a:spcPct val="150000"/>
              </a:lnSpc>
            </a:pPr>
            <a:r>
              <a:rPr lang="es-EC" sz="1500" dirty="0" smtClean="0">
                <a:latin typeface="Arial Narrow" panose="020B0606020202030204" pitchFamily="34" charset="0"/>
              </a:rPr>
              <a:t>5.- Enrocado</a:t>
            </a:r>
            <a:endParaRPr lang="es-EC" sz="1500" dirty="0">
              <a:latin typeface="Arial Narrow" panose="020B0606020202030204" pitchFamily="34" charset="0"/>
            </a:endParaRPr>
          </a:p>
          <a:p>
            <a:pPr lvl="0">
              <a:lnSpc>
                <a:spcPct val="150000"/>
              </a:lnSpc>
            </a:pPr>
            <a:r>
              <a:rPr lang="es-EC" sz="1500" dirty="0" smtClean="0">
                <a:latin typeface="Arial Narrow" panose="020B0606020202030204" pitchFamily="34" charset="0"/>
              </a:rPr>
              <a:t>6.- Berma</a:t>
            </a:r>
            <a:endParaRPr lang="es-EC" sz="1500" dirty="0">
              <a:latin typeface="Arial Narrow" panose="020B0606020202030204" pitchFamily="34" charset="0"/>
            </a:endParaRPr>
          </a:p>
        </p:txBody>
      </p:sp>
      <p:sp>
        <p:nvSpPr>
          <p:cNvPr id="31" name="30 Rectángulo"/>
          <p:cNvSpPr/>
          <p:nvPr/>
        </p:nvSpPr>
        <p:spPr>
          <a:xfrm>
            <a:off x="5796136" y="5410348"/>
            <a:ext cx="1861407" cy="784830"/>
          </a:xfrm>
          <a:prstGeom prst="rect">
            <a:avLst/>
          </a:prstGeom>
        </p:spPr>
        <p:txBody>
          <a:bodyPr wrap="none">
            <a:spAutoFit/>
          </a:bodyPr>
          <a:lstStyle/>
          <a:p>
            <a:pPr lvl="0">
              <a:lnSpc>
                <a:spcPct val="150000"/>
              </a:lnSpc>
            </a:pPr>
            <a:r>
              <a:rPr lang="es-EC" sz="1500" dirty="0">
                <a:latin typeface="Arial Narrow" panose="020B0606020202030204" pitchFamily="34" charset="0"/>
              </a:rPr>
              <a:t>7.- Columnas de Grava </a:t>
            </a:r>
            <a:endParaRPr lang="es-EC" sz="1500" dirty="0" smtClean="0">
              <a:latin typeface="Arial Narrow" panose="020B0606020202030204" pitchFamily="34" charset="0"/>
            </a:endParaRPr>
          </a:p>
          <a:p>
            <a:pPr lvl="0">
              <a:lnSpc>
                <a:spcPct val="150000"/>
              </a:lnSpc>
            </a:pPr>
            <a:r>
              <a:rPr lang="es-EC" sz="1500" dirty="0" smtClean="0">
                <a:latin typeface="Arial Narrow" panose="020B0606020202030204" pitchFamily="34" charset="0"/>
              </a:rPr>
              <a:t>8.- Impermeabilizante</a:t>
            </a:r>
            <a:endParaRPr lang="es-EC" sz="1500" dirty="0">
              <a:latin typeface="Arial Narrow" panose="020B0606020202030204" pitchFamily="34" charset="0"/>
            </a:endParaRPr>
          </a:p>
        </p:txBody>
      </p:sp>
      <p:cxnSp>
        <p:nvCxnSpPr>
          <p:cNvPr id="34" name="33 Conector recto de flecha"/>
          <p:cNvCxnSpPr/>
          <p:nvPr/>
        </p:nvCxnSpPr>
        <p:spPr>
          <a:xfrm>
            <a:off x="467545" y="4045717"/>
            <a:ext cx="504055" cy="223727"/>
          </a:xfrm>
          <a:prstGeom prst="straightConnector1">
            <a:avLst/>
          </a:prstGeom>
          <a:ln>
            <a:solidFill>
              <a:srgbClr val="00B0F0"/>
            </a:solidFill>
            <a:tailEnd type="arrow"/>
          </a:ln>
        </p:spPr>
        <p:style>
          <a:lnRef idx="2">
            <a:schemeClr val="accent5"/>
          </a:lnRef>
          <a:fillRef idx="0">
            <a:schemeClr val="accent5"/>
          </a:fillRef>
          <a:effectRef idx="1">
            <a:schemeClr val="accent5"/>
          </a:effectRef>
          <a:fontRef idx="minor">
            <a:schemeClr val="tx1"/>
          </a:fontRef>
        </p:style>
      </p:cxnSp>
      <p:sp>
        <p:nvSpPr>
          <p:cNvPr id="35" name="34 Rectángulo"/>
          <p:cNvSpPr/>
          <p:nvPr/>
        </p:nvSpPr>
        <p:spPr>
          <a:xfrm>
            <a:off x="1018734" y="4210814"/>
            <a:ext cx="312906" cy="369332"/>
          </a:xfrm>
          <a:prstGeom prst="rect">
            <a:avLst/>
          </a:prstGeom>
        </p:spPr>
        <p:txBody>
          <a:bodyPr wrap="none">
            <a:spAutoFit/>
          </a:bodyPr>
          <a:lstStyle/>
          <a:p>
            <a:r>
              <a:rPr lang="es-EC" b="1" dirty="0" smtClean="0">
                <a:solidFill>
                  <a:schemeClr val="accent3">
                    <a:lumMod val="60000"/>
                    <a:lumOff val="40000"/>
                  </a:schemeClr>
                </a:solidFill>
              </a:rPr>
              <a:t>8</a:t>
            </a:r>
            <a:endParaRPr lang="es-EC" b="1" dirty="0">
              <a:solidFill>
                <a:schemeClr val="accent3">
                  <a:lumMod val="60000"/>
                  <a:lumOff val="40000"/>
                </a:schemeClr>
              </a:solidFill>
            </a:endParaRPr>
          </a:p>
        </p:txBody>
      </p:sp>
    </p:spTree>
    <p:extLst>
      <p:ext uri="{BB962C8B-B14F-4D97-AF65-F5344CB8AC3E}">
        <p14:creationId xmlns:p14="http://schemas.microsoft.com/office/powerpoint/2010/main" val="188223816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146"/>
                                        </p:tgtEl>
                                        <p:attrNameLst>
                                          <p:attrName>style.visibility</p:attrName>
                                        </p:attrNameLst>
                                      </p:cBhvr>
                                      <p:to>
                                        <p:strVal val="visible"/>
                                      </p:to>
                                    </p:set>
                                    <p:animEffect transition="in" filter="circle(in)">
                                      <p:cBhvr>
                                        <p:cTn id="46" dur="2000"/>
                                        <p:tgtEl>
                                          <p:spTgt spid="61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par>
                                <p:cTn id="52" presetID="16" presetClass="entr" presetSubtype="21"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inVertical)">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circle(in)">
                                      <p:cBhvr>
                                        <p:cTn id="75" dur="20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inVertical)">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barn(inVertical)">
                                      <p:cBhvr>
                                        <p:cTn id="88" dur="5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28"/>
                                        </p:tgtEl>
                                        <p:attrNameLst>
                                          <p:attrName>style.visibility</p:attrName>
                                        </p:attrNameLst>
                                      </p:cBhvr>
                                      <p:to>
                                        <p:strVal val="visible"/>
                                      </p:to>
                                    </p:set>
                                    <p:animEffect transition="in" filter="barn(inVertical)">
                                      <p:cBhvr>
                                        <p:cTn id="93" dur="500"/>
                                        <p:tgtEl>
                                          <p:spTgt spid="28"/>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barn(inVertical)">
                                      <p:cBhvr>
                                        <p:cTn id="96" dur="500"/>
                                        <p:tgtEl>
                                          <p:spTgt spid="30"/>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circle(in)">
                                      <p:cBhvr>
                                        <p:cTn id="99" dur="20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barn(inVertical)">
                                      <p:cBhvr>
                                        <p:cTn id="104" dur="500"/>
                                        <p:tgtEl>
                                          <p:spTgt spid="23"/>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arn(inVertical)">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circle(in)">
                                      <p:cBhvr>
                                        <p:cTn id="112" dur="2000"/>
                                        <p:tgtEl>
                                          <p:spTgt spid="34"/>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circle(in)">
                                      <p:cBhvr>
                                        <p:cTn id="115" dur="2000"/>
                                        <p:tgtEl>
                                          <p:spTgt spid="35"/>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circle(in)">
                                      <p:cBhvr>
                                        <p:cTn id="1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4" grpId="0"/>
      <p:bldP spid="18" grpId="0"/>
      <p:bldP spid="17" grpId="0"/>
      <p:bldP spid="20" grpId="0"/>
      <p:bldP spid="23" grpId="0" animBg="1"/>
      <p:bldP spid="26" grpId="0"/>
      <p:bldP spid="27" grpId="0"/>
      <p:bldP spid="30" grpId="0"/>
      <p:bldP spid="29" grpId="0"/>
      <p:bldP spid="31" grpId="0"/>
      <p:bldP spid="3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8" name="7 Imagen"/>
          <p:cNvPicPr/>
          <p:nvPr/>
        </p:nvPicPr>
        <p:blipFill rotWithShape="1">
          <a:blip r:embed="rId2"/>
          <a:srcRect l="47877" t="23416" r="26705" b="33190"/>
          <a:stretch/>
        </p:blipFill>
        <p:spPr bwMode="auto">
          <a:xfrm>
            <a:off x="783796" y="1556792"/>
            <a:ext cx="4253644" cy="4653135"/>
          </a:xfrm>
          <a:prstGeom prst="rect">
            <a:avLst/>
          </a:prstGeom>
          <a:ln>
            <a:noFill/>
          </a:ln>
          <a:extLst>
            <a:ext uri="{53640926-AAD7-44D8-BBD7-CCE9431645EC}">
              <a14:shadowObscured xmlns:a14="http://schemas.microsoft.com/office/drawing/2010/main"/>
            </a:ext>
          </a:extLst>
        </p:spPr>
      </p:pic>
      <p:sp>
        <p:nvSpPr>
          <p:cNvPr id="9" name="8 Rectángulo"/>
          <p:cNvSpPr/>
          <p:nvPr/>
        </p:nvSpPr>
        <p:spPr>
          <a:xfrm>
            <a:off x="5364088" y="972554"/>
            <a:ext cx="3339282" cy="55527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200000"/>
              </a:lnSpc>
            </a:pPr>
            <a:r>
              <a:rPr lang="es-EC" sz="1400" b="1" u="sng" dirty="0">
                <a:latin typeface="Arial" panose="020B0604020202020204" pitchFamily="34" charset="0"/>
                <a:cs typeface="Arial" panose="020B0604020202020204" pitchFamily="34" charset="0"/>
              </a:rPr>
              <a:t>SEEP/W:</a:t>
            </a:r>
            <a:r>
              <a:rPr lang="es-EC" sz="1400" b="1" dirty="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Modelamiento de filtraciones y redes de flujo</a:t>
            </a:r>
          </a:p>
          <a:p>
            <a:pPr lvl="0" algn="just">
              <a:lnSpc>
                <a:spcPct val="200000"/>
              </a:lnSpc>
            </a:pPr>
            <a:r>
              <a:rPr lang="es-EC" sz="1400" b="1" u="sng" dirty="0" smtClean="0">
                <a:latin typeface="Arial" panose="020B0604020202020204" pitchFamily="34" charset="0"/>
                <a:cs typeface="Arial" panose="020B0604020202020204" pitchFamily="34" charset="0"/>
              </a:rPr>
              <a:t>SIGMA/W:</a:t>
            </a:r>
            <a:r>
              <a:rPr lang="es-EC" sz="1400" b="1" dirty="0">
                <a:latin typeface="Arial" panose="020B0604020202020204" pitchFamily="34" charset="0"/>
                <a:cs typeface="Arial" panose="020B0604020202020204" pitchFamily="34" charset="0"/>
              </a:rPr>
              <a:t> </a:t>
            </a:r>
            <a:r>
              <a:rPr lang="es-EC" sz="1400" dirty="0" smtClean="0">
                <a:latin typeface="Arial" panose="020B0604020202020204" pitchFamily="34" charset="0"/>
                <a:cs typeface="Arial" panose="020B0604020202020204" pitchFamily="34" charset="0"/>
              </a:rPr>
              <a:t>Análisis </a:t>
            </a:r>
            <a:r>
              <a:rPr lang="es-EC" sz="1400" dirty="0" err="1" smtClean="0">
                <a:latin typeface="Arial" panose="020B0604020202020204" pitchFamily="34" charset="0"/>
                <a:cs typeface="Arial" panose="020B0604020202020204" pitchFamily="34" charset="0"/>
              </a:rPr>
              <a:t>tensodeformacional</a:t>
            </a:r>
            <a:r>
              <a:rPr lang="es-EC" sz="1400" dirty="0" smtClean="0">
                <a:latin typeface="Arial" panose="020B0604020202020204" pitchFamily="34" charset="0"/>
                <a:cs typeface="Arial" panose="020B0604020202020204" pitchFamily="34" charset="0"/>
              </a:rPr>
              <a:t> de la presa y cimentación</a:t>
            </a:r>
            <a:endParaRPr lang="es-EC" sz="1400" dirty="0">
              <a:latin typeface="Arial" panose="020B0604020202020204" pitchFamily="34" charset="0"/>
              <a:cs typeface="Arial" panose="020B0604020202020204" pitchFamily="34" charset="0"/>
            </a:endParaRPr>
          </a:p>
          <a:p>
            <a:pPr lvl="0" algn="just">
              <a:lnSpc>
                <a:spcPct val="200000"/>
              </a:lnSpc>
            </a:pPr>
            <a:r>
              <a:rPr lang="es-EC" sz="1400" b="1" u="sng" dirty="0">
                <a:latin typeface="Arial" panose="020B0604020202020204" pitchFamily="34" charset="0"/>
                <a:cs typeface="Arial" panose="020B0604020202020204" pitchFamily="34" charset="0"/>
              </a:rPr>
              <a:t>QUAKE/W:</a:t>
            </a:r>
            <a:r>
              <a:rPr lang="es-EC" sz="1400" b="1" dirty="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Análisis Sísmico Dinámico de la </a:t>
            </a:r>
            <a:r>
              <a:rPr lang="es-EC" sz="1400" dirty="0" smtClean="0">
                <a:latin typeface="Arial" panose="020B0604020202020204" pitchFamily="34" charset="0"/>
                <a:cs typeface="Arial" panose="020B0604020202020204" pitchFamily="34" charset="0"/>
              </a:rPr>
              <a:t>Presa</a:t>
            </a:r>
            <a:endParaRPr lang="es-EC" sz="1400" dirty="0">
              <a:latin typeface="Arial" panose="020B0604020202020204" pitchFamily="34" charset="0"/>
              <a:cs typeface="Arial" panose="020B0604020202020204" pitchFamily="34" charset="0"/>
            </a:endParaRPr>
          </a:p>
          <a:p>
            <a:pPr lvl="0" algn="just">
              <a:lnSpc>
                <a:spcPct val="200000"/>
              </a:lnSpc>
            </a:pPr>
            <a:r>
              <a:rPr lang="es-EC" sz="1400" b="1" u="sng" dirty="0">
                <a:latin typeface="Arial" panose="020B0604020202020204" pitchFamily="34" charset="0"/>
                <a:cs typeface="Arial" panose="020B0604020202020204" pitchFamily="34" charset="0"/>
              </a:rPr>
              <a:t>SLOPE/W:</a:t>
            </a:r>
            <a:r>
              <a:rPr lang="es-EC" sz="1400" b="1" dirty="0">
                <a:latin typeface="Arial" panose="020B0604020202020204" pitchFamily="34" charset="0"/>
                <a:cs typeface="Arial" panose="020B0604020202020204" pitchFamily="34" charset="0"/>
              </a:rPr>
              <a:t> </a:t>
            </a:r>
            <a:r>
              <a:rPr lang="es-EC" sz="1400" dirty="0">
                <a:latin typeface="Arial" panose="020B0604020202020204" pitchFamily="34" charset="0"/>
                <a:cs typeface="Arial" panose="020B0604020202020204" pitchFamily="34" charset="0"/>
              </a:rPr>
              <a:t>Determinación del factor de seguridad de taludes después de interrelacionar los módulos antes descritos.</a:t>
            </a:r>
          </a:p>
        </p:txBody>
      </p:sp>
      <p:sp>
        <p:nvSpPr>
          <p:cNvPr id="2" name="1 Elipse"/>
          <p:cNvSpPr/>
          <p:nvPr/>
        </p:nvSpPr>
        <p:spPr>
          <a:xfrm>
            <a:off x="1043608" y="4005064"/>
            <a:ext cx="1512168" cy="6480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Elipse"/>
          <p:cNvSpPr/>
          <p:nvPr/>
        </p:nvSpPr>
        <p:spPr>
          <a:xfrm>
            <a:off x="1115616" y="4725145"/>
            <a:ext cx="1512168" cy="6480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Elipse"/>
          <p:cNvSpPr/>
          <p:nvPr/>
        </p:nvSpPr>
        <p:spPr>
          <a:xfrm>
            <a:off x="1059471" y="3284984"/>
            <a:ext cx="1512168" cy="598375"/>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Elipse"/>
          <p:cNvSpPr/>
          <p:nvPr/>
        </p:nvSpPr>
        <p:spPr>
          <a:xfrm>
            <a:off x="1115616" y="5510243"/>
            <a:ext cx="1512168" cy="648072"/>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260684" y="902350"/>
            <a:ext cx="8379842" cy="56931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graphicFrame>
        <p:nvGraphicFramePr>
          <p:cNvPr id="18" name="17 Tabla"/>
          <p:cNvGraphicFramePr>
            <a:graphicFrameLocks noGrp="1"/>
          </p:cNvGraphicFramePr>
          <p:nvPr>
            <p:extLst>
              <p:ext uri="{D42A27DB-BD31-4B8C-83A1-F6EECF244321}">
                <p14:modId xmlns:p14="http://schemas.microsoft.com/office/powerpoint/2010/main" val="2424510905"/>
              </p:ext>
            </p:extLst>
          </p:nvPr>
        </p:nvGraphicFramePr>
        <p:xfrm>
          <a:off x="268970" y="1052736"/>
          <a:ext cx="8371556" cy="5698197"/>
        </p:xfrm>
        <a:graphic>
          <a:graphicData uri="http://schemas.openxmlformats.org/drawingml/2006/table">
            <a:tbl>
              <a:tblPr firstRow="1" firstCol="1" bandRow="1">
                <a:tableStyleId>{5A111915-BE36-4E01-A7E5-04B1672EAD32}</a:tableStyleId>
              </a:tblPr>
              <a:tblGrid>
                <a:gridCol w="1213400"/>
                <a:gridCol w="962187"/>
                <a:gridCol w="772747"/>
                <a:gridCol w="758613"/>
                <a:gridCol w="750683"/>
                <a:gridCol w="652321"/>
                <a:gridCol w="652321"/>
                <a:gridCol w="652321"/>
                <a:gridCol w="652321"/>
                <a:gridCol w="652321"/>
                <a:gridCol w="652321"/>
              </a:tblGrid>
              <a:tr h="360040">
                <a:tc rowSpan="3">
                  <a:txBody>
                    <a:bodyPr/>
                    <a:lstStyle/>
                    <a:p>
                      <a:pPr algn="ctr">
                        <a:lnSpc>
                          <a:spcPct val="115000"/>
                        </a:lnSpc>
                        <a:spcAft>
                          <a:spcPts val="0"/>
                        </a:spcAft>
                      </a:pPr>
                      <a:r>
                        <a:rPr lang="es-EC" sz="1400" b="1" dirty="0">
                          <a:effectLst/>
                          <a:latin typeface="Arial Narrow" panose="020B0606020202030204" pitchFamily="34" charset="0"/>
                        </a:rPr>
                        <a:t>Nombre del Material</a:t>
                      </a:r>
                      <a:endParaRPr lang="es-EC" sz="14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0">
                  <a:txBody>
                    <a:bodyPr/>
                    <a:lstStyle/>
                    <a:p>
                      <a:pPr algn="ctr">
                        <a:lnSpc>
                          <a:spcPct val="115000"/>
                        </a:lnSpc>
                        <a:spcAft>
                          <a:spcPts val="0"/>
                        </a:spcAft>
                      </a:pPr>
                      <a:r>
                        <a:rPr lang="es-EC" sz="1400" b="1" dirty="0" smtClean="0">
                          <a:effectLst/>
                          <a:latin typeface="Arial Narrow" panose="020B0606020202030204" pitchFamily="34" charset="0"/>
                        </a:rPr>
                        <a:t>Características de los materiales</a:t>
                      </a:r>
                      <a:endParaRPr lang="es-EC" sz="14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pPr algn="ctr">
                        <a:lnSpc>
                          <a:spcPct val="115000"/>
                        </a:lnSpc>
                        <a:spcAft>
                          <a:spcPts val="0"/>
                        </a:spcAft>
                      </a:pPr>
                      <a:endParaRPr lang="es-EC" sz="13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3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3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3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47">
                <a:tc vMerge="1">
                  <a:txBody>
                    <a:bodyPr/>
                    <a:lstStyle/>
                    <a:p>
                      <a:endParaRPr lang="es-EC"/>
                    </a:p>
                  </a:txBody>
                  <a:tcPr/>
                </a:tc>
                <a:tc>
                  <a:txBody>
                    <a:bodyPr/>
                    <a:lstStyle/>
                    <a:p>
                      <a:pPr algn="ctr">
                        <a:lnSpc>
                          <a:spcPct val="115000"/>
                        </a:lnSpc>
                        <a:spcAft>
                          <a:spcPts val="0"/>
                        </a:spcAft>
                      </a:pPr>
                      <a:r>
                        <a:rPr lang="es-EC" sz="1200" b="1" dirty="0" smtClean="0">
                          <a:effectLst/>
                          <a:latin typeface="Arial Narrow" panose="020B0606020202030204" pitchFamily="34" charset="0"/>
                        </a:rPr>
                        <a:t>Permeabilidad</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a:effectLst/>
                          <a:latin typeface="Arial Narrow" panose="020B0606020202030204" pitchFamily="34" charset="0"/>
                        </a:rPr>
                        <a:t>Porosidad</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a:effectLst/>
                          <a:latin typeface="Arial Narrow" panose="020B0606020202030204" pitchFamily="34" charset="0"/>
                        </a:rPr>
                        <a:t>Humedad</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smtClean="0">
                          <a:effectLst/>
                          <a:latin typeface="Arial Narrow" panose="020B0606020202030204" pitchFamily="34" charset="0"/>
                        </a:rPr>
                        <a:t>Peso Específico</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smtClean="0">
                          <a:effectLst/>
                          <a:latin typeface="Arial Narrow" panose="020B0606020202030204" pitchFamily="34" charset="0"/>
                        </a:rPr>
                        <a:t>Cohesión</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smtClean="0">
                          <a:effectLst/>
                          <a:latin typeface="Arial Narrow" panose="020B0606020202030204" pitchFamily="34" charset="0"/>
                          <a:ea typeface="+mn-ea"/>
                          <a:cs typeface="+mn-cs"/>
                        </a:rPr>
                        <a:t>Ángulo</a:t>
                      </a:r>
                      <a:r>
                        <a:rPr lang="es-EC" sz="1200" b="1" baseline="0" dirty="0" smtClean="0">
                          <a:effectLst/>
                          <a:latin typeface="Arial Narrow" panose="020B0606020202030204" pitchFamily="34" charset="0"/>
                          <a:ea typeface="+mn-ea"/>
                          <a:cs typeface="+mn-cs"/>
                        </a:rPr>
                        <a:t> de fricción</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err="1" smtClean="0">
                          <a:effectLst/>
                          <a:latin typeface="Arial Narrow" panose="020B0606020202030204" pitchFamily="34" charset="0"/>
                        </a:rPr>
                        <a:t>Coef</a:t>
                      </a:r>
                      <a:r>
                        <a:rPr lang="es-EC" sz="1200" b="1" dirty="0" smtClean="0">
                          <a:effectLst/>
                          <a:latin typeface="Arial Narrow" panose="020B0606020202030204" pitchFamily="34" charset="0"/>
                        </a:rPr>
                        <a:t>. </a:t>
                      </a:r>
                      <a:r>
                        <a:rPr lang="es-EC" sz="1200" b="1" dirty="0">
                          <a:effectLst/>
                          <a:latin typeface="Arial Narrow" panose="020B0606020202030204" pitchFamily="34" charset="0"/>
                        </a:rPr>
                        <a:t>de </a:t>
                      </a:r>
                      <a:r>
                        <a:rPr lang="es-EC" sz="1200" b="1" dirty="0" err="1">
                          <a:effectLst/>
                          <a:latin typeface="Arial Narrow" panose="020B0606020202030204" pitchFamily="34" charset="0"/>
                        </a:rPr>
                        <a:t>Poisson</a:t>
                      </a:r>
                      <a:endParaRPr lang="es-EC" sz="1200" b="1"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a:effectLst/>
                          <a:latin typeface="Arial Narrow" panose="020B0606020202030204" pitchFamily="34" charset="0"/>
                        </a:rPr>
                        <a:t>Módulo de </a:t>
                      </a:r>
                      <a:r>
                        <a:rPr lang="es-EC" sz="1200" b="1" dirty="0" err="1" smtClean="0">
                          <a:effectLst/>
                          <a:latin typeface="Arial Narrow" panose="020B0606020202030204" pitchFamily="34" charset="0"/>
                        </a:rPr>
                        <a:t>Elast</a:t>
                      </a:r>
                      <a:endParaRPr lang="es-EC" sz="1200" b="1"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err="1" smtClean="0">
                          <a:effectLst/>
                          <a:latin typeface="Arial Narrow" panose="020B0606020202030204" pitchFamily="34" charset="0"/>
                        </a:rPr>
                        <a:t>Coef</a:t>
                      </a:r>
                      <a:r>
                        <a:rPr lang="es-EC" sz="1200" b="1" dirty="0" smtClean="0">
                          <a:effectLst/>
                          <a:latin typeface="Arial Narrow" panose="020B0606020202030204" pitchFamily="34" charset="0"/>
                        </a:rPr>
                        <a:t> </a:t>
                      </a:r>
                      <a:r>
                        <a:rPr lang="es-EC" sz="1200" b="1" dirty="0">
                          <a:effectLst/>
                          <a:latin typeface="Arial Narrow" panose="020B0606020202030204" pitchFamily="34" charset="0"/>
                        </a:rPr>
                        <a:t>de </a:t>
                      </a:r>
                      <a:r>
                        <a:rPr lang="es-EC" sz="1200" b="1" dirty="0" err="1" smtClean="0">
                          <a:effectLst/>
                          <a:latin typeface="Arial Narrow" panose="020B0606020202030204" pitchFamily="34" charset="0"/>
                        </a:rPr>
                        <a:t>Amort</a:t>
                      </a:r>
                      <a:endParaRPr lang="es-EC" sz="1100" b="1"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15000"/>
                        </a:lnSpc>
                        <a:spcAft>
                          <a:spcPts val="0"/>
                        </a:spcAft>
                      </a:pPr>
                      <a:r>
                        <a:rPr lang="es-EC" sz="1200" b="1" dirty="0">
                          <a:effectLst/>
                          <a:latin typeface="Arial Narrow" panose="020B0606020202030204" pitchFamily="34" charset="0"/>
                        </a:rPr>
                        <a:t>Módulo de Corte</a:t>
                      </a:r>
                      <a:endParaRPr lang="es-EC" sz="1100" b="1"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216024">
                <a:tc vMerge="1">
                  <a:txBody>
                    <a:bodyPr/>
                    <a:lstStyle/>
                    <a:p>
                      <a:endParaRPr lang="es-EC"/>
                    </a:p>
                  </a:txBody>
                  <a:tcPr/>
                </a:tc>
                <a:tc>
                  <a:txBody>
                    <a:bodyPr/>
                    <a:lstStyle/>
                    <a:p>
                      <a:pPr algn="ctr">
                        <a:lnSpc>
                          <a:spcPct val="115000"/>
                        </a:lnSpc>
                        <a:spcAft>
                          <a:spcPts val="0"/>
                        </a:spcAft>
                      </a:pPr>
                      <a:r>
                        <a:rPr lang="es-EC" sz="1200" b="1" dirty="0">
                          <a:effectLst/>
                          <a:latin typeface="Arial Narrow" panose="020B0606020202030204" pitchFamily="34" charset="0"/>
                        </a:rPr>
                        <a:t>m/</a:t>
                      </a:r>
                      <a:r>
                        <a:rPr lang="es-EC" sz="1200" b="1" dirty="0" err="1">
                          <a:effectLst/>
                          <a:latin typeface="Arial Narrow" panose="020B0606020202030204" pitchFamily="34" charset="0"/>
                        </a:rPr>
                        <a:t>sec</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a:effectLst/>
                          <a:latin typeface="Arial Narrow" panose="020B0606020202030204" pitchFamily="34" charset="0"/>
                        </a:rPr>
                        <a:t>m3/m3</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a:effectLst/>
                          <a:latin typeface="Arial Narrow" panose="020B0606020202030204" pitchFamily="34" charset="0"/>
                        </a:rPr>
                        <a:t>m3/m3</a:t>
                      </a:r>
                      <a:endParaRPr lang="es-EC" sz="1200" b="1"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err="1">
                          <a:effectLst/>
                          <a:latin typeface="Arial Narrow" panose="020B0606020202030204" pitchFamily="34" charset="0"/>
                        </a:rPr>
                        <a:t>Kn</a:t>
                      </a:r>
                      <a:r>
                        <a:rPr lang="es-EC" sz="1200" b="1" dirty="0">
                          <a:effectLst/>
                          <a:latin typeface="Arial Narrow" panose="020B0606020202030204" pitchFamily="34" charset="0"/>
                        </a:rPr>
                        <a:t>/m3</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err="1">
                          <a:effectLst/>
                          <a:latin typeface="Arial Narrow" panose="020B0606020202030204" pitchFamily="34" charset="0"/>
                        </a:rPr>
                        <a:t>Kpa</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a:effectLst/>
                          <a:latin typeface="Arial Narrow" panose="020B0606020202030204" pitchFamily="34" charset="0"/>
                        </a:rPr>
                        <a:t>°</a:t>
                      </a:r>
                      <a:endParaRPr lang="es-EC" sz="1200" b="1"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300" b="1" dirty="0">
                          <a:effectLst/>
                          <a:latin typeface="Arial Narrow" panose="020B0606020202030204" pitchFamily="34" charset="0"/>
                        </a:rPr>
                        <a:t>-</a:t>
                      </a:r>
                      <a:endParaRPr lang="es-EC" sz="1300" b="1"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300" b="1" dirty="0" err="1">
                          <a:effectLst/>
                          <a:latin typeface="Arial Narrow" panose="020B0606020202030204" pitchFamily="34" charset="0"/>
                        </a:rPr>
                        <a:t>Kpa</a:t>
                      </a:r>
                      <a:endParaRPr lang="es-EC" sz="1300" b="1"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a:effectLst/>
                          <a:latin typeface="Arial Narrow" panose="020B0606020202030204" pitchFamily="34" charset="0"/>
                        </a:rPr>
                        <a:t>-</a:t>
                      </a:r>
                      <a:endParaRPr lang="es-EC" sz="1100" b="1"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EC" sz="1200" b="1" dirty="0" err="1">
                          <a:effectLst/>
                          <a:latin typeface="Arial Narrow" panose="020B0606020202030204" pitchFamily="34" charset="0"/>
                        </a:rPr>
                        <a:t>Kpa</a:t>
                      </a:r>
                      <a:endParaRPr lang="es-EC" sz="1100" b="1"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216024">
                <a:tc>
                  <a:txBody>
                    <a:bodyPr/>
                    <a:lstStyle/>
                    <a:p>
                      <a:pPr algn="ctr">
                        <a:lnSpc>
                          <a:spcPct val="115000"/>
                        </a:lnSpc>
                        <a:spcAft>
                          <a:spcPts val="0"/>
                        </a:spcAft>
                      </a:pPr>
                      <a:r>
                        <a:rPr lang="es-EC" sz="1200" b="0" dirty="0" smtClean="0">
                          <a:effectLst/>
                          <a:latin typeface="Arial Narrow" panose="020B0606020202030204" pitchFamily="34" charset="0"/>
                        </a:rPr>
                        <a:t>Material de Dren</a:t>
                      </a:r>
                    </a:p>
                    <a:p>
                      <a:pPr algn="ctr">
                        <a:lnSpc>
                          <a:spcPct val="115000"/>
                        </a:lnSpc>
                        <a:spcAft>
                          <a:spcPts val="0"/>
                        </a:spcAft>
                      </a:pPr>
                      <a:r>
                        <a:rPr lang="es-EC" sz="1200" b="0" dirty="0" smtClean="0">
                          <a:effectLst/>
                          <a:latin typeface="Arial Narrow" panose="020B0606020202030204" pitchFamily="34" charset="0"/>
                          <a:ea typeface="Calibri"/>
                          <a:cs typeface="Times New Roman"/>
                        </a:rPr>
                        <a:t>(Grava y Gravilla)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2,65E-04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3,30E+01</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1,50E-01</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35</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0,25</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24000</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Pantalla de Hormigón</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1,28E-20</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35</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0,15</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125000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0,15</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54000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Material </a:t>
                      </a:r>
                      <a:r>
                        <a:rPr lang="es-EC" sz="1200" b="0" dirty="0" smtClean="0">
                          <a:effectLst/>
                          <a:latin typeface="Arial Narrow" panose="020B0606020202030204" pitchFamily="34" charset="0"/>
                        </a:rPr>
                        <a:t>Filtro </a:t>
                      </a:r>
                    </a:p>
                    <a:p>
                      <a:pPr algn="ctr">
                        <a:lnSpc>
                          <a:spcPct val="115000"/>
                        </a:lnSpc>
                        <a:spcAft>
                          <a:spcPts val="0"/>
                        </a:spcAft>
                      </a:pPr>
                      <a:r>
                        <a:rPr lang="es-EC" sz="1200" b="0" dirty="0" smtClean="0">
                          <a:effectLst/>
                          <a:latin typeface="Arial Narrow" panose="020B0606020202030204" pitchFamily="34" charset="0"/>
                          <a:ea typeface="Calibri"/>
                          <a:cs typeface="Times New Roman"/>
                        </a:rPr>
                        <a:t>(Arena y Grava)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1,00E-05</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75000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0,15</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31000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2047">
                <a:tc>
                  <a:txBody>
                    <a:bodyPr/>
                    <a:lstStyle/>
                    <a:p>
                      <a:pPr algn="ctr">
                        <a:lnSpc>
                          <a:spcPct val="115000"/>
                        </a:lnSpc>
                        <a:spcAft>
                          <a:spcPts val="0"/>
                        </a:spcAft>
                      </a:pPr>
                      <a:r>
                        <a:rPr lang="es-EC" sz="1200" b="0" dirty="0">
                          <a:effectLst/>
                          <a:latin typeface="Arial Narrow" panose="020B0606020202030204" pitchFamily="34" charset="0"/>
                        </a:rPr>
                        <a:t>Cuerpo de la Presa </a:t>
                      </a:r>
                      <a:r>
                        <a:rPr lang="es-EC" sz="1200" b="0" dirty="0" smtClean="0">
                          <a:effectLst/>
                          <a:latin typeface="Arial Narrow" panose="020B0606020202030204" pitchFamily="34" charset="0"/>
                        </a:rPr>
                        <a:t>(Arcilla limosa)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rPr>
                        <a:t>9,70E-08</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5,42E-01</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2,39E-01</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25,8</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30</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17225</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Enrocado</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5,01E-03</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48</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0,25</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80000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1 = Limo</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8,50E-05</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40</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2  = Limo</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7,50E-05</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40</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3 = Arena Limosa Arcillosa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2,00E-04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17,5</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28</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45000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17000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4 = Arena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2,50E-04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50000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19000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5 = Arena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3,50E-04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18,5</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32</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23000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6 = Arena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4,50E-04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32</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65000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24000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7 = Arena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5,00E-04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32</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26000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Estrato </a:t>
                      </a:r>
                      <a:r>
                        <a:rPr lang="es-EC" sz="1200" b="0" dirty="0" smtClean="0">
                          <a:effectLst/>
                          <a:latin typeface="Arial Narrow" panose="020B0606020202030204" pitchFamily="34" charset="0"/>
                        </a:rPr>
                        <a:t>8 = Roca</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1,05E-06</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0,25</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80000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smtClean="0">
                          <a:effectLst/>
                          <a:latin typeface="Arial Narrow" panose="020B0606020202030204" pitchFamily="34" charset="0"/>
                        </a:rPr>
                        <a:t>Impermeabilizante (Limo)                         </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1,87E-04</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40000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0,15</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6024">
                <a:tc>
                  <a:txBody>
                    <a:bodyPr/>
                    <a:lstStyle/>
                    <a:p>
                      <a:pPr algn="ctr">
                        <a:lnSpc>
                          <a:spcPct val="115000"/>
                        </a:lnSpc>
                        <a:spcAft>
                          <a:spcPts val="0"/>
                        </a:spcAft>
                      </a:pPr>
                      <a:r>
                        <a:rPr lang="es-EC" sz="1200" b="0" dirty="0">
                          <a:effectLst/>
                          <a:latin typeface="Arial Narrow" panose="020B0606020202030204" pitchFamily="34" charset="0"/>
                        </a:rPr>
                        <a:t>Columnas de Grava </a:t>
                      </a:r>
                      <a:endParaRPr lang="es-EC" sz="1200" b="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1,00E-02</a:t>
                      </a:r>
                      <a:endParaRPr lang="es-EC" sz="120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37710" marR="3771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22</a:t>
                      </a:r>
                      <a:endParaRPr lang="es-EC" sz="120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35</a:t>
                      </a:r>
                      <a:endParaRPr lang="es-EC" sz="1200" dirty="0">
                        <a:effectLst/>
                        <a:latin typeface="Arial Narrow" panose="020B0606020202030204" pitchFamily="34" charset="0"/>
                        <a:ea typeface="Calibri"/>
                        <a:cs typeface="Times New Roman"/>
                      </a:endParaRPr>
                    </a:p>
                  </a:txBody>
                  <a:tcPr marL="38150" marR="381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0,3</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150000</a:t>
                      </a:r>
                      <a:endParaRPr lang="es-EC" sz="1200" dirty="0">
                        <a:effectLst/>
                        <a:latin typeface="Arial Narrow" panose="020B0606020202030204" pitchFamily="34" charset="0"/>
                        <a:ea typeface="Calibri"/>
                        <a:cs typeface="Times New Roman"/>
                      </a:endParaRPr>
                    </a:p>
                  </a:txBody>
                  <a:tcPr marL="38913" marR="389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a:t>
                      </a:r>
                      <a:endParaRPr lang="es-EC" sz="110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58000</a:t>
                      </a:r>
                      <a:endParaRPr lang="es-EC" sz="1100" dirty="0">
                        <a:effectLst/>
                        <a:latin typeface="Arial Narrow" panose="020B0606020202030204" pitchFamily="34" charset="0"/>
                        <a:ea typeface="Calibri"/>
                        <a:cs typeface="Times New Roman"/>
                      </a:endParaRPr>
                    </a:p>
                  </a:txBody>
                  <a:tcPr marL="28613" marR="286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7316375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circle(in)">
                                      <p:cBhvr>
                                        <p:cTn id="44" dur="20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circle(in)">
                                      <p:cBhvr>
                                        <p:cTn id="69" dur="2000"/>
                                        <p:tgtEl>
                                          <p:spTgt spid="18"/>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circle(in)">
                                      <p:cBhvr>
                                        <p:cTn id="7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2" grpId="0" animBg="1"/>
      <p:bldP spid="14" grpId="0" animBg="1"/>
      <p:bldP spid="15"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04664"/>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7544" y="1052736"/>
            <a:ext cx="7404814" cy="369332"/>
          </a:xfrm>
          <a:prstGeom prst="rect">
            <a:avLst/>
          </a:prstGeom>
        </p:spPr>
        <p:txBody>
          <a:bodyPr wrap="square">
            <a:spAutoFit/>
          </a:bodyPr>
          <a:lstStyle/>
          <a:p>
            <a:pPr marL="0" lvl="2"/>
            <a:r>
              <a:rPr lang="es-EC" b="1" u="sng" dirty="0" smtClean="0">
                <a:latin typeface="Arial Narrow" panose="020B0606020202030204" pitchFamily="34" charset="0"/>
              </a:rPr>
              <a:t>SEEP/W – Módulo de Filtraciones</a:t>
            </a:r>
          </a:p>
        </p:txBody>
      </p:sp>
      <p:pic>
        <p:nvPicPr>
          <p:cNvPr id="7" name="6 Imagen"/>
          <p:cNvPicPr/>
          <p:nvPr/>
        </p:nvPicPr>
        <p:blipFill>
          <a:blip r:embed="rId2" cstate="print"/>
          <a:srcRect l="2314" t="30031" r="4224" b="25680"/>
          <a:stretch>
            <a:fillRect/>
          </a:stretch>
        </p:blipFill>
        <p:spPr bwMode="auto">
          <a:xfrm>
            <a:off x="467544" y="2132856"/>
            <a:ext cx="7931224" cy="2232248"/>
          </a:xfrm>
          <a:prstGeom prst="rect">
            <a:avLst/>
          </a:prstGeom>
          <a:noFill/>
          <a:ln w="9525">
            <a:noFill/>
            <a:miter lim="800000"/>
            <a:headEnd/>
            <a:tailEnd/>
          </a:ln>
        </p:spPr>
      </p:pic>
      <p:sp>
        <p:nvSpPr>
          <p:cNvPr id="9" name="8 Rectángulo"/>
          <p:cNvSpPr/>
          <p:nvPr/>
        </p:nvSpPr>
        <p:spPr>
          <a:xfrm>
            <a:off x="467544" y="4704059"/>
            <a:ext cx="7931224" cy="741165"/>
          </a:xfrm>
          <a:prstGeom prst="rect">
            <a:avLst/>
          </a:prstGeom>
        </p:spPr>
        <p:txBody>
          <a:bodyPr wrap="square">
            <a:spAutoFit/>
          </a:bodyPr>
          <a:lstStyle/>
          <a:p>
            <a:pPr algn="just">
              <a:lnSpc>
                <a:spcPct val="150000"/>
              </a:lnSpc>
            </a:pPr>
            <a:r>
              <a:rPr lang="es-EC" sz="1500" dirty="0">
                <a:latin typeface="Arial Narrow" panose="020B0606020202030204" pitchFamily="34" charset="0"/>
              </a:rPr>
              <a:t>La línea de flujo recorre el </a:t>
            </a:r>
            <a:r>
              <a:rPr lang="es-EC" sz="1500" dirty="0" smtClean="0">
                <a:latin typeface="Arial Narrow" panose="020B0606020202030204" pitchFamily="34" charset="0"/>
              </a:rPr>
              <a:t>dren y filtro ubicado </a:t>
            </a:r>
            <a:r>
              <a:rPr lang="es-EC" sz="1500" dirty="0">
                <a:latin typeface="Arial Narrow" panose="020B0606020202030204" pitchFamily="34" charset="0"/>
              </a:rPr>
              <a:t>en el talud aguas arriba y atraviesa la presa en su parte inferior llegando finalmente al enrocado situado a pie de la obra hidráulica.</a:t>
            </a:r>
          </a:p>
        </p:txBody>
      </p:sp>
    </p:spTree>
    <p:extLst>
      <p:ext uri="{BB962C8B-B14F-4D97-AF65-F5344CB8AC3E}">
        <p14:creationId xmlns:p14="http://schemas.microsoft.com/office/powerpoint/2010/main" val="38927823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98087" y="1774154"/>
            <a:ext cx="3221786" cy="1087414"/>
          </a:xfrm>
          <a:prstGeom prst="rect">
            <a:avLst/>
          </a:prstGeom>
        </p:spPr>
        <p:txBody>
          <a:bodyPr wrap="square">
            <a:spAutoFit/>
          </a:bodyPr>
          <a:lstStyle/>
          <a:p>
            <a:pPr algn="just">
              <a:lnSpc>
                <a:spcPct val="150000"/>
              </a:lnSpc>
            </a:pPr>
            <a:r>
              <a:rPr lang="es-EC" sz="1500" dirty="0">
                <a:latin typeface="Arial Narrow" panose="020B0606020202030204" pitchFamily="34" charset="0"/>
              </a:rPr>
              <a:t>Para poder conocer el caudal de infiltración tentativo en la presa se tomaron 68 puntos de </a:t>
            </a:r>
            <a:r>
              <a:rPr lang="es-EC" sz="1500" dirty="0" smtClean="0">
                <a:latin typeface="Arial Narrow" panose="020B0606020202030204" pitchFamily="34" charset="0"/>
              </a:rPr>
              <a:t>control:</a:t>
            </a:r>
          </a:p>
        </p:txBody>
      </p:sp>
      <p:sp>
        <p:nvSpPr>
          <p:cNvPr id="5"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467544" y="1115452"/>
            <a:ext cx="7404814" cy="369332"/>
          </a:xfrm>
          <a:prstGeom prst="rect">
            <a:avLst/>
          </a:prstGeom>
        </p:spPr>
        <p:txBody>
          <a:bodyPr wrap="square">
            <a:spAutoFit/>
          </a:bodyPr>
          <a:lstStyle/>
          <a:p>
            <a:pPr marL="0" lvl="2"/>
            <a:r>
              <a:rPr lang="es-EC" b="1" u="sng" dirty="0" smtClean="0">
                <a:latin typeface="Arial Narrow" panose="020B0606020202030204" pitchFamily="34" charset="0"/>
              </a:rPr>
              <a:t>SEEP/W – Módulo de Filtraciones</a:t>
            </a:r>
          </a:p>
        </p:txBody>
      </p:sp>
      <p:pic>
        <p:nvPicPr>
          <p:cNvPr id="8" name="7 Imagen"/>
          <p:cNvPicPr/>
          <p:nvPr/>
        </p:nvPicPr>
        <p:blipFill rotWithShape="1">
          <a:blip r:embed="rId2" cstate="print">
            <a:extLst>
              <a:ext uri="{28A0092B-C50C-407E-A947-70E740481C1C}">
                <a14:useLocalDpi xmlns:a14="http://schemas.microsoft.com/office/drawing/2010/main" val="0"/>
              </a:ext>
            </a:extLst>
          </a:blip>
          <a:srcRect l="19951" t="20631" r="37470" b="23313"/>
          <a:stretch/>
        </p:blipFill>
        <p:spPr bwMode="auto">
          <a:xfrm>
            <a:off x="3551917" y="1990179"/>
            <a:ext cx="2388235" cy="1964690"/>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val="0"/>
              </a:ext>
            </a:extLst>
          </a:blip>
          <a:srcRect l="1" t="36981" r="44304" b="13970"/>
          <a:stretch/>
        </p:blipFill>
        <p:spPr bwMode="auto">
          <a:xfrm>
            <a:off x="6030409" y="1988840"/>
            <a:ext cx="2718055" cy="1720850"/>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val="0"/>
              </a:ext>
            </a:extLst>
          </a:blip>
          <a:srcRect l="30518" t="17906" r="23357" b="38884"/>
          <a:stretch/>
        </p:blipFill>
        <p:spPr bwMode="auto">
          <a:xfrm>
            <a:off x="6328792" y="4293096"/>
            <a:ext cx="2347664" cy="1513205"/>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rotWithShape="1">
          <a:blip r:embed="rId5" cstate="print">
            <a:extLst>
              <a:ext uri="{28A0092B-C50C-407E-A947-70E740481C1C}">
                <a14:useLocalDpi xmlns:a14="http://schemas.microsoft.com/office/drawing/2010/main" val="0"/>
              </a:ext>
            </a:extLst>
          </a:blip>
          <a:srcRect l="34549" t="17128" r="9733" b="11245"/>
          <a:stretch/>
        </p:blipFill>
        <p:spPr bwMode="auto">
          <a:xfrm>
            <a:off x="3732024" y="4137114"/>
            <a:ext cx="2524760" cy="2028190"/>
          </a:xfrm>
          <a:prstGeom prst="rect">
            <a:avLst/>
          </a:prstGeom>
          <a:noFill/>
          <a:ln>
            <a:noFill/>
          </a:ln>
          <a:extLst>
            <a:ext uri="{53640926-AAD7-44D8-BBD7-CCE9431645EC}">
              <a14:shadowObscured xmlns:a14="http://schemas.microsoft.com/office/drawing/2010/main"/>
            </a:ext>
          </a:extLst>
        </p:spPr>
      </p:pic>
      <p:sp>
        <p:nvSpPr>
          <p:cNvPr id="2" name="1 Rectángulo"/>
          <p:cNvSpPr/>
          <p:nvPr/>
        </p:nvSpPr>
        <p:spPr>
          <a:xfrm>
            <a:off x="251520" y="2941682"/>
            <a:ext cx="3096345" cy="3647152"/>
          </a:xfrm>
          <a:prstGeom prst="rect">
            <a:avLst/>
          </a:prstGeom>
        </p:spPr>
        <p:txBody>
          <a:bodyPr wrap="square">
            <a:spAutoFit/>
          </a:bodyPr>
          <a:lstStyle/>
          <a:p>
            <a:pPr algn="just">
              <a:lnSpc>
                <a:spcPct val="150000"/>
              </a:lnSpc>
            </a:pPr>
            <a:r>
              <a:rPr lang="es-EC" sz="1400" dirty="0">
                <a:latin typeface="Arial Narrow" panose="020B0606020202030204" pitchFamily="34" charset="0"/>
              </a:rPr>
              <a:t>1.- El impermeabilizante que presentó un caudal de 9.44 e-8 m3/s.</a:t>
            </a:r>
          </a:p>
          <a:p>
            <a:pPr algn="just">
              <a:lnSpc>
                <a:spcPct val="150000"/>
              </a:lnSpc>
            </a:pPr>
            <a:r>
              <a:rPr lang="es-EC" sz="1400" dirty="0">
                <a:latin typeface="Arial Narrow" panose="020B0606020202030204" pitchFamily="34" charset="0"/>
              </a:rPr>
              <a:t>2.- La descarga del filtro ubicado aguas abajo del enrocado el cual registro un caudal de 4.08 e-8 m3/s.</a:t>
            </a:r>
          </a:p>
          <a:p>
            <a:pPr algn="just">
              <a:lnSpc>
                <a:spcPct val="150000"/>
              </a:lnSpc>
            </a:pPr>
            <a:r>
              <a:rPr lang="es-EC" sz="1400" dirty="0">
                <a:latin typeface="Arial Narrow" panose="020B0606020202030204" pitchFamily="34" charset="0"/>
              </a:rPr>
              <a:t>3.- El filtro ubicado a lo largo del talud aguas arriba, cuyo valor de caudal es 1.23 e-20 m3/s. </a:t>
            </a:r>
          </a:p>
          <a:p>
            <a:pPr algn="just">
              <a:lnSpc>
                <a:spcPct val="150000"/>
              </a:lnSpc>
            </a:pPr>
            <a:r>
              <a:rPr lang="es-EC" sz="1400" dirty="0">
                <a:latin typeface="Arial Narrow" panose="020B0606020202030204" pitchFamily="34" charset="0"/>
              </a:rPr>
              <a:t>4 a </a:t>
            </a:r>
            <a:r>
              <a:rPr lang="es-EC" sz="1400" dirty="0" smtClean="0">
                <a:latin typeface="Arial Narrow" panose="020B0606020202030204" pitchFamily="34" charset="0"/>
              </a:rPr>
              <a:t>68.- </a:t>
            </a:r>
            <a:r>
              <a:rPr lang="es-EC" sz="1400" dirty="0">
                <a:latin typeface="Arial Narrow" panose="020B0606020202030204" pitchFamily="34" charset="0"/>
              </a:rPr>
              <a:t>En las columnas de grava cuyo valor total de caudal de filtración es 0,0057 m3/s.</a:t>
            </a:r>
          </a:p>
        </p:txBody>
      </p:sp>
    </p:spTree>
    <p:extLst>
      <p:ext uri="{BB962C8B-B14F-4D97-AF65-F5344CB8AC3E}">
        <p14:creationId xmlns:p14="http://schemas.microsoft.com/office/powerpoint/2010/main" val="27741904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circle(in)">
                                      <p:cBhvr>
                                        <p:cTn id="57" dur="20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circle(in)">
                                      <p:cBhvr>
                                        <p:cTn id="62" dur="20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in)">
                                      <p:cBhvr>
                                        <p:cTn id="72" dur="2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circle(in)">
                                      <p:cBhvr>
                                        <p:cTn id="77" dur="20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circle(in)">
                                      <p:cBhvr>
                                        <p:cTn id="8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7544" y="1115452"/>
            <a:ext cx="7404814" cy="369332"/>
          </a:xfrm>
          <a:prstGeom prst="rect">
            <a:avLst/>
          </a:prstGeom>
        </p:spPr>
        <p:txBody>
          <a:bodyPr wrap="square">
            <a:spAutoFit/>
          </a:bodyPr>
          <a:lstStyle/>
          <a:p>
            <a:pPr marL="0" lvl="2"/>
            <a:r>
              <a:rPr lang="es-EC" b="1" u="sng" dirty="0" smtClean="0">
                <a:latin typeface="Arial Narrow" panose="020B0606020202030204" pitchFamily="34" charset="0"/>
              </a:rPr>
              <a:t>SLOPE/W – Análisis estático</a:t>
            </a:r>
          </a:p>
        </p:txBody>
      </p:sp>
      <p:pic>
        <p:nvPicPr>
          <p:cNvPr id="7" name="6 Imagen"/>
          <p:cNvPicPr/>
          <p:nvPr/>
        </p:nvPicPr>
        <p:blipFill rotWithShape="1">
          <a:blip r:embed="rId2"/>
          <a:srcRect l="15543" t="30749" r="13954" b="19864"/>
          <a:stretch/>
        </p:blipFill>
        <p:spPr bwMode="auto">
          <a:xfrm>
            <a:off x="600441" y="2924944"/>
            <a:ext cx="5040560" cy="2110950"/>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467544" y="1628800"/>
            <a:ext cx="7768952"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El propósito del factor I es incrementar la demanda sísmica de diseño para estructuras, que por sus características de utilización o de importancia deben permanecer operativas o sufrir menores daños durante y después de la ocurrencia del sismo de diseño</a:t>
            </a:r>
          </a:p>
        </p:txBody>
      </p:sp>
      <p:sp>
        <p:nvSpPr>
          <p:cNvPr id="9" name="8 Rectángulo"/>
          <p:cNvSpPr/>
          <p:nvPr/>
        </p:nvSpPr>
        <p:spPr>
          <a:xfrm>
            <a:off x="467544" y="5288339"/>
            <a:ext cx="7768952" cy="1477328"/>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Existe un criterio </a:t>
            </a:r>
            <a:r>
              <a:rPr lang="es-EC" sz="1500" dirty="0">
                <a:latin typeface="Arial Narrow" panose="020B0606020202030204" pitchFamily="34" charset="0"/>
              </a:rPr>
              <a:t>considerado para el diseño de obras </a:t>
            </a:r>
            <a:r>
              <a:rPr lang="es-EC" sz="1500" dirty="0" smtClean="0">
                <a:latin typeface="Arial Narrow" panose="020B0606020202030204" pitchFamily="34" charset="0"/>
              </a:rPr>
              <a:t>hidráulicas; </a:t>
            </a:r>
            <a:r>
              <a:rPr lang="es-EC" sz="1500" dirty="0">
                <a:latin typeface="Arial Narrow" panose="020B0606020202030204" pitchFamily="34" charset="0"/>
              </a:rPr>
              <a:t>el cual sugiere reducir el coeficiente sísmico de diseño a un 50% o 70% de la máxima aceleración pico del </a:t>
            </a:r>
            <a:r>
              <a:rPr lang="es-EC" sz="1500" dirty="0" smtClean="0">
                <a:latin typeface="Arial Narrow" panose="020B0606020202030204" pitchFamily="34" charset="0"/>
              </a:rPr>
              <a:t>terreno. </a:t>
            </a:r>
            <a:r>
              <a:rPr lang="es-EC" sz="1500" dirty="0">
                <a:latin typeface="Arial Narrow" panose="020B0606020202030204" pitchFamily="34" charset="0"/>
              </a:rPr>
              <a:t>Para el diseño de la presa Río Grande se considerará el 50% de la máxima aceleración del terreno, que para este caso es de 0.50g de acuerdo al NEC-2011. </a:t>
            </a:r>
          </a:p>
        </p:txBody>
      </p:sp>
      <mc:AlternateContent xmlns:mc="http://schemas.openxmlformats.org/markup-compatibility/2006" xmlns:a14="http://schemas.microsoft.com/office/drawing/2010/main">
        <mc:Choice Requires="a14">
          <p:sp>
            <p:nvSpPr>
              <p:cNvPr id="10" name="9 Rectángulo"/>
              <p:cNvSpPr/>
              <p:nvPr/>
            </p:nvSpPr>
            <p:spPr>
              <a:xfrm>
                <a:off x="5508104" y="3645024"/>
                <a:ext cx="3384376" cy="7386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1400" smtClean="0">
                          <a:latin typeface="Cambria Math"/>
                        </a:rPr>
                        <m:t>Kh</m:t>
                      </m:r>
                      <m:r>
                        <a:rPr lang="es-EC" sz="1400" smtClean="0">
                          <a:latin typeface="Cambria Math"/>
                        </a:rPr>
                        <m:t>=1.30 </m:t>
                      </m:r>
                      <m:r>
                        <m:rPr>
                          <m:sty m:val="p"/>
                        </m:rPr>
                        <a:rPr lang="es-EC" sz="1400" smtClean="0">
                          <a:latin typeface="Cambria Math"/>
                        </a:rPr>
                        <m:t>x</m:t>
                      </m:r>
                      <m:r>
                        <a:rPr lang="es-EC" sz="1400" smtClean="0">
                          <a:latin typeface="Cambria Math"/>
                        </a:rPr>
                        <m:t> 0.50 </m:t>
                      </m:r>
                      <m:r>
                        <m:rPr>
                          <m:sty m:val="p"/>
                        </m:rPr>
                        <a:rPr lang="es-EC" sz="1400" smtClean="0">
                          <a:latin typeface="Cambria Math"/>
                        </a:rPr>
                        <m:t>x</m:t>
                      </m:r>
                      <m:r>
                        <a:rPr lang="es-EC" sz="1400" smtClean="0">
                          <a:latin typeface="Cambria Math"/>
                        </a:rPr>
                        <m:t> 0.50 </m:t>
                      </m:r>
                      <m:r>
                        <m:rPr>
                          <m:sty m:val="p"/>
                        </m:rPr>
                        <a:rPr lang="es-EC" sz="1400" smtClean="0">
                          <a:latin typeface="Cambria Math"/>
                        </a:rPr>
                        <m:t>g</m:t>
                      </m:r>
                      <m:r>
                        <a:rPr lang="es-EC" sz="1400" smtClean="0">
                          <a:latin typeface="Cambria Math"/>
                        </a:rPr>
                        <m:t>=0.325 </m:t>
                      </m:r>
                      <m:r>
                        <m:rPr>
                          <m:sty m:val="p"/>
                        </m:rPr>
                        <a:rPr lang="es-EC" sz="1400" smtClean="0">
                          <a:latin typeface="Cambria Math"/>
                        </a:rPr>
                        <m:t>g</m:t>
                      </m:r>
                    </m:oMath>
                  </m:oMathPara>
                </a14:m>
                <a:endParaRPr lang="es-EC" sz="1400" dirty="0" smtClean="0"/>
              </a:p>
              <a:p>
                <a:endParaRPr lang="es-EC" sz="1400" dirty="0" smtClean="0"/>
              </a:p>
              <a:p>
                <a:pPr/>
                <a14:m>
                  <m:oMathPara xmlns:m="http://schemas.openxmlformats.org/officeDocument/2006/math">
                    <m:oMathParaPr>
                      <m:jc m:val="centerGroup"/>
                    </m:oMathParaPr>
                    <m:oMath xmlns:m="http://schemas.openxmlformats.org/officeDocument/2006/math">
                      <m:r>
                        <m:rPr>
                          <m:sty m:val="p"/>
                        </m:rPr>
                        <a:rPr lang="es-EC" sz="1400">
                          <a:latin typeface="Cambria Math"/>
                        </a:rPr>
                        <m:t>Kh</m:t>
                      </m:r>
                      <m:r>
                        <a:rPr lang="es-EC" sz="1400">
                          <a:latin typeface="Cambria Math"/>
                        </a:rPr>
                        <m:t>=1.00 </m:t>
                      </m:r>
                      <m:r>
                        <m:rPr>
                          <m:sty m:val="p"/>
                        </m:rPr>
                        <a:rPr lang="es-EC" sz="1400">
                          <a:latin typeface="Cambria Math"/>
                        </a:rPr>
                        <m:t>x</m:t>
                      </m:r>
                      <m:r>
                        <a:rPr lang="es-EC" sz="1400">
                          <a:latin typeface="Cambria Math"/>
                        </a:rPr>
                        <m:t> 0.50 </m:t>
                      </m:r>
                      <m:r>
                        <m:rPr>
                          <m:sty m:val="p"/>
                        </m:rPr>
                        <a:rPr lang="es-EC" sz="1400">
                          <a:latin typeface="Cambria Math"/>
                        </a:rPr>
                        <m:t>x</m:t>
                      </m:r>
                      <m:r>
                        <a:rPr lang="es-EC" sz="1400">
                          <a:latin typeface="Cambria Math"/>
                        </a:rPr>
                        <m:t> 0.50 </m:t>
                      </m:r>
                      <m:r>
                        <m:rPr>
                          <m:sty m:val="p"/>
                        </m:rPr>
                        <a:rPr lang="es-EC" sz="1400">
                          <a:latin typeface="Cambria Math"/>
                        </a:rPr>
                        <m:t>g</m:t>
                      </m:r>
                      <m:r>
                        <a:rPr lang="es-EC" sz="1400">
                          <a:latin typeface="Cambria Math"/>
                        </a:rPr>
                        <m:t>=0.25 </m:t>
                      </m:r>
                      <m:r>
                        <m:rPr>
                          <m:sty m:val="p"/>
                        </m:rPr>
                        <a:rPr lang="es-EC" sz="1400">
                          <a:latin typeface="Cambria Math"/>
                        </a:rPr>
                        <m:t>g</m:t>
                      </m:r>
                    </m:oMath>
                  </m:oMathPara>
                </a14:m>
                <a:endParaRPr lang="es-EC" sz="1400" dirty="0"/>
              </a:p>
            </p:txBody>
          </p:sp>
        </mc:Choice>
        <mc:Fallback xmlns="">
          <p:sp>
            <p:nvSpPr>
              <p:cNvPr id="10" name="9 Rectángulo"/>
              <p:cNvSpPr>
                <a:spLocks noRot="1" noChangeAspect="1" noMove="1" noResize="1" noEditPoints="1" noAdjustHandles="1" noChangeArrowheads="1" noChangeShapeType="1" noTextEdit="1"/>
              </p:cNvSpPr>
              <p:nvPr/>
            </p:nvSpPr>
            <p:spPr>
              <a:xfrm>
                <a:off x="5508104" y="3645024"/>
                <a:ext cx="3384376" cy="738664"/>
              </a:xfrm>
              <a:prstGeom prst="rect">
                <a:avLst/>
              </a:prstGeom>
              <a:blipFill rotWithShape="1">
                <a:blip r:embed="rId3"/>
                <a:stretch>
                  <a:fillRect b="-826"/>
                </a:stretch>
              </a:blipFill>
            </p:spPr>
            <p:txBody>
              <a:bodyPr/>
              <a:lstStyle/>
              <a:p>
                <a:r>
                  <a:rPr lang="es-EC">
                    <a:noFill/>
                  </a:rPr>
                  <a:t> </a:t>
                </a:r>
              </a:p>
            </p:txBody>
          </p:sp>
        </mc:Fallback>
      </mc:AlternateContent>
    </p:spTree>
    <p:extLst>
      <p:ext uri="{BB962C8B-B14F-4D97-AF65-F5344CB8AC3E}">
        <p14:creationId xmlns:p14="http://schemas.microsoft.com/office/powerpoint/2010/main" val="23830357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circle(in)">
                                      <p:cBhvr>
                                        <p:cTn id="57" dur="20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circle(in)">
                                      <p:cBhvr>
                                        <p:cTn id="62" dur="20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circle(in)">
                                      <p:cBhvr>
                                        <p:cTn id="67" dur="200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barn(inVertical)">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7544" y="1115452"/>
            <a:ext cx="7404814" cy="369332"/>
          </a:xfrm>
          <a:prstGeom prst="rect">
            <a:avLst/>
          </a:prstGeom>
        </p:spPr>
        <p:txBody>
          <a:bodyPr wrap="square">
            <a:spAutoFit/>
          </a:bodyPr>
          <a:lstStyle/>
          <a:p>
            <a:pPr marL="0" lvl="2"/>
            <a:r>
              <a:rPr lang="es-EC" b="1" u="sng" dirty="0" smtClean="0">
                <a:latin typeface="Arial Narrow" panose="020B0606020202030204" pitchFamily="34" charset="0"/>
              </a:rPr>
              <a:t>SLOPE/W – Análisis estático</a:t>
            </a:r>
          </a:p>
        </p:txBody>
      </p:sp>
      <p:graphicFrame>
        <p:nvGraphicFramePr>
          <p:cNvPr id="7" name="6 Tabla"/>
          <p:cNvGraphicFramePr>
            <a:graphicFrameLocks noGrp="1"/>
          </p:cNvGraphicFramePr>
          <p:nvPr>
            <p:extLst>
              <p:ext uri="{D42A27DB-BD31-4B8C-83A1-F6EECF244321}">
                <p14:modId xmlns:p14="http://schemas.microsoft.com/office/powerpoint/2010/main" val="3348320766"/>
              </p:ext>
            </p:extLst>
          </p:nvPr>
        </p:nvGraphicFramePr>
        <p:xfrm>
          <a:off x="1763688" y="1700808"/>
          <a:ext cx="5234305" cy="960120"/>
        </p:xfrm>
        <a:graphic>
          <a:graphicData uri="http://schemas.openxmlformats.org/drawingml/2006/table">
            <a:tbl>
              <a:tblPr firstRow="1" firstCol="1" bandRow="1">
                <a:tableStyleId>{912C8C85-51F0-491E-9774-3900AFEF0FD7}</a:tableStyleId>
              </a:tblPr>
              <a:tblGrid>
                <a:gridCol w="1769110"/>
                <a:gridCol w="1118235"/>
                <a:gridCol w="1222375"/>
                <a:gridCol w="1124585"/>
              </a:tblGrid>
              <a:tr h="215900">
                <a:tc>
                  <a:txBody>
                    <a:bodyPr/>
                    <a:lstStyle/>
                    <a:p>
                      <a:pPr algn="ctr">
                        <a:lnSpc>
                          <a:spcPct val="150000"/>
                        </a:lnSpc>
                        <a:spcAft>
                          <a:spcPts val="0"/>
                        </a:spcAft>
                      </a:pPr>
                      <a:r>
                        <a:rPr lang="es-EC" sz="1400" dirty="0">
                          <a:effectLst/>
                          <a:latin typeface="Arial Narrow" panose="020B0606020202030204" pitchFamily="34" charset="0"/>
                        </a:rPr>
                        <a:t>Ubicación de   Análisis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0 g</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 0.25 g</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0.325 g</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900">
                <a:tc>
                  <a:txBody>
                    <a:bodyPr/>
                    <a:lstStyle/>
                    <a:p>
                      <a:pPr algn="ctr">
                        <a:lnSpc>
                          <a:spcPct val="150000"/>
                        </a:lnSpc>
                        <a:spcAft>
                          <a:spcPts val="0"/>
                        </a:spcAft>
                      </a:pPr>
                      <a:r>
                        <a:rPr lang="es-EC" sz="1400" b="0">
                          <a:effectLst/>
                          <a:latin typeface="Arial Narrow" panose="020B0606020202030204" pitchFamily="34" charset="0"/>
                        </a:rPr>
                        <a:t>Talud Aguas Arriba</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2.19</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1.41</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1.12</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900">
                <a:tc>
                  <a:txBody>
                    <a:bodyPr/>
                    <a:lstStyle/>
                    <a:p>
                      <a:pPr algn="ctr">
                        <a:lnSpc>
                          <a:spcPct val="150000"/>
                        </a:lnSpc>
                        <a:spcAft>
                          <a:spcPts val="0"/>
                        </a:spcAft>
                      </a:pPr>
                      <a:r>
                        <a:rPr lang="es-EC" sz="1400" b="0" dirty="0">
                          <a:effectLst/>
                          <a:latin typeface="Arial Narrow" panose="020B0606020202030204" pitchFamily="34" charset="0"/>
                        </a:rPr>
                        <a:t>Talud Aguas Abajo</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1.60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a:effectLst/>
                          <a:latin typeface="Arial Narrow" panose="020B0606020202030204" pitchFamily="34" charset="0"/>
                        </a:rPr>
                        <a:t>1.08</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s-EC" sz="1400" dirty="0">
                          <a:effectLst/>
                          <a:latin typeface="Arial Narrow" panose="020B0606020202030204" pitchFamily="34" charset="0"/>
                        </a:rPr>
                        <a:t>1.01</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7 Imagen"/>
          <p:cNvPicPr/>
          <p:nvPr/>
        </p:nvPicPr>
        <p:blipFill rotWithShape="1">
          <a:blip r:embed="rId3" cstate="print">
            <a:extLst>
              <a:ext uri="{28A0092B-C50C-407E-A947-70E740481C1C}">
                <a14:useLocalDpi xmlns:a14="http://schemas.microsoft.com/office/drawing/2010/main" val="0"/>
              </a:ext>
            </a:extLst>
          </a:blip>
          <a:srcRect l="15286" t="37870" r="76793" b="56126"/>
          <a:stretch/>
        </p:blipFill>
        <p:spPr bwMode="auto">
          <a:xfrm>
            <a:off x="1030016" y="2996952"/>
            <a:ext cx="589656" cy="253906"/>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4" cstate="print">
            <a:extLst>
              <a:ext uri="{28A0092B-C50C-407E-A947-70E740481C1C}">
                <a14:useLocalDpi xmlns:a14="http://schemas.microsoft.com/office/drawing/2010/main" val="0"/>
              </a:ext>
            </a:extLst>
          </a:blip>
          <a:srcRect l="6114" t="34511" r="18309" b="27445"/>
          <a:stretch/>
        </p:blipFill>
        <p:spPr bwMode="auto">
          <a:xfrm>
            <a:off x="251520" y="3383651"/>
            <a:ext cx="4392488" cy="1485508"/>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5" cstate="print">
            <a:extLst>
              <a:ext uri="{28A0092B-C50C-407E-A947-70E740481C1C}">
                <a14:useLocalDpi xmlns:a14="http://schemas.microsoft.com/office/drawing/2010/main" val="0"/>
              </a:ext>
            </a:extLst>
          </a:blip>
          <a:srcRect l="5604" t="35598" r="19837" b="30978"/>
          <a:stretch/>
        </p:blipFill>
        <p:spPr bwMode="auto">
          <a:xfrm>
            <a:off x="4661043" y="3383651"/>
            <a:ext cx="4015413" cy="1341493"/>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rotWithShape="1">
          <a:blip r:embed="rId6" cstate="print">
            <a:extLst>
              <a:ext uri="{28A0092B-C50C-407E-A947-70E740481C1C}">
                <a14:useLocalDpi xmlns:a14="http://schemas.microsoft.com/office/drawing/2010/main" val="0"/>
              </a:ext>
            </a:extLst>
          </a:blip>
          <a:srcRect l="8152" t="45381" r="82507" b="46467"/>
          <a:stretch/>
        </p:blipFill>
        <p:spPr bwMode="auto">
          <a:xfrm>
            <a:off x="5220072" y="2996952"/>
            <a:ext cx="576884" cy="331641"/>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7" cstate="print">
            <a:extLst>
              <a:ext uri="{28A0092B-C50C-407E-A947-70E740481C1C}">
                <a14:useLocalDpi xmlns:a14="http://schemas.microsoft.com/office/drawing/2010/main" val="0"/>
              </a:ext>
            </a:extLst>
          </a:blip>
          <a:srcRect l="24448" t="33141" r="65195" b="57728"/>
          <a:stretch/>
        </p:blipFill>
        <p:spPr bwMode="auto">
          <a:xfrm>
            <a:off x="2959783" y="4929227"/>
            <a:ext cx="477686" cy="255349"/>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rotWithShape="1">
          <a:blip r:embed="rId8" cstate="print">
            <a:extLst>
              <a:ext uri="{28A0092B-C50C-407E-A947-70E740481C1C}">
                <a14:useLocalDpi xmlns:a14="http://schemas.microsoft.com/office/drawing/2010/main" val="0"/>
              </a:ext>
            </a:extLst>
          </a:blip>
          <a:srcRect l="5985" t="34159" r="18878" b="28021"/>
          <a:stretch/>
        </p:blipFill>
        <p:spPr bwMode="auto">
          <a:xfrm>
            <a:off x="2290283" y="5184576"/>
            <a:ext cx="4297941" cy="1556792"/>
          </a:xfrm>
          <a:prstGeom prst="rect">
            <a:avLst/>
          </a:prstGeom>
          <a:noFill/>
          <a:ln>
            <a:noFill/>
          </a:ln>
          <a:extLst>
            <a:ext uri="{53640926-AAD7-44D8-BBD7-CCE9431645EC}">
              <a14:shadowObscured xmlns:a14="http://schemas.microsoft.com/office/drawing/2010/main"/>
            </a:ext>
          </a:extLst>
        </p:spPr>
      </p:pic>
      <p:pic>
        <p:nvPicPr>
          <p:cNvPr id="14" name="13 Imagen"/>
          <p:cNvPicPr/>
          <p:nvPr/>
        </p:nvPicPr>
        <p:blipFill rotWithShape="1">
          <a:blip r:embed="rId9" cstate="print">
            <a:extLst>
              <a:ext uri="{28A0092B-C50C-407E-A947-70E740481C1C}">
                <a14:useLocalDpi xmlns:a14="http://schemas.microsoft.com/office/drawing/2010/main" val="0"/>
              </a:ext>
            </a:extLst>
          </a:blip>
          <a:srcRect l="13413" t="41019" r="77759" b="49202"/>
          <a:stretch/>
        </p:blipFill>
        <p:spPr bwMode="auto">
          <a:xfrm>
            <a:off x="1174032" y="2996952"/>
            <a:ext cx="589656" cy="386699"/>
          </a:xfrm>
          <a:prstGeom prst="rect">
            <a:avLst/>
          </a:prstGeom>
          <a:noFill/>
          <a:ln>
            <a:noFill/>
          </a:ln>
          <a:extLst>
            <a:ext uri="{53640926-AAD7-44D8-BBD7-CCE9431645EC}">
              <a14:shadowObscured xmlns:a14="http://schemas.microsoft.com/office/drawing/2010/main"/>
            </a:ext>
          </a:extLst>
        </p:spPr>
      </p:pic>
      <p:pic>
        <p:nvPicPr>
          <p:cNvPr id="15" name="14 Imagen"/>
          <p:cNvPicPr/>
          <p:nvPr/>
        </p:nvPicPr>
        <p:blipFill rotWithShape="1">
          <a:blip r:embed="rId10" cstate="print">
            <a:extLst>
              <a:ext uri="{28A0092B-C50C-407E-A947-70E740481C1C}">
                <a14:useLocalDpi xmlns:a14="http://schemas.microsoft.com/office/drawing/2010/main" val="0"/>
              </a:ext>
            </a:extLst>
          </a:blip>
          <a:srcRect l="6083" t="35431" r="18735" b="29138"/>
          <a:stretch/>
        </p:blipFill>
        <p:spPr bwMode="auto">
          <a:xfrm>
            <a:off x="252382" y="3442329"/>
            <a:ext cx="4186871" cy="1368152"/>
          </a:xfrm>
          <a:prstGeom prst="rect">
            <a:avLst/>
          </a:prstGeom>
          <a:noFill/>
          <a:ln>
            <a:noFill/>
          </a:ln>
          <a:extLst>
            <a:ext uri="{53640926-AAD7-44D8-BBD7-CCE9431645EC}">
              <a14:shadowObscured xmlns:a14="http://schemas.microsoft.com/office/drawing/2010/main"/>
            </a:ext>
          </a:extLst>
        </p:spPr>
      </p:pic>
      <p:pic>
        <p:nvPicPr>
          <p:cNvPr id="16" name="15 Imagen"/>
          <p:cNvPicPr/>
          <p:nvPr/>
        </p:nvPicPr>
        <p:blipFill rotWithShape="1">
          <a:blip r:embed="rId11" cstate="print">
            <a:extLst>
              <a:ext uri="{28A0092B-C50C-407E-A947-70E740481C1C}">
                <a14:useLocalDpi xmlns:a14="http://schemas.microsoft.com/office/drawing/2010/main" val="0"/>
              </a:ext>
            </a:extLst>
          </a:blip>
          <a:srcRect l="6992" t="33898" r="20548" b="32881"/>
          <a:stretch/>
        </p:blipFill>
        <p:spPr bwMode="auto">
          <a:xfrm>
            <a:off x="4432293" y="3383651"/>
            <a:ext cx="4244163" cy="1368152"/>
          </a:xfrm>
          <a:prstGeom prst="rect">
            <a:avLst/>
          </a:prstGeom>
          <a:noFill/>
          <a:ln>
            <a:noFill/>
          </a:ln>
          <a:extLst>
            <a:ext uri="{53640926-AAD7-44D8-BBD7-CCE9431645EC}">
              <a14:shadowObscured xmlns:a14="http://schemas.microsoft.com/office/drawing/2010/main"/>
            </a:ext>
          </a:extLst>
        </p:spPr>
      </p:pic>
      <p:pic>
        <p:nvPicPr>
          <p:cNvPr id="17" name="16 Imagen"/>
          <p:cNvPicPr/>
          <p:nvPr/>
        </p:nvPicPr>
        <p:blipFill rotWithShape="1">
          <a:blip r:embed="rId12" cstate="print">
            <a:extLst>
              <a:ext uri="{28A0092B-C50C-407E-A947-70E740481C1C}">
                <a14:useLocalDpi xmlns:a14="http://schemas.microsoft.com/office/drawing/2010/main" val="0"/>
              </a:ext>
            </a:extLst>
          </a:blip>
          <a:srcRect l="38137" t="43051" r="49998" b="44407"/>
          <a:stretch/>
        </p:blipFill>
        <p:spPr bwMode="auto">
          <a:xfrm>
            <a:off x="5332924" y="3009605"/>
            <a:ext cx="464031" cy="374045"/>
          </a:xfrm>
          <a:prstGeom prst="rect">
            <a:avLst/>
          </a:prstGeom>
          <a:noFill/>
          <a:ln>
            <a:noFill/>
          </a:ln>
          <a:extLst>
            <a:ext uri="{53640926-AAD7-44D8-BBD7-CCE9431645EC}">
              <a14:shadowObscured xmlns:a14="http://schemas.microsoft.com/office/drawing/2010/main"/>
            </a:ext>
          </a:extLst>
        </p:spPr>
      </p:pic>
      <p:pic>
        <p:nvPicPr>
          <p:cNvPr id="18" name="17 Imagen"/>
          <p:cNvPicPr/>
          <p:nvPr/>
        </p:nvPicPr>
        <p:blipFill rotWithShape="1">
          <a:blip r:embed="rId13" cstate="print">
            <a:extLst>
              <a:ext uri="{28A0092B-C50C-407E-A947-70E740481C1C}">
                <a14:useLocalDpi xmlns:a14="http://schemas.microsoft.com/office/drawing/2010/main" val="0"/>
              </a:ext>
            </a:extLst>
          </a:blip>
          <a:srcRect l="5266" t="35080" r="19328" b="30743"/>
          <a:stretch/>
        </p:blipFill>
        <p:spPr bwMode="auto">
          <a:xfrm>
            <a:off x="1904203" y="5228868"/>
            <a:ext cx="4900045" cy="1512500"/>
          </a:xfrm>
          <a:prstGeom prst="rect">
            <a:avLst/>
          </a:prstGeom>
          <a:noFill/>
          <a:ln>
            <a:noFill/>
          </a:ln>
          <a:extLst>
            <a:ext uri="{53640926-AAD7-44D8-BBD7-CCE9431645EC}">
              <a14:shadowObscured xmlns:a14="http://schemas.microsoft.com/office/drawing/2010/main"/>
            </a:ext>
          </a:extLst>
        </p:spPr>
      </p:pic>
      <p:pic>
        <p:nvPicPr>
          <p:cNvPr id="19" name="18 Imagen"/>
          <p:cNvPicPr/>
          <p:nvPr/>
        </p:nvPicPr>
        <p:blipFill rotWithShape="1">
          <a:blip r:embed="rId14" cstate="print">
            <a:extLst>
              <a:ext uri="{28A0092B-C50C-407E-A947-70E740481C1C}">
                <a14:useLocalDpi xmlns:a14="http://schemas.microsoft.com/office/drawing/2010/main" val="0"/>
              </a:ext>
            </a:extLst>
          </a:blip>
          <a:srcRect l="54518" t="38994" r="33933" b="53804"/>
          <a:stretch/>
        </p:blipFill>
        <p:spPr bwMode="auto">
          <a:xfrm>
            <a:off x="2819868" y="4941168"/>
            <a:ext cx="757515" cy="2835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6070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circle(in)">
                                      <p:cBhvr>
                                        <p:cTn id="62" dur="2000"/>
                                        <p:tgtEl>
                                          <p:spTgt spid="9"/>
                                        </p:tgtEl>
                                      </p:cBhvr>
                                    </p:animEffect>
                                  </p:childTnLst>
                                </p:cTn>
                              </p:par>
                              <p:par>
                                <p:cTn id="63" presetID="6" presetClass="entr" presetSubtype="16"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circle(in)">
                                      <p:cBhvr>
                                        <p:cTn id="65" dur="2000"/>
                                        <p:tgtEl>
                                          <p:spTgt spid="8"/>
                                        </p:tgtEl>
                                      </p:cBhvr>
                                    </p:animEffect>
                                  </p:childTnLst>
                                </p:cTn>
                              </p:par>
                              <p:par>
                                <p:cTn id="66" presetID="6" presetClass="entr" presetSubtype="16"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ircle(in)">
                                      <p:cBhvr>
                                        <p:cTn id="68" dur="2000"/>
                                        <p:tgtEl>
                                          <p:spTgt spid="11"/>
                                        </p:tgtEl>
                                      </p:cBhvr>
                                    </p:animEffect>
                                  </p:childTnLst>
                                </p:cTn>
                              </p:par>
                              <p:par>
                                <p:cTn id="69" presetID="6" presetClass="entr" presetSubtype="16" fill="hold"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circle(in)">
                                      <p:cBhvr>
                                        <p:cTn id="71" dur="2000"/>
                                        <p:tgtEl>
                                          <p:spTgt spid="10"/>
                                        </p:tgtEl>
                                      </p:cBhvr>
                                    </p:animEffect>
                                  </p:childTnLst>
                                </p:cTn>
                              </p:par>
                              <p:par>
                                <p:cTn id="72" presetID="6" presetClass="entr" presetSubtype="16"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circle(in)">
                                      <p:cBhvr>
                                        <p:cTn id="74" dur="2000"/>
                                        <p:tgtEl>
                                          <p:spTgt spid="13"/>
                                        </p:tgtEl>
                                      </p:cBhvr>
                                    </p:animEffect>
                                  </p:childTnLst>
                                </p:cTn>
                              </p:par>
                              <p:par>
                                <p:cTn id="75" presetID="6" presetClass="entr" presetSubtype="16"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circle(in)">
                                      <p:cBhvr>
                                        <p:cTn id="77" dur="20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circle(in)">
                                      <p:cBhvr>
                                        <p:cTn id="82" dur="2000"/>
                                        <p:tgtEl>
                                          <p:spTgt spid="15"/>
                                        </p:tgtEl>
                                      </p:cBhvr>
                                    </p:animEffect>
                                  </p:childTnLst>
                                </p:cTn>
                              </p:par>
                              <p:par>
                                <p:cTn id="83" presetID="6" presetClass="entr" presetSubtype="16" fill="hold"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par>
                                <p:cTn id="86" presetID="6" presetClass="entr" presetSubtype="16"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circle(in)">
                                      <p:cBhvr>
                                        <p:cTn id="88" dur="2000"/>
                                        <p:tgtEl>
                                          <p:spTgt spid="16"/>
                                        </p:tgtEl>
                                      </p:cBhvr>
                                    </p:animEffect>
                                  </p:childTnLst>
                                </p:cTn>
                              </p:par>
                              <p:par>
                                <p:cTn id="89" presetID="6" presetClass="entr" presetSubtype="16"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circle(in)">
                                      <p:cBhvr>
                                        <p:cTn id="91" dur="2000"/>
                                        <p:tgtEl>
                                          <p:spTgt spid="17"/>
                                        </p:tgtEl>
                                      </p:cBhvr>
                                    </p:animEffect>
                                  </p:childTnLst>
                                </p:cTn>
                              </p:par>
                              <p:par>
                                <p:cTn id="92" presetID="6" presetClass="entr" presetSubtype="16" fill="hold"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circle(in)">
                                      <p:cBhvr>
                                        <p:cTn id="94" dur="2000"/>
                                        <p:tgtEl>
                                          <p:spTgt spid="18"/>
                                        </p:tgtEl>
                                      </p:cBhvr>
                                    </p:animEffect>
                                  </p:childTnLst>
                                </p:cTn>
                              </p:par>
                              <p:par>
                                <p:cTn id="95" presetID="6" presetClass="entr" presetSubtype="16"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circle(in)">
                                      <p:cBhvr>
                                        <p:cTn id="9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058833"/>
            <a:ext cx="8352928" cy="353943"/>
          </a:xfrm>
          <a:prstGeom prst="rect">
            <a:avLst/>
          </a:prstGeom>
        </p:spPr>
        <p:txBody>
          <a:bodyPr wrap="square">
            <a:spAutoFit/>
          </a:bodyPr>
          <a:lstStyle/>
          <a:p>
            <a:pPr marL="0" lvl="2"/>
            <a:r>
              <a:rPr lang="es-EC" sz="1700" b="1" u="sng" dirty="0" smtClean="0">
                <a:latin typeface="Arial Narrow" panose="020B0606020202030204" pitchFamily="34" charset="0"/>
              </a:rPr>
              <a:t>SIGMA –  Modelamiento </a:t>
            </a:r>
            <a:r>
              <a:rPr lang="es-EC" sz="1700" b="1" u="sng" dirty="0" err="1" smtClean="0">
                <a:latin typeface="Arial Narrow" panose="020B0606020202030204" pitchFamily="34" charset="0"/>
              </a:rPr>
              <a:t>Tensodeformacional</a:t>
            </a:r>
            <a:r>
              <a:rPr lang="es-EC" sz="1700" b="1" u="sng" dirty="0" smtClean="0">
                <a:latin typeface="Arial Narrow" panose="020B0606020202030204" pitchFamily="34" charset="0"/>
              </a:rPr>
              <a:t> de la Presa</a:t>
            </a:r>
            <a:endParaRPr lang="es-EC" sz="1700" b="1" u="sng" dirty="0">
              <a:latin typeface="Arial Narrow" panose="020B0606020202030204" pitchFamily="34" charset="0"/>
            </a:endParaRPr>
          </a:p>
        </p:txBody>
      </p:sp>
      <p:pic>
        <p:nvPicPr>
          <p:cNvPr id="7" name="6 Imagen"/>
          <p:cNvPicPr/>
          <p:nvPr/>
        </p:nvPicPr>
        <p:blipFill rotWithShape="1">
          <a:blip r:embed="rId2" cstate="print"/>
          <a:srcRect l="2416" t="24343" r="3865" b="24265"/>
          <a:stretch/>
        </p:blipFill>
        <p:spPr bwMode="auto">
          <a:xfrm>
            <a:off x="467544" y="1772816"/>
            <a:ext cx="5473700" cy="1875790"/>
          </a:xfrm>
          <a:prstGeom prst="rect">
            <a:avLst/>
          </a:prstGeom>
          <a:noFill/>
          <a:ln>
            <a:noFill/>
          </a:ln>
          <a:extLst>
            <a:ext uri="{53640926-AAD7-44D8-BBD7-CCE9431645EC}">
              <a14:shadowObscured xmlns:a14="http://schemas.microsoft.com/office/drawing/2010/main"/>
            </a:ext>
          </a:extLst>
        </p:spPr>
      </p:pic>
      <p:sp>
        <p:nvSpPr>
          <p:cNvPr id="8" name="7 Rectángulo"/>
          <p:cNvSpPr/>
          <p:nvPr/>
        </p:nvSpPr>
        <p:spPr>
          <a:xfrm>
            <a:off x="2036304" y="3655787"/>
            <a:ext cx="1641219" cy="338554"/>
          </a:xfrm>
          <a:prstGeom prst="rect">
            <a:avLst/>
          </a:prstGeom>
        </p:spPr>
        <p:txBody>
          <a:bodyPr wrap="none">
            <a:spAutoFit/>
          </a:bodyPr>
          <a:lstStyle/>
          <a:p>
            <a:r>
              <a:rPr lang="es-EC" sz="1600" b="1" i="1" u="sng" dirty="0">
                <a:latin typeface="Arial Narrow" panose="020B0606020202030204" pitchFamily="34" charset="0"/>
              </a:rPr>
              <a:t>Tensión Total en Y</a:t>
            </a:r>
            <a:endParaRPr lang="es-EC" sz="1600" dirty="0">
              <a:latin typeface="Arial Narrow" panose="020B0606020202030204" pitchFamily="34" charset="0"/>
            </a:endParaRPr>
          </a:p>
        </p:txBody>
      </p:sp>
      <p:sp>
        <p:nvSpPr>
          <p:cNvPr id="16" name="15 Rectángulo"/>
          <p:cNvSpPr/>
          <p:nvPr/>
        </p:nvSpPr>
        <p:spPr>
          <a:xfrm>
            <a:off x="6228184" y="1628800"/>
            <a:ext cx="2330881" cy="50200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s-EC" sz="1400" dirty="0" smtClean="0"/>
              <a:t>Los esfuerzos inducidos por la cargas de tensión presentan valores negativos, lo que se interpreta como esfuerzos de tracción en los espaldones, sin embargo, esto no representa inestabilidad ya que este es un proceso que se desarrolla conforme avanza la construcción del cuerpo de la presa, donde el material se reacomoda. </a:t>
            </a:r>
            <a:endParaRPr lang="es-EC" sz="1400" dirty="0"/>
          </a:p>
        </p:txBody>
      </p:sp>
      <p:pic>
        <p:nvPicPr>
          <p:cNvPr id="18" name="17 Imagen"/>
          <p:cNvPicPr/>
          <p:nvPr/>
        </p:nvPicPr>
        <p:blipFill rotWithShape="1">
          <a:blip r:embed="rId3" cstate="print"/>
          <a:srcRect l="5932" t="29831" r="18853" b="30508"/>
          <a:stretch/>
        </p:blipFill>
        <p:spPr bwMode="auto">
          <a:xfrm>
            <a:off x="467544" y="4325714"/>
            <a:ext cx="5656580" cy="1911598"/>
          </a:xfrm>
          <a:prstGeom prst="rect">
            <a:avLst/>
          </a:prstGeom>
          <a:noFill/>
          <a:ln>
            <a:noFill/>
          </a:ln>
          <a:extLst>
            <a:ext uri="{53640926-AAD7-44D8-BBD7-CCE9431645EC}">
              <a14:shadowObscured xmlns:a14="http://schemas.microsoft.com/office/drawing/2010/main"/>
            </a:ext>
          </a:extLst>
        </p:spPr>
      </p:pic>
      <p:sp>
        <p:nvSpPr>
          <p:cNvPr id="19" name="18 Rectángulo"/>
          <p:cNvSpPr/>
          <p:nvPr/>
        </p:nvSpPr>
        <p:spPr>
          <a:xfrm>
            <a:off x="2093347" y="6381328"/>
            <a:ext cx="1644937" cy="338554"/>
          </a:xfrm>
          <a:prstGeom prst="rect">
            <a:avLst/>
          </a:prstGeom>
        </p:spPr>
        <p:txBody>
          <a:bodyPr wrap="none">
            <a:spAutoFit/>
          </a:bodyPr>
          <a:lstStyle/>
          <a:p>
            <a:r>
              <a:rPr lang="es-EC" sz="1600" b="1" i="1" u="sng" dirty="0">
                <a:latin typeface="Arial Narrow" panose="020B0606020202030204" pitchFamily="34" charset="0"/>
              </a:rPr>
              <a:t>Tensión Total en X</a:t>
            </a:r>
            <a:endParaRPr lang="es-EC" sz="1600" dirty="0">
              <a:latin typeface="Arial Narrow" panose="020B0606020202030204" pitchFamily="34" charset="0"/>
            </a:endParaRPr>
          </a:p>
        </p:txBody>
      </p:sp>
    </p:spTree>
    <p:extLst>
      <p:ext uri="{BB962C8B-B14F-4D97-AF65-F5344CB8AC3E}">
        <p14:creationId xmlns:p14="http://schemas.microsoft.com/office/powerpoint/2010/main" val="32742677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circle(in)">
                                      <p:cBhvr>
                                        <p:cTn id="49" dur="2000"/>
                                        <p:tgtEl>
                                          <p:spTgt spid="8"/>
                                        </p:tgtEl>
                                      </p:cBhvr>
                                    </p:animEffect>
                                  </p:childTnLst>
                                </p:cTn>
                              </p:par>
                              <p:par>
                                <p:cTn id="50" presetID="6" presetClass="entr" presetSubtype="16"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circle(in)">
                                      <p:cBhvr>
                                        <p:cTn id="52" dur="2000"/>
                                        <p:tgtEl>
                                          <p:spTgt spid="18"/>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circle(in)">
                                      <p:cBhvr>
                                        <p:cTn id="55" dur="20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circle(in)">
                                      <p:cBhvr>
                                        <p:cTn id="6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6" grpId="0" animBg="1"/>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843" y="2780928"/>
            <a:ext cx="57626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11560" y="1708066"/>
            <a:ext cx="7704856" cy="741165"/>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Se </a:t>
            </a:r>
            <a:r>
              <a:rPr lang="es-EC" sz="1500" dirty="0">
                <a:latin typeface="Arial Narrow" panose="020B0606020202030204" pitchFamily="34" charset="0"/>
              </a:rPr>
              <a:t>puede determinar que el asentamiento de la obra hidráulica es mínimo, con lo cual podemos concluir que la cimentación planteada en el dimensionamiento de la presa funciona de forma </a:t>
            </a:r>
            <a:r>
              <a:rPr lang="es-EC" sz="1500" dirty="0" smtClean="0">
                <a:latin typeface="Arial Narrow" panose="020B0606020202030204" pitchFamily="34" charset="0"/>
              </a:rPr>
              <a:t>adecuada.</a:t>
            </a:r>
            <a:endParaRPr lang="es-EC" sz="1500" dirty="0">
              <a:latin typeface="Arial Narrow" panose="020B0606020202030204" pitchFamily="34" charset="0"/>
            </a:endParaRPr>
          </a:p>
        </p:txBody>
      </p:sp>
      <p:sp>
        <p:nvSpPr>
          <p:cNvPr id="7" name="6 Elipse"/>
          <p:cNvSpPr/>
          <p:nvPr/>
        </p:nvSpPr>
        <p:spPr>
          <a:xfrm>
            <a:off x="4283968" y="4653136"/>
            <a:ext cx="994543" cy="36004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9"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10" name="9 Rectángulo"/>
          <p:cNvSpPr/>
          <p:nvPr/>
        </p:nvSpPr>
        <p:spPr>
          <a:xfrm>
            <a:off x="323528" y="1130841"/>
            <a:ext cx="8352928" cy="353943"/>
          </a:xfrm>
          <a:prstGeom prst="rect">
            <a:avLst/>
          </a:prstGeom>
        </p:spPr>
        <p:txBody>
          <a:bodyPr wrap="square">
            <a:spAutoFit/>
          </a:bodyPr>
          <a:lstStyle/>
          <a:p>
            <a:pPr marL="0" lvl="2"/>
            <a:r>
              <a:rPr lang="es-EC" sz="1700" b="1" u="sng" dirty="0" smtClean="0">
                <a:latin typeface="Arial Narrow" panose="020B0606020202030204" pitchFamily="34" charset="0"/>
              </a:rPr>
              <a:t>SIGMA –  Modelamiento </a:t>
            </a:r>
            <a:r>
              <a:rPr lang="es-EC" sz="1700" b="1" u="sng" dirty="0" err="1" smtClean="0">
                <a:latin typeface="Arial Narrow" panose="020B0606020202030204" pitchFamily="34" charset="0"/>
              </a:rPr>
              <a:t>Tensodeformacional</a:t>
            </a:r>
            <a:r>
              <a:rPr lang="es-EC" sz="1700" b="1" u="sng" dirty="0" smtClean="0">
                <a:latin typeface="Arial Narrow" panose="020B0606020202030204" pitchFamily="34" charset="0"/>
              </a:rPr>
              <a:t> de la Presa</a:t>
            </a:r>
            <a:endParaRPr lang="es-EC" sz="1700" b="1" u="sng" dirty="0">
              <a:latin typeface="Arial Narrow" panose="020B0606020202030204" pitchFamily="34" charset="0"/>
            </a:endParaRPr>
          </a:p>
        </p:txBody>
      </p:sp>
    </p:spTree>
    <p:extLst>
      <p:ext uri="{BB962C8B-B14F-4D97-AF65-F5344CB8AC3E}">
        <p14:creationId xmlns:p14="http://schemas.microsoft.com/office/powerpoint/2010/main" val="218247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par>
                                <p:cTn id="47" presetID="6" presetClass="entr" presetSubtype="16" fill="hold" nodeType="withEffect">
                                  <p:stCondLst>
                                    <p:cond delay="0"/>
                                  </p:stCondLst>
                                  <p:childTnLst>
                                    <p:set>
                                      <p:cBhvr>
                                        <p:cTn id="48" dur="1" fill="hold">
                                          <p:stCondLst>
                                            <p:cond delay="0"/>
                                          </p:stCondLst>
                                        </p:cTn>
                                        <p:tgtEl>
                                          <p:spTgt spid="7170"/>
                                        </p:tgtEl>
                                        <p:attrNameLst>
                                          <p:attrName>style.visibility</p:attrName>
                                        </p:attrNameLst>
                                      </p:cBhvr>
                                      <p:to>
                                        <p:strVal val="visible"/>
                                      </p:to>
                                    </p:set>
                                    <p:animEffect transition="in" filter="circle(in)">
                                      <p:cBhvr>
                                        <p:cTn id="49" dur="2000"/>
                                        <p:tgtEl>
                                          <p:spTgt spid="717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058833"/>
            <a:ext cx="8352928" cy="369332"/>
          </a:xfrm>
          <a:prstGeom prst="rect">
            <a:avLst/>
          </a:prstGeom>
        </p:spPr>
        <p:txBody>
          <a:bodyPr wrap="square">
            <a:spAutoFit/>
          </a:bodyPr>
          <a:lstStyle/>
          <a:p>
            <a:pPr marL="0" lvl="2"/>
            <a:r>
              <a:rPr lang="es-EC" b="1" u="sng" dirty="0" smtClean="0">
                <a:latin typeface="Arial Narrow" panose="020B0606020202030204" pitchFamily="34" charset="0"/>
              </a:rPr>
              <a:t>QUAKE/W –  Análisis Sísmico</a:t>
            </a:r>
            <a:endParaRPr lang="es-EC" b="1" u="sng" dirty="0">
              <a:latin typeface="Arial Narrow" panose="020B0606020202030204" pitchFamily="34" charset="0"/>
            </a:endParaRPr>
          </a:p>
        </p:txBody>
      </p:sp>
      <p:pic>
        <p:nvPicPr>
          <p:cNvPr id="7" name="6 Imagen"/>
          <p:cNvPicPr/>
          <p:nvPr/>
        </p:nvPicPr>
        <p:blipFill rotWithShape="1">
          <a:blip r:embed="rId2">
            <a:extLst>
              <a:ext uri="{28A0092B-C50C-407E-A947-70E740481C1C}">
                <a14:useLocalDpi xmlns:a14="http://schemas.microsoft.com/office/drawing/2010/main" val="0"/>
              </a:ext>
            </a:extLst>
          </a:blip>
          <a:srcRect l="28460" t="26092" r="35150" b="28565"/>
          <a:stretch/>
        </p:blipFill>
        <p:spPr bwMode="auto">
          <a:xfrm>
            <a:off x="323528" y="1700807"/>
            <a:ext cx="3969568" cy="2901370"/>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629816" y="4746193"/>
            <a:ext cx="7326560"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Es importante mencionar que, de acuerdo a la ubicación de la presa Rio Grande, la aceleración sísmica pico es de 0.50g, por lo cual, se asumió el siguiente </a:t>
            </a:r>
            <a:r>
              <a:rPr lang="es-EC" sz="1500" dirty="0" err="1">
                <a:latin typeface="Arial Narrow" panose="020B0606020202030204" pitchFamily="34" charset="0"/>
              </a:rPr>
              <a:t>acelerograma</a:t>
            </a:r>
            <a:r>
              <a:rPr lang="es-EC" sz="1500" dirty="0">
                <a:latin typeface="Arial Narrow" panose="020B0606020202030204" pitchFamily="34" charset="0"/>
              </a:rPr>
              <a:t> para ingresar al programa, que tiene como pico el 0.50 g y una duración de 2 segundos</a:t>
            </a:r>
          </a:p>
        </p:txBody>
      </p:sp>
      <p:pic>
        <p:nvPicPr>
          <p:cNvPr id="9" name="8 Imagen"/>
          <p:cNvPicPr/>
          <p:nvPr/>
        </p:nvPicPr>
        <p:blipFill rotWithShape="1">
          <a:blip r:embed="rId3"/>
          <a:srcRect l="38580" t="38605" r="22555" b="25584"/>
          <a:stretch/>
        </p:blipFill>
        <p:spPr bwMode="auto">
          <a:xfrm>
            <a:off x="4365104" y="1770779"/>
            <a:ext cx="4311352" cy="2738341"/>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32585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par>
                                <p:cTn id="47" presetID="6"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cTn>
                              </p:par>
                              <p:par>
                                <p:cTn id="50" presetID="6" presetClass="entr" presetSubtype="16"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ircle(in)">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323528" y="467380"/>
            <a:ext cx="259228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estabilidad</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353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LA PRESA</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23528" y="1058833"/>
            <a:ext cx="8352928" cy="369332"/>
          </a:xfrm>
          <a:prstGeom prst="rect">
            <a:avLst/>
          </a:prstGeom>
        </p:spPr>
        <p:txBody>
          <a:bodyPr wrap="square">
            <a:spAutoFit/>
          </a:bodyPr>
          <a:lstStyle/>
          <a:p>
            <a:pPr marL="0" lvl="2"/>
            <a:r>
              <a:rPr lang="es-EC" b="1" u="sng" dirty="0" smtClean="0">
                <a:latin typeface="Arial Narrow" panose="020B0606020202030204" pitchFamily="34" charset="0"/>
              </a:rPr>
              <a:t>QUAKE/W –  Análisis Sísmico</a:t>
            </a:r>
            <a:endParaRPr lang="es-EC" b="1" u="sng"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915729677"/>
              </p:ext>
            </p:extLst>
          </p:nvPr>
        </p:nvGraphicFramePr>
        <p:xfrm>
          <a:off x="1907704" y="1628799"/>
          <a:ext cx="5112568" cy="1224137"/>
        </p:xfrm>
        <a:graphic>
          <a:graphicData uri="http://schemas.openxmlformats.org/drawingml/2006/table">
            <a:tbl>
              <a:tblPr firstRow="1" firstCol="1" bandRow="1">
                <a:tableStyleId>{5A111915-BE36-4E01-A7E5-04B1672EAD32}</a:tableStyleId>
              </a:tblPr>
              <a:tblGrid>
                <a:gridCol w="2555915"/>
                <a:gridCol w="2556653"/>
              </a:tblGrid>
              <a:tr h="589483">
                <a:tc>
                  <a:txBody>
                    <a:bodyPr/>
                    <a:lstStyle/>
                    <a:p>
                      <a:pPr algn="ctr">
                        <a:lnSpc>
                          <a:spcPct val="115000"/>
                        </a:lnSpc>
                        <a:spcAft>
                          <a:spcPts val="0"/>
                        </a:spcAft>
                      </a:pPr>
                      <a:r>
                        <a:rPr lang="es-EC" sz="1400" dirty="0">
                          <a:effectLst/>
                          <a:latin typeface="Arial Narrow" panose="020B0606020202030204" pitchFamily="34" charset="0"/>
                        </a:rPr>
                        <a:t>Ubicación de Análisis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Factor de Importancia acelerograma 0.5g</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1323">
                <a:tc>
                  <a:txBody>
                    <a:bodyPr/>
                    <a:lstStyle/>
                    <a:p>
                      <a:pPr algn="ctr">
                        <a:lnSpc>
                          <a:spcPct val="115000"/>
                        </a:lnSpc>
                        <a:spcAft>
                          <a:spcPts val="0"/>
                        </a:spcAft>
                      </a:pPr>
                      <a:r>
                        <a:rPr lang="es-EC" sz="1400" b="0">
                          <a:effectLst/>
                          <a:latin typeface="Arial Narrow" panose="020B0606020202030204" pitchFamily="34" charset="0"/>
                        </a:rPr>
                        <a:t>Talud Aguas Arriba</a:t>
                      </a:r>
                      <a:endParaRPr lang="es-EC" sz="1200" b="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1.49</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331">
                <a:tc>
                  <a:txBody>
                    <a:bodyPr/>
                    <a:lstStyle/>
                    <a:p>
                      <a:pPr algn="ctr">
                        <a:lnSpc>
                          <a:spcPct val="115000"/>
                        </a:lnSpc>
                        <a:spcAft>
                          <a:spcPts val="0"/>
                        </a:spcAft>
                      </a:pPr>
                      <a:r>
                        <a:rPr lang="es-EC" sz="1400" b="0" dirty="0">
                          <a:effectLst/>
                          <a:latin typeface="Arial Narrow" panose="020B0606020202030204" pitchFamily="34" charset="0"/>
                        </a:rPr>
                        <a:t>Talud Aguas Abajo</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1.39</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7 Imagen"/>
          <p:cNvPicPr/>
          <p:nvPr/>
        </p:nvPicPr>
        <p:blipFill rotWithShape="1">
          <a:blip r:embed="rId2" cstate="print">
            <a:extLst>
              <a:ext uri="{28A0092B-C50C-407E-A947-70E740481C1C}">
                <a14:useLocalDpi xmlns:a14="http://schemas.microsoft.com/office/drawing/2010/main" val="0"/>
              </a:ext>
            </a:extLst>
          </a:blip>
          <a:srcRect l="2543" t="24068" r="3809" b="25763"/>
          <a:stretch/>
        </p:blipFill>
        <p:spPr bwMode="auto">
          <a:xfrm>
            <a:off x="489604" y="3428999"/>
            <a:ext cx="4586452" cy="1725025"/>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3" cstate="print">
            <a:extLst>
              <a:ext uri="{28A0092B-C50C-407E-A947-70E740481C1C}">
                <a14:useLocalDpi xmlns:a14="http://schemas.microsoft.com/office/drawing/2010/main" val="0"/>
              </a:ext>
            </a:extLst>
          </a:blip>
          <a:srcRect l="16102" t="32542" r="67160" b="54237"/>
          <a:stretch/>
        </p:blipFill>
        <p:spPr bwMode="auto">
          <a:xfrm>
            <a:off x="1089956" y="3263639"/>
            <a:ext cx="529716" cy="330721"/>
          </a:xfrm>
          <a:prstGeom prst="rect">
            <a:avLst/>
          </a:prstGeom>
          <a:noFill/>
          <a:ln>
            <a:noFill/>
          </a:ln>
          <a:extLst>
            <a:ext uri="{53640926-AAD7-44D8-BBD7-CCE9431645EC}">
              <a14:shadowObscured xmlns:a14="http://schemas.microsoft.com/office/drawing/2010/main"/>
            </a:ext>
          </a:extLst>
        </p:spPr>
      </p:pic>
      <p:pic>
        <p:nvPicPr>
          <p:cNvPr id="10" name="9 Imagen"/>
          <p:cNvPicPr/>
          <p:nvPr/>
        </p:nvPicPr>
        <p:blipFill rotWithShape="1">
          <a:blip r:embed="rId4" cstate="print">
            <a:extLst>
              <a:ext uri="{28A0092B-C50C-407E-A947-70E740481C1C}">
                <a14:useLocalDpi xmlns:a14="http://schemas.microsoft.com/office/drawing/2010/main" val="0"/>
              </a:ext>
            </a:extLst>
          </a:blip>
          <a:srcRect l="5932" t="32542" r="19700" b="32543"/>
          <a:stretch/>
        </p:blipFill>
        <p:spPr bwMode="auto">
          <a:xfrm>
            <a:off x="3563888" y="5157192"/>
            <a:ext cx="4891611" cy="1440160"/>
          </a:xfrm>
          <a:prstGeom prst="rect">
            <a:avLst/>
          </a:prstGeom>
          <a:noFill/>
          <a:ln>
            <a:noFill/>
          </a:ln>
          <a:extLst>
            <a:ext uri="{53640926-AAD7-44D8-BBD7-CCE9431645EC}">
              <a14:shadowObscured xmlns:a14="http://schemas.microsoft.com/office/drawing/2010/main"/>
            </a:ext>
          </a:extLst>
        </p:spPr>
      </p:pic>
      <p:pic>
        <p:nvPicPr>
          <p:cNvPr id="11" name="10 Imagen"/>
          <p:cNvPicPr/>
          <p:nvPr/>
        </p:nvPicPr>
        <p:blipFill rotWithShape="1">
          <a:blip r:embed="rId5" cstate="print">
            <a:extLst>
              <a:ext uri="{28A0092B-C50C-407E-A947-70E740481C1C}">
                <a14:useLocalDpi xmlns:a14="http://schemas.microsoft.com/office/drawing/2010/main" val="0"/>
              </a:ext>
            </a:extLst>
          </a:blip>
          <a:srcRect l="31119" t="43104" r="57875" b="49914"/>
          <a:stretch/>
        </p:blipFill>
        <p:spPr bwMode="auto">
          <a:xfrm>
            <a:off x="7092280" y="4844334"/>
            <a:ext cx="778136" cy="30969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92129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par>
                                <p:cTn id="63" presetID="6" presetClass="entr" presetSubtype="16"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circle(in)">
                                      <p:cBhvr>
                                        <p:cTn id="65" dur="2000"/>
                                        <p:tgtEl>
                                          <p:spTgt spid="9"/>
                                        </p:tgtEl>
                                      </p:cBhvr>
                                    </p:animEffect>
                                  </p:childTnLst>
                                </p:cTn>
                              </p:par>
                              <p:par>
                                <p:cTn id="66" presetID="6" presetClass="entr" presetSubtype="16"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circle(in)">
                                      <p:cBhvr>
                                        <p:cTn id="68" dur="2000"/>
                                        <p:tgtEl>
                                          <p:spTgt spid="10"/>
                                        </p:tgtEl>
                                      </p:cBhvr>
                                    </p:animEffect>
                                  </p:childTnLst>
                                </p:cTn>
                              </p:par>
                              <p:par>
                                <p:cTn id="69" presetID="6" presetClass="entr" presetSubtype="16"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circle(in)">
                                      <p:cBhvr>
                                        <p:cTn id="7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2 Título"/>
          <p:cNvSpPr txBox="1">
            <a:spLocks/>
          </p:cNvSpPr>
          <p:nvPr/>
        </p:nvSpPr>
        <p:spPr>
          <a:xfrm>
            <a:off x="3098393" y="369492"/>
            <a:ext cx="4104456" cy="696889"/>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MARCO TEÓRICO</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9" name="8 Imagen" descr="Presentan en Manabí 17 nuevos proyectos de obras hídricas por 3 millones de dólares"/>
          <p:cNvPicPr/>
          <p:nvPr/>
        </p:nvPicPr>
        <p:blipFill rotWithShape="1">
          <a:blip r:embed="rId2">
            <a:extLst>
              <a:ext uri="{28A0092B-C50C-407E-A947-70E740481C1C}">
                <a14:useLocalDpi xmlns:a14="http://schemas.microsoft.com/office/drawing/2010/main" val="0"/>
              </a:ext>
            </a:extLst>
          </a:blip>
          <a:srcRect l="20912"/>
          <a:stretch/>
        </p:blipFill>
        <p:spPr bwMode="auto">
          <a:xfrm>
            <a:off x="5472100" y="1618689"/>
            <a:ext cx="3211180" cy="2337348"/>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0" name="9 Imagen"/>
          <p:cNvPicPr/>
          <p:nvPr/>
        </p:nvPicPr>
        <p:blipFill rotWithShape="1">
          <a:blip r:embed="rId3"/>
          <a:srcRect l="20130" t="46526" r="17362" b="25207"/>
          <a:stretch/>
        </p:blipFill>
        <p:spPr bwMode="auto">
          <a:xfrm>
            <a:off x="2755570" y="4293096"/>
            <a:ext cx="5433060" cy="1842654"/>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pic>
        <p:nvPicPr>
          <p:cNvPr id="11" name="10 Imagen" descr="http://fluidos.eia.edu.co/presas/tipos_presa/imagenes/m_inte12.jpg"/>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618688"/>
            <a:ext cx="2882877" cy="2337349"/>
          </a:xfrm>
          <a:prstGeom prst="rect">
            <a:avLst/>
          </a:prstGeom>
          <a:ln w="28575" cap="sq">
            <a:solidFill>
              <a:srgbClr val="000000"/>
            </a:solidFill>
            <a:miter lim="800000"/>
          </a:ln>
          <a:effectLst>
            <a:outerShdw blurRad="57150" dist="50800" dir="2700000" algn="tl" rotWithShape="0">
              <a:srgbClr val="000000">
                <a:alpha val="40000"/>
              </a:srgbClr>
            </a:outerShdw>
          </a:effectLst>
        </p:spPr>
      </p:pic>
      <p:grpSp>
        <p:nvGrpSpPr>
          <p:cNvPr id="8" name="7 Grupo"/>
          <p:cNvGrpSpPr/>
          <p:nvPr/>
        </p:nvGrpSpPr>
        <p:grpSpPr>
          <a:xfrm>
            <a:off x="107504" y="6300028"/>
            <a:ext cx="1080120" cy="441340"/>
            <a:chOff x="107504" y="6237312"/>
            <a:chExt cx="1440160" cy="504056"/>
          </a:xfrm>
        </p:grpSpPr>
        <p:sp>
          <p:nvSpPr>
            <p:cNvPr id="12" name="11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5"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60944179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2 Título"/>
          <p:cNvSpPr txBox="1">
            <a:spLocks/>
          </p:cNvSpPr>
          <p:nvPr/>
        </p:nvSpPr>
        <p:spPr>
          <a:xfrm>
            <a:off x="2483768" y="188640"/>
            <a:ext cx="5367153" cy="1344961"/>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pic>
        <p:nvPicPr>
          <p:cNvPr id="26626" name="Picture 2" descr="http://energia3.mecon.gov.ar/contenidos/archivos/Aliviadero.gif"/>
          <p:cNvPicPr>
            <a:picLocks noChangeAspect="1" noChangeArrowheads="1"/>
          </p:cNvPicPr>
          <p:nvPr/>
        </p:nvPicPr>
        <p:blipFill rotWithShape="1">
          <a:blip r:embed="rId2">
            <a:extLst>
              <a:ext uri="{28A0092B-C50C-407E-A947-70E740481C1C}">
                <a14:useLocalDpi xmlns:a14="http://schemas.microsoft.com/office/drawing/2010/main" val="0"/>
              </a:ext>
            </a:extLst>
          </a:blip>
          <a:srcRect r="12007"/>
          <a:stretch/>
        </p:blipFill>
        <p:spPr bwMode="auto">
          <a:xfrm>
            <a:off x="4861075" y="3933056"/>
            <a:ext cx="4031405" cy="2088232"/>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26628" name="Picture 4" descr="http://galerias.educ.ar/d/8134-2/compuerta_de_aliviad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445" y="2217883"/>
            <a:ext cx="2247571" cy="3371357"/>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26630" name="Picture 6" descr="https://encrypted-tbn3.gstatic.com/images?q=tbn:ANd9GcTfLoG1F303FRjANF8BKtI7njCIg4JVSFXEN5PUswkeN11UyDPO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437" y="1828800"/>
            <a:ext cx="3467011" cy="1941526"/>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grpSp>
        <p:nvGrpSpPr>
          <p:cNvPr id="8" name="7 Grupo"/>
          <p:cNvGrpSpPr/>
          <p:nvPr/>
        </p:nvGrpSpPr>
        <p:grpSpPr>
          <a:xfrm>
            <a:off x="107504" y="6300028"/>
            <a:ext cx="1080120" cy="441340"/>
            <a:chOff x="107504" y="6237312"/>
            <a:chExt cx="1440160" cy="504056"/>
          </a:xfrm>
        </p:grpSpPr>
        <p:sp>
          <p:nvSpPr>
            <p:cNvPr id="9" name="8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5"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425077126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628"/>
                                        </p:tgtEl>
                                        <p:attrNameLst>
                                          <p:attrName>style.visibility</p:attrName>
                                        </p:attrNameLst>
                                      </p:cBhvr>
                                      <p:to>
                                        <p:strVal val="visible"/>
                                      </p:to>
                                    </p:set>
                                    <p:animEffect transition="in" filter="wipe(down)">
                                      <p:cBhvr>
                                        <p:cTn id="23" dur="580">
                                          <p:stCondLst>
                                            <p:cond delay="0"/>
                                          </p:stCondLst>
                                        </p:cTn>
                                        <p:tgtEl>
                                          <p:spTgt spid="26628"/>
                                        </p:tgtEl>
                                      </p:cBhvr>
                                    </p:animEffect>
                                    <p:anim calcmode="lin" valueType="num">
                                      <p:cBhvr>
                                        <p:cTn id="24" dur="1822" tmFilter="0,0; 0.14,0.36; 0.43,0.73; 0.71,0.91; 1.0,1.0">
                                          <p:stCondLst>
                                            <p:cond delay="0"/>
                                          </p:stCondLst>
                                        </p:cTn>
                                        <p:tgtEl>
                                          <p:spTgt spid="266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6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6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6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6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6628"/>
                                        </p:tgtEl>
                                      </p:cBhvr>
                                      <p:to x="100000" y="60000"/>
                                    </p:animScale>
                                    <p:animScale>
                                      <p:cBhvr>
                                        <p:cTn id="30" dur="166" decel="50000">
                                          <p:stCondLst>
                                            <p:cond delay="676"/>
                                          </p:stCondLst>
                                        </p:cTn>
                                        <p:tgtEl>
                                          <p:spTgt spid="26628"/>
                                        </p:tgtEl>
                                      </p:cBhvr>
                                      <p:to x="100000" y="100000"/>
                                    </p:animScale>
                                    <p:animScale>
                                      <p:cBhvr>
                                        <p:cTn id="31" dur="26">
                                          <p:stCondLst>
                                            <p:cond delay="1312"/>
                                          </p:stCondLst>
                                        </p:cTn>
                                        <p:tgtEl>
                                          <p:spTgt spid="26628"/>
                                        </p:tgtEl>
                                      </p:cBhvr>
                                      <p:to x="100000" y="80000"/>
                                    </p:animScale>
                                    <p:animScale>
                                      <p:cBhvr>
                                        <p:cTn id="32" dur="166" decel="50000">
                                          <p:stCondLst>
                                            <p:cond delay="1338"/>
                                          </p:stCondLst>
                                        </p:cTn>
                                        <p:tgtEl>
                                          <p:spTgt spid="26628"/>
                                        </p:tgtEl>
                                      </p:cBhvr>
                                      <p:to x="100000" y="100000"/>
                                    </p:animScale>
                                    <p:animScale>
                                      <p:cBhvr>
                                        <p:cTn id="33" dur="26">
                                          <p:stCondLst>
                                            <p:cond delay="1642"/>
                                          </p:stCondLst>
                                        </p:cTn>
                                        <p:tgtEl>
                                          <p:spTgt spid="26628"/>
                                        </p:tgtEl>
                                      </p:cBhvr>
                                      <p:to x="100000" y="90000"/>
                                    </p:animScale>
                                    <p:animScale>
                                      <p:cBhvr>
                                        <p:cTn id="34" dur="166" decel="50000">
                                          <p:stCondLst>
                                            <p:cond delay="1668"/>
                                          </p:stCondLst>
                                        </p:cTn>
                                        <p:tgtEl>
                                          <p:spTgt spid="26628"/>
                                        </p:tgtEl>
                                      </p:cBhvr>
                                      <p:to x="100000" y="100000"/>
                                    </p:animScale>
                                    <p:animScale>
                                      <p:cBhvr>
                                        <p:cTn id="35" dur="26">
                                          <p:stCondLst>
                                            <p:cond delay="1808"/>
                                          </p:stCondLst>
                                        </p:cTn>
                                        <p:tgtEl>
                                          <p:spTgt spid="26628"/>
                                        </p:tgtEl>
                                      </p:cBhvr>
                                      <p:to x="100000" y="95000"/>
                                    </p:animScale>
                                    <p:animScale>
                                      <p:cBhvr>
                                        <p:cTn id="36" dur="166" decel="50000">
                                          <p:stCondLst>
                                            <p:cond delay="1834"/>
                                          </p:stCondLst>
                                        </p:cTn>
                                        <p:tgtEl>
                                          <p:spTgt spid="2662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6630"/>
                                        </p:tgtEl>
                                        <p:attrNameLst>
                                          <p:attrName>style.visibility</p:attrName>
                                        </p:attrNameLst>
                                      </p:cBhvr>
                                      <p:to>
                                        <p:strVal val="visible"/>
                                      </p:to>
                                    </p:set>
                                    <p:animEffect transition="in" filter="wipe(down)">
                                      <p:cBhvr>
                                        <p:cTn id="39" dur="580">
                                          <p:stCondLst>
                                            <p:cond delay="0"/>
                                          </p:stCondLst>
                                        </p:cTn>
                                        <p:tgtEl>
                                          <p:spTgt spid="26630"/>
                                        </p:tgtEl>
                                      </p:cBhvr>
                                    </p:animEffect>
                                    <p:anim calcmode="lin" valueType="num">
                                      <p:cBhvr>
                                        <p:cTn id="40" dur="1822" tmFilter="0,0; 0.14,0.36; 0.43,0.73; 0.71,0.91; 1.0,1.0">
                                          <p:stCondLst>
                                            <p:cond delay="0"/>
                                          </p:stCondLst>
                                        </p:cTn>
                                        <p:tgtEl>
                                          <p:spTgt spid="2663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63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63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63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630"/>
                                        </p:tgtEl>
                                        <p:attrNameLst>
                                          <p:attrName>ppt_y</p:attrName>
                                        </p:attrNameLst>
                                      </p:cBhvr>
                                      <p:tavLst>
                                        <p:tav tm="0" fmla="#ppt_y-sin(pi*$)/81">
                                          <p:val>
                                            <p:fltVal val="0"/>
                                          </p:val>
                                        </p:tav>
                                        <p:tav tm="100000">
                                          <p:val>
                                            <p:fltVal val="1"/>
                                          </p:val>
                                        </p:tav>
                                      </p:tavLst>
                                    </p:anim>
                                    <p:animScale>
                                      <p:cBhvr>
                                        <p:cTn id="45" dur="26">
                                          <p:stCondLst>
                                            <p:cond delay="650"/>
                                          </p:stCondLst>
                                        </p:cTn>
                                        <p:tgtEl>
                                          <p:spTgt spid="26630"/>
                                        </p:tgtEl>
                                      </p:cBhvr>
                                      <p:to x="100000" y="60000"/>
                                    </p:animScale>
                                    <p:animScale>
                                      <p:cBhvr>
                                        <p:cTn id="46" dur="166" decel="50000">
                                          <p:stCondLst>
                                            <p:cond delay="676"/>
                                          </p:stCondLst>
                                        </p:cTn>
                                        <p:tgtEl>
                                          <p:spTgt spid="26630"/>
                                        </p:tgtEl>
                                      </p:cBhvr>
                                      <p:to x="100000" y="100000"/>
                                    </p:animScale>
                                    <p:animScale>
                                      <p:cBhvr>
                                        <p:cTn id="47" dur="26">
                                          <p:stCondLst>
                                            <p:cond delay="1312"/>
                                          </p:stCondLst>
                                        </p:cTn>
                                        <p:tgtEl>
                                          <p:spTgt spid="26630"/>
                                        </p:tgtEl>
                                      </p:cBhvr>
                                      <p:to x="100000" y="80000"/>
                                    </p:animScale>
                                    <p:animScale>
                                      <p:cBhvr>
                                        <p:cTn id="48" dur="166" decel="50000">
                                          <p:stCondLst>
                                            <p:cond delay="1338"/>
                                          </p:stCondLst>
                                        </p:cTn>
                                        <p:tgtEl>
                                          <p:spTgt spid="26630"/>
                                        </p:tgtEl>
                                      </p:cBhvr>
                                      <p:to x="100000" y="100000"/>
                                    </p:animScale>
                                    <p:animScale>
                                      <p:cBhvr>
                                        <p:cTn id="49" dur="26">
                                          <p:stCondLst>
                                            <p:cond delay="1642"/>
                                          </p:stCondLst>
                                        </p:cTn>
                                        <p:tgtEl>
                                          <p:spTgt spid="26630"/>
                                        </p:tgtEl>
                                      </p:cBhvr>
                                      <p:to x="100000" y="90000"/>
                                    </p:animScale>
                                    <p:animScale>
                                      <p:cBhvr>
                                        <p:cTn id="50" dur="166" decel="50000">
                                          <p:stCondLst>
                                            <p:cond delay="1668"/>
                                          </p:stCondLst>
                                        </p:cTn>
                                        <p:tgtEl>
                                          <p:spTgt spid="26630"/>
                                        </p:tgtEl>
                                      </p:cBhvr>
                                      <p:to x="100000" y="100000"/>
                                    </p:animScale>
                                    <p:animScale>
                                      <p:cBhvr>
                                        <p:cTn id="51" dur="26">
                                          <p:stCondLst>
                                            <p:cond delay="1808"/>
                                          </p:stCondLst>
                                        </p:cTn>
                                        <p:tgtEl>
                                          <p:spTgt spid="26630"/>
                                        </p:tgtEl>
                                      </p:cBhvr>
                                      <p:to x="100000" y="95000"/>
                                    </p:animScale>
                                    <p:animScale>
                                      <p:cBhvr>
                                        <p:cTn id="52" dur="166" decel="50000">
                                          <p:stCondLst>
                                            <p:cond delay="1834"/>
                                          </p:stCondLst>
                                        </p:cTn>
                                        <p:tgtEl>
                                          <p:spTgt spid="2663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26626"/>
                                        </p:tgtEl>
                                        <p:attrNameLst>
                                          <p:attrName>style.visibility</p:attrName>
                                        </p:attrNameLst>
                                      </p:cBhvr>
                                      <p:to>
                                        <p:strVal val="visible"/>
                                      </p:to>
                                    </p:set>
                                    <p:animEffect transition="in" filter="wipe(down)">
                                      <p:cBhvr>
                                        <p:cTn id="55" dur="580">
                                          <p:stCondLst>
                                            <p:cond delay="0"/>
                                          </p:stCondLst>
                                        </p:cTn>
                                        <p:tgtEl>
                                          <p:spTgt spid="26626"/>
                                        </p:tgtEl>
                                      </p:cBhvr>
                                    </p:animEffect>
                                    <p:anim calcmode="lin" valueType="num">
                                      <p:cBhvr>
                                        <p:cTn id="56" dur="1822" tmFilter="0,0; 0.14,0.36; 0.43,0.73; 0.71,0.91; 1.0,1.0">
                                          <p:stCondLst>
                                            <p:cond delay="0"/>
                                          </p:stCondLst>
                                        </p:cTn>
                                        <p:tgtEl>
                                          <p:spTgt spid="2662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662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662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662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6626"/>
                                        </p:tgtEl>
                                        <p:attrNameLst>
                                          <p:attrName>ppt_y</p:attrName>
                                        </p:attrNameLst>
                                      </p:cBhvr>
                                      <p:tavLst>
                                        <p:tav tm="0" fmla="#ppt_y-sin(pi*$)/81">
                                          <p:val>
                                            <p:fltVal val="0"/>
                                          </p:val>
                                        </p:tav>
                                        <p:tav tm="100000">
                                          <p:val>
                                            <p:fltVal val="1"/>
                                          </p:val>
                                        </p:tav>
                                      </p:tavLst>
                                    </p:anim>
                                    <p:animScale>
                                      <p:cBhvr>
                                        <p:cTn id="61" dur="26">
                                          <p:stCondLst>
                                            <p:cond delay="650"/>
                                          </p:stCondLst>
                                        </p:cTn>
                                        <p:tgtEl>
                                          <p:spTgt spid="26626"/>
                                        </p:tgtEl>
                                      </p:cBhvr>
                                      <p:to x="100000" y="60000"/>
                                    </p:animScale>
                                    <p:animScale>
                                      <p:cBhvr>
                                        <p:cTn id="62" dur="166" decel="50000">
                                          <p:stCondLst>
                                            <p:cond delay="676"/>
                                          </p:stCondLst>
                                        </p:cTn>
                                        <p:tgtEl>
                                          <p:spTgt spid="26626"/>
                                        </p:tgtEl>
                                      </p:cBhvr>
                                      <p:to x="100000" y="100000"/>
                                    </p:animScale>
                                    <p:animScale>
                                      <p:cBhvr>
                                        <p:cTn id="63" dur="26">
                                          <p:stCondLst>
                                            <p:cond delay="1312"/>
                                          </p:stCondLst>
                                        </p:cTn>
                                        <p:tgtEl>
                                          <p:spTgt spid="26626"/>
                                        </p:tgtEl>
                                      </p:cBhvr>
                                      <p:to x="100000" y="80000"/>
                                    </p:animScale>
                                    <p:animScale>
                                      <p:cBhvr>
                                        <p:cTn id="64" dur="166" decel="50000">
                                          <p:stCondLst>
                                            <p:cond delay="1338"/>
                                          </p:stCondLst>
                                        </p:cTn>
                                        <p:tgtEl>
                                          <p:spTgt spid="26626"/>
                                        </p:tgtEl>
                                      </p:cBhvr>
                                      <p:to x="100000" y="100000"/>
                                    </p:animScale>
                                    <p:animScale>
                                      <p:cBhvr>
                                        <p:cTn id="65" dur="26">
                                          <p:stCondLst>
                                            <p:cond delay="1642"/>
                                          </p:stCondLst>
                                        </p:cTn>
                                        <p:tgtEl>
                                          <p:spTgt spid="26626"/>
                                        </p:tgtEl>
                                      </p:cBhvr>
                                      <p:to x="100000" y="90000"/>
                                    </p:animScale>
                                    <p:animScale>
                                      <p:cBhvr>
                                        <p:cTn id="66" dur="166" decel="50000">
                                          <p:stCondLst>
                                            <p:cond delay="1668"/>
                                          </p:stCondLst>
                                        </p:cTn>
                                        <p:tgtEl>
                                          <p:spTgt spid="26626"/>
                                        </p:tgtEl>
                                      </p:cBhvr>
                                      <p:to x="100000" y="100000"/>
                                    </p:animScale>
                                    <p:animScale>
                                      <p:cBhvr>
                                        <p:cTn id="67" dur="26">
                                          <p:stCondLst>
                                            <p:cond delay="1808"/>
                                          </p:stCondLst>
                                        </p:cTn>
                                        <p:tgtEl>
                                          <p:spTgt spid="26626"/>
                                        </p:tgtEl>
                                      </p:cBhvr>
                                      <p:to x="100000" y="95000"/>
                                    </p:animScale>
                                    <p:animScale>
                                      <p:cBhvr>
                                        <p:cTn id="68" dur="166" decel="50000">
                                          <p:stCondLst>
                                            <p:cond delay="1834"/>
                                          </p:stCondLst>
                                        </p:cTn>
                                        <p:tgtEl>
                                          <p:spTgt spid="266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78396"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CANAL DE ACERCAMIENTO</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6" name="5 Tabla"/>
          <p:cNvGraphicFramePr>
            <a:graphicFrameLocks noGrp="1"/>
          </p:cNvGraphicFramePr>
          <p:nvPr>
            <p:extLst>
              <p:ext uri="{D42A27DB-BD31-4B8C-83A1-F6EECF244321}">
                <p14:modId xmlns:p14="http://schemas.microsoft.com/office/powerpoint/2010/main" val="480846960"/>
              </p:ext>
            </p:extLst>
          </p:nvPr>
        </p:nvGraphicFramePr>
        <p:xfrm>
          <a:off x="827583" y="2276872"/>
          <a:ext cx="7200801" cy="2088000"/>
        </p:xfrm>
        <a:graphic>
          <a:graphicData uri="http://schemas.openxmlformats.org/drawingml/2006/table">
            <a:tbl>
              <a:tblPr firstRow="1" firstCol="1" bandRow="1">
                <a:tableStyleId>{17292A2E-F333-43FB-9621-5CBBE7FDCDCB}</a:tableStyleId>
              </a:tblPr>
              <a:tblGrid>
                <a:gridCol w="1977299"/>
                <a:gridCol w="3591004"/>
                <a:gridCol w="891419"/>
                <a:gridCol w="741079"/>
              </a:tblGrid>
              <a:tr h="261000">
                <a:tc>
                  <a:txBody>
                    <a:bodyPr/>
                    <a:lstStyle/>
                    <a:p>
                      <a:pPr algn="ctr">
                        <a:lnSpc>
                          <a:spcPct val="115000"/>
                        </a:lnSpc>
                        <a:spcAft>
                          <a:spcPts val="0"/>
                        </a:spcAft>
                      </a:pPr>
                      <a:r>
                        <a:rPr lang="es-EC" sz="1300" dirty="0">
                          <a:effectLst/>
                          <a:latin typeface="Arial Narrow" panose="020B0606020202030204" pitchFamily="34" charset="0"/>
                        </a:rPr>
                        <a:t>Incógnita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Descripción</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Unidad</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Valor</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dirty="0" smtClean="0">
                          <a:effectLst/>
                          <a:latin typeface="Arial Narrow" panose="020B0606020202030204" pitchFamily="34" charset="0"/>
                        </a:rPr>
                        <a:t>b</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Ancho del vertedero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smtClean="0">
                          <a:effectLst/>
                          <a:latin typeface="Arial Narrow" panose="020B0606020202030204" pitchFamily="34" charset="0"/>
                          <a:ea typeface="+mn-ea"/>
                          <a:cs typeface="+mn-cs"/>
                        </a:rPr>
                        <a:t>m</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smtClean="0">
                          <a:effectLst/>
                          <a:latin typeface="Arial Narrow" panose="020B0606020202030204" pitchFamily="34" charset="0"/>
                        </a:rPr>
                        <a:t>30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Q</a:t>
                      </a:r>
                      <a:r>
                        <a:rPr lang="es-EC" sz="1300" baseline="-25000">
                          <a:effectLst/>
                          <a:latin typeface="Arial Narrow" panose="020B0606020202030204" pitchFamily="34" charset="0"/>
                        </a:rPr>
                        <a:t>x</a:t>
                      </a:r>
                      <a:r>
                        <a:rPr lang="es-EC" sz="1300">
                          <a:effectLst/>
                          <a:latin typeface="Arial Narrow" panose="020B0606020202030204" pitchFamily="34" charset="0"/>
                        </a:rPr>
                        <a:t> (max)</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Caudal de Diseño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a:t>
                      </a:r>
                      <a:r>
                        <a:rPr lang="es-EC" sz="1300" baseline="30000">
                          <a:effectLst/>
                          <a:latin typeface="Arial Narrow" panose="020B0606020202030204" pitchFamily="34" charset="0"/>
                        </a:rPr>
                        <a:t>3</a:t>
                      </a:r>
                      <a:r>
                        <a:rPr lang="es-EC" sz="1300">
                          <a:effectLst/>
                          <a:latin typeface="Arial Narrow" panose="020B0606020202030204" pitchFamily="34" charset="0"/>
                        </a:rPr>
                        <a:t>/s</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315,30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H (max)</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NAME – NAMO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2,88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P</a:t>
                      </a:r>
                      <a:r>
                        <a:rPr lang="es-EC" sz="1300" baseline="-25000">
                          <a:effectLst/>
                          <a:latin typeface="Arial Narrow" panose="020B0606020202030204" pitchFamily="34" charset="0"/>
                        </a:rPr>
                        <a:t>1</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Altura de Seguridad </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N A M E</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Nivel de Aguas Máximo Extremo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m.s.n.m</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70,93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N A M 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Nivel Máximo de Operación del Embalse</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m.s.n.m</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68,05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000">
                <a:tc>
                  <a:txBody>
                    <a:bodyPr/>
                    <a:lstStyle/>
                    <a:p>
                      <a:pPr algn="ctr">
                        <a:lnSpc>
                          <a:spcPct val="115000"/>
                        </a:lnSpc>
                        <a:spcAft>
                          <a:spcPts val="0"/>
                        </a:spcAft>
                      </a:pPr>
                      <a:r>
                        <a:rPr lang="es-EC" sz="1300">
                          <a:effectLst/>
                          <a:latin typeface="Arial Narrow" panose="020B0606020202030204" pitchFamily="34" charset="0"/>
                        </a:rPr>
                        <a:t>V. Descarga</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Volumen de descarga del vertedero</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m</a:t>
                      </a:r>
                      <a:r>
                        <a:rPr lang="es-EC" sz="1300" baseline="30000">
                          <a:effectLst/>
                          <a:latin typeface="Arial Narrow" panose="020B0606020202030204" pitchFamily="34" charset="0"/>
                        </a:rPr>
                        <a:t>3</a:t>
                      </a:r>
                      <a:r>
                        <a:rPr lang="es-EC" sz="1300">
                          <a:effectLst/>
                          <a:latin typeface="Arial Narrow" panose="020B0606020202030204" pitchFamily="34" charset="0"/>
                        </a:rPr>
                        <a:t>/s</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132,43</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6 Rectángulo"/>
          <p:cNvSpPr/>
          <p:nvPr/>
        </p:nvSpPr>
        <p:spPr>
          <a:xfrm>
            <a:off x="755576" y="1340768"/>
            <a:ext cx="7272808" cy="784830"/>
          </a:xfrm>
          <a:prstGeom prst="rect">
            <a:avLst/>
          </a:prstGeom>
        </p:spPr>
        <p:txBody>
          <a:bodyPr wrap="square">
            <a:spAutoFit/>
          </a:bodyPr>
          <a:lstStyle/>
          <a:p>
            <a:pPr algn="just">
              <a:lnSpc>
                <a:spcPct val="150000"/>
              </a:lnSpc>
            </a:pPr>
            <a:r>
              <a:rPr lang="es-EC" sz="1500" dirty="0">
                <a:latin typeface="Arial Narrow" panose="020B0606020202030204" pitchFamily="34" charset="0"/>
              </a:rPr>
              <a:t>El canal de acercamiento es una estructura hidráulica cuyo objetivo es encausar el flujo de acercamiento, permitiendo que la lámina de agua se mantenga lo más uniforme, </a:t>
            </a:r>
          </a:p>
        </p:txBody>
      </p:sp>
      <mc:AlternateContent xmlns:mc="http://schemas.openxmlformats.org/markup-compatibility/2006" xmlns:a14="http://schemas.microsoft.com/office/drawing/2010/main">
        <mc:Choice Requires="a14">
          <p:sp>
            <p:nvSpPr>
              <p:cNvPr id="10" name="9 Rectángulo"/>
              <p:cNvSpPr/>
              <p:nvPr/>
            </p:nvSpPr>
            <p:spPr>
              <a:xfrm>
                <a:off x="-108520" y="4961581"/>
                <a:ext cx="4863126" cy="1491755"/>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r>
                        <a:rPr lang="es-ES" sz="1200" b="0" i="1">
                          <a:latin typeface="Cambria Math"/>
                        </a:rPr>
                        <m:t>𝑇𝑖𝑟𝑎𝑛𝑡𝑒</m:t>
                      </m:r>
                      <m:r>
                        <a:rPr lang="es-ES" sz="1200" b="0" i="1">
                          <a:latin typeface="Cambria Math"/>
                        </a:rPr>
                        <m:t> </m:t>
                      </m:r>
                      <m:r>
                        <a:rPr lang="es-ES" sz="1200" b="0" i="1">
                          <a:latin typeface="Cambria Math"/>
                        </a:rPr>
                        <m:t>𝑑𝑒𝑙</m:t>
                      </m:r>
                      <m:r>
                        <a:rPr lang="es-ES" sz="1200" b="0" i="1">
                          <a:latin typeface="Cambria Math"/>
                        </a:rPr>
                        <m:t> </m:t>
                      </m:r>
                      <m:r>
                        <a:rPr lang="es-ES" sz="1200" b="0" i="1">
                          <a:latin typeface="Cambria Math"/>
                        </a:rPr>
                        <m:t>𝑐𝑎𝑛𝑎𝑙</m:t>
                      </m:r>
                      <m:r>
                        <a:rPr lang="es-ES" sz="1200" b="0" i="1">
                          <a:latin typeface="Cambria Math"/>
                        </a:rPr>
                        <m:t> </m:t>
                      </m:r>
                      <m:r>
                        <a:rPr lang="es-ES" sz="1200" b="0" i="1">
                          <a:latin typeface="Cambria Math"/>
                        </a:rPr>
                        <m:t>𝑑𝑒</m:t>
                      </m:r>
                      <m:r>
                        <a:rPr lang="es-ES" sz="1200" b="0" i="1">
                          <a:latin typeface="Cambria Math"/>
                        </a:rPr>
                        <m:t> </m:t>
                      </m:r>
                      <m:r>
                        <a:rPr lang="es-ES" sz="1200" b="0" i="1">
                          <a:latin typeface="Cambria Math"/>
                        </a:rPr>
                        <m:t>𝑎𝑐𝑒𝑟𝑐𝑎𝑚𝑖𝑒𝑛𝑡𝑜</m:t>
                      </m:r>
                      <m:r>
                        <a:rPr lang="es-ES" sz="1200" b="0" i="1">
                          <a:latin typeface="Cambria Math"/>
                        </a:rPr>
                        <m:t> (</m:t>
                      </m:r>
                      <m:r>
                        <a:rPr lang="es-ES" sz="1200" b="0" i="1">
                          <a:latin typeface="Cambria Math"/>
                        </a:rPr>
                        <m:t>𝑇𝑜</m:t>
                      </m:r>
                      <m:r>
                        <a:rPr lang="es-ES" sz="1200" b="0" i="1">
                          <a:latin typeface="Cambria Math"/>
                        </a:rPr>
                        <m:t>)= </m:t>
                      </m:r>
                      <m:sSub>
                        <m:sSubPr>
                          <m:ctrlPr>
                            <a:rPr lang="es-EC" sz="1200" i="1">
                              <a:latin typeface="Cambria Math"/>
                            </a:rPr>
                          </m:ctrlPr>
                        </m:sSubPr>
                        <m:e>
                          <m:r>
                            <a:rPr lang="es-ES" sz="1200" b="0" i="1">
                              <a:latin typeface="Cambria Math"/>
                            </a:rPr>
                            <m:t>𝐻</m:t>
                          </m:r>
                        </m:e>
                        <m:sub>
                          <m:r>
                            <a:rPr lang="es-ES" sz="1200" b="0" i="1">
                              <a:latin typeface="Cambria Math"/>
                            </a:rPr>
                            <m:t>𝑚𝑎𝑥</m:t>
                          </m:r>
                        </m:sub>
                      </m:sSub>
                      <m:r>
                        <a:rPr lang="es-ES" sz="1200" b="0" i="1">
                          <a:latin typeface="Cambria Math"/>
                        </a:rPr>
                        <m:t>+ </m:t>
                      </m:r>
                      <m:sSub>
                        <m:sSubPr>
                          <m:ctrlPr>
                            <a:rPr lang="es-EC" sz="1200" i="1">
                              <a:latin typeface="Cambria Math"/>
                            </a:rPr>
                          </m:ctrlPr>
                        </m:sSubPr>
                        <m:e>
                          <m:r>
                            <a:rPr lang="es-ES" sz="1200" b="0" i="1">
                              <a:latin typeface="Cambria Math"/>
                            </a:rPr>
                            <m:t>𝑃</m:t>
                          </m:r>
                        </m:e>
                        <m:sub>
                          <m:r>
                            <a:rPr lang="es-ES" sz="1200" b="0" i="1">
                              <a:latin typeface="Cambria Math"/>
                            </a:rPr>
                            <m:t>1</m:t>
                          </m:r>
                        </m:sub>
                      </m:sSub>
                    </m:oMath>
                  </m:oMathPara>
                </a14:m>
                <a:endParaRPr lang="es-EC" sz="1200" dirty="0" smtClean="0"/>
              </a:p>
              <a:p>
                <a:pPr algn="just"/>
                <a:endParaRPr lang="es-EC" sz="1200" dirty="0"/>
              </a:p>
              <a:p>
                <a:pPr algn="just"/>
                <a14:m>
                  <m:oMathPara xmlns:m="http://schemas.openxmlformats.org/officeDocument/2006/math">
                    <m:oMathParaPr>
                      <m:jc m:val="centerGroup"/>
                    </m:oMathParaPr>
                    <m:oMath xmlns:m="http://schemas.openxmlformats.org/officeDocument/2006/math">
                      <m:r>
                        <a:rPr lang="es-ES" sz="1200" b="0" i="1">
                          <a:latin typeface="Cambria Math"/>
                        </a:rPr>
                        <m:t>𝑉𝑒𝑙𝑜𝑐𝑖𝑑𝑎𝑑</m:t>
                      </m:r>
                      <m:r>
                        <a:rPr lang="es-ES" sz="1200" b="0" i="1">
                          <a:latin typeface="Cambria Math"/>
                        </a:rPr>
                        <m:t> </m:t>
                      </m:r>
                      <m:r>
                        <a:rPr lang="es-ES" sz="1200" b="0" i="1">
                          <a:latin typeface="Cambria Math"/>
                        </a:rPr>
                        <m:t>𝑑𝑒𝑙</m:t>
                      </m:r>
                      <m:r>
                        <a:rPr lang="es-ES" sz="1200" b="0" i="1">
                          <a:latin typeface="Cambria Math"/>
                        </a:rPr>
                        <m:t> </m:t>
                      </m:r>
                      <m:r>
                        <a:rPr lang="es-ES" sz="1200" b="0" i="1">
                          <a:latin typeface="Cambria Math"/>
                        </a:rPr>
                        <m:t>𝑐𝑎𝑛𝑎𝑙</m:t>
                      </m:r>
                      <m:r>
                        <a:rPr lang="es-ES" sz="1200" b="0" i="1">
                          <a:latin typeface="Cambria Math"/>
                        </a:rPr>
                        <m:t> </m:t>
                      </m:r>
                      <m:r>
                        <a:rPr lang="es-ES" sz="1200" b="0" i="1">
                          <a:latin typeface="Cambria Math"/>
                        </a:rPr>
                        <m:t>𝑑𝑒</m:t>
                      </m:r>
                      <m:r>
                        <a:rPr lang="es-ES" sz="1200" b="0" i="1">
                          <a:latin typeface="Cambria Math"/>
                        </a:rPr>
                        <m:t> </m:t>
                      </m:r>
                      <m:r>
                        <a:rPr lang="es-ES" sz="1200" b="0" i="1">
                          <a:latin typeface="Cambria Math"/>
                        </a:rPr>
                        <m:t>𝑎𝑐𝑒𝑟𝑐𝑎𝑚𝑖𝑒𝑛𝑡𝑜</m:t>
                      </m:r>
                      <m:r>
                        <a:rPr lang="es-ES" sz="1200" b="0" i="1">
                          <a:latin typeface="Cambria Math"/>
                        </a:rPr>
                        <m:t> (</m:t>
                      </m:r>
                      <m:r>
                        <a:rPr lang="es-ES" sz="1200" b="0" i="1">
                          <a:latin typeface="Cambria Math"/>
                        </a:rPr>
                        <m:t>𝑉𝑐</m:t>
                      </m:r>
                      <m:r>
                        <a:rPr lang="es-ES" sz="1200" b="0" i="1">
                          <a:latin typeface="Cambria Math"/>
                        </a:rPr>
                        <m:t>)= </m:t>
                      </m:r>
                      <m:f>
                        <m:fPr>
                          <m:ctrlPr>
                            <a:rPr lang="es-EC" sz="1200" i="1">
                              <a:latin typeface="Cambria Math"/>
                            </a:rPr>
                          </m:ctrlPr>
                        </m:fPr>
                        <m:num>
                          <m:r>
                            <a:rPr lang="es-ES" sz="1200" b="0" i="1">
                              <a:latin typeface="Cambria Math"/>
                            </a:rPr>
                            <m:t>𝑄</m:t>
                          </m:r>
                        </m:num>
                        <m:den>
                          <m:d>
                            <m:dPr>
                              <m:ctrlPr>
                                <a:rPr lang="es-EC" sz="1200" i="1">
                                  <a:latin typeface="Cambria Math"/>
                                </a:rPr>
                              </m:ctrlPr>
                            </m:dPr>
                            <m:e>
                              <m:r>
                                <a:rPr lang="es-ES" sz="1200" b="0" i="1">
                                  <a:latin typeface="Cambria Math"/>
                                </a:rPr>
                                <m:t>𝑏</m:t>
                              </m:r>
                              <m:r>
                                <a:rPr lang="es-ES" sz="1200" b="0" i="1">
                                  <a:latin typeface="Cambria Math"/>
                                </a:rPr>
                                <m:t>+</m:t>
                              </m:r>
                              <m:r>
                                <a:rPr lang="es-ES" sz="1200" b="0" i="1">
                                  <a:latin typeface="Cambria Math"/>
                                </a:rPr>
                                <m:t>𝑇𝑜</m:t>
                              </m:r>
                              <m:r>
                                <a:rPr lang="es-ES" sz="1200" b="0" i="1">
                                  <a:latin typeface="Cambria Math"/>
                                </a:rPr>
                                <m:t>∗</m:t>
                              </m:r>
                              <m:sSub>
                                <m:sSubPr>
                                  <m:ctrlPr>
                                    <a:rPr lang="es-EC" sz="1200" i="1">
                                      <a:latin typeface="Cambria Math"/>
                                    </a:rPr>
                                  </m:ctrlPr>
                                </m:sSubPr>
                                <m:e>
                                  <m:r>
                                    <a:rPr lang="es-ES" sz="1200" b="0" i="1">
                                      <a:latin typeface="Cambria Math"/>
                                    </a:rPr>
                                    <m:t>𝑚</m:t>
                                  </m:r>
                                </m:e>
                                <m:sub>
                                  <m:r>
                                    <a:rPr lang="es-ES" sz="1200" b="0" i="1">
                                      <a:latin typeface="Cambria Math"/>
                                    </a:rPr>
                                    <m:t>1</m:t>
                                  </m:r>
                                </m:sub>
                              </m:sSub>
                            </m:e>
                          </m:d>
                          <m:r>
                            <a:rPr lang="es-ES" sz="1200" b="0" i="1">
                              <a:latin typeface="Cambria Math"/>
                            </a:rPr>
                            <m:t>∗</m:t>
                          </m:r>
                          <m:r>
                            <a:rPr lang="es-ES" sz="1200" b="0" i="1">
                              <a:latin typeface="Cambria Math"/>
                            </a:rPr>
                            <m:t>𝑇𝑜</m:t>
                          </m:r>
                        </m:den>
                      </m:f>
                    </m:oMath>
                  </m:oMathPara>
                </a14:m>
                <a:endParaRPr lang="es-EC" sz="1200" dirty="0" smtClean="0"/>
              </a:p>
              <a:p>
                <a:pPr algn="just"/>
                <a:endParaRPr lang="es-EC" sz="1200" dirty="0"/>
              </a:p>
              <a:p>
                <a:pPr algn="just"/>
                <a14:m>
                  <m:oMathPara xmlns:m="http://schemas.openxmlformats.org/officeDocument/2006/math">
                    <m:oMathParaPr>
                      <m:jc m:val="centerGroup"/>
                    </m:oMathParaPr>
                    <m:oMath xmlns:m="http://schemas.openxmlformats.org/officeDocument/2006/math">
                      <m:r>
                        <a:rPr lang="es-ES" sz="1200" b="0" i="1" smtClean="0">
                          <a:latin typeface="Cambria Math"/>
                        </a:rPr>
                        <m:t>𝐴𝑙𝑡𝑢𝑟𝑎</m:t>
                      </m:r>
                      <m:r>
                        <a:rPr lang="es-ES" sz="1200" b="0" i="1" smtClean="0">
                          <a:latin typeface="Cambria Math"/>
                        </a:rPr>
                        <m:t> </m:t>
                      </m:r>
                      <m:r>
                        <a:rPr lang="es-ES" sz="1200" b="0" i="1" smtClean="0">
                          <a:latin typeface="Cambria Math"/>
                        </a:rPr>
                        <m:t>𝑑𝑒𝑙</m:t>
                      </m:r>
                      <m:r>
                        <a:rPr lang="es-ES" sz="1200" b="0" i="1" smtClean="0">
                          <a:latin typeface="Cambria Math"/>
                        </a:rPr>
                        <m:t> </m:t>
                      </m:r>
                      <m:r>
                        <a:rPr lang="es-ES" sz="1200" b="0" i="1" smtClean="0">
                          <a:latin typeface="Cambria Math"/>
                        </a:rPr>
                        <m:t>𝐶𝑎𝑛𝑎𝑙</m:t>
                      </m:r>
                      <m:r>
                        <a:rPr lang="es-ES" sz="1200" b="0" i="1" smtClean="0">
                          <a:latin typeface="Cambria Math"/>
                        </a:rPr>
                        <m:t> </m:t>
                      </m:r>
                      <m:r>
                        <a:rPr lang="es-ES" sz="1200" b="0" i="1" smtClean="0">
                          <a:latin typeface="Cambria Math"/>
                        </a:rPr>
                        <m:t>𝑑𝑒</m:t>
                      </m:r>
                      <m:r>
                        <a:rPr lang="es-ES" sz="1200" b="0" i="1" smtClean="0">
                          <a:latin typeface="Cambria Math"/>
                        </a:rPr>
                        <m:t> </m:t>
                      </m:r>
                      <m:r>
                        <a:rPr lang="es-ES" sz="1200" b="0" i="1" smtClean="0">
                          <a:latin typeface="Cambria Math"/>
                        </a:rPr>
                        <m:t>𝐴𝑐𝑒𝑟𝑐𝑎𝑚𝑖𝑒𝑛𝑡𝑜</m:t>
                      </m:r>
                      <m:r>
                        <a:rPr lang="es-ES" sz="1200" b="0" i="1" smtClean="0">
                          <a:latin typeface="Cambria Math"/>
                        </a:rPr>
                        <m:t> (</m:t>
                      </m:r>
                      <m:r>
                        <a:rPr lang="es-ES" sz="1200" b="0" i="1" smtClean="0">
                          <a:latin typeface="Cambria Math"/>
                        </a:rPr>
                        <m:t>𝐻𝑜</m:t>
                      </m:r>
                      <m:r>
                        <a:rPr lang="es-ES" sz="1200" b="0" i="1" smtClean="0">
                          <a:latin typeface="Cambria Math"/>
                        </a:rPr>
                        <m:t>)= </m:t>
                      </m:r>
                      <m:sSup>
                        <m:sSupPr>
                          <m:ctrlPr>
                            <a:rPr lang="es-EC" sz="1200" i="1">
                              <a:latin typeface="Cambria Math"/>
                            </a:rPr>
                          </m:ctrlPr>
                        </m:sSupPr>
                        <m:e>
                          <m:f>
                            <m:fPr>
                              <m:ctrlPr>
                                <a:rPr lang="es-EC" sz="1200" i="1">
                                  <a:latin typeface="Cambria Math"/>
                                </a:rPr>
                              </m:ctrlPr>
                            </m:fPr>
                            <m:num>
                              <m:r>
                                <a:rPr lang="es-ES" sz="1200" b="0" i="1">
                                  <a:latin typeface="Cambria Math"/>
                                </a:rPr>
                                <m:t>𝑄</m:t>
                              </m:r>
                            </m:num>
                            <m:den>
                              <m:d>
                                <m:dPr>
                                  <m:ctrlPr>
                                    <a:rPr lang="es-EC" sz="1200" i="1">
                                      <a:latin typeface="Cambria Math"/>
                                    </a:rPr>
                                  </m:ctrlPr>
                                </m:dPr>
                                <m:e>
                                  <m:r>
                                    <a:rPr lang="es-ES" sz="1200" b="0" i="1">
                                      <a:latin typeface="Cambria Math"/>
                                    </a:rPr>
                                    <m:t>𝑏</m:t>
                                  </m:r>
                                  <m:r>
                                    <a:rPr lang="es-ES" sz="1200" b="0" i="1">
                                      <a:latin typeface="Cambria Math"/>
                                    </a:rPr>
                                    <m:t>∗</m:t>
                                  </m:r>
                                  <m:r>
                                    <a:rPr lang="es-ES" sz="1200" b="0" i="1">
                                      <a:latin typeface="Cambria Math"/>
                                    </a:rPr>
                                    <m:t>𝑚</m:t>
                                  </m:r>
                                  <m:r>
                                    <a:rPr lang="es-ES" sz="1200" b="0" i="1">
                                      <a:latin typeface="Cambria Math"/>
                                    </a:rPr>
                                    <m:t>∗</m:t>
                                  </m:r>
                                  <m:rad>
                                    <m:radPr>
                                      <m:degHide m:val="on"/>
                                      <m:ctrlPr>
                                        <a:rPr lang="es-EC" sz="1200" i="1">
                                          <a:latin typeface="Cambria Math"/>
                                        </a:rPr>
                                      </m:ctrlPr>
                                    </m:radPr>
                                    <m:deg/>
                                    <m:e>
                                      <m:r>
                                        <a:rPr lang="es-ES" sz="1200" b="0" i="1">
                                          <a:latin typeface="Cambria Math"/>
                                        </a:rPr>
                                        <m:t>2∗</m:t>
                                      </m:r>
                                      <m:r>
                                        <a:rPr lang="es-ES" sz="1200" b="0" i="1">
                                          <a:latin typeface="Cambria Math"/>
                                        </a:rPr>
                                        <m:t>𝑔</m:t>
                                      </m:r>
                                    </m:e>
                                  </m:rad>
                                </m:e>
                              </m:d>
                            </m:den>
                          </m:f>
                        </m:e>
                        <m:sup>
                          <m:r>
                            <a:rPr lang="es-ES" sz="1200" b="0" i="1">
                              <a:latin typeface="Cambria Math"/>
                            </a:rPr>
                            <m:t>2/3</m:t>
                          </m:r>
                        </m:sup>
                      </m:sSup>
                    </m:oMath>
                  </m:oMathPara>
                </a14:m>
                <a:endParaRPr lang="es-EC" sz="1200" dirty="0"/>
              </a:p>
            </p:txBody>
          </p:sp>
        </mc:Choice>
        <mc:Fallback xmlns="">
          <p:sp>
            <p:nvSpPr>
              <p:cNvPr id="10" name="9 Rectángulo"/>
              <p:cNvSpPr>
                <a:spLocks noRot="1" noChangeAspect="1" noMove="1" noResize="1" noEditPoints="1" noAdjustHandles="1" noChangeArrowheads="1" noChangeShapeType="1" noTextEdit="1"/>
              </p:cNvSpPr>
              <p:nvPr/>
            </p:nvSpPr>
            <p:spPr>
              <a:xfrm>
                <a:off x="-108520" y="4961581"/>
                <a:ext cx="4863126" cy="1491755"/>
              </a:xfrm>
              <a:prstGeom prst="rect">
                <a:avLst/>
              </a:prstGeom>
              <a:blipFill rotWithShape="1">
                <a:blip r:embed="rId2"/>
                <a:stretch>
                  <a:fillRect/>
                </a:stretch>
              </a:blipFill>
            </p:spPr>
            <p:txBody>
              <a:bodyPr/>
              <a:lstStyle/>
              <a:p>
                <a:r>
                  <a:rPr lang="es-EC">
                    <a:noFill/>
                  </a:rPr>
                  <a:t> </a:t>
                </a:r>
              </a:p>
            </p:txBody>
          </p:sp>
        </mc:Fallback>
      </mc:AlternateContent>
      <p:graphicFrame>
        <p:nvGraphicFramePr>
          <p:cNvPr id="11" name="10 Tabla"/>
          <p:cNvGraphicFramePr>
            <a:graphicFrameLocks noGrp="1"/>
          </p:cNvGraphicFramePr>
          <p:nvPr>
            <p:extLst>
              <p:ext uri="{D42A27DB-BD31-4B8C-83A1-F6EECF244321}">
                <p14:modId xmlns:p14="http://schemas.microsoft.com/office/powerpoint/2010/main" val="757410734"/>
              </p:ext>
            </p:extLst>
          </p:nvPr>
        </p:nvGraphicFramePr>
        <p:xfrm>
          <a:off x="4860031" y="4877888"/>
          <a:ext cx="3240361" cy="1647456"/>
        </p:xfrm>
        <a:graphic>
          <a:graphicData uri="http://schemas.openxmlformats.org/drawingml/2006/table">
            <a:tbl>
              <a:tblPr firstRow="1" firstCol="1" bandRow="1">
                <a:tableStyleId>{72833802-FEF1-4C79-8D5D-14CF1EAF98D9}</a:tableStyleId>
              </a:tblPr>
              <a:tblGrid>
                <a:gridCol w="1792540"/>
                <a:gridCol w="551551"/>
                <a:gridCol w="896270"/>
              </a:tblGrid>
              <a:tr h="666000">
                <a:tc>
                  <a:txBody>
                    <a:bodyPr/>
                    <a:lstStyle/>
                    <a:p>
                      <a:pPr algn="ctr">
                        <a:lnSpc>
                          <a:spcPct val="115000"/>
                        </a:lnSpc>
                        <a:spcAft>
                          <a:spcPts val="0"/>
                        </a:spcAft>
                      </a:pPr>
                      <a:r>
                        <a:rPr lang="es-EC" sz="1400" dirty="0">
                          <a:solidFill>
                            <a:schemeClr val="tx1"/>
                          </a:solidFill>
                          <a:effectLst/>
                          <a:latin typeface="Arial Narrow" panose="020B0606020202030204" pitchFamily="34" charset="0"/>
                        </a:rPr>
                        <a:t>Velocidad del canal de acercamiento (</a:t>
                      </a:r>
                      <a:r>
                        <a:rPr lang="es-EC" sz="1400" dirty="0" err="1">
                          <a:solidFill>
                            <a:schemeClr val="tx1"/>
                          </a:solidFill>
                          <a:effectLst/>
                          <a:latin typeface="Arial Narrow" panose="020B0606020202030204" pitchFamily="34" charset="0"/>
                        </a:rPr>
                        <a:t>Vc</a:t>
                      </a:r>
                      <a:r>
                        <a:rPr lang="es-EC" sz="1400" dirty="0">
                          <a:solidFill>
                            <a:schemeClr val="tx1"/>
                          </a:solidFill>
                          <a:effectLst/>
                          <a:latin typeface="Arial Narrow" panose="020B0606020202030204" pitchFamily="34" charset="0"/>
                        </a:rPr>
                        <a:t>)</a:t>
                      </a:r>
                      <a:endParaRPr lang="es-EC" sz="1200"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s-EC" sz="1400" b="0">
                          <a:solidFill>
                            <a:schemeClr val="tx1"/>
                          </a:solidFill>
                          <a:effectLst/>
                          <a:latin typeface="Arial Narrow" panose="020B0606020202030204" pitchFamily="34" charset="0"/>
                        </a:rPr>
                        <a:t>m/s</a:t>
                      </a:r>
                      <a:endParaRPr lang="es-EC" sz="1200" b="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chemeClr val="tx1"/>
                          </a:solidFill>
                          <a:effectLst/>
                          <a:latin typeface="Arial Narrow" panose="020B0606020202030204" pitchFamily="34" charset="0"/>
                        </a:rPr>
                        <a:t>2,19</a:t>
                      </a:r>
                      <a:endParaRPr lang="es-EC" sz="1200" b="0" dirty="0">
                        <a:solidFill>
                          <a:schemeClr val="tx1"/>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33000">
                <a:tc>
                  <a:txBody>
                    <a:bodyPr/>
                    <a:lstStyle/>
                    <a:p>
                      <a:pPr algn="ctr">
                        <a:lnSpc>
                          <a:spcPct val="115000"/>
                        </a:lnSpc>
                        <a:spcAft>
                          <a:spcPts val="0"/>
                        </a:spcAft>
                      </a:pPr>
                      <a:r>
                        <a:rPr lang="es-EC" sz="1400" dirty="0">
                          <a:effectLst/>
                          <a:latin typeface="Arial Narrow" panose="020B0606020202030204" pitchFamily="34" charset="0"/>
                        </a:rPr>
                        <a:t>Tirante del canal de acercamiento (To)</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3,88</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3000">
                <a:tc>
                  <a:txBody>
                    <a:bodyPr/>
                    <a:lstStyle/>
                    <a:p>
                      <a:pPr algn="ctr">
                        <a:lnSpc>
                          <a:spcPct val="115000"/>
                        </a:lnSpc>
                        <a:spcAft>
                          <a:spcPts val="0"/>
                        </a:spcAft>
                      </a:pPr>
                      <a:r>
                        <a:rPr lang="es-EC" sz="1400" dirty="0">
                          <a:effectLst/>
                          <a:latin typeface="Arial Narrow" panose="020B0606020202030204" pitchFamily="34" charset="0"/>
                        </a:rPr>
                        <a:t>Altura del canal de acercamiento (Ho)</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Aft>
                          <a:spcPts val="0"/>
                        </a:spcAft>
                      </a:pPr>
                      <a:r>
                        <a:rPr lang="es-EC" sz="1400" dirty="0">
                          <a:effectLst/>
                          <a:latin typeface="Arial Narrow" panose="020B0606020202030204" pitchFamily="34" charset="0"/>
                        </a:rPr>
                        <a:t>m</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Arial Narrow" panose="020B0606020202030204" pitchFamily="34" charset="0"/>
                        </a:rPr>
                        <a:t>2,88</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564" t="28354" r="20593" b="26123"/>
          <a:stretch/>
        </p:blipFill>
        <p:spPr bwMode="auto">
          <a:xfrm>
            <a:off x="323528" y="1340768"/>
            <a:ext cx="7848872" cy="3248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30581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par>
                                <p:cTn id="52" presetID="6" presetClass="entr" presetSubtype="16"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ircle(in)">
                                      <p:cBhvr>
                                        <p:cTn id="54" dur="2000"/>
                                        <p:tgtEl>
                                          <p:spTgt spid="11"/>
                                        </p:tgtEl>
                                      </p:cBhvr>
                                    </p:animEffect>
                                  </p:childTnLst>
                                </p:cTn>
                              </p:par>
                              <p:par>
                                <p:cTn id="55" presetID="6" presetClass="entr" presetSubtype="16"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circle(in)">
                                      <p:cBhvr>
                                        <p:cTn id="5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78396"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VERTEDERO</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7544" y="1196752"/>
            <a:ext cx="7931224" cy="1131079"/>
          </a:xfrm>
          <a:prstGeom prst="rect">
            <a:avLst/>
          </a:prstGeom>
        </p:spPr>
        <p:txBody>
          <a:bodyPr wrap="square">
            <a:spAutoFit/>
          </a:bodyPr>
          <a:lstStyle/>
          <a:p>
            <a:pPr algn="just">
              <a:lnSpc>
                <a:spcPct val="150000"/>
              </a:lnSpc>
            </a:pPr>
            <a:r>
              <a:rPr lang="es-ES" sz="1500" dirty="0">
                <a:latin typeface="Arial Narrow" panose="020B0606020202030204" pitchFamily="34" charset="0"/>
              </a:rPr>
              <a:t>El vertedero es una estructura complementaria </a:t>
            </a:r>
            <a:r>
              <a:rPr lang="es-ES" sz="1500" dirty="0" smtClean="0">
                <a:latin typeface="Arial Narrow" panose="020B0606020202030204" pitchFamily="34" charset="0"/>
              </a:rPr>
              <a:t>obligatoria, </a:t>
            </a:r>
            <a:r>
              <a:rPr lang="es-ES" sz="1500" dirty="0">
                <a:latin typeface="Arial Narrow" panose="020B0606020202030204" pitchFamily="34" charset="0"/>
              </a:rPr>
              <a:t>su propósito consiste en evacuar las aguas en exceso generadas durante eventos de máxima crecida, para lograr que se mantenga el valor requerido de nivel de agua para el cual fue diseñada la presa. </a:t>
            </a:r>
            <a:endParaRPr lang="es-ES" sz="1500" dirty="0" smtClean="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735913400"/>
              </p:ext>
            </p:extLst>
          </p:nvPr>
        </p:nvGraphicFramePr>
        <p:xfrm>
          <a:off x="467544" y="3084147"/>
          <a:ext cx="3456384" cy="3873246"/>
        </p:xfrm>
        <a:graphic>
          <a:graphicData uri="http://schemas.openxmlformats.org/drawingml/2006/table">
            <a:tbl>
              <a:tblPr firstRow="1" firstCol="1" bandRow="1">
                <a:tableStyleId>{17292A2E-F333-43FB-9621-5CBBE7FDCDCB}</a:tableStyleId>
              </a:tblPr>
              <a:tblGrid>
                <a:gridCol w="969318"/>
                <a:gridCol w="765251"/>
                <a:gridCol w="778005"/>
                <a:gridCol w="943810"/>
              </a:tblGrid>
              <a:tr h="211765">
                <a:tc>
                  <a:txBody>
                    <a:bodyPr/>
                    <a:lstStyle/>
                    <a:p>
                      <a:pPr algn="ctr">
                        <a:lnSpc>
                          <a:spcPct val="115000"/>
                        </a:lnSpc>
                        <a:spcAft>
                          <a:spcPts val="0"/>
                        </a:spcAft>
                      </a:pPr>
                      <a:r>
                        <a:rPr lang="es-EC" sz="1300" dirty="0">
                          <a:effectLst/>
                          <a:latin typeface="Arial Narrow" panose="020B0606020202030204" pitchFamily="34" charset="0"/>
                        </a:rPr>
                        <a:t>x/H</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z/H</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X</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z</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dirty="0">
                          <a:effectLst/>
                          <a:latin typeface="Arial Narrow" panose="020B0606020202030204" pitchFamily="34" charset="0"/>
                        </a:rPr>
                        <a:t>0,00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0,13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0,00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-0,36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0,10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0,04</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0,29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-0,10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0,20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0,01</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0,58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0,30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0,86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0,40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0,01</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1,15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0,60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0,06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1,73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-0,17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0,80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0,15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2,30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-0,42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b="1" u="sng">
                          <a:solidFill>
                            <a:srgbClr val="FF0000"/>
                          </a:solidFill>
                          <a:effectLst/>
                          <a:latin typeface="Arial Narrow" panose="020B0606020202030204" pitchFamily="34" charset="0"/>
                        </a:rPr>
                        <a:t>1,00</a:t>
                      </a:r>
                      <a:endParaRPr lang="es-EC" sz="13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u="sng">
                          <a:solidFill>
                            <a:srgbClr val="FF0000"/>
                          </a:solidFill>
                          <a:effectLst/>
                          <a:latin typeface="Arial Narrow" panose="020B0606020202030204" pitchFamily="34" charset="0"/>
                        </a:rPr>
                        <a:t>0,26</a:t>
                      </a:r>
                      <a:endParaRPr lang="es-EC" sz="13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u="sng">
                          <a:solidFill>
                            <a:srgbClr val="FF0000"/>
                          </a:solidFill>
                          <a:effectLst/>
                          <a:latin typeface="Arial Narrow" panose="020B0606020202030204" pitchFamily="34" charset="0"/>
                        </a:rPr>
                        <a:t>2,88</a:t>
                      </a:r>
                      <a:endParaRPr lang="es-EC" sz="1300" b="1">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u="sng" dirty="0">
                          <a:solidFill>
                            <a:srgbClr val="FF0000"/>
                          </a:solidFill>
                          <a:effectLst/>
                          <a:latin typeface="Arial Narrow" panose="020B0606020202030204" pitchFamily="34" charset="0"/>
                        </a:rPr>
                        <a:t>-0,74</a:t>
                      </a:r>
                      <a:endParaRPr lang="es-EC" sz="1300" b="1" dirty="0">
                        <a:solidFill>
                          <a:srgbClr val="FF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1,20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0,39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3,45</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-1,13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1,40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0,57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4,03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-1,63</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1,70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0,87</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4,89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-2,51</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2,00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1,24</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5,76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-3,56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2,50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1,96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7,20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-5,64</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3,00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2,82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8,64</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-8,13</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3,50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3,82</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10,08</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-10,99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1765">
                <a:tc>
                  <a:txBody>
                    <a:bodyPr/>
                    <a:lstStyle/>
                    <a:p>
                      <a:pPr algn="ctr">
                        <a:lnSpc>
                          <a:spcPct val="115000"/>
                        </a:lnSpc>
                        <a:spcAft>
                          <a:spcPts val="0"/>
                        </a:spcAft>
                      </a:pPr>
                      <a:r>
                        <a:rPr lang="es-EC" sz="1300">
                          <a:effectLst/>
                          <a:latin typeface="Arial Narrow" panose="020B0606020202030204" pitchFamily="34" charset="0"/>
                        </a:rPr>
                        <a:t>4,00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4,93</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11,52</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-14,19</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8" name="7 Rectángulo"/>
              <p:cNvSpPr/>
              <p:nvPr/>
            </p:nvSpPr>
            <p:spPr>
              <a:xfrm>
                <a:off x="606388" y="2348880"/>
                <a:ext cx="3101516" cy="4598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smtClean="0">
                          <a:latin typeface="Cambria Math"/>
                        </a:rPr>
                        <m:t>𝑥</m:t>
                      </m:r>
                      <m:r>
                        <a:rPr lang="es-ES" sz="1400" i="1" smtClean="0">
                          <a:latin typeface="Cambria Math"/>
                        </a:rPr>
                        <m:t>= </m:t>
                      </m:r>
                      <m:sSub>
                        <m:sSubPr>
                          <m:ctrlPr>
                            <a:rPr lang="es-EC" sz="1400" i="1">
                              <a:latin typeface="Cambria Math"/>
                            </a:rPr>
                          </m:ctrlPr>
                        </m:sSubPr>
                        <m:e>
                          <m:r>
                            <a:rPr lang="es-ES" sz="1400" i="1">
                              <a:latin typeface="Cambria Math"/>
                            </a:rPr>
                            <m:t>𝐻</m:t>
                          </m:r>
                        </m:e>
                        <m:sub>
                          <m:r>
                            <a:rPr lang="es-ES" sz="1400" i="1">
                              <a:latin typeface="Cambria Math"/>
                            </a:rPr>
                            <m:t>𝑚𝑎𝑥</m:t>
                          </m:r>
                        </m:sub>
                      </m:sSub>
                      <m:r>
                        <a:rPr lang="es-ES" sz="1400" i="1">
                          <a:latin typeface="Cambria Math"/>
                        </a:rPr>
                        <m:t>∗ </m:t>
                      </m:r>
                      <m:f>
                        <m:fPr>
                          <m:ctrlPr>
                            <a:rPr lang="es-EC" sz="1400" i="1">
                              <a:latin typeface="Cambria Math"/>
                            </a:rPr>
                          </m:ctrlPr>
                        </m:fPr>
                        <m:num>
                          <m:r>
                            <a:rPr lang="es-ES" sz="1400" i="1">
                              <a:latin typeface="Cambria Math"/>
                            </a:rPr>
                            <m:t>𝑥</m:t>
                          </m:r>
                        </m:num>
                        <m:den>
                          <m:r>
                            <a:rPr lang="es-ES" sz="1400" i="1">
                              <a:latin typeface="Cambria Math"/>
                            </a:rPr>
                            <m:t>𝐻</m:t>
                          </m:r>
                        </m:den>
                      </m:f>
                      <m:r>
                        <a:rPr lang="es-EC" sz="1400" b="0" i="1" smtClean="0">
                          <a:latin typeface="Cambria Math"/>
                        </a:rPr>
                        <m:t>      </m:t>
                      </m:r>
                      <m:r>
                        <a:rPr lang="es-ES" sz="1400" i="1">
                          <a:latin typeface="Cambria Math"/>
                        </a:rPr>
                        <m:t>𝑧</m:t>
                      </m:r>
                      <m:r>
                        <a:rPr lang="es-ES" sz="1400" i="1">
                          <a:latin typeface="Cambria Math"/>
                        </a:rPr>
                        <m:t>= </m:t>
                      </m:r>
                      <m:sSub>
                        <m:sSubPr>
                          <m:ctrlPr>
                            <a:rPr lang="es-EC" sz="1400" i="1">
                              <a:latin typeface="Cambria Math"/>
                            </a:rPr>
                          </m:ctrlPr>
                        </m:sSubPr>
                        <m:e>
                          <m:r>
                            <a:rPr lang="es-ES" sz="1400" i="1">
                              <a:latin typeface="Cambria Math"/>
                            </a:rPr>
                            <m:t>𝐻</m:t>
                          </m:r>
                        </m:e>
                        <m:sub>
                          <m:r>
                            <a:rPr lang="es-ES" sz="1400" i="1">
                              <a:latin typeface="Cambria Math"/>
                            </a:rPr>
                            <m:t>𝑚𝑎𝑥</m:t>
                          </m:r>
                        </m:sub>
                      </m:sSub>
                      <m:r>
                        <a:rPr lang="es-ES" sz="1400" i="1">
                          <a:latin typeface="Cambria Math"/>
                        </a:rPr>
                        <m:t>∗ </m:t>
                      </m:r>
                      <m:f>
                        <m:fPr>
                          <m:ctrlPr>
                            <a:rPr lang="es-EC" sz="1400" i="1">
                              <a:latin typeface="Cambria Math"/>
                            </a:rPr>
                          </m:ctrlPr>
                        </m:fPr>
                        <m:num>
                          <m:r>
                            <a:rPr lang="es-ES" sz="1400" i="1">
                              <a:latin typeface="Cambria Math"/>
                            </a:rPr>
                            <m:t>𝑧</m:t>
                          </m:r>
                        </m:num>
                        <m:den>
                          <m:r>
                            <a:rPr lang="es-ES" sz="1400" i="1">
                              <a:latin typeface="Cambria Math"/>
                            </a:rPr>
                            <m:t>𝐻</m:t>
                          </m:r>
                        </m:den>
                      </m:f>
                    </m:oMath>
                  </m:oMathPara>
                </a14:m>
                <a:endParaRPr lang="es-EC" sz="1400" b="1" dirty="0"/>
              </a:p>
            </p:txBody>
          </p:sp>
        </mc:Choice>
        <mc:Fallback xmlns="">
          <p:sp>
            <p:nvSpPr>
              <p:cNvPr id="8" name="7 Rectángulo"/>
              <p:cNvSpPr>
                <a:spLocks noRot="1" noChangeAspect="1" noMove="1" noResize="1" noEditPoints="1" noAdjustHandles="1" noChangeArrowheads="1" noChangeShapeType="1" noTextEdit="1"/>
              </p:cNvSpPr>
              <p:nvPr/>
            </p:nvSpPr>
            <p:spPr>
              <a:xfrm>
                <a:off x="606388" y="2348880"/>
                <a:ext cx="3101516" cy="459869"/>
              </a:xfrm>
              <a:prstGeom prst="rect">
                <a:avLst/>
              </a:prstGeom>
              <a:blipFill rotWithShape="1">
                <a:blip r:embed="rId2"/>
                <a:stretch>
                  <a:fillRect/>
                </a:stretch>
              </a:blipFill>
            </p:spPr>
            <p:txBody>
              <a:bodyPr/>
              <a:lstStyle/>
              <a:p>
                <a:r>
                  <a:rPr lang="es-EC">
                    <a:noFill/>
                  </a:rPr>
                  <a:t> </a:t>
                </a:r>
              </a:p>
            </p:txBody>
          </p:sp>
        </mc:Fallback>
      </mc:AlternateContent>
      <p:graphicFrame>
        <p:nvGraphicFramePr>
          <p:cNvPr id="9" name="8 Gráfico"/>
          <p:cNvGraphicFramePr/>
          <p:nvPr>
            <p:extLst>
              <p:ext uri="{D42A27DB-BD31-4B8C-83A1-F6EECF244321}">
                <p14:modId xmlns:p14="http://schemas.microsoft.com/office/powerpoint/2010/main" val="3681992644"/>
              </p:ext>
            </p:extLst>
          </p:nvPr>
        </p:nvGraphicFramePr>
        <p:xfrm>
          <a:off x="4067944" y="3140968"/>
          <a:ext cx="4608512" cy="3573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9 Tabla"/>
          <p:cNvGraphicFramePr>
            <a:graphicFrameLocks noGrp="1"/>
          </p:cNvGraphicFramePr>
          <p:nvPr>
            <p:extLst>
              <p:ext uri="{D42A27DB-BD31-4B8C-83A1-F6EECF244321}">
                <p14:modId xmlns:p14="http://schemas.microsoft.com/office/powerpoint/2010/main" val="4167412699"/>
              </p:ext>
            </p:extLst>
          </p:nvPr>
        </p:nvGraphicFramePr>
        <p:xfrm>
          <a:off x="4067944" y="2132856"/>
          <a:ext cx="4536503" cy="822960"/>
        </p:xfrm>
        <a:graphic>
          <a:graphicData uri="http://schemas.openxmlformats.org/drawingml/2006/table">
            <a:tbl>
              <a:tblPr firstRow="1" firstCol="1" bandRow="1">
                <a:tableStyleId>{F2DE63D5-997A-4646-A377-4702673A728D}</a:tableStyleId>
              </a:tblPr>
              <a:tblGrid>
                <a:gridCol w="1190332"/>
                <a:gridCol w="1218435"/>
                <a:gridCol w="726940"/>
                <a:gridCol w="1400796"/>
              </a:tblGrid>
              <a:tr h="441880">
                <a:tc>
                  <a:txBody>
                    <a:bodyPr/>
                    <a:lstStyle/>
                    <a:p>
                      <a:pPr algn="ctr">
                        <a:lnSpc>
                          <a:spcPct val="150000"/>
                        </a:lnSpc>
                        <a:spcAft>
                          <a:spcPts val="0"/>
                        </a:spcAft>
                      </a:pPr>
                      <a:r>
                        <a:rPr lang="en-US" sz="1200" dirty="0">
                          <a:solidFill>
                            <a:sysClr val="windowText" lastClr="000000"/>
                          </a:solidFill>
                          <a:effectLst/>
                          <a:latin typeface="Arial Narrow" panose="020B0606020202030204" pitchFamily="34" charset="0"/>
                        </a:rPr>
                        <a:t>Cota de la </a:t>
                      </a:r>
                      <a:r>
                        <a:rPr lang="en-US" sz="1200" dirty="0" err="1">
                          <a:solidFill>
                            <a:sysClr val="windowText" lastClr="000000"/>
                          </a:solidFill>
                          <a:effectLst/>
                          <a:latin typeface="Arial Narrow" panose="020B0606020202030204" pitchFamily="34" charset="0"/>
                        </a:rPr>
                        <a:t>cresta</a:t>
                      </a:r>
                      <a:endParaRPr lang="es-EC" sz="120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50000"/>
                        </a:lnSpc>
                        <a:spcAft>
                          <a:spcPts val="0"/>
                        </a:spcAft>
                      </a:pPr>
                      <a:r>
                        <a:rPr lang="en-US" sz="1200" dirty="0">
                          <a:solidFill>
                            <a:sysClr val="windowText" lastClr="000000"/>
                          </a:solidFill>
                          <a:effectLst/>
                          <a:latin typeface="Arial Narrow" panose="020B0606020202030204" pitchFamily="34" charset="0"/>
                        </a:rPr>
                        <a:t>X </a:t>
                      </a:r>
                      <a:endParaRPr lang="en-US" sz="1200" dirty="0" smtClean="0">
                        <a:solidFill>
                          <a:sysClr val="windowText" lastClr="000000"/>
                        </a:solidFill>
                        <a:effectLst/>
                        <a:latin typeface="Arial Narrow" panose="020B0606020202030204" pitchFamily="34" charset="0"/>
                      </a:endParaRPr>
                    </a:p>
                    <a:p>
                      <a:pPr algn="ctr">
                        <a:lnSpc>
                          <a:spcPct val="150000"/>
                        </a:lnSpc>
                        <a:spcAft>
                          <a:spcPts val="0"/>
                        </a:spcAft>
                      </a:pPr>
                      <a:r>
                        <a:rPr lang="en-US" sz="1200" dirty="0" smtClean="0">
                          <a:solidFill>
                            <a:sysClr val="windowText" lastClr="000000"/>
                          </a:solidFill>
                          <a:effectLst/>
                          <a:latin typeface="Arial Narrow" panose="020B0606020202030204" pitchFamily="34" charset="0"/>
                        </a:rPr>
                        <a:t>(</a:t>
                      </a:r>
                      <a:r>
                        <a:rPr lang="en-US" sz="1200" dirty="0" err="1">
                          <a:solidFill>
                            <a:sysClr val="windowText" lastClr="000000"/>
                          </a:solidFill>
                          <a:effectLst/>
                          <a:latin typeface="Arial Narrow" panose="020B0606020202030204" pitchFamily="34" charset="0"/>
                        </a:rPr>
                        <a:t>Gráfica</a:t>
                      </a:r>
                      <a:r>
                        <a:rPr lang="en-US" sz="1200" dirty="0">
                          <a:solidFill>
                            <a:sysClr val="windowText" lastClr="000000"/>
                          </a:solidFill>
                          <a:effectLst/>
                          <a:latin typeface="Arial Narrow" panose="020B0606020202030204" pitchFamily="34" charset="0"/>
                        </a:rPr>
                        <a:t>)</a:t>
                      </a:r>
                      <a:endParaRPr lang="es-EC" sz="120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50000"/>
                        </a:lnSpc>
                        <a:spcAft>
                          <a:spcPts val="0"/>
                        </a:spcAft>
                      </a:pPr>
                      <a:r>
                        <a:rPr lang="en-US" sz="1200" dirty="0" smtClean="0">
                          <a:solidFill>
                            <a:sysClr val="windowText" lastClr="000000"/>
                          </a:solidFill>
                          <a:effectLst/>
                          <a:latin typeface="Arial Narrow" panose="020B0606020202030204" pitchFamily="34" charset="0"/>
                        </a:rPr>
                        <a:t>Z</a:t>
                      </a:r>
                    </a:p>
                    <a:p>
                      <a:pPr algn="ctr">
                        <a:lnSpc>
                          <a:spcPct val="150000"/>
                        </a:lnSpc>
                        <a:spcAft>
                          <a:spcPts val="0"/>
                        </a:spcAft>
                      </a:pPr>
                      <a:r>
                        <a:rPr lang="en-US" sz="1200" dirty="0" smtClean="0">
                          <a:solidFill>
                            <a:sysClr val="windowText" lastClr="000000"/>
                          </a:solidFill>
                          <a:effectLst/>
                          <a:latin typeface="Arial Narrow" panose="020B0606020202030204" pitchFamily="34" charset="0"/>
                        </a:rPr>
                        <a:t> </a:t>
                      </a:r>
                      <a:r>
                        <a:rPr lang="en-US" sz="1200" dirty="0">
                          <a:solidFill>
                            <a:sysClr val="windowText" lastClr="000000"/>
                          </a:solidFill>
                          <a:effectLst/>
                          <a:latin typeface="Arial Narrow" panose="020B0606020202030204" pitchFamily="34" charset="0"/>
                        </a:rPr>
                        <a:t>(</a:t>
                      </a:r>
                      <a:r>
                        <a:rPr lang="en-US" sz="1200" dirty="0" err="1">
                          <a:solidFill>
                            <a:sysClr val="windowText" lastClr="000000"/>
                          </a:solidFill>
                          <a:effectLst/>
                          <a:latin typeface="Arial Narrow" panose="020B0606020202030204" pitchFamily="34" charset="0"/>
                        </a:rPr>
                        <a:t>Gráfica</a:t>
                      </a:r>
                      <a:r>
                        <a:rPr lang="en-US" sz="1200" dirty="0">
                          <a:solidFill>
                            <a:sysClr val="windowText" lastClr="000000"/>
                          </a:solidFill>
                          <a:effectLst/>
                          <a:latin typeface="Arial Narrow" panose="020B0606020202030204" pitchFamily="34" charset="0"/>
                        </a:rPr>
                        <a:t>)</a:t>
                      </a:r>
                      <a:endParaRPr lang="es-EC" sz="120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lnSpc>
                          <a:spcPct val="150000"/>
                        </a:lnSpc>
                        <a:spcAft>
                          <a:spcPts val="0"/>
                        </a:spcAft>
                      </a:pPr>
                      <a:r>
                        <a:rPr lang="en-US" sz="1200" dirty="0">
                          <a:solidFill>
                            <a:sysClr val="windowText" lastClr="000000"/>
                          </a:solidFill>
                          <a:effectLst/>
                          <a:latin typeface="Arial Narrow" panose="020B0606020202030204" pitchFamily="34" charset="0"/>
                        </a:rPr>
                        <a:t>Cota final del </a:t>
                      </a:r>
                      <a:r>
                        <a:rPr lang="en-US" sz="1200" dirty="0" err="1">
                          <a:solidFill>
                            <a:sysClr val="windowText" lastClr="000000"/>
                          </a:solidFill>
                          <a:effectLst/>
                          <a:latin typeface="Arial Narrow" panose="020B0606020202030204" pitchFamily="34" charset="0"/>
                        </a:rPr>
                        <a:t>vertedero</a:t>
                      </a:r>
                      <a:endParaRPr lang="es-EC" sz="1200" dirty="0">
                        <a:solidFill>
                          <a:sysClr val="windowText" lastClr="00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r>
              <a:tr h="206192">
                <a:tc>
                  <a:txBody>
                    <a:bodyPr/>
                    <a:lstStyle/>
                    <a:p>
                      <a:pPr algn="ctr">
                        <a:lnSpc>
                          <a:spcPct val="150000"/>
                        </a:lnSpc>
                        <a:spcAft>
                          <a:spcPts val="0"/>
                        </a:spcAft>
                      </a:pPr>
                      <a:r>
                        <a:rPr lang="en-US" sz="1200" b="0" dirty="0">
                          <a:effectLst/>
                          <a:latin typeface="Arial Narrow" panose="020B0606020202030204" pitchFamily="34" charset="0"/>
                        </a:rPr>
                        <a:t>68,05</a:t>
                      </a:r>
                      <a:endParaRPr lang="es-EC" sz="1200" b="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200" dirty="0">
                          <a:effectLst/>
                          <a:latin typeface="Arial Narrow" panose="020B0606020202030204" pitchFamily="34" charset="0"/>
                        </a:rPr>
                        <a:t>2,80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200" dirty="0">
                          <a:effectLst/>
                          <a:latin typeface="Arial Narrow" panose="020B0606020202030204" pitchFamily="34" charset="0"/>
                        </a:rPr>
                        <a:t>1,00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200" dirty="0">
                          <a:effectLst/>
                          <a:latin typeface="Arial Narrow" panose="020B0606020202030204" pitchFamily="34" charset="0"/>
                        </a:rPr>
                        <a:t>67,05</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340" t="25434" r="17984" b="32122"/>
          <a:stretch/>
        </p:blipFill>
        <p:spPr bwMode="auto">
          <a:xfrm>
            <a:off x="467544" y="3068960"/>
            <a:ext cx="8159328" cy="3686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962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circle(in)">
                                      <p:cBhvr>
                                        <p:cTn id="46" dur="2000"/>
                                        <p:tgtEl>
                                          <p:spTgt spid="8"/>
                                        </p:tgtEl>
                                      </p:cBhvr>
                                    </p:animEffect>
                                  </p:childTnLst>
                                </p:cTn>
                              </p:par>
                              <p:par>
                                <p:cTn id="47" presetID="6" presetClass="entr" presetSubtype="16"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in)">
                                      <p:cBhvr>
                                        <p:cTn id="59" dur="20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ircle(in)">
                                      <p:cBhvr>
                                        <p:cTn id="6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Graphic spid="9"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78396" y="697260"/>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VERTEDERO</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467544"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8" name="7 Rectángulo"/>
          <p:cNvSpPr/>
          <p:nvPr/>
        </p:nvSpPr>
        <p:spPr>
          <a:xfrm>
            <a:off x="683568" y="1412776"/>
            <a:ext cx="3980513" cy="369332"/>
          </a:xfrm>
          <a:prstGeom prst="rect">
            <a:avLst/>
          </a:prstGeom>
        </p:spPr>
        <p:txBody>
          <a:bodyPr wrap="none">
            <a:spAutoFit/>
          </a:bodyPr>
          <a:lstStyle/>
          <a:p>
            <a:pPr lvl="0"/>
            <a:r>
              <a:rPr lang="es-ES_tradnl" b="1" u="sng" dirty="0">
                <a:latin typeface="Arial Narrow" panose="020B0606020202030204" pitchFamily="34" charset="0"/>
              </a:rPr>
              <a:t>Tirante </a:t>
            </a:r>
            <a:r>
              <a:rPr lang="es-ES_tradnl" b="1" u="sng" dirty="0" smtClean="0">
                <a:latin typeface="Arial Narrow" panose="020B0606020202030204" pitchFamily="34" charset="0"/>
              </a:rPr>
              <a:t>Contraído y Radio de Contracción </a:t>
            </a:r>
            <a:endParaRPr lang="es-EC" b="1" dirty="0">
              <a:latin typeface="Arial Narrow" panose="020B0606020202030204"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1471018023"/>
              </p:ext>
            </p:extLst>
          </p:nvPr>
        </p:nvGraphicFramePr>
        <p:xfrm>
          <a:off x="4561655" y="2060849"/>
          <a:ext cx="3826769" cy="792087"/>
        </p:xfrm>
        <a:graphic>
          <a:graphicData uri="http://schemas.openxmlformats.org/drawingml/2006/table">
            <a:tbl>
              <a:tblPr firstRow="1" firstCol="1" bandRow="1">
                <a:tableStyleId>{17292A2E-F333-43FB-9621-5CBBE7FDCDCB}</a:tableStyleId>
              </a:tblPr>
              <a:tblGrid>
                <a:gridCol w="1073190"/>
                <a:gridCol w="847255"/>
                <a:gridCol w="861376"/>
                <a:gridCol w="1044948"/>
              </a:tblGrid>
              <a:tr h="264029">
                <a:tc>
                  <a:txBody>
                    <a:bodyPr/>
                    <a:lstStyle/>
                    <a:p>
                      <a:pPr algn="ctr">
                        <a:lnSpc>
                          <a:spcPct val="115000"/>
                        </a:lnSpc>
                        <a:spcAft>
                          <a:spcPts val="0"/>
                        </a:spcAft>
                      </a:pPr>
                      <a:r>
                        <a:rPr lang="es-EC" sz="1300" dirty="0">
                          <a:effectLst/>
                          <a:latin typeface="Arial Narrow" panose="020B0606020202030204" pitchFamily="34" charset="0"/>
                        </a:rPr>
                        <a:t>To</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Q</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b</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Cv</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29">
                <a:tc>
                  <a:txBody>
                    <a:bodyPr/>
                    <a:lstStyle/>
                    <a:p>
                      <a:pPr algn="ctr">
                        <a:lnSpc>
                          <a:spcPct val="115000"/>
                        </a:lnSpc>
                        <a:spcAft>
                          <a:spcPts val="0"/>
                        </a:spcAft>
                      </a:pPr>
                      <a:r>
                        <a:rPr lang="es-EC" sz="1300" b="1" dirty="0">
                          <a:effectLst/>
                          <a:latin typeface="Arial Narrow" panose="020B0606020202030204" pitchFamily="34" charset="0"/>
                        </a:rPr>
                        <a:t>m</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dirty="0">
                          <a:effectLst/>
                          <a:latin typeface="Arial Narrow" panose="020B0606020202030204" pitchFamily="34" charset="0"/>
                        </a:rPr>
                        <a:t>m</a:t>
                      </a:r>
                      <a:r>
                        <a:rPr lang="es-EC" sz="1300" b="1" baseline="30000" dirty="0">
                          <a:effectLst/>
                          <a:latin typeface="Arial Narrow" panose="020B0606020202030204" pitchFamily="34" charset="0"/>
                        </a:rPr>
                        <a:t>3</a:t>
                      </a:r>
                      <a:r>
                        <a:rPr lang="es-EC" sz="1300" b="1" dirty="0">
                          <a:effectLst/>
                          <a:latin typeface="Arial Narrow" panose="020B0606020202030204" pitchFamily="34" charset="0"/>
                        </a:rPr>
                        <a:t>/s</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dirty="0">
                          <a:effectLst/>
                          <a:latin typeface="Arial Narrow" panose="020B0606020202030204" pitchFamily="34" charset="0"/>
                        </a:rPr>
                        <a:t>m</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b="1" dirty="0">
                          <a:effectLst/>
                          <a:latin typeface="Arial Narrow" panose="020B0606020202030204" pitchFamily="34" charset="0"/>
                        </a:rPr>
                        <a:t>-</a:t>
                      </a:r>
                      <a:endParaRPr lang="es-EC" sz="13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29">
                <a:tc>
                  <a:txBody>
                    <a:bodyPr/>
                    <a:lstStyle/>
                    <a:p>
                      <a:pPr algn="ctr">
                        <a:lnSpc>
                          <a:spcPct val="115000"/>
                        </a:lnSpc>
                        <a:spcAft>
                          <a:spcPts val="0"/>
                        </a:spcAft>
                      </a:pPr>
                      <a:r>
                        <a:rPr lang="es-EC" sz="1300" b="0" dirty="0">
                          <a:effectLst/>
                          <a:latin typeface="Arial Narrow" panose="020B0606020202030204" pitchFamily="34" charset="0"/>
                        </a:rPr>
                        <a:t>3,88</a:t>
                      </a:r>
                      <a:endParaRPr lang="es-EC" sz="13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315,30</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30</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0,97</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10" name="9 Rectángulo"/>
              <p:cNvSpPr/>
              <p:nvPr/>
            </p:nvSpPr>
            <p:spPr>
              <a:xfrm>
                <a:off x="467544" y="2053506"/>
                <a:ext cx="3965612" cy="209557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400" i="1">
                          <a:latin typeface="Cambria Math"/>
                        </a:rPr>
                        <m:t>h𝑐</m:t>
                      </m:r>
                      <m:r>
                        <a:rPr lang="es-ES" sz="1400" i="1">
                          <a:latin typeface="Cambria Math"/>
                        </a:rPr>
                        <m:t>=</m:t>
                      </m:r>
                      <m:f>
                        <m:fPr>
                          <m:ctrlPr>
                            <a:rPr lang="es-EC" sz="1400" i="1">
                              <a:latin typeface="Cambria Math"/>
                            </a:rPr>
                          </m:ctrlPr>
                        </m:fPr>
                        <m:num>
                          <m:r>
                            <a:rPr lang="es-ES" sz="1400" i="1">
                              <a:latin typeface="Cambria Math"/>
                            </a:rPr>
                            <m:t>𝑄</m:t>
                          </m:r>
                        </m:num>
                        <m:den>
                          <m:r>
                            <a:rPr lang="es-ES" sz="1400" i="1">
                              <a:latin typeface="Cambria Math"/>
                            </a:rPr>
                            <m:t>𝑏</m:t>
                          </m:r>
                          <m:r>
                            <a:rPr lang="es-ES" sz="1400" i="1">
                              <a:latin typeface="Cambria Math"/>
                            </a:rPr>
                            <m:t> </m:t>
                          </m:r>
                          <m:r>
                            <a:rPr lang="es-ES" sz="1400" i="1">
                              <a:latin typeface="Cambria Math"/>
                            </a:rPr>
                            <m:t>𝐶𝑣</m:t>
                          </m:r>
                          <m:rad>
                            <m:radPr>
                              <m:degHide m:val="on"/>
                              <m:ctrlPr>
                                <a:rPr lang="es-EC" sz="1400" i="1">
                                  <a:latin typeface="Cambria Math"/>
                                </a:rPr>
                              </m:ctrlPr>
                            </m:radPr>
                            <m:deg/>
                            <m:e>
                              <m:r>
                                <a:rPr lang="es-ES" sz="1400" i="1">
                                  <a:latin typeface="Cambria Math"/>
                                </a:rPr>
                                <m:t>2</m:t>
                              </m:r>
                              <m:r>
                                <a:rPr lang="es-ES" sz="1400" i="1">
                                  <a:latin typeface="Cambria Math"/>
                                </a:rPr>
                                <m:t>𝑔</m:t>
                              </m:r>
                              <m:r>
                                <a:rPr lang="es-ES" sz="1400" i="1">
                                  <a:latin typeface="Cambria Math"/>
                                </a:rPr>
                                <m:t>(</m:t>
                              </m:r>
                              <m:r>
                                <a:rPr lang="es-ES" sz="1400" i="1">
                                  <a:latin typeface="Cambria Math"/>
                                </a:rPr>
                                <m:t>𝑇𝑜</m:t>
                              </m:r>
                              <m:r>
                                <a:rPr lang="es-ES" sz="1400" i="1">
                                  <a:latin typeface="Cambria Math"/>
                                </a:rPr>
                                <m:t>−</m:t>
                              </m:r>
                              <m:r>
                                <a:rPr lang="es-ES" sz="1400" i="1">
                                  <a:latin typeface="Cambria Math"/>
                                </a:rPr>
                                <m:t>h𝑐</m:t>
                              </m:r>
                              <m:r>
                                <a:rPr lang="es-ES" sz="1400" i="1">
                                  <a:latin typeface="Cambria Math"/>
                                </a:rPr>
                                <m:t>)</m:t>
                              </m:r>
                            </m:e>
                          </m:rad>
                        </m:den>
                      </m:f>
                    </m:oMath>
                  </m:oMathPara>
                </a14:m>
                <a:endParaRPr lang="es-EC" sz="1400" dirty="0" smtClean="0">
                  <a:latin typeface="Arial Narrow" panose="020B0606020202030204" pitchFamily="34" charset="0"/>
                </a:endParaRPr>
              </a:p>
              <a:p>
                <a:endParaRPr lang="es-EC" sz="1400" dirty="0">
                  <a:latin typeface="Arial Narrow" panose="020B0606020202030204" pitchFamily="34" charset="0"/>
                </a:endParaRPr>
              </a:p>
              <a:p>
                <a:r>
                  <a:rPr lang="es-EC" sz="1400" dirty="0">
                    <a:latin typeface="Arial Narrow" panose="020B0606020202030204" pitchFamily="34" charset="0"/>
                  </a:rPr>
                  <a:t>Dónde</a:t>
                </a:r>
                <a:r>
                  <a:rPr lang="es-EC" sz="1400" dirty="0" smtClean="0">
                    <a:latin typeface="Arial Narrow" panose="020B0606020202030204" pitchFamily="34" charset="0"/>
                  </a:rPr>
                  <a:t>:</a:t>
                </a:r>
              </a:p>
              <a:p>
                <a:endParaRPr lang="es-EC" sz="1400" dirty="0">
                  <a:latin typeface="Arial Narrow" panose="020B0606020202030204" pitchFamily="34" charset="0"/>
                </a:endParaRPr>
              </a:p>
              <a:p>
                <a:pPr marL="285750" lvl="0" indent="-285750">
                  <a:buFont typeface="Arial" panose="020B0604020202020204" pitchFamily="34" charset="0"/>
                  <a:buChar char="•"/>
                </a:pPr>
                <a:r>
                  <a:rPr lang="es-EC" sz="1400" dirty="0">
                    <a:latin typeface="Arial Narrow" panose="020B0606020202030204" pitchFamily="34" charset="0"/>
                  </a:rPr>
                  <a:t>Q = Caudal sobre el vertedero (m3/s)</a:t>
                </a:r>
              </a:p>
              <a:p>
                <a:pPr marL="285750" lvl="0" indent="-285750">
                  <a:buFont typeface="Arial" panose="020B0604020202020204" pitchFamily="34" charset="0"/>
                  <a:buChar char="•"/>
                </a:pPr>
                <a:r>
                  <a:rPr lang="es-EC" sz="1400" dirty="0">
                    <a:latin typeface="Arial Narrow" panose="020B0606020202030204" pitchFamily="34" charset="0"/>
                  </a:rPr>
                  <a:t>b = Ancho del vertedero (m)</a:t>
                </a:r>
              </a:p>
              <a:p>
                <a:pPr marL="285750" lvl="0" indent="-285750">
                  <a:buFont typeface="Arial" panose="020B0604020202020204" pitchFamily="34" charset="0"/>
                  <a:buChar char="•"/>
                </a:pPr>
                <a:r>
                  <a:rPr lang="es-EC" sz="1400" dirty="0" err="1">
                    <a:latin typeface="Arial Narrow" panose="020B0606020202030204" pitchFamily="34" charset="0"/>
                  </a:rPr>
                  <a:t>Cv</a:t>
                </a:r>
                <a:r>
                  <a:rPr lang="es-EC" sz="1400" dirty="0">
                    <a:latin typeface="Arial Narrow" panose="020B0606020202030204" pitchFamily="34" charset="0"/>
                  </a:rPr>
                  <a:t> = Coeficiente de orificio (Perfil </a:t>
                </a:r>
                <a:r>
                  <a:rPr lang="es-EC" sz="1400" dirty="0" err="1">
                    <a:latin typeface="Arial Narrow" panose="020B0606020202030204" pitchFamily="34" charset="0"/>
                  </a:rPr>
                  <a:t>Creager</a:t>
                </a:r>
                <a:r>
                  <a:rPr lang="es-EC" sz="1400" dirty="0">
                    <a:latin typeface="Arial Narrow" panose="020B0606020202030204" pitchFamily="34" charset="0"/>
                  </a:rPr>
                  <a:t> = 0,97)</a:t>
                </a:r>
              </a:p>
              <a:p>
                <a:pPr marL="285750" lvl="0" indent="-285750">
                  <a:buFont typeface="Arial" panose="020B0604020202020204" pitchFamily="34" charset="0"/>
                  <a:buChar char="•"/>
                </a:pPr>
                <a:r>
                  <a:rPr lang="es-EC" sz="1400" dirty="0">
                    <a:latin typeface="Arial Narrow" panose="020B0606020202030204" pitchFamily="34" charset="0"/>
                  </a:rPr>
                  <a:t>To = Tirante de canal de acercamiento (m)</a:t>
                </a:r>
              </a:p>
            </p:txBody>
          </p:sp>
        </mc:Choice>
        <mc:Fallback xmlns="">
          <p:sp>
            <p:nvSpPr>
              <p:cNvPr id="10" name="9 Rectángulo"/>
              <p:cNvSpPr>
                <a:spLocks noRot="1" noChangeAspect="1" noMove="1" noResize="1" noEditPoints="1" noAdjustHandles="1" noChangeArrowheads="1" noChangeShapeType="1" noTextEdit="1"/>
              </p:cNvSpPr>
              <p:nvPr/>
            </p:nvSpPr>
            <p:spPr>
              <a:xfrm>
                <a:off x="467544" y="2053506"/>
                <a:ext cx="3965612" cy="2095574"/>
              </a:xfrm>
              <a:prstGeom prst="rect">
                <a:avLst/>
              </a:prstGeom>
              <a:blipFill rotWithShape="1">
                <a:blip r:embed="rId2"/>
                <a:stretch>
                  <a:fillRect l="-462" b="-1744"/>
                </a:stretch>
              </a:blipFill>
            </p:spPr>
            <p:txBody>
              <a:bodyPr/>
              <a:lstStyle/>
              <a:p>
                <a:r>
                  <a:rPr lang="es-EC">
                    <a:noFill/>
                  </a:rPr>
                  <a:t> </a:t>
                </a:r>
              </a:p>
            </p:txBody>
          </p:sp>
        </mc:Fallback>
      </mc:AlternateContent>
      <p:graphicFrame>
        <p:nvGraphicFramePr>
          <p:cNvPr id="11" name="10 Tabla"/>
          <p:cNvGraphicFramePr>
            <a:graphicFrameLocks noGrp="1"/>
          </p:cNvGraphicFramePr>
          <p:nvPr>
            <p:extLst>
              <p:ext uri="{D42A27DB-BD31-4B8C-83A1-F6EECF244321}">
                <p14:modId xmlns:p14="http://schemas.microsoft.com/office/powerpoint/2010/main" val="31340554"/>
              </p:ext>
            </p:extLst>
          </p:nvPr>
        </p:nvGraphicFramePr>
        <p:xfrm>
          <a:off x="5652120" y="3185412"/>
          <a:ext cx="1727200" cy="3051900"/>
        </p:xfrm>
        <a:graphic>
          <a:graphicData uri="http://schemas.openxmlformats.org/drawingml/2006/table">
            <a:tbl>
              <a:tblPr firstRow="1" firstCol="1" bandRow="1">
                <a:tableStyleId>{F2DE63D5-997A-4646-A377-4702673A728D}</a:tableStyleId>
              </a:tblPr>
              <a:tblGrid>
                <a:gridCol w="965200"/>
                <a:gridCol w="762000"/>
              </a:tblGrid>
              <a:tr h="304722">
                <a:tc>
                  <a:txBody>
                    <a:bodyPr/>
                    <a:lstStyle/>
                    <a:p>
                      <a:pPr algn="ctr">
                        <a:lnSpc>
                          <a:spcPct val="115000"/>
                        </a:lnSpc>
                        <a:spcAft>
                          <a:spcPts val="0"/>
                        </a:spcAft>
                      </a:pPr>
                      <a:r>
                        <a:rPr lang="es-EC" sz="1400" dirty="0">
                          <a:effectLst/>
                          <a:latin typeface="Arial Narrow" panose="020B0606020202030204" pitchFamily="34" charset="0"/>
                        </a:rPr>
                        <a:t>h</a:t>
                      </a:r>
                      <a:r>
                        <a:rPr lang="es-EC" sz="1400" baseline="-25000" dirty="0">
                          <a:effectLst/>
                          <a:latin typeface="Arial Narrow" panose="020B0606020202030204" pitchFamily="34" charset="0"/>
                        </a:rPr>
                        <a:t>1</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hc</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a:effectLst/>
                          <a:latin typeface="Arial Narrow" panose="020B0606020202030204" pitchFamily="34" charset="0"/>
                        </a:rPr>
                        <a:t>m</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1,240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1,240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1,510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1,510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1,590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1,590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1,620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1,620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1,630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1,630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1,630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1,630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5242">
                <a:tc>
                  <a:txBody>
                    <a:bodyPr/>
                    <a:lstStyle/>
                    <a:p>
                      <a:pPr algn="ctr">
                        <a:lnSpc>
                          <a:spcPct val="115000"/>
                        </a:lnSpc>
                        <a:spcAft>
                          <a:spcPts val="0"/>
                        </a:spcAft>
                      </a:pPr>
                      <a:r>
                        <a:rPr lang="es-EC" sz="1400" b="0" dirty="0">
                          <a:effectLst/>
                          <a:latin typeface="Arial Narrow" panose="020B0606020202030204" pitchFamily="34" charset="0"/>
                        </a:rPr>
                        <a:t>1,630</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1,630</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Oval 35"/>
          <p:cNvSpPr>
            <a:spLocks noChangeArrowheads="1"/>
          </p:cNvSpPr>
          <p:nvPr/>
        </p:nvSpPr>
        <p:spPr bwMode="auto">
          <a:xfrm>
            <a:off x="6113463" y="11780838"/>
            <a:ext cx="2125662" cy="381000"/>
          </a:xfrm>
          <a:prstGeom prst="ellipse">
            <a:avLst/>
          </a:prstGeom>
          <a:solidFill>
            <a:schemeClr val="lt1">
              <a:lumMod val="100000"/>
              <a:lumOff val="0"/>
              <a:alpha val="0"/>
            </a:schemeClr>
          </a:solidFill>
          <a:ln w="31750">
            <a:solidFill>
              <a:schemeClr val="accent6">
                <a:lumMod val="100000"/>
                <a:lumOff val="0"/>
              </a:schemeClr>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13" name="Oval 35"/>
          <p:cNvSpPr>
            <a:spLocks noChangeArrowheads="1"/>
          </p:cNvSpPr>
          <p:nvPr/>
        </p:nvSpPr>
        <p:spPr bwMode="auto">
          <a:xfrm>
            <a:off x="5436096" y="5877272"/>
            <a:ext cx="2125345" cy="379730"/>
          </a:xfrm>
          <a:prstGeom prst="ellipse">
            <a:avLst/>
          </a:prstGeom>
          <a:solidFill>
            <a:schemeClr val="lt1">
              <a:lumMod val="100000"/>
              <a:lumOff val="0"/>
              <a:alpha val="0"/>
            </a:schemeClr>
          </a:solidFill>
          <a:ln w="31750">
            <a:solidFill>
              <a:srgbClr val="FF0000"/>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mc:AlternateContent xmlns:mc="http://schemas.openxmlformats.org/markup-compatibility/2006" xmlns:a14="http://schemas.microsoft.com/office/drawing/2010/main">
        <mc:Choice Requires="a14">
          <p:sp>
            <p:nvSpPr>
              <p:cNvPr id="14" name="13 Rectángulo"/>
              <p:cNvSpPr/>
              <p:nvPr/>
            </p:nvSpPr>
            <p:spPr>
              <a:xfrm>
                <a:off x="880816" y="4437112"/>
                <a:ext cx="3448283" cy="126188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1600" i="1">
                          <a:latin typeface="Cambria Math"/>
                        </a:rPr>
                        <m:t>𝑅</m:t>
                      </m:r>
                      <m:r>
                        <a:rPr lang="es-ES" sz="1600" i="1">
                          <a:latin typeface="Cambria Math"/>
                        </a:rPr>
                        <m:t>≥5∗</m:t>
                      </m:r>
                      <m:r>
                        <a:rPr lang="es-ES" sz="1600" i="1">
                          <a:latin typeface="Cambria Math"/>
                        </a:rPr>
                        <m:t>h𝑐</m:t>
                      </m:r>
                    </m:oMath>
                  </m:oMathPara>
                </a14:m>
                <a:endParaRPr lang="es-EC" sz="1600" dirty="0" smtClean="0"/>
              </a:p>
              <a:p>
                <a:endParaRPr lang="es-EC" dirty="0"/>
              </a:p>
              <a:p>
                <a:r>
                  <a:rPr lang="es-EC" sz="1400" dirty="0" smtClean="0">
                    <a:latin typeface="Arial Narrow" panose="020B0606020202030204" pitchFamily="34" charset="0"/>
                  </a:rPr>
                  <a:t>Dónde</a:t>
                </a:r>
                <a:r>
                  <a:rPr lang="es-EC" sz="1400" dirty="0">
                    <a:latin typeface="Arial Narrow" panose="020B0606020202030204" pitchFamily="34" charset="0"/>
                  </a:rPr>
                  <a:t>: </a:t>
                </a:r>
              </a:p>
              <a:p>
                <a:endParaRPr lang="es-EC" sz="1400" dirty="0">
                  <a:latin typeface="Arial Narrow" panose="020B0606020202030204" pitchFamily="34" charset="0"/>
                </a:endParaRPr>
              </a:p>
              <a:p>
                <a:pPr marL="285750" lvl="0" indent="-285750">
                  <a:buFont typeface="Arial" panose="020B0604020202020204" pitchFamily="34" charset="0"/>
                  <a:buChar char="•"/>
                </a:pPr>
                <a:r>
                  <a:rPr lang="es-EC" sz="1400" dirty="0" err="1">
                    <a:latin typeface="Arial Narrow" panose="020B0606020202030204" pitchFamily="34" charset="0"/>
                  </a:rPr>
                  <a:t>hc</a:t>
                </a:r>
                <a:r>
                  <a:rPr lang="es-EC" sz="1400" dirty="0">
                    <a:latin typeface="Arial Narrow" panose="020B0606020202030204" pitchFamily="34" charset="0"/>
                  </a:rPr>
                  <a:t> = Tirante contraído al pie del vertedero</a:t>
                </a:r>
              </a:p>
            </p:txBody>
          </p:sp>
        </mc:Choice>
        <mc:Fallback xmlns="">
          <p:sp>
            <p:nvSpPr>
              <p:cNvPr id="14" name="13 Rectángulo"/>
              <p:cNvSpPr>
                <a:spLocks noRot="1" noChangeAspect="1" noMove="1" noResize="1" noEditPoints="1" noAdjustHandles="1" noChangeArrowheads="1" noChangeShapeType="1" noTextEdit="1"/>
              </p:cNvSpPr>
              <p:nvPr/>
            </p:nvSpPr>
            <p:spPr>
              <a:xfrm>
                <a:off x="880816" y="4437112"/>
                <a:ext cx="3448283" cy="1261884"/>
              </a:xfrm>
              <a:prstGeom prst="rect">
                <a:avLst/>
              </a:prstGeom>
              <a:blipFill rotWithShape="1">
                <a:blip r:embed="rId3"/>
                <a:stretch>
                  <a:fillRect l="-353" b="-3865"/>
                </a:stretch>
              </a:blipFill>
            </p:spPr>
            <p:txBody>
              <a:bodyPr/>
              <a:lstStyle/>
              <a:p>
                <a:r>
                  <a:rPr lang="es-EC">
                    <a:noFill/>
                  </a:rPr>
                  <a:t> </a:t>
                </a:r>
              </a:p>
            </p:txBody>
          </p:sp>
        </mc:Fallback>
      </mc:AlternateContent>
      <p:graphicFrame>
        <p:nvGraphicFramePr>
          <p:cNvPr id="15" name="14 Tabla"/>
          <p:cNvGraphicFramePr>
            <a:graphicFrameLocks noGrp="1"/>
          </p:cNvGraphicFramePr>
          <p:nvPr>
            <p:extLst>
              <p:ext uri="{D42A27DB-BD31-4B8C-83A1-F6EECF244321}">
                <p14:modId xmlns:p14="http://schemas.microsoft.com/office/powerpoint/2010/main" val="2595996083"/>
              </p:ext>
            </p:extLst>
          </p:nvPr>
        </p:nvGraphicFramePr>
        <p:xfrm>
          <a:off x="1035409" y="5965430"/>
          <a:ext cx="3139095" cy="703930"/>
        </p:xfrm>
        <a:graphic>
          <a:graphicData uri="http://schemas.openxmlformats.org/drawingml/2006/table">
            <a:tbl>
              <a:tblPr firstRow="1" firstCol="1" bandRow="1">
                <a:tableStyleId>{912C8C85-51F0-491E-9774-3900AFEF0FD7}</a:tableStyleId>
              </a:tblPr>
              <a:tblGrid>
                <a:gridCol w="1210721"/>
                <a:gridCol w="956234"/>
                <a:gridCol w="972140"/>
              </a:tblGrid>
              <a:tr h="351965">
                <a:tc>
                  <a:txBody>
                    <a:bodyPr/>
                    <a:lstStyle/>
                    <a:p>
                      <a:pPr algn="ctr">
                        <a:lnSpc>
                          <a:spcPct val="115000"/>
                        </a:lnSpc>
                        <a:spcAft>
                          <a:spcPts val="0"/>
                        </a:spcAft>
                      </a:pPr>
                      <a:r>
                        <a:rPr lang="es-EC" sz="1200" dirty="0">
                          <a:solidFill>
                            <a:sysClr val="windowText" lastClr="000000"/>
                          </a:solidFill>
                          <a:effectLst/>
                          <a:latin typeface="Arial Narrow" panose="020B0606020202030204" pitchFamily="34" charset="0"/>
                        </a:rPr>
                        <a:t>R calculado</a:t>
                      </a:r>
                      <a:endParaRPr lang="es-EC" sz="11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8,15</a:t>
                      </a:r>
                      <a:endParaRPr lang="es-EC" sz="11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smtClean="0">
                          <a:solidFill>
                            <a:sysClr val="windowText" lastClr="000000"/>
                          </a:solidFill>
                          <a:effectLst/>
                          <a:latin typeface="Arial Narrow" panose="020B0606020202030204" pitchFamily="34" charset="0"/>
                          <a:ea typeface="+mn-ea"/>
                          <a:cs typeface="+mn-cs"/>
                        </a:rPr>
                        <a:t>m</a:t>
                      </a:r>
                      <a:endParaRPr lang="es-EC" sz="11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1965">
                <a:tc>
                  <a:txBody>
                    <a:bodyPr/>
                    <a:lstStyle/>
                    <a:p>
                      <a:pPr algn="ctr">
                        <a:lnSpc>
                          <a:spcPct val="115000"/>
                        </a:lnSpc>
                        <a:spcAft>
                          <a:spcPts val="0"/>
                        </a:spcAft>
                      </a:pPr>
                      <a:r>
                        <a:rPr lang="es-EC" sz="1200" dirty="0">
                          <a:effectLst/>
                          <a:latin typeface="Arial Narrow" panose="020B0606020202030204" pitchFamily="34" charset="0"/>
                        </a:rPr>
                        <a:t>R asumido</a:t>
                      </a:r>
                      <a:endParaRPr lang="es-EC" sz="11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s-EC" sz="1200">
                          <a:effectLst/>
                          <a:latin typeface="Arial Narrow" panose="020B0606020202030204" pitchFamily="34" charset="0"/>
                        </a:rPr>
                        <a:t>10,00</a:t>
                      </a:r>
                      <a:endParaRPr lang="es-EC" sz="11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ea typeface="+mn-ea"/>
                          <a:cs typeface="+mn-cs"/>
                        </a:rPr>
                        <a:t>m</a:t>
                      </a:r>
                      <a:endParaRPr lang="es-EC" sz="11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2934401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in)">
                                      <p:cBhvr>
                                        <p:cTn id="56" dur="2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inVertic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circle(in)">
                                      <p:cBhvr>
                                        <p:cTn id="66" dur="20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13" grpId="0" animBg="1"/>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06388" y="697260"/>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95536"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395536" y="1844824"/>
            <a:ext cx="8064896" cy="2169825"/>
          </a:xfrm>
          <a:prstGeom prst="rect">
            <a:avLst/>
          </a:prstGeom>
        </p:spPr>
        <p:txBody>
          <a:bodyPr wrap="square">
            <a:spAutoFit/>
          </a:bodyPr>
          <a:lstStyle/>
          <a:p>
            <a:pPr algn="just">
              <a:lnSpc>
                <a:spcPct val="150000"/>
              </a:lnSpc>
            </a:pPr>
            <a:r>
              <a:rPr lang="es-ES" sz="1500" dirty="0" smtClean="0">
                <a:latin typeface="Arial Narrow" panose="020B0606020202030204" pitchFamily="34" charset="0"/>
              </a:rPr>
              <a:t>Se han tomado las </a:t>
            </a:r>
            <a:r>
              <a:rPr lang="es-ES" sz="1500" dirty="0">
                <a:latin typeface="Arial Narrow" panose="020B0606020202030204" pitchFamily="34" charset="0"/>
              </a:rPr>
              <a:t>siguientes consideraciones de diseño:</a:t>
            </a:r>
            <a:endParaRPr lang="es-EC" sz="1500" dirty="0">
              <a:latin typeface="Arial Narrow" panose="020B0606020202030204" pitchFamily="34" charset="0"/>
            </a:endParaRPr>
          </a:p>
          <a:p>
            <a:pPr algn="just">
              <a:lnSpc>
                <a:spcPct val="150000"/>
              </a:lnSpc>
            </a:pPr>
            <a:r>
              <a:rPr lang="es-ES" sz="1500" dirty="0">
                <a:latin typeface="Arial Narrow" panose="020B0606020202030204" pitchFamily="34" charset="0"/>
              </a:rPr>
              <a:t> </a:t>
            </a:r>
            <a:endParaRPr lang="es-EC" sz="1500" dirty="0" smtClean="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500" dirty="0" smtClean="0">
                <a:latin typeface="Arial Narrow" panose="020B0606020202030204" pitchFamily="34" charset="0"/>
              </a:rPr>
              <a:t>Es una estructura de hormigón, cuyo valor de coeficiente de rugosidad 0.014.</a:t>
            </a:r>
            <a:endParaRPr lang="es-EC" sz="1500" dirty="0" smtClean="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500" dirty="0" smtClean="0">
                <a:latin typeface="Arial Narrow" panose="020B0606020202030204" pitchFamily="34" charset="0"/>
              </a:rPr>
              <a:t>Es un canal </a:t>
            </a:r>
            <a:r>
              <a:rPr lang="es-ES" sz="1500" dirty="0">
                <a:latin typeface="Arial Narrow" panose="020B0606020202030204" pitchFamily="34" charset="0"/>
              </a:rPr>
              <a:t>abierto </a:t>
            </a:r>
            <a:r>
              <a:rPr lang="es-ES" sz="1500" dirty="0" smtClean="0">
                <a:latin typeface="Arial Narrow" panose="020B0606020202030204" pitchFamily="34" charset="0"/>
              </a:rPr>
              <a:t>rectangular.</a:t>
            </a:r>
          </a:p>
          <a:p>
            <a:pPr marL="285750" lvl="0" indent="-285750" algn="just">
              <a:lnSpc>
                <a:spcPct val="150000"/>
              </a:lnSpc>
              <a:buFont typeface="Arial" panose="020B0604020202020204" pitchFamily="34" charset="0"/>
              <a:buChar char="•"/>
            </a:pPr>
            <a:r>
              <a:rPr lang="es-ES" sz="1500" dirty="0" smtClean="0">
                <a:latin typeface="Arial Narrow" panose="020B0606020202030204" pitchFamily="34" charset="0"/>
              </a:rPr>
              <a:t>Debido </a:t>
            </a:r>
            <a:r>
              <a:rPr lang="es-ES" sz="1500" dirty="0">
                <a:latin typeface="Arial Narrow" panose="020B0606020202030204" pitchFamily="34" charset="0"/>
              </a:rPr>
              <a:t>a la topografía del sector, y con la finalidad de disminuir el movimiento de tierras, se ha determinado que el canal de transición tendrá una longitud de 80 m con una pendiente de 0.00185 (</a:t>
            </a:r>
            <a:r>
              <a:rPr lang="es-ES" sz="1500" dirty="0" err="1">
                <a:latin typeface="Arial Narrow" panose="020B0606020202030204" pitchFamily="34" charset="0"/>
              </a:rPr>
              <a:t>Autocad</a:t>
            </a:r>
            <a:r>
              <a:rPr lang="es-ES" sz="1500" dirty="0">
                <a:latin typeface="Arial Narrow" panose="020B0606020202030204" pitchFamily="34" charset="0"/>
              </a:rPr>
              <a:t>).</a:t>
            </a:r>
            <a:endParaRPr lang="es-EC" sz="1500" dirty="0">
              <a:latin typeface="Arial Narrow" panose="020B0606020202030204" pitchFamily="34" charset="0"/>
            </a:endParaRPr>
          </a:p>
        </p:txBody>
      </p:sp>
      <p:sp>
        <p:nvSpPr>
          <p:cNvPr id="7" name="6 Rectángulo"/>
          <p:cNvSpPr/>
          <p:nvPr/>
        </p:nvSpPr>
        <p:spPr>
          <a:xfrm>
            <a:off x="683568" y="1412776"/>
            <a:ext cx="2165208" cy="369332"/>
          </a:xfrm>
          <a:prstGeom prst="rect">
            <a:avLst/>
          </a:prstGeom>
        </p:spPr>
        <p:txBody>
          <a:bodyPr wrap="none">
            <a:spAutoFit/>
          </a:bodyPr>
          <a:lstStyle/>
          <a:p>
            <a:pPr lvl="0"/>
            <a:r>
              <a:rPr lang="es-ES_tradnl" b="1" u="sng" dirty="0" smtClean="0">
                <a:latin typeface="Arial Narrow" panose="020B0606020202030204" pitchFamily="34" charset="0"/>
              </a:rPr>
              <a:t>Transición de Entrada</a:t>
            </a:r>
            <a:endParaRPr lang="es-EC" b="1" dirty="0">
              <a:latin typeface="Arial Narrow" panose="020B0606020202030204" pitchFamily="34" charset="0"/>
            </a:endParaRPr>
          </a:p>
        </p:txBody>
      </p:sp>
      <p:sp>
        <p:nvSpPr>
          <p:cNvPr id="8" name="7 CuadroTexto"/>
          <p:cNvSpPr txBox="1"/>
          <p:nvPr/>
        </p:nvSpPr>
        <p:spPr>
          <a:xfrm>
            <a:off x="550072" y="6165304"/>
            <a:ext cx="3517872" cy="584775"/>
          </a:xfrm>
          <a:prstGeom prst="rect">
            <a:avLst/>
          </a:prstGeom>
          <a:noFill/>
        </p:spPr>
        <p:txBody>
          <a:bodyPr wrap="square" rtlCol="0">
            <a:spAutoFit/>
          </a:bodyPr>
          <a:lstStyle/>
          <a:p>
            <a:r>
              <a:rPr lang="es-EC" sz="1600" b="1" u="sng" dirty="0" smtClean="0">
                <a:latin typeface="Arial Narrow" panose="020B0606020202030204" pitchFamily="34" charset="0"/>
                <a:hlinkClick r:id="rId2" action="ppaction://hlinksldjump"/>
              </a:rPr>
              <a:t>Ir a </a:t>
            </a:r>
            <a:r>
              <a:rPr lang="es-EC" sz="1600" b="1" u="sng" dirty="0">
                <a:latin typeface="Arial Narrow" panose="020B0606020202030204" pitchFamily="34" charset="0"/>
                <a:hlinkClick r:id="rId2" action="ppaction://hlinksldjump"/>
              </a:rPr>
              <a:t>r</a:t>
            </a:r>
            <a:r>
              <a:rPr lang="es-EC" sz="1600" b="1" u="sng" dirty="0" smtClean="0">
                <a:latin typeface="Arial Narrow" panose="020B0606020202030204" pitchFamily="34" charset="0"/>
                <a:hlinkClick r:id="rId2" action="ppaction://hlinksldjump"/>
              </a:rPr>
              <a:t>esumen de cálculos HCANALES</a:t>
            </a:r>
            <a:endParaRPr lang="es-EC" sz="1600" b="1" u="sng" dirty="0" smtClean="0">
              <a:latin typeface="Arial Narrow" panose="020B0606020202030204" pitchFamily="34" charset="0"/>
            </a:endParaRPr>
          </a:p>
          <a:p>
            <a:endParaRPr lang="es-EC" sz="1600" b="1" u="sng" dirty="0">
              <a:latin typeface="Arial Narrow" panose="020B0606020202030204" pitchFamily="34" charset="0"/>
            </a:endParaRPr>
          </a:p>
        </p:txBody>
      </p:sp>
      <p:sp>
        <p:nvSpPr>
          <p:cNvPr id="2" name="1 Rectángulo"/>
          <p:cNvSpPr/>
          <p:nvPr/>
        </p:nvSpPr>
        <p:spPr>
          <a:xfrm>
            <a:off x="395536" y="4492277"/>
            <a:ext cx="7776864" cy="1384995"/>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Es una estructura de hormigón, cuyo valor de coeficiente de rugosidad 0.014.</a:t>
            </a:r>
            <a:endParaRPr lang="es-EC" sz="1400" dirty="0">
              <a:latin typeface="Arial Narrow" panose="020B0606020202030204" pitchFamily="34" charset="0"/>
            </a:endParaRPr>
          </a:p>
          <a:p>
            <a:pPr marL="285750" indent="-285750" algn="just">
              <a:lnSpc>
                <a:spcPct val="150000"/>
              </a:lnSpc>
              <a:buFont typeface="Arial" panose="020B0604020202020204" pitchFamily="34" charset="0"/>
              <a:buChar char="•"/>
            </a:pPr>
            <a:r>
              <a:rPr lang="es-ES" sz="1400" dirty="0" smtClean="0">
                <a:latin typeface="Arial Narrow" panose="020B0606020202030204" pitchFamily="34" charset="0"/>
              </a:rPr>
              <a:t>Es </a:t>
            </a:r>
            <a:r>
              <a:rPr lang="es-ES" sz="1400" dirty="0">
                <a:latin typeface="Arial Narrow" panose="020B0606020202030204" pitchFamily="34" charset="0"/>
              </a:rPr>
              <a:t>un canal abierto rectangular</a:t>
            </a:r>
          </a:p>
          <a:p>
            <a:pPr marL="285750" lvl="0" indent="-285750" algn="just">
              <a:lnSpc>
                <a:spcPct val="150000"/>
              </a:lnSpc>
              <a:buFont typeface="Arial" panose="020B0604020202020204" pitchFamily="34" charset="0"/>
              <a:buChar char="•"/>
            </a:pPr>
            <a:r>
              <a:rPr lang="es-ES" sz="1400" dirty="0" smtClean="0">
                <a:latin typeface="Arial Narrow" panose="020B0606020202030204" pitchFamily="34" charset="0"/>
              </a:rPr>
              <a:t>Siguiendo </a:t>
            </a:r>
            <a:r>
              <a:rPr lang="es-ES" sz="1400" dirty="0">
                <a:latin typeface="Arial Narrow" panose="020B0606020202030204" pitchFamily="34" charset="0"/>
              </a:rPr>
              <a:t>la topografía del terreno, se ha determinado una longitud del tramo inclinado de 63.24 m con una pendiente de </a:t>
            </a:r>
            <a:r>
              <a:rPr lang="es-ES" sz="1400" dirty="0" smtClean="0">
                <a:latin typeface="Arial Narrow" panose="020B0606020202030204" pitchFamily="34" charset="0"/>
              </a:rPr>
              <a:t>0.6977</a:t>
            </a:r>
            <a:r>
              <a:rPr lang="es-ES" sz="1400" dirty="0">
                <a:latin typeface="Arial Narrow" panose="020B0606020202030204" pitchFamily="34" charset="0"/>
              </a:rPr>
              <a:t>.</a:t>
            </a:r>
            <a:endParaRPr lang="es-EC" sz="1400" dirty="0">
              <a:latin typeface="Arial Narrow" panose="020B0606020202030204" pitchFamily="34" charset="0"/>
            </a:endParaRPr>
          </a:p>
        </p:txBody>
      </p:sp>
      <p:sp>
        <p:nvSpPr>
          <p:cNvPr id="10" name="9 Rectángulo"/>
          <p:cNvSpPr/>
          <p:nvPr/>
        </p:nvSpPr>
        <p:spPr>
          <a:xfrm>
            <a:off x="687213" y="3997527"/>
            <a:ext cx="1637821" cy="369332"/>
          </a:xfrm>
          <a:prstGeom prst="rect">
            <a:avLst/>
          </a:prstGeom>
        </p:spPr>
        <p:txBody>
          <a:bodyPr wrap="none">
            <a:spAutoFit/>
          </a:bodyPr>
          <a:lstStyle/>
          <a:p>
            <a:pPr lvl="0"/>
            <a:r>
              <a:rPr lang="es-ES_tradnl" b="1" u="sng" dirty="0" smtClean="0">
                <a:latin typeface="Arial Narrow" panose="020B0606020202030204" pitchFamily="34" charset="0"/>
              </a:rPr>
              <a:t>Tramo Inclinado</a:t>
            </a:r>
            <a:endParaRPr lang="es-EC" b="1" dirty="0">
              <a:latin typeface="Arial Narrow" panose="020B0606020202030204" pitchFamily="34" charset="0"/>
            </a:endParaRPr>
          </a:p>
        </p:txBody>
      </p:sp>
    </p:spTree>
    <p:extLst>
      <p:ext uri="{BB962C8B-B14F-4D97-AF65-F5344CB8AC3E}">
        <p14:creationId xmlns:p14="http://schemas.microsoft.com/office/powerpoint/2010/main" val="291788240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circle(in)">
                                      <p:cBhvr>
                                        <p:cTn id="44" dur="2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2000"/>
                                        <p:tgtEl>
                                          <p:spTgt spid="10"/>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circle(in)">
                                      <p:cBhvr>
                                        <p:cTn id="5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2165208" cy="369332"/>
          </a:xfrm>
          <a:prstGeom prst="rect">
            <a:avLst/>
          </a:prstGeom>
        </p:spPr>
        <p:txBody>
          <a:bodyPr wrap="none">
            <a:spAutoFit/>
          </a:bodyPr>
          <a:lstStyle/>
          <a:p>
            <a:pPr lvl="0"/>
            <a:r>
              <a:rPr lang="es-ES_tradnl" b="1" u="sng" dirty="0" smtClean="0">
                <a:latin typeface="Arial Narrow" panose="020B0606020202030204" pitchFamily="34" charset="0"/>
              </a:rPr>
              <a:t>Transición de Entrada</a:t>
            </a:r>
            <a:endParaRPr lang="es-EC" b="1" dirty="0">
              <a:latin typeface="Arial Narrow" panose="020B0606020202030204" pitchFamily="34" charset="0"/>
            </a:endParaRPr>
          </a:p>
        </p:txBody>
      </p:sp>
      <p:sp>
        <p:nvSpPr>
          <p:cNvPr id="7" name="6 Rectángulo"/>
          <p:cNvSpPr/>
          <p:nvPr/>
        </p:nvSpPr>
        <p:spPr>
          <a:xfrm>
            <a:off x="1098670" y="1844824"/>
            <a:ext cx="2307363" cy="338554"/>
          </a:xfrm>
          <a:prstGeom prst="rect">
            <a:avLst/>
          </a:prstGeom>
        </p:spPr>
        <p:txBody>
          <a:bodyPr wrap="none">
            <a:spAutoFit/>
          </a:bodyPr>
          <a:lstStyle/>
          <a:p>
            <a:pPr lvl="0"/>
            <a:r>
              <a:rPr lang="es-EC" sz="1600" b="1" u="sng" dirty="0">
                <a:solidFill>
                  <a:schemeClr val="accent3">
                    <a:lumMod val="75000"/>
                  </a:schemeClr>
                </a:solidFill>
                <a:latin typeface="Arial Narrow" panose="020B0606020202030204" pitchFamily="34" charset="0"/>
              </a:rPr>
              <a:t>Calculo del Tirante Normal</a:t>
            </a:r>
            <a:endParaRPr lang="es-EC" sz="1600" b="1" dirty="0">
              <a:solidFill>
                <a:schemeClr val="accent3">
                  <a:lumMod val="75000"/>
                </a:schemeClr>
              </a:solidFill>
              <a:latin typeface="Arial Narrow" panose="020B0606020202030204" pitchFamily="34" charset="0"/>
            </a:endParaRPr>
          </a:p>
        </p:txBody>
      </p:sp>
      <p:pic>
        <p:nvPicPr>
          <p:cNvPr id="8" name="1 Imagen"/>
          <p:cNvPicPr/>
          <p:nvPr/>
        </p:nvPicPr>
        <p:blipFill rotWithShape="1">
          <a:blip r:embed="rId2"/>
          <a:srcRect l="27764" t="11362" r="15205" b="14782"/>
          <a:stretch/>
        </p:blipFill>
        <p:spPr bwMode="auto">
          <a:xfrm>
            <a:off x="3203848" y="2348880"/>
            <a:ext cx="5398135" cy="4002658"/>
          </a:xfrm>
          <a:prstGeom prst="rect">
            <a:avLst/>
          </a:prstGeom>
          <a:ln w="28575">
            <a:solidFill>
              <a:schemeClr val="tx1"/>
            </a:solidFill>
          </a:ln>
          <a:extLst>
            <a:ext uri="{53640926-AAD7-44D8-BBD7-CCE9431645EC}">
              <a14:shadowObscured xmlns:a14="http://schemas.microsoft.com/office/drawing/2010/main"/>
            </a:ext>
          </a:extLst>
        </p:spPr>
      </p:pic>
      <p:sp>
        <p:nvSpPr>
          <p:cNvPr id="9" name="Oval 27"/>
          <p:cNvSpPr>
            <a:spLocks noChangeArrowheads="1"/>
          </p:cNvSpPr>
          <p:nvPr/>
        </p:nvSpPr>
        <p:spPr bwMode="auto">
          <a:xfrm>
            <a:off x="3553367" y="4365104"/>
            <a:ext cx="1810721" cy="258606"/>
          </a:xfrm>
          <a:prstGeom prst="ellipse">
            <a:avLst/>
          </a:prstGeom>
          <a:noFill/>
          <a:ln w="57150">
            <a:solidFill>
              <a:srgbClr val="00B05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pic>
        <p:nvPicPr>
          <p:cNvPr id="10" name="9 Imagen"/>
          <p:cNvPicPr/>
          <p:nvPr/>
        </p:nvPicPr>
        <p:blipFill>
          <a:blip r:embed="rId3" cstate="print"/>
          <a:srcRect r="64045" b="59975"/>
          <a:stretch>
            <a:fillRect/>
          </a:stretch>
        </p:blipFill>
        <p:spPr bwMode="auto">
          <a:xfrm>
            <a:off x="365598" y="4409425"/>
            <a:ext cx="2720935" cy="1942113"/>
          </a:xfrm>
          <a:prstGeom prst="rect">
            <a:avLst/>
          </a:prstGeom>
          <a:ln w="28575">
            <a:solidFill>
              <a:schemeClr val="tx1"/>
            </a:solidFill>
          </a:ln>
        </p:spPr>
      </p:pic>
      <p:sp>
        <p:nvSpPr>
          <p:cNvPr id="13" name="Oval 27"/>
          <p:cNvSpPr>
            <a:spLocks noChangeArrowheads="1"/>
          </p:cNvSpPr>
          <p:nvPr/>
        </p:nvSpPr>
        <p:spPr bwMode="auto">
          <a:xfrm>
            <a:off x="365599" y="4797152"/>
            <a:ext cx="2442331" cy="288032"/>
          </a:xfrm>
          <a:prstGeom prst="ellipse">
            <a:avLst/>
          </a:prstGeom>
          <a:noFill/>
          <a:ln w="57150">
            <a:solidFill>
              <a:srgbClr val="00B05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72" t="6121" r="14853" b="18818"/>
          <a:stretch/>
        </p:blipFill>
        <p:spPr bwMode="auto">
          <a:xfrm>
            <a:off x="365600" y="2348880"/>
            <a:ext cx="2720934" cy="1990963"/>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15285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170"/>
                                        </p:tgtEl>
                                        <p:attrNameLst>
                                          <p:attrName>style.visibility</p:attrName>
                                        </p:attrNameLst>
                                      </p:cBhvr>
                                      <p:to>
                                        <p:strVal val="visible"/>
                                      </p:to>
                                    </p:set>
                                    <p:animEffect transition="in" filter="circle(in)">
                                      <p:cBhvr>
                                        <p:cTn id="51" dur="2000"/>
                                        <p:tgtEl>
                                          <p:spTgt spid="7170"/>
                                        </p:tgtEl>
                                      </p:cBhvr>
                                    </p:animEffect>
                                  </p:childTnLst>
                                </p:cTn>
                              </p:par>
                              <p:par>
                                <p:cTn id="52" presetID="6" presetClass="entr" presetSubtype="16"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ircle(in)">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circle(in)">
                                      <p:cBhvr>
                                        <p:cTn id="64" dur="20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animBg="1"/>
      <p:bldP spid="1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2165208" cy="369332"/>
          </a:xfrm>
          <a:prstGeom prst="rect">
            <a:avLst/>
          </a:prstGeom>
        </p:spPr>
        <p:txBody>
          <a:bodyPr wrap="none">
            <a:spAutoFit/>
          </a:bodyPr>
          <a:lstStyle/>
          <a:p>
            <a:pPr lvl="0"/>
            <a:r>
              <a:rPr lang="es-ES_tradnl" b="1" u="sng" dirty="0" smtClean="0">
                <a:latin typeface="Arial Narrow" panose="020B0606020202030204" pitchFamily="34" charset="0"/>
              </a:rPr>
              <a:t>Transición de Entrada</a:t>
            </a:r>
            <a:endParaRPr lang="es-EC" b="1" dirty="0">
              <a:latin typeface="Arial Narrow" panose="020B0606020202030204" pitchFamily="34" charset="0"/>
            </a:endParaRPr>
          </a:p>
        </p:txBody>
      </p:sp>
      <p:sp>
        <p:nvSpPr>
          <p:cNvPr id="7" name="6 Rectángulo"/>
          <p:cNvSpPr/>
          <p:nvPr/>
        </p:nvSpPr>
        <p:spPr>
          <a:xfrm>
            <a:off x="1098670" y="1844824"/>
            <a:ext cx="2307363" cy="338554"/>
          </a:xfrm>
          <a:prstGeom prst="rect">
            <a:avLst/>
          </a:prstGeom>
        </p:spPr>
        <p:txBody>
          <a:bodyPr wrap="none">
            <a:spAutoFit/>
          </a:bodyPr>
          <a:lstStyle/>
          <a:p>
            <a:pPr lvl="0"/>
            <a:r>
              <a:rPr lang="es-EC" sz="1600" b="1" u="sng" dirty="0">
                <a:solidFill>
                  <a:schemeClr val="accent3">
                    <a:lumMod val="75000"/>
                  </a:schemeClr>
                </a:solidFill>
                <a:latin typeface="Arial Narrow" panose="020B0606020202030204" pitchFamily="34" charset="0"/>
              </a:rPr>
              <a:t>Calculo del </a:t>
            </a:r>
            <a:r>
              <a:rPr lang="es-EC" sz="1600" b="1" u="sng" dirty="0" smtClean="0">
                <a:solidFill>
                  <a:schemeClr val="accent3">
                    <a:lumMod val="75000"/>
                  </a:schemeClr>
                </a:solidFill>
                <a:latin typeface="Arial Narrow" panose="020B0606020202030204" pitchFamily="34" charset="0"/>
              </a:rPr>
              <a:t>Tirante Crítico </a:t>
            </a:r>
            <a:endParaRPr lang="es-EC" sz="1600" b="1" dirty="0">
              <a:solidFill>
                <a:schemeClr val="accent3">
                  <a:lumMod val="75000"/>
                </a:schemeClr>
              </a:solidFill>
              <a:latin typeface="Arial Narrow" panose="020B0606020202030204" pitchFamily="34" charset="0"/>
            </a:endParaRPr>
          </a:p>
        </p:txBody>
      </p:sp>
      <p:pic>
        <p:nvPicPr>
          <p:cNvPr id="8" name="7 Imagen"/>
          <p:cNvPicPr/>
          <p:nvPr/>
        </p:nvPicPr>
        <p:blipFill rotWithShape="1">
          <a:blip r:embed="rId2" cstate="print"/>
          <a:srcRect l="13425" t="4478" r="55906" b="79150"/>
          <a:stretch/>
        </p:blipFill>
        <p:spPr bwMode="auto">
          <a:xfrm>
            <a:off x="278222" y="4797152"/>
            <a:ext cx="2720934" cy="1368152"/>
          </a:xfrm>
          <a:prstGeom prst="rect">
            <a:avLst/>
          </a:prstGeom>
          <a:ln w="28575">
            <a:solidFill>
              <a:schemeClr val="tx1"/>
            </a:solidFill>
          </a:ln>
        </p:spPr>
      </p:pic>
      <p:pic>
        <p:nvPicPr>
          <p:cNvPr id="9" name="8 Imagen"/>
          <p:cNvPicPr/>
          <p:nvPr/>
        </p:nvPicPr>
        <p:blipFill rotWithShape="1">
          <a:blip r:embed="rId3"/>
          <a:srcRect l="26850" t="10152" r="14799" b="15769"/>
          <a:stretch/>
        </p:blipFill>
        <p:spPr bwMode="auto">
          <a:xfrm>
            <a:off x="3116470" y="2492896"/>
            <a:ext cx="5544616" cy="3888432"/>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72" t="6121" r="14853" b="18818"/>
          <a:stretch/>
        </p:blipFill>
        <p:spPr bwMode="auto">
          <a:xfrm>
            <a:off x="251520" y="2662173"/>
            <a:ext cx="2720934" cy="1990963"/>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11" name="Oval 27"/>
          <p:cNvSpPr>
            <a:spLocks noChangeArrowheads="1"/>
          </p:cNvSpPr>
          <p:nvPr/>
        </p:nvSpPr>
        <p:spPr bwMode="auto">
          <a:xfrm>
            <a:off x="252468" y="5121188"/>
            <a:ext cx="2585964" cy="396044"/>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2" name="Oval 27"/>
          <p:cNvSpPr>
            <a:spLocks noChangeArrowheads="1"/>
          </p:cNvSpPr>
          <p:nvPr/>
        </p:nvSpPr>
        <p:spPr bwMode="auto">
          <a:xfrm>
            <a:off x="3410687" y="4437112"/>
            <a:ext cx="1809385" cy="2880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343400856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circle(in)">
                                      <p:cBhvr>
                                        <p:cTn id="66" dur="20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arn(inVertical)">
                                      <p:cBhvr>
                                        <p:cTn id="7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2165208" cy="369332"/>
          </a:xfrm>
          <a:prstGeom prst="rect">
            <a:avLst/>
          </a:prstGeom>
        </p:spPr>
        <p:txBody>
          <a:bodyPr wrap="none">
            <a:spAutoFit/>
          </a:bodyPr>
          <a:lstStyle/>
          <a:p>
            <a:pPr lvl="0"/>
            <a:r>
              <a:rPr lang="es-ES_tradnl" b="1" u="sng" dirty="0" smtClean="0">
                <a:latin typeface="Arial Narrow" panose="020B0606020202030204" pitchFamily="34" charset="0"/>
              </a:rPr>
              <a:t>Transición de Entrada</a:t>
            </a:r>
            <a:endParaRPr lang="es-EC" b="1" dirty="0">
              <a:latin typeface="Arial Narrow" panose="020B0606020202030204" pitchFamily="34" charset="0"/>
            </a:endParaRPr>
          </a:p>
        </p:txBody>
      </p:sp>
      <p:sp>
        <p:nvSpPr>
          <p:cNvPr id="7" name="6 Rectángulo"/>
          <p:cNvSpPr/>
          <p:nvPr/>
        </p:nvSpPr>
        <p:spPr>
          <a:xfrm>
            <a:off x="1098670" y="1844824"/>
            <a:ext cx="2356735" cy="338554"/>
          </a:xfrm>
          <a:prstGeom prst="rect">
            <a:avLst/>
          </a:prstGeom>
        </p:spPr>
        <p:txBody>
          <a:bodyPr wrap="none">
            <a:spAutoFit/>
          </a:bodyPr>
          <a:lstStyle/>
          <a:p>
            <a:pPr lvl="0"/>
            <a:r>
              <a:rPr lang="es-EC" sz="1600" b="1" u="sng" dirty="0">
                <a:solidFill>
                  <a:schemeClr val="accent3">
                    <a:lumMod val="75000"/>
                  </a:schemeClr>
                </a:solidFill>
                <a:latin typeface="Arial Narrow" panose="020B0606020202030204" pitchFamily="34" charset="0"/>
              </a:rPr>
              <a:t>Calculo C</a:t>
            </a:r>
            <a:r>
              <a:rPr lang="es-EC" sz="1600" b="1" u="sng" dirty="0" smtClean="0">
                <a:solidFill>
                  <a:schemeClr val="accent3">
                    <a:lumMod val="75000"/>
                  </a:schemeClr>
                </a:solidFill>
                <a:latin typeface="Arial Narrow" panose="020B0606020202030204" pitchFamily="34" charset="0"/>
              </a:rPr>
              <a:t>urva de Remanso</a:t>
            </a:r>
            <a:endParaRPr lang="es-EC" sz="1600" b="1" dirty="0">
              <a:solidFill>
                <a:schemeClr val="accent3">
                  <a:lumMod val="75000"/>
                </a:schemeClr>
              </a:solidFill>
              <a:latin typeface="Arial Narrow" panose="020B0606020202030204" pitchFamily="34" charset="0"/>
            </a:endParaRPr>
          </a:p>
        </p:txBody>
      </p:sp>
      <p:pic>
        <p:nvPicPr>
          <p:cNvPr id="8" name="7 Imagen"/>
          <p:cNvPicPr/>
          <p:nvPr/>
        </p:nvPicPr>
        <p:blipFill>
          <a:blip r:embed="rId2" cstate="print"/>
          <a:srcRect l="37373" t="4044" r="37729" b="69118"/>
          <a:stretch>
            <a:fillRect/>
          </a:stretch>
        </p:blipFill>
        <p:spPr bwMode="auto">
          <a:xfrm>
            <a:off x="251520" y="4535233"/>
            <a:ext cx="2720934" cy="1676819"/>
          </a:xfrm>
          <a:prstGeom prst="rect">
            <a:avLst/>
          </a:prstGeom>
          <a:ln w="28575">
            <a:solidFill>
              <a:schemeClr val="tx1"/>
            </a:solidFill>
          </a:ln>
        </p:spPr>
      </p:pic>
      <p:pic>
        <p:nvPicPr>
          <p:cNvPr id="9" name="13 Imagen"/>
          <p:cNvPicPr/>
          <p:nvPr/>
        </p:nvPicPr>
        <p:blipFill rotWithShape="1">
          <a:blip r:embed="rId3"/>
          <a:srcRect l="30072" t="16635" r="11933" b="17485"/>
          <a:stretch/>
        </p:blipFill>
        <p:spPr bwMode="auto">
          <a:xfrm>
            <a:off x="3059832" y="2420888"/>
            <a:ext cx="5688632" cy="3791163"/>
          </a:xfrm>
          <a:prstGeom prst="rect">
            <a:avLst/>
          </a:prstGeom>
          <a:ln w="28575">
            <a:solidFill>
              <a:schemeClr val="tx1"/>
            </a:solidFill>
          </a:ln>
          <a:extLst>
            <a:ext uri="{53640926-AAD7-44D8-BBD7-CCE9431645EC}">
              <a14:shadowObscured xmlns:a14="http://schemas.microsoft.com/office/drawing/2010/main"/>
            </a:ext>
          </a:extLst>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72" t="6121" r="14853" b="18818"/>
          <a:stretch/>
        </p:blipFill>
        <p:spPr bwMode="auto">
          <a:xfrm>
            <a:off x="251520" y="2420889"/>
            <a:ext cx="2720934" cy="1990963"/>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11" name="Oval 27"/>
          <p:cNvSpPr>
            <a:spLocks noChangeArrowheads="1"/>
          </p:cNvSpPr>
          <p:nvPr/>
        </p:nvSpPr>
        <p:spPr bwMode="auto">
          <a:xfrm>
            <a:off x="7155103" y="5373642"/>
            <a:ext cx="1377337" cy="2880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2" name="Oval 27"/>
          <p:cNvSpPr>
            <a:spLocks noChangeArrowheads="1"/>
          </p:cNvSpPr>
          <p:nvPr/>
        </p:nvSpPr>
        <p:spPr bwMode="auto">
          <a:xfrm>
            <a:off x="251520" y="5085610"/>
            <a:ext cx="2720934" cy="2880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25026853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ircle(in)">
                                      <p:cBhvr>
                                        <p:cTn id="56" dur="2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circle(in)">
                                      <p:cBhvr>
                                        <p:cTn id="66" dur="20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barn(inVertical)">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P spid="1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1637821" cy="369332"/>
          </a:xfrm>
          <a:prstGeom prst="rect">
            <a:avLst/>
          </a:prstGeom>
        </p:spPr>
        <p:txBody>
          <a:bodyPr wrap="none">
            <a:spAutoFit/>
          </a:bodyPr>
          <a:lstStyle/>
          <a:p>
            <a:pPr lvl="0"/>
            <a:r>
              <a:rPr lang="es-ES_tradnl" b="1" u="sng" dirty="0" smtClean="0">
                <a:latin typeface="Arial Narrow" panose="020B0606020202030204" pitchFamily="34" charset="0"/>
              </a:rPr>
              <a:t>Tramo Inclinado</a:t>
            </a:r>
            <a:endParaRPr lang="es-EC" b="1" dirty="0">
              <a:latin typeface="Arial Narrow" panose="020B0606020202030204" pitchFamily="34" charset="0"/>
            </a:endParaRPr>
          </a:p>
        </p:txBody>
      </p:sp>
      <p:sp>
        <p:nvSpPr>
          <p:cNvPr id="7" name="6 Rectángulo"/>
          <p:cNvSpPr/>
          <p:nvPr/>
        </p:nvSpPr>
        <p:spPr>
          <a:xfrm>
            <a:off x="1098670" y="1844824"/>
            <a:ext cx="2307363" cy="338554"/>
          </a:xfrm>
          <a:prstGeom prst="rect">
            <a:avLst/>
          </a:prstGeom>
        </p:spPr>
        <p:txBody>
          <a:bodyPr wrap="none">
            <a:spAutoFit/>
          </a:bodyPr>
          <a:lstStyle/>
          <a:p>
            <a:pPr lvl="0"/>
            <a:r>
              <a:rPr lang="es-EC" sz="1600" b="1" u="sng" dirty="0">
                <a:solidFill>
                  <a:schemeClr val="accent3">
                    <a:lumMod val="75000"/>
                  </a:schemeClr>
                </a:solidFill>
                <a:latin typeface="Arial Narrow" panose="020B0606020202030204" pitchFamily="34" charset="0"/>
              </a:rPr>
              <a:t>Calculo del </a:t>
            </a:r>
            <a:r>
              <a:rPr lang="es-EC" sz="1600" b="1" u="sng" dirty="0" smtClean="0">
                <a:solidFill>
                  <a:schemeClr val="accent3">
                    <a:lumMod val="75000"/>
                  </a:schemeClr>
                </a:solidFill>
                <a:latin typeface="Arial Narrow" panose="020B0606020202030204" pitchFamily="34" charset="0"/>
              </a:rPr>
              <a:t>Tirante Normal</a:t>
            </a:r>
            <a:endParaRPr lang="es-EC" sz="1600" b="1" dirty="0">
              <a:solidFill>
                <a:schemeClr val="accent3">
                  <a:lumMod val="75000"/>
                </a:schemeClr>
              </a:solidFill>
              <a:latin typeface="Arial Narrow" panose="020B0606020202030204" pitchFamily="34" charset="0"/>
            </a:endParaRPr>
          </a:p>
        </p:txBody>
      </p:sp>
      <p:pic>
        <p:nvPicPr>
          <p:cNvPr id="8" name="14 Imagen"/>
          <p:cNvPicPr/>
          <p:nvPr/>
        </p:nvPicPr>
        <p:blipFill rotWithShape="1">
          <a:blip r:embed="rId2"/>
          <a:srcRect l="30056" t="10897" r="13142" b="17114"/>
          <a:stretch/>
        </p:blipFill>
        <p:spPr bwMode="auto">
          <a:xfrm>
            <a:off x="3161778" y="2378670"/>
            <a:ext cx="5472608" cy="4002658"/>
          </a:xfrm>
          <a:prstGeom prst="rect">
            <a:avLst/>
          </a:prstGeom>
          <a:ln w="28575">
            <a:solidFill>
              <a:schemeClr val="tx1"/>
            </a:solidFill>
          </a:ln>
          <a:extLst>
            <a:ext uri="{53640926-AAD7-44D8-BBD7-CCE9431645EC}">
              <a14:shadowObscured xmlns:a14="http://schemas.microsoft.com/office/drawing/2010/main"/>
            </a:ext>
          </a:extLst>
        </p:spPr>
      </p:pic>
      <p:pic>
        <p:nvPicPr>
          <p:cNvPr id="9" name="8 Imagen"/>
          <p:cNvPicPr/>
          <p:nvPr/>
        </p:nvPicPr>
        <p:blipFill>
          <a:blip r:embed="rId3" cstate="print"/>
          <a:srcRect r="64045" b="59975"/>
          <a:stretch>
            <a:fillRect/>
          </a:stretch>
        </p:blipFill>
        <p:spPr bwMode="auto">
          <a:xfrm>
            <a:off x="323528" y="4439214"/>
            <a:ext cx="2720935" cy="1942113"/>
          </a:xfrm>
          <a:prstGeom prst="rect">
            <a:avLst/>
          </a:prstGeom>
          <a:ln w="28575">
            <a:solidFill>
              <a:schemeClr val="tx1"/>
            </a:solidFill>
          </a:ln>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472" t="6121" r="14853" b="18818"/>
          <a:stretch/>
        </p:blipFill>
        <p:spPr bwMode="auto">
          <a:xfrm>
            <a:off x="323530" y="2378669"/>
            <a:ext cx="2720934" cy="1990963"/>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11" name="Oval 27"/>
          <p:cNvSpPr>
            <a:spLocks noChangeArrowheads="1"/>
          </p:cNvSpPr>
          <p:nvPr/>
        </p:nvSpPr>
        <p:spPr bwMode="auto">
          <a:xfrm>
            <a:off x="3491880" y="4437112"/>
            <a:ext cx="1810721" cy="258606"/>
          </a:xfrm>
          <a:prstGeom prst="ellipse">
            <a:avLst/>
          </a:prstGeom>
          <a:noFill/>
          <a:ln w="57150">
            <a:solidFill>
              <a:srgbClr val="00B05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
        <p:nvSpPr>
          <p:cNvPr id="12" name="Oval 27"/>
          <p:cNvSpPr>
            <a:spLocks noChangeArrowheads="1"/>
          </p:cNvSpPr>
          <p:nvPr/>
        </p:nvSpPr>
        <p:spPr bwMode="auto">
          <a:xfrm>
            <a:off x="322609" y="4848118"/>
            <a:ext cx="2521199" cy="258606"/>
          </a:xfrm>
          <a:prstGeom prst="ellipse">
            <a:avLst/>
          </a:prstGeom>
          <a:noFill/>
          <a:ln w="57150">
            <a:solidFill>
              <a:srgbClr val="00B05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p>
        </p:txBody>
      </p:sp>
    </p:spTree>
    <p:extLst>
      <p:ext uri="{BB962C8B-B14F-4D97-AF65-F5344CB8AC3E}">
        <p14:creationId xmlns:p14="http://schemas.microsoft.com/office/powerpoint/2010/main" val="407171337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circle(in)">
                                      <p:cBhvr>
                                        <p:cTn id="51" dur="2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barn(inVertical)">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circle(in)">
                                      <p:cBhvr>
                                        <p:cTn id="61" dur="20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1637821" cy="369332"/>
          </a:xfrm>
          <a:prstGeom prst="rect">
            <a:avLst/>
          </a:prstGeom>
        </p:spPr>
        <p:txBody>
          <a:bodyPr wrap="none">
            <a:spAutoFit/>
          </a:bodyPr>
          <a:lstStyle/>
          <a:p>
            <a:pPr lvl="0"/>
            <a:r>
              <a:rPr lang="es-ES_tradnl" b="1" u="sng" dirty="0" smtClean="0">
                <a:latin typeface="Arial Narrow" panose="020B0606020202030204" pitchFamily="34" charset="0"/>
              </a:rPr>
              <a:t>Tramo Inclinado</a:t>
            </a:r>
            <a:endParaRPr lang="es-EC" b="1" dirty="0">
              <a:latin typeface="Arial Narrow" panose="020B0606020202030204" pitchFamily="34" charset="0"/>
            </a:endParaRPr>
          </a:p>
        </p:txBody>
      </p:sp>
      <p:sp>
        <p:nvSpPr>
          <p:cNvPr id="7" name="6 Rectángulo"/>
          <p:cNvSpPr/>
          <p:nvPr/>
        </p:nvSpPr>
        <p:spPr>
          <a:xfrm>
            <a:off x="1098670" y="1844824"/>
            <a:ext cx="2356735" cy="338554"/>
          </a:xfrm>
          <a:prstGeom prst="rect">
            <a:avLst/>
          </a:prstGeom>
        </p:spPr>
        <p:txBody>
          <a:bodyPr wrap="none">
            <a:spAutoFit/>
          </a:bodyPr>
          <a:lstStyle/>
          <a:p>
            <a:pPr lvl="0"/>
            <a:r>
              <a:rPr lang="es-EC" sz="1600" b="1" u="sng" dirty="0">
                <a:solidFill>
                  <a:schemeClr val="accent3">
                    <a:lumMod val="75000"/>
                  </a:schemeClr>
                </a:solidFill>
                <a:latin typeface="Arial Narrow" panose="020B0606020202030204" pitchFamily="34" charset="0"/>
              </a:rPr>
              <a:t>Calculo C</a:t>
            </a:r>
            <a:r>
              <a:rPr lang="es-EC" sz="1600" b="1" u="sng" dirty="0" smtClean="0">
                <a:solidFill>
                  <a:schemeClr val="accent3">
                    <a:lumMod val="75000"/>
                  </a:schemeClr>
                </a:solidFill>
                <a:latin typeface="Arial Narrow" panose="020B0606020202030204" pitchFamily="34" charset="0"/>
              </a:rPr>
              <a:t>urva de Remanso</a:t>
            </a:r>
            <a:endParaRPr lang="es-EC" sz="1600" b="1" dirty="0">
              <a:solidFill>
                <a:schemeClr val="accent3">
                  <a:lumMod val="75000"/>
                </a:schemeClr>
              </a:solidFill>
              <a:latin typeface="Arial Narrow" panose="020B0606020202030204" pitchFamily="34" charset="0"/>
            </a:endParaRPr>
          </a:p>
        </p:txBody>
      </p:sp>
      <p:pic>
        <p:nvPicPr>
          <p:cNvPr id="8" name="7 Imagen"/>
          <p:cNvPicPr/>
          <p:nvPr/>
        </p:nvPicPr>
        <p:blipFill>
          <a:blip r:embed="rId2" cstate="print"/>
          <a:srcRect l="37373" t="4044" r="37729" b="69118"/>
          <a:stretch>
            <a:fillRect/>
          </a:stretch>
        </p:blipFill>
        <p:spPr bwMode="auto">
          <a:xfrm>
            <a:off x="251520" y="4535233"/>
            <a:ext cx="2720934" cy="1676819"/>
          </a:xfrm>
          <a:prstGeom prst="rect">
            <a:avLst/>
          </a:prstGeom>
          <a:ln w="28575">
            <a:solidFill>
              <a:schemeClr val="tx1"/>
            </a:solidFill>
          </a:ln>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472" t="6121" r="14853" b="18818"/>
          <a:stretch/>
        </p:blipFill>
        <p:spPr bwMode="auto">
          <a:xfrm>
            <a:off x="251520" y="2420889"/>
            <a:ext cx="2720934" cy="1990963"/>
          </a:xfrm>
          <a:prstGeom prst="rect">
            <a:avLst/>
          </a:prstGeom>
          <a:ln w="28575">
            <a:solidFill>
              <a:schemeClr val="tx1"/>
            </a:solidFill>
          </a:ln>
          <a:extLst>
            <a:ext uri="{909E8E84-426E-40DD-AFC4-6F175D3DCCD1}">
              <a14:hiddenFill xmlns:a14="http://schemas.microsoft.com/office/drawing/2010/main">
                <a:solidFill>
                  <a:schemeClr val="accent1"/>
                </a:solidFill>
              </a14:hiddenFill>
            </a:ext>
          </a:extLst>
        </p:spPr>
      </p:pic>
      <p:sp>
        <p:nvSpPr>
          <p:cNvPr id="11" name="Oval 27"/>
          <p:cNvSpPr>
            <a:spLocks noChangeArrowheads="1"/>
          </p:cNvSpPr>
          <p:nvPr/>
        </p:nvSpPr>
        <p:spPr bwMode="auto">
          <a:xfrm>
            <a:off x="7155103" y="5373642"/>
            <a:ext cx="1377337" cy="2880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2" name="Oval 27"/>
          <p:cNvSpPr>
            <a:spLocks noChangeArrowheads="1"/>
          </p:cNvSpPr>
          <p:nvPr/>
        </p:nvSpPr>
        <p:spPr bwMode="auto">
          <a:xfrm>
            <a:off x="251520" y="5085610"/>
            <a:ext cx="2720934" cy="2880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pic>
        <p:nvPicPr>
          <p:cNvPr id="13" name="15 Imagen"/>
          <p:cNvPicPr/>
          <p:nvPr/>
        </p:nvPicPr>
        <p:blipFill rotWithShape="1">
          <a:blip r:embed="rId4"/>
          <a:srcRect l="25604" t="12030" r="15700" b="14075"/>
          <a:stretch/>
        </p:blipFill>
        <p:spPr bwMode="auto">
          <a:xfrm>
            <a:off x="3059832" y="2420888"/>
            <a:ext cx="5616624" cy="3791163"/>
          </a:xfrm>
          <a:prstGeom prst="rect">
            <a:avLst/>
          </a:prstGeom>
          <a:ln w="28575">
            <a:solidFill>
              <a:schemeClr val="tx1"/>
            </a:solidFill>
          </a:ln>
          <a:extLst>
            <a:ext uri="{53640926-AAD7-44D8-BBD7-CCE9431645EC}">
              <a14:shadowObscured xmlns:a14="http://schemas.microsoft.com/office/drawing/2010/main"/>
            </a:ext>
          </a:extLst>
        </p:spPr>
      </p:pic>
      <p:sp>
        <p:nvSpPr>
          <p:cNvPr id="14" name="Oval 27"/>
          <p:cNvSpPr>
            <a:spLocks noChangeArrowheads="1"/>
          </p:cNvSpPr>
          <p:nvPr/>
        </p:nvSpPr>
        <p:spPr bwMode="auto">
          <a:xfrm>
            <a:off x="7164289" y="5228774"/>
            <a:ext cx="1152128" cy="288458"/>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38398849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circle(in)">
                                      <p:cBhvr>
                                        <p:cTn id="49" dur="2000"/>
                                        <p:tgtEl>
                                          <p:spTgt spid="10"/>
                                        </p:tgtEl>
                                      </p:cBhvr>
                                    </p:animEffect>
                                  </p:childTnLst>
                                </p:cTn>
                              </p:par>
                              <p:par>
                                <p:cTn id="50" presetID="6" presetClass="entr" presetSubtype="16"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circle(in)">
                                      <p:cBhvr>
                                        <p:cTn id="52" dur="20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circle(in)">
                                      <p:cBhvr>
                                        <p:cTn id="62" dur="2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7931224" cy="1143000"/>
          </a:xfrm>
        </p:spPr>
        <p:txBody>
          <a:bodyPr>
            <a:noAutofit/>
          </a:bodyPr>
          <a:lstStyle/>
          <a:p>
            <a:pPr algn="ctr"/>
            <a:r>
              <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DESCRIPCIÓN DE LA LOCALIZACIÓN </a:t>
            </a: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GEOGRAFICA DEL PROYECTO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2843808" y="1772816"/>
            <a:ext cx="5590226" cy="1131079"/>
          </a:xfrm>
          <a:prstGeom prst="rect">
            <a:avLst/>
          </a:prstGeom>
        </p:spPr>
        <p:txBody>
          <a:bodyPr wrap="square">
            <a:spAutoFit/>
          </a:bodyPr>
          <a:lstStyle/>
          <a:p>
            <a:pPr algn="just">
              <a:lnSpc>
                <a:spcPct val="150000"/>
              </a:lnSpc>
            </a:pPr>
            <a:r>
              <a:rPr lang="es-EC" sz="1500" dirty="0">
                <a:latin typeface="Arial Narrow" panose="020B0606020202030204" pitchFamily="34" charset="0"/>
              </a:rPr>
              <a:t>El sitio de implantación de la presa de Rio Grande se ubica cerca de la ciudad de Chone, 1 Km aguas abajo de la confluencia del Rio Platanales con el Rio Grande (en las coordenadas geográficas 9.923.000 N y 612.700 E). </a:t>
            </a:r>
          </a:p>
        </p:txBody>
      </p:sp>
      <p:pic>
        <p:nvPicPr>
          <p:cNvPr id="7" name="6 Imagen" descr="imagen"/>
          <p:cNvPicPr/>
          <p:nvPr/>
        </p:nvPicPr>
        <p:blipFill rotWithShape="1">
          <a:blip r:embed="rId2">
            <a:extLst>
              <a:ext uri="{28A0092B-C50C-407E-A947-70E740481C1C}">
                <a14:useLocalDpi xmlns:a14="http://schemas.microsoft.com/office/drawing/2010/main" val="0"/>
              </a:ext>
            </a:extLst>
          </a:blip>
          <a:srcRect l="18182" t="16845" r="16578" b="16310"/>
          <a:stretch/>
        </p:blipFill>
        <p:spPr bwMode="auto">
          <a:xfrm>
            <a:off x="573154" y="1549972"/>
            <a:ext cx="2036374" cy="1807020"/>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8" name="7 Rectángulo"/>
          <p:cNvSpPr/>
          <p:nvPr/>
        </p:nvSpPr>
        <p:spPr>
          <a:xfrm>
            <a:off x="3059833" y="5466273"/>
            <a:ext cx="5040560" cy="1131079"/>
          </a:xfrm>
          <a:prstGeom prst="rect">
            <a:avLst/>
          </a:prstGeom>
        </p:spPr>
        <p:txBody>
          <a:bodyPr wrap="square">
            <a:spAutoFit/>
          </a:bodyPr>
          <a:lstStyle/>
          <a:p>
            <a:pPr algn="just">
              <a:lnSpc>
                <a:spcPct val="150000"/>
              </a:lnSpc>
            </a:pPr>
            <a:r>
              <a:rPr lang="es-EC" sz="1500" dirty="0" smtClean="0">
                <a:latin typeface="Arial Narrow" panose="020B0606020202030204" pitchFamily="34" charset="0"/>
              </a:rPr>
              <a:t>La presa de Río Grande, al igual que la de Poza Honda y La Esperanza, se construirá con “materiales sueltos” del sector, con el fin de disminuir los costos de construcción.</a:t>
            </a:r>
            <a:endParaRPr lang="es-EC" sz="1500" dirty="0">
              <a:latin typeface="Arial Narrow" panose="020B0606020202030204" pitchFamily="34" charset="0"/>
            </a:endParaRPr>
          </a:p>
        </p:txBody>
      </p:sp>
      <p:pic>
        <p:nvPicPr>
          <p:cNvPr id="32770" name="Picture 2" descr="http://www.eqguia.com/imagenes/presentacion/presa_poza_honda.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3" t="4468" r="3701" b="6315"/>
          <a:stretch/>
        </p:blipFill>
        <p:spPr bwMode="auto">
          <a:xfrm>
            <a:off x="388372" y="5080266"/>
            <a:ext cx="2455435" cy="1593045"/>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0" name="Picture 4" descr="http://1.bp.blogspot.com/_t3a6zgUzGx0/TFmJQJa54gI/AAAAAAAABTM/h_YSx0zS3z8/s400/presariogrande.gif"/>
          <p:cNvPicPr/>
          <p:nvPr/>
        </p:nvPicPr>
        <p:blipFill rotWithShape="1">
          <a:blip r:embed="rId4">
            <a:extLst>
              <a:ext uri="{28A0092B-C50C-407E-A947-70E740481C1C}">
                <a14:useLocalDpi xmlns:a14="http://schemas.microsoft.com/office/drawing/2010/main" val="0"/>
              </a:ext>
            </a:extLst>
          </a:blip>
          <a:srcRect t="3115" b="8000"/>
          <a:stretch/>
        </p:blipFill>
        <p:spPr bwMode="auto">
          <a:xfrm>
            <a:off x="5076056" y="3356992"/>
            <a:ext cx="3600400" cy="1795661"/>
          </a:xfrm>
          <a:prstGeom prst="rect">
            <a:avLst/>
          </a:prstGeom>
          <a:ln w="28575" cap="sq">
            <a:solidFill>
              <a:srgbClr val="000000"/>
            </a:solidFill>
            <a:miter lim="800000"/>
          </a:ln>
          <a:effectLst>
            <a:outerShdw blurRad="57150" dist="50800" dir="2700000" algn="tl" rotWithShape="0">
              <a:srgbClr val="000000">
                <a:alpha val="40000"/>
              </a:srgbClr>
            </a:outerShdw>
          </a:effectLst>
          <a:extLst>
            <a:ext uri="{53640926-AAD7-44D8-BBD7-CCE9431645EC}">
              <a14:shadowObscured xmlns:a14="http://schemas.microsoft.com/office/drawing/2010/main"/>
            </a:ext>
          </a:extLst>
        </p:spPr>
      </p:pic>
      <p:sp>
        <p:nvSpPr>
          <p:cNvPr id="3" name="2 Rectángulo"/>
          <p:cNvSpPr/>
          <p:nvPr/>
        </p:nvSpPr>
        <p:spPr>
          <a:xfrm>
            <a:off x="323528" y="3645024"/>
            <a:ext cx="4572000" cy="1131079"/>
          </a:xfrm>
          <a:prstGeom prst="rect">
            <a:avLst/>
          </a:prstGeom>
        </p:spPr>
        <p:txBody>
          <a:bodyPr>
            <a:spAutoFit/>
          </a:bodyPr>
          <a:lstStyle/>
          <a:p>
            <a:pPr algn="just">
              <a:lnSpc>
                <a:spcPct val="150000"/>
              </a:lnSpc>
            </a:pPr>
            <a:r>
              <a:rPr lang="es-EC" sz="1500" dirty="0">
                <a:latin typeface="Arial Narrow" panose="020B0606020202030204" pitchFamily="34" charset="0"/>
              </a:rPr>
              <a:t>El relieve de la zona de estudio se caracteriza por la presencia de una cordillera de baja altura localizada casi en la parte central de la provincia de Manabí con dirección Norte-Sur</a:t>
            </a:r>
          </a:p>
        </p:txBody>
      </p:sp>
      <p:sp>
        <p:nvSpPr>
          <p:cNvPr id="11" name="10 CuadroTexto"/>
          <p:cNvSpPr txBox="1"/>
          <p:nvPr/>
        </p:nvSpPr>
        <p:spPr>
          <a:xfrm>
            <a:off x="5599690" y="4844876"/>
            <a:ext cx="3292790" cy="307777"/>
          </a:xfrm>
          <a:prstGeom prst="rect">
            <a:avLst/>
          </a:prstGeom>
          <a:noFill/>
        </p:spPr>
        <p:txBody>
          <a:bodyPr wrap="square" rtlCol="0">
            <a:spAutoFit/>
          </a:bodyPr>
          <a:lstStyle/>
          <a:p>
            <a:r>
              <a:rPr lang="es-EC" sz="1400" b="1" u="sng" dirty="0" smtClean="0">
                <a:solidFill>
                  <a:srgbClr val="FF0000"/>
                </a:solidFill>
              </a:rPr>
              <a:t>Efectivo control de inundaciones</a:t>
            </a:r>
            <a:endParaRPr lang="es-EC" sz="1400" b="1" u="sng" dirty="0">
              <a:solidFill>
                <a:srgbClr val="FF0000"/>
              </a:solidFill>
            </a:endParaRPr>
          </a:p>
        </p:txBody>
      </p:sp>
      <p:sp>
        <p:nvSpPr>
          <p:cNvPr id="12" name="11 CuadroTexto"/>
          <p:cNvSpPr txBox="1"/>
          <p:nvPr/>
        </p:nvSpPr>
        <p:spPr>
          <a:xfrm>
            <a:off x="467544" y="6381328"/>
            <a:ext cx="3292790" cy="307777"/>
          </a:xfrm>
          <a:prstGeom prst="rect">
            <a:avLst/>
          </a:prstGeom>
          <a:noFill/>
        </p:spPr>
        <p:txBody>
          <a:bodyPr wrap="square" rtlCol="0">
            <a:spAutoFit/>
          </a:bodyPr>
          <a:lstStyle/>
          <a:p>
            <a:r>
              <a:rPr lang="es-EC" sz="1400" b="1" u="sng" dirty="0" smtClean="0">
                <a:solidFill>
                  <a:srgbClr val="FFFF00"/>
                </a:solidFill>
              </a:rPr>
              <a:t>Terraplenes artificiales</a:t>
            </a:r>
            <a:endParaRPr lang="es-EC" sz="1400" b="1" u="sng" dirty="0">
              <a:solidFill>
                <a:srgbClr val="FFFF00"/>
              </a:solidFill>
            </a:endParaRPr>
          </a:p>
        </p:txBody>
      </p:sp>
    </p:spTree>
    <p:extLst>
      <p:ext uri="{BB962C8B-B14F-4D97-AF65-F5344CB8AC3E}">
        <p14:creationId xmlns:p14="http://schemas.microsoft.com/office/powerpoint/2010/main" val="183696962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ircle(in)">
                                      <p:cBhvr>
                                        <p:cTn id="33" dur="2000"/>
                                        <p:tgtEl>
                                          <p:spTgt spid="3"/>
                                        </p:tgtEl>
                                      </p:cBhvr>
                                    </p:animEffect>
                                  </p:childTnLst>
                                </p:cTn>
                              </p:par>
                              <p:par>
                                <p:cTn id="34" presetID="6"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2770"/>
                                        </p:tgtEl>
                                        <p:attrNameLst>
                                          <p:attrName>style.visibility</p:attrName>
                                        </p:attrNameLst>
                                      </p:cBhvr>
                                      <p:to>
                                        <p:strVal val="visible"/>
                                      </p:to>
                                    </p:set>
                                    <p:animEffect transition="in" filter="circle(in)">
                                      <p:cBhvr>
                                        <p:cTn id="44" dur="2000"/>
                                        <p:tgtEl>
                                          <p:spTgt spid="3277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circle(in)">
                                      <p:cBhvr>
                                        <p:cTn id="47" dur="2000"/>
                                        <p:tgtEl>
                                          <p:spTgt spid="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3"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553244"/>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601216"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7" name="6 Tabla"/>
          <p:cNvGraphicFramePr>
            <a:graphicFrameLocks noGrp="1"/>
          </p:cNvGraphicFramePr>
          <p:nvPr>
            <p:extLst>
              <p:ext uri="{D42A27DB-BD31-4B8C-83A1-F6EECF244321}">
                <p14:modId xmlns:p14="http://schemas.microsoft.com/office/powerpoint/2010/main" val="521530071"/>
              </p:ext>
            </p:extLst>
          </p:nvPr>
        </p:nvGraphicFramePr>
        <p:xfrm>
          <a:off x="395536" y="1196752"/>
          <a:ext cx="8264289" cy="3200400"/>
        </p:xfrm>
        <a:graphic>
          <a:graphicData uri="http://schemas.openxmlformats.org/drawingml/2006/table">
            <a:tbl>
              <a:tblPr firstRow="1" bandRow="1">
                <a:tableStyleId>{93296810-A885-4BE3-A3E7-6D5BEEA58F35}</a:tableStyleId>
              </a:tblPr>
              <a:tblGrid>
                <a:gridCol w="1624227"/>
                <a:gridCol w="1021697"/>
                <a:gridCol w="875741"/>
                <a:gridCol w="4742624"/>
              </a:tblGrid>
              <a:tr h="331435">
                <a:tc>
                  <a:txBody>
                    <a:bodyPr/>
                    <a:lstStyle/>
                    <a:p>
                      <a:pPr algn="ctr"/>
                      <a:r>
                        <a:rPr lang="es-EC" sz="1400" dirty="0" smtClean="0">
                          <a:latin typeface="Arial Narrow" panose="020B0606020202030204" pitchFamily="34" charset="0"/>
                        </a:rPr>
                        <a:t>Variable</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Transición de Entrada </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Tramo Inclinado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Descripción</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304">
                <a:tc>
                  <a:txBody>
                    <a:bodyPr/>
                    <a:lstStyle/>
                    <a:p>
                      <a:pPr algn="ctr"/>
                      <a:r>
                        <a:rPr lang="es-EC" sz="1400" dirty="0" smtClean="0">
                          <a:latin typeface="Arial Narrow" panose="020B0606020202030204" pitchFamily="34" charset="0"/>
                        </a:rPr>
                        <a:t>Tirante Inicial</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1,63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1,48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EC" sz="1400" dirty="0" smtClean="0">
                          <a:latin typeface="Arial Narrow" panose="020B0606020202030204" pitchFamily="34" charset="0"/>
                        </a:rPr>
                        <a:t>Tirante Contraído del vertedero y Tirante final del tramo de transición de entrada</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304">
                <a:tc>
                  <a:txBody>
                    <a:bodyPr/>
                    <a:lstStyle/>
                    <a:p>
                      <a:pPr algn="ctr"/>
                      <a:r>
                        <a:rPr lang="es-EC" sz="1400" dirty="0" smtClean="0">
                          <a:latin typeface="Arial Narrow" panose="020B0606020202030204" pitchFamily="34" charset="0"/>
                        </a:rPr>
                        <a:t>Longitud del Tramo </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80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63,24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1400" dirty="0" smtClean="0">
                          <a:latin typeface="Arial Narrow" panose="020B0606020202030204" pitchFamily="34" charset="0"/>
                        </a:rPr>
                        <a:t>Calculada en AUTOCAD según topografía del terreno.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304">
                <a:tc>
                  <a:txBody>
                    <a:bodyPr/>
                    <a:lstStyle/>
                    <a:p>
                      <a:pPr algn="ctr"/>
                      <a:r>
                        <a:rPr lang="es-EC" sz="1400" dirty="0" smtClean="0">
                          <a:latin typeface="Arial Narrow" panose="020B0606020202030204" pitchFamily="34" charset="0"/>
                        </a:rPr>
                        <a:t>Pendiente del Tramo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0,0018</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0,69</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EC" sz="1400" dirty="0" smtClean="0">
                          <a:latin typeface="Arial Narrow" panose="020B0606020202030204" pitchFamily="34" charset="0"/>
                        </a:rPr>
                        <a:t>Calculada en AUTOCAD según topografía del terreno.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3130">
                <a:tc>
                  <a:txBody>
                    <a:bodyPr/>
                    <a:lstStyle/>
                    <a:p>
                      <a:pPr algn="ctr"/>
                      <a:r>
                        <a:rPr lang="es-EC" sz="1400" dirty="0" smtClean="0">
                          <a:latin typeface="Arial Narrow" panose="020B0606020202030204" pitchFamily="34" charset="0"/>
                        </a:rPr>
                        <a:t>Tirante Crítico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s-EC" sz="1400" dirty="0" smtClean="0">
                          <a:latin typeface="Arial Narrow" panose="020B0606020202030204" pitchFamily="34" charset="0"/>
                        </a:rPr>
                        <a:t>2,24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s-EC" sz="1400" kern="1200" dirty="0" smtClean="0">
                          <a:effectLst/>
                          <a:latin typeface="Arial Narrow" panose="020B0606020202030204" pitchFamily="34" charset="0"/>
                        </a:rPr>
                        <a:t>Es la energía mínima de una sección </a:t>
                      </a:r>
                      <a:r>
                        <a:rPr kumimoji="0" lang="es-ES" sz="1400" kern="1200" dirty="0" smtClean="0">
                          <a:effectLst/>
                          <a:latin typeface="Arial Narrow" panose="020B0606020202030204" pitchFamily="34" charset="0"/>
                        </a:rPr>
                        <a:t>si el flujo posee una profundidad mayor al tirante crítico se denomina régimen subcrítico,</a:t>
                      </a:r>
                      <a:r>
                        <a:rPr kumimoji="0" lang="es-ES" sz="1400" kern="1200" baseline="0" dirty="0" smtClean="0">
                          <a:effectLst/>
                          <a:latin typeface="Arial Narrow" panose="020B0606020202030204" pitchFamily="34" charset="0"/>
                        </a:rPr>
                        <a:t> </a:t>
                      </a:r>
                      <a:r>
                        <a:rPr kumimoji="0" lang="es-ES" sz="1400" kern="1200" dirty="0" smtClean="0">
                          <a:effectLst/>
                          <a:latin typeface="Arial Narrow" panose="020B0606020202030204" pitchFamily="34" charset="0"/>
                        </a:rPr>
                        <a:t>sino régimen supercrítico.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217">
                <a:tc>
                  <a:txBody>
                    <a:bodyPr/>
                    <a:lstStyle/>
                    <a:p>
                      <a:pPr algn="ctr"/>
                      <a:r>
                        <a:rPr lang="es-EC" sz="1400" dirty="0" smtClean="0">
                          <a:latin typeface="Arial Narrow" panose="020B0606020202030204" pitchFamily="34" charset="0"/>
                        </a:rPr>
                        <a:t>Tirante Normal</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2,21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0,35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kumimoji="0" lang="es-EC" sz="1400" kern="1200" dirty="0" smtClean="0">
                          <a:effectLst/>
                          <a:latin typeface="Arial Narrow" panose="020B0606020202030204" pitchFamily="34" charset="0"/>
                        </a:rPr>
                        <a:t>Es la profundidad en la cual se establece un flujo uniforme en un canal</a:t>
                      </a:r>
                      <a:endParaRPr lang="es-EC" sz="1400" b="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1304">
                <a:tc>
                  <a:txBody>
                    <a:bodyPr/>
                    <a:lstStyle/>
                    <a:p>
                      <a:pPr algn="ctr"/>
                      <a:r>
                        <a:rPr lang="es-EC" sz="1400" dirty="0" smtClean="0">
                          <a:latin typeface="Arial Narrow" panose="020B0606020202030204" pitchFamily="34" charset="0"/>
                        </a:rPr>
                        <a:t>Tirante Final</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1,48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C" sz="1400" dirty="0" smtClean="0">
                          <a:latin typeface="Arial Narrow" panose="020B0606020202030204" pitchFamily="34" charset="0"/>
                        </a:rPr>
                        <a:t>0,41 m</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EC" sz="1400" dirty="0" smtClean="0">
                          <a:latin typeface="Arial Narrow" panose="020B0606020202030204" pitchFamily="34" charset="0"/>
                        </a:rPr>
                        <a:t>Tirante al final del tramo de transición de entrada y tramo inclinado</a:t>
                      </a:r>
                      <a:endParaRPr lang="es-EC" sz="14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6" t="22826" r="9479" b="26723"/>
          <a:stretch/>
        </p:blipFill>
        <p:spPr bwMode="auto">
          <a:xfrm>
            <a:off x="467544" y="4403520"/>
            <a:ext cx="8264289" cy="240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04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1266"/>
                                        </p:tgtEl>
                                        <p:attrNameLst>
                                          <p:attrName>style.visibility</p:attrName>
                                        </p:attrNameLst>
                                      </p:cBhvr>
                                      <p:to>
                                        <p:strVal val="visible"/>
                                      </p:to>
                                    </p:set>
                                    <p:animEffect transition="in" filter="circle(in)">
                                      <p:cBhvr>
                                        <p:cTn id="46" dur="2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1827744" cy="369332"/>
          </a:xfrm>
          <a:prstGeom prst="rect">
            <a:avLst/>
          </a:prstGeom>
        </p:spPr>
        <p:txBody>
          <a:bodyPr wrap="none">
            <a:spAutoFit/>
          </a:bodyPr>
          <a:lstStyle/>
          <a:p>
            <a:pPr lvl="0"/>
            <a:r>
              <a:rPr lang="es-ES_tradnl" b="1" u="sng" dirty="0" smtClean="0">
                <a:latin typeface="Arial Narrow" panose="020B0606020202030204" pitchFamily="34" charset="0"/>
              </a:rPr>
              <a:t>Resalto hidráulico</a:t>
            </a:r>
            <a:endParaRPr lang="es-EC" b="1" dirty="0">
              <a:latin typeface="Arial Narrow" panose="020B0606020202030204" pitchFamily="34" charset="0"/>
            </a:endParaRPr>
          </a:p>
        </p:txBody>
      </p:sp>
      <p:sp>
        <p:nvSpPr>
          <p:cNvPr id="7" name="6 Rectángulo"/>
          <p:cNvSpPr/>
          <p:nvPr/>
        </p:nvSpPr>
        <p:spPr>
          <a:xfrm>
            <a:off x="611560" y="1772816"/>
            <a:ext cx="5616624" cy="784830"/>
          </a:xfrm>
          <a:prstGeom prst="rect">
            <a:avLst/>
          </a:prstGeom>
        </p:spPr>
        <p:txBody>
          <a:bodyPr wrap="square">
            <a:spAutoFit/>
          </a:bodyPr>
          <a:lstStyle/>
          <a:p>
            <a:pPr algn="just">
              <a:lnSpc>
                <a:spcPct val="150000"/>
              </a:lnSpc>
            </a:pPr>
            <a:r>
              <a:rPr lang="es-ES" sz="1500" dirty="0">
                <a:latin typeface="Arial Narrow" panose="020B0606020202030204" pitchFamily="34" charset="0"/>
              </a:rPr>
              <a:t>Los principales elementos geométricos del resalto hidráulico son:</a:t>
            </a:r>
            <a:endParaRPr lang="es-EC" sz="1500" dirty="0">
              <a:latin typeface="Arial Narrow" panose="020B0606020202030204" pitchFamily="34" charset="0"/>
            </a:endParaRPr>
          </a:p>
          <a:p>
            <a:pPr algn="just">
              <a:lnSpc>
                <a:spcPct val="150000"/>
              </a:lnSpc>
            </a:pPr>
            <a:r>
              <a:rPr lang="es-ES" sz="1500" dirty="0">
                <a:latin typeface="Arial Narrow" panose="020B0606020202030204" pitchFamily="34" charset="0"/>
              </a:rPr>
              <a:t> </a:t>
            </a:r>
            <a:endParaRPr lang="es-EC" sz="1500" dirty="0">
              <a:latin typeface="Arial Narrow" panose="020B0606020202030204" pitchFamily="34" charset="0"/>
            </a:endParaRPr>
          </a:p>
        </p:txBody>
      </p:sp>
      <p:pic>
        <p:nvPicPr>
          <p:cNvPr id="9" name="16 Imagen"/>
          <p:cNvPicPr/>
          <p:nvPr/>
        </p:nvPicPr>
        <p:blipFill rotWithShape="1">
          <a:blip r:embed="rId2"/>
          <a:srcRect l="55771" t="32216" r="31383" b="49870"/>
          <a:stretch/>
        </p:blipFill>
        <p:spPr bwMode="auto">
          <a:xfrm>
            <a:off x="596044" y="4016162"/>
            <a:ext cx="2833785" cy="1933118"/>
          </a:xfrm>
          <a:prstGeom prst="rect">
            <a:avLst/>
          </a:prstGeom>
          <a:ln w="28575">
            <a:solidFill>
              <a:schemeClr val="tx1"/>
            </a:solidFill>
          </a:ln>
          <a:extLst>
            <a:ext uri="{53640926-AAD7-44D8-BBD7-CCE9431645EC}">
              <a14:shadowObscured xmlns:a14="http://schemas.microsoft.com/office/drawing/2010/main"/>
            </a:ext>
          </a:extLst>
        </p:spPr>
      </p:pic>
      <p:pic>
        <p:nvPicPr>
          <p:cNvPr id="10" name="16 Imagen"/>
          <p:cNvPicPr/>
          <p:nvPr/>
        </p:nvPicPr>
        <p:blipFill rotWithShape="1">
          <a:blip r:embed="rId2"/>
          <a:srcRect l="32504" t="53735" r="44230" b="32326"/>
          <a:stretch/>
        </p:blipFill>
        <p:spPr bwMode="auto">
          <a:xfrm>
            <a:off x="575048" y="2792026"/>
            <a:ext cx="2988840" cy="1045131"/>
          </a:xfrm>
          <a:prstGeom prst="rect">
            <a:avLst/>
          </a:prstGeom>
          <a:ln w="28575">
            <a:solidFill>
              <a:schemeClr val="tx1"/>
            </a:solidFill>
          </a:ln>
          <a:extLst>
            <a:ext uri="{53640926-AAD7-44D8-BBD7-CCE9431645EC}">
              <a14:shadowObscured xmlns:a14="http://schemas.microsoft.com/office/drawing/2010/main"/>
            </a:ext>
          </a:extLst>
        </p:spPr>
      </p:pic>
      <p:sp>
        <p:nvSpPr>
          <p:cNvPr id="2" name="1 Rectángulo"/>
          <p:cNvSpPr/>
          <p:nvPr/>
        </p:nvSpPr>
        <p:spPr>
          <a:xfrm>
            <a:off x="3816424" y="2695983"/>
            <a:ext cx="4572000" cy="1021049"/>
          </a:xfrm>
          <a:prstGeom prst="rect">
            <a:avLst/>
          </a:prstGeom>
        </p:spPr>
        <p:txBody>
          <a:bodyPr>
            <a:spAutoFit/>
          </a:bodyPr>
          <a:lstStyle/>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Primera y segunda conjugada (y1 y y2), que corresponden a las calados en la sección anterior y posterior al resalto hidráulico.</a:t>
            </a:r>
            <a:endParaRPr lang="es-EC" sz="1400" dirty="0">
              <a:latin typeface="Arial Narrow" panose="020B0606020202030204" pitchFamily="34" charset="0"/>
            </a:endParaRPr>
          </a:p>
        </p:txBody>
      </p:sp>
      <p:sp>
        <p:nvSpPr>
          <p:cNvPr id="3" name="2 Rectángulo"/>
          <p:cNvSpPr/>
          <p:nvPr/>
        </p:nvSpPr>
        <p:spPr>
          <a:xfrm>
            <a:off x="3779912" y="4005064"/>
            <a:ext cx="4572000" cy="697883"/>
          </a:xfrm>
          <a:prstGeom prst="rect">
            <a:avLst/>
          </a:prstGeom>
        </p:spPr>
        <p:txBody>
          <a:bodyPr>
            <a:spAutoFit/>
          </a:bodyPr>
          <a:lstStyle/>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La altura del resalto, que corresponde a la diferencia entre y1 y y2</a:t>
            </a:r>
            <a:endParaRPr lang="es-EC" sz="1400" dirty="0">
              <a:latin typeface="Arial Narrow" panose="020B0606020202030204" pitchFamily="34" charset="0"/>
            </a:endParaRPr>
          </a:p>
        </p:txBody>
      </p:sp>
      <p:sp>
        <p:nvSpPr>
          <p:cNvPr id="11" name="10 Rectángulo"/>
          <p:cNvSpPr/>
          <p:nvPr/>
        </p:nvSpPr>
        <p:spPr>
          <a:xfrm>
            <a:off x="3816424" y="5035373"/>
            <a:ext cx="4572000" cy="697883"/>
          </a:xfrm>
          <a:prstGeom prst="rect">
            <a:avLst/>
          </a:prstGeom>
        </p:spPr>
        <p:txBody>
          <a:bodyPr>
            <a:spAutoFit/>
          </a:bodyPr>
          <a:lstStyle/>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Longitud del resalto, que corresponde a la proyección del remolino de resalto a la horizontal.</a:t>
            </a:r>
            <a:endParaRPr lang="es-EC" sz="1400" dirty="0">
              <a:latin typeface="Arial Narrow" panose="020B0606020202030204" pitchFamily="34" charset="0"/>
            </a:endParaRPr>
          </a:p>
        </p:txBody>
      </p:sp>
      <p:sp>
        <p:nvSpPr>
          <p:cNvPr id="13" name="Oval 27"/>
          <p:cNvSpPr>
            <a:spLocks noChangeArrowheads="1"/>
          </p:cNvSpPr>
          <p:nvPr/>
        </p:nvSpPr>
        <p:spPr bwMode="auto">
          <a:xfrm>
            <a:off x="1045954" y="4880045"/>
            <a:ext cx="1082283" cy="493171"/>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4" name="Oval 27"/>
          <p:cNvSpPr>
            <a:spLocks noChangeArrowheads="1"/>
          </p:cNvSpPr>
          <p:nvPr/>
        </p:nvSpPr>
        <p:spPr bwMode="auto">
          <a:xfrm>
            <a:off x="2051720" y="4624358"/>
            <a:ext cx="1280704" cy="51337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5" name="Oval 27"/>
          <p:cNvSpPr>
            <a:spLocks noChangeArrowheads="1"/>
          </p:cNvSpPr>
          <p:nvPr/>
        </p:nvSpPr>
        <p:spPr bwMode="auto">
          <a:xfrm>
            <a:off x="1115616" y="5373216"/>
            <a:ext cx="1432440" cy="36404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16" name="Oval 27"/>
          <p:cNvSpPr>
            <a:spLocks noChangeArrowheads="1"/>
          </p:cNvSpPr>
          <p:nvPr/>
        </p:nvSpPr>
        <p:spPr bwMode="auto">
          <a:xfrm>
            <a:off x="530484" y="3186684"/>
            <a:ext cx="3033403" cy="36404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15426679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circle(in)">
                                      <p:cBhvr>
                                        <p:cTn id="49" dur="2000"/>
                                        <p:tgtEl>
                                          <p:spTgt spid="9"/>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barn(inVertical)">
                                      <p:cBhvr>
                                        <p:cTn id="63" dur="500"/>
                                        <p:tgtEl>
                                          <p:spTgt spid="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barn(inVertical)">
                                      <p:cBhvr>
                                        <p:cTn id="68" dur="500"/>
                                        <p:tgtEl>
                                          <p:spTgt spid="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arn(inVertical)">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barn(inVertical)">
                                      <p:cBhvr>
                                        <p:cTn id="7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3" grpId="0"/>
      <p:bldP spid="11" grpId="0"/>
      <p:bldP spid="13" grpId="0" animBg="1"/>
      <p:bldP spid="14" grpId="0" animBg="1"/>
      <p:bldP spid="15"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RÁPIDA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2624373" cy="369332"/>
          </a:xfrm>
          <a:prstGeom prst="rect">
            <a:avLst/>
          </a:prstGeom>
        </p:spPr>
        <p:txBody>
          <a:bodyPr wrap="none">
            <a:spAutoFit/>
          </a:bodyPr>
          <a:lstStyle/>
          <a:p>
            <a:pPr lvl="0"/>
            <a:r>
              <a:rPr lang="es-ES_tradnl" b="1" u="sng" dirty="0" smtClean="0">
                <a:latin typeface="Arial Narrow" panose="020B0606020202030204" pitchFamily="34" charset="0"/>
              </a:rPr>
              <a:t>Tipo de Resalto Hidráulico </a:t>
            </a:r>
            <a:endParaRPr lang="es-EC" b="1"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2" name="1 Rectángulo"/>
              <p:cNvSpPr/>
              <p:nvPr/>
            </p:nvSpPr>
            <p:spPr>
              <a:xfrm>
                <a:off x="257244" y="1988840"/>
                <a:ext cx="3456332" cy="332507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s-EC" sz="1400">
                          <a:latin typeface="Cambria Math"/>
                        </a:rPr>
                        <m:t>𝐹𝑟</m:t>
                      </m:r>
                      <m:r>
                        <a:rPr lang="es-EC" sz="1400">
                          <a:latin typeface="Cambria Math"/>
                        </a:rPr>
                        <m:t>= </m:t>
                      </m:r>
                      <m:rad>
                        <m:radPr>
                          <m:degHide m:val="on"/>
                          <m:ctrlPr>
                            <a:rPr lang="es-EC" sz="1400" i="1">
                              <a:latin typeface="Cambria Math"/>
                            </a:rPr>
                          </m:ctrlPr>
                        </m:radPr>
                        <m:deg/>
                        <m:e>
                          <m:f>
                            <m:fPr>
                              <m:ctrlPr>
                                <a:rPr lang="es-EC" sz="1400" i="1">
                                  <a:latin typeface="Cambria Math"/>
                                </a:rPr>
                              </m:ctrlPr>
                            </m:fPr>
                            <m:num>
                              <m:sSup>
                                <m:sSupPr>
                                  <m:ctrlPr>
                                    <a:rPr lang="es-EC" sz="1400" i="1">
                                      <a:latin typeface="Cambria Math"/>
                                    </a:rPr>
                                  </m:ctrlPr>
                                </m:sSupPr>
                                <m:e>
                                  <m:d>
                                    <m:dPr>
                                      <m:ctrlPr>
                                        <a:rPr lang="es-EC" sz="1400" i="1">
                                          <a:latin typeface="Cambria Math"/>
                                        </a:rPr>
                                      </m:ctrlPr>
                                    </m:dPr>
                                    <m:e>
                                      <m:f>
                                        <m:fPr>
                                          <m:ctrlPr>
                                            <a:rPr lang="es-EC" sz="1400" i="1">
                                              <a:latin typeface="Cambria Math"/>
                                            </a:rPr>
                                          </m:ctrlPr>
                                        </m:fPr>
                                        <m:num>
                                          <m:r>
                                            <a:rPr lang="es-EC" sz="1400">
                                              <a:latin typeface="Cambria Math"/>
                                            </a:rPr>
                                            <m:t>𝑄</m:t>
                                          </m:r>
                                        </m:num>
                                        <m:den>
                                          <m:r>
                                            <a:rPr lang="es-EC" sz="1400">
                                              <a:latin typeface="Cambria Math"/>
                                            </a:rPr>
                                            <m:t>𝑏</m:t>
                                          </m:r>
                                          <m:r>
                                            <a:rPr lang="es-EC" sz="1400">
                                              <a:latin typeface="Cambria Math"/>
                                            </a:rPr>
                                            <m:t>∗</m:t>
                                          </m:r>
                                          <m:r>
                                            <a:rPr lang="es-EC" sz="1400">
                                              <a:latin typeface="Cambria Math"/>
                                            </a:rPr>
                                            <m:t>h</m:t>
                                          </m:r>
                                        </m:den>
                                      </m:f>
                                    </m:e>
                                  </m:d>
                                </m:e>
                                <m:sup>
                                  <m:r>
                                    <a:rPr lang="es-EC" sz="1400">
                                      <a:latin typeface="Cambria Math"/>
                                    </a:rPr>
                                    <m:t>2</m:t>
                                  </m:r>
                                </m:sup>
                              </m:sSup>
                            </m:num>
                            <m:den>
                              <m:r>
                                <a:rPr lang="es-EC" sz="1400">
                                  <a:latin typeface="Cambria Math"/>
                                </a:rPr>
                                <m:t>𝑔</m:t>
                              </m:r>
                              <m:r>
                                <a:rPr lang="es-EC" sz="1400">
                                  <a:latin typeface="Cambria Math"/>
                                </a:rPr>
                                <m:t>∗</m:t>
                              </m:r>
                              <m:r>
                                <a:rPr lang="es-EC" sz="1400">
                                  <a:latin typeface="Cambria Math"/>
                                </a:rPr>
                                <m:t>h</m:t>
                              </m:r>
                            </m:den>
                          </m:f>
                        </m:e>
                      </m:rad>
                      <m:r>
                        <a:rPr lang="es-EC" sz="1400">
                          <a:latin typeface="Cambria Math"/>
                        </a:rPr>
                        <m:t>= </m:t>
                      </m:r>
                      <m:rad>
                        <m:radPr>
                          <m:degHide m:val="on"/>
                          <m:ctrlPr>
                            <a:rPr lang="es-EC" sz="1400" i="1">
                              <a:latin typeface="Cambria Math"/>
                            </a:rPr>
                          </m:ctrlPr>
                        </m:radPr>
                        <m:deg/>
                        <m:e>
                          <m:f>
                            <m:fPr>
                              <m:ctrlPr>
                                <a:rPr lang="es-EC" sz="1400" i="1">
                                  <a:latin typeface="Cambria Math"/>
                                </a:rPr>
                              </m:ctrlPr>
                            </m:fPr>
                            <m:num>
                              <m:sSup>
                                <m:sSupPr>
                                  <m:ctrlPr>
                                    <a:rPr lang="es-EC" sz="1400" i="1">
                                      <a:latin typeface="Cambria Math"/>
                                    </a:rPr>
                                  </m:ctrlPr>
                                </m:sSupPr>
                                <m:e>
                                  <m:d>
                                    <m:dPr>
                                      <m:ctrlPr>
                                        <a:rPr lang="es-EC" sz="1400" i="1">
                                          <a:latin typeface="Cambria Math"/>
                                        </a:rPr>
                                      </m:ctrlPr>
                                    </m:dPr>
                                    <m:e>
                                      <m:f>
                                        <m:fPr>
                                          <m:ctrlPr>
                                            <a:rPr lang="es-EC" sz="1400" i="1">
                                              <a:latin typeface="Cambria Math"/>
                                            </a:rPr>
                                          </m:ctrlPr>
                                        </m:fPr>
                                        <m:num>
                                          <m:r>
                                            <a:rPr lang="es-EC" sz="1400" i="1">
                                              <a:latin typeface="Cambria Math"/>
                                            </a:rPr>
                                            <m:t>315,3</m:t>
                                          </m:r>
                                        </m:num>
                                        <m:den>
                                          <m:r>
                                            <a:rPr lang="es-EC" sz="1400" i="1">
                                              <a:latin typeface="Cambria Math"/>
                                            </a:rPr>
                                            <m:t>30∗0,41</m:t>
                                          </m:r>
                                        </m:den>
                                      </m:f>
                                    </m:e>
                                  </m:d>
                                </m:e>
                                <m:sup>
                                  <m:r>
                                    <a:rPr lang="es-EC" sz="1400" i="1">
                                      <a:latin typeface="Cambria Math"/>
                                    </a:rPr>
                                    <m:t>2</m:t>
                                  </m:r>
                                </m:sup>
                              </m:sSup>
                            </m:num>
                            <m:den>
                              <m:r>
                                <a:rPr lang="es-EC" sz="1400" i="1">
                                  <a:latin typeface="Cambria Math"/>
                                </a:rPr>
                                <m:t>9,81∗0,41</m:t>
                              </m:r>
                            </m:den>
                          </m:f>
                        </m:e>
                      </m:rad>
                      <m:r>
                        <a:rPr lang="es-EC" sz="1400" i="1">
                          <a:latin typeface="Cambria Math"/>
                        </a:rPr>
                        <m:t>=12,83</m:t>
                      </m:r>
                    </m:oMath>
                  </m:oMathPara>
                </a14:m>
                <a:endParaRPr lang="es-EC" sz="1400" dirty="0">
                  <a:latin typeface="Arial Narrow" panose="020B0606020202030204" pitchFamily="34" charset="0"/>
                </a:endParaRPr>
              </a:p>
              <a:p>
                <a:pPr algn="just">
                  <a:lnSpc>
                    <a:spcPct val="150000"/>
                  </a:lnSpc>
                </a:pPr>
                <a:r>
                  <a:rPr lang="es-ES" sz="1400" dirty="0">
                    <a:latin typeface="Arial Narrow" panose="020B0606020202030204" pitchFamily="34" charset="0"/>
                  </a:rPr>
                  <a:t>Dónde:</a:t>
                </a:r>
                <a:endParaRPr lang="es-EC" sz="14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Q = Caudal de diseño (m3/s)</a:t>
                </a:r>
                <a:endParaRPr lang="es-EC" sz="14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b = Ancho del vertedero</a:t>
                </a:r>
                <a:endParaRPr lang="es-EC" sz="14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h = Tirante final del tramo inclinado de la rápida </a:t>
                </a:r>
                <a:r>
                  <a:rPr lang="es-ES" sz="1400" dirty="0" smtClean="0">
                    <a:latin typeface="Arial Narrow" panose="020B0606020202030204" pitchFamily="34" charset="0"/>
                  </a:rPr>
                  <a:t>(y1) </a:t>
                </a:r>
                <a:endParaRPr lang="es-EC" sz="14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400" dirty="0">
                    <a:latin typeface="Arial Narrow" panose="020B0606020202030204" pitchFamily="34" charset="0"/>
                  </a:rPr>
                  <a:t>g = </a:t>
                </a:r>
                <a:r>
                  <a:rPr lang="es-ES" sz="1400" dirty="0" smtClean="0">
                    <a:latin typeface="Arial Narrow" panose="020B0606020202030204" pitchFamily="34" charset="0"/>
                  </a:rPr>
                  <a:t>Gravedad</a:t>
                </a:r>
                <a:endParaRPr lang="es-EC" sz="1400" dirty="0">
                  <a:latin typeface="Arial Narrow" panose="020B0606020202030204" pitchFamily="34" charset="0"/>
                </a:endParaRPr>
              </a:p>
            </p:txBody>
          </p:sp>
        </mc:Choice>
        <mc:Fallback xmlns="">
          <p:sp>
            <p:nvSpPr>
              <p:cNvPr id="2" name="1 Rectángulo"/>
              <p:cNvSpPr>
                <a:spLocks noRot="1" noChangeAspect="1" noMove="1" noResize="1" noEditPoints="1" noAdjustHandles="1" noChangeArrowheads="1" noChangeShapeType="1" noTextEdit="1"/>
              </p:cNvSpPr>
              <p:nvPr/>
            </p:nvSpPr>
            <p:spPr>
              <a:xfrm>
                <a:off x="257244" y="1988840"/>
                <a:ext cx="3456332" cy="3325077"/>
              </a:xfrm>
              <a:prstGeom prst="rect">
                <a:avLst/>
              </a:prstGeom>
              <a:blipFill rotWithShape="1">
                <a:blip r:embed="rId2"/>
                <a:stretch>
                  <a:fillRect l="-353" r="-705"/>
                </a:stretch>
              </a:blipFill>
            </p:spPr>
            <p:txBody>
              <a:bodyPr/>
              <a:lstStyle/>
              <a:p>
                <a:r>
                  <a:rPr lang="es-EC">
                    <a:noFill/>
                  </a:rPr>
                  <a:t> </a:t>
                </a:r>
              </a:p>
            </p:txBody>
          </p:sp>
        </mc:Fallback>
      </mc:AlternateContent>
      <p:pic>
        <p:nvPicPr>
          <p:cNvPr id="7" name="Picture 2" descr="http://fluidos.eia.edu.co/hidraulica/articuloses/interesantes/laderas_andinas/paginas/consideraciones_previas_archivos/image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525433"/>
            <a:ext cx="4392488" cy="3772581"/>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31640" y="5786680"/>
            <a:ext cx="5760640" cy="738664"/>
          </a:xfrm>
          <a:prstGeom prst="rect">
            <a:avLst/>
          </a:prstGeom>
        </p:spPr>
        <p:txBody>
          <a:bodyPr wrap="square">
            <a:spAutoFit/>
          </a:bodyPr>
          <a:lstStyle/>
          <a:p>
            <a:pPr lvl="0" algn="just">
              <a:lnSpc>
                <a:spcPct val="150000"/>
              </a:lnSpc>
            </a:pPr>
            <a:r>
              <a:rPr lang="es-ES" sz="1400" b="1" u="sng" dirty="0">
                <a:latin typeface="Arial Narrow" panose="020B0606020202030204" pitchFamily="34" charset="0"/>
              </a:rPr>
              <a:t>Si F1&gt;9:</a:t>
            </a:r>
            <a:r>
              <a:rPr lang="es-ES" sz="1400" b="1" dirty="0">
                <a:latin typeface="Arial Narrow" panose="020B0606020202030204" pitchFamily="34" charset="0"/>
              </a:rPr>
              <a:t>  </a:t>
            </a:r>
            <a:r>
              <a:rPr lang="es-ES" sz="1400" dirty="0">
                <a:latin typeface="Arial Narrow" panose="020B0606020202030204" pitchFamily="34" charset="0"/>
              </a:rPr>
              <a:t>Existe gran ondulación de la superficie con tendencia de traslado de la zona de régimen supercrítico hacia aguas abajo. Se produce resalto hidráulico fuerte.</a:t>
            </a:r>
            <a:endParaRPr lang="es-EC" sz="1400" dirty="0">
              <a:latin typeface="Arial Narrow" panose="020B0606020202030204" pitchFamily="34" charset="0"/>
            </a:endParaRPr>
          </a:p>
        </p:txBody>
      </p:sp>
      <p:sp>
        <p:nvSpPr>
          <p:cNvPr id="10" name="Oval 27"/>
          <p:cNvSpPr>
            <a:spLocks noChangeArrowheads="1"/>
          </p:cNvSpPr>
          <p:nvPr/>
        </p:nvSpPr>
        <p:spPr bwMode="auto">
          <a:xfrm>
            <a:off x="4108663" y="4365104"/>
            <a:ext cx="967393" cy="36404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302961106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P spid="3" grpId="0"/>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DISIPADOR DE ENERGÍA</a:t>
            </a:r>
            <a:endParaRPr lang="es-EC" sz="2400" b="1" cap="none" dirty="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251520" y="1415871"/>
            <a:ext cx="8424936" cy="1149033"/>
          </a:xfrm>
          <a:prstGeom prst="rect">
            <a:avLst/>
          </a:prstGeom>
        </p:spPr>
        <p:txBody>
          <a:bodyPr wrap="square">
            <a:spAutoFit/>
          </a:bodyPr>
          <a:lstStyle/>
          <a:p>
            <a:pPr algn="just">
              <a:lnSpc>
                <a:spcPct val="150000"/>
              </a:lnSpc>
            </a:pPr>
            <a:r>
              <a:rPr lang="es-ES" sz="1500" dirty="0" smtClean="0">
                <a:latin typeface="Arial Narrow" panose="020B0606020202030204" pitchFamily="34" charset="0"/>
              </a:rPr>
              <a:t>El </a:t>
            </a:r>
            <a:r>
              <a:rPr lang="es-ES" sz="1500" dirty="0">
                <a:latin typeface="Arial Narrow" panose="020B0606020202030204" pitchFamily="34" charset="0"/>
              </a:rPr>
              <a:t>cuenco disipador Tipo USBR III recomienda implementar la instalación de dispositivos adicionales, como bloques, deflectores y umbrales a lo largo del piso del estanque produciendo un verdadero efecto estabilizador en el resalto, lo que permite acortar el estanque y proporciona un factor de seguridad contra el corrimiento del resalto hidráulico</a:t>
            </a:r>
            <a:r>
              <a:rPr lang="es-ES" dirty="0"/>
              <a:t>. </a:t>
            </a:r>
            <a:endParaRPr lang="es-EC" b="1"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53" t="21826" r="15299" b="18959"/>
          <a:stretch/>
        </p:blipFill>
        <p:spPr bwMode="auto">
          <a:xfrm>
            <a:off x="152979" y="2845204"/>
            <a:ext cx="8523477" cy="368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4511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par>
                                <p:cTn id="42" presetID="6" presetClass="entr" presetSubtype="16" fill="hold" nodeType="withEffect">
                                  <p:stCondLst>
                                    <p:cond delay="0"/>
                                  </p:stCondLst>
                                  <p:childTnLst>
                                    <p:set>
                                      <p:cBhvr>
                                        <p:cTn id="43" dur="1" fill="hold">
                                          <p:stCondLst>
                                            <p:cond delay="0"/>
                                          </p:stCondLst>
                                        </p:cTn>
                                        <p:tgtEl>
                                          <p:spTgt spid="12290"/>
                                        </p:tgtEl>
                                        <p:attrNameLst>
                                          <p:attrName>style.visibility</p:attrName>
                                        </p:attrNameLst>
                                      </p:cBhvr>
                                      <p:to>
                                        <p:strVal val="visible"/>
                                      </p:to>
                                    </p:set>
                                    <p:animEffect transition="in" filter="circle(in)">
                                      <p:cBhvr>
                                        <p:cTn id="44"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8" name="7 Tabla"/>
          <p:cNvGraphicFramePr>
            <a:graphicFrameLocks noGrp="1"/>
          </p:cNvGraphicFramePr>
          <p:nvPr>
            <p:extLst>
              <p:ext uri="{D42A27DB-BD31-4B8C-83A1-F6EECF244321}">
                <p14:modId xmlns:p14="http://schemas.microsoft.com/office/powerpoint/2010/main" val="4043782732"/>
              </p:ext>
            </p:extLst>
          </p:nvPr>
        </p:nvGraphicFramePr>
        <p:xfrm>
          <a:off x="611560" y="4922558"/>
          <a:ext cx="7787210" cy="1242746"/>
        </p:xfrm>
        <a:graphic>
          <a:graphicData uri="http://schemas.openxmlformats.org/drawingml/2006/table">
            <a:tbl>
              <a:tblPr firstRow="1" firstCol="1" bandRow="1">
                <a:tableStyleId>{17292A2E-F333-43FB-9621-5CBBE7FDCDCB}</a:tableStyleId>
              </a:tblPr>
              <a:tblGrid>
                <a:gridCol w="964407"/>
                <a:gridCol w="935474"/>
                <a:gridCol w="935474"/>
                <a:gridCol w="1334589"/>
                <a:gridCol w="1235182"/>
                <a:gridCol w="1275242"/>
                <a:gridCol w="1106842"/>
              </a:tblGrid>
              <a:tr h="88021">
                <a:tc>
                  <a:txBody>
                    <a:bodyPr/>
                    <a:lstStyle/>
                    <a:p>
                      <a:pPr algn="ctr">
                        <a:lnSpc>
                          <a:spcPct val="115000"/>
                        </a:lnSpc>
                        <a:spcAft>
                          <a:spcPts val="0"/>
                        </a:spcAft>
                      </a:pPr>
                      <a:r>
                        <a:rPr lang="es-EC" sz="1400" b="1" dirty="0">
                          <a:effectLst/>
                          <a:latin typeface="Arial Narrow" panose="020B0606020202030204" pitchFamily="34" charset="0"/>
                        </a:rPr>
                        <a:t>Cota Máxima</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Cota Mínima</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smtClean="0">
                          <a:effectLst/>
                          <a:latin typeface="Arial Narrow" panose="020B0606020202030204" pitchFamily="34" charset="0"/>
                          <a:ea typeface="Calibri"/>
                          <a:cs typeface="Times New Roman"/>
                        </a:rPr>
                        <a:t>Periodo de Retorno</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Tiempo de concentración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Tc)</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Precipitación para </a:t>
                      </a:r>
                      <a:r>
                        <a:rPr lang="es-EC" sz="1400" b="1" dirty="0" err="1">
                          <a:effectLst/>
                          <a:latin typeface="Arial Narrow" panose="020B0606020202030204" pitchFamily="34" charset="0"/>
                        </a:rPr>
                        <a:t>Tr</a:t>
                      </a:r>
                      <a:r>
                        <a:rPr lang="es-EC" sz="1400" b="1" dirty="0">
                          <a:effectLst/>
                          <a:latin typeface="Arial Narrow" panose="020B0606020202030204" pitchFamily="34" charset="0"/>
                        </a:rPr>
                        <a:t>=10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(P)</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Duración de la P Neta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(D)</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Caudal para </a:t>
                      </a:r>
                      <a:r>
                        <a:rPr lang="es-EC" sz="1400" b="1" dirty="0" err="1">
                          <a:effectLst/>
                          <a:latin typeface="Arial Narrow" panose="020B0606020202030204" pitchFamily="34" charset="0"/>
                        </a:rPr>
                        <a:t>Tr</a:t>
                      </a:r>
                      <a:r>
                        <a:rPr lang="es-EC" sz="1400" b="1" dirty="0">
                          <a:effectLst/>
                          <a:latin typeface="Arial Narrow" panose="020B0606020202030204" pitchFamily="34" charset="0"/>
                        </a:rPr>
                        <a:t>=10               (Q)</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27">
                <a:tc>
                  <a:txBody>
                    <a:bodyPr/>
                    <a:lstStyle/>
                    <a:p>
                      <a:pPr algn="ctr">
                        <a:lnSpc>
                          <a:spcPct val="115000"/>
                        </a:lnSpc>
                        <a:spcAft>
                          <a:spcPts val="0"/>
                        </a:spcAft>
                      </a:pPr>
                      <a:r>
                        <a:rPr lang="es-EC" sz="1400" b="1">
                          <a:effectLst/>
                          <a:latin typeface="Arial Narrow" panose="020B0606020202030204" pitchFamily="34" charset="0"/>
                        </a:rPr>
                        <a:t>m.s.n.m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m.s.n.m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smtClean="0">
                          <a:effectLst/>
                          <a:latin typeface="Arial Narrow" panose="020B0606020202030204" pitchFamily="34" charset="0"/>
                          <a:ea typeface="Calibri"/>
                          <a:cs typeface="Times New Roman"/>
                        </a:rPr>
                        <a:t>Años</a:t>
                      </a:r>
                      <a:endParaRPr lang="es-EC" sz="14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min</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Horas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mm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27">
                <a:tc>
                  <a:txBody>
                    <a:bodyPr/>
                    <a:lstStyle/>
                    <a:p>
                      <a:pPr algn="ctr">
                        <a:lnSpc>
                          <a:spcPct val="115000"/>
                        </a:lnSpc>
                        <a:spcAft>
                          <a:spcPts val="0"/>
                        </a:spcAft>
                      </a:pPr>
                      <a:r>
                        <a:rPr lang="es-EC" sz="1400" b="0" dirty="0" smtClean="0">
                          <a:effectLst/>
                          <a:latin typeface="Arial Narrow" panose="020B0606020202030204" pitchFamily="34" charset="0"/>
                          <a:ea typeface="+mn-ea"/>
                          <a:cs typeface="+mn-cs"/>
                        </a:rPr>
                        <a:t>28</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25</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Arial Narrow" panose="020B0606020202030204" pitchFamily="34" charset="0"/>
                          <a:ea typeface="Calibri"/>
                          <a:cs typeface="Times New Roman"/>
                        </a:rPr>
                        <a:t>10</a:t>
                      </a:r>
                      <a:endParaRPr lang="es-EC" sz="14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158,09</a:t>
                      </a:r>
                      <a:endParaRPr lang="es-EC" sz="120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a:t>
                      </a:r>
                      <a:endParaRPr lang="es-EC" sz="120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873,69</a:t>
                      </a:r>
                      <a:endParaRPr lang="es-EC" sz="1200" dirty="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54" t="21480" r="21538" b="21390"/>
          <a:stretch/>
        </p:blipFill>
        <p:spPr bwMode="auto">
          <a:xfrm>
            <a:off x="1182452" y="1262126"/>
            <a:ext cx="6336704" cy="322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50072" y="6300609"/>
            <a:ext cx="4155600" cy="584775"/>
          </a:xfrm>
          <a:prstGeom prst="rect">
            <a:avLst/>
          </a:prstGeom>
          <a:noFill/>
        </p:spPr>
        <p:txBody>
          <a:bodyPr wrap="square" rtlCol="0">
            <a:spAutoFit/>
          </a:bodyPr>
          <a:lstStyle/>
          <a:p>
            <a:r>
              <a:rPr lang="es-EC" sz="1600" b="1" u="sng" dirty="0" smtClean="0">
                <a:latin typeface="Arial Narrow" panose="020B0606020202030204" pitchFamily="34" charset="0"/>
                <a:hlinkClick r:id="rId3" action="ppaction://hlinksldjump"/>
              </a:rPr>
              <a:t>Ir a </a:t>
            </a:r>
            <a:r>
              <a:rPr lang="es-EC" sz="1600" b="1" u="sng" dirty="0">
                <a:latin typeface="Arial Narrow" panose="020B0606020202030204" pitchFamily="34" charset="0"/>
                <a:hlinkClick r:id="rId3" action="ppaction://hlinksldjump"/>
              </a:rPr>
              <a:t>r</a:t>
            </a:r>
            <a:r>
              <a:rPr lang="es-EC" sz="1600" b="1" u="sng" dirty="0" smtClean="0">
                <a:latin typeface="Arial Narrow" panose="020B0606020202030204" pitchFamily="34" charset="0"/>
                <a:hlinkClick r:id="rId3" action="ppaction://hlinksldjump"/>
              </a:rPr>
              <a:t>esumen de cálculos Túnel de Descarga </a:t>
            </a:r>
            <a:endParaRPr lang="es-EC" sz="1600" b="1" u="sng" dirty="0" smtClean="0">
              <a:latin typeface="Arial Narrow" panose="020B0606020202030204" pitchFamily="34" charset="0"/>
            </a:endParaRPr>
          </a:p>
          <a:p>
            <a:endParaRPr lang="es-EC" sz="1600" b="1" u="sng" dirty="0">
              <a:latin typeface="Arial Narrow" panose="020B0606020202030204" pitchFamily="34" charset="0"/>
            </a:endParaRPr>
          </a:p>
        </p:txBody>
      </p:sp>
    </p:spTree>
    <p:extLst>
      <p:ext uri="{BB962C8B-B14F-4D97-AF65-F5344CB8AC3E}">
        <p14:creationId xmlns:p14="http://schemas.microsoft.com/office/powerpoint/2010/main" val="34661505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340768"/>
            <a:ext cx="2402453" cy="369332"/>
          </a:xfrm>
          <a:prstGeom prst="rect">
            <a:avLst/>
          </a:prstGeom>
        </p:spPr>
        <p:txBody>
          <a:bodyPr wrap="none">
            <a:spAutoFit/>
          </a:bodyPr>
          <a:lstStyle/>
          <a:p>
            <a:pPr lvl="0"/>
            <a:r>
              <a:rPr lang="es-ES_tradnl" b="1" u="sng" dirty="0" smtClean="0">
                <a:latin typeface="Arial Narrow" panose="020B0606020202030204" pitchFamily="34" charset="0"/>
              </a:rPr>
              <a:t>Hidrograma </a:t>
            </a:r>
            <a:r>
              <a:rPr lang="es-ES_tradnl" b="1" u="sng" dirty="0" err="1" smtClean="0">
                <a:latin typeface="Arial Narrow" panose="020B0606020202030204" pitchFamily="34" charset="0"/>
              </a:rPr>
              <a:t>Tr</a:t>
            </a:r>
            <a:r>
              <a:rPr lang="es-ES_tradnl" b="1" u="sng" dirty="0" smtClean="0">
                <a:latin typeface="Arial Narrow" panose="020B0606020202030204" pitchFamily="34" charset="0"/>
              </a:rPr>
              <a:t> = 10 años</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746615234"/>
              </p:ext>
            </p:extLst>
          </p:nvPr>
        </p:nvGraphicFramePr>
        <p:xfrm>
          <a:off x="673224" y="1988841"/>
          <a:ext cx="7787209" cy="1242746"/>
        </p:xfrm>
        <a:graphic>
          <a:graphicData uri="http://schemas.openxmlformats.org/drawingml/2006/table">
            <a:tbl>
              <a:tblPr firstRow="1" firstCol="1" bandRow="1">
                <a:tableStyleId>{17292A2E-F333-43FB-9621-5CBBE7FDCDCB}</a:tableStyleId>
              </a:tblPr>
              <a:tblGrid>
                <a:gridCol w="1096078"/>
                <a:gridCol w="1063195"/>
                <a:gridCol w="1516802"/>
                <a:gridCol w="1403822"/>
                <a:gridCol w="1449352"/>
                <a:gridCol w="1257960"/>
              </a:tblGrid>
              <a:tr h="717483">
                <a:tc>
                  <a:txBody>
                    <a:bodyPr/>
                    <a:lstStyle/>
                    <a:p>
                      <a:pPr algn="ctr">
                        <a:lnSpc>
                          <a:spcPct val="115000"/>
                        </a:lnSpc>
                        <a:spcAft>
                          <a:spcPts val="0"/>
                        </a:spcAft>
                      </a:pPr>
                      <a:r>
                        <a:rPr lang="es-EC" sz="1400" b="1" dirty="0">
                          <a:effectLst/>
                          <a:latin typeface="Arial Narrow" panose="020B0606020202030204" pitchFamily="34" charset="0"/>
                        </a:rPr>
                        <a:t>Cota Máxima</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Cota Mínima</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Tiempo de concentración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Tc)</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Precipitación para </a:t>
                      </a:r>
                      <a:r>
                        <a:rPr lang="es-EC" sz="1400" b="1" dirty="0" err="1">
                          <a:effectLst/>
                          <a:latin typeface="Arial Narrow" panose="020B0606020202030204" pitchFamily="34" charset="0"/>
                        </a:rPr>
                        <a:t>Tr</a:t>
                      </a:r>
                      <a:r>
                        <a:rPr lang="es-EC" sz="1400" b="1" dirty="0">
                          <a:effectLst/>
                          <a:latin typeface="Arial Narrow" panose="020B0606020202030204" pitchFamily="34" charset="0"/>
                        </a:rPr>
                        <a:t>=10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(P)</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Duración de la P Neta          </a:t>
                      </a:r>
                      <a:r>
                        <a:rPr lang="es-EC" sz="1400" b="1" dirty="0" smtClean="0">
                          <a:effectLst/>
                          <a:latin typeface="Arial Narrow" panose="020B0606020202030204" pitchFamily="34" charset="0"/>
                        </a:rPr>
                        <a:t>                   </a:t>
                      </a:r>
                      <a:r>
                        <a:rPr lang="es-EC" sz="1400" b="1" dirty="0">
                          <a:effectLst/>
                          <a:latin typeface="Arial Narrow" panose="020B0606020202030204" pitchFamily="34" charset="0"/>
                        </a:rPr>
                        <a:t>(D)</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Caudal para Tr=10               (Q)</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27">
                <a:tc>
                  <a:txBody>
                    <a:bodyPr/>
                    <a:lstStyle/>
                    <a:p>
                      <a:pPr algn="ctr">
                        <a:lnSpc>
                          <a:spcPct val="115000"/>
                        </a:lnSpc>
                        <a:spcAft>
                          <a:spcPts val="0"/>
                        </a:spcAft>
                      </a:pPr>
                      <a:r>
                        <a:rPr lang="es-EC" sz="1400" b="1">
                          <a:effectLst/>
                          <a:latin typeface="Arial Narrow" panose="020B0606020202030204" pitchFamily="34" charset="0"/>
                        </a:rPr>
                        <a:t>m.s.n.m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m.s.n.m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min</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Horas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mm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327">
                <a:tc>
                  <a:txBody>
                    <a:bodyPr/>
                    <a:lstStyle/>
                    <a:p>
                      <a:pPr algn="ctr">
                        <a:lnSpc>
                          <a:spcPct val="115000"/>
                        </a:lnSpc>
                        <a:spcAft>
                          <a:spcPts val="0"/>
                        </a:spcAft>
                      </a:pPr>
                      <a:r>
                        <a:rPr lang="es-EC" sz="1400" b="0" dirty="0" smtClean="0">
                          <a:effectLst/>
                          <a:latin typeface="Arial Narrow" panose="020B0606020202030204" pitchFamily="34" charset="0"/>
                          <a:ea typeface="+mn-ea"/>
                          <a:cs typeface="+mn-cs"/>
                        </a:rPr>
                        <a:t>28</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158,09</a:t>
                      </a:r>
                      <a:endParaRPr lang="es-EC" sz="120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a:t>
                      </a:r>
                      <a:endParaRPr lang="es-EC" sz="120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873,69</a:t>
                      </a:r>
                      <a:endParaRPr lang="es-EC" sz="1200" dirty="0">
                        <a:effectLst/>
                        <a:latin typeface="Arial Narrow" panose="020B0606020202030204" pitchFamily="34" charset="0"/>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120971155"/>
              </p:ext>
            </p:extLst>
          </p:nvPr>
        </p:nvGraphicFramePr>
        <p:xfrm>
          <a:off x="323528" y="3573016"/>
          <a:ext cx="3446924" cy="2736304"/>
        </p:xfrm>
        <a:graphic>
          <a:graphicData uri="http://schemas.openxmlformats.org/drawingml/2006/table">
            <a:tbl>
              <a:tblPr firstRow="1" firstCol="1" bandRow="1">
                <a:tableStyleId>{5A111915-BE36-4E01-A7E5-04B1672EAD32}</a:tableStyleId>
              </a:tblPr>
              <a:tblGrid>
                <a:gridCol w="1022209"/>
                <a:gridCol w="1595253"/>
                <a:gridCol w="829462"/>
              </a:tblGrid>
              <a:tr h="409060">
                <a:tc>
                  <a:txBody>
                    <a:bodyPr/>
                    <a:lstStyle/>
                    <a:p>
                      <a:pPr algn="ctr">
                        <a:lnSpc>
                          <a:spcPct val="115000"/>
                        </a:lnSpc>
                        <a:spcAft>
                          <a:spcPts val="0"/>
                        </a:spcAft>
                      </a:pPr>
                      <a:r>
                        <a:rPr lang="es-EC" sz="1300" dirty="0">
                          <a:effectLst/>
                          <a:latin typeface="Arial Narrow" panose="020B0606020202030204" pitchFamily="34" charset="0"/>
                        </a:rPr>
                        <a:t>Variable</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Fórmula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Valor</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5748">
                <a:tc>
                  <a:txBody>
                    <a:bodyPr/>
                    <a:lstStyle/>
                    <a:p>
                      <a:pPr algn="ctr">
                        <a:lnSpc>
                          <a:spcPct val="115000"/>
                        </a:lnSpc>
                        <a:spcAft>
                          <a:spcPts val="0"/>
                        </a:spcAft>
                      </a:pPr>
                      <a:r>
                        <a:rPr lang="es-EC" sz="1300" dirty="0">
                          <a:effectLst/>
                          <a:latin typeface="Arial Narrow" panose="020B0606020202030204" pitchFamily="34" charset="0"/>
                        </a:rPr>
                        <a:t>Tiempo de punta</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300" dirty="0" smtClean="0">
                          <a:effectLst/>
                          <a:latin typeface="Arial Narrow" panose="020B0606020202030204" pitchFamily="34" charset="0"/>
                        </a:rPr>
                        <a:t>𝑇𝑝</a:t>
                      </a:r>
                      <a:r>
                        <a:rPr lang="es-ES" sz="1300" dirty="0">
                          <a:effectLst/>
                          <a:latin typeface="Arial Narrow" panose="020B0606020202030204" pitchFamily="34" charset="0"/>
                        </a:rPr>
                        <a:t>=0,5∗𝐷+0,6∗𝑇𝑐</a:t>
                      </a:r>
                      <a:endParaRPr lang="es-EC" sz="13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6,96</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5748">
                <a:tc>
                  <a:txBody>
                    <a:bodyPr/>
                    <a:lstStyle/>
                    <a:p>
                      <a:pPr algn="ctr">
                        <a:lnSpc>
                          <a:spcPct val="115000"/>
                        </a:lnSpc>
                        <a:spcAft>
                          <a:spcPts val="0"/>
                        </a:spcAft>
                      </a:pPr>
                      <a:r>
                        <a:rPr lang="es-EC" sz="1300">
                          <a:effectLst/>
                          <a:latin typeface="Arial Narrow" panose="020B0606020202030204" pitchFamily="34" charset="0"/>
                        </a:rPr>
                        <a:t>Tiempo de base</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300" dirty="0" smtClean="0">
                          <a:effectLst/>
                          <a:latin typeface="Arial Narrow" panose="020B0606020202030204" pitchFamily="34" charset="0"/>
                        </a:rPr>
                        <a:t>𝑇𝑏</a:t>
                      </a:r>
                      <a:r>
                        <a:rPr lang="es-ES" sz="1300" dirty="0">
                          <a:effectLst/>
                          <a:latin typeface="Arial Narrow" panose="020B0606020202030204" pitchFamily="34" charset="0"/>
                        </a:rPr>
                        <a:t>=2,67∗𝑇𝑝</a:t>
                      </a:r>
                      <a:endParaRPr lang="es-EC" sz="13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a:effectLst/>
                          <a:latin typeface="Arial Narrow" panose="020B0606020202030204" pitchFamily="34" charset="0"/>
                        </a:rPr>
                        <a:t>18,59</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5748">
                <a:tc>
                  <a:txBody>
                    <a:bodyPr/>
                    <a:lstStyle/>
                    <a:p>
                      <a:pPr algn="ctr">
                        <a:lnSpc>
                          <a:spcPct val="115000"/>
                        </a:lnSpc>
                        <a:spcAft>
                          <a:spcPts val="0"/>
                        </a:spcAft>
                      </a:pPr>
                      <a:r>
                        <a:rPr lang="es-EC" sz="1300">
                          <a:effectLst/>
                          <a:latin typeface="Arial Narrow" panose="020B0606020202030204" pitchFamily="34" charset="0"/>
                        </a:rPr>
                        <a:t>Caudal de punta</a:t>
                      </a:r>
                      <a:endParaRPr lang="es-EC" sz="13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300" dirty="0" smtClean="0">
                          <a:effectLst/>
                          <a:latin typeface="Arial Narrow" panose="020B0606020202030204" pitchFamily="34" charset="0"/>
                        </a:rPr>
                        <a:t>𝑄𝑝</a:t>
                      </a:r>
                      <a:r>
                        <a:rPr lang="es-ES" sz="1300" dirty="0">
                          <a:effectLst/>
                          <a:latin typeface="Arial Narrow" panose="020B0606020202030204" pitchFamily="34" charset="0"/>
                        </a:rPr>
                        <a:t>= (𝑃𝑚∗𝐴)/(1,8∗𝑇𝑏)</a:t>
                      </a:r>
                      <a:endParaRPr lang="es-EC" sz="1300" dirty="0">
                        <a:effectLst/>
                        <a:latin typeface="Arial Narrow" panose="020B0606020202030204" pitchFamily="34" charset="0"/>
                        <a:ea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300" dirty="0">
                          <a:effectLst/>
                          <a:latin typeface="Arial Narrow" panose="020B0606020202030204" pitchFamily="34" charset="0"/>
                        </a:rPr>
                        <a:t>745,33</a:t>
                      </a:r>
                      <a:endParaRPr lang="es-EC" sz="13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2" name="11 Gráfico"/>
          <p:cNvGraphicFramePr/>
          <p:nvPr>
            <p:extLst>
              <p:ext uri="{D42A27DB-BD31-4B8C-83A1-F6EECF244321}">
                <p14:modId xmlns:p14="http://schemas.microsoft.com/office/powerpoint/2010/main" val="2778318945"/>
              </p:ext>
            </p:extLst>
          </p:nvPr>
        </p:nvGraphicFramePr>
        <p:xfrm>
          <a:off x="3923928" y="3573016"/>
          <a:ext cx="4744918" cy="2736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009381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circle(in)">
                                      <p:cBhvr>
                                        <p:cTn id="51" dur="2000"/>
                                        <p:tgtEl>
                                          <p:spTgt spid="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circle(in)">
                                      <p:cBhvr>
                                        <p:cTn id="5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259468"/>
            <a:ext cx="2402453" cy="369332"/>
          </a:xfrm>
          <a:prstGeom prst="rect">
            <a:avLst/>
          </a:prstGeom>
        </p:spPr>
        <p:txBody>
          <a:bodyPr wrap="none">
            <a:spAutoFit/>
          </a:bodyPr>
          <a:lstStyle/>
          <a:p>
            <a:pPr lvl="0"/>
            <a:r>
              <a:rPr lang="es-ES_tradnl" b="1" u="sng" dirty="0" smtClean="0">
                <a:latin typeface="Arial Narrow" panose="020B0606020202030204" pitchFamily="34" charset="0"/>
              </a:rPr>
              <a:t>Hidrograma </a:t>
            </a:r>
            <a:r>
              <a:rPr lang="es-ES_tradnl" b="1" u="sng" dirty="0" err="1" smtClean="0">
                <a:latin typeface="Arial Narrow" panose="020B0606020202030204" pitchFamily="34" charset="0"/>
              </a:rPr>
              <a:t>Tr</a:t>
            </a:r>
            <a:r>
              <a:rPr lang="es-ES_tradnl" b="1" u="sng" dirty="0" smtClean="0">
                <a:latin typeface="Arial Narrow" panose="020B0606020202030204" pitchFamily="34" charset="0"/>
              </a:rPr>
              <a:t> = 10 años</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011537855"/>
              </p:ext>
            </p:extLst>
          </p:nvPr>
        </p:nvGraphicFramePr>
        <p:xfrm>
          <a:off x="334067" y="1795738"/>
          <a:ext cx="3085805" cy="5468112"/>
        </p:xfrm>
        <a:graphic>
          <a:graphicData uri="http://schemas.openxmlformats.org/drawingml/2006/table">
            <a:tbl>
              <a:tblPr firstRow="1" firstCol="1" bandRow="1">
                <a:tableStyleId>{F2DE63D5-997A-4646-A377-4702673A728D}</a:tableStyleId>
              </a:tblPr>
              <a:tblGrid>
                <a:gridCol w="1050941"/>
                <a:gridCol w="678288"/>
                <a:gridCol w="678288"/>
                <a:gridCol w="678288"/>
              </a:tblGrid>
              <a:tr h="190784">
                <a:tc>
                  <a:txBody>
                    <a:bodyPr/>
                    <a:lstStyle/>
                    <a:p>
                      <a:pPr algn="ctr">
                        <a:lnSpc>
                          <a:spcPct val="115000"/>
                        </a:lnSpc>
                        <a:spcAft>
                          <a:spcPts val="0"/>
                        </a:spcAft>
                      </a:pPr>
                      <a:r>
                        <a:rPr lang="es-EC" sz="1200" dirty="0">
                          <a:effectLst/>
                          <a:latin typeface="Arial Narrow" panose="020B0606020202030204" pitchFamily="34" charset="0"/>
                        </a:rPr>
                        <a:t>T /  </a:t>
                      </a:r>
                      <a:r>
                        <a:rPr lang="es-EC" sz="1200" dirty="0" err="1">
                          <a:effectLst/>
                          <a:latin typeface="Arial Narrow" panose="020B0606020202030204" pitchFamily="34" charset="0"/>
                        </a:rPr>
                        <a:t>tp</a:t>
                      </a:r>
                      <a:endParaRPr lang="es-EC" sz="120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 / Qp</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T</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0,1</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0,015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0,70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11,18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0,2</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0,075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55,90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0,3</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119,25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0,4</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2,79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208,69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0,5</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0,43</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320,49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0,6</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4,18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447,20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0,7</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0,77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4,87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573,90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0,8</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5,57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663,34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0,9</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6,27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722,97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784">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1</a:t>
                      </a:r>
                      <a:endParaRPr lang="es-EC" sz="1200" b="1" u="sng">
                        <a:solidFill>
                          <a:srgbClr val="FF0000"/>
                        </a:solidFill>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1</a:t>
                      </a:r>
                      <a:endParaRPr lang="es-EC" sz="1200" b="1" u="sng">
                        <a:solidFill>
                          <a:srgbClr val="FF0000"/>
                        </a:solidFill>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a:solidFill>
                            <a:srgbClr val="FF0000"/>
                          </a:solidFill>
                          <a:effectLst/>
                          <a:latin typeface="Arial Narrow" panose="020B0606020202030204" pitchFamily="34" charset="0"/>
                        </a:rPr>
                        <a:t>6,96</a:t>
                      </a:r>
                      <a:endParaRPr lang="es-EC" sz="1200" b="1" u="sng">
                        <a:solidFill>
                          <a:srgbClr val="FF0000"/>
                        </a:solidFill>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u="sng" dirty="0">
                          <a:solidFill>
                            <a:srgbClr val="FF0000"/>
                          </a:solidFill>
                          <a:effectLst/>
                          <a:latin typeface="Arial Narrow" panose="020B0606020202030204" pitchFamily="34" charset="0"/>
                        </a:rPr>
                        <a:t>745,33</a:t>
                      </a:r>
                      <a:endParaRPr lang="es-EC" sz="1200" b="1" u="sng" dirty="0">
                        <a:solidFill>
                          <a:srgbClr val="FF0000"/>
                        </a:solidFill>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1,1</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7,66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730,42</a:t>
                      </a:r>
                      <a:endParaRPr lang="es-EC" sz="120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1,2</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0,92</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8,36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685,70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1,3</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9,05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626,07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1,4</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0,75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9,75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558,99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1,5</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0,65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10,45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484,46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1,6</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0,57</a:t>
                      </a:r>
                      <a:endParaRPr lang="es-EC" sz="120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11,14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424,84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1,8</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0,43</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12,54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320,49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2</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0,32</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13,93</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238,50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2,2</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0,24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15,32</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178,88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2,4</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16,71</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134,16</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2,6</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0,13</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18,11</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96,89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2,8</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0,098</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19,50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73,04</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a:effectLst/>
                          <a:latin typeface="Arial Narrow" panose="020B0606020202030204" pitchFamily="34" charset="0"/>
                        </a:rPr>
                        <a:t>3</a:t>
                      </a:r>
                      <a:endParaRPr lang="es-EC" sz="1200" b="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0,075</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20,89</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55,90</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101">
                <a:tc>
                  <a:txBody>
                    <a:bodyPr/>
                    <a:lstStyle/>
                    <a:p>
                      <a:pPr algn="ctr">
                        <a:lnSpc>
                          <a:spcPct val="115000"/>
                        </a:lnSpc>
                        <a:spcAft>
                          <a:spcPts val="0"/>
                        </a:spcAft>
                      </a:pPr>
                      <a:r>
                        <a:rPr lang="es-EC" sz="1200" b="0" dirty="0">
                          <a:effectLst/>
                          <a:latin typeface="Arial Narrow" panose="020B0606020202030204" pitchFamily="34" charset="0"/>
                        </a:rPr>
                        <a:t>3,5</a:t>
                      </a:r>
                      <a:endParaRPr lang="es-EC" sz="1200" b="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0,036</a:t>
                      </a:r>
                      <a:endParaRPr lang="es-EC" sz="120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24,37</a:t>
                      </a:r>
                      <a:endParaRPr lang="es-EC" sz="120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26,83</a:t>
                      </a:r>
                      <a:endParaRPr lang="es-EC" sz="1200" dirty="0">
                        <a:effectLst/>
                        <a:latin typeface="Arial Narrow" panose="020B0606020202030204" pitchFamily="34" charset="0"/>
                        <a:ea typeface="Calibri"/>
                        <a:cs typeface="Times New Roman"/>
                      </a:endParaRPr>
                    </a:p>
                  </a:txBody>
                  <a:tcPr marL="33051" marR="3305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7 Gráfico"/>
          <p:cNvGraphicFramePr/>
          <p:nvPr>
            <p:extLst>
              <p:ext uri="{D42A27DB-BD31-4B8C-83A1-F6EECF244321}">
                <p14:modId xmlns:p14="http://schemas.microsoft.com/office/powerpoint/2010/main" val="1111175648"/>
              </p:ext>
            </p:extLst>
          </p:nvPr>
        </p:nvGraphicFramePr>
        <p:xfrm>
          <a:off x="3419872" y="2204864"/>
          <a:ext cx="5256584"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53976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ircle(in)">
                                      <p:cBhvr>
                                        <p:cTn id="6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8" grpId="0">
        <p:bldAsOne/>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259468"/>
            <a:ext cx="2131289" cy="369332"/>
          </a:xfrm>
          <a:prstGeom prst="rect">
            <a:avLst/>
          </a:prstGeom>
        </p:spPr>
        <p:txBody>
          <a:bodyPr wrap="none">
            <a:spAutoFit/>
          </a:bodyPr>
          <a:lstStyle/>
          <a:p>
            <a:pPr lvl="0"/>
            <a:r>
              <a:rPr lang="es-ES_tradnl" b="1" u="sng" dirty="0" smtClean="0">
                <a:latin typeface="Arial Narrow" panose="020B0606020202030204" pitchFamily="34" charset="0"/>
              </a:rPr>
              <a:t>Volumen de descarga</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2657728831"/>
              </p:ext>
            </p:extLst>
          </p:nvPr>
        </p:nvGraphicFramePr>
        <p:xfrm>
          <a:off x="3635897" y="1700808"/>
          <a:ext cx="2448272" cy="4392496"/>
        </p:xfrm>
        <a:graphic>
          <a:graphicData uri="http://schemas.openxmlformats.org/drawingml/2006/table">
            <a:tbl>
              <a:tblPr firstRow="1" firstCol="1" bandRow="1">
                <a:tableStyleId>{17292A2E-F333-43FB-9621-5CBBE7FDCDCB}</a:tableStyleId>
              </a:tblPr>
              <a:tblGrid>
                <a:gridCol w="842893"/>
                <a:gridCol w="731987"/>
                <a:gridCol w="873392"/>
              </a:tblGrid>
              <a:tr h="274531">
                <a:tc>
                  <a:txBody>
                    <a:bodyPr/>
                    <a:lstStyle/>
                    <a:p>
                      <a:pPr algn="ctr">
                        <a:lnSpc>
                          <a:spcPct val="115000"/>
                        </a:lnSpc>
                        <a:spcAft>
                          <a:spcPts val="0"/>
                        </a:spcAft>
                      </a:pPr>
                      <a:r>
                        <a:rPr lang="es-EC" sz="1400" b="1" dirty="0">
                          <a:effectLst/>
                          <a:latin typeface="Arial Narrow" panose="020B0606020202030204" pitchFamily="34" charset="0"/>
                        </a:rPr>
                        <a:t>T</a:t>
                      </a:r>
                      <a:endParaRPr lang="es-EC" sz="1200" b="1" dirty="0">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a:t>
                      </a:r>
                      <a:endParaRPr lang="es-EC" sz="1200" b="1">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Δ Volumen</a:t>
                      </a:r>
                      <a:endParaRPr lang="es-EC" sz="1200" b="1">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1">
                          <a:effectLst/>
                          <a:latin typeface="Arial Narrow" panose="020B0606020202030204" pitchFamily="34" charset="0"/>
                        </a:rPr>
                        <a:t>horas</a:t>
                      </a:r>
                      <a:endParaRPr lang="es-EC" sz="1200" b="1">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m3/seg</a:t>
                      </a:r>
                      <a:endParaRPr lang="es-EC" sz="1200" b="1">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10^6 m3</a:t>
                      </a:r>
                      <a:endParaRPr lang="es-EC" sz="1200" b="1" dirty="0">
                        <a:effectLst/>
                        <a:latin typeface="Arial Narrow" panose="020B0606020202030204" pitchFamily="34" charset="0"/>
                        <a:ea typeface="Calibri"/>
                        <a:cs typeface="Times New Roman"/>
                      </a:endParaRPr>
                    </a:p>
                  </a:txBody>
                  <a:tcPr marL="32368" marR="32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0,00</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0,70</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11,18</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0,01</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1,39</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55,90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0,08</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2,09</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119,25</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0,22</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2,79</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208,69</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0,41</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3,48</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320,49</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0,66</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4,18</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447,20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0,96</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4,87</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573,90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1,28</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5,57</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663,34</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1,55</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6,27</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722,97</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1,74</a:t>
                      </a:r>
                      <a:endParaRPr lang="es-EC" sz="120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6,96</a:t>
                      </a:r>
                      <a:endParaRPr lang="es-EC" sz="1200" b="1" u="sng" dirty="0">
                        <a:solidFill>
                          <a:srgbClr val="FF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745,33</a:t>
                      </a:r>
                      <a:endParaRPr lang="es-EC" sz="1200" b="1" u="sng" dirty="0">
                        <a:solidFill>
                          <a:srgbClr val="FF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1,84</a:t>
                      </a:r>
                      <a:endParaRPr lang="es-EC" sz="1200" b="1" u="sng" dirty="0">
                        <a:solidFill>
                          <a:srgbClr val="FF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7,66</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730,42</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1,85</a:t>
                      </a:r>
                      <a:endParaRPr lang="es-EC" sz="120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a:effectLst/>
                          <a:latin typeface="Arial Narrow" panose="020B0606020202030204" pitchFamily="34" charset="0"/>
                        </a:rPr>
                        <a:t>8,36</a:t>
                      </a:r>
                      <a:endParaRPr lang="es-EC" sz="1200" b="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685,70</a:t>
                      </a:r>
                      <a:endParaRPr lang="es-EC" sz="120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1,78</a:t>
                      </a:r>
                      <a:endParaRPr lang="es-EC" sz="120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4531">
                <a:tc>
                  <a:txBody>
                    <a:bodyPr/>
                    <a:lstStyle/>
                    <a:p>
                      <a:pPr algn="ctr">
                        <a:lnSpc>
                          <a:spcPct val="115000"/>
                        </a:lnSpc>
                        <a:spcAft>
                          <a:spcPts val="0"/>
                        </a:spcAft>
                      </a:pPr>
                      <a:r>
                        <a:rPr lang="es-EC" sz="1400" b="0" dirty="0">
                          <a:effectLst/>
                          <a:latin typeface="Arial Narrow" panose="020B0606020202030204" pitchFamily="34" charset="0"/>
                        </a:rPr>
                        <a:t>9,05</a:t>
                      </a:r>
                      <a:endParaRPr lang="es-EC" sz="1200" b="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626,07</a:t>
                      </a:r>
                      <a:endParaRPr lang="es-EC" sz="120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1,64</a:t>
                      </a:r>
                      <a:endParaRPr lang="es-EC" sz="1200" dirty="0">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424319309"/>
              </p:ext>
            </p:extLst>
          </p:nvPr>
        </p:nvGraphicFramePr>
        <p:xfrm>
          <a:off x="6228184" y="1700808"/>
          <a:ext cx="2376264" cy="4392495"/>
        </p:xfrm>
        <a:graphic>
          <a:graphicData uri="http://schemas.openxmlformats.org/drawingml/2006/table">
            <a:tbl>
              <a:tblPr firstRow="1" firstCol="1" bandRow="1">
                <a:tableStyleId>{17292A2E-F333-43FB-9621-5CBBE7FDCDCB}</a:tableStyleId>
              </a:tblPr>
              <a:tblGrid>
                <a:gridCol w="818103"/>
                <a:gridCol w="710457"/>
                <a:gridCol w="847704"/>
              </a:tblGrid>
              <a:tr h="292833">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9,75</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558,99</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1,49</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10,45</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484,46</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1,31</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11,14</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424,84</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1,14</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12,54</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320,49</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1,87</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13,93</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238,50</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1,40</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15,32</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178,88</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1,05</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16,71</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134,16</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0,78</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18,11</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96,89</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0,58</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19,50</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73,04</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0,43</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20,89</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55,90</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0,32</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24,37</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26,83</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0,52</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27,86</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13,42</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0,25</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31,34</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a:solidFill>
                            <a:sysClr val="windowText" lastClr="000000"/>
                          </a:solidFill>
                          <a:effectLst/>
                          <a:latin typeface="Arial Narrow" panose="020B0606020202030204" pitchFamily="34" charset="0"/>
                        </a:rPr>
                        <a:t>6,71</a:t>
                      </a:r>
                      <a:endParaRPr lang="es-EC" sz="1400" b="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0,13</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34,82</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2,98</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0,06</a:t>
                      </a:r>
                      <a:endParaRPr lang="es-EC" sz="1400" b="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2833">
                <a:tc gridSpan="2">
                  <a:txBody>
                    <a:bodyPr/>
                    <a:lstStyle/>
                    <a:p>
                      <a:pPr algn="ctr">
                        <a:lnSpc>
                          <a:spcPct val="115000"/>
                        </a:lnSpc>
                        <a:spcAft>
                          <a:spcPts val="0"/>
                        </a:spcAft>
                      </a:pPr>
                      <a:r>
                        <a:rPr lang="es-EC" sz="1400" dirty="0">
                          <a:solidFill>
                            <a:sysClr val="windowText" lastClr="000000"/>
                          </a:solidFill>
                          <a:effectLst/>
                          <a:latin typeface="Arial Narrow" panose="020B0606020202030204" pitchFamily="34" charset="0"/>
                        </a:rPr>
                        <a:t>Total 10^6 m3</a:t>
                      </a:r>
                      <a:endParaRPr lang="es-EC" sz="140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a:txBody>
                    <a:bodyPr/>
                    <a:lstStyle/>
                    <a:p>
                      <a:pPr algn="ctr">
                        <a:lnSpc>
                          <a:spcPct val="115000"/>
                        </a:lnSpc>
                        <a:spcAft>
                          <a:spcPts val="0"/>
                        </a:spcAft>
                      </a:pPr>
                      <a:r>
                        <a:rPr lang="es-EC" sz="1400" dirty="0">
                          <a:solidFill>
                            <a:sysClr val="windowText" lastClr="000000"/>
                          </a:solidFill>
                          <a:effectLst/>
                          <a:latin typeface="Arial Narrow" panose="020B0606020202030204" pitchFamily="34" charset="0"/>
                        </a:rPr>
                        <a:t>25,35</a:t>
                      </a:r>
                      <a:endParaRPr lang="es-EC" sz="1400" dirty="0">
                        <a:solidFill>
                          <a:sysClr val="windowText" lastClr="000000"/>
                        </a:solidFill>
                        <a:effectLst/>
                        <a:latin typeface="Arial Narrow" panose="020B0606020202030204" pitchFamily="34" charset="0"/>
                        <a:ea typeface="Calibri"/>
                        <a:cs typeface="Times New Roman"/>
                      </a:endParaRPr>
                    </a:p>
                  </a:txBody>
                  <a:tcPr marL="32368" marR="32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AlternateContent xmlns:mc="http://schemas.openxmlformats.org/markup-compatibility/2006" xmlns:a14="http://schemas.microsoft.com/office/drawing/2010/main">
        <mc:Choice Requires="a14">
          <p:sp>
            <p:nvSpPr>
              <p:cNvPr id="9" name="8 Rectángulo"/>
              <p:cNvSpPr/>
              <p:nvPr/>
            </p:nvSpPr>
            <p:spPr>
              <a:xfrm>
                <a:off x="530748" y="1700808"/>
                <a:ext cx="2745108" cy="4551567"/>
              </a:xfrm>
              <a:prstGeom prst="rect">
                <a:avLst/>
              </a:prstGeom>
            </p:spPr>
            <p:txBody>
              <a:bodyPr wrap="square">
                <a:spAutoFit/>
              </a:bodyPr>
              <a:lstStyle/>
              <a:p>
                <a:pPr algn="just">
                  <a:lnSpc>
                    <a:spcPct val="150000"/>
                  </a:lnSpc>
                </a:pPr>
                <a:r>
                  <a:rPr lang="es-ES_tradnl" sz="1500" dirty="0">
                    <a:latin typeface="Arial Narrow" panose="020B0606020202030204" pitchFamily="34" charset="0"/>
                  </a:rPr>
                  <a:t>Para el cálculo del  volumen de descarga del túnel, se necesita conocer la variación del volumen en función del tiempo transcurrido aplicando la siguiente fórmula:</a:t>
                </a:r>
              </a:p>
              <a:p>
                <a:pPr algn="just">
                  <a:lnSpc>
                    <a:spcPct val="150000"/>
                  </a:lnSpc>
                </a:pPr>
                <a:endParaRPr lang="es-EC" sz="1500" dirty="0">
                  <a:latin typeface="Arial Narrow" panose="020B060602020203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s-ES_tradnl" sz="1500">
                          <a:latin typeface="Cambria Math"/>
                        </a:rPr>
                        <m:t>∆</m:t>
                      </m:r>
                      <m:r>
                        <a:rPr lang="es-ES_tradnl" sz="1500">
                          <a:latin typeface="Cambria Math"/>
                        </a:rPr>
                        <m:t>𝑽𝒐𝒍𝒖𝒎𝒆𝒏</m:t>
                      </m:r>
                      <m:r>
                        <a:rPr lang="es-ES_tradnl" sz="1500">
                          <a:latin typeface="Cambria Math"/>
                        </a:rPr>
                        <m:t>= </m:t>
                      </m:r>
                      <m:f>
                        <m:fPr>
                          <m:ctrlPr>
                            <a:rPr lang="es-EC" sz="1500" i="1">
                              <a:latin typeface="Cambria Math"/>
                            </a:rPr>
                          </m:ctrlPr>
                        </m:fPr>
                        <m:num>
                          <m:r>
                            <a:rPr lang="es-ES_tradnl" sz="1500">
                              <a:latin typeface="Cambria Math"/>
                            </a:rPr>
                            <m:t>∆</m:t>
                          </m:r>
                          <m:r>
                            <a:rPr lang="es-ES_tradnl" sz="1500">
                              <a:latin typeface="Cambria Math"/>
                            </a:rPr>
                            <m:t>𝑻</m:t>
                          </m:r>
                          <m:r>
                            <a:rPr lang="es-ES_tradnl" sz="1500">
                              <a:latin typeface="Cambria Math"/>
                            </a:rPr>
                            <m:t>∗∆</m:t>
                          </m:r>
                          <m:r>
                            <a:rPr lang="es-ES_tradnl" sz="1500">
                              <a:latin typeface="Cambria Math"/>
                            </a:rPr>
                            <m:t>𝑸</m:t>
                          </m:r>
                          <m:r>
                            <a:rPr lang="es-ES_tradnl" sz="1500">
                              <a:latin typeface="Cambria Math"/>
                            </a:rPr>
                            <m:t>∗</m:t>
                          </m:r>
                          <m:r>
                            <a:rPr lang="es-ES_tradnl" sz="1500">
                              <a:latin typeface="Cambria Math"/>
                            </a:rPr>
                            <m:t>𝟑𝟔𝟎𝟎</m:t>
                          </m:r>
                        </m:num>
                        <m:den>
                          <m:r>
                            <a:rPr lang="es-ES_tradnl" sz="1500">
                              <a:latin typeface="Cambria Math"/>
                            </a:rPr>
                            <m:t>𝟐𝟎𝟎𝟎𝟎𝟎𝟎</m:t>
                          </m:r>
                        </m:den>
                      </m:f>
                    </m:oMath>
                  </m:oMathPara>
                </a14:m>
                <a:endParaRPr lang="es-EC" sz="1500" dirty="0">
                  <a:latin typeface="Arial Narrow" panose="020B0606020202030204" pitchFamily="34" charset="0"/>
                </a:endParaRPr>
              </a:p>
              <a:p>
                <a:pPr algn="just">
                  <a:lnSpc>
                    <a:spcPct val="150000"/>
                  </a:lnSpc>
                </a:pPr>
                <a:endParaRPr lang="es-EC" sz="1500" dirty="0">
                  <a:latin typeface="Arial Narrow" panose="020B0606020202030204" pitchFamily="34" charset="0"/>
                </a:endParaRPr>
              </a:p>
              <a:p>
                <a:pPr algn="just">
                  <a:lnSpc>
                    <a:spcPct val="150000"/>
                  </a:lnSpc>
                </a:pPr>
                <a:r>
                  <a:rPr lang="es-ES_tradnl" sz="1500" dirty="0">
                    <a:latin typeface="Arial Narrow" panose="020B0606020202030204" pitchFamily="34" charset="0"/>
                  </a:rPr>
                  <a:t>Dónde: </a:t>
                </a:r>
                <a:endParaRPr lang="es-EC" sz="1500" dirty="0">
                  <a:latin typeface="Arial Narrow" panose="020B0606020202030204" pitchFamily="34" charset="0"/>
                </a:endParaRPr>
              </a:p>
              <a:p>
                <a:pPr algn="just">
                  <a:lnSpc>
                    <a:spcPct val="150000"/>
                  </a:lnSpc>
                </a:pPr>
                <a:r>
                  <a:rPr lang="es-ES_tradnl" sz="1500" dirty="0">
                    <a:latin typeface="Arial Narrow" panose="020B0606020202030204" pitchFamily="34" charset="0"/>
                  </a:rPr>
                  <a:t> </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_tradnl" sz="1500" dirty="0">
                    <a:latin typeface="Arial Narrow" panose="020B0606020202030204" pitchFamily="34" charset="0"/>
                  </a:rPr>
                  <a:t>∆T = </a:t>
                </a:r>
                <a:r>
                  <a:rPr lang="es-ES_tradnl" sz="1500" dirty="0" err="1">
                    <a:latin typeface="Arial Narrow" panose="020B0606020202030204" pitchFamily="34" charset="0"/>
                  </a:rPr>
                  <a:t>Tfinal</a:t>
                </a:r>
                <a:r>
                  <a:rPr lang="es-ES_tradnl" sz="1500" dirty="0">
                    <a:latin typeface="Arial Narrow" panose="020B0606020202030204" pitchFamily="34" charset="0"/>
                  </a:rPr>
                  <a:t> –T inicial</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_tradnl" sz="1500" dirty="0">
                    <a:latin typeface="Arial Narrow" panose="020B0606020202030204" pitchFamily="34" charset="0"/>
                  </a:rPr>
                  <a:t>∆Q = </a:t>
                </a:r>
                <a:r>
                  <a:rPr lang="es-ES_tradnl" sz="1500" dirty="0" err="1">
                    <a:latin typeface="Arial Narrow" panose="020B0606020202030204" pitchFamily="34" charset="0"/>
                  </a:rPr>
                  <a:t>Qfinal</a:t>
                </a:r>
                <a:r>
                  <a:rPr lang="es-ES_tradnl" sz="1500" dirty="0">
                    <a:latin typeface="Arial Narrow" panose="020B0606020202030204" pitchFamily="34" charset="0"/>
                  </a:rPr>
                  <a:t> - </a:t>
                </a:r>
                <a:r>
                  <a:rPr lang="es-ES_tradnl" sz="1500" dirty="0" err="1">
                    <a:latin typeface="Arial Narrow" panose="020B0606020202030204" pitchFamily="34" charset="0"/>
                  </a:rPr>
                  <a:t>Qinicial</a:t>
                </a:r>
                <a:endParaRPr lang="es-EC" sz="1500" dirty="0">
                  <a:latin typeface="Arial Narrow" panose="020B0606020202030204" pitchFamily="34" charset="0"/>
                </a:endParaRPr>
              </a:p>
            </p:txBody>
          </p:sp>
        </mc:Choice>
        <mc:Fallback xmlns="">
          <p:sp>
            <p:nvSpPr>
              <p:cNvPr id="9" name="8 Rectángulo"/>
              <p:cNvSpPr>
                <a:spLocks noRot="1" noChangeAspect="1" noMove="1" noResize="1" noEditPoints="1" noAdjustHandles="1" noChangeArrowheads="1" noChangeShapeType="1" noTextEdit="1"/>
              </p:cNvSpPr>
              <p:nvPr/>
            </p:nvSpPr>
            <p:spPr>
              <a:xfrm>
                <a:off x="530748" y="1700808"/>
                <a:ext cx="2745108" cy="4551567"/>
              </a:xfrm>
              <a:prstGeom prst="rect">
                <a:avLst/>
              </a:prstGeom>
              <a:blipFill rotWithShape="1">
                <a:blip r:embed="rId2"/>
                <a:stretch>
                  <a:fillRect l="-667" r="-1111"/>
                </a:stretch>
              </a:blipFill>
            </p:spPr>
            <p:txBody>
              <a:bodyPr/>
              <a:lstStyle/>
              <a:p>
                <a:r>
                  <a:rPr lang="es-EC">
                    <a:noFill/>
                  </a:rPr>
                  <a:t> </a:t>
                </a:r>
              </a:p>
            </p:txBody>
          </p:sp>
        </mc:Fallback>
      </mc:AlternateContent>
    </p:spTree>
    <p:extLst>
      <p:ext uri="{BB962C8B-B14F-4D97-AF65-F5344CB8AC3E}">
        <p14:creationId xmlns:p14="http://schemas.microsoft.com/office/powerpoint/2010/main" val="33460799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259468"/>
            <a:ext cx="2007281" cy="369332"/>
          </a:xfrm>
          <a:prstGeom prst="rect">
            <a:avLst/>
          </a:prstGeom>
        </p:spPr>
        <p:txBody>
          <a:bodyPr wrap="none">
            <a:spAutoFit/>
          </a:bodyPr>
          <a:lstStyle/>
          <a:p>
            <a:pPr lvl="0"/>
            <a:r>
              <a:rPr lang="es-ES_tradnl" b="1" u="sng" dirty="0" smtClean="0">
                <a:latin typeface="Arial Narrow" panose="020B0606020202030204" pitchFamily="34" charset="0"/>
              </a:rPr>
              <a:t>Carga sobre el túnel</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739504162"/>
              </p:ext>
            </p:extLst>
          </p:nvPr>
        </p:nvGraphicFramePr>
        <p:xfrm>
          <a:off x="323528" y="2767509"/>
          <a:ext cx="3384376" cy="1472184"/>
        </p:xfrm>
        <a:graphic>
          <a:graphicData uri="http://schemas.openxmlformats.org/drawingml/2006/table">
            <a:tbl>
              <a:tblPr firstRow="1" firstCol="1" bandRow="1">
                <a:tableStyleId>{17292A2E-F333-43FB-9621-5CBBE7FDCDCB}</a:tableStyleId>
              </a:tblPr>
              <a:tblGrid>
                <a:gridCol w="2643194"/>
                <a:gridCol w="741182"/>
              </a:tblGrid>
              <a:tr h="398720">
                <a:tc>
                  <a:txBody>
                    <a:bodyPr/>
                    <a:lstStyle/>
                    <a:p>
                      <a:pPr algn="ctr">
                        <a:lnSpc>
                          <a:spcPct val="115000"/>
                        </a:lnSpc>
                        <a:spcAft>
                          <a:spcPts val="0"/>
                        </a:spcAft>
                      </a:pPr>
                      <a:r>
                        <a:rPr lang="es-EC" sz="1200" b="1" dirty="0">
                          <a:solidFill>
                            <a:sysClr val="windowText" lastClr="000000"/>
                          </a:solidFill>
                          <a:effectLst/>
                          <a:latin typeface="Arial Narrow" panose="020B0606020202030204" pitchFamily="34" charset="0"/>
                        </a:rPr>
                        <a:t>Cota del Nivel Máximo de operación (</a:t>
                      </a:r>
                      <a:r>
                        <a:rPr lang="es-EC" sz="1200" b="1" dirty="0" err="1">
                          <a:solidFill>
                            <a:sysClr val="windowText" lastClr="000000"/>
                          </a:solidFill>
                          <a:effectLst/>
                          <a:latin typeface="Arial Narrow" panose="020B0606020202030204" pitchFamily="34" charset="0"/>
                        </a:rPr>
                        <a:t>m.s.n.m</a:t>
                      </a:r>
                      <a:r>
                        <a:rPr lang="es-EC" sz="1200" b="1" dirty="0">
                          <a:solidFill>
                            <a:sysClr val="windowText" lastClr="000000"/>
                          </a:solidFill>
                          <a:effectLst/>
                          <a:latin typeface="Arial Narrow" panose="020B0606020202030204" pitchFamily="34" charset="0"/>
                        </a:rPr>
                        <a:t>)</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28</a:t>
                      </a:r>
                      <a:endParaRPr lang="es-EC" sz="11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8295">
                <a:tc>
                  <a:txBody>
                    <a:bodyPr/>
                    <a:lstStyle/>
                    <a:p>
                      <a:pPr algn="ctr">
                        <a:lnSpc>
                          <a:spcPct val="115000"/>
                        </a:lnSpc>
                        <a:spcAft>
                          <a:spcPts val="0"/>
                        </a:spcAft>
                      </a:pPr>
                      <a:r>
                        <a:rPr lang="es-EC" sz="1200" b="1" dirty="0" err="1">
                          <a:solidFill>
                            <a:sysClr val="windowText" lastClr="000000"/>
                          </a:solidFill>
                          <a:effectLst/>
                          <a:latin typeface="Arial Narrow" panose="020B0606020202030204" pitchFamily="34" charset="0"/>
                        </a:rPr>
                        <a:t>Qmax</a:t>
                      </a:r>
                      <a:r>
                        <a:rPr lang="es-EC" sz="1200" b="1" dirty="0">
                          <a:solidFill>
                            <a:sysClr val="windowText" lastClr="000000"/>
                          </a:solidFill>
                          <a:effectLst/>
                          <a:latin typeface="Arial Narrow" panose="020B0606020202030204" pitchFamily="34" charset="0"/>
                        </a:rPr>
                        <a:t> (m3/s)</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745,33</a:t>
                      </a:r>
                      <a:endParaRPr lang="es-EC" sz="1100" b="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284">
                <a:tc>
                  <a:txBody>
                    <a:bodyPr/>
                    <a:lstStyle/>
                    <a:p>
                      <a:pPr algn="ctr">
                        <a:lnSpc>
                          <a:spcPct val="115000"/>
                        </a:lnSpc>
                        <a:spcAft>
                          <a:spcPts val="0"/>
                        </a:spcAft>
                      </a:pPr>
                      <a:r>
                        <a:rPr lang="es-EC" sz="1200" b="1" dirty="0">
                          <a:solidFill>
                            <a:sysClr val="windowText" lastClr="000000"/>
                          </a:solidFill>
                          <a:effectLst/>
                          <a:latin typeface="Arial Narrow" panose="020B0606020202030204" pitchFamily="34" charset="0"/>
                        </a:rPr>
                        <a:t>ξ (</a:t>
                      </a:r>
                      <a:r>
                        <a:rPr lang="es-EC" sz="1200" b="1" dirty="0" err="1">
                          <a:solidFill>
                            <a:sysClr val="windowText" lastClr="000000"/>
                          </a:solidFill>
                          <a:effectLst/>
                          <a:latin typeface="Arial Narrow" panose="020B0606020202030204" pitchFamily="34" charset="0"/>
                        </a:rPr>
                        <a:t>Aprox</a:t>
                      </a:r>
                      <a:r>
                        <a:rPr lang="es-EC" sz="1200" b="1" dirty="0">
                          <a:solidFill>
                            <a:sysClr val="windowText" lastClr="000000"/>
                          </a:solidFill>
                          <a:effectLst/>
                          <a:latin typeface="Arial Narrow" panose="020B0606020202030204" pitchFamily="34" charset="0"/>
                        </a:rPr>
                        <a:t>)</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0,62</a:t>
                      </a:r>
                      <a:endParaRPr lang="es-EC" sz="1100" b="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284">
                <a:tc>
                  <a:txBody>
                    <a:bodyPr/>
                    <a:lstStyle/>
                    <a:p>
                      <a:pPr algn="ctr">
                        <a:lnSpc>
                          <a:spcPct val="115000"/>
                        </a:lnSpc>
                        <a:spcAft>
                          <a:spcPts val="0"/>
                        </a:spcAft>
                      </a:pPr>
                      <a:r>
                        <a:rPr lang="es-EC" sz="1200" b="1" dirty="0" err="1">
                          <a:solidFill>
                            <a:sysClr val="windowText" lastClr="000000"/>
                          </a:solidFill>
                          <a:effectLst/>
                          <a:latin typeface="Arial Narrow" panose="020B0606020202030204" pitchFamily="34" charset="0"/>
                        </a:rPr>
                        <a:t>Cq</a:t>
                      </a:r>
                      <a:r>
                        <a:rPr lang="es-EC" sz="1200" b="1" dirty="0">
                          <a:solidFill>
                            <a:sysClr val="windowText" lastClr="000000"/>
                          </a:solidFill>
                          <a:effectLst/>
                          <a:latin typeface="Arial Narrow" panose="020B0606020202030204" pitchFamily="34" charset="0"/>
                        </a:rPr>
                        <a:t> (</a:t>
                      </a:r>
                      <a:r>
                        <a:rPr lang="es-EC" sz="1200" b="1" dirty="0" err="1">
                          <a:solidFill>
                            <a:sysClr val="windowText" lastClr="000000"/>
                          </a:solidFill>
                          <a:effectLst/>
                          <a:latin typeface="Arial Narrow" panose="020B0606020202030204" pitchFamily="34" charset="0"/>
                        </a:rPr>
                        <a:t>Aprox</a:t>
                      </a:r>
                      <a:r>
                        <a:rPr lang="es-EC" sz="1200" b="1" dirty="0">
                          <a:solidFill>
                            <a:sysClr val="windowText" lastClr="000000"/>
                          </a:solidFill>
                          <a:effectLst/>
                          <a:latin typeface="Arial Narrow" panose="020B0606020202030204" pitchFamily="34" charset="0"/>
                        </a:rPr>
                        <a:t>)</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0,57</a:t>
                      </a:r>
                      <a:endParaRPr lang="es-EC" sz="1100" b="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284">
                <a:tc>
                  <a:txBody>
                    <a:bodyPr/>
                    <a:lstStyle/>
                    <a:p>
                      <a:pPr algn="ctr">
                        <a:lnSpc>
                          <a:spcPct val="115000"/>
                        </a:lnSpc>
                        <a:spcAft>
                          <a:spcPts val="0"/>
                        </a:spcAft>
                      </a:pPr>
                      <a:r>
                        <a:rPr lang="es-EC" sz="1200" b="1" dirty="0">
                          <a:solidFill>
                            <a:sysClr val="windowText" lastClr="000000"/>
                          </a:solidFill>
                          <a:effectLst/>
                          <a:latin typeface="Arial Narrow" panose="020B0606020202030204" pitchFamily="34" charset="0"/>
                        </a:rPr>
                        <a:t>Ancho del Túnel (b)</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4,00</a:t>
                      </a:r>
                      <a:endParaRPr lang="es-EC" sz="11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6280">
                <a:tc>
                  <a:txBody>
                    <a:bodyPr/>
                    <a:lstStyle/>
                    <a:p>
                      <a:pPr algn="ctr">
                        <a:lnSpc>
                          <a:spcPct val="115000"/>
                        </a:lnSpc>
                        <a:spcAft>
                          <a:spcPts val="0"/>
                        </a:spcAft>
                      </a:pPr>
                      <a:r>
                        <a:rPr lang="es-EC" sz="1200" b="1" dirty="0">
                          <a:solidFill>
                            <a:sysClr val="windowText" lastClr="000000"/>
                          </a:solidFill>
                          <a:effectLst/>
                          <a:latin typeface="Arial Narrow" panose="020B0606020202030204" pitchFamily="34" charset="0"/>
                        </a:rPr>
                        <a:t>Altura del Túnel (he)</a:t>
                      </a:r>
                      <a:endParaRPr lang="es-EC" sz="11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4,00</a:t>
                      </a:r>
                      <a:endParaRPr lang="es-EC" sz="11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3616156621"/>
              </p:ext>
            </p:extLst>
          </p:nvPr>
        </p:nvGraphicFramePr>
        <p:xfrm>
          <a:off x="3923928" y="1440963"/>
          <a:ext cx="4824536" cy="5398008"/>
        </p:xfrm>
        <a:graphic>
          <a:graphicData uri="http://schemas.openxmlformats.org/drawingml/2006/table">
            <a:tbl>
              <a:tblPr firstRow="1" firstCol="1" bandRow="1">
                <a:tableStyleId>{912C8C85-51F0-491E-9774-3900AFEF0FD7}</a:tableStyleId>
              </a:tblPr>
              <a:tblGrid>
                <a:gridCol w="783255"/>
                <a:gridCol w="880411"/>
                <a:gridCol w="407184"/>
                <a:gridCol w="850937"/>
                <a:gridCol w="1188801"/>
                <a:gridCol w="713948"/>
              </a:tblGrid>
              <a:tr h="241070">
                <a:tc gridSpan="2">
                  <a:txBody>
                    <a:bodyPr/>
                    <a:lstStyle/>
                    <a:p>
                      <a:pPr algn="ctr">
                        <a:lnSpc>
                          <a:spcPct val="115000"/>
                        </a:lnSpc>
                        <a:spcAft>
                          <a:spcPts val="0"/>
                        </a:spcAft>
                      </a:pPr>
                      <a:r>
                        <a:rPr lang="es-EC" sz="1400" dirty="0">
                          <a:effectLst/>
                          <a:latin typeface="Arial Narrow" panose="020B0606020202030204" pitchFamily="34" charset="0"/>
                        </a:rPr>
                        <a:t>Cota vs volumen</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gridSpan="4">
                  <a:txBody>
                    <a:bodyPr/>
                    <a:lstStyle/>
                    <a:p>
                      <a:pPr algn="ctr">
                        <a:lnSpc>
                          <a:spcPct val="115000"/>
                        </a:lnSpc>
                        <a:spcAft>
                          <a:spcPts val="0"/>
                        </a:spcAft>
                      </a:pPr>
                      <a:r>
                        <a:rPr lang="es-EC" sz="1400">
                          <a:effectLst/>
                          <a:latin typeface="Arial Narrow" panose="020B0606020202030204" pitchFamily="34" charset="0"/>
                        </a:rPr>
                        <a:t>Carga sobre el Túnel</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479005">
                <a:tc>
                  <a:txBody>
                    <a:bodyPr/>
                    <a:lstStyle/>
                    <a:p>
                      <a:pPr algn="ctr">
                        <a:lnSpc>
                          <a:spcPct val="115000"/>
                        </a:lnSpc>
                        <a:spcAft>
                          <a:spcPts val="0"/>
                        </a:spcAft>
                      </a:pPr>
                      <a:r>
                        <a:rPr lang="es-EC" sz="1400" b="1" dirty="0">
                          <a:effectLst/>
                          <a:latin typeface="Arial Narrow" panose="020B0606020202030204" pitchFamily="34" charset="0"/>
                        </a:rPr>
                        <a:t>Cota   </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Volumen embalse</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H</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Delta V. Embalse</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err="1">
                          <a:effectLst/>
                          <a:latin typeface="Arial Narrow" panose="020B0606020202030204" pitchFamily="34" charset="0"/>
                        </a:rPr>
                        <a:t>Qx</a:t>
                      </a:r>
                      <a:r>
                        <a:rPr lang="es-EC" sz="1400" b="1" dirty="0">
                          <a:effectLst/>
                          <a:latin typeface="Arial Narrow" panose="020B0606020202030204" pitchFamily="34" charset="0"/>
                        </a:rPr>
                        <a:t>                              (Q </a:t>
                      </a:r>
                      <a:r>
                        <a:rPr lang="es-EC" sz="1400" b="1" dirty="0" smtClean="0">
                          <a:effectLst/>
                          <a:latin typeface="Arial Narrow" panose="020B0606020202030204" pitchFamily="34" charset="0"/>
                        </a:rPr>
                        <a:t>descarga</a:t>
                      </a:r>
                      <a:r>
                        <a:rPr lang="es-EC" sz="1400" b="1" dirty="0">
                          <a:effectLst/>
                          <a:latin typeface="Arial Narrow" panose="020B0606020202030204" pitchFamily="34" charset="0"/>
                        </a:rPr>
                        <a:t>)</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Qx</a:t>
                      </a:r>
                      <a:endParaRPr lang="es-EC" sz="1200" b="1">
                        <a:effectLst/>
                        <a:latin typeface="Arial Narrow" panose="020B0606020202030204" pitchFamily="34" charset="0"/>
                      </a:endParaRPr>
                    </a:p>
                    <a:p>
                      <a:pPr algn="ctr">
                        <a:lnSpc>
                          <a:spcPct val="115000"/>
                        </a:lnSpc>
                        <a:spcAft>
                          <a:spcPts val="0"/>
                        </a:spcAft>
                      </a:pPr>
                      <a:r>
                        <a:rPr lang="es-EC" sz="1400" b="1">
                          <a:effectLst/>
                          <a:latin typeface="Arial Narrow" panose="020B0606020202030204" pitchFamily="34" charset="0"/>
                        </a:rPr>
                        <a:t>(Túnel)</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1" dirty="0" err="1">
                          <a:effectLst/>
                          <a:latin typeface="Arial Narrow" panose="020B0606020202030204" pitchFamily="34" charset="0"/>
                        </a:rPr>
                        <a:t>m.sn.m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10</a:t>
                      </a:r>
                      <a:r>
                        <a:rPr lang="es-EC" sz="1400" b="1" baseline="30000">
                          <a:effectLst/>
                          <a:latin typeface="Arial Narrow" panose="020B0606020202030204" pitchFamily="34" charset="0"/>
                        </a:rPr>
                        <a:t>6</a:t>
                      </a:r>
                      <a:r>
                        <a:rPr lang="es-EC" sz="1400" b="1">
                          <a:effectLst/>
                          <a:latin typeface="Arial Narrow" panose="020B0606020202030204" pitchFamily="34" charset="0"/>
                        </a:rPr>
                        <a:t> (m</a:t>
                      </a:r>
                      <a:r>
                        <a:rPr lang="es-EC" sz="1400" b="1" baseline="30000">
                          <a:effectLst/>
                          <a:latin typeface="Arial Narrow" panose="020B0606020202030204" pitchFamily="34" charset="0"/>
                        </a:rPr>
                        <a:t>3</a:t>
                      </a:r>
                      <a:r>
                        <a:rPr lang="es-EC" sz="1400" b="1">
                          <a:effectLst/>
                          <a:latin typeface="Arial Narrow" panose="020B0606020202030204" pitchFamily="34" charset="0"/>
                        </a:rPr>
                        <a:t>)</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10</a:t>
                      </a:r>
                      <a:r>
                        <a:rPr lang="es-EC" sz="1400" b="1" baseline="30000">
                          <a:effectLst/>
                          <a:latin typeface="Arial Narrow" panose="020B0606020202030204" pitchFamily="34" charset="0"/>
                        </a:rPr>
                        <a:t>6</a:t>
                      </a:r>
                      <a:r>
                        <a:rPr lang="es-EC" sz="1400" b="1">
                          <a:effectLst/>
                          <a:latin typeface="Arial Narrow" panose="020B0606020202030204" pitchFamily="34" charset="0"/>
                        </a:rPr>
                        <a:t> (m</a:t>
                      </a:r>
                      <a:r>
                        <a:rPr lang="es-EC" sz="1400" b="1" baseline="30000">
                          <a:effectLst/>
                          <a:latin typeface="Arial Narrow" panose="020B0606020202030204" pitchFamily="34" charset="0"/>
                        </a:rPr>
                        <a:t>3</a:t>
                      </a:r>
                      <a:r>
                        <a:rPr lang="es-EC" sz="1400" b="1">
                          <a:effectLst/>
                          <a:latin typeface="Arial Narrow" panose="020B0606020202030204" pitchFamily="34" charset="0"/>
                        </a:rPr>
                        <a:t>)</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200" b="1">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dirty="0" smtClean="0">
                          <a:effectLst/>
                          <a:latin typeface="Arial Narrow" panose="020B0606020202030204" pitchFamily="34" charset="0"/>
                        </a:rPr>
                        <a:t>m</a:t>
                      </a:r>
                      <a:endParaRPr lang="es-EC" sz="1200" b="1"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28</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0,39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745,33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dirty="0">
                          <a:effectLst/>
                          <a:latin typeface="Arial Narrow" panose="020B0606020202030204" pitchFamily="34" charset="0"/>
                        </a:rPr>
                        <a:t>28,5</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0,57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0,18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739,99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29</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0,77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0,38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733,83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29,5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0,62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726,86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0,88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719,07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30,5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710,47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31,00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701,06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31,50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3,50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1,82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690,83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32,00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2,19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679,80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32,50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4,50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667,94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33,00</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3,40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5,00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655,28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dirty="0">
                          <a:effectLst/>
                          <a:latin typeface="Arial Narrow" panose="020B0606020202030204" pitchFamily="34" charset="0"/>
                        </a:rPr>
                        <a:t>33,5</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3,85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3,46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641,81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34</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4,33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627,52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82</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34,5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4,84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612,42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86</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5,37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4,98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596,52</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35,5</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5,93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579,80</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a:effectLst/>
                          <a:latin typeface="Arial Narrow" panose="020B0606020202030204" pitchFamily="34" charset="0"/>
                        </a:rPr>
                        <a:t>36</a:t>
                      </a:r>
                      <a:endParaRPr lang="es-EC" sz="1200" b="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6,51</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6,13</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562,27</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99</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1070">
                <a:tc>
                  <a:txBody>
                    <a:bodyPr/>
                    <a:lstStyle/>
                    <a:p>
                      <a:pPr algn="ctr">
                        <a:lnSpc>
                          <a:spcPct val="115000"/>
                        </a:lnSpc>
                        <a:spcAft>
                          <a:spcPts val="0"/>
                        </a:spcAft>
                      </a:pPr>
                      <a:r>
                        <a:rPr lang="es-EC" sz="1400" b="0" dirty="0">
                          <a:effectLst/>
                          <a:latin typeface="Arial Narrow" panose="020B0606020202030204" pitchFamily="34" charset="0"/>
                        </a:rPr>
                        <a:t>36,5</a:t>
                      </a:r>
                      <a:endParaRPr lang="es-EC" sz="1200" b="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7,13</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8,5</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6,74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543,94</a:t>
                      </a:r>
                      <a:endParaRPr lang="es-EC" sz="120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103</a:t>
                      </a:r>
                      <a:endParaRPr lang="es-EC" sz="1200" dirty="0">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2" name="11 Rectángulo"/>
          <p:cNvSpPr/>
          <p:nvPr/>
        </p:nvSpPr>
        <p:spPr>
          <a:xfrm>
            <a:off x="395535" y="1844824"/>
            <a:ext cx="2284969" cy="43858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500" b="1" u="sng" dirty="0" smtClean="0">
                <a:latin typeface="Arial Narrow" panose="020B0606020202030204" pitchFamily="34" charset="0"/>
                <a:hlinkClick r:id="rId2" action="ppaction://hlinksldjump"/>
              </a:rPr>
              <a:t>Fórmulas empleadas</a:t>
            </a:r>
            <a:endParaRPr lang="es-EC" sz="1500" b="1" u="sng" dirty="0">
              <a:latin typeface="Arial Narrow" panose="020B0606020202030204" pitchFamily="34" charset="0"/>
            </a:endParaRPr>
          </a:p>
        </p:txBody>
      </p:sp>
      <p:sp>
        <p:nvSpPr>
          <p:cNvPr id="13" name="12 Rectángulo"/>
          <p:cNvSpPr/>
          <p:nvPr/>
        </p:nvSpPr>
        <p:spPr>
          <a:xfrm>
            <a:off x="395535" y="2242445"/>
            <a:ext cx="2284969" cy="43858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500" b="1" u="sng" dirty="0" smtClean="0">
                <a:latin typeface="Arial Narrow" panose="020B0606020202030204" pitchFamily="34" charset="0"/>
                <a:hlinkClick r:id="rId3" action="ppaction://hlinksldjump"/>
              </a:rPr>
              <a:t>Ecuación empleadas</a:t>
            </a:r>
            <a:endParaRPr lang="es-EC" sz="1500" b="1" u="sng" dirty="0">
              <a:latin typeface="Arial Narrow" panose="020B0606020202030204" pitchFamily="34" charset="0"/>
            </a:endParaRPr>
          </a:p>
        </p:txBody>
      </p:sp>
      <p:graphicFrame>
        <p:nvGraphicFramePr>
          <p:cNvPr id="14" name="13 Gráfico"/>
          <p:cNvGraphicFramePr/>
          <p:nvPr>
            <p:extLst>
              <p:ext uri="{D42A27DB-BD31-4B8C-83A1-F6EECF244321}">
                <p14:modId xmlns:p14="http://schemas.microsoft.com/office/powerpoint/2010/main" val="1824672665"/>
              </p:ext>
            </p:extLst>
          </p:nvPr>
        </p:nvGraphicFramePr>
        <p:xfrm>
          <a:off x="179512" y="4365104"/>
          <a:ext cx="3600400" cy="22322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43479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circle(in)">
                                      <p:cBhvr>
                                        <p:cTn id="52" dur="20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ircle(in)">
                                      <p:cBhvr>
                                        <p:cTn id="57" dur="2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2" grpId="0"/>
      <p:bldP spid="13" grpId="0"/>
      <p:bldGraphic spid="14" grpId="0">
        <p:bldAsOne/>
      </p:bldGraphic>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596044"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385192"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673224" y="1259468"/>
            <a:ext cx="1774845" cy="369332"/>
          </a:xfrm>
          <a:prstGeom prst="rect">
            <a:avLst/>
          </a:prstGeom>
        </p:spPr>
        <p:txBody>
          <a:bodyPr wrap="none">
            <a:spAutoFit/>
          </a:bodyPr>
          <a:lstStyle/>
          <a:p>
            <a:pPr lvl="0"/>
            <a:r>
              <a:rPr lang="es-ES_tradnl" b="1" u="sng" dirty="0" smtClean="0">
                <a:latin typeface="Arial Narrow" panose="020B0606020202030204" pitchFamily="34" charset="0"/>
              </a:rPr>
              <a:t>Caudal de Diseño</a:t>
            </a:r>
            <a:endParaRPr lang="es-EC" b="1" dirty="0">
              <a:latin typeface="Arial Narrow" panose="020B0606020202030204" pitchFamily="34" charset="0"/>
            </a:endParaRPr>
          </a:p>
        </p:txBody>
      </p:sp>
      <mc:AlternateContent xmlns:mc="http://schemas.openxmlformats.org/markup-compatibility/2006" xmlns:a14="http://schemas.microsoft.com/office/drawing/2010/main">
        <mc:Choice Requires="a14">
          <p:sp>
            <p:nvSpPr>
              <p:cNvPr id="7" name="6 Rectángulo"/>
              <p:cNvSpPr/>
              <p:nvPr/>
            </p:nvSpPr>
            <p:spPr>
              <a:xfrm>
                <a:off x="596044" y="1844824"/>
                <a:ext cx="4572000" cy="2755563"/>
              </a:xfrm>
              <a:prstGeom prst="rect">
                <a:avLst/>
              </a:prstGeom>
            </p:spPr>
            <p:txBody>
              <a:bodyPr>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s-EC" sz="1600" i="1">
                          <a:latin typeface="Cambria Math"/>
                        </a:rPr>
                        <m:t>𝑄</m:t>
                      </m:r>
                      <m:r>
                        <a:rPr lang="es-EC" sz="1600" i="1">
                          <a:latin typeface="Cambria Math"/>
                        </a:rPr>
                        <m:t>= </m:t>
                      </m:r>
                      <m:r>
                        <a:rPr lang="es-EC" sz="1600" i="1">
                          <a:latin typeface="Cambria Math"/>
                        </a:rPr>
                        <m:t>𝑏</m:t>
                      </m:r>
                      <m:r>
                        <a:rPr lang="es-EC" sz="1600" i="1">
                          <a:latin typeface="Cambria Math"/>
                        </a:rPr>
                        <m:t>∗</m:t>
                      </m:r>
                      <m:r>
                        <a:rPr lang="es-EC" sz="1600" i="1">
                          <a:latin typeface="Cambria Math"/>
                        </a:rPr>
                        <m:t>𝐶𝑞</m:t>
                      </m:r>
                      <m:r>
                        <a:rPr lang="es-EC" sz="1600" i="1">
                          <a:latin typeface="Cambria Math"/>
                        </a:rPr>
                        <m:t>∗</m:t>
                      </m:r>
                      <m:r>
                        <a:rPr lang="es-EC" sz="1600" i="1">
                          <a:latin typeface="Cambria Math"/>
                        </a:rPr>
                        <m:t>h𝑒</m:t>
                      </m:r>
                      <m:r>
                        <a:rPr lang="es-EC" sz="1600" i="1">
                          <a:latin typeface="Cambria Math"/>
                        </a:rPr>
                        <m:t>∗</m:t>
                      </m:r>
                      <m:rad>
                        <m:radPr>
                          <m:degHide m:val="on"/>
                          <m:ctrlPr>
                            <a:rPr lang="es-EC" sz="1600" i="1">
                              <a:latin typeface="Cambria Math"/>
                            </a:rPr>
                          </m:ctrlPr>
                        </m:radPr>
                        <m:deg/>
                        <m:e>
                          <m:r>
                            <a:rPr lang="es-EC" sz="1600" i="1">
                              <a:latin typeface="Cambria Math"/>
                            </a:rPr>
                            <m:t>2∗</m:t>
                          </m:r>
                          <m:r>
                            <a:rPr lang="es-EC" sz="1600" i="1">
                              <a:latin typeface="Cambria Math"/>
                            </a:rPr>
                            <m:t>𝑔</m:t>
                          </m:r>
                          <m:r>
                            <a:rPr lang="es-EC" sz="1600" i="1">
                              <a:latin typeface="Cambria Math"/>
                            </a:rPr>
                            <m:t>∗(</m:t>
                          </m:r>
                          <m:r>
                            <a:rPr lang="es-EC" sz="1600" i="1">
                              <a:latin typeface="Cambria Math"/>
                            </a:rPr>
                            <m:t>𝐻𝑜</m:t>
                          </m:r>
                          <m:r>
                            <a:rPr lang="es-EC" sz="1600" i="1">
                              <a:latin typeface="Cambria Math"/>
                            </a:rPr>
                            <m:t>−</m:t>
                          </m:r>
                          <m:r>
                            <a:rPr lang="es-EC" sz="1600" i="1">
                              <a:latin typeface="Cambria Math"/>
                            </a:rPr>
                            <m:t>𝜀</m:t>
                          </m:r>
                          <m:r>
                            <a:rPr lang="es-EC" sz="1600" i="1">
                              <a:latin typeface="Cambria Math"/>
                            </a:rPr>
                            <m:t>∗</m:t>
                          </m:r>
                          <m:r>
                            <a:rPr lang="es-EC" sz="1600" i="1">
                              <a:latin typeface="Cambria Math"/>
                            </a:rPr>
                            <m:t>h𝑒</m:t>
                          </m:r>
                          <m:r>
                            <a:rPr lang="es-EC" sz="1600" i="1">
                              <a:latin typeface="Cambria Math"/>
                            </a:rPr>
                            <m:t>+</m:t>
                          </m:r>
                          <m:r>
                            <a:rPr lang="es-EC" sz="1600" i="1">
                              <a:latin typeface="Cambria Math"/>
                            </a:rPr>
                            <m:t>h𝑣</m:t>
                          </m:r>
                          <m:r>
                            <a:rPr lang="es-EC" sz="1600" i="1">
                              <a:latin typeface="Cambria Math"/>
                            </a:rPr>
                            <m:t>)</m:t>
                          </m:r>
                        </m:e>
                      </m:rad>
                    </m:oMath>
                  </m:oMathPara>
                </a14:m>
                <a:endParaRPr lang="es-EC" sz="1600" dirty="0">
                  <a:latin typeface="Arial Narrow" panose="020B0606020202030204" pitchFamily="34" charset="0"/>
                </a:endParaRPr>
              </a:p>
              <a:p>
                <a:pPr algn="just">
                  <a:lnSpc>
                    <a:spcPct val="150000"/>
                  </a:lnSpc>
                </a:pPr>
                <a:r>
                  <a:rPr lang="es-ES" sz="1600" dirty="0">
                    <a:latin typeface="Arial Narrow" panose="020B0606020202030204" pitchFamily="34" charset="0"/>
                  </a:rPr>
                  <a:t>Dónde:</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600" dirty="0" err="1">
                    <a:latin typeface="Arial Narrow" panose="020B0606020202030204" pitchFamily="34" charset="0"/>
                  </a:rPr>
                  <a:t>Cq</a:t>
                </a:r>
                <a:r>
                  <a:rPr lang="es-ES" sz="1600" dirty="0">
                    <a:latin typeface="Arial Narrow" panose="020B0606020202030204" pitchFamily="34" charset="0"/>
                  </a:rPr>
                  <a:t> = Coeficiente de Caudal </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600" dirty="0">
                    <a:latin typeface="Arial Narrow" panose="020B0606020202030204" pitchFamily="34" charset="0"/>
                  </a:rPr>
                  <a:t>he = Altura del túnel</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600" dirty="0">
                    <a:latin typeface="Arial Narrow" panose="020B0606020202030204" pitchFamily="34" charset="0"/>
                  </a:rPr>
                  <a:t>b = Ancho del Túnel</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 sz="1600" dirty="0">
                    <a:latin typeface="Arial Narrow" panose="020B0606020202030204" pitchFamily="34" charset="0"/>
                  </a:rPr>
                  <a:t>Ho = Variación de Altura</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14:m>
                  <m:oMath xmlns:m="http://schemas.openxmlformats.org/officeDocument/2006/math">
                    <m:r>
                      <a:rPr lang="es-ES" sz="1600" b="1" i="1">
                        <a:latin typeface="Cambria Math"/>
                      </a:rPr>
                      <m:t>𝜺</m:t>
                    </m:r>
                  </m:oMath>
                </a14:m>
                <a:r>
                  <a:rPr lang="es-ES" sz="1600" dirty="0">
                    <a:latin typeface="Arial Narrow" panose="020B0606020202030204" pitchFamily="34" charset="0"/>
                  </a:rPr>
                  <a:t>= Factor de tipo de entrada al túnel</a:t>
                </a:r>
                <a:endParaRPr lang="es-EC" sz="1600" b="1" dirty="0">
                  <a:latin typeface="Arial Narrow" panose="020B0606020202030204" pitchFamily="34" charset="0"/>
                </a:endParaRPr>
              </a:p>
            </p:txBody>
          </p:sp>
        </mc:Choice>
        <mc:Fallback xmlns="">
          <p:sp>
            <p:nvSpPr>
              <p:cNvPr id="7" name="6 Rectángulo"/>
              <p:cNvSpPr>
                <a:spLocks noRot="1" noChangeAspect="1" noMove="1" noResize="1" noEditPoints="1" noAdjustHandles="1" noChangeArrowheads="1" noChangeShapeType="1" noTextEdit="1"/>
              </p:cNvSpPr>
              <p:nvPr/>
            </p:nvSpPr>
            <p:spPr>
              <a:xfrm>
                <a:off x="596044" y="1844824"/>
                <a:ext cx="4572000" cy="2755563"/>
              </a:xfrm>
              <a:prstGeom prst="rect">
                <a:avLst/>
              </a:prstGeom>
              <a:blipFill rotWithShape="1">
                <a:blip r:embed="rId2"/>
                <a:stretch>
                  <a:fillRect l="-800" b="-44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7 Rectángulo"/>
              <p:cNvSpPr/>
              <p:nvPr/>
            </p:nvSpPr>
            <p:spPr>
              <a:xfrm>
                <a:off x="5436096" y="1268760"/>
                <a:ext cx="3222104" cy="306257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s-ES" sz="1600" b="0" i="1">
                          <a:latin typeface="Cambria Math"/>
                        </a:rPr>
                        <m:t>𝜀</m:t>
                      </m:r>
                      <m:r>
                        <a:rPr lang="es-ES" sz="1600" b="0" i="1">
                          <a:latin typeface="Cambria Math"/>
                        </a:rPr>
                        <m:t>=</m:t>
                      </m:r>
                      <m:f>
                        <m:fPr>
                          <m:ctrlPr>
                            <a:rPr lang="es-EC" sz="1600" i="1">
                              <a:latin typeface="Cambria Math"/>
                            </a:rPr>
                          </m:ctrlPr>
                        </m:fPr>
                        <m:num>
                          <m:r>
                            <a:rPr lang="es-ES" sz="1600" b="0" i="1">
                              <a:latin typeface="Cambria Math"/>
                            </a:rPr>
                            <m:t>1</m:t>
                          </m:r>
                        </m:num>
                        <m:den>
                          <m:r>
                            <a:rPr lang="es-ES" sz="1600" b="0" i="1">
                              <a:latin typeface="Cambria Math"/>
                            </a:rPr>
                            <m:t>1+</m:t>
                          </m:r>
                          <m:rad>
                            <m:radPr>
                              <m:degHide m:val="on"/>
                              <m:ctrlPr>
                                <a:rPr lang="es-EC" sz="1600" i="1">
                                  <a:latin typeface="Cambria Math"/>
                                </a:rPr>
                              </m:ctrlPr>
                            </m:radPr>
                            <m:deg/>
                            <m:e>
                              <m:f>
                                <m:fPr>
                                  <m:ctrlPr>
                                    <a:rPr lang="es-EC" sz="1600" i="1">
                                      <a:latin typeface="Cambria Math"/>
                                    </a:rPr>
                                  </m:ctrlPr>
                                </m:fPr>
                                <m:num>
                                  <m:r>
                                    <a:rPr lang="es-ES" sz="1600" b="0" i="1">
                                      <a:latin typeface="Cambria Math"/>
                                    </a:rPr>
                                    <m:t>0.4∗(1−</m:t>
                                  </m:r>
                                  <m:f>
                                    <m:fPr>
                                      <m:type m:val="skw"/>
                                      <m:ctrlPr>
                                        <a:rPr lang="es-EC" sz="1600" i="1">
                                          <a:latin typeface="Cambria Math"/>
                                        </a:rPr>
                                      </m:ctrlPr>
                                    </m:fPr>
                                    <m:num>
                                      <m:r>
                                        <a:rPr lang="es-ES" sz="1600" b="0" i="1">
                                          <a:latin typeface="Cambria Math"/>
                                        </a:rPr>
                                        <m:t>h𝑒</m:t>
                                      </m:r>
                                    </m:num>
                                    <m:den>
                                      <m:r>
                                        <a:rPr lang="es-ES" sz="1600" b="0" i="1">
                                          <a:latin typeface="Cambria Math"/>
                                        </a:rPr>
                                        <m:t>𝐻</m:t>
                                      </m:r>
                                    </m:den>
                                  </m:f>
                                  <m:r>
                                    <a:rPr lang="es-ES" sz="1600" b="0" i="1">
                                      <a:latin typeface="Cambria Math"/>
                                    </a:rPr>
                                    <m:t>)</m:t>
                                  </m:r>
                                </m:num>
                                <m:den>
                                  <m:sSup>
                                    <m:sSupPr>
                                      <m:ctrlPr>
                                        <a:rPr lang="es-EC" sz="1600" i="1">
                                          <a:latin typeface="Cambria Math"/>
                                        </a:rPr>
                                      </m:ctrlPr>
                                    </m:sSupPr>
                                    <m:e>
                                      <m:r>
                                        <a:rPr lang="es-ES" sz="1600" b="0" i="1">
                                          <a:latin typeface="Cambria Math"/>
                                        </a:rPr>
                                        <m:t>𝑒</m:t>
                                      </m:r>
                                    </m:e>
                                    <m:sup>
                                      <m:f>
                                        <m:fPr>
                                          <m:type m:val="skw"/>
                                          <m:ctrlPr>
                                            <a:rPr lang="es-EC" sz="1600" i="1">
                                              <a:latin typeface="Cambria Math"/>
                                            </a:rPr>
                                          </m:ctrlPr>
                                        </m:fPr>
                                        <m:num>
                                          <m:r>
                                            <a:rPr lang="es-ES" sz="1600" b="0" i="1">
                                              <a:latin typeface="Cambria Math"/>
                                            </a:rPr>
                                            <m:t>16</m:t>
                                          </m:r>
                                          <m:r>
                                            <a:rPr lang="es-ES" sz="1600" b="0" i="1">
                                              <a:latin typeface="Cambria Math"/>
                                            </a:rPr>
                                            <m:t>𝑟</m:t>
                                          </m:r>
                                        </m:num>
                                        <m:den>
                                          <m:r>
                                            <a:rPr lang="es-ES" sz="1600" b="0" i="1">
                                              <a:latin typeface="Cambria Math"/>
                                            </a:rPr>
                                            <m:t>h𝑒</m:t>
                                          </m:r>
                                        </m:den>
                                      </m:f>
                                    </m:sup>
                                  </m:sSup>
                                </m:den>
                              </m:f>
                            </m:e>
                          </m:rad>
                        </m:den>
                      </m:f>
                    </m:oMath>
                  </m:oMathPara>
                </a14:m>
                <a:endParaRPr lang="es-EC" sz="1600" dirty="0">
                  <a:latin typeface="Arial Narrow" panose="020B0606020202030204" pitchFamily="34" charset="0"/>
                </a:endParaRPr>
              </a:p>
              <a:p>
                <a:pPr>
                  <a:lnSpc>
                    <a:spcPct val="150000"/>
                  </a:lnSpc>
                </a:pPr>
                <a:r>
                  <a:rPr lang="es-ES" sz="1600" dirty="0">
                    <a:latin typeface="Arial Narrow" panose="020B0606020202030204" pitchFamily="34" charset="0"/>
                  </a:rPr>
                  <a:t>Dónde:</a:t>
                </a:r>
                <a:endParaRPr lang="es-EC" sz="1600" b="1" dirty="0">
                  <a:latin typeface="Arial Narrow" panose="020B0606020202030204" pitchFamily="34" charset="0"/>
                </a:endParaRPr>
              </a:p>
              <a:p>
                <a:pPr marL="285750" lvl="0" indent="-285750">
                  <a:lnSpc>
                    <a:spcPct val="150000"/>
                  </a:lnSpc>
                  <a:buFont typeface="Arial" panose="020B0604020202020204" pitchFamily="34" charset="0"/>
                  <a:buChar char="•"/>
                </a:pPr>
                <a:r>
                  <a:rPr lang="es-ES" sz="1600" dirty="0">
                    <a:latin typeface="Arial Narrow" panose="020B0606020202030204" pitchFamily="34" charset="0"/>
                  </a:rPr>
                  <a:t>he = Altura del túnel</a:t>
                </a:r>
                <a:endParaRPr lang="es-EC" sz="1600" b="1" dirty="0">
                  <a:latin typeface="Arial Narrow" panose="020B0606020202030204" pitchFamily="34" charset="0"/>
                </a:endParaRPr>
              </a:p>
              <a:p>
                <a:pPr marL="285750" lvl="0" indent="-285750">
                  <a:lnSpc>
                    <a:spcPct val="150000"/>
                  </a:lnSpc>
                  <a:buFont typeface="Arial" panose="020B0604020202020204" pitchFamily="34" charset="0"/>
                  <a:buChar char="•"/>
                </a:pPr>
                <a:r>
                  <a:rPr lang="es-ES" sz="1600" dirty="0">
                    <a:latin typeface="Arial Narrow" panose="020B0606020202030204" pitchFamily="34" charset="0"/>
                  </a:rPr>
                  <a:t>H = Altura del espejo de agua</a:t>
                </a:r>
                <a:endParaRPr lang="es-EC" sz="1600" b="1" dirty="0">
                  <a:latin typeface="Arial Narrow" panose="020B0606020202030204" pitchFamily="34" charset="0"/>
                </a:endParaRPr>
              </a:p>
              <a:p>
                <a:pPr marL="285750" lvl="0" indent="-285750">
                  <a:lnSpc>
                    <a:spcPct val="150000"/>
                  </a:lnSpc>
                  <a:buFont typeface="Arial" panose="020B0604020202020204" pitchFamily="34" charset="0"/>
                  <a:buChar char="•"/>
                </a:pPr>
                <a14:m>
                  <m:oMath xmlns:m="http://schemas.openxmlformats.org/officeDocument/2006/math">
                    <m:r>
                      <a:rPr lang="es-ES" sz="1600" b="1" i="1">
                        <a:latin typeface="Cambria Math"/>
                      </a:rPr>
                      <m:t>𝜺</m:t>
                    </m:r>
                  </m:oMath>
                </a14:m>
                <a:r>
                  <a:rPr lang="es-ES" sz="1600" dirty="0">
                    <a:latin typeface="Arial Narrow" panose="020B0606020202030204" pitchFamily="34" charset="0"/>
                  </a:rPr>
                  <a:t>= Factor de tipo de entrada al túnel</a:t>
                </a:r>
                <a:endParaRPr lang="es-EC" sz="1600" b="1" dirty="0">
                  <a:latin typeface="Arial Narrow" panose="020B0606020202030204"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5436096" y="1268760"/>
                <a:ext cx="3222104" cy="3062570"/>
              </a:xfrm>
              <a:prstGeom prst="rect">
                <a:avLst/>
              </a:prstGeom>
              <a:blipFill rotWithShape="1">
                <a:blip r:embed="rId3"/>
                <a:stretch>
                  <a:fillRect l="-1136" b="-199"/>
                </a:stretch>
              </a:blipFill>
            </p:spPr>
            <p:txBody>
              <a:bodyPr/>
              <a:lstStyle/>
              <a:p>
                <a:r>
                  <a:rPr lang="es-EC">
                    <a:noFill/>
                  </a:rPr>
                  <a:t> </a:t>
                </a:r>
              </a:p>
            </p:txBody>
          </p:sp>
        </mc:Fallback>
      </mc:AlternateContent>
      <p:cxnSp>
        <p:nvCxnSpPr>
          <p:cNvPr id="10" name="9 Conector recto"/>
          <p:cNvCxnSpPr/>
          <p:nvPr/>
        </p:nvCxnSpPr>
        <p:spPr>
          <a:xfrm>
            <a:off x="5220072" y="1844824"/>
            <a:ext cx="0" cy="4752528"/>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1" name="10 Rectángulo"/>
              <p:cNvSpPr/>
              <p:nvPr/>
            </p:nvSpPr>
            <p:spPr>
              <a:xfrm>
                <a:off x="629707" y="4869160"/>
                <a:ext cx="4230325" cy="1569660"/>
              </a:xfrm>
              <a:prstGeom prst="rect">
                <a:avLst/>
              </a:prstGeom>
            </p:spPr>
            <p:txBody>
              <a:bodyPr wrap="square">
                <a:spAutoFit/>
              </a:bodyPr>
              <a:lstStyle/>
              <a:p>
                <a:pPr>
                  <a:lnSpc>
                    <a:spcPct val="150000"/>
                  </a:lnSpc>
                </a:pPr>
                <a14:m>
                  <m:oMathPara xmlns:m="http://schemas.openxmlformats.org/officeDocument/2006/math">
                    <m:oMathParaPr>
                      <m:jc m:val="centerGroup"/>
                    </m:oMathParaPr>
                    <m:oMath xmlns:m="http://schemas.openxmlformats.org/officeDocument/2006/math">
                      <m:r>
                        <a:rPr lang="es-ES" sz="1600" b="0" i="1">
                          <a:latin typeface="Cambria Math"/>
                        </a:rPr>
                        <m:t>𝐶𝑞</m:t>
                      </m:r>
                      <m:r>
                        <a:rPr lang="es-ES" sz="1600" b="0" i="1">
                          <a:latin typeface="Cambria Math"/>
                        </a:rPr>
                        <m:t>=</m:t>
                      </m:r>
                      <m:r>
                        <a:rPr lang="es-ES" sz="1600" b="0" i="1">
                          <a:latin typeface="Cambria Math"/>
                        </a:rPr>
                        <m:t>𝜀</m:t>
                      </m:r>
                      <m:r>
                        <a:rPr lang="es-ES" sz="1600" b="0" i="1">
                          <a:latin typeface="Cambria Math"/>
                        </a:rPr>
                        <m:t>∗</m:t>
                      </m:r>
                      <m:r>
                        <a:rPr lang="es-ES" sz="1600" b="0" i="1">
                          <a:latin typeface="Cambria Math"/>
                        </a:rPr>
                        <m:t>𝐶𝑣</m:t>
                      </m:r>
                    </m:oMath>
                  </m:oMathPara>
                </a14:m>
                <a:endParaRPr lang="es-EC" sz="1600" dirty="0">
                  <a:latin typeface="Arial Narrow" panose="020B0606020202030204" pitchFamily="34" charset="0"/>
                </a:endParaRPr>
              </a:p>
              <a:p>
                <a:pPr>
                  <a:lnSpc>
                    <a:spcPct val="150000"/>
                  </a:lnSpc>
                </a:pPr>
                <a:r>
                  <a:rPr lang="es-ES" sz="1600" dirty="0">
                    <a:latin typeface="Arial Narrow" panose="020B0606020202030204" pitchFamily="34" charset="0"/>
                  </a:rPr>
                  <a:t>Dónde:</a:t>
                </a:r>
                <a:endParaRPr lang="es-EC" sz="1600" b="1" dirty="0">
                  <a:latin typeface="Arial Narrow" panose="020B0606020202030204" pitchFamily="34" charset="0"/>
                </a:endParaRPr>
              </a:p>
              <a:p>
                <a:pPr marL="285750" lvl="0" indent="-285750">
                  <a:lnSpc>
                    <a:spcPct val="150000"/>
                  </a:lnSpc>
                  <a:buFont typeface="Arial" panose="020B0604020202020204" pitchFamily="34" charset="0"/>
                  <a:buChar char="•"/>
                </a:pPr>
                <a:r>
                  <a:rPr lang="es-ES" sz="1600" dirty="0" err="1">
                    <a:latin typeface="Arial Narrow" panose="020B0606020202030204" pitchFamily="34" charset="0"/>
                  </a:rPr>
                  <a:t>Cv</a:t>
                </a:r>
                <a:r>
                  <a:rPr lang="es-ES" sz="1600" dirty="0">
                    <a:latin typeface="Arial Narrow" panose="020B0606020202030204" pitchFamily="34" charset="0"/>
                  </a:rPr>
                  <a:t> = Coeficiente de velocidad</a:t>
                </a:r>
                <a:endParaRPr lang="es-EC" sz="1600" b="1" dirty="0">
                  <a:latin typeface="Arial Narrow" panose="020B0606020202030204" pitchFamily="34" charset="0"/>
                </a:endParaRPr>
              </a:p>
              <a:p>
                <a:pPr marL="285750" lvl="0" indent="-285750">
                  <a:lnSpc>
                    <a:spcPct val="150000"/>
                  </a:lnSpc>
                  <a:buFont typeface="Arial" panose="020B0604020202020204" pitchFamily="34" charset="0"/>
                  <a:buChar char="•"/>
                </a:pPr>
                <a14:m>
                  <m:oMath xmlns:m="http://schemas.openxmlformats.org/officeDocument/2006/math">
                    <m:r>
                      <a:rPr lang="es-ES" sz="1600" b="1" i="1">
                        <a:latin typeface="Cambria Math"/>
                      </a:rPr>
                      <m:t>𝜺</m:t>
                    </m:r>
                  </m:oMath>
                </a14:m>
                <a:r>
                  <a:rPr lang="es-ES" sz="1600" dirty="0">
                    <a:latin typeface="Arial Narrow" panose="020B0606020202030204" pitchFamily="34" charset="0"/>
                  </a:rPr>
                  <a:t>= Factor de tipo de entrada al túnel</a:t>
                </a:r>
                <a:endParaRPr lang="es-EC" sz="1600" b="1" dirty="0">
                  <a:latin typeface="Arial Narrow" panose="020B0606020202030204" pitchFamily="34" charset="0"/>
                </a:endParaRPr>
              </a:p>
            </p:txBody>
          </p:sp>
        </mc:Choice>
        <mc:Fallback xmlns="">
          <p:sp>
            <p:nvSpPr>
              <p:cNvPr id="11" name="10 Rectángulo"/>
              <p:cNvSpPr>
                <a:spLocks noRot="1" noChangeAspect="1" noMove="1" noResize="1" noEditPoints="1" noAdjustHandles="1" noChangeArrowheads="1" noChangeShapeType="1" noTextEdit="1"/>
              </p:cNvSpPr>
              <p:nvPr/>
            </p:nvSpPr>
            <p:spPr>
              <a:xfrm>
                <a:off x="629707" y="4869160"/>
                <a:ext cx="4230325" cy="1569660"/>
              </a:xfrm>
              <a:prstGeom prst="rect">
                <a:avLst/>
              </a:prstGeom>
              <a:blipFill rotWithShape="1">
                <a:blip r:embed="rId4"/>
                <a:stretch>
                  <a:fillRect l="-720" b="-15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12 Rectángulo"/>
              <p:cNvSpPr/>
              <p:nvPr/>
            </p:nvSpPr>
            <p:spPr>
              <a:xfrm>
                <a:off x="5508104" y="4509120"/>
                <a:ext cx="3006080" cy="2049215"/>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s-ES" sz="1600" b="1" i="1">
                          <a:latin typeface="Cambria Math"/>
                        </a:rPr>
                        <m:t>𝑪𝒗</m:t>
                      </m:r>
                      <m:r>
                        <a:rPr lang="es-ES" sz="1600" b="1" i="1">
                          <a:latin typeface="Cambria Math"/>
                        </a:rPr>
                        <m:t>=</m:t>
                      </m:r>
                      <m:f>
                        <m:fPr>
                          <m:ctrlPr>
                            <a:rPr lang="es-EC" sz="1600" b="1" i="1">
                              <a:latin typeface="Cambria Math"/>
                            </a:rPr>
                          </m:ctrlPr>
                        </m:fPr>
                        <m:num>
                          <m:r>
                            <a:rPr lang="es-ES" sz="1600" b="1" i="1">
                              <a:latin typeface="Cambria Math"/>
                            </a:rPr>
                            <m:t>𝟏</m:t>
                          </m:r>
                        </m:num>
                        <m:den>
                          <m:rad>
                            <m:radPr>
                              <m:degHide m:val="on"/>
                              <m:ctrlPr>
                                <a:rPr lang="es-EC" sz="1600" b="1" i="1">
                                  <a:latin typeface="Cambria Math"/>
                                </a:rPr>
                              </m:ctrlPr>
                            </m:radPr>
                            <m:deg/>
                            <m:e>
                              <m:r>
                                <a:rPr lang="es-ES" sz="1600" b="1" i="1">
                                  <a:latin typeface="Cambria Math"/>
                                </a:rPr>
                                <m:t>𝝇</m:t>
                              </m:r>
                              <m:r>
                                <a:rPr lang="es-ES" sz="1600" b="1" i="1">
                                  <a:latin typeface="Cambria Math"/>
                                </a:rPr>
                                <m:t>+</m:t>
                              </m:r>
                              <m:r>
                                <a:rPr lang="es-ES" sz="1600" b="1" i="1">
                                  <a:latin typeface="Cambria Math"/>
                                </a:rPr>
                                <m:t>𝟏</m:t>
                              </m:r>
                            </m:e>
                          </m:rad>
                        </m:den>
                      </m:f>
                    </m:oMath>
                  </m:oMathPara>
                </a14:m>
                <a:endParaRPr lang="es-EC" sz="1600" b="1" dirty="0">
                  <a:latin typeface="Arial Narrow" panose="020B0606020202030204" pitchFamily="34" charset="0"/>
                </a:endParaRPr>
              </a:p>
              <a:p>
                <a:pPr algn="just">
                  <a:lnSpc>
                    <a:spcPct val="150000"/>
                  </a:lnSpc>
                </a:pPr>
                <a:r>
                  <a:rPr lang="es-ES" sz="1600" dirty="0">
                    <a:latin typeface="Arial Narrow" panose="020B0606020202030204" pitchFamily="34" charset="0"/>
                  </a:rPr>
                  <a:t>Dónde:</a:t>
                </a:r>
                <a:endParaRPr lang="es-EC" sz="1600" b="1" dirty="0">
                  <a:latin typeface="Arial Narrow" panose="020B0606020202030204" pitchFamily="34" charset="0"/>
                </a:endParaRPr>
              </a:p>
              <a:p>
                <a:pPr marL="285750" lvl="0" indent="-285750" algn="just">
                  <a:lnSpc>
                    <a:spcPct val="150000"/>
                  </a:lnSpc>
                  <a:buFont typeface="Arial" panose="020B0604020202020204" pitchFamily="34" charset="0"/>
                  <a:buChar char="•"/>
                </a:pPr>
                <a14:m>
                  <m:oMath xmlns:m="http://schemas.openxmlformats.org/officeDocument/2006/math">
                    <m:r>
                      <a:rPr lang="es-ES" sz="1600" b="1" i="1">
                        <a:latin typeface="Cambria Math"/>
                      </a:rPr>
                      <m:t>𝝇</m:t>
                    </m:r>
                  </m:oMath>
                </a14:m>
                <a:r>
                  <a:rPr lang="es-ES" sz="1600" dirty="0">
                    <a:latin typeface="Arial Narrow" panose="020B0606020202030204" pitchFamily="34" charset="0"/>
                  </a:rPr>
                  <a:t> = Coeficiente de forma del vertedero. (</a:t>
                </a:r>
                <a:r>
                  <a:rPr lang="es-ES" sz="1600" dirty="0" err="1">
                    <a:latin typeface="Arial Narrow" panose="020B0606020202030204" pitchFamily="34" charset="0"/>
                  </a:rPr>
                  <a:t>Creager</a:t>
                </a:r>
                <a:r>
                  <a:rPr lang="es-ES" sz="1600" dirty="0">
                    <a:latin typeface="Arial Narrow" panose="020B0606020202030204" pitchFamily="34" charset="0"/>
                  </a:rPr>
                  <a:t> = 0,2)</a:t>
                </a:r>
                <a:endParaRPr lang="es-EC" sz="1600" b="1" dirty="0">
                  <a:latin typeface="Arial Narrow" panose="020B0606020202030204" pitchFamily="34" charset="0"/>
                </a:endParaRPr>
              </a:p>
            </p:txBody>
          </p:sp>
        </mc:Choice>
        <mc:Fallback xmlns="">
          <p:sp>
            <p:nvSpPr>
              <p:cNvPr id="13" name="12 Rectángulo"/>
              <p:cNvSpPr>
                <a:spLocks noRot="1" noChangeAspect="1" noMove="1" noResize="1" noEditPoints="1" noAdjustHandles="1" noChangeArrowheads="1" noChangeShapeType="1" noTextEdit="1"/>
              </p:cNvSpPr>
              <p:nvPr/>
            </p:nvSpPr>
            <p:spPr>
              <a:xfrm>
                <a:off x="5508104" y="4509120"/>
                <a:ext cx="3006080" cy="2049215"/>
              </a:xfrm>
              <a:prstGeom prst="rect">
                <a:avLst/>
              </a:prstGeom>
              <a:blipFill rotWithShape="1">
                <a:blip r:embed="rId5"/>
                <a:stretch>
                  <a:fillRect l="-1217" r="-1014" b="-893"/>
                </a:stretch>
              </a:blipFill>
            </p:spPr>
            <p:txBody>
              <a:bodyPr/>
              <a:lstStyle/>
              <a:p>
                <a:r>
                  <a:rPr lang="es-EC">
                    <a:noFill/>
                  </a:rPr>
                  <a:t> </a:t>
                </a:r>
              </a:p>
            </p:txBody>
          </p:sp>
        </mc:Fallback>
      </mc:AlternateContent>
    </p:spTree>
    <p:extLst>
      <p:ext uri="{BB962C8B-B14F-4D97-AF65-F5344CB8AC3E}">
        <p14:creationId xmlns:p14="http://schemas.microsoft.com/office/powerpoint/2010/main" val="5202352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circle(in)">
                                      <p:cBhvr>
                                        <p:cTn id="60" dur="20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in)">
                                      <p:cBhvr>
                                        <p:cTn id="65" dur="2000"/>
                                        <p:tgtEl>
                                          <p:spTgt spid="10"/>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circle(in)">
                                      <p:cBhvr>
                                        <p:cTn id="68" dur="2000"/>
                                        <p:tgtEl>
                                          <p:spTgt spid="8"/>
                                        </p:tgtEl>
                                      </p:cBhvr>
                                    </p:animEffect>
                                  </p:childTnLst>
                                </p:cTn>
                              </p:par>
                              <p:par>
                                <p:cTn id="69" presetID="6" presetClass="entr" presetSubtype="16"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circle(in)">
                                      <p:cBhvr>
                                        <p:cTn id="7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76347" y="188640"/>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VENTAJAS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5" name="4 Rectángulo"/>
          <p:cNvSpPr/>
          <p:nvPr/>
        </p:nvSpPr>
        <p:spPr>
          <a:xfrm>
            <a:off x="476881" y="980729"/>
            <a:ext cx="7930689" cy="2516073"/>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Una de las ventajas de las presas de tierra sobre las presas de concreto, y quizá la más evidente, es que se puede utilizar material de la zona lo que implica una ventaja económica representativa en un proyecto al no tener que transportar material procesado</a:t>
            </a:r>
            <a:r>
              <a:rPr lang="es-EC" sz="1500" dirty="0" smtClean="0">
                <a:latin typeface="Arial Narrow" panose="020B0606020202030204" pitchFamily="34" charset="0"/>
              </a:rPr>
              <a:t>.</a:t>
            </a:r>
          </a:p>
          <a:p>
            <a:pPr lvl="0" algn="just">
              <a:lnSpc>
                <a:spcPct val="150000"/>
              </a:lnSpc>
            </a:pP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Una de las ventajas importantes de este tipo de estructuras hidráulicas radica en el aspecto ambiental, ya que las presas de materiales sueltos se integran armoniosamente y de forma natural a su entorno, permitiendo el crecimiento de vegetación y conservando el ecosistema preexistente.</a:t>
            </a:r>
          </a:p>
        </p:txBody>
      </p:sp>
      <p:sp>
        <p:nvSpPr>
          <p:cNvPr id="6" name="5 Rectángulo"/>
          <p:cNvSpPr/>
          <p:nvPr/>
        </p:nvSpPr>
        <p:spPr>
          <a:xfrm>
            <a:off x="611560" y="4797152"/>
            <a:ext cx="7488832" cy="1087414"/>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1500" dirty="0">
                <a:latin typeface="Arial Narrow" panose="020B0606020202030204" pitchFamily="34" charset="0"/>
              </a:rPr>
              <a:t>La presas de materiales sueltos son vulnerables al sobrevertido lo que implicaría que la estructura puede sufrir, e incluso ser destruidos, por no prever la suficiente capacidad de vertido al momento de diseño.</a:t>
            </a:r>
          </a:p>
        </p:txBody>
      </p:sp>
      <p:sp>
        <p:nvSpPr>
          <p:cNvPr id="7" name="1 Título"/>
          <p:cNvSpPr txBox="1">
            <a:spLocks/>
          </p:cNvSpPr>
          <p:nvPr/>
        </p:nvSpPr>
        <p:spPr>
          <a:xfrm>
            <a:off x="628925" y="386561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DESVENTAJAS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Tree>
    <p:extLst>
      <p:ext uri="{BB962C8B-B14F-4D97-AF65-F5344CB8AC3E}">
        <p14:creationId xmlns:p14="http://schemas.microsoft.com/office/powerpoint/2010/main" val="9095357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down)">
                                      <p:cBhvr>
                                        <p:cTn id="57" dur="580">
                                          <p:stCondLst>
                                            <p:cond delay="0"/>
                                          </p:stCondLst>
                                        </p:cTn>
                                        <p:tgtEl>
                                          <p:spTgt spid="6"/>
                                        </p:tgtEl>
                                      </p:cBhvr>
                                    </p:animEffect>
                                    <p:anim calcmode="lin" valueType="num">
                                      <p:cBhvr>
                                        <p:cTn id="5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3" dur="26">
                                          <p:stCondLst>
                                            <p:cond delay="650"/>
                                          </p:stCondLst>
                                        </p:cTn>
                                        <p:tgtEl>
                                          <p:spTgt spid="6"/>
                                        </p:tgtEl>
                                      </p:cBhvr>
                                      <p:to x="100000" y="60000"/>
                                    </p:animScale>
                                    <p:animScale>
                                      <p:cBhvr>
                                        <p:cTn id="64" dur="166" decel="50000">
                                          <p:stCondLst>
                                            <p:cond delay="676"/>
                                          </p:stCondLst>
                                        </p:cTn>
                                        <p:tgtEl>
                                          <p:spTgt spid="6"/>
                                        </p:tgtEl>
                                      </p:cBhvr>
                                      <p:to x="100000" y="100000"/>
                                    </p:animScale>
                                    <p:animScale>
                                      <p:cBhvr>
                                        <p:cTn id="65" dur="26">
                                          <p:stCondLst>
                                            <p:cond delay="1312"/>
                                          </p:stCondLst>
                                        </p:cTn>
                                        <p:tgtEl>
                                          <p:spTgt spid="6"/>
                                        </p:tgtEl>
                                      </p:cBhvr>
                                      <p:to x="100000" y="80000"/>
                                    </p:animScale>
                                    <p:animScale>
                                      <p:cBhvr>
                                        <p:cTn id="66" dur="166" decel="50000">
                                          <p:stCondLst>
                                            <p:cond delay="1338"/>
                                          </p:stCondLst>
                                        </p:cTn>
                                        <p:tgtEl>
                                          <p:spTgt spid="6"/>
                                        </p:tgtEl>
                                      </p:cBhvr>
                                      <p:to x="100000" y="100000"/>
                                    </p:animScale>
                                    <p:animScale>
                                      <p:cBhvr>
                                        <p:cTn id="67" dur="26">
                                          <p:stCondLst>
                                            <p:cond delay="1642"/>
                                          </p:stCondLst>
                                        </p:cTn>
                                        <p:tgtEl>
                                          <p:spTgt spid="6"/>
                                        </p:tgtEl>
                                      </p:cBhvr>
                                      <p:to x="100000" y="90000"/>
                                    </p:animScale>
                                    <p:animScale>
                                      <p:cBhvr>
                                        <p:cTn id="68" dur="166" decel="50000">
                                          <p:stCondLst>
                                            <p:cond delay="1668"/>
                                          </p:stCondLst>
                                        </p:cTn>
                                        <p:tgtEl>
                                          <p:spTgt spid="6"/>
                                        </p:tgtEl>
                                      </p:cBhvr>
                                      <p:to x="100000" y="100000"/>
                                    </p:animScale>
                                    <p:animScale>
                                      <p:cBhvr>
                                        <p:cTn id="69" dur="26">
                                          <p:stCondLst>
                                            <p:cond delay="1808"/>
                                          </p:stCondLst>
                                        </p:cTn>
                                        <p:tgtEl>
                                          <p:spTgt spid="6"/>
                                        </p:tgtEl>
                                      </p:cBhvr>
                                      <p:to x="100000" y="95000"/>
                                    </p:animScale>
                                    <p:animScale>
                                      <p:cBhvr>
                                        <p:cTn id="7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562951245"/>
              </p:ext>
            </p:extLst>
          </p:nvPr>
        </p:nvGraphicFramePr>
        <p:xfrm>
          <a:off x="4932040" y="3068959"/>
          <a:ext cx="3816424" cy="3672409"/>
        </p:xfrm>
        <a:graphic>
          <a:graphicData uri="http://schemas.openxmlformats.org/drawingml/2006/table">
            <a:tbl>
              <a:tblPr firstRow="1" firstCol="1" bandRow="1">
                <a:tableStyleId>{5A111915-BE36-4E01-A7E5-04B1672EAD32}</a:tableStyleId>
              </a:tblPr>
              <a:tblGrid>
                <a:gridCol w="451811"/>
                <a:gridCol w="556301"/>
                <a:gridCol w="504056"/>
                <a:gridCol w="518224"/>
                <a:gridCol w="444175"/>
                <a:gridCol w="563809"/>
                <a:gridCol w="778048"/>
              </a:tblGrid>
              <a:tr h="282493">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7,70</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0,9440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0,8617</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124,54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35,70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5,36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124,80</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7,90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0,9433</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0,8611</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127,72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35,90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5,50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128,15</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8,10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0,9426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0,8605</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130,82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36,10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5,64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131,40</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8,30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0,9420</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0,8599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133,84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36,30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5,78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134,55</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8,50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0,9414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0,8594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136,80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36,50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5,92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137,60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8,70</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0,9408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0,8588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139,69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36,70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6,06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140,56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8,90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0,9403</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0,8584</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142,52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36,90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6,20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143,44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9,10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0,9398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0,8579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145,29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37,10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6,34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146,23</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9,30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0,9393</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0,8575</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148,01</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37,30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6,48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148,94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9,50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0,9389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0,8571</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150,68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37,50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6,62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151,58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9,70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0,9384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0,8567</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153,31</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37,70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6,76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154,16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9,90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0,9380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0,8563</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155,88</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37,90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6,90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156,66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2493">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10,10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0,9376</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0,8559</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158,42</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38,10</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a:solidFill>
                            <a:sysClr val="windowText" lastClr="000000"/>
                          </a:solidFill>
                          <a:effectLst/>
                          <a:latin typeface="Arial Narrow" panose="020B0606020202030204" pitchFamily="34" charset="0"/>
                        </a:rPr>
                        <a:t>7,04</a:t>
                      </a:r>
                      <a:endParaRPr lang="es-EC" sz="1100" b="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s-EC" sz="1200" b="0" dirty="0">
                          <a:solidFill>
                            <a:sysClr val="windowText" lastClr="000000"/>
                          </a:solidFill>
                          <a:effectLst/>
                          <a:latin typeface="Arial Narrow" panose="020B0606020202030204" pitchFamily="34" charset="0"/>
                        </a:rPr>
                        <a:t>159,11</a:t>
                      </a:r>
                      <a:endParaRPr lang="es-EC" sz="1100" b="0" dirty="0">
                        <a:solidFill>
                          <a:sysClr val="windowText" lastClr="000000"/>
                        </a:solidFill>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1 Título"/>
          <p:cNvSpPr txBox="1">
            <a:spLocks/>
          </p:cNvSpPr>
          <p:nvPr/>
        </p:nvSpPr>
        <p:spPr>
          <a:xfrm>
            <a:off x="462372" y="553244"/>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6" name="1 Título"/>
          <p:cNvSpPr txBox="1">
            <a:spLocks/>
          </p:cNvSpPr>
          <p:nvPr/>
        </p:nvSpPr>
        <p:spPr>
          <a:xfrm>
            <a:off x="251520"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539552" y="1187460"/>
            <a:ext cx="1774845" cy="369332"/>
          </a:xfrm>
          <a:prstGeom prst="rect">
            <a:avLst/>
          </a:prstGeom>
        </p:spPr>
        <p:txBody>
          <a:bodyPr wrap="none">
            <a:spAutoFit/>
          </a:bodyPr>
          <a:lstStyle/>
          <a:p>
            <a:pPr lvl="0"/>
            <a:r>
              <a:rPr lang="es-ES_tradnl" b="1" u="sng" dirty="0" smtClean="0">
                <a:latin typeface="Arial Narrow" panose="020B0606020202030204" pitchFamily="34" charset="0"/>
              </a:rPr>
              <a:t>Caudal de Diseño</a:t>
            </a:r>
            <a:endParaRPr lang="es-EC" b="1" dirty="0">
              <a:latin typeface="Arial Narrow" panose="020B0606020202030204" pitchFamily="34" charset="0"/>
            </a:endParaRPr>
          </a:p>
        </p:txBody>
      </p:sp>
      <p:graphicFrame>
        <p:nvGraphicFramePr>
          <p:cNvPr id="8" name="7 Tabla"/>
          <p:cNvGraphicFramePr>
            <a:graphicFrameLocks noGrp="1"/>
          </p:cNvGraphicFramePr>
          <p:nvPr>
            <p:extLst>
              <p:ext uri="{D42A27DB-BD31-4B8C-83A1-F6EECF244321}">
                <p14:modId xmlns:p14="http://schemas.microsoft.com/office/powerpoint/2010/main" val="3041324324"/>
              </p:ext>
            </p:extLst>
          </p:nvPr>
        </p:nvGraphicFramePr>
        <p:xfrm>
          <a:off x="251520" y="2276868"/>
          <a:ext cx="4608513" cy="4450451"/>
        </p:xfrm>
        <a:graphic>
          <a:graphicData uri="http://schemas.openxmlformats.org/drawingml/2006/table">
            <a:tbl>
              <a:tblPr firstRow="1" firstCol="1" bandRow="1">
                <a:tableStyleId>{5A111915-BE36-4E01-A7E5-04B1672EAD32}</a:tableStyleId>
              </a:tblPr>
              <a:tblGrid>
                <a:gridCol w="545583"/>
                <a:gridCol w="515871"/>
                <a:gridCol w="504088"/>
                <a:gridCol w="886253"/>
                <a:gridCol w="536362"/>
                <a:gridCol w="680826"/>
                <a:gridCol w="939530"/>
              </a:tblGrid>
              <a:tr h="457648">
                <a:tc>
                  <a:txBody>
                    <a:bodyPr/>
                    <a:lstStyle/>
                    <a:p>
                      <a:pPr algn="ctr">
                        <a:lnSpc>
                          <a:spcPct val="115000"/>
                        </a:lnSpc>
                        <a:spcAft>
                          <a:spcPts val="0"/>
                        </a:spcAft>
                      </a:pPr>
                      <a:r>
                        <a:rPr lang="es-EC" sz="1200" dirty="0">
                          <a:effectLst/>
                          <a:latin typeface="Arial Narrow" panose="020B0606020202030204" pitchFamily="34" charset="0"/>
                        </a:rPr>
                        <a:t>H</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Épsilon</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err="1">
                          <a:effectLst/>
                          <a:latin typeface="Arial Narrow" panose="020B0606020202030204" pitchFamily="34" charset="0"/>
                        </a:rPr>
                        <a:t>Cq</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Qtunel = Qx</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Cota</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V embalse</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Comprobación  (ecuación)</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19">
                <a:tc>
                  <a:txBody>
                    <a:bodyPr/>
                    <a:lstStyle/>
                    <a:p>
                      <a:pPr algn="ctr">
                        <a:lnSpc>
                          <a:spcPct val="115000"/>
                        </a:lnSpc>
                        <a:spcAft>
                          <a:spcPts val="0"/>
                        </a:spcAft>
                      </a:pPr>
                      <a:r>
                        <a:rPr lang="es-EC" sz="1200" b="1">
                          <a:effectLst/>
                          <a:latin typeface="Arial Narrow" panose="020B0606020202030204" pitchFamily="34" charset="0"/>
                        </a:rPr>
                        <a:t>m</a:t>
                      </a:r>
                      <a:endParaRPr lang="es-EC" sz="1100" b="1">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a:effectLst/>
                          <a:latin typeface="Arial Narrow" panose="020B0606020202030204" pitchFamily="34" charset="0"/>
                        </a:rPr>
                        <a:t>-</a:t>
                      </a:r>
                      <a:endParaRPr lang="es-EC" sz="1100" b="1">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a:effectLst/>
                          <a:latin typeface="Arial Narrow" panose="020B0606020202030204" pitchFamily="34" charset="0"/>
                        </a:rPr>
                        <a:t>-</a:t>
                      </a:r>
                      <a:endParaRPr lang="es-EC" sz="1100" b="1">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dirty="0">
                          <a:effectLst/>
                          <a:latin typeface="Arial Narrow" panose="020B0606020202030204" pitchFamily="34" charset="0"/>
                        </a:rPr>
                        <a:t>m</a:t>
                      </a:r>
                      <a:r>
                        <a:rPr lang="es-EC" sz="1200" b="1" baseline="30000" dirty="0">
                          <a:effectLst/>
                          <a:latin typeface="Arial Narrow" panose="020B0606020202030204" pitchFamily="34" charset="0"/>
                        </a:rPr>
                        <a:t>3 </a:t>
                      </a:r>
                      <a:r>
                        <a:rPr lang="es-EC" sz="1200" b="1" dirty="0">
                          <a:effectLst/>
                          <a:latin typeface="Arial Narrow" panose="020B0606020202030204" pitchFamily="34" charset="0"/>
                        </a:rPr>
                        <a:t>/s</a:t>
                      </a:r>
                      <a:endParaRPr lang="es-EC" sz="1100" b="1"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a:effectLst/>
                          <a:latin typeface="Arial Narrow" panose="020B0606020202030204" pitchFamily="34" charset="0"/>
                        </a:rPr>
                        <a:t>m.s.n.m</a:t>
                      </a:r>
                      <a:endParaRPr lang="es-EC" sz="1100" b="1">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a:effectLst/>
                          <a:latin typeface="Arial Narrow" panose="020B0606020202030204" pitchFamily="34" charset="0"/>
                        </a:rPr>
                        <a:t>m</a:t>
                      </a:r>
                      <a:r>
                        <a:rPr lang="es-EC" sz="1200" b="1" baseline="30000">
                          <a:effectLst/>
                          <a:latin typeface="Arial Narrow" panose="020B0606020202030204" pitchFamily="34" charset="0"/>
                        </a:rPr>
                        <a:t>3</a:t>
                      </a:r>
                      <a:endParaRPr lang="es-EC" sz="1100" b="1">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dirty="0">
                          <a:effectLst/>
                          <a:latin typeface="Arial Narrow" panose="020B0606020202030204" pitchFamily="34" charset="0"/>
                        </a:rPr>
                        <a:t>m</a:t>
                      </a:r>
                      <a:r>
                        <a:rPr lang="es-EC" sz="1200" b="1" baseline="30000" dirty="0">
                          <a:effectLst/>
                          <a:latin typeface="Arial Narrow" panose="020B0606020202030204" pitchFamily="34" charset="0"/>
                        </a:rPr>
                        <a:t>3 </a:t>
                      </a:r>
                      <a:r>
                        <a:rPr lang="es-EC" sz="1200" b="1" dirty="0">
                          <a:effectLst/>
                          <a:latin typeface="Arial Narrow" panose="020B0606020202030204" pitchFamily="34" charset="0"/>
                        </a:rPr>
                        <a:t>/s</a:t>
                      </a:r>
                      <a:endParaRPr lang="es-EC" sz="1100" b="1"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4,50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0,9723</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0,8875</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49,14</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32,50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3,13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53,34</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4,70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0,9680</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0,8837</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57,20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32,70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3,27</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58,97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4,90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0,9646</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0,8806</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64,16</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32,90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3,41</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64,42</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5,10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0,9618</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0,8780</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70,37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33,10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3,55</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69,69</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5,30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0,9593</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0,8757</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76,03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33,30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3,69</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74,81</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5,50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0,9572</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0,8738</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81,27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33,50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3,83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79,76</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5,70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0,9553</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0,8721</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86,17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33,70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3,97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84,55</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5,90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0,9537</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0,8706</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90,79</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33,90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4,11</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89,19</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6,10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0,9522</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0,8692</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95,17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34,10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4,25</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93,68</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6,30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0,9508</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0,8680</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99,34</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34,30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4,39</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98,03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6,50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0,9496</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0,8669</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103,34</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34,50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4,53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102,24</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6,70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0,9485</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0,8658</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107,18</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34,70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4,67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106,31</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6,90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0,9474</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0,8649</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110,88</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34,90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4,81</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110,25</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7,10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0,9465</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0,8640</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114,45</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35,10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4,95</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114,07</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a:effectLst/>
                          <a:latin typeface="Arial Narrow" panose="020B0606020202030204" pitchFamily="34" charset="0"/>
                        </a:rPr>
                        <a:t>7,30</a:t>
                      </a:r>
                      <a:endParaRPr lang="es-EC" sz="1100" b="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0,9456</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0,8632</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117,91</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35,30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5,09</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117,76</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24">
                <a:tc>
                  <a:txBody>
                    <a:bodyPr/>
                    <a:lstStyle/>
                    <a:p>
                      <a:pPr algn="ctr">
                        <a:lnSpc>
                          <a:spcPct val="115000"/>
                        </a:lnSpc>
                        <a:spcAft>
                          <a:spcPts val="0"/>
                        </a:spcAft>
                      </a:pPr>
                      <a:r>
                        <a:rPr lang="es-EC" sz="1200" b="0" dirty="0">
                          <a:effectLst/>
                          <a:latin typeface="Arial Narrow" panose="020B0606020202030204" pitchFamily="34" charset="0"/>
                        </a:rPr>
                        <a:t>7,50</a:t>
                      </a:r>
                      <a:endParaRPr lang="es-EC" sz="1100" b="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0,9448</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0,8624</a:t>
                      </a:r>
                      <a:endParaRPr lang="es-EC" sz="1100">
                        <a:effectLst/>
                        <a:latin typeface="Arial Narrow" panose="020B0606020202030204" pitchFamily="34" charset="0"/>
                        <a:ea typeface="Calibri"/>
                        <a:cs typeface="Times New Roman"/>
                      </a:endParaRPr>
                    </a:p>
                  </a:txBody>
                  <a:tcPr marL="28368" marR="28368"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121,27</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35,50</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5,23</a:t>
                      </a:r>
                      <a:endParaRPr lang="es-EC" sz="110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121,34</a:t>
                      </a:r>
                      <a:endParaRPr lang="es-EC" sz="1100" dirty="0">
                        <a:effectLst/>
                        <a:latin typeface="Arial Narrow" panose="020B0606020202030204" pitchFamily="34" charset="0"/>
                        <a:ea typeface="Calibri"/>
                        <a:cs typeface="Times New Roman"/>
                      </a:endParaRPr>
                    </a:p>
                  </a:txBody>
                  <a:tcPr marL="28368" marR="283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9" name="8 Rectángulo"/>
              <p:cNvSpPr/>
              <p:nvPr/>
            </p:nvSpPr>
            <p:spPr>
              <a:xfrm>
                <a:off x="3491880" y="1599183"/>
                <a:ext cx="2602715" cy="461665"/>
              </a:xfrm>
              <a:prstGeom prst="rect">
                <a:avLst/>
              </a:prstGeom>
            </p:spPr>
            <p:txBody>
              <a:bodyPr wrap="square">
                <a:spAutoFit/>
              </a:bodyPr>
              <a:lstStyle/>
              <a:p>
                <a:pPr algn="just">
                  <a:lnSpc>
                    <a:spcPct val="150000"/>
                  </a:lnSpc>
                </a:pPr>
                <a:r>
                  <a:rPr lang="es-ES" sz="1600" dirty="0">
                    <a:latin typeface="Arial Narrow" panose="020B0606020202030204" pitchFamily="34" charset="0"/>
                  </a:rPr>
                  <a:t> </a:t>
                </a:r>
                <a14:m>
                  <m:oMath xmlns:m="http://schemas.openxmlformats.org/officeDocument/2006/math">
                    <m:r>
                      <a:rPr lang="es-EC" sz="1600">
                        <a:latin typeface="Cambria Math"/>
                      </a:rPr>
                      <m:t>𝒚</m:t>
                    </m:r>
                    <m:r>
                      <a:rPr lang="es-EC" sz="1600">
                        <a:latin typeface="Cambria Math"/>
                      </a:rPr>
                      <m:t> = </m:t>
                    </m:r>
                    <m:r>
                      <a:rPr lang="es-EC" sz="1600">
                        <a:latin typeface="Cambria Math"/>
                      </a:rPr>
                      <m:t>𝟏</m:t>
                    </m:r>
                    <m:r>
                      <a:rPr lang="es-EC" sz="1600">
                        <a:latin typeface="Cambria Math"/>
                      </a:rPr>
                      <m:t>,</m:t>
                    </m:r>
                    <m:r>
                      <a:rPr lang="es-EC" sz="1600">
                        <a:latin typeface="Cambria Math"/>
                      </a:rPr>
                      <m:t>𝟒𝟑𝟐𝟏</m:t>
                    </m:r>
                    <m:r>
                      <a:rPr lang="es-EC" sz="1600">
                        <a:latin typeface="Cambria Math"/>
                      </a:rPr>
                      <m:t>𝒙</m:t>
                    </m:r>
                    <m:r>
                      <a:rPr lang="es-EC" sz="1600">
                        <a:latin typeface="Cambria Math"/>
                      </a:rPr>
                      <m:t> + </m:t>
                    </m:r>
                    <m:r>
                      <a:rPr lang="es-EC" sz="1600">
                        <a:latin typeface="Cambria Math"/>
                      </a:rPr>
                      <m:t>𝟐𝟖</m:t>
                    </m:r>
                    <m:r>
                      <a:rPr lang="es-EC" sz="1600">
                        <a:latin typeface="Cambria Math"/>
                      </a:rPr>
                      <m:t>,</m:t>
                    </m:r>
                    <m:r>
                      <a:rPr lang="es-EC" sz="1600">
                        <a:latin typeface="Cambria Math"/>
                      </a:rPr>
                      <m:t>𝟎𝟐</m:t>
                    </m:r>
                  </m:oMath>
                </a14:m>
                <a:endParaRPr lang="es-EC" sz="1600" dirty="0">
                  <a:latin typeface="Arial Narrow" panose="020B0606020202030204" pitchFamily="34" charset="0"/>
                </a:endParaRPr>
              </a:p>
            </p:txBody>
          </p:sp>
        </mc:Choice>
        <mc:Fallback xmlns="">
          <p:sp>
            <p:nvSpPr>
              <p:cNvPr id="9" name="8 Rectángulo"/>
              <p:cNvSpPr>
                <a:spLocks noRot="1" noChangeAspect="1" noMove="1" noResize="1" noEditPoints="1" noAdjustHandles="1" noChangeArrowheads="1" noChangeShapeType="1" noTextEdit="1"/>
              </p:cNvSpPr>
              <p:nvPr/>
            </p:nvSpPr>
            <p:spPr>
              <a:xfrm>
                <a:off x="3491880" y="1599183"/>
                <a:ext cx="2602715" cy="461665"/>
              </a:xfrm>
              <a:prstGeom prst="rect">
                <a:avLst/>
              </a:prstGeom>
              <a:blipFill rotWithShape="1">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755835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80">
                                          <p:stCondLst>
                                            <p:cond delay="0"/>
                                          </p:stCondLst>
                                        </p:cTn>
                                        <p:tgtEl>
                                          <p:spTgt spid="7"/>
                                        </p:tgtEl>
                                      </p:cBhvr>
                                    </p:animEffect>
                                    <p:anim calcmode="lin" valueType="num">
                                      <p:cBhvr>
                                        <p:cTn id="4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5" dur="26">
                                          <p:stCondLst>
                                            <p:cond delay="650"/>
                                          </p:stCondLst>
                                        </p:cTn>
                                        <p:tgtEl>
                                          <p:spTgt spid="7"/>
                                        </p:tgtEl>
                                      </p:cBhvr>
                                      <p:to x="100000" y="60000"/>
                                    </p:animScale>
                                    <p:animScale>
                                      <p:cBhvr>
                                        <p:cTn id="46" dur="166" decel="50000">
                                          <p:stCondLst>
                                            <p:cond delay="676"/>
                                          </p:stCondLst>
                                        </p:cTn>
                                        <p:tgtEl>
                                          <p:spTgt spid="7"/>
                                        </p:tgtEl>
                                      </p:cBhvr>
                                      <p:to x="100000" y="100000"/>
                                    </p:animScale>
                                    <p:animScale>
                                      <p:cBhvr>
                                        <p:cTn id="47" dur="26">
                                          <p:stCondLst>
                                            <p:cond delay="1312"/>
                                          </p:stCondLst>
                                        </p:cTn>
                                        <p:tgtEl>
                                          <p:spTgt spid="7"/>
                                        </p:tgtEl>
                                      </p:cBhvr>
                                      <p:to x="100000" y="80000"/>
                                    </p:animScale>
                                    <p:animScale>
                                      <p:cBhvr>
                                        <p:cTn id="48" dur="166" decel="50000">
                                          <p:stCondLst>
                                            <p:cond delay="1338"/>
                                          </p:stCondLst>
                                        </p:cTn>
                                        <p:tgtEl>
                                          <p:spTgt spid="7"/>
                                        </p:tgtEl>
                                      </p:cBhvr>
                                      <p:to x="100000" y="100000"/>
                                    </p:animScale>
                                    <p:animScale>
                                      <p:cBhvr>
                                        <p:cTn id="49" dur="26">
                                          <p:stCondLst>
                                            <p:cond delay="1642"/>
                                          </p:stCondLst>
                                        </p:cTn>
                                        <p:tgtEl>
                                          <p:spTgt spid="7"/>
                                        </p:tgtEl>
                                      </p:cBhvr>
                                      <p:to x="100000" y="90000"/>
                                    </p:animScale>
                                    <p:animScale>
                                      <p:cBhvr>
                                        <p:cTn id="50" dur="166" decel="50000">
                                          <p:stCondLst>
                                            <p:cond delay="1668"/>
                                          </p:stCondLst>
                                        </p:cTn>
                                        <p:tgtEl>
                                          <p:spTgt spid="7"/>
                                        </p:tgtEl>
                                      </p:cBhvr>
                                      <p:to x="100000" y="100000"/>
                                    </p:animScale>
                                    <p:animScale>
                                      <p:cBhvr>
                                        <p:cTn id="51" dur="26">
                                          <p:stCondLst>
                                            <p:cond delay="1808"/>
                                          </p:stCondLst>
                                        </p:cTn>
                                        <p:tgtEl>
                                          <p:spTgt spid="7"/>
                                        </p:tgtEl>
                                      </p:cBhvr>
                                      <p:to x="100000" y="95000"/>
                                    </p:animScale>
                                    <p:animScale>
                                      <p:cBhvr>
                                        <p:cTn id="52" dur="166" decel="50000">
                                          <p:stCondLst>
                                            <p:cond delay="1834"/>
                                          </p:stCondLst>
                                        </p:cTn>
                                        <p:tgtEl>
                                          <p:spTgt spid="7"/>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ircle(in)">
                                      <p:cBhvr>
                                        <p:cTn id="57" dur="2000"/>
                                        <p:tgtEl>
                                          <p:spTgt spid="9"/>
                                        </p:tgtEl>
                                      </p:cBhvr>
                                    </p:animEffect>
                                  </p:childTnLst>
                                </p:cTn>
                              </p:par>
                              <p:par>
                                <p:cTn id="58" presetID="6" presetClass="entr" presetSubtype="16" fill="hold"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circle(in)">
                                      <p:cBhvr>
                                        <p:cTn id="60" dur="2000"/>
                                        <p:tgtEl>
                                          <p:spTgt spid="8"/>
                                        </p:tgtEl>
                                      </p:cBhvr>
                                    </p:animEffect>
                                  </p:childTnLst>
                                </p:cTn>
                              </p:par>
                              <p:par>
                                <p:cTn id="61" presetID="6" presetClass="entr" presetSubtype="16" fill="hold" nodeType="with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circle(in)">
                                      <p:cBhvr>
                                        <p:cTn id="6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2372" y="553244"/>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5" name="1 Título"/>
          <p:cNvSpPr txBox="1">
            <a:spLocks/>
          </p:cNvSpPr>
          <p:nvPr/>
        </p:nvSpPr>
        <p:spPr>
          <a:xfrm>
            <a:off x="251520"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539552" y="1187460"/>
            <a:ext cx="1774845" cy="369332"/>
          </a:xfrm>
          <a:prstGeom prst="rect">
            <a:avLst/>
          </a:prstGeom>
        </p:spPr>
        <p:txBody>
          <a:bodyPr wrap="none">
            <a:spAutoFit/>
          </a:bodyPr>
          <a:lstStyle/>
          <a:p>
            <a:pPr lvl="0"/>
            <a:r>
              <a:rPr lang="es-ES_tradnl" b="1" u="sng" dirty="0" smtClean="0">
                <a:latin typeface="Arial Narrow" panose="020B0606020202030204" pitchFamily="34" charset="0"/>
              </a:rPr>
              <a:t>Caudal de Diseño</a:t>
            </a:r>
            <a:endParaRPr lang="es-EC" b="1" dirty="0">
              <a:latin typeface="Arial Narrow" panose="020B0606020202030204" pitchFamily="34" charset="0"/>
            </a:endParaRPr>
          </a:p>
        </p:txBody>
      </p:sp>
      <p:graphicFrame>
        <p:nvGraphicFramePr>
          <p:cNvPr id="7" name="6 Gráfico"/>
          <p:cNvGraphicFramePr/>
          <p:nvPr>
            <p:extLst>
              <p:ext uri="{D42A27DB-BD31-4B8C-83A1-F6EECF244321}">
                <p14:modId xmlns:p14="http://schemas.microsoft.com/office/powerpoint/2010/main" val="3028698630"/>
              </p:ext>
            </p:extLst>
          </p:nvPr>
        </p:nvGraphicFramePr>
        <p:xfrm>
          <a:off x="1691680" y="1772816"/>
          <a:ext cx="6336704" cy="2520280"/>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8" name="7 Rectángulo"/>
              <p:cNvSpPr/>
              <p:nvPr/>
            </p:nvSpPr>
            <p:spPr>
              <a:xfrm>
                <a:off x="395536" y="4533008"/>
                <a:ext cx="8358100" cy="2280368"/>
              </a:xfrm>
              <a:prstGeom prst="rect">
                <a:avLst/>
              </a:prstGeom>
            </p:spPr>
            <p:txBody>
              <a:bodyPr wrap="square">
                <a:spAutoFit/>
              </a:bodyPr>
              <a:lstStyle/>
              <a:p>
                <a:pPr algn="just">
                  <a:lnSpc>
                    <a:spcPct val="150000"/>
                  </a:lnSpc>
                </a:pPr>
                <a:r>
                  <a:rPr lang="es-ES" sz="1600" dirty="0">
                    <a:latin typeface="Arial Narrow" panose="020B0606020202030204" pitchFamily="34" charset="0"/>
                  </a:rPr>
                  <a:t>Una vez que se ha generado la ecuación a partir de la gráfica Volumen del Embalse vs Caudal del vertedero, se procede a calcular el caudal del diseño y el nivel máximo de operaciones.</a:t>
                </a:r>
                <a:endParaRPr lang="es-EC" sz="1600" dirty="0">
                  <a:latin typeface="Arial Narrow" panose="020B0606020202030204" pitchFamily="34" charset="0"/>
                </a:endParaRPr>
              </a:p>
              <a:p>
                <a:pPr algn="just">
                  <a:lnSpc>
                    <a:spcPct val="150000"/>
                  </a:lnSpc>
                </a:pPr>
                <a:r>
                  <a:rPr lang="es-ES_tradnl" sz="1600" dirty="0" smtClean="0">
                    <a:latin typeface="Arial Narrow" panose="020B0606020202030204" pitchFamily="34" charset="0"/>
                  </a:rPr>
                  <a:t>Para </a:t>
                </a:r>
                <a:r>
                  <a:rPr lang="es-ES_tradnl" sz="1600" dirty="0">
                    <a:latin typeface="Arial Narrow" panose="020B0606020202030204" pitchFamily="34" charset="0"/>
                  </a:rPr>
                  <a:t>el cálculo de V2 emplearemos la siguiente fórmula:</a:t>
                </a:r>
                <a:endParaRPr lang="es-EC" sz="1600" dirty="0">
                  <a:latin typeface="Arial Narrow" panose="020B0606020202030204" pitchFamily="34" charset="0"/>
                </a:endParaRPr>
              </a:p>
              <a:p>
                <a:pPr algn="just">
                  <a:lnSpc>
                    <a:spcPct val="150000"/>
                  </a:lnSpc>
                </a:pPr>
                <a:r>
                  <a:rPr lang="es-ES_tradnl" sz="1600" dirty="0">
                    <a:latin typeface="Arial Narrow" panose="020B0606020202030204" pitchFamily="34" charset="0"/>
                  </a:rPr>
                  <a:t> </a:t>
                </a:r>
                <a:endParaRPr lang="es-EC" sz="1600" dirty="0">
                  <a:latin typeface="Arial Narrow" panose="020B060602020203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s-EC" sz="1600" i="1">
                              <a:latin typeface="Cambria Math"/>
                            </a:rPr>
                          </m:ctrlPr>
                        </m:sSubPr>
                        <m:e>
                          <m:r>
                            <a:rPr lang="es-ES_tradnl" sz="1600">
                              <a:latin typeface="Cambria Math"/>
                            </a:rPr>
                            <m:t>𝑉</m:t>
                          </m:r>
                        </m:e>
                        <m:sub>
                          <m:r>
                            <a:rPr lang="es-ES_tradnl" sz="1600">
                              <a:latin typeface="Cambria Math"/>
                            </a:rPr>
                            <m:t>2</m:t>
                          </m:r>
                        </m:sub>
                      </m:sSub>
                      <m:r>
                        <a:rPr lang="es-ES_tradnl" sz="1600">
                          <a:latin typeface="Cambria Math"/>
                        </a:rPr>
                        <m:t>= </m:t>
                      </m:r>
                      <m:f>
                        <m:fPr>
                          <m:ctrlPr>
                            <a:rPr lang="es-EC" sz="1600" i="1">
                              <a:latin typeface="Cambria Math"/>
                            </a:rPr>
                          </m:ctrlPr>
                        </m:fPr>
                        <m:num>
                          <m:sSub>
                            <m:sSubPr>
                              <m:ctrlPr>
                                <a:rPr lang="es-EC" sz="1600" i="1">
                                  <a:latin typeface="Cambria Math"/>
                                </a:rPr>
                              </m:ctrlPr>
                            </m:sSubPr>
                            <m:e>
                              <m:r>
                                <a:rPr lang="es-ES_tradnl" sz="1600">
                                  <a:latin typeface="Cambria Math"/>
                                </a:rPr>
                                <m:t>𝑉</m:t>
                              </m:r>
                            </m:e>
                            <m:sub>
                              <m:r>
                                <a:rPr lang="es-ES_tradnl" sz="1600">
                                  <a:latin typeface="Cambria Math"/>
                                </a:rPr>
                                <m:t>1</m:t>
                              </m:r>
                            </m:sub>
                          </m:sSub>
                          <m:r>
                            <a:rPr lang="es-ES_tradnl" sz="1600">
                              <a:latin typeface="Cambria Math"/>
                            </a:rPr>
                            <m:t>+(</m:t>
                          </m:r>
                          <m:sSub>
                            <m:sSubPr>
                              <m:ctrlPr>
                                <a:rPr lang="es-EC" sz="1600" i="1">
                                  <a:latin typeface="Cambria Math"/>
                                </a:rPr>
                              </m:ctrlPr>
                            </m:sSubPr>
                            <m:e>
                              <m:r>
                                <a:rPr lang="es-ES_tradnl" sz="1600">
                                  <a:latin typeface="Cambria Math"/>
                                </a:rPr>
                                <m:t>𝑄</m:t>
                              </m:r>
                            </m:e>
                            <m:sub>
                              <m:r>
                                <a:rPr lang="es-ES_tradnl" sz="1600">
                                  <a:latin typeface="Cambria Math"/>
                                </a:rPr>
                                <m:t>1</m:t>
                              </m:r>
                            </m:sub>
                          </m:sSub>
                          <m:r>
                            <a:rPr lang="es-ES_tradnl" sz="1600">
                              <a:latin typeface="Cambria Math"/>
                            </a:rPr>
                            <m:t>+</m:t>
                          </m:r>
                          <m:sSub>
                            <m:sSubPr>
                              <m:ctrlPr>
                                <a:rPr lang="es-EC" sz="1600" i="1">
                                  <a:latin typeface="Cambria Math"/>
                                </a:rPr>
                              </m:ctrlPr>
                            </m:sSubPr>
                            <m:e>
                              <m:r>
                                <a:rPr lang="es-ES_tradnl" sz="1600">
                                  <a:latin typeface="Cambria Math"/>
                                </a:rPr>
                                <m:t>𝑄</m:t>
                              </m:r>
                            </m:e>
                            <m:sub>
                              <m:r>
                                <a:rPr lang="es-ES_tradnl" sz="1600">
                                  <a:latin typeface="Cambria Math"/>
                                </a:rPr>
                                <m:t>2</m:t>
                              </m:r>
                            </m:sub>
                          </m:sSub>
                          <m:r>
                            <a:rPr lang="es-ES_tradnl" sz="1600">
                              <a:latin typeface="Cambria Math"/>
                            </a:rPr>
                            <m:t>)</m:t>
                          </m:r>
                        </m:num>
                        <m:den>
                          <m:r>
                            <a:rPr lang="es-ES_tradnl" sz="1600">
                              <a:latin typeface="Cambria Math"/>
                            </a:rPr>
                            <m:t>2∗∆</m:t>
                          </m:r>
                          <m:r>
                            <a:rPr lang="es-ES_tradnl" sz="1600">
                              <a:latin typeface="Cambria Math"/>
                            </a:rPr>
                            <m:t>𝑇</m:t>
                          </m:r>
                        </m:den>
                      </m:f>
                      <m:r>
                        <a:rPr lang="es-ES_tradnl" sz="1600">
                          <a:latin typeface="Cambria Math"/>
                        </a:rPr>
                        <m:t>−</m:t>
                      </m:r>
                      <m:f>
                        <m:fPr>
                          <m:ctrlPr>
                            <a:rPr lang="es-EC" sz="1600" i="1">
                              <a:latin typeface="Cambria Math"/>
                            </a:rPr>
                          </m:ctrlPr>
                        </m:fPr>
                        <m:num>
                          <m:r>
                            <a:rPr lang="es-ES_tradnl" sz="1600">
                              <a:latin typeface="Cambria Math"/>
                            </a:rPr>
                            <m:t>(</m:t>
                          </m:r>
                          <m:sSub>
                            <m:sSubPr>
                              <m:ctrlPr>
                                <a:rPr lang="es-EC" sz="1600" i="1">
                                  <a:latin typeface="Cambria Math"/>
                                </a:rPr>
                              </m:ctrlPr>
                            </m:sSubPr>
                            <m:e>
                              <m:r>
                                <a:rPr lang="es-ES_tradnl" sz="1600">
                                  <a:latin typeface="Cambria Math"/>
                                </a:rPr>
                                <m:t>𝑄</m:t>
                              </m:r>
                            </m:e>
                            <m:sub>
                              <m:r>
                                <a:rPr lang="es-ES_tradnl" sz="1600">
                                  <a:latin typeface="Cambria Math"/>
                                </a:rPr>
                                <m:t>𝑋</m:t>
                              </m:r>
                              <m:r>
                                <a:rPr lang="es-ES_tradnl" sz="1600">
                                  <a:latin typeface="Cambria Math"/>
                                </a:rPr>
                                <m:t>1</m:t>
                              </m:r>
                            </m:sub>
                          </m:sSub>
                          <m:r>
                            <a:rPr lang="es-ES_tradnl" sz="1600">
                              <a:latin typeface="Cambria Math"/>
                            </a:rPr>
                            <m:t>+</m:t>
                          </m:r>
                          <m:sSub>
                            <m:sSubPr>
                              <m:ctrlPr>
                                <a:rPr lang="es-EC" sz="1600" i="1">
                                  <a:latin typeface="Cambria Math"/>
                                </a:rPr>
                              </m:ctrlPr>
                            </m:sSubPr>
                            <m:e>
                              <m:r>
                                <a:rPr lang="es-ES_tradnl" sz="1600">
                                  <a:latin typeface="Cambria Math"/>
                                </a:rPr>
                                <m:t>𝑄</m:t>
                              </m:r>
                            </m:e>
                            <m:sub>
                              <m:r>
                                <a:rPr lang="es-ES_tradnl" sz="1600">
                                  <a:latin typeface="Cambria Math"/>
                                </a:rPr>
                                <m:t>𝑋</m:t>
                              </m:r>
                              <m:r>
                                <a:rPr lang="es-ES_tradnl" sz="1600">
                                  <a:latin typeface="Cambria Math"/>
                                </a:rPr>
                                <m:t>2</m:t>
                              </m:r>
                            </m:sub>
                          </m:sSub>
                          <m:r>
                            <a:rPr lang="es-ES_tradnl" sz="1600">
                              <a:latin typeface="Cambria Math"/>
                            </a:rPr>
                            <m:t>)</m:t>
                          </m:r>
                        </m:num>
                        <m:den>
                          <m:r>
                            <a:rPr lang="es-ES_tradnl" sz="1600">
                              <a:latin typeface="Cambria Math"/>
                            </a:rPr>
                            <m:t>2∗∆</m:t>
                          </m:r>
                          <m:r>
                            <a:rPr lang="es-ES_tradnl" sz="1600">
                              <a:latin typeface="Cambria Math"/>
                            </a:rPr>
                            <m:t>𝑇</m:t>
                          </m:r>
                        </m:den>
                      </m:f>
                    </m:oMath>
                  </m:oMathPara>
                </a14:m>
                <a:endParaRPr lang="es-EC" sz="1600" dirty="0">
                  <a:latin typeface="Arial Narrow" panose="020B0606020202030204" pitchFamily="34" charset="0"/>
                </a:endParaRPr>
              </a:p>
            </p:txBody>
          </p:sp>
        </mc:Choice>
        <mc:Fallback xmlns="">
          <p:sp>
            <p:nvSpPr>
              <p:cNvPr id="8" name="7 Rectángulo"/>
              <p:cNvSpPr>
                <a:spLocks noRot="1" noChangeAspect="1" noMove="1" noResize="1" noEditPoints="1" noAdjustHandles="1" noChangeArrowheads="1" noChangeShapeType="1" noTextEdit="1"/>
              </p:cNvSpPr>
              <p:nvPr/>
            </p:nvSpPr>
            <p:spPr>
              <a:xfrm>
                <a:off x="395536" y="4533008"/>
                <a:ext cx="8358100" cy="2280368"/>
              </a:xfrm>
              <a:prstGeom prst="rect">
                <a:avLst/>
              </a:prstGeom>
              <a:blipFill rotWithShape="1">
                <a:blip r:embed="rId3"/>
                <a:stretch>
                  <a:fillRect l="-438" r="-365"/>
                </a:stretch>
              </a:blipFill>
            </p:spPr>
            <p:txBody>
              <a:bodyPr/>
              <a:lstStyle/>
              <a:p>
                <a:r>
                  <a:rPr lang="es-EC">
                    <a:noFill/>
                  </a:rPr>
                  <a:t> </a:t>
                </a:r>
              </a:p>
            </p:txBody>
          </p:sp>
        </mc:Fallback>
      </mc:AlternateContent>
    </p:spTree>
    <p:extLst>
      <p:ext uri="{BB962C8B-B14F-4D97-AF65-F5344CB8AC3E}">
        <p14:creationId xmlns:p14="http://schemas.microsoft.com/office/powerpoint/2010/main" val="241310704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circle(in)">
                                      <p:cBhvr>
                                        <p:cTn id="6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Graphic spid="7" grpId="0">
        <p:bldAsOne/>
      </p:bldGraphic>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529208"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211252866"/>
              </p:ext>
            </p:extLst>
          </p:nvPr>
        </p:nvGraphicFramePr>
        <p:xfrm>
          <a:off x="251520" y="642877"/>
          <a:ext cx="8568953" cy="6134100"/>
        </p:xfrm>
        <a:graphic>
          <a:graphicData uri="http://schemas.openxmlformats.org/drawingml/2006/table">
            <a:tbl>
              <a:tblPr firstRow="1" firstCol="1" bandRow="1">
                <a:tableStyleId>{F2DE63D5-997A-4646-A377-4702673A728D}</a:tableStyleId>
              </a:tblPr>
              <a:tblGrid>
                <a:gridCol w="696805"/>
                <a:gridCol w="693683"/>
                <a:gridCol w="640611"/>
                <a:gridCol w="937190"/>
                <a:gridCol w="646856"/>
                <a:gridCol w="849777"/>
                <a:gridCol w="1069559"/>
                <a:gridCol w="839787"/>
                <a:gridCol w="754524"/>
                <a:gridCol w="720080"/>
                <a:gridCol w="720081"/>
              </a:tblGrid>
              <a:tr h="185003">
                <a:tc>
                  <a:txBody>
                    <a:bodyPr/>
                    <a:lstStyle/>
                    <a:p>
                      <a:pPr algn="ctr">
                        <a:lnSpc>
                          <a:spcPct val="115000"/>
                        </a:lnSpc>
                        <a:spcAft>
                          <a:spcPts val="0"/>
                        </a:spcAft>
                      </a:pPr>
                      <a:r>
                        <a:rPr lang="es-EC" sz="1400" b="1" dirty="0">
                          <a:effectLst/>
                          <a:latin typeface="Arial Narrow" panose="020B0606020202030204" pitchFamily="34" charset="0"/>
                        </a:rPr>
                        <a:t>∆t</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a:t>
                      </a:r>
                      <a:r>
                        <a:rPr lang="es-EC" sz="1400" b="1" baseline="-25000">
                          <a:effectLst/>
                          <a:latin typeface="Arial Narrow" panose="020B0606020202030204" pitchFamily="34" charset="0"/>
                        </a:rPr>
                        <a:t>1</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a:t>
                      </a:r>
                      <a:r>
                        <a:rPr lang="es-EC" sz="1400" b="1" baseline="-25000">
                          <a:effectLst/>
                          <a:latin typeface="Arial Narrow" panose="020B0606020202030204" pitchFamily="34" charset="0"/>
                        </a:rPr>
                        <a:t>2</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(Q</a:t>
                      </a:r>
                      <a:r>
                        <a:rPr lang="es-EC" sz="1400" b="1" baseline="-25000" dirty="0">
                          <a:effectLst/>
                          <a:latin typeface="Arial Narrow" panose="020B0606020202030204" pitchFamily="34" charset="0"/>
                        </a:rPr>
                        <a:t>1</a:t>
                      </a:r>
                      <a:r>
                        <a:rPr lang="es-EC" sz="1400" b="1" dirty="0">
                          <a:effectLst/>
                          <a:latin typeface="Arial Narrow" panose="020B0606020202030204" pitchFamily="34" charset="0"/>
                        </a:rPr>
                        <a:t> + Q</a:t>
                      </a:r>
                      <a:r>
                        <a:rPr lang="es-EC" sz="1400" b="1" baseline="-25000" dirty="0">
                          <a:effectLst/>
                          <a:latin typeface="Arial Narrow" panose="020B0606020202030204" pitchFamily="34" charset="0"/>
                        </a:rPr>
                        <a:t>2</a:t>
                      </a:r>
                      <a:r>
                        <a:rPr lang="es-EC" sz="1400" b="1" dirty="0">
                          <a:effectLst/>
                          <a:latin typeface="Arial Narrow" panose="020B0606020202030204" pitchFamily="34" charset="0"/>
                        </a:rPr>
                        <a:t> ) /2</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Qx</a:t>
                      </a:r>
                      <a:r>
                        <a:rPr lang="es-EC" sz="1400" b="1" baseline="-25000">
                          <a:effectLst/>
                          <a:latin typeface="Arial Narrow" panose="020B0606020202030204" pitchFamily="34" charset="0"/>
                        </a:rPr>
                        <a:t>1</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Qx</a:t>
                      </a:r>
                      <a:r>
                        <a:rPr lang="es-EC" sz="1400" b="1" baseline="-25000" dirty="0">
                          <a:effectLst/>
                          <a:latin typeface="Arial Narrow" panose="020B0606020202030204" pitchFamily="34" charset="0"/>
                        </a:rPr>
                        <a:t>2</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(Qx</a:t>
                      </a:r>
                      <a:r>
                        <a:rPr lang="es-EC" sz="1400" b="1" baseline="-25000">
                          <a:effectLst/>
                          <a:latin typeface="Arial Narrow" panose="020B0606020202030204" pitchFamily="34" charset="0"/>
                        </a:rPr>
                        <a:t>1</a:t>
                      </a:r>
                      <a:r>
                        <a:rPr lang="es-EC" sz="1400" b="1">
                          <a:effectLst/>
                          <a:latin typeface="Arial Narrow" panose="020B0606020202030204" pitchFamily="34" charset="0"/>
                        </a:rPr>
                        <a:t> + Qx</a:t>
                      </a:r>
                      <a:r>
                        <a:rPr lang="es-EC" sz="1400" b="1" baseline="-25000">
                          <a:effectLst/>
                          <a:latin typeface="Arial Narrow" panose="020B0606020202030204" pitchFamily="34" charset="0"/>
                        </a:rPr>
                        <a:t>2</a:t>
                      </a:r>
                      <a:r>
                        <a:rPr lang="es-EC" sz="1400" b="1">
                          <a:effectLst/>
                          <a:latin typeface="Arial Narrow" panose="020B0606020202030204" pitchFamily="34" charset="0"/>
                        </a:rPr>
                        <a:t> ) /2</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V1</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V2</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Qx</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Cota</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1">
                          <a:effectLst/>
                          <a:latin typeface="Arial Narrow" panose="020B0606020202030204" pitchFamily="34" charset="0"/>
                        </a:rPr>
                        <a:t>seg</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a:effectLst/>
                          <a:latin typeface="Arial Narrow" panose="020B0606020202030204" pitchFamily="34" charset="0"/>
                        </a:rPr>
                        <a:t>m</a:t>
                      </a:r>
                      <a:r>
                        <a:rPr lang="es-EC" sz="1400" b="1" baseline="30000">
                          <a:effectLst/>
                          <a:latin typeface="Arial Narrow" panose="020B0606020202030204" pitchFamily="34" charset="0"/>
                        </a:rPr>
                        <a:t>3</a:t>
                      </a:r>
                      <a:r>
                        <a:rPr lang="es-EC" sz="1400" b="1">
                          <a:effectLst/>
                          <a:latin typeface="Arial Narrow" panose="020B0606020202030204" pitchFamily="34" charset="0"/>
                        </a:rPr>
                        <a:t>/s</a:t>
                      </a:r>
                      <a:endParaRPr lang="es-EC" sz="1400" b="1">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10 </a:t>
                      </a:r>
                      <a:r>
                        <a:rPr lang="es-EC" sz="1400" b="1" baseline="30000" dirty="0">
                          <a:effectLst/>
                          <a:latin typeface="Arial Narrow" panose="020B0606020202030204" pitchFamily="34" charset="0"/>
                        </a:rPr>
                        <a:t>6 </a:t>
                      </a:r>
                      <a:r>
                        <a:rPr lang="es-EC" sz="1400" b="1" dirty="0">
                          <a:effectLst/>
                          <a:latin typeface="Arial Narrow" panose="020B0606020202030204" pitchFamily="34" charset="0"/>
                        </a:rPr>
                        <a:t>(m</a:t>
                      </a:r>
                      <a:r>
                        <a:rPr lang="es-EC" sz="1400" b="1" baseline="30000" dirty="0">
                          <a:effectLst/>
                          <a:latin typeface="Arial Narrow" panose="020B0606020202030204" pitchFamily="34" charset="0"/>
                        </a:rPr>
                        <a:t>3</a:t>
                      </a:r>
                      <a:r>
                        <a:rPr lang="es-EC" sz="1400" b="1" dirty="0">
                          <a:effectLst/>
                          <a:latin typeface="Arial Narrow" panose="020B0606020202030204" pitchFamily="34" charset="0"/>
                        </a:rPr>
                        <a:t>)</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10 </a:t>
                      </a:r>
                      <a:r>
                        <a:rPr lang="es-EC" sz="1400" b="1" baseline="30000" dirty="0">
                          <a:effectLst/>
                          <a:latin typeface="Arial Narrow" panose="020B0606020202030204" pitchFamily="34" charset="0"/>
                        </a:rPr>
                        <a:t>6 </a:t>
                      </a:r>
                      <a:r>
                        <a:rPr lang="es-EC" sz="1400" b="1" dirty="0">
                          <a:effectLst/>
                          <a:latin typeface="Arial Narrow" panose="020B0606020202030204" pitchFamily="34" charset="0"/>
                        </a:rPr>
                        <a:t>(m</a:t>
                      </a:r>
                      <a:r>
                        <a:rPr lang="es-EC" sz="1400" b="1" baseline="30000" dirty="0">
                          <a:effectLst/>
                          <a:latin typeface="Arial Narrow" panose="020B0606020202030204" pitchFamily="34" charset="0"/>
                        </a:rPr>
                        <a:t>3</a:t>
                      </a:r>
                      <a:r>
                        <a:rPr lang="es-EC" sz="1400" b="1" dirty="0">
                          <a:effectLst/>
                          <a:latin typeface="Arial Narrow" panose="020B0606020202030204" pitchFamily="34" charset="0"/>
                        </a:rPr>
                        <a:t>)</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effectLst/>
                          <a:latin typeface="Arial Narrow" panose="020B0606020202030204" pitchFamily="34" charset="0"/>
                        </a:rPr>
                        <a:t>m</a:t>
                      </a:r>
                      <a:r>
                        <a:rPr lang="es-EC" sz="1400" b="1" baseline="30000" dirty="0">
                          <a:effectLst/>
                          <a:latin typeface="Arial Narrow" panose="020B0606020202030204" pitchFamily="34" charset="0"/>
                        </a:rPr>
                        <a:t>3</a:t>
                      </a:r>
                      <a:r>
                        <a:rPr lang="es-EC" sz="1400" b="1" dirty="0">
                          <a:effectLst/>
                          <a:latin typeface="Arial Narrow" panose="020B0606020202030204" pitchFamily="34" charset="0"/>
                        </a:rPr>
                        <a:t>/s</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err="1">
                          <a:effectLst/>
                          <a:latin typeface="Arial Narrow" panose="020B0606020202030204" pitchFamily="34" charset="0"/>
                        </a:rPr>
                        <a:t>m.s.n.m</a:t>
                      </a:r>
                      <a:endParaRPr lang="es-EC" sz="1400" b="1"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11,18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0,00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-89,99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0,39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0,51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-89,99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28,75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11,18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55,90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33,54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-89,99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-70,42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-80,20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0,51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0,80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-70,42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29,16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55,90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119,25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87,58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-70,42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-46,81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-58,62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0,80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-46,81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29,69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119,25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208,69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163,97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-46,81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-17,73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-32,27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-17,73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30,39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208,69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320,49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264,59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-17,73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17,12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-0,30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17,12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31,34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320,49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447,20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383,84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17,12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36,50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3,19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32,59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447,20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573,90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510,55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94,83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75,35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3,19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4,28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94,83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34,15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573,90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663,34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618,62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94,83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129,31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112,07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4,28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129,31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35,97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663,34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722,97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693,15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129,31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157,22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143,27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157,22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37,95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722,97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745,33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734,15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157,22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179,92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168,57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6,93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8,35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179,92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39,98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745,33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730,42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737,87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179,92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200,41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190,17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8,35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9,72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200,41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41,94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730,42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685,70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708,06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200,41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221,30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210,86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9,72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221,30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43,73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685,70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626,07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655,89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221,30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243,25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232,28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12,03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243,25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45,25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626,07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558,99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592,53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243,25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264,91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254,08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12,03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264,91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46,46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2507,107</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558,99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484,46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521,73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264,91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283,68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274,30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283,68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47,35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dirty="0">
                          <a:effectLst/>
                          <a:latin typeface="Arial Narrow" panose="020B0606020202030204" pitchFamily="34" charset="0"/>
                        </a:rPr>
                        <a:t>2507,107</a:t>
                      </a:r>
                      <a:endParaRPr lang="es-EC" sz="1400" b="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484,46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424,84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454,65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283,68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297,70</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290,69</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13,50</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13,91</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297,70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47,94</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5014,21</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424,84</a:t>
                      </a:r>
                      <a:endParaRPr lang="es-EC" sz="1400" b="1" u="sng" dirty="0">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320,49</a:t>
                      </a:r>
                      <a:endParaRPr lang="es-EC" sz="1400" b="1" u="sng" dirty="0">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372,66</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297,70</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310,50</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304,10</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13,91</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a:solidFill>
                            <a:srgbClr val="FF0000"/>
                          </a:solidFill>
                          <a:effectLst/>
                          <a:latin typeface="Arial Narrow" panose="020B0606020202030204" pitchFamily="34" charset="0"/>
                        </a:rPr>
                        <a:t>14,26</a:t>
                      </a:r>
                      <a:endParaRPr lang="es-EC" sz="1400" b="1" u="sng">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310,50</a:t>
                      </a:r>
                      <a:endParaRPr lang="es-EC" sz="1400" b="1" u="sng" dirty="0">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48,43</a:t>
                      </a:r>
                      <a:endParaRPr lang="es-EC" sz="1400" b="1" u="sng" dirty="0">
                        <a:solidFill>
                          <a:srgbClr val="FF0000"/>
                        </a:solidFill>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5014,21</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320,49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238,50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279,50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310,50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305,09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307,80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14,26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14,11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305,09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48,23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5014,21</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238,50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178,88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208,69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305,09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289,29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297,19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14,11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13,67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289,29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47,59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5014,21</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178,88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134,16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156,52</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289,29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269,86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279,58</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13,67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13,05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269,86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46,71</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5014,21</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134,16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96,89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115,53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269,86</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250,33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260,10</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13,05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250,33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45,67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a:effectLst/>
                          <a:latin typeface="Arial Narrow" panose="020B0606020202030204" pitchFamily="34" charset="0"/>
                        </a:rPr>
                        <a:t>5014,21</a:t>
                      </a:r>
                      <a:endParaRPr lang="es-EC" sz="1400" b="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96,89</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73,04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84,97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250,33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241,44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12,33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11,54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44,55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003">
                <a:tc>
                  <a:txBody>
                    <a:bodyPr/>
                    <a:lstStyle/>
                    <a:p>
                      <a:pPr algn="ctr">
                        <a:lnSpc>
                          <a:spcPct val="115000"/>
                        </a:lnSpc>
                        <a:spcAft>
                          <a:spcPts val="0"/>
                        </a:spcAft>
                      </a:pPr>
                      <a:r>
                        <a:rPr lang="es-EC" sz="1400" b="0" dirty="0">
                          <a:effectLst/>
                          <a:latin typeface="Arial Narrow" panose="020B0606020202030204" pitchFamily="34" charset="0"/>
                        </a:rPr>
                        <a:t>5014,21</a:t>
                      </a:r>
                      <a:endParaRPr lang="es-EC" sz="1400" b="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73,04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55,90</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64,47</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232,55</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217,13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224,84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11,54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10,74</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217,13</a:t>
                      </a:r>
                      <a:endParaRPr lang="es-EC" sz="140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43,40</a:t>
                      </a:r>
                      <a:endParaRPr lang="es-EC" sz="1400" dirty="0">
                        <a:effectLst/>
                        <a:latin typeface="Arial Narrow" panose="020B0606020202030204" pitchFamily="34" charset="0"/>
                        <a:ea typeface="Calibri"/>
                        <a:cs typeface="Times New Roman"/>
                      </a:endParaRPr>
                    </a:p>
                  </a:txBody>
                  <a:tcPr marL="38089" marR="38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7858030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1572995582"/>
              </p:ext>
            </p:extLst>
          </p:nvPr>
        </p:nvGraphicFramePr>
        <p:xfrm>
          <a:off x="647564" y="1700808"/>
          <a:ext cx="7848872" cy="2950590"/>
        </p:xfrm>
        <a:graphic>
          <a:graphicData uri="http://schemas.openxmlformats.org/drawingml/2006/chart">
            <c:chart xmlns:c="http://schemas.openxmlformats.org/drawingml/2006/chart" xmlns:r="http://schemas.openxmlformats.org/officeDocument/2006/relationships" r:id="rId2"/>
          </a:graphicData>
        </a:graphic>
      </p:graphicFrame>
      <p:sp>
        <p:nvSpPr>
          <p:cNvPr id="5" name="1 Título"/>
          <p:cNvSpPr txBox="1">
            <a:spLocks/>
          </p:cNvSpPr>
          <p:nvPr/>
        </p:nvSpPr>
        <p:spPr>
          <a:xfrm>
            <a:off x="462372" y="553244"/>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TÚNEL DE DESCARGA</a:t>
            </a:r>
          </a:p>
        </p:txBody>
      </p:sp>
      <p:sp>
        <p:nvSpPr>
          <p:cNvPr id="6" name="1 Título"/>
          <p:cNvSpPr txBox="1">
            <a:spLocks/>
          </p:cNvSpPr>
          <p:nvPr/>
        </p:nvSpPr>
        <p:spPr>
          <a:xfrm>
            <a:off x="251520"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DISEÑO DE OBRAS COMPLEMENTARIAS</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6 Rectángulo"/>
          <p:cNvSpPr/>
          <p:nvPr/>
        </p:nvSpPr>
        <p:spPr>
          <a:xfrm>
            <a:off x="539552" y="1187460"/>
            <a:ext cx="1774845" cy="369332"/>
          </a:xfrm>
          <a:prstGeom prst="rect">
            <a:avLst/>
          </a:prstGeom>
        </p:spPr>
        <p:txBody>
          <a:bodyPr wrap="none">
            <a:spAutoFit/>
          </a:bodyPr>
          <a:lstStyle/>
          <a:p>
            <a:pPr lvl="0"/>
            <a:r>
              <a:rPr lang="es-ES_tradnl" b="1" u="sng" dirty="0" smtClean="0">
                <a:latin typeface="Arial Narrow" panose="020B0606020202030204" pitchFamily="34" charset="0"/>
              </a:rPr>
              <a:t>Caudal de Diseño</a:t>
            </a:r>
            <a:endParaRPr lang="es-EC" b="1" dirty="0">
              <a:latin typeface="Arial Narrow" panose="020B0606020202030204" pitchFamily="34" charset="0"/>
            </a:endParaRPr>
          </a:p>
        </p:txBody>
      </p:sp>
      <p:graphicFrame>
        <p:nvGraphicFramePr>
          <p:cNvPr id="9" name="8 Tabla"/>
          <p:cNvGraphicFramePr>
            <a:graphicFrameLocks noGrp="1"/>
          </p:cNvGraphicFramePr>
          <p:nvPr>
            <p:extLst>
              <p:ext uri="{D42A27DB-BD31-4B8C-83A1-F6EECF244321}">
                <p14:modId xmlns:p14="http://schemas.microsoft.com/office/powerpoint/2010/main" val="2800137340"/>
              </p:ext>
            </p:extLst>
          </p:nvPr>
        </p:nvGraphicFramePr>
        <p:xfrm>
          <a:off x="1691680" y="4837136"/>
          <a:ext cx="4320480" cy="1472184"/>
        </p:xfrm>
        <a:graphic>
          <a:graphicData uri="http://schemas.openxmlformats.org/drawingml/2006/table">
            <a:tbl>
              <a:tblPr firstRow="1" firstCol="1" bandRow="1">
                <a:tableStyleId>{17292A2E-F333-43FB-9621-5CBBE7FDCDCB}</a:tableStyleId>
              </a:tblPr>
              <a:tblGrid>
                <a:gridCol w="3374290"/>
                <a:gridCol w="946190"/>
              </a:tblGrid>
              <a:tr h="208295">
                <a:tc>
                  <a:txBody>
                    <a:bodyPr/>
                    <a:lstStyle/>
                    <a:p>
                      <a:pPr algn="ctr">
                        <a:lnSpc>
                          <a:spcPct val="115000"/>
                        </a:lnSpc>
                        <a:spcAft>
                          <a:spcPts val="0"/>
                        </a:spcAft>
                      </a:pPr>
                      <a:r>
                        <a:rPr lang="es-EC" sz="1400" b="1" dirty="0" err="1">
                          <a:solidFill>
                            <a:sysClr val="windowText" lastClr="000000"/>
                          </a:solidFill>
                          <a:effectLst/>
                          <a:latin typeface="Arial Narrow" panose="020B0606020202030204" pitchFamily="34" charset="0"/>
                        </a:rPr>
                        <a:t>Qmax</a:t>
                      </a:r>
                      <a:r>
                        <a:rPr lang="es-EC" sz="1400" b="1" dirty="0">
                          <a:solidFill>
                            <a:sysClr val="windowText" lastClr="000000"/>
                          </a:solidFill>
                          <a:effectLst/>
                          <a:latin typeface="Arial Narrow" panose="020B0606020202030204" pitchFamily="34" charset="0"/>
                        </a:rPr>
                        <a:t> (m3/s)</a:t>
                      </a:r>
                      <a:endParaRPr lang="es-EC" sz="12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b="0" dirty="0" smtClean="0">
                          <a:solidFill>
                            <a:sysClr val="windowText" lastClr="000000"/>
                          </a:solidFill>
                          <a:effectLst/>
                          <a:latin typeface="Arial Narrow" panose="020B0606020202030204" pitchFamily="34" charset="0"/>
                        </a:rPr>
                        <a:t>310,50</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0284">
                <a:tc>
                  <a:txBody>
                    <a:bodyPr/>
                    <a:lstStyle/>
                    <a:p>
                      <a:pPr algn="ctr">
                        <a:lnSpc>
                          <a:spcPct val="115000"/>
                        </a:lnSpc>
                        <a:spcAft>
                          <a:spcPts val="0"/>
                        </a:spcAft>
                      </a:pPr>
                      <a:r>
                        <a:rPr lang="es-EC" sz="1400" b="1" dirty="0">
                          <a:solidFill>
                            <a:sysClr val="windowText" lastClr="000000"/>
                          </a:solidFill>
                          <a:effectLst/>
                          <a:latin typeface="Arial Narrow" panose="020B0606020202030204" pitchFamily="34" charset="0"/>
                        </a:rPr>
                        <a:t>Ancho del Túnel (b)</a:t>
                      </a:r>
                      <a:endParaRPr lang="es-EC" sz="12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4,00</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6280">
                <a:tc>
                  <a:txBody>
                    <a:bodyPr/>
                    <a:lstStyle/>
                    <a:p>
                      <a:pPr algn="ctr">
                        <a:lnSpc>
                          <a:spcPct val="115000"/>
                        </a:lnSpc>
                        <a:spcAft>
                          <a:spcPts val="0"/>
                        </a:spcAft>
                      </a:pPr>
                      <a:r>
                        <a:rPr lang="es-EC" sz="1400" b="1" dirty="0">
                          <a:solidFill>
                            <a:sysClr val="windowText" lastClr="000000"/>
                          </a:solidFill>
                          <a:effectLst/>
                          <a:latin typeface="Arial Narrow" panose="020B0606020202030204" pitchFamily="34" charset="0"/>
                        </a:rPr>
                        <a:t>Altura del Túnel (he)</a:t>
                      </a:r>
                      <a:endParaRPr lang="es-EC" sz="12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b="0" dirty="0">
                          <a:solidFill>
                            <a:sysClr val="windowText" lastClr="000000"/>
                          </a:solidFill>
                          <a:effectLst/>
                          <a:latin typeface="Arial Narrow" panose="020B0606020202030204" pitchFamily="34" charset="0"/>
                        </a:rPr>
                        <a:t>4,00</a:t>
                      </a:r>
                      <a:endParaRPr lang="es-EC" sz="1200" b="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6280">
                <a:tc>
                  <a:txBody>
                    <a:bodyPr/>
                    <a:lstStyle/>
                    <a:p>
                      <a:pPr algn="ctr">
                        <a:lnSpc>
                          <a:spcPct val="115000"/>
                        </a:lnSpc>
                        <a:spcAft>
                          <a:spcPts val="0"/>
                        </a:spcAft>
                      </a:pPr>
                      <a:r>
                        <a:rPr lang="es-EC" sz="1400" b="1" dirty="0">
                          <a:solidFill>
                            <a:sysClr val="windowText" lastClr="000000"/>
                          </a:solidFill>
                          <a:effectLst/>
                          <a:latin typeface="Arial Narrow" panose="020B0606020202030204" pitchFamily="34" charset="0"/>
                        </a:rPr>
                        <a:t>N A M </a:t>
                      </a:r>
                      <a:r>
                        <a:rPr lang="es-EC" sz="1400" b="1" dirty="0" smtClean="0">
                          <a:solidFill>
                            <a:sysClr val="windowText" lastClr="000000"/>
                          </a:solidFill>
                          <a:effectLst/>
                          <a:latin typeface="Arial Narrow" panose="020B0606020202030204" pitchFamily="34" charset="0"/>
                        </a:rPr>
                        <a:t>E (</a:t>
                      </a:r>
                      <a:r>
                        <a:rPr lang="es-EC" sz="1400" b="1" dirty="0" err="1" smtClean="0">
                          <a:solidFill>
                            <a:sysClr val="windowText" lastClr="000000"/>
                          </a:solidFill>
                          <a:effectLst/>
                          <a:latin typeface="Arial Narrow" panose="020B0606020202030204" pitchFamily="34" charset="0"/>
                        </a:rPr>
                        <a:t>m.s.n.m</a:t>
                      </a:r>
                      <a:r>
                        <a:rPr lang="es-EC" sz="1400" b="1" dirty="0" smtClean="0">
                          <a:solidFill>
                            <a:sysClr val="windowText" lastClr="000000"/>
                          </a:solidFill>
                          <a:effectLst/>
                          <a:latin typeface="Arial Narrow" panose="020B0606020202030204" pitchFamily="34" charset="0"/>
                        </a:rPr>
                        <a:t>)</a:t>
                      </a:r>
                      <a:endParaRPr lang="es-EC" sz="14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a:solidFill>
                            <a:sysClr val="windowText" lastClr="000000"/>
                          </a:solidFill>
                          <a:effectLst/>
                          <a:latin typeface="Arial Narrow" panose="020B0606020202030204" pitchFamily="34" charset="0"/>
                        </a:rPr>
                        <a:t>48,43</a:t>
                      </a:r>
                      <a:endParaRPr lang="es-EC" sz="140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6280">
                <a:tc>
                  <a:txBody>
                    <a:bodyPr/>
                    <a:lstStyle/>
                    <a:p>
                      <a:pPr algn="ctr">
                        <a:lnSpc>
                          <a:spcPct val="115000"/>
                        </a:lnSpc>
                        <a:spcAft>
                          <a:spcPts val="0"/>
                        </a:spcAft>
                      </a:pPr>
                      <a:r>
                        <a:rPr lang="es-EC" sz="1400" b="1" dirty="0">
                          <a:solidFill>
                            <a:sysClr val="windowText" lastClr="000000"/>
                          </a:solidFill>
                          <a:effectLst/>
                          <a:latin typeface="Arial Narrow" panose="020B0606020202030204" pitchFamily="34" charset="0"/>
                        </a:rPr>
                        <a:t>N A M O </a:t>
                      </a:r>
                      <a:r>
                        <a:rPr lang="es-EC" sz="1400" b="1" dirty="0" smtClean="0">
                          <a:solidFill>
                            <a:sysClr val="windowText" lastClr="000000"/>
                          </a:solidFill>
                          <a:effectLst/>
                          <a:latin typeface="Arial Narrow" panose="020B0606020202030204" pitchFamily="34" charset="0"/>
                        </a:rPr>
                        <a:t> (</a:t>
                      </a:r>
                      <a:r>
                        <a:rPr lang="es-EC" sz="1400" b="1" dirty="0" err="1" smtClean="0">
                          <a:solidFill>
                            <a:sysClr val="windowText" lastClr="000000"/>
                          </a:solidFill>
                          <a:effectLst/>
                          <a:latin typeface="Arial Narrow" panose="020B0606020202030204" pitchFamily="34" charset="0"/>
                        </a:rPr>
                        <a:t>m.s.n.m</a:t>
                      </a:r>
                      <a:r>
                        <a:rPr lang="es-EC" sz="1400" b="1" dirty="0" smtClean="0">
                          <a:solidFill>
                            <a:sysClr val="windowText" lastClr="000000"/>
                          </a:solidFill>
                          <a:effectLst/>
                          <a:latin typeface="Arial Narrow" panose="020B0606020202030204" pitchFamily="34" charset="0"/>
                        </a:rPr>
                        <a:t>)</a:t>
                      </a:r>
                      <a:endParaRPr lang="es-EC" sz="14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dirty="0">
                          <a:solidFill>
                            <a:sysClr val="windowText" lastClr="000000"/>
                          </a:solidFill>
                          <a:effectLst/>
                          <a:latin typeface="Arial Narrow" panose="020B0606020202030204" pitchFamily="34" charset="0"/>
                        </a:rPr>
                        <a:t>28,00</a:t>
                      </a:r>
                      <a:endParaRPr lang="es-EC" sz="14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6280">
                <a:tc>
                  <a:txBody>
                    <a:bodyPr/>
                    <a:lstStyle/>
                    <a:p>
                      <a:pPr algn="ctr">
                        <a:lnSpc>
                          <a:spcPct val="115000"/>
                        </a:lnSpc>
                        <a:spcAft>
                          <a:spcPts val="0"/>
                        </a:spcAft>
                      </a:pPr>
                      <a:r>
                        <a:rPr lang="es-EC" sz="1400" b="1" dirty="0" smtClean="0">
                          <a:solidFill>
                            <a:sysClr val="windowText" lastClr="000000"/>
                          </a:solidFill>
                          <a:effectLst/>
                          <a:latin typeface="Arial Narrow" panose="020B0606020202030204" pitchFamily="34" charset="0"/>
                          <a:ea typeface="Calibri"/>
                          <a:cs typeface="Times New Roman"/>
                        </a:rPr>
                        <a:t>Volumen de descarga</a:t>
                      </a:r>
                      <a:endParaRPr lang="es-EC" sz="1400" b="1"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15000"/>
                        </a:lnSpc>
                        <a:spcAft>
                          <a:spcPts val="0"/>
                        </a:spcAft>
                      </a:pPr>
                      <a:r>
                        <a:rPr lang="es-EC" sz="1400" dirty="0" smtClean="0">
                          <a:solidFill>
                            <a:sysClr val="windowText" lastClr="000000"/>
                          </a:solidFill>
                          <a:effectLst/>
                          <a:latin typeface="Arial Narrow" panose="020B0606020202030204" pitchFamily="34" charset="0"/>
                          <a:ea typeface="Calibri"/>
                          <a:cs typeface="Times New Roman"/>
                        </a:rPr>
                        <a:t>14,26 m3</a:t>
                      </a:r>
                      <a:endParaRPr lang="es-EC" sz="1400" dirty="0">
                        <a:solidFill>
                          <a:sysClr val="windowText" lastClr="000000"/>
                        </a:solidFill>
                        <a:effectLst/>
                        <a:latin typeface="Arial Narrow" panose="020B0606020202030204" pitchFamily="34" charset="0"/>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5726508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80">
                                          <p:stCondLst>
                                            <p:cond delay="0"/>
                                          </p:stCondLst>
                                        </p:cTn>
                                        <p:tgtEl>
                                          <p:spTgt spid="4"/>
                                        </p:tgtEl>
                                      </p:cBhvr>
                                    </p:animEffect>
                                    <p:anim calcmode="lin" valueType="num">
                                      <p:cBhvr>
                                        <p:cTn id="5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3" dur="26">
                                          <p:stCondLst>
                                            <p:cond delay="650"/>
                                          </p:stCondLst>
                                        </p:cTn>
                                        <p:tgtEl>
                                          <p:spTgt spid="4"/>
                                        </p:tgtEl>
                                      </p:cBhvr>
                                      <p:to x="100000" y="60000"/>
                                    </p:animScale>
                                    <p:animScale>
                                      <p:cBhvr>
                                        <p:cTn id="64" dur="166" decel="50000">
                                          <p:stCondLst>
                                            <p:cond delay="676"/>
                                          </p:stCondLst>
                                        </p:cTn>
                                        <p:tgtEl>
                                          <p:spTgt spid="4"/>
                                        </p:tgtEl>
                                      </p:cBhvr>
                                      <p:to x="100000" y="100000"/>
                                    </p:animScale>
                                    <p:animScale>
                                      <p:cBhvr>
                                        <p:cTn id="65" dur="26">
                                          <p:stCondLst>
                                            <p:cond delay="1312"/>
                                          </p:stCondLst>
                                        </p:cTn>
                                        <p:tgtEl>
                                          <p:spTgt spid="4"/>
                                        </p:tgtEl>
                                      </p:cBhvr>
                                      <p:to x="100000" y="80000"/>
                                    </p:animScale>
                                    <p:animScale>
                                      <p:cBhvr>
                                        <p:cTn id="66" dur="166" decel="50000">
                                          <p:stCondLst>
                                            <p:cond delay="1338"/>
                                          </p:stCondLst>
                                        </p:cTn>
                                        <p:tgtEl>
                                          <p:spTgt spid="4"/>
                                        </p:tgtEl>
                                      </p:cBhvr>
                                      <p:to x="100000" y="100000"/>
                                    </p:animScale>
                                    <p:animScale>
                                      <p:cBhvr>
                                        <p:cTn id="67" dur="26">
                                          <p:stCondLst>
                                            <p:cond delay="1642"/>
                                          </p:stCondLst>
                                        </p:cTn>
                                        <p:tgtEl>
                                          <p:spTgt spid="4"/>
                                        </p:tgtEl>
                                      </p:cBhvr>
                                      <p:to x="100000" y="90000"/>
                                    </p:animScale>
                                    <p:animScale>
                                      <p:cBhvr>
                                        <p:cTn id="68" dur="166" decel="50000">
                                          <p:stCondLst>
                                            <p:cond delay="1668"/>
                                          </p:stCondLst>
                                        </p:cTn>
                                        <p:tgtEl>
                                          <p:spTgt spid="4"/>
                                        </p:tgtEl>
                                      </p:cBhvr>
                                      <p:to x="100000" y="100000"/>
                                    </p:animScale>
                                    <p:animScale>
                                      <p:cBhvr>
                                        <p:cTn id="69" dur="26">
                                          <p:stCondLst>
                                            <p:cond delay="1808"/>
                                          </p:stCondLst>
                                        </p:cTn>
                                        <p:tgtEl>
                                          <p:spTgt spid="4"/>
                                        </p:tgtEl>
                                      </p:cBhvr>
                                      <p:to x="100000" y="95000"/>
                                    </p:animScale>
                                    <p:animScale>
                                      <p:cBhvr>
                                        <p:cTn id="70" dur="166" decel="50000">
                                          <p:stCondLst>
                                            <p:cond delay="1834"/>
                                          </p:stCondLst>
                                        </p:cTn>
                                        <p:tgtEl>
                                          <p:spTgt spid="4"/>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circle(in)">
                                      <p:cBhvr>
                                        <p:cTn id="7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2051720" y="369492"/>
            <a:ext cx="3960440" cy="629654"/>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just"/>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7" name="2 Título"/>
          <p:cNvSpPr txBox="1">
            <a:spLocks/>
          </p:cNvSpPr>
          <p:nvPr/>
        </p:nvSpPr>
        <p:spPr>
          <a:xfrm>
            <a:off x="2483768" y="260648"/>
            <a:ext cx="5367153" cy="672481"/>
          </a:xfrm>
          <a:prstGeom prst="rect">
            <a:avLst/>
          </a:prstGeom>
        </p:spPr>
        <p:txBody>
          <a:bodyPr vert="horz" anchor="b">
            <a:noAutofit/>
          </a:bodyPr>
          <a:lstStyle>
            <a:lvl1pPr algn="l" rtl="0" eaLnBrk="1" latinLnBrk="0" hangingPunct="1">
              <a:spcBef>
                <a:spcPct val="0"/>
              </a:spcBef>
              <a:buNone/>
              <a:defRPr kumimoji="0" sz="3000" b="1" kern="1200" cap="small" baseline="0">
                <a:solidFill>
                  <a:schemeClr val="tx2"/>
                </a:solidFill>
                <a:latin typeface="+mj-lt"/>
                <a:ea typeface="+mj-ea"/>
                <a:cs typeface="+mj-cs"/>
              </a:defRPr>
            </a:lvl1pPr>
          </a:lstStyle>
          <a:p>
            <a:pPr algn="ctr"/>
            <a:r>
              <a:rPr lang="es-EC" sz="4000"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4000"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2" name="AutoShape 2" descr="data:image/jpeg;base64,/9j/4AAQSkZJRgABAQAAAQABAAD/2wCEAAkGBxQSERUUExQVFhQXFRgWGBYYFxcVHhgeFR8cGBocGhwZHSggHyElHBUfITEhJSkrLi4uHR8zODMtNygtLisBCgoKDg0OGxAQGzQkICQ0LCwsLDQ0LCwsNCwsNCwsLCwsLCwsLCw0LCwsLCwsLCwsLCwsLCwsLCwsLCwsLCwsLP/AABEIAMoA+gMBEQACEQEDEQH/xAAbAAADAAMBAQAAAAAAAAAAAAAABQYDBAcCAf/EAE4QAAICAAQEAwIICAwFAgcAAAECAxEABBIhBRMxQQYiUTJhFCNCUnGBkaEHJGJykrHB0RUzNENzdIKTorKzwlNkw9LhNYMlY5TT1OLx/8QAGwEAAgMBAQEAAAAAAAAAAAAAAAQCAwUBBgf/xAA+EQACAQIDAwoFAgQGAgMAAAAAAQIDEQQhMRJBUQUTMmFxgZGhsfAUIjPB0VLhBhUjQjRicrLS8STCQ4Ki/9oADAMBAAIRAxEAPwDqePImmGAAwAGAAGACI8E5sxZQqq6pXnKxpZAOmOMFmNHSq6dzXoACWALHKFSEHtzeSX5yXW/eSEcD8tKy/VL/AHMd86Xm8pczFzggkMRhOnRenam1LZBAJY+tGqxiLlKWzzrpfJe1753195LtHM72vmMeGZzmx6iulwSjperSyGiAaFjuDQsEGheNJOMkpRd08179es6ncWwtbyn/AOcw/Rpf2V9WPS4L6Efe9iNXpszVhorIrwjmA2bhCkN5pVaiPL5HYWPqAr34R5R+g+4to9M6Zjz48GAAwAGAAwAL/EB/FZv6Nv1Yuw31odqIVOizVzEyorM7BVUEszEAADqSTsBj1BnnnLZhZFDIbU9DuP14AJbLHTnh/WgP0iB/uwtjFehInS6aOi480aAlP8bN/SD/ACJj0eA/w8e/1YjW6bJ3jn8sy9H5WX/1h+/FuI+jPsfoQh0kUnBeNGZ5Y3QRsksiKA2rUsZoFtvKxUq2nfyuhBNmvOVKaik075L39u1D8ZXHGKiQYADAAYADAAYAPmAArAB9wAGAAwAGAAGADnPhrMSx3IixurzPEhZmXRqjWViQEOrVyx3FaQK9Z8qYWNdJSk0kk3lfq47r8N4jgm9l/wCqf+5jniAzCSzS+QuIUSN40PnLOVVSHkK0rybsN9zYHl1dpciYZ01BybV293jkr7tLlrqSTubHCRmIjOzQzSyOUd7aJE2iS1j3ALdUuqJQWy7UwsDGEVTpu0Vpe7eb9/g7GpbNnzgmYEkRkHRppyNq25smmwem1Y3aENilGPUhaTvJs3ZJQoLMQqqLLE0ABuSSegxaROfZJn+Eq4kKyxxIsKtpFMyxgROCdaK5DKbTfmqbBCYrq0o1IOMiUZOLui78N+LIc2FAuOVlDcp6BIq7Q9GH0bjuBjBxWBq4fOSuuK0NC/Ef4TOhgAMABgAXeIf5LN/Rt+rF2G+tDtRCp0WT/iGZFkgMxRYQXYu5pBKunkh72rd2FmtSL3rHqDPM3AOINOjs2hlEhVJIwQsigLbLqJsaiy3dHTtgAR5drzt/82B9jAfswtjPoS7CdPpI6PjzRoCJSOdmP6Vb/uoseh5Pf9Bd/qI1umyf43/LoPzsv/r4uxX0ZdjIQ6SGuayR15mZdnjmVuoUlRDEdidrBLkatjbqSA5IwFLKMer7v34PcO21Yz4PxZpQvMiaIuupL6OO5A6qflaGAOkjuGC1Tglezvb37f7XkpcRriBIMABgAMABgAMABgAMABgAMABgAMAHOuDZWKCHLvIWZ5DHpJJYK8q6RpX2V8vl1AWR1JvFlerUqzklor+C48eJTSpwpxSXb3vP7lblMukxQSIGMW6tZUjcHSaq1tQdJ2OkWNhi7BV5tbG5BVitTV47xIwZlS0uhKUhWZVUqdYc776lcJZO2lxi6up2Thu9270RhbeK8lxhQkmgXU89M55SAPLI0fncbgoVICBjRXbcY26ck4q3tirWZ9lSeYeosMNSmCLYgi1NzPRHTyq2JnBJkET4YEfZ2meyofRqWQyEBSfIZGi1kkyUAQCurAAjzEqaipBYNLKyUL8qyHQwrpQKkEb9Kxows6ajJXujXptc3FPgUnBvFs8IAe8xF2sjmAe5zs/9uj3LHGRiuRIT+ai7Phu/YJUms4lxwnjUOZBMTgke0h8rr+cp3HTr0PYnHna2HqUZbNRWK77hhikAwALvEP8AJZvzD9+LsN9aHaiFTosS8fzTKojiBMstqoXRqVRXMkAchfKCKvbUyDvj1BnhwOdqaKQOHjIrWULNG18tmKMR8llu7JQnvgAQZc/jg7fjn/V/dhfF/Ql2E6fSR0rHmTQEjip5veUb7UC/7Mb/ACa/6PexKv0yd8RbZvLH8uH/AAzp/wB2GcR9KXY/Qrh0kVmQcGfMgEEh47HWrjXr9WPNyT2Y9/qPrVmt8FCVASQl6su42KFd9A7WovSO6WpB0tcJN35xd/vr9QS3DDI5ktatQkSg4HTfoy/ktRr6COoOBparQ6mbWOHQwAGAAwAGAAwAGAAwAGAAwAAwAcwzHEkfLrFGHaWNgE8pUHldGtqFFWRqu6kX1wzCjLn23pK/nu8bruZS5LZ7Cl4dxGV9SwqN6srUhHWxqNRKQfyn6ezhzC4WFC6qSTfBe/sV1KjlohWeGvm54mWTWoapWWXmNGUp0YcxQq2GvTGlHy71RxbWdKb2EtL+D9dLa5EY7SzGHh/hUUKHQu6vJGGJ1MBExiVQx6BVjC17t7NnGjTSUct+fe82UyeY3xM4c+4pmm5rqkNNzJ1OYRdcpUu5ZRpGpBRPm3oavZ64nB00/wCo7IuoRhKXziLNZYsoKMGQEFVUAEAjQwVrr2C1dNyN9saMot6e/aNOUW81p7Xoaplk1nSQtSKhQMu16aGnQbAWror1eiQBiF5Xy9+/yQvK+XH8dX43jCDOq1MdUbCyrWUZaA1EMpBWro7j68dmoVY7M1l1k7xmvmRXcJ8ZTRUs456fPGlZB9I2R/8ACfpOMTFchp/NQdup/Z++0jKk1pmWnC+Kw5hdULhq6joy+5lO6n6Rjz9ahUoy2aisyvqMfHx+Lv8A2f8AMMSwv1o9qIVOixRxnm0nKD+3TmMRFwtE+XmkKLYKCd9ug7j05nnjhEpLOrtIXUIalSJXAbVRJi8pUlTW2xDeuABGo/H69M3H9+hv1k4Wxf0JdhOn0kdHx5o0BNmP5RIPyIj9pcf7cbvJn0X2v7CeI6ROeJB+NZU+rD/DLD/3Ycr/AEpdj9CqHSRj8KzZ5XbTlwYebmJpZdS3mtbNyzESfmaNNgAhRuARjGrxouOcs8klw43GoOV9Mi1DR5mKwbRu42Ksh9+6urL0IsEURthFpweZdqjRLOT0/GIvTYTIetX01V0vyOB1X2uZRf8Alfl/15rr05r2jWCYOoZTYIsdR9oO4PqD0xxqzsSTMmAAwAGAAwAFYLMAwAGAAwAGABVx3IyzaBHIEUE6wdVMOx8hUmiK06gDq3uqN+HqwptuUb8CE4uWSdiL8H+G485k355fd0AIpdKiKGwoqh5QFJr5I99s4mpzdT5V7u2I4Go69JylxaXYsij4VKUys00fdJZEHqZS0qD6fMPtxVhl/VlJ6LLw/wChufRSPvE8v8EkgmiHxdJlpBuaA8sL/Ux0Hb5akmkxUpt3a1V2vuvv3cWSaS7Dys5EMzxprYPmHVOmptbtpv3tt9ePQ4aanSjJCU1aTQp4fxm5YlXNRZkykh40CAxAIzFwFJZVDKFIks2w3vY3kTx4f/8AUP8A3sz/AL8Ico/Q70XUOmUvGPC8GYJajHIf5yOlJ/OFaW9LIv0IxmYbH18P0Hlweg6rrNEPxvwrPDuy8xR0lhB1KOvmUedR60WWupx6LDcr0K2U/lfl4/ksVRPpeJNyZfcFV5iE70VJpfNXmbctJuTfQAY03HhmvfqzrjwzXv1Zjy+adVNAEKpNFiAApaqOmzZ8g23CX3o8Uml799RyMml799XdcZZfMAvqQsrpsHW0I33AYe9aI6bb47Up06ycZq6LHszyZRZTxXNLC8UiGXyBhMoVGAvytIhItSVPnQAHsvfHnqvJsKdZTpSyTzT+zEKs4pOKdyi4tlWcKUvWrWrBwmmwVJ3VgdjVFT1w8Jmr4eDkGR0AEgUhjK0rmrFMDGioB2C7WSepNgCmHfiRH/NxfekR/bijEx2qUkSg7SR08QjGOsPBDe2ye4gKzbgdORAa+l5/3fdjTwUFGDS4i1VtvMjfE8izZvKoBaCTQx2If47Lh0AI3ANAnp1X1pqfRfYyC1Oqcsegxi81DgN7TJPxjmmyjRvltIkmfS6aOZrARiJOWvmLAqqah2NG6UqxQoQm7SWhXObWhsZTNvmhvDyczEiSLbAhuZqVkJW6UmMg9atGqxQjXwsUtl6MIVG3cxfw8kDjSjuJbZoU064mXZmILAAWpUi/aHlBtjhCnVVFONZ2to/t9+zuLnHad4lRl51kUOhDKwsEdwcOFZkwAGAAwAGADRxlDIYADAAYANbic2iGV/mxu32AnEoK8kjjdkcs4J4iBgOWjjkkDOzSCMoxZFWNNPlawCfa91D5W2niKEnLbulwv3+1+xh4GvzNBU3GTaveye9v/ruH48Qzuoj+BTLEGVmKpI7PpYPpoRgKDpAJttr6dRCnThTpbKkr57+IzLGNu/NT8P3N3PeIJJo3jbIZjS6lT5ZlNHY0RDYPcHFMaEYu+2vL8ljxk2voy/8Az/yNfhmeeLJTTSK2qIzuVcaWOjU41eRaJG/sjrjbw0VGlFR0IuTlm1bqdr+WRq8EzkrZqZJZcsBGY/PGio0/MUMASWalViRtuTW4re84ZuBgfwmFurlmAvuSjPX2X9mFMdDbpW7Cyk7SOiiAYyVhorUac2ehEPTFnMw4EdpifjPhXL5m2ZSklVzIzpb3ah7LVfygcN0MRUoZQeXDcEZyi7pkNxvwFmFsoFnAB0ugVJF9+lyQa62CbI9kdMatLlKnPKorPjqXqupdJd5Mw5Rwzx2edI6qQUMZVnqNSUO4oDUb9D2w9zkdhzi7ljmowlNO4/4XDG8WcnXlUFaGNo2faNVULqBNWUjiOoAWK7dc4yCvz2bEQumYltKotWzGzQ1EDoCbJAABOADU4G2lBAysrQpGvmKsWUile123KMCNtwe1EgCbJC+KH+tJ90MZ+6q+rFVf6bJR1OnsaFnYDvjLGCGzmeXN5yT4PKrQ8iAPLG1g0+YOiNl2s6t2B8o2G5tdHDRcY5lE3dirjEBbM5YZdA4hKagukKgSWJypN0DoQ0vXpti6SvFoitSkzvFpWKqz6NerTHDbM2kea5CLA6CwEokDVuMUQw0VrmSdRsnI88Wkf4OANQiYsTrJTUuqSQEK4LLKaYyNYiNAEEFhJLJEB74V5ryQv7QWF45ZQbRydBVlYgaySl2ooam3vbCuKlFq28spp3MfGeH8jMO/VMw+oP31gbo3r5VtT6BhtpF+a5VoSklVW7Jrh1/nr7TQw00vlM3AuIciTQ38VI31Ru3f3K52PoxB+Uxwcm4u65mfd+Px4cAxFO3zrvK/GuKhgAMABgA0cZQyGAAwAGAD6qk9MSUJS0RxtLU55wHgLyZRcxlqGZickEV8YAqjQbNHbpZrcjbUSNSSbm4y6LMahTcqKnB/OnO3B/M7p9T8tS18N8TTNxaxYYHTJH0KMOxvevT76IIC3wii82aFLEqrG8e9b0+A5VAO2LY04x0RNybIvjkzIvEGRQ7IXKJRbUeRGwUr3tj073jWofTQrPpE/wAKZTm+XJmEpNDRKEihkmZrZg40gkIRWlQNvas4uImzw41xZPdmW/xZZ/2tinEfTZKHSOm4zBgMABgA0+JcSSADVZZvYjXdnr5ovoL3Y0B3IxOEJTdkcckiO8RcyRoszIFHIcsEVQ/LR0eMsSaZypcOQKFKQATROhSoqn2lEpXFmSmH8H5lA2toRMrvoEYYgFrAXqKNX1NX3F3ESkz+UEq6SWFMGVlNMrLuGB/YbBFgggkYAPGTyXLLMXeR2oF30g0t6VpFVQBqPbucAE/w8/8AxVf60f8AROKq/wBNkodIsvGTk5YwKBeZDwBj7K6kdiWA3PlU7d+li7wlQjtTXVmXTdkQMKxQ88gmRw6iUSSfB4vL8WXKqGYID11ggi23AvGkLm43FpFRHYCBFCtypCYQ20tKpVWLCjG5VQaog91wAbPAfDfPUTRFljkLyLI7sARKwdgkMbKdLaVsOy2VsqSTa9TERi7LUnGDZX5Xw7CtFwZSNxzKKg3drGAEBB7hb9+FJ15y3lqgkN8UkjXz+TSaNo3Fq31EEbgg9iCAQexAwNJ5MCJzGXZHaGUAkDrXlkQ7BgPf0K9jY6EE+axmFeHneOj0f27UaFKptrPUe+G+K9IJCSwHxbE3rUfJJPV1HruwF7kNWzg8WsRDPpLX8+9H3ClWnsPqKHDhUGAAwAaIxlJXGT2sJOLY0Jsi5pGQZf1OLlheLIuoZFiA7YujSgtxBybPeLCJKfgz/kCn1Y/qUfsxZU1EuT/oLtl/uZh8S8PfKzfD8sP6xF0Dr3bbp7z22bs4fsXdbLO14Spy56mr/qXFflbuKyKfhmfTMRLLGbVh9YI2Kn0IOxGK2rMap1I1IqUXdMm+JB9ec5VCXV5C3s6+RFpuu11f140cP9NFU+kTuWzTmSII+cModRLFPF5NJoO5kEfLUqLYFHokVRvF5A+iTRxINXTNQj+8SOM/c5xXWV4MlHU6fjKGAwAJc/xrzGOAB3BppDukZ6Ebe29j2AdvlFdgWKVBzzehCU7Ern806M7RNzJOVbyvpYAlyqM9USoZHtEoKNVC6GH4xUVZFLdzb4CJdJ1qAhp0FtqXXZdGVhtTdPM2xobAYkcJrinC2CzyxRTSxQ5eeOJkaJIkVkfUvxjKWCEkXGCKWMG2jxW6sU9m+Z2ztcqPEDVF7apboPM7RhrYeQyKCU1dLHrXfFhw1/D0tmVRpKgqdSSvMmogqyKXGxXQCQNrbsbwALuHf+qL/Wj/AKJxVX+myUOkXviDKNJD8WLkRlkQbCyhsqCSANS6ls9NWM+lPYmmXSV0Q8mWZpZHMc8DlmQtFlZ538pEdrI0TRKrCMeyp1DSdW2NFVYWvco2WYM74SMrJyY8xzWcBpZy9ad7L8zchTTBBVkVsDeIuvBLU6oMccKy5ZG5UpigijEpeSaZVSMluXsrqL0Rl3JI3O/XGLQhXxlSpKNTZjF7OkXdrXNjUnCnGKau3nqa0sj2xXNSvCp3njXMum1k6Qud1yAHa0Uj0ujTn8unvrPwh/xKueX6fUY/AXSVo3nkchI5FdJsygKyFwPK0z3/ABZ3ve8YvKs62CqRVOo2mt6j+EN4aMKsXdeo+8PZl3g+MOp1d4yxq20MQrGqFldJNAbk7DGhQqc7SjPivPf5lMo7Mmj7xzhYzCCjpkQ6o39D0Ib1VhsR9BG4BHatKNWDhLR+7hGTi7oiZY5XB3MJVyiVGZXMsYLsy0ygKgQ+YnzUR6B87CYCdOrZZyWeTSVuu6evDd6XVa6lHqLHgPEXktJdJdURw6BlWRHsKwVt1bym1s1a770NOFRTV14FDTWTG+JHAwAfAKxxJLQ7e59x04GAAwAeJXpST0AJ+zHQJf8ABklcPQflNX1bfsxOpqJcnO+Hi+31ZV4rHSElB4TmdQBORmYWBZ5Te4e4DauqDTuUXVd011me/wDxal/7Ja/5Xx7Hv4M28w4d80RbqzqRy2osDBCRoZWG57EEfTh2h9NDE+kTOTWNc2daZ/RUPK1tnZFDhn12dTLW6HzHT19+LiIcSWs6x/5jLv8Ao8n/ALMRn0X2M6tTqrsACSQANyTsAB1JxkDJNcT4tzVYq3Ly4BLSE6C4HUg7FEr5WxPUUKLO0cPvn4FUp7kTHEc/zNWXRWjiUA64tTFVQoVJRAKjcE1TWQD5a1AOFRmyXC1Vebmdd6rCuV1WW21cjyuzeW4xallUgFrJG7AU2V4O0284Kx9ob3f+lI7H5g/tE2VCVXE7oeJbGnxNrxUgGQzKgAAZaUADYAaCANug+jC9LprtLJaCHjpOge3oLgS8tSz6KN6QoLddIOkXRNY1RYw8CDDWBzeQAnL52rXdHX7fn0+zWvzXq7VgAVZI1xQe7NL/AIoRX+cfbiqv9NkoanUMZYwGABfx+Yrl5KJDMBGpHZpSIwfqLX9WIVKipwc3uTZ1LaaRpcPysn8Hu0CKzZg6gCVoRMBGpAYEH4pQ2kirJvDvJuHdDCxjv1fa8/LTuKq89uo2IMtGGgjOSm1ljHFyZJOdoZ1BI5pt1ZVbWdWoUtBQSMXU6k9rZkQlFWuhnNkuTMiEKGXJZaM6b0/FGUeW968x679Mee/iVfSf+r/1HsA+l3fc3/DJ2n/rBr+7i/beLeT/APCw7/Vka31Je9wcZz0yTJHG0agozkujOTRApadQKsXseo6YMbi/hoKSje4UqfOO1xGnDW0FHkDqZJJaaKNvNK7SGtYaqMhA9BtjGnyrOU3NRSemr4W4oaWGVrXMwysmvX8JmDaSthcvsCQSP4r1Udf34jDlWrBWjFLx+7B4aL1bGfhzMyF545JGk0ctlZggIEgYafIqgi0J3F79fTcwOIlXo7clndrLu/IpVgoTsh7hsrDAAYADAAYANDjsjrlpjEmtxG2lbAvb1JA6b9RiUbXzOSbSy1ILwbmuJfA1GWihMep9LSjruQRpWcEeYHfFs1C+fvyMzB89GjFU0muLb4v/ACj4Pxo9uHD6RmB+pziHyDa+I37Pn+Bd4ibia5WQ5o8NEOnzD8Y3+aF2B1aq00bBo3iUNi+VyNTnVFuezs79dBd4WjzEeQcKq/CNVqspIHmWNl1aenkINbbkA6ez9O2zkV0YOEEn74Lu0PvCM48uckimkmUpHDIkTBYbNvzPY/jFFJ0Zl3O5xYWmDxG4XNNZIGmE7AsbLMNgAST5RQAJxyWaZ1alVxTOc3zzERwAjTG7BQSTs0puib9lOgO5s1poo0FDN6kpTuJc/K2ZGkRsUEqq2h01J0OpgTQKNplVlLWANt8MEDZ4ZlWh0Izc7MMCqKti0WvnMW0g0zO7N5nO/mC4jKSirs6lcp+FcH0NzZSHm7V7MQOxEYPu6udzv0HlGfVrOfYXRhYbYoJinxdfwDNVsRl5T9iE4spdNdqOS0ZP8djdlUIpdeYDKisFZ0AbyqSQPb02CRa6h3xqiwcF06PJAsCXsq8rc9GsREqCNIHU/dgARxpXEyfXNQH7Y4V/Ziqt9Nko6nUsZYwGABF4mGowJuAWdjX5KFf+pf0gYz+VJuOGdt7S+/2LsOr1DUPEc1HDoE+XRUTSHMDWoUUGNzabAF9K91bYjH+JJuy5q76n+zOvApf3CvKMzxiJMzB5WSW4kJclWDh2LyvqLMu7EebfEKvLGIpy2pUrdt/wjscLCSspX7BoQ7SGSSRnYqF3CKAFJOwVR3buTjKx3KVXGbPOJK17Wvv7W+AzRoRpXtvDh880IZVERDSM9ktfmPcAdhthuhyrClSjDZbsuJVPDOUm7mHPc+SVJNUQ0I6Vpc3rKG/aHTl/firF8oU8RBRcGrO+q/BKnQlB3ueDHP8A8SH3/Euf+thDao/pfiv+JfafH34nmSDMEHTNGDWx5JNH6OZvjqnRvnF27f2ONT4+/E1MpxAxyMyTm5OWpc5dzFsSqU4pBZar1EE0BvtjYw88VQoXjS+XN659eV727hWapznnLMdjPZn/AIkX9y3/AN3FX86l+heJL4VcSjxviYYADAAYANbiTgQyE7ARuT9SnHVqDEf4OErh0I/Km/1pMTqdIVwK/wDHh2Io5HCgliAACSSaAA3JJ7DFY0RmTT+FcyJnH4jAx5Sn+ekGxdgfkruK+r564ufyK28Vj/Wltf2rTrfHs4ePA3pf5Rmd/wCdX6viYsOYf6aJz1PE2XRypZVYqdSkgHSfUeh+jF5Al+P1Fm3zHx5ZYIUVYUjkPxjzWakBANJV2LvT1IwAb7ZV5klRm5jxShVLUhdSkUultAAU2+zAAqVQ9jYBvZLKU5jy6o01KsspVVAoWGl0AW1MSEFE6vkg2K6lVQWZKMWyn4ZwtIASLZ2rXI1Fmq6B9ALNKKAs7bm82dRzd2Xxikb2IHQwAKfFx/EM3/VZ/wDTbFlLprtRyWjFuZmVFZ3IVVBZmOwAG5J+rGqLC/w9OrQ0uq1ZgwYAMpY6/MFJAtXB69CPowAJc/txBd/5/KH/ABoP9uIVOg+w6tTqWMkZDABP+KZ1jaB3YKup49RNAF11AE9BfL796HUjCHKdOVTDtRV7NP1X3LqElGeZFfhD40YcqzwuuoIXRgQaYSRRg9dyBMzD0ZVbqowryDQTrSlJZr73/FuxlmMn8qSIuLKZ3Ktw2fMZhpkzxBAMhd4yxADqXJpwsqsGHqVa1JDerrUYTpuLWRnRk07o6lkeMxNEjSSxK5UaxzFGlq8w3PY2MfPq2EqQqyhGLdm0smbUKicU2zIeM5cGjmIb6VzU79O+K1haz0g/BkuchxMo4hGfZJb8xXk/yA4sWAxL/sfhb1I89T4npcyT0inP/sSr97qBi5clYp/2+cfyR+Jp8fUwcUE/JkrLSgaDZZolAWvN0k1ezfQdcN4XkmqqsZTasmn7yKqmJjstI434fuTN5GUZgzZjOySR5uO60Rs/KINVVx2wHydKEDYY9lUilB9RlxbudyyOUzHKTmRfGaF106e1Q1dD63jxdTkaptPYkrbtdPA1FilbNP33lLj0AmGAAwAGABX4pl0ZHNMN9OWmb7EY4lDpIjN2i2a/giMLkYQO+tv0pHY/ecdnqUYJWw8Oxegl4lm34nmDlYbGUjb8YmBrmEbiND6E/b12AXmTSUFd6+/fvKM3z0thdFavj1L7+HG1lloFjRURQqKAqqNgANgBip5jaVskT2a/lE496H7UUf7caGG6BRU1DDBAlPFrheffO3iyg+J9s/GT0Oo69KvckDvWABxwDJyTtLoYrDzjrmsFnKIkemPqOsfmk3A6AE2UXrV1DJak4wuWOSyiRIEjUKovYep3JJ6kk7kncnc4z223dl6VjPjgBgAMACjxh/6fnLqvgs93sK5bXiyl012o5LRiTjmkQSMycwINYQmtTJ5kH1sB12xqixly+RSNmZEClgoYLsDpuvL0vzHerO19BgAk/EWZEeZkc7aOSw95XcAe8nYD1xGSumjq1Ok8J43BmjJyH18tgr+V1okWB5gO3pjLlCUdRhNMYYgdDAAk8T+GYc7lZoGCpzFA5iqLUqQyntdMo2vfFkKji0zjimjmfhbwA0GbjfP5xZ48ofiYY2lm0EHUNQ0/FAGm09z7uttfG04rZbSvxaXhdlcYO52DLSRyKHjKOpumWmBrY7j3isL5lpmUV0xwD7eAAwAeZEDAqRYIII9QdiMAEV4U/BhlMhmTmIzI7jUIw5UiPVsaoAk0SLPYnF868pqzIKCTuW+KCYYADABrZ/PxwrqkarNAAFmY9aVVBZjQugDiUYuTsjjaWopHi7L3R5g82mwhajRY6lQlloKSSQKAJPTFvw1TgR5xGfxcb4fmj2+Dyn6tJv7sVR6SI1781K3BkfkM/LmYIMhlTR5erMTDpErknT+cQarv0HyylrST2mJUnKdKFKDt8qu+Ctout+Sz4F7wrhseWiWKJdKL9pJ6sx7knqcUt3dzQhCMIqMdEaniTiEkMQ5Co0ztoTmEqinSz6nKgmgEOw6mht1FlGntysE5WRKcJhziGVp+XK8jhtQlbYBQtAckADbYAffZxpRioqyKG7jDnTf8Ff73/wDXEjhMeK0zYLS1FHCwgicLI7O1yFRfxYGm591DAmupFqQCk/BdlwkOYCg18Juz3PKiBrt1HbYGxtWEMX012F1PQtMKlgYADAAYAOefhFdJZjl8xNKkHJVxHGFOskuCX1AliNK6VAIB81bWHsLBbO1vKajzsauZ4qhTQ8pKmt5IQ+oA2COU67Eixt6eotsrPGV4lDD7EsKGQnf4LMurQWFEmS9qPX1WvaFgC3jOT5rHMc/WeYkVLGYgooi11Mx1EgqWB9QKq8AFp+DaICCYiq55UAdgqJt+kTjPxT+cup6FdhYsDAAq4xOSyQISpcFnZbBVFoEBh7LMWAB61rIogYQ5SxnwtDbXSeS/Pd62OxW07HqKMKoVQFUbAAUB9AGPDznKcnKTu2MpWNKRBDMkqeUPIqTKOj8zyIxHzw5Qau4sG9q3+Q8ZPnOYk7pp26ms8uq18iqrFalBj1BUGAAwAGAAwAGAAwAGACQyrc+QzE2ZG0x9wsd0mn3NQkPe2roorUow2YIXk7srTwjLIUlaOMNDqZZSACtqVYlvQqxu9vsxaRJviHDIzlzBlX0ZbNwyZePZmET6GooG+QyK1iwLVSN3JKteCVp27ScXf5Te8K8AXJZcRKdTElnkrSXZjdkWa22AvthOctpk6VKNOKihxiBYTvjfKGWFE0uyl3V9CGUqskMqXpAJI1MB07+mGMPJRldkKiuiQk4ORoCNmlCMGUHJTOBpNi6Qb0NNiti3Qmw7zsOJTss+S+H5DsjZg/FNGeZlJGu1CKwLUAQFBPqReOc9Did2WepvD+acuEEnxvJQq0eiOPltEA66nJpVSQkblrA7Y468EtQ2GdEyeWiysAQEJFGptmIGw3ZmJ7k2xJ7knGc25O7L0rIwJmZ5NbxxosSmhzzJCX2BLjykqu+kalskE9KtmGFbV27EHUzyMWQ48HdY5UMUjezuHRyBZCOK3oE0wUkAkA0arqUJQV9x2M0xu7AAkkAAWSdgAO5xQTMOSzaSoHjYMhsAj3GiPpBBFYlKLi7ME09Cf4zwaWTNNKI45EMUaC5GQjQxcgjSQQW0nr2qvVmhWjCNmVzg2zRbw+xXScoa8uwmX5AKijqB2BIxd8TAhzbPknh4sSTlCTZO8y/KLEkDX6ufu+aKPiYBzbPE3hOWQJGEWGIzCSU81nalBsIKIBJqvNQ3PXYxlio2y1Oqm95aZbLrGioihUUUFAoAYRbbd2XJWMuOAGACIhXNRI82tJ2J5etldWcRllVqDlFUuSfKAKbUaA2Qx3JsMU06tRpK9tLK/h1ahGbWiNzMZ2dWpWgYeuh/+/GHPkuhGVlJvryGE5NGln89KQBK0KREgO+iS4+6vYlUimAOoEafa6A4YwXJ1GNaLUpJrTTXhmn976Eam1YtcvEVRVLMxCgFmq2IFWaAFnrsAMekepSe8cAMABgAMABgAMAGlxgzco/Bwpkta1V0saqsgatN1Zq6v0xOGzf5tDjvbIkeB5yKLlwW8bQhY/jVPWEad3QFCfLvR6410nKO2lkxLnYKThfNbiyzPiPJ6SHzeXSwR5pY17G/aI7X9mOE7onkzORgykUUfEMtcDCRHuJxZBU2kRXVqEp3vUS12TiM4bUWmdTsyg4bO7xhpE0MS22/QEhWpgGGpQG0kWLo7jGVNJOydxlO6FXiTxCIFdYvPKqlmoahGALthYtq3CXvYuhvhrC4SVZ3eUeP2XWKYvGRoqyzk933fUYvAsjNA5keQymUs6SMHaLUBS2GIohdflpbYgAVWI4tJVLRjZbi3DbWx80rspMKl4YADAAhOb15hY82UgQSkxqSWGZKm4vOQFFGm5ftalHyR53cNCHSvdlVRvQrXYAEk0B1OHCog+LR8xZAmxNshr2WB1RsPerAEe8Y41fJgZvFHFJvg0L5dEcTgqUb5XMiZkUNYC2RpDGxZUd8IUKSqScd+7uLK1XYSe6+fvtsYDlpMtNzgtgsxa5DTB+RGqBboOXLstCrBBI12XsRSUot94tRqNNIrsZA+GABVxvjiZcAEF5GvSikXt1LE7KBfX7AcW06UpvIjKSQuyfjOImp1aA17RIdD7gw3uvnKvQ9axOeGnHTM4qiZvyeJ8mG0nMw36hwR01UWHlBreibOK1Tm1exLaRu8P4jFOpaJ1cA6TXySKNMDuDRBo9iPXEZRcXZnU0zZcWCAa26jt798RAnHilykKa3jkjRVjY8sxiMABVkPmY0Pl77A6tgpu35ZvQjmjay2fim8gYOdAbUqtoYHYmNyNLUeukmrF9cQnTUo2ksgTs8jBLwBJBTs5HorMl2KIOk7jfocJ08Go5t+S+9y11LmDMeHMtpLCNLXo2xI0/ldQRVWDYxZWhKMG1J3WerIxabtYaeF5+Zk4GL6zylBYtqJKjS1nubBu97u98XZ6s4hpgAMABgAMABgAMAEHLqGdlRSQ4nFH+lCuD9FuR9Rx6TAyTwyvuueYx8ZLF3W+1vQfZ+KGQcueUOyXIUBCtWllbyL5ipR2BG9g4rlZmhT24rN3EHiCXLZmSXlyLK5yclCOQEI8Z0RiQKdizZnYMNzGPm4hNqzZbBPJD/ADXFHzDGPKHYGnzFWq+6K9nb8rdR796Sw+DvadTJcN7/AGJ18XrClm973L8vq8Rd/BEcsfIgXWiuxklZ2AZiGR0DgEsxEjhmF0SbOq6Zr4qMLJbty3FVDCtpt79W9438N8E+DJ5nMkpVFd/MNWjUejMx3aRjuT1oUAAMytWdRmjCmoDjFJMMAHmR6BO+wJ2Fnb0A6/RgAj0MHEFNzxPM1NyVkRjGiEExMosg2yl2r29PUKoxs0KMYRtftM+tUk3exg4vkJom1xfEpQGgHmxfRoNaBfzNG/rhyNGnNWTzM6eLxFKW1KPy+9+viaw43QqZTEegkW5Us7DoAw3+cAO1nFNShKGb0G6GOpVXZZPgNM7IXgyeVCaXdYJHU9Y1hKMAbFgllrcDZX7jCOCpbVVz3R9oux1XZpqmtZZd29jfKwGaVpHa445CsSDoWUBWd+5YPrUDoKuroiGLrO+wtC/D01baG+ERkm/E3iAx6oIgeaV3ksAR6+hGxtwPMBVezfXDFGht5vQhOdsiNigVb0qBfWhufeT1J95xolBkwAfKwAZMnnXgmSRHKAyRLLtqVow3m1CiRSsxDCiDVmrGKq0FKOmZKLszpkEyuqujBlYBlYGwwYWCCOoIN3jMasMHvHAFvERU8Deolj/SCyf9HE46M4z5n4EeNkcKVYVTUQT26++sRmm4tIFqTuVnGX4azAAC8w4AFbCSRhQH5IAH1YWqP+lGG+WyvG1ycek3wue/DLnLSRw9Y5FCfmyImzD3OqEH8oL3YnEMLX224vra/HvrOzjbMssNkAwAGAAwAGACN8VcWzTyNBkiFZCoY15nYgOUUnZRpYW3WyRa6bxq4HBwnHnavR4aGbisfzdVUoq73iPL5Jc4efkry/EYa5uXkZm5pjobmQ23QXZ61ZFhi1Xw08O+dou8X4dj4P3xNOlVw2JprD4pWtnGaXzRfHrjxWvkUPApctnHMjQ8vNRSB5YWLgpIo0B9NgN5VoPpuhRoisQpzjNXQni8LVwstiWaeaa0a4pjvinDo8wnLlBZNSsVsiyh1KDXUWAa92LBNmpk4+eCqDl5ZGaPy+VpShKuB3RAylb9piDVKAXSxWKabiteIzh8NFJO2XA9njSJGTFC5ijDAvSwxoIrB9sqdI0kWqkbbYUjh5yzG3USPHAkfOMXzK0gUFcvZKrq6c3pzGrqCNI2AFjUWqdCMOtlUptjd/DsA3hQQOOjwgR/UwA0uN/ZYEdxRoiyVOMlZo4m0KsnxaYqQ+WdnRmjcxtEoZkNFlWSQEK3tAEk0wwo8LLcy1VEbeV4zE78skxynpHIDGxoWdIbZwL6oWHvxROlKGqJKSYt8YwEiF/PQfSzKrNpBpxrCefls8So9fJY3Qsi7CyUZO7sV1otrJGfgc0bwLGJIpKWmWOQSgA/JvYkAGrIHToMa0XwM+avdNEvxZORMPI0ixzRvoXTqYKQ61qIFg0dyOmGK6lVoNR1ZlUNihivneSv6ZD3hKGOOTNz+aWQaiF3odEjS/qA6Xd9WOF9mNGGwtFr2mhTbrT516vJdS3eOrHnC8sY4URqLBRrI7sd3P1sSfrxgzltSbNqKsrHziXEosumuVwq9B3LGidKqN2YgGlAJNYIxcnZA2kRWVysmaYzzNFEZApZd6TSNJFk+ZhQHa9qAxqU4KEbIXbu7nubhQAAUs0ujWYwLJ3UECulW2258t7YmcNqfh0MZU0XUlhRkC2RqAtvKBRTpe+2/bAB4SWFWC/FeWxq0agaZdz7VkpqG1i/pBwALuOFXQcpgr6CooEhNhpNFVJNkkiz0674AKLwpx4SEZZohEyRWgV9askZVDRIDArqSwR8oUTRxnVqLhne5fCV8hzmOKQRmnmiU+hdQfsJvFDyV2TE/GuKq4QwpJLJHKrgaGjBBtHp3AU/FyPW9XXTrhd47D0+lNd2fpclzU5aIW8ZzmqSN5VgWNFkGjMSLRMmkBtIBFhQy+10dx3wuuVqb+WlCUn1L/t+RP4Z6yaRqPm4JMqYWIXSHWNo9WgCIFwTrY9DEwNk2UN7EjF/1UpOLjL9L78tFql2q6IdHK91xMXCzJNNl1HwnXqjmcMkKIqoylyxoOOtAXZ94DUtg4VOdcrR2VdZN3zTtvsWVHHZtnc6NjRKQwAGAAwAGACT4Gl53MH0kk/zAD7segw7/wDFj74mBUV8bN8EvREp/BMs7pLBIVzQGoSXXMKgnzH1NVq99EEbY0aVXm4Zq6aV1x/cooVpLEShuu+4bZXM/wAI+Zfxbi+WsEEBebp6q46EHaxvWxBIIOEMZg+b/rUHeL92f2PTYXFQlDmMRnB+MX+qP3W8o/DnHBmlYFeXPGdE0J6o37VNGj7iOoOKqdRTV0JYzCTw1TZlmnmmtGtzXvI3eAfxA/Pl/wBR8Y9f6ku0apdBEzxjN6S+UFLqzesMzUCgMGakX3sxmZQvcBj0FYeoO9NFU1ZlX4biYamIOkgUfUj/APuLiI8wATOXkC5zNIQVZnSVQQQHXlQxllaqNMukgGxtftCwDazeWSVCkiq6HqrAEH7f14AFjTSZMC2abL6kQamHOQyMEUamIEotlAsh/fIThSrh10o5FkZ7mIOLZ8z5gSjyrE7CIr5SdijOWG5B3AX2ao7mq0sBhIxgpy1foYfKOOm6jpwdkvX9hlwXh4muSUlqaqJ6kAdT17jbDdWex8sRbC0FVvOeY14kLfLKfYM41CupRHeMH0GtFN+qqO+MzFNqk7G1h0tsb4xzRI78IWdQciIlVbXzg7EeUJ5CBZ6sJGX3DUetYbwsXdyK6j3E+mcJTQutls+wjverT1Kg7eQfRi2eMw9PpVIrvRBUpvRM9ZyWUnVKpFn2pHijG5J6F7G56V3wo+WMLpBuXYm/sW/DVN+RiRSejRkesfNzFfVHH+3C8+XIro03/wDZxj6smsI978MzIMjL6Ow7aYkj/wBWcH/DhWXL8noortcpf7Y/csWDW+78F6szwcFevMrPv/OT8sj6oI6295P04Sq8t15PKdv9MV/7O5bHCRW6/a/wbeR4FzJygXLjTHqdmjeYjWQFUF3HtGNj7tA23GLMI6uLi5TqTssula/Hduy8SNVRpuyir9hQZXwyEAAmlA+aqwIv1ARWB9eGf5dhm7yjftb/ACQ56e5m0PD8PyhI/wCdLIQfpXVp+7F0MLQh0YLwv6kXOb1YoyfBYy0rQ/FaMwzQuirYIXRIDt5k5jSDS3T5JFLTl7JIp1dxTxvIKrGTMymbSyuy8tQpZQUjVV3Y0ZCQpY27bdhjNr1Xtc3T13v14LRZ9XeXRjleR9yOWkRjMH0ZhupHmUL8mNlJplX6jZcgrqOKIYl03aPR4fft/ZZ2JuF83qPoPEpXaeJv6SIGRfrT+MBPoA49+HYYqlPfbt/OnoVuEkP4JVdVZSCrAMpHQgiwR9RwwRPeOAGAAwATWXj5PEpAdlnTmp72XQsij3jQH/t+7Gzg6qlR2N6fkZOJouOI5zdJW71+33E/hojmxV03A+ijWNN/R7kZEMsW+1/ca+KfDnwjTNA3KzcVGOXpqrcI9dutGjps9QWVqaNZ03xT1XFe9GbCdhGJ5M2TmoE5XFMr5cxlztzkFWCO9iul/JonyEr4vD8zJVqWcX7s+teZsYWvTr0vha7sv7Zfpf8Axe9btSs8I5oS5OKQAqHLtRqxqdjRrbvjGrNObaIc3KneEtVk+1ZEDmOIiSeXnlyMxBmAAqvKpo6IlMagqAqsDzD8odRe+zCgo0YqCzeZjRxX9eo6krJZJbv+9R34TgrpLLB5AQqyEKpPWo2uO/7OGa1KNk0hPB4me01KV+0p1ysvfOZhga2rLj71hB+/C2wjS52Qs4Lm4UeQPIec00keqZn1MEdxGitJtVCwq7Gya3s1tZl8XdDbied5KatJYl0jAsLbSsEWy2wFsP2WdscOt2VxFLxkTzRqquNAlJU15cwiuER6bfSI5G2sWYmvdSaMTdQJU2myVki1ZMrGLvLlUHraUv7MbzXy2XA8nGVqqcuOfib0fH5VgYRo6ISWLkHmkEKAI46Okk7anojfbuKpw23tbvMao1uag4Jq78F3/j9j5wrxDJpkgn80ifjCASGR15AWXQ+pQWUmNqk3B1aewtTEUvla47jQwtfaaefbayfhv6u86XePPm2S3iLggV3zKM9MQZ0WgSAqprVgNY0KgJUGiNVC6tPG4bnoXiryWm/utpnxsWUqmw89BJxTLlCOWGk1I1BnnmBaqQ6TIF072fUX064waE1JPasrNaKKy352vfh1jko20+7MeSysobXDHGilB5eUIbb2jqtA4B0aSa+WCB5TiVSpTa2ajbd+N8vFrffutvBResTO8U6WZZkA0ABmkMekhbLEBdLW/rVBdupGK1KjLKEd+lr5X01urLxbO2ktWauWjS0cZhHKG9Sa5jppNdUxA18sk7GtRreyWXTrSTSpSs+q3G27dfLTTwhtRX9yGJ8RQdjK3sbrBOw+M9g2Eqmo0b3o4VXJ+IcXOystc45W7yx14Xt9mUfhaEjLiRvbnPOI9A4GhTv1WMKpruCe+PUUaKoU1TW7Xt3+fkZ8p7cnIb4tImhxjMMsYVDUkjCNDtsWBJbfrpRWeu+mu+JRV2cZhldYYwqigoCov0Ch9gxVXrc3Haep2Ebuwl4ZwoZtmkk1cpWZY6JUs4NNKCN/KQUX1+MJBBXFOGo7Mdqebl6fvr4E5yu7LcfeI8Nlyyl9QmiUWSaSQdB0FI/XtoPQAMTiurg4vODt1bvfj2nY1HvNfNTaEZ6J0qTQ3Jreh7z0xnwi5yUVvLW7K5V8JynJgiiJsxxohPqVUAn7sbz1yFkbeOAGAAwAa3EMokqESCwPMCCQVK9GVhurDsRviUJOLvE5KKkrMhvBCE/B9W5ESsx266N+nvOPVT+WlbsPJ0Xt4pyXFv1LbM5lI11SOqLYGpmCi2NAWe5JAGEzWJ3xVwh2KZzJ7ZqIWK/nkHVD2J61exsja7DFGrsXhNXi9V911olGXAb+EcwZcpFIV0l9blaI0l3ZiKO+xPfHnsQkqslHNXZpQ6JzuGUKzu2ypEST6eeQv/kGPR0HanFvgjymJi3Vklq5P9vUtPC8ClXYqCbABIBra8cxEndIuwEE020UGFjRNHiTxPWXlFrOsiUR5WpbZfpK2QPRW9MB1cRN8MM+UOWb43MEGCVRt7DmJ5HokRq4RnFmzdCztipLMZc1s3PefgifMw/B+W0qThpQnm0jyBy5U6UbTGBqbzEIEGzGq8VKKptEaCk5E3mYpMrcbQSkK5jjKqNLKCeXTsQl8sCwTYIIw7hcXCcIxv8ANbTsMfGYGpGpKekb3v29Woz4XwKXMJzGk5PXQqgObB6yE7EdtC1383SratWSdlkGGw1OUNp537vD33DHwt4aOX5plILPaKFZyqx7HT5gD7RYj5oIA73RKW0x2nTUFZa73x9+Y78PyFsrCW9rlKr/AJyjS4+pgRjAqR2ZNGzF3VxhiB04/wDhS4w3CjHHlXlHNDsEPLMcQuqS49fUkhddKAABVAcjyZhsRJznHPvV/O3lmDrzgrJmovFQ+YhE8r/Bs00SQVLLrImC8zWquFARrjDaQQXvzadk8NhoStBQSlBvbdluvZJtb8m+pdZbUm9b5PT7+B17K8Iy8RuOCFD1tY0U7+8DD13axVY3S1dTQxxu2oWOceJkEGY+LdBC6swW/lqRIY0AFFi6KUW/5yavZAOdiJ05Kap5uVlK26z6T6rXTfUr6l8FJW2t2n4/HeVuU4rHHGiUx0Iq3Q+SAO592Iz5XobTsn5fk6sLOwS+IlDKixSO7khUXTZrck2aAA6sSBuB1IBuw2NWInswi+tu2RGpS2Fds+RKeZzp3QPRVEDeSMHc0TRZjQtjWwAAG+rR3WQt2k9xniaPI8UcoaQsE+LYOYw3VtrC6Vsi9iQPXGPiLwqOdVfKvPqXpkM0/mVo6jyDi4jRUjiCoqhVF7AKKA6egwvLllvSHn+xcsKuIh4nx2SaQxvG+hGDKiRsRLpoqzSNUYAbcJqu1BJ7Bh41TopuSV9c9Oq2cu126u2t0Wp5J+/I8JLJIyXEY1V1kOsoSSh1IAI2YbOAxN/Jre9kni4Uvmpu73ZO3bmkWqk5dJZDocXl+d9w/dihcp4lPXyRZ8PT4G9w/ikjuFKgg9SARX34fwnKFarUUXFW7ymrQhGN0xzjZFAwALfEeaMWUnce0ImC9rZhpQfWxA+vFlKG3NR4shUmoQcnuzJzwsgWUKOgQgfVX7sepr9A8pgn/V7mbXjmjl3vfRls5MV9QkEkf2XOPuxnz0NylqbnhZviiD2f9YH7bw1iF8xm4B3ptdZteGpRydGweJ2jkXuGB1WfzlYOD3DA489iIuNR3PQUmnBWIjxHwWeGOdDGXhdn0yKUoLO/supIYEczTYBBABsXQ18LjYSpqlLXQxcXgJxqutHTV92ZWeF1+KY+rn7gP34bxD+YowC/pt9Y5wuPCnxPS5czVZy5GYFCz8VesD3tEXT+1jjJR1saeezhMUpyqFFa2abRyjI7UoEYYAs7HSvMIoWCCxFYhKaSLIU23mP+FZFYIY4V9mNFQH10iiT7ydyffjFlLad2aKVkKPGv8TH/AE6/5Xw5yd/iF3+ghyn/AIaXd6o2+BD8XT6/8xxr1umzPwn0Y+95peGM68hnDsW0zzBb7DmyKB9ACgDEZRtFPtJQqOVScdyt6ZjDw+oWORfm5ie+3tyNKPukGMTFK1VmxQd4IZ4XLSP/AAjeBY+KRJ5+XNFeh61Cmq1YWLBob3t9oxdSrOn1kZR2iK8H/ghly+YSeZ1YxMrxqNhqXcFrs0DvQ7/YV6+NxNSOzShs8XJrySv5k4UqcXeTv2HTnyWYP86PtI/UMZc8LjX/APJ6r0QyqlFf2mM8Fdvbkv7W/Xip8l1Z9Op6v1JfERWiPR4APnm/oH78T/k8LdNkfinwPkXAd/M+3oBX3nEafI6v88vA7LFcEfM94XglADqGA3AdVcA9LGobbGsNR5OjB3pTlHsZW67eUkmY8v4RyydI0rsAiL+oY6sAr3nOT7w5/gkjcbgkWmlBX6P3dMRqcmUJLK6fG9/UI4iaMR4CPnn7Bih8jw/UyfxT4GROBoOpY/YP2YsjyTRWrbOPEyM68KiHyPtJP7cMR5Pw8f7fUg69R7zPHlUXoij6hi+FClDoxS7iDnJ6szYtIBgAMAEhn82+fOiAfiysGLnbnFTakfkAgMCN2IB2X29nB4VU7Vamu5fcx8biZVr0aPe/t+Tb4bwR45Fcuu17C+4I/bh+dZSjawjQwcqc1Jsx+KqMOesgGPhk4BPT8YD/AP42E6klG1zWoxumZ/C8REbP2Y7fQu1/aT9mHMRK8rGVgINQcuP2NzO5DUwliblzAVqqw4G4SQfKWya7rZIIs2nVpRqKzNKnUcHkT/iLj5lypURlWM0UbAtekrMqSDpv7LUe4o4wcLiJLlKOGcdHrfgr+g9i0vg5Vb7n55Dnw0PiP7Tfsx6iv0zCwP0u9jXFI2afGUDZeZT0MMgP1qRgOo8ZLgOVCoy5eFD5HtI0TzLTKTpAuiAR7wMYTnLS5q7KG2IHSZ8cv5cuo75iyPcsUv8AuK/djR5MjevfgmZvKsrYdrjb8/YacHHxMf5o+/GlU6bFMP8ASj2CTwUbEzDo7s/948j/AO7E6nQiVUPrVO38jfhh05nMpv5uVP8ApqYSB/8ATX/axjY2Nppm1hneNhthIYDAAYADAAYADAAYADAAYADAAYADAAYADAAYADAAm8Wxl8rJGG0l6UbWDRBZW/JZQVPemOK6mMhhbVJq+eh3mZVk4RdstRFw3iuYijCciAkE7/CHF2drHI9KGLZ/xPh5O7hLy/IrR5GnSjsqSZsPxjMt0EEf1PN99p+rClT+Jl/ZT8X+EMx5L/VI0ZctzOZzWaQyLoYtpXy+akAQAADW1d9zZOMHF8o1sTVjUlZOOlvHrNCjh4UouMd55y0U8ahVzmY0gUBoyprv1MFn67xoy/iXGPNqPg/yKx5LoRVle3aZm5rbNmJyPcyx/fGqn78Uy5fxr0kl3L73LFgKC3CziUSxrBGo2M3cliSFkkJJJsksLJJJJJJ3w3/Dsp1+Uucm7uzbfl9xPlrZp4JxXUl4lj4d/iF+lv149xX6ZgYL6K7ya4hxqZM5qEh5TSPCsfa4VBNfS0cwP9n0xnYXFqpjqmFeiin37/VDeNpSp4WNeOt8+z2vMqeNTBcrO/YQSN6bBCcNvI5HO1jXj42QoAQbADr6fVjwb5Zf6PP9j0awvWB463ZF+04i+WJ7oo78KuJOyZ989mFKgBE1RxkXTlipd/zRoAB7+Y9CCfaci06saPP1lZy0XV19bPL8r1Y1Kqw9LO2r6/2LCxBCTe0cZNn8gWSfsw3KV22Spw2YqK3Ep4L4nlYMrGHzMAYoigGWOyEUC6v1vE684xsm8kU4SlN7Ums22POHcShkzTtHIjAQIpcEEXqchdXQkAk11Fj5wvGx1el8q2lv3o18NTmr3THXwhPnr+kMIc9T/UvFDWxLge1cHoQfrxNST0ZyzPt47cADA98cTTA+46cDAAYADAAYADAAYADAAYADAAYADAAEYAPlYLI6Ypssj+0oP1ftxVUoU6nTimSjOUdGaknBYj01D6D++8Jz5Lw8tLrv/Ny1YiaNOXgRvyuK99j9WE58jyv8ksussWKW9GCbg0i7im+g7/fiiryVWgrxs/UnHEQeuRN8Y/joEOzAySV7lXln75hjZ/hSlJYqpJrSNvFr8GR/EM18NFcX9mVPh7MBcuxbYIWJPuA1E/Yceyrr5jEwLvStwZFZxTpybMKZp2kYflSxTu3+JzjyHIdfneVqk+KlbsureRu8r09nk/Z4bJ0CJUkgCPpZHjCspohgy0wI+0Y9VNfMzKpSWxF33ImuJ5E5QxhZeZHI4RY3syjqSVe/OqgWdQurJZjQPlOV+R8PCnKvTezbdufZw9OpG5g8ZUnJU5K/WafG4JJIwsdEFhzBqKEpRsKaO5NA9PLq3xg8mVsPRxCqYhNxW7XPdfqHMZCrOi40XaT3mxwXMSQEkwKfKFULKAAP0PcMevq/xRg5KyUvBfkwMNyHXpScpNef4NjiefnzEbRGOKONxpc62lZlJ8ygaEC2ti7ar6YzsV/EdJwcaUXdrV2VvU0qPJslJOT0BQB0FfRtjyTd9TXPcSgmiwUeps/qxOnCMpWbt1nJNpZK41HAT88fZ/5xrLkd/r8v3FfilwPp4Afnj9H/AM47/Jn+vy/cPiuoBwD8sfo/+cC5Gf6/L9w+K6jZi4JGOpYn6a/Vv9+GafJVGObbfl6FcsTJjPGmLhgAMABgAMABgAMABgAMABgAMABgAMABgAMABgAMABgAnfFXA5Z3ilhKa41kQo9gMspjJph7JBiHY3Z92GcNi3hm5KO1fuFcXhFiYqLla2fEWrwPOtE0DGFY5DUmnUzFSKZVYkBbGxOkmiao0RzFcqYipFqnTs9LuSy67WI4Tk6nQ6U779DY4j4VeZVHMVGVw6MPNRFjcVRBDEEX36jGHydhcTg66rRa4Wz08DTxTpYik6cr2ZgPg2Y+1mgP6OJU+9y+PQ1OVMY18myvF/cx4ckYRO8tp96+yM+T8JcokrpLHYuzu7Eda1MLAv5I2HpjzeLw+OxUr1pp+nhY2aHw9COzTjY3E4G/dlH2n9mFY8kVX0pJFzxMdyMn8An54/R/84t/kz/X5fuR+KXA8twJuzr9djEHyPPdJHVilwPg4E/zl+/AuR6m+S8w+KjwNzKcGVSCx1Edug+zDlDkunTalJ3fkVTxEpZLIZ40xcMABgAMABgAMABgAMABgAMABgAMABgAMABgAMABgAMABgAMABgAMABgAMABgAMABgAMABgAMABgAMABgAMABgAMABgAMABgAMABgAMABgAMABgAMABgAMA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data:image/jpeg;base64,/9j/4AAQSkZJRgABAQAAAQABAAD/2wCEAAkGBxQSERUUExQVFhQXFRgWGBYYFxcVHhgeFR8cGBocGhwZHSggHyElHBUfITEhJSkrLi4uHR8zODMtNygtLisBCgoKDg0OGxAQGzQkICQ0LCwsLDQ0LCwsNCwsNCwsLCwsLCwsLCw0LCwsLCwsLCwsLCwsLCwsLCwsLCwsLCwsLP/AABEIAMoA+gMBEQACEQEDEQH/xAAbAAADAAMBAQAAAAAAAAAAAAAABQYDBAcCAf/EAE4QAAICAAQEAwIICAwFAgcAAAECAxEABBIhBRMxQQYiUTJhFCNCUnGBkaEHJGJykrHB0RUzNENzdIKTorKzwlNkw9LhNYMlY5TT1OLx/8QAGwEAAgMBAQEAAAAAAAAAAAAAAAQCAwUBBgf/xAA+EQACAQIDAwoFAgQGAgMAAAAAAQIDEQQhMRJBUQUTMmFxgZGhsfAUIjPB0VLhBhUjQjRicrLS8STCQ4Ki/9oADAMBAAIRAxEAPwDqePImmGAAwAGAAGACI8E5sxZQqq6pXnKxpZAOmOMFmNHSq6dzXoACWALHKFSEHtzeSX5yXW/eSEcD8tKy/VL/AHMd86Xm8pczFzggkMRhOnRenam1LZBAJY+tGqxiLlKWzzrpfJe1753195LtHM72vmMeGZzmx6iulwSjperSyGiAaFjuDQsEGheNJOMkpRd08179es6ncWwtbyn/AOcw/Rpf2V9WPS4L6Efe9iNXpszVhorIrwjmA2bhCkN5pVaiPL5HYWPqAr34R5R+g+4to9M6Zjz48GAAwAGAAwAL/EB/FZv6Nv1Yuw31odqIVOizVzEyorM7BVUEszEAADqSTsBj1BnnnLZhZFDIbU9DuP14AJbLHTnh/WgP0iB/uwtjFehInS6aOi480aAlP8bN/SD/ACJj0eA/w8e/1YjW6bJ3jn8sy9H5WX/1h+/FuI+jPsfoQh0kUnBeNGZ5Y3QRsksiKA2rUsZoFtvKxUq2nfyuhBNmvOVKaik075L39u1D8ZXHGKiQYADAAYADAAYAPmAArAB9wAGAAwAGAAGADnPhrMSx3IixurzPEhZmXRqjWViQEOrVyx3FaQK9Z8qYWNdJSk0kk3lfq47r8N4jgm9l/wCqf+5jniAzCSzS+QuIUSN40PnLOVVSHkK0rybsN9zYHl1dpciYZ01BybV293jkr7tLlrqSTubHCRmIjOzQzSyOUd7aJE2iS1j3ALdUuqJQWy7UwsDGEVTpu0Vpe7eb9/g7GpbNnzgmYEkRkHRppyNq25smmwem1Y3aENilGPUhaTvJs3ZJQoLMQqqLLE0ABuSSegxaROfZJn+Eq4kKyxxIsKtpFMyxgROCdaK5DKbTfmqbBCYrq0o1IOMiUZOLui78N+LIc2FAuOVlDcp6BIq7Q9GH0bjuBjBxWBq4fOSuuK0NC/Ef4TOhgAMABgAXeIf5LN/Rt+rF2G+tDtRCp0WT/iGZFkgMxRYQXYu5pBKunkh72rd2FmtSL3rHqDPM3AOINOjs2hlEhVJIwQsigLbLqJsaiy3dHTtgAR5drzt/82B9jAfswtjPoS7CdPpI6PjzRoCJSOdmP6Vb/uoseh5Pf9Bd/qI1umyf43/LoPzsv/r4uxX0ZdjIQ6SGuayR15mZdnjmVuoUlRDEdidrBLkatjbqSA5IwFLKMer7v34PcO21Yz4PxZpQvMiaIuupL6OO5A6qflaGAOkjuGC1Tglezvb37f7XkpcRriBIMABgAMABgAMABgAMABgAMABgAMAHOuDZWKCHLvIWZ5DHpJJYK8q6RpX2V8vl1AWR1JvFlerUqzklor+C48eJTSpwpxSXb3vP7lblMukxQSIGMW6tZUjcHSaq1tQdJ2OkWNhi7BV5tbG5BVitTV47xIwZlS0uhKUhWZVUqdYc776lcJZO2lxi6up2Thu9270RhbeK8lxhQkmgXU89M55SAPLI0fncbgoVICBjRXbcY26ck4q3tirWZ9lSeYeosMNSmCLYgi1NzPRHTyq2JnBJkET4YEfZ2meyofRqWQyEBSfIZGi1kkyUAQCurAAjzEqaipBYNLKyUL8qyHQwrpQKkEb9Kxows6ajJXujXptc3FPgUnBvFs8IAe8xF2sjmAe5zs/9uj3LHGRiuRIT+ai7Phu/YJUms4lxwnjUOZBMTgke0h8rr+cp3HTr0PYnHna2HqUZbNRWK77hhikAwALvEP8AJZvzD9+LsN9aHaiFTosS8fzTKojiBMstqoXRqVRXMkAchfKCKvbUyDvj1BnhwOdqaKQOHjIrWULNG18tmKMR8llu7JQnvgAQZc/jg7fjn/V/dhfF/Ql2E6fSR0rHmTQEjip5veUb7UC/7Mb/ACa/6PexKv0yd8RbZvLH8uH/AAzp/wB2GcR9KXY/Qrh0kVmQcGfMgEEh47HWrjXr9WPNyT2Y9/qPrVmt8FCVASQl6su42KFd9A7WovSO6WpB0tcJN35xd/vr9QS3DDI5ktatQkSg4HTfoy/ktRr6COoOBparQ6mbWOHQwAGAAwAGAAwAGAAwAGAAwAAwAcwzHEkfLrFGHaWNgE8pUHldGtqFFWRqu6kX1wzCjLn23pK/nu8bruZS5LZ7Cl4dxGV9SwqN6srUhHWxqNRKQfyn6ezhzC4WFC6qSTfBe/sV1KjlohWeGvm54mWTWoapWWXmNGUp0YcxQq2GvTGlHy71RxbWdKb2EtL+D9dLa5EY7SzGHh/hUUKHQu6vJGGJ1MBExiVQx6BVjC17t7NnGjTSUct+fe82UyeY3xM4c+4pmm5rqkNNzJ1OYRdcpUu5ZRpGpBRPm3oavZ64nB00/wCo7IuoRhKXziLNZYsoKMGQEFVUAEAjQwVrr2C1dNyN9saMot6e/aNOUW81p7Xoaplk1nSQtSKhQMu16aGnQbAWror1eiQBiF5Xy9+/yQvK+XH8dX43jCDOq1MdUbCyrWUZaA1EMpBWro7j68dmoVY7M1l1k7xmvmRXcJ8ZTRUs456fPGlZB9I2R/8ACfpOMTFchp/NQdup/Z++0jKk1pmWnC+Kw5hdULhq6joy+5lO6n6Rjz9ahUoy2aisyvqMfHx+Lv8A2f8AMMSwv1o9qIVOixRxnm0nKD+3TmMRFwtE+XmkKLYKCd9ug7j05nnjhEpLOrtIXUIalSJXAbVRJi8pUlTW2xDeuABGo/H69M3H9+hv1k4Wxf0JdhOn0kdHx5o0BNmP5RIPyIj9pcf7cbvJn0X2v7CeI6ROeJB+NZU+rD/DLD/3Ycr/AEpdj9CqHSRj8KzZ5XbTlwYebmJpZdS3mtbNyzESfmaNNgAhRuARjGrxouOcs8klw43GoOV9Mi1DR5mKwbRu42Ksh9+6urL0IsEURthFpweZdqjRLOT0/GIvTYTIetX01V0vyOB1X2uZRf8Alfl/15rr05r2jWCYOoZTYIsdR9oO4PqD0xxqzsSTMmAAwAGAAwAFYLMAwAGAAwAGABVx3IyzaBHIEUE6wdVMOx8hUmiK06gDq3uqN+HqwptuUb8CE4uWSdiL8H+G485k355fd0AIpdKiKGwoqh5QFJr5I99s4mpzdT5V7u2I4Go69JylxaXYsij4VKUys00fdJZEHqZS0qD6fMPtxVhl/VlJ6LLw/wChufRSPvE8v8EkgmiHxdJlpBuaA8sL/Ux0Hb5akmkxUpt3a1V2vuvv3cWSaS7Dys5EMzxprYPmHVOmptbtpv3tt9ePQ4aanSjJCU1aTQp4fxm5YlXNRZkykh40CAxAIzFwFJZVDKFIks2w3vY3kTx4f/8AUP8A3sz/AL8Ico/Q70XUOmUvGPC8GYJajHIf5yOlJ/OFaW9LIv0IxmYbH18P0Hlweg6rrNEPxvwrPDuy8xR0lhB1KOvmUedR60WWupx6LDcr0K2U/lfl4/ksVRPpeJNyZfcFV5iE70VJpfNXmbctJuTfQAY03HhmvfqzrjwzXv1Zjy+adVNAEKpNFiAApaqOmzZ8g23CX3o8Uml799RyMml799XdcZZfMAvqQsrpsHW0I33AYe9aI6bb47Up06ycZq6LHszyZRZTxXNLC8UiGXyBhMoVGAvytIhItSVPnQAHsvfHnqvJsKdZTpSyTzT+zEKs4pOKdyi4tlWcKUvWrWrBwmmwVJ3VgdjVFT1w8Jmr4eDkGR0AEgUhjK0rmrFMDGioB2C7WSepNgCmHfiRH/NxfekR/bijEx2qUkSg7SR08QjGOsPBDe2ye4gKzbgdORAa+l5/3fdjTwUFGDS4i1VtvMjfE8izZvKoBaCTQx2If47Lh0AI3ANAnp1X1pqfRfYyC1Oqcsegxi81DgN7TJPxjmmyjRvltIkmfS6aOZrARiJOWvmLAqqah2NG6UqxQoQm7SWhXObWhsZTNvmhvDyczEiSLbAhuZqVkJW6UmMg9atGqxQjXwsUtl6MIVG3cxfw8kDjSjuJbZoU064mXZmILAAWpUi/aHlBtjhCnVVFONZ2to/t9+zuLnHad4lRl51kUOhDKwsEdwcOFZkwAGAAwAGADRxlDIYADAAYANbic2iGV/mxu32AnEoK8kjjdkcs4J4iBgOWjjkkDOzSCMoxZFWNNPlawCfa91D5W2niKEnLbulwv3+1+xh4GvzNBU3GTaveye9v/ruH48Qzuoj+BTLEGVmKpI7PpYPpoRgKDpAJttr6dRCnThTpbKkr57+IzLGNu/NT8P3N3PeIJJo3jbIZjS6lT5ZlNHY0RDYPcHFMaEYu+2vL8ljxk2voy/8Az/yNfhmeeLJTTSK2qIzuVcaWOjU41eRaJG/sjrjbw0VGlFR0IuTlm1bqdr+WRq8EzkrZqZJZcsBGY/PGio0/MUMASWalViRtuTW4re84ZuBgfwmFurlmAvuSjPX2X9mFMdDbpW7Cyk7SOiiAYyVhorUac2ehEPTFnMw4EdpifjPhXL5m2ZSklVzIzpb3ah7LVfygcN0MRUoZQeXDcEZyi7pkNxvwFmFsoFnAB0ugVJF9+lyQa62CbI9kdMatLlKnPKorPjqXqupdJd5Mw5Rwzx2edI6qQUMZVnqNSUO4oDUb9D2w9zkdhzi7ljmowlNO4/4XDG8WcnXlUFaGNo2faNVULqBNWUjiOoAWK7dc4yCvz2bEQumYltKotWzGzQ1EDoCbJAABOADU4G2lBAysrQpGvmKsWUile123KMCNtwe1EgCbJC+KH+tJ90MZ+6q+rFVf6bJR1OnsaFnYDvjLGCGzmeXN5yT4PKrQ8iAPLG1g0+YOiNl2s6t2B8o2G5tdHDRcY5lE3dirjEBbM5YZdA4hKagukKgSWJypN0DoQ0vXpti6SvFoitSkzvFpWKqz6NerTHDbM2kea5CLA6CwEokDVuMUQw0VrmSdRsnI88Wkf4OANQiYsTrJTUuqSQEK4LLKaYyNYiNAEEFhJLJEB74V5ryQv7QWF45ZQbRydBVlYgaySl2ooam3vbCuKlFq28spp3MfGeH8jMO/VMw+oP31gbo3r5VtT6BhtpF+a5VoSklVW7Jrh1/nr7TQw00vlM3AuIciTQ38VI31Ru3f3K52PoxB+Uxwcm4u65mfd+Px4cAxFO3zrvK/GuKhgAMABgA0cZQyGAAwAGAD6qk9MSUJS0RxtLU55wHgLyZRcxlqGZickEV8YAqjQbNHbpZrcjbUSNSSbm4y6LMahTcqKnB/OnO3B/M7p9T8tS18N8TTNxaxYYHTJH0KMOxvevT76IIC3wii82aFLEqrG8e9b0+A5VAO2LY04x0RNybIvjkzIvEGRQ7IXKJRbUeRGwUr3tj073jWofTQrPpE/wAKZTm+XJmEpNDRKEihkmZrZg40gkIRWlQNvas4uImzw41xZPdmW/xZZ/2tinEfTZKHSOm4zBgMABgA0+JcSSADVZZvYjXdnr5ovoL3Y0B3IxOEJTdkcckiO8RcyRoszIFHIcsEVQ/LR0eMsSaZypcOQKFKQATROhSoqn2lEpXFmSmH8H5lA2toRMrvoEYYgFrAXqKNX1NX3F3ESkz+UEq6SWFMGVlNMrLuGB/YbBFgggkYAPGTyXLLMXeR2oF30g0t6VpFVQBqPbucAE/w8/8AxVf60f8AROKq/wBNkodIsvGTk5YwKBeZDwBj7K6kdiWA3PlU7d+li7wlQjtTXVmXTdkQMKxQ88gmRw6iUSSfB4vL8WXKqGYID11ggi23AvGkLm43FpFRHYCBFCtypCYQ20tKpVWLCjG5VQaog91wAbPAfDfPUTRFljkLyLI7sARKwdgkMbKdLaVsOy2VsqSTa9TERi7LUnGDZX5Xw7CtFwZSNxzKKg3drGAEBB7hb9+FJ15y3lqgkN8UkjXz+TSaNo3Fq31EEbgg9iCAQexAwNJ5MCJzGXZHaGUAkDrXlkQ7BgPf0K9jY6EE+axmFeHneOj0f27UaFKptrPUe+G+K9IJCSwHxbE3rUfJJPV1HruwF7kNWzg8WsRDPpLX8+9H3ClWnsPqKHDhUGAAwAaIxlJXGT2sJOLY0Jsi5pGQZf1OLlheLIuoZFiA7YujSgtxBybPeLCJKfgz/kCn1Y/qUfsxZU1EuT/oLtl/uZh8S8PfKzfD8sP6xF0Dr3bbp7z22bs4fsXdbLO14Spy56mr/qXFflbuKyKfhmfTMRLLGbVh9YI2Kn0IOxGK2rMap1I1IqUXdMm+JB9ec5VCXV5C3s6+RFpuu11f140cP9NFU+kTuWzTmSII+cModRLFPF5NJoO5kEfLUqLYFHokVRvF5A+iTRxINXTNQj+8SOM/c5xXWV4MlHU6fjKGAwAJc/xrzGOAB3BppDukZ6Ebe29j2AdvlFdgWKVBzzehCU7Ern806M7RNzJOVbyvpYAlyqM9USoZHtEoKNVC6GH4xUVZFLdzb4CJdJ1qAhp0FtqXXZdGVhtTdPM2xobAYkcJrinC2CzyxRTSxQ5eeOJkaJIkVkfUvxjKWCEkXGCKWMG2jxW6sU9m+Z2ztcqPEDVF7apboPM7RhrYeQyKCU1dLHrXfFhw1/D0tmVRpKgqdSSvMmogqyKXGxXQCQNrbsbwALuHf+qL/Wj/AKJxVX+myUOkXviDKNJD8WLkRlkQbCyhsqCSANS6ls9NWM+lPYmmXSV0Q8mWZpZHMc8DlmQtFlZ538pEdrI0TRKrCMeyp1DSdW2NFVYWvco2WYM74SMrJyY8xzWcBpZy9ad7L8zchTTBBVkVsDeIuvBLU6oMccKy5ZG5UpigijEpeSaZVSMluXsrqL0Rl3JI3O/XGLQhXxlSpKNTZjF7OkXdrXNjUnCnGKau3nqa0sj2xXNSvCp3njXMum1k6Qud1yAHa0Uj0ujTn8unvrPwh/xKueX6fUY/AXSVo3nkchI5FdJsygKyFwPK0z3/ABZ3ve8YvKs62CqRVOo2mt6j+EN4aMKsXdeo+8PZl3g+MOp1d4yxq20MQrGqFldJNAbk7DGhQqc7SjPivPf5lMo7Mmj7xzhYzCCjpkQ6o39D0Ib1VhsR9BG4BHatKNWDhLR+7hGTi7oiZY5XB3MJVyiVGZXMsYLsy0ygKgQ+YnzUR6B87CYCdOrZZyWeTSVuu6evDd6XVa6lHqLHgPEXktJdJdURw6BlWRHsKwVt1bym1s1a770NOFRTV14FDTWTG+JHAwAfAKxxJLQ7e59x04GAAwAeJXpST0AJ+zHQJf8ABklcPQflNX1bfsxOpqJcnO+Hi+31ZV4rHSElB4TmdQBORmYWBZ5Te4e4DauqDTuUXVd011me/wDxal/7Ja/5Xx7Hv4M28w4d80RbqzqRy2osDBCRoZWG57EEfTh2h9NDE+kTOTWNc2daZ/RUPK1tnZFDhn12dTLW6HzHT19+LiIcSWs6x/5jLv8Ao8n/ALMRn0X2M6tTqrsACSQANyTsAB1JxkDJNcT4tzVYq3Ly4BLSE6C4HUg7FEr5WxPUUKLO0cPvn4FUp7kTHEc/zNWXRWjiUA64tTFVQoVJRAKjcE1TWQD5a1AOFRmyXC1Vebmdd6rCuV1WW21cjyuzeW4xallUgFrJG7AU2V4O0284Kx9ob3f+lI7H5g/tE2VCVXE7oeJbGnxNrxUgGQzKgAAZaUADYAaCANug+jC9LprtLJaCHjpOge3oLgS8tSz6KN6QoLddIOkXRNY1RYw8CDDWBzeQAnL52rXdHX7fn0+zWvzXq7VgAVZI1xQe7NL/AIoRX+cfbiqv9NkoanUMZYwGABfx+Yrl5KJDMBGpHZpSIwfqLX9WIVKipwc3uTZ1LaaRpcPysn8Hu0CKzZg6gCVoRMBGpAYEH4pQ2kirJvDvJuHdDCxjv1fa8/LTuKq89uo2IMtGGgjOSm1ljHFyZJOdoZ1BI5pt1ZVbWdWoUtBQSMXU6k9rZkQlFWuhnNkuTMiEKGXJZaM6b0/FGUeW968x679Mee/iVfSf+r/1HsA+l3fc3/DJ2n/rBr+7i/beLeT/APCw7/Vka31Je9wcZz0yTJHG0agozkujOTRApadQKsXseo6YMbi/hoKSje4UqfOO1xGnDW0FHkDqZJJaaKNvNK7SGtYaqMhA9BtjGnyrOU3NRSemr4W4oaWGVrXMwysmvX8JmDaSthcvsCQSP4r1Udf34jDlWrBWjFLx+7B4aL1bGfhzMyF545JGk0ctlZggIEgYafIqgi0J3F79fTcwOIlXo7clndrLu/IpVgoTsh7hsrDAAYADAAYANDjsjrlpjEmtxG2lbAvb1JA6b9RiUbXzOSbSy1ILwbmuJfA1GWihMep9LSjruQRpWcEeYHfFs1C+fvyMzB89GjFU0muLb4v/ACj4Pxo9uHD6RmB+pziHyDa+I37Pn+Bd4ibia5WQ5o8NEOnzD8Y3+aF2B1aq00bBo3iUNi+VyNTnVFuezs79dBd4WjzEeQcKq/CNVqspIHmWNl1aenkINbbkA6ez9O2zkV0YOEEn74Lu0PvCM48uckimkmUpHDIkTBYbNvzPY/jFFJ0Zl3O5xYWmDxG4XNNZIGmE7AsbLMNgAST5RQAJxyWaZ1alVxTOc3zzERwAjTG7BQSTs0puib9lOgO5s1poo0FDN6kpTuJc/K2ZGkRsUEqq2h01J0OpgTQKNplVlLWANt8MEDZ4ZlWh0Izc7MMCqKti0WvnMW0g0zO7N5nO/mC4jKSirs6lcp+FcH0NzZSHm7V7MQOxEYPu6udzv0HlGfVrOfYXRhYbYoJinxdfwDNVsRl5T9iE4spdNdqOS0ZP8djdlUIpdeYDKisFZ0AbyqSQPb02CRa6h3xqiwcF06PJAsCXsq8rc9GsREqCNIHU/dgARxpXEyfXNQH7Y4V/Ziqt9Nko6nUsZYwGABF4mGowJuAWdjX5KFf+pf0gYz+VJuOGdt7S+/2LsOr1DUPEc1HDoE+XRUTSHMDWoUUGNzabAF9K91bYjH+JJuy5q76n+zOvApf3CvKMzxiJMzB5WSW4kJclWDh2LyvqLMu7EebfEKvLGIpy2pUrdt/wjscLCSspX7BoQ7SGSSRnYqF3CKAFJOwVR3buTjKx3KVXGbPOJK17Wvv7W+AzRoRpXtvDh880IZVERDSM9ktfmPcAdhthuhyrClSjDZbsuJVPDOUm7mHPc+SVJNUQ0I6Vpc3rKG/aHTl/firF8oU8RBRcGrO+q/BKnQlB3ueDHP8A8SH3/Euf+thDao/pfiv+JfafH34nmSDMEHTNGDWx5JNH6OZvjqnRvnF27f2ONT4+/E1MpxAxyMyTm5OWpc5dzFsSqU4pBZar1EE0BvtjYw88VQoXjS+XN659eV727hWapznnLMdjPZn/AIkX9y3/AN3FX86l+heJL4VcSjxviYYADAAYANbiTgQyE7ARuT9SnHVqDEf4OErh0I/Km/1pMTqdIVwK/wDHh2Io5HCgliAACSSaAA3JJ7DFY0RmTT+FcyJnH4jAx5Sn+ekGxdgfkruK+r564ufyK28Vj/Wltf2rTrfHs4ePA3pf5Rmd/wCdX6viYsOYf6aJz1PE2XRypZVYqdSkgHSfUeh+jF5Al+P1Fm3zHx5ZYIUVYUjkPxjzWakBANJV2LvT1IwAb7ZV5klRm5jxShVLUhdSkUultAAU2+zAAqVQ9jYBvZLKU5jy6o01KsspVVAoWGl0AW1MSEFE6vkg2K6lVQWZKMWyn4ZwtIASLZ2rXI1Fmq6B9ALNKKAs7bm82dRzd2Xxikb2IHQwAKfFx/EM3/VZ/wDTbFlLprtRyWjFuZmVFZ3IVVBZmOwAG5J+rGqLC/w9OrQ0uq1ZgwYAMpY6/MFJAtXB69CPowAJc/txBd/5/KH/ABoP9uIVOg+w6tTqWMkZDABP+KZ1jaB3YKup49RNAF11AE9BfL796HUjCHKdOVTDtRV7NP1X3LqElGeZFfhD40YcqzwuuoIXRgQaYSRRg9dyBMzD0ZVbqowryDQTrSlJZr73/FuxlmMn8qSIuLKZ3Ktw2fMZhpkzxBAMhd4yxADqXJpwsqsGHqVa1JDerrUYTpuLWRnRk07o6lkeMxNEjSSxK5UaxzFGlq8w3PY2MfPq2EqQqyhGLdm0smbUKicU2zIeM5cGjmIb6VzU79O+K1haz0g/BkuchxMo4hGfZJb8xXk/yA4sWAxL/sfhb1I89T4npcyT0inP/sSr97qBi5clYp/2+cfyR+Jp8fUwcUE/JkrLSgaDZZolAWvN0k1ezfQdcN4XkmqqsZTasmn7yKqmJjstI434fuTN5GUZgzZjOySR5uO60Rs/KINVVx2wHydKEDYY9lUilB9RlxbudyyOUzHKTmRfGaF106e1Q1dD63jxdTkaptPYkrbtdPA1FilbNP33lLj0AmGAAwAGABX4pl0ZHNMN9OWmb7EY4lDpIjN2i2a/giMLkYQO+tv0pHY/ecdnqUYJWw8Oxegl4lm34nmDlYbGUjb8YmBrmEbiND6E/b12AXmTSUFd6+/fvKM3z0thdFavj1L7+HG1lloFjRURQqKAqqNgANgBip5jaVskT2a/lE496H7UUf7caGG6BRU1DDBAlPFrheffO3iyg+J9s/GT0Oo69KvckDvWABxwDJyTtLoYrDzjrmsFnKIkemPqOsfmk3A6AE2UXrV1DJak4wuWOSyiRIEjUKovYep3JJ6kk7kncnc4z223dl6VjPjgBgAMACjxh/6fnLqvgs93sK5bXiyl012o5LRiTjmkQSMycwINYQmtTJ5kH1sB12xqixly+RSNmZEClgoYLsDpuvL0vzHerO19BgAk/EWZEeZkc7aOSw95XcAe8nYD1xGSumjq1Ok8J43BmjJyH18tgr+V1okWB5gO3pjLlCUdRhNMYYgdDAAk8T+GYc7lZoGCpzFA5iqLUqQyntdMo2vfFkKji0zjimjmfhbwA0GbjfP5xZ48ofiYY2lm0EHUNQ0/FAGm09z7uttfG04rZbSvxaXhdlcYO52DLSRyKHjKOpumWmBrY7j3isL5lpmUV0xwD7eAAwAeZEDAqRYIII9QdiMAEV4U/BhlMhmTmIzI7jUIw5UiPVsaoAk0SLPYnF868pqzIKCTuW+KCYYADABrZ/PxwrqkarNAAFmY9aVVBZjQugDiUYuTsjjaWopHi7L3R5g82mwhajRY6lQlloKSSQKAJPTFvw1TgR5xGfxcb4fmj2+Dyn6tJv7sVR6SI1781K3BkfkM/LmYIMhlTR5erMTDpErknT+cQarv0HyylrST2mJUnKdKFKDt8qu+Ctout+Sz4F7wrhseWiWKJdKL9pJ6sx7knqcUt3dzQhCMIqMdEaniTiEkMQ5Co0ztoTmEqinSz6nKgmgEOw6mht1FlGntysE5WRKcJhziGVp+XK8jhtQlbYBQtAckADbYAffZxpRioqyKG7jDnTf8Ff73/wDXEjhMeK0zYLS1FHCwgicLI7O1yFRfxYGm591DAmupFqQCk/BdlwkOYCg18Juz3PKiBrt1HbYGxtWEMX012F1PQtMKlgYADAAYAOefhFdJZjl8xNKkHJVxHGFOskuCX1AliNK6VAIB81bWHsLBbO1vKajzsauZ4qhTQ8pKmt5IQ+oA2COU67Eixt6eotsrPGV4lDD7EsKGQnf4LMurQWFEmS9qPX1WvaFgC3jOT5rHMc/WeYkVLGYgooi11Mx1EgqWB9QKq8AFp+DaICCYiq55UAdgqJt+kTjPxT+cup6FdhYsDAAq4xOSyQISpcFnZbBVFoEBh7LMWAB61rIogYQ5SxnwtDbXSeS/Pd62OxW07HqKMKoVQFUbAAUB9AGPDznKcnKTu2MpWNKRBDMkqeUPIqTKOj8zyIxHzw5Qau4sG9q3+Q8ZPnOYk7pp26ms8uq18iqrFalBj1BUGAAwAGAAwAGAAwAGACQyrc+QzE2ZG0x9wsd0mn3NQkPe2roorUow2YIXk7srTwjLIUlaOMNDqZZSACtqVYlvQqxu9vsxaRJviHDIzlzBlX0ZbNwyZePZmET6GooG+QyK1iwLVSN3JKteCVp27ScXf5Te8K8AXJZcRKdTElnkrSXZjdkWa22AvthOctpk6VKNOKihxiBYTvjfKGWFE0uyl3V9CGUqskMqXpAJI1MB07+mGMPJRldkKiuiQk4ORoCNmlCMGUHJTOBpNi6Qb0NNiti3Qmw7zsOJTss+S+H5DsjZg/FNGeZlJGu1CKwLUAQFBPqReOc9Did2WepvD+acuEEnxvJQq0eiOPltEA66nJpVSQkblrA7Y468EtQ2GdEyeWiysAQEJFGptmIGw3ZmJ7k2xJ7knGc25O7L0rIwJmZ5NbxxosSmhzzJCX2BLjykqu+kalskE9KtmGFbV27EHUzyMWQ48HdY5UMUjezuHRyBZCOK3oE0wUkAkA0arqUJQV9x2M0xu7AAkkAAWSdgAO5xQTMOSzaSoHjYMhsAj3GiPpBBFYlKLi7ME09Cf4zwaWTNNKI45EMUaC5GQjQxcgjSQQW0nr2qvVmhWjCNmVzg2zRbw+xXScoa8uwmX5AKijqB2BIxd8TAhzbPknh4sSTlCTZO8y/KLEkDX6ufu+aKPiYBzbPE3hOWQJGEWGIzCSU81nalBsIKIBJqvNQ3PXYxlio2y1Oqm95aZbLrGioihUUUFAoAYRbbd2XJWMuOAGACIhXNRI82tJ2J5etldWcRllVqDlFUuSfKAKbUaA2Qx3JsMU06tRpK9tLK/h1ahGbWiNzMZ2dWpWgYeuh/+/GHPkuhGVlJvryGE5NGln89KQBK0KREgO+iS4+6vYlUimAOoEafa6A4YwXJ1GNaLUpJrTTXhmn976Eam1YtcvEVRVLMxCgFmq2IFWaAFnrsAMekepSe8cAMABgAMABgAMAGlxgzco/Bwpkta1V0saqsgatN1Zq6v0xOGzf5tDjvbIkeB5yKLlwW8bQhY/jVPWEad3QFCfLvR6410nKO2lkxLnYKThfNbiyzPiPJ6SHzeXSwR5pY17G/aI7X9mOE7onkzORgykUUfEMtcDCRHuJxZBU2kRXVqEp3vUS12TiM4bUWmdTsyg4bO7xhpE0MS22/QEhWpgGGpQG0kWLo7jGVNJOydxlO6FXiTxCIFdYvPKqlmoahGALthYtq3CXvYuhvhrC4SVZ3eUeP2XWKYvGRoqyzk933fUYvAsjNA5keQymUs6SMHaLUBS2GIohdflpbYgAVWI4tJVLRjZbi3DbWx80rspMKl4YADAAhOb15hY82UgQSkxqSWGZKm4vOQFFGm5ftalHyR53cNCHSvdlVRvQrXYAEk0B1OHCog+LR8xZAmxNshr2WB1RsPerAEe8Y41fJgZvFHFJvg0L5dEcTgqUb5XMiZkUNYC2RpDGxZUd8IUKSqScd+7uLK1XYSe6+fvtsYDlpMtNzgtgsxa5DTB+RGqBboOXLstCrBBI12XsRSUot94tRqNNIrsZA+GABVxvjiZcAEF5GvSikXt1LE7KBfX7AcW06UpvIjKSQuyfjOImp1aA17RIdD7gw3uvnKvQ9axOeGnHTM4qiZvyeJ8mG0nMw36hwR01UWHlBreibOK1Tm1exLaRu8P4jFOpaJ1cA6TXySKNMDuDRBo9iPXEZRcXZnU0zZcWCAa26jt798RAnHilykKa3jkjRVjY8sxiMABVkPmY0Pl77A6tgpu35ZvQjmjay2fim8gYOdAbUqtoYHYmNyNLUeukmrF9cQnTUo2ksgTs8jBLwBJBTs5HorMl2KIOk7jfocJ08Go5t+S+9y11LmDMeHMtpLCNLXo2xI0/ldQRVWDYxZWhKMG1J3WerIxabtYaeF5+Zk4GL6zylBYtqJKjS1nubBu97u98XZ6s4hpgAMABgAMABgAMAEHLqGdlRSQ4nFH+lCuD9FuR9Rx6TAyTwyvuueYx8ZLF3W+1vQfZ+KGQcueUOyXIUBCtWllbyL5ipR2BG9g4rlZmhT24rN3EHiCXLZmSXlyLK5yclCOQEI8Z0RiQKdizZnYMNzGPm4hNqzZbBPJD/ADXFHzDGPKHYGnzFWq+6K9nb8rdR796Sw+DvadTJcN7/AGJ18XrClm973L8vq8Rd/BEcsfIgXWiuxklZ2AZiGR0DgEsxEjhmF0SbOq6Zr4qMLJbty3FVDCtpt79W9438N8E+DJ5nMkpVFd/MNWjUejMx3aRjuT1oUAAMytWdRmjCmoDjFJMMAHmR6BO+wJ2Fnb0A6/RgAj0MHEFNzxPM1NyVkRjGiEExMosg2yl2r29PUKoxs0KMYRtftM+tUk3exg4vkJom1xfEpQGgHmxfRoNaBfzNG/rhyNGnNWTzM6eLxFKW1KPy+9+viaw43QqZTEegkW5Us7DoAw3+cAO1nFNShKGb0G6GOpVXZZPgNM7IXgyeVCaXdYJHU9Y1hKMAbFgllrcDZX7jCOCpbVVz3R9oux1XZpqmtZZd29jfKwGaVpHa445CsSDoWUBWd+5YPrUDoKuroiGLrO+wtC/D01baG+ERkm/E3iAx6oIgeaV3ksAR6+hGxtwPMBVezfXDFGht5vQhOdsiNigVb0qBfWhufeT1J95xolBkwAfKwAZMnnXgmSRHKAyRLLtqVow3m1CiRSsxDCiDVmrGKq0FKOmZKLszpkEyuqujBlYBlYGwwYWCCOoIN3jMasMHvHAFvERU8Deolj/SCyf9HE46M4z5n4EeNkcKVYVTUQT26++sRmm4tIFqTuVnGX4azAAC8w4AFbCSRhQH5IAH1YWqP+lGG+WyvG1ycek3wue/DLnLSRw9Y5FCfmyImzD3OqEH8oL3YnEMLX224vra/HvrOzjbMssNkAwAGAAwAGACN8VcWzTyNBkiFZCoY15nYgOUUnZRpYW3WyRa6bxq4HBwnHnavR4aGbisfzdVUoq73iPL5Jc4efkry/EYa5uXkZm5pjobmQ23QXZ61ZFhi1Xw08O+dou8X4dj4P3xNOlVw2JprD4pWtnGaXzRfHrjxWvkUPApctnHMjQ8vNRSB5YWLgpIo0B9NgN5VoPpuhRoisQpzjNXQni8LVwstiWaeaa0a4pjvinDo8wnLlBZNSsVsiyh1KDXUWAa92LBNmpk4+eCqDl5ZGaPy+VpShKuB3RAylb9piDVKAXSxWKabiteIzh8NFJO2XA9njSJGTFC5ijDAvSwxoIrB9sqdI0kWqkbbYUjh5yzG3USPHAkfOMXzK0gUFcvZKrq6c3pzGrqCNI2AFjUWqdCMOtlUptjd/DsA3hQQOOjwgR/UwA0uN/ZYEdxRoiyVOMlZo4m0KsnxaYqQ+WdnRmjcxtEoZkNFlWSQEK3tAEk0wwo8LLcy1VEbeV4zE78skxynpHIDGxoWdIbZwL6oWHvxROlKGqJKSYt8YwEiF/PQfSzKrNpBpxrCefls8So9fJY3Qsi7CyUZO7sV1otrJGfgc0bwLGJIpKWmWOQSgA/JvYkAGrIHToMa0XwM+avdNEvxZORMPI0ixzRvoXTqYKQ61qIFg0dyOmGK6lVoNR1ZlUNihivneSv6ZD3hKGOOTNz+aWQaiF3odEjS/qA6Xd9WOF9mNGGwtFr2mhTbrT516vJdS3eOrHnC8sY4URqLBRrI7sd3P1sSfrxgzltSbNqKsrHziXEosumuVwq9B3LGidKqN2YgGlAJNYIxcnZA2kRWVysmaYzzNFEZApZd6TSNJFk+ZhQHa9qAxqU4KEbIXbu7nubhQAAUs0ujWYwLJ3UECulW2258t7YmcNqfh0MZU0XUlhRkC2RqAtvKBRTpe+2/bAB4SWFWC/FeWxq0agaZdz7VkpqG1i/pBwALuOFXQcpgr6CooEhNhpNFVJNkkiz0674AKLwpx4SEZZohEyRWgV9askZVDRIDArqSwR8oUTRxnVqLhne5fCV8hzmOKQRmnmiU+hdQfsJvFDyV2TE/GuKq4QwpJLJHKrgaGjBBtHp3AU/FyPW9XXTrhd47D0+lNd2fpclzU5aIW8ZzmqSN5VgWNFkGjMSLRMmkBtIBFhQy+10dx3wuuVqb+WlCUn1L/t+RP4Z6yaRqPm4JMqYWIXSHWNo9WgCIFwTrY9DEwNk2UN7EjF/1UpOLjL9L78tFql2q6IdHK91xMXCzJNNl1HwnXqjmcMkKIqoylyxoOOtAXZ94DUtg4VOdcrR2VdZN3zTtvsWVHHZtnc6NjRKQwAGAAwAGACT4Gl53MH0kk/zAD7segw7/wDFj74mBUV8bN8EvREp/BMs7pLBIVzQGoSXXMKgnzH1NVq99EEbY0aVXm4Zq6aV1x/cooVpLEShuu+4bZXM/wAI+Zfxbi+WsEEBebp6q46EHaxvWxBIIOEMZg+b/rUHeL92f2PTYXFQlDmMRnB+MX+qP3W8o/DnHBmlYFeXPGdE0J6o37VNGj7iOoOKqdRTV0JYzCTw1TZlmnmmtGtzXvI3eAfxA/Pl/wBR8Y9f6ku0apdBEzxjN6S+UFLqzesMzUCgMGakX3sxmZQvcBj0FYeoO9NFU1ZlX4biYamIOkgUfUj/APuLiI8wATOXkC5zNIQVZnSVQQQHXlQxllaqNMukgGxtftCwDazeWSVCkiq6HqrAEH7f14AFjTSZMC2abL6kQamHOQyMEUamIEotlAsh/fIThSrh10o5FkZ7mIOLZ8z5gSjyrE7CIr5SdijOWG5B3AX2ao7mq0sBhIxgpy1foYfKOOm6jpwdkvX9hlwXh4muSUlqaqJ6kAdT17jbDdWex8sRbC0FVvOeY14kLfLKfYM41CupRHeMH0GtFN+qqO+MzFNqk7G1h0tsb4xzRI78IWdQciIlVbXzg7EeUJ5CBZ6sJGX3DUetYbwsXdyK6j3E+mcJTQutls+wjverT1Kg7eQfRi2eMw9PpVIrvRBUpvRM9ZyWUnVKpFn2pHijG5J6F7G56V3wo+WMLpBuXYm/sW/DVN+RiRSejRkesfNzFfVHH+3C8+XIro03/wDZxj6smsI978MzIMjL6Ow7aYkj/wBWcH/DhWXL8noortcpf7Y/csWDW+78F6szwcFevMrPv/OT8sj6oI6295P04Sq8t15PKdv9MV/7O5bHCRW6/a/wbeR4FzJygXLjTHqdmjeYjWQFUF3HtGNj7tA23GLMI6uLi5TqTssula/Hduy8SNVRpuyir9hQZXwyEAAmlA+aqwIv1ARWB9eGf5dhm7yjftb/ACQ56e5m0PD8PyhI/wCdLIQfpXVp+7F0MLQh0YLwv6kXOb1YoyfBYy0rQ/FaMwzQuirYIXRIDt5k5jSDS3T5JFLTl7JIp1dxTxvIKrGTMymbSyuy8tQpZQUjVV3Y0ZCQpY27bdhjNr1Xtc3T13v14LRZ9XeXRjleR9yOWkRjMH0ZhupHmUL8mNlJplX6jZcgrqOKIYl03aPR4fft/ZZ2JuF83qPoPEpXaeJv6SIGRfrT+MBPoA49+HYYqlPfbt/OnoVuEkP4JVdVZSCrAMpHQgiwR9RwwRPeOAGAAwATWXj5PEpAdlnTmp72XQsij3jQH/t+7Gzg6qlR2N6fkZOJouOI5zdJW71+33E/hojmxV03A+ijWNN/R7kZEMsW+1/ca+KfDnwjTNA3KzcVGOXpqrcI9dutGjps9QWVqaNZ03xT1XFe9GbCdhGJ5M2TmoE5XFMr5cxlztzkFWCO9iul/JonyEr4vD8zJVqWcX7s+teZsYWvTr0vha7sv7Zfpf8Axe9btSs8I5oS5OKQAqHLtRqxqdjRrbvjGrNObaIc3KneEtVk+1ZEDmOIiSeXnlyMxBmAAqvKpo6IlMagqAqsDzD8odRe+zCgo0YqCzeZjRxX9eo6krJZJbv+9R34TgrpLLB5AQqyEKpPWo2uO/7OGa1KNk0hPB4me01KV+0p1ysvfOZhga2rLj71hB+/C2wjS52Qs4Lm4UeQPIec00keqZn1MEdxGitJtVCwq7Gya3s1tZl8XdDbied5KatJYl0jAsLbSsEWy2wFsP2WdscOt2VxFLxkTzRqquNAlJU15cwiuER6bfSI5G2sWYmvdSaMTdQJU2myVki1ZMrGLvLlUHraUv7MbzXy2XA8nGVqqcuOfib0fH5VgYRo6ISWLkHmkEKAI46Okk7anojfbuKpw23tbvMao1uag4Jq78F3/j9j5wrxDJpkgn80ifjCASGR15AWXQ+pQWUmNqk3B1aewtTEUvla47jQwtfaaefbayfhv6u86XePPm2S3iLggV3zKM9MQZ0WgSAqprVgNY0KgJUGiNVC6tPG4bnoXiryWm/utpnxsWUqmw89BJxTLlCOWGk1I1BnnmBaqQ6TIF072fUX064waE1JPasrNaKKy352vfh1jko20+7MeSysobXDHGilB5eUIbb2jqtA4B0aSa+WCB5TiVSpTa2ajbd+N8vFrffutvBResTO8U6WZZkA0ABmkMekhbLEBdLW/rVBdupGK1KjLKEd+lr5X01urLxbO2ktWauWjS0cZhHKG9Sa5jppNdUxA18sk7GtRreyWXTrSTSpSs+q3G27dfLTTwhtRX9yGJ8RQdjK3sbrBOw+M9g2Eqmo0b3o4VXJ+IcXOystc45W7yx14Xt9mUfhaEjLiRvbnPOI9A4GhTv1WMKpruCe+PUUaKoU1TW7Xt3+fkZ8p7cnIb4tImhxjMMsYVDUkjCNDtsWBJbfrpRWeu+mu+JRV2cZhldYYwqigoCov0Ch9gxVXrc3Haep2Ebuwl4ZwoZtmkk1cpWZY6JUs4NNKCN/KQUX1+MJBBXFOGo7Mdqebl6fvr4E5yu7LcfeI8Nlyyl9QmiUWSaSQdB0FI/XtoPQAMTiurg4vODt1bvfj2nY1HvNfNTaEZ6J0qTQ3Jreh7z0xnwi5yUVvLW7K5V8JynJgiiJsxxohPqVUAn7sbz1yFkbeOAGAAwAa3EMokqESCwPMCCQVK9GVhurDsRviUJOLvE5KKkrMhvBCE/B9W5ESsx266N+nvOPVT+WlbsPJ0Xt4pyXFv1LbM5lI11SOqLYGpmCi2NAWe5JAGEzWJ3xVwh2KZzJ7ZqIWK/nkHVD2J61exsja7DFGrsXhNXi9V911olGXAb+EcwZcpFIV0l9blaI0l3ZiKO+xPfHnsQkqslHNXZpQ6JzuGUKzu2ypEST6eeQv/kGPR0HanFvgjymJi3Vklq5P9vUtPC8ClXYqCbABIBra8cxEndIuwEE020UGFjRNHiTxPWXlFrOsiUR5WpbZfpK2QPRW9MB1cRN8MM+UOWb43MEGCVRt7DmJ5HokRq4RnFmzdCztipLMZc1s3PefgifMw/B+W0qThpQnm0jyBy5U6UbTGBqbzEIEGzGq8VKKptEaCk5E3mYpMrcbQSkK5jjKqNLKCeXTsQl8sCwTYIIw7hcXCcIxv8ANbTsMfGYGpGpKekb3v29Woz4XwKXMJzGk5PXQqgObB6yE7EdtC1383SratWSdlkGGw1OUNp537vD33DHwt4aOX5plILPaKFZyqx7HT5gD7RYj5oIA73RKW0x2nTUFZa73x9+Y78PyFsrCW9rlKr/AJyjS4+pgRjAqR2ZNGzF3VxhiB04/wDhS4w3CjHHlXlHNDsEPLMcQuqS49fUkhddKAABVAcjyZhsRJznHPvV/O3lmDrzgrJmovFQ+YhE8r/Bs00SQVLLrImC8zWquFARrjDaQQXvzadk8NhoStBQSlBvbdluvZJtb8m+pdZbUm9b5PT7+B17K8Iy8RuOCFD1tY0U7+8DD13axVY3S1dTQxxu2oWOceJkEGY+LdBC6swW/lqRIY0AFFi6KUW/5yavZAOdiJ05Kap5uVlK26z6T6rXTfUr6l8FJW2t2n4/HeVuU4rHHGiUx0Iq3Q+SAO592Iz5XobTsn5fk6sLOwS+IlDKixSO7khUXTZrck2aAA6sSBuB1IBuw2NWInswi+tu2RGpS2Fds+RKeZzp3QPRVEDeSMHc0TRZjQtjWwAAG+rR3WQt2k9xniaPI8UcoaQsE+LYOYw3VtrC6Vsi9iQPXGPiLwqOdVfKvPqXpkM0/mVo6jyDi4jRUjiCoqhVF7AKKA6egwvLllvSHn+xcsKuIh4nx2SaQxvG+hGDKiRsRLpoqzSNUYAbcJqu1BJ7Bh41TopuSV9c9Oq2cu126u2t0Wp5J+/I8JLJIyXEY1V1kOsoSSh1IAI2YbOAxN/Jre9kni4Uvmpu73ZO3bmkWqk5dJZDocXl+d9w/dihcp4lPXyRZ8PT4G9w/ikjuFKgg9SARX34fwnKFarUUXFW7ymrQhGN0xzjZFAwALfEeaMWUnce0ImC9rZhpQfWxA+vFlKG3NR4shUmoQcnuzJzwsgWUKOgQgfVX7sepr9A8pgn/V7mbXjmjl3vfRls5MV9QkEkf2XOPuxnz0NylqbnhZviiD2f9YH7bw1iF8xm4B3ptdZteGpRydGweJ2jkXuGB1WfzlYOD3DA489iIuNR3PQUmnBWIjxHwWeGOdDGXhdn0yKUoLO/supIYEczTYBBABsXQ18LjYSpqlLXQxcXgJxqutHTV92ZWeF1+KY+rn7gP34bxD+YowC/pt9Y5wuPCnxPS5czVZy5GYFCz8VesD3tEXT+1jjJR1saeezhMUpyqFFa2abRyjI7UoEYYAs7HSvMIoWCCxFYhKaSLIU23mP+FZFYIY4V9mNFQH10iiT7ydyffjFlLad2aKVkKPGv8TH/AE6/5Xw5yd/iF3+ghyn/AIaXd6o2+BD8XT6/8xxr1umzPwn0Y+95peGM68hnDsW0zzBb7DmyKB9ACgDEZRtFPtJQqOVScdyt6ZjDw+oWORfm5ie+3tyNKPukGMTFK1VmxQd4IZ4XLSP/AAjeBY+KRJ5+XNFeh61Cmq1YWLBob3t9oxdSrOn1kZR2iK8H/ghly+YSeZ1YxMrxqNhqXcFrs0DvQ7/YV6+NxNSOzShs8XJrySv5k4UqcXeTv2HTnyWYP86PtI/UMZc8LjX/APJ6r0QyqlFf2mM8Fdvbkv7W/Xip8l1Z9Op6v1JfERWiPR4APnm/oH78T/k8LdNkfinwPkXAd/M+3oBX3nEafI6v88vA7LFcEfM94XglADqGA3AdVcA9LGobbGsNR5OjB3pTlHsZW67eUkmY8v4RyydI0rsAiL+oY6sAr3nOT7w5/gkjcbgkWmlBX6P3dMRqcmUJLK6fG9/UI4iaMR4CPnn7Bih8jw/UyfxT4GROBoOpY/YP2YsjyTRWrbOPEyM68KiHyPtJP7cMR5Pw8f7fUg69R7zPHlUXoij6hi+FClDoxS7iDnJ6szYtIBgAMAEhn82+fOiAfiysGLnbnFTakfkAgMCN2IB2X29nB4VU7Vamu5fcx8biZVr0aPe/t+Tb4bwR45Fcuu17C+4I/bh+dZSjawjQwcqc1Jsx+KqMOesgGPhk4BPT8YD/AP42E6klG1zWoxumZ/C8REbP2Y7fQu1/aT9mHMRK8rGVgINQcuP2NzO5DUwliblzAVqqw4G4SQfKWya7rZIIs2nVpRqKzNKnUcHkT/iLj5lypURlWM0UbAtekrMqSDpv7LUe4o4wcLiJLlKOGcdHrfgr+g9i0vg5Vb7n55Dnw0PiP7Tfsx6iv0zCwP0u9jXFI2afGUDZeZT0MMgP1qRgOo8ZLgOVCoy5eFD5HtI0TzLTKTpAuiAR7wMYTnLS5q7KG2IHSZ8cv5cuo75iyPcsUv8AuK/djR5MjevfgmZvKsrYdrjb8/YacHHxMf5o+/GlU6bFMP8ASj2CTwUbEzDo7s/948j/AO7E6nQiVUPrVO38jfhh05nMpv5uVP8ApqYSB/8ATX/axjY2Nppm1hneNhthIYDAAYADAAYADAAYADAAYADAAYADAAYADAAYADAAm8Wxl8rJGG0l6UbWDRBZW/JZQVPemOK6mMhhbVJq+eh3mZVk4RdstRFw3iuYijCciAkE7/CHF2drHI9KGLZ/xPh5O7hLy/IrR5GnSjsqSZsPxjMt0EEf1PN99p+rClT+Jl/ZT8X+EMx5L/VI0ZctzOZzWaQyLoYtpXy+akAQAADW1d9zZOMHF8o1sTVjUlZOOlvHrNCjh4UouMd55y0U8ahVzmY0gUBoyprv1MFn67xoy/iXGPNqPg/yKx5LoRVle3aZm5rbNmJyPcyx/fGqn78Uy5fxr0kl3L73LFgKC3CziUSxrBGo2M3cliSFkkJJJsksLJJJJJJ3w3/Dsp1+Uucm7uzbfl9xPlrZp4JxXUl4lj4d/iF+lv149xX6ZgYL6K7ya4hxqZM5qEh5TSPCsfa4VBNfS0cwP9n0xnYXFqpjqmFeiin37/VDeNpSp4WNeOt8+z2vMqeNTBcrO/YQSN6bBCcNvI5HO1jXj42QoAQbADr6fVjwb5Zf6PP9j0awvWB463ZF+04i+WJ7oo78KuJOyZ989mFKgBE1RxkXTlipd/zRoAB7+Y9CCfaci06saPP1lZy0XV19bPL8r1Y1Kqw9LO2r6/2LCxBCTe0cZNn8gWSfsw3KV22Spw2YqK3Ep4L4nlYMrGHzMAYoigGWOyEUC6v1vE684xsm8kU4SlN7Ums22POHcShkzTtHIjAQIpcEEXqchdXQkAk11Fj5wvGx1el8q2lv3o18NTmr3THXwhPnr+kMIc9T/UvFDWxLge1cHoQfrxNST0ZyzPt47cADA98cTTA+46cDAAYADAAYADAAYADAAYADAAYADAAEYAPlYLI6Ypssj+0oP1ftxVUoU6nTimSjOUdGaknBYj01D6D++8Jz5Lw8tLrv/Ny1YiaNOXgRvyuK99j9WE58jyv8ksussWKW9GCbg0i7im+g7/fiiryVWgrxs/UnHEQeuRN8Y/joEOzAySV7lXln75hjZ/hSlJYqpJrSNvFr8GR/EM18NFcX9mVPh7MBcuxbYIWJPuA1E/Yceyrr5jEwLvStwZFZxTpybMKZp2kYflSxTu3+JzjyHIdfneVqk+KlbsureRu8r09nk/Z4bJ0CJUkgCPpZHjCspohgy0wI+0Y9VNfMzKpSWxF33ImuJ5E5QxhZeZHI4RY3syjqSVe/OqgWdQurJZjQPlOV+R8PCnKvTezbdufZw9OpG5g8ZUnJU5K/WafG4JJIwsdEFhzBqKEpRsKaO5NA9PLq3xg8mVsPRxCqYhNxW7XPdfqHMZCrOi40XaT3mxwXMSQEkwKfKFULKAAP0PcMevq/xRg5KyUvBfkwMNyHXpScpNef4NjiefnzEbRGOKONxpc62lZlJ8ygaEC2ti7ar6YzsV/EdJwcaUXdrV2VvU0qPJslJOT0BQB0FfRtjyTd9TXPcSgmiwUeps/qxOnCMpWbt1nJNpZK41HAT88fZ/5xrLkd/r8v3FfilwPp4Afnj9H/AM47/Jn+vy/cPiuoBwD8sfo/+cC5Gf6/L9w+K6jZi4JGOpYn6a/Vv9+GafJVGObbfl6FcsTJjPGmLhgAMABgAMABgAMABgAMABgAMABgAMABgAMABgAMABgAnfFXA5Z3ilhKa41kQo9gMspjJph7JBiHY3Z92GcNi3hm5KO1fuFcXhFiYqLla2fEWrwPOtE0DGFY5DUmnUzFSKZVYkBbGxOkmiao0RzFcqYipFqnTs9LuSy67WI4Tk6nQ6U779DY4j4VeZVHMVGVw6MPNRFjcVRBDEEX36jGHydhcTg66rRa4Wz08DTxTpYik6cr2ZgPg2Y+1mgP6OJU+9y+PQ1OVMY18myvF/cx4ckYRO8tp96+yM+T8JcokrpLHYuzu7Eda1MLAv5I2HpjzeLw+OxUr1pp+nhY2aHw9COzTjY3E4G/dlH2n9mFY8kVX0pJFzxMdyMn8An54/R/84t/kz/X5fuR+KXA8twJuzr9djEHyPPdJHVilwPg4E/zl+/AuR6m+S8w+KjwNzKcGVSCx1Edug+zDlDkunTalJ3fkVTxEpZLIZ40xcMABgAMABgAMABgAMABgAMABgAMABgAMABgAMABgAMABgAMABgAMABgAMABgAMABgAMABgAMABgAMABgAMABgAMABgAMABgAMABgAMABgAMABgAMABgAMA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8438" name="Picture 6" descr="http://www.educarchile.cl/UserFiles/P0001/Image/portal/articulos/especial%20ITAU%202011/imegenes%20ITAU/rol%20del%20estado%20en%20la%20econom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412776"/>
            <a:ext cx="2889205" cy="2335953"/>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18440" name="Picture 8" descr="http://neuronafinanciera.com/wp-content/uploads/2013/11/econom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492" y="2100200"/>
            <a:ext cx="3074916" cy="370506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18442" name="Picture 10" descr="http://www.articulos-de-seguridad-industrial.com/jus/upload/files/imag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3880649"/>
            <a:ext cx="2049638" cy="2644695"/>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grpSp>
        <p:nvGrpSpPr>
          <p:cNvPr id="12" name="11 Grupo"/>
          <p:cNvGrpSpPr/>
          <p:nvPr/>
        </p:nvGrpSpPr>
        <p:grpSpPr>
          <a:xfrm>
            <a:off x="107504" y="6300028"/>
            <a:ext cx="1080120" cy="441340"/>
            <a:chOff x="107504" y="6237312"/>
            <a:chExt cx="1440160" cy="504056"/>
          </a:xfrm>
        </p:grpSpPr>
        <p:sp>
          <p:nvSpPr>
            <p:cNvPr id="13" name="12 Rectángulo"/>
            <p:cNvSpPr/>
            <p:nvPr/>
          </p:nvSpPr>
          <p:spPr>
            <a:xfrm>
              <a:off x="107504" y="6237312"/>
              <a:ext cx="1440160" cy="504056"/>
            </a:xfrm>
            <a:prstGeom prst="rect">
              <a:avLst/>
            </a:prstGeom>
            <a:solidFill>
              <a:schemeClr val="accent1">
                <a:lumMod val="60000"/>
                <a:lumOff val="40000"/>
              </a:schemeClr>
            </a:solidFill>
            <a:effectLst>
              <a:glow rad="101600">
                <a:schemeClr val="accent6">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CuadroTexto"/>
            <p:cNvSpPr txBox="1"/>
            <p:nvPr/>
          </p:nvSpPr>
          <p:spPr>
            <a:xfrm>
              <a:off x="275523" y="6289795"/>
              <a:ext cx="1080120" cy="421815"/>
            </a:xfrm>
            <a:prstGeom prst="rect">
              <a:avLst/>
            </a:prstGeom>
            <a:noFill/>
          </p:spPr>
          <p:txBody>
            <a:bodyPr wrap="square" rtlCol="0">
              <a:spAutoFit/>
            </a:bodyPr>
            <a:lstStyle/>
            <a:p>
              <a:r>
                <a:rPr lang="es-EC" dirty="0" smtClean="0">
                  <a:latin typeface="Algerian" panose="04020705040A02060702" pitchFamily="82" charset="0"/>
                  <a:hlinkClick r:id="rId5" action="ppaction://hlinksldjump"/>
                </a:rPr>
                <a:t>INICIO</a:t>
              </a:r>
              <a:endParaRPr lang="es-EC" dirty="0">
                <a:latin typeface="Algerian" panose="04020705040A02060702" pitchFamily="82" charset="0"/>
              </a:endParaRPr>
            </a:p>
          </p:txBody>
        </p:sp>
      </p:grpSp>
    </p:spTree>
    <p:extLst>
      <p:ext uri="{BB962C8B-B14F-4D97-AF65-F5344CB8AC3E}">
        <p14:creationId xmlns:p14="http://schemas.microsoft.com/office/powerpoint/2010/main" val="20469195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8438"/>
                                        </p:tgtEl>
                                        <p:attrNameLst>
                                          <p:attrName>style.visibility</p:attrName>
                                        </p:attrNameLst>
                                      </p:cBhvr>
                                      <p:to>
                                        <p:strVal val="visible"/>
                                      </p:to>
                                    </p:set>
                                    <p:animEffect transition="in" filter="wipe(down)">
                                      <p:cBhvr>
                                        <p:cTn id="23" dur="580">
                                          <p:stCondLst>
                                            <p:cond delay="0"/>
                                          </p:stCondLst>
                                        </p:cTn>
                                        <p:tgtEl>
                                          <p:spTgt spid="18438"/>
                                        </p:tgtEl>
                                      </p:cBhvr>
                                    </p:animEffect>
                                    <p:anim calcmode="lin" valueType="num">
                                      <p:cBhvr>
                                        <p:cTn id="24" dur="1822" tmFilter="0,0; 0.14,0.36; 0.43,0.73; 0.71,0.91; 1.0,1.0">
                                          <p:stCondLst>
                                            <p:cond delay="0"/>
                                          </p:stCondLst>
                                        </p:cTn>
                                        <p:tgtEl>
                                          <p:spTgt spid="1843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843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843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843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8438"/>
                                        </p:tgtEl>
                                        <p:attrNameLst>
                                          <p:attrName>ppt_y</p:attrName>
                                        </p:attrNameLst>
                                      </p:cBhvr>
                                      <p:tavLst>
                                        <p:tav tm="0" fmla="#ppt_y-sin(pi*$)/81">
                                          <p:val>
                                            <p:fltVal val="0"/>
                                          </p:val>
                                        </p:tav>
                                        <p:tav tm="100000">
                                          <p:val>
                                            <p:fltVal val="1"/>
                                          </p:val>
                                        </p:tav>
                                      </p:tavLst>
                                    </p:anim>
                                    <p:animScale>
                                      <p:cBhvr>
                                        <p:cTn id="29" dur="26">
                                          <p:stCondLst>
                                            <p:cond delay="650"/>
                                          </p:stCondLst>
                                        </p:cTn>
                                        <p:tgtEl>
                                          <p:spTgt spid="18438"/>
                                        </p:tgtEl>
                                      </p:cBhvr>
                                      <p:to x="100000" y="60000"/>
                                    </p:animScale>
                                    <p:animScale>
                                      <p:cBhvr>
                                        <p:cTn id="30" dur="166" decel="50000">
                                          <p:stCondLst>
                                            <p:cond delay="676"/>
                                          </p:stCondLst>
                                        </p:cTn>
                                        <p:tgtEl>
                                          <p:spTgt spid="18438"/>
                                        </p:tgtEl>
                                      </p:cBhvr>
                                      <p:to x="100000" y="100000"/>
                                    </p:animScale>
                                    <p:animScale>
                                      <p:cBhvr>
                                        <p:cTn id="31" dur="26">
                                          <p:stCondLst>
                                            <p:cond delay="1312"/>
                                          </p:stCondLst>
                                        </p:cTn>
                                        <p:tgtEl>
                                          <p:spTgt spid="18438"/>
                                        </p:tgtEl>
                                      </p:cBhvr>
                                      <p:to x="100000" y="80000"/>
                                    </p:animScale>
                                    <p:animScale>
                                      <p:cBhvr>
                                        <p:cTn id="32" dur="166" decel="50000">
                                          <p:stCondLst>
                                            <p:cond delay="1338"/>
                                          </p:stCondLst>
                                        </p:cTn>
                                        <p:tgtEl>
                                          <p:spTgt spid="18438"/>
                                        </p:tgtEl>
                                      </p:cBhvr>
                                      <p:to x="100000" y="100000"/>
                                    </p:animScale>
                                    <p:animScale>
                                      <p:cBhvr>
                                        <p:cTn id="33" dur="26">
                                          <p:stCondLst>
                                            <p:cond delay="1642"/>
                                          </p:stCondLst>
                                        </p:cTn>
                                        <p:tgtEl>
                                          <p:spTgt spid="18438"/>
                                        </p:tgtEl>
                                      </p:cBhvr>
                                      <p:to x="100000" y="90000"/>
                                    </p:animScale>
                                    <p:animScale>
                                      <p:cBhvr>
                                        <p:cTn id="34" dur="166" decel="50000">
                                          <p:stCondLst>
                                            <p:cond delay="1668"/>
                                          </p:stCondLst>
                                        </p:cTn>
                                        <p:tgtEl>
                                          <p:spTgt spid="18438"/>
                                        </p:tgtEl>
                                      </p:cBhvr>
                                      <p:to x="100000" y="100000"/>
                                    </p:animScale>
                                    <p:animScale>
                                      <p:cBhvr>
                                        <p:cTn id="35" dur="26">
                                          <p:stCondLst>
                                            <p:cond delay="1808"/>
                                          </p:stCondLst>
                                        </p:cTn>
                                        <p:tgtEl>
                                          <p:spTgt spid="18438"/>
                                        </p:tgtEl>
                                      </p:cBhvr>
                                      <p:to x="100000" y="95000"/>
                                    </p:animScale>
                                    <p:animScale>
                                      <p:cBhvr>
                                        <p:cTn id="36" dur="166" decel="50000">
                                          <p:stCondLst>
                                            <p:cond delay="1834"/>
                                          </p:stCondLst>
                                        </p:cTn>
                                        <p:tgtEl>
                                          <p:spTgt spid="1843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440"/>
                                        </p:tgtEl>
                                        <p:attrNameLst>
                                          <p:attrName>style.visibility</p:attrName>
                                        </p:attrNameLst>
                                      </p:cBhvr>
                                      <p:to>
                                        <p:strVal val="visible"/>
                                      </p:to>
                                    </p:set>
                                    <p:animEffect transition="in" filter="wipe(down)">
                                      <p:cBhvr>
                                        <p:cTn id="39" dur="580">
                                          <p:stCondLst>
                                            <p:cond delay="0"/>
                                          </p:stCondLst>
                                        </p:cTn>
                                        <p:tgtEl>
                                          <p:spTgt spid="18440"/>
                                        </p:tgtEl>
                                      </p:cBhvr>
                                    </p:animEffect>
                                    <p:anim calcmode="lin" valueType="num">
                                      <p:cBhvr>
                                        <p:cTn id="40" dur="1822" tmFilter="0,0; 0.14,0.36; 0.43,0.73; 0.71,0.91; 1.0,1.0">
                                          <p:stCondLst>
                                            <p:cond delay="0"/>
                                          </p:stCondLst>
                                        </p:cTn>
                                        <p:tgtEl>
                                          <p:spTgt spid="1844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44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44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44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440"/>
                                        </p:tgtEl>
                                        <p:attrNameLst>
                                          <p:attrName>ppt_y</p:attrName>
                                        </p:attrNameLst>
                                      </p:cBhvr>
                                      <p:tavLst>
                                        <p:tav tm="0" fmla="#ppt_y-sin(pi*$)/81">
                                          <p:val>
                                            <p:fltVal val="0"/>
                                          </p:val>
                                        </p:tav>
                                        <p:tav tm="100000">
                                          <p:val>
                                            <p:fltVal val="1"/>
                                          </p:val>
                                        </p:tav>
                                      </p:tavLst>
                                    </p:anim>
                                    <p:animScale>
                                      <p:cBhvr>
                                        <p:cTn id="45" dur="26">
                                          <p:stCondLst>
                                            <p:cond delay="650"/>
                                          </p:stCondLst>
                                        </p:cTn>
                                        <p:tgtEl>
                                          <p:spTgt spid="18440"/>
                                        </p:tgtEl>
                                      </p:cBhvr>
                                      <p:to x="100000" y="60000"/>
                                    </p:animScale>
                                    <p:animScale>
                                      <p:cBhvr>
                                        <p:cTn id="46" dur="166" decel="50000">
                                          <p:stCondLst>
                                            <p:cond delay="676"/>
                                          </p:stCondLst>
                                        </p:cTn>
                                        <p:tgtEl>
                                          <p:spTgt spid="18440"/>
                                        </p:tgtEl>
                                      </p:cBhvr>
                                      <p:to x="100000" y="100000"/>
                                    </p:animScale>
                                    <p:animScale>
                                      <p:cBhvr>
                                        <p:cTn id="47" dur="26">
                                          <p:stCondLst>
                                            <p:cond delay="1312"/>
                                          </p:stCondLst>
                                        </p:cTn>
                                        <p:tgtEl>
                                          <p:spTgt spid="18440"/>
                                        </p:tgtEl>
                                      </p:cBhvr>
                                      <p:to x="100000" y="80000"/>
                                    </p:animScale>
                                    <p:animScale>
                                      <p:cBhvr>
                                        <p:cTn id="48" dur="166" decel="50000">
                                          <p:stCondLst>
                                            <p:cond delay="1338"/>
                                          </p:stCondLst>
                                        </p:cTn>
                                        <p:tgtEl>
                                          <p:spTgt spid="18440"/>
                                        </p:tgtEl>
                                      </p:cBhvr>
                                      <p:to x="100000" y="100000"/>
                                    </p:animScale>
                                    <p:animScale>
                                      <p:cBhvr>
                                        <p:cTn id="49" dur="26">
                                          <p:stCondLst>
                                            <p:cond delay="1642"/>
                                          </p:stCondLst>
                                        </p:cTn>
                                        <p:tgtEl>
                                          <p:spTgt spid="18440"/>
                                        </p:tgtEl>
                                      </p:cBhvr>
                                      <p:to x="100000" y="90000"/>
                                    </p:animScale>
                                    <p:animScale>
                                      <p:cBhvr>
                                        <p:cTn id="50" dur="166" decel="50000">
                                          <p:stCondLst>
                                            <p:cond delay="1668"/>
                                          </p:stCondLst>
                                        </p:cTn>
                                        <p:tgtEl>
                                          <p:spTgt spid="18440"/>
                                        </p:tgtEl>
                                      </p:cBhvr>
                                      <p:to x="100000" y="100000"/>
                                    </p:animScale>
                                    <p:animScale>
                                      <p:cBhvr>
                                        <p:cTn id="51" dur="26">
                                          <p:stCondLst>
                                            <p:cond delay="1808"/>
                                          </p:stCondLst>
                                        </p:cTn>
                                        <p:tgtEl>
                                          <p:spTgt spid="18440"/>
                                        </p:tgtEl>
                                      </p:cBhvr>
                                      <p:to x="100000" y="95000"/>
                                    </p:animScale>
                                    <p:animScale>
                                      <p:cBhvr>
                                        <p:cTn id="52" dur="166" decel="50000">
                                          <p:stCondLst>
                                            <p:cond delay="1834"/>
                                          </p:stCondLst>
                                        </p:cTn>
                                        <p:tgtEl>
                                          <p:spTgt spid="18440"/>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8442"/>
                                        </p:tgtEl>
                                        <p:attrNameLst>
                                          <p:attrName>style.visibility</p:attrName>
                                        </p:attrNameLst>
                                      </p:cBhvr>
                                      <p:to>
                                        <p:strVal val="visible"/>
                                      </p:to>
                                    </p:set>
                                    <p:animEffect transition="in" filter="wipe(down)">
                                      <p:cBhvr>
                                        <p:cTn id="55" dur="580">
                                          <p:stCondLst>
                                            <p:cond delay="0"/>
                                          </p:stCondLst>
                                        </p:cTn>
                                        <p:tgtEl>
                                          <p:spTgt spid="18442"/>
                                        </p:tgtEl>
                                      </p:cBhvr>
                                    </p:animEffect>
                                    <p:anim calcmode="lin" valueType="num">
                                      <p:cBhvr>
                                        <p:cTn id="56" dur="1822" tmFilter="0,0; 0.14,0.36; 0.43,0.73; 0.71,0.91; 1.0,1.0">
                                          <p:stCondLst>
                                            <p:cond delay="0"/>
                                          </p:stCondLst>
                                        </p:cTn>
                                        <p:tgtEl>
                                          <p:spTgt spid="1844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844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844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844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8442"/>
                                        </p:tgtEl>
                                        <p:attrNameLst>
                                          <p:attrName>ppt_y</p:attrName>
                                        </p:attrNameLst>
                                      </p:cBhvr>
                                      <p:tavLst>
                                        <p:tav tm="0" fmla="#ppt_y-sin(pi*$)/81">
                                          <p:val>
                                            <p:fltVal val="0"/>
                                          </p:val>
                                        </p:tav>
                                        <p:tav tm="100000">
                                          <p:val>
                                            <p:fltVal val="1"/>
                                          </p:val>
                                        </p:tav>
                                      </p:tavLst>
                                    </p:anim>
                                    <p:animScale>
                                      <p:cBhvr>
                                        <p:cTn id="61" dur="26">
                                          <p:stCondLst>
                                            <p:cond delay="650"/>
                                          </p:stCondLst>
                                        </p:cTn>
                                        <p:tgtEl>
                                          <p:spTgt spid="18442"/>
                                        </p:tgtEl>
                                      </p:cBhvr>
                                      <p:to x="100000" y="60000"/>
                                    </p:animScale>
                                    <p:animScale>
                                      <p:cBhvr>
                                        <p:cTn id="62" dur="166" decel="50000">
                                          <p:stCondLst>
                                            <p:cond delay="676"/>
                                          </p:stCondLst>
                                        </p:cTn>
                                        <p:tgtEl>
                                          <p:spTgt spid="18442"/>
                                        </p:tgtEl>
                                      </p:cBhvr>
                                      <p:to x="100000" y="100000"/>
                                    </p:animScale>
                                    <p:animScale>
                                      <p:cBhvr>
                                        <p:cTn id="63" dur="26">
                                          <p:stCondLst>
                                            <p:cond delay="1312"/>
                                          </p:stCondLst>
                                        </p:cTn>
                                        <p:tgtEl>
                                          <p:spTgt spid="18442"/>
                                        </p:tgtEl>
                                      </p:cBhvr>
                                      <p:to x="100000" y="80000"/>
                                    </p:animScale>
                                    <p:animScale>
                                      <p:cBhvr>
                                        <p:cTn id="64" dur="166" decel="50000">
                                          <p:stCondLst>
                                            <p:cond delay="1338"/>
                                          </p:stCondLst>
                                        </p:cTn>
                                        <p:tgtEl>
                                          <p:spTgt spid="18442"/>
                                        </p:tgtEl>
                                      </p:cBhvr>
                                      <p:to x="100000" y="100000"/>
                                    </p:animScale>
                                    <p:animScale>
                                      <p:cBhvr>
                                        <p:cTn id="65" dur="26">
                                          <p:stCondLst>
                                            <p:cond delay="1642"/>
                                          </p:stCondLst>
                                        </p:cTn>
                                        <p:tgtEl>
                                          <p:spTgt spid="18442"/>
                                        </p:tgtEl>
                                      </p:cBhvr>
                                      <p:to x="100000" y="90000"/>
                                    </p:animScale>
                                    <p:animScale>
                                      <p:cBhvr>
                                        <p:cTn id="66" dur="166" decel="50000">
                                          <p:stCondLst>
                                            <p:cond delay="1668"/>
                                          </p:stCondLst>
                                        </p:cTn>
                                        <p:tgtEl>
                                          <p:spTgt spid="18442"/>
                                        </p:tgtEl>
                                      </p:cBhvr>
                                      <p:to x="100000" y="100000"/>
                                    </p:animScale>
                                    <p:animScale>
                                      <p:cBhvr>
                                        <p:cTn id="67" dur="26">
                                          <p:stCondLst>
                                            <p:cond delay="1808"/>
                                          </p:stCondLst>
                                        </p:cTn>
                                        <p:tgtEl>
                                          <p:spTgt spid="18442"/>
                                        </p:tgtEl>
                                      </p:cBhvr>
                                      <p:to x="100000" y="95000"/>
                                    </p:animScale>
                                    <p:animScale>
                                      <p:cBhvr>
                                        <p:cTn id="68" dur="166" decel="50000">
                                          <p:stCondLst>
                                            <p:cond delay="1834"/>
                                          </p:stCondLst>
                                        </p:cTn>
                                        <p:tgtEl>
                                          <p:spTgt spid="1844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COSTOS INDIRECTOS</a:t>
            </a:r>
          </a:p>
        </p:txBody>
      </p:sp>
      <p:sp>
        <p:nvSpPr>
          <p:cNvPr id="5"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10" name="9 Tabla"/>
          <p:cNvGraphicFramePr>
            <a:graphicFrameLocks noGrp="1"/>
          </p:cNvGraphicFramePr>
          <p:nvPr>
            <p:extLst>
              <p:ext uri="{D42A27DB-BD31-4B8C-83A1-F6EECF244321}">
                <p14:modId xmlns:p14="http://schemas.microsoft.com/office/powerpoint/2010/main" val="2339856672"/>
              </p:ext>
            </p:extLst>
          </p:nvPr>
        </p:nvGraphicFramePr>
        <p:xfrm>
          <a:off x="3563889" y="1497389"/>
          <a:ext cx="4968551" cy="5047872"/>
        </p:xfrm>
        <a:graphic>
          <a:graphicData uri="http://schemas.openxmlformats.org/drawingml/2006/table">
            <a:tbl>
              <a:tblPr firstRow="1" firstCol="1" bandRow="1">
                <a:tableStyleId>{F2DE63D5-997A-4646-A377-4702673A728D}</a:tableStyleId>
              </a:tblPr>
              <a:tblGrid>
                <a:gridCol w="2232247"/>
                <a:gridCol w="1368152"/>
                <a:gridCol w="1368152"/>
              </a:tblGrid>
              <a:tr h="476921">
                <a:tc>
                  <a:txBody>
                    <a:bodyPr/>
                    <a:lstStyle/>
                    <a:p>
                      <a:pPr algn="ctr">
                        <a:lnSpc>
                          <a:spcPct val="115000"/>
                        </a:lnSpc>
                        <a:spcAft>
                          <a:spcPts val="0"/>
                        </a:spcAft>
                      </a:pPr>
                      <a:r>
                        <a:rPr lang="es-EC" sz="1400" dirty="0">
                          <a:effectLst/>
                          <a:latin typeface="Arial Narrow" panose="020B0606020202030204" pitchFamily="34" charset="0"/>
                        </a:rPr>
                        <a:t>Componente del Costo Indirecto</a:t>
                      </a:r>
                      <a:endParaRPr lang="es-EC" sz="1400" dirty="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Valor</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0">
                          <a:effectLst/>
                          <a:latin typeface="Arial Narrow" panose="020B0606020202030204" pitchFamily="34" charset="0"/>
                        </a:rPr>
                        <a:t>Dirección de Obra</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1.537.203,81</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Gastos Administrativos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576.451,43</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Locales Provisionales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76.860,19</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0,20%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Vehículos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576.451,43</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1,50%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Servicios Públicos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76.860,19</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0,20%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Promoción</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38.430,10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0,10%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Garantías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768.601,90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0">
                          <a:effectLst/>
                          <a:latin typeface="Arial Narrow" panose="020B0606020202030204" pitchFamily="34" charset="0"/>
                        </a:rPr>
                        <a:t>Seguros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1.152.902,86</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dirty="0">
                          <a:effectLst/>
                          <a:latin typeface="Arial Narrow" panose="020B0606020202030204" pitchFamily="34" charset="0"/>
                        </a:rPr>
                        <a:t>Costos Financieros</a:t>
                      </a:r>
                      <a:endParaRPr lang="es-EC" sz="1400" b="0" dirty="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768.601,90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Prevención Accidentes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38.430,10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0,10%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0">
                          <a:effectLst/>
                          <a:latin typeface="Arial Narrow" panose="020B0606020202030204" pitchFamily="34" charset="0"/>
                        </a:rPr>
                        <a:t>Subtotal Gatos Generales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5.610.793,90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14,60%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0">
                          <a:effectLst/>
                          <a:latin typeface="Arial Narrow" panose="020B0606020202030204" pitchFamily="34" charset="0"/>
                        </a:rPr>
                        <a:t>Utilidades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2.305.805,71</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6,00%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0">
                          <a:effectLst/>
                          <a:latin typeface="Arial Narrow" panose="020B0606020202030204" pitchFamily="34" charset="0"/>
                        </a:rPr>
                        <a:t>Imprevistos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1.152.902,86</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3,00%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8764">
                <a:tc>
                  <a:txBody>
                    <a:bodyPr/>
                    <a:lstStyle/>
                    <a:p>
                      <a:pPr algn="ctr">
                        <a:lnSpc>
                          <a:spcPct val="115000"/>
                        </a:lnSpc>
                        <a:spcAft>
                          <a:spcPts val="0"/>
                        </a:spcAft>
                      </a:pPr>
                      <a:r>
                        <a:rPr lang="es-EC" sz="1400" b="0">
                          <a:effectLst/>
                          <a:latin typeface="Arial Narrow" panose="020B0606020202030204" pitchFamily="34" charset="0"/>
                        </a:rPr>
                        <a:t>Impuestos</a:t>
                      </a:r>
                      <a:endParaRPr lang="es-EC" sz="1400" b="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922.322,29</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2,40%</a:t>
                      </a:r>
                      <a:endParaRPr lang="es-EC" sz="1400">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1478">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Total de Indirectos</a:t>
                      </a:r>
                      <a:endParaRPr lang="es-EC" sz="1400" b="1" u="sng" dirty="0">
                        <a:solidFill>
                          <a:srgbClr val="FF0000"/>
                        </a:solidFill>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9.991.824,76</a:t>
                      </a:r>
                      <a:endParaRPr lang="es-EC" sz="1400" b="1" u="sng" dirty="0">
                        <a:solidFill>
                          <a:srgbClr val="FF0000"/>
                        </a:solidFill>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u="sng" dirty="0">
                          <a:solidFill>
                            <a:srgbClr val="FF0000"/>
                          </a:solidFill>
                          <a:effectLst/>
                          <a:latin typeface="Arial Narrow" panose="020B0606020202030204" pitchFamily="34" charset="0"/>
                        </a:rPr>
                        <a:t>26,00%</a:t>
                      </a:r>
                      <a:endParaRPr lang="es-EC" sz="1400" b="1" u="sng" dirty="0">
                        <a:solidFill>
                          <a:srgbClr val="FF0000"/>
                        </a:solidFill>
                        <a:effectLst/>
                        <a:latin typeface="Arial Narrow" panose="020B0606020202030204" pitchFamily="34" charset="0"/>
                        <a:ea typeface="Calibri"/>
                        <a:cs typeface="Times New Roman"/>
                      </a:endParaRPr>
                    </a:p>
                  </a:txBody>
                  <a:tcPr marL="42568" marR="425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1 Rectángulo"/>
          <p:cNvSpPr/>
          <p:nvPr/>
        </p:nvSpPr>
        <p:spPr>
          <a:xfrm>
            <a:off x="435345" y="1397674"/>
            <a:ext cx="2525452" cy="1569660"/>
          </a:xfrm>
          <a:prstGeom prst="rect">
            <a:avLst/>
          </a:prstGeom>
        </p:spPr>
        <p:txBody>
          <a:bodyPr wrap="square">
            <a:spAutoFit/>
          </a:bodyPr>
          <a:lstStyle/>
          <a:p>
            <a:pPr algn="just">
              <a:lnSpc>
                <a:spcPct val="150000"/>
              </a:lnSpc>
            </a:pPr>
            <a:r>
              <a:rPr lang="es-ES_tradnl" sz="1600" dirty="0">
                <a:latin typeface="Arial Narrow" panose="020B0606020202030204" pitchFamily="34" charset="0"/>
              </a:rPr>
              <a:t>Durante el cálculo de los costos indirectos, se presenta la necesidad de </a:t>
            </a:r>
            <a:r>
              <a:rPr lang="es-ES_tradnl" sz="1600" dirty="0" smtClean="0">
                <a:latin typeface="Arial Narrow" panose="020B0606020202030204" pitchFamily="34" charset="0"/>
              </a:rPr>
              <a:t>evaluar:</a:t>
            </a:r>
          </a:p>
          <a:p>
            <a:pPr algn="just">
              <a:lnSpc>
                <a:spcPct val="150000"/>
              </a:lnSpc>
            </a:pPr>
            <a:endParaRPr lang="es-ES_tradnl" sz="1600" dirty="0" smtClean="0">
              <a:latin typeface="Arial Narrow" panose="020B0606020202030204" pitchFamily="34" charset="0"/>
            </a:endParaRPr>
          </a:p>
        </p:txBody>
      </p:sp>
      <p:sp>
        <p:nvSpPr>
          <p:cNvPr id="3" name="2 Rectángulo"/>
          <p:cNvSpPr/>
          <p:nvPr/>
        </p:nvSpPr>
        <p:spPr>
          <a:xfrm>
            <a:off x="496170" y="2852936"/>
            <a:ext cx="2707678" cy="584775"/>
          </a:xfrm>
          <a:prstGeom prst="rect">
            <a:avLst/>
          </a:prstGeom>
        </p:spPr>
        <p:txBody>
          <a:bodyPr wrap="square">
            <a:spAutoFit/>
          </a:bodyPr>
          <a:lstStyle/>
          <a:p>
            <a:pPr marL="285750" indent="-285750">
              <a:buFont typeface="Arial" panose="020B0604020202020204" pitchFamily="34" charset="0"/>
              <a:buChar char="•"/>
            </a:pPr>
            <a:r>
              <a:rPr lang="es-ES_tradnl" sz="1600" dirty="0">
                <a:latin typeface="Arial Narrow" panose="020B0606020202030204" pitchFamily="34" charset="0"/>
              </a:rPr>
              <a:t>Los gastos de administración </a:t>
            </a:r>
            <a:r>
              <a:rPr lang="es-ES_tradnl" sz="1600" dirty="0" smtClean="0">
                <a:latin typeface="Arial Narrow" panose="020B0606020202030204" pitchFamily="34" charset="0"/>
              </a:rPr>
              <a:t>central</a:t>
            </a:r>
            <a:endParaRPr lang="es-ES_tradnl" sz="1600" dirty="0">
              <a:latin typeface="Arial Narrow" panose="020B0606020202030204" pitchFamily="34" charset="0"/>
            </a:endParaRPr>
          </a:p>
        </p:txBody>
      </p:sp>
      <p:sp>
        <p:nvSpPr>
          <p:cNvPr id="6" name="5 Rectángulo"/>
          <p:cNvSpPr/>
          <p:nvPr/>
        </p:nvSpPr>
        <p:spPr>
          <a:xfrm>
            <a:off x="489936" y="3764844"/>
            <a:ext cx="2713912" cy="584775"/>
          </a:xfrm>
          <a:prstGeom prst="rect">
            <a:avLst/>
          </a:prstGeom>
        </p:spPr>
        <p:txBody>
          <a:bodyPr wrap="square">
            <a:spAutoFit/>
          </a:bodyPr>
          <a:lstStyle/>
          <a:p>
            <a:pPr marL="285750" indent="-285750">
              <a:buFont typeface="Arial" panose="020B0604020202020204" pitchFamily="34" charset="0"/>
              <a:buChar char="•"/>
            </a:pPr>
            <a:r>
              <a:rPr lang="es-ES_tradnl" sz="1600" dirty="0" smtClean="0">
                <a:latin typeface="Arial Narrow" panose="020B0606020202030204" pitchFamily="34" charset="0"/>
              </a:rPr>
              <a:t>Los </a:t>
            </a:r>
            <a:r>
              <a:rPr lang="es-ES_tradnl" sz="1600" dirty="0">
                <a:latin typeface="Arial Narrow" panose="020B0606020202030204" pitchFamily="34" charset="0"/>
              </a:rPr>
              <a:t>gastos de administración de campo.</a:t>
            </a:r>
            <a:endParaRPr lang="es-EC" sz="1600" b="1" dirty="0">
              <a:latin typeface="Arial Narrow" panose="020B0606020202030204" pitchFamily="34" charset="0"/>
            </a:endParaRPr>
          </a:p>
        </p:txBody>
      </p:sp>
    </p:spTree>
    <p:extLst>
      <p:ext uri="{BB962C8B-B14F-4D97-AF65-F5344CB8AC3E}">
        <p14:creationId xmlns:p14="http://schemas.microsoft.com/office/powerpoint/2010/main" val="40153361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in)">
                                      <p:cBhvr>
                                        <p:cTn id="41" dur="2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2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in)">
                                      <p:cBhvr>
                                        <p:cTn id="51" dur="20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ircle(in)">
                                      <p:cBhvr>
                                        <p:cTn id="5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3"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PRESUPUESTO</a:t>
            </a:r>
          </a:p>
        </p:txBody>
      </p:sp>
      <p:sp>
        <p:nvSpPr>
          <p:cNvPr id="5"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462372" y="1412776"/>
            <a:ext cx="7998060" cy="2516073"/>
          </a:xfrm>
          <a:prstGeom prst="rect">
            <a:avLst/>
          </a:prstGeom>
        </p:spPr>
        <p:txBody>
          <a:bodyPr wrap="square">
            <a:spAutoFit/>
          </a:bodyPr>
          <a:lstStyle/>
          <a:p>
            <a:pPr algn="just">
              <a:lnSpc>
                <a:spcPct val="150000"/>
              </a:lnSpc>
            </a:pPr>
            <a:r>
              <a:rPr lang="es-ES_tradnl" sz="1500" dirty="0">
                <a:latin typeface="Arial Narrow" panose="020B0606020202030204" pitchFamily="34" charset="0"/>
              </a:rPr>
              <a:t>Los valores </a:t>
            </a:r>
            <a:r>
              <a:rPr lang="es-ES_tradnl" sz="1500" dirty="0" smtClean="0">
                <a:latin typeface="Arial Narrow" panose="020B0606020202030204" pitchFamily="34" charset="0"/>
              </a:rPr>
              <a:t>de </a:t>
            </a:r>
            <a:r>
              <a:rPr lang="es-ES_tradnl" sz="1500" dirty="0">
                <a:latin typeface="Arial Narrow" panose="020B0606020202030204" pitchFamily="34" charset="0"/>
              </a:rPr>
              <a:t>precios unitarios </a:t>
            </a:r>
            <a:r>
              <a:rPr lang="es-ES_tradnl" sz="1500" dirty="0" smtClean="0">
                <a:latin typeface="Arial Narrow" panose="020B0606020202030204" pitchFamily="34" charset="0"/>
              </a:rPr>
              <a:t>empleadas </a:t>
            </a:r>
            <a:r>
              <a:rPr lang="es-ES_tradnl" sz="1500" dirty="0">
                <a:latin typeface="Arial Narrow" panose="020B0606020202030204" pitchFamily="34" charset="0"/>
              </a:rPr>
              <a:t>en el </a:t>
            </a:r>
            <a:r>
              <a:rPr lang="es-ES_tradnl" sz="1500" dirty="0" smtClean="0">
                <a:latin typeface="Arial Narrow" panose="020B0606020202030204" pitchFamily="34" charset="0"/>
              </a:rPr>
              <a:t>análisis </a:t>
            </a:r>
            <a:r>
              <a:rPr lang="es-ES_tradnl" sz="1500" dirty="0">
                <a:latin typeface="Arial Narrow" panose="020B0606020202030204" pitchFamily="34" charset="0"/>
              </a:rPr>
              <a:t>de costos </a:t>
            </a:r>
            <a:r>
              <a:rPr lang="es-ES_tradnl" sz="1500" dirty="0" smtClean="0">
                <a:latin typeface="Arial Narrow" panose="020B0606020202030204" pitchFamily="34" charset="0"/>
              </a:rPr>
              <a:t>se basan </a:t>
            </a:r>
            <a:r>
              <a:rPr lang="es-ES_tradnl" sz="1500" dirty="0">
                <a:latin typeface="Arial Narrow" panose="020B0606020202030204" pitchFamily="34" charset="0"/>
              </a:rPr>
              <a:t>en el presupuesto con el que actualmente se está construyendo el proyecto de la Presa Río Grande el mismo que se encuentra organizado de la siguiente manera:</a:t>
            </a:r>
            <a:endParaRPr lang="es-EC" sz="1500" dirty="0">
              <a:latin typeface="Arial Narrow" panose="020B0606020202030204" pitchFamily="34" charset="0"/>
            </a:endParaRPr>
          </a:p>
          <a:p>
            <a:pPr algn="just">
              <a:lnSpc>
                <a:spcPct val="150000"/>
              </a:lnSpc>
            </a:pPr>
            <a:r>
              <a:rPr lang="es-ES_tradnl" sz="1500" dirty="0">
                <a:latin typeface="Arial Narrow" panose="020B0606020202030204" pitchFamily="34" charset="0"/>
              </a:rPr>
              <a:t> </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_tradnl" sz="1500" dirty="0">
                <a:latin typeface="Arial Narrow" panose="020B0606020202030204" pitchFamily="34" charset="0"/>
              </a:rPr>
              <a:t>Capítulo I: Presa Río Grande</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_tradnl" sz="1500" dirty="0">
                <a:latin typeface="Arial Narrow" panose="020B0606020202030204" pitchFamily="34" charset="0"/>
              </a:rPr>
              <a:t>Capítulo II: Encauzamientos</a:t>
            </a:r>
            <a:endParaRPr lang="es-EC" sz="1500" dirty="0">
              <a:latin typeface="Arial Narrow" panose="020B0606020202030204" pitchFamily="34" charset="0"/>
            </a:endParaRPr>
          </a:p>
          <a:p>
            <a:pPr marL="285750" lvl="0" indent="-285750" algn="just">
              <a:lnSpc>
                <a:spcPct val="150000"/>
              </a:lnSpc>
              <a:buFont typeface="Arial" panose="020B0604020202020204" pitchFamily="34" charset="0"/>
              <a:buChar char="•"/>
            </a:pPr>
            <a:r>
              <a:rPr lang="es-ES_tradnl" sz="1500" dirty="0">
                <a:latin typeface="Arial Narrow" panose="020B0606020202030204" pitchFamily="34" charset="0"/>
              </a:rPr>
              <a:t>Capítulo III: Manejo Ambiental y Social</a:t>
            </a:r>
            <a:endParaRPr lang="es-EC" sz="1500" dirty="0">
              <a:latin typeface="Arial Narrow" panose="020B0606020202030204" pitchFamily="34" charset="0"/>
            </a:endParaRPr>
          </a:p>
        </p:txBody>
      </p:sp>
      <p:grpSp>
        <p:nvGrpSpPr>
          <p:cNvPr id="9" name="8 Grupo"/>
          <p:cNvGrpSpPr/>
          <p:nvPr/>
        </p:nvGrpSpPr>
        <p:grpSpPr>
          <a:xfrm>
            <a:off x="6001816" y="5301208"/>
            <a:ext cx="1522512" cy="505408"/>
            <a:chOff x="6660232" y="5155840"/>
            <a:chExt cx="1656184" cy="505408"/>
          </a:xfrm>
        </p:grpSpPr>
        <p:sp>
          <p:nvSpPr>
            <p:cNvPr id="8" name="7 Rectángulo"/>
            <p:cNvSpPr/>
            <p:nvPr/>
          </p:nvSpPr>
          <p:spPr>
            <a:xfrm>
              <a:off x="6660232" y="5157192"/>
              <a:ext cx="1656184" cy="504056"/>
            </a:xfrm>
            <a:prstGeom prst="rect">
              <a:avLst/>
            </a:prstGeom>
            <a:solidFill>
              <a:schemeClr val="accent1">
                <a:lumMod val="40000"/>
                <a:lumOff val="60000"/>
              </a:schemeClr>
            </a:solidFill>
            <a:ln>
              <a:solidFill>
                <a:schemeClr val="accent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p:cNvSpPr/>
            <p:nvPr/>
          </p:nvSpPr>
          <p:spPr>
            <a:xfrm>
              <a:off x="6865912" y="5155840"/>
              <a:ext cx="1450504" cy="394467"/>
            </a:xfrm>
            <a:prstGeom prst="rect">
              <a:avLst/>
            </a:prstGeom>
          </p:spPr>
          <p:txBody>
            <a:bodyPr wrap="square">
              <a:spAutoFit/>
            </a:bodyPr>
            <a:lstStyle/>
            <a:p>
              <a:pPr algn="just">
                <a:lnSpc>
                  <a:spcPct val="150000"/>
                </a:lnSpc>
              </a:pPr>
              <a:r>
                <a:rPr lang="es-EC" sz="1500" b="1" u="sng" dirty="0" smtClean="0">
                  <a:latin typeface="Arial Narrow" panose="020B0606020202030204" pitchFamily="34" charset="0"/>
                  <a:hlinkClick r:id="rId2" action="ppaction://hlinkfile"/>
                </a:rPr>
                <a:t>Presupuesto</a:t>
              </a:r>
              <a:endParaRPr lang="es-EC" sz="1500" b="1" u="sng" dirty="0">
                <a:latin typeface="Arial Narrow" panose="020B0606020202030204" pitchFamily="34" charset="0"/>
              </a:endParaRPr>
            </a:p>
          </p:txBody>
        </p:sp>
      </p:grpSp>
      <p:pic>
        <p:nvPicPr>
          <p:cNvPr id="20482" name="Picture 2" descr="http://www.agua.gob.ec/wp-content/uploads/2012/11/Trabajos-en-el-sector-de-R%C3%ADo-Gra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598" y="2670812"/>
            <a:ext cx="3633818" cy="2055493"/>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pic>
        <p:nvPicPr>
          <p:cNvPr id="20484" name="Picture 4" descr="http://www.agua.gob.ec/wp-content/uploads/2012/11/Trabajos-en-el-sector-de-R%C3%ADo-Gra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00" y="4221088"/>
            <a:ext cx="3823776" cy="2162944"/>
          </a:xfrm>
          <a:prstGeom prst="rect">
            <a:avLst/>
          </a:prstGeom>
          <a:ln w="28575">
            <a:solidFill>
              <a:schemeClr val="tx1"/>
            </a:solidFill>
          </a:ln>
          <a:extLst>
            <a:ext uri="{909E8E84-426E-40DD-AFC4-6F175D3DCCD1}">
              <a14:hiddenFill xmlns:a14="http://schemas.microsoft.com/office/drawing/2010/main">
                <a:solidFill>
                  <a:srgbClr val="FFFFFF"/>
                </a:solidFill>
              </a14:hiddenFill>
            </a:ext>
          </a:extLst>
        </p:spPr>
      </p:pic>
      <p:sp>
        <p:nvSpPr>
          <p:cNvPr id="10" name="Oval 27"/>
          <p:cNvSpPr>
            <a:spLocks noChangeArrowheads="1"/>
          </p:cNvSpPr>
          <p:nvPr/>
        </p:nvSpPr>
        <p:spPr bwMode="auto">
          <a:xfrm>
            <a:off x="426627" y="2780928"/>
            <a:ext cx="2849229" cy="50405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
        <p:nvSpPr>
          <p:cNvPr id="2" name="1 Rectángulo"/>
          <p:cNvSpPr/>
          <p:nvPr/>
        </p:nvSpPr>
        <p:spPr>
          <a:xfrm>
            <a:off x="5832331" y="6199366"/>
            <a:ext cx="1980029" cy="369332"/>
          </a:xfrm>
          <a:prstGeom prst="rect">
            <a:avLst/>
          </a:prstGeom>
        </p:spPr>
        <p:txBody>
          <a:bodyPr wrap="none">
            <a:spAutoFit/>
          </a:bodyPr>
          <a:lstStyle/>
          <a:p>
            <a:r>
              <a:rPr lang="es-EC" b="1" u="sng" dirty="0"/>
              <a:t>$  </a:t>
            </a:r>
            <a:r>
              <a:rPr lang="es-EC" b="1" u="sng" dirty="0" smtClean="0"/>
              <a:t>37.768.052,58</a:t>
            </a:r>
            <a:endParaRPr lang="es-EC" u="sng" dirty="0"/>
          </a:p>
        </p:txBody>
      </p:sp>
      <p:cxnSp>
        <p:nvCxnSpPr>
          <p:cNvPr id="11" name="10 Conector recto de flecha"/>
          <p:cNvCxnSpPr/>
          <p:nvPr/>
        </p:nvCxnSpPr>
        <p:spPr>
          <a:xfrm flipV="1">
            <a:off x="6763072" y="5844562"/>
            <a:ext cx="0" cy="3927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949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circle(in)">
                                      <p:cBhvr>
                                        <p:cTn id="41" dur="2000"/>
                                        <p:tgtEl>
                                          <p:spTgt spid="6"/>
                                        </p:tgtEl>
                                      </p:cBhvr>
                                    </p:animEffect>
                                  </p:childTnLst>
                                </p:cTn>
                              </p:par>
                              <p:par>
                                <p:cTn id="42" presetID="6" presetClass="entr" presetSubtype="16" fill="hold" nodeType="withEffect">
                                  <p:stCondLst>
                                    <p:cond delay="0"/>
                                  </p:stCondLst>
                                  <p:childTnLst>
                                    <p:set>
                                      <p:cBhvr>
                                        <p:cTn id="43" dur="1" fill="hold">
                                          <p:stCondLst>
                                            <p:cond delay="0"/>
                                          </p:stCondLst>
                                        </p:cTn>
                                        <p:tgtEl>
                                          <p:spTgt spid="20484"/>
                                        </p:tgtEl>
                                        <p:attrNameLst>
                                          <p:attrName>style.visibility</p:attrName>
                                        </p:attrNameLst>
                                      </p:cBhvr>
                                      <p:to>
                                        <p:strVal val="visible"/>
                                      </p:to>
                                    </p:set>
                                    <p:animEffect transition="in" filter="circle(in)">
                                      <p:cBhvr>
                                        <p:cTn id="44" dur="2000"/>
                                        <p:tgtEl>
                                          <p:spTgt spid="20484"/>
                                        </p:tgtEl>
                                      </p:cBhvr>
                                    </p:animEffect>
                                  </p:childTnLst>
                                </p:cTn>
                              </p:par>
                              <p:par>
                                <p:cTn id="45" presetID="6" presetClass="entr" presetSubtype="16" fill="hold" nodeType="withEffect">
                                  <p:stCondLst>
                                    <p:cond delay="0"/>
                                  </p:stCondLst>
                                  <p:childTnLst>
                                    <p:set>
                                      <p:cBhvr>
                                        <p:cTn id="46" dur="1" fill="hold">
                                          <p:stCondLst>
                                            <p:cond delay="0"/>
                                          </p:stCondLst>
                                        </p:cTn>
                                        <p:tgtEl>
                                          <p:spTgt spid="20482"/>
                                        </p:tgtEl>
                                        <p:attrNameLst>
                                          <p:attrName>style.visibility</p:attrName>
                                        </p:attrNameLst>
                                      </p:cBhvr>
                                      <p:to>
                                        <p:strVal val="visible"/>
                                      </p:to>
                                    </p:set>
                                    <p:animEffect transition="in" filter="circle(in)">
                                      <p:cBhvr>
                                        <p:cTn id="47" dur="2000"/>
                                        <p:tgtEl>
                                          <p:spTgt spid="20482"/>
                                        </p:tgtEl>
                                      </p:cBhvr>
                                    </p:animEffect>
                                  </p:childTnLst>
                                </p:cTn>
                              </p:par>
                              <p:par>
                                <p:cTn id="48" presetID="6" presetClass="entr" presetSubtype="16"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circle(in)">
                                      <p:cBhvr>
                                        <p:cTn id="50" dur="2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in)">
                                      <p:cBhvr>
                                        <p:cTn id="60" dur="2000"/>
                                        <p:tgtEl>
                                          <p:spTgt spid="2"/>
                                        </p:tgtEl>
                                      </p:cBhvr>
                                    </p:animEffect>
                                  </p:childTnLst>
                                </p:cTn>
                              </p:par>
                              <p:par>
                                <p:cTn id="61" presetID="6" presetClass="entr" presetSubtype="16"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circle(in)">
                                      <p:cBhvr>
                                        <p:cTn id="6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animBg="1"/>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ANÁLISIS COSTO-BENEFICIO</a:t>
            </a:r>
          </a:p>
        </p:txBody>
      </p:sp>
      <p:sp>
        <p:nvSpPr>
          <p:cNvPr id="5" name="1 Título"/>
          <p:cNvSpPr txBox="1">
            <a:spLocks/>
          </p:cNvSpPr>
          <p:nvPr/>
        </p:nvSpPr>
        <p:spPr>
          <a:xfrm>
            <a:off x="251520" y="116632"/>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539552" y="1187460"/>
            <a:ext cx="1943161" cy="369332"/>
          </a:xfrm>
          <a:prstGeom prst="rect">
            <a:avLst/>
          </a:prstGeom>
        </p:spPr>
        <p:txBody>
          <a:bodyPr wrap="none">
            <a:spAutoFit/>
          </a:bodyPr>
          <a:lstStyle/>
          <a:p>
            <a:pPr lvl="0"/>
            <a:r>
              <a:rPr lang="es-ES_tradnl" b="1" u="sng" dirty="0" smtClean="0">
                <a:latin typeface="Arial Narrow" panose="020B0606020202030204" pitchFamily="34" charset="0"/>
              </a:rPr>
              <a:t>Área de Inundación</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784995022"/>
              </p:ext>
            </p:extLst>
          </p:nvPr>
        </p:nvGraphicFramePr>
        <p:xfrm>
          <a:off x="462372" y="1643016"/>
          <a:ext cx="4901716" cy="1621540"/>
        </p:xfrm>
        <a:graphic>
          <a:graphicData uri="http://schemas.openxmlformats.org/drawingml/2006/table">
            <a:tbl>
              <a:tblPr firstRow="1" firstCol="1" bandRow="1">
                <a:tableStyleId>{5A111915-BE36-4E01-A7E5-04B1672EAD32}</a:tableStyleId>
              </a:tblPr>
              <a:tblGrid>
                <a:gridCol w="1949388"/>
                <a:gridCol w="818204"/>
                <a:gridCol w="981732"/>
                <a:gridCol w="1152392"/>
              </a:tblGrid>
              <a:tr h="324308">
                <a:tc gridSpan="4">
                  <a:txBody>
                    <a:bodyPr/>
                    <a:lstStyle/>
                    <a:p>
                      <a:pPr algn="ctr">
                        <a:lnSpc>
                          <a:spcPct val="115000"/>
                        </a:lnSpc>
                        <a:spcAft>
                          <a:spcPts val="0"/>
                        </a:spcAft>
                      </a:pPr>
                      <a:r>
                        <a:rPr lang="es-EC" sz="1400" dirty="0">
                          <a:effectLst/>
                          <a:latin typeface="Arial Narrow" panose="020B0606020202030204" pitchFamily="34" charset="0"/>
                        </a:rPr>
                        <a:t>Área Inundadas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r>
              <a:tr h="324308">
                <a:tc>
                  <a:txBody>
                    <a:bodyPr/>
                    <a:lstStyle/>
                    <a:p>
                      <a:pPr algn="ctr">
                        <a:lnSpc>
                          <a:spcPct val="115000"/>
                        </a:lnSpc>
                        <a:spcAft>
                          <a:spcPts val="0"/>
                        </a:spcAft>
                      </a:pPr>
                      <a:r>
                        <a:rPr lang="es-EC" sz="1400" dirty="0">
                          <a:effectLst/>
                          <a:latin typeface="Arial Narrow" panose="020B0606020202030204" pitchFamily="34" charset="0"/>
                        </a:rPr>
                        <a:t>Categorías</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Chone</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Portoviejo</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Paján</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308">
                <a:tc>
                  <a:txBody>
                    <a:bodyPr/>
                    <a:lstStyle/>
                    <a:p>
                      <a:pPr algn="ctr">
                        <a:lnSpc>
                          <a:spcPct val="115000"/>
                        </a:lnSpc>
                        <a:spcAft>
                          <a:spcPts val="0"/>
                        </a:spcAft>
                      </a:pPr>
                      <a:r>
                        <a:rPr lang="es-EC" sz="1400">
                          <a:effectLst/>
                          <a:latin typeface="Arial Narrow" panose="020B0606020202030204" pitchFamily="34" charset="0"/>
                        </a:rPr>
                        <a:t>Inundación permanente</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1.380 20</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20</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308">
                <a:tc>
                  <a:txBody>
                    <a:bodyPr/>
                    <a:lstStyle/>
                    <a:p>
                      <a:pPr algn="ctr">
                        <a:lnSpc>
                          <a:spcPct val="115000"/>
                        </a:lnSpc>
                        <a:spcAft>
                          <a:spcPts val="0"/>
                        </a:spcAft>
                      </a:pPr>
                      <a:r>
                        <a:rPr lang="es-EC" sz="1400">
                          <a:effectLst/>
                          <a:latin typeface="Arial Narrow" panose="020B0606020202030204" pitchFamily="34" charset="0"/>
                        </a:rPr>
                        <a:t>Inundación estacional</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5.320</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4.680</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a:effectLst/>
                          <a:latin typeface="Arial Narrow" panose="020B0606020202030204" pitchFamily="34" charset="0"/>
                        </a:rPr>
                        <a:t> </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308">
                <a:tc>
                  <a:txBody>
                    <a:bodyPr/>
                    <a:lstStyle/>
                    <a:p>
                      <a:pPr algn="ctr">
                        <a:lnSpc>
                          <a:spcPct val="115000"/>
                        </a:lnSpc>
                        <a:spcAft>
                          <a:spcPts val="0"/>
                        </a:spcAft>
                      </a:pPr>
                      <a:r>
                        <a:rPr lang="es-EC" sz="1400">
                          <a:effectLst/>
                          <a:latin typeface="Arial Narrow" panose="020B0606020202030204" pitchFamily="34" charset="0"/>
                        </a:rPr>
                        <a:t>Inundación ocasional</a:t>
                      </a:r>
                      <a:endParaRPr lang="es-EC" sz="120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13.330</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5.270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Arial Narrow" panose="020B0606020202030204" pitchFamily="34" charset="0"/>
                        </a:rPr>
                        <a:t>1.800</a:t>
                      </a:r>
                      <a:endParaRPr lang="es-EC" sz="12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1429961925"/>
              </p:ext>
            </p:extLst>
          </p:nvPr>
        </p:nvGraphicFramePr>
        <p:xfrm>
          <a:off x="395536" y="3573016"/>
          <a:ext cx="5707874" cy="2875224"/>
        </p:xfrm>
        <a:graphic>
          <a:graphicData uri="http://schemas.openxmlformats.org/drawingml/2006/table">
            <a:tbl>
              <a:tblPr firstRow="1" firstCol="1" bandRow="1">
                <a:tableStyleId>{912C8C85-51F0-491E-9774-3900AFEF0FD7}</a:tableStyleId>
              </a:tblPr>
              <a:tblGrid>
                <a:gridCol w="2853937"/>
                <a:gridCol w="2853937"/>
              </a:tblGrid>
              <a:tr h="936104">
                <a:tc gridSpan="2">
                  <a:txBody>
                    <a:bodyPr/>
                    <a:lstStyle/>
                    <a:p>
                      <a:pPr algn="ctr">
                        <a:lnSpc>
                          <a:spcPct val="115000"/>
                        </a:lnSpc>
                        <a:spcAft>
                          <a:spcPts val="0"/>
                        </a:spcAft>
                      </a:pPr>
                      <a:r>
                        <a:rPr lang="es-EC" sz="1600" dirty="0">
                          <a:effectLst/>
                          <a:latin typeface="Arial Narrow" panose="020B0606020202030204" pitchFamily="34" charset="0"/>
                        </a:rPr>
                        <a:t>Pérdidas Económicas por inundaciones </a:t>
                      </a:r>
                      <a:endParaRPr lang="es-EC" sz="1600" dirty="0" smtClean="0">
                        <a:effectLst/>
                        <a:latin typeface="Arial Narrow" panose="020B0606020202030204" pitchFamily="34" charset="0"/>
                      </a:endParaRPr>
                    </a:p>
                    <a:p>
                      <a:pPr algn="ctr">
                        <a:lnSpc>
                          <a:spcPct val="115000"/>
                        </a:lnSpc>
                        <a:spcAft>
                          <a:spcPts val="0"/>
                        </a:spcAft>
                      </a:pPr>
                      <a:r>
                        <a:rPr lang="es-EC" sz="1600" dirty="0" smtClean="0">
                          <a:effectLst/>
                          <a:latin typeface="Arial Narrow" panose="020B0606020202030204" pitchFamily="34" charset="0"/>
                        </a:rPr>
                        <a:t> </a:t>
                      </a:r>
                      <a:r>
                        <a:rPr kumimoji="0" lang="es-EC" sz="1400" b="1" kern="1200" dirty="0" smtClean="0">
                          <a:solidFill>
                            <a:schemeClr val="bg1"/>
                          </a:solidFill>
                          <a:effectLst/>
                          <a:latin typeface="Arial Narrow" panose="020B0606020202030204" pitchFamily="34" charset="0"/>
                          <a:ea typeface="+mn-ea"/>
                          <a:cs typeface="+mn-cs"/>
                        </a:rPr>
                        <a:t>“</a:t>
                      </a:r>
                      <a:r>
                        <a:rPr kumimoji="0" lang="es-EC" sz="1400" b="1" i="1" kern="1200" dirty="0" smtClean="0">
                          <a:solidFill>
                            <a:schemeClr val="bg1"/>
                          </a:solidFill>
                          <a:effectLst/>
                          <a:latin typeface="Arial Narrow" panose="020B0606020202030204" pitchFamily="34" charset="0"/>
                          <a:ea typeface="+mn-ea"/>
                          <a:cs typeface="+mn-cs"/>
                        </a:rPr>
                        <a:t>Asistencia a los países andinos en la reducción de riesgos y desastres en el sector agropecuario”</a:t>
                      </a:r>
                      <a:r>
                        <a:rPr kumimoji="0" lang="es-EC" sz="1400" b="1" kern="1200" dirty="0" smtClean="0">
                          <a:solidFill>
                            <a:schemeClr val="bg1"/>
                          </a:solidFill>
                          <a:effectLst/>
                          <a:latin typeface="Arial Narrow" panose="020B0606020202030204" pitchFamily="34" charset="0"/>
                          <a:ea typeface="+mn-ea"/>
                          <a:cs typeface="+mn-cs"/>
                        </a:rPr>
                        <a:t> </a:t>
                      </a:r>
                      <a:r>
                        <a:rPr lang="es-EC" sz="1600" dirty="0" smtClean="0">
                          <a:effectLst/>
                          <a:latin typeface="Arial Narrow" panose="020B0606020202030204" pitchFamily="34" charset="0"/>
                        </a:rPr>
                        <a:t>(</a:t>
                      </a:r>
                      <a:r>
                        <a:rPr lang="es-EC" sz="1600" dirty="0">
                          <a:effectLst/>
                          <a:latin typeface="Arial Narrow" panose="020B0606020202030204" pitchFamily="34" charset="0"/>
                        </a:rPr>
                        <a:t>2008)</a:t>
                      </a:r>
                      <a:endParaRPr lang="es-EC" sz="1400"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r>
              <a:tr h="387824">
                <a:tc>
                  <a:txBody>
                    <a:bodyPr/>
                    <a:lstStyle/>
                    <a:p>
                      <a:pPr algn="ctr">
                        <a:lnSpc>
                          <a:spcPct val="115000"/>
                        </a:lnSpc>
                        <a:spcAft>
                          <a:spcPts val="0"/>
                        </a:spcAft>
                      </a:pPr>
                      <a:r>
                        <a:rPr lang="es-EC" sz="1400" b="1">
                          <a:effectLst/>
                          <a:latin typeface="Arial Narrow" panose="020B0606020202030204" pitchFamily="34" charset="0"/>
                        </a:rPr>
                        <a:t>Sector Afectado</a:t>
                      </a:r>
                      <a:endParaRPr lang="es-EC" sz="1200" b="1">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s-EC" sz="1400" b="1" dirty="0">
                          <a:effectLst/>
                          <a:latin typeface="Arial Narrow" panose="020B0606020202030204" pitchFamily="34" charset="0"/>
                        </a:rPr>
                        <a:t>Valor</a:t>
                      </a:r>
                      <a:endParaRPr lang="es-EC" sz="12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387824">
                <a:tc>
                  <a:txBody>
                    <a:bodyPr/>
                    <a:lstStyle/>
                    <a:p>
                      <a:pPr algn="ctr">
                        <a:lnSpc>
                          <a:spcPct val="115000"/>
                        </a:lnSpc>
                        <a:spcAft>
                          <a:spcPts val="0"/>
                        </a:spcAft>
                      </a:pPr>
                      <a:r>
                        <a:rPr lang="es-EC" sz="1400" b="1">
                          <a:solidFill>
                            <a:schemeClr val="accent1">
                              <a:lumMod val="75000"/>
                            </a:schemeClr>
                          </a:solidFill>
                          <a:effectLst/>
                          <a:latin typeface="Arial Narrow" panose="020B0606020202030204" pitchFamily="34" charset="0"/>
                        </a:rPr>
                        <a:t>Agrícola</a:t>
                      </a:r>
                      <a:endParaRPr lang="es-EC" sz="1200" b="1">
                        <a:solidFill>
                          <a:schemeClr val="accent1">
                            <a:lumMod val="75000"/>
                          </a:schemeClr>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chemeClr val="accent1">
                              <a:lumMod val="75000"/>
                            </a:schemeClr>
                          </a:solidFill>
                          <a:effectLst/>
                          <a:latin typeface="Arial Narrow" panose="020B0606020202030204" pitchFamily="34" charset="0"/>
                        </a:rPr>
                        <a:t>41’ 254.238,12</a:t>
                      </a:r>
                      <a:endParaRPr lang="es-EC" sz="1200" b="1" dirty="0">
                        <a:solidFill>
                          <a:schemeClr val="accent1">
                            <a:lumMod val="75000"/>
                          </a:schemeClr>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24">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Ganadería</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FF0000"/>
                          </a:solidFill>
                          <a:effectLst/>
                          <a:latin typeface="Arial Narrow" panose="020B0606020202030204" pitchFamily="34" charset="0"/>
                        </a:rPr>
                        <a:t>1’072.332,69</a:t>
                      </a:r>
                      <a:endParaRPr lang="es-EC" sz="1200" b="1" dirty="0">
                        <a:solidFill>
                          <a:srgbClr val="FF000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24">
                <a:tc>
                  <a:txBody>
                    <a:bodyPr/>
                    <a:lstStyle/>
                    <a:p>
                      <a:pPr algn="ctr">
                        <a:lnSpc>
                          <a:spcPct val="115000"/>
                        </a:lnSpc>
                        <a:spcAft>
                          <a:spcPts val="0"/>
                        </a:spcAft>
                      </a:pPr>
                      <a:r>
                        <a:rPr lang="es-EC" sz="1400" b="1">
                          <a:solidFill>
                            <a:srgbClr val="00B050"/>
                          </a:solidFill>
                          <a:effectLst/>
                          <a:latin typeface="Arial Narrow" panose="020B0606020202030204" pitchFamily="34" charset="0"/>
                        </a:rPr>
                        <a:t>Social (Vivienda, Salud y Educación)</a:t>
                      </a:r>
                      <a:endParaRPr lang="es-EC" sz="1200" b="1">
                        <a:solidFill>
                          <a:srgbClr val="00B05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b="1" dirty="0">
                          <a:solidFill>
                            <a:srgbClr val="00B050"/>
                          </a:solidFill>
                          <a:effectLst/>
                          <a:latin typeface="Arial Narrow" panose="020B0606020202030204" pitchFamily="34" charset="0"/>
                        </a:rPr>
                        <a:t>196’000.000</a:t>
                      </a:r>
                      <a:endParaRPr lang="es-EC" sz="1200" b="1" dirty="0">
                        <a:solidFill>
                          <a:srgbClr val="00B050"/>
                        </a:solidFill>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24">
                <a:tc>
                  <a:txBody>
                    <a:bodyPr/>
                    <a:lstStyle/>
                    <a:p>
                      <a:pPr algn="ctr">
                        <a:lnSpc>
                          <a:spcPct val="115000"/>
                        </a:lnSpc>
                        <a:spcAft>
                          <a:spcPts val="0"/>
                        </a:spcAft>
                      </a:pPr>
                      <a:r>
                        <a:rPr lang="es-EC" sz="1600" b="1" dirty="0">
                          <a:effectLst/>
                          <a:latin typeface="Arial Narrow" panose="020B0606020202030204" pitchFamily="34" charset="0"/>
                        </a:rPr>
                        <a:t>Total</a:t>
                      </a:r>
                      <a:endParaRPr lang="es-EC" sz="14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b="1" dirty="0">
                          <a:effectLst/>
                          <a:latin typeface="Arial Narrow" panose="020B0606020202030204" pitchFamily="34" charset="0"/>
                        </a:rPr>
                        <a:t>238’326.570,8</a:t>
                      </a:r>
                      <a:endParaRPr lang="es-EC" sz="1400" b="1" dirty="0">
                        <a:effectLst/>
                        <a:latin typeface="Arial Narrow" panose="020B060602020203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0" name="9 Conector recto de flecha"/>
          <p:cNvCxnSpPr>
            <a:stCxn id="9" idx="3"/>
          </p:cNvCxnSpPr>
          <p:nvPr/>
        </p:nvCxnSpPr>
        <p:spPr>
          <a:xfrm flipV="1">
            <a:off x="6103410" y="4059069"/>
            <a:ext cx="484814" cy="95155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6668414" y="3689737"/>
            <a:ext cx="2008042" cy="738664"/>
          </a:xfrm>
          <a:prstGeom prst="rect">
            <a:avLst/>
          </a:prstGeom>
        </p:spPr>
        <p:txBody>
          <a:bodyPr wrap="square">
            <a:spAutoFit/>
          </a:bodyPr>
          <a:lstStyle/>
          <a:p>
            <a:pPr marL="285750" indent="-285750">
              <a:buFont typeface="Arial" panose="020B0604020202020204" pitchFamily="34" charset="0"/>
              <a:buChar char="•"/>
            </a:pPr>
            <a:r>
              <a:rPr lang="es-EC" sz="1400" b="1" dirty="0">
                <a:solidFill>
                  <a:schemeClr val="accent1">
                    <a:lumMod val="75000"/>
                  </a:schemeClr>
                </a:solidFill>
                <a:latin typeface="Arial Narrow" panose="020B0606020202030204" pitchFamily="34" charset="0"/>
              </a:rPr>
              <a:t>Pérdida de 17.343 ha</a:t>
            </a:r>
          </a:p>
          <a:p>
            <a:pPr marL="285750" indent="-285750">
              <a:buFont typeface="Arial" panose="020B0604020202020204" pitchFamily="34" charset="0"/>
              <a:buChar char="•"/>
            </a:pPr>
            <a:r>
              <a:rPr lang="es-EC" sz="1400" b="1" dirty="0">
                <a:solidFill>
                  <a:schemeClr val="accent1">
                    <a:lumMod val="75000"/>
                  </a:schemeClr>
                </a:solidFill>
                <a:latin typeface="Arial Narrow" panose="020B0606020202030204" pitchFamily="34" charset="0"/>
              </a:rPr>
              <a:t>Área total  afectada 121.285 ha</a:t>
            </a:r>
          </a:p>
        </p:txBody>
      </p:sp>
      <p:cxnSp>
        <p:nvCxnSpPr>
          <p:cNvPr id="19" name="18 Conector recto de flecha"/>
          <p:cNvCxnSpPr/>
          <p:nvPr/>
        </p:nvCxnSpPr>
        <p:spPr>
          <a:xfrm flipV="1">
            <a:off x="6084168" y="4941169"/>
            <a:ext cx="504056" cy="53969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6609017" y="4526759"/>
            <a:ext cx="1758614" cy="954107"/>
          </a:xfrm>
          <a:prstGeom prst="rect">
            <a:avLst/>
          </a:prstGeom>
        </p:spPr>
        <p:txBody>
          <a:bodyPr wrap="square">
            <a:spAutoFit/>
          </a:bodyPr>
          <a:lstStyle/>
          <a:p>
            <a:pPr marL="285750" indent="-285750">
              <a:buFont typeface="Arial" panose="020B0604020202020204" pitchFamily="34" charset="0"/>
              <a:buChar char="•"/>
            </a:pPr>
            <a:r>
              <a:rPr lang="es-EC" sz="1400" b="1" dirty="0" smtClean="0">
                <a:solidFill>
                  <a:srgbClr val="FF0000"/>
                </a:solidFill>
                <a:latin typeface="Arial Narrow" panose="020B0606020202030204" pitchFamily="34" charset="0"/>
              </a:rPr>
              <a:t>Pérdida de 14.075 </a:t>
            </a:r>
            <a:r>
              <a:rPr lang="es-EC" sz="1400" b="1" dirty="0">
                <a:solidFill>
                  <a:srgbClr val="FF0000"/>
                </a:solidFill>
                <a:latin typeface="Arial Narrow" panose="020B0606020202030204" pitchFamily="34" charset="0"/>
              </a:rPr>
              <a:t>unidades </a:t>
            </a:r>
            <a:endParaRPr lang="es-EC" sz="1400" b="1" dirty="0" smtClean="0">
              <a:solidFill>
                <a:srgbClr val="FF0000"/>
              </a:solidFill>
              <a:latin typeface="Arial Narrow" panose="020B0606020202030204" pitchFamily="34" charset="0"/>
            </a:endParaRPr>
          </a:p>
          <a:p>
            <a:pPr marL="285750" indent="-285750">
              <a:buFont typeface="Arial" panose="020B0604020202020204" pitchFamily="34" charset="0"/>
              <a:buChar char="•"/>
            </a:pPr>
            <a:r>
              <a:rPr lang="es-EC" sz="1400" b="1" dirty="0" smtClean="0">
                <a:solidFill>
                  <a:srgbClr val="FF0000"/>
                </a:solidFill>
                <a:latin typeface="Arial Narrow" panose="020B0606020202030204" pitchFamily="34" charset="0"/>
              </a:rPr>
              <a:t>210.555 unidades afectadas</a:t>
            </a:r>
            <a:endParaRPr lang="es-EC" sz="1400" b="1" dirty="0">
              <a:solidFill>
                <a:srgbClr val="FF0000"/>
              </a:solidFill>
              <a:latin typeface="Arial Narrow" panose="020B0606020202030204" pitchFamily="34" charset="0"/>
            </a:endParaRPr>
          </a:p>
        </p:txBody>
      </p:sp>
      <p:sp>
        <p:nvSpPr>
          <p:cNvPr id="25" name="24 Rectángulo"/>
          <p:cNvSpPr/>
          <p:nvPr/>
        </p:nvSpPr>
        <p:spPr>
          <a:xfrm>
            <a:off x="6588224" y="5500389"/>
            <a:ext cx="1800200" cy="1169551"/>
          </a:xfrm>
          <a:prstGeom prst="rect">
            <a:avLst/>
          </a:prstGeom>
        </p:spPr>
        <p:txBody>
          <a:bodyPr wrap="square">
            <a:spAutoFit/>
          </a:bodyPr>
          <a:lstStyle/>
          <a:p>
            <a:pPr marL="285750" indent="-285750" algn="just">
              <a:buFont typeface="Arial" panose="020B0604020202020204" pitchFamily="34" charset="0"/>
              <a:buChar char="•"/>
            </a:pPr>
            <a:r>
              <a:rPr lang="es-EC" sz="1400" b="1" dirty="0">
                <a:solidFill>
                  <a:srgbClr val="00B050"/>
                </a:solidFill>
                <a:latin typeface="Arial Narrow" panose="020B0606020202030204" pitchFamily="34" charset="0"/>
              </a:rPr>
              <a:t>6000 familias </a:t>
            </a:r>
            <a:r>
              <a:rPr lang="es-EC" sz="1400" b="1" dirty="0" smtClean="0">
                <a:solidFill>
                  <a:srgbClr val="00B050"/>
                </a:solidFill>
                <a:latin typeface="Arial Narrow" panose="020B0606020202030204" pitchFamily="34" charset="0"/>
              </a:rPr>
              <a:t>afectadas</a:t>
            </a:r>
          </a:p>
          <a:p>
            <a:pPr marL="285750" indent="-285750" algn="just">
              <a:buFont typeface="Arial" panose="020B0604020202020204" pitchFamily="34" charset="0"/>
              <a:buChar char="•"/>
            </a:pPr>
            <a:r>
              <a:rPr lang="es-EC" sz="1400" b="1" dirty="0" smtClean="0">
                <a:solidFill>
                  <a:srgbClr val="00B050"/>
                </a:solidFill>
                <a:latin typeface="Arial Narrow" panose="020B0606020202030204" pitchFamily="34" charset="0"/>
              </a:rPr>
              <a:t>286 muertos </a:t>
            </a:r>
          </a:p>
          <a:p>
            <a:pPr marL="285750" indent="-285750" algn="just">
              <a:buFont typeface="Arial" panose="020B0604020202020204" pitchFamily="34" charset="0"/>
              <a:buChar char="•"/>
            </a:pPr>
            <a:r>
              <a:rPr lang="es-EC" sz="1400" b="1" dirty="0">
                <a:solidFill>
                  <a:srgbClr val="00B050"/>
                </a:solidFill>
                <a:latin typeface="Arial Narrow" panose="020B0606020202030204" pitchFamily="34" charset="0"/>
              </a:rPr>
              <a:t>1</a:t>
            </a:r>
            <a:r>
              <a:rPr lang="es-EC" sz="1400" b="1" dirty="0" smtClean="0">
                <a:solidFill>
                  <a:srgbClr val="00B050"/>
                </a:solidFill>
                <a:latin typeface="Arial Narrow" panose="020B0606020202030204" pitchFamily="34" charset="0"/>
              </a:rPr>
              <a:t>62 heridos</a:t>
            </a:r>
          </a:p>
          <a:p>
            <a:pPr marL="285750" indent="-285750" algn="just">
              <a:buFont typeface="Arial" panose="020B0604020202020204" pitchFamily="34" charset="0"/>
              <a:buChar char="•"/>
            </a:pPr>
            <a:r>
              <a:rPr lang="es-EC" sz="1400" b="1" dirty="0" smtClean="0">
                <a:solidFill>
                  <a:srgbClr val="00B050"/>
                </a:solidFill>
                <a:latin typeface="Arial Narrow" panose="020B0606020202030204" pitchFamily="34" charset="0"/>
              </a:rPr>
              <a:t>36 </a:t>
            </a:r>
            <a:r>
              <a:rPr lang="es-EC" sz="1400" b="1" dirty="0">
                <a:solidFill>
                  <a:srgbClr val="00B050"/>
                </a:solidFill>
                <a:latin typeface="Arial Narrow" panose="020B0606020202030204" pitchFamily="34" charset="0"/>
              </a:rPr>
              <a:t>desaparecidos</a:t>
            </a:r>
          </a:p>
        </p:txBody>
      </p:sp>
      <p:cxnSp>
        <p:nvCxnSpPr>
          <p:cNvPr id="28" name="27 Conector recto de flecha"/>
          <p:cNvCxnSpPr>
            <a:endCxn id="25" idx="1"/>
          </p:cNvCxnSpPr>
          <p:nvPr/>
        </p:nvCxnSpPr>
        <p:spPr>
          <a:xfrm>
            <a:off x="6084168" y="5908079"/>
            <a:ext cx="504056" cy="177086"/>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5580112" y="1325667"/>
            <a:ext cx="3096341" cy="2031325"/>
          </a:xfrm>
          <a:prstGeom prst="rect">
            <a:avLst/>
          </a:prstGeom>
        </p:spPr>
        <p:txBody>
          <a:bodyPr wrap="square">
            <a:spAutoFit/>
          </a:bodyPr>
          <a:lstStyle/>
          <a:p>
            <a:pPr marL="285750" indent="-285750" algn="just">
              <a:buFont typeface="Arial" panose="020B0604020202020204" pitchFamily="34" charset="0"/>
              <a:buChar char="•"/>
            </a:pPr>
            <a:r>
              <a:rPr lang="es-EC" sz="1400" dirty="0">
                <a:latin typeface="Arial Narrow" panose="020B0606020202030204" pitchFamily="34" charset="0"/>
              </a:rPr>
              <a:t>El costo total de la obra hidráulica, </a:t>
            </a:r>
            <a:r>
              <a:rPr lang="es-EC" sz="1400" dirty="0" smtClean="0">
                <a:latin typeface="Arial Narrow" panose="020B0606020202030204" pitchFamily="34" charset="0"/>
              </a:rPr>
              <a:t>es </a:t>
            </a:r>
            <a:r>
              <a:rPr lang="es-EC" sz="1400" dirty="0">
                <a:latin typeface="Arial Narrow" panose="020B0606020202030204" pitchFamily="34" charset="0"/>
              </a:rPr>
              <a:t>de </a:t>
            </a:r>
            <a:r>
              <a:rPr lang="es-EC" sz="1400" b="1" dirty="0">
                <a:latin typeface="Arial Narrow" panose="020B0606020202030204" pitchFamily="34" charset="0"/>
              </a:rPr>
              <a:t>37’768.052,58 </a:t>
            </a:r>
            <a:endParaRPr lang="es-EC" sz="1400" b="1" dirty="0" smtClean="0">
              <a:latin typeface="Arial Narrow" panose="020B0606020202030204" pitchFamily="34" charset="0"/>
            </a:endParaRPr>
          </a:p>
          <a:p>
            <a:pPr algn="just"/>
            <a:endParaRPr lang="es-EC" sz="1400" dirty="0">
              <a:latin typeface="Arial Narrow" panose="020B0606020202030204" pitchFamily="34" charset="0"/>
            </a:endParaRPr>
          </a:p>
          <a:p>
            <a:pPr marL="285750" indent="-285750" algn="just">
              <a:buFont typeface="Arial" panose="020B0604020202020204" pitchFamily="34" charset="0"/>
              <a:buChar char="•"/>
            </a:pPr>
            <a:r>
              <a:rPr lang="es-EC" sz="1400" dirty="0" smtClean="0">
                <a:latin typeface="Arial Narrow" panose="020B0606020202030204" pitchFamily="34" charset="0"/>
              </a:rPr>
              <a:t>Las </a:t>
            </a:r>
            <a:r>
              <a:rPr lang="es-EC" sz="1400" dirty="0">
                <a:latin typeface="Arial Narrow" panose="020B0606020202030204" pitchFamily="34" charset="0"/>
              </a:rPr>
              <a:t>pérdidas económicas </a:t>
            </a:r>
            <a:r>
              <a:rPr lang="es-EC" sz="1400" dirty="0" smtClean="0">
                <a:latin typeface="Arial Narrow" panose="020B0606020202030204" pitchFamily="34" charset="0"/>
              </a:rPr>
              <a:t>ascienden </a:t>
            </a:r>
            <a:r>
              <a:rPr lang="es-EC" sz="1400" dirty="0">
                <a:latin typeface="Arial Narrow" panose="020B0606020202030204" pitchFamily="34" charset="0"/>
              </a:rPr>
              <a:t>a un valor de </a:t>
            </a:r>
            <a:r>
              <a:rPr lang="es-EC" sz="1400" b="1" dirty="0" smtClean="0">
                <a:latin typeface="Arial Narrow" panose="020B0606020202030204" pitchFamily="34" charset="0"/>
              </a:rPr>
              <a:t>238’326.570,8</a:t>
            </a:r>
          </a:p>
          <a:p>
            <a:pPr algn="just"/>
            <a:endParaRPr lang="es-EC" sz="1400" dirty="0">
              <a:latin typeface="Arial Narrow" panose="020B0606020202030204" pitchFamily="34" charset="0"/>
            </a:endParaRPr>
          </a:p>
          <a:p>
            <a:pPr algn="just"/>
            <a:r>
              <a:rPr lang="es-EC" sz="1400" b="1" u="sng" dirty="0" smtClean="0">
                <a:latin typeface="Arial Narrow" panose="020B0606020202030204" pitchFamily="34" charset="0"/>
              </a:rPr>
              <a:t>El </a:t>
            </a:r>
            <a:r>
              <a:rPr lang="es-EC" sz="1400" b="1" u="sng" dirty="0">
                <a:latin typeface="Arial Narrow" panose="020B0606020202030204" pitchFamily="34" charset="0"/>
              </a:rPr>
              <a:t>valor del proyecto representa tan solo el </a:t>
            </a:r>
            <a:r>
              <a:rPr lang="es-EC" sz="1400" b="1" u="sng" dirty="0">
                <a:solidFill>
                  <a:srgbClr val="FF0000"/>
                </a:solidFill>
                <a:latin typeface="Arial Narrow" panose="020B0606020202030204" pitchFamily="34" charset="0"/>
              </a:rPr>
              <a:t>15% </a:t>
            </a:r>
            <a:r>
              <a:rPr lang="es-EC" sz="1400" b="1" u="sng" dirty="0">
                <a:latin typeface="Arial Narrow" panose="020B0606020202030204" pitchFamily="34" charset="0"/>
              </a:rPr>
              <a:t>del total de las pérdidas </a:t>
            </a:r>
            <a:r>
              <a:rPr lang="es-EC" sz="1400" b="1" u="sng" dirty="0" smtClean="0">
                <a:latin typeface="Arial Narrow" panose="020B0606020202030204" pitchFamily="34" charset="0"/>
              </a:rPr>
              <a:t>económicas.</a:t>
            </a:r>
            <a:endParaRPr lang="es-EC" sz="1400" u="sng" dirty="0">
              <a:latin typeface="Arial Narrow" panose="020B0606020202030204" pitchFamily="34" charset="0"/>
            </a:endParaRPr>
          </a:p>
        </p:txBody>
      </p:sp>
    </p:spTree>
    <p:extLst>
      <p:ext uri="{BB962C8B-B14F-4D97-AF65-F5344CB8AC3E}">
        <p14:creationId xmlns:p14="http://schemas.microsoft.com/office/powerpoint/2010/main" val="228064387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circle(in)">
                                      <p:cBhvr>
                                        <p:cTn id="46" dur="20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circle(in)">
                                      <p:cBhvr>
                                        <p:cTn id="56" dur="2000"/>
                                        <p:tgtEl>
                                          <p:spTgt spid="10"/>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circle(in)">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2000"/>
                                        <p:tgtEl>
                                          <p:spTgt spid="22"/>
                                        </p:tgtEl>
                                      </p:cBhvr>
                                    </p:animEffect>
                                  </p:childTnLst>
                                </p:cTn>
                              </p:par>
                              <p:par>
                                <p:cTn id="65" presetID="6" presetClass="entr" presetSubtype="16"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circle(in)">
                                      <p:cBhvr>
                                        <p:cTn id="67" dur="20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circle(in)">
                                      <p:cBhvr>
                                        <p:cTn id="72" dur="2000"/>
                                        <p:tgtEl>
                                          <p:spTgt spid="25"/>
                                        </p:tgtEl>
                                      </p:cBhvr>
                                    </p:animEffect>
                                  </p:childTnLst>
                                </p:cTn>
                              </p:par>
                              <p:par>
                                <p:cTn id="73" presetID="6" presetClass="entr" presetSubtype="16"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circle(in)">
                                      <p:cBhvr>
                                        <p:cTn id="75" dur="20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6" presetClass="entr" presetSubtype="16"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circle(in)">
                                      <p:cBhvr>
                                        <p:cTn id="8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22" grpId="0"/>
      <p:bldP spid="25" grpId="0"/>
      <p:bldP spid="3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51520" y="404664"/>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ANÁLISIS COMPARATIVO</a:t>
            </a:r>
          </a:p>
        </p:txBody>
      </p:sp>
      <p:sp>
        <p:nvSpPr>
          <p:cNvPr id="5" name="1 Título"/>
          <p:cNvSpPr txBox="1">
            <a:spLocks/>
          </p:cNvSpPr>
          <p:nvPr/>
        </p:nvSpPr>
        <p:spPr>
          <a:xfrm>
            <a:off x="251520" y="-2738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256653201"/>
              </p:ext>
            </p:extLst>
          </p:nvPr>
        </p:nvGraphicFramePr>
        <p:xfrm>
          <a:off x="251521" y="1048171"/>
          <a:ext cx="6624735" cy="5651999"/>
        </p:xfrm>
        <a:graphic>
          <a:graphicData uri="http://schemas.openxmlformats.org/drawingml/2006/table">
            <a:tbl>
              <a:tblPr firstRow="1" firstCol="1" bandRow="1">
                <a:tableStyleId>{17292A2E-F333-43FB-9621-5CBBE7FDCDCB}</a:tableStyleId>
              </a:tblPr>
              <a:tblGrid>
                <a:gridCol w="2952327"/>
                <a:gridCol w="1152128"/>
                <a:gridCol w="1296144"/>
                <a:gridCol w="1224136"/>
              </a:tblGrid>
              <a:tr h="443823">
                <a:tc>
                  <a:txBody>
                    <a:bodyPr/>
                    <a:lstStyle/>
                    <a:p>
                      <a:pPr algn="ctr">
                        <a:lnSpc>
                          <a:spcPct val="115000"/>
                        </a:lnSpc>
                        <a:spcAft>
                          <a:spcPts val="0"/>
                        </a:spcAft>
                      </a:pPr>
                      <a:r>
                        <a:rPr lang="es-EC" sz="1200" u="sng" dirty="0">
                          <a:effectLst/>
                          <a:latin typeface="Arial Narrow" panose="020B0606020202030204" pitchFamily="34" charset="0"/>
                        </a:rPr>
                        <a:t>CAPÍTULO I: PRESA RÍO GRANDE</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u="sng">
                          <a:effectLst/>
                          <a:latin typeface="Arial Narrow" panose="020B0606020202030204" pitchFamily="34" charset="0"/>
                        </a:rPr>
                        <a:t>PRECIO DISEÑO ACTUAL</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u="sng">
                          <a:effectLst/>
                          <a:latin typeface="Arial Narrow" panose="020B0606020202030204" pitchFamily="34" charset="0"/>
                        </a:rPr>
                        <a:t>PRECIO  DISEÑO 2008</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u="sng">
                          <a:effectLst/>
                          <a:latin typeface="Arial Narrow" panose="020B0606020202030204" pitchFamily="34" charset="0"/>
                        </a:rPr>
                        <a:t>DIFERENCIA</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631">
                <a:tc>
                  <a:txBody>
                    <a:bodyPr/>
                    <a:lstStyle/>
                    <a:p>
                      <a:pPr algn="ctr">
                        <a:lnSpc>
                          <a:spcPct val="115000"/>
                        </a:lnSpc>
                        <a:spcAft>
                          <a:spcPts val="0"/>
                        </a:spcAft>
                      </a:pPr>
                      <a:r>
                        <a:rPr lang="es-EC" sz="1200" b="1" dirty="0">
                          <a:solidFill>
                            <a:schemeClr val="accent1">
                              <a:lumMod val="75000"/>
                            </a:schemeClr>
                          </a:solidFill>
                          <a:effectLst/>
                          <a:latin typeface="Arial Narrow" panose="020B0606020202030204" pitchFamily="34" charset="0"/>
                        </a:rPr>
                        <a:t>ESTRUCTURA: TÚNEL</a:t>
                      </a:r>
                      <a:endParaRPr lang="es-EC" sz="1200" b="1" dirty="0">
                        <a:solidFill>
                          <a:schemeClr val="accent1">
                            <a:lumMod val="75000"/>
                          </a:schemeClr>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864.892,38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641.192,50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223.699,8</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631">
                <a:tc>
                  <a:txBody>
                    <a:bodyPr/>
                    <a:lstStyle/>
                    <a:p>
                      <a:pPr algn="ctr">
                        <a:lnSpc>
                          <a:spcPct val="115000"/>
                        </a:lnSpc>
                        <a:spcAft>
                          <a:spcPts val="0"/>
                        </a:spcAft>
                      </a:pPr>
                      <a:r>
                        <a:rPr lang="es-EC" sz="1200" b="1" dirty="0">
                          <a:solidFill>
                            <a:srgbClr val="FF0000"/>
                          </a:solidFill>
                          <a:effectLst/>
                          <a:latin typeface="Arial Narrow" panose="020B0606020202030204" pitchFamily="34" charset="0"/>
                        </a:rPr>
                        <a:t> ESTRUCTURA: CUENCO DISIPADOR</a:t>
                      </a:r>
                      <a:endParaRPr lang="es-EC" sz="1200" b="1" dirty="0">
                        <a:solidFill>
                          <a:srgbClr val="FF000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2.667.650,38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2.661.896,20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5.754,8</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631">
                <a:tc>
                  <a:txBody>
                    <a:bodyPr/>
                    <a:lstStyle/>
                    <a:p>
                      <a:pPr algn="ctr">
                        <a:lnSpc>
                          <a:spcPct val="115000"/>
                        </a:lnSpc>
                        <a:spcAft>
                          <a:spcPts val="0"/>
                        </a:spcAft>
                      </a:pPr>
                      <a:r>
                        <a:rPr lang="es-EC" sz="1200" b="1" dirty="0">
                          <a:solidFill>
                            <a:srgbClr val="7030A0"/>
                          </a:solidFill>
                          <a:effectLst/>
                          <a:latin typeface="Arial Narrow" panose="020B0606020202030204" pitchFamily="34" charset="0"/>
                        </a:rPr>
                        <a:t> ESTRUCTURA: CANAL RESTITUCIÓN</a:t>
                      </a:r>
                      <a:endParaRPr lang="es-EC" sz="1200" b="1" dirty="0">
                        <a:solidFill>
                          <a:srgbClr val="7030A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495.794,97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320.832,27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174.962,70</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027">
                <a:tc>
                  <a:txBody>
                    <a:bodyPr/>
                    <a:lstStyle/>
                    <a:p>
                      <a:pPr algn="ctr">
                        <a:lnSpc>
                          <a:spcPct val="115000"/>
                        </a:lnSpc>
                        <a:spcAft>
                          <a:spcPts val="0"/>
                        </a:spcAft>
                      </a:pPr>
                      <a:r>
                        <a:rPr lang="es-EC" sz="1200" b="1" dirty="0">
                          <a:solidFill>
                            <a:srgbClr val="00B050"/>
                          </a:solidFill>
                          <a:effectLst/>
                          <a:latin typeface="Arial Narrow" panose="020B0606020202030204" pitchFamily="34" charset="0"/>
                        </a:rPr>
                        <a:t> PRESA</a:t>
                      </a:r>
                      <a:endParaRPr lang="es-EC" sz="1200" b="1" dirty="0">
                        <a:solidFill>
                          <a:srgbClr val="00B05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33.586.152,18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25.555.884,76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8.030.267,42</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589">
                <a:tc>
                  <a:txBody>
                    <a:bodyPr/>
                    <a:lstStyle/>
                    <a:p>
                      <a:pPr marL="342900" lvl="0" indent="-342900" algn="l">
                        <a:lnSpc>
                          <a:spcPct val="115000"/>
                        </a:lnSpc>
                        <a:spcAft>
                          <a:spcPts val="0"/>
                        </a:spcAft>
                        <a:buFont typeface="Symbol"/>
                        <a:buChar char=""/>
                      </a:pPr>
                      <a:r>
                        <a:rPr lang="es-EC" sz="1200" b="0">
                          <a:effectLst/>
                          <a:latin typeface="Arial Narrow" panose="020B0606020202030204" pitchFamily="34" charset="0"/>
                        </a:rPr>
                        <a:t>ESTRUCTURA: PANTALLA HORMIGON PLASTICO</a:t>
                      </a:r>
                      <a:endParaRPr lang="es-EC" sz="1200" b="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2.018.041,51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2.018.041,51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589">
                <a:tc>
                  <a:txBody>
                    <a:bodyPr/>
                    <a:lstStyle/>
                    <a:p>
                      <a:pPr marL="342900" lvl="0" indent="-342900" algn="l">
                        <a:lnSpc>
                          <a:spcPct val="115000"/>
                        </a:lnSpc>
                        <a:spcAft>
                          <a:spcPts val="0"/>
                        </a:spcAft>
                        <a:buFont typeface="Symbol"/>
                        <a:buChar char=""/>
                      </a:pPr>
                      <a:r>
                        <a:rPr lang="es-EC" sz="1200" b="0" dirty="0">
                          <a:effectLst/>
                          <a:latin typeface="Arial Narrow" panose="020B0606020202030204" pitchFamily="34" charset="0"/>
                        </a:rPr>
                        <a:t>ESTRUCTURA: CORTINA DE IMPERMEABILIZACIÓN</a:t>
                      </a:r>
                      <a:endParaRPr lang="es-EC" sz="1200" b="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 $      1.880.570,00 </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 $         1.880.570,00 </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3823">
                <a:tc>
                  <a:txBody>
                    <a:bodyPr/>
                    <a:lstStyle/>
                    <a:p>
                      <a:pPr marL="342900" lvl="0" indent="-342900" algn="l">
                        <a:lnSpc>
                          <a:spcPct val="115000"/>
                        </a:lnSpc>
                        <a:spcAft>
                          <a:spcPts val="0"/>
                        </a:spcAft>
                        <a:buFont typeface="Symbol"/>
                        <a:buChar char=""/>
                      </a:pPr>
                      <a:r>
                        <a:rPr lang="es-EC" sz="1200" b="0">
                          <a:effectLst/>
                          <a:latin typeface="Arial Narrow" panose="020B0606020202030204" pitchFamily="34" charset="0"/>
                        </a:rPr>
                        <a:t>ESTRUCTURA: TRATAMIENTO DE CONSOLIDACIÓN DEL AZUD</a:t>
                      </a:r>
                      <a:endParaRPr lang="es-EC" sz="1200" b="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60.292,54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60.292,54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589">
                <a:tc>
                  <a:txBody>
                    <a:bodyPr/>
                    <a:lstStyle/>
                    <a:p>
                      <a:pPr marL="342900" lvl="0" indent="-342900" algn="l">
                        <a:lnSpc>
                          <a:spcPct val="115000"/>
                        </a:lnSpc>
                        <a:spcAft>
                          <a:spcPts val="0"/>
                        </a:spcAft>
                        <a:buFont typeface="Symbol"/>
                        <a:buChar char=""/>
                      </a:pPr>
                      <a:r>
                        <a:rPr lang="es-EC" sz="1200" b="0">
                          <a:effectLst/>
                          <a:latin typeface="Arial Narrow" panose="020B0606020202030204" pitchFamily="34" charset="0"/>
                        </a:rPr>
                        <a:t>ESTRUCTURA: CUERPO DE PRESA</a:t>
                      </a:r>
                      <a:endParaRPr lang="es-EC" sz="1200" b="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29.157.496,62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21.127.229,20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5015">
                <a:tc>
                  <a:txBody>
                    <a:bodyPr/>
                    <a:lstStyle/>
                    <a:p>
                      <a:pPr marL="342900" lvl="0" indent="-342900" algn="l">
                        <a:lnSpc>
                          <a:spcPct val="115000"/>
                        </a:lnSpc>
                        <a:spcAft>
                          <a:spcPts val="0"/>
                        </a:spcAft>
                        <a:buFont typeface="Symbol"/>
                        <a:buChar char=""/>
                      </a:pPr>
                      <a:r>
                        <a:rPr lang="es-EC" sz="1200" b="0" dirty="0">
                          <a:effectLst/>
                          <a:latin typeface="Arial Narrow" panose="020B0606020202030204" pitchFamily="34" charset="0"/>
                        </a:rPr>
                        <a:t>ESTRUCTURA: AUSCULTACIÓN (INSTRUMENTOS DE CONTROL )</a:t>
                      </a:r>
                      <a:endParaRPr lang="es-EC" sz="1200" b="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469.751,51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469.751,51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631">
                <a:tc>
                  <a:txBody>
                    <a:bodyPr/>
                    <a:lstStyle/>
                    <a:p>
                      <a:pPr algn="ctr">
                        <a:lnSpc>
                          <a:spcPct val="115000"/>
                        </a:lnSpc>
                        <a:spcAft>
                          <a:spcPts val="0"/>
                        </a:spcAft>
                      </a:pPr>
                      <a:r>
                        <a:rPr lang="es-EC" sz="1200" b="1" dirty="0">
                          <a:solidFill>
                            <a:srgbClr val="0070C0"/>
                          </a:solidFill>
                          <a:effectLst/>
                          <a:latin typeface="Arial Narrow" panose="020B0606020202030204" pitchFamily="34" charset="0"/>
                        </a:rPr>
                        <a:t> ALIVIADERO</a:t>
                      </a:r>
                      <a:endParaRPr lang="es-EC" sz="1200" b="1" dirty="0">
                        <a:solidFill>
                          <a:srgbClr val="0070C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2.821.213,06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2.476.836,50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 </a:t>
                      </a:r>
                      <a:r>
                        <a:rPr lang="es-EC" sz="1200" dirty="0" smtClean="0">
                          <a:effectLst/>
                          <a:latin typeface="Arial Narrow" panose="020B0606020202030204" pitchFamily="34" charset="0"/>
                        </a:rPr>
                        <a:t>344.376,56</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589">
                <a:tc>
                  <a:txBody>
                    <a:bodyPr/>
                    <a:lstStyle/>
                    <a:p>
                      <a:pPr marL="342900" lvl="0" indent="-342900" algn="l">
                        <a:lnSpc>
                          <a:spcPct val="115000"/>
                        </a:lnSpc>
                        <a:spcAft>
                          <a:spcPts val="0"/>
                        </a:spcAft>
                        <a:buFont typeface="Symbol"/>
                        <a:buChar char=""/>
                      </a:pPr>
                      <a:r>
                        <a:rPr lang="es-EC" sz="1200" b="0">
                          <a:effectLst/>
                          <a:latin typeface="Arial Narrow" panose="020B0606020202030204" pitchFamily="34" charset="0"/>
                        </a:rPr>
                        <a:t>ESTRUCTURA: CANAL DE ALIMENTACIÓN</a:t>
                      </a:r>
                      <a:endParaRPr lang="es-EC" sz="1200" b="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1.164.194,88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1.172.309,99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ea typeface="+mn-ea"/>
                          <a:cs typeface="+mn-cs"/>
                        </a:rPr>
                        <a:t>$</a:t>
                      </a:r>
                      <a:r>
                        <a:rPr lang="es-EC" sz="1200" baseline="0" dirty="0" smtClean="0">
                          <a:effectLst/>
                          <a:latin typeface="Arial Narrow" panose="020B0606020202030204" pitchFamily="34" charset="0"/>
                          <a:ea typeface="+mn-ea"/>
                          <a:cs typeface="+mn-cs"/>
                        </a:rPr>
                        <a:t> 8.115,11</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1589">
                <a:tc>
                  <a:txBody>
                    <a:bodyPr/>
                    <a:lstStyle/>
                    <a:p>
                      <a:pPr marL="342900" lvl="0" indent="-342900" algn="l">
                        <a:lnSpc>
                          <a:spcPct val="115000"/>
                        </a:lnSpc>
                        <a:spcAft>
                          <a:spcPts val="0"/>
                        </a:spcAft>
                        <a:buFont typeface="Symbol"/>
                        <a:buChar char=""/>
                      </a:pPr>
                      <a:r>
                        <a:rPr lang="es-EC" sz="1200" b="0" dirty="0">
                          <a:effectLst/>
                          <a:latin typeface="Arial Narrow" panose="020B0606020202030204" pitchFamily="34" charset="0"/>
                        </a:rPr>
                        <a:t>ESTRUCTURA: CANAL DE DESCARGA</a:t>
                      </a:r>
                      <a:endParaRPr lang="es-EC" sz="1200" b="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1.657.018,18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 $         1.304.526,51 </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Arial Narrow" panose="020B0606020202030204" pitchFamily="34" charset="0"/>
                          <a:ea typeface="Calibri"/>
                          <a:cs typeface="Times New Roman"/>
                        </a:rPr>
                        <a:t>$</a:t>
                      </a:r>
                      <a:r>
                        <a:rPr lang="es-EC" sz="1200" baseline="0" dirty="0" smtClean="0">
                          <a:effectLst/>
                          <a:latin typeface="Arial Narrow" panose="020B0606020202030204" pitchFamily="34" charset="0"/>
                          <a:ea typeface="Calibri"/>
                          <a:cs typeface="Times New Roman"/>
                        </a:rPr>
                        <a:t> 352.491,67</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6027">
                <a:tc>
                  <a:txBody>
                    <a:bodyPr/>
                    <a:lstStyle/>
                    <a:p>
                      <a:pPr algn="ctr">
                        <a:lnSpc>
                          <a:spcPct val="115000"/>
                        </a:lnSpc>
                        <a:spcAft>
                          <a:spcPts val="0"/>
                        </a:spcAft>
                      </a:pPr>
                      <a:r>
                        <a:rPr lang="es-EC" sz="1200">
                          <a:effectLst/>
                          <a:latin typeface="Arial Narrow" panose="020B0606020202030204" pitchFamily="34" charset="0"/>
                        </a:rPr>
                        <a:t>TOTAL</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Arial Narrow" panose="020B0606020202030204" pitchFamily="34" charset="0"/>
                        </a:rPr>
                        <a:t> </a:t>
                      </a:r>
                      <a:r>
                        <a:rPr lang="es-EC" sz="1200" b="1" dirty="0">
                          <a:solidFill>
                            <a:srgbClr val="FF0000"/>
                          </a:solidFill>
                          <a:effectLst/>
                          <a:latin typeface="Arial Narrow" panose="020B0606020202030204" pitchFamily="34" charset="0"/>
                        </a:rPr>
                        <a:t>$    37.768.052,58 </a:t>
                      </a:r>
                      <a:endParaRPr lang="es-EC" sz="1200" b="1" dirty="0">
                        <a:solidFill>
                          <a:srgbClr val="FF000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b="1" dirty="0">
                          <a:solidFill>
                            <a:srgbClr val="00B050"/>
                          </a:solidFill>
                          <a:effectLst/>
                          <a:latin typeface="Arial Narrow" panose="020B0606020202030204" pitchFamily="34" charset="0"/>
                        </a:rPr>
                        <a:t> $      28.994.746,03 </a:t>
                      </a:r>
                      <a:endParaRPr lang="es-EC" sz="1200" b="1" dirty="0">
                        <a:solidFill>
                          <a:srgbClr val="00B050"/>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a:effectLst/>
                          <a:latin typeface="Arial Narrow" panose="020B0606020202030204" pitchFamily="34" charset="0"/>
                        </a:rPr>
                        <a:t>-</a:t>
                      </a:r>
                      <a:endParaRPr lang="es-EC" sz="120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8815">
                <a:tc>
                  <a:txBody>
                    <a:bodyPr/>
                    <a:lstStyle/>
                    <a:p>
                      <a:pPr algn="ctr">
                        <a:lnSpc>
                          <a:spcPct val="115000"/>
                        </a:lnSpc>
                        <a:spcAft>
                          <a:spcPts val="0"/>
                        </a:spcAft>
                      </a:pPr>
                      <a:r>
                        <a:rPr lang="es-EC" sz="1200" dirty="0">
                          <a:effectLst/>
                          <a:latin typeface="Arial Narrow" panose="020B0606020202030204" pitchFamily="34" charset="0"/>
                        </a:rPr>
                        <a:t>DIFERENCIA</a:t>
                      </a:r>
                      <a:endParaRPr lang="es-EC" sz="1200" dirty="0">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15000"/>
                        </a:lnSpc>
                        <a:spcAft>
                          <a:spcPts val="0"/>
                        </a:spcAft>
                      </a:pPr>
                      <a:r>
                        <a:rPr lang="es-EC" sz="1200" b="1" dirty="0">
                          <a:solidFill>
                            <a:schemeClr val="accent1">
                              <a:lumMod val="75000"/>
                            </a:schemeClr>
                          </a:solidFill>
                          <a:effectLst/>
                          <a:latin typeface="Arial Narrow" panose="020B0606020202030204" pitchFamily="34" charset="0"/>
                        </a:rPr>
                        <a:t>$   8.773.306,55</a:t>
                      </a:r>
                      <a:endParaRPr lang="es-EC" sz="1200" b="1" dirty="0">
                        <a:solidFill>
                          <a:schemeClr val="accent1">
                            <a:lumMod val="75000"/>
                          </a:schemeClr>
                        </a:solidFill>
                        <a:effectLst/>
                        <a:latin typeface="Arial Narrow" panose="020B0606020202030204" pitchFamily="34" charset="0"/>
                        <a:ea typeface="Calibri"/>
                        <a:cs typeface="Times New Roman"/>
                      </a:endParaRPr>
                    </a:p>
                  </a:txBody>
                  <a:tcPr marL="40896" marR="408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r>
            </a:tbl>
          </a:graphicData>
        </a:graphic>
      </p:graphicFrame>
      <p:sp>
        <p:nvSpPr>
          <p:cNvPr id="2" name="1 Rectángulo"/>
          <p:cNvSpPr/>
          <p:nvPr/>
        </p:nvSpPr>
        <p:spPr>
          <a:xfrm>
            <a:off x="7497329" y="1412776"/>
            <a:ext cx="663960" cy="415498"/>
          </a:xfrm>
          <a:prstGeom prst="rect">
            <a:avLst/>
          </a:prstGeom>
        </p:spPr>
        <p:txBody>
          <a:bodyPr wrap="square">
            <a:spAutoFit/>
          </a:bodyPr>
          <a:lstStyle/>
          <a:p>
            <a:pPr lvl="0" algn="just">
              <a:lnSpc>
                <a:spcPct val="150000"/>
              </a:lnSpc>
            </a:pPr>
            <a:r>
              <a:rPr lang="es-EC" sz="1400" b="1" dirty="0" smtClean="0">
                <a:solidFill>
                  <a:schemeClr val="accent1">
                    <a:lumMod val="75000"/>
                  </a:schemeClr>
                </a:solidFill>
                <a:latin typeface="Arial Narrow" panose="020B0606020202030204" pitchFamily="34" charset="0"/>
              </a:rPr>
              <a:t>2.54%</a:t>
            </a:r>
            <a:endParaRPr lang="es-EC" sz="1400" b="1" dirty="0">
              <a:solidFill>
                <a:schemeClr val="accent1">
                  <a:lumMod val="75000"/>
                </a:schemeClr>
              </a:solidFill>
              <a:latin typeface="Arial Narrow" panose="020B0606020202030204" pitchFamily="34" charset="0"/>
            </a:endParaRPr>
          </a:p>
        </p:txBody>
      </p:sp>
      <p:cxnSp>
        <p:nvCxnSpPr>
          <p:cNvPr id="6" name="5 Conector recto de flecha"/>
          <p:cNvCxnSpPr/>
          <p:nvPr/>
        </p:nvCxnSpPr>
        <p:spPr>
          <a:xfrm flipV="1">
            <a:off x="6876256" y="1628802"/>
            <a:ext cx="600529"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8028384" y="1758523"/>
            <a:ext cx="720080" cy="374333"/>
          </a:xfrm>
          <a:prstGeom prst="rect">
            <a:avLst/>
          </a:prstGeom>
        </p:spPr>
        <p:txBody>
          <a:bodyPr wrap="square">
            <a:spAutoFit/>
          </a:bodyPr>
          <a:lstStyle/>
          <a:p>
            <a:pPr lvl="0" algn="just">
              <a:lnSpc>
                <a:spcPct val="150000"/>
              </a:lnSpc>
            </a:pPr>
            <a:r>
              <a:rPr lang="es-EC" sz="1400" b="1" dirty="0" smtClean="0">
                <a:solidFill>
                  <a:srgbClr val="FF0000"/>
                </a:solidFill>
                <a:latin typeface="Arial Narrow" panose="020B0606020202030204" pitchFamily="34" charset="0"/>
              </a:rPr>
              <a:t>0,07%</a:t>
            </a:r>
            <a:endParaRPr lang="es-EC" sz="1400" b="1" dirty="0">
              <a:solidFill>
                <a:srgbClr val="FF0000"/>
              </a:solidFill>
              <a:latin typeface="Arial Narrow" panose="020B0606020202030204" pitchFamily="34" charset="0"/>
            </a:endParaRPr>
          </a:p>
        </p:txBody>
      </p:sp>
      <p:cxnSp>
        <p:nvCxnSpPr>
          <p:cNvPr id="15" name="14 Conector recto de flecha"/>
          <p:cNvCxnSpPr>
            <a:endCxn id="10" idx="1"/>
          </p:cNvCxnSpPr>
          <p:nvPr/>
        </p:nvCxnSpPr>
        <p:spPr>
          <a:xfrm>
            <a:off x="6876256" y="1945689"/>
            <a:ext cx="1152128"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16 Rectángulo"/>
          <p:cNvSpPr/>
          <p:nvPr/>
        </p:nvSpPr>
        <p:spPr>
          <a:xfrm>
            <a:off x="7303884" y="2055520"/>
            <a:ext cx="663960" cy="374333"/>
          </a:xfrm>
          <a:prstGeom prst="rect">
            <a:avLst/>
          </a:prstGeom>
        </p:spPr>
        <p:txBody>
          <a:bodyPr wrap="square">
            <a:spAutoFit/>
          </a:bodyPr>
          <a:lstStyle/>
          <a:p>
            <a:pPr lvl="0" algn="just">
              <a:lnSpc>
                <a:spcPct val="150000"/>
              </a:lnSpc>
            </a:pPr>
            <a:r>
              <a:rPr lang="es-EC" sz="1400" b="1" dirty="0" smtClean="0">
                <a:solidFill>
                  <a:srgbClr val="7030A0"/>
                </a:solidFill>
                <a:latin typeface="Arial Narrow" panose="020B0606020202030204" pitchFamily="34" charset="0"/>
              </a:rPr>
              <a:t>2 %</a:t>
            </a:r>
            <a:endParaRPr lang="es-EC" sz="1400" b="1" dirty="0">
              <a:solidFill>
                <a:srgbClr val="7030A0"/>
              </a:solidFill>
              <a:latin typeface="Arial Narrow" panose="020B0606020202030204" pitchFamily="34" charset="0"/>
            </a:endParaRPr>
          </a:p>
        </p:txBody>
      </p:sp>
      <p:cxnSp>
        <p:nvCxnSpPr>
          <p:cNvPr id="18" name="17 Conector recto de flecha"/>
          <p:cNvCxnSpPr/>
          <p:nvPr/>
        </p:nvCxnSpPr>
        <p:spPr>
          <a:xfrm>
            <a:off x="6876256" y="2238743"/>
            <a:ext cx="427628" cy="0"/>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19 Cerrar llave"/>
          <p:cNvSpPr/>
          <p:nvPr/>
        </p:nvSpPr>
        <p:spPr>
          <a:xfrm>
            <a:off x="6948263" y="5085184"/>
            <a:ext cx="240579" cy="864096"/>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1" name="20 Rectángulo"/>
          <p:cNvSpPr/>
          <p:nvPr/>
        </p:nvSpPr>
        <p:spPr>
          <a:xfrm>
            <a:off x="7452320" y="3457857"/>
            <a:ext cx="663960" cy="374333"/>
          </a:xfrm>
          <a:prstGeom prst="rect">
            <a:avLst/>
          </a:prstGeom>
        </p:spPr>
        <p:txBody>
          <a:bodyPr wrap="square">
            <a:spAutoFit/>
          </a:bodyPr>
          <a:lstStyle/>
          <a:p>
            <a:pPr lvl="0" algn="just">
              <a:lnSpc>
                <a:spcPct val="150000"/>
              </a:lnSpc>
            </a:pPr>
            <a:r>
              <a:rPr lang="es-EC" sz="1400" b="1" dirty="0" smtClean="0">
                <a:solidFill>
                  <a:srgbClr val="00B050"/>
                </a:solidFill>
                <a:latin typeface="Arial Narrow" panose="020B0606020202030204" pitchFamily="34" charset="0"/>
              </a:rPr>
              <a:t>91,5 %</a:t>
            </a:r>
            <a:endParaRPr lang="es-EC" sz="1400" b="1" dirty="0">
              <a:solidFill>
                <a:srgbClr val="00B050"/>
              </a:solidFill>
              <a:latin typeface="Arial Narrow" panose="020B0606020202030204" pitchFamily="34" charset="0"/>
            </a:endParaRPr>
          </a:p>
        </p:txBody>
      </p:sp>
      <p:sp>
        <p:nvSpPr>
          <p:cNvPr id="28" name="27 Cerrar llave"/>
          <p:cNvSpPr/>
          <p:nvPr/>
        </p:nvSpPr>
        <p:spPr>
          <a:xfrm>
            <a:off x="6948264" y="2564904"/>
            <a:ext cx="348546" cy="2160240"/>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29" name="28 Rectángulo"/>
          <p:cNvSpPr/>
          <p:nvPr/>
        </p:nvSpPr>
        <p:spPr>
          <a:xfrm>
            <a:off x="7456284" y="5482465"/>
            <a:ext cx="663960" cy="374333"/>
          </a:xfrm>
          <a:prstGeom prst="rect">
            <a:avLst/>
          </a:prstGeom>
        </p:spPr>
        <p:txBody>
          <a:bodyPr wrap="square">
            <a:spAutoFit/>
          </a:bodyPr>
          <a:lstStyle/>
          <a:p>
            <a:pPr lvl="0" algn="just">
              <a:lnSpc>
                <a:spcPct val="150000"/>
              </a:lnSpc>
            </a:pPr>
            <a:r>
              <a:rPr lang="es-EC" sz="1400" b="1" dirty="0">
                <a:solidFill>
                  <a:srgbClr val="0070C0"/>
                </a:solidFill>
                <a:latin typeface="Arial Narrow" panose="020B0606020202030204" pitchFamily="34" charset="0"/>
              </a:rPr>
              <a:t>4</a:t>
            </a:r>
            <a:r>
              <a:rPr lang="es-EC" sz="1400" b="1" dirty="0" smtClean="0">
                <a:solidFill>
                  <a:srgbClr val="0070C0"/>
                </a:solidFill>
                <a:latin typeface="Arial Narrow" panose="020B0606020202030204" pitchFamily="34" charset="0"/>
              </a:rPr>
              <a:t> %</a:t>
            </a:r>
            <a:endParaRPr lang="es-EC" sz="1400" b="1" dirty="0">
              <a:solidFill>
                <a:srgbClr val="0070C0"/>
              </a:solidFill>
              <a:latin typeface="Arial Narrow" panose="020B0606020202030204" pitchFamily="34" charset="0"/>
            </a:endParaRPr>
          </a:p>
        </p:txBody>
      </p:sp>
      <p:sp>
        <p:nvSpPr>
          <p:cNvPr id="30" name="Oval 27"/>
          <p:cNvSpPr>
            <a:spLocks noChangeArrowheads="1"/>
          </p:cNvSpPr>
          <p:nvPr/>
        </p:nvSpPr>
        <p:spPr bwMode="auto">
          <a:xfrm>
            <a:off x="7416470" y="3429000"/>
            <a:ext cx="755930" cy="504056"/>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lt1">
                    <a:lumMod val="100000"/>
                    <a:lumOff val="0"/>
                  </a:schemeClr>
                </a:solid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rot="0" vert="horz" wrap="square" lIns="91440" tIns="45720" rIns="91440" bIns="45720" anchor="t" anchorCtr="0" upright="1">
            <a:noAutofit/>
          </a:bodyPr>
          <a:lstStyle/>
          <a:p>
            <a:endParaRPr lang="es-EC">
              <a:ln>
                <a:solidFill>
                  <a:srgbClr val="FF0000"/>
                </a:solidFill>
              </a:ln>
            </a:endParaRPr>
          </a:p>
        </p:txBody>
      </p:sp>
    </p:spTree>
    <p:extLst>
      <p:ext uri="{BB962C8B-B14F-4D97-AF65-F5344CB8AC3E}">
        <p14:creationId xmlns:p14="http://schemas.microsoft.com/office/powerpoint/2010/main" val="36216351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circle(in)">
                                      <p:cBhvr>
                                        <p:cTn id="65" dur="20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circle(in)">
                                      <p:cBhvr>
                                        <p:cTn id="70" dur="2000"/>
                                        <p:tgtEl>
                                          <p:spTgt spid="20"/>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circle(in)">
                                      <p:cBhvr>
                                        <p:cTn id="73" dur="20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circle(in)">
                                      <p:cBhvr>
                                        <p:cTn id="78" dur="2000"/>
                                        <p:tgtEl>
                                          <p:spTgt spid="28"/>
                                        </p:tgtEl>
                                      </p:cBhvr>
                                    </p:animEffect>
                                  </p:childTnLst>
                                </p:cTn>
                              </p:par>
                              <p:par>
                                <p:cTn id="79" presetID="6" presetClass="entr" presetSubtype="16"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circle(in)">
                                      <p:cBhvr>
                                        <p:cTn id="81" dur="20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barn(inVertical)">
                                      <p:cBhvr>
                                        <p:cTn id="8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P spid="10" grpId="0"/>
      <p:bldP spid="17" grpId="0"/>
      <p:bldP spid="20" grpId="0" animBg="1"/>
      <p:bldP spid="21" grpId="0"/>
      <p:bldP spid="28" grpId="0" animBg="1"/>
      <p:bldP spid="29" grpId="0"/>
      <p:bldP spid="3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62372" y="625252"/>
            <a:ext cx="4109628"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s-EC" sz="2400" b="1" cap="none" dirty="0" smtClean="0">
                <a:ln w="10160">
                  <a:solidFill>
                    <a:sysClr val="windowText" lastClr="000000"/>
                  </a:solidFill>
                  <a:prstDash val="solid"/>
                </a:ln>
                <a:solidFill>
                  <a:schemeClr val="accent2">
                    <a:lumMod val="60000"/>
                    <a:lumOff val="40000"/>
                  </a:schemeClr>
                </a:solidFill>
                <a:effectLst>
                  <a:glow rad="63500">
                    <a:schemeClr val="accent3">
                      <a:satMod val="175000"/>
                      <a:alpha val="40000"/>
                    </a:schemeClr>
                  </a:glow>
                  <a:outerShdw blurRad="38100" dist="32000" dir="5400000" algn="tl">
                    <a:srgbClr val="000000">
                      <a:alpha val="30000"/>
                    </a:srgbClr>
                  </a:outerShdw>
                </a:effectLst>
                <a:latin typeface="Algerian" panose="04020705040A02060702" pitchFamily="82" charset="0"/>
              </a:rPr>
              <a:t>ANÁLISIS COMPARATIVO</a:t>
            </a:r>
          </a:p>
        </p:txBody>
      </p:sp>
      <p:sp>
        <p:nvSpPr>
          <p:cNvPr id="5" name="1 Título"/>
          <p:cNvSpPr txBox="1">
            <a:spLocks/>
          </p:cNvSpPr>
          <p:nvPr/>
        </p:nvSpPr>
        <p:spPr>
          <a:xfrm>
            <a:off x="-108520" y="44624"/>
            <a:ext cx="7931224" cy="571500"/>
          </a:xfrm>
          <a:prstGeom prst="rect">
            <a:avLst/>
          </a:prstGeom>
        </p:spPr>
        <p:txBody>
          <a:bodyPr vert="horz" anchor="b">
            <a:no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a:r>
              <a:rPr lang="es-EC" sz="3200" b="1" cap="none" dirty="0" smtClean="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rPr>
              <a:t>ANÁLISIS ECONÓMICO</a:t>
            </a:r>
            <a:endParaRPr lang="es-EC" sz="3200" b="1" cap="none" dirty="0">
              <a:ln w="10160">
                <a:solidFill>
                  <a:sysClr val="windowText" lastClr="000000"/>
                </a:solidFill>
                <a:prstDash val="solid"/>
              </a:ln>
              <a:solidFill>
                <a:schemeClr val="accent3">
                  <a:lumMod val="60000"/>
                  <a:lumOff val="40000"/>
                </a:schemeClr>
              </a:solidFill>
              <a:effectLst>
                <a:glow rad="101600">
                  <a:schemeClr val="accent6">
                    <a:satMod val="175000"/>
                    <a:alpha val="40000"/>
                  </a:schemeClr>
                </a:glow>
                <a:outerShdw blurRad="38100" dist="32000" dir="5400000" algn="tl">
                  <a:srgbClr val="000000">
                    <a:alpha val="30000"/>
                  </a:srgbClr>
                </a:outerShdw>
              </a:effectLst>
              <a:latin typeface="Algerian" panose="04020705040A02060702" pitchFamily="82" charset="0"/>
            </a:endParaRPr>
          </a:p>
        </p:txBody>
      </p:sp>
      <p:sp>
        <p:nvSpPr>
          <p:cNvPr id="6" name="5 Rectángulo"/>
          <p:cNvSpPr/>
          <p:nvPr/>
        </p:nvSpPr>
        <p:spPr>
          <a:xfrm>
            <a:off x="539552" y="1187460"/>
            <a:ext cx="2619628" cy="369332"/>
          </a:xfrm>
          <a:prstGeom prst="rect">
            <a:avLst/>
          </a:prstGeom>
        </p:spPr>
        <p:txBody>
          <a:bodyPr wrap="none">
            <a:spAutoFit/>
          </a:bodyPr>
          <a:lstStyle/>
          <a:p>
            <a:pPr lvl="0"/>
            <a:r>
              <a:rPr lang="es-ES_tradnl" b="1" u="sng" dirty="0" smtClean="0">
                <a:latin typeface="Arial Narrow" panose="020B0606020202030204" pitchFamily="34" charset="0"/>
              </a:rPr>
              <a:t>Análisis Subcapítulo Presa</a:t>
            </a:r>
            <a:endParaRPr lang="es-EC" b="1" dirty="0">
              <a:latin typeface="Arial Narrow" panose="020B060602020203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43646343"/>
              </p:ext>
            </p:extLst>
          </p:nvPr>
        </p:nvGraphicFramePr>
        <p:xfrm>
          <a:off x="215516" y="1628800"/>
          <a:ext cx="7668852" cy="4941433"/>
        </p:xfrm>
        <a:graphic>
          <a:graphicData uri="http://schemas.openxmlformats.org/drawingml/2006/table">
            <a:tbl>
              <a:tblPr firstRow="1" firstCol="1" bandRow="1">
                <a:tableStyleId>{5A111915-BE36-4E01-A7E5-04B1672EAD32}</a:tableStyleId>
              </a:tblPr>
              <a:tblGrid>
                <a:gridCol w="4042791"/>
                <a:gridCol w="1296144"/>
                <a:gridCol w="1152128"/>
                <a:gridCol w="1177789"/>
              </a:tblGrid>
              <a:tr h="364495">
                <a:tc>
                  <a:txBody>
                    <a:bodyPr/>
                    <a:lstStyle/>
                    <a:p>
                      <a:pPr algn="ctr">
                        <a:lnSpc>
                          <a:spcPct val="115000"/>
                        </a:lnSpc>
                        <a:spcAft>
                          <a:spcPts val="0"/>
                        </a:spcAft>
                      </a:pPr>
                      <a:r>
                        <a:rPr lang="es-EC" sz="1100" u="sng" dirty="0">
                          <a:effectLst/>
                          <a:latin typeface="Arial Narrow" panose="020B0606020202030204" pitchFamily="34" charset="0"/>
                        </a:rPr>
                        <a:t>CAPÍTULO I: PRESA RÍO GRANDE</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u="sng">
                          <a:effectLst/>
                          <a:latin typeface="Arial Narrow" panose="020B0606020202030204" pitchFamily="34" charset="0"/>
                        </a:rPr>
                        <a:t>PRECIO DISEÑO ACTUAL</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u="sng">
                          <a:effectLst/>
                          <a:latin typeface="Arial Narrow" panose="020B0606020202030204" pitchFamily="34" charset="0"/>
                        </a:rPr>
                        <a:t>PRECIO  DISEÑO 2008</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u="sng" dirty="0">
                          <a:effectLst/>
                          <a:latin typeface="Arial Narrow" panose="020B0606020202030204" pitchFamily="34" charset="0"/>
                        </a:rPr>
                        <a:t>VARIACIÓN           </a:t>
                      </a:r>
                      <a:r>
                        <a:rPr lang="es-EC" sz="1100" u="sng" dirty="0" smtClean="0">
                          <a:effectLst/>
                          <a:latin typeface="Arial Narrow" panose="020B0606020202030204" pitchFamily="34" charset="0"/>
                        </a:rPr>
                        <a:t>         </a:t>
                      </a:r>
                      <a:r>
                        <a:rPr lang="es-EC" sz="1100" u="sng" dirty="0">
                          <a:effectLst/>
                          <a:latin typeface="Arial Narrow" panose="020B0606020202030204" pitchFamily="34" charset="0"/>
                        </a:rPr>
                        <a:t>USD</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3909">
                <a:tc>
                  <a:txBody>
                    <a:bodyPr/>
                    <a:lstStyle/>
                    <a:p>
                      <a:pPr algn="ctr">
                        <a:lnSpc>
                          <a:spcPct val="115000"/>
                        </a:lnSpc>
                        <a:spcAft>
                          <a:spcPts val="0"/>
                        </a:spcAft>
                      </a:pPr>
                      <a:r>
                        <a:rPr lang="es-EC" sz="1100" b="1" dirty="0">
                          <a:effectLst/>
                          <a:latin typeface="Arial Narrow" panose="020B0606020202030204" pitchFamily="34" charset="0"/>
                        </a:rPr>
                        <a:t>ESTRUCTURA: CUERPO DE PRESA</a:t>
                      </a:r>
                      <a:endParaRPr lang="es-EC" sz="1100" b="1"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effectLst/>
                          <a:latin typeface="Arial Narrow" panose="020B0606020202030204" pitchFamily="34" charset="0"/>
                        </a:rPr>
                        <a:t> $     29.157.496,62 </a:t>
                      </a:r>
                      <a:endParaRPr lang="es-EC" sz="1100" b="1">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effectLst/>
                          <a:latin typeface="Arial Narrow" panose="020B0606020202030204" pitchFamily="34" charset="0"/>
                        </a:rPr>
                        <a:t> $       21.127.229,20 </a:t>
                      </a:r>
                      <a:endParaRPr lang="es-EC" sz="1100" b="1">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dirty="0">
                          <a:effectLst/>
                          <a:latin typeface="Arial Narrow" panose="020B0606020202030204" pitchFamily="34" charset="0"/>
                        </a:rPr>
                        <a:t> $      8.030.267,42 </a:t>
                      </a:r>
                      <a:endParaRPr lang="es-EC" sz="1100" b="1"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495">
                <a:tc>
                  <a:txBody>
                    <a:bodyPr/>
                    <a:lstStyle/>
                    <a:p>
                      <a:pPr>
                        <a:lnSpc>
                          <a:spcPct val="115000"/>
                        </a:lnSpc>
                        <a:spcAft>
                          <a:spcPts val="0"/>
                        </a:spcAft>
                      </a:pPr>
                      <a:r>
                        <a:rPr lang="es-EC" sz="1100" b="0" dirty="0">
                          <a:effectLst/>
                          <a:latin typeface="Arial Narrow" panose="020B0606020202030204" pitchFamily="34" charset="0"/>
                        </a:rPr>
                        <a:t>EXCAVACIÓN EN SUELO A CIELO ABIERTO (ACARREO LIBRE 3 KM, COTA 25 HACIA ARRIBA)</a:t>
                      </a:r>
                      <a:endParaRPr lang="es-EC" sz="1100" b="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1.274.974,22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1.274.974,22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dirty="0">
                          <a:effectLst/>
                          <a:latin typeface="Arial Narrow" panose="020B0606020202030204" pitchFamily="34" charset="0"/>
                        </a:rPr>
                        <a:t> $                       0,00</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420">
                <a:tc>
                  <a:txBody>
                    <a:bodyPr/>
                    <a:lstStyle/>
                    <a:p>
                      <a:pPr>
                        <a:lnSpc>
                          <a:spcPct val="115000"/>
                        </a:lnSpc>
                        <a:spcAft>
                          <a:spcPts val="0"/>
                        </a:spcAft>
                      </a:pPr>
                      <a:r>
                        <a:rPr lang="es-EC" sz="1100" b="0" dirty="0">
                          <a:effectLst/>
                          <a:latin typeface="Arial Narrow" panose="020B0606020202030204" pitchFamily="34" charset="0"/>
                        </a:rPr>
                        <a:t>EXCAVACION PARA CIMENTACION DE PRESAS Y DIQUES</a:t>
                      </a:r>
                      <a:endParaRPr lang="es-EC" sz="1100" b="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1.238.654,22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1.238.654,22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0,00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420">
                <a:tc>
                  <a:txBody>
                    <a:bodyPr/>
                    <a:lstStyle/>
                    <a:p>
                      <a:pPr>
                        <a:lnSpc>
                          <a:spcPct val="115000"/>
                        </a:lnSpc>
                        <a:spcAft>
                          <a:spcPts val="0"/>
                        </a:spcAft>
                      </a:pPr>
                      <a:r>
                        <a:rPr lang="es-EC" sz="1100" b="0">
                          <a:effectLst/>
                          <a:latin typeface="Arial Narrow" panose="020B0606020202030204" pitchFamily="34" charset="0"/>
                        </a:rPr>
                        <a:t>EXCAVACIÓN EN ROCA</a:t>
                      </a:r>
                      <a:endParaRPr lang="es-EC" sz="1100" b="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157.036,08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157.036,08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0,00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37">
                <a:tc>
                  <a:txBody>
                    <a:bodyPr/>
                    <a:lstStyle/>
                    <a:p>
                      <a:pPr>
                        <a:lnSpc>
                          <a:spcPct val="115000"/>
                        </a:lnSpc>
                        <a:spcAft>
                          <a:spcPts val="0"/>
                        </a:spcAft>
                      </a:pPr>
                      <a:r>
                        <a:rPr lang="es-EC" sz="1100" b="0">
                          <a:effectLst/>
                          <a:latin typeface="Arial Narrow" panose="020B0606020202030204" pitchFamily="34" charset="0"/>
                        </a:rPr>
                        <a:t>PEDRAPLEN</a:t>
                      </a:r>
                      <a:endParaRPr lang="es-EC" sz="1100" b="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333.549,45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172.900,20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160.649,25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6530">
                <a:tc>
                  <a:txBody>
                    <a:bodyPr/>
                    <a:lstStyle/>
                    <a:p>
                      <a:pPr>
                        <a:lnSpc>
                          <a:spcPct val="115000"/>
                        </a:lnSpc>
                        <a:spcAft>
                          <a:spcPts val="0"/>
                        </a:spcAft>
                      </a:pPr>
                      <a:r>
                        <a:rPr lang="es-EC" sz="1100" b="1" dirty="0">
                          <a:solidFill>
                            <a:srgbClr val="00B050"/>
                          </a:solidFill>
                          <a:effectLst/>
                          <a:latin typeface="Arial Narrow" panose="020B0606020202030204" pitchFamily="34" charset="0"/>
                        </a:rPr>
                        <a:t>MEJORAMIENTO DE LA CIMENTACIÓN CON ROCA BASALTICA</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00B050"/>
                          </a:solidFill>
                          <a:effectLst/>
                          <a:latin typeface="Arial Narrow" panose="020B0606020202030204" pitchFamily="34" charset="0"/>
                        </a:rPr>
                        <a:t>-</a:t>
                      </a:r>
                      <a:endParaRPr lang="es-EC" sz="1100" b="1">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00B050"/>
                          </a:solidFill>
                          <a:effectLst/>
                          <a:latin typeface="Arial Narrow" panose="020B0606020202030204" pitchFamily="34" charset="0"/>
                        </a:rPr>
                        <a:t>$        1.822.439,60</a:t>
                      </a:r>
                      <a:endParaRPr lang="es-EC" sz="1100" b="1">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a:solidFill>
                            <a:srgbClr val="00B050"/>
                          </a:solidFill>
                          <a:effectLst/>
                          <a:latin typeface="Arial Narrow" panose="020B0606020202030204" pitchFamily="34" charset="0"/>
                        </a:rPr>
                        <a:t>$      - 1.822.439,60</a:t>
                      </a:r>
                      <a:endParaRPr lang="es-EC" sz="1100" b="1">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495">
                <a:tc>
                  <a:txBody>
                    <a:bodyPr/>
                    <a:lstStyle/>
                    <a:p>
                      <a:pPr>
                        <a:lnSpc>
                          <a:spcPct val="115000"/>
                        </a:lnSpc>
                        <a:spcAft>
                          <a:spcPts val="0"/>
                        </a:spcAft>
                      </a:pPr>
                      <a:r>
                        <a:rPr lang="es-EC" sz="1100" b="1" dirty="0">
                          <a:solidFill>
                            <a:srgbClr val="00B050"/>
                          </a:solidFill>
                          <a:effectLst/>
                          <a:latin typeface="Arial Narrow" panose="020B0606020202030204" pitchFamily="34" charset="0"/>
                        </a:rPr>
                        <a:t>OBTENCIÓN Y COLOCACIÓN DE RELLENOS PERMEABLES EN PROTECCIÓN DE TALUD</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00B050"/>
                          </a:solidFill>
                          <a:effectLst/>
                          <a:latin typeface="Arial Narrow" panose="020B0606020202030204" pitchFamily="34" charset="0"/>
                        </a:rPr>
                        <a:t>-</a:t>
                      </a:r>
                      <a:endParaRPr lang="es-EC" sz="1100" b="1">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00B050"/>
                          </a:solidFill>
                          <a:effectLst/>
                          <a:latin typeface="Arial Narrow" panose="020B0606020202030204" pitchFamily="34" charset="0"/>
                        </a:rPr>
                        <a:t>$         1.422.412,24</a:t>
                      </a:r>
                      <a:endParaRPr lang="es-EC" sz="1100" b="1">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dirty="0">
                          <a:solidFill>
                            <a:srgbClr val="00B050"/>
                          </a:solidFill>
                          <a:effectLst/>
                          <a:latin typeface="Arial Narrow" panose="020B0606020202030204" pitchFamily="34" charset="0"/>
                        </a:rPr>
                        <a:t>$    -   1.422.412,24</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37">
                <a:tc>
                  <a:txBody>
                    <a:bodyPr/>
                    <a:lstStyle/>
                    <a:p>
                      <a:pPr>
                        <a:lnSpc>
                          <a:spcPct val="115000"/>
                        </a:lnSpc>
                        <a:spcAft>
                          <a:spcPts val="0"/>
                        </a:spcAft>
                      </a:pPr>
                      <a:r>
                        <a:rPr lang="es-EC" sz="1100" b="1" dirty="0">
                          <a:solidFill>
                            <a:srgbClr val="FF0000"/>
                          </a:solidFill>
                          <a:effectLst/>
                          <a:latin typeface="Arial Narrow" panose="020B0606020202030204" pitchFamily="34" charset="0"/>
                        </a:rPr>
                        <a:t>COLUMNAS DE GRAVA</a:t>
                      </a:r>
                      <a:endParaRPr lang="es-EC" sz="1100" b="1" dirty="0">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FF0000"/>
                          </a:solidFill>
                          <a:effectLst/>
                          <a:latin typeface="Arial Narrow" panose="020B0606020202030204" pitchFamily="34" charset="0"/>
                        </a:rPr>
                        <a:t> $       6.832.895,16 </a:t>
                      </a:r>
                      <a:endParaRPr lang="es-EC" sz="1100" b="1" dirty="0">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FF0000"/>
                          </a:solidFill>
                          <a:effectLst/>
                          <a:latin typeface="Arial Narrow" panose="020B0606020202030204" pitchFamily="34" charset="0"/>
                        </a:rPr>
                        <a:t>-</a:t>
                      </a:r>
                      <a:endParaRPr lang="es-EC" sz="1100" b="1" dirty="0">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dirty="0">
                          <a:solidFill>
                            <a:srgbClr val="FF0000"/>
                          </a:solidFill>
                          <a:effectLst/>
                          <a:latin typeface="Arial Narrow" panose="020B0606020202030204" pitchFamily="34" charset="0"/>
                        </a:rPr>
                        <a:t> $       6.832.895,16 </a:t>
                      </a:r>
                      <a:endParaRPr lang="es-EC" sz="1100" b="1" dirty="0">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37">
                <a:tc>
                  <a:txBody>
                    <a:bodyPr/>
                    <a:lstStyle/>
                    <a:p>
                      <a:pPr>
                        <a:lnSpc>
                          <a:spcPct val="115000"/>
                        </a:lnSpc>
                        <a:spcAft>
                          <a:spcPts val="0"/>
                        </a:spcAft>
                      </a:pPr>
                      <a:r>
                        <a:rPr lang="es-EC" sz="1100" b="1">
                          <a:solidFill>
                            <a:srgbClr val="FF0000"/>
                          </a:solidFill>
                          <a:effectLst/>
                          <a:latin typeface="Arial Narrow" panose="020B0606020202030204" pitchFamily="34" charset="0"/>
                        </a:rPr>
                        <a:t>HORMIGÓN F'C= 280 KG/CM2</a:t>
                      </a:r>
                      <a:endParaRPr lang="es-EC" sz="1100" b="1">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FF0000"/>
                          </a:solidFill>
                          <a:effectLst/>
                          <a:latin typeface="Arial Narrow" panose="020B0606020202030204" pitchFamily="34" charset="0"/>
                        </a:rPr>
                        <a:t> $       5.952.986,18 </a:t>
                      </a:r>
                      <a:endParaRPr lang="es-EC" sz="1100" b="1">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a:solidFill>
                            <a:srgbClr val="FF0000"/>
                          </a:solidFill>
                          <a:effectLst/>
                          <a:latin typeface="Arial Narrow" panose="020B0606020202030204" pitchFamily="34" charset="0"/>
                        </a:rPr>
                        <a:t>-</a:t>
                      </a:r>
                      <a:endParaRPr lang="es-EC" sz="1100" b="1">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dirty="0">
                          <a:solidFill>
                            <a:srgbClr val="FF0000"/>
                          </a:solidFill>
                          <a:effectLst/>
                          <a:latin typeface="Arial Narrow" panose="020B0606020202030204" pitchFamily="34" charset="0"/>
                        </a:rPr>
                        <a:t> $       5.952.986,18 </a:t>
                      </a:r>
                      <a:endParaRPr lang="es-EC" sz="1100" b="1" dirty="0">
                        <a:solidFill>
                          <a:srgbClr val="FF000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2337">
                <a:tc>
                  <a:txBody>
                    <a:bodyPr/>
                    <a:lstStyle/>
                    <a:p>
                      <a:pPr>
                        <a:lnSpc>
                          <a:spcPct val="115000"/>
                        </a:lnSpc>
                        <a:spcAft>
                          <a:spcPts val="0"/>
                        </a:spcAft>
                      </a:pPr>
                      <a:r>
                        <a:rPr lang="es-EC" sz="1100" b="0">
                          <a:effectLst/>
                          <a:latin typeface="Arial Narrow" panose="020B0606020202030204" pitchFamily="34" charset="0"/>
                        </a:rPr>
                        <a:t>GEOTEXTIL NO TEJIDO</a:t>
                      </a:r>
                      <a:endParaRPr lang="es-EC" sz="1100" b="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346.653,15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243.891,84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102.761,31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495">
                <a:tc>
                  <a:txBody>
                    <a:bodyPr/>
                    <a:lstStyle/>
                    <a:p>
                      <a:pPr>
                        <a:lnSpc>
                          <a:spcPct val="115000"/>
                        </a:lnSpc>
                        <a:spcAft>
                          <a:spcPts val="0"/>
                        </a:spcAft>
                      </a:pPr>
                      <a:r>
                        <a:rPr lang="es-EC" sz="1100" b="0">
                          <a:effectLst/>
                          <a:latin typeface="Arial Narrow" panose="020B0606020202030204" pitchFamily="34" charset="0"/>
                        </a:rPr>
                        <a:t>MATERIAL GRANULAR PARA FILTROS, DRENES, CAMAS DE ASIENTO, RELLENOS, ETC.</a:t>
                      </a:r>
                      <a:endParaRPr lang="es-EC" sz="1100" b="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2.355.163,41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2.438.524,05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   83.360,64</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495">
                <a:tc>
                  <a:txBody>
                    <a:bodyPr/>
                    <a:lstStyle/>
                    <a:p>
                      <a:pPr>
                        <a:lnSpc>
                          <a:spcPct val="115000"/>
                        </a:lnSpc>
                        <a:spcAft>
                          <a:spcPts val="0"/>
                        </a:spcAft>
                      </a:pPr>
                      <a:r>
                        <a:rPr lang="es-EC" sz="1100" b="1" dirty="0">
                          <a:solidFill>
                            <a:srgbClr val="00B050"/>
                          </a:solidFill>
                          <a:effectLst/>
                          <a:latin typeface="Arial Narrow" panose="020B0606020202030204" pitchFamily="34" charset="0"/>
                        </a:rPr>
                        <a:t>OBTENCIÓN Y COLOCACIÓN DE RELLENOS IMPERMEABLES EN NÚCLEO (ARCILLA LIMOSA)</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B050"/>
                          </a:solidFill>
                          <a:effectLst/>
                          <a:latin typeface="Arial Narrow" panose="020B0606020202030204" pitchFamily="34" charset="0"/>
                        </a:rPr>
                        <a:t>- </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1" dirty="0">
                          <a:solidFill>
                            <a:srgbClr val="00B050"/>
                          </a:solidFill>
                          <a:effectLst/>
                          <a:latin typeface="Arial Narrow" panose="020B0606020202030204" pitchFamily="34" charset="0"/>
                        </a:rPr>
                        <a:t> $         1.871.232,47 </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b="1" dirty="0">
                          <a:solidFill>
                            <a:srgbClr val="00B050"/>
                          </a:solidFill>
                          <a:effectLst/>
                          <a:latin typeface="Arial Narrow" panose="020B0606020202030204" pitchFamily="34" charset="0"/>
                        </a:rPr>
                        <a:t> $    -  1.871.232,47</a:t>
                      </a:r>
                      <a:endParaRPr lang="es-EC" sz="1100" b="1" dirty="0">
                        <a:solidFill>
                          <a:srgbClr val="00B050"/>
                        </a:solidFill>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4495">
                <a:tc>
                  <a:txBody>
                    <a:bodyPr/>
                    <a:lstStyle/>
                    <a:p>
                      <a:pPr>
                        <a:lnSpc>
                          <a:spcPct val="115000"/>
                        </a:lnSpc>
                        <a:spcAft>
                          <a:spcPts val="0"/>
                        </a:spcAft>
                      </a:pPr>
                      <a:r>
                        <a:rPr lang="es-EC" sz="1100" b="0" dirty="0">
                          <a:effectLst/>
                          <a:latin typeface="Arial Narrow" panose="020B0606020202030204" pitchFamily="34" charset="0"/>
                        </a:rPr>
                        <a:t>OBTENCIÓN Y COLOCACIÓN DE MATERIAL DE FILTRO (ARENA FINA Y LIMPIA, S/T)</a:t>
                      </a:r>
                      <a:endParaRPr lang="es-EC" sz="1100" b="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2.855.726,16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2.956.804,15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   101.077,99</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721">
                <a:tc>
                  <a:txBody>
                    <a:bodyPr/>
                    <a:lstStyle/>
                    <a:p>
                      <a:pPr>
                        <a:lnSpc>
                          <a:spcPct val="115000"/>
                        </a:lnSpc>
                        <a:spcAft>
                          <a:spcPts val="0"/>
                        </a:spcAft>
                      </a:pPr>
                      <a:r>
                        <a:rPr lang="es-EC" sz="1100" b="0">
                          <a:effectLst/>
                          <a:latin typeface="Arial Narrow" panose="020B0606020202030204" pitchFamily="34" charset="0"/>
                        </a:rPr>
                        <a:t>OBTENCIÓN Y COLOCACIÓN DE RELLENOS SEMIPERMEABLES EN ESPALDONES Y/O CUERPO DE PRESA</a:t>
                      </a:r>
                      <a:endParaRPr lang="es-EC" sz="1100" b="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7.659.850,97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7.378.352,53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a:effectLst/>
                          <a:latin typeface="Arial Narrow" panose="020B0606020202030204" pitchFamily="34" charset="0"/>
                        </a:rPr>
                        <a:t> $          281.498,44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006">
                <a:tc>
                  <a:txBody>
                    <a:bodyPr/>
                    <a:lstStyle/>
                    <a:p>
                      <a:pPr>
                        <a:lnSpc>
                          <a:spcPct val="115000"/>
                        </a:lnSpc>
                        <a:spcAft>
                          <a:spcPts val="0"/>
                        </a:spcAft>
                      </a:pPr>
                      <a:r>
                        <a:rPr lang="es-EC" sz="1100" b="0" dirty="0">
                          <a:effectLst/>
                          <a:latin typeface="Arial Narrow" panose="020B0606020202030204" pitchFamily="34" charset="0"/>
                        </a:rPr>
                        <a:t>TORRES DE ILUMINACION (INCLUYE MANTENIMIENTO)</a:t>
                      </a:r>
                      <a:endParaRPr lang="es-EC" sz="1100" b="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Arial Narrow" panose="020B0606020202030204" pitchFamily="34" charset="0"/>
                        </a:rPr>
                        <a:t> $          150.007,60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Arial Narrow" panose="020B0606020202030204" pitchFamily="34" charset="0"/>
                        </a:rPr>
                        <a:t> $             150.007,60 </a:t>
                      </a:r>
                      <a:endParaRPr lang="es-EC" sz="110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s-EC" sz="1100" dirty="0">
                          <a:effectLst/>
                          <a:latin typeface="Arial Narrow" panose="020B0606020202030204" pitchFamily="34" charset="0"/>
                        </a:rPr>
                        <a:t>$                       0,00   </a:t>
                      </a:r>
                      <a:endParaRPr lang="es-EC" sz="1100" dirty="0">
                        <a:effectLst/>
                        <a:latin typeface="Arial Narrow" panose="020B0606020202030204" pitchFamily="34" charset="0"/>
                        <a:ea typeface="Calibri"/>
                        <a:cs typeface="Times New Roman"/>
                      </a:endParaRPr>
                    </a:p>
                  </a:txBody>
                  <a:tcPr marL="28629" marR="286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7 Rectángulo"/>
          <p:cNvSpPr/>
          <p:nvPr/>
        </p:nvSpPr>
        <p:spPr>
          <a:xfrm>
            <a:off x="6732240" y="332656"/>
            <a:ext cx="1390124" cy="369332"/>
          </a:xfrm>
          <a:prstGeom prst="rect">
            <a:avLst/>
          </a:prstGeom>
        </p:spPr>
        <p:txBody>
          <a:bodyPr wrap="none">
            <a:spAutoFit/>
          </a:bodyPr>
          <a:lstStyle/>
          <a:p>
            <a:r>
              <a:rPr lang="es-EC" b="1" dirty="0">
                <a:solidFill>
                  <a:srgbClr val="FF0000"/>
                </a:solidFill>
                <a:latin typeface="Arial Narrow" panose="020B0606020202030204" pitchFamily="34" charset="0"/>
              </a:rPr>
              <a:t>12’785.881,34</a:t>
            </a:r>
            <a:endParaRPr lang="es-EC" b="1" dirty="0">
              <a:solidFill>
                <a:srgbClr val="FF0000"/>
              </a:solidFill>
            </a:endParaRPr>
          </a:p>
        </p:txBody>
      </p:sp>
      <p:cxnSp>
        <p:nvCxnSpPr>
          <p:cNvPr id="10" name="9 Conector recto de flecha"/>
          <p:cNvCxnSpPr/>
          <p:nvPr/>
        </p:nvCxnSpPr>
        <p:spPr>
          <a:xfrm flipV="1">
            <a:off x="8388424" y="625252"/>
            <a:ext cx="0" cy="395587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5" name="14 Conector recto"/>
          <p:cNvCxnSpPr/>
          <p:nvPr/>
        </p:nvCxnSpPr>
        <p:spPr>
          <a:xfrm>
            <a:off x="7787342" y="4365104"/>
            <a:ext cx="60108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18 Conector recto de flecha"/>
          <p:cNvCxnSpPr/>
          <p:nvPr/>
        </p:nvCxnSpPr>
        <p:spPr>
          <a:xfrm flipV="1">
            <a:off x="8152833" y="1266478"/>
            <a:ext cx="0" cy="4178746"/>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21" name="20 Conector recto"/>
          <p:cNvCxnSpPr/>
          <p:nvPr/>
        </p:nvCxnSpPr>
        <p:spPr>
          <a:xfrm>
            <a:off x="7812360" y="5445224"/>
            <a:ext cx="340473" cy="0"/>
          </a:xfrm>
          <a:prstGeom prst="line">
            <a:avLst/>
          </a:prstGeom>
          <a:ln>
            <a:solidFill>
              <a:srgbClr val="00B050"/>
            </a:solidFill>
          </a:ln>
        </p:spPr>
        <p:style>
          <a:lnRef idx="2">
            <a:schemeClr val="accent2"/>
          </a:lnRef>
          <a:fillRef idx="0">
            <a:schemeClr val="accent2"/>
          </a:fillRef>
          <a:effectRef idx="1">
            <a:schemeClr val="accent2"/>
          </a:effectRef>
          <a:fontRef idx="minor">
            <a:schemeClr val="tx1"/>
          </a:fontRef>
        </p:style>
      </p:cxnSp>
      <p:cxnSp>
        <p:nvCxnSpPr>
          <p:cNvPr id="23" name="22 Conector recto"/>
          <p:cNvCxnSpPr/>
          <p:nvPr/>
        </p:nvCxnSpPr>
        <p:spPr>
          <a:xfrm>
            <a:off x="7812360" y="4077072"/>
            <a:ext cx="340473" cy="0"/>
          </a:xfrm>
          <a:prstGeom prst="line">
            <a:avLst/>
          </a:prstGeom>
          <a:ln>
            <a:solidFill>
              <a:srgbClr val="00B050"/>
            </a:solidFill>
          </a:ln>
        </p:spPr>
        <p:style>
          <a:lnRef idx="2">
            <a:schemeClr val="accent2"/>
          </a:lnRef>
          <a:fillRef idx="0">
            <a:schemeClr val="accent2"/>
          </a:fillRef>
          <a:effectRef idx="1">
            <a:schemeClr val="accent2"/>
          </a:effectRef>
          <a:fontRef idx="minor">
            <a:schemeClr val="tx1"/>
          </a:fontRef>
        </p:style>
      </p:cxnSp>
      <p:cxnSp>
        <p:nvCxnSpPr>
          <p:cNvPr id="24" name="23 Conector recto"/>
          <p:cNvCxnSpPr/>
          <p:nvPr/>
        </p:nvCxnSpPr>
        <p:spPr>
          <a:xfrm>
            <a:off x="7812359" y="3789040"/>
            <a:ext cx="340473" cy="0"/>
          </a:xfrm>
          <a:prstGeom prst="line">
            <a:avLst/>
          </a:prstGeom>
          <a:ln>
            <a:solidFill>
              <a:srgbClr val="00B050"/>
            </a:solidFill>
          </a:ln>
        </p:spPr>
        <p:style>
          <a:lnRef idx="2">
            <a:schemeClr val="accent2"/>
          </a:lnRef>
          <a:fillRef idx="0">
            <a:schemeClr val="accent2"/>
          </a:fillRef>
          <a:effectRef idx="1">
            <a:schemeClr val="accent2"/>
          </a:effectRef>
          <a:fontRef idx="minor">
            <a:schemeClr val="tx1"/>
          </a:fontRef>
        </p:style>
      </p:cxnSp>
      <p:sp>
        <p:nvSpPr>
          <p:cNvPr id="25" name="24 Rectángulo"/>
          <p:cNvSpPr/>
          <p:nvPr/>
        </p:nvSpPr>
        <p:spPr>
          <a:xfrm>
            <a:off x="6804248" y="683404"/>
            <a:ext cx="1284326" cy="369332"/>
          </a:xfrm>
          <a:prstGeom prst="rect">
            <a:avLst/>
          </a:prstGeom>
        </p:spPr>
        <p:txBody>
          <a:bodyPr wrap="none">
            <a:spAutoFit/>
          </a:bodyPr>
          <a:lstStyle/>
          <a:p>
            <a:r>
              <a:rPr lang="es-EC" b="1" dirty="0" smtClean="0">
                <a:solidFill>
                  <a:srgbClr val="00B050"/>
                </a:solidFill>
                <a:latin typeface="Arial Narrow" panose="020B0606020202030204" pitchFamily="34" charset="0"/>
              </a:rPr>
              <a:t>5’349.315,81</a:t>
            </a:r>
            <a:endParaRPr lang="es-EC" b="1" dirty="0">
              <a:solidFill>
                <a:srgbClr val="00B050"/>
              </a:solidFill>
            </a:endParaRPr>
          </a:p>
        </p:txBody>
      </p:sp>
      <p:cxnSp>
        <p:nvCxnSpPr>
          <p:cNvPr id="28" name="27 Conector recto"/>
          <p:cNvCxnSpPr/>
          <p:nvPr/>
        </p:nvCxnSpPr>
        <p:spPr>
          <a:xfrm>
            <a:off x="7787342" y="4581128"/>
            <a:ext cx="601082"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29" name="28 Rectángulo"/>
          <p:cNvSpPr/>
          <p:nvPr/>
        </p:nvSpPr>
        <p:spPr>
          <a:xfrm>
            <a:off x="6808255" y="1052736"/>
            <a:ext cx="1287532" cy="382284"/>
          </a:xfrm>
          <a:prstGeom prst="rect">
            <a:avLst/>
          </a:prstGeom>
        </p:spPr>
        <p:txBody>
          <a:bodyPr wrap="none">
            <a:spAutoFit/>
          </a:bodyPr>
          <a:lstStyle/>
          <a:p>
            <a:pPr algn="ctr">
              <a:lnSpc>
                <a:spcPct val="115000"/>
              </a:lnSpc>
              <a:spcAft>
                <a:spcPts val="0"/>
              </a:spcAft>
            </a:pPr>
            <a:r>
              <a:rPr lang="es-EC" b="1" dirty="0" smtClean="0">
                <a:solidFill>
                  <a:schemeClr val="accent3">
                    <a:lumMod val="75000"/>
                  </a:schemeClr>
                </a:solidFill>
                <a:latin typeface="Arial Narrow" panose="020B0606020202030204" pitchFamily="34" charset="0"/>
              </a:rPr>
              <a:t>8’773.306,55</a:t>
            </a:r>
            <a:endParaRPr lang="es-EC" b="1" dirty="0">
              <a:solidFill>
                <a:schemeClr val="accent3">
                  <a:lumMod val="75000"/>
                </a:schemeClr>
              </a:solidFill>
              <a:latin typeface="Arial Narrow" panose="020B0606020202030204" pitchFamily="34" charset="0"/>
              <a:ea typeface="Calibri"/>
              <a:cs typeface="Times New Roman"/>
            </a:endParaRPr>
          </a:p>
        </p:txBody>
      </p:sp>
      <p:cxnSp>
        <p:nvCxnSpPr>
          <p:cNvPr id="31" name="30 Conector recto"/>
          <p:cNvCxnSpPr/>
          <p:nvPr/>
        </p:nvCxnSpPr>
        <p:spPr>
          <a:xfrm>
            <a:off x="6634012" y="1052736"/>
            <a:ext cx="15383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32 Conector recto"/>
          <p:cNvCxnSpPr/>
          <p:nvPr/>
        </p:nvCxnSpPr>
        <p:spPr>
          <a:xfrm>
            <a:off x="6660232" y="718542"/>
            <a:ext cx="170236" cy="0"/>
          </a:xfrm>
          <a:prstGeom prst="line">
            <a:avLst/>
          </a:prstGeom>
          <a:ln>
            <a:solidFill>
              <a:schemeClr val="accent6">
                <a:lumMod val="50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671731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80">
                                          <p:stCondLst>
                                            <p:cond delay="0"/>
                                          </p:stCondLst>
                                        </p:cTn>
                                        <p:tgtEl>
                                          <p:spTgt spid="6"/>
                                        </p:tgtEl>
                                      </p:cBhvr>
                                    </p:animEffect>
                                    <p:anim calcmode="lin" valueType="num">
                                      <p:cBhvr>
                                        <p:cTn id="4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5" dur="26">
                                          <p:stCondLst>
                                            <p:cond delay="650"/>
                                          </p:stCondLst>
                                        </p:cTn>
                                        <p:tgtEl>
                                          <p:spTgt spid="6"/>
                                        </p:tgtEl>
                                      </p:cBhvr>
                                      <p:to x="100000" y="60000"/>
                                    </p:animScale>
                                    <p:animScale>
                                      <p:cBhvr>
                                        <p:cTn id="46" dur="166" decel="50000">
                                          <p:stCondLst>
                                            <p:cond delay="676"/>
                                          </p:stCondLst>
                                        </p:cTn>
                                        <p:tgtEl>
                                          <p:spTgt spid="6"/>
                                        </p:tgtEl>
                                      </p:cBhvr>
                                      <p:to x="100000" y="100000"/>
                                    </p:animScale>
                                    <p:animScale>
                                      <p:cBhvr>
                                        <p:cTn id="47" dur="26">
                                          <p:stCondLst>
                                            <p:cond delay="1312"/>
                                          </p:stCondLst>
                                        </p:cTn>
                                        <p:tgtEl>
                                          <p:spTgt spid="6"/>
                                        </p:tgtEl>
                                      </p:cBhvr>
                                      <p:to x="100000" y="80000"/>
                                    </p:animScale>
                                    <p:animScale>
                                      <p:cBhvr>
                                        <p:cTn id="48" dur="166" decel="50000">
                                          <p:stCondLst>
                                            <p:cond delay="1338"/>
                                          </p:stCondLst>
                                        </p:cTn>
                                        <p:tgtEl>
                                          <p:spTgt spid="6"/>
                                        </p:tgtEl>
                                      </p:cBhvr>
                                      <p:to x="100000" y="100000"/>
                                    </p:animScale>
                                    <p:animScale>
                                      <p:cBhvr>
                                        <p:cTn id="49" dur="26">
                                          <p:stCondLst>
                                            <p:cond delay="1642"/>
                                          </p:stCondLst>
                                        </p:cTn>
                                        <p:tgtEl>
                                          <p:spTgt spid="6"/>
                                        </p:tgtEl>
                                      </p:cBhvr>
                                      <p:to x="100000" y="90000"/>
                                    </p:animScale>
                                    <p:animScale>
                                      <p:cBhvr>
                                        <p:cTn id="50" dur="166" decel="50000">
                                          <p:stCondLst>
                                            <p:cond delay="1668"/>
                                          </p:stCondLst>
                                        </p:cTn>
                                        <p:tgtEl>
                                          <p:spTgt spid="6"/>
                                        </p:tgtEl>
                                      </p:cBhvr>
                                      <p:to x="100000" y="100000"/>
                                    </p:animScale>
                                    <p:animScale>
                                      <p:cBhvr>
                                        <p:cTn id="51" dur="26">
                                          <p:stCondLst>
                                            <p:cond delay="1808"/>
                                          </p:stCondLst>
                                        </p:cTn>
                                        <p:tgtEl>
                                          <p:spTgt spid="6"/>
                                        </p:tgtEl>
                                      </p:cBhvr>
                                      <p:to x="100000" y="95000"/>
                                    </p:animScale>
                                    <p:animScale>
                                      <p:cBhvr>
                                        <p:cTn id="52" dur="166" decel="50000">
                                          <p:stCondLst>
                                            <p:cond delay="1834"/>
                                          </p:stCondLst>
                                        </p:cTn>
                                        <p:tgtEl>
                                          <p:spTgt spid="6"/>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circle(in)">
                                      <p:cBhvr>
                                        <p:cTn id="57" dur="2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ppt_x"/>
                                          </p:val>
                                        </p:tav>
                                        <p:tav tm="100000">
                                          <p:val>
                                            <p:strVal val="#ppt_x"/>
                                          </p:val>
                                        </p:tav>
                                      </p:tavLst>
                                    </p:anim>
                                    <p:anim calcmode="lin" valueType="num">
                                      <p:cBhvr additive="base">
                                        <p:cTn id="71" dur="500" fill="hold"/>
                                        <p:tgtEl>
                                          <p:spTgt spid="28"/>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additive="base">
                                        <p:cTn id="74" dur="500" fill="hold"/>
                                        <p:tgtEl>
                                          <p:spTgt spid="8"/>
                                        </p:tgtEl>
                                        <p:attrNameLst>
                                          <p:attrName>ppt_x</p:attrName>
                                        </p:attrNameLst>
                                      </p:cBhvr>
                                      <p:tavLst>
                                        <p:tav tm="0">
                                          <p:val>
                                            <p:strVal val="#ppt_x"/>
                                          </p:val>
                                        </p:tav>
                                        <p:tav tm="100000">
                                          <p:val>
                                            <p:strVal val="#ppt_x"/>
                                          </p:val>
                                        </p:tav>
                                      </p:tavLst>
                                    </p:anim>
                                    <p:anim calcmode="lin" valueType="num">
                                      <p:cBhvr additive="base">
                                        <p:cTn id="7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additive="base">
                                        <p:cTn id="80" dur="500" fill="hold"/>
                                        <p:tgtEl>
                                          <p:spTgt spid="25"/>
                                        </p:tgtEl>
                                        <p:attrNameLst>
                                          <p:attrName>ppt_x</p:attrName>
                                        </p:attrNameLst>
                                      </p:cBhvr>
                                      <p:tavLst>
                                        <p:tav tm="0">
                                          <p:val>
                                            <p:strVal val="#ppt_x"/>
                                          </p:val>
                                        </p:tav>
                                        <p:tav tm="100000">
                                          <p:val>
                                            <p:strVal val="#ppt_x"/>
                                          </p:val>
                                        </p:tav>
                                      </p:tavLst>
                                    </p:anim>
                                    <p:anim calcmode="lin" valueType="num">
                                      <p:cBhvr additive="base">
                                        <p:cTn id="81" dur="500" fill="hold"/>
                                        <p:tgtEl>
                                          <p:spTgt spid="25"/>
                                        </p:tgtEl>
                                        <p:attrNameLst>
                                          <p:attrName>ppt_y</p:attrName>
                                        </p:attrNameLst>
                                      </p:cBhvr>
                                      <p:tavLst>
                                        <p:tav tm="0">
                                          <p:val>
                                            <p:strVal val="1+#ppt_h/2"/>
                                          </p:val>
                                        </p:tav>
                                        <p:tav tm="100000">
                                          <p:val>
                                            <p:strVal val="#ppt_y"/>
                                          </p:val>
                                        </p:tav>
                                      </p:tavLst>
                                    </p:anim>
                                  </p:childTnLst>
                                </p:cTn>
                              </p:par>
                              <p:par>
                                <p:cTn id="82" presetID="2" presetClass="entr" presetSubtype="4"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ppt_x"/>
                                          </p:val>
                                        </p:tav>
                                        <p:tav tm="100000">
                                          <p:val>
                                            <p:strVal val="#ppt_x"/>
                                          </p:val>
                                        </p:tav>
                                      </p:tavLst>
                                    </p:anim>
                                    <p:anim calcmode="lin" valueType="num">
                                      <p:cBhvr additive="base">
                                        <p:cTn id="85" dur="500" fill="hold"/>
                                        <p:tgtEl>
                                          <p:spTgt spid="19"/>
                                        </p:tgtEl>
                                        <p:attrNameLst>
                                          <p:attrName>ppt_y</p:attrName>
                                        </p:attrNameLst>
                                      </p:cBhvr>
                                      <p:tavLst>
                                        <p:tav tm="0">
                                          <p:val>
                                            <p:strVal val="1+#ppt_h/2"/>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fill="hold"/>
                                        <p:tgtEl>
                                          <p:spTgt spid="24"/>
                                        </p:tgtEl>
                                        <p:attrNameLst>
                                          <p:attrName>ppt_x</p:attrName>
                                        </p:attrNameLst>
                                      </p:cBhvr>
                                      <p:tavLst>
                                        <p:tav tm="0">
                                          <p:val>
                                            <p:strVal val="#ppt_x"/>
                                          </p:val>
                                        </p:tav>
                                        <p:tav tm="100000">
                                          <p:val>
                                            <p:strVal val="#ppt_x"/>
                                          </p:val>
                                        </p:tav>
                                      </p:tavLst>
                                    </p:anim>
                                    <p:anim calcmode="lin" valueType="num">
                                      <p:cBhvr additive="base">
                                        <p:cTn id="89" dur="500" fill="hold"/>
                                        <p:tgtEl>
                                          <p:spTgt spid="24"/>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additive="base">
                                        <p:cTn id="92" dur="500" fill="hold"/>
                                        <p:tgtEl>
                                          <p:spTgt spid="23"/>
                                        </p:tgtEl>
                                        <p:attrNameLst>
                                          <p:attrName>ppt_x</p:attrName>
                                        </p:attrNameLst>
                                      </p:cBhvr>
                                      <p:tavLst>
                                        <p:tav tm="0">
                                          <p:val>
                                            <p:strVal val="#ppt_x"/>
                                          </p:val>
                                        </p:tav>
                                        <p:tav tm="100000">
                                          <p:val>
                                            <p:strVal val="#ppt_x"/>
                                          </p:val>
                                        </p:tav>
                                      </p:tavLst>
                                    </p:anim>
                                    <p:anim calcmode="lin" valueType="num">
                                      <p:cBhvr additive="base">
                                        <p:cTn id="93" dur="500" fill="hold"/>
                                        <p:tgtEl>
                                          <p:spTgt spid="23"/>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additive="base">
                                        <p:cTn id="96" dur="500" fill="hold"/>
                                        <p:tgtEl>
                                          <p:spTgt spid="21"/>
                                        </p:tgtEl>
                                        <p:attrNameLst>
                                          <p:attrName>ppt_x</p:attrName>
                                        </p:attrNameLst>
                                      </p:cBhvr>
                                      <p:tavLst>
                                        <p:tav tm="0">
                                          <p:val>
                                            <p:strVal val="#ppt_x"/>
                                          </p:val>
                                        </p:tav>
                                        <p:tav tm="100000">
                                          <p:val>
                                            <p:strVal val="#ppt_x"/>
                                          </p:val>
                                        </p:tav>
                                      </p:tavLst>
                                    </p:anim>
                                    <p:anim calcmode="lin" valueType="num">
                                      <p:cBhvr additive="base">
                                        <p:cTn id="9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fill="hold"/>
                                        <p:tgtEl>
                                          <p:spTgt spid="33"/>
                                        </p:tgtEl>
                                        <p:attrNameLst>
                                          <p:attrName>ppt_x</p:attrName>
                                        </p:attrNameLst>
                                      </p:cBhvr>
                                      <p:tavLst>
                                        <p:tav tm="0">
                                          <p:val>
                                            <p:strVal val="#ppt_x"/>
                                          </p:val>
                                        </p:tav>
                                        <p:tav tm="100000">
                                          <p:val>
                                            <p:strVal val="#ppt_x"/>
                                          </p:val>
                                        </p:tav>
                                      </p:tavLst>
                                    </p:anim>
                                    <p:anim calcmode="lin" valueType="num">
                                      <p:cBhvr additive="base">
                                        <p:cTn id="103" dur="500" fill="hold"/>
                                        <p:tgtEl>
                                          <p:spTgt spid="3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31"/>
                                        </p:tgtEl>
                                        <p:attrNameLst>
                                          <p:attrName>style.visibility</p:attrName>
                                        </p:attrNameLst>
                                      </p:cBhvr>
                                      <p:to>
                                        <p:strVal val="visible"/>
                                      </p:to>
                                    </p:set>
                                    <p:anim calcmode="lin" valueType="num">
                                      <p:cBhvr additive="base">
                                        <p:cTn id="106" dur="500" fill="hold"/>
                                        <p:tgtEl>
                                          <p:spTgt spid="31"/>
                                        </p:tgtEl>
                                        <p:attrNameLst>
                                          <p:attrName>ppt_x</p:attrName>
                                        </p:attrNameLst>
                                      </p:cBhvr>
                                      <p:tavLst>
                                        <p:tav tm="0">
                                          <p:val>
                                            <p:strVal val="#ppt_x"/>
                                          </p:val>
                                        </p:tav>
                                        <p:tav tm="100000">
                                          <p:val>
                                            <p:strVal val="#ppt_x"/>
                                          </p:val>
                                        </p:tav>
                                      </p:tavLst>
                                    </p:anim>
                                    <p:anim calcmode="lin" valueType="num">
                                      <p:cBhvr additive="base">
                                        <p:cTn id="107" dur="500" fill="hold"/>
                                        <p:tgtEl>
                                          <p:spTgt spid="31"/>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additive="base">
                                        <p:cTn id="110" dur="500" fill="hold"/>
                                        <p:tgtEl>
                                          <p:spTgt spid="29"/>
                                        </p:tgtEl>
                                        <p:attrNameLst>
                                          <p:attrName>ppt_x</p:attrName>
                                        </p:attrNameLst>
                                      </p:cBhvr>
                                      <p:tavLst>
                                        <p:tav tm="0">
                                          <p:val>
                                            <p:strVal val="#ppt_x"/>
                                          </p:val>
                                        </p:tav>
                                        <p:tav tm="100000">
                                          <p:val>
                                            <p:strVal val="#ppt_x"/>
                                          </p:val>
                                        </p:tav>
                                      </p:tavLst>
                                    </p:anim>
                                    <p:anim calcmode="lin" valueType="num">
                                      <p:cBhvr additive="base">
                                        <p:cTn id="11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25" grpId="0"/>
      <p:bldP spid="2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rador">
  <a:themeElements>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irador">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irador">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4617</TotalTime>
  <Words>11043</Words>
  <Application>Microsoft Office PowerPoint</Application>
  <PresentationFormat>Presentación en pantalla (4:3)</PresentationFormat>
  <Paragraphs>3853</Paragraphs>
  <Slides>104</Slides>
  <Notes>3</Notes>
  <HiddenSlides>0</HiddenSlides>
  <MMClips>0</MMClips>
  <ScaleCrop>false</ScaleCrop>
  <HeadingPairs>
    <vt:vector size="4" baseType="variant">
      <vt:variant>
        <vt:lpstr>Tema</vt:lpstr>
      </vt:variant>
      <vt:variant>
        <vt:i4>1</vt:i4>
      </vt:variant>
      <vt:variant>
        <vt:lpstr>Títulos de diapositiva</vt:lpstr>
      </vt:variant>
      <vt:variant>
        <vt:i4>104</vt:i4>
      </vt:variant>
    </vt:vector>
  </HeadingPairs>
  <TitlesOfParts>
    <vt:vector size="105" baseType="lpstr">
      <vt:lpstr>Mirador</vt:lpstr>
      <vt:lpstr>Presentación de PowerPoint</vt:lpstr>
      <vt:lpstr>DESARROLLO</vt:lpstr>
      <vt:lpstr>Presentación de PowerPoint</vt:lpstr>
      <vt:lpstr>ANTECEDENTES</vt:lpstr>
      <vt:lpstr>Presentación de PowerPoint</vt:lpstr>
      <vt:lpstr>Presentación de PowerPoint</vt:lpstr>
      <vt:lpstr>Presentación de PowerPoint</vt:lpstr>
      <vt:lpstr>DESCRIPCIÓN DE LA LOCALIZACIÓN GEOGRAFICA DEL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WELLTEL</dc:creator>
  <cp:lastModifiedBy>WELLTEL</cp:lastModifiedBy>
  <cp:revision>346</cp:revision>
  <dcterms:created xsi:type="dcterms:W3CDTF">2014-04-07T02:45:25Z</dcterms:created>
  <dcterms:modified xsi:type="dcterms:W3CDTF">2014-05-07T20:26:18Z</dcterms:modified>
</cp:coreProperties>
</file>