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257" r:id="rId3"/>
    <p:sldId id="258" r:id="rId4"/>
    <p:sldId id="259" r:id="rId5"/>
    <p:sldId id="335" r:id="rId6"/>
    <p:sldId id="260" r:id="rId7"/>
    <p:sldId id="262" r:id="rId8"/>
    <p:sldId id="263" r:id="rId9"/>
    <p:sldId id="303" r:id="rId10"/>
    <p:sldId id="271" r:id="rId11"/>
    <p:sldId id="274" r:id="rId12"/>
    <p:sldId id="279" r:id="rId13"/>
    <p:sldId id="280" r:id="rId14"/>
    <p:sldId id="304" r:id="rId15"/>
    <p:sldId id="285" r:id="rId16"/>
    <p:sldId id="286" r:id="rId17"/>
    <p:sldId id="287" r:id="rId18"/>
    <p:sldId id="288" r:id="rId19"/>
    <p:sldId id="289" r:id="rId20"/>
    <p:sldId id="290" r:id="rId21"/>
    <p:sldId id="291" r:id="rId22"/>
    <p:sldId id="298" r:id="rId23"/>
    <p:sldId id="299" r:id="rId24"/>
    <p:sldId id="300" r:id="rId25"/>
    <p:sldId id="302"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1" r:id="rId52"/>
    <p:sldId id="330" r:id="rId53"/>
    <p:sldId id="332" r:id="rId54"/>
    <p:sldId id="333" r:id="rId55"/>
    <p:sldId id="334" r:id="rId56"/>
    <p:sldId id="336" r:id="rId57"/>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08" autoAdjust="0"/>
  </p:normalViewPr>
  <p:slideViewPr>
    <p:cSldViewPr snapToGrid="0" snapToObjects="1">
      <p:cViewPr>
        <p:scale>
          <a:sx n="81" d="100"/>
          <a:sy n="81" d="100"/>
        </p:scale>
        <p:origin x="-1896" y="-6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44FC87-83CB-8F48-869D-EA6F8B9B8644}" type="datetimeFigureOut">
              <a:rPr lang="es-ES" smtClean="0"/>
              <a:t>30/04/14</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4F3734-421A-D44B-B000-2AD6B16F5128}" type="slidenum">
              <a:rPr lang="es-ES" smtClean="0"/>
              <a:t>‹Nr.›</a:t>
            </a:fld>
            <a:endParaRPr lang="es-ES"/>
          </a:p>
        </p:txBody>
      </p:sp>
    </p:spTree>
    <p:extLst>
      <p:ext uri="{BB962C8B-B14F-4D97-AF65-F5344CB8AC3E}">
        <p14:creationId xmlns:p14="http://schemas.microsoft.com/office/powerpoint/2010/main" val="853855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19,6 º API el crudo</a:t>
            </a:r>
            <a:r>
              <a:rPr lang="es-ES" baseline="0" dirty="0" smtClean="0"/>
              <a:t> del bloque 10. La densidad 1 y la del crudo 0,65 a 0,95. </a:t>
            </a:r>
            <a:endParaRPr lang="es-ES" dirty="0"/>
          </a:p>
        </p:txBody>
      </p:sp>
      <p:sp>
        <p:nvSpPr>
          <p:cNvPr id="4" name="Marcador de número de diapositiva 3"/>
          <p:cNvSpPr>
            <a:spLocks noGrp="1"/>
          </p:cNvSpPr>
          <p:nvPr>
            <p:ph type="sldNum" sz="quarter" idx="10"/>
          </p:nvPr>
        </p:nvSpPr>
        <p:spPr/>
        <p:txBody>
          <a:bodyPr/>
          <a:lstStyle/>
          <a:p>
            <a:fld id="{114F3734-421A-D44B-B000-2AD6B16F5128}" type="slidenum">
              <a:rPr lang="es-ES" smtClean="0"/>
              <a:t>7</a:t>
            </a:fld>
            <a:endParaRPr lang="es-ES"/>
          </a:p>
        </p:txBody>
      </p:sp>
    </p:spTree>
    <p:extLst>
      <p:ext uri="{BB962C8B-B14F-4D97-AF65-F5344CB8AC3E}">
        <p14:creationId xmlns:p14="http://schemas.microsoft.com/office/powerpoint/2010/main" val="182913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Una vez que se conoce el concepto</a:t>
            </a:r>
            <a:r>
              <a:rPr lang="es-ES" baseline="0" dirty="0" smtClean="0"/>
              <a:t> de optimización, se </a:t>
            </a:r>
            <a:r>
              <a:rPr lang="es-ES" dirty="0" smtClean="0"/>
              <a:t>tiene</a:t>
            </a:r>
            <a:r>
              <a:rPr lang="es-ES" baseline="0" dirty="0" smtClean="0"/>
              <a:t> todas las bases metodológicas y se justifica la realización del proyecto. Se procede a realizar la ingeniería como tal.</a:t>
            </a:r>
            <a:endParaRPr lang="es-ES" dirty="0"/>
          </a:p>
        </p:txBody>
      </p:sp>
      <p:sp>
        <p:nvSpPr>
          <p:cNvPr id="4" name="Marcador de número de diapositiva 3"/>
          <p:cNvSpPr>
            <a:spLocks noGrp="1"/>
          </p:cNvSpPr>
          <p:nvPr>
            <p:ph type="sldNum" sz="quarter" idx="10"/>
          </p:nvPr>
        </p:nvSpPr>
        <p:spPr/>
        <p:txBody>
          <a:bodyPr/>
          <a:lstStyle/>
          <a:p>
            <a:fld id="{114F3734-421A-D44B-B000-2AD6B16F5128}" type="slidenum">
              <a:rPr lang="es-ES" smtClean="0"/>
              <a:t>10</a:t>
            </a:fld>
            <a:endParaRPr lang="es-ES"/>
          </a:p>
        </p:txBody>
      </p:sp>
    </p:spTree>
    <p:extLst>
      <p:ext uri="{BB962C8B-B14F-4D97-AF65-F5344CB8AC3E}">
        <p14:creationId xmlns:p14="http://schemas.microsoft.com/office/powerpoint/2010/main" val="175558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Matriz</a:t>
            </a:r>
            <a:r>
              <a:rPr lang="es-ES" baseline="0" dirty="0" smtClean="0"/>
              <a:t> A: </a:t>
            </a:r>
            <a:r>
              <a:rPr lang="es-EC" dirty="0" smtClean="0"/>
              <a:t>Determina que tan complicado o fácil resulta conseguir la inversión necesaria para su desarrollo. </a:t>
            </a:r>
          </a:p>
          <a:p>
            <a:pPr marL="0" marR="0" lvl="1" indent="0" algn="l" defTabSz="457200" rtl="0" eaLnBrk="1" fontAlgn="auto" latinLnBrk="0" hangingPunct="1">
              <a:lnSpc>
                <a:spcPct val="100000"/>
              </a:lnSpc>
              <a:spcBef>
                <a:spcPts val="0"/>
              </a:spcBef>
              <a:spcAft>
                <a:spcPts val="0"/>
              </a:spcAft>
              <a:buClrTx/>
              <a:buSzTx/>
              <a:buFontTx/>
              <a:buNone/>
              <a:tabLst/>
              <a:defRPr/>
            </a:pPr>
            <a:r>
              <a:rPr lang="es-EC" dirty="0" smtClean="0"/>
              <a:t>Viabilidad Técnica:</a:t>
            </a:r>
            <a:r>
              <a:rPr lang="es-EC" baseline="0" dirty="0" smtClean="0"/>
              <a:t> S</a:t>
            </a:r>
            <a:r>
              <a:rPr lang="es-EC" dirty="0" smtClean="0"/>
              <a:t>e observa que tan bien la propuesta reacciona y se adapta positivamente al ambiente actual de desempeño del sistema.</a:t>
            </a:r>
            <a:endParaRPr lang="es-ES_tradnl"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s-EC" dirty="0" smtClean="0"/>
              <a:t>Viabilidad</a:t>
            </a:r>
            <a:r>
              <a:rPr lang="es-EC" baseline="0" dirty="0" smtClean="0"/>
              <a:t> Económica: </a:t>
            </a:r>
            <a:r>
              <a:rPr lang="es-EC" dirty="0" smtClean="0"/>
              <a:t>Intenta valorar monetariamente el costo de la opción a elegir </a:t>
            </a:r>
            <a:endParaRPr lang="es-ES_tradnl" dirty="0" smtClean="0"/>
          </a:p>
          <a:p>
            <a:r>
              <a:rPr lang="es-EC" baseline="0" dirty="0" smtClean="0"/>
              <a:t>Se evalúa s</a:t>
            </a:r>
            <a:r>
              <a:rPr lang="es-EC" dirty="0" smtClean="0"/>
              <a:t>i con los mínimos costos se obtiene los mejores beneficios, la viabilidad resulta ser óptima. </a:t>
            </a:r>
          </a:p>
          <a:p>
            <a:pPr marL="0" marR="0" indent="0" algn="l" defTabSz="457200" rtl="0" eaLnBrk="1" fontAlgn="auto" latinLnBrk="0" hangingPunct="1">
              <a:lnSpc>
                <a:spcPct val="100000"/>
              </a:lnSpc>
              <a:spcBef>
                <a:spcPts val="0"/>
              </a:spcBef>
              <a:spcAft>
                <a:spcPts val="0"/>
              </a:spcAft>
              <a:buClrTx/>
              <a:buSzTx/>
              <a:buFontTx/>
              <a:buNone/>
              <a:tabLst/>
              <a:defRPr/>
            </a:pPr>
            <a:r>
              <a:rPr lang="es-ES" dirty="0" smtClean="0"/>
              <a:t>Matriz</a:t>
            </a:r>
            <a:r>
              <a:rPr lang="es-ES" baseline="0" dirty="0" smtClean="0"/>
              <a:t> B. Consistencia: </a:t>
            </a:r>
            <a:r>
              <a:rPr lang="es-EC" baseline="0" dirty="0" smtClean="0"/>
              <a:t>D</a:t>
            </a:r>
            <a:r>
              <a:rPr lang="es-EC" dirty="0" smtClean="0"/>
              <a:t>etermina que tan complicado resulta para el personal la adaptación a un nuevo sistemaLa adaptación rápida depende del grupo humano que lo controle, evaluando el tiempo y capacitación que se necesite con uno o más elementos a implementarse. </a:t>
            </a:r>
          </a:p>
          <a:p>
            <a:pPr marL="0" marR="0" indent="0" algn="l" defTabSz="457200" rtl="0" eaLnBrk="1" fontAlgn="auto" latinLnBrk="0" hangingPunct="1">
              <a:lnSpc>
                <a:spcPct val="100000"/>
              </a:lnSpc>
              <a:spcBef>
                <a:spcPts val="0"/>
              </a:spcBef>
              <a:spcAft>
                <a:spcPts val="0"/>
              </a:spcAft>
              <a:buClrTx/>
              <a:buSzTx/>
              <a:buFontTx/>
              <a:buNone/>
              <a:tabLst/>
              <a:defRPr/>
            </a:pPr>
            <a:r>
              <a:rPr lang="es-ES" dirty="0" smtClean="0"/>
              <a:t>Adaptación: </a:t>
            </a:r>
            <a:r>
              <a:rPr lang="es-EC" dirty="0" smtClean="0"/>
              <a:t>Se debe estimar la velocidad de respuesta del personal y de la empresa para volver a estabilizar el proceso. El acomodarse a nuevos instrumentos, la capacidad de aprender o desaprender, el grado de flexibilidad, requiere el rediseño de al menos una actividad, el cambio de realización del mismo proceso puede producir un nuevo procedimiento a tomar en cuenta. </a:t>
            </a:r>
          </a:p>
          <a:p>
            <a:pPr marL="0" marR="0" lvl="0" indent="0" algn="l" defTabSz="457200" rtl="0" eaLnBrk="1" fontAlgn="auto" latinLnBrk="0" hangingPunct="1">
              <a:lnSpc>
                <a:spcPct val="100000"/>
              </a:lnSpc>
              <a:spcBef>
                <a:spcPts val="0"/>
              </a:spcBef>
              <a:spcAft>
                <a:spcPts val="0"/>
              </a:spcAft>
              <a:buClrTx/>
              <a:buSzTx/>
              <a:buFontTx/>
              <a:buNone/>
              <a:tabLst/>
              <a:defRPr/>
            </a:pPr>
            <a:r>
              <a:rPr lang="es-EC" dirty="0" smtClean="0"/>
              <a:t>Capacitación: Evalúa, si es necesario alguna inducción o explicación adicional. Comunicación: Se</a:t>
            </a:r>
            <a:r>
              <a:rPr lang="es-EC" baseline="0" dirty="0" smtClean="0"/>
              <a:t> refiere a </a:t>
            </a:r>
            <a:r>
              <a:rPr lang="es-EC" dirty="0" smtClean="0"/>
              <a:t>la comunicación dentro</a:t>
            </a:r>
            <a:r>
              <a:rPr lang="es-EC" baseline="0" dirty="0" smtClean="0"/>
              <a:t> de la empresa en este caso, </a:t>
            </a:r>
            <a:r>
              <a:rPr lang="es-EC" dirty="0" smtClean="0"/>
              <a:t>entre el departamento de ingeniería, mantenimiento y producción directamente y otros departamentos que se relacionan indirectamente dentro del proyecto.</a:t>
            </a:r>
            <a:endParaRPr lang="es-ES_tradnl"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s-ES_tradnl" dirty="0" smtClean="0"/>
              <a:t>Matriz</a:t>
            </a:r>
            <a:r>
              <a:rPr lang="es-ES_tradnl" baseline="0" dirty="0" smtClean="0"/>
              <a:t> C. Desarrollo:</a:t>
            </a:r>
            <a:r>
              <a:rPr lang="es-EC" dirty="0" smtClean="0"/>
              <a:t> Plantea la valoración en base a que tanto mejora el sistema actual y su proyección hacia el futuro.</a:t>
            </a:r>
          </a:p>
          <a:p>
            <a:pPr marL="0" marR="0" lvl="0" indent="0" algn="l" defTabSz="457200" rtl="0" eaLnBrk="1" fontAlgn="auto" latinLnBrk="0" hangingPunct="1">
              <a:lnSpc>
                <a:spcPct val="100000"/>
              </a:lnSpc>
              <a:spcBef>
                <a:spcPts val="0"/>
              </a:spcBef>
              <a:spcAft>
                <a:spcPts val="0"/>
              </a:spcAft>
              <a:buClrTx/>
              <a:buSzTx/>
              <a:buFontTx/>
              <a:buNone/>
              <a:tabLst/>
              <a:defRPr/>
            </a:pPr>
            <a:r>
              <a:rPr lang="es-EC" dirty="0" smtClean="0"/>
              <a:t>Finalidad:</a:t>
            </a:r>
            <a:r>
              <a:rPr lang="es-EC" baseline="0" dirty="0" smtClean="0"/>
              <a:t> </a:t>
            </a:r>
            <a:r>
              <a:rPr lang="es-EC" dirty="0" smtClean="0"/>
              <a:t>La opción que recoja la mayor cantidad de requerimientos .</a:t>
            </a:r>
          </a:p>
          <a:p>
            <a:pPr marL="0" marR="0" lvl="0" indent="0" algn="l" defTabSz="457200" rtl="0" eaLnBrk="1" fontAlgn="auto" latinLnBrk="0" hangingPunct="1">
              <a:lnSpc>
                <a:spcPct val="100000"/>
              </a:lnSpc>
              <a:spcBef>
                <a:spcPts val="0"/>
              </a:spcBef>
              <a:spcAft>
                <a:spcPts val="0"/>
              </a:spcAft>
              <a:buClrTx/>
              <a:buSzTx/>
              <a:buFontTx/>
              <a:buNone/>
              <a:tabLst/>
              <a:defRPr/>
            </a:pPr>
            <a:r>
              <a:rPr lang="es-EC" dirty="0" smtClean="0"/>
              <a:t>Autonomía: Plantea evaluar la independencia de un sistema con respecto a otro.</a:t>
            </a:r>
          </a:p>
          <a:p>
            <a:pPr marL="0" marR="0" lvl="0" indent="0" algn="l" defTabSz="457200" rtl="0" eaLnBrk="1" fontAlgn="auto" latinLnBrk="0" hangingPunct="1">
              <a:lnSpc>
                <a:spcPct val="100000"/>
              </a:lnSpc>
              <a:spcBef>
                <a:spcPts val="0"/>
              </a:spcBef>
              <a:spcAft>
                <a:spcPts val="0"/>
              </a:spcAft>
              <a:buClrTx/>
              <a:buSzTx/>
              <a:buFontTx/>
              <a:buNone/>
              <a:tabLst/>
              <a:defRPr/>
            </a:pPr>
            <a:r>
              <a:rPr lang="es-EC" dirty="0" smtClean="0"/>
              <a:t>Autocontrol: Se refiere</a:t>
            </a:r>
            <a:r>
              <a:rPr lang="es-EC" baseline="0" dirty="0" smtClean="0"/>
              <a:t> a que el </a:t>
            </a:r>
            <a:r>
              <a:rPr lang="es-EC" dirty="0" smtClean="0"/>
              <a:t>proceso funcione el mayor tiempo posible sin necesidad de la inclusión del recurso humano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C"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s-ES_tradnl"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dirty="0" smtClean="0"/>
          </a:p>
          <a:p>
            <a:endParaRPr lang="es-EC" dirty="0" smtClean="0"/>
          </a:p>
          <a:p>
            <a:endParaRPr lang="es-ES" dirty="0"/>
          </a:p>
        </p:txBody>
      </p:sp>
      <p:sp>
        <p:nvSpPr>
          <p:cNvPr id="4" name="Marcador de número de diapositiva 3"/>
          <p:cNvSpPr>
            <a:spLocks noGrp="1"/>
          </p:cNvSpPr>
          <p:nvPr>
            <p:ph type="sldNum" sz="quarter" idx="10"/>
          </p:nvPr>
        </p:nvSpPr>
        <p:spPr/>
        <p:txBody>
          <a:bodyPr/>
          <a:lstStyle/>
          <a:p>
            <a:fld id="{114F3734-421A-D44B-B000-2AD6B16F5128}" type="slidenum">
              <a:rPr lang="es-ES" smtClean="0"/>
              <a:t>11</a:t>
            </a:fld>
            <a:endParaRPr lang="es-ES"/>
          </a:p>
        </p:txBody>
      </p:sp>
    </p:spTree>
    <p:extLst>
      <p:ext uri="{BB962C8B-B14F-4D97-AF65-F5344CB8AC3E}">
        <p14:creationId xmlns:p14="http://schemas.microsoft.com/office/powerpoint/2010/main" val="51749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14F3734-421A-D44B-B000-2AD6B16F5128}" type="slidenum">
              <a:rPr lang="es-ES" smtClean="0"/>
              <a:t>20</a:t>
            </a:fld>
            <a:endParaRPr lang="es-ES"/>
          </a:p>
        </p:txBody>
      </p:sp>
    </p:spTree>
    <p:extLst>
      <p:ext uri="{BB962C8B-B14F-4D97-AF65-F5344CB8AC3E}">
        <p14:creationId xmlns:p14="http://schemas.microsoft.com/office/powerpoint/2010/main" val="2433910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BEE1F12F-8CA1-9E44-B7B0-A76691FCAB98}" type="datetimeFigureOut">
              <a:rPr lang="es-ES" smtClean="0"/>
              <a:t>30/04/14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6216895-B1D5-ED49-A4AF-D0F701A0C512}" type="slidenum">
              <a:rPr lang="es-ES" smtClean="0"/>
              <a:t>‹Nr.›</a:t>
            </a:fld>
            <a:endParaRPr lang="es-ES"/>
          </a:p>
        </p:txBody>
      </p:sp>
    </p:spTree>
    <p:extLst>
      <p:ext uri="{BB962C8B-B14F-4D97-AF65-F5344CB8AC3E}">
        <p14:creationId xmlns:p14="http://schemas.microsoft.com/office/powerpoint/2010/main" val="443618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EE1F12F-8CA1-9E44-B7B0-A76691FCAB98}" type="datetimeFigureOut">
              <a:rPr lang="es-ES" smtClean="0"/>
              <a:t>30/04/14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6216895-B1D5-ED49-A4AF-D0F701A0C512}" type="slidenum">
              <a:rPr lang="es-ES" smtClean="0"/>
              <a:t>‹Nr.›</a:t>
            </a:fld>
            <a:endParaRPr lang="es-ES"/>
          </a:p>
        </p:txBody>
      </p:sp>
    </p:spTree>
    <p:extLst>
      <p:ext uri="{BB962C8B-B14F-4D97-AF65-F5344CB8AC3E}">
        <p14:creationId xmlns:p14="http://schemas.microsoft.com/office/powerpoint/2010/main" val="1229719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EE1F12F-8CA1-9E44-B7B0-A76691FCAB98}" type="datetimeFigureOut">
              <a:rPr lang="es-ES" smtClean="0"/>
              <a:t>30/04/14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6216895-B1D5-ED49-A4AF-D0F701A0C512}" type="slidenum">
              <a:rPr lang="es-ES" smtClean="0"/>
              <a:t>‹Nr.›</a:t>
            </a:fld>
            <a:endParaRPr lang="es-ES"/>
          </a:p>
        </p:txBody>
      </p:sp>
    </p:spTree>
    <p:extLst>
      <p:ext uri="{BB962C8B-B14F-4D97-AF65-F5344CB8AC3E}">
        <p14:creationId xmlns:p14="http://schemas.microsoft.com/office/powerpoint/2010/main" val="43212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EE1F12F-8CA1-9E44-B7B0-A76691FCAB98}" type="datetimeFigureOut">
              <a:rPr lang="es-ES" smtClean="0"/>
              <a:t>30/04/14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6216895-B1D5-ED49-A4AF-D0F701A0C512}" type="slidenum">
              <a:rPr lang="es-ES" smtClean="0"/>
              <a:t>‹Nr.›</a:t>
            </a:fld>
            <a:endParaRPr lang="es-ES"/>
          </a:p>
        </p:txBody>
      </p:sp>
    </p:spTree>
    <p:extLst>
      <p:ext uri="{BB962C8B-B14F-4D97-AF65-F5344CB8AC3E}">
        <p14:creationId xmlns:p14="http://schemas.microsoft.com/office/powerpoint/2010/main" val="1286497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BEE1F12F-8CA1-9E44-B7B0-A76691FCAB98}" type="datetimeFigureOut">
              <a:rPr lang="es-ES" smtClean="0"/>
              <a:t>30/04/14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6216895-B1D5-ED49-A4AF-D0F701A0C512}" type="slidenum">
              <a:rPr lang="es-ES" smtClean="0"/>
              <a:t>‹Nr.›</a:t>
            </a:fld>
            <a:endParaRPr lang="es-ES"/>
          </a:p>
        </p:txBody>
      </p:sp>
    </p:spTree>
    <p:extLst>
      <p:ext uri="{BB962C8B-B14F-4D97-AF65-F5344CB8AC3E}">
        <p14:creationId xmlns:p14="http://schemas.microsoft.com/office/powerpoint/2010/main" val="1303790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BEE1F12F-8CA1-9E44-B7B0-A76691FCAB98}" type="datetimeFigureOut">
              <a:rPr lang="es-ES" smtClean="0"/>
              <a:t>30/04/14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6216895-B1D5-ED49-A4AF-D0F701A0C512}" type="slidenum">
              <a:rPr lang="es-ES" smtClean="0"/>
              <a:t>‹Nr.›</a:t>
            </a:fld>
            <a:endParaRPr lang="es-ES"/>
          </a:p>
        </p:txBody>
      </p:sp>
    </p:spTree>
    <p:extLst>
      <p:ext uri="{BB962C8B-B14F-4D97-AF65-F5344CB8AC3E}">
        <p14:creationId xmlns:p14="http://schemas.microsoft.com/office/powerpoint/2010/main" val="4106741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BEE1F12F-8CA1-9E44-B7B0-A76691FCAB98}" type="datetimeFigureOut">
              <a:rPr lang="es-ES" smtClean="0"/>
              <a:t>30/04/14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6216895-B1D5-ED49-A4AF-D0F701A0C512}" type="slidenum">
              <a:rPr lang="es-ES" smtClean="0"/>
              <a:t>‹Nr.›</a:t>
            </a:fld>
            <a:endParaRPr lang="es-ES"/>
          </a:p>
        </p:txBody>
      </p:sp>
    </p:spTree>
    <p:extLst>
      <p:ext uri="{BB962C8B-B14F-4D97-AF65-F5344CB8AC3E}">
        <p14:creationId xmlns:p14="http://schemas.microsoft.com/office/powerpoint/2010/main" val="3250366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BEE1F12F-8CA1-9E44-B7B0-A76691FCAB98}" type="datetimeFigureOut">
              <a:rPr lang="es-ES" smtClean="0"/>
              <a:t>30/04/14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6216895-B1D5-ED49-A4AF-D0F701A0C512}" type="slidenum">
              <a:rPr lang="es-ES" smtClean="0"/>
              <a:t>‹Nr.›</a:t>
            </a:fld>
            <a:endParaRPr lang="es-ES"/>
          </a:p>
        </p:txBody>
      </p:sp>
    </p:spTree>
    <p:extLst>
      <p:ext uri="{BB962C8B-B14F-4D97-AF65-F5344CB8AC3E}">
        <p14:creationId xmlns:p14="http://schemas.microsoft.com/office/powerpoint/2010/main" val="2230354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EE1F12F-8CA1-9E44-B7B0-A76691FCAB98}" type="datetimeFigureOut">
              <a:rPr lang="es-ES" smtClean="0"/>
              <a:t>30/04/14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6216895-B1D5-ED49-A4AF-D0F701A0C512}" type="slidenum">
              <a:rPr lang="es-ES" smtClean="0"/>
              <a:t>‹Nr.›</a:t>
            </a:fld>
            <a:endParaRPr lang="es-ES"/>
          </a:p>
        </p:txBody>
      </p:sp>
    </p:spTree>
    <p:extLst>
      <p:ext uri="{BB962C8B-B14F-4D97-AF65-F5344CB8AC3E}">
        <p14:creationId xmlns:p14="http://schemas.microsoft.com/office/powerpoint/2010/main" val="3710556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EE1F12F-8CA1-9E44-B7B0-A76691FCAB98}" type="datetimeFigureOut">
              <a:rPr lang="es-ES" smtClean="0"/>
              <a:t>30/04/14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6216895-B1D5-ED49-A4AF-D0F701A0C512}" type="slidenum">
              <a:rPr lang="es-ES" smtClean="0"/>
              <a:t>‹Nr.›</a:t>
            </a:fld>
            <a:endParaRPr lang="es-ES"/>
          </a:p>
        </p:txBody>
      </p:sp>
    </p:spTree>
    <p:extLst>
      <p:ext uri="{BB962C8B-B14F-4D97-AF65-F5344CB8AC3E}">
        <p14:creationId xmlns:p14="http://schemas.microsoft.com/office/powerpoint/2010/main" val="909795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EE1F12F-8CA1-9E44-B7B0-A76691FCAB98}" type="datetimeFigureOut">
              <a:rPr lang="es-ES" smtClean="0"/>
              <a:t>30/04/14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6216895-B1D5-ED49-A4AF-D0F701A0C512}" type="slidenum">
              <a:rPr lang="es-ES" smtClean="0"/>
              <a:t>‹Nr.›</a:t>
            </a:fld>
            <a:endParaRPr lang="es-ES"/>
          </a:p>
        </p:txBody>
      </p:sp>
    </p:spTree>
    <p:extLst>
      <p:ext uri="{BB962C8B-B14F-4D97-AF65-F5344CB8AC3E}">
        <p14:creationId xmlns:p14="http://schemas.microsoft.com/office/powerpoint/2010/main" val="35800982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1F12F-8CA1-9E44-B7B0-A76691FCAB98}" type="datetimeFigureOut">
              <a:rPr lang="es-ES" smtClean="0"/>
              <a:t>30/04/14</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216895-B1D5-ED49-A4AF-D0F701A0C512}" type="slidenum">
              <a:rPr lang="es-ES" smtClean="0"/>
              <a:t>‹Nr.›</a:t>
            </a:fld>
            <a:endParaRPr lang="es-ES"/>
          </a:p>
        </p:txBody>
      </p:sp>
    </p:spTree>
    <p:extLst>
      <p:ext uri="{BB962C8B-B14F-4D97-AF65-F5344CB8AC3E}">
        <p14:creationId xmlns:p14="http://schemas.microsoft.com/office/powerpoint/2010/main" val="4291374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package" Target="../embeddings/Documento_de_Microsoft_Word1.docx"/><Relationship Id="rId4"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package" Target="../embeddings/Documento_de_Microsoft_Word2.docx"/><Relationship Id="rId5" Type="http://schemas.openxmlformats.org/officeDocument/2006/relationships/image" Target="../media/image9.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package" Target="../embeddings/Documento_de_Microsoft_Word3.docx"/><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30916" y="1456018"/>
            <a:ext cx="7894807" cy="2430182"/>
          </a:xfrm>
        </p:spPr>
        <p:txBody>
          <a:bodyPr>
            <a:normAutofit fontScale="90000"/>
          </a:bodyPr>
          <a:lstStyle/>
          <a:p>
            <a:r>
              <a:rPr lang="es-EC" sz="1300" b="1" dirty="0" smtClean="0"/>
              <a:t/>
            </a:r>
            <a:br>
              <a:rPr lang="es-EC" sz="1300" b="1" dirty="0" smtClean="0"/>
            </a:br>
            <a:r>
              <a:rPr lang="es-EC" sz="1300" b="1" dirty="0"/>
              <a:t/>
            </a:r>
            <a:br>
              <a:rPr lang="es-EC" sz="1300" b="1" dirty="0"/>
            </a:br>
            <a:r>
              <a:rPr lang="es-EC" sz="1300" b="1" dirty="0" smtClean="0"/>
              <a:t/>
            </a:r>
            <a:br>
              <a:rPr lang="es-EC" sz="1300" b="1" dirty="0" smtClean="0"/>
            </a:br>
            <a:r>
              <a:rPr lang="es-EC" sz="1300" b="1" dirty="0"/>
              <a:t/>
            </a:r>
            <a:br>
              <a:rPr lang="es-EC" sz="1300" b="1" dirty="0"/>
            </a:br>
            <a:r>
              <a:rPr lang="es-EC" sz="1300" b="1" dirty="0" smtClean="0"/>
              <a:t/>
            </a:r>
            <a:br>
              <a:rPr lang="es-EC" sz="1300" b="1" dirty="0" smtClean="0"/>
            </a:br>
            <a:r>
              <a:rPr lang="es-EC" sz="1300" b="1" dirty="0"/>
              <a:t/>
            </a:r>
            <a:br>
              <a:rPr lang="es-EC" sz="1300" b="1" dirty="0"/>
            </a:br>
            <a:r>
              <a:rPr lang="es-EC" sz="1300" b="1" dirty="0" smtClean="0"/>
              <a:t/>
            </a:r>
            <a:br>
              <a:rPr lang="es-EC" sz="1300" b="1" dirty="0" smtClean="0"/>
            </a:br>
            <a:r>
              <a:rPr lang="es-EC" sz="1300" b="1" dirty="0"/>
              <a:t/>
            </a:r>
            <a:br>
              <a:rPr lang="es-EC" sz="1300" b="1" dirty="0"/>
            </a:br>
            <a:r>
              <a:rPr lang="es-EC" sz="1300" b="1" dirty="0" smtClean="0"/>
              <a:t/>
            </a:r>
            <a:br>
              <a:rPr lang="es-EC" sz="1300" b="1" dirty="0" smtClean="0"/>
            </a:br>
            <a:r>
              <a:rPr lang="es-EC" sz="1300" b="1" dirty="0"/>
              <a:t/>
            </a:r>
            <a:br>
              <a:rPr lang="es-EC" sz="1300" b="1" dirty="0"/>
            </a:br>
            <a:r>
              <a:rPr lang="es-EC" sz="1300" b="1" dirty="0" smtClean="0"/>
              <a:t/>
            </a:r>
            <a:br>
              <a:rPr lang="es-EC" sz="1300" b="1" dirty="0" smtClean="0"/>
            </a:br>
            <a:r>
              <a:rPr lang="es-EC" sz="1300" b="1" dirty="0"/>
              <a:t/>
            </a:r>
            <a:br>
              <a:rPr lang="es-EC" sz="1300" b="1" dirty="0"/>
            </a:br>
            <a:r>
              <a:rPr lang="es-EC" sz="1300" b="1" dirty="0" smtClean="0"/>
              <a:t/>
            </a:r>
            <a:br>
              <a:rPr lang="es-EC" sz="1300" b="1" dirty="0" smtClean="0"/>
            </a:br>
            <a:r>
              <a:rPr lang="es-EC" sz="1300" b="1" dirty="0"/>
              <a:t/>
            </a:r>
            <a:br>
              <a:rPr lang="es-EC" sz="1300" b="1" dirty="0"/>
            </a:br>
            <a:r>
              <a:rPr lang="es-EC" sz="1300" b="1" dirty="0" smtClean="0"/>
              <a:t/>
            </a:r>
            <a:br>
              <a:rPr lang="es-EC" sz="1300" b="1" dirty="0" smtClean="0"/>
            </a:br>
            <a:r>
              <a:rPr lang="es-EC" sz="1300" b="1" dirty="0"/>
              <a:t/>
            </a:r>
            <a:br>
              <a:rPr lang="es-EC" sz="1300" b="1" dirty="0"/>
            </a:br>
            <a:r>
              <a:rPr lang="es-EC" sz="1300" b="1" dirty="0" smtClean="0"/>
              <a:t/>
            </a:r>
            <a:br>
              <a:rPr lang="es-EC" sz="1300" b="1" dirty="0" smtClean="0"/>
            </a:br>
            <a:r>
              <a:rPr lang="es-EC" sz="1300" b="1" dirty="0"/>
              <a:t/>
            </a:r>
            <a:br>
              <a:rPr lang="es-EC" sz="1300" b="1" dirty="0"/>
            </a:br>
            <a:r>
              <a:rPr lang="es-EC" sz="1300" b="1" dirty="0" smtClean="0"/>
              <a:t/>
            </a:r>
            <a:br>
              <a:rPr lang="es-EC" sz="1300" b="1" dirty="0" smtClean="0"/>
            </a:br>
            <a:r>
              <a:rPr lang="es-EC" sz="1300" b="1" dirty="0"/>
              <a:t/>
            </a:r>
            <a:br>
              <a:rPr lang="es-EC" sz="1300" b="1" dirty="0"/>
            </a:br>
            <a:r>
              <a:rPr lang="es-EC" sz="1300" b="1" dirty="0"/>
              <a:t/>
            </a:r>
            <a:br>
              <a:rPr lang="es-EC" sz="1300" b="1" dirty="0"/>
            </a:br>
            <a:r>
              <a:rPr lang="es-EC" sz="1300" b="1" dirty="0" smtClean="0"/>
              <a:t/>
            </a:r>
            <a:br>
              <a:rPr lang="es-EC" sz="1300" b="1" dirty="0" smtClean="0"/>
            </a:br>
            <a:r>
              <a:rPr lang="es-EC" sz="1300" b="1" dirty="0" smtClean="0"/>
              <a:t/>
            </a:r>
            <a:br>
              <a:rPr lang="es-EC" sz="1300" b="1" dirty="0" smtClean="0"/>
            </a:br>
            <a:r>
              <a:rPr lang="es-EC" sz="1800" b="1" dirty="0" smtClean="0"/>
              <a:t>DEPARTAMENTO </a:t>
            </a:r>
            <a:r>
              <a:rPr lang="es-EC" sz="1800" b="1" dirty="0"/>
              <a:t>DE </a:t>
            </a:r>
            <a:r>
              <a:rPr lang="es-EC" sz="1800" b="1" dirty="0" smtClean="0"/>
              <a:t>ELÉCTRICA </a:t>
            </a:r>
            <a:r>
              <a:rPr lang="es-EC" sz="1800" b="1" dirty="0"/>
              <a:t>Y ELECTRÓNICA</a:t>
            </a:r>
            <a:r>
              <a:rPr lang="es-ES_tradnl" sz="1800" dirty="0"/>
              <a:t/>
            </a:r>
            <a:br>
              <a:rPr lang="es-ES_tradnl" sz="1800" dirty="0"/>
            </a:br>
            <a:r>
              <a:rPr lang="es-EC" sz="1300" b="1" dirty="0"/>
              <a:t> </a:t>
            </a:r>
            <a:r>
              <a:rPr lang="es-ES_tradnl" sz="1300" dirty="0"/>
              <a:t/>
            </a:r>
            <a:br>
              <a:rPr lang="es-ES_tradnl" sz="1300" dirty="0"/>
            </a:br>
            <a:r>
              <a:rPr lang="es-EC" sz="1800" b="1" dirty="0"/>
              <a:t> </a:t>
            </a:r>
            <a:r>
              <a:rPr lang="es-ES_tradnl" sz="1800" dirty="0"/>
              <a:t/>
            </a:r>
            <a:br>
              <a:rPr lang="es-ES_tradnl" sz="1800" dirty="0"/>
            </a:br>
            <a:r>
              <a:rPr lang="es-EC" sz="1800" b="1" dirty="0"/>
              <a:t>CARRERA DE INGENIERÍA EN ELECTRÓNICA, </a:t>
            </a:r>
            <a:r>
              <a:rPr lang="es-ES_tradnl" sz="1800" dirty="0"/>
              <a:t/>
            </a:r>
            <a:br>
              <a:rPr lang="es-ES_tradnl" sz="1800" dirty="0"/>
            </a:br>
            <a:r>
              <a:rPr lang="es-EC" sz="1800" b="1" dirty="0"/>
              <a:t>AUTOMATIZACIÓN Y CONTROL</a:t>
            </a:r>
            <a:r>
              <a:rPr lang="es-ES_tradnl" sz="1800" dirty="0"/>
              <a:t/>
            </a:r>
            <a:br>
              <a:rPr lang="es-ES_tradnl" sz="1800" dirty="0"/>
            </a:br>
            <a:r>
              <a:rPr lang="es-EC" sz="1800" b="1" dirty="0"/>
              <a:t> </a:t>
            </a:r>
            <a:r>
              <a:rPr lang="es-ES_tradnl" sz="1800" dirty="0"/>
              <a:t/>
            </a:r>
            <a:br>
              <a:rPr lang="es-ES_tradnl" sz="1800" dirty="0"/>
            </a:br>
            <a:r>
              <a:rPr lang="es-EC" sz="1300" b="1" dirty="0"/>
              <a:t> </a:t>
            </a:r>
            <a:r>
              <a:rPr lang="es-ES_tradnl" sz="1300" dirty="0"/>
              <a:t/>
            </a:r>
            <a:br>
              <a:rPr lang="es-ES_tradnl" sz="1300" dirty="0"/>
            </a:br>
            <a:r>
              <a:rPr lang="es-EC" sz="1800" b="1" dirty="0"/>
              <a:t>TESIS PREVIA A LA OBTENCIÓN DEL TÍTULO DE INGENIERÍA ELECTRÓNICA</a:t>
            </a:r>
            <a:r>
              <a:rPr lang="es-ES_tradnl" sz="1800" dirty="0"/>
              <a:t/>
            </a:r>
            <a:br>
              <a:rPr lang="es-ES_tradnl" sz="1800" dirty="0"/>
            </a:br>
            <a:r>
              <a:rPr lang="es-EC" sz="1300" b="1" dirty="0"/>
              <a:t> </a:t>
            </a:r>
            <a:r>
              <a:rPr lang="es-ES_tradnl" sz="1300" dirty="0"/>
              <a:t/>
            </a:r>
            <a:br>
              <a:rPr lang="es-ES_tradnl" sz="1300" dirty="0"/>
            </a:br>
            <a:r>
              <a:rPr lang="es-EC" sz="1800" b="1" dirty="0"/>
              <a:t> </a:t>
            </a:r>
            <a:r>
              <a:rPr lang="es-ES_tradnl" sz="1800" dirty="0"/>
              <a:t/>
            </a:r>
            <a:br>
              <a:rPr lang="es-ES_tradnl" sz="1800" dirty="0"/>
            </a:br>
            <a:r>
              <a:rPr lang="es-EC" sz="1800" b="1" dirty="0"/>
              <a:t>AUTOR: POGO MACAS, EDISON </a:t>
            </a:r>
            <a:r>
              <a:rPr lang="es-EC" sz="1800" b="1" dirty="0" smtClean="0"/>
              <a:t>ANDRÉS</a:t>
            </a:r>
            <a:r>
              <a:rPr lang="es-EC" sz="1800" b="1" dirty="0"/>
              <a:t> </a:t>
            </a:r>
            <a:r>
              <a:rPr lang="es-ES_tradnl" sz="1800" dirty="0"/>
              <a:t/>
            </a:r>
            <a:br>
              <a:rPr lang="es-ES_tradnl" sz="1800" dirty="0"/>
            </a:br>
            <a:r>
              <a:rPr lang="es-ES_tradnl" sz="1300" dirty="0" smtClean="0"/>
              <a:t/>
            </a:r>
            <a:br>
              <a:rPr lang="es-ES_tradnl" sz="1300" dirty="0" smtClean="0"/>
            </a:br>
            <a:r>
              <a:rPr lang="es-EC" sz="2000" b="1" dirty="0" smtClean="0"/>
              <a:t>TEMA</a:t>
            </a:r>
            <a:r>
              <a:rPr lang="es-EC" sz="2000" b="1" dirty="0"/>
              <a:t>: OPTIMIZACIÓN DEL SISTEMA DE ENFRIAMIENTO DE AGUA EN FORMACIÓN PARA EL CAMPO DE EXTRACCIÓN DE CRUDO VILLANO A DE LA EMPRESA AGIP OIL ECUADOR</a:t>
            </a:r>
            <a:r>
              <a:rPr lang="es-ES_tradnl" sz="2000" b="1" dirty="0"/>
              <a:t/>
            </a:r>
            <a:br>
              <a:rPr lang="es-ES_tradnl" sz="2000" b="1" dirty="0"/>
            </a:br>
            <a:r>
              <a:rPr lang="es-EC" sz="1800" b="1" dirty="0"/>
              <a:t>  </a:t>
            </a:r>
            <a:r>
              <a:rPr lang="es-ES_tradnl" sz="1800" dirty="0"/>
              <a:t/>
            </a:r>
            <a:br>
              <a:rPr lang="es-ES_tradnl" sz="1800" dirty="0"/>
            </a:br>
            <a:r>
              <a:rPr lang="es-EC" sz="1800" b="1" dirty="0"/>
              <a:t>DIRECTOR: ING. ORTIZ, HUGO</a:t>
            </a:r>
            <a:r>
              <a:rPr lang="es-ES_tradnl" sz="1800" dirty="0"/>
              <a:t/>
            </a:r>
            <a:br>
              <a:rPr lang="es-ES_tradnl" sz="1800" dirty="0"/>
            </a:br>
            <a:r>
              <a:rPr lang="es-EC" sz="1800" b="1" dirty="0"/>
              <a:t>CODIRECTOR: ING. CHACÓN, </a:t>
            </a:r>
            <a:r>
              <a:rPr lang="es-EC" sz="1800" b="1" dirty="0" smtClean="0"/>
              <a:t>ALEJANDRO</a:t>
            </a:r>
            <a:r>
              <a:rPr lang="es-EC" sz="1800" b="1" dirty="0"/>
              <a:t> </a:t>
            </a:r>
            <a:r>
              <a:rPr lang="es-ES_tradnl" sz="1800" dirty="0"/>
              <a:t/>
            </a:r>
            <a:br>
              <a:rPr lang="es-ES_tradnl" sz="1800" dirty="0"/>
            </a:br>
            <a:r>
              <a:rPr lang="es-EC" sz="1800" b="1" dirty="0"/>
              <a:t>SANGOLQUÍ, ABRIL 2014</a:t>
            </a:r>
            <a:r>
              <a:rPr lang="es-ES_tradnl" sz="1800" dirty="0"/>
              <a:t/>
            </a:r>
            <a:br>
              <a:rPr lang="es-ES_tradnl" sz="1800" dirty="0"/>
            </a:br>
            <a:r>
              <a:rPr lang="es-EC" b="1" dirty="0"/>
              <a:t/>
            </a:r>
            <a:br>
              <a:rPr lang="es-EC" b="1" dirty="0"/>
            </a:br>
            <a:endParaRPr lang="es-ES" dirty="0"/>
          </a:p>
        </p:txBody>
      </p:sp>
      <p:sp>
        <p:nvSpPr>
          <p:cNvPr id="3" name="Subtítulo 2"/>
          <p:cNvSpPr>
            <a:spLocks noGrp="1"/>
          </p:cNvSpPr>
          <p:nvPr>
            <p:ph type="subTitle" idx="1"/>
          </p:nvPr>
        </p:nvSpPr>
        <p:spPr>
          <a:xfrm>
            <a:off x="1371600" y="4786272"/>
            <a:ext cx="6400800" cy="852528"/>
          </a:xfrm>
        </p:spPr>
        <p:txBody>
          <a:bodyPr/>
          <a:lstStyle/>
          <a:p>
            <a:r>
              <a:rPr lang="es-ES" dirty="0" smtClean="0"/>
              <a:t>  </a:t>
            </a:r>
            <a:endParaRPr lang="es-E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876777" y="483106"/>
            <a:ext cx="5277556" cy="1096829"/>
          </a:xfrm>
          <a:prstGeom prst="rect">
            <a:avLst/>
          </a:prstGeom>
          <a:noFill/>
          <a:ln>
            <a:noFill/>
          </a:ln>
        </p:spPr>
      </p:pic>
    </p:spTree>
    <p:extLst>
      <p:ext uri="{BB962C8B-B14F-4D97-AF65-F5344CB8AC3E}">
        <p14:creationId xmlns:p14="http://schemas.microsoft.com/office/powerpoint/2010/main" val="33631423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s-EC" b="1" dirty="0"/>
              <a:t>INGENIERÍA CONCEPTUAL.</a:t>
            </a:r>
            <a:endParaRPr lang="es-ES_tradnl" b="1" dirty="0"/>
          </a:p>
        </p:txBody>
      </p:sp>
      <p:sp>
        <p:nvSpPr>
          <p:cNvPr id="3" name="Marcador de contenido 2"/>
          <p:cNvSpPr>
            <a:spLocks noGrp="1"/>
          </p:cNvSpPr>
          <p:nvPr>
            <p:ph idx="1"/>
          </p:nvPr>
        </p:nvSpPr>
        <p:spPr/>
        <p:txBody>
          <a:bodyPr>
            <a:normAutofit fontScale="85000" lnSpcReduction="10000"/>
          </a:bodyPr>
          <a:lstStyle/>
          <a:p>
            <a:pPr algn="just"/>
            <a:r>
              <a:rPr lang="es-EC" dirty="0"/>
              <a:t>S</a:t>
            </a:r>
            <a:r>
              <a:rPr lang="es-EC" dirty="0" smtClean="0"/>
              <a:t>e </a:t>
            </a:r>
            <a:r>
              <a:rPr lang="es-EC" dirty="0"/>
              <a:t>realiza básicamente un estudio térmico e hidráulico que muestra la posible realización del proyecto para un caso actual o para un caso futuro de agua, con la infraestructura actual y con una posible adaptación y mejoramiento del sistema de </a:t>
            </a:r>
            <a:r>
              <a:rPr lang="es-EC" dirty="0" smtClean="0"/>
              <a:t>enfriamiento. </a:t>
            </a:r>
          </a:p>
          <a:p>
            <a:pPr algn="just"/>
            <a:r>
              <a:rPr lang="es-EC" dirty="0"/>
              <a:t>S</a:t>
            </a:r>
            <a:r>
              <a:rPr lang="es-EC" dirty="0" smtClean="0"/>
              <a:t>e </a:t>
            </a:r>
            <a:r>
              <a:rPr lang="es-EC" dirty="0"/>
              <a:t>presentan diversas </a:t>
            </a:r>
            <a:r>
              <a:rPr lang="es-EC" dirty="0" smtClean="0"/>
              <a:t>opciones, se muestra </a:t>
            </a:r>
            <a:r>
              <a:rPr lang="es-EC" dirty="0"/>
              <a:t>en detalle ¿Cuál resultaría la mejor opción?, ya sea por viabilidad técnica, económica, problemas con las líneas de tubería, problemas de erosión, espacio físico, entre otras características propias de este proyecto.</a:t>
            </a:r>
            <a:endParaRPr lang="es-ES_tradnl" dirty="0"/>
          </a:p>
          <a:p>
            <a:endParaRPr lang="es-ES" dirty="0"/>
          </a:p>
        </p:txBody>
      </p:sp>
    </p:spTree>
    <p:extLst>
      <p:ext uri="{BB962C8B-B14F-4D97-AF65-F5344CB8AC3E}">
        <p14:creationId xmlns:p14="http://schemas.microsoft.com/office/powerpoint/2010/main" val="8568946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lvl="2" algn="ctr" defTabSz="457200" rtl="0">
              <a:spcBef>
                <a:spcPct val="0"/>
              </a:spcBef>
            </a:pPr>
            <a:r>
              <a:rPr lang="es-EC" sz="2600" b="1" dirty="0"/>
              <a:t>Matriz de evaluación para la selección de la mejor propuesta dentro del Estudio Térmico.</a:t>
            </a:r>
            <a:r>
              <a:rPr lang="es-ES_tradnl" sz="2600" b="1" dirty="0"/>
              <a:t/>
            </a:r>
            <a:br>
              <a:rPr lang="es-ES_tradnl" sz="2600" b="1" dirty="0"/>
            </a:br>
            <a:endParaRPr lang="es-ES" sz="2600" dirty="0"/>
          </a:p>
        </p:txBody>
      </p:sp>
      <p:sp>
        <p:nvSpPr>
          <p:cNvPr id="3" name="Marcador de contenido 2"/>
          <p:cNvSpPr>
            <a:spLocks noGrp="1"/>
          </p:cNvSpPr>
          <p:nvPr>
            <p:ph idx="1"/>
          </p:nvPr>
        </p:nvSpPr>
        <p:spPr/>
        <p:txBody>
          <a:bodyPr>
            <a:normAutofit fontScale="92500" lnSpcReduction="20000"/>
          </a:bodyPr>
          <a:lstStyle/>
          <a:p>
            <a:pPr marL="457200" lvl="1" indent="0" algn="just">
              <a:buNone/>
            </a:pPr>
            <a:r>
              <a:rPr lang="es-EC" b="1" dirty="0"/>
              <a:t>Matriz A. </a:t>
            </a:r>
            <a:r>
              <a:rPr lang="es-EC" b="1" dirty="0" smtClean="0"/>
              <a:t>Viabilidad</a:t>
            </a:r>
            <a:r>
              <a:rPr lang="es-EC" b="1" dirty="0"/>
              <a:t>.</a:t>
            </a:r>
            <a:endParaRPr lang="es-EC" dirty="0"/>
          </a:p>
          <a:p>
            <a:pPr lvl="1" algn="just">
              <a:buFont typeface="Arial"/>
              <a:buChar char="•"/>
            </a:pPr>
            <a:r>
              <a:rPr lang="es-EC" dirty="0" smtClean="0"/>
              <a:t>Viabilidad Técnica.</a:t>
            </a:r>
          </a:p>
          <a:p>
            <a:pPr lvl="1" algn="just">
              <a:buFont typeface="Arial"/>
              <a:buChar char="•"/>
            </a:pPr>
            <a:r>
              <a:rPr lang="es-EC" dirty="0" smtClean="0"/>
              <a:t>Viabilidad Económica.</a:t>
            </a:r>
            <a:endParaRPr lang="es-EC" b="1" dirty="0"/>
          </a:p>
          <a:p>
            <a:pPr marL="457200" lvl="1" indent="0" algn="just">
              <a:buNone/>
            </a:pPr>
            <a:r>
              <a:rPr lang="es-EC" b="1" dirty="0" smtClean="0"/>
              <a:t>Matriz </a:t>
            </a:r>
            <a:r>
              <a:rPr lang="es-EC" b="1" dirty="0"/>
              <a:t>B. </a:t>
            </a:r>
            <a:r>
              <a:rPr lang="es-EC" b="1" dirty="0" smtClean="0"/>
              <a:t>Consistencia</a:t>
            </a:r>
          </a:p>
          <a:p>
            <a:pPr lvl="1" algn="just">
              <a:buFont typeface="Arial"/>
              <a:buChar char="•"/>
            </a:pPr>
            <a:r>
              <a:rPr lang="es-EC" dirty="0" smtClean="0"/>
              <a:t>Adaptación </a:t>
            </a:r>
          </a:p>
          <a:p>
            <a:pPr lvl="1" algn="just">
              <a:buFont typeface="Arial"/>
              <a:buChar char="•"/>
            </a:pPr>
            <a:r>
              <a:rPr lang="es-EC" dirty="0" smtClean="0"/>
              <a:t>Capacitación </a:t>
            </a:r>
          </a:p>
          <a:p>
            <a:pPr lvl="1" algn="just">
              <a:buFont typeface="Arial"/>
              <a:buChar char="•"/>
            </a:pPr>
            <a:r>
              <a:rPr lang="es-EC" dirty="0" smtClean="0"/>
              <a:t>Comunicación.</a:t>
            </a:r>
          </a:p>
          <a:p>
            <a:pPr marL="457200" lvl="1" indent="0" algn="just">
              <a:buNone/>
            </a:pPr>
            <a:r>
              <a:rPr lang="es-EC" b="1" dirty="0"/>
              <a:t>Matriz C. </a:t>
            </a:r>
            <a:r>
              <a:rPr lang="es-EC" b="1" dirty="0" smtClean="0"/>
              <a:t>Desarrollo.</a:t>
            </a:r>
          </a:p>
          <a:p>
            <a:pPr lvl="1" algn="just">
              <a:buFont typeface="Arial"/>
              <a:buChar char="•"/>
            </a:pPr>
            <a:r>
              <a:rPr lang="es-EC" dirty="0" smtClean="0"/>
              <a:t>Finalidad.</a:t>
            </a:r>
          </a:p>
          <a:p>
            <a:pPr lvl="1" algn="just">
              <a:buFont typeface="Arial"/>
              <a:buChar char="•"/>
            </a:pPr>
            <a:r>
              <a:rPr lang="es-EC" dirty="0" smtClean="0"/>
              <a:t>Autonomía</a:t>
            </a:r>
          </a:p>
          <a:p>
            <a:pPr lvl="1" algn="just">
              <a:buFont typeface="Arial"/>
              <a:buChar char="•"/>
            </a:pPr>
            <a:r>
              <a:rPr lang="es-EC" dirty="0" smtClean="0"/>
              <a:t>Autocontrol</a:t>
            </a:r>
          </a:p>
          <a:p>
            <a:pPr marL="457200" lvl="1" indent="0" algn="just">
              <a:buNone/>
            </a:pPr>
            <a:endParaRPr lang="es-ES" dirty="0"/>
          </a:p>
          <a:p>
            <a:pPr lvl="1" algn="just">
              <a:buFont typeface="Arial"/>
              <a:buChar char="•"/>
            </a:pPr>
            <a:endParaRPr lang="es-EC" dirty="0" smtClean="0"/>
          </a:p>
          <a:p>
            <a:pPr marL="457200" lvl="1" indent="0" algn="just">
              <a:buNone/>
            </a:pPr>
            <a:endParaRPr lang="es-ES" dirty="0"/>
          </a:p>
        </p:txBody>
      </p:sp>
    </p:spTree>
    <p:extLst>
      <p:ext uri="{BB962C8B-B14F-4D97-AF65-F5344CB8AC3E}">
        <p14:creationId xmlns:p14="http://schemas.microsoft.com/office/powerpoint/2010/main" val="7081746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458538"/>
          </a:xfrm>
        </p:spPr>
        <p:txBody>
          <a:bodyPr>
            <a:normAutofit/>
          </a:bodyPr>
          <a:lstStyle/>
          <a:p>
            <a:pPr algn="just"/>
            <a:r>
              <a:rPr lang="es-EC" sz="2000" dirty="0"/>
              <a:t>Los valores </a:t>
            </a:r>
            <a:r>
              <a:rPr lang="es-EC" sz="2000" dirty="0" smtClean="0"/>
              <a:t>mostrados a continuación, están </a:t>
            </a:r>
            <a:r>
              <a:rPr lang="es-EC" sz="2000" dirty="0"/>
              <a:t>relacionados en base al porcentaje de cumplimiento de cada criterio, siendo el número de mayor valor en el que recoge mejor todos los requerimientos de dicho criterio</a:t>
            </a:r>
            <a:r>
              <a:rPr lang="es-ES_tradnl" sz="2000" dirty="0" smtClean="0">
                <a:effectLst/>
              </a:rPr>
              <a:t> </a:t>
            </a:r>
            <a:endParaRPr lang="es-ES" sz="20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243288673"/>
              </p:ext>
            </p:extLst>
          </p:nvPr>
        </p:nvGraphicFramePr>
        <p:xfrm>
          <a:off x="1848555" y="2034491"/>
          <a:ext cx="5037668" cy="3316938"/>
        </p:xfrm>
        <a:graphic>
          <a:graphicData uri="http://schemas.openxmlformats.org/drawingml/2006/table">
            <a:tbl>
              <a:tblPr firstRow="1" bandRow="1">
                <a:tableStyleId>{5C22544A-7EE6-4342-B048-85BDC9FD1C3A}</a:tableStyleId>
              </a:tblPr>
              <a:tblGrid>
                <a:gridCol w="2518834"/>
                <a:gridCol w="2518834"/>
              </a:tblGrid>
              <a:tr h="552823">
                <a:tc>
                  <a:txBody>
                    <a:bodyPr/>
                    <a:lstStyle/>
                    <a:p>
                      <a:pPr algn="ctr">
                        <a:lnSpc>
                          <a:spcPct val="150000"/>
                        </a:lnSpc>
                        <a:spcAft>
                          <a:spcPts val="0"/>
                        </a:spcAft>
                      </a:pPr>
                      <a:r>
                        <a:rPr lang="es-EC" sz="1200" b="1" dirty="0">
                          <a:solidFill>
                            <a:srgbClr val="FFFFFF"/>
                          </a:solidFill>
                          <a:effectLst/>
                          <a:latin typeface="Arial"/>
                          <a:ea typeface="Cambria"/>
                          <a:cs typeface="Times New Roman"/>
                        </a:rPr>
                        <a:t>Calificación </a:t>
                      </a:r>
                      <a:endParaRPr lang="es-ES_tradnl" sz="1200" dirty="0">
                        <a:effectLst/>
                        <a:latin typeface="Cambria"/>
                        <a:ea typeface="Cambria"/>
                        <a:cs typeface="Times New Roman"/>
                      </a:endParaRPr>
                    </a:p>
                  </a:txBody>
                  <a:tcPr marL="68580" marR="68580" marT="0" marB="0"/>
                </a:tc>
                <a:tc>
                  <a:txBody>
                    <a:bodyPr/>
                    <a:lstStyle/>
                    <a:p>
                      <a:pPr marL="323850" algn="ctr">
                        <a:lnSpc>
                          <a:spcPct val="150000"/>
                        </a:lnSpc>
                        <a:spcAft>
                          <a:spcPts val="0"/>
                        </a:spcAft>
                      </a:pPr>
                      <a:r>
                        <a:rPr lang="es-EC" sz="1200" b="1" dirty="0">
                          <a:solidFill>
                            <a:srgbClr val="FFFFFF"/>
                          </a:solidFill>
                          <a:effectLst/>
                          <a:latin typeface="Arial"/>
                          <a:ea typeface="Cambria"/>
                          <a:cs typeface="Times New Roman"/>
                        </a:rPr>
                        <a:t>Valor </a:t>
                      </a:r>
                      <a:endParaRPr lang="es-ES_tradnl" sz="1200" dirty="0">
                        <a:effectLst/>
                        <a:latin typeface="Cambria"/>
                        <a:ea typeface="Cambria"/>
                        <a:cs typeface="Times New Roman"/>
                      </a:endParaRPr>
                    </a:p>
                  </a:txBody>
                  <a:tcPr marL="68580" marR="68580" marT="0" marB="0"/>
                </a:tc>
              </a:tr>
              <a:tr h="552823">
                <a:tc>
                  <a:txBody>
                    <a:bodyPr/>
                    <a:lstStyle/>
                    <a:p>
                      <a:pPr algn="ctr">
                        <a:lnSpc>
                          <a:spcPct val="150000"/>
                        </a:lnSpc>
                        <a:spcAft>
                          <a:spcPts val="0"/>
                        </a:spcAft>
                      </a:pPr>
                      <a:r>
                        <a:rPr lang="es-EC" sz="1200" b="1">
                          <a:effectLst/>
                          <a:latin typeface="Arial"/>
                          <a:ea typeface="Cambria"/>
                          <a:cs typeface="Times New Roman"/>
                        </a:rPr>
                        <a:t>Alto</a:t>
                      </a:r>
                      <a:endParaRPr lang="es-ES_tradnl" sz="1200">
                        <a:effectLst/>
                        <a:latin typeface="Cambria"/>
                        <a:ea typeface="Cambria"/>
                        <a:cs typeface="Times New Roman"/>
                      </a:endParaRPr>
                    </a:p>
                  </a:txBody>
                  <a:tcPr marL="68580" marR="68580" marT="0" marB="0"/>
                </a:tc>
                <a:tc>
                  <a:txBody>
                    <a:bodyPr/>
                    <a:lstStyle/>
                    <a:p>
                      <a:pPr marL="781050" lvl="1" algn="l">
                        <a:lnSpc>
                          <a:spcPct val="150000"/>
                        </a:lnSpc>
                        <a:spcAft>
                          <a:spcPts val="0"/>
                        </a:spcAft>
                      </a:pPr>
                      <a:r>
                        <a:rPr lang="es-EC" sz="1200" dirty="0" smtClean="0">
                          <a:effectLst/>
                          <a:latin typeface="Arial"/>
                          <a:ea typeface="Cambria"/>
                          <a:cs typeface="Times New Roman"/>
                        </a:rPr>
                        <a:t>        10</a:t>
                      </a:r>
                      <a:endParaRPr lang="es-ES_tradnl" sz="1200" dirty="0">
                        <a:effectLst/>
                        <a:latin typeface="Cambria"/>
                        <a:ea typeface="Cambria"/>
                        <a:cs typeface="Times New Roman"/>
                      </a:endParaRPr>
                    </a:p>
                  </a:txBody>
                  <a:tcPr marL="68580" marR="68580" marT="0" marB="0"/>
                </a:tc>
              </a:tr>
              <a:tr h="552823">
                <a:tc>
                  <a:txBody>
                    <a:bodyPr/>
                    <a:lstStyle/>
                    <a:p>
                      <a:pPr algn="ctr">
                        <a:lnSpc>
                          <a:spcPct val="150000"/>
                        </a:lnSpc>
                        <a:spcAft>
                          <a:spcPts val="0"/>
                        </a:spcAft>
                      </a:pPr>
                      <a:r>
                        <a:rPr lang="es-EC" sz="1200" b="1" dirty="0">
                          <a:effectLst/>
                          <a:latin typeface="Arial"/>
                          <a:ea typeface="Cambria"/>
                          <a:cs typeface="Times New Roman"/>
                        </a:rPr>
                        <a:t>Medio Alto </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dirty="0">
                          <a:effectLst/>
                          <a:latin typeface="Arial"/>
                          <a:ea typeface="Cambria"/>
                          <a:cs typeface="Times New Roman"/>
                        </a:rPr>
                        <a:t>9</a:t>
                      </a:r>
                      <a:endParaRPr lang="es-ES_tradnl" sz="1200" dirty="0">
                        <a:effectLst/>
                        <a:latin typeface="Cambria"/>
                        <a:ea typeface="Cambria"/>
                        <a:cs typeface="Times New Roman"/>
                      </a:endParaRPr>
                    </a:p>
                  </a:txBody>
                  <a:tcPr marL="68580" marR="68580" marT="0" marB="0"/>
                </a:tc>
              </a:tr>
              <a:tr h="552823">
                <a:tc>
                  <a:txBody>
                    <a:bodyPr/>
                    <a:lstStyle/>
                    <a:p>
                      <a:pPr algn="ctr">
                        <a:lnSpc>
                          <a:spcPct val="150000"/>
                        </a:lnSpc>
                        <a:spcAft>
                          <a:spcPts val="0"/>
                        </a:spcAft>
                      </a:pPr>
                      <a:r>
                        <a:rPr lang="es-EC" sz="1200" b="1">
                          <a:effectLst/>
                          <a:latin typeface="Arial"/>
                          <a:ea typeface="Cambria"/>
                          <a:cs typeface="Times New Roman"/>
                        </a:rPr>
                        <a:t>Medio  </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dirty="0">
                          <a:effectLst/>
                          <a:latin typeface="Arial"/>
                          <a:ea typeface="Cambria"/>
                          <a:cs typeface="Times New Roman"/>
                        </a:rPr>
                        <a:t>8</a:t>
                      </a:r>
                      <a:endParaRPr lang="es-ES_tradnl" sz="1200" dirty="0">
                        <a:effectLst/>
                        <a:latin typeface="Cambria"/>
                        <a:ea typeface="Cambria"/>
                        <a:cs typeface="Times New Roman"/>
                      </a:endParaRPr>
                    </a:p>
                  </a:txBody>
                  <a:tcPr marL="68580" marR="68580" marT="0" marB="0"/>
                </a:tc>
              </a:tr>
              <a:tr h="552823">
                <a:tc>
                  <a:txBody>
                    <a:bodyPr/>
                    <a:lstStyle/>
                    <a:p>
                      <a:pPr algn="ctr">
                        <a:lnSpc>
                          <a:spcPct val="150000"/>
                        </a:lnSpc>
                        <a:spcAft>
                          <a:spcPts val="0"/>
                        </a:spcAft>
                      </a:pPr>
                      <a:r>
                        <a:rPr lang="es-EC" sz="1200" b="1">
                          <a:effectLst/>
                          <a:latin typeface="Arial"/>
                          <a:ea typeface="Cambria"/>
                          <a:cs typeface="Times New Roman"/>
                        </a:rPr>
                        <a:t>Medio Bajo </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dirty="0">
                          <a:effectLst/>
                          <a:latin typeface="Arial"/>
                          <a:ea typeface="Cambria"/>
                          <a:cs typeface="Times New Roman"/>
                        </a:rPr>
                        <a:t>7</a:t>
                      </a:r>
                      <a:endParaRPr lang="es-ES_tradnl" sz="1200" dirty="0">
                        <a:effectLst/>
                        <a:latin typeface="Cambria"/>
                        <a:ea typeface="Cambria"/>
                        <a:cs typeface="Times New Roman"/>
                      </a:endParaRPr>
                    </a:p>
                  </a:txBody>
                  <a:tcPr marL="68580" marR="68580" marT="0" marB="0"/>
                </a:tc>
              </a:tr>
              <a:tr h="552823">
                <a:tc>
                  <a:txBody>
                    <a:bodyPr/>
                    <a:lstStyle/>
                    <a:p>
                      <a:pPr algn="ctr">
                        <a:lnSpc>
                          <a:spcPct val="150000"/>
                        </a:lnSpc>
                        <a:spcAft>
                          <a:spcPts val="0"/>
                        </a:spcAft>
                      </a:pPr>
                      <a:r>
                        <a:rPr lang="es-EC" sz="1200" b="1">
                          <a:effectLst/>
                          <a:latin typeface="Arial"/>
                          <a:ea typeface="Cambria"/>
                          <a:cs typeface="Times New Roman"/>
                        </a:rPr>
                        <a:t>Bajo</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dirty="0">
                          <a:effectLst/>
                          <a:latin typeface="Arial"/>
                          <a:ea typeface="Cambria"/>
                          <a:cs typeface="Times New Roman"/>
                        </a:rPr>
                        <a:t>6</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18778333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sz="half" idx="1"/>
            <p:extLst>
              <p:ext uri="{D42A27DB-BD31-4B8C-83A1-F6EECF244321}">
                <p14:modId xmlns:p14="http://schemas.microsoft.com/office/powerpoint/2010/main" val="3564070981"/>
              </p:ext>
            </p:extLst>
          </p:nvPr>
        </p:nvGraphicFramePr>
        <p:xfrm>
          <a:off x="609598" y="289902"/>
          <a:ext cx="8248284" cy="2595200"/>
        </p:xfrm>
        <a:graphic>
          <a:graphicData uri="http://schemas.openxmlformats.org/drawingml/2006/table">
            <a:tbl>
              <a:tblPr firstRow="1" bandRow="1">
                <a:tableStyleId>{5C22544A-7EE6-4342-B048-85BDC9FD1C3A}</a:tableStyleId>
              </a:tblPr>
              <a:tblGrid>
                <a:gridCol w="2749428"/>
                <a:gridCol w="2749428"/>
                <a:gridCol w="2749428"/>
              </a:tblGrid>
              <a:tr h="519040">
                <a:tc rowSpan="2">
                  <a:txBody>
                    <a:bodyPr/>
                    <a:lstStyle/>
                    <a:p>
                      <a:pPr>
                        <a:lnSpc>
                          <a:spcPct val="150000"/>
                        </a:lnSpc>
                        <a:spcAft>
                          <a:spcPts val="0"/>
                        </a:spcAft>
                      </a:pPr>
                      <a:r>
                        <a:rPr lang="es-EC" sz="1200" b="1" dirty="0">
                          <a:solidFill>
                            <a:srgbClr val="FFFFFF"/>
                          </a:solidFill>
                          <a:effectLst/>
                          <a:latin typeface="Arial"/>
                          <a:ea typeface="Cambria"/>
                          <a:cs typeface="Times New Roman"/>
                        </a:rPr>
                        <a:t>A. Viabilidad</a:t>
                      </a:r>
                      <a:endParaRPr lang="es-ES_tradnl" sz="1200" dirty="0">
                        <a:effectLst/>
                        <a:latin typeface="Cambria"/>
                        <a:ea typeface="Cambria"/>
                        <a:cs typeface="Times New Roman"/>
                      </a:endParaRPr>
                    </a:p>
                    <a:p>
                      <a:pPr algn="ctr">
                        <a:lnSpc>
                          <a:spcPct val="150000"/>
                        </a:lnSpc>
                        <a:spcAft>
                          <a:spcPts val="0"/>
                        </a:spcAft>
                      </a:pPr>
                      <a:r>
                        <a:rPr lang="es-EC" sz="1200" dirty="0">
                          <a:solidFill>
                            <a:srgbClr val="FFFFFF"/>
                          </a:solidFill>
                          <a:effectLst/>
                          <a:latin typeface="Arial"/>
                          <a:ea typeface="Cambria"/>
                          <a:cs typeface="Times New Roman"/>
                        </a:rPr>
                        <a:t>Criterios</a:t>
                      </a:r>
                      <a:endParaRPr lang="es-ES_tradnl" sz="1200" dirty="0">
                        <a:effectLst/>
                        <a:latin typeface="Cambria"/>
                        <a:ea typeface="Cambria"/>
                        <a:cs typeface="Times New Roman"/>
                      </a:endParaRPr>
                    </a:p>
                  </a:txBody>
                  <a:tcPr marL="33655" marR="33655" marT="0" marB="0"/>
                </a:tc>
                <a:tc gridSpan="2">
                  <a:txBody>
                    <a:bodyPr/>
                    <a:lstStyle/>
                    <a:p>
                      <a:pPr algn="ctr">
                        <a:lnSpc>
                          <a:spcPct val="150000"/>
                        </a:lnSpc>
                        <a:spcAft>
                          <a:spcPts val="0"/>
                        </a:spcAft>
                      </a:pPr>
                      <a:r>
                        <a:rPr lang="es-EC" sz="1200" dirty="0">
                          <a:solidFill>
                            <a:srgbClr val="FFFFFF"/>
                          </a:solidFill>
                          <a:effectLst/>
                          <a:latin typeface="Arial"/>
                          <a:ea typeface="Cambria"/>
                          <a:cs typeface="Times New Roman"/>
                        </a:rPr>
                        <a:t>Opciones: Estudio Térmico.</a:t>
                      </a:r>
                      <a:endParaRPr lang="es-ES_tradnl" sz="1200" dirty="0">
                        <a:effectLst/>
                        <a:latin typeface="Cambria"/>
                        <a:ea typeface="Cambria"/>
                        <a:cs typeface="Times New Roman"/>
                      </a:endParaRPr>
                    </a:p>
                  </a:txBody>
                  <a:tcPr marL="33655" marR="33655" marT="0" marB="0"/>
                </a:tc>
                <a:tc hMerge="1">
                  <a:txBody>
                    <a:bodyPr/>
                    <a:lstStyle/>
                    <a:p>
                      <a:endParaRPr lang="es-ES"/>
                    </a:p>
                  </a:txBody>
                  <a:tcPr/>
                </a:tc>
              </a:tr>
              <a:tr h="519040">
                <a:tc vMerge="1">
                  <a:txBody>
                    <a:bodyPr/>
                    <a:lstStyle/>
                    <a:p>
                      <a:endParaRPr lang="es-ES"/>
                    </a:p>
                  </a:txBody>
                  <a:tcPr/>
                </a:tc>
                <a:tc>
                  <a:txBody>
                    <a:bodyPr/>
                    <a:lstStyle/>
                    <a:p>
                      <a:pPr algn="ctr">
                        <a:lnSpc>
                          <a:spcPct val="150000"/>
                        </a:lnSpc>
                        <a:spcAft>
                          <a:spcPts val="0"/>
                        </a:spcAft>
                      </a:pPr>
                      <a:r>
                        <a:rPr lang="es-EC" sz="1200" b="1" dirty="0">
                          <a:effectLst/>
                          <a:latin typeface="Arial"/>
                          <a:ea typeface="Cambria"/>
                          <a:cs typeface="Times New Roman"/>
                        </a:rPr>
                        <a:t>Opción 1</a:t>
                      </a:r>
                      <a:endParaRPr lang="es-ES_tradnl" sz="1200" dirty="0">
                        <a:effectLst/>
                        <a:latin typeface="Cambria"/>
                        <a:ea typeface="Cambria"/>
                        <a:cs typeface="Times New Roman"/>
                      </a:endParaRPr>
                    </a:p>
                  </a:txBody>
                  <a:tcPr marL="33655" marR="33655" marT="0" marB="0"/>
                </a:tc>
                <a:tc>
                  <a:txBody>
                    <a:bodyPr/>
                    <a:lstStyle/>
                    <a:p>
                      <a:pPr algn="ctr">
                        <a:lnSpc>
                          <a:spcPct val="150000"/>
                        </a:lnSpc>
                        <a:spcAft>
                          <a:spcPts val="0"/>
                        </a:spcAft>
                      </a:pPr>
                      <a:r>
                        <a:rPr lang="es-EC" sz="1200" b="1">
                          <a:effectLst/>
                          <a:latin typeface="Arial"/>
                          <a:ea typeface="Cambria"/>
                          <a:cs typeface="Times New Roman"/>
                        </a:rPr>
                        <a:t>Opción 2</a:t>
                      </a:r>
                      <a:endParaRPr lang="es-ES_tradnl" sz="1200">
                        <a:effectLst/>
                        <a:latin typeface="Cambria"/>
                        <a:ea typeface="Cambria"/>
                        <a:cs typeface="Times New Roman"/>
                      </a:endParaRPr>
                    </a:p>
                  </a:txBody>
                  <a:tcPr marL="33655" marR="33655" marT="0" marB="0"/>
                </a:tc>
              </a:tr>
              <a:tr h="519040">
                <a:tc>
                  <a:txBody>
                    <a:bodyPr/>
                    <a:lstStyle/>
                    <a:p>
                      <a:pPr algn="ctr">
                        <a:lnSpc>
                          <a:spcPct val="150000"/>
                        </a:lnSpc>
                        <a:spcAft>
                          <a:spcPts val="0"/>
                        </a:spcAft>
                      </a:pPr>
                      <a:r>
                        <a:rPr lang="es-EC" sz="1200" b="1">
                          <a:effectLst/>
                          <a:latin typeface="Arial"/>
                          <a:ea typeface="Cambria"/>
                          <a:cs typeface="Times New Roman"/>
                        </a:rPr>
                        <a:t>Técnica</a:t>
                      </a:r>
                      <a:endParaRPr lang="es-ES_tradnl" sz="1200">
                        <a:effectLst/>
                        <a:latin typeface="Cambria"/>
                        <a:ea typeface="Cambria"/>
                        <a:cs typeface="Times New Roman"/>
                      </a:endParaRPr>
                    </a:p>
                  </a:txBody>
                  <a:tcPr marL="33655" marR="33655" marT="0" marB="0"/>
                </a:tc>
                <a:tc>
                  <a:txBody>
                    <a:bodyPr/>
                    <a:lstStyle/>
                    <a:p>
                      <a:pPr algn="ctr">
                        <a:lnSpc>
                          <a:spcPct val="150000"/>
                        </a:lnSpc>
                        <a:spcAft>
                          <a:spcPts val="0"/>
                        </a:spcAft>
                      </a:pPr>
                      <a:r>
                        <a:rPr lang="es-EC" sz="1200">
                          <a:effectLst/>
                          <a:latin typeface="Arial"/>
                          <a:ea typeface="Cambria"/>
                          <a:cs typeface="Times New Roman"/>
                        </a:rPr>
                        <a:t>10</a:t>
                      </a:r>
                      <a:endParaRPr lang="es-ES_tradnl" sz="1200">
                        <a:effectLst/>
                        <a:latin typeface="Cambria"/>
                        <a:ea typeface="Cambria"/>
                        <a:cs typeface="Times New Roman"/>
                      </a:endParaRPr>
                    </a:p>
                  </a:txBody>
                  <a:tcPr marL="33655" marR="33655" marT="0" marB="0"/>
                </a:tc>
                <a:tc>
                  <a:txBody>
                    <a:bodyPr/>
                    <a:lstStyle/>
                    <a:p>
                      <a:pPr algn="ctr">
                        <a:lnSpc>
                          <a:spcPct val="150000"/>
                        </a:lnSpc>
                        <a:spcAft>
                          <a:spcPts val="0"/>
                        </a:spcAft>
                      </a:pPr>
                      <a:r>
                        <a:rPr lang="es-EC" sz="1200" dirty="0">
                          <a:effectLst/>
                          <a:latin typeface="Arial"/>
                          <a:ea typeface="Cambria"/>
                          <a:cs typeface="Times New Roman"/>
                        </a:rPr>
                        <a:t>8</a:t>
                      </a:r>
                      <a:endParaRPr lang="es-ES_tradnl" sz="1200" dirty="0">
                        <a:effectLst/>
                        <a:latin typeface="Cambria"/>
                        <a:ea typeface="Cambria"/>
                        <a:cs typeface="Times New Roman"/>
                      </a:endParaRPr>
                    </a:p>
                  </a:txBody>
                  <a:tcPr marL="33655" marR="33655" marT="0" marB="0"/>
                </a:tc>
              </a:tr>
              <a:tr h="519040">
                <a:tc>
                  <a:txBody>
                    <a:bodyPr/>
                    <a:lstStyle/>
                    <a:p>
                      <a:pPr algn="ctr">
                        <a:lnSpc>
                          <a:spcPct val="150000"/>
                        </a:lnSpc>
                        <a:spcAft>
                          <a:spcPts val="0"/>
                        </a:spcAft>
                      </a:pPr>
                      <a:r>
                        <a:rPr lang="es-EC" sz="1200" b="1">
                          <a:effectLst/>
                          <a:latin typeface="Arial"/>
                          <a:ea typeface="Cambria"/>
                          <a:cs typeface="Times New Roman"/>
                        </a:rPr>
                        <a:t>Económica</a:t>
                      </a:r>
                      <a:endParaRPr lang="es-ES_tradnl" sz="1200">
                        <a:effectLst/>
                        <a:latin typeface="Cambria"/>
                        <a:ea typeface="Cambria"/>
                        <a:cs typeface="Times New Roman"/>
                      </a:endParaRPr>
                    </a:p>
                  </a:txBody>
                  <a:tcPr marL="33655" marR="33655" marT="0" marB="0"/>
                </a:tc>
                <a:tc>
                  <a:txBody>
                    <a:bodyPr/>
                    <a:lstStyle/>
                    <a:p>
                      <a:pPr algn="ctr">
                        <a:lnSpc>
                          <a:spcPct val="150000"/>
                        </a:lnSpc>
                        <a:spcAft>
                          <a:spcPts val="0"/>
                        </a:spcAft>
                      </a:pPr>
                      <a:r>
                        <a:rPr lang="es-EC" sz="1200">
                          <a:effectLst/>
                          <a:latin typeface="Arial"/>
                          <a:ea typeface="Cambria"/>
                          <a:cs typeface="Times New Roman"/>
                        </a:rPr>
                        <a:t>10</a:t>
                      </a:r>
                      <a:endParaRPr lang="es-ES_tradnl" sz="1200">
                        <a:effectLst/>
                        <a:latin typeface="Cambria"/>
                        <a:ea typeface="Cambria"/>
                        <a:cs typeface="Times New Roman"/>
                      </a:endParaRPr>
                    </a:p>
                  </a:txBody>
                  <a:tcPr marL="33655" marR="33655" marT="0" marB="0"/>
                </a:tc>
                <a:tc>
                  <a:txBody>
                    <a:bodyPr/>
                    <a:lstStyle/>
                    <a:p>
                      <a:pPr algn="ctr">
                        <a:lnSpc>
                          <a:spcPct val="150000"/>
                        </a:lnSpc>
                        <a:spcAft>
                          <a:spcPts val="0"/>
                        </a:spcAft>
                      </a:pPr>
                      <a:r>
                        <a:rPr lang="es-EC" sz="1200">
                          <a:effectLst/>
                          <a:latin typeface="Arial"/>
                          <a:ea typeface="Cambria"/>
                          <a:cs typeface="Times New Roman"/>
                        </a:rPr>
                        <a:t>8</a:t>
                      </a:r>
                      <a:endParaRPr lang="es-ES_tradnl" sz="1200">
                        <a:effectLst/>
                        <a:latin typeface="Cambria"/>
                        <a:ea typeface="Cambria"/>
                        <a:cs typeface="Times New Roman"/>
                      </a:endParaRPr>
                    </a:p>
                  </a:txBody>
                  <a:tcPr marL="33655" marR="33655" marT="0" marB="0"/>
                </a:tc>
              </a:tr>
              <a:tr h="519040">
                <a:tc>
                  <a:txBody>
                    <a:bodyPr/>
                    <a:lstStyle/>
                    <a:p>
                      <a:pPr algn="ctr">
                        <a:lnSpc>
                          <a:spcPct val="150000"/>
                        </a:lnSpc>
                        <a:spcAft>
                          <a:spcPts val="0"/>
                        </a:spcAft>
                      </a:pPr>
                      <a:r>
                        <a:rPr lang="es-EC" sz="1200" b="1">
                          <a:effectLst/>
                          <a:latin typeface="Arial"/>
                          <a:ea typeface="Cambria"/>
                          <a:cs typeface="Times New Roman"/>
                        </a:rPr>
                        <a:t>Total:</a:t>
                      </a:r>
                      <a:endParaRPr lang="es-ES_tradnl" sz="1200">
                        <a:effectLst/>
                        <a:latin typeface="Cambria"/>
                        <a:ea typeface="Cambria"/>
                        <a:cs typeface="Times New Roman"/>
                      </a:endParaRPr>
                    </a:p>
                  </a:txBody>
                  <a:tcPr marL="33655" marR="33655" marT="0" marB="0"/>
                </a:tc>
                <a:tc>
                  <a:txBody>
                    <a:bodyPr/>
                    <a:lstStyle/>
                    <a:p>
                      <a:pPr algn="ctr">
                        <a:lnSpc>
                          <a:spcPct val="150000"/>
                        </a:lnSpc>
                        <a:spcAft>
                          <a:spcPts val="0"/>
                        </a:spcAft>
                      </a:pPr>
                      <a:r>
                        <a:rPr lang="es-EC" sz="1200" b="1" dirty="0">
                          <a:effectLst/>
                          <a:latin typeface="Arial"/>
                          <a:ea typeface="Cambria"/>
                          <a:cs typeface="Times New Roman"/>
                        </a:rPr>
                        <a:t>20</a:t>
                      </a:r>
                      <a:endParaRPr lang="es-ES_tradnl" sz="1200" dirty="0">
                        <a:effectLst/>
                        <a:latin typeface="Cambria"/>
                        <a:ea typeface="Cambria"/>
                        <a:cs typeface="Times New Roman"/>
                      </a:endParaRPr>
                    </a:p>
                  </a:txBody>
                  <a:tcPr marL="33655" marR="33655" marT="0" marB="0"/>
                </a:tc>
                <a:tc>
                  <a:txBody>
                    <a:bodyPr/>
                    <a:lstStyle/>
                    <a:p>
                      <a:pPr algn="ctr">
                        <a:lnSpc>
                          <a:spcPct val="150000"/>
                        </a:lnSpc>
                        <a:spcAft>
                          <a:spcPts val="0"/>
                        </a:spcAft>
                      </a:pPr>
                      <a:r>
                        <a:rPr lang="es-EC" sz="1200" b="1" dirty="0">
                          <a:effectLst/>
                          <a:latin typeface="Arial"/>
                          <a:ea typeface="Cambria"/>
                          <a:cs typeface="Times New Roman"/>
                        </a:rPr>
                        <a:t>16</a:t>
                      </a:r>
                      <a:endParaRPr lang="es-ES_tradnl" sz="1200" dirty="0">
                        <a:effectLst/>
                        <a:latin typeface="Cambria"/>
                        <a:ea typeface="Cambria"/>
                        <a:cs typeface="Times New Roman"/>
                      </a:endParaRPr>
                    </a:p>
                  </a:txBody>
                  <a:tcPr marL="33655" marR="33655" marT="0" marB="0"/>
                </a:tc>
              </a:tr>
            </a:tbl>
          </a:graphicData>
        </a:graphic>
      </p:graphicFrame>
      <p:graphicFrame>
        <p:nvGraphicFramePr>
          <p:cNvPr id="8" name="Marcador de contenido 7"/>
          <p:cNvGraphicFramePr>
            <a:graphicFrameLocks noGrp="1"/>
          </p:cNvGraphicFramePr>
          <p:nvPr>
            <p:ph sz="half" idx="2"/>
            <p:extLst>
              <p:ext uri="{D42A27DB-BD31-4B8C-83A1-F6EECF244321}">
                <p14:modId xmlns:p14="http://schemas.microsoft.com/office/powerpoint/2010/main" val="909913952"/>
              </p:ext>
            </p:extLst>
          </p:nvPr>
        </p:nvGraphicFramePr>
        <p:xfrm>
          <a:off x="609599" y="3261423"/>
          <a:ext cx="8248284" cy="2967180"/>
        </p:xfrm>
        <a:graphic>
          <a:graphicData uri="http://schemas.openxmlformats.org/drawingml/2006/table">
            <a:tbl>
              <a:tblPr firstRow="1" bandRow="1">
                <a:tableStyleId>{5C22544A-7EE6-4342-B048-85BDC9FD1C3A}</a:tableStyleId>
              </a:tblPr>
              <a:tblGrid>
                <a:gridCol w="2749428"/>
                <a:gridCol w="2749428"/>
                <a:gridCol w="2749428"/>
              </a:tblGrid>
              <a:tr h="494530">
                <a:tc rowSpan="2">
                  <a:txBody>
                    <a:bodyPr/>
                    <a:lstStyle/>
                    <a:p>
                      <a:pPr algn="ctr">
                        <a:lnSpc>
                          <a:spcPct val="150000"/>
                        </a:lnSpc>
                        <a:spcAft>
                          <a:spcPts val="0"/>
                        </a:spcAft>
                      </a:pPr>
                      <a:r>
                        <a:rPr lang="es-EC" sz="1200" b="1" dirty="0">
                          <a:solidFill>
                            <a:srgbClr val="FFFFFF"/>
                          </a:solidFill>
                          <a:effectLst/>
                          <a:latin typeface="Arial"/>
                          <a:ea typeface="Cambria"/>
                          <a:cs typeface="Times New Roman"/>
                        </a:rPr>
                        <a:t>B. Consistencia</a:t>
                      </a:r>
                      <a:endParaRPr lang="es-ES_tradnl" sz="1200" dirty="0">
                        <a:effectLst/>
                        <a:latin typeface="Cambria"/>
                        <a:ea typeface="Cambria"/>
                        <a:cs typeface="Times New Roman"/>
                      </a:endParaRPr>
                    </a:p>
                    <a:p>
                      <a:pPr algn="ctr">
                        <a:lnSpc>
                          <a:spcPct val="150000"/>
                        </a:lnSpc>
                        <a:spcAft>
                          <a:spcPts val="0"/>
                        </a:spcAft>
                      </a:pPr>
                      <a:r>
                        <a:rPr lang="es-EC" sz="1200" dirty="0">
                          <a:solidFill>
                            <a:srgbClr val="FFFFFF"/>
                          </a:solidFill>
                          <a:effectLst/>
                          <a:latin typeface="Arial"/>
                          <a:ea typeface="Cambria"/>
                          <a:cs typeface="Times New Roman"/>
                        </a:rPr>
                        <a:t>Criterios</a:t>
                      </a:r>
                      <a:endParaRPr lang="es-ES_tradnl" sz="1200" dirty="0">
                        <a:effectLst/>
                        <a:latin typeface="Cambria"/>
                        <a:ea typeface="Cambria"/>
                        <a:cs typeface="Times New Roman"/>
                      </a:endParaRPr>
                    </a:p>
                  </a:txBody>
                  <a:tcPr marL="68580" marR="68580" marT="0" marB="0"/>
                </a:tc>
                <a:tc gridSpan="2">
                  <a:txBody>
                    <a:bodyPr/>
                    <a:lstStyle/>
                    <a:p>
                      <a:pPr algn="ctr">
                        <a:lnSpc>
                          <a:spcPct val="150000"/>
                        </a:lnSpc>
                        <a:spcAft>
                          <a:spcPts val="0"/>
                        </a:spcAft>
                      </a:pPr>
                      <a:r>
                        <a:rPr lang="es-EC" sz="1200" dirty="0">
                          <a:solidFill>
                            <a:srgbClr val="FFFFFF"/>
                          </a:solidFill>
                          <a:effectLst/>
                          <a:latin typeface="Arial"/>
                          <a:ea typeface="Cambria"/>
                          <a:cs typeface="Times New Roman"/>
                        </a:rPr>
                        <a:t>Opciones: Estudio Térmico.</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r>
              <a:tr h="494530">
                <a:tc vMerge="1">
                  <a:txBody>
                    <a:bodyPr/>
                    <a:lstStyle/>
                    <a:p>
                      <a:endParaRPr lang="es-ES"/>
                    </a:p>
                  </a:txBody>
                  <a:tcPr/>
                </a:tc>
                <a:tc>
                  <a:txBody>
                    <a:bodyPr/>
                    <a:lstStyle/>
                    <a:p>
                      <a:pPr algn="ctr">
                        <a:lnSpc>
                          <a:spcPct val="150000"/>
                        </a:lnSpc>
                        <a:spcAft>
                          <a:spcPts val="0"/>
                        </a:spcAft>
                      </a:pPr>
                      <a:r>
                        <a:rPr lang="es-EC" sz="1200" b="1">
                          <a:effectLst/>
                          <a:latin typeface="Arial"/>
                          <a:ea typeface="Cambria"/>
                          <a:cs typeface="Times New Roman"/>
                        </a:rPr>
                        <a:t>Opción 1</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a:effectLst/>
                          <a:latin typeface="Arial"/>
                          <a:ea typeface="Cambria"/>
                          <a:cs typeface="Times New Roman"/>
                        </a:rPr>
                        <a:t>Opción 2</a:t>
                      </a:r>
                      <a:endParaRPr lang="es-ES_tradnl" sz="1200">
                        <a:effectLst/>
                        <a:latin typeface="Cambria"/>
                        <a:ea typeface="Cambria"/>
                        <a:cs typeface="Times New Roman"/>
                      </a:endParaRPr>
                    </a:p>
                  </a:txBody>
                  <a:tcPr marL="68580" marR="68580" marT="0" marB="0"/>
                </a:tc>
              </a:tr>
              <a:tr h="494530">
                <a:tc>
                  <a:txBody>
                    <a:bodyPr/>
                    <a:lstStyle/>
                    <a:p>
                      <a:pPr algn="ctr">
                        <a:lnSpc>
                          <a:spcPct val="150000"/>
                        </a:lnSpc>
                        <a:spcAft>
                          <a:spcPts val="0"/>
                        </a:spcAft>
                      </a:pPr>
                      <a:r>
                        <a:rPr lang="es-EC" sz="1200" b="1">
                          <a:effectLst/>
                          <a:latin typeface="Arial"/>
                          <a:ea typeface="Cambria"/>
                          <a:cs typeface="Times New Roman"/>
                        </a:rPr>
                        <a:t>Adaptación</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10</a:t>
                      </a:r>
                      <a:endParaRPr lang="es-ES_tradnl" sz="1200">
                        <a:effectLst/>
                        <a:latin typeface="Cambria"/>
                        <a:ea typeface="Cambria"/>
                        <a:cs typeface="Times New Roman"/>
                      </a:endParaRPr>
                    </a:p>
                  </a:txBody>
                  <a:tcPr marL="68580" marR="68580" marT="0" marB="0"/>
                </a:tc>
                <a:tc>
                  <a:txBody>
                    <a:bodyPr/>
                    <a:lstStyle/>
                    <a:p>
                      <a:pPr marL="278765" indent="-278765" algn="ctr">
                        <a:lnSpc>
                          <a:spcPct val="150000"/>
                        </a:lnSpc>
                        <a:spcAft>
                          <a:spcPts val="0"/>
                        </a:spcAft>
                      </a:pPr>
                      <a:r>
                        <a:rPr lang="es-EC" sz="1200">
                          <a:effectLst/>
                          <a:latin typeface="Arial"/>
                          <a:ea typeface="Cambria"/>
                          <a:cs typeface="Times New Roman"/>
                        </a:rPr>
                        <a:t>8</a:t>
                      </a:r>
                      <a:endParaRPr lang="es-ES_tradnl" sz="1200">
                        <a:effectLst/>
                        <a:latin typeface="Cambria"/>
                        <a:ea typeface="Cambria"/>
                        <a:cs typeface="Times New Roman"/>
                      </a:endParaRPr>
                    </a:p>
                  </a:txBody>
                  <a:tcPr marL="68580" marR="68580" marT="0" marB="0"/>
                </a:tc>
              </a:tr>
              <a:tr h="494530">
                <a:tc>
                  <a:txBody>
                    <a:bodyPr/>
                    <a:lstStyle/>
                    <a:p>
                      <a:pPr algn="ctr">
                        <a:lnSpc>
                          <a:spcPct val="150000"/>
                        </a:lnSpc>
                        <a:spcAft>
                          <a:spcPts val="0"/>
                        </a:spcAft>
                      </a:pPr>
                      <a:r>
                        <a:rPr lang="es-EC" sz="1200" b="1" dirty="0">
                          <a:effectLst/>
                          <a:latin typeface="Arial"/>
                          <a:ea typeface="Cambria"/>
                          <a:cs typeface="Times New Roman"/>
                        </a:rPr>
                        <a:t>Capacitación</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8</a:t>
                      </a:r>
                      <a:endParaRPr lang="es-ES_tradnl" sz="1200">
                        <a:effectLst/>
                        <a:latin typeface="Cambria"/>
                        <a:ea typeface="Cambria"/>
                        <a:cs typeface="Times New Roman"/>
                      </a:endParaRPr>
                    </a:p>
                  </a:txBody>
                  <a:tcPr marL="68580" marR="68580" marT="0" marB="0"/>
                </a:tc>
              </a:tr>
              <a:tr h="494530">
                <a:tc>
                  <a:txBody>
                    <a:bodyPr/>
                    <a:lstStyle/>
                    <a:p>
                      <a:pPr algn="ctr">
                        <a:lnSpc>
                          <a:spcPct val="150000"/>
                        </a:lnSpc>
                        <a:spcAft>
                          <a:spcPts val="0"/>
                        </a:spcAft>
                      </a:pPr>
                      <a:r>
                        <a:rPr lang="es-EC" sz="1200" b="1">
                          <a:effectLst/>
                          <a:latin typeface="Arial"/>
                          <a:ea typeface="Cambria"/>
                          <a:cs typeface="Times New Roman"/>
                        </a:rPr>
                        <a:t>Comunicación</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10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8</a:t>
                      </a:r>
                      <a:endParaRPr lang="es-ES_tradnl" sz="1200">
                        <a:effectLst/>
                        <a:latin typeface="Cambria"/>
                        <a:ea typeface="Cambria"/>
                        <a:cs typeface="Times New Roman"/>
                      </a:endParaRPr>
                    </a:p>
                  </a:txBody>
                  <a:tcPr marL="68580" marR="68580" marT="0" marB="0"/>
                </a:tc>
              </a:tr>
              <a:tr h="494530">
                <a:tc>
                  <a:txBody>
                    <a:bodyPr/>
                    <a:lstStyle/>
                    <a:p>
                      <a:pPr algn="ctr">
                        <a:lnSpc>
                          <a:spcPct val="150000"/>
                        </a:lnSpc>
                        <a:spcAft>
                          <a:spcPts val="0"/>
                        </a:spcAft>
                      </a:pPr>
                      <a:r>
                        <a:rPr lang="es-EC" sz="1200" b="1">
                          <a:effectLst/>
                          <a:latin typeface="Arial"/>
                          <a:ea typeface="Cambria"/>
                          <a:cs typeface="Times New Roman"/>
                        </a:rPr>
                        <a:t>Total:</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a:effectLst/>
                          <a:latin typeface="Arial"/>
                          <a:ea typeface="Cambria"/>
                          <a:cs typeface="Times New Roman"/>
                        </a:rPr>
                        <a:t>29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dirty="0">
                          <a:effectLst/>
                          <a:latin typeface="Arial"/>
                          <a:ea typeface="Cambria"/>
                          <a:cs typeface="Times New Roman"/>
                        </a:rPr>
                        <a:t>24</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18090798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sz="half" idx="1"/>
            <p:extLst>
              <p:ext uri="{D42A27DB-BD31-4B8C-83A1-F6EECF244321}">
                <p14:modId xmlns:p14="http://schemas.microsoft.com/office/powerpoint/2010/main" val="3569205752"/>
              </p:ext>
            </p:extLst>
          </p:nvPr>
        </p:nvGraphicFramePr>
        <p:xfrm>
          <a:off x="708041" y="596687"/>
          <a:ext cx="7757901" cy="2225040"/>
        </p:xfrm>
        <a:graphic>
          <a:graphicData uri="http://schemas.openxmlformats.org/drawingml/2006/table">
            <a:tbl>
              <a:tblPr firstRow="1" bandRow="1">
                <a:tableStyleId>{5C22544A-7EE6-4342-B048-85BDC9FD1C3A}</a:tableStyleId>
              </a:tblPr>
              <a:tblGrid>
                <a:gridCol w="2585967"/>
                <a:gridCol w="2585967"/>
                <a:gridCol w="2585967"/>
              </a:tblGrid>
              <a:tr h="370840">
                <a:tc rowSpan="2">
                  <a:txBody>
                    <a:bodyPr/>
                    <a:lstStyle/>
                    <a:p>
                      <a:pPr algn="ctr">
                        <a:lnSpc>
                          <a:spcPct val="150000"/>
                        </a:lnSpc>
                        <a:spcAft>
                          <a:spcPts val="0"/>
                        </a:spcAft>
                      </a:pPr>
                      <a:r>
                        <a:rPr lang="es-EC" sz="1200" b="1" dirty="0">
                          <a:solidFill>
                            <a:srgbClr val="FFFFFF"/>
                          </a:solidFill>
                          <a:effectLst/>
                          <a:latin typeface="Arial"/>
                          <a:ea typeface="Cambria"/>
                          <a:cs typeface="Times New Roman"/>
                        </a:rPr>
                        <a:t>C. Desarrollo</a:t>
                      </a:r>
                      <a:endParaRPr lang="es-ES_tradnl" sz="1200" dirty="0">
                        <a:effectLst/>
                        <a:latin typeface="Cambria"/>
                        <a:ea typeface="Cambria"/>
                        <a:cs typeface="Times New Roman"/>
                      </a:endParaRPr>
                    </a:p>
                    <a:p>
                      <a:pPr algn="ctr">
                        <a:lnSpc>
                          <a:spcPct val="150000"/>
                        </a:lnSpc>
                        <a:spcAft>
                          <a:spcPts val="0"/>
                        </a:spcAft>
                      </a:pPr>
                      <a:r>
                        <a:rPr lang="es-EC" sz="1200" dirty="0">
                          <a:solidFill>
                            <a:srgbClr val="FFFFFF"/>
                          </a:solidFill>
                          <a:effectLst/>
                          <a:latin typeface="Arial"/>
                          <a:ea typeface="Cambria"/>
                          <a:cs typeface="Times New Roman"/>
                        </a:rPr>
                        <a:t>Criterios</a:t>
                      </a:r>
                      <a:endParaRPr lang="es-ES_tradnl" sz="1200" dirty="0">
                        <a:effectLst/>
                        <a:latin typeface="Cambria"/>
                        <a:ea typeface="Cambria"/>
                        <a:cs typeface="Times New Roman"/>
                      </a:endParaRPr>
                    </a:p>
                  </a:txBody>
                  <a:tcPr marL="68580" marR="68580" marT="0" marB="0"/>
                </a:tc>
                <a:tc gridSpan="2">
                  <a:txBody>
                    <a:bodyPr/>
                    <a:lstStyle/>
                    <a:p>
                      <a:pPr algn="ctr">
                        <a:lnSpc>
                          <a:spcPct val="150000"/>
                        </a:lnSpc>
                        <a:spcAft>
                          <a:spcPts val="0"/>
                        </a:spcAft>
                      </a:pPr>
                      <a:r>
                        <a:rPr lang="es-EC" sz="1200">
                          <a:solidFill>
                            <a:srgbClr val="FFFFFF"/>
                          </a:solidFill>
                          <a:effectLst/>
                          <a:latin typeface="Arial"/>
                          <a:ea typeface="Cambria"/>
                          <a:cs typeface="Times New Roman"/>
                        </a:rPr>
                        <a:t>Opciones: Estudio Térmico.</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370840">
                <a:tc vMerge="1">
                  <a:txBody>
                    <a:bodyPr/>
                    <a:lstStyle/>
                    <a:p>
                      <a:endParaRPr lang="es-ES"/>
                    </a:p>
                  </a:txBody>
                  <a:tcPr/>
                </a:tc>
                <a:tc>
                  <a:txBody>
                    <a:bodyPr/>
                    <a:lstStyle/>
                    <a:p>
                      <a:pPr algn="ctr">
                        <a:lnSpc>
                          <a:spcPct val="150000"/>
                        </a:lnSpc>
                        <a:spcAft>
                          <a:spcPts val="0"/>
                        </a:spcAft>
                      </a:pPr>
                      <a:r>
                        <a:rPr lang="es-EC" sz="1200" b="1">
                          <a:effectLst/>
                          <a:latin typeface="Arial"/>
                          <a:ea typeface="Cambria"/>
                          <a:cs typeface="Times New Roman"/>
                        </a:rPr>
                        <a:t>Opción 1</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a:effectLst/>
                          <a:latin typeface="Arial"/>
                          <a:ea typeface="Cambria"/>
                          <a:cs typeface="Times New Roman"/>
                        </a:rPr>
                        <a:t>Opción 2</a:t>
                      </a:r>
                      <a:endParaRPr lang="es-ES_tradnl" sz="1200">
                        <a:effectLst/>
                        <a:latin typeface="Cambria"/>
                        <a:ea typeface="Cambria"/>
                        <a:cs typeface="Times New Roman"/>
                      </a:endParaRPr>
                    </a:p>
                  </a:txBody>
                  <a:tcPr marL="68580" marR="68580" marT="0" marB="0"/>
                </a:tc>
              </a:tr>
              <a:tr h="370840">
                <a:tc>
                  <a:txBody>
                    <a:bodyPr/>
                    <a:lstStyle/>
                    <a:p>
                      <a:pPr algn="ctr">
                        <a:lnSpc>
                          <a:spcPct val="150000"/>
                        </a:lnSpc>
                        <a:spcAft>
                          <a:spcPts val="0"/>
                        </a:spcAft>
                      </a:pPr>
                      <a:r>
                        <a:rPr lang="es-EC" sz="1200" b="1">
                          <a:effectLst/>
                          <a:latin typeface="Arial"/>
                          <a:ea typeface="Cambria"/>
                          <a:cs typeface="Times New Roman"/>
                        </a:rPr>
                        <a:t>Finalidad</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8</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10</a:t>
                      </a:r>
                      <a:endParaRPr lang="es-ES_tradnl" sz="1200">
                        <a:effectLst/>
                        <a:latin typeface="Cambria"/>
                        <a:ea typeface="Cambria"/>
                        <a:cs typeface="Times New Roman"/>
                      </a:endParaRPr>
                    </a:p>
                  </a:txBody>
                  <a:tcPr marL="68580" marR="68580" marT="0" marB="0"/>
                </a:tc>
              </a:tr>
              <a:tr h="370840">
                <a:tc>
                  <a:txBody>
                    <a:bodyPr/>
                    <a:lstStyle/>
                    <a:p>
                      <a:pPr algn="ctr">
                        <a:lnSpc>
                          <a:spcPct val="150000"/>
                        </a:lnSpc>
                        <a:spcAft>
                          <a:spcPts val="0"/>
                        </a:spcAft>
                      </a:pPr>
                      <a:r>
                        <a:rPr lang="es-EC" sz="1200" b="1">
                          <a:effectLst/>
                          <a:latin typeface="Arial"/>
                          <a:ea typeface="Cambria"/>
                          <a:cs typeface="Times New Roman"/>
                        </a:rPr>
                        <a:t>Autonomía</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dirty="0">
                          <a:effectLst/>
                          <a:latin typeface="Arial"/>
                          <a:ea typeface="Cambria"/>
                          <a:cs typeface="Times New Roman"/>
                        </a:rPr>
                        <a:t>10</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8</a:t>
                      </a:r>
                      <a:endParaRPr lang="es-ES_tradnl" sz="1200">
                        <a:effectLst/>
                        <a:latin typeface="Cambria"/>
                        <a:ea typeface="Cambria"/>
                        <a:cs typeface="Times New Roman"/>
                      </a:endParaRPr>
                    </a:p>
                  </a:txBody>
                  <a:tcPr marL="68580" marR="68580" marT="0" marB="0"/>
                </a:tc>
              </a:tr>
              <a:tr h="370840">
                <a:tc>
                  <a:txBody>
                    <a:bodyPr/>
                    <a:lstStyle/>
                    <a:p>
                      <a:pPr algn="ctr">
                        <a:lnSpc>
                          <a:spcPct val="150000"/>
                        </a:lnSpc>
                        <a:spcAft>
                          <a:spcPts val="0"/>
                        </a:spcAft>
                      </a:pPr>
                      <a:r>
                        <a:rPr lang="es-EC" sz="1200" b="1">
                          <a:effectLst/>
                          <a:latin typeface="Arial"/>
                          <a:ea typeface="Cambria"/>
                          <a:cs typeface="Times New Roman"/>
                        </a:rPr>
                        <a:t>Autocontrol</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dirty="0">
                          <a:effectLst/>
                          <a:latin typeface="Arial"/>
                          <a:ea typeface="Cambria"/>
                          <a:cs typeface="Times New Roman"/>
                        </a:rPr>
                        <a:t>8</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10</a:t>
                      </a:r>
                      <a:endParaRPr lang="es-ES_tradnl" sz="1200">
                        <a:effectLst/>
                        <a:latin typeface="Cambria"/>
                        <a:ea typeface="Cambria"/>
                        <a:cs typeface="Times New Roman"/>
                      </a:endParaRPr>
                    </a:p>
                  </a:txBody>
                  <a:tcPr marL="68580" marR="68580" marT="0" marB="0"/>
                </a:tc>
              </a:tr>
              <a:tr h="370840">
                <a:tc>
                  <a:txBody>
                    <a:bodyPr/>
                    <a:lstStyle/>
                    <a:p>
                      <a:pPr algn="ctr">
                        <a:lnSpc>
                          <a:spcPct val="150000"/>
                        </a:lnSpc>
                        <a:spcAft>
                          <a:spcPts val="0"/>
                        </a:spcAft>
                      </a:pPr>
                      <a:r>
                        <a:rPr lang="es-EC" sz="1200" b="1">
                          <a:effectLst/>
                          <a:latin typeface="Arial"/>
                          <a:ea typeface="Cambria"/>
                          <a:cs typeface="Times New Roman"/>
                        </a:rPr>
                        <a:t>Total:</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a:effectLst/>
                          <a:latin typeface="Arial"/>
                          <a:ea typeface="Cambria"/>
                          <a:cs typeface="Times New Roman"/>
                        </a:rPr>
                        <a:t>26</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dirty="0">
                          <a:effectLst/>
                          <a:latin typeface="Arial"/>
                          <a:ea typeface="Cambria"/>
                          <a:cs typeface="Times New Roman"/>
                        </a:rPr>
                        <a:t>28</a:t>
                      </a:r>
                      <a:endParaRPr lang="es-ES_tradnl" sz="1200" dirty="0">
                        <a:effectLst/>
                        <a:latin typeface="Cambria"/>
                        <a:ea typeface="Cambria"/>
                        <a:cs typeface="Times New Roman"/>
                      </a:endParaRPr>
                    </a:p>
                  </a:txBody>
                  <a:tcPr marL="68580" marR="68580" marT="0" marB="0"/>
                </a:tc>
              </a:tr>
            </a:tbl>
          </a:graphicData>
        </a:graphic>
      </p:graphicFrame>
      <p:sp>
        <p:nvSpPr>
          <p:cNvPr id="6" name="Rectángulo 5"/>
          <p:cNvSpPr/>
          <p:nvPr/>
        </p:nvSpPr>
        <p:spPr>
          <a:xfrm>
            <a:off x="708040" y="3256520"/>
            <a:ext cx="7757901" cy="3046988"/>
          </a:xfrm>
          <a:prstGeom prst="rect">
            <a:avLst/>
          </a:prstGeom>
        </p:spPr>
        <p:txBody>
          <a:bodyPr wrap="square">
            <a:spAutoFit/>
          </a:bodyPr>
          <a:lstStyle/>
          <a:p>
            <a:pPr marL="285750" indent="-285750" algn="just">
              <a:buFont typeface="Arial"/>
              <a:buChar char="•"/>
            </a:pPr>
            <a:r>
              <a:rPr lang="es-EC" sz="2400" dirty="0"/>
              <a:t>Al colocar un Aero enfriador más en paralelo el flujo se repartiría equitativamente siendo de 82. 500 BWPD aproximadamente, lo cual, reduce 52. 500 BWPD en la entrada y salida del Aero enfriador actual, se ahorra el costo y la frecuencia de mantenimiento y la potencia consumida. </a:t>
            </a:r>
            <a:endParaRPr lang="es-EC" sz="2400" dirty="0" smtClean="0"/>
          </a:p>
          <a:p>
            <a:pPr algn="just"/>
            <a:endParaRPr lang="es-EC" sz="2400" dirty="0"/>
          </a:p>
          <a:p>
            <a:pPr marL="285750" indent="-285750" algn="just">
              <a:buFont typeface="Arial"/>
              <a:buChar char="•"/>
            </a:pPr>
            <a:r>
              <a:rPr lang="es-EC" sz="2400" dirty="0"/>
              <a:t>El área de generación reduciría su producción de energía. </a:t>
            </a:r>
            <a:endParaRPr lang="es-ES" sz="2400" dirty="0"/>
          </a:p>
        </p:txBody>
      </p:sp>
    </p:spTree>
    <p:extLst>
      <p:ext uri="{BB962C8B-B14F-4D97-AF65-F5344CB8AC3E}">
        <p14:creationId xmlns:p14="http://schemas.microsoft.com/office/powerpoint/2010/main" val="34507836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2" algn="ctr" defTabSz="457200" rtl="0">
              <a:spcBef>
                <a:spcPct val="0"/>
              </a:spcBef>
            </a:pPr>
            <a:r>
              <a:rPr lang="es-EC" sz="2700" b="1" dirty="0"/>
              <a:t>Matriz de evaluación para la selección de la mejor propuesta dentro del Estudio Hidráulico.</a:t>
            </a:r>
            <a:r>
              <a:rPr lang="es-ES_tradnl" sz="2700" b="1" dirty="0"/>
              <a:t/>
            </a:r>
            <a:br>
              <a:rPr lang="es-ES_tradnl" sz="2700" b="1" dirty="0"/>
            </a:br>
            <a:r>
              <a:rPr lang="es-ES_tradnl" sz="2000" b="1" dirty="0" smtClean="0"/>
              <a:t/>
            </a:r>
            <a:br>
              <a:rPr lang="es-ES_tradnl" sz="2000" b="1" dirty="0" smtClean="0"/>
            </a:br>
            <a:endParaRPr lang="es-ES" sz="2000" dirty="0"/>
          </a:p>
        </p:txBody>
      </p:sp>
      <p:graphicFrame>
        <p:nvGraphicFramePr>
          <p:cNvPr id="5" name="Marcador de contenido 4"/>
          <p:cNvGraphicFramePr>
            <a:graphicFrameLocks noGrp="1"/>
          </p:cNvGraphicFramePr>
          <p:nvPr>
            <p:ph sz="half" idx="1"/>
            <p:extLst>
              <p:ext uri="{D42A27DB-BD31-4B8C-83A1-F6EECF244321}">
                <p14:modId xmlns:p14="http://schemas.microsoft.com/office/powerpoint/2010/main" val="819299991"/>
              </p:ext>
            </p:extLst>
          </p:nvPr>
        </p:nvGraphicFramePr>
        <p:xfrm>
          <a:off x="673849" y="1496038"/>
          <a:ext cx="7814232" cy="2800257"/>
        </p:xfrm>
        <a:graphic>
          <a:graphicData uri="http://schemas.openxmlformats.org/drawingml/2006/table">
            <a:tbl>
              <a:tblPr firstRow="1" bandRow="1">
                <a:tableStyleId>{5C22544A-7EE6-4342-B048-85BDC9FD1C3A}</a:tableStyleId>
              </a:tblPr>
              <a:tblGrid>
                <a:gridCol w="1492622"/>
                <a:gridCol w="1112122"/>
                <a:gridCol w="1302372"/>
                <a:gridCol w="1302372"/>
                <a:gridCol w="1302372"/>
                <a:gridCol w="1302372"/>
              </a:tblGrid>
              <a:tr h="402399">
                <a:tc rowSpan="2">
                  <a:txBody>
                    <a:bodyPr/>
                    <a:lstStyle/>
                    <a:p>
                      <a:pPr marL="342900" lvl="0" indent="-342900">
                        <a:lnSpc>
                          <a:spcPct val="150000"/>
                        </a:lnSpc>
                        <a:spcAft>
                          <a:spcPts val="0"/>
                        </a:spcAft>
                        <a:buFont typeface="+mj-lt"/>
                        <a:buAutoNum type="alphaUcPeriod"/>
                      </a:pPr>
                      <a:r>
                        <a:rPr lang="es-EC" sz="1200" b="1" dirty="0" smtClean="0">
                          <a:solidFill>
                            <a:srgbClr val="FFFFFF"/>
                          </a:solidFill>
                          <a:effectLst/>
                          <a:latin typeface="Arial"/>
                          <a:ea typeface="Cambria"/>
                          <a:cs typeface="Times New Roman"/>
                        </a:rPr>
                        <a:t>Consistencia</a:t>
                      </a:r>
                      <a:endParaRPr lang="es-ES_tradnl" sz="1200" dirty="0">
                        <a:effectLst/>
                        <a:latin typeface="Cambria"/>
                        <a:ea typeface="Cambria"/>
                        <a:cs typeface="Times New Roman"/>
                      </a:endParaRPr>
                    </a:p>
                    <a:p>
                      <a:pPr marL="457200">
                        <a:lnSpc>
                          <a:spcPct val="150000"/>
                        </a:lnSpc>
                        <a:spcAft>
                          <a:spcPts val="0"/>
                        </a:spcAft>
                      </a:pPr>
                      <a:r>
                        <a:rPr lang="es-EC" sz="1200" dirty="0">
                          <a:solidFill>
                            <a:srgbClr val="FFFFFF"/>
                          </a:solidFill>
                          <a:effectLst/>
                          <a:latin typeface="Arial"/>
                          <a:ea typeface="Cambria"/>
                          <a:cs typeface="Times New Roman"/>
                        </a:rPr>
                        <a:t>Cririterios</a:t>
                      </a:r>
                      <a:endParaRPr lang="es-ES_tradnl" sz="1200" dirty="0">
                        <a:effectLst/>
                        <a:latin typeface="Cambria"/>
                        <a:ea typeface="Cambria"/>
                        <a:cs typeface="Times New Roman"/>
                      </a:endParaRPr>
                    </a:p>
                  </a:txBody>
                  <a:tcPr marL="68580" marR="68580" marT="0" marB="0"/>
                </a:tc>
                <a:tc gridSpan="5">
                  <a:txBody>
                    <a:bodyPr/>
                    <a:lstStyle/>
                    <a:p>
                      <a:pPr algn="ctr">
                        <a:lnSpc>
                          <a:spcPct val="150000"/>
                        </a:lnSpc>
                        <a:spcAft>
                          <a:spcPts val="0"/>
                        </a:spcAft>
                      </a:pPr>
                      <a:r>
                        <a:rPr lang="es-EC" sz="1200" dirty="0">
                          <a:solidFill>
                            <a:srgbClr val="FFFFFF"/>
                          </a:solidFill>
                          <a:effectLst/>
                          <a:latin typeface="Arial"/>
                          <a:ea typeface="Cambria"/>
                          <a:cs typeface="Times New Roman"/>
                        </a:rPr>
                        <a:t>Opciones: Estudio Hidráulico.</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788262">
                <a:tc vMerge="1">
                  <a:txBody>
                    <a:bodyPr/>
                    <a:lstStyle/>
                    <a:p>
                      <a:endParaRPr lang="es-ES"/>
                    </a:p>
                  </a:txBody>
                  <a:tcPr/>
                </a:tc>
                <a:tc>
                  <a:txBody>
                    <a:bodyPr/>
                    <a:lstStyle/>
                    <a:p>
                      <a:pPr algn="ctr">
                        <a:lnSpc>
                          <a:spcPct val="150000"/>
                        </a:lnSpc>
                        <a:spcAft>
                          <a:spcPts val="0"/>
                        </a:spcAft>
                      </a:pPr>
                      <a:r>
                        <a:rPr lang="es-EC" sz="1200" b="1">
                          <a:effectLst/>
                          <a:latin typeface="Arial"/>
                          <a:ea typeface="Cambria"/>
                          <a:cs typeface="Times New Roman"/>
                        </a:rPr>
                        <a:t>Opción 1</a:t>
                      </a:r>
                      <a:endParaRPr lang="es-ES_tradnl" sz="1200">
                        <a:effectLst/>
                        <a:latin typeface="Cambria"/>
                        <a:ea typeface="Cambria"/>
                        <a:cs typeface="Times New Roman"/>
                      </a:endParaRPr>
                    </a:p>
                  </a:txBody>
                  <a:tcPr marL="68580" marR="68580" marT="0" marB="0"/>
                </a:tc>
                <a:tc>
                  <a:txBody>
                    <a:bodyPr/>
                    <a:lstStyle/>
                    <a:p>
                      <a:pPr indent="-152400" algn="ctr">
                        <a:lnSpc>
                          <a:spcPct val="150000"/>
                        </a:lnSpc>
                        <a:spcAft>
                          <a:spcPts val="0"/>
                        </a:spcAft>
                      </a:pPr>
                      <a:r>
                        <a:rPr lang="es-EC" sz="1200" b="1">
                          <a:effectLst/>
                          <a:latin typeface="Arial"/>
                          <a:ea typeface="Cambria"/>
                          <a:cs typeface="Times New Roman"/>
                        </a:rPr>
                        <a:t>   Opción 2</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a:effectLst/>
                          <a:latin typeface="Arial"/>
                          <a:ea typeface="Cambria"/>
                          <a:cs typeface="Times New Roman"/>
                        </a:rPr>
                        <a:t>Opción 3</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a:effectLst/>
                          <a:latin typeface="Arial"/>
                          <a:ea typeface="Cambria"/>
                          <a:cs typeface="Times New Roman"/>
                        </a:rPr>
                        <a:t>Opción 4</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dirty="0">
                          <a:effectLst/>
                          <a:latin typeface="Arial"/>
                          <a:ea typeface="Cambria"/>
                          <a:cs typeface="Times New Roman"/>
                        </a:rPr>
                        <a:t>Opción 5</a:t>
                      </a:r>
                      <a:endParaRPr lang="es-ES_tradnl" sz="1200" dirty="0">
                        <a:effectLst/>
                        <a:latin typeface="Cambria"/>
                        <a:ea typeface="Cambria"/>
                        <a:cs typeface="Times New Roman"/>
                      </a:endParaRPr>
                    </a:p>
                  </a:txBody>
                  <a:tcPr marL="68580" marR="68580" marT="0" marB="0"/>
                </a:tc>
              </a:tr>
              <a:tr h="402399">
                <a:tc>
                  <a:txBody>
                    <a:bodyPr/>
                    <a:lstStyle/>
                    <a:p>
                      <a:pPr algn="ctr">
                        <a:lnSpc>
                          <a:spcPct val="150000"/>
                        </a:lnSpc>
                        <a:spcAft>
                          <a:spcPts val="0"/>
                        </a:spcAft>
                      </a:pPr>
                      <a:r>
                        <a:rPr lang="es-EC" sz="1200" b="1">
                          <a:effectLst/>
                          <a:latin typeface="Arial"/>
                          <a:ea typeface="Cambria"/>
                          <a:cs typeface="Times New Roman"/>
                        </a:rPr>
                        <a:t>Adaptación</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dirty="0">
                          <a:effectLst/>
                          <a:latin typeface="Arial"/>
                          <a:ea typeface="Cambria"/>
                          <a:cs typeface="Times New Roman"/>
                        </a:rPr>
                        <a:t>8</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6</a:t>
                      </a:r>
                      <a:endParaRPr lang="es-ES_tradnl" sz="1200">
                        <a:effectLst/>
                        <a:latin typeface="Cambria"/>
                        <a:ea typeface="Cambria"/>
                        <a:cs typeface="Times New Roman"/>
                      </a:endParaRPr>
                    </a:p>
                  </a:txBody>
                  <a:tcPr marL="68580" marR="68580" marT="0" marB="0"/>
                </a:tc>
              </a:tr>
              <a:tr h="402399">
                <a:tc>
                  <a:txBody>
                    <a:bodyPr/>
                    <a:lstStyle/>
                    <a:p>
                      <a:pPr algn="ctr">
                        <a:lnSpc>
                          <a:spcPct val="150000"/>
                        </a:lnSpc>
                        <a:spcAft>
                          <a:spcPts val="0"/>
                        </a:spcAft>
                      </a:pPr>
                      <a:r>
                        <a:rPr lang="es-EC" sz="1200" b="1">
                          <a:effectLst/>
                          <a:latin typeface="Arial"/>
                          <a:ea typeface="Cambria"/>
                          <a:cs typeface="Times New Roman"/>
                        </a:rPr>
                        <a:t>Capacitación</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8</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6</a:t>
                      </a:r>
                      <a:endParaRPr lang="es-ES_tradnl" sz="1200">
                        <a:effectLst/>
                        <a:latin typeface="Cambria"/>
                        <a:ea typeface="Cambria"/>
                        <a:cs typeface="Times New Roman"/>
                      </a:endParaRPr>
                    </a:p>
                  </a:txBody>
                  <a:tcPr marL="68580" marR="68580" marT="0" marB="0"/>
                </a:tc>
              </a:tr>
              <a:tr h="402399">
                <a:tc>
                  <a:txBody>
                    <a:bodyPr/>
                    <a:lstStyle/>
                    <a:p>
                      <a:pPr algn="ctr">
                        <a:lnSpc>
                          <a:spcPct val="150000"/>
                        </a:lnSpc>
                        <a:spcAft>
                          <a:spcPts val="0"/>
                        </a:spcAft>
                      </a:pPr>
                      <a:r>
                        <a:rPr lang="es-EC" sz="1200" b="1">
                          <a:effectLst/>
                          <a:latin typeface="Arial"/>
                          <a:ea typeface="Cambria"/>
                          <a:cs typeface="Times New Roman"/>
                        </a:rPr>
                        <a:t>Comunicación</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dirty="0">
                          <a:effectLst/>
                          <a:latin typeface="Arial"/>
                          <a:ea typeface="Cambria"/>
                          <a:cs typeface="Times New Roman"/>
                        </a:rPr>
                        <a:t>7</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8</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a:effectLst/>
                          <a:latin typeface="Arial"/>
                          <a:ea typeface="Cambria"/>
                          <a:cs typeface="Times New Roman"/>
                        </a:rPr>
                        <a:t>6</a:t>
                      </a:r>
                      <a:endParaRPr lang="es-ES_tradnl" sz="1200">
                        <a:effectLst/>
                        <a:latin typeface="Cambria"/>
                        <a:ea typeface="Cambria"/>
                        <a:cs typeface="Times New Roman"/>
                      </a:endParaRPr>
                    </a:p>
                  </a:txBody>
                  <a:tcPr marL="68580" marR="68580" marT="0" marB="0"/>
                </a:tc>
              </a:tr>
              <a:tr h="402399">
                <a:tc>
                  <a:txBody>
                    <a:bodyPr/>
                    <a:lstStyle/>
                    <a:p>
                      <a:pPr algn="ctr">
                        <a:lnSpc>
                          <a:spcPct val="150000"/>
                        </a:lnSpc>
                        <a:spcAft>
                          <a:spcPts val="0"/>
                        </a:spcAft>
                      </a:pPr>
                      <a:r>
                        <a:rPr lang="es-EC" sz="1200">
                          <a:effectLst/>
                          <a:latin typeface="Arial"/>
                          <a:ea typeface="Cambria"/>
                          <a:cs typeface="Times New Roman"/>
                        </a:rPr>
                        <a:t>Total:</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a:effectLst/>
                          <a:latin typeface="Arial"/>
                          <a:ea typeface="Cambria"/>
                          <a:cs typeface="Times New Roman"/>
                        </a:rPr>
                        <a:t>21</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a:effectLst/>
                          <a:latin typeface="Arial"/>
                          <a:ea typeface="Cambria"/>
                          <a:cs typeface="Times New Roman"/>
                        </a:rPr>
                        <a:t>21</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a:effectLst/>
                          <a:latin typeface="Arial"/>
                          <a:ea typeface="Cambria"/>
                          <a:cs typeface="Times New Roman"/>
                        </a:rPr>
                        <a:t>24</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a:effectLst/>
                          <a:latin typeface="Arial"/>
                          <a:ea typeface="Cambria"/>
                          <a:cs typeface="Times New Roman"/>
                        </a:rPr>
                        <a:t>27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b="1" dirty="0">
                          <a:effectLst/>
                          <a:latin typeface="Arial"/>
                          <a:ea typeface="Cambria"/>
                          <a:cs typeface="Times New Roman"/>
                        </a:rPr>
                        <a:t>18</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12358811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sz="half" idx="1"/>
            <p:extLst>
              <p:ext uri="{D42A27DB-BD31-4B8C-83A1-F6EECF244321}">
                <p14:modId xmlns:p14="http://schemas.microsoft.com/office/powerpoint/2010/main" val="1668016271"/>
              </p:ext>
            </p:extLst>
          </p:nvPr>
        </p:nvGraphicFramePr>
        <p:xfrm>
          <a:off x="439033" y="267408"/>
          <a:ext cx="8403173" cy="2507935"/>
        </p:xfrm>
        <a:graphic>
          <a:graphicData uri="http://schemas.openxmlformats.org/drawingml/2006/table">
            <a:tbl>
              <a:tblPr firstRow="1" bandRow="1">
                <a:tableStyleId>{5C22544A-7EE6-4342-B048-85BDC9FD1C3A}</a:tableStyleId>
              </a:tblPr>
              <a:tblGrid>
                <a:gridCol w="1722292"/>
                <a:gridCol w="1235980"/>
                <a:gridCol w="1562864"/>
                <a:gridCol w="1395411"/>
                <a:gridCol w="1367504"/>
                <a:gridCol w="1119122"/>
              </a:tblGrid>
              <a:tr h="415533">
                <a:tc rowSpan="2">
                  <a:txBody>
                    <a:bodyPr/>
                    <a:lstStyle/>
                    <a:p>
                      <a:pPr algn="ctr">
                        <a:lnSpc>
                          <a:spcPct val="150000"/>
                        </a:lnSpc>
                        <a:spcAft>
                          <a:spcPts val="0"/>
                        </a:spcAft>
                      </a:pPr>
                      <a:r>
                        <a:rPr lang="es-EC" sz="1100" b="1" dirty="0">
                          <a:solidFill>
                            <a:srgbClr val="FFFFFF"/>
                          </a:solidFill>
                          <a:effectLst/>
                          <a:latin typeface="Arial"/>
                          <a:ea typeface="Cambria"/>
                          <a:cs typeface="Times New Roman"/>
                        </a:rPr>
                        <a:t>B. Viabilidad</a:t>
                      </a:r>
                      <a:endParaRPr lang="es-ES_tradnl" sz="1200" dirty="0">
                        <a:effectLst/>
                        <a:latin typeface="Cambria"/>
                        <a:ea typeface="Cambria"/>
                        <a:cs typeface="Times New Roman"/>
                      </a:endParaRPr>
                    </a:p>
                    <a:p>
                      <a:pPr algn="ctr">
                        <a:lnSpc>
                          <a:spcPct val="150000"/>
                        </a:lnSpc>
                        <a:spcAft>
                          <a:spcPts val="0"/>
                        </a:spcAft>
                      </a:pPr>
                      <a:r>
                        <a:rPr lang="es-EC" sz="1100" dirty="0">
                          <a:solidFill>
                            <a:srgbClr val="FFFFFF"/>
                          </a:solidFill>
                          <a:effectLst/>
                          <a:latin typeface="Arial"/>
                          <a:ea typeface="Cambria"/>
                          <a:cs typeface="Times New Roman"/>
                        </a:rPr>
                        <a:t>Criterios</a:t>
                      </a:r>
                      <a:endParaRPr lang="es-ES_tradnl" sz="1200" dirty="0">
                        <a:effectLst/>
                        <a:latin typeface="Cambria"/>
                        <a:ea typeface="Cambria"/>
                        <a:cs typeface="Times New Roman"/>
                      </a:endParaRPr>
                    </a:p>
                  </a:txBody>
                  <a:tcPr marL="68580" marR="68580" marT="0" marB="0"/>
                </a:tc>
                <a:tc gridSpan="5">
                  <a:txBody>
                    <a:bodyPr/>
                    <a:lstStyle/>
                    <a:p>
                      <a:pPr algn="ctr">
                        <a:lnSpc>
                          <a:spcPct val="150000"/>
                        </a:lnSpc>
                        <a:spcAft>
                          <a:spcPts val="0"/>
                        </a:spcAft>
                      </a:pPr>
                      <a:r>
                        <a:rPr lang="es-EC" sz="1100" dirty="0">
                          <a:solidFill>
                            <a:srgbClr val="FFFFFF"/>
                          </a:solidFill>
                          <a:effectLst/>
                          <a:latin typeface="Arial"/>
                          <a:ea typeface="Cambria"/>
                          <a:cs typeface="Times New Roman"/>
                        </a:rPr>
                        <a:t>Opciones: Estudio Hidráulico.</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831066">
                <a:tc vMerge="1">
                  <a:txBody>
                    <a:bodyPr/>
                    <a:lstStyle/>
                    <a:p>
                      <a:endParaRPr lang="es-ES"/>
                    </a:p>
                  </a:txBody>
                  <a:tcPr/>
                </a:tc>
                <a:tc>
                  <a:txBody>
                    <a:bodyPr/>
                    <a:lstStyle/>
                    <a:p>
                      <a:pPr algn="ctr">
                        <a:lnSpc>
                          <a:spcPct val="150000"/>
                        </a:lnSpc>
                        <a:spcAft>
                          <a:spcPts val="0"/>
                        </a:spcAft>
                      </a:pPr>
                      <a:r>
                        <a:rPr lang="es-EC" sz="1100" b="1" dirty="0">
                          <a:effectLst/>
                          <a:latin typeface="Arial"/>
                          <a:ea typeface="Cambria"/>
                          <a:cs typeface="Times New Roman"/>
                        </a:rPr>
                        <a:t>Opción </a:t>
                      </a:r>
                      <a:endParaRPr lang="es-EC" sz="1100" b="1" dirty="0" smtClean="0">
                        <a:effectLst/>
                        <a:latin typeface="Arial"/>
                        <a:ea typeface="Cambria"/>
                        <a:cs typeface="Times New Roman"/>
                      </a:endParaRPr>
                    </a:p>
                    <a:p>
                      <a:pPr algn="ctr">
                        <a:lnSpc>
                          <a:spcPct val="150000"/>
                        </a:lnSpc>
                        <a:spcAft>
                          <a:spcPts val="0"/>
                        </a:spcAft>
                      </a:pPr>
                      <a:r>
                        <a:rPr lang="es-EC" sz="1100" b="1" dirty="0" smtClean="0">
                          <a:effectLst/>
                          <a:latin typeface="Arial"/>
                          <a:ea typeface="Cambria"/>
                          <a:cs typeface="Times New Roman"/>
                        </a:rPr>
                        <a:t>1</a:t>
                      </a:r>
                      <a:endParaRPr lang="es-ES_tradnl" sz="1200" dirty="0">
                        <a:effectLst/>
                        <a:latin typeface="Cambria"/>
                        <a:ea typeface="Cambria"/>
                        <a:cs typeface="Times New Roman"/>
                      </a:endParaRPr>
                    </a:p>
                  </a:txBody>
                  <a:tcPr marL="68580" marR="68580" marT="0" marB="0"/>
                </a:tc>
                <a:tc>
                  <a:txBody>
                    <a:bodyPr/>
                    <a:lstStyle/>
                    <a:p>
                      <a:pPr indent="137795" algn="ctr">
                        <a:lnSpc>
                          <a:spcPct val="150000"/>
                        </a:lnSpc>
                        <a:spcAft>
                          <a:spcPts val="0"/>
                        </a:spcAft>
                      </a:pPr>
                      <a:r>
                        <a:rPr lang="es-EC" sz="1100" b="1" dirty="0">
                          <a:effectLst/>
                          <a:latin typeface="Arial"/>
                          <a:ea typeface="Cambria"/>
                          <a:cs typeface="Times New Roman"/>
                        </a:rPr>
                        <a:t>Opción </a:t>
                      </a:r>
                      <a:endParaRPr lang="es-EC" sz="1100" b="1" dirty="0" smtClean="0">
                        <a:effectLst/>
                        <a:latin typeface="Arial"/>
                        <a:ea typeface="Cambria"/>
                        <a:cs typeface="Times New Roman"/>
                      </a:endParaRPr>
                    </a:p>
                    <a:p>
                      <a:pPr indent="137795" algn="ctr">
                        <a:lnSpc>
                          <a:spcPct val="150000"/>
                        </a:lnSpc>
                        <a:spcAft>
                          <a:spcPts val="0"/>
                        </a:spcAft>
                      </a:pPr>
                      <a:r>
                        <a:rPr lang="es-EC" sz="1100" b="1" dirty="0" smtClean="0">
                          <a:effectLst/>
                          <a:latin typeface="Arial"/>
                          <a:ea typeface="Cambria"/>
                          <a:cs typeface="Times New Roman"/>
                        </a:rPr>
                        <a:t>2</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dirty="0" smtClean="0">
                          <a:effectLst/>
                          <a:latin typeface="Arial"/>
                          <a:ea typeface="Cambria"/>
                          <a:cs typeface="Times New Roman"/>
                        </a:rPr>
                        <a:t>Opción</a:t>
                      </a:r>
                    </a:p>
                    <a:p>
                      <a:pPr algn="ctr">
                        <a:lnSpc>
                          <a:spcPct val="150000"/>
                        </a:lnSpc>
                        <a:spcAft>
                          <a:spcPts val="0"/>
                        </a:spcAft>
                      </a:pPr>
                      <a:r>
                        <a:rPr lang="es-EC" sz="1100" b="1" dirty="0" smtClean="0">
                          <a:effectLst/>
                          <a:latin typeface="Arial"/>
                          <a:ea typeface="Cambria"/>
                          <a:cs typeface="Times New Roman"/>
                        </a:rPr>
                        <a:t> </a:t>
                      </a:r>
                      <a:r>
                        <a:rPr lang="es-EC" sz="1100" b="1" dirty="0">
                          <a:effectLst/>
                          <a:latin typeface="Arial"/>
                          <a:ea typeface="Cambria"/>
                          <a:cs typeface="Times New Roman"/>
                        </a:rPr>
                        <a:t>3</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dirty="0" smtClean="0">
                          <a:effectLst/>
                          <a:latin typeface="Arial"/>
                          <a:ea typeface="Cambria"/>
                          <a:cs typeface="Times New Roman"/>
                        </a:rPr>
                        <a:t>Opción</a:t>
                      </a:r>
                    </a:p>
                    <a:p>
                      <a:pPr algn="ctr">
                        <a:lnSpc>
                          <a:spcPct val="150000"/>
                        </a:lnSpc>
                        <a:spcAft>
                          <a:spcPts val="0"/>
                        </a:spcAft>
                      </a:pPr>
                      <a:r>
                        <a:rPr lang="es-EC" sz="1100" b="1" dirty="0" smtClean="0">
                          <a:effectLst/>
                          <a:latin typeface="Arial"/>
                          <a:ea typeface="Cambria"/>
                          <a:cs typeface="Times New Roman"/>
                        </a:rPr>
                        <a:t> </a:t>
                      </a:r>
                      <a:r>
                        <a:rPr lang="es-EC" sz="1100" b="1" dirty="0">
                          <a:effectLst/>
                          <a:latin typeface="Arial"/>
                          <a:ea typeface="Cambria"/>
                          <a:cs typeface="Times New Roman"/>
                        </a:rPr>
                        <a:t>4</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dirty="0">
                          <a:effectLst/>
                          <a:latin typeface="Arial"/>
                          <a:ea typeface="Cambria"/>
                          <a:cs typeface="Times New Roman"/>
                        </a:rPr>
                        <a:t>Opción 5</a:t>
                      </a:r>
                      <a:endParaRPr lang="es-ES_tradnl" sz="1200" dirty="0">
                        <a:effectLst/>
                        <a:latin typeface="Cambria"/>
                        <a:ea typeface="Cambria"/>
                        <a:cs typeface="Times New Roman"/>
                      </a:endParaRPr>
                    </a:p>
                  </a:txBody>
                  <a:tcPr marL="68580" marR="68580" marT="0" marB="0"/>
                </a:tc>
              </a:tr>
              <a:tr h="415533">
                <a:tc>
                  <a:txBody>
                    <a:bodyPr/>
                    <a:lstStyle/>
                    <a:p>
                      <a:pPr algn="ctr">
                        <a:lnSpc>
                          <a:spcPct val="150000"/>
                        </a:lnSpc>
                        <a:spcAft>
                          <a:spcPts val="0"/>
                        </a:spcAft>
                      </a:pPr>
                      <a:r>
                        <a:rPr lang="es-EC" sz="1100" b="1">
                          <a:effectLst/>
                          <a:latin typeface="Arial"/>
                          <a:ea typeface="Cambria"/>
                          <a:cs typeface="Times New Roman"/>
                        </a:rPr>
                        <a:t>Técnica</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marL="21590" indent="-21590" algn="ctr">
                        <a:lnSpc>
                          <a:spcPct val="150000"/>
                        </a:lnSpc>
                        <a:spcAft>
                          <a:spcPts val="0"/>
                        </a:spcAft>
                      </a:pPr>
                      <a:r>
                        <a:rPr lang="es-EC" sz="11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dirty="0">
                          <a:effectLst/>
                          <a:latin typeface="Arial"/>
                          <a:ea typeface="Cambria"/>
                          <a:cs typeface="Times New Roman"/>
                        </a:rPr>
                        <a:t>8</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8</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10</a:t>
                      </a:r>
                      <a:endParaRPr lang="es-ES_tradnl" sz="1200">
                        <a:effectLst/>
                        <a:latin typeface="Cambria"/>
                        <a:ea typeface="Cambria"/>
                        <a:cs typeface="Times New Roman"/>
                      </a:endParaRPr>
                    </a:p>
                  </a:txBody>
                  <a:tcPr marL="68580" marR="68580" marT="0" marB="0"/>
                </a:tc>
              </a:tr>
              <a:tr h="430270">
                <a:tc>
                  <a:txBody>
                    <a:bodyPr/>
                    <a:lstStyle/>
                    <a:p>
                      <a:pPr algn="ctr">
                        <a:lnSpc>
                          <a:spcPct val="150000"/>
                        </a:lnSpc>
                        <a:spcAft>
                          <a:spcPts val="0"/>
                        </a:spcAft>
                      </a:pPr>
                      <a:r>
                        <a:rPr lang="es-EC" sz="1100" b="1">
                          <a:effectLst/>
                          <a:latin typeface="Arial"/>
                          <a:ea typeface="Cambria"/>
                          <a:cs typeface="Times New Roman"/>
                        </a:rPr>
                        <a:t>Económica</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8</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6</a:t>
                      </a:r>
                      <a:endParaRPr lang="es-ES_tradnl" sz="1200">
                        <a:effectLst/>
                        <a:latin typeface="Cambria"/>
                        <a:ea typeface="Cambria"/>
                        <a:cs typeface="Times New Roman"/>
                      </a:endParaRPr>
                    </a:p>
                  </a:txBody>
                  <a:tcPr marL="68580" marR="68580" marT="0" marB="0"/>
                </a:tc>
              </a:tr>
              <a:tr h="415533">
                <a:tc>
                  <a:txBody>
                    <a:bodyPr/>
                    <a:lstStyle/>
                    <a:p>
                      <a:pPr algn="ctr">
                        <a:lnSpc>
                          <a:spcPct val="150000"/>
                        </a:lnSpc>
                        <a:spcAft>
                          <a:spcPts val="0"/>
                        </a:spcAft>
                      </a:pPr>
                      <a:r>
                        <a:rPr lang="es-EC" sz="1100">
                          <a:effectLst/>
                          <a:latin typeface="Arial"/>
                          <a:ea typeface="Cambria"/>
                          <a:cs typeface="Times New Roman"/>
                        </a:rPr>
                        <a:t>Total:</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a:effectLst/>
                          <a:latin typeface="Arial"/>
                          <a:ea typeface="Cambria"/>
                          <a:cs typeface="Times New Roman"/>
                        </a:rPr>
                        <a:t>14</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dirty="0">
                          <a:effectLst/>
                          <a:latin typeface="Arial"/>
                          <a:ea typeface="Cambria"/>
                          <a:cs typeface="Times New Roman"/>
                        </a:rPr>
                        <a:t>14</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a:effectLst/>
                          <a:latin typeface="Arial"/>
                          <a:ea typeface="Cambria"/>
                          <a:cs typeface="Times New Roman"/>
                        </a:rPr>
                        <a:t>17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dirty="0">
                          <a:effectLst/>
                          <a:latin typeface="Arial"/>
                          <a:ea typeface="Cambria"/>
                          <a:cs typeface="Times New Roman"/>
                        </a:rPr>
                        <a:t>16</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dirty="0">
                          <a:effectLst/>
                          <a:latin typeface="Arial"/>
                          <a:ea typeface="Cambria"/>
                          <a:cs typeface="Times New Roman"/>
                        </a:rPr>
                        <a:t>16</a:t>
                      </a:r>
                      <a:endParaRPr lang="es-ES_tradnl" sz="1200" dirty="0">
                        <a:effectLst/>
                        <a:latin typeface="Cambria"/>
                        <a:ea typeface="Cambria"/>
                        <a:cs typeface="Times New Roman"/>
                      </a:endParaRPr>
                    </a:p>
                  </a:txBody>
                  <a:tcPr marL="68580" marR="68580" marT="0" marB="0"/>
                </a:tc>
              </a:tr>
            </a:tbl>
          </a:graphicData>
        </a:graphic>
      </p:graphicFrame>
      <p:graphicFrame>
        <p:nvGraphicFramePr>
          <p:cNvPr id="6" name="Marcador de contenido 5"/>
          <p:cNvGraphicFramePr>
            <a:graphicFrameLocks noGrp="1"/>
          </p:cNvGraphicFramePr>
          <p:nvPr>
            <p:ph sz="half" idx="2"/>
            <p:extLst>
              <p:ext uri="{D42A27DB-BD31-4B8C-83A1-F6EECF244321}">
                <p14:modId xmlns:p14="http://schemas.microsoft.com/office/powerpoint/2010/main" val="3973478392"/>
              </p:ext>
            </p:extLst>
          </p:nvPr>
        </p:nvGraphicFramePr>
        <p:xfrm>
          <a:off x="439033" y="3073263"/>
          <a:ext cx="8403173" cy="3147682"/>
        </p:xfrm>
        <a:graphic>
          <a:graphicData uri="http://schemas.openxmlformats.org/drawingml/2006/table">
            <a:tbl>
              <a:tblPr firstRow="1" bandRow="1">
                <a:tableStyleId>{5C22544A-7EE6-4342-B048-85BDC9FD1C3A}</a:tableStyleId>
              </a:tblPr>
              <a:tblGrid>
                <a:gridCol w="1619580"/>
                <a:gridCol w="1300188"/>
                <a:gridCol w="1328453"/>
                <a:gridCol w="1187128"/>
                <a:gridCol w="1300190"/>
                <a:gridCol w="1215392"/>
                <a:gridCol w="452242"/>
              </a:tblGrid>
              <a:tr h="445092">
                <a:tc rowSpan="2">
                  <a:txBody>
                    <a:bodyPr/>
                    <a:lstStyle/>
                    <a:p>
                      <a:pPr algn="ctr">
                        <a:lnSpc>
                          <a:spcPct val="150000"/>
                        </a:lnSpc>
                        <a:spcAft>
                          <a:spcPts val="0"/>
                        </a:spcAft>
                      </a:pPr>
                      <a:r>
                        <a:rPr lang="es-EC" sz="1100" b="1" dirty="0">
                          <a:solidFill>
                            <a:srgbClr val="FFFFFF"/>
                          </a:solidFill>
                          <a:effectLst/>
                          <a:latin typeface="Arial"/>
                          <a:ea typeface="Cambria"/>
                          <a:cs typeface="Times New Roman"/>
                        </a:rPr>
                        <a:t>C. Desarrollo</a:t>
                      </a:r>
                      <a:endParaRPr lang="es-ES_tradnl" sz="1200" dirty="0">
                        <a:effectLst/>
                        <a:latin typeface="Cambria"/>
                        <a:ea typeface="Cambria"/>
                        <a:cs typeface="Times New Roman"/>
                      </a:endParaRPr>
                    </a:p>
                    <a:p>
                      <a:pPr algn="ctr">
                        <a:lnSpc>
                          <a:spcPct val="150000"/>
                        </a:lnSpc>
                        <a:spcAft>
                          <a:spcPts val="0"/>
                        </a:spcAft>
                      </a:pPr>
                      <a:r>
                        <a:rPr lang="es-EC" sz="1100" dirty="0">
                          <a:solidFill>
                            <a:srgbClr val="FFFFFF"/>
                          </a:solidFill>
                          <a:effectLst/>
                          <a:latin typeface="Arial"/>
                          <a:ea typeface="Cambria"/>
                          <a:cs typeface="Times New Roman"/>
                        </a:rPr>
                        <a:t>Criterios</a:t>
                      </a:r>
                      <a:endParaRPr lang="es-ES_tradnl" sz="1200" dirty="0">
                        <a:effectLst/>
                        <a:latin typeface="Cambria"/>
                        <a:ea typeface="Cambria"/>
                        <a:cs typeface="Times New Roman"/>
                      </a:endParaRPr>
                    </a:p>
                  </a:txBody>
                  <a:tcPr marL="68580" marR="68580" marT="0" marB="0"/>
                </a:tc>
                <a:tc gridSpan="6">
                  <a:txBody>
                    <a:bodyPr/>
                    <a:lstStyle/>
                    <a:p>
                      <a:pPr algn="ctr">
                        <a:lnSpc>
                          <a:spcPct val="150000"/>
                        </a:lnSpc>
                        <a:spcAft>
                          <a:spcPts val="0"/>
                        </a:spcAft>
                      </a:pPr>
                      <a:r>
                        <a:rPr lang="es-EC" sz="1100" dirty="0">
                          <a:solidFill>
                            <a:srgbClr val="FFFFFF"/>
                          </a:solidFill>
                          <a:effectLst/>
                          <a:latin typeface="Arial"/>
                          <a:ea typeface="Cambria"/>
                          <a:cs typeface="Times New Roman"/>
                        </a:rPr>
                        <a:t>Opciones: Estudio Hidraúlico.</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605168">
                <a:tc vMerge="1">
                  <a:txBody>
                    <a:bodyPr/>
                    <a:lstStyle/>
                    <a:p>
                      <a:endParaRPr lang="es-ES"/>
                    </a:p>
                  </a:txBody>
                  <a:tcPr/>
                </a:tc>
                <a:tc>
                  <a:txBody>
                    <a:bodyPr/>
                    <a:lstStyle/>
                    <a:p>
                      <a:pPr algn="ctr">
                        <a:lnSpc>
                          <a:spcPct val="150000"/>
                        </a:lnSpc>
                        <a:spcAft>
                          <a:spcPts val="0"/>
                        </a:spcAft>
                      </a:pPr>
                      <a:r>
                        <a:rPr lang="es-EC" sz="1100" b="1">
                          <a:effectLst/>
                          <a:latin typeface="Arial"/>
                          <a:ea typeface="Cambria"/>
                          <a:cs typeface="Times New Roman"/>
                        </a:rPr>
                        <a:t>Opción 1</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dirty="0" smtClean="0">
                          <a:effectLst/>
                          <a:latin typeface="Arial"/>
                          <a:ea typeface="Cambria"/>
                          <a:cs typeface="Times New Roman"/>
                        </a:rPr>
                        <a:t>Opción</a:t>
                      </a:r>
                    </a:p>
                    <a:p>
                      <a:pPr algn="ctr">
                        <a:lnSpc>
                          <a:spcPct val="150000"/>
                        </a:lnSpc>
                        <a:spcAft>
                          <a:spcPts val="0"/>
                        </a:spcAft>
                      </a:pPr>
                      <a:r>
                        <a:rPr lang="es-EC" sz="1100" b="1" dirty="0" smtClean="0">
                          <a:effectLst/>
                          <a:latin typeface="Arial"/>
                          <a:ea typeface="Cambria"/>
                          <a:cs typeface="Times New Roman"/>
                        </a:rPr>
                        <a:t> </a:t>
                      </a:r>
                      <a:r>
                        <a:rPr lang="es-EC" sz="1100" b="1" dirty="0">
                          <a:effectLst/>
                          <a:latin typeface="Arial"/>
                          <a:ea typeface="Cambria"/>
                          <a:cs typeface="Times New Roman"/>
                        </a:rPr>
                        <a:t>2</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dirty="0" smtClean="0">
                          <a:effectLst/>
                          <a:latin typeface="Arial"/>
                          <a:ea typeface="Cambria"/>
                          <a:cs typeface="Times New Roman"/>
                        </a:rPr>
                        <a:t>Opción</a:t>
                      </a:r>
                    </a:p>
                    <a:p>
                      <a:pPr algn="ctr">
                        <a:lnSpc>
                          <a:spcPct val="150000"/>
                        </a:lnSpc>
                        <a:spcAft>
                          <a:spcPts val="0"/>
                        </a:spcAft>
                      </a:pPr>
                      <a:r>
                        <a:rPr lang="es-EC" sz="1100" b="1" dirty="0" smtClean="0">
                          <a:effectLst/>
                          <a:latin typeface="Arial"/>
                          <a:ea typeface="Cambria"/>
                          <a:cs typeface="Times New Roman"/>
                        </a:rPr>
                        <a:t> </a:t>
                      </a:r>
                      <a:r>
                        <a:rPr lang="es-EC" sz="1100" b="1" dirty="0">
                          <a:effectLst/>
                          <a:latin typeface="Arial"/>
                          <a:ea typeface="Cambria"/>
                          <a:cs typeface="Times New Roman"/>
                        </a:rPr>
                        <a:t>3</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a:effectLst/>
                          <a:latin typeface="Arial"/>
                          <a:ea typeface="Cambria"/>
                          <a:cs typeface="Times New Roman"/>
                        </a:rPr>
                        <a:t>Opción 4</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dirty="0">
                          <a:effectLst/>
                          <a:latin typeface="Arial"/>
                          <a:ea typeface="Cambria"/>
                          <a:cs typeface="Times New Roman"/>
                        </a:rPr>
                        <a:t>Opción 5</a:t>
                      </a:r>
                      <a:endParaRPr lang="es-ES_tradnl" sz="1200" dirty="0">
                        <a:effectLst/>
                        <a:latin typeface="Cambria"/>
                        <a:ea typeface="Cambria"/>
                        <a:cs typeface="Times New Roman"/>
                      </a:endParaRPr>
                    </a:p>
                  </a:txBody>
                  <a:tcPr marL="68580" marR="68580" marT="0" marB="0"/>
                </a:tc>
                <a:tc>
                  <a:txBody>
                    <a:bodyPr/>
                    <a:lstStyle/>
                    <a:p>
                      <a:pPr>
                        <a:lnSpc>
                          <a:spcPct val="150000"/>
                        </a:lnSpc>
                        <a:spcAft>
                          <a:spcPts val="0"/>
                        </a:spcAft>
                      </a:pPr>
                      <a:r>
                        <a:rPr lang="es-ES_tradnl" sz="1200">
                          <a:effectLst/>
                          <a:latin typeface="Cambria"/>
                          <a:ea typeface="Cambria"/>
                          <a:cs typeface="Times New Roman"/>
                        </a:rPr>
                        <a:t> </a:t>
                      </a:r>
                    </a:p>
                  </a:txBody>
                  <a:tcPr marL="0" marR="0" marT="0" marB="0" anchor="ctr"/>
                </a:tc>
              </a:tr>
              <a:tr h="445092">
                <a:tc>
                  <a:txBody>
                    <a:bodyPr/>
                    <a:lstStyle/>
                    <a:p>
                      <a:pPr algn="ctr">
                        <a:lnSpc>
                          <a:spcPct val="150000"/>
                        </a:lnSpc>
                        <a:spcAft>
                          <a:spcPts val="0"/>
                        </a:spcAft>
                      </a:pPr>
                      <a:r>
                        <a:rPr lang="es-EC" sz="1100" b="1">
                          <a:effectLst/>
                          <a:latin typeface="Arial"/>
                          <a:ea typeface="Cambria"/>
                          <a:cs typeface="Times New Roman"/>
                        </a:rPr>
                        <a:t>Finalidad</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dirty="0">
                          <a:effectLst/>
                          <a:latin typeface="Arial"/>
                          <a:ea typeface="Cambria"/>
                          <a:cs typeface="Times New Roman"/>
                        </a:rPr>
                        <a:t>8</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10</a:t>
                      </a:r>
                      <a:endParaRPr lang="es-ES_tradnl" sz="1200">
                        <a:effectLst/>
                        <a:latin typeface="Cambria"/>
                        <a:ea typeface="Cambria"/>
                        <a:cs typeface="Times New Roman"/>
                      </a:endParaRPr>
                    </a:p>
                  </a:txBody>
                  <a:tcPr marL="68580" marR="68580" marT="0" marB="0"/>
                </a:tc>
                <a:tc>
                  <a:txBody>
                    <a:bodyPr/>
                    <a:lstStyle/>
                    <a:p>
                      <a:pPr>
                        <a:lnSpc>
                          <a:spcPct val="150000"/>
                        </a:lnSpc>
                        <a:spcAft>
                          <a:spcPts val="0"/>
                        </a:spcAft>
                      </a:pPr>
                      <a:r>
                        <a:rPr lang="es-ES_tradnl" sz="1200">
                          <a:effectLst/>
                          <a:latin typeface="Cambria"/>
                          <a:ea typeface="Cambria"/>
                          <a:cs typeface="Times New Roman"/>
                        </a:rPr>
                        <a:t> </a:t>
                      </a:r>
                    </a:p>
                  </a:txBody>
                  <a:tcPr marL="0" marR="0" marT="0" marB="0" anchor="ctr"/>
                </a:tc>
              </a:tr>
              <a:tr h="603619">
                <a:tc>
                  <a:txBody>
                    <a:bodyPr/>
                    <a:lstStyle/>
                    <a:p>
                      <a:pPr algn="ctr">
                        <a:lnSpc>
                          <a:spcPct val="150000"/>
                        </a:lnSpc>
                        <a:spcAft>
                          <a:spcPts val="0"/>
                        </a:spcAft>
                      </a:pPr>
                      <a:r>
                        <a:rPr lang="es-EC" sz="1100" b="1">
                          <a:effectLst/>
                          <a:latin typeface="Arial"/>
                          <a:ea typeface="Cambria"/>
                          <a:cs typeface="Times New Roman"/>
                        </a:rPr>
                        <a:t>Autonomía</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6</a:t>
                      </a:r>
                      <a:endParaRPr lang="es-ES_tradnl" sz="1200">
                        <a:effectLst/>
                        <a:latin typeface="Cambria"/>
                        <a:ea typeface="Cambria"/>
                        <a:cs typeface="Times New Roman"/>
                      </a:endParaRPr>
                    </a:p>
                  </a:txBody>
                  <a:tcPr marL="68580" marR="68580" marT="0" marB="0"/>
                </a:tc>
                <a:tc>
                  <a:txBody>
                    <a:bodyPr/>
                    <a:lstStyle/>
                    <a:p>
                      <a:pPr>
                        <a:lnSpc>
                          <a:spcPct val="150000"/>
                        </a:lnSpc>
                        <a:spcAft>
                          <a:spcPts val="0"/>
                        </a:spcAft>
                      </a:pPr>
                      <a:r>
                        <a:rPr lang="es-ES_tradnl" sz="1200">
                          <a:effectLst/>
                          <a:latin typeface="Cambria"/>
                          <a:ea typeface="Cambria"/>
                          <a:cs typeface="Times New Roman"/>
                        </a:rPr>
                        <a:t> </a:t>
                      </a:r>
                    </a:p>
                  </a:txBody>
                  <a:tcPr marL="0" marR="0" marT="0" marB="0" anchor="ctr"/>
                </a:tc>
              </a:tr>
              <a:tr h="603619">
                <a:tc>
                  <a:txBody>
                    <a:bodyPr/>
                    <a:lstStyle/>
                    <a:p>
                      <a:pPr algn="ctr">
                        <a:lnSpc>
                          <a:spcPct val="150000"/>
                        </a:lnSpc>
                        <a:spcAft>
                          <a:spcPts val="0"/>
                        </a:spcAft>
                      </a:pPr>
                      <a:r>
                        <a:rPr lang="es-EC" sz="1100" b="1">
                          <a:effectLst/>
                          <a:latin typeface="Arial"/>
                          <a:ea typeface="Cambria"/>
                          <a:cs typeface="Times New Roman"/>
                        </a:rPr>
                        <a:t>Autocontrol</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6</a:t>
                      </a:r>
                      <a:endParaRPr lang="es-ES_tradnl" sz="1200">
                        <a:effectLst/>
                        <a:latin typeface="Cambria"/>
                        <a:ea typeface="Cambria"/>
                        <a:cs typeface="Times New Roman"/>
                      </a:endParaRPr>
                    </a:p>
                  </a:txBody>
                  <a:tcPr marL="68580" marR="68580" marT="0" marB="0"/>
                </a:tc>
                <a:tc>
                  <a:txBody>
                    <a:bodyPr/>
                    <a:lstStyle/>
                    <a:p>
                      <a:pPr>
                        <a:lnSpc>
                          <a:spcPct val="150000"/>
                        </a:lnSpc>
                        <a:spcAft>
                          <a:spcPts val="0"/>
                        </a:spcAft>
                      </a:pPr>
                      <a:r>
                        <a:rPr lang="es-ES_tradnl" sz="1200">
                          <a:effectLst/>
                          <a:latin typeface="Cambria"/>
                          <a:ea typeface="Cambria"/>
                          <a:cs typeface="Times New Roman"/>
                        </a:rPr>
                        <a:t> </a:t>
                      </a:r>
                    </a:p>
                  </a:txBody>
                  <a:tcPr marL="0" marR="0" marT="0" marB="0" anchor="ctr"/>
                </a:tc>
              </a:tr>
              <a:tr h="445092">
                <a:tc>
                  <a:txBody>
                    <a:bodyPr/>
                    <a:lstStyle/>
                    <a:p>
                      <a:pPr algn="ctr">
                        <a:lnSpc>
                          <a:spcPct val="150000"/>
                        </a:lnSpc>
                        <a:spcAft>
                          <a:spcPts val="0"/>
                        </a:spcAft>
                      </a:pPr>
                      <a:r>
                        <a:rPr lang="es-EC" sz="1100">
                          <a:effectLst/>
                          <a:latin typeface="Arial"/>
                          <a:ea typeface="Cambria"/>
                          <a:cs typeface="Times New Roman"/>
                        </a:rPr>
                        <a:t>Total:</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a:effectLst/>
                          <a:latin typeface="Arial"/>
                          <a:ea typeface="Cambria"/>
                          <a:cs typeface="Times New Roman"/>
                        </a:rPr>
                        <a:t>21</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a:effectLst/>
                          <a:latin typeface="Arial"/>
                          <a:ea typeface="Cambria"/>
                          <a:cs typeface="Times New Roman"/>
                        </a:rPr>
                        <a:t>21</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a:effectLst/>
                          <a:latin typeface="Arial"/>
                          <a:ea typeface="Cambria"/>
                          <a:cs typeface="Times New Roman"/>
                        </a:rPr>
                        <a:t>26</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a:effectLst/>
                          <a:latin typeface="Arial"/>
                          <a:ea typeface="Cambria"/>
                          <a:cs typeface="Times New Roman"/>
                        </a:rPr>
                        <a:t>27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b="1">
                          <a:effectLst/>
                          <a:latin typeface="Arial"/>
                          <a:ea typeface="Cambria"/>
                          <a:cs typeface="Times New Roman"/>
                        </a:rPr>
                        <a:t>22</a:t>
                      </a:r>
                      <a:endParaRPr lang="es-ES_tradnl" sz="1200">
                        <a:effectLst/>
                        <a:latin typeface="Cambria"/>
                        <a:ea typeface="Cambria"/>
                        <a:cs typeface="Times New Roman"/>
                      </a:endParaRPr>
                    </a:p>
                  </a:txBody>
                  <a:tcPr marL="68580" marR="68580" marT="0" marB="0"/>
                </a:tc>
                <a:tc>
                  <a:txBody>
                    <a:bodyPr/>
                    <a:lstStyle/>
                    <a:p>
                      <a:pPr>
                        <a:lnSpc>
                          <a:spcPct val="150000"/>
                        </a:lnSpc>
                        <a:spcAft>
                          <a:spcPts val="0"/>
                        </a:spcAft>
                      </a:pPr>
                      <a:r>
                        <a:rPr lang="es-ES_tradnl" sz="1200" dirty="0">
                          <a:effectLst/>
                          <a:latin typeface="Cambria"/>
                          <a:ea typeface="Cambria"/>
                          <a:cs typeface="Times New Roman"/>
                        </a:rPr>
                        <a:t> </a:t>
                      </a:r>
                    </a:p>
                  </a:txBody>
                  <a:tcPr marL="0" marR="0" marT="0" marB="0" anchor="ctr"/>
                </a:tc>
              </a:tr>
            </a:tbl>
          </a:graphicData>
        </a:graphic>
      </p:graphicFrame>
    </p:spTree>
    <p:extLst>
      <p:ext uri="{BB962C8B-B14F-4D97-AF65-F5344CB8AC3E}">
        <p14:creationId xmlns:p14="http://schemas.microsoft.com/office/powerpoint/2010/main" val="184334976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p:cNvSpPr>
            <a:spLocks noGrp="1"/>
          </p:cNvSpPr>
          <p:nvPr>
            <p:ph idx="1"/>
          </p:nvPr>
        </p:nvSpPr>
        <p:spPr>
          <a:xfrm>
            <a:off x="457200" y="274638"/>
            <a:ext cx="8229600" cy="5851525"/>
          </a:xfrm>
        </p:spPr>
        <p:txBody>
          <a:bodyPr>
            <a:normAutofit fontScale="92500" lnSpcReduction="10000"/>
          </a:bodyPr>
          <a:lstStyle/>
          <a:p>
            <a:pPr algn="just"/>
            <a:r>
              <a:rPr lang="es-EC" dirty="0"/>
              <a:t>La mejor propuesta es la propuesta perteneciente al caso 4, es la que mejor recoge las especificaciones de la </a:t>
            </a:r>
            <a:r>
              <a:rPr lang="es-EC" dirty="0" smtClean="0"/>
              <a:t>empresa.</a:t>
            </a:r>
          </a:p>
          <a:p>
            <a:pPr algn="just"/>
            <a:r>
              <a:rPr lang="es-EC" dirty="0" smtClean="0"/>
              <a:t>Se garantiza </a:t>
            </a:r>
            <a:r>
              <a:rPr lang="es-EC" dirty="0"/>
              <a:t>la operación continua de la </a:t>
            </a:r>
            <a:r>
              <a:rPr lang="es-EC" dirty="0" smtClean="0"/>
              <a:t>planta utilizando el </a:t>
            </a:r>
            <a:r>
              <a:rPr lang="es-EC" dirty="0"/>
              <a:t>proceso de “Hot Tap” parar el flujo que se traslada a través de la línea WS-16-C10-10-328-1”PP (línea de entrada al Aero enfriador de segunda etapa), y por ende, no existe </a:t>
            </a:r>
            <a:r>
              <a:rPr lang="es-EC" dirty="0" smtClean="0"/>
              <a:t>perjuici,o en cuanto, al proceso general de la planta, </a:t>
            </a:r>
            <a:r>
              <a:rPr lang="es-EC" dirty="0"/>
              <a:t>ya que en una empresa de servicios petrolíferos como esta, cada minuto cuenta, y continuamente se trabaja con grandes cantidades de flujo de crudo.</a:t>
            </a:r>
            <a:endParaRPr lang="es-ES_tradnl" dirty="0"/>
          </a:p>
          <a:p>
            <a:pPr marL="0" indent="0">
              <a:buNone/>
            </a:pPr>
            <a:endParaRPr lang="es-ES" dirty="0"/>
          </a:p>
        </p:txBody>
      </p:sp>
    </p:spTree>
    <p:extLst>
      <p:ext uri="{BB962C8B-B14F-4D97-AF65-F5344CB8AC3E}">
        <p14:creationId xmlns:p14="http://schemas.microsoft.com/office/powerpoint/2010/main" val="3909922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es-EC" b="1" dirty="0" smtClean="0"/>
              <a:t/>
            </a:r>
            <a:br>
              <a:rPr lang="es-EC" b="1" dirty="0" smtClean="0"/>
            </a:br>
            <a:r>
              <a:rPr lang="es-EC" b="1" dirty="0" smtClean="0"/>
              <a:t>INGENIERÍA </a:t>
            </a:r>
            <a:r>
              <a:rPr lang="es-EC" b="1" dirty="0"/>
              <a:t>BÁSICA</a:t>
            </a:r>
            <a:r>
              <a:rPr lang="es-ES_tradnl" b="1" dirty="0"/>
              <a:t/>
            </a:r>
            <a:br>
              <a:rPr lang="es-ES_tradnl" b="1" dirty="0"/>
            </a:b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702968951"/>
              </p:ext>
            </p:extLst>
          </p:nvPr>
        </p:nvGraphicFramePr>
        <p:xfrm>
          <a:off x="457200" y="1417638"/>
          <a:ext cx="8447740" cy="5051892"/>
        </p:xfrm>
        <a:graphic>
          <a:graphicData uri="http://schemas.openxmlformats.org/drawingml/2006/table">
            <a:tbl>
              <a:tblPr firstRow="1" bandRow="1">
                <a:tableStyleId>{5C22544A-7EE6-4342-B048-85BDC9FD1C3A}</a:tableStyleId>
              </a:tblPr>
              <a:tblGrid>
                <a:gridCol w="2111935"/>
                <a:gridCol w="2111935"/>
                <a:gridCol w="2111935"/>
                <a:gridCol w="2111935"/>
              </a:tblGrid>
              <a:tr h="561322">
                <a:tc>
                  <a:txBody>
                    <a:bodyPr/>
                    <a:lstStyle/>
                    <a:p>
                      <a:pPr algn="ctr">
                        <a:lnSpc>
                          <a:spcPct val="150000"/>
                        </a:lnSpc>
                        <a:spcAft>
                          <a:spcPts val="0"/>
                        </a:spcAft>
                      </a:pPr>
                      <a:r>
                        <a:rPr lang="es-EC" sz="1100" dirty="0">
                          <a:solidFill>
                            <a:srgbClr val="FFFFFF"/>
                          </a:solidFill>
                          <a:effectLst/>
                          <a:latin typeface="Arial"/>
                          <a:ea typeface="Cambria"/>
                          <a:cs typeface="Times New Roman"/>
                        </a:rPr>
                        <a:t> </a:t>
                      </a:r>
                      <a:endParaRPr lang="es-ES_tradnl" sz="1200" dirty="0">
                        <a:effectLst/>
                        <a:latin typeface="Cambria"/>
                        <a:ea typeface="Cambria"/>
                        <a:cs typeface="Times New Roman"/>
                      </a:endParaRPr>
                    </a:p>
                    <a:p>
                      <a:pPr algn="ctr">
                        <a:lnSpc>
                          <a:spcPct val="150000"/>
                        </a:lnSpc>
                        <a:spcAft>
                          <a:spcPts val="0"/>
                        </a:spcAft>
                      </a:pPr>
                      <a:r>
                        <a:rPr lang="es-EC" sz="1100" dirty="0">
                          <a:solidFill>
                            <a:srgbClr val="FFFFFF"/>
                          </a:solidFill>
                          <a:effectLst/>
                          <a:latin typeface="Arial"/>
                          <a:ea typeface="Cambria"/>
                          <a:cs typeface="Times New Roman"/>
                        </a:rPr>
                        <a:t>Proceso</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solidFill>
                            <a:srgbClr val="FFFFFF"/>
                          </a:solidFill>
                          <a:effectLst/>
                          <a:latin typeface="Arial"/>
                          <a:ea typeface="Cambria"/>
                          <a:cs typeface="Times New Roman"/>
                        </a:rPr>
                        <a:t>Etapa del proceso</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solidFill>
                            <a:srgbClr val="FFFFFF"/>
                          </a:solidFill>
                          <a:effectLst/>
                          <a:latin typeface="Arial"/>
                          <a:ea typeface="Cambria"/>
                          <a:cs typeface="Times New Roman"/>
                        </a:rPr>
                        <a:t>Operación del proceso (Actividad Principal)</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solidFill>
                            <a:srgbClr val="FFFFFF"/>
                          </a:solidFill>
                          <a:effectLst/>
                          <a:latin typeface="Arial"/>
                          <a:ea typeface="Cambria"/>
                          <a:cs typeface="Times New Roman"/>
                        </a:rPr>
                        <a:t>Acción del proceso (Actividad Secundaria)</a:t>
                      </a:r>
                      <a:endParaRPr lang="es-ES_tradnl" sz="1200">
                        <a:effectLst/>
                        <a:latin typeface="Cambria"/>
                        <a:ea typeface="Cambria"/>
                        <a:cs typeface="Times New Roman"/>
                      </a:endParaRPr>
                    </a:p>
                  </a:txBody>
                  <a:tcPr marL="68580" marR="68580" marT="0" marB="0"/>
                </a:tc>
              </a:tr>
              <a:tr h="1964624">
                <a:tc rowSpan="2">
                  <a:txBody>
                    <a:bodyPr/>
                    <a:lstStyle/>
                    <a:p>
                      <a:pPr algn="ctr">
                        <a:lnSpc>
                          <a:spcPct val="150000"/>
                        </a:lnSpc>
                        <a:spcAft>
                          <a:spcPts val="0"/>
                        </a:spcAft>
                      </a:pPr>
                      <a:r>
                        <a:rPr lang="es-EC" sz="1100" b="1">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b="1">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b="1">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b="1">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b="1">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b="1">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b="1">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b="1">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b="1">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b="1">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b="1">
                          <a:effectLst/>
                          <a:latin typeface="Arial"/>
                          <a:ea typeface="Cambria"/>
                          <a:cs typeface="Times New Roman"/>
                        </a:rPr>
                        <a:t>Enfriamiento de Agua de Formación</a:t>
                      </a:r>
                      <a:endParaRPr lang="es-ES_tradnl" sz="1200">
                        <a:effectLst/>
                        <a:latin typeface="Cambria"/>
                        <a:ea typeface="Cambria"/>
                        <a:cs typeface="Times New Roman"/>
                      </a:endParaRPr>
                    </a:p>
                  </a:txBody>
                  <a:tcPr marL="68580" marR="68580" marT="0" marB="0"/>
                </a:tc>
                <a:tc rowSpan="2">
                  <a:txBody>
                    <a:bodyPr/>
                    <a:lstStyle/>
                    <a:p>
                      <a:pPr>
                        <a:lnSpc>
                          <a:spcPct val="150000"/>
                        </a:lnSpc>
                        <a:spcAft>
                          <a:spcPts val="0"/>
                        </a:spcAft>
                      </a:pPr>
                      <a:r>
                        <a:rPr lang="es-EC" sz="1100" dirty="0">
                          <a:effectLst/>
                          <a:latin typeface="Arial"/>
                          <a:ea typeface="Cambria"/>
                          <a:cs typeface="Times New Roman"/>
                        </a:rPr>
                        <a:t> </a:t>
                      </a:r>
                      <a:endParaRPr lang="es-ES_tradnl" sz="1200" dirty="0">
                        <a:effectLst/>
                        <a:latin typeface="Cambria"/>
                        <a:ea typeface="Cambria"/>
                        <a:cs typeface="Times New Roman"/>
                      </a:endParaRPr>
                    </a:p>
                    <a:p>
                      <a:pPr>
                        <a:lnSpc>
                          <a:spcPct val="150000"/>
                        </a:lnSpc>
                        <a:spcAft>
                          <a:spcPts val="0"/>
                        </a:spcAft>
                      </a:pPr>
                      <a:r>
                        <a:rPr lang="es-EC" sz="1100" dirty="0">
                          <a:effectLst/>
                          <a:latin typeface="Arial"/>
                          <a:ea typeface="Cambria"/>
                          <a:cs typeface="Times New Roman"/>
                        </a:rPr>
                        <a:t> </a:t>
                      </a:r>
                      <a:endParaRPr lang="es-ES_tradnl" sz="1200" dirty="0">
                        <a:effectLst/>
                        <a:latin typeface="Cambria"/>
                        <a:ea typeface="Cambria"/>
                        <a:cs typeface="Times New Roman"/>
                      </a:endParaRPr>
                    </a:p>
                    <a:p>
                      <a:pPr>
                        <a:lnSpc>
                          <a:spcPct val="150000"/>
                        </a:lnSpc>
                        <a:spcAft>
                          <a:spcPts val="0"/>
                        </a:spcAft>
                      </a:pPr>
                      <a:r>
                        <a:rPr lang="es-EC" sz="1100" dirty="0">
                          <a:effectLst/>
                          <a:latin typeface="Arial"/>
                          <a:ea typeface="Cambria"/>
                          <a:cs typeface="Times New Roman"/>
                        </a:rPr>
                        <a:t> </a:t>
                      </a:r>
                      <a:endParaRPr lang="es-ES_tradnl" sz="1200" dirty="0">
                        <a:effectLst/>
                        <a:latin typeface="Cambria"/>
                        <a:ea typeface="Cambria"/>
                        <a:cs typeface="Times New Roman"/>
                      </a:endParaRPr>
                    </a:p>
                    <a:p>
                      <a:pPr>
                        <a:lnSpc>
                          <a:spcPct val="150000"/>
                        </a:lnSpc>
                        <a:spcAft>
                          <a:spcPts val="0"/>
                        </a:spcAft>
                      </a:pPr>
                      <a:r>
                        <a:rPr lang="es-EC" sz="1100" dirty="0">
                          <a:effectLst/>
                          <a:latin typeface="Arial"/>
                          <a:ea typeface="Cambria"/>
                          <a:cs typeface="Times New Roman"/>
                        </a:rPr>
                        <a:t> </a:t>
                      </a:r>
                      <a:endParaRPr lang="es-ES_tradnl" sz="1200" dirty="0">
                        <a:effectLst/>
                        <a:latin typeface="Cambria"/>
                        <a:ea typeface="Cambria"/>
                        <a:cs typeface="Times New Roman"/>
                      </a:endParaRPr>
                    </a:p>
                    <a:p>
                      <a:pPr algn="ctr">
                        <a:lnSpc>
                          <a:spcPct val="150000"/>
                        </a:lnSpc>
                        <a:spcAft>
                          <a:spcPts val="0"/>
                        </a:spcAft>
                      </a:pPr>
                      <a:r>
                        <a:rPr lang="es-EC" sz="1100" dirty="0">
                          <a:effectLst/>
                          <a:latin typeface="Arial"/>
                          <a:ea typeface="Cambria"/>
                          <a:cs typeface="Times New Roman"/>
                        </a:rPr>
                        <a:t> </a:t>
                      </a:r>
                      <a:endParaRPr lang="es-ES_tradnl" sz="1200" dirty="0">
                        <a:effectLst/>
                        <a:latin typeface="Cambria"/>
                        <a:ea typeface="Cambria"/>
                        <a:cs typeface="Times New Roman"/>
                      </a:endParaRPr>
                    </a:p>
                    <a:p>
                      <a:pPr algn="ctr">
                        <a:lnSpc>
                          <a:spcPct val="150000"/>
                        </a:lnSpc>
                        <a:spcAft>
                          <a:spcPts val="0"/>
                        </a:spcAft>
                      </a:pPr>
                      <a:r>
                        <a:rPr lang="es-EC" sz="1100" dirty="0">
                          <a:effectLst/>
                          <a:latin typeface="Arial"/>
                          <a:ea typeface="Cambria"/>
                          <a:cs typeface="Times New Roman"/>
                        </a:rPr>
                        <a:t>Salida de Agua desde los FWKO A/B/C hacia el Aero Enfriador.</a:t>
                      </a:r>
                      <a:endParaRPr lang="es-ES_tradnl" sz="1200" dirty="0">
                        <a:effectLst/>
                        <a:latin typeface="Cambria"/>
                        <a:ea typeface="Cambria"/>
                        <a:cs typeface="Times New Roman"/>
                      </a:endParaRPr>
                    </a:p>
                    <a:p>
                      <a:pPr algn="ctr">
                        <a:lnSpc>
                          <a:spcPct val="150000"/>
                        </a:lnSpc>
                        <a:spcAft>
                          <a:spcPts val="0"/>
                        </a:spcAft>
                      </a:pPr>
                      <a:endParaRPr lang="es-ES_tradnl" sz="1200" u="sng" dirty="0">
                        <a:solidFill>
                          <a:schemeClr val="tx1"/>
                        </a:solidFill>
                        <a:effectLst/>
                        <a:latin typeface="Arial"/>
                        <a:ea typeface="Cambria"/>
                        <a:cs typeface="Arial"/>
                      </a:endParaRPr>
                    </a:p>
                    <a:p>
                      <a:pPr algn="ctr">
                        <a:lnSpc>
                          <a:spcPct val="150000"/>
                        </a:lnSpc>
                        <a:spcAft>
                          <a:spcPts val="0"/>
                        </a:spcAft>
                      </a:pPr>
                      <a:r>
                        <a:rPr lang="es-EC" sz="1100" dirty="0">
                          <a:effectLst/>
                          <a:latin typeface="Arial"/>
                          <a:ea typeface="Cambria"/>
                          <a:cs typeface="Times New Roman"/>
                        </a:rPr>
                        <a:t> </a:t>
                      </a:r>
                      <a:endParaRPr lang="es-ES_tradnl" sz="1200" dirty="0">
                        <a:effectLst/>
                        <a:latin typeface="Cambria"/>
                        <a:ea typeface="Cambria"/>
                        <a:cs typeface="Times New Roman"/>
                      </a:endParaRPr>
                    </a:p>
                    <a:p>
                      <a:pPr>
                        <a:lnSpc>
                          <a:spcPct val="150000"/>
                        </a:lnSpc>
                        <a:spcAft>
                          <a:spcPts val="0"/>
                        </a:spcAft>
                      </a:pPr>
                      <a:r>
                        <a:rPr lang="es-EC" sz="1100" dirty="0">
                          <a:effectLst/>
                          <a:latin typeface="Arial"/>
                          <a:ea typeface="Cambria"/>
                          <a:cs typeface="Times New Roman"/>
                        </a:rPr>
                        <a:t> </a:t>
                      </a:r>
                      <a:endParaRPr lang="es-ES_tradnl" sz="1200" dirty="0">
                        <a:effectLst/>
                        <a:latin typeface="Cambria"/>
                        <a:ea typeface="Cambria"/>
                        <a:cs typeface="Times New Roman"/>
                      </a:endParaRPr>
                    </a:p>
                    <a:p>
                      <a:pPr algn="ctr">
                        <a:lnSpc>
                          <a:spcPct val="150000"/>
                        </a:lnSpc>
                        <a:spcAft>
                          <a:spcPts val="0"/>
                        </a:spcAft>
                      </a:pPr>
                      <a:r>
                        <a:rPr lang="es-EC" sz="1100" dirty="0">
                          <a:effectLst/>
                          <a:latin typeface="Arial"/>
                          <a:ea typeface="Cambria"/>
                          <a:cs typeface="Times New Roman"/>
                        </a:rPr>
                        <a:t> </a:t>
                      </a:r>
                      <a:endParaRPr lang="es-ES_tradnl" sz="1200" dirty="0">
                        <a:effectLst/>
                        <a:latin typeface="Cambria"/>
                        <a:ea typeface="Cambria"/>
                        <a:cs typeface="Times New Roman"/>
                      </a:endParaRPr>
                    </a:p>
                    <a:p>
                      <a:pPr algn="ctr">
                        <a:lnSpc>
                          <a:spcPct val="150000"/>
                        </a:lnSpc>
                        <a:spcAft>
                          <a:spcPts val="0"/>
                        </a:spcAft>
                      </a:pPr>
                      <a:r>
                        <a:rPr lang="es-EC" sz="1100" dirty="0">
                          <a:effectLst/>
                          <a:latin typeface="Arial"/>
                          <a:ea typeface="Cambria"/>
                          <a:cs typeface="Times New Roman"/>
                        </a:rPr>
                        <a:t> </a:t>
                      </a:r>
                      <a:endParaRPr lang="es-ES_tradnl" sz="1200" dirty="0">
                        <a:effectLst/>
                        <a:latin typeface="Cambria"/>
                        <a:ea typeface="Cambria"/>
                        <a:cs typeface="Times New Roman"/>
                      </a:endParaRPr>
                    </a:p>
                    <a:p>
                      <a:pPr>
                        <a:lnSpc>
                          <a:spcPct val="150000"/>
                        </a:lnSpc>
                        <a:spcAft>
                          <a:spcPts val="0"/>
                        </a:spcAft>
                      </a:pPr>
                      <a:r>
                        <a:rPr lang="es-EC" sz="1100" dirty="0">
                          <a:effectLst/>
                          <a:latin typeface="Arial"/>
                          <a:ea typeface="Cambria"/>
                          <a:cs typeface="Times New Roman"/>
                        </a:rPr>
                        <a:t> </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100">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a:effectLst/>
                          <a:latin typeface="Arial"/>
                          <a:ea typeface="Cambria"/>
                          <a:cs typeface="Times New Roman"/>
                        </a:rPr>
                        <a:t>Entrada principal de agua hacia el Aero Enfriador</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Mediante el arreglo entre Elemento 1.1 y el Elemento 1.2, válvulas globos, se controla el ingreso de agua que generalmente contempla un flujo aproximado de 65.000 BWPD </a:t>
                      </a:r>
                      <a:endParaRPr lang="es-ES_tradnl" sz="1200">
                        <a:effectLst/>
                        <a:latin typeface="Cambria"/>
                        <a:ea typeface="Cambria"/>
                        <a:cs typeface="Times New Roman"/>
                      </a:endParaRPr>
                    </a:p>
                  </a:txBody>
                  <a:tcPr marL="68580" marR="68580" marT="0" marB="0"/>
                </a:tc>
              </a:tr>
              <a:tr h="2525946">
                <a:tc vMerge="1">
                  <a:txBody>
                    <a:bodyPr/>
                    <a:lstStyle/>
                    <a:p>
                      <a:endParaRPr lang="es-ES"/>
                    </a:p>
                  </a:txBody>
                  <a:tcPr/>
                </a:tc>
                <a:tc vMerge="1">
                  <a:txBody>
                    <a:bodyPr/>
                    <a:lstStyle/>
                    <a:p>
                      <a:endParaRPr lang="es-ES"/>
                    </a:p>
                  </a:txBody>
                  <a:tcPr/>
                </a:tc>
                <a:tc>
                  <a:txBody>
                    <a:bodyPr/>
                    <a:lstStyle/>
                    <a:p>
                      <a:pPr algn="ctr">
                        <a:lnSpc>
                          <a:spcPct val="150000"/>
                        </a:lnSpc>
                        <a:spcAft>
                          <a:spcPts val="0"/>
                        </a:spcAft>
                      </a:pPr>
                      <a:r>
                        <a:rPr lang="es-EC" sz="1100">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a:effectLst/>
                          <a:latin typeface="Arial"/>
                          <a:ea typeface="Cambria"/>
                          <a:cs typeface="Times New Roman"/>
                        </a:rPr>
                        <a:t> </a:t>
                      </a:r>
                      <a:endParaRPr lang="es-ES_tradnl" sz="1200">
                        <a:effectLst/>
                        <a:latin typeface="Cambria"/>
                        <a:ea typeface="Cambria"/>
                        <a:cs typeface="Times New Roman"/>
                      </a:endParaRPr>
                    </a:p>
                    <a:p>
                      <a:pPr algn="ctr">
                        <a:lnSpc>
                          <a:spcPct val="150000"/>
                        </a:lnSpc>
                        <a:spcAft>
                          <a:spcPts val="0"/>
                        </a:spcAft>
                      </a:pPr>
                      <a:r>
                        <a:rPr lang="es-EC" sz="1100">
                          <a:effectLst/>
                          <a:latin typeface="Arial"/>
                          <a:ea typeface="Cambria"/>
                          <a:cs typeface="Times New Roman"/>
                        </a:rPr>
                        <a:t>Bypass </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dirty="0">
                          <a:effectLst/>
                          <a:latin typeface="Arial"/>
                          <a:ea typeface="Cambria"/>
                          <a:cs typeface="Times New Roman"/>
                        </a:rPr>
                        <a:t>El Elemento 1.3 permite que el flujo pueda ser desviado, bien sea para aumentar o disminuir la cantidad de agua que iría directa a los tanques Skimmer o permitiendo el mantenimiento periódico o  el paro del equipo debido a fallas.</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25845056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926017588"/>
              </p:ext>
            </p:extLst>
          </p:nvPr>
        </p:nvGraphicFramePr>
        <p:xfrm>
          <a:off x="457200" y="734376"/>
          <a:ext cx="8229600" cy="5416025"/>
        </p:xfrm>
        <a:graphic>
          <a:graphicData uri="http://schemas.openxmlformats.org/drawingml/2006/table">
            <a:tbl>
              <a:tblPr firstRow="1" bandRow="1">
                <a:tableStyleId>{5C22544A-7EE6-4342-B048-85BDC9FD1C3A}</a:tableStyleId>
              </a:tblPr>
              <a:tblGrid>
                <a:gridCol w="2057400"/>
                <a:gridCol w="2057400"/>
                <a:gridCol w="2057400"/>
                <a:gridCol w="2057400"/>
              </a:tblGrid>
              <a:tr h="1666469">
                <a:tc rowSpan="4">
                  <a:txBody>
                    <a:bodyPr/>
                    <a:lstStyle/>
                    <a:p>
                      <a:pPr algn="ctr">
                        <a:lnSpc>
                          <a:spcPct val="150000"/>
                        </a:lnSpc>
                        <a:spcAft>
                          <a:spcPts val="0"/>
                        </a:spcAft>
                      </a:pPr>
                      <a:r>
                        <a:rPr lang="es-EC" sz="1200" b="1" dirty="0">
                          <a:solidFill>
                            <a:srgbClr val="FFFFFF"/>
                          </a:solidFill>
                          <a:effectLst/>
                          <a:latin typeface="Arial"/>
                          <a:ea typeface="Cambria"/>
                          <a:cs typeface="Times New Roman"/>
                        </a:rPr>
                        <a:t> </a:t>
                      </a:r>
                      <a:endParaRPr lang="es-ES_tradnl" sz="1200" dirty="0">
                        <a:effectLst/>
                        <a:latin typeface="Cambria"/>
                        <a:ea typeface="Cambria"/>
                        <a:cs typeface="Times New Roman"/>
                      </a:endParaRPr>
                    </a:p>
                    <a:p>
                      <a:pPr algn="ctr">
                        <a:lnSpc>
                          <a:spcPct val="150000"/>
                        </a:lnSpc>
                        <a:spcAft>
                          <a:spcPts val="0"/>
                        </a:spcAft>
                      </a:pPr>
                      <a:r>
                        <a:rPr lang="es-EC" sz="1200" b="1" dirty="0">
                          <a:solidFill>
                            <a:srgbClr val="FFFFFF"/>
                          </a:solidFill>
                          <a:effectLst/>
                          <a:latin typeface="Arial"/>
                          <a:ea typeface="Cambria"/>
                          <a:cs typeface="Times New Roman"/>
                        </a:rPr>
                        <a:t> </a:t>
                      </a:r>
                      <a:endParaRPr lang="es-ES_tradnl" sz="1200" dirty="0">
                        <a:effectLst/>
                        <a:latin typeface="Cambria"/>
                        <a:ea typeface="Cambria"/>
                        <a:cs typeface="Times New Roman"/>
                      </a:endParaRPr>
                    </a:p>
                    <a:p>
                      <a:pPr algn="ctr">
                        <a:lnSpc>
                          <a:spcPct val="150000"/>
                        </a:lnSpc>
                        <a:spcAft>
                          <a:spcPts val="0"/>
                        </a:spcAft>
                      </a:pPr>
                      <a:r>
                        <a:rPr lang="es-EC" sz="1200" b="1" dirty="0">
                          <a:solidFill>
                            <a:srgbClr val="FFFFFF"/>
                          </a:solidFill>
                          <a:effectLst/>
                          <a:latin typeface="Arial"/>
                          <a:ea typeface="Cambria"/>
                          <a:cs typeface="Times New Roman"/>
                        </a:rPr>
                        <a:t> </a:t>
                      </a:r>
                      <a:endParaRPr lang="es-ES_tradnl" sz="1200" dirty="0">
                        <a:effectLst/>
                        <a:latin typeface="Cambria"/>
                        <a:ea typeface="Cambria"/>
                        <a:cs typeface="Times New Roman"/>
                      </a:endParaRPr>
                    </a:p>
                    <a:p>
                      <a:pPr>
                        <a:lnSpc>
                          <a:spcPct val="150000"/>
                        </a:lnSpc>
                        <a:spcAft>
                          <a:spcPts val="0"/>
                        </a:spcAft>
                      </a:pPr>
                      <a:r>
                        <a:rPr lang="es-EC" sz="1200" b="1" dirty="0">
                          <a:solidFill>
                            <a:srgbClr val="FFFFFF"/>
                          </a:solidFill>
                          <a:effectLst/>
                          <a:latin typeface="Arial"/>
                          <a:ea typeface="Cambria"/>
                          <a:cs typeface="Times New Roman"/>
                        </a:rPr>
                        <a:t> </a:t>
                      </a:r>
                      <a:endParaRPr lang="es-ES_tradnl" sz="1200" dirty="0">
                        <a:effectLst/>
                        <a:latin typeface="Cambria"/>
                        <a:ea typeface="Cambria"/>
                        <a:cs typeface="Times New Roman"/>
                      </a:endParaRPr>
                    </a:p>
                    <a:p>
                      <a:pPr algn="ctr">
                        <a:lnSpc>
                          <a:spcPct val="150000"/>
                        </a:lnSpc>
                        <a:spcAft>
                          <a:spcPts val="0"/>
                        </a:spcAft>
                      </a:pPr>
                      <a:r>
                        <a:rPr lang="es-EC" sz="1200" b="1" dirty="0">
                          <a:solidFill>
                            <a:srgbClr val="FFFFFF"/>
                          </a:solidFill>
                          <a:effectLst/>
                          <a:latin typeface="Arial"/>
                          <a:ea typeface="Cambria"/>
                          <a:cs typeface="Times New Roman"/>
                        </a:rPr>
                        <a:t> </a:t>
                      </a:r>
                      <a:endParaRPr lang="es-ES_tradnl" sz="1200" dirty="0">
                        <a:effectLst/>
                        <a:latin typeface="Cambria"/>
                        <a:ea typeface="Cambria"/>
                        <a:cs typeface="Times New Roman"/>
                      </a:endParaRPr>
                    </a:p>
                    <a:p>
                      <a:pPr algn="ctr">
                        <a:lnSpc>
                          <a:spcPct val="150000"/>
                        </a:lnSpc>
                        <a:spcAft>
                          <a:spcPts val="0"/>
                        </a:spcAft>
                      </a:pPr>
                      <a:r>
                        <a:rPr lang="es-EC" sz="1200" b="1" dirty="0">
                          <a:solidFill>
                            <a:srgbClr val="FFFFFF"/>
                          </a:solidFill>
                          <a:effectLst/>
                          <a:latin typeface="Arial"/>
                          <a:ea typeface="Cambria"/>
                          <a:cs typeface="Times New Roman"/>
                        </a:rPr>
                        <a:t>Enfriamiento de Agua de Formación</a:t>
                      </a:r>
                      <a:endParaRPr lang="es-ES_tradnl" sz="1200" dirty="0">
                        <a:effectLst/>
                        <a:latin typeface="Cambria"/>
                        <a:ea typeface="Cambria"/>
                        <a:cs typeface="Times New Roman"/>
                      </a:endParaRPr>
                    </a:p>
                    <a:p>
                      <a:pPr algn="ctr">
                        <a:spcAft>
                          <a:spcPts val="0"/>
                        </a:spcAft>
                      </a:pPr>
                      <a:r>
                        <a:rPr lang="es-EC" sz="1200" b="1" dirty="0">
                          <a:solidFill>
                            <a:srgbClr val="FFFFFF"/>
                          </a:solidFill>
                          <a:effectLst/>
                          <a:latin typeface="Arial"/>
                          <a:ea typeface="Cambria"/>
                          <a:cs typeface="Times New Roman"/>
                        </a:rPr>
                        <a:t> </a:t>
                      </a:r>
                      <a:endParaRPr lang="es-ES_tradnl" sz="1200" dirty="0">
                        <a:effectLst/>
                        <a:latin typeface="Cambria"/>
                        <a:ea typeface="Cambria"/>
                        <a:cs typeface="Times New Roman"/>
                      </a:endParaRPr>
                    </a:p>
                    <a:p>
                      <a:pPr algn="ctr">
                        <a:spcAft>
                          <a:spcPts val="0"/>
                        </a:spcAft>
                      </a:pPr>
                      <a:r>
                        <a:rPr lang="es-EC" sz="1200" dirty="0">
                          <a:solidFill>
                            <a:srgbClr val="FFFFFF"/>
                          </a:solidFill>
                          <a:effectLst/>
                          <a:latin typeface="Arial"/>
                          <a:ea typeface="Cambria"/>
                          <a:cs typeface="Times New Roman"/>
                        </a:rPr>
                        <a:t> </a:t>
                      </a:r>
                      <a:endParaRPr lang="es-ES_tradnl" sz="1200" dirty="0">
                        <a:effectLst/>
                        <a:latin typeface="Cambria"/>
                        <a:ea typeface="Cambria"/>
                        <a:cs typeface="Times New Roman"/>
                      </a:endParaRPr>
                    </a:p>
                  </a:txBody>
                  <a:tcPr marL="68580" marR="68580" marT="0" marB="0"/>
                </a:tc>
                <a:tc rowSpan="2">
                  <a:txBody>
                    <a:bodyPr/>
                    <a:lstStyle/>
                    <a:p>
                      <a:pPr algn="ctr">
                        <a:lnSpc>
                          <a:spcPct val="150000"/>
                        </a:lnSpc>
                        <a:spcAft>
                          <a:spcPts val="0"/>
                        </a:spcAft>
                      </a:pPr>
                      <a:r>
                        <a:rPr lang="es-EC" sz="1200" dirty="0">
                          <a:effectLst/>
                          <a:latin typeface="Arial"/>
                          <a:ea typeface="Cambria"/>
                          <a:cs typeface="Times New Roman"/>
                        </a:rPr>
                        <a:t> </a:t>
                      </a:r>
                      <a:endParaRPr lang="es-ES_tradnl" sz="1200" dirty="0">
                        <a:effectLst/>
                        <a:latin typeface="Cambria"/>
                        <a:ea typeface="Cambria"/>
                        <a:cs typeface="Times New Roman"/>
                      </a:endParaRPr>
                    </a:p>
                    <a:p>
                      <a:pPr algn="just">
                        <a:lnSpc>
                          <a:spcPct val="150000"/>
                        </a:lnSpc>
                        <a:spcAft>
                          <a:spcPts val="0"/>
                        </a:spcAft>
                      </a:pPr>
                      <a:r>
                        <a:rPr lang="es-EC" sz="1200" dirty="0">
                          <a:effectLst/>
                          <a:latin typeface="Arial"/>
                          <a:ea typeface="Cambria"/>
                          <a:cs typeface="Times New Roman"/>
                        </a:rPr>
                        <a:t>Enfriamiento dentro del equipo (Aero Enfriador)  </a:t>
                      </a:r>
                      <a:endParaRPr lang="es-ES_tradnl" sz="1200" dirty="0">
                        <a:effectLst/>
                        <a:latin typeface="Cambria"/>
                        <a:ea typeface="Cambria"/>
                        <a:cs typeface="Times New Roman"/>
                      </a:endParaRPr>
                    </a:p>
                  </a:txBody>
                  <a:tcPr marL="68580" marR="68580" marT="0" marB="0"/>
                </a:tc>
                <a:tc rowSpan="2">
                  <a:txBody>
                    <a:bodyPr/>
                    <a:lstStyle/>
                    <a:p>
                      <a:pPr algn="ctr">
                        <a:lnSpc>
                          <a:spcPct val="150000"/>
                        </a:lnSpc>
                        <a:spcAft>
                          <a:spcPts val="0"/>
                        </a:spcAft>
                      </a:pPr>
                      <a:r>
                        <a:rPr lang="es-EC" sz="1200" dirty="0">
                          <a:solidFill>
                            <a:srgbClr val="FFFFFF"/>
                          </a:solidFill>
                          <a:effectLst/>
                          <a:latin typeface="Arial"/>
                          <a:ea typeface="Cambria"/>
                          <a:cs typeface="Times New Roman"/>
                        </a:rPr>
                        <a:t> </a:t>
                      </a:r>
                      <a:endParaRPr lang="es-ES_tradnl" sz="1200" dirty="0">
                        <a:effectLst/>
                        <a:latin typeface="Cambria"/>
                        <a:ea typeface="Cambria"/>
                        <a:cs typeface="Times New Roman"/>
                      </a:endParaRPr>
                    </a:p>
                    <a:p>
                      <a:pPr algn="just">
                        <a:lnSpc>
                          <a:spcPct val="150000"/>
                        </a:lnSpc>
                        <a:spcAft>
                          <a:spcPts val="0"/>
                        </a:spcAft>
                      </a:pPr>
                      <a:r>
                        <a:rPr lang="es-EC" sz="1200" dirty="0">
                          <a:solidFill>
                            <a:srgbClr val="FFFFFF"/>
                          </a:solidFill>
                          <a:effectLst/>
                          <a:latin typeface="Arial"/>
                          <a:ea typeface="Cambria"/>
                          <a:cs typeface="Times New Roman"/>
                        </a:rPr>
                        <a:t>Utilización del aire del ambiente.</a:t>
                      </a:r>
                      <a:endParaRPr lang="es-ES_tradnl" sz="1200" dirty="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200" dirty="0">
                          <a:solidFill>
                            <a:srgbClr val="FFFFFF"/>
                          </a:solidFill>
                          <a:effectLst/>
                          <a:latin typeface="Arial"/>
                          <a:ea typeface="Cambria"/>
                          <a:cs typeface="Times New Roman"/>
                        </a:rPr>
                        <a:t>Arreglo de tuberías permitiendo el ingreso de agua que por medio de ventiladores se enfria.</a:t>
                      </a:r>
                      <a:endParaRPr lang="es-ES_tradnl" sz="1200" dirty="0">
                        <a:effectLst/>
                        <a:latin typeface="Cambria"/>
                        <a:ea typeface="Cambria"/>
                        <a:cs typeface="Times New Roman"/>
                      </a:endParaRPr>
                    </a:p>
                  </a:txBody>
                  <a:tcPr marL="68580" marR="68580" marT="0" marB="0"/>
                </a:tc>
              </a:tr>
              <a:tr h="833234">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just">
                        <a:lnSpc>
                          <a:spcPct val="150000"/>
                        </a:lnSpc>
                        <a:spcAft>
                          <a:spcPts val="0"/>
                        </a:spcAft>
                      </a:pPr>
                      <a:r>
                        <a:rPr lang="es-EC" sz="1200" dirty="0">
                          <a:effectLst/>
                          <a:latin typeface="Arial"/>
                          <a:ea typeface="Cambria"/>
                          <a:cs typeface="Times New Roman"/>
                        </a:rPr>
                        <a:t>Control de temperatura, presión, vibración y flujo.</a:t>
                      </a:r>
                      <a:endParaRPr lang="es-ES_tradnl" sz="1200" dirty="0">
                        <a:effectLst/>
                        <a:latin typeface="Cambria"/>
                        <a:ea typeface="Cambria"/>
                        <a:cs typeface="Times New Roman"/>
                      </a:endParaRPr>
                    </a:p>
                  </a:txBody>
                  <a:tcPr marL="68580" marR="68580" marT="0" marB="0"/>
                </a:tc>
              </a:tr>
              <a:tr h="1666469">
                <a:tc vMerge="1">
                  <a:txBody>
                    <a:bodyPr/>
                    <a:lstStyle/>
                    <a:p>
                      <a:endParaRPr lang="es-ES"/>
                    </a:p>
                  </a:txBody>
                  <a:tcPr/>
                </a:tc>
                <a:tc rowSpan="2">
                  <a:txBody>
                    <a:bodyPr/>
                    <a:lstStyle/>
                    <a:p>
                      <a:pPr algn="just">
                        <a:lnSpc>
                          <a:spcPct val="150000"/>
                        </a:lnSpc>
                        <a:spcAft>
                          <a:spcPts val="0"/>
                        </a:spcAft>
                      </a:pPr>
                      <a:r>
                        <a:rPr lang="es-EC" sz="1200" dirty="0">
                          <a:effectLst/>
                          <a:latin typeface="Arial"/>
                          <a:ea typeface="Cambria"/>
                          <a:cs typeface="Times New Roman"/>
                        </a:rPr>
                        <a:t>Salida de Agua desde el Aero Enfriador hacia los tanques Skimmer</a:t>
                      </a:r>
                      <a:r>
                        <a:rPr lang="es-EC" sz="1200" dirty="0" smtClean="0">
                          <a:effectLst/>
                          <a:latin typeface="Arial"/>
                          <a:ea typeface="Cambria"/>
                          <a:cs typeface="Times New Roman"/>
                        </a:rPr>
                        <a:t>.</a:t>
                      </a:r>
                      <a:endParaRPr lang="es-ES_tradnl" sz="1200" dirty="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200" dirty="0">
                          <a:effectLst/>
                          <a:latin typeface="Arial"/>
                          <a:ea typeface="Cambria"/>
                          <a:cs typeface="Times New Roman"/>
                        </a:rPr>
                        <a:t>Salida principal de agua hacia los tanques Skimmer.</a:t>
                      </a:r>
                      <a:endParaRPr lang="es-ES_tradnl" sz="1200" dirty="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200" dirty="0">
                          <a:effectLst/>
                          <a:latin typeface="Arial"/>
                          <a:ea typeface="Cambria"/>
                          <a:cs typeface="Times New Roman"/>
                        </a:rPr>
                        <a:t>La salida de flujo está determinada para una temperatura aproximada de 198 ºF.</a:t>
                      </a:r>
                      <a:endParaRPr lang="es-ES_tradnl" sz="1200" dirty="0">
                        <a:effectLst/>
                        <a:latin typeface="Cambria"/>
                        <a:ea typeface="Cambria"/>
                        <a:cs typeface="Times New Roman"/>
                      </a:endParaRPr>
                    </a:p>
                  </a:txBody>
                  <a:tcPr marL="68580" marR="68580" marT="0" marB="0"/>
                </a:tc>
              </a:tr>
              <a:tr h="1249853">
                <a:tc vMerge="1">
                  <a:txBody>
                    <a:bodyPr/>
                    <a:lstStyle/>
                    <a:p>
                      <a:endParaRPr lang="es-ES"/>
                    </a:p>
                  </a:txBody>
                  <a:tcPr/>
                </a:tc>
                <a:tc vMerge="1">
                  <a:txBody>
                    <a:bodyPr/>
                    <a:lstStyle/>
                    <a:p>
                      <a:endParaRPr lang="es-ES"/>
                    </a:p>
                  </a:txBody>
                  <a:tcPr/>
                </a:tc>
                <a:tc>
                  <a:txBody>
                    <a:bodyPr/>
                    <a:lstStyle/>
                    <a:p>
                      <a:pPr>
                        <a:lnSpc>
                          <a:spcPct val="200000"/>
                        </a:lnSpc>
                        <a:spcAft>
                          <a:spcPts val="0"/>
                        </a:spcAft>
                      </a:pPr>
                      <a:r>
                        <a:rPr lang="es-EC" sz="1200">
                          <a:effectLst/>
                          <a:latin typeface="Arial"/>
                          <a:ea typeface="Cambria"/>
                          <a:cs typeface="Times New Roman"/>
                        </a:rPr>
                        <a:t> </a:t>
                      </a:r>
                      <a:endParaRPr lang="es-ES_tradnl" sz="1200">
                        <a:effectLst/>
                        <a:latin typeface="Cambria"/>
                        <a:ea typeface="Cambria"/>
                        <a:cs typeface="Times New Roman"/>
                      </a:endParaRPr>
                    </a:p>
                    <a:p>
                      <a:pPr algn="ctr">
                        <a:lnSpc>
                          <a:spcPct val="200000"/>
                        </a:lnSpc>
                        <a:spcAft>
                          <a:spcPts val="0"/>
                        </a:spcAft>
                      </a:pPr>
                      <a:r>
                        <a:rPr lang="es-EC" sz="1200">
                          <a:effectLst/>
                          <a:latin typeface="Arial"/>
                          <a:ea typeface="Cambria"/>
                          <a:cs typeface="Times New Roman"/>
                        </a:rPr>
                        <a:t>Drenaje</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C" sz="1200" dirty="0">
                          <a:effectLst/>
                          <a:latin typeface="Arial"/>
                          <a:ea typeface="Cambria"/>
                          <a:cs typeface="Times New Roman"/>
                        </a:rPr>
                        <a:t>El elemento 1.4 permite que el flujo pueda ser drenado si fuera el caso.</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20897017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C" sz="3000" b="1" dirty="0" smtClean="0"/>
              <a:t>“Optimización del sistema de enfriamiento de agua en formación para el campo de extracción de crudo “Villano A” de la empresa Agip Oil Ecuador</a:t>
            </a:r>
            <a:r>
              <a:rPr lang="es-EC" sz="2400" dirty="0" smtClean="0"/>
              <a:t>”</a:t>
            </a:r>
            <a:endParaRPr lang="es-ES" sz="2400" dirty="0"/>
          </a:p>
        </p:txBody>
      </p:sp>
      <p:sp>
        <p:nvSpPr>
          <p:cNvPr id="3" name="Marcador de contenido 2"/>
          <p:cNvSpPr>
            <a:spLocks noGrp="1"/>
          </p:cNvSpPr>
          <p:nvPr>
            <p:ph idx="1"/>
          </p:nvPr>
        </p:nvSpPr>
        <p:spPr>
          <a:xfrm>
            <a:off x="457200" y="1958336"/>
            <a:ext cx="8229600" cy="4167827"/>
          </a:xfrm>
        </p:spPr>
        <p:txBody>
          <a:bodyPr>
            <a:normAutofit/>
          </a:bodyPr>
          <a:lstStyle/>
          <a:p>
            <a:pPr algn="just"/>
            <a:r>
              <a:rPr lang="es-EC" sz="2800" dirty="0"/>
              <a:t>El presente </a:t>
            </a:r>
            <a:r>
              <a:rPr lang="es-EC" sz="2800" dirty="0" smtClean="0"/>
              <a:t>proyecto, </a:t>
            </a:r>
            <a:r>
              <a:rPr lang="es-EC" sz="2800" dirty="0"/>
              <a:t>está enfocado en el desarrollo de una ingeniería conceptual, básica y de detalle. </a:t>
            </a:r>
            <a:endParaRPr lang="es-EC" sz="2800" dirty="0" smtClean="0"/>
          </a:p>
          <a:p>
            <a:pPr algn="just"/>
            <a:r>
              <a:rPr lang="es-EC" sz="2800" dirty="0" smtClean="0"/>
              <a:t>Satisface </a:t>
            </a:r>
            <a:r>
              <a:rPr lang="es-EC" sz="2800" dirty="0"/>
              <a:t>los requerimientos en cuanto a reducción de gastos económicos y </a:t>
            </a:r>
            <a:r>
              <a:rPr lang="es-EC" sz="2800" dirty="0" smtClean="0"/>
              <a:t>de recursos </a:t>
            </a:r>
            <a:r>
              <a:rPr lang="es-EC" sz="2800" dirty="0"/>
              <a:t>pedidos por la empresa. </a:t>
            </a:r>
            <a:endParaRPr lang="es-EC" sz="2800" dirty="0" smtClean="0"/>
          </a:p>
          <a:p>
            <a:pPr algn="just"/>
            <a:r>
              <a:rPr lang="es-EC" sz="2800" dirty="0" smtClean="0"/>
              <a:t>Busca </a:t>
            </a:r>
            <a:r>
              <a:rPr lang="es-EC" sz="2800" dirty="0"/>
              <a:t>reducir la tempertura de ingreso a través de la inclusión de un Aero Enfriador, el cual, es base fundamental del desarrollo del proyecto. </a:t>
            </a:r>
            <a:endParaRPr lang="es-ES" sz="2800" dirty="0"/>
          </a:p>
        </p:txBody>
      </p:sp>
    </p:spTree>
    <p:extLst>
      <p:ext uri="{BB962C8B-B14F-4D97-AF65-F5344CB8AC3E}">
        <p14:creationId xmlns:p14="http://schemas.microsoft.com/office/powerpoint/2010/main" val="41848417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rotWithShape="1">
          <a:blip r:embed="rId3">
            <a:extLst>
              <a:ext uri="{28A0092B-C50C-407E-A947-70E740481C1C}">
                <a14:useLocalDpi xmlns:a14="http://schemas.microsoft.com/office/drawing/2010/main" val="0"/>
              </a:ext>
            </a:extLst>
          </a:blip>
          <a:srcRect l="11240" t="21605" r="4009" b="25737"/>
          <a:stretch/>
        </p:blipFill>
        <p:spPr bwMode="auto">
          <a:xfrm>
            <a:off x="457200" y="156791"/>
            <a:ext cx="8305800" cy="6124222"/>
          </a:xfrm>
          <a:prstGeom prst="rect">
            <a:avLst/>
          </a:prstGeom>
          <a:noFill/>
          <a:ln>
            <a:noFill/>
          </a:ln>
        </p:spPr>
      </p:pic>
    </p:spTree>
    <p:extLst>
      <p:ext uri="{BB962C8B-B14F-4D97-AF65-F5344CB8AC3E}">
        <p14:creationId xmlns:p14="http://schemas.microsoft.com/office/powerpoint/2010/main" val="8034106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to 14"/>
          <p:cNvGraphicFramePr>
            <a:graphicFrameLocks noChangeAspect="1"/>
          </p:cNvGraphicFramePr>
          <p:nvPr>
            <p:extLst>
              <p:ext uri="{D42A27DB-BD31-4B8C-83A1-F6EECF244321}">
                <p14:modId xmlns:p14="http://schemas.microsoft.com/office/powerpoint/2010/main" val="3718142711"/>
              </p:ext>
            </p:extLst>
          </p:nvPr>
        </p:nvGraphicFramePr>
        <p:xfrm>
          <a:off x="1723076" y="152400"/>
          <a:ext cx="5253496" cy="6564313"/>
        </p:xfrm>
        <a:graphic>
          <a:graphicData uri="http://schemas.openxmlformats.org/presentationml/2006/ole">
            <mc:AlternateContent xmlns:mc="http://schemas.openxmlformats.org/markup-compatibility/2006">
              <mc:Choice xmlns:v="urn:schemas-microsoft-com:vml" Requires="v">
                <p:oleObj spid="_x0000_s1073" name="Documento" r:id="rId3" imgW="5448300" imgH="7340600" progId="Word.Document.12">
                  <p:embed/>
                </p:oleObj>
              </mc:Choice>
              <mc:Fallback>
                <p:oleObj name="Documento" r:id="rId3" imgW="5448300" imgH="7340600" progId="Word.Document.12">
                  <p:embed/>
                  <p:pic>
                    <p:nvPicPr>
                      <p:cNvPr id="0" name=""/>
                      <p:cNvPicPr/>
                      <p:nvPr/>
                    </p:nvPicPr>
                    <p:blipFill>
                      <a:blip r:embed="rId4"/>
                      <a:stretch>
                        <a:fillRect/>
                      </a:stretch>
                    </p:blipFill>
                    <p:spPr>
                      <a:xfrm>
                        <a:off x="1723076" y="152400"/>
                        <a:ext cx="5253496" cy="6564313"/>
                      </a:xfrm>
                      <a:prstGeom prst="rect">
                        <a:avLst/>
                      </a:prstGeom>
                    </p:spPr>
                  </p:pic>
                </p:oleObj>
              </mc:Fallback>
            </mc:AlternateContent>
          </a:graphicData>
        </a:graphic>
      </p:graphicFrame>
    </p:spTree>
    <p:extLst>
      <p:ext uri="{BB962C8B-B14F-4D97-AF65-F5344CB8AC3E}">
        <p14:creationId xmlns:p14="http://schemas.microsoft.com/office/powerpoint/2010/main" val="1499185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rotWithShape="1">
          <a:blip r:embed="rId2">
            <a:extLst>
              <a:ext uri="{28A0092B-C50C-407E-A947-70E740481C1C}">
                <a14:useLocalDpi xmlns:a14="http://schemas.microsoft.com/office/drawing/2010/main" val="0"/>
              </a:ext>
            </a:extLst>
          </a:blip>
          <a:srcRect l="3329" t="3942" r="2463" b="20022"/>
          <a:stretch/>
        </p:blipFill>
        <p:spPr bwMode="auto">
          <a:xfrm>
            <a:off x="92910" y="0"/>
            <a:ext cx="8965531" cy="6858000"/>
          </a:xfrm>
          <a:prstGeom prst="rect">
            <a:avLst/>
          </a:prstGeom>
          <a:noFill/>
          <a:ln>
            <a:noFill/>
          </a:ln>
        </p:spPr>
      </p:pic>
    </p:spTree>
    <p:extLst>
      <p:ext uri="{BB962C8B-B14F-4D97-AF65-F5344CB8AC3E}">
        <p14:creationId xmlns:p14="http://schemas.microsoft.com/office/powerpoint/2010/main" val="15469893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l="-2858" r="-2858"/>
          <a:stretch>
            <a:fillRect/>
          </a:stretch>
        </p:blipFill>
        <p:spPr>
          <a:xfrm>
            <a:off x="-197718" y="150618"/>
            <a:ext cx="9562854" cy="6563485"/>
          </a:xfrm>
          <a:prstGeom prst="rect">
            <a:avLst/>
          </a:prstGeom>
        </p:spPr>
      </p:pic>
    </p:spTree>
    <p:extLst>
      <p:ext uri="{BB962C8B-B14F-4D97-AF65-F5344CB8AC3E}">
        <p14:creationId xmlns:p14="http://schemas.microsoft.com/office/powerpoint/2010/main" val="18942608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423"/>
            <a:ext cx="8229600" cy="1143000"/>
          </a:xfrm>
        </p:spPr>
        <p:txBody>
          <a:bodyPr/>
          <a:lstStyle/>
          <a:p>
            <a:r>
              <a:rPr lang="es-EC" b="1" dirty="0"/>
              <a:t>Arquitectura de Red de datos</a:t>
            </a:r>
            <a:endParaRPr lang="es-ES" dirty="0"/>
          </a:p>
        </p:txBody>
      </p:sp>
      <p:sp>
        <p:nvSpPr>
          <p:cNvPr id="3" name="Marcador de contenido 2"/>
          <p:cNvSpPr>
            <a:spLocks noGrp="1"/>
          </p:cNvSpPr>
          <p:nvPr>
            <p:ph idx="1"/>
          </p:nvPr>
        </p:nvSpPr>
        <p:spPr/>
        <p:txBody>
          <a:bodyPr>
            <a:normAutofit/>
          </a:bodyPr>
          <a:lstStyle/>
          <a:p>
            <a:pPr marL="0" indent="0" algn="just">
              <a:buNone/>
            </a:pPr>
            <a:r>
              <a:rPr lang="es-EC" dirty="0" smtClean="0"/>
              <a:t>La </a:t>
            </a:r>
            <a:r>
              <a:rPr lang="es-EC" dirty="0"/>
              <a:t>arquitectura está basada en una red de tipo Anillo compuesta de redes LAN’s (Local Area Network, Redes de Área Local), las comunicaciones se dan con tecnología basada en fibra óptica, UTP o par trenzado y cable coaxial. Con protocolos de comunicación: ModBus, Ethernet/IP (Industrial Protocol), ControlNet  y radio frecuencia. </a:t>
            </a:r>
            <a:endParaRPr lang="es-ES_tradnl" dirty="0"/>
          </a:p>
          <a:p>
            <a:endParaRPr lang="es-ES" dirty="0"/>
          </a:p>
        </p:txBody>
      </p:sp>
    </p:spTree>
    <p:extLst>
      <p:ext uri="{BB962C8B-B14F-4D97-AF65-F5344CB8AC3E}">
        <p14:creationId xmlns:p14="http://schemas.microsoft.com/office/powerpoint/2010/main" val="39736856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contenido 10"/>
          <p:cNvPicPr>
            <a:picLocks noGrp="1" noChangeAspect="1"/>
          </p:cNvPicPr>
          <p:nvPr>
            <p:ph idx="1"/>
          </p:nvPr>
        </p:nvPicPr>
        <p:blipFill>
          <a:blip r:embed="rId3"/>
          <a:srcRect t="-12232" b="-12232"/>
          <a:stretch>
            <a:fillRect/>
          </a:stretch>
        </p:blipFill>
        <p:spPr>
          <a:xfrm>
            <a:off x="1909042" y="141966"/>
            <a:ext cx="5814682" cy="3197851"/>
          </a:xfrm>
        </p:spPr>
      </p:pic>
      <p:graphicFrame>
        <p:nvGraphicFramePr>
          <p:cNvPr id="3" name="Objeto 2"/>
          <p:cNvGraphicFramePr>
            <a:graphicFrameLocks noChangeAspect="1"/>
          </p:cNvGraphicFramePr>
          <p:nvPr>
            <p:extLst>
              <p:ext uri="{D42A27DB-BD31-4B8C-83A1-F6EECF244321}">
                <p14:modId xmlns:p14="http://schemas.microsoft.com/office/powerpoint/2010/main" val="2758407550"/>
              </p:ext>
            </p:extLst>
          </p:nvPr>
        </p:nvGraphicFramePr>
        <p:xfrm>
          <a:off x="1909040" y="3339817"/>
          <a:ext cx="5192943" cy="2578100"/>
        </p:xfrm>
        <a:graphic>
          <a:graphicData uri="http://schemas.openxmlformats.org/presentationml/2006/ole">
            <mc:AlternateContent xmlns:mc="http://schemas.openxmlformats.org/markup-compatibility/2006">
              <mc:Choice xmlns:v="urn:schemas-microsoft-com:vml" Requires="v">
                <p:oleObj spid="_x0000_s6167" name="Documento" r:id="rId4" imgW="5740400" imgH="2578100" progId="Word.Document.12">
                  <p:embed/>
                </p:oleObj>
              </mc:Choice>
              <mc:Fallback>
                <p:oleObj name="Documento" r:id="rId4" imgW="5740400" imgH="2578100" progId="Word.Document.12">
                  <p:embed/>
                  <p:pic>
                    <p:nvPicPr>
                      <p:cNvPr id="0" name=""/>
                      <p:cNvPicPr/>
                      <p:nvPr/>
                    </p:nvPicPr>
                    <p:blipFill>
                      <a:blip r:embed="rId5"/>
                      <a:stretch>
                        <a:fillRect/>
                      </a:stretch>
                    </p:blipFill>
                    <p:spPr>
                      <a:xfrm>
                        <a:off x="1909040" y="3339817"/>
                        <a:ext cx="5192943" cy="2578100"/>
                      </a:xfrm>
                      <a:prstGeom prst="rect">
                        <a:avLst/>
                      </a:prstGeom>
                    </p:spPr>
                  </p:pic>
                </p:oleObj>
              </mc:Fallback>
            </mc:AlternateContent>
          </a:graphicData>
        </a:graphic>
      </p:graphicFrame>
      <p:sp>
        <p:nvSpPr>
          <p:cNvPr id="4" name="CuadroTexto 3"/>
          <p:cNvSpPr txBox="1"/>
          <p:nvPr/>
        </p:nvSpPr>
        <p:spPr>
          <a:xfrm>
            <a:off x="3793995" y="3111601"/>
            <a:ext cx="1310312" cy="369332"/>
          </a:xfrm>
          <a:prstGeom prst="rect">
            <a:avLst/>
          </a:prstGeom>
          <a:noFill/>
        </p:spPr>
        <p:txBody>
          <a:bodyPr wrap="none" rtlCol="0">
            <a:spAutoFit/>
          </a:bodyPr>
          <a:lstStyle/>
          <a:p>
            <a:r>
              <a:rPr lang="es-ES" b="1" dirty="0" smtClean="0"/>
              <a:t>Modelo OSI</a:t>
            </a:r>
            <a:endParaRPr lang="es-ES" b="1" dirty="0"/>
          </a:p>
        </p:txBody>
      </p:sp>
      <p:sp>
        <p:nvSpPr>
          <p:cNvPr id="6" name="CuadroTexto 5"/>
          <p:cNvSpPr txBox="1"/>
          <p:nvPr/>
        </p:nvSpPr>
        <p:spPr>
          <a:xfrm>
            <a:off x="3072822" y="6086385"/>
            <a:ext cx="2739940" cy="369332"/>
          </a:xfrm>
          <a:prstGeom prst="rect">
            <a:avLst/>
          </a:prstGeom>
          <a:noFill/>
        </p:spPr>
        <p:txBody>
          <a:bodyPr wrap="none" rtlCol="0">
            <a:spAutoFit/>
          </a:bodyPr>
          <a:lstStyle/>
          <a:p>
            <a:r>
              <a:rPr lang="es-ES" b="1" dirty="0" smtClean="0"/>
              <a:t>Niveles de Automatización</a:t>
            </a:r>
            <a:endParaRPr lang="es-ES" b="1" dirty="0"/>
          </a:p>
        </p:txBody>
      </p:sp>
    </p:spTree>
    <p:extLst>
      <p:ext uri="{BB962C8B-B14F-4D97-AF65-F5344CB8AC3E}">
        <p14:creationId xmlns:p14="http://schemas.microsoft.com/office/powerpoint/2010/main" val="2390783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1565"/>
            <a:ext cx="8229600" cy="1143000"/>
          </a:xfrm>
        </p:spPr>
        <p:txBody>
          <a:bodyPr/>
          <a:lstStyle/>
          <a:p>
            <a:r>
              <a:rPr lang="es-ES" dirty="0" smtClean="0"/>
              <a:t>Equipos</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91084697"/>
              </p:ext>
            </p:extLst>
          </p:nvPr>
        </p:nvGraphicFramePr>
        <p:xfrm>
          <a:off x="991608" y="1204467"/>
          <a:ext cx="7522734" cy="5163177"/>
        </p:xfrm>
        <a:graphic>
          <a:graphicData uri="http://schemas.openxmlformats.org/drawingml/2006/table">
            <a:tbl>
              <a:tblPr firstRow="1" bandRow="1">
                <a:tableStyleId>{5C22544A-7EE6-4342-B048-85BDC9FD1C3A}</a:tableStyleId>
              </a:tblPr>
              <a:tblGrid>
                <a:gridCol w="3761367"/>
                <a:gridCol w="3761367"/>
              </a:tblGrid>
              <a:tr h="232801">
                <a:tc gridSpan="2">
                  <a:txBody>
                    <a:bodyPr/>
                    <a:lstStyle/>
                    <a:p>
                      <a:pPr indent="-50165" algn="ctr">
                        <a:lnSpc>
                          <a:spcPct val="150000"/>
                        </a:lnSpc>
                        <a:spcAft>
                          <a:spcPts val="0"/>
                        </a:spcAft>
                      </a:pPr>
                      <a:r>
                        <a:rPr lang="en-US" sz="1100" b="1" dirty="0">
                          <a:solidFill>
                            <a:srgbClr val="FFFFFF"/>
                          </a:solidFill>
                          <a:effectLst/>
                          <a:latin typeface="Arial"/>
                          <a:ea typeface="Cambria"/>
                          <a:cs typeface="Times New Roman"/>
                        </a:rPr>
                        <a:t>Pressure Transmitter </a:t>
                      </a:r>
                      <a:r>
                        <a:rPr lang="en-US" sz="1100" b="1" dirty="0" err="1">
                          <a:solidFill>
                            <a:srgbClr val="FFFFFF"/>
                          </a:solidFill>
                          <a:effectLst/>
                          <a:latin typeface="Arial"/>
                          <a:ea typeface="Cambria"/>
                          <a:cs typeface="Times New Roman"/>
                        </a:rPr>
                        <a:t>Tipo</a:t>
                      </a:r>
                      <a:r>
                        <a:rPr lang="en-US" sz="1100" b="1" dirty="0">
                          <a:solidFill>
                            <a:srgbClr val="FFFFFF"/>
                          </a:solidFill>
                          <a:effectLst/>
                          <a:latin typeface="Arial"/>
                          <a:ea typeface="Cambria"/>
                          <a:cs typeface="Times New Roman"/>
                        </a:rPr>
                        <a:t>: PMP 71</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r>
              <a:tr h="232801">
                <a:tc gridSpan="2">
                  <a:txBody>
                    <a:bodyPr/>
                    <a:lstStyle/>
                    <a:p>
                      <a:pPr algn="just">
                        <a:lnSpc>
                          <a:spcPct val="150000"/>
                        </a:lnSpc>
                        <a:spcAft>
                          <a:spcPts val="0"/>
                        </a:spcAft>
                      </a:pPr>
                      <a:r>
                        <a:rPr lang="es-EC" sz="1100" b="1">
                          <a:effectLst/>
                          <a:latin typeface="Arial"/>
                          <a:ea typeface="Cambria"/>
                          <a:cs typeface="Times New Roman"/>
                        </a:rPr>
                        <a:t>DESCRIPCIÓN</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465602">
                <a:tc gridSpan="2">
                  <a:txBody>
                    <a:bodyPr/>
                    <a:lstStyle/>
                    <a:p>
                      <a:pPr algn="just">
                        <a:lnSpc>
                          <a:spcPct val="150000"/>
                        </a:lnSpc>
                        <a:spcAft>
                          <a:spcPts val="0"/>
                        </a:spcAft>
                      </a:pPr>
                      <a:r>
                        <a:rPr lang="es-EC" sz="1100">
                          <a:effectLst/>
                          <a:latin typeface="Arial"/>
                          <a:ea typeface="Cambria"/>
                          <a:cs typeface="Times New Roman"/>
                        </a:rPr>
                        <a:t>Transmisor de Presión con sensor tipo diafragma, con medición piezo resistiva y soldadura metálica que aísla el sensor del transmisor. Serie: CERABAR S Tipo: PMP 71</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232801">
                <a:tc gridSpan="2">
                  <a:txBody>
                    <a:bodyPr/>
                    <a:lstStyle/>
                    <a:p>
                      <a:pPr algn="just">
                        <a:lnSpc>
                          <a:spcPct val="150000"/>
                        </a:lnSpc>
                        <a:spcAft>
                          <a:spcPts val="0"/>
                        </a:spcAft>
                      </a:pPr>
                      <a:r>
                        <a:rPr lang="es-EC" sz="1100" b="1">
                          <a:effectLst/>
                          <a:latin typeface="Arial"/>
                          <a:ea typeface="Cambria"/>
                          <a:cs typeface="Times New Roman"/>
                        </a:rPr>
                        <a:t>CARACTERÍSTICAS GENERALES</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1287395">
                <a:tc>
                  <a:txBody>
                    <a:bodyPr/>
                    <a:lstStyle/>
                    <a:p>
                      <a:pPr algn="just">
                        <a:lnSpc>
                          <a:spcPct val="150000"/>
                        </a:lnSpc>
                        <a:spcAft>
                          <a:spcPts val="0"/>
                        </a:spcAft>
                      </a:pPr>
                      <a:r>
                        <a:rPr lang="es-EC" sz="1100">
                          <a:effectLst/>
                          <a:latin typeface="Arial"/>
                          <a:ea typeface="Cambria"/>
                          <a:cs typeface="Times New Roman"/>
                        </a:rPr>
                        <a:t>DIMENSIONES</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13,1 cm desde el diafragma hasta su punto más alto. 8,4 cm desde el centro del transmisor y su salida para conexión al PLC. 15,8 cm desde el punto de implementación la base más alejada del diafragma, diámetro de diafragma aproximado de 5,2 cm.   </a:t>
                      </a:r>
                      <a:endParaRPr lang="es-ES_tradnl" sz="1200">
                        <a:effectLst/>
                        <a:latin typeface="Cambria"/>
                        <a:ea typeface="Cambria"/>
                        <a:cs typeface="Times New Roman"/>
                      </a:endParaRPr>
                    </a:p>
                  </a:txBody>
                  <a:tcPr marL="68580" marR="68580" marT="0" marB="0"/>
                </a:tc>
              </a:tr>
              <a:tr h="858263">
                <a:tc>
                  <a:txBody>
                    <a:bodyPr/>
                    <a:lstStyle/>
                    <a:p>
                      <a:pPr algn="just">
                        <a:lnSpc>
                          <a:spcPct val="150000"/>
                        </a:lnSpc>
                        <a:spcAft>
                          <a:spcPts val="0"/>
                        </a:spcAft>
                      </a:pPr>
                      <a:r>
                        <a:rPr lang="es-EC" sz="1100" dirty="0">
                          <a:effectLst/>
                          <a:latin typeface="Arial"/>
                          <a:ea typeface="Cambria"/>
                          <a:cs typeface="Times New Roman"/>
                        </a:rPr>
                        <a:t>FIJACIÓN</a:t>
                      </a:r>
                      <a:endParaRPr lang="es-ES_tradnl" sz="1200" dirty="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7 cm de separación entre pernos, pernos de 12 mm.5.2 cm de altura del soporte metálico y 14 cm entre el centro del transmisor y su punto de conexión.</a:t>
                      </a:r>
                      <a:endParaRPr lang="es-ES_tradnl" sz="1200">
                        <a:effectLst/>
                        <a:latin typeface="Cambria"/>
                        <a:ea typeface="Cambria"/>
                        <a:cs typeface="Times New Roman"/>
                      </a:endParaRPr>
                    </a:p>
                  </a:txBody>
                  <a:tcPr marL="68580" marR="68580" marT="0" marB="0"/>
                </a:tc>
              </a:tr>
              <a:tr h="232801">
                <a:tc gridSpan="2">
                  <a:txBody>
                    <a:bodyPr/>
                    <a:lstStyle/>
                    <a:p>
                      <a:pPr algn="just">
                        <a:lnSpc>
                          <a:spcPct val="150000"/>
                        </a:lnSpc>
                        <a:spcAft>
                          <a:spcPts val="0"/>
                        </a:spcAft>
                      </a:pPr>
                      <a:r>
                        <a:rPr lang="es-EC" sz="1100" b="1">
                          <a:effectLst/>
                          <a:latin typeface="Arial"/>
                          <a:ea typeface="Cambria"/>
                          <a:cs typeface="Times New Roman"/>
                        </a:rPr>
                        <a:t>CARACTERISTICAS  TÉCNICAS</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232801">
                <a:tc>
                  <a:txBody>
                    <a:bodyPr/>
                    <a:lstStyle/>
                    <a:p>
                      <a:pPr algn="just">
                        <a:lnSpc>
                          <a:spcPct val="150000"/>
                        </a:lnSpc>
                        <a:spcAft>
                          <a:spcPts val="0"/>
                        </a:spcAft>
                      </a:pPr>
                      <a:r>
                        <a:rPr lang="es-EC" sz="1100">
                          <a:effectLst/>
                          <a:latin typeface="Arial"/>
                          <a:ea typeface="Cambria"/>
                          <a:cs typeface="Times New Roman"/>
                        </a:rPr>
                        <a:t>Voltaje de alimentación (DC)</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10.5- 30 (V)</a:t>
                      </a:r>
                      <a:endParaRPr lang="es-ES_tradnl" sz="1200">
                        <a:effectLst/>
                        <a:latin typeface="Cambria"/>
                        <a:ea typeface="Cambria"/>
                        <a:cs typeface="Times New Roman"/>
                      </a:endParaRPr>
                    </a:p>
                  </a:txBody>
                  <a:tcPr marL="68580" marR="68580" marT="0" marB="0"/>
                </a:tc>
              </a:tr>
              <a:tr h="232801">
                <a:tc>
                  <a:txBody>
                    <a:bodyPr/>
                    <a:lstStyle/>
                    <a:p>
                      <a:pPr algn="just">
                        <a:lnSpc>
                          <a:spcPct val="150000"/>
                        </a:lnSpc>
                        <a:spcAft>
                          <a:spcPts val="0"/>
                        </a:spcAft>
                      </a:pPr>
                      <a:r>
                        <a:rPr lang="es-EC" sz="1100">
                          <a:effectLst/>
                          <a:latin typeface="Arial"/>
                          <a:ea typeface="Cambria"/>
                          <a:cs typeface="Times New Roman"/>
                        </a:rPr>
                        <a:t>Corriente de salida (DC)</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 4- 20mA</a:t>
                      </a:r>
                      <a:endParaRPr lang="es-ES_tradnl" sz="1200">
                        <a:effectLst/>
                        <a:latin typeface="Cambria"/>
                        <a:ea typeface="Cambria"/>
                        <a:cs typeface="Times New Roman"/>
                      </a:endParaRPr>
                    </a:p>
                  </a:txBody>
                  <a:tcPr marL="68580" marR="68580" marT="0" marB="0"/>
                </a:tc>
              </a:tr>
              <a:tr h="232801">
                <a:tc>
                  <a:txBody>
                    <a:bodyPr/>
                    <a:lstStyle/>
                    <a:p>
                      <a:pPr algn="just">
                        <a:lnSpc>
                          <a:spcPct val="150000"/>
                        </a:lnSpc>
                        <a:spcAft>
                          <a:spcPts val="0"/>
                        </a:spcAft>
                      </a:pPr>
                      <a:r>
                        <a:rPr lang="es-EC" sz="1100">
                          <a:effectLst/>
                          <a:latin typeface="Arial"/>
                          <a:ea typeface="Cambria"/>
                          <a:cs typeface="Times New Roman"/>
                        </a:rPr>
                        <a:t>Rango de Medida</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1.5 psi - 10.500 psi</a:t>
                      </a:r>
                      <a:endParaRPr lang="es-ES_tradnl" sz="1200">
                        <a:effectLst/>
                        <a:latin typeface="Cambria"/>
                        <a:ea typeface="Cambria"/>
                        <a:cs typeface="Times New Roman"/>
                      </a:endParaRPr>
                    </a:p>
                  </a:txBody>
                  <a:tcPr marL="68580" marR="68580" marT="0" marB="0"/>
                </a:tc>
              </a:tr>
              <a:tr h="232801">
                <a:tc>
                  <a:txBody>
                    <a:bodyPr/>
                    <a:lstStyle/>
                    <a:p>
                      <a:pPr algn="just">
                        <a:lnSpc>
                          <a:spcPct val="150000"/>
                        </a:lnSpc>
                        <a:spcAft>
                          <a:spcPts val="0"/>
                        </a:spcAft>
                      </a:pPr>
                      <a:r>
                        <a:rPr lang="es-EC" sz="1100">
                          <a:effectLst/>
                          <a:latin typeface="Arial"/>
                          <a:ea typeface="Cambria"/>
                          <a:cs typeface="Times New Roman"/>
                        </a:rPr>
                        <a:t>Rango máximo que soporta</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15750 psi</a:t>
                      </a:r>
                      <a:endParaRPr lang="es-ES_tradnl" sz="1200">
                        <a:effectLst/>
                        <a:latin typeface="Cambria"/>
                        <a:ea typeface="Cambria"/>
                        <a:cs typeface="Times New Roman"/>
                      </a:endParaRPr>
                    </a:p>
                  </a:txBody>
                  <a:tcPr marL="68580" marR="68580" marT="0" marB="0"/>
                </a:tc>
              </a:tr>
              <a:tr h="232801">
                <a:tc>
                  <a:txBody>
                    <a:bodyPr/>
                    <a:lstStyle/>
                    <a:p>
                      <a:pPr algn="just">
                        <a:lnSpc>
                          <a:spcPct val="150000"/>
                        </a:lnSpc>
                        <a:spcAft>
                          <a:spcPts val="0"/>
                        </a:spcAft>
                      </a:pPr>
                      <a:r>
                        <a:rPr lang="es-EC" sz="1100">
                          <a:effectLst/>
                          <a:latin typeface="Arial"/>
                          <a:ea typeface="Cambria"/>
                          <a:cs typeface="Times New Roman"/>
                        </a:rPr>
                        <a:t>Temperaturas del proceso </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Desde -104 a 257 °F (-40 a 125 °C) </a:t>
                      </a:r>
                      <a:endParaRPr lang="es-ES_tradnl" sz="1200">
                        <a:effectLst/>
                        <a:latin typeface="Cambria"/>
                        <a:ea typeface="Cambria"/>
                        <a:cs typeface="Times New Roman"/>
                      </a:endParaRPr>
                    </a:p>
                  </a:txBody>
                  <a:tcPr marL="68580" marR="68580" marT="0" marB="0"/>
                </a:tc>
              </a:tr>
              <a:tr h="232801">
                <a:tc>
                  <a:txBody>
                    <a:bodyPr/>
                    <a:lstStyle/>
                    <a:p>
                      <a:pPr algn="just">
                        <a:lnSpc>
                          <a:spcPct val="150000"/>
                        </a:lnSpc>
                        <a:spcAft>
                          <a:spcPts val="0"/>
                        </a:spcAft>
                      </a:pPr>
                      <a:r>
                        <a:rPr lang="es-EC" sz="1100">
                          <a:effectLst/>
                          <a:latin typeface="Arial"/>
                          <a:ea typeface="Cambria"/>
                          <a:cs typeface="Times New Roman"/>
                        </a:rPr>
                        <a:t>Temperatura del ambiente</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dirty="0">
                          <a:effectLst/>
                          <a:latin typeface="Arial"/>
                          <a:ea typeface="Cambria"/>
                          <a:cs typeface="Times New Roman"/>
                        </a:rPr>
                        <a:t>Desde -68 a 158 °F (-20 a 70 °C)</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6479437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839166825"/>
              </p:ext>
            </p:extLst>
          </p:nvPr>
        </p:nvGraphicFramePr>
        <p:xfrm>
          <a:off x="862272" y="706445"/>
          <a:ext cx="7619346" cy="1290320"/>
        </p:xfrm>
        <a:graphic>
          <a:graphicData uri="http://schemas.openxmlformats.org/drawingml/2006/table">
            <a:tbl>
              <a:tblPr firstRow="1" bandRow="1">
                <a:tableStyleId>{5C22544A-7EE6-4342-B048-85BDC9FD1C3A}</a:tableStyleId>
              </a:tblPr>
              <a:tblGrid>
                <a:gridCol w="3809673"/>
                <a:gridCol w="3809673"/>
              </a:tblGrid>
              <a:tr h="370840">
                <a:tc>
                  <a:txBody>
                    <a:bodyPr/>
                    <a:lstStyle/>
                    <a:p>
                      <a:pPr algn="just">
                        <a:lnSpc>
                          <a:spcPct val="150000"/>
                        </a:lnSpc>
                        <a:spcAft>
                          <a:spcPts val="0"/>
                        </a:spcAft>
                      </a:pPr>
                      <a:r>
                        <a:rPr lang="es-EC" sz="1200" b="0" dirty="0">
                          <a:solidFill>
                            <a:srgbClr val="FFFFFF"/>
                          </a:solidFill>
                          <a:effectLst/>
                          <a:latin typeface="Arial"/>
                          <a:ea typeface="Cambria"/>
                          <a:cs typeface="Times New Roman"/>
                        </a:rPr>
                        <a:t>Protocolos</a:t>
                      </a:r>
                      <a:endParaRPr lang="es-ES_tradnl" sz="1200" b="0" dirty="0">
                        <a:effectLst/>
                        <a:latin typeface="Cambria"/>
                        <a:ea typeface="Cambria"/>
                        <a:cs typeface="Times New Roman"/>
                      </a:endParaRPr>
                    </a:p>
                  </a:txBody>
                  <a:tcPr marL="68580" marR="68580" marT="0" marB="0"/>
                </a:tc>
                <a:tc>
                  <a:txBody>
                    <a:bodyPr/>
                    <a:lstStyle/>
                    <a:p>
                      <a:pPr algn="just">
                        <a:lnSpc>
                          <a:spcPct val="150000"/>
                        </a:lnSpc>
                        <a:spcAft>
                          <a:spcPts val="0"/>
                        </a:spcAft>
                      </a:pPr>
                      <a:r>
                        <a:rPr lang="en-US" sz="1200" b="0" dirty="0">
                          <a:solidFill>
                            <a:srgbClr val="FFFFFF"/>
                          </a:solidFill>
                          <a:effectLst/>
                          <a:latin typeface="Arial"/>
                          <a:ea typeface="Cambria"/>
                          <a:cs typeface="Times New Roman"/>
                        </a:rPr>
                        <a:t>HART, </a:t>
                      </a:r>
                      <a:r>
                        <a:rPr lang="en-US" sz="1200" b="0" dirty="0" err="1">
                          <a:solidFill>
                            <a:srgbClr val="FFFFFF"/>
                          </a:solidFill>
                          <a:effectLst/>
                          <a:latin typeface="Arial"/>
                          <a:ea typeface="Cambria"/>
                          <a:cs typeface="Times New Roman"/>
                        </a:rPr>
                        <a:t>Profibus</a:t>
                      </a:r>
                      <a:r>
                        <a:rPr lang="en-US" sz="1200" b="0" dirty="0">
                          <a:solidFill>
                            <a:srgbClr val="FFFFFF"/>
                          </a:solidFill>
                          <a:effectLst/>
                          <a:latin typeface="Arial"/>
                          <a:ea typeface="Cambria"/>
                          <a:cs typeface="Times New Roman"/>
                        </a:rPr>
                        <a:t> PA, Foundation Fieldbus</a:t>
                      </a:r>
                      <a:endParaRPr lang="es-ES_tradnl" sz="1200" b="0" dirty="0">
                        <a:effectLst/>
                        <a:latin typeface="Cambria"/>
                        <a:ea typeface="Cambria"/>
                        <a:cs typeface="Times New Roman"/>
                      </a:endParaRPr>
                    </a:p>
                  </a:txBody>
                  <a:tcPr marL="68580" marR="68580" marT="0" marB="0"/>
                </a:tc>
              </a:tr>
              <a:tr h="370840">
                <a:tc>
                  <a:txBody>
                    <a:bodyPr/>
                    <a:lstStyle/>
                    <a:p>
                      <a:pPr algn="just">
                        <a:lnSpc>
                          <a:spcPct val="150000"/>
                        </a:lnSpc>
                        <a:spcAft>
                          <a:spcPts val="0"/>
                        </a:spcAft>
                      </a:pPr>
                      <a:r>
                        <a:rPr lang="es-EC" sz="1200" dirty="0">
                          <a:effectLst/>
                          <a:latin typeface="Arial"/>
                          <a:ea typeface="Cambria"/>
                          <a:cs typeface="Times New Roman"/>
                        </a:rPr>
                        <a:t>Características adicionales</a:t>
                      </a:r>
                      <a:endParaRPr lang="es-ES_tradnl" sz="1200" dirty="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200">
                          <a:effectLst/>
                          <a:latin typeface="Arial"/>
                          <a:ea typeface="Cambria"/>
                          <a:cs typeface="Times New Roman"/>
                        </a:rPr>
                        <a:t>Conexiones para fluidos con un mínimo de aceite o crudo. Hermético al gas.</a:t>
                      </a:r>
                      <a:endParaRPr lang="es-ES_tradnl" sz="1200">
                        <a:effectLst/>
                        <a:latin typeface="Cambria"/>
                        <a:ea typeface="Cambria"/>
                        <a:cs typeface="Times New Roman"/>
                      </a:endParaRPr>
                    </a:p>
                  </a:txBody>
                  <a:tcPr marL="68580" marR="68580" marT="0" marB="0"/>
                </a:tc>
              </a:tr>
              <a:tr h="370840">
                <a:tc>
                  <a:txBody>
                    <a:bodyPr/>
                    <a:lstStyle/>
                    <a:p>
                      <a:pPr algn="just">
                        <a:lnSpc>
                          <a:spcPct val="150000"/>
                        </a:lnSpc>
                        <a:spcAft>
                          <a:spcPts val="0"/>
                        </a:spcAft>
                      </a:pPr>
                      <a:r>
                        <a:rPr lang="es-EC" sz="1200">
                          <a:effectLst/>
                          <a:latin typeface="Arial"/>
                          <a:ea typeface="Cambria"/>
                          <a:cs typeface="Times New Roman"/>
                        </a:rPr>
                        <a:t>Brand (Marca del producto)</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200" dirty="0">
                          <a:effectLst/>
                          <a:latin typeface="Arial"/>
                          <a:ea typeface="Cambria"/>
                          <a:cs typeface="Times New Roman"/>
                        </a:rPr>
                        <a:t>ENDRESS+HAUSER</a:t>
                      </a:r>
                      <a:endParaRPr lang="es-ES_tradnl" sz="1200" dirty="0">
                        <a:effectLst/>
                        <a:latin typeface="Cambria"/>
                        <a:ea typeface="Cambria"/>
                        <a:cs typeface="Times New Roman"/>
                      </a:endParaRPr>
                    </a:p>
                  </a:txBody>
                  <a:tcPr marL="68580" marR="68580" marT="0" marB="0"/>
                </a:tc>
              </a:tr>
            </a:tbl>
          </a:graphicData>
        </a:graphic>
      </p:graphicFrame>
      <p:pic>
        <p:nvPicPr>
          <p:cNvPr id="5" name="Imagen 4"/>
          <p:cNvPicPr/>
          <p:nvPr/>
        </p:nvPicPr>
        <p:blipFill>
          <a:blip r:embed="rId2">
            <a:extLst>
              <a:ext uri="{28A0092B-C50C-407E-A947-70E740481C1C}">
                <a14:useLocalDpi xmlns:a14="http://schemas.microsoft.com/office/drawing/2010/main" val="0"/>
              </a:ext>
            </a:extLst>
          </a:blip>
          <a:srcRect l="15652" t="20894" r="42174" b="20328"/>
          <a:stretch>
            <a:fillRect/>
          </a:stretch>
        </p:blipFill>
        <p:spPr bwMode="auto">
          <a:xfrm>
            <a:off x="4943367" y="2335334"/>
            <a:ext cx="3020887" cy="3152633"/>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l="7613" t="11533" r="13217" b="17950"/>
          <a:stretch>
            <a:fillRect/>
          </a:stretch>
        </p:blipFill>
        <p:spPr bwMode="auto">
          <a:xfrm>
            <a:off x="862272" y="2335334"/>
            <a:ext cx="2916046" cy="3152633"/>
          </a:xfrm>
          <a:prstGeom prst="rect">
            <a:avLst/>
          </a:prstGeom>
          <a:noFill/>
          <a:ln>
            <a:noFill/>
          </a:ln>
        </p:spPr>
      </p:pic>
    </p:spTree>
    <p:extLst>
      <p:ext uri="{BB962C8B-B14F-4D97-AF65-F5344CB8AC3E}">
        <p14:creationId xmlns:p14="http://schemas.microsoft.com/office/powerpoint/2010/main" val="332844644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793040266"/>
              </p:ext>
            </p:extLst>
          </p:nvPr>
        </p:nvGraphicFramePr>
        <p:xfrm>
          <a:off x="877948" y="338207"/>
          <a:ext cx="7509606" cy="6032527"/>
        </p:xfrm>
        <a:graphic>
          <a:graphicData uri="http://schemas.openxmlformats.org/drawingml/2006/table">
            <a:tbl>
              <a:tblPr firstRow="1" bandRow="1">
                <a:tableStyleId>{5C22544A-7EE6-4342-B048-85BDC9FD1C3A}</a:tableStyleId>
              </a:tblPr>
              <a:tblGrid>
                <a:gridCol w="3754803"/>
                <a:gridCol w="3754803"/>
              </a:tblGrid>
              <a:tr h="287024">
                <a:tc gridSpan="2">
                  <a:txBody>
                    <a:bodyPr/>
                    <a:lstStyle/>
                    <a:p>
                      <a:pPr indent="449580" algn="ctr">
                        <a:lnSpc>
                          <a:spcPct val="150000"/>
                        </a:lnSpc>
                        <a:spcAft>
                          <a:spcPts val="0"/>
                        </a:spcAft>
                      </a:pPr>
                      <a:r>
                        <a:rPr lang="es-EC" sz="1100" b="1" dirty="0">
                          <a:solidFill>
                            <a:srgbClr val="FFFFFF"/>
                          </a:solidFill>
                          <a:effectLst/>
                          <a:latin typeface="Arial"/>
                          <a:ea typeface="Cambria"/>
                          <a:cs typeface="Times New Roman"/>
                        </a:rPr>
                        <a:t>Diferential Pressure Transmitter PMD 75</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r>
              <a:tr h="287024">
                <a:tc gridSpan="2">
                  <a:txBody>
                    <a:bodyPr/>
                    <a:lstStyle/>
                    <a:p>
                      <a:pPr indent="449580" algn="just">
                        <a:lnSpc>
                          <a:spcPct val="150000"/>
                        </a:lnSpc>
                        <a:spcAft>
                          <a:spcPts val="0"/>
                        </a:spcAft>
                      </a:pPr>
                      <a:r>
                        <a:rPr lang="es-EC" sz="1100" b="1">
                          <a:effectLst/>
                          <a:latin typeface="Arial"/>
                          <a:ea typeface="Cambria"/>
                          <a:cs typeface="Times New Roman"/>
                        </a:rPr>
                        <a:t>DESCRIPCIÓN</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721161">
                <a:tc gridSpan="2">
                  <a:txBody>
                    <a:bodyPr/>
                    <a:lstStyle/>
                    <a:p>
                      <a:pPr indent="449580" algn="just">
                        <a:lnSpc>
                          <a:spcPct val="150000"/>
                        </a:lnSpc>
                        <a:spcAft>
                          <a:spcPts val="0"/>
                        </a:spcAft>
                      </a:pPr>
                      <a:r>
                        <a:rPr lang="es-EC" sz="1100" dirty="0">
                          <a:effectLst/>
                          <a:latin typeface="Arial"/>
                          <a:ea typeface="Cambria"/>
                          <a:cs typeface="Times New Roman"/>
                        </a:rPr>
                        <a:t>Transmisor diferencial de Presión con sensor tipo diafragma, con medición piezo resistiva y soldadura metálica que aísla el sensor del transmisor. Con dos entradas la de alta (Entrada de la tubería) y la de baja (Salida de la Tubería). Serie: DELTABAR S Tipo: PMD 75</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r>
              <a:tr h="287024">
                <a:tc gridSpan="2">
                  <a:txBody>
                    <a:bodyPr/>
                    <a:lstStyle/>
                    <a:p>
                      <a:pPr indent="449580" algn="just">
                        <a:lnSpc>
                          <a:spcPct val="150000"/>
                        </a:lnSpc>
                        <a:spcAft>
                          <a:spcPts val="0"/>
                        </a:spcAft>
                      </a:pPr>
                      <a:r>
                        <a:rPr lang="es-EC" sz="1100" b="1">
                          <a:effectLst/>
                          <a:latin typeface="Arial"/>
                          <a:ea typeface="Cambria"/>
                          <a:cs typeface="Times New Roman"/>
                        </a:rPr>
                        <a:t>CARACTERÍSTICAS GENERALES</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1442322">
                <a:tc>
                  <a:txBody>
                    <a:bodyPr/>
                    <a:lstStyle/>
                    <a:p>
                      <a:pPr indent="449580" algn="just">
                        <a:lnSpc>
                          <a:spcPct val="150000"/>
                        </a:lnSpc>
                        <a:spcAft>
                          <a:spcPts val="0"/>
                        </a:spcAft>
                      </a:pPr>
                      <a:r>
                        <a:rPr lang="es-EC" sz="1100">
                          <a:effectLst/>
                          <a:latin typeface="Arial"/>
                          <a:ea typeface="Cambria"/>
                          <a:cs typeface="Times New Roman"/>
                        </a:rPr>
                        <a:t>DIMENSIONES</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13,1 cm desde el diafragma hasta su punto más alto. 8,4 cm desde el centro del transmisor y su salida para conexión al PLC. 15,8 cm desde el punto de implementación a la base más alejada del diafragma, diámetro de diafragma aproximado de 5,2 cm. Cuenta con base adicional para montaje.</a:t>
                      </a:r>
                      <a:endParaRPr lang="es-ES_tradnl" sz="1200">
                        <a:effectLst/>
                        <a:latin typeface="Cambria"/>
                        <a:ea typeface="Cambria"/>
                        <a:cs typeface="Times New Roman"/>
                      </a:endParaRPr>
                    </a:p>
                  </a:txBody>
                  <a:tcPr marL="68580" marR="68580" marT="0" marB="0"/>
                </a:tc>
              </a:tr>
              <a:tr h="721161">
                <a:tc>
                  <a:txBody>
                    <a:bodyPr/>
                    <a:lstStyle/>
                    <a:p>
                      <a:pPr indent="449580" algn="just">
                        <a:lnSpc>
                          <a:spcPct val="150000"/>
                        </a:lnSpc>
                        <a:spcAft>
                          <a:spcPts val="0"/>
                        </a:spcAft>
                      </a:pPr>
                      <a:r>
                        <a:rPr lang="es-EC" sz="1100">
                          <a:effectLst/>
                          <a:latin typeface="Arial"/>
                          <a:ea typeface="Cambria"/>
                          <a:cs typeface="Times New Roman"/>
                        </a:rPr>
                        <a:t>FIJACIÓN</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7 cm de separación entre pernos, pernos de 12 mm. 5.2 cm de altura del soporte metálico y 14 cm entre el centro del transmisor y su punto de conexión.</a:t>
                      </a:r>
                      <a:endParaRPr lang="es-ES_tradnl" sz="1200">
                        <a:effectLst/>
                        <a:latin typeface="Cambria"/>
                        <a:ea typeface="Cambria"/>
                        <a:cs typeface="Times New Roman"/>
                      </a:endParaRPr>
                    </a:p>
                  </a:txBody>
                  <a:tcPr marL="68580" marR="68580" marT="0" marB="0"/>
                </a:tc>
              </a:tr>
              <a:tr h="287024">
                <a:tc gridSpan="2">
                  <a:txBody>
                    <a:bodyPr/>
                    <a:lstStyle/>
                    <a:p>
                      <a:pPr indent="449580" algn="just">
                        <a:lnSpc>
                          <a:spcPct val="150000"/>
                        </a:lnSpc>
                        <a:spcAft>
                          <a:spcPts val="0"/>
                        </a:spcAft>
                      </a:pPr>
                      <a:r>
                        <a:rPr lang="es-EC" sz="1100" b="1">
                          <a:effectLst/>
                          <a:latin typeface="Arial"/>
                          <a:ea typeface="Cambria"/>
                          <a:cs typeface="Times New Roman"/>
                        </a:rPr>
                        <a:t>CARACTERISTICAS  TÉCNICAS</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287024">
                <a:tc>
                  <a:txBody>
                    <a:bodyPr/>
                    <a:lstStyle/>
                    <a:p>
                      <a:pPr algn="just">
                        <a:lnSpc>
                          <a:spcPct val="150000"/>
                        </a:lnSpc>
                        <a:spcAft>
                          <a:spcPts val="0"/>
                        </a:spcAft>
                      </a:pPr>
                      <a:r>
                        <a:rPr lang="es-EC" sz="1100">
                          <a:effectLst/>
                          <a:latin typeface="Arial"/>
                          <a:ea typeface="Cambria"/>
                          <a:cs typeface="Times New Roman"/>
                        </a:rPr>
                        <a:t>Voltaje de alimentación (DC)</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10.5- 30 (V)</a:t>
                      </a:r>
                      <a:endParaRPr lang="es-ES_tradnl" sz="1200">
                        <a:effectLst/>
                        <a:latin typeface="Cambria"/>
                        <a:ea typeface="Cambria"/>
                        <a:cs typeface="Times New Roman"/>
                      </a:endParaRPr>
                    </a:p>
                  </a:txBody>
                  <a:tcPr marL="68580" marR="68580" marT="0" marB="0"/>
                </a:tc>
              </a:tr>
              <a:tr h="287024">
                <a:tc>
                  <a:txBody>
                    <a:bodyPr/>
                    <a:lstStyle/>
                    <a:p>
                      <a:pPr algn="just">
                        <a:lnSpc>
                          <a:spcPct val="150000"/>
                        </a:lnSpc>
                        <a:spcAft>
                          <a:spcPts val="0"/>
                        </a:spcAft>
                      </a:pPr>
                      <a:r>
                        <a:rPr lang="es-EC" sz="1100">
                          <a:effectLst/>
                          <a:latin typeface="Arial"/>
                          <a:ea typeface="Cambria"/>
                          <a:cs typeface="Times New Roman"/>
                        </a:rPr>
                        <a:t>Corriente de salida (DC)</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4- 20mA</a:t>
                      </a:r>
                      <a:endParaRPr lang="es-ES_tradnl" sz="1200">
                        <a:effectLst/>
                        <a:latin typeface="Cambria"/>
                        <a:ea typeface="Cambria"/>
                        <a:cs typeface="Times New Roman"/>
                      </a:endParaRPr>
                    </a:p>
                  </a:txBody>
                  <a:tcPr marL="68580" marR="68580" marT="0" marB="0"/>
                </a:tc>
              </a:tr>
              <a:tr h="480774">
                <a:tc>
                  <a:txBody>
                    <a:bodyPr/>
                    <a:lstStyle/>
                    <a:p>
                      <a:pPr algn="just">
                        <a:lnSpc>
                          <a:spcPct val="150000"/>
                        </a:lnSpc>
                        <a:spcAft>
                          <a:spcPts val="0"/>
                        </a:spcAft>
                      </a:pPr>
                      <a:r>
                        <a:rPr lang="es-EC" sz="1100">
                          <a:effectLst/>
                          <a:latin typeface="Arial"/>
                          <a:ea typeface="Cambria"/>
                          <a:cs typeface="Times New Roman"/>
                        </a:rPr>
                        <a:t>Rango de Medida</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0.15 psi - 600 psi (Para medidas positivas y negativas)</a:t>
                      </a:r>
                      <a:endParaRPr lang="es-ES_tradnl" sz="1200" dirty="0">
                        <a:effectLst/>
                        <a:latin typeface="Cambria"/>
                        <a:ea typeface="Cambria"/>
                        <a:cs typeface="Times New Roman"/>
                      </a:endParaRPr>
                    </a:p>
                  </a:txBody>
                  <a:tcPr marL="68580" marR="68580" marT="0" marB="0"/>
                </a:tc>
              </a:tr>
              <a:tr h="480774">
                <a:tc>
                  <a:txBody>
                    <a:bodyPr/>
                    <a:lstStyle/>
                    <a:p>
                      <a:pPr algn="just">
                        <a:lnSpc>
                          <a:spcPct val="150000"/>
                        </a:lnSpc>
                        <a:spcAft>
                          <a:spcPts val="0"/>
                        </a:spcAft>
                      </a:pPr>
                      <a:r>
                        <a:rPr lang="es-EC" sz="1100">
                          <a:effectLst/>
                          <a:latin typeface="Arial"/>
                          <a:ea typeface="Cambria"/>
                          <a:cs typeface="Times New Roman"/>
                        </a:rPr>
                        <a:t>Rango máximo que soporta</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Una entrada: 6300 psi</a:t>
                      </a:r>
                      <a:endParaRPr lang="es-ES_tradnl" sz="1200">
                        <a:effectLst/>
                        <a:latin typeface="Cambria"/>
                        <a:ea typeface="Cambria"/>
                        <a:cs typeface="Times New Roman"/>
                      </a:endParaRPr>
                    </a:p>
                    <a:p>
                      <a:pPr indent="449580" algn="just">
                        <a:lnSpc>
                          <a:spcPct val="150000"/>
                        </a:lnSpc>
                        <a:spcAft>
                          <a:spcPts val="0"/>
                        </a:spcAft>
                      </a:pPr>
                      <a:r>
                        <a:rPr lang="es-EC" sz="1100">
                          <a:effectLst/>
                          <a:latin typeface="Arial"/>
                          <a:ea typeface="Cambria"/>
                          <a:cs typeface="Times New Roman"/>
                        </a:rPr>
                        <a:t>Dos entradas juntas: 9450 psi</a:t>
                      </a:r>
                      <a:endParaRPr lang="es-ES_tradnl" sz="1200">
                        <a:effectLst/>
                        <a:latin typeface="Cambria"/>
                        <a:ea typeface="Cambria"/>
                        <a:cs typeface="Times New Roman"/>
                      </a:endParaRPr>
                    </a:p>
                  </a:txBody>
                  <a:tcPr marL="68580" marR="68580" marT="0" marB="0"/>
                </a:tc>
              </a:tr>
              <a:tr h="287024">
                <a:tc>
                  <a:txBody>
                    <a:bodyPr/>
                    <a:lstStyle/>
                    <a:p>
                      <a:pPr algn="just">
                        <a:lnSpc>
                          <a:spcPct val="150000"/>
                        </a:lnSpc>
                        <a:spcAft>
                          <a:spcPts val="0"/>
                        </a:spcAft>
                      </a:pPr>
                      <a:r>
                        <a:rPr lang="es-EC" sz="1100">
                          <a:effectLst/>
                          <a:latin typeface="Arial"/>
                          <a:ea typeface="Cambria"/>
                          <a:cs typeface="Times New Roman"/>
                        </a:rPr>
                        <a:t>Temperaturas del proceso </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Desde -40 a 185 °F (-4.5 a 85 °C) </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201816499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935124954"/>
              </p:ext>
            </p:extLst>
          </p:nvPr>
        </p:nvGraphicFramePr>
        <p:xfrm>
          <a:off x="504234" y="447118"/>
          <a:ext cx="8229600" cy="2484119"/>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indent="34925" algn="just">
                        <a:lnSpc>
                          <a:spcPct val="150000"/>
                        </a:lnSpc>
                        <a:spcAft>
                          <a:spcPts val="0"/>
                        </a:spcAft>
                      </a:pPr>
                      <a:r>
                        <a:rPr lang="es-EC" sz="1200" dirty="0">
                          <a:solidFill>
                            <a:srgbClr val="FFFFFF"/>
                          </a:solidFill>
                          <a:effectLst/>
                          <a:latin typeface="Arial"/>
                          <a:ea typeface="Cambria"/>
                          <a:cs typeface="Times New Roman"/>
                        </a:rPr>
                        <a:t>Temperatura del ambiente</a:t>
                      </a:r>
                      <a:endParaRPr lang="es-ES_tradnl" sz="1200" dirty="0">
                        <a:effectLst/>
                        <a:latin typeface="Cambria"/>
                        <a:ea typeface="Cambria"/>
                        <a:cs typeface="Times New Roman"/>
                      </a:endParaRPr>
                    </a:p>
                  </a:txBody>
                  <a:tcPr marL="68580" marR="68580" marT="0" marB="0"/>
                </a:tc>
                <a:tc>
                  <a:txBody>
                    <a:bodyPr/>
                    <a:lstStyle/>
                    <a:p>
                      <a:pPr indent="34925" algn="just">
                        <a:lnSpc>
                          <a:spcPct val="150000"/>
                        </a:lnSpc>
                        <a:spcAft>
                          <a:spcPts val="0"/>
                        </a:spcAft>
                      </a:pPr>
                      <a:r>
                        <a:rPr lang="es-EC" sz="1200">
                          <a:solidFill>
                            <a:srgbClr val="FFFFFF"/>
                          </a:solidFill>
                          <a:effectLst/>
                          <a:latin typeface="Arial"/>
                          <a:ea typeface="Cambria"/>
                          <a:cs typeface="Times New Roman"/>
                        </a:rPr>
                        <a:t>Desde -40 a 185 °F (-4.5 a 85 °C)</a:t>
                      </a:r>
                      <a:endParaRPr lang="es-ES_tradnl" sz="1200">
                        <a:effectLst/>
                        <a:latin typeface="Cambria"/>
                        <a:ea typeface="Cambria"/>
                        <a:cs typeface="Times New Roman"/>
                      </a:endParaRPr>
                    </a:p>
                  </a:txBody>
                  <a:tcPr marL="68580" marR="68580" marT="0" marB="0"/>
                </a:tc>
              </a:tr>
              <a:tr h="370840">
                <a:tc>
                  <a:txBody>
                    <a:bodyPr/>
                    <a:lstStyle/>
                    <a:p>
                      <a:pPr indent="34925" algn="just">
                        <a:lnSpc>
                          <a:spcPct val="150000"/>
                        </a:lnSpc>
                        <a:spcAft>
                          <a:spcPts val="0"/>
                        </a:spcAft>
                      </a:pPr>
                      <a:r>
                        <a:rPr lang="es-EC" sz="1200">
                          <a:effectLst/>
                          <a:latin typeface="Arial"/>
                          <a:ea typeface="Cambria"/>
                          <a:cs typeface="Times New Roman"/>
                        </a:rPr>
                        <a:t>Protocolos</a:t>
                      </a:r>
                      <a:endParaRPr lang="es-ES_tradnl" sz="1200">
                        <a:effectLst/>
                        <a:latin typeface="Cambria"/>
                        <a:ea typeface="Cambria"/>
                        <a:cs typeface="Times New Roman"/>
                      </a:endParaRPr>
                    </a:p>
                  </a:txBody>
                  <a:tcPr marL="68580" marR="68580" marT="0" marB="0"/>
                </a:tc>
                <a:tc>
                  <a:txBody>
                    <a:bodyPr/>
                    <a:lstStyle/>
                    <a:p>
                      <a:pPr indent="34925" algn="just">
                        <a:lnSpc>
                          <a:spcPct val="150000"/>
                        </a:lnSpc>
                        <a:spcAft>
                          <a:spcPts val="0"/>
                        </a:spcAft>
                      </a:pPr>
                      <a:r>
                        <a:rPr lang="en-US" sz="1200">
                          <a:effectLst/>
                          <a:latin typeface="Arial"/>
                          <a:ea typeface="Cambria"/>
                          <a:cs typeface="Times New Roman"/>
                        </a:rPr>
                        <a:t>HART, Profibus PA, Foundation Fieldbus</a:t>
                      </a:r>
                      <a:endParaRPr lang="es-ES_tradnl" sz="1200">
                        <a:effectLst/>
                        <a:latin typeface="Cambria"/>
                        <a:ea typeface="Cambria"/>
                        <a:cs typeface="Times New Roman"/>
                      </a:endParaRPr>
                    </a:p>
                  </a:txBody>
                  <a:tcPr marL="68580" marR="68580" marT="0" marB="0"/>
                </a:tc>
              </a:tr>
              <a:tr h="370840">
                <a:tc>
                  <a:txBody>
                    <a:bodyPr/>
                    <a:lstStyle/>
                    <a:p>
                      <a:pPr indent="34925" algn="just">
                        <a:lnSpc>
                          <a:spcPct val="150000"/>
                        </a:lnSpc>
                        <a:spcAft>
                          <a:spcPts val="0"/>
                        </a:spcAft>
                      </a:pPr>
                      <a:r>
                        <a:rPr lang="es-EC" sz="1200">
                          <a:effectLst/>
                          <a:latin typeface="Arial"/>
                          <a:ea typeface="Cambria"/>
                          <a:cs typeface="Times New Roman"/>
                        </a:rPr>
                        <a:t>Características adicionales</a:t>
                      </a:r>
                      <a:endParaRPr lang="es-ES_tradnl" sz="1200">
                        <a:effectLst/>
                        <a:latin typeface="Cambria"/>
                        <a:ea typeface="Cambria"/>
                        <a:cs typeface="Times New Roman"/>
                      </a:endParaRPr>
                    </a:p>
                  </a:txBody>
                  <a:tcPr marL="68580" marR="68580" marT="0" marB="0"/>
                </a:tc>
                <a:tc>
                  <a:txBody>
                    <a:bodyPr/>
                    <a:lstStyle/>
                    <a:p>
                      <a:pPr indent="34925" algn="just">
                        <a:lnSpc>
                          <a:spcPct val="150000"/>
                        </a:lnSpc>
                        <a:spcAft>
                          <a:spcPts val="0"/>
                        </a:spcAft>
                      </a:pPr>
                      <a:r>
                        <a:rPr lang="es-EC" sz="1200">
                          <a:effectLst/>
                          <a:latin typeface="Arial"/>
                          <a:ea typeface="Cambria"/>
                          <a:cs typeface="Times New Roman"/>
                        </a:rPr>
                        <a:t>Resistente a la abrasión y corrosión.</a:t>
                      </a:r>
                      <a:endParaRPr lang="es-ES_tradnl" sz="1200">
                        <a:effectLst/>
                        <a:latin typeface="Cambria"/>
                        <a:ea typeface="Cambria"/>
                        <a:cs typeface="Times New Roman"/>
                      </a:endParaRPr>
                    </a:p>
                    <a:p>
                      <a:pPr indent="34925" algn="just">
                        <a:lnSpc>
                          <a:spcPct val="150000"/>
                        </a:lnSpc>
                        <a:spcAft>
                          <a:spcPts val="0"/>
                        </a:spcAft>
                      </a:pPr>
                      <a:r>
                        <a:rPr lang="es-EC" sz="1200">
                          <a:effectLst/>
                          <a:latin typeface="Arial"/>
                          <a:ea typeface="Cambria"/>
                          <a:cs typeface="Times New Roman"/>
                        </a:rPr>
                        <a:t>Para comunicación con temperaturas altas de proceso.</a:t>
                      </a:r>
                      <a:endParaRPr lang="es-ES_tradnl" sz="1200">
                        <a:effectLst/>
                        <a:latin typeface="Cambria"/>
                        <a:ea typeface="Cambria"/>
                        <a:cs typeface="Times New Roman"/>
                      </a:endParaRPr>
                    </a:p>
                    <a:p>
                      <a:pPr indent="34925" algn="just">
                        <a:lnSpc>
                          <a:spcPct val="150000"/>
                        </a:lnSpc>
                        <a:spcAft>
                          <a:spcPts val="0"/>
                        </a:spcAft>
                      </a:pPr>
                      <a:r>
                        <a:rPr lang="es-EC" sz="1200">
                          <a:effectLst/>
                          <a:latin typeface="Arial"/>
                          <a:ea typeface="Cambria"/>
                          <a:cs typeface="Times New Roman"/>
                        </a:rPr>
                        <a:t>Aislamiento de Tantalio entre el sensor (diafragma) y el transmisor.</a:t>
                      </a:r>
                      <a:endParaRPr lang="es-ES_tradnl" sz="1200">
                        <a:effectLst/>
                        <a:latin typeface="Cambria"/>
                        <a:ea typeface="Cambria"/>
                        <a:cs typeface="Times New Roman"/>
                      </a:endParaRPr>
                    </a:p>
                    <a:p>
                      <a:pPr indent="34925" algn="just">
                        <a:lnSpc>
                          <a:spcPct val="150000"/>
                        </a:lnSpc>
                        <a:spcAft>
                          <a:spcPts val="0"/>
                        </a:spcAft>
                      </a:pPr>
                      <a:r>
                        <a:rPr lang="es-EC" sz="1200">
                          <a:effectLst/>
                          <a:latin typeface="Arial"/>
                          <a:ea typeface="Cambria"/>
                          <a:cs typeface="Times New Roman"/>
                        </a:rPr>
                        <a:t>Módulo de memoria incluido.</a:t>
                      </a:r>
                      <a:endParaRPr lang="es-ES_tradnl" sz="1200">
                        <a:effectLst/>
                        <a:latin typeface="Cambria"/>
                        <a:ea typeface="Cambria"/>
                        <a:cs typeface="Times New Roman"/>
                      </a:endParaRPr>
                    </a:p>
                  </a:txBody>
                  <a:tcPr marL="68580" marR="68580" marT="0" marB="0"/>
                </a:tc>
              </a:tr>
              <a:tr h="370840">
                <a:tc>
                  <a:txBody>
                    <a:bodyPr/>
                    <a:lstStyle/>
                    <a:p>
                      <a:pPr indent="34925" algn="just">
                        <a:lnSpc>
                          <a:spcPct val="150000"/>
                        </a:lnSpc>
                        <a:spcAft>
                          <a:spcPts val="0"/>
                        </a:spcAft>
                      </a:pPr>
                      <a:r>
                        <a:rPr lang="es-EC" sz="1200" dirty="0">
                          <a:effectLst/>
                          <a:latin typeface="Arial"/>
                          <a:ea typeface="Cambria"/>
                          <a:cs typeface="Times New Roman"/>
                        </a:rPr>
                        <a:t>Brand (Marca del producto)</a:t>
                      </a:r>
                      <a:endParaRPr lang="es-ES_tradnl" sz="1200" dirty="0">
                        <a:effectLst/>
                        <a:latin typeface="Cambria"/>
                        <a:ea typeface="Cambria"/>
                        <a:cs typeface="Times New Roman"/>
                      </a:endParaRPr>
                    </a:p>
                  </a:txBody>
                  <a:tcPr marL="68580" marR="68580" marT="0" marB="0"/>
                </a:tc>
                <a:tc>
                  <a:txBody>
                    <a:bodyPr/>
                    <a:lstStyle/>
                    <a:p>
                      <a:pPr indent="34925" algn="just">
                        <a:lnSpc>
                          <a:spcPct val="150000"/>
                        </a:lnSpc>
                        <a:spcAft>
                          <a:spcPts val="0"/>
                        </a:spcAft>
                      </a:pPr>
                      <a:r>
                        <a:rPr lang="es-EC" sz="1200" dirty="0">
                          <a:effectLst/>
                          <a:latin typeface="Arial"/>
                          <a:ea typeface="Cambria"/>
                          <a:cs typeface="Times New Roman"/>
                        </a:rPr>
                        <a:t>ENDRESS+HAUSER</a:t>
                      </a:r>
                      <a:endParaRPr lang="es-ES_tradnl" sz="1200" dirty="0">
                        <a:effectLst/>
                        <a:latin typeface="Cambria"/>
                        <a:ea typeface="Cambria"/>
                        <a:cs typeface="Times New Roman"/>
                      </a:endParaRPr>
                    </a:p>
                  </a:txBody>
                  <a:tcPr marL="68580" marR="68580" marT="0" marB="0"/>
                </a:tc>
              </a:tr>
            </a:tbl>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2554233863"/>
              </p:ext>
            </p:extLst>
          </p:nvPr>
        </p:nvGraphicFramePr>
        <p:xfrm>
          <a:off x="504234" y="3214381"/>
          <a:ext cx="4904562" cy="2947823"/>
        </p:xfrm>
        <a:graphic>
          <a:graphicData uri="http://schemas.openxmlformats.org/presentationml/2006/ole">
            <mc:AlternateContent xmlns:mc="http://schemas.openxmlformats.org/markup-compatibility/2006">
              <mc:Choice xmlns:v="urn:schemas-microsoft-com:vml" Requires="v">
                <p:oleObj spid="_x0000_s7191" name="Documento" r:id="rId3" imgW="5219700" imgH="3517900" progId="Word.Document.12">
                  <p:embed/>
                </p:oleObj>
              </mc:Choice>
              <mc:Fallback>
                <p:oleObj name="Documento" r:id="rId3" imgW="5219700" imgH="3517900" progId="Word.Document.12">
                  <p:embed/>
                  <p:pic>
                    <p:nvPicPr>
                      <p:cNvPr id="0" name=""/>
                      <p:cNvPicPr/>
                      <p:nvPr/>
                    </p:nvPicPr>
                    <p:blipFill>
                      <a:blip r:embed="rId4"/>
                      <a:stretch>
                        <a:fillRect/>
                      </a:stretch>
                    </p:blipFill>
                    <p:spPr>
                      <a:xfrm>
                        <a:off x="504234" y="3214381"/>
                        <a:ext cx="4904562" cy="2947823"/>
                      </a:xfrm>
                      <a:prstGeom prst="rect">
                        <a:avLst/>
                      </a:prstGeom>
                    </p:spPr>
                  </p:pic>
                </p:oleObj>
              </mc:Fallback>
            </mc:AlternateContent>
          </a:graphicData>
        </a:graphic>
      </p:graphicFrame>
      <p:pic>
        <p:nvPicPr>
          <p:cNvPr id="6" name="Imagen 5"/>
          <p:cNvPicPr/>
          <p:nvPr/>
        </p:nvPicPr>
        <p:blipFill>
          <a:blip r:embed="rId5">
            <a:extLst>
              <a:ext uri="{28A0092B-C50C-407E-A947-70E740481C1C}">
                <a14:useLocalDpi xmlns:a14="http://schemas.microsoft.com/office/drawing/2010/main" val="0"/>
              </a:ext>
            </a:extLst>
          </a:blip>
          <a:srcRect l="9131" t="7523" r="30217" b="1942"/>
          <a:stretch>
            <a:fillRect/>
          </a:stretch>
        </p:blipFill>
        <p:spPr bwMode="auto">
          <a:xfrm>
            <a:off x="6349455" y="3554439"/>
            <a:ext cx="1955913" cy="2309847"/>
          </a:xfrm>
          <a:prstGeom prst="rect">
            <a:avLst/>
          </a:prstGeom>
          <a:noFill/>
          <a:ln>
            <a:noFill/>
          </a:ln>
        </p:spPr>
      </p:pic>
    </p:spTree>
    <p:extLst>
      <p:ext uri="{BB962C8B-B14F-4D97-AF65-F5344CB8AC3E}">
        <p14:creationId xmlns:p14="http://schemas.microsoft.com/office/powerpoint/2010/main" val="16518222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2" algn="ctr" defTabSz="457200" rtl="0">
              <a:spcBef>
                <a:spcPct val="0"/>
              </a:spcBef>
            </a:pPr>
            <a:r>
              <a:rPr lang="es-EC" sz="3600" b="1" dirty="0" smtClean="0"/>
              <a:t/>
            </a:r>
            <a:br>
              <a:rPr lang="es-EC" sz="3600" b="1" dirty="0" smtClean="0"/>
            </a:br>
            <a:r>
              <a:rPr lang="es-EC" sz="3600" b="1" dirty="0" smtClean="0"/>
              <a:t>Objetivo General.</a:t>
            </a:r>
            <a:r>
              <a:rPr lang="es-ES_tradnl" sz="3600" dirty="0" smtClean="0"/>
              <a:t/>
            </a:r>
            <a:br>
              <a:rPr lang="es-ES_tradnl" sz="3600" dirty="0" smtClean="0"/>
            </a:br>
            <a:endParaRPr lang="es-ES" sz="3600" dirty="0"/>
          </a:p>
        </p:txBody>
      </p:sp>
      <p:sp>
        <p:nvSpPr>
          <p:cNvPr id="3" name="Marcador de contenido 2"/>
          <p:cNvSpPr>
            <a:spLocks noGrp="1"/>
          </p:cNvSpPr>
          <p:nvPr>
            <p:ph idx="1"/>
          </p:nvPr>
        </p:nvSpPr>
        <p:spPr/>
        <p:txBody>
          <a:bodyPr>
            <a:normAutofit/>
          </a:bodyPr>
          <a:lstStyle/>
          <a:p>
            <a:pPr algn="just"/>
            <a:r>
              <a:rPr lang="es-EC" dirty="0" smtClean="0"/>
              <a:t>Desarrollar </a:t>
            </a:r>
            <a:r>
              <a:rPr lang="es-EC" dirty="0"/>
              <a:t>la ingeniería conceptual, básica y de detalle para la inclusión de un Aeroenfriador general en la segunda etapa del sistema de enfriamiento con un “Hot Tap” en el cabezal de recolección de agua para el campo de extracción de crudo Villano A de la empresa </a:t>
            </a:r>
            <a:r>
              <a:rPr lang="es-EC" dirty="0" smtClean="0"/>
              <a:t>Agip Oil </a:t>
            </a:r>
            <a:r>
              <a:rPr lang="es-EC" dirty="0"/>
              <a:t>Ecuador.</a:t>
            </a:r>
            <a:endParaRPr lang="es-ES_tradnl" dirty="0"/>
          </a:p>
          <a:p>
            <a:endParaRPr lang="es-ES" dirty="0"/>
          </a:p>
        </p:txBody>
      </p:sp>
    </p:spTree>
    <p:extLst>
      <p:ext uri="{BB962C8B-B14F-4D97-AF65-F5344CB8AC3E}">
        <p14:creationId xmlns:p14="http://schemas.microsoft.com/office/powerpoint/2010/main" val="23712369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338359337"/>
              </p:ext>
            </p:extLst>
          </p:nvPr>
        </p:nvGraphicFramePr>
        <p:xfrm>
          <a:off x="658463" y="235199"/>
          <a:ext cx="8058322" cy="6271805"/>
        </p:xfrm>
        <a:graphic>
          <a:graphicData uri="http://schemas.openxmlformats.org/drawingml/2006/table">
            <a:tbl>
              <a:tblPr firstRow="1" bandRow="1">
                <a:tableStyleId>{5C22544A-7EE6-4342-B048-85BDC9FD1C3A}</a:tableStyleId>
              </a:tblPr>
              <a:tblGrid>
                <a:gridCol w="2375402"/>
                <a:gridCol w="5682920"/>
              </a:tblGrid>
              <a:tr h="278847">
                <a:tc gridSpan="2">
                  <a:txBody>
                    <a:bodyPr/>
                    <a:lstStyle/>
                    <a:p>
                      <a:pPr indent="449580" algn="ctr">
                        <a:lnSpc>
                          <a:spcPct val="150000"/>
                        </a:lnSpc>
                        <a:spcAft>
                          <a:spcPts val="0"/>
                        </a:spcAft>
                      </a:pPr>
                      <a:r>
                        <a:rPr lang="es-EC" sz="1100" b="1" dirty="0">
                          <a:solidFill>
                            <a:srgbClr val="FFFFFF"/>
                          </a:solidFill>
                          <a:effectLst/>
                          <a:latin typeface="Arial"/>
                          <a:ea typeface="Cambria"/>
                          <a:cs typeface="Times New Roman"/>
                        </a:rPr>
                        <a:t>Temperature Transmitter TMT 142</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r>
              <a:tr h="231537">
                <a:tc gridSpan="2">
                  <a:txBody>
                    <a:bodyPr/>
                    <a:lstStyle/>
                    <a:p>
                      <a:pPr indent="449580" algn="just">
                        <a:lnSpc>
                          <a:spcPct val="150000"/>
                        </a:lnSpc>
                        <a:spcAft>
                          <a:spcPts val="0"/>
                        </a:spcAft>
                      </a:pPr>
                      <a:r>
                        <a:rPr lang="es-EC" sz="1100" b="1">
                          <a:effectLst/>
                          <a:latin typeface="Arial"/>
                          <a:ea typeface="Cambria"/>
                          <a:cs typeface="Times New Roman"/>
                        </a:rPr>
                        <a:t>DESCRIPCIÓN</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463074">
                <a:tc gridSpan="2">
                  <a:txBody>
                    <a:bodyPr/>
                    <a:lstStyle/>
                    <a:p>
                      <a:pPr algn="just">
                        <a:lnSpc>
                          <a:spcPct val="150000"/>
                        </a:lnSpc>
                        <a:spcAft>
                          <a:spcPts val="0"/>
                        </a:spcAft>
                      </a:pPr>
                      <a:r>
                        <a:rPr lang="es-EC" sz="1100">
                          <a:effectLst/>
                          <a:latin typeface="Arial"/>
                          <a:ea typeface="Cambria"/>
                          <a:cs typeface="Times New Roman"/>
                        </a:rPr>
                        <a:t>Transmisor universal de medición de temperatura, ajustable mediante protocolo HART. Con dos entradas la de alta (Entrada de la tubería) y la de baja (Salida de la Tubería). Serie: iTEM S Tipo: TMT 142 </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231537">
                <a:tc gridSpan="2">
                  <a:txBody>
                    <a:bodyPr/>
                    <a:lstStyle/>
                    <a:p>
                      <a:pPr algn="just">
                        <a:lnSpc>
                          <a:spcPct val="150000"/>
                        </a:lnSpc>
                        <a:spcAft>
                          <a:spcPts val="0"/>
                        </a:spcAft>
                      </a:pPr>
                      <a:r>
                        <a:rPr lang="es-EC" sz="1100" b="1">
                          <a:effectLst/>
                          <a:latin typeface="Arial"/>
                          <a:ea typeface="Cambria"/>
                          <a:cs typeface="Times New Roman"/>
                        </a:rPr>
                        <a:t>CARACTERÍSTICAS GENERALES</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694611">
                <a:tc>
                  <a:txBody>
                    <a:bodyPr/>
                    <a:lstStyle/>
                    <a:p>
                      <a:pPr algn="just">
                        <a:lnSpc>
                          <a:spcPct val="150000"/>
                        </a:lnSpc>
                        <a:spcAft>
                          <a:spcPts val="0"/>
                        </a:spcAft>
                      </a:pPr>
                      <a:r>
                        <a:rPr lang="es-EC" sz="1100" dirty="0">
                          <a:effectLst/>
                          <a:latin typeface="Arial"/>
                          <a:ea typeface="Cambria"/>
                          <a:cs typeface="Times New Roman"/>
                        </a:rPr>
                        <a:t>DIMENSIONES</a:t>
                      </a:r>
                      <a:endParaRPr lang="es-ES_tradnl" sz="1200" dirty="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dirty="0">
                          <a:effectLst/>
                          <a:latin typeface="Arial"/>
                          <a:ea typeface="Cambria"/>
                          <a:cs typeface="Times New Roman"/>
                        </a:rPr>
                        <a:t>13,5 cm desde su base hasta su punto más alto. 13.2 cm de ancho incluido orificios para conexión. 16,6 cm de ancho entre los extremos de entrada y 10,6 cm de grosor.   </a:t>
                      </a:r>
                      <a:endParaRPr lang="es-ES_tradnl" sz="1200" dirty="0">
                        <a:effectLst/>
                        <a:latin typeface="Cambria"/>
                        <a:ea typeface="Cambria"/>
                        <a:cs typeface="Times New Roman"/>
                      </a:endParaRPr>
                    </a:p>
                  </a:txBody>
                  <a:tcPr marL="68580" marR="68580" marT="0" marB="0"/>
                </a:tc>
              </a:tr>
              <a:tr h="757757">
                <a:tc>
                  <a:txBody>
                    <a:bodyPr/>
                    <a:lstStyle/>
                    <a:p>
                      <a:pPr indent="449580" algn="just">
                        <a:lnSpc>
                          <a:spcPct val="150000"/>
                        </a:lnSpc>
                        <a:spcAft>
                          <a:spcPts val="0"/>
                        </a:spcAft>
                      </a:pPr>
                      <a:r>
                        <a:rPr lang="es-EC" sz="1200" dirty="0">
                          <a:solidFill>
                            <a:srgbClr val="000000"/>
                          </a:solidFill>
                          <a:effectLst/>
                          <a:latin typeface="Arial"/>
                          <a:ea typeface="Cambria"/>
                          <a:cs typeface="Times New Roman"/>
                        </a:rPr>
                        <a:t>FIJACIÓN</a:t>
                      </a:r>
                      <a:endParaRPr lang="es-ES_tradnl" sz="1200" dirty="0">
                        <a:solidFill>
                          <a:srgbClr val="000000"/>
                        </a:solidFill>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dirty="0">
                          <a:solidFill>
                            <a:srgbClr val="000000"/>
                          </a:solidFill>
                          <a:effectLst/>
                          <a:latin typeface="Arial"/>
                          <a:ea typeface="Cambria"/>
                          <a:cs typeface="Times New Roman"/>
                        </a:rPr>
                        <a:t>7 cm de separación entre pernos, pernos de 12 mm. 5.2 cm de altura del soporte metálico y 14 cm entre el centro del transmisor y su punto de conexión.</a:t>
                      </a:r>
                      <a:endParaRPr lang="es-ES_tradnl" sz="1200" dirty="0">
                        <a:solidFill>
                          <a:srgbClr val="000000"/>
                        </a:solidFill>
                        <a:effectLst/>
                        <a:latin typeface="Cambria"/>
                        <a:ea typeface="Cambria"/>
                        <a:cs typeface="Times New Roman"/>
                      </a:endParaRPr>
                    </a:p>
                  </a:txBody>
                  <a:tcPr marL="68580" marR="68580" marT="0" marB="0"/>
                </a:tc>
              </a:tr>
              <a:tr h="252586">
                <a:tc gridSpan="2">
                  <a:txBody>
                    <a:bodyPr/>
                    <a:lstStyle/>
                    <a:p>
                      <a:pPr indent="449580" algn="just">
                        <a:lnSpc>
                          <a:spcPct val="150000"/>
                        </a:lnSpc>
                        <a:spcAft>
                          <a:spcPts val="0"/>
                        </a:spcAft>
                      </a:pPr>
                      <a:r>
                        <a:rPr lang="es-EC" sz="1200" b="1">
                          <a:effectLst/>
                          <a:latin typeface="Arial"/>
                          <a:ea typeface="Cambria"/>
                          <a:cs typeface="Times New Roman"/>
                        </a:rPr>
                        <a:t>CARACTERISTICAS  TÉCNICAS</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252586">
                <a:tc>
                  <a:txBody>
                    <a:bodyPr/>
                    <a:lstStyle/>
                    <a:p>
                      <a:pPr algn="just">
                        <a:lnSpc>
                          <a:spcPct val="150000"/>
                        </a:lnSpc>
                        <a:spcAft>
                          <a:spcPts val="0"/>
                        </a:spcAft>
                      </a:pPr>
                      <a:r>
                        <a:rPr lang="es-EC" sz="1200" dirty="0">
                          <a:effectLst/>
                          <a:latin typeface="Arial"/>
                          <a:ea typeface="Cambria"/>
                          <a:cs typeface="Times New Roman"/>
                        </a:rPr>
                        <a:t>Voltaje de alimentación (DC)</a:t>
                      </a:r>
                      <a:endParaRPr lang="es-ES_tradnl" sz="1200" dirty="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200" dirty="0">
                          <a:effectLst/>
                          <a:latin typeface="Arial"/>
                          <a:ea typeface="Cambria"/>
                          <a:cs typeface="Times New Roman"/>
                        </a:rPr>
                        <a:t>11- 40 (V)</a:t>
                      </a:r>
                      <a:endParaRPr lang="es-ES_tradnl" sz="1200" dirty="0">
                        <a:effectLst/>
                        <a:latin typeface="Cambria"/>
                        <a:ea typeface="Cambria"/>
                        <a:cs typeface="Times New Roman"/>
                      </a:endParaRPr>
                    </a:p>
                  </a:txBody>
                  <a:tcPr marL="68580" marR="68580" marT="0" marB="0"/>
                </a:tc>
              </a:tr>
              <a:tr h="252586">
                <a:tc>
                  <a:txBody>
                    <a:bodyPr/>
                    <a:lstStyle/>
                    <a:p>
                      <a:pPr algn="just">
                        <a:lnSpc>
                          <a:spcPct val="150000"/>
                        </a:lnSpc>
                        <a:spcAft>
                          <a:spcPts val="0"/>
                        </a:spcAft>
                      </a:pPr>
                      <a:r>
                        <a:rPr lang="es-EC" sz="1200">
                          <a:effectLst/>
                          <a:latin typeface="Arial"/>
                          <a:ea typeface="Cambria"/>
                          <a:cs typeface="Times New Roman"/>
                        </a:rPr>
                        <a:t>Corriente de salida (DC) </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200" dirty="0">
                          <a:effectLst/>
                          <a:latin typeface="Arial"/>
                          <a:ea typeface="Cambria"/>
                          <a:cs typeface="Times New Roman"/>
                        </a:rPr>
                        <a:t>4- 20 mA</a:t>
                      </a:r>
                      <a:endParaRPr lang="es-ES_tradnl" sz="1200" dirty="0">
                        <a:effectLst/>
                        <a:latin typeface="Cambria"/>
                        <a:ea typeface="Cambria"/>
                        <a:cs typeface="Times New Roman"/>
                      </a:endParaRPr>
                    </a:p>
                  </a:txBody>
                  <a:tcPr marL="68580" marR="68580" marT="0" marB="0"/>
                </a:tc>
              </a:tr>
              <a:tr h="757757">
                <a:tc>
                  <a:txBody>
                    <a:bodyPr/>
                    <a:lstStyle/>
                    <a:p>
                      <a:pPr algn="just">
                        <a:lnSpc>
                          <a:spcPct val="150000"/>
                        </a:lnSpc>
                        <a:spcAft>
                          <a:spcPts val="0"/>
                        </a:spcAft>
                      </a:pPr>
                      <a:r>
                        <a:rPr lang="es-EC" sz="1200">
                          <a:effectLst/>
                          <a:latin typeface="Arial"/>
                          <a:ea typeface="Cambria"/>
                          <a:cs typeface="Times New Roman"/>
                        </a:rPr>
                        <a:t>Rango de Medida</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200">
                          <a:effectLst/>
                          <a:latin typeface="Arial"/>
                          <a:ea typeface="Cambria"/>
                          <a:cs typeface="Times New Roman"/>
                        </a:rPr>
                        <a:t>-328 a 2012 °F  (-200 a 1100 °C) aproximadamente, depende del tipo de RTD u otro sensor como por ejemplo un termopar. </a:t>
                      </a:r>
                      <a:endParaRPr lang="es-ES_tradnl" sz="1200">
                        <a:effectLst/>
                        <a:latin typeface="Cambria"/>
                        <a:ea typeface="Cambria"/>
                        <a:cs typeface="Times New Roman"/>
                      </a:endParaRPr>
                    </a:p>
                  </a:txBody>
                  <a:tcPr marL="68580" marR="68580" marT="0" marB="0"/>
                </a:tc>
              </a:tr>
              <a:tr h="252586">
                <a:tc>
                  <a:txBody>
                    <a:bodyPr/>
                    <a:lstStyle/>
                    <a:p>
                      <a:pPr algn="l">
                        <a:lnSpc>
                          <a:spcPct val="150000"/>
                        </a:lnSpc>
                        <a:spcAft>
                          <a:spcPts val="0"/>
                        </a:spcAft>
                      </a:pPr>
                      <a:r>
                        <a:rPr lang="es-EC" sz="1200" dirty="0">
                          <a:effectLst/>
                          <a:latin typeface="Arial"/>
                          <a:ea typeface="Cambria"/>
                          <a:cs typeface="Times New Roman"/>
                        </a:rPr>
                        <a:t>Temperaturas de almacenamiento</a:t>
                      </a:r>
                      <a:endParaRPr lang="es-ES_tradnl" sz="1200" dirty="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200">
                          <a:effectLst/>
                          <a:latin typeface="Arial"/>
                          <a:ea typeface="Cambria"/>
                          <a:cs typeface="Times New Roman"/>
                        </a:rPr>
                        <a:t>Desde -40 a 185 °F (-4.5 a 85 °C) </a:t>
                      </a:r>
                      <a:endParaRPr lang="es-ES_tradnl" sz="1200">
                        <a:effectLst/>
                        <a:latin typeface="Cambria"/>
                        <a:ea typeface="Cambria"/>
                        <a:cs typeface="Times New Roman"/>
                      </a:endParaRPr>
                    </a:p>
                  </a:txBody>
                  <a:tcPr marL="68580" marR="68580" marT="0" marB="0"/>
                </a:tc>
              </a:tr>
              <a:tr h="252586">
                <a:tc>
                  <a:txBody>
                    <a:bodyPr/>
                    <a:lstStyle/>
                    <a:p>
                      <a:pPr algn="just">
                        <a:lnSpc>
                          <a:spcPct val="150000"/>
                        </a:lnSpc>
                        <a:spcAft>
                          <a:spcPts val="0"/>
                        </a:spcAft>
                      </a:pPr>
                      <a:r>
                        <a:rPr lang="es-EC" sz="1200">
                          <a:effectLst/>
                          <a:latin typeface="Arial"/>
                          <a:ea typeface="Cambria"/>
                          <a:cs typeface="Times New Roman"/>
                        </a:rPr>
                        <a:t>Temperatura del ambiente </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200">
                          <a:effectLst/>
                          <a:latin typeface="Arial"/>
                          <a:ea typeface="Cambria"/>
                          <a:cs typeface="Times New Roman"/>
                        </a:rPr>
                        <a:t>Desde -40 a 158 °F (-4.5 a 70 °C)</a:t>
                      </a:r>
                      <a:endParaRPr lang="es-ES_tradnl" sz="1200">
                        <a:effectLst/>
                        <a:latin typeface="Cambria"/>
                        <a:ea typeface="Cambria"/>
                        <a:cs typeface="Times New Roman"/>
                      </a:endParaRPr>
                    </a:p>
                  </a:txBody>
                  <a:tcPr marL="68580" marR="68580" marT="0" marB="0"/>
                </a:tc>
              </a:tr>
              <a:tr h="252586">
                <a:tc>
                  <a:txBody>
                    <a:bodyPr/>
                    <a:lstStyle/>
                    <a:p>
                      <a:pPr algn="just">
                        <a:lnSpc>
                          <a:spcPct val="150000"/>
                        </a:lnSpc>
                        <a:spcAft>
                          <a:spcPts val="0"/>
                        </a:spcAft>
                      </a:pPr>
                      <a:r>
                        <a:rPr lang="es-EC" sz="1200">
                          <a:effectLst/>
                          <a:latin typeface="Arial"/>
                          <a:ea typeface="Cambria"/>
                          <a:cs typeface="Times New Roman"/>
                        </a:rPr>
                        <a:t>Protocolos</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n-US" sz="1200">
                          <a:effectLst/>
                          <a:latin typeface="Arial"/>
                          <a:ea typeface="Cambria"/>
                          <a:cs typeface="Times New Roman"/>
                        </a:rPr>
                        <a:t>HART, Profibus PA, Foundation Fieldbus</a:t>
                      </a:r>
                      <a:endParaRPr lang="es-ES_tradnl" sz="1200">
                        <a:effectLst/>
                        <a:latin typeface="Cambria"/>
                        <a:ea typeface="Cambria"/>
                        <a:cs typeface="Times New Roman"/>
                      </a:endParaRPr>
                    </a:p>
                  </a:txBody>
                  <a:tcPr marL="68580" marR="68580" marT="0" marB="0"/>
                </a:tc>
              </a:tr>
              <a:tr h="582434">
                <a:tc>
                  <a:txBody>
                    <a:bodyPr/>
                    <a:lstStyle/>
                    <a:p>
                      <a:pPr algn="just">
                        <a:lnSpc>
                          <a:spcPct val="150000"/>
                        </a:lnSpc>
                        <a:spcAft>
                          <a:spcPts val="0"/>
                        </a:spcAft>
                      </a:pPr>
                      <a:r>
                        <a:rPr lang="es-EC" sz="1200">
                          <a:effectLst/>
                          <a:latin typeface="Arial"/>
                          <a:ea typeface="Cambria"/>
                          <a:cs typeface="Times New Roman"/>
                        </a:rPr>
                        <a:t>Características adicionales</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200" dirty="0">
                          <a:effectLst/>
                          <a:latin typeface="Arial"/>
                          <a:ea typeface="Cambria"/>
                          <a:cs typeface="Times New Roman"/>
                        </a:rPr>
                        <a:t>Indicador Luminoso </a:t>
                      </a:r>
                      <a:r>
                        <a:rPr lang="es-EC" sz="1200" dirty="0" smtClean="0">
                          <a:effectLst/>
                          <a:latin typeface="Arial"/>
                          <a:ea typeface="Cambria"/>
                          <a:cs typeface="Times New Roman"/>
                        </a:rPr>
                        <a:t>giratorio.</a:t>
                      </a:r>
                      <a:r>
                        <a:rPr lang="es-ES_tradnl" sz="1200" baseline="0" dirty="0" smtClean="0">
                          <a:effectLst/>
                          <a:latin typeface="Cambria"/>
                          <a:ea typeface="Cambria"/>
                          <a:cs typeface="Times New Roman"/>
                        </a:rPr>
                        <a:t> </a:t>
                      </a:r>
                      <a:r>
                        <a:rPr lang="es-EC" sz="1200" dirty="0" smtClean="0">
                          <a:effectLst/>
                          <a:latin typeface="Arial"/>
                          <a:ea typeface="Cambria"/>
                          <a:cs typeface="Times New Roman"/>
                        </a:rPr>
                        <a:t>Alta </a:t>
                      </a:r>
                      <a:r>
                        <a:rPr lang="es-EC" sz="1200" dirty="0">
                          <a:effectLst/>
                          <a:latin typeface="Arial"/>
                          <a:ea typeface="Cambria"/>
                          <a:cs typeface="Times New Roman"/>
                        </a:rPr>
                        <a:t>presión para todo el rango de temperaturas de </a:t>
                      </a:r>
                      <a:r>
                        <a:rPr lang="es-EC" sz="1200" dirty="0" smtClean="0">
                          <a:effectLst/>
                          <a:latin typeface="Arial"/>
                          <a:ea typeface="Cambria"/>
                          <a:cs typeface="Times New Roman"/>
                        </a:rPr>
                        <a:t>funcionamiento.</a:t>
                      </a:r>
                      <a:r>
                        <a:rPr lang="es-ES_tradnl" sz="1200" baseline="0" dirty="0" smtClean="0">
                          <a:effectLst/>
                          <a:latin typeface="Cambria"/>
                          <a:ea typeface="Cambria"/>
                          <a:cs typeface="Times New Roman"/>
                        </a:rPr>
                        <a:t> </a:t>
                      </a:r>
                      <a:r>
                        <a:rPr lang="es-EC" sz="1200" dirty="0" smtClean="0">
                          <a:effectLst/>
                          <a:latin typeface="Arial"/>
                          <a:ea typeface="Cambria"/>
                          <a:cs typeface="Times New Roman"/>
                        </a:rPr>
                        <a:t>Cabezal </a:t>
                      </a:r>
                      <a:r>
                        <a:rPr lang="es-EC" sz="1200" dirty="0">
                          <a:effectLst/>
                          <a:latin typeface="Arial"/>
                          <a:ea typeface="Cambria"/>
                          <a:cs typeface="Times New Roman"/>
                        </a:rPr>
                        <a:t>de acero inoxidable.</a:t>
                      </a:r>
                      <a:endParaRPr lang="es-ES_tradnl" sz="1200" dirty="0">
                        <a:effectLst/>
                        <a:latin typeface="Cambria"/>
                        <a:ea typeface="Cambria"/>
                        <a:cs typeface="Times New Roman"/>
                      </a:endParaRPr>
                    </a:p>
                  </a:txBody>
                  <a:tcPr marL="68580" marR="68580" marT="0" marB="0"/>
                </a:tc>
              </a:tr>
              <a:tr h="252586">
                <a:tc>
                  <a:txBody>
                    <a:bodyPr/>
                    <a:lstStyle/>
                    <a:p>
                      <a:pPr algn="just">
                        <a:lnSpc>
                          <a:spcPct val="150000"/>
                        </a:lnSpc>
                        <a:spcAft>
                          <a:spcPts val="0"/>
                        </a:spcAft>
                      </a:pPr>
                      <a:r>
                        <a:rPr lang="es-EC" sz="1200">
                          <a:effectLst/>
                          <a:latin typeface="Arial"/>
                          <a:ea typeface="Cambria"/>
                          <a:cs typeface="Times New Roman"/>
                        </a:rPr>
                        <a:t>Brand (Marca del producto)</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200" dirty="0">
                          <a:effectLst/>
                          <a:latin typeface="Arial"/>
                          <a:ea typeface="Cambria"/>
                          <a:cs typeface="Times New Roman"/>
                        </a:rPr>
                        <a:t>ENDRESS+HAUSER</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4182659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3"/>
          <p:cNvPicPr>
            <a:picLocks noGrp="1"/>
          </p:cNvPicPr>
          <p:nvPr>
            <p:ph idx="1"/>
          </p:nvPr>
        </p:nvPicPr>
        <p:blipFill rotWithShape="1">
          <a:blip r:embed="rId2">
            <a:extLst>
              <a:ext uri="{28A0092B-C50C-407E-A947-70E740481C1C}">
                <a14:useLocalDpi xmlns:a14="http://schemas.microsoft.com/office/drawing/2010/main" val="0"/>
              </a:ext>
            </a:extLst>
          </a:blip>
          <a:srcRect l="8351" t="40313" r="8970" b="26844"/>
          <a:stretch/>
        </p:blipFill>
        <p:spPr bwMode="auto">
          <a:xfrm>
            <a:off x="2275802" y="696358"/>
            <a:ext cx="4763464" cy="2267141"/>
          </a:xfrm>
          <a:prstGeom prst="rect">
            <a:avLst/>
          </a:prstGeom>
          <a:noFill/>
          <a:ln>
            <a:noFill/>
          </a:ln>
        </p:spPr>
      </p:pic>
      <p:pic>
        <p:nvPicPr>
          <p:cNvPr id="7" name="Imagen 6"/>
          <p:cNvPicPr/>
          <p:nvPr/>
        </p:nvPicPr>
        <p:blipFill>
          <a:blip r:embed="rId3">
            <a:extLst>
              <a:ext uri="{28A0092B-C50C-407E-A947-70E740481C1C}">
                <a14:useLocalDpi xmlns:a14="http://schemas.microsoft.com/office/drawing/2010/main" val="0"/>
              </a:ext>
            </a:extLst>
          </a:blip>
          <a:srcRect l="8479" t="27299" r="4565" b="5286"/>
          <a:stretch>
            <a:fillRect/>
          </a:stretch>
        </p:blipFill>
        <p:spPr bwMode="auto">
          <a:xfrm>
            <a:off x="3151209" y="3449578"/>
            <a:ext cx="2996565" cy="2019101"/>
          </a:xfrm>
          <a:prstGeom prst="rect">
            <a:avLst/>
          </a:prstGeom>
          <a:noFill/>
          <a:ln>
            <a:noFill/>
          </a:ln>
        </p:spPr>
      </p:pic>
    </p:spTree>
    <p:extLst>
      <p:ext uri="{BB962C8B-B14F-4D97-AF65-F5344CB8AC3E}">
        <p14:creationId xmlns:p14="http://schemas.microsoft.com/office/powerpoint/2010/main" val="21058630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336870319"/>
              </p:ext>
            </p:extLst>
          </p:nvPr>
        </p:nvGraphicFramePr>
        <p:xfrm>
          <a:off x="1037274" y="520888"/>
          <a:ext cx="6942660" cy="5852159"/>
        </p:xfrm>
        <a:graphic>
          <a:graphicData uri="http://schemas.openxmlformats.org/drawingml/2006/table">
            <a:tbl>
              <a:tblPr firstRow="1" bandRow="1">
                <a:tableStyleId>{5C22544A-7EE6-4342-B048-85BDC9FD1C3A}</a:tableStyleId>
              </a:tblPr>
              <a:tblGrid>
                <a:gridCol w="3471330"/>
                <a:gridCol w="3471330"/>
              </a:tblGrid>
              <a:tr h="370840">
                <a:tc gridSpan="2">
                  <a:txBody>
                    <a:bodyPr/>
                    <a:lstStyle/>
                    <a:p>
                      <a:pPr algn="ctr">
                        <a:lnSpc>
                          <a:spcPct val="150000"/>
                        </a:lnSpc>
                        <a:spcAft>
                          <a:spcPts val="0"/>
                        </a:spcAft>
                      </a:pPr>
                      <a:r>
                        <a:rPr lang="es-EC" sz="1100" b="1" dirty="0">
                          <a:solidFill>
                            <a:srgbClr val="FFFFFF"/>
                          </a:solidFill>
                          <a:effectLst/>
                          <a:latin typeface="Arial"/>
                          <a:ea typeface="Cambria"/>
                          <a:cs typeface="Times New Roman"/>
                        </a:rPr>
                        <a:t>Pressure Gauge 1379</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r>
              <a:tr h="370840">
                <a:tc gridSpan="2">
                  <a:txBody>
                    <a:bodyPr/>
                    <a:lstStyle/>
                    <a:p>
                      <a:pPr indent="449580" algn="just">
                        <a:lnSpc>
                          <a:spcPct val="150000"/>
                        </a:lnSpc>
                        <a:spcAft>
                          <a:spcPts val="0"/>
                        </a:spcAft>
                      </a:pPr>
                      <a:r>
                        <a:rPr lang="es-EC" sz="1100" b="1">
                          <a:effectLst/>
                          <a:latin typeface="Arial"/>
                          <a:ea typeface="Cambria"/>
                          <a:cs typeface="Times New Roman"/>
                        </a:rPr>
                        <a:t>DESCRIPCIÓN</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370840">
                <a:tc gridSpan="2">
                  <a:txBody>
                    <a:bodyPr/>
                    <a:lstStyle/>
                    <a:p>
                      <a:pPr indent="449580" algn="just">
                        <a:lnSpc>
                          <a:spcPct val="150000"/>
                        </a:lnSpc>
                        <a:spcAft>
                          <a:spcPts val="0"/>
                        </a:spcAft>
                      </a:pPr>
                      <a:r>
                        <a:rPr lang="es-EC" sz="1100" dirty="0">
                          <a:effectLst/>
                          <a:latin typeface="Arial"/>
                          <a:ea typeface="Cambria"/>
                          <a:cs typeface="Times New Roman"/>
                        </a:rPr>
                        <a:t>Indicador de Presión. Serie: Duragauge Tipo: 1379. Indicador gradual fondo blanco escala de presión en negro. Dial (Pantalla) de 4 ½ pulgadas (11,43 cm).   </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r>
              <a:tr h="370840">
                <a:tc gridSpan="2">
                  <a:txBody>
                    <a:bodyPr/>
                    <a:lstStyle/>
                    <a:p>
                      <a:pPr indent="449580" algn="just">
                        <a:lnSpc>
                          <a:spcPct val="150000"/>
                        </a:lnSpc>
                        <a:spcAft>
                          <a:spcPts val="0"/>
                        </a:spcAft>
                      </a:pPr>
                      <a:r>
                        <a:rPr lang="es-EC" sz="1100" b="1">
                          <a:effectLst/>
                          <a:latin typeface="Arial"/>
                          <a:ea typeface="Cambria"/>
                          <a:cs typeface="Times New Roman"/>
                        </a:rPr>
                        <a:t>CARACTERÍSTICAS GENERALES</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370840">
                <a:tc>
                  <a:txBody>
                    <a:bodyPr/>
                    <a:lstStyle/>
                    <a:p>
                      <a:pPr indent="449580" algn="just">
                        <a:lnSpc>
                          <a:spcPct val="150000"/>
                        </a:lnSpc>
                        <a:spcAft>
                          <a:spcPts val="0"/>
                        </a:spcAft>
                      </a:pPr>
                      <a:r>
                        <a:rPr lang="es-EC" sz="1100">
                          <a:effectLst/>
                          <a:latin typeface="Arial"/>
                          <a:ea typeface="Cambria"/>
                          <a:cs typeface="Times New Roman"/>
                        </a:rPr>
                        <a:t>DIMENSIONES</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12,4 cm desde su base hasta su punto más alto. 14,8 cm de ancho. 8,6 cm de grosor.   </a:t>
                      </a:r>
                      <a:endParaRPr lang="es-ES_tradnl" sz="1200" dirty="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100" dirty="0">
                          <a:effectLst/>
                          <a:latin typeface="Arial"/>
                          <a:ea typeface="Cambria"/>
                          <a:cs typeface="Times New Roman"/>
                        </a:rPr>
                        <a:t>FIJACIÓN</a:t>
                      </a:r>
                      <a:endParaRPr lang="es-ES_tradnl" sz="1200" dirty="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Directo sobre la tubería para medición de presión</a:t>
                      </a:r>
                      <a:endParaRPr lang="es-ES_tradnl" sz="1200" dirty="0">
                        <a:effectLst/>
                        <a:latin typeface="Cambria"/>
                        <a:ea typeface="Cambria"/>
                        <a:cs typeface="Times New Roman"/>
                      </a:endParaRPr>
                    </a:p>
                  </a:txBody>
                  <a:tcPr marL="68580" marR="68580" marT="0" marB="0"/>
                </a:tc>
              </a:tr>
              <a:tr h="370840">
                <a:tc gridSpan="2">
                  <a:txBody>
                    <a:bodyPr/>
                    <a:lstStyle/>
                    <a:p>
                      <a:pPr indent="449580" algn="just">
                        <a:lnSpc>
                          <a:spcPct val="150000"/>
                        </a:lnSpc>
                        <a:spcAft>
                          <a:spcPts val="0"/>
                        </a:spcAft>
                      </a:pPr>
                      <a:r>
                        <a:rPr lang="es-EC" sz="1100" b="1" dirty="0">
                          <a:solidFill>
                            <a:srgbClr val="000000"/>
                          </a:solidFill>
                          <a:effectLst/>
                          <a:latin typeface="Arial"/>
                          <a:ea typeface="Cambria"/>
                          <a:cs typeface="Times New Roman"/>
                        </a:rPr>
                        <a:t>CARACTERISTICAS  TÉCNICAS</a:t>
                      </a:r>
                      <a:endParaRPr lang="es-ES_tradnl" sz="1200" dirty="0">
                        <a:solidFill>
                          <a:srgbClr val="000000"/>
                        </a:solidFill>
                        <a:effectLst/>
                        <a:latin typeface="Cambria"/>
                        <a:ea typeface="Cambria"/>
                        <a:cs typeface="Times New Roman"/>
                      </a:endParaRPr>
                    </a:p>
                  </a:txBody>
                  <a:tcPr marL="68580" marR="68580" marT="0" marB="0"/>
                </a:tc>
                <a:tc hMerge="1">
                  <a:txBody>
                    <a:bodyPr/>
                    <a:lstStyle/>
                    <a:p>
                      <a:endParaRPr lang="es-ES"/>
                    </a:p>
                  </a:txBody>
                  <a:tcPr/>
                </a:tc>
              </a:tr>
              <a:tr h="370840">
                <a:tc>
                  <a:txBody>
                    <a:bodyPr/>
                    <a:lstStyle/>
                    <a:p>
                      <a:pPr indent="449580" algn="just">
                        <a:lnSpc>
                          <a:spcPct val="150000"/>
                        </a:lnSpc>
                        <a:spcAft>
                          <a:spcPts val="0"/>
                        </a:spcAft>
                      </a:pPr>
                      <a:r>
                        <a:rPr lang="es-EC" sz="1100" dirty="0">
                          <a:effectLst/>
                          <a:latin typeface="Arial"/>
                          <a:ea typeface="Cambria"/>
                          <a:cs typeface="Times New Roman"/>
                        </a:rPr>
                        <a:t>Rango de Medida</a:t>
                      </a:r>
                      <a:endParaRPr lang="es-ES_tradnl" sz="1200" dirty="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Desde 0 hasta 100.000 psi, dependiendo el rango se observa la cantidad de divisiones. </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100">
                          <a:effectLst/>
                          <a:latin typeface="Arial"/>
                          <a:ea typeface="Cambria"/>
                          <a:cs typeface="Times New Roman"/>
                        </a:rPr>
                        <a:t>Temperaturas de almacenamiento</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Desde -40 a 150 °F (-4.5 a 66 °C) </a:t>
                      </a:r>
                      <a:endParaRPr lang="es-ES_tradnl" sz="1200" dirty="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100">
                          <a:effectLst/>
                          <a:latin typeface="Arial"/>
                          <a:ea typeface="Cambria"/>
                          <a:cs typeface="Times New Roman"/>
                        </a:rPr>
                        <a:t>Temperatura del ambiente </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Desde -40 a 150 °F (-4.5 a 66 °C)</a:t>
                      </a:r>
                      <a:endParaRPr lang="es-ES_tradnl" sz="1200" dirty="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100">
                          <a:effectLst/>
                          <a:latin typeface="Arial"/>
                          <a:ea typeface="Cambria"/>
                          <a:cs typeface="Times New Roman"/>
                        </a:rPr>
                        <a:t>Temperatura del proceso</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Desde -40 a 200 °F (-4.5 a 93 °C)</a:t>
                      </a:r>
                      <a:endParaRPr lang="es-ES_tradnl" sz="1200" dirty="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100">
                          <a:effectLst/>
                          <a:latin typeface="Arial"/>
                          <a:ea typeface="Cambria"/>
                          <a:cs typeface="Times New Roman"/>
                        </a:rPr>
                        <a:t>Material </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Carcaza de aluminio y ventana de vidrio.</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100">
                          <a:effectLst/>
                          <a:latin typeface="Arial"/>
                          <a:ea typeface="Cambria"/>
                          <a:cs typeface="Times New Roman"/>
                        </a:rPr>
                        <a:t>Características adicionales</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Herméticamente sellado.</a:t>
                      </a:r>
                      <a:endParaRPr lang="es-ES_tradnl" sz="1200">
                        <a:effectLst/>
                        <a:latin typeface="Cambria"/>
                        <a:ea typeface="Cambria"/>
                        <a:cs typeface="Times New Roman"/>
                      </a:endParaRPr>
                    </a:p>
                    <a:p>
                      <a:pPr indent="449580" algn="just">
                        <a:lnSpc>
                          <a:spcPct val="150000"/>
                        </a:lnSpc>
                        <a:spcAft>
                          <a:spcPts val="0"/>
                        </a:spcAft>
                      </a:pPr>
                      <a:r>
                        <a:rPr lang="es-EC" sz="1100">
                          <a:effectLst/>
                          <a:latin typeface="Arial"/>
                          <a:ea typeface="Cambria"/>
                          <a:cs typeface="Times New Roman"/>
                        </a:rPr>
                        <a:t>Con recubrimiento epóxico. </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100">
                          <a:effectLst/>
                          <a:latin typeface="Arial"/>
                          <a:ea typeface="Cambria"/>
                          <a:cs typeface="Times New Roman"/>
                        </a:rPr>
                        <a:t>Brand (Marca del producto)</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Ashcroft </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665612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l="26755" t="17216" r="9081" b="38441"/>
          <a:stretch>
            <a:fillRect/>
          </a:stretch>
        </p:blipFill>
        <p:spPr bwMode="auto">
          <a:xfrm>
            <a:off x="1957598" y="653149"/>
            <a:ext cx="5236341" cy="2263313"/>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l="24565" t="14655" r="38696" b="24689"/>
          <a:stretch>
            <a:fillRect/>
          </a:stretch>
        </p:blipFill>
        <p:spPr bwMode="auto">
          <a:xfrm>
            <a:off x="3462655" y="3553778"/>
            <a:ext cx="2218690" cy="2353310"/>
          </a:xfrm>
          <a:prstGeom prst="rect">
            <a:avLst/>
          </a:prstGeom>
          <a:noFill/>
          <a:ln>
            <a:noFill/>
          </a:ln>
        </p:spPr>
      </p:pic>
    </p:spTree>
    <p:extLst>
      <p:ext uri="{BB962C8B-B14F-4D97-AF65-F5344CB8AC3E}">
        <p14:creationId xmlns:p14="http://schemas.microsoft.com/office/powerpoint/2010/main" val="134642987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064537100"/>
              </p:ext>
            </p:extLst>
          </p:nvPr>
        </p:nvGraphicFramePr>
        <p:xfrm>
          <a:off x="1003372" y="411131"/>
          <a:ext cx="7415538" cy="4023359"/>
        </p:xfrm>
        <a:graphic>
          <a:graphicData uri="http://schemas.openxmlformats.org/drawingml/2006/table">
            <a:tbl>
              <a:tblPr firstRow="1" bandRow="1">
                <a:tableStyleId>{5C22544A-7EE6-4342-B048-85BDC9FD1C3A}</a:tableStyleId>
              </a:tblPr>
              <a:tblGrid>
                <a:gridCol w="3707769"/>
                <a:gridCol w="3707769"/>
              </a:tblGrid>
              <a:tr h="225052">
                <a:tc gridSpan="2">
                  <a:txBody>
                    <a:bodyPr/>
                    <a:lstStyle/>
                    <a:p>
                      <a:pPr algn="ctr">
                        <a:lnSpc>
                          <a:spcPct val="150000"/>
                        </a:lnSpc>
                        <a:spcAft>
                          <a:spcPts val="0"/>
                        </a:spcAft>
                      </a:pPr>
                      <a:r>
                        <a:rPr lang="es-EC" sz="1100" b="1" dirty="0">
                          <a:solidFill>
                            <a:srgbClr val="FFFFFF"/>
                          </a:solidFill>
                          <a:effectLst/>
                          <a:latin typeface="Arial"/>
                          <a:ea typeface="Cambria"/>
                          <a:cs typeface="Times New Roman"/>
                        </a:rPr>
                        <a:t>Diferential Pressure Gauge 1127</a:t>
                      </a:r>
                      <a:endParaRPr lang="es-ES_tradnl" sz="1100" dirty="0">
                        <a:effectLst/>
                        <a:latin typeface="Cambria"/>
                        <a:ea typeface="Cambria"/>
                        <a:cs typeface="Times New Roman"/>
                      </a:endParaRPr>
                    </a:p>
                  </a:txBody>
                  <a:tcPr marL="68580" marR="68580" marT="0" marB="0"/>
                </a:tc>
                <a:tc hMerge="1">
                  <a:txBody>
                    <a:bodyPr/>
                    <a:lstStyle/>
                    <a:p>
                      <a:endParaRPr lang="es-ES"/>
                    </a:p>
                  </a:txBody>
                  <a:tcPr/>
                </a:tc>
              </a:tr>
              <a:tr h="225052">
                <a:tc gridSpan="2">
                  <a:txBody>
                    <a:bodyPr/>
                    <a:lstStyle/>
                    <a:p>
                      <a:pPr indent="449580" algn="just">
                        <a:lnSpc>
                          <a:spcPct val="150000"/>
                        </a:lnSpc>
                        <a:spcAft>
                          <a:spcPts val="0"/>
                        </a:spcAft>
                      </a:pPr>
                      <a:r>
                        <a:rPr lang="es-EC" sz="1100" b="1" dirty="0">
                          <a:effectLst/>
                          <a:latin typeface="Arial"/>
                          <a:ea typeface="Cambria"/>
                          <a:cs typeface="Times New Roman"/>
                        </a:rPr>
                        <a:t>DESCRIPCIÓN</a:t>
                      </a:r>
                      <a:endParaRPr lang="es-ES_tradnl" sz="1100" dirty="0">
                        <a:effectLst/>
                        <a:latin typeface="Cambria"/>
                        <a:ea typeface="Cambria"/>
                        <a:cs typeface="Times New Roman"/>
                      </a:endParaRPr>
                    </a:p>
                  </a:txBody>
                  <a:tcPr marL="68580" marR="68580" marT="0" marB="0"/>
                </a:tc>
                <a:tc hMerge="1">
                  <a:txBody>
                    <a:bodyPr/>
                    <a:lstStyle/>
                    <a:p>
                      <a:endParaRPr lang="es-ES"/>
                    </a:p>
                  </a:txBody>
                  <a:tcPr/>
                </a:tc>
              </a:tr>
              <a:tr h="450104">
                <a:tc gridSpan="2">
                  <a:txBody>
                    <a:bodyPr/>
                    <a:lstStyle/>
                    <a:p>
                      <a:pPr indent="449580" algn="just">
                        <a:lnSpc>
                          <a:spcPct val="150000"/>
                        </a:lnSpc>
                        <a:spcAft>
                          <a:spcPts val="0"/>
                        </a:spcAft>
                      </a:pPr>
                      <a:r>
                        <a:rPr lang="es-EC" sz="1100" dirty="0">
                          <a:effectLst/>
                          <a:latin typeface="Arial"/>
                          <a:ea typeface="Cambria"/>
                          <a:cs typeface="Times New Roman"/>
                        </a:rPr>
                        <a:t>Indicador de Presión. Tipo: 1127 Shown. Indicador gradual fondo blanco escala de presión en negro. Dial (Pantalla) de 4 ½ pulgadas (11,43 cm).   </a:t>
                      </a:r>
                      <a:endParaRPr lang="es-ES_tradnl" sz="1100" dirty="0">
                        <a:effectLst/>
                        <a:latin typeface="Cambria"/>
                        <a:ea typeface="Cambria"/>
                        <a:cs typeface="Times New Roman"/>
                      </a:endParaRPr>
                    </a:p>
                  </a:txBody>
                  <a:tcPr marL="68580" marR="68580" marT="0" marB="0"/>
                </a:tc>
                <a:tc hMerge="1">
                  <a:txBody>
                    <a:bodyPr/>
                    <a:lstStyle/>
                    <a:p>
                      <a:endParaRPr lang="es-ES"/>
                    </a:p>
                  </a:txBody>
                  <a:tcPr/>
                </a:tc>
              </a:tr>
              <a:tr h="225052">
                <a:tc gridSpan="2">
                  <a:txBody>
                    <a:bodyPr/>
                    <a:lstStyle/>
                    <a:p>
                      <a:pPr indent="449580" algn="just">
                        <a:lnSpc>
                          <a:spcPct val="150000"/>
                        </a:lnSpc>
                        <a:spcAft>
                          <a:spcPts val="0"/>
                        </a:spcAft>
                      </a:pPr>
                      <a:r>
                        <a:rPr lang="es-EC" sz="1100" b="1" dirty="0">
                          <a:effectLst/>
                          <a:latin typeface="Arial"/>
                          <a:ea typeface="Cambria"/>
                          <a:cs typeface="Times New Roman"/>
                        </a:rPr>
                        <a:t>CARACTERÍSTICAS GENERALES</a:t>
                      </a:r>
                      <a:endParaRPr lang="es-ES_tradnl" sz="1100" dirty="0">
                        <a:effectLst/>
                        <a:latin typeface="Cambria"/>
                        <a:ea typeface="Cambria"/>
                        <a:cs typeface="Times New Roman"/>
                      </a:endParaRPr>
                    </a:p>
                  </a:txBody>
                  <a:tcPr marL="68580" marR="68580" marT="0" marB="0"/>
                </a:tc>
                <a:tc hMerge="1">
                  <a:txBody>
                    <a:bodyPr/>
                    <a:lstStyle/>
                    <a:p>
                      <a:endParaRPr lang="es-ES"/>
                    </a:p>
                  </a:txBody>
                  <a:tcPr/>
                </a:tc>
              </a:tr>
              <a:tr h="450104">
                <a:tc>
                  <a:txBody>
                    <a:bodyPr/>
                    <a:lstStyle/>
                    <a:p>
                      <a:pPr indent="449580" algn="just">
                        <a:lnSpc>
                          <a:spcPct val="150000"/>
                        </a:lnSpc>
                        <a:spcAft>
                          <a:spcPts val="0"/>
                        </a:spcAft>
                      </a:pPr>
                      <a:r>
                        <a:rPr lang="es-EC" sz="1100">
                          <a:effectLst/>
                          <a:latin typeface="Arial"/>
                          <a:ea typeface="Cambria"/>
                          <a:cs typeface="Times New Roman"/>
                        </a:rPr>
                        <a:t>DIMENSIONES</a:t>
                      </a:r>
                      <a:endParaRPr lang="es-ES_tradnl" sz="11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12,6 cm de altura. 14,9 cm de ancho. 6,2 cm de grosor.   </a:t>
                      </a:r>
                      <a:endParaRPr lang="es-ES_tradnl" sz="1100" dirty="0">
                        <a:effectLst/>
                        <a:latin typeface="Cambria"/>
                        <a:ea typeface="Cambria"/>
                        <a:cs typeface="Times New Roman"/>
                      </a:endParaRPr>
                    </a:p>
                  </a:txBody>
                  <a:tcPr marL="68580" marR="68580" marT="0" marB="0"/>
                </a:tc>
              </a:tr>
              <a:tr h="450104">
                <a:tc>
                  <a:txBody>
                    <a:bodyPr/>
                    <a:lstStyle/>
                    <a:p>
                      <a:pPr indent="449580" algn="just">
                        <a:lnSpc>
                          <a:spcPct val="150000"/>
                        </a:lnSpc>
                        <a:spcAft>
                          <a:spcPts val="0"/>
                        </a:spcAft>
                      </a:pPr>
                      <a:r>
                        <a:rPr lang="es-EC" sz="1100">
                          <a:effectLst/>
                          <a:latin typeface="Arial"/>
                          <a:ea typeface="Cambria"/>
                          <a:cs typeface="Times New Roman"/>
                        </a:rPr>
                        <a:t>FIJACIÓN</a:t>
                      </a:r>
                      <a:endParaRPr lang="es-ES_tradnl" sz="11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Directo sobre la tubería para medición de presión o sobre cualquier superficie plana</a:t>
                      </a:r>
                      <a:endParaRPr lang="es-ES_tradnl" sz="1100" dirty="0">
                        <a:effectLst/>
                        <a:latin typeface="Cambria"/>
                        <a:ea typeface="Cambria"/>
                        <a:cs typeface="Times New Roman"/>
                      </a:endParaRPr>
                    </a:p>
                  </a:txBody>
                  <a:tcPr marL="68580" marR="68580" marT="0" marB="0"/>
                </a:tc>
              </a:tr>
              <a:tr h="245511">
                <a:tc gridSpan="2">
                  <a:txBody>
                    <a:bodyPr/>
                    <a:lstStyle/>
                    <a:p>
                      <a:pPr indent="449580" algn="just">
                        <a:lnSpc>
                          <a:spcPct val="150000"/>
                        </a:lnSpc>
                        <a:spcAft>
                          <a:spcPts val="0"/>
                        </a:spcAft>
                      </a:pPr>
                      <a:r>
                        <a:rPr lang="es-EC" sz="1100" b="1" dirty="0">
                          <a:solidFill>
                            <a:srgbClr val="000000"/>
                          </a:solidFill>
                          <a:effectLst/>
                          <a:latin typeface="Arial"/>
                          <a:ea typeface="Cambria"/>
                          <a:cs typeface="Times New Roman"/>
                        </a:rPr>
                        <a:t>CARACTERISTICAS  TÉCNICAS</a:t>
                      </a:r>
                      <a:endParaRPr lang="es-ES_tradnl" sz="1100" dirty="0">
                        <a:solidFill>
                          <a:srgbClr val="000000"/>
                        </a:solidFill>
                        <a:effectLst/>
                        <a:latin typeface="Cambria"/>
                        <a:ea typeface="Cambria"/>
                        <a:cs typeface="Times New Roman"/>
                      </a:endParaRPr>
                    </a:p>
                  </a:txBody>
                  <a:tcPr marL="68580" marR="68580" marT="0" marB="0"/>
                </a:tc>
                <a:tc hMerge="1">
                  <a:txBody>
                    <a:bodyPr/>
                    <a:lstStyle/>
                    <a:p>
                      <a:endParaRPr lang="es-ES"/>
                    </a:p>
                  </a:txBody>
                  <a:tcPr/>
                </a:tc>
              </a:tr>
              <a:tr h="491022">
                <a:tc>
                  <a:txBody>
                    <a:bodyPr/>
                    <a:lstStyle/>
                    <a:p>
                      <a:pPr indent="449580" algn="just">
                        <a:lnSpc>
                          <a:spcPct val="150000"/>
                        </a:lnSpc>
                        <a:spcAft>
                          <a:spcPts val="0"/>
                        </a:spcAft>
                      </a:pPr>
                      <a:r>
                        <a:rPr lang="es-EC" sz="1100" dirty="0">
                          <a:effectLst/>
                          <a:latin typeface="Arial"/>
                          <a:ea typeface="Cambria"/>
                          <a:cs typeface="Times New Roman"/>
                        </a:rPr>
                        <a:t>Rango de Medida</a:t>
                      </a:r>
                      <a:endParaRPr lang="es-ES_tradnl" sz="1100" dirty="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Desde 30 hasta 1000 psi, dependiendo el rango se observa la cantidad de divisiones. </a:t>
                      </a:r>
                      <a:endParaRPr lang="es-ES_tradnl" sz="1100" dirty="0">
                        <a:effectLst/>
                        <a:latin typeface="Cambria"/>
                        <a:ea typeface="Cambria"/>
                        <a:cs typeface="Times New Roman"/>
                      </a:endParaRPr>
                    </a:p>
                  </a:txBody>
                  <a:tcPr marL="68580" marR="68580" marT="0" marB="0"/>
                </a:tc>
              </a:tr>
              <a:tr h="245511">
                <a:tc>
                  <a:txBody>
                    <a:bodyPr/>
                    <a:lstStyle/>
                    <a:p>
                      <a:pPr indent="449580" algn="just">
                        <a:lnSpc>
                          <a:spcPct val="150000"/>
                        </a:lnSpc>
                        <a:spcAft>
                          <a:spcPts val="0"/>
                        </a:spcAft>
                      </a:pPr>
                      <a:r>
                        <a:rPr lang="es-EC" sz="1100">
                          <a:effectLst/>
                          <a:latin typeface="Arial"/>
                          <a:ea typeface="Cambria"/>
                          <a:cs typeface="Times New Roman"/>
                        </a:rPr>
                        <a:t>Material </a:t>
                      </a:r>
                      <a:endParaRPr lang="es-ES_tradnl" sz="11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Carcaza de aluminio y ventana de vidrio.</a:t>
                      </a:r>
                      <a:endParaRPr lang="es-ES_tradnl" sz="1100" dirty="0">
                        <a:effectLst/>
                        <a:latin typeface="Cambria"/>
                        <a:ea typeface="Cambria"/>
                        <a:cs typeface="Times New Roman"/>
                      </a:endParaRPr>
                    </a:p>
                  </a:txBody>
                  <a:tcPr marL="68580" marR="68580" marT="0" marB="0"/>
                </a:tc>
              </a:tr>
              <a:tr h="491022">
                <a:tc>
                  <a:txBody>
                    <a:bodyPr/>
                    <a:lstStyle/>
                    <a:p>
                      <a:pPr indent="449580" algn="just">
                        <a:lnSpc>
                          <a:spcPct val="150000"/>
                        </a:lnSpc>
                        <a:spcAft>
                          <a:spcPts val="0"/>
                        </a:spcAft>
                      </a:pPr>
                      <a:r>
                        <a:rPr lang="es-EC" sz="1100">
                          <a:effectLst/>
                          <a:latin typeface="Arial"/>
                          <a:ea typeface="Cambria"/>
                          <a:cs typeface="Times New Roman"/>
                        </a:rPr>
                        <a:t>Características adicionales</a:t>
                      </a:r>
                      <a:endParaRPr lang="es-ES_tradnl" sz="11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Herméticamente sellado.</a:t>
                      </a:r>
                      <a:endParaRPr lang="es-ES_tradnl" sz="1100" dirty="0">
                        <a:effectLst/>
                        <a:latin typeface="Cambria"/>
                        <a:ea typeface="Cambria"/>
                        <a:cs typeface="Times New Roman"/>
                      </a:endParaRPr>
                    </a:p>
                    <a:p>
                      <a:pPr indent="449580" algn="just">
                        <a:lnSpc>
                          <a:spcPct val="150000"/>
                        </a:lnSpc>
                        <a:spcAft>
                          <a:spcPts val="0"/>
                        </a:spcAft>
                      </a:pPr>
                      <a:r>
                        <a:rPr lang="es-EC" sz="1100" dirty="0">
                          <a:effectLst/>
                          <a:latin typeface="Arial"/>
                          <a:ea typeface="Cambria"/>
                          <a:cs typeface="Times New Roman"/>
                        </a:rPr>
                        <a:t>Con recubrimiento epóxico. </a:t>
                      </a:r>
                      <a:endParaRPr lang="es-ES_tradnl" sz="1100" dirty="0">
                        <a:effectLst/>
                        <a:latin typeface="Cambria"/>
                        <a:ea typeface="Cambria"/>
                        <a:cs typeface="Times New Roman"/>
                      </a:endParaRPr>
                    </a:p>
                  </a:txBody>
                  <a:tcPr marL="68580" marR="68580" marT="0" marB="0"/>
                </a:tc>
              </a:tr>
              <a:tr h="245511">
                <a:tc>
                  <a:txBody>
                    <a:bodyPr/>
                    <a:lstStyle/>
                    <a:p>
                      <a:pPr indent="449580" algn="just">
                        <a:lnSpc>
                          <a:spcPct val="150000"/>
                        </a:lnSpc>
                        <a:spcAft>
                          <a:spcPts val="0"/>
                        </a:spcAft>
                      </a:pPr>
                      <a:r>
                        <a:rPr lang="es-EC" sz="1100">
                          <a:effectLst/>
                          <a:latin typeface="Arial"/>
                          <a:ea typeface="Cambria"/>
                          <a:cs typeface="Times New Roman"/>
                        </a:rPr>
                        <a:t>Brand (Marca del producto)</a:t>
                      </a:r>
                      <a:endParaRPr lang="es-ES_tradnl" sz="11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Ashcroft </a:t>
                      </a:r>
                      <a:endParaRPr lang="es-ES_tradnl" sz="1100" dirty="0">
                        <a:effectLst/>
                        <a:latin typeface="Cambria"/>
                        <a:ea typeface="Cambria"/>
                        <a:cs typeface="Times New Roman"/>
                      </a:endParaRPr>
                    </a:p>
                  </a:txBody>
                  <a:tcPr marL="68580" marR="68580" marT="0" marB="0"/>
                </a:tc>
              </a:tr>
            </a:tbl>
          </a:graphicData>
        </a:graphic>
      </p:graphicFrame>
      <p:pic>
        <p:nvPicPr>
          <p:cNvPr id="5" name="Imagen 4"/>
          <p:cNvPicPr/>
          <p:nvPr/>
        </p:nvPicPr>
        <p:blipFill rotWithShape="1">
          <a:blip r:embed="rId2">
            <a:extLst>
              <a:ext uri="{28A0092B-C50C-407E-A947-70E740481C1C}">
                <a14:useLocalDpi xmlns:a14="http://schemas.microsoft.com/office/drawing/2010/main" val="0"/>
              </a:ext>
            </a:extLst>
          </a:blip>
          <a:srcRect l="26220" t="15744" r="24580" b="45049"/>
          <a:stretch/>
        </p:blipFill>
        <p:spPr bwMode="auto">
          <a:xfrm>
            <a:off x="1724543" y="4568899"/>
            <a:ext cx="2226229" cy="2038388"/>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l="30000" t="7156" r="34348"/>
          <a:stretch>
            <a:fillRect/>
          </a:stretch>
        </p:blipFill>
        <p:spPr bwMode="auto">
          <a:xfrm>
            <a:off x="5714051" y="4568899"/>
            <a:ext cx="1196340" cy="1990090"/>
          </a:xfrm>
          <a:prstGeom prst="rect">
            <a:avLst/>
          </a:prstGeom>
          <a:noFill/>
          <a:ln>
            <a:noFill/>
          </a:ln>
        </p:spPr>
      </p:pic>
    </p:spTree>
    <p:extLst>
      <p:ext uri="{BB962C8B-B14F-4D97-AF65-F5344CB8AC3E}">
        <p14:creationId xmlns:p14="http://schemas.microsoft.com/office/powerpoint/2010/main" val="61980300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551650676"/>
              </p:ext>
            </p:extLst>
          </p:nvPr>
        </p:nvGraphicFramePr>
        <p:xfrm>
          <a:off x="1523280" y="345808"/>
          <a:ext cx="6299876" cy="4023359"/>
        </p:xfrm>
        <a:graphic>
          <a:graphicData uri="http://schemas.openxmlformats.org/drawingml/2006/table">
            <a:tbl>
              <a:tblPr firstRow="1" bandRow="1">
                <a:tableStyleId>{5C22544A-7EE6-4342-B048-85BDC9FD1C3A}</a:tableStyleId>
              </a:tblPr>
              <a:tblGrid>
                <a:gridCol w="3149938"/>
                <a:gridCol w="3149938"/>
              </a:tblGrid>
              <a:tr h="239066">
                <a:tc gridSpan="2">
                  <a:txBody>
                    <a:bodyPr/>
                    <a:lstStyle/>
                    <a:p>
                      <a:pPr indent="449580" algn="ctr">
                        <a:lnSpc>
                          <a:spcPct val="150000"/>
                        </a:lnSpc>
                        <a:spcAft>
                          <a:spcPts val="0"/>
                        </a:spcAft>
                      </a:pPr>
                      <a:r>
                        <a:rPr lang="es-EC" sz="1100" b="1" dirty="0">
                          <a:solidFill>
                            <a:srgbClr val="FFFFFF"/>
                          </a:solidFill>
                          <a:effectLst/>
                          <a:latin typeface="Arial"/>
                          <a:ea typeface="Cambria"/>
                          <a:cs typeface="Times New Roman"/>
                        </a:rPr>
                        <a:t>Proline Prosonic Flow 92 F</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r>
              <a:tr h="239066">
                <a:tc gridSpan="2">
                  <a:txBody>
                    <a:bodyPr/>
                    <a:lstStyle/>
                    <a:p>
                      <a:pPr indent="449580" algn="just">
                        <a:lnSpc>
                          <a:spcPct val="150000"/>
                        </a:lnSpc>
                        <a:spcAft>
                          <a:spcPts val="0"/>
                        </a:spcAft>
                      </a:pPr>
                      <a:r>
                        <a:rPr lang="es-EC" sz="1100" b="1">
                          <a:effectLst/>
                          <a:latin typeface="Arial"/>
                          <a:ea typeface="Cambria"/>
                          <a:cs typeface="Times New Roman"/>
                        </a:rPr>
                        <a:t>DESCRIPCIÓN</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478131">
                <a:tc gridSpan="2">
                  <a:txBody>
                    <a:bodyPr/>
                    <a:lstStyle/>
                    <a:p>
                      <a:pPr algn="just">
                        <a:lnSpc>
                          <a:spcPct val="150000"/>
                        </a:lnSpc>
                        <a:spcAft>
                          <a:spcPts val="0"/>
                        </a:spcAft>
                      </a:pPr>
                      <a:r>
                        <a:rPr lang="es-EC" sz="1100">
                          <a:effectLst/>
                          <a:latin typeface="Arial"/>
                          <a:ea typeface="Cambria"/>
                          <a:cs typeface="Times New Roman"/>
                        </a:rPr>
                        <a:t>Transmisor indicador de Flujo. Serie: Proline Prosonic Tipo: 92 F. Con sensor ultrasónico para medición de sistemas de conducción de grandes cantidades de fluidos. </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239066">
                <a:tc gridSpan="2">
                  <a:txBody>
                    <a:bodyPr/>
                    <a:lstStyle/>
                    <a:p>
                      <a:pPr indent="449580" algn="just">
                        <a:lnSpc>
                          <a:spcPct val="150000"/>
                        </a:lnSpc>
                        <a:spcAft>
                          <a:spcPts val="0"/>
                        </a:spcAft>
                      </a:pPr>
                      <a:r>
                        <a:rPr lang="es-EC" sz="1100" b="1">
                          <a:effectLst/>
                          <a:latin typeface="Arial"/>
                          <a:ea typeface="Cambria"/>
                          <a:cs typeface="Times New Roman"/>
                        </a:rPr>
                        <a:t>CARACTERÍSTICAS GENERALES</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478131">
                <a:tc>
                  <a:txBody>
                    <a:bodyPr/>
                    <a:lstStyle/>
                    <a:p>
                      <a:pPr indent="449580" algn="just">
                        <a:lnSpc>
                          <a:spcPct val="150000"/>
                        </a:lnSpc>
                        <a:spcAft>
                          <a:spcPts val="0"/>
                        </a:spcAft>
                      </a:pPr>
                      <a:r>
                        <a:rPr lang="es-EC" sz="1100">
                          <a:effectLst/>
                          <a:latin typeface="Arial"/>
                          <a:ea typeface="Cambria"/>
                          <a:cs typeface="Times New Roman"/>
                        </a:rPr>
                        <a:t>DIMENSIONES</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17 cm de altura del transmisor, 17 cm de base de del sensor, 12,3 cm de ancho.</a:t>
                      </a:r>
                      <a:endParaRPr lang="es-ES_tradnl" sz="1200">
                        <a:effectLst/>
                        <a:latin typeface="Cambria"/>
                        <a:ea typeface="Cambria"/>
                        <a:cs typeface="Times New Roman"/>
                      </a:endParaRPr>
                    </a:p>
                  </a:txBody>
                  <a:tcPr marL="68580" marR="68580" marT="0" marB="0"/>
                </a:tc>
              </a:tr>
              <a:tr h="239066">
                <a:tc>
                  <a:txBody>
                    <a:bodyPr/>
                    <a:lstStyle/>
                    <a:p>
                      <a:pPr indent="449580" algn="just">
                        <a:lnSpc>
                          <a:spcPct val="150000"/>
                        </a:lnSpc>
                        <a:spcAft>
                          <a:spcPts val="0"/>
                        </a:spcAft>
                      </a:pPr>
                      <a:r>
                        <a:rPr lang="es-EC" sz="1100" dirty="0">
                          <a:effectLst/>
                          <a:latin typeface="Arial"/>
                          <a:ea typeface="Cambria"/>
                          <a:cs typeface="Times New Roman"/>
                        </a:rPr>
                        <a:t>FIJACIÓN</a:t>
                      </a:r>
                      <a:endParaRPr lang="es-ES_tradnl" sz="1200" dirty="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dirty="0">
                          <a:effectLst/>
                          <a:latin typeface="Arial"/>
                          <a:ea typeface="Cambria"/>
                          <a:cs typeface="Times New Roman"/>
                        </a:rPr>
                        <a:t>Directo sobre la tubería para medición de flujo.</a:t>
                      </a:r>
                      <a:endParaRPr lang="es-ES_tradnl" sz="1200" dirty="0">
                        <a:effectLst/>
                        <a:latin typeface="Cambria"/>
                        <a:ea typeface="Cambria"/>
                        <a:cs typeface="Times New Roman"/>
                      </a:endParaRPr>
                    </a:p>
                  </a:txBody>
                  <a:tcPr marL="68580" marR="68580" marT="0" marB="0"/>
                </a:tc>
              </a:tr>
              <a:tr h="239066">
                <a:tc gridSpan="2">
                  <a:txBody>
                    <a:bodyPr/>
                    <a:lstStyle/>
                    <a:p>
                      <a:pPr indent="449580" algn="just">
                        <a:lnSpc>
                          <a:spcPct val="150000"/>
                        </a:lnSpc>
                        <a:spcAft>
                          <a:spcPts val="0"/>
                        </a:spcAft>
                      </a:pPr>
                      <a:r>
                        <a:rPr lang="es-EC" sz="1100" b="1" dirty="0">
                          <a:solidFill>
                            <a:srgbClr val="000000"/>
                          </a:solidFill>
                          <a:effectLst/>
                          <a:latin typeface="Arial"/>
                          <a:ea typeface="Cambria"/>
                          <a:cs typeface="Times New Roman"/>
                        </a:rPr>
                        <a:t>CARACTERISTICAS  TÉCNICAS</a:t>
                      </a:r>
                      <a:endParaRPr lang="es-ES_tradnl" sz="1200" dirty="0">
                        <a:solidFill>
                          <a:srgbClr val="000000"/>
                        </a:solidFill>
                        <a:effectLst/>
                        <a:latin typeface="Cambria"/>
                        <a:ea typeface="Cambria"/>
                        <a:cs typeface="Times New Roman"/>
                      </a:endParaRPr>
                    </a:p>
                  </a:txBody>
                  <a:tcPr marL="68580" marR="68580" marT="0" marB="0"/>
                </a:tc>
                <a:tc hMerge="1">
                  <a:txBody>
                    <a:bodyPr/>
                    <a:lstStyle/>
                    <a:p>
                      <a:endParaRPr lang="es-ES"/>
                    </a:p>
                  </a:txBody>
                  <a:tcPr/>
                </a:tc>
              </a:tr>
              <a:tr h="239066">
                <a:tc>
                  <a:txBody>
                    <a:bodyPr/>
                    <a:lstStyle/>
                    <a:p>
                      <a:pPr indent="449580" algn="just">
                        <a:lnSpc>
                          <a:spcPct val="150000"/>
                        </a:lnSpc>
                        <a:spcAft>
                          <a:spcPts val="0"/>
                        </a:spcAft>
                      </a:pPr>
                      <a:r>
                        <a:rPr lang="es-EC" sz="1100">
                          <a:effectLst/>
                          <a:latin typeface="Arial"/>
                          <a:ea typeface="Cambria"/>
                          <a:cs typeface="Times New Roman"/>
                        </a:rPr>
                        <a:t>Temperatura de flujo máxima</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392 °F (200 °C)</a:t>
                      </a:r>
                      <a:endParaRPr lang="es-ES_tradnl" sz="1200">
                        <a:effectLst/>
                        <a:latin typeface="Cambria"/>
                        <a:ea typeface="Cambria"/>
                        <a:cs typeface="Times New Roman"/>
                      </a:endParaRPr>
                    </a:p>
                  </a:txBody>
                  <a:tcPr marL="68580" marR="68580" marT="0" marB="0"/>
                </a:tc>
              </a:tr>
              <a:tr h="478131">
                <a:tc>
                  <a:txBody>
                    <a:bodyPr/>
                    <a:lstStyle/>
                    <a:p>
                      <a:pPr indent="449580" algn="just">
                        <a:lnSpc>
                          <a:spcPct val="150000"/>
                        </a:lnSpc>
                        <a:spcAft>
                          <a:spcPts val="0"/>
                        </a:spcAft>
                      </a:pPr>
                      <a:r>
                        <a:rPr lang="es-EC" sz="1100">
                          <a:effectLst/>
                          <a:latin typeface="Arial"/>
                          <a:ea typeface="Cambria"/>
                          <a:cs typeface="Times New Roman"/>
                        </a:rPr>
                        <a:t>Temperatura máxima del ambiente </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pt-BR" sz="1100">
                          <a:effectLst/>
                          <a:latin typeface="Arial"/>
                          <a:ea typeface="Cambria"/>
                          <a:cs typeface="Times New Roman"/>
                        </a:rPr>
                        <a:t>Sensor:  -40 a 176 °F (-4.5 a 80°C)</a:t>
                      </a:r>
                      <a:endParaRPr lang="es-ES_tradnl" sz="1200">
                        <a:effectLst/>
                        <a:latin typeface="Cambria"/>
                        <a:ea typeface="Cambria"/>
                        <a:cs typeface="Times New Roman"/>
                      </a:endParaRPr>
                    </a:p>
                    <a:p>
                      <a:pPr indent="449580" algn="just">
                        <a:lnSpc>
                          <a:spcPct val="150000"/>
                        </a:lnSpc>
                        <a:spcAft>
                          <a:spcPts val="0"/>
                        </a:spcAft>
                      </a:pPr>
                      <a:r>
                        <a:rPr lang="es-EC" sz="1100">
                          <a:effectLst/>
                          <a:latin typeface="Arial"/>
                          <a:ea typeface="Cambria"/>
                          <a:cs typeface="Times New Roman"/>
                        </a:rPr>
                        <a:t>Transmisor:  -40 a 140 °F (-4.5 a 60°C)</a:t>
                      </a:r>
                      <a:endParaRPr lang="es-ES_tradnl" sz="1200">
                        <a:effectLst/>
                        <a:latin typeface="Cambria"/>
                        <a:ea typeface="Cambria"/>
                        <a:cs typeface="Times New Roman"/>
                      </a:endParaRPr>
                    </a:p>
                  </a:txBody>
                  <a:tcPr marL="68580" marR="68580" marT="0" marB="0"/>
                </a:tc>
              </a:tr>
              <a:tr h="478131">
                <a:tc>
                  <a:txBody>
                    <a:bodyPr/>
                    <a:lstStyle/>
                    <a:p>
                      <a:pPr indent="449580" algn="just">
                        <a:lnSpc>
                          <a:spcPct val="150000"/>
                        </a:lnSpc>
                        <a:spcAft>
                          <a:spcPts val="0"/>
                        </a:spcAft>
                      </a:pPr>
                      <a:r>
                        <a:rPr lang="es-EC" sz="1100" dirty="0">
                          <a:effectLst/>
                          <a:latin typeface="Arial"/>
                          <a:ea typeface="Cambria"/>
                          <a:cs typeface="Times New Roman"/>
                        </a:rPr>
                        <a:t>Características adicionales</a:t>
                      </a:r>
                      <a:endParaRPr lang="es-ES_tradnl" sz="1200" dirty="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Herméticamente sellado.</a:t>
                      </a:r>
                      <a:endParaRPr lang="es-ES_tradnl" sz="1200" dirty="0">
                        <a:effectLst/>
                        <a:latin typeface="Cambria"/>
                        <a:ea typeface="Cambria"/>
                        <a:cs typeface="Times New Roman"/>
                      </a:endParaRPr>
                    </a:p>
                    <a:p>
                      <a:pPr indent="449580" algn="just">
                        <a:lnSpc>
                          <a:spcPct val="150000"/>
                        </a:lnSpc>
                        <a:spcAft>
                          <a:spcPts val="0"/>
                        </a:spcAft>
                      </a:pPr>
                      <a:r>
                        <a:rPr lang="es-EC" sz="1100" dirty="0">
                          <a:effectLst/>
                          <a:latin typeface="Arial"/>
                          <a:ea typeface="Cambria"/>
                          <a:cs typeface="Times New Roman"/>
                        </a:rPr>
                        <a:t>Con recubrimiento epóxico. </a:t>
                      </a:r>
                      <a:endParaRPr lang="es-ES_tradnl" sz="1200" dirty="0">
                        <a:effectLst/>
                        <a:latin typeface="Cambria"/>
                        <a:ea typeface="Cambria"/>
                        <a:cs typeface="Times New Roman"/>
                      </a:endParaRPr>
                    </a:p>
                  </a:txBody>
                  <a:tcPr marL="68580" marR="68580" marT="0" marB="0"/>
                </a:tc>
              </a:tr>
              <a:tr h="239066">
                <a:tc>
                  <a:txBody>
                    <a:bodyPr/>
                    <a:lstStyle/>
                    <a:p>
                      <a:pPr indent="449580" algn="just">
                        <a:lnSpc>
                          <a:spcPct val="150000"/>
                        </a:lnSpc>
                        <a:spcAft>
                          <a:spcPts val="0"/>
                        </a:spcAft>
                      </a:pPr>
                      <a:r>
                        <a:rPr lang="es-EC" sz="1100">
                          <a:effectLst/>
                          <a:latin typeface="Arial"/>
                          <a:ea typeface="Cambria"/>
                          <a:cs typeface="Times New Roman"/>
                        </a:rPr>
                        <a:t>Protocolos</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n-US" sz="1100">
                          <a:effectLst/>
                          <a:latin typeface="Arial"/>
                          <a:ea typeface="Cambria"/>
                          <a:cs typeface="Times New Roman"/>
                        </a:rPr>
                        <a:t>Hart, Profibus PA, Foundation FieldBus.</a:t>
                      </a:r>
                      <a:endParaRPr lang="es-ES_tradnl" sz="1200">
                        <a:effectLst/>
                        <a:latin typeface="Cambria"/>
                        <a:ea typeface="Cambria"/>
                        <a:cs typeface="Times New Roman"/>
                      </a:endParaRPr>
                    </a:p>
                  </a:txBody>
                  <a:tcPr marL="68580" marR="68580" marT="0" marB="0"/>
                </a:tc>
              </a:tr>
              <a:tr h="239066">
                <a:tc>
                  <a:txBody>
                    <a:bodyPr/>
                    <a:lstStyle/>
                    <a:p>
                      <a:pPr indent="449580" algn="just">
                        <a:lnSpc>
                          <a:spcPct val="150000"/>
                        </a:lnSpc>
                        <a:spcAft>
                          <a:spcPts val="0"/>
                        </a:spcAft>
                      </a:pPr>
                      <a:r>
                        <a:rPr lang="es-EC" sz="1100">
                          <a:effectLst/>
                          <a:latin typeface="Arial"/>
                          <a:ea typeface="Cambria"/>
                          <a:cs typeface="Times New Roman"/>
                        </a:rPr>
                        <a:t>Brand (Marca del producto)</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Ashcroft </a:t>
                      </a:r>
                      <a:endParaRPr lang="es-ES_tradnl" sz="1200" dirty="0">
                        <a:effectLst/>
                        <a:latin typeface="Cambria"/>
                        <a:ea typeface="Cambria"/>
                        <a:cs typeface="Times New Roman"/>
                      </a:endParaRPr>
                    </a:p>
                  </a:txBody>
                  <a:tcPr marL="68580" marR="68580" marT="0" marB="0"/>
                </a:tc>
              </a:tr>
            </a:tbl>
          </a:graphicData>
        </a:graphic>
      </p:graphicFrame>
      <p:pic>
        <p:nvPicPr>
          <p:cNvPr id="5" name="Imagen 4"/>
          <p:cNvPicPr/>
          <p:nvPr/>
        </p:nvPicPr>
        <p:blipFill>
          <a:blip r:embed="rId2">
            <a:extLst>
              <a:ext uri="{28A0092B-C50C-407E-A947-70E740481C1C}">
                <a14:useLocalDpi xmlns:a14="http://schemas.microsoft.com/office/drawing/2010/main" val="0"/>
              </a:ext>
            </a:extLst>
          </a:blip>
          <a:srcRect l="12718" t="27943" r="14664" b="34621"/>
          <a:stretch>
            <a:fillRect/>
          </a:stretch>
        </p:blipFill>
        <p:spPr bwMode="auto">
          <a:xfrm>
            <a:off x="1523280" y="4531493"/>
            <a:ext cx="3493574" cy="2180823"/>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l="22191" t="43753" r="26898" b="17406"/>
          <a:stretch>
            <a:fillRect/>
          </a:stretch>
        </p:blipFill>
        <p:spPr bwMode="auto">
          <a:xfrm>
            <a:off x="5469846" y="4369167"/>
            <a:ext cx="2353310" cy="2138045"/>
          </a:xfrm>
          <a:prstGeom prst="rect">
            <a:avLst/>
          </a:prstGeom>
          <a:noFill/>
          <a:ln>
            <a:noFill/>
          </a:ln>
        </p:spPr>
      </p:pic>
    </p:spTree>
    <p:extLst>
      <p:ext uri="{BB962C8B-B14F-4D97-AF65-F5344CB8AC3E}">
        <p14:creationId xmlns:p14="http://schemas.microsoft.com/office/powerpoint/2010/main" val="13285640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922434659"/>
              </p:ext>
            </p:extLst>
          </p:nvPr>
        </p:nvGraphicFramePr>
        <p:xfrm>
          <a:off x="864820" y="314448"/>
          <a:ext cx="7632478" cy="5783579"/>
        </p:xfrm>
        <a:graphic>
          <a:graphicData uri="http://schemas.openxmlformats.org/drawingml/2006/table">
            <a:tbl>
              <a:tblPr firstRow="1" bandRow="1">
                <a:tableStyleId>{5C22544A-7EE6-4342-B048-85BDC9FD1C3A}</a:tableStyleId>
              </a:tblPr>
              <a:tblGrid>
                <a:gridCol w="3816239"/>
                <a:gridCol w="3816239"/>
              </a:tblGrid>
              <a:tr h="176821">
                <a:tc gridSpan="2">
                  <a:txBody>
                    <a:bodyPr/>
                    <a:lstStyle/>
                    <a:p>
                      <a:pPr indent="449580" algn="ctr">
                        <a:lnSpc>
                          <a:spcPct val="150000"/>
                        </a:lnSpc>
                        <a:spcAft>
                          <a:spcPts val="0"/>
                        </a:spcAft>
                      </a:pPr>
                      <a:r>
                        <a:rPr lang="es-EC" sz="1100" b="1" dirty="0">
                          <a:solidFill>
                            <a:srgbClr val="FFFFFF"/>
                          </a:solidFill>
                          <a:effectLst/>
                          <a:latin typeface="Arial"/>
                          <a:ea typeface="Cambria"/>
                          <a:cs typeface="Times New Roman"/>
                        </a:rPr>
                        <a:t>RTD with Thermowell</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r>
              <a:tr h="176821">
                <a:tc gridSpan="2">
                  <a:txBody>
                    <a:bodyPr/>
                    <a:lstStyle/>
                    <a:p>
                      <a:pPr indent="449580" algn="just">
                        <a:lnSpc>
                          <a:spcPct val="150000"/>
                        </a:lnSpc>
                        <a:spcAft>
                          <a:spcPts val="0"/>
                        </a:spcAft>
                      </a:pPr>
                      <a:r>
                        <a:rPr lang="es-EC" sz="1100" b="1">
                          <a:effectLst/>
                          <a:latin typeface="Arial"/>
                          <a:ea typeface="Cambria"/>
                          <a:cs typeface="Times New Roman"/>
                        </a:rPr>
                        <a:t>DESCRIPCIÓN</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341032">
                <a:tc gridSpan="2">
                  <a:txBody>
                    <a:bodyPr/>
                    <a:lstStyle/>
                    <a:p>
                      <a:pPr indent="449580" algn="just">
                        <a:lnSpc>
                          <a:spcPct val="150000"/>
                        </a:lnSpc>
                        <a:spcAft>
                          <a:spcPts val="0"/>
                        </a:spcAft>
                      </a:pPr>
                      <a:r>
                        <a:rPr lang="es-EC" sz="1100">
                          <a:effectLst/>
                          <a:latin typeface="Arial"/>
                          <a:ea typeface="Cambria"/>
                          <a:cs typeface="Times New Roman"/>
                        </a:rPr>
                        <a:t>Sensor de Temperatura RTD PT100. Clase: RTD TH15. Tipo: J. Diseñado para uso en todo tipo de Industria, también para procesos Petroquímicos y Refinería.   </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176821">
                <a:tc gridSpan="2">
                  <a:txBody>
                    <a:bodyPr/>
                    <a:lstStyle/>
                    <a:p>
                      <a:pPr indent="449580" algn="just">
                        <a:lnSpc>
                          <a:spcPct val="150000"/>
                        </a:lnSpc>
                        <a:spcAft>
                          <a:spcPts val="0"/>
                        </a:spcAft>
                      </a:pPr>
                      <a:r>
                        <a:rPr lang="es-EC" sz="1100" b="1">
                          <a:effectLst/>
                          <a:latin typeface="Arial"/>
                          <a:ea typeface="Cambria"/>
                          <a:cs typeface="Times New Roman"/>
                        </a:rPr>
                        <a:t>CARACTERÍSTICAS GENERALES</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682064">
                <a:tc>
                  <a:txBody>
                    <a:bodyPr/>
                    <a:lstStyle/>
                    <a:p>
                      <a:pPr indent="449580" algn="just">
                        <a:lnSpc>
                          <a:spcPct val="150000"/>
                        </a:lnSpc>
                        <a:spcAft>
                          <a:spcPts val="0"/>
                        </a:spcAft>
                      </a:pPr>
                      <a:r>
                        <a:rPr lang="es-EC" sz="1100">
                          <a:effectLst/>
                          <a:latin typeface="Arial"/>
                          <a:ea typeface="Cambria"/>
                          <a:cs typeface="Times New Roman"/>
                        </a:rPr>
                        <a:t>DIMENSIONES</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8,20 cm de tamaño de la tapa. 8,89 cm de ancho. 6,50 cm desde la base hasta la salida de conexión al PLC. 10,49 cm desde la entrada de conexión del RTD hasta su punto más alto. RTD de 11,43 cm de largo.   </a:t>
                      </a:r>
                      <a:endParaRPr lang="es-ES_tradnl" sz="1200" dirty="0">
                        <a:effectLst/>
                        <a:latin typeface="Cambria"/>
                        <a:ea typeface="Cambria"/>
                        <a:cs typeface="Times New Roman"/>
                      </a:endParaRPr>
                    </a:p>
                  </a:txBody>
                  <a:tcPr marL="68580" marR="68580" marT="0" marB="0"/>
                </a:tc>
              </a:tr>
              <a:tr h="511548">
                <a:tc>
                  <a:txBody>
                    <a:bodyPr/>
                    <a:lstStyle/>
                    <a:p>
                      <a:pPr indent="449580" algn="just">
                        <a:lnSpc>
                          <a:spcPct val="150000"/>
                        </a:lnSpc>
                        <a:spcAft>
                          <a:spcPts val="0"/>
                        </a:spcAft>
                      </a:pPr>
                      <a:r>
                        <a:rPr lang="es-EC" sz="1100" dirty="0">
                          <a:solidFill>
                            <a:srgbClr val="000000"/>
                          </a:solidFill>
                          <a:effectLst/>
                          <a:latin typeface="Arial"/>
                          <a:ea typeface="Cambria"/>
                          <a:cs typeface="Times New Roman"/>
                        </a:rPr>
                        <a:t>FIJACIÓN</a:t>
                      </a:r>
                      <a:endParaRPr lang="es-ES_tradnl" sz="1200" dirty="0">
                        <a:solidFill>
                          <a:srgbClr val="000000"/>
                        </a:solidFill>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solidFill>
                            <a:srgbClr val="000000"/>
                          </a:solidFill>
                          <a:effectLst/>
                          <a:latin typeface="Arial"/>
                          <a:ea typeface="Cambria"/>
                          <a:cs typeface="Times New Roman"/>
                        </a:rPr>
                        <a:t>Directo sobre la tubería para medición de presión. La tubería tiene la entrada respectiva para ajuste del termopozo.</a:t>
                      </a:r>
                      <a:endParaRPr lang="es-ES_tradnl" sz="1200" dirty="0">
                        <a:solidFill>
                          <a:srgbClr val="000000"/>
                        </a:solidFill>
                        <a:effectLst/>
                        <a:latin typeface="Cambria"/>
                        <a:ea typeface="Cambria"/>
                        <a:cs typeface="Times New Roman"/>
                      </a:endParaRPr>
                    </a:p>
                  </a:txBody>
                  <a:tcPr marL="68580" marR="68580" marT="0" marB="0"/>
                </a:tc>
              </a:tr>
              <a:tr h="176821">
                <a:tc gridSpan="2">
                  <a:txBody>
                    <a:bodyPr/>
                    <a:lstStyle/>
                    <a:p>
                      <a:pPr indent="449580" algn="just">
                        <a:lnSpc>
                          <a:spcPct val="150000"/>
                        </a:lnSpc>
                        <a:spcAft>
                          <a:spcPts val="0"/>
                        </a:spcAft>
                      </a:pPr>
                      <a:r>
                        <a:rPr lang="es-EC" sz="1100" b="1">
                          <a:effectLst/>
                          <a:latin typeface="Arial"/>
                          <a:ea typeface="Cambria"/>
                          <a:cs typeface="Times New Roman"/>
                        </a:rPr>
                        <a:t>CARACTERISTICAS  TÉCNICAS</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176821">
                <a:tc>
                  <a:txBody>
                    <a:bodyPr/>
                    <a:lstStyle/>
                    <a:p>
                      <a:pPr indent="449580" algn="just">
                        <a:lnSpc>
                          <a:spcPct val="150000"/>
                        </a:lnSpc>
                        <a:spcAft>
                          <a:spcPts val="0"/>
                        </a:spcAft>
                      </a:pPr>
                      <a:r>
                        <a:rPr lang="es-EC" sz="1100">
                          <a:effectLst/>
                          <a:latin typeface="Arial"/>
                          <a:ea typeface="Cambria"/>
                          <a:cs typeface="Times New Roman"/>
                        </a:rPr>
                        <a:t>Rango de Medida. </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De -58 a 392°F (-14.5 a 200 °C)</a:t>
                      </a:r>
                      <a:endParaRPr lang="es-ES_tradnl" sz="1200">
                        <a:effectLst/>
                        <a:latin typeface="Cambria"/>
                        <a:ea typeface="Cambria"/>
                        <a:cs typeface="Times New Roman"/>
                      </a:endParaRPr>
                    </a:p>
                  </a:txBody>
                  <a:tcPr marL="68580" marR="68580" marT="0" marB="0"/>
                </a:tc>
              </a:tr>
              <a:tr h="176821">
                <a:tc>
                  <a:txBody>
                    <a:bodyPr/>
                    <a:lstStyle/>
                    <a:p>
                      <a:pPr indent="449580" algn="just">
                        <a:lnSpc>
                          <a:spcPct val="150000"/>
                        </a:lnSpc>
                        <a:spcAft>
                          <a:spcPts val="0"/>
                        </a:spcAft>
                      </a:pPr>
                      <a:r>
                        <a:rPr lang="es-EC" sz="1100">
                          <a:effectLst/>
                          <a:latin typeface="Arial"/>
                          <a:ea typeface="Cambria"/>
                          <a:cs typeface="Times New Roman"/>
                        </a:rPr>
                        <a:t>Salida análoga </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De 4 a 20 (mA)</a:t>
                      </a:r>
                      <a:endParaRPr lang="es-ES_tradnl" sz="1200">
                        <a:effectLst/>
                        <a:latin typeface="Cambria"/>
                        <a:ea typeface="Cambria"/>
                        <a:cs typeface="Times New Roman"/>
                      </a:endParaRPr>
                    </a:p>
                  </a:txBody>
                  <a:tcPr marL="68580" marR="68580" marT="0" marB="0"/>
                </a:tc>
              </a:tr>
              <a:tr h="176821">
                <a:tc>
                  <a:txBody>
                    <a:bodyPr/>
                    <a:lstStyle/>
                    <a:p>
                      <a:pPr indent="449580" algn="just">
                        <a:lnSpc>
                          <a:spcPct val="150000"/>
                        </a:lnSpc>
                        <a:spcAft>
                          <a:spcPts val="0"/>
                        </a:spcAft>
                      </a:pPr>
                      <a:r>
                        <a:rPr lang="es-EC" sz="1100">
                          <a:effectLst/>
                          <a:latin typeface="Arial"/>
                          <a:ea typeface="Cambria"/>
                          <a:cs typeface="Times New Roman"/>
                        </a:rPr>
                        <a:t>Temperatura del Ambiente </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-40 a 185 °F (-4.5 a 85 °C)</a:t>
                      </a:r>
                      <a:endParaRPr lang="es-ES_tradnl" sz="1200">
                        <a:effectLst/>
                        <a:latin typeface="Cambria"/>
                        <a:ea typeface="Cambria"/>
                        <a:cs typeface="Times New Roman"/>
                      </a:endParaRPr>
                    </a:p>
                  </a:txBody>
                  <a:tcPr marL="68580" marR="68580" marT="0" marB="0"/>
                </a:tc>
              </a:tr>
              <a:tr h="176821">
                <a:tc>
                  <a:txBody>
                    <a:bodyPr/>
                    <a:lstStyle/>
                    <a:p>
                      <a:pPr indent="449580" algn="just">
                        <a:lnSpc>
                          <a:spcPct val="150000"/>
                        </a:lnSpc>
                        <a:spcAft>
                          <a:spcPts val="0"/>
                        </a:spcAft>
                      </a:pPr>
                      <a:r>
                        <a:rPr lang="es-EC" sz="1100">
                          <a:effectLst/>
                          <a:latin typeface="Arial"/>
                          <a:ea typeface="Cambria"/>
                          <a:cs typeface="Times New Roman"/>
                        </a:rPr>
                        <a:t>Diámetro del RTD</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¼ de pulgada (0,635 cm)</a:t>
                      </a:r>
                      <a:endParaRPr lang="es-ES_tradnl" sz="1200">
                        <a:effectLst/>
                        <a:latin typeface="Cambria"/>
                        <a:ea typeface="Cambria"/>
                        <a:cs typeface="Times New Roman"/>
                      </a:endParaRPr>
                    </a:p>
                  </a:txBody>
                  <a:tcPr marL="68580" marR="68580" marT="0" marB="0"/>
                </a:tc>
              </a:tr>
              <a:tr h="176821">
                <a:tc>
                  <a:txBody>
                    <a:bodyPr/>
                    <a:lstStyle/>
                    <a:p>
                      <a:pPr indent="449580" algn="just">
                        <a:lnSpc>
                          <a:spcPct val="150000"/>
                        </a:lnSpc>
                        <a:spcAft>
                          <a:spcPts val="0"/>
                        </a:spcAft>
                      </a:pPr>
                      <a:r>
                        <a:rPr lang="es-EC" sz="1100">
                          <a:effectLst/>
                          <a:latin typeface="Arial"/>
                          <a:ea typeface="Cambria"/>
                          <a:cs typeface="Times New Roman"/>
                        </a:rPr>
                        <a:t>Distancia sumergible </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4 ½ pulgadas (11,43 cm)</a:t>
                      </a:r>
                      <a:endParaRPr lang="es-ES_tradnl" sz="1200">
                        <a:effectLst/>
                        <a:latin typeface="Cambria"/>
                        <a:ea typeface="Cambria"/>
                        <a:cs typeface="Times New Roman"/>
                      </a:endParaRPr>
                    </a:p>
                  </a:txBody>
                  <a:tcPr marL="68580" marR="68580" marT="0" marB="0"/>
                </a:tc>
              </a:tr>
              <a:tr h="176821">
                <a:tc>
                  <a:txBody>
                    <a:bodyPr/>
                    <a:lstStyle/>
                    <a:p>
                      <a:pPr indent="449580" algn="just">
                        <a:lnSpc>
                          <a:spcPct val="150000"/>
                        </a:lnSpc>
                        <a:spcAft>
                          <a:spcPts val="0"/>
                        </a:spcAft>
                      </a:pPr>
                      <a:r>
                        <a:rPr lang="es-EC" sz="1100">
                          <a:effectLst/>
                          <a:latin typeface="Arial"/>
                          <a:ea typeface="Cambria"/>
                          <a:cs typeface="Times New Roman"/>
                        </a:rPr>
                        <a:t>Altura del RTD</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6 pulgadas (15,24 cm)</a:t>
                      </a:r>
                      <a:endParaRPr lang="es-ES_tradnl" sz="1200">
                        <a:effectLst/>
                        <a:latin typeface="Cambria"/>
                        <a:ea typeface="Cambria"/>
                        <a:cs typeface="Times New Roman"/>
                      </a:endParaRPr>
                    </a:p>
                  </a:txBody>
                  <a:tcPr marL="68580" marR="68580" marT="0" marB="0"/>
                </a:tc>
              </a:tr>
              <a:tr h="176821">
                <a:tc>
                  <a:txBody>
                    <a:bodyPr/>
                    <a:lstStyle/>
                    <a:p>
                      <a:pPr indent="449580" algn="just">
                        <a:lnSpc>
                          <a:spcPct val="150000"/>
                        </a:lnSpc>
                        <a:spcAft>
                          <a:spcPts val="0"/>
                        </a:spcAft>
                      </a:pPr>
                      <a:r>
                        <a:rPr lang="es-EC" sz="1100">
                          <a:effectLst/>
                          <a:latin typeface="Arial"/>
                          <a:ea typeface="Cambria"/>
                          <a:cs typeface="Times New Roman"/>
                        </a:rPr>
                        <a:t>Material </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Carcaza de aluminio fundido a presión.</a:t>
                      </a:r>
                      <a:endParaRPr lang="es-ES_tradnl" sz="1200">
                        <a:effectLst/>
                        <a:latin typeface="Cambria"/>
                        <a:ea typeface="Cambria"/>
                        <a:cs typeface="Times New Roman"/>
                      </a:endParaRPr>
                    </a:p>
                  </a:txBody>
                  <a:tcPr marL="68580" marR="68580" marT="0" marB="0"/>
                </a:tc>
              </a:tr>
              <a:tr h="341032">
                <a:tc>
                  <a:txBody>
                    <a:bodyPr/>
                    <a:lstStyle/>
                    <a:p>
                      <a:pPr indent="449580" algn="just">
                        <a:lnSpc>
                          <a:spcPct val="150000"/>
                        </a:lnSpc>
                        <a:spcAft>
                          <a:spcPts val="0"/>
                        </a:spcAft>
                      </a:pPr>
                      <a:r>
                        <a:rPr lang="es-EC" sz="1100">
                          <a:effectLst/>
                          <a:latin typeface="Arial"/>
                          <a:ea typeface="Cambria"/>
                          <a:cs typeface="Times New Roman"/>
                        </a:rPr>
                        <a:t>Características adicionales</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a:effectLst/>
                          <a:latin typeface="Arial"/>
                          <a:ea typeface="Cambria"/>
                          <a:cs typeface="Times New Roman"/>
                        </a:rPr>
                        <a:t>Herméticamente sellado.</a:t>
                      </a:r>
                      <a:endParaRPr lang="es-ES_tradnl" sz="1200">
                        <a:effectLst/>
                        <a:latin typeface="Cambria"/>
                        <a:ea typeface="Cambria"/>
                        <a:cs typeface="Times New Roman"/>
                      </a:endParaRPr>
                    </a:p>
                    <a:p>
                      <a:pPr indent="449580" algn="just">
                        <a:lnSpc>
                          <a:spcPct val="150000"/>
                        </a:lnSpc>
                        <a:spcAft>
                          <a:spcPts val="0"/>
                        </a:spcAft>
                      </a:pPr>
                      <a:r>
                        <a:rPr lang="es-EC" sz="1100">
                          <a:effectLst/>
                          <a:latin typeface="Arial"/>
                          <a:ea typeface="Cambria"/>
                          <a:cs typeface="Times New Roman"/>
                        </a:rPr>
                        <a:t>Para comunicación con protocolo HART</a:t>
                      </a:r>
                      <a:endParaRPr lang="es-ES_tradnl" sz="1200">
                        <a:effectLst/>
                        <a:latin typeface="Cambria"/>
                        <a:ea typeface="Cambria"/>
                        <a:cs typeface="Times New Roman"/>
                      </a:endParaRPr>
                    </a:p>
                  </a:txBody>
                  <a:tcPr marL="68580" marR="68580" marT="0" marB="0"/>
                </a:tc>
              </a:tr>
              <a:tr h="176821">
                <a:tc>
                  <a:txBody>
                    <a:bodyPr/>
                    <a:lstStyle/>
                    <a:p>
                      <a:pPr indent="449580" algn="just">
                        <a:lnSpc>
                          <a:spcPct val="150000"/>
                        </a:lnSpc>
                        <a:spcAft>
                          <a:spcPts val="0"/>
                        </a:spcAft>
                      </a:pPr>
                      <a:r>
                        <a:rPr lang="es-EC" sz="1100">
                          <a:effectLst/>
                          <a:latin typeface="Arial"/>
                          <a:ea typeface="Cambria"/>
                          <a:cs typeface="Times New Roman"/>
                        </a:rPr>
                        <a:t>Brand (Marca del producto)</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100" dirty="0">
                          <a:effectLst/>
                          <a:latin typeface="Arial"/>
                          <a:ea typeface="Cambria"/>
                          <a:cs typeface="Times New Roman"/>
                        </a:rPr>
                        <a:t>ENDRESS+HAUSER</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158729720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l="25436" t="40640" r="39130" b="32446"/>
          <a:stretch>
            <a:fillRect/>
          </a:stretch>
        </p:blipFill>
        <p:spPr bwMode="auto">
          <a:xfrm>
            <a:off x="6067258" y="1247999"/>
            <a:ext cx="2649220" cy="2386330"/>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l="27838" t="23260" r="24532" b="13004"/>
          <a:stretch>
            <a:fillRect/>
          </a:stretch>
        </p:blipFill>
        <p:spPr bwMode="auto">
          <a:xfrm>
            <a:off x="935473" y="714882"/>
            <a:ext cx="2470078" cy="3628451"/>
          </a:xfrm>
          <a:prstGeom prst="rect">
            <a:avLst/>
          </a:prstGeom>
          <a:noFill/>
          <a:ln>
            <a:noFill/>
          </a:ln>
        </p:spPr>
      </p:pic>
      <p:sp>
        <p:nvSpPr>
          <p:cNvPr id="6" name="Rectángulo 5"/>
          <p:cNvSpPr/>
          <p:nvPr/>
        </p:nvSpPr>
        <p:spPr>
          <a:xfrm>
            <a:off x="2784746" y="5072275"/>
            <a:ext cx="3282512" cy="923330"/>
          </a:xfrm>
          <a:prstGeom prst="rect">
            <a:avLst/>
          </a:prstGeom>
        </p:spPr>
        <p:txBody>
          <a:bodyPr wrap="square">
            <a:spAutoFit/>
          </a:bodyPr>
          <a:lstStyle/>
          <a:p>
            <a:pPr algn="just"/>
            <a:r>
              <a:rPr lang="pt-BR" dirty="0"/>
              <a:t>E= 1 </a:t>
            </a:r>
            <a:r>
              <a:rPr lang="pt-BR" dirty="0" err="1"/>
              <a:t>pulgada</a:t>
            </a:r>
            <a:r>
              <a:rPr lang="pt-BR" dirty="0"/>
              <a:t> (2,54 cm)</a:t>
            </a:r>
            <a:endParaRPr lang="es-ES_tradnl" dirty="0"/>
          </a:p>
          <a:p>
            <a:pPr algn="just"/>
            <a:r>
              <a:rPr lang="pt-BR" dirty="0" err="1"/>
              <a:t>X</a:t>
            </a:r>
            <a:r>
              <a:rPr lang="pt-BR" dirty="0"/>
              <a:t>= 6,5 </a:t>
            </a:r>
            <a:r>
              <a:rPr lang="pt-BR" dirty="0" err="1"/>
              <a:t>pulgadas</a:t>
            </a:r>
            <a:r>
              <a:rPr lang="pt-BR" dirty="0"/>
              <a:t> </a:t>
            </a:r>
            <a:r>
              <a:rPr lang="pt-BR" dirty="0" smtClean="0"/>
              <a:t>(16,51 cm</a:t>
            </a:r>
            <a:r>
              <a:rPr lang="pt-BR" dirty="0"/>
              <a:t>)</a:t>
            </a:r>
            <a:endParaRPr lang="es-ES_tradnl" dirty="0"/>
          </a:p>
          <a:p>
            <a:pPr algn="just"/>
            <a:r>
              <a:rPr lang="es-EC" dirty="0"/>
              <a:t>X</a:t>
            </a:r>
            <a:r>
              <a:rPr lang="es-EC" baseline="-25000" dirty="0"/>
              <a:t>A</a:t>
            </a:r>
            <a:r>
              <a:rPr lang="es-EC" dirty="0"/>
              <a:t> = 4,5 pulgadas (11,43  cm)</a:t>
            </a:r>
            <a:r>
              <a:rPr lang="es-ES_tradnl" dirty="0"/>
              <a:t> </a:t>
            </a:r>
            <a:endParaRPr lang="es-ES" dirty="0"/>
          </a:p>
        </p:txBody>
      </p:sp>
      <p:pic>
        <p:nvPicPr>
          <p:cNvPr id="7" name="Imagen 6"/>
          <p:cNvPicPr/>
          <p:nvPr/>
        </p:nvPicPr>
        <p:blipFill>
          <a:blip r:embed="rId4">
            <a:extLst>
              <a:ext uri="{28A0092B-C50C-407E-A947-70E740481C1C}">
                <a14:useLocalDpi xmlns:a14="http://schemas.microsoft.com/office/drawing/2010/main" val="0"/>
              </a:ext>
            </a:extLst>
          </a:blip>
          <a:srcRect l="21523" t="15894" r="50000" b="39919"/>
          <a:stretch>
            <a:fillRect/>
          </a:stretch>
        </p:blipFill>
        <p:spPr bwMode="auto">
          <a:xfrm>
            <a:off x="3405551" y="925115"/>
            <a:ext cx="2661707" cy="3057582"/>
          </a:xfrm>
          <a:prstGeom prst="rect">
            <a:avLst/>
          </a:prstGeom>
          <a:noFill/>
          <a:ln>
            <a:noFill/>
          </a:ln>
        </p:spPr>
      </p:pic>
    </p:spTree>
    <p:extLst>
      <p:ext uri="{BB962C8B-B14F-4D97-AF65-F5344CB8AC3E}">
        <p14:creationId xmlns:p14="http://schemas.microsoft.com/office/powerpoint/2010/main" val="88640220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680379444"/>
              </p:ext>
            </p:extLst>
          </p:nvPr>
        </p:nvGraphicFramePr>
        <p:xfrm>
          <a:off x="1131339" y="597539"/>
          <a:ext cx="7130791" cy="5406269"/>
        </p:xfrm>
        <a:graphic>
          <a:graphicData uri="http://schemas.openxmlformats.org/drawingml/2006/table">
            <a:tbl>
              <a:tblPr firstRow="1" bandRow="1">
                <a:tableStyleId>{5C22544A-7EE6-4342-B048-85BDC9FD1C3A}</a:tableStyleId>
              </a:tblPr>
              <a:tblGrid>
                <a:gridCol w="1695843"/>
                <a:gridCol w="5434948"/>
              </a:tblGrid>
              <a:tr h="235077">
                <a:tc gridSpan="2">
                  <a:txBody>
                    <a:bodyPr/>
                    <a:lstStyle/>
                    <a:p>
                      <a:pPr algn="ctr">
                        <a:lnSpc>
                          <a:spcPct val="150000"/>
                        </a:lnSpc>
                        <a:spcAft>
                          <a:spcPts val="0"/>
                        </a:spcAft>
                      </a:pPr>
                      <a:r>
                        <a:rPr lang="en-US" sz="1100" b="1" dirty="0">
                          <a:solidFill>
                            <a:srgbClr val="FFFFFF"/>
                          </a:solidFill>
                          <a:effectLst/>
                          <a:latin typeface="Arial"/>
                          <a:ea typeface="Cambria"/>
                          <a:cs typeface="Times New Roman"/>
                        </a:rPr>
                        <a:t>Vibration Switch with base mount</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r>
              <a:tr h="235077">
                <a:tc gridSpan="2">
                  <a:txBody>
                    <a:bodyPr/>
                    <a:lstStyle/>
                    <a:p>
                      <a:pPr algn="just">
                        <a:lnSpc>
                          <a:spcPct val="150000"/>
                        </a:lnSpc>
                        <a:spcAft>
                          <a:spcPts val="0"/>
                        </a:spcAft>
                      </a:pPr>
                      <a:r>
                        <a:rPr lang="es-EC" sz="1100" b="1">
                          <a:effectLst/>
                          <a:latin typeface="Arial"/>
                          <a:ea typeface="Cambria"/>
                          <a:cs typeface="Times New Roman"/>
                        </a:rPr>
                        <a:t>DESCRIPCIÓN</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470155">
                <a:tc gridSpan="2">
                  <a:txBody>
                    <a:bodyPr/>
                    <a:lstStyle/>
                    <a:p>
                      <a:pPr algn="just">
                        <a:lnSpc>
                          <a:spcPct val="150000"/>
                        </a:lnSpc>
                        <a:spcAft>
                          <a:spcPts val="0"/>
                        </a:spcAft>
                      </a:pPr>
                      <a:r>
                        <a:rPr lang="es-EC" sz="1100">
                          <a:effectLst/>
                          <a:latin typeface="Arial"/>
                          <a:ea typeface="Cambria"/>
                          <a:cs typeface="Times New Roman"/>
                        </a:rPr>
                        <a:t>Sensor de Vibración VS2 EXRB, ideal para bombas, compresores e intercambiadores de calor, para protección por daño a golpes o vibración excesiva en el equipo. Para usarlo como parada de emergencia del equipo.   </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235077">
                <a:tc gridSpan="2">
                  <a:txBody>
                    <a:bodyPr/>
                    <a:lstStyle/>
                    <a:p>
                      <a:pPr algn="just">
                        <a:lnSpc>
                          <a:spcPct val="150000"/>
                        </a:lnSpc>
                        <a:spcAft>
                          <a:spcPts val="0"/>
                        </a:spcAft>
                      </a:pPr>
                      <a:r>
                        <a:rPr lang="es-EC" sz="1100" b="1">
                          <a:effectLst/>
                          <a:latin typeface="Arial"/>
                          <a:ea typeface="Cambria"/>
                          <a:cs typeface="Times New Roman"/>
                        </a:rPr>
                        <a:t>CARACTERÍSTICAS GENERALES</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470155">
                <a:tc>
                  <a:txBody>
                    <a:bodyPr/>
                    <a:lstStyle/>
                    <a:p>
                      <a:pPr algn="just">
                        <a:lnSpc>
                          <a:spcPct val="150000"/>
                        </a:lnSpc>
                        <a:spcAft>
                          <a:spcPts val="0"/>
                        </a:spcAft>
                      </a:pPr>
                      <a:r>
                        <a:rPr lang="es-EC" sz="1100">
                          <a:effectLst/>
                          <a:latin typeface="Arial"/>
                          <a:ea typeface="Cambria"/>
                          <a:cs typeface="Times New Roman"/>
                        </a:rPr>
                        <a:t>DIMENSIONES</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12 pulgadas de alto, 12 pulgadas de ancho y 10 pulgadas de espesor o grosor. (30,5x30,5x 25,4 cm)</a:t>
                      </a:r>
                      <a:endParaRPr lang="es-ES_tradnl" sz="1200">
                        <a:effectLst/>
                        <a:latin typeface="Cambria"/>
                        <a:ea typeface="Cambria"/>
                        <a:cs typeface="Times New Roman"/>
                      </a:endParaRPr>
                    </a:p>
                  </a:txBody>
                  <a:tcPr marL="68580" marR="68580" marT="0" marB="0"/>
                </a:tc>
              </a:tr>
              <a:tr h="314265">
                <a:tc>
                  <a:txBody>
                    <a:bodyPr/>
                    <a:lstStyle/>
                    <a:p>
                      <a:pPr algn="just">
                        <a:lnSpc>
                          <a:spcPct val="150000"/>
                        </a:lnSpc>
                        <a:spcAft>
                          <a:spcPts val="0"/>
                        </a:spcAft>
                      </a:pPr>
                      <a:r>
                        <a:rPr lang="es-EC" sz="1100">
                          <a:effectLst/>
                          <a:latin typeface="Arial"/>
                          <a:ea typeface="Cambria"/>
                          <a:cs typeface="Times New Roman"/>
                        </a:rPr>
                        <a:t>FIJACIÓN</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Directo sobre el equipo, conectado con pernos sobre la superficie a utilizar. </a:t>
                      </a:r>
                      <a:endParaRPr lang="es-ES_tradnl" sz="1200">
                        <a:effectLst/>
                        <a:latin typeface="Cambria"/>
                        <a:ea typeface="Cambria"/>
                        <a:cs typeface="Times New Roman"/>
                      </a:endParaRPr>
                    </a:p>
                  </a:txBody>
                  <a:tcPr marL="68580" marR="68580" marT="0" marB="0"/>
                </a:tc>
              </a:tr>
              <a:tr h="235077">
                <a:tc gridSpan="2">
                  <a:txBody>
                    <a:bodyPr/>
                    <a:lstStyle/>
                    <a:p>
                      <a:pPr algn="just">
                        <a:lnSpc>
                          <a:spcPct val="150000"/>
                        </a:lnSpc>
                        <a:spcAft>
                          <a:spcPts val="0"/>
                        </a:spcAft>
                      </a:pPr>
                      <a:r>
                        <a:rPr lang="es-EC" sz="1100" b="1">
                          <a:effectLst/>
                          <a:latin typeface="Arial"/>
                          <a:ea typeface="Cambria"/>
                          <a:cs typeface="Times New Roman"/>
                        </a:rPr>
                        <a:t>CARACTERISTICAS  TÉCNICAS</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235077">
                <a:tc>
                  <a:txBody>
                    <a:bodyPr/>
                    <a:lstStyle/>
                    <a:p>
                      <a:pPr algn="just">
                        <a:lnSpc>
                          <a:spcPct val="150000"/>
                        </a:lnSpc>
                        <a:spcAft>
                          <a:spcPts val="0"/>
                        </a:spcAft>
                      </a:pPr>
                      <a:r>
                        <a:rPr lang="es-EC" sz="1100">
                          <a:effectLst/>
                          <a:latin typeface="Arial"/>
                          <a:ea typeface="Cambria"/>
                          <a:cs typeface="Times New Roman"/>
                        </a:rPr>
                        <a:t>Salida </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De 5 A para 480 VAC</a:t>
                      </a:r>
                      <a:endParaRPr lang="es-ES_tradnl" sz="1200">
                        <a:effectLst/>
                        <a:latin typeface="Cambria"/>
                        <a:ea typeface="Cambria"/>
                        <a:cs typeface="Times New Roman"/>
                      </a:endParaRPr>
                    </a:p>
                  </a:txBody>
                  <a:tcPr marL="68580" marR="68580" marT="0" marB="0"/>
                </a:tc>
              </a:tr>
              <a:tr h="235077">
                <a:tc>
                  <a:txBody>
                    <a:bodyPr/>
                    <a:lstStyle/>
                    <a:p>
                      <a:pPr algn="just">
                        <a:lnSpc>
                          <a:spcPct val="150000"/>
                        </a:lnSpc>
                        <a:spcAft>
                          <a:spcPts val="0"/>
                        </a:spcAft>
                      </a:pPr>
                      <a:r>
                        <a:rPr lang="es-EC" sz="1100">
                          <a:effectLst/>
                          <a:latin typeface="Arial"/>
                          <a:ea typeface="Cambria"/>
                          <a:cs typeface="Times New Roman"/>
                        </a:rPr>
                        <a:t>Peso aproximado </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17 lb y 8 oz (7,9 Kg)</a:t>
                      </a:r>
                      <a:endParaRPr lang="es-ES_tradnl" sz="1200">
                        <a:effectLst/>
                        <a:latin typeface="Cambria"/>
                        <a:ea typeface="Cambria"/>
                        <a:cs typeface="Times New Roman"/>
                      </a:endParaRPr>
                    </a:p>
                  </a:txBody>
                  <a:tcPr marL="68580" marR="68580" marT="0" marB="0"/>
                </a:tc>
              </a:tr>
              <a:tr h="235077">
                <a:tc>
                  <a:txBody>
                    <a:bodyPr/>
                    <a:lstStyle/>
                    <a:p>
                      <a:pPr algn="just">
                        <a:lnSpc>
                          <a:spcPct val="150000"/>
                        </a:lnSpc>
                        <a:spcAft>
                          <a:spcPts val="0"/>
                        </a:spcAft>
                      </a:pPr>
                      <a:r>
                        <a:rPr lang="es-EC" sz="1100">
                          <a:effectLst/>
                          <a:latin typeface="Arial"/>
                          <a:ea typeface="Cambria"/>
                          <a:cs typeface="Times New Roman"/>
                        </a:rPr>
                        <a:t>Reseteo Remoto</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115 VAC o 24 VDC</a:t>
                      </a:r>
                      <a:endParaRPr lang="es-ES_tradnl" sz="1200">
                        <a:effectLst/>
                        <a:latin typeface="Cambria"/>
                        <a:ea typeface="Cambria"/>
                        <a:cs typeface="Times New Roman"/>
                      </a:endParaRPr>
                    </a:p>
                  </a:txBody>
                  <a:tcPr marL="68580" marR="68580" marT="0" marB="0"/>
                </a:tc>
              </a:tr>
              <a:tr h="314265">
                <a:tc>
                  <a:txBody>
                    <a:bodyPr/>
                    <a:lstStyle/>
                    <a:p>
                      <a:pPr algn="just">
                        <a:lnSpc>
                          <a:spcPct val="150000"/>
                        </a:lnSpc>
                        <a:spcAft>
                          <a:spcPts val="0"/>
                        </a:spcAft>
                      </a:pPr>
                      <a:r>
                        <a:rPr lang="es-EC" sz="1100">
                          <a:effectLst/>
                          <a:latin typeface="Arial"/>
                          <a:ea typeface="Cambria"/>
                          <a:cs typeface="Times New Roman"/>
                        </a:rPr>
                        <a:t>Material </a:t>
                      </a:r>
                      <a:endParaRPr lang="es-ES_tradnl" sz="120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Carcaza de aluminio resistente a explosión para áreas peligrosas.</a:t>
                      </a:r>
                      <a:endParaRPr lang="es-ES_tradnl" sz="1200">
                        <a:effectLst/>
                        <a:latin typeface="Cambria"/>
                        <a:ea typeface="Cambria"/>
                        <a:cs typeface="Times New Roman"/>
                      </a:endParaRPr>
                    </a:p>
                  </a:txBody>
                  <a:tcPr marL="68580" marR="68580" marT="0" marB="0"/>
                </a:tc>
              </a:tr>
              <a:tr h="1410464">
                <a:tc>
                  <a:txBody>
                    <a:bodyPr/>
                    <a:lstStyle/>
                    <a:p>
                      <a:pPr algn="l">
                        <a:lnSpc>
                          <a:spcPct val="150000"/>
                        </a:lnSpc>
                        <a:spcAft>
                          <a:spcPts val="0"/>
                        </a:spcAft>
                      </a:pPr>
                      <a:r>
                        <a:rPr lang="es-EC" sz="1100" dirty="0">
                          <a:effectLst/>
                          <a:latin typeface="Arial"/>
                          <a:ea typeface="Cambria"/>
                          <a:cs typeface="Times New Roman"/>
                        </a:rPr>
                        <a:t>Características adicionales</a:t>
                      </a:r>
                      <a:endParaRPr lang="es-ES_tradnl" sz="1200" dirty="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a:effectLst/>
                          <a:latin typeface="Arial"/>
                          <a:ea typeface="Cambria"/>
                          <a:cs typeface="Times New Roman"/>
                        </a:rPr>
                        <a:t>Herméticamente sellado.</a:t>
                      </a:r>
                      <a:endParaRPr lang="es-ES_tradnl" sz="1200">
                        <a:effectLst/>
                        <a:latin typeface="Cambria"/>
                        <a:ea typeface="Cambria"/>
                        <a:cs typeface="Times New Roman"/>
                      </a:endParaRPr>
                    </a:p>
                    <a:p>
                      <a:pPr algn="just">
                        <a:lnSpc>
                          <a:spcPct val="150000"/>
                        </a:lnSpc>
                        <a:spcAft>
                          <a:spcPts val="0"/>
                        </a:spcAft>
                      </a:pPr>
                      <a:r>
                        <a:rPr lang="es-EC" sz="1100">
                          <a:effectLst/>
                          <a:latin typeface="Arial"/>
                          <a:ea typeface="Cambria"/>
                          <a:cs typeface="Times New Roman"/>
                        </a:rPr>
                        <a:t>1 Contacto normalmente cerrado.</a:t>
                      </a:r>
                      <a:endParaRPr lang="es-ES_tradnl" sz="1200">
                        <a:effectLst/>
                        <a:latin typeface="Cambria"/>
                        <a:ea typeface="Cambria"/>
                        <a:cs typeface="Times New Roman"/>
                      </a:endParaRPr>
                    </a:p>
                    <a:p>
                      <a:pPr algn="just">
                        <a:lnSpc>
                          <a:spcPct val="150000"/>
                        </a:lnSpc>
                        <a:spcAft>
                          <a:spcPts val="0"/>
                        </a:spcAft>
                      </a:pPr>
                      <a:r>
                        <a:rPr lang="es-EC" sz="1100">
                          <a:effectLst/>
                          <a:latin typeface="Arial"/>
                          <a:ea typeface="Cambria"/>
                          <a:cs typeface="Times New Roman"/>
                        </a:rPr>
                        <a:t>1 Contacto normalmente abierto.</a:t>
                      </a:r>
                      <a:endParaRPr lang="es-ES_tradnl" sz="1200">
                        <a:effectLst/>
                        <a:latin typeface="Cambria"/>
                        <a:ea typeface="Cambria"/>
                        <a:cs typeface="Times New Roman"/>
                      </a:endParaRPr>
                    </a:p>
                    <a:p>
                      <a:pPr algn="just">
                        <a:lnSpc>
                          <a:spcPct val="150000"/>
                        </a:lnSpc>
                        <a:spcAft>
                          <a:spcPts val="0"/>
                        </a:spcAft>
                      </a:pPr>
                      <a:r>
                        <a:rPr lang="es-EC" sz="1100">
                          <a:effectLst/>
                          <a:latin typeface="Arial"/>
                          <a:ea typeface="Cambria"/>
                          <a:cs typeface="Times New Roman"/>
                        </a:rPr>
                        <a:t>Con un interruptor adicional, con un contacto normalmente cerrado y un contacto normalmente abierto </a:t>
                      </a:r>
                      <a:endParaRPr lang="es-ES_tradnl" sz="1200">
                        <a:effectLst/>
                        <a:latin typeface="Cambria"/>
                        <a:ea typeface="Cambria"/>
                        <a:cs typeface="Times New Roman"/>
                      </a:endParaRPr>
                    </a:p>
                    <a:p>
                      <a:pPr algn="just">
                        <a:lnSpc>
                          <a:spcPct val="150000"/>
                        </a:lnSpc>
                        <a:spcAft>
                          <a:spcPts val="0"/>
                        </a:spcAft>
                      </a:pPr>
                      <a:r>
                        <a:rPr lang="es-EC" sz="1100">
                          <a:effectLst/>
                          <a:latin typeface="Arial"/>
                          <a:ea typeface="Cambria"/>
                          <a:cs typeface="Times New Roman"/>
                        </a:rPr>
                        <a:t>Con posibilidad de reseteo remoto.</a:t>
                      </a:r>
                      <a:endParaRPr lang="es-ES_tradnl" sz="1200">
                        <a:effectLst/>
                        <a:latin typeface="Cambria"/>
                        <a:ea typeface="Cambria"/>
                        <a:cs typeface="Times New Roman"/>
                      </a:endParaRPr>
                    </a:p>
                  </a:txBody>
                  <a:tcPr marL="68580" marR="68580" marT="0" marB="0"/>
                </a:tc>
              </a:tr>
              <a:tr h="235077">
                <a:tc>
                  <a:txBody>
                    <a:bodyPr/>
                    <a:lstStyle/>
                    <a:p>
                      <a:pPr algn="l">
                        <a:lnSpc>
                          <a:spcPct val="150000"/>
                        </a:lnSpc>
                        <a:spcAft>
                          <a:spcPts val="0"/>
                        </a:spcAft>
                      </a:pPr>
                      <a:r>
                        <a:rPr lang="es-EC" sz="1100" dirty="0">
                          <a:effectLst/>
                          <a:latin typeface="Arial"/>
                          <a:ea typeface="Cambria"/>
                          <a:cs typeface="Times New Roman"/>
                        </a:rPr>
                        <a:t>Brand (Marca del producto)</a:t>
                      </a:r>
                      <a:endParaRPr lang="es-ES_tradnl" sz="1200" dirty="0">
                        <a:effectLst/>
                        <a:latin typeface="Cambria"/>
                        <a:ea typeface="Cambria"/>
                        <a:cs typeface="Times New Roman"/>
                      </a:endParaRPr>
                    </a:p>
                  </a:txBody>
                  <a:tcPr marL="68580" marR="68580" marT="0" marB="0"/>
                </a:tc>
                <a:tc>
                  <a:txBody>
                    <a:bodyPr/>
                    <a:lstStyle/>
                    <a:p>
                      <a:pPr algn="just">
                        <a:lnSpc>
                          <a:spcPct val="150000"/>
                        </a:lnSpc>
                        <a:spcAft>
                          <a:spcPts val="0"/>
                        </a:spcAft>
                      </a:pPr>
                      <a:r>
                        <a:rPr lang="es-EC" sz="1100" dirty="0">
                          <a:effectLst/>
                          <a:latin typeface="Arial"/>
                          <a:ea typeface="Cambria"/>
                          <a:cs typeface="Times New Roman"/>
                        </a:rPr>
                        <a:t>Murphy</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90741400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l="24564" t="18863" r="14539" b="17950"/>
          <a:stretch>
            <a:fillRect/>
          </a:stretch>
        </p:blipFill>
        <p:spPr bwMode="auto">
          <a:xfrm>
            <a:off x="2105700" y="936408"/>
            <a:ext cx="1703974" cy="2340693"/>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l="35217" t="25623" r="40871" b="32928"/>
          <a:stretch>
            <a:fillRect/>
          </a:stretch>
        </p:blipFill>
        <p:spPr bwMode="auto">
          <a:xfrm>
            <a:off x="5017231" y="936408"/>
            <a:ext cx="2351273" cy="2340693"/>
          </a:xfrm>
          <a:prstGeom prst="rect">
            <a:avLst/>
          </a:prstGeom>
          <a:noFill/>
          <a:ln>
            <a:noFill/>
          </a:ln>
        </p:spPr>
      </p:pic>
      <p:graphicFrame>
        <p:nvGraphicFramePr>
          <p:cNvPr id="9" name="Marcador de contenido 8"/>
          <p:cNvGraphicFramePr>
            <a:graphicFrameLocks noGrp="1"/>
          </p:cNvGraphicFramePr>
          <p:nvPr>
            <p:ph idx="1"/>
            <p:extLst>
              <p:ext uri="{D42A27DB-BD31-4B8C-83A1-F6EECF244321}">
                <p14:modId xmlns:p14="http://schemas.microsoft.com/office/powerpoint/2010/main" val="317199115"/>
              </p:ext>
            </p:extLst>
          </p:nvPr>
        </p:nvGraphicFramePr>
        <p:xfrm>
          <a:off x="1896998" y="3608621"/>
          <a:ext cx="5471506" cy="2773680"/>
        </p:xfrm>
        <a:graphic>
          <a:graphicData uri="http://schemas.openxmlformats.org/drawingml/2006/table">
            <a:tbl>
              <a:tblPr firstRow="1" bandRow="1">
                <a:tableStyleId>{5C22544A-7EE6-4342-B048-85BDC9FD1C3A}</a:tableStyleId>
              </a:tblPr>
              <a:tblGrid>
                <a:gridCol w="2735753"/>
                <a:gridCol w="2735753"/>
              </a:tblGrid>
              <a:tr h="370840">
                <a:tc gridSpan="2">
                  <a:txBody>
                    <a:bodyPr/>
                    <a:lstStyle/>
                    <a:p>
                      <a:pPr indent="449580" algn="ctr">
                        <a:lnSpc>
                          <a:spcPct val="150000"/>
                        </a:lnSpc>
                        <a:spcAft>
                          <a:spcPts val="0"/>
                        </a:spcAft>
                      </a:pPr>
                      <a:r>
                        <a:rPr lang="es-EC" sz="1200" b="1" dirty="0">
                          <a:solidFill>
                            <a:srgbClr val="FFFFFF"/>
                          </a:solidFill>
                          <a:effectLst/>
                          <a:latin typeface="Arial"/>
                          <a:ea typeface="Cambria"/>
                          <a:cs typeface="Times New Roman"/>
                        </a:rPr>
                        <a:t>Aero Enfriador para enfriamiento de Agua</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r>
              <a:tr h="370840">
                <a:tc gridSpan="2">
                  <a:txBody>
                    <a:bodyPr/>
                    <a:lstStyle/>
                    <a:p>
                      <a:pPr indent="449580" algn="just">
                        <a:lnSpc>
                          <a:spcPct val="150000"/>
                        </a:lnSpc>
                        <a:spcAft>
                          <a:spcPts val="0"/>
                        </a:spcAft>
                      </a:pPr>
                      <a:r>
                        <a:rPr lang="es-EC" sz="1200" b="1">
                          <a:effectLst/>
                          <a:latin typeface="Arial"/>
                          <a:ea typeface="Cambria"/>
                          <a:cs typeface="Times New Roman"/>
                        </a:rPr>
                        <a:t>CARACTERÍSTICAS GENERALES</a:t>
                      </a:r>
                      <a:endParaRPr lang="es-ES_tradnl" sz="1200">
                        <a:effectLst/>
                        <a:latin typeface="Cambria"/>
                        <a:ea typeface="Cambria"/>
                        <a:cs typeface="Times New Roman"/>
                      </a:endParaRPr>
                    </a:p>
                  </a:txBody>
                  <a:tcPr marL="68580" marR="68580" marT="0" marB="0"/>
                </a:tc>
                <a:tc hMerge="1">
                  <a:txBody>
                    <a:bodyPr/>
                    <a:lstStyle/>
                    <a:p>
                      <a:endParaRPr lang="es-ES"/>
                    </a:p>
                  </a:txBody>
                  <a:tcPr/>
                </a:tc>
              </a:tr>
              <a:tr h="370840">
                <a:tc>
                  <a:txBody>
                    <a:bodyPr/>
                    <a:lstStyle/>
                    <a:p>
                      <a:pPr indent="449580" algn="just">
                        <a:lnSpc>
                          <a:spcPct val="150000"/>
                        </a:lnSpc>
                        <a:spcAft>
                          <a:spcPts val="0"/>
                        </a:spcAft>
                      </a:pPr>
                      <a:r>
                        <a:rPr lang="es-EC" sz="1200">
                          <a:effectLst/>
                          <a:latin typeface="Arial"/>
                          <a:ea typeface="Cambria"/>
                          <a:cs typeface="Times New Roman"/>
                        </a:rPr>
                        <a:t>Fabricante</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INDURADIA S.A.</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Localización </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Villano A</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Cliente </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dirty="0" smtClean="0">
                          <a:effectLst/>
                          <a:latin typeface="Arial"/>
                          <a:ea typeface="Cambria"/>
                          <a:cs typeface="Times New Roman"/>
                        </a:rPr>
                        <a:t>Agip Oil </a:t>
                      </a:r>
                      <a:r>
                        <a:rPr lang="es-EC" sz="1200" dirty="0">
                          <a:effectLst/>
                          <a:latin typeface="Arial"/>
                          <a:ea typeface="Cambria"/>
                          <a:cs typeface="Times New Roman"/>
                        </a:rPr>
                        <a:t>Ecuador</a:t>
                      </a:r>
                      <a:endParaRPr lang="es-ES_tradnl" sz="1200" dirty="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Servicio</a:t>
                      </a:r>
                      <a:endParaRPr lang="es-ES_tradnl" sz="1200">
                        <a:effectLst/>
                        <a:latin typeface="Cambria"/>
                        <a:ea typeface="Cambria"/>
                        <a:cs typeface="Times New Roman"/>
                      </a:endParaRPr>
                    </a:p>
                  </a:txBody>
                  <a:tcPr marL="68580" marR="68580" marT="0" marB="0"/>
                </a:tc>
                <a:tc>
                  <a:txBody>
                    <a:bodyPr/>
                    <a:lstStyle/>
                    <a:p>
                      <a:pPr indent="449580" algn="l">
                        <a:lnSpc>
                          <a:spcPct val="150000"/>
                        </a:lnSpc>
                        <a:spcAft>
                          <a:spcPts val="0"/>
                        </a:spcAft>
                      </a:pPr>
                      <a:r>
                        <a:rPr lang="es-EC" sz="1200" dirty="0">
                          <a:effectLst/>
                          <a:latin typeface="Arial"/>
                          <a:ea typeface="Cambria"/>
                          <a:cs typeface="Times New Roman"/>
                        </a:rPr>
                        <a:t>Enfriador de Agua de Producción </a:t>
                      </a:r>
                      <a:endParaRPr lang="es-ES_tradnl" sz="1200" dirty="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Equipo</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dirty="0">
                          <a:effectLst/>
                          <a:latin typeface="Arial"/>
                          <a:ea typeface="Cambria"/>
                          <a:cs typeface="Times New Roman"/>
                        </a:rPr>
                        <a:t>WS16-EX1-002C/D</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42063442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2" algn="ctr"/>
            <a:r>
              <a:rPr lang="es-EC" b="1" dirty="0" smtClean="0"/>
              <a:t/>
            </a:r>
            <a:br>
              <a:rPr lang="es-EC" b="1" dirty="0" smtClean="0"/>
            </a:br>
            <a:r>
              <a:rPr lang="es-EC" b="1" dirty="0" smtClean="0"/>
              <a:t/>
            </a:r>
            <a:br>
              <a:rPr lang="es-EC" b="1" dirty="0" smtClean="0"/>
            </a:br>
            <a:r>
              <a:rPr lang="es-EC" sz="2700" b="1" dirty="0" smtClean="0"/>
              <a:t>Objetivos Específicos.</a:t>
            </a:r>
            <a:r>
              <a:rPr lang="es-ES_tradnl" sz="2700" b="1" dirty="0" smtClean="0"/>
              <a:t/>
            </a:r>
            <a:br>
              <a:rPr lang="es-ES_tradnl" sz="2700" b="1" dirty="0" smtClean="0"/>
            </a:br>
            <a:r>
              <a:rPr lang="es-EC" sz="2700" b="1" dirty="0" smtClean="0"/>
              <a:t> </a:t>
            </a:r>
            <a:r>
              <a:rPr lang="es-ES_tradnl" sz="2700" dirty="0" smtClean="0"/>
              <a:t/>
            </a:r>
            <a:br>
              <a:rPr lang="es-ES_tradnl" sz="2700" dirty="0" smtClean="0"/>
            </a:br>
            <a:endParaRPr lang="es-ES" sz="2700" dirty="0"/>
          </a:p>
        </p:txBody>
      </p:sp>
      <p:sp>
        <p:nvSpPr>
          <p:cNvPr id="3" name="Marcador de contenido 2"/>
          <p:cNvSpPr>
            <a:spLocks noGrp="1"/>
          </p:cNvSpPr>
          <p:nvPr>
            <p:ph idx="1"/>
          </p:nvPr>
        </p:nvSpPr>
        <p:spPr>
          <a:xfrm>
            <a:off x="457200" y="1600200"/>
            <a:ext cx="8229600" cy="4967371"/>
          </a:xfrm>
        </p:spPr>
        <p:txBody>
          <a:bodyPr>
            <a:normAutofit fontScale="77500" lnSpcReduction="20000"/>
          </a:bodyPr>
          <a:lstStyle/>
          <a:p>
            <a:pPr lvl="0" algn="just"/>
            <a:r>
              <a:rPr lang="es-EC" sz="3800" dirty="0" smtClean="0"/>
              <a:t>Evaluar </a:t>
            </a:r>
            <a:r>
              <a:rPr lang="es-EC" sz="3800" dirty="0"/>
              <a:t>los estudios térmicos e hidráulicos desarrollados previamente.</a:t>
            </a:r>
            <a:endParaRPr lang="es-ES_tradnl" sz="3800" dirty="0"/>
          </a:p>
          <a:p>
            <a:pPr marL="0" indent="0" algn="just">
              <a:buNone/>
            </a:pPr>
            <a:r>
              <a:rPr lang="es-EC" sz="3800" dirty="0"/>
              <a:t> </a:t>
            </a:r>
            <a:endParaRPr lang="es-ES_tradnl" sz="3800" dirty="0"/>
          </a:p>
          <a:p>
            <a:pPr lvl="0" algn="just"/>
            <a:r>
              <a:rPr lang="es-EC" sz="3800" dirty="0"/>
              <a:t>Desarrollar la ingeniería conceptual del sistema para determinar la factibilidad del sistema a implementar.</a:t>
            </a:r>
            <a:endParaRPr lang="es-ES_tradnl" sz="3800" dirty="0"/>
          </a:p>
          <a:p>
            <a:pPr marL="0" indent="0" algn="just">
              <a:buNone/>
            </a:pPr>
            <a:r>
              <a:rPr lang="es-EC" sz="3800" dirty="0"/>
              <a:t> </a:t>
            </a:r>
            <a:endParaRPr lang="es-ES_tradnl" sz="3800" dirty="0"/>
          </a:p>
          <a:p>
            <a:pPr lvl="0" algn="just"/>
            <a:r>
              <a:rPr lang="es-EC" sz="3800" dirty="0"/>
              <a:t>Realizar la ingeniería básica en base a la ingeniería conceptual desarrollada, que permita, conocer especificaciones, en cuanto, a equipos e instrumentación del sistema.</a:t>
            </a:r>
            <a:endParaRPr lang="es-ES_tradnl" sz="3800" dirty="0"/>
          </a:p>
          <a:p>
            <a:pPr marL="0" indent="0" algn="just">
              <a:buNone/>
            </a:pPr>
            <a:r>
              <a:rPr lang="es-EC" sz="3800" dirty="0"/>
              <a:t> </a:t>
            </a:r>
            <a:endParaRPr lang="es-ES_tradnl" sz="3800" dirty="0"/>
          </a:p>
          <a:p>
            <a:endParaRPr lang="es-ES" dirty="0"/>
          </a:p>
        </p:txBody>
      </p:sp>
    </p:spTree>
    <p:extLst>
      <p:ext uri="{BB962C8B-B14F-4D97-AF65-F5344CB8AC3E}">
        <p14:creationId xmlns:p14="http://schemas.microsoft.com/office/powerpoint/2010/main" val="120112397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183519668"/>
              </p:ext>
            </p:extLst>
          </p:nvPr>
        </p:nvGraphicFramePr>
        <p:xfrm>
          <a:off x="457200" y="237441"/>
          <a:ext cx="8229600" cy="6111240"/>
        </p:xfrm>
        <a:graphic>
          <a:graphicData uri="http://schemas.openxmlformats.org/drawingml/2006/table">
            <a:tbl>
              <a:tblPr firstRow="1" bandRow="1">
                <a:tableStyleId>{5C22544A-7EE6-4342-B048-85BDC9FD1C3A}</a:tableStyleId>
              </a:tblPr>
              <a:tblGrid>
                <a:gridCol w="4114800"/>
                <a:gridCol w="4114800"/>
              </a:tblGrid>
              <a:tr h="370840">
                <a:tc gridSpan="2">
                  <a:txBody>
                    <a:bodyPr/>
                    <a:lstStyle/>
                    <a:p>
                      <a:pPr indent="449580" algn="just">
                        <a:lnSpc>
                          <a:spcPct val="150000"/>
                        </a:lnSpc>
                        <a:spcAft>
                          <a:spcPts val="0"/>
                        </a:spcAft>
                      </a:pPr>
                      <a:r>
                        <a:rPr lang="es-EC" sz="1200" b="1" dirty="0">
                          <a:effectLst/>
                          <a:latin typeface="Arial"/>
                          <a:ea typeface="Cambria"/>
                          <a:cs typeface="Times New Roman"/>
                        </a:rPr>
                        <a:t>CARACTERISTICAS  TÉCNICAS</a:t>
                      </a:r>
                      <a:endParaRPr lang="es-ES_tradnl" sz="1200" dirty="0">
                        <a:effectLst/>
                        <a:latin typeface="Cambria"/>
                        <a:ea typeface="Cambria"/>
                        <a:cs typeface="Times New Roman"/>
                      </a:endParaRPr>
                    </a:p>
                  </a:txBody>
                  <a:tcPr marL="68580" marR="68580" marT="0" marB="0"/>
                </a:tc>
                <a:tc hMerge="1">
                  <a:txBody>
                    <a:bodyPr/>
                    <a:lstStyle/>
                    <a:p>
                      <a:endParaRPr lang="es-ES"/>
                    </a:p>
                  </a:txBody>
                  <a:tcPr/>
                </a:tc>
              </a:tr>
              <a:tr h="370840">
                <a:tc>
                  <a:txBody>
                    <a:bodyPr/>
                    <a:lstStyle/>
                    <a:p>
                      <a:pPr indent="449580" algn="just">
                        <a:lnSpc>
                          <a:spcPct val="150000"/>
                        </a:lnSpc>
                        <a:spcAft>
                          <a:spcPts val="0"/>
                        </a:spcAft>
                      </a:pPr>
                      <a:r>
                        <a:rPr lang="es-EC" sz="1200">
                          <a:effectLst/>
                          <a:latin typeface="Arial"/>
                          <a:ea typeface="Cambria"/>
                          <a:cs typeface="Times New Roman"/>
                        </a:rPr>
                        <a:t>Dimensiones (Diámetro externo en ft) (Largo por ancho)</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15,12 x 24,76 ( 4,60 x 7,54 m )</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Altura total</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12,14 ft (3,7 metros) </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Presión de diseño</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150 PSI</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Máxima presión</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195 PSI </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Temperatura de Diseño</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230 °F (110 °C)</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Temperatura de Ingreso del Proceso</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202,4 ° F Aprox. (94,7 °C)</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Temperatura de Salida del Proceso</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189 ° F Aprox.(87,2 °C)</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Número de Tubos por cada sección </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6</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Número de Secciones</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2</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Área de cada tubo</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2,281 in</a:t>
                      </a:r>
                      <a:r>
                        <a:rPr lang="es-EC" sz="1200" baseline="30000">
                          <a:effectLst/>
                          <a:latin typeface="Arial"/>
                          <a:ea typeface="Cambria"/>
                          <a:cs typeface="Times New Roman"/>
                        </a:rPr>
                        <a:t>2</a:t>
                      </a:r>
                      <a:r>
                        <a:rPr lang="es-EC" sz="1200">
                          <a:effectLst/>
                          <a:latin typeface="Arial"/>
                          <a:ea typeface="Cambria"/>
                          <a:cs typeface="Times New Roman"/>
                        </a:rPr>
                        <a:t> (14,70 cm</a:t>
                      </a:r>
                      <a:r>
                        <a:rPr lang="es-EC" sz="1200" baseline="30000">
                          <a:effectLst/>
                          <a:latin typeface="Arial"/>
                          <a:ea typeface="Cambria"/>
                          <a:cs typeface="Times New Roman"/>
                        </a:rPr>
                        <a:t>2</a:t>
                      </a:r>
                      <a:r>
                        <a:rPr lang="es-EC" sz="1200">
                          <a:effectLst/>
                          <a:latin typeface="Arial"/>
                          <a:ea typeface="Cambria"/>
                          <a:cs typeface="Times New Roman"/>
                        </a:rPr>
                        <a:t>)</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Escaleras, pasajes, pasamanos y plataformas</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SI</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Cantidad de Motores</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a:effectLst/>
                          <a:latin typeface="Arial"/>
                          <a:ea typeface="Cambria"/>
                          <a:cs typeface="Times New Roman"/>
                        </a:rPr>
                        <a:t>2</a:t>
                      </a:r>
                      <a:endParaRPr lang="es-ES_tradnl" sz="120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Voltaje de cada motor</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dirty="0">
                          <a:effectLst/>
                          <a:latin typeface="Arial"/>
                          <a:ea typeface="Cambria"/>
                          <a:cs typeface="Times New Roman"/>
                        </a:rPr>
                        <a:t>460 V</a:t>
                      </a:r>
                      <a:endParaRPr lang="es-ES_tradnl" sz="1200" dirty="0">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dirty="0">
                          <a:solidFill>
                            <a:srgbClr val="000000"/>
                          </a:solidFill>
                          <a:effectLst/>
                          <a:latin typeface="Arial"/>
                          <a:ea typeface="Cambria"/>
                          <a:cs typeface="Times New Roman"/>
                        </a:rPr>
                        <a:t>RPM (Revoluciones por minuto)</a:t>
                      </a:r>
                      <a:endParaRPr lang="es-ES_tradnl" sz="1200" dirty="0">
                        <a:solidFill>
                          <a:srgbClr val="000000"/>
                        </a:solidFill>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b="0" dirty="0">
                          <a:solidFill>
                            <a:srgbClr val="000000"/>
                          </a:solidFill>
                          <a:effectLst/>
                          <a:latin typeface="Arial"/>
                          <a:ea typeface="Cambria"/>
                          <a:cs typeface="Times New Roman"/>
                        </a:rPr>
                        <a:t>1790</a:t>
                      </a:r>
                      <a:endParaRPr lang="es-ES_tradnl" sz="1200" b="0" dirty="0">
                        <a:solidFill>
                          <a:srgbClr val="000000"/>
                        </a:solidFill>
                        <a:effectLst/>
                        <a:latin typeface="Cambria"/>
                        <a:ea typeface="Cambria"/>
                        <a:cs typeface="Times New Roman"/>
                      </a:endParaRPr>
                    </a:p>
                  </a:txBody>
                  <a:tcPr marL="68580" marR="68580" marT="0" marB="0"/>
                </a:tc>
              </a:tr>
              <a:tr h="370840">
                <a:tc>
                  <a:txBody>
                    <a:bodyPr/>
                    <a:lstStyle/>
                    <a:p>
                      <a:pPr indent="449580" algn="just">
                        <a:lnSpc>
                          <a:spcPct val="150000"/>
                        </a:lnSpc>
                        <a:spcAft>
                          <a:spcPts val="0"/>
                        </a:spcAft>
                      </a:pPr>
                      <a:r>
                        <a:rPr lang="es-EC" sz="1200">
                          <a:effectLst/>
                          <a:latin typeface="Arial"/>
                          <a:ea typeface="Cambria"/>
                          <a:cs typeface="Times New Roman"/>
                        </a:rPr>
                        <a:t>Peso total aproximado</a:t>
                      </a:r>
                      <a:endParaRPr lang="es-ES_tradnl" sz="1200">
                        <a:effectLst/>
                        <a:latin typeface="Cambria"/>
                        <a:ea typeface="Cambria"/>
                        <a:cs typeface="Times New Roman"/>
                      </a:endParaRPr>
                    </a:p>
                  </a:txBody>
                  <a:tcPr marL="68580" marR="68580" marT="0" marB="0"/>
                </a:tc>
                <a:tc>
                  <a:txBody>
                    <a:bodyPr/>
                    <a:lstStyle/>
                    <a:p>
                      <a:pPr indent="449580" algn="just">
                        <a:lnSpc>
                          <a:spcPct val="150000"/>
                        </a:lnSpc>
                        <a:spcAft>
                          <a:spcPts val="0"/>
                        </a:spcAft>
                      </a:pPr>
                      <a:r>
                        <a:rPr lang="es-EC" sz="1200" dirty="0">
                          <a:effectLst/>
                          <a:latin typeface="Arial"/>
                          <a:ea typeface="Cambria"/>
                          <a:cs typeface="Times New Roman"/>
                        </a:rPr>
                        <a:t>47.750 lb (21.705kg)</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407105086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a:extLst>
              <a:ext uri="{28A0092B-C50C-407E-A947-70E740481C1C}">
                <a14:useLocalDpi xmlns:a14="http://schemas.microsoft.com/office/drawing/2010/main" val="0"/>
              </a:ext>
            </a:extLst>
          </a:blip>
          <a:srcRect l="17401" t="10622" r="17564" b="10625"/>
          <a:stretch>
            <a:fillRect/>
          </a:stretch>
        </p:blipFill>
        <p:spPr bwMode="auto">
          <a:xfrm>
            <a:off x="5078579" y="581025"/>
            <a:ext cx="2592705" cy="1860550"/>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1598137" y="581025"/>
            <a:ext cx="2557145" cy="1917700"/>
          </a:xfrm>
          <a:prstGeom prst="rect">
            <a:avLst/>
          </a:prstGeom>
          <a:noFill/>
          <a:ln>
            <a:noFill/>
          </a:ln>
        </p:spPr>
      </p:pic>
      <p:pic>
        <p:nvPicPr>
          <p:cNvPr id="8" name="Imagen 7"/>
          <p:cNvPicPr/>
          <p:nvPr/>
        </p:nvPicPr>
        <p:blipFill>
          <a:blip r:embed="rId4">
            <a:extLst>
              <a:ext uri="{28A0092B-C50C-407E-A947-70E740481C1C}">
                <a14:useLocalDpi xmlns:a14="http://schemas.microsoft.com/office/drawing/2010/main" val="0"/>
              </a:ext>
            </a:extLst>
          </a:blip>
          <a:srcRect l="2174" t="3900"/>
          <a:stretch>
            <a:fillRect/>
          </a:stretch>
        </p:blipFill>
        <p:spPr bwMode="auto">
          <a:xfrm>
            <a:off x="2782860" y="2901242"/>
            <a:ext cx="4258310" cy="3275330"/>
          </a:xfrm>
          <a:prstGeom prst="rect">
            <a:avLst/>
          </a:prstGeom>
          <a:noFill/>
          <a:ln>
            <a:noFill/>
          </a:ln>
        </p:spPr>
      </p:pic>
    </p:spTree>
    <p:extLst>
      <p:ext uri="{BB962C8B-B14F-4D97-AF65-F5344CB8AC3E}">
        <p14:creationId xmlns:p14="http://schemas.microsoft.com/office/powerpoint/2010/main" val="30996241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l="2956" t="29939" r="2293" b="6635"/>
          <a:stretch>
            <a:fillRect/>
          </a:stretch>
        </p:blipFill>
        <p:spPr bwMode="auto">
          <a:xfrm>
            <a:off x="391942" y="596617"/>
            <a:ext cx="8420279" cy="5314709"/>
          </a:xfrm>
          <a:prstGeom prst="rect">
            <a:avLst/>
          </a:prstGeom>
          <a:noFill/>
          <a:ln>
            <a:noFill/>
          </a:ln>
        </p:spPr>
      </p:pic>
    </p:spTree>
    <p:extLst>
      <p:ext uri="{BB962C8B-B14F-4D97-AF65-F5344CB8AC3E}">
        <p14:creationId xmlns:p14="http://schemas.microsoft.com/office/powerpoint/2010/main" val="29832340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l="2718" t="32132" r="1660" b="15498"/>
          <a:stretch>
            <a:fillRect/>
          </a:stretch>
        </p:blipFill>
        <p:spPr bwMode="auto">
          <a:xfrm>
            <a:off x="580295" y="391998"/>
            <a:ext cx="7995390" cy="5754526"/>
          </a:xfrm>
          <a:prstGeom prst="rect">
            <a:avLst/>
          </a:prstGeom>
          <a:noFill/>
          <a:ln>
            <a:noFill/>
          </a:ln>
        </p:spPr>
      </p:pic>
    </p:spTree>
    <p:extLst>
      <p:ext uri="{BB962C8B-B14F-4D97-AF65-F5344CB8AC3E}">
        <p14:creationId xmlns:p14="http://schemas.microsoft.com/office/powerpoint/2010/main" val="257694770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l="2534" t="25648" r="6688" b="28194"/>
          <a:stretch>
            <a:fillRect/>
          </a:stretch>
        </p:blipFill>
        <p:spPr bwMode="auto">
          <a:xfrm>
            <a:off x="457200" y="1246700"/>
            <a:ext cx="8134162" cy="4209908"/>
          </a:xfrm>
          <a:prstGeom prst="rect">
            <a:avLst/>
          </a:prstGeom>
          <a:noFill/>
          <a:ln>
            <a:noFill/>
          </a:ln>
        </p:spPr>
      </p:pic>
    </p:spTree>
    <p:extLst>
      <p:ext uri="{BB962C8B-B14F-4D97-AF65-F5344CB8AC3E}">
        <p14:creationId xmlns:p14="http://schemas.microsoft.com/office/powerpoint/2010/main" val="120841498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l="1942" t="27870" r="6020" b="31145"/>
          <a:stretch>
            <a:fillRect/>
          </a:stretch>
        </p:blipFill>
        <p:spPr bwMode="auto">
          <a:xfrm>
            <a:off x="457200" y="1020143"/>
            <a:ext cx="8229600" cy="3845560"/>
          </a:xfrm>
          <a:prstGeom prst="rect">
            <a:avLst/>
          </a:prstGeom>
          <a:noFill/>
          <a:ln>
            <a:noFill/>
          </a:ln>
        </p:spPr>
      </p:pic>
    </p:spTree>
    <p:extLst>
      <p:ext uri="{BB962C8B-B14F-4D97-AF65-F5344CB8AC3E}">
        <p14:creationId xmlns:p14="http://schemas.microsoft.com/office/powerpoint/2010/main" val="13809343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Simulaciones y Resultados</a:t>
            </a:r>
            <a:endParaRPr lang="es-ES" dirty="0"/>
          </a:p>
        </p:txBody>
      </p:sp>
      <p:sp>
        <p:nvSpPr>
          <p:cNvPr id="5" name="Marcador de contenido 4"/>
          <p:cNvSpPr>
            <a:spLocks noGrp="1"/>
          </p:cNvSpPr>
          <p:nvPr>
            <p:ph idx="1"/>
          </p:nvPr>
        </p:nvSpPr>
        <p:spPr/>
        <p:txBody>
          <a:bodyPr>
            <a:normAutofit fontScale="92500" lnSpcReduction="10000"/>
          </a:bodyPr>
          <a:lstStyle/>
          <a:p>
            <a:pPr algn="just"/>
            <a:r>
              <a:rPr lang="es-ES" dirty="0" smtClean="0"/>
              <a:t>Las simulaciones están basadas </a:t>
            </a:r>
            <a:r>
              <a:rPr lang="es-ES" dirty="0"/>
              <a:t>en un cambio de variables para poder observar su respuesta a determinados valores, con la finalidad de obtener el resultado que mejor se acople a los requerimientos del sistema antes de la implementación de este nuevo Aero Enfriador</a:t>
            </a:r>
            <a:r>
              <a:rPr lang="es-ES" dirty="0" smtClean="0"/>
              <a:t>.</a:t>
            </a:r>
          </a:p>
          <a:p>
            <a:pPr algn="just"/>
            <a:r>
              <a:rPr lang="es-ES" dirty="0" smtClean="0"/>
              <a:t>Está </a:t>
            </a:r>
            <a:r>
              <a:rPr lang="es-ES" dirty="0"/>
              <a:t>finalidad está basada en la operacionalidad y funcionalidad, que no es más que algo práctico y utilitario para entender el proceso y como debería ser operado.</a:t>
            </a:r>
            <a:endParaRPr lang="es-ES_tradnl" dirty="0"/>
          </a:p>
          <a:p>
            <a:endParaRPr lang="es-ES" dirty="0"/>
          </a:p>
        </p:txBody>
      </p:sp>
    </p:spTree>
    <p:extLst>
      <p:ext uri="{BB962C8B-B14F-4D97-AF65-F5344CB8AC3E}">
        <p14:creationId xmlns:p14="http://schemas.microsoft.com/office/powerpoint/2010/main" val="24187278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697587804"/>
              </p:ext>
            </p:extLst>
          </p:nvPr>
        </p:nvGraphicFramePr>
        <p:xfrm>
          <a:off x="972013" y="337354"/>
          <a:ext cx="7180375" cy="5895650"/>
        </p:xfrm>
        <a:graphic>
          <a:graphicData uri="http://schemas.openxmlformats.org/drawingml/2006/table">
            <a:tbl>
              <a:tblPr firstRow="1" bandRow="1">
                <a:tableStyleId>{5C22544A-7EE6-4342-B048-85BDC9FD1C3A}</a:tableStyleId>
              </a:tblPr>
              <a:tblGrid>
                <a:gridCol w="1436075"/>
                <a:gridCol w="1436075"/>
                <a:gridCol w="1436075"/>
                <a:gridCol w="1436075"/>
                <a:gridCol w="1436075"/>
              </a:tblGrid>
              <a:tr h="2404802">
                <a:tc>
                  <a:txBody>
                    <a:bodyPr/>
                    <a:lstStyle/>
                    <a:p>
                      <a:pPr algn="ctr">
                        <a:lnSpc>
                          <a:spcPct val="150000"/>
                        </a:lnSpc>
                        <a:spcAft>
                          <a:spcPts val="0"/>
                        </a:spcAft>
                      </a:pPr>
                      <a:r>
                        <a:rPr lang="es-ES_tradnl" sz="1200" b="1" dirty="0">
                          <a:solidFill>
                            <a:srgbClr val="FFFFFF"/>
                          </a:solidFill>
                          <a:effectLst/>
                          <a:latin typeface="Arial"/>
                          <a:ea typeface="Times New Roman"/>
                          <a:cs typeface="Times New Roman"/>
                        </a:rPr>
                        <a:t>Hora</a:t>
                      </a:r>
                      <a:endParaRPr lang="es-ES_tradnl" sz="1200" dirty="0">
                        <a:effectLst/>
                        <a:latin typeface="Cambria"/>
                        <a:ea typeface="Cambria"/>
                        <a:cs typeface="Times New Roman"/>
                      </a:endParaRPr>
                    </a:p>
                  </a:txBody>
                  <a:tcPr marL="68580" marR="68580" marT="0" marB="0" vert="vert270"/>
                </a:tc>
                <a:tc>
                  <a:txBody>
                    <a:bodyPr/>
                    <a:lstStyle/>
                    <a:p>
                      <a:pPr algn="ctr">
                        <a:lnSpc>
                          <a:spcPct val="150000"/>
                        </a:lnSpc>
                        <a:spcAft>
                          <a:spcPts val="0"/>
                        </a:spcAft>
                      </a:pPr>
                      <a:r>
                        <a:rPr lang="es-ES_tradnl" sz="1200" b="1">
                          <a:solidFill>
                            <a:srgbClr val="FFFFFF"/>
                          </a:solidFill>
                          <a:effectLst/>
                          <a:latin typeface="Arial"/>
                          <a:ea typeface="Times New Roman"/>
                          <a:cs typeface="Times New Roman"/>
                        </a:rPr>
                        <a:t>Temperatura de Entrada 2 A/B Y 2 C/D</a:t>
                      </a:r>
                      <a:endParaRPr lang="es-ES_tradnl" sz="1200">
                        <a:effectLst/>
                        <a:latin typeface="Cambria"/>
                        <a:ea typeface="Cambria"/>
                        <a:cs typeface="Times New Roman"/>
                      </a:endParaRPr>
                    </a:p>
                  </a:txBody>
                  <a:tcPr marL="68580" marR="68580" marT="0" marB="0" vert="vert270"/>
                </a:tc>
                <a:tc>
                  <a:txBody>
                    <a:bodyPr/>
                    <a:lstStyle/>
                    <a:p>
                      <a:pPr algn="ctr">
                        <a:lnSpc>
                          <a:spcPct val="150000"/>
                        </a:lnSpc>
                        <a:spcAft>
                          <a:spcPts val="0"/>
                        </a:spcAft>
                      </a:pPr>
                      <a:r>
                        <a:rPr lang="es-ES_tradnl" sz="1200" b="1">
                          <a:solidFill>
                            <a:srgbClr val="FFFFFF"/>
                          </a:solidFill>
                          <a:effectLst/>
                          <a:latin typeface="Arial"/>
                          <a:ea typeface="Times New Roman"/>
                          <a:cs typeface="Times New Roman"/>
                        </a:rPr>
                        <a:t>Temperatura de Salida 2A/B</a:t>
                      </a:r>
                      <a:endParaRPr lang="es-ES_tradnl" sz="1200">
                        <a:effectLst/>
                        <a:latin typeface="Cambria"/>
                        <a:ea typeface="Cambria"/>
                        <a:cs typeface="Times New Roman"/>
                      </a:endParaRPr>
                    </a:p>
                  </a:txBody>
                  <a:tcPr marL="68580" marR="68580" marT="0" marB="0" vert="vert270"/>
                </a:tc>
                <a:tc>
                  <a:txBody>
                    <a:bodyPr/>
                    <a:lstStyle/>
                    <a:p>
                      <a:pPr algn="ctr">
                        <a:lnSpc>
                          <a:spcPct val="150000"/>
                        </a:lnSpc>
                        <a:spcAft>
                          <a:spcPts val="0"/>
                        </a:spcAft>
                      </a:pPr>
                      <a:r>
                        <a:rPr lang="es-ES_tradnl" sz="1200" b="1" dirty="0">
                          <a:solidFill>
                            <a:srgbClr val="FFFFFF"/>
                          </a:solidFill>
                          <a:effectLst/>
                          <a:latin typeface="Arial"/>
                          <a:ea typeface="Times New Roman"/>
                          <a:cs typeface="Times New Roman"/>
                        </a:rPr>
                        <a:t>Temperatura de Salida 2 C/D</a:t>
                      </a:r>
                      <a:endParaRPr lang="es-ES_tradnl" sz="1200" dirty="0">
                        <a:effectLst/>
                        <a:latin typeface="Cambria"/>
                        <a:ea typeface="Cambria"/>
                        <a:cs typeface="Times New Roman"/>
                      </a:endParaRPr>
                    </a:p>
                  </a:txBody>
                  <a:tcPr marL="68580" marR="68580" marT="0" marB="0" vert="vert270"/>
                </a:tc>
                <a:tc>
                  <a:txBody>
                    <a:bodyPr/>
                    <a:lstStyle/>
                    <a:p>
                      <a:pPr algn="ctr">
                        <a:lnSpc>
                          <a:spcPct val="150000"/>
                        </a:lnSpc>
                        <a:spcAft>
                          <a:spcPts val="0"/>
                        </a:spcAft>
                      </a:pPr>
                      <a:r>
                        <a:rPr lang="es-ES_tradnl" sz="1200" b="1">
                          <a:solidFill>
                            <a:srgbClr val="FFFFFF"/>
                          </a:solidFill>
                          <a:effectLst/>
                          <a:latin typeface="Arial"/>
                          <a:ea typeface="Times New Roman"/>
                          <a:cs typeface="Times New Roman"/>
                        </a:rPr>
                        <a:t>Porcentaje de Error de la Temperatura de Salida</a:t>
                      </a:r>
                      <a:endParaRPr lang="es-ES_tradnl" sz="1200">
                        <a:effectLst/>
                        <a:latin typeface="Cambria"/>
                        <a:ea typeface="Cambria"/>
                        <a:cs typeface="Times New Roman"/>
                      </a:endParaRPr>
                    </a:p>
                  </a:txBody>
                  <a:tcPr marL="68580" marR="68580" marT="0" marB="0" vert="vert270"/>
                </a:tc>
              </a:tr>
              <a:tr h="436356">
                <a:tc>
                  <a:txBody>
                    <a:bodyPr/>
                    <a:lstStyle/>
                    <a:p>
                      <a:pPr algn="ctr">
                        <a:lnSpc>
                          <a:spcPct val="150000"/>
                        </a:lnSpc>
                        <a:spcAft>
                          <a:spcPts val="0"/>
                        </a:spcAft>
                      </a:pPr>
                      <a:r>
                        <a:rPr lang="es-ES_tradnl" sz="1200" b="1">
                          <a:solidFill>
                            <a:srgbClr val="000000"/>
                          </a:solidFill>
                          <a:effectLst/>
                          <a:latin typeface="Arial"/>
                          <a:ea typeface="Times New Roman"/>
                          <a:cs typeface="Times New Roman"/>
                        </a:rPr>
                        <a:t>7:00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199,9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189,1</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187,8</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0,69</a:t>
                      </a:r>
                      <a:endParaRPr lang="es-ES_tradnl" sz="1200">
                        <a:effectLst/>
                        <a:latin typeface="Cambria"/>
                        <a:ea typeface="Cambria"/>
                        <a:cs typeface="Times New Roman"/>
                      </a:endParaRPr>
                    </a:p>
                  </a:txBody>
                  <a:tcPr marL="68580" marR="68580" marT="0" marB="0"/>
                </a:tc>
              </a:tr>
              <a:tr h="436356">
                <a:tc>
                  <a:txBody>
                    <a:bodyPr/>
                    <a:lstStyle/>
                    <a:p>
                      <a:pPr algn="ctr">
                        <a:lnSpc>
                          <a:spcPct val="150000"/>
                        </a:lnSpc>
                        <a:spcAft>
                          <a:spcPts val="0"/>
                        </a:spcAft>
                      </a:pPr>
                      <a:r>
                        <a:rPr lang="es-ES_tradnl" sz="1200" b="1">
                          <a:solidFill>
                            <a:srgbClr val="000000"/>
                          </a:solidFill>
                          <a:effectLst/>
                          <a:latin typeface="Arial"/>
                          <a:ea typeface="Times New Roman"/>
                          <a:cs typeface="Times New Roman"/>
                        </a:rPr>
                        <a:t>11:00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201,4</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191,9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189,7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1,25</a:t>
                      </a:r>
                      <a:endParaRPr lang="es-ES_tradnl" sz="1200">
                        <a:effectLst/>
                        <a:latin typeface="Cambria"/>
                        <a:ea typeface="Cambria"/>
                        <a:cs typeface="Times New Roman"/>
                      </a:endParaRPr>
                    </a:p>
                  </a:txBody>
                  <a:tcPr marL="68580" marR="68580" marT="0" marB="0"/>
                </a:tc>
              </a:tr>
              <a:tr h="436356">
                <a:tc>
                  <a:txBody>
                    <a:bodyPr/>
                    <a:lstStyle/>
                    <a:p>
                      <a:pPr algn="ctr">
                        <a:lnSpc>
                          <a:spcPct val="150000"/>
                        </a:lnSpc>
                        <a:spcAft>
                          <a:spcPts val="0"/>
                        </a:spcAft>
                      </a:pPr>
                      <a:r>
                        <a:rPr lang="es-ES_tradnl" sz="1200" b="1">
                          <a:solidFill>
                            <a:srgbClr val="000000"/>
                          </a:solidFill>
                          <a:effectLst/>
                          <a:latin typeface="Arial"/>
                          <a:ea typeface="Times New Roman"/>
                          <a:cs typeface="Times New Roman"/>
                        </a:rPr>
                        <a:t>15:00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202,2</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193,1</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191,6</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0,78</a:t>
                      </a:r>
                      <a:endParaRPr lang="es-ES_tradnl" sz="1200">
                        <a:effectLst/>
                        <a:latin typeface="Cambria"/>
                        <a:ea typeface="Cambria"/>
                        <a:cs typeface="Times New Roman"/>
                      </a:endParaRPr>
                    </a:p>
                  </a:txBody>
                  <a:tcPr marL="68580" marR="68580" marT="0" marB="0"/>
                </a:tc>
              </a:tr>
              <a:tr h="436356">
                <a:tc>
                  <a:txBody>
                    <a:bodyPr/>
                    <a:lstStyle/>
                    <a:p>
                      <a:pPr algn="ctr">
                        <a:lnSpc>
                          <a:spcPct val="150000"/>
                        </a:lnSpc>
                        <a:spcAft>
                          <a:spcPts val="0"/>
                        </a:spcAft>
                      </a:pPr>
                      <a:r>
                        <a:rPr lang="es-ES_tradnl" sz="1200" b="1">
                          <a:solidFill>
                            <a:srgbClr val="000000"/>
                          </a:solidFill>
                          <a:effectLst/>
                          <a:latin typeface="Arial"/>
                          <a:ea typeface="Times New Roman"/>
                          <a:cs typeface="Times New Roman"/>
                        </a:rPr>
                        <a:t>19:00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200,3</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189,7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188,3</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0,74</a:t>
                      </a:r>
                      <a:endParaRPr lang="es-ES_tradnl" sz="1200">
                        <a:effectLst/>
                        <a:latin typeface="Cambria"/>
                        <a:ea typeface="Cambria"/>
                        <a:cs typeface="Times New Roman"/>
                      </a:endParaRPr>
                    </a:p>
                  </a:txBody>
                  <a:tcPr marL="68580" marR="68580" marT="0" marB="0"/>
                </a:tc>
              </a:tr>
              <a:tr h="436356">
                <a:tc>
                  <a:txBody>
                    <a:bodyPr/>
                    <a:lstStyle/>
                    <a:p>
                      <a:pPr algn="ctr">
                        <a:lnSpc>
                          <a:spcPct val="150000"/>
                        </a:lnSpc>
                        <a:spcAft>
                          <a:spcPts val="0"/>
                        </a:spcAft>
                      </a:pPr>
                      <a:r>
                        <a:rPr lang="es-ES_tradnl" sz="1200" b="1">
                          <a:solidFill>
                            <a:srgbClr val="000000"/>
                          </a:solidFill>
                          <a:effectLst/>
                          <a:latin typeface="Arial"/>
                          <a:ea typeface="Times New Roman"/>
                          <a:cs typeface="Times New Roman"/>
                        </a:rPr>
                        <a:t>23:00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200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189,6</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188,7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0,47</a:t>
                      </a:r>
                      <a:endParaRPr lang="es-ES_tradnl" sz="1200">
                        <a:effectLst/>
                        <a:latin typeface="Cambria"/>
                        <a:ea typeface="Cambria"/>
                        <a:cs typeface="Times New Roman"/>
                      </a:endParaRPr>
                    </a:p>
                  </a:txBody>
                  <a:tcPr marL="68580" marR="68580" marT="0" marB="0"/>
                </a:tc>
              </a:tr>
              <a:tr h="436356">
                <a:tc>
                  <a:txBody>
                    <a:bodyPr/>
                    <a:lstStyle/>
                    <a:p>
                      <a:pPr algn="ctr">
                        <a:lnSpc>
                          <a:spcPct val="150000"/>
                        </a:lnSpc>
                        <a:spcAft>
                          <a:spcPts val="0"/>
                        </a:spcAft>
                      </a:pPr>
                      <a:r>
                        <a:rPr lang="es-ES_tradnl" sz="1200" b="1">
                          <a:solidFill>
                            <a:srgbClr val="000000"/>
                          </a:solidFill>
                          <a:effectLst/>
                          <a:latin typeface="Arial"/>
                          <a:ea typeface="Times New Roman"/>
                          <a:cs typeface="Times New Roman"/>
                        </a:rPr>
                        <a:t>3:00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199,3</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188,3</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187,4</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0,48</a:t>
                      </a:r>
                      <a:endParaRPr lang="es-ES_tradnl" sz="1200">
                        <a:effectLst/>
                        <a:latin typeface="Cambria"/>
                        <a:ea typeface="Cambria"/>
                        <a:cs typeface="Times New Roman"/>
                      </a:endParaRPr>
                    </a:p>
                  </a:txBody>
                  <a:tcPr marL="68580" marR="68580" marT="0" marB="0"/>
                </a:tc>
              </a:tr>
              <a:tr h="436356">
                <a:tc>
                  <a:txBody>
                    <a:bodyPr/>
                    <a:lstStyle/>
                    <a:p>
                      <a:pPr algn="ctr">
                        <a:lnSpc>
                          <a:spcPct val="150000"/>
                        </a:lnSpc>
                        <a:spcAft>
                          <a:spcPts val="0"/>
                        </a:spcAft>
                      </a:pPr>
                      <a:r>
                        <a:rPr lang="es-ES_tradnl" sz="1200" b="1">
                          <a:solidFill>
                            <a:srgbClr val="000000"/>
                          </a:solidFill>
                          <a:effectLst/>
                          <a:latin typeface="Arial"/>
                          <a:ea typeface="Times New Roman"/>
                          <a:cs typeface="Times New Roman"/>
                        </a:rPr>
                        <a:t>Promedio:</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200,52</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190,28</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188,88</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0,74</a:t>
                      </a:r>
                      <a:endParaRPr lang="es-ES_tradnl" sz="1200">
                        <a:effectLst/>
                        <a:latin typeface="Cambria"/>
                        <a:ea typeface="Cambria"/>
                        <a:cs typeface="Times New Roman"/>
                      </a:endParaRPr>
                    </a:p>
                  </a:txBody>
                  <a:tcPr marL="68580" marR="68580" marT="0" marB="0"/>
                </a:tc>
              </a:tr>
              <a:tr h="436356">
                <a:tc>
                  <a:txBody>
                    <a:bodyPr/>
                    <a:lstStyle/>
                    <a:p>
                      <a:endParaRPr lang="es-ES_tradnl" sz="1000">
                        <a:effectLst/>
                        <a:latin typeface="Cambria"/>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Δ=</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10,23</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11,63</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dirty="0">
                          <a:solidFill>
                            <a:srgbClr val="000000"/>
                          </a:solidFill>
                          <a:effectLst/>
                          <a:highlight>
                            <a:srgbClr val="FFFF00"/>
                          </a:highlight>
                          <a:latin typeface="Arial"/>
                          <a:ea typeface="Times New Roman"/>
                          <a:cs typeface="Times New Roman"/>
                        </a:rPr>
                        <a:t>12,03</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111251235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581006"/>
            <a:ext cx="8229600" cy="4525963"/>
          </a:xfrm>
        </p:spPr>
        <p:txBody>
          <a:bodyPr>
            <a:normAutofit lnSpcReduction="10000"/>
          </a:bodyPr>
          <a:lstStyle/>
          <a:p>
            <a:pPr algn="just"/>
            <a:r>
              <a:rPr lang="es-ES" dirty="0" smtClean="0"/>
              <a:t>La diferencia </a:t>
            </a:r>
            <a:r>
              <a:rPr lang="es-ES" dirty="0"/>
              <a:t>entre la presión de entrada y de salida muestra un porcentaje de error </a:t>
            </a:r>
            <a:r>
              <a:rPr lang="es-ES" dirty="0" smtClean="0"/>
              <a:t>menor. </a:t>
            </a:r>
            <a:r>
              <a:rPr lang="es-ES" dirty="0"/>
              <a:t>Siendo apenas 0,3 % el porcentaje de error de la presión de salida y 2,02 % el porcentaje de error del diferencial de presión se comprueba lo propuesto en el estudio térmico e hidráulico que expresó que la presión de vapor de agua para el nuevo Aero Enfriador no cambiaría de manera drástica sino tan solo en una mínima variación. </a:t>
            </a:r>
            <a:endParaRPr lang="es-ES_tradnl" dirty="0"/>
          </a:p>
          <a:p>
            <a:endParaRPr lang="es-ES" dirty="0"/>
          </a:p>
        </p:txBody>
      </p:sp>
    </p:spTree>
    <p:extLst>
      <p:ext uri="{BB962C8B-B14F-4D97-AF65-F5344CB8AC3E}">
        <p14:creationId xmlns:p14="http://schemas.microsoft.com/office/powerpoint/2010/main" val="374705155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510811983"/>
              </p:ext>
            </p:extLst>
          </p:nvPr>
        </p:nvGraphicFramePr>
        <p:xfrm>
          <a:off x="1379630" y="470402"/>
          <a:ext cx="6788432" cy="5961105"/>
        </p:xfrm>
        <a:graphic>
          <a:graphicData uri="http://schemas.openxmlformats.org/drawingml/2006/table">
            <a:tbl>
              <a:tblPr firstRow="1" bandRow="1">
                <a:tableStyleId>{5C22544A-7EE6-4342-B048-85BDC9FD1C3A}</a:tableStyleId>
              </a:tblPr>
              <a:tblGrid>
                <a:gridCol w="848554"/>
                <a:gridCol w="907350"/>
                <a:gridCol w="789758"/>
                <a:gridCol w="848554"/>
                <a:gridCol w="848554"/>
                <a:gridCol w="848554"/>
                <a:gridCol w="848554"/>
                <a:gridCol w="848554"/>
              </a:tblGrid>
              <a:tr h="2304942">
                <a:tc>
                  <a:txBody>
                    <a:bodyPr/>
                    <a:lstStyle/>
                    <a:p>
                      <a:pPr algn="ctr">
                        <a:lnSpc>
                          <a:spcPct val="150000"/>
                        </a:lnSpc>
                        <a:spcAft>
                          <a:spcPts val="0"/>
                        </a:spcAft>
                      </a:pPr>
                      <a:r>
                        <a:rPr lang="es-ES_tradnl" sz="1100" b="1" dirty="0">
                          <a:solidFill>
                            <a:srgbClr val="FFFFFF"/>
                          </a:solidFill>
                          <a:effectLst/>
                          <a:latin typeface="Arial"/>
                          <a:ea typeface="Times New Roman"/>
                          <a:cs typeface="Times New Roman"/>
                        </a:rPr>
                        <a:t>Hora</a:t>
                      </a:r>
                      <a:endParaRPr lang="es-ES_tradnl" sz="1200" dirty="0">
                        <a:effectLst/>
                        <a:latin typeface="Cambria"/>
                        <a:ea typeface="Cambria"/>
                        <a:cs typeface="Times New Roman"/>
                      </a:endParaRPr>
                    </a:p>
                  </a:txBody>
                  <a:tcPr marL="68580" marR="68580" marT="0" marB="0" vert="vert270"/>
                </a:tc>
                <a:tc>
                  <a:txBody>
                    <a:bodyPr/>
                    <a:lstStyle/>
                    <a:p>
                      <a:pPr algn="dist">
                        <a:lnSpc>
                          <a:spcPct val="150000"/>
                        </a:lnSpc>
                        <a:spcAft>
                          <a:spcPts val="0"/>
                        </a:spcAft>
                      </a:pPr>
                      <a:r>
                        <a:rPr lang="es-ES_tradnl" sz="1100" b="1" dirty="0">
                          <a:solidFill>
                            <a:srgbClr val="FFFFFF"/>
                          </a:solidFill>
                          <a:effectLst/>
                          <a:latin typeface="Arial"/>
                          <a:ea typeface="Times New Roman"/>
                          <a:cs typeface="Times New Roman"/>
                        </a:rPr>
                        <a:t>Presión de Entrada 2 A/B Y 2 C/D</a:t>
                      </a:r>
                      <a:endParaRPr lang="es-ES_tradnl" sz="1200" dirty="0">
                        <a:effectLst/>
                        <a:latin typeface="Cambria"/>
                        <a:ea typeface="Cambria"/>
                        <a:cs typeface="Times New Roman"/>
                      </a:endParaRPr>
                    </a:p>
                  </a:txBody>
                  <a:tcPr marL="68580" marR="68580" marT="0" marB="0" vert="vert270"/>
                </a:tc>
                <a:tc>
                  <a:txBody>
                    <a:bodyPr/>
                    <a:lstStyle/>
                    <a:p>
                      <a:pPr algn="ctr">
                        <a:lnSpc>
                          <a:spcPct val="150000"/>
                        </a:lnSpc>
                        <a:spcAft>
                          <a:spcPts val="0"/>
                        </a:spcAft>
                      </a:pPr>
                      <a:r>
                        <a:rPr lang="es-ES_tradnl" sz="1100" b="1">
                          <a:solidFill>
                            <a:srgbClr val="FFFFFF"/>
                          </a:solidFill>
                          <a:effectLst/>
                          <a:latin typeface="Arial"/>
                          <a:ea typeface="Times New Roman"/>
                          <a:cs typeface="Times New Roman"/>
                        </a:rPr>
                        <a:t>Presión de Salida 2 A/B</a:t>
                      </a:r>
                      <a:endParaRPr lang="es-ES_tradnl" sz="1200">
                        <a:effectLst/>
                        <a:latin typeface="Cambria"/>
                        <a:ea typeface="Cambria"/>
                        <a:cs typeface="Times New Roman"/>
                      </a:endParaRPr>
                    </a:p>
                  </a:txBody>
                  <a:tcPr marL="68580" marR="68580" marT="0" marB="0" vert="vert270"/>
                </a:tc>
                <a:tc>
                  <a:txBody>
                    <a:bodyPr/>
                    <a:lstStyle/>
                    <a:p>
                      <a:pPr algn="ctr">
                        <a:lnSpc>
                          <a:spcPct val="150000"/>
                        </a:lnSpc>
                        <a:spcAft>
                          <a:spcPts val="0"/>
                        </a:spcAft>
                      </a:pPr>
                      <a:r>
                        <a:rPr lang="es-ES_tradnl" sz="1100" b="1">
                          <a:solidFill>
                            <a:srgbClr val="FFFFFF"/>
                          </a:solidFill>
                          <a:effectLst/>
                          <a:latin typeface="Arial"/>
                          <a:ea typeface="Times New Roman"/>
                          <a:cs typeface="Times New Roman"/>
                        </a:rPr>
                        <a:t>Presión diferencial 2 A/B</a:t>
                      </a:r>
                      <a:endParaRPr lang="es-ES_tradnl" sz="1200">
                        <a:effectLst/>
                        <a:latin typeface="Cambria"/>
                        <a:ea typeface="Cambria"/>
                        <a:cs typeface="Times New Roman"/>
                      </a:endParaRPr>
                    </a:p>
                  </a:txBody>
                  <a:tcPr marL="68580" marR="68580" marT="0" marB="0" vert="vert270"/>
                </a:tc>
                <a:tc>
                  <a:txBody>
                    <a:bodyPr/>
                    <a:lstStyle/>
                    <a:p>
                      <a:pPr algn="ctr">
                        <a:lnSpc>
                          <a:spcPct val="150000"/>
                        </a:lnSpc>
                        <a:spcAft>
                          <a:spcPts val="0"/>
                        </a:spcAft>
                      </a:pPr>
                      <a:r>
                        <a:rPr lang="es-ES_tradnl" sz="1100" b="1">
                          <a:solidFill>
                            <a:srgbClr val="FFFFFF"/>
                          </a:solidFill>
                          <a:effectLst/>
                          <a:latin typeface="Arial"/>
                          <a:ea typeface="Times New Roman"/>
                          <a:cs typeface="Times New Roman"/>
                        </a:rPr>
                        <a:t>Presión de Salida 2C/D</a:t>
                      </a:r>
                      <a:endParaRPr lang="es-ES_tradnl" sz="1200">
                        <a:effectLst/>
                        <a:latin typeface="Cambria"/>
                        <a:ea typeface="Cambria"/>
                        <a:cs typeface="Times New Roman"/>
                      </a:endParaRPr>
                    </a:p>
                  </a:txBody>
                  <a:tcPr marL="68580" marR="68580" marT="0" marB="0" vert="vert270"/>
                </a:tc>
                <a:tc>
                  <a:txBody>
                    <a:bodyPr/>
                    <a:lstStyle/>
                    <a:p>
                      <a:pPr algn="ctr">
                        <a:lnSpc>
                          <a:spcPct val="150000"/>
                        </a:lnSpc>
                        <a:spcAft>
                          <a:spcPts val="0"/>
                        </a:spcAft>
                      </a:pPr>
                      <a:r>
                        <a:rPr lang="es-ES_tradnl" sz="1100" b="1">
                          <a:solidFill>
                            <a:srgbClr val="FFFFFF"/>
                          </a:solidFill>
                          <a:effectLst/>
                          <a:latin typeface="Arial"/>
                          <a:ea typeface="Times New Roman"/>
                          <a:cs typeface="Times New Roman"/>
                        </a:rPr>
                        <a:t>Presión diferencial 2C/D</a:t>
                      </a:r>
                      <a:endParaRPr lang="es-ES_tradnl" sz="1200">
                        <a:effectLst/>
                        <a:latin typeface="Cambria"/>
                        <a:ea typeface="Cambria"/>
                        <a:cs typeface="Times New Roman"/>
                      </a:endParaRPr>
                    </a:p>
                  </a:txBody>
                  <a:tcPr marL="68580" marR="68580" marT="0" marB="0" vert="vert270"/>
                </a:tc>
                <a:tc>
                  <a:txBody>
                    <a:bodyPr/>
                    <a:lstStyle/>
                    <a:p>
                      <a:pPr algn="ctr">
                        <a:lnSpc>
                          <a:spcPct val="150000"/>
                        </a:lnSpc>
                        <a:spcAft>
                          <a:spcPts val="0"/>
                        </a:spcAft>
                      </a:pPr>
                      <a:r>
                        <a:rPr lang="es-ES_tradnl" sz="1100" b="1">
                          <a:solidFill>
                            <a:srgbClr val="FFFFFF"/>
                          </a:solidFill>
                          <a:effectLst/>
                          <a:latin typeface="Arial"/>
                          <a:ea typeface="Times New Roman"/>
                          <a:cs typeface="Times New Roman"/>
                        </a:rPr>
                        <a:t>Porcentaje de Error de la Presión de Salida</a:t>
                      </a:r>
                      <a:endParaRPr lang="es-ES_tradnl" sz="1200">
                        <a:effectLst/>
                        <a:latin typeface="Cambria"/>
                        <a:ea typeface="Cambria"/>
                        <a:cs typeface="Times New Roman"/>
                      </a:endParaRPr>
                    </a:p>
                  </a:txBody>
                  <a:tcPr marL="68580" marR="68580" marT="0" marB="0" vert="vert270"/>
                </a:tc>
                <a:tc>
                  <a:txBody>
                    <a:bodyPr/>
                    <a:lstStyle/>
                    <a:p>
                      <a:pPr algn="ctr">
                        <a:lnSpc>
                          <a:spcPct val="150000"/>
                        </a:lnSpc>
                        <a:spcAft>
                          <a:spcPts val="0"/>
                        </a:spcAft>
                      </a:pPr>
                      <a:r>
                        <a:rPr lang="es-ES_tradnl" sz="1100" b="1">
                          <a:solidFill>
                            <a:srgbClr val="FFFFFF"/>
                          </a:solidFill>
                          <a:effectLst/>
                          <a:latin typeface="Arial"/>
                          <a:ea typeface="Times New Roman"/>
                          <a:cs typeface="Times New Roman"/>
                        </a:rPr>
                        <a:t>Porcentaje de Error de la Presión diferencial.</a:t>
                      </a:r>
                      <a:endParaRPr lang="es-ES_tradnl" sz="1200">
                        <a:effectLst/>
                        <a:latin typeface="Cambria"/>
                        <a:ea typeface="Cambria"/>
                        <a:cs typeface="Times New Roman"/>
                      </a:endParaRPr>
                    </a:p>
                  </a:txBody>
                  <a:tcPr marL="68580" marR="68580" marT="0" marB="0" vert="vert270"/>
                </a:tc>
              </a:tr>
              <a:tr h="522309">
                <a:tc>
                  <a:txBody>
                    <a:bodyPr/>
                    <a:lstStyle/>
                    <a:p>
                      <a:pPr algn="ctr">
                        <a:lnSpc>
                          <a:spcPct val="150000"/>
                        </a:lnSpc>
                        <a:spcAft>
                          <a:spcPts val="0"/>
                        </a:spcAft>
                      </a:pPr>
                      <a:r>
                        <a:rPr lang="es-ES_tradnl" sz="1200" b="1">
                          <a:solidFill>
                            <a:srgbClr val="000000"/>
                          </a:solidFill>
                          <a:effectLst/>
                          <a:latin typeface="Arial"/>
                          <a:ea typeface="Times New Roman"/>
                          <a:cs typeface="Times New Roman"/>
                        </a:rPr>
                        <a:t>7:00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85,7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75,3</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10,4</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75,1</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10,6</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0,27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1,89</a:t>
                      </a:r>
                      <a:endParaRPr lang="es-ES_tradnl" sz="1200">
                        <a:effectLst/>
                        <a:latin typeface="Cambria"/>
                        <a:ea typeface="Cambria"/>
                        <a:cs typeface="Times New Roman"/>
                      </a:endParaRPr>
                    </a:p>
                  </a:txBody>
                  <a:tcPr marL="68580" marR="68580" marT="0" marB="0"/>
                </a:tc>
              </a:tr>
              <a:tr h="522309">
                <a:tc>
                  <a:txBody>
                    <a:bodyPr/>
                    <a:lstStyle/>
                    <a:p>
                      <a:pPr algn="ctr">
                        <a:lnSpc>
                          <a:spcPct val="150000"/>
                        </a:lnSpc>
                        <a:spcAft>
                          <a:spcPts val="0"/>
                        </a:spcAft>
                      </a:pPr>
                      <a:r>
                        <a:rPr lang="es-ES_tradnl" sz="1200" b="1">
                          <a:solidFill>
                            <a:srgbClr val="000000"/>
                          </a:solidFill>
                          <a:effectLst/>
                          <a:latin typeface="Arial"/>
                          <a:ea typeface="Times New Roman"/>
                          <a:cs typeface="Times New Roman"/>
                        </a:rPr>
                        <a:t>11:00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90,9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78,8</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12,1</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78,5</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12,4</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0,38</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2,42</a:t>
                      </a:r>
                      <a:endParaRPr lang="es-ES_tradnl" sz="1200">
                        <a:effectLst/>
                        <a:latin typeface="Cambria"/>
                        <a:ea typeface="Cambria"/>
                        <a:cs typeface="Times New Roman"/>
                      </a:endParaRPr>
                    </a:p>
                  </a:txBody>
                  <a:tcPr marL="68580" marR="68580" marT="0" marB="0"/>
                </a:tc>
              </a:tr>
              <a:tr h="522309">
                <a:tc>
                  <a:txBody>
                    <a:bodyPr/>
                    <a:lstStyle/>
                    <a:p>
                      <a:pPr algn="ctr">
                        <a:lnSpc>
                          <a:spcPct val="150000"/>
                        </a:lnSpc>
                        <a:spcAft>
                          <a:spcPts val="0"/>
                        </a:spcAft>
                      </a:pPr>
                      <a:r>
                        <a:rPr lang="es-ES_tradnl" sz="1200" b="1">
                          <a:solidFill>
                            <a:srgbClr val="000000"/>
                          </a:solidFill>
                          <a:effectLst/>
                          <a:latin typeface="Arial"/>
                          <a:ea typeface="Times New Roman"/>
                          <a:cs typeface="Times New Roman"/>
                        </a:rPr>
                        <a:t>15:00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90,2</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78,5</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11,7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78,3</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11,9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0,25</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1,68</a:t>
                      </a:r>
                      <a:endParaRPr lang="es-ES_tradnl" sz="1200">
                        <a:effectLst/>
                        <a:latin typeface="Cambria"/>
                        <a:ea typeface="Cambria"/>
                        <a:cs typeface="Times New Roman"/>
                      </a:endParaRPr>
                    </a:p>
                  </a:txBody>
                  <a:tcPr marL="68580" marR="68580" marT="0" marB="0"/>
                </a:tc>
              </a:tr>
              <a:tr h="522309">
                <a:tc>
                  <a:txBody>
                    <a:bodyPr/>
                    <a:lstStyle/>
                    <a:p>
                      <a:pPr algn="ctr">
                        <a:lnSpc>
                          <a:spcPct val="150000"/>
                        </a:lnSpc>
                        <a:spcAft>
                          <a:spcPts val="0"/>
                        </a:spcAft>
                      </a:pPr>
                      <a:r>
                        <a:rPr lang="es-ES_tradnl" sz="1200" b="1">
                          <a:solidFill>
                            <a:srgbClr val="000000"/>
                          </a:solidFill>
                          <a:effectLst/>
                          <a:latin typeface="Arial"/>
                          <a:ea typeface="Times New Roman"/>
                          <a:cs typeface="Times New Roman"/>
                        </a:rPr>
                        <a:t>19:00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88,5</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76,9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11,6</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76,6</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11,9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0,39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2,52</a:t>
                      </a:r>
                      <a:endParaRPr lang="es-ES_tradnl" sz="1200">
                        <a:effectLst/>
                        <a:latin typeface="Cambria"/>
                        <a:ea typeface="Cambria"/>
                        <a:cs typeface="Times New Roman"/>
                      </a:endParaRPr>
                    </a:p>
                  </a:txBody>
                  <a:tcPr marL="68580" marR="68580" marT="0" marB="0"/>
                </a:tc>
              </a:tr>
              <a:tr h="522309">
                <a:tc>
                  <a:txBody>
                    <a:bodyPr/>
                    <a:lstStyle/>
                    <a:p>
                      <a:pPr algn="ctr">
                        <a:lnSpc>
                          <a:spcPct val="150000"/>
                        </a:lnSpc>
                        <a:spcAft>
                          <a:spcPts val="0"/>
                        </a:spcAft>
                      </a:pPr>
                      <a:r>
                        <a:rPr lang="es-ES_tradnl" sz="1200" b="1">
                          <a:solidFill>
                            <a:srgbClr val="000000"/>
                          </a:solidFill>
                          <a:effectLst/>
                          <a:latin typeface="Arial"/>
                          <a:ea typeface="Times New Roman"/>
                          <a:cs typeface="Times New Roman"/>
                        </a:rPr>
                        <a:t>23:00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87,7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76,3</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11,4</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76</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11,7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0,39</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2,56</a:t>
                      </a:r>
                      <a:endParaRPr lang="es-ES_tradnl" sz="1200">
                        <a:effectLst/>
                        <a:latin typeface="Cambria"/>
                        <a:ea typeface="Cambria"/>
                        <a:cs typeface="Times New Roman"/>
                      </a:endParaRPr>
                    </a:p>
                  </a:txBody>
                  <a:tcPr marL="68580" marR="68580" marT="0" marB="0"/>
                </a:tc>
              </a:tr>
              <a:tr h="522309">
                <a:tc>
                  <a:txBody>
                    <a:bodyPr/>
                    <a:lstStyle/>
                    <a:p>
                      <a:pPr algn="ctr">
                        <a:lnSpc>
                          <a:spcPct val="150000"/>
                        </a:lnSpc>
                        <a:spcAft>
                          <a:spcPts val="0"/>
                        </a:spcAft>
                      </a:pPr>
                      <a:r>
                        <a:rPr lang="es-ES_tradnl" sz="1200" b="1">
                          <a:solidFill>
                            <a:srgbClr val="000000"/>
                          </a:solidFill>
                          <a:effectLst/>
                          <a:latin typeface="Arial"/>
                          <a:ea typeface="Times New Roman"/>
                          <a:cs typeface="Times New Roman"/>
                        </a:rPr>
                        <a:t>3:00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86,5</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75,8</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10,7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75,7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10,8</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0,13</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0,93</a:t>
                      </a:r>
                      <a:endParaRPr lang="es-ES_tradnl" sz="1200">
                        <a:effectLst/>
                        <a:latin typeface="Cambria"/>
                        <a:ea typeface="Cambria"/>
                        <a:cs typeface="Times New Roman"/>
                      </a:endParaRPr>
                    </a:p>
                  </a:txBody>
                  <a:tcPr marL="68580" marR="68580" marT="0" marB="0"/>
                </a:tc>
              </a:tr>
              <a:tr h="522309">
                <a:tc>
                  <a:txBody>
                    <a:bodyPr/>
                    <a:lstStyle/>
                    <a:p>
                      <a:pPr algn="ctr">
                        <a:lnSpc>
                          <a:spcPct val="150000"/>
                        </a:lnSpc>
                        <a:spcAft>
                          <a:spcPts val="0"/>
                        </a:spcAft>
                      </a:pPr>
                      <a:r>
                        <a:rPr lang="es-ES_tradnl" sz="1200" b="1" dirty="0" smtClean="0">
                          <a:solidFill>
                            <a:srgbClr val="000000"/>
                          </a:solidFill>
                          <a:effectLst/>
                          <a:latin typeface="Arial"/>
                          <a:ea typeface="Times New Roman"/>
                          <a:cs typeface="Times New Roman"/>
                        </a:rPr>
                        <a:t>Promedio</a:t>
                      </a:r>
                      <a:endParaRPr lang="es-ES_tradnl" sz="1200" dirty="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88,25</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76,93</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11,32</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76,7</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latin typeface="Arial"/>
                          <a:ea typeface="Times New Roman"/>
                          <a:cs typeface="Times New Roman"/>
                        </a:rPr>
                        <a:t>11,55</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a:solidFill>
                            <a:srgbClr val="000000"/>
                          </a:solidFill>
                          <a:effectLst/>
                          <a:highlight>
                            <a:srgbClr val="FFFF00"/>
                          </a:highlight>
                          <a:latin typeface="Arial"/>
                          <a:ea typeface="Times New Roman"/>
                          <a:cs typeface="Times New Roman"/>
                        </a:rPr>
                        <a:t>0,30</a:t>
                      </a:r>
                      <a:endParaRPr lang="es-ES_tradnl" sz="1200">
                        <a:effectLst/>
                        <a:latin typeface="Cambria"/>
                        <a:ea typeface="Cambria"/>
                        <a:cs typeface="Times New Roman"/>
                      </a:endParaRPr>
                    </a:p>
                  </a:txBody>
                  <a:tcPr marL="68580" marR="68580" marT="0" marB="0"/>
                </a:tc>
                <a:tc>
                  <a:txBody>
                    <a:bodyPr/>
                    <a:lstStyle/>
                    <a:p>
                      <a:pPr algn="ctr">
                        <a:lnSpc>
                          <a:spcPct val="150000"/>
                        </a:lnSpc>
                        <a:spcAft>
                          <a:spcPts val="0"/>
                        </a:spcAft>
                      </a:pPr>
                      <a:r>
                        <a:rPr lang="es-ES_tradnl" sz="1200" dirty="0">
                          <a:solidFill>
                            <a:srgbClr val="000000"/>
                          </a:solidFill>
                          <a:effectLst/>
                          <a:highlight>
                            <a:srgbClr val="FFFF00"/>
                          </a:highlight>
                          <a:latin typeface="Arial"/>
                          <a:ea typeface="Times New Roman"/>
                          <a:cs typeface="Times New Roman"/>
                        </a:rPr>
                        <a:t>2,02</a:t>
                      </a:r>
                      <a:endParaRPr lang="es-ES_tradnl" sz="1200" dirty="0">
                        <a:effectLst/>
                        <a:latin typeface="Cambria"/>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223712377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689916"/>
            <a:ext cx="8229600" cy="5436247"/>
          </a:xfrm>
        </p:spPr>
        <p:txBody>
          <a:bodyPr>
            <a:normAutofit fontScale="92500" lnSpcReduction="10000"/>
          </a:bodyPr>
          <a:lstStyle/>
          <a:p>
            <a:pPr lvl="0" algn="just"/>
            <a:r>
              <a:rPr lang="es-EC" dirty="0"/>
              <a:t>Realizar la ingeniería de detalle analizando las especificaciones técnicas necesarias, con la cual, se establecerán todos los aspectos de montaje e implementación del proyecto.</a:t>
            </a:r>
          </a:p>
          <a:p>
            <a:pPr marL="0" lvl="0" indent="0" algn="just">
              <a:buNone/>
            </a:pPr>
            <a:endParaRPr lang="es-ES_tradnl" dirty="0"/>
          </a:p>
          <a:p>
            <a:pPr lvl="0" algn="just"/>
            <a:r>
              <a:rPr lang="es-EC" dirty="0"/>
              <a:t>Desarrollar el software, tanto de la lógica de programación en RsLogix 5000 como del HMI en Intouch.</a:t>
            </a:r>
            <a:endParaRPr lang="es-ES_tradnl" dirty="0"/>
          </a:p>
          <a:p>
            <a:pPr marL="0" indent="0" algn="just">
              <a:buNone/>
            </a:pPr>
            <a:endParaRPr lang="es-ES_tradnl" dirty="0"/>
          </a:p>
          <a:p>
            <a:pPr lvl="0" algn="just"/>
            <a:r>
              <a:rPr lang="es-EC" dirty="0"/>
              <a:t>Simular el sistema de manera que permita obtener una visión del sistema a implementarse posteriormente.   </a:t>
            </a:r>
            <a:endParaRPr lang="es-ES_tradnl" dirty="0"/>
          </a:p>
          <a:p>
            <a:endParaRPr lang="es-ES" dirty="0"/>
          </a:p>
        </p:txBody>
      </p:sp>
    </p:spTree>
    <p:extLst>
      <p:ext uri="{BB962C8B-B14F-4D97-AF65-F5344CB8AC3E}">
        <p14:creationId xmlns:p14="http://schemas.microsoft.com/office/powerpoint/2010/main" val="161417239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Conclusiones</a:t>
            </a:r>
            <a:endParaRPr lang="es-ES" dirty="0"/>
          </a:p>
        </p:txBody>
      </p:sp>
      <p:sp>
        <p:nvSpPr>
          <p:cNvPr id="3" name="Marcador de contenido 2"/>
          <p:cNvSpPr>
            <a:spLocks noGrp="1"/>
          </p:cNvSpPr>
          <p:nvPr>
            <p:ph idx="1"/>
          </p:nvPr>
        </p:nvSpPr>
        <p:spPr>
          <a:xfrm>
            <a:off x="457200" y="1600200"/>
            <a:ext cx="8229600" cy="4389525"/>
          </a:xfrm>
        </p:spPr>
        <p:txBody>
          <a:bodyPr>
            <a:normAutofit fontScale="70000" lnSpcReduction="20000"/>
          </a:bodyPr>
          <a:lstStyle/>
          <a:p>
            <a:pPr lvl="0" algn="just"/>
            <a:r>
              <a:rPr lang="es-EC" dirty="0"/>
              <a:t>El concepto de optimización enfocada a la mejora de procesos de producción y la base metodológica (Seis Sigma) del proyecto permiten enfocar el desarrollo de la ingeniería de manera que se sigan los objetivos planteados y no se cometan errores por un mal direccionamiento en el desarrollo del proyecto, que es muy casual, en la realización de cualquier trabajo de ingeniería. </a:t>
            </a:r>
            <a:endParaRPr lang="es-ES_tradnl" dirty="0"/>
          </a:p>
          <a:p>
            <a:pPr lvl="0" algn="just"/>
            <a:endParaRPr lang="es-ES_tradnl" dirty="0"/>
          </a:p>
          <a:p>
            <a:pPr lvl="0" algn="just"/>
            <a:r>
              <a:rPr lang="es-EC" dirty="0"/>
              <a:t>La mejor opción a implementarse parte de una arreglo de matrices que evalúan la viabilidad, consistencia y desarrollo del proyecto, siendo la mejor opción la que obtiene la calificación de 75/80 dentro de las opciones térmicas y 70/80 dentro de las opciones hidraúlicas. La opción escogida es</a:t>
            </a:r>
            <a:r>
              <a:rPr lang="es-EC" dirty="0" smtClean="0"/>
              <a:t>: implementar </a:t>
            </a:r>
            <a:r>
              <a:rPr lang="es-EC" dirty="0"/>
              <a:t>un Aero enfriador general en la segunda etapa, en lo posible similar al ya instalado, en paralelo a este último y con un “Hot Tap” para evitar que el sistema de enfriamiento paralice su operación.</a:t>
            </a:r>
            <a:endParaRPr lang="es-ES_tradnl" dirty="0"/>
          </a:p>
          <a:p>
            <a:pPr algn="just"/>
            <a:endParaRPr lang="es-ES_tradnl" dirty="0"/>
          </a:p>
          <a:p>
            <a:pPr marL="0" indent="0">
              <a:buNone/>
            </a:pPr>
            <a:endParaRPr lang="es-ES_tradnl" dirty="0"/>
          </a:p>
        </p:txBody>
      </p:sp>
    </p:spTree>
    <p:extLst>
      <p:ext uri="{BB962C8B-B14F-4D97-AF65-F5344CB8AC3E}">
        <p14:creationId xmlns:p14="http://schemas.microsoft.com/office/powerpoint/2010/main" val="374405110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816204"/>
            <a:ext cx="8229600" cy="4525963"/>
          </a:xfrm>
        </p:spPr>
        <p:txBody>
          <a:bodyPr>
            <a:normAutofit fontScale="77500" lnSpcReduction="20000"/>
          </a:bodyPr>
          <a:lstStyle/>
          <a:p>
            <a:pPr lvl="0" algn="just"/>
            <a:r>
              <a:rPr lang="es-EC" dirty="0"/>
              <a:t>Toda la ingeniería de detalle realizada, es la necesaria para que cualquier empresa que implemente el equipo pueda hacerlo sin ningún inconveniente, se basa en los componentes eléctricos necesarios, las conexiones, la programación y contiene todos los cálculos respectivos, así como una revisión completa de la ingeniería básica y además se toma consideraciones adicionales para su implementación. </a:t>
            </a:r>
            <a:endParaRPr lang="es-ES_tradnl" dirty="0"/>
          </a:p>
          <a:p>
            <a:pPr marL="0" indent="0" algn="just">
              <a:buNone/>
            </a:pPr>
            <a:r>
              <a:rPr lang="es-EC" dirty="0"/>
              <a:t> </a:t>
            </a:r>
            <a:endParaRPr lang="es-ES_tradnl" dirty="0"/>
          </a:p>
          <a:p>
            <a:pPr lvl="0" algn="just"/>
            <a:r>
              <a:rPr lang="es-EC" dirty="0"/>
              <a:t>El desarrollo de las pantallas de la HMI buscan no causar confusión en los operadores del sistema y su programación intenta optimizar las líneas de código, para obtener respuestas más rápidas y confiables dentro del manejo del sistema.</a:t>
            </a:r>
            <a:endParaRPr lang="es-ES_tradnl" dirty="0"/>
          </a:p>
          <a:p>
            <a:endParaRPr lang="es-ES" dirty="0"/>
          </a:p>
        </p:txBody>
      </p:sp>
    </p:spTree>
    <p:extLst>
      <p:ext uri="{BB962C8B-B14F-4D97-AF65-F5344CB8AC3E}">
        <p14:creationId xmlns:p14="http://schemas.microsoft.com/office/powerpoint/2010/main" val="58920160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376318"/>
            <a:ext cx="8229600" cy="5770206"/>
          </a:xfrm>
        </p:spPr>
        <p:txBody>
          <a:bodyPr>
            <a:normAutofit fontScale="62500" lnSpcReduction="20000"/>
          </a:bodyPr>
          <a:lstStyle/>
          <a:p>
            <a:pPr lvl="0" algn="just"/>
            <a:r>
              <a:rPr lang="es-EC" dirty="0"/>
              <a:t>Las simulaciones y sus resultados corroboran aspectos de operacionalidad y funcionalidad del sistema a través de la HMI, dando como resultado aproximaciones cercanas a los valores esperados en cuanto a: temperatura, presión, encendido, apagado, alarmas de alto-alto, fallas de alimentación y problemas de vibración que son aspectos importantes para el manejo del sistema y que se comparan en base al historial presentado por el Aero Enfriador </a:t>
            </a:r>
            <a:r>
              <a:rPr lang="es-EC" dirty="0" smtClean="0"/>
              <a:t>WS16</a:t>
            </a:r>
            <a:r>
              <a:rPr lang="es-EC" dirty="0"/>
              <a:t>-EX1-002A/B que es la única fuente de comparación confiable por su parecido en cuanto a funcionamiento dentro del sistema de enfriamiento de agua en formación</a:t>
            </a:r>
            <a:r>
              <a:rPr lang="es-EC" dirty="0" smtClean="0"/>
              <a:t>.</a:t>
            </a:r>
            <a:endParaRPr lang="es-ES_tradnl" dirty="0" smtClean="0"/>
          </a:p>
          <a:p>
            <a:pPr lvl="0" algn="just"/>
            <a:endParaRPr lang="es-ES_tradnl" dirty="0"/>
          </a:p>
          <a:p>
            <a:pPr lvl="0" algn="just"/>
            <a:r>
              <a:rPr lang="es-ES" dirty="0"/>
              <a:t>La diferencia entre los porcentajes de variación de temperatura en las simulaciones, muestran una mejora. La mayor cantidad de porcentaje de error hace que la diferencia entre la temperatura que entra y la que sale sea mayor, llegando a un aproximado de 12%, que para este caso resulta ser mejor. Mientras que la diferencia entre la presión de entrada y de salida muestra un porcentaje de error mínimo, siendo apenas 0,3 % el porcentaje de error de la presión de salida y 2,02 % el porcentaje de error del diferencial de presión. Se comprueba que estos valores son los esperados y son observados a detalle dentro del estudio térmico e hidráulico que señalaba una mejora substancial en la reducción de la temperatura y que la presión de vapor de agua sufriría un mínimo cambio</a:t>
            </a:r>
            <a:r>
              <a:rPr lang="es-ES" dirty="0" smtClean="0"/>
              <a:t>.</a:t>
            </a:r>
            <a:endParaRPr lang="es-ES_tradnl" dirty="0"/>
          </a:p>
        </p:txBody>
      </p:sp>
    </p:spTree>
    <p:extLst>
      <p:ext uri="{BB962C8B-B14F-4D97-AF65-F5344CB8AC3E}">
        <p14:creationId xmlns:p14="http://schemas.microsoft.com/office/powerpoint/2010/main" val="233386854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Recomendaciones</a:t>
            </a:r>
            <a:endParaRPr lang="es-ES" dirty="0"/>
          </a:p>
        </p:txBody>
      </p:sp>
      <p:sp>
        <p:nvSpPr>
          <p:cNvPr id="3" name="Marcador de contenido 2"/>
          <p:cNvSpPr>
            <a:spLocks noGrp="1"/>
          </p:cNvSpPr>
          <p:nvPr>
            <p:ph idx="1"/>
          </p:nvPr>
        </p:nvSpPr>
        <p:spPr/>
        <p:txBody>
          <a:bodyPr>
            <a:normAutofit fontScale="92500" lnSpcReduction="10000"/>
          </a:bodyPr>
          <a:lstStyle/>
          <a:p>
            <a:pPr lvl="0" algn="just"/>
            <a:r>
              <a:rPr lang="es-EC" dirty="0"/>
              <a:t>El diseño de P&amp;ID’s, diagramas esquemáticos de instrumentación, control y de potencia resultan ser la columna vertebral para la implementación del proyecto, estos determinan la cantidad de elementos y su ubicación, indicando además las conexiones a realizarse. Los mismos sólo pueden ser modifcados en casos excepcionales debido a que cualquier cambio provocaría una modificación inmediata en los demás elementos del proyecto. </a:t>
            </a:r>
            <a:endParaRPr lang="es-ES_tradnl" dirty="0"/>
          </a:p>
          <a:p>
            <a:endParaRPr lang="es-ES" dirty="0"/>
          </a:p>
        </p:txBody>
      </p:sp>
    </p:spTree>
    <p:extLst>
      <p:ext uri="{BB962C8B-B14F-4D97-AF65-F5344CB8AC3E}">
        <p14:creationId xmlns:p14="http://schemas.microsoft.com/office/powerpoint/2010/main" val="381769498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548797"/>
            <a:ext cx="8229600" cy="5738845"/>
          </a:xfrm>
        </p:spPr>
        <p:txBody>
          <a:bodyPr>
            <a:normAutofit fontScale="77500" lnSpcReduction="20000"/>
          </a:bodyPr>
          <a:lstStyle/>
          <a:p>
            <a:pPr lvl="0" algn="just"/>
            <a:r>
              <a:rPr lang="es-EC" dirty="0"/>
              <a:t>Se han tomado en cuenta los aspectos necesarios para una implementación óptima pero se debe tener claro que los problemas que se podrían suscitar en la puesta en marcha del Aero Enfriador son cuestiones aleatorias y ajenas a la ingeniería desarrollada, estos problemas se recomienda deben ser solucionados (de forma preferencial) en base a las características de los elementos y en base a las consideraciones propuestas. </a:t>
            </a:r>
            <a:endParaRPr lang="es-ES_tradnl" dirty="0"/>
          </a:p>
          <a:p>
            <a:pPr marL="0" indent="0">
              <a:buNone/>
            </a:pPr>
            <a:endParaRPr lang="es-ES_tradnl" dirty="0"/>
          </a:p>
          <a:p>
            <a:pPr lvl="0" algn="just"/>
            <a:r>
              <a:rPr lang="es-EC" dirty="0"/>
              <a:t>La parte interna de la tubería de Ø10” (10 pulgadas de diámetro), de la salida del aero enfriador se ensucia debido a la cantidad de ppm (partes por millón) de crudo que se encuentran en el agua que sale de los aero enfriadores de primera etapa correspondientes a los FWKO A, B y C. Por lo que se recomienda limpiarlos cada 14 días aproximadamente, debido a que el desempeño del sistema se ve afectado, pasa de enfriar 22 °F aproximadamente a menos de 10 °F. </a:t>
            </a:r>
            <a:endParaRPr lang="es-ES_tradnl" dirty="0"/>
          </a:p>
        </p:txBody>
      </p:sp>
    </p:spTree>
    <p:extLst>
      <p:ext uri="{BB962C8B-B14F-4D97-AF65-F5344CB8AC3E}">
        <p14:creationId xmlns:p14="http://schemas.microsoft.com/office/powerpoint/2010/main" val="423671620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878924"/>
            <a:ext cx="8229600" cy="4525963"/>
          </a:xfrm>
        </p:spPr>
        <p:txBody>
          <a:bodyPr>
            <a:normAutofit fontScale="92500" lnSpcReduction="20000"/>
          </a:bodyPr>
          <a:lstStyle/>
          <a:p>
            <a:pPr lvl="0" algn="just"/>
            <a:r>
              <a:rPr lang="es-EC" dirty="0"/>
              <a:t>Es importante además realizar un mantenimiento periódico; predictivo y  preventivo tal y como se lo hace en todos los equipos de la plataforma Villano A, teniendo especial enfásis, en los transmisores de presión y los switch de vibración. Los transmisores de presión pueden variar su medición por problemas de depuración en la tubería o por suciedad dentro de la misma. Y los switch de vibración tienen que ser calibrados periódicamente porque por la misma vibración ejercida tienden a descalibrar los dispositivos y enviar señales erróneas. </a:t>
            </a:r>
            <a:endParaRPr lang="es-ES_tradnl" dirty="0"/>
          </a:p>
          <a:p>
            <a:endParaRPr lang="es-ES" dirty="0"/>
          </a:p>
        </p:txBody>
      </p:sp>
    </p:spTree>
    <p:extLst>
      <p:ext uri="{BB962C8B-B14F-4D97-AF65-F5344CB8AC3E}">
        <p14:creationId xmlns:p14="http://schemas.microsoft.com/office/powerpoint/2010/main" val="19242644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15489" y="2747816"/>
            <a:ext cx="7513032" cy="923330"/>
          </a:xfrm>
          <a:prstGeom prst="rect">
            <a:avLst/>
          </a:prstGeom>
          <a:noFill/>
        </p:spPr>
        <p:txBody>
          <a:bodyPr wrap="none" lIns="91440" tIns="45720" rIns="91440" bIns="45720">
            <a:spAutoFit/>
          </a:bodyPr>
          <a:lstStyle/>
          <a:p>
            <a:pPr algn="ctr"/>
            <a:r>
              <a:rPr lang="es-ES_tradnl"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Gracias por su atención !!</a:t>
            </a:r>
            <a:endParaRPr lang="es-ES_tradnl"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10701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pPr lvl="2" algn="ctr" defTabSz="457200" rtl="0">
              <a:spcBef>
                <a:spcPct val="0"/>
              </a:spcBef>
            </a:pPr>
            <a:r>
              <a:rPr lang="es-EC" sz="2800" b="1" dirty="0" smtClean="0"/>
              <a:t/>
            </a:r>
            <a:br>
              <a:rPr lang="es-EC" sz="2800" b="1" dirty="0" smtClean="0"/>
            </a:br>
            <a:r>
              <a:rPr lang="es-EC" sz="2800" b="1" dirty="0" smtClean="0"/>
              <a:t>AGIP OIL Ecuador.</a:t>
            </a:r>
            <a:r>
              <a:rPr lang="es-ES_tradnl" sz="2800" b="1" dirty="0" smtClean="0"/>
              <a:t/>
            </a:r>
            <a:br>
              <a:rPr lang="es-ES_tradnl" sz="2800" b="1" dirty="0" smtClean="0"/>
            </a:br>
            <a:endParaRPr lang="es-ES" sz="2800" dirty="0"/>
          </a:p>
        </p:txBody>
      </p:sp>
      <p:sp>
        <p:nvSpPr>
          <p:cNvPr id="5" name="Marcador de contenido 4"/>
          <p:cNvSpPr>
            <a:spLocks noGrp="1"/>
          </p:cNvSpPr>
          <p:nvPr>
            <p:ph sz="half" idx="1"/>
          </p:nvPr>
        </p:nvSpPr>
        <p:spPr/>
        <p:txBody>
          <a:bodyPr>
            <a:normAutofit fontScale="77500" lnSpcReduction="20000"/>
          </a:bodyPr>
          <a:lstStyle/>
          <a:p>
            <a:pPr marL="0" indent="0">
              <a:buNone/>
            </a:pPr>
            <a:endParaRPr lang="es-ES_tradnl" dirty="0"/>
          </a:p>
          <a:p>
            <a:pPr algn="just"/>
            <a:r>
              <a:rPr lang="es-EC" dirty="0" smtClean="0"/>
              <a:t>Agip Oil Ecuador B.V. (A.O.E), es una empresa transnacional petrolera perteneciente al Grupo ENI, mismo que está presente en alrededor de 70 países y con una plantilla de 73.000 empleados, trabaja como compañía de energía integrada, ya que opera con petróleo y gas. Se encuentra presente en el Ecuador desde Febrero del 2000 y su actividad se centra alrededor del Bloque 10 de la Selva Amazónica Ecuatoriana </a:t>
            </a:r>
            <a:endParaRPr lang="es-ES" dirty="0"/>
          </a:p>
        </p:txBody>
      </p:sp>
      <p:pic>
        <p:nvPicPr>
          <p:cNvPr id="7" name="0 Imagen"/>
          <p:cNvPicPr>
            <a:picLocks noGrp="1"/>
          </p:cNvPicPr>
          <p:nvPr>
            <p:ph sz="half" idx="2"/>
          </p:nvPr>
        </p:nvPicPr>
        <p:blipFill>
          <a:blip r:embed="rId2">
            <a:extLst>
              <a:ext uri="{28A0092B-C50C-407E-A947-70E740481C1C}">
                <a14:useLocalDpi xmlns:a14="http://schemas.microsoft.com/office/drawing/2010/main" val="0"/>
              </a:ext>
            </a:extLst>
          </a:blip>
          <a:srcRect l="4541" r="4541"/>
          <a:stretch>
            <a:fillRect/>
          </a:stretch>
        </p:blipFill>
        <p:spPr bwMode="auto">
          <a:xfrm>
            <a:off x="4495800" y="1600200"/>
            <a:ext cx="4427473" cy="4688559"/>
          </a:xfrm>
          <a:prstGeom prst="rect">
            <a:avLst/>
          </a:prstGeom>
          <a:noFill/>
          <a:ln>
            <a:noFill/>
          </a:ln>
        </p:spPr>
      </p:pic>
    </p:spTree>
    <p:extLst>
      <p:ext uri="{BB962C8B-B14F-4D97-AF65-F5344CB8AC3E}">
        <p14:creationId xmlns:p14="http://schemas.microsoft.com/office/powerpoint/2010/main" val="6401261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es-EC" b="1" dirty="0" smtClean="0"/>
              <a:t/>
            </a:r>
            <a:br>
              <a:rPr lang="es-EC" b="1" dirty="0" smtClean="0"/>
            </a:br>
            <a:r>
              <a:rPr lang="es-EC" b="1" dirty="0" smtClean="0"/>
              <a:t>DESCRIPCIÓN DEL PROCESO DE INYECCIÓN DE AGUA.</a:t>
            </a:r>
            <a:r>
              <a:rPr lang="es-ES_tradnl" b="1" dirty="0" smtClean="0"/>
              <a:t/>
            </a:r>
            <a:br>
              <a:rPr lang="es-ES_tradnl" b="1" dirty="0" smtClean="0"/>
            </a:br>
            <a:endParaRPr lang="es-ES" dirty="0"/>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2396580" y="1535113"/>
            <a:ext cx="4189412" cy="5068888"/>
          </a:xfrm>
          <a:prstGeom prst="rect">
            <a:avLst/>
          </a:prstGeom>
          <a:noFill/>
          <a:ln>
            <a:noFill/>
          </a:ln>
        </p:spPr>
      </p:pic>
    </p:spTree>
    <p:extLst>
      <p:ext uri="{BB962C8B-B14F-4D97-AF65-F5344CB8AC3E}">
        <p14:creationId xmlns:p14="http://schemas.microsoft.com/office/powerpoint/2010/main" val="37797492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smtClean="0"/>
              <a:t/>
            </a:r>
            <a:br>
              <a:rPr lang="es-EC" b="1" dirty="0" smtClean="0"/>
            </a:br>
            <a:r>
              <a:rPr lang="es-EC" b="1" dirty="0" smtClean="0"/>
              <a:t>OPTIMIZACIÓN DEL SISTEMA DE ENFRIAMIENTO DE AGUA</a:t>
            </a:r>
            <a:r>
              <a:rPr lang="es-ES_tradnl" b="1" dirty="0" smtClean="0"/>
              <a:t/>
            </a:r>
            <a:br>
              <a:rPr lang="es-ES_tradnl" b="1" dirty="0" smtClean="0"/>
            </a:br>
            <a:endParaRPr lang="es-ES" dirty="0"/>
          </a:p>
        </p:txBody>
      </p:sp>
      <p:sp>
        <p:nvSpPr>
          <p:cNvPr id="3" name="Marcador de texto 2"/>
          <p:cNvSpPr>
            <a:spLocks noGrp="1"/>
          </p:cNvSpPr>
          <p:nvPr>
            <p:ph type="body" idx="1"/>
          </p:nvPr>
        </p:nvSpPr>
        <p:spPr/>
        <p:txBody>
          <a:bodyPr/>
          <a:lstStyle/>
          <a:p>
            <a:pPr algn="ctr"/>
            <a:r>
              <a:rPr lang="es-ES" dirty="0" smtClean="0"/>
              <a:t> VENTAJAS</a:t>
            </a:r>
            <a:endParaRPr lang="es-ES" dirty="0"/>
          </a:p>
        </p:txBody>
      </p:sp>
      <p:sp>
        <p:nvSpPr>
          <p:cNvPr id="4" name="Marcador de contenido 3"/>
          <p:cNvSpPr>
            <a:spLocks noGrp="1"/>
          </p:cNvSpPr>
          <p:nvPr>
            <p:ph sz="half" idx="2"/>
          </p:nvPr>
        </p:nvSpPr>
        <p:spPr>
          <a:xfrm>
            <a:off x="0" y="2174874"/>
            <a:ext cx="4497388" cy="4683126"/>
          </a:xfrm>
        </p:spPr>
        <p:txBody>
          <a:bodyPr>
            <a:normAutofit fontScale="25000" lnSpcReduction="20000"/>
          </a:bodyPr>
          <a:lstStyle/>
          <a:p>
            <a:pPr algn="just"/>
            <a:endParaRPr lang="es-EC" dirty="0" smtClean="0"/>
          </a:p>
          <a:p>
            <a:pPr algn="just"/>
            <a:r>
              <a:rPr lang="es-EC" sz="7200" dirty="0" smtClean="0"/>
              <a:t>Facilita </a:t>
            </a:r>
            <a:r>
              <a:rPr lang="es-EC" sz="7200" dirty="0"/>
              <a:t>el trabajo de bombas de extracción, disminuyendo el consumo de potencia eléctrica y reduciendo a su vez costos en cuanto a perforación</a:t>
            </a:r>
            <a:r>
              <a:rPr lang="es-EC" sz="7200" dirty="0" smtClean="0"/>
              <a:t>.</a:t>
            </a:r>
          </a:p>
          <a:p>
            <a:pPr algn="just"/>
            <a:endParaRPr lang="es-ES_tradnl" sz="7200" dirty="0"/>
          </a:p>
          <a:p>
            <a:pPr algn="just"/>
            <a:r>
              <a:rPr lang="es-EC" sz="7200" dirty="0"/>
              <a:t>Las bombas WIP (Water Injection Pump, Bombas de Inyección de Agua) consumen alrededor de 600 KW/h, actualmente se cuenta con 9 bombas WIP, al reducir la temperatura se inyectarían alrededor de 10.000 BWPD más, con la utilización de las mismas 9 bombas</a:t>
            </a:r>
            <a:r>
              <a:rPr lang="es-EC" sz="7200" dirty="0" smtClean="0"/>
              <a:t>.</a:t>
            </a:r>
          </a:p>
          <a:p>
            <a:pPr algn="just"/>
            <a:endParaRPr lang="es-ES_tradnl" sz="7200" dirty="0"/>
          </a:p>
          <a:p>
            <a:pPr algn="just"/>
            <a:r>
              <a:rPr lang="es-EC" sz="7200" dirty="0"/>
              <a:t>Si se quiere reducir el consumo de energía se apagaría una de las bombas o hasta dos si fuera el caso, reduciendo 14.400 KW al día por cada bomba</a:t>
            </a:r>
            <a:r>
              <a:rPr lang="es-ES_tradnl" sz="7200" dirty="0" smtClean="0">
                <a:effectLst/>
              </a:rPr>
              <a:t> </a:t>
            </a:r>
            <a:endParaRPr lang="es-ES" sz="7200" dirty="0"/>
          </a:p>
        </p:txBody>
      </p:sp>
      <p:sp>
        <p:nvSpPr>
          <p:cNvPr id="5" name="Marcador de texto 4"/>
          <p:cNvSpPr>
            <a:spLocks noGrp="1"/>
          </p:cNvSpPr>
          <p:nvPr>
            <p:ph type="body" sz="quarter" idx="3"/>
          </p:nvPr>
        </p:nvSpPr>
        <p:spPr/>
        <p:txBody>
          <a:bodyPr/>
          <a:lstStyle/>
          <a:p>
            <a:pPr algn="ctr"/>
            <a:r>
              <a:rPr lang="es-ES" dirty="0" smtClean="0"/>
              <a:t>DESVENTAJAS</a:t>
            </a:r>
            <a:endParaRPr lang="es-ES" dirty="0"/>
          </a:p>
        </p:txBody>
      </p:sp>
      <p:sp>
        <p:nvSpPr>
          <p:cNvPr id="6" name="Marcador de contenido 5"/>
          <p:cNvSpPr>
            <a:spLocks noGrp="1"/>
          </p:cNvSpPr>
          <p:nvPr>
            <p:ph sz="quarter" idx="4"/>
          </p:nvPr>
        </p:nvSpPr>
        <p:spPr/>
        <p:txBody>
          <a:bodyPr/>
          <a:lstStyle/>
          <a:p>
            <a:r>
              <a:rPr lang="es-EC" dirty="0"/>
              <a:t>Costos en cuanto a diseño e implementación</a:t>
            </a:r>
            <a:r>
              <a:rPr lang="es-EC" dirty="0" smtClean="0"/>
              <a:t>.</a:t>
            </a:r>
          </a:p>
          <a:p>
            <a:pPr marL="0" indent="0">
              <a:buNone/>
            </a:pPr>
            <a:endParaRPr lang="es-ES_tradnl" dirty="0"/>
          </a:p>
          <a:p>
            <a:r>
              <a:rPr lang="es-EC" dirty="0"/>
              <a:t>Mantenimiento periódico, limpieza y monitoreo del nuevo Aero Enfriador.</a:t>
            </a:r>
            <a:endParaRPr lang="es-ES_tradnl" dirty="0"/>
          </a:p>
          <a:p>
            <a:endParaRPr lang="es-ES" dirty="0"/>
          </a:p>
        </p:txBody>
      </p:sp>
    </p:spTree>
    <p:extLst>
      <p:ext uri="{BB962C8B-B14F-4D97-AF65-F5344CB8AC3E}">
        <p14:creationId xmlns:p14="http://schemas.microsoft.com/office/powerpoint/2010/main" val="23633135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l="-177515" r="-177515"/>
          <a:stretch>
            <a:fillRect/>
          </a:stretch>
        </p:blipFill>
        <p:spPr bwMode="auto">
          <a:xfrm>
            <a:off x="457200" y="155222"/>
            <a:ext cx="8229600" cy="5970941"/>
          </a:xfrm>
          <a:prstGeom prst="rect">
            <a:avLst/>
          </a:prstGeom>
          <a:noFill/>
          <a:ln>
            <a:noFill/>
          </a:ln>
        </p:spPr>
      </p:pic>
    </p:spTree>
    <p:extLst>
      <p:ext uri="{BB962C8B-B14F-4D97-AF65-F5344CB8AC3E}">
        <p14:creationId xmlns:p14="http://schemas.microsoft.com/office/powerpoint/2010/main" val="18919655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Ejecutivo.thmx</Template>
  <TotalTime>6962</TotalTime>
  <Words>4302</Words>
  <Application>Microsoft Macintosh PowerPoint</Application>
  <PresentationFormat>Presentación en pantalla (4:3)</PresentationFormat>
  <Paragraphs>678</Paragraphs>
  <Slides>56</Slides>
  <Notes>4</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56</vt:i4>
      </vt:variant>
    </vt:vector>
  </HeadingPairs>
  <TitlesOfParts>
    <vt:vector size="58" baseType="lpstr">
      <vt:lpstr>Tema de Office</vt:lpstr>
      <vt:lpstr>Documento</vt:lpstr>
      <vt:lpstr>                       DEPARTAMENTO DE ELÉCTRICA Y ELECTRÓNICA     CARRERA DE INGENIERÍA EN ELECTRÓNICA,  AUTOMATIZACIÓN Y CONTROL     TESIS PREVIA A LA OBTENCIÓN DEL TÍTULO DE INGENIERÍA ELECTRÓNICA     AUTOR: POGO MACAS, EDISON ANDRÉS   TEMA: OPTIMIZACIÓN DEL SISTEMA DE ENFRIAMIENTO DE AGUA EN FORMACIÓN PARA EL CAMPO DE EXTRACCIÓN DE CRUDO VILLANO A DE LA EMPRESA AGIP OIL ECUADOR    DIRECTOR: ING. ORTIZ, HUGO CODIRECTOR: ING. CHACÓN, ALEJANDRO  SANGOLQUÍ, ABRIL 2014  </vt:lpstr>
      <vt:lpstr>“Optimización del sistema de enfriamiento de agua en formación para el campo de extracción de crudo “Villano A” de la empresa Agip Oil Ecuador”</vt:lpstr>
      <vt:lpstr> Objetivo General. </vt:lpstr>
      <vt:lpstr>  Objetivos Específicos.   </vt:lpstr>
      <vt:lpstr>Presentación de PowerPoint</vt:lpstr>
      <vt:lpstr> AGIP OIL Ecuador. </vt:lpstr>
      <vt:lpstr> DESCRIPCIÓN DEL PROCESO DE INYECCIÓN DE AGUA. </vt:lpstr>
      <vt:lpstr> OPTIMIZACIÓN DEL SISTEMA DE ENFRIAMIENTO DE AGUA </vt:lpstr>
      <vt:lpstr>Presentación de PowerPoint</vt:lpstr>
      <vt:lpstr>INGENIERÍA CONCEPTUAL.</vt:lpstr>
      <vt:lpstr>Matriz de evaluación para la selección de la mejor propuesta dentro del Estudio Térmico. </vt:lpstr>
      <vt:lpstr>Los valores mostrados a continuación, están relacionados en base al porcentaje de cumplimiento de cada criterio, siendo el número de mayor valor en el que recoge mejor todos los requerimientos de dicho criterio </vt:lpstr>
      <vt:lpstr>Presentación de PowerPoint</vt:lpstr>
      <vt:lpstr>Presentación de PowerPoint</vt:lpstr>
      <vt:lpstr>Matriz de evaluación para la selección de la mejor propuesta dentro del Estudio Hidráulico.  </vt:lpstr>
      <vt:lpstr>Presentación de PowerPoint</vt:lpstr>
      <vt:lpstr>Presentación de PowerPoint</vt:lpstr>
      <vt:lpstr> INGENIERÍA BÁSICA </vt:lpstr>
      <vt:lpstr>Presentación de PowerPoint</vt:lpstr>
      <vt:lpstr>Presentación de PowerPoint</vt:lpstr>
      <vt:lpstr>Presentación de PowerPoint</vt:lpstr>
      <vt:lpstr>Presentación de PowerPoint</vt:lpstr>
      <vt:lpstr>Presentación de PowerPoint</vt:lpstr>
      <vt:lpstr>Arquitectura de Red de datos</vt:lpstr>
      <vt:lpstr>Presentación de PowerPoint</vt:lpstr>
      <vt:lpstr>Equipos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Simulaciones y Resultados</vt:lpstr>
      <vt:lpstr>Presentación de PowerPoint</vt:lpstr>
      <vt:lpstr>Presentación de PowerPoint</vt:lpstr>
      <vt:lpstr>Presentación de PowerPoint</vt:lpstr>
      <vt:lpstr>Conclusiones</vt:lpstr>
      <vt:lpstr>Presentación de PowerPoint</vt:lpstr>
      <vt:lpstr>Presentación de PowerPoint</vt:lpstr>
      <vt:lpstr>Recomendaciones</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DEPARTAMENTO DE ELECTRICA Y ELECTRÓNICA     CARRERA DE INGENIERÍA EN ELECTRÓNICA,  AUTOMATIZACIÓN Y CONTROL     TESIS PREVIA A LA OBTENCIÓN DEL TÍTULO DE INGENIERÍA ELECTRÓNICA     AUTOR: POGO MACAS, EDISON ANDRÉS   TEMA: OPTIMIZACIÓN DEL SISTEMA DE ENFRIAMIENTO DE AGUA EN FORMACIÓN PARA EL CAMPO DE EXTRACCIÓN DE CRUDO VILLANO A DE LA EMPRESA AGIP OIL ECUADOR    DIRECTOR: ING. ORTIZ, HUGO CODIRECTOR: ING. CHACÓN, ALEX   SANGOLQUÍ, ABRIL 2014  </dc:title>
  <dc:creator>Andrés Pogo</dc:creator>
  <cp:lastModifiedBy>Andrés Pogo</cp:lastModifiedBy>
  <cp:revision>78</cp:revision>
  <dcterms:created xsi:type="dcterms:W3CDTF">2014-04-05T22:19:43Z</dcterms:created>
  <dcterms:modified xsi:type="dcterms:W3CDTF">2014-04-30T17:30:59Z</dcterms:modified>
</cp:coreProperties>
</file>