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370" r:id="rId4"/>
    <p:sldId id="371" r:id="rId5"/>
    <p:sldId id="372" r:id="rId6"/>
    <p:sldId id="262" r:id="rId7"/>
    <p:sldId id="263" r:id="rId8"/>
    <p:sldId id="373" r:id="rId9"/>
    <p:sldId id="259" r:id="rId10"/>
    <p:sldId id="258" r:id="rId11"/>
    <p:sldId id="260" r:id="rId12"/>
    <p:sldId id="264" r:id="rId13"/>
    <p:sldId id="261" r:id="rId14"/>
    <p:sldId id="268" r:id="rId15"/>
    <p:sldId id="265" r:id="rId16"/>
    <p:sldId id="269" r:id="rId17"/>
    <p:sldId id="270" r:id="rId18"/>
    <p:sldId id="271" r:id="rId19"/>
    <p:sldId id="272" r:id="rId20"/>
    <p:sldId id="273" r:id="rId21"/>
    <p:sldId id="274" r:id="rId22"/>
    <p:sldId id="275" r:id="rId23"/>
    <p:sldId id="281" r:id="rId24"/>
    <p:sldId id="282" r:id="rId25"/>
    <p:sldId id="283" r:id="rId26"/>
    <p:sldId id="284" r:id="rId27"/>
    <p:sldId id="374" r:id="rId28"/>
    <p:sldId id="375" r:id="rId29"/>
    <p:sldId id="285" r:id="rId30"/>
    <p:sldId id="286" r:id="rId31"/>
    <p:sldId id="287" r:id="rId32"/>
    <p:sldId id="288" r:id="rId33"/>
    <p:sldId id="376" r:id="rId34"/>
    <p:sldId id="289" r:id="rId35"/>
    <p:sldId id="290" r:id="rId36"/>
    <p:sldId id="291" r:id="rId37"/>
    <p:sldId id="292" r:id="rId38"/>
    <p:sldId id="293" r:id="rId39"/>
    <p:sldId id="294" r:id="rId40"/>
    <p:sldId id="377" r:id="rId41"/>
    <p:sldId id="378"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5" r:id="rId62"/>
    <p:sldId id="316" r:id="rId63"/>
    <p:sldId id="317" r:id="rId64"/>
    <p:sldId id="318" r:id="rId65"/>
    <p:sldId id="319" r:id="rId66"/>
    <p:sldId id="320" r:id="rId67"/>
    <p:sldId id="321" r:id="rId68"/>
    <p:sldId id="322" r:id="rId69"/>
    <p:sldId id="323" r:id="rId70"/>
    <p:sldId id="328" r:id="rId71"/>
    <p:sldId id="325" r:id="rId72"/>
    <p:sldId id="324" r:id="rId73"/>
    <p:sldId id="330" r:id="rId74"/>
    <p:sldId id="331" r:id="rId75"/>
    <p:sldId id="326" r:id="rId76"/>
    <p:sldId id="327" r:id="rId77"/>
    <p:sldId id="332" r:id="rId78"/>
    <p:sldId id="333" r:id="rId79"/>
    <p:sldId id="334" r:id="rId80"/>
    <p:sldId id="339" r:id="rId81"/>
    <p:sldId id="335" r:id="rId82"/>
    <p:sldId id="336" r:id="rId83"/>
    <p:sldId id="337" r:id="rId84"/>
    <p:sldId id="338" r:id="rId85"/>
    <p:sldId id="340" r:id="rId86"/>
    <p:sldId id="341" r:id="rId87"/>
    <p:sldId id="343" r:id="rId88"/>
    <p:sldId id="344" r:id="rId89"/>
    <p:sldId id="345" r:id="rId90"/>
    <p:sldId id="346" r:id="rId91"/>
    <p:sldId id="354" r:id="rId92"/>
    <p:sldId id="355" r:id="rId93"/>
    <p:sldId id="347" r:id="rId94"/>
    <p:sldId id="379" r:id="rId95"/>
    <p:sldId id="380" r:id="rId96"/>
    <p:sldId id="381" r:id="rId97"/>
    <p:sldId id="382" r:id="rId98"/>
    <p:sldId id="383" r:id="rId99"/>
    <p:sldId id="384" r:id="rId100"/>
    <p:sldId id="348" r:id="rId101"/>
    <p:sldId id="351" r:id="rId102"/>
    <p:sldId id="352" r:id="rId103"/>
    <p:sldId id="353" r:id="rId104"/>
    <p:sldId id="356" r:id="rId105"/>
    <p:sldId id="357" r:id="rId106"/>
    <p:sldId id="385" r:id="rId107"/>
    <p:sldId id="386" r:id="rId108"/>
    <p:sldId id="387" r:id="rId109"/>
    <p:sldId id="358" r:id="rId110"/>
    <p:sldId id="359" r:id="rId111"/>
    <p:sldId id="360" r:id="rId112"/>
    <p:sldId id="361" r:id="rId113"/>
    <p:sldId id="362" r:id="rId114"/>
    <p:sldId id="363" r:id="rId115"/>
    <p:sldId id="364" r:id="rId116"/>
    <p:sldId id="365" r:id="rId117"/>
    <p:sldId id="366" r:id="rId118"/>
    <p:sldId id="367" r:id="rId119"/>
    <p:sldId id="368" r:id="rId120"/>
    <p:sldId id="388" r:id="rId121"/>
    <p:sldId id="389" r:id="rId122"/>
    <p:sldId id="390" r:id="rId123"/>
    <p:sldId id="369" r:id="rId1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Temperatura vs. Tiempo</a:t>
            </a:r>
          </a:p>
        </c:rich>
      </c:tx>
      <c:overlay val="0"/>
      <c:spPr>
        <a:noFill/>
        <a:ln>
          <a:noFill/>
        </a:ln>
        <a:effectLst/>
      </c:spPr>
    </c:title>
    <c:autoTitleDeleted val="0"/>
    <c:plotArea>
      <c:layout/>
      <c:scatterChart>
        <c:scatterStyle val="lineMarker"/>
        <c:varyColors val="0"/>
        <c:ser>
          <c:idx val="0"/>
          <c:order val="0"/>
          <c:tx>
            <c:v>Resistencias encendidas</c:v>
          </c:tx>
          <c:spPr>
            <a:ln w="25400" cap="rnd">
              <a:noFill/>
              <a:round/>
            </a:ln>
            <a:effectLst/>
          </c:spPr>
          <c:marker>
            <c:symbol val="diamond"/>
            <c:size val="6"/>
            <c:spPr>
              <a:solidFill>
                <a:schemeClr val="lt1"/>
              </a:solidFill>
              <a:ln w="15875">
                <a:solidFill>
                  <a:schemeClr val="accent1"/>
                </a:solidFill>
                <a:round/>
              </a:ln>
              <a:effectLst/>
            </c:spPr>
          </c:marker>
          <c:trendline>
            <c:spPr>
              <a:ln w="28575" cap="rnd">
                <a:solidFill>
                  <a:srgbClr val="FF0000"/>
                </a:solidFill>
              </a:ln>
              <a:effectLst/>
            </c:spPr>
            <c:trendlineType val="linear"/>
            <c:dispRSqr val="0"/>
            <c:dispEq val="0"/>
          </c:trendline>
          <c:xVal>
            <c:numRef>
              <c:f>Hoja1!$A$3:$A$18</c:f>
              <c:numCache>
                <c:formatCode>General</c:formatCode>
                <c:ptCount val="16"/>
                <c:pt idx="0">
                  <c:v>0</c:v>
                </c:pt>
                <c:pt idx="1">
                  <c:v>4.5666666666666664</c:v>
                </c:pt>
                <c:pt idx="2">
                  <c:v>6.05</c:v>
                </c:pt>
                <c:pt idx="3">
                  <c:v>7.333333333333333</c:v>
                </c:pt>
                <c:pt idx="4">
                  <c:v>8.6</c:v>
                </c:pt>
                <c:pt idx="5">
                  <c:v>9.7166666666666668</c:v>
                </c:pt>
                <c:pt idx="6">
                  <c:v>10.833333333333334</c:v>
                </c:pt>
                <c:pt idx="7">
                  <c:v>12.116666666666667</c:v>
                </c:pt>
                <c:pt idx="8">
                  <c:v>14.1</c:v>
                </c:pt>
                <c:pt idx="9">
                  <c:v>16.433333333333334</c:v>
                </c:pt>
                <c:pt idx="10">
                  <c:v>17.916666666666668</c:v>
                </c:pt>
                <c:pt idx="11">
                  <c:v>19.116666666666667</c:v>
                </c:pt>
                <c:pt idx="12">
                  <c:v>20.366666666666667</c:v>
                </c:pt>
                <c:pt idx="13">
                  <c:v>21.5</c:v>
                </c:pt>
                <c:pt idx="14">
                  <c:v>23.016666666666666</c:v>
                </c:pt>
                <c:pt idx="15">
                  <c:v>24.5</c:v>
                </c:pt>
              </c:numCache>
            </c:numRef>
          </c:xVal>
          <c:yVal>
            <c:numRef>
              <c:f>Hoja1!$B$3:$B$18</c:f>
              <c:numCache>
                <c:formatCode>General</c:formatCode>
                <c:ptCount val="16"/>
                <c:pt idx="0">
                  <c:v>20</c:v>
                </c:pt>
                <c:pt idx="1">
                  <c:v>25</c:v>
                </c:pt>
                <c:pt idx="2">
                  <c:v>30</c:v>
                </c:pt>
                <c:pt idx="3">
                  <c:v>35</c:v>
                </c:pt>
                <c:pt idx="4">
                  <c:v>40</c:v>
                </c:pt>
                <c:pt idx="5">
                  <c:v>45</c:v>
                </c:pt>
                <c:pt idx="6">
                  <c:v>50</c:v>
                </c:pt>
                <c:pt idx="7">
                  <c:v>55</c:v>
                </c:pt>
                <c:pt idx="8">
                  <c:v>60</c:v>
                </c:pt>
                <c:pt idx="9">
                  <c:v>65</c:v>
                </c:pt>
                <c:pt idx="10">
                  <c:v>70</c:v>
                </c:pt>
                <c:pt idx="11">
                  <c:v>75</c:v>
                </c:pt>
                <c:pt idx="12">
                  <c:v>80</c:v>
                </c:pt>
                <c:pt idx="13">
                  <c:v>85</c:v>
                </c:pt>
                <c:pt idx="14">
                  <c:v>90</c:v>
                </c:pt>
                <c:pt idx="15">
                  <c:v>92</c:v>
                </c:pt>
              </c:numCache>
            </c:numRef>
          </c:yVal>
          <c:smooth val="0"/>
        </c:ser>
        <c:dLbls>
          <c:showLegendKey val="0"/>
          <c:showVal val="0"/>
          <c:showCatName val="0"/>
          <c:showSerName val="0"/>
          <c:showPercent val="0"/>
          <c:showBubbleSize val="0"/>
        </c:dLbls>
        <c:axId val="69406720"/>
        <c:axId val="69408640"/>
      </c:scatterChart>
      <c:valAx>
        <c:axId val="6940672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Tíempo [min]</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69408640"/>
        <c:crosses val="autoZero"/>
        <c:crossBetween val="midCat"/>
      </c:valAx>
      <c:valAx>
        <c:axId val="694086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Temperatura [°C]</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69406720"/>
        <c:crosses val="autoZero"/>
        <c:crossBetween val="midCat"/>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0">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tx1"/>
    </cs:fontRef>
    <cs:spPr>
      <a:ln w="9525" cap="rnd">
        <a:solidFill>
          <a:schemeClr val="phClr">
            <a:alpha val="50000"/>
          </a:scheme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alpha val="54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3371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6579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7784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6195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5493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5713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4559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2171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8979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5031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1366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3474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2571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4509A250-FF31-4206-8172-F9D3106AACB1}" type="datetimeFigureOut">
              <a:rPr lang="en-US" smtClean="0"/>
              <a:t>4/13/2014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4052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AAD347D-5ACD-4C99-B74B-A9C85AD731AF}" type="datetimeFigureOut">
              <a:rPr lang="en-US" smtClean="0"/>
              <a:t>4/13/2014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8883124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001" y="1326524"/>
            <a:ext cx="10715222" cy="1921697"/>
          </a:xfrm>
        </p:spPr>
        <p:txBody>
          <a:bodyPr/>
          <a:lstStyle/>
          <a:p>
            <a:pPr algn="ctr"/>
            <a:r>
              <a:rPr lang="es-ES" sz="4000" dirty="0" smtClean="0"/>
              <a:t>Diseño</a:t>
            </a:r>
            <a:r>
              <a:rPr lang="es-ES" sz="4000" dirty="0"/>
              <a:t> </a:t>
            </a:r>
            <a:r>
              <a:rPr lang="es-ES" sz="4000" dirty="0" smtClean="0"/>
              <a:t>de un reactor para la obtención de nano-partículas metálicas y facilidades asociadas</a:t>
            </a:r>
            <a:r>
              <a:rPr lang="en-US" sz="5600" dirty="0"/>
              <a:t/>
            </a:r>
            <a:br>
              <a:rPr lang="en-US" sz="5600" dirty="0"/>
            </a:br>
            <a:endParaRPr lang="en-US" sz="5600" dirty="0"/>
          </a:p>
        </p:txBody>
      </p:sp>
      <p:sp>
        <p:nvSpPr>
          <p:cNvPr id="3" name="Subtítulo 2"/>
          <p:cNvSpPr>
            <a:spLocks noGrp="1"/>
          </p:cNvSpPr>
          <p:nvPr>
            <p:ph type="subTitle" idx="1"/>
          </p:nvPr>
        </p:nvSpPr>
        <p:spPr>
          <a:xfrm>
            <a:off x="810001" y="5280847"/>
            <a:ext cx="10858258" cy="434974"/>
          </a:xfrm>
        </p:spPr>
        <p:txBody>
          <a:bodyPr>
            <a:noAutofit/>
          </a:bodyPr>
          <a:lstStyle/>
          <a:p>
            <a:r>
              <a:rPr lang="en-US" sz="2400" dirty="0" smtClean="0"/>
              <a:t>TESIS DE GRADO PARA OBTENCIÓN DEL TÍTULO DE INGENIERO MECÁNICO</a:t>
            </a:r>
            <a:endParaRPr lang="en-US" sz="2400"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111" y="2704563"/>
            <a:ext cx="6619512" cy="1652476"/>
          </a:xfrm>
          <a:prstGeom prst="rect">
            <a:avLst/>
          </a:prstGeom>
          <a:noFill/>
          <a:ln>
            <a:noFill/>
          </a:ln>
        </p:spPr>
      </p:pic>
    </p:spTree>
    <p:extLst>
      <p:ext uri="{BB962C8B-B14F-4D97-AF65-F5344CB8AC3E}">
        <p14:creationId xmlns:p14="http://schemas.microsoft.com/office/powerpoint/2010/main" val="2336597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Nano-partículas de Hierro cero-</a:t>
            </a:r>
            <a:r>
              <a:rPr lang="es-EC" dirty="0" err="1" smtClean="0"/>
              <a:t>valente</a:t>
            </a:r>
            <a:endParaRPr lang="es-EC" dirty="0"/>
          </a:p>
        </p:txBody>
      </p:sp>
      <p:sp>
        <p:nvSpPr>
          <p:cNvPr id="3" name="Marcador de contenido 2"/>
          <p:cNvSpPr>
            <a:spLocks noGrp="1"/>
          </p:cNvSpPr>
          <p:nvPr>
            <p:ph idx="1"/>
          </p:nvPr>
        </p:nvSpPr>
        <p:spPr/>
        <p:txBody>
          <a:bodyPr>
            <a:normAutofit lnSpcReduction="10000"/>
          </a:bodyPr>
          <a:lstStyle/>
          <a:p>
            <a:r>
              <a:rPr lang="es-EC" sz="2800" dirty="0" smtClean="0"/>
              <a:t>Núcleo es Hierro con valencia cero.</a:t>
            </a:r>
          </a:p>
          <a:p>
            <a:r>
              <a:rPr lang="es-EC" sz="2800" dirty="0" smtClean="0"/>
              <a:t>Capa Exterior compuesta por hidróxidos y óxidos de hierro.</a:t>
            </a:r>
          </a:p>
          <a:p>
            <a:r>
              <a:rPr lang="es-EC" sz="2800" dirty="0" smtClean="0"/>
              <a:t>Diámetro hidrodinámico menor a 100 </a:t>
            </a:r>
            <a:r>
              <a:rPr lang="es-EC" sz="2800" dirty="0" err="1" smtClean="0"/>
              <a:t>nm</a:t>
            </a:r>
            <a:r>
              <a:rPr lang="es-EC" sz="2800" dirty="0" smtClean="0"/>
              <a:t>.</a:t>
            </a:r>
          </a:p>
          <a:p>
            <a:r>
              <a:rPr lang="es-EC" sz="2800" dirty="0" smtClean="0"/>
              <a:t>Se utilizan para la remediación ambiental.</a:t>
            </a:r>
          </a:p>
          <a:p>
            <a:r>
              <a:rPr lang="es-EC" sz="2800" dirty="0" smtClean="0"/>
              <a:t>Ofrece ventaja en la aplicabilidad en la fuente de la contaminación.</a:t>
            </a:r>
          </a:p>
          <a:p>
            <a:endParaRPr lang="en-US" dirty="0"/>
          </a:p>
        </p:txBody>
      </p:sp>
    </p:spTree>
    <p:extLst>
      <p:ext uri="{BB962C8B-B14F-4D97-AF65-F5344CB8AC3E}">
        <p14:creationId xmlns:p14="http://schemas.microsoft.com/office/powerpoint/2010/main" val="4307274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r>
              <a:rPr lang="es-EC" dirty="0" smtClean="0"/>
              <a:t> y </a:t>
            </a:r>
            <a:r>
              <a:rPr lang="es-EC" dirty="0" err="1" smtClean="0"/>
              <a:t>Carboxi</a:t>
            </a:r>
            <a:r>
              <a:rPr lang="es-EC" dirty="0" smtClean="0"/>
              <a:t> </a:t>
            </a:r>
            <a:r>
              <a:rPr lang="es-EC" dirty="0" err="1" smtClean="0"/>
              <a:t>Metil</a:t>
            </a:r>
            <a:r>
              <a:rPr lang="es-EC" dirty="0" smtClean="0"/>
              <a:t> Celulosa </a:t>
            </a:r>
            <a:r>
              <a:rPr lang="es-EC" dirty="0" err="1" smtClean="0"/>
              <a:t>Protipo</a:t>
            </a:r>
            <a:endParaRPr lang="es-EC" dirty="0"/>
          </a:p>
        </p:txBody>
      </p:sp>
      <p:pic>
        <p:nvPicPr>
          <p:cNvPr id="5" name="Imagen 4"/>
          <p:cNvPicPr>
            <a:picLocks noChangeAspect="1"/>
          </p:cNvPicPr>
          <p:nvPr/>
        </p:nvPicPr>
        <p:blipFill rotWithShape="1">
          <a:blip r:embed="rId2"/>
          <a:srcRect l="15612" r="15770"/>
          <a:stretch/>
        </p:blipFill>
        <p:spPr>
          <a:xfrm>
            <a:off x="3573193" y="2842676"/>
            <a:ext cx="5253603" cy="3741005"/>
          </a:xfrm>
          <a:prstGeom prst="rect">
            <a:avLst/>
          </a:prstGeom>
          <a:solidFill>
            <a:schemeClr val="accent1"/>
          </a:solidFill>
        </p:spPr>
      </p:pic>
      <p:sp>
        <p:nvSpPr>
          <p:cNvPr id="6" name="Marcador de contenido 2"/>
          <p:cNvSpPr>
            <a:spLocks noGrp="1"/>
          </p:cNvSpPr>
          <p:nvPr>
            <p:ph idx="1"/>
          </p:nvPr>
        </p:nvSpPr>
        <p:spPr>
          <a:xfrm>
            <a:off x="2789825" y="2147216"/>
            <a:ext cx="4609781" cy="695460"/>
          </a:xfrm>
        </p:spPr>
        <p:txBody>
          <a:bodyPr>
            <a:normAutofit/>
          </a:bodyPr>
          <a:lstStyle/>
          <a:p>
            <a:pPr marL="0" lvl="0" indent="0">
              <a:buNone/>
            </a:pPr>
            <a:r>
              <a:rPr lang="es-EC" sz="2000" dirty="0" smtClean="0"/>
              <a:t>Diseño a presión externa en acero </a:t>
            </a:r>
            <a:endParaRPr lang="es-EC" sz="3600" dirty="0"/>
          </a:p>
        </p:txBody>
      </p:sp>
    </p:spTree>
    <p:extLst>
      <p:ext uri="{BB962C8B-B14F-4D97-AF65-F5344CB8AC3E}">
        <p14:creationId xmlns:p14="http://schemas.microsoft.com/office/powerpoint/2010/main" val="35995632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r>
              <a:rPr lang="es-EC" dirty="0" smtClean="0"/>
              <a:t> y </a:t>
            </a:r>
            <a:r>
              <a:rPr lang="es-EC" dirty="0" err="1" smtClean="0"/>
              <a:t>Carboxi</a:t>
            </a:r>
            <a:r>
              <a:rPr lang="es-EC" dirty="0" smtClean="0"/>
              <a:t> </a:t>
            </a:r>
            <a:r>
              <a:rPr lang="es-EC" dirty="0" err="1" smtClean="0"/>
              <a:t>Metil</a:t>
            </a:r>
            <a:r>
              <a:rPr lang="es-EC" dirty="0" smtClean="0"/>
              <a:t> Celulosa Prototipo</a:t>
            </a:r>
            <a:endParaRPr lang="es-EC" dirty="0"/>
          </a:p>
        </p:txBody>
      </p:sp>
      <p:sp>
        <p:nvSpPr>
          <p:cNvPr id="6" name="Marcador de contenido 2"/>
          <p:cNvSpPr>
            <a:spLocks noGrp="1"/>
          </p:cNvSpPr>
          <p:nvPr>
            <p:ph idx="1"/>
          </p:nvPr>
        </p:nvSpPr>
        <p:spPr>
          <a:xfrm>
            <a:off x="2789825" y="2147216"/>
            <a:ext cx="4609781" cy="695460"/>
          </a:xfrm>
        </p:spPr>
        <p:txBody>
          <a:bodyPr>
            <a:normAutofit/>
          </a:bodyPr>
          <a:lstStyle/>
          <a:p>
            <a:pPr marL="0" lvl="0" indent="0">
              <a:buNone/>
            </a:pPr>
            <a:r>
              <a:rPr lang="es-EC" sz="2000" dirty="0" smtClean="0"/>
              <a:t>Diseño a presión interna en acero </a:t>
            </a:r>
            <a:endParaRPr lang="es-EC" sz="3600" dirty="0"/>
          </a:p>
        </p:txBody>
      </p:sp>
      <p:pic>
        <p:nvPicPr>
          <p:cNvPr id="3" name="Imagen 2"/>
          <p:cNvPicPr>
            <a:picLocks noChangeAspect="1"/>
          </p:cNvPicPr>
          <p:nvPr/>
        </p:nvPicPr>
        <p:blipFill rotWithShape="1">
          <a:blip r:embed="rId2"/>
          <a:srcRect l="16558" r="16479"/>
          <a:stretch/>
        </p:blipFill>
        <p:spPr>
          <a:xfrm>
            <a:off x="3652388" y="2842676"/>
            <a:ext cx="4887222" cy="3566191"/>
          </a:xfrm>
          <a:prstGeom prst="rect">
            <a:avLst/>
          </a:prstGeom>
          <a:solidFill>
            <a:schemeClr val="accent1"/>
          </a:solidFill>
        </p:spPr>
      </p:pic>
    </p:spTree>
    <p:extLst>
      <p:ext uri="{BB962C8B-B14F-4D97-AF65-F5344CB8AC3E}">
        <p14:creationId xmlns:p14="http://schemas.microsoft.com/office/powerpoint/2010/main" val="15630817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Nano-partículas Prototipo</a:t>
            </a:r>
            <a:endParaRPr lang="es-EC" dirty="0"/>
          </a:p>
        </p:txBody>
      </p:sp>
      <p:sp>
        <p:nvSpPr>
          <p:cNvPr id="6" name="Marcador de contenido 2"/>
          <p:cNvSpPr>
            <a:spLocks noGrp="1"/>
          </p:cNvSpPr>
          <p:nvPr>
            <p:ph idx="1"/>
          </p:nvPr>
        </p:nvSpPr>
        <p:spPr>
          <a:xfrm>
            <a:off x="2789825" y="2147216"/>
            <a:ext cx="4609781" cy="695460"/>
          </a:xfrm>
        </p:spPr>
        <p:txBody>
          <a:bodyPr>
            <a:normAutofit/>
          </a:bodyPr>
          <a:lstStyle/>
          <a:p>
            <a:pPr marL="0" lvl="0" indent="0">
              <a:buNone/>
            </a:pPr>
            <a:r>
              <a:rPr lang="es-EC" sz="2000" dirty="0" smtClean="0"/>
              <a:t>Diseño a presión externa en acero </a:t>
            </a:r>
            <a:endParaRPr lang="es-EC" sz="3600" dirty="0"/>
          </a:p>
        </p:txBody>
      </p:sp>
      <p:graphicFrame>
        <p:nvGraphicFramePr>
          <p:cNvPr id="3" name="Tabla 2"/>
          <p:cNvGraphicFramePr>
            <a:graphicFrameLocks noGrp="1"/>
          </p:cNvGraphicFramePr>
          <p:nvPr>
            <p:extLst>
              <p:ext uri="{D42A27DB-BD31-4B8C-83A1-F6EECF244321}">
                <p14:modId xmlns:p14="http://schemas.microsoft.com/office/powerpoint/2010/main" val="903468863"/>
              </p:ext>
            </p:extLst>
          </p:nvPr>
        </p:nvGraphicFramePr>
        <p:xfrm>
          <a:off x="4256722" y="2944336"/>
          <a:ext cx="4690330" cy="3078887"/>
        </p:xfrm>
        <a:graphic>
          <a:graphicData uri="http://schemas.openxmlformats.org/drawingml/2006/table">
            <a:tbl>
              <a:tblPr firstRow="1" firstCol="1" bandRow="1">
                <a:tableStyleId>{5C22544A-7EE6-4342-B048-85BDC9FD1C3A}</a:tableStyleId>
              </a:tblPr>
              <a:tblGrid>
                <a:gridCol w="2941806"/>
                <a:gridCol w="1748524"/>
              </a:tblGrid>
              <a:tr h="459874">
                <a:tc gridSpan="2">
                  <a:txBody>
                    <a:bodyPr/>
                    <a:lstStyle/>
                    <a:p>
                      <a:pPr algn="ctr">
                        <a:lnSpc>
                          <a:spcPct val="115000"/>
                        </a:lnSpc>
                        <a:spcAft>
                          <a:spcPts val="0"/>
                        </a:spcAft>
                      </a:pPr>
                      <a:r>
                        <a:rPr lang="es-ES" sz="1800" dirty="0">
                          <a:effectLst/>
                        </a:rPr>
                        <a:t> </a:t>
                      </a:r>
                      <a:endParaRPr lang="en-US" sz="2400" dirty="0">
                        <a:effectLst/>
                      </a:endParaRPr>
                    </a:p>
                    <a:p>
                      <a:pPr algn="ctr">
                        <a:lnSpc>
                          <a:spcPct val="115000"/>
                        </a:lnSpc>
                        <a:spcAft>
                          <a:spcPts val="0"/>
                        </a:spcAft>
                      </a:pPr>
                      <a:r>
                        <a:rPr lang="es-ES" sz="1800" dirty="0">
                          <a:effectLst/>
                        </a:rPr>
                        <a:t>RESUMEN DE CÁLCULO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439287">
                <a:tc>
                  <a:txBody>
                    <a:bodyPr/>
                    <a:lstStyle/>
                    <a:p>
                      <a:pPr>
                        <a:lnSpc>
                          <a:spcPct val="115000"/>
                        </a:lnSpc>
                        <a:spcAft>
                          <a:spcPts val="0"/>
                        </a:spcAft>
                      </a:pPr>
                      <a:r>
                        <a:rPr lang="en-US" sz="1400" u="sng">
                          <a:effectLst/>
                        </a:rPr>
                        <a:t>Descripción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 sz="1400" u="sng">
                          <a:effectLst/>
                        </a:rPr>
                        <a:t>Valores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166">
                <a:tc>
                  <a:txBody>
                    <a:bodyPr/>
                    <a:lstStyle/>
                    <a:p>
                      <a:pPr>
                        <a:lnSpc>
                          <a:spcPct val="115000"/>
                        </a:lnSpc>
                        <a:spcAft>
                          <a:spcPts val="0"/>
                        </a:spcAft>
                      </a:pPr>
                      <a:r>
                        <a:rPr lang="es-ES" sz="1400">
                          <a:effectLst/>
                        </a:rPr>
                        <a:t>Espesor de pared de recipiente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0.25 in (6.35mm)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166">
                <a:tc>
                  <a:txBody>
                    <a:bodyPr/>
                    <a:lstStyle/>
                    <a:p>
                      <a:pPr>
                        <a:lnSpc>
                          <a:spcPct val="115000"/>
                        </a:lnSpc>
                        <a:spcAft>
                          <a:spcPts val="0"/>
                        </a:spcAft>
                      </a:pPr>
                      <a:r>
                        <a:rPr lang="es-ES" sz="1400">
                          <a:effectLst/>
                        </a:rPr>
                        <a:t>Espesor mínimo por esfuerzo circunferencial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Sin refuerzo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166">
                <a:tc>
                  <a:txBody>
                    <a:bodyPr/>
                    <a:lstStyle/>
                    <a:p>
                      <a:pPr>
                        <a:lnSpc>
                          <a:spcPct val="115000"/>
                        </a:lnSpc>
                        <a:spcAft>
                          <a:spcPts val="0"/>
                        </a:spcAft>
                      </a:pPr>
                      <a:r>
                        <a:rPr lang="es-ES" sz="1400">
                          <a:effectLst/>
                        </a:rPr>
                        <a:t>Espesor mínimo por esfuerzo longitudinal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a:effectLst/>
                        </a:rPr>
                        <a:t>Sin refuerzo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166">
                <a:tc>
                  <a:txBody>
                    <a:bodyPr/>
                    <a:lstStyle/>
                    <a:p>
                      <a:pPr>
                        <a:lnSpc>
                          <a:spcPct val="115000"/>
                        </a:lnSpc>
                        <a:spcAft>
                          <a:spcPts val="0"/>
                        </a:spcAft>
                      </a:pPr>
                      <a:r>
                        <a:rPr lang="en-US" sz="1400">
                          <a:effectLst/>
                        </a:rPr>
                        <a:t>PresiónExternaAdmisible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400" dirty="0">
                          <a:effectLst/>
                        </a:rPr>
                        <a:t>40.62 psi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680492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Reactor Industrial</a:t>
            </a:r>
            <a:endParaRPr lang="es-EC" dirty="0"/>
          </a:p>
        </p:txBody>
      </p:sp>
      <p:sp>
        <p:nvSpPr>
          <p:cNvPr id="6" name="Marcador de contenido 2"/>
          <p:cNvSpPr>
            <a:spLocks noGrp="1"/>
          </p:cNvSpPr>
          <p:nvPr>
            <p:ph idx="1"/>
          </p:nvPr>
        </p:nvSpPr>
        <p:spPr>
          <a:xfrm>
            <a:off x="225083" y="2096087"/>
            <a:ext cx="11521440" cy="3953022"/>
          </a:xfrm>
        </p:spPr>
        <p:txBody>
          <a:bodyPr>
            <a:normAutofit/>
          </a:bodyPr>
          <a:lstStyle/>
          <a:p>
            <a:pPr marL="0" indent="0" algn="just">
              <a:buNone/>
            </a:pPr>
            <a:r>
              <a:rPr lang="es-EC" sz="2800" dirty="0"/>
              <a:t>Se determinó que la mejor alternativa de construcción para los tres recipientes es con acero Inoxidable AISI 304, debido a que las presiones admisibles externas en los recipientes de plástico son menores y que los espesores mínimos requeridos son muy grandes en los mismos. Los recipientes de acero inoxidable son de fácil </a:t>
            </a:r>
            <a:r>
              <a:rPr lang="es-EC" sz="2800" dirty="0" err="1"/>
              <a:t>maquinabilidad</a:t>
            </a:r>
            <a:r>
              <a:rPr lang="es-EC" sz="2800" dirty="0"/>
              <a:t>, por lo que se pueden instalar fácilmente en estos motores, válvulas, mangueras, instrumentación, etc.</a:t>
            </a:r>
            <a:endParaRPr lang="en-US" sz="2800" b="1" dirty="0"/>
          </a:p>
        </p:txBody>
      </p:sp>
    </p:spTree>
    <p:extLst>
      <p:ext uri="{BB962C8B-B14F-4D97-AF65-F5344CB8AC3E}">
        <p14:creationId xmlns:p14="http://schemas.microsoft.com/office/powerpoint/2010/main" val="40503405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Reactor Industrial</a:t>
            </a:r>
            <a:endParaRPr lang="es-EC" dirty="0"/>
          </a:p>
        </p:txBody>
      </p:sp>
      <p:sp>
        <p:nvSpPr>
          <p:cNvPr id="6" name="Marcador de contenido 2"/>
          <p:cNvSpPr>
            <a:spLocks noGrp="1"/>
          </p:cNvSpPr>
          <p:nvPr>
            <p:ph idx="1"/>
          </p:nvPr>
        </p:nvSpPr>
        <p:spPr>
          <a:xfrm>
            <a:off x="225083" y="2096087"/>
            <a:ext cx="11521440" cy="3953022"/>
          </a:xfrm>
        </p:spPr>
        <p:txBody>
          <a:bodyPr>
            <a:normAutofit/>
          </a:bodyPr>
          <a:lstStyle/>
          <a:p>
            <a:pPr marL="0" lvl="0" indent="0">
              <a:buNone/>
            </a:pPr>
            <a:r>
              <a:rPr lang="es-EC" sz="2800" dirty="0" smtClean="0"/>
              <a:t>Beneficios de usar acero AISI 304:</a:t>
            </a:r>
          </a:p>
          <a:p>
            <a:pPr lvl="0"/>
            <a:r>
              <a:rPr lang="es-EC" sz="2800" dirty="0" smtClean="0"/>
              <a:t>Fácil </a:t>
            </a:r>
            <a:r>
              <a:rPr lang="es-EC" sz="2800" dirty="0"/>
              <a:t>limpieza</a:t>
            </a:r>
            <a:endParaRPr lang="en-US" sz="2800" b="1" dirty="0"/>
          </a:p>
          <a:p>
            <a:pPr lvl="0"/>
            <a:r>
              <a:rPr lang="es-EC" sz="2800" dirty="0"/>
              <a:t>Al ser un acero </a:t>
            </a:r>
            <a:r>
              <a:rPr lang="es-EC" sz="2800" dirty="0" err="1"/>
              <a:t>austenítico</a:t>
            </a:r>
            <a:r>
              <a:rPr lang="es-EC" sz="2800" dirty="0"/>
              <a:t>, no tiene magnetismo</a:t>
            </a:r>
            <a:endParaRPr lang="en-US" sz="2800" b="1" dirty="0"/>
          </a:p>
          <a:p>
            <a:pPr lvl="0"/>
            <a:r>
              <a:rPr lang="es-EC" sz="2800" dirty="0"/>
              <a:t>Alta resistencia a la corrosión</a:t>
            </a:r>
            <a:endParaRPr lang="en-US" sz="2800" b="1" dirty="0"/>
          </a:p>
          <a:p>
            <a:pPr lvl="0"/>
            <a:r>
              <a:rPr lang="es-EC" sz="2800" dirty="0"/>
              <a:t>Fácil </a:t>
            </a:r>
            <a:r>
              <a:rPr lang="es-EC" sz="2800" dirty="0" err="1"/>
              <a:t>maquinabilidad</a:t>
            </a:r>
            <a:endParaRPr lang="en-US" sz="2800" b="1" dirty="0"/>
          </a:p>
          <a:p>
            <a:pPr lvl="0"/>
            <a:r>
              <a:rPr lang="es-EC" sz="2800" dirty="0"/>
              <a:t>Económico y altamente comercial (se lo encuentra en diferente presentaciones como planchas, tubería, etc.)</a:t>
            </a:r>
            <a:endParaRPr lang="en-US" sz="2800" b="1" dirty="0"/>
          </a:p>
        </p:txBody>
      </p:sp>
    </p:spTree>
    <p:extLst>
      <p:ext uri="{BB962C8B-B14F-4D97-AF65-F5344CB8AC3E}">
        <p14:creationId xmlns:p14="http://schemas.microsoft.com/office/powerpoint/2010/main" val="19172189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Preparación Nano-partículas </a:t>
            </a:r>
            <a:endParaRPr lang="es-EC" dirty="0"/>
          </a:p>
        </p:txBody>
      </p:sp>
      <p:pic>
        <p:nvPicPr>
          <p:cNvPr id="5"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826455" y="1816687"/>
            <a:ext cx="8539088" cy="4921738"/>
          </a:xfrm>
          <a:prstGeom prst="rect">
            <a:avLst/>
          </a:prstGeom>
          <a:noFill/>
          <a:ln>
            <a:noFill/>
          </a:ln>
        </p:spPr>
      </p:pic>
    </p:spTree>
    <p:extLst>
      <p:ext uri="{BB962C8B-B14F-4D97-AF65-F5344CB8AC3E}">
        <p14:creationId xmlns:p14="http://schemas.microsoft.com/office/powerpoint/2010/main" val="2701607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Esquema Recipiente </a:t>
            </a:r>
            <a:r>
              <a:rPr lang="es-EC" dirty="0" err="1" smtClean="0"/>
              <a:t>Borihidruro</a:t>
            </a:r>
            <a:r>
              <a:rPr lang="es-EC" dirty="0" smtClean="0"/>
              <a:t> </a:t>
            </a:r>
            <a:endParaRPr lang="es-EC" dirty="0"/>
          </a:p>
        </p:txBody>
      </p:sp>
      <p:pic>
        <p:nvPicPr>
          <p:cNvPr id="4" name="Imagen 3"/>
          <p:cNvPicPr/>
          <p:nvPr/>
        </p:nvPicPr>
        <p:blipFill rotWithShape="1">
          <a:blip r:embed="rId2"/>
          <a:srcRect t="15375"/>
          <a:stretch/>
        </p:blipFill>
        <p:spPr>
          <a:xfrm>
            <a:off x="3528812" y="2112135"/>
            <a:ext cx="4468968" cy="4314421"/>
          </a:xfrm>
          <a:prstGeom prst="rect">
            <a:avLst/>
          </a:prstGeom>
        </p:spPr>
      </p:pic>
    </p:spTree>
    <p:extLst>
      <p:ext uri="{BB962C8B-B14F-4D97-AF65-F5344CB8AC3E}">
        <p14:creationId xmlns:p14="http://schemas.microsoft.com/office/powerpoint/2010/main" val="2180526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Esquema Recipiente </a:t>
            </a:r>
            <a:r>
              <a:rPr lang="es-EC" dirty="0" err="1" smtClean="0"/>
              <a:t>Carboxi</a:t>
            </a:r>
            <a:r>
              <a:rPr lang="es-EC" dirty="0" smtClean="0"/>
              <a:t> </a:t>
            </a:r>
            <a:endParaRPr lang="es-EC" dirty="0"/>
          </a:p>
        </p:txBody>
      </p:sp>
      <p:pic>
        <p:nvPicPr>
          <p:cNvPr id="5" name="Imagen 4"/>
          <p:cNvPicPr/>
          <p:nvPr/>
        </p:nvPicPr>
        <p:blipFill rotWithShape="1">
          <a:blip r:embed="rId2"/>
          <a:srcRect t="15725"/>
          <a:stretch/>
        </p:blipFill>
        <p:spPr>
          <a:xfrm>
            <a:off x="3283266" y="2125015"/>
            <a:ext cx="5625466" cy="4056843"/>
          </a:xfrm>
          <a:prstGeom prst="rect">
            <a:avLst/>
          </a:prstGeom>
        </p:spPr>
      </p:pic>
    </p:spTree>
    <p:extLst>
      <p:ext uri="{BB962C8B-B14F-4D97-AF65-F5344CB8AC3E}">
        <p14:creationId xmlns:p14="http://schemas.microsoft.com/office/powerpoint/2010/main" val="12303818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Esquema Recipiente Nano - partículas </a:t>
            </a:r>
            <a:endParaRPr lang="es-EC" dirty="0"/>
          </a:p>
        </p:txBody>
      </p:sp>
      <p:pic>
        <p:nvPicPr>
          <p:cNvPr id="4" name="Imagen 3"/>
          <p:cNvPicPr/>
          <p:nvPr/>
        </p:nvPicPr>
        <p:blipFill rotWithShape="1">
          <a:blip r:embed="rId2"/>
          <a:srcRect t="17208"/>
          <a:stretch/>
        </p:blipFill>
        <p:spPr>
          <a:xfrm>
            <a:off x="3116687" y="2279560"/>
            <a:ext cx="5544355" cy="3940936"/>
          </a:xfrm>
          <a:prstGeom prst="rect">
            <a:avLst/>
          </a:prstGeom>
        </p:spPr>
      </p:pic>
    </p:spTree>
    <p:extLst>
      <p:ext uri="{BB962C8B-B14F-4D97-AF65-F5344CB8AC3E}">
        <p14:creationId xmlns:p14="http://schemas.microsoft.com/office/powerpoint/2010/main" val="22340138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392" y="212775"/>
            <a:ext cx="11128714" cy="2971051"/>
          </a:xfrm>
        </p:spPr>
        <p:txBody>
          <a:bodyPr/>
          <a:lstStyle/>
          <a:p>
            <a:r>
              <a:rPr lang="es-ES" sz="7200" dirty="0" smtClean="0"/>
              <a:t>INCONVENIENTES </a:t>
            </a:r>
            <a:r>
              <a:rPr lang="en-US" sz="4800" dirty="0"/>
              <a:t/>
            </a:r>
            <a:br>
              <a:rPr lang="en-US" sz="4800" dirty="0"/>
            </a:br>
            <a:endParaRPr lang="en-US" sz="4800" dirty="0"/>
          </a:p>
        </p:txBody>
      </p:sp>
      <p:pic>
        <p:nvPicPr>
          <p:cNvPr id="16386" name="Picture 2" descr="http://ozukekalo.com/wp-content/uploads/2014/02/desventajas-del-aire-acondicionado-portat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231" y="3037394"/>
            <a:ext cx="3446682" cy="34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6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Nano-partículas de Hierro cero-</a:t>
            </a:r>
            <a:r>
              <a:rPr lang="es-EC" dirty="0" err="1" smtClean="0"/>
              <a:t>valente</a:t>
            </a:r>
            <a:endParaRPr lang="es-EC" dirty="0"/>
          </a:p>
        </p:txBody>
      </p:sp>
      <p:pic>
        <p:nvPicPr>
          <p:cNvPr id="5"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987900" y="2408349"/>
            <a:ext cx="5240962" cy="391517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818571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Concentración de CMC</a:t>
            </a:r>
            <a:endParaRPr lang="es-EC" dirty="0"/>
          </a:p>
        </p:txBody>
      </p:sp>
      <p:sp>
        <p:nvSpPr>
          <p:cNvPr id="6" name="Marcador de contenido 2"/>
          <p:cNvSpPr>
            <a:spLocks noGrp="1"/>
          </p:cNvSpPr>
          <p:nvPr>
            <p:ph idx="1"/>
          </p:nvPr>
        </p:nvSpPr>
        <p:spPr>
          <a:xfrm>
            <a:off x="225083" y="2096087"/>
            <a:ext cx="11521440" cy="3953022"/>
          </a:xfrm>
        </p:spPr>
        <p:txBody>
          <a:bodyPr>
            <a:normAutofit fontScale="92500" lnSpcReduction="20000"/>
          </a:bodyPr>
          <a:lstStyle/>
          <a:p>
            <a:pPr marL="0" indent="0" algn="just">
              <a:buNone/>
            </a:pPr>
            <a:r>
              <a:rPr lang="es-ES" sz="2800" dirty="0"/>
              <a:t>La cantidad de solución y la concentración de CMC es un factor importante en la obtención exitosa de </a:t>
            </a:r>
            <a:r>
              <a:rPr lang="es-ES" sz="2800" dirty="0" err="1"/>
              <a:t>nanopartículas</a:t>
            </a:r>
            <a:r>
              <a:rPr lang="es-ES" sz="2800" dirty="0"/>
              <a:t> de tamaños pequeños. H</a:t>
            </a:r>
            <a:r>
              <a:rPr lang="es-ES" sz="2800" dirty="0" smtClean="0"/>
              <a:t>ay </a:t>
            </a:r>
            <a:r>
              <a:rPr lang="es-ES" sz="2800" dirty="0"/>
              <a:t>que considerar los siguientes parámetros en la producción de solución de CMC</a:t>
            </a:r>
            <a:r>
              <a:rPr lang="es-ES" sz="2800" dirty="0" smtClean="0"/>
              <a:t>:</a:t>
            </a:r>
            <a:endParaRPr lang="en-US" sz="2800" dirty="0"/>
          </a:p>
          <a:p>
            <a:pPr lvl="0" algn="just"/>
            <a:r>
              <a:rPr lang="es-ES" sz="2800" dirty="0"/>
              <a:t>Medir el peso (en gramos) de </a:t>
            </a:r>
            <a:r>
              <a:rPr lang="es-ES" sz="2800" dirty="0" err="1"/>
              <a:t>carbolximetil</a:t>
            </a:r>
            <a:r>
              <a:rPr lang="es-ES" sz="2800" dirty="0"/>
              <a:t> celulosa en polvo necesario para formar la solución (15 gr.)</a:t>
            </a:r>
            <a:endParaRPr lang="en-US" sz="2800" dirty="0"/>
          </a:p>
          <a:p>
            <a:pPr lvl="0" algn="just"/>
            <a:r>
              <a:rPr lang="es-ES" sz="2800" dirty="0"/>
              <a:t>Evitar que la CMC (polvo) se pegue en las paredes del recipiente, ya que debido al calor y a la alta temperatura, éste químico se quema, produciendo una disminución en la concentración de la solución, suciedad e impide una total polimerización en el agua nitrogenada.</a:t>
            </a:r>
            <a:endParaRPr lang="en-US" sz="2800" dirty="0"/>
          </a:p>
        </p:txBody>
      </p:sp>
    </p:spTree>
    <p:extLst>
      <p:ext uri="{BB962C8B-B14F-4D97-AF65-F5344CB8AC3E}">
        <p14:creationId xmlns:p14="http://schemas.microsoft.com/office/powerpoint/2010/main" val="26731119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Concentración de CMC</a:t>
            </a:r>
            <a:endParaRPr lang="es-EC" dirty="0"/>
          </a:p>
        </p:txBody>
      </p:sp>
      <p:pic>
        <p:nvPicPr>
          <p:cNvPr id="5" name="Picture 292" descr="C:\Users\Andres\Documents\ARTISTA\TESIS\FOTOS\FOTOS EXPERIMIENTO\Fotos Tesis\DSC_03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336" y="2555606"/>
            <a:ext cx="6246690" cy="3380960"/>
          </a:xfrm>
          <a:prstGeom prst="rect">
            <a:avLst/>
          </a:prstGeom>
          <a:noFill/>
          <a:ln>
            <a:noFill/>
          </a:ln>
        </p:spPr>
      </p:pic>
    </p:spTree>
    <p:extLst>
      <p:ext uri="{BB962C8B-B14F-4D97-AF65-F5344CB8AC3E}">
        <p14:creationId xmlns:p14="http://schemas.microsoft.com/office/powerpoint/2010/main" val="30981154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Concentración de Oxígeno Disuelto</a:t>
            </a:r>
            <a:endParaRPr lang="es-EC" dirty="0"/>
          </a:p>
        </p:txBody>
      </p:sp>
      <p:sp>
        <p:nvSpPr>
          <p:cNvPr id="6" name="Marcador de contenido 2"/>
          <p:cNvSpPr>
            <a:spLocks noGrp="1"/>
          </p:cNvSpPr>
          <p:nvPr>
            <p:ph idx="1"/>
          </p:nvPr>
        </p:nvSpPr>
        <p:spPr>
          <a:xfrm>
            <a:off x="225083" y="2096087"/>
            <a:ext cx="11521440" cy="3953022"/>
          </a:xfrm>
        </p:spPr>
        <p:txBody>
          <a:bodyPr>
            <a:normAutofit/>
          </a:bodyPr>
          <a:lstStyle/>
          <a:p>
            <a:pPr marL="0" indent="0">
              <a:buNone/>
            </a:pPr>
            <a:r>
              <a:rPr lang="es-ES" sz="2800" dirty="0" smtClean="0"/>
              <a:t>Mediante la </a:t>
            </a:r>
            <a:r>
              <a:rPr lang="es-ES" sz="2800" dirty="0" err="1" smtClean="0"/>
              <a:t>nitrogenación</a:t>
            </a:r>
            <a:r>
              <a:rPr lang="es-ES" sz="2800" dirty="0" smtClean="0"/>
              <a:t> </a:t>
            </a:r>
            <a:r>
              <a:rPr lang="es-ES" sz="2800" dirty="0"/>
              <a:t>del </a:t>
            </a:r>
            <a:r>
              <a:rPr lang="es-ES" sz="2800" dirty="0" smtClean="0"/>
              <a:t>agua se elimina el </a:t>
            </a:r>
            <a:r>
              <a:rPr lang="es-ES" sz="2800" dirty="0"/>
              <a:t>oxígeno </a:t>
            </a:r>
            <a:r>
              <a:rPr lang="es-ES" sz="2800" dirty="0" smtClean="0"/>
              <a:t>disuelto</a:t>
            </a:r>
            <a:endParaRPr lang="en-US" sz="2800" dirty="0"/>
          </a:p>
          <a:p>
            <a:pPr marL="0" indent="0">
              <a:buNone/>
            </a:pPr>
            <a:r>
              <a:rPr lang="es-ES" sz="2800" dirty="0"/>
              <a:t> </a:t>
            </a:r>
            <a:r>
              <a:rPr lang="es-ES" sz="2800" dirty="0" smtClean="0"/>
              <a:t>Efectos de alta concentración de oxígeno disuelto:</a:t>
            </a:r>
            <a:endParaRPr lang="en-US" sz="2800" dirty="0"/>
          </a:p>
          <a:p>
            <a:r>
              <a:rPr lang="es-ES" sz="2800" dirty="0" smtClean="0"/>
              <a:t>Partículas de </a:t>
            </a:r>
            <a:r>
              <a:rPr lang="es-ES" sz="2800" dirty="0"/>
              <a:t>tamaño </a:t>
            </a:r>
            <a:r>
              <a:rPr lang="es-ES" sz="2800" dirty="0" smtClean="0"/>
              <a:t>superior a  </a:t>
            </a:r>
            <a:r>
              <a:rPr lang="es-ES" sz="2800" dirty="0"/>
              <a:t>150 </a:t>
            </a:r>
            <a:r>
              <a:rPr lang="es-ES" sz="2800" dirty="0" smtClean="0"/>
              <a:t>nanómetros </a:t>
            </a:r>
            <a:r>
              <a:rPr lang="es-ES" sz="2800" dirty="0"/>
              <a:t>y con una varianza </a:t>
            </a:r>
            <a:r>
              <a:rPr lang="es-ES" sz="2800" dirty="0" smtClean="0"/>
              <a:t>alta. </a:t>
            </a:r>
          </a:p>
          <a:p>
            <a:r>
              <a:rPr lang="es-ES" sz="2800" dirty="0" smtClean="0"/>
              <a:t>La oxidación de la solución de Sulfato de Hierro. </a:t>
            </a:r>
            <a:endParaRPr lang="en-US" sz="2800" dirty="0"/>
          </a:p>
        </p:txBody>
      </p:sp>
    </p:spTree>
    <p:extLst>
      <p:ext uri="{BB962C8B-B14F-4D97-AF65-F5344CB8AC3E}">
        <p14:creationId xmlns:p14="http://schemas.microsoft.com/office/powerpoint/2010/main" val="9871293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Temperatura en CMC</a:t>
            </a:r>
            <a:endParaRPr lang="es-EC" dirty="0"/>
          </a:p>
        </p:txBody>
      </p:sp>
      <p:sp>
        <p:nvSpPr>
          <p:cNvPr id="6" name="Marcador de contenido 2"/>
          <p:cNvSpPr>
            <a:spLocks noGrp="1"/>
          </p:cNvSpPr>
          <p:nvPr>
            <p:ph idx="1"/>
          </p:nvPr>
        </p:nvSpPr>
        <p:spPr>
          <a:xfrm>
            <a:off x="351692" y="2096087"/>
            <a:ext cx="11521440" cy="3953022"/>
          </a:xfrm>
        </p:spPr>
        <p:txBody>
          <a:bodyPr>
            <a:normAutofit/>
          </a:bodyPr>
          <a:lstStyle/>
          <a:p>
            <a:r>
              <a:rPr lang="es-ES" sz="2800" dirty="0"/>
              <a:t>La temperatura es un factor primordial para la producción de solución </a:t>
            </a:r>
            <a:r>
              <a:rPr lang="es-ES" sz="2800" dirty="0" smtClean="0"/>
              <a:t>CMC para poder llegar a polimerizarla. </a:t>
            </a:r>
          </a:p>
          <a:p>
            <a:r>
              <a:rPr lang="es-ES" sz="2800" dirty="0" smtClean="0"/>
              <a:t>Si la temperatura es muy elevada la CMC se quema, lo </a:t>
            </a:r>
            <a:r>
              <a:rPr lang="es-ES" sz="2800" dirty="0"/>
              <a:t>cual </a:t>
            </a:r>
            <a:r>
              <a:rPr lang="es-ES" sz="2800" dirty="0" smtClean="0"/>
              <a:t>impide </a:t>
            </a:r>
            <a:r>
              <a:rPr lang="es-ES" sz="2800" dirty="0"/>
              <a:t>que la solución posea la concentración </a:t>
            </a:r>
            <a:r>
              <a:rPr lang="es-ES" sz="2800" dirty="0" smtClean="0"/>
              <a:t>idónea.</a:t>
            </a:r>
            <a:endParaRPr lang="en-US" sz="2800" dirty="0"/>
          </a:p>
          <a:p>
            <a:r>
              <a:rPr lang="es-ES" sz="2800" dirty="0"/>
              <a:t>L</a:t>
            </a:r>
            <a:r>
              <a:rPr lang="es-ES" sz="2800" dirty="0" smtClean="0"/>
              <a:t>a </a:t>
            </a:r>
            <a:r>
              <a:rPr lang="es-ES" sz="2800" dirty="0"/>
              <a:t>temperatura </a:t>
            </a:r>
            <a:r>
              <a:rPr lang="es-ES" sz="2800" dirty="0" smtClean="0"/>
              <a:t>influye </a:t>
            </a:r>
            <a:r>
              <a:rPr lang="es-ES" sz="2800" dirty="0"/>
              <a:t>en </a:t>
            </a:r>
            <a:r>
              <a:rPr lang="es-ES" sz="2800" dirty="0" smtClean="0"/>
              <a:t>la vida útil del </a:t>
            </a:r>
            <a:r>
              <a:rPr lang="es-ES" sz="2800" dirty="0"/>
              <a:t>eje </a:t>
            </a:r>
            <a:r>
              <a:rPr lang="es-ES" sz="2800" dirty="0" smtClean="0"/>
              <a:t>y del motor,  </a:t>
            </a:r>
            <a:r>
              <a:rPr lang="es-ES" sz="2800" dirty="0"/>
              <a:t>debido a que éste se dilata provocando mayor rozamiento y fricción en el orificio de la tapa bridada; y además provoca que las esferas del rodamiento tengan mayor apriete. </a:t>
            </a:r>
            <a:endParaRPr lang="es-ES" sz="2800" dirty="0" smtClean="0"/>
          </a:p>
        </p:txBody>
      </p:sp>
    </p:spTree>
    <p:extLst>
      <p:ext uri="{BB962C8B-B14F-4D97-AF65-F5344CB8AC3E}">
        <p14:creationId xmlns:p14="http://schemas.microsoft.com/office/powerpoint/2010/main" val="16585025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Agitación</a:t>
            </a:r>
            <a:endParaRPr lang="es-EC" dirty="0"/>
          </a:p>
        </p:txBody>
      </p:sp>
      <p:sp>
        <p:nvSpPr>
          <p:cNvPr id="6" name="Marcador de contenido 2"/>
          <p:cNvSpPr>
            <a:spLocks noGrp="1"/>
          </p:cNvSpPr>
          <p:nvPr>
            <p:ph idx="1"/>
          </p:nvPr>
        </p:nvSpPr>
        <p:spPr>
          <a:xfrm>
            <a:off x="351692" y="2096087"/>
            <a:ext cx="11521440" cy="3953022"/>
          </a:xfrm>
        </p:spPr>
        <p:txBody>
          <a:bodyPr>
            <a:normAutofit/>
          </a:bodyPr>
          <a:lstStyle/>
          <a:p>
            <a:r>
              <a:rPr lang="es-ES" sz="2800" dirty="0"/>
              <a:t>La agitación es el parámetro que permite conseguir uniformidad en la </a:t>
            </a:r>
            <a:r>
              <a:rPr lang="es-ES" sz="2800" dirty="0" smtClean="0"/>
              <a:t>solución.</a:t>
            </a:r>
          </a:p>
          <a:p>
            <a:r>
              <a:rPr lang="es-ES" sz="2800" dirty="0" smtClean="0"/>
              <a:t>Una </a:t>
            </a:r>
            <a:r>
              <a:rPr lang="es-ES" sz="2800" dirty="0"/>
              <a:t>característica elemental de la agitación son las RPM y la forma de las paletas del </a:t>
            </a:r>
            <a:r>
              <a:rPr lang="es-ES" sz="2800" dirty="0" smtClean="0"/>
              <a:t>eje</a:t>
            </a:r>
            <a:endParaRPr lang="en-US" sz="2800" dirty="0"/>
          </a:p>
          <a:p>
            <a:r>
              <a:rPr lang="es-ES" sz="2800" dirty="0"/>
              <a:t>La forma de las paletas también es importante, para producir la mayor turbulencia posible y que haya gran área de contacto con el fluido se recomienda paletas planas de una longitud total de 50 o 60% el diámetro del recipiente.</a:t>
            </a:r>
            <a:endParaRPr lang="en-US" sz="2800" dirty="0"/>
          </a:p>
        </p:txBody>
      </p:sp>
    </p:spTree>
    <p:extLst>
      <p:ext uri="{BB962C8B-B14F-4D97-AF65-F5344CB8AC3E}">
        <p14:creationId xmlns:p14="http://schemas.microsoft.com/office/powerpoint/2010/main" val="6459950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Agitación</a:t>
            </a:r>
            <a:endParaRPr lang="es-EC" dirty="0"/>
          </a:p>
        </p:txBody>
      </p:sp>
      <p:pic>
        <p:nvPicPr>
          <p:cNvPr id="5" name="Picture 295"/>
          <p:cNvPicPr/>
          <p:nvPr/>
        </p:nvPicPr>
        <p:blipFill>
          <a:blip r:embed="rId2">
            <a:extLst>
              <a:ext uri="{28A0092B-C50C-407E-A947-70E740481C1C}">
                <a14:useLocalDpi xmlns:a14="http://schemas.microsoft.com/office/drawing/2010/main" val="0"/>
              </a:ext>
            </a:extLst>
          </a:blip>
          <a:srcRect/>
          <a:stretch>
            <a:fillRect/>
          </a:stretch>
        </p:blipFill>
        <p:spPr bwMode="auto">
          <a:xfrm>
            <a:off x="5824025" y="2182445"/>
            <a:ext cx="750130" cy="4359031"/>
          </a:xfrm>
          <a:prstGeom prst="rect">
            <a:avLst/>
          </a:prstGeom>
          <a:noFill/>
          <a:ln>
            <a:noFill/>
          </a:ln>
        </p:spPr>
      </p:pic>
    </p:spTree>
    <p:extLst>
      <p:ext uri="{BB962C8B-B14F-4D97-AF65-F5344CB8AC3E}">
        <p14:creationId xmlns:p14="http://schemas.microsoft.com/office/powerpoint/2010/main" val="29375887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3634" y="959750"/>
            <a:ext cx="11128714" cy="2971051"/>
          </a:xfrm>
        </p:spPr>
        <p:txBody>
          <a:bodyPr/>
          <a:lstStyle/>
          <a:p>
            <a:r>
              <a:rPr lang="es-ES" sz="7200" dirty="0" smtClean="0"/>
              <a:t>CONCLUSIONES Y RECOMENDACIONES </a:t>
            </a:r>
            <a:r>
              <a:rPr lang="en-US" sz="4800" dirty="0"/>
              <a:t/>
            </a:r>
            <a:br>
              <a:rPr lang="en-US" sz="4800" dirty="0"/>
            </a:br>
            <a:endParaRPr lang="en-US" sz="4800" dirty="0"/>
          </a:p>
        </p:txBody>
      </p:sp>
    </p:spTree>
    <p:extLst>
      <p:ext uri="{BB962C8B-B14F-4D97-AF65-F5344CB8AC3E}">
        <p14:creationId xmlns:p14="http://schemas.microsoft.com/office/powerpoint/2010/main" val="37519495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6" name="Marcador de contenido 2"/>
          <p:cNvSpPr>
            <a:spLocks noGrp="1"/>
          </p:cNvSpPr>
          <p:nvPr>
            <p:ph idx="1"/>
          </p:nvPr>
        </p:nvSpPr>
        <p:spPr>
          <a:xfrm>
            <a:off x="295420" y="2489983"/>
            <a:ext cx="11197883" cy="3953022"/>
          </a:xfrm>
        </p:spPr>
        <p:txBody>
          <a:bodyPr>
            <a:noAutofit/>
          </a:bodyPr>
          <a:lstStyle/>
          <a:p>
            <a:pPr lvl="0" algn="just"/>
            <a:r>
              <a:rPr lang="es-ES" sz="2200" dirty="0"/>
              <a:t>Después de realizar el diseño del Reactor de Nano-partículas y sus facilidades asociadas se pudo determinar que el parámetro más crítico fue la presión externa debido a que este establecerá tanto el espesor de pared del cuerpo como de la cabeza del recipiente, puesto que la presión admisible externa es mucho menor a la presión admisible interna</a:t>
            </a:r>
            <a:r>
              <a:rPr lang="es-ES" sz="2200" dirty="0" smtClean="0"/>
              <a:t>.</a:t>
            </a:r>
            <a:endParaRPr lang="en-US" sz="2200" dirty="0"/>
          </a:p>
          <a:p>
            <a:pPr lvl="0" algn="just"/>
            <a:r>
              <a:rPr lang="es-ES" sz="2200" dirty="0"/>
              <a:t>El material Nylon Poliamida (</a:t>
            </a:r>
            <a:r>
              <a:rPr lang="es-ES" sz="2200" dirty="0" err="1"/>
              <a:t>Duralón</a:t>
            </a:r>
            <a:r>
              <a:rPr lang="es-ES" sz="2200" dirty="0"/>
              <a:t>) fue muy útil y versátil para la manufactura de los tanques de </a:t>
            </a:r>
            <a:r>
              <a:rPr lang="es-ES" sz="2200" dirty="0" err="1"/>
              <a:t>Borihidruro</a:t>
            </a:r>
            <a:r>
              <a:rPr lang="es-ES" sz="2200" dirty="0"/>
              <a:t> y reactor de nano-partículas de los modelos a escala, debido a que sus características mecánicas y su composición química permitieron un desarrollo exitoso del experimento. Este material es de fácil </a:t>
            </a:r>
            <a:r>
              <a:rPr lang="es-ES" sz="2200" dirty="0" err="1"/>
              <a:t>maquinabilidad</a:t>
            </a:r>
            <a:r>
              <a:rPr lang="es-ES" sz="2200" dirty="0"/>
              <a:t> y no genera ninguna </a:t>
            </a:r>
            <a:r>
              <a:rPr lang="es-ES" sz="2200" dirty="0" err="1"/>
              <a:t>cotaminación</a:t>
            </a:r>
            <a:r>
              <a:rPr lang="es-ES" sz="2200" dirty="0"/>
              <a:t> ni reacción química indeseada que altere el proceso de generación de nano-partículas. Además es un material liviano que permite la fácil manipulación de los tanques.</a:t>
            </a:r>
            <a:endParaRPr lang="en-US" sz="2200" dirty="0"/>
          </a:p>
        </p:txBody>
      </p:sp>
    </p:spTree>
    <p:extLst>
      <p:ext uri="{BB962C8B-B14F-4D97-AF65-F5344CB8AC3E}">
        <p14:creationId xmlns:p14="http://schemas.microsoft.com/office/powerpoint/2010/main" val="3689789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6" name="Marcador de contenido 2"/>
          <p:cNvSpPr>
            <a:spLocks noGrp="1"/>
          </p:cNvSpPr>
          <p:nvPr>
            <p:ph idx="1"/>
          </p:nvPr>
        </p:nvSpPr>
        <p:spPr>
          <a:xfrm>
            <a:off x="295420" y="2489983"/>
            <a:ext cx="11197883" cy="3953022"/>
          </a:xfrm>
        </p:spPr>
        <p:txBody>
          <a:bodyPr>
            <a:noAutofit/>
          </a:bodyPr>
          <a:lstStyle/>
          <a:p>
            <a:pPr lvl="0" algn="just"/>
            <a:r>
              <a:rPr lang="es-ES" sz="2200" dirty="0"/>
              <a:t>En el recipiente de </a:t>
            </a:r>
            <a:r>
              <a:rPr lang="es-ES" sz="2200" dirty="0" err="1"/>
              <a:t>Carboxi-metil</a:t>
            </a:r>
            <a:r>
              <a:rPr lang="es-ES" sz="2200" dirty="0"/>
              <a:t> celulosa los parámetros que se deben controlar son presión, temperatura y nivel, en el recipiente de </a:t>
            </a:r>
            <a:r>
              <a:rPr lang="es-ES" sz="2200" dirty="0" err="1"/>
              <a:t>borihidruro</a:t>
            </a:r>
            <a:r>
              <a:rPr lang="es-ES" sz="2200" dirty="0"/>
              <a:t> los parámetros que se deben controlar son presión y nivel; para el reactor, al ser el recipiente principal donde se generan las nano-partículas, se deben controlar todos los parámetros inmersos en el proceso como son: temperatura, presión, nivel y porcentaje de oxígeno disuelto en la solución.   </a:t>
            </a:r>
            <a:endParaRPr lang="en-US" sz="2200" dirty="0"/>
          </a:p>
          <a:p>
            <a:pPr lvl="0" algn="just"/>
            <a:r>
              <a:rPr lang="es-ES" sz="2200" dirty="0"/>
              <a:t>Para asegurar la formación de nano-partículas de tamaño dentro del rango de 0 – 100 </a:t>
            </a:r>
            <a:r>
              <a:rPr lang="es-ES" sz="2200" dirty="0" err="1"/>
              <a:t>nm</a:t>
            </a:r>
            <a:r>
              <a:rPr lang="es-ES" sz="2200" dirty="0"/>
              <a:t>, se debe seguir el procedimiento establecido, dando importancia a factores muy importantes como son orden y limpieza. De esta manera se asegurará que la completa disolución de los químicos en cada uno de los tanques y un producto final dentro de los parámetros requeridos.</a:t>
            </a:r>
            <a:endParaRPr lang="en-US" sz="2200" dirty="0"/>
          </a:p>
        </p:txBody>
      </p:sp>
    </p:spTree>
    <p:extLst>
      <p:ext uri="{BB962C8B-B14F-4D97-AF65-F5344CB8AC3E}">
        <p14:creationId xmlns:p14="http://schemas.microsoft.com/office/powerpoint/2010/main" val="11292266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7" name="Marcador de contenido 2"/>
          <p:cNvSpPr>
            <a:spLocks noGrp="1"/>
          </p:cNvSpPr>
          <p:nvPr>
            <p:ph idx="1"/>
          </p:nvPr>
        </p:nvSpPr>
        <p:spPr>
          <a:xfrm>
            <a:off x="497057" y="2194560"/>
            <a:ext cx="11197883" cy="2926082"/>
          </a:xfrm>
        </p:spPr>
        <p:txBody>
          <a:bodyPr>
            <a:noAutofit/>
          </a:bodyPr>
          <a:lstStyle/>
          <a:p>
            <a:pPr lvl="0" algn="just"/>
            <a:r>
              <a:rPr lang="es-ES" sz="2400" dirty="0"/>
              <a:t>El diseño de los recipientes prototipo tomó como referencia los parámetros y aspectos del modelo a escala, con lo cual se puedo comprobar la factibilidad de llevar el proceso de generación de nano-partículas de hierro cero-</a:t>
            </a:r>
            <a:r>
              <a:rPr lang="es-ES" sz="2400" dirty="0" err="1"/>
              <a:t>valente</a:t>
            </a:r>
            <a:r>
              <a:rPr lang="es-ES" sz="2400" dirty="0"/>
              <a:t> a un proceso industrial.</a:t>
            </a:r>
            <a:endParaRPr lang="en-US" sz="2400" dirty="0"/>
          </a:p>
        </p:txBody>
      </p:sp>
    </p:spTree>
    <p:extLst>
      <p:ext uri="{BB962C8B-B14F-4D97-AF65-F5344CB8AC3E}">
        <p14:creationId xmlns:p14="http://schemas.microsoft.com/office/powerpoint/2010/main" val="157117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Nano-partículas de Hierro cero-</a:t>
            </a:r>
            <a:r>
              <a:rPr lang="es-EC" dirty="0" err="1" smtClean="0"/>
              <a:t>valente</a:t>
            </a:r>
            <a:endParaRPr lang="es-EC" dirty="0"/>
          </a:p>
        </p:txBody>
      </p:sp>
      <p:pic>
        <p:nvPicPr>
          <p:cNvPr id="4" name="Imagen 3"/>
          <p:cNvPicPr/>
          <p:nvPr/>
        </p:nvPicPr>
        <p:blipFill>
          <a:blip r:embed="rId2"/>
          <a:stretch>
            <a:fillRect/>
          </a:stretch>
        </p:blipFill>
        <p:spPr>
          <a:xfrm>
            <a:off x="3361387" y="3163235"/>
            <a:ext cx="4361166" cy="3353476"/>
          </a:xfrm>
          <a:prstGeom prst="rect">
            <a:avLst/>
          </a:prstGeom>
          <a:ln w="228600" cap="sq" cmpd="thickThin">
            <a:solidFill>
              <a:srgbClr val="000000"/>
            </a:solidFill>
            <a:prstDash val="solid"/>
            <a:miter lim="800000"/>
          </a:ln>
          <a:effectLst>
            <a:innerShdw blurRad="76200">
              <a:srgbClr val="000000"/>
            </a:innerShdw>
          </a:effectLst>
        </p:spPr>
      </p:pic>
      <p:sp>
        <p:nvSpPr>
          <p:cNvPr id="6" name="Marcador de contenido 2"/>
          <p:cNvSpPr>
            <a:spLocks noGrp="1"/>
          </p:cNvSpPr>
          <p:nvPr>
            <p:ph idx="1"/>
          </p:nvPr>
        </p:nvSpPr>
        <p:spPr>
          <a:xfrm>
            <a:off x="810000" y="2163650"/>
            <a:ext cx="10334392" cy="720128"/>
          </a:xfrm>
        </p:spPr>
        <p:txBody>
          <a:bodyPr>
            <a:normAutofit/>
          </a:bodyPr>
          <a:lstStyle/>
          <a:p>
            <a:r>
              <a:rPr lang="es-EC" dirty="0" smtClean="0"/>
              <a:t>Proceso de encapsulamiento de contaminante metal:</a:t>
            </a:r>
            <a:endParaRPr lang="es-EC" dirty="0"/>
          </a:p>
        </p:txBody>
      </p:sp>
    </p:spTree>
    <p:extLst>
      <p:ext uri="{BB962C8B-B14F-4D97-AF65-F5344CB8AC3E}">
        <p14:creationId xmlns:p14="http://schemas.microsoft.com/office/powerpoint/2010/main" val="138280862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a:t>
            </a:r>
            <a:endParaRPr lang="es-EC" dirty="0"/>
          </a:p>
        </p:txBody>
      </p:sp>
      <p:sp>
        <p:nvSpPr>
          <p:cNvPr id="7" name="Marcador de contenido 2"/>
          <p:cNvSpPr>
            <a:spLocks noGrp="1"/>
          </p:cNvSpPr>
          <p:nvPr>
            <p:ph idx="1"/>
          </p:nvPr>
        </p:nvSpPr>
        <p:spPr>
          <a:xfrm>
            <a:off x="497057" y="2194560"/>
            <a:ext cx="11197883" cy="2926082"/>
          </a:xfrm>
        </p:spPr>
        <p:txBody>
          <a:bodyPr>
            <a:noAutofit/>
          </a:bodyPr>
          <a:lstStyle/>
          <a:p>
            <a:pPr lvl="0" algn="just"/>
            <a:r>
              <a:rPr lang="es-EC" sz="2400" dirty="0"/>
              <a:t>Para el prototipo se recomienda fabricar todos los tanques inmersos en la elaboración de nano-partículas en acero inoxidable AISI 304, debido a que es un material que se encuentra fácilmente en la industria ecuatoriana, debido a sus propiedades mecánicas puede soportar los parámetros de diseño y permite la instalación y acoplamiento de elementos complementarios como son motores, sellos, válvulas, instrumentación en fin.</a:t>
            </a:r>
            <a:endParaRPr lang="en-US" sz="2400" dirty="0"/>
          </a:p>
        </p:txBody>
      </p:sp>
    </p:spTree>
    <p:extLst>
      <p:ext uri="{BB962C8B-B14F-4D97-AF65-F5344CB8AC3E}">
        <p14:creationId xmlns:p14="http://schemas.microsoft.com/office/powerpoint/2010/main" val="67574957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a:t>
            </a:r>
            <a:endParaRPr lang="es-EC" dirty="0"/>
          </a:p>
        </p:txBody>
      </p:sp>
      <p:sp>
        <p:nvSpPr>
          <p:cNvPr id="7" name="Marcador de contenido 2"/>
          <p:cNvSpPr>
            <a:spLocks noGrp="1"/>
          </p:cNvSpPr>
          <p:nvPr>
            <p:ph idx="1"/>
          </p:nvPr>
        </p:nvSpPr>
        <p:spPr>
          <a:xfrm>
            <a:off x="497057" y="2593806"/>
            <a:ext cx="11197883" cy="2926082"/>
          </a:xfrm>
        </p:spPr>
        <p:txBody>
          <a:bodyPr>
            <a:noAutofit/>
          </a:bodyPr>
          <a:lstStyle/>
          <a:p>
            <a:pPr lvl="0" algn="just"/>
            <a:r>
              <a:rPr lang="es-EC" sz="2400" dirty="0"/>
              <a:t>Para prevenir la filtración de aire y partículas ajenas a las soluciones reactivas, las cuales podrían perjudicar la correcta formación de nano-partículas, se deben consideras los siguientes aspectos: instalar un sello mecánico </a:t>
            </a:r>
            <a:r>
              <a:rPr lang="es-EC" sz="2400" dirty="0" err="1"/>
              <a:t>multiresorte</a:t>
            </a:r>
            <a:r>
              <a:rPr lang="es-EC" sz="2400" dirty="0"/>
              <a:t>, el cual sellará completamente los ejes agitadores, con caras de </a:t>
            </a:r>
            <a:r>
              <a:rPr lang="es-EC" sz="2400" dirty="0" err="1"/>
              <a:t>vitón</a:t>
            </a:r>
            <a:r>
              <a:rPr lang="es-EC" sz="2400" dirty="0"/>
              <a:t>-grafito </a:t>
            </a:r>
            <a:r>
              <a:rPr lang="es-EC" sz="2400" dirty="0" err="1"/>
              <a:t>autolubricantes</a:t>
            </a:r>
            <a:r>
              <a:rPr lang="es-EC" sz="2400" dirty="0"/>
              <a:t> con sellos de </a:t>
            </a:r>
            <a:r>
              <a:rPr lang="es-EC" sz="2400" dirty="0" err="1"/>
              <a:t>vitón</a:t>
            </a:r>
            <a:r>
              <a:rPr lang="es-EC" sz="2400" dirty="0"/>
              <a:t>, controlar el proceso de fabricación de los recipientes principalmente en los cordones de soldadura, donde se podrían suscitar fugas o filtraciones si el proceso no se realiza correctamente, controlar el correcto ajuste en conexiones roscadas y  acoplamiento de instrumentación.</a:t>
            </a:r>
            <a:endParaRPr lang="en-US" sz="2400" dirty="0"/>
          </a:p>
        </p:txBody>
      </p:sp>
    </p:spTree>
    <p:extLst>
      <p:ext uri="{BB962C8B-B14F-4D97-AF65-F5344CB8AC3E}">
        <p14:creationId xmlns:p14="http://schemas.microsoft.com/office/powerpoint/2010/main" val="14060877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a:t>
            </a:r>
            <a:endParaRPr lang="es-EC" dirty="0"/>
          </a:p>
        </p:txBody>
      </p:sp>
      <p:sp>
        <p:nvSpPr>
          <p:cNvPr id="7" name="Marcador de contenido 2"/>
          <p:cNvSpPr>
            <a:spLocks noGrp="1"/>
          </p:cNvSpPr>
          <p:nvPr>
            <p:ph idx="1"/>
          </p:nvPr>
        </p:nvSpPr>
        <p:spPr>
          <a:xfrm>
            <a:off x="497057" y="2593806"/>
            <a:ext cx="11197883" cy="2926082"/>
          </a:xfrm>
        </p:spPr>
        <p:txBody>
          <a:bodyPr>
            <a:noAutofit/>
          </a:bodyPr>
          <a:lstStyle/>
          <a:p>
            <a:pPr lvl="0" algn="just"/>
            <a:r>
              <a:rPr lang="es-EC" sz="2400" dirty="0"/>
              <a:t>En el tanque de </a:t>
            </a:r>
            <a:r>
              <a:rPr lang="es-EC" sz="2400" dirty="0" err="1"/>
              <a:t>Carboxi</a:t>
            </a:r>
            <a:r>
              <a:rPr lang="es-EC" sz="2400" dirty="0"/>
              <a:t> se requiere un sistema de calentamiento zonificado, el cual ayudará a la funcionabilidad del tanque para varios volúmenes de solución.</a:t>
            </a:r>
            <a:endParaRPr lang="en-US" sz="2400" dirty="0"/>
          </a:p>
          <a:p>
            <a:pPr lvl="0" algn="just"/>
            <a:r>
              <a:rPr lang="es-EC" sz="2400" dirty="0"/>
              <a:t>Para poder producir varios volúmenes de solución, logrando la completa disolución de los químicos, se recomiendo instalar un variador de frecuencia en los motores, el cual permitirá variar la velocidad de agitación a conveniencia dependiendo del volumen de líquido que se tenga que agitar.</a:t>
            </a:r>
            <a:endParaRPr lang="en-US" sz="2400" dirty="0"/>
          </a:p>
        </p:txBody>
      </p:sp>
    </p:spTree>
    <p:extLst>
      <p:ext uri="{BB962C8B-B14F-4D97-AF65-F5344CB8AC3E}">
        <p14:creationId xmlns:p14="http://schemas.microsoft.com/office/powerpoint/2010/main" val="18988141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392" y="212775"/>
            <a:ext cx="11128714" cy="2971051"/>
          </a:xfrm>
        </p:spPr>
        <p:txBody>
          <a:bodyPr/>
          <a:lstStyle/>
          <a:p>
            <a:r>
              <a:rPr lang="es-ES" sz="7200" dirty="0" smtClean="0"/>
              <a:t>GRACIAS</a:t>
            </a:r>
            <a:r>
              <a:rPr lang="en-US" sz="4800" dirty="0"/>
              <a:t/>
            </a:r>
            <a:br>
              <a:rPr lang="en-US" sz="4800" dirty="0"/>
            </a:br>
            <a:endParaRPr lang="en-US" sz="4800" dirty="0"/>
          </a:p>
        </p:txBody>
      </p:sp>
      <p:pic>
        <p:nvPicPr>
          <p:cNvPr id="19460" name="Picture 4" descr="http://www.gifs-animados.es/clip-art/actividades/aplausos/gifs-animados-aplausos-0013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582" y="2407682"/>
            <a:ext cx="4529461" cy="40594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097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Nano-partículas de Hierro cero-</a:t>
            </a:r>
            <a:r>
              <a:rPr lang="es-EC" dirty="0" err="1" smtClean="0"/>
              <a:t>valente</a:t>
            </a:r>
            <a:endParaRPr lang="es-EC" dirty="0"/>
          </a:p>
        </p:txBody>
      </p:sp>
      <p:sp>
        <p:nvSpPr>
          <p:cNvPr id="3" name="Marcador de contenido 2"/>
          <p:cNvSpPr>
            <a:spLocks noGrp="1"/>
          </p:cNvSpPr>
          <p:nvPr>
            <p:ph idx="1"/>
          </p:nvPr>
        </p:nvSpPr>
        <p:spPr>
          <a:xfrm>
            <a:off x="818712" y="2222287"/>
            <a:ext cx="10862426" cy="3972451"/>
          </a:xfrm>
        </p:spPr>
        <p:txBody>
          <a:bodyPr>
            <a:normAutofit fontScale="92500"/>
          </a:bodyPr>
          <a:lstStyle/>
          <a:p>
            <a:pPr marL="0" indent="0">
              <a:buNone/>
            </a:pPr>
            <a:r>
              <a:rPr lang="es-EC" sz="3200" dirty="0" smtClean="0"/>
              <a:t>Existen tres técnicas para la elaboración de Nano-partículas:</a:t>
            </a:r>
          </a:p>
          <a:p>
            <a:pPr lvl="0"/>
            <a:r>
              <a:rPr lang="es-ES" sz="3200" dirty="0"/>
              <a:t>Molido de alta energía de esferas metálicas de Hierro</a:t>
            </a:r>
            <a:endParaRPr lang="en-US" sz="3200" dirty="0"/>
          </a:p>
          <a:p>
            <a:pPr lvl="0"/>
            <a:r>
              <a:rPr lang="es-ES" sz="3200" dirty="0"/>
              <a:t>Reducción de fase de gas de óxidos de Hierro mediante H2.</a:t>
            </a:r>
            <a:endParaRPr lang="en-US" sz="3200" dirty="0"/>
          </a:p>
          <a:p>
            <a:r>
              <a:rPr lang="es-ES" sz="3200" u="sng" dirty="0">
                <a:effectLst>
                  <a:outerShdw blurRad="38100" dist="38100" dir="2700000" algn="tl">
                    <a:srgbClr val="000000">
                      <a:alpha val="43137"/>
                    </a:srgbClr>
                  </a:outerShdw>
                </a:effectLst>
              </a:rPr>
              <a:t>Reducción de fase acuosa de sales de hierro mediante  </a:t>
            </a:r>
            <a:r>
              <a:rPr lang="es-ES" sz="3200" u="sng" dirty="0" err="1">
                <a:effectLst>
                  <a:outerShdw blurRad="38100" dist="38100" dir="2700000" algn="tl">
                    <a:srgbClr val="000000">
                      <a:alpha val="43137"/>
                    </a:srgbClr>
                  </a:outerShdw>
                </a:effectLst>
              </a:rPr>
              <a:t>Borihidruro</a:t>
            </a:r>
            <a:r>
              <a:rPr lang="es-ES" sz="3200" u="sng" dirty="0">
                <a:effectLst>
                  <a:outerShdw blurRad="38100" dist="38100" dir="2700000" algn="tl">
                    <a:srgbClr val="000000">
                      <a:alpha val="43137"/>
                    </a:srgbClr>
                  </a:outerShdw>
                </a:effectLst>
              </a:rPr>
              <a:t>  de Sodio (</a:t>
            </a:r>
            <a:r>
              <a:rPr lang="es-ES" sz="3200" u="sng" dirty="0" smtClean="0">
                <a:effectLst>
                  <a:outerShdw blurRad="38100" dist="38100" dir="2700000" algn="tl">
                    <a:srgbClr val="000000">
                      <a:alpha val="43137"/>
                    </a:srgbClr>
                  </a:outerShdw>
                </a:effectLst>
              </a:rPr>
              <a:t>NaBH4)</a:t>
            </a:r>
            <a:endParaRPr lang="es-EC" sz="3200"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513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Soluciones Inmersas en la </a:t>
            </a:r>
            <a:r>
              <a:rPr lang="es-EC" dirty="0" smtClean="0"/>
              <a:t>elaboración</a:t>
            </a:r>
            <a:endParaRPr lang="es-EC" dirty="0"/>
          </a:p>
        </p:txBody>
      </p:sp>
      <p:sp>
        <p:nvSpPr>
          <p:cNvPr id="3" name="Marcador de contenido 2"/>
          <p:cNvSpPr>
            <a:spLocks noGrp="1"/>
          </p:cNvSpPr>
          <p:nvPr>
            <p:ph idx="1"/>
          </p:nvPr>
        </p:nvSpPr>
        <p:spPr>
          <a:xfrm>
            <a:off x="818712" y="2222287"/>
            <a:ext cx="10862426" cy="3972451"/>
          </a:xfrm>
        </p:spPr>
        <p:txBody>
          <a:bodyPr>
            <a:normAutofit/>
          </a:bodyPr>
          <a:lstStyle/>
          <a:p>
            <a:r>
              <a:rPr lang="es-EC" sz="3200" dirty="0" smtClean="0"/>
              <a:t>Solución de </a:t>
            </a:r>
            <a:r>
              <a:rPr lang="es-EC" sz="3200" dirty="0" err="1" smtClean="0"/>
              <a:t>Borihidruro</a:t>
            </a:r>
            <a:r>
              <a:rPr lang="es-EC" sz="3200" dirty="0" smtClean="0"/>
              <a:t> de Sodio (1:4)</a:t>
            </a:r>
          </a:p>
          <a:p>
            <a:pPr lvl="0"/>
            <a:r>
              <a:rPr lang="es-EC" sz="3200" dirty="0" smtClean="0"/>
              <a:t>Solución de </a:t>
            </a:r>
            <a:r>
              <a:rPr lang="es-EC" sz="3200" dirty="0" err="1" smtClean="0"/>
              <a:t>Carboxi</a:t>
            </a:r>
            <a:r>
              <a:rPr lang="es-EC" sz="3200" dirty="0" smtClean="0"/>
              <a:t> </a:t>
            </a:r>
            <a:r>
              <a:rPr lang="es-EC" sz="3200" dirty="0" err="1" smtClean="0"/>
              <a:t>Metil</a:t>
            </a:r>
            <a:r>
              <a:rPr lang="es-EC" sz="3200" dirty="0" smtClean="0"/>
              <a:t> Celulosa (1:2)</a:t>
            </a:r>
          </a:p>
          <a:p>
            <a:pPr lvl="0"/>
            <a:r>
              <a:rPr lang="es-EC" sz="3200" dirty="0" smtClean="0"/>
              <a:t>Solución de Sulfato de Hierro (1:4)</a:t>
            </a:r>
          </a:p>
          <a:p>
            <a:pPr marL="0" lvl="0" indent="0">
              <a:buNone/>
            </a:pPr>
            <a:endParaRPr lang="en-US" sz="3200" dirty="0"/>
          </a:p>
        </p:txBody>
      </p:sp>
    </p:spTree>
    <p:extLst>
      <p:ext uri="{BB962C8B-B14F-4D97-AF65-F5344CB8AC3E}">
        <p14:creationId xmlns:p14="http://schemas.microsoft.com/office/powerpoint/2010/main" val="3163827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4096" y="161260"/>
            <a:ext cx="10609268" cy="2041027"/>
          </a:xfrm>
        </p:spPr>
        <p:txBody>
          <a:bodyPr/>
          <a:lstStyle/>
          <a:p>
            <a:r>
              <a:rPr lang="es-ES" sz="4800" dirty="0" smtClean="0"/>
              <a:t>Reactor Químico</a:t>
            </a:r>
            <a:r>
              <a:rPr lang="en-US" dirty="0"/>
              <a:t/>
            </a:r>
            <a:br>
              <a:rPr lang="en-US" dirty="0"/>
            </a:br>
            <a:endParaRPr lang="en-US" dirty="0"/>
          </a:p>
        </p:txBody>
      </p:sp>
      <p:pic>
        <p:nvPicPr>
          <p:cNvPr id="2050" name="Picture 2" descr="http://www.ingenieriaquimica.org/system/files/images/reactor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547" y="1690979"/>
            <a:ext cx="3538384" cy="45681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4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Reactor Químico</a:t>
            </a:r>
            <a:endParaRPr lang="es-EC" dirty="0"/>
          </a:p>
        </p:txBody>
      </p:sp>
      <p:sp>
        <p:nvSpPr>
          <p:cNvPr id="3" name="Marcador de contenido 2"/>
          <p:cNvSpPr>
            <a:spLocks noGrp="1"/>
          </p:cNvSpPr>
          <p:nvPr>
            <p:ph idx="1"/>
          </p:nvPr>
        </p:nvSpPr>
        <p:spPr>
          <a:xfrm>
            <a:off x="818712" y="2222287"/>
            <a:ext cx="10862426" cy="3972451"/>
          </a:xfrm>
        </p:spPr>
        <p:txBody>
          <a:bodyPr>
            <a:normAutofit/>
          </a:bodyPr>
          <a:lstStyle/>
          <a:p>
            <a:pPr marL="0" indent="0">
              <a:buNone/>
            </a:pPr>
            <a:r>
              <a:rPr lang="es-EC" sz="4000" dirty="0"/>
              <a:t>U</a:t>
            </a:r>
            <a:r>
              <a:rPr lang="es-EC" sz="4000" dirty="0" smtClean="0"/>
              <a:t>nidad </a:t>
            </a:r>
            <a:r>
              <a:rPr lang="es-EC" sz="4000" dirty="0"/>
              <a:t>procesadora diseñada para que en su interior se lleve a cabo una o varias reacciones </a:t>
            </a:r>
            <a:r>
              <a:rPr lang="es-EC" sz="4000" dirty="0" smtClean="0"/>
              <a:t>química, la </a:t>
            </a:r>
            <a:r>
              <a:rPr lang="es-EC" sz="4000" dirty="0"/>
              <a:t>cual cuenta con líneas de entrada y salida para sustancias químicas, y está gobernado por un algoritmo de control.</a:t>
            </a:r>
            <a:endParaRPr lang="es-EC" sz="4000" dirty="0" smtClean="0"/>
          </a:p>
          <a:p>
            <a:pPr marL="0" lvl="0" indent="0">
              <a:buNone/>
            </a:pPr>
            <a:endParaRPr lang="en-US" sz="3200" dirty="0"/>
          </a:p>
        </p:txBody>
      </p:sp>
    </p:spTree>
    <p:extLst>
      <p:ext uri="{BB962C8B-B14F-4D97-AF65-F5344CB8AC3E}">
        <p14:creationId xmlns:p14="http://schemas.microsoft.com/office/powerpoint/2010/main" val="48296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Reactor Químico</a:t>
            </a:r>
            <a:endParaRPr lang="es-EC"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2781837" y="2677196"/>
            <a:ext cx="6178170" cy="36076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3056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Agitación Mecánica</a:t>
            </a:r>
            <a:endParaRPr lang="es-EC" dirty="0"/>
          </a:p>
        </p:txBody>
      </p:sp>
      <p:sp>
        <p:nvSpPr>
          <p:cNvPr id="3" name="Marcador de contenido 2"/>
          <p:cNvSpPr>
            <a:spLocks noGrp="1"/>
          </p:cNvSpPr>
          <p:nvPr>
            <p:ph idx="1"/>
          </p:nvPr>
        </p:nvSpPr>
        <p:spPr>
          <a:xfrm>
            <a:off x="818712" y="2222287"/>
            <a:ext cx="10862426" cy="3972451"/>
          </a:xfrm>
        </p:spPr>
        <p:txBody>
          <a:bodyPr>
            <a:normAutofit/>
          </a:bodyPr>
          <a:lstStyle/>
          <a:p>
            <a:pPr marL="0" indent="0">
              <a:buNone/>
            </a:pPr>
            <a:r>
              <a:rPr lang="es-EC" sz="4000" dirty="0"/>
              <a:t>La agitación mecánica es una operación de mezclado, a utilizar cuando el mayor componente de la mezcla es un líquido, que recurre a algún tipo de aspas como dispositivo para conseguir la mezcla</a:t>
            </a:r>
            <a:endParaRPr lang="es-EC" sz="4000" dirty="0" smtClean="0"/>
          </a:p>
          <a:p>
            <a:pPr marL="0" lvl="0" indent="0">
              <a:buNone/>
            </a:pPr>
            <a:endParaRPr lang="en-US" sz="3200" dirty="0"/>
          </a:p>
        </p:txBody>
      </p:sp>
    </p:spTree>
    <p:extLst>
      <p:ext uri="{BB962C8B-B14F-4D97-AF65-F5344CB8AC3E}">
        <p14:creationId xmlns:p14="http://schemas.microsoft.com/office/powerpoint/2010/main" val="311171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Agitación Mecánica</a:t>
            </a:r>
            <a:endParaRPr lang="es-EC" dirty="0"/>
          </a:p>
        </p:txBody>
      </p:sp>
      <p:sp>
        <p:nvSpPr>
          <p:cNvPr id="3" name="Marcador de contenido 2"/>
          <p:cNvSpPr>
            <a:spLocks noGrp="1"/>
          </p:cNvSpPr>
          <p:nvPr>
            <p:ph idx="1"/>
          </p:nvPr>
        </p:nvSpPr>
        <p:spPr>
          <a:xfrm>
            <a:off x="818712" y="2222287"/>
            <a:ext cx="10862426" cy="3972451"/>
          </a:xfrm>
        </p:spPr>
        <p:txBody>
          <a:bodyPr>
            <a:normAutofit/>
          </a:bodyPr>
          <a:lstStyle/>
          <a:p>
            <a:pPr marL="0" indent="0">
              <a:buNone/>
            </a:pPr>
            <a:r>
              <a:rPr lang="es-EC" sz="4000" dirty="0"/>
              <a:t>La agitación mecánica es una operación de mezclado, a utilizar cuando el mayor componente de la mezcla es un líquido, que recurre a algún tipo de aspas como dispositivo para conseguir la </a:t>
            </a:r>
            <a:r>
              <a:rPr lang="es-EC" sz="4000" dirty="0" smtClean="0"/>
              <a:t>mezcla.</a:t>
            </a:r>
          </a:p>
          <a:p>
            <a:pPr marL="0" lvl="0" indent="0">
              <a:buNone/>
            </a:pPr>
            <a:endParaRPr lang="en-US" sz="3200" dirty="0"/>
          </a:p>
        </p:txBody>
      </p:sp>
    </p:spTree>
    <p:extLst>
      <p:ext uri="{BB962C8B-B14F-4D97-AF65-F5344CB8AC3E}">
        <p14:creationId xmlns:p14="http://schemas.microsoft.com/office/powerpoint/2010/main" val="1070001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6000" b="1" dirty="0" smtClean="0"/>
              <a:t>INTEGRANTES</a:t>
            </a:r>
            <a:endParaRPr lang="en-US" sz="6000" b="1" dirty="0"/>
          </a:p>
        </p:txBody>
      </p:sp>
      <p:sp>
        <p:nvSpPr>
          <p:cNvPr id="3" name="Marcador de contenido 2"/>
          <p:cNvSpPr>
            <a:spLocks noGrp="1"/>
          </p:cNvSpPr>
          <p:nvPr>
            <p:ph idx="1"/>
          </p:nvPr>
        </p:nvSpPr>
        <p:spPr>
          <a:xfrm>
            <a:off x="1103312" y="2387769"/>
            <a:ext cx="9586153" cy="4195481"/>
          </a:xfrm>
        </p:spPr>
        <p:txBody>
          <a:bodyPr>
            <a:normAutofit/>
          </a:bodyPr>
          <a:lstStyle/>
          <a:p>
            <a:r>
              <a:rPr lang="en-US" sz="4000" dirty="0" smtClean="0"/>
              <a:t>Carlos Andrés García Cañar</a:t>
            </a:r>
          </a:p>
          <a:p>
            <a:pPr marL="0" indent="0">
              <a:buNone/>
            </a:pPr>
            <a:endParaRPr lang="en-US" sz="4000" dirty="0" smtClean="0"/>
          </a:p>
          <a:p>
            <a:r>
              <a:rPr lang="en-US" sz="4000" dirty="0" smtClean="0"/>
              <a:t>Martín Andrés Salazar Pallares</a:t>
            </a:r>
            <a:endParaRPr lang="en-US" sz="4000" dirty="0"/>
          </a:p>
        </p:txBody>
      </p:sp>
    </p:spTree>
    <p:extLst>
      <p:ext uri="{BB962C8B-B14F-4D97-AF65-F5344CB8AC3E}">
        <p14:creationId xmlns:p14="http://schemas.microsoft.com/office/powerpoint/2010/main" val="13405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Agitación Mecánica</a:t>
            </a:r>
            <a:endParaRPr lang="es-EC" dirty="0"/>
          </a:p>
        </p:txBody>
      </p:sp>
      <p:pic>
        <p:nvPicPr>
          <p:cNvPr id="5" name="Imagen 4"/>
          <p:cNvPicPr/>
          <p:nvPr/>
        </p:nvPicPr>
        <p:blipFill>
          <a:blip r:embed="rId2"/>
          <a:stretch>
            <a:fillRect/>
          </a:stretch>
        </p:blipFill>
        <p:spPr>
          <a:xfrm>
            <a:off x="3670480" y="1873741"/>
            <a:ext cx="4018745" cy="45914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02427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Tipos de Agitadores</a:t>
            </a:r>
            <a:endParaRPr lang="es-EC" dirty="0"/>
          </a:p>
        </p:txBody>
      </p:sp>
      <p:sp>
        <p:nvSpPr>
          <p:cNvPr id="3" name="Marcador de contenido 2"/>
          <p:cNvSpPr>
            <a:spLocks noGrp="1"/>
          </p:cNvSpPr>
          <p:nvPr>
            <p:ph idx="1"/>
          </p:nvPr>
        </p:nvSpPr>
        <p:spPr>
          <a:xfrm>
            <a:off x="818712" y="2222287"/>
            <a:ext cx="10862426" cy="3972451"/>
          </a:xfrm>
        </p:spPr>
        <p:txBody>
          <a:bodyPr>
            <a:normAutofit/>
          </a:bodyPr>
          <a:lstStyle/>
          <a:p>
            <a:r>
              <a:rPr lang="es-EC" sz="4000" dirty="0" smtClean="0"/>
              <a:t>Paletas (20 – 200 RPM)</a:t>
            </a:r>
          </a:p>
          <a:p>
            <a:r>
              <a:rPr lang="es-EC" sz="4000" dirty="0" smtClean="0"/>
              <a:t>Turbinas (200 – 2000 RPM)</a:t>
            </a:r>
          </a:p>
          <a:p>
            <a:r>
              <a:rPr lang="es-EC" sz="4000" dirty="0" err="1" smtClean="0"/>
              <a:t>Propelas</a:t>
            </a:r>
            <a:r>
              <a:rPr lang="es-EC" sz="4000" dirty="0" smtClean="0"/>
              <a:t> (</a:t>
            </a:r>
            <a:r>
              <a:rPr lang="es-EC" sz="4000" dirty="0"/>
              <a:t>400 – 1750 </a:t>
            </a:r>
            <a:r>
              <a:rPr lang="es-EC" sz="4000" dirty="0" smtClean="0"/>
              <a:t>RPM)</a:t>
            </a:r>
          </a:p>
          <a:p>
            <a:pPr marL="0" lvl="0" indent="0">
              <a:buNone/>
            </a:pPr>
            <a:endParaRPr lang="en-US" sz="3200" dirty="0"/>
          </a:p>
        </p:txBody>
      </p:sp>
    </p:spTree>
    <p:extLst>
      <p:ext uri="{BB962C8B-B14F-4D97-AF65-F5344CB8AC3E}">
        <p14:creationId xmlns:p14="http://schemas.microsoft.com/office/powerpoint/2010/main" val="317777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Tipos de Agitadores</a:t>
            </a:r>
            <a:endParaRPr lang="es-EC" dirty="0"/>
          </a:p>
        </p:txBody>
      </p:sp>
      <p:sp>
        <p:nvSpPr>
          <p:cNvPr id="3" name="Marcador de contenido 2"/>
          <p:cNvSpPr>
            <a:spLocks noGrp="1"/>
          </p:cNvSpPr>
          <p:nvPr>
            <p:ph idx="1"/>
          </p:nvPr>
        </p:nvSpPr>
        <p:spPr>
          <a:xfrm>
            <a:off x="489397" y="5318975"/>
            <a:ext cx="11191741" cy="875763"/>
          </a:xfrm>
        </p:spPr>
        <p:txBody>
          <a:bodyPr>
            <a:normAutofit fontScale="85000" lnSpcReduction="20000"/>
          </a:bodyPr>
          <a:lstStyle/>
          <a:p>
            <a:pPr marL="0" lvl="0" indent="0">
              <a:buNone/>
            </a:pPr>
            <a:r>
              <a:rPr lang="es-EC" sz="2400" dirty="0"/>
              <a:t>(a)</a:t>
            </a:r>
            <a:r>
              <a:rPr lang="es-EC" sz="2400" dirty="0" err="1"/>
              <a:t>propela</a:t>
            </a:r>
            <a:r>
              <a:rPr lang="es-EC" sz="2400" dirty="0"/>
              <a:t> marina de 3 aspas (b) Impulsor de paletas vertical con dos aspas (c) Turbina con 6 paletas rectas verticales (d) Turbina con aspas verticales curvas (e) Turbinas con aspas inclinadas.</a:t>
            </a:r>
            <a:endParaRPr lang="en-US" sz="3200" dirty="0"/>
          </a:p>
        </p:txBody>
      </p:sp>
      <p:pic>
        <p:nvPicPr>
          <p:cNvPr id="4" name="Imagen 3"/>
          <p:cNvPicPr/>
          <p:nvPr/>
        </p:nvPicPr>
        <p:blipFill>
          <a:blip r:embed="rId2"/>
          <a:stretch>
            <a:fillRect/>
          </a:stretch>
        </p:blipFill>
        <p:spPr>
          <a:xfrm>
            <a:off x="2910625" y="2070725"/>
            <a:ext cx="5859535" cy="29906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66068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8489" y="618186"/>
            <a:ext cx="10235781" cy="1831545"/>
          </a:xfrm>
        </p:spPr>
        <p:txBody>
          <a:bodyPr/>
          <a:lstStyle/>
          <a:p>
            <a:r>
              <a:rPr lang="en-US" dirty="0" smtClean="0"/>
              <a:t>NORMATIVA APLICABLE</a:t>
            </a:r>
            <a:r>
              <a:rPr lang="en-US" dirty="0"/>
              <a:t/>
            </a:r>
            <a:br>
              <a:rPr lang="en-US" dirty="0"/>
            </a:br>
            <a:endParaRPr lang="en-US" dirty="0"/>
          </a:p>
        </p:txBody>
      </p:sp>
      <p:pic>
        <p:nvPicPr>
          <p:cNvPr id="5122" name="Picture 2" descr="http://aidanfoley.files.wordpress.com/2011/11/asme-gra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95" y="1941727"/>
            <a:ext cx="3810000" cy="22860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4" name="Picture 4" descr="http://www.enginzone.org/blog/wp-content/uploads/2011/09/Logo-ASTM-recuadro-bl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101" y="1866417"/>
            <a:ext cx="4549315" cy="472262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6" name="Picture 6" descr="http://techgasket.files.wordpress.com/2013/02/an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95" y="4635522"/>
            <a:ext cx="3429000" cy="2028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0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Normativa Aplicable</a:t>
            </a:r>
            <a:endParaRPr lang="es-EC" dirty="0"/>
          </a:p>
        </p:txBody>
      </p:sp>
      <p:sp>
        <p:nvSpPr>
          <p:cNvPr id="3" name="Marcador de contenido 2"/>
          <p:cNvSpPr>
            <a:spLocks noGrp="1"/>
          </p:cNvSpPr>
          <p:nvPr>
            <p:ph idx="1"/>
          </p:nvPr>
        </p:nvSpPr>
        <p:spPr>
          <a:xfrm>
            <a:off x="818712" y="2222287"/>
            <a:ext cx="10862426" cy="3972451"/>
          </a:xfrm>
        </p:spPr>
        <p:txBody>
          <a:bodyPr>
            <a:normAutofit fontScale="85000" lnSpcReduction="20000"/>
          </a:bodyPr>
          <a:lstStyle/>
          <a:p>
            <a:pPr lvl="0"/>
            <a:r>
              <a:rPr lang="en-US" sz="2800" dirty="0"/>
              <a:t>ASME X Fiber- Reinforced Plastic Pressure Vessels</a:t>
            </a:r>
          </a:p>
          <a:p>
            <a:pPr lvl="0"/>
            <a:r>
              <a:rPr lang="en-US" sz="2800" dirty="0"/>
              <a:t>ASME </a:t>
            </a:r>
            <a:r>
              <a:rPr lang="en-US" sz="2800" dirty="0" smtClean="0"/>
              <a:t>VIII </a:t>
            </a:r>
            <a:r>
              <a:rPr lang="en-US" sz="2800" dirty="0"/>
              <a:t>Division 1 Rules for Construction of Pressure Vessels </a:t>
            </a:r>
          </a:p>
          <a:p>
            <a:pPr lvl="0"/>
            <a:r>
              <a:rPr lang="en-US" sz="2800" dirty="0"/>
              <a:t>ASME Boiler and Pressure Vessel Code; Section II, Part D (MATERIALS), 2010</a:t>
            </a:r>
          </a:p>
          <a:p>
            <a:pPr lvl="0"/>
            <a:r>
              <a:rPr lang="en-US" sz="2800" dirty="0"/>
              <a:t>ASME Boiler and Pressure Vessel Code; Section V (NONDESTRUCTIVE EXAMINATION), 2010</a:t>
            </a:r>
          </a:p>
          <a:p>
            <a:pPr lvl="0"/>
            <a:r>
              <a:rPr lang="en-US" sz="2800" dirty="0"/>
              <a:t>ASME Boiler and Pressure Vessel Code; Section IX (WELDING AND BRAZING QUALIFICATIONS) 2010</a:t>
            </a:r>
          </a:p>
          <a:p>
            <a:pPr lvl="0"/>
            <a:r>
              <a:rPr lang="en-US" sz="2800" dirty="0"/>
              <a:t>ASME Boiler and Pressure Vessel Code; Section 16.5, 2003 (PIPE FLANGES AND FLANGED FITTINGS)</a:t>
            </a:r>
          </a:p>
        </p:txBody>
      </p:sp>
      <p:pic>
        <p:nvPicPr>
          <p:cNvPr id="4" name="Picture 2" descr="http://aidanfoley.files.wordpress.com/2011/11/asme-gra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739" y="261152"/>
            <a:ext cx="2383370" cy="14300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44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8489" y="618186"/>
            <a:ext cx="10235781" cy="781483"/>
          </a:xfrm>
        </p:spPr>
        <p:txBody>
          <a:bodyPr/>
          <a:lstStyle/>
          <a:p>
            <a:r>
              <a:rPr lang="en-US" dirty="0" smtClean="0"/>
              <a:t>DISEÑO DE LOS RECIPIENTES </a:t>
            </a:r>
            <a:endParaRPr lang="en-US" dirty="0"/>
          </a:p>
        </p:txBody>
      </p:sp>
      <p:pic>
        <p:nvPicPr>
          <p:cNvPr id="6146" name="Picture 2" descr="Nuestro software CIT Vessel en funcionamiento"/>
          <p:cNvPicPr>
            <a:picLocks noChangeAspect="1" noChangeArrowheads="1"/>
          </p:cNvPicPr>
          <p:nvPr/>
        </p:nvPicPr>
        <p:blipFill rotWithShape="1">
          <a:blip r:embed="rId2">
            <a:extLst>
              <a:ext uri="{28A0092B-C50C-407E-A947-70E740481C1C}">
                <a14:useLocalDpi xmlns:a14="http://schemas.microsoft.com/office/drawing/2010/main" val="0"/>
              </a:ext>
            </a:extLst>
          </a:blip>
          <a:srcRect l="32910" t="19382" r="35158" b="2864"/>
          <a:stretch/>
        </p:blipFill>
        <p:spPr bwMode="auto">
          <a:xfrm>
            <a:off x="4467506" y="1674253"/>
            <a:ext cx="2897746" cy="47517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345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001" y="792325"/>
            <a:ext cx="11128714" cy="2971051"/>
          </a:xfrm>
        </p:spPr>
        <p:txBody>
          <a:bodyPr/>
          <a:lstStyle/>
          <a:p>
            <a:r>
              <a:rPr lang="es-ES" sz="8000" dirty="0" smtClean="0"/>
              <a:t>Diseño de Tanques de Plástico</a:t>
            </a:r>
            <a:r>
              <a:rPr lang="en-US" sz="5600" dirty="0"/>
              <a:t/>
            </a:r>
            <a:br>
              <a:rPr lang="en-US" sz="5600" dirty="0"/>
            </a:br>
            <a:endParaRPr lang="en-US" sz="5600" dirty="0"/>
          </a:p>
        </p:txBody>
      </p:sp>
      <p:sp>
        <p:nvSpPr>
          <p:cNvPr id="3" name="Subtítulo 2"/>
          <p:cNvSpPr>
            <a:spLocks noGrp="1"/>
          </p:cNvSpPr>
          <p:nvPr>
            <p:ph type="subTitle" idx="1"/>
          </p:nvPr>
        </p:nvSpPr>
        <p:spPr>
          <a:xfrm>
            <a:off x="810001" y="5280847"/>
            <a:ext cx="10858258" cy="434974"/>
          </a:xfrm>
        </p:spPr>
        <p:txBody>
          <a:bodyPr>
            <a:noAutofit/>
          </a:bodyPr>
          <a:lstStyle/>
          <a:p>
            <a:pPr lvl="0"/>
            <a:r>
              <a:rPr lang="en-US" sz="2400" dirty="0"/>
              <a:t>ASME X Fiber- Reinforced Plastic Pressure Vessels</a:t>
            </a:r>
          </a:p>
          <a:p>
            <a:endParaRPr lang="en-US" sz="2400" dirty="0"/>
          </a:p>
        </p:txBody>
      </p:sp>
      <p:pic>
        <p:nvPicPr>
          <p:cNvPr id="4" name="Picture 2" descr="http://aidanfoley.files.wordpress.com/2011/11/asme-gra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952" y="2333354"/>
            <a:ext cx="3644720" cy="21868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34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Parámetros de diseño</a:t>
            </a:r>
            <a:endParaRPr lang="es-EC" dirty="0"/>
          </a:p>
        </p:txBody>
      </p:sp>
      <p:sp>
        <p:nvSpPr>
          <p:cNvPr id="3" name="Marcador de contenido 2"/>
          <p:cNvSpPr>
            <a:spLocks noGrp="1"/>
          </p:cNvSpPr>
          <p:nvPr>
            <p:ph idx="1"/>
          </p:nvPr>
        </p:nvSpPr>
        <p:spPr>
          <a:xfrm>
            <a:off x="818712" y="2222288"/>
            <a:ext cx="10862426" cy="443640"/>
          </a:xfrm>
        </p:spPr>
        <p:txBody>
          <a:bodyPr>
            <a:normAutofit fontScale="92500" lnSpcReduction="20000"/>
          </a:bodyPr>
          <a:lstStyle/>
          <a:p>
            <a:pPr lvl="0"/>
            <a:r>
              <a:rPr lang="es-EC" sz="2800" dirty="0" smtClean="0"/>
              <a:t>Recipiente </a:t>
            </a:r>
            <a:r>
              <a:rPr lang="es-EC" sz="2800" dirty="0" err="1" smtClean="0"/>
              <a:t>Borihidruro</a:t>
            </a:r>
            <a:r>
              <a:rPr lang="es-EC" sz="2800" dirty="0" smtClean="0"/>
              <a:t> Modelo a escala</a:t>
            </a:r>
            <a:endParaRPr lang="es-EC" sz="2800" dirty="0"/>
          </a:p>
        </p:txBody>
      </p:sp>
      <p:graphicFrame>
        <p:nvGraphicFramePr>
          <p:cNvPr id="5" name="Tabla 4"/>
          <p:cNvGraphicFramePr>
            <a:graphicFrameLocks noGrp="1"/>
          </p:cNvGraphicFramePr>
          <p:nvPr>
            <p:extLst>
              <p:ext uri="{D42A27DB-BD31-4B8C-83A1-F6EECF244321}">
                <p14:modId xmlns:p14="http://schemas.microsoft.com/office/powerpoint/2010/main" val="256715399"/>
              </p:ext>
            </p:extLst>
          </p:nvPr>
        </p:nvGraphicFramePr>
        <p:xfrm>
          <a:off x="4230964" y="2796109"/>
          <a:ext cx="3844090" cy="3810956"/>
        </p:xfrm>
        <a:graphic>
          <a:graphicData uri="http://schemas.openxmlformats.org/drawingml/2006/table">
            <a:tbl>
              <a:tblPr firstRow="1" firstCol="1" bandRow="1">
                <a:tableStyleId>{5C22544A-7EE6-4342-B048-85BDC9FD1C3A}</a:tableStyleId>
              </a:tblPr>
              <a:tblGrid>
                <a:gridCol w="2411039"/>
                <a:gridCol w="1433051"/>
              </a:tblGrid>
              <a:tr h="360375">
                <a:tc>
                  <a:txBody>
                    <a:bodyPr/>
                    <a:lstStyle/>
                    <a:p>
                      <a:pPr>
                        <a:spcAft>
                          <a:spcPts val="0"/>
                        </a:spcAft>
                      </a:pPr>
                      <a:r>
                        <a:rPr lang="es-ES" sz="1800" u="sng">
                          <a:effectLst/>
                        </a:rPr>
                        <a:t>Parámetros de Diseño</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u="sng" dirty="0">
                          <a:effectLst/>
                        </a:rPr>
                        <a:t>Valores</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411958">
                <a:tc>
                  <a:txBody>
                    <a:bodyPr/>
                    <a:lstStyle/>
                    <a:p>
                      <a:pPr>
                        <a:spcAft>
                          <a:spcPts val="0"/>
                        </a:spcAft>
                      </a:pPr>
                      <a:r>
                        <a:rPr lang="es-ES" sz="1600">
                          <a:effectLst/>
                        </a:rPr>
                        <a:t>Volumen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2.5 lt</a:t>
                      </a:r>
                      <a:endParaRPr lang="en-US" sz="1600">
                        <a:effectLst/>
                        <a:latin typeface="Times New Roman" panose="02020603050405020304" pitchFamily="18" charset="0"/>
                        <a:ea typeface="Times New Roman" panose="02020603050405020304" pitchFamily="18" charset="0"/>
                      </a:endParaRPr>
                    </a:p>
                  </a:txBody>
                  <a:tcPr marL="68580" marR="68580" marT="0" marB="0"/>
                </a:tc>
              </a:tr>
              <a:tr h="411958">
                <a:tc>
                  <a:txBody>
                    <a:bodyPr/>
                    <a:lstStyle/>
                    <a:p>
                      <a:pPr>
                        <a:spcAft>
                          <a:spcPts val="0"/>
                        </a:spcAft>
                      </a:pPr>
                      <a:r>
                        <a:rPr lang="es-ES" sz="1600">
                          <a:effectLst/>
                        </a:rPr>
                        <a:t>Material</a:t>
                      </a:r>
                      <a:endParaRPr lang="en-US" sz="1600">
                        <a:effectLst/>
                      </a:endParaRPr>
                    </a:p>
                    <a:p>
                      <a:pPr>
                        <a:spcAft>
                          <a:spcPts val="0"/>
                        </a:spcAft>
                      </a:pPr>
                      <a:r>
                        <a:rPr lang="es-EC"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Nylon Poliamida</a:t>
                      </a:r>
                      <a:endParaRPr lang="en-US" sz="1600">
                        <a:effectLst/>
                        <a:latin typeface="Times New Roman" panose="02020603050405020304" pitchFamily="18" charset="0"/>
                        <a:ea typeface="Times New Roman" panose="02020603050405020304" pitchFamily="18" charset="0"/>
                      </a:endParaRPr>
                    </a:p>
                  </a:txBody>
                  <a:tcPr marL="68580" marR="68580" marT="0" marB="0"/>
                </a:tc>
              </a:tr>
              <a:tr h="411958">
                <a:tc>
                  <a:txBody>
                    <a:bodyPr/>
                    <a:lstStyle/>
                    <a:p>
                      <a:pPr>
                        <a:spcAft>
                          <a:spcPts val="0"/>
                        </a:spcAft>
                      </a:pPr>
                      <a:r>
                        <a:rPr lang="es-ES" sz="1600">
                          <a:effectLst/>
                        </a:rPr>
                        <a:t>Diámetro Interno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145 mm</a:t>
                      </a:r>
                      <a:endParaRPr lang="en-US" sz="1600">
                        <a:effectLst/>
                        <a:latin typeface="Times New Roman" panose="02020603050405020304" pitchFamily="18" charset="0"/>
                        <a:ea typeface="Times New Roman" panose="02020603050405020304" pitchFamily="18" charset="0"/>
                      </a:endParaRPr>
                    </a:p>
                  </a:txBody>
                  <a:tcPr marL="68580" marR="68580" marT="0" marB="0"/>
                </a:tc>
              </a:tr>
              <a:tr h="411958">
                <a:tc>
                  <a:txBody>
                    <a:bodyPr/>
                    <a:lstStyle/>
                    <a:p>
                      <a:pPr>
                        <a:spcAft>
                          <a:spcPts val="0"/>
                        </a:spcAft>
                      </a:pPr>
                      <a:r>
                        <a:rPr lang="es-ES" sz="1600">
                          <a:effectLst/>
                        </a:rPr>
                        <a:t>Largo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195 mm</a:t>
                      </a:r>
                      <a:endParaRPr lang="en-US" sz="1600">
                        <a:effectLst/>
                        <a:latin typeface="Times New Roman" panose="02020603050405020304" pitchFamily="18" charset="0"/>
                        <a:ea typeface="Times New Roman" panose="02020603050405020304" pitchFamily="18" charset="0"/>
                      </a:endParaRPr>
                    </a:p>
                  </a:txBody>
                  <a:tcPr marL="68580" marR="68580" marT="0" marB="0"/>
                </a:tc>
              </a:tr>
              <a:tr h="411958">
                <a:tc>
                  <a:txBody>
                    <a:bodyPr/>
                    <a:lstStyle/>
                    <a:p>
                      <a:pPr>
                        <a:spcAft>
                          <a:spcPts val="0"/>
                        </a:spcAft>
                      </a:pPr>
                      <a:r>
                        <a:rPr lang="es-ES" sz="1600">
                          <a:effectLst/>
                        </a:rPr>
                        <a:t>Temperatura de Operación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25 °C</a:t>
                      </a:r>
                      <a:endParaRPr lang="en-US" sz="1600">
                        <a:effectLst/>
                        <a:latin typeface="Times New Roman" panose="02020603050405020304" pitchFamily="18" charset="0"/>
                        <a:ea typeface="Times New Roman" panose="02020603050405020304" pitchFamily="18" charset="0"/>
                      </a:endParaRPr>
                    </a:p>
                  </a:txBody>
                  <a:tcPr marL="68580" marR="68580" marT="0" marB="0"/>
                </a:tc>
              </a:tr>
              <a:tr h="411958">
                <a:tc>
                  <a:txBody>
                    <a:bodyPr/>
                    <a:lstStyle/>
                    <a:p>
                      <a:pPr>
                        <a:spcAft>
                          <a:spcPts val="0"/>
                        </a:spcAft>
                      </a:pPr>
                      <a:r>
                        <a:rPr lang="es-ES" sz="1600">
                          <a:effectLst/>
                        </a:rPr>
                        <a:t>Presión Interna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20 psi</a:t>
                      </a:r>
                      <a:endParaRPr lang="en-US" sz="1600">
                        <a:effectLst/>
                        <a:latin typeface="Times New Roman" panose="02020603050405020304" pitchFamily="18" charset="0"/>
                        <a:ea typeface="Times New Roman" panose="02020603050405020304" pitchFamily="18" charset="0"/>
                      </a:endParaRPr>
                    </a:p>
                  </a:txBody>
                  <a:tcPr marL="68580" marR="68580" marT="0" marB="0"/>
                </a:tc>
              </a:tr>
              <a:tr h="411958">
                <a:tc>
                  <a:txBody>
                    <a:bodyPr/>
                    <a:lstStyle/>
                    <a:p>
                      <a:pPr>
                        <a:spcAft>
                          <a:spcPts val="0"/>
                        </a:spcAft>
                      </a:pPr>
                      <a:r>
                        <a:rPr lang="es-ES" sz="1600">
                          <a:effectLst/>
                        </a:rPr>
                        <a:t>Presión Externa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dirty="0">
                          <a:effectLst/>
                        </a:rPr>
                        <a:t>-15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32881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Parámetros de diseño</a:t>
            </a:r>
            <a:endParaRPr lang="es-EC" dirty="0"/>
          </a:p>
        </p:txBody>
      </p:sp>
      <p:sp>
        <p:nvSpPr>
          <p:cNvPr id="3" name="Marcador de contenido 2"/>
          <p:cNvSpPr>
            <a:spLocks noGrp="1"/>
          </p:cNvSpPr>
          <p:nvPr>
            <p:ph idx="1"/>
          </p:nvPr>
        </p:nvSpPr>
        <p:spPr>
          <a:xfrm>
            <a:off x="818712" y="2222288"/>
            <a:ext cx="10862426" cy="443640"/>
          </a:xfrm>
        </p:spPr>
        <p:txBody>
          <a:bodyPr>
            <a:normAutofit fontScale="92500" lnSpcReduction="20000"/>
          </a:bodyPr>
          <a:lstStyle/>
          <a:p>
            <a:pPr lvl="0"/>
            <a:r>
              <a:rPr lang="es-EC" sz="2800" dirty="0" smtClean="0"/>
              <a:t>Recipiente Nano-Partículas modelo a escala</a:t>
            </a:r>
            <a:endParaRPr lang="es-EC" sz="2800" dirty="0"/>
          </a:p>
        </p:txBody>
      </p:sp>
      <p:graphicFrame>
        <p:nvGraphicFramePr>
          <p:cNvPr id="6" name="Tabla 5"/>
          <p:cNvGraphicFramePr>
            <a:graphicFrameLocks noGrp="1"/>
          </p:cNvGraphicFramePr>
          <p:nvPr>
            <p:extLst>
              <p:ext uri="{D42A27DB-BD31-4B8C-83A1-F6EECF244321}">
                <p14:modId xmlns:p14="http://schemas.microsoft.com/office/powerpoint/2010/main" val="547783000"/>
              </p:ext>
            </p:extLst>
          </p:nvPr>
        </p:nvGraphicFramePr>
        <p:xfrm>
          <a:off x="4205206" y="2989292"/>
          <a:ext cx="3669030" cy="3502660"/>
        </p:xfrm>
        <a:graphic>
          <a:graphicData uri="http://schemas.openxmlformats.org/drawingml/2006/table">
            <a:tbl>
              <a:tblPr firstRow="1" firstCol="1" bandRow="1">
                <a:tableStyleId>{5C22544A-7EE6-4342-B048-85BDC9FD1C3A}</a:tableStyleId>
              </a:tblPr>
              <a:tblGrid>
                <a:gridCol w="2301240"/>
                <a:gridCol w="1367790"/>
              </a:tblGrid>
              <a:tr h="323850">
                <a:tc>
                  <a:txBody>
                    <a:bodyPr/>
                    <a:lstStyle/>
                    <a:p>
                      <a:pPr>
                        <a:spcAft>
                          <a:spcPts val="0"/>
                        </a:spcAft>
                      </a:pPr>
                      <a:r>
                        <a:rPr lang="es-ES" sz="1600" u="sng">
                          <a:effectLst/>
                        </a:rPr>
                        <a:t>Parámetros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Volumen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4 lt</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Material</a:t>
                      </a:r>
                      <a:endParaRPr lang="en-US" sz="1600">
                        <a:effectLst/>
                      </a:endParaRPr>
                    </a:p>
                    <a:p>
                      <a:pPr>
                        <a:spcAft>
                          <a:spcPts val="0"/>
                        </a:spcAft>
                      </a:pPr>
                      <a:r>
                        <a:rPr lang="es-EC"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Nylon Poliamida</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Diámetro Interno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145 mm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Largo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250 mm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Temperatura de Operación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25 °C</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Interna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20 psi</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Externa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dirty="0">
                          <a:effectLst/>
                        </a:rPr>
                        <a:t>-15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23705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a presión externa</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a:t>Se asume un espesor de pared y se calcula con la siguiente fórmula la Presión Externa Máxima </a:t>
            </a:r>
            <a:r>
              <a:rPr lang="es-ES" sz="1600" dirty="0" smtClean="0"/>
              <a:t>admisible</a:t>
            </a:r>
            <a:endParaRPr lang="en-US"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2893111" y="2624792"/>
                <a:ext cx="4808455" cy="1906073"/>
              </a:xfrm>
              <a:prstGeom prst="rect">
                <a:avLst/>
              </a:prstGeom>
              <a:effectLst>
                <a:outerShdw blurRad="50800" dir="14400000">
                  <a:srgbClr val="000000">
                    <a:alpha val="40000"/>
                  </a:srgbClr>
                </a:outerShdw>
              </a:effectLst>
            </p:spPr>
            <p:txBody>
              <a:bodyPr vert="horz" lIns="91440" tIns="45720" rIns="91440" bIns="45720" rtlCol="0" anchor="ctr">
                <a:normAutofit fontScale="55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s-EC" sz="4000" i="1">
                          <a:latin typeface="Cambria Math" panose="02040503050406030204" pitchFamily="18" charset="0"/>
                        </a:rPr>
                        <m:t>𝑃𝑎𝑠</m:t>
                      </m:r>
                      <m:r>
                        <a:rPr lang="es-EC" sz="4000" i="1">
                          <a:latin typeface="Cambria Math" panose="02040503050406030204" pitchFamily="18" charset="0"/>
                        </a:rPr>
                        <m:t>1=</m:t>
                      </m:r>
                      <m:f>
                        <m:fPr>
                          <m:ctrlPr>
                            <a:rPr lang="en-US" sz="4000" i="1">
                              <a:latin typeface="Cambria Math"/>
                            </a:rPr>
                          </m:ctrlPr>
                        </m:fPr>
                        <m:num>
                          <m:r>
                            <a:rPr lang="es-EC" sz="4000" i="1">
                              <a:latin typeface="Cambria Math" panose="02040503050406030204" pitchFamily="18" charset="0"/>
                            </a:rPr>
                            <m:t>𝐾</m:t>
                          </m:r>
                          <m:r>
                            <a:rPr lang="es-EC" sz="4000" i="1">
                              <a:latin typeface="Cambria Math" panose="02040503050406030204" pitchFamily="18" charset="0"/>
                            </a:rPr>
                            <m:t>∗</m:t>
                          </m:r>
                          <m:d>
                            <m:dPr>
                              <m:ctrlPr>
                                <a:rPr lang="en-US" sz="4000" i="1">
                                  <a:latin typeface="Cambria Math"/>
                                </a:rPr>
                              </m:ctrlPr>
                            </m:dPr>
                            <m:e>
                              <m:f>
                                <m:fPr>
                                  <m:ctrlPr>
                                    <a:rPr lang="en-US" sz="4000" i="1">
                                      <a:latin typeface="Cambria Math"/>
                                    </a:rPr>
                                  </m:ctrlPr>
                                </m:fPr>
                                <m:num>
                                  <m:r>
                                    <a:rPr lang="es-EC" sz="4000" i="1">
                                      <a:latin typeface="Cambria Math" panose="02040503050406030204" pitchFamily="18" charset="0"/>
                                    </a:rPr>
                                    <m:t>𝐸𝑟</m:t>
                                  </m:r>
                                </m:num>
                                <m:den>
                                  <m:r>
                                    <a:rPr lang="es-EC" sz="4000" i="1">
                                      <a:latin typeface="Cambria Math" panose="02040503050406030204" pitchFamily="18" charset="0"/>
                                    </a:rPr>
                                    <m:t>𝐹𝑠</m:t>
                                  </m:r>
                                </m:den>
                              </m:f>
                            </m:e>
                          </m:d>
                          <m:r>
                            <a:rPr lang="es-EC" sz="4000" i="1">
                              <a:latin typeface="Cambria Math" panose="02040503050406030204" pitchFamily="18" charset="0"/>
                            </a:rPr>
                            <m:t>∗</m:t>
                          </m:r>
                          <m:d>
                            <m:dPr>
                              <m:ctrlPr>
                                <a:rPr lang="en-US" sz="4000" i="1">
                                  <a:latin typeface="Cambria Math"/>
                                </a:rPr>
                              </m:ctrlPr>
                            </m:dPr>
                            <m:e>
                              <m:f>
                                <m:fPr>
                                  <m:ctrlPr>
                                    <a:rPr lang="en-US" sz="4000" i="1">
                                      <a:latin typeface="Cambria Math"/>
                                    </a:rPr>
                                  </m:ctrlPr>
                                </m:fPr>
                                <m:num>
                                  <m:r>
                                    <a:rPr lang="es-EC" sz="4000" i="1">
                                      <a:latin typeface="Cambria Math" panose="02040503050406030204" pitchFamily="18" charset="0"/>
                                    </a:rPr>
                                    <m:t>𝐷𝑜</m:t>
                                  </m:r>
                                </m:num>
                                <m:den>
                                  <m:r>
                                    <a:rPr lang="es-EC" sz="4000" i="1">
                                      <a:latin typeface="Cambria Math" panose="02040503050406030204" pitchFamily="18" charset="0"/>
                                    </a:rPr>
                                    <m:t>𝐿</m:t>
                                  </m:r>
                                </m:den>
                              </m:f>
                            </m:e>
                          </m:d>
                          <m:r>
                            <a:rPr lang="es-EC" sz="4000" i="1">
                              <a:latin typeface="Cambria Math" panose="02040503050406030204" pitchFamily="18" charset="0"/>
                            </a:rPr>
                            <m:t>∗</m:t>
                          </m:r>
                          <m:sSup>
                            <m:sSupPr>
                              <m:ctrlPr>
                                <a:rPr lang="en-US" sz="4000" i="1">
                                  <a:latin typeface="Cambria Math"/>
                                </a:rPr>
                              </m:ctrlPr>
                            </m:sSupPr>
                            <m:e>
                              <m:r>
                                <a:rPr lang="es-EC" sz="4000" i="1">
                                  <a:latin typeface="Cambria Math" panose="02040503050406030204" pitchFamily="18" charset="0"/>
                                </a:rPr>
                                <m:t>(</m:t>
                              </m:r>
                              <m:f>
                                <m:fPr>
                                  <m:ctrlPr>
                                    <a:rPr lang="en-US" sz="4000" i="1">
                                      <a:latin typeface="Cambria Math"/>
                                    </a:rPr>
                                  </m:ctrlPr>
                                </m:fPr>
                                <m:num>
                                  <m:r>
                                    <a:rPr lang="es-EC" sz="4000" i="1">
                                      <a:latin typeface="Cambria Math" panose="02040503050406030204" pitchFamily="18" charset="0"/>
                                    </a:rPr>
                                    <m:t>𝑡𝑠</m:t>
                                  </m:r>
                                </m:num>
                                <m:den>
                                  <m:r>
                                    <a:rPr lang="es-EC" sz="4000" i="1">
                                      <a:latin typeface="Cambria Math" panose="02040503050406030204" pitchFamily="18" charset="0"/>
                                    </a:rPr>
                                    <m:t>𝐷𝑜</m:t>
                                  </m:r>
                                </m:den>
                              </m:f>
                              <m:r>
                                <a:rPr lang="es-EC" sz="4000" i="1">
                                  <a:latin typeface="Cambria Math" panose="02040503050406030204" pitchFamily="18" charset="0"/>
                                </a:rPr>
                                <m:t>)</m:t>
                              </m:r>
                            </m:e>
                            <m:sup>
                              <m:f>
                                <m:fPr>
                                  <m:type m:val="skw"/>
                                  <m:ctrlPr>
                                    <a:rPr lang="en-US" sz="4000" i="1">
                                      <a:latin typeface="Cambria Math"/>
                                    </a:rPr>
                                  </m:ctrlPr>
                                </m:fPr>
                                <m:num>
                                  <m:r>
                                    <a:rPr lang="es-EC" sz="4000" i="1">
                                      <a:latin typeface="Cambria Math" panose="02040503050406030204" pitchFamily="18" charset="0"/>
                                    </a:rPr>
                                    <m:t>5</m:t>
                                  </m:r>
                                </m:num>
                                <m:den>
                                  <m:r>
                                    <a:rPr lang="es-EC" sz="4000" i="1">
                                      <a:latin typeface="Cambria Math" panose="02040503050406030204" pitchFamily="18" charset="0"/>
                                    </a:rPr>
                                    <m:t>2</m:t>
                                  </m:r>
                                </m:den>
                              </m:f>
                            </m:sup>
                          </m:sSup>
                        </m:num>
                        <m:den>
                          <m:r>
                            <a:rPr lang="es-EC" sz="4000" i="1">
                              <a:latin typeface="Cambria Math" panose="02040503050406030204" pitchFamily="18" charset="0"/>
                            </a:rPr>
                            <m:t>1−0.45</m:t>
                          </m:r>
                          <m:rad>
                            <m:radPr>
                              <m:degHide m:val="on"/>
                              <m:ctrlPr>
                                <a:rPr lang="en-US" sz="4000" i="1">
                                  <a:latin typeface="Cambria Math"/>
                                </a:rPr>
                              </m:ctrlPr>
                            </m:radPr>
                            <m:deg/>
                            <m:e>
                              <m:f>
                                <m:fPr>
                                  <m:ctrlPr>
                                    <a:rPr lang="en-US" sz="4000" i="1">
                                      <a:latin typeface="Cambria Math"/>
                                    </a:rPr>
                                  </m:ctrlPr>
                                </m:fPr>
                                <m:num>
                                  <m:r>
                                    <a:rPr lang="es-EC" sz="4000" i="1">
                                      <a:latin typeface="Cambria Math" panose="02040503050406030204" pitchFamily="18" charset="0"/>
                                    </a:rPr>
                                    <m:t>𝑡𝑠</m:t>
                                  </m:r>
                                </m:num>
                                <m:den>
                                  <m:r>
                                    <a:rPr lang="es-EC" sz="4000" i="1">
                                      <a:latin typeface="Cambria Math" panose="02040503050406030204" pitchFamily="18" charset="0"/>
                                    </a:rPr>
                                    <m:t>𝐷𝑜</m:t>
                                  </m:r>
                                </m:den>
                              </m:f>
                            </m:e>
                          </m:rad>
                        </m:den>
                      </m:f>
                    </m:oMath>
                  </m:oMathPara>
                </a14:m>
                <a:endParaRPr lang="en-US" sz="4000" b="1" dirty="0"/>
              </a:p>
              <a:p>
                <a:endParaRPr lang="es-EC" sz="4000" dirty="0" smtClean="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2893111" y="2624792"/>
                <a:ext cx="4808455" cy="1906073"/>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2524258" y="4211393"/>
                <a:ext cx="6697015" cy="2120370"/>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𝑲</m:t>
                      </m:r>
                      <m:r>
                        <a:rPr lang="en-US" sz="2000" b="1" i="1">
                          <a:latin typeface="Cambria Math" panose="02040503050406030204" pitchFamily="18" charset="0"/>
                        </a:rPr>
                        <m:t>=                   </m:t>
                      </m:r>
                      <m:r>
                        <a:rPr lang="en-US" sz="2000" b="1" i="1">
                          <a:latin typeface="Cambria Math" panose="02040503050406030204" pitchFamily="18" charset="0"/>
                        </a:rPr>
                        <m:t>𝑭𝒂𝒄𝒕𝒐𝒓</m:t>
                      </m:r>
                      <m:r>
                        <a:rPr lang="en-US" sz="2000" b="1" i="1">
                          <a:latin typeface="Cambria Math" panose="02040503050406030204" pitchFamily="18" charset="0"/>
                        </a:rPr>
                        <m:t> </m:t>
                      </m:r>
                      <m:r>
                        <a:rPr lang="en-US" sz="2000" b="1" i="1">
                          <a:latin typeface="Cambria Math" panose="02040503050406030204" pitchFamily="18" charset="0"/>
                        </a:rPr>
                        <m:t>𝒅𝒆</m:t>
                      </m:r>
                      <m:r>
                        <a:rPr lang="en-US" sz="2000" b="1" i="1">
                          <a:latin typeface="Cambria Math" panose="02040503050406030204" pitchFamily="18" charset="0"/>
                        </a:rPr>
                        <m:t> </m:t>
                      </m:r>
                      <m:r>
                        <a:rPr lang="en-US" sz="2000" b="1" i="1">
                          <a:latin typeface="Cambria Math" panose="02040503050406030204" pitchFamily="18" charset="0"/>
                        </a:rPr>
                        <m:t>𝑪𝒐𝒏𝒄𝒆𝒏𝒕𝒓𝒂𝒄𝒊</m:t>
                      </m:r>
                      <m:r>
                        <a:rPr lang="en-US" sz="2000" b="1" i="1">
                          <a:latin typeface="Cambria Math" panose="02040503050406030204" pitchFamily="18" charset="0"/>
                        </a:rPr>
                        <m:t>ó</m:t>
                      </m:r>
                      <m:r>
                        <a:rPr lang="en-US" sz="2000" b="1" i="1">
                          <a:latin typeface="Cambria Math" panose="02040503050406030204" pitchFamily="18" charset="0"/>
                        </a:rPr>
                        <m:t>𝒏</m:t>
                      </m:r>
                      <m:r>
                        <a:rPr lang="en-US" sz="2000" b="1" i="1">
                          <a:latin typeface="Cambria Math" panose="02040503050406030204" pitchFamily="18" charset="0"/>
                        </a:rPr>
                        <m:t> </m:t>
                      </m:r>
                      <m:r>
                        <a:rPr lang="en-US" sz="2000" b="1" i="1">
                          <a:latin typeface="Cambria Math" panose="02040503050406030204" pitchFamily="18" charset="0"/>
                        </a:rPr>
                        <m:t>𝒅𝒆</m:t>
                      </m:r>
                      <m:r>
                        <a:rPr lang="en-US" sz="2000" b="1" i="1">
                          <a:latin typeface="Cambria Math" panose="02040503050406030204" pitchFamily="18" charset="0"/>
                        </a:rPr>
                        <m:t> </m:t>
                      </m:r>
                      <m:r>
                        <a:rPr lang="en-US" sz="2000" b="1" i="1">
                          <a:latin typeface="Cambria Math" panose="02040503050406030204" pitchFamily="18" charset="0"/>
                        </a:rPr>
                        <m:t>𝑬𝒔𝒇𝒖𝒆𝒓𝒛𝒐</m:t>
                      </m:r>
                    </m:oMath>
                    <m:oMath xmlns:m="http://schemas.openxmlformats.org/officeDocument/2006/math">
                      <m:r>
                        <a:rPr lang="en-US" sz="2000" b="1" i="1">
                          <a:latin typeface="Cambria Math" panose="02040503050406030204" pitchFamily="18" charset="0"/>
                        </a:rPr>
                        <m:t>𝑬𝒓</m:t>
                      </m:r>
                      <m:r>
                        <a:rPr lang="en-US" sz="2000" b="1" i="1">
                          <a:latin typeface="Cambria Math" panose="02040503050406030204" pitchFamily="18" charset="0"/>
                        </a:rPr>
                        <m:t>=                </m:t>
                      </m:r>
                      <m:r>
                        <a:rPr lang="en-US" sz="2000" b="1" i="1">
                          <a:latin typeface="Cambria Math" panose="02040503050406030204" pitchFamily="18" charset="0"/>
                        </a:rPr>
                        <m:t>𝑴</m:t>
                      </m:r>
                      <m:r>
                        <a:rPr lang="en-US" sz="2000" b="1" i="1">
                          <a:latin typeface="Cambria Math" panose="02040503050406030204" pitchFamily="18" charset="0"/>
                        </a:rPr>
                        <m:t>ó</m:t>
                      </m:r>
                      <m:r>
                        <a:rPr lang="en-US" sz="2000" b="1" i="1">
                          <a:latin typeface="Cambria Math" panose="02040503050406030204" pitchFamily="18" charset="0"/>
                        </a:rPr>
                        <m:t>𝒅𝒖𝒍𝒐</m:t>
                      </m:r>
                      <m:r>
                        <a:rPr lang="en-US" sz="2000" b="1" i="1">
                          <a:latin typeface="Cambria Math" panose="02040503050406030204" pitchFamily="18" charset="0"/>
                        </a:rPr>
                        <m:t> </m:t>
                      </m:r>
                      <m:r>
                        <a:rPr lang="en-US" sz="2000" b="1" i="1">
                          <a:latin typeface="Cambria Math" panose="02040503050406030204" pitchFamily="18" charset="0"/>
                        </a:rPr>
                        <m:t>𝒅𝒆</m:t>
                      </m:r>
                      <m:r>
                        <a:rPr lang="en-US" sz="2000" b="1" i="1">
                          <a:latin typeface="Cambria Math" panose="02040503050406030204" pitchFamily="18" charset="0"/>
                        </a:rPr>
                        <m:t> </m:t>
                      </m:r>
                      <m:r>
                        <a:rPr lang="en-US" sz="2000" b="1" i="1">
                          <a:latin typeface="Cambria Math" panose="02040503050406030204" pitchFamily="18" charset="0"/>
                        </a:rPr>
                        <m:t>𝑻𝒆𝒔𝒊</m:t>
                      </m:r>
                      <m:r>
                        <a:rPr lang="en-US" sz="2000" b="1" i="1">
                          <a:latin typeface="Cambria Math" panose="02040503050406030204" pitchFamily="18" charset="0"/>
                        </a:rPr>
                        <m:t>ó</m:t>
                      </m:r>
                      <m:r>
                        <a:rPr lang="en-US" sz="2000" b="1" i="1">
                          <a:latin typeface="Cambria Math" panose="02040503050406030204" pitchFamily="18" charset="0"/>
                        </a:rPr>
                        <m:t>𝒏</m:t>
                      </m:r>
                      <m:r>
                        <a:rPr lang="en-US" sz="2000" b="1" i="1">
                          <a:latin typeface="Cambria Math" panose="02040503050406030204" pitchFamily="18" charset="0"/>
                        </a:rPr>
                        <m:t> </m:t>
                      </m:r>
                      <m:r>
                        <a:rPr lang="en-US" sz="2000" b="1" i="1">
                          <a:latin typeface="Cambria Math" panose="02040503050406030204" pitchFamily="18" charset="0"/>
                        </a:rPr>
                        <m:t>𝑨𝒙𝒊𝒂𝒍</m:t>
                      </m:r>
                    </m:oMath>
                    <m:oMath xmlns:m="http://schemas.openxmlformats.org/officeDocument/2006/math">
                      <m:r>
                        <a:rPr lang="en-US" sz="2000" b="1" i="1">
                          <a:latin typeface="Cambria Math" panose="02040503050406030204" pitchFamily="18" charset="0"/>
                        </a:rPr>
                        <m:t>𝑫𝒐</m:t>
                      </m:r>
                      <m:r>
                        <a:rPr lang="en-US" sz="2000" b="1" i="1">
                          <a:latin typeface="Cambria Math" panose="02040503050406030204" pitchFamily="18" charset="0"/>
                        </a:rPr>
                        <m:t>                     </m:t>
                      </m:r>
                      <m:r>
                        <a:rPr lang="en-US" sz="2000" b="1" i="1">
                          <a:latin typeface="Cambria Math" panose="02040503050406030204" pitchFamily="18" charset="0"/>
                        </a:rPr>
                        <m:t>𝑫𝒊</m:t>
                      </m:r>
                      <m:r>
                        <a:rPr lang="en-US" sz="2000" b="1" i="1">
                          <a:latin typeface="Cambria Math" panose="02040503050406030204" pitchFamily="18" charset="0"/>
                        </a:rPr>
                        <m:t>á</m:t>
                      </m:r>
                      <m:r>
                        <a:rPr lang="en-US" sz="2000" b="1" i="1">
                          <a:latin typeface="Cambria Math" panose="02040503050406030204" pitchFamily="18" charset="0"/>
                        </a:rPr>
                        <m:t>𝒎𝒆𝒕𝒓𝒐</m:t>
                      </m:r>
                      <m:r>
                        <a:rPr lang="en-US" sz="2000" b="1" i="1">
                          <a:latin typeface="Cambria Math" panose="02040503050406030204" pitchFamily="18" charset="0"/>
                        </a:rPr>
                        <m:t> </m:t>
                      </m:r>
                      <m:r>
                        <a:rPr lang="en-US" sz="2000" b="1" i="1">
                          <a:latin typeface="Cambria Math" panose="02040503050406030204" pitchFamily="18" charset="0"/>
                        </a:rPr>
                        <m:t>𝑰𝒏𝒕𝒆𝒓𝒏𝒐</m:t>
                      </m:r>
                    </m:oMath>
                    <m:oMath xmlns:m="http://schemas.openxmlformats.org/officeDocument/2006/math">
                      <m:r>
                        <a:rPr lang="en-US" sz="2000" b="1" i="1">
                          <a:latin typeface="Cambria Math" panose="02040503050406030204" pitchFamily="18" charset="0"/>
                        </a:rPr>
                        <m:t>𝑳</m:t>
                      </m:r>
                      <m:r>
                        <a:rPr lang="en-US" sz="2000" b="1" i="1">
                          <a:latin typeface="Cambria Math" panose="02040503050406030204" pitchFamily="18" charset="0"/>
                        </a:rPr>
                        <m:t>=                   </m:t>
                      </m:r>
                      <m:r>
                        <a:rPr lang="en-US" sz="2000" b="1" i="1">
                          <a:latin typeface="Cambria Math" panose="02040503050406030204" pitchFamily="18" charset="0"/>
                        </a:rPr>
                        <m:t>𝑳𝒐𝒏𝒈𝒊𝒕𝒖𝒅</m:t>
                      </m:r>
                      <m:r>
                        <a:rPr lang="en-US" sz="2000" b="1" i="1">
                          <a:latin typeface="Cambria Math" panose="02040503050406030204" pitchFamily="18" charset="0"/>
                        </a:rPr>
                        <m:t> </m:t>
                      </m:r>
                      <m:r>
                        <a:rPr lang="en-US" sz="2000" b="1" i="1">
                          <a:latin typeface="Cambria Math" panose="02040503050406030204" pitchFamily="18" charset="0"/>
                        </a:rPr>
                        <m:t>𝒅𝒆</m:t>
                      </m:r>
                      <m:r>
                        <a:rPr lang="en-US" sz="2000" b="1" i="1">
                          <a:latin typeface="Cambria Math" panose="02040503050406030204" pitchFamily="18" charset="0"/>
                        </a:rPr>
                        <m:t> </m:t>
                      </m:r>
                      <m:r>
                        <a:rPr lang="en-US" sz="2000" b="1" i="1">
                          <a:latin typeface="Cambria Math" panose="02040503050406030204" pitchFamily="18" charset="0"/>
                        </a:rPr>
                        <m:t>𝑻𝒂𝒏𝒒𝒖𝒆</m:t>
                      </m:r>
                    </m:oMath>
                    <m:oMath xmlns:m="http://schemas.openxmlformats.org/officeDocument/2006/math">
                      <m:r>
                        <a:rPr lang="en-US" sz="2000" b="1" i="1">
                          <a:latin typeface="Cambria Math" panose="02040503050406030204" pitchFamily="18" charset="0"/>
                        </a:rPr>
                        <m:t>𝒕𝒔</m:t>
                      </m:r>
                      <m:r>
                        <a:rPr lang="en-US" sz="2000" b="1" i="1">
                          <a:latin typeface="Cambria Math" panose="02040503050406030204" pitchFamily="18" charset="0"/>
                        </a:rPr>
                        <m:t>=                 </m:t>
                      </m:r>
                      <m:r>
                        <a:rPr lang="en-US" sz="2000" b="1" i="1">
                          <a:latin typeface="Cambria Math" panose="02040503050406030204" pitchFamily="18" charset="0"/>
                        </a:rPr>
                        <m:t>𝑬𝒔𝒑𝒆𝒔𝒐𝒓</m:t>
                      </m:r>
                      <m:r>
                        <a:rPr lang="en-US" sz="2000" b="1" i="1">
                          <a:latin typeface="Cambria Math" panose="02040503050406030204" pitchFamily="18" charset="0"/>
                        </a:rPr>
                        <m:t> </m:t>
                      </m:r>
                      <m:r>
                        <a:rPr lang="en-US" sz="2000" b="1" i="1">
                          <a:latin typeface="Cambria Math" panose="02040503050406030204" pitchFamily="18" charset="0"/>
                        </a:rPr>
                        <m:t>𝒅𝒆</m:t>
                      </m:r>
                      <m:r>
                        <a:rPr lang="en-US" sz="2000" b="1" i="1">
                          <a:latin typeface="Cambria Math" panose="02040503050406030204" pitchFamily="18" charset="0"/>
                        </a:rPr>
                        <m:t> </m:t>
                      </m:r>
                      <m:r>
                        <a:rPr lang="en-US" sz="2000" b="1" i="1">
                          <a:latin typeface="Cambria Math" panose="02040503050406030204" pitchFamily="18" charset="0"/>
                        </a:rPr>
                        <m:t>𝑷𝒂𝒓𝒆𝒅</m:t>
                      </m:r>
                      <m:r>
                        <a:rPr lang="en-US" sz="2000" b="1" i="1">
                          <a:latin typeface="Cambria Math" panose="02040503050406030204" pitchFamily="18" charset="0"/>
                        </a:rPr>
                        <m:t> </m:t>
                      </m:r>
                      <m:r>
                        <a:rPr lang="en-US" sz="2000" b="1" i="1">
                          <a:latin typeface="Cambria Math" panose="02040503050406030204" pitchFamily="18" charset="0"/>
                        </a:rPr>
                        <m:t>𝒅𝒆</m:t>
                      </m:r>
                      <m:r>
                        <a:rPr lang="en-US" sz="2000" b="1" i="1">
                          <a:latin typeface="Cambria Math" panose="02040503050406030204" pitchFamily="18" charset="0"/>
                        </a:rPr>
                        <m:t> </m:t>
                      </m:r>
                      <m:r>
                        <a:rPr lang="en-US" sz="2000" b="1" i="1">
                          <a:latin typeface="Cambria Math" panose="02040503050406030204" pitchFamily="18" charset="0"/>
                        </a:rPr>
                        <m:t>𝑻𝒂𝒏𝒒𝒖𝒆</m:t>
                      </m:r>
                    </m:oMath>
                    <m:oMath xmlns:m="http://schemas.openxmlformats.org/officeDocument/2006/math">
                      <m:r>
                        <a:rPr lang="en-US" sz="2000" b="1" i="1">
                          <a:latin typeface="Cambria Math" panose="02040503050406030204" pitchFamily="18" charset="0"/>
                        </a:rPr>
                        <m:t>𝑭𝒔</m:t>
                      </m:r>
                      <m:r>
                        <a:rPr lang="en-US" sz="2000" b="1" i="1">
                          <a:latin typeface="Cambria Math" panose="02040503050406030204" pitchFamily="18" charset="0"/>
                        </a:rPr>
                        <m:t>=</m:t>
                      </m:r>
                      <m:r>
                        <a:rPr lang="en-US" sz="2000" b="1" i="1">
                          <a:latin typeface="Cambria Math" panose="02040503050406030204" pitchFamily="18" charset="0"/>
                        </a:rPr>
                        <m:t>𝟓</m:t>
                      </m:r>
                      <m:r>
                        <a:rPr lang="en-US" sz="2000" b="1" i="1">
                          <a:latin typeface="Cambria Math" panose="02040503050406030204" pitchFamily="18" charset="0"/>
                        </a:rPr>
                        <m:t>              </m:t>
                      </m:r>
                      <m:r>
                        <a:rPr lang="en-US" sz="2000" b="1" i="1">
                          <a:latin typeface="Cambria Math" panose="02040503050406030204" pitchFamily="18" charset="0"/>
                        </a:rPr>
                        <m:t>𝑭𝒂𝒄𝒕𝒐𝒓</m:t>
                      </m:r>
                      <m:r>
                        <a:rPr lang="en-US" sz="2000" b="1" i="1">
                          <a:latin typeface="Cambria Math" panose="02040503050406030204" pitchFamily="18" charset="0"/>
                        </a:rPr>
                        <m:t> </m:t>
                      </m:r>
                      <m:r>
                        <a:rPr lang="en-US" sz="2000" b="1" i="1">
                          <a:latin typeface="Cambria Math" panose="02040503050406030204" pitchFamily="18" charset="0"/>
                        </a:rPr>
                        <m:t>𝒅𝒆</m:t>
                      </m:r>
                      <m:r>
                        <a:rPr lang="en-US" sz="2000" b="1" i="1">
                          <a:latin typeface="Cambria Math" panose="02040503050406030204" pitchFamily="18" charset="0"/>
                        </a:rPr>
                        <m:t> </m:t>
                      </m:r>
                      <m:r>
                        <a:rPr lang="en-US" sz="2000" b="1" i="1">
                          <a:latin typeface="Cambria Math" panose="02040503050406030204" pitchFamily="18" charset="0"/>
                        </a:rPr>
                        <m:t>𝑫𝒊𝒔𝒆</m:t>
                      </m:r>
                      <m:r>
                        <a:rPr lang="en-US" sz="2000" b="1" i="1">
                          <a:latin typeface="Cambria Math" panose="02040503050406030204" pitchFamily="18" charset="0"/>
                        </a:rPr>
                        <m:t>ñ</m:t>
                      </m:r>
                      <m:r>
                        <a:rPr lang="en-US" sz="2000" b="1" i="1">
                          <a:latin typeface="Cambria Math" panose="02040503050406030204" pitchFamily="18" charset="0"/>
                        </a:rPr>
                        <m:t>𝒐</m:t>
                      </m:r>
                      <m:r>
                        <a:rPr lang="en-US" sz="2000" b="1" i="1">
                          <a:latin typeface="Cambria Math" panose="02040503050406030204" pitchFamily="18" charset="0"/>
                        </a:rPr>
                        <m:t> </m:t>
                      </m:r>
                      <m:r>
                        <a:rPr lang="en-US" sz="2000" b="1" i="1">
                          <a:latin typeface="Cambria Math" panose="02040503050406030204" pitchFamily="18" charset="0"/>
                        </a:rPr>
                        <m:t>𝒑𝒂𝒓𝒂</m:t>
                      </m:r>
                      <m:r>
                        <a:rPr lang="en-US" sz="2000" b="1" i="1">
                          <a:latin typeface="Cambria Math" panose="02040503050406030204" pitchFamily="18" charset="0"/>
                        </a:rPr>
                        <m:t> </m:t>
                      </m:r>
                      <m:r>
                        <a:rPr lang="en-US" sz="2000" b="1" i="1">
                          <a:latin typeface="Cambria Math" panose="02040503050406030204" pitchFamily="18" charset="0"/>
                        </a:rPr>
                        <m:t>𝑷𝒓𝒆𝒔𝒊</m:t>
                      </m:r>
                      <m:r>
                        <a:rPr lang="en-US" sz="2000" b="1" i="1">
                          <a:latin typeface="Cambria Math" panose="02040503050406030204" pitchFamily="18" charset="0"/>
                        </a:rPr>
                        <m:t>ó</m:t>
                      </m:r>
                      <m:r>
                        <a:rPr lang="en-US" sz="2000" b="1" i="1">
                          <a:latin typeface="Cambria Math" panose="02040503050406030204" pitchFamily="18" charset="0"/>
                        </a:rPr>
                        <m:t>𝒏</m:t>
                      </m:r>
                      <m:r>
                        <a:rPr lang="en-US" sz="2000" b="1" i="1">
                          <a:latin typeface="Cambria Math" panose="02040503050406030204" pitchFamily="18" charset="0"/>
                        </a:rPr>
                        <m:t> </m:t>
                      </m:r>
                      <m:r>
                        <a:rPr lang="en-US" sz="2000" b="1" i="1">
                          <a:latin typeface="Cambria Math" panose="02040503050406030204" pitchFamily="18" charset="0"/>
                        </a:rPr>
                        <m:t>𝑬𝒙𝒕𝒆𝒓𝒏𝒂</m:t>
                      </m:r>
                    </m:oMath>
                  </m:oMathPara>
                </a14:m>
                <a:endParaRPr lang="en-US" sz="20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2524258" y="4211393"/>
                <a:ext cx="6697015" cy="2120370"/>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s-EC">
                    <a:noFill/>
                  </a:rPr>
                  <a:t> </a:t>
                </a:r>
              </a:p>
            </p:txBody>
          </p:sp>
        </mc:Fallback>
      </mc:AlternateContent>
      <p:pic>
        <p:nvPicPr>
          <p:cNvPr id="6" name="Picture 2" descr="http://aidanfoley.files.wordpress.com/2011/11/asme-gra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3829" y="217402"/>
            <a:ext cx="2383370" cy="14300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7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6000" dirty="0" smtClean="0"/>
              <a:t>Antecedentes:</a:t>
            </a:r>
            <a:endParaRPr lang="es-EC" sz="6000" b="1" dirty="0"/>
          </a:p>
        </p:txBody>
      </p:sp>
      <p:sp>
        <p:nvSpPr>
          <p:cNvPr id="3" name="Marcador de contenido 2"/>
          <p:cNvSpPr>
            <a:spLocks noGrp="1"/>
          </p:cNvSpPr>
          <p:nvPr>
            <p:ph idx="1"/>
          </p:nvPr>
        </p:nvSpPr>
        <p:spPr>
          <a:xfrm>
            <a:off x="1103312" y="2387769"/>
            <a:ext cx="9586153" cy="4195481"/>
          </a:xfrm>
        </p:spPr>
        <p:txBody>
          <a:bodyPr>
            <a:normAutofit/>
          </a:bodyPr>
          <a:lstStyle/>
          <a:p>
            <a:pPr algn="just"/>
            <a:r>
              <a:rPr lang="es-EC" sz="4000" dirty="0"/>
              <a:t>El CEINCI a través del Dr. </a:t>
            </a:r>
            <a:r>
              <a:rPr lang="es-EC" sz="4000" dirty="0" err="1"/>
              <a:t>Cumbal</a:t>
            </a:r>
            <a:r>
              <a:rPr lang="es-EC" sz="4000" dirty="0"/>
              <a:t> ha realizado investigaciones y trabajos que contribuyen a la remediación ambiental, a través de las nano-partículas.</a:t>
            </a:r>
            <a:endParaRPr lang="en-US" sz="4000" dirty="0"/>
          </a:p>
          <a:p>
            <a:pPr marL="0" indent="0">
              <a:buNone/>
            </a:pPr>
            <a:endParaRPr lang="es-EC" sz="4000" dirty="0" smtClean="0"/>
          </a:p>
        </p:txBody>
      </p:sp>
      <p:pic>
        <p:nvPicPr>
          <p:cNvPr id="2052" name="Picture 4" descr="https://encrypted-tbn0.gstatic.com/images?q=tbn:ANd9GcT2yMI632CciLUgiq1R7jDmT49d0_r1S06G7It1N_J0hww9dW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8217" y="303999"/>
            <a:ext cx="1467163" cy="146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a presión interna</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C" sz="1600" dirty="0" smtClean="0"/>
              <a:t>Espesor de pared para esfuerzo longitudinal:</a:t>
            </a:r>
            <a:endParaRPr lang="es-EC"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2893111" y="2624792"/>
                <a:ext cx="5349368" cy="190607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s-EC" sz="2800" i="1">
                          <a:latin typeface="Cambria Math" panose="02040503050406030204" pitchFamily="18" charset="0"/>
                        </a:rPr>
                        <m:t>𝑡</m:t>
                      </m:r>
                      <m:r>
                        <a:rPr lang="es-EC" sz="2800" i="1">
                          <a:latin typeface="Cambria Math" panose="02040503050406030204" pitchFamily="18" charset="0"/>
                        </a:rPr>
                        <m:t>1=</m:t>
                      </m:r>
                      <m:f>
                        <m:fPr>
                          <m:ctrlPr>
                            <a:rPr lang="en-US" sz="2800" i="1">
                              <a:latin typeface="Cambria Math"/>
                            </a:rPr>
                          </m:ctrlPr>
                        </m:fPr>
                        <m:num>
                          <m:r>
                            <a:rPr lang="es-EC" sz="2800" i="1">
                              <a:latin typeface="Cambria Math" panose="02040503050406030204" pitchFamily="18" charset="0"/>
                            </a:rPr>
                            <m:t>𝑃</m:t>
                          </m:r>
                          <m:r>
                            <a:rPr lang="es-EC" sz="2800" i="1">
                              <a:latin typeface="Cambria Math" panose="02040503050406030204" pitchFamily="18" charset="0"/>
                            </a:rPr>
                            <m:t>∗</m:t>
                          </m:r>
                          <m:r>
                            <a:rPr lang="es-EC" sz="2800" i="1">
                              <a:latin typeface="Cambria Math" panose="02040503050406030204" pitchFamily="18" charset="0"/>
                            </a:rPr>
                            <m:t>𝑅</m:t>
                          </m:r>
                        </m:num>
                        <m:den>
                          <m:r>
                            <a:rPr lang="es-EC" sz="2800" i="1">
                              <a:latin typeface="Cambria Math" panose="02040503050406030204" pitchFamily="18" charset="0"/>
                            </a:rPr>
                            <m:t>2∗(0.001∗</m:t>
                          </m:r>
                          <m:r>
                            <a:rPr lang="es-EC" sz="2800" i="1">
                              <a:latin typeface="Cambria Math" panose="02040503050406030204" pitchFamily="18" charset="0"/>
                            </a:rPr>
                            <m:t>𝐸</m:t>
                          </m:r>
                          <m:r>
                            <a:rPr lang="es-EC" sz="2800" i="1">
                              <a:latin typeface="Cambria Math" panose="02040503050406030204" pitchFamily="18" charset="0"/>
                            </a:rPr>
                            <m:t>1−0.6∗</m:t>
                          </m:r>
                          <m:r>
                            <a:rPr lang="es-EC" sz="2800" i="1">
                              <a:latin typeface="Cambria Math" panose="02040503050406030204" pitchFamily="18" charset="0"/>
                            </a:rPr>
                            <m:t>𝑃</m:t>
                          </m:r>
                          <m:r>
                            <a:rPr lang="es-EC" sz="2800" i="1">
                              <a:latin typeface="Cambria Math" panose="02040503050406030204" pitchFamily="18" charset="0"/>
                            </a:rPr>
                            <m:t>)</m:t>
                          </m:r>
                        </m:den>
                      </m:f>
                    </m:oMath>
                  </m:oMathPara>
                </a14:m>
                <a:endParaRPr lang="en-US" sz="4000" b="1"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2893111" y="2624792"/>
                <a:ext cx="5349368" cy="1906073"/>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2640169" y="4530865"/>
                <a:ext cx="7134896" cy="1800898"/>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b="0" i="1">
                          <a:latin typeface="Cambria Math" panose="02040503050406030204" pitchFamily="18" charset="0"/>
                        </a:rPr>
                        <m:t>𝑃</m:t>
                      </m:r>
                      <m:r>
                        <a:rPr lang="en-US" sz="2800" b="0" i="1">
                          <a:latin typeface="Cambria Math" panose="02040503050406030204" pitchFamily="18" charset="0"/>
                        </a:rPr>
                        <m:t>=     </m:t>
                      </m:r>
                      <m:r>
                        <a:rPr lang="en-US" sz="2800" b="0" i="1">
                          <a:latin typeface="Cambria Math" panose="02040503050406030204" pitchFamily="18" charset="0"/>
                        </a:rPr>
                        <m:t>𝑃𝑟𝑒𝑠𝑖</m:t>
                      </m:r>
                      <m:r>
                        <a:rPr lang="en-US" sz="2800" b="0" i="1">
                          <a:latin typeface="Cambria Math" panose="02040503050406030204" pitchFamily="18" charset="0"/>
                        </a:rPr>
                        <m:t>ó</m:t>
                      </m:r>
                      <m:r>
                        <a:rPr lang="en-US" sz="2800" b="0" i="1">
                          <a:latin typeface="Cambria Math" panose="02040503050406030204" pitchFamily="18" charset="0"/>
                        </a:rPr>
                        <m:t>𝑛</m:t>
                      </m:r>
                      <m:r>
                        <a:rPr lang="en-US" sz="2800" b="0" i="1">
                          <a:latin typeface="Cambria Math" panose="02040503050406030204" pitchFamily="18" charset="0"/>
                        </a:rPr>
                        <m:t> </m:t>
                      </m:r>
                      <m:r>
                        <a:rPr lang="en-US" sz="2800" b="0" i="1">
                          <a:latin typeface="Cambria Math" panose="02040503050406030204" pitchFamily="18" charset="0"/>
                        </a:rPr>
                        <m:t>𝐼𝑛𝑡𝑒𝑟𝑛𝑎</m:t>
                      </m:r>
                    </m:oMath>
                    <m:oMath xmlns:m="http://schemas.openxmlformats.org/officeDocument/2006/math">
                      <m:r>
                        <a:rPr lang="en-US" sz="2800" b="0" i="1">
                          <a:latin typeface="Cambria Math" panose="02040503050406030204" pitchFamily="18" charset="0"/>
                        </a:rPr>
                        <m:t>𝑅</m:t>
                      </m:r>
                      <m:r>
                        <a:rPr lang="en-US" sz="2800" b="0" i="1">
                          <a:latin typeface="Cambria Math" panose="02040503050406030204" pitchFamily="18" charset="0"/>
                        </a:rPr>
                        <m:t>=     </m:t>
                      </m:r>
                      <m:r>
                        <a:rPr lang="en-US" sz="2800" b="0" i="1">
                          <a:latin typeface="Cambria Math" panose="02040503050406030204" pitchFamily="18" charset="0"/>
                        </a:rPr>
                        <m:t>𝑅𝑎𝑑𝑖𝑜</m:t>
                      </m:r>
                      <m:r>
                        <a:rPr lang="en-US" sz="2800" b="0" i="1">
                          <a:latin typeface="Cambria Math" panose="02040503050406030204" pitchFamily="18" charset="0"/>
                        </a:rPr>
                        <m:t> </m:t>
                      </m:r>
                      <m:r>
                        <a:rPr lang="en-US" sz="2800" b="0" i="1">
                          <a:latin typeface="Cambria Math" panose="02040503050406030204" pitchFamily="18" charset="0"/>
                        </a:rPr>
                        <m:t>𝐼𝑛𝑡𝑒𝑟𝑛𝑜</m:t>
                      </m:r>
                    </m:oMath>
                    <m:oMath xmlns:m="http://schemas.openxmlformats.org/officeDocument/2006/math">
                      <m:r>
                        <a:rPr lang="en-US" sz="2800" b="0" i="1">
                          <a:latin typeface="Cambria Math" panose="02040503050406030204" pitchFamily="18" charset="0"/>
                        </a:rPr>
                        <m:t>𝐸</m:t>
                      </m:r>
                      <m:r>
                        <a:rPr lang="en-US" sz="2800" b="0" i="1">
                          <a:latin typeface="Cambria Math" panose="02040503050406030204" pitchFamily="18" charset="0"/>
                        </a:rPr>
                        <m:t>1=  </m:t>
                      </m:r>
                      <m:r>
                        <a:rPr lang="en-US" sz="2800" b="0" i="1">
                          <a:latin typeface="Cambria Math" panose="02040503050406030204" pitchFamily="18" charset="0"/>
                        </a:rPr>
                        <m:t>𝑀</m:t>
                      </m:r>
                      <m:r>
                        <a:rPr lang="en-US" sz="2800" b="0" i="1">
                          <a:latin typeface="Cambria Math" panose="02040503050406030204" pitchFamily="18" charset="0"/>
                        </a:rPr>
                        <m:t>ó</m:t>
                      </m:r>
                      <m:r>
                        <a:rPr lang="en-US" sz="2800" b="0" i="1">
                          <a:latin typeface="Cambria Math" panose="02040503050406030204" pitchFamily="18" charset="0"/>
                        </a:rPr>
                        <m:t>𝑑𝑢𝑙𝑜</m:t>
                      </m:r>
                      <m:r>
                        <a:rPr lang="en-US" sz="2800" b="0" i="1">
                          <a:latin typeface="Cambria Math" panose="02040503050406030204" pitchFamily="18" charset="0"/>
                        </a:rPr>
                        <m:t> </m:t>
                      </m:r>
                      <m:r>
                        <a:rPr lang="en-US" sz="2800" b="0" i="1">
                          <a:latin typeface="Cambria Math" panose="02040503050406030204" pitchFamily="18" charset="0"/>
                        </a:rPr>
                        <m:t>𝑑𝑒</m:t>
                      </m:r>
                      <m:r>
                        <a:rPr lang="en-US" sz="2800" b="0" i="1">
                          <a:latin typeface="Cambria Math" panose="02040503050406030204" pitchFamily="18" charset="0"/>
                        </a:rPr>
                        <m:t> </m:t>
                      </m:r>
                      <m:r>
                        <a:rPr lang="en-US" sz="2800" b="0" i="1">
                          <a:latin typeface="Cambria Math" panose="02040503050406030204" pitchFamily="18" charset="0"/>
                        </a:rPr>
                        <m:t>𝑇𝑒𝑛𝑠𝑖</m:t>
                      </m:r>
                      <m:r>
                        <a:rPr lang="en-US" sz="2800" b="0" i="1">
                          <a:latin typeface="Cambria Math" panose="02040503050406030204" pitchFamily="18" charset="0"/>
                        </a:rPr>
                        <m:t>ó</m:t>
                      </m:r>
                      <m:r>
                        <a:rPr lang="en-US" sz="2800" b="0" i="1">
                          <a:latin typeface="Cambria Math" panose="02040503050406030204" pitchFamily="18" charset="0"/>
                        </a:rPr>
                        <m:t>𝑛</m:t>
                      </m:r>
                      <m:r>
                        <a:rPr lang="en-US" sz="2800" b="0" i="1">
                          <a:latin typeface="Cambria Math" panose="02040503050406030204" pitchFamily="18" charset="0"/>
                        </a:rPr>
                        <m:t> </m:t>
                      </m:r>
                      <m:r>
                        <a:rPr lang="en-US" sz="2800" b="0" i="1">
                          <a:latin typeface="Cambria Math" panose="02040503050406030204" pitchFamily="18" charset="0"/>
                        </a:rPr>
                        <m:t>𝐿𝑜𝑛𝑔𝑖𝑡𝑢𝑑𝑖𝑛𝑎𝑙</m:t>
                      </m:r>
                    </m:oMath>
                  </m:oMathPara>
                </a14:m>
                <a:endParaRPr lang="en-US" sz="28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2640169" y="4530865"/>
                <a:ext cx="7134896" cy="1800898"/>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s-EC">
                    <a:noFill/>
                  </a:rPr>
                  <a:t> </a:t>
                </a:r>
              </a:p>
            </p:txBody>
          </p:sp>
        </mc:Fallback>
      </mc:AlternateContent>
      <p:pic>
        <p:nvPicPr>
          <p:cNvPr id="6" name="Picture 2" descr="http://aidanfoley.files.wordpress.com/2011/11/asme-gra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587" y="262001"/>
            <a:ext cx="2383370" cy="14300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72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a presión interna</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C" sz="1600" dirty="0" smtClean="0"/>
              <a:t>Espesor de pared para esfuerzo circunferencial:</a:t>
            </a:r>
            <a:endParaRPr lang="es-EC"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2893111" y="2624792"/>
                <a:ext cx="5349368" cy="190607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s-EC" sz="2800" i="1">
                          <a:latin typeface="Cambria Math" panose="02040503050406030204" pitchFamily="18" charset="0"/>
                        </a:rPr>
                        <m:t>𝑡</m:t>
                      </m:r>
                      <m:r>
                        <a:rPr lang="es-EC" sz="2800" i="1">
                          <a:latin typeface="Cambria Math" panose="02040503050406030204" pitchFamily="18" charset="0"/>
                        </a:rPr>
                        <m:t>2=</m:t>
                      </m:r>
                      <m:f>
                        <m:fPr>
                          <m:ctrlPr>
                            <a:rPr lang="en-US" sz="2800" i="1">
                              <a:latin typeface="Cambria Math"/>
                            </a:rPr>
                          </m:ctrlPr>
                        </m:fPr>
                        <m:num>
                          <m:r>
                            <a:rPr lang="es-EC" sz="2800" i="1">
                              <a:latin typeface="Cambria Math" panose="02040503050406030204" pitchFamily="18" charset="0"/>
                            </a:rPr>
                            <m:t>𝑃</m:t>
                          </m:r>
                          <m:r>
                            <a:rPr lang="es-EC" sz="2800" i="1">
                              <a:latin typeface="Cambria Math" panose="02040503050406030204" pitchFamily="18" charset="0"/>
                            </a:rPr>
                            <m:t>∗</m:t>
                          </m:r>
                          <m:r>
                            <a:rPr lang="es-EC" sz="2800" i="1">
                              <a:latin typeface="Cambria Math" panose="02040503050406030204" pitchFamily="18" charset="0"/>
                            </a:rPr>
                            <m:t>𝑅</m:t>
                          </m:r>
                        </m:num>
                        <m:den>
                          <m:r>
                            <a:rPr lang="es-EC" sz="2800" i="1">
                              <a:latin typeface="Cambria Math" panose="02040503050406030204" pitchFamily="18" charset="0"/>
                            </a:rPr>
                            <m:t>(0.001∗</m:t>
                          </m:r>
                          <m:r>
                            <a:rPr lang="es-EC" sz="2800" i="1">
                              <a:latin typeface="Cambria Math" panose="02040503050406030204" pitchFamily="18" charset="0"/>
                            </a:rPr>
                            <m:t>𝐸</m:t>
                          </m:r>
                          <m:r>
                            <a:rPr lang="es-EC" sz="2800" i="1">
                              <a:latin typeface="Cambria Math" panose="02040503050406030204" pitchFamily="18" charset="0"/>
                            </a:rPr>
                            <m:t>1−0.6∗</m:t>
                          </m:r>
                          <m:r>
                            <a:rPr lang="es-EC" sz="2800" i="1">
                              <a:latin typeface="Cambria Math" panose="02040503050406030204" pitchFamily="18" charset="0"/>
                            </a:rPr>
                            <m:t>𝑃</m:t>
                          </m:r>
                          <m:r>
                            <a:rPr lang="es-EC" sz="2800" i="1">
                              <a:latin typeface="Cambria Math" panose="02040503050406030204" pitchFamily="18" charset="0"/>
                            </a:rPr>
                            <m:t>)</m:t>
                          </m:r>
                        </m:den>
                      </m:f>
                    </m:oMath>
                  </m:oMathPara>
                </a14:m>
                <a:endParaRPr lang="en-US" sz="2800" b="1"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2893111" y="2624792"/>
                <a:ext cx="5349368" cy="1906073"/>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2640169" y="4530865"/>
                <a:ext cx="7134896" cy="1800898"/>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b="0" i="1">
                          <a:latin typeface="Cambria Math" panose="02040503050406030204" pitchFamily="18" charset="0"/>
                        </a:rPr>
                        <m:t>𝑃</m:t>
                      </m:r>
                      <m:r>
                        <a:rPr lang="en-US" sz="2800" b="0" i="1">
                          <a:latin typeface="Cambria Math" panose="02040503050406030204" pitchFamily="18" charset="0"/>
                        </a:rPr>
                        <m:t>=     </m:t>
                      </m:r>
                      <m:r>
                        <a:rPr lang="en-US" sz="2800" b="0" i="1">
                          <a:latin typeface="Cambria Math" panose="02040503050406030204" pitchFamily="18" charset="0"/>
                        </a:rPr>
                        <m:t>𝑃𝑟𝑒𝑠𝑖</m:t>
                      </m:r>
                      <m:r>
                        <a:rPr lang="en-US" sz="2800" b="0" i="1">
                          <a:latin typeface="Cambria Math" panose="02040503050406030204" pitchFamily="18" charset="0"/>
                        </a:rPr>
                        <m:t>ó</m:t>
                      </m:r>
                      <m:r>
                        <a:rPr lang="en-US" sz="2800" b="0" i="1">
                          <a:latin typeface="Cambria Math" panose="02040503050406030204" pitchFamily="18" charset="0"/>
                        </a:rPr>
                        <m:t>𝑛</m:t>
                      </m:r>
                      <m:r>
                        <a:rPr lang="en-US" sz="2800" b="0" i="1">
                          <a:latin typeface="Cambria Math" panose="02040503050406030204" pitchFamily="18" charset="0"/>
                        </a:rPr>
                        <m:t> </m:t>
                      </m:r>
                      <m:r>
                        <a:rPr lang="en-US" sz="2800" b="0" i="1">
                          <a:latin typeface="Cambria Math" panose="02040503050406030204" pitchFamily="18" charset="0"/>
                        </a:rPr>
                        <m:t>𝐼𝑛𝑡𝑒𝑟𝑛𝑎</m:t>
                      </m:r>
                    </m:oMath>
                    <m:oMath xmlns:m="http://schemas.openxmlformats.org/officeDocument/2006/math">
                      <m:r>
                        <a:rPr lang="en-US" sz="2800" b="0" i="1">
                          <a:latin typeface="Cambria Math" panose="02040503050406030204" pitchFamily="18" charset="0"/>
                        </a:rPr>
                        <m:t>𝑅</m:t>
                      </m:r>
                      <m:r>
                        <a:rPr lang="en-US" sz="2800" b="0" i="1">
                          <a:latin typeface="Cambria Math" panose="02040503050406030204" pitchFamily="18" charset="0"/>
                        </a:rPr>
                        <m:t>=     </m:t>
                      </m:r>
                      <m:r>
                        <a:rPr lang="en-US" sz="2800" b="0" i="1">
                          <a:latin typeface="Cambria Math" panose="02040503050406030204" pitchFamily="18" charset="0"/>
                        </a:rPr>
                        <m:t>𝑅𝑎𝑑𝑖𝑜</m:t>
                      </m:r>
                      <m:r>
                        <a:rPr lang="en-US" sz="2800" b="0" i="1">
                          <a:latin typeface="Cambria Math" panose="02040503050406030204" pitchFamily="18" charset="0"/>
                        </a:rPr>
                        <m:t> </m:t>
                      </m:r>
                      <m:r>
                        <a:rPr lang="en-US" sz="2800" b="0" i="1">
                          <a:latin typeface="Cambria Math" panose="02040503050406030204" pitchFamily="18" charset="0"/>
                        </a:rPr>
                        <m:t>𝐼𝑛𝑡𝑒𝑟𝑛𝑜</m:t>
                      </m:r>
                    </m:oMath>
                    <m:oMath xmlns:m="http://schemas.openxmlformats.org/officeDocument/2006/math">
                      <m:r>
                        <a:rPr lang="en-US" sz="2800" b="0" i="1">
                          <a:latin typeface="Cambria Math" panose="02040503050406030204" pitchFamily="18" charset="0"/>
                        </a:rPr>
                        <m:t>𝐸</m:t>
                      </m:r>
                      <m:r>
                        <a:rPr lang="en-US" sz="2800" b="0" i="1">
                          <a:latin typeface="Cambria Math" panose="02040503050406030204" pitchFamily="18" charset="0"/>
                        </a:rPr>
                        <m:t>1=  </m:t>
                      </m:r>
                      <m:r>
                        <a:rPr lang="en-US" sz="2800" b="0" i="1">
                          <a:latin typeface="Cambria Math" panose="02040503050406030204" pitchFamily="18" charset="0"/>
                        </a:rPr>
                        <m:t>𝑀</m:t>
                      </m:r>
                      <m:r>
                        <a:rPr lang="en-US" sz="2800" b="0" i="1">
                          <a:latin typeface="Cambria Math" panose="02040503050406030204" pitchFamily="18" charset="0"/>
                        </a:rPr>
                        <m:t>ó</m:t>
                      </m:r>
                      <m:r>
                        <a:rPr lang="en-US" sz="2800" b="0" i="1">
                          <a:latin typeface="Cambria Math" panose="02040503050406030204" pitchFamily="18" charset="0"/>
                        </a:rPr>
                        <m:t>𝑑𝑢𝑙𝑜</m:t>
                      </m:r>
                      <m:r>
                        <a:rPr lang="en-US" sz="2800" b="0" i="1">
                          <a:latin typeface="Cambria Math" panose="02040503050406030204" pitchFamily="18" charset="0"/>
                        </a:rPr>
                        <m:t> </m:t>
                      </m:r>
                      <m:r>
                        <a:rPr lang="en-US" sz="2800" b="0" i="1">
                          <a:latin typeface="Cambria Math" panose="02040503050406030204" pitchFamily="18" charset="0"/>
                        </a:rPr>
                        <m:t>𝑑𝑒</m:t>
                      </m:r>
                      <m:r>
                        <a:rPr lang="en-US" sz="2800" b="0" i="1">
                          <a:latin typeface="Cambria Math" panose="02040503050406030204" pitchFamily="18" charset="0"/>
                        </a:rPr>
                        <m:t> </m:t>
                      </m:r>
                      <m:r>
                        <a:rPr lang="en-US" sz="2800" b="0" i="1">
                          <a:latin typeface="Cambria Math" panose="02040503050406030204" pitchFamily="18" charset="0"/>
                        </a:rPr>
                        <m:t>𝑇𝑒𝑛𝑠𝑖</m:t>
                      </m:r>
                      <m:r>
                        <a:rPr lang="en-US" sz="2800" b="0" i="1">
                          <a:latin typeface="Cambria Math" panose="02040503050406030204" pitchFamily="18" charset="0"/>
                        </a:rPr>
                        <m:t>ó</m:t>
                      </m:r>
                      <m:r>
                        <a:rPr lang="en-US" sz="2800" b="0" i="1">
                          <a:latin typeface="Cambria Math" panose="02040503050406030204" pitchFamily="18" charset="0"/>
                        </a:rPr>
                        <m:t>𝑛</m:t>
                      </m:r>
                      <m:r>
                        <a:rPr lang="en-US" sz="2800" b="0" i="1">
                          <a:latin typeface="Cambria Math" panose="02040503050406030204" pitchFamily="18" charset="0"/>
                        </a:rPr>
                        <m:t> </m:t>
                      </m:r>
                      <m:r>
                        <a:rPr lang="en-US" sz="2800" b="0" i="1">
                          <a:latin typeface="Cambria Math" panose="02040503050406030204" pitchFamily="18" charset="0"/>
                        </a:rPr>
                        <m:t>𝐿𝑜𝑛𝑔𝑖𝑡𝑢𝑑𝑖𝑛𝑎𝑙</m:t>
                      </m:r>
                    </m:oMath>
                  </m:oMathPara>
                </a14:m>
                <a:endParaRPr lang="en-US" sz="28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2640169" y="4530865"/>
                <a:ext cx="7134896" cy="1800898"/>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s-EC">
                    <a:noFill/>
                  </a:rPr>
                  <a:t> </a:t>
                </a:r>
              </a:p>
            </p:txBody>
          </p:sp>
        </mc:Fallback>
      </mc:AlternateContent>
      <p:pic>
        <p:nvPicPr>
          <p:cNvPr id="6" name="Picture 2" descr="http://aidanfoley.files.wordpress.com/2011/11/asme-gra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2465" y="262001"/>
            <a:ext cx="2383370" cy="14300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6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001" y="766567"/>
            <a:ext cx="11128714" cy="2971051"/>
          </a:xfrm>
        </p:spPr>
        <p:txBody>
          <a:bodyPr/>
          <a:lstStyle/>
          <a:p>
            <a:r>
              <a:rPr lang="es-ES" sz="8000" dirty="0" smtClean="0"/>
              <a:t>Diseño de Tanques Metálicos</a:t>
            </a:r>
            <a:r>
              <a:rPr lang="en-US" sz="5600" dirty="0"/>
              <a:t/>
            </a:r>
            <a:br>
              <a:rPr lang="en-US" sz="5600" dirty="0"/>
            </a:br>
            <a:endParaRPr lang="en-US" sz="5600" dirty="0"/>
          </a:p>
        </p:txBody>
      </p:sp>
      <p:sp>
        <p:nvSpPr>
          <p:cNvPr id="3" name="Subtítulo 2"/>
          <p:cNvSpPr>
            <a:spLocks noGrp="1"/>
          </p:cNvSpPr>
          <p:nvPr>
            <p:ph type="subTitle" idx="1"/>
          </p:nvPr>
        </p:nvSpPr>
        <p:spPr>
          <a:xfrm>
            <a:off x="810001" y="5280847"/>
            <a:ext cx="11128714" cy="434974"/>
          </a:xfrm>
        </p:spPr>
        <p:txBody>
          <a:bodyPr>
            <a:noAutofit/>
          </a:bodyPr>
          <a:lstStyle/>
          <a:p>
            <a:pPr lvl="0"/>
            <a:r>
              <a:rPr lang="en-US" sz="2400" dirty="0"/>
              <a:t>ASME VIII Division 1 Rules for Construction of Pressure Vessels </a:t>
            </a:r>
          </a:p>
          <a:p>
            <a:pPr lvl="0"/>
            <a:endParaRPr lang="en-US" sz="2400" dirty="0"/>
          </a:p>
          <a:p>
            <a:endParaRPr lang="en-US" sz="2400" dirty="0"/>
          </a:p>
        </p:txBody>
      </p:sp>
      <p:pic>
        <p:nvPicPr>
          <p:cNvPr id="4" name="Picture 2" descr="http://aidanfoley.files.wordpress.com/2011/11/asme-gra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656" y="1923376"/>
            <a:ext cx="3727500" cy="2236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49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Parámetros de diseño</a:t>
            </a:r>
            <a:endParaRPr lang="es-EC" dirty="0"/>
          </a:p>
        </p:txBody>
      </p:sp>
      <p:sp>
        <p:nvSpPr>
          <p:cNvPr id="3" name="Marcador de contenido 2"/>
          <p:cNvSpPr>
            <a:spLocks noGrp="1"/>
          </p:cNvSpPr>
          <p:nvPr>
            <p:ph idx="1"/>
          </p:nvPr>
        </p:nvSpPr>
        <p:spPr>
          <a:xfrm>
            <a:off x="818712" y="2222288"/>
            <a:ext cx="10862426" cy="443640"/>
          </a:xfrm>
        </p:spPr>
        <p:txBody>
          <a:bodyPr>
            <a:normAutofit fontScale="92500" lnSpcReduction="20000"/>
          </a:bodyPr>
          <a:lstStyle/>
          <a:p>
            <a:pPr lvl="0"/>
            <a:r>
              <a:rPr lang="es-EC" sz="2800" dirty="0" smtClean="0"/>
              <a:t>Recipiente </a:t>
            </a:r>
            <a:r>
              <a:rPr lang="es-EC" sz="2800" dirty="0" err="1" smtClean="0"/>
              <a:t>Carboxi</a:t>
            </a:r>
            <a:r>
              <a:rPr lang="es-EC" sz="2800" dirty="0" smtClean="0"/>
              <a:t> Metal-Celulosa modelo a escala</a:t>
            </a:r>
            <a:endParaRPr lang="es-EC" sz="2800" dirty="0"/>
          </a:p>
        </p:txBody>
      </p:sp>
      <p:graphicFrame>
        <p:nvGraphicFramePr>
          <p:cNvPr id="4" name="Tabla 3"/>
          <p:cNvGraphicFramePr>
            <a:graphicFrameLocks noGrp="1"/>
          </p:cNvGraphicFramePr>
          <p:nvPr>
            <p:extLst>
              <p:ext uri="{D42A27DB-BD31-4B8C-83A1-F6EECF244321}">
                <p14:modId xmlns:p14="http://schemas.microsoft.com/office/powerpoint/2010/main" val="1116487680"/>
              </p:ext>
            </p:extLst>
          </p:nvPr>
        </p:nvGraphicFramePr>
        <p:xfrm>
          <a:off x="4282480" y="2963534"/>
          <a:ext cx="3669030" cy="3502660"/>
        </p:xfrm>
        <a:graphic>
          <a:graphicData uri="http://schemas.openxmlformats.org/drawingml/2006/table">
            <a:tbl>
              <a:tblPr firstRow="1" firstCol="1" bandRow="1">
                <a:tableStyleId>{5C22544A-7EE6-4342-B048-85BDC9FD1C3A}</a:tableStyleId>
              </a:tblPr>
              <a:tblGrid>
                <a:gridCol w="2301240"/>
                <a:gridCol w="1367790"/>
              </a:tblGrid>
              <a:tr h="323850">
                <a:tc>
                  <a:txBody>
                    <a:bodyPr/>
                    <a:lstStyle/>
                    <a:p>
                      <a:pPr>
                        <a:spcAft>
                          <a:spcPts val="0"/>
                        </a:spcAft>
                      </a:pPr>
                      <a:r>
                        <a:rPr lang="es-ES" sz="1600" u="sng">
                          <a:effectLst/>
                        </a:rPr>
                        <a:t>Parámetros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Volumen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3 lt</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Material</a:t>
                      </a:r>
                      <a:endParaRPr lang="en-US" sz="1600">
                        <a:effectLst/>
                      </a:endParaRPr>
                    </a:p>
                    <a:p>
                      <a:pPr>
                        <a:spcAft>
                          <a:spcPts val="0"/>
                        </a:spcAft>
                      </a:pPr>
                      <a:r>
                        <a:rPr lang="es-EC"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AISI 304</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Diámetro Interno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4.16”</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Largo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375 mm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Temperatura de Operación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100 °C</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Interna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45.35 psi</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Externa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dirty="0">
                          <a:effectLst/>
                        </a:rPr>
                        <a:t>-15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5653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a presión interna</a:t>
            </a:r>
            <a:endParaRPr lang="es-EC" dirty="0"/>
          </a:p>
        </p:txBody>
      </p:sp>
      <p:sp>
        <p:nvSpPr>
          <p:cNvPr id="4" name="Marcador de contenido 2"/>
          <p:cNvSpPr txBox="1">
            <a:spLocks/>
          </p:cNvSpPr>
          <p:nvPr/>
        </p:nvSpPr>
        <p:spPr>
          <a:xfrm>
            <a:off x="809999" y="2310703"/>
            <a:ext cx="3504423" cy="6153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a:t>E</a:t>
            </a:r>
            <a:r>
              <a:rPr lang="es-ES" sz="1600" dirty="0" smtClean="0"/>
              <a:t>spesor </a:t>
            </a:r>
            <a:r>
              <a:rPr lang="es-ES" sz="1600" dirty="0"/>
              <a:t>mínimo admisible para esfuerzo circunferencial</a:t>
            </a:r>
            <a:endParaRPr lang="en-US"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810000" y="2926005"/>
                <a:ext cx="3687993" cy="134978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𝑡𝑠𝑐</m:t>
                      </m:r>
                      <m:r>
                        <a:rPr lang="en-US" sz="2000" i="1">
                          <a:latin typeface="Cambria Math" panose="02040503050406030204" pitchFamily="18" charset="0"/>
                        </a:rPr>
                        <m:t>1=</m:t>
                      </m:r>
                      <m:f>
                        <m:fPr>
                          <m:ctrlPr>
                            <a:rPr lang="en-US" sz="2000" i="1">
                              <a:latin typeface="Cambria Math"/>
                            </a:rPr>
                          </m:ctrlPr>
                        </m:fPr>
                        <m:num>
                          <m:r>
                            <a:rPr lang="en-US" sz="2000" i="1">
                              <a:latin typeface="Cambria Math" panose="02040503050406030204" pitchFamily="18" charset="0"/>
                            </a:rPr>
                            <m:t>𝑃𝑑</m:t>
                          </m:r>
                          <m:r>
                            <a:rPr lang="en-US" sz="2000" i="1">
                              <a:latin typeface="Cambria Math" panose="02040503050406030204" pitchFamily="18" charset="0"/>
                            </a:rPr>
                            <m:t>∗</m:t>
                          </m:r>
                          <m:r>
                            <a:rPr lang="en-US" sz="2000" i="1">
                              <a:latin typeface="Cambria Math" panose="02040503050406030204" pitchFamily="18" charset="0"/>
                            </a:rPr>
                            <m:t>𝑅𝑖</m:t>
                          </m:r>
                        </m:num>
                        <m:den>
                          <m:r>
                            <a:rPr lang="en-US" sz="2000" i="1">
                              <a:latin typeface="Cambria Math" panose="02040503050406030204" pitchFamily="18" charset="0"/>
                            </a:rPr>
                            <m:t>𝑆𝑠</m:t>
                          </m:r>
                          <m:r>
                            <a:rPr lang="en-US" sz="2000" i="1">
                              <a:latin typeface="Cambria Math" panose="02040503050406030204" pitchFamily="18" charset="0"/>
                            </a:rPr>
                            <m:t>∗</m:t>
                          </m:r>
                          <m:r>
                            <a:rPr lang="en-US" sz="2000" i="1">
                              <a:latin typeface="Cambria Math" panose="02040503050406030204" pitchFamily="18" charset="0"/>
                            </a:rPr>
                            <m:t>𝐸𝑗𝑓</m:t>
                          </m:r>
                          <m:r>
                            <a:rPr lang="en-US" sz="2000" i="1">
                              <a:latin typeface="Cambria Math" panose="02040503050406030204" pitchFamily="18" charset="0"/>
                            </a:rPr>
                            <m:t>−0.6∗</m:t>
                          </m:r>
                          <m:r>
                            <a:rPr lang="en-US" sz="2000" i="1">
                              <a:latin typeface="Cambria Math" panose="02040503050406030204" pitchFamily="18" charset="0"/>
                            </a:rPr>
                            <m:t>𝑃𝑑</m:t>
                          </m:r>
                        </m:den>
                      </m:f>
                    </m:oMath>
                  </m:oMathPara>
                </a14:m>
                <a:endParaRPr lang="en-US" sz="4000" b="1"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810000" y="2926005"/>
                <a:ext cx="3687993" cy="1349783"/>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4016060" y="4275788"/>
                <a:ext cx="4159877" cy="2120370"/>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 xmlns:m="http://schemas.openxmlformats.org/officeDocument/2006/math">
                    <m:r>
                      <a:rPr lang="en-US" sz="2000" b="1" i="1">
                        <a:latin typeface="Cambria Math" panose="02040503050406030204" pitchFamily="18" charset="0"/>
                      </a:rPr>
                      <m:t>𝑷𝒅</m:t>
                    </m:r>
                    <m:r>
                      <a:rPr lang="es-ES" sz="2000" i="1">
                        <a:latin typeface="Cambria Math" panose="02040503050406030204" pitchFamily="18" charset="0"/>
                      </a:rPr>
                      <m:t>=</m:t>
                    </m:r>
                  </m:oMath>
                </a14:m>
                <a:r>
                  <a:rPr lang="es-ES" sz="2000" dirty="0"/>
                  <a:t>Presión de Diseño</a:t>
                </a:r>
                <a:endParaRPr lang="en-US" sz="2000" dirty="0"/>
              </a:p>
              <a:p>
                <a:pPr marL="0" indent="0">
                  <a:buNone/>
                </a:pPr>
                <a14:m>
                  <m:oMath xmlns:m="http://schemas.openxmlformats.org/officeDocument/2006/math">
                    <m:r>
                      <a:rPr lang="en-US" sz="2000" b="1" i="1">
                        <a:latin typeface="Cambria Math" panose="02040503050406030204" pitchFamily="18" charset="0"/>
                      </a:rPr>
                      <m:t>𝑹𝒊</m:t>
                    </m:r>
                    <m:r>
                      <a:rPr lang="es-ES" sz="2000" i="1">
                        <a:latin typeface="Cambria Math" panose="02040503050406030204" pitchFamily="18" charset="0"/>
                      </a:rPr>
                      <m:t>=</m:t>
                    </m:r>
                  </m:oMath>
                </a14:m>
                <a:r>
                  <a:rPr lang="es-ES" sz="2000" dirty="0"/>
                  <a:t> Radio Interno</a:t>
                </a:r>
                <a:endParaRPr lang="en-US" sz="2000" dirty="0"/>
              </a:p>
              <a:p>
                <a:pPr marL="0" indent="0">
                  <a:buNone/>
                </a:pPr>
                <a14:m>
                  <m:oMath xmlns:m="http://schemas.openxmlformats.org/officeDocument/2006/math">
                    <m:r>
                      <a:rPr lang="en-US" sz="2000" b="1" i="1">
                        <a:latin typeface="Cambria Math" panose="02040503050406030204" pitchFamily="18" charset="0"/>
                      </a:rPr>
                      <m:t>𝑺𝒔</m:t>
                    </m:r>
                    <m:r>
                      <a:rPr lang="es-ES" sz="2000" i="1">
                        <a:latin typeface="Cambria Math" panose="02040503050406030204" pitchFamily="18" charset="0"/>
                      </a:rPr>
                      <m:t>=</m:t>
                    </m:r>
                  </m:oMath>
                </a14:m>
                <a:r>
                  <a:rPr lang="es-ES" sz="2000" dirty="0"/>
                  <a:t>Esfuerzo Máximo </a:t>
                </a:r>
                <a:r>
                  <a:rPr lang="es-ES" sz="2000" dirty="0" smtClean="0"/>
                  <a:t>Admisible</a:t>
                </a:r>
                <a:endParaRPr lang="en-US" sz="2000" dirty="0" smtClean="0"/>
              </a:p>
              <a:p>
                <a:pPr marL="0" indent="0">
                  <a:buNone/>
                </a:pPr>
                <a14:m>
                  <m:oMath xmlns:m="http://schemas.openxmlformats.org/officeDocument/2006/math">
                    <m:r>
                      <a:rPr lang="en-US" sz="2000" b="1" i="1">
                        <a:latin typeface="Cambria Math" panose="02040503050406030204" pitchFamily="18" charset="0"/>
                      </a:rPr>
                      <m:t>𝑬𝒋𝒇</m:t>
                    </m:r>
                    <m:r>
                      <a:rPr lang="es-ES" sz="2000" i="1">
                        <a:latin typeface="Cambria Math" panose="02040503050406030204" pitchFamily="18" charset="0"/>
                      </a:rPr>
                      <m:t>=</m:t>
                    </m:r>
                  </m:oMath>
                </a14:m>
                <a:r>
                  <a:rPr lang="es-ES" sz="2000" dirty="0"/>
                  <a:t>Eficiencia de la junta</a:t>
                </a:r>
                <a:endParaRPr lang="en-US" sz="20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4016060" y="4275788"/>
                <a:ext cx="4159877" cy="2120370"/>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Marcador de contenido 2"/>
              <p:cNvSpPr txBox="1">
                <a:spLocks/>
              </p:cNvSpPr>
              <p:nvPr/>
            </p:nvSpPr>
            <p:spPr>
              <a:xfrm>
                <a:off x="6653828" y="3034224"/>
                <a:ext cx="3044218" cy="113334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𝑃𝑎</m:t>
                      </m:r>
                      <m:r>
                        <a:rPr lang="en-US" sz="2000" i="1">
                          <a:latin typeface="Cambria Math" panose="02040503050406030204" pitchFamily="18" charset="0"/>
                        </a:rPr>
                        <m:t>2=</m:t>
                      </m:r>
                      <m:f>
                        <m:fPr>
                          <m:ctrlPr>
                            <a:rPr lang="en-US" sz="2000" i="1">
                              <a:latin typeface="Cambria Math"/>
                            </a:rPr>
                          </m:ctrlPr>
                        </m:fPr>
                        <m:num>
                          <m:r>
                            <a:rPr lang="en-US" sz="2000" i="1">
                              <a:latin typeface="Cambria Math" panose="02040503050406030204" pitchFamily="18" charset="0"/>
                            </a:rPr>
                            <m:t>2(</m:t>
                          </m:r>
                          <m:r>
                            <a:rPr lang="en-US" sz="2000" i="1">
                              <a:latin typeface="Cambria Math" panose="02040503050406030204" pitchFamily="18" charset="0"/>
                            </a:rPr>
                            <m:t>𝑆𝑠</m:t>
                          </m:r>
                          <m:r>
                            <a:rPr lang="en-US" sz="2000" i="1">
                              <a:latin typeface="Cambria Math" panose="02040503050406030204" pitchFamily="18" charset="0"/>
                            </a:rPr>
                            <m:t>∗</m:t>
                          </m:r>
                          <m:r>
                            <a:rPr lang="en-US" sz="2000" i="1">
                              <a:latin typeface="Cambria Math" panose="02040503050406030204" pitchFamily="18" charset="0"/>
                            </a:rPr>
                            <m:t>𝐸𝑗𝑓</m:t>
                          </m:r>
                          <m:r>
                            <a:rPr lang="en-US" sz="2000" i="1">
                              <a:latin typeface="Cambria Math" panose="02040503050406030204" pitchFamily="18" charset="0"/>
                            </a:rPr>
                            <m:t>∗</m:t>
                          </m:r>
                          <m:r>
                            <a:rPr lang="en-US" sz="2000" i="1">
                              <a:latin typeface="Cambria Math" panose="02040503050406030204" pitchFamily="18" charset="0"/>
                            </a:rPr>
                            <m:t>𝑡𝑠</m:t>
                          </m:r>
                          <m:r>
                            <a:rPr lang="en-US" sz="2000" i="1">
                              <a:latin typeface="Cambria Math" panose="02040503050406030204" pitchFamily="18" charset="0"/>
                            </a:rPr>
                            <m:t>)</m:t>
                          </m:r>
                        </m:num>
                        <m:den>
                          <m:r>
                            <a:rPr lang="en-US" sz="2000" i="1">
                              <a:latin typeface="Cambria Math" panose="02040503050406030204" pitchFamily="18" charset="0"/>
                            </a:rPr>
                            <m:t>𝑅𝑖</m:t>
                          </m:r>
                          <m:r>
                            <a:rPr lang="en-US" sz="2000" i="1">
                              <a:latin typeface="Cambria Math" panose="02040503050406030204" pitchFamily="18" charset="0"/>
                            </a:rPr>
                            <m:t>−0.4∗</m:t>
                          </m:r>
                          <m:r>
                            <a:rPr lang="en-US" sz="2000" i="1">
                              <a:latin typeface="Cambria Math" panose="02040503050406030204" pitchFamily="18" charset="0"/>
                            </a:rPr>
                            <m:t>𝑡𝑠</m:t>
                          </m:r>
                        </m:den>
                      </m:f>
                    </m:oMath>
                  </m:oMathPara>
                </a14:m>
                <a:endParaRPr lang="en-US" sz="2000" dirty="0"/>
              </a:p>
            </p:txBody>
          </p:sp>
        </mc:Choice>
        <mc:Fallback xmlns="">
          <p:sp>
            <p:nvSpPr>
              <p:cNvPr id="6" name="Marcador de contenido 2"/>
              <p:cNvSpPr txBox="1">
                <a:spLocks noRot="1" noChangeAspect="1" noMove="1" noResize="1" noEditPoints="1" noAdjustHandles="1" noChangeArrowheads="1" noChangeShapeType="1" noTextEdit="1"/>
              </p:cNvSpPr>
              <p:nvPr/>
            </p:nvSpPr>
            <p:spPr>
              <a:xfrm>
                <a:off x="6653828" y="3034224"/>
                <a:ext cx="3044218" cy="1133343"/>
              </a:xfrm>
              <a:prstGeom prst="rect">
                <a:avLst/>
              </a:prstGeom>
              <a:blipFill rotWithShape="0">
                <a:blip r:embed="rId4"/>
                <a:stretch>
                  <a:fillRect/>
                </a:stretch>
              </a:blipFill>
              <a:effectLst>
                <a:outerShdw blurRad="50800" dir="14400000">
                  <a:srgbClr val="000000">
                    <a:alpha val="40000"/>
                  </a:srgbClr>
                </a:outerShdw>
              </a:effectLst>
            </p:spPr>
            <p:txBody>
              <a:bodyPr/>
              <a:lstStyle/>
              <a:p>
                <a:r>
                  <a:rPr lang="es-EC">
                    <a:noFill/>
                  </a:rPr>
                  <a:t> </a:t>
                </a:r>
              </a:p>
            </p:txBody>
          </p:sp>
        </mc:Fallback>
      </mc:AlternateContent>
      <p:sp>
        <p:nvSpPr>
          <p:cNvPr id="7" name="Marcador de contenido 2"/>
          <p:cNvSpPr txBox="1">
            <a:spLocks/>
          </p:cNvSpPr>
          <p:nvPr/>
        </p:nvSpPr>
        <p:spPr>
          <a:xfrm>
            <a:off x="6680619" y="2310703"/>
            <a:ext cx="3504423" cy="6153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smtClean="0"/>
              <a:t>Presión Admisible</a:t>
            </a:r>
            <a:endParaRPr lang="en-US" sz="1600" dirty="0"/>
          </a:p>
        </p:txBody>
      </p:sp>
      <p:pic>
        <p:nvPicPr>
          <p:cNvPr id="9" name="Picture 2" descr="http://aidanfoley.files.wordpress.com/2011/11/asme-grat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9586" y="313516"/>
            <a:ext cx="2383370" cy="14300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07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a presión externa</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C" sz="1600" dirty="0" smtClean="0"/>
              <a:t>Presión </a:t>
            </a:r>
            <a:r>
              <a:rPr lang="es-EC" sz="1600" dirty="0" err="1" smtClean="0"/>
              <a:t>Extraadmisible</a:t>
            </a:r>
            <a:r>
              <a:rPr lang="es-EC" sz="1600" dirty="0" smtClean="0"/>
              <a:t>:</a:t>
            </a:r>
            <a:endParaRPr lang="es-EC"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3962058" y="2896497"/>
                <a:ext cx="3288748" cy="136266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𝑃𝑎𝑠</m:t>
                      </m:r>
                      <m:r>
                        <a:rPr lang="en-US" sz="2800" i="1">
                          <a:latin typeface="Cambria Math" panose="02040503050406030204" pitchFamily="18" charset="0"/>
                        </a:rPr>
                        <m:t>=</m:t>
                      </m:r>
                      <m:f>
                        <m:fPr>
                          <m:ctrlPr>
                            <a:rPr lang="en-US" sz="2800" i="1">
                              <a:latin typeface="Cambria Math"/>
                            </a:rPr>
                          </m:ctrlPr>
                        </m:fPr>
                        <m:num>
                          <m:r>
                            <a:rPr lang="en-US" sz="2800" i="1">
                              <a:latin typeface="Cambria Math" panose="02040503050406030204" pitchFamily="18" charset="0"/>
                            </a:rPr>
                            <m:t>4∗</m:t>
                          </m:r>
                          <m:r>
                            <a:rPr lang="en-US" sz="2800" i="1">
                              <a:latin typeface="Cambria Math" panose="02040503050406030204" pitchFamily="18" charset="0"/>
                            </a:rPr>
                            <m:t>𝐵𝑠</m:t>
                          </m:r>
                        </m:num>
                        <m:den>
                          <m:r>
                            <a:rPr lang="en-US" sz="2800" i="1">
                              <a:latin typeface="Cambria Math" panose="02040503050406030204" pitchFamily="18" charset="0"/>
                            </a:rPr>
                            <m:t>3∗(</m:t>
                          </m:r>
                          <m:f>
                            <m:fPr>
                              <m:ctrlPr>
                                <a:rPr lang="en-US" sz="2800" i="1">
                                  <a:latin typeface="Cambria Math"/>
                                </a:rPr>
                              </m:ctrlPr>
                            </m:fPr>
                            <m:num>
                              <m:r>
                                <a:rPr lang="en-US" sz="2800" i="1">
                                  <a:latin typeface="Cambria Math" panose="02040503050406030204" pitchFamily="18" charset="0"/>
                                </a:rPr>
                                <m:t>𝐷𝑜</m:t>
                              </m:r>
                            </m:num>
                            <m:den>
                              <m:r>
                                <a:rPr lang="en-US" sz="2800" i="1">
                                  <a:latin typeface="Cambria Math" panose="02040503050406030204" pitchFamily="18" charset="0"/>
                                </a:rPr>
                                <m:t>𝑡𝑠</m:t>
                              </m:r>
                            </m:den>
                          </m:f>
                          <m:r>
                            <a:rPr lang="en-US" sz="2800" i="1">
                              <a:latin typeface="Cambria Math" panose="02040503050406030204" pitchFamily="18" charset="0"/>
                            </a:rPr>
                            <m:t>)</m:t>
                          </m:r>
                        </m:den>
                      </m:f>
                    </m:oMath>
                  </m:oMathPara>
                </a14:m>
                <a:endParaRPr lang="en-US" sz="2800"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3962058" y="2896497"/>
                <a:ext cx="3288748" cy="1362662"/>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991674" y="4259159"/>
                <a:ext cx="8783392" cy="2072604"/>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 xmlns:m="http://schemas.openxmlformats.org/officeDocument/2006/math">
                    <m:r>
                      <a:rPr lang="en-US" sz="1600" b="1" i="1">
                        <a:latin typeface="Cambria Math" panose="02040503050406030204" pitchFamily="18" charset="0"/>
                      </a:rPr>
                      <m:t>𝑫𝒐</m:t>
                    </m:r>
                    <m:r>
                      <a:rPr lang="es-ES" sz="1600" i="1">
                        <a:latin typeface="Cambria Math" panose="02040503050406030204" pitchFamily="18" charset="0"/>
                      </a:rPr>
                      <m:t>=</m:t>
                    </m:r>
                  </m:oMath>
                </a14:m>
                <a:r>
                  <a:rPr lang="es-ES" sz="1600" dirty="0"/>
                  <a:t>Diámetro Externo del tanque</a:t>
                </a:r>
                <a:endParaRPr lang="en-US" sz="1600" dirty="0"/>
              </a:p>
              <a:p>
                <a:pPr marL="0" indent="0">
                  <a:buNone/>
                </a:pPr>
                <a14:m>
                  <m:oMath xmlns:m="http://schemas.openxmlformats.org/officeDocument/2006/math">
                    <m:r>
                      <a:rPr lang="en-US" sz="1600" b="1" i="1">
                        <a:latin typeface="Cambria Math" panose="02040503050406030204" pitchFamily="18" charset="0"/>
                      </a:rPr>
                      <m:t>𝑨𝒔</m:t>
                    </m:r>
                    <m:r>
                      <a:rPr lang="es-ES" sz="1600" i="1">
                        <a:latin typeface="Cambria Math" panose="02040503050406030204" pitchFamily="18" charset="0"/>
                      </a:rPr>
                      <m:t>=</m:t>
                    </m:r>
                  </m:oMath>
                </a14:m>
                <a:r>
                  <a:rPr lang="es-ES" sz="1600" dirty="0"/>
                  <a:t>Valor obtenido de tabla</a:t>
                </a:r>
                <a:endParaRPr lang="en-US" sz="1600" dirty="0"/>
              </a:p>
              <a:p>
                <a:pPr marL="0" indent="0">
                  <a:buNone/>
                </a:pPr>
                <a14:m>
                  <m:oMath xmlns:m="http://schemas.openxmlformats.org/officeDocument/2006/math">
                    <m:r>
                      <a:rPr lang="en-US" sz="1600" b="1" i="1">
                        <a:latin typeface="Cambria Math" panose="02040503050406030204" pitchFamily="18" charset="0"/>
                      </a:rPr>
                      <m:t>𝑩𝒔</m:t>
                    </m:r>
                    <m:r>
                      <a:rPr lang="es-ES" sz="1600" i="1">
                        <a:latin typeface="Cambria Math" panose="02040503050406030204" pitchFamily="18" charset="0"/>
                      </a:rPr>
                      <m:t>=</m:t>
                    </m:r>
                  </m:oMath>
                </a14:m>
                <a:r>
                  <a:rPr lang="es-ES" sz="1600" dirty="0"/>
                  <a:t>Valor obtenido a través de tabla</a:t>
                </a:r>
                <a:endParaRPr lang="en-US" sz="1600" dirty="0"/>
              </a:p>
              <a:p>
                <a:pPr marL="0" indent="0">
                  <a:buNone/>
                </a:pPr>
                <a14:m>
                  <m:oMath xmlns:m="http://schemas.openxmlformats.org/officeDocument/2006/math">
                    <m:r>
                      <a:rPr lang="en-US" sz="1600" b="1" i="1">
                        <a:latin typeface="Cambria Math" panose="02040503050406030204" pitchFamily="18" charset="0"/>
                      </a:rPr>
                      <m:t>𝒕𝒔</m:t>
                    </m:r>
                    <m:r>
                      <a:rPr lang="es-ES" sz="1600" i="1">
                        <a:latin typeface="Cambria Math" panose="02040503050406030204" pitchFamily="18" charset="0"/>
                      </a:rPr>
                      <m:t>=</m:t>
                    </m:r>
                  </m:oMath>
                </a14:m>
                <a:r>
                  <a:rPr lang="es-ES" sz="1600" dirty="0"/>
                  <a:t>    Espesor de pared del recipiente especificado para el cálculo.</a:t>
                </a:r>
                <a:endParaRPr lang="en-US" sz="1600" dirty="0"/>
              </a:p>
              <a:p>
                <a:pPr marL="0" indent="0">
                  <a:buNone/>
                </a:pPr>
                <a:r>
                  <a:rPr lang="es-ES" sz="1600" dirty="0"/>
                  <a:t>Los valores de As y Bs son determinados en las tablas correspondientes según la norma ASME Boiler and </a:t>
                </a:r>
                <a:r>
                  <a:rPr lang="es-ES" sz="1600" dirty="0" err="1"/>
                  <a:t>PressureVesselCode</a:t>
                </a:r>
                <a:r>
                  <a:rPr lang="es-ES" sz="1600" dirty="0"/>
                  <a:t>, </a:t>
                </a:r>
                <a:r>
                  <a:rPr lang="es-ES" sz="1600" dirty="0" err="1"/>
                  <a:t>Section</a:t>
                </a:r>
                <a:r>
                  <a:rPr lang="es-ES" sz="1600" dirty="0"/>
                  <a:t> II, </a:t>
                </a:r>
                <a:r>
                  <a:rPr lang="es-ES" sz="1600" dirty="0" err="1"/>
                  <a:t>Part</a:t>
                </a:r>
                <a:r>
                  <a:rPr lang="es-ES" sz="1600" dirty="0"/>
                  <a:t> D, </a:t>
                </a:r>
                <a:r>
                  <a:rPr lang="es-ES" sz="1600" dirty="0" err="1"/>
                  <a:t>PropertiesMaterials</a:t>
                </a:r>
                <a:endParaRPr lang="en-US" sz="28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991674" y="4259159"/>
                <a:ext cx="8783392" cy="2072604"/>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s-EC">
                    <a:noFill/>
                  </a:rPr>
                  <a:t> </a:t>
                </a:r>
              </a:p>
            </p:txBody>
          </p:sp>
        </mc:Fallback>
      </mc:AlternateContent>
      <p:pic>
        <p:nvPicPr>
          <p:cNvPr id="6" name="Picture 2" descr="http://aidanfoley.files.wordpress.com/2011/11/asme-gra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2465" y="262001"/>
            <a:ext cx="2383370" cy="14300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34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001" y="1887029"/>
            <a:ext cx="11128714" cy="2971051"/>
          </a:xfrm>
        </p:spPr>
        <p:txBody>
          <a:bodyPr/>
          <a:lstStyle/>
          <a:p>
            <a:r>
              <a:rPr lang="es-ES" sz="8000" dirty="0" smtClean="0"/>
              <a:t>Facilidades Asociadas</a:t>
            </a:r>
            <a:r>
              <a:rPr lang="en-US" sz="5600" dirty="0"/>
              <a:t/>
            </a:r>
            <a:br>
              <a:rPr lang="en-US" sz="5600" dirty="0"/>
            </a:br>
            <a:endParaRPr lang="en-US" sz="5600" dirty="0"/>
          </a:p>
        </p:txBody>
      </p:sp>
      <p:pic>
        <p:nvPicPr>
          <p:cNvPr id="3"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456867" y="459144"/>
            <a:ext cx="3339675" cy="2855770"/>
          </a:xfrm>
          <a:prstGeom prst="rect">
            <a:avLst/>
          </a:prstGeom>
          <a:ln w="228600" cap="sq" cmpd="thickThin">
            <a:solidFill>
              <a:srgbClr val="000000"/>
            </a:solidFill>
            <a:prstDash val="solid"/>
            <a:miter lim="800000"/>
          </a:ln>
          <a:effectLst>
            <a:innerShdw blurRad="76200">
              <a:srgbClr val="000000"/>
            </a:innerShdw>
          </a:effectLst>
        </p:spPr>
      </p:pic>
      <p:pic>
        <p:nvPicPr>
          <p:cNvPr id="1026" name="Picture 2" descr="http://llgdata.wiessoft.de/InetServ/LLG/img/919703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927" y="3969402"/>
            <a:ext cx="2787781" cy="25759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http://www.oceanic-saunas.eu/media/catalog/product/cache/11/image/500x500/9df78eab33525d08d6e5fb8d27136e95/s/a/sauna_heater_element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186" y="3852943"/>
            <a:ext cx="2692369" cy="269236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93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 un calentador</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a:t>Calor por cambio de temperatura</a:t>
            </a:r>
            <a:r>
              <a:rPr lang="es-ES" sz="1600" dirty="0" smtClean="0"/>
              <a:t>:</a:t>
            </a:r>
            <a:endParaRPr lang="en-US"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3962057" y="2896497"/>
                <a:ext cx="4112997" cy="1362662"/>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en-US" sz="2800" i="1">
                              <a:latin typeface="Cambria Math"/>
                            </a:rPr>
                          </m:ctrlPr>
                        </m:accPr>
                        <m:e>
                          <m:r>
                            <m:rPr>
                              <m:sty m:val="p"/>
                            </m:rPr>
                            <a:rPr lang="es-ES" sz="2800">
                              <a:latin typeface="Cambria Math" panose="02040503050406030204" pitchFamily="18" charset="0"/>
                            </a:rPr>
                            <m:t>Q</m:t>
                          </m:r>
                        </m:e>
                      </m:acc>
                      <m:r>
                        <a:rPr lang="es-ES" sz="2800">
                          <a:latin typeface="Cambria Math" panose="02040503050406030204" pitchFamily="18" charset="0"/>
                        </a:rPr>
                        <m:t>=</m:t>
                      </m:r>
                      <m:f>
                        <m:fPr>
                          <m:ctrlPr>
                            <a:rPr lang="en-US" sz="2800" i="1">
                              <a:latin typeface="Cambria Math"/>
                            </a:rPr>
                          </m:ctrlPr>
                        </m:fPr>
                        <m:num>
                          <m:r>
                            <m:rPr>
                              <m:sty m:val="p"/>
                            </m:rPr>
                            <a:rPr lang="es-ES" sz="2800">
                              <a:latin typeface="Cambria Math" panose="02040503050406030204" pitchFamily="18" charset="0"/>
                            </a:rPr>
                            <m:t>Cp</m:t>
                          </m:r>
                          <m:r>
                            <a:rPr lang="es-ES" sz="2800" i="1">
                              <a:latin typeface="Cambria Math" panose="02040503050406030204" pitchFamily="18" charset="0"/>
                            </a:rPr>
                            <m:t>∗</m:t>
                          </m:r>
                          <m:r>
                            <a:rPr lang="es-ES" sz="2800">
                              <a:latin typeface="Cambria Math" panose="02040503050406030204" pitchFamily="18" charset="0"/>
                            </a:rPr>
                            <m:t> </m:t>
                          </m:r>
                          <m:r>
                            <m:rPr>
                              <m:sty m:val="p"/>
                            </m:rPr>
                            <a:rPr lang="es-ES" sz="2800">
                              <a:latin typeface="Cambria Math" panose="02040503050406030204" pitchFamily="18" charset="0"/>
                            </a:rPr>
                            <m:t>ρ</m:t>
                          </m:r>
                          <m:r>
                            <a:rPr lang="es-ES" sz="2800" i="1">
                              <a:latin typeface="Cambria Math" panose="02040503050406030204" pitchFamily="18" charset="0"/>
                            </a:rPr>
                            <m:t>∗</m:t>
                          </m:r>
                          <m:r>
                            <m:rPr>
                              <m:sty m:val="p"/>
                            </m:rPr>
                            <a:rPr lang="es-ES" sz="2800">
                              <a:latin typeface="Cambria Math" panose="02040503050406030204" pitchFamily="18" charset="0"/>
                            </a:rPr>
                            <m:t>V</m:t>
                          </m:r>
                          <m:r>
                            <a:rPr lang="es-ES" sz="2800" i="1">
                              <a:latin typeface="Cambria Math" panose="02040503050406030204" pitchFamily="18" charset="0"/>
                            </a:rPr>
                            <m:t>∗</m:t>
                          </m:r>
                          <m:r>
                            <a:rPr lang="es-ES" sz="2800">
                              <a:latin typeface="Cambria Math" panose="02040503050406030204" pitchFamily="18" charset="0"/>
                            </a:rPr>
                            <m:t>(</m:t>
                          </m:r>
                          <m:r>
                            <m:rPr>
                              <m:sty m:val="p"/>
                            </m:rPr>
                            <a:rPr lang="es-ES" sz="2800">
                              <a:latin typeface="Cambria Math" panose="02040503050406030204" pitchFamily="18" charset="0"/>
                            </a:rPr>
                            <m:t>T</m:t>
                          </m:r>
                          <m:r>
                            <a:rPr lang="es-ES" sz="2800">
                              <a:latin typeface="Cambria Math" panose="02040503050406030204" pitchFamily="18" charset="0"/>
                            </a:rPr>
                            <m:t>2</m:t>
                          </m:r>
                          <m:r>
                            <a:rPr lang="es-ES" sz="2800" i="1">
                              <a:latin typeface="Cambria Math" panose="02040503050406030204" pitchFamily="18" charset="0"/>
                            </a:rPr>
                            <m:t>−</m:t>
                          </m:r>
                          <m:r>
                            <m:rPr>
                              <m:sty m:val="p"/>
                            </m:rPr>
                            <a:rPr lang="es-ES" sz="2800">
                              <a:latin typeface="Cambria Math" panose="02040503050406030204" pitchFamily="18" charset="0"/>
                            </a:rPr>
                            <m:t>T</m:t>
                          </m:r>
                          <m:r>
                            <a:rPr lang="es-ES" sz="2800">
                              <a:latin typeface="Cambria Math" panose="02040503050406030204" pitchFamily="18" charset="0"/>
                            </a:rPr>
                            <m:t>1)</m:t>
                          </m:r>
                        </m:num>
                        <m:den>
                          <m:r>
                            <m:rPr>
                              <m:sty m:val="p"/>
                            </m:rPr>
                            <a:rPr lang="es-ES" sz="2800">
                              <a:latin typeface="Cambria Math" panose="02040503050406030204" pitchFamily="18" charset="0"/>
                            </a:rPr>
                            <m:t>t</m:t>
                          </m:r>
                        </m:den>
                      </m:f>
                    </m:oMath>
                  </m:oMathPara>
                </a14:m>
                <a:endParaRPr lang="en-US" sz="2800" dirty="0"/>
              </a:p>
              <a:p>
                <a:pPr marL="0" indent="0">
                  <a:buNone/>
                </a:pPr>
                <a:endParaRPr lang="en-US" sz="2800"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3962057" y="2896497"/>
                <a:ext cx="4112997" cy="1362662"/>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3701991" y="3992451"/>
                <a:ext cx="5087155" cy="2313554"/>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sty m:val="p"/>
                        </m:rPr>
                        <a:rPr lang="es-ES" sz="1600" smtClean="0">
                          <a:latin typeface="Cambria Math" panose="02040503050406030204" pitchFamily="18" charset="0"/>
                        </a:rPr>
                        <m:t>Cp</m:t>
                      </m:r>
                      <m:r>
                        <a:rPr lang="es-ES" sz="1600" smtClean="0">
                          <a:latin typeface="Cambria Math" panose="02040503050406030204" pitchFamily="18" charset="0"/>
                        </a:rPr>
                        <m:t>=4200 </m:t>
                      </m:r>
                      <m:f>
                        <m:fPr>
                          <m:ctrlPr>
                            <a:rPr lang="en-US" sz="1600" i="1">
                              <a:latin typeface="Cambria Math"/>
                            </a:rPr>
                          </m:ctrlPr>
                        </m:fPr>
                        <m:num>
                          <m:r>
                            <m:rPr>
                              <m:sty m:val="p"/>
                            </m:rPr>
                            <a:rPr lang="es-ES" sz="1600">
                              <a:latin typeface="Cambria Math" panose="02040503050406030204" pitchFamily="18" charset="0"/>
                            </a:rPr>
                            <m:t>J</m:t>
                          </m:r>
                        </m:num>
                        <m:den>
                          <m:r>
                            <m:rPr>
                              <m:sty m:val="p"/>
                            </m:rPr>
                            <a:rPr lang="es-ES" sz="1600">
                              <a:latin typeface="Cambria Math" panose="02040503050406030204" pitchFamily="18" charset="0"/>
                            </a:rPr>
                            <m:t>Kg</m:t>
                          </m:r>
                          <m:r>
                            <a:rPr lang="es-ES" sz="1600">
                              <a:latin typeface="Cambria Math" panose="02040503050406030204" pitchFamily="18" charset="0"/>
                            </a:rPr>
                            <m:t>°</m:t>
                          </m:r>
                          <m:r>
                            <m:rPr>
                              <m:sty m:val="p"/>
                            </m:rPr>
                            <a:rPr lang="es-ES" sz="1600">
                              <a:latin typeface="Cambria Math" panose="02040503050406030204" pitchFamily="18" charset="0"/>
                            </a:rPr>
                            <m:t>C</m:t>
                          </m:r>
                        </m:den>
                      </m:f>
                      <m:r>
                        <a:rPr lang="es-ES" sz="1600">
                          <a:latin typeface="Cambria Math" panose="02040503050406030204" pitchFamily="18" charset="0"/>
                        </a:rPr>
                        <m:t>                        </m:t>
                      </m:r>
                      <m:r>
                        <m:rPr>
                          <m:sty m:val="p"/>
                        </m:rPr>
                        <a:rPr lang="es-ES" sz="1600">
                          <a:latin typeface="Cambria Math" panose="02040503050406030204" pitchFamily="18" charset="0"/>
                        </a:rPr>
                        <m:t>CalorEspec</m:t>
                      </m:r>
                      <m:r>
                        <a:rPr lang="es-ES" sz="1600">
                          <a:latin typeface="Cambria Math" panose="02040503050406030204" pitchFamily="18" charset="0"/>
                        </a:rPr>
                        <m:t>í</m:t>
                      </m:r>
                      <m:r>
                        <m:rPr>
                          <m:sty m:val="p"/>
                        </m:rPr>
                        <a:rPr lang="es-ES" sz="1600">
                          <a:latin typeface="Cambria Math" panose="02040503050406030204" pitchFamily="18" charset="0"/>
                        </a:rPr>
                        <m:t>fico</m:t>
                      </m:r>
                      <m:r>
                        <a:rPr lang="es-ES" sz="1600">
                          <a:latin typeface="Cambria Math" panose="02040503050406030204" pitchFamily="18" charset="0"/>
                        </a:rPr>
                        <m:t> </m:t>
                      </m:r>
                      <m:r>
                        <m:rPr>
                          <m:sty m:val="p"/>
                        </m:rPr>
                        <a:rPr lang="es-ES" sz="1600">
                          <a:latin typeface="Cambria Math" panose="02040503050406030204" pitchFamily="18" charset="0"/>
                        </a:rPr>
                        <m:t>del</m:t>
                      </m:r>
                      <m:r>
                        <a:rPr lang="es-ES" sz="1600">
                          <a:latin typeface="Cambria Math" panose="02040503050406030204" pitchFamily="18" charset="0"/>
                        </a:rPr>
                        <m:t> </m:t>
                      </m:r>
                      <m:r>
                        <m:rPr>
                          <m:sty m:val="p"/>
                        </m:rPr>
                        <a:rPr lang="es-ES" sz="1600">
                          <a:latin typeface="Cambria Math" panose="02040503050406030204" pitchFamily="18" charset="0"/>
                        </a:rPr>
                        <m:t>Agua</m:t>
                      </m:r>
                    </m:oMath>
                    <m:oMath xmlns:m="http://schemas.openxmlformats.org/officeDocument/2006/math">
                      <m:r>
                        <m:rPr>
                          <m:sty m:val="p"/>
                        </m:rPr>
                        <a:rPr lang="es-ES" sz="1600">
                          <a:latin typeface="Cambria Math" panose="02040503050406030204" pitchFamily="18" charset="0"/>
                        </a:rPr>
                        <m:t>ρ</m:t>
                      </m:r>
                      <m:r>
                        <a:rPr lang="es-ES" sz="1600">
                          <a:latin typeface="Cambria Math" panose="02040503050406030204" pitchFamily="18" charset="0"/>
                        </a:rPr>
                        <m:t>=1000 </m:t>
                      </m:r>
                      <m:f>
                        <m:fPr>
                          <m:ctrlPr>
                            <a:rPr lang="en-US" sz="1600" i="1">
                              <a:latin typeface="Cambria Math"/>
                            </a:rPr>
                          </m:ctrlPr>
                        </m:fPr>
                        <m:num>
                          <m:r>
                            <m:rPr>
                              <m:sty m:val="p"/>
                            </m:rPr>
                            <a:rPr lang="es-ES" sz="1600">
                              <a:latin typeface="Cambria Math" panose="02040503050406030204" pitchFamily="18" charset="0"/>
                            </a:rPr>
                            <m:t>Kg</m:t>
                          </m:r>
                        </m:num>
                        <m:den>
                          <m:r>
                            <m:rPr>
                              <m:sty m:val="p"/>
                            </m:rPr>
                            <a:rPr lang="es-ES" sz="1600">
                              <a:latin typeface="Cambria Math" panose="02040503050406030204" pitchFamily="18" charset="0"/>
                            </a:rPr>
                            <m:t>m</m:t>
                          </m:r>
                          <m:r>
                            <a:rPr lang="es-ES" sz="1600">
                              <a:latin typeface="Cambria Math" panose="02040503050406030204" pitchFamily="18" charset="0"/>
                            </a:rPr>
                            <m:t>3</m:t>
                          </m:r>
                        </m:den>
                      </m:f>
                      <m:r>
                        <a:rPr lang="es-ES" sz="1600">
                          <a:latin typeface="Cambria Math" panose="02040503050406030204" pitchFamily="18" charset="0"/>
                        </a:rPr>
                        <m:t>                             </m:t>
                      </m:r>
                      <m:r>
                        <m:rPr>
                          <m:sty m:val="p"/>
                        </m:rPr>
                        <a:rPr lang="es-ES" sz="1600">
                          <a:latin typeface="Cambria Math" panose="02040503050406030204" pitchFamily="18" charset="0"/>
                        </a:rPr>
                        <m:t>Densidad</m:t>
                      </m:r>
                      <m:r>
                        <a:rPr lang="es-ES" sz="1600">
                          <a:latin typeface="Cambria Math" panose="02040503050406030204" pitchFamily="18" charset="0"/>
                        </a:rPr>
                        <m:t> </m:t>
                      </m:r>
                      <m:r>
                        <m:rPr>
                          <m:sty m:val="p"/>
                        </m:rPr>
                        <a:rPr lang="es-ES" sz="1600">
                          <a:latin typeface="Cambria Math" panose="02040503050406030204" pitchFamily="18" charset="0"/>
                        </a:rPr>
                        <m:t>del</m:t>
                      </m:r>
                      <m:r>
                        <a:rPr lang="es-ES" sz="1600">
                          <a:latin typeface="Cambria Math" panose="02040503050406030204" pitchFamily="18" charset="0"/>
                        </a:rPr>
                        <m:t> </m:t>
                      </m:r>
                      <m:r>
                        <m:rPr>
                          <m:sty m:val="p"/>
                        </m:rPr>
                        <a:rPr lang="es-ES" sz="1600">
                          <a:latin typeface="Cambria Math" panose="02040503050406030204" pitchFamily="18" charset="0"/>
                        </a:rPr>
                        <m:t>Agua</m:t>
                      </m:r>
                      <m:r>
                        <a:rPr lang="es-ES" sz="1600">
                          <a:latin typeface="Cambria Math" panose="02040503050406030204" pitchFamily="18" charset="0"/>
                        </a:rPr>
                        <m:t> </m:t>
                      </m:r>
                    </m:oMath>
                  </m:oMathPara>
                </a14:m>
                <a:endParaRPr lang="en-US" sz="1600" dirty="0"/>
              </a:p>
              <a:p>
                <a:pPr marL="0" indent="0">
                  <a:buNone/>
                </a:pPr>
                <a:r>
                  <a:rPr lang="es-ES" sz="1600" dirty="0" smtClean="0"/>
                  <a:t>    </a:t>
                </a:r>
                <a14:m>
                  <m:oMath xmlns:m="http://schemas.openxmlformats.org/officeDocument/2006/math">
                    <m:r>
                      <m:rPr>
                        <m:sty m:val="p"/>
                      </m:rPr>
                      <a:rPr lang="es-ES" sz="1600">
                        <a:latin typeface="Cambria Math" panose="02040503050406030204" pitchFamily="18" charset="0"/>
                      </a:rPr>
                      <m:t>V</m:t>
                    </m:r>
                    <m:r>
                      <a:rPr lang="es-ES" sz="1600">
                        <a:latin typeface="Cambria Math" panose="02040503050406030204" pitchFamily="18" charset="0"/>
                      </a:rPr>
                      <m:t>                                                    </m:t>
                    </m:r>
                    <m:r>
                      <m:rPr>
                        <m:sty m:val="p"/>
                      </m:rPr>
                      <a:rPr lang="es-ES" sz="1600">
                        <a:latin typeface="Cambria Math" panose="02040503050406030204" pitchFamily="18" charset="0"/>
                      </a:rPr>
                      <m:t>Volumen</m:t>
                    </m:r>
                    <m:r>
                      <a:rPr lang="es-ES" sz="1600">
                        <a:latin typeface="Cambria Math" panose="02040503050406030204" pitchFamily="18" charset="0"/>
                      </a:rPr>
                      <m:t> </m:t>
                    </m:r>
                    <m:r>
                      <m:rPr>
                        <m:sty m:val="p"/>
                      </m:rPr>
                      <a:rPr lang="es-ES" sz="1600">
                        <a:latin typeface="Cambria Math" panose="02040503050406030204" pitchFamily="18" charset="0"/>
                      </a:rPr>
                      <m:t>de</m:t>
                    </m:r>
                    <m:r>
                      <a:rPr lang="es-ES" sz="1600">
                        <a:latin typeface="Cambria Math" panose="02040503050406030204" pitchFamily="18" charset="0"/>
                      </a:rPr>
                      <m:t> </m:t>
                    </m:r>
                    <m:r>
                      <m:rPr>
                        <m:sty m:val="p"/>
                      </m:rPr>
                      <a:rPr lang="es-ES" sz="1600">
                        <a:latin typeface="Cambria Math" panose="02040503050406030204" pitchFamily="18" charset="0"/>
                      </a:rPr>
                      <m:t>Agua</m:t>
                    </m:r>
                    <m:r>
                      <a:rPr lang="es-ES" sz="1600">
                        <a:latin typeface="Cambria Math" panose="02040503050406030204" pitchFamily="18" charset="0"/>
                      </a:rPr>
                      <m:t> </m:t>
                    </m:r>
                    <m:r>
                      <m:rPr>
                        <m:sty m:val="p"/>
                      </m:rPr>
                      <a:rPr lang="es-ES" sz="1600">
                        <a:latin typeface="Cambria Math" panose="02040503050406030204" pitchFamily="18" charset="0"/>
                      </a:rPr>
                      <m:t>a</m:t>
                    </m:r>
                    <m:r>
                      <a:rPr lang="es-ES" sz="1600">
                        <a:latin typeface="Cambria Math" panose="02040503050406030204" pitchFamily="18" charset="0"/>
                      </a:rPr>
                      <m:t> </m:t>
                    </m:r>
                    <m:r>
                      <m:rPr>
                        <m:sty m:val="p"/>
                      </m:rPr>
                      <a:rPr lang="es-ES" sz="1600">
                        <a:latin typeface="Cambria Math" panose="02040503050406030204" pitchFamily="18" charset="0"/>
                      </a:rPr>
                      <m:t>Calentar</m:t>
                    </m:r>
                  </m:oMath>
                </a14:m>
                <a:r>
                  <a:rPr lang="es-ES" sz="1600" dirty="0" smtClean="0"/>
                  <a:t>    </a:t>
                </a:r>
                <a14:m>
                  <m:oMath xmlns:m="http://schemas.openxmlformats.org/officeDocument/2006/math">
                    <m:r>
                      <m:rPr>
                        <m:sty m:val="p"/>
                      </m:rPr>
                      <a:rPr lang="es-ES" sz="1600">
                        <a:latin typeface="Cambria Math" panose="02040503050406030204" pitchFamily="18" charset="0"/>
                      </a:rPr>
                      <m:t>T</m:t>
                    </m:r>
                    <m:r>
                      <a:rPr lang="es-ES" sz="1600">
                        <a:latin typeface="Cambria Math" panose="02040503050406030204" pitchFamily="18" charset="0"/>
                      </a:rPr>
                      <m:t>1                                                 </m:t>
                    </m:r>
                    <m:r>
                      <m:rPr>
                        <m:sty m:val="p"/>
                      </m:rPr>
                      <a:rPr lang="es-ES" sz="1600">
                        <a:latin typeface="Cambria Math" panose="02040503050406030204" pitchFamily="18" charset="0"/>
                      </a:rPr>
                      <m:t>Temperatura</m:t>
                    </m:r>
                    <m:r>
                      <a:rPr lang="es-ES" sz="1600">
                        <a:latin typeface="Cambria Math" panose="02040503050406030204" pitchFamily="18" charset="0"/>
                      </a:rPr>
                      <m:t> </m:t>
                    </m:r>
                    <m:r>
                      <m:rPr>
                        <m:sty m:val="p"/>
                      </m:rPr>
                      <a:rPr lang="es-ES" sz="1600">
                        <a:latin typeface="Cambria Math" panose="02040503050406030204" pitchFamily="18" charset="0"/>
                      </a:rPr>
                      <m:t>Inicial</m:t>
                    </m:r>
                    <m:r>
                      <a:rPr lang="es-ES" sz="1600">
                        <a:latin typeface="Cambria Math" panose="02040503050406030204" pitchFamily="18" charset="0"/>
                      </a:rPr>
                      <m:t> </m:t>
                    </m:r>
                    <m:r>
                      <m:rPr>
                        <m:sty m:val="p"/>
                      </m:rPr>
                      <a:rPr lang="es-ES" sz="1600">
                        <a:latin typeface="Cambria Math" panose="02040503050406030204" pitchFamily="18" charset="0"/>
                      </a:rPr>
                      <m:t>de</m:t>
                    </m:r>
                    <m:r>
                      <a:rPr lang="es-ES" sz="1600">
                        <a:latin typeface="Cambria Math" panose="02040503050406030204" pitchFamily="18" charset="0"/>
                      </a:rPr>
                      <m:t> </m:t>
                    </m:r>
                    <m:r>
                      <m:rPr>
                        <m:sty m:val="p"/>
                      </m:rPr>
                      <a:rPr lang="es-ES" sz="1600">
                        <a:latin typeface="Cambria Math" panose="02040503050406030204" pitchFamily="18" charset="0"/>
                      </a:rPr>
                      <m:t>la</m:t>
                    </m:r>
                    <m:r>
                      <a:rPr lang="es-ES" sz="1600">
                        <a:latin typeface="Cambria Math" panose="02040503050406030204" pitchFamily="18" charset="0"/>
                      </a:rPr>
                      <m:t> </m:t>
                    </m:r>
                    <m:r>
                      <m:rPr>
                        <m:sty m:val="p"/>
                      </m:rPr>
                      <a:rPr lang="es-ES" sz="1600">
                        <a:latin typeface="Cambria Math" panose="02040503050406030204" pitchFamily="18" charset="0"/>
                      </a:rPr>
                      <m:t>Soluci</m:t>
                    </m:r>
                    <m:r>
                      <a:rPr lang="es-ES" sz="1600">
                        <a:latin typeface="Cambria Math" panose="02040503050406030204" pitchFamily="18" charset="0"/>
                      </a:rPr>
                      <m:t>ó</m:t>
                    </m:r>
                    <m:r>
                      <m:rPr>
                        <m:sty m:val="p"/>
                      </m:rPr>
                      <a:rPr lang="es-ES" sz="1600">
                        <a:latin typeface="Cambria Math" panose="02040503050406030204" pitchFamily="18" charset="0"/>
                      </a:rPr>
                      <m:t>n</m:t>
                    </m:r>
                  </m:oMath>
                </a14:m>
                <a:endParaRPr lang="en-US" sz="1600" dirty="0"/>
              </a:p>
              <a:p>
                <a:pPr marL="0" indent="0">
                  <a:buNone/>
                </a:pPr>
                <a14:m>
                  <m:oMathPara xmlns:m="http://schemas.openxmlformats.org/officeDocument/2006/math">
                    <m:oMathParaPr>
                      <m:jc m:val="centerGroup"/>
                    </m:oMathParaPr>
                    <m:oMath xmlns:m="http://schemas.openxmlformats.org/officeDocument/2006/math">
                      <m:r>
                        <m:rPr>
                          <m:sty m:val="p"/>
                        </m:rPr>
                        <a:rPr lang="es-ES" sz="1600">
                          <a:latin typeface="Cambria Math" panose="02040503050406030204" pitchFamily="18" charset="0"/>
                        </a:rPr>
                        <m:t>T</m:t>
                      </m:r>
                      <m:r>
                        <a:rPr lang="es-ES" sz="1600">
                          <a:latin typeface="Cambria Math" panose="02040503050406030204" pitchFamily="18" charset="0"/>
                        </a:rPr>
                        <m:t>2                                                 </m:t>
                      </m:r>
                      <m:r>
                        <m:rPr>
                          <m:sty m:val="p"/>
                        </m:rPr>
                        <a:rPr lang="es-ES" sz="1600">
                          <a:latin typeface="Cambria Math" panose="02040503050406030204" pitchFamily="18" charset="0"/>
                        </a:rPr>
                        <m:t>Temperatura</m:t>
                      </m:r>
                      <m:r>
                        <a:rPr lang="es-ES" sz="1600">
                          <a:latin typeface="Cambria Math" panose="02040503050406030204" pitchFamily="18" charset="0"/>
                        </a:rPr>
                        <m:t> </m:t>
                      </m:r>
                      <m:r>
                        <m:rPr>
                          <m:sty m:val="p"/>
                        </m:rPr>
                        <a:rPr lang="es-ES" sz="1600">
                          <a:latin typeface="Cambria Math" panose="02040503050406030204" pitchFamily="18" charset="0"/>
                        </a:rPr>
                        <m:t>final</m:t>
                      </m:r>
                      <m:r>
                        <a:rPr lang="es-ES" sz="1600">
                          <a:latin typeface="Cambria Math" panose="02040503050406030204" pitchFamily="18" charset="0"/>
                        </a:rPr>
                        <m:t> </m:t>
                      </m:r>
                      <m:r>
                        <m:rPr>
                          <m:sty m:val="p"/>
                        </m:rPr>
                        <a:rPr lang="es-ES" sz="1600">
                          <a:latin typeface="Cambria Math" panose="02040503050406030204" pitchFamily="18" charset="0"/>
                        </a:rPr>
                        <m:t>de</m:t>
                      </m:r>
                      <m:r>
                        <a:rPr lang="es-ES" sz="1600">
                          <a:latin typeface="Cambria Math" panose="02040503050406030204" pitchFamily="18" charset="0"/>
                        </a:rPr>
                        <m:t> </m:t>
                      </m:r>
                      <m:r>
                        <m:rPr>
                          <m:sty m:val="p"/>
                        </m:rPr>
                        <a:rPr lang="es-ES" sz="1600">
                          <a:latin typeface="Cambria Math" panose="02040503050406030204" pitchFamily="18" charset="0"/>
                        </a:rPr>
                        <m:t>la</m:t>
                      </m:r>
                      <m:r>
                        <a:rPr lang="es-ES" sz="1600">
                          <a:latin typeface="Cambria Math" panose="02040503050406030204" pitchFamily="18" charset="0"/>
                        </a:rPr>
                        <m:t> </m:t>
                      </m:r>
                      <m:r>
                        <m:rPr>
                          <m:sty m:val="p"/>
                        </m:rPr>
                        <a:rPr lang="es-ES" sz="1600">
                          <a:latin typeface="Cambria Math" panose="02040503050406030204" pitchFamily="18" charset="0"/>
                        </a:rPr>
                        <m:t>Soluci</m:t>
                      </m:r>
                      <m:r>
                        <a:rPr lang="es-ES" sz="1600">
                          <a:latin typeface="Cambria Math" panose="02040503050406030204" pitchFamily="18" charset="0"/>
                        </a:rPr>
                        <m:t>ó</m:t>
                      </m:r>
                      <m:r>
                        <m:rPr>
                          <m:sty m:val="p"/>
                        </m:rPr>
                        <a:rPr lang="es-ES" sz="1600">
                          <a:latin typeface="Cambria Math" panose="02040503050406030204" pitchFamily="18" charset="0"/>
                        </a:rPr>
                        <m:t>n</m:t>
                      </m:r>
                    </m:oMath>
                  </m:oMathPara>
                </a14:m>
                <a:endParaRPr lang="en-US" sz="16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3701991" y="3992451"/>
                <a:ext cx="5087155" cy="2313554"/>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46473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Motor y Agitador</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fontScale="850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a:t>Para tener un flujo turbulento se necesita un número de Reynolds mayor a </a:t>
            </a:r>
            <a:r>
              <a:rPr lang="es-ES" sz="1600" dirty="0" smtClean="0"/>
              <a:t>10000.</a:t>
            </a:r>
            <a:r>
              <a:rPr lang="en-US" sz="1600" dirty="0"/>
              <a:t> </a:t>
            </a:r>
            <a:r>
              <a:rPr lang="es-ES" sz="1600" dirty="0" smtClean="0"/>
              <a:t>Ecuación </a:t>
            </a:r>
            <a:r>
              <a:rPr lang="es-ES" sz="1600" dirty="0"/>
              <a:t>del Número de Reynolds</a:t>
            </a:r>
            <a:r>
              <a:rPr lang="es-EC" sz="1600" dirty="0" smtClean="0"/>
              <a:t>:</a:t>
            </a:r>
            <a:endParaRPr lang="es-EC"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3962058" y="2896497"/>
                <a:ext cx="3288748" cy="136266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s-ES" sz="2800" b="1" i="1">
                              <a:latin typeface="Cambria Math" panose="02040503050406030204" pitchFamily="18" charset="0"/>
                            </a:rPr>
                            <m:t>𝑵</m:t>
                          </m:r>
                        </m:e>
                        <m:sub>
                          <m:r>
                            <a:rPr lang="es-ES" sz="2800" b="1" i="1">
                              <a:latin typeface="Cambria Math" panose="02040503050406030204" pitchFamily="18" charset="0"/>
                            </a:rPr>
                            <m:t>𝑹𝑬</m:t>
                          </m:r>
                        </m:sub>
                      </m:sSub>
                      <m:r>
                        <a:rPr lang="es-ES" sz="2800">
                          <a:latin typeface="Cambria Math" panose="02040503050406030204" pitchFamily="18" charset="0"/>
                        </a:rPr>
                        <m:t>=</m:t>
                      </m:r>
                      <m:f>
                        <m:fPr>
                          <m:ctrlPr>
                            <a:rPr lang="en-US" sz="2800" i="1">
                              <a:latin typeface="Cambria Math"/>
                            </a:rPr>
                          </m:ctrlPr>
                        </m:fPr>
                        <m:num>
                          <m:sSubSup>
                            <m:sSubSupPr>
                              <m:ctrlPr>
                                <a:rPr lang="en-US" sz="2800" i="1">
                                  <a:latin typeface="Cambria Math"/>
                                </a:rPr>
                              </m:ctrlPr>
                            </m:sSubSupPr>
                            <m:e>
                              <m:r>
                                <a:rPr lang="es-ES" sz="2800" b="1" i="1">
                                  <a:latin typeface="Cambria Math" panose="02040503050406030204" pitchFamily="18" charset="0"/>
                                </a:rPr>
                                <m:t>𝑫</m:t>
                              </m:r>
                            </m:e>
                            <m:sub>
                              <m:r>
                                <a:rPr lang="es-ES" sz="2800" b="1" i="1">
                                  <a:latin typeface="Cambria Math" panose="02040503050406030204" pitchFamily="18" charset="0"/>
                                </a:rPr>
                                <m:t>𝒂</m:t>
                              </m:r>
                            </m:sub>
                            <m:sup>
                              <m:r>
                                <a:rPr lang="es-ES" sz="2800" b="1" i="1">
                                  <a:latin typeface="Cambria Math" panose="02040503050406030204" pitchFamily="18" charset="0"/>
                                </a:rPr>
                                <m:t>𝟐</m:t>
                              </m:r>
                            </m:sup>
                          </m:sSubSup>
                          <m:r>
                            <a:rPr lang="es-ES" sz="2800" i="1">
                              <a:latin typeface="Cambria Math" panose="02040503050406030204" pitchFamily="18" charset="0"/>
                            </a:rPr>
                            <m:t>∗</m:t>
                          </m:r>
                          <m:r>
                            <a:rPr lang="es-ES" sz="2800" b="1" i="1">
                              <a:latin typeface="Cambria Math" panose="02040503050406030204" pitchFamily="18" charset="0"/>
                            </a:rPr>
                            <m:t>𝑵</m:t>
                          </m:r>
                          <m:r>
                            <a:rPr lang="es-ES" sz="2800" i="1">
                              <a:latin typeface="Cambria Math" panose="02040503050406030204" pitchFamily="18" charset="0"/>
                            </a:rPr>
                            <m:t>∗</m:t>
                          </m:r>
                          <m:r>
                            <a:rPr lang="es-ES" sz="2800" b="1" i="1">
                              <a:latin typeface="Cambria Math" panose="02040503050406030204" pitchFamily="18" charset="0"/>
                            </a:rPr>
                            <m:t>𝝆</m:t>
                          </m:r>
                        </m:num>
                        <m:den>
                          <m:r>
                            <a:rPr lang="es-ES" sz="2800" b="1" i="1">
                              <a:latin typeface="Cambria Math" panose="02040503050406030204" pitchFamily="18" charset="0"/>
                            </a:rPr>
                            <m:t>𝝁</m:t>
                          </m:r>
                        </m:den>
                      </m:f>
                    </m:oMath>
                  </m:oMathPara>
                </a14:m>
                <a:endParaRPr lang="en-US" sz="2800"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3962058" y="2896497"/>
                <a:ext cx="3288748" cy="1362662"/>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991674" y="4259159"/>
                <a:ext cx="8783392" cy="2072604"/>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s-ES" sz="1600" b="1" i="1">
                              <a:latin typeface="Cambria Math" panose="02040503050406030204" pitchFamily="18" charset="0"/>
                            </a:rPr>
                            <m:t>𝑫</m:t>
                          </m:r>
                        </m:e>
                        <m:sub>
                          <m:r>
                            <a:rPr lang="es-ES" sz="1600" b="1" i="1">
                              <a:latin typeface="Cambria Math" panose="02040503050406030204" pitchFamily="18" charset="0"/>
                            </a:rPr>
                            <m:t>𝒂</m:t>
                          </m:r>
                        </m:sub>
                      </m:sSub>
                      <m:r>
                        <a:rPr lang="es-ES" sz="1600">
                          <a:latin typeface="Cambria Math" panose="02040503050406030204" pitchFamily="18" charset="0"/>
                        </a:rPr>
                        <m:t>=                             </m:t>
                      </m:r>
                      <m:r>
                        <a:rPr lang="es-ES" sz="1600" b="1" i="1">
                          <a:latin typeface="Cambria Math" panose="02040503050406030204" pitchFamily="18" charset="0"/>
                        </a:rPr>
                        <m:t>𝑫𝒊</m:t>
                      </m:r>
                      <m:r>
                        <a:rPr lang="es-ES" sz="1600">
                          <a:latin typeface="Cambria Math" panose="02040503050406030204" pitchFamily="18" charset="0"/>
                        </a:rPr>
                        <m:t>á</m:t>
                      </m:r>
                      <m:r>
                        <a:rPr lang="es-ES" sz="1600" b="1" i="1">
                          <a:latin typeface="Cambria Math" panose="02040503050406030204" pitchFamily="18" charset="0"/>
                        </a:rPr>
                        <m:t>𝒎𝒆𝒕𝒓𝒐𝒅𝒆𝒍𝒊𝒎𝒑𝒖𝒍𝒔𝒐𝒓</m:t>
                      </m:r>
                    </m:oMath>
                  </m:oMathPara>
                </a14:m>
                <a:endParaRPr lang="en-US" sz="1600" dirty="0"/>
              </a:p>
              <a:p>
                <a:pPr marL="0" indent="0">
                  <a:buNone/>
                </a:pPr>
                <a:r>
                  <a:rPr lang="es-ES" sz="1600" dirty="0"/>
                  <a:t> </a:t>
                </a:r>
                <a:r>
                  <a:rPr lang="es-ES" sz="1600" dirty="0" smtClean="0"/>
                  <a:t>                                         </a:t>
                </a:r>
                <a14:m>
                  <m:oMath xmlns:m="http://schemas.openxmlformats.org/officeDocument/2006/math">
                    <m:r>
                      <a:rPr lang="es-ES" sz="1600" b="1" i="1">
                        <a:latin typeface="Cambria Math" panose="02040503050406030204" pitchFamily="18" charset="0"/>
                      </a:rPr>
                      <m:t>𝑵</m:t>
                    </m:r>
                    <m:r>
                      <a:rPr lang="es-ES" sz="1600">
                        <a:latin typeface="Cambria Math" panose="02040503050406030204" pitchFamily="18" charset="0"/>
                      </a:rPr>
                      <m:t> =                              </m:t>
                    </m:r>
                    <m:r>
                      <a:rPr lang="es-ES" sz="1600" b="1" i="1">
                        <a:latin typeface="Cambria Math" panose="02040503050406030204" pitchFamily="18" charset="0"/>
                      </a:rPr>
                      <m:t>𝑽𝒆𝒍𝒐𝒄𝒊𝒅𝒂𝒅𝒅𝒆𝑹𝒐𝒕𝒂𝒄𝒊</m:t>
                    </m:r>
                    <m:r>
                      <a:rPr lang="es-ES" sz="1600">
                        <a:latin typeface="Cambria Math" panose="02040503050406030204" pitchFamily="18" charset="0"/>
                      </a:rPr>
                      <m:t>ó</m:t>
                    </m:r>
                    <m:r>
                      <a:rPr lang="es-ES" sz="1600" b="1" i="1">
                        <a:latin typeface="Cambria Math" panose="02040503050406030204" pitchFamily="18" charset="0"/>
                      </a:rPr>
                      <m:t>𝒏𝒆𝒏𝒓𝒆𝒗</m:t>
                    </m:r>
                    <m:r>
                      <a:rPr lang="es-ES" sz="1600">
                        <a:latin typeface="Cambria Math" panose="02040503050406030204" pitchFamily="18" charset="0"/>
                      </a:rPr>
                      <m:t>/</m:t>
                    </m:r>
                    <m:r>
                      <a:rPr lang="es-ES" sz="1600" b="1" i="1">
                        <a:latin typeface="Cambria Math" panose="02040503050406030204" pitchFamily="18" charset="0"/>
                      </a:rPr>
                      <m:t>𝒔</m:t>
                    </m:r>
                  </m:oMath>
                </a14:m>
                <a:endParaRPr lang="en-US" sz="1600" dirty="0" smtClean="0"/>
              </a:p>
              <a:p>
                <a:pPr marL="0" indent="0">
                  <a:buNone/>
                </a:pPr>
                <a14:m>
                  <m:oMathPara xmlns:m="http://schemas.openxmlformats.org/officeDocument/2006/math">
                    <m:oMathParaPr>
                      <m:jc m:val="centerGroup"/>
                    </m:oMathParaPr>
                    <m:oMath xmlns:m="http://schemas.openxmlformats.org/officeDocument/2006/math">
                      <m:r>
                        <a:rPr lang="es-ES" sz="1600" b="1" i="1">
                          <a:latin typeface="Cambria Math" panose="02040503050406030204" pitchFamily="18" charset="0"/>
                        </a:rPr>
                        <m:t>𝝆</m:t>
                      </m:r>
                      <m:r>
                        <a:rPr lang="es-ES" sz="1600">
                          <a:latin typeface="Cambria Math" panose="02040503050406030204" pitchFamily="18" charset="0"/>
                        </a:rPr>
                        <m:t>=</m:t>
                      </m:r>
                      <m:r>
                        <a:rPr lang="es-ES" sz="1600" b="1" i="1">
                          <a:latin typeface="Cambria Math" panose="02040503050406030204" pitchFamily="18" charset="0"/>
                        </a:rPr>
                        <m:t>𝟏𝟎𝟎𝟎</m:t>
                      </m:r>
                      <m:f>
                        <m:fPr>
                          <m:ctrlPr>
                            <a:rPr lang="en-US" sz="1600" i="1">
                              <a:latin typeface="Cambria Math"/>
                            </a:rPr>
                          </m:ctrlPr>
                        </m:fPr>
                        <m:num>
                          <m:r>
                            <a:rPr lang="es-ES" sz="1600" b="1" i="1">
                              <a:latin typeface="Cambria Math" panose="02040503050406030204" pitchFamily="18" charset="0"/>
                            </a:rPr>
                            <m:t>𝒌𝒈</m:t>
                          </m:r>
                        </m:num>
                        <m:den>
                          <m:r>
                            <a:rPr lang="es-ES" sz="1600" b="1" i="1">
                              <a:latin typeface="Cambria Math" panose="02040503050406030204" pitchFamily="18" charset="0"/>
                            </a:rPr>
                            <m:t>𝒎</m:t>
                          </m:r>
                          <m:r>
                            <a:rPr lang="es-ES" sz="1600" b="1" i="1">
                              <a:latin typeface="Cambria Math" panose="02040503050406030204" pitchFamily="18" charset="0"/>
                            </a:rPr>
                            <m:t>𝟑</m:t>
                          </m:r>
                        </m:den>
                      </m:f>
                      <m:r>
                        <a:rPr lang="es-EC" sz="1600" b="1" i="1" smtClean="0">
                          <a:latin typeface="Cambria Math" panose="02040503050406030204" pitchFamily="18" charset="0"/>
                        </a:rPr>
                        <m:t>                    </m:t>
                      </m:r>
                      <m:r>
                        <a:rPr lang="es-ES" sz="1600" b="1" i="1">
                          <a:latin typeface="Cambria Math" panose="02040503050406030204" pitchFamily="18" charset="0"/>
                        </a:rPr>
                        <m:t>𝑫𝒆𝒏𝒔𝒊𝒅𝒂𝒅𝒅𝒆𝒍𝑨𝒈𝒖𝒂</m:t>
                      </m:r>
                    </m:oMath>
                  </m:oMathPara>
                </a14:m>
                <a:endParaRPr lang="en-US" sz="1600" dirty="0"/>
              </a:p>
              <a:p>
                <a:pPr marL="0" indent="0">
                  <a:buNone/>
                </a:pPr>
                <a:r>
                  <a:rPr lang="es-ES" sz="1600" dirty="0"/>
                  <a:t> </a:t>
                </a:r>
                <a:r>
                  <a:rPr lang="es-ES" sz="1600" dirty="0" smtClean="0"/>
                  <a:t>                                         </a:t>
                </a:r>
                <a14:m>
                  <m:oMath xmlns:m="http://schemas.openxmlformats.org/officeDocument/2006/math">
                    <m:r>
                      <a:rPr lang="es-ES" sz="1600" b="1" i="1">
                        <a:latin typeface="Cambria Math" panose="02040503050406030204" pitchFamily="18" charset="0"/>
                      </a:rPr>
                      <m:t>𝝁</m:t>
                    </m:r>
                    <m:r>
                      <a:rPr lang="es-ES" sz="1600">
                        <a:latin typeface="Cambria Math" panose="02040503050406030204" pitchFamily="18" charset="0"/>
                      </a:rPr>
                      <m:t>=</m:t>
                    </m:r>
                    <m:r>
                      <a:rPr lang="es-ES" sz="1600" b="1" i="1">
                        <a:latin typeface="Cambria Math" panose="02040503050406030204" pitchFamily="18" charset="0"/>
                      </a:rPr>
                      <m:t>𝟎</m:t>
                    </m:r>
                    <m:r>
                      <a:rPr lang="es-ES" sz="1600">
                        <a:latin typeface="Cambria Math" panose="02040503050406030204" pitchFamily="18" charset="0"/>
                      </a:rPr>
                      <m:t>.</m:t>
                    </m:r>
                    <m:r>
                      <a:rPr lang="es-ES" sz="1600" b="1" i="1">
                        <a:latin typeface="Cambria Math" panose="02040503050406030204" pitchFamily="18" charset="0"/>
                      </a:rPr>
                      <m:t>𝟎𝟎𝟏</m:t>
                    </m:r>
                    <m:r>
                      <a:rPr lang="es-ES" sz="1600" b="1" i="1">
                        <a:latin typeface="Cambria Math" panose="02040503050406030204" pitchFamily="18" charset="0"/>
                      </a:rPr>
                      <m:t>𝑷𝒂</m:t>
                    </m:r>
                    <m:r>
                      <a:rPr lang="es-ES" sz="1600">
                        <a:latin typeface="Cambria Math" panose="02040503050406030204" pitchFamily="18" charset="0"/>
                      </a:rPr>
                      <m:t>∙</m:t>
                    </m:r>
                    <m:r>
                      <a:rPr lang="es-ES" sz="1600" b="1" i="1">
                        <a:latin typeface="Cambria Math" panose="02040503050406030204" pitchFamily="18" charset="0"/>
                      </a:rPr>
                      <m:t>𝒔𝑽𝒊𝒔𝒄𝒐𝒄𝒊𝒅𝒂𝒅𝒅𝒊𝒏</m:t>
                    </m:r>
                    <m:r>
                      <a:rPr lang="es-ES" sz="1600">
                        <a:latin typeface="Cambria Math" panose="02040503050406030204" pitchFamily="18" charset="0"/>
                      </a:rPr>
                      <m:t>á</m:t>
                    </m:r>
                    <m:r>
                      <a:rPr lang="es-ES" sz="1600" b="1" i="1">
                        <a:latin typeface="Cambria Math" panose="02040503050406030204" pitchFamily="18" charset="0"/>
                      </a:rPr>
                      <m:t>𝒎𝒊𝒄𝒂𝒅𝒆𝒍𝒂𝒈𝒖𝒂</m:t>
                    </m:r>
                  </m:oMath>
                </a14:m>
                <a:endParaRPr lang="en-US" sz="16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991674" y="4259159"/>
                <a:ext cx="8783392" cy="2072604"/>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066764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Motor y Agitador</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smtClean="0"/>
              <a:t>Potencia que consume agitar un fluido</a:t>
            </a:r>
            <a:endParaRPr lang="es-EC"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3962058" y="2896497"/>
                <a:ext cx="3288748" cy="136266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s-ES" sz="2800" i="1">
                          <a:latin typeface="Cambria Math" panose="02040503050406030204" pitchFamily="18" charset="0"/>
                        </a:rPr>
                        <m:t>𝑃𝑜𝑡</m:t>
                      </m:r>
                      <m:r>
                        <a:rPr lang="es-ES" sz="2800">
                          <a:latin typeface="Cambria Math" panose="02040503050406030204" pitchFamily="18" charset="0"/>
                        </a:rPr>
                        <m:t>=</m:t>
                      </m:r>
                      <m:f>
                        <m:fPr>
                          <m:ctrlPr>
                            <a:rPr lang="en-US" sz="2800" i="1">
                              <a:latin typeface="Cambria Math"/>
                            </a:rPr>
                          </m:ctrlPr>
                        </m:fPr>
                        <m:num>
                          <m:sSubSup>
                            <m:sSubSupPr>
                              <m:ctrlPr>
                                <a:rPr lang="en-US" sz="2800" i="1">
                                  <a:latin typeface="Cambria Math"/>
                                </a:rPr>
                              </m:ctrlPr>
                            </m:sSubSupPr>
                            <m:e>
                              <m:r>
                                <a:rPr lang="es-ES" sz="2800" i="1">
                                  <a:latin typeface="Cambria Math" panose="02040503050406030204" pitchFamily="18" charset="0"/>
                                </a:rPr>
                                <m:t>𝐷</m:t>
                              </m:r>
                            </m:e>
                            <m:sub>
                              <m:r>
                                <a:rPr lang="es-ES" sz="2800" i="1">
                                  <a:latin typeface="Cambria Math" panose="02040503050406030204" pitchFamily="18" charset="0"/>
                                </a:rPr>
                                <m:t>𝑎</m:t>
                              </m:r>
                            </m:sub>
                            <m:sup>
                              <m:r>
                                <a:rPr lang="es-ES" sz="2800">
                                  <a:latin typeface="Cambria Math" panose="02040503050406030204" pitchFamily="18" charset="0"/>
                                </a:rPr>
                                <m:t>5</m:t>
                              </m:r>
                            </m:sup>
                          </m:sSubSup>
                          <m:r>
                            <a:rPr lang="es-ES" sz="2800" i="1">
                              <a:latin typeface="Cambria Math" panose="02040503050406030204" pitchFamily="18" charset="0"/>
                            </a:rPr>
                            <m:t>∗</m:t>
                          </m:r>
                          <m:r>
                            <a:rPr lang="es-ES" sz="2800" i="1">
                              <a:latin typeface="Cambria Math" panose="02040503050406030204" pitchFamily="18" charset="0"/>
                            </a:rPr>
                            <m:t>𝜌</m:t>
                          </m:r>
                          <m:r>
                            <a:rPr lang="es-ES" sz="2800" i="1">
                              <a:latin typeface="Cambria Math" panose="02040503050406030204" pitchFamily="18" charset="0"/>
                            </a:rPr>
                            <m:t>∗</m:t>
                          </m:r>
                          <m:sSup>
                            <m:sSupPr>
                              <m:ctrlPr>
                                <a:rPr lang="en-US" sz="2800" i="1">
                                  <a:latin typeface="Cambria Math"/>
                                </a:rPr>
                              </m:ctrlPr>
                            </m:sSupPr>
                            <m:e>
                              <m:r>
                                <a:rPr lang="es-ES" sz="2800" i="1">
                                  <a:latin typeface="Cambria Math" panose="02040503050406030204" pitchFamily="18" charset="0"/>
                                </a:rPr>
                                <m:t>𝑁</m:t>
                              </m:r>
                            </m:e>
                            <m:sup>
                              <m:r>
                                <a:rPr lang="es-ES" sz="2800">
                                  <a:latin typeface="Cambria Math" panose="02040503050406030204" pitchFamily="18" charset="0"/>
                                </a:rPr>
                                <m:t>3</m:t>
                              </m:r>
                            </m:sup>
                          </m:sSup>
                        </m:num>
                        <m:den>
                          <m:sSub>
                            <m:sSubPr>
                              <m:ctrlPr>
                                <a:rPr lang="en-US" sz="2800" i="1">
                                  <a:latin typeface="Cambria Math"/>
                                </a:rPr>
                              </m:ctrlPr>
                            </m:sSubPr>
                            <m:e>
                              <m:r>
                                <a:rPr lang="es-ES" sz="2800" i="1">
                                  <a:latin typeface="Cambria Math" panose="02040503050406030204" pitchFamily="18" charset="0"/>
                                </a:rPr>
                                <m:t>𝑁</m:t>
                              </m:r>
                            </m:e>
                            <m:sub>
                              <m:r>
                                <a:rPr lang="es-ES" sz="2800" i="1">
                                  <a:latin typeface="Cambria Math" panose="02040503050406030204" pitchFamily="18" charset="0"/>
                                </a:rPr>
                                <m:t>𝑃𝑂𝑇</m:t>
                              </m:r>
                            </m:sub>
                          </m:sSub>
                        </m:den>
                      </m:f>
                    </m:oMath>
                  </m:oMathPara>
                </a14:m>
                <a:endParaRPr lang="en-US" sz="2800"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3962058" y="2896497"/>
                <a:ext cx="3288748" cy="1362662"/>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991674" y="4259159"/>
                <a:ext cx="8783392" cy="2072604"/>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s-ES" sz="1600" i="1">
                              <a:latin typeface="Cambria Math" panose="02040503050406030204" pitchFamily="18" charset="0"/>
                            </a:rPr>
                            <m:t>𝐷</m:t>
                          </m:r>
                        </m:e>
                        <m:sub>
                          <m:r>
                            <a:rPr lang="es-ES" sz="1600" i="1">
                              <a:latin typeface="Cambria Math" panose="02040503050406030204" pitchFamily="18" charset="0"/>
                            </a:rPr>
                            <m:t>𝑎</m:t>
                          </m:r>
                        </m:sub>
                      </m:sSub>
                      <m:r>
                        <a:rPr lang="es-ES" sz="1600">
                          <a:latin typeface="Cambria Math" panose="02040503050406030204" pitchFamily="18" charset="0"/>
                        </a:rPr>
                        <m:t>=                     </m:t>
                      </m:r>
                      <m:r>
                        <a:rPr lang="es-ES" sz="1600" i="1">
                          <a:latin typeface="Cambria Math" panose="02040503050406030204" pitchFamily="18" charset="0"/>
                        </a:rPr>
                        <m:t>𝐷𝑖</m:t>
                      </m:r>
                      <m:r>
                        <a:rPr lang="es-ES" sz="1600">
                          <a:latin typeface="Cambria Math" panose="02040503050406030204" pitchFamily="18" charset="0"/>
                        </a:rPr>
                        <m:t>á</m:t>
                      </m:r>
                      <m:r>
                        <a:rPr lang="es-ES" sz="1600" i="1">
                          <a:latin typeface="Cambria Math" panose="02040503050406030204" pitchFamily="18" charset="0"/>
                        </a:rPr>
                        <m:t>𝑚𝑒𝑡𝑟𝑜𝑑𝑒𝑙𝑖𝑚𝑝𝑢𝑙𝑠𝑜𝑟</m:t>
                      </m:r>
                    </m:oMath>
                  </m:oMathPara>
                </a14:m>
                <a:endParaRPr lang="en-US" sz="1600" dirty="0" smtClean="0"/>
              </a:p>
              <a:p>
                <a:pPr marL="0" indent="0">
                  <a:buNone/>
                </a:pPr>
                <a:r>
                  <a:rPr lang="es-ES" sz="1600" dirty="0"/>
                  <a:t> </a:t>
                </a:r>
                <a:r>
                  <a:rPr lang="es-ES" sz="1600" dirty="0" smtClean="0"/>
                  <a:t>                                              </a:t>
                </a:r>
                <a14:m>
                  <m:oMath xmlns:m="http://schemas.openxmlformats.org/officeDocument/2006/math">
                    <m:r>
                      <a:rPr lang="es-ES" sz="1600" i="1">
                        <a:latin typeface="Cambria Math" panose="02040503050406030204" pitchFamily="18" charset="0"/>
                      </a:rPr>
                      <m:t>𝑁</m:t>
                    </m:r>
                    <m:r>
                      <a:rPr lang="es-ES" sz="1600">
                        <a:latin typeface="Cambria Math" panose="02040503050406030204" pitchFamily="18" charset="0"/>
                      </a:rPr>
                      <m:t>=                      </m:t>
                    </m:r>
                    <m:f>
                      <m:fPr>
                        <m:ctrlPr>
                          <a:rPr lang="es-ES" sz="1600" i="1">
                            <a:latin typeface="Cambria Math"/>
                          </a:rPr>
                        </m:ctrlPr>
                      </m:fPr>
                      <m:num>
                        <m:r>
                          <a:rPr lang="es-ES" sz="1600" i="1">
                            <a:latin typeface="Cambria Math" panose="02040503050406030204" pitchFamily="18" charset="0"/>
                          </a:rPr>
                          <m:t>𝑉𝑒𝑙𝑜𝑐𝑖𝑑𝑎𝑑𝑑𝑒𝑅𝑜𝑡𝑎𝑐𝑖</m:t>
                        </m:r>
                        <m:r>
                          <a:rPr lang="es-ES" sz="1600">
                            <a:latin typeface="Cambria Math" panose="02040503050406030204" pitchFamily="18" charset="0"/>
                          </a:rPr>
                          <m:t>ó</m:t>
                        </m:r>
                        <m:r>
                          <a:rPr lang="es-ES" sz="1600" i="1">
                            <a:latin typeface="Cambria Math" panose="02040503050406030204" pitchFamily="18" charset="0"/>
                          </a:rPr>
                          <m:t>𝑛𝑒𝑛𝑟𝑒𝑣</m:t>
                        </m:r>
                      </m:num>
                      <m:den>
                        <m:r>
                          <a:rPr lang="es-ES" sz="1600" i="1">
                            <a:latin typeface="Cambria Math" panose="02040503050406030204" pitchFamily="18" charset="0"/>
                          </a:rPr>
                          <m:t>𝑠</m:t>
                        </m:r>
                      </m:den>
                    </m:f>
                  </m:oMath>
                </a14:m>
                <a:endParaRPr lang="es-EC" sz="16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𝜌</m:t>
                      </m:r>
                      <m:r>
                        <a:rPr lang="es-ES" sz="1600">
                          <a:latin typeface="Cambria Math" panose="02040503050406030204" pitchFamily="18" charset="0"/>
                        </a:rPr>
                        <m:t>=1000</m:t>
                      </m:r>
                      <m:f>
                        <m:fPr>
                          <m:ctrlPr>
                            <a:rPr lang="en-US" sz="1600" i="1">
                              <a:latin typeface="Cambria Math"/>
                            </a:rPr>
                          </m:ctrlPr>
                        </m:fPr>
                        <m:num>
                          <m:r>
                            <a:rPr lang="es-ES" sz="1600" i="1">
                              <a:latin typeface="Cambria Math" panose="02040503050406030204" pitchFamily="18" charset="0"/>
                            </a:rPr>
                            <m:t>𝑘𝑔</m:t>
                          </m:r>
                        </m:num>
                        <m:den>
                          <m:r>
                            <a:rPr lang="es-ES" sz="1600" i="1">
                              <a:latin typeface="Cambria Math" panose="02040503050406030204" pitchFamily="18" charset="0"/>
                            </a:rPr>
                            <m:t>𝑚</m:t>
                          </m:r>
                          <m:r>
                            <a:rPr lang="es-ES" sz="1600">
                              <a:latin typeface="Cambria Math" panose="02040503050406030204" pitchFamily="18" charset="0"/>
                            </a:rPr>
                            <m:t>3</m:t>
                          </m:r>
                        </m:den>
                      </m:f>
                      <m:r>
                        <a:rPr lang="es-ES" sz="1600" i="1">
                          <a:latin typeface="Cambria Math" panose="02040503050406030204" pitchFamily="18" charset="0"/>
                        </a:rPr>
                        <m:t>𝐷𝑒𝑛𝑠𝑖𝑑𝑎𝑑𝑑𝑒𝑙𝐴𝑔𝑢𝑎</m:t>
                      </m:r>
                    </m:oMath>
                  </m:oMathPara>
                </a14:m>
                <a:endParaRPr lang="en-US" sz="1600" dirty="0"/>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s-ES" sz="1600" i="1">
                              <a:latin typeface="Cambria Math" panose="02040503050406030204" pitchFamily="18" charset="0"/>
                            </a:rPr>
                            <m:t>𝑁</m:t>
                          </m:r>
                        </m:e>
                        <m:sub>
                          <m:r>
                            <a:rPr lang="es-ES" sz="1600" i="1">
                              <a:latin typeface="Cambria Math" panose="02040503050406030204" pitchFamily="18" charset="0"/>
                            </a:rPr>
                            <m:t>𝑃𝑂𝑇</m:t>
                          </m:r>
                        </m:sub>
                      </m:sSub>
                      <m:r>
                        <a:rPr lang="es-ES" sz="1600">
                          <a:latin typeface="Cambria Math" panose="02040503050406030204" pitchFamily="18" charset="0"/>
                        </a:rPr>
                        <m:t>=</m:t>
                      </m:r>
                      <m:r>
                        <m:rPr>
                          <m:sty m:val="p"/>
                        </m:rPr>
                        <a:rPr lang="es-EC" sz="1600" b="0" i="0" smtClean="0">
                          <a:latin typeface="Cambria Math" panose="02040503050406030204" pitchFamily="18" charset="0"/>
                        </a:rPr>
                        <m:t>N</m:t>
                      </m:r>
                      <m:r>
                        <a:rPr lang="es-EC" sz="1600" b="0" i="0" smtClean="0">
                          <a:latin typeface="Cambria Math" panose="02040503050406030204" pitchFamily="18" charset="0"/>
                        </a:rPr>
                        <m:t>ú</m:t>
                      </m:r>
                      <m:r>
                        <m:rPr>
                          <m:sty m:val="p"/>
                        </m:rPr>
                        <a:rPr lang="es-EC" sz="1600" b="0" i="0" smtClean="0">
                          <a:latin typeface="Cambria Math" panose="02040503050406030204" pitchFamily="18" charset="0"/>
                        </a:rPr>
                        <m:t>mero</m:t>
                      </m:r>
                      <m:r>
                        <a:rPr lang="es-EC" sz="1600" b="0" i="0" smtClean="0">
                          <a:latin typeface="Cambria Math" panose="02040503050406030204" pitchFamily="18" charset="0"/>
                        </a:rPr>
                        <m:t> </m:t>
                      </m:r>
                      <m:r>
                        <m:rPr>
                          <m:sty m:val="p"/>
                        </m:rPr>
                        <a:rPr lang="es-EC" sz="1600" b="0" i="0" smtClean="0">
                          <a:latin typeface="Cambria Math" panose="02040503050406030204" pitchFamily="18" charset="0"/>
                        </a:rPr>
                        <m:t>de</m:t>
                      </m:r>
                      <m:r>
                        <a:rPr lang="es-EC" sz="1600" b="0" i="0" smtClean="0">
                          <a:latin typeface="Cambria Math" panose="02040503050406030204" pitchFamily="18" charset="0"/>
                        </a:rPr>
                        <m:t> </m:t>
                      </m:r>
                      <m:r>
                        <m:rPr>
                          <m:sty m:val="p"/>
                        </m:rPr>
                        <a:rPr lang="es-EC" sz="1600" b="0" i="0" smtClean="0">
                          <a:latin typeface="Cambria Math" panose="02040503050406030204" pitchFamily="18" charset="0"/>
                        </a:rPr>
                        <m:t>Potencia</m:t>
                      </m:r>
                      <m:r>
                        <a:rPr lang="es-EC" sz="1600" b="0" i="0" smtClean="0">
                          <a:latin typeface="Cambria Math" panose="02040503050406030204" pitchFamily="18" charset="0"/>
                        </a:rPr>
                        <m:t> (</m:t>
                      </m:r>
                      <m:r>
                        <m:rPr>
                          <m:sty m:val="p"/>
                        </m:rPr>
                        <a:rPr lang="es-EC" sz="1600" b="0" i="0" smtClean="0">
                          <a:latin typeface="Cambria Math" panose="02040503050406030204" pitchFamily="18" charset="0"/>
                        </a:rPr>
                        <m:t>Depende</m:t>
                      </m:r>
                      <m:r>
                        <a:rPr lang="es-EC" sz="1600" b="0" i="0" smtClean="0">
                          <a:latin typeface="Cambria Math" panose="02040503050406030204" pitchFamily="18" charset="0"/>
                        </a:rPr>
                        <m:t> </m:t>
                      </m:r>
                      <m:r>
                        <m:rPr>
                          <m:sty m:val="p"/>
                        </m:rPr>
                        <a:rPr lang="es-EC" sz="1600" b="0" i="0" smtClean="0">
                          <a:latin typeface="Cambria Math" panose="02040503050406030204" pitchFamily="18" charset="0"/>
                        </a:rPr>
                        <m:t>del</m:t>
                      </m:r>
                      <m:r>
                        <a:rPr lang="es-EC" sz="1600" b="0" i="0" smtClean="0">
                          <a:latin typeface="Cambria Math" panose="02040503050406030204" pitchFamily="18" charset="0"/>
                        </a:rPr>
                        <m:t> </m:t>
                      </m:r>
                      <m:r>
                        <m:rPr>
                          <m:sty m:val="p"/>
                        </m:rPr>
                        <a:rPr lang="es-EC" sz="1600" b="0" i="0" smtClean="0">
                          <a:latin typeface="Cambria Math" panose="02040503050406030204" pitchFamily="18" charset="0"/>
                        </a:rPr>
                        <m:t>Impulsor</m:t>
                      </m:r>
                      <m:r>
                        <a:rPr lang="es-EC" sz="1600" b="0" i="0" smtClean="0">
                          <a:latin typeface="Cambria Math" panose="02040503050406030204" pitchFamily="18" charset="0"/>
                        </a:rPr>
                        <m:t>)</m:t>
                      </m:r>
                    </m:oMath>
                  </m:oMathPara>
                </a14:m>
                <a:endParaRPr lang="en-US" sz="16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991674" y="4259159"/>
                <a:ext cx="8783392" cy="2072604"/>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60775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6000" dirty="0" smtClean="0"/>
              <a:t>Antecedentes:</a:t>
            </a:r>
            <a:endParaRPr lang="es-EC" sz="6000" b="1" dirty="0"/>
          </a:p>
        </p:txBody>
      </p:sp>
      <p:sp>
        <p:nvSpPr>
          <p:cNvPr id="3" name="Marcador de contenido 2"/>
          <p:cNvSpPr>
            <a:spLocks noGrp="1"/>
          </p:cNvSpPr>
          <p:nvPr>
            <p:ph idx="1"/>
          </p:nvPr>
        </p:nvSpPr>
        <p:spPr>
          <a:xfrm>
            <a:off x="1103312" y="2387769"/>
            <a:ext cx="9586153" cy="4195481"/>
          </a:xfrm>
        </p:spPr>
        <p:txBody>
          <a:bodyPr>
            <a:normAutofit fontScale="92500" lnSpcReduction="20000"/>
          </a:bodyPr>
          <a:lstStyle/>
          <a:p>
            <a:pPr algn="just"/>
            <a:r>
              <a:rPr lang="es-EC" sz="4000" dirty="0" smtClean="0"/>
              <a:t>El </a:t>
            </a:r>
            <a:r>
              <a:rPr lang="es-EC" sz="4000" dirty="0"/>
              <a:t>Proceso de producción de nano-partículas es un experimento que se realiza en los laboratorios del CEINCI, en instrumentos especializados como son: matraces, tubos de ensayo, buretas, en fin; materiales de altísima calidad y a condiciones ideales, obteniéndose resultados muy buenos.</a:t>
            </a:r>
            <a:endParaRPr lang="en-US" sz="4000" dirty="0"/>
          </a:p>
          <a:p>
            <a:pPr marL="0" indent="0">
              <a:buNone/>
            </a:pPr>
            <a:endParaRPr lang="es-EC" sz="4000" dirty="0" smtClean="0"/>
          </a:p>
        </p:txBody>
      </p:sp>
      <p:pic>
        <p:nvPicPr>
          <p:cNvPr id="4" name="Picture 4" descr="https://encrypted-tbn0.gstatic.com/images?q=tbn:ANd9GcT2yMI632CciLUgiq1R7jDmT49d0_r1S06G7It1N_J0hww9dW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006" y="198830"/>
            <a:ext cx="1467163" cy="146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55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Motor y Agitador</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smtClean="0"/>
              <a:t>Número de Potencia</a:t>
            </a:r>
            <a:endParaRPr lang="es-EC" sz="1600" dirty="0"/>
          </a:p>
        </p:txBody>
      </p:sp>
      <p:pic>
        <p:nvPicPr>
          <p:cNvPr id="6" name="Imagen 5"/>
          <p:cNvPicPr/>
          <p:nvPr/>
        </p:nvPicPr>
        <p:blipFill>
          <a:blip r:embed="rId2"/>
          <a:stretch>
            <a:fillRect/>
          </a:stretch>
        </p:blipFill>
        <p:spPr>
          <a:xfrm>
            <a:off x="2614411" y="2624792"/>
            <a:ext cx="6416214" cy="3450867"/>
          </a:xfrm>
          <a:prstGeom prst="rect">
            <a:avLst/>
          </a:prstGeom>
        </p:spPr>
      </p:pic>
      <p:sp>
        <p:nvSpPr>
          <p:cNvPr id="7" name="Marcador de contenido 2"/>
          <p:cNvSpPr txBox="1">
            <a:spLocks/>
          </p:cNvSpPr>
          <p:nvPr/>
        </p:nvSpPr>
        <p:spPr>
          <a:xfrm>
            <a:off x="510860" y="6153895"/>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C" sz="1600" dirty="0"/>
              <a:t>1. Turbina de 6 Aspas verticales 2. Impulsor de 2 paletas planas verticales 3. </a:t>
            </a:r>
            <a:r>
              <a:rPr lang="es-EC" sz="1600" dirty="0" err="1"/>
              <a:t>Propelas</a:t>
            </a:r>
            <a:r>
              <a:rPr lang="es-EC" sz="1600" dirty="0"/>
              <a:t> marina 3 aspas</a:t>
            </a:r>
            <a:endParaRPr lang="en-US" sz="1600" dirty="0"/>
          </a:p>
        </p:txBody>
      </p:sp>
    </p:spTree>
    <p:extLst>
      <p:ext uri="{BB962C8B-B14F-4D97-AF65-F5344CB8AC3E}">
        <p14:creationId xmlns:p14="http://schemas.microsoft.com/office/powerpoint/2010/main" val="1472377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Selección del Motor y Agitador</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smtClean="0"/>
              <a:t>Inercia del motor                                                                                   Torque del Motor</a:t>
            </a:r>
            <a:endParaRPr lang="es-EC"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1270372" y="2760644"/>
                <a:ext cx="4350913" cy="1362662"/>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s-EC" sz="2800" i="1">
                              <a:latin typeface="Cambria Math"/>
                            </a:rPr>
                            <m:t>𝐼</m:t>
                          </m:r>
                        </m:e>
                        <m:sub>
                          <m:r>
                            <a:rPr lang="es-EC" sz="2800" i="1">
                              <a:latin typeface="Cambria Math"/>
                            </a:rPr>
                            <m:t>𝑒𝑗𝑒</m:t>
                          </m:r>
                        </m:sub>
                      </m:sSub>
                      <m:r>
                        <a:rPr lang="es-EC" sz="2800" i="1">
                          <a:latin typeface="Cambria Math"/>
                        </a:rPr>
                        <m:t>=</m:t>
                      </m:r>
                      <m:f>
                        <m:fPr>
                          <m:ctrlPr>
                            <a:rPr lang="en-US" sz="2800" i="1">
                              <a:latin typeface="Cambria Math"/>
                            </a:rPr>
                          </m:ctrlPr>
                        </m:fPr>
                        <m:num>
                          <m:r>
                            <a:rPr lang="es-EC" sz="2800" i="1">
                              <a:latin typeface="Cambria Math"/>
                            </a:rPr>
                            <m:t>1</m:t>
                          </m:r>
                        </m:num>
                        <m:den>
                          <m:r>
                            <a:rPr lang="es-EC" sz="2800" i="1">
                              <a:latin typeface="Cambria Math"/>
                            </a:rPr>
                            <m:t>2</m:t>
                          </m:r>
                        </m:den>
                      </m:f>
                      <m:r>
                        <a:rPr lang="es-EC" sz="2800" i="1">
                          <a:latin typeface="Cambria Math"/>
                        </a:rPr>
                        <m:t>∗</m:t>
                      </m:r>
                      <m:sSub>
                        <m:sSubPr>
                          <m:ctrlPr>
                            <a:rPr lang="en-US" sz="2800" i="1">
                              <a:latin typeface="Cambria Math"/>
                            </a:rPr>
                          </m:ctrlPr>
                        </m:sSubPr>
                        <m:e>
                          <m:r>
                            <a:rPr lang="es-EC" sz="2800" i="1">
                              <a:latin typeface="Cambria Math"/>
                            </a:rPr>
                            <m:t>𝑚</m:t>
                          </m:r>
                        </m:e>
                        <m:sub>
                          <m:r>
                            <a:rPr lang="es-EC" sz="2800" i="1">
                              <a:latin typeface="Cambria Math"/>
                            </a:rPr>
                            <m:t>𝑒𝑗𝑒</m:t>
                          </m:r>
                        </m:sub>
                      </m:sSub>
                      <m:r>
                        <a:rPr lang="es-EC" sz="2800" i="1">
                          <a:latin typeface="Cambria Math"/>
                        </a:rPr>
                        <m:t>∗</m:t>
                      </m:r>
                      <m:sSup>
                        <m:sSupPr>
                          <m:ctrlPr>
                            <a:rPr lang="en-US" sz="2800" i="1">
                              <a:latin typeface="Cambria Math"/>
                            </a:rPr>
                          </m:ctrlPr>
                        </m:sSupPr>
                        <m:e>
                          <m:sSub>
                            <m:sSubPr>
                              <m:ctrlPr>
                                <a:rPr lang="en-US" sz="2800" i="1">
                                  <a:latin typeface="Cambria Math"/>
                                </a:rPr>
                              </m:ctrlPr>
                            </m:sSubPr>
                            <m:e>
                              <m:r>
                                <a:rPr lang="es-EC" sz="2800" i="1">
                                  <a:latin typeface="Cambria Math"/>
                                </a:rPr>
                                <m:t>𝑟</m:t>
                              </m:r>
                            </m:e>
                            <m:sub>
                              <m:r>
                                <a:rPr lang="es-EC" sz="2800" i="1">
                                  <a:latin typeface="Cambria Math"/>
                                </a:rPr>
                                <m:t>𝑔𝑖𝑟𝑜</m:t>
                              </m:r>
                            </m:sub>
                          </m:sSub>
                        </m:e>
                        <m:sup>
                          <m:r>
                            <a:rPr lang="es-EC" sz="2800" i="1">
                              <a:latin typeface="Cambria Math"/>
                            </a:rPr>
                            <m:t>2</m:t>
                          </m:r>
                        </m:sup>
                      </m:sSup>
                      <m:r>
                        <a:rPr lang="es-EC" sz="2800" i="1">
                          <a:latin typeface="Cambria Math"/>
                        </a:rPr>
                        <m:t>+</m:t>
                      </m:r>
                      <m:f>
                        <m:fPr>
                          <m:ctrlPr>
                            <a:rPr lang="en-US" sz="2800" i="1">
                              <a:latin typeface="Cambria Math"/>
                            </a:rPr>
                          </m:ctrlPr>
                        </m:fPr>
                        <m:num>
                          <m:r>
                            <a:rPr lang="es-EC" sz="2800" i="1">
                              <a:latin typeface="Cambria Math"/>
                            </a:rPr>
                            <m:t>1</m:t>
                          </m:r>
                        </m:num>
                        <m:den>
                          <m:r>
                            <a:rPr lang="es-EC" sz="2800" i="1">
                              <a:latin typeface="Cambria Math"/>
                            </a:rPr>
                            <m:t>2</m:t>
                          </m:r>
                        </m:den>
                      </m:f>
                      <m:r>
                        <a:rPr lang="es-EC" sz="2800" i="1">
                          <a:latin typeface="Cambria Math"/>
                        </a:rPr>
                        <m:t>∗</m:t>
                      </m:r>
                      <m:sSub>
                        <m:sSubPr>
                          <m:ctrlPr>
                            <a:rPr lang="en-US" sz="2800" i="1">
                              <a:latin typeface="Cambria Math"/>
                            </a:rPr>
                          </m:ctrlPr>
                        </m:sSubPr>
                        <m:e>
                          <m:r>
                            <a:rPr lang="es-EC" sz="2800" i="1">
                              <a:latin typeface="Cambria Math"/>
                            </a:rPr>
                            <m:t>𝑚</m:t>
                          </m:r>
                        </m:e>
                        <m:sub>
                          <m:r>
                            <a:rPr lang="es-EC" sz="2800" i="1">
                              <a:latin typeface="Cambria Math"/>
                            </a:rPr>
                            <m:t>𝑝𝑎𝑙𝑒𝑡𝑎𝑠</m:t>
                          </m:r>
                        </m:sub>
                      </m:sSub>
                      <m:r>
                        <m:rPr>
                          <m:nor/>
                        </m:rPr>
                        <a:rPr lang="es-EC" sz="2800"/>
                        <m:t>∗</m:t>
                      </m:r>
                      <m:sSup>
                        <m:sSupPr>
                          <m:ctrlPr>
                            <a:rPr lang="en-US" sz="2800" i="1">
                              <a:latin typeface="Cambria Math"/>
                            </a:rPr>
                          </m:ctrlPr>
                        </m:sSupPr>
                        <m:e>
                          <m:sSub>
                            <m:sSubPr>
                              <m:ctrlPr>
                                <a:rPr lang="en-US" sz="2800" i="1">
                                  <a:latin typeface="Cambria Math"/>
                                </a:rPr>
                              </m:ctrlPr>
                            </m:sSubPr>
                            <m:e>
                              <m:r>
                                <a:rPr lang="es-EC" sz="2800" i="1">
                                  <a:latin typeface="Cambria Math"/>
                                </a:rPr>
                                <m:t>𝑟</m:t>
                              </m:r>
                            </m:e>
                            <m:sub>
                              <m:r>
                                <a:rPr lang="es-EC" sz="2800" i="1">
                                  <a:latin typeface="Cambria Math"/>
                                </a:rPr>
                                <m:t>𝑔𝑖𝑟𝑜</m:t>
                              </m:r>
                            </m:sub>
                          </m:sSub>
                        </m:e>
                        <m:sup>
                          <m:r>
                            <a:rPr lang="es-EC" sz="2800" i="1">
                              <a:latin typeface="Cambria Math"/>
                            </a:rPr>
                            <m:t>2</m:t>
                          </m:r>
                        </m:sup>
                      </m:sSup>
                    </m:oMath>
                  </m:oMathPara>
                </a14:m>
                <a:endParaRPr lang="en-US" sz="2800" b="1" dirty="0"/>
              </a:p>
              <a:p>
                <a:pPr marL="0" indent="0">
                  <a:buNone/>
                </a:pPr>
                <a:endParaRPr lang="en-US" sz="2800"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1270372" y="2760644"/>
                <a:ext cx="4350913" cy="1362662"/>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4376670" y="4123306"/>
                <a:ext cx="3438658" cy="2072604"/>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 xmlns:m="http://schemas.openxmlformats.org/officeDocument/2006/math">
                    <m:sSub>
                      <m:sSubPr>
                        <m:ctrlPr>
                          <a:rPr lang="en-US" sz="1600" i="1" smtClean="0">
                            <a:latin typeface="Cambria Math"/>
                          </a:rPr>
                        </m:ctrlPr>
                      </m:sSubPr>
                      <m:e>
                        <m:r>
                          <a:rPr lang="es-EC" sz="1600" i="1">
                            <a:latin typeface="Cambria Math" panose="02040503050406030204" pitchFamily="18" charset="0"/>
                          </a:rPr>
                          <m:t>𝑚</m:t>
                        </m:r>
                      </m:e>
                      <m:sub>
                        <m:r>
                          <a:rPr lang="es-EC" sz="1600" i="1">
                            <a:latin typeface="Cambria Math" panose="02040503050406030204" pitchFamily="18" charset="0"/>
                          </a:rPr>
                          <m:t>𝑒𝑗𝑒</m:t>
                        </m:r>
                      </m:sub>
                    </m:sSub>
                    <m:r>
                      <a:rPr lang="es-ES" sz="1050" smtClean="0">
                        <a:latin typeface="Cambria Math" panose="02040503050406030204" pitchFamily="18" charset="0"/>
                      </a:rPr>
                      <m:t>=                     </m:t>
                    </m:r>
                  </m:oMath>
                </a14:m>
                <a:r>
                  <a:rPr lang="en-US" sz="1600" dirty="0" smtClean="0"/>
                  <a:t>Masa del </a:t>
                </a:r>
                <a:r>
                  <a:rPr lang="en-US" sz="1600" dirty="0" err="1" smtClean="0"/>
                  <a:t>Eje</a:t>
                </a:r>
                <a:endParaRPr lang="en-US" sz="1600" dirty="0" smtClean="0"/>
              </a:p>
              <a:p>
                <a:pPr marL="0" indent="0">
                  <a:buNone/>
                </a:pPr>
                <a14:m>
                  <m:oMath xmlns:m="http://schemas.openxmlformats.org/officeDocument/2006/math">
                    <m:sSub>
                      <m:sSubPr>
                        <m:ctrlPr>
                          <a:rPr lang="en-US" sz="1600" i="1">
                            <a:latin typeface="Cambria Math"/>
                          </a:rPr>
                        </m:ctrlPr>
                      </m:sSubPr>
                      <m:e>
                        <m:r>
                          <a:rPr lang="es-EC" sz="1600" i="1">
                            <a:latin typeface="Cambria Math" panose="02040503050406030204" pitchFamily="18" charset="0"/>
                          </a:rPr>
                          <m:t>𝑟</m:t>
                        </m:r>
                      </m:e>
                      <m:sub>
                        <m:r>
                          <a:rPr lang="es-EC" sz="1600" i="1">
                            <a:latin typeface="Cambria Math" panose="02040503050406030204" pitchFamily="18" charset="0"/>
                          </a:rPr>
                          <m:t>𝑔𝑖𝑟𝑜</m:t>
                        </m:r>
                      </m:sub>
                    </m:sSub>
                  </m:oMath>
                </a14:m>
                <a:r>
                  <a:rPr lang="es-EC" sz="1600" dirty="0" smtClean="0">
                    <a:latin typeface="Cambria Math" panose="02040503050406030204" pitchFamily="18" charset="0"/>
                  </a:rPr>
                  <a:t>  </a:t>
                </a:r>
                <a:r>
                  <a:rPr lang="en-US" sz="1600" dirty="0" smtClean="0"/>
                  <a:t>Radio de </a:t>
                </a:r>
                <a:r>
                  <a:rPr lang="en-US" sz="1600" dirty="0" err="1" smtClean="0"/>
                  <a:t>giro</a:t>
                </a:r>
                <a:r>
                  <a:rPr lang="en-US" sz="1600" dirty="0" smtClean="0"/>
                  <a:t> del </a:t>
                </a:r>
                <a:r>
                  <a:rPr lang="en-US" sz="1600" dirty="0" err="1" smtClean="0"/>
                  <a:t>eje</a:t>
                </a:r>
                <a:endParaRPr lang="es-EC" sz="1600" dirty="0" smtClean="0">
                  <a:latin typeface="Cambria Math" panose="02040503050406030204" pitchFamily="18" charset="0"/>
                </a:endParaRPr>
              </a:p>
              <a:p>
                <a:pPr marL="0" indent="0">
                  <a:buNone/>
                </a:pPr>
                <a14:m>
                  <m:oMath xmlns:m="http://schemas.openxmlformats.org/officeDocument/2006/math">
                    <m:r>
                      <a:rPr lang="es-EC" sz="1600" i="1">
                        <a:latin typeface="Cambria Math" panose="02040503050406030204" pitchFamily="18" charset="0"/>
                      </a:rPr>
                      <m:t>𝛼</m:t>
                    </m:r>
                    <m:r>
                      <a:rPr lang="es-EC" sz="1600" i="1">
                        <a:latin typeface="Cambria Math" panose="02040503050406030204" pitchFamily="18" charset="0"/>
                      </a:rPr>
                      <m:t> </m:t>
                    </m:r>
                    <m:r>
                      <a:rPr lang="es-ES" sz="1050">
                        <a:latin typeface="Cambria Math" panose="02040503050406030204" pitchFamily="18" charset="0"/>
                      </a:rPr>
                      <m:t>=</m:t>
                    </m:r>
                    <m:r>
                      <a:rPr lang="es-EC" sz="1050" b="0" i="0" smtClean="0">
                        <a:latin typeface="Cambria Math" panose="02040503050406030204" pitchFamily="18" charset="0"/>
                      </a:rPr>
                      <m:t>400 </m:t>
                    </m:r>
                    <m:r>
                      <m:rPr>
                        <m:sty m:val="p"/>
                      </m:rPr>
                      <a:rPr lang="es-EC" sz="1050" b="0" i="0" smtClean="0">
                        <a:latin typeface="Cambria Math" panose="02040503050406030204" pitchFamily="18" charset="0"/>
                      </a:rPr>
                      <m:t>rad</m:t>
                    </m:r>
                    <m:r>
                      <a:rPr lang="es-EC" sz="1050" b="0" i="0" smtClean="0">
                        <a:latin typeface="Cambria Math" panose="02040503050406030204" pitchFamily="18" charset="0"/>
                      </a:rPr>
                      <m:t>/</m:t>
                    </m:r>
                    <m:r>
                      <m:rPr>
                        <m:sty m:val="p"/>
                      </m:rPr>
                      <a:rPr lang="es-EC" sz="1050" b="0" i="0" smtClean="0">
                        <a:latin typeface="Cambria Math" panose="02040503050406030204" pitchFamily="18" charset="0"/>
                      </a:rPr>
                      <m:t>s</m:t>
                    </m:r>
                  </m:oMath>
                </a14:m>
                <a:r>
                  <a:rPr lang="en-US" sz="1600" dirty="0" smtClean="0"/>
                  <a:t> </a:t>
                </a:r>
                <a:r>
                  <a:rPr lang="en-US" sz="1600" dirty="0" err="1" smtClean="0"/>
                  <a:t>Aceleración</a:t>
                </a:r>
                <a:r>
                  <a:rPr lang="en-US" sz="1600" dirty="0" smtClean="0"/>
                  <a:t> Angular</a:t>
                </a:r>
                <a:endParaRPr lang="en-US" sz="16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4376670" y="4123306"/>
                <a:ext cx="3438658" cy="2072604"/>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Marcador de contenido 2"/>
              <p:cNvSpPr txBox="1">
                <a:spLocks/>
              </p:cNvSpPr>
              <p:nvPr/>
            </p:nvSpPr>
            <p:spPr>
              <a:xfrm>
                <a:off x="6486318" y="2760644"/>
                <a:ext cx="3288748" cy="136266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s-EC" sz="2800" i="1">
                          <a:latin typeface="Cambria Math"/>
                        </a:rPr>
                        <m:t>𝜏</m:t>
                      </m:r>
                      <m:r>
                        <a:rPr lang="es-EC" sz="2800" i="1">
                          <a:latin typeface="Cambria Math"/>
                        </a:rPr>
                        <m:t>=</m:t>
                      </m:r>
                      <m:sSub>
                        <m:sSubPr>
                          <m:ctrlPr>
                            <a:rPr lang="en-US" sz="2800" b="1" i="1">
                              <a:latin typeface="Cambria Math"/>
                            </a:rPr>
                          </m:ctrlPr>
                        </m:sSubPr>
                        <m:e>
                          <m:r>
                            <a:rPr lang="es-EC" sz="2800" i="1">
                              <a:latin typeface="Cambria Math"/>
                            </a:rPr>
                            <m:t>𝐼</m:t>
                          </m:r>
                        </m:e>
                        <m:sub>
                          <m:r>
                            <a:rPr lang="es-EC" sz="2800" i="1">
                              <a:latin typeface="Cambria Math"/>
                            </a:rPr>
                            <m:t>𝑒𝑗𝑒</m:t>
                          </m:r>
                        </m:sub>
                      </m:sSub>
                      <m:r>
                        <a:rPr lang="es-EC" sz="2800" i="1">
                          <a:latin typeface="Cambria Math"/>
                        </a:rPr>
                        <m:t>∗</m:t>
                      </m:r>
                      <m:r>
                        <a:rPr lang="es-EC" sz="2800" i="1">
                          <a:latin typeface="Cambria Math"/>
                        </a:rPr>
                        <m:t>𝛼</m:t>
                      </m:r>
                    </m:oMath>
                  </m:oMathPara>
                </a14:m>
                <a:endParaRPr lang="en-US" sz="2800" dirty="0"/>
              </a:p>
            </p:txBody>
          </p:sp>
        </mc:Choice>
        <mc:Fallback xmlns="">
          <p:sp>
            <p:nvSpPr>
              <p:cNvPr id="6" name="Marcador de contenido 2"/>
              <p:cNvSpPr txBox="1">
                <a:spLocks noRot="1" noChangeAspect="1" noMove="1" noResize="1" noEditPoints="1" noAdjustHandles="1" noChangeArrowheads="1" noChangeShapeType="1" noTextEdit="1"/>
              </p:cNvSpPr>
              <p:nvPr/>
            </p:nvSpPr>
            <p:spPr>
              <a:xfrm>
                <a:off x="6486318" y="2760644"/>
                <a:ext cx="3288748" cy="1362662"/>
              </a:xfrm>
              <a:prstGeom prst="rect">
                <a:avLst/>
              </a:prstGeom>
              <a:blipFill rotWithShape="0">
                <a:blip r:embed="rId4"/>
                <a:stretch>
                  <a:fillRect/>
                </a:stretch>
              </a:blipFill>
              <a:effectLst>
                <a:outerShdw blurRad="50800" dir="14400000">
                  <a:srgbClr val="000000">
                    <a:alpha val="40000"/>
                  </a:srgbClr>
                </a:outerShdw>
              </a:effectLst>
            </p:spPr>
            <p:txBody>
              <a:bodyPr/>
              <a:lstStyle/>
              <a:p>
                <a:r>
                  <a:rPr lang="es-EC">
                    <a:noFill/>
                  </a:rPr>
                  <a:t> </a:t>
                </a:r>
              </a:p>
            </p:txBody>
          </p:sp>
        </mc:Fallback>
      </mc:AlternateContent>
    </p:spTree>
    <p:extLst>
      <p:ext uri="{BB962C8B-B14F-4D97-AF65-F5344CB8AC3E}">
        <p14:creationId xmlns:p14="http://schemas.microsoft.com/office/powerpoint/2010/main" val="2290637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0001" y="1887029"/>
            <a:ext cx="11128714" cy="2971051"/>
          </a:xfrm>
        </p:spPr>
        <p:txBody>
          <a:bodyPr/>
          <a:lstStyle/>
          <a:p>
            <a:r>
              <a:rPr lang="es-ES" sz="6600" dirty="0" smtClean="0"/>
              <a:t>Procedimiento para elaboración de Nano-partículas para prototipo</a:t>
            </a:r>
            <a:r>
              <a:rPr lang="en-US" sz="4800" dirty="0"/>
              <a:t/>
            </a:r>
            <a:br>
              <a:rPr lang="en-US" sz="4800" dirty="0"/>
            </a:br>
            <a:endParaRPr lang="en-US" sz="4800" dirty="0"/>
          </a:p>
        </p:txBody>
      </p:sp>
    </p:spTree>
    <p:extLst>
      <p:ext uri="{BB962C8B-B14F-4D97-AF65-F5344CB8AC3E}">
        <p14:creationId xmlns:p14="http://schemas.microsoft.com/office/powerpoint/2010/main" val="1380502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Nitrogenación</a:t>
            </a:r>
            <a:r>
              <a:rPr lang="es-EC" dirty="0" smtClean="0"/>
              <a:t> del Agua</a:t>
            </a:r>
            <a:endParaRPr lang="es-EC" dirty="0"/>
          </a:p>
        </p:txBody>
      </p:sp>
      <p:sp>
        <p:nvSpPr>
          <p:cNvPr id="3" name="Marcador de contenido 2"/>
          <p:cNvSpPr>
            <a:spLocks noGrp="1"/>
          </p:cNvSpPr>
          <p:nvPr>
            <p:ph idx="1"/>
          </p:nvPr>
        </p:nvSpPr>
        <p:spPr>
          <a:xfrm>
            <a:off x="818712" y="2222287"/>
            <a:ext cx="10656364" cy="3972451"/>
          </a:xfrm>
        </p:spPr>
        <p:txBody>
          <a:bodyPr>
            <a:normAutofit fontScale="85000" lnSpcReduction="10000"/>
          </a:bodyPr>
          <a:lstStyle/>
          <a:p>
            <a:pPr algn="just"/>
            <a:r>
              <a:rPr lang="es-EC" sz="4000" dirty="0" smtClean="0"/>
              <a:t>Toda agua que se va a utilizar durante el experimento debe ser destilada y nitrogenada.</a:t>
            </a:r>
          </a:p>
          <a:p>
            <a:pPr algn="just"/>
            <a:r>
              <a:rPr lang="es-EC" sz="4000" dirty="0" smtClean="0"/>
              <a:t>Se </a:t>
            </a:r>
            <a:r>
              <a:rPr lang="es-EC" sz="4000" dirty="0" err="1" smtClean="0"/>
              <a:t>nitrogenan</a:t>
            </a:r>
            <a:r>
              <a:rPr lang="es-EC" sz="4000" dirty="0" smtClean="0"/>
              <a:t> 1550 ml de agua durante 40 min para la Solución de CMC a una presión de 10 psi.</a:t>
            </a:r>
          </a:p>
          <a:p>
            <a:pPr algn="just"/>
            <a:r>
              <a:rPr lang="es-EC" sz="4000" dirty="0" smtClean="0"/>
              <a:t>Se </a:t>
            </a:r>
            <a:r>
              <a:rPr lang="es-EC" sz="4000" dirty="0" err="1" smtClean="0"/>
              <a:t>nitrogenan</a:t>
            </a:r>
            <a:r>
              <a:rPr lang="es-EC" sz="4000" dirty="0" smtClean="0"/>
              <a:t> 2000 ml de agua durante 40 min para las soluciones restantes a 10 psi.</a:t>
            </a:r>
          </a:p>
        </p:txBody>
      </p:sp>
    </p:spTree>
    <p:extLst>
      <p:ext uri="{BB962C8B-B14F-4D97-AF65-F5344CB8AC3E}">
        <p14:creationId xmlns:p14="http://schemas.microsoft.com/office/powerpoint/2010/main" val="1010138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Nitrogenación</a:t>
            </a:r>
            <a:r>
              <a:rPr lang="es-EC" dirty="0" smtClean="0"/>
              <a:t> del Agua</a:t>
            </a:r>
            <a:endParaRPr lang="es-EC" dirty="0"/>
          </a:p>
        </p:txBody>
      </p:sp>
      <p:pic>
        <p:nvPicPr>
          <p:cNvPr id="5" name="Picture 10" descr="C:\Users\Andres\Desktop\FOTOS EXPERIMIENTO\Fotos Tesis\DSC_003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68828" y="3026457"/>
            <a:ext cx="3419916" cy="2169675"/>
          </a:xfrm>
          <a:prstGeom prst="rect">
            <a:avLst/>
          </a:prstGeom>
          <a:noFill/>
          <a:ln>
            <a:noFill/>
          </a:ln>
        </p:spPr>
      </p:pic>
      <p:pic>
        <p:nvPicPr>
          <p:cNvPr id="6" name="Picture 1" descr="C:\Users\Andres\Desktop\FOTOS EXPERIMIENTO\DSC_0037.JPG"/>
          <p:cNvPicPr/>
          <p:nvPr/>
        </p:nvPicPr>
        <p:blipFill rotWithShape="1">
          <a:blip r:embed="rId3" cstate="print">
            <a:extLst>
              <a:ext uri="{28A0092B-C50C-407E-A947-70E740481C1C}">
                <a14:useLocalDpi xmlns:a14="http://schemas.microsoft.com/office/drawing/2010/main" val="0"/>
              </a:ext>
            </a:extLst>
          </a:blip>
          <a:srcRect l="18282" t="15051" r="23128"/>
          <a:stretch/>
        </p:blipFill>
        <p:spPr bwMode="auto">
          <a:xfrm>
            <a:off x="5267458" y="2401336"/>
            <a:ext cx="4700789" cy="3271233"/>
          </a:xfrm>
          <a:prstGeom prst="rect">
            <a:avLst/>
          </a:prstGeom>
          <a:noFill/>
          <a:ln>
            <a:noFill/>
          </a:ln>
        </p:spPr>
      </p:pic>
      <p:sp>
        <p:nvSpPr>
          <p:cNvPr id="7" name="Marcador de contenido 2"/>
          <p:cNvSpPr>
            <a:spLocks noGrp="1"/>
          </p:cNvSpPr>
          <p:nvPr>
            <p:ph idx="1"/>
          </p:nvPr>
        </p:nvSpPr>
        <p:spPr>
          <a:xfrm>
            <a:off x="1352281" y="5981662"/>
            <a:ext cx="2756079" cy="522169"/>
          </a:xfrm>
        </p:spPr>
        <p:txBody>
          <a:bodyPr>
            <a:normAutofit/>
          </a:bodyPr>
          <a:lstStyle/>
          <a:p>
            <a:pPr marL="0" indent="0">
              <a:buNone/>
            </a:pPr>
            <a:r>
              <a:rPr lang="es-EC" dirty="0" smtClean="0"/>
              <a:t>Destilador de Agua</a:t>
            </a:r>
          </a:p>
        </p:txBody>
      </p:sp>
      <p:sp>
        <p:nvSpPr>
          <p:cNvPr id="8" name="Marcador de contenido 2"/>
          <p:cNvSpPr txBox="1">
            <a:spLocks/>
          </p:cNvSpPr>
          <p:nvPr/>
        </p:nvSpPr>
        <p:spPr>
          <a:xfrm>
            <a:off x="6761407" y="5981661"/>
            <a:ext cx="2756079" cy="522169"/>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s-EC" dirty="0" err="1" smtClean="0"/>
              <a:t>Nitrogenación</a:t>
            </a:r>
            <a:r>
              <a:rPr lang="es-EC" dirty="0" smtClean="0"/>
              <a:t> de agua</a:t>
            </a:r>
          </a:p>
        </p:txBody>
      </p:sp>
    </p:spTree>
    <p:extLst>
      <p:ext uri="{BB962C8B-B14F-4D97-AF65-F5344CB8AC3E}">
        <p14:creationId xmlns:p14="http://schemas.microsoft.com/office/powerpoint/2010/main" val="1730435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47500" lnSpcReduction="20000"/>
          </a:bodyPr>
          <a:lstStyle/>
          <a:p>
            <a:pPr marL="0" lvl="0" indent="0">
              <a:buNone/>
            </a:pPr>
            <a:r>
              <a:rPr lang="es-ES" sz="3600" dirty="0" smtClean="0"/>
              <a:t>A) Montar </a:t>
            </a:r>
            <a:r>
              <a:rPr lang="es-ES" sz="3600" dirty="0"/>
              <a:t>el recipiente en su base respectiva y luego comprobar que todas las válvulas estén cerradas. </a:t>
            </a:r>
            <a:endParaRPr lang="en-US" sz="3600" dirty="0"/>
          </a:p>
        </p:txBody>
      </p:sp>
      <p:pic>
        <p:nvPicPr>
          <p:cNvPr id="4" name="Picture 12" descr="C:\Users\Andres\Desktop\FOTOS RECIPIENTES\DSC_0067.JPG"/>
          <p:cNvPicPr/>
          <p:nvPr/>
        </p:nvPicPr>
        <p:blipFill rotWithShape="1">
          <a:blip r:embed="rId2" cstate="print">
            <a:extLst>
              <a:ext uri="{28A0092B-C50C-407E-A947-70E740481C1C}">
                <a14:useLocalDpi xmlns:a14="http://schemas.microsoft.com/office/drawing/2010/main" val="0"/>
              </a:ext>
            </a:extLst>
          </a:blip>
          <a:srcRect l="14131" t="20389" b="19620"/>
          <a:stretch/>
        </p:blipFill>
        <p:spPr bwMode="auto">
          <a:xfrm rot="5400000">
            <a:off x="1724059" y="3800978"/>
            <a:ext cx="3197377" cy="1262130"/>
          </a:xfrm>
          <a:prstGeom prst="rect">
            <a:avLst/>
          </a:prstGeom>
          <a:noFill/>
          <a:ln>
            <a:noFill/>
          </a:ln>
        </p:spPr>
      </p:pic>
      <p:sp>
        <p:nvSpPr>
          <p:cNvPr id="5" name="Right Arrow 15"/>
          <p:cNvSpPr/>
          <p:nvPr/>
        </p:nvSpPr>
        <p:spPr>
          <a:xfrm>
            <a:off x="4546243" y="3821185"/>
            <a:ext cx="1638054" cy="892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14" descr="C:\Users\Andres\Desktop\FOTOS RECIPIENTES\DSC_0068.JPG"/>
          <p:cNvPicPr/>
          <p:nvPr/>
        </p:nvPicPr>
        <p:blipFill rotWithShape="1">
          <a:blip r:embed="rId3" cstate="print">
            <a:extLst>
              <a:ext uri="{28A0092B-C50C-407E-A947-70E740481C1C}">
                <a14:useLocalDpi xmlns:a14="http://schemas.microsoft.com/office/drawing/2010/main" val="0"/>
              </a:ext>
            </a:extLst>
          </a:blip>
          <a:srcRect l="20408" r="36471"/>
          <a:stretch/>
        </p:blipFill>
        <p:spPr bwMode="auto">
          <a:xfrm>
            <a:off x="6776727" y="3053733"/>
            <a:ext cx="1980908" cy="2497061"/>
          </a:xfrm>
          <a:prstGeom prst="rect">
            <a:avLst/>
          </a:prstGeom>
          <a:noFill/>
          <a:ln>
            <a:noFill/>
          </a:ln>
        </p:spPr>
      </p:pic>
    </p:spTree>
    <p:extLst>
      <p:ext uri="{BB962C8B-B14F-4D97-AF65-F5344CB8AC3E}">
        <p14:creationId xmlns:p14="http://schemas.microsoft.com/office/powerpoint/2010/main" val="3486351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a:t>B</a:t>
            </a:r>
            <a:r>
              <a:rPr lang="es-ES" sz="3600" dirty="0" smtClean="0"/>
              <a:t>) Lubricación del Eje agitador </a:t>
            </a:r>
            <a:endParaRPr lang="en-US" sz="3600" dirty="0"/>
          </a:p>
        </p:txBody>
      </p:sp>
      <p:pic>
        <p:nvPicPr>
          <p:cNvPr id="7" name="Picture 16" descr="C:\Users\Andres\Desktop\FOTOS RECIPIENTES\DSC_0070.JPG"/>
          <p:cNvPicPr/>
          <p:nvPr/>
        </p:nvPicPr>
        <p:blipFill rotWithShape="1">
          <a:blip r:embed="rId2" cstate="print">
            <a:extLst>
              <a:ext uri="{28A0092B-C50C-407E-A947-70E740481C1C}">
                <a14:useLocalDpi xmlns:a14="http://schemas.microsoft.com/office/drawing/2010/main" val="0"/>
              </a:ext>
            </a:extLst>
          </a:blip>
          <a:srcRect l="11767" t="1567" r="22269" b="20266"/>
          <a:stretch/>
        </p:blipFill>
        <p:spPr bwMode="auto">
          <a:xfrm>
            <a:off x="1249251" y="3219717"/>
            <a:ext cx="3065172" cy="2253803"/>
          </a:xfrm>
          <a:prstGeom prst="rect">
            <a:avLst/>
          </a:prstGeom>
          <a:noFill/>
          <a:ln>
            <a:noFill/>
          </a:ln>
        </p:spPr>
      </p:pic>
      <p:sp>
        <p:nvSpPr>
          <p:cNvPr id="8" name="Right Arrow 17"/>
          <p:cNvSpPr/>
          <p:nvPr/>
        </p:nvSpPr>
        <p:spPr>
          <a:xfrm>
            <a:off x="5048518" y="3826857"/>
            <a:ext cx="1455670" cy="835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18" descr="C:\Users\Andres\Desktop\FOTOS RECIPIENTES\DSC_007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082" y="3065308"/>
            <a:ext cx="3426683" cy="2408212"/>
          </a:xfrm>
          <a:prstGeom prst="rect">
            <a:avLst/>
          </a:prstGeom>
          <a:noFill/>
          <a:ln>
            <a:noFill/>
          </a:ln>
        </p:spPr>
      </p:pic>
    </p:spTree>
    <p:extLst>
      <p:ext uri="{BB962C8B-B14F-4D97-AF65-F5344CB8AC3E}">
        <p14:creationId xmlns:p14="http://schemas.microsoft.com/office/powerpoint/2010/main" val="16017841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a:t>C</a:t>
            </a:r>
            <a:r>
              <a:rPr lang="es-ES" sz="3600" dirty="0" smtClean="0"/>
              <a:t>) Colocar y cerrar la tapa bridada.</a:t>
            </a:r>
            <a:endParaRPr lang="en-US" sz="3600" dirty="0"/>
          </a:p>
        </p:txBody>
      </p:sp>
      <p:pic>
        <p:nvPicPr>
          <p:cNvPr id="10" name="Picture 19" descr="C:\Users\Andres\Desktop\FOTOS RECIPIENTES\DSC_0074.JPG"/>
          <p:cNvPicPr/>
          <p:nvPr/>
        </p:nvPicPr>
        <p:blipFill rotWithShape="1">
          <a:blip r:embed="rId2" cstate="print">
            <a:extLst>
              <a:ext uri="{28A0092B-C50C-407E-A947-70E740481C1C}">
                <a14:useLocalDpi xmlns:a14="http://schemas.microsoft.com/office/drawing/2010/main" val="0"/>
              </a:ext>
            </a:extLst>
          </a:blip>
          <a:srcRect l="20035" t="23019" r="28558"/>
          <a:stretch/>
        </p:blipFill>
        <p:spPr bwMode="auto">
          <a:xfrm>
            <a:off x="1545464" y="3219718"/>
            <a:ext cx="3026536" cy="2459865"/>
          </a:xfrm>
          <a:prstGeom prst="rect">
            <a:avLst/>
          </a:prstGeom>
          <a:noFill/>
          <a:ln>
            <a:noFill/>
          </a:ln>
        </p:spPr>
      </p:pic>
      <p:sp>
        <p:nvSpPr>
          <p:cNvPr id="11" name="Right Arrow 20"/>
          <p:cNvSpPr/>
          <p:nvPr/>
        </p:nvSpPr>
        <p:spPr>
          <a:xfrm>
            <a:off x="4828280" y="3852438"/>
            <a:ext cx="1894491" cy="925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21" descr="C:\Users\Andres\Desktop\FOTOS RECIPIENTES\DSC_0075.JPG"/>
          <p:cNvPicPr/>
          <p:nvPr/>
        </p:nvPicPr>
        <p:blipFill rotWithShape="1">
          <a:blip r:embed="rId3" cstate="print">
            <a:extLst>
              <a:ext uri="{28A0092B-C50C-407E-A947-70E740481C1C}">
                <a14:useLocalDpi xmlns:a14="http://schemas.microsoft.com/office/drawing/2010/main" val="0"/>
              </a:ext>
            </a:extLst>
          </a:blip>
          <a:srcRect l="11855" r="31670"/>
          <a:stretch/>
        </p:blipFill>
        <p:spPr bwMode="auto">
          <a:xfrm>
            <a:off x="6979051" y="3057140"/>
            <a:ext cx="3208138" cy="2712595"/>
          </a:xfrm>
          <a:prstGeom prst="rect">
            <a:avLst/>
          </a:prstGeom>
          <a:noFill/>
          <a:ln>
            <a:noFill/>
          </a:ln>
        </p:spPr>
      </p:pic>
    </p:spTree>
    <p:extLst>
      <p:ext uri="{BB962C8B-B14F-4D97-AF65-F5344CB8AC3E}">
        <p14:creationId xmlns:p14="http://schemas.microsoft.com/office/powerpoint/2010/main" val="4015006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a:t>D</a:t>
            </a:r>
            <a:r>
              <a:rPr lang="es-ES" sz="3600" dirty="0" smtClean="0"/>
              <a:t>) Conectar resistencias eléctricas</a:t>
            </a:r>
            <a:endParaRPr lang="en-US" sz="3600" dirty="0"/>
          </a:p>
        </p:txBody>
      </p:sp>
      <p:pic>
        <p:nvPicPr>
          <p:cNvPr id="7" name="Picture 22" descr="C:\Users\Andres\Desktop\FOTOS RECIPIENTES\DSC_00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994" y="2843033"/>
            <a:ext cx="4899691" cy="3055491"/>
          </a:xfrm>
          <a:prstGeom prst="rect">
            <a:avLst/>
          </a:prstGeom>
          <a:noFill/>
          <a:ln>
            <a:noFill/>
          </a:ln>
        </p:spPr>
      </p:pic>
    </p:spTree>
    <p:extLst>
      <p:ext uri="{BB962C8B-B14F-4D97-AF65-F5344CB8AC3E}">
        <p14:creationId xmlns:p14="http://schemas.microsoft.com/office/powerpoint/2010/main" val="1894038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a:t>E</a:t>
            </a:r>
            <a:r>
              <a:rPr lang="es-ES" sz="3600" dirty="0" smtClean="0"/>
              <a:t>) Cargar 15 gr. CMC en polvo al recipiente y 1550 ml de agua.</a:t>
            </a:r>
            <a:endParaRPr lang="en-US" sz="3600" dirty="0"/>
          </a:p>
        </p:txBody>
      </p:sp>
      <p:pic>
        <p:nvPicPr>
          <p:cNvPr id="5" name="Picture 30" descr="C:\Users\Andres\Desktop\FOTOS RECIPIENTES\DSC_00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8220" y="3025738"/>
            <a:ext cx="4171449" cy="3168999"/>
          </a:xfrm>
          <a:prstGeom prst="rect">
            <a:avLst/>
          </a:prstGeom>
          <a:noFill/>
          <a:ln>
            <a:noFill/>
          </a:ln>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5438" t="4791" r="33919"/>
          <a:stretch/>
        </p:blipFill>
        <p:spPr>
          <a:xfrm>
            <a:off x="2150772" y="3490175"/>
            <a:ext cx="1790163" cy="2358848"/>
          </a:xfrm>
          <a:prstGeom prst="rect">
            <a:avLst/>
          </a:prstGeom>
        </p:spPr>
      </p:pic>
      <p:sp>
        <p:nvSpPr>
          <p:cNvPr id="8" name="Right Arrow 34"/>
          <p:cNvSpPr/>
          <p:nvPr/>
        </p:nvSpPr>
        <p:spPr>
          <a:xfrm>
            <a:off x="4074790" y="4257475"/>
            <a:ext cx="1509574" cy="824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8946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6000" dirty="0" smtClean="0"/>
              <a:t>Antecedentes:</a:t>
            </a:r>
            <a:endParaRPr lang="es-EC" sz="6000" b="1" dirty="0"/>
          </a:p>
        </p:txBody>
      </p:sp>
      <p:sp>
        <p:nvSpPr>
          <p:cNvPr id="3" name="Marcador de contenido 2"/>
          <p:cNvSpPr>
            <a:spLocks noGrp="1"/>
          </p:cNvSpPr>
          <p:nvPr>
            <p:ph idx="1"/>
          </p:nvPr>
        </p:nvSpPr>
        <p:spPr>
          <a:xfrm>
            <a:off x="1103312" y="2387769"/>
            <a:ext cx="9586153" cy="4195481"/>
          </a:xfrm>
        </p:spPr>
        <p:txBody>
          <a:bodyPr>
            <a:normAutofit/>
          </a:bodyPr>
          <a:lstStyle/>
          <a:p>
            <a:pPr algn="just"/>
            <a:r>
              <a:rPr lang="es-EC" sz="4000" dirty="0"/>
              <a:t>El Ecuador a través del Plan Nacional de Minería, quiere orientar y promover dicha actividad, mediante programas de desarrollo a corto, mediano y largo </a:t>
            </a:r>
            <a:r>
              <a:rPr lang="es-EC" sz="4000" dirty="0" smtClean="0"/>
              <a:t>plazo.</a:t>
            </a:r>
          </a:p>
        </p:txBody>
      </p:sp>
      <p:pic>
        <p:nvPicPr>
          <p:cNvPr id="1026" name="Picture 2" descr="http://www.buenvivir.gob.ec/plan-theme/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544" y="485825"/>
            <a:ext cx="22955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ramitesciudadanos.gob.ec/logos_instituciones/logo_inigemm_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499" y="290562"/>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55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a:t>F</a:t>
            </a:r>
            <a:r>
              <a:rPr lang="es-ES" sz="3600" dirty="0" smtClean="0"/>
              <a:t>) Encender motor y resistencias.</a:t>
            </a:r>
            <a:endParaRPr lang="en-US" sz="3600" dirty="0"/>
          </a:p>
        </p:txBody>
      </p:sp>
      <p:pic>
        <p:nvPicPr>
          <p:cNvPr id="6" name="Picture 32" descr="C:\Users\Andres\Desktop\FOTOS RECIPIENTES\DSC_0088.JPG"/>
          <p:cNvPicPr/>
          <p:nvPr/>
        </p:nvPicPr>
        <p:blipFill rotWithShape="1">
          <a:blip r:embed="rId2" cstate="print">
            <a:extLst>
              <a:ext uri="{28A0092B-C50C-407E-A947-70E740481C1C}">
                <a14:useLocalDpi xmlns:a14="http://schemas.microsoft.com/office/drawing/2010/main" val="0"/>
              </a:ext>
            </a:extLst>
          </a:blip>
          <a:srcRect l="17708" r="11333"/>
          <a:stretch/>
        </p:blipFill>
        <p:spPr bwMode="auto">
          <a:xfrm>
            <a:off x="1146220" y="3386182"/>
            <a:ext cx="3773510" cy="2805443"/>
          </a:xfrm>
          <a:prstGeom prst="rect">
            <a:avLst/>
          </a:prstGeom>
          <a:noFill/>
          <a:ln>
            <a:noFill/>
          </a:ln>
        </p:spPr>
      </p:pic>
      <p:sp>
        <p:nvSpPr>
          <p:cNvPr id="7" name="Right Arrow 34"/>
          <p:cNvSpPr/>
          <p:nvPr/>
        </p:nvSpPr>
        <p:spPr>
          <a:xfrm>
            <a:off x="5341212" y="4376779"/>
            <a:ext cx="1509574" cy="824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33" descr="C:\Users\Andres\Desktop\FOTOS RECIPIENTES\DSC_009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8536" y="3682396"/>
            <a:ext cx="4383462" cy="2306280"/>
          </a:xfrm>
          <a:prstGeom prst="rect">
            <a:avLst/>
          </a:prstGeom>
          <a:noFill/>
          <a:ln>
            <a:noFill/>
          </a:ln>
        </p:spPr>
      </p:pic>
    </p:spTree>
    <p:extLst>
      <p:ext uri="{BB962C8B-B14F-4D97-AF65-F5344CB8AC3E}">
        <p14:creationId xmlns:p14="http://schemas.microsoft.com/office/powerpoint/2010/main" val="3025070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62500" lnSpcReduction="20000"/>
          </a:bodyPr>
          <a:lstStyle/>
          <a:p>
            <a:pPr marL="0" lvl="0" indent="0">
              <a:buNone/>
            </a:pPr>
            <a:r>
              <a:rPr lang="es-ES" sz="3600" dirty="0"/>
              <a:t>G</a:t>
            </a:r>
            <a:r>
              <a:rPr lang="es-ES" sz="3600" dirty="0" smtClean="0"/>
              <a:t>) Dejar subir la temperatura, controlando que no se sobrecaliente el motor.</a:t>
            </a:r>
            <a:endParaRPr lang="en-US" sz="3600" dirty="0"/>
          </a:p>
        </p:txBody>
      </p:sp>
      <p:pic>
        <p:nvPicPr>
          <p:cNvPr id="9" name="Picture 38" descr="C:\Users\Andres\Desktop\FOTOS EXPERIMIENTO\Fotos Tesis\DSC_028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49689" y="3619302"/>
            <a:ext cx="3965224" cy="1955442"/>
          </a:xfrm>
          <a:prstGeom prst="rect">
            <a:avLst/>
          </a:prstGeom>
          <a:noFill/>
          <a:ln>
            <a:noFill/>
          </a:ln>
        </p:spPr>
      </p:pic>
    </p:spTree>
    <p:extLst>
      <p:ext uri="{BB962C8B-B14F-4D97-AF65-F5344CB8AC3E}">
        <p14:creationId xmlns:p14="http://schemas.microsoft.com/office/powerpoint/2010/main" val="3683249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smtClean="0"/>
              <a:t>H) Liberar el vapor generado mediante la válvula de desfogue manual</a:t>
            </a:r>
            <a:endParaRPr lang="en-US" sz="3600" dirty="0"/>
          </a:p>
        </p:txBody>
      </p:sp>
      <p:pic>
        <p:nvPicPr>
          <p:cNvPr id="9" name="Picture 35" descr="C:\Users\Andres\Desktop\FOTOS RECIPIENTES\DSC_00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9872" y="3090093"/>
            <a:ext cx="5284510" cy="2937220"/>
          </a:xfrm>
          <a:prstGeom prst="rect">
            <a:avLst/>
          </a:prstGeom>
          <a:noFill/>
          <a:ln>
            <a:noFill/>
          </a:ln>
        </p:spPr>
      </p:pic>
    </p:spTree>
    <p:extLst>
      <p:ext uri="{BB962C8B-B14F-4D97-AF65-F5344CB8AC3E}">
        <p14:creationId xmlns:p14="http://schemas.microsoft.com/office/powerpoint/2010/main" val="2411950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746974"/>
          </a:xfrm>
        </p:spPr>
        <p:txBody>
          <a:bodyPr>
            <a:normAutofit fontScale="70000" lnSpcReduction="20000"/>
          </a:bodyPr>
          <a:lstStyle/>
          <a:p>
            <a:pPr marL="0" lvl="0" indent="0">
              <a:buNone/>
            </a:pPr>
            <a:r>
              <a:rPr lang="es-ES" sz="3600" dirty="0" smtClean="0"/>
              <a:t>I) Dejar enfriar la solución durante 12 horas mínimo y volver a </a:t>
            </a:r>
            <a:r>
              <a:rPr lang="es-ES" sz="3600" dirty="0" err="1" smtClean="0"/>
              <a:t>nitrogenar</a:t>
            </a:r>
            <a:r>
              <a:rPr lang="es-ES" sz="3600" dirty="0" smtClean="0"/>
              <a:t> durante 30 min.</a:t>
            </a:r>
            <a:endParaRPr lang="en-US" sz="3600" dirty="0"/>
          </a:p>
        </p:txBody>
      </p:sp>
      <p:pic>
        <p:nvPicPr>
          <p:cNvPr id="5" name="Picture 32" descr="C:\Users\Andres\Desktop\FOTOS RECIPIENTES\DSC_0088.JPG"/>
          <p:cNvPicPr/>
          <p:nvPr/>
        </p:nvPicPr>
        <p:blipFill rotWithShape="1">
          <a:blip r:embed="rId2" cstate="print">
            <a:extLst>
              <a:ext uri="{28A0092B-C50C-407E-A947-70E740481C1C}">
                <a14:useLocalDpi xmlns:a14="http://schemas.microsoft.com/office/drawing/2010/main" val="0"/>
              </a:ext>
            </a:extLst>
          </a:blip>
          <a:srcRect l="16475" r="45270"/>
          <a:stretch/>
        </p:blipFill>
        <p:spPr bwMode="auto">
          <a:xfrm>
            <a:off x="4468969" y="3064211"/>
            <a:ext cx="2021984" cy="3079012"/>
          </a:xfrm>
          <a:prstGeom prst="rect">
            <a:avLst/>
          </a:prstGeom>
          <a:noFill/>
          <a:ln>
            <a:noFill/>
          </a:ln>
        </p:spPr>
      </p:pic>
    </p:spTree>
    <p:extLst>
      <p:ext uri="{BB962C8B-B14F-4D97-AF65-F5344CB8AC3E}">
        <p14:creationId xmlns:p14="http://schemas.microsoft.com/office/powerpoint/2010/main" val="6061003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CMC</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smtClean="0"/>
              <a:t>Solución de </a:t>
            </a:r>
            <a:r>
              <a:rPr lang="es-ES" sz="3600" dirty="0" err="1" smtClean="0"/>
              <a:t>Carboxi</a:t>
            </a:r>
            <a:r>
              <a:rPr lang="es-ES" sz="3600" dirty="0" smtClean="0"/>
              <a:t> </a:t>
            </a:r>
            <a:r>
              <a:rPr lang="es-ES" sz="3600" dirty="0" err="1" smtClean="0"/>
              <a:t>Metil</a:t>
            </a:r>
            <a:r>
              <a:rPr lang="es-ES" sz="3600" dirty="0" smtClean="0"/>
              <a:t> Celulosa totalmente polimerizada y disuelta</a:t>
            </a:r>
            <a:endParaRPr lang="en-US" sz="3600" dirty="0"/>
          </a:p>
        </p:txBody>
      </p:sp>
      <p:pic>
        <p:nvPicPr>
          <p:cNvPr id="6" name="Picture 39" descr="C:\Users\Andres\Desktop\FOTOS EXPERIMIENTO\Fotos Tesis\DSC_00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14215" y="3623036"/>
            <a:ext cx="3892356" cy="2152574"/>
          </a:xfrm>
          <a:prstGeom prst="rect">
            <a:avLst/>
          </a:prstGeom>
          <a:noFill/>
          <a:ln>
            <a:noFill/>
          </a:ln>
        </p:spPr>
      </p:pic>
    </p:spTree>
    <p:extLst>
      <p:ext uri="{BB962C8B-B14F-4D97-AF65-F5344CB8AC3E}">
        <p14:creationId xmlns:p14="http://schemas.microsoft.com/office/powerpoint/2010/main" val="3463747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a:t>
            </a:r>
            <a:r>
              <a:rPr lang="es-EC" dirty="0" err="1" smtClean="0"/>
              <a:t>Borihidruro</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smtClean="0"/>
              <a:t>A) Se coloca en base, se lubrica eje y se cierra el recipiente</a:t>
            </a:r>
            <a:endParaRPr lang="en-US" sz="3600" dirty="0"/>
          </a:p>
        </p:txBody>
      </p:sp>
      <p:pic>
        <p:nvPicPr>
          <p:cNvPr id="5" name="Picture 40" descr="C:\Users\Andres\Desktop\FOTOS RECIPIENTES\DSC_0102.JPG"/>
          <p:cNvPicPr/>
          <p:nvPr/>
        </p:nvPicPr>
        <p:blipFill rotWithShape="1">
          <a:blip r:embed="rId2" cstate="print">
            <a:extLst>
              <a:ext uri="{28A0092B-C50C-407E-A947-70E740481C1C}">
                <a14:useLocalDpi xmlns:a14="http://schemas.microsoft.com/office/drawing/2010/main" val="0"/>
              </a:ext>
            </a:extLst>
          </a:blip>
          <a:srcRect l="29873" t="15374" r="38729"/>
          <a:stretch/>
        </p:blipFill>
        <p:spPr bwMode="auto">
          <a:xfrm>
            <a:off x="1081826" y="3219717"/>
            <a:ext cx="2189407" cy="2846232"/>
          </a:xfrm>
          <a:prstGeom prst="rect">
            <a:avLst/>
          </a:prstGeom>
          <a:noFill/>
          <a:ln>
            <a:noFill/>
          </a:ln>
        </p:spPr>
      </p:pic>
      <p:sp>
        <p:nvSpPr>
          <p:cNvPr id="7" name="Right Arrow 37"/>
          <p:cNvSpPr/>
          <p:nvPr/>
        </p:nvSpPr>
        <p:spPr>
          <a:xfrm>
            <a:off x="3391426" y="4414378"/>
            <a:ext cx="1045934" cy="45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41" descr="C:\Users\Andres\Desktop\FOTOS RECIPIENTES\DSC_01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553" y="3755218"/>
            <a:ext cx="2714714" cy="1775223"/>
          </a:xfrm>
          <a:prstGeom prst="rect">
            <a:avLst/>
          </a:prstGeom>
          <a:noFill/>
          <a:ln>
            <a:noFill/>
          </a:ln>
        </p:spPr>
      </p:pic>
      <p:sp>
        <p:nvSpPr>
          <p:cNvPr id="9" name="Right Arrow 37"/>
          <p:cNvSpPr/>
          <p:nvPr/>
        </p:nvSpPr>
        <p:spPr>
          <a:xfrm>
            <a:off x="7392460" y="4414378"/>
            <a:ext cx="1045934" cy="45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42" descr="C:\Users\Andres\Desktop\FOTOS RECIPIENTES\DSC_0105.JPG"/>
          <p:cNvPicPr/>
          <p:nvPr/>
        </p:nvPicPr>
        <p:blipFill rotWithShape="1">
          <a:blip r:embed="rId4" cstate="print">
            <a:extLst>
              <a:ext uri="{28A0092B-C50C-407E-A947-70E740481C1C}">
                <a14:useLocalDpi xmlns:a14="http://schemas.microsoft.com/office/drawing/2010/main" val="0"/>
              </a:ext>
            </a:extLst>
          </a:blip>
          <a:srcRect l="24229" t="9514"/>
          <a:stretch/>
        </p:blipFill>
        <p:spPr bwMode="auto">
          <a:xfrm rot="5400000">
            <a:off x="8465161" y="3828768"/>
            <a:ext cx="2331074" cy="1679650"/>
          </a:xfrm>
          <a:prstGeom prst="rect">
            <a:avLst/>
          </a:prstGeom>
          <a:noFill/>
          <a:ln>
            <a:noFill/>
          </a:ln>
        </p:spPr>
      </p:pic>
    </p:spTree>
    <p:extLst>
      <p:ext uri="{BB962C8B-B14F-4D97-AF65-F5344CB8AC3E}">
        <p14:creationId xmlns:p14="http://schemas.microsoft.com/office/powerpoint/2010/main" val="3287093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a:t>
            </a:r>
            <a:r>
              <a:rPr lang="es-EC" dirty="0" err="1" smtClean="0"/>
              <a:t>Borihidruro</a:t>
            </a:r>
            <a:endParaRPr lang="es-EC" dirty="0"/>
          </a:p>
        </p:txBody>
      </p:sp>
      <p:sp>
        <p:nvSpPr>
          <p:cNvPr id="3" name="Marcador de contenido 2"/>
          <p:cNvSpPr>
            <a:spLocks noGrp="1"/>
          </p:cNvSpPr>
          <p:nvPr>
            <p:ph idx="1"/>
          </p:nvPr>
        </p:nvSpPr>
        <p:spPr>
          <a:xfrm>
            <a:off x="510859" y="2189409"/>
            <a:ext cx="11299068" cy="425002"/>
          </a:xfrm>
        </p:spPr>
        <p:txBody>
          <a:bodyPr>
            <a:normAutofit fontScale="55000" lnSpcReduction="20000"/>
          </a:bodyPr>
          <a:lstStyle/>
          <a:p>
            <a:pPr marL="0" lvl="0" indent="0">
              <a:buNone/>
            </a:pPr>
            <a:r>
              <a:rPr lang="es-ES" sz="3600" dirty="0" smtClean="0"/>
              <a:t>B) Colocar 1,457 gr. de </a:t>
            </a:r>
            <a:r>
              <a:rPr lang="es-ES" sz="3600" dirty="0" err="1" smtClean="0"/>
              <a:t>Borihidruro</a:t>
            </a:r>
            <a:r>
              <a:rPr lang="es-ES" sz="3600" dirty="0" smtClean="0"/>
              <a:t> de Sodio en 1050 ml de agua y encender el motor</a:t>
            </a:r>
            <a:endParaRPr lang="en-US" sz="3600" dirty="0"/>
          </a:p>
        </p:txBody>
      </p:sp>
      <p:sp>
        <p:nvSpPr>
          <p:cNvPr id="7" name="Right Arrow 37"/>
          <p:cNvSpPr/>
          <p:nvPr/>
        </p:nvSpPr>
        <p:spPr>
          <a:xfrm>
            <a:off x="6898772" y="4179346"/>
            <a:ext cx="1193452" cy="45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43" descr="C:\Users\Andres\Desktop\FOTOS RECIPIENTES\DSC_0107.JPG"/>
          <p:cNvPicPr/>
          <p:nvPr/>
        </p:nvPicPr>
        <p:blipFill rotWithShape="1">
          <a:blip r:embed="rId2" cstate="print">
            <a:extLst>
              <a:ext uri="{28A0092B-C50C-407E-A947-70E740481C1C}">
                <a14:useLocalDpi xmlns:a14="http://schemas.microsoft.com/office/drawing/2010/main" val="0"/>
              </a:ext>
            </a:extLst>
          </a:blip>
          <a:srcRect l="28005" t="331"/>
          <a:stretch/>
        </p:blipFill>
        <p:spPr bwMode="auto">
          <a:xfrm>
            <a:off x="3889154" y="3386182"/>
            <a:ext cx="2640170" cy="2021983"/>
          </a:xfrm>
          <a:prstGeom prst="rect">
            <a:avLst/>
          </a:prstGeom>
          <a:noFill/>
          <a:ln>
            <a:noFill/>
          </a:ln>
        </p:spPr>
      </p:pic>
      <p:pic>
        <p:nvPicPr>
          <p:cNvPr id="12" name="Picture 44" descr="C:\Users\Andres\Desktop\FOTOS RECIPIENTES\DSC_01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2224" y="3386182"/>
            <a:ext cx="3009618" cy="2043235"/>
          </a:xfrm>
          <a:prstGeom prst="rect">
            <a:avLst/>
          </a:prstGeom>
          <a:noFill/>
          <a:ln>
            <a:noFill/>
          </a:ln>
        </p:spPr>
      </p:pic>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26197" t="375" r="44014"/>
          <a:stretch/>
        </p:blipFill>
        <p:spPr>
          <a:xfrm>
            <a:off x="884442" y="3052153"/>
            <a:ext cx="1482175" cy="2788276"/>
          </a:xfrm>
          <a:prstGeom prst="rect">
            <a:avLst/>
          </a:prstGeom>
        </p:spPr>
      </p:pic>
      <p:sp>
        <p:nvSpPr>
          <p:cNvPr id="13" name="Right Arrow 37"/>
          <p:cNvSpPr/>
          <p:nvPr/>
        </p:nvSpPr>
        <p:spPr>
          <a:xfrm>
            <a:off x="2551341" y="4217839"/>
            <a:ext cx="1193452" cy="45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831437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a:t>
            </a:r>
            <a:r>
              <a:rPr lang="es-EC" dirty="0" err="1" smtClean="0"/>
              <a:t>Borihidruro</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smtClean="0"/>
              <a:t>C) Dejar mezclar durante 10 min</a:t>
            </a:r>
            <a:endParaRPr lang="en-US" sz="3600" dirty="0"/>
          </a:p>
        </p:txBody>
      </p:sp>
      <p:pic>
        <p:nvPicPr>
          <p:cNvPr id="8" name="Picture 42" descr="C:\Users\Andres\Desktop\FOTOS RECIPIENTES\DSC_0105.JPG"/>
          <p:cNvPicPr/>
          <p:nvPr/>
        </p:nvPicPr>
        <p:blipFill rotWithShape="1">
          <a:blip r:embed="rId2" cstate="print">
            <a:extLst>
              <a:ext uri="{28A0092B-C50C-407E-A947-70E740481C1C}">
                <a14:useLocalDpi xmlns:a14="http://schemas.microsoft.com/office/drawing/2010/main" val="0"/>
              </a:ext>
            </a:extLst>
          </a:blip>
          <a:srcRect l="24229" t="9514"/>
          <a:stretch/>
        </p:blipFill>
        <p:spPr bwMode="auto">
          <a:xfrm rot="5400000">
            <a:off x="4389549" y="3309873"/>
            <a:ext cx="3541687" cy="2640168"/>
          </a:xfrm>
          <a:prstGeom prst="rect">
            <a:avLst/>
          </a:prstGeom>
          <a:noFill/>
          <a:ln>
            <a:noFill/>
          </a:ln>
        </p:spPr>
      </p:pic>
    </p:spTree>
    <p:extLst>
      <p:ext uri="{BB962C8B-B14F-4D97-AF65-F5344CB8AC3E}">
        <p14:creationId xmlns:p14="http://schemas.microsoft.com/office/powerpoint/2010/main" val="21761495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Sulfato de Hierro</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smtClean="0"/>
              <a:t>A) Lubricar eje, cerrar reactor  y conectar el sistema</a:t>
            </a:r>
            <a:endParaRPr lang="en-US" sz="3600" dirty="0"/>
          </a:p>
        </p:txBody>
      </p:sp>
      <p:sp>
        <p:nvSpPr>
          <p:cNvPr id="7" name="Right Arrow 37"/>
          <p:cNvSpPr/>
          <p:nvPr/>
        </p:nvSpPr>
        <p:spPr>
          <a:xfrm>
            <a:off x="4444757" y="4243582"/>
            <a:ext cx="1904527" cy="985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45" descr="C:\Users\Andres\Desktop\FOTOS RECIPIENTES\DSC_0109.JPG"/>
          <p:cNvPicPr/>
          <p:nvPr/>
        </p:nvPicPr>
        <p:blipFill rotWithShape="1">
          <a:blip r:embed="rId2" cstate="print">
            <a:extLst>
              <a:ext uri="{28A0092B-C50C-407E-A947-70E740481C1C}">
                <a14:useLocalDpi xmlns:a14="http://schemas.microsoft.com/office/drawing/2010/main" val="0"/>
              </a:ext>
            </a:extLst>
          </a:blip>
          <a:srcRect r="43573"/>
          <a:stretch/>
        </p:blipFill>
        <p:spPr bwMode="auto">
          <a:xfrm>
            <a:off x="1428187" y="3635211"/>
            <a:ext cx="2602900" cy="2472141"/>
          </a:xfrm>
          <a:prstGeom prst="rect">
            <a:avLst/>
          </a:prstGeom>
          <a:noFill/>
          <a:ln>
            <a:noFill/>
          </a:ln>
        </p:spPr>
      </p:pic>
      <p:pic>
        <p:nvPicPr>
          <p:cNvPr id="12" name="Picture 47" descr="C:\Users\Andres\Desktop\FOTOS RECIPIENTES\DSC_0118.JPG"/>
          <p:cNvPicPr/>
          <p:nvPr/>
        </p:nvPicPr>
        <p:blipFill rotWithShape="1">
          <a:blip r:embed="rId3" cstate="print">
            <a:extLst>
              <a:ext uri="{28A0092B-C50C-407E-A947-70E740481C1C}">
                <a14:useLocalDpi xmlns:a14="http://schemas.microsoft.com/office/drawing/2010/main" val="0"/>
              </a:ext>
            </a:extLst>
          </a:blip>
          <a:srcRect r="20967"/>
          <a:stretch/>
        </p:blipFill>
        <p:spPr bwMode="auto">
          <a:xfrm rot="5400000">
            <a:off x="6476469" y="3160392"/>
            <a:ext cx="3140530" cy="2567560"/>
          </a:xfrm>
          <a:prstGeom prst="rect">
            <a:avLst/>
          </a:prstGeom>
          <a:noFill/>
          <a:ln>
            <a:noFill/>
          </a:ln>
        </p:spPr>
      </p:pic>
    </p:spTree>
    <p:extLst>
      <p:ext uri="{BB962C8B-B14F-4D97-AF65-F5344CB8AC3E}">
        <p14:creationId xmlns:p14="http://schemas.microsoft.com/office/powerpoint/2010/main" val="1779684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Sulfato de Hierro</a:t>
            </a:r>
            <a:endParaRPr lang="es-EC" dirty="0"/>
          </a:p>
        </p:txBody>
      </p:sp>
      <p:sp>
        <p:nvSpPr>
          <p:cNvPr id="3" name="Marcador de contenido 2"/>
          <p:cNvSpPr>
            <a:spLocks noGrp="1"/>
          </p:cNvSpPr>
          <p:nvPr>
            <p:ph idx="1"/>
          </p:nvPr>
        </p:nvSpPr>
        <p:spPr>
          <a:xfrm>
            <a:off x="510859" y="2189409"/>
            <a:ext cx="11299068" cy="425002"/>
          </a:xfrm>
        </p:spPr>
        <p:txBody>
          <a:bodyPr>
            <a:normAutofit fontScale="70000" lnSpcReduction="20000"/>
          </a:bodyPr>
          <a:lstStyle/>
          <a:p>
            <a:pPr marL="0" lvl="0" indent="0">
              <a:buNone/>
            </a:pPr>
            <a:r>
              <a:rPr lang="es-ES" sz="3600" dirty="0" smtClean="0"/>
              <a:t>A) Lubricar eje, cerrar reactor  y conectar el sistema</a:t>
            </a:r>
            <a:endParaRPr lang="en-US" sz="3600" dirty="0"/>
          </a:p>
        </p:txBody>
      </p:sp>
      <p:sp>
        <p:nvSpPr>
          <p:cNvPr id="7" name="Right Arrow 37"/>
          <p:cNvSpPr/>
          <p:nvPr/>
        </p:nvSpPr>
        <p:spPr>
          <a:xfrm>
            <a:off x="4444757" y="4243582"/>
            <a:ext cx="1904527" cy="985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45" descr="C:\Users\Andres\Desktop\FOTOS RECIPIENTES\DSC_0109.JPG"/>
          <p:cNvPicPr/>
          <p:nvPr/>
        </p:nvPicPr>
        <p:blipFill rotWithShape="1">
          <a:blip r:embed="rId2" cstate="print">
            <a:extLst>
              <a:ext uri="{28A0092B-C50C-407E-A947-70E740481C1C}">
                <a14:useLocalDpi xmlns:a14="http://schemas.microsoft.com/office/drawing/2010/main" val="0"/>
              </a:ext>
            </a:extLst>
          </a:blip>
          <a:srcRect r="43573"/>
          <a:stretch/>
        </p:blipFill>
        <p:spPr bwMode="auto">
          <a:xfrm>
            <a:off x="1428187" y="3635211"/>
            <a:ext cx="2602900" cy="2472141"/>
          </a:xfrm>
          <a:prstGeom prst="rect">
            <a:avLst/>
          </a:prstGeom>
          <a:noFill/>
          <a:ln>
            <a:noFill/>
          </a:ln>
        </p:spPr>
      </p:pic>
      <p:pic>
        <p:nvPicPr>
          <p:cNvPr id="12" name="Picture 47" descr="C:\Users\Andres\Desktop\FOTOS RECIPIENTES\DSC_0118.JPG"/>
          <p:cNvPicPr/>
          <p:nvPr/>
        </p:nvPicPr>
        <p:blipFill rotWithShape="1">
          <a:blip r:embed="rId3" cstate="print">
            <a:extLst>
              <a:ext uri="{28A0092B-C50C-407E-A947-70E740481C1C}">
                <a14:useLocalDpi xmlns:a14="http://schemas.microsoft.com/office/drawing/2010/main" val="0"/>
              </a:ext>
            </a:extLst>
          </a:blip>
          <a:srcRect r="20967"/>
          <a:stretch/>
        </p:blipFill>
        <p:spPr bwMode="auto">
          <a:xfrm rot="5400000">
            <a:off x="6476469" y="3253307"/>
            <a:ext cx="3140530" cy="2567560"/>
          </a:xfrm>
          <a:prstGeom prst="rect">
            <a:avLst/>
          </a:prstGeom>
          <a:noFill/>
          <a:ln>
            <a:noFill/>
          </a:ln>
        </p:spPr>
      </p:pic>
    </p:spTree>
    <p:extLst>
      <p:ext uri="{BB962C8B-B14F-4D97-AF65-F5344CB8AC3E}">
        <p14:creationId xmlns:p14="http://schemas.microsoft.com/office/powerpoint/2010/main" val="274824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6000" dirty="0" smtClean="0"/>
              <a:t>Objetivo General:</a:t>
            </a:r>
            <a:endParaRPr lang="es-EC" sz="6000" b="1" dirty="0"/>
          </a:p>
        </p:txBody>
      </p:sp>
      <p:sp>
        <p:nvSpPr>
          <p:cNvPr id="3" name="Marcador de contenido 2"/>
          <p:cNvSpPr>
            <a:spLocks noGrp="1"/>
          </p:cNvSpPr>
          <p:nvPr>
            <p:ph idx="1"/>
          </p:nvPr>
        </p:nvSpPr>
        <p:spPr>
          <a:xfrm>
            <a:off x="1103312" y="2387769"/>
            <a:ext cx="9058119" cy="4195481"/>
          </a:xfrm>
        </p:spPr>
        <p:txBody>
          <a:bodyPr>
            <a:normAutofit/>
          </a:bodyPr>
          <a:lstStyle/>
          <a:p>
            <a:pPr algn="just"/>
            <a:r>
              <a:rPr lang="es-EC" sz="4000" dirty="0"/>
              <a:t>Diseñar un reactor para la obtención de nano-partículas y facilidades asociadas.</a:t>
            </a:r>
            <a:endParaRPr lang="en-US" sz="4000" dirty="0"/>
          </a:p>
          <a:p>
            <a:pPr marL="0" indent="0">
              <a:buNone/>
            </a:pPr>
            <a:endParaRPr lang="es-EC" sz="4000" dirty="0" smtClean="0"/>
          </a:p>
        </p:txBody>
      </p:sp>
    </p:spTree>
    <p:extLst>
      <p:ext uri="{BB962C8B-B14F-4D97-AF65-F5344CB8AC3E}">
        <p14:creationId xmlns:p14="http://schemas.microsoft.com/office/powerpoint/2010/main" val="868372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Sulfato de Hierro</a:t>
            </a:r>
            <a:endParaRPr lang="es-EC" dirty="0"/>
          </a:p>
        </p:txBody>
      </p:sp>
      <p:sp>
        <p:nvSpPr>
          <p:cNvPr id="3" name="Marcador de contenido 2"/>
          <p:cNvSpPr>
            <a:spLocks noGrp="1"/>
          </p:cNvSpPr>
          <p:nvPr>
            <p:ph idx="1"/>
          </p:nvPr>
        </p:nvSpPr>
        <p:spPr>
          <a:xfrm>
            <a:off x="510859" y="2189408"/>
            <a:ext cx="11363462" cy="695459"/>
          </a:xfrm>
        </p:spPr>
        <p:txBody>
          <a:bodyPr>
            <a:normAutofit fontScale="62500" lnSpcReduction="20000"/>
          </a:bodyPr>
          <a:lstStyle/>
          <a:p>
            <a:pPr marL="0" lvl="0" indent="0">
              <a:buNone/>
            </a:pPr>
            <a:r>
              <a:rPr lang="es-ES" sz="3600" dirty="0"/>
              <a:t>B</a:t>
            </a:r>
            <a:r>
              <a:rPr lang="es-ES" sz="3600" dirty="0" smtClean="0"/>
              <a:t>) Se extrae el aire que se encuentra en el interior del reactor accionando la bomba de vacío.</a:t>
            </a:r>
            <a:endParaRPr lang="en-US" sz="3600" dirty="0"/>
          </a:p>
        </p:txBody>
      </p:sp>
      <p:pic>
        <p:nvPicPr>
          <p:cNvPr id="8" name="Picture 46" descr="C:\Users\Andres\Desktop\FOTOS RECIPIENTES\DSC_01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0327" y="3206839"/>
            <a:ext cx="4490403" cy="2743200"/>
          </a:xfrm>
          <a:prstGeom prst="rect">
            <a:avLst/>
          </a:prstGeom>
          <a:noFill/>
          <a:ln>
            <a:noFill/>
          </a:ln>
        </p:spPr>
      </p:pic>
    </p:spTree>
    <p:extLst>
      <p:ext uri="{BB962C8B-B14F-4D97-AF65-F5344CB8AC3E}">
        <p14:creationId xmlns:p14="http://schemas.microsoft.com/office/powerpoint/2010/main" val="25991644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Sulfato de Hierro</a:t>
            </a:r>
            <a:endParaRPr lang="es-EC" dirty="0"/>
          </a:p>
        </p:txBody>
      </p:sp>
      <p:sp>
        <p:nvSpPr>
          <p:cNvPr id="3" name="Marcador de contenido 2"/>
          <p:cNvSpPr>
            <a:spLocks noGrp="1"/>
          </p:cNvSpPr>
          <p:nvPr>
            <p:ph idx="1"/>
          </p:nvPr>
        </p:nvSpPr>
        <p:spPr>
          <a:xfrm>
            <a:off x="510859" y="2189408"/>
            <a:ext cx="11389220" cy="669702"/>
          </a:xfrm>
        </p:spPr>
        <p:txBody>
          <a:bodyPr>
            <a:normAutofit fontScale="62500" lnSpcReduction="20000"/>
          </a:bodyPr>
          <a:lstStyle/>
          <a:p>
            <a:pPr marL="0" lvl="0" indent="0">
              <a:buNone/>
            </a:pPr>
            <a:r>
              <a:rPr lang="es-ES" sz="3600" dirty="0" smtClean="0"/>
              <a:t>C) Se ingresa al reactor 20,85 gr. de Sulfato de Hierro y 750 ml de agua y se acciona el motor</a:t>
            </a:r>
            <a:endParaRPr lang="en-US" sz="3600" dirty="0"/>
          </a:p>
        </p:txBody>
      </p:sp>
      <p:pic>
        <p:nvPicPr>
          <p:cNvPr id="5" name="Picture 48" descr="C:\Users\Andres\Desktop\FOTOS RECIPIENTES\DSC_01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553" y="3210608"/>
            <a:ext cx="4317844" cy="2919735"/>
          </a:xfrm>
          <a:prstGeom prst="rect">
            <a:avLst/>
          </a:prstGeom>
          <a:noFill/>
          <a:ln>
            <a:noFill/>
          </a:ln>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3556" t="2629" r="43803"/>
          <a:stretch/>
        </p:blipFill>
        <p:spPr>
          <a:xfrm>
            <a:off x="1352282" y="3676386"/>
            <a:ext cx="1184856" cy="1988180"/>
          </a:xfrm>
          <a:prstGeom prst="rect">
            <a:avLst/>
          </a:prstGeom>
        </p:spPr>
      </p:pic>
      <p:sp>
        <p:nvSpPr>
          <p:cNvPr id="7" name="Right Arrow 37"/>
          <p:cNvSpPr/>
          <p:nvPr/>
        </p:nvSpPr>
        <p:spPr>
          <a:xfrm>
            <a:off x="3079596" y="4177855"/>
            <a:ext cx="1904527" cy="985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10536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Nano-partículas</a:t>
            </a:r>
            <a:endParaRPr lang="es-EC" dirty="0"/>
          </a:p>
        </p:txBody>
      </p:sp>
      <p:sp>
        <p:nvSpPr>
          <p:cNvPr id="3" name="Marcador de contenido 2"/>
          <p:cNvSpPr>
            <a:spLocks noGrp="1"/>
          </p:cNvSpPr>
          <p:nvPr>
            <p:ph idx="1"/>
          </p:nvPr>
        </p:nvSpPr>
        <p:spPr>
          <a:xfrm>
            <a:off x="510859" y="2189408"/>
            <a:ext cx="11324826" cy="772733"/>
          </a:xfrm>
        </p:spPr>
        <p:txBody>
          <a:bodyPr>
            <a:normAutofit fontScale="70000" lnSpcReduction="20000"/>
          </a:bodyPr>
          <a:lstStyle/>
          <a:p>
            <a:pPr marL="0" lvl="0" indent="0">
              <a:buNone/>
            </a:pPr>
            <a:r>
              <a:rPr lang="es-ES" sz="3600" dirty="0"/>
              <a:t>A</a:t>
            </a:r>
            <a:r>
              <a:rPr lang="es-ES" sz="3600" dirty="0" smtClean="0"/>
              <a:t>) Se vierte la solución de CMC en el reactor abriendo la válvula de paso correspondiente, encendida la bomba de vacío</a:t>
            </a:r>
            <a:endParaRPr lang="en-US" sz="3600" dirty="0"/>
          </a:p>
        </p:txBody>
      </p:sp>
      <p:pic>
        <p:nvPicPr>
          <p:cNvPr id="6" name="Picture 49" descr="C:\Users\Andres\Desktop\FOTOS RECIPIENTES\DSC_0111.JPG"/>
          <p:cNvPicPr/>
          <p:nvPr/>
        </p:nvPicPr>
        <p:blipFill rotWithShape="1">
          <a:blip r:embed="rId2" cstate="print">
            <a:extLst>
              <a:ext uri="{28A0092B-C50C-407E-A947-70E740481C1C}">
                <a14:useLocalDpi xmlns:a14="http://schemas.microsoft.com/office/drawing/2010/main" val="0"/>
              </a:ext>
            </a:extLst>
          </a:blip>
          <a:srcRect l="10124"/>
          <a:stretch/>
        </p:blipFill>
        <p:spPr bwMode="auto">
          <a:xfrm>
            <a:off x="3258356" y="3188384"/>
            <a:ext cx="4643124" cy="28646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6045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Nano-partículas</a:t>
            </a:r>
            <a:endParaRPr lang="es-EC" dirty="0"/>
          </a:p>
        </p:txBody>
      </p:sp>
      <p:sp>
        <p:nvSpPr>
          <p:cNvPr id="3" name="Marcador de contenido 2"/>
          <p:cNvSpPr>
            <a:spLocks noGrp="1"/>
          </p:cNvSpPr>
          <p:nvPr>
            <p:ph idx="1"/>
          </p:nvPr>
        </p:nvSpPr>
        <p:spPr>
          <a:xfrm>
            <a:off x="510859" y="2189408"/>
            <a:ext cx="11324826" cy="772733"/>
          </a:xfrm>
        </p:spPr>
        <p:txBody>
          <a:bodyPr>
            <a:normAutofit fontScale="70000" lnSpcReduction="20000"/>
          </a:bodyPr>
          <a:lstStyle/>
          <a:p>
            <a:pPr marL="0" lvl="0" indent="0">
              <a:buNone/>
            </a:pPr>
            <a:r>
              <a:rPr lang="es-ES" sz="3600" dirty="0"/>
              <a:t>B</a:t>
            </a:r>
            <a:r>
              <a:rPr lang="es-ES" sz="3600" dirty="0" smtClean="0"/>
              <a:t>) Se vierte la solución de CMC en el reactor abriendo la válvula de paso correspondiente, encendida la bomba de vacío</a:t>
            </a:r>
            <a:endParaRPr lang="en-US" sz="3600" dirty="0"/>
          </a:p>
        </p:txBody>
      </p:sp>
      <p:pic>
        <p:nvPicPr>
          <p:cNvPr id="6" name="Picture 49" descr="C:\Users\Andres\Desktop\FOTOS RECIPIENTES\DSC_0111.JPG"/>
          <p:cNvPicPr/>
          <p:nvPr/>
        </p:nvPicPr>
        <p:blipFill rotWithShape="1">
          <a:blip r:embed="rId2" cstate="print">
            <a:extLst>
              <a:ext uri="{28A0092B-C50C-407E-A947-70E740481C1C}">
                <a14:useLocalDpi xmlns:a14="http://schemas.microsoft.com/office/drawing/2010/main" val="0"/>
              </a:ext>
            </a:extLst>
          </a:blip>
          <a:srcRect l="10124"/>
          <a:stretch/>
        </p:blipFill>
        <p:spPr bwMode="auto">
          <a:xfrm>
            <a:off x="3258356" y="3188384"/>
            <a:ext cx="4643124" cy="28646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65949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Nano-partículas</a:t>
            </a:r>
            <a:endParaRPr lang="es-EC" dirty="0"/>
          </a:p>
        </p:txBody>
      </p:sp>
      <p:sp>
        <p:nvSpPr>
          <p:cNvPr id="3" name="Marcador de contenido 2"/>
          <p:cNvSpPr>
            <a:spLocks noGrp="1"/>
          </p:cNvSpPr>
          <p:nvPr>
            <p:ph idx="1"/>
          </p:nvPr>
        </p:nvSpPr>
        <p:spPr>
          <a:xfrm>
            <a:off x="510859" y="2189408"/>
            <a:ext cx="11324826" cy="772733"/>
          </a:xfrm>
        </p:spPr>
        <p:txBody>
          <a:bodyPr>
            <a:normAutofit fontScale="70000" lnSpcReduction="20000"/>
          </a:bodyPr>
          <a:lstStyle/>
          <a:p>
            <a:pPr marL="0" lvl="0" indent="0">
              <a:buNone/>
            </a:pPr>
            <a:r>
              <a:rPr lang="es-ES" sz="3600" dirty="0"/>
              <a:t>B</a:t>
            </a:r>
            <a:r>
              <a:rPr lang="es-ES" sz="3600" dirty="0" smtClean="0"/>
              <a:t>) Se abre la válvula de aguja para dejar pasar a la solución de </a:t>
            </a:r>
            <a:r>
              <a:rPr lang="es-ES" sz="3600" dirty="0" err="1" smtClean="0"/>
              <a:t>Borihidruro</a:t>
            </a:r>
            <a:r>
              <a:rPr lang="es-ES" sz="3600" dirty="0" smtClean="0"/>
              <a:t>, de tal manera que caiga gota a gota en el reactor</a:t>
            </a:r>
            <a:endParaRPr lang="en-US" sz="3600" dirty="0"/>
          </a:p>
        </p:txBody>
      </p:sp>
      <p:pic>
        <p:nvPicPr>
          <p:cNvPr id="7" name="Imagen 6"/>
          <p:cNvPicPr>
            <a:picLocks noChangeAspect="1"/>
          </p:cNvPicPr>
          <p:nvPr/>
        </p:nvPicPr>
        <p:blipFill rotWithShape="1">
          <a:blip r:embed="rId2"/>
          <a:srcRect l="6679" t="1513"/>
          <a:stretch/>
        </p:blipFill>
        <p:spPr>
          <a:xfrm>
            <a:off x="4365938" y="3409632"/>
            <a:ext cx="3814895" cy="2655982"/>
          </a:xfrm>
          <a:prstGeom prst="rect">
            <a:avLst/>
          </a:prstGeom>
        </p:spPr>
      </p:pic>
      <p:cxnSp>
        <p:nvCxnSpPr>
          <p:cNvPr id="9" name="Conector recto de flecha 8"/>
          <p:cNvCxnSpPr/>
          <p:nvPr/>
        </p:nvCxnSpPr>
        <p:spPr>
          <a:xfrm>
            <a:off x="3979572" y="3580327"/>
            <a:ext cx="1416676" cy="643943"/>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74584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Generación de Nano-partículas</a:t>
            </a:r>
            <a:endParaRPr lang="es-EC" dirty="0"/>
          </a:p>
        </p:txBody>
      </p:sp>
      <p:sp>
        <p:nvSpPr>
          <p:cNvPr id="3" name="Marcador de contenido 2"/>
          <p:cNvSpPr>
            <a:spLocks noGrp="1"/>
          </p:cNvSpPr>
          <p:nvPr>
            <p:ph idx="1"/>
          </p:nvPr>
        </p:nvSpPr>
        <p:spPr>
          <a:xfrm>
            <a:off x="510858" y="2189408"/>
            <a:ext cx="11311947" cy="425003"/>
          </a:xfrm>
        </p:spPr>
        <p:txBody>
          <a:bodyPr>
            <a:normAutofit fontScale="70000" lnSpcReduction="20000"/>
          </a:bodyPr>
          <a:lstStyle/>
          <a:p>
            <a:pPr marL="0" lvl="0" indent="0">
              <a:buNone/>
            </a:pPr>
            <a:r>
              <a:rPr lang="es-ES" sz="3600" dirty="0" smtClean="0"/>
              <a:t>C) Dejar agitar el sistema durante 10 min</a:t>
            </a:r>
            <a:endParaRPr lang="en-US" sz="3600" dirty="0"/>
          </a:p>
        </p:txBody>
      </p:sp>
      <p:pic>
        <p:nvPicPr>
          <p:cNvPr id="6" name="Picture 50" descr="C:\Users\Andres\Desktop\FOTOS RECIPIENTES\DSC_01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322" y="3018558"/>
            <a:ext cx="5338740" cy="3408000"/>
          </a:xfrm>
          <a:prstGeom prst="rect">
            <a:avLst/>
          </a:prstGeom>
          <a:noFill/>
          <a:ln>
            <a:noFill/>
          </a:ln>
        </p:spPr>
      </p:pic>
    </p:spTree>
    <p:extLst>
      <p:ext uri="{BB962C8B-B14F-4D97-AF65-F5344CB8AC3E}">
        <p14:creationId xmlns:p14="http://schemas.microsoft.com/office/powerpoint/2010/main" val="25155963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Medición de Nano-partículas</a:t>
            </a:r>
            <a:endParaRPr lang="es-EC" dirty="0"/>
          </a:p>
        </p:txBody>
      </p:sp>
      <p:sp>
        <p:nvSpPr>
          <p:cNvPr id="3" name="Marcador de contenido 2"/>
          <p:cNvSpPr>
            <a:spLocks noGrp="1"/>
          </p:cNvSpPr>
          <p:nvPr>
            <p:ph idx="1"/>
          </p:nvPr>
        </p:nvSpPr>
        <p:spPr>
          <a:xfrm>
            <a:off x="510859" y="2189408"/>
            <a:ext cx="11273310" cy="695460"/>
          </a:xfrm>
        </p:spPr>
        <p:txBody>
          <a:bodyPr>
            <a:normAutofit fontScale="62500" lnSpcReduction="20000"/>
          </a:bodyPr>
          <a:lstStyle/>
          <a:p>
            <a:pPr marL="0" lvl="0" indent="0">
              <a:buNone/>
            </a:pPr>
            <a:r>
              <a:rPr lang="es-ES" sz="3600" dirty="0" smtClean="0"/>
              <a:t>A) Se apaga el sistema y se extrae el producto final abriendo la válvula de salida</a:t>
            </a:r>
            <a:endParaRPr lang="en-US" sz="3600" dirty="0"/>
          </a:p>
        </p:txBody>
      </p:sp>
      <p:pic>
        <p:nvPicPr>
          <p:cNvPr id="7" name="Picture 51" descr="C:\Users\Andres\Desktop\FOTOS EXPERIMIENTO\DSC_0049.JPG"/>
          <p:cNvPicPr/>
          <p:nvPr/>
        </p:nvPicPr>
        <p:blipFill rotWithShape="1">
          <a:blip r:embed="rId2" cstate="print">
            <a:extLst>
              <a:ext uri="{28A0092B-C50C-407E-A947-70E740481C1C}">
                <a14:useLocalDpi xmlns:a14="http://schemas.microsoft.com/office/drawing/2010/main" val="0"/>
              </a:ext>
            </a:extLst>
          </a:blip>
          <a:srcRect l="30151" t="10200" r="30497" b="17102"/>
          <a:stretch/>
        </p:blipFill>
        <p:spPr bwMode="auto">
          <a:xfrm>
            <a:off x="4378817" y="3477295"/>
            <a:ext cx="2794715" cy="2653048"/>
          </a:xfrm>
          <a:prstGeom prst="rect">
            <a:avLst/>
          </a:prstGeom>
          <a:noFill/>
          <a:ln>
            <a:noFill/>
          </a:ln>
        </p:spPr>
      </p:pic>
    </p:spTree>
    <p:extLst>
      <p:ext uri="{BB962C8B-B14F-4D97-AF65-F5344CB8AC3E}">
        <p14:creationId xmlns:p14="http://schemas.microsoft.com/office/powerpoint/2010/main" val="29161689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Medición de Nano-partículas</a:t>
            </a:r>
            <a:endParaRPr lang="es-EC" dirty="0"/>
          </a:p>
        </p:txBody>
      </p:sp>
      <p:sp>
        <p:nvSpPr>
          <p:cNvPr id="3" name="Marcador de contenido 2"/>
          <p:cNvSpPr>
            <a:spLocks noGrp="1"/>
          </p:cNvSpPr>
          <p:nvPr>
            <p:ph idx="1"/>
          </p:nvPr>
        </p:nvSpPr>
        <p:spPr>
          <a:xfrm>
            <a:off x="510859" y="2189408"/>
            <a:ext cx="11427856" cy="965916"/>
          </a:xfrm>
        </p:spPr>
        <p:txBody>
          <a:bodyPr>
            <a:normAutofit fontScale="62500" lnSpcReduction="20000"/>
          </a:bodyPr>
          <a:lstStyle/>
          <a:p>
            <a:pPr marL="0" lvl="0" indent="0">
              <a:buNone/>
            </a:pPr>
            <a:r>
              <a:rPr lang="es-ES" sz="3600" dirty="0"/>
              <a:t>B</a:t>
            </a:r>
            <a:r>
              <a:rPr lang="es-ES" sz="3600" dirty="0" smtClean="0"/>
              <a:t>) Se extrae de 4 - 6 gotas de nano-partículas y se las coloca en la celda de medición, haciéndolas pasar por un filtro de 0,45 µm, y se las disuelve en agua destilada  </a:t>
            </a:r>
            <a:endParaRPr lang="en-US" sz="3600" dirty="0"/>
          </a:p>
        </p:txBody>
      </p:sp>
      <p:pic>
        <p:nvPicPr>
          <p:cNvPr id="5" name="Picture 52" descr="C:\Users\Andres\Desktop\FOTOS EXPERIMIENTO\DSC_0046.JPG"/>
          <p:cNvPicPr/>
          <p:nvPr/>
        </p:nvPicPr>
        <p:blipFill rotWithShape="1">
          <a:blip r:embed="rId2" cstate="print">
            <a:extLst>
              <a:ext uri="{28A0092B-C50C-407E-A947-70E740481C1C}">
                <a14:useLocalDpi xmlns:a14="http://schemas.microsoft.com/office/drawing/2010/main" val="0"/>
              </a:ext>
            </a:extLst>
          </a:blip>
          <a:srcRect l="27325" t="482" b="17685"/>
          <a:stretch/>
        </p:blipFill>
        <p:spPr bwMode="auto">
          <a:xfrm>
            <a:off x="2009104" y="3786389"/>
            <a:ext cx="2651599" cy="1712890"/>
          </a:xfrm>
          <a:prstGeom prst="rect">
            <a:avLst/>
          </a:prstGeom>
          <a:noFill/>
          <a:ln>
            <a:noFill/>
          </a:ln>
        </p:spPr>
      </p:pic>
      <p:sp>
        <p:nvSpPr>
          <p:cNvPr id="6" name="Right Arrow 54"/>
          <p:cNvSpPr/>
          <p:nvPr/>
        </p:nvSpPr>
        <p:spPr>
          <a:xfrm>
            <a:off x="4844610" y="4240392"/>
            <a:ext cx="1363005" cy="613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55" descr="C:\Users\Andres\Desktop\FOTOS RECIPIENTES\DSC_0123.JPG"/>
          <p:cNvPicPr/>
          <p:nvPr/>
        </p:nvPicPr>
        <p:blipFill rotWithShape="1">
          <a:blip r:embed="rId3" cstate="print">
            <a:extLst>
              <a:ext uri="{28A0092B-C50C-407E-A947-70E740481C1C}">
                <a14:useLocalDpi xmlns:a14="http://schemas.microsoft.com/office/drawing/2010/main" val="0"/>
              </a:ext>
            </a:extLst>
          </a:blip>
          <a:srcRect l="34659" t="18862" r="36576" b="1"/>
          <a:stretch/>
        </p:blipFill>
        <p:spPr bwMode="auto">
          <a:xfrm>
            <a:off x="6864440" y="3580327"/>
            <a:ext cx="1339402" cy="2051505"/>
          </a:xfrm>
          <a:prstGeom prst="rect">
            <a:avLst/>
          </a:prstGeom>
          <a:noFill/>
          <a:ln>
            <a:noFill/>
          </a:ln>
        </p:spPr>
      </p:pic>
    </p:spTree>
    <p:extLst>
      <p:ext uri="{BB962C8B-B14F-4D97-AF65-F5344CB8AC3E}">
        <p14:creationId xmlns:p14="http://schemas.microsoft.com/office/powerpoint/2010/main" val="1610811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Medición de Nano-partículas</a:t>
            </a:r>
            <a:endParaRPr lang="es-EC" dirty="0"/>
          </a:p>
        </p:txBody>
      </p:sp>
      <p:sp>
        <p:nvSpPr>
          <p:cNvPr id="3" name="Marcador de contenido 2"/>
          <p:cNvSpPr>
            <a:spLocks noGrp="1"/>
          </p:cNvSpPr>
          <p:nvPr>
            <p:ph idx="1"/>
          </p:nvPr>
        </p:nvSpPr>
        <p:spPr>
          <a:xfrm>
            <a:off x="510859" y="2189408"/>
            <a:ext cx="11427856" cy="965916"/>
          </a:xfrm>
        </p:spPr>
        <p:txBody>
          <a:bodyPr>
            <a:normAutofit fontScale="85000" lnSpcReduction="10000"/>
          </a:bodyPr>
          <a:lstStyle/>
          <a:p>
            <a:pPr marL="0" lvl="0" indent="0">
              <a:buNone/>
            </a:pPr>
            <a:r>
              <a:rPr lang="es-ES" sz="3600" dirty="0" smtClean="0"/>
              <a:t>C) Se coloca la celda en la máquina de medición, y se determina el diámetro promedio de las nano-partículas  </a:t>
            </a:r>
            <a:endParaRPr lang="en-US" sz="3600" dirty="0"/>
          </a:p>
        </p:txBody>
      </p:sp>
      <p:sp>
        <p:nvSpPr>
          <p:cNvPr id="6" name="Right Arrow 54"/>
          <p:cNvSpPr/>
          <p:nvPr/>
        </p:nvSpPr>
        <p:spPr>
          <a:xfrm>
            <a:off x="4844610" y="4240392"/>
            <a:ext cx="1363005" cy="613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56" descr="C:\Users\Andres\Desktop\FOTOS RECIPIENTES\DSC_01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618" y="3687242"/>
            <a:ext cx="2767334" cy="1799157"/>
          </a:xfrm>
          <a:prstGeom prst="rect">
            <a:avLst/>
          </a:prstGeom>
          <a:noFill/>
          <a:ln>
            <a:noFill/>
          </a:ln>
        </p:spPr>
      </p:pic>
      <p:pic>
        <p:nvPicPr>
          <p:cNvPr id="9" name="Picture 308" descr="C:\Users\Andres\Desktop\FOTOS EXPERIMIENTO\DSC_0004.JPG"/>
          <p:cNvPicPr/>
          <p:nvPr/>
        </p:nvPicPr>
        <p:blipFill rotWithShape="1">
          <a:blip r:embed="rId3" cstate="print">
            <a:extLst>
              <a:ext uri="{28A0092B-C50C-407E-A947-70E740481C1C}">
                <a14:useLocalDpi xmlns:a14="http://schemas.microsoft.com/office/drawing/2010/main" val="0"/>
              </a:ext>
            </a:extLst>
          </a:blip>
          <a:srcRect l="16742" t="13445" r="-99"/>
          <a:stretch/>
        </p:blipFill>
        <p:spPr bwMode="auto">
          <a:xfrm>
            <a:off x="6439438" y="3580327"/>
            <a:ext cx="3000777" cy="21422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69742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0756" y="895356"/>
            <a:ext cx="11128714" cy="2971051"/>
          </a:xfrm>
        </p:spPr>
        <p:txBody>
          <a:bodyPr/>
          <a:lstStyle/>
          <a:p>
            <a:r>
              <a:rPr lang="es-ES" sz="7200" dirty="0" smtClean="0"/>
              <a:t>Fabricación de prototipo</a:t>
            </a:r>
            <a:r>
              <a:rPr lang="en-US" sz="4800" dirty="0"/>
              <a:t/>
            </a:r>
            <a:br>
              <a:rPr lang="en-US" sz="4800" dirty="0"/>
            </a:br>
            <a:endParaRPr lang="en-US" sz="4800" dirty="0"/>
          </a:p>
        </p:txBody>
      </p:sp>
      <p:pic>
        <p:nvPicPr>
          <p:cNvPr id="1026" name="Picture 2" descr="https://encrypted-tbn2.gstatic.com/images?q=tbn:ANd9GcSGBGXq1YJu4FeF8DaoWk-ebrWKuez6Ni7PMLSDxXo-6h7zTjuU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222" y="2380881"/>
            <a:ext cx="3747707" cy="378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56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6000" dirty="0" smtClean="0"/>
              <a:t>Objetivos Específicos:</a:t>
            </a:r>
            <a:endParaRPr lang="es-EC" sz="6000" b="1" dirty="0"/>
          </a:p>
        </p:txBody>
      </p:sp>
      <p:sp>
        <p:nvSpPr>
          <p:cNvPr id="3" name="Marcador de contenido 2"/>
          <p:cNvSpPr>
            <a:spLocks noGrp="1"/>
          </p:cNvSpPr>
          <p:nvPr>
            <p:ph idx="1"/>
          </p:nvPr>
        </p:nvSpPr>
        <p:spPr>
          <a:xfrm>
            <a:off x="1103312" y="2387769"/>
            <a:ext cx="9586153" cy="4195481"/>
          </a:xfrm>
        </p:spPr>
        <p:txBody>
          <a:bodyPr>
            <a:normAutofit/>
          </a:bodyPr>
          <a:lstStyle/>
          <a:p>
            <a:pPr lvl="0" algn="just"/>
            <a:r>
              <a:rPr lang="es-EC" sz="3600" dirty="0"/>
              <a:t>Diseñar un modelo escala del Reactor de Nano-partículas metálicas y sus facilidades asociadas, en base a normativa aplicable.</a:t>
            </a:r>
            <a:endParaRPr lang="en-US" sz="3600" dirty="0"/>
          </a:p>
          <a:p>
            <a:pPr lvl="0" algn="just"/>
            <a:r>
              <a:rPr lang="es-EC" sz="3600" dirty="0"/>
              <a:t>Investigar y determinar un material no metálico para los recipientes aplicable para la elaboración de nano-partículas.</a:t>
            </a:r>
            <a:endParaRPr lang="en-US" sz="3600" dirty="0"/>
          </a:p>
          <a:p>
            <a:pPr marL="0" indent="0">
              <a:buNone/>
            </a:pPr>
            <a:endParaRPr lang="es-EC" sz="4000" dirty="0" smtClean="0"/>
          </a:p>
        </p:txBody>
      </p:sp>
    </p:spTree>
    <p:extLst>
      <p:ext uri="{BB962C8B-B14F-4D97-AF65-F5344CB8AC3E}">
        <p14:creationId xmlns:p14="http://schemas.microsoft.com/office/powerpoint/2010/main" val="26237778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endParaRPr lang="es-EC" dirty="0"/>
          </a:p>
        </p:txBody>
      </p:sp>
      <p:sp>
        <p:nvSpPr>
          <p:cNvPr id="3" name="Marcador de contenido 2"/>
          <p:cNvSpPr>
            <a:spLocks noGrp="1"/>
          </p:cNvSpPr>
          <p:nvPr>
            <p:ph idx="1"/>
          </p:nvPr>
        </p:nvSpPr>
        <p:spPr>
          <a:xfrm>
            <a:off x="818712" y="2222287"/>
            <a:ext cx="10862426" cy="3972451"/>
          </a:xfrm>
        </p:spPr>
        <p:txBody>
          <a:bodyPr>
            <a:normAutofit fontScale="85000" lnSpcReduction="20000"/>
          </a:bodyPr>
          <a:lstStyle/>
          <a:p>
            <a:pPr marL="457200" lvl="1" indent="0">
              <a:buNone/>
            </a:pPr>
            <a:r>
              <a:rPr lang="es-ES" sz="2800" dirty="0" smtClean="0"/>
              <a:t>Material de fabricación: </a:t>
            </a:r>
            <a:r>
              <a:rPr lang="es-ES" sz="2800" dirty="0" err="1" smtClean="0"/>
              <a:t>Duralón</a:t>
            </a:r>
            <a:r>
              <a:rPr lang="es-ES" sz="2800" dirty="0" smtClean="0"/>
              <a:t> </a:t>
            </a:r>
          </a:p>
          <a:p>
            <a:pPr marL="457200" lvl="1" indent="0">
              <a:buNone/>
            </a:pPr>
            <a:r>
              <a:rPr lang="es-ES" sz="2800" dirty="0" smtClean="0"/>
              <a:t>Materiales: Tocho </a:t>
            </a:r>
            <a:r>
              <a:rPr lang="es-EC" sz="2800" dirty="0" smtClean="0"/>
              <a:t>de </a:t>
            </a:r>
            <a:r>
              <a:rPr lang="es-EC" sz="2800" dirty="0"/>
              <a:t>Ø230X285 mm</a:t>
            </a:r>
            <a:endParaRPr lang="es-ES" sz="2800" dirty="0" smtClean="0"/>
          </a:p>
          <a:p>
            <a:pPr marL="457200" lvl="1" indent="0">
              <a:buNone/>
            </a:pPr>
            <a:r>
              <a:rPr lang="es-ES" sz="2800" dirty="0" smtClean="0"/>
              <a:t>Procesos:</a:t>
            </a:r>
          </a:p>
          <a:p>
            <a:pPr lvl="1"/>
            <a:r>
              <a:rPr lang="es-ES" sz="2800" dirty="0" err="1" smtClean="0"/>
              <a:t>Refrentado</a:t>
            </a:r>
            <a:r>
              <a:rPr lang="es-ES" sz="2800" dirty="0" smtClean="0"/>
              <a:t> </a:t>
            </a:r>
            <a:r>
              <a:rPr lang="es-ES" sz="2800" dirty="0"/>
              <a:t>de caras </a:t>
            </a:r>
            <a:endParaRPr lang="en-US" sz="2800" dirty="0"/>
          </a:p>
          <a:p>
            <a:pPr lvl="1"/>
            <a:r>
              <a:rPr lang="es-ES" sz="2800" dirty="0"/>
              <a:t>Cilindrado entre dos puntos por torno</a:t>
            </a:r>
            <a:endParaRPr lang="en-US" sz="2800" dirty="0"/>
          </a:p>
          <a:p>
            <a:pPr lvl="1"/>
            <a:r>
              <a:rPr lang="es-ES" sz="2800" dirty="0"/>
              <a:t>Maquinado en CNC</a:t>
            </a:r>
            <a:endParaRPr lang="en-US" sz="2800" dirty="0"/>
          </a:p>
          <a:p>
            <a:pPr lvl="1"/>
            <a:r>
              <a:rPr lang="es-ES" sz="2800" dirty="0"/>
              <a:t>Taladrado para aberturas</a:t>
            </a:r>
            <a:endParaRPr lang="en-US" sz="2800" dirty="0"/>
          </a:p>
          <a:p>
            <a:pPr lvl="1"/>
            <a:r>
              <a:rPr lang="es-ES" sz="2800" dirty="0" err="1"/>
              <a:t>Machuelado</a:t>
            </a:r>
            <a:r>
              <a:rPr lang="es-ES" sz="2800" dirty="0"/>
              <a:t> para roscas </a:t>
            </a:r>
            <a:r>
              <a:rPr lang="es-ES" sz="2800" dirty="0" smtClean="0"/>
              <a:t>NPT</a:t>
            </a:r>
          </a:p>
          <a:p>
            <a:pPr lvl="1"/>
            <a:r>
              <a:rPr lang="en-US" sz="2800" dirty="0" smtClean="0"/>
              <a:t>Corte </a:t>
            </a:r>
            <a:r>
              <a:rPr lang="en-US" sz="2800" dirty="0" err="1"/>
              <a:t>por</a:t>
            </a:r>
            <a:r>
              <a:rPr lang="en-US" sz="2800" dirty="0"/>
              <a:t> </a:t>
            </a:r>
            <a:r>
              <a:rPr lang="en-US" sz="2800" dirty="0" err="1"/>
              <a:t>Cizalla</a:t>
            </a:r>
            <a:endParaRPr lang="en-US" sz="2800" dirty="0"/>
          </a:p>
        </p:txBody>
      </p:sp>
    </p:spTree>
    <p:extLst>
      <p:ext uri="{BB962C8B-B14F-4D97-AF65-F5344CB8AC3E}">
        <p14:creationId xmlns:p14="http://schemas.microsoft.com/office/powerpoint/2010/main" val="19125049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endParaRPr lang="es-EC" dirty="0"/>
          </a:p>
        </p:txBody>
      </p:sp>
      <p:pic>
        <p:nvPicPr>
          <p:cNvPr id="5" name="Imagen 4" descr="C:\Users\MartinSal89\Pictures\Tesis\DSC_0176.jpg"/>
          <p:cNvPicPr/>
          <p:nvPr/>
        </p:nvPicPr>
        <p:blipFill rotWithShape="1">
          <a:blip r:embed="rId2" cstate="print">
            <a:extLst>
              <a:ext uri="{28A0092B-C50C-407E-A947-70E740481C1C}">
                <a14:useLocalDpi xmlns:a14="http://schemas.microsoft.com/office/drawing/2010/main" val="0"/>
              </a:ext>
            </a:extLst>
          </a:blip>
          <a:srcRect l="18131" t="4344" r="26879"/>
          <a:stretch/>
        </p:blipFill>
        <p:spPr bwMode="auto">
          <a:xfrm>
            <a:off x="3850783" y="2267621"/>
            <a:ext cx="3827431" cy="39915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24303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Carboxi</a:t>
            </a:r>
            <a:r>
              <a:rPr lang="es-EC" dirty="0" smtClean="0"/>
              <a:t> </a:t>
            </a:r>
            <a:r>
              <a:rPr lang="es-EC" dirty="0" err="1" smtClean="0"/>
              <a:t>Metil</a:t>
            </a:r>
            <a:r>
              <a:rPr lang="es-EC" dirty="0" smtClean="0"/>
              <a:t> Celulosa</a:t>
            </a:r>
            <a:endParaRPr lang="es-EC" dirty="0"/>
          </a:p>
        </p:txBody>
      </p:sp>
      <p:sp>
        <p:nvSpPr>
          <p:cNvPr id="3" name="Marcador de contenido 2"/>
          <p:cNvSpPr>
            <a:spLocks noGrp="1"/>
          </p:cNvSpPr>
          <p:nvPr>
            <p:ph idx="1"/>
          </p:nvPr>
        </p:nvSpPr>
        <p:spPr>
          <a:xfrm>
            <a:off x="818712" y="2222287"/>
            <a:ext cx="10862426" cy="3972451"/>
          </a:xfrm>
        </p:spPr>
        <p:txBody>
          <a:bodyPr>
            <a:normAutofit/>
          </a:bodyPr>
          <a:lstStyle/>
          <a:p>
            <a:pPr marL="457200" lvl="1" indent="0">
              <a:buNone/>
            </a:pPr>
            <a:r>
              <a:rPr lang="es-ES" sz="2800" dirty="0" smtClean="0"/>
              <a:t>Material</a:t>
            </a:r>
            <a:r>
              <a:rPr lang="es-ES" sz="2800" dirty="0"/>
              <a:t>: Acero </a:t>
            </a:r>
            <a:r>
              <a:rPr lang="es-ES" sz="2800" dirty="0" err="1"/>
              <a:t>Inox</a:t>
            </a:r>
            <a:r>
              <a:rPr lang="es-ES" sz="2800" dirty="0"/>
              <a:t> </a:t>
            </a:r>
            <a:r>
              <a:rPr lang="es-ES" sz="2800" dirty="0" err="1"/>
              <a:t>austenítico</a:t>
            </a:r>
            <a:r>
              <a:rPr lang="es-ES" sz="2800" dirty="0"/>
              <a:t> 304</a:t>
            </a:r>
            <a:endParaRPr lang="es-ES" sz="2800" dirty="0" smtClean="0"/>
          </a:p>
          <a:p>
            <a:pPr marL="457200" lvl="1" indent="0">
              <a:buNone/>
            </a:pPr>
            <a:r>
              <a:rPr lang="es-ES" sz="2800" dirty="0" smtClean="0"/>
              <a:t>Materiales:</a:t>
            </a:r>
          </a:p>
          <a:p>
            <a:pPr lvl="0"/>
            <a:r>
              <a:rPr lang="es-ES" dirty="0"/>
              <a:t>Brida </a:t>
            </a:r>
            <a:r>
              <a:rPr lang="es-ES" dirty="0" err="1"/>
              <a:t>Inox</a:t>
            </a:r>
            <a:r>
              <a:rPr lang="es-ES" dirty="0"/>
              <a:t> deslizable 4” X 150 </a:t>
            </a:r>
            <a:r>
              <a:rPr lang="es-ES" dirty="0" err="1"/>
              <a:t>lbs</a:t>
            </a:r>
            <a:r>
              <a:rPr lang="es-ES" dirty="0"/>
              <a:t> T304</a:t>
            </a:r>
            <a:endParaRPr lang="en-US" sz="2800" dirty="0"/>
          </a:p>
          <a:p>
            <a:pPr lvl="0"/>
            <a:r>
              <a:rPr lang="es-ES" dirty="0"/>
              <a:t>Brida </a:t>
            </a:r>
            <a:r>
              <a:rPr lang="es-ES" dirty="0" err="1"/>
              <a:t>Inox</a:t>
            </a:r>
            <a:r>
              <a:rPr lang="es-ES" dirty="0"/>
              <a:t> ciega 4” X 150 </a:t>
            </a:r>
            <a:r>
              <a:rPr lang="es-ES" dirty="0" err="1"/>
              <a:t>lbs</a:t>
            </a:r>
            <a:r>
              <a:rPr lang="es-ES" dirty="0"/>
              <a:t> T304</a:t>
            </a:r>
            <a:endParaRPr lang="en-US" sz="2800" dirty="0"/>
          </a:p>
          <a:p>
            <a:pPr lvl="0"/>
            <a:r>
              <a:rPr lang="es-ES" dirty="0"/>
              <a:t>Tubería </a:t>
            </a:r>
            <a:r>
              <a:rPr lang="es-ES" dirty="0" err="1"/>
              <a:t>Inox</a:t>
            </a:r>
            <a:r>
              <a:rPr lang="es-ES" dirty="0"/>
              <a:t> 304 SCH40 Ø4”X335mm</a:t>
            </a:r>
            <a:endParaRPr lang="en-US" sz="2800" dirty="0"/>
          </a:p>
          <a:p>
            <a:pPr lvl="0"/>
            <a:r>
              <a:rPr lang="es-ES" dirty="0"/>
              <a:t>Plancha </a:t>
            </a:r>
            <a:r>
              <a:rPr lang="es-ES" dirty="0" err="1"/>
              <a:t>Inox</a:t>
            </a:r>
            <a:r>
              <a:rPr lang="es-ES" dirty="0"/>
              <a:t> 304 4mm Ø140mm</a:t>
            </a:r>
            <a:endParaRPr lang="en-US" sz="2800" dirty="0"/>
          </a:p>
          <a:p>
            <a:pPr lvl="0"/>
            <a:r>
              <a:rPr lang="es-ES" dirty="0" err="1"/>
              <a:t>Threatolet</a:t>
            </a:r>
            <a:r>
              <a:rPr lang="es-ES" dirty="0"/>
              <a:t> </a:t>
            </a:r>
            <a:r>
              <a:rPr lang="es-ES" dirty="0" err="1"/>
              <a:t>Inox</a:t>
            </a:r>
            <a:r>
              <a:rPr lang="es-ES" dirty="0"/>
              <a:t> roscados ½” por 3000 </a:t>
            </a:r>
            <a:r>
              <a:rPr lang="es-ES" dirty="0" err="1"/>
              <a:t>lbs</a:t>
            </a:r>
            <a:r>
              <a:rPr lang="es-ES" dirty="0"/>
              <a:t> T304</a:t>
            </a:r>
            <a:endParaRPr lang="en-US" sz="2800" dirty="0"/>
          </a:p>
          <a:p>
            <a:pPr lvl="1"/>
            <a:endParaRPr lang="es-ES" sz="2800" dirty="0" smtClean="0"/>
          </a:p>
        </p:txBody>
      </p:sp>
    </p:spTree>
    <p:extLst>
      <p:ext uri="{BB962C8B-B14F-4D97-AF65-F5344CB8AC3E}">
        <p14:creationId xmlns:p14="http://schemas.microsoft.com/office/powerpoint/2010/main" val="38480175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Carboxi</a:t>
            </a:r>
            <a:r>
              <a:rPr lang="es-EC" dirty="0" smtClean="0"/>
              <a:t> </a:t>
            </a:r>
            <a:r>
              <a:rPr lang="es-EC" dirty="0" err="1" smtClean="0"/>
              <a:t>Metil</a:t>
            </a:r>
            <a:r>
              <a:rPr lang="es-EC" dirty="0" smtClean="0"/>
              <a:t> Celulosa</a:t>
            </a:r>
            <a:endParaRPr lang="es-EC" dirty="0"/>
          </a:p>
        </p:txBody>
      </p:sp>
      <p:sp>
        <p:nvSpPr>
          <p:cNvPr id="3" name="Marcador de contenido 2"/>
          <p:cNvSpPr>
            <a:spLocks noGrp="1"/>
          </p:cNvSpPr>
          <p:nvPr>
            <p:ph idx="1"/>
          </p:nvPr>
        </p:nvSpPr>
        <p:spPr>
          <a:xfrm>
            <a:off x="908864" y="2273803"/>
            <a:ext cx="10862426" cy="3972451"/>
          </a:xfrm>
        </p:spPr>
        <p:txBody>
          <a:bodyPr>
            <a:normAutofit fontScale="92500" lnSpcReduction="10000"/>
          </a:bodyPr>
          <a:lstStyle/>
          <a:p>
            <a:pPr marL="457200" lvl="1" indent="0">
              <a:buNone/>
            </a:pPr>
            <a:r>
              <a:rPr lang="es-ES" sz="2800" dirty="0" smtClean="0"/>
              <a:t>Procesos:</a:t>
            </a:r>
          </a:p>
          <a:p>
            <a:pPr marL="0" lvl="0" indent="0">
              <a:buNone/>
            </a:pPr>
            <a:r>
              <a:rPr lang="es-ES" sz="2100" b="1" dirty="0"/>
              <a:t>Cuerpo:</a:t>
            </a:r>
            <a:endParaRPr lang="en-US" sz="3800" b="1" dirty="0"/>
          </a:p>
          <a:p>
            <a:pPr lvl="0"/>
            <a:r>
              <a:rPr lang="es-ES" dirty="0"/>
              <a:t>Unión de Brida deslizable con Tubo </a:t>
            </a:r>
            <a:r>
              <a:rPr lang="es-ES" dirty="0" err="1"/>
              <a:t>Inóx</a:t>
            </a:r>
            <a:r>
              <a:rPr lang="es-ES" dirty="0"/>
              <a:t> con soldadura TIG.</a:t>
            </a:r>
            <a:endParaRPr lang="en-US" sz="2800" dirty="0"/>
          </a:p>
          <a:p>
            <a:pPr lvl="0"/>
            <a:r>
              <a:rPr lang="es-ES" dirty="0"/>
              <a:t>Taladrado de aberturas en cuerpo</a:t>
            </a:r>
            <a:endParaRPr lang="en-US" sz="2800" dirty="0"/>
          </a:p>
          <a:p>
            <a:pPr lvl="0"/>
            <a:r>
              <a:rPr lang="es-ES" dirty="0"/>
              <a:t>Soldeo TIG de </a:t>
            </a:r>
            <a:r>
              <a:rPr lang="es-ES" dirty="0" err="1"/>
              <a:t>threatolets</a:t>
            </a:r>
            <a:r>
              <a:rPr lang="es-ES" dirty="0"/>
              <a:t> con el tanque</a:t>
            </a:r>
            <a:endParaRPr lang="en-US" sz="2800" dirty="0"/>
          </a:p>
          <a:p>
            <a:pPr lvl="0"/>
            <a:r>
              <a:rPr lang="es-ES" dirty="0"/>
              <a:t>Doblado de plancha </a:t>
            </a:r>
            <a:r>
              <a:rPr lang="es-ES" dirty="0" err="1"/>
              <a:t>inox</a:t>
            </a:r>
            <a:r>
              <a:rPr lang="es-ES" dirty="0"/>
              <a:t> para dar forma semiesférica</a:t>
            </a:r>
            <a:endParaRPr lang="en-US" sz="2800" dirty="0"/>
          </a:p>
          <a:p>
            <a:pPr lvl="0"/>
            <a:r>
              <a:rPr lang="es-ES" dirty="0"/>
              <a:t>Unión de plancha doblada con Tubo a través de soldadura TIG.   </a:t>
            </a:r>
            <a:endParaRPr lang="en-US" sz="2800" dirty="0" smtClean="0"/>
          </a:p>
          <a:p>
            <a:pPr marL="0" lvl="0" indent="0">
              <a:buNone/>
            </a:pPr>
            <a:r>
              <a:rPr lang="es-ES" sz="2100" b="1" dirty="0" smtClean="0"/>
              <a:t>Tapa:</a:t>
            </a:r>
            <a:endParaRPr lang="en-US" sz="3800" b="1" dirty="0" smtClean="0"/>
          </a:p>
          <a:p>
            <a:pPr lvl="0"/>
            <a:r>
              <a:rPr lang="es-ES" dirty="0" smtClean="0"/>
              <a:t>Brida </a:t>
            </a:r>
            <a:r>
              <a:rPr lang="es-ES" dirty="0"/>
              <a:t>Ciega </a:t>
            </a:r>
            <a:endParaRPr lang="en-US" sz="2800" dirty="0"/>
          </a:p>
          <a:p>
            <a:pPr lvl="0"/>
            <a:r>
              <a:rPr lang="es-ES" dirty="0"/>
              <a:t>Taladrado y </a:t>
            </a:r>
            <a:r>
              <a:rPr lang="es-ES" dirty="0" err="1"/>
              <a:t>Machuelado</a:t>
            </a:r>
            <a:r>
              <a:rPr lang="es-ES" dirty="0"/>
              <a:t> para aberturas de tapa.</a:t>
            </a:r>
            <a:endParaRPr lang="en-US" sz="2800" dirty="0"/>
          </a:p>
          <a:p>
            <a:pPr marL="457200" lvl="1" indent="0">
              <a:buNone/>
            </a:pPr>
            <a:endParaRPr lang="es-ES" sz="2800" dirty="0" smtClean="0"/>
          </a:p>
        </p:txBody>
      </p:sp>
    </p:spTree>
    <p:extLst>
      <p:ext uri="{BB962C8B-B14F-4D97-AF65-F5344CB8AC3E}">
        <p14:creationId xmlns:p14="http://schemas.microsoft.com/office/powerpoint/2010/main" val="1376679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Carboxi</a:t>
            </a:r>
            <a:r>
              <a:rPr lang="es-EC" dirty="0" smtClean="0"/>
              <a:t> </a:t>
            </a:r>
            <a:r>
              <a:rPr lang="es-EC" dirty="0" err="1" smtClean="0"/>
              <a:t>Metil</a:t>
            </a:r>
            <a:r>
              <a:rPr lang="es-EC" dirty="0" smtClean="0"/>
              <a:t> Celulosa</a:t>
            </a:r>
            <a:endParaRPr lang="es-EC" dirty="0"/>
          </a:p>
        </p:txBody>
      </p:sp>
      <p:pic>
        <p:nvPicPr>
          <p:cNvPr id="5" name="Imagen 4" descr="C:\Users\MartinSal89\Pictures\Tesis\IMG-20131009-WA0000.jpg"/>
          <p:cNvPicPr/>
          <p:nvPr/>
        </p:nvPicPr>
        <p:blipFill rotWithShape="1">
          <a:blip r:embed="rId2" cstate="print">
            <a:extLst>
              <a:ext uri="{28A0092B-C50C-407E-A947-70E740481C1C}">
                <a14:useLocalDpi xmlns:a14="http://schemas.microsoft.com/office/drawing/2010/main" val="0"/>
              </a:ext>
            </a:extLst>
          </a:blip>
          <a:srcRect l="21095" t="17991" r="20348" b="10452"/>
          <a:stretch/>
        </p:blipFill>
        <p:spPr bwMode="auto">
          <a:xfrm>
            <a:off x="4765183" y="2359221"/>
            <a:ext cx="1787382" cy="39900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50973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Nano-partículas</a:t>
            </a:r>
            <a:endParaRPr lang="es-EC" dirty="0"/>
          </a:p>
        </p:txBody>
      </p:sp>
      <p:sp>
        <p:nvSpPr>
          <p:cNvPr id="3" name="Marcador de contenido 2"/>
          <p:cNvSpPr>
            <a:spLocks noGrp="1"/>
          </p:cNvSpPr>
          <p:nvPr>
            <p:ph idx="1"/>
          </p:nvPr>
        </p:nvSpPr>
        <p:spPr>
          <a:xfrm>
            <a:off x="818712" y="2222287"/>
            <a:ext cx="10862426" cy="3972451"/>
          </a:xfrm>
        </p:spPr>
        <p:txBody>
          <a:bodyPr>
            <a:normAutofit fontScale="92500" lnSpcReduction="20000"/>
          </a:bodyPr>
          <a:lstStyle/>
          <a:p>
            <a:pPr marL="457200" lvl="1" indent="0">
              <a:buNone/>
            </a:pPr>
            <a:r>
              <a:rPr lang="es-ES" sz="2800" dirty="0" smtClean="0"/>
              <a:t>Material: </a:t>
            </a:r>
            <a:r>
              <a:rPr lang="es-ES" sz="2800" dirty="0" err="1" smtClean="0"/>
              <a:t>Duralón</a:t>
            </a:r>
            <a:r>
              <a:rPr lang="es-ES" sz="2800" dirty="0" smtClean="0"/>
              <a:t> </a:t>
            </a:r>
            <a:r>
              <a:rPr lang="es-EC" sz="2800" dirty="0" smtClean="0"/>
              <a:t>de Ø250X285 </a:t>
            </a:r>
            <a:r>
              <a:rPr lang="es-EC" sz="2800" dirty="0"/>
              <a:t>mm</a:t>
            </a:r>
            <a:endParaRPr lang="es-ES" sz="2800" dirty="0" smtClean="0"/>
          </a:p>
          <a:p>
            <a:pPr marL="457200" lvl="1" indent="0">
              <a:buNone/>
            </a:pPr>
            <a:r>
              <a:rPr lang="es-ES" sz="2800" dirty="0" smtClean="0"/>
              <a:t>Procesos:</a:t>
            </a:r>
          </a:p>
          <a:p>
            <a:pPr lvl="1"/>
            <a:r>
              <a:rPr lang="es-ES" sz="2800" dirty="0" err="1" smtClean="0"/>
              <a:t>Refrentado</a:t>
            </a:r>
            <a:r>
              <a:rPr lang="es-ES" sz="2800" dirty="0" smtClean="0"/>
              <a:t> </a:t>
            </a:r>
            <a:r>
              <a:rPr lang="es-ES" sz="2800" dirty="0"/>
              <a:t>de caras </a:t>
            </a:r>
            <a:endParaRPr lang="en-US" sz="2800" dirty="0"/>
          </a:p>
          <a:p>
            <a:pPr lvl="1"/>
            <a:r>
              <a:rPr lang="es-ES" sz="2800" dirty="0"/>
              <a:t>Cilindrado entre dos puntos por torno</a:t>
            </a:r>
            <a:endParaRPr lang="en-US" sz="2800" dirty="0"/>
          </a:p>
          <a:p>
            <a:pPr lvl="1"/>
            <a:r>
              <a:rPr lang="es-ES" sz="2800" dirty="0"/>
              <a:t>Maquinado en CNC</a:t>
            </a:r>
            <a:endParaRPr lang="en-US" sz="2800" dirty="0"/>
          </a:p>
          <a:p>
            <a:pPr lvl="1"/>
            <a:r>
              <a:rPr lang="es-ES" sz="2800" dirty="0"/>
              <a:t>Taladrado para aberturas</a:t>
            </a:r>
            <a:endParaRPr lang="en-US" sz="2800" dirty="0"/>
          </a:p>
          <a:p>
            <a:pPr lvl="1"/>
            <a:r>
              <a:rPr lang="es-ES" sz="2800" dirty="0" err="1"/>
              <a:t>Machuelado</a:t>
            </a:r>
            <a:r>
              <a:rPr lang="es-ES" sz="2800" dirty="0"/>
              <a:t> para roscas </a:t>
            </a:r>
            <a:r>
              <a:rPr lang="es-ES" sz="2800" dirty="0" smtClean="0"/>
              <a:t>NPT</a:t>
            </a:r>
          </a:p>
          <a:p>
            <a:pPr lvl="1"/>
            <a:r>
              <a:rPr lang="en-US" sz="2800" dirty="0" smtClean="0"/>
              <a:t>Corte </a:t>
            </a:r>
            <a:r>
              <a:rPr lang="en-US" sz="2800" dirty="0" err="1"/>
              <a:t>por</a:t>
            </a:r>
            <a:r>
              <a:rPr lang="en-US" sz="2800" dirty="0"/>
              <a:t> </a:t>
            </a:r>
            <a:r>
              <a:rPr lang="en-US" sz="2800" dirty="0" err="1"/>
              <a:t>Cizalla</a:t>
            </a:r>
            <a:endParaRPr lang="en-US" sz="2800" dirty="0"/>
          </a:p>
        </p:txBody>
      </p:sp>
    </p:spTree>
    <p:extLst>
      <p:ext uri="{BB962C8B-B14F-4D97-AF65-F5344CB8AC3E}">
        <p14:creationId xmlns:p14="http://schemas.microsoft.com/office/powerpoint/2010/main" val="2718954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Nano-partículas</a:t>
            </a:r>
            <a:endParaRPr lang="es-EC" dirty="0"/>
          </a:p>
        </p:txBody>
      </p:sp>
      <p:pic>
        <p:nvPicPr>
          <p:cNvPr id="4" name="Imagen 3" descr="C:\Users\MartinSal89\Pictures\Tesis\DSC_0178.jpg"/>
          <p:cNvPicPr/>
          <p:nvPr/>
        </p:nvPicPr>
        <p:blipFill rotWithShape="1">
          <a:blip r:embed="rId2" cstate="print">
            <a:extLst>
              <a:ext uri="{28A0092B-C50C-407E-A947-70E740481C1C}">
                <a14:useLocalDpi xmlns:a14="http://schemas.microsoft.com/office/drawing/2010/main" val="0"/>
              </a:ext>
            </a:extLst>
          </a:blip>
          <a:srcRect l="10592" t="12671" r="40326"/>
          <a:stretch/>
        </p:blipFill>
        <p:spPr bwMode="auto">
          <a:xfrm>
            <a:off x="3721994" y="2596872"/>
            <a:ext cx="3437318" cy="34046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93037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0756" y="895356"/>
            <a:ext cx="11128714" cy="2971051"/>
          </a:xfrm>
        </p:spPr>
        <p:txBody>
          <a:bodyPr/>
          <a:lstStyle/>
          <a:p>
            <a:r>
              <a:rPr lang="es-ES" sz="7200" dirty="0" smtClean="0"/>
              <a:t>Pruebas de Funcionamiento</a:t>
            </a:r>
            <a:r>
              <a:rPr lang="en-US" sz="4800" dirty="0"/>
              <a:t/>
            </a:r>
            <a:br>
              <a:rPr lang="en-US" sz="4800" dirty="0"/>
            </a:br>
            <a:endParaRPr lang="en-US" sz="4800" dirty="0"/>
          </a:p>
        </p:txBody>
      </p:sp>
      <p:pic>
        <p:nvPicPr>
          <p:cNvPr id="2050" name="Picture 2" descr="https://encrypted-tbn1.gstatic.com/images?q=tbn:ANd9GcTt6vgoRbUeGpxX98e3LDmtTFUlcVXfUJGYw5QSzuJUP71ucBkq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385" y="2950871"/>
            <a:ext cx="3663860" cy="366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264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Carboxi</a:t>
            </a:r>
            <a:r>
              <a:rPr lang="es-EC" dirty="0" smtClean="0"/>
              <a:t> </a:t>
            </a:r>
            <a:r>
              <a:rPr lang="es-EC" dirty="0" err="1" smtClean="0"/>
              <a:t>Metil</a:t>
            </a:r>
            <a:r>
              <a:rPr lang="es-EC" dirty="0" smtClean="0"/>
              <a:t> Celulosa</a:t>
            </a:r>
            <a:endParaRPr lang="es-EC" dirty="0"/>
          </a:p>
        </p:txBody>
      </p:sp>
      <p:sp>
        <p:nvSpPr>
          <p:cNvPr id="3" name="Marcador de contenido 2"/>
          <p:cNvSpPr>
            <a:spLocks noGrp="1"/>
          </p:cNvSpPr>
          <p:nvPr>
            <p:ph idx="1"/>
          </p:nvPr>
        </p:nvSpPr>
        <p:spPr>
          <a:xfrm>
            <a:off x="818712" y="2222287"/>
            <a:ext cx="10334392" cy="3972451"/>
          </a:xfrm>
        </p:spPr>
        <p:txBody>
          <a:bodyPr>
            <a:normAutofit/>
          </a:bodyPr>
          <a:lstStyle/>
          <a:p>
            <a:pPr lvl="1" algn="just"/>
            <a:r>
              <a:rPr lang="es-ES" sz="3600" dirty="0"/>
              <a:t>Prueba Neumática a 60 psi de presión durante 2 h.</a:t>
            </a:r>
            <a:endParaRPr lang="en-US" sz="3600" dirty="0"/>
          </a:p>
          <a:p>
            <a:pPr lvl="1" algn="just"/>
            <a:r>
              <a:rPr lang="es-ES" sz="3600" dirty="0"/>
              <a:t>Prueba de calentamiento, de 20 – 92 °C en 25 min</a:t>
            </a:r>
            <a:endParaRPr lang="en-US" sz="3600" dirty="0"/>
          </a:p>
          <a:p>
            <a:pPr marL="457200" lvl="1" indent="0">
              <a:buNone/>
            </a:pPr>
            <a:endParaRPr lang="es-ES" sz="3600" dirty="0" smtClean="0"/>
          </a:p>
        </p:txBody>
      </p:sp>
    </p:spTree>
    <p:extLst>
      <p:ext uri="{BB962C8B-B14F-4D97-AF65-F5344CB8AC3E}">
        <p14:creationId xmlns:p14="http://schemas.microsoft.com/office/powerpoint/2010/main" val="15506000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 Neumática CMC</a:t>
            </a:r>
            <a:endParaRPr lang="es-EC" dirty="0"/>
          </a:p>
        </p:txBody>
      </p:sp>
      <p:sp>
        <p:nvSpPr>
          <p:cNvPr id="4" name="Marcador de contenido 2"/>
          <p:cNvSpPr txBox="1">
            <a:spLocks/>
          </p:cNvSpPr>
          <p:nvPr/>
        </p:nvSpPr>
        <p:spPr>
          <a:xfrm>
            <a:off x="810000" y="2168074"/>
            <a:ext cx="10871138" cy="45671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s-ES" sz="1600" dirty="0" smtClean="0"/>
              <a:t>Potencia que consume agitar un fluido</a:t>
            </a:r>
            <a:endParaRPr lang="es-EC" sz="1600" dirty="0"/>
          </a:p>
        </p:txBody>
      </p:sp>
      <mc:AlternateContent xmlns:mc="http://schemas.openxmlformats.org/markup-compatibility/2006" xmlns:a14="http://schemas.microsoft.com/office/drawing/2010/main">
        <mc:Choice Requires="a14">
          <p:sp>
            <p:nvSpPr>
              <p:cNvPr id="5" name="Marcador de contenido 2"/>
              <p:cNvSpPr txBox="1">
                <a:spLocks/>
              </p:cNvSpPr>
              <p:nvPr/>
            </p:nvSpPr>
            <p:spPr>
              <a:xfrm>
                <a:off x="1906073" y="2896497"/>
                <a:ext cx="7585657" cy="1362662"/>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sty m:val="p"/>
                        </m:rPr>
                        <a:rPr lang="es-ES" sz="2800">
                          <a:latin typeface="Cambria Math" panose="02040503050406030204" pitchFamily="18" charset="0"/>
                        </a:rPr>
                        <m:t>Ph</m:t>
                      </m:r>
                      <m:r>
                        <a:rPr lang="es-ES" sz="2800">
                          <a:latin typeface="Cambria Math" panose="02040503050406030204" pitchFamily="18" charset="0"/>
                        </a:rPr>
                        <m:t>=1.3</m:t>
                      </m:r>
                      <m:r>
                        <a:rPr lang="es-ES" sz="2800" i="1">
                          <a:latin typeface="Cambria Math" panose="02040503050406030204" pitchFamily="18" charset="0"/>
                        </a:rPr>
                        <m:t>∗</m:t>
                      </m:r>
                      <m:d>
                        <m:dPr>
                          <m:ctrlPr>
                            <a:rPr lang="en-US" sz="2800" i="1">
                              <a:latin typeface="Cambria Math"/>
                            </a:rPr>
                          </m:ctrlPr>
                        </m:dPr>
                        <m:e>
                          <m:r>
                            <m:rPr>
                              <m:sty m:val="p"/>
                            </m:rPr>
                            <a:rPr lang="es-ES" sz="2800">
                              <a:latin typeface="Cambria Math" panose="02040503050406030204" pitchFamily="18" charset="0"/>
                            </a:rPr>
                            <m:t>MAWP</m:t>
                          </m:r>
                          <m:r>
                            <a:rPr lang="es-ES" sz="2800">
                              <a:latin typeface="Cambria Math" panose="02040503050406030204" pitchFamily="18" charset="0"/>
                            </a:rPr>
                            <m:t> ó </m:t>
                          </m:r>
                          <m:r>
                            <m:rPr>
                              <m:sty m:val="p"/>
                            </m:rPr>
                            <a:rPr lang="es-ES" sz="2800">
                              <a:latin typeface="Cambria Math" panose="02040503050406030204" pitchFamily="18" charset="0"/>
                            </a:rPr>
                            <m:t>Pd</m:t>
                          </m:r>
                        </m:e>
                      </m:d>
                      <m:r>
                        <a:rPr lang="es-ES" sz="2800" i="1">
                          <a:latin typeface="Cambria Math" panose="02040503050406030204" pitchFamily="18" charset="0"/>
                        </a:rPr>
                        <m:t>∗</m:t>
                      </m:r>
                      <m:f>
                        <m:fPr>
                          <m:ctrlPr>
                            <a:rPr lang="en-US" sz="2800" i="1">
                              <a:latin typeface="Cambria Math"/>
                            </a:rPr>
                          </m:ctrlPr>
                        </m:fPr>
                        <m:num>
                          <m:r>
                            <m:rPr>
                              <m:sty m:val="p"/>
                            </m:rPr>
                            <a:rPr lang="es-ES" sz="2800">
                              <a:latin typeface="Cambria Math" panose="02040503050406030204" pitchFamily="18" charset="0"/>
                            </a:rPr>
                            <m:t>S</m:t>
                          </m:r>
                          <m:d>
                            <m:dPr>
                              <m:ctrlPr>
                                <a:rPr lang="en-US" sz="2800" i="1">
                                  <a:latin typeface="Cambria Math"/>
                                </a:rPr>
                              </m:ctrlPr>
                            </m:dPr>
                            <m:e>
                              <m:r>
                                <m:rPr>
                                  <m:sty m:val="p"/>
                                </m:rPr>
                                <a:rPr lang="es-ES" sz="2800">
                                  <a:latin typeface="Cambria Math" panose="02040503050406030204" pitchFamily="18" charset="0"/>
                                </a:rPr>
                                <m:t>temp</m:t>
                              </m:r>
                              <m:r>
                                <a:rPr lang="es-ES" sz="2800">
                                  <a:latin typeface="Cambria Math" panose="02040503050406030204" pitchFamily="18" charset="0"/>
                                </a:rPr>
                                <m:t>. </m:t>
                              </m:r>
                              <m:r>
                                <m:rPr>
                                  <m:sty m:val="p"/>
                                </m:rPr>
                                <a:rPr lang="es-ES" sz="2800">
                                  <a:latin typeface="Cambria Math" panose="02040503050406030204" pitchFamily="18" charset="0"/>
                                </a:rPr>
                                <m:t>prueba</m:t>
                              </m:r>
                            </m:e>
                          </m:d>
                        </m:num>
                        <m:den>
                          <m:r>
                            <m:rPr>
                              <m:sty m:val="p"/>
                            </m:rPr>
                            <a:rPr lang="es-ES" sz="2800">
                              <a:latin typeface="Cambria Math" panose="02040503050406030204" pitchFamily="18" charset="0"/>
                            </a:rPr>
                            <m:t>S</m:t>
                          </m:r>
                          <m:d>
                            <m:dPr>
                              <m:ctrlPr>
                                <a:rPr lang="en-US" sz="2800" i="1">
                                  <a:latin typeface="Cambria Math"/>
                                </a:rPr>
                              </m:ctrlPr>
                            </m:dPr>
                            <m:e>
                              <m:r>
                                <m:rPr>
                                  <m:sty m:val="p"/>
                                </m:rPr>
                                <a:rPr lang="es-ES" sz="2800">
                                  <a:latin typeface="Cambria Math" panose="02040503050406030204" pitchFamily="18" charset="0"/>
                                </a:rPr>
                                <m:t>temp</m:t>
                              </m:r>
                              <m:r>
                                <a:rPr lang="es-ES" sz="2800">
                                  <a:latin typeface="Cambria Math" panose="02040503050406030204" pitchFamily="18" charset="0"/>
                                </a:rPr>
                                <m:t>. </m:t>
                              </m:r>
                              <m:r>
                                <m:rPr>
                                  <m:sty m:val="p"/>
                                </m:rPr>
                                <a:rPr lang="es-ES" sz="2800">
                                  <a:latin typeface="Cambria Math" panose="02040503050406030204" pitchFamily="18" charset="0"/>
                                </a:rPr>
                                <m:t>dise</m:t>
                              </m:r>
                              <m:r>
                                <a:rPr lang="es-ES" sz="2800">
                                  <a:latin typeface="Cambria Math" panose="02040503050406030204" pitchFamily="18" charset="0"/>
                                </a:rPr>
                                <m:t>ñ</m:t>
                              </m:r>
                              <m:r>
                                <m:rPr>
                                  <m:sty m:val="p"/>
                                </m:rPr>
                                <a:rPr lang="es-ES" sz="2800">
                                  <a:latin typeface="Cambria Math" panose="02040503050406030204" pitchFamily="18" charset="0"/>
                                </a:rPr>
                                <m:t>o</m:t>
                              </m:r>
                            </m:e>
                          </m:d>
                        </m:den>
                      </m:f>
                      <m:r>
                        <a:rPr lang="es-ES" sz="2800">
                          <a:latin typeface="Cambria Math" panose="02040503050406030204" pitchFamily="18" charset="0"/>
                        </a:rPr>
                        <m:t>=60 </m:t>
                      </m:r>
                      <m:r>
                        <m:rPr>
                          <m:sty m:val="p"/>
                        </m:rPr>
                        <a:rPr lang="es-ES" sz="2800">
                          <a:latin typeface="Cambria Math" panose="02040503050406030204" pitchFamily="18" charset="0"/>
                        </a:rPr>
                        <m:t>psi</m:t>
                      </m:r>
                    </m:oMath>
                  </m:oMathPara>
                </a14:m>
                <a:endParaRPr lang="en-US" sz="2800" dirty="0"/>
              </a:p>
              <a:p>
                <a:pPr marL="0" indent="0">
                  <a:buNone/>
                </a:pPr>
                <a:endParaRPr lang="en-US" sz="2800" dirty="0"/>
              </a:p>
            </p:txBody>
          </p:sp>
        </mc:Choice>
        <mc:Fallback xmlns="">
          <p:sp>
            <p:nvSpPr>
              <p:cNvPr id="5" name="Marcador de contenido 2"/>
              <p:cNvSpPr txBox="1">
                <a:spLocks noRot="1" noChangeAspect="1" noMove="1" noResize="1" noEditPoints="1" noAdjustHandles="1" noChangeArrowheads="1" noChangeShapeType="1" noTextEdit="1"/>
              </p:cNvSpPr>
              <p:nvPr/>
            </p:nvSpPr>
            <p:spPr>
              <a:xfrm>
                <a:off x="1906073" y="2896497"/>
                <a:ext cx="7585657" cy="1362662"/>
              </a:xfrm>
              <a:prstGeom prst="rect">
                <a:avLst/>
              </a:prstGeom>
              <a:blipFill rotWithShape="0">
                <a:blip r:embed="rId2"/>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Marcador de contenido 2"/>
              <p:cNvSpPr txBox="1">
                <a:spLocks/>
              </p:cNvSpPr>
              <p:nvPr/>
            </p:nvSpPr>
            <p:spPr>
              <a:xfrm>
                <a:off x="991674" y="4259159"/>
                <a:ext cx="8783392" cy="2072604"/>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14:m>
                  <m:oMath xmlns:m="http://schemas.openxmlformats.org/officeDocument/2006/math">
                    <m:r>
                      <m:rPr>
                        <m:sty m:val="p"/>
                      </m:rPr>
                      <a:rPr lang="es-ES" sz="1600">
                        <a:latin typeface="Cambria Math" panose="02040503050406030204" pitchFamily="18" charset="0"/>
                      </a:rPr>
                      <m:t>Ph</m:t>
                    </m:r>
                  </m:oMath>
                </a14:m>
                <a:r>
                  <a:rPr lang="es-ES" sz="1600" dirty="0"/>
                  <a:t>:   Presión de Prueba	</a:t>
                </a:r>
                <a:endParaRPr lang="en-US" sz="1600" dirty="0"/>
              </a:p>
              <a:p>
                <a14:m>
                  <m:oMath xmlns:m="http://schemas.openxmlformats.org/officeDocument/2006/math">
                    <m:r>
                      <m:rPr>
                        <m:sty m:val="p"/>
                      </m:rPr>
                      <a:rPr lang="es-ES" sz="1600">
                        <a:latin typeface="Cambria Math" panose="02040503050406030204" pitchFamily="18" charset="0"/>
                      </a:rPr>
                      <m:t>MAWP</m:t>
                    </m:r>
                    <m:r>
                      <a:rPr lang="es-ES" sz="1600">
                        <a:latin typeface="Cambria Math" panose="02040503050406030204" pitchFamily="18" charset="0"/>
                      </a:rPr>
                      <m:t>:</m:t>
                    </m:r>
                  </m:oMath>
                </a14:m>
                <a:r>
                  <a:rPr lang="es-ES" sz="1600" dirty="0"/>
                  <a:t> Presión máxima permisible de trabajo</a:t>
                </a:r>
                <a:endParaRPr lang="en-US" sz="1600" dirty="0"/>
              </a:p>
              <a:p>
                <a14:m>
                  <m:oMath xmlns:m="http://schemas.openxmlformats.org/officeDocument/2006/math">
                    <m:r>
                      <m:rPr>
                        <m:sty m:val="p"/>
                      </m:rPr>
                      <a:rPr lang="es-ES" sz="1600">
                        <a:latin typeface="Cambria Math" panose="02040503050406030204" pitchFamily="18" charset="0"/>
                      </a:rPr>
                      <m:t>Pd</m:t>
                    </m:r>
                    <m:r>
                      <a:rPr lang="es-ES" sz="1600">
                        <a:latin typeface="Cambria Math" panose="02040503050406030204" pitchFamily="18" charset="0"/>
                      </a:rPr>
                      <m:t>:</m:t>
                    </m:r>
                  </m:oMath>
                </a14:m>
                <a:r>
                  <a:rPr lang="es-ES" sz="1600" dirty="0"/>
                  <a:t> Presión de diseño</a:t>
                </a:r>
                <a:endParaRPr lang="en-US" sz="1600" dirty="0"/>
              </a:p>
              <a:p>
                <a14:m>
                  <m:oMath xmlns:m="http://schemas.openxmlformats.org/officeDocument/2006/math">
                    <m:f>
                      <m:fPr>
                        <m:ctrlPr>
                          <a:rPr lang="en-US" sz="1600" i="1">
                            <a:latin typeface="Cambria Math"/>
                          </a:rPr>
                        </m:ctrlPr>
                      </m:fPr>
                      <m:num>
                        <m:r>
                          <m:rPr>
                            <m:sty m:val="p"/>
                          </m:rPr>
                          <a:rPr lang="es-ES" sz="1600">
                            <a:latin typeface="Cambria Math" panose="02040503050406030204" pitchFamily="18" charset="0"/>
                          </a:rPr>
                          <m:t>S</m:t>
                        </m:r>
                        <m:d>
                          <m:dPr>
                            <m:ctrlPr>
                              <a:rPr lang="en-US" sz="1600" i="1">
                                <a:latin typeface="Cambria Math"/>
                              </a:rPr>
                            </m:ctrlPr>
                          </m:dPr>
                          <m:e>
                            <m:r>
                              <m:rPr>
                                <m:sty m:val="p"/>
                              </m:rPr>
                              <a:rPr lang="es-ES" sz="1600">
                                <a:latin typeface="Cambria Math" panose="02040503050406030204" pitchFamily="18" charset="0"/>
                              </a:rPr>
                              <m:t>temp</m:t>
                            </m:r>
                            <m:r>
                              <a:rPr lang="es-ES" sz="1600">
                                <a:latin typeface="Cambria Math" panose="02040503050406030204" pitchFamily="18" charset="0"/>
                              </a:rPr>
                              <m:t>. </m:t>
                            </m:r>
                            <m:r>
                              <m:rPr>
                                <m:sty m:val="p"/>
                              </m:rPr>
                              <a:rPr lang="es-ES" sz="1600">
                                <a:latin typeface="Cambria Math" panose="02040503050406030204" pitchFamily="18" charset="0"/>
                              </a:rPr>
                              <m:t>prueba</m:t>
                            </m:r>
                          </m:e>
                        </m:d>
                      </m:num>
                      <m:den>
                        <m:r>
                          <m:rPr>
                            <m:sty m:val="p"/>
                          </m:rPr>
                          <a:rPr lang="es-ES" sz="1600">
                            <a:latin typeface="Cambria Math" panose="02040503050406030204" pitchFamily="18" charset="0"/>
                          </a:rPr>
                          <m:t>S</m:t>
                        </m:r>
                        <m:d>
                          <m:dPr>
                            <m:ctrlPr>
                              <a:rPr lang="en-US" sz="1600" i="1">
                                <a:latin typeface="Cambria Math"/>
                              </a:rPr>
                            </m:ctrlPr>
                          </m:dPr>
                          <m:e>
                            <m:r>
                              <m:rPr>
                                <m:sty m:val="p"/>
                              </m:rPr>
                              <a:rPr lang="es-ES" sz="1600">
                                <a:latin typeface="Cambria Math" panose="02040503050406030204" pitchFamily="18" charset="0"/>
                              </a:rPr>
                              <m:t>temp</m:t>
                            </m:r>
                            <m:r>
                              <a:rPr lang="es-ES" sz="1600">
                                <a:latin typeface="Cambria Math" panose="02040503050406030204" pitchFamily="18" charset="0"/>
                              </a:rPr>
                              <m:t>. </m:t>
                            </m:r>
                            <m:r>
                              <m:rPr>
                                <m:sty m:val="p"/>
                              </m:rPr>
                              <a:rPr lang="es-ES" sz="1600">
                                <a:latin typeface="Cambria Math" panose="02040503050406030204" pitchFamily="18" charset="0"/>
                              </a:rPr>
                              <m:t>dise</m:t>
                            </m:r>
                            <m:r>
                              <a:rPr lang="es-ES" sz="1600">
                                <a:latin typeface="Cambria Math" panose="02040503050406030204" pitchFamily="18" charset="0"/>
                              </a:rPr>
                              <m:t>ñ</m:t>
                            </m:r>
                            <m:r>
                              <m:rPr>
                                <m:sty m:val="p"/>
                              </m:rPr>
                              <a:rPr lang="es-ES" sz="1600">
                                <a:latin typeface="Cambria Math" panose="02040503050406030204" pitchFamily="18" charset="0"/>
                              </a:rPr>
                              <m:t>o</m:t>
                            </m:r>
                          </m:e>
                        </m:d>
                      </m:den>
                    </m:f>
                    <m:r>
                      <a:rPr lang="es-ES" sz="1600">
                        <a:latin typeface="Cambria Math" panose="02040503050406030204" pitchFamily="18" charset="0"/>
                      </a:rPr>
                      <m:t> : </m:t>
                    </m:r>
                  </m:oMath>
                </a14:m>
                <a:r>
                  <a:rPr lang="es-ES" sz="1600" dirty="0"/>
                  <a:t>Relación entre valores máximos admisibles de esfuerzo </a:t>
                </a:r>
                <a:endParaRPr lang="en-US" sz="1600" dirty="0"/>
              </a:p>
            </p:txBody>
          </p:sp>
        </mc:Choice>
        <mc:Fallback xmlns="">
          <p:sp>
            <p:nvSpPr>
              <p:cNvPr id="8" name="Marcador de contenido 2"/>
              <p:cNvSpPr txBox="1">
                <a:spLocks noRot="1" noChangeAspect="1" noMove="1" noResize="1" noEditPoints="1" noAdjustHandles="1" noChangeArrowheads="1" noChangeShapeType="1" noTextEdit="1"/>
              </p:cNvSpPr>
              <p:nvPr/>
            </p:nvSpPr>
            <p:spPr>
              <a:xfrm>
                <a:off x="991674" y="4259159"/>
                <a:ext cx="8783392" cy="2072604"/>
              </a:xfrm>
              <a:prstGeom prst="rect">
                <a:avLst/>
              </a:prstGeom>
              <a:blipFill rotWithShape="0">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652124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6000" dirty="0" smtClean="0"/>
              <a:t>Objetivos Específicos:</a:t>
            </a:r>
            <a:endParaRPr lang="es-EC" sz="6000" b="1" dirty="0"/>
          </a:p>
        </p:txBody>
      </p:sp>
      <p:sp>
        <p:nvSpPr>
          <p:cNvPr id="3" name="Marcador de contenido 2"/>
          <p:cNvSpPr>
            <a:spLocks noGrp="1"/>
          </p:cNvSpPr>
          <p:nvPr>
            <p:ph idx="1"/>
          </p:nvPr>
        </p:nvSpPr>
        <p:spPr>
          <a:xfrm>
            <a:off x="1103312" y="2387769"/>
            <a:ext cx="9586153" cy="4195481"/>
          </a:xfrm>
        </p:spPr>
        <p:txBody>
          <a:bodyPr>
            <a:normAutofit fontScale="92500" lnSpcReduction="20000"/>
          </a:bodyPr>
          <a:lstStyle/>
          <a:p>
            <a:pPr lvl="0"/>
            <a:r>
              <a:rPr lang="es-EC" sz="3600" dirty="0"/>
              <a:t>Medir parámetros del modelo a escala del Reactor mediante instrumentación apropiada.</a:t>
            </a:r>
            <a:endParaRPr lang="en-US" sz="3600" dirty="0"/>
          </a:p>
          <a:p>
            <a:pPr lvl="0"/>
            <a:r>
              <a:rPr lang="es-EC" sz="3600" dirty="0"/>
              <a:t>Establecer un procedimiento para una correcta elaboración de nano-partículas.  </a:t>
            </a:r>
            <a:endParaRPr lang="en-US" sz="3600" dirty="0"/>
          </a:p>
          <a:p>
            <a:pPr lvl="0"/>
            <a:r>
              <a:rPr lang="es-EC" sz="3600" dirty="0"/>
              <a:t>Diseñar un prototipo industrial del Reactor de Nano-partículas metálicas y sus facilidades asociadas, con los parámetros determinados por el Modelo a escala.</a:t>
            </a:r>
            <a:endParaRPr lang="en-US" sz="3600" dirty="0"/>
          </a:p>
          <a:p>
            <a:pPr marL="0" indent="0">
              <a:buNone/>
            </a:pPr>
            <a:endParaRPr lang="es-EC" sz="4000" dirty="0" smtClean="0"/>
          </a:p>
        </p:txBody>
      </p:sp>
    </p:spTree>
    <p:extLst>
      <p:ext uri="{BB962C8B-B14F-4D97-AF65-F5344CB8AC3E}">
        <p14:creationId xmlns:p14="http://schemas.microsoft.com/office/powerpoint/2010/main" val="5879670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 Neumática CMC</a:t>
            </a:r>
            <a:endParaRPr lang="es-EC" dirty="0"/>
          </a:p>
        </p:txBody>
      </p:sp>
      <p:pic>
        <p:nvPicPr>
          <p:cNvPr id="6" name="Imagen 5"/>
          <p:cNvPicPr/>
          <p:nvPr/>
        </p:nvPicPr>
        <p:blipFill>
          <a:blip r:embed="rId2"/>
          <a:stretch>
            <a:fillRect/>
          </a:stretch>
        </p:blipFill>
        <p:spPr>
          <a:xfrm>
            <a:off x="1622738" y="2532478"/>
            <a:ext cx="2980846" cy="3791048"/>
          </a:xfrm>
          <a:prstGeom prst="rect">
            <a:avLst/>
          </a:prstGeom>
        </p:spPr>
      </p:pic>
      <p:sp>
        <p:nvSpPr>
          <p:cNvPr id="7" name="Right Arrow 54"/>
          <p:cNvSpPr/>
          <p:nvPr/>
        </p:nvSpPr>
        <p:spPr>
          <a:xfrm>
            <a:off x="4844610" y="4121011"/>
            <a:ext cx="1363005" cy="613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Imagen 8"/>
          <p:cNvPicPr/>
          <p:nvPr/>
        </p:nvPicPr>
        <p:blipFill>
          <a:blip r:embed="rId3"/>
          <a:stretch>
            <a:fillRect/>
          </a:stretch>
        </p:blipFill>
        <p:spPr>
          <a:xfrm>
            <a:off x="6448641" y="3425780"/>
            <a:ext cx="2637016" cy="1871518"/>
          </a:xfrm>
          <a:prstGeom prst="rect">
            <a:avLst/>
          </a:prstGeom>
        </p:spPr>
      </p:pic>
    </p:spTree>
    <p:extLst>
      <p:ext uri="{BB962C8B-B14F-4D97-AF65-F5344CB8AC3E}">
        <p14:creationId xmlns:p14="http://schemas.microsoft.com/office/powerpoint/2010/main" val="27127413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 Calentamiento CMC</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2032194876"/>
              </p:ext>
            </p:extLst>
          </p:nvPr>
        </p:nvGraphicFramePr>
        <p:xfrm>
          <a:off x="3120402" y="1517109"/>
          <a:ext cx="6345569" cy="5132614"/>
        </p:xfrm>
        <a:graphic>
          <a:graphicData uri="http://schemas.openxmlformats.org/drawingml/2006/table">
            <a:tbl>
              <a:tblPr firstRow="1" firstCol="1" bandRow="1">
                <a:tableStyleId>{5C22544A-7EE6-4342-B048-85BDC9FD1C3A}</a:tableStyleId>
              </a:tblPr>
              <a:tblGrid>
                <a:gridCol w="2980623"/>
                <a:gridCol w="1780667"/>
                <a:gridCol w="1584279"/>
              </a:tblGrid>
              <a:tr h="469174">
                <a:tc gridSpan="3">
                  <a:txBody>
                    <a:bodyPr/>
                    <a:lstStyle/>
                    <a:p>
                      <a:pPr algn="ctr">
                        <a:spcAft>
                          <a:spcPts val="0"/>
                        </a:spcAft>
                      </a:pPr>
                      <a:r>
                        <a:rPr lang="es-ES" sz="2000" dirty="0">
                          <a:effectLst/>
                        </a:rPr>
                        <a:t> </a:t>
                      </a:r>
                      <a:r>
                        <a:rPr lang="es-ES" sz="2000" dirty="0" smtClean="0">
                          <a:effectLst/>
                        </a:rPr>
                        <a:t>Tabla </a:t>
                      </a:r>
                      <a:r>
                        <a:rPr lang="es-ES" sz="2000" dirty="0">
                          <a:effectLst/>
                        </a:rPr>
                        <a:t>Prueba de Calentamiento Tanque </a:t>
                      </a:r>
                      <a:r>
                        <a:rPr lang="es-ES" sz="2000" dirty="0" err="1">
                          <a:effectLst/>
                        </a:rPr>
                        <a:t>Carboxi</a:t>
                      </a:r>
                      <a:endParaRPr lang="en-US" sz="1800" dirty="0">
                        <a:effectLst/>
                        <a:latin typeface="Times New Roman" panose="02020603050405020304" pitchFamily="18" charset="0"/>
                        <a:ea typeface="Times New Roman" panose="02020603050405020304" pitchFamily="18" charset="0"/>
                      </a:endParaRPr>
                    </a:p>
                  </a:txBody>
                  <a:tcPr marL="37765" marR="37765" marT="0" marB="0"/>
                </a:tc>
                <a:tc hMerge="1">
                  <a:txBody>
                    <a:bodyPr/>
                    <a:lstStyle/>
                    <a:p>
                      <a:endParaRPr lang="es-EC"/>
                    </a:p>
                  </a:txBody>
                  <a:tcPr/>
                </a:tc>
                <a:tc hMerge="1">
                  <a:txBody>
                    <a:bodyPr/>
                    <a:lstStyle/>
                    <a:p>
                      <a:endParaRPr lang="es-EC"/>
                    </a:p>
                  </a:txBody>
                  <a:tcPr/>
                </a:tc>
              </a:tr>
              <a:tr h="265076">
                <a:tc>
                  <a:txBody>
                    <a:bodyPr/>
                    <a:lstStyle/>
                    <a:p>
                      <a:pPr>
                        <a:spcAft>
                          <a:spcPts val="0"/>
                        </a:spcAft>
                      </a:pPr>
                      <a:r>
                        <a:rPr lang="es-EC" sz="1800" u="sng">
                          <a:effectLst/>
                        </a:rPr>
                        <a:t>Tiempo</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u="sng">
                          <a:effectLst/>
                        </a:rPr>
                        <a:t>Temperatura</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u="sng">
                          <a:effectLst/>
                        </a:rPr>
                        <a:t>Resistencia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C" sz="1800">
                          <a:effectLst/>
                        </a:rPr>
                        <a:t>0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20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dirty="0">
                          <a:effectLst/>
                        </a:rPr>
                        <a:t>4:34 </a:t>
                      </a:r>
                      <a:r>
                        <a:rPr lang="es-ES" sz="1800" dirty="0" smtClean="0">
                          <a:effectLst/>
                        </a:rPr>
                        <a:t>min</a:t>
                      </a:r>
                      <a:endParaRPr lang="en-US" sz="1800" dirty="0">
                        <a:effectLst/>
                      </a:endParaRPr>
                    </a:p>
                  </a:txBody>
                  <a:tcPr marL="37765" marR="37765" marT="0" marB="0"/>
                </a:tc>
                <a:tc>
                  <a:txBody>
                    <a:bodyPr/>
                    <a:lstStyle/>
                    <a:p>
                      <a:pPr>
                        <a:spcAft>
                          <a:spcPts val="0"/>
                        </a:spcAft>
                      </a:pPr>
                      <a:r>
                        <a:rPr lang="es-EC" sz="1800">
                          <a:effectLst/>
                        </a:rPr>
                        <a:t>25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6:03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30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7:20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35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8:36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40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9:43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45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10:50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50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Apagada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12:07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55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Apagada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14:06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60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16:26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65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17:55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70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19:07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75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20:22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80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Encendida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21:30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85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Apagada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23:01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90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a:effectLst/>
                        </a:rPr>
                        <a:t>Apagada</a:t>
                      </a:r>
                      <a:endParaRPr lang="en-US" sz="1800">
                        <a:effectLst/>
                        <a:latin typeface="Times New Roman" panose="02020603050405020304" pitchFamily="18" charset="0"/>
                        <a:ea typeface="Times New Roman" panose="02020603050405020304" pitchFamily="18" charset="0"/>
                      </a:endParaRPr>
                    </a:p>
                  </a:txBody>
                  <a:tcPr marL="37765" marR="37765" marT="0" marB="0"/>
                </a:tc>
              </a:tr>
              <a:tr h="265076">
                <a:tc>
                  <a:txBody>
                    <a:bodyPr/>
                    <a:lstStyle/>
                    <a:p>
                      <a:pPr>
                        <a:spcAft>
                          <a:spcPts val="0"/>
                        </a:spcAft>
                      </a:pPr>
                      <a:r>
                        <a:rPr lang="es-ES" sz="1800">
                          <a:effectLst/>
                        </a:rPr>
                        <a:t>24:30 min</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C" sz="1800">
                          <a:effectLst/>
                        </a:rPr>
                        <a:t>92 °C</a:t>
                      </a:r>
                      <a:endParaRPr lang="en-US" sz="1800">
                        <a:effectLst/>
                        <a:latin typeface="Times New Roman" panose="02020603050405020304" pitchFamily="18" charset="0"/>
                        <a:ea typeface="Times New Roman" panose="02020603050405020304" pitchFamily="18" charset="0"/>
                      </a:endParaRPr>
                    </a:p>
                  </a:txBody>
                  <a:tcPr marL="37765" marR="37765" marT="0" marB="0"/>
                </a:tc>
                <a:tc>
                  <a:txBody>
                    <a:bodyPr/>
                    <a:lstStyle/>
                    <a:p>
                      <a:pPr>
                        <a:spcAft>
                          <a:spcPts val="0"/>
                        </a:spcAft>
                      </a:pPr>
                      <a:r>
                        <a:rPr lang="es-ES" sz="1800" dirty="0">
                          <a:effectLst/>
                        </a:rPr>
                        <a:t>Apagada</a:t>
                      </a:r>
                      <a:endParaRPr lang="en-US" sz="1800" dirty="0">
                        <a:effectLst/>
                        <a:latin typeface="Times New Roman" panose="02020603050405020304" pitchFamily="18" charset="0"/>
                        <a:ea typeface="Times New Roman" panose="02020603050405020304" pitchFamily="18" charset="0"/>
                      </a:endParaRPr>
                    </a:p>
                  </a:txBody>
                  <a:tcPr marL="37765" marR="37765" marT="0" marB="0"/>
                </a:tc>
              </a:tr>
            </a:tbl>
          </a:graphicData>
        </a:graphic>
      </p:graphicFrame>
    </p:spTree>
    <p:extLst>
      <p:ext uri="{BB962C8B-B14F-4D97-AF65-F5344CB8AC3E}">
        <p14:creationId xmlns:p14="http://schemas.microsoft.com/office/powerpoint/2010/main" val="2224405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 Calentamiento CMC</a:t>
            </a:r>
            <a:endParaRPr lang="es-EC" dirty="0"/>
          </a:p>
        </p:txBody>
      </p:sp>
      <p:graphicFrame>
        <p:nvGraphicFramePr>
          <p:cNvPr id="4" name="Gráfico 3"/>
          <p:cNvGraphicFramePr/>
          <p:nvPr>
            <p:extLst>
              <p:ext uri="{D42A27DB-BD31-4B8C-83A1-F6EECF244321}">
                <p14:modId xmlns:p14="http://schemas.microsoft.com/office/powerpoint/2010/main" val="4072744147"/>
              </p:ext>
            </p:extLst>
          </p:nvPr>
        </p:nvGraphicFramePr>
        <p:xfrm>
          <a:off x="1983347" y="1854557"/>
          <a:ext cx="7705369" cy="4520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41374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r>
              <a:rPr lang="es-EC" dirty="0" smtClean="0"/>
              <a:t>:</a:t>
            </a:r>
            <a:endParaRPr lang="es-EC" dirty="0"/>
          </a:p>
        </p:txBody>
      </p:sp>
      <p:sp>
        <p:nvSpPr>
          <p:cNvPr id="3" name="Marcador de contenido 2"/>
          <p:cNvSpPr>
            <a:spLocks noGrp="1"/>
          </p:cNvSpPr>
          <p:nvPr>
            <p:ph idx="1"/>
          </p:nvPr>
        </p:nvSpPr>
        <p:spPr>
          <a:xfrm>
            <a:off x="818712" y="2222287"/>
            <a:ext cx="10334392" cy="3972451"/>
          </a:xfrm>
        </p:spPr>
        <p:txBody>
          <a:bodyPr>
            <a:normAutofit/>
          </a:bodyPr>
          <a:lstStyle/>
          <a:p>
            <a:pPr lvl="1" algn="just"/>
            <a:r>
              <a:rPr lang="es-ES" sz="3600" dirty="0"/>
              <a:t>Prueba Neumática a </a:t>
            </a:r>
            <a:r>
              <a:rPr lang="es-ES" sz="3600" dirty="0" smtClean="0"/>
              <a:t>35 </a:t>
            </a:r>
            <a:r>
              <a:rPr lang="es-ES" sz="3600" dirty="0"/>
              <a:t>psi de presión durante 2 h.</a:t>
            </a:r>
            <a:endParaRPr lang="en-US" sz="3600" dirty="0"/>
          </a:p>
          <a:p>
            <a:pPr marL="457200" lvl="1" indent="0">
              <a:buNone/>
            </a:pPr>
            <a:endParaRPr lang="es-ES" sz="3600" dirty="0" smtClean="0"/>
          </a:p>
        </p:txBody>
      </p:sp>
    </p:spTree>
    <p:extLst>
      <p:ext uri="{BB962C8B-B14F-4D97-AF65-F5344CB8AC3E}">
        <p14:creationId xmlns:p14="http://schemas.microsoft.com/office/powerpoint/2010/main" val="26324189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Nano-partículas</a:t>
            </a:r>
            <a:endParaRPr lang="es-EC" dirty="0"/>
          </a:p>
        </p:txBody>
      </p:sp>
      <p:sp>
        <p:nvSpPr>
          <p:cNvPr id="3" name="Marcador de contenido 2"/>
          <p:cNvSpPr>
            <a:spLocks noGrp="1"/>
          </p:cNvSpPr>
          <p:nvPr>
            <p:ph idx="1"/>
          </p:nvPr>
        </p:nvSpPr>
        <p:spPr>
          <a:xfrm>
            <a:off x="818712" y="2222287"/>
            <a:ext cx="10334392" cy="3972451"/>
          </a:xfrm>
        </p:spPr>
        <p:txBody>
          <a:bodyPr>
            <a:normAutofit/>
          </a:bodyPr>
          <a:lstStyle/>
          <a:p>
            <a:pPr lvl="1" algn="just"/>
            <a:r>
              <a:rPr lang="es-ES" sz="3600" dirty="0"/>
              <a:t>Prueba Neumática a </a:t>
            </a:r>
            <a:r>
              <a:rPr lang="es-ES" sz="3600" dirty="0" smtClean="0"/>
              <a:t>35 </a:t>
            </a:r>
            <a:r>
              <a:rPr lang="es-ES" sz="3600" dirty="0"/>
              <a:t>psi de presión durante 2 h</a:t>
            </a:r>
            <a:r>
              <a:rPr lang="es-ES" sz="3600" dirty="0" smtClean="0"/>
              <a:t>.</a:t>
            </a:r>
          </a:p>
          <a:p>
            <a:pPr lvl="1" algn="just"/>
            <a:r>
              <a:rPr lang="es-EC" sz="3600" dirty="0" smtClean="0"/>
              <a:t>Prueba de vacío a -2 psi durante 1 h.</a:t>
            </a:r>
            <a:endParaRPr lang="en-US" sz="3600" dirty="0"/>
          </a:p>
          <a:p>
            <a:pPr marL="457200" lvl="1" indent="0">
              <a:buNone/>
            </a:pPr>
            <a:endParaRPr lang="es-ES" sz="3600" dirty="0" smtClean="0"/>
          </a:p>
        </p:txBody>
      </p:sp>
    </p:spTree>
    <p:extLst>
      <p:ext uri="{BB962C8B-B14F-4D97-AF65-F5344CB8AC3E}">
        <p14:creationId xmlns:p14="http://schemas.microsoft.com/office/powerpoint/2010/main" val="32769840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 Vacío - Nano-partículas</a:t>
            </a:r>
            <a:endParaRPr lang="es-EC" dirty="0"/>
          </a:p>
        </p:txBody>
      </p:sp>
      <p:pic>
        <p:nvPicPr>
          <p:cNvPr id="5" name="Picture 291" descr="C:\Users\Andres\Desktop\FOTOS RECIPIENTES\DSC_01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0625" y="2511381"/>
            <a:ext cx="6119017" cy="3734872"/>
          </a:xfrm>
          <a:prstGeom prst="rect">
            <a:avLst/>
          </a:prstGeom>
          <a:noFill/>
          <a:ln>
            <a:noFill/>
          </a:ln>
        </p:spPr>
      </p:pic>
    </p:spTree>
    <p:extLst>
      <p:ext uri="{BB962C8B-B14F-4D97-AF65-F5344CB8AC3E}">
        <p14:creationId xmlns:p14="http://schemas.microsoft.com/office/powerpoint/2010/main" val="26736598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392" y="212775"/>
            <a:ext cx="11128714" cy="2971051"/>
          </a:xfrm>
        </p:spPr>
        <p:txBody>
          <a:bodyPr/>
          <a:lstStyle/>
          <a:p>
            <a:r>
              <a:rPr lang="es-ES" sz="7200" dirty="0" smtClean="0"/>
              <a:t>RESULTADOS TANQUES</a:t>
            </a:r>
            <a:r>
              <a:rPr lang="en-US" sz="4800" dirty="0"/>
              <a:t/>
            </a:r>
            <a:br>
              <a:rPr lang="en-US" sz="4800" dirty="0"/>
            </a:br>
            <a:endParaRPr lang="en-US" sz="4800" dirty="0"/>
          </a:p>
        </p:txBody>
      </p:sp>
      <p:pic>
        <p:nvPicPr>
          <p:cNvPr id="4098" name="Picture 2" descr="https://encrypted-tbn0.gstatic.com/images?q=tbn:ANd9GcTe7wloJ7-8CGogtLcjkbk1_icvCKELaJSm5p4Qx4YSvJoxcM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082" y="3301909"/>
            <a:ext cx="3560831" cy="35608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888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392" y="212775"/>
            <a:ext cx="11128714" cy="2971051"/>
          </a:xfrm>
        </p:spPr>
        <p:txBody>
          <a:bodyPr/>
          <a:lstStyle/>
          <a:p>
            <a:r>
              <a:rPr lang="es-ES" sz="7200" dirty="0" smtClean="0"/>
              <a:t>MODELO A ESCALA</a:t>
            </a:r>
            <a:r>
              <a:rPr lang="en-US" sz="4800" dirty="0"/>
              <a:t/>
            </a:r>
            <a:br>
              <a:rPr lang="en-US" sz="4800" dirty="0"/>
            </a:br>
            <a:endParaRPr lang="en-US" sz="4800" dirty="0"/>
          </a:p>
        </p:txBody>
      </p:sp>
    </p:spTree>
    <p:extLst>
      <p:ext uri="{BB962C8B-B14F-4D97-AF65-F5344CB8AC3E}">
        <p14:creationId xmlns:p14="http://schemas.microsoft.com/office/powerpoint/2010/main" val="18846110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endParaRPr lang="es-EC" dirty="0"/>
          </a:p>
        </p:txBody>
      </p:sp>
      <p:pic>
        <p:nvPicPr>
          <p:cNvPr id="3" name="Imagen 2"/>
          <p:cNvPicPr>
            <a:picLocks noChangeAspect="1"/>
          </p:cNvPicPr>
          <p:nvPr/>
        </p:nvPicPr>
        <p:blipFill rotWithShape="1">
          <a:blip r:embed="rId2"/>
          <a:srcRect l="16970" r="16866"/>
          <a:stretch/>
        </p:blipFill>
        <p:spPr>
          <a:xfrm>
            <a:off x="3956718" y="2216643"/>
            <a:ext cx="4792446" cy="4043480"/>
          </a:xfrm>
          <a:prstGeom prst="rect">
            <a:avLst/>
          </a:prstGeom>
          <a:solidFill>
            <a:schemeClr val="accent1"/>
          </a:solidFill>
        </p:spPr>
      </p:pic>
    </p:spTree>
    <p:extLst>
      <p:ext uri="{BB962C8B-B14F-4D97-AF65-F5344CB8AC3E}">
        <p14:creationId xmlns:p14="http://schemas.microsoft.com/office/powerpoint/2010/main" val="6992684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Carboxi</a:t>
            </a:r>
            <a:r>
              <a:rPr lang="es-EC" dirty="0" smtClean="0"/>
              <a:t> </a:t>
            </a:r>
            <a:r>
              <a:rPr lang="es-EC" dirty="0" err="1" smtClean="0"/>
              <a:t>Metil</a:t>
            </a:r>
            <a:r>
              <a:rPr lang="es-EC" dirty="0" smtClean="0"/>
              <a:t> Celulosa</a:t>
            </a:r>
            <a:endParaRPr lang="es-EC" dirty="0"/>
          </a:p>
        </p:txBody>
      </p:sp>
      <p:pic>
        <p:nvPicPr>
          <p:cNvPr id="4" name="Imagen 3"/>
          <p:cNvPicPr>
            <a:picLocks noChangeAspect="1"/>
          </p:cNvPicPr>
          <p:nvPr/>
        </p:nvPicPr>
        <p:blipFill rotWithShape="1">
          <a:blip r:embed="rId2"/>
          <a:srcRect l="17268" r="16479"/>
          <a:stretch/>
        </p:blipFill>
        <p:spPr>
          <a:xfrm>
            <a:off x="3352799" y="2065754"/>
            <a:ext cx="5486400" cy="4385440"/>
          </a:xfrm>
          <a:prstGeom prst="rect">
            <a:avLst/>
          </a:prstGeom>
          <a:solidFill>
            <a:schemeClr val="accent1"/>
          </a:solidFill>
        </p:spPr>
      </p:pic>
    </p:spTree>
    <p:extLst>
      <p:ext uri="{BB962C8B-B14F-4D97-AF65-F5344CB8AC3E}">
        <p14:creationId xmlns:p14="http://schemas.microsoft.com/office/powerpoint/2010/main" val="274147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1364" y="161260"/>
            <a:ext cx="10572000" cy="2971051"/>
          </a:xfrm>
        </p:spPr>
        <p:txBody>
          <a:bodyPr/>
          <a:lstStyle/>
          <a:p>
            <a:r>
              <a:rPr lang="es-ES" sz="4800" dirty="0" smtClean="0"/>
              <a:t>NANO PARTÍCULAS DE HIERRO CERO - VALENTE</a:t>
            </a:r>
            <a:r>
              <a:rPr lang="en-US" dirty="0"/>
              <a:t/>
            </a:r>
            <a:br>
              <a:rPr lang="en-US" dirty="0"/>
            </a:br>
            <a:endParaRPr lang="en-US" dirty="0"/>
          </a:p>
        </p:txBody>
      </p:sp>
      <p:pic>
        <p:nvPicPr>
          <p:cNvPr id="1028" name="Picture 4" descr="http://bucket1.clanacion.com.ar/anexos/fotos/66/1531966w645.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321" b="6276"/>
          <a:stretch/>
        </p:blipFill>
        <p:spPr bwMode="auto">
          <a:xfrm>
            <a:off x="3618964" y="2428695"/>
            <a:ext cx="4417453" cy="41270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295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Nano-partículas</a:t>
            </a:r>
            <a:endParaRPr lang="es-EC" dirty="0"/>
          </a:p>
        </p:txBody>
      </p:sp>
      <p:pic>
        <p:nvPicPr>
          <p:cNvPr id="5" name="Imagen 4"/>
          <p:cNvPicPr>
            <a:picLocks noChangeAspect="1"/>
          </p:cNvPicPr>
          <p:nvPr/>
        </p:nvPicPr>
        <p:blipFill rotWithShape="1">
          <a:blip r:embed="rId2"/>
          <a:srcRect l="17269" t="-3248" r="17662" b="3248"/>
          <a:stretch/>
        </p:blipFill>
        <p:spPr>
          <a:xfrm>
            <a:off x="3196626" y="1969598"/>
            <a:ext cx="5798746" cy="4543744"/>
          </a:xfrm>
          <a:prstGeom prst="rect">
            <a:avLst/>
          </a:prstGeom>
          <a:solidFill>
            <a:schemeClr val="accent1"/>
          </a:solidFill>
        </p:spPr>
      </p:pic>
    </p:spTree>
    <p:extLst>
      <p:ext uri="{BB962C8B-B14F-4D97-AF65-F5344CB8AC3E}">
        <p14:creationId xmlns:p14="http://schemas.microsoft.com/office/powerpoint/2010/main" val="14325612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Nano-partículas obtenidas</a:t>
            </a:r>
            <a:endParaRPr lang="es-EC" dirty="0"/>
          </a:p>
        </p:txBody>
      </p:sp>
      <p:pic>
        <p:nvPicPr>
          <p:cNvPr id="4" name="Imagen 3"/>
          <p:cNvPicPr/>
          <p:nvPr/>
        </p:nvPicPr>
        <p:blipFill>
          <a:blip r:embed="rId2"/>
          <a:stretch>
            <a:fillRect/>
          </a:stretch>
        </p:blipFill>
        <p:spPr>
          <a:xfrm>
            <a:off x="2147598" y="3018961"/>
            <a:ext cx="7896802" cy="2706590"/>
          </a:xfrm>
          <a:prstGeom prst="rect">
            <a:avLst/>
          </a:prstGeom>
        </p:spPr>
      </p:pic>
    </p:spTree>
    <p:extLst>
      <p:ext uri="{BB962C8B-B14F-4D97-AF65-F5344CB8AC3E}">
        <p14:creationId xmlns:p14="http://schemas.microsoft.com/office/powerpoint/2010/main" val="1767604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Nano-partículas obtenidas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434173405"/>
              </p:ext>
            </p:extLst>
          </p:nvPr>
        </p:nvGraphicFramePr>
        <p:xfrm>
          <a:off x="4172976" y="2252332"/>
          <a:ext cx="4422384" cy="4106263"/>
        </p:xfrm>
        <a:graphic>
          <a:graphicData uri="http://schemas.openxmlformats.org/drawingml/2006/table">
            <a:tbl>
              <a:tblPr firstRow="1" firstCol="1" bandRow="1">
                <a:tableStyleId>{5C22544A-7EE6-4342-B048-85BDC9FD1C3A}</a:tableStyleId>
              </a:tblPr>
              <a:tblGrid>
                <a:gridCol w="2768463"/>
                <a:gridCol w="1653921"/>
              </a:tblGrid>
              <a:tr h="660304">
                <a:tc gridSpan="2">
                  <a:txBody>
                    <a:bodyPr/>
                    <a:lstStyle/>
                    <a:p>
                      <a:pPr algn="ctr">
                        <a:spcAft>
                          <a:spcPts val="0"/>
                        </a:spcAft>
                      </a:pPr>
                      <a:r>
                        <a:rPr lang="es-ES" sz="2000" dirty="0">
                          <a:effectLst/>
                        </a:rPr>
                        <a:t>Tabla distribución de tamaño Nano - partículas</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hMerge="1">
                  <a:txBody>
                    <a:bodyPr/>
                    <a:lstStyle/>
                    <a:p>
                      <a:endParaRPr lang="en-US"/>
                    </a:p>
                  </a:txBody>
                  <a:tcPr/>
                </a:tc>
              </a:tr>
              <a:tr h="438483">
                <a:tc>
                  <a:txBody>
                    <a:bodyPr/>
                    <a:lstStyle/>
                    <a:p>
                      <a:pPr>
                        <a:spcAft>
                          <a:spcPts val="0"/>
                        </a:spcAft>
                      </a:pPr>
                      <a:r>
                        <a:rPr lang="es-EC" sz="1600" u="sng">
                          <a:effectLst/>
                        </a:rPr>
                        <a:t>Descripción</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spcAft>
                          <a:spcPts val="0"/>
                        </a:spcAft>
                      </a:pPr>
                      <a:r>
                        <a:rPr lang="es-ES" sz="1600" u="sng">
                          <a:effectLst/>
                        </a:rPr>
                        <a:t>Dimensión</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r h="501246">
                <a:tc>
                  <a:txBody>
                    <a:bodyPr/>
                    <a:lstStyle/>
                    <a:p>
                      <a:pPr>
                        <a:spcAft>
                          <a:spcPts val="0"/>
                        </a:spcAft>
                      </a:pPr>
                      <a:r>
                        <a:rPr lang="es-EC" sz="1600">
                          <a:effectLst/>
                        </a:rPr>
                        <a:t>Mediana</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spcAft>
                          <a:spcPts val="0"/>
                        </a:spcAft>
                      </a:pPr>
                      <a:r>
                        <a:rPr lang="es-ES" sz="1600">
                          <a:effectLst/>
                        </a:rPr>
                        <a:t>0.0072 µm</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r h="501246">
                <a:tc>
                  <a:txBody>
                    <a:bodyPr/>
                    <a:lstStyle/>
                    <a:p>
                      <a:pPr>
                        <a:spcAft>
                          <a:spcPts val="0"/>
                        </a:spcAft>
                      </a:pPr>
                      <a:r>
                        <a:rPr lang="es-EC" sz="1600">
                          <a:effectLst/>
                        </a:rPr>
                        <a:t>Media</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spcAft>
                          <a:spcPts val="0"/>
                        </a:spcAft>
                      </a:pPr>
                      <a:r>
                        <a:rPr lang="es-ES" sz="1600">
                          <a:effectLst/>
                        </a:rPr>
                        <a:t>0.0073 µm</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r h="501246">
                <a:tc>
                  <a:txBody>
                    <a:bodyPr/>
                    <a:lstStyle/>
                    <a:p>
                      <a:pPr>
                        <a:spcAft>
                          <a:spcPts val="0"/>
                        </a:spcAft>
                      </a:pPr>
                      <a:r>
                        <a:rPr lang="es-EC" sz="1600" dirty="0">
                          <a:effectLst/>
                        </a:rPr>
                        <a:t>Varianza</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spcAft>
                          <a:spcPts val="0"/>
                        </a:spcAft>
                      </a:pPr>
                      <a:r>
                        <a:rPr lang="es-ES" sz="1600">
                          <a:effectLst/>
                        </a:rPr>
                        <a:t>5.02 E-6 µm</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r h="501246">
                <a:tc>
                  <a:txBody>
                    <a:bodyPr/>
                    <a:lstStyle/>
                    <a:p>
                      <a:pPr>
                        <a:spcAft>
                          <a:spcPts val="0"/>
                        </a:spcAft>
                      </a:pPr>
                      <a:r>
                        <a:rPr lang="es-ES" sz="1600">
                          <a:effectLst/>
                        </a:rPr>
                        <a:t>Desviación Standard </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spcAft>
                          <a:spcPts val="0"/>
                        </a:spcAft>
                      </a:pPr>
                      <a:r>
                        <a:rPr lang="es-EC" sz="1600">
                          <a:effectLst/>
                        </a:rPr>
                        <a:t>0.0022 </a:t>
                      </a:r>
                      <a:r>
                        <a:rPr lang="es-ES" sz="1600">
                          <a:effectLst/>
                        </a:rPr>
                        <a:t>µm</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r h="501246">
                <a:tc>
                  <a:txBody>
                    <a:bodyPr/>
                    <a:lstStyle/>
                    <a:p>
                      <a:pPr>
                        <a:spcAft>
                          <a:spcPts val="0"/>
                        </a:spcAft>
                      </a:pPr>
                      <a:r>
                        <a:rPr lang="es-ES" sz="1600">
                          <a:effectLst/>
                        </a:rPr>
                        <a:t>Covarianza  </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spcAft>
                          <a:spcPts val="0"/>
                        </a:spcAft>
                      </a:pPr>
                      <a:r>
                        <a:rPr lang="es-EC" sz="1600" dirty="0">
                          <a:effectLst/>
                        </a:rPr>
                        <a:t>1.96 E-2 </a:t>
                      </a:r>
                      <a:r>
                        <a:rPr lang="es-ES" sz="1600" dirty="0">
                          <a:effectLst/>
                        </a:rPr>
                        <a:t>µm</a:t>
                      </a:r>
                      <a:r>
                        <a:rPr lang="es-ES" sz="1600" baseline="30000" dirty="0">
                          <a:effectLst/>
                        </a:rPr>
                        <a:t>2</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r h="501246">
                <a:tc>
                  <a:txBody>
                    <a:bodyPr/>
                    <a:lstStyle/>
                    <a:p>
                      <a:pPr>
                        <a:spcAft>
                          <a:spcPts val="0"/>
                        </a:spcAft>
                      </a:pPr>
                      <a:r>
                        <a:rPr lang="es-ES" sz="1600">
                          <a:effectLst/>
                        </a:rPr>
                        <a:t>Coeficiente de Difusión </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c>
                  <a:txBody>
                    <a:bodyPr/>
                    <a:lstStyle/>
                    <a:p>
                      <a:pPr>
                        <a:spcAft>
                          <a:spcPts val="0"/>
                        </a:spcAft>
                      </a:pPr>
                      <a:r>
                        <a:rPr lang="es-EC" sz="1600" dirty="0">
                          <a:effectLst/>
                        </a:rPr>
                        <a:t>1.46 E-2 m</a:t>
                      </a:r>
                      <a:r>
                        <a:rPr lang="es-EC" sz="1600" baseline="30000" dirty="0">
                          <a:effectLst/>
                        </a:rPr>
                        <a:t>2</a:t>
                      </a:r>
                      <a:r>
                        <a:rPr lang="es-EC" sz="1600" dirty="0">
                          <a:effectLst/>
                        </a:rPr>
                        <a:t>/s</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75000"/>
                      </a:schemeClr>
                    </a:solidFill>
                  </a:tcPr>
                </a:tc>
              </a:tr>
            </a:tbl>
          </a:graphicData>
        </a:graphic>
      </p:graphicFrame>
    </p:spTree>
    <p:extLst>
      <p:ext uri="{BB962C8B-B14F-4D97-AF65-F5344CB8AC3E}">
        <p14:creationId xmlns:p14="http://schemas.microsoft.com/office/powerpoint/2010/main" val="31418299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9392" y="212775"/>
            <a:ext cx="11128714" cy="2971051"/>
          </a:xfrm>
        </p:spPr>
        <p:txBody>
          <a:bodyPr/>
          <a:lstStyle/>
          <a:p>
            <a:r>
              <a:rPr lang="es-ES" sz="7200" dirty="0" smtClean="0"/>
              <a:t>PROTOTIPO INDUSTRIAL</a:t>
            </a:r>
            <a:r>
              <a:rPr lang="en-US" sz="4800" dirty="0"/>
              <a:t/>
            </a:r>
            <a:br>
              <a:rPr lang="en-US" sz="4800" dirty="0"/>
            </a:br>
            <a:endParaRPr lang="en-US" sz="4800" dirty="0"/>
          </a:p>
        </p:txBody>
      </p:sp>
    </p:spTree>
    <p:extLst>
      <p:ext uri="{BB962C8B-B14F-4D97-AF65-F5344CB8AC3E}">
        <p14:creationId xmlns:p14="http://schemas.microsoft.com/office/powerpoint/2010/main" val="4697517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r>
              <a:rPr lang="es-EC" dirty="0" smtClean="0"/>
              <a:t> </a:t>
            </a:r>
            <a:r>
              <a:rPr lang="es-EC" dirty="0" err="1" smtClean="0"/>
              <a:t>Protipo</a:t>
            </a:r>
            <a:endParaRPr lang="es-EC" dirty="0"/>
          </a:p>
        </p:txBody>
      </p:sp>
      <p:sp>
        <p:nvSpPr>
          <p:cNvPr id="6" name="Marcador de contenido 2"/>
          <p:cNvSpPr>
            <a:spLocks noGrp="1"/>
          </p:cNvSpPr>
          <p:nvPr>
            <p:ph idx="1"/>
          </p:nvPr>
        </p:nvSpPr>
        <p:spPr>
          <a:xfrm>
            <a:off x="2789825" y="2147216"/>
            <a:ext cx="4609781" cy="695460"/>
          </a:xfrm>
        </p:spPr>
        <p:txBody>
          <a:bodyPr>
            <a:normAutofit/>
          </a:bodyPr>
          <a:lstStyle/>
          <a:p>
            <a:pPr marL="0" lvl="0" indent="0">
              <a:buNone/>
            </a:pPr>
            <a:r>
              <a:rPr lang="es-EC" sz="2000" dirty="0" smtClean="0"/>
              <a:t>Parámetros de diseño </a:t>
            </a:r>
            <a:endParaRPr lang="es-EC" sz="3600" dirty="0"/>
          </a:p>
        </p:txBody>
      </p:sp>
      <p:graphicFrame>
        <p:nvGraphicFramePr>
          <p:cNvPr id="3" name="Tabla 2"/>
          <p:cNvGraphicFramePr>
            <a:graphicFrameLocks noGrp="1"/>
          </p:cNvGraphicFramePr>
          <p:nvPr>
            <p:extLst>
              <p:ext uri="{D42A27DB-BD31-4B8C-83A1-F6EECF244321}">
                <p14:modId xmlns:p14="http://schemas.microsoft.com/office/powerpoint/2010/main" val="3196497653"/>
              </p:ext>
            </p:extLst>
          </p:nvPr>
        </p:nvGraphicFramePr>
        <p:xfrm>
          <a:off x="3883233" y="2842676"/>
          <a:ext cx="4488033" cy="3474085"/>
        </p:xfrm>
        <a:graphic>
          <a:graphicData uri="http://schemas.openxmlformats.org/drawingml/2006/table">
            <a:tbl>
              <a:tblPr firstRow="1" firstCol="1" bandRow="1">
                <a:tableStyleId>{5C22544A-7EE6-4342-B048-85BDC9FD1C3A}</a:tableStyleId>
              </a:tblPr>
              <a:tblGrid>
                <a:gridCol w="2814924"/>
                <a:gridCol w="1673109"/>
              </a:tblGrid>
              <a:tr h="323850">
                <a:tc gridSpan="2">
                  <a:txBody>
                    <a:bodyPr/>
                    <a:lstStyle/>
                    <a:p>
                      <a:pPr algn="ctr">
                        <a:spcAft>
                          <a:spcPts val="0"/>
                        </a:spcAft>
                      </a:pPr>
                      <a:r>
                        <a:rPr lang="es-ES" sz="1600" dirty="0">
                          <a:effectLst/>
                        </a:rPr>
                        <a:t>TANQUE BORIHIDRURO Acero</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23850">
                <a:tc>
                  <a:txBody>
                    <a:bodyPr/>
                    <a:lstStyle/>
                    <a:p>
                      <a:pPr>
                        <a:spcAft>
                          <a:spcPts val="0"/>
                        </a:spcAft>
                      </a:pPr>
                      <a:r>
                        <a:rPr lang="es-ES" sz="1600" u="sng">
                          <a:effectLst/>
                        </a:rPr>
                        <a:t>Parámetros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Volumen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1 m</a:t>
                      </a:r>
                      <a:r>
                        <a:rPr lang="es-EC" sz="1600" baseline="300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Material</a:t>
                      </a:r>
                      <a:endParaRPr lang="en-US" sz="1600">
                        <a:effectLst/>
                      </a:endParaRPr>
                    </a:p>
                    <a:p>
                      <a:pPr>
                        <a:spcAft>
                          <a:spcPts val="0"/>
                        </a:spcAft>
                      </a:pPr>
                      <a:r>
                        <a:rPr lang="es-EC"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dirty="0" smtClean="0">
                          <a:effectLst/>
                        </a:rPr>
                        <a:t>AISI 304</a:t>
                      </a:r>
                      <a:r>
                        <a:rPr lang="es-EC" sz="1600" baseline="0" dirty="0" smtClean="0">
                          <a:effectLst/>
                        </a:rPr>
                        <a:t> / Polietileno</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Diámetro Interno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dirty="0">
                          <a:effectLst/>
                        </a:rPr>
                        <a:t>1 m</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Largo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1.27 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Temperatura de Operación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20 °C</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Interna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71.3 psi</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Externa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dirty="0">
                          <a:effectLst/>
                        </a:rPr>
                        <a:t>-15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295006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de </a:t>
            </a:r>
            <a:r>
              <a:rPr lang="es-EC" dirty="0" err="1" smtClean="0"/>
              <a:t>Carboxi</a:t>
            </a:r>
            <a:r>
              <a:rPr lang="es-EC" dirty="0" smtClean="0"/>
              <a:t> </a:t>
            </a:r>
            <a:r>
              <a:rPr lang="es-EC" dirty="0" err="1" smtClean="0"/>
              <a:t>Protipo</a:t>
            </a:r>
            <a:endParaRPr lang="es-EC" dirty="0"/>
          </a:p>
        </p:txBody>
      </p:sp>
      <p:sp>
        <p:nvSpPr>
          <p:cNvPr id="6" name="Marcador de contenido 2"/>
          <p:cNvSpPr>
            <a:spLocks noGrp="1"/>
          </p:cNvSpPr>
          <p:nvPr>
            <p:ph idx="1"/>
          </p:nvPr>
        </p:nvSpPr>
        <p:spPr>
          <a:xfrm>
            <a:off x="2789825" y="2147216"/>
            <a:ext cx="4609781" cy="695460"/>
          </a:xfrm>
        </p:spPr>
        <p:txBody>
          <a:bodyPr>
            <a:normAutofit/>
          </a:bodyPr>
          <a:lstStyle/>
          <a:p>
            <a:pPr marL="0" lvl="0" indent="0">
              <a:buNone/>
            </a:pPr>
            <a:r>
              <a:rPr lang="es-EC" sz="2000" dirty="0" smtClean="0"/>
              <a:t>Parámetros de diseño </a:t>
            </a:r>
            <a:endParaRPr lang="es-EC" sz="3600" dirty="0"/>
          </a:p>
        </p:txBody>
      </p:sp>
      <p:graphicFrame>
        <p:nvGraphicFramePr>
          <p:cNvPr id="4" name="Tabla 3"/>
          <p:cNvGraphicFramePr>
            <a:graphicFrameLocks noGrp="1"/>
          </p:cNvGraphicFramePr>
          <p:nvPr>
            <p:extLst>
              <p:ext uri="{D42A27DB-BD31-4B8C-83A1-F6EECF244321}">
                <p14:modId xmlns:p14="http://schemas.microsoft.com/office/powerpoint/2010/main" val="3016569272"/>
              </p:ext>
            </p:extLst>
          </p:nvPr>
        </p:nvGraphicFramePr>
        <p:xfrm>
          <a:off x="3857476" y="2826242"/>
          <a:ext cx="4256213" cy="3591560"/>
        </p:xfrm>
        <a:graphic>
          <a:graphicData uri="http://schemas.openxmlformats.org/drawingml/2006/table">
            <a:tbl>
              <a:tblPr firstRow="1" firstCol="1" bandRow="1">
                <a:tableStyleId>{5C22544A-7EE6-4342-B048-85BDC9FD1C3A}</a:tableStyleId>
              </a:tblPr>
              <a:tblGrid>
                <a:gridCol w="2669525"/>
                <a:gridCol w="1586688"/>
              </a:tblGrid>
              <a:tr h="323850">
                <a:tc gridSpan="2">
                  <a:txBody>
                    <a:bodyPr/>
                    <a:lstStyle/>
                    <a:p>
                      <a:pPr algn="ctr">
                        <a:spcAft>
                          <a:spcPts val="0"/>
                        </a:spcAft>
                      </a:pPr>
                      <a:r>
                        <a:rPr lang="es-ES" sz="1600">
                          <a:effectLst/>
                        </a:rPr>
                        <a:t>TANQUE Carboxi Acero</a:t>
                      </a:r>
                      <a:endParaRPr lang="en-US"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23850">
                <a:tc>
                  <a:txBody>
                    <a:bodyPr/>
                    <a:lstStyle/>
                    <a:p>
                      <a:pPr>
                        <a:spcAft>
                          <a:spcPts val="0"/>
                        </a:spcAft>
                      </a:pPr>
                      <a:r>
                        <a:rPr lang="es-ES" sz="1600" u="sng">
                          <a:effectLst/>
                        </a:rPr>
                        <a:t>Parámetros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Volumen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1 m</a:t>
                      </a:r>
                      <a:r>
                        <a:rPr lang="es-EC" sz="1600" baseline="300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Material</a:t>
                      </a:r>
                      <a:endParaRPr lang="en-US" sz="1600">
                        <a:effectLst/>
                      </a:endParaRPr>
                    </a:p>
                    <a:p>
                      <a:pPr>
                        <a:spcAft>
                          <a:spcPts val="0"/>
                        </a:spcAft>
                      </a:pPr>
                      <a:r>
                        <a:rPr lang="es-EC"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AISI 304 Austenítco</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Diámetro Interno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 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Largo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1.27 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Temperatura de Operación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100 °C</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Interna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25 psi</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Externa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dirty="0">
                          <a:effectLst/>
                        </a:rPr>
                        <a:t>-15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687262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Nano-partículas Prototipo</a:t>
            </a:r>
            <a:endParaRPr lang="es-EC" dirty="0"/>
          </a:p>
        </p:txBody>
      </p:sp>
      <p:sp>
        <p:nvSpPr>
          <p:cNvPr id="6" name="Marcador de contenido 2"/>
          <p:cNvSpPr>
            <a:spLocks noGrp="1"/>
          </p:cNvSpPr>
          <p:nvPr>
            <p:ph idx="1"/>
          </p:nvPr>
        </p:nvSpPr>
        <p:spPr>
          <a:xfrm>
            <a:off x="2789825" y="2147216"/>
            <a:ext cx="4609781" cy="695460"/>
          </a:xfrm>
        </p:spPr>
        <p:txBody>
          <a:bodyPr>
            <a:normAutofit/>
          </a:bodyPr>
          <a:lstStyle/>
          <a:p>
            <a:pPr marL="0" lvl="0" indent="0">
              <a:buNone/>
            </a:pPr>
            <a:r>
              <a:rPr lang="es-EC" sz="2000" dirty="0" smtClean="0"/>
              <a:t>Parámetros de diseño </a:t>
            </a:r>
            <a:endParaRPr lang="es-EC" sz="3600" dirty="0"/>
          </a:p>
        </p:txBody>
      </p:sp>
      <p:graphicFrame>
        <p:nvGraphicFramePr>
          <p:cNvPr id="4" name="Tabla 3"/>
          <p:cNvGraphicFramePr>
            <a:graphicFrameLocks noGrp="1"/>
          </p:cNvGraphicFramePr>
          <p:nvPr>
            <p:extLst>
              <p:ext uri="{D42A27DB-BD31-4B8C-83A1-F6EECF244321}">
                <p14:modId xmlns:p14="http://schemas.microsoft.com/office/powerpoint/2010/main" val="1214560434"/>
              </p:ext>
            </p:extLst>
          </p:nvPr>
        </p:nvGraphicFramePr>
        <p:xfrm>
          <a:off x="4243843" y="2711457"/>
          <a:ext cx="4153182" cy="3709035"/>
        </p:xfrm>
        <a:graphic>
          <a:graphicData uri="http://schemas.openxmlformats.org/drawingml/2006/table">
            <a:tbl>
              <a:tblPr firstRow="1" firstCol="1" bandRow="1">
                <a:tableStyleId>{5C22544A-7EE6-4342-B048-85BDC9FD1C3A}</a:tableStyleId>
              </a:tblPr>
              <a:tblGrid>
                <a:gridCol w="2604903"/>
                <a:gridCol w="1548279"/>
              </a:tblGrid>
              <a:tr h="323850">
                <a:tc gridSpan="2">
                  <a:txBody>
                    <a:bodyPr/>
                    <a:lstStyle/>
                    <a:p>
                      <a:pPr algn="ctr">
                        <a:spcAft>
                          <a:spcPts val="0"/>
                        </a:spcAft>
                      </a:pPr>
                      <a:r>
                        <a:rPr lang="es-ES" sz="1600" dirty="0">
                          <a:effectLst/>
                        </a:rPr>
                        <a:t>TANQUE NANO-PARTÍCULAS Acero</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23850">
                <a:tc>
                  <a:txBody>
                    <a:bodyPr/>
                    <a:lstStyle/>
                    <a:p>
                      <a:pPr>
                        <a:spcAft>
                          <a:spcPts val="0"/>
                        </a:spcAft>
                      </a:pPr>
                      <a:r>
                        <a:rPr lang="es-ES" sz="1600" u="sng">
                          <a:effectLst/>
                        </a:rPr>
                        <a:t>Parámetros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dirty="0">
                          <a:effectLst/>
                        </a:rPr>
                        <a:t>Volumen Tanque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2 m</a:t>
                      </a:r>
                      <a:r>
                        <a:rPr lang="es-EC" sz="1600" baseline="300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Material</a:t>
                      </a:r>
                      <a:endParaRPr lang="en-US" sz="1600">
                        <a:effectLst/>
                      </a:endParaRPr>
                    </a:p>
                    <a:p>
                      <a:pPr>
                        <a:spcAft>
                          <a:spcPts val="0"/>
                        </a:spcAft>
                      </a:pPr>
                      <a:r>
                        <a:rPr lang="es-EC"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dirty="0">
                          <a:effectLst/>
                        </a:rPr>
                        <a:t>AISI </a:t>
                      </a:r>
                      <a:r>
                        <a:rPr lang="es-EC" sz="1600" dirty="0" smtClean="0">
                          <a:effectLst/>
                        </a:rPr>
                        <a:t>304</a:t>
                      </a:r>
                      <a:r>
                        <a:rPr lang="es-EC" sz="1600" baseline="0" dirty="0" smtClean="0">
                          <a:effectLst/>
                        </a:rPr>
                        <a:t> / Polietileno</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Diámetro Interno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1.2 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Largo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1.6 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Temperatura de Operación</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20 °C</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Interna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71.3 psi</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Externa de Diseño</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dirty="0">
                          <a:effectLst/>
                        </a:rPr>
                        <a:t>-15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645001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Recipientes Plásticos</a:t>
            </a:r>
            <a:endParaRPr lang="es-EC" dirty="0"/>
          </a:p>
        </p:txBody>
      </p:sp>
      <p:sp>
        <p:nvSpPr>
          <p:cNvPr id="6" name="Marcador de contenido 2"/>
          <p:cNvSpPr>
            <a:spLocks noGrp="1"/>
          </p:cNvSpPr>
          <p:nvPr>
            <p:ph idx="1"/>
          </p:nvPr>
        </p:nvSpPr>
        <p:spPr>
          <a:xfrm>
            <a:off x="2789825" y="2147216"/>
            <a:ext cx="4609781" cy="695460"/>
          </a:xfrm>
        </p:spPr>
        <p:txBody>
          <a:bodyPr>
            <a:normAutofit/>
          </a:bodyPr>
          <a:lstStyle/>
          <a:p>
            <a:pPr marL="0" lvl="0" indent="0">
              <a:buNone/>
            </a:pPr>
            <a:r>
              <a:rPr lang="es-EC" sz="2000" dirty="0" smtClean="0"/>
              <a:t>Catálogo </a:t>
            </a:r>
            <a:r>
              <a:rPr lang="es-EC" sz="2000" dirty="0" err="1" smtClean="0"/>
              <a:t>Plastigama</a:t>
            </a:r>
            <a:endParaRPr lang="es-EC" sz="3600" dirty="0"/>
          </a:p>
        </p:txBody>
      </p:sp>
      <p:pic>
        <p:nvPicPr>
          <p:cNvPr id="5" name="Imagen 4"/>
          <p:cNvPicPr/>
          <p:nvPr/>
        </p:nvPicPr>
        <p:blipFill>
          <a:blip r:embed="rId2"/>
          <a:stretch>
            <a:fillRect/>
          </a:stretch>
        </p:blipFill>
        <p:spPr>
          <a:xfrm>
            <a:off x="3457891" y="2842676"/>
            <a:ext cx="5276215" cy="3713480"/>
          </a:xfrm>
          <a:prstGeom prst="rect">
            <a:avLst/>
          </a:prstGeom>
        </p:spPr>
      </p:pic>
    </p:spTree>
    <p:extLst>
      <p:ext uri="{BB962C8B-B14F-4D97-AF65-F5344CB8AC3E}">
        <p14:creationId xmlns:p14="http://schemas.microsoft.com/office/powerpoint/2010/main" val="38616863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a:t>
            </a:r>
            <a:r>
              <a:rPr lang="es-EC" dirty="0" err="1" smtClean="0"/>
              <a:t>Borihidruro</a:t>
            </a:r>
            <a:endParaRPr lang="es-EC" dirty="0"/>
          </a:p>
        </p:txBody>
      </p:sp>
      <p:sp>
        <p:nvSpPr>
          <p:cNvPr id="6" name="Marcador de contenido 2"/>
          <p:cNvSpPr>
            <a:spLocks noGrp="1"/>
          </p:cNvSpPr>
          <p:nvPr>
            <p:ph idx="1"/>
          </p:nvPr>
        </p:nvSpPr>
        <p:spPr>
          <a:xfrm>
            <a:off x="574659" y="1966912"/>
            <a:ext cx="7603426" cy="695460"/>
          </a:xfrm>
        </p:spPr>
        <p:txBody>
          <a:bodyPr>
            <a:normAutofit/>
          </a:bodyPr>
          <a:lstStyle/>
          <a:p>
            <a:pPr marL="0" lvl="0" indent="0">
              <a:buNone/>
            </a:pPr>
            <a:r>
              <a:rPr lang="es-EC" sz="2000" dirty="0" smtClean="0"/>
              <a:t>Diseño a presión externa e interna en polietileno </a:t>
            </a:r>
            <a:endParaRPr lang="es-EC" sz="3600" dirty="0"/>
          </a:p>
        </p:txBody>
      </p:sp>
      <p:graphicFrame>
        <p:nvGraphicFramePr>
          <p:cNvPr id="4" name="Tabla 3"/>
          <p:cNvGraphicFramePr>
            <a:graphicFrameLocks noGrp="1"/>
          </p:cNvGraphicFramePr>
          <p:nvPr>
            <p:extLst>
              <p:ext uri="{D42A27DB-BD31-4B8C-83A1-F6EECF244321}">
                <p14:modId xmlns:p14="http://schemas.microsoft.com/office/powerpoint/2010/main" val="2372001268"/>
              </p:ext>
            </p:extLst>
          </p:nvPr>
        </p:nvGraphicFramePr>
        <p:xfrm>
          <a:off x="810000" y="3177816"/>
          <a:ext cx="4071093" cy="1866900"/>
        </p:xfrm>
        <a:graphic>
          <a:graphicData uri="http://schemas.openxmlformats.org/drawingml/2006/table">
            <a:tbl>
              <a:tblPr firstRow="1" firstCol="1" bandRow="1">
                <a:tableStyleId>{5C22544A-7EE6-4342-B048-85BDC9FD1C3A}</a:tableStyleId>
              </a:tblPr>
              <a:tblGrid>
                <a:gridCol w="2553416"/>
                <a:gridCol w="1517677"/>
              </a:tblGrid>
              <a:tr h="323850">
                <a:tc gridSpan="2">
                  <a:txBody>
                    <a:bodyPr/>
                    <a:lstStyle/>
                    <a:p>
                      <a:pPr algn="ctr">
                        <a:spcAft>
                          <a:spcPts val="0"/>
                        </a:spcAft>
                      </a:pPr>
                      <a:r>
                        <a:rPr lang="es-ES" sz="1600" dirty="0">
                          <a:effectLst/>
                        </a:rPr>
                        <a:t>TANQUE BORIHIDRURO PLÁSTICO</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23850">
                <a:tc>
                  <a:txBody>
                    <a:bodyPr/>
                    <a:lstStyle/>
                    <a:p>
                      <a:pPr>
                        <a:spcAft>
                          <a:spcPts val="0"/>
                        </a:spcAft>
                      </a:pPr>
                      <a:r>
                        <a:rPr lang="es-ES" sz="1600" u="sng">
                          <a:effectLst/>
                        </a:rPr>
                        <a:t>Parámetros Calculados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Externa admisible de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dirty="0">
                          <a:effectLst/>
                        </a:rPr>
                        <a:t>3.47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dirty="0">
                          <a:effectLst/>
                        </a:rPr>
                        <a:t>Presión Externa admisible en cabeza </a:t>
                      </a:r>
                      <a:r>
                        <a:rPr lang="es-ES" sz="1600" dirty="0" smtClean="0">
                          <a:effectLst/>
                        </a:rPr>
                        <a:t>elipsoidal</a:t>
                      </a:r>
                      <a:endParaRPr lang="en-US" sz="1600" dirty="0">
                        <a:effectLst/>
                      </a:endParaRPr>
                    </a:p>
                  </a:txBody>
                  <a:tcPr marL="68580" marR="68580" marT="0" marB="0"/>
                </a:tc>
                <a:tc>
                  <a:txBody>
                    <a:bodyPr/>
                    <a:lstStyle/>
                    <a:p>
                      <a:pPr>
                        <a:spcAft>
                          <a:spcPts val="0"/>
                        </a:spcAft>
                      </a:pPr>
                      <a:r>
                        <a:rPr lang="es-EC" sz="1600" dirty="0">
                          <a:effectLst/>
                        </a:rPr>
                        <a:t>3.903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74054858"/>
              </p:ext>
            </p:extLst>
          </p:nvPr>
        </p:nvGraphicFramePr>
        <p:xfrm>
          <a:off x="5660518" y="3211646"/>
          <a:ext cx="4372123" cy="2110740"/>
        </p:xfrm>
        <a:graphic>
          <a:graphicData uri="http://schemas.openxmlformats.org/drawingml/2006/table">
            <a:tbl>
              <a:tblPr firstRow="1" firstCol="1" bandRow="1">
                <a:tableStyleId>{5C22544A-7EE6-4342-B048-85BDC9FD1C3A}</a:tableStyleId>
              </a:tblPr>
              <a:tblGrid>
                <a:gridCol w="2742225"/>
                <a:gridCol w="1629898"/>
              </a:tblGrid>
              <a:tr h="323850">
                <a:tc gridSpan="2">
                  <a:txBody>
                    <a:bodyPr/>
                    <a:lstStyle/>
                    <a:p>
                      <a:pPr algn="ctr">
                        <a:spcAft>
                          <a:spcPts val="0"/>
                        </a:spcAft>
                      </a:pPr>
                      <a:r>
                        <a:rPr lang="es-ES" sz="1600">
                          <a:effectLst/>
                        </a:rPr>
                        <a:t>TANQUE BORIHIDRURO PLÁSTICO</a:t>
                      </a:r>
                      <a:endParaRPr lang="en-US"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23850">
                <a:tc>
                  <a:txBody>
                    <a:bodyPr/>
                    <a:lstStyle/>
                    <a:p>
                      <a:pPr>
                        <a:spcAft>
                          <a:spcPts val="0"/>
                        </a:spcAft>
                      </a:pPr>
                      <a:r>
                        <a:rPr lang="es-ES" sz="1600" u="sng">
                          <a:effectLst/>
                        </a:rPr>
                        <a:t>Parámetros Calculados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Espesor de pared mínimo por esfuerzo tangencial</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133 mm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Espesor de pared mínimo por esfuerzo circunferencial</a:t>
                      </a:r>
                      <a:endParaRPr lang="en-US" sz="1600">
                        <a:effectLst/>
                      </a:endParaRPr>
                    </a:p>
                    <a:p>
                      <a:pPr>
                        <a:spcAft>
                          <a:spcPts val="0"/>
                        </a:spcAft>
                      </a:pPr>
                      <a:r>
                        <a:rPr lang="es-ES" sz="16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dirty="0">
                          <a:effectLst/>
                        </a:rPr>
                        <a:t>265 mm</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595573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Recipiente Nano-partículas</a:t>
            </a:r>
            <a:endParaRPr lang="es-EC" dirty="0"/>
          </a:p>
        </p:txBody>
      </p:sp>
      <p:sp>
        <p:nvSpPr>
          <p:cNvPr id="6" name="Marcador de contenido 2"/>
          <p:cNvSpPr>
            <a:spLocks noGrp="1"/>
          </p:cNvSpPr>
          <p:nvPr>
            <p:ph idx="1"/>
          </p:nvPr>
        </p:nvSpPr>
        <p:spPr>
          <a:xfrm>
            <a:off x="574659" y="1966912"/>
            <a:ext cx="7603426" cy="695460"/>
          </a:xfrm>
        </p:spPr>
        <p:txBody>
          <a:bodyPr>
            <a:normAutofit/>
          </a:bodyPr>
          <a:lstStyle/>
          <a:p>
            <a:pPr marL="0" lvl="0" indent="0">
              <a:buNone/>
            </a:pPr>
            <a:r>
              <a:rPr lang="es-EC" sz="2000" dirty="0" smtClean="0"/>
              <a:t>Diseño a presión externa e interna en polietileno </a:t>
            </a:r>
            <a:endParaRPr lang="es-EC" sz="3600" dirty="0"/>
          </a:p>
        </p:txBody>
      </p:sp>
      <p:graphicFrame>
        <p:nvGraphicFramePr>
          <p:cNvPr id="3" name="Tabla 2"/>
          <p:cNvGraphicFramePr>
            <a:graphicFrameLocks noGrp="1"/>
          </p:cNvGraphicFramePr>
          <p:nvPr>
            <p:extLst>
              <p:ext uri="{D42A27DB-BD31-4B8C-83A1-F6EECF244321}">
                <p14:modId xmlns:p14="http://schemas.microsoft.com/office/powerpoint/2010/main" val="2589110152"/>
              </p:ext>
            </p:extLst>
          </p:nvPr>
        </p:nvGraphicFramePr>
        <p:xfrm>
          <a:off x="810000" y="3122749"/>
          <a:ext cx="3877910" cy="2030730"/>
        </p:xfrm>
        <a:graphic>
          <a:graphicData uri="http://schemas.openxmlformats.org/drawingml/2006/table">
            <a:tbl>
              <a:tblPr firstRow="1" firstCol="1" bandRow="1">
                <a:tableStyleId>{5C22544A-7EE6-4342-B048-85BDC9FD1C3A}</a:tableStyleId>
              </a:tblPr>
              <a:tblGrid>
                <a:gridCol w="2432251"/>
                <a:gridCol w="1445659"/>
              </a:tblGrid>
              <a:tr h="323850">
                <a:tc gridSpan="2">
                  <a:txBody>
                    <a:bodyPr/>
                    <a:lstStyle/>
                    <a:p>
                      <a:pPr algn="ctr">
                        <a:spcAft>
                          <a:spcPts val="0"/>
                        </a:spcAft>
                      </a:pPr>
                      <a:r>
                        <a:rPr lang="es-ES" sz="1600">
                          <a:effectLst/>
                        </a:rPr>
                        <a:t>TANQUE NANO-PARTÍCULAS PLÁSTICO</a:t>
                      </a:r>
                      <a:endParaRPr lang="en-US"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23850">
                <a:tc>
                  <a:txBody>
                    <a:bodyPr/>
                    <a:lstStyle/>
                    <a:p>
                      <a:pPr>
                        <a:spcAft>
                          <a:spcPts val="0"/>
                        </a:spcAft>
                      </a:pPr>
                      <a:r>
                        <a:rPr lang="es-ES" sz="1600" u="sng">
                          <a:effectLst/>
                        </a:rPr>
                        <a:t>Parámetros Calculados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Presión Externa admisible de tanque</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2.88 psi</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dirty="0">
                          <a:effectLst/>
                        </a:rPr>
                        <a:t>Presión Externa admisible en cabeza </a:t>
                      </a:r>
                      <a:r>
                        <a:rPr lang="es-ES" sz="1600" dirty="0" smtClean="0">
                          <a:effectLst/>
                        </a:rPr>
                        <a:t>elipsoidal</a:t>
                      </a:r>
                      <a:endParaRPr lang="en-US" sz="1600" dirty="0">
                        <a:effectLst/>
                      </a:endParaRPr>
                    </a:p>
                  </a:txBody>
                  <a:tcPr marL="68580" marR="68580" marT="0" marB="0"/>
                </a:tc>
                <a:tc>
                  <a:txBody>
                    <a:bodyPr/>
                    <a:lstStyle/>
                    <a:p>
                      <a:pPr>
                        <a:spcAft>
                          <a:spcPts val="0"/>
                        </a:spcAft>
                      </a:pPr>
                      <a:r>
                        <a:rPr lang="es-EC" sz="1600" dirty="0">
                          <a:effectLst/>
                        </a:rPr>
                        <a:t>3.25 psi</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5965082"/>
              </p:ext>
            </p:extLst>
          </p:nvPr>
        </p:nvGraphicFramePr>
        <p:xfrm>
          <a:off x="5325669" y="3084113"/>
          <a:ext cx="4539548" cy="1866900"/>
        </p:xfrm>
        <a:graphic>
          <a:graphicData uri="http://schemas.openxmlformats.org/drawingml/2006/table">
            <a:tbl>
              <a:tblPr firstRow="1" firstCol="1" bandRow="1">
                <a:tableStyleId>{5C22544A-7EE6-4342-B048-85BDC9FD1C3A}</a:tableStyleId>
              </a:tblPr>
              <a:tblGrid>
                <a:gridCol w="2847235"/>
                <a:gridCol w="1692313"/>
              </a:tblGrid>
              <a:tr h="323850">
                <a:tc gridSpan="2">
                  <a:txBody>
                    <a:bodyPr/>
                    <a:lstStyle/>
                    <a:p>
                      <a:pPr algn="ctr">
                        <a:spcAft>
                          <a:spcPts val="0"/>
                        </a:spcAft>
                      </a:pPr>
                      <a:r>
                        <a:rPr lang="es-ES" sz="1600">
                          <a:effectLst/>
                        </a:rPr>
                        <a:t>TANQUE NANO-PARTÍCULAS PLÁSTICO</a:t>
                      </a:r>
                      <a:endParaRPr lang="en-US"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23850">
                <a:tc>
                  <a:txBody>
                    <a:bodyPr/>
                    <a:lstStyle/>
                    <a:p>
                      <a:pPr>
                        <a:spcAft>
                          <a:spcPts val="0"/>
                        </a:spcAft>
                      </a:pPr>
                      <a:r>
                        <a:rPr lang="es-ES" sz="1600" u="sng">
                          <a:effectLst/>
                        </a:rPr>
                        <a:t>Parámetros Calculados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u="sng">
                          <a:effectLst/>
                        </a:rPr>
                        <a:t>Valores</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a:effectLst/>
                        </a:rPr>
                        <a:t>Espesor de pared mínimo por esfuerzo tangencial</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600">
                          <a:effectLst/>
                        </a:rPr>
                        <a:t>145 mm</a:t>
                      </a:r>
                      <a:endParaRPr lang="en-US" sz="1600">
                        <a:effectLst/>
                        <a:latin typeface="Times New Roman" panose="02020603050405020304" pitchFamily="18" charset="0"/>
                        <a:ea typeface="Times New Roman" panose="02020603050405020304" pitchFamily="18" charset="0"/>
                      </a:endParaRPr>
                    </a:p>
                  </a:txBody>
                  <a:tcPr marL="68580" marR="68580" marT="0" marB="0"/>
                </a:tc>
              </a:tr>
              <a:tr h="370205">
                <a:tc>
                  <a:txBody>
                    <a:bodyPr/>
                    <a:lstStyle/>
                    <a:p>
                      <a:pPr>
                        <a:spcAft>
                          <a:spcPts val="0"/>
                        </a:spcAft>
                      </a:pPr>
                      <a:r>
                        <a:rPr lang="es-ES" sz="1600" dirty="0">
                          <a:effectLst/>
                        </a:rPr>
                        <a:t>Espesor de pared mínimo por esfuerzo </a:t>
                      </a:r>
                      <a:r>
                        <a:rPr lang="es-ES" sz="1600" dirty="0" smtClean="0">
                          <a:effectLst/>
                        </a:rPr>
                        <a:t>circunferencial</a:t>
                      </a:r>
                      <a:endParaRPr lang="en-US" sz="1600" dirty="0">
                        <a:effectLst/>
                      </a:endParaRPr>
                    </a:p>
                  </a:txBody>
                  <a:tcPr marL="68580" marR="68580" marT="0" marB="0"/>
                </a:tc>
                <a:tc>
                  <a:txBody>
                    <a:bodyPr/>
                    <a:lstStyle/>
                    <a:p>
                      <a:pPr>
                        <a:spcAft>
                          <a:spcPts val="0"/>
                        </a:spcAft>
                      </a:pPr>
                      <a:r>
                        <a:rPr lang="es-EC" sz="1600" dirty="0">
                          <a:effectLst/>
                        </a:rPr>
                        <a:t>290 mm</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33187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TC103457503[[fn=Cita]]</Template>
  <TotalTime>660</TotalTime>
  <Words>3773</Words>
  <Application>Microsoft Office PowerPoint</Application>
  <PresentationFormat>Personalizado</PresentationFormat>
  <Paragraphs>544</Paragraphs>
  <Slides>123</Slides>
  <Notes>0</Notes>
  <HiddenSlides>0</HiddenSlides>
  <MMClips>0</MMClips>
  <ScaleCrop>false</ScaleCrop>
  <HeadingPairs>
    <vt:vector size="4" baseType="variant">
      <vt:variant>
        <vt:lpstr>Tema</vt:lpstr>
      </vt:variant>
      <vt:variant>
        <vt:i4>1</vt:i4>
      </vt:variant>
      <vt:variant>
        <vt:lpstr>Títulos de diapositiva</vt:lpstr>
      </vt:variant>
      <vt:variant>
        <vt:i4>123</vt:i4>
      </vt:variant>
    </vt:vector>
  </HeadingPairs>
  <TitlesOfParts>
    <vt:vector size="124" baseType="lpstr">
      <vt:lpstr>Citable</vt:lpstr>
      <vt:lpstr>Diseño de un reactor para la obtención de nano-partículas metálicas y facilidades asociadas </vt:lpstr>
      <vt:lpstr>INTEGRANTES</vt:lpstr>
      <vt:lpstr>Antecedentes:</vt:lpstr>
      <vt:lpstr>Antecedentes:</vt:lpstr>
      <vt:lpstr>Antecedentes:</vt:lpstr>
      <vt:lpstr>Objetivo General:</vt:lpstr>
      <vt:lpstr>Objetivos Específicos:</vt:lpstr>
      <vt:lpstr>Objetivos Específicos:</vt:lpstr>
      <vt:lpstr>NANO PARTÍCULAS DE HIERRO CERO - VALENTE </vt:lpstr>
      <vt:lpstr>Nano-partículas de Hierro cero-valente</vt:lpstr>
      <vt:lpstr>Nano-partículas de Hierro cero-valente</vt:lpstr>
      <vt:lpstr>Nano-partículas de Hierro cero-valente</vt:lpstr>
      <vt:lpstr>Nano-partículas de Hierro cero-valente</vt:lpstr>
      <vt:lpstr>Soluciones Inmersas en la elaboración</vt:lpstr>
      <vt:lpstr>Reactor Químico </vt:lpstr>
      <vt:lpstr>Reactor Químico</vt:lpstr>
      <vt:lpstr>Reactor Químico</vt:lpstr>
      <vt:lpstr>Agitación Mecánica</vt:lpstr>
      <vt:lpstr>Agitación Mecánica</vt:lpstr>
      <vt:lpstr>Agitación Mecánica</vt:lpstr>
      <vt:lpstr>Tipos de Agitadores</vt:lpstr>
      <vt:lpstr>Tipos de Agitadores</vt:lpstr>
      <vt:lpstr>NORMATIVA APLICABLE </vt:lpstr>
      <vt:lpstr>Normativa Aplicable</vt:lpstr>
      <vt:lpstr>DISEÑO DE LOS RECIPIENTES </vt:lpstr>
      <vt:lpstr>Diseño de Tanques de Plástico </vt:lpstr>
      <vt:lpstr>Parámetros de diseño</vt:lpstr>
      <vt:lpstr>Parámetros de diseño</vt:lpstr>
      <vt:lpstr>Diseño a presión externa</vt:lpstr>
      <vt:lpstr>Diseño a presión interna</vt:lpstr>
      <vt:lpstr>Diseño a presión interna</vt:lpstr>
      <vt:lpstr>Diseño de Tanques Metálicos </vt:lpstr>
      <vt:lpstr>Parámetros de diseño</vt:lpstr>
      <vt:lpstr>Diseño a presión interna</vt:lpstr>
      <vt:lpstr>Diseño a presión externa</vt:lpstr>
      <vt:lpstr>Facilidades Asociadas </vt:lpstr>
      <vt:lpstr>Selección de un calentador</vt:lpstr>
      <vt:lpstr>Selección del Motor y Agitador</vt:lpstr>
      <vt:lpstr>Selección del Motor y Agitador</vt:lpstr>
      <vt:lpstr>Selección del Motor y Agitador</vt:lpstr>
      <vt:lpstr>Selección del Motor y Agitador</vt:lpstr>
      <vt:lpstr>Procedimiento para elaboración de Nano-partículas para prototipo </vt:lpstr>
      <vt:lpstr>Nitrogenación del Agua</vt:lpstr>
      <vt:lpstr>Nitrogenación del Agua</vt:lpstr>
      <vt:lpstr>Generación de CMC</vt:lpstr>
      <vt:lpstr>Generación de CMC</vt:lpstr>
      <vt:lpstr>Generación de CMC</vt:lpstr>
      <vt:lpstr>Generación de CMC</vt:lpstr>
      <vt:lpstr>Generación de CMC</vt:lpstr>
      <vt:lpstr>Generación de CMC</vt:lpstr>
      <vt:lpstr>Generación de CMC</vt:lpstr>
      <vt:lpstr>Generación de CMC</vt:lpstr>
      <vt:lpstr>Generación de CMC</vt:lpstr>
      <vt:lpstr>Generación de CMC</vt:lpstr>
      <vt:lpstr>Generación de Borihidruro</vt:lpstr>
      <vt:lpstr>Generación de Borihidruro</vt:lpstr>
      <vt:lpstr>Generación de Borihidruro</vt:lpstr>
      <vt:lpstr>Generación de Sulfato de Hierro</vt:lpstr>
      <vt:lpstr>Generación de Sulfato de Hierro</vt:lpstr>
      <vt:lpstr>Generación de Sulfato de Hierro</vt:lpstr>
      <vt:lpstr>Generación de Sulfato de Hierro</vt:lpstr>
      <vt:lpstr>Generación de Nano-partículas</vt:lpstr>
      <vt:lpstr>Generación de Nano-partículas</vt:lpstr>
      <vt:lpstr>Generación de Nano-partículas</vt:lpstr>
      <vt:lpstr>Generación de Nano-partículas</vt:lpstr>
      <vt:lpstr>Medición de Nano-partículas</vt:lpstr>
      <vt:lpstr>Medición de Nano-partículas</vt:lpstr>
      <vt:lpstr>Medición de Nano-partículas</vt:lpstr>
      <vt:lpstr>Fabricación de prototipo </vt:lpstr>
      <vt:lpstr>Recipiente Borihidruro</vt:lpstr>
      <vt:lpstr>Recipiente Borihidruro</vt:lpstr>
      <vt:lpstr>Recipiente Carboxi Metil Celulosa</vt:lpstr>
      <vt:lpstr>Recipiente Carboxi Metil Celulosa</vt:lpstr>
      <vt:lpstr>Recipiente Carboxi Metil Celulosa</vt:lpstr>
      <vt:lpstr>Recipiente Nano-partículas</vt:lpstr>
      <vt:lpstr>Recipiente Nano-partículas</vt:lpstr>
      <vt:lpstr>Pruebas de Funcionamiento </vt:lpstr>
      <vt:lpstr>Recipiente Carboxi Metil Celulosa</vt:lpstr>
      <vt:lpstr>Prueba Neumática CMC</vt:lpstr>
      <vt:lpstr>Prueba Neumática CMC</vt:lpstr>
      <vt:lpstr>Prueba Calentamiento CMC</vt:lpstr>
      <vt:lpstr>Prueba Calentamiento CMC</vt:lpstr>
      <vt:lpstr>Recipiente Borihidruro:</vt:lpstr>
      <vt:lpstr>Recipiente Nano-partículas</vt:lpstr>
      <vt:lpstr>Prueba Vacío - Nano-partículas</vt:lpstr>
      <vt:lpstr>RESULTADOS TANQUES </vt:lpstr>
      <vt:lpstr>MODELO A ESCALA </vt:lpstr>
      <vt:lpstr>Recipiente Borihidruro</vt:lpstr>
      <vt:lpstr>Recipiente Carboxi Metil Celulosa</vt:lpstr>
      <vt:lpstr>Recipiente Nano-partículas</vt:lpstr>
      <vt:lpstr>Nano-partículas obtenidas</vt:lpstr>
      <vt:lpstr>Nano-partículas obtenidas</vt:lpstr>
      <vt:lpstr>PROTOTIPO INDUSTRIAL </vt:lpstr>
      <vt:lpstr>Recipiente Borihidruro Protipo</vt:lpstr>
      <vt:lpstr>Recipiente de Carboxi Protipo</vt:lpstr>
      <vt:lpstr>Recipiente Nano-partículas Prototipo</vt:lpstr>
      <vt:lpstr>Recipientes Plásticos</vt:lpstr>
      <vt:lpstr>Recipiente Borihidruro</vt:lpstr>
      <vt:lpstr>Recipiente Nano-partículas</vt:lpstr>
      <vt:lpstr>Recipiente Borihidruro y Carboxi Metil Celulosa Protipo</vt:lpstr>
      <vt:lpstr>Recipiente Borihidruro y Carboxi Metil Celulosa Prototipo</vt:lpstr>
      <vt:lpstr>Recipiente Nano-partículas Prototipo</vt:lpstr>
      <vt:lpstr>Reactor Industrial</vt:lpstr>
      <vt:lpstr>Reactor Industrial</vt:lpstr>
      <vt:lpstr>Preparación Nano-partículas </vt:lpstr>
      <vt:lpstr>Esquema Recipiente Borihidruro </vt:lpstr>
      <vt:lpstr>Esquema Recipiente Carboxi </vt:lpstr>
      <vt:lpstr>Esquema Recipiente Nano - partículas </vt:lpstr>
      <vt:lpstr>INCONVENIENTES  </vt:lpstr>
      <vt:lpstr>Concentración de CMC</vt:lpstr>
      <vt:lpstr>Concentración de CMC</vt:lpstr>
      <vt:lpstr>Concentración de Oxígeno Disuelto</vt:lpstr>
      <vt:lpstr>Temperatura en CMC</vt:lpstr>
      <vt:lpstr>Agitación</vt:lpstr>
      <vt:lpstr>Agitación</vt:lpstr>
      <vt:lpstr>CONCLUSIONES Y RECOMENDACIONES  </vt:lpstr>
      <vt:lpstr>Conclusiones </vt:lpstr>
      <vt:lpstr>Conclusiones </vt:lpstr>
      <vt:lpstr>Conclusiones </vt:lpstr>
      <vt:lpstr>Recomendaciones </vt:lpstr>
      <vt:lpstr>Recomendaciones </vt:lpstr>
      <vt:lpstr>Recomendaciones </vt:lpstr>
      <vt:lpstr>GRACIAS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REACTOR</dc:title>
  <dc:creator>martin salazar</dc:creator>
  <cp:lastModifiedBy>Andres Garcia</cp:lastModifiedBy>
  <cp:revision>74</cp:revision>
  <dcterms:created xsi:type="dcterms:W3CDTF">2014-04-11T00:00:23Z</dcterms:created>
  <dcterms:modified xsi:type="dcterms:W3CDTF">2014-04-14T02:26:53Z</dcterms:modified>
</cp:coreProperties>
</file>