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1"/>
  </p:notesMasterIdLst>
  <p:sldIdLst>
    <p:sldId id="257" r:id="rId3"/>
    <p:sldId id="258" r:id="rId4"/>
    <p:sldId id="259" r:id="rId5"/>
    <p:sldId id="284" r:id="rId6"/>
    <p:sldId id="283" r:id="rId7"/>
    <p:sldId id="285" r:id="rId8"/>
    <p:sldId id="294" r:id="rId9"/>
    <p:sldId id="295" r:id="rId10"/>
    <p:sldId id="341" r:id="rId11"/>
    <p:sldId id="297" r:id="rId12"/>
    <p:sldId id="298" r:id="rId13"/>
    <p:sldId id="299" r:id="rId14"/>
    <p:sldId id="260" r:id="rId15"/>
    <p:sldId id="261" r:id="rId16"/>
    <p:sldId id="262" r:id="rId17"/>
    <p:sldId id="263" r:id="rId18"/>
    <p:sldId id="264" r:id="rId19"/>
    <p:sldId id="300" r:id="rId20"/>
    <p:sldId id="302" r:id="rId21"/>
    <p:sldId id="301" r:id="rId22"/>
    <p:sldId id="303" r:id="rId23"/>
    <p:sldId id="313" r:id="rId24"/>
    <p:sldId id="304" r:id="rId25"/>
    <p:sldId id="305" r:id="rId26"/>
    <p:sldId id="314" r:id="rId27"/>
    <p:sldId id="315" r:id="rId28"/>
    <p:sldId id="324" r:id="rId29"/>
    <p:sldId id="342" r:id="rId30"/>
    <p:sldId id="326" r:id="rId31"/>
    <p:sldId id="334" r:id="rId32"/>
    <p:sldId id="335" r:id="rId33"/>
    <p:sldId id="336" r:id="rId34"/>
    <p:sldId id="343" r:id="rId35"/>
    <p:sldId id="338" r:id="rId36"/>
    <p:sldId id="339" r:id="rId37"/>
    <p:sldId id="337" r:id="rId38"/>
    <p:sldId id="344" r:id="rId39"/>
    <p:sldId id="340"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D94CD-5836-40CB-A2BC-775CA8B588AD}" type="doc">
      <dgm:prSet loTypeId="urn:microsoft.com/office/officeart/2005/8/layout/hierarchy1" loCatId="hierarchy" qsTypeId="urn:microsoft.com/office/officeart/2005/8/quickstyle/simple1" qsCatId="simple" csTypeId="urn:microsoft.com/office/officeart/2005/8/colors/accent1_3" csCatId="accent1" phldr="1"/>
      <dgm:spPr/>
      <dgm:t>
        <a:bodyPr/>
        <a:lstStyle/>
        <a:p>
          <a:endParaRPr lang="es-EC"/>
        </a:p>
      </dgm:t>
    </dgm:pt>
    <dgm:pt modelId="{7F716BA4-E216-4CB0-8CF6-A5A7924AC0D9}">
      <dgm:prSet phldrT="[Texto]" custT="1"/>
      <dgm:spPr/>
      <dgm:t>
        <a:bodyPr/>
        <a:lstStyle/>
        <a:p>
          <a:pPr algn="ctr"/>
          <a:r>
            <a:rPr lang="es-EC" sz="1400" dirty="0" smtClean="0"/>
            <a:t>Gerencia General</a:t>
          </a:r>
          <a:endParaRPr lang="es-EC" sz="1400" dirty="0"/>
        </a:p>
      </dgm:t>
    </dgm:pt>
    <dgm:pt modelId="{D03A7D59-075E-4404-8358-6C86CC720D10}" type="parTrans" cxnId="{D1A802FA-7FE0-4E10-AB4A-9FF437941496}">
      <dgm:prSet/>
      <dgm:spPr/>
      <dgm:t>
        <a:bodyPr/>
        <a:lstStyle/>
        <a:p>
          <a:pPr algn="ctr"/>
          <a:endParaRPr lang="es-EC" sz="1400">
            <a:solidFill>
              <a:schemeClr val="tx1"/>
            </a:solidFill>
          </a:endParaRPr>
        </a:p>
      </dgm:t>
    </dgm:pt>
    <dgm:pt modelId="{878AD805-B354-48B2-8EB1-69013F41394F}" type="sibTrans" cxnId="{D1A802FA-7FE0-4E10-AB4A-9FF437941496}">
      <dgm:prSet/>
      <dgm:spPr/>
      <dgm:t>
        <a:bodyPr/>
        <a:lstStyle/>
        <a:p>
          <a:pPr algn="ctr"/>
          <a:endParaRPr lang="es-EC" sz="1400">
            <a:solidFill>
              <a:schemeClr val="tx1"/>
            </a:solidFill>
          </a:endParaRPr>
        </a:p>
      </dgm:t>
    </dgm:pt>
    <dgm:pt modelId="{3248CFD2-EEAA-48C5-B8AB-50B4368A5495}">
      <dgm:prSet phldrT="[Texto]" custT="1"/>
      <dgm:spPr/>
      <dgm:t>
        <a:bodyPr/>
        <a:lstStyle/>
        <a:p>
          <a:pPr algn="ctr"/>
          <a:r>
            <a:rPr lang="es-EC" sz="1400" dirty="0" smtClean="0"/>
            <a:t>Gerencia de Operaciones</a:t>
          </a:r>
          <a:endParaRPr lang="es-EC" sz="1400" dirty="0"/>
        </a:p>
      </dgm:t>
    </dgm:pt>
    <dgm:pt modelId="{09BBC5EB-CEAE-4376-B9BA-0CACE03513A1}" type="parTrans" cxnId="{8F3EC62F-EFB3-4016-9EEB-EC3269E854DB}">
      <dgm:prSet/>
      <dgm:spPr/>
      <dgm:t>
        <a:bodyPr/>
        <a:lstStyle/>
        <a:p>
          <a:pPr algn="ctr"/>
          <a:endParaRPr lang="es-EC" sz="1400" dirty="0">
            <a:solidFill>
              <a:schemeClr val="tx1"/>
            </a:solidFill>
          </a:endParaRPr>
        </a:p>
      </dgm:t>
    </dgm:pt>
    <dgm:pt modelId="{3FCAFA56-F733-46CB-879B-92FAD941075B}" type="sibTrans" cxnId="{8F3EC62F-EFB3-4016-9EEB-EC3269E854DB}">
      <dgm:prSet/>
      <dgm:spPr/>
      <dgm:t>
        <a:bodyPr/>
        <a:lstStyle/>
        <a:p>
          <a:pPr algn="ctr"/>
          <a:endParaRPr lang="es-EC" sz="1400">
            <a:solidFill>
              <a:schemeClr val="tx1"/>
            </a:solidFill>
          </a:endParaRPr>
        </a:p>
      </dgm:t>
    </dgm:pt>
    <dgm:pt modelId="{D75CA941-33F9-48AB-8D9E-7233CB0152BC}">
      <dgm:prSet custT="1"/>
      <dgm:spPr/>
      <dgm:t>
        <a:bodyPr/>
        <a:lstStyle/>
        <a:p>
          <a:pPr algn="ctr"/>
          <a:r>
            <a:rPr lang="es-EC" sz="1400" dirty="0" smtClean="0"/>
            <a:t>Dpto. Técnico y Servicios</a:t>
          </a:r>
          <a:endParaRPr lang="es-EC" sz="1400" dirty="0"/>
        </a:p>
      </dgm:t>
    </dgm:pt>
    <dgm:pt modelId="{B9FB89E7-4A4F-4FCC-9A01-463E2D635934}" type="parTrans" cxnId="{BA266A9A-5853-45FB-ACCC-67DE81D34EA2}">
      <dgm:prSet/>
      <dgm:spPr/>
      <dgm:t>
        <a:bodyPr/>
        <a:lstStyle/>
        <a:p>
          <a:pPr algn="ctr"/>
          <a:endParaRPr lang="es-EC" sz="1400" dirty="0">
            <a:solidFill>
              <a:schemeClr val="tx1"/>
            </a:solidFill>
          </a:endParaRPr>
        </a:p>
      </dgm:t>
    </dgm:pt>
    <dgm:pt modelId="{C68EB924-D50B-453D-814D-B25E641C8F99}" type="sibTrans" cxnId="{BA266A9A-5853-45FB-ACCC-67DE81D34EA2}">
      <dgm:prSet/>
      <dgm:spPr/>
      <dgm:t>
        <a:bodyPr/>
        <a:lstStyle/>
        <a:p>
          <a:pPr algn="ctr"/>
          <a:endParaRPr lang="es-EC" sz="1400">
            <a:solidFill>
              <a:schemeClr val="tx1"/>
            </a:solidFill>
          </a:endParaRPr>
        </a:p>
      </dgm:t>
    </dgm:pt>
    <dgm:pt modelId="{7C5D6EEB-D3F5-4C53-AF5C-5C8ABC747A1C}">
      <dgm:prSet custT="1"/>
      <dgm:spPr/>
      <dgm:t>
        <a:bodyPr/>
        <a:lstStyle/>
        <a:p>
          <a:pPr algn="ctr"/>
          <a:r>
            <a:rPr lang="es-EC" sz="1400" dirty="0" smtClean="0"/>
            <a:t>Dpto. de Ventas</a:t>
          </a:r>
          <a:endParaRPr lang="es-EC" sz="1400" dirty="0"/>
        </a:p>
      </dgm:t>
    </dgm:pt>
    <dgm:pt modelId="{1E7FF618-EBEB-471A-9FCA-80BAAD6FBD16}" type="parTrans" cxnId="{0430BD46-8AC4-4218-874E-011AFCBA3546}">
      <dgm:prSet/>
      <dgm:spPr/>
      <dgm:t>
        <a:bodyPr/>
        <a:lstStyle/>
        <a:p>
          <a:pPr algn="ctr"/>
          <a:endParaRPr lang="es-EC" sz="1400" dirty="0">
            <a:solidFill>
              <a:schemeClr val="tx1"/>
            </a:solidFill>
          </a:endParaRPr>
        </a:p>
      </dgm:t>
    </dgm:pt>
    <dgm:pt modelId="{FB9D924C-21AE-49B8-984A-1AAFA2C5B807}" type="sibTrans" cxnId="{0430BD46-8AC4-4218-874E-011AFCBA3546}">
      <dgm:prSet/>
      <dgm:spPr/>
      <dgm:t>
        <a:bodyPr/>
        <a:lstStyle/>
        <a:p>
          <a:pPr algn="ctr"/>
          <a:endParaRPr lang="es-EC" sz="1400">
            <a:solidFill>
              <a:schemeClr val="tx1"/>
            </a:solidFill>
          </a:endParaRPr>
        </a:p>
      </dgm:t>
    </dgm:pt>
    <dgm:pt modelId="{7D93EDFF-018C-42FE-B7F5-2DC359EFE5B2}">
      <dgm:prSet custT="1"/>
      <dgm:spPr/>
      <dgm:t>
        <a:bodyPr/>
        <a:lstStyle/>
        <a:p>
          <a:pPr algn="ctr"/>
          <a:r>
            <a:rPr lang="es-EC" sz="1400" dirty="0" smtClean="0"/>
            <a:t>Dpto. de Proyectos</a:t>
          </a:r>
          <a:endParaRPr lang="es-EC" sz="1400" dirty="0"/>
        </a:p>
      </dgm:t>
    </dgm:pt>
    <dgm:pt modelId="{F0E3986A-97FE-4664-9DBF-56E400A558B2}" type="parTrans" cxnId="{F2C39229-A382-42A6-831C-901961184E2B}">
      <dgm:prSet/>
      <dgm:spPr/>
      <dgm:t>
        <a:bodyPr/>
        <a:lstStyle/>
        <a:p>
          <a:pPr algn="ctr"/>
          <a:endParaRPr lang="es-EC" sz="1400" dirty="0">
            <a:solidFill>
              <a:schemeClr val="tx1"/>
            </a:solidFill>
          </a:endParaRPr>
        </a:p>
      </dgm:t>
    </dgm:pt>
    <dgm:pt modelId="{796FF5F3-D023-4401-A2A7-C3763881D166}" type="sibTrans" cxnId="{F2C39229-A382-42A6-831C-901961184E2B}">
      <dgm:prSet/>
      <dgm:spPr/>
      <dgm:t>
        <a:bodyPr/>
        <a:lstStyle/>
        <a:p>
          <a:pPr algn="ctr"/>
          <a:endParaRPr lang="es-EC" sz="1400">
            <a:solidFill>
              <a:schemeClr val="tx1"/>
            </a:solidFill>
          </a:endParaRPr>
        </a:p>
      </dgm:t>
    </dgm:pt>
    <dgm:pt modelId="{BC441446-1AAE-4967-B345-5364BB90B55A}">
      <dgm:prSet custT="1"/>
      <dgm:spPr/>
      <dgm:t>
        <a:bodyPr/>
        <a:lstStyle/>
        <a:p>
          <a:pPr algn="ctr"/>
          <a:r>
            <a:rPr lang="es-EC" sz="1400" dirty="0" smtClean="0"/>
            <a:t>Dpto. Control Financiero y Administrativo</a:t>
          </a:r>
          <a:endParaRPr lang="es-EC" sz="1400" dirty="0"/>
        </a:p>
      </dgm:t>
    </dgm:pt>
    <dgm:pt modelId="{88C110EA-BCE6-4C99-B87D-D56712909FE2}" type="parTrans" cxnId="{B2197E72-C17E-40E7-B13C-84BF00913695}">
      <dgm:prSet/>
      <dgm:spPr/>
      <dgm:t>
        <a:bodyPr/>
        <a:lstStyle/>
        <a:p>
          <a:pPr algn="ctr"/>
          <a:endParaRPr lang="es-EC" sz="1400" dirty="0">
            <a:solidFill>
              <a:schemeClr val="tx1"/>
            </a:solidFill>
          </a:endParaRPr>
        </a:p>
      </dgm:t>
    </dgm:pt>
    <dgm:pt modelId="{63568E98-0D10-45D1-A256-AE1948B72F40}" type="sibTrans" cxnId="{B2197E72-C17E-40E7-B13C-84BF00913695}">
      <dgm:prSet/>
      <dgm:spPr/>
      <dgm:t>
        <a:bodyPr/>
        <a:lstStyle/>
        <a:p>
          <a:pPr algn="ctr"/>
          <a:endParaRPr lang="es-EC" sz="1400">
            <a:solidFill>
              <a:schemeClr val="tx1"/>
            </a:solidFill>
          </a:endParaRPr>
        </a:p>
      </dgm:t>
    </dgm:pt>
    <dgm:pt modelId="{A2F06ACA-4EE3-45B7-8FBE-5DAB20D48793}">
      <dgm:prSet custT="1"/>
      <dgm:spPr/>
      <dgm:t>
        <a:bodyPr/>
        <a:lstStyle/>
        <a:p>
          <a:pPr algn="ctr"/>
          <a:r>
            <a:rPr lang="es-EC" sz="1400" dirty="0" smtClean="0"/>
            <a:t>Especialistas </a:t>
          </a:r>
        </a:p>
        <a:p>
          <a:pPr algn="ctr"/>
          <a:r>
            <a:rPr lang="es-EC" sz="1400" dirty="0" smtClean="0"/>
            <a:t>Y RST’s</a:t>
          </a:r>
          <a:endParaRPr lang="es-EC" sz="1400" dirty="0"/>
        </a:p>
      </dgm:t>
    </dgm:pt>
    <dgm:pt modelId="{D37DFF81-E39C-4486-8B17-E29F55A65DEA}" type="parTrans" cxnId="{7D8F36D5-4FB0-40AF-B878-5A54486EE92C}">
      <dgm:prSet/>
      <dgm:spPr/>
      <dgm:t>
        <a:bodyPr/>
        <a:lstStyle/>
        <a:p>
          <a:pPr algn="ctr"/>
          <a:endParaRPr lang="es-EC" sz="1400" dirty="0">
            <a:solidFill>
              <a:schemeClr val="tx1"/>
            </a:solidFill>
          </a:endParaRPr>
        </a:p>
      </dgm:t>
    </dgm:pt>
    <dgm:pt modelId="{86803484-370C-4EED-8DF9-35B809C813FE}" type="sibTrans" cxnId="{7D8F36D5-4FB0-40AF-B878-5A54486EE92C}">
      <dgm:prSet/>
      <dgm:spPr/>
      <dgm:t>
        <a:bodyPr/>
        <a:lstStyle/>
        <a:p>
          <a:pPr algn="ctr"/>
          <a:endParaRPr lang="es-EC" sz="1400">
            <a:solidFill>
              <a:schemeClr val="tx1"/>
            </a:solidFill>
          </a:endParaRPr>
        </a:p>
      </dgm:t>
    </dgm:pt>
    <dgm:pt modelId="{CA9C794B-6FCF-43D4-BF71-127682E0C856}">
      <dgm:prSet custT="1"/>
      <dgm:spPr/>
      <dgm:t>
        <a:bodyPr/>
        <a:lstStyle/>
        <a:p>
          <a:pPr algn="ctr"/>
          <a:r>
            <a:rPr lang="es-EC" sz="1400" dirty="0" smtClean="0"/>
            <a:t>P.M.</a:t>
          </a:r>
          <a:endParaRPr lang="es-EC" sz="1400" dirty="0"/>
        </a:p>
      </dgm:t>
    </dgm:pt>
    <dgm:pt modelId="{5754B664-7FCC-44AC-8F51-B4319783C302}" type="parTrans" cxnId="{C8884353-6A20-43AB-91CE-EC00F28472C9}">
      <dgm:prSet/>
      <dgm:spPr/>
      <dgm:t>
        <a:bodyPr/>
        <a:lstStyle/>
        <a:p>
          <a:pPr algn="ctr"/>
          <a:endParaRPr lang="es-EC" sz="1400" dirty="0">
            <a:solidFill>
              <a:schemeClr val="tx1"/>
            </a:solidFill>
          </a:endParaRPr>
        </a:p>
      </dgm:t>
    </dgm:pt>
    <dgm:pt modelId="{85EFD224-60BB-438B-9A1A-39708E2BB475}" type="sibTrans" cxnId="{C8884353-6A20-43AB-91CE-EC00F28472C9}">
      <dgm:prSet/>
      <dgm:spPr/>
      <dgm:t>
        <a:bodyPr/>
        <a:lstStyle/>
        <a:p>
          <a:pPr algn="ctr"/>
          <a:endParaRPr lang="es-EC" sz="1400">
            <a:solidFill>
              <a:schemeClr val="tx1"/>
            </a:solidFill>
          </a:endParaRPr>
        </a:p>
      </dgm:t>
    </dgm:pt>
    <dgm:pt modelId="{0E4C0507-BE39-469F-B192-FF5D56429F4D}">
      <dgm:prSet custT="1"/>
      <dgm:spPr/>
      <dgm:t>
        <a:bodyPr/>
        <a:lstStyle/>
        <a:p>
          <a:pPr algn="ctr"/>
          <a:r>
            <a:rPr lang="es-EC" sz="1400" dirty="0" smtClean="0"/>
            <a:t>Coordinación Control Financiero</a:t>
          </a:r>
          <a:endParaRPr lang="es-EC" sz="1400" dirty="0"/>
        </a:p>
      </dgm:t>
    </dgm:pt>
    <dgm:pt modelId="{DDE7198E-6F0B-4699-B695-3D2C33461A78}" type="parTrans" cxnId="{B4428833-8854-4E8F-B0E4-350ECD72127C}">
      <dgm:prSet/>
      <dgm:spPr/>
      <dgm:t>
        <a:bodyPr/>
        <a:lstStyle/>
        <a:p>
          <a:pPr algn="ctr"/>
          <a:endParaRPr lang="es-EC" sz="1400" dirty="0">
            <a:solidFill>
              <a:schemeClr val="tx1"/>
            </a:solidFill>
          </a:endParaRPr>
        </a:p>
      </dgm:t>
    </dgm:pt>
    <dgm:pt modelId="{4E0808F7-D580-4C40-83CF-10B506DCD292}" type="sibTrans" cxnId="{B4428833-8854-4E8F-B0E4-350ECD72127C}">
      <dgm:prSet/>
      <dgm:spPr/>
      <dgm:t>
        <a:bodyPr/>
        <a:lstStyle/>
        <a:p>
          <a:pPr algn="ctr"/>
          <a:endParaRPr lang="es-EC" sz="1400">
            <a:solidFill>
              <a:schemeClr val="tx1"/>
            </a:solidFill>
          </a:endParaRPr>
        </a:p>
      </dgm:t>
    </dgm:pt>
    <dgm:pt modelId="{6B51CBF9-CDEF-4FFB-BD45-5D4B4D20EE5A}">
      <dgm:prSet custT="1"/>
      <dgm:spPr/>
      <dgm:t>
        <a:bodyPr/>
        <a:lstStyle/>
        <a:p>
          <a:pPr algn="ctr"/>
          <a:r>
            <a:rPr lang="es-EC" sz="1400" dirty="0" smtClean="0"/>
            <a:t>Coordinación de Marketing</a:t>
          </a:r>
          <a:endParaRPr lang="es-EC" sz="1400" dirty="0"/>
        </a:p>
      </dgm:t>
    </dgm:pt>
    <dgm:pt modelId="{49C72FCA-CAA6-4FEE-A1FC-CAA2B3E06913}" type="parTrans" cxnId="{162FC09D-7074-426A-948E-03DAFAD652C2}">
      <dgm:prSet/>
      <dgm:spPr/>
      <dgm:t>
        <a:bodyPr/>
        <a:lstStyle/>
        <a:p>
          <a:pPr algn="ctr"/>
          <a:endParaRPr lang="es-EC" sz="1400" dirty="0">
            <a:solidFill>
              <a:schemeClr val="tx1"/>
            </a:solidFill>
          </a:endParaRPr>
        </a:p>
      </dgm:t>
    </dgm:pt>
    <dgm:pt modelId="{44930C2F-46AB-4758-87A4-6268EE42846A}" type="sibTrans" cxnId="{162FC09D-7074-426A-948E-03DAFAD652C2}">
      <dgm:prSet/>
      <dgm:spPr/>
      <dgm:t>
        <a:bodyPr/>
        <a:lstStyle/>
        <a:p>
          <a:pPr algn="ctr"/>
          <a:endParaRPr lang="es-EC" sz="1400">
            <a:solidFill>
              <a:schemeClr val="tx1"/>
            </a:solidFill>
          </a:endParaRPr>
        </a:p>
      </dgm:t>
    </dgm:pt>
    <dgm:pt modelId="{B812CCB5-619C-468D-A572-DF95B749005B}">
      <dgm:prSet custT="1"/>
      <dgm:spPr/>
      <dgm:t>
        <a:bodyPr/>
        <a:lstStyle/>
        <a:p>
          <a:pPr algn="ctr"/>
          <a:r>
            <a:rPr lang="es-EC" sz="1400" dirty="0" smtClean="0"/>
            <a:t>Talento Humano</a:t>
          </a:r>
          <a:endParaRPr lang="es-EC" sz="1400" dirty="0"/>
        </a:p>
      </dgm:t>
    </dgm:pt>
    <dgm:pt modelId="{70DF1380-0E32-4A4A-A745-6D167CF3A921}" type="parTrans" cxnId="{76568A3A-BB47-40DD-8CC5-573C3B00B83C}">
      <dgm:prSet/>
      <dgm:spPr/>
      <dgm:t>
        <a:bodyPr/>
        <a:lstStyle/>
        <a:p>
          <a:pPr algn="ctr"/>
          <a:endParaRPr lang="es-ES" sz="1400" dirty="0">
            <a:solidFill>
              <a:schemeClr val="tx1"/>
            </a:solidFill>
          </a:endParaRPr>
        </a:p>
      </dgm:t>
    </dgm:pt>
    <dgm:pt modelId="{62F95F4B-49E1-4FAA-9260-DD900A338E3A}" type="sibTrans" cxnId="{76568A3A-BB47-40DD-8CC5-573C3B00B83C}">
      <dgm:prSet/>
      <dgm:spPr/>
      <dgm:t>
        <a:bodyPr/>
        <a:lstStyle/>
        <a:p>
          <a:pPr algn="ctr"/>
          <a:endParaRPr lang="es-ES" sz="1400">
            <a:solidFill>
              <a:schemeClr val="tx1"/>
            </a:solidFill>
          </a:endParaRPr>
        </a:p>
      </dgm:t>
    </dgm:pt>
    <dgm:pt modelId="{A8B44E97-0C87-4D7B-8BC8-B34830DF9933}" type="pres">
      <dgm:prSet presAssocID="{837D94CD-5836-40CB-A2BC-775CA8B588AD}" presName="hierChild1" presStyleCnt="0">
        <dgm:presLayoutVars>
          <dgm:chPref val="1"/>
          <dgm:dir/>
          <dgm:animOne val="branch"/>
          <dgm:animLvl val="lvl"/>
          <dgm:resizeHandles/>
        </dgm:presLayoutVars>
      </dgm:prSet>
      <dgm:spPr/>
      <dgm:t>
        <a:bodyPr/>
        <a:lstStyle/>
        <a:p>
          <a:endParaRPr lang="es-EC"/>
        </a:p>
      </dgm:t>
    </dgm:pt>
    <dgm:pt modelId="{AA0477FC-2DE6-4D68-B8FC-776043658EA3}" type="pres">
      <dgm:prSet presAssocID="{7F716BA4-E216-4CB0-8CF6-A5A7924AC0D9}" presName="hierRoot1" presStyleCnt="0"/>
      <dgm:spPr/>
      <dgm:t>
        <a:bodyPr/>
        <a:lstStyle/>
        <a:p>
          <a:endParaRPr lang="es-EC"/>
        </a:p>
      </dgm:t>
    </dgm:pt>
    <dgm:pt modelId="{85E69098-1933-4575-815B-E3BDF8538C14}" type="pres">
      <dgm:prSet presAssocID="{7F716BA4-E216-4CB0-8CF6-A5A7924AC0D9}" presName="composite" presStyleCnt="0"/>
      <dgm:spPr/>
      <dgm:t>
        <a:bodyPr/>
        <a:lstStyle/>
        <a:p>
          <a:endParaRPr lang="es-EC"/>
        </a:p>
      </dgm:t>
    </dgm:pt>
    <dgm:pt modelId="{7CD7D5B5-6A45-4177-B6DA-74F84C20A60A}" type="pres">
      <dgm:prSet presAssocID="{7F716BA4-E216-4CB0-8CF6-A5A7924AC0D9}" presName="background" presStyleLbl="node0" presStyleIdx="0" presStyleCnt="1"/>
      <dgm:spPr/>
      <dgm:t>
        <a:bodyPr/>
        <a:lstStyle/>
        <a:p>
          <a:endParaRPr lang="es-EC"/>
        </a:p>
      </dgm:t>
    </dgm:pt>
    <dgm:pt modelId="{F052D3F5-A6EC-4CE5-9272-7AD9D24974AC}" type="pres">
      <dgm:prSet presAssocID="{7F716BA4-E216-4CB0-8CF6-A5A7924AC0D9}" presName="text" presStyleLbl="fgAcc0" presStyleIdx="0" presStyleCnt="1">
        <dgm:presLayoutVars>
          <dgm:chPref val="3"/>
        </dgm:presLayoutVars>
      </dgm:prSet>
      <dgm:spPr/>
      <dgm:t>
        <a:bodyPr/>
        <a:lstStyle/>
        <a:p>
          <a:endParaRPr lang="es-EC"/>
        </a:p>
      </dgm:t>
    </dgm:pt>
    <dgm:pt modelId="{E7BD1F8E-6A96-442D-A0D2-A764D6806C5B}" type="pres">
      <dgm:prSet presAssocID="{7F716BA4-E216-4CB0-8CF6-A5A7924AC0D9}" presName="hierChild2" presStyleCnt="0"/>
      <dgm:spPr/>
      <dgm:t>
        <a:bodyPr/>
        <a:lstStyle/>
        <a:p>
          <a:endParaRPr lang="es-EC"/>
        </a:p>
      </dgm:t>
    </dgm:pt>
    <dgm:pt modelId="{90768ED2-C13D-43F2-8217-D60B3E5E99A8}" type="pres">
      <dgm:prSet presAssocID="{09BBC5EB-CEAE-4376-B9BA-0CACE03513A1}" presName="Name10" presStyleLbl="parChTrans1D2" presStyleIdx="0" presStyleCnt="1"/>
      <dgm:spPr/>
      <dgm:t>
        <a:bodyPr/>
        <a:lstStyle/>
        <a:p>
          <a:endParaRPr lang="es-EC"/>
        </a:p>
      </dgm:t>
    </dgm:pt>
    <dgm:pt modelId="{7CBABC62-58AB-4111-AC06-D974DE2A48BD}" type="pres">
      <dgm:prSet presAssocID="{3248CFD2-EEAA-48C5-B8AB-50B4368A5495}" presName="hierRoot2" presStyleCnt="0"/>
      <dgm:spPr/>
      <dgm:t>
        <a:bodyPr/>
        <a:lstStyle/>
        <a:p>
          <a:endParaRPr lang="es-EC"/>
        </a:p>
      </dgm:t>
    </dgm:pt>
    <dgm:pt modelId="{0F8FFD30-0E96-4C1C-81C5-B2D809633460}" type="pres">
      <dgm:prSet presAssocID="{3248CFD2-EEAA-48C5-B8AB-50B4368A5495}" presName="composite2" presStyleCnt="0"/>
      <dgm:spPr/>
      <dgm:t>
        <a:bodyPr/>
        <a:lstStyle/>
        <a:p>
          <a:endParaRPr lang="es-EC"/>
        </a:p>
      </dgm:t>
    </dgm:pt>
    <dgm:pt modelId="{D93634CB-0733-4E17-A197-8111D6A0CFD0}" type="pres">
      <dgm:prSet presAssocID="{3248CFD2-EEAA-48C5-B8AB-50B4368A5495}" presName="background2" presStyleLbl="node2" presStyleIdx="0" presStyleCnt="1"/>
      <dgm:spPr/>
      <dgm:t>
        <a:bodyPr/>
        <a:lstStyle/>
        <a:p>
          <a:endParaRPr lang="es-EC"/>
        </a:p>
      </dgm:t>
    </dgm:pt>
    <dgm:pt modelId="{CD81B47E-209F-4263-A011-958C49BD3D4B}" type="pres">
      <dgm:prSet presAssocID="{3248CFD2-EEAA-48C5-B8AB-50B4368A5495}" presName="text2" presStyleLbl="fgAcc2" presStyleIdx="0" presStyleCnt="1" custScaleX="115459">
        <dgm:presLayoutVars>
          <dgm:chPref val="3"/>
        </dgm:presLayoutVars>
      </dgm:prSet>
      <dgm:spPr/>
      <dgm:t>
        <a:bodyPr/>
        <a:lstStyle/>
        <a:p>
          <a:endParaRPr lang="es-EC"/>
        </a:p>
      </dgm:t>
    </dgm:pt>
    <dgm:pt modelId="{4526BA22-E8CE-4D67-8B00-3B1CB47CC937}" type="pres">
      <dgm:prSet presAssocID="{3248CFD2-EEAA-48C5-B8AB-50B4368A5495}" presName="hierChild3" presStyleCnt="0"/>
      <dgm:spPr/>
      <dgm:t>
        <a:bodyPr/>
        <a:lstStyle/>
        <a:p>
          <a:endParaRPr lang="es-EC"/>
        </a:p>
      </dgm:t>
    </dgm:pt>
    <dgm:pt modelId="{FA135E83-23BD-44A4-A4DD-1BBDF6BB7E44}" type="pres">
      <dgm:prSet presAssocID="{B9FB89E7-4A4F-4FCC-9A01-463E2D635934}" presName="Name17" presStyleLbl="parChTrans1D3" presStyleIdx="0" presStyleCnt="4"/>
      <dgm:spPr/>
      <dgm:t>
        <a:bodyPr/>
        <a:lstStyle/>
        <a:p>
          <a:endParaRPr lang="es-EC"/>
        </a:p>
      </dgm:t>
    </dgm:pt>
    <dgm:pt modelId="{AC06E1B3-D414-49F5-93D3-458750DFA8F6}" type="pres">
      <dgm:prSet presAssocID="{D75CA941-33F9-48AB-8D9E-7233CB0152BC}" presName="hierRoot3" presStyleCnt="0"/>
      <dgm:spPr/>
      <dgm:t>
        <a:bodyPr/>
        <a:lstStyle/>
        <a:p>
          <a:endParaRPr lang="es-EC"/>
        </a:p>
      </dgm:t>
    </dgm:pt>
    <dgm:pt modelId="{FE4C9A9D-D9AB-4DA1-A2BB-79224148B28F}" type="pres">
      <dgm:prSet presAssocID="{D75CA941-33F9-48AB-8D9E-7233CB0152BC}" presName="composite3" presStyleCnt="0"/>
      <dgm:spPr/>
      <dgm:t>
        <a:bodyPr/>
        <a:lstStyle/>
        <a:p>
          <a:endParaRPr lang="es-EC"/>
        </a:p>
      </dgm:t>
    </dgm:pt>
    <dgm:pt modelId="{28B98C95-DB01-4D41-AA49-530D33A45D7B}" type="pres">
      <dgm:prSet presAssocID="{D75CA941-33F9-48AB-8D9E-7233CB0152BC}" presName="background3" presStyleLbl="node3" presStyleIdx="0" presStyleCnt="4"/>
      <dgm:spPr/>
      <dgm:t>
        <a:bodyPr/>
        <a:lstStyle/>
        <a:p>
          <a:endParaRPr lang="es-EC"/>
        </a:p>
      </dgm:t>
    </dgm:pt>
    <dgm:pt modelId="{1410078F-F181-4232-A22D-79AD592B574A}" type="pres">
      <dgm:prSet presAssocID="{D75CA941-33F9-48AB-8D9E-7233CB0152BC}" presName="text3" presStyleLbl="fgAcc3" presStyleIdx="0" presStyleCnt="4">
        <dgm:presLayoutVars>
          <dgm:chPref val="3"/>
        </dgm:presLayoutVars>
      </dgm:prSet>
      <dgm:spPr/>
      <dgm:t>
        <a:bodyPr/>
        <a:lstStyle/>
        <a:p>
          <a:endParaRPr lang="es-EC"/>
        </a:p>
      </dgm:t>
    </dgm:pt>
    <dgm:pt modelId="{EC430396-A108-4B0D-82CE-6E177AAB88C7}" type="pres">
      <dgm:prSet presAssocID="{D75CA941-33F9-48AB-8D9E-7233CB0152BC}" presName="hierChild4" presStyleCnt="0"/>
      <dgm:spPr/>
      <dgm:t>
        <a:bodyPr/>
        <a:lstStyle/>
        <a:p>
          <a:endParaRPr lang="es-EC"/>
        </a:p>
      </dgm:t>
    </dgm:pt>
    <dgm:pt modelId="{ADC144C9-70CA-4D5A-9B82-40D3D834BFC5}" type="pres">
      <dgm:prSet presAssocID="{D37DFF81-E39C-4486-8B17-E29F55A65DEA}" presName="Name23" presStyleLbl="parChTrans1D4" presStyleIdx="0" presStyleCnt="5"/>
      <dgm:spPr/>
      <dgm:t>
        <a:bodyPr/>
        <a:lstStyle/>
        <a:p>
          <a:endParaRPr lang="es-EC"/>
        </a:p>
      </dgm:t>
    </dgm:pt>
    <dgm:pt modelId="{BCBE01AE-6A19-42EB-B205-148B864FE90A}" type="pres">
      <dgm:prSet presAssocID="{A2F06ACA-4EE3-45B7-8FBE-5DAB20D48793}" presName="hierRoot4" presStyleCnt="0"/>
      <dgm:spPr/>
      <dgm:t>
        <a:bodyPr/>
        <a:lstStyle/>
        <a:p>
          <a:endParaRPr lang="es-EC"/>
        </a:p>
      </dgm:t>
    </dgm:pt>
    <dgm:pt modelId="{D4A1CAE9-27E5-4F83-A792-3A2B5BE45577}" type="pres">
      <dgm:prSet presAssocID="{A2F06ACA-4EE3-45B7-8FBE-5DAB20D48793}" presName="composite4" presStyleCnt="0"/>
      <dgm:spPr/>
      <dgm:t>
        <a:bodyPr/>
        <a:lstStyle/>
        <a:p>
          <a:endParaRPr lang="es-EC"/>
        </a:p>
      </dgm:t>
    </dgm:pt>
    <dgm:pt modelId="{E0FFD719-7B37-4752-9AB1-11E5AC41BD92}" type="pres">
      <dgm:prSet presAssocID="{A2F06ACA-4EE3-45B7-8FBE-5DAB20D48793}" presName="background4" presStyleLbl="node4" presStyleIdx="0" presStyleCnt="5"/>
      <dgm:spPr/>
      <dgm:t>
        <a:bodyPr/>
        <a:lstStyle/>
        <a:p>
          <a:endParaRPr lang="es-EC"/>
        </a:p>
      </dgm:t>
    </dgm:pt>
    <dgm:pt modelId="{AD37A299-BD2F-47DD-BEEA-F3AD1FCDF264}" type="pres">
      <dgm:prSet presAssocID="{A2F06ACA-4EE3-45B7-8FBE-5DAB20D48793}" presName="text4" presStyleLbl="fgAcc4" presStyleIdx="0" presStyleCnt="5" custScaleX="129844">
        <dgm:presLayoutVars>
          <dgm:chPref val="3"/>
        </dgm:presLayoutVars>
      </dgm:prSet>
      <dgm:spPr/>
      <dgm:t>
        <a:bodyPr/>
        <a:lstStyle/>
        <a:p>
          <a:endParaRPr lang="es-EC"/>
        </a:p>
      </dgm:t>
    </dgm:pt>
    <dgm:pt modelId="{AB47B2FC-5753-41F5-86C2-15024E04D7FF}" type="pres">
      <dgm:prSet presAssocID="{A2F06ACA-4EE3-45B7-8FBE-5DAB20D48793}" presName="hierChild5" presStyleCnt="0"/>
      <dgm:spPr/>
      <dgm:t>
        <a:bodyPr/>
        <a:lstStyle/>
        <a:p>
          <a:endParaRPr lang="es-EC"/>
        </a:p>
      </dgm:t>
    </dgm:pt>
    <dgm:pt modelId="{7111DA29-2F07-4804-B6BA-BC231DAB98D7}" type="pres">
      <dgm:prSet presAssocID="{1E7FF618-EBEB-471A-9FCA-80BAAD6FBD16}" presName="Name17" presStyleLbl="parChTrans1D3" presStyleIdx="1" presStyleCnt="4"/>
      <dgm:spPr/>
      <dgm:t>
        <a:bodyPr/>
        <a:lstStyle/>
        <a:p>
          <a:endParaRPr lang="es-EC"/>
        </a:p>
      </dgm:t>
    </dgm:pt>
    <dgm:pt modelId="{3AEDAD1B-DD27-4D36-9609-3DA321C62D48}" type="pres">
      <dgm:prSet presAssocID="{7C5D6EEB-D3F5-4C53-AF5C-5C8ABC747A1C}" presName="hierRoot3" presStyleCnt="0"/>
      <dgm:spPr/>
      <dgm:t>
        <a:bodyPr/>
        <a:lstStyle/>
        <a:p>
          <a:endParaRPr lang="es-EC"/>
        </a:p>
      </dgm:t>
    </dgm:pt>
    <dgm:pt modelId="{4DF558FE-78F1-47BF-8194-3A59FF5856ED}" type="pres">
      <dgm:prSet presAssocID="{7C5D6EEB-D3F5-4C53-AF5C-5C8ABC747A1C}" presName="composite3" presStyleCnt="0"/>
      <dgm:spPr/>
      <dgm:t>
        <a:bodyPr/>
        <a:lstStyle/>
        <a:p>
          <a:endParaRPr lang="es-EC"/>
        </a:p>
      </dgm:t>
    </dgm:pt>
    <dgm:pt modelId="{E42F1124-6740-4769-A3AB-9F44FF4F9440}" type="pres">
      <dgm:prSet presAssocID="{7C5D6EEB-D3F5-4C53-AF5C-5C8ABC747A1C}" presName="background3" presStyleLbl="node3" presStyleIdx="1" presStyleCnt="4"/>
      <dgm:spPr/>
      <dgm:t>
        <a:bodyPr/>
        <a:lstStyle/>
        <a:p>
          <a:endParaRPr lang="es-EC"/>
        </a:p>
      </dgm:t>
    </dgm:pt>
    <dgm:pt modelId="{4A452C6E-CCD1-4710-948A-7B9D2B1C00EA}" type="pres">
      <dgm:prSet presAssocID="{7C5D6EEB-D3F5-4C53-AF5C-5C8ABC747A1C}" presName="text3" presStyleLbl="fgAcc3" presStyleIdx="1" presStyleCnt="4">
        <dgm:presLayoutVars>
          <dgm:chPref val="3"/>
        </dgm:presLayoutVars>
      </dgm:prSet>
      <dgm:spPr/>
      <dgm:t>
        <a:bodyPr/>
        <a:lstStyle/>
        <a:p>
          <a:endParaRPr lang="es-EC"/>
        </a:p>
      </dgm:t>
    </dgm:pt>
    <dgm:pt modelId="{AB58E421-180E-40A3-ACFF-F6455C278027}" type="pres">
      <dgm:prSet presAssocID="{7C5D6EEB-D3F5-4C53-AF5C-5C8ABC747A1C}" presName="hierChild4" presStyleCnt="0"/>
      <dgm:spPr/>
      <dgm:t>
        <a:bodyPr/>
        <a:lstStyle/>
        <a:p>
          <a:endParaRPr lang="es-EC"/>
        </a:p>
      </dgm:t>
    </dgm:pt>
    <dgm:pt modelId="{E22538A7-D734-4B03-A87E-62BF0A5AB919}" type="pres">
      <dgm:prSet presAssocID="{49C72FCA-CAA6-4FEE-A1FC-CAA2B3E06913}" presName="Name23" presStyleLbl="parChTrans1D4" presStyleIdx="1" presStyleCnt="5"/>
      <dgm:spPr/>
      <dgm:t>
        <a:bodyPr/>
        <a:lstStyle/>
        <a:p>
          <a:endParaRPr lang="es-EC"/>
        </a:p>
      </dgm:t>
    </dgm:pt>
    <dgm:pt modelId="{33870AED-3F9C-45C3-8E00-E5E6835F5323}" type="pres">
      <dgm:prSet presAssocID="{6B51CBF9-CDEF-4FFB-BD45-5D4B4D20EE5A}" presName="hierRoot4" presStyleCnt="0"/>
      <dgm:spPr/>
      <dgm:t>
        <a:bodyPr/>
        <a:lstStyle/>
        <a:p>
          <a:endParaRPr lang="es-EC"/>
        </a:p>
      </dgm:t>
    </dgm:pt>
    <dgm:pt modelId="{B40F2A3B-493D-4727-BBF6-6311BF2E9801}" type="pres">
      <dgm:prSet presAssocID="{6B51CBF9-CDEF-4FFB-BD45-5D4B4D20EE5A}" presName="composite4" presStyleCnt="0"/>
      <dgm:spPr/>
      <dgm:t>
        <a:bodyPr/>
        <a:lstStyle/>
        <a:p>
          <a:endParaRPr lang="es-EC"/>
        </a:p>
      </dgm:t>
    </dgm:pt>
    <dgm:pt modelId="{273CF1A9-BD02-468D-8EF6-4BBA38405E49}" type="pres">
      <dgm:prSet presAssocID="{6B51CBF9-CDEF-4FFB-BD45-5D4B4D20EE5A}" presName="background4" presStyleLbl="node4" presStyleIdx="1" presStyleCnt="5"/>
      <dgm:spPr/>
      <dgm:t>
        <a:bodyPr/>
        <a:lstStyle/>
        <a:p>
          <a:endParaRPr lang="es-EC"/>
        </a:p>
      </dgm:t>
    </dgm:pt>
    <dgm:pt modelId="{18CFDD53-A0A8-428F-AD76-F28BDF65661A}" type="pres">
      <dgm:prSet presAssocID="{6B51CBF9-CDEF-4FFB-BD45-5D4B4D20EE5A}" presName="text4" presStyleLbl="fgAcc4" presStyleIdx="1" presStyleCnt="5" custScaleX="117241">
        <dgm:presLayoutVars>
          <dgm:chPref val="3"/>
        </dgm:presLayoutVars>
      </dgm:prSet>
      <dgm:spPr/>
      <dgm:t>
        <a:bodyPr/>
        <a:lstStyle/>
        <a:p>
          <a:endParaRPr lang="es-EC"/>
        </a:p>
      </dgm:t>
    </dgm:pt>
    <dgm:pt modelId="{5283A728-B7FE-409A-A37F-C32E0D99595B}" type="pres">
      <dgm:prSet presAssocID="{6B51CBF9-CDEF-4FFB-BD45-5D4B4D20EE5A}" presName="hierChild5" presStyleCnt="0"/>
      <dgm:spPr/>
      <dgm:t>
        <a:bodyPr/>
        <a:lstStyle/>
        <a:p>
          <a:endParaRPr lang="es-EC"/>
        </a:p>
      </dgm:t>
    </dgm:pt>
    <dgm:pt modelId="{D1872FBD-A3FF-4AD1-B731-A5E824A0B884}" type="pres">
      <dgm:prSet presAssocID="{F0E3986A-97FE-4664-9DBF-56E400A558B2}" presName="Name17" presStyleLbl="parChTrans1D3" presStyleIdx="2" presStyleCnt="4"/>
      <dgm:spPr/>
      <dgm:t>
        <a:bodyPr/>
        <a:lstStyle/>
        <a:p>
          <a:endParaRPr lang="es-EC"/>
        </a:p>
      </dgm:t>
    </dgm:pt>
    <dgm:pt modelId="{344C305F-3E04-4AAB-AD13-34C0411BB1A9}" type="pres">
      <dgm:prSet presAssocID="{7D93EDFF-018C-42FE-B7F5-2DC359EFE5B2}" presName="hierRoot3" presStyleCnt="0"/>
      <dgm:spPr/>
      <dgm:t>
        <a:bodyPr/>
        <a:lstStyle/>
        <a:p>
          <a:endParaRPr lang="es-EC"/>
        </a:p>
      </dgm:t>
    </dgm:pt>
    <dgm:pt modelId="{8C9167DC-CF59-4C75-9F84-3DBD1D196CC1}" type="pres">
      <dgm:prSet presAssocID="{7D93EDFF-018C-42FE-B7F5-2DC359EFE5B2}" presName="composite3" presStyleCnt="0"/>
      <dgm:spPr/>
      <dgm:t>
        <a:bodyPr/>
        <a:lstStyle/>
        <a:p>
          <a:endParaRPr lang="es-EC"/>
        </a:p>
      </dgm:t>
    </dgm:pt>
    <dgm:pt modelId="{64E04830-4F90-4B2D-90CB-C8784ECBF0DC}" type="pres">
      <dgm:prSet presAssocID="{7D93EDFF-018C-42FE-B7F5-2DC359EFE5B2}" presName="background3" presStyleLbl="node3" presStyleIdx="2" presStyleCnt="4"/>
      <dgm:spPr/>
      <dgm:t>
        <a:bodyPr/>
        <a:lstStyle/>
        <a:p>
          <a:endParaRPr lang="es-EC"/>
        </a:p>
      </dgm:t>
    </dgm:pt>
    <dgm:pt modelId="{B2ED66D8-5608-48D7-A919-382D96F8D666}" type="pres">
      <dgm:prSet presAssocID="{7D93EDFF-018C-42FE-B7F5-2DC359EFE5B2}" presName="text3" presStyleLbl="fgAcc3" presStyleIdx="2" presStyleCnt="4">
        <dgm:presLayoutVars>
          <dgm:chPref val="3"/>
        </dgm:presLayoutVars>
      </dgm:prSet>
      <dgm:spPr/>
      <dgm:t>
        <a:bodyPr/>
        <a:lstStyle/>
        <a:p>
          <a:endParaRPr lang="es-EC"/>
        </a:p>
      </dgm:t>
    </dgm:pt>
    <dgm:pt modelId="{EDC390F7-592C-4936-A4DA-C93DBB38E2C5}" type="pres">
      <dgm:prSet presAssocID="{7D93EDFF-018C-42FE-B7F5-2DC359EFE5B2}" presName="hierChild4" presStyleCnt="0"/>
      <dgm:spPr/>
      <dgm:t>
        <a:bodyPr/>
        <a:lstStyle/>
        <a:p>
          <a:endParaRPr lang="es-EC"/>
        </a:p>
      </dgm:t>
    </dgm:pt>
    <dgm:pt modelId="{A1BDAD54-1E4D-4490-9215-4D5210C33D8B}" type="pres">
      <dgm:prSet presAssocID="{5754B664-7FCC-44AC-8F51-B4319783C302}" presName="Name23" presStyleLbl="parChTrans1D4" presStyleIdx="2" presStyleCnt="5"/>
      <dgm:spPr/>
      <dgm:t>
        <a:bodyPr/>
        <a:lstStyle/>
        <a:p>
          <a:endParaRPr lang="es-EC"/>
        </a:p>
      </dgm:t>
    </dgm:pt>
    <dgm:pt modelId="{456895D6-00AD-457D-A0C3-86CC1F81E65F}" type="pres">
      <dgm:prSet presAssocID="{CA9C794B-6FCF-43D4-BF71-127682E0C856}" presName="hierRoot4" presStyleCnt="0"/>
      <dgm:spPr/>
      <dgm:t>
        <a:bodyPr/>
        <a:lstStyle/>
        <a:p>
          <a:endParaRPr lang="es-EC"/>
        </a:p>
      </dgm:t>
    </dgm:pt>
    <dgm:pt modelId="{601493D5-6EAD-4557-8DAC-1052FA5C4777}" type="pres">
      <dgm:prSet presAssocID="{CA9C794B-6FCF-43D4-BF71-127682E0C856}" presName="composite4" presStyleCnt="0"/>
      <dgm:spPr/>
      <dgm:t>
        <a:bodyPr/>
        <a:lstStyle/>
        <a:p>
          <a:endParaRPr lang="es-EC"/>
        </a:p>
      </dgm:t>
    </dgm:pt>
    <dgm:pt modelId="{676D8E92-A236-49C3-A2BA-2175A0055061}" type="pres">
      <dgm:prSet presAssocID="{CA9C794B-6FCF-43D4-BF71-127682E0C856}" presName="background4" presStyleLbl="node4" presStyleIdx="2" presStyleCnt="5"/>
      <dgm:spPr/>
      <dgm:t>
        <a:bodyPr/>
        <a:lstStyle/>
        <a:p>
          <a:endParaRPr lang="es-EC"/>
        </a:p>
      </dgm:t>
    </dgm:pt>
    <dgm:pt modelId="{FD21B466-E274-499B-AFF8-56A6DD50B10D}" type="pres">
      <dgm:prSet presAssocID="{CA9C794B-6FCF-43D4-BF71-127682E0C856}" presName="text4" presStyleLbl="fgAcc4" presStyleIdx="2" presStyleCnt="5">
        <dgm:presLayoutVars>
          <dgm:chPref val="3"/>
        </dgm:presLayoutVars>
      </dgm:prSet>
      <dgm:spPr/>
      <dgm:t>
        <a:bodyPr/>
        <a:lstStyle/>
        <a:p>
          <a:endParaRPr lang="es-EC"/>
        </a:p>
      </dgm:t>
    </dgm:pt>
    <dgm:pt modelId="{8BA2D0EA-C80E-4628-B7E3-8996A16CA232}" type="pres">
      <dgm:prSet presAssocID="{CA9C794B-6FCF-43D4-BF71-127682E0C856}" presName="hierChild5" presStyleCnt="0"/>
      <dgm:spPr/>
      <dgm:t>
        <a:bodyPr/>
        <a:lstStyle/>
        <a:p>
          <a:endParaRPr lang="es-EC"/>
        </a:p>
      </dgm:t>
    </dgm:pt>
    <dgm:pt modelId="{537B6BA4-D171-40B7-AB8D-7C02BF927AB2}" type="pres">
      <dgm:prSet presAssocID="{88C110EA-BCE6-4C99-B87D-D56712909FE2}" presName="Name17" presStyleLbl="parChTrans1D3" presStyleIdx="3" presStyleCnt="4"/>
      <dgm:spPr/>
      <dgm:t>
        <a:bodyPr/>
        <a:lstStyle/>
        <a:p>
          <a:endParaRPr lang="es-EC"/>
        </a:p>
      </dgm:t>
    </dgm:pt>
    <dgm:pt modelId="{0FED646D-6E4F-478E-A7CF-A5163944BE66}" type="pres">
      <dgm:prSet presAssocID="{BC441446-1AAE-4967-B345-5364BB90B55A}" presName="hierRoot3" presStyleCnt="0"/>
      <dgm:spPr/>
      <dgm:t>
        <a:bodyPr/>
        <a:lstStyle/>
        <a:p>
          <a:endParaRPr lang="es-EC"/>
        </a:p>
      </dgm:t>
    </dgm:pt>
    <dgm:pt modelId="{DA88E846-73C9-450F-94C7-2B6B799F352A}" type="pres">
      <dgm:prSet presAssocID="{BC441446-1AAE-4967-B345-5364BB90B55A}" presName="composite3" presStyleCnt="0"/>
      <dgm:spPr/>
      <dgm:t>
        <a:bodyPr/>
        <a:lstStyle/>
        <a:p>
          <a:endParaRPr lang="es-EC"/>
        </a:p>
      </dgm:t>
    </dgm:pt>
    <dgm:pt modelId="{813774FE-1684-4DE8-A4B8-909BF62832F8}" type="pres">
      <dgm:prSet presAssocID="{BC441446-1AAE-4967-B345-5364BB90B55A}" presName="background3" presStyleLbl="node3" presStyleIdx="3" presStyleCnt="4"/>
      <dgm:spPr/>
      <dgm:t>
        <a:bodyPr/>
        <a:lstStyle/>
        <a:p>
          <a:endParaRPr lang="es-EC"/>
        </a:p>
      </dgm:t>
    </dgm:pt>
    <dgm:pt modelId="{71B836AC-3DB1-4C72-BF2E-041264F2483F}" type="pres">
      <dgm:prSet presAssocID="{BC441446-1AAE-4967-B345-5364BB90B55A}" presName="text3" presStyleLbl="fgAcc3" presStyleIdx="3" presStyleCnt="4" custScaleX="121706">
        <dgm:presLayoutVars>
          <dgm:chPref val="3"/>
        </dgm:presLayoutVars>
      </dgm:prSet>
      <dgm:spPr/>
      <dgm:t>
        <a:bodyPr/>
        <a:lstStyle/>
        <a:p>
          <a:endParaRPr lang="es-EC"/>
        </a:p>
      </dgm:t>
    </dgm:pt>
    <dgm:pt modelId="{99F0481F-B815-4F35-B527-D5BCFF176818}" type="pres">
      <dgm:prSet presAssocID="{BC441446-1AAE-4967-B345-5364BB90B55A}" presName="hierChild4" presStyleCnt="0"/>
      <dgm:spPr/>
      <dgm:t>
        <a:bodyPr/>
        <a:lstStyle/>
        <a:p>
          <a:endParaRPr lang="es-EC"/>
        </a:p>
      </dgm:t>
    </dgm:pt>
    <dgm:pt modelId="{00981026-2425-47C6-980F-77CEF8D11E74}" type="pres">
      <dgm:prSet presAssocID="{DDE7198E-6F0B-4699-B695-3D2C33461A78}" presName="Name23" presStyleLbl="parChTrans1D4" presStyleIdx="3" presStyleCnt="5"/>
      <dgm:spPr/>
      <dgm:t>
        <a:bodyPr/>
        <a:lstStyle/>
        <a:p>
          <a:endParaRPr lang="es-EC"/>
        </a:p>
      </dgm:t>
    </dgm:pt>
    <dgm:pt modelId="{FF63B184-B869-4EBD-AF82-EDF63AE89C88}" type="pres">
      <dgm:prSet presAssocID="{0E4C0507-BE39-469F-B192-FF5D56429F4D}" presName="hierRoot4" presStyleCnt="0"/>
      <dgm:spPr/>
      <dgm:t>
        <a:bodyPr/>
        <a:lstStyle/>
        <a:p>
          <a:endParaRPr lang="es-EC"/>
        </a:p>
      </dgm:t>
    </dgm:pt>
    <dgm:pt modelId="{46EA424D-FE84-47F7-8C6F-FEA95A215F20}" type="pres">
      <dgm:prSet presAssocID="{0E4C0507-BE39-469F-B192-FF5D56429F4D}" presName="composite4" presStyleCnt="0"/>
      <dgm:spPr/>
      <dgm:t>
        <a:bodyPr/>
        <a:lstStyle/>
        <a:p>
          <a:endParaRPr lang="es-EC"/>
        </a:p>
      </dgm:t>
    </dgm:pt>
    <dgm:pt modelId="{608871B5-3928-4BBA-BB7C-5C7252E9F28D}" type="pres">
      <dgm:prSet presAssocID="{0E4C0507-BE39-469F-B192-FF5D56429F4D}" presName="background4" presStyleLbl="node4" presStyleIdx="3" presStyleCnt="5"/>
      <dgm:spPr/>
      <dgm:t>
        <a:bodyPr/>
        <a:lstStyle/>
        <a:p>
          <a:endParaRPr lang="es-EC"/>
        </a:p>
      </dgm:t>
    </dgm:pt>
    <dgm:pt modelId="{F4315668-DA4D-438F-90AA-FEF88FAC0D85}" type="pres">
      <dgm:prSet presAssocID="{0E4C0507-BE39-469F-B192-FF5D56429F4D}" presName="text4" presStyleLbl="fgAcc4" presStyleIdx="3" presStyleCnt="5" custScaleX="130898">
        <dgm:presLayoutVars>
          <dgm:chPref val="3"/>
        </dgm:presLayoutVars>
      </dgm:prSet>
      <dgm:spPr/>
      <dgm:t>
        <a:bodyPr/>
        <a:lstStyle/>
        <a:p>
          <a:endParaRPr lang="es-EC"/>
        </a:p>
      </dgm:t>
    </dgm:pt>
    <dgm:pt modelId="{21CA9072-127B-44E0-9849-578EA96EAD76}" type="pres">
      <dgm:prSet presAssocID="{0E4C0507-BE39-469F-B192-FF5D56429F4D}" presName="hierChild5" presStyleCnt="0"/>
      <dgm:spPr/>
      <dgm:t>
        <a:bodyPr/>
        <a:lstStyle/>
        <a:p>
          <a:endParaRPr lang="es-EC"/>
        </a:p>
      </dgm:t>
    </dgm:pt>
    <dgm:pt modelId="{6DC5BA48-5F41-4443-B178-584F9A93C19B}" type="pres">
      <dgm:prSet presAssocID="{70DF1380-0E32-4A4A-A745-6D167CF3A921}" presName="Name23" presStyleLbl="parChTrans1D4" presStyleIdx="4" presStyleCnt="5"/>
      <dgm:spPr/>
      <dgm:t>
        <a:bodyPr/>
        <a:lstStyle/>
        <a:p>
          <a:endParaRPr lang="es-EC"/>
        </a:p>
      </dgm:t>
    </dgm:pt>
    <dgm:pt modelId="{A7BA9633-6A9E-46F9-B9D7-37DFD09DDDC0}" type="pres">
      <dgm:prSet presAssocID="{B812CCB5-619C-468D-A572-DF95B749005B}" presName="hierRoot4" presStyleCnt="0"/>
      <dgm:spPr/>
      <dgm:t>
        <a:bodyPr/>
        <a:lstStyle/>
        <a:p>
          <a:endParaRPr lang="es-EC"/>
        </a:p>
      </dgm:t>
    </dgm:pt>
    <dgm:pt modelId="{46B07A3F-E799-4475-830D-9ACC4D6D0B21}" type="pres">
      <dgm:prSet presAssocID="{B812CCB5-619C-468D-A572-DF95B749005B}" presName="composite4" presStyleCnt="0"/>
      <dgm:spPr/>
      <dgm:t>
        <a:bodyPr/>
        <a:lstStyle/>
        <a:p>
          <a:endParaRPr lang="es-EC"/>
        </a:p>
      </dgm:t>
    </dgm:pt>
    <dgm:pt modelId="{FFA12B90-B55A-432F-B2D3-413DA693F045}" type="pres">
      <dgm:prSet presAssocID="{B812CCB5-619C-468D-A572-DF95B749005B}" presName="background4" presStyleLbl="node4" presStyleIdx="4" presStyleCnt="5"/>
      <dgm:spPr/>
      <dgm:t>
        <a:bodyPr/>
        <a:lstStyle/>
        <a:p>
          <a:endParaRPr lang="es-EC"/>
        </a:p>
      </dgm:t>
    </dgm:pt>
    <dgm:pt modelId="{57972650-1EF1-457D-930F-F38A5FDF50CD}" type="pres">
      <dgm:prSet presAssocID="{B812CCB5-619C-468D-A572-DF95B749005B}" presName="text4" presStyleLbl="fgAcc4" presStyleIdx="4" presStyleCnt="5">
        <dgm:presLayoutVars>
          <dgm:chPref val="3"/>
        </dgm:presLayoutVars>
      </dgm:prSet>
      <dgm:spPr/>
      <dgm:t>
        <a:bodyPr/>
        <a:lstStyle/>
        <a:p>
          <a:endParaRPr lang="es-EC"/>
        </a:p>
      </dgm:t>
    </dgm:pt>
    <dgm:pt modelId="{25727B87-6012-4B98-96F8-F3E07A500C1A}" type="pres">
      <dgm:prSet presAssocID="{B812CCB5-619C-468D-A572-DF95B749005B}" presName="hierChild5" presStyleCnt="0"/>
      <dgm:spPr/>
      <dgm:t>
        <a:bodyPr/>
        <a:lstStyle/>
        <a:p>
          <a:endParaRPr lang="es-EC"/>
        </a:p>
      </dgm:t>
    </dgm:pt>
  </dgm:ptLst>
  <dgm:cxnLst>
    <dgm:cxn modelId="{72BB9408-CE17-4326-8CDB-4A99F021EC2D}" type="presOf" srcId="{A2F06ACA-4EE3-45B7-8FBE-5DAB20D48793}" destId="{AD37A299-BD2F-47DD-BEEA-F3AD1FCDF264}" srcOrd="0" destOrd="0" presId="urn:microsoft.com/office/officeart/2005/8/layout/hierarchy1"/>
    <dgm:cxn modelId="{773ACDB1-F6D3-4C8C-9D8D-F2A65E272B4E}" type="presOf" srcId="{70DF1380-0E32-4A4A-A745-6D167CF3A921}" destId="{6DC5BA48-5F41-4443-B178-584F9A93C19B}" srcOrd="0" destOrd="0" presId="urn:microsoft.com/office/officeart/2005/8/layout/hierarchy1"/>
    <dgm:cxn modelId="{B4428833-8854-4E8F-B0E4-350ECD72127C}" srcId="{BC441446-1AAE-4967-B345-5364BB90B55A}" destId="{0E4C0507-BE39-469F-B192-FF5D56429F4D}" srcOrd="0" destOrd="0" parTransId="{DDE7198E-6F0B-4699-B695-3D2C33461A78}" sibTransId="{4E0808F7-D580-4C40-83CF-10B506DCD292}"/>
    <dgm:cxn modelId="{0FB0CF1C-E457-4D1C-8860-DFB4DFA8F5A9}" type="presOf" srcId="{6B51CBF9-CDEF-4FFB-BD45-5D4B4D20EE5A}" destId="{18CFDD53-A0A8-428F-AD76-F28BDF65661A}" srcOrd="0" destOrd="0" presId="urn:microsoft.com/office/officeart/2005/8/layout/hierarchy1"/>
    <dgm:cxn modelId="{C8884353-6A20-43AB-91CE-EC00F28472C9}" srcId="{7D93EDFF-018C-42FE-B7F5-2DC359EFE5B2}" destId="{CA9C794B-6FCF-43D4-BF71-127682E0C856}" srcOrd="0" destOrd="0" parTransId="{5754B664-7FCC-44AC-8F51-B4319783C302}" sibTransId="{85EFD224-60BB-438B-9A1A-39708E2BB475}"/>
    <dgm:cxn modelId="{3C86F5BC-7A26-4FE6-A320-76CF7323BC5B}" type="presOf" srcId="{D75CA941-33F9-48AB-8D9E-7233CB0152BC}" destId="{1410078F-F181-4232-A22D-79AD592B574A}" srcOrd="0" destOrd="0" presId="urn:microsoft.com/office/officeart/2005/8/layout/hierarchy1"/>
    <dgm:cxn modelId="{FDD4BE05-5DDA-4C78-95D2-59A228CDDFF6}" type="presOf" srcId="{0E4C0507-BE39-469F-B192-FF5D56429F4D}" destId="{F4315668-DA4D-438F-90AA-FEF88FAC0D85}" srcOrd="0" destOrd="0" presId="urn:microsoft.com/office/officeart/2005/8/layout/hierarchy1"/>
    <dgm:cxn modelId="{BA266A9A-5853-45FB-ACCC-67DE81D34EA2}" srcId="{3248CFD2-EEAA-48C5-B8AB-50B4368A5495}" destId="{D75CA941-33F9-48AB-8D9E-7233CB0152BC}" srcOrd="0" destOrd="0" parTransId="{B9FB89E7-4A4F-4FCC-9A01-463E2D635934}" sibTransId="{C68EB924-D50B-453D-814D-B25E641C8F99}"/>
    <dgm:cxn modelId="{D1A802FA-7FE0-4E10-AB4A-9FF437941496}" srcId="{837D94CD-5836-40CB-A2BC-775CA8B588AD}" destId="{7F716BA4-E216-4CB0-8CF6-A5A7924AC0D9}" srcOrd="0" destOrd="0" parTransId="{D03A7D59-075E-4404-8358-6C86CC720D10}" sibTransId="{878AD805-B354-48B2-8EB1-69013F41394F}"/>
    <dgm:cxn modelId="{7D8F36D5-4FB0-40AF-B878-5A54486EE92C}" srcId="{D75CA941-33F9-48AB-8D9E-7233CB0152BC}" destId="{A2F06ACA-4EE3-45B7-8FBE-5DAB20D48793}" srcOrd="0" destOrd="0" parTransId="{D37DFF81-E39C-4486-8B17-E29F55A65DEA}" sibTransId="{86803484-370C-4EED-8DF9-35B809C813FE}"/>
    <dgm:cxn modelId="{7FEE7F55-DE95-4FC6-89C7-30B2F83FFAB1}" type="presOf" srcId="{3248CFD2-EEAA-48C5-B8AB-50B4368A5495}" destId="{CD81B47E-209F-4263-A011-958C49BD3D4B}" srcOrd="0" destOrd="0" presId="urn:microsoft.com/office/officeart/2005/8/layout/hierarchy1"/>
    <dgm:cxn modelId="{12DCE196-342C-42F3-85F7-657BB4696A06}" type="presOf" srcId="{7D93EDFF-018C-42FE-B7F5-2DC359EFE5B2}" destId="{B2ED66D8-5608-48D7-A919-382D96F8D666}" srcOrd="0" destOrd="0" presId="urn:microsoft.com/office/officeart/2005/8/layout/hierarchy1"/>
    <dgm:cxn modelId="{6B716076-E30B-4AA3-8039-20B9F8661CE9}" type="presOf" srcId="{D37DFF81-E39C-4486-8B17-E29F55A65DEA}" destId="{ADC144C9-70CA-4D5A-9B82-40D3D834BFC5}" srcOrd="0" destOrd="0" presId="urn:microsoft.com/office/officeart/2005/8/layout/hierarchy1"/>
    <dgm:cxn modelId="{8F3EC62F-EFB3-4016-9EEB-EC3269E854DB}" srcId="{7F716BA4-E216-4CB0-8CF6-A5A7924AC0D9}" destId="{3248CFD2-EEAA-48C5-B8AB-50B4368A5495}" srcOrd="0" destOrd="0" parTransId="{09BBC5EB-CEAE-4376-B9BA-0CACE03513A1}" sibTransId="{3FCAFA56-F733-46CB-879B-92FAD941075B}"/>
    <dgm:cxn modelId="{6FF9C0E8-E5E9-4B91-980B-FA53FAA0E628}" type="presOf" srcId="{7F716BA4-E216-4CB0-8CF6-A5A7924AC0D9}" destId="{F052D3F5-A6EC-4CE5-9272-7AD9D24974AC}" srcOrd="0" destOrd="0" presId="urn:microsoft.com/office/officeart/2005/8/layout/hierarchy1"/>
    <dgm:cxn modelId="{EF3AD70F-A13C-4272-9826-DE4CEAEA8B32}" type="presOf" srcId="{CA9C794B-6FCF-43D4-BF71-127682E0C856}" destId="{FD21B466-E274-499B-AFF8-56A6DD50B10D}" srcOrd="0" destOrd="0" presId="urn:microsoft.com/office/officeart/2005/8/layout/hierarchy1"/>
    <dgm:cxn modelId="{B2197E72-C17E-40E7-B13C-84BF00913695}" srcId="{3248CFD2-EEAA-48C5-B8AB-50B4368A5495}" destId="{BC441446-1AAE-4967-B345-5364BB90B55A}" srcOrd="3" destOrd="0" parTransId="{88C110EA-BCE6-4C99-B87D-D56712909FE2}" sibTransId="{63568E98-0D10-45D1-A256-AE1948B72F40}"/>
    <dgm:cxn modelId="{76568A3A-BB47-40DD-8CC5-573C3B00B83C}" srcId="{BC441446-1AAE-4967-B345-5364BB90B55A}" destId="{B812CCB5-619C-468D-A572-DF95B749005B}" srcOrd="1" destOrd="0" parTransId="{70DF1380-0E32-4A4A-A745-6D167CF3A921}" sibTransId="{62F95F4B-49E1-4FAA-9260-DD900A338E3A}"/>
    <dgm:cxn modelId="{0430BD46-8AC4-4218-874E-011AFCBA3546}" srcId="{3248CFD2-EEAA-48C5-B8AB-50B4368A5495}" destId="{7C5D6EEB-D3F5-4C53-AF5C-5C8ABC747A1C}" srcOrd="1" destOrd="0" parTransId="{1E7FF618-EBEB-471A-9FCA-80BAAD6FBD16}" sibTransId="{FB9D924C-21AE-49B8-984A-1AAFA2C5B807}"/>
    <dgm:cxn modelId="{162FC09D-7074-426A-948E-03DAFAD652C2}" srcId="{7C5D6EEB-D3F5-4C53-AF5C-5C8ABC747A1C}" destId="{6B51CBF9-CDEF-4FFB-BD45-5D4B4D20EE5A}" srcOrd="0" destOrd="0" parTransId="{49C72FCA-CAA6-4FEE-A1FC-CAA2B3E06913}" sibTransId="{44930C2F-46AB-4758-87A4-6268EE42846A}"/>
    <dgm:cxn modelId="{6CDAB25C-F91E-4534-A6E5-73A5A5E557D0}" type="presOf" srcId="{09BBC5EB-CEAE-4376-B9BA-0CACE03513A1}" destId="{90768ED2-C13D-43F2-8217-D60B3E5E99A8}" srcOrd="0" destOrd="0" presId="urn:microsoft.com/office/officeart/2005/8/layout/hierarchy1"/>
    <dgm:cxn modelId="{CA9CB49E-E199-4876-8E0E-E5F8538F8995}" type="presOf" srcId="{49C72FCA-CAA6-4FEE-A1FC-CAA2B3E06913}" destId="{E22538A7-D734-4B03-A87E-62BF0A5AB919}" srcOrd="0" destOrd="0" presId="urn:microsoft.com/office/officeart/2005/8/layout/hierarchy1"/>
    <dgm:cxn modelId="{C759558E-2C9D-4127-9C7F-737B0733B901}" type="presOf" srcId="{DDE7198E-6F0B-4699-B695-3D2C33461A78}" destId="{00981026-2425-47C6-980F-77CEF8D11E74}" srcOrd="0" destOrd="0" presId="urn:microsoft.com/office/officeart/2005/8/layout/hierarchy1"/>
    <dgm:cxn modelId="{B7FEBDC9-6667-4712-A081-0348A07B7342}" type="presOf" srcId="{F0E3986A-97FE-4664-9DBF-56E400A558B2}" destId="{D1872FBD-A3FF-4AD1-B731-A5E824A0B884}" srcOrd="0" destOrd="0" presId="urn:microsoft.com/office/officeart/2005/8/layout/hierarchy1"/>
    <dgm:cxn modelId="{E005A530-ABF0-4D27-8234-E97BF8EAC30F}" type="presOf" srcId="{1E7FF618-EBEB-471A-9FCA-80BAAD6FBD16}" destId="{7111DA29-2F07-4804-B6BA-BC231DAB98D7}" srcOrd="0" destOrd="0" presId="urn:microsoft.com/office/officeart/2005/8/layout/hierarchy1"/>
    <dgm:cxn modelId="{D43106E2-F38E-442C-86A2-EEA15069FA98}" type="presOf" srcId="{5754B664-7FCC-44AC-8F51-B4319783C302}" destId="{A1BDAD54-1E4D-4490-9215-4D5210C33D8B}" srcOrd="0" destOrd="0" presId="urn:microsoft.com/office/officeart/2005/8/layout/hierarchy1"/>
    <dgm:cxn modelId="{80638B02-8F65-495C-9F5F-5B72F64FF5A6}" type="presOf" srcId="{B9FB89E7-4A4F-4FCC-9A01-463E2D635934}" destId="{FA135E83-23BD-44A4-A4DD-1BBDF6BB7E44}" srcOrd="0" destOrd="0" presId="urn:microsoft.com/office/officeart/2005/8/layout/hierarchy1"/>
    <dgm:cxn modelId="{EC41AF32-EECA-4B71-BF6A-5E9D18557715}" type="presOf" srcId="{88C110EA-BCE6-4C99-B87D-D56712909FE2}" destId="{537B6BA4-D171-40B7-AB8D-7C02BF927AB2}" srcOrd="0" destOrd="0" presId="urn:microsoft.com/office/officeart/2005/8/layout/hierarchy1"/>
    <dgm:cxn modelId="{C8A0FFE0-4058-4D56-B67E-741F65708218}" type="presOf" srcId="{B812CCB5-619C-468D-A572-DF95B749005B}" destId="{57972650-1EF1-457D-930F-F38A5FDF50CD}" srcOrd="0" destOrd="0" presId="urn:microsoft.com/office/officeart/2005/8/layout/hierarchy1"/>
    <dgm:cxn modelId="{F2C39229-A382-42A6-831C-901961184E2B}" srcId="{3248CFD2-EEAA-48C5-B8AB-50B4368A5495}" destId="{7D93EDFF-018C-42FE-B7F5-2DC359EFE5B2}" srcOrd="2" destOrd="0" parTransId="{F0E3986A-97FE-4664-9DBF-56E400A558B2}" sibTransId="{796FF5F3-D023-4401-A2A7-C3763881D166}"/>
    <dgm:cxn modelId="{F241D21C-7937-4D18-96E1-D87F0865A0A9}" type="presOf" srcId="{837D94CD-5836-40CB-A2BC-775CA8B588AD}" destId="{A8B44E97-0C87-4D7B-8BC8-B34830DF9933}" srcOrd="0" destOrd="0" presId="urn:microsoft.com/office/officeart/2005/8/layout/hierarchy1"/>
    <dgm:cxn modelId="{BEE0FB9B-65F3-478D-832D-C14E2622179A}" type="presOf" srcId="{7C5D6EEB-D3F5-4C53-AF5C-5C8ABC747A1C}" destId="{4A452C6E-CCD1-4710-948A-7B9D2B1C00EA}" srcOrd="0" destOrd="0" presId="urn:microsoft.com/office/officeart/2005/8/layout/hierarchy1"/>
    <dgm:cxn modelId="{D0E70D94-465B-4690-8EF1-9DAEE0A1EC5A}" type="presOf" srcId="{BC441446-1AAE-4967-B345-5364BB90B55A}" destId="{71B836AC-3DB1-4C72-BF2E-041264F2483F}" srcOrd="0" destOrd="0" presId="urn:microsoft.com/office/officeart/2005/8/layout/hierarchy1"/>
    <dgm:cxn modelId="{847F39D8-D31D-449B-BC2B-B30D7D6F80E2}" type="presParOf" srcId="{A8B44E97-0C87-4D7B-8BC8-B34830DF9933}" destId="{AA0477FC-2DE6-4D68-B8FC-776043658EA3}" srcOrd="0" destOrd="0" presId="urn:microsoft.com/office/officeart/2005/8/layout/hierarchy1"/>
    <dgm:cxn modelId="{BDDA0A9A-DA76-40B0-B5DB-17A6AACB342D}" type="presParOf" srcId="{AA0477FC-2DE6-4D68-B8FC-776043658EA3}" destId="{85E69098-1933-4575-815B-E3BDF8538C14}" srcOrd="0" destOrd="0" presId="urn:microsoft.com/office/officeart/2005/8/layout/hierarchy1"/>
    <dgm:cxn modelId="{32416E06-AD9F-41DC-B98D-3FD3677F7EE8}" type="presParOf" srcId="{85E69098-1933-4575-815B-E3BDF8538C14}" destId="{7CD7D5B5-6A45-4177-B6DA-74F84C20A60A}" srcOrd="0" destOrd="0" presId="urn:microsoft.com/office/officeart/2005/8/layout/hierarchy1"/>
    <dgm:cxn modelId="{B02FA084-6ADD-4EFF-A0C9-E010857642BF}" type="presParOf" srcId="{85E69098-1933-4575-815B-E3BDF8538C14}" destId="{F052D3F5-A6EC-4CE5-9272-7AD9D24974AC}" srcOrd="1" destOrd="0" presId="urn:microsoft.com/office/officeart/2005/8/layout/hierarchy1"/>
    <dgm:cxn modelId="{B4E9717B-6547-4D1C-B27D-0D9648B68229}" type="presParOf" srcId="{AA0477FC-2DE6-4D68-B8FC-776043658EA3}" destId="{E7BD1F8E-6A96-442D-A0D2-A764D6806C5B}" srcOrd="1" destOrd="0" presId="urn:microsoft.com/office/officeart/2005/8/layout/hierarchy1"/>
    <dgm:cxn modelId="{160641C0-72E9-488F-A8C8-4DE1BD746413}" type="presParOf" srcId="{E7BD1F8E-6A96-442D-A0D2-A764D6806C5B}" destId="{90768ED2-C13D-43F2-8217-D60B3E5E99A8}" srcOrd="0" destOrd="0" presId="urn:microsoft.com/office/officeart/2005/8/layout/hierarchy1"/>
    <dgm:cxn modelId="{EF1955DC-3F85-44A3-A792-281A666C73A6}" type="presParOf" srcId="{E7BD1F8E-6A96-442D-A0D2-A764D6806C5B}" destId="{7CBABC62-58AB-4111-AC06-D974DE2A48BD}" srcOrd="1" destOrd="0" presId="urn:microsoft.com/office/officeart/2005/8/layout/hierarchy1"/>
    <dgm:cxn modelId="{246AC1CD-38FC-4DD6-AA56-81C82D4DD3B8}" type="presParOf" srcId="{7CBABC62-58AB-4111-AC06-D974DE2A48BD}" destId="{0F8FFD30-0E96-4C1C-81C5-B2D809633460}" srcOrd="0" destOrd="0" presId="urn:microsoft.com/office/officeart/2005/8/layout/hierarchy1"/>
    <dgm:cxn modelId="{C26BF54E-3D45-4DB6-9C63-42F372054BF6}" type="presParOf" srcId="{0F8FFD30-0E96-4C1C-81C5-B2D809633460}" destId="{D93634CB-0733-4E17-A197-8111D6A0CFD0}" srcOrd="0" destOrd="0" presId="urn:microsoft.com/office/officeart/2005/8/layout/hierarchy1"/>
    <dgm:cxn modelId="{273EBF95-4C95-4EDB-9236-1B2609CCAAF1}" type="presParOf" srcId="{0F8FFD30-0E96-4C1C-81C5-B2D809633460}" destId="{CD81B47E-209F-4263-A011-958C49BD3D4B}" srcOrd="1" destOrd="0" presId="urn:microsoft.com/office/officeart/2005/8/layout/hierarchy1"/>
    <dgm:cxn modelId="{B402F3F0-7D3D-40AC-818D-9DA91BA794F5}" type="presParOf" srcId="{7CBABC62-58AB-4111-AC06-D974DE2A48BD}" destId="{4526BA22-E8CE-4D67-8B00-3B1CB47CC937}" srcOrd="1" destOrd="0" presId="urn:microsoft.com/office/officeart/2005/8/layout/hierarchy1"/>
    <dgm:cxn modelId="{06EE95A0-88E1-4DAA-97CA-4A5C3A7F82A8}" type="presParOf" srcId="{4526BA22-E8CE-4D67-8B00-3B1CB47CC937}" destId="{FA135E83-23BD-44A4-A4DD-1BBDF6BB7E44}" srcOrd="0" destOrd="0" presId="urn:microsoft.com/office/officeart/2005/8/layout/hierarchy1"/>
    <dgm:cxn modelId="{7A214EAF-A632-4CF6-B8CE-296779E5BB3A}" type="presParOf" srcId="{4526BA22-E8CE-4D67-8B00-3B1CB47CC937}" destId="{AC06E1B3-D414-49F5-93D3-458750DFA8F6}" srcOrd="1" destOrd="0" presId="urn:microsoft.com/office/officeart/2005/8/layout/hierarchy1"/>
    <dgm:cxn modelId="{80D8A8BD-0AFA-4F62-AEB0-1A4442F8ACAF}" type="presParOf" srcId="{AC06E1B3-D414-49F5-93D3-458750DFA8F6}" destId="{FE4C9A9D-D9AB-4DA1-A2BB-79224148B28F}" srcOrd="0" destOrd="0" presId="urn:microsoft.com/office/officeart/2005/8/layout/hierarchy1"/>
    <dgm:cxn modelId="{910E88A6-0863-4394-9A2A-05769FFC00A8}" type="presParOf" srcId="{FE4C9A9D-D9AB-4DA1-A2BB-79224148B28F}" destId="{28B98C95-DB01-4D41-AA49-530D33A45D7B}" srcOrd="0" destOrd="0" presId="urn:microsoft.com/office/officeart/2005/8/layout/hierarchy1"/>
    <dgm:cxn modelId="{F371BB93-96F8-4C69-986B-E9205D1F0B13}" type="presParOf" srcId="{FE4C9A9D-D9AB-4DA1-A2BB-79224148B28F}" destId="{1410078F-F181-4232-A22D-79AD592B574A}" srcOrd="1" destOrd="0" presId="urn:microsoft.com/office/officeart/2005/8/layout/hierarchy1"/>
    <dgm:cxn modelId="{B45281EC-400E-420F-B80C-7AC5A73881E5}" type="presParOf" srcId="{AC06E1B3-D414-49F5-93D3-458750DFA8F6}" destId="{EC430396-A108-4B0D-82CE-6E177AAB88C7}" srcOrd="1" destOrd="0" presId="urn:microsoft.com/office/officeart/2005/8/layout/hierarchy1"/>
    <dgm:cxn modelId="{A42FB470-5054-459E-9385-49FC7812C911}" type="presParOf" srcId="{EC430396-A108-4B0D-82CE-6E177AAB88C7}" destId="{ADC144C9-70CA-4D5A-9B82-40D3D834BFC5}" srcOrd="0" destOrd="0" presId="urn:microsoft.com/office/officeart/2005/8/layout/hierarchy1"/>
    <dgm:cxn modelId="{48ABFD4F-5A05-4115-BFB3-478CB00912C0}" type="presParOf" srcId="{EC430396-A108-4B0D-82CE-6E177AAB88C7}" destId="{BCBE01AE-6A19-42EB-B205-148B864FE90A}" srcOrd="1" destOrd="0" presId="urn:microsoft.com/office/officeart/2005/8/layout/hierarchy1"/>
    <dgm:cxn modelId="{0133FF38-A72B-46EE-92EF-3BFFC97D5B39}" type="presParOf" srcId="{BCBE01AE-6A19-42EB-B205-148B864FE90A}" destId="{D4A1CAE9-27E5-4F83-A792-3A2B5BE45577}" srcOrd="0" destOrd="0" presId="urn:microsoft.com/office/officeart/2005/8/layout/hierarchy1"/>
    <dgm:cxn modelId="{2B37AEA6-341B-4BFC-B3FF-E196E1D7ED9F}" type="presParOf" srcId="{D4A1CAE9-27E5-4F83-A792-3A2B5BE45577}" destId="{E0FFD719-7B37-4752-9AB1-11E5AC41BD92}" srcOrd="0" destOrd="0" presId="urn:microsoft.com/office/officeart/2005/8/layout/hierarchy1"/>
    <dgm:cxn modelId="{A96ADEE9-CE50-4B6D-89B0-428B451396A2}" type="presParOf" srcId="{D4A1CAE9-27E5-4F83-A792-3A2B5BE45577}" destId="{AD37A299-BD2F-47DD-BEEA-F3AD1FCDF264}" srcOrd="1" destOrd="0" presId="urn:microsoft.com/office/officeart/2005/8/layout/hierarchy1"/>
    <dgm:cxn modelId="{F20ADCD0-1CB6-4BF0-85EB-A024DCCE278F}" type="presParOf" srcId="{BCBE01AE-6A19-42EB-B205-148B864FE90A}" destId="{AB47B2FC-5753-41F5-86C2-15024E04D7FF}" srcOrd="1" destOrd="0" presId="urn:microsoft.com/office/officeart/2005/8/layout/hierarchy1"/>
    <dgm:cxn modelId="{E46FBC72-2671-4E2A-9D3E-0AD3E371AE48}" type="presParOf" srcId="{4526BA22-E8CE-4D67-8B00-3B1CB47CC937}" destId="{7111DA29-2F07-4804-B6BA-BC231DAB98D7}" srcOrd="2" destOrd="0" presId="urn:microsoft.com/office/officeart/2005/8/layout/hierarchy1"/>
    <dgm:cxn modelId="{F1414583-C821-4DCD-A9EC-15A92D43201E}" type="presParOf" srcId="{4526BA22-E8CE-4D67-8B00-3B1CB47CC937}" destId="{3AEDAD1B-DD27-4D36-9609-3DA321C62D48}" srcOrd="3" destOrd="0" presId="urn:microsoft.com/office/officeart/2005/8/layout/hierarchy1"/>
    <dgm:cxn modelId="{FB0871E0-55B8-4C87-A607-1008452AF4F7}" type="presParOf" srcId="{3AEDAD1B-DD27-4D36-9609-3DA321C62D48}" destId="{4DF558FE-78F1-47BF-8194-3A59FF5856ED}" srcOrd="0" destOrd="0" presId="urn:microsoft.com/office/officeart/2005/8/layout/hierarchy1"/>
    <dgm:cxn modelId="{4EFBF816-F13F-4112-BEF1-FFB058941C05}" type="presParOf" srcId="{4DF558FE-78F1-47BF-8194-3A59FF5856ED}" destId="{E42F1124-6740-4769-A3AB-9F44FF4F9440}" srcOrd="0" destOrd="0" presId="urn:microsoft.com/office/officeart/2005/8/layout/hierarchy1"/>
    <dgm:cxn modelId="{5D912B38-CF58-4031-818C-1BACE4413C58}" type="presParOf" srcId="{4DF558FE-78F1-47BF-8194-3A59FF5856ED}" destId="{4A452C6E-CCD1-4710-948A-7B9D2B1C00EA}" srcOrd="1" destOrd="0" presId="urn:microsoft.com/office/officeart/2005/8/layout/hierarchy1"/>
    <dgm:cxn modelId="{327573AB-13A0-4A6E-9BA2-AF61742A52C5}" type="presParOf" srcId="{3AEDAD1B-DD27-4D36-9609-3DA321C62D48}" destId="{AB58E421-180E-40A3-ACFF-F6455C278027}" srcOrd="1" destOrd="0" presId="urn:microsoft.com/office/officeart/2005/8/layout/hierarchy1"/>
    <dgm:cxn modelId="{13E5793D-5889-40EC-8A80-A9C38B97D829}" type="presParOf" srcId="{AB58E421-180E-40A3-ACFF-F6455C278027}" destId="{E22538A7-D734-4B03-A87E-62BF0A5AB919}" srcOrd="0" destOrd="0" presId="urn:microsoft.com/office/officeart/2005/8/layout/hierarchy1"/>
    <dgm:cxn modelId="{87C22306-D080-4A3B-AA36-87EB3BCAA968}" type="presParOf" srcId="{AB58E421-180E-40A3-ACFF-F6455C278027}" destId="{33870AED-3F9C-45C3-8E00-E5E6835F5323}" srcOrd="1" destOrd="0" presId="urn:microsoft.com/office/officeart/2005/8/layout/hierarchy1"/>
    <dgm:cxn modelId="{2957DEF3-57D5-44E8-BAD2-2DBDE4BCE713}" type="presParOf" srcId="{33870AED-3F9C-45C3-8E00-E5E6835F5323}" destId="{B40F2A3B-493D-4727-BBF6-6311BF2E9801}" srcOrd="0" destOrd="0" presId="urn:microsoft.com/office/officeart/2005/8/layout/hierarchy1"/>
    <dgm:cxn modelId="{5DE05C37-B879-4F37-A670-1AB58787EFFB}" type="presParOf" srcId="{B40F2A3B-493D-4727-BBF6-6311BF2E9801}" destId="{273CF1A9-BD02-468D-8EF6-4BBA38405E49}" srcOrd="0" destOrd="0" presId="urn:microsoft.com/office/officeart/2005/8/layout/hierarchy1"/>
    <dgm:cxn modelId="{14487556-2722-49C8-ABE8-BA303D70C8C8}" type="presParOf" srcId="{B40F2A3B-493D-4727-BBF6-6311BF2E9801}" destId="{18CFDD53-A0A8-428F-AD76-F28BDF65661A}" srcOrd="1" destOrd="0" presId="urn:microsoft.com/office/officeart/2005/8/layout/hierarchy1"/>
    <dgm:cxn modelId="{7C342F0E-0299-4C79-A405-FD7ACF5AF938}" type="presParOf" srcId="{33870AED-3F9C-45C3-8E00-E5E6835F5323}" destId="{5283A728-B7FE-409A-A37F-C32E0D99595B}" srcOrd="1" destOrd="0" presId="urn:microsoft.com/office/officeart/2005/8/layout/hierarchy1"/>
    <dgm:cxn modelId="{2803137F-760F-4A49-A660-86F495BF58AB}" type="presParOf" srcId="{4526BA22-E8CE-4D67-8B00-3B1CB47CC937}" destId="{D1872FBD-A3FF-4AD1-B731-A5E824A0B884}" srcOrd="4" destOrd="0" presId="urn:microsoft.com/office/officeart/2005/8/layout/hierarchy1"/>
    <dgm:cxn modelId="{2C459A8C-9548-4166-921B-169CD6FA4C6A}" type="presParOf" srcId="{4526BA22-E8CE-4D67-8B00-3B1CB47CC937}" destId="{344C305F-3E04-4AAB-AD13-34C0411BB1A9}" srcOrd="5" destOrd="0" presId="urn:microsoft.com/office/officeart/2005/8/layout/hierarchy1"/>
    <dgm:cxn modelId="{951C7C03-7475-4E2F-94B5-4532F3E80129}" type="presParOf" srcId="{344C305F-3E04-4AAB-AD13-34C0411BB1A9}" destId="{8C9167DC-CF59-4C75-9F84-3DBD1D196CC1}" srcOrd="0" destOrd="0" presId="urn:microsoft.com/office/officeart/2005/8/layout/hierarchy1"/>
    <dgm:cxn modelId="{2E14A3DB-5674-47C8-A581-7D0CA3EDDA5C}" type="presParOf" srcId="{8C9167DC-CF59-4C75-9F84-3DBD1D196CC1}" destId="{64E04830-4F90-4B2D-90CB-C8784ECBF0DC}" srcOrd="0" destOrd="0" presId="urn:microsoft.com/office/officeart/2005/8/layout/hierarchy1"/>
    <dgm:cxn modelId="{9BD4743A-A46E-44DC-8532-EEE8BCC0D5AB}" type="presParOf" srcId="{8C9167DC-CF59-4C75-9F84-3DBD1D196CC1}" destId="{B2ED66D8-5608-48D7-A919-382D96F8D666}" srcOrd="1" destOrd="0" presId="urn:microsoft.com/office/officeart/2005/8/layout/hierarchy1"/>
    <dgm:cxn modelId="{19738DAC-AEFC-4FF3-90D0-834FD9BCBB50}" type="presParOf" srcId="{344C305F-3E04-4AAB-AD13-34C0411BB1A9}" destId="{EDC390F7-592C-4936-A4DA-C93DBB38E2C5}" srcOrd="1" destOrd="0" presId="urn:microsoft.com/office/officeart/2005/8/layout/hierarchy1"/>
    <dgm:cxn modelId="{F0EACF20-EB67-4A12-901A-B11777260984}" type="presParOf" srcId="{EDC390F7-592C-4936-A4DA-C93DBB38E2C5}" destId="{A1BDAD54-1E4D-4490-9215-4D5210C33D8B}" srcOrd="0" destOrd="0" presId="urn:microsoft.com/office/officeart/2005/8/layout/hierarchy1"/>
    <dgm:cxn modelId="{EAB34CF9-CE88-45A3-88AF-67929FEF5DA4}" type="presParOf" srcId="{EDC390F7-592C-4936-A4DA-C93DBB38E2C5}" destId="{456895D6-00AD-457D-A0C3-86CC1F81E65F}" srcOrd="1" destOrd="0" presId="urn:microsoft.com/office/officeart/2005/8/layout/hierarchy1"/>
    <dgm:cxn modelId="{B10C1F82-7EF2-4EEA-89EF-B08E53792BE1}" type="presParOf" srcId="{456895D6-00AD-457D-A0C3-86CC1F81E65F}" destId="{601493D5-6EAD-4557-8DAC-1052FA5C4777}" srcOrd="0" destOrd="0" presId="urn:microsoft.com/office/officeart/2005/8/layout/hierarchy1"/>
    <dgm:cxn modelId="{B8AF0CBD-35BC-4AF2-9D96-321F041F5DFC}" type="presParOf" srcId="{601493D5-6EAD-4557-8DAC-1052FA5C4777}" destId="{676D8E92-A236-49C3-A2BA-2175A0055061}" srcOrd="0" destOrd="0" presId="urn:microsoft.com/office/officeart/2005/8/layout/hierarchy1"/>
    <dgm:cxn modelId="{F89F0007-0E08-4B23-B891-E99D0BB5685B}" type="presParOf" srcId="{601493D5-6EAD-4557-8DAC-1052FA5C4777}" destId="{FD21B466-E274-499B-AFF8-56A6DD50B10D}" srcOrd="1" destOrd="0" presId="urn:microsoft.com/office/officeart/2005/8/layout/hierarchy1"/>
    <dgm:cxn modelId="{327CCB69-2B2D-4C08-AD1C-87EC509C89F4}" type="presParOf" srcId="{456895D6-00AD-457D-A0C3-86CC1F81E65F}" destId="{8BA2D0EA-C80E-4628-B7E3-8996A16CA232}" srcOrd="1" destOrd="0" presId="urn:microsoft.com/office/officeart/2005/8/layout/hierarchy1"/>
    <dgm:cxn modelId="{0B26152A-327A-40D9-BE5B-C4E4808B2D90}" type="presParOf" srcId="{4526BA22-E8CE-4D67-8B00-3B1CB47CC937}" destId="{537B6BA4-D171-40B7-AB8D-7C02BF927AB2}" srcOrd="6" destOrd="0" presId="urn:microsoft.com/office/officeart/2005/8/layout/hierarchy1"/>
    <dgm:cxn modelId="{8331B802-E5B8-47B4-BADB-CFFA2438167C}" type="presParOf" srcId="{4526BA22-E8CE-4D67-8B00-3B1CB47CC937}" destId="{0FED646D-6E4F-478E-A7CF-A5163944BE66}" srcOrd="7" destOrd="0" presId="urn:microsoft.com/office/officeart/2005/8/layout/hierarchy1"/>
    <dgm:cxn modelId="{E953D487-6B65-4D05-B15F-5AD238AC08E7}" type="presParOf" srcId="{0FED646D-6E4F-478E-A7CF-A5163944BE66}" destId="{DA88E846-73C9-450F-94C7-2B6B799F352A}" srcOrd="0" destOrd="0" presId="urn:microsoft.com/office/officeart/2005/8/layout/hierarchy1"/>
    <dgm:cxn modelId="{D1E2718E-0C28-4119-BA5E-10FAAA03A92F}" type="presParOf" srcId="{DA88E846-73C9-450F-94C7-2B6B799F352A}" destId="{813774FE-1684-4DE8-A4B8-909BF62832F8}" srcOrd="0" destOrd="0" presId="urn:microsoft.com/office/officeart/2005/8/layout/hierarchy1"/>
    <dgm:cxn modelId="{4F62588F-F7C0-4E7C-BAD8-1224918D62A4}" type="presParOf" srcId="{DA88E846-73C9-450F-94C7-2B6B799F352A}" destId="{71B836AC-3DB1-4C72-BF2E-041264F2483F}" srcOrd="1" destOrd="0" presId="urn:microsoft.com/office/officeart/2005/8/layout/hierarchy1"/>
    <dgm:cxn modelId="{588358AB-36A2-4351-8D00-6AB63B6F3B7E}" type="presParOf" srcId="{0FED646D-6E4F-478E-A7CF-A5163944BE66}" destId="{99F0481F-B815-4F35-B527-D5BCFF176818}" srcOrd="1" destOrd="0" presId="urn:microsoft.com/office/officeart/2005/8/layout/hierarchy1"/>
    <dgm:cxn modelId="{BB292332-9E47-4041-BD9B-6AF41AA86B2A}" type="presParOf" srcId="{99F0481F-B815-4F35-B527-D5BCFF176818}" destId="{00981026-2425-47C6-980F-77CEF8D11E74}" srcOrd="0" destOrd="0" presId="urn:microsoft.com/office/officeart/2005/8/layout/hierarchy1"/>
    <dgm:cxn modelId="{10702EFE-6BDE-4055-B929-DA2AA0526C72}" type="presParOf" srcId="{99F0481F-B815-4F35-B527-D5BCFF176818}" destId="{FF63B184-B869-4EBD-AF82-EDF63AE89C88}" srcOrd="1" destOrd="0" presId="urn:microsoft.com/office/officeart/2005/8/layout/hierarchy1"/>
    <dgm:cxn modelId="{36CEBD02-8BC3-48F1-BEC4-803F030AC28E}" type="presParOf" srcId="{FF63B184-B869-4EBD-AF82-EDF63AE89C88}" destId="{46EA424D-FE84-47F7-8C6F-FEA95A215F20}" srcOrd="0" destOrd="0" presId="urn:microsoft.com/office/officeart/2005/8/layout/hierarchy1"/>
    <dgm:cxn modelId="{0D6AB5B1-F76C-4BEF-966B-800E3830F616}" type="presParOf" srcId="{46EA424D-FE84-47F7-8C6F-FEA95A215F20}" destId="{608871B5-3928-4BBA-BB7C-5C7252E9F28D}" srcOrd="0" destOrd="0" presId="urn:microsoft.com/office/officeart/2005/8/layout/hierarchy1"/>
    <dgm:cxn modelId="{5FD4AA7A-03C1-4224-A4AA-79878EAC2CC3}" type="presParOf" srcId="{46EA424D-FE84-47F7-8C6F-FEA95A215F20}" destId="{F4315668-DA4D-438F-90AA-FEF88FAC0D85}" srcOrd="1" destOrd="0" presId="urn:microsoft.com/office/officeart/2005/8/layout/hierarchy1"/>
    <dgm:cxn modelId="{DDAEE29B-73D7-45B8-8D38-5D8BF68E74F8}" type="presParOf" srcId="{FF63B184-B869-4EBD-AF82-EDF63AE89C88}" destId="{21CA9072-127B-44E0-9849-578EA96EAD76}" srcOrd="1" destOrd="0" presId="urn:microsoft.com/office/officeart/2005/8/layout/hierarchy1"/>
    <dgm:cxn modelId="{8640E2C0-BAAA-40C9-A49F-5261315249E5}" type="presParOf" srcId="{99F0481F-B815-4F35-B527-D5BCFF176818}" destId="{6DC5BA48-5F41-4443-B178-584F9A93C19B}" srcOrd="2" destOrd="0" presId="urn:microsoft.com/office/officeart/2005/8/layout/hierarchy1"/>
    <dgm:cxn modelId="{74523F17-D2CE-480A-876C-B291D2743D07}" type="presParOf" srcId="{99F0481F-B815-4F35-B527-D5BCFF176818}" destId="{A7BA9633-6A9E-46F9-B9D7-37DFD09DDDC0}" srcOrd="3" destOrd="0" presId="urn:microsoft.com/office/officeart/2005/8/layout/hierarchy1"/>
    <dgm:cxn modelId="{4B5E1E99-32E9-45F7-A7F9-BC37BFC95A21}" type="presParOf" srcId="{A7BA9633-6A9E-46F9-B9D7-37DFD09DDDC0}" destId="{46B07A3F-E799-4475-830D-9ACC4D6D0B21}" srcOrd="0" destOrd="0" presId="urn:microsoft.com/office/officeart/2005/8/layout/hierarchy1"/>
    <dgm:cxn modelId="{6457888F-B17A-42C9-A915-41F6ACECDFC2}" type="presParOf" srcId="{46B07A3F-E799-4475-830D-9ACC4D6D0B21}" destId="{FFA12B90-B55A-432F-B2D3-413DA693F045}" srcOrd="0" destOrd="0" presId="urn:microsoft.com/office/officeart/2005/8/layout/hierarchy1"/>
    <dgm:cxn modelId="{CFD60317-D8CF-40A0-97C9-0A1C2CEB9636}" type="presParOf" srcId="{46B07A3F-E799-4475-830D-9ACC4D6D0B21}" destId="{57972650-1EF1-457D-930F-F38A5FDF50CD}" srcOrd="1" destOrd="0" presId="urn:microsoft.com/office/officeart/2005/8/layout/hierarchy1"/>
    <dgm:cxn modelId="{403D7B6B-4AD4-443E-B487-B5B3AEED34AD}" type="presParOf" srcId="{A7BA9633-6A9E-46F9-B9D7-37DFD09DDDC0}" destId="{25727B87-6012-4B98-96F8-F3E07A500C1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C5BA48-5F41-4443-B178-584F9A93C19B}">
      <dsp:nvSpPr>
        <dsp:cNvPr id="0" name=""/>
        <dsp:cNvSpPr/>
      </dsp:nvSpPr>
      <dsp:spPr>
        <a:xfrm>
          <a:off x="7124323" y="3154743"/>
          <a:ext cx="970623" cy="368716"/>
        </a:xfrm>
        <a:custGeom>
          <a:avLst/>
          <a:gdLst/>
          <a:ahLst/>
          <a:cxnLst/>
          <a:rect l="0" t="0" r="0" b="0"/>
          <a:pathLst>
            <a:path>
              <a:moveTo>
                <a:pt x="0" y="0"/>
              </a:moveTo>
              <a:lnTo>
                <a:pt x="0" y="251269"/>
              </a:lnTo>
              <a:lnTo>
                <a:pt x="970623" y="251269"/>
              </a:lnTo>
              <a:lnTo>
                <a:pt x="970623" y="36871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81026-2425-47C6-980F-77CEF8D11E74}">
      <dsp:nvSpPr>
        <dsp:cNvPr id="0" name=""/>
        <dsp:cNvSpPr/>
      </dsp:nvSpPr>
      <dsp:spPr>
        <a:xfrm>
          <a:off x="6349561" y="3154743"/>
          <a:ext cx="774762" cy="368716"/>
        </a:xfrm>
        <a:custGeom>
          <a:avLst/>
          <a:gdLst/>
          <a:ahLst/>
          <a:cxnLst/>
          <a:rect l="0" t="0" r="0" b="0"/>
          <a:pathLst>
            <a:path>
              <a:moveTo>
                <a:pt x="774762" y="0"/>
              </a:moveTo>
              <a:lnTo>
                <a:pt x="774762" y="251269"/>
              </a:lnTo>
              <a:lnTo>
                <a:pt x="0" y="251269"/>
              </a:lnTo>
              <a:lnTo>
                <a:pt x="0" y="36871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B6BA4-D171-40B7-AB8D-7C02BF927AB2}">
      <dsp:nvSpPr>
        <dsp:cNvPr id="0" name=""/>
        <dsp:cNvSpPr/>
      </dsp:nvSpPr>
      <dsp:spPr>
        <a:xfrm>
          <a:off x="4179642" y="1980978"/>
          <a:ext cx="2944680" cy="368716"/>
        </a:xfrm>
        <a:custGeom>
          <a:avLst/>
          <a:gdLst/>
          <a:ahLst/>
          <a:cxnLst/>
          <a:rect l="0" t="0" r="0" b="0"/>
          <a:pathLst>
            <a:path>
              <a:moveTo>
                <a:pt x="0" y="0"/>
              </a:moveTo>
              <a:lnTo>
                <a:pt x="0" y="251269"/>
              </a:lnTo>
              <a:lnTo>
                <a:pt x="2944680" y="251269"/>
              </a:lnTo>
              <a:lnTo>
                <a:pt x="2944680" y="36871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DAD54-1E4D-4490-9215-4D5210C33D8B}">
      <dsp:nvSpPr>
        <dsp:cNvPr id="0" name=""/>
        <dsp:cNvSpPr/>
      </dsp:nvSpPr>
      <dsp:spPr>
        <a:xfrm>
          <a:off x="4558455" y="3154743"/>
          <a:ext cx="91440" cy="368716"/>
        </a:xfrm>
        <a:custGeom>
          <a:avLst/>
          <a:gdLst/>
          <a:ahLst/>
          <a:cxnLst/>
          <a:rect l="0" t="0" r="0" b="0"/>
          <a:pathLst>
            <a:path>
              <a:moveTo>
                <a:pt x="45720" y="0"/>
              </a:moveTo>
              <a:lnTo>
                <a:pt x="45720" y="36871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72FBD-A3FF-4AD1-B731-A5E824A0B884}">
      <dsp:nvSpPr>
        <dsp:cNvPr id="0" name=""/>
        <dsp:cNvSpPr/>
      </dsp:nvSpPr>
      <dsp:spPr>
        <a:xfrm>
          <a:off x="4179642" y="1980978"/>
          <a:ext cx="424533" cy="368716"/>
        </a:xfrm>
        <a:custGeom>
          <a:avLst/>
          <a:gdLst/>
          <a:ahLst/>
          <a:cxnLst/>
          <a:rect l="0" t="0" r="0" b="0"/>
          <a:pathLst>
            <a:path>
              <a:moveTo>
                <a:pt x="0" y="0"/>
              </a:moveTo>
              <a:lnTo>
                <a:pt x="0" y="251269"/>
              </a:lnTo>
              <a:lnTo>
                <a:pt x="424533" y="251269"/>
              </a:lnTo>
              <a:lnTo>
                <a:pt x="424533" y="36871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538A7-D734-4B03-A87E-62BF0A5AB919}">
      <dsp:nvSpPr>
        <dsp:cNvPr id="0" name=""/>
        <dsp:cNvSpPr/>
      </dsp:nvSpPr>
      <dsp:spPr>
        <a:xfrm>
          <a:off x="2899641" y="3154743"/>
          <a:ext cx="91440" cy="368716"/>
        </a:xfrm>
        <a:custGeom>
          <a:avLst/>
          <a:gdLst/>
          <a:ahLst/>
          <a:cxnLst/>
          <a:rect l="0" t="0" r="0" b="0"/>
          <a:pathLst>
            <a:path>
              <a:moveTo>
                <a:pt x="45720" y="0"/>
              </a:moveTo>
              <a:lnTo>
                <a:pt x="45720" y="36871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1DA29-2F07-4804-B6BA-BC231DAB98D7}">
      <dsp:nvSpPr>
        <dsp:cNvPr id="0" name=""/>
        <dsp:cNvSpPr/>
      </dsp:nvSpPr>
      <dsp:spPr>
        <a:xfrm>
          <a:off x="2945361" y="1980978"/>
          <a:ext cx="1234280" cy="368716"/>
        </a:xfrm>
        <a:custGeom>
          <a:avLst/>
          <a:gdLst/>
          <a:ahLst/>
          <a:cxnLst/>
          <a:rect l="0" t="0" r="0" b="0"/>
          <a:pathLst>
            <a:path>
              <a:moveTo>
                <a:pt x="1234280" y="0"/>
              </a:moveTo>
              <a:lnTo>
                <a:pt x="1234280" y="251269"/>
              </a:lnTo>
              <a:lnTo>
                <a:pt x="0" y="251269"/>
              </a:lnTo>
              <a:lnTo>
                <a:pt x="0" y="36871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144C9-70CA-4D5A-9B82-40D3D834BFC5}">
      <dsp:nvSpPr>
        <dsp:cNvPr id="0" name=""/>
        <dsp:cNvSpPr/>
      </dsp:nvSpPr>
      <dsp:spPr>
        <a:xfrm>
          <a:off x="1051647" y="3154743"/>
          <a:ext cx="91440" cy="368716"/>
        </a:xfrm>
        <a:custGeom>
          <a:avLst/>
          <a:gdLst/>
          <a:ahLst/>
          <a:cxnLst/>
          <a:rect l="0" t="0" r="0" b="0"/>
          <a:pathLst>
            <a:path>
              <a:moveTo>
                <a:pt x="45720" y="0"/>
              </a:moveTo>
              <a:lnTo>
                <a:pt x="45720" y="36871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35E83-23BD-44A4-A4DD-1BBDF6BB7E44}">
      <dsp:nvSpPr>
        <dsp:cNvPr id="0" name=""/>
        <dsp:cNvSpPr/>
      </dsp:nvSpPr>
      <dsp:spPr>
        <a:xfrm>
          <a:off x="1097367" y="1980978"/>
          <a:ext cx="3082274" cy="368716"/>
        </a:xfrm>
        <a:custGeom>
          <a:avLst/>
          <a:gdLst/>
          <a:ahLst/>
          <a:cxnLst/>
          <a:rect l="0" t="0" r="0" b="0"/>
          <a:pathLst>
            <a:path>
              <a:moveTo>
                <a:pt x="3082274" y="0"/>
              </a:moveTo>
              <a:lnTo>
                <a:pt x="3082274" y="251269"/>
              </a:lnTo>
              <a:lnTo>
                <a:pt x="0" y="251269"/>
              </a:lnTo>
              <a:lnTo>
                <a:pt x="0" y="36871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68ED2-C13D-43F2-8217-D60B3E5E99A8}">
      <dsp:nvSpPr>
        <dsp:cNvPr id="0" name=""/>
        <dsp:cNvSpPr/>
      </dsp:nvSpPr>
      <dsp:spPr>
        <a:xfrm>
          <a:off x="4133922" y="807214"/>
          <a:ext cx="91440" cy="368716"/>
        </a:xfrm>
        <a:custGeom>
          <a:avLst/>
          <a:gdLst/>
          <a:ahLst/>
          <a:cxnLst/>
          <a:rect l="0" t="0" r="0" b="0"/>
          <a:pathLst>
            <a:path>
              <a:moveTo>
                <a:pt x="45720" y="0"/>
              </a:moveTo>
              <a:lnTo>
                <a:pt x="45720" y="36871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7D5B5-6A45-4177-B6DA-74F84C20A60A}">
      <dsp:nvSpPr>
        <dsp:cNvPr id="0" name=""/>
        <dsp:cNvSpPr/>
      </dsp:nvSpPr>
      <dsp:spPr>
        <a:xfrm>
          <a:off x="3545746" y="2165"/>
          <a:ext cx="1267792" cy="80504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2D3F5-A6EC-4CE5-9272-7AD9D24974AC}">
      <dsp:nvSpPr>
        <dsp:cNvPr id="0" name=""/>
        <dsp:cNvSpPr/>
      </dsp:nvSpPr>
      <dsp:spPr>
        <a:xfrm>
          <a:off x="3686611" y="135988"/>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Gerencia General</a:t>
          </a:r>
          <a:endParaRPr lang="es-EC" sz="1400" kern="1200" dirty="0"/>
        </a:p>
      </dsp:txBody>
      <dsp:txXfrm>
        <a:off x="3686611" y="135988"/>
        <a:ext cx="1267792" cy="805048"/>
      </dsp:txXfrm>
    </dsp:sp>
    <dsp:sp modelId="{D93634CB-0733-4E17-A197-8111D6A0CFD0}">
      <dsp:nvSpPr>
        <dsp:cNvPr id="0" name=""/>
        <dsp:cNvSpPr/>
      </dsp:nvSpPr>
      <dsp:spPr>
        <a:xfrm>
          <a:off x="3447752" y="1175930"/>
          <a:ext cx="1463780" cy="80504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1B47E-209F-4263-A011-958C49BD3D4B}">
      <dsp:nvSpPr>
        <dsp:cNvPr id="0" name=""/>
        <dsp:cNvSpPr/>
      </dsp:nvSpPr>
      <dsp:spPr>
        <a:xfrm>
          <a:off x="3588617" y="1309752"/>
          <a:ext cx="1463780"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Gerencia de Operaciones</a:t>
          </a:r>
          <a:endParaRPr lang="es-EC" sz="1400" kern="1200" dirty="0"/>
        </a:p>
      </dsp:txBody>
      <dsp:txXfrm>
        <a:off x="3588617" y="1309752"/>
        <a:ext cx="1463780" cy="805048"/>
      </dsp:txXfrm>
    </dsp:sp>
    <dsp:sp modelId="{28B98C95-DB01-4D41-AA49-530D33A45D7B}">
      <dsp:nvSpPr>
        <dsp:cNvPr id="0" name=""/>
        <dsp:cNvSpPr/>
      </dsp:nvSpPr>
      <dsp:spPr>
        <a:xfrm>
          <a:off x="463471" y="2349694"/>
          <a:ext cx="1267792" cy="80504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0078F-F181-4232-A22D-79AD592B574A}">
      <dsp:nvSpPr>
        <dsp:cNvPr id="0" name=""/>
        <dsp:cNvSpPr/>
      </dsp:nvSpPr>
      <dsp:spPr>
        <a:xfrm>
          <a:off x="604337" y="2483517"/>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Dpto. Técnico y Servicios</a:t>
          </a:r>
          <a:endParaRPr lang="es-EC" sz="1400" kern="1200" dirty="0"/>
        </a:p>
      </dsp:txBody>
      <dsp:txXfrm>
        <a:off x="604337" y="2483517"/>
        <a:ext cx="1267792" cy="805048"/>
      </dsp:txXfrm>
    </dsp:sp>
    <dsp:sp modelId="{E0FFD719-7B37-4752-9AB1-11E5AC41BD92}">
      <dsp:nvSpPr>
        <dsp:cNvPr id="0" name=""/>
        <dsp:cNvSpPr/>
      </dsp:nvSpPr>
      <dsp:spPr>
        <a:xfrm>
          <a:off x="274291" y="3523459"/>
          <a:ext cx="1646152" cy="80504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7A299-BD2F-47DD-BEEA-F3AD1FCDF264}">
      <dsp:nvSpPr>
        <dsp:cNvPr id="0" name=""/>
        <dsp:cNvSpPr/>
      </dsp:nvSpPr>
      <dsp:spPr>
        <a:xfrm>
          <a:off x="415157" y="3657281"/>
          <a:ext cx="164615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Especialistas </a:t>
          </a:r>
        </a:p>
        <a:p>
          <a:pPr lvl="0" algn="ctr" defTabSz="622300">
            <a:lnSpc>
              <a:spcPct val="90000"/>
            </a:lnSpc>
            <a:spcBef>
              <a:spcPct val="0"/>
            </a:spcBef>
            <a:spcAft>
              <a:spcPct val="35000"/>
            </a:spcAft>
          </a:pPr>
          <a:r>
            <a:rPr lang="es-EC" sz="1400" kern="1200" dirty="0" smtClean="0"/>
            <a:t>Y RST’s</a:t>
          </a:r>
          <a:endParaRPr lang="es-EC" sz="1400" kern="1200" dirty="0"/>
        </a:p>
      </dsp:txBody>
      <dsp:txXfrm>
        <a:off x="415157" y="3657281"/>
        <a:ext cx="1646152" cy="805048"/>
      </dsp:txXfrm>
    </dsp:sp>
    <dsp:sp modelId="{E42F1124-6740-4769-A3AB-9F44FF4F9440}">
      <dsp:nvSpPr>
        <dsp:cNvPr id="0" name=""/>
        <dsp:cNvSpPr/>
      </dsp:nvSpPr>
      <dsp:spPr>
        <a:xfrm>
          <a:off x="2311465" y="2349694"/>
          <a:ext cx="1267792" cy="80504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52C6E-CCD1-4710-948A-7B9D2B1C00EA}">
      <dsp:nvSpPr>
        <dsp:cNvPr id="0" name=""/>
        <dsp:cNvSpPr/>
      </dsp:nvSpPr>
      <dsp:spPr>
        <a:xfrm>
          <a:off x="2452331" y="2483517"/>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Dpto. de Ventas</a:t>
          </a:r>
          <a:endParaRPr lang="es-EC" sz="1400" kern="1200" dirty="0"/>
        </a:p>
      </dsp:txBody>
      <dsp:txXfrm>
        <a:off x="2452331" y="2483517"/>
        <a:ext cx="1267792" cy="805048"/>
      </dsp:txXfrm>
    </dsp:sp>
    <dsp:sp modelId="{273CF1A9-BD02-468D-8EF6-4BBA38405E49}">
      <dsp:nvSpPr>
        <dsp:cNvPr id="0" name=""/>
        <dsp:cNvSpPr/>
      </dsp:nvSpPr>
      <dsp:spPr>
        <a:xfrm>
          <a:off x="2202175" y="3523459"/>
          <a:ext cx="1486372" cy="80504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FDD53-A0A8-428F-AD76-F28BDF65661A}">
      <dsp:nvSpPr>
        <dsp:cNvPr id="0" name=""/>
        <dsp:cNvSpPr/>
      </dsp:nvSpPr>
      <dsp:spPr>
        <a:xfrm>
          <a:off x="2343041" y="3657281"/>
          <a:ext cx="148637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Coordinación de Marketing</a:t>
          </a:r>
          <a:endParaRPr lang="es-EC" sz="1400" kern="1200" dirty="0"/>
        </a:p>
      </dsp:txBody>
      <dsp:txXfrm>
        <a:off x="2343041" y="3657281"/>
        <a:ext cx="1486372" cy="805048"/>
      </dsp:txXfrm>
    </dsp:sp>
    <dsp:sp modelId="{64E04830-4F90-4B2D-90CB-C8784ECBF0DC}">
      <dsp:nvSpPr>
        <dsp:cNvPr id="0" name=""/>
        <dsp:cNvSpPr/>
      </dsp:nvSpPr>
      <dsp:spPr>
        <a:xfrm>
          <a:off x="3970279" y="2349694"/>
          <a:ext cx="1267792" cy="80504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D66D8-5608-48D7-A919-382D96F8D666}">
      <dsp:nvSpPr>
        <dsp:cNvPr id="0" name=""/>
        <dsp:cNvSpPr/>
      </dsp:nvSpPr>
      <dsp:spPr>
        <a:xfrm>
          <a:off x="4111145" y="2483517"/>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Dpto. de Proyectos</a:t>
          </a:r>
          <a:endParaRPr lang="es-EC" sz="1400" kern="1200" dirty="0"/>
        </a:p>
      </dsp:txBody>
      <dsp:txXfrm>
        <a:off x="4111145" y="2483517"/>
        <a:ext cx="1267792" cy="805048"/>
      </dsp:txXfrm>
    </dsp:sp>
    <dsp:sp modelId="{676D8E92-A236-49C3-A2BA-2175A0055061}">
      <dsp:nvSpPr>
        <dsp:cNvPr id="0" name=""/>
        <dsp:cNvSpPr/>
      </dsp:nvSpPr>
      <dsp:spPr>
        <a:xfrm>
          <a:off x="3970279" y="3523459"/>
          <a:ext cx="1267792" cy="80504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1B466-E274-499B-AFF8-56A6DD50B10D}">
      <dsp:nvSpPr>
        <dsp:cNvPr id="0" name=""/>
        <dsp:cNvSpPr/>
      </dsp:nvSpPr>
      <dsp:spPr>
        <a:xfrm>
          <a:off x="4111145" y="3657281"/>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P.M.</a:t>
          </a:r>
          <a:endParaRPr lang="es-EC" sz="1400" kern="1200" dirty="0"/>
        </a:p>
      </dsp:txBody>
      <dsp:txXfrm>
        <a:off x="4111145" y="3657281"/>
        <a:ext cx="1267792" cy="805048"/>
      </dsp:txXfrm>
    </dsp:sp>
    <dsp:sp modelId="{813774FE-1684-4DE8-A4B8-909BF62832F8}">
      <dsp:nvSpPr>
        <dsp:cNvPr id="0" name=""/>
        <dsp:cNvSpPr/>
      </dsp:nvSpPr>
      <dsp:spPr>
        <a:xfrm>
          <a:off x="6352833" y="2349694"/>
          <a:ext cx="1542979" cy="805048"/>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836AC-3DB1-4C72-BF2E-041264F2483F}">
      <dsp:nvSpPr>
        <dsp:cNvPr id="0" name=""/>
        <dsp:cNvSpPr/>
      </dsp:nvSpPr>
      <dsp:spPr>
        <a:xfrm>
          <a:off x="6493699" y="2483517"/>
          <a:ext cx="1542979"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Dpto. Control Financiero y Administrativo</a:t>
          </a:r>
          <a:endParaRPr lang="es-EC" sz="1400" kern="1200" dirty="0"/>
        </a:p>
      </dsp:txBody>
      <dsp:txXfrm>
        <a:off x="6493699" y="2483517"/>
        <a:ext cx="1542979" cy="805048"/>
      </dsp:txXfrm>
    </dsp:sp>
    <dsp:sp modelId="{608871B5-3928-4BBA-BB7C-5C7252E9F28D}">
      <dsp:nvSpPr>
        <dsp:cNvPr id="0" name=""/>
        <dsp:cNvSpPr/>
      </dsp:nvSpPr>
      <dsp:spPr>
        <a:xfrm>
          <a:off x="5519803" y="3523459"/>
          <a:ext cx="1659514" cy="80504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15668-DA4D-438F-90AA-FEF88FAC0D85}">
      <dsp:nvSpPr>
        <dsp:cNvPr id="0" name=""/>
        <dsp:cNvSpPr/>
      </dsp:nvSpPr>
      <dsp:spPr>
        <a:xfrm>
          <a:off x="5660669" y="3657281"/>
          <a:ext cx="1659514"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Coordinación Control Financiero</a:t>
          </a:r>
          <a:endParaRPr lang="es-EC" sz="1400" kern="1200" dirty="0"/>
        </a:p>
      </dsp:txBody>
      <dsp:txXfrm>
        <a:off x="5660669" y="3657281"/>
        <a:ext cx="1659514" cy="805048"/>
      </dsp:txXfrm>
    </dsp:sp>
    <dsp:sp modelId="{FFA12B90-B55A-432F-B2D3-413DA693F045}">
      <dsp:nvSpPr>
        <dsp:cNvPr id="0" name=""/>
        <dsp:cNvSpPr/>
      </dsp:nvSpPr>
      <dsp:spPr>
        <a:xfrm>
          <a:off x="7461050" y="3523459"/>
          <a:ext cx="1267792" cy="805048"/>
        </a:xfrm>
        <a:prstGeom prst="roundRect">
          <a:avLst>
            <a:gd name="adj" fmla="val 10000"/>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72650-1EF1-457D-930F-F38A5FDF50CD}">
      <dsp:nvSpPr>
        <dsp:cNvPr id="0" name=""/>
        <dsp:cNvSpPr/>
      </dsp:nvSpPr>
      <dsp:spPr>
        <a:xfrm>
          <a:off x="7601916" y="3657281"/>
          <a:ext cx="1267792" cy="80504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Talento Humano</a:t>
          </a:r>
          <a:endParaRPr lang="es-EC" sz="1400" kern="1200" dirty="0"/>
        </a:p>
      </dsp:txBody>
      <dsp:txXfrm>
        <a:off x="7601916" y="3657281"/>
        <a:ext cx="1267792" cy="805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6BD1E-43C8-48B0-BC5E-4B5448362E88}" type="datetimeFigureOut">
              <a:rPr lang="es-EC" smtClean="0"/>
              <a:pPr/>
              <a:t>06/03/2014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2A0C3-44AA-474F-802C-D5C51F30BD66}" type="slidenum">
              <a:rPr lang="es-EC" smtClean="0"/>
              <a:pPr/>
              <a:t>‹Nº›</a:t>
            </a:fld>
            <a:endParaRPr lang="es-EC" dirty="0"/>
          </a:p>
        </p:txBody>
      </p:sp>
    </p:spTree>
    <p:extLst>
      <p:ext uri="{BB962C8B-B14F-4D97-AF65-F5344CB8AC3E}">
        <p14:creationId xmlns="" xmlns:p14="http://schemas.microsoft.com/office/powerpoint/2010/main" val="162184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ABEDA80-67EE-4B1A-9B87-09770AD89F12}" type="slidenum">
              <a:rPr lang="es-EC" smtClean="0"/>
              <a:pPr/>
              <a:t>7</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3C2A0C3-44AA-474F-802C-D5C51F30BD66}" type="slidenum">
              <a:rPr lang="es-EC" smtClean="0"/>
              <a:pPr/>
              <a:t>19</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FEB0D8-AA54-4933-ADA5-38AD8FEDA0BA}" type="datetimeFigureOut">
              <a:rPr lang="es-EC" smtClean="0"/>
              <a:pPr/>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D7B0804-DC4A-44A4-9AB3-C4E540DB982B}"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0804-DC4A-44A4-9AB3-C4E540DB982B}"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EB0D8-AA54-4933-ADA5-38AD8FEDA0BA}" type="datetimeFigureOut">
              <a:rPr lang="es-EC" smtClean="0"/>
              <a:pPr/>
              <a:t>06/03/2014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0804-DC4A-44A4-9AB3-C4E540DB982B}"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Cuadros%20Soporte%20Cap&#237;tulo%20V.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Cuadros%20Soporte%20Cap&#237;tulo%20V.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lan%20de%20Auditor&#237;a.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01-1%20Proceso%20de%20Ventas.vsd"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01-1%20Caracterizaci&#243;n%20de%20proceso%20de%20ventas.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uadros%20Soporte%20Cap&#237;tulo%20V.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01-2%20Hojas%20de%20Hallazgos%20Control%20Interno%20-%20Proceso%20de%20Ventas.docx" TargetMode="External"/><Relationship Id="rId2" Type="http://schemas.openxmlformats.org/officeDocument/2006/relationships/hyperlink" Target="01-3%20Medici&#243;n%20de%20Riesgos%20-%20Proceso%20de%20Ventas.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2-2%20Hojas%20de%20Hallazgos%20Control%20Interno%20-%20Proceso%20de%20Servicios.docx" TargetMode="External"/><Relationship Id="rId2" Type="http://schemas.openxmlformats.org/officeDocument/2006/relationships/hyperlink" Target="02-3%20Medici&#243;n%20de%20Riesgos%20-%20Proceso%20de%20Servicios.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03-3%20Hojas%20de%20Hallazgos%20Control%20Interno%20-%20Proceso%20de%20Talento%20Humano.docx" TargetMode="External"/><Relationship Id="rId2" Type="http://schemas.openxmlformats.org/officeDocument/2006/relationships/hyperlink" Target="03-3%20Medici&#243;n%20de%20Riesgos%20-%20Proceso%20de%20Talento%20Humano.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C:\Users\Sandra\Desktop\Presentaci&#243;n%20Tesis\01-4%20Hojas%20de%20Hallazgos%20Indicadores%20-%20Proceso%20de%20Ventas.docx" TargetMode="External"/><Relationship Id="rId2" Type="http://schemas.openxmlformats.org/officeDocument/2006/relationships/hyperlink" Target="Cuadros%20Soporte%20Cap&#237;tulo%20V.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Sandra\Desktop\Presentaci&#243;n%20Tesis\02-4%20Hojas%20de%20Hallazgos%20Indicadores%20-%20Proceso%20de%20Servicios.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C:\Users\Sandra\Desktop\Presentaci&#243;n%20Tesis\03-4%20Hojas%20de%20Hallazgos%20Indicadores%20-%20Proceso%20de%20Talento%20Humano.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Informe%20de%20Auditor&#237;a.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981784" y="1052736"/>
            <a:ext cx="7838688" cy="331236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AUDITORÍA DE GESTIÓN A LOS PROCESOS DE VENTAS, SERVICIOS Y TALENTO HUMANO PARA LA EMPRESA E-GOVERNMENT SOLUTIONS S.A. UBICADA EN LA CIUDAD DE QUITO, PROVINCIA DE PICHINCHA</a:t>
            </a:r>
            <a:endParaRPr kumimoji="0" lang="es-EC" sz="3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endParaRPr>
          </a:p>
        </p:txBody>
      </p:sp>
      <p:sp>
        <p:nvSpPr>
          <p:cNvPr id="7" name="2 Subtítulo"/>
          <p:cNvSpPr txBox="1">
            <a:spLocks/>
          </p:cNvSpPr>
          <p:nvPr/>
        </p:nvSpPr>
        <p:spPr>
          <a:xfrm>
            <a:off x="2635696" y="4797152"/>
            <a:ext cx="6400800" cy="57606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C"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POR:  </a:t>
            </a:r>
            <a:r>
              <a:rPr kumimoji="0" lang="es-ES_tradnl"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SANDRA PAOLA </a:t>
            </a:r>
            <a:r>
              <a:rPr kumimoji="0" lang="es-EC"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 </a:t>
            </a:r>
            <a:r>
              <a:rPr kumimoji="0" lang="es-ES_tradnl"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MUÑOZ BELTRÁN </a:t>
            </a:r>
            <a:endParaRPr kumimoji="0" lang="es-EC" sz="28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4186104078"/>
              </p:ext>
            </p:extLst>
          </p:nvPr>
        </p:nvGraphicFramePr>
        <p:xfrm>
          <a:off x="0" y="1412776"/>
          <a:ext cx="91440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encrypted-tbn1.gstatic.com/images?q=tbn:ANd9GcTmvQgi89BvvZwzk9qA8VQXDTXTzvu5cPkWOn8F38Rld3XUSD6qFAbHPdPv"/>
          <p:cNvPicPr>
            <a:picLocks noChangeAspect="1" noChangeArrowheads="1"/>
          </p:cNvPicPr>
          <p:nvPr/>
        </p:nvPicPr>
        <p:blipFill>
          <a:blip r:embed="rId7" cstate="print"/>
          <a:srcRect/>
          <a:stretch>
            <a:fillRect/>
          </a:stretch>
        </p:blipFill>
        <p:spPr bwMode="auto">
          <a:xfrm>
            <a:off x="6752966" y="692696"/>
            <a:ext cx="2391034" cy="1800200"/>
          </a:xfrm>
          <a:prstGeom prst="rect">
            <a:avLst/>
          </a:prstGeom>
          <a:noFill/>
        </p:spPr>
      </p:pic>
      <p:sp>
        <p:nvSpPr>
          <p:cNvPr id="7"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Organigrama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107504" y="980728"/>
            <a:ext cx="8964488" cy="1477328"/>
          </a:xfrm>
          <a:prstGeom prst="rect">
            <a:avLst/>
          </a:prstGeom>
          <a:noFill/>
        </p:spPr>
        <p:txBody>
          <a:bodyPr wrap="square" rtlCol="0">
            <a:spAutoFit/>
          </a:bodyPr>
          <a:lstStyle/>
          <a:p>
            <a:pPr algn="ctr"/>
            <a:r>
              <a:rPr lang="es-EC" b="1" dirty="0" smtClean="0"/>
              <a:t>MISIÓN</a:t>
            </a:r>
          </a:p>
          <a:p>
            <a:pPr algn="just"/>
            <a:r>
              <a:rPr lang="es-EC" dirty="0" smtClean="0"/>
              <a:t>«Ofrecer productos tecnológicos de última generación asociados con servicios de calidad, realizados por profesionales especializados, a empresas con una posición sólida dentro del mercado nacional e internacional, con el fin de convertirnos en un socio estratégico que genere confianza y seguridad a nuestros clientes»</a:t>
            </a:r>
            <a:endParaRPr lang="es-EC" dirty="0"/>
          </a:p>
        </p:txBody>
      </p:sp>
      <p:sp>
        <p:nvSpPr>
          <p:cNvPr id="27" name="26 CuadroTexto"/>
          <p:cNvSpPr txBox="1"/>
          <p:nvPr/>
        </p:nvSpPr>
        <p:spPr>
          <a:xfrm>
            <a:off x="179512" y="2924944"/>
            <a:ext cx="8640960" cy="923330"/>
          </a:xfrm>
          <a:prstGeom prst="rect">
            <a:avLst/>
          </a:prstGeom>
          <a:noFill/>
        </p:spPr>
        <p:txBody>
          <a:bodyPr wrap="square" rtlCol="0">
            <a:spAutoFit/>
          </a:bodyPr>
          <a:lstStyle/>
          <a:p>
            <a:pPr algn="ctr"/>
            <a:r>
              <a:rPr lang="es-EC" b="1" dirty="0" smtClean="0"/>
              <a:t>VISIÓN</a:t>
            </a:r>
          </a:p>
          <a:p>
            <a:pPr algn="just"/>
            <a:r>
              <a:rPr lang="es-EC" dirty="0" smtClean="0"/>
              <a:t>Ser una empresa reconocida a nivel nacional como líder en la provisión de soluciones integrales de seguridad informática que genere resultados de negocios exitosos y reales</a:t>
            </a:r>
          </a:p>
        </p:txBody>
      </p:sp>
      <p:sp>
        <p:nvSpPr>
          <p:cNvPr id="28" name="1 Flecha curvada hacia abajo"/>
          <p:cNvSpPr/>
          <p:nvPr/>
        </p:nvSpPr>
        <p:spPr>
          <a:xfrm>
            <a:off x="4211960" y="2492896"/>
            <a:ext cx="802821" cy="364128"/>
          </a:xfrm>
          <a:prstGeom prst="curvedDownArrow">
            <a:avLst>
              <a:gd name="adj1" fmla="val 25000"/>
              <a:gd name="adj2" fmla="val 62350"/>
              <a:gd name="adj3" fmla="val 43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dirty="0">
              <a:solidFill>
                <a:schemeClr val="tx1"/>
              </a:solidFill>
            </a:endParaRPr>
          </a:p>
        </p:txBody>
      </p:sp>
      <p:sp>
        <p:nvSpPr>
          <p:cNvPr id="29" name="2 Flecha a la derecha con bandas"/>
          <p:cNvSpPr/>
          <p:nvPr/>
        </p:nvSpPr>
        <p:spPr>
          <a:xfrm rot="5400000">
            <a:off x="4376386" y="4056662"/>
            <a:ext cx="469446" cy="5102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dirty="0"/>
          </a:p>
        </p:txBody>
      </p:sp>
      <p:sp>
        <p:nvSpPr>
          <p:cNvPr id="30" name="5 Flecha curvada hacia la izquierda"/>
          <p:cNvSpPr/>
          <p:nvPr/>
        </p:nvSpPr>
        <p:spPr>
          <a:xfrm>
            <a:off x="8172400" y="4581128"/>
            <a:ext cx="731520" cy="12161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dirty="0">
              <a:solidFill>
                <a:schemeClr val="tx1"/>
              </a:solidFill>
            </a:endParaRPr>
          </a:p>
        </p:txBody>
      </p:sp>
      <p:sp>
        <p:nvSpPr>
          <p:cNvPr id="31" name="4 Flecha curvada hacia la derecha"/>
          <p:cNvSpPr/>
          <p:nvPr/>
        </p:nvSpPr>
        <p:spPr>
          <a:xfrm>
            <a:off x="683568" y="4509120"/>
            <a:ext cx="731520" cy="12161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dirty="0">
              <a:solidFill>
                <a:schemeClr val="tx1"/>
              </a:solidFill>
            </a:endParaRPr>
          </a:p>
        </p:txBody>
      </p:sp>
      <p:sp>
        <p:nvSpPr>
          <p:cNvPr id="32" name="31 Rectángulo"/>
          <p:cNvSpPr/>
          <p:nvPr/>
        </p:nvSpPr>
        <p:spPr>
          <a:xfrm>
            <a:off x="1619672" y="3966647"/>
            <a:ext cx="2376264" cy="2031325"/>
          </a:xfrm>
          <a:prstGeom prst="rect">
            <a:avLst/>
          </a:prstGeom>
        </p:spPr>
        <p:txBody>
          <a:bodyPr wrap="square">
            <a:spAutoFit/>
          </a:bodyPr>
          <a:lstStyle/>
          <a:p>
            <a:pPr lvl="0" algn="ctr" eaLnBrk="0" fontAlgn="base" hangingPunct="0">
              <a:spcBef>
                <a:spcPct val="0"/>
              </a:spcBef>
              <a:spcAft>
                <a:spcPct val="0"/>
              </a:spcAft>
            </a:pPr>
            <a:r>
              <a:rPr lang="es-EC" i="1" u="sng" dirty="0" smtClean="0">
                <a:ea typeface="Calibri" pitchFamily="34" charset="0"/>
                <a:cs typeface="Times New Roman" pitchFamily="18" charset="0"/>
              </a:rPr>
              <a:t>Valores</a:t>
            </a:r>
          </a:p>
          <a:p>
            <a:pPr lvl="0" algn="ctr" eaLnBrk="0" fontAlgn="base" hangingPunct="0">
              <a:spcBef>
                <a:spcPct val="0"/>
              </a:spcBef>
              <a:spcAft>
                <a:spcPct val="0"/>
              </a:spcAft>
            </a:pPr>
            <a:endParaRPr lang="es-EC" dirty="0" smtClean="0">
              <a:cs typeface="Arial" pitchFamily="34" charset="0"/>
            </a:endParaRPr>
          </a:p>
          <a:p>
            <a:pPr marL="269875" indent="-269875" algn="ctr" eaLnBrk="0" fontAlgn="base" hangingPunct="0">
              <a:spcBef>
                <a:spcPct val="0"/>
              </a:spcBef>
              <a:spcAft>
                <a:spcPct val="0"/>
              </a:spcAft>
            </a:pPr>
            <a:r>
              <a:rPr lang="es-EC" i="1" dirty="0" smtClean="0">
                <a:ea typeface="Calibri" pitchFamily="34" charset="0"/>
                <a:cs typeface="Times New Roman" pitchFamily="18" charset="0"/>
              </a:rPr>
              <a:t>Lealtad</a:t>
            </a:r>
            <a:endParaRPr lang="es-EC" dirty="0" smtClean="0">
              <a:ea typeface="Calibri" pitchFamily="34" charset="0"/>
              <a:cs typeface="Times New Roman" pitchFamily="18" charset="0"/>
            </a:endParaRPr>
          </a:p>
          <a:p>
            <a:pPr marL="269875" indent="-269875" algn="ctr" eaLnBrk="0" fontAlgn="base" hangingPunct="0">
              <a:spcBef>
                <a:spcPct val="0"/>
              </a:spcBef>
              <a:spcAft>
                <a:spcPct val="0"/>
              </a:spcAft>
            </a:pPr>
            <a:r>
              <a:rPr lang="es-EC" i="1" dirty="0" smtClean="0">
                <a:ea typeface="Calibri" pitchFamily="34" charset="0"/>
                <a:cs typeface="Times New Roman" pitchFamily="18" charset="0"/>
              </a:rPr>
              <a:t>Honestidad</a:t>
            </a:r>
            <a:endParaRPr lang="es-EC" i="1" dirty="0" smtClean="0">
              <a:cs typeface="Arial" pitchFamily="34" charset="0"/>
            </a:endParaRPr>
          </a:p>
          <a:p>
            <a:pPr marL="269875" lvl="0" indent="-269875" algn="ctr" eaLnBrk="0" fontAlgn="base" hangingPunct="0">
              <a:spcBef>
                <a:spcPct val="0"/>
              </a:spcBef>
              <a:spcAft>
                <a:spcPct val="0"/>
              </a:spcAft>
            </a:pPr>
            <a:r>
              <a:rPr lang="es-EC" i="1" dirty="0" smtClean="0">
                <a:cs typeface="Times New Roman" pitchFamily="18" charset="0"/>
              </a:rPr>
              <a:t>Respeto</a:t>
            </a:r>
            <a:endParaRPr lang="es-EC" i="1" dirty="0" smtClean="0">
              <a:ea typeface="Calibri" pitchFamily="34" charset="0"/>
              <a:cs typeface="Times New Roman" pitchFamily="18" charset="0"/>
            </a:endParaRPr>
          </a:p>
          <a:p>
            <a:pPr marL="269875" lvl="0" indent="-269875" algn="ctr" eaLnBrk="0" fontAlgn="base" hangingPunct="0">
              <a:spcBef>
                <a:spcPct val="0"/>
              </a:spcBef>
              <a:spcAft>
                <a:spcPct val="0"/>
              </a:spcAft>
            </a:pPr>
            <a:r>
              <a:rPr lang="es-EC" i="1" dirty="0" smtClean="0">
                <a:ea typeface="Calibri" pitchFamily="34" charset="0"/>
                <a:cs typeface="Times New Roman" pitchFamily="18" charset="0"/>
              </a:rPr>
              <a:t>Responsabilidad</a:t>
            </a:r>
          </a:p>
          <a:p>
            <a:pPr marL="269875" indent="-269875" algn="ctr" eaLnBrk="0" fontAlgn="base" hangingPunct="0">
              <a:spcBef>
                <a:spcPct val="0"/>
              </a:spcBef>
              <a:spcAft>
                <a:spcPct val="0"/>
              </a:spcAft>
            </a:pPr>
            <a:r>
              <a:rPr lang="es-EC" i="1" dirty="0" smtClean="0">
                <a:ea typeface="Calibri" pitchFamily="34" charset="0"/>
                <a:cs typeface="Times New Roman" pitchFamily="18" charset="0"/>
              </a:rPr>
              <a:t>Puntualidad</a:t>
            </a:r>
            <a:endParaRPr lang="es-EC" i="1" dirty="0">
              <a:ea typeface="Calibri" pitchFamily="34" charset="0"/>
              <a:cs typeface="Times New Roman" pitchFamily="18" charset="0"/>
            </a:endParaRPr>
          </a:p>
        </p:txBody>
      </p:sp>
      <p:sp>
        <p:nvSpPr>
          <p:cNvPr id="33" name="32 Rectángulo"/>
          <p:cNvSpPr/>
          <p:nvPr/>
        </p:nvSpPr>
        <p:spPr>
          <a:xfrm>
            <a:off x="4860032" y="3928988"/>
            <a:ext cx="3168352" cy="2308324"/>
          </a:xfrm>
          <a:prstGeom prst="rect">
            <a:avLst/>
          </a:prstGeom>
        </p:spPr>
        <p:txBody>
          <a:bodyPr wrap="square">
            <a:spAutoFit/>
          </a:bodyPr>
          <a:lstStyle/>
          <a:p>
            <a:pPr lvl="0" algn="ctr" fontAlgn="base">
              <a:spcBef>
                <a:spcPct val="0"/>
              </a:spcBef>
              <a:spcAft>
                <a:spcPct val="0"/>
              </a:spcAft>
            </a:pPr>
            <a:r>
              <a:rPr lang="es-EC" i="1" u="sng" dirty="0" smtClean="0">
                <a:ea typeface="Calibri" pitchFamily="34" charset="0"/>
                <a:cs typeface="Times New Roman" pitchFamily="18" charset="0"/>
              </a:rPr>
              <a:t>Principios</a:t>
            </a:r>
          </a:p>
          <a:p>
            <a:pPr lvl="0" algn="ctr" fontAlgn="base">
              <a:spcBef>
                <a:spcPct val="0"/>
              </a:spcBef>
              <a:spcAft>
                <a:spcPct val="0"/>
              </a:spcAft>
            </a:pPr>
            <a:endParaRPr lang="es-EC" dirty="0" smtClean="0">
              <a:cs typeface="Arial" pitchFamily="34" charset="0"/>
            </a:endParaRPr>
          </a:p>
          <a:p>
            <a:pPr marL="269875" lvl="0" indent="-269875" algn="ctr" eaLnBrk="0" fontAlgn="base" hangingPunct="0">
              <a:spcBef>
                <a:spcPct val="0"/>
              </a:spcBef>
              <a:spcAft>
                <a:spcPct val="0"/>
              </a:spcAft>
            </a:pPr>
            <a:r>
              <a:rPr lang="es-EC" i="1" dirty="0" smtClean="0">
                <a:ea typeface="Calibri" pitchFamily="34" charset="0"/>
                <a:cs typeface="Times New Roman" pitchFamily="18" charset="0"/>
              </a:rPr>
              <a:t>Integridad</a:t>
            </a:r>
          </a:p>
          <a:p>
            <a:pPr marL="269875" lvl="0" indent="-269875" algn="ctr" eaLnBrk="0" fontAlgn="base" hangingPunct="0">
              <a:spcBef>
                <a:spcPct val="0"/>
              </a:spcBef>
              <a:spcAft>
                <a:spcPct val="0"/>
              </a:spcAft>
            </a:pPr>
            <a:r>
              <a:rPr lang="es-EC" i="1" dirty="0" smtClean="0">
                <a:ea typeface="Calibri" pitchFamily="34" charset="0"/>
                <a:cs typeface="Times New Roman" pitchFamily="18" charset="0"/>
              </a:rPr>
              <a:t>Proactividad</a:t>
            </a:r>
          </a:p>
          <a:p>
            <a:pPr marL="269875" indent="-269875" algn="ctr" eaLnBrk="0" fontAlgn="base" hangingPunct="0">
              <a:spcBef>
                <a:spcPct val="0"/>
              </a:spcBef>
              <a:spcAft>
                <a:spcPct val="0"/>
              </a:spcAft>
            </a:pPr>
            <a:r>
              <a:rPr lang="es-EC" i="1" dirty="0" smtClean="0">
                <a:ea typeface="Calibri" pitchFamily="34" charset="0"/>
                <a:cs typeface="Times New Roman" pitchFamily="18" charset="0"/>
              </a:rPr>
              <a:t>Trabajo en equipo</a:t>
            </a:r>
          </a:p>
          <a:p>
            <a:pPr lvl="0" algn="ctr" eaLnBrk="0" fontAlgn="base" hangingPunct="0">
              <a:spcBef>
                <a:spcPct val="0"/>
              </a:spcBef>
              <a:spcAft>
                <a:spcPct val="0"/>
              </a:spcAft>
            </a:pPr>
            <a:r>
              <a:rPr lang="es-EC" i="1" dirty="0" smtClean="0">
                <a:ea typeface="Calibri" pitchFamily="34" charset="0"/>
                <a:cs typeface="Times New Roman" pitchFamily="18" charset="0"/>
              </a:rPr>
              <a:t>Transparencia en la gestión</a:t>
            </a:r>
          </a:p>
          <a:p>
            <a:pPr lvl="0" algn="ctr" eaLnBrk="0" fontAlgn="base" hangingPunct="0">
              <a:spcBef>
                <a:spcPct val="0"/>
              </a:spcBef>
              <a:spcAft>
                <a:spcPct val="0"/>
              </a:spcAft>
            </a:pPr>
            <a:r>
              <a:rPr lang="es-EC" i="1" dirty="0" smtClean="0">
                <a:ea typeface="Calibri" pitchFamily="34" charset="0"/>
                <a:cs typeface="Times New Roman" pitchFamily="18" charset="0"/>
              </a:rPr>
              <a:t>Reconocimiento del desempeño</a:t>
            </a:r>
            <a:endParaRPr lang="es-EC" i="1" dirty="0">
              <a:ea typeface="Calibri" pitchFamily="34" charset="0"/>
              <a:cs typeface="Times New Roman" pitchFamily="18" charset="0"/>
            </a:endParaRPr>
          </a:p>
        </p:txBody>
      </p:sp>
      <p:sp>
        <p:nvSpPr>
          <p:cNvPr id="12"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Direccionamiento Estratégico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data:image/jpeg;base64,/9j/4AAQSkZJRgABAQAAAQABAAD/2wCEAAkGBxQPDhQUEBQQFhAQDxUQFRYVFRQUFBUUFRUWFhcVFBUYHiggGBomGxUVIjEhJSksLi4uFx80ODMsNygtLiwBCgoKDg0OGxAQGiwmICQsLC0sMiw0LDAsMCwsLiwsLCwsLCwsLCwsLCwvLC0sLDIsLSwsLCwsLCwsLCwsLCwsLv/AABEIAMIBAwMBEQACEQEDEQH/xAAcAAEAAQUBAQAAAAAAAAAAAAAAAQIEBQYHAwj/xAA/EAACAQICBgcFBQcEAwAAAAABAgADEQQhBQYSMUFREzJhcYGRoQciscHRQlJicpIUM0OCorLwFiNT4RWDwv/EABsBAQACAwEBAAAAAAAAAAAAAAAEBQECAwYH/8QAOxEAAgEDAQMJBwMEAQUBAAAAAAECAwQRBRIhMTJBUWFxkaGx0QYTIoHB4fAzQlIjQ2LxFAdTcoKyFf/aAAwDAQACEQMRAD8A7jAEAQBAEAQBAEAQBAEAQBAEAQBAEAQBAEAQBAEAQBAEAQBAEAQBAEAQBAEAQBAEAQBAEAQBAEAQBAEAQBAEAQBAEAQBAEAQBAEAQBAEAQBAEAQBAEAQBAEAQBAEAQBAEAQBAEAQBAEAQBAEAQBAEAQBAEAQBAEAQBAEAQBAEAQBAEAQBAEAQBAEAQBAEAQBAEAQBAEAQBAEAQBAEAQBAEAQBAEAQBAEAQBAEAQBAEAQBAKVa+7hAKoAgCAIAgCAIAgCAIAgCAIAgCAIAgCAIAgCAIAgCAIAgCAIAgCAUloBbaQxOxTJG/IecAjRVTapA9pv5wC8gCAIAgCAeVfELT2dsgbbhBfcWN7C/C9ptGDlwRrKcY42nx3HrNTYQBAEAQBAEAQBAEAQBAEAQBAEAQBAEAQBAEAgwDydoBb1KsAx2kCXpso3kZd4zEAwmrWsiUqppVjsq7ZFsgr7rNyB9CIBvUAQBAEAQDDa4YfpMBWHFVFT9BDH0BkuxnsXEH1479xB1Kn7y1murPdv+hruqut1rUsU2W5ah4cg55fi8+csr7Tc5qUV2r09O4p9N1fGKVd9j9fXvN7BlEemEAQBAEAQBAEAQBAEAQBAEAQBAEAQBAEAQCljAPCoYBa1VvugHkMA7cgO2AY3S+o1DFnaqNUR+LUiqlvzBgQe+14BVoPVJsEfcxmNqUR1aTumwO6y3A7BaAbJTMApqYpF6zoO9gPjNlCUuCZpKpGPFotKmncMu+vQ8HU/AzsrSu+EH3M4O9tlxqR70WtXW3CL/FB7lc+oFp2jp1y/2+K9ThLVrSP7/B+hYY3XPCsjL/usHUqbINxFvtETtDSrjOdy+foR6mtWmGt7+Xrg5wJ6U8ebVqrrUcPalXJNHcrbzT+q9nDhylVfacqvx0+V5/cvNN1Z0cU6vJ5n0fY6LSqBlDKQVYXBBuCDxBnnGnF4Z6yMlJZTyiqYMiAIAgCAIAgCAIAgCAIAgCAIBSzgbyB3m0yk3wMNpcS1q6VoJ1q1Ed9RB850jQqy4RfczlK5ox5U0vmizq6z4Rd9en4Xb+0GdVZXD/YzjLULaPGa/Owsquu2EG53buRvmBOq0y4fN4o4PV7Vfu8GXeh9MjGZ0qdUUwbbbhVU/lzJPlOFe2dF4k1noRJtrpXC2oReOl/TeZYURxzkclFYFt0AmAIAgHN/aJo9qdcVAW6KtvFyQtQb8uFxn5z0GlVYyg4PivI8vrdGUJqab2X5mpLLgoSoTJqVQBMmBAEwDYNWdZWwjbLXagTmvFb8U+nGV97YRrraW6Xn2lrp2pytnsy3w8uw6Zhq61UV0N0dQwPMGeYnBwk4y4o9jCcZxUo8Ges1NxANd1b1oTFVKtCpZMVh6j02XcHCMV207Mt3D1nGnWUm4viizvdNnQpwrR3wkk0+jK4P83mxTsVggCAIAgCAIAgCAcgq6yYpt9ep4EL/AGgT1sbG3jwgjw0tSupcZvy8izq6TrN1q1Y99Rz8TOqoUlwiu5HF3Nd8Zy72WjNffme2dOHA4tt8SkmMmcFBaa5MpGyapartjGFSrdcOD3GpbgvJeZ8BzFbe3ypfDDleRcafpjrPbqbo+f2/F1dTw9BaahUACqLAAWAA5CeebbeWeqjFRWFwPLHaQpYdQ1erSpKzbINR1QFjc2BYi5yOXZMGSmhpShU6lai35aiN8DALoG+6ATAEAx2sGjBi8M9M22iNpDycZqfl3EyRa13Rqqff2Ea8t1cUXTfy7TjbKVJDAgqSCDvBGRBnrotNZR4SUXFtMmbGhIMyYJgEwYEyDI6A0YcXiVpjq9ZzyQb/AJDvIka7uFQpOfPzdpMsLV3NZQ5uL7PzcdepoFUKoAVQAANwAyAE8e228s94korCKpgyIBwv2ho2F0zUekxVmKV0ZTYglRc/qDSouU41W0fRNDcbjT4wmspZi89vozoWoeu6Y9RSrbK4tRu3LVA+0nbzXxGW6bb3KqbnxPM6xo0rN+8p76b8Op9XQ+/r3KSihEAQBAEAQBAEA4Tee3PnJBMwZKSZjJtg82aa5NkjaNT9VjimFStlRGYXjUt8F+Mq72+938EOPl9y707TfeYqVOTzLp+x1KlTCKFUAKBYAZAASgbzvZ6VJJYRZ6b0vSwVBqtdrKuQAzZm4Ko4k/8AZyE6U6cqktmJpVqxpR2pHBdbtNvpOvt11UqtxTp22lpqeV95NhduPcABcQtqcI4aT7SgqXlWctpNrsMJhtDUq1QKKaXPIWnC5p04U21FEi0rVp1UnJ4PoDUDQqYLAKlNVXbJqGwAuTlc+Uqi7NkgCAUo4YXBBHMZiAc29oWieixArKPcr7+yoN/mM/Oei0u426fu3xXkeV1q12KnvVwl5/f1NVBlqUZMyYJEyYF5p7yO1s5WejnOvuKux7zZez04eO/gVTc5GV0DrvhtHo69FWqV2azEbKpYblDE353y+E8Zq2qwnWcI71Hd8+c+p+z/ALI3CtY1ZtRc0nvzlLmWMdG/jzk4v2uVSP8Aaw9JT+N2qfALKd30uZHqqfsrSXLqN9iS9TCYz2kY+puqJTHJKa/FgT6zlK7qvnJ9L2esYcYt9rf0wYTF6w4qt+8xGIYHgajbP6QbTk6s3xbLClYWtPkU4r5LzMaTOZMK6VQowZSVZSGBBIIIzBBG4wngxKKknGSymdm9n+vQxgFDEkLigLK25awHEcn5jjvHIWtvc7fwy4+Z4LWdFdq3Vo74f/P26H39L3qSzzogFng8cHZkOVRGII5gHeJAtb6NWpOi904trHSulfm471aDhFTXB/mC8k84CAIAgHByZ7Y+dFJMwbIoYzU2R4u01bN0jfNXdcKNFkFVgtM0xTvwQgC1+zK08pcQlCrJS6T21rUjUoxceGF8uo27H60YWjR6U16TLa6im6uz9iBTn37ucxSozqPEUbVq8KSzN+pxfWjWCrpCvt1MkW4p0wfdRfmTxPHusJd0aEaUcI87cXMq8svhzIwTzdnNGxai4HpKzNbJbKO85n4DzlbfT3KJb6bDe5fI7vh6ewir91QPISuLU9IB44zEClSeo3Vp02qHuUEn4QEm9yRzD2Q60sy/s2IbN2LoSdzsSzJ3Ekkdt+cGWnF4fE6RpjRiYuiaVS+ySCCN6kbiL/5nO1CvKjPbiR7i3hXpunPgct1o1WxeDBaigrURntJcuo/HTGfiLjLhJNxrdxH9OmvF+htpfsvpld7NxXkpdG5Lvefp1GkPpeqdxA7gPneVFTXL2fCeOxL/AGe1t/YrR6XGk5P/ACk34JpeB4Pi3be759pt5SDUvLipy6kn82XlvpNjb/pUIR7IrPfjJ6aMfZrIe23nl8520qr7q8py68d+76kP2mtv+TpNxT/xbX/r8X0M7pLFdFTJHWOS9/Pw+k9nrF9/xbd7L+KW5fV/LzwfIPZHRf8A9O/W2v6cPil19Efm/BM1ifPD76IAgyIAgEwDofse0L0uIfEuPcoDYTtqMMyO5b/rEm2VPMtp8x5j2mvNikrePGW99i9X5HYJZnhyl3Ci5IA7TaaznGCzJ4XWZSb3I1TSlUDEF6bDgwKncbWPw9Z4TVa0Y3rrUJ9Dyunh9C7toN0dma7zO6K0kKwsbCoBmOfaJ6fS9Ujdw2ZbpriunrX5uK25tnSeVwMhLYiiAIBwcz2x87KTNTKPNpg3R4uJozdMt6tIHeAR2i85ShGXFZO8Kkocltdh41LLvIA7bCcZ1adPlSS+aJVG1uK36cJS7E2WtXFIPtDwufhIc9Sto/uz2ZLWj7O6jU/tNdrS+uSzq6QXgGPkJEnq9L9sWyzpeyd1/cnFdmX9EdW9luBvRpMRY1GNUjflw9FHnItSu6z22sG6tFat0k84fHh6nULzmZEA1f2mY7oNEYkje6CiP/YwU/0lvKcqzxBk7TYbd1Dqee7ecBwGkGpEFOsDcHda26x5yNRr7C2ZcC81HSncS97Sxtc66evtOr6r+1hGCpj1KNu6ZAWQ9roM17xcdgk2MlJZR5mrRqUpbNRNPrOk4PFpWQPSdHptuZCGU+ImTmanr3qdQxWHq1kRUxKU2qB1y2youVcbjcC19+7ukavQjKLa4l3pOq1qFWNOTzBvGHzZ6PQ4bKk+glSPYgjeDeZjJxaa5jWcFOLjLg1h/MutJYvpXuOqMh8zLDU753ldz5luXZ9yj9m9FjpNkqL3zbzJ9fR2Jbu985ayuL8QZEATAPahhnqdRHa33VJ87TWU4x5TwaTqwhyml2nkBc2G85Tbgbt4O16s4r9hwVOiiDaVdp2Jveo2bZC2V8h2ASC/aD3cdilD5v0XqeDvqP8AyriVWUt3N2Lh+dJc1tMVX+1YclFvXf6yurazeVf3YXVu8ePic4WdGPNntLN3LG7Ek8ybmVs6k5vM22+skKKjuSKZoZK6dQqQVJBBuDN6dSVOanB4aNZRUlhm4aNxBq0lZhYn1sbXn0TT7mdxbxqTWG/zPzKC4pqnUcUy6k04iAfPtTSFNd7jwufhPRVNZsofvz2Zf2KC39kNYrcKLS/yaXg3nwLapphBuDHyAkGp7R0FyIyfcvUuqH/T6+l+rUhHsy35JeJaVNMk9VQO8k/SQantHVfIgl25foXND/p9bR/WrSl2JR89otauk6h3EDuA+chVNZu5/ux2JFxR9kNKpf23L/yb8k0vAtamIc72bPtNvKQ53Vapypt/NlpS0yzofpUorsS8y3InEktFDCbHKSKadIu6qvWdgo7ybCbxWSNVkoxcnzH0jqjghSpgDq06a0x3AW+AlmlhYPDSk5ScnzmxTJqLwDnPtwLnAUgqsaf7TtOw3LZGChuwlj4juke5zslzoij795e/G44ookA9XFHqswpOLymbVKFOtHZqRTXWZTQ2msRgn28LVZCd4vdG/MpuG8RJULzd8SKO49nMyzQnhdEvo19e83HSHtRr18G1E0qa1aiGm1VWa2ywsdlD1SRx2jNKl25RaSJNn7OxpVI1Kk8434S5+80OQj05MwbEwC5wuAq1f3dN27QpI89wnOdWEOU0jlUr06fKkkZjC6n4h+tsIPxNc+S3kOpqdCPDL7PuQ56pRjycv86zM4XUemP3tR27FAUd2d5Cnq0nyI9/4iHU1ao+RFLx9DMYXV/DUurSQnm13P8AVe0h1L2vPjLu3EKpeV58ZP5bvIyaqALAADkN0itt72RXvNC1c0PfSDgj3MNUY+IYhB6X8Jf3lzi2TXGS/wB+h6C7usWsccZL/fob9PPnnyYAgCYBXSQswUb2IA7zOlKnKpNQjxbx3mspKKbfMbxRphFCjcoAHhPplKnGlBQjwSx3Hm5ScpOT5yudDUQD5YlCfWSIMFJmTVkGZNGUGZNGUGbHJlDTZHKRm9RMF02kaVxdad6x/kHu/wBRWSKEczRT6rV2LeXXu7/sfQ+iKezSH4iT8vlJ55EvYAgHli8Mlam1Oqoam6lWU5gg8JhpNYZtCcoSUovDRwDXzU99GV/du2Fqk9E/Lj0b/iHqM+YFbWpOD6j2um30bqGHylxX1X5uNZUTgy3ij0E1OyL/AAmi61X93TqEHjYhf1HKcKlenDlSSNJ3NKHKkjM4TU2u3XNNB37TeQy9ZCnqdGPJy/zrIs9UpLkpvw/O4zOE1KpL+8eo57LIPmfWQ6mq1HyUl4kSeqVXyUl4/ncZnCaFoUupSS44kbR82uZCqXdafGT8vIhzuas+VJmQEjHAQZEGCbwBeAeOHwyozsu+q+23fshfl6mbzqOSSfMsG8puSSfN/s95zNBBgvMNo2rU6qG3M+6PXf4Sxt9Ku63JhhdL3ee/uI9S6pQ4vuMimrpCks/vbJsFHG2WZ+kuKfs5iLdSe/HBdPa/RESWo7/hW7rPDVvD7dbaO6mL+JyHzkT2ft/eXDqPhFeL3L6nW/qbNPZ6TaZ7UpRAEA+WJQn1kiDBBmTVlJmTVlJmTmygzY5s8nmyOEzoPskwNzWrW4rRX+5h/ZJttHizzGt1d8YfP0+p2ykuyoHIAeUlFCVQC0Gk6X7ScPtr+0CkK3R397o2LKGHPNT/AIYBdwC00ro6ni6D0ayhqdQWI4jkQeBBzBmsoqSwzrRrTozU4PDRynF6g08LV2ahqODmpJ2VYeGd+YvPLajWr21TYwscz6fznPUU9XqVo5jhfnWX+D0ZSpdSmgPOwJ8znKWpcVZ8qTNJ1qk+VJsyCyMaFYmpkqEwZJgCYBMGRAEAAXmYxcnhLeYbxvZf4bQ9Wp9nZHNvd9N/pLShot3V37Oyv8t3hx8CLUvaMOfPZ+YMrhtXFH7xyexch5mXVD2dpR31ZN9m5evkQqmoyfIWDKYbA06fURQee8+Zzl1QsqFD9OCXn38SFUrVKnKZcySchALLReD6FWHFqjHwvZfQDzkGxtFbRkumTfyzu8DvcVveNdSX3L2TjgIAgHyvKE+sEQYImTBBmTRlJmTRnm02RykebC+Q3zZEao0lvO3ezLRvRYOgCLM967fzG4v/AChBLKisQR4rUavvLiTXBbu46BOpCILWFzkBmTyEA4NrDiXr6QfG0Gdau3dLEg7Ce6luR2QMtxuecqKWpf1Wp8lvc+gmTtvhWzxOm6ka5Jj0FOrZMUozG4VLb2QcDzX5brchm2QC3x+DWvTKP3g8VPMSPdW0Lim6c/8AT6TpSqypy2omjV6JpuyNvU2P1ngbijKjUdOXFM9BCanFSXOFkc3KxMMySDMAqvMGRAKkUk2AJPIC5m8KcpvZgm31bzDkorLZkcNoSq+8BR+I29BnLahoV1U3ySiuv0X1wRKl/Sjw39hlMNq8g67Mx5D3R9fWXND2et4b6jcvBeG/xIVTUaj5Kx4mUw+FSn1FUdwz898uaNvSorFOKXYQp1Jz5Tye152NCbwBeALwCYAgCAIAgHyvKE+sETJqVU6ZY2UEnkASfSYbS3s0nOMVmTwZDD6vYip/DKg8XIX0OfpI87yjD93dvIdS/oR589n5gyVDVA/xKgHYov6m3wkaWpr9se8g1NT/AIR7/wA+peU9XaCb1LEfePyFhOMr6tLhu7CFUva0ufHYbTq5qkKlmdAlLeFA2S/abbl9TLWxsJ1f6lZvHMun7FNdXbzhPLOg4bDLTACgCwtkLZch2S/SSWEVh7TINc190l0GCZQffxH+0Pynrn9OX8wkK/re7pPpe4728NqfYcpRZ5tssiKmGO0KlIlaqkMCDYkjcb8G7ZPsr90fgnyfL7Eetb7fxR4nTNSNbv2xRSxAK4lRvtZaoG8jk3MeI4gehTTWUVzWDbpkGu61YPq1R+Rv/k/LynmtftOFePY/o/p3Fnp9XjTfajAKZ5ctCsTBk9KVJnNlBJ7ATOlKhUqvFOLfYaynGCzJ4MnhtBVW61kHbmfIS3oaBcT31Gorvfh6kOd/Tjyd5lcNoCmvW2nPbkPIfWXNDQbWnvnmT6+Hcvrkh1L+rLhuMnRoqgsiqo7ABLenShTWzBJLq3EOU5SeZPJ6Xm5qLwBeATeALwBeALwCbwBeATeALwCYBwfDalD+LVPcgt6n6TxU9V/hHvPez1WX7I95lcPq3h6f2No83Jb03ekiTv68ufHYQ53tefGXduMglNUFlCqOQAA9JHcpS3yeSI228spZoSNS3dvPdOsYtvCNWzZNAat5ipXGe8Idw7W5ns/wen0/S9j+pWW/mXR2lZcXWfhh3m3IthlLwgEwDxxeKSjTL1GCoouSf8zPZNJzjCLlJ4SMxi5PCOVazaWONr7diKajZpqeC8Se0/QcJ5i8u3XnnmXAtKNL3ccc5iQki5O2D0QTVmT1w9ZqNVaiZMrBh+Yc+w/Weg0q426fu3xj5fb0K67p4ltLnOwaPxi16KVE6rrfuPEHtBuPCWxEK8TRFRGRtzC3/c5VqUa1N05cGjeE3CSkuY1rD6vuT77Kovw94zzFL2fqyf8AUkkure/oWk9QguSsmWwuhKSbwWP4jl5CW9DRrWlvcdp9fpwIc72rLg8dhk6aBRZQAOQFhLOMVFYisIittvLKwZsYJvAJvAF4AvAF4BN4AvAF4AvAF4BN4AvAJvAF4BzUmfMz0xQzTZIHmzTZI1PIAswVQSzGwA4md6VKVSSjFZbNJSUVlm26B0AKVnqWar6L2L29s9bYabG3+KW+Xl2epUXFy6m5cDYALS0IpMAt8fjkoUy9U2UeZPAKOJnOrVhSjtTe42hBzeEc109pl8Y9292mp9xOA7Tzbtnlry9lcS6FzItaNFU11mL2JCydsEFJnIK6OFd+qpPbw85JpWtaryIv6HKdWEOLL+loVmUhmANsuOfC8t7PTalGoqkpfJEStcxnHZSM57P9JlWbDvlclkB4MOuvkL+BlyQjeYB51BxgEqYBWDAJvAJvAJvAF4AvAJvAF4AvAF4AvAF4AvAF4AvAJvAOasZ81PTHmzTZI1PCo86JGGy70DWCuzHeAAPHf8J6HQ6S2pz51hd/+iuvpPCR0JFsAOQnoytKrwCz0ppJMNTL1D2ADrMeSica9xChDbmzenTlUeEc50vpOpi6m1UyAyVR1VHZzPM8Z5O6u53E8y4cy6C3pUY01hFGH0dUfcptzOQ9ZmlYXFXhHd17jE69OHFmRo6B++3gv1P0lnR0XnqS7vV+hFne/wAV3l5T0ZTTcovzOZ9ZaUrKhS5MV89/mRZ16k+LK2SSjkUgQDC6YRsPXSvTyJYG/AOuefYQPQwDpGj8YteilROrUXa7jxB7QbjwgHtUOUApUwD0BgEgwCbwCbwBeATAEAmALQBsmATsmANgwCejMAnozAHRQCeigHNzg6h/h1P0t9J8/Vncf9uXcz0LrU/5LvRSdHVT/Dfyt8Z2jp10/wC2zR3FL+SPGpoqt9w+YHzneOmXX8PL1ObuaX8i1qaPrJcgKO9lA+MtNPtrq3qZcNz4716kW4qUqkdz3/M23V/WulVQJXdKWIQbLK7KA9vtI17Nfle49ZfleZTF6YpoPdPSPbJad3z7SoOyJh5xuCNXr4Criqm3WWux4KtNlVRyF+ErZ6d76e3XlnqW5IlK52Fs013l9hdDMnVoMDzIF/MyZStaNLkRS8+84zqznymX66Oq/wDH5sJ3OZ6DRVU/ZUfzQCf/AAtQ/c9YBH+n3P2k8jAH+nH/AORP0k/OAeeK1UNWmUeohRhYg0ifEHbBB7RAKdXtVKuBuKeKLUmN+jeldQeanbuD42gGeGDJ6z37hYfOAegwo5mAVigIBIoiAT0YgE7AgDZEAnZgC0AmAIAgCAIAgCAIAgHn0Q5QCeiHIQB0Y5DygE7A5CASBAJgCAIAgCAIAgCAIAgCAIAgCAIAgCAIAgCAIAgCAIAgCAIAgCAIAgCAIAgCAIAgCAIAgCAIAgCAIAgCAIAgCAIAgCAIAgCAIAgCAIAgCAIAgCAIAgCAIAgCAIAgCAIAgCAIAgCAIAgCAIAgCAIAgCAIAgCAIA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34820" name="Picture 4"/>
          <p:cNvPicPr>
            <a:picLocks noChangeAspect="1" noChangeArrowheads="1"/>
          </p:cNvPicPr>
          <p:nvPr/>
        </p:nvPicPr>
        <p:blipFill>
          <a:blip r:embed="rId2" cstate="print"/>
          <a:srcRect/>
          <a:stretch>
            <a:fillRect/>
          </a:stretch>
        </p:blipFill>
        <p:spPr bwMode="auto">
          <a:xfrm>
            <a:off x="6948264" y="188640"/>
            <a:ext cx="1728704" cy="1293490"/>
          </a:xfrm>
          <a:prstGeom prst="rect">
            <a:avLst/>
          </a:prstGeom>
          <a:noFill/>
          <a:ln w="9525">
            <a:noFill/>
            <a:miter lim="800000"/>
            <a:headEnd/>
            <a:tailEnd/>
          </a:ln>
          <a:effectLst/>
        </p:spPr>
      </p:pic>
      <p:pic>
        <p:nvPicPr>
          <p:cNvPr id="34822" name="Picture 6"/>
          <p:cNvPicPr>
            <a:picLocks noChangeAspect="1" noChangeArrowheads="1"/>
          </p:cNvPicPr>
          <p:nvPr/>
        </p:nvPicPr>
        <p:blipFill>
          <a:blip r:embed="rId3" cstate="print"/>
          <a:srcRect/>
          <a:stretch>
            <a:fillRect/>
          </a:stretch>
        </p:blipFill>
        <p:spPr bwMode="auto">
          <a:xfrm>
            <a:off x="611561" y="188641"/>
            <a:ext cx="1224136" cy="1224136"/>
          </a:xfrm>
          <a:prstGeom prst="rect">
            <a:avLst/>
          </a:prstGeom>
          <a:noFill/>
          <a:ln w="9525">
            <a:noFill/>
            <a:miter lim="800000"/>
            <a:headEnd/>
            <a:tailEnd/>
          </a:ln>
          <a:effectLst/>
        </p:spPr>
      </p:pic>
      <p:sp>
        <p:nvSpPr>
          <p:cNvPr id="6"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Objetivos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1 Rectángulo"/>
          <p:cNvSpPr/>
          <p:nvPr/>
        </p:nvSpPr>
        <p:spPr>
          <a:xfrm>
            <a:off x="6696744" y="5705492"/>
            <a:ext cx="241176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28" y="1196752"/>
            <a:ext cx="9033540" cy="547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1309"/>
            <a:ext cx="8229600" cy="4525963"/>
          </a:xfrm>
        </p:spPr>
        <p:txBody>
          <a:bodyPr>
            <a:normAutofit/>
          </a:bodyPr>
          <a:lstStyle/>
          <a:p>
            <a:pPr algn="just"/>
            <a:r>
              <a:rPr lang="es-EC" sz="2200" b="1" u="sng" dirty="0" smtClean="0"/>
              <a:t>ANÁLISIS INTERNO:</a:t>
            </a:r>
            <a:r>
              <a:rPr lang="es-EC" sz="2200" dirty="0" smtClean="0"/>
              <a:t> Factores que afectan a la organización</a:t>
            </a:r>
          </a:p>
          <a:p>
            <a:pPr marL="719138" lvl="0" indent="-358775" algn="just"/>
            <a:r>
              <a:rPr lang="es-ES" sz="2200" dirty="0" smtClean="0"/>
              <a:t>Personal insuficiente dentro del área de ventas</a:t>
            </a:r>
            <a:endParaRPr lang="es-EC" sz="2200" dirty="0" smtClean="0"/>
          </a:p>
          <a:p>
            <a:pPr marL="719138" lvl="0" indent="-358775" algn="just"/>
            <a:r>
              <a:rPr lang="es-ES" sz="2200" dirty="0" smtClean="0"/>
              <a:t>Necesario realizar la formalización de procesos y documentación</a:t>
            </a:r>
            <a:endParaRPr lang="es-EC" sz="2200" dirty="0" smtClean="0"/>
          </a:p>
          <a:p>
            <a:pPr marL="719138" lvl="0" indent="-358775" algn="just"/>
            <a:r>
              <a:rPr lang="es-ES" sz="2200" dirty="0" smtClean="0"/>
              <a:t>Deficiencia para maniobrar hacia la administración, producción y experiencia</a:t>
            </a:r>
            <a:endParaRPr lang="es-EC" sz="2200" dirty="0" smtClean="0"/>
          </a:p>
          <a:p>
            <a:pPr marL="719138" lvl="0" indent="-358775" algn="just"/>
            <a:r>
              <a:rPr lang="es-ES" sz="2200" dirty="0" smtClean="0"/>
              <a:t>Personal técnico altamente calificado</a:t>
            </a:r>
            <a:endParaRPr lang="es-EC" sz="2200" dirty="0" smtClean="0"/>
          </a:p>
          <a:p>
            <a:pPr marL="719138" indent="-358775" algn="just"/>
            <a:r>
              <a:rPr lang="es-EC" sz="2200" dirty="0" smtClean="0"/>
              <a:t>Capacidad de maniobra hacia la innovación y mística empresarial</a:t>
            </a:r>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Análisis Situacional</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115616" y="1700808"/>
            <a:ext cx="7416824" cy="4320480"/>
            <a:chOff x="1115616" y="1700808"/>
            <a:chExt cx="7416824" cy="4320480"/>
          </a:xfrm>
        </p:grpSpPr>
        <p:pic>
          <p:nvPicPr>
            <p:cNvPr id="5" name="4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700808"/>
              <a:ext cx="7416824" cy="4320480"/>
            </a:xfrm>
            <a:prstGeom prst="rect">
              <a:avLst/>
            </a:prstGeom>
            <a:noFill/>
            <a:ln>
              <a:noFill/>
            </a:ln>
          </p:spPr>
        </p:pic>
        <p:cxnSp>
          <p:nvCxnSpPr>
            <p:cNvPr id="7" name="6 Conector recto"/>
            <p:cNvCxnSpPr/>
            <p:nvPr/>
          </p:nvCxnSpPr>
          <p:spPr>
            <a:xfrm>
              <a:off x="8532440" y="4077072"/>
              <a:ext cx="0" cy="11521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2 Marcador de contenido"/>
          <p:cNvSpPr>
            <a:spLocks noGrp="1"/>
          </p:cNvSpPr>
          <p:nvPr>
            <p:ph idx="1"/>
          </p:nvPr>
        </p:nvSpPr>
        <p:spPr>
          <a:xfrm>
            <a:off x="179512" y="980729"/>
            <a:ext cx="8784976" cy="648072"/>
          </a:xfrm>
        </p:spPr>
        <p:txBody>
          <a:bodyPr/>
          <a:lstStyle/>
          <a:p>
            <a:r>
              <a:rPr lang="es-EC" b="1" u="sng" dirty="0" smtClean="0"/>
              <a:t>ANÁLISIS EXTERNO: MACRO AMBIENTE (PESTEL)</a:t>
            </a:r>
            <a:endParaRPr lang="es-EC" b="1" u="sng"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Análisis Situacional</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79512" y="980729"/>
            <a:ext cx="8784976" cy="648072"/>
          </a:xfrm>
        </p:spPr>
        <p:txBody>
          <a:bodyPr/>
          <a:lstStyle/>
          <a:p>
            <a:r>
              <a:rPr lang="es-EC" b="1" u="sng" dirty="0" smtClean="0"/>
              <a:t>ANÁLISIS EXTERNO: MICRO AMBIENTE</a:t>
            </a:r>
            <a:endParaRPr lang="es-EC" b="1" u="sng" dirty="0"/>
          </a:p>
        </p:txBody>
      </p:sp>
      <p:sp>
        <p:nvSpPr>
          <p:cNvPr id="5"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Análisis Situacional</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PPTDCC.jpg"/>
          <p:cNvPicPr>
            <a:picLocks noChangeAspect="1"/>
          </p:cNvPicPr>
          <p:nvPr/>
        </p:nvPicPr>
        <p:blipFill>
          <a:blip r:embed="rId2" cstate="print"/>
          <a:stretch>
            <a:fillRect/>
          </a:stretch>
        </p:blipFill>
        <p:spPr>
          <a:xfrm>
            <a:off x="2123728" y="1556792"/>
            <a:ext cx="4680520" cy="4487356"/>
          </a:xfrm>
          <a:prstGeom prst="rect">
            <a:avLst/>
          </a:prstGeom>
        </p:spPr>
      </p:pic>
      <p:sp>
        <p:nvSpPr>
          <p:cNvPr id="9" name="8 CuadroTexto"/>
          <p:cNvSpPr txBox="1"/>
          <p:nvPr/>
        </p:nvSpPr>
        <p:spPr>
          <a:xfrm>
            <a:off x="6732240" y="1484784"/>
            <a:ext cx="2232248" cy="2031325"/>
          </a:xfrm>
          <a:prstGeom prst="rect">
            <a:avLst/>
          </a:prstGeom>
          <a:noFill/>
        </p:spPr>
        <p:txBody>
          <a:bodyPr wrap="square" rtlCol="0">
            <a:spAutoFit/>
          </a:bodyPr>
          <a:lstStyle/>
          <a:p>
            <a:r>
              <a:rPr lang="es-EC" dirty="0" smtClean="0"/>
              <a:t>Exige </a:t>
            </a:r>
            <a:r>
              <a:rPr lang="es-EC" dirty="0"/>
              <a:t>b</a:t>
            </a:r>
            <a:r>
              <a:rPr lang="es-EC" dirty="0" smtClean="0"/>
              <a:t>uen </a:t>
            </a:r>
            <a:r>
              <a:rPr lang="es-EC" dirty="0"/>
              <a:t>servicio y oportuno con técnicos calificados, </a:t>
            </a:r>
            <a:r>
              <a:rPr lang="es-EC" dirty="0" smtClean="0"/>
              <a:t>calidad, </a:t>
            </a:r>
            <a:r>
              <a:rPr lang="es-EC" dirty="0"/>
              <a:t>garantía y respaldo de equipos, seguimiento post </a:t>
            </a:r>
            <a:r>
              <a:rPr lang="es-EC" dirty="0" smtClean="0"/>
              <a:t>venta. </a:t>
            </a:r>
            <a:endParaRPr lang="es-EC" dirty="0"/>
          </a:p>
        </p:txBody>
      </p:sp>
      <p:sp>
        <p:nvSpPr>
          <p:cNvPr id="10" name="9 CuadroTexto"/>
          <p:cNvSpPr txBox="1"/>
          <p:nvPr/>
        </p:nvSpPr>
        <p:spPr>
          <a:xfrm>
            <a:off x="6732240" y="4221088"/>
            <a:ext cx="2160240" cy="1200329"/>
          </a:xfrm>
          <a:prstGeom prst="rect">
            <a:avLst/>
          </a:prstGeom>
          <a:noFill/>
        </p:spPr>
        <p:txBody>
          <a:bodyPr wrap="square" rtlCol="0">
            <a:spAutoFit/>
          </a:bodyPr>
          <a:lstStyle/>
          <a:p>
            <a:r>
              <a:rPr lang="es-EC" dirty="0" smtClean="0"/>
              <a:t>Establecen </a:t>
            </a:r>
            <a:r>
              <a:rPr lang="es-EC" dirty="0"/>
              <a:t>sus propias condiciones de negociación, precios y </a:t>
            </a:r>
            <a:r>
              <a:rPr lang="es-EC" dirty="0" smtClean="0"/>
              <a:t>entrega. </a:t>
            </a:r>
            <a:endParaRPr lang="es-EC" dirty="0"/>
          </a:p>
        </p:txBody>
      </p:sp>
      <p:sp>
        <p:nvSpPr>
          <p:cNvPr id="11" name="10 CuadroTexto"/>
          <p:cNvSpPr txBox="1"/>
          <p:nvPr/>
        </p:nvSpPr>
        <p:spPr>
          <a:xfrm>
            <a:off x="251520" y="4149080"/>
            <a:ext cx="2160240" cy="2031325"/>
          </a:xfrm>
          <a:prstGeom prst="rect">
            <a:avLst/>
          </a:prstGeom>
          <a:noFill/>
        </p:spPr>
        <p:txBody>
          <a:bodyPr wrap="square" rtlCol="0">
            <a:spAutoFit/>
          </a:bodyPr>
          <a:lstStyle/>
          <a:p>
            <a:r>
              <a:rPr lang="es-EC" dirty="0" smtClean="0"/>
              <a:t>Distribución </a:t>
            </a:r>
            <a:r>
              <a:rPr lang="es-EC" dirty="0"/>
              <a:t>exclusiva de </a:t>
            </a:r>
            <a:r>
              <a:rPr lang="es-EC" dirty="0" smtClean="0"/>
              <a:t>principales </a:t>
            </a:r>
            <a:r>
              <a:rPr lang="es-EC" dirty="0"/>
              <a:t>firmas mundiales </a:t>
            </a:r>
            <a:r>
              <a:rPr lang="es-EC" dirty="0" smtClean="0"/>
              <a:t>con alta </a:t>
            </a:r>
            <a:r>
              <a:rPr lang="es-EC" dirty="0"/>
              <a:t>preferencia y aceptación del mercado</a:t>
            </a:r>
          </a:p>
        </p:txBody>
      </p:sp>
      <p:sp>
        <p:nvSpPr>
          <p:cNvPr id="12" name="11 CuadroTexto"/>
          <p:cNvSpPr txBox="1"/>
          <p:nvPr/>
        </p:nvSpPr>
        <p:spPr>
          <a:xfrm>
            <a:off x="179512" y="1628800"/>
            <a:ext cx="2160240" cy="2031325"/>
          </a:xfrm>
          <a:prstGeom prst="rect">
            <a:avLst/>
          </a:prstGeom>
          <a:noFill/>
        </p:spPr>
        <p:txBody>
          <a:bodyPr wrap="square" rtlCol="0">
            <a:spAutoFit/>
          </a:bodyPr>
          <a:lstStyle/>
          <a:p>
            <a:r>
              <a:rPr lang="es-EC" dirty="0" smtClean="0"/>
              <a:t>Dependen </a:t>
            </a:r>
            <a:r>
              <a:rPr lang="es-EC" dirty="0"/>
              <a:t>de los </a:t>
            </a:r>
            <a:r>
              <a:rPr lang="es-EC" dirty="0" smtClean="0"/>
              <a:t>fabricantes </a:t>
            </a:r>
            <a:r>
              <a:rPr lang="es-EC" dirty="0"/>
              <a:t>y al ser marcas reconocidas </a:t>
            </a:r>
            <a:r>
              <a:rPr lang="es-EC" dirty="0" smtClean="0"/>
              <a:t>están </a:t>
            </a:r>
            <a:r>
              <a:rPr lang="es-EC" dirty="0"/>
              <a:t>por encima de </a:t>
            </a:r>
            <a:r>
              <a:rPr lang="es-EC" dirty="0" smtClean="0"/>
              <a:t>otros productos ofertados en </a:t>
            </a:r>
            <a:r>
              <a:rPr lang="es-EC" dirty="0"/>
              <a:t>el mercado</a:t>
            </a:r>
          </a:p>
        </p:txBody>
      </p:sp>
      <p:sp>
        <p:nvSpPr>
          <p:cNvPr id="13" name="12 Flecha curvada hacia la derecha"/>
          <p:cNvSpPr/>
          <p:nvPr/>
        </p:nvSpPr>
        <p:spPr>
          <a:xfrm rot="19894661">
            <a:off x="2181620" y="1753496"/>
            <a:ext cx="277150" cy="780381"/>
          </a:xfrm>
          <a:prstGeom prst="curvedRightArrow">
            <a:avLst>
              <a:gd name="adj1" fmla="val 0"/>
              <a:gd name="adj2" fmla="val 24935"/>
              <a:gd name="adj3" fmla="val 4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4" name="13 Flecha curvada hacia la derecha"/>
          <p:cNvSpPr/>
          <p:nvPr/>
        </p:nvSpPr>
        <p:spPr>
          <a:xfrm rot="19894661">
            <a:off x="2004710" y="4312020"/>
            <a:ext cx="277150" cy="780381"/>
          </a:xfrm>
          <a:prstGeom prst="curvedRightArrow">
            <a:avLst>
              <a:gd name="adj1" fmla="val 0"/>
              <a:gd name="adj2" fmla="val 24935"/>
              <a:gd name="adj3" fmla="val 4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5" name="14 Flecha curvada hacia la derecha"/>
          <p:cNvSpPr/>
          <p:nvPr/>
        </p:nvSpPr>
        <p:spPr>
          <a:xfrm rot="9169155" flipV="1">
            <a:off x="6381994" y="1647090"/>
            <a:ext cx="257954" cy="735783"/>
          </a:xfrm>
          <a:prstGeom prst="curvedRightArrow">
            <a:avLst>
              <a:gd name="adj1" fmla="val 0"/>
              <a:gd name="adj2" fmla="val 24935"/>
              <a:gd name="adj3" fmla="val 4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6" name="15 Flecha curvada hacia la derecha"/>
          <p:cNvSpPr/>
          <p:nvPr/>
        </p:nvSpPr>
        <p:spPr>
          <a:xfrm rot="9169155" flipV="1">
            <a:off x="6454002" y="4239379"/>
            <a:ext cx="257954" cy="735783"/>
          </a:xfrm>
          <a:prstGeom prst="curvedRightArrow">
            <a:avLst>
              <a:gd name="adj1" fmla="val 0"/>
              <a:gd name="adj2" fmla="val 24935"/>
              <a:gd name="adj3" fmla="val 4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8" name="17 Llamada de flecha cuádruple"/>
          <p:cNvSpPr/>
          <p:nvPr/>
        </p:nvSpPr>
        <p:spPr>
          <a:xfrm>
            <a:off x="3707904" y="2780928"/>
            <a:ext cx="1728192" cy="1512168"/>
          </a:xfrm>
          <a:prstGeom prst="quad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008112" y="1314605"/>
            <a:ext cx="7812360" cy="2042387"/>
          </a:xfrm>
          <a:prstGeom prst="rect">
            <a:avLst/>
          </a:prstGeom>
        </p:spPr>
        <p:txBody>
          <a:bodyPr vert="horz" lIns="91440" tIns="45720" rIns="91440" bIns="45720" rtlCol="0" anchor="ctr">
            <a:normAutofit fontScale="85000" lnSpcReduction="10000"/>
          </a:bodyPr>
          <a:lstStyle/>
          <a:p>
            <a:pPr algn="just">
              <a:spcBef>
                <a:spcPct val="0"/>
              </a:spcBef>
            </a:pPr>
            <a:r>
              <a:rPr lang="es-EC" sz="4400" b="1" dirty="0" smtClean="0"/>
              <a:t>PROPUESTA DE UNA AUDITORÍA DE GESTIÓN A LOS PROCESOS DE VENTAS, SERVICIOS Y TALENTO HUMANO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2 Marcador de texto"/>
          <p:cNvSpPr txBox="1">
            <a:spLocks/>
          </p:cNvSpPr>
          <p:nvPr/>
        </p:nvSpPr>
        <p:spPr>
          <a:xfrm>
            <a:off x="1043608" y="2883148"/>
            <a:ext cx="7268344" cy="761876"/>
          </a:xfrm>
          <a:prstGeom prst="rect">
            <a:avLst/>
          </a:prstGeom>
        </p:spPr>
        <p:txBody>
          <a:bodyPr vert="horz" lIns="91440" tIns="45720" rIns="91440" bIns="45720" rtlCol="0">
            <a:noAutofit/>
          </a:bodyPr>
          <a:lstStyle/>
          <a:p>
            <a:pPr lvl="0" algn="just">
              <a:spcBef>
                <a:spcPct val="20000"/>
              </a:spcBef>
            </a:pPr>
            <a:r>
              <a:rPr lang="es-EC" sz="2400" dirty="0" smtClean="0"/>
              <a:t>Período comprendido entre el 01 de Enero al 31 de Diciembre de 2012</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63277"/>
            <a:ext cx="8435280" cy="4886003"/>
          </a:xfrm>
        </p:spPr>
        <p:txBody>
          <a:bodyPr>
            <a:normAutofit fontScale="77500" lnSpcReduction="20000"/>
          </a:bodyPr>
          <a:lstStyle/>
          <a:p>
            <a:pPr algn="just"/>
            <a:r>
              <a:rPr lang="es-EC" dirty="0" smtClean="0"/>
              <a:t>PROGRAMA PRELIMINAR DE AUDITORÍA</a:t>
            </a:r>
          </a:p>
          <a:p>
            <a:pPr lvl="1" algn="just"/>
            <a:r>
              <a:rPr lang="es-EC" dirty="0" smtClean="0"/>
              <a:t>Entrevistar a las autoridades de cada una de las áreas a examinar</a:t>
            </a:r>
          </a:p>
          <a:p>
            <a:pPr lvl="1" algn="just"/>
            <a:r>
              <a:rPr lang="es-EC" dirty="0" smtClean="0"/>
              <a:t>Visitar las instalaciones de la empresa para verificar físicamente su funcionamiento</a:t>
            </a:r>
          </a:p>
          <a:p>
            <a:pPr lvl="1" algn="just"/>
            <a:r>
              <a:rPr lang="es-EC" dirty="0" smtClean="0"/>
              <a:t>Solicitar información sobre los antecedentes de la empresa, documentos de constitución , organigramas, direccionamiento estratégico, análisis interno y externo.</a:t>
            </a:r>
          </a:p>
          <a:p>
            <a:pPr lvl="1" algn="just"/>
            <a:r>
              <a:rPr lang="es-EC" dirty="0" smtClean="0">
                <a:hlinkClick r:id="rId2" action="ppaction://hlinkfile"/>
              </a:rPr>
              <a:t>Información sobre el perfil profesional de los empleados</a:t>
            </a:r>
            <a:endParaRPr lang="es-EC" dirty="0" smtClean="0"/>
          </a:p>
          <a:p>
            <a:pPr lvl="1" algn="just"/>
            <a:r>
              <a:rPr lang="es-EC" dirty="0" smtClean="0"/>
              <a:t>Realizar la matriz de riesgo preliminar</a:t>
            </a:r>
          </a:p>
          <a:p>
            <a:pPr lvl="1" algn="just"/>
            <a:r>
              <a:rPr lang="es-EC" dirty="0" smtClean="0"/>
              <a:t>Elaborar el reporte de planificación preliminar de la auditoría de gestión. </a:t>
            </a:r>
          </a:p>
          <a:p>
            <a:pPr lvl="1" algn="just"/>
            <a:r>
              <a:rPr lang="es-EC" dirty="0" smtClean="0"/>
              <a:t>Evaluar el riesgo inherente de auditoría</a:t>
            </a:r>
          </a:p>
          <a:p>
            <a:pPr lvl="1" algn="just"/>
            <a:r>
              <a:rPr lang="es-EC" dirty="0" smtClean="0"/>
              <a:t>Elaborar el Plan de Auditoría</a:t>
            </a:r>
          </a:p>
          <a:p>
            <a:pPr lvl="1" algn="just"/>
            <a:r>
              <a:rPr lang="es-EC" dirty="0" smtClean="0"/>
              <a:t>Elaborar el contrato de Auditoría de Gestión</a:t>
            </a:r>
          </a:p>
          <a:p>
            <a:pPr lvl="1" algn="just"/>
            <a:r>
              <a:rPr lang="es-EC" dirty="0" smtClean="0"/>
              <a:t>Obtener información sobre aceptación de la Auditoría de Gestión</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PLANIFICACIÓN PRELIMINAR</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435280" cy="4608512"/>
          </a:xfrm>
        </p:spPr>
        <p:txBody>
          <a:bodyPr>
            <a:normAutofit fontScale="70000" lnSpcReduction="20000"/>
          </a:bodyPr>
          <a:lstStyle/>
          <a:p>
            <a:pPr algn="just"/>
            <a:r>
              <a:rPr lang="es-EC" dirty="0" smtClean="0"/>
              <a:t>Planificación estratégica</a:t>
            </a:r>
          </a:p>
          <a:p>
            <a:pPr lvl="1" algn="just"/>
            <a:r>
              <a:rPr lang="es-EC" dirty="0" smtClean="0"/>
              <a:t>Ha sido difundida al personal pero no ha sido monitoreada ni controlado su cumplimiento</a:t>
            </a:r>
          </a:p>
          <a:p>
            <a:pPr algn="just"/>
            <a:r>
              <a:rPr lang="es-EC" dirty="0" smtClean="0"/>
              <a:t>Estructura orgánica </a:t>
            </a:r>
          </a:p>
          <a:p>
            <a:pPr lvl="1" algn="just"/>
            <a:r>
              <a:rPr lang="es-EC" dirty="0" smtClean="0"/>
              <a:t>Estructura completa y bien detallada en función de las necesidades de la empresa</a:t>
            </a:r>
          </a:p>
          <a:p>
            <a:pPr algn="just"/>
            <a:r>
              <a:rPr lang="es-EC" dirty="0" smtClean="0"/>
              <a:t>Registro de datos</a:t>
            </a:r>
          </a:p>
          <a:p>
            <a:pPr lvl="1" algn="just"/>
            <a:r>
              <a:rPr lang="es-EC" dirty="0" smtClean="0"/>
              <a:t>La información se actualiza pero no hay un repositorio común</a:t>
            </a:r>
          </a:p>
          <a:p>
            <a:pPr algn="just"/>
            <a:r>
              <a:rPr lang="es-EC" dirty="0" smtClean="0"/>
              <a:t>Reglamentos y manuales de funciones</a:t>
            </a:r>
          </a:p>
          <a:p>
            <a:pPr lvl="1" algn="just"/>
            <a:r>
              <a:rPr lang="es-EC" dirty="0" smtClean="0"/>
              <a:t>Posee un reglamento interno en proceso de aprobación y no contiene un manual de funciones</a:t>
            </a:r>
          </a:p>
          <a:p>
            <a:pPr algn="just"/>
            <a:r>
              <a:rPr lang="es-EC" dirty="0" smtClean="0"/>
              <a:t>Canales de comunicación</a:t>
            </a:r>
          </a:p>
          <a:p>
            <a:pPr lvl="1" algn="just"/>
            <a:r>
              <a:rPr lang="es-EC" dirty="0" smtClean="0"/>
              <a:t>Existen procesos aplicados que hacen que fluya la comunicación</a:t>
            </a:r>
          </a:p>
          <a:p>
            <a:pPr algn="just"/>
            <a:r>
              <a:rPr lang="es-EC" dirty="0" smtClean="0"/>
              <a:t>Monitoreo de indicadores de gestión</a:t>
            </a:r>
          </a:p>
          <a:p>
            <a:pPr lvl="1" algn="just"/>
            <a:r>
              <a:rPr lang="es-EC" dirty="0" smtClean="0"/>
              <a:t>No se aplican indicadores de gestión, no existe un programa específico</a:t>
            </a:r>
          </a:p>
          <a:p>
            <a:pPr marL="342900" lvl="1" indent="-342900" algn="just">
              <a:buNone/>
            </a:pPr>
            <a:endParaRPr lang="es-EC" sz="3100" b="1" dirty="0" smtClean="0"/>
          </a:p>
          <a:p>
            <a:pPr lvl="1" algn="just">
              <a:buNone/>
            </a:pPr>
            <a:endParaRPr lang="es-EC" dirty="0" smtClean="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t>Matriz de Riesgo Preliminar y Riesgo Inherente</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216024" y="5658669"/>
            <a:ext cx="64442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b="1" dirty="0" smtClean="0">
                <a:hlinkClick r:id="rId2" action="ppaction://hlinkfile"/>
              </a:rPr>
              <a:t>RIESGO INHERENTE</a:t>
            </a:r>
            <a:r>
              <a:rPr lang="es-EC" sz="2400" b="1" dirty="0" smtClean="0"/>
              <a:t>: 38.89 % (Moderado Bajo)</a:t>
            </a:r>
            <a:endParaRPr lang="es-EC"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36712"/>
            <a:ext cx="8640960" cy="5400600"/>
          </a:xfrm>
        </p:spPr>
        <p:txBody>
          <a:bodyPr>
            <a:noAutofit/>
          </a:bodyPr>
          <a:lstStyle/>
          <a:p>
            <a:pPr algn="just"/>
            <a:r>
              <a:rPr lang="es-EC" sz="2200" dirty="0" smtClean="0"/>
              <a:t>Motivos del examen</a:t>
            </a:r>
          </a:p>
          <a:p>
            <a:pPr algn="just"/>
            <a:r>
              <a:rPr lang="es-EC" sz="2200" dirty="0" smtClean="0"/>
              <a:t>Objetivo General</a:t>
            </a:r>
          </a:p>
          <a:p>
            <a:pPr lvl="1" algn="just"/>
            <a:r>
              <a:rPr lang="es-EC" sz="2000" dirty="0" smtClean="0"/>
              <a:t>Validar los principios de economía, eficiencia, eficacia, efectividad, equidad, excelencia y poder identificar si se ha ejecutado alguna deficiencia importante.</a:t>
            </a:r>
          </a:p>
          <a:p>
            <a:pPr marL="342900" lvl="1" indent="-342900" algn="just">
              <a:buFont typeface="Arial" pitchFamily="34" charset="0"/>
              <a:buChar char="•"/>
            </a:pPr>
            <a:r>
              <a:rPr lang="es-EC" sz="2200" dirty="0" smtClean="0"/>
              <a:t>Objetivos específicos</a:t>
            </a:r>
          </a:p>
          <a:p>
            <a:pPr marL="342900" lvl="1" indent="-342900" algn="just">
              <a:buFont typeface="Arial" pitchFamily="34" charset="0"/>
              <a:buChar char="•"/>
            </a:pPr>
            <a:r>
              <a:rPr lang="es-EC" sz="2200" dirty="0" smtClean="0"/>
              <a:t>Conocimiento de la empresa</a:t>
            </a:r>
          </a:p>
          <a:p>
            <a:pPr marL="342900" lvl="1" indent="-342900" algn="just">
              <a:buFont typeface="Arial" pitchFamily="34" charset="0"/>
              <a:buChar char="•"/>
            </a:pPr>
            <a:r>
              <a:rPr lang="es-EC" sz="2200" dirty="0" smtClean="0"/>
              <a:t>Alcance de la auditoría</a:t>
            </a:r>
          </a:p>
          <a:p>
            <a:pPr marL="342900" lvl="1" indent="-342900" algn="just">
              <a:buFont typeface="Arial" pitchFamily="34" charset="0"/>
              <a:buChar char="•"/>
            </a:pPr>
            <a:r>
              <a:rPr lang="es-EC" sz="2200" dirty="0" smtClean="0"/>
              <a:t>Base legal</a:t>
            </a:r>
          </a:p>
          <a:p>
            <a:pPr marL="342900" lvl="1" indent="-342900" algn="just">
              <a:buFont typeface="Arial" pitchFamily="34" charset="0"/>
              <a:buChar char="•"/>
            </a:pPr>
            <a:r>
              <a:rPr lang="es-EC" sz="2200" dirty="0" smtClean="0"/>
              <a:t>Objetivos departamentales</a:t>
            </a:r>
          </a:p>
          <a:p>
            <a:pPr marL="342900" lvl="1" indent="-342900" algn="just">
              <a:buFont typeface="Arial" pitchFamily="34" charset="0"/>
              <a:buChar char="•"/>
            </a:pPr>
            <a:r>
              <a:rPr lang="es-EC" sz="2200" dirty="0" smtClean="0"/>
              <a:t>Distribución del tiempo y trabajo estimado</a:t>
            </a:r>
          </a:p>
          <a:p>
            <a:pPr marL="342900" lvl="1" indent="-342900" algn="just">
              <a:buFont typeface="Arial" pitchFamily="34" charset="0"/>
              <a:buChar char="•"/>
            </a:pPr>
            <a:r>
              <a:rPr lang="es-EC" sz="2200" dirty="0" smtClean="0"/>
              <a:t>Recursos Humanos</a:t>
            </a:r>
          </a:p>
          <a:p>
            <a:pPr marL="342900" lvl="1" indent="-342900" algn="just">
              <a:buFont typeface="Arial" pitchFamily="34" charset="0"/>
              <a:buChar char="•"/>
            </a:pPr>
            <a:r>
              <a:rPr lang="es-EC" sz="2200" dirty="0" smtClean="0"/>
              <a:t>Recursos Materiales</a:t>
            </a:r>
          </a:p>
          <a:p>
            <a:pPr marL="342900" lvl="1" indent="-342900" algn="just">
              <a:buFont typeface="Arial" pitchFamily="34" charset="0"/>
              <a:buChar char="•"/>
            </a:pPr>
            <a:r>
              <a:rPr lang="es-EC" sz="2200" dirty="0" smtClean="0"/>
              <a:t>Recursos Financieros</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hlinkClick r:id="rId3" action="ppaction://hlinkfile"/>
              </a:rPr>
              <a:t>Plan de Auditoría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1600200"/>
            <a:ext cx="8219256" cy="4525963"/>
          </a:xfrm>
        </p:spPr>
        <p:txBody>
          <a:bodyPr/>
          <a:lstStyle/>
          <a:p>
            <a:pPr marL="0" indent="0">
              <a:buNone/>
            </a:pPr>
            <a:r>
              <a:rPr lang="es-EC" dirty="0" smtClean="0"/>
              <a:t>El mayor enemigo del conocimiento no es la ignorancia, es la ilusión del conocimiento.</a:t>
            </a:r>
          </a:p>
          <a:p>
            <a:pPr marL="0" indent="0" algn="just">
              <a:buNone/>
            </a:pPr>
            <a:endParaRPr lang="es-EC" dirty="0" smtClean="0"/>
          </a:p>
          <a:p>
            <a:pPr marL="0" indent="0" algn="r">
              <a:buNone/>
            </a:pPr>
            <a:r>
              <a:rPr lang="es-EC" dirty="0" smtClean="0"/>
              <a:t>(Stephen Hawking)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algn="just"/>
            <a:r>
              <a:rPr lang="es-EC" sz="2200" dirty="0" smtClean="0"/>
              <a:t>Para cada proceso se trabajó en:</a:t>
            </a:r>
          </a:p>
          <a:p>
            <a:pPr lvl="1" algn="just"/>
            <a:r>
              <a:rPr lang="es-EC" sz="2200" dirty="0" smtClean="0"/>
              <a:t>Narrativa de cada proceso</a:t>
            </a:r>
          </a:p>
          <a:p>
            <a:pPr lvl="1" algn="just"/>
            <a:r>
              <a:rPr lang="es-EC" sz="2200" dirty="0" smtClean="0"/>
              <a:t>Propuesta de Flujograma y Caracterización  del Proceso</a:t>
            </a:r>
          </a:p>
          <a:p>
            <a:pPr lvl="1" algn="just"/>
            <a:r>
              <a:rPr lang="es-EC" sz="2200" dirty="0" smtClean="0"/>
              <a:t>Aplicación de cuestionarios de control interno </a:t>
            </a:r>
          </a:p>
          <a:p>
            <a:pPr lvl="1" algn="just"/>
            <a:r>
              <a:rPr lang="es-EC" sz="2200" dirty="0" smtClean="0"/>
              <a:t>Desarrollar las hojas de hallazgos de auditoría según la evaluación del control interno del proceso auditado</a:t>
            </a:r>
          </a:p>
          <a:p>
            <a:pPr lvl="1" algn="just"/>
            <a:r>
              <a:rPr lang="es-EC" sz="2200" dirty="0" smtClean="0"/>
              <a:t>Evaluar: Riesgo de Control, Detección y Riesgo de Auditoría de cada proceso</a:t>
            </a:r>
          </a:p>
          <a:p>
            <a:pPr lvl="1" algn="just"/>
            <a:r>
              <a:rPr lang="es-EC" sz="2200" dirty="0" smtClean="0"/>
              <a:t>Elaborar el Informe de Control Interno (consolidado)</a:t>
            </a:r>
          </a:p>
          <a:p>
            <a:pPr lvl="1" algn="just"/>
            <a:r>
              <a:rPr lang="es-EC" sz="2200" dirty="0" smtClean="0"/>
              <a:t>Desarrollar y aplicar el Programa de Auditoría Específico a cada proceso - indicadores</a:t>
            </a:r>
          </a:p>
          <a:p>
            <a:pPr algn="just"/>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PLANIFICACIÓN ESPECÍFICA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539552" y="980728"/>
            <a:ext cx="8352928" cy="5040560"/>
          </a:xfrm>
          <a:prstGeom prst="rect">
            <a:avLst/>
          </a:prstGeom>
          <a:noFill/>
          <a:ln w="9525">
            <a:noFill/>
            <a:miter lim="800000"/>
            <a:headEnd/>
            <a:tailEnd/>
          </a:ln>
        </p:spPr>
      </p:pic>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a:bodyPr>
          <a:lstStyle/>
          <a:p>
            <a:pPr lvl="0" algn="ctr">
              <a:spcBef>
                <a:spcPct val="0"/>
              </a:spcBef>
            </a:pPr>
            <a:r>
              <a:rPr lang="es-EC" sz="4400" b="1" dirty="0" smtClean="0"/>
              <a:t>Ejemplo de </a:t>
            </a:r>
            <a:r>
              <a:rPr lang="es-EC" sz="4400" b="1" dirty="0" smtClean="0">
                <a:hlinkClick r:id="rId3" action="ppaction://hlinkfile"/>
              </a:rPr>
              <a:t>Flujograma</a:t>
            </a:r>
            <a:r>
              <a:rPr lang="es-EC" sz="4400" b="1" dirty="0" smtClean="0"/>
              <a:t> y Caracterización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a:bodyPr>
          <a:lstStyle/>
          <a:p>
            <a:pPr lvl="0" algn="ctr">
              <a:spcBef>
                <a:spcPct val="0"/>
              </a:spcBef>
            </a:pPr>
            <a:r>
              <a:rPr lang="es-EC" sz="4400" b="1" dirty="0" smtClean="0"/>
              <a:t>Ejemplo de Flujograma y </a:t>
            </a:r>
            <a:r>
              <a:rPr lang="es-EC" sz="4400" b="1" dirty="0" smtClean="0">
                <a:hlinkClick r:id="rId2" action="ppaction://hlinkfile"/>
              </a:rPr>
              <a:t>Caracterización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p:cNvPicPr/>
          <p:nvPr/>
        </p:nvPicPr>
        <p:blipFill>
          <a:blip r:embed="rId3" cstate="print"/>
          <a:srcRect/>
          <a:stretch>
            <a:fillRect/>
          </a:stretch>
        </p:blipFill>
        <p:spPr bwMode="auto">
          <a:xfrm>
            <a:off x="395536" y="1052736"/>
            <a:ext cx="842493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algn="just"/>
            <a:r>
              <a:rPr lang="es-EC" sz="2200" dirty="0" smtClean="0"/>
              <a:t>Preguntas elaboradas en función de cinco parámetros:</a:t>
            </a:r>
          </a:p>
          <a:p>
            <a:pPr marL="914400" lvl="1" indent="-514350" algn="just">
              <a:buAutoNum type="alphaLcPeriod"/>
            </a:pPr>
            <a:r>
              <a:rPr lang="es-EC" sz="2200" dirty="0" smtClean="0"/>
              <a:t>Ambiente de control</a:t>
            </a:r>
          </a:p>
          <a:p>
            <a:pPr marL="914400" lvl="1" indent="-514350" algn="just">
              <a:buAutoNum type="alphaLcPeriod"/>
            </a:pPr>
            <a:r>
              <a:rPr lang="es-EC" sz="2200" dirty="0" smtClean="0"/>
              <a:t>Evaluación de riesgos</a:t>
            </a:r>
          </a:p>
          <a:p>
            <a:pPr marL="914400" lvl="1" indent="-514350" algn="just">
              <a:buAutoNum type="alphaLcPeriod"/>
            </a:pPr>
            <a:r>
              <a:rPr lang="es-EC" sz="2200" dirty="0" smtClean="0"/>
              <a:t>Actividades de control</a:t>
            </a:r>
          </a:p>
          <a:p>
            <a:pPr marL="914400" lvl="1" indent="-514350" algn="just">
              <a:buAutoNum type="alphaLcPeriod"/>
            </a:pPr>
            <a:r>
              <a:rPr lang="es-EC" sz="2200" dirty="0" smtClean="0"/>
              <a:t>Sistemas de información y comunicación</a:t>
            </a:r>
          </a:p>
          <a:p>
            <a:pPr marL="914400" lvl="1" indent="-514350" algn="just">
              <a:buAutoNum type="alphaLcPeriod"/>
            </a:pPr>
            <a:r>
              <a:rPr lang="es-EC" sz="2200" dirty="0" smtClean="0"/>
              <a:t>Supervisión y monitoreo</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t>Metodología para cuestionarios de </a:t>
            </a:r>
            <a:r>
              <a:rPr lang="es-EC" sz="4400" b="1" dirty="0" smtClean="0">
                <a:hlinkClick r:id="rId2" action="ppaction://hlinkfile"/>
              </a:rPr>
              <a:t>Control Interno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40560"/>
          </a:xfrm>
        </p:spPr>
        <p:txBody>
          <a:bodyPr>
            <a:noAutofit/>
          </a:bodyPr>
          <a:lstStyle/>
          <a:p>
            <a:pPr marL="514350" indent="-514350" algn="just">
              <a:spcBef>
                <a:spcPts val="0"/>
              </a:spcBef>
              <a:buAutoNum type="arabicPeriod"/>
            </a:pPr>
            <a:r>
              <a:rPr lang="es-EC" sz="2200" dirty="0" smtClean="0"/>
              <a:t>Carencia de un manual de funciones organizacional</a:t>
            </a:r>
          </a:p>
          <a:p>
            <a:pPr marL="514350" indent="-514350" algn="just">
              <a:spcBef>
                <a:spcPts val="0"/>
              </a:spcBef>
              <a:buAutoNum type="arabicPeriod"/>
            </a:pPr>
            <a:r>
              <a:rPr lang="es-EC" sz="2200" dirty="0" smtClean="0"/>
              <a:t>Falta de un plan de asesoría y seguimiento a clientes potenciales y nuevos</a:t>
            </a:r>
          </a:p>
          <a:p>
            <a:pPr marL="514350" indent="-514350" algn="just">
              <a:spcBef>
                <a:spcPts val="0"/>
              </a:spcBef>
              <a:buAutoNum type="arabicPeriod"/>
            </a:pPr>
            <a:r>
              <a:rPr lang="es-EC" sz="2200" dirty="0" smtClean="0"/>
              <a:t>Falta de un formulario de registro para clientes potenciales y nuevos</a:t>
            </a:r>
          </a:p>
          <a:p>
            <a:pPr marL="514350" indent="-514350" algn="just">
              <a:spcBef>
                <a:spcPts val="0"/>
              </a:spcBef>
              <a:buAutoNum type="arabicPeriod"/>
            </a:pPr>
            <a:r>
              <a:rPr lang="es-EC" sz="2200" dirty="0" smtClean="0"/>
              <a:t>Falta de evaluaciones de desempeño al personal de la empresa</a:t>
            </a:r>
          </a:p>
          <a:p>
            <a:pPr marL="514350" indent="-514350" algn="just">
              <a:spcBef>
                <a:spcPts val="0"/>
              </a:spcBef>
              <a:buNone/>
            </a:pPr>
            <a:endParaRPr lang="es-EC" sz="2200" dirty="0" smtClean="0"/>
          </a:p>
          <a:p>
            <a:pPr marL="514350" indent="-514350" algn="just">
              <a:spcBef>
                <a:spcPts val="0"/>
              </a:spcBef>
              <a:buNone/>
            </a:pPr>
            <a:r>
              <a:rPr lang="es-EC" sz="2200" dirty="0" smtClean="0"/>
              <a:t>Calificación total del control interno: 120/220 = 45.45% </a:t>
            </a:r>
          </a:p>
          <a:p>
            <a:pPr marL="514350" indent="-514350" algn="just">
              <a:spcBef>
                <a:spcPts val="0"/>
              </a:spcBef>
              <a:buNone/>
            </a:pPr>
            <a:endParaRPr lang="es-EC" sz="2200" dirty="0" smtClean="0"/>
          </a:p>
          <a:p>
            <a:pPr marL="514350" indent="-514350" algn="just">
              <a:spcBef>
                <a:spcPts val="0"/>
              </a:spcBef>
              <a:buNone/>
            </a:pPr>
            <a:r>
              <a:rPr lang="es-EC" sz="2200" b="1" dirty="0" smtClean="0">
                <a:hlinkClick r:id="rId2" action="ppaction://hlinkfile"/>
              </a:rPr>
              <a:t>RIESGO DE AUDITORÍA DEL PROCESO DE VENTAS</a:t>
            </a:r>
            <a:endParaRPr lang="es-EC" sz="2200" b="1" dirty="0" smtClean="0"/>
          </a:p>
          <a:p>
            <a:pPr algn="just">
              <a:spcBef>
                <a:spcPts val="0"/>
              </a:spcBef>
            </a:pPr>
            <a:r>
              <a:rPr lang="es-EC" sz="2200" b="1" dirty="0" smtClean="0"/>
              <a:t>RA </a:t>
            </a:r>
            <a:r>
              <a:rPr lang="es-EC" sz="2200" dirty="0" smtClean="0"/>
              <a:t>= </a:t>
            </a:r>
            <a:r>
              <a:rPr lang="es-EC" sz="2200" b="1" dirty="0" smtClean="0"/>
              <a:t>RI * RC * RD</a:t>
            </a:r>
            <a:endParaRPr lang="es-EC" sz="2200" dirty="0" smtClean="0"/>
          </a:p>
          <a:p>
            <a:pPr algn="just">
              <a:spcBef>
                <a:spcPts val="0"/>
              </a:spcBef>
              <a:buNone/>
            </a:pPr>
            <a:endParaRPr lang="es-EC" sz="2200" dirty="0" smtClean="0"/>
          </a:p>
          <a:p>
            <a:pPr algn="just">
              <a:spcBef>
                <a:spcPts val="0"/>
              </a:spcBef>
            </a:pPr>
            <a:r>
              <a:rPr lang="es-EC" sz="2200" dirty="0" smtClean="0"/>
              <a:t>Riesgo de auditoría= (0.3889 * 0.4545 * 0.20)</a:t>
            </a:r>
          </a:p>
          <a:p>
            <a:pPr algn="just">
              <a:spcBef>
                <a:spcPts val="0"/>
              </a:spcBef>
            </a:pPr>
            <a:r>
              <a:rPr lang="es-EC" sz="2200" dirty="0" smtClean="0"/>
              <a:t>Riesgo de auditoría= (0,0264) * 100</a:t>
            </a:r>
          </a:p>
          <a:p>
            <a:pPr algn="just">
              <a:spcBef>
                <a:spcPts val="0"/>
              </a:spcBef>
            </a:pPr>
            <a:r>
              <a:rPr lang="es-EC" sz="2200" dirty="0" smtClean="0"/>
              <a:t>Riesgo de auditoría= 3,54 %</a:t>
            </a:r>
          </a:p>
          <a:p>
            <a:pPr marL="514350" indent="-514350" algn="just">
              <a:buAutoNum type="arabicPeriod"/>
            </a:pPr>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hlinkClick r:id="rId3" action="ppaction://hlinkfile"/>
              </a:rPr>
              <a:t>Hallazgos</a:t>
            </a:r>
            <a:r>
              <a:rPr lang="es-EC" sz="4400" b="1" dirty="0" smtClean="0"/>
              <a:t> del Proceso de Ventas y Riesgo de Auditoría del Proceso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51917"/>
            <a:ext cx="8229600" cy="4857403"/>
          </a:xfrm>
        </p:spPr>
        <p:txBody>
          <a:bodyPr>
            <a:noAutofit/>
          </a:bodyPr>
          <a:lstStyle/>
          <a:p>
            <a:pPr marL="514350" indent="-514350" algn="just">
              <a:spcBef>
                <a:spcPts val="0"/>
              </a:spcBef>
              <a:buAutoNum type="arabicPeriod"/>
            </a:pPr>
            <a:r>
              <a:rPr lang="es-EC" sz="2200" dirty="0" smtClean="0"/>
              <a:t>No se lleva un control sobre el nivel de satisfacción de los clientes</a:t>
            </a:r>
          </a:p>
          <a:p>
            <a:pPr marL="514350" indent="-514350" algn="just">
              <a:spcBef>
                <a:spcPts val="0"/>
              </a:spcBef>
              <a:buAutoNum type="arabicPeriod"/>
            </a:pPr>
            <a:r>
              <a:rPr lang="es-EC" sz="2200" dirty="0" smtClean="0"/>
              <a:t>No existe un reporte sobre casos no resueltos y planes de acción</a:t>
            </a:r>
          </a:p>
          <a:p>
            <a:pPr marL="514350" indent="-514350" algn="just">
              <a:spcBef>
                <a:spcPts val="0"/>
              </a:spcBef>
              <a:buAutoNum type="arabicPeriod"/>
            </a:pPr>
            <a:r>
              <a:rPr lang="es-EC" sz="2200" dirty="0" smtClean="0"/>
              <a:t>No se aplican parámetros de medición sobre el cumplimiento de los procesos</a:t>
            </a:r>
          </a:p>
          <a:p>
            <a:pPr marL="514350" indent="-514350" algn="just">
              <a:spcBef>
                <a:spcPts val="0"/>
              </a:spcBef>
              <a:buNone/>
            </a:pPr>
            <a:endParaRPr lang="es-EC" sz="2200" dirty="0" smtClean="0"/>
          </a:p>
          <a:p>
            <a:pPr marL="514350" indent="-514350" algn="just">
              <a:spcBef>
                <a:spcPts val="0"/>
              </a:spcBef>
              <a:buNone/>
            </a:pPr>
            <a:r>
              <a:rPr lang="es-EC" sz="2200" dirty="0" smtClean="0"/>
              <a:t>Calificación total del control interno: 146/240 = 39.17% </a:t>
            </a:r>
          </a:p>
          <a:p>
            <a:pPr marL="514350" indent="-514350" algn="just">
              <a:spcBef>
                <a:spcPts val="0"/>
              </a:spcBef>
              <a:buNone/>
            </a:pPr>
            <a:endParaRPr lang="es-EC" sz="2200" dirty="0" smtClean="0"/>
          </a:p>
          <a:p>
            <a:pPr marL="514350" indent="-514350" algn="just">
              <a:spcBef>
                <a:spcPts val="0"/>
              </a:spcBef>
              <a:buNone/>
            </a:pPr>
            <a:r>
              <a:rPr lang="es-EC" sz="2200" b="1" dirty="0" smtClean="0">
                <a:hlinkClick r:id="rId2" action="ppaction://hlinkfile"/>
              </a:rPr>
              <a:t>RIESGO DE AUDITORÍA DEL PROCESO DE </a:t>
            </a:r>
            <a:r>
              <a:rPr lang="es-EC" sz="2200" b="1" dirty="0" smtClean="0">
                <a:hlinkClick r:id="rId2" action="ppaction://hlinkfile"/>
              </a:rPr>
              <a:t>SERVICIOS</a:t>
            </a:r>
            <a:endParaRPr lang="es-EC" sz="2200" b="1" dirty="0" smtClean="0"/>
          </a:p>
          <a:p>
            <a:pPr algn="just">
              <a:spcBef>
                <a:spcPts val="0"/>
              </a:spcBef>
            </a:pPr>
            <a:r>
              <a:rPr lang="es-EC" sz="2200" b="1" dirty="0" smtClean="0"/>
              <a:t>RA </a:t>
            </a:r>
            <a:r>
              <a:rPr lang="es-EC" sz="2200" dirty="0" smtClean="0"/>
              <a:t>= </a:t>
            </a:r>
            <a:r>
              <a:rPr lang="es-EC" sz="2200" b="1" dirty="0" smtClean="0"/>
              <a:t>RI * RC * RD</a:t>
            </a:r>
            <a:endParaRPr lang="es-EC" sz="2200" dirty="0" smtClean="0"/>
          </a:p>
          <a:p>
            <a:pPr algn="just">
              <a:spcBef>
                <a:spcPts val="0"/>
              </a:spcBef>
              <a:buNone/>
            </a:pPr>
            <a:endParaRPr lang="es-EC" sz="2200" dirty="0" smtClean="0"/>
          </a:p>
          <a:p>
            <a:pPr algn="just">
              <a:spcBef>
                <a:spcPts val="0"/>
              </a:spcBef>
            </a:pPr>
            <a:r>
              <a:rPr lang="es-EC" sz="2200" dirty="0" smtClean="0"/>
              <a:t>Riesgo de auditoría= (0.3889 * 0.3917 * 0.20)</a:t>
            </a:r>
          </a:p>
          <a:p>
            <a:pPr algn="just">
              <a:spcBef>
                <a:spcPts val="0"/>
              </a:spcBef>
            </a:pPr>
            <a:r>
              <a:rPr lang="es-EC" sz="2200" dirty="0" smtClean="0"/>
              <a:t>Riesgo de auditoría= (0,0305) * 100</a:t>
            </a:r>
          </a:p>
          <a:p>
            <a:pPr algn="just">
              <a:spcBef>
                <a:spcPts val="0"/>
              </a:spcBef>
            </a:pPr>
            <a:r>
              <a:rPr lang="es-EC" sz="2200" dirty="0" smtClean="0"/>
              <a:t>Riesgo de auditoría= 3,50 %</a:t>
            </a:r>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hlinkClick r:id="rId3" action="ppaction://hlinkfile"/>
              </a:rPr>
              <a:t>Hallazgos </a:t>
            </a:r>
            <a:r>
              <a:rPr lang="es-EC" sz="4400" b="1" dirty="0" smtClean="0"/>
              <a:t>del Proceso de Servicios y Riesgo de Auditoría del Proceso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Autofit/>
          </a:bodyPr>
          <a:lstStyle/>
          <a:p>
            <a:pPr marL="514350" indent="-514350" algn="just">
              <a:spcBef>
                <a:spcPts val="0"/>
              </a:spcBef>
              <a:buAutoNum type="arabicPeriod"/>
            </a:pPr>
            <a:r>
              <a:rPr lang="es-EC" sz="2200" dirty="0" smtClean="0"/>
              <a:t>No existe una medición sobre el cumplimiento de deberes y atribuciones del personal</a:t>
            </a:r>
          </a:p>
          <a:p>
            <a:pPr marL="514350" indent="-514350" algn="just">
              <a:spcBef>
                <a:spcPts val="0"/>
              </a:spcBef>
              <a:buAutoNum type="arabicPeriod"/>
            </a:pPr>
            <a:r>
              <a:rPr lang="es-EC" sz="2200" dirty="0" smtClean="0"/>
              <a:t>NOTA: La mayor parte de hallazgos detectados dentro de este proceso son repetitivos y fueron ya analizados y determinados en los otros procesos auditados previamente.</a:t>
            </a:r>
          </a:p>
          <a:p>
            <a:pPr marL="514350" indent="-514350" algn="just">
              <a:spcBef>
                <a:spcPts val="0"/>
              </a:spcBef>
              <a:buNone/>
            </a:pPr>
            <a:endParaRPr lang="es-EC" sz="2200" dirty="0" smtClean="0"/>
          </a:p>
          <a:p>
            <a:pPr marL="514350" indent="-514350" algn="just">
              <a:spcBef>
                <a:spcPts val="0"/>
              </a:spcBef>
              <a:buNone/>
            </a:pPr>
            <a:r>
              <a:rPr lang="es-EC" sz="2200" dirty="0" smtClean="0"/>
              <a:t>Calificación total del control interno: 128/240 = 46.67% </a:t>
            </a:r>
          </a:p>
          <a:p>
            <a:pPr marL="514350" indent="-514350" algn="just">
              <a:spcBef>
                <a:spcPts val="0"/>
              </a:spcBef>
              <a:buNone/>
            </a:pPr>
            <a:endParaRPr lang="es-EC" sz="2200" dirty="0" smtClean="0"/>
          </a:p>
          <a:p>
            <a:pPr marL="514350" indent="-514350" algn="just">
              <a:spcBef>
                <a:spcPts val="0"/>
              </a:spcBef>
              <a:buNone/>
            </a:pPr>
            <a:r>
              <a:rPr lang="es-EC" sz="2200" b="1" dirty="0" smtClean="0">
                <a:hlinkClick r:id="rId2" action="ppaction://hlinkfile"/>
              </a:rPr>
              <a:t>RIESGO DE AUDITORÍA DEL PROCESO DE </a:t>
            </a:r>
            <a:r>
              <a:rPr lang="es-EC" sz="2200" b="1" dirty="0" smtClean="0">
                <a:hlinkClick r:id="rId2" action="ppaction://hlinkfile"/>
              </a:rPr>
              <a:t>TALENTO HUMANO</a:t>
            </a:r>
            <a:endParaRPr lang="es-EC" sz="2200" dirty="0" smtClean="0"/>
          </a:p>
          <a:p>
            <a:pPr algn="just">
              <a:spcBef>
                <a:spcPts val="0"/>
              </a:spcBef>
              <a:buNone/>
            </a:pPr>
            <a:endParaRPr lang="es-EC" sz="2200" dirty="0" smtClean="0"/>
          </a:p>
          <a:p>
            <a:pPr>
              <a:spcBef>
                <a:spcPts val="0"/>
              </a:spcBef>
            </a:pPr>
            <a:r>
              <a:rPr lang="es-EC" sz="2200" dirty="0" smtClean="0"/>
              <a:t>Riesgo de auditoría= (0.3889 * 0.4667 * 0.20)</a:t>
            </a:r>
          </a:p>
          <a:p>
            <a:pPr>
              <a:spcBef>
                <a:spcPts val="0"/>
              </a:spcBef>
            </a:pPr>
            <a:r>
              <a:rPr lang="es-EC" sz="2200" dirty="0" smtClean="0"/>
              <a:t>Riesgo de auditoría= (0,0363) * 100</a:t>
            </a:r>
          </a:p>
          <a:p>
            <a:pPr>
              <a:spcBef>
                <a:spcPts val="0"/>
              </a:spcBef>
            </a:pPr>
            <a:r>
              <a:rPr lang="es-EC" sz="2200" dirty="0" smtClean="0"/>
              <a:t>Riesgo de auditoría= 3,63 %</a:t>
            </a:r>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85000" lnSpcReduction="10000"/>
          </a:bodyPr>
          <a:lstStyle/>
          <a:p>
            <a:pPr lvl="0" algn="ctr">
              <a:spcBef>
                <a:spcPct val="0"/>
              </a:spcBef>
            </a:pPr>
            <a:r>
              <a:rPr lang="es-EC" sz="4400" b="1" dirty="0" smtClean="0">
                <a:hlinkClick r:id="rId3" action="ppaction://hlinkfile"/>
              </a:rPr>
              <a:t>Hallazgos</a:t>
            </a:r>
            <a:r>
              <a:rPr lang="es-EC" sz="4400" b="1" dirty="0" smtClean="0"/>
              <a:t> del Proceso de Talento Humano y Riesgo de Auditoría del Proceso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680520"/>
          </a:xfrm>
        </p:spPr>
        <p:txBody>
          <a:bodyPr>
            <a:normAutofit/>
          </a:bodyPr>
          <a:lstStyle/>
          <a:p>
            <a:pPr algn="just"/>
            <a:r>
              <a:rPr lang="es-EC" sz="2200" dirty="0" smtClean="0"/>
              <a:t>Captación de Clientes nuevos y potenciales</a:t>
            </a:r>
          </a:p>
          <a:p>
            <a:pPr lvl="1" algn="just"/>
            <a:r>
              <a:rPr lang="es-EC" sz="2200" dirty="0" smtClean="0"/>
              <a:t>Verificar el número de visitas efectuadas a clientes potenciales con respecto a las visitas programadas.</a:t>
            </a:r>
          </a:p>
          <a:p>
            <a:pPr algn="just"/>
            <a:r>
              <a:rPr lang="es-EC" sz="2200" dirty="0" smtClean="0"/>
              <a:t>Cierre del negocio</a:t>
            </a:r>
          </a:p>
          <a:p>
            <a:pPr lvl="1" algn="just"/>
            <a:r>
              <a:rPr lang="es-EC" sz="2200" dirty="0" smtClean="0"/>
              <a:t>Verificar el incremento de las ventas en el periodo auditado respecto al período anterior y margen de utilidad alcanzado</a:t>
            </a:r>
          </a:p>
          <a:p>
            <a:pPr algn="just"/>
            <a:r>
              <a:rPr lang="es-EC" sz="2200" dirty="0" smtClean="0"/>
              <a:t>Nivel de capacitaciones</a:t>
            </a:r>
          </a:p>
          <a:p>
            <a:pPr lvl="1" algn="just"/>
            <a:r>
              <a:rPr lang="es-EC" sz="2200" dirty="0" smtClean="0"/>
              <a:t>Verificar el número de capacitaciones efectuadas de acuerdo a la planificación establecida.</a:t>
            </a:r>
          </a:p>
          <a:p>
            <a:pPr algn="just"/>
            <a:r>
              <a:rPr lang="es-EC" sz="2200" dirty="0" smtClean="0"/>
              <a:t>Monitoreo y apoyo en ventas</a:t>
            </a:r>
          </a:p>
          <a:p>
            <a:pPr lvl="1" algn="just"/>
            <a:r>
              <a:rPr lang="es-EC" sz="2200" dirty="0" smtClean="0"/>
              <a:t>Verificar el cumplimiento del cupo de venta asignado por la Gerencia General</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85000" lnSpcReduction="10000"/>
          </a:bodyPr>
          <a:lstStyle/>
          <a:p>
            <a:pPr lvl="0" algn="ctr">
              <a:spcBef>
                <a:spcPct val="0"/>
              </a:spcBef>
            </a:pPr>
            <a:r>
              <a:rPr lang="es-EC" sz="4400" b="1" dirty="0" smtClean="0"/>
              <a:t>EJECUCIÓN DEL TRABAJO</a:t>
            </a:r>
          </a:p>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hlinkClick r:id="rId2" action="ppaction://hlinkfile"/>
              </a:rPr>
              <a:t>Programa</a:t>
            </a:r>
            <a:r>
              <a:rPr kumimoji="0" lang="es-EC" sz="4400" b="1" i="0" u="none" strike="noStrike" kern="1200" cap="none" spc="0" normalizeH="0" noProof="0" dirty="0" smtClean="0">
                <a:ln>
                  <a:noFill/>
                </a:ln>
                <a:solidFill>
                  <a:schemeClr val="tx1"/>
                </a:solidFill>
                <a:effectLst/>
                <a:uLnTx/>
                <a:uFillTx/>
                <a:latin typeface="+mj-lt"/>
                <a:ea typeface="+mj-ea"/>
                <a:cs typeface="+mj-cs"/>
                <a:hlinkClick r:id="rId2" action="ppaction://hlinkfile"/>
              </a:rPr>
              <a:t> Específico de Auditoría - Ventas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Botón de acción: Documento">
            <a:hlinkClick r:id="rId3" action="ppaction://hlinkfile" highlightClick="1"/>
          </p:cNvPr>
          <p:cNvSpPr/>
          <p:nvPr/>
        </p:nvSpPr>
        <p:spPr>
          <a:xfrm>
            <a:off x="179512" y="5548941"/>
            <a:ext cx="540568" cy="648072"/>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Autofit/>
          </a:bodyPr>
          <a:lstStyle/>
          <a:p>
            <a:pPr algn="just"/>
            <a:r>
              <a:rPr lang="es-EC" sz="2200" dirty="0" smtClean="0"/>
              <a:t>Atención al usuario final</a:t>
            </a:r>
          </a:p>
          <a:p>
            <a:pPr lvl="1" algn="just"/>
            <a:r>
              <a:rPr lang="es-EC" sz="2200" dirty="0" smtClean="0"/>
              <a:t>Verificar el número de tickets técnicos cerrados contra el total de tickets atendidos.</a:t>
            </a:r>
          </a:p>
          <a:p>
            <a:pPr algn="just"/>
            <a:r>
              <a:rPr lang="es-EC" sz="2200" dirty="0" smtClean="0"/>
              <a:t>Productividad técnica</a:t>
            </a:r>
          </a:p>
          <a:p>
            <a:pPr lvl="1" algn="just"/>
            <a:r>
              <a:rPr lang="es-EC" sz="2200" dirty="0" smtClean="0"/>
              <a:t>Verificar el promedio de horas trabajadas y reportadas contra la ocupación total</a:t>
            </a:r>
          </a:p>
          <a:p>
            <a:pPr algn="just"/>
            <a:r>
              <a:rPr lang="es-EC" sz="2200" dirty="0" smtClean="0"/>
              <a:t>Nivel de capacitaciones</a:t>
            </a:r>
          </a:p>
          <a:p>
            <a:pPr lvl="1" algn="just"/>
            <a:r>
              <a:rPr lang="es-EC" sz="2200" dirty="0" smtClean="0"/>
              <a:t>Verificar el número de capacitaciones efectuadas de acuerdo a la planificación establecida.</a:t>
            </a:r>
          </a:p>
          <a:p>
            <a:pPr algn="just"/>
            <a:r>
              <a:rPr lang="es-EC" sz="2200" dirty="0" smtClean="0"/>
              <a:t>Monitoreo y apoyo en el servicio</a:t>
            </a:r>
          </a:p>
          <a:p>
            <a:pPr lvl="1" algn="just"/>
            <a:r>
              <a:rPr lang="es-EC" sz="2200" dirty="0" smtClean="0"/>
              <a:t>Verificar el número de llamadas por casos no resueltos contra el total de llamadas de clientes</a:t>
            </a:r>
          </a:p>
          <a:p>
            <a:pPr algn="just"/>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85000" lnSpcReduction="10000"/>
          </a:bodyPr>
          <a:lstStyle/>
          <a:p>
            <a:pPr lvl="0" algn="ctr">
              <a:spcBef>
                <a:spcPct val="0"/>
              </a:spcBef>
            </a:pPr>
            <a:r>
              <a:rPr lang="es-EC" sz="4400" b="1" dirty="0" smtClean="0"/>
              <a:t>EJECUCIÓN DEL TRABAJO</a:t>
            </a:r>
          </a:p>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Programa</a:t>
            </a:r>
            <a:r>
              <a:rPr kumimoji="0" lang="es-EC" sz="4400" b="1" i="0" u="none" strike="noStrike" kern="1200" cap="none" spc="0" normalizeH="0" noProof="0" dirty="0" smtClean="0">
                <a:ln>
                  <a:noFill/>
                </a:ln>
                <a:solidFill>
                  <a:schemeClr val="tx1"/>
                </a:solidFill>
                <a:effectLst/>
                <a:uLnTx/>
                <a:uFillTx/>
                <a:latin typeface="+mj-lt"/>
                <a:ea typeface="+mj-ea"/>
                <a:cs typeface="+mj-cs"/>
              </a:rPr>
              <a:t> Específico de Auditoría - Servicios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8 Botón de acción: Documento">
            <a:hlinkClick r:id="rId2" action="ppaction://hlinkfile" highlightClick="1"/>
          </p:cNvPr>
          <p:cNvSpPr/>
          <p:nvPr/>
        </p:nvSpPr>
        <p:spPr>
          <a:xfrm>
            <a:off x="179512" y="5548941"/>
            <a:ext cx="540568" cy="648072"/>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algn="just"/>
            <a:r>
              <a:rPr lang="es-EC" sz="2200" dirty="0" smtClean="0"/>
              <a:t>Atención al usuario interno</a:t>
            </a:r>
          </a:p>
          <a:p>
            <a:pPr lvl="1" algn="just"/>
            <a:r>
              <a:rPr lang="es-EC" sz="2200" dirty="0" smtClean="0"/>
              <a:t>Verificar el índice de rotación de personal de la empresa.</a:t>
            </a:r>
          </a:p>
          <a:p>
            <a:pPr algn="just"/>
            <a:r>
              <a:rPr lang="es-EC" sz="2200" dirty="0" smtClean="0"/>
              <a:t>Productividad del personal</a:t>
            </a:r>
          </a:p>
          <a:p>
            <a:pPr lvl="1" algn="just"/>
            <a:r>
              <a:rPr lang="es-EC" sz="2200" dirty="0" smtClean="0"/>
              <a:t>Verificar si se han desarrollado los manuales de funciones para cada área</a:t>
            </a:r>
          </a:p>
          <a:p>
            <a:pPr algn="just"/>
            <a:r>
              <a:rPr lang="es-EC" sz="2200" dirty="0" smtClean="0"/>
              <a:t>Nivel de preparación del personal</a:t>
            </a:r>
          </a:p>
          <a:p>
            <a:pPr lvl="1" algn="just"/>
            <a:r>
              <a:rPr lang="es-EC" sz="2200" dirty="0" smtClean="0"/>
              <a:t>Verificar si se han ejecutado evaluaciones sobre el desempeño del personal en la empresa</a:t>
            </a:r>
          </a:p>
          <a:p>
            <a:pPr algn="just"/>
            <a:r>
              <a:rPr lang="es-EC" sz="2200" dirty="0" smtClean="0"/>
              <a:t>Monitoreo y apoyo en el servicio</a:t>
            </a:r>
          </a:p>
          <a:p>
            <a:pPr lvl="1" algn="just"/>
            <a:r>
              <a:rPr lang="es-EC" sz="2200" dirty="0" smtClean="0"/>
              <a:t>Verificar si se han desarrollado evaluaciones del clima organizacional dentro de la organización</a:t>
            </a:r>
          </a:p>
          <a:p>
            <a:pPr lvl="1" algn="just"/>
            <a:endParaRPr lang="es-EC" sz="2200" dirty="0" smtClean="0"/>
          </a:p>
          <a:p>
            <a:pPr algn="just"/>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fontScale="77500" lnSpcReduction="20000"/>
          </a:bodyPr>
          <a:lstStyle/>
          <a:p>
            <a:pPr lvl="0" algn="ctr">
              <a:spcBef>
                <a:spcPct val="0"/>
              </a:spcBef>
            </a:pPr>
            <a:r>
              <a:rPr lang="es-EC" sz="4400" b="1" dirty="0" smtClean="0"/>
              <a:t>EJECUCIÓN DEL TRABAJO</a:t>
            </a:r>
          </a:p>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Programa</a:t>
            </a:r>
            <a:r>
              <a:rPr kumimoji="0" lang="es-EC" sz="4400" b="1" i="0" u="none" strike="noStrike" kern="1200" cap="none" spc="0" normalizeH="0" noProof="0" dirty="0" smtClean="0">
                <a:ln>
                  <a:noFill/>
                </a:ln>
                <a:solidFill>
                  <a:schemeClr val="tx1"/>
                </a:solidFill>
                <a:effectLst/>
                <a:uLnTx/>
                <a:uFillTx/>
                <a:latin typeface="+mj-lt"/>
                <a:ea typeface="+mj-ea"/>
                <a:cs typeface="+mj-cs"/>
              </a:rPr>
              <a:t> Específico de Auditoría – T. Humano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8 Botón de acción: Documento">
            <a:hlinkClick r:id="rId2" action="ppaction://hlinkfile" highlightClick="1"/>
          </p:cNvPr>
          <p:cNvSpPr/>
          <p:nvPr/>
        </p:nvSpPr>
        <p:spPr>
          <a:xfrm>
            <a:off x="179512" y="5548941"/>
            <a:ext cx="540568" cy="648072"/>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1196752"/>
          </a:xfrm>
        </p:spPr>
        <p:txBody>
          <a:bodyPr>
            <a:normAutofit/>
          </a:bodyPr>
          <a:lstStyle/>
          <a:p>
            <a:r>
              <a:rPr lang="es-EC" b="1" dirty="0" smtClean="0"/>
              <a:t>Qué es una auditoría de gestión?</a:t>
            </a:r>
            <a:endParaRPr lang="es-EC" b="1" dirty="0"/>
          </a:p>
        </p:txBody>
      </p:sp>
      <p:sp>
        <p:nvSpPr>
          <p:cNvPr id="5" name="2 Marcador de contenido"/>
          <p:cNvSpPr>
            <a:spLocks noGrp="1"/>
          </p:cNvSpPr>
          <p:nvPr>
            <p:ph idx="1"/>
          </p:nvPr>
        </p:nvSpPr>
        <p:spPr>
          <a:xfrm>
            <a:off x="251520" y="1124744"/>
            <a:ext cx="5904656" cy="5256584"/>
          </a:xfrm>
        </p:spPr>
        <p:txBody>
          <a:bodyPr>
            <a:noAutofit/>
          </a:bodyPr>
          <a:lstStyle/>
          <a:p>
            <a:pPr algn="just">
              <a:spcBef>
                <a:spcPts val="0"/>
              </a:spcBef>
            </a:pPr>
            <a:r>
              <a:rPr lang="es-EC" sz="2200" dirty="0"/>
              <a:t>Examen crítico, sistemático y detallado que se realiza a las áreas de una empresa o a ciertos procesos o controles operacionales </a:t>
            </a:r>
          </a:p>
          <a:p>
            <a:pPr algn="just">
              <a:spcBef>
                <a:spcPts val="0"/>
              </a:spcBef>
            </a:pPr>
            <a:r>
              <a:rPr lang="es-EC" sz="2200" dirty="0"/>
              <a:t>Forma parte de una estrategia de cambio que requiere una clara decisión</a:t>
            </a:r>
          </a:p>
          <a:p>
            <a:pPr algn="just">
              <a:spcBef>
                <a:spcPts val="0"/>
              </a:spcBef>
            </a:pPr>
            <a:r>
              <a:rPr lang="es-EC" sz="2200" dirty="0"/>
              <a:t>Permite lograr que la organización adquiera capacidad para transformarse y crecer de manera eficiente y eficaz.</a:t>
            </a:r>
          </a:p>
          <a:p>
            <a:pPr algn="just">
              <a:spcBef>
                <a:spcPts val="0"/>
              </a:spcBef>
            </a:pPr>
            <a:r>
              <a:rPr lang="es-EC" sz="2200" dirty="0"/>
              <a:t>Se basa en técnicas relativamente nuevas de asesoramiento empresarial </a:t>
            </a:r>
          </a:p>
          <a:p>
            <a:pPr algn="just">
              <a:spcBef>
                <a:spcPts val="0"/>
              </a:spcBef>
            </a:pPr>
            <a:r>
              <a:rPr lang="es-EC" sz="2200" dirty="0"/>
              <a:t>Permite analizar, diagnosticar y establecer recomendaciones </a:t>
            </a:r>
          </a:p>
          <a:p>
            <a:pPr algn="just">
              <a:spcBef>
                <a:spcPts val="0"/>
              </a:spcBef>
            </a:pPr>
            <a:r>
              <a:rPr lang="es-EC" sz="2200" dirty="0"/>
              <a:t>Conduce a un reajuste de la gestión empresarial logrando una mejor organización de la misma</a:t>
            </a:r>
          </a:p>
        </p:txBody>
      </p:sp>
      <p:pic>
        <p:nvPicPr>
          <p:cNvPr id="6" name="5 Imagen"/>
          <p:cNvPicPr>
            <a:picLocks noChangeAspect="1"/>
          </p:cNvPicPr>
          <p:nvPr/>
        </p:nvPicPr>
        <p:blipFill rotWithShape="1">
          <a:blip r:embed="rId2" cstate="print">
            <a:extLst>
              <a:ext uri="{28A0092B-C50C-407E-A947-70E740481C1C}">
                <a14:useLocalDpi xmlns="" xmlns:a14="http://schemas.microsoft.com/office/drawing/2010/main" val="0"/>
              </a:ext>
            </a:extLst>
          </a:blip>
          <a:srcRect r="10362" b="8854"/>
          <a:stretch/>
        </p:blipFill>
        <p:spPr>
          <a:xfrm>
            <a:off x="6660232" y="2348880"/>
            <a:ext cx="2209231" cy="17836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424936" cy="4525963"/>
          </a:xfrm>
        </p:spPr>
        <p:txBody>
          <a:bodyPr>
            <a:normAutofit/>
          </a:bodyPr>
          <a:lstStyle/>
          <a:p>
            <a:pPr algn="just"/>
            <a:r>
              <a:rPr lang="es-EC" sz="2200" dirty="0" smtClean="0"/>
              <a:t>Motivos del examen</a:t>
            </a:r>
          </a:p>
          <a:p>
            <a:pPr algn="just"/>
            <a:r>
              <a:rPr lang="es-EC" sz="2200" dirty="0" smtClean="0"/>
              <a:t>Objetivos del examen</a:t>
            </a:r>
          </a:p>
          <a:p>
            <a:pPr algn="just"/>
            <a:r>
              <a:rPr lang="es-EC" sz="2200" dirty="0" smtClean="0"/>
              <a:t>Alcance</a:t>
            </a:r>
          </a:p>
          <a:p>
            <a:pPr algn="just"/>
            <a:r>
              <a:rPr lang="es-EC" sz="2200" dirty="0" smtClean="0"/>
              <a:t>Recursos</a:t>
            </a:r>
          </a:p>
          <a:p>
            <a:pPr algn="just"/>
            <a:r>
              <a:rPr lang="es-EC" sz="2200" dirty="0" smtClean="0"/>
              <a:t>Información de la empresa</a:t>
            </a:r>
          </a:p>
          <a:p>
            <a:pPr algn="just"/>
            <a:r>
              <a:rPr lang="es-EC" sz="2200" dirty="0" smtClean="0"/>
              <a:t>Resultados específicos por componentes examinados</a:t>
            </a:r>
          </a:p>
          <a:p>
            <a:pPr lvl="1" algn="just"/>
            <a:r>
              <a:rPr lang="es-EC" sz="2200" dirty="0" smtClean="0"/>
              <a:t>Procesos de Ventas, Servicios y Talento Humano</a:t>
            </a:r>
          </a:p>
          <a:p>
            <a:pPr lvl="1" algn="just"/>
            <a:r>
              <a:rPr lang="es-EC" sz="2200" dirty="0" smtClean="0"/>
              <a:t>Detalle de Hallazgos, Conclusiones y Recomendaciones para cada uno</a:t>
            </a:r>
          </a:p>
          <a:p>
            <a:pPr algn="just"/>
            <a:endParaRPr lang="es-EC" sz="2200" dirty="0" smtClean="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hlinkClick r:id="rId2" action="ppaction://hlinkfile"/>
              </a:rPr>
              <a:t>Informe</a:t>
            </a:r>
            <a:r>
              <a:rPr kumimoji="0" lang="es-EC" sz="4400" b="1" i="0" u="none" strike="noStrike" kern="1200" cap="none" spc="0" normalizeH="0" baseline="0" noProof="0" dirty="0" smtClean="0">
                <a:ln>
                  <a:noFill/>
                </a:ln>
                <a:solidFill>
                  <a:schemeClr val="tx1"/>
                </a:solidFill>
                <a:effectLst/>
                <a:uLnTx/>
                <a:uFillTx/>
                <a:latin typeface="+mj-lt"/>
                <a:ea typeface="+mj-ea"/>
                <a:cs typeface="+mj-cs"/>
              </a:rPr>
              <a:t> de Auditoría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26" name="AutoShape 2" descr="data:image/jpeg;base64,/9j/4AAQSkZJRgABAQAAAQABAAD/2wCEAAkGBhQPEBUPEBQUEBAPFRQQFg8QFBQUFBAUFBAVFBQQFxYXHCYeFxkjGRUUHy8gIycpLS0sFR4xNTAqNSYrLCkBCQoKDgwOFQ8PFCkfHBwpKSkpKSkpLCkpKSkpKSkpKSkpKSkpKSwpKSkpLCksKSkpKSkpKSksKSkpKSwpKSwsKf/AABEIALIBGgMBIgACEQEDEQH/xAAcAAABBQEBAQAAAAAAAAAAAAAAAQIDBAUGBwj/xAA+EAABAwIEAwcBBQYGAgMAAAABAAIDBBEFITFBElFhBhMiMkJScYEUYrHB0SNDkaHh8AdTcoKishXxFiQz/8QAGAEBAQEBAQAAAAAAAAAAAAAAAAIDAQT/xAAeEQEBAQADAQADAQAAAAAAAAAAAQIRITFBAxJRMv/aAAwDAQACEQMRAD8A9xQhCAQhCAQi6EAhCEAhCS6ASEoukJU8ukJTSUEphcptVIUuTS9Mc5RukWd0uZSF6UMJFwPpulgp93fQfqrKvOefU3XHikX7HI8ijjVx7AciLqtJR+0/Q/quXFnjs1L6QPTg9Vn3b5hb++aVsiz/AG4XxytBycHKuJE8PVzSblOCluog5ODlcqOEt0oKjBTrquXODkqbdKuuFQkSrrgQhCAQhCAQhCAQhCBEqEIBCEl0AUiVMK5XYCU0lI4pjnLO1cgc5Ruckc9QudfIZk7LK6aSFc9Wqelt4na8uX9UtPS8OZzd+HQKwtcY47rPW+eoEBCAtWYQoaytZCwyyvbHGzNz3kNa3O2ZOQzIUrXXFxmDmCNxzQBF9c1WloAc2+E8tlaQuXMvrstnjLfG5moy5jRDZVqKvLRNOY8J5j9FjfxfxpPyf1A16kD1A+mc37w5j9E1kqjmz1fV8XA5PBVZr1I1yuVFicFKCow5PC05RYclSApQqcKhCF1wIQhAIQhAIQhAISIK4Apt0EpCVy1XBeJRlyHOUZcotVIHOUbnJHvUYBcbD/0sreWkjK7Tdoo6Cmkqpj4Yxk0avcfKwdScl5x2T7aVNJS1WO4hI4w1buCloSQBLJewLCRdjABa41sSb5X0+33ZGqxHEY4qm0GDUrDUPqA8WeGi8hd7X+kDZtzzXL1d8aNViJZ3eE4PTyx0sFrNe9sZ7sW+eFzv9gW2Mfr6y1rl7R2N7Wx4rSNq4WuY1xLHMfq17bcTbjIjPVbi+fsJ7VzUeC0WGUFziWIue8cHmhjfO4Nf0c4NyOwBPJeqy9toMOdTUOI1LTWSxgul4eFnEMuJ9smBxuBfLI6LRDrEJGuBFxmDmCNCOap41Qvnp5YYpTTySscxszQCYyRbiAKDw7/Fvt1HiFbHhTZhDQwytbUVIBc1z72cctWsz+Tc7Bdl2LwOuwyoZFFUR1uByMdIJ5Xjipmhtxwka36eHU+Fcp2XwsYNK/CMWohPDiMjWsromukEp0Yw7ixucrOBJNjqrHbmobSsi7LYMHGSoce+JcXFrZDxd0XbXGbuTQOZQetdnu1FNiMZlpJWzMa4sda4LSNi05i+o5haqwuxfZKPCqNlLFmR4pJLZyyHzPP4AbABbqAQhCAUUtM12oz5jIqVC5ZyKD6RzdPEP5prZNjkeRWiq1bIxrS59gBucrLO/jnxpN/01r1K1yzqWpDwHDMHdW2PXJXbFkFOCia5SArSIp6EgSqkhCEIBCEIBIgouuATSUEppK5aqAlMJQXKNzlnaqQOconuQ56bFEXnkBqfyCyttvEaed0jGF5sPqeSvxQhosP4806OMNFgnLfGP1Za1ybLEHtLXAOa4EFrgCHA6gg6hcl2z7Ln/wANUUOHQtYXMsyBlmA3lD3gXyuRxfxXXoWiHiHYbBW4DQyY5ijT9qLO5gp5MnsaBwsjAOjnW+jQeZXLdnJ6eqrpKntEyUDE2Xp53BzYW3dbiDhmAAGhpzA31uveO1/YamxZsbKoPIgeJG8Di2+Y4mEaEEC3PkQrmNUUDaYmWFkkdI3vmRuYCGGFvEzhGxHCLWQcjgLqfs3E+CtxHvInuDqeGbN8MVtA1t3G5Oo8OQsBmuxwTtFT1zO9pJmTsGRLDm08nA5tPyF49/hR2QZjUk+M4mPtJfKWMifmziABc4t3aA5rWt0yKsV8EWGdqaWHDgIm1TGtqKeLKPxl/pGTfCGvtta+6D2h0YNrgGxuLi9jzHVeRY52Dq8Irn4zhX/3OPiM1LOOOWz3cT+B2rtNvEPvBehM7b0ZrXYd37BVMt+ydldxF+BrjkXWt4b3zW6gq4ZVOlhjlkjMD5GNe6FxBdGSLlhI1IVpCEAhCEAEIUc84Y0ucbAc0CVNSI2lzjYBcdXVzql97Exjys14vvEck7EK91U+wv3YOTfeeZ6KriGLNpGO4SA5o8cmzR7W9UGvhpLWhrhwnW2Wn0WnFIuR7OYi6YGVzS0POQOpHM9V0sMi831v8acblM1VInKywrWM6mCVNCctEBCEIBIlKRAhSEoJTSVNVASmFyHFROcs7VyBzlE96HvToKbizOTeXP8Aosu9XiL6ndNhgL89G8+fQK+1oAsMgEoFkq9GcTLHWuQhCFaQhCEAmyRhwLXC4cCCDoQRYhOQg8k/+CYthDpWYJLFJSVDjIIKjh4oHEWu0uyOVhe+dhcLBqcMd2djkxSvlbVY1WcbIGA8Yic4WfOSR4iAQMhbMAar3lcxjP8Ah9TVlfBiM3G6WmFhGXXifYksJadOFxvlrvdB4LQNw9mH1n/kjO3GnOc9gkZI2RkmsZadMybu4rfyBXr/AGQ7amkwKCtxZzmnyBzgTJM3jIiPDq5xbnfcC656igMvaOvr6+MQUlBDa87BwuZYMjfmLOvwvcCOgXG9t8bkxdkuKSh0dBA77LRU5y76Z+rrbkNBc49Gt5oPorCsXiq4m1FPI2WKTMPYbg8weRHI5hW15AO28PZvDYcPiaKnEGR97JC3ywvf43umcNLE2trkNF33YXtaMVomVgifBxEsLH5gubkXMd6m33y0PJB0KEJskgaLnIBAksoYLnIBcfimJmpfwtv3YNrD1n9E7GMVNQ7gZfuwbEj1nkOizpajhBa0gWFnPGgHtb05lA+oqxGC1hHFazpBoB7WqGhouI8TxlqAfT9919+QSUdLxkOIs0ZgH/u78gtNrC4hjBffP/u78ggrUx4CWgEAH1AAkc7BatPIsCGKRj3d6AC52RZfhcOYJ1WvTPXk8tej42YHK9GVmwOV+IreM6tBOTGp6uIoQhC64RIUpTSprpCoyU4lROcotXIRzlC96V71NT03qd9By6lZ8XV6XzMmU9LfxO02HPqVdQhb5zM+MbeQhCFTgQhCAQhCAQhCAQhCDPx7AYa+B9NUs44pALi5BBBu1wI0IOYXnX+If+G1VVOoKXDhHBRUd/EXZwvuD3pbq/JuVrklxvrdeqoQfPGIdl4569mAYeXSWd3uIYg/xSTOaeJwLtmtJ8u73C9yLrS7ZY26trabs7hEjaaGlc1pmD+Ad5ELgBwN3cFts3OJ5L0PHOx5pqeskweKOGurQLuJLefFwbMcbkjQcRuvKew/ZjDqmF+F1wlosYbIXiWXwP4vS2O+RFrHhOZJuDyD0rsN2hxFk7sNxWAl8LO8biEdu6mYDYFxyBcemfMDVaGNYuZnGOM2YMnOHqPtCpNqHx08dH3z5zCwMkqX+aVw1/QdBmSqXFx+FuUbci4b82g/iUD3Selps1uTnD+bWnlzKZSwd6QbWYMwDlxW9R5NGwSQxd6QGi0Q0GnHbfo0fzWoBYcLc77+62/RoQK1vpbnfPPf7x6cglfM1rHOLuGJvnl3kPsbzCifK0Mc9zuGFvmk3lPsb06brOaHVbhI8cEDDZkI3/U8ygo0OPTVkpe4COnYS2OMWOWnETuT/BdHSlZUoDZS0WtYGwaGgdBbX5WlSleW/wCq9E8jZpytKFZlMtKBbRnVtiemMT1cRQhCF1w0ppTimOKiqhjioHuUjyqtRMGi7jwjc8uqy00i3Tweo5n8FZXPw44WPs6zozo8Z5LchqA8Xab3W8nDK3lIhCF1wIQhAIQhAIQhAIQhAIQhAIQkJQBNlxXaUQz1DJBGwzQXAqS0ccYcCC0O33Wjj2OEkwxG3ufs0fquXYDOeFl2wt8z93n2hA5h727WXbE3Iv3fzaD+JSsb3xDGC0Qyy9dth93md0OPfEQx5RN8J4fWfYDy5laTWiNthbSxI0y9I5AblA4ANFh9Tpe2w5NChL2lrnvdwwN8z95DsxvTpuo+ISAyPPDTszc7TvLaNA5fiqQDqx4c79nTxnwxjb9XFA5odWPD3gsgjNmRD+83HcrQN3ERRjM5ZaNHL+9UOOYjjGegA0aOX6lOxrG4sHhDnWlq5haOEauPuPJg5oKdR2eFEQXTd4+Yk8L/AD/OWo2V2kXJYNTSyyuq6p5fPLmb6NGzWjYDkutpAvP1b02nnbYplpwLMpQtOFaRFW2J6YxPVoCEIXQwqNykKjeoq4hkKpVTQ4EHQq3KVRnesNNcuVfQPpy5zPHHe/Bcktv+AV/DcTLfFGbjdh/vIrYqIbsabEstcOtZwvvZYFTh/wC9hcL5jib5HWObSNivRnyMNeuvw/FWyjkdwdQr64Cmq7utnHK307nqOY/mt7DO0NjwS76OGipx0KE1jwRcZg7pyAQhCAQhCAQhCAQhBQF1zmPY5a8UR8Xqdswc0/Hsc4f2UZ8e52YOZXIMYahxYwkRA3fKfWgVjTUEsYSIWnxybvPIJ80nGfs8Phjb4XOb/wBAdydykq6m5FLT+ENyc4enoObz/JX6ambTstoQMz7eg68ygfFE2FthYWFiRt90fmVVae+vI88FOzV2neW9I6KNv7e8jzwUzPp3ltvhRPc6scGjwU8eg2tzQB4qx4Pkp4/Kz8+ritIm1o4xnoGj0/1QTwARsGegaNup6/gmYzjUWEQ97L+0qpcooBq47Ho0c0C45jkWDwB7h3tXNlHDu4+48mDmuHw6iknlNZVu7yeTPPRo2a0bAclBQ0slTM6tq3cc8meejBs1o2A5LoYWLz63z1G2c8d1dpmrYpAs2lYtikYu5ha06YLRhCo07VoRBaxnVhqemtTlSQhCEDCo3qQqN6irirKs6qdYE69OfRaMyzqhYaa5ZdN2tIeQAHtGToSfFH8H9VpRwxVF5adwD/XGcvo9u/ysKp7LsleajxRyDJsrTlfkQNVUa50TwHkxSjyysNmv+v5HJejF5nLHU4rXrMND8nNLXt0A1B5sO/ws10pYeGbQ5CXY9HjY9VrwY4Hju6scJ0E7Rkfkekp+IUF23JD2OGTxY3HXmqShw/Fn05sfEw521y5jmF1VFXtmbxMN+m4XBcDoMrF8WvBfNvVjvyVqmnLLTQuu3mNOrXDYoO7QsvC8dbN4XeCT2nf4WogEIQgEISE2QBNlz+PY/wAH7OPzn/j1KMfx3uxwMze7QcupXFtDqh5Y03bq+U7/AF5IJmMdUuLGEiPV8p9X9OifiFbwAU1OLO3I9APqP3jsNk7EcQEDBBAPGdOn3z+QUmGYeIGmR58Z8Rc7039R+8gloKJtOy5ydqXH03/FxVZt6k8TvDTs/jJ/RNzqnXN207TpvIUs8pnd3MWUbfMRpYbfH4oGyyGqcI2eGFm+1h+X4rRNo2hjBns3cn3HqkAbE0MYPgbuPuP5BNxLFIsNhNTUHilPki1JcdGgc0CYtjMWFQ9/P46iTKOEeZx2+B1XAUlNJVzOras8UsmYbswbNA2ASQRy105ravNzvJHtG3ZoW9HGvPvfPUb5zx3Too1egiUcMK0aaBczC1PSwrXpYlWpoFqU8S2kZ1ZhYrkYUMTFaY1Uk8JUgSrrgQhCBhUb1KVG8KKqKkyzqlaUyz6gLHTbJKB7p2ECzXRnhy0PQjf5VOspA/8AZvba/pPlJ+6disbEK8MlEdnxuJJbM29geRt5fnRaUWPuA4KlveN/zmDxDqRv8hb4vMjHU4rNlhdB4XXkh0uRd8Y5EbhOgqHw+KE8cbs+7ObXfHI/zW2Q17eJrhIz3N8zehHL5WNU0RiJfFYtdqz0O+PaVSVyGeOfyeB+8Lt/9JVOSndG4vj8LvUwjJw5OG46hRNY2UcTbhzdQfMw9efyrMWIHyTeIDSQeYfqgSItl8ngkbmYic/9TDuFp0GPvj8MhJaMuI6joVm1NJfxtOmYkblY8/ulOiqhJ4JvDJoJdA7o7b66IO1pqoSC4KmXExySUzrDT27H4XR4djTZR15bhBprBx7HBEOBubzkAPxKfjmNiJthm46N5riZC+eQtBu53mfsB7R0QNdxVDy1pvfN8m3wOn4qaurW0zO7jzP83H3FSVVSymj4WfU+48/hUsNpLn7RN/qAdsPc79EFrCcP7sGeY+M+K7vSPcevIJCTVu3EDTpvIU1zjVOsLiIHTeQ81PUzWP2eHN5yc4aMHtH5lAlRKXn7PDbLJzhoB7R05lW442wsDW53/wCZ5/HIJIYWwssMydT7z+iKqsZSRuqqggcI4gDnw8st3HYIExDEo6CE1VQfH6Wam50AG7ivPYxLiM/2yq0/dxbMH5nmUj55cUn+0z3bCwnu4jt953Nx/ot+KKwsNAsN756jbGeO6WOLZXIYkkMK0KeBTmKtLTwLUp6dJTU604IFrIytOp4FfhiTYYlaYxWk5jVKAkATl1wqEIQCEIQNKY5SFMcpqoqzBZ9QFpTBUJwstNIyzURtdwvcA5/hAcPC7oTzVWahLD4BcbxHUcy08lpQPp+PhnIDzk3jyb9DpdOxOjliIcxvfQgZsblI038zDofhX+PxG/WFHHY95C4sdvbL6Ef2FYFfxZSNs7e2jvlvNSPjbJ42HPQutb/a9uxVaX2uFnf3p0WiEU1Nc8cZ4Xt5a/HUdCnQyiXwusyTlo1/UcilDAciS07PH5qKsgI//UZHSZun+4D8UErQ6I5XHMH8wnyRteNLdNvp7fwUUFfazJ8x6ZRmR9dwrEtOWZixadHDyn9EEdPWmP8AZygvi0z8zPjop6il4B30brs14xt8/wB3URiDxlk72nL+B2+FQlpb3jcXNaSCW5gXGhtugbUudNJZp43O1fnYDkFYke2BnAzMnU+4/opHuETPDYl2Vxq7kOiy3sL3WP8AuO1vbflzQRwQd67vH+Rueejreo/dCe+Q1Dgxt+7B+rzz/vREjzKRFH5enrP6KzV1ApQIYvFUyC2X7sfqgmqJ+6tTw5zOyJH7sch1U1NTNgZzJ1PuPL4/FR0FEIGlzjxPdm527j7R0Vhg/ePsOEXz0YPcf0QI+VsTXTzENDBxeLRgHqPXkF51XV8mLT8Ru2kiN2MOsh/zHdeXJWO0GLOxKX7PESKSN3id/nOG56LTpKURtDWiwCx/Jv5GuM/afBAGgNAsArkMSSKJX6eBZ5i9U6ngWpTU6bTU61KeBbSMrS08C0IYkkMStxsVpDGKZrUNCcAuuBKhCAQhCAQhCBE0oQprqvKqM6EKNLjme0jAWG4B+QtfsFM59IOIl1iQOIk2HLPZKhcx67vxBi7eGqiLci4lriMuIWOR5hVawZHo7LolQtmSo3b6/wAloYXm1wOY4b2OaEIMNwzlGwzA2B52Wn2cN45AcwNAdAhCCI7fNvpyVnEheBpOttd9eaEIMsHIdGuPxlqqTz+xPVwHyLaIQg0uzTc3HcDX6LIwM3qJ3HNwJ8RzP8UIQbsnnaP70WP22kLcPcQSCeK5Btf5QhKOc7NsAhFgB8LbiSoXj+vV8XIFqUyELWMtNSmC0oEIWqKuxqdqEKkpAlQhAIQhAIQhAIQh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 name="4 Imagen" descr="Informe.jpg"/>
          <p:cNvPicPr>
            <a:picLocks noChangeAspect="1"/>
          </p:cNvPicPr>
          <p:nvPr/>
        </p:nvPicPr>
        <p:blipFill>
          <a:blip r:embed="rId3" cstate="print"/>
          <a:stretch>
            <a:fillRect/>
          </a:stretch>
        </p:blipFill>
        <p:spPr>
          <a:xfrm>
            <a:off x="5508104" y="1052736"/>
            <a:ext cx="3194243" cy="20162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08112" y="1314605"/>
            <a:ext cx="7812360" cy="2042387"/>
          </a:xfrm>
          <a:prstGeom prst="rect">
            <a:avLst/>
          </a:prstGeom>
        </p:spPr>
        <p:txBody>
          <a:bodyPr vert="horz" lIns="91440" tIns="45720" rIns="91440" bIns="45720" rtlCol="0" anchor="ctr">
            <a:normAutofit/>
          </a:bodyPr>
          <a:lstStyle/>
          <a:p>
            <a:pPr>
              <a:spcBef>
                <a:spcPct val="0"/>
              </a:spcBef>
            </a:pPr>
            <a:r>
              <a:rPr lang="es-EC" sz="4400" b="1" dirty="0" smtClean="0"/>
              <a:t>CONCLUSIONES Y RECOMENDACIONES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24744"/>
            <a:ext cx="8496944" cy="4525963"/>
          </a:xfrm>
        </p:spPr>
        <p:txBody>
          <a:bodyPr>
            <a:noAutofit/>
          </a:bodyPr>
          <a:lstStyle/>
          <a:p>
            <a:pPr lvl="0" algn="just">
              <a:spcBef>
                <a:spcPts val="0"/>
              </a:spcBef>
            </a:pPr>
            <a:r>
              <a:rPr lang="es-ES" sz="2200" dirty="0" smtClean="0"/>
              <a:t>Durante el desarrollo de la presente Auditoría de Gestión a los procesos de Ventas, Servicios y Talento Humano de la empresa E-Government Solutions S.A. se pudo verificar, tal como lo estableció el objetivo principal del presente estudio, la eficiencia, eficacia y economía de estos procesos.</a:t>
            </a:r>
            <a:endParaRPr lang="es-EC" sz="2200" dirty="0" smtClean="0"/>
          </a:p>
          <a:p>
            <a:pPr lvl="0" algn="just">
              <a:spcBef>
                <a:spcPts val="0"/>
              </a:spcBef>
            </a:pPr>
            <a:r>
              <a:rPr lang="es-ES" sz="2200" dirty="0" smtClean="0"/>
              <a:t>La estructura de la empresa es clara, sin mayor detalle y además facilita el control. Por otro lado, la evaluación ha sido más sencilla al no contar con un nivel de personal elevado ya que actualmente la empresa cuenta con 24 empleados, lo que facilitó la realización de esta auditoría. </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Conclusiones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0832" y="908720"/>
            <a:ext cx="8589640" cy="4525963"/>
          </a:xfrm>
        </p:spPr>
        <p:txBody>
          <a:bodyPr>
            <a:noAutofit/>
          </a:bodyPr>
          <a:lstStyle/>
          <a:p>
            <a:pPr lvl="0" algn="just">
              <a:spcBef>
                <a:spcPts val="0"/>
              </a:spcBef>
            </a:pPr>
            <a:r>
              <a:rPr lang="es-ES" sz="2200" dirty="0" smtClean="0"/>
              <a:t>La Planificación Estratégica ha sido un proceso en el que la empresa ha invertido, sin embargo, no se ha dado una implementación acorde a lo esperado, ya que los indicadores establecidos no han sido aprovechados ni considerados por la organización, generando falta de control en la empresa y por ende un manejo ineficiente e ineficaz de los recursos de la organización. Adicionalmente, no se cuenta con el involucramiento de los empleados con los objetivos planteados por la empresa en el corto y mediano plazo. </a:t>
            </a:r>
          </a:p>
          <a:p>
            <a:pPr algn="just">
              <a:spcBef>
                <a:spcPts val="0"/>
              </a:spcBef>
            </a:pPr>
            <a:r>
              <a:rPr lang="es-ES" sz="2200" dirty="0" smtClean="0"/>
              <a:t>Cada una de las evaluaciones llevadas a cabo para determinar el manejo del control interno en cada uno de los procesos auditados, ayudó en este examen a establecer debilidades, problemas y errores así como también, identificar puntos a mejorar y oportunidades que pueden ser aprovechadas por la organización; mismas que fueron detalladas dentro del informe de control interno que forma parte integrante de este documento.</a:t>
            </a:r>
            <a:endParaRPr lang="es-EC" sz="2200" dirty="0" smtClean="0"/>
          </a:p>
          <a:p>
            <a:pPr lvl="0" algn="just">
              <a:spcBef>
                <a:spcPts val="0"/>
              </a:spcBef>
            </a:pPr>
            <a:endParaRPr lang="es-EC" sz="2200" dirty="0" smtClean="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Conclusiones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496944" cy="5472608"/>
          </a:xfrm>
        </p:spPr>
        <p:txBody>
          <a:bodyPr>
            <a:normAutofit/>
          </a:bodyPr>
          <a:lstStyle/>
          <a:p>
            <a:pPr lvl="0" algn="just"/>
            <a:r>
              <a:rPr lang="es-ES" sz="2200" dirty="0" smtClean="0"/>
              <a:t>La empresa carece de un manual de funciones por cargo lo que ha generado que el nivel de control interno sea ineficiente. Adicionalmente, la falta de medición de los niveles de desempeño del personal es un factor clave que no ayuda a evaluar la efectividad real de los empleados, sino que, por otro lado, genera una visión subjetiva sobre el desempeño de cada trabajador.</a:t>
            </a:r>
            <a:endParaRPr lang="es-EC" sz="2200" dirty="0" smtClean="0"/>
          </a:p>
          <a:p>
            <a:pPr lvl="0" algn="just"/>
            <a:r>
              <a:rPr lang="es-ES" sz="2200" dirty="0" smtClean="0"/>
              <a:t>La falta de medición de indicadores de gestión en la empresa es un factor determinante considerado como fundamental dentro de este proceso de auditoría ya que no se tienen reportes concretos sobre el funcionamiento de los procesos y al ser evaluados durante este examen se detectaron errores que deben ser corregidos a tiempo para evitar posibles problemas importantes en el desarrollo normal de la organización. Además, esto ha provocado que los directivos no tengan una estimación objetiva de las actividades que realizan</a:t>
            </a:r>
            <a:endParaRPr lang="es-EC" sz="2200" dirty="0" smtClean="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Conclusiones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47253"/>
            <a:ext cx="8424936" cy="4525963"/>
          </a:xfrm>
        </p:spPr>
        <p:txBody>
          <a:bodyPr vert="horz" lIns="91440" tIns="45720" rIns="91440" bIns="45720" rtlCol="0">
            <a:noAutofit/>
          </a:bodyPr>
          <a:lstStyle/>
          <a:p>
            <a:pPr algn="just">
              <a:spcBef>
                <a:spcPts val="0"/>
              </a:spcBef>
            </a:pPr>
            <a:r>
              <a:rPr lang="es-ES" sz="2200" dirty="0"/>
              <a:t>El personal de ventas no </a:t>
            </a:r>
            <a:r>
              <a:rPr lang="es-ES" sz="2200" dirty="0" smtClean="0"/>
              <a:t>presenta </a:t>
            </a:r>
            <a:r>
              <a:rPr lang="es-ES" sz="2200" dirty="0"/>
              <a:t>programas de capacitación y entrenamiento a sus clientes externos, así como no </a:t>
            </a:r>
            <a:r>
              <a:rPr lang="es-ES" sz="2200" dirty="0" smtClean="0"/>
              <a:t>alcanza a </a:t>
            </a:r>
            <a:r>
              <a:rPr lang="es-ES" sz="2200" dirty="0"/>
              <a:t>cabalidad la planificación de capacitación para su personal interno, generando que el área no cumpla con sus estrategias planteadas ni con el logro de sus objetivos departamentales.</a:t>
            </a:r>
            <a:endParaRPr lang="es-EC" sz="2200" dirty="0"/>
          </a:p>
          <a:p>
            <a:pPr algn="just">
              <a:spcBef>
                <a:spcPts val="0"/>
              </a:spcBef>
            </a:pPr>
            <a:r>
              <a:rPr lang="es-ES" sz="2200" dirty="0"/>
              <a:t>No se cuenta con un control que permita medir el nivel de satisfacción de los clientes respecto al servicio recibido, lo que puede ocasionar que no se </a:t>
            </a:r>
            <a:r>
              <a:rPr lang="es-ES" sz="2200" dirty="0" smtClean="0"/>
              <a:t>conozca </a:t>
            </a:r>
            <a:r>
              <a:rPr lang="es-ES" sz="2200" dirty="0"/>
              <a:t>de manera real las necesidades del cliente y por tanto se den prioridades desde el punto de vista de la empresa y no desde el punto de vista del consumidor, restando fidelización.</a:t>
            </a:r>
            <a:endParaRPr lang="es-EC" sz="2200" dirty="0"/>
          </a:p>
          <a:p>
            <a:pPr algn="just">
              <a:spcBef>
                <a:spcPts val="0"/>
              </a:spcBef>
            </a:pPr>
            <a:r>
              <a:rPr lang="es-EC" sz="2200" dirty="0"/>
              <a:t>La empresa cuenta con un clima laboral agradable, sin embargo, esta medición no está soportada en ningún estudio interno que permita validar cuales aspectos son necesarios mejorar con los empleados para lograr su plena satisfacción en el interior de la organización</a:t>
            </a:r>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Conclusiones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968552"/>
          </a:xfrm>
        </p:spPr>
        <p:txBody>
          <a:bodyPr>
            <a:noAutofit/>
          </a:bodyPr>
          <a:lstStyle/>
          <a:p>
            <a:pPr lvl="0" algn="just"/>
            <a:r>
              <a:rPr lang="es-EC" sz="2200" dirty="0" smtClean="0"/>
              <a:t>Se sugiere implementar las recomendaciones detalladas a lo largo del presente trabajo de auditoría tanto en el informe de Control Interno como en todos los procedimientos efectuados y consignados en las hojas de trabajo, hojas de hallazgos e informe final que forman parte del presente documento. Esto ayudará a mejorar la eficiencia, eficacia y economía de los procesos auditados.</a:t>
            </a:r>
          </a:p>
          <a:p>
            <a:pPr lvl="0" algn="just"/>
            <a:r>
              <a:rPr lang="es-ES" sz="2200" dirty="0" smtClean="0"/>
              <a:t>Redefinir la comunicación formal de la Planificación Estratégica de la empresa, los procesos y procedimientos internos, los indicadores de gestión planteados y demás documentos que incluyan al personal, de forma que todos los empleados logren una comprensión total de los mismos y puedan generar compromiso con las estrategias y objetivos planteados desde la administración.</a:t>
            </a:r>
            <a:endParaRPr lang="es-EC" sz="2200" dirty="0" smtClean="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Recomendaciones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968552"/>
          </a:xfrm>
        </p:spPr>
        <p:txBody>
          <a:bodyPr>
            <a:noAutofit/>
          </a:bodyPr>
          <a:lstStyle/>
          <a:p>
            <a:pPr lvl="0" algn="just"/>
            <a:r>
              <a:rPr lang="es-ES" sz="2200" dirty="0" smtClean="0"/>
              <a:t>Elaborar e implementar un Manual de Funciones para todos los cargos de la empresa, un Manual de Desempeño para cada empleado y una Evaluación del Ambiente Interno de Trabajo (Clima Organizacional) de forma que se puedan establecer guías de trabajo oficiales de uso obligatorio para todos los empleados de la empresa.</a:t>
            </a:r>
            <a:endParaRPr lang="es-EC" sz="2200" dirty="0" smtClean="0"/>
          </a:p>
          <a:p>
            <a:pPr lvl="0" algn="just"/>
            <a:r>
              <a:rPr lang="es-ES" sz="2200" dirty="0" smtClean="0"/>
              <a:t>Establecer un programa de capacitaciones efectivo y aplicable tanto para clientes internos como para clientes externos que engloben en sí mismos la estrategia global que persigue la empresa.</a:t>
            </a:r>
            <a:endParaRPr lang="es-EC" sz="2200" dirty="0" smtClean="0"/>
          </a:p>
          <a:p>
            <a:pPr algn="just"/>
            <a:r>
              <a:rPr lang="es-EC" sz="2200" dirty="0" smtClean="0"/>
              <a:t>Implementar un programa de control específico para el monitoreo de los indicadores de gestión que permitan analizar de manera objetiva la situación actual de la empresa y su desempeño</a:t>
            </a:r>
            <a:endParaRPr lang="es-EC" sz="2200" dirty="0"/>
          </a:p>
        </p:txBody>
      </p:sp>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Recomendaciones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GRACIAS POR SU ATENCIÓN….!!!!</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652736"/>
            <a:ext cx="7416824" cy="3432448"/>
          </a:xfrm>
        </p:spPr>
        <p:txBody>
          <a:bodyPr>
            <a:normAutofit/>
          </a:bodyPr>
          <a:lstStyle/>
          <a:p>
            <a:pPr marL="358775" algn="just">
              <a:lnSpc>
                <a:spcPct val="90000"/>
              </a:lnSpc>
              <a:defRPr/>
            </a:pPr>
            <a:r>
              <a:rPr lang="es-EC" sz="2200" dirty="0" smtClean="0"/>
              <a:t>Lectura de documentación.</a:t>
            </a:r>
          </a:p>
          <a:p>
            <a:pPr marL="358775" algn="just">
              <a:lnSpc>
                <a:spcPct val="90000"/>
              </a:lnSpc>
              <a:defRPr/>
            </a:pPr>
            <a:r>
              <a:rPr lang="es-EC" sz="2200" dirty="0" smtClean="0"/>
              <a:t>Entrevistas con los directivos y los funcionarios que ejecutan los ciclos operacionales. </a:t>
            </a:r>
          </a:p>
          <a:p>
            <a:pPr marL="358775" algn="just">
              <a:lnSpc>
                <a:spcPct val="90000"/>
              </a:lnSpc>
              <a:defRPr/>
            </a:pPr>
            <a:r>
              <a:rPr lang="es-EC" sz="2200" dirty="0" smtClean="0"/>
              <a:t>Identificación y documentación de los procedimientos, funciones y actividades.</a:t>
            </a:r>
          </a:p>
          <a:p>
            <a:pPr marL="358775" algn="just">
              <a:lnSpc>
                <a:spcPct val="90000"/>
              </a:lnSpc>
              <a:defRPr/>
            </a:pPr>
            <a:r>
              <a:rPr lang="es-EC" sz="2200" dirty="0" smtClean="0"/>
              <a:t>Realización de pruebas de cumplimiento para confirmar los procedimientos y funciones relevadas. </a:t>
            </a:r>
          </a:p>
          <a:p>
            <a:pPr marL="358775" algn="just">
              <a:lnSpc>
                <a:spcPct val="90000"/>
              </a:lnSpc>
              <a:defRPr/>
            </a:pPr>
            <a:r>
              <a:rPr lang="es-EC" sz="2200" dirty="0" smtClean="0"/>
              <a:t>Revisión de la gestión por medio de indicadores de desempeño relevantes</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240" y="260648"/>
            <a:ext cx="2209800"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Metodología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94524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412776"/>
            <a:ext cx="6912768" cy="4800600"/>
          </a:xfrm>
        </p:spPr>
        <p:txBody>
          <a:bodyPr vert="horz" lIns="91440" tIns="45720" rIns="91440" bIns="45720" rtlCol="0">
            <a:normAutofit/>
          </a:bodyPr>
          <a:lstStyle/>
          <a:p>
            <a:pPr marL="358775" algn="just">
              <a:lnSpc>
                <a:spcPct val="110000"/>
              </a:lnSpc>
              <a:defRPr/>
            </a:pPr>
            <a:r>
              <a:rPr lang="es-EC" sz="2200" dirty="0" smtClean="0"/>
              <a:t>¿Por qué se ejecuta el procedimiento, la función o la actividad?</a:t>
            </a:r>
          </a:p>
          <a:p>
            <a:pPr marL="358775" algn="just">
              <a:lnSpc>
                <a:spcPct val="110000"/>
              </a:lnSpc>
              <a:defRPr/>
            </a:pPr>
            <a:r>
              <a:rPr lang="es-EC" sz="2200" dirty="0" smtClean="0"/>
              <a:t>¿Cuál es su valor agregado?</a:t>
            </a:r>
          </a:p>
          <a:p>
            <a:pPr marL="358775" algn="just">
              <a:lnSpc>
                <a:spcPct val="110000"/>
              </a:lnSpc>
              <a:defRPr/>
            </a:pPr>
            <a:r>
              <a:rPr lang="es-EC" sz="2200" dirty="0" smtClean="0"/>
              <a:t>¿Qué pasaría si no se ejecutara?</a:t>
            </a:r>
          </a:p>
          <a:p>
            <a:pPr marL="358775" algn="just">
              <a:lnSpc>
                <a:spcPct val="110000"/>
              </a:lnSpc>
              <a:defRPr/>
            </a:pPr>
            <a:r>
              <a:rPr lang="es-EC" sz="2200" dirty="0" smtClean="0"/>
              <a:t>¿Por qué se ejecuta el procedimiento, la función o la actividad en la forma en que se hace?</a:t>
            </a:r>
          </a:p>
          <a:p>
            <a:pPr marL="358775" algn="just">
              <a:lnSpc>
                <a:spcPct val="110000"/>
              </a:lnSpc>
              <a:defRPr/>
            </a:pPr>
            <a:r>
              <a:rPr lang="es-EC" sz="2200" dirty="0" smtClean="0"/>
              <a:t>¿Podría ejecutarse en otra forma más eficiente y a un menor costo?</a:t>
            </a:r>
          </a:p>
          <a:p>
            <a:pPr marL="358775" algn="just">
              <a:lnSpc>
                <a:spcPct val="110000"/>
              </a:lnSpc>
              <a:defRPr/>
            </a:pPr>
            <a:r>
              <a:rPr lang="es-EC" sz="2200" dirty="0" smtClean="0"/>
              <a:t>¿Podrían reducirse los costos sin afectar la eficacia y la eficiencia?</a:t>
            </a:r>
          </a:p>
          <a:p>
            <a:pPr marL="358775" algn="just">
              <a:lnSpc>
                <a:spcPct val="110000"/>
              </a:lnSpc>
              <a:defRPr/>
            </a:pPr>
            <a:endParaRPr lang="es-EC" sz="22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6" y="2780928"/>
            <a:ext cx="1636071" cy="16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t>Preguntas claves para una auditoría de gestión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67948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uditoría.jpg"/>
          <p:cNvPicPr>
            <a:picLocks noChangeAspect="1"/>
          </p:cNvPicPr>
          <p:nvPr/>
        </p:nvPicPr>
        <p:blipFill>
          <a:blip r:embed="rId2" cstate="print"/>
          <a:stretch>
            <a:fillRect/>
          </a:stretch>
        </p:blipFill>
        <p:spPr>
          <a:xfrm>
            <a:off x="395536" y="2924944"/>
            <a:ext cx="2483768" cy="2115802"/>
          </a:xfrm>
          <a:prstGeom prst="rect">
            <a:avLst/>
          </a:prstGeom>
        </p:spPr>
      </p:pic>
      <p:sp>
        <p:nvSpPr>
          <p:cNvPr id="7" name="6 CuadroTexto"/>
          <p:cNvSpPr txBox="1"/>
          <p:nvPr/>
        </p:nvSpPr>
        <p:spPr>
          <a:xfrm>
            <a:off x="3707904" y="1412776"/>
            <a:ext cx="5184576" cy="4292970"/>
          </a:xfrm>
          <a:prstGeom prst="rect">
            <a:avLst/>
          </a:prstGeom>
          <a:noFill/>
        </p:spPr>
        <p:txBody>
          <a:bodyPr wrap="square" rtlCol="0">
            <a:spAutoFit/>
          </a:bodyPr>
          <a:lstStyle/>
          <a:p>
            <a:pPr marL="449263" indent="-449263">
              <a:lnSpc>
                <a:spcPct val="125000"/>
              </a:lnSpc>
              <a:buFont typeface="Wingdings" pitchFamily="2" charset="2"/>
              <a:buChar char="v"/>
            </a:pPr>
            <a:r>
              <a:rPr lang="es-EC" sz="2200" dirty="0" smtClean="0"/>
              <a:t>Planificación preliminar</a:t>
            </a:r>
          </a:p>
          <a:p>
            <a:pPr marL="449263" indent="-449263">
              <a:lnSpc>
                <a:spcPct val="125000"/>
              </a:lnSpc>
              <a:buFont typeface="Wingdings" pitchFamily="2" charset="2"/>
              <a:buChar char="v"/>
            </a:pPr>
            <a:r>
              <a:rPr lang="es-EC" sz="2200" dirty="0" smtClean="0"/>
              <a:t>Planificación específica</a:t>
            </a:r>
          </a:p>
          <a:p>
            <a:pPr marL="449263" indent="-449263">
              <a:lnSpc>
                <a:spcPct val="125000"/>
              </a:lnSpc>
              <a:buFont typeface="Wingdings" pitchFamily="2" charset="2"/>
              <a:buChar char="v"/>
            </a:pPr>
            <a:r>
              <a:rPr lang="es-EC" sz="2200" dirty="0" smtClean="0"/>
              <a:t>Técnicas de recolección de información</a:t>
            </a:r>
          </a:p>
          <a:p>
            <a:pPr marL="449263" indent="-449263">
              <a:lnSpc>
                <a:spcPct val="125000"/>
              </a:lnSpc>
              <a:buFont typeface="Wingdings" pitchFamily="2" charset="2"/>
              <a:buChar char="v"/>
            </a:pPr>
            <a:r>
              <a:rPr lang="es-EC" sz="2200" dirty="0" smtClean="0"/>
              <a:t>Papeles de trabajo</a:t>
            </a:r>
          </a:p>
          <a:p>
            <a:pPr marL="449263" indent="-449263">
              <a:lnSpc>
                <a:spcPct val="125000"/>
              </a:lnSpc>
              <a:buFont typeface="Wingdings" pitchFamily="2" charset="2"/>
              <a:buChar char="v"/>
            </a:pPr>
            <a:r>
              <a:rPr lang="es-EC" sz="2200" dirty="0" smtClean="0"/>
              <a:t>Evidencias</a:t>
            </a:r>
          </a:p>
          <a:p>
            <a:pPr marL="449263" indent="-449263">
              <a:lnSpc>
                <a:spcPct val="125000"/>
              </a:lnSpc>
              <a:buFont typeface="Wingdings" pitchFamily="2" charset="2"/>
              <a:buChar char="v"/>
            </a:pPr>
            <a:r>
              <a:rPr lang="es-EC" sz="2200" dirty="0" smtClean="0"/>
              <a:t>Informe</a:t>
            </a:r>
          </a:p>
          <a:p>
            <a:pPr marL="449263" indent="-449263">
              <a:lnSpc>
                <a:spcPct val="125000"/>
              </a:lnSpc>
              <a:buFont typeface="Wingdings" pitchFamily="2" charset="2"/>
              <a:buChar char="v"/>
            </a:pPr>
            <a:r>
              <a:rPr lang="es-EC" sz="2200" dirty="0" smtClean="0"/>
              <a:t>Indicadores</a:t>
            </a:r>
          </a:p>
          <a:p>
            <a:pPr marL="449263" indent="-449263">
              <a:lnSpc>
                <a:spcPct val="125000"/>
              </a:lnSpc>
              <a:buFont typeface="Wingdings" pitchFamily="2" charset="2"/>
              <a:buChar char="v"/>
            </a:pPr>
            <a:r>
              <a:rPr lang="es-EC" sz="2200" dirty="0" smtClean="0"/>
              <a:t>Ejecución del trabajo</a:t>
            </a:r>
          </a:p>
          <a:p>
            <a:pPr marL="449263" indent="-449263">
              <a:lnSpc>
                <a:spcPct val="125000"/>
              </a:lnSpc>
              <a:buFont typeface="Wingdings" pitchFamily="2" charset="2"/>
              <a:buChar char="v"/>
            </a:pPr>
            <a:r>
              <a:rPr lang="es-EC" sz="2200" dirty="0" smtClean="0"/>
              <a:t>Comunicación de resultados</a:t>
            </a:r>
          </a:p>
          <a:p>
            <a:pPr marL="449263" indent="-449263">
              <a:lnSpc>
                <a:spcPct val="125000"/>
              </a:lnSpc>
              <a:buFont typeface="Wingdings" pitchFamily="2" charset="2"/>
              <a:buChar char="v"/>
            </a:pPr>
            <a:r>
              <a:rPr lang="es-EC" sz="2200" dirty="0" smtClean="0"/>
              <a:t>Seguimiento</a:t>
            </a:r>
          </a:p>
        </p:txBody>
      </p:sp>
      <p:sp>
        <p:nvSpPr>
          <p:cNvPr id="8" name="7 Abrir llave"/>
          <p:cNvSpPr/>
          <p:nvPr/>
        </p:nvSpPr>
        <p:spPr>
          <a:xfrm>
            <a:off x="3203848" y="1484784"/>
            <a:ext cx="432048" cy="4536504"/>
          </a:xfrm>
          <a:prstGeom prst="leftBrace">
            <a:avLst>
              <a:gd name="adj1" fmla="val 84664"/>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dirty="0"/>
          </a:p>
        </p:txBody>
      </p:sp>
      <p:sp>
        <p:nvSpPr>
          <p:cNvPr id="10" name="1 Título"/>
          <p:cNvSpPr txBox="1">
            <a:spLocks/>
          </p:cNvSpPr>
          <p:nvPr/>
        </p:nvSpPr>
        <p:spPr>
          <a:xfrm>
            <a:off x="0" y="0"/>
            <a:ext cx="9144000" cy="1196752"/>
          </a:xfrm>
          <a:prstGeom prst="rect">
            <a:avLst/>
          </a:prstGeom>
        </p:spPr>
        <p:txBody>
          <a:bodyPr vert="horz" lIns="91440" tIns="45720" rIns="91440" bIns="45720" rtlCol="0" anchor="ctr">
            <a:normAutofit fontScale="92500" lnSpcReduction="20000"/>
          </a:bodyPr>
          <a:lstStyle/>
          <a:p>
            <a:pPr lvl="0" algn="ctr">
              <a:spcBef>
                <a:spcPct val="0"/>
              </a:spcBef>
            </a:pPr>
            <a:r>
              <a:rPr lang="es-EC" sz="4400" b="1" dirty="0" smtClean="0"/>
              <a:t>Pasos para el desarrollo de una auditoría de gestión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27540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56792"/>
            <a:ext cx="8244408" cy="1826363"/>
          </a:xfrm>
        </p:spPr>
        <p:txBody>
          <a:bodyPr>
            <a:normAutofit/>
          </a:bodyPr>
          <a:lstStyle/>
          <a:p>
            <a:r>
              <a:rPr lang="es-EC" sz="4400" dirty="0" smtClean="0"/>
              <a:t>E-Government Solutions S.A.</a:t>
            </a:r>
            <a:endParaRPr lang="es-EC" sz="4400" dirty="0"/>
          </a:p>
        </p:txBody>
      </p:sp>
      <p:sp>
        <p:nvSpPr>
          <p:cNvPr id="3" name="2 Marcador de texto"/>
          <p:cNvSpPr>
            <a:spLocks noGrp="1"/>
          </p:cNvSpPr>
          <p:nvPr>
            <p:ph type="body" idx="1"/>
          </p:nvPr>
        </p:nvSpPr>
        <p:spPr>
          <a:xfrm>
            <a:off x="1043608" y="2348880"/>
            <a:ext cx="7772400" cy="761876"/>
          </a:xfrm>
        </p:spPr>
        <p:txBody>
          <a:bodyPr>
            <a:normAutofit/>
          </a:bodyPr>
          <a:lstStyle/>
          <a:p>
            <a:r>
              <a:rPr lang="es-EC" sz="2800" dirty="0" smtClean="0">
                <a:solidFill>
                  <a:schemeClr val="tx1"/>
                </a:solidFill>
              </a:rPr>
              <a:t>Desarrollo de la Auditoría de Gestión</a:t>
            </a:r>
            <a:endParaRPr lang="es-EC"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215405"/>
            <a:ext cx="8363272" cy="4093915"/>
          </a:xfrm>
        </p:spPr>
        <p:txBody>
          <a:bodyPr>
            <a:normAutofit/>
          </a:bodyPr>
          <a:lstStyle/>
          <a:p>
            <a:pPr algn="just"/>
            <a:r>
              <a:rPr lang="es-EC" sz="2200" dirty="0" smtClean="0"/>
              <a:t>Nombre de la empresa: E-Government Solutions S.A. (Nombre Comercial: E-GovSolutions) </a:t>
            </a:r>
          </a:p>
          <a:p>
            <a:pPr algn="just"/>
            <a:r>
              <a:rPr lang="es-EC" sz="2200" dirty="0" smtClean="0"/>
              <a:t>RUC 1792133084001 </a:t>
            </a:r>
          </a:p>
          <a:p>
            <a:pPr algn="just"/>
            <a:r>
              <a:rPr lang="es-EC" sz="2200" dirty="0" smtClean="0"/>
              <a:t>Constituida en Quito el 24 de marzo 2008 e inicio de actividades el 15 de abril del mismo año</a:t>
            </a:r>
          </a:p>
          <a:p>
            <a:pPr algn="just"/>
            <a:r>
              <a:rPr lang="es-EC" sz="2200" dirty="0" smtClean="0"/>
              <a:t>Giro del Negocio: Ofrecer soluciones integrales de seguridad de información y comunicaciones: hardware, software más soporte para la implementación y servicio post venta </a:t>
            </a:r>
          </a:p>
          <a:p>
            <a:pPr algn="just"/>
            <a:endParaRPr lang="es-EC" sz="2200" dirty="0"/>
          </a:p>
        </p:txBody>
      </p:sp>
      <p:pic>
        <p:nvPicPr>
          <p:cNvPr id="4" name="3 Imagen"/>
          <p:cNvPicPr/>
          <p:nvPr/>
        </p:nvPicPr>
        <p:blipFill>
          <a:blip r:embed="rId2" cstate="print"/>
          <a:srcRect/>
          <a:stretch>
            <a:fillRect/>
          </a:stretch>
        </p:blipFill>
        <p:spPr bwMode="auto">
          <a:xfrm>
            <a:off x="2555776" y="1052736"/>
            <a:ext cx="4104456" cy="864096"/>
          </a:xfrm>
          <a:prstGeom prst="rect">
            <a:avLst/>
          </a:prstGeom>
          <a:noFill/>
          <a:ln w="9525">
            <a:noFill/>
            <a:miter lim="800000"/>
            <a:headEnd/>
            <a:tailEnd/>
          </a:ln>
        </p:spPr>
      </p:pic>
      <p:sp>
        <p:nvSpPr>
          <p:cNvPr id="6"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dirty="0" smtClean="0"/>
              <a:t>Aspectos generales de la empresa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1196752"/>
          </a:xfrm>
          <a:prstGeom prst="rect">
            <a:avLst/>
          </a:prstGeom>
        </p:spPr>
        <p:txBody>
          <a:bodyPr vert="horz" lIns="91440" tIns="45720" rIns="91440" bIns="45720" rtlCol="0" anchor="ctr">
            <a:normAutofit/>
          </a:bodyPr>
          <a:lstStyle/>
          <a:p>
            <a:pPr lvl="0" algn="ctr">
              <a:spcBef>
                <a:spcPct val="0"/>
              </a:spcBef>
            </a:pPr>
            <a:r>
              <a:rPr lang="es-EC" sz="4400" b="1" noProof="0" dirty="0" smtClean="0"/>
              <a:t>Estructura Empresarial</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2 Marcador de contenido"/>
          <p:cNvSpPr txBox="1">
            <a:spLocks/>
          </p:cNvSpPr>
          <p:nvPr/>
        </p:nvSpPr>
        <p:spPr>
          <a:xfrm>
            <a:off x="143418" y="1191470"/>
            <a:ext cx="3657600" cy="4813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100" dirty="0" smtClean="0"/>
              <a:t>Sociedad anónima obligada a llevar Contabilidad, ubicada dentro del Sector Privado de la Economía Ecuatoriana. </a:t>
            </a:r>
          </a:p>
          <a:p>
            <a:r>
              <a:rPr lang="es-EC" sz="2100" dirty="0" smtClean="0"/>
              <a:t>Cuenta con alianzas estratégicas para la comercialización de productos con empresas como Fire Eye, Qualys, Arcsight, Palo Alto Networks, Secunia, Imperva; en donde es el único distribuidor autorizado a nivel nacional</a:t>
            </a:r>
            <a:endParaRPr lang="es-EC" sz="2100" dirty="0"/>
          </a:p>
        </p:txBody>
      </p:sp>
      <p:sp>
        <p:nvSpPr>
          <p:cNvPr id="6" name="3 Marcador de contenido"/>
          <p:cNvSpPr txBox="1">
            <a:spLocks/>
          </p:cNvSpPr>
          <p:nvPr/>
        </p:nvSpPr>
        <p:spPr>
          <a:xfrm>
            <a:off x="5306888" y="1124744"/>
            <a:ext cx="3837112"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100" dirty="0" smtClean="0"/>
              <a:t>Sus clientes son empresas del sector público y privado, que buscan proteger sus activos informáticos de amenazas y riesgos de tecnología. Se enfoca en empresas medianas y grandes, con una inversión tecnológica importante dentro de su infraestructura informática</a:t>
            </a:r>
            <a:endParaRPr lang="es-EC" sz="2100" dirty="0"/>
          </a:p>
        </p:txBody>
      </p:sp>
      <p:pic>
        <p:nvPicPr>
          <p:cNvPr id="7" name="6 Imagen" descr="arcsight.jpg"/>
          <p:cNvPicPr>
            <a:picLocks noChangeAspect="1"/>
          </p:cNvPicPr>
          <p:nvPr/>
        </p:nvPicPr>
        <p:blipFill>
          <a:blip r:embed="rId2" cstate="print"/>
          <a:srcRect t="27278" b="25960"/>
          <a:stretch>
            <a:fillRect/>
          </a:stretch>
        </p:blipFill>
        <p:spPr>
          <a:xfrm>
            <a:off x="3995936" y="3861048"/>
            <a:ext cx="1440160" cy="504438"/>
          </a:xfrm>
          <a:prstGeom prst="rect">
            <a:avLst/>
          </a:prstGeom>
        </p:spPr>
      </p:pic>
      <p:pic>
        <p:nvPicPr>
          <p:cNvPr id="8" name="7 Imagen" descr="Fireye.jpg"/>
          <p:cNvPicPr>
            <a:picLocks noChangeAspect="1"/>
          </p:cNvPicPr>
          <p:nvPr/>
        </p:nvPicPr>
        <p:blipFill>
          <a:blip r:embed="rId3" cstate="print"/>
          <a:srcRect l="16875" t="27000" r="15626" b="29126"/>
          <a:stretch>
            <a:fillRect/>
          </a:stretch>
        </p:blipFill>
        <p:spPr>
          <a:xfrm>
            <a:off x="3851920" y="1268760"/>
            <a:ext cx="1152128" cy="748883"/>
          </a:xfrm>
          <a:prstGeom prst="rect">
            <a:avLst/>
          </a:prstGeom>
        </p:spPr>
      </p:pic>
      <p:pic>
        <p:nvPicPr>
          <p:cNvPr id="9" name="8 Imagen" descr="imperva.jpg"/>
          <p:cNvPicPr>
            <a:picLocks noChangeAspect="1"/>
          </p:cNvPicPr>
          <p:nvPr/>
        </p:nvPicPr>
        <p:blipFill>
          <a:blip r:embed="rId4" cstate="print"/>
          <a:stretch>
            <a:fillRect/>
          </a:stretch>
        </p:blipFill>
        <p:spPr>
          <a:xfrm>
            <a:off x="3962971" y="5373216"/>
            <a:ext cx="1728192" cy="408618"/>
          </a:xfrm>
          <a:prstGeom prst="rect">
            <a:avLst/>
          </a:prstGeom>
        </p:spPr>
      </p:pic>
      <p:pic>
        <p:nvPicPr>
          <p:cNvPr id="10" name="9 Imagen" descr="palo alto.jpg"/>
          <p:cNvPicPr>
            <a:picLocks noChangeAspect="1"/>
          </p:cNvPicPr>
          <p:nvPr/>
        </p:nvPicPr>
        <p:blipFill>
          <a:blip r:embed="rId5" cstate="print"/>
          <a:srcRect t="31175" b="29856"/>
          <a:stretch>
            <a:fillRect/>
          </a:stretch>
        </p:blipFill>
        <p:spPr>
          <a:xfrm>
            <a:off x="3491880" y="3140968"/>
            <a:ext cx="1567383" cy="457500"/>
          </a:xfrm>
          <a:prstGeom prst="rect">
            <a:avLst/>
          </a:prstGeom>
        </p:spPr>
      </p:pic>
      <p:pic>
        <p:nvPicPr>
          <p:cNvPr id="11" name="10 Imagen" descr="qualys.jpg"/>
          <p:cNvPicPr>
            <a:picLocks noChangeAspect="1"/>
          </p:cNvPicPr>
          <p:nvPr/>
        </p:nvPicPr>
        <p:blipFill>
          <a:blip r:embed="rId6" cstate="print"/>
          <a:srcRect t="27278" b="29857"/>
          <a:stretch>
            <a:fillRect/>
          </a:stretch>
        </p:blipFill>
        <p:spPr>
          <a:xfrm>
            <a:off x="3851920" y="2276872"/>
            <a:ext cx="1728191" cy="554882"/>
          </a:xfrm>
          <a:prstGeom prst="rect">
            <a:avLst/>
          </a:prstGeom>
        </p:spPr>
      </p:pic>
      <p:pic>
        <p:nvPicPr>
          <p:cNvPr id="12" name="11 Imagen" descr="secunia.jpg"/>
          <p:cNvPicPr>
            <a:picLocks noChangeAspect="1"/>
          </p:cNvPicPr>
          <p:nvPr/>
        </p:nvPicPr>
        <p:blipFill>
          <a:blip r:embed="rId7" cstate="print"/>
          <a:stretch>
            <a:fillRect/>
          </a:stretch>
        </p:blipFill>
        <p:spPr>
          <a:xfrm>
            <a:off x="3995936" y="4581128"/>
            <a:ext cx="1368151" cy="517274"/>
          </a:xfrm>
          <a:prstGeom prst="rect">
            <a:avLst/>
          </a:prstGeom>
        </p:spPr>
      </p:pic>
      <p:pic>
        <p:nvPicPr>
          <p:cNvPr id="13" name="12 Imagen" descr="Clientes.jpg"/>
          <p:cNvPicPr>
            <a:picLocks noChangeAspect="1"/>
          </p:cNvPicPr>
          <p:nvPr/>
        </p:nvPicPr>
        <p:blipFill>
          <a:blip r:embed="rId8" cstate="print"/>
          <a:stretch>
            <a:fillRect/>
          </a:stretch>
        </p:blipFill>
        <p:spPr>
          <a:xfrm>
            <a:off x="7812360" y="4509120"/>
            <a:ext cx="1152127" cy="1134125"/>
          </a:xfrm>
          <a:prstGeom prst="rect">
            <a:avLst/>
          </a:prstGeom>
        </p:spPr>
      </p:pic>
    </p:spTree>
    <p:extLst>
      <p:ext uri="{BB962C8B-B14F-4D97-AF65-F5344CB8AC3E}">
        <p14:creationId xmlns="" xmlns:p14="http://schemas.microsoft.com/office/powerpoint/2010/main" val="413960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2581</Words>
  <Application>Microsoft Office PowerPoint</Application>
  <PresentationFormat>Presentación en pantalla (4:3)</PresentationFormat>
  <Paragraphs>255</Paragraphs>
  <Slides>38</Slides>
  <Notes>2</Notes>
  <HiddenSlides>0</HiddenSlides>
  <MMClips>0</MMClips>
  <ScaleCrop>false</ScaleCrop>
  <HeadingPairs>
    <vt:vector size="4" baseType="variant">
      <vt:variant>
        <vt:lpstr>Tema</vt:lpstr>
      </vt:variant>
      <vt:variant>
        <vt:i4>2</vt:i4>
      </vt:variant>
      <vt:variant>
        <vt:lpstr>Títulos de diapositiva</vt:lpstr>
      </vt:variant>
      <vt:variant>
        <vt:i4>38</vt:i4>
      </vt:variant>
    </vt:vector>
  </HeadingPairs>
  <TitlesOfParts>
    <vt:vector size="40" baseType="lpstr">
      <vt:lpstr>ESPE</vt:lpstr>
      <vt:lpstr>ESPE 2</vt:lpstr>
      <vt:lpstr>Diapositiva 1</vt:lpstr>
      <vt:lpstr>Diapositiva 2</vt:lpstr>
      <vt:lpstr>Qué es una auditoría de gestión?</vt:lpstr>
      <vt:lpstr>Diapositiva 4</vt:lpstr>
      <vt:lpstr>Diapositiva 5</vt:lpstr>
      <vt:lpstr>Diapositiva 6</vt:lpstr>
      <vt:lpstr>E-Government Solutions S.A.</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Sandra</dc:creator>
  <cp:lastModifiedBy>Sandra</cp:lastModifiedBy>
  <cp:revision>48</cp:revision>
  <dcterms:created xsi:type="dcterms:W3CDTF">2014-03-04T23:29:02Z</dcterms:created>
  <dcterms:modified xsi:type="dcterms:W3CDTF">2014-03-06T23:52:50Z</dcterms:modified>
</cp:coreProperties>
</file>