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xml" ContentType="application/vnd.openxmlformats-officedocument.themeOverr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5.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6.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7.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8.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2.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2"/>
  </p:notesMasterIdLst>
  <p:sldIdLst>
    <p:sldId id="257" r:id="rId3"/>
    <p:sldId id="256" r:id="rId4"/>
    <p:sldId id="259" r:id="rId5"/>
    <p:sldId id="263" r:id="rId6"/>
    <p:sldId id="262" r:id="rId7"/>
    <p:sldId id="264" r:id="rId8"/>
    <p:sldId id="265" r:id="rId9"/>
    <p:sldId id="261" r:id="rId10"/>
    <p:sldId id="269" r:id="rId11"/>
    <p:sldId id="270" r:id="rId12"/>
    <p:sldId id="267" r:id="rId13"/>
    <p:sldId id="271" r:id="rId14"/>
    <p:sldId id="275" r:id="rId15"/>
    <p:sldId id="274" r:id="rId16"/>
    <p:sldId id="272" r:id="rId17"/>
    <p:sldId id="281" r:id="rId18"/>
    <p:sldId id="282" r:id="rId19"/>
    <p:sldId id="283" r:id="rId20"/>
    <p:sldId id="288" r:id="rId21"/>
    <p:sldId id="276" r:id="rId22"/>
    <p:sldId id="277" r:id="rId23"/>
    <p:sldId id="290" r:id="rId24"/>
    <p:sldId id="291" r:id="rId25"/>
    <p:sldId id="292" r:id="rId26"/>
    <p:sldId id="293" r:id="rId27"/>
    <p:sldId id="287" r:id="rId28"/>
    <p:sldId id="266" r:id="rId29"/>
    <p:sldId id="268" r:id="rId30"/>
    <p:sldId id="286" r:id="rId3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158" autoAdjust="0"/>
    <p:restoredTop sz="94660"/>
  </p:normalViewPr>
  <p:slideViewPr>
    <p:cSldViewPr>
      <p:cViewPr varScale="1">
        <p:scale>
          <a:sx n="58" d="100"/>
          <a:sy n="58" d="100"/>
        </p:scale>
        <p:origin x="-84" y="-3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D3924B-F951-440D-A608-4C3BDF862628}" type="doc">
      <dgm:prSet loTypeId="urn:microsoft.com/office/officeart/2005/8/layout/funnel1" loCatId="process" qsTypeId="urn:microsoft.com/office/officeart/2005/8/quickstyle/3d1" qsCatId="3D" csTypeId="urn:microsoft.com/office/officeart/2005/8/colors/accent2_5" csCatId="accent2" phldr="1"/>
      <dgm:spPr/>
      <dgm:t>
        <a:bodyPr/>
        <a:lstStyle/>
        <a:p>
          <a:endParaRPr lang="es-EC"/>
        </a:p>
      </dgm:t>
    </dgm:pt>
    <dgm:pt modelId="{8B287432-C5B1-4C0C-800D-FEC691EA6682}">
      <dgm:prSet phldrT="[Texto]" custT="1"/>
      <dgm:spPr/>
      <dgm:t>
        <a:bodyPr/>
        <a:lstStyle/>
        <a:p>
          <a:r>
            <a:rPr lang="es-EC" sz="900" b="1" dirty="0" smtClean="0"/>
            <a:t>REDUCCIÓN DEL USO DE LA MÁQUINA PRINCIPAL</a:t>
          </a:r>
          <a:endParaRPr lang="es-EC" sz="900" b="1" dirty="0"/>
        </a:p>
      </dgm:t>
    </dgm:pt>
    <dgm:pt modelId="{5778371E-8F64-49A2-AB6C-0D5B3BD3238B}" type="parTrans" cxnId="{27D50A66-F220-4ED4-8642-3381E3E5AF26}">
      <dgm:prSet/>
      <dgm:spPr/>
      <dgm:t>
        <a:bodyPr/>
        <a:lstStyle/>
        <a:p>
          <a:endParaRPr lang="es-EC"/>
        </a:p>
      </dgm:t>
    </dgm:pt>
    <dgm:pt modelId="{4DAF744B-8B2A-413F-9976-AE19788DCFBB}" type="sibTrans" cxnId="{27D50A66-F220-4ED4-8642-3381E3E5AF26}">
      <dgm:prSet/>
      <dgm:spPr/>
      <dgm:t>
        <a:bodyPr/>
        <a:lstStyle/>
        <a:p>
          <a:endParaRPr lang="es-EC"/>
        </a:p>
      </dgm:t>
    </dgm:pt>
    <dgm:pt modelId="{80E8A656-D843-4186-ACFC-E51918E27BD5}">
      <dgm:prSet phldrT="[Texto]" custT="1"/>
      <dgm:spPr/>
      <dgm:t>
        <a:bodyPr/>
        <a:lstStyle/>
        <a:p>
          <a:r>
            <a:rPr lang="es-EC" sz="900" b="1" dirty="0" smtClean="0"/>
            <a:t>ADECUADO USO DEL VELAMEN</a:t>
          </a:r>
          <a:endParaRPr lang="es-EC" sz="900" b="1" dirty="0"/>
        </a:p>
      </dgm:t>
    </dgm:pt>
    <dgm:pt modelId="{9831F9AB-5C4B-4EC1-AB20-0A11435330E9}" type="parTrans" cxnId="{C1A89C70-E8F1-4B5D-9A07-5479E59D78C0}">
      <dgm:prSet/>
      <dgm:spPr/>
      <dgm:t>
        <a:bodyPr/>
        <a:lstStyle/>
        <a:p>
          <a:endParaRPr lang="es-EC"/>
        </a:p>
      </dgm:t>
    </dgm:pt>
    <dgm:pt modelId="{6711AECF-CA76-49C4-BDD4-0A9E1B0E733C}" type="sibTrans" cxnId="{C1A89C70-E8F1-4B5D-9A07-5479E59D78C0}">
      <dgm:prSet/>
      <dgm:spPr/>
      <dgm:t>
        <a:bodyPr/>
        <a:lstStyle/>
        <a:p>
          <a:endParaRPr lang="es-EC"/>
        </a:p>
      </dgm:t>
    </dgm:pt>
    <dgm:pt modelId="{80B5DA68-DC9B-47D6-AC64-C84F69E7ED6F}">
      <dgm:prSet phldrT="[Texto]" custT="1"/>
      <dgm:spPr/>
      <dgm:t>
        <a:bodyPr/>
        <a:lstStyle/>
        <a:p>
          <a:r>
            <a:rPr lang="es-EC" sz="900" b="1" dirty="0" smtClean="0"/>
            <a:t>CONOCIMIENTO DEL PERSONAL</a:t>
          </a:r>
          <a:endParaRPr lang="es-EC" sz="900" b="1" dirty="0"/>
        </a:p>
      </dgm:t>
    </dgm:pt>
    <dgm:pt modelId="{020F6C60-63DD-431C-A543-5E2F39E6C83D}" type="parTrans" cxnId="{9B5F2D75-C59C-4284-80A9-7BDB305ADA72}">
      <dgm:prSet/>
      <dgm:spPr/>
      <dgm:t>
        <a:bodyPr/>
        <a:lstStyle/>
        <a:p>
          <a:endParaRPr lang="es-EC"/>
        </a:p>
      </dgm:t>
    </dgm:pt>
    <dgm:pt modelId="{7E741DA7-F146-412A-B324-D8EEA2B72C06}" type="sibTrans" cxnId="{9B5F2D75-C59C-4284-80A9-7BDB305ADA72}">
      <dgm:prSet/>
      <dgm:spPr/>
      <dgm:t>
        <a:bodyPr/>
        <a:lstStyle/>
        <a:p>
          <a:endParaRPr lang="es-EC"/>
        </a:p>
      </dgm:t>
    </dgm:pt>
    <dgm:pt modelId="{6F46700E-CD15-45B6-B0C2-4E396442E604}">
      <dgm:prSet phldrT="[Texto]" custT="1"/>
      <dgm:spPr/>
      <dgm:t>
        <a:bodyPr/>
        <a:lstStyle/>
        <a:p>
          <a:r>
            <a:rPr lang="es-EC" sz="1400" b="1" cap="none" spc="0" smtClean="0">
              <a:ln w="18000">
                <a:prstDash val="solid"/>
                <a:miter lim="800000"/>
              </a:ln>
              <a:effectLst>
                <a:outerShdw blurRad="25500" dist="23000" dir="7020000" algn="tl">
                  <a:srgbClr val="000000">
                    <a:alpha val="50000"/>
                  </a:srgbClr>
                </a:outerShdw>
              </a:effectLst>
            </a:rPr>
            <a:t>OPTIMIZACIÓN DEL CONSUMO DE COMBUSTIBLE</a:t>
          </a:r>
          <a:endParaRPr lang="es-EC" sz="1400" b="1" cap="none" spc="0" dirty="0">
            <a:ln w="18000">
              <a:prstDash val="solid"/>
              <a:miter lim="800000"/>
            </a:ln>
            <a:effectLst>
              <a:outerShdw blurRad="25500" dist="23000" dir="7020000" algn="tl">
                <a:srgbClr val="000000">
                  <a:alpha val="50000"/>
                </a:srgbClr>
              </a:outerShdw>
            </a:effectLst>
          </a:endParaRPr>
        </a:p>
      </dgm:t>
    </dgm:pt>
    <dgm:pt modelId="{49B52C6F-9DFD-4B8F-8CB0-348D021D6DD3}" type="parTrans" cxnId="{8A0C5F80-79AE-4A58-9C6C-1D403F58E70C}">
      <dgm:prSet/>
      <dgm:spPr/>
      <dgm:t>
        <a:bodyPr/>
        <a:lstStyle/>
        <a:p>
          <a:endParaRPr lang="es-EC"/>
        </a:p>
      </dgm:t>
    </dgm:pt>
    <dgm:pt modelId="{81834EAA-74B0-41A9-A518-86F43842A516}" type="sibTrans" cxnId="{8A0C5F80-79AE-4A58-9C6C-1D403F58E70C}">
      <dgm:prSet/>
      <dgm:spPr/>
      <dgm:t>
        <a:bodyPr/>
        <a:lstStyle/>
        <a:p>
          <a:endParaRPr lang="es-EC"/>
        </a:p>
      </dgm:t>
    </dgm:pt>
    <dgm:pt modelId="{DC395A4B-80C2-4F06-83D8-65027A5C2714}" type="pres">
      <dgm:prSet presAssocID="{D5D3924B-F951-440D-A608-4C3BDF862628}" presName="Name0" presStyleCnt="0">
        <dgm:presLayoutVars>
          <dgm:chMax val="4"/>
          <dgm:resizeHandles val="exact"/>
        </dgm:presLayoutVars>
      </dgm:prSet>
      <dgm:spPr/>
      <dgm:t>
        <a:bodyPr/>
        <a:lstStyle/>
        <a:p>
          <a:endParaRPr lang="es-EC"/>
        </a:p>
      </dgm:t>
    </dgm:pt>
    <dgm:pt modelId="{6EACF296-F852-454B-9344-1D48E004E06B}" type="pres">
      <dgm:prSet presAssocID="{D5D3924B-F951-440D-A608-4C3BDF862628}" presName="ellipse" presStyleLbl="trBgShp" presStyleIdx="0" presStyleCnt="1"/>
      <dgm:spPr/>
    </dgm:pt>
    <dgm:pt modelId="{61F57972-8F42-407D-8FCB-4A9F811350BD}" type="pres">
      <dgm:prSet presAssocID="{D5D3924B-F951-440D-A608-4C3BDF862628}" presName="arrow1" presStyleLbl="fgShp" presStyleIdx="0" presStyleCnt="1"/>
      <dgm:spPr/>
    </dgm:pt>
    <dgm:pt modelId="{B0BA3632-7A72-4DE1-AF80-E0E50CE31101}" type="pres">
      <dgm:prSet presAssocID="{D5D3924B-F951-440D-A608-4C3BDF862628}" presName="rectangle" presStyleLbl="revTx" presStyleIdx="0" presStyleCnt="1" custScaleX="117108">
        <dgm:presLayoutVars>
          <dgm:bulletEnabled val="1"/>
        </dgm:presLayoutVars>
      </dgm:prSet>
      <dgm:spPr/>
      <dgm:t>
        <a:bodyPr/>
        <a:lstStyle/>
        <a:p>
          <a:endParaRPr lang="es-EC"/>
        </a:p>
      </dgm:t>
    </dgm:pt>
    <dgm:pt modelId="{41DC555C-7C0C-400C-B927-4AFA418CBEEF}" type="pres">
      <dgm:prSet presAssocID="{80E8A656-D843-4186-ACFC-E51918E27BD5}" presName="item1" presStyleLbl="node1" presStyleIdx="0" presStyleCnt="3" custScaleX="121020" custScaleY="114198" custLinFactNeighborX="-12902" custLinFactNeighborY="10609">
        <dgm:presLayoutVars>
          <dgm:bulletEnabled val="1"/>
        </dgm:presLayoutVars>
      </dgm:prSet>
      <dgm:spPr/>
      <dgm:t>
        <a:bodyPr/>
        <a:lstStyle/>
        <a:p>
          <a:endParaRPr lang="es-EC"/>
        </a:p>
      </dgm:t>
    </dgm:pt>
    <dgm:pt modelId="{3746369F-EDED-447D-8EF8-9020891D02ED}" type="pres">
      <dgm:prSet presAssocID="{80B5DA68-DC9B-47D6-AC64-C84F69E7ED6F}" presName="item2" presStyleLbl="node1" presStyleIdx="1" presStyleCnt="3" custLinFactNeighborX="20486" custLinFactNeighborY="-27767">
        <dgm:presLayoutVars>
          <dgm:bulletEnabled val="1"/>
        </dgm:presLayoutVars>
      </dgm:prSet>
      <dgm:spPr/>
      <dgm:t>
        <a:bodyPr/>
        <a:lstStyle/>
        <a:p>
          <a:endParaRPr lang="es-EC"/>
        </a:p>
      </dgm:t>
    </dgm:pt>
    <dgm:pt modelId="{FC4F290D-19F5-45CB-818E-F42E15CEBD03}" type="pres">
      <dgm:prSet presAssocID="{6F46700E-CD15-45B6-B0C2-4E396442E604}" presName="item3" presStyleLbl="node1" presStyleIdx="2" presStyleCnt="3" custLinFactNeighborX="22842" custLinFactNeighborY="27910">
        <dgm:presLayoutVars>
          <dgm:bulletEnabled val="1"/>
        </dgm:presLayoutVars>
      </dgm:prSet>
      <dgm:spPr/>
      <dgm:t>
        <a:bodyPr/>
        <a:lstStyle/>
        <a:p>
          <a:endParaRPr lang="es-EC"/>
        </a:p>
      </dgm:t>
    </dgm:pt>
    <dgm:pt modelId="{FF70B0BA-ADB7-4491-B914-34A5D9248C15}" type="pres">
      <dgm:prSet presAssocID="{D5D3924B-F951-440D-A608-4C3BDF862628}" presName="funnel" presStyleLbl="trAlignAcc1" presStyleIdx="0" presStyleCnt="1" custLinFactNeighborX="-2134" custLinFactNeighborY="-893"/>
      <dgm:spPr/>
    </dgm:pt>
  </dgm:ptLst>
  <dgm:cxnLst>
    <dgm:cxn modelId="{8A0C5F80-79AE-4A58-9C6C-1D403F58E70C}" srcId="{D5D3924B-F951-440D-A608-4C3BDF862628}" destId="{6F46700E-CD15-45B6-B0C2-4E396442E604}" srcOrd="3" destOrd="0" parTransId="{49B52C6F-9DFD-4B8F-8CB0-348D021D6DD3}" sibTransId="{81834EAA-74B0-41A9-A518-86F43842A516}"/>
    <dgm:cxn modelId="{452304A4-7BC8-4CEF-AFFE-AFE1E29D83A1}" type="presOf" srcId="{80B5DA68-DC9B-47D6-AC64-C84F69E7ED6F}" destId="{41DC555C-7C0C-400C-B927-4AFA418CBEEF}" srcOrd="0" destOrd="0" presId="urn:microsoft.com/office/officeart/2005/8/layout/funnel1"/>
    <dgm:cxn modelId="{C1A89C70-E8F1-4B5D-9A07-5479E59D78C0}" srcId="{D5D3924B-F951-440D-A608-4C3BDF862628}" destId="{80E8A656-D843-4186-ACFC-E51918E27BD5}" srcOrd="1" destOrd="0" parTransId="{9831F9AB-5C4B-4EC1-AB20-0A11435330E9}" sibTransId="{6711AECF-CA76-49C4-BDD4-0A9E1B0E733C}"/>
    <dgm:cxn modelId="{011FDE4B-92B6-4942-B57A-BBBF5F0C76FF}" type="presOf" srcId="{8B287432-C5B1-4C0C-800D-FEC691EA6682}" destId="{FC4F290D-19F5-45CB-818E-F42E15CEBD03}" srcOrd="0" destOrd="0" presId="urn:microsoft.com/office/officeart/2005/8/layout/funnel1"/>
    <dgm:cxn modelId="{881543FF-6911-4295-B132-F5FE0CF920FE}" type="presOf" srcId="{80E8A656-D843-4186-ACFC-E51918E27BD5}" destId="{3746369F-EDED-447D-8EF8-9020891D02ED}" srcOrd="0" destOrd="0" presId="urn:microsoft.com/office/officeart/2005/8/layout/funnel1"/>
    <dgm:cxn modelId="{27D50A66-F220-4ED4-8642-3381E3E5AF26}" srcId="{D5D3924B-F951-440D-A608-4C3BDF862628}" destId="{8B287432-C5B1-4C0C-800D-FEC691EA6682}" srcOrd="0" destOrd="0" parTransId="{5778371E-8F64-49A2-AB6C-0D5B3BD3238B}" sibTransId="{4DAF744B-8B2A-413F-9976-AE19788DCFBB}"/>
    <dgm:cxn modelId="{263CB642-395C-49E3-80FF-9D019DF02F7B}" type="presOf" srcId="{D5D3924B-F951-440D-A608-4C3BDF862628}" destId="{DC395A4B-80C2-4F06-83D8-65027A5C2714}" srcOrd="0" destOrd="0" presId="urn:microsoft.com/office/officeart/2005/8/layout/funnel1"/>
    <dgm:cxn modelId="{9B5F2D75-C59C-4284-80A9-7BDB305ADA72}" srcId="{D5D3924B-F951-440D-A608-4C3BDF862628}" destId="{80B5DA68-DC9B-47D6-AC64-C84F69E7ED6F}" srcOrd="2" destOrd="0" parTransId="{020F6C60-63DD-431C-A543-5E2F39E6C83D}" sibTransId="{7E741DA7-F146-412A-B324-D8EEA2B72C06}"/>
    <dgm:cxn modelId="{2DF2BF9F-C2AE-49C6-AFDD-1D941120DC18}" type="presOf" srcId="{6F46700E-CD15-45B6-B0C2-4E396442E604}" destId="{B0BA3632-7A72-4DE1-AF80-E0E50CE31101}" srcOrd="0" destOrd="0" presId="urn:microsoft.com/office/officeart/2005/8/layout/funnel1"/>
    <dgm:cxn modelId="{77CDE129-A61F-460A-B3AB-1CE899D8EC7F}" type="presParOf" srcId="{DC395A4B-80C2-4F06-83D8-65027A5C2714}" destId="{6EACF296-F852-454B-9344-1D48E004E06B}" srcOrd="0" destOrd="0" presId="urn:microsoft.com/office/officeart/2005/8/layout/funnel1"/>
    <dgm:cxn modelId="{852AC850-0152-4D6A-B83E-9AEF16A431CA}" type="presParOf" srcId="{DC395A4B-80C2-4F06-83D8-65027A5C2714}" destId="{61F57972-8F42-407D-8FCB-4A9F811350BD}" srcOrd="1" destOrd="0" presId="urn:microsoft.com/office/officeart/2005/8/layout/funnel1"/>
    <dgm:cxn modelId="{79CA0455-3DDB-485A-A4F1-81C41106EB4F}" type="presParOf" srcId="{DC395A4B-80C2-4F06-83D8-65027A5C2714}" destId="{B0BA3632-7A72-4DE1-AF80-E0E50CE31101}" srcOrd="2" destOrd="0" presId="urn:microsoft.com/office/officeart/2005/8/layout/funnel1"/>
    <dgm:cxn modelId="{E3A78169-0D23-4C69-8868-D872022D0877}" type="presParOf" srcId="{DC395A4B-80C2-4F06-83D8-65027A5C2714}" destId="{41DC555C-7C0C-400C-B927-4AFA418CBEEF}" srcOrd="3" destOrd="0" presId="urn:microsoft.com/office/officeart/2005/8/layout/funnel1"/>
    <dgm:cxn modelId="{34E6505E-FBBD-40AE-AFE6-7F6396D5AE17}" type="presParOf" srcId="{DC395A4B-80C2-4F06-83D8-65027A5C2714}" destId="{3746369F-EDED-447D-8EF8-9020891D02ED}" srcOrd="4" destOrd="0" presId="urn:microsoft.com/office/officeart/2005/8/layout/funnel1"/>
    <dgm:cxn modelId="{6906200D-EBF2-457A-BA6A-41F1B3DC2031}" type="presParOf" srcId="{DC395A4B-80C2-4F06-83D8-65027A5C2714}" destId="{FC4F290D-19F5-45CB-818E-F42E15CEBD03}" srcOrd="5" destOrd="0" presId="urn:microsoft.com/office/officeart/2005/8/layout/funnel1"/>
    <dgm:cxn modelId="{4753C19A-FDE4-4983-B02E-C817F4B202E4}" type="presParOf" srcId="{DC395A4B-80C2-4F06-83D8-65027A5C2714}" destId="{FF70B0BA-ADB7-4491-B914-34A5D9248C15}"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54889E-D125-4E34-B0FF-673E7C265E0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09B11B30-8DC6-4A7F-9587-CE83C525707F}">
      <dgm:prSet phldrT="[Texto]" custT="1">
        <dgm:style>
          <a:lnRef idx="0">
            <a:schemeClr val="accent6"/>
          </a:lnRef>
          <a:fillRef idx="3">
            <a:schemeClr val="accent6"/>
          </a:fillRef>
          <a:effectRef idx="3">
            <a:schemeClr val="accent6"/>
          </a:effectRef>
          <a:fontRef idx="minor">
            <a:schemeClr val="lt1"/>
          </a:fontRef>
        </dgm:style>
      </dgm:prSet>
      <dgm:spPr>
        <a:solidFill>
          <a:srgbClr val="CCECFF"/>
        </a:solidFill>
        <a:scene3d>
          <a:camera prst="orthographicFront"/>
          <a:lightRig rig="threePt" dir="t"/>
        </a:scene3d>
        <a:sp3d>
          <a:bevelT w="165100" prst="coolSlant"/>
        </a:sp3d>
      </dgm:spPr>
      <dgm:t>
        <a:bodyPr/>
        <a:lstStyle/>
        <a:p>
          <a:pPr algn="ctr"/>
          <a:r>
            <a:rPr lang="es-EC" sz="2400" b="1" dirty="0" smtClean="0">
              <a:solidFill>
                <a:schemeClr val="tx1"/>
              </a:solidFill>
            </a:rPr>
            <a:t>Objetivo General</a:t>
          </a:r>
          <a:endParaRPr lang="es-EC" sz="2400" b="1" dirty="0">
            <a:solidFill>
              <a:schemeClr val="tx1"/>
            </a:solidFill>
          </a:endParaRPr>
        </a:p>
      </dgm:t>
    </dgm:pt>
    <dgm:pt modelId="{8A367C1D-1857-4199-8E7C-B6764C23A01C}" type="parTrans" cxnId="{93D9F1A6-BFC5-4001-844B-0731D242832A}">
      <dgm:prSet/>
      <dgm:spPr/>
      <dgm:t>
        <a:bodyPr/>
        <a:lstStyle/>
        <a:p>
          <a:endParaRPr lang="es-EC"/>
        </a:p>
      </dgm:t>
    </dgm:pt>
    <dgm:pt modelId="{FABF4FB0-BE2D-42B1-AFCF-962EC29DD5A2}" type="sibTrans" cxnId="{93D9F1A6-BFC5-4001-844B-0731D242832A}">
      <dgm:prSet/>
      <dgm:spPr/>
      <dgm:t>
        <a:bodyPr/>
        <a:lstStyle/>
        <a:p>
          <a:endParaRPr lang="es-EC"/>
        </a:p>
      </dgm:t>
    </dgm:pt>
    <dgm:pt modelId="{F18994F7-4F03-4B4C-8480-085F374C1518}" type="pres">
      <dgm:prSet presAssocID="{A054889E-D125-4E34-B0FF-673E7C265E06}" presName="linear" presStyleCnt="0">
        <dgm:presLayoutVars>
          <dgm:dir/>
          <dgm:animLvl val="lvl"/>
          <dgm:resizeHandles val="exact"/>
        </dgm:presLayoutVars>
      </dgm:prSet>
      <dgm:spPr/>
      <dgm:t>
        <a:bodyPr/>
        <a:lstStyle/>
        <a:p>
          <a:endParaRPr lang="es-EC"/>
        </a:p>
      </dgm:t>
    </dgm:pt>
    <dgm:pt modelId="{80067B36-3D17-4054-9AF4-D91F337B2FC1}" type="pres">
      <dgm:prSet presAssocID="{09B11B30-8DC6-4A7F-9587-CE83C525707F}" presName="parentLin" presStyleCnt="0"/>
      <dgm:spPr>
        <a:scene3d>
          <a:camera prst="orthographicFront"/>
          <a:lightRig rig="threePt" dir="t"/>
        </a:scene3d>
        <a:sp3d>
          <a:bevelT w="165100" prst="coolSlant"/>
        </a:sp3d>
      </dgm:spPr>
      <dgm:t>
        <a:bodyPr/>
        <a:lstStyle/>
        <a:p>
          <a:endParaRPr lang="es-EC"/>
        </a:p>
      </dgm:t>
    </dgm:pt>
    <dgm:pt modelId="{A9D12DC8-52CE-4B9E-A5C5-E50E57AFC3BE}" type="pres">
      <dgm:prSet presAssocID="{09B11B30-8DC6-4A7F-9587-CE83C525707F}" presName="parentLeftMargin" presStyleLbl="node1" presStyleIdx="0" presStyleCnt="1"/>
      <dgm:spPr/>
      <dgm:t>
        <a:bodyPr/>
        <a:lstStyle/>
        <a:p>
          <a:endParaRPr lang="es-EC"/>
        </a:p>
      </dgm:t>
    </dgm:pt>
    <dgm:pt modelId="{F3EE3E44-97A2-45F3-8826-C7B7B51254DE}" type="pres">
      <dgm:prSet presAssocID="{09B11B30-8DC6-4A7F-9587-CE83C525707F}" presName="parentText" presStyleLbl="node1" presStyleIdx="0" presStyleCnt="1" custFlipHor="1" custScaleX="81929">
        <dgm:presLayoutVars>
          <dgm:chMax val="0"/>
          <dgm:bulletEnabled val="1"/>
        </dgm:presLayoutVars>
      </dgm:prSet>
      <dgm:spPr/>
      <dgm:t>
        <a:bodyPr/>
        <a:lstStyle/>
        <a:p>
          <a:endParaRPr lang="es-EC"/>
        </a:p>
      </dgm:t>
    </dgm:pt>
    <dgm:pt modelId="{977EBDC0-FCAB-49F9-ACE6-150A869F2225}" type="pres">
      <dgm:prSet presAssocID="{09B11B30-8DC6-4A7F-9587-CE83C525707F}" presName="negativeSpace" presStyleCnt="0"/>
      <dgm:spPr>
        <a:scene3d>
          <a:camera prst="orthographicFront"/>
          <a:lightRig rig="threePt" dir="t"/>
        </a:scene3d>
        <a:sp3d>
          <a:bevelT w="165100" prst="coolSlant"/>
        </a:sp3d>
      </dgm:spPr>
      <dgm:t>
        <a:bodyPr/>
        <a:lstStyle/>
        <a:p>
          <a:endParaRPr lang="es-EC"/>
        </a:p>
      </dgm:t>
    </dgm:pt>
    <dgm:pt modelId="{D44EDB4D-656D-45F7-AFEA-C0B064B097E0}" type="pres">
      <dgm:prSet presAssocID="{09B11B30-8DC6-4A7F-9587-CE83C525707F}" presName="childText" presStyleLbl="conFgAcc1" presStyleIdx="0" presStyleCnt="1" custLinFactNeighborY="4739">
        <dgm:presLayoutVars>
          <dgm:bulletEnabled val="1"/>
        </dgm:presLayoutVars>
        <dgm:style>
          <a:lnRef idx="1">
            <a:schemeClr val="accent3"/>
          </a:lnRef>
          <a:fillRef idx="3">
            <a:schemeClr val="accent3"/>
          </a:fillRef>
          <a:effectRef idx="2">
            <a:schemeClr val="accent3"/>
          </a:effectRef>
          <a:fontRef idx="minor">
            <a:schemeClr val="lt1"/>
          </a:fontRef>
        </dgm:style>
      </dgm:prSet>
      <dgm:spPr>
        <a:solidFill>
          <a:srgbClr val="002060"/>
        </a:solidFill>
        <a:ln w="28575">
          <a:solidFill>
            <a:srgbClr val="FFFF00"/>
          </a:solidFill>
        </a:ln>
        <a:scene3d>
          <a:camera prst="orthographicFront"/>
          <a:lightRig rig="threePt" dir="t"/>
        </a:scene3d>
        <a:sp3d>
          <a:bevelT w="165100" prst="coolSlant"/>
        </a:sp3d>
      </dgm:spPr>
      <dgm:t>
        <a:bodyPr/>
        <a:lstStyle/>
        <a:p>
          <a:endParaRPr lang="es-EC"/>
        </a:p>
      </dgm:t>
    </dgm:pt>
  </dgm:ptLst>
  <dgm:cxnLst>
    <dgm:cxn modelId="{7F999430-DA39-4CAA-9D77-9141B69ADD9F}" type="presOf" srcId="{09B11B30-8DC6-4A7F-9587-CE83C525707F}" destId="{F3EE3E44-97A2-45F3-8826-C7B7B51254DE}" srcOrd="1" destOrd="0" presId="urn:microsoft.com/office/officeart/2005/8/layout/list1"/>
    <dgm:cxn modelId="{93D9F1A6-BFC5-4001-844B-0731D242832A}" srcId="{A054889E-D125-4E34-B0FF-673E7C265E06}" destId="{09B11B30-8DC6-4A7F-9587-CE83C525707F}" srcOrd="0" destOrd="0" parTransId="{8A367C1D-1857-4199-8E7C-B6764C23A01C}" sibTransId="{FABF4FB0-BE2D-42B1-AFCF-962EC29DD5A2}"/>
    <dgm:cxn modelId="{B143091D-1E65-4E91-BCCD-E03AC8DAC9F6}" type="presOf" srcId="{09B11B30-8DC6-4A7F-9587-CE83C525707F}" destId="{A9D12DC8-52CE-4B9E-A5C5-E50E57AFC3BE}" srcOrd="0" destOrd="0" presId="urn:microsoft.com/office/officeart/2005/8/layout/list1"/>
    <dgm:cxn modelId="{CAA62BD2-56F1-44B8-ABAA-C833E749DEB4}" type="presOf" srcId="{A054889E-D125-4E34-B0FF-673E7C265E06}" destId="{F18994F7-4F03-4B4C-8480-085F374C1518}" srcOrd="0" destOrd="0" presId="urn:microsoft.com/office/officeart/2005/8/layout/list1"/>
    <dgm:cxn modelId="{C0001D75-2EFB-4FFB-AB08-8383C08E6441}" type="presParOf" srcId="{F18994F7-4F03-4B4C-8480-085F374C1518}" destId="{80067B36-3D17-4054-9AF4-D91F337B2FC1}" srcOrd="0" destOrd="0" presId="urn:microsoft.com/office/officeart/2005/8/layout/list1"/>
    <dgm:cxn modelId="{03C22C9C-C226-49AD-B138-32CC6CE39D5F}" type="presParOf" srcId="{80067B36-3D17-4054-9AF4-D91F337B2FC1}" destId="{A9D12DC8-52CE-4B9E-A5C5-E50E57AFC3BE}" srcOrd="0" destOrd="0" presId="urn:microsoft.com/office/officeart/2005/8/layout/list1"/>
    <dgm:cxn modelId="{6A40BCF9-0C75-4530-8C5C-7BB5C5BE3F38}" type="presParOf" srcId="{80067B36-3D17-4054-9AF4-D91F337B2FC1}" destId="{F3EE3E44-97A2-45F3-8826-C7B7B51254DE}" srcOrd="1" destOrd="0" presId="urn:microsoft.com/office/officeart/2005/8/layout/list1"/>
    <dgm:cxn modelId="{20891654-DA01-4829-A9B2-9F306448CEFC}" type="presParOf" srcId="{F18994F7-4F03-4B4C-8480-085F374C1518}" destId="{977EBDC0-FCAB-49F9-ACE6-150A869F2225}" srcOrd="1" destOrd="0" presId="urn:microsoft.com/office/officeart/2005/8/layout/list1"/>
    <dgm:cxn modelId="{FCEB5F25-E0F9-46D2-99EA-714202E24D65}" type="presParOf" srcId="{F18994F7-4F03-4B4C-8480-085F374C1518}" destId="{D44EDB4D-656D-45F7-AFEA-C0B064B097E0}" srcOrd="2" destOrd="0" presId="urn:microsoft.com/office/officeart/2005/8/layout/list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54889E-D125-4E34-B0FF-673E7C265E0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09B11B30-8DC6-4A7F-9587-CE83C525707F}">
      <dgm:prSet phldrT="[Texto]" custT="1">
        <dgm:style>
          <a:lnRef idx="0">
            <a:schemeClr val="accent6"/>
          </a:lnRef>
          <a:fillRef idx="3">
            <a:schemeClr val="accent6"/>
          </a:fillRef>
          <a:effectRef idx="3">
            <a:schemeClr val="accent6"/>
          </a:effectRef>
          <a:fontRef idx="minor">
            <a:schemeClr val="lt1"/>
          </a:fontRef>
        </dgm:style>
      </dgm:prSet>
      <dgm:spPr>
        <a:solidFill>
          <a:srgbClr val="CCECFF"/>
        </a:solidFill>
        <a:scene3d>
          <a:camera prst="orthographicFront"/>
          <a:lightRig rig="threePt" dir="t"/>
        </a:scene3d>
        <a:sp3d>
          <a:bevelT w="165100" prst="coolSlant"/>
        </a:sp3d>
      </dgm:spPr>
      <dgm:t>
        <a:bodyPr/>
        <a:lstStyle/>
        <a:p>
          <a:pPr algn="ctr"/>
          <a:r>
            <a:rPr lang="es-EC" sz="2400" b="1" dirty="0" smtClean="0">
              <a:solidFill>
                <a:schemeClr val="tx1"/>
              </a:solidFill>
            </a:rPr>
            <a:t>Objetivos Específicos</a:t>
          </a:r>
          <a:endParaRPr lang="es-EC" sz="2400" b="1" dirty="0">
            <a:solidFill>
              <a:schemeClr val="tx1"/>
            </a:solidFill>
          </a:endParaRPr>
        </a:p>
      </dgm:t>
    </dgm:pt>
    <dgm:pt modelId="{8A367C1D-1857-4199-8E7C-B6764C23A01C}" type="parTrans" cxnId="{93D9F1A6-BFC5-4001-844B-0731D242832A}">
      <dgm:prSet/>
      <dgm:spPr/>
      <dgm:t>
        <a:bodyPr/>
        <a:lstStyle/>
        <a:p>
          <a:endParaRPr lang="es-EC"/>
        </a:p>
      </dgm:t>
    </dgm:pt>
    <dgm:pt modelId="{FABF4FB0-BE2D-42B1-AFCF-962EC29DD5A2}" type="sibTrans" cxnId="{93D9F1A6-BFC5-4001-844B-0731D242832A}">
      <dgm:prSet/>
      <dgm:spPr/>
      <dgm:t>
        <a:bodyPr/>
        <a:lstStyle/>
        <a:p>
          <a:endParaRPr lang="es-EC"/>
        </a:p>
      </dgm:t>
    </dgm:pt>
    <dgm:pt modelId="{F18994F7-4F03-4B4C-8480-085F374C1518}" type="pres">
      <dgm:prSet presAssocID="{A054889E-D125-4E34-B0FF-673E7C265E06}" presName="linear" presStyleCnt="0">
        <dgm:presLayoutVars>
          <dgm:dir/>
          <dgm:animLvl val="lvl"/>
          <dgm:resizeHandles val="exact"/>
        </dgm:presLayoutVars>
      </dgm:prSet>
      <dgm:spPr/>
      <dgm:t>
        <a:bodyPr/>
        <a:lstStyle/>
        <a:p>
          <a:endParaRPr lang="es-EC"/>
        </a:p>
      </dgm:t>
    </dgm:pt>
    <dgm:pt modelId="{80067B36-3D17-4054-9AF4-D91F337B2FC1}" type="pres">
      <dgm:prSet presAssocID="{09B11B30-8DC6-4A7F-9587-CE83C525707F}" presName="parentLin" presStyleCnt="0"/>
      <dgm:spPr>
        <a:scene3d>
          <a:camera prst="orthographicFront"/>
          <a:lightRig rig="threePt" dir="t"/>
        </a:scene3d>
        <a:sp3d>
          <a:bevelT w="165100" prst="coolSlant"/>
        </a:sp3d>
      </dgm:spPr>
      <dgm:t>
        <a:bodyPr/>
        <a:lstStyle/>
        <a:p>
          <a:endParaRPr lang="es-EC"/>
        </a:p>
      </dgm:t>
    </dgm:pt>
    <dgm:pt modelId="{A9D12DC8-52CE-4B9E-A5C5-E50E57AFC3BE}" type="pres">
      <dgm:prSet presAssocID="{09B11B30-8DC6-4A7F-9587-CE83C525707F}" presName="parentLeftMargin" presStyleLbl="node1" presStyleIdx="0" presStyleCnt="1"/>
      <dgm:spPr/>
      <dgm:t>
        <a:bodyPr/>
        <a:lstStyle/>
        <a:p>
          <a:endParaRPr lang="es-EC"/>
        </a:p>
      </dgm:t>
    </dgm:pt>
    <dgm:pt modelId="{F3EE3E44-97A2-45F3-8826-C7B7B51254DE}" type="pres">
      <dgm:prSet presAssocID="{09B11B30-8DC6-4A7F-9587-CE83C525707F}" presName="parentText" presStyleLbl="node1" presStyleIdx="0" presStyleCnt="1" custFlipHor="1" custScaleX="79803" custLinFactNeighborY="-5723">
        <dgm:presLayoutVars>
          <dgm:chMax val="0"/>
          <dgm:bulletEnabled val="1"/>
        </dgm:presLayoutVars>
      </dgm:prSet>
      <dgm:spPr/>
      <dgm:t>
        <a:bodyPr/>
        <a:lstStyle/>
        <a:p>
          <a:endParaRPr lang="es-EC"/>
        </a:p>
      </dgm:t>
    </dgm:pt>
    <dgm:pt modelId="{977EBDC0-FCAB-49F9-ACE6-150A869F2225}" type="pres">
      <dgm:prSet presAssocID="{09B11B30-8DC6-4A7F-9587-CE83C525707F}" presName="negativeSpace" presStyleCnt="0"/>
      <dgm:spPr>
        <a:scene3d>
          <a:camera prst="orthographicFront"/>
          <a:lightRig rig="threePt" dir="t"/>
        </a:scene3d>
        <a:sp3d>
          <a:bevelT w="165100" prst="coolSlant"/>
        </a:sp3d>
      </dgm:spPr>
      <dgm:t>
        <a:bodyPr/>
        <a:lstStyle/>
        <a:p>
          <a:endParaRPr lang="es-EC"/>
        </a:p>
      </dgm:t>
    </dgm:pt>
    <dgm:pt modelId="{D44EDB4D-656D-45F7-AFEA-C0B064B097E0}" type="pres">
      <dgm:prSet presAssocID="{09B11B30-8DC6-4A7F-9587-CE83C525707F}" presName="childText" presStyleLbl="conFgAcc1" presStyleIdx="0" presStyleCnt="1" custLinFactNeighborY="-26828">
        <dgm:presLayoutVars>
          <dgm:bulletEnabled val="1"/>
        </dgm:presLayoutVars>
        <dgm:style>
          <a:lnRef idx="1">
            <a:schemeClr val="accent3"/>
          </a:lnRef>
          <a:fillRef idx="3">
            <a:schemeClr val="accent3"/>
          </a:fillRef>
          <a:effectRef idx="2">
            <a:schemeClr val="accent3"/>
          </a:effectRef>
          <a:fontRef idx="minor">
            <a:schemeClr val="lt1"/>
          </a:fontRef>
        </dgm:style>
      </dgm:prSet>
      <dgm:spPr>
        <a:solidFill>
          <a:srgbClr val="002060"/>
        </a:solidFill>
        <a:ln w="28575">
          <a:solidFill>
            <a:srgbClr val="FFFF00"/>
          </a:solidFill>
        </a:ln>
        <a:scene3d>
          <a:camera prst="orthographicFront"/>
          <a:lightRig rig="threePt" dir="t"/>
        </a:scene3d>
        <a:sp3d>
          <a:bevelT w="165100" prst="coolSlant"/>
        </a:sp3d>
      </dgm:spPr>
      <dgm:t>
        <a:bodyPr/>
        <a:lstStyle/>
        <a:p>
          <a:endParaRPr lang="es-EC"/>
        </a:p>
      </dgm:t>
    </dgm:pt>
  </dgm:ptLst>
  <dgm:cxnLst>
    <dgm:cxn modelId="{F6576971-8CB2-44BB-AE45-150669BC7D6D}" type="presOf" srcId="{09B11B30-8DC6-4A7F-9587-CE83C525707F}" destId="{F3EE3E44-97A2-45F3-8826-C7B7B51254DE}" srcOrd="1" destOrd="0" presId="urn:microsoft.com/office/officeart/2005/8/layout/list1"/>
    <dgm:cxn modelId="{93D9F1A6-BFC5-4001-844B-0731D242832A}" srcId="{A054889E-D125-4E34-B0FF-673E7C265E06}" destId="{09B11B30-8DC6-4A7F-9587-CE83C525707F}" srcOrd="0" destOrd="0" parTransId="{8A367C1D-1857-4199-8E7C-B6764C23A01C}" sibTransId="{FABF4FB0-BE2D-42B1-AFCF-962EC29DD5A2}"/>
    <dgm:cxn modelId="{5F6A28D1-FAAB-45D1-BEB6-BD7C89F447B8}" type="presOf" srcId="{A054889E-D125-4E34-B0FF-673E7C265E06}" destId="{F18994F7-4F03-4B4C-8480-085F374C1518}" srcOrd="0" destOrd="0" presId="urn:microsoft.com/office/officeart/2005/8/layout/list1"/>
    <dgm:cxn modelId="{5217C90C-C66C-4157-947D-191DBEA53E43}" type="presOf" srcId="{09B11B30-8DC6-4A7F-9587-CE83C525707F}" destId="{A9D12DC8-52CE-4B9E-A5C5-E50E57AFC3BE}" srcOrd="0" destOrd="0" presId="urn:microsoft.com/office/officeart/2005/8/layout/list1"/>
    <dgm:cxn modelId="{650F9439-828F-4100-9914-695C7C91F183}" type="presParOf" srcId="{F18994F7-4F03-4B4C-8480-085F374C1518}" destId="{80067B36-3D17-4054-9AF4-D91F337B2FC1}" srcOrd="0" destOrd="0" presId="urn:microsoft.com/office/officeart/2005/8/layout/list1"/>
    <dgm:cxn modelId="{D3645817-6728-4EE4-A917-6CED00F4A673}" type="presParOf" srcId="{80067B36-3D17-4054-9AF4-D91F337B2FC1}" destId="{A9D12DC8-52CE-4B9E-A5C5-E50E57AFC3BE}" srcOrd="0" destOrd="0" presId="urn:microsoft.com/office/officeart/2005/8/layout/list1"/>
    <dgm:cxn modelId="{4907471E-BF9A-4FD9-9F14-DCDD55157A20}" type="presParOf" srcId="{80067B36-3D17-4054-9AF4-D91F337B2FC1}" destId="{F3EE3E44-97A2-45F3-8826-C7B7B51254DE}" srcOrd="1" destOrd="0" presId="urn:microsoft.com/office/officeart/2005/8/layout/list1"/>
    <dgm:cxn modelId="{8C0083B9-2CA0-42F4-B4EE-471912144B0E}" type="presParOf" srcId="{F18994F7-4F03-4B4C-8480-085F374C1518}" destId="{977EBDC0-FCAB-49F9-ACE6-150A869F2225}" srcOrd="1" destOrd="0" presId="urn:microsoft.com/office/officeart/2005/8/layout/list1"/>
    <dgm:cxn modelId="{208DDD6D-E93B-4310-86D6-BCB88BCF4E42}" type="presParOf" srcId="{F18994F7-4F03-4B4C-8480-085F374C1518}" destId="{D44EDB4D-656D-45F7-AFEA-C0B064B097E0}"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3C4A8A-81BE-4DE1-9E2B-056DCCB7827C}" type="doc">
      <dgm:prSet loTypeId="urn:microsoft.com/office/officeart/2005/8/layout/radial5" loCatId="cycle" qsTypeId="urn:microsoft.com/office/officeart/2005/8/quickstyle/3d1" qsCatId="3D" csTypeId="urn:microsoft.com/office/officeart/2005/8/colors/accent3_4" csCatId="accent3" phldr="1"/>
      <dgm:spPr/>
      <dgm:t>
        <a:bodyPr/>
        <a:lstStyle/>
        <a:p>
          <a:endParaRPr lang="es-EC"/>
        </a:p>
      </dgm:t>
    </dgm:pt>
    <dgm:pt modelId="{393866AE-2248-43FF-B709-D3A4542D2671}">
      <dgm:prSet phldrT="[Texto]"/>
      <dgm:spPr/>
      <dgm:t>
        <a:bodyPr/>
        <a:lstStyle/>
        <a:p>
          <a:r>
            <a:rPr lang="es-EC" b="1" dirty="0" smtClean="0"/>
            <a:t>VELAMEN DEL BESGUA</a:t>
          </a:r>
          <a:endParaRPr lang="es-EC" b="1" dirty="0"/>
        </a:p>
      </dgm:t>
    </dgm:pt>
    <dgm:pt modelId="{61AC83D2-C51B-44C6-A593-C70A9E1D2288}" type="parTrans" cxnId="{E7FE0080-4CB4-4BF4-9505-9624D7A76583}">
      <dgm:prSet/>
      <dgm:spPr/>
      <dgm:t>
        <a:bodyPr/>
        <a:lstStyle/>
        <a:p>
          <a:endParaRPr lang="es-EC"/>
        </a:p>
      </dgm:t>
    </dgm:pt>
    <dgm:pt modelId="{9B5EFB69-CFE4-4625-A953-119E6698F0BA}" type="sibTrans" cxnId="{E7FE0080-4CB4-4BF4-9505-9624D7A76583}">
      <dgm:prSet/>
      <dgm:spPr/>
      <dgm:t>
        <a:bodyPr/>
        <a:lstStyle/>
        <a:p>
          <a:endParaRPr lang="es-EC"/>
        </a:p>
      </dgm:t>
    </dgm:pt>
    <dgm:pt modelId="{D67A661C-29C7-4FD9-852E-8F1041230F91}">
      <dgm:prSet phldrT="[Texto]" phldr="1"/>
      <dgm:spPr>
        <a:noFill/>
      </dgm:spPr>
      <dgm:t>
        <a:bodyPr/>
        <a:lstStyle/>
        <a:p>
          <a:endParaRPr lang="es-EC"/>
        </a:p>
      </dgm:t>
    </dgm:pt>
    <dgm:pt modelId="{A71A9B38-86C7-4E55-8807-2F3E2CE07F46}" type="parTrans" cxnId="{2E7825C1-35A9-4F74-8AC6-3F6F45AACB28}">
      <dgm:prSet/>
      <dgm:spPr/>
      <dgm:t>
        <a:bodyPr/>
        <a:lstStyle/>
        <a:p>
          <a:endParaRPr lang="es-EC"/>
        </a:p>
      </dgm:t>
    </dgm:pt>
    <dgm:pt modelId="{9C37B617-D525-43E1-BD0A-62E530E4145F}" type="sibTrans" cxnId="{2E7825C1-35A9-4F74-8AC6-3F6F45AACB28}">
      <dgm:prSet/>
      <dgm:spPr/>
      <dgm:t>
        <a:bodyPr/>
        <a:lstStyle/>
        <a:p>
          <a:endParaRPr lang="es-EC"/>
        </a:p>
      </dgm:t>
    </dgm:pt>
    <dgm:pt modelId="{94B3D6E8-E7FD-4534-A5CD-B87524D14CCE}">
      <dgm:prSet phldrT="[Texto]" phldr="1"/>
      <dgm:spPr>
        <a:noFill/>
      </dgm:spPr>
      <dgm:t>
        <a:bodyPr/>
        <a:lstStyle/>
        <a:p>
          <a:endParaRPr lang="es-EC"/>
        </a:p>
      </dgm:t>
    </dgm:pt>
    <dgm:pt modelId="{41DF92C7-346F-4720-B9CD-BB7A306735AC}" type="parTrans" cxnId="{43054665-5026-41DA-847A-A4031C712414}">
      <dgm:prSet/>
      <dgm:spPr/>
      <dgm:t>
        <a:bodyPr/>
        <a:lstStyle/>
        <a:p>
          <a:endParaRPr lang="es-EC"/>
        </a:p>
      </dgm:t>
    </dgm:pt>
    <dgm:pt modelId="{7653C933-BC73-42B2-8627-B5404D090F1C}" type="sibTrans" cxnId="{43054665-5026-41DA-847A-A4031C712414}">
      <dgm:prSet/>
      <dgm:spPr/>
      <dgm:t>
        <a:bodyPr/>
        <a:lstStyle/>
        <a:p>
          <a:endParaRPr lang="es-EC"/>
        </a:p>
      </dgm:t>
    </dgm:pt>
    <dgm:pt modelId="{13DC624A-32C8-4778-A770-6236E0468280}">
      <dgm:prSet phldrT="[Texto]" phldr="1"/>
      <dgm:spPr>
        <a:noFill/>
      </dgm:spPr>
      <dgm:t>
        <a:bodyPr/>
        <a:lstStyle/>
        <a:p>
          <a:endParaRPr lang="es-EC" dirty="0"/>
        </a:p>
      </dgm:t>
    </dgm:pt>
    <dgm:pt modelId="{A752B8E2-914B-42E2-9FC9-0CFA76258E52}" type="parTrans" cxnId="{12D098E0-8096-48B7-B8CA-A2B00E3E4ED9}">
      <dgm:prSet/>
      <dgm:spPr/>
      <dgm:t>
        <a:bodyPr/>
        <a:lstStyle/>
        <a:p>
          <a:endParaRPr lang="es-EC"/>
        </a:p>
      </dgm:t>
    </dgm:pt>
    <dgm:pt modelId="{BF64BE2E-F3BE-4815-A011-83A4BC46CD3B}" type="sibTrans" cxnId="{12D098E0-8096-48B7-B8CA-A2B00E3E4ED9}">
      <dgm:prSet/>
      <dgm:spPr/>
      <dgm:t>
        <a:bodyPr/>
        <a:lstStyle/>
        <a:p>
          <a:endParaRPr lang="es-EC"/>
        </a:p>
      </dgm:t>
    </dgm:pt>
    <dgm:pt modelId="{582BE517-1ADE-4E9B-9AB0-87B6605C9C5D}" type="pres">
      <dgm:prSet presAssocID="{FB3C4A8A-81BE-4DE1-9E2B-056DCCB7827C}" presName="Name0" presStyleCnt="0">
        <dgm:presLayoutVars>
          <dgm:chMax val="1"/>
          <dgm:dir/>
          <dgm:animLvl val="ctr"/>
          <dgm:resizeHandles val="exact"/>
        </dgm:presLayoutVars>
      </dgm:prSet>
      <dgm:spPr/>
      <dgm:t>
        <a:bodyPr/>
        <a:lstStyle/>
        <a:p>
          <a:endParaRPr lang="es-EC"/>
        </a:p>
      </dgm:t>
    </dgm:pt>
    <dgm:pt modelId="{B070D2B1-8A57-4E48-A024-A6C5C36E2186}" type="pres">
      <dgm:prSet presAssocID="{393866AE-2248-43FF-B709-D3A4542D2671}" presName="centerShape" presStyleLbl="node0" presStyleIdx="0" presStyleCnt="1"/>
      <dgm:spPr/>
      <dgm:t>
        <a:bodyPr/>
        <a:lstStyle/>
        <a:p>
          <a:endParaRPr lang="es-EC"/>
        </a:p>
      </dgm:t>
    </dgm:pt>
    <dgm:pt modelId="{25D39601-29D1-4EBF-BA80-9A7E45947DEB}" type="pres">
      <dgm:prSet presAssocID="{A71A9B38-86C7-4E55-8807-2F3E2CE07F46}" presName="parTrans" presStyleLbl="sibTrans2D1" presStyleIdx="0" presStyleCnt="3"/>
      <dgm:spPr/>
      <dgm:t>
        <a:bodyPr/>
        <a:lstStyle/>
        <a:p>
          <a:endParaRPr lang="es-EC"/>
        </a:p>
      </dgm:t>
    </dgm:pt>
    <dgm:pt modelId="{5B73679E-EFBF-448D-B864-09C3CB1C00D2}" type="pres">
      <dgm:prSet presAssocID="{A71A9B38-86C7-4E55-8807-2F3E2CE07F46}" presName="connectorText" presStyleLbl="sibTrans2D1" presStyleIdx="0" presStyleCnt="3"/>
      <dgm:spPr/>
      <dgm:t>
        <a:bodyPr/>
        <a:lstStyle/>
        <a:p>
          <a:endParaRPr lang="es-EC"/>
        </a:p>
      </dgm:t>
    </dgm:pt>
    <dgm:pt modelId="{43FDD6CD-65E5-4A17-B638-618EB51CE27D}" type="pres">
      <dgm:prSet presAssocID="{D67A661C-29C7-4FD9-852E-8F1041230F91}" presName="node" presStyleLbl="node1" presStyleIdx="0" presStyleCnt="3">
        <dgm:presLayoutVars>
          <dgm:bulletEnabled val="1"/>
        </dgm:presLayoutVars>
      </dgm:prSet>
      <dgm:spPr/>
      <dgm:t>
        <a:bodyPr/>
        <a:lstStyle/>
        <a:p>
          <a:endParaRPr lang="es-EC"/>
        </a:p>
      </dgm:t>
    </dgm:pt>
    <dgm:pt modelId="{18B1E952-859A-4B60-BB09-EE76E0CDC547}" type="pres">
      <dgm:prSet presAssocID="{41DF92C7-346F-4720-B9CD-BB7A306735AC}" presName="parTrans" presStyleLbl="sibTrans2D1" presStyleIdx="1" presStyleCnt="3"/>
      <dgm:spPr/>
      <dgm:t>
        <a:bodyPr/>
        <a:lstStyle/>
        <a:p>
          <a:endParaRPr lang="es-EC"/>
        </a:p>
      </dgm:t>
    </dgm:pt>
    <dgm:pt modelId="{C96A000A-5A87-45D4-8534-8DD781D4E9FC}" type="pres">
      <dgm:prSet presAssocID="{41DF92C7-346F-4720-B9CD-BB7A306735AC}" presName="connectorText" presStyleLbl="sibTrans2D1" presStyleIdx="1" presStyleCnt="3"/>
      <dgm:spPr/>
      <dgm:t>
        <a:bodyPr/>
        <a:lstStyle/>
        <a:p>
          <a:endParaRPr lang="es-EC"/>
        </a:p>
      </dgm:t>
    </dgm:pt>
    <dgm:pt modelId="{E98F1E2D-781E-4755-8F61-A60EF645ABBF}" type="pres">
      <dgm:prSet presAssocID="{94B3D6E8-E7FD-4534-A5CD-B87524D14CCE}" presName="node" presStyleLbl="node1" presStyleIdx="1" presStyleCnt="3">
        <dgm:presLayoutVars>
          <dgm:bulletEnabled val="1"/>
        </dgm:presLayoutVars>
      </dgm:prSet>
      <dgm:spPr/>
      <dgm:t>
        <a:bodyPr/>
        <a:lstStyle/>
        <a:p>
          <a:endParaRPr lang="es-EC"/>
        </a:p>
      </dgm:t>
    </dgm:pt>
    <dgm:pt modelId="{5C5D1416-6461-4EE4-9367-9C5BF72B68EB}" type="pres">
      <dgm:prSet presAssocID="{A752B8E2-914B-42E2-9FC9-0CFA76258E52}" presName="parTrans" presStyleLbl="sibTrans2D1" presStyleIdx="2" presStyleCnt="3"/>
      <dgm:spPr/>
      <dgm:t>
        <a:bodyPr/>
        <a:lstStyle/>
        <a:p>
          <a:endParaRPr lang="es-EC"/>
        </a:p>
      </dgm:t>
    </dgm:pt>
    <dgm:pt modelId="{0E3E1D7A-F036-43A3-A754-4ADC45C4535B}" type="pres">
      <dgm:prSet presAssocID="{A752B8E2-914B-42E2-9FC9-0CFA76258E52}" presName="connectorText" presStyleLbl="sibTrans2D1" presStyleIdx="2" presStyleCnt="3"/>
      <dgm:spPr/>
      <dgm:t>
        <a:bodyPr/>
        <a:lstStyle/>
        <a:p>
          <a:endParaRPr lang="es-EC"/>
        </a:p>
      </dgm:t>
    </dgm:pt>
    <dgm:pt modelId="{64AF19EE-BD39-4E60-83CE-322356771A8D}" type="pres">
      <dgm:prSet presAssocID="{13DC624A-32C8-4778-A770-6236E0468280}" presName="node" presStyleLbl="node1" presStyleIdx="2" presStyleCnt="3">
        <dgm:presLayoutVars>
          <dgm:bulletEnabled val="1"/>
        </dgm:presLayoutVars>
      </dgm:prSet>
      <dgm:spPr/>
      <dgm:t>
        <a:bodyPr/>
        <a:lstStyle/>
        <a:p>
          <a:endParaRPr lang="es-EC"/>
        </a:p>
      </dgm:t>
    </dgm:pt>
  </dgm:ptLst>
  <dgm:cxnLst>
    <dgm:cxn modelId="{95DD1964-0980-40C7-B65E-489A5A179E52}" type="presOf" srcId="{A71A9B38-86C7-4E55-8807-2F3E2CE07F46}" destId="{5B73679E-EFBF-448D-B864-09C3CB1C00D2}" srcOrd="1" destOrd="0" presId="urn:microsoft.com/office/officeart/2005/8/layout/radial5"/>
    <dgm:cxn modelId="{43054665-5026-41DA-847A-A4031C712414}" srcId="{393866AE-2248-43FF-B709-D3A4542D2671}" destId="{94B3D6E8-E7FD-4534-A5CD-B87524D14CCE}" srcOrd="1" destOrd="0" parTransId="{41DF92C7-346F-4720-B9CD-BB7A306735AC}" sibTransId="{7653C933-BC73-42B2-8627-B5404D090F1C}"/>
    <dgm:cxn modelId="{12D098E0-8096-48B7-B8CA-A2B00E3E4ED9}" srcId="{393866AE-2248-43FF-B709-D3A4542D2671}" destId="{13DC624A-32C8-4778-A770-6236E0468280}" srcOrd="2" destOrd="0" parTransId="{A752B8E2-914B-42E2-9FC9-0CFA76258E52}" sibTransId="{BF64BE2E-F3BE-4815-A011-83A4BC46CD3B}"/>
    <dgm:cxn modelId="{7CDC0EF0-D23D-433D-97EA-4E612ED263B4}" type="presOf" srcId="{41DF92C7-346F-4720-B9CD-BB7A306735AC}" destId="{C96A000A-5A87-45D4-8534-8DD781D4E9FC}" srcOrd="1" destOrd="0" presId="urn:microsoft.com/office/officeart/2005/8/layout/radial5"/>
    <dgm:cxn modelId="{2E7825C1-35A9-4F74-8AC6-3F6F45AACB28}" srcId="{393866AE-2248-43FF-B709-D3A4542D2671}" destId="{D67A661C-29C7-4FD9-852E-8F1041230F91}" srcOrd="0" destOrd="0" parTransId="{A71A9B38-86C7-4E55-8807-2F3E2CE07F46}" sibTransId="{9C37B617-D525-43E1-BD0A-62E530E4145F}"/>
    <dgm:cxn modelId="{3F421B60-14D9-4DB7-90ED-A19D45F6B259}" type="presOf" srcId="{41DF92C7-346F-4720-B9CD-BB7A306735AC}" destId="{18B1E952-859A-4B60-BB09-EE76E0CDC547}" srcOrd="0" destOrd="0" presId="urn:microsoft.com/office/officeart/2005/8/layout/radial5"/>
    <dgm:cxn modelId="{12A16E26-82C0-4A74-B5FB-E7BEC286C7B3}" type="presOf" srcId="{A752B8E2-914B-42E2-9FC9-0CFA76258E52}" destId="{0E3E1D7A-F036-43A3-A754-4ADC45C4535B}" srcOrd="1" destOrd="0" presId="urn:microsoft.com/office/officeart/2005/8/layout/radial5"/>
    <dgm:cxn modelId="{03CF1E5A-0E18-4E2E-A6A8-8842ED5ADFC1}" type="presOf" srcId="{13DC624A-32C8-4778-A770-6236E0468280}" destId="{64AF19EE-BD39-4E60-83CE-322356771A8D}" srcOrd="0" destOrd="0" presId="urn:microsoft.com/office/officeart/2005/8/layout/radial5"/>
    <dgm:cxn modelId="{38AD6F51-FD30-4C12-93F3-556EA2E22DF7}" type="presOf" srcId="{D67A661C-29C7-4FD9-852E-8F1041230F91}" destId="{43FDD6CD-65E5-4A17-B638-618EB51CE27D}" srcOrd="0" destOrd="0" presId="urn:microsoft.com/office/officeart/2005/8/layout/radial5"/>
    <dgm:cxn modelId="{1B6A9ED8-2028-4608-B680-2DEBB9064791}" type="presOf" srcId="{94B3D6E8-E7FD-4534-A5CD-B87524D14CCE}" destId="{E98F1E2D-781E-4755-8F61-A60EF645ABBF}" srcOrd="0" destOrd="0" presId="urn:microsoft.com/office/officeart/2005/8/layout/radial5"/>
    <dgm:cxn modelId="{E7FE0080-4CB4-4BF4-9505-9624D7A76583}" srcId="{FB3C4A8A-81BE-4DE1-9E2B-056DCCB7827C}" destId="{393866AE-2248-43FF-B709-D3A4542D2671}" srcOrd="0" destOrd="0" parTransId="{61AC83D2-C51B-44C6-A593-C70A9E1D2288}" sibTransId="{9B5EFB69-CFE4-4625-A953-119E6698F0BA}"/>
    <dgm:cxn modelId="{59B66F95-9169-4423-A0F7-B121B0E0CD7E}" type="presOf" srcId="{FB3C4A8A-81BE-4DE1-9E2B-056DCCB7827C}" destId="{582BE517-1ADE-4E9B-9AB0-87B6605C9C5D}" srcOrd="0" destOrd="0" presId="urn:microsoft.com/office/officeart/2005/8/layout/radial5"/>
    <dgm:cxn modelId="{8AFBA199-36FB-4A86-9E6B-E9148C5A3A38}" type="presOf" srcId="{393866AE-2248-43FF-B709-D3A4542D2671}" destId="{B070D2B1-8A57-4E48-A024-A6C5C36E2186}" srcOrd="0" destOrd="0" presId="urn:microsoft.com/office/officeart/2005/8/layout/radial5"/>
    <dgm:cxn modelId="{7AA9C4AD-4ABD-456E-B789-B9C7E19004D6}" type="presOf" srcId="{A752B8E2-914B-42E2-9FC9-0CFA76258E52}" destId="{5C5D1416-6461-4EE4-9367-9C5BF72B68EB}" srcOrd="0" destOrd="0" presId="urn:microsoft.com/office/officeart/2005/8/layout/radial5"/>
    <dgm:cxn modelId="{9D62E2C4-CC37-4AB8-AB67-52BBFB5B7D4F}" type="presOf" srcId="{A71A9B38-86C7-4E55-8807-2F3E2CE07F46}" destId="{25D39601-29D1-4EBF-BA80-9A7E45947DEB}" srcOrd="0" destOrd="0" presId="urn:microsoft.com/office/officeart/2005/8/layout/radial5"/>
    <dgm:cxn modelId="{E4CBED99-4DDB-4B7B-A861-731A04300026}" type="presParOf" srcId="{582BE517-1ADE-4E9B-9AB0-87B6605C9C5D}" destId="{B070D2B1-8A57-4E48-A024-A6C5C36E2186}" srcOrd="0" destOrd="0" presId="urn:microsoft.com/office/officeart/2005/8/layout/radial5"/>
    <dgm:cxn modelId="{E1AEC264-12C8-450F-A124-93AC8D32FE03}" type="presParOf" srcId="{582BE517-1ADE-4E9B-9AB0-87B6605C9C5D}" destId="{25D39601-29D1-4EBF-BA80-9A7E45947DEB}" srcOrd="1" destOrd="0" presId="urn:microsoft.com/office/officeart/2005/8/layout/radial5"/>
    <dgm:cxn modelId="{65B96CD6-7539-4183-A42C-BFE834EF742E}" type="presParOf" srcId="{25D39601-29D1-4EBF-BA80-9A7E45947DEB}" destId="{5B73679E-EFBF-448D-B864-09C3CB1C00D2}" srcOrd="0" destOrd="0" presId="urn:microsoft.com/office/officeart/2005/8/layout/radial5"/>
    <dgm:cxn modelId="{0B2618F3-E1C4-4B4F-A8CE-20A05C107D1E}" type="presParOf" srcId="{582BE517-1ADE-4E9B-9AB0-87B6605C9C5D}" destId="{43FDD6CD-65E5-4A17-B638-618EB51CE27D}" srcOrd="2" destOrd="0" presId="urn:microsoft.com/office/officeart/2005/8/layout/radial5"/>
    <dgm:cxn modelId="{3436D7B5-4EBB-4975-9AAE-4F3AC2935656}" type="presParOf" srcId="{582BE517-1ADE-4E9B-9AB0-87B6605C9C5D}" destId="{18B1E952-859A-4B60-BB09-EE76E0CDC547}" srcOrd="3" destOrd="0" presId="urn:microsoft.com/office/officeart/2005/8/layout/radial5"/>
    <dgm:cxn modelId="{06E1D512-5CC4-4B83-8B29-94750A6E47D9}" type="presParOf" srcId="{18B1E952-859A-4B60-BB09-EE76E0CDC547}" destId="{C96A000A-5A87-45D4-8534-8DD781D4E9FC}" srcOrd="0" destOrd="0" presId="urn:microsoft.com/office/officeart/2005/8/layout/radial5"/>
    <dgm:cxn modelId="{965EB8F8-8F59-4866-A0F7-E76D4ECF8E7A}" type="presParOf" srcId="{582BE517-1ADE-4E9B-9AB0-87B6605C9C5D}" destId="{E98F1E2D-781E-4755-8F61-A60EF645ABBF}" srcOrd="4" destOrd="0" presId="urn:microsoft.com/office/officeart/2005/8/layout/radial5"/>
    <dgm:cxn modelId="{0B99B1BA-3D5C-47AD-BFAF-3119DA74B17A}" type="presParOf" srcId="{582BE517-1ADE-4E9B-9AB0-87B6605C9C5D}" destId="{5C5D1416-6461-4EE4-9367-9C5BF72B68EB}" srcOrd="5" destOrd="0" presId="urn:microsoft.com/office/officeart/2005/8/layout/radial5"/>
    <dgm:cxn modelId="{0CA2F69E-06D2-45A8-99CD-67703C44DD4F}" type="presParOf" srcId="{5C5D1416-6461-4EE4-9367-9C5BF72B68EB}" destId="{0E3E1D7A-F036-43A3-A754-4ADC45C4535B}" srcOrd="0" destOrd="0" presId="urn:microsoft.com/office/officeart/2005/8/layout/radial5"/>
    <dgm:cxn modelId="{FBBF1CAD-A2B9-468F-9B0F-7F0368E5BC76}" type="presParOf" srcId="{582BE517-1ADE-4E9B-9AB0-87B6605C9C5D}" destId="{64AF19EE-BD39-4E60-83CE-322356771A8D}" srcOrd="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667689B-8B19-485E-B2FE-34DF6E76EECA}" type="doc">
      <dgm:prSet loTypeId="urn:microsoft.com/office/officeart/2005/8/layout/radial4" loCatId="relationship" qsTypeId="urn:microsoft.com/office/officeart/2005/8/quickstyle/3d3" qsCatId="3D" csTypeId="urn:microsoft.com/office/officeart/2005/8/colors/accent5_4" csCatId="accent5" phldr="1"/>
      <dgm:spPr/>
      <dgm:t>
        <a:bodyPr/>
        <a:lstStyle/>
        <a:p>
          <a:endParaRPr lang="es-EC"/>
        </a:p>
      </dgm:t>
    </dgm:pt>
    <dgm:pt modelId="{7FCE92B2-844C-47C8-B6F4-5532DCF21C82}">
      <dgm:prSet phldrT="[Texto]"/>
      <dgm:spPr>
        <a:solidFill>
          <a:schemeClr val="accent2">
            <a:lumMod val="75000"/>
          </a:schemeClr>
        </a:solidFill>
      </dgm:spPr>
      <dgm:t>
        <a:bodyPr/>
        <a:lstStyle/>
        <a:p>
          <a:r>
            <a:rPr lang="es-EC" dirty="0" smtClean="0"/>
            <a:t>PROPULSIÓN PRINCIPAL</a:t>
          </a:r>
          <a:endParaRPr lang="es-EC" dirty="0"/>
        </a:p>
      </dgm:t>
    </dgm:pt>
    <dgm:pt modelId="{2E4CB18E-CFAD-4A75-AA6B-A717D09EFD0D}" type="parTrans" cxnId="{9A1A4073-C5A0-43C1-854F-6B1F4E1C78BC}">
      <dgm:prSet/>
      <dgm:spPr/>
      <dgm:t>
        <a:bodyPr/>
        <a:lstStyle/>
        <a:p>
          <a:endParaRPr lang="es-EC"/>
        </a:p>
      </dgm:t>
    </dgm:pt>
    <dgm:pt modelId="{766EEC82-A99D-4DE3-B660-8C6BF3045A66}" type="sibTrans" cxnId="{9A1A4073-C5A0-43C1-854F-6B1F4E1C78BC}">
      <dgm:prSet/>
      <dgm:spPr/>
      <dgm:t>
        <a:bodyPr/>
        <a:lstStyle/>
        <a:p>
          <a:endParaRPr lang="es-EC"/>
        </a:p>
      </dgm:t>
    </dgm:pt>
    <dgm:pt modelId="{9291E4C1-1772-4333-B40C-3417A3D1D4DE}">
      <dgm:prSet phldrT="[Texto]"/>
      <dgm:spPr>
        <a:solidFill>
          <a:schemeClr val="tx2">
            <a:lumMod val="50000"/>
          </a:schemeClr>
        </a:solidFill>
      </dgm:spPr>
      <dgm:t>
        <a:bodyPr/>
        <a:lstStyle/>
        <a:p>
          <a:r>
            <a:rPr lang="es-EC" dirty="0" smtClean="0"/>
            <a:t>Máquina Principal</a:t>
          </a:r>
          <a:endParaRPr lang="es-EC" dirty="0"/>
        </a:p>
      </dgm:t>
    </dgm:pt>
    <dgm:pt modelId="{536185A7-3CF4-4E5B-83A3-95733DE95376}" type="parTrans" cxnId="{182A1053-0335-4B8A-8617-6C4E25B3F34F}">
      <dgm:prSet/>
      <dgm:spPr/>
      <dgm:t>
        <a:bodyPr/>
        <a:lstStyle/>
        <a:p>
          <a:endParaRPr lang="es-EC"/>
        </a:p>
      </dgm:t>
    </dgm:pt>
    <dgm:pt modelId="{69CD69D1-9FED-4EBB-9B3B-3585F633B1C4}" type="sibTrans" cxnId="{182A1053-0335-4B8A-8617-6C4E25B3F34F}">
      <dgm:prSet/>
      <dgm:spPr/>
      <dgm:t>
        <a:bodyPr/>
        <a:lstStyle/>
        <a:p>
          <a:endParaRPr lang="es-EC"/>
        </a:p>
      </dgm:t>
    </dgm:pt>
    <dgm:pt modelId="{3E64FDFF-9DAC-498D-BD51-1D3EBFC0C5AC}">
      <dgm:prSet phldrT="[Texto]"/>
      <dgm:spPr>
        <a:solidFill>
          <a:schemeClr val="accent1">
            <a:lumMod val="75000"/>
          </a:schemeClr>
        </a:solidFill>
      </dgm:spPr>
      <dgm:t>
        <a:bodyPr/>
        <a:lstStyle/>
        <a:p>
          <a:r>
            <a:rPr lang="es-EC" dirty="0" smtClean="0"/>
            <a:t>Reversible</a:t>
          </a:r>
          <a:endParaRPr lang="es-EC" dirty="0"/>
        </a:p>
      </dgm:t>
    </dgm:pt>
    <dgm:pt modelId="{762601AB-D6CD-4E2A-BAB7-0AF386A87D19}" type="parTrans" cxnId="{2309E04E-15E4-4DBB-B72A-3AB440B8B2FD}">
      <dgm:prSet/>
      <dgm:spPr/>
      <dgm:t>
        <a:bodyPr/>
        <a:lstStyle/>
        <a:p>
          <a:endParaRPr lang="es-EC"/>
        </a:p>
      </dgm:t>
    </dgm:pt>
    <dgm:pt modelId="{C31035FE-CAA0-4AA4-895A-E3C6493B939A}" type="sibTrans" cxnId="{2309E04E-15E4-4DBB-B72A-3AB440B8B2FD}">
      <dgm:prSet/>
      <dgm:spPr/>
      <dgm:t>
        <a:bodyPr/>
        <a:lstStyle/>
        <a:p>
          <a:endParaRPr lang="es-EC"/>
        </a:p>
      </dgm:t>
    </dgm:pt>
    <dgm:pt modelId="{834ACC93-B23F-4B70-B5E1-9129C0E25539}">
      <dgm:prSet phldrT="[Texto]"/>
      <dgm:spPr>
        <a:solidFill>
          <a:schemeClr val="tx2">
            <a:lumMod val="60000"/>
            <a:lumOff val="40000"/>
          </a:schemeClr>
        </a:solidFill>
      </dgm:spPr>
      <dgm:t>
        <a:bodyPr/>
        <a:lstStyle/>
        <a:p>
          <a:r>
            <a:rPr lang="es-EC" dirty="0" smtClean="0"/>
            <a:t>Hélice</a:t>
          </a:r>
          <a:endParaRPr lang="es-EC" dirty="0"/>
        </a:p>
      </dgm:t>
    </dgm:pt>
    <dgm:pt modelId="{E5DAF8C1-F028-4951-A389-A1B18A2C33BC}" type="parTrans" cxnId="{1401C21B-B3B1-4B80-96AB-A49A69640BC6}">
      <dgm:prSet/>
      <dgm:spPr/>
      <dgm:t>
        <a:bodyPr/>
        <a:lstStyle/>
        <a:p>
          <a:endParaRPr lang="es-EC"/>
        </a:p>
      </dgm:t>
    </dgm:pt>
    <dgm:pt modelId="{444ECBE5-3EEE-43C9-8175-90C3F336363B}" type="sibTrans" cxnId="{1401C21B-B3B1-4B80-96AB-A49A69640BC6}">
      <dgm:prSet/>
      <dgm:spPr/>
      <dgm:t>
        <a:bodyPr/>
        <a:lstStyle/>
        <a:p>
          <a:endParaRPr lang="es-EC"/>
        </a:p>
      </dgm:t>
    </dgm:pt>
    <dgm:pt modelId="{627EF4FC-8ED1-4A29-A302-2FA10B824978}" type="pres">
      <dgm:prSet presAssocID="{D667689B-8B19-485E-B2FE-34DF6E76EECA}" presName="cycle" presStyleCnt="0">
        <dgm:presLayoutVars>
          <dgm:chMax val="1"/>
          <dgm:dir/>
          <dgm:animLvl val="ctr"/>
          <dgm:resizeHandles val="exact"/>
        </dgm:presLayoutVars>
      </dgm:prSet>
      <dgm:spPr/>
      <dgm:t>
        <a:bodyPr/>
        <a:lstStyle/>
        <a:p>
          <a:endParaRPr lang="es-EC"/>
        </a:p>
      </dgm:t>
    </dgm:pt>
    <dgm:pt modelId="{2099C81B-9D1D-4D2B-BF4D-3C56957D5DB5}" type="pres">
      <dgm:prSet presAssocID="{7FCE92B2-844C-47C8-B6F4-5532DCF21C82}" presName="centerShape" presStyleLbl="node0" presStyleIdx="0" presStyleCnt="1"/>
      <dgm:spPr/>
      <dgm:t>
        <a:bodyPr/>
        <a:lstStyle/>
        <a:p>
          <a:endParaRPr lang="es-EC"/>
        </a:p>
      </dgm:t>
    </dgm:pt>
    <dgm:pt modelId="{20DC120A-356C-4B3A-8F08-F6EA76DFC8FC}" type="pres">
      <dgm:prSet presAssocID="{536185A7-3CF4-4E5B-83A3-95733DE95376}" presName="parTrans" presStyleLbl="bgSibTrans2D1" presStyleIdx="0" presStyleCnt="3"/>
      <dgm:spPr/>
      <dgm:t>
        <a:bodyPr/>
        <a:lstStyle/>
        <a:p>
          <a:endParaRPr lang="es-EC"/>
        </a:p>
      </dgm:t>
    </dgm:pt>
    <dgm:pt modelId="{426E6A17-F038-4EF5-84E8-AD221A8EE903}" type="pres">
      <dgm:prSet presAssocID="{9291E4C1-1772-4333-B40C-3417A3D1D4DE}" presName="node" presStyleLbl="node1" presStyleIdx="0" presStyleCnt="3">
        <dgm:presLayoutVars>
          <dgm:bulletEnabled val="1"/>
        </dgm:presLayoutVars>
      </dgm:prSet>
      <dgm:spPr/>
      <dgm:t>
        <a:bodyPr/>
        <a:lstStyle/>
        <a:p>
          <a:endParaRPr lang="es-EC"/>
        </a:p>
      </dgm:t>
    </dgm:pt>
    <dgm:pt modelId="{CC5A583D-9D09-43AB-94ED-7D7F933CE1D6}" type="pres">
      <dgm:prSet presAssocID="{762601AB-D6CD-4E2A-BAB7-0AF386A87D19}" presName="parTrans" presStyleLbl="bgSibTrans2D1" presStyleIdx="1" presStyleCnt="3"/>
      <dgm:spPr/>
      <dgm:t>
        <a:bodyPr/>
        <a:lstStyle/>
        <a:p>
          <a:endParaRPr lang="es-EC"/>
        </a:p>
      </dgm:t>
    </dgm:pt>
    <dgm:pt modelId="{6DEF5BE3-A0A8-4FB5-B1C3-5F681DA26AF6}" type="pres">
      <dgm:prSet presAssocID="{3E64FDFF-9DAC-498D-BD51-1D3EBFC0C5AC}" presName="node" presStyleLbl="node1" presStyleIdx="1" presStyleCnt="3">
        <dgm:presLayoutVars>
          <dgm:bulletEnabled val="1"/>
        </dgm:presLayoutVars>
      </dgm:prSet>
      <dgm:spPr/>
      <dgm:t>
        <a:bodyPr/>
        <a:lstStyle/>
        <a:p>
          <a:endParaRPr lang="es-EC"/>
        </a:p>
      </dgm:t>
    </dgm:pt>
    <dgm:pt modelId="{F8218BE6-DA46-4D7E-9052-C0138FD6538B}" type="pres">
      <dgm:prSet presAssocID="{E5DAF8C1-F028-4951-A389-A1B18A2C33BC}" presName="parTrans" presStyleLbl="bgSibTrans2D1" presStyleIdx="2" presStyleCnt="3"/>
      <dgm:spPr/>
      <dgm:t>
        <a:bodyPr/>
        <a:lstStyle/>
        <a:p>
          <a:endParaRPr lang="es-EC"/>
        </a:p>
      </dgm:t>
    </dgm:pt>
    <dgm:pt modelId="{5D16B03E-4710-49C0-B68A-E7876C43BF80}" type="pres">
      <dgm:prSet presAssocID="{834ACC93-B23F-4B70-B5E1-9129C0E25539}" presName="node" presStyleLbl="node1" presStyleIdx="2" presStyleCnt="3">
        <dgm:presLayoutVars>
          <dgm:bulletEnabled val="1"/>
        </dgm:presLayoutVars>
      </dgm:prSet>
      <dgm:spPr/>
      <dgm:t>
        <a:bodyPr/>
        <a:lstStyle/>
        <a:p>
          <a:endParaRPr lang="es-EC"/>
        </a:p>
      </dgm:t>
    </dgm:pt>
  </dgm:ptLst>
  <dgm:cxnLst>
    <dgm:cxn modelId="{C008ED58-4AC5-425B-BB14-B0D7F9F8D507}" type="presOf" srcId="{E5DAF8C1-F028-4951-A389-A1B18A2C33BC}" destId="{F8218BE6-DA46-4D7E-9052-C0138FD6538B}" srcOrd="0" destOrd="0" presId="urn:microsoft.com/office/officeart/2005/8/layout/radial4"/>
    <dgm:cxn modelId="{28CD4777-76DD-4434-B2B7-B92393A53BD0}" type="presOf" srcId="{7FCE92B2-844C-47C8-B6F4-5532DCF21C82}" destId="{2099C81B-9D1D-4D2B-BF4D-3C56957D5DB5}" srcOrd="0" destOrd="0" presId="urn:microsoft.com/office/officeart/2005/8/layout/radial4"/>
    <dgm:cxn modelId="{0D8E4CFF-D757-491A-B782-3C6948E9D947}" type="presOf" srcId="{762601AB-D6CD-4E2A-BAB7-0AF386A87D19}" destId="{CC5A583D-9D09-43AB-94ED-7D7F933CE1D6}" srcOrd="0" destOrd="0" presId="urn:microsoft.com/office/officeart/2005/8/layout/radial4"/>
    <dgm:cxn modelId="{FD7CC01C-CB31-42E9-8435-8F773A481ACC}" type="presOf" srcId="{9291E4C1-1772-4333-B40C-3417A3D1D4DE}" destId="{426E6A17-F038-4EF5-84E8-AD221A8EE903}" srcOrd="0" destOrd="0" presId="urn:microsoft.com/office/officeart/2005/8/layout/radial4"/>
    <dgm:cxn modelId="{123E664C-40E8-45C2-B0A1-823B357BA960}" type="presOf" srcId="{536185A7-3CF4-4E5B-83A3-95733DE95376}" destId="{20DC120A-356C-4B3A-8F08-F6EA76DFC8FC}" srcOrd="0" destOrd="0" presId="urn:microsoft.com/office/officeart/2005/8/layout/radial4"/>
    <dgm:cxn modelId="{9A1A4073-C5A0-43C1-854F-6B1F4E1C78BC}" srcId="{D667689B-8B19-485E-B2FE-34DF6E76EECA}" destId="{7FCE92B2-844C-47C8-B6F4-5532DCF21C82}" srcOrd="0" destOrd="0" parTransId="{2E4CB18E-CFAD-4A75-AA6B-A717D09EFD0D}" sibTransId="{766EEC82-A99D-4DE3-B660-8C6BF3045A66}"/>
    <dgm:cxn modelId="{8D4F4013-722B-4623-BF68-62985E074DEB}" type="presOf" srcId="{834ACC93-B23F-4B70-B5E1-9129C0E25539}" destId="{5D16B03E-4710-49C0-B68A-E7876C43BF80}" srcOrd="0" destOrd="0" presId="urn:microsoft.com/office/officeart/2005/8/layout/radial4"/>
    <dgm:cxn modelId="{182A1053-0335-4B8A-8617-6C4E25B3F34F}" srcId="{7FCE92B2-844C-47C8-B6F4-5532DCF21C82}" destId="{9291E4C1-1772-4333-B40C-3417A3D1D4DE}" srcOrd="0" destOrd="0" parTransId="{536185A7-3CF4-4E5B-83A3-95733DE95376}" sibTransId="{69CD69D1-9FED-4EBB-9B3B-3585F633B1C4}"/>
    <dgm:cxn modelId="{2309E04E-15E4-4DBB-B72A-3AB440B8B2FD}" srcId="{7FCE92B2-844C-47C8-B6F4-5532DCF21C82}" destId="{3E64FDFF-9DAC-498D-BD51-1D3EBFC0C5AC}" srcOrd="1" destOrd="0" parTransId="{762601AB-D6CD-4E2A-BAB7-0AF386A87D19}" sibTransId="{C31035FE-CAA0-4AA4-895A-E3C6493B939A}"/>
    <dgm:cxn modelId="{4A729B5C-DB42-4573-8BEA-063A39FC303E}" type="presOf" srcId="{3E64FDFF-9DAC-498D-BD51-1D3EBFC0C5AC}" destId="{6DEF5BE3-A0A8-4FB5-B1C3-5F681DA26AF6}" srcOrd="0" destOrd="0" presId="urn:microsoft.com/office/officeart/2005/8/layout/radial4"/>
    <dgm:cxn modelId="{307E3166-7683-445E-A43C-E5ADD32EC86B}" type="presOf" srcId="{D667689B-8B19-485E-B2FE-34DF6E76EECA}" destId="{627EF4FC-8ED1-4A29-A302-2FA10B824978}" srcOrd="0" destOrd="0" presId="urn:microsoft.com/office/officeart/2005/8/layout/radial4"/>
    <dgm:cxn modelId="{1401C21B-B3B1-4B80-96AB-A49A69640BC6}" srcId="{7FCE92B2-844C-47C8-B6F4-5532DCF21C82}" destId="{834ACC93-B23F-4B70-B5E1-9129C0E25539}" srcOrd="2" destOrd="0" parTransId="{E5DAF8C1-F028-4951-A389-A1B18A2C33BC}" sibTransId="{444ECBE5-3EEE-43C9-8175-90C3F336363B}"/>
    <dgm:cxn modelId="{3AA07F6D-F20A-43F4-BDD2-FF91317495E3}" type="presParOf" srcId="{627EF4FC-8ED1-4A29-A302-2FA10B824978}" destId="{2099C81B-9D1D-4D2B-BF4D-3C56957D5DB5}" srcOrd="0" destOrd="0" presId="urn:microsoft.com/office/officeart/2005/8/layout/radial4"/>
    <dgm:cxn modelId="{AD7E3CDB-1884-4059-810C-018A84A21DE6}" type="presParOf" srcId="{627EF4FC-8ED1-4A29-A302-2FA10B824978}" destId="{20DC120A-356C-4B3A-8F08-F6EA76DFC8FC}" srcOrd="1" destOrd="0" presId="urn:microsoft.com/office/officeart/2005/8/layout/radial4"/>
    <dgm:cxn modelId="{F2B399C9-2349-4215-A84D-B357A676AA09}" type="presParOf" srcId="{627EF4FC-8ED1-4A29-A302-2FA10B824978}" destId="{426E6A17-F038-4EF5-84E8-AD221A8EE903}" srcOrd="2" destOrd="0" presId="urn:microsoft.com/office/officeart/2005/8/layout/radial4"/>
    <dgm:cxn modelId="{915874DE-BF0B-4114-916E-8EB9C97C2884}" type="presParOf" srcId="{627EF4FC-8ED1-4A29-A302-2FA10B824978}" destId="{CC5A583D-9D09-43AB-94ED-7D7F933CE1D6}" srcOrd="3" destOrd="0" presId="urn:microsoft.com/office/officeart/2005/8/layout/radial4"/>
    <dgm:cxn modelId="{3A4E50A4-11B8-405C-BEFD-3102849FB13F}" type="presParOf" srcId="{627EF4FC-8ED1-4A29-A302-2FA10B824978}" destId="{6DEF5BE3-A0A8-4FB5-B1C3-5F681DA26AF6}" srcOrd="4" destOrd="0" presId="urn:microsoft.com/office/officeart/2005/8/layout/radial4"/>
    <dgm:cxn modelId="{F253A066-35AF-4A71-82BF-40CE5E65B47C}" type="presParOf" srcId="{627EF4FC-8ED1-4A29-A302-2FA10B824978}" destId="{F8218BE6-DA46-4D7E-9052-C0138FD6538B}" srcOrd="5" destOrd="0" presId="urn:microsoft.com/office/officeart/2005/8/layout/radial4"/>
    <dgm:cxn modelId="{1FA697EE-3BD8-4B0C-B924-A370A0184C9B}" type="presParOf" srcId="{627EF4FC-8ED1-4A29-A302-2FA10B824978}" destId="{5D16B03E-4710-49C0-B68A-E7876C43BF80}"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54889E-D125-4E34-B0FF-673E7C265E0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09B11B30-8DC6-4A7F-9587-CE83C525707F}">
      <dgm:prSet phldrT="[Texto]" custT="1">
        <dgm:style>
          <a:lnRef idx="0">
            <a:schemeClr val="accent6"/>
          </a:lnRef>
          <a:fillRef idx="3">
            <a:schemeClr val="accent6"/>
          </a:fillRef>
          <a:effectRef idx="3">
            <a:schemeClr val="accent6"/>
          </a:effectRef>
          <a:fontRef idx="minor">
            <a:schemeClr val="lt1"/>
          </a:fontRef>
        </dgm:style>
      </dgm:prSet>
      <dgm:spPr>
        <a:solidFill>
          <a:srgbClr val="CCECFF"/>
        </a:solidFill>
        <a:scene3d>
          <a:camera prst="orthographicFront"/>
          <a:lightRig rig="threePt" dir="t"/>
        </a:scene3d>
        <a:sp3d>
          <a:bevelT w="165100" prst="coolSlant"/>
        </a:sp3d>
      </dgm:spPr>
      <dgm:t>
        <a:bodyPr/>
        <a:lstStyle/>
        <a:p>
          <a:pPr algn="ctr"/>
          <a:r>
            <a:rPr lang="es-EC" sz="2400" b="1" dirty="0" smtClean="0">
              <a:solidFill>
                <a:schemeClr val="tx1"/>
              </a:solidFill>
            </a:rPr>
            <a:t>Parámetros de la Máquina Principal</a:t>
          </a:r>
          <a:endParaRPr lang="es-EC" sz="2400" b="1" dirty="0">
            <a:solidFill>
              <a:schemeClr val="tx1"/>
            </a:solidFill>
          </a:endParaRPr>
        </a:p>
      </dgm:t>
    </dgm:pt>
    <dgm:pt modelId="{8A367C1D-1857-4199-8E7C-B6764C23A01C}" type="parTrans" cxnId="{93D9F1A6-BFC5-4001-844B-0731D242832A}">
      <dgm:prSet/>
      <dgm:spPr/>
      <dgm:t>
        <a:bodyPr/>
        <a:lstStyle/>
        <a:p>
          <a:endParaRPr lang="es-EC"/>
        </a:p>
      </dgm:t>
    </dgm:pt>
    <dgm:pt modelId="{FABF4FB0-BE2D-42B1-AFCF-962EC29DD5A2}" type="sibTrans" cxnId="{93D9F1A6-BFC5-4001-844B-0731D242832A}">
      <dgm:prSet/>
      <dgm:spPr/>
      <dgm:t>
        <a:bodyPr/>
        <a:lstStyle/>
        <a:p>
          <a:endParaRPr lang="es-EC"/>
        </a:p>
      </dgm:t>
    </dgm:pt>
    <dgm:pt modelId="{F18994F7-4F03-4B4C-8480-085F374C1518}" type="pres">
      <dgm:prSet presAssocID="{A054889E-D125-4E34-B0FF-673E7C265E06}" presName="linear" presStyleCnt="0">
        <dgm:presLayoutVars>
          <dgm:dir/>
          <dgm:animLvl val="lvl"/>
          <dgm:resizeHandles val="exact"/>
        </dgm:presLayoutVars>
      </dgm:prSet>
      <dgm:spPr/>
      <dgm:t>
        <a:bodyPr/>
        <a:lstStyle/>
        <a:p>
          <a:endParaRPr lang="es-EC"/>
        </a:p>
      </dgm:t>
    </dgm:pt>
    <dgm:pt modelId="{80067B36-3D17-4054-9AF4-D91F337B2FC1}" type="pres">
      <dgm:prSet presAssocID="{09B11B30-8DC6-4A7F-9587-CE83C525707F}" presName="parentLin" presStyleCnt="0"/>
      <dgm:spPr>
        <a:scene3d>
          <a:camera prst="orthographicFront"/>
          <a:lightRig rig="threePt" dir="t"/>
        </a:scene3d>
        <a:sp3d>
          <a:bevelT w="165100" prst="coolSlant"/>
        </a:sp3d>
      </dgm:spPr>
      <dgm:t>
        <a:bodyPr/>
        <a:lstStyle/>
        <a:p>
          <a:endParaRPr lang="es-EC"/>
        </a:p>
      </dgm:t>
    </dgm:pt>
    <dgm:pt modelId="{A9D12DC8-52CE-4B9E-A5C5-E50E57AFC3BE}" type="pres">
      <dgm:prSet presAssocID="{09B11B30-8DC6-4A7F-9587-CE83C525707F}" presName="parentLeftMargin" presStyleLbl="node1" presStyleIdx="0" presStyleCnt="1"/>
      <dgm:spPr/>
      <dgm:t>
        <a:bodyPr/>
        <a:lstStyle/>
        <a:p>
          <a:endParaRPr lang="es-EC"/>
        </a:p>
      </dgm:t>
    </dgm:pt>
    <dgm:pt modelId="{F3EE3E44-97A2-45F3-8826-C7B7B51254DE}" type="pres">
      <dgm:prSet presAssocID="{09B11B30-8DC6-4A7F-9587-CE83C525707F}" presName="parentText" presStyleLbl="node1" presStyleIdx="0" presStyleCnt="1" custFlipHor="1" custScaleX="110632" custScaleY="65645" custLinFactNeighborY="-10269">
        <dgm:presLayoutVars>
          <dgm:chMax val="0"/>
          <dgm:bulletEnabled val="1"/>
        </dgm:presLayoutVars>
      </dgm:prSet>
      <dgm:spPr/>
      <dgm:t>
        <a:bodyPr/>
        <a:lstStyle/>
        <a:p>
          <a:endParaRPr lang="es-EC"/>
        </a:p>
      </dgm:t>
    </dgm:pt>
    <dgm:pt modelId="{977EBDC0-FCAB-49F9-ACE6-150A869F2225}" type="pres">
      <dgm:prSet presAssocID="{09B11B30-8DC6-4A7F-9587-CE83C525707F}" presName="negativeSpace" presStyleCnt="0"/>
      <dgm:spPr>
        <a:scene3d>
          <a:camera prst="orthographicFront"/>
          <a:lightRig rig="threePt" dir="t"/>
        </a:scene3d>
        <a:sp3d>
          <a:bevelT w="165100" prst="coolSlant"/>
        </a:sp3d>
      </dgm:spPr>
      <dgm:t>
        <a:bodyPr/>
        <a:lstStyle/>
        <a:p>
          <a:endParaRPr lang="es-EC"/>
        </a:p>
      </dgm:t>
    </dgm:pt>
    <dgm:pt modelId="{D44EDB4D-656D-45F7-AFEA-C0B064B097E0}" type="pres">
      <dgm:prSet presAssocID="{09B11B30-8DC6-4A7F-9587-CE83C525707F}" presName="childText" presStyleLbl="conFgAcc1" presStyleIdx="0" presStyleCnt="1" custLinFactNeighborY="30212">
        <dgm:presLayoutVars>
          <dgm:bulletEnabled val="1"/>
        </dgm:presLayoutVars>
        <dgm:style>
          <a:lnRef idx="1">
            <a:schemeClr val="accent3"/>
          </a:lnRef>
          <a:fillRef idx="3">
            <a:schemeClr val="accent3"/>
          </a:fillRef>
          <a:effectRef idx="2">
            <a:schemeClr val="accent3"/>
          </a:effectRef>
          <a:fontRef idx="minor">
            <a:schemeClr val="lt1"/>
          </a:fontRef>
        </dgm:style>
      </dgm:prSet>
      <dgm:spPr>
        <a:solidFill>
          <a:srgbClr val="002060"/>
        </a:solidFill>
        <a:ln w="28575">
          <a:solidFill>
            <a:srgbClr val="FFFF00"/>
          </a:solidFill>
        </a:ln>
        <a:scene3d>
          <a:camera prst="orthographicFront"/>
          <a:lightRig rig="threePt" dir="t"/>
        </a:scene3d>
        <a:sp3d>
          <a:bevelT w="165100" prst="coolSlant"/>
        </a:sp3d>
      </dgm:spPr>
      <dgm:t>
        <a:bodyPr/>
        <a:lstStyle/>
        <a:p>
          <a:endParaRPr lang="es-EC"/>
        </a:p>
      </dgm:t>
    </dgm:pt>
  </dgm:ptLst>
  <dgm:cxnLst>
    <dgm:cxn modelId="{3B172F09-61EF-4BCE-95F6-0484B7453649}" type="presOf" srcId="{09B11B30-8DC6-4A7F-9587-CE83C525707F}" destId="{A9D12DC8-52CE-4B9E-A5C5-E50E57AFC3BE}" srcOrd="0" destOrd="0" presId="urn:microsoft.com/office/officeart/2005/8/layout/list1"/>
    <dgm:cxn modelId="{01581AA8-7CB8-4A6C-B2EF-A870AB6208FD}" type="presOf" srcId="{09B11B30-8DC6-4A7F-9587-CE83C525707F}" destId="{F3EE3E44-97A2-45F3-8826-C7B7B51254DE}" srcOrd="1" destOrd="0" presId="urn:microsoft.com/office/officeart/2005/8/layout/list1"/>
    <dgm:cxn modelId="{93D9F1A6-BFC5-4001-844B-0731D242832A}" srcId="{A054889E-D125-4E34-B0FF-673E7C265E06}" destId="{09B11B30-8DC6-4A7F-9587-CE83C525707F}" srcOrd="0" destOrd="0" parTransId="{8A367C1D-1857-4199-8E7C-B6764C23A01C}" sibTransId="{FABF4FB0-BE2D-42B1-AFCF-962EC29DD5A2}"/>
    <dgm:cxn modelId="{9FD7ED5B-4677-4197-944A-DB6232D9DACA}" type="presOf" srcId="{A054889E-D125-4E34-B0FF-673E7C265E06}" destId="{F18994F7-4F03-4B4C-8480-085F374C1518}" srcOrd="0" destOrd="0" presId="urn:microsoft.com/office/officeart/2005/8/layout/list1"/>
    <dgm:cxn modelId="{87C6041F-3A05-45F0-BEE4-49DE6AB3735D}" type="presParOf" srcId="{F18994F7-4F03-4B4C-8480-085F374C1518}" destId="{80067B36-3D17-4054-9AF4-D91F337B2FC1}" srcOrd="0" destOrd="0" presId="urn:microsoft.com/office/officeart/2005/8/layout/list1"/>
    <dgm:cxn modelId="{799B8283-E563-4EF2-B134-839468175BD3}" type="presParOf" srcId="{80067B36-3D17-4054-9AF4-D91F337B2FC1}" destId="{A9D12DC8-52CE-4B9E-A5C5-E50E57AFC3BE}" srcOrd="0" destOrd="0" presId="urn:microsoft.com/office/officeart/2005/8/layout/list1"/>
    <dgm:cxn modelId="{12BB610E-6405-442A-9E3B-D26B07B300A5}" type="presParOf" srcId="{80067B36-3D17-4054-9AF4-D91F337B2FC1}" destId="{F3EE3E44-97A2-45F3-8826-C7B7B51254DE}" srcOrd="1" destOrd="0" presId="urn:microsoft.com/office/officeart/2005/8/layout/list1"/>
    <dgm:cxn modelId="{C640DF83-BEC9-4408-82F4-279238F6969C}" type="presParOf" srcId="{F18994F7-4F03-4B4C-8480-085F374C1518}" destId="{977EBDC0-FCAB-49F9-ACE6-150A869F2225}" srcOrd="1" destOrd="0" presId="urn:microsoft.com/office/officeart/2005/8/layout/list1"/>
    <dgm:cxn modelId="{32C774CF-8F8B-4C9C-A940-20A8C2853392}" type="presParOf" srcId="{F18994F7-4F03-4B4C-8480-085F374C1518}" destId="{D44EDB4D-656D-45F7-AFEA-C0B064B097E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0E50C8-EA70-4E2D-8175-5597458EE0A9}" type="doc">
      <dgm:prSet loTypeId="urn:microsoft.com/office/officeart/2008/layout/RadialCluster" loCatId="relationship" qsTypeId="urn:microsoft.com/office/officeart/2005/8/quickstyle/3d1" qsCatId="3D" csTypeId="urn:microsoft.com/office/officeart/2005/8/colors/accent2_4" csCatId="accent2" phldr="1"/>
      <dgm:spPr/>
      <dgm:t>
        <a:bodyPr/>
        <a:lstStyle/>
        <a:p>
          <a:endParaRPr lang="es-EC"/>
        </a:p>
      </dgm:t>
    </dgm:pt>
    <dgm:pt modelId="{37D8D0AE-6CA6-43BA-A232-076874D69C4E}">
      <dgm:prSet phldrT="[Texto]" custT="1"/>
      <dgm:spPr>
        <a:solidFill>
          <a:srgbClr val="7030A0"/>
        </a:solidFill>
      </dgm:spPr>
      <dgm:t>
        <a:bodyPr/>
        <a:lstStyle/>
        <a:p>
          <a:r>
            <a:rPr lang="es-EC" sz="1800" b="1" dirty="0" smtClean="0"/>
            <a:t>RECOMENDACIONES</a:t>
          </a:r>
          <a:endParaRPr lang="es-EC" sz="1800" b="1" dirty="0"/>
        </a:p>
      </dgm:t>
    </dgm:pt>
    <dgm:pt modelId="{3D25D79C-F2DB-4E8F-B8FB-3563C725EE57}" type="parTrans" cxnId="{C2682574-7FCC-4520-8168-479764541124}">
      <dgm:prSet/>
      <dgm:spPr/>
      <dgm:t>
        <a:bodyPr/>
        <a:lstStyle/>
        <a:p>
          <a:endParaRPr lang="es-EC"/>
        </a:p>
      </dgm:t>
    </dgm:pt>
    <dgm:pt modelId="{C46D2B47-BFBE-4269-96A6-A4A80514E192}" type="sibTrans" cxnId="{C2682574-7FCC-4520-8168-479764541124}">
      <dgm:prSet/>
      <dgm:spPr/>
      <dgm:t>
        <a:bodyPr/>
        <a:lstStyle/>
        <a:p>
          <a:endParaRPr lang="es-EC"/>
        </a:p>
      </dgm:t>
    </dgm:pt>
    <dgm:pt modelId="{C15CB7DC-10A3-44F1-92B9-88ED2CB6296D}">
      <dgm:prSet phldrT="[Texto]" custT="1"/>
      <dgm:spPr>
        <a:solidFill>
          <a:srgbClr val="0070C0"/>
        </a:solidFill>
      </dgm:spPr>
      <dgm:t>
        <a:bodyPr/>
        <a:lstStyle/>
        <a:p>
          <a:pPr algn="just"/>
          <a:r>
            <a:rPr lang="es-ES" sz="1200" b="1" u="none" dirty="0" smtClean="0"/>
            <a:t>Considerar que el motor y la hélice representan más del 70% del consumo total de energía del buque y cual­quier estudio de ahorro energético debe partir de este análisis.</a:t>
          </a:r>
          <a:endParaRPr lang="es-EC" sz="1200" b="1" dirty="0"/>
        </a:p>
      </dgm:t>
    </dgm:pt>
    <dgm:pt modelId="{3153AFA6-D73D-4B86-9DB3-3FBF0DACA829}" type="parTrans" cxnId="{4661D3E7-52EA-4D75-8099-456E0D4151E6}">
      <dgm:prSet/>
      <dgm:spPr/>
      <dgm:t>
        <a:bodyPr/>
        <a:lstStyle/>
        <a:p>
          <a:endParaRPr lang="es-EC"/>
        </a:p>
      </dgm:t>
    </dgm:pt>
    <dgm:pt modelId="{1ABA72BD-97E5-4F72-BB7B-6D9CEFD108E7}" type="sibTrans" cxnId="{4661D3E7-52EA-4D75-8099-456E0D4151E6}">
      <dgm:prSet/>
      <dgm:spPr/>
      <dgm:t>
        <a:bodyPr/>
        <a:lstStyle/>
        <a:p>
          <a:endParaRPr lang="es-EC"/>
        </a:p>
      </dgm:t>
    </dgm:pt>
    <dgm:pt modelId="{054873CB-DEA7-4657-B7E6-E5DB52E34B03}">
      <dgm:prSet phldrT="[Texto]" custT="1"/>
      <dgm:spPr>
        <a:solidFill>
          <a:srgbClr val="002060"/>
        </a:solidFill>
      </dgm:spPr>
      <dgm:t>
        <a:bodyPr/>
        <a:lstStyle/>
        <a:p>
          <a:pPr algn="just"/>
          <a:r>
            <a:rPr lang="es-ES" sz="1200" b="1" u="none" dirty="0" smtClean="0"/>
            <a:t>Considerar los factores climáticos que existen en este periodo del año en la ruta El Havre –Lisboa para realizar una navegación a vela con una aproximación hacia la Bahía de Vizcaya aprovechando las condiciones del viento en beneficio del uso del velamen</a:t>
          </a:r>
          <a:r>
            <a:rPr lang="es-ES" sz="1200" b="1" u="none" dirty="0" smtClean="0"/>
            <a:t>. </a:t>
          </a:r>
          <a:endParaRPr lang="es-EC" sz="1200" b="1" dirty="0"/>
        </a:p>
      </dgm:t>
    </dgm:pt>
    <dgm:pt modelId="{4EB24600-6CCD-4B17-AFDE-E0AA6E2FECDC}" type="parTrans" cxnId="{A9265E23-3905-4A16-9335-736352298353}">
      <dgm:prSet/>
      <dgm:spPr/>
      <dgm:t>
        <a:bodyPr/>
        <a:lstStyle/>
        <a:p>
          <a:endParaRPr lang="es-EC"/>
        </a:p>
      </dgm:t>
    </dgm:pt>
    <dgm:pt modelId="{4F3953E7-ADE4-4735-9977-17921A8D3796}" type="sibTrans" cxnId="{A9265E23-3905-4A16-9335-736352298353}">
      <dgm:prSet/>
      <dgm:spPr/>
      <dgm:t>
        <a:bodyPr/>
        <a:lstStyle/>
        <a:p>
          <a:endParaRPr lang="es-EC"/>
        </a:p>
      </dgm:t>
    </dgm:pt>
    <dgm:pt modelId="{7BB1DA23-5BB5-4527-A8D0-F0C70179E73F}" type="pres">
      <dgm:prSet presAssocID="{060E50C8-EA70-4E2D-8175-5597458EE0A9}" presName="Name0" presStyleCnt="0">
        <dgm:presLayoutVars>
          <dgm:chMax val="1"/>
          <dgm:chPref val="1"/>
          <dgm:dir/>
          <dgm:animOne val="branch"/>
          <dgm:animLvl val="lvl"/>
        </dgm:presLayoutVars>
      </dgm:prSet>
      <dgm:spPr/>
      <dgm:t>
        <a:bodyPr/>
        <a:lstStyle/>
        <a:p>
          <a:endParaRPr lang="es-EC"/>
        </a:p>
      </dgm:t>
    </dgm:pt>
    <dgm:pt modelId="{D5BF03B6-29CD-4968-94D2-EBB36552E6B5}" type="pres">
      <dgm:prSet presAssocID="{37D8D0AE-6CA6-43BA-A232-076874D69C4E}" presName="singleCycle" presStyleCnt="0"/>
      <dgm:spPr/>
    </dgm:pt>
    <dgm:pt modelId="{1B10A82F-5866-4085-86D6-B07AE0ACBFA3}" type="pres">
      <dgm:prSet presAssocID="{37D8D0AE-6CA6-43BA-A232-076874D69C4E}" presName="singleCenter" presStyleLbl="node1" presStyleIdx="0" presStyleCnt="3" custScaleX="224913" custScaleY="32524" custLinFactNeighborX="0" custLinFactNeighborY="-51361">
        <dgm:presLayoutVars>
          <dgm:chMax val="7"/>
          <dgm:chPref val="7"/>
        </dgm:presLayoutVars>
      </dgm:prSet>
      <dgm:spPr/>
      <dgm:t>
        <a:bodyPr/>
        <a:lstStyle/>
        <a:p>
          <a:endParaRPr lang="es-EC"/>
        </a:p>
      </dgm:t>
    </dgm:pt>
    <dgm:pt modelId="{AB69E0E8-2A58-4FA6-8D73-513540D46984}" type="pres">
      <dgm:prSet presAssocID="{3153AFA6-D73D-4B86-9DB3-3FBF0DACA829}" presName="Name56" presStyleLbl="parChTrans1D2" presStyleIdx="0" presStyleCnt="2"/>
      <dgm:spPr/>
      <dgm:t>
        <a:bodyPr/>
        <a:lstStyle/>
        <a:p>
          <a:endParaRPr lang="es-EC"/>
        </a:p>
      </dgm:t>
    </dgm:pt>
    <dgm:pt modelId="{84227B08-D0D2-440B-ADCA-E7F5DBB43CAF}" type="pres">
      <dgm:prSet presAssocID="{C15CB7DC-10A3-44F1-92B9-88ED2CB6296D}" presName="text0" presStyleLbl="node1" presStyleIdx="1" presStyleCnt="3" custScaleX="193265" custScaleY="193265" custRadScaleRad="87886" custRadScaleInc="130784">
        <dgm:presLayoutVars>
          <dgm:bulletEnabled val="1"/>
        </dgm:presLayoutVars>
      </dgm:prSet>
      <dgm:spPr/>
      <dgm:t>
        <a:bodyPr/>
        <a:lstStyle/>
        <a:p>
          <a:endParaRPr lang="es-EC"/>
        </a:p>
      </dgm:t>
    </dgm:pt>
    <dgm:pt modelId="{6DA4DE87-EEE4-42B8-91B9-C15123F1F346}" type="pres">
      <dgm:prSet presAssocID="{4EB24600-6CCD-4B17-AFDE-E0AA6E2FECDC}" presName="Name56" presStyleLbl="parChTrans1D2" presStyleIdx="1" presStyleCnt="2"/>
      <dgm:spPr/>
      <dgm:t>
        <a:bodyPr/>
        <a:lstStyle/>
        <a:p>
          <a:endParaRPr lang="es-EC"/>
        </a:p>
      </dgm:t>
    </dgm:pt>
    <dgm:pt modelId="{6E7C3EBD-B4F8-41B6-A62D-72661AC8254D}" type="pres">
      <dgm:prSet presAssocID="{054873CB-DEA7-4657-B7E6-E5DB52E34B03}" presName="text0" presStyleLbl="node1" presStyleIdx="2" presStyleCnt="3" custScaleX="193265" custScaleY="193265" custRadScaleRad="103085" custRadScaleInc="74460">
        <dgm:presLayoutVars>
          <dgm:bulletEnabled val="1"/>
        </dgm:presLayoutVars>
      </dgm:prSet>
      <dgm:spPr/>
      <dgm:t>
        <a:bodyPr/>
        <a:lstStyle/>
        <a:p>
          <a:endParaRPr lang="es-EC"/>
        </a:p>
      </dgm:t>
    </dgm:pt>
  </dgm:ptLst>
  <dgm:cxnLst>
    <dgm:cxn modelId="{A9265E23-3905-4A16-9335-736352298353}" srcId="{37D8D0AE-6CA6-43BA-A232-076874D69C4E}" destId="{054873CB-DEA7-4657-B7E6-E5DB52E34B03}" srcOrd="1" destOrd="0" parTransId="{4EB24600-6CCD-4B17-AFDE-E0AA6E2FECDC}" sibTransId="{4F3953E7-ADE4-4735-9977-17921A8D3796}"/>
    <dgm:cxn modelId="{A6B6BC0C-048C-4656-98A6-9176A07B20D9}" type="presOf" srcId="{4EB24600-6CCD-4B17-AFDE-E0AA6E2FECDC}" destId="{6DA4DE87-EEE4-42B8-91B9-C15123F1F346}" srcOrd="0" destOrd="0" presId="urn:microsoft.com/office/officeart/2008/layout/RadialCluster"/>
    <dgm:cxn modelId="{2878ED92-6381-4E93-B031-883325F5D09D}" type="presOf" srcId="{3153AFA6-D73D-4B86-9DB3-3FBF0DACA829}" destId="{AB69E0E8-2A58-4FA6-8D73-513540D46984}" srcOrd="0" destOrd="0" presId="urn:microsoft.com/office/officeart/2008/layout/RadialCluster"/>
    <dgm:cxn modelId="{DF5BB351-CAA7-4DB7-82D8-ECB1483CBF1D}" type="presOf" srcId="{C15CB7DC-10A3-44F1-92B9-88ED2CB6296D}" destId="{84227B08-D0D2-440B-ADCA-E7F5DBB43CAF}" srcOrd="0" destOrd="0" presId="urn:microsoft.com/office/officeart/2008/layout/RadialCluster"/>
    <dgm:cxn modelId="{C2682574-7FCC-4520-8168-479764541124}" srcId="{060E50C8-EA70-4E2D-8175-5597458EE0A9}" destId="{37D8D0AE-6CA6-43BA-A232-076874D69C4E}" srcOrd="0" destOrd="0" parTransId="{3D25D79C-F2DB-4E8F-B8FB-3563C725EE57}" sibTransId="{C46D2B47-BFBE-4269-96A6-A4A80514E192}"/>
    <dgm:cxn modelId="{B3BCD76C-2F0D-4DE5-8C6C-42E177747D1F}" type="presOf" srcId="{37D8D0AE-6CA6-43BA-A232-076874D69C4E}" destId="{1B10A82F-5866-4085-86D6-B07AE0ACBFA3}" srcOrd="0" destOrd="0" presId="urn:microsoft.com/office/officeart/2008/layout/RadialCluster"/>
    <dgm:cxn modelId="{2FF36F70-17CB-4BA2-BB51-0C218A306EA6}" type="presOf" srcId="{060E50C8-EA70-4E2D-8175-5597458EE0A9}" destId="{7BB1DA23-5BB5-4527-A8D0-F0C70179E73F}" srcOrd="0" destOrd="0" presId="urn:microsoft.com/office/officeart/2008/layout/RadialCluster"/>
    <dgm:cxn modelId="{B79B0311-04F9-4CD1-8E12-77FF43AAED0B}" type="presOf" srcId="{054873CB-DEA7-4657-B7E6-E5DB52E34B03}" destId="{6E7C3EBD-B4F8-41B6-A62D-72661AC8254D}" srcOrd="0" destOrd="0" presId="urn:microsoft.com/office/officeart/2008/layout/RadialCluster"/>
    <dgm:cxn modelId="{4661D3E7-52EA-4D75-8099-456E0D4151E6}" srcId="{37D8D0AE-6CA6-43BA-A232-076874D69C4E}" destId="{C15CB7DC-10A3-44F1-92B9-88ED2CB6296D}" srcOrd="0" destOrd="0" parTransId="{3153AFA6-D73D-4B86-9DB3-3FBF0DACA829}" sibTransId="{1ABA72BD-97E5-4F72-BB7B-6D9CEFD108E7}"/>
    <dgm:cxn modelId="{D7B4818A-862A-4250-89A7-9341E3DC6A0B}" type="presParOf" srcId="{7BB1DA23-5BB5-4527-A8D0-F0C70179E73F}" destId="{D5BF03B6-29CD-4968-94D2-EBB36552E6B5}" srcOrd="0" destOrd="0" presId="urn:microsoft.com/office/officeart/2008/layout/RadialCluster"/>
    <dgm:cxn modelId="{B733CB7F-0443-4C9E-9BAF-904B5F63EE6F}" type="presParOf" srcId="{D5BF03B6-29CD-4968-94D2-EBB36552E6B5}" destId="{1B10A82F-5866-4085-86D6-B07AE0ACBFA3}" srcOrd="0" destOrd="0" presId="urn:microsoft.com/office/officeart/2008/layout/RadialCluster"/>
    <dgm:cxn modelId="{EAB2AA11-55B9-466F-AFC9-FB4048587644}" type="presParOf" srcId="{D5BF03B6-29CD-4968-94D2-EBB36552E6B5}" destId="{AB69E0E8-2A58-4FA6-8D73-513540D46984}" srcOrd="1" destOrd="0" presId="urn:microsoft.com/office/officeart/2008/layout/RadialCluster"/>
    <dgm:cxn modelId="{D08FB148-C0A8-4D31-97E1-6E9992E70E5E}" type="presParOf" srcId="{D5BF03B6-29CD-4968-94D2-EBB36552E6B5}" destId="{84227B08-D0D2-440B-ADCA-E7F5DBB43CAF}" srcOrd="2" destOrd="0" presId="urn:microsoft.com/office/officeart/2008/layout/RadialCluster"/>
    <dgm:cxn modelId="{58BC2BEE-14A7-4E63-A246-D8F142E66318}" type="presParOf" srcId="{D5BF03B6-29CD-4968-94D2-EBB36552E6B5}" destId="{6DA4DE87-EEE4-42B8-91B9-C15123F1F346}" srcOrd="3" destOrd="0" presId="urn:microsoft.com/office/officeart/2008/layout/RadialCluster"/>
    <dgm:cxn modelId="{DE7E7240-6CAC-4556-A2FD-5639DD80D1FC}" type="presParOf" srcId="{D5BF03B6-29CD-4968-94D2-EBB36552E6B5}" destId="{6E7C3EBD-B4F8-41B6-A62D-72661AC8254D}" srcOrd="4"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CF296-F852-454B-9344-1D48E004E06B}">
      <dsp:nvSpPr>
        <dsp:cNvPr id="0" name=""/>
        <dsp:cNvSpPr/>
      </dsp:nvSpPr>
      <dsp:spPr>
        <a:xfrm>
          <a:off x="1404619" y="165099"/>
          <a:ext cx="3276600" cy="1137920"/>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61F57972-8F42-407D-8FCB-4A9F811350BD}">
      <dsp:nvSpPr>
        <dsp:cNvPr id="0" name=""/>
        <dsp:cNvSpPr/>
      </dsp:nvSpPr>
      <dsp:spPr>
        <a:xfrm>
          <a:off x="2730500" y="2951479"/>
          <a:ext cx="635000" cy="406400"/>
        </a:xfrm>
        <a:prstGeom prst="down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B0BA3632-7A72-4DE1-AF80-E0E50CE31101}">
      <dsp:nvSpPr>
        <dsp:cNvPr id="0" name=""/>
        <dsp:cNvSpPr/>
      </dsp:nvSpPr>
      <dsp:spPr>
        <a:xfrm>
          <a:off x="1263274" y="3276600"/>
          <a:ext cx="3569451"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cap="none" spc="0" smtClean="0">
              <a:ln w="18000">
                <a:prstDash val="solid"/>
                <a:miter lim="800000"/>
              </a:ln>
              <a:effectLst>
                <a:outerShdw blurRad="25500" dist="23000" dir="7020000" algn="tl">
                  <a:srgbClr val="000000">
                    <a:alpha val="50000"/>
                  </a:srgbClr>
                </a:outerShdw>
              </a:effectLst>
            </a:rPr>
            <a:t>OPTIMIZACIÓN DEL CONSUMO DE COMBUSTIBLE</a:t>
          </a:r>
          <a:endParaRPr lang="es-EC" sz="1400" b="1" kern="1200" cap="none" spc="0" dirty="0">
            <a:ln w="18000">
              <a:prstDash val="solid"/>
              <a:miter lim="800000"/>
            </a:ln>
            <a:effectLst>
              <a:outerShdw blurRad="25500" dist="23000" dir="7020000" algn="tl">
                <a:srgbClr val="000000">
                  <a:alpha val="50000"/>
                </a:srgbClr>
              </a:outerShdw>
            </a:effectLst>
          </a:endParaRPr>
        </a:p>
      </dsp:txBody>
      <dsp:txXfrm>
        <a:off x="1263274" y="3276600"/>
        <a:ext cx="3569451" cy="762000"/>
      </dsp:txXfrm>
    </dsp:sp>
    <dsp:sp modelId="{41DC555C-7C0C-400C-B927-4AFA418CBEEF}">
      <dsp:nvSpPr>
        <dsp:cNvPr id="0" name=""/>
        <dsp:cNvSpPr/>
      </dsp:nvSpPr>
      <dsp:spPr>
        <a:xfrm>
          <a:off x="2328280" y="1431023"/>
          <a:ext cx="1383258" cy="1305283"/>
        </a:xfrm>
        <a:prstGeom prst="ellipse">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b="1" kern="1200" dirty="0" smtClean="0"/>
            <a:t>CONOCIMIENTO DEL PERSONAL</a:t>
          </a:r>
          <a:endParaRPr lang="es-EC" sz="900" b="1" kern="1200" dirty="0"/>
        </a:p>
      </dsp:txBody>
      <dsp:txXfrm>
        <a:off x="2530853" y="1622177"/>
        <a:ext cx="978112" cy="922975"/>
      </dsp:txXfrm>
    </dsp:sp>
    <dsp:sp modelId="{3746369F-EDED-447D-8EF8-9020891D02ED}">
      <dsp:nvSpPr>
        <dsp:cNvPr id="0" name=""/>
        <dsp:cNvSpPr/>
      </dsp:nvSpPr>
      <dsp:spPr>
        <a:xfrm>
          <a:off x="2012154" y="216023"/>
          <a:ext cx="1143000" cy="1143000"/>
        </a:xfrm>
        <a:prstGeom prst="ellipse">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b="1" kern="1200" dirty="0" smtClean="0"/>
            <a:t>ADECUADO USO DEL VELAMEN</a:t>
          </a:r>
          <a:endParaRPr lang="es-EC" sz="900" b="1" kern="1200" dirty="0"/>
        </a:p>
      </dsp:txBody>
      <dsp:txXfrm>
        <a:off x="2179542" y="383411"/>
        <a:ext cx="808224" cy="808224"/>
      </dsp:txXfrm>
    </dsp:sp>
    <dsp:sp modelId="{FC4F290D-19F5-45CB-818E-F42E15CEBD03}">
      <dsp:nvSpPr>
        <dsp:cNvPr id="0" name=""/>
        <dsp:cNvSpPr/>
      </dsp:nvSpPr>
      <dsp:spPr>
        <a:xfrm>
          <a:off x="3207484" y="576059"/>
          <a:ext cx="1143000" cy="1143000"/>
        </a:xfrm>
        <a:prstGeom prst="ellipse">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b="1" kern="1200" dirty="0" smtClean="0"/>
            <a:t>REDUCCIÓN DEL USO DE LA MÁQUINA PRINCIPAL</a:t>
          </a:r>
          <a:endParaRPr lang="es-EC" sz="900" b="1" kern="1200" dirty="0"/>
        </a:p>
      </dsp:txBody>
      <dsp:txXfrm>
        <a:off x="3374872" y="743447"/>
        <a:ext cx="808224" cy="808224"/>
      </dsp:txXfrm>
    </dsp:sp>
    <dsp:sp modelId="{FF70B0BA-ADB7-4491-B914-34A5D9248C15}">
      <dsp:nvSpPr>
        <dsp:cNvPr id="0" name=""/>
        <dsp:cNvSpPr/>
      </dsp:nvSpPr>
      <dsp:spPr>
        <a:xfrm>
          <a:off x="1194114" y="0"/>
          <a:ext cx="3556000" cy="2844800"/>
        </a:xfrm>
        <a:prstGeom prst="funnel">
          <a:avLst/>
        </a:prstGeom>
        <a:solidFill>
          <a:schemeClr val="lt1">
            <a:alpha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DB4D-656D-45F7-AFEA-C0B064B097E0}">
      <dsp:nvSpPr>
        <dsp:cNvPr id="0" name=""/>
        <dsp:cNvSpPr/>
      </dsp:nvSpPr>
      <dsp:spPr>
        <a:xfrm>
          <a:off x="0" y="307018"/>
          <a:ext cx="7000924" cy="478800"/>
        </a:xfrm>
        <a:prstGeom prst="rect">
          <a:avLst/>
        </a:prstGeom>
        <a:solidFill>
          <a:srgbClr val="002060"/>
        </a:solidFill>
        <a:ln w="28575" cap="flat" cmpd="sng" algn="ctr">
          <a:solidFill>
            <a:srgbClr val="FFFF00"/>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1">
          <a:schemeClr val="accent3"/>
        </a:lnRef>
        <a:fillRef idx="3">
          <a:schemeClr val="accent3"/>
        </a:fillRef>
        <a:effectRef idx="2">
          <a:schemeClr val="accent3"/>
        </a:effectRef>
        <a:fontRef idx="minor">
          <a:schemeClr val="lt1"/>
        </a:fontRef>
      </dsp:style>
    </dsp:sp>
    <dsp:sp modelId="{F3EE3E44-97A2-45F3-8826-C7B7B51254DE}">
      <dsp:nvSpPr>
        <dsp:cNvPr id="0" name=""/>
        <dsp:cNvSpPr/>
      </dsp:nvSpPr>
      <dsp:spPr>
        <a:xfrm flipH="1">
          <a:off x="349704" y="13288"/>
          <a:ext cx="4011129" cy="560880"/>
        </a:xfrm>
        <a:prstGeom prst="roundRect">
          <a:avLst/>
        </a:prstGeom>
        <a:solidFill>
          <a:srgbClr val="CCECFF"/>
        </a:solidFill>
        <a:ln>
          <a:noFill/>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0">
          <a:schemeClr val="accent6"/>
        </a:lnRef>
        <a:fillRef idx="3">
          <a:schemeClr val="accent6"/>
        </a:fillRef>
        <a:effectRef idx="3">
          <a:schemeClr val="accent6"/>
        </a:effectRef>
        <a:fontRef idx="minor">
          <a:schemeClr val="lt1"/>
        </a:fontRef>
      </dsp:style>
      <dsp:txBody>
        <a:bodyPr spcFirstLastPara="0" vert="horz" wrap="square" lIns="185233" tIns="0" rIns="185233" bIns="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Objetivo General</a:t>
          </a:r>
          <a:endParaRPr lang="es-EC" sz="2400" b="1" kern="1200" dirty="0">
            <a:solidFill>
              <a:schemeClr val="tx1"/>
            </a:solidFill>
          </a:endParaRPr>
        </a:p>
      </dsp:txBody>
      <dsp:txXfrm>
        <a:off x="377084" y="40668"/>
        <a:ext cx="3956369"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DB4D-656D-45F7-AFEA-C0B064B097E0}">
      <dsp:nvSpPr>
        <dsp:cNvPr id="0" name=""/>
        <dsp:cNvSpPr/>
      </dsp:nvSpPr>
      <dsp:spPr>
        <a:xfrm>
          <a:off x="0" y="218492"/>
          <a:ext cx="7358114" cy="478800"/>
        </a:xfrm>
        <a:prstGeom prst="rect">
          <a:avLst/>
        </a:prstGeom>
        <a:solidFill>
          <a:srgbClr val="002060"/>
        </a:solidFill>
        <a:ln w="28575" cap="flat" cmpd="sng" algn="ctr">
          <a:solidFill>
            <a:srgbClr val="FFFF00"/>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1">
          <a:schemeClr val="accent3"/>
        </a:lnRef>
        <a:fillRef idx="3">
          <a:schemeClr val="accent3"/>
        </a:fillRef>
        <a:effectRef idx="2">
          <a:schemeClr val="accent3"/>
        </a:effectRef>
        <a:fontRef idx="minor">
          <a:schemeClr val="lt1"/>
        </a:fontRef>
      </dsp:style>
    </dsp:sp>
    <dsp:sp modelId="{F3EE3E44-97A2-45F3-8826-C7B7B51254DE}">
      <dsp:nvSpPr>
        <dsp:cNvPr id="0" name=""/>
        <dsp:cNvSpPr/>
      </dsp:nvSpPr>
      <dsp:spPr>
        <a:xfrm flipH="1">
          <a:off x="367546" y="0"/>
          <a:ext cx="4106382" cy="560880"/>
        </a:xfrm>
        <a:prstGeom prst="roundRect">
          <a:avLst/>
        </a:prstGeom>
        <a:solidFill>
          <a:srgbClr val="CCECFF"/>
        </a:solidFill>
        <a:ln>
          <a:noFill/>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0">
          <a:schemeClr val="accent6"/>
        </a:lnRef>
        <a:fillRef idx="3">
          <a:schemeClr val="accent6"/>
        </a:fillRef>
        <a:effectRef idx="3">
          <a:schemeClr val="accent6"/>
        </a:effectRef>
        <a:fontRef idx="minor">
          <a:schemeClr val="lt1"/>
        </a:fontRef>
      </dsp:style>
      <ds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Objetivos Específicos</a:t>
          </a:r>
          <a:endParaRPr lang="es-EC" sz="2400" b="1" kern="1200" dirty="0">
            <a:solidFill>
              <a:schemeClr val="tx1"/>
            </a:solidFill>
          </a:endParaRPr>
        </a:p>
      </dsp:txBody>
      <dsp:txXfrm>
        <a:off x="394926" y="27380"/>
        <a:ext cx="4051622"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0D2B1-8A57-4E48-A024-A6C5C36E2186}">
      <dsp:nvSpPr>
        <dsp:cNvPr id="0" name=""/>
        <dsp:cNvSpPr/>
      </dsp:nvSpPr>
      <dsp:spPr>
        <a:xfrm>
          <a:off x="2393156" y="1835358"/>
          <a:ext cx="1309687" cy="1309687"/>
        </a:xfrm>
        <a:prstGeom prst="ellipse">
          <a:avLst/>
        </a:prstGeom>
        <a:gradFill rotWithShape="0">
          <a:gsLst>
            <a:gs pos="0">
              <a:schemeClr val="accent3">
                <a:shade val="60000"/>
                <a:hueOff val="0"/>
                <a:satOff val="0"/>
                <a:lumOff val="0"/>
                <a:alphaOff val="0"/>
                <a:shade val="51000"/>
                <a:satMod val="130000"/>
              </a:schemeClr>
            </a:gs>
            <a:gs pos="80000">
              <a:schemeClr val="accent3">
                <a:shade val="60000"/>
                <a:hueOff val="0"/>
                <a:satOff val="0"/>
                <a:lumOff val="0"/>
                <a:alphaOff val="0"/>
                <a:shade val="93000"/>
                <a:satMod val="130000"/>
              </a:schemeClr>
            </a:gs>
            <a:gs pos="100000">
              <a:schemeClr val="accent3">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t>VELAMEN DEL BESGUA</a:t>
          </a:r>
          <a:endParaRPr lang="es-EC" sz="1600" b="1" kern="1200" dirty="0"/>
        </a:p>
      </dsp:txBody>
      <dsp:txXfrm>
        <a:off x="2584955" y="2027157"/>
        <a:ext cx="926089" cy="926089"/>
      </dsp:txXfrm>
    </dsp:sp>
    <dsp:sp modelId="{25D39601-29D1-4EBF-BA80-9A7E45947DEB}">
      <dsp:nvSpPr>
        <dsp:cNvPr id="0" name=""/>
        <dsp:cNvSpPr/>
      </dsp:nvSpPr>
      <dsp:spPr>
        <a:xfrm rot="16200000">
          <a:off x="2909372" y="1358997"/>
          <a:ext cx="277254" cy="445293"/>
        </a:xfrm>
        <a:prstGeom prst="rightArrow">
          <a:avLst>
            <a:gd name="adj1" fmla="val 60000"/>
            <a:gd name="adj2" fmla="val 50000"/>
          </a:avLst>
        </a:prstGeom>
        <a:gradFill rotWithShape="0">
          <a:gsLst>
            <a:gs pos="0">
              <a:schemeClr val="accent3">
                <a:shade val="90000"/>
                <a:hueOff val="0"/>
                <a:satOff val="0"/>
                <a:lumOff val="0"/>
                <a:alphaOff val="0"/>
                <a:shade val="51000"/>
                <a:satMod val="130000"/>
              </a:schemeClr>
            </a:gs>
            <a:gs pos="80000">
              <a:schemeClr val="accent3">
                <a:shade val="90000"/>
                <a:hueOff val="0"/>
                <a:satOff val="0"/>
                <a:lumOff val="0"/>
                <a:alphaOff val="0"/>
                <a:shade val="93000"/>
                <a:satMod val="130000"/>
              </a:schemeClr>
            </a:gs>
            <a:gs pos="100000">
              <a:schemeClr val="accent3">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2950960" y="1489644"/>
        <a:ext cx="194078" cy="267175"/>
      </dsp:txXfrm>
    </dsp:sp>
    <dsp:sp modelId="{43FDD6CD-65E5-4A17-B638-618EB51CE27D}">
      <dsp:nvSpPr>
        <dsp:cNvPr id="0" name=""/>
        <dsp:cNvSpPr/>
      </dsp:nvSpPr>
      <dsp:spPr>
        <a:xfrm>
          <a:off x="2393156" y="2548"/>
          <a:ext cx="1309687" cy="1309687"/>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2584955" y="194347"/>
        <a:ext cx="926089" cy="926089"/>
      </dsp:txXfrm>
    </dsp:sp>
    <dsp:sp modelId="{18B1E952-859A-4B60-BB09-EE76E0CDC547}">
      <dsp:nvSpPr>
        <dsp:cNvPr id="0" name=""/>
        <dsp:cNvSpPr/>
      </dsp:nvSpPr>
      <dsp:spPr>
        <a:xfrm rot="1800000">
          <a:off x="3696206" y="2721834"/>
          <a:ext cx="277254" cy="445293"/>
        </a:xfrm>
        <a:prstGeom prst="rightArrow">
          <a:avLst>
            <a:gd name="adj1" fmla="val 60000"/>
            <a:gd name="adj2" fmla="val 50000"/>
          </a:avLst>
        </a:prstGeom>
        <a:gradFill rotWithShape="0">
          <a:gsLst>
            <a:gs pos="0">
              <a:schemeClr val="accent3">
                <a:shade val="90000"/>
                <a:hueOff val="186893"/>
                <a:satOff val="-4005"/>
                <a:lumOff val="20541"/>
                <a:alphaOff val="0"/>
                <a:shade val="51000"/>
                <a:satMod val="130000"/>
              </a:schemeClr>
            </a:gs>
            <a:gs pos="80000">
              <a:schemeClr val="accent3">
                <a:shade val="90000"/>
                <a:hueOff val="186893"/>
                <a:satOff val="-4005"/>
                <a:lumOff val="20541"/>
                <a:alphaOff val="0"/>
                <a:shade val="93000"/>
                <a:satMod val="130000"/>
              </a:schemeClr>
            </a:gs>
            <a:gs pos="100000">
              <a:schemeClr val="accent3">
                <a:shade val="90000"/>
                <a:hueOff val="186893"/>
                <a:satOff val="-4005"/>
                <a:lumOff val="205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3701778" y="2790099"/>
        <a:ext cx="194078" cy="267175"/>
      </dsp:txXfrm>
    </dsp:sp>
    <dsp:sp modelId="{E98F1E2D-781E-4755-8F61-A60EF645ABBF}">
      <dsp:nvSpPr>
        <dsp:cNvPr id="0" name=""/>
        <dsp:cNvSpPr/>
      </dsp:nvSpPr>
      <dsp:spPr>
        <a:xfrm>
          <a:off x="3980416" y="2751763"/>
          <a:ext cx="1309687" cy="1309687"/>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a:p>
      </dsp:txBody>
      <dsp:txXfrm>
        <a:off x="4172215" y="2943562"/>
        <a:ext cx="926089" cy="926089"/>
      </dsp:txXfrm>
    </dsp:sp>
    <dsp:sp modelId="{5C5D1416-6461-4EE4-9367-9C5BF72B68EB}">
      <dsp:nvSpPr>
        <dsp:cNvPr id="0" name=""/>
        <dsp:cNvSpPr/>
      </dsp:nvSpPr>
      <dsp:spPr>
        <a:xfrm rot="9000000">
          <a:off x="2122538" y="2721834"/>
          <a:ext cx="277254" cy="445293"/>
        </a:xfrm>
        <a:prstGeom prst="rightArrow">
          <a:avLst>
            <a:gd name="adj1" fmla="val 60000"/>
            <a:gd name="adj2" fmla="val 50000"/>
          </a:avLst>
        </a:prstGeom>
        <a:gradFill rotWithShape="0">
          <a:gsLst>
            <a:gs pos="0">
              <a:schemeClr val="accent3">
                <a:shade val="90000"/>
                <a:hueOff val="186893"/>
                <a:satOff val="-4005"/>
                <a:lumOff val="20541"/>
                <a:alphaOff val="0"/>
                <a:shade val="51000"/>
                <a:satMod val="130000"/>
              </a:schemeClr>
            </a:gs>
            <a:gs pos="80000">
              <a:schemeClr val="accent3">
                <a:shade val="90000"/>
                <a:hueOff val="186893"/>
                <a:satOff val="-4005"/>
                <a:lumOff val="20541"/>
                <a:alphaOff val="0"/>
                <a:shade val="93000"/>
                <a:satMod val="130000"/>
              </a:schemeClr>
            </a:gs>
            <a:gs pos="100000">
              <a:schemeClr val="accent3">
                <a:shade val="90000"/>
                <a:hueOff val="186893"/>
                <a:satOff val="-4005"/>
                <a:lumOff val="2054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rot="10800000">
        <a:off x="2200142" y="2790099"/>
        <a:ext cx="194078" cy="267175"/>
      </dsp:txXfrm>
    </dsp:sp>
    <dsp:sp modelId="{64AF19EE-BD39-4E60-83CE-322356771A8D}">
      <dsp:nvSpPr>
        <dsp:cNvPr id="0" name=""/>
        <dsp:cNvSpPr/>
      </dsp:nvSpPr>
      <dsp:spPr>
        <a:xfrm>
          <a:off x="805896" y="2751763"/>
          <a:ext cx="1309687" cy="1309687"/>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s-EC" sz="1600" kern="1200" dirty="0"/>
        </a:p>
      </dsp:txBody>
      <dsp:txXfrm>
        <a:off x="997695" y="2943562"/>
        <a:ext cx="926089" cy="926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9C81B-9D1D-4D2B-BF4D-3C56957D5DB5}">
      <dsp:nvSpPr>
        <dsp:cNvPr id="0" name=""/>
        <dsp:cNvSpPr/>
      </dsp:nvSpPr>
      <dsp:spPr>
        <a:xfrm>
          <a:off x="2155507" y="2277603"/>
          <a:ext cx="1784985" cy="1784985"/>
        </a:xfrm>
        <a:prstGeom prst="ellipse">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PROPULSIÓN PRINCIPAL</a:t>
          </a:r>
          <a:endParaRPr lang="es-EC" sz="1800" kern="1200" dirty="0"/>
        </a:p>
      </dsp:txBody>
      <dsp:txXfrm>
        <a:off x="2416912" y="2539008"/>
        <a:ext cx="1262175" cy="1262175"/>
      </dsp:txXfrm>
    </dsp:sp>
    <dsp:sp modelId="{20DC120A-356C-4B3A-8F08-F6EA76DFC8FC}">
      <dsp:nvSpPr>
        <dsp:cNvPr id="0" name=""/>
        <dsp:cNvSpPr/>
      </dsp:nvSpPr>
      <dsp:spPr>
        <a:xfrm rot="12900000">
          <a:off x="871449" y="1920360"/>
          <a:ext cx="1510013" cy="508720"/>
        </a:xfrm>
        <a:prstGeom prst="leftArrow">
          <a:avLst>
            <a:gd name="adj1" fmla="val 60000"/>
            <a:gd name="adj2" fmla="val 50000"/>
          </a:avLst>
        </a:prstGeom>
        <a:solidFill>
          <a:schemeClr val="accent5">
            <a:shade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26E6A17-F038-4EF5-84E8-AD221A8EE903}">
      <dsp:nvSpPr>
        <dsp:cNvPr id="0" name=""/>
        <dsp:cNvSpPr/>
      </dsp:nvSpPr>
      <dsp:spPr>
        <a:xfrm>
          <a:off x="160123" y="1063372"/>
          <a:ext cx="1695735" cy="1356588"/>
        </a:xfrm>
        <a:prstGeom prst="roundRect">
          <a:avLst>
            <a:gd name="adj" fmla="val 10000"/>
          </a:avLst>
        </a:prstGeom>
        <a:solidFill>
          <a:schemeClr val="tx2">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EC" sz="2800" kern="1200" dirty="0" smtClean="0"/>
            <a:t>Máquina Principal</a:t>
          </a:r>
          <a:endParaRPr lang="es-EC" sz="2800" kern="1200" dirty="0"/>
        </a:p>
      </dsp:txBody>
      <dsp:txXfrm>
        <a:off x="199856" y="1103105"/>
        <a:ext cx="1616269" cy="1277122"/>
      </dsp:txXfrm>
    </dsp:sp>
    <dsp:sp modelId="{CC5A583D-9D09-43AB-94ED-7D7F933CE1D6}">
      <dsp:nvSpPr>
        <dsp:cNvPr id="0" name=""/>
        <dsp:cNvSpPr/>
      </dsp:nvSpPr>
      <dsp:spPr>
        <a:xfrm rot="16200000">
          <a:off x="2292993" y="1180352"/>
          <a:ext cx="1510013" cy="508720"/>
        </a:xfrm>
        <a:prstGeom prst="leftArrow">
          <a:avLst>
            <a:gd name="adj1" fmla="val 60000"/>
            <a:gd name="adj2" fmla="val 50000"/>
          </a:avLst>
        </a:prstGeom>
        <a:solidFill>
          <a:schemeClr val="accent5">
            <a:shade val="90000"/>
            <a:hueOff val="177218"/>
            <a:satOff val="-4428"/>
            <a:lumOff val="2118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DEF5BE3-A0A8-4FB5-B1C3-5F681DA26AF6}">
      <dsp:nvSpPr>
        <dsp:cNvPr id="0" name=""/>
        <dsp:cNvSpPr/>
      </dsp:nvSpPr>
      <dsp:spPr>
        <a:xfrm>
          <a:off x="2200132" y="1411"/>
          <a:ext cx="1695735" cy="1356588"/>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EC" sz="2800" kern="1200" dirty="0" smtClean="0"/>
            <a:t>Reversible</a:t>
          </a:r>
          <a:endParaRPr lang="es-EC" sz="2800" kern="1200" dirty="0"/>
        </a:p>
      </dsp:txBody>
      <dsp:txXfrm>
        <a:off x="2239865" y="41144"/>
        <a:ext cx="1616269" cy="1277122"/>
      </dsp:txXfrm>
    </dsp:sp>
    <dsp:sp modelId="{F8218BE6-DA46-4D7E-9052-C0138FD6538B}">
      <dsp:nvSpPr>
        <dsp:cNvPr id="0" name=""/>
        <dsp:cNvSpPr/>
      </dsp:nvSpPr>
      <dsp:spPr>
        <a:xfrm rot="19500000">
          <a:off x="3714536" y="1920360"/>
          <a:ext cx="1510013" cy="508720"/>
        </a:xfrm>
        <a:prstGeom prst="leftArrow">
          <a:avLst>
            <a:gd name="adj1" fmla="val 60000"/>
            <a:gd name="adj2" fmla="val 50000"/>
          </a:avLst>
        </a:prstGeom>
        <a:solidFill>
          <a:schemeClr val="accent5">
            <a:shade val="90000"/>
            <a:hueOff val="177218"/>
            <a:satOff val="-4428"/>
            <a:lumOff val="2118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D16B03E-4710-49C0-B68A-E7876C43BF80}">
      <dsp:nvSpPr>
        <dsp:cNvPr id="0" name=""/>
        <dsp:cNvSpPr/>
      </dsp:nvSpPr>
      <dsp:spPr>
        <a:xfrm>
          <a:off x="4240140" y="1063372"/>
          <a:ext cx="1695735" cy="1356588"/>
        </a:xfrm>
        <a:prstGeom prst="roundRect">
          <a:avLst>
            <a:gd name="adj" fmla="val 10000"/>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s-EC" sz="2800" kern="1200" dirty="0" smtClean="0"/>
            <a:t>Hélice</a:t>
          </a:r>
          <a:endParaRPr lang="es-EC" sz="2800" kern="1200" dirty="0"/>
        </a:p>
      </dsp:txBody>
      <dsp:txXfrm>
        <a:off x="4279873" y="1103105"/>
        <a:ext cx="1616269" cy="12771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EDB4D-656D-45F7-AFEA-C0B064B097E0}">
      <dsp:nvSpPr>
        <dsp:cNvPr id="0" name=""/>
        <dsp:cNvSpPr/>
      </dsp:nvSpPr>
      <dsp:spPr>
        <a:xfrm>
          <a:off x="0" y="130617"/>
          <a:ext cx="7358114" cy="655200"/>
        </a:xfrm>
        <a:prstGeom prst="rect">
          <a:avLst/>
        </a:prstGeom>
        <a:solidFill>
          <a:srgbClr val="002060"/>
        </a:solidFill>
        <a:ln w="28575" cap="flat" cmpd="sng" algn="ctr">
          <a:solidFill>
            <a:srgbClr val="FFFF00"/>
          </a:solidFill>
          <a:prstDash val="solid"/>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1">
          <a:schemeClr val="accent3"/>
        </a:lnRef>
        <a:fillRef idx="3">
          <a:schemeClr val="accent3"/>
        </a:fillRef>
        <a:effectRef idx="2">
          <a:schemeClr val="accent3"/>
        </a:effectRef>
        <a:fontRef idx="minor">
          <a:schemeClr val="lt1"/>
        </a:fontRef>
      </dsp:style>
    </dsp:sp>
    <dsp:sp modelId="{F3EE3E44-97A2-45F3-8826-C7B7B51254DE}">
      <dsp:nvSpPr>
        <dsp:cNvPr id="0" name=""/>
        <dsp:cNvSpPr/>
      </dsp:nvSpPr>
      <dsp:spPr>
        <a:xfrm flipH="1">
          <a:off x="367546" y="0"/>
          <a:ext cx="5692735" cy="503838"/>
        </a:xfrm>
        <a:prstGeom prst="roundRect">
          <a:avLst/>
        </a:prstGeom>
        <a:solidFill>
          <a:srgbClr val="CCECFF"/>
        </a:solidFill>
        <a:ln>
          <a:noFill/>
        </a:ln>
        <a:effectLst>
          <a:outerShdw blurRad="40000" dist="23000" dir="5400000" rotWithShape="0">
            <a:srgbClr val="000000">
              <a:alpha val="35000"/>
            </a:srgbClr>
          </a:outerShdw>
        </a:effectLst>
        <a:scene3d>
          <a:camera prst="orthographicFront"/>
          <a:lightRig rig="threePt" dir="t"/>
        </a:scene3d>
        <a:sp3d>
          <a:bevelT w="165100" prst="coolSlant"/>
        </a:sp3d>
      </dsp:spPr>
      <dsp:style>
        <a:lnRef idx="0">
          <a:schemeClr val="accent6"/>
        </a:lnRef>
        <a:fillRef idx="3">
          <a:schemeClr val="accent6"/>
        </a:fillRef>
        <a:effectRef idx="3">
          <a:schemeClr val="accent6"/>
        </a:effectRef>
        <a:fontRef idx="minor">
          <a:schemeClr val="lt1"/>
        </a:fontRef>
      </dsp:style>
      <ds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Parámetros de la Máquina Principal</a:t>
          </a:r>
          <a:endParaRPr lang="es-EC" sz="2400" b="1" kern="1200" dirty="0">
            <a:solidFill>
              <a:schemeClr val="tx1"/>
            </a:solidFill>
          </a:endParaRPr>
        </a:p>
      </dsp:txBody>
      <dsp:txXfrm>
        <a:off x="392141" y="24595"/>
        <a:ext cx="5643545" cy="454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0A82F-5866-4085-86D6-B07AE0ACBFA3}">
      <dsp:nvSpPr>
        <dsp:cNvPr id="0" name=""/>
        <dsp:cNvSpPr/>
      </dsp:nvSpPr>
      <dsp:spPr>
        <a:xfrm>
          <a:off x="1798815" y="227575"/>
          <a:ext cx="3751813" cy="542538"/>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b="1" kern="1200" dirty="0" smtClean="0"/>
            <a:t>RECOMENDACIONES</a:t>
          </a:r>
          <a:endParaRPr lang="es-EC" sz="1800" b="1" kern="1200" dirty="0"/>
        </a:p>
      </dsp:txBody>
      <dsp:txXfrm>
        <a:off x="1825300" y="254060"/>
        <a:ext cx="3698843" cy="489568"/>
      </dsp:txXfrm>
    </dsp:sp>
    <dsp:sp modelId="{AB69E0E8-2A58-4FA6-8D73-513540D46984}">
      <dsp:nvSpPr>
        <dsp:cNvPr id="0" name=""/>
        <dsp:cNvSpPr/>
      </dsp:nvSpPr>
      <dsp:spPr>
        <a:xfrm rot="3692763">
          <a:off x="3274612" y="1688891"/>
          <a:ext cx="2090030" cy="0"/>
        </a:xfrm>
        <a:custGeom>
          <a:avLst/>
          <a:gdLst/>
          <a:ahLst/>
          <a:cxnLst/>
          <a:rect l="0" t="0" r="0" b="0"/>
          <a:pathLst>
            <a:path>
              <a:moveTo>
                <a:pt x="0" y="0"/>
              </a:moveTo>
              <a:lnTo>
                <a:pt x="2090030" y="0"/>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4227B08-D0D2-440B-ADCA-E7F5DBB43CAF}">
      <dsp:nvSpPr>
        <dsp:cNvPr id="0" name=""/>
        <dsp:cNvSpPr/>
      </dsp:nvSpPr>
      <dsp:spPr>
        <a:xfrm>
          <a:off x="4322795" y="2607668"/>
          <a:ext cx="2160004" cy="216000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just" defTabSz="533400">
            <a:lnSpc>
              <a:spcPct val="90000"/>
            </a:lnSpc>
            <a:spcBef>
              <a:spcPct val="0"/>
            </a:spcBef>
            <a:spcAft>
              <a:spcPct val="35000"/>
            </a:spcAft>
          </a:pPr>
          <a:r>
            <a:rPr lang="es-ES" sz="1200" b="1" u="none" kern="1200" dirty="0" smtClean="0"/>
            <a:t>Considerar que el motor y la hélice representan más del 70% del consumo total de energía del buque y cual­quier estudio de ahorro energético debe partir de este análisis.</a:t>
          </a:r>
          <a:endParaRPr lang="es-EC" sz="1200" b="1" kern="1200" dirty="0"/>
        </a:p>
      </dsp:txBody>
      <dsp:txXfrm>
        <a:off x="4428238" y="2713111"/>
        <a:ext cx="1949118" cy="1949118"/>
      </dsp:txXfrm>
    </dsp:sp>
    <dsp:sp modelId="{6DA4DE87-EEE4-42B8-91B9-C15123F1F346}">
      <dsp:nvSpPr>
        <dsp:cNvPr id="0" name=""/>
        <dsp:cNvSpPr/>
      </dsp:nvSpPr>
      <dsp:spPr>
        <a:xfrm rot="7414434">
          <a:off x="1794623" y="1682168"/>
          <a:ext cx="2189352" cy="0"/>
        </a:xfrm>
        <a:custGeom>
          <a:avLst/>
          <a:gdLst/>
          <a:ahLst/>
          <a:cxnLst/>
          <a:rect l="0" t="0" r="0" b="0"/>
          <a:pathLst>
            <a:path>
              <a:moveTo>
                <a:pt x="0" y="0"/>
              </a:moveTo>
              <a:lnTo>
                <a:pt x="2189352" y="0"/>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E7C3EBD-B4F8-41B6-A62D-72661AC8254D}">
      <dsp:nvSpPr>
        <dsp:cNvPr id="0" name=""/>
        <dsp:cNvSpPr/>
      </dsp:nvSpPr>
      <dsp:spPr>
        <a:xfrm>
          <a:off x="487085" y="2594223"/>
          <a:ext cx="2160004" cy="2160004"/>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just" defTabSz="533400">
            <a:lnSpc>
              <a:spcPct val="90000"/>
            </a:lnSpc>
            <a:spcBef>
              <a:spcPct val="0"/>
            </a:spcBef>
            <a:spcAft>
              <a:spcPct val="35000"/>
            </a:spcAft>
          </a:pPr>
          <a:r>
            <a:rPr lang="es-ES" sz="1200" b="1" u="none" kern="1200" dirty="0" smtClean="0"/>
            <a:t>Considerar los factores climáticos que existen en este periodo del año en la ruta El Havre –Lisboa para realizar una navegación a vela con una aproximación hacia la Bahía de Vizcaya aprovechando las condiciones del viento en beneficio del uso del velamen</a:t>
          </a:r>
          <a:r>
            <a:rPr lang="es-ES" sz="1200" b="1" u="none" kern="1200" dirty="0" smtClean="0"/>
            <a:t>. </a:t>
          </a:r>
          <a:endParaRPr lang="es-EC" sz="1200" b="1" kern="1200" dirty="0"/>
        </a:p>
      </dsp:txBody>
      <dsp:txXfrm>
        <a:off x="592528" y="2699666"/>
        <a:ext cx="1949118" cy="1949118"/>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12AFB-3A55-41AE-B880-D5C5CF0EE878}" type="datetimeFigureOut">
              <a:rPr lang="es-EC" smtClean="0"/>
              <a:t>04/12/2013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2862B1-51D6-400B-BA62-1D1C28373197}" type="slidenum">
              <a:rPr lang="es-EC" smtClean="0"/>
              <a:t>‹Nº›</a:t>
            </a:fld>
            <a:endParaRPr lang="es-EC"/>
          </a:p>
        </p:txBody>
      </p:sp>
    </p:spTree>
    <p:extLst>
      <p:ext uri="{BB962C8B-B14F-4D97-AF65-F5344CB8AC3E}">
        <p14:creationId xmlns:p14="http://schemas.microsoft.com/office/powerpoint/2010/main" val="243171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C1C851C-A6F6-4E67-900B-48B1C8A8EA19}" type="slidenum">
              <a:rPr lang="es-EC" smtClean="0"/>
              <a:pPr eaLnBrk="1" hangingPunct="1"/>
              <a:t>1</a:t>
            </a:fld>
            <a:endParaRPr lang="es-EC"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02862B1-51D6-400B-BA62-1D1C28373197}" type="slidenum">
              <a:rPr lang="es-EC" smtClean="0"/>
              <a:t>26</a:t>
            </a:fld>
            <a:endParaRPr lang="es-EC"/>
          </a:p>
        </p:txBody>
      </p:sp>
    </p:spTree>
    <p:extLst>
      <p:ext uri="{BB962C8B-B14F-4D97-AF65-F5344CB8AC3E}">
        <p14:creationId xmlns:p14="http://schemas.microsoft.com/office/powerpoint/2010/main" val="119599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02862B1-51D6-400B-BA62-1D1C28373197}" type="slidenum">
              <a:rPr lang="es-EC" smtClean="0"/>
              <a:t>28</a:t>
            </a:fld>
            <a:endParaRPr lang="es-EC"/>
          </a:p>
        </p:txBody>
      </p:sp>
    </p:spTree>
    <p:extLst>
      <p:ext uri="{BB962C8B-B14F-4D97-AF65-F5344CB8AC3E}">
        <p14:creationId xmlns:p14="http://schemas.microsoft.com/office/powerpoint/2010/main" val="411600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1974346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359693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399504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C"/>
          </a:p>
        </p:txBody>
      </p:sp>
      <p:sp>
        <p:nvSpPr>
          <p:cNvPr id="4"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5" name="Rectangle 5"/>
          <p:cNvSpPr>
            <a:spLocks noGrp="1" noChangeArrowheads="1"/>
          </p:cNvSpPr>
          <p:nvPr>
            <p:ph type="ftr" sz="quarter" idx="11"/>
          </p:nvPr>
        </p:nvSpPr>
        <p:spPr>
          <a:ln/>
        </p:spPr>
        <p:txBody>
          <a:bodyPr/>
          <a:lstStyle>
            <a:lvl1pPr>
              <a:defRPr/>
            </a:lvl1pPr>
          </a:lstStyle>
          <a:p>
            <a:endParaRPr lang="es-EC"/>
          </a:p>
        </p:txBody>
      </p:sp>
      <p:sp>
        <p:nvSpPr>
          <p:cNvPr id="6"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16163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5" name="Rectangle 5"/>
          <p:cNvSpPr>
            <a:spLocks noGrp="1" noChangeArrowheads="1"/>
          </p:cNvSpPr>
          <p:nvPr>
            <p:ph type="ftr" sz="quarter" idx="11"/>
          </p:nvPr>
        </p:nvSpPr>
        <p:spPr>
          <a:ln/>
        </p:spPr>
        <p:txBody>
          <a:bodyPr/>
          <a:lstStyle>
            <a:lvl1pPr>
              <a:defRPr/>
            </a:lvl1pPr>
          </a:lstStyle>
          <a:p>
            <a:endParaRPr lang="es-EC"/>
          </a:p>
        </p:txBody>
      </p:sp>
      <p:sp>
        <p:nvSpPr>
          <p:cNvPr id="6"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029115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3 Rectángulo"/>
          <p:cNvSpPr/>
          <p:nvPr/>
        </p:nvSpPr>
        <p:spPr>
          <a:xfrm>
            <a:off x="8028384" y="1628800"/>
            <a:ext cx="1115616" cy="5210741"/>
          </a:xfrm>
          <a:prstGeom prst="rect">
            <a:avLst/>
          </a:prstGeom>
          <a:gradFill flip="none" rotWithShape="1">
            <a:gsLst>
              <a:gs pos="0">
                <a:schemeClr val="accent5">
                  <a:shade val="51000"/>
                  <a:satMod val="130000"/>
                </a:schemeClr>
              </a:gs>
              <a:gs pos="80000">
                <a:schemeClr val="accent5">
                  <a:shade val="93000"/>
                  <a:satMod val="130000"/>
                </a:schemeClr>
              </a:gs>
              <a:gs pos="100000">
                <a:schemeClr val="accent5">
                  <a:shade val="94000"/>
                  <a:satMod val="135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EC"/>
          </a:p>
        </p:txBody>
      </p:sp>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BFBDDC35-8630-4210-8763-76199D4A67B7}" type="datetimeFigureOut">
              <a:rPr lang="es-EC" smtClean="0"/>
              <a:t>04/12/2013</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223525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6" name="Rectangle 5"/>
          <p:cNvSpPr>
            <a:spLocks noGrp="1" noChangeArrowheads="1"/>
          </p:cNvSpPr>
          <p:nvPr>
            <p:ph type="ftr" sz="quarter" idx="11"/>
          </p:nvPr>
        </p:nvSpPr>
        <p:spPr>
          <a:ln/>
        </p:spPr>
        <p:txBody>
          <a:bodyPr/>
          <a:lstStyle>
            <a:lvl1pPr>
              <a:defRPr/>
            </a:lvl1pPr>
          </a:lstStyle>
          <a:p>
            <a:endParaRPr lang="es-EC"/>
          </a:p>
        </p:txBody>
      </p:sp>
      <p:sp>
        <p:nvSpPr>
          <p:cNvPr id="7"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2072270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8" name="Rectangle 5"/>
          <p:cNvSpPr>
            <a:spLocks noGrp="1" noChangeArrowheads="1"/>
          </p:cNvSpPr>
          <p:nvPr>
            <p:ph type="ftr" sz="quarter" idx="11"/>
          </p:nvPr>
        </p:nvSpPr>
        <p:spPr>
          <a:ln/>
        </p:spPr>
        <p:txBody>
          <a:bodyPr/>
          <a:lstStyle>
            <a:lvl1pPr>
              <a:defRPr/>
            </a:lvl1pPr>
          </a:lstStyle>
          <a:p>
            <a:endParaRPr lang="es-EC"/>
          </a:p>
        </p:txBody>
      </p:sp>
      <p:sp>
        <p:nvSpPr>
          <p:cNvPr id="9"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3663868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4" name="Rectangle 5"/>
          <p:cNvSpPr>
            <a:spLocks noGrp="1" noChangeArrowheads="1"/>
          </p:cNvSpPr>
          <p:nvPr>
            <p:ph type="ftr" sz="quarter" idx="11"/>
          </p:nvPr>
        </p:nvSpPr>
        <p:spPr>
          <a:ln/>
        </p:spPr>
        <p:txBody>
          <a:bodyPr/>
          <a:lstStyle>
            <a:lvl1pPr>
              <a:defRPr/>
            </a:lvl1pPr>
          </a:lstStyle>
          <a:p>
            <a:endParaRPr lang="es-EC"/>
          </a:p>
        </p:txBody>
      </p:sp>
      <p:sp>
        <p:nvSpPr>
          <p:cNvPr id="5"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293742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3" name="Rectangle 5"/>
          <p:cNvSpPr>
            <a:spLocks noGrp="1" noChangeArrowheads="1"/>
          </p:cNvSpPr>
          <p:nvPr>
            <p:ph type="ftr" sz="quarter" idx="11"/>
          </p:nvPr>
        </p:nvSpPr>
        <p:spPr>
          <a:ln/>
        </p:spPr>
        <p:txBody>
          <a:bodyPr/>
          <a:lstStyle>
            <a:lvl1pPr>
              <a:defRPr/>
            </a:lvl1pPr>
          </a:lstStyle>
          <a:p>
            <a:endParaRPr lang="es-EC"/>
          </a:p>
        </p:txBody>
      </p:sp>
      <p:sp>
        <p:nvSpPr>
          <p:cNvPr id="4"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782466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6" name="Rectangle 5"/>
          <p:cNvSpPr>
            <a:spLocks noGrp="1" noChangeArrowheads="1"/>
          </p:cNvSpPr>
          <p:nvPr>
            <p:ph type="ftr" sz="quarter" idx="11"/>
          </p:nvPr>
        </p:nvSpPr>
        <p:spPr>
          <a:ln/>
        </p:spPr>
        <p:txBody>
          <a:bodyPr/>
          <a:lstStyle>
            <a:lvl1pPr>
              <a:defRPr/>
            </a:lvl1pPr>
          </a:lstStyle>
          <a:p>
            <a:endParaRPr lang="es-EC"/>
          </a:p>
        </p:txBody>
      </p:sp>
      <p:sp>
        <p:nvSpPr>
          <p:cNvPr id="7"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359289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3167364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6" name="Rectangle 5"/>
          <p:cNvSpPr>
            <a:spLocks noGrp="1" noChangeArrowheads="1"/>
          </p:cNvSpPr>
          <p:nvPr>
            <p:ph type="ftr" sz="quarter" idx="11"/>
          </p:nvPr>
        </p:nvSpPr>
        <p:spPr>
          <a:ln/>
        </p:spPr>
        <p:txBody>
          <a:bodyPr/>
          <a:lstStyle>
            <a:lvl1pPr>
              <a:defRPr/>
            </a:lvl1pPr>
          </a:lstStyle>
          <a:p>
            <a:endParaRPr lang="es-EC"/>
          </a:p>
        </p:txBody>
      </p:sp>
      <p:sp>
        <p:nvSpPr>
          <p:cNvPr id="7"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414933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5" name="Rectangle 5"/>
          <p:cNvSpPr>
            <a:spLocks noGrp="1" noChangeArrowheads="1"/>
          </p:cNvSpPr>
          <p:nvPr>
            <p:ph type="ftr" sz="quarter" idx="11"/>
          </p:nvPr>
        </p:nvSpPr>
        <p:spPr>
          <a:ln/>
        </p:spPr>
        <p:txBody>
          <a:bodyPr/>
          <a:lstStyle>
            <a:lvl1pPr>
              <a:defRPr/>
            </a:lvl1pPr>
          </a:lstStyle>
          <a:p>
            <a:endParaRPr lang="es-EC"/>
          </a:p>
        </p:txBody>
      </p:sp>
      <p:sp>
        <p:nvSpPr>
          <p:cNvPr id="6"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495570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4"/>
          <p:cNvSpPr>
            <a:spLocks noGrp="1" noChangeArrowheads="1"/>
          </p:cNvSpPr>
          <p:nvPr>
            <p:ph type="dt" sz="half" idx="10"/>
          </p:nvPr>
        </p:nvSpPr>
        <p:spPr>
          <a:ln/>
        </p:spPr>
        <p:txBody>
          <a:bodyPr/>
          <a:lstStyle>
            <a:lvl1pPr>
              <a:defRPr/>
            </a:lvl1pPr>
          </a:lstStyle>
          <a:p>
            <a:fld id="{BFBDDC35-8630-4210-8763-76199D4A67B7}" type="datetimeFigureOut">
              <a:rPr lang="es-EC" smtClean="0"/>
              <a:t>04/12/2013</a:t>
            </a:fld>
            <a:endParaRPr lang="es-EC"/>
          </a:p>
        </p:txBody>
      </p:sp>
      <p:sp>
        <p:nvSpPr>
          <p:cNvPr id="5" name="Rectangle 5"/>
          <p:cNvSpPr>
            <a:spLocks noGrp="1" noChangeArrowheads="1"/>
          </p:cNvSpPr>
          <p:nvPr>
            <p:ph type="ftr" sz="quarter" idx="11"/>
          </p:nvPr>
        </p:nvSpPr>
        <p:spPr>
          <a:ln/>
        </p:spPr>
        <p:txBody>
          <a:bodyPr/>
          <a:lstStyle>
            <a:lvl1pPr>
              <a:defRPr/>
            </a:lvl1pPr>
          </a:lstStyle>
          <a:p>
            <a:endParaRPr lang="es-EC"/>
          </a:p>
        </p:txBody>
      </p:sp>
      <p:sp>
        <p:nvSpPr>
          <p:cNvPr id="6" name="Rectangle 6"/>
          <p:cNvSpPr>
            <a:spLocks noGrp="1" noChangeArrowheads="1"/>
          </p:cNvSpPr>
          <p:nvPr>
            <p:ph type="sldNum" sz="quarter" idx="12"/>
          </p:nvPr>
        </p:nvSpPr>
        <p:spPr>
          <a:ln/>
        </p:spPr>
        <p:txBody>
          <a:bodyPr/>
          <a:lstStyle>
            <a:lvl1pPr>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54043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255975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152948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65444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426130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139275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1073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FBDDC35-8630-4210-8763-76199D4A67B7}" type="datetimeFigureOut">
              <a:rPr lang="es-EC" smtClean="0"/>
              <a:t>04/12/2013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83192F0-CC8B-4F5E-A32F-3A116D8B57F2}" type="slidenum">
              <a:rPr lang="es-EC" smtClean="0"/>
              <a:t>‹Nº›</a:t>
            </a:fld>
            <a:endParaRPr lang="es-EC"/>
          </a:p>
        </p:txBody>
      </p:sp>
    </p:spTree>
    <p:extLst>
      <p:ext uri="{BB962C8B-B14F-4D97-AF65-F5344CB8AC3E}">
        <p14:creationId xmlns:p14="http://schemas.microsoft.com/office/powerpoint/2010/main" val="2693967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DC35-8630-4210-8763-76199D4A67B7}" type="datetimeFigureOut">
              <a:rPr lang="es-EC" smtClean="0"/>
              <a:t>04/12/2013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192F0-CC8B-4F5E-A32F-3A116D8B57F2}" type="slidenum">
              <a:rPr lang="es-EC" smtClean="0"/>
              <a:t>‹Nº›</a:t>
            </a:fld>
            <a:endParaRPr lang="es-EC"/>
          </a:p>
        </p:txBody>
      </p:sp>
    </p:spTree>
    <p:extLst>
      <p:ext uri="{BB962C8B-B14F-4D97-AF65-F5344CB8AC3E}">
        <p14:creationId xmlns:p14="http://schemas.microsoft.com/office/powerpoint/2010/main" val="1842953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BFBDDC35-8630-4210-8763-76199D4A67B7}" type="datetimeFigureOut">
              <a:rPr lang="es-EC" smtClean="0"/>
              <a:t>04/12/2013</a:t>
            </a:fld>
            <a:endParaRPr lang="es-EC"/>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C"/>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83192F0-CC8B-4F5E-A32F-3A116D8B57F2}"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jpg"/><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diagramLayout" Target="../diagrams/layout6.xml"/><Relationship Id="rId11" Type="http://schemas.microsoft.com/office/2007/relationships/hdphoto" Target="../media/hdphoto1.wdp"/><Relationship Id="rId5" Type="http://schemas.openxmlformats.org/officeDocument/2006/relationships/diagramData" Target="../diagrams/data6.xml"/><Relationship Id="rId10" Type="http://schemas.openxmlformats.org/officeDocument/2006/relationships/image" Target="../media/image7.png"/><Relationship Id="rId4" Type="http://schemas.openxmlformats.org/officeDocument/2006/relationships/image" Target="../media/image8.gif"/><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8.gif"/><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8.gif"/><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28.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8.gif"/></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5" Type="http://schemas.openxmlformats.org/officeDocument/2006/relationships/image" Target="../media/image8.gif"/><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38.png"/><Relationship Id="rId5" Type="http://schemas.openxmlformats.org/officeDocument/2006/relationships/image" Target="../media/image8.gif"/><Relationship Id="rId10" Type="http://schemas.microsoft.com/office/2007/relationships/hdphoto" Target="../media/hdphoto1.wdp"/><Relationship Id="rId4" Type="http://schemas.openxmlformats.org/officeDocument/2006/relationships/image" Target="../media/image4.jp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17.xml"/><Relationship Id="rId6" Type="http://schemas.openxmlformats.org/officeDocument/2006/relationships/image" Target="../media/image41.jpeg"/><Relationship Id="rId5" Type="http://schemas.openxmlformats.org/officeDocument/2006/relationships/image" Target="../media/image8.gif"/><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8.gif"/><Relationship Id="rId12" Type="http://schemas.microsoft.com/office/2007/relationships/diagramDrawing" Target="../diagrams/drawing7.xml"/><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image" Target="../media/image14.jpeg"/><Relationship Id="rId11" Type="http://schemas.openxmlformats.org/officeDocument/2006/relationships/diagramColors" Target="../diagrams/colors7.xml"/><Relationship Id="rId5" Type="http://schemas.openxmlformats.org/officeDocument/2006/relationships/hyperlink" Target="http://maquina-de-combate.com/fotos_y_videos/armada-del-ecuador/guayas_b?full=1" TargetMode="External"/><Relationship Id="rId10" Type="http://schemas.openxmlformats.org/officeDocument/2006/relationships/diagramQuickStyle" Target="../diagrams/quickStyle7.xml"/><Relationship Id="rId4" Type="http://schemas.openxmlformats.org/officeDocument/2006/relationships/image" Target="../media/image1.jpeg"/><Relationship Id="rId9" Type="http://schemas.openxmlformats.org/officeDocument/2006/relationships/diagramLayout" Target="../diagrams/layout7.xml"/><Relationship Id="rId1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hyperlink" Target="http://maquina-de-combate.com/fotos_y_videos/armada-del-ecuador/guayas_b?full=1"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image" Target="../media/image10.jpeg"/><Relationship Id="rId5" Type="http://schemas.openxmlformats.org/officeDocument/2006/relationships/image" Target="../media/image9.emf"/><Relationship Id="rId10" Type="http://schemas.microsoft.com/office/2007/relationships/hdphoto" Target="../media/hdphoto1.wdp"/><Relationship Id="rId4" Type="http://schemas.openxmlformats.org/officeDocument/2006/relationships/image" Target="../media/image8.gif"/><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diagramLayout" Target="../diagrams/layout1.xml"/><Relationship Id="rId11" Type="http://schemas.microsoft.com/office/2007/relationships/hdphoto" Target="../media/hdphoto1.wdp"/><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image" Target="../media/image8.gif"/><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1.wdp"/><Relationship Id="rId3" Type="http://schemas.openxmlformats.org/officeDocument/2006/relationships/image" Target="../media/image1.jpeg"/><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4.xml"/><Relationship Id="rId6" Type="http://schemas.openxmlformats.org/officeDocument/2006/relationships/image" Target="../media/image8.gif"/><Relationship Id="rId11" Type="http://schemas.microsoft.com/office/2007/relationships/diagramDrawing" Target="../diagrams/drawing2.xml"/><Relationship Id="rId5" Type="http://schemas.openxmlformats.org/officeDocument/2006/relationships/image" Target="../media/image13.jpeg"/><Relationship Id="rId10" Type="http://schemas.openxmlformats.org/officeDocument/2006/relationships/diagramColors" Target="../diagrams/colors2.xml"/><Relationship Id="rId4" Type="http://schemas.openxmlformats.org/officeDocument/2006/relationships/hyperlink" Target="http://maquina-de-combate.com/fotos_y_videos/armada-del-ecuador/velero_b?full=1" TargetMode="Externa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microsoft.com/office/2007/relationships/hdphoto" Target="../media/hdphoto1.wdp"/><Relationship Id="rId3" Type="http://schemas.openxmlformats.org/officeDocument/2006/relationships/image" Target="../media/image1.jpeg"/><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hemeOverride" Target="../theme/themeOverride5.xml"/><Relationship Id="rId6" Type="http://schemas.openxmlformats.org/officeDocument/2006/relationships/image" Target="../media/image8.gif"/><Relationship Id="rId11" Type="http://schemas.microsoft.com/office/2007/relationships/diagramDrawing" Target="../diagrams/drawing3.xml"/><Relationship Id="rId5" Type="http://schemas.openxmlformats.org/officeDocument/2006/relationships/image" Target="../media/image14.jpeg"/><Relationship Id="rId10" Type="http://schemas.openxmlformats.org/officeDocument/2006/relationships/diagramColors" Target="../diagrams/colors3.xml"/><Relationship Id="rId4" Type="http://schemas.openxmlformats.org/officeDocument/2006/relationships/hyperlink" Target="http://maquina-de-combate.com/fotos_y_videos/armada-del-ecuador/guayas_b?full=1" TargetMode="External"/><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13" Type="http://schemas.microsoft.com/office/2007/relationships/hdphoto" Target="../media/hdphoto4.wdp"/><Relationship Id="rId3" Type="http://schemas.openxmlformats.org/officeDocument/2006/relationships/image" Target="../media/image4.jpg"/><Relationship Id="rId7" Type="http://schemas.openxmlformats.org/officeDocument/2006/relationships/diagramQuickStyle" Target="../diagrams/quickStyle4.xml"/><Relationship Id="rId12" Type="http://schemas.openxmlformats.org/officeDocument/2006/relationships/image" Target="../media/image16.png"/><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themeOverride" Target="../theme/themeOverride6.xml"/><Relationship Id="rId6" Type="http://schemas.openxmlformats.org/officeDocument/2006/relationships/diagramLayout" Target="../diagrams/layout4.xml"/><Relationship Id="rId11" Type="http://schemas.microsoft.com/office/2007/relationships/hdphoto" Target="../media/hdphoto3.wdp"/><Relationship Id="rId5" Type="http://schemas.openxmlformats.org/officeDocument/2006/relationships/diagramData" Target="../diagrams/data4.xml"/><Relationship Id="rId15" Type="http://schemas.microsoft.com/office/2007/relationships/hdphoto" Target="../media/hdphoto5.wdp"/><Relationship Id="rId10" Type="http://schemas.openxmlformats.org/officeDocument/2006/relationships/image" Target="../media/image15.png"/><Relationship Id="rId4" Type="http://schemas.openxmlformats.org/officeDocument/2006/relationships/image" Target="../media/image8.gif"/><Relationship Id="rId9" Type="http://schemas.microsoft.com/office/2007/relationships/diagramDrawing" Target="../diagrams/drawing4.xml"/><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jpg"/><Relationship Id="rId7" Type="http://schemas.openxmlformats.org/officeDocument/2006/relationships/diagramQuickStyle" Target="../diagrams/quickStyle5.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diagramLayout" Target="../diagrams/layout5.xml"/><Relationship Id="rId11" Type="http://schemas.openxmlformats.org/officeDocument/2006/relationships/image" Target="../media/image7.png"/><Relationship Id="rId5" Type="http://schemas.openxmlformats.org/officeDocument/2006/relationships/diagramData" Target="../diagrams/data5.xml"/><Relationship Id="rId10" Type="http://schemas.openxmlformats.org/officeDocument/2006/relationships/image" Target="../media/image18.jpeg"/><Relationship Id="rId4" Type="http://schemas.openxmlformats.org/officeDocument/2006/relationships/image" Target="../media/image8.gif"/><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27000" r="-27000"/>
          </a:stretch>
        </a:blipFill>
        <a:effectLst/>
      </p:bgPr>
    </p:bg>
    <p:spTree>
      <p:nvGrpSpPr>
        <p:cNvPr id="1" name=""/>
        <p:cNvGrpSpPr/>
        <p:nvPr/>
      </p:nvGrpSpPr>
      <p:grpSpPr>
        <a:xfrm>
          <a:off x="0" y="0"/>
          <a:ext cx="0" cy="0"/>
          <a:chOff x="0" y="0"/>
          <a:chExt cx="0" cy="0"/>
        </a:xfrm>
      </p:grpSpPr>
      <p:sp>
        <p:nvSpPr>
          <p:cNvPr id="5" name="1 Título"/>
          <p:cNvSpPr>
            <a:spLocks noGrp="1"/>
          </p:cNvSpPr>
          <p:nvPr>
            <p:ph type="ctrTitle"/>
          </p:nvPr>
        </p:nvSpPr>
        <p:spPr>
          <a:xfrm>
            <a:off x="1371600" y="1905000"/>
            <a:ext cx="7543800" cy="4800600"/>
          </a:xfrm>
        </p:spPr>
        <p:txBody>
          <a:bodyPr>
            <a:noAutofit/>
          </a:bodyPr>
          <a:lstStyle/>
          <a:p>
            <a:r>
              <a:rPr lang="es-EC" sz="1800" b="1" dirty="0">
                <a:solidFill>
                  <a:schemeClr val="bg1"/>
                </a:solidFill>
              </a:rPr>
              <a:t>DEPARTAMENTO DE SEGURIDAD Y DEFENSA</a:t>
            </a:r>
            <a:r>
              <a:rPr lang="es-EC" sz="1800" dirty="0">
                <a:solidFill>
                  <a:schemeClr val="bg1"/>
                </a:solidFill>
              </a:rPr>
              <a:t/>
            </a:r>
            <a:br>
              <a:rPr lang="es-EC" sz="1800" dirty="0">
                <a:solidFill>
                  <a:schemeClr val="bg1"/>
                </a:solidFill>
              </a:rPr>
            </a:br>
            <a:r>
              <a:rPr lang="es-EC" sz="1800" b="1" dirty="0">
                <a:solidFill>
                  <a:schemeClr val="bg1"/>
                </a:solidFill>
              </a:rPr>
              <a:t>CARRERA LICENCIATURA EN </a:t>
            </a:r>
            <a:r>
              <a:rPr lang="es-EC" sz="1800" b="1" dirty="0" smtClean="0">
                <a:solidFill>
                  <a:schemeClr val="bg1"/>
                </a:solidFill>
              </a:rPr>
              <a:t>CIENCIAS NAVALES</a:t>
            </a:r>
            <a:br>
              <a:rPr lang="es-EC" sz="1800" b="1" dirty="0" smtClean="0">
                <a:solidFill>
                  <a:schemeClr val="bg1"/>
                </a:solidFill>
              </a:rPr>
            </a:br>
            <a:r>
              <a:rPr lang="es-EC" sz="1800" dirty="0">
                <a:solidFill>
                  <a:schemeClr val="bg1"/>
                </a:solidFill>
              </a:rPr>
              <a:t/>
            </a:r>
            <a:br>
              <a:rPr lang="es-EC" sz="1800" dirty="0">
                <a:solidFill>
                  <a:schemeClr val="bg1"/>
                </a:solidFill>
              </a:rPr>
            </a:br>
            <a:r>
              <a:rPr lang="es-EC" sz="1800" b="1" dirty="0" smtClean="0">
                <a:solidFill>
                  <a:schemeClr val="bg1"/>
                </a:solidFill>
              </a:rPr>
              <a:t>TEMA</a:t>
            </a:r>
            <a:br>
              <a:rPr lang="es-EC" sz="1800" b="1" dirty="0" smtClean="0">
                <a:solidFill>
                  <a:schemeClr val="bg1"/>
                </a:solidFill>
              </a:rPr>
            </a:br>
            <a:r>
              <a:rPr lang="es-EC" sz="1800" dirty="0">
                <a:solidFill>
                  <a:schemeClr val="bg1"/>
                </a:solidFill>
              </a:rPr>
              <a:t/>
            </a:r>
            <a:br>
              <a:rPr lang="es-EC" sz="1800" dirty="0">
                <a:solidFill>
                  <a:schemeClr val="bg1"/>
                </a:solidFill>
              </a:rPr>
            </a:br>
            <a:r>
              <a:rPr lang="es-EC" sz="1800" b="1" dirty="0" smtClean="0">
                <a:solidFill>
                  <a:schemeClr val="bg1"/>
                </a:solidFill>
              </a:rPr>
              <a:t/>
            </a:r>
            <a:br>
              <a:rPr lang="es-EC" sz="1800" b="1" dirty="0" smtClean="0">
                <a:solidFill>
                  <a:schemeClr val="bg1"/>
                </a:solidFill>
              </a:rPr>
            </a:br>
            <a:r>
              <a:rPr lang="es-EC" sz="1800" dirty="0">
                <a:solidFill>
                  <a:schemeClr val="bg1"/>
                </a:solidFill>
              </a:rPr>
              <a:t/>
            </a:r>
            <a:br>
              <a:rPr lang="es-EC" sz="1800" dirty="0">
                <a:solidFill>
                  <a:schemeClr val="bg1"/>
                </a:solidFill>
              </a:rPr>
            </a:br>
            <a:r>
              <a:rPr lang="es-EC" sz="1800" b="1" dirty="0">
                <a:solidFill>
                  <a:schemeClr val="bg1"/>
                </a:solidFill>
              </a:rPr>
              <a:t> </a:t>
            </a:r>
            <a:r>
              <a:rPr lang="es-EC" sz="1800" b="1" dirty="0" smtClean="0">
                <a:solidFill>
                  <a:schemeClr val="bg1"/>
                </a:solidFill>
              </a:rPr>
              <a:t/>
            </a:r>
            <a:br>
              <a:rPr lang="es-EC" sz="1800" b="1" dirty="0" smtClean="0">
                <a:solidFill>
                  <a:schemeClr val="bg1"/>
                </a:solidFill>
              </a:rPr>
            </a:br>
            <a:r>
              <a:rPr lang="es-EC" sz="1800" b="1" dirty="0">
                <a:solidFill>
                  <a:schemeClr val="bg1"/>
                </a:solidFill>
              </a:rPr>
              <a:t/>
            </a:r>
            <a:br>
              <a:rPr lang="es-EC" sz="1800" b="1" dirty="0">
                <a:solidFill>
                  <a:schemeClr val="bg1"/>
                </a:solidFill>
              </a:rPr>
            </a:br>
            <a:r>
              <a:rPr lang="es-EC" sz="1800" dirty="0">
                <a:solidFill>
                  <a:schemeClr val="bg1"/>
                </a:solidFill>
              </a:rPr>
              <a:t/>
            </a:r>
            <a:br>
              <a:rPr lang="es-EC" sz="1800" dirty="0">
                <a:solidFill>
                  <a:schemeClr val="bg1"/>
                </a:solidFill>
              </a:rPr>
            </a:br>
            <a:r>
              <a:rPr lang="es-EC" sz="1800" b="1" dirty="0" smtClean="0">
                <a:solidFill>
                  <a:schemeClr val="bg1"/>
                </a:solidFill>
              </a:rPr>
              <a:t> </a:t>
            </a:r>
            <a:r>
              <a:rPr lang="es-EC" sz="1800" b="1" dirty="0" smtClean="0">
                <a:solidFill>
                  <a:schemeClr val="bg1"/>
                </a:solidFill>
              </a:rPr>
              <a:t>AUTOR</a:t>
            </a:r>
            <a:r>
              <a:rPr lang="es-EC" sz="1800" dirty="0" smtClean="0">
                <a:solidFill>
                  <a:schemeClr val="bg1"/>
                </a:solidFill>
              </a:rPr>
              <a:t/>
            </a:r>
            <a:br>
              <a:rPr lang="es-EC" sz="1800" dirty="0" smtClean="0">
                <a:solidFill>
                  <a:schemeClr val="bg1"/>
                </a:solidFill>
              </a:rPr>
            </a:br>
            <a:r>
              <a:rPr lang="es-EC" sz="1800" b="1" dirty="0" smtClean="0">
                <a:solidFill>
                  <a:schemeClr val="bg1"/>
                </a:solidFill>
              </a:rPr>
              <a:t>BYRONE GABRIEL SANTIAGO NAREA </a:t>
            </a:r>
            <a:r>
              <a:rPr lang="es-EC" sz="1800" b="1" dirty="0" smtClean="0">
                <a:solidFill>
                  <a:schemeClr val="bg1"/>
                </a:solidFill>
              </a:rPr>
              <a:t/>
            </a:r>
            <a:br>
              <a:rPr lang="es-EC" sz="1800" b="1" dirty="0" smtClean="0">
                <a:solidFill>
                  <a:schemeClr val="bg1"/>
                </a:solidFill>
              </a:rPr>
            </a:br>
            <a:r>
              <a:rPr lang="es-EC" sz="1800" dirty="0" smtClean="0">
                <a:solidFill>
                  <a:schemeClr val="bg1"/>
                </a:solidFill>
              </a:rPr>
              <a:t/>
            </a:r>
            <a:br>
              <a:rPr lang="es-EC" sz="1800" dirty="0" smtClean="0">
                <a:solidFill>
                  <a:schemeClr val="bg1"/>
                </a:solidFill>
              </a:rPr>
            </a:br>
            <a:r>
              <a:rPr lang="es-EC" sz="1800" b="1" dirty="0" smtClean="0">
                <a:solidFill>
                  <a:schemeClr val="bg1"/>
                </a:solidFill>
              </a:rPr>
              <a:t>DIRECTOR</a:t>
            </a:r>
            <a:r>
              <a:rPr lang="es-EC" sz="1800" dirty="0">
                <a:solidFill>
                  <a:schemeClr val="bg1"/>
                </a:solidFill>
              </a:rPr>
              <a:t/>
            </a:r>
            <a:br>
              <a:rPr lang="es-EC" sz="1800" dirty="0">
                <a:solidFill>
                  <a:schemeClr val="bg1"/>
                </a:solidFill>
              </a:rPr>
            </a:br>
            <a:r>
              <a:rPr lang="es-EC" sz="1800" b="1" dirty="0" err="1" smtClean="0">
                <a:solidFill>
                  <a:schemeClr val="bg1"/>
                </a:solidFill>
              </a:rPr>
              <a:t>TNFG</a:t>
            </a:r>
            <a:r>
              <a:rPr lang="es-EC" sz="1800" b="1" dirty="0" smtClean="0">
                <a:solidFill>
                  <a:schemeClr val="bg1"/>
                </a:solidFill>
              </a:rPr>
              <a:t>-SU DAVID ALEJANDRO PLAZAS </a:t>
            </a:r>
            <a:r>
              <a:rPr lang="es-EC" sz="1800" b="1" dirty="0" err="1" smtClean="0">
                <a:solidFill>
                  <a:schemeClr val="bg1"/>
                </a:solidFill>
              </a:rPr>
              <a:t>JARRÍN</a:t>
            </a:r>
            <a:r>
              <a:rPr lang="es-EC" sz="1800" b="1" dirty="0" smtClean="0">
                <a:solidFill>
                  <a:schemeClr val="bg1"/>
                </a:solidFill>
              </a:rPr>
              <a:t/>
            </a:r>
            <a:br>
              <a:rPr lang="es-EC" sz="1800" b="1" dirty="0" smtClean="0">
                <a:solidFill>
                  <a:schemeClr val="bg1"/>
                </a:solidFill>
              </a:rPr>
            </a:br>
            <a:r>
              <a:rPr lang="es-EC" sz="1800" dirty="0">
                <a:solidFill>
                  <a:schemeClr val="bg1"/>
                </a:solidFill>
              </a:rPr>
              <a:t/>
            </a:r>
            <a:br>
              <a:rPr lang="es-EC" sz="1800" dirty="0">
                <a:solidFill>
                  <a:schemeClr val="bg1"/>
                </a:solidFill>
              </a:rPr>
            </a:br>
            <a:r>
              <a:rPr lang="es-EC" sz="1800" b="1" dirty="0">
                <a:solidFill>
                  <a:schemeClr val="bg1"/>
                </a:solidFill>
              </a:rPr>
              <a:t>SALINAS, DICIEMBRE 2013</a:t>
            </a:r>
            <a:r>
              <a:rPr lang="es-EC" sz="1800" dirty="0"/>
              <a:t/>
            </a:r>
            <a:br>
              <a:rPr lang="es-EC" sz="1800" dirty="0"/>
            </a:br>
            <a:r>
              <a:rPr lang="es-EC" sz="1800" dirty="0"/>
              <a:t> </a:t>
            </a:r>
            <a:br>
              <a:rPr lang="es-EC" sz="1800" dirty="0"/>
            </a:br>
            <a:endParaRPr lang="es-EC" sz="1800" dirty="0"/>
          </a:p>
        </p:txBody>
      </p:sp>
      <p:cxnSp>
        <p:nvCxnSpPr>
          <p:cNvPr id="6" name="AutoShape 5"/>
          <p:cNvCxnSpPr>
            <a:cxnSpLocks noChangeShapeType="1"/>
          </p:cNvCxnSpPr>
          <p:nvPr/>
        </p:nvCxnSpPr>
        <p:spPr bwMode="auto">
          <a:xfrm flipH="1">
            <a:off x="1223965" y="1523999"/>
            <a:ext cx="1" cy="4353273"/>
          </a:xfrm>
          <a:prstGeom prst="straightConnector1">
            <a:avLst/>
          </a:prstGeom>
          <a:noFill/>
          <a:ln w="76200">
            <a:solidFill>
              <a:srgbClr val="00B050"/>
            </a:solidFill>
            <a:round/>
            <a:headEnd/>
            <a:tailEnd/>
          </a:ln>
          <a:effectLst/>
        </p:spPr>
      </p:cxnSp>
      <p:cxnSp>
        <p:nvCxnSpPr>
          <p:cNvPr id="8" name="AutoShape 6"/>
          <p:cNvCxnSpPr>
            <a:cxnSpLocks noChangeShapeType="1"/>
          </p:cNvCxnSpPr>
          <p:nvPr/>
        </p:nvCxnSpPr>
        <p:spPr bwMode="auto">
          <a:xfrm>
            <a:off x="1155700" y="1524000"/>
            <a:ext cx="0" cy="4353272"/>
          </a:xfrm>
          <a:prstGeom prst="straightConnector1">
            <a:avLst/>
          </a:prstGeom>
          <a:noFill/>
          <a:ln w="57150" algn="ctr">
            <a:solidFill>
              <a:srgbClr val="FF0000"/>
            </a:solidFill>
            <a:round/>
            <a:headEnd/>
            <a:tailEnd/>
          </a:ln>
          <a:effectLst/>
        </p:spPr>
      </p:cxnSp>
      <p:pic>
        <p:nvPicPr>
          <p:cNvPr id="9" name="Picture 7" descr="Logo-RP-UFA-ESPE"/>
          <p:cNvPicPr>
            <a:picLocks noChangeAspect="1" noChangeArrowheads="1"/>
          </p:cNvPicPr>
          <p:nvPr/>
        </p:nvPicPr>
        <p:blipFill>
          <a:blip r:embed="rId4">
            <a:clrChange>
              <a:clrFrom>
                <a:srgbClr val="FFFFFF"/>
              </a:clrFrom>
              <a:clrTo>
                <a:srgbClr val="FFFFFF">
                  <a:alpha val="0"/>
                </a:srgbClr>
              </a:clrTo>
            </a:clrChange>
          </a:blip>
          <a:srcRect l="26268" r="1665" b="19518"/>
          <a:stretch>
            <a:fillRect/>
          </a:stretch>
        </p:blipFill>
        <p:spPr bwMode="auto">
          <a:xfrm>
            <a:off x="2133600" y="557213"/>
            <a:ext cx="6324600" cy="898525"/>
          </a:xfrm>
          <a:prstGeom prst="rect">
            <a:avLst/>
          </a:prstGeom>
          <a:noFill/>
          <a:ln w="9525" algn="in">
            <a:noFill/>
            <a:miter lim="800000"/>
            <a:headEnd/>
            <a:tailEnd/>
          </a:ln>
        </p:spPr>
      </p:pic>
      <p:pic>
        <p:nvPicPr>
          <p:cNvPr id="10" name="Picture 8" descr="Logo-RP-UFA-ESPE"/>
          <p:cNvPicPr>
            <a:picLocks noChangeAspect="1" noChangeArrowheads="1"/>
          </p:cNvPicPr>
          <p:nvPr/>
        </p:nvPicPr>
        <p:blipFill>
          <a:blip r:embed="rId4">
            <a:clrChange>
              <a:clrFrom>
                <a:srgbClr val="FFFFFF"/>
              </a:clrFrom>
              <a:clrTo>
                <a:srgbClr val="FFFFFF">
                  <a:alpha val="0"/>
                </a:srgbClr>
              </a:clrTo>
            </a:clrChange>
          </a:blip>
          <a:srcRect r="73004" b="31531"/>
          <a:stretch>
            <a:fillRect/>
          </a:stretch>
        </p:blipFill>
        <p:spPr bwMode="auto">
          <a:xfrm>
            <a:off x="541337" y="400050"/>
            <a:ext cx="1230313" cy="1063625"/>
          </a:xfrm>
          <a:prstGeom prst="rect">
            <a:avLst/>
          </a:prstGeom>
          <a:noFill/>
          <a:ln w="9525" algn="in">
            <a:noFill/>
            <a:miter lim="800000"/>
            <a:headEnd/>
            <a:tailEnd/>
          </a:ln>
        </p:spPr>
      </p:pic>
      <p:sp>
        <p:nvSpPr>
          <p:cNvPr id="11" name="10 CuadroTexto"/>
          <p:cNvSpPr txBox="1"/>
          <p:nvPr/>
        </p:nvSpPr>
        <p:spPr>
          <a:xfrm>
            <a:off x="2133600" y="3124200"/>
            <a:ext cx="6324600" cy="1200329"/>
          </a:xfrm>
          <a:prstGeom prst="rect">
            <a:avLst/>
          </a:prstGeom>
          <a:noFill/>
        </p:spPr>
        <p:txBody>
          <a:bodyPr wrap="square" rtlCol="0">
            <a:spAutoFit/>
          </a:bodyPr>
          <a:lstStyle/>
          <a:p>
            <a:pPr algn="just"/>
            <a:r>
              <a:rPr lang="es-ES" b="1" dirty="0" smtClean="0">
                <a:solidFill>
                  <a:schemeClr val="bg1"/>
                </a:solidFill>
              </a:rPr>
              <a:t>SISTEMA </a:t>
            </a:r>
            <a:r>
              <a:rPr lang="es-ES" b="1" dirty="0">
                <a:solidFill>
                  <a:schemeClr val="bg1"/>
                </a:solidFill>
              </a:rPr>
              <a:t>DE PROPULSIÓN Y LA NAVEGACIÓN A VELA EN LA RUTA EL HAVRE-LISBOA DURANTE EL CRUCERO INTERNACIONAL 2012; PROPUESTA DE OPTIMIZACIÓN DEL CONSUMO DE COMBUSTIBLE.</a:t>
            </a:r>
            <a:endParaRPr lang="es-EC" b="1" dirty="0">
              <a:solidFill>
                <a:schemeClr val="bg1"/>
              </a:solidFill>
            </a:endParaRPr>
          </a:p>
        </p:txBody>
      </p:sp>
    </p:spTree>
    <p:extLst>
      <p:ext uri="{BB962C8B-B14F-4D97-AF65-F5344CB8AC3E}">
        <p14:creationId xmlns:p14="http://schemas.microsoft.com/office/powerpoint/2010/main" val="1092440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4"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5"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7"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8"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9"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10"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11"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10</a:t>
            </a:fld>
            <a:endParaRPr lang="es-EC" sz="2000" dirty="0">
              <a:solidFill>
                <a:schemeClr val="bg1"/>
              </a:solidFill>
              <a:latin typeface="Old English Text MT" pitchFamily="66" charset="0"/>
            </a:endParaRPr>
          </a:p>
        </p:txBody>
      </p:sp>
      <p:sp>
        <p:nvSpPr>
          <p:cNvPr id="13" name="12 Rectángulo"/>
          <p:cNvSpPr/>
          <p:nvPr/>
        </p:nvSpPr>
        <p:spPr>
          <a:xfrm>
            <a:off x="275576" y="1073019"/>
            <a:ext cx="696024" cy="5164293"/>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I</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4" name="13 Título"/>
          <p:cNvSpPr txBox="1">
            <a:spLocks noGrp="1"/>
          </p:cNvSpPr>
          <p:nvPr>
            <p:ph type="title"/>
          </p:nvPr>
        </p:nvSpPr>
        <p:spPr>
          <a:xfrm>
            <a:off x="1965960" y="188640"/>
            <a:ext cx="6422464" cy="707886"/>
          </a:xfrm>
          <a:prstGeom prst="rect">
            <a:avLst/>
          </a:prstGeom>
          <a:noFill/>
        </p:spPr>
        <p:txBody>
          <a:bodyPr wrap="none">
            <a:spAutoFit/>
          </a:bodyPr>
          <a:lstStyle/>
          <a:p>
            <a:pPr>
              <a:defRPr/>
            </a:pPr>
            <a:r>
              <a:rPr lang="es-ES" sz="4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FUNDAMENTACIÓN TEÓRICA </a:t>
            </a:r>
            <a:endPar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graphicFrame>
        <p:nvGraphicFramePr>
          <p:cNvPr id="12" name="11 Tabla"/>
          <p:cNvGraphicFramePr>
            <a:graphicFrameLocks noGrp="1"/>
          </p:cNvGraphicFramePr>
          <p:nvPr>
            <p:extLst>
              <p:ext uri="{D42A27DB-BD31-4B8C-83A1-F6EECF244321}">
                <p14:modId xmlns:p14="http://schemas.microsoft.com/office/powerpoint/2010/main" val="972804064"/>
              </p:ext>
            </p:extLst>
          </p:nvPr>
        </p:nvGraphicFramePr>
        <p:xfrm>
          <a:off x="1828800" y="2204864"/>
          <a:ext cx="6703641" cy="3944645"/>
        </p:xfrm>
        <a:graphic>
          <a:graphicData uri="http://schemas.openxmlformats.org/drawingml/2006/table">
            <a:tbl>
              <a:tblPr firstRow="1" firstCol="1" lastRow="1" lastCol="1" bandRow="1" bandCol="1">
                <a:tableStyleId>{5C22544A-7EE6-4342-B048-85BDC9FD1C3A}</a:tableStyleId>
              </a:tblPr>
              <a:tblGrid>
                <a:gridCol w="2790273"/>
                <a:gridCol w="1304715"/>
                <a:gridCol w="869292"/>
                <a:gridCol w="840575"/>
                <a:gridCol w="898786"/>
              </a:tblGrid>
              <a:tr h="613788">
                <a:tc>
                  <a:txBody>
                    <a:bodyPr/>
                    <a:lstStyle/>
                    <a:p>
                      <a:pPr algn="ctr">
                        <a:spcBef>
                          <a:spcPts val="600"/>
                        </a:spcBef>
                        <a:spcAft>
                          <a:spcPts val="600"/>
                        </a:spcAft>
                      </a:pPr>
                      <a:r>
                        <a:rPr lang="es-ES" sz="1400" dirty="0">
                          <a:effectLst/>
                        </a:rPr>
                        <a:t>PARÁMETROS</a:t>
                      </a:r>
                      <a:endParaRPr lang="es-EC" sz="1400" dirty="0">
                        <a:solidFill>
                          <a:srgbClr val="000000"/>
                        </a:solidFill>
                        <a:effectLst/>
                        <a:latin typeface="Arial"/>
                        <a:ea typeface="Calibri"/>
                        <a:cs typeface="Times New Roman"/>
                      </a:endParaRPr>
                    </a:p>
                  </a:txBody>
                  <a:tcPr marL="68580" marR="68580" marT="0" marB="0" anchor="ctr"/>
                </a:tc>
                <a:tc gridSpan="4">
                  <a:txBody>
                    <a:bodyPr/>
                    <a:lstStyle/>
                    <a:p>
                      <a:pPr indent="252095" algn="ctr">
                        <a:lnSpc>
                          <a:spcPct val="200000"/>
                        </a:lnSpc>
                        <a:spcAft>
                          <a:spcPts val="2400"/>
                        </a:spcAft>
                      </a:pPr>
                      <a:r>
                        <a:rPr lang="es-EC" sz="2000" dirty="0">
                          <a:effectLst/>
                        </a:rPr>
                        <a:t> </a:t>
                      </a:r>
                      <a:endParaRPr lang="es-EC" sz="2000" dirty="0">
                        <a:solidFill>
                          <a:srgbClr val="365F91"/>
                        </a:solidFill>
                        <a:effectLst/>
                        <a:latin typeface="Arial"/>
                        <a:ea typeface="Calibri"/>
                        <a:cs typeface="Times New Roman"/>
                      </a:endParaRPr>
                    </a:p>
                  </a:txBody>
                  <a:tcPr marL="0" marR="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98498">
                <a:tc>
                  <a:txBody>
                    <a:bodyPr/>
                    <a:lstStyle/>
                    <a:p>
                      <a:pPr algn="ctr">
                        <a:spcBef>
                          <a:spcPts val="600"/>
                        </a:spcBef>
                        <a:spcAft>
                          <a:spcPts val="600"/>
                        </a:spcAft>
                      </a:pPr>
                      <a:r>
                        <a:rPr lang="es-ES" sz="1400">
                          <a:effectLst/>
                        </a:rPr>
                        <a:t>VELOCIDAD</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DESPACIO</a:t>
                      </a: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POCA</a:t>
                      </a: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MEDIA</a:t>
                      </a: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TODA</a:t>
                      </a:r>
                      <a:endParaRPr lang="es-EC" sz="1400">
                        <a:solidFill>
                          <a:srgbClr val="000000"/>
                        </a:solidFill>
                        <a:effectLst/>
                        <a:latin typeface="Arial"/>
                        <a:ea typeface="Calibri"/>
                        <a:cs typeface="Times New Roman"/>
                      </a:endParaRPr>
                    </a:p>
                  </a:txBody>
                  <a:tcPr marL="68580" marR="68580" marT="0" marB="0" anchor="ctr"/>
                </a:tc>
              </a:tr>
              <a:tr h="298498">
                <a:tc>
                  <a:txBody>
                    <a:bodyPr/>
                    <a:lstStyle/>
                    <a:p>
                      <a:pPr algn="ctr">
                        <a:spcBef>
                          <a:spcPts val="600"/>
                        </a:spcBef>
                        <a:spcAft>
                          <a:spcPts val="600"/>
                        </a:spcAft>
                      </a:pPr>
                      <a:r>
                        <a:rPr lang="es-ES" sz="1400">
                          <a:effectLst/>
                        </a:rPr>
                        <a:t>RPM</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800</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1200</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1500</a:t>
                      </a: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1750</a:t>
                      </a:r>
                      <a:endParaRPr lang="es-EC" sz="1400" dirty="0">
                        <a:solidFill>
                          <a:srgbClr val="000000"/>
                        </a:solidFill>
                        <a:effectLst/>
                        <a:latin typeface="Arial"/>
                        <a:ea typeface="Calibri"/>
                        <a:cs typeface="Times New Roman"/>
                      </a:endParaRPr>
                    </a:p>
                  </a:txBody>
                  <a:tcPr marL="68580" marR="68580" marT="0" marB="0" anchor="ctr"/>
                </a:tc>
              </a:tr>
              <a:tr h="596996">
                <a:tc>
                  <a:txBody>
                    <a:bodyPr/>
                    <a:lstStyle/>
                    <a:p>
                      <a:pPr algn="ctr">
                        <a:spcBef>
                          <a:spcPts val="600"/>
                        </a:spcBef>
                        <a:spcAft>
                          <a:spcPts val="600"/>
                        </a:spcAft>
                      </a:pPr>
                      <a:r>
                        <a:rPr lang="es-ES" sz="1400">
                          <a:effectLst/>
                        </a:rPr>
                        <a:t>CONSUMO DE COMBUSTIBLE (GLNS/HORA)</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7</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12</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20</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30</a:t>
                      </a:r>
                      <a:endParaRPr lang="es-EC" sz="1400">
                        <a:solidFill>
                          <a:srgbClr val="000000"/>
                        </a:solidFill>
                        <a:effectLst/>
                        <a:latin typeface="Arial"/>
                        <a:ea typeface="Calibri"/>
                        <a:cs typeface="Times New Roman"/>
                      </a:endParaRPr>
                    </a:p>
                  </a:txBody>
                  <a:tcPr marL="68580" marR="68580" marT="0" marB="0" anchor="ctr"/>
                </a:tc>
              </a:tr>
              <a:tr h="298498">
                <a:tc>
                  <a:txBody>
                    <a:bodyPr/>
                    <a:lstStyle/>
                    <a:p>
                      <a:pPr algn="ctr">
                        <a:spcBef>
                          <a:spcPts val="600"/>
                        </a:spcBef>
                        <a:spcAft>
                          <a:spcPts val="600"/>
                        </a:spcAft>
                      </a:pPr>
                      <a:r>
                        <a:rPr lang="es-ES" sz="1400">
                          <a:effectLst/>
                        </a:rPr>
                        <a:t>VELOCIDAD DE LA UNIDAD (NUDOS)</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3-4</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6-7</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8-9</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10-11</a:t>
                      </a:r>
                      <a:endParaRPr lang="es-EC" sz="1400">
                        <a:solidFill>
                          <a:srgbClr val="000000"/>
                        </a:solidFill>
                        <a:effectLst/>
                        <a:latin typeface="Arial"/>
                        <a:ea typeface="Calibri"/>
                        <a:cs typeface="Times New Roman"/>
                      </a:endParaRPr>
                    </a:p>
                  </a:txBody>
                  <a:tcPr marL="68580" marR="68580" marT="0" marB="0" anchor="ctr"/>
                </a:tc>
              </a:tr>
              <a:tr h="596996">
                <a:tc>
                  <a:txBody>
                    <a:bodyPr/>
                    <a:lstStyle/>
                    <a:p>
                      <a:pPr algn="ctr">
                        <a:spcBef>
                          <a:spcPts val="600"/>
                        </a:spcBef>
                        <a:spcAft>
                          <a:spcPts val="600"/>
                        </a:spcAft>
                      </a:pPr>
                      <a:r>
                        <a:rPr lang="es-ES" sz="1400">
                          <a:effectLst/>
                        </a:rPr>
                        <a:t>TIEMPO EN QUE SE PARA LA UNIDAD (MINUTOS)</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9.5</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10.02</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10.52</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14.41</a:t>
                      </a:r>
                      <a:endParaRPr lang="es-EC" sz="1400">
                        <a:solidFill>
                          <a:srgbClr val="000000"/>
                        </a:solidFill>
                        <a:effectLst/>
                        <a:latin typeface="Arial"/>
                        <a:ea typeface="Calibri"/>
                        <a:cs typeface="Times New Roman"/>
                      </a:endParaRPr>
                    </a:p>
                  </a:txBody>
                  <a:tcPr marL="68580" marR="68580" marT="0" marB="0" anchor="ctr"/>
                </a:tc>
              </a:tr>
              <a:tr h="1113149">
                <a:tc>
                  <a:txBody>
                    <a:bodyPr/>
                    <a:lstStyle/>
                    <a:p>
                      <a:pPr algn="ctr">
                        <a:spcBef>
                          <a:spcPts val="600"/>
                        </a:spcBef>
                        <a:spcAft>
                          <a:spcPts val="600"/>
                        </a:spcAft>
                      </a:pPr>
                      <a:r>
                        <a:rPr lang="es-ES" sz="1400">
                          <a:effectLst/>
                        </a:rPr>
                        <a:t>DISTANCIA RECORRIDA HASTA QUE SE PARA LA UNIDAD (MILLAS NÁUTICAS)</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0.35</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0.43</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0.5</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0.95</a:t>
                      </a:r>
                      <a:endParaRPr lang="es-EC" sz="1400" dirty="0">
                        <a:solidFill>
                          <a:srgbClr val="000000"/>
                        </a:solidFill>
                        <a:effectLst/>
                        <a:latin typeface="Arial"/>
                        <a:ea typeface="Calibri"/>
                        <a:cs typeface="Times New Roman"/>
                      </a:endParaRPr>
                    </a:p>
                  </a:txBody>
                  <a:tcPr marL="68580" marR="68580" marT="0" marB="0" anchor="ctr"/>
                </a:tc>
              </a:tr>
            </a:tbl>
          </a:graphicData>
        </a:graphic>
      </p:graphicFrame>
      <p:graphicFrame>
        <p:nvGraphicFramePr>
          <p:cNvPr id="22" name="21 Diagrama"/>
          <p:cNvGraphicFramePr/>
          <p:nvPr>
            <p:extLst>
              <p:ext uri="{D42A27DB-BD31-4B8C-83A1-F6EECF244321}">
                <p14:modId xmlns:p14="http://schemas.microsoft.com/office/powerpoint/2010/main" val="3799865610"/>
              </p:ext>
            </p:extLst>
          </p:nvPr>
        </p:nvGraphicFramePr>
        <p:xfrm>
          <a:off x="1750390" y="1275030"/>
          <a:ext cx="7358114" cy="785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2" descr="C:\Users\byron santiago\Desktop\espe.pn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1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3">
                                            <p:txEl>
                                              <p:pRg st="0" end="0"/>
                                            </p:txEl>
                                          </p:spTgt>
                                        </p:tgtEl>
                                      </p:cBhvr>
                                      <p:to x="80000" y="100000"/>
                                    </p:animScale>
                                    <p:anim by="(#ppt_w*0.10)" calcmode="lin" valueType="num">
                                      <p:cBhvr>
                                        <p:cTn id="7" dur="500" autoRev="1" fill="hold">
                                          <p:stCondLst>
                                            <p:cond delay="0"/>
                                          </p:stCondLst>
                                        </p:cTn>
                                        <p:tgtEl>
                                          <p:spTgt spid="3">
                                            <p:txEl>
                                              <p:pRg st="0" end="0"/>
                                            </p:txEl>
                                          </p:spTgt>
                                        </p:tgtEl>
                                        <p:attrNameLst>
                                          <p:attrName>ppt_x</p:attrName>
                                        </p:attrNameLst>
                                      </p:cBhvr>
                                    </p:anim>
                                    <p:anim by="(-#ppt_w*0.10)" calcmode="lin" valueType="num">
                                      <p:cBhvr>
                                        <p:cTn id="8" dur="500" autoRev="1" fill="hold">
                                          <p:stCondLst>
                                            <p:cond delay="0"/>
                                          </p:stCondLst>
                                        </p:cTn>
                                        <p:tgtEl>
                                          <p:spTgt spid="3">
                                            <p:txEl>
                                              <p:pRg st="0" end="0"/>
                                            </p:txEl>
                                          </p:spTgt>
                                        </p:tgtEl>
                                        <p:attrNameLst>
                                          <p:attrName>ppt_y</p:attrName>
                                        </p:attrNameLst>
                                      </p:cBhvr>
                                    </p:anim>
                                    <p:animRot by="-480000">
                                      <p:cBhvr>
                                        <p:cTn id="9" dur="500" autoRev="1" fill="hold">
                                          <p:stCondLst>
                                            <p:cond delay="0"/>
                                          </p:stCondLst>
                                        </p:cTn>
                                        <p:tgtEl>
                                          <p:spTgt spid="3">
                                            <p:txEl>
                                              <p:pRg st="0" end="0"/>
                                            </p:txEl>
                                          </p:spTgt>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sz="4000"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DIAGNÓSTICO DEL PROBLEMA </a:t>
            </a:r>
            <a: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sz="4000"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83027" y="5837986"/>
            <a:ext cx="377026" cy="523220"/>
          </a:xfrm>
          <a:prstGeom prst="rect">
            <a:avLst/>
          </a:prstGeom>
          <a:noFill/>
        </p:spPr>
        <p:txBody>
          <a:bodyPr wrap="none" rtlCol="0">
            <a:spAutoFit/>
          </a:bodyPr>
          <a:lstStyle/>
          <a:p>
            <a:r>
              <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rPr>
              <a:t>II</a:t>
            </a:r>
          </a:p>
        </p:txBody>
      </p:sp>
      <p:sp>
        <p:nvSpPr>
          <p:cNvPr id="6" name="5 Rectángulo"/>
          <p:cNvSpPr/>
          <p:nvPr/>
        </p:nvSpPr>
        <p:spPr>
          <a:xfrm>
            <a:off x="1475656" y="1700808"/>
            <a:ext cx="4176464" cy="864096"/>
          </a:xfrm>
          <a:prstGeom prst="rect">
            <a:avLst/>
          </a:prstGeom>
          <a:blipFill>
            <a:blip r:embed="rId4"/>
            <a:tile tx="0" ty="0" sx="100000" sy="100000" flip="none" algn="tl"/>
          </a:blipFill>
          <a:scene3d>
            <a:camera prst="orthographicFront">
              <a:rot lat="0" lon="0" rev="0"/>
            </a:camera>
            <a:lightRig rig="threePt" dir="t">
              <a:rot lat="0" lon="0" rev="1200000"/>
            </a:lightRig>
          </a:scene3d>
          <a:sp3d>
            <a:bevelT w="63500" h="25400" prst="riblet"/>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EC" sz="2400" b="1" dirty="0" smtClean="0">
                <a:solidFill>
                  <a:schemeClr val="tx1"/>
                </a:solidFill>
              </a:rPr>
              <a:t>Modalidad de la </a:t>
            </a:r>
            <a:r>
              <a:rPr lang="es-EC" sz="2400" b="1" dirty="0">
                <a:solidFill>
                  <a:schemeClr val="tx1"/>
                </a:solidFill>
              </a:rPr>
              <a:t>I</a:t>
            </a:r>
            <a:r>
              <a:rPr lang="es-EC" sz="2400" b="1" dirty="0" smtClean="0">
                <a:solidFill>
                  <a:schemeClr val="tx1"/>
                </a:solidFill>
              </a:rPr>
              <a:t>nvestigación</a:t>
            </a:r>
            <a:endParaRPr lang="es-EC" sz="2400" b="1" dirty="0">
              <a:solidFill>
                <a:schemeClr val="tx1"/>
              </a:solidFill>
            </a:endParaRPr>
          </a:p>
        </p:txBody>
      </p:sp>
      <p:sp>
        <p:nvSpPr>
          <p:cNvPr id="7" name="6 Rectángulo"/>
          <p:cNvSpPr/>
          <p:nvPr/>
        </p:nvSpPr>
        <p:spPr>
          <a:xfrm>
            <a:off x="1475656" y="2708920"/>
            <a:ext cx="4176464" cy="864096"/>
          </a:xfrm>
          <a:prstGeom prst="rect">
            <a:avLst/>
          </a:prstGeom>
          <a:blipFill>
            <a:blip r:embed="rId4"/>
            <a:tile tx="0" ty="0" sx="100000" sy="100000" flip="none" algn="tl"/>
          </a:blipFill>
          <a:scene3d>
            <a:camera prst="orthographicFront">
              <a:rot lat="0" lon="0" rev="0"/>
            </a:camera>
            <a:lightRig rig="threePt" dir="t">
              <a:rot lat="0" lon="0" rev="1200000"/>
            </a:lightRig>
          </a:scene3d>
          <a:sp3d>
            <a:bevelT w="63500" h="25400" prst="riblet"/>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EC" sz="2400" b="1" dirty="0" smtClean="0">
                <a:solidFill>
                  <a:schemeClr val="tx1"/>
                </a:solidFill>
              </a:rPr>
              <a:t>Enfoque de la </a:t>
            </a:r>
            <a:r>
              <a:rPr lang="es-EC" sz="2400" b="1" dirty="0">
                <a:solidFill>
                  <a:schemeClr val="tx1"/>
                </a:solidFill>
              </a:rPr>
              <a:t>I</a:t>
            </a:r>
            <a:r>
              <a:rPr lang="es-EC" sz="2400" b="1" dirty="0" smtClean="0">
                <a:solidFill>
                  <a:schemeClr val="tx1"/>
                </a:solidFill>
              </a:rPr>
              <a:t>nvestigación</a:t>
            </a:r>
            <a:endParaRPr lang="es-EC" sz="2400" b="1" dirty="0">
              <a:solidFill>
                <a:schemeClr val="tx1"/>
              </a:solidFill>
            </a:endParaRPr>
          </a:p>
        </p:txBody>
      </p:sp>
      <p:sp>
        <p:nvSpPr>
          <p:cNvPr id="8" name="7 Rectángulo"/>
          <p:cNvSpPr/>
          <p:nvPr/>
        </p:nvSpPr>
        <p:spPr>
          <a:xfrm>
            <a:off x="1475656" y="3717032"/>
            <a:ext cx="4176464" cy="864096"/>
          </a:xfrm>
          <a:prstGeom prst="rect">
            <a:avLst/>
          </a:prstGeom>
          <a:blipFill>
            <a:blip r:embed="rId4"/>
            <a:tile tx="0" ty="0" sx="100000" sy="100000" flip="none" algn="tl"/>
          </a:blipFill>
          <a:scene3d>
            <a:camera prst="orthographicFront">
              <a:rot lat="0" lon="0" rev="0"/>
            </a:camera>
            <a:lightRig rig="threePt" dir="t">
              <a:rot lat="0" lon="0" rev="1200000"/>
            </a:lightRig>
          </a:scene3d>
          <a:sp3d>
            <a:bevelT w="63500" h="25400" prst="riblet"/>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EC" sz="2400" b="1" dirty="0" smtClean="0">
                <a:solidFill>
                  <a:schemeClr val="tx1"/>
                </a:solidFill>
              </a:rPr>
              <a:t>Diseño de la Investigación</a:t>
            </a:r>
            <a:endParaRPr lang="es-EC" sz="2400" b="1" dirty="0">
              <a:solidFill>
                <a:schemeClr val="tx1"/>
              </a:solidFill>
            </a:endParaRPr>
          </a:p>
        </p:txBody>
      </p:sp>
      <p:sp>
        <p:nvSpPr>
          <p:cNvPr id="10" name="9 Rectángulo redondeado"/>
          <p:cNvSpPr/>
          <p:nvPr/>
        </p:nvSpPr>
        <p:spPr>
          <a:xfrm>
            <a:off x="5940425" y="1700213"/>
            <a:ext cx="3024188" cy="865187"/>
          </a:xfrm>
          <a:prstGeom prst="roundRect">
            <a:avLst/>
          </a:prstGeom>
          <a:solidFill>
            <a:schemeClr val="accent3">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2400" b="1" dirty="0">
                <a:solidFill>
                  <a:schemeClr val="tx1"/>
                </a:solidFill>
              </a:rPr>
              <a:t>Descriptiva</a:t>
            </a:r>
          </a:p>
        </p:txBody>
      </p:sp>
      <p:sp>
        <p:nvSpPr>
          <p:cNvPr id="11" name="10 Rectángulo redondeado"/>
          <p:cNvSpPr/>
          <p:nvPr/>
        </p:nvSpPr>
        <p:spPr>
          <a:xfrm>
            <a:off x="5940425" y="2708275"/>
            <a:ext cx="3024188" cy="865188"/>
          </a:xfrm>
          <a:prstGeom prst="roundRect">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2400" b="1" dirty="0" smtClean="0">
                <a:solidFill>
                  <a:schemeClr val="tx1"/>
                </a:solidFill>
              </a:rPr>
              <a:t>Cuantitativo</a:t>
            </a:r>
            <a:endParaRPr lang="es-EC" sz="2400" b="1" dirty="0">
              <a:solidFill>
                <a:schemeClr val="tx1"/>
              </a:solidFill>
            </a:endParaRPr>
          </a:p>
        </p:txBody>
      </p:sp>
      <p:sp>
        <p:nvSpPr>
          <p:cNvPr id="12" name="11 Rectángulo redondeado"/>
          <p:cNvSpPr/>
          <p:nvPr/>
        </p:nvSpPr>
        <p:spPr>
          <a:xfrm>
            <a:off x="5940300" y="3717032"/>
            <a:ext cx="3024188" cy="865187"/>
          </a:xfrm>
          <a:prstGeom prst="roundRect">
            <a:avLst/>
          </a:prstGeom>
          <a:solidFill>
            <a:schemeClr val="accent3">
              <a:lumMod val="60000"/>
              <a:lumOff val="40000"/>
            </a:schemeClr>
          </a:solid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2400" b="1" dirty="0" smtClean="0">
                <a:solidFill>
                  <a:schemeClr val="tx1"/>
                </a:solidFill>
              </a:rPr>
              <a:t>Población y Muestra</a:t>
            </a:r>
            <a:endParaRPr lang="es-EC" sz="2400" b="1" dirty="0">
              <a:solidFill>
                <a:schemeClr val="tx1"/>
              </a:solidFill>
            </a:endParaRPr>
          </a:p>
        </p:txBody>
      </p:sp>
      <p:sp>
        <p:nvSpPr>
          <p:cNvPr id="14" name="13 Rectángulo"/>
          <p:cNvSpPr/>
          <p:nvPr/>
        </p:nvSpPr>
        <p:spPr>
          <a:xfrm>
            <a:off x="1475656" y="4797945"/>
            <a:ext cx="4176464" cy="864096"/>
          </a:xfrm>
          <a:prstGeom prst="rect">
            <a:avLst/>
          </a:prstGeom>
          <a:blipFill>
            <a:blip r:embed="rId4"/>
            <a:tile tx="0" ty="0" sx="100000" sy="100000" flip="none" algn="tl"/>
          </a:blipFill>
          <a:scene3d>
            <a:camera prst="orthographicFront">
              <a:rot lat="0" lon="0" rev="0"/>
            </a:camera>
            <a:lightRig rig="threePt" dir="t">
              <a:rot lat="0" lon="0" rev="1200000"/>
            </a:lightRig>
          </a:scene3d>
          <a:sp3d>
            <a:bevelT w="63500" h="25400" prst="riblet"/>
          </a:sp3d>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EC" sz="2400" b="1" dirty="0">
                <a:solidFill>
                  <a:schemeClr val="tx1"/>
                </a:solidFill>
              </a:rPr>
              <a:t>Técnicas de </a:t>
            </a:r>
            <a:r>
              <a:rPr lang="es-EC" sz="2400" b="1" dirty="0" smtClean="0">
                <a:solidFill>
                  <a:schemeClr val="tx1"/>
                </a:solidFill>
              </a:rPr>
              <a:t>Análisis</a:t>
            </a:r>
            <a:endParaRPr lang="es-EC" sz="2400" b="1" dirty="0">
              <a:solidFill>
                <a:schemeClr val="tx1"/>
              </a:solidFill>
            </a:endParaRPr>
          </a:p>
        </p:txBody>
      </p:sp>
      <p:sp>
        <p:nvSpPr>
          <p:cNvPr id="15" name="14 Rectángulo redondeado"/>
          <p:cNvSpPr/>
          <p:nvPr/>
        </p:nvSpPr>
        <p:spPr>
          <a:xfrm>
            <a:off x="5940425" y="4797152"/>
            <a:ext cx="3024188" cy="865187"/>
          </a:xfrm>
          <a:prstGeom prst="roundRect">
            <a:avLst/>
          </a:prstGeom>
          <a:solidFill>
            <a:schemeClr val="accent3">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2400" b="1" dirty="0" smtClean="0">
                <a:solidFill>
                  <a:schemeClr val="tx1"/>
                </a:solidFill>
              </a:rPr>
              <a:t>Análisis </a:t>
            </a:r>
            <a:r>
              <a:rPr lang="es-EC" sz="2400" b="1" dirty="0">
                <a:solidFill>
                  <a:schemeClr val="tx1"/>
                </a:solidFill>
              </a:rPr>
              <a:t>de Datos</a:t>
            </a: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5"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5"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11</a:t>
            </a:fld>
            <a:endParaRPr lang="es-EC" sz="2000" dirty="0">
              <a:solidFill>
                <a:schemeClr val="bg1"/>
              </a:solidFill>
              <a:latin typeface="Old English Text MT" pitchFamily="66" charset="0"/>
            </a:endParaRPr>
          </a:p>
        </p:txBody>
      </p:sp>
      <p:pic>
        <p:nvPicPr>
          <p:cNvPr id="25" name="Picture 2" descr="C:\Users\byron santiago\Desktop\espe.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76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sz="4000"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ANÁLISIS DE DATOS </a:t>
            </a:r>
            <a: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sz="4000"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83027" y="5837986"/>
            <a:ext cx="377026" cy="523220"/>
          </a:xfrm>
          <a:prstGeom prst="rect">
            <a:avLst/>
          </a:prstGeom>
          <a:noFill/>
        </p:spPr>
        <p:txBody>
          <a:bodyPr wrap="none" rtlCol="0">
            <a:spAutoFit/>
          </a:bodyPr>
          <a:lstStyle/>
          <a:p>
            <a:r>
              <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rPr>
              <a:t>II</a:t>
            </a: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12</a:t>
            </a:fld>
            <a:endParaRPr lang="es-EC" sz="2000" dirty="0">
              <a:solidFill>
                <a:schemeClr val="bg1"/>
              </a:solidFill>
              <a:latin typeface="Old English Text MT" pitchFamily="66" charset="0"/>
            </a:endParaRPr>
          </a:p>
        </p:txBody>
      </p:sp>
      <p:graphicFrame>
        <p:nvGraphicFramePr>
          <p:cNvPr id="5" name="4 Tabla"/>
          <p:cNvGraphicFramePr>
            <a:graphicFrameLocks noGrp="1"/>
          </p:cNvGraphicFramePr>
          <p:nvPr>
            <p:extLst>
              <p:ext uri="{D42A27DB-BD31-4B8C-83A1-F6EECF244321}">
                <p14:modId xmlns:p14="http://schemas.microsoft.com/office/powerpoint/2010/main" val="6278008"/>
              </p:ext>
            </p:extLst>
          </p:nvPr>
        </p:nvGraphicFramePr>
        <p:xfrm>
          <a:off x="1530433" y="1988841"/>
          <a:ext cx="7434055" cy="4176463"/>
        </p:xfrm>
        <a:graphic>
          <a:graphicData uri="http://schemas.openxmlformats.org/drawingml/2006/table">
            <a:tbl>
              <a:tblPr firstRow="1" firstCol="1" bandRow="1">
                <a:tableStyleId>{5C22544A-7EE6-4342-B048-85BDC9FD1C3A}</a:tableStyleId>
              </a:tblPr>
              <a:tblGrid>
                <a:gridCol w="653663"/>
                <a:gridCol w="699467"/>
                <a:gridCol w="808151"/>
                <a:gridCol w="890441"/>
                <a:gridCol w="890441"/>
                <a:gridCol w="788742"/>
                <a:gridCol w="788742"/>
                <a:gridCol w="957204"/>
                <a:gridCol w="957204"/>
              </a:tblGrid>
              <a:tr h="286611">
                <a:tc gridSpan="9">
                  <a:txBody>
                    <a:bodyPr/>
                    <a:lstStyle/>
                    <a:p>
                      <a:pPr algn="ctr">
                        <a:spcBef>
                          <a:spcPts val="600"/>
                        </a:spcBef>
                        <a:spcAft>
                          <a:spcPts val="600"/>
                        </a:spcAft>
                      </a:pPr>
                      <a:r>
                        <a:rPr lang="es-ES" sz="1200" dirty="0">
                          <a:effectLst/>
                        </a:rPr>
                        <a:t>DÍA: Miércoles, 19 de Septiembre DEL 2012</a:t>
                      </a:r>
                      <a:endParaRPr lang="es-EC" sz="1200" dirty="0">
                        <a:solidFill>
                          <a:srgbClr val="000000"/>
                        </a:solidFill>
                        <a:effectLst/>
                        <a:latin typeface="Arial"/>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54787">
                <a:tc rowSpan="2">
                  <a:txBody>
                    <a:bodyPr/>
                    <a:lstStyle/>
                    <a:p>
                      <a:pPr algn="ctr">
                        <a:spcBef>
                          <a:spcPts val="600"/>
                        </a:spcBef>
                        <a:spcAft>
                          <a:spcPts val="600"/>
                        </a:spcAft>
                      </a:pPr>
                      <a:r>
                        <a:rPr lang="es-ES" sz="1050">
                          <a:effectLst/>
                        </a:rPr>
                        <a:t>HORA</a:t>
                      </a:r>
                      <a:endParaRPr lang="es-EC" sz="1200">
                        <a:solidFill>
                          <a:srgbClr val="000000"/>
                        </a:solidFill>
                        <a:effectLst/>
                        <a:latin typeface="Arial"/>
                        <a:ea typeface="Calibri"/>
                        <a:cs typeface="Times New Roman"/>
                      </a:endParaRPr>
                    </a:p>
                  </a:txBody>
                  <a:tcPr marL="68580" marR="68580" marT="0" marB="0" anchor="ctr"/>
                </a:tc>
                <a:tc gridSpan="2">
                  <a:txBody>
                    <a:bodyPr/>
                    <a:lstStyle/>
                    <a:p>
                      <a:pPr algn="ctr">
                        <a:spcBef>
                          <a:spcPts val="600"/>
                        </a:spcBef>
                        <a:spcAft>
                          <a:spcPts val="600"/>
                        </a:spcAft>
                      </a:pPr>
                      <a:r>
                        <a:rPr lang="es-ES" sz="1050" b="1" dirty="0">
                          <a:effectLst/>
                        </a:rPr>
                        <a:t>POSICIÓN</a:t>
                      </a:r>
                      <a:endParaRPr lang="es-EC" sz="1200" b="1" dirty="0">
                        <a:solidFill>
                          <a:srgbClr val="000000"/>
                        </a:solidFill>
                        <a:effectLst/>
                        <a:latin typeface="Arial"/>
                        <a:ea typeface="Calibri"/>
                        <a:cs typeface="Times New Roman"/>
                      </a:endParaRPr>
                    </a:p>
                  </a:txBody>
                  <a:tcPr marL="68580" marR="68580" marT="0" marB="0" anchor="ctr"/>
                </a:tc>
                <a:tc hMerge="1">
                  <a:txBody>
                    <a:bodyPr/>
                    <a:lstStyle/>
                    <a:p>
                      <a:endParaRPr lang="es-EC"/>
                    </a:p>
                  </a:txBody>
                  <a:tcPr/>
                </a:tc>
                <a:tc gridSpan="2">
                  <a:txBody>
                    <a:bodyPr/>
                    <a:lstStyle/>
                    <a:p>
                      <a:pPr algn="ctr">
                        <a:spcBef>
                          <a:spcPts val="600"/>
                        </a:spcBef>
                        <a:spcAft>
                          <a:spcPts val="600"/>
                        </a:spcAft>
                      </a:pPr>
                      <a:r>
                        <a:rPr lang="es-ES" sz="1050" b="1" dirty="0">
                          <a:effectLst/>
                        </a:rPr>
                        <a:t>MODO NAVEGACIÓN</a:t>
                      </a:r>
                      <a:endParaRPr lang="es-EC" sz="1200" b="1" dirty="0">
                        <a:solidFill>
                          <a:srgbClr val="000000"/>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spcBef>
                          <a:spcPts val="600"/>
                        </a:spcBef>
                        <a:spcAft>
                          <a:spcPts val="600"/>
                        </a:spcAft>
                      </a:pPr>
                      <a:r>
                        <a:rPr lang="es-ES" sz="1050" b="1" dirty="0">
                          <a:effectLst/>
                        </a:rPr>
                        <a:t>VELOCIDAD</a:t>
                      </a:r>
                      <a:endParaRPr lang="es-EC" sz="1200" b="1"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b="1" dirty="0">
                          <a:effectLst/>
                        </a:rPr>
                        <a:t>DISTANCIA</a:t>
                      </a:r>
                      <a:endParaRPr lang="es-EC" sz="1200" b="1" dirty="0">
                        <a:solidFill>
                          <a:srgbClr val="000000"/>
                        </a:solidFill>
                        <a:effectLst/>
                        <a:latin typeface="Arial"/>
                        <a:ea typeface="Calibri"/>
                        <a:cs typeface="Times New Roman"/>
                      </a:endParaRPr>
                    </a:p>
                  </a:txBody>
                  <a:tcPr marL="68580" marR="68580" marT="0" marB="0" anchor="ctr"/>
                </a:tc>
                <a:tc gridSpan="2">
                  <a:txBody>
                    <a:bodyPr/>
                    <a:lstStyle/>
                    <a:p>
                      <a:pPr algn="ctr">
                        <a:spcBef>
                          <a:spcPts val="600"/>
                        </a:spcBef>
                        <a:spcAft>
                          <a:spcPts val="600"/>
                        </a:spcAft>
                      </a:pPr>
                      <a:r>
                        <a:rPr lang="es-ES" sz="1050" b="1" dirty="0">
                          <a:effectLst/>
                        </a:rPr>
                        <a:t>VIENTO</a:t>
                      </a:r>
                      <a:endParaRPr lang="es-EC" sz="1200" b="1" dirty="0">
                        <a:solidFill>
                          <a:srgbClr val="000000"/>
                        </a:solidFill>
                        <a:effectLst/>
                        <a:latin typeface="Arial"/>
                        <a:ea typeface="Calibri"/>
                        <a:cs typeface="Times New Roman"/>
                      </a:endParaRPr>
                    </a:p>
                  </a:txBody>
                  <a:tcPr marL="68580" marR="68580" marT="0" marB="0" anchor="ctr"/>
                </a:tc>
                <a:tc hMerge="1">
                  <a:txBody>
                    <a:bodyPr/>
                    <a:lstStyle/>
                    <a:p>
                      <a:endParaRPr lang="es-EC"/>
                    </a:p>
                  </a:txBody>
                  <a:tcPr/>
                </a:tc>
              </a:tr>
              <a:tr h="1161129">
                <a:tc vMerge="1">
                  <a:txBody>
                    <a:bodyPr/>
                    <a:lstStyle/>
                    <a:p>
                      <a:endParaRPr lang="es-EC"/>
                    </a:p>
                  </a:txBody>
                  <a:tcPr/>
                </a:tc>
                <a:tc>
                  <a:txBody>
                    <a:bodyPr/>
                    <a:lstStyle/>
                    <a:p>
                      <a:pPr algn="ctr">
                        <a:spcBef>
                          <a:spcPts val="600"/>
                        </a:spcBef>
                        <a:spcAft>
                          <a:spcPts val="600"/>
                        </a:spcAft>
                      </a:pPr>
                      <a:r>
                        <a:rPr lang="es-ES" sz="1050">
                          <a:effectLst/>
                        </a:rPr>
                        <a:t>LATITUD</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a:effectLst/>
                        </a:rPr>
                        <a:t>LONGITUD</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dirty="0">
                          <a:effectLst/>
                        </a:rPr>
                        <a:t>RPM</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dirty="0">
                          <a:effectLst/>
                        </a:rPr>
                        <a:t>APAREJO</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dirty="0">
                          <a:effectLst/>
                        </a:rPr>
                        <a:t>(</a:t>
                      </a:r>
                      <a:r>
                        <a:rPr lang="es-ES" sz="1050" dirty="0" err="1">
                          <a:effectLst/>
                        </a:rPr>
                        <a:t>NDS</a:t>
                      </a:r>
                      <a:r>
                        <a:rPr lang="es-ES" sz="1050" dirty="0">
                          <a:effectLst/>
                        </a:rPr>
                        <a:t>)</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a:effectLst/>
                        </a:rPr>
                        <a:t>RECORRIDA (MN)</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50">
                          <a:effectLst/>
                        </a:rPr>
                        <a:t>DIRECCIÓN</a:t>
                      </a:r>
                      <a:endParaRPr lang="es-EC" sz="1200">
                        <a:solidFill>
                          <a:srgbClr val="000000"/>
                        </a:solidFill>
                        <a:effectLst/>
                        <a:latin typeface="Arial"/>
                        <a:ea typeface="Calibri"/>
                        <a:cs typeface="Times New Roman"/>
                      </a:endParaRPr>
                    </a:p>
                  </a:txBody>
                  <a:tcPr marL="68580" marR="68580" marT="0" marB="0" anchor="ctr"/>
                </a:tc>
                <a:tc>
                  <a:txBody>
                    <a:bodyPr/>
                    <a:lstStyle/>
                    <a:p>
                      <a:pPr marL="0" marR="0" indent="252095" algn="ctr" defTabSz="914400" rtl="0" eaLnBrk="1" fontAlgn="auto" latinLnBrk="0" hangingPunct="1">
                        <a:lnSpc>
                          <a:spcPct val="200000"/>
                        </a:lnSpc>
                        <a:spcBef>
                          <a:spcPts val="0"/>
                        </a:spcBef>
                        <a:spcAft>
                          <a:spcPts val="0"/>
                        </a:spcAft>
                        <a:buClrTx/>
                        <a:buSzTx/>
                        <a:buFontTx/>
                        <a:buNone/>
                        <a:tabLst/>
                        <a:defRPr/>
                      </a:pPr>
                      <a:r>
                        <a:rPr lang="es-EC" sz="1200" dirty="0" smtClean="0">
                          <a:effectLst/>
                        </a:rPr>
                        <a:t>FUERZA (</a:t>
                      </a:r>
                      <a:r>
                        <a:rPr lang="es-EC" sz="1200" dirty="0" err="1" smtClean="0">
                          <a:effectLst/>
                        </a:rPr>
                        <a:t>NDS</a:t>
                      </a:r>
                      <a:r>
                        <a:rPr lang="es-EC" sz="1200" dirty="0" smtClean="0">
                          <a:effectLst/>
                        </a:rPr>
                        <a:t>)</a:t>
                      </a:r>
                      <a:endParaRPr lang="es-EC" sz="1400" dirty="0" smtClean="0">
                        <a:solidFill>
                          <a:srgbClr val="365F91"/>
                        </a:solidFill>
                        <a:effectLst/>
                        <a:latin typeface="Arial"/>
                        <a:ea typeface="Calibri"/>
                        <a:cs typeface="Times New Roman"/>
                      </a:endParaRPr>
                    </a:p>
                    <a:p>
                      <a:pPr indent="252095" algn="ctr">
                        <a:lnSpc>
                          <a:spcPct val="200000"/>
                        </a:lnSpc>
                        <a:spcAft>
                          <a:spcPts val="0"/>
                        </a:spcAft>
                      </a:pPr>
                      <a:endParaRPr lang="es-EC" sz="1200" dirty="0">
                        <a:solidFill>
                          <a:srgbClr val="365F91"/>
                        </a:solidFill>
                        <a:effectLst/>
                        <a:latin typeface="Arial"/>
                        <a:ea typeface="Calibri"/>
                        <a:cs typeface="Times New Roman"/>
                      </a:endParaRPr>
                    </a:p>
                  </a:txBody>
                  <a:tcPr marL="68580" marR="68580" marT="0" marB="0" anchor="ctr"/>
                </a:tc>
              </a:tr>
              <a:tr h="568484">
                <a:tc>
                  <a:txBody>
                    <a:bodyPr/>
                    <a:lstStyle/>
                    <a:p>
                      <a:pPr algn="ctr">
                        <a:spcBef>
                          <a:spcPts val="600"/>
                        </a:spcBef>
                        <a:spcAft>
                          <a:spcPts val="600"/>
                        </a:spcAft>
                      </a:pPr>
                      <a:r>
                        <a:rPr lang="es-ES" sz="1200">
                          <a:effectLst/>
                        </a:rPr>
                        <a:t>0000-0600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50°8,7´ N</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dirty="0">
                          <a:effectLst/>
                        </a:rPr>
                        <a:t>01°46,1´ W</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1500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AFERRADO</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7,3-7,6</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42</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328°-331°</a:t>
                      </a:r>
                      <a:endParaRPr lang="es-EC" sz="1200">
                        <a:solidFill>
                          <a:srgbClr val="000000"/>
                        </a:solidFill>
                        <a:effectLst/>
                        <a:latin typeface="Arial"/>
                        <a:ea typeface="Calibri"/>
                        <a:cs typeface="Times New Roman"/>
                      </a:endParaRPr>
                    </a:p>
                  </a:txBody>
                  <a:tcPr marL="68580" marR="68580" marT="0" marB="0" anchor="ctr"/>
                </a:tc>
                <a:tc>
                  <a:txBody>
                    <a:bodyPr/>
                    <a:lstStyle/>
                    <a:p>
                      <a:pPr indent="252095" algn="ctr">
                        <a:lnSpc>
                          <a:spcPct val="200000"/>
                        </a:lnSpc>
                        <a:spcAft>
                          <a:spcPts val="0"/>
                        </a:spcAft>
                      </a:pPr>
                      <a:r>
                        <a:rPr lang="es-EC" sz="1200">
                          <a:effectLst/>
                        </a:rPr>
                        <a:t>18-30</a:t>
                      </a:r>
                      <a:endParaRPr lang="es-EC" sz="1800">
                        <a:solidFill>
                          <a:srgbClr val="365F91"/>
                        </a:solidFill>
                        <a:effectLst/>
                        <a:latin typeface="Arial"/>
                        <a:ea typeface="Calibri"/>
                        <a:cs typeface="Times New Roman"/>
                      </a:endParaRPr>
                    </a:p>
                  </a:txBody>
                  <a:tcPr marL="68580" marR="68580" marT="0" marB="0" anchor="ctr"/>
                </a:tc>
              </a:tr>
              <a:tr h="568484">
                <a:tc>
                  <a:txBody>
                    <a:bodyPr/>
                    <a:lstStyle/>
                    <a:p>
                      <a:pPr algn="ctr">
                        <a:spcBef>
                          <a:spcPts val="600"/>
                        </a:spcBef>
                        <a:spcAft>
                          <a:spcPts val="600"/>
                        </a:spcAft>
                      </a:pPr>
                      <a:r>
                        <a:rPr lang="es-ES" sz="1200">
                          <a:effectLst/>
                        </a:rPr>
                        <a:t>0700-1200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49°57,3´ N</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03°2,1´ W</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1500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AFERRADO</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6,9-8,3</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dirty="0">
                          <a:effectLst/>
                        </a:rPr>
                        <a:t>50</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320°-315°</a:t>
                      </a:r>
                      <a:endParaRPr lang="es-EC" sz="1200">
                        <a:solidFill>
                          <a:srgbClr val="000000"/>
                        </a:solidFill>
                        <a:effectLst/>
                        <a:latin typeface="Arial"/>
                        <a:ea typeface="Calibri"/>
                        <a:cs typeface="Times New Roman"/>
                      </a:endParaRPr>
                    </a:p>
                  </a:txBody>
                  <a:tcPr marL="68580" marR="68580" marT="0" marB="0" anchor="ctr"/>
                </a:tc>
                <a:tc>
                  <a:txBody>
                    <a:bodyPr/>
                    <a:lstStyle/>
                    <a:p>
                      <a:pPr indent="252095" algn="ctr">
                        <a:lnSpc>
                          <a:spcPct val="200000"/>
                        </a:lnSpc>
                        <a:spcAft>
                          <a:spcPts val="0"/>
                        </a:spcAft>
                      </a:pPr>
                      <a:r>
                        <a:rPr lang="es-EC" sz="1200">
                          <a:effectLst/>
                        </a:rPr>
                        <a:t>15-12</a:t>
                      </a:r>
                      <a:endParaRPr lang="es-EC" sz="1800">
                        <a:solidFill>
                          <a:srgbClr val="365F91"/>
                        </a:solidFill>
                        <a:effectLst/>
                        <a:latin typeface="Arial"/>
                        <a:ea typeface="Calibri"/>
                        <a:cs typeface="Times New Roman"/>
                      </a:endParaRPr>
                    </a:p>
                  </a:txBody>
                  <a:tcPr marL="68580" marR="68580" marT="0" marB="0" anchor="ctr"/>
                </a:tc>
              </a:tr>
              <a:tr h="568484">
                <a:tc>
                  <a:txBody>
                    <a:bodyPr/>
                    <a:lstStyle/>
                    <a:p>
                      <a:pPr algn="ctr">
                        <a:spcBef>
                          <a:spcPts val="600"/>
                        </a:spcBef>
                        <a:spcAft>
                          <a:spcPts val="600"/>
                        </a:spcAft>
                      </a:pPr>
                      <a:r>
                        <a:rPr lang="es-ES" sz="1200">
                          <a:effectLst/>
                        </a:rPr>
                        <a:t>1300-1700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49°44,8´ N</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04°1.3´ W</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1500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AFERRADO</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6,4-7,9</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38</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dirty="0">
                          <a:effectLst/>
                        </a:rPr>
                        <a:t>310°-314°</a:t>
                      </a:r>
                      <a:endParaRPr lang="es-EC" sz="1200" dirty="0">
                        <a:solidFill>
                          <a:srgbClr val="000000"/>
                        </a:solidFill>
                        <a:effectLst/>
                        <a:latin typeface="Arial"/>
                        <a:ea typeface="Calibri"/>
                        <a:cs typeface="Times New Roman"/>
                      </a:endParaRPr>
                    </a:p>
                  </a:txBody>
                  <a:tcPr marL="68580" marR="68580" marT="0" marB="0" anchor="ctr"/>
                </a:tc>
                <a:tc>
                  <a:txBody>
                    <a:bodyPr/>
                    <a:lstStyle/>
                    <a:p>
                      <a:pPr indent="252095" algn="ctr">
                        <a:lnSpc>
                          <a:spcPct val="200000"/>
                        </a:lnSpc>
                        <a:spcAft>
                          <a:spcPts val="0"/>
                        </a:spcAft>
                      </a:pPr>
                      <a:r>
                        <a:rPr lang="es-EC" sz="1200">
                          <a:effectLst/>
                        </a:rPr>
                        <a:t>13-15</a:t>
                      </a:r>
                      <a:endParaRPr lang="es-EC" sz="1800">
                        <a:solidFill>
                          <a:srgbClr val="365F91"/>
                        </a:solidFill>
                        <a:effectLst/>
                        <a:latin typeface="Arial"/>
                        <a:ea typeface="Calibri"/>
                        <a:cs typeface="Times New Roman"/>
                      </a:endParaRPr>
                    </a:p>
                  </a:txBody>
                  <a:tcPr marL="68580" marR="68580" marT="0" marB="0" anchor="ctr"/>
                </a:tc>
              </a:tr>
              <a:tr h="568484">
                <a:tc>
                  <a:txBody>
                    <a:bodyPr/>
                    <a:lstStyle/>
                    <a:p>
                      <a:pPr algn="ctr">
                        <a:spcBef>
                          <a:spcPts val="600"/>
                        </a:spcBef>
                        <a:spcAft>
                          <a:spcPts val="600"/>
                        </a:spcAft>
                      </a:pPr>
                      <a:r>
                        <a:rPr lang="es-ES" sz="1200">
                          <a:effectLst/>
                        </a:rPr>
                        <a:t>1700-0000</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49°27´ N</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04°5´ W</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dirty="0">
                          <a:effectLst/>
                        </a:rPr>
                        <a:t>APAGADO</a:t>
                      </a:r>
                      <a:endParaRPr lang="es-EC" sz="12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23/23/21</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1,5-2,1</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15</a:t>
                      </a:r>
                      <a:endParaRPr lang="es-EC" sz="12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200">
                          <a:effectLst/>
                        </a:rPr>
                        <a:t>305°-300°</a:t>
                      </a:r>
                      <a:endParaRPr lang="es-EC" sz="1200">
                        <a:solidFill>
                          <a:srgbClr val="000000"/>
                        </a:solidFill>
                        <a:effectLst/>
                        <a:latin typeface="Arial"/>
                        <a:ea typeface="Calibri"/>
                        <a:cs typeface="Times New Roman"/>
                      </a:endParaRPr>
                    </a:p>
                  </a:txBody>
                  <a:tcPr marL="68580" marR="68580" marT="0" marB="0" anchor="ctr"/>
                </a:tc>
                <a:tc>
                  <a:txBody>
                    <a:bodyPr/>
                    <a:lstStyle/>
                    <a:p>
                      <a:pPr indent="252095" algn="ctr">
                        <a:lnSpc>
                          <a:spcPct val="200000"/>
                        </a:lnSpc>
                        <a:spcAft>
                          <a:spcPts val="0"/>
                        </a:spcAft>
                      </a:pPr>
                      <a:r>
                        <a:rPr lang="es-EC" sz="1200" dirty="0">
                          <a:effectLst/>
                        </a:rPr>
                        <a:t>13-14</a:t>
                      </a:r>
                      <a:endParaRPr lang="es-EC" sz="1800" dirty="0">
                        <a:solidFill>
                          <a:srgbClr val="365F91"/>
                        </a:solidFill>
                        <a:effectLst/>
                        <a:latin typeface="Arial"/>
                        <a:ea typeface="Calibri"/>
                        <a:cs typeface="Times New Roman"/>
                      </a:endParaRPr>
                    </a:p>
                  </a:txBody>
                  <a:tcPr marL="68580" marR="68580" marT="0" marB="0" anchor="ctr"/>
                </a:tc>
              </a:tr>
            </a:tbl>
          </a:graphicData>
        </a:graphic>
      </p:graphicFrame>
      <p:sp>
        <p:nvSpPr>
          <p:cNvPr id="28" name="27 Rectángulo"/>
          <p:cNvSpPr/>
          <p:nvPr/>
        </p:nvSpPr>
        <p:spPr>
          <a:xfrm>
            <a:off x="1750390" y="1111345"/>
            <a:ext cx="7358114" cy="655200"/>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9" name="28 Grupo"/>
          <p:cNvGrpSpPr/>
          <p:nvPr/>
        </p:nvGrpSpPr>
        <p:grpSpPr>
          <a:xfrm>
            <a:off x="2117936" y="980728"/>
            <a:ext cx="5692735" cy="503838"/>
            <a:chOff x="367546" y="0"/>
            <a:chExt cx="5692735" cy="503838"/>
          </a:xfrm>
          <a:scene3d>
            <a:camera prst="orthographicFront"/>
            <a:lightRig rig="threePt" dir="t"/>
          </a:scene3d>
        </p:grpSpPr>
        <p:sp>
          <p:nvSpPr>
            <p:cNvPr id="30" name="29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31" name="30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dirty="0" smtClean="0">
                  <a:solidFill>
                    <a:schemeClr val="tx1"/>
                  </a:solidFill>
                </a:rPr>
                <a:t>Datos de días de Navegación</a:t>
              </a:r>
              <a:endParaRPr lang="es-EC" sz="2400" b="1" kern="1200" dirty="0">
                <a:solidFill>
                  <a:schemeClr val="tx1"/>
                </a:solidFill>
              </a:endParaRPr>
            </a:p>
          </p:txBody>
        </p:sp>
      </p:grpSp>
      <p:sp>
        <p:nvSpPr>
          <p:cNvPr id="6" name="5 Elipse"/>
          <p:cNvSpPr/>
          <p:nvPr/>
        </p:nvSpPr>
        <p:spPr>
          <a:xfrm>
            <a:off x="4572000" y="3933056"/>
            <a:ext cx="936104" cy="172819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5" name="Picture 2" descr="C:\Users\byron santiago\Desktop\esp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17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sz="4000"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ANÁLISIS DE DATOS </a:t>
            </a:r>
            <a: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sz="4000"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83027" y="5837986"/>
            <a:ext cx="377026" cy="523220"/>
          </a:xfrm>
          <a:prstGeom prst="rect">
            <a:avLst/>
          </a:prstGeom>
          <a:noFill/>
        </p:spPr>
        <p:txBody>
          <a:bodyPr wrap="none" rtlCol="0">
            <a:spAutoFit/>
          </a:bodyPr>
          <a:lstStyle/>
          <a:p>
            <a:r>
              <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rPr>
              <a:t>II</a:t>
            </a: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13</a:t>
            </a:fld>
            <a:endParaRPr lang="es-EC" sz="2000" dirty="0">
              <a:solidFill>
                <a:schemeClr val="bg1"/>
              </a:solidFill>
              <a:latin typeface="Old English Text MT" pitchFamily="66" charset="0"/>
            </a:endParaRPr>
          </a:p>
        </p:txBody>
      </p:sp>
      <p:sp>
        <p:nvSpPr>
          <p:cNvPr id="28" name="27 Rectángulo"/>
          <p:cNvSpPr/>
          <p:nvPr/>
        </p:nvSpPr>
        <p:spPr>
          <a:xfrm>
            <a:off x="1750390" y="1111345"/>
            <a:ext cx="7358114" cy="655200"/>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9" name="28 Grupo"/>
          <p:cNvGrpSpPr/>
          <p:nvPr/>
        </p:nvGrpSpPr>
        <p:grpSpPr>
          <a:xfrm>
            <a:off x="2117936" y="980728"/>
            <a:ext cx="5692735" cy="503838"/>
            <a:chOff x="367546" y="0"/>
            <a:chExt cx="5692735" cy="503838"/>
          </a:xfrm>
          <a:scene3d>
            <a:camera prst="orthographicFront"/>
            <a:lightRig rig="threePt" dir="t"/>
          </a:scene3d>
        </p:grpSpPr>
        <p:sp>
          <p:nvSpPr>
            <p:cNvPr id="30" name="29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31" name="30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dirty="0" smtClean="0">
                  <a:solidFill>
                    <a:schemeClr val="tx1"/>
                  </a:solidFill>
                </a:rPr>
                <a:t>Datos de días de Navegación</a:t>
              </a:r>
              <a:endParaRPr lang="es-EC" sz="2400" b="1" kern="1200" dirty="0">
                <a:solidFill>
                  <a:schemeClr val="tx1"/>
                </a:solidFill>
              </a:endParaRPr>
            </a:p>
          </p:txBody>
        </p:sp>
      </p:grpSp>
      <p:pic>
        <p:nvPicPr>
          <p:cNvPr id="1843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51"/>
          <a:stretch/>
        </p:blipFill>
        <p:spPr bwMode="auto">
          <a:xfrm>
            <a:off x="1750390" y="1766545"/>
            <a:ext cx="6998074" cy="468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19672" y="1828855"/>
            <a:ext cx="7332764" cy="462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C:\Users\byron santiago\Desktop\espe.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19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435"/>
                                        </p:tgtEl>
                                        <p:attrNameLst>
                                          <p:attrName>style.visibility</p:attrName>
                                        </p:attrNameLst>
                                      </p:cBhvr>
                                      <p:to>
                                        <p:strVal val="visible"/>
                                      </p:to>
                                    </p:set>
                                    <p:animEffect transition="in" filter="circle(in)">
                                      <p:cBhvr>
                                        <p:cTn id="20"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sz="4000"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ANÁLISIS DE DATOS </a:t>
            </a:r>
            <a: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sz="4000"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sz="4000"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83027" y="5837986"/>
            <a:ext cx="377026" cy="523220"/>
          </a:xfrm>
          <a:prstGeom prst="rect">
            <a:avLst/>
          </a:prstGeom>
          <a:noFill/>
        </p:spPr>
        <p:txBody>
          <a:bodyPr wrap="none" rtlCol="0">
            <a:spAutoFit/>
          </a:bodyPr>
          <a:lstStyle/>
          <a:p>
            <a:r>
              <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rPr>
              <a:t>II</a:t>
            </a: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14</a:t>
            </a:fld>
            <a:endParaRPr lang="es-EC" sz="2000" dirty="0">
              <a:solidFill>
                <a:schemeClr val="bg1"/>
              </a:solidFill>
              <a:latin typeface="Old English Text MT" pitchFamily="66" charset="0"/>
            </a:endParaRPr>
          </a:p>
        </p:txBody>
      </p:sp>
      <p:sp>
        <p:nvSpPr>
          <p:cNvPr id="28" name="27 Rectángulo"/>
          <p:cNvSpPr/>
          <p:nvPr/>
        </p:nvSpPr>
        <p:spPr>
          <a:xfrm>
            <a:off x="1750390" y="1111345"/>
            <a:ext cx="7358114" cy="655200"/>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9" name="28 Grupo"/>
          <p:cNvGrpSpPr/>
          <p:nvPr/>
        </p:nvGrpSpPr>
        <p:grpSpPr>
          <a:xfrm>
            <a:off x="2117936" y="980728"/>
            <a:ext cx="5692735" cy="503838"/>
            <a:chOff x="367546" y="0"/>
            <a:chExt cx="5692735" cy="503838"/>
          </a:xfrm>
          <a:scene3d>
            <a:camera prst="orthographicFront"/>
            <a:lightRig rig="threePt" dir="t"/>
          </a:scene3d>
        </p:grpSpPr>
        <p:sp>
          <p:nvSpPr>
            <p:cNvPr id="30" name="29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31" name="30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dirty="0" smtClean="0">
                  <a:solidFill>
                    <a:schemeClr val="tx1"/>
                  </a:solidFill>
                </a:rPr>
                <a:t>Datos de días de Navegación</a:t>
              </a:r>
              <a:endParaRPr lang="es-EC" sz="2400" b="1" kern="1200" dirty="0">
                <a:solidFill>
                  <a:schemeClr val="tx1"/>
                </a:solidFill>
              </a:endParaRPr>
            </a:p>
          </p:txBody>
        </p:sp>
      </p:grpSp>
      <p:pic>
        <p:nvPicPr>
          <p:cNvPr id="16385"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700"/>
          <a:stretch/>
        </p:blipFill>
        <p:spPr bwMode="auto">
          <a:xfrm>
            <a:off x="1773311" y="1988839"/>
            <a:ext cx="6870215" cy="460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4295622" y="2924944"/>
            <a:ext cx="852442" cy="3312369"/>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386" name="Picture 2"/>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39849" y="1912515"/>
            <a:ext cx="784066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C:\Users\byron santiago\Desktop\espe.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25 Flecha arriba"/>
          <p:cNvSpPr/>
          <p:nvPr/>
        </p:nvSpPr>
        <p:spPr>
          <a:xfrm rot="2785002">
            <a:off x="4415084" y="2131331"/>
            <a:ext cx="829531" cy="1480804"/>
          </a:xfrm>
          <a:prstGeom prst="upArrow">
            <a:avLst/>
          </a:prstGeom>
          <a:solidFill>
            <a:schemeClr val="accent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26 CuadroTexto"/>
          <p:cNvSpPr txBox="1"/>
          <p:nvPr/>
        </p:nvSpPr>
        <p:spPr>
          <a:xfrm rot="18995890">
            <a:off x="4346954" y="2599745"/>
            <a:ext cx="938421" cy="523220"/>
          </a:xfrm>
          <a:prstGeom prst="rect">
            <a:avLst/>
          </a:prstGeom>
          <a:noFill/>
        </p:spPr>
        <p:txBody>
          <a:bodyPr wrap="square" rtlCol="0">
            <a:spAutoFit/>
          </a:bodyPr>
          <a:lstStyle/>
          <a:p>
            <a:r>
              <a:rPr lang="es-EC" sz="1400" dirty="0" err="1" smtClean="0"/>
              <a:t>RV</a:t>
            </a:r>
            <a:r>
              <a:rPr lang="es-EC" sz="1400" dirty="0" smtClean="0"/>
              <a:t> 040°</a:t>
            </a:r>
          </a:p>
          <a:p>
            <a:r>
              <a:rPr lang="es-EC" sz="1400" dirty="0" smtClean="0"/>
              <a:t>45 </a:t>
            </a:r>
            <a:r>
              <a:rPr lang="es-EC" sz="1400" dirty="0" err="1" smtClean="0"/>
              <a:t>Nds</a:t>
            </a:r>
            <a:endParaRPr lang="es-EC" sz="1400" dirty="0"/>
          </a:p>
        </p:txBody>
      </p:sp>
    </p:spTree>
    <p:extLst>
      <p:ext uri="{BB962C8B-B14F-4D97-AF65-F5344CB8AC3E}">
        <p14:creationId xmlns:p14="http://schemas.microsoft.com/office/powerpoint/2010/main" val="220938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2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6386"/>
                                        </p:tgtEl>
                                        <p:attrNameLst>
                                          <p:attrName>style.visibility</p:attrName>
                                        </p:attrNameLst>
                                      </p:cBhvr>
                                      <p:to>
                                        <p:strVal val="visible"/>
                                      </p:to>
                                    </p:set>
                                    <p:animEffect transition="in" filter="circle(in)">
                                      <p:cBhvr>
                                        <p:cTn id="25" dur="2000"/>
                                        <p:tgtEl>
                                          <p:spTgt spid="1638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PROPUESTA </a:t>
            </a:r>
            <a: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34937" y="5837986"/>
            <a:ext cx="473206" cy="523220"/>
          </a:xfrm>
          <a:prstGeom prst="rect">
            <a:avLst/>
          </a:prstGeom>
          <a:noFill/>
        </p:spPr>
        <p:txBody>
          <a:bodyPr wrap="none" rtlCol="0">
            <a:spAutoFit/>
          </a:bodyPr>
          <a:lstStyle/>
          <a:p>
            <a:r>
              <a:rPr lang="es-EC"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III</a:t>
            </a:r>
            <a:endPar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15</a:t>
            </a:fld>
            <a:endParaRPr lang="es-EC" sz="2000" dirty="0">
              <a:solidFill>
                <a:schemeClr val="bg1"/>
              </a:solidFill>
              <a:latin typeface="Old English Text MT" pitchFamily="66" charset="0"/>
            </a:endParaRPr>
          </a:p>
        </p:txBody>
      </p:sp>
      <p:pic>
        <p:nvPicPr>
          <p:cNvPr id="25" name="24 Imagen"/>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34310" y="1940889"/>
            <a:ext cx="6279083" cy="4497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25 Rectángulo"/>
          <p:cNvSpPr/>
          <p:nvPr/>
        </p:nvSpPr>
        <p:spPr>
          <a:xfrm>
            <a:off x="1691680" y="1117616"/>
            <a:ext cx="7358114" cy="511184"/>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7" name="26 Grupo"/>
          <p:cNvGrpSpPr/>
          <p:nvPr/>
        </p:nvGrpSpPr>
        <p:grpSpPr>
          <a:xfrm>
            <a:off x="2059226" y="986999"/>
            <a:ext cx="5692735" cy="503838"/>
            <a:chOff x="367546" y="0"/>
            <a:chExt cx="5692735" cy="503838"/>
          </a:xfrm>
          <a:scene3d>
            <a:camera prst="orthographicFront"/>
            <a:lightRig rig="threePt" dir="t"/>
          </a:scene3d>
        </p:grpSpPr>
        <p:sp>
          <p:nvSpPr>
            <p:cNvPr id="28" name="27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29" name="28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800" b="1" dirty="0" smtClean="0">
                  <a:solidFill>
                    <a:schemeClr val="tx1"/>
                  </a:solidFill>
                </a:rPr>
                <a:t>RUTA RECOMENDADA</a:t>
              </a:r>
              <a:endParaRPr lang="es-EC" sz="2800" b="1" kern="1200" dirty="0">
                <a:solidFill>
                  <a:schemeClr val="tx1"/>
                </a:solidFill>
              </a:endParaRPr>
            </a:p>
          </p:txBody>
        </p:sp>
      </p:grpSp>
      <p:sp>
        <p:nvSpPr>
          <p:cNvPr id="5" name="4 Elipse"/>
          <p:cNvSpPr/>
          <p:nvPr/>
        </p:nvSpPr>
        <p:spPr>
          <a:xfrm rot="2456650">
            <a:off x="4090621" y="2333020"/>
            <a:ext cx="648072" cy="2577914"/>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 name="Picture 2" descr="C:\Users\byron santiago\Desktop\espe.pn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15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872" y="332656"/>
            <a:ext cx="8229600" cy="1143000"/>
          </a:xfrm>
        </p:spPr>
        <p:txBody>
          <a:bodyPr>
            <a:normAutofit/>
          </a:bodyPr>
          <a:lstStyle/>
          <a:p>
            <a:pPr algn="ctr"/>
            <a:r>
              <a:rPr lang="es-EC" sz="4500" dirty="0" smtClean="0">
                <a:latin typeface="Algerian" pitchFamily="82" charset="0"/>
              </a:rPr>
              <a:t>Líneas de tráfico marítimo</a:t>
            </a:r>
            <a:endParaRPr lang="es-EC" sz="4500" dirty="0">
              <a:latin typeface="Algerian" pitchFamily="82" charset="0"/>
            </a:endParaRPr>
          </a:p>
        </p:txBody>
      </p:sp>
      <p:sp>
        <p:nvSpPr>
          <p:cNvPr id="3" name="2 Marcador de contenido"/>
          <p:cNvSpPr>
            <a:spLocks noGrp="1"/>
          </p:cNvSpPr>
          <p:nvPr>
            <p:ph idx="1"/>
          </p:nvPr>
        </p:nvSpPr>
        <p:spPr>
          <a:xfrm>
            <a:off x="467544" y="1340768"/>
            <a:ext cx="8229600" cy="3268960"/>
          </a:xfrm>
        </p:spPr>
        <p:txBody>
          <a:bodyPr/>
          <a:lstStyle/>
          <a:p>
            <a:endParaRPr lang="es-EC" dirty="0" smtClean="0"/>
          </a:p>
          <a:p>
            <a:endParaRPr lang="es-EC" dirty="0"/>
          </a:p>
        </p:txBody>
      </p:sp>
      <p:sp>
        <p:nvSpPr>
          <p:cNvPr id="4" name="3 Flecha derecha"/>
          <p:cNvSpPr/>
          <p:nvPr/>
        </p:nvSpPr>
        <p:spPr>
          <a:xfrm>
            <a:off x="827584" y="1772816"/>
            <a:ext cx="1368152" cy="288032"/>
          </a:xfrm>
          <a:prstGeom prst="rightArrow">
            <a:avLst/>
          </a:prstGeom>
          <a:noFill/>
          <a:ln>
            <a:solidFill>
              <a:srgbClr val="FB9B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4 Flecha derecha"/>
          <p:cNvSpPr/>
          <p:nvPr/>
        </p:nvSpPr>
        <p:spPr>
          <a:xfrm>
            <a:off x="827584" y="2276872"/>
            <a:ext cx="1368152" cy="288032"/>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5 Rectángulo"/>
          <p:cNvSpPr/>
          <p:nvPr/>
        </p:nvSpPr>
        <p:spPr>
          <a:xfrm>
            <a:off x="827584" y="3068960"/>
            <a:ext cx="1944216" cy="72008"/>
          </a:xfrm>
          <a:prstGeom prst="rect">
            <a:avLst/>
          </a:prstGeom>
          <a:solidFill>
            <a:srgbClr val="FB9BD4"/>
          </a:solid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6 Rectángulo"/>
          <p:cNvSpPr/>
          <p:nvPr/>
        </p:nvSpPr>
        <p:spPr>
          <a:xfrm>
            <a:off x="827584" y="3356992"/>
            <a:ext cx="1944216" cy="504056"/>
          </a:xfrm>
          <a:prstGeom prst="rect">
            <a:avLst/>
          </a:prstGeom>
          <a:solidFill>
            <a:srgbClr val="FB9BD4"/>
          </a:solid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9" name="8 Conector recto"/>
          <p:cNvCxnSpPr/>
          <p:nvPr/>
        </p:nvCxnSpPr>
        <p:spPr>
          <a:xfrm>
            <a:off x="827584" y="4509120"/>
            <a:ext cx="2016224" cy="0"/>
          </a:xfrm>
          <a:prstGeom prst="line">
            <a:avLst/>
          </a:prstGeom>
          <a:ln w="38100">
            <a:solidFill>
              <a:srgbClr val="FB9BD4"/>
            </a:solidFill>
            <a:prstDash val="lgDash"/>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4572000" y="1700808"/>
            <a:ext cx="4194745" cy="2862322"/>
          </a:xfrm>
          <a:prstGeom prst="rect">
            <a:avLst/>
          </a:prstGeom>
          <a:noFill/>
        </p:spPr>
        <p:txBody>
          <a:bodyPr wrap="square" rtlCol="0">
            <a:spAutoFit/>
          </a:bodyPr>
          <a:lstStyle/>
          <a:p>
            <a:r>
              <a:rPr lang="es-EC" dirty="0" smtClean="0"/>
              <a:t>Dirección recomendada para el tráfico</a:t>
            </a:r>
          </a:p>
          <a:p>
            <a:endParaRPr lang="es-EC" dirty="0"/>
          </a:p>
          <a:p>
            <a:r>
              <a:rPr lang="es-EC" dirty="0" smtClean="0"/>
              <a:t>Dirección obligatoria para el tráfico</a:t>
            </a:r>
          </a:p>
          <a:p>
            <a:endParaRPr lang="es-EC" dirty="0"/>
          </a:p>
          <a:p>
            <a:r>
              <a:rPr lang="es-EC" dirty="0" smtClean="0"/>
              <a:t>Línea de separación de tráfico</a:t>
            </a:r>
          </a:p>
          <a:p>
            <a:endParaRPr lang="es-EC" dirty="0"/>
          </a:p>
          <a:p>
            <a:r>
              <a:rPr lang="es-EC" dirty="0" smtClean="0"/>
              <a:t>Zona de separación para el tráfico</a:t>
            </a:r>
          </a:p>
          <a:p>
            <a:endParaRPr lang="es-EC" dirty="0"/>
          </a:p>
          <a:p>
            <a:endParaRPr lang="es-EC" dirty="0" smtClean="0"/>
          </a:p>
          <a:p>
            <a:r>
              <a:rPr lang="es-EC" dirty="0" smtClean="0"/>
              <a:t>Límite de la ruta de tráfico</a:t>
            </a:r>
          </a:p>
        </p:txBody>
      </p:sp>
    </p:spTree>
    <p:extLst>
      <p:ext uri="{BB962C8B-B14F-4D97-AF65-F5344CB8AC3E}">
        <p14:creationId xmlns:p14="http://schemas.microsoft.com/office/powerpoint/2010/main" val="1112367486"/>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uario\Desktop\exposicion\cartas\casquets.JPG"/>
          <p:cNvPicPr>
            <a:picLocks noChangeAspect="1" noChangeArrowheads="1"/>
          </p:cNvPicPr>
          <p:nvPr/>
        </p:nvPicPr>
        <p:blipFill>
          <a:blip r:embed="rId2" cstate="print"/>
          <a:srcRect/>
          <a:stretch>
            <a:fillRect/>
          </a:stretch>
        </p:blipFill>
        <p:spPr bwMode="auto">
          <a:xfrm>
            <a:off x="0" y="0"/>
            <a:ext cx="9180512" cy="6858000"/>
          </a:xfrm>
          <a:prstGeom prst="rect">
            <a:avLst/>
          </a:prstGeom>
          <a:noFill/>
        </p:spPr>
      </p:pic>
      <p:sp>
        <p:nvSpPr>
          <p:cNvPr id="25" name="24 Marcador de número de diapositiva"/>
          <p:cNvSpPr>
            <a:spLocks noGrp="1"/>
          </p:cNvSpPr>
          <p:nvPr>
            <p:ph type="sldNum" sz="quarter" idx="4294967295"/>
          </p:nvPr>
        </p:nvSpPr>
        <p:spPr>
          <a:xfrm>
            <a:off x="7924800" y="6356350"/>
            <a:ext cx="762000" cy="365125"/>
          </a:xfrm>
          <a:prstGeom prst="rect">
            <a:avLst/>
          </a:prstGeom>
        </p:spPr>
        <p:txBody>
          <a:bodyPr/>
          <a:lstStyle/>
          <a:p>
            <a:fld id="{B02D522F-1D70-41B5-A47B-EDEFF089B267}" type="slidenum">
              <a:rPr lang="es-EC" smtClean="0"/>
              <a:pPr/>
              <a:t>17</a:t>
            </a:fld>
            <a:endParaRPr lang="es-EC" dirty="0"/>
          </a:p>
        </p:txBody>
      </p:sp>
      <p:pic>
        <p:nvPicPr>
          <p:cNvPr id="8" name="Picture 4"/>
          <p:cNvPicPr>
            <a:picLocks noChangeAspect="1" noChangeArrowheads="1"/>
          </p:cNvPicPr>
          <p:nvPr/>
        </p:nvPicPr>
        <p:blipFill>
          <a:blip r:embed="rId3" cstate="print"/>
          <a:srcRect/>
          <a:stretch>
            <a:fillRect/>
          </a:stretch>
        </p:blipFill>
        <p:spPr bwMode="auto">
          <a:xfrm rot="21181104" flipH="1">
            <a:off x="8031867" y="932496"/>
            <a:ext cx="407066" cy="260070"/>
          </a:xfrm>
          <a:prstGeom prst="rect">
            <a:avLst/>
          </a:prstGeom>
          <a:noFill/>
          <a:ln w="9525">
            <a:noFill/>
            <a:miter lim="800000"/>
            <a:headEnd/>
            <a:tailEnd/>
          </a:ln>
        </p:spPr>
      </p:pic>
      <p:cxnSp>
        <p:nvCxnSpPr>
          <p:cNvPr id="10" name="9 Conector recto de flecha"/>
          <p:cNvCxnSpPr/>
          <p:nvPr/>
        </p:nvCxnSpPr>
        <p:spPr>
          <a:xfrm flipH="1">
            <a:off x="971600" y="1340768"/>
            <a:ext cx="7056784" cy="19442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4572000" y="2852936"/>
            <a:ext cx="747641" cy="369332"/>
          </a:xfrm>
          <a:prstGeom prst="rect">
            <a:avLst/>
          </a:prstGeom>
          <a:noFill/>
        </p:spPr>
        <p:txBody>
          <a:bodyPr wrap="none" rtlCol="0">
            <a:spAutoFit/>
          </a:bodyPr>
          <a:lstStyle/>
          <a:p>
            <a:r>
              <a:rPr lang="es-EC" dirty="0" smtClean="0">
                <a:solidFill>
                  <a:schemeClr val="bg1">
                    <a:lumMod val="95000"/>
                    <a:lumOff val="5000"/>
                  </a:schemeClr>
                </a:solidFill>
              </a:rPr>
              <a:t>T ( - )</a:t>
            </a:r>
            <a:endParaRPr lang="es-EC" dirty="0">
              <a:solidFill>
                <a:schemeClr val="bg1">
                  <a:lumMod val="95000"/>
                  <a:lumOff val="5000"/>
                </a:schemeClr>
              </a:solidFill>
            </a:endParaRPr>
          </a:p>
        </p:txBody>
      </p:sp>
      <p:sp>
        <p:nvSpPr>
          <p:cNvPr id="12" name="11 CuadroTexto"/>
          <p:cNvSpPr txBox="1"/>
          <p:nvPr/>
        </p:nvSpPr>
        <p:spPr>
          <a:xfrm>
            <a:off x="2771800" y="3356992"/>
            <a:ext cx="1079142" cy="369332"/>
          </a:xfrm>
          <a:prstGeom prst="rect">
            <a:avLst/>
          </a:prstGeom>
          <a:noFill/>
        </p:spPr>
        <p:txBody>
          <a:bodyPr wrap="none" rtlCol="0">
            <a:spAutoFit/>
          </a:bodyPr>
          <a:lstStyle/>
          <a:p>
            <a:r>
              <a:rPr lang="es-EC" dirty="0">
                <a:solidFill>
                  <a:schemeClr val="bg1">
                    <a:lumMod val="95000"/>
                    <a:lumOff val="5000"/>
                  </a:schemeClr>
                </a:solidFill>
              </a:rPr>
              <a:t>O</a:t>
            </a:r>
            <a:r>
              <a:rPr lang="es-EC" dirty="0" smtClean="0">
                <a:solidFill>
                  <a:schemeClr val="bg1">
                    <a:lumMod val="95000"/>
                    <a:lumOff val="5000"/>
                  </a:schemeClr>
                </a:solidFill>
              </a:rPr>
              <a:t> ( - - - )</a:t>
            </a:r>
            <a:endParaRPr lang="es-EC" dirty="0">
              <a:solidFill>
                <a:schemeClr val="bg1">
                  <a:lumMod val="95000"/>
                  <a:lumOff val="5000"/>
                </a:schemeClr>
              </a:solidFill>
            </a:endParaRPr>
          </a:p>
        </p:txBody>
      </p:sp>
      <p:sp>
        <p:nvSpPr>
          <p:cNvPr id="13" name="12 CuadroTexto"/>
          <p:cNvSpPr txBox="1"/>
          <p:nvPr/>
        </p:nvSpPr>
        <p:spPr>
          <a:xfrm rot="20810293">
            <a:off x="6868051" y="1071064"/>
            <a:ext cx="914609" cy="369332"/>
          </a:xfrm>
          <a:prstGeom prst="rect">
            <a:avLst/>
          </a:prstGeom>
          <a:noFill/>
        </p:spPr>
        <p:txBody>
          <a:bodyPr wrap="none" rtlCol="0">
            <a:spAutoFit/>
          </a:bodyPr>
          <a:lstStyle/>
          <a:p>
            <a:r>
              <a:rPr lang="es-EC" dirty="0" smtClean="0">
                <a:solidFill>
                  <a:schemeClr val="bg1">
                    <a:lumMod val="95000"/>
                    <a:lumOff val="5000"/>
                  </a:schemeClr>
                </a:solidFill>
              </a:rPr>
              <a:t>Rv 258°</a:t>
            </a:r>
            <a:endParaRPr lang="es-EC" dirty="0">
              <a:solidFill>
                <a:schemeClr val="bg1">
                  <a:lumMod val="95000"/>
                  <a:lumOff val="5000"/>
                </a:schemeClr>
              </a:solidFill>
            </a:endParaRPr>
          </a:p>
        </p:txBody>
      </p:sp>
      <p:sp>
        <p:nvSpPr>
          <p:cNvPr id="14" name="13 Flecha derecha"/>
          <p:cNvSpPr/>
          <p:nvPr/>
        </p:nvSpPr>
        <p:spPr>
          <a:xfrm rot="20653722">
            <a:off x="4656757" y="3768997"/>
            <a:ext cx="550565" cy="170073"/>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14 Flecha derecha"/>
          <p:cNvSpPr/>
          <p:nvPr/>
        </p:nvSpPr>
        <p:spPr>
          <a:xfrm rot="20653722">
            <a:off x="5160814" y="4076685"/>
            <a:ext cx="550565" cy="170073"/>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15 Flecha derecha"/>
          <p:cNvSpPr/>
          <p:nvPr/>
        </p:nvSpPr>
        <p:spPr>
          <a:xfrm rot="20653722">
            <a:off x="3720654" y="4267426"/>
            <a:ext cx="550565" cy="170073"/>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16 Flecha derecha"/>
          <p:cNvSpPr/>
          <p:nvPr/>
        </p:nvSpPr>
        <p:spPr>
          <a:xfrm rot="20653722">
            <a:off x="2928566" y="4195418"/>
            <a:ext cx="550565" cy="170073"/>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17 Flecha derecha"/>
          <p:cNvSpPr/>
          <p:nvPr/>
        </p:nvSpPr>
        <p:spPr>
          <a:xfrm rot="20839224" flipH="1">
            <a:off x="5160016" y="2336480"/>
            <a:ext cx="550565" cy="170073"/>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18 Flecha derecha"/>
          <p:cNvSpPr/>
          <p:nvPr/>
        </p:nvSpPr>
        <p:spPr>
          <a:xfrm rot="20839224" flipH="1">
            <a:off x="4186898" y="2123310"/>
            <a:ext cx="587262" cy="163107"/>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19 Flecha derecha"/>
          <p:cNvSpPr/>
          <p:nvPr/>
        </p:nvSpPr>
        <p:spPr>
          <a:xfrm rot="20839224" flipH="1">
            <a:off x="3286597" y="2627366"/>
            <a:ext cx="587262" cy="163107"/>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20 Flecha derecha"/>
          <p:cNvSpPr/>
          <p:nvPr/>
        </p:nvSpPr>
        <p:spPr>
          <a:xfrm rot="20839224" flipH="1">
            <a:off x="2350493" y="2483350"/>
            <a:ext cx="587262" cy="163107"/>
          </a:xfrm>
          <a:prstGeom prst="rightArrow">
            <a:avLst/>
          </a:prstGeom>
          <a:noFill/>
          <a:ln>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21 Rectángulo"/>
          <p:cNvSpPr/>
          <p:nvPr/>
        </p:nvSpPr>
        <p:spPr>
          <a:xfrm rot="20708375">
            <a:off x="2239867" y="1686542"/>
            <a:ext cx="3373551" cy="321397"/>
          </a:xfrm>
          <a:prstGeom prst="rect">
            <a:avLst/>
          </a:prstGeom>
          <a:noFill/>
          <a:ln w="28575">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3" name="22 Rectángulo"/>
          <p:cNvSpPr/>
          <p:nvPr/>
        </p:nvSpPr>
        <p:spPr>
          <a:xfrm rot="20708375">
            <a:off x="2583864" y="2832880"/>
            <a:ext cx="3416287" cy="904581"/>
          </a:xfrm>
          <a:prstGeom prst="rect">
            <a:avLst/>
          </a:prstGeom>
          <a:noFill/>
          <a:ln w="28575">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23 Rectángulo"/>
          <p:cNvSpPr/>
          <p:nvPr/>
        </p:nvSpPr>
        <p:spPr>
          <a:xfrm rot="20708375">
            <a:off x="3001206" y="4505947"/>
            <a:ext cx="3373551" cy="222782"/>
          </a:xfrm>
          <a:prstGeom prst="rect">
            <a:avLst/>
          </a:prstGeom>
          <a:noFill/>
          <a:ln w="28575">
            <a:solidFill>
              <a:srgbClr val="FB9B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6" name="25 Flecha derecha"/>
          <p:cNvSpPr/>
          <p:nvPr/>
        </p:nvSpPr>
        <p:spPr>
          <a:xfrm rot="20839224" flipH="1">
            <a:off x="7033818" y="1903175"/>
            <a:ext cx="550565" cy="170073"/>
          </a:xfrm>
          <a:prstGeom prst="rightArrow">
            <a:avLst/>
          </a:prstGeom>
          <a:noFill/>
          <a:ln>
            <a:solidFill>
              <a:srgbClr val="FB9BD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26 Flecha derecha"/>
          <p:cNvSpPr/>
          <p:nvPr/>
        </p:nvSpPr>
        <p:spPr>
          <a:xfrm rot="10039224" flipH="1">
            <a:off x="7177834" y="3127311"/>
            <a:ext cx="550565" cy="170073"/>
          </a:xfrm>
          <a:prstGeom prst="rightArrow">
            <a:avLst/>
          </a:prstGeom>
          <a:noFill/>
          <a:ln>
            <a:solidFill>
              <a:srgbClr val="FB9BD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34531636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038 0.00925 L -0.25885 0.09297 " pathEditMode="relative" ptsTypes="AA">
                                      <p:cBhvr>
                                        <p:cTn id="6" dur="3000" fill="hold"/>
                                        <p:tgtEl>
                                          <p:spTgt spid="8"/>
                                        </p:tgtEl>
                                        <p:attrNameLst>
                                          <p:attrName>ppt_x</p:attrName>
                                          <p:attrName>ppt_y</p:attrName>
                                        </p:attrNameLst>
                                      </p:cBhvr>
                                    </p:animMotion>
                                  </p:childTnLst>
                                </p:cTn>
                              </p:par>
                              <p:par>
                                <p:cTn id="7" presetID="4" presetClass="entr" presetSubtype="16"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box(in)">
                                      <p:cBhvr>
                                        <p:cTn id="9" dur="2000"/>
                                        <p:tgtEl>
                                          <p:spTgt spid="22"/>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ox(in)">
                                      <p:cBhvr>
                                        <p:cTn id="15" dur="20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25885 0.09297 L -0.70764 0.26087 " pathEditMode="relative" rAng="0" ptsTypes="AA">
                                      <p:cBhvr>
                                        <p:cTn id="29" dur="3000" fill="hold"/>
                                        <p:tgtEl>
                                          <p:spTgt spid="8"/>
                                        </p:tgtEl>
                                        <p:attrNameLst>
                                          <p:attrName>ppt_x</p:attrName>
                                          <p:attrName>ppt_y</p:attrName>
                                        </p:attrNameLst>
                                      </p:cBhvr>
                                      <p:rCtr x="-22400" y="8400"/>
                                    </p:animMotion>
                                  </p:childTnLst>
                                </p:cTn>
                              </p:par>
                              <p:par>
                                <p:cTn id="30" presetID="1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plus(in)">
                                      <p:cBhvr>
                                        <p:cTn id="32" dur="2000"/>
                                        <p:tgtEl>
                                          <p:spTgt spid="18"/>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plus(in)">
                                      <p:cBhvr>
                                        <p:cTn id="35" dur="2000"/>
                                        <p:tgtEl>
                                          <p:spTgt spid="19"/>
                                        </p:tgtEl>
                                      </p:cBhvr>
                                    </p:animEffect>
                                  </p:childTnLst>
                                </p:cTn>
                              </p:par>
                              <p:par>
                                <p:cTn id="36" presetID="1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plus(in)">
                                      <p:cBhvr>
                                        <p:cTn id="38" dur="2000"/>
                                        <p:tgtEl>
                                          <p:spTgt spid="20"/>
                                        </p:tgtEl>
                                      </p:cBhvr>
                                    </p:animEffect>
                                  </p:childTnLst>
                                </p:cTn>
                              </p:par>
                              <p:par>
                                <p:cTn id="39" presetID="13" presetClass="entr" presetSubtype="1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plus(in)">
                                      <p:cBhvr>
                                        <p:cTn id="41" dur="2000"/>
                                        <p:tgtEl>
                                          <p:spTgt spid="21"/>
                                        </p:tgtEl>
                                      </p:cBhvr>
                                    </p:animEffect>
                                  </p:childTnLst>
                                </p:cTn>
                              </p:par>
                              <p:par>
                                <p:cTn id="42" presetID="1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plus(in)">
                                      <p:cBhvr>
                                        <p:cTn id="44" dur="2000"/>
                                        <p:tgtEl>
                                          <p:spTgt spid="17"/>
                                        </p:tgtEl>
                                      </p:cBhvr>
                                    </p:animEffect>
                                  </p:childTnLst>
                                </p:cTn>
                              </p:par>
                              <p:par>
                                <p:cTn id="45" presetID="1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plus(in)">
                                      <p:cBhvr>
                                        <p:cTn id="47" dur="2000"/>
                                        <p:tgtEl>
                                          <p:spTgt spid="16"/>
                                        </p:tgtEl>
                                      </p:cBhvr>
                                    </p:animEffect>
                                  </p:childTnLst>
                                </p:cTn>
                              </p:par>
                              <p:par>
                                <p:cTn id="48" presetID="1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plus(in)">
                                      <p:cBhvr>
                                        <p:cTn id="50" dur="2000"/>
                                        <p:tgtEl>
                                          <p:spTgt spid="14"/>
                                        </p:tgtEl>
                                      </p:cBhvr>
                                    </p:animEffect>
                                  </p:childTnLst>
                                </p:cTn>
                              </p:par>
                              <p:par>
                                <p:cTn id="51" presetID="13" presetClass="entr" presetSubtype="16"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plus(in)">
                                      <p:cBhvr>
                                        <p:cTn id="53" dur="2000"/>
                                        <p:tgtEl>
                                          <p:spTgt spid="15"/>
                                        </p:tgtEl>
                                      </p:cBhvr>
                                    </p:animEffect>
                                  </p:childTnLst>
                                </p:cTn>
                              </p:par>
                              <p:par>
                                <p:cTn id="54" presetID="1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plus(in)">
                                      <p:cBhvr>
                                        <p:cTn id="56" dur="2000"/>
                                        <p:tgtEl>
                                          <p:spTgt spid="26"/>
                                        </p:tgtEl>
                                      </p:cBhvr>
                                    </p:animEffect>
                                  </p:childTnLst>
                                </p:cTn>
                              </p:par>
                              <p:par>
                                <p:cTn id="57" presetID="13" presetClass="entr" presetSubtype="16"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plus(in)">
                                      <p:cBhvr>
                                        <p:cTn id="5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9 CuadroTexto"/>
          <p:cNvSpPr txBox="1"/>
          <p:nvPr/>
        </p:nvSpPr>
        <p:spPr>
          <a:xfrm>
            <a:off x="5148064" y="4797152"/>
            <a:ext cx="1223412" cy="338554"/>
          </a:xfrm>
          <a:prstGeom prst="rect">
            <a:avLst/>
          </a:prstGeom>
          <a:noFill/>
        </p:spPr>
        <p:txBody>
          <a:bodyPr wrap="none" rtlCol="0">
            <a:spAutoFit/>
          </a:bodyPr>
          <a:lstStyle/>
          <a:p>
            <a:r>
              <a:rPr lang="es-EC" sz="1600" dirty="0" smtClean="0">
                <a:latin typeface="Lucida Calligraphy" pitchFamily="66" charset="0"/>
              </a:rPr>
              <a:t>ESPAÑA</a:t>
            </a:r>
            <a:endParaRPr lang="es-EC" sz="1600" dirty="0">
              <a:latin typeface="Lucida Calligraphy" pitchFamily="66" charset="0"/>
            </a:endParaRPr>
          </a:p>
        </p:txBody>
      </p:sp>
      <p:sp>
        <p:nvSpPr>
          <p:cNvPr id="11" name="10 CuadroTexto"/>
          <p:cNvSpPr txBox="1"/>
          <p:nvPr/>
        </p:nvSpPr>
        <p:spPr>
          <a:xfrm>
            <a:off x="7164288" y="1628800"/>
            <a:ext cx="1367682" cy="338554"/>
          </a:xfrm>
          <a:prstGeom prst="rect">
            <a:avLst/>
          </a:prstGeom>
          <a:noFill/>
        </p:spPr>
        <p:txBody>
          <a:bodyPr wrap="none" rtlCol="0">
            <a:spAutoFit/>
          </a:bodyPr>
          <a:lstStyle/>
          <a:p>
            <a:r>
              <a:rPr lang="es-EC" sz="1600" dirty="0" smtClean="0">
                <a:latin typeface="Lucida Calligraphy" pitchFamily="66" charset="0"/>
              </a:rPr>
              <a:t>FRANCIA</a:t>
            </a:r>
            <a:endParaRPr lang="es-EC" sz="1600" dirty="0">
              <a:latin typeface="Lucida Calligraphy" pitchFamily="66" charset="0"/>
            </a:endParaRPr>
          </a:p>
        </p:txBody>
      </p:sp>
      <p:sp>
        <p:nvSpPr>
          <p:cNvPr id="12" name="11 CuadroTexto"/>
          <p:cNvSpPr txBox="1"/>
          <p:nvPr/>
        </p:nvSpPr>
        <p:spPr>
          <a:xfrm>
            <a:off x="3059832" y="5040560"/>
            <a:ext cx="409599" cy="1916832"/>
          </a:xfrm>
          <a:prstGeom prst="rect">
            <a:avLst/>
          </a:prstGeom>
          <a:noFill/>
        </p:spPr>
        <p:txBody>
          <a:bodyPr vert="wordArtVert" wrap="square" rtlCol="0">
            <a:spAutoFit/>
          </a:bodyPr>
          <a:lstStyle/>
          <a:p>
            <a:r>
              <a:rPr lang="es-EC" sz="1200" dirty="0" smtClean="0">
                <a:latin typeface="Lucida Calligraphy" pitchFamily="66" charset="0"/>
              </a:rPr>
              <a:t>PORTUGAL</a:t>
            </a:r>
            <a:endParaRPr lang="es-EC" sz="1200" dirty="0">
              <a:latin typeface="Lucida Calligraphy" pitchFamily="66" charset="0"/>
            </a:endParaRPr>
          </a:p>
        </p:txBody>
      </p:sp>
      <p:sp>
        <p:nvSpPr>
          <p:cNvPr id="13" name="12 Elipse"/>
          <p:cNvSpPr/>
          <p:nvPr/>
        </p:nvSpPr>
        <p:spPr>
          <a:xfrm>
            <a:off x="5796136" y="548680"/>
            <a:ext cx="432048" cy="41034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
        <p:nvSpPr>
          <p:cNvPr id="14" name="13 CuadroTexto"/>
          <p:cNvSpPr txBox="1"/>
          <p:nvPr/>
        </p:nvSpPr>
        <p:spPr>
          <a:xfrm>
            <a:off x="3779912" y="2996952"/>
            <a:ext cx="2662908" cy="338554"/>
          </a:xfrm>
          <a:prstGeom prst="rect">
            <a:avLst/>
          </a:prstGeom>
          <a:noFill/>
        </p:spPr>
        <p:txBody>
          <a:bodyPr wrap="none" rtlCol="0">
            <a:spAutoFit/>
          </a:bodyPr>
          <a:lstStyle/>
          <a:p>
            <a:r>
              <a:rPr lang="es-EC" sz="1600" dirty="0" smtClean="0">
                <a:latin typeface="Lucida Calligraphy" pitchFamily="66" charset="0"/>
              </a:rPr>
              <a:t>BAHIA DE VIZCAYA</a:t>
            </a:r>
            <a:endParaRPr lang="es-EC" sz="1600" dirty="0">
              <a:latin typeface="Lucida Calligraphy" pitchFamily="66" charset="0"/>
            </a:endParaRPr>
          </a:p>
        </p:txBody>
      </p:sp>
      <p:sp>
        <p:nvSpPr>
          <p:cNvPr id="15" name="14 CuadroTexto"/>
          <p:cNvSpPr txBox="1"/>
          <p:nvPr/>
        </p:nvSpPr>
        <p:spPr>
          <a:xfrm>
            <a:off x="899592" y="116632"/>
            <a:ext cx="3240360" cy="369332"/>
          </a:xfrm>
          <a:prstGeom prst="rect">
            <a:avLst/>
          </a:prstGeom>
          <a:noFill/>
        </p:spPr>
        <p:txBody>
          <a:bodyPr wrap="square" rtlCol="0">
            <a:spAutoFit/>
          </a:bodyPr>
          <a:lstStyle/>
          <a:p>
            <a:r>
              <a:rPr lang="es-EC" b="1" dirty="0" smtClean="0"/>
              <a:t>Líneas de tráfico marítimo:</a:t>
            </a:r>
          </a:p>
        </p:txBody>
      </p:sp>
      <p:cxnSp>
        <p:nvCxnSpPr>
          <p:cNvPr id="16" name="15 Conector recto de flecha"/>
          <p:cNvCxnSpPr/>
          <p:nvPr/>
        </p:nvCxnSpPr>
        <p:spPr>
          <a:xfrm>
            <a:off x="1907704" y="692696"/>
            <a:ext cx="3672408"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749758" y="476672"/>
            <a:ext cx="1096775" cy="369332"/>
          </a:xfrm>
          <a:prstGeom prst="rect">
            <a:avLst/>
          </a:prstGeom>
          <a:noFill/>
        </p:spPr>
        <p:txBody>
          <a:bodyPr wrap="none" rtlCol="0">
            <a:spAutoFit/>
          </a:bodyPr>
          <a:lstStyle/>
          <a:p>
            <a:r>
              <a:rPr lang="es-EC" b="1" dirty="0" err="1" smtClean="0"/>
              <a:t>Casquets</a:t>
            </a:r>
            <a:r>
              <a:rPr lang="es-EC" b="1" dirty="0" smtClean="0"/>
              <a:t> </a:t>
            </a:r>
          </a:p>
        </p:txBody>
      </p:sp>
      <p:cxnSp>
        <p:nvCxnSpPr>
          <p:cNvPr id="28" name="27 Conector recto de flecha"/>
          <p:cNvCxnSpPr/>
          <p:nvPr/>
        </p:nvCxnSpPr>
        <p:spPr>
          <a:xfrm>
            <a:off x="3779912" y="1052736"/>
            <a:ext cx="864096" cy="144016"/>
          </a:xfrm>
          <a:prstGeom prst="straightConnector1">
            <a:avLst/>
          </a:prstGeom>
          <a:ln w="28575">
            <a:noFill/>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47936" y="2123564"/>
            <a:ext cx="1196225" cy="369332"/>
          </a:xfrm>
          <a:prstGeom prst="rect">
            <a:avLst/>
          </a:prstGeom>
          <a:noFill/>
        </p:spPr>
        <p:txBody>
          <a:bodyPr wrap="none" rtlCol="0">
            <a:spAutoFit/>
          </a:bodyPr>
          <a:lstStyle/>
          <a:p>
            <a:r>
              <a:rPr lang="es-EC" b="1" dirty="0" err="1" smtClean="0"/>
              <a:t>Finesterre</a:t>
            </a:r>
            <a:r>
              <a:rPr lang="es-EC" b="1" dirty="0" smtClean="0"/>
              <a:t> </a:t>
            </a:r>
          </a:p>
        </p:txBody>
      </p:sp>
      <p:cxnSp>
        <p:nvCxnSpPr>
          <p:cNvPr id="38" name="37 Conector recto de flecha"/>
          <p:cNvCxnSpPr>
            <a:stCxn id="36" idx="2"/>
          </p:cNvCxnSpPr>
          <p:nvPr/>
        </p:nvCxnSpPr>
        <p:spPr>
          <a:xfrm>
            <a:off x="1146049" y="2492896"/>
            <a:ext cx="977679" cy="20162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38 Elipse"/>
          <p:cNvSpPr/>
          <p:nvPr/>
        </p:nvSpPr>
        <p:spPr>
          <a:xfrm>
            <a:off x="2123728" y="4602832"/>
            <a:ext cx="432048" cy="41034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noFill/>
            </a:endParaRPr>
          </a:p>
        </p:txBody>
      </p:sp>
      <p:sp>
        <p:nvSpPr>
          <p:cNvPr id="27" name="26 Marcador de número de diapositiva"/>
          <p:cNvSpPr>
            <a:spLocks noGrp="1"/>
          </p:cNvSpPr>
          <p:nvPr>
            <p:ph type="sldNum" sz="quarter" idx="4294967295"/>
          </p:nvPr>
        </p:nvSpPr>
        <p:spPr>
          <a:xfrm>
            <a:off x="8244408" y="6453336"/>
            <a:ext cx="442392" cy="268139"/>
          </a:xfrm>
          <a:prstGeom prst="rect">
            <a:avLst/>
          </a:prstGeom>
        </p:spPr>
        <p:txBody>
          <a:bodyPr/>
          <a:lstStyle/>
          <a:p>
            <a:fld id="{B02D522F-1D70-41B5-A47B-EDEFF089B267}" type="slidenum">
              <a:rPr lang="es-EC" smtClean="0"/>
              <a:pPr/>
              <a:t>18</a:t>
            </a:fld>
            <a:endParaRPr lang="es-EC" dirty="0"/>
          </a:p>
        </p:txBody>
      </p:sp>
      <p:sp>
        <p:nvSpPr>
          <p:cNvPr id="6" name="5 Triángulo isósceles"/>
          <p:cNvSpPr/>
          <p:nvPr/>
        </p:nvSpPr>
        <p:spPr>
          <a:xfrm rot="16558468">
            <a:off x="7783446" y="433447"/>
            <a:ext cx="266718" cy="455780"/>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37" name="36 Triángulo isósceles"/>
          <p:cNvSpPr/>
          <p:nvPr/>
        </p:nvSpPr>
        <p:spPr>
          <a:xfrm rot="13540850">
            <a:off x="4645066" y="969826"/>
            <a:ext cx="355385" cy="456627"/>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sp>
        <p:nvSpPr>
          <p:cNvPr id="41" name="40 Triángulo isósceles"/>
          <p:cNvSpPr/>
          <p:nvPr/>
        </p:nvSpPr>
        <p:spPr>
          <a:xfrm rot="9763470">
            <a:off x="2155161" y="4192940"/>
            <a:ext cx="314033" cy="388341"/>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graphicFrame>
        <p:nvGraphicFramePr>
          <p:cNvPr id="23" name="22 Tabla"/>
          <p:cNvGraphicFramePr>
            <a:graphicFrameLocks noGrp="1"/>
          </p:cNvGraphicFramePr>
          <p:nvPr>
            <p:extLst>
              <p:ext uri="{D42A27DB-BD31-4B8C-83A1-F6EECF244321}">
                <p14:modId xmlns:p14="http://schemas.microsoft.com/office/powerpoint/2010/main" val="3541473020"/>
              </p:ext>
            </p:extLst>
          </p:nvPr>
        </p:nvGraphicFramePr>
        <p:xfrm>
          <a:off x="2080241" y="2232365"/>
          <a:ext cx="6390888" cy="1529173"/>
        </p:xfrm>
        <a:graphic>
          <a:graphicData uri="http://schemas.openxmlformats.org/drawingml/2006/table">
            <a:tbl>
              <a:tblPr firstRow="1" firstCol="1" bandRow="1">
                <a:tableStyleId>{6E25E649-3F16-4E02-A733-19D2CDBF48F0}</a:tableStyleId>
              </a:tblPr>
              <a:tblGrid>
                <a:gridCol w="1597722"/>
                <a:gridCol w="1597722"/>
                <a:gridCol w="1597722"/>
                <a:gridCol w="1597722"/>
              </a:tblGrid>
              <a:tr h="1191453">
                <a:tc>
                  <a:txBody>
                    <a:bodyPr/>
                    <a:lstStyle/>
                    <a:p>
                      <a:pPr algn="ctr">
                        <a:spcBef>
                          <a:spcPts val="600"/>
                        </a:spcBef>
                        <a:spcAft>
                          <a:spcPts val="600"/>
                        </a:spcAft>
                      </a:pPr>
                      <a:r>
                        <a:rPr lang="es-ES" sz="1400">
                          <a:effectLst/>
                        </a:rPr>
                        <a:t>DISTANCIA</a:t>
                      </a:r>
                      <a:endParaRPr lang="es-EC" sz="1400">
                        <a:effectLst/>
                      </a:endParaRPr>
                    </a:p>
                    <a:p>
                      <a:pPr algn="ctr">
                        <a:spcBef>
                          <a:spcPts val="600"/>
                        </a:spcBef>
                        <a:spcAft>
                          <a:spcPts val="600"/>
                        </a:spcAft>
                      </a:pPr>
                      <a:r>
                        <a:rPr lang="es-ES" sz="1400">
                          <a:effectLst/>
                        </a:rPr>
                        <a:t>(MN)</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TIEMPO</a:t>
                      </a:r>
                      <a:endParaRPr lang="es-EC" sz="1400">
                        <a:effectLst/>
                      </a:endParaRPr>
                    </a:p>
                    <a:p>
                      <a:pPr algn="ctr">
                        <a:spcBef>
                          <a:spcPts val="600"/>
                        </a:spcBef>
                        <a:spcAft>
                          <a:spcPts val="600"/>
                        </a:spcAft>
                      </a:pPr>
                      <a:r>
                        <a:rPr lang="es-ES" sz="1400">
                          <a:effectLst/>
                        </a:rPr>
                        <a:t>(HORAS)</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GALONES DE COMBUSTIBLE</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PORCENTAJE DE CONSUMO (35500GLNS/100%)</a:t>
                      </a:r>
                      <a:endParaRPr lang="es-EC" sz="1400" b="1">
                        <a:solidFill>
                          <a:srgbClr val="000000"/>
                        </a:solidFill>
                        <a:effectLst/>
                        <a:latin typeface="Arial"/>
                        <a:ea typeface="Calibri"/>
                        <a:cs typeface="Times New Roman"/>
                      </a:endParaRPr>
                    </a:p>
                  </a:txBody>
                  <a:tcPr marL="68580" marR="68580" marT="0" marB="0" anchor="ctr"/>
                </a:tc>
              </a:tr>
              <a:tr h="337720">
                <a:tc>
                  <a:txBody>
                    <a:bodyPr/>
                    <a:lstStyle/>
                    <a:p>
                      <a:pPr algn="ctr">
                        <a:spcBef>
                          <a:spcPts val="600"/>
                        </a:spcBef>
                        <a:spcAft>
                          <a:spcPts val="600"/>
                        </a:spcAft>
                      </a:pPr>
                      <a:r>
                        <a:rPr lang="es-ES" sz="1400">
                          <a:effectLst/>
                        </a:rPr>
                        <a:t>1051</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159</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3730</a:t>
                      </a:r>
                      <a:endParaRPr lang="es-EC" sz="1400" b="1">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10,5%</a:t>
                      </a:r>
                      <a:endParaRPr lang="es-EC" sz="1400" b="1" dirty="0">
                        <a:solidFill>
                          <a:srgbClr val="000000"/>
                        </a:solidFill>
                        <a:effectLst/>
                        <a:latin typeface="Arial"/>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9698297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ox(in)">
                                      <p:cBhvr>
                                        <p:cTn id="7" dur="500"/>
                                        <p:tgtEl>
                                          <p:spTgt spid="36"/>
                                        </p:tgtEl>
                                      </p:cBhvr>
                                    </p:animEffect>
                                  </p:childTnLst>
                                </p:cTn>
                              </p:par>
                              <p:par>
                                <p:cTn id="8" presetID="55"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1000" fill="hold"/>
                                        <p:tgtEl>
                                          <p:spTgt spid="38"/>
                                        </p:tgtEl>
                                        <p:attrNameLst>
                                          <p:attrName>ppt_w</p:attrName>
                                        </p:attrNameLst>
                                      </p:cBhvr>
                                      <p:tavLst>
                                        <p:tav tm="0">
                                          <p:val>
                                            <p:strVal val="#ppt_w*0.70"/>
                                          </p:val>
                                        </p:tav>
                                        <p:tav tm="100000">
                                          <p:val>
                                            <p:strVal val="#ppt_w"/>
                                          </p:val>
                                        </p:tav>
                                      </p:tavLst>
                                    </p:anim>
                                    <p:anim calcmode="lin" valueType="num">
                                      <p:cBhvr>
                                        <p:cTn id="11" dur="1000" fill="hold"/>
                                        <p:tgtEl>
                                          <p:spTgt spid="38"/>
                                        </p:tgtEl>
                                        <p:attrNameLst>
                                          <p:attrName>ppt_h</p:attrName>
                                        </p:attrNameLst>
                                      </p:cBhvr>
                                      <p:tavLst>
                                        <p:tav tm="0">
                                          <p:val>
                                            <p:strVal val="#ppt_h"/>
                                          </p:val>
                                        </p:tav>
                                        <p:tav tm="100000">
                                          <p:val>
                                            <p:strVal val="#ppt_h"/>
                                          </p:val>
                                        </p:tav>
                                      </p:tavLst>
                                    </p:anim>
                                    <p:animEffect transition="in" filter="fade">
                                      <p:cBhvr>
                                        <p:cTn id="12" dur="10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ircle(in)">
                                      <p:cBhvr>
                                        <p:cTn id="15" dur="20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22222E-6 -1.85185E-6 L -0.08177 -0.04282 " pathEditMode="relative" rAng="0" ptsTypes="AA">
                                      <p:cBhvr>
                                        <p:cTn id="19" dur="3000" fill="hold"/>
                                        <p:tgtEl>
                                          <p:spTgt spid="6"/>
                                        </p:tgtEl>
                                        <p:attrNameLst>
                                          <p:attrName>ppt_x</p:attrName>
                                          <p:attrName>ppt_y</p:attrName>
                                        </p:attrNameLst>
                                      </p:cBhvr>
                                      <p:rCtr x="-4097" y="-2153"/>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2" nodeType="clickEffect">
                                  <p:stCondLst>
                                    <p:cond delay="0"/>
                                  </p:stCondLst>
                                  <p:childTnLst>
                                    <p:animMotion origin="layout" path="M -0.08177 -0.04277 L -0.33941 0.06613 " pathEditMode="relative" rAng="0" ptsTypes="AA">
                                      <p:cBhvr>
                                        <p:cTn id="23" dur="3000" fill="hold"/>
                                        <p:tgtEl>
                                          <p:spTgt spid="6"/>
                                        </p:tgtEl>
                                        <p:attrNameLst>
                                          <p:attrName>ppt_x</p:attrName>
                                          <p:attrName>ppt_y</p:attrName>
                                        </p:attrNameLst>
                                      </p:cBhvr>
                                      <p:rCtr x="-12882" y="5434"/>
                                    </p:animMotion>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3"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3"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4" nodeType="clickEffect">
                                  <p:stCondLst>
                                    <p:cond delay="0"/>
                                  </p:stCondLst>
                                  <p:childTnLst>
                                    <p:animMotion origin="layout" path="M -0.00104 -0.01225 L -0.28038 0.44902 " pathEditMode="relative" rAng="0" ptsTypes="AA">
                                      <p:cBhvr>
                                        <p:cTn id="36" dur="4000" fill="hold"/>
                                        <p:tgtEl>
                                          <p:spTgt spid="37"/>
                                        </p:tgtEl>
                                        <p:attrNameLst>
                                          <p:attrName>ppt_x</p:attrName>
                                          <p:attrName>ppt_y</p:attrName>
                                        </p:attrNameLst>
                                      </p:cBhvr>
                                      <p:rCtr x="-13976" y="23052"/>
                                    </p:animMotion>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5" nodeType="clickEffect">
                                  <p:stCondLst>
                                    <p:cond delay="0"/>
                                  </p:stCondLst>
                                  <p:childTnLst>
                                    <p:set>
                                      <p:cBhvr>
                                        <p:cTn id="40" dur="1" fill="hold">
                                          <p:stCondLst>
                                            <p:cond delay="0"/>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0.00573 -0.01526 L 0.02882 0.30682 " pathEditMode="relative" rAng="0" ptsTypes="AA">
                                      <p:cBhvr>
                                        <p:cTn id="48" dur="4000" fill="hold"/>
                                        <p:tgtEl>
                                          <p:spTgt spid="41"/>
                                        </p:tgtEl>
                                        <p:attrNameLst>
                                          <p:attrName>ppt_x</p:attrName>
                                          <p:attrName>ppt_y</p:attrName>
                                        </p:attrNameLst>
                                      </p:cBhvr>
                                      <p:rCtr x="1719" y="16092"/>
                                    </p:animMotion>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4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animBg="1"/>
      <p:bldP spid="6" grpId="0" animBg="1"/>
      <p:bldP spid="6" grpId="2" animBg="1"/>
      <p:bldP spid="6" grpId="3" animBg="1"/>
      <p:bldP spid="37" grpId="3" animBg="1"/>
      <p:bldP spid="37" grpId="4" animBg="1"/>
      <p:bldP spid="37" grpId="5" animBg="1"/>
      <p:bldP spid="41" grpId="1" animBg="1"/>
      <p:bldP spid="41" grpId="2" animBg="1"/>
      <p:bldP spid="41"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PROPUESTA </a:t>
            </a:r>
            <a: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dirty="0"/>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2"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2"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19</a:t>
            </a:fld>
            <a:endParaRPr lang="es-EC" sz="2000" dirty="0">
              <a:solidFill>
                <a:schemeClr val="bg1"/>
              </a:solidFill>
              <a:latin typeface="Old English Text MT" pitchFamily="66" charset="0"/>
            </a:endParaRPr>
          </a:p>
        </p:txBody>
      </p:sp>
      <p:sp>
        <p:nvSpPr>
          <p:cNvPr id="26" name="25 Rectángulo"/>
          <p:cNvSpPr/>
          <p:nvPr/>
        </p:nvSpPr>
        <p:spPr>
          <a:xfrm>
            <a:off x="1750390" y="175241"/>
            <a:ext cx="7358114" cy="655200"/>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7" name="26 Grupo"/>
          <p:cNvGrpSpPr/>
          <p:nvPr/>
        </p:nvGrpSpPr>
        <p:grpSpPr>
          <a:xfrm>
            <a:off x="2117936" y="44624"/>
            <a:ext cx="5692735" cy="503838"/>
            <a:chOff x="367546" y="0"/>
            <a:chExt cx="5692735" cy="503838"/>
          </a:xfrm>
          <a:scene3d>
            <a:camera prst="orthographicFront"/>
            <a:lightRig rig="threePt" dir="t"/>
          </a:scene3d>
        </p:grpSpPr>
        <p:sp>
          <p:nvSpPr>
            <p:cNvPr id="28" name="27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29" name="28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dirty="0" smtClean="0">
                  <a:solidFill>
                    <a:schemeClr val="tx1"/>
                  </a:solidFill>
                </a:rPr>
                <a:t>Ruta Recomendada</a:t>
              </a:r>
              <a:endParaRPr lang="es-EC" sz="2400" b="1" kern="1200" dirty="0">
                <a:solidFill>
                  <a:schemeClr val="tx1"/>
                </a:solidFill>
              </a:endParaRPr>
            </a:p>
          </p:txBody>
        </p:sp>
      </p:grpSp>
      <p:pic>
        <p:nvPicPr>
          <p:cNvPr id="25" name="Picture 2" descr="C:\Users\byron santiago\Desktop\espe.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395535" y="1268760"/>
            <a:ext cx="8478383"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92671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16">
                                            <p:txEl>
                                              <p:pRg st="0" end="0"/>
                                            </p:txEl>
                                          </p:spTgt>
                                        </p:tgtEl>
                                      </p:cBhvr>
                                      <p:to x="80000" y="100000"/>
                                    </p:animScale>
                                    <p:anim by="(#ppt_w*0.10)" calcmode="lin" valueType="num">
                                      <p:cBhvr>
                                        <p:cTn id="7" dur="500" autoRev="1" fill="hold">
                                          <p:stCondLst>
                                            <p:cond delay="0"/>
                                          </p:stCondLst>
                                        </p:cTn>
                                        <p:tgtEl>
                                          <p:spTgt spid="16">
                                            <p:txEl>
                                              <p:pRg st="0" end="0"/>
                                            </p:txEl>
                                          </p:spTgt>
                                        </p:tgtEl>
                                        <p:attrNameLst>
                                          <p:attrName>ppt_x</p:attrName>
                                        </p:attrNameLst>
                                      </p:cBhvr>
                                    </p:anim>
                                    <p:anim by="(-#ppt_w*0.10)" calcmode="lin" valueType="num">
                                      <p:cBhvr>
                                        <p:cTn id="8" dur="500" autoRev="1" fill="hold">
                                          <p:stCondLst>
                                            <p:cond delay="0"/>
                                          </p:stCondLst>
                                        </p:cTn>
                                        <p:tgtEl>
                                          <p:spTgt spid="16">
                                            <p:txEl>
                                              <p:pRg st="0" end="0"/>
                                            </p:txEl>
                                          </p:spTgt>
                                        </p:tgtEl>
                                        <p:attrNameLst>
                                          <p:attrName>ppt_y</p:attrName>
                                        </p:attrNameLst>
                                      </p:cBhvr>
                                    </p:anim>
                                    <p:animRot by="-480000">
                                      <p:cBhvr>
                                        <p:cTn id="9" dur="500" autoRev="1" fill="hold">
                                          <p:stCondLst>
                                            <p:cond delay="0"/>
                                          </p:stCondLst>
                                        </p:cTn>
                                        <p:tgtEl>
                                          <p:spTgt spid="1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3 Título"/>
          <p:cNvSpPr>
            <a:spLocks noGrp="1"/>
          </p:cNvSpPr>
          <p:nvPr>
            <p:ph type="title"/>
          </p:nvPr>
        </p:nvSpPr>
        <p:spPr>
          <a:xfrm>
            <a:off x="878904" y="44624"/>
            <a:ext cx="8229600" cy="1143000"/>
          </a:xfrm>
        </p:spPr>
        <p:txBody>
          <a:bodyPr/>
          <a:lstStyle/>
          <a:p>
            <a:r>
              <a:rPr lang="es-EC" sz="4800" dirty="0" smtClean="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atin typeface="Aharoni" pitchFamily="2" charset="-79"/>
                <a:cs typeface="Aharoni" pitchFamily="2" charset="-79"/>
              </a:rPr>
              <a:t>AGENDA</a:t>
            </a:r>
            <a:endParaRPr lang="es-EC" sz="4800" dirty="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atin typeface="Aharoni" pitchFamily="2" charset="-79"/>
              <a:cs typeface="Aharoni" pitchFamily="2" charset="-79"/>
            </a:endParaRPr>
          </a:p>
        </p:txBody>
      </p:sp>
      <p:sp>
        <p:nvSpPr>
          <p:cNvPr id="7" name="6 Rectángulo"/>
          <p:cNvSpPr/>
          <p:nvPr/>
        </p:nvSpPr>
        <p:spPr>
          <a:xfrm>
            <a:off x="1884712" y="1309503"/>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8" name="2 Imagen" descr="esfera.png"/>
          <p:cNvPicPr>
            <a:picLocks noChangeAspect="1"/>
          </p:cNvPicPr>
          <p:nvPr/>
        </p:nvPicPr>
        <p:blipFill>
          <a:blip r:embed="rId3" cstate="print"/>
          <a:srcRect/>
          <a:stretch>
            <a:fillRect/>
          </a:stretch>
        </p:blipFill>
        <p:spPr bwMode="auto">
          <a:xfrm>
            <a:off x="1513195" y="915774"/>
            <a:ext cx="576000" cy="579741"/>
          </a:xfrm>
          <a:prstGeom prst="rect">
            <a:avLst/>
          </a:prstGeom>
          <a:noFill/>
          <a:ln w="9525">
            <a:noFill/>
            <a:miter lim="800000"/>
            <a:headEnd/>
            <a:tailEnd/>
          </a:ln>
        </p:spPr>
      </p:pic>
      <p:sp>
        <p:nvSpPr>
          <p:cNvPr id="9" name="8 CuadroTexto"/>
          <p:cNvSpPr txBox="1"/>
          <p:nvPr/>
        </p:nvSpPr>
        <p:spPr>
          <a:xfrm>
            <a:off x="2170420" y="908720"/>
            <a:ext cx="2200602"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INTRODUCCIÓN</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21" name="20 Rectángulo"/>
          <p:cNvSpPr/>
          <p:nvPr/>
        </p:nvSpPr>
        <p:spPr>
          <a:xfrm>
            <a:off x="1865942" y="1700808"/>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22" name="30 Imagen" descr="esfera.png"/>
          <p:cNvPicPr>
            <a:picLocks noChangeAspect="1"/>
          </p:cNvPicPr>
          <p:nvPr/>
        </p:nvPicPr>
        <p:blipFill>
          <a:blip r:embed="rId3" cstate="print"/>
          <a:srcRect/>
          <a:stretch>
            <a:fillRect/>
          </a:stretch>
        </p:blipFill>
        <p:spPr bwMode="auto">
          <a:xfrm>
            <a:off x="1494463" y="1340768"/>
            <a:ext cx="572283" cy="576000"/>
          </a:xfrm>
          <a:prstGeom prst="rect">
            <a:avLst/>
          </a:prstGeom>
          <a:noFill/>
          <a:ln w="9525">
            <a:noFill/>
            <a:miter lim="800000"/>
            <a:headEnd/>
            <a:tailEnd/>
          </a:ln>
        </p:spPr>
      </p:pic>
      <p:sp>
        <p:nvSpPr>
          <p:cNvPr id="23" name="22 CuadroTexto"/>
          <p:cNvSpPr txBox="1"/>
          <p:nvPr/>
        </p:nvSpPr>
        <p:spPr>
          <a:xfrm>
            <a:off x="2151688" y="1772816"/>
            <a:ext cx="4112023"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DELIMITACIÓN DEL PROBLEMA</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25" name="24 Rectángulo"/>
          <p:cNvSpPr/>
          <p:nvPr/>
        </p:nvSpPr>
        <p:spPr>
          <a:xfrm>
            <a:off x="1865942" y="2132856"/>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26" name="30 Imagen" descr="esfera.png"/>
          <p:cNvPicPr>
            <a:picLocks noChangeAspect="1"/>
          </p:cNvPicPr>
          <p:nvPr/>
        </p:nvPicPr>
        <p:blipFill>
          <a:blip r:embed="rId3" cstate="print"/>
          <a:srcRect/>
          <a:stretch>
            <a:fillRect/>
          </a:stretch>
        </p:blipFill>
        <p:spPr bwMode="auto">
          <a:xfrm>
            <a:off x="1494463" y="1772816"/>
            <a:ext cx="572283" cy="576000"/>
          </a:xfrm>
          <a:prstGeom prst="rect">
            <a:avLst/>
          </a:prstGeom>
          <a:noFill/>
          <a:ln w="9525">
            <a:noFill/>
            <a:miter lim="800000"/>
            <a:headEnd/>
            <a:tailEnd/>
          </a:ln>
        </p:spPr>
      </p:pic>
      <p:sp>
        <p:nvSpPr>
          <p:cNvPr id="27" name="26 CuadroTexto"/>
          <p:cNvSpPr txBox="1"/>
          <p:nvPr/>
        </p:nvSpPr>
        <p:spPr>
          <a:xfrm>
            <a:off x="2151688" y="1340768"/>
            <a:ext cx="2072555"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JUSTIFICACIÓN</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28" name="27 Rectángulo"/>
          <p:cNvSpPr/>
          <p:nvPr/>
        </p:nvSpPr>
        <p:spPr>
          <a:xfrm>
            <a:off x="1865942" y="2564904"/>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29" name="30 Imagen" descr="esfera.png"/>
          <p:cNvPicPr>
            <a:picLocks noChangeAspect="1"/>
          </p:cNvPicPr>
          <p:nvPr/>
        </p:nvPicPr>
        <p:blipFill>
          <a:blip r:embed="rId3" cstate="print"/>
          <a:srcRect/>
          <a:stretch>
            <a:fillRect/>
          </a:stretch>
        </p:blipFill>
        <p:spPr bwMode="auto">
          <a:xfrm>
            <a:off x="1494463" y="2204864"/>
            <a:ext cx="572283" cy="576000"/>
          </a:xfrm>
          <a:prstGeom prst="rect">
            <a:avLst/>
          </a:prstGeom>
          <a:noFill/>
          <a:ln w="9525">
            <a:noFill/>
            <a:miter lim="800000"/>
            <a:headEnd/>
            <a:tailEnd/>
          </a:ln>
        </p:spPr>
      </p:pic>
      <p:sp>
        <p:nvSpPr>
          <p:cNvPr id="30" name="29 CuadroTexto"/>
          <p:cNvSpPr txBox="1"/>
          <p:nvPr/>
        </p:nvSpPr>
        <p:spPr>
          <a:xfrm>
            <a:off x="2151688" y="2204864"/>
            <a:ext cx="1575047"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OBJETIVOS</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31" name="30 Rectángulo"/>
          <p:cNvSpPr/>
          <p:nvPr/>
        </p:nvSpPr>
        <p:spPr>
          <a:xfrm>
            <a:off x="1847135" y="3861048"/>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32" name="30 Imagen" descr="esfera.png"/>
          <p:cNvPicPr>
            <a:picLocks noChangeAspect="1"/>
          </p:cNvPicPr>
          <p:nvPr/>
        </p:nvPicPr>
        <p:blipFill>
          <a:blip r:embed="rId3" cstate="print"/>
          <a:srcRect/>
          <a:stretch>
            <a:fillRect/>
          </a:stretch>
        </p:blipFill>
        <p:spPr bwMode="auto">
          <a:xfrm>
            <a:off x="1475656" y="3501072"/>
            <a:ext cx="572283" cy="576000"/>
          </a:xfrm>
          <a:prstGeom prst="rect">
            <a:avLst/>
          </a:prstGeom>
          <a:noFill/>
          <a:ln w="9525">
            <a:noFill/>
            <a:miter lim="800000"/>
            <a:headEnd/>
            <a:tailEnd/>
          </a:ln>
        </p:spPr>
      </p:pic>
      <p:sp>
        <p:nvSpPr>
          <p:cNvPr id="33" name="32 CuadroTexto"/>
          <p:cNvSpPr txBox="1"/>
          <p:nvPr/>
        </p:nvSpPr>
        <p:spPr>
          <a:xfrm>
            <a:off x="2132881" y="3501008"/>
            <a:ext cx="1605504"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CAPÍTULO I</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34" name="33 Rectángulo"/>
          <p:cNvSpPr/>
          <p:nvPr/>
        </p:nvSpPr>
        <p:spPr>
          <a:xfrm>
            <a:off x="1847135" y="4725144"/>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35" name="30 Imagen" descr="esfera.png"/>
          <p:cNvPicPr>
            <a:picLocks noChangeAspect="1"/>
          </p:cNvPicPr>
          <p:nvPr/>
        </p:nvPicPr>
        <p:blipFill>
          <a:blip r:embed="rId3" cstate="print"/>
          <a:srcRect/>
          <a:stretch>
            <a:fillRect/>
          </a:stretch>
        </p:blipFill>
        <p:spPr bwMode="auto">
          <a:xfrm>
            <a:off x="1475656" y="4365104"/>
            <a:ext cx="572283" cy="576000"/>
          </a:xfrm>
          <a:prstGeom prst="rect">
            <a:avLst/>
          </a:prstGeom>
          <a:noFill/>
          <a:ln w="9525">
            <a:noFill/>
            <a:miter lim="800000"/>
            <a:headEnd/>
            <a:tailEnd/>
          </a:ln>
        </p:spPr>
      </p:pic>
      <p:sp>
        <p:nvSpPr>
          <p:cNvPr id="36" name="35 CuadroTexto"/>
          <p:cNvSpPr txBox="1"/>
          <p:nvPr/>
        </p:nvSpPr>
        <p:spPr>
          <a:xfrm>
            <a:off x="2132881" y="5343599"/>
            <a:ext cx="253596"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37" name="36 Rectángulo"/>
          <p:cNvSpPr/>
          <p:nvPr/>
        </p:nvSpPr>
        <p:spPr>
          <a:xfrm>
            <a:off x="1847135" y="5661248"/>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38" name="30 Imagen" descr="esfera.png"/>
          <p:cNvPicPr>
            <a:picLocks noChangeAspect="1"/>
          </p:cNvPicPr>
          <p:nvPr/>
        </p:nvPicPr>
        <p:blipFill>
          <a:blip r:embed="rId3" cstate="print"/>
          <a:srcRect/>
          <a:stretch>
            <a:fillRect/>
          </a:stretch>
        </p:blipFill>
        <p:spPr bwMode="auto">
          <a:xfrm>
            <a:off x="1475656" y="5301272"/>
            <a:ext cx="572283" cy="576000"/>
          </a:xfrm>
          <a:prstGeom prst="rect">
            <a:avLst/>
          </a:prstGeom>
          <a:noFill/>
          <a:ln w="9525">
            <a:noFill/>
            <a:miter lim="800000"/>
            <a:headEnd/>
            <a:tailEnd/>
          </a:ln>
        </p:spPr>
      </p:pic>
      <p:sp>
        <p:nvSpPr>
          <p:cNvPr id="39" name="38 CuadroTexto"/>
          <p:cNvSpPr txBox="1"/>
          <p:nvPr/>
        </p:nvSpPr>
        <p:spPr>
          <a:xfrm>
            <a:off x="2132881" y="4365104"/>
            <a:ext cx="1687257"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CAPÍTULO II</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40" name="39 CuadroTexto"/>
          <p:cNvSpPr txBox="1"/>
          <p:nvPr/>
        </p:nvSpPr>
        <p:spPr>
          <a:xfrm>
            <a:off x="2123728" y="5301208"/>
            <a:ext cx="1769010"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CAPÍTULO III</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41" name="40 Rectángulo"/>
          <p:cNvSpPr/>
          <p:nvPr/>
        </p:nvSpPr>
        <p:spPr>
          <a:xfrm rot="16200000">
            <a:off x="2059387" y="2906921"/>
            <a:ext cx="432000" cy="3600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sp>
        <p:nvSpPr>
          <p:cNvPr id="42" name="41 Rectángulo"/>
          <p:cNvSpPr/>
          <p:nvPr/>
        </p:nvSpPr>
        <p:spPr>
          <a:xfrm>
            <a:off x="2308820" y="2943777"/>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pic>
        <p:nvPicPr>
          <p:cNvPr id="43" name="16 Imagen" descr="punto.png"/>
          <p:cNvPicPr>
            <a:picLocks noChangeAspect="1"/>
          </p:cNvPicPr>
          <p:nvPr/>
        </p:nvPicPr>
        <p:blipFill>
          <a:blip r:embed="rId4" cstate="print"/>
          <a:srcRect l="19511" t="10860" r="15701" b="12122"/>
          <a:stretch>
            <a:fillRect/>
          </a:stretch>
        </p:blipFill>
        <p:spPr bwMode="auto">
          <a:xfrm>
            <a:off x="2180271" y="2773472"/>
            <a:ext cx="240907" cy="288000"/>
          </a:xfrm>
          <a:prstGeom prst="rect">
            <a:avLst/>
          </a:prstGeom>
          <a:noFill/>
          <a:ln w="9525">
            <a:noFill/>
            <a:miter lim="800000"/>
            <a:headEnd/>
            <a:tailEnd/>
          </a:ln>
        </p:spPr>
      </p:pic>
      <p:sp>
        <p:nvSpPr>
          <p:cNvPr id="44" name="43 CuadroTexto"/>
          <p:cNvSpPr txBox="1"/>
          <p:nvPr/>
        </p:nvSpPr>
        <p:spPr>
          <a:xfrm>
            <a:off x="2915816" y="2636912"/>
            <a:ext cx="2039789" cy="400110"/>
          </a:xfrm>
          <a:prstGeom prst="rect">
            <a:avLst/>
          </a:prstGeom>
          <a:noFill/>
        </p:spPr>
        <p:txBody>
          <a:bodyPr wrap="none">
            <a:spAutoFit/>
          </a:bodyPr>
          <a:lstStyle/>
          <a:p>
            <a:pPr>
              <a:defRPr/>
            </a:pPr>
            <a:r>
              <a:rPr lang="es-ES" sz="2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Objetivo General </a:t>
            </a:r>
            <a:endParaRPr lang="es-ES" sz="2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45" name="44 Rectángulo"/>
          <p:cNvSpPr/>
          <p:nvPr/>
        </p:nvSpPr>
        <p:spPr>
          <a:xfrm rot="16200000">
            <a:off x="2059387" y="3331512"/>
            <a:ext cx="432000" cy="3600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sp>
        <p:nvSpPr>
          <p:cNvPr id="46" name="45 Rectángulo"/>
          <p:cNvSpPr/>
          <p:nvPr/>
        </p:nvSpPr>
        <p:spPr>
          <a:xfrm>
            <a:off x="2308820" y="3375825"/>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pic>
        <p:nvPicPr>
          <p:cNvPr id="47" name="20 Imagen" descr="punto.png"/>
          <p:cNvPicPr>
            <a:picLocks noChangeAspect="1"/>
          </p:cNvPicPr>
          <p:nvPr/>
        </p:nvPicPr>
        <p:blipFill>
          <a:blip r:embed="rId4" cstate="print"/>
          <a:srcRect l="19511" t="10860" r="15701" b="12122"/>
          <a:stretch>
            <a:fillRect/>
          </a:stretch>
        </p:blipFill>
        <p:spPr bwMode="auto">
          <a:xfrm>
            <a:off x="2180271" y="3205520"/>
            <a:ext cx="240907" cy="288000"/>
          </a:xfrm>
          <a:prstGeom prst="rect">
            <a:avLst/>
          </a:prstGeom>
          <a:noFill/>
          <a:ln w="9525">
            <a:noFill/>
            <a:miter lim="800000"/>
            <a:headEnd/>
            <a:tailEnd/>
          </a:ln>
        </p:spPr>
      </p:pic>
      <p:sp>
        <p:nvSpPr>
          <p:cNvPr id="48" name="47 CuadroTexto"/>
          <p:cNvSpPr txBox="1"/>
          <p:nvPr/>
        </p:nvSpPr>
        <p:spPr>
          <a:xfrm>
            <a:off x="2922714" y="3068960"/>
            <a:ext cx="2441374" cy="400110"/>
          </a:xfrm>
          <a:prstGeom prst="rect">
            <a:avLst/>
          </a:prstGeom>
          <a:noFill/>
        </p:spPr>
        <p:txBody>
          <a:bodyPr wrap="none">
            <a:spAutoFit/>
          </a:bodyPr>
          <a:lstStyle/>
          <a:p>
            <a:pPr>
              <a:defRPr/>
            </a:pPr>
            <a:r>
              <a:rPr lang="es-ES" sz="2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Objetivos Específicos </a:t>
            </a:r>
            <a:endParaRPr lang="es-ES" sz="2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49" name="48 Rectángulo"/>
          <p:cNvSpPr/>
          <p:nvPr/>
        </p:nvSpPr>
        <p:spPr>
          <a:xfrm rot="16200000">
            <a:off x="2074852" y="4195608"/>
            <a:ext cx="432000" cy="3600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sp>
        <p:nvSpPr>
          <p:cNvPr id="50" name="49 Rectángulo"/>
          <p:cNvSpPr/>
          <p:nvPr/>
        </p:nvSpPr>
        <p:spPr>
          <a:xfrm>
            <a:off x="2324285" y="4239921"/>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pic>
        <p:nvPicPr>
          <p:cNvPr id="51" name="20 Imagen" descr="punto.png"/>
          <p:cNvPicPr>
            <a:picLocks noChangeAspect="1"/>
          </p:cNvPicPr>
          <p:nvPr/>
        </p:nvPicPr>
        <p:blipFill>
          <a:blip r:embed="rId4" cstate="print"/>
          <a:srcRect l="19511" t="10860" r="15701" b="12122"/>
          <a:stretch>
            <a:fillRect/>
          </a:stretch>
        </p:blipFill>
        <p:spPr bwMode="auto">
          <a:xfrm>
            <a:off x="2195736" y="4069616"/>
            <a:ext cx="240907" cy="288000"/>
          </a:xfrm>
          <a:prstGeom prst="rect">
            <a:avLst/>
          </a:prstGeom>
          <a:noFill/>
          <a:ln w="9525">
            <a:noFill/>
            <a:miter lim="800000"/>
            <a:headEnd/>
            <a:tailEnd/>
          </a:ln>
        </p:spPr>
      </p:pic>
      <p:sp>
        <p:nvSpPr>
          <p:cNvPr id="52" name="51 CuadroTexto"/>
          <p:cNvSpPr txBox="1"/>
          <p:nvPr/>
        </p:nvSpPr>
        <p:spPr>
          <a:xfrm>
            <a:off x="2938179" y="3933056"/>
            <a:ext cx="2835713" cy="400110"/>
          </a:xfrm>
          <a:prstGeom prst="rect">
            <a:avLst/>
          </a:prstGeom>
          <a:noFill/>
        </p:spPr>
        <p:txBody>
          <a:bodyPr wrap="none">
            <a:spAutoFit/>
          </a:bodyPr>
          <a:lstStyle/>
          <a:p>
            <a:pPr>
              <a:defRPr/>
            </a:pPr>
            <a:r>
              <a:rPr lang="es-ES" sz="2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Fundamentación Teórica </a:t>
            </a:r>
            <a:endParaRPr lang="es-ES" sz="2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54" name="53 Rectángulo"/>
          <p:cNvSpPr/>
          <p:nvPr/>
        </p:nvSpPr>
        <p:spPr>
          <a:xfrm rot="16200000">
            <a:off x="2074852" y="5072025"/>
            <a:ext cx="432000" cy="3600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sp>
        <p:nvSpPr>
          <p:cNvPr id="55" name="54 Rectángulo"/>
          <p:cNvSpPr/>
          <p:nvPr/>
        </p:nvSpPr>
        <p:spPr>
          <a:xfrm>
            <a:off x="2324285" y="5116338"/>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pic>
        <p:nvPicPr>
          <p:cNvPr id="56" name="20 Imagen" descr="punto.png"/>
          <p:cNvPicPr>
            <a:picLocks noChangeAspect="1"/>
          </p:cNvPicPr>
          <p:nvPr/>
        </p:nvPicPr>
        <p:blipFill>
          <a:blip r:embed="rId4" cstate="print"/>
          <a:srcRect l="19511" t="10860" r="15701" b="12122"/>
          <a:stretch>
            <a:fillRect/>
          </a:stretch>
        </p:blipFill>
        <p:spPr bwMode="auto">
          <a:xfrm>
            <a:off x="2195736" y="4946033"/>
            <a:ext cx="240907" cy="288000"/>
          </a:xfrm>
          <a:prstGeom prst="rect">
            <a:avLst/>
          </a:prstGeom>
          <a:noFill/>
          <a:ln w="9525">
            <a:noFill/>
            <a:miter lim="800000"/>
            <a:headEnd/>
            <a:tailEnd/>
          </a:ln>
        </p:spPr>
      </p:pic>
      <p:sp>
        <p:nvSpPr>
          <p:cNvPr id="57" name="56 CuadroTexto"/>
          <p:cNvSpPr txBox="1"/>
          <p:nvPr/>
        </p:nvSpPr>
        <p:spPr>
          <a:xfrm>
            <a:off x="2938179" y="4809473"/>
            <a:ext cx="2957284" cy="400110"/>
          </a:xfrm>
          <a:prstGeom prst="rect">
            <a:avLst/>
          </a:prstGeom>
          <a:noFill/>
        </p:spPr>
        <p:txBody>
          <a:bodyPr wrap="none">
            <a:spAutoFit/>
          </a:bodyPr>
          <a:lstStyle/>
          <a:p>
            <a:pPr>
              <a:defRPr/>
            </a:pPr>
            <a:r>
              <a:rPr lang="es-ES" sz="2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Diagnóstico del Problema </a:t>
            </a:r>
            <a:endParaRPr lang="es-ES" sz="2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58" name="57 Rectángulo"/>
          <p:cNvSpPr/>
          <p:nvPr/>
        </p:nvSpPr>
        <p:spPr>
          <a:xfrm rot="16200000">
            <a:off x="2074852" y="6003264"/>
            <a:ext cx="432000" cy="36000"/>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sp>
        <p:nvSpPr>
          <p:cNvPr id="59" name="58 Rectángulo"/>
          <p:cNvSpPr/>
          <p:nvPr/>
        </p:nvSpPr>
        <p:spPr>
          <a:xfrm>
            <a:off x="2324285" y="6047577"/>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sz="1600">
              <a:ln w="6350">
                <a:solidFill>
                  <a:schemeClr val="tx1"/>
                </a:solidFill>
              </a:ln>
              <a:solidFill>
                <a:prstClr val="white"/>
              </a:solidFill>
            </a:endParaRPr>
          </a:p>
        </p:txBody>
      </p:sp>
      <p:pic>
        <p:nvPicPr>
          <p:cNvPr id="60" name="20 Imagen" descr="punto.png"/>
          <p:cNvPicPr>
            <a:picLocks noChangeAspect="1"/>
          </p:cNvPicPr>
          <p:nvPr/>
        </p:nvPicPr>
        <p:blipFill>
          <a:blip r:embed="rId4" cstate="print"/>
          <a:srcRect l="19511" t="10860" r="15701" b="12122"/>
          <a:stretch>
            <a:fillRect/>
          </a:stretch>
        </p:blipFill>
        <p:spPr bwMode="auto">
          <a:xfrm>
            <a:off x="2195736" y="5877272"/>
            <a:ext cx="240907" cy="288000"/>
          </a:xfrm>
          <a:prstGeom prst="rect">
            <a:avLst/>
          </a:prstGeom>
          <a:noFill/>
          <a:ln w="9525">
            <a:noFill/>
            <a:miter lim="800000"/>
            <a:headEnd/>
            <a:tailEnd/>
          </a:ln>
        </p:spPr>
      </p:pic>
      <p:sp>
        <p:nvSpPr>
          <p:cNvPr id="61" name="60 CuadroTexto"/>
          <p:cNvSpPr txBox="1"/>
          <p:nvPr/>
        </p:nvSpPr>
        <p:spPr>
          <a:xfrm>
            <a:off x="2987824" y="5733256"/>
            <a:ext cx="1316771" cy="400110"/>
          </a:xfrm>
          <a:prstGeom prst="rect">
            <a:avLst/>
          </a:prstGeom>
          <a:noFill/>
        </p:spPr>
        <p:txBody>
          <a:bodyPr wrap="none">
            <a:spAutoFit/>
          </a:bodyPr>
          <a:lstStyle/>
          <a:p>
            <a:pPr>
              <a:defRPr/>
            </a:pPr>
            <a:r>
              <a:rPr lang="es-ES" sz="2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Propuesta </a:t>
            </a:r>
            <a:endParaRPr lang="es-ES" sz="2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62" name="61 CuadroTexto"/>
          <p:cNvSpPr txBox="1"/>
          <p:nvPr/>
        </p:nvSpPr>
        <p:spPr>
          <a:xfrm>
            <a:off x="2132881" y="6279703"/>
            <a:ext cx="253596"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63" name="62 Rectángulo"/>
          <p:cNvSpPr/>
          <p:nvPr/>
        </p:nvSpPr>
        <p:spPr>
          <a:xfrm>
            <a:off x="1847135" y="6597352"/>
            <a:ext cx="5143500" cy="45719"/>
          </a:xfrm>
          <a:prstGeom prst="rect">
            <a:avLst/>
          </a:prstGeom>
          <a:solidFill>
            <a:schemeClr val="bg1">
              <a:lumMod val="65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s-ES">
              <a:ln w="6350">
                <a:solidFill>
                  <a:schemeClr val="tx1"/>
                </a:solidFill>
              </a:ln>
              <a:solidFill>
                <a:prstClr val="white"/>
              </a:solidFill>
            </a:endParaRPr>
          </a:p>
        </p:txBody>
      </p:sp>
      <p:pic>
        <p:nvPicPr>
          <p:cNvPr id="64" name="30 Imagen" descr="esfera.png"/>
          <p:cNvPicPr>
            <a:picLocks noChangeAspect="1"/>
          </p:cNvPicPr>
          <p:nvPr/>
        </p:nvPicPr>
        <p:blipFill>
          <a:blip r:embed="rId3" cstate="print"/>
          <a:srcRect/>
          <a:stretch>
            <a:fillRect/>
          </a:stretch>
        </p:blipFill>
        <p:spPr bwMode="auto">
          <a:xfrm>
            <a:off x="1475656" y="6237376"/>
            <a:ext cx="572283" cy="576000"/>
          </a:xfrm>
          <a:prstGeom prst="rect">
            <a:avLst/>
          </a:prstGeom>
          <a:noFill/>
          <a:ln w="9525">
            <a:noFill/>
            <a:miter lim="800000"/>
            <a:headEnd/>
            <a:tailEnd/>
          </a:ln>
        </p:spPr>
      </p:pic>
      <p:sp>
        <p:nvSpPr>
          <p:cNvPr id="65" name="64 CuadroTexto"/>
          <p:cNvSpPr txBox="1"/>
          <p:nvPr/>
        </p:nvSpPr>
        <p:spPr>
          <a:xfrm>
            <a:off x="2123728" y="6237312"/>
            <a:ext cx="5058629" cy="461665"/>
          </a:xfrm>
          <a:prstGeom prst="rect">
            <a:avLst/>
          </a:prstGeom>
          <a:noFill/>
        </p:spPr>
        <p:txBody>
          <a:bodyPr wrap="none">
            <a:spAutoFit/>
          </a:bodyPr>
          <a:lstStyle/>
          <a:p>
            <a:pPr>
              <a:defRPr/>
            </a:pPr>
            <a:r>
              <a:rPr lang="es-ES" sz="24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CONCLUSIONES Y RECOMENDACIONES</a:t>
            </a:r>
            <a:endParaRPr lang="es-ES"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sp>
        <p:nvSpPr>
          <p:cNvPr id="66" name="26 Marcador de número de diapositiva"/>
          <p:cNvSpPr>
            <a:spLocks noGrp="1"/>
          </p:cNvSpPr>
          <p:nvPr>
            <p:ph type="sldNum" sz="quarter" idx="12"/>
          </p:nvPr>
        </p:nvSpPr>
        <p:spPr>
          <a:xfrm>
            <a:off x="8532440" y="6448251"/>
            <a:ext cx="460786" cy="365125"/>
          </a:xfrm>
        </p:spPr>
        <p:txBody>
          <a:bodyPr/>
          <a:lstStyle/>
          <a:p>
            <a:fld id="{F8CC2EDA-25DE-4E3D-A5DD-C98382C7C123}" type="slidenum">
              <a:rPr lang="es-EC" sz="2400" b="1" i="1">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pPr/>
              <a:t>2</a:t>
            </a:fld>
            <a:endParaRPr lang="es-EC" sz="2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pic>
        <p:nvPicPr>
          <p:cNvPr id="2050" name="Picture 2" descr="C:\Users\byron santiago\Desktop\esp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2040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PROPUESTA </a:t>
            </a:r>
            <a: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34937" y="5837986"/>
            <a:ext cx="473206" cy="523220"/>
          </a:xfrm>
          <a:prstGeom prst="rect">
            <a:avLst/>
          </a:prstGeom>
          <a:noFill/>
        </p:spPr>
        <p:txBody>
          <a:bodyPr wrap="none" rtlCol="0">
            <a:spAutoFit/>
          </a:bodyPr>
          <a:lstStyle/>
          <a:p>
            <a:r>
              <a:rPr lang="es-EC"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III</a:t>
            </a:r>
            <a:endPar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20</a:t>
            </a:fld>
            <a:endParaRPr lang="es-EC" sz="2000" dirty="0">
              <a:solidFill>
                <a:schemeClr val="bg1"/>
              </a:solidFill>
              <a:latin typeface="Old English Text MT" pitchFamily="66" charset="0"/>
            </a:endParaRPr>
          </a:p>
        </p:txBody>
      </p:sp>
      <p:sp>
        <p:nvSpPr>
          <p:cNvPr id="26" name="25 Rectángulo"/>
          <p:cNvSpPr/>
          <p:nvPr/>
        </p:nvSpPr>
        <p:spPr>
          <a:xfrm>
            <a:off x="1750390" y="1189624"/>
            <a:ext cx="7358114" cy="655200"/>
          </a:xfrm>
          <a:prstGeom prst="rect">
            <a:avLst/>
          </a:prstGeom>
          <a:solidFill>
            <a:srgbClr val="002060"/>
          </a:solidFill>
          <a:ln w="28575">
            <a:solidFill>
              <a:srgbClr val="FFFF00"/>
            </a:solidFill>
          </a:ln>
          <a:scene3d>
            <a:camera prst="orthographicFront"/>
            <a:lightRig rig="threePt" dir="t"/>
          </a:scene3d>
          <a:sp3d>
            <a:bevelT w="165100" prst="coolSlant"/>
          </a:sp3d>
        </p:spPr>
        <p:style>
          <a:lnRef idx="1">
            <a:schemeClr val="accent3"/>
          </a:lnRef>
          <a:fillRef idx="3">
            <a:schemeClr val="accent3"/>
          </a:fillRef>
          <a:effectRef idx="2">
            <a:schemeClr val="accent3"/>
          </a:effectRef>
          <a:fontRef idx="minor">
            <a:schemeClr val="dk1">
              <a:hueOff val="0"/>
              <a:satOff val="0"/>
              <a:lumOff val="0"/>
              <a:alphaOff val="0"/>
            </a:schemeClr>
          </a:fontRef>
        </p:style>
      </p:sp>
      <p:grpSp>
        <p:nvGrpSpPr>
          <p:cNvPr id="27" name="26 Grupo"/>
          <p:cNvGrpSpPr/>
          <p:nvPr/>
        </p:nvGrpSpPr>
        <p:grpSpPr>
          <a:xfrm>
            <a:off x="2117936" y="1059007"/>
            <a:ext cx="5692735" cy="503838"/>
            <a:chOff x="367546" y="0"/>
            <a:chExt cx="5692735" cy="503838"/>
          </a:xfrm>
          <a:scene3d>
            <a:camera prst="orthographicFront"/>
            <a:lightRig rig="threePt" dir="t"/>
          </a:scene3d>
        </p:grpSpPr>
        <p:sp>
          <p:nvSpPr>
            <p:cNvPr id="28" name="27 Rectángulo redondeado"/>
            <p:cNvSpPr/>
            <p:nvPr/>
          </p:nvSpPr>
          <p:spPr>
            <a:xfrm flipH="1">
              <a:off x="367546" y="0"/>
              <a:ext cx="5692735" cy="503838"/>
            </a:xfrm>
            <a:prstGeom prst="roundRect">
              <a:avLst/>
            </a:prstGeom>
            <a:solidFill>
              <a:srgbClr val="CCECFF"/>
            </a:solidFill>
            <a:sp3d>
              <a:bevelT w="165100" prst="coolSlant"/>
            </a:sp3d>
          </p:spPr>
          <p:style>
            <a:lnRef idx="0">
              <a:schemeClr val="accent6"/>
            </a:lnRef>
            <a:fillRef idx="3">
              <a:schemeClr val="accent6"/>
            </a:fillRef>
            <a:effectRef idx="3">
              <a:schemeClr val="accent6"/>
            </a:effectRef>
            <a:fontRef idx="minor">
              <a:schemeClr val="lt1"/>
            </a:fontRef>
          </p:style>
        </p:sp>
        <p:sp>
          <p:nvSpPr>
            <p:cNvPr id="29" name="28 Rectángulo"/>
            <p:cNvSpPr/>
            <p:nvPr/>
          </p:nvSpPr>
          <p:spPr>
            <a:xfrm>
              <a:off x="392141" y="24595"/>
              <a:ext cx="5643545" cy="4546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94683" tIns="0" rIns="194683" bIns="0" numCol="1" spcCol="1270" anchor="ctr" anchorCtr="0">
              <a:noAutofit/>
            </a:bodyPr>
            <a:lstStyle/>
            <a:p>
              <a:pPr lvl="0" algn="ctr" defTabSz="1066800">
                <a:lnSpc>
                  <a:spcPct val="90000"/>
                </a:lnSpc>
                <a:spcBef>
                  <a:spcPct val="0"/>
                </a:spcBef>
                <a:spcAft>
                  <a:spcPct val="35000"/>
                </a:spcAft>
              </a:pPr>
              <a:r>
                <a:rPr lang="es-EC" sz="2400" b="1" dirty="0" smtClean="0">
                  <a:solidFill>
                    <a:schemeClr val="tx1"/>
                  </a:solidFill>
                </a:rPr>
                <a:t>Ruta Recomendada</a:t>
              </a:r>
              <a:endParaRPr lang="es-EC" sz="2400" b="1" kern="1200" dirty="0">
                <a:solidFill>
                  <a:schemeClr val="tx1"/>
                </a:solidFill>
              </a:endParaRPr>
            </a:p>
          </p:txBody>
        </p:sp>
      </p:grpSp>
      <p:pic>
        <p:nvPicPr>
          <p:cNvPr id="25" name="Picture 2" descr="C:\Users\byron santiago\Desktop\espe.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4 Tabla"/>
          <p:cNvGraphicFramePr>
            <a:graphicFrameLocks noGrp="1"/>
          </p:cNvGraphicFramePr>
          <p:nvPr>
            <p:extLst>
              <p:ext uri="{D42A27DB-BD31-4B8C-83A1-F6EECF244321}">
                <p14:modId xmlns:p14="http://schemas.microsoft.com/office/powerpoint/2010/main" val="4167785268"/>
              </p:ext>
            </p:extLst>
          </p:nvPr>
        </p:nvGraphicFramePr>
        <p:xfrm>
          <a:off x="1917382" y="2348877"/>
          <a:ext cx="6956538" cy="3750718"/>
        </p:xfrm>
        <a:graphic>
          <a:graphicData uri="http://schemas.openxmlformats.org/drawingml/2006/table">
            <a:tbl>
              <a:tblPr firstRow="1" firstCol="1" bandRow="1">
                <a:tableStyleId>{5C22544A-7EE6-4342-B048-85BDC9FD1C3A}</a:tableStyleId>
              </a:tblPr>
              <a:tblGrid>
                <a:gridCol w="2318846"/>
                <a:gridCol w="2318846"/>
                <a:gridCol w="2318846"/>
              </a:tblGrid>
              <a:tr h="375072">
                <a:tc rowSpan="2">
                  <a:txBody>
                    <a:bodyPr/>
                    <a:lstStyle/>
                    <a:p>
                      <a:pPr algn="ctr">
                        <a:spcBef>
                          <a:spcPts val="600"/>
                        </a:spcBef>
                        <a:spcAft>
                          <a:spcPts val="600"/>
                        </a:spcAft>
                      </a:pPr>
                      <a:r>
                        <a:rPr lang="es-ES" sz="1400">
                          <a:effectLst/>
                        </a:rPr>
                        <a:t> </a:t>
                      </a:r>
                      <a:endParaRPr lang="es-EC" sz="1400">
                        <a:effectLst/>
                      </a:endParaRPr>
                    </a:p>
                    <a:p>
                      <a:pPr algn="ctr">
                        <a:spcBef>
                          <a:spcPts val="600"/>
                        </a:spcBef>
                        <a:spcAft>
                          <a:spcPts val="600"/>
                        </a:spcAft>
                      </a:pPr>
                      <a:r>
                        <a:rPr lang="es-ES" sz="1400">
                          <a:effectLst/>
                        </a:rPr>
                        <a:t>WAYPOINT</a:t>
                      </a:r>
                      <a:endParaRPr lang="es-EC" sz="1400">
                        <a:solidFill>
                          <a:srgbClr val="000000"/>
                        </a:solidFill>
                        <a:effectLst/>
                        <a:latin typeface="Arial"/>
                        <a:ea typeface="Calibri"/>
                        <a:cs typeface="Times New Roman"/>
                      </a:endParaRPr>
                    </a:p>
                  </a:txBody>
                  <a:tcPr marL="68580" marR="68580" marT="0" marB="0" anchor="ctr"/>
                </a:tc>
                <a:tc gridSpan="2">
                  <a:txBody>
                    <a:bodyPr/>
                    <a:lstStyle/>
                    <a:p>
                      <a:pPr algn="ctr">
                        <a:spcBef>
                          <a:spcPts val="600"/>
                        </a:spcBef>
                        <a:spcAft>
                          <a:spcPts val="600"/>
                        </a:spcAft>
                      </a:pPr>
                      <a:r>
                        <a:rPr lang="es-ES" sz="1400">
                          <a:effectLst/>
                        </a:rPr>
                        <a:t>POSICIÓN</a:t>
                      </a:r>
                      <a:endParaRPr lang="es-EC" sz="1400">
                        <a:solidFill>
                          <a:srgbClr val="000000"/>
                        </a:solidFill>
                        <a:effectLst/>
                        <a:latin typeface="Arial"/>
                        <a:ea typeface="Calibri"/>
                        <a:cs typeface="Times New Roman"/>
                      </a:endParaRPr>
                    </a:p>
                  </a:txBody>
                  <a:tcPr marL="68580" marR="68580" marT="0" marB="0" anchor="ctr"/>
                </a:tc>
                <a:tc hMerge="1">
                  <a:txBody>
                    <a:bodyPr/>
                    <a:lstStyle/>
                    <a:p>
                      <a:endParaRPr lang="es-EC"/>
                    </a:p>
                  </a:txBody>
                  <a:tcPr/>
                </a:tc>
              </a:tr>
              <a:tr h="750142">
                <a:tc vMerge="1">
                  <a:txBody>
                    <a:bodyPr/>
                    <a:lstStyle/>
                    <a:p>
                      <a:endParaRPr lang="es-EC"/>
                    </a:p>
                  </a:txBody>
                  <a:tcPr/>
                </a:tc>
                <a:tc>
                  <a:txBody>
                    <a:bodyPr/>
                    <a:lstStyle/>
                    <a:p>
                      <a:pPr algn="ctr">
                        <a:spcBef>
                          <a:spcPts val="600"/>
                        </a:spcBef>
                        <a:spcAft>
                          <a:spcPts val="600"/>
                        </a:spcAft>
                      </a:pPr>
                      <a:r>
                        <a:rPr lang="es-ES" sz="1400">
                          <a:effectLst/>
                        </a:rPr>
                        <a:t>LATITUD</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LONGITUD</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1</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49°36,5’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02°46,7’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2</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49° 02,7’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03°55.2’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3</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48°03,2’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06° 24,4’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4</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47° 44,5’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04°48,5’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5</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46° 34,4’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02°33,9’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a:effectLst/>
                        </a:rPr>
                        <a:t>6</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43°22,5´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10° 2,1’ W</a:t>
                      </a:r>
                      <a:endParaRPr lang="es-EC" sz="1400">
                        <a:solidFill>
                          <a:srgbClr val="000000"/>
                        </a:solidFill>
                        <a:effectLst/>
                        <a:latin typeface="Arial"/>
                        <a:ea typeface="Calibri"/>
                        <a:cs typeface="Times New Roman"/>
                      </a:endParaRPr>
                    </a:p>
                  </a:txBody>
                  <a:tcPr marL="68580" marR="68580" marT="0" marB="0" anchor="ctr"/>
                </a:tc>
              </a:tr>
              <a:tr h="375072">
                <a:tc>
                  <a:txBody>
                    <a:bodyPr/>
                    <a:lstStyle/>
                    <a:p>
                      <a:pPr algn="ctr">
                        <a:spcBef>
                          <a:spcPts val="600"/>
                        </a:spcBef>
                        <a:spcAft>
                          <a:spcPts val="600"/>
                        </a:spcAft>
                      </a:pPr>
                      <a:r>
                        <a:rPr lang="es-ES" sz="1400" dirty="0">
                          <a:effectLst/>
                        </a:rPr>
                        <a:t>7</a:t>
                      </a:r>
                      <a:endParaRPr lang="es-EC" sz="14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a:effectLst/>
                        </a:rPr>
                        <a:t>38°30,7’ N</a:t>
                      </a:r>
                      <a:endParaRPr lang="es-EC" sz="14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400" dirty="0">
                          <a:effectLst/>
                        </a:rPr>
                        <a:t>09°21,6’ W</a:t>
                      </a:r>
                      <a:endParaRPr lang="es-EC" sz="1400" dirty="0">
                        <a:solidFill>
                          <a:srgbClr val="000000"/>
                        </a:solidFill>
                        <a:effectLst/>
                        <a:latin typeface="Arial"/>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503565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0481" name="Picture 1" descr="D:\rosa de los vientos.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736" y="1268760"/>
            <a:ext cx="5688632" cy="5261577"/>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SELECCIÓN DEL APAREJO </a:t>
            </a:r>
            <a: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34937" y="5837986"/>
            <a:ext cx="473206" cy="523220"/>
          </a:xfrm>
          <a:prstGeom prst="rect">
            <a:avLst/>
          </a:prstGeom>
          <a:noFill/>
        </p:spPr>
        <p:txBody>
          <a:bodyPr wrap="none" rtlCol="0">
            <a:spAutoFit/>
          </a:bodyPr>
          <a:lstStyle/>
          <a:p>
            <a:r>
              <a:rPr lang="es-EC"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III</a:t>
            </a:r>
            <a:endPar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5"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5"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21</a:t>
            </a:fld>
            <a:endParaRPr lang="es-EC" sz="2000" dirty="0">
              <a:solidFill>
                <a:schemeClr val="bg1"/>
              </a:solidFill>
              <a:latin typeface="Old English Text MT" pitchFamily="66" charset="0"/>
            </a:endParaRPr>
          </a:p>
        </p:txBody>
      </p:sp>
      <p:graphicFrame>
        <p:nvGraphicFramePr>
          <p:cNvPr id="5" name="4 Tabla"/>
          <p:cNvGraphicFramePr>
            <a:graphicFrameLocks noGrp="1"/>
          </p:cNvGraphicFramePr>
          <p:nvPr>
            <p:extLst>
              <p:ext uri="{D42A27DB-BD31-4B8C-83A1-F6EECF244321}">
                <p14:modId xmlns:p14="http://schemas.microsoft.com/office/powerpoint/2010/main" val="4001514521"/>
              </p:ext>
            </p:extLst>
          </p:nvPr>
        </p:nvGraphicFramePr>
        <p:xfrm>
          <a:off x="2260559" y="1052736"/>
          <a:ext cx="5551800" cy="5395515"/>
        </p:xfrm>
        <a:graphic>
          <a:graphicData uri="http://schemas.openxmlformats.org/drawingml/2006/table">
            <a:tbl>
              <a:tblPr firstRow="1" firstCol="1" bandRow="1">
                <a:tableStyleId>{5C22544A-7EE6-4342-B048-85BDC9FD1C3A}</a:tableStyleId>
              </a:tblPr>
              <a:tblGrid>
                <a:gridCol w="1424937"/>
                <a:gridCol w="1375621"/>
                <a:gridCol w="1375621"/>
                <a:gridCol w="1375621"/>
              </a:tblGrid>
              <a:tr h="417377">
                <a:tc>
                  <a:txBody>
                    <a:bodyPr/>
                    <a:lstStyle/>
                    <a:p>
                      <a:pPr algn="ctr">
                        <a:spcBef>
                          <a:spcPts val="600"/>
                        </a:spcBef>
                        <a:spcAft>
                          <a:spcPts val="600"/>
                        </a:spcAft>
                      </a:pPr>
                      <a:r>
                        <a:rPr lang="es-ES" sz="900" dirty="0">
                          <a:effectLst/>
                        </a:rPr>
                        <a:t>ROSA DE LOS VIENTOS</a:t>
                      </a:r>
                      <a:endParaRPr lang="es-EC" sz="1000" dirty="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DIRECCIÓN DEL VIENTO</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BRAZAS</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APAREJO</a:t>
                      </a:r>
                      <a:endParaRPr lang="es-EC" sz="1000">
                        <a:solidFill>
                          <a:srgbClr val="000000"/>
                        </a:solidFill>
                        <a:effectLst/>
                        <a:latin typeface="Arial"/>
                        <a:ea typeface="Calibri"/>
                        <a:cs typeface="Times New Roman"/>
                      </a:endParaRPr>
                    </a:p>
                  </a:txBody>
                  <a:tcPr marL="59134" marR="59134" marT="0" marB="0" anchor="ctr"/>
                </a:tc>
              </a:tr>
              <a:tr h="506631">
                <a:tc rowSpan="2">
                  <a:txBody>
                    <a:bodyPr/>
                    <a:lstStyle/>
                    <a:p>
                      <a:pPr algn="ctr">
                        <a:spcBef>
                          <a:spcPts val="600"/>
                        </a:spcBef>
                        <a:spcAft>
                          <a:spcPts val="600"/>
                        </a:spcAft>
                      </a:pPr>
                      <a:r>
                        <a:rPr lang="es-ES" sz="900" dirty="0">
                          <a:effectLst/>
                        </a:rPr>
                        <a:t>DE BOLINA</a:t>
                      </a:r>
                      <a:endParaRPr lang="es-EC" sz="1000" dirty="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007°-053°</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 </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VELAS CUCHILLAS</a:t>
                      </a:r>
                      <a:endParaRPr lang="es-EC" sz="1000" dirty="0">
                        <a:solidFill>
                          <a:srgbClr val="000000"/>
                        </a:solidFill>
                        <a:effectLst/>
                        <a:latin typeface="Arial"/>
                        <a:ea typeface="Calibri"/>
                        <a:cs typeface="Times New Roman"/>
                      </a:endParaRPr>
                    </a:p>
                  </a:txBody>
                  <a:tcPr marL="59134" marR="59134" marT="0" marB="0" anchor="ctr"/>
                </a:tc>
              </a:tr>
              <a:tr h="482230">
                <a:tc vMerge="1">
                  <a:txBody>
                    <a:bodyPr/>
                    <a:lstStyle/>
                    <a:p>
                      <a:endParaRPr lang="es-EC"/>
                    </a:p>
                  </a:txBody>
                  <a:tcPr/>
                </a:tc>
                <a:tc>
                  <a:txBody>
                    <a:bodyPr/>
                    <a:lstStyle/>
                    <a:p>
                      <a:pPr algn="ctr">
                        <a:spcBef>
                          <a:spcPts val="600"/>
                        </a:spcBef>
                        <a:spcAft>
                          <a:spcPts val="600"/>
                        </a:spcAft>
                      </a:pPr>
                      <a:r>
                        <a:rPr lang="es-ES" sz="900" dirty="0">
                          <a:effectLst/>
                        </a:rPr>
                        <a:t>305°-353°</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r h="348670">
                <a:tc rowSpan="2">
                  <a:txBody>
                    <a:bodyPr/>
                    <a:lstStyle/>
                    <a:p>
                      <a:pPr algn="ctr">
                        <a:spcBef>
                          <a:spcPts val="600"/>
                        </a:spcBef>
                        <a:spcAft>
                          <a:spcPts val="600"/>
                        </a:spcAft>
                      </a:pPr>
                      <a:r>
                        <a:rPr lang="es-ES" sz="900">
                          <a:effectLst/>
                        </a:rPr>
                        <a:t>UN DESCUARTELAR</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053°-074°</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 </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SE UTILIZAN LOS FOQUES, </a:t>
                      </a:r>
                      <a:r>
                        <a:rPr lang="es-ES" sz="900" dirty="0" err="1">
                          <a:effectLst/>
                        </a:rPr>
                        <a:t>STAYS</a:t>
                      </a:r>
                      <a:r>
                        <a:rPr lang="es-ES" sz="900" dirty="0">
                          <a:effectLst/>
                        </a:rPr>
                        <a:t> Y CANGREJA</a:t>
                      </a:r>
                      <a:endParaRPr lang="es-EC" sz="1000" dirty="0">
                        <a:effectLst/>
                      </a:endParaRPr>
                    </a:p>
                    <a:p>
                      <a:pPr algn="ctr">
                        <a:spcBef>
                          <a:spcPts val="600"/>
                        </a:spcBef>
                        <a:spcAft>
                          <a:spcPts val="600"/>
                        </a:spcAft>
                      </a:pPr>
                      <a:r>
                        <a:rPr lang="es-ES" sz="900" dirty="0">
                          <a:effectLst/>
                        </a:rPr>
                        <a:t> </a:t>
                      </a:r>
                      <a:endParaRPr lang="es-EC" sz="1000" dirty="0">
                        <a:solidFill>
                          <a:srgbClr val="000000"/>
                        </a:solidFill>
                        <a:effectLst/>
                        <a:latin typeface="Arial"/>
                        <a:ea typeface="Calibri"/>
                        <a:cs typeface="Times New Roman"/>
                      </a:endParaRPr>
                    </a:p>
                  </a:txBody>
                  <a:tcPr marL="59134" marR="59134" marT="0" marB="0" anchor="ctr"/>
                </a:tc>
              </a:tr>
              <a:tr h="401973">
                <a:tc vMerge="1">
                  <a:txBody>
                    <a:bodyPr/>
                    <a:lstStyle/>
                    <a:p>
                      <a:endParaRPr lang="es-EC"/>
                    </a:p>
                  </a:txBody>
                  <a:tcPr/>
                </a:tc>
                <a:tc>
                  <a:txBody>
                    <a:bodyPr/>
                    <a:lstStyle/>
                    <a:p>
                      <a:pPr algn="ctr">
                        <a:spcBef>
                          <a:spcPts val="600"/>
                        </a:spcBef>
                        <a:spcAft>
                          <a:spcPts val="600"/>
                        </a:spcAft>
                      </a:pPr>
                      <a:r>
                        <a:rPr lang="es-ES" sz="900" dirty="0">
                          <a:effectLst/>
                        </a:rPr>
                        <a:t>287°-305°</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r h="505988">
                <a:tc rowSpan="2">
                  <a:txBody>
                    <a:bodyPr/>
                    <a:lstStyle/>
                    <a:p>
                      <a:pPr algn="ctr">
                        <a:spcBef>
                          <a:spcPts val="600"/>
                        </a:spcBef>
                        <a:spcAft>
                          <a:spcPts val="600"/>
                        </a:spcAft>
                      </a:pPr>
                      <a:r>
                        <a:rPr lang="es-ES" sz="900">
                          <a:effectLst/>
                        </a:rPr>
                        <a:t>DE TRAVÉS</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074°-101°</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EN CAJA ES DECIR, TODO LO QUE GIRA LAS VERGAS</a:t>
                      </a:r>
                      <a:endParaRPr lang="es-EC" sz="1000" dirty="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SE UTILIZAN VELAS CUCHILLAS Y VELAS CUADRAS, EN CAJA</a:t>
                      </a:r>
                      <a:endParaRPr lang="es-EC" sz="1000">
                        <a:effectLst/>
                      </a:endParaRPr>
                    </a:p>
                    <a:p>
                      <a:pPr algn="ctr">
                        <a:spcBef>
                          <a:spcPts val="600"/>
                        </a:spcBef>
                        <a:spcAft>
                          <a:spcPts val="600"/>
                        </a:spcAft>
                      </a:pPr>
                      <a:r>
                        <a:rPr lang="es-ES" sz="900">
                          <a:effectLst/>
                        </a:rPr>
                        <a:t> </a:t>
                      </a:r>
                      <a:endParaRPr lang="es-EC" sz="1000">
                        <a:solidFill>
                          <a:srgbClr val="000000"/>
                        </a:solidFill>
                        <a:effectLst/>
                        <a:latin typeface="Arial"/>
                        <a:ea typeface="Calibri"/>
                        <a:cs typeface="Times New Roman"/>
                      </a:endParaRPr>
                    </a:p>
                  </a:txBody>
                  <a:tcPr marL="59134" marR="59134" marT="0" marB="0" anchor="ctr"/>
                </a:tc>
              </a:tr>
              <a:tr h="244654">
                <a:tc vMerge="1">
                  <a:txBody>
                    <a:bodyPr/>
                    <a:lstStyle/>
                    <a:p>
                      <a:endParaRPr lang="es-EC"/>
                    </a:p>
                  </a:txBody>
                  <a:tcPr/>
                </a:tc>
                <a:tc>
                  <a:txBody>
                    <a:bodyPr/>
                    <a:lstStyle/>
                    <a:p>
                      <a:pPr algn="ctr">
                        <a:spcBef>
                          <a:spcPts val="600"/>
                        </a:spcBef>
                        <a:spcAft>
                          <a:spcPts val="600"/>
                        </a:spcAft>
                      </a:pPr>
                      <a:r>
                        <a:rPr lang="es-ES" sz="900" dirty="0">
                          <a:effectLst/>
                        </a:rPr>
                        <a:t>261°-287°</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r h="470030">
                <a:tc rowSpan="2">
                  <a:txBody>
                    <a:bodyPr/>
                    <a:lstStyle/>
                    <a:p>
                      <a:pPr algn="ctr">
                        <a:spcBef>
                          <a:spcPts val="600"/>
                        </a:spcBef>
                        <a:spcAft>
                          <a:spcPts val="600"/>
                        </a:spcAft>
                      </a:pPr>
                      <a:r>
                        <a:rPr lang="es-ES" sz="900">
                          <a:effectLst/>
                        </a:rPr>
                        <a:t>UN LARGO</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101°-129°</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22.5 GRADOS SE GIRAN LAS VERGAS</a:t>
                      </a:r>
                      <a:endParaRPr lang="es-EC" sz="1000" dirty="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SE UTILIZAN FOQUES, CUADRAS CANGREJA Y STAYS</a:t>
                      </a:r>
                      <a:endParaRPr lang="es-EC" sz="1000">
                        <a:solidFill>
                          <a:srgbClr val="000000"/>
                        </a:solidFill>
                        <a:effectLst/>
                        <a:latin typeface="Arial"/>
                        <a:ea typeface="Calibri"/>
                        <a:cs typeface="Times New Roman"/>
                      </a:endParaRPr>
                    </a:p>
                  </a:txBody>
                  <a:tcPr marL="59134" marR="59134" marT="0" marB="0" anchor="ctr"/>
                </a:tc>
              </a:tr>
              <a:tr h="142980">
                <a:tc vMerge="1">
                  <a:txBody>
                    <a:bodyPr/>
                    <a:lstStyle/>
                    <a:p>
                      <a:endParaRPr lang="es-EC"/>
                    </a:p>
                  </a:txBody>
                  <a:tcPr/>
                </a:tc>
                <a:tc>
                  <a:txBody>
                    <a:bodyPr/>
                    <a:lstStyle/>
                    <a:p>
                      <a:pPr algn="ctr">
                        <a:spcBef>
                          <a:spcPts val="600"/>
                        </a:spcBef>
                        <a:spcAft>
                          <a:spcPts val="600"/>
                        </a:spcAft>
                      </a:pPr>
                      <a:r>
                        <a:rPr lang="es-ES" sz="900" dirty="0">
                          <a:effectLst/>
                        </a:rPr>
                        <a:t>230°-261°</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r h="509199">
                <a:tc rowSpan="2">
                  <a:txBody>
                    <a:bodyPr/>
                    <a:lstStyle/>
                    <a:p>
                      <a:pPr algn="ctr">
                        <a:spcBef>
                          <a:spcPts val="600"/>
                        </a:spcBef>
                        <a:spcAft>
                          <a:spcPts val="600"/>
                        </a:spcAft>
                      </a:pPr>
                      <a:r>
                        <a:rPr lang="es-ES" sz="900">
                          <a:effectLst/>
                        </a:rPr>
                        <a:t>POR ALETA</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129°-150°</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HACIENDO GIRAR LAS VERGAS A ¼, ES DECIR A 11.25 GRADOS</a:t>
                      </a:r>
                      <a:endParaRPr lang="es-EC" sz="1000">
                        <a:effectLst/>
                      </a:endParaRPr>
                    </a:p>
                    <a:p>
                      <a:pPr algn="ctr">
                        <a:spcBef>
                          <a:spcPts val="600"/>
                        </a:spcBef>
                        <a:spcAft>
                          <a:spcPts val="600"/>
                        </a:spcAft>
                      </a:pPr>
                      <a:r>
                        <a:rPr lang="es-ES" sz="900">
                          <a:effectLst/>
                        </a:rPr>
                        <a:t> </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TODO EL APAREJO</a:t>
                      </a:r>
                      <a:endParaRPr lang="es-EC" sz="1000" dirty="0">
                        <a:effectLst/>
                      </a:endParaRPr>
                    </a:p>
                    <a:p>
                      <a:pPr algn="ctr">
                        <a:spcBef>
                          <a:spcPts val="600"/>
                        </a:spcBef>
                        <a:spcAft>
                          <a:spcPts val="600"/>
                        </a:spcAft>
                      </a:pPr>
                      <a:r>
                        <a:rPr lang="es-ES" sz="900" dirty="0">
                          <a:effectLst/>
                        </a:rPr>
                        <a:t> </a:t>
                      </a:r>
                      <a:endParaRPr lang="es-EC" sz="1000" dirty="0">
                        <a:solidFill>
                          <a:srgbClr val="000000"/>
                        </a:solidFill>
                        <a:effectLst/>
                        <a:latin typeface="Arial"/>
                        <a:ea typeface="Calibri"/>
                        <a:cs typeface="Times New Roman"/>
                      </a:endParaRPr>
                    </a:p>
                  </a:txBody>
                  <a:tcPr marL="59134" marR="59134" marT="0" marB="0" anchor="ctr"/>
                </a:tc>
              </a:tr>
              <a:tr h="338396">
                <a:tc vMerge="1">
                  <a:txBody>
                    <a:bodyPr/>
                    <a:lstStyle/>
                    <a:p>
                      <a:endParaRPr lang="es-EC"/>
                    </a:p>
                  </a:txBody>
                  <a:tcPr/>
                </a:tc>
                <a:tc>
                  <a:txBody>
                    <a:bodyPr/>
                    <a:lstStyle/>
                    <a:p>
                      <a:pPr algn="ctr">
                        <a:spcBef>
                          <a:spcPts val="600"/>
                        </a:spcBef>
                        <a:spcAft>
                          <a:spcPts val="600"/>
                        </a:spcAft>
                      </a:pPr>
                      <a:r>
                        <a:rPr lang="es-ES" sz="900" dirty="0">
                          <a:effectLst/>
                        </a:rPr>
                        <a:t>210°-230°</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r h="522683">
                <a:tc rowSpan="2">
                  <a:txBody>
                    <a:bodyPr/>
                    <a:lstStyle/>
                    <a:p>
                      <a:pPr algn="ctr">
                        <a:spcBef>
                          <a:spcPts val="600"/>
                        </a:spcBef>
                        <a:spcAft>
                          <a:spcPts val="600"/>
                        </a:spcAft>
                      </a:pPr>
                      <a:r>
                        <a:rPr lang="es-ES" sz="900">
                          <a:effectLst/>
                        </a:rPr>
                        <a:t>POR POPA</a:t>
                      </a:r>
                      <a:endParaRPr lang="es-EC" sz="1000">
                        <a:solidFill>
                          <a:srgbClr val="000000"/>
                        </a:solidFill>
                        <a:effectLst/>
                        <a:latin typeface="Arial"/>
                        <a:ea typeface="Calibri"/>
                        <a:cs typeface="Times New Roman"/>
                      </a:endParaRPr>
                    </a:p>
                  </a:txBody>
                  <a:tcPr marL="59134" marR="59134" marT="0" marB="0" anchor="ctr"/>
                </a:tc>
                <a:tc>
                  <a:txBody>
                    <a:bodyPr/>
                    <a:lstStyle/>
                    <a:p>
                      <a:pPr algn="ctr">
                        <a:spcBef>
                          <a:spcPts val="600"/>
                        </a:spcBef>
                        <a:spcAft>
                          <a:spcPts val="600"/>
                        </a:spcAft>
                      </a:pPr>
                      <a:r>
                        <a:rPr lang="es-ES" sz="900">
                          <a:effectLst/>
                        </a:rPr>
                        <a:t>150°-168°</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a:effectLst/>
                        </a:rPr>
                        <a:t>EN CRUZ, ES DECIR NO SE GIRAN LAS VERGAS</a:t>
                      </a:r>
                      <a:endParaRPr lang="es-EC" sz="1000">
                        <a:solidFill>
                          <a:srgbClr val="000000"/>
                        </a:solidFill>
                        <a:effectLst/>
                        <a:latin typeface="Arial"/>
                        <a:ea typeface="Calibri"/>
                        <a:cs typeface="Times New Roman"/>
                      </a:endParaRPr>
                    </a:p>
                  </a:txBody>
                  <a:tcPr marL="59134" marR="59134" marT="0" marB="0" anchor="ctr"/>
                </a:tc>
                <a:tc rowSpan="2">
                  <a:txBody>
                    <a:bodyPr/>
                    <a:lstStyle/>
                    <a:p>
                      <a:pPr algn="ctr">
                        <a:spcBef>
                          <a:spcPts val="600"/>
                        </a:spcBef>
                        <a:spcAft>
                          <a:spcPts val="600"/>
                        </a:spcAft>
                      </a:pPr>
                      <a:r>
                        <a:rPr lang="es-ES" sz="900" dirty="0">
                          <a:effectLst/>
                        </a:rPr>
                        <a:t>VELAS CUCHILLAS Y VELAS CUADRAS</a:t>
                      </a:r>
                      <a:endParaRPr lang="es-EC" sz="1000" dirty="0">
                        <a:solidFill>
                          <a:srgbClr val="000000"/>
                        </a:solidFill>
                        <a:effectLst/>
                        <a:latin typeface="Arial"/>
                        <a:ea typeface="Calibri"/>
                        <a:cs typeface="Times New Roman"/>
                      </a:endParaRPr>
                    </a:p>
                  </a:txBody>
                  <a:tcPr marL="59134" marR="59134" marT="0" marB="0" anchor="ctr"/>
                </a:tc>
              </a:tr>
              <a:tr h="504704">
                <a:tc vMerge="1">
                  <a:txBody>
                    <a:bodyPr/>
                    <a:lstStyle/>
                    <a:p>
                      <a:endParaRPr lang="es-EC"/>
                    </a:p>
                  </a:txBody>
                  <a:tcPr/>
                </a:tc>
                <a:tc>
                  <a:txBody>
                    <a:bodyPr/>
                    <a:lstStyle/>
                    <a:p>
                      <a:pPr algn="ctr">
                        <a:spcBef>
                          <a:spcPts val="600"/>
                        </a:spcBef>
                        <a:spcAft>
                          <a:spcPts val="600"/>
                        </a:spcAft>
                      </a:pPr>
                      <a:r>
                        <a:rPr lang="es-ES" sz="1000" dirty="0">
                          <a:effectLst/>
                        </a:rPr>
                        <a:t>191°-210°</a:t>
                      </a:r>
                      <a:endParaRPr lang="es-EC" sz="1000" dirty="0">
                        <a:solidFill>
                          <a:srgbClr val="000000"/>
                        </a:solidFill>
                        <a:effectLst/>
                        <a:latin typeface="Arial"/>
                        <a:ea typeface="Calibri"/>
                        <a:cs typeface="Times New Roman"/>
                      </a:endParaRPr>
                    </a:p>
                  </a:txBody>
                  <a:tcPr marL="59134" marR="59134" marT="0" marB="0" anchor="ctr"/>
                </a:tc>
                <a:tc vMerge="1">
                  <a:txBody>
                    <a:bodyPr/>
                    <a:lstStyle/>
                    <a:p>
                      <a:endParaRPr lang="es-EC"/>
                    </a:p>
                  </a:txBody>
                  <a:tcPr/>
                </a:tc>
                <a:tc vMerge="1">
                  <a:txBody>
                    <a:bodyPr/>
                    <a:lstStyle/>
                    <a:p>
                      <a:endParaRPr lang="es-EC"/>
                    </a:p>
                  </a:txBody>
                  <a:tcPr/>
                </a:tc>
              </a:tr>
            </a:tbl>
          </a:graphicData>
        </a:graphic>
      </p:graphicFrame>
      <p:pic>
        <p:nvPicPr>
          <p:cNvPr id="25" name="Picture 2" descr="C:\Users\byron santiago\Desktop\espe.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33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74" y="-68709"/>
            <a:ext cx="202674" cy="2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44624"/>
            <a:ext cx="9252520" cy="6858000"/>
          </a:xfrm>
          <a:prstGeom prst="rect">
            <a:avLst/>
          </a:prstGeom>
          <a:noFill/>
          <a:ln w="9525">
            <a:noFill/>
            <a:miter lim="800000"/>
            <a:headEnd/>
            <a:tailEnd/>
          </a:ln>
        </p:spPr>
      </p:pic>
      <p:sp>
        <p:nvSpPr>
          <p:cNvPr id="10" name="9 CuadroTexto"/>
          <p:cNvSpPr txBox="1"/>
          <p:nvPr/>
        </p:nvSpPr>
        <p:spPr>
          <a:xfrm>
            <a:off x="3995936" y="4674622"/>
            <a:ext cx="1223412" cy="338554"/>
          </a:xfrm>
          <a:prstGeom prst="rect">
            <a:avLst/>
          </a:prstGeom>
          <a:noFill/>
        </p:spPr>
        <p:txBody>
          <a:bodyPr wrap="none" rtlCol="0">
            <a:spAutoFit/>
          </a:bodyPr>
          <a:lstStyle/>
          <a:p>
            <a:r>
              <a:rPr lang="es-EC" sz="1600" dirty="0" smtClean="0">
                <a:latin typeface="Lucida Calligraphy" pitchFamily="66" charset="0"/>
              </a:rPr>
              <a:t>ESPAÑA</a:t>
            </a:r>
            <a:endParaRPr lang="es-EC" sz="1600" dirty="0">
              <a:latin typeface="Lucida Calligraphy" pitchFamily="66" charset="0"/>
            </a:endParaRPr>
          </a:p>
        </p:txBody>
      </p:sp>
      <p:sp>
        <p:nvSpPr>
          <p:cNvPr id="11" name="10 CuadroTexto"/>
          <p:cNvSpPr txBox="1"/>
          <p:nvPr/>
        </p:nvSpPr>
        <p:spPr>
          <a:xfrm>
            <a:off x="7020742" y="548680"/>
            <a:ext cx="1367682" cy="338554"/>
          </a:xfrm>
          <a:prstGeom prst="rect">
            <a:avLst/>
          </a:prstGeom>
          <a:noFill/>
        </p:spPr>
        <p:txBody>
          <a:bodyPr wrap="none" rtlCol="0">
            <a:spAutoFit/>
          </a:bodyPr>
          <a:lstStyle/>
          <a:p>
            <a:r>
              <a:rPr lang="es-EC" sz="1600" b="1" dirty="0" smtClean="0">
                <a:latin typeface="Lucida Calligraphy" pitchFamily="66" charset="0"/>
              </a:rPr>
              <a:t>FRANCIA</a:t>
            </a:r>
            <a:endParaRPr lang="es-EC" sz="1600" b="1" dirty="0">
              <a:latin typeface="Lucida Calligraphy" pitchFamily="66" charset="0"/>
            </a:endParaRPr>
          </a:p>
        </p:txBody>
      </p:sp>
      <p:sp>
        <p:nvSpPr>
          <p:cNvPr id="12" name="11 CuadroTexto"/>
          <p:cNvSpPr txBox="1"/>
          <p:nvPr/>
        </p:nvSpPr>
        <p:spPr>
          <a:xfrm>
            <a:off x="2236971" y="5184576"/>
            <a:ext cx="390813" cy="1916832"/>
          </a:xfrm>
          <a:prstGeom prst="rect">
            <a:avLst/>
          </a:prstGeom>
          <a:noFill/>
        </p:spPr>
        <p:txBody>
          <a:bodyPr vert="wordArtVert" wrap="square" rtlCol="0">
            <a:spAutoFit/>
          </a:bodyPr>
          <a:lstStyle/>
          <a:p>
            <a:r>
              <a:rPr lang="es-EC" sz="1100" b="1" dirty="0" smtClean="0">
                <a:latin typeface="Lucida Calligraphy" pitchFamily="66" charset="0"/>
              </a:rPr>
              <a:t>PORTUGAL</a:t>
            </a:r>
            <a:endParaRPr lang="es-EC" sz="1100" b="1" dirty="0">
              <a:latin typeface="Lucida Calligraphy" pitchFamily="66" charset="0"/>
            </a:endParaRPr>
          </a:p>
        </p:txBody>
      </p:sp>
      <p:sp>
        <p:nvSpPr>
          <p:cNvPr id="14" name="13 CuadroTexto"/>
          <p:cNvSpPr txBox="1"/>
          <p:nvPr/>
        </p:nvSpPr>
        <p:spPr>
          <a:xfrm>
            <a:off x="5697805" y="2442374"/>
            <a:ext cx="2042547" cy="276999"/>
          </a:xfrm>
          <a:prstGeom prst="rect">
            <a:avLst/>
          </a:prstGeom>
          <a:noFill/>
        </p:spPr>
        <p:txBody>
          <a:bodyPr wrap="none" rtlCol="0">
            <a:spAutoFit/>
          </a:bodyPr>
          <a:lstStyle/>
          <a:p>
            <a:r>
              <a:rPr lang="es-EC" sz="1200" dirty="0" smtClean="0">
                <a:solidFill>
                  <a:schemeClr val="bg1"/>
                </a:solidFill>
                <a:latin typeface="Lucida Calligraphy" pitchFamily="66" charset="0"/>
              </a:rPr>
              <a:t>BAHIA DE VIZCAYA</a:t>
            </a:r>
            <a:endParaRPr lang="es-EC" sz="1200" dirty="0">
              <a:solidFill>
                <a:schemeClr val="bg1"/>
              </a:solidFill>
              <a:latin typeface="Lucida Calligraphy" pitchFamily="66" charset="0"/>
            </a:endParaRPr>
          </a:p>
        </p:txBody>
      </p:sp>
      <p:sp>
        <p:nvSpPr>
          <p:cNvPr id="18" name="17 CuadroTexto"/>
          <p:cNvSpPr txBox="1"/>
          <p:nvPr/>
        </p:nvSpPr>
        <p:spPr>
          <a:xfrm rot="1064921">
            <a:off x="6421287" y="262965"/>
            <a:ext cx="1008112" cy="307777"/>
          </a:xfrm>
          <a:prstGeom prst="rect">
            <a:avLst/>
          </a:prstGeom>
          <a:noFill/>
        </p:spPr>
        <p:txBody>
          <a:bodyPr wrap="square" rtlCol="0">
            <a:spAutoFit/>
          </a:bodyPr>
          <a:lstStyle/>
          <a:p>
            <a:r>
              <a:rPr lang="es-EC" sz="1400" dirty="0" smtClean="0">
                <a:solidFill>
                  <a:schemeClr val="bg1"/>
                </a:solidFill>
              </a:rPr>
              <a:t>Rv 302°</a:t>
            </a:r>
            <a:endParaRPr lang="es-EC" sz="1400" dirty="0">
              <a:solidFill>
                <a:schemeClr val="bg1"/>
              </a:solidFill>
            </a:endParaRPr>
          </a:p>
        </p:txBody>
      </p:sp>
      <p:cxnSp>
        <p:nvCxnSpPr>
          <p:cNvPr id="19" name="18 Conector recto de flecha"/>
          <p:cNvCxnSpPr/>
          <p:nvPr/>
        </p:nvCxnSpPr>
        <p:spPr>
          <a:xfrm flipH="1" flipV="1">
            <a:off x="6300192" y="66110"/>
            <a:ext cx="792088" cy="22977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5364088" y="66110"/>
            <a:ext cx="936104"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rot="21244690">
            <a:off x="5674369" y="141991"/>
            <a:ext cx="751552" cy="307777"/>
          </a:xfrm>
          <a:prstGeom prst="rect">
            <a:avLst/>
          </a:prstGeom>
          <a:noFill/>
        </p:spPr>
        <p:txBody>
          <a:bodyPr wrap="none" rtlCol="0">
            <a:spAutoFit/>
          </a:bodyPr>
          <a:lstStyle/>
          <a:p>
            <a:r>
              <a:rPr lang="es-EC" sz="1400" dirty="0" smtClean="0">
                <a:solidFill>
                  <a:schemeClr val="bg1"/>
                </a:solidFill>
              </a:rPr>
              <a:t>Rv 258°</a:t>
            </a:r>
            <a:endParaRPr lang="es-EC" sz="1400" dirty="0">
              <a:solidFill>
                <a:schemeClr val="bg1"/>
              </a:solidFill>
            </a:endParaRPr>
          </a:p>
        </p:txBody>
      </p:sp>
      <p:cxnSp>
        <p:nvCxnSpPr>
          <p:cNvPr id="24" name="23 Conector recto de flecha"/>
          <p:cNvCxnSpPr/>
          <p:nvPr/>
        </p:nvCxnSpPr>
        <p:spPr>
          <a:xfrm flipH="1">
            <a:off x="4572000" y="282134"/>
            <a:ext cx="792089" cy="3547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rot="20479611">
            <a:off x="4725885" y="425543"/>
            <a:ext cx="738985" cy="307777"/>
          </a:xfrm>
          <a:prstGeom prst="rect">
            <a:avLst/>
          </a:prstGeom>
          <a:noFill/>
        </p:spPr>
        <p:txBody>
          <a:bodyPr wrap="none" rtlCol="0">
            <a:spAutoFit/>
          </a:bodyPr>
          <a:lstStyle/>
          <a:p>
            <a:r>
              <a:rPr lang="es-EC" sz="1400" dirty="0" smtClean="0">
                <a:solidFill>
                  <a:schemeClr val="bg1"/>
                </a:solidFill>
              </a:rPr>
              <a:t>Rv 255°</a:t>
            </a:r>
            <a:endParaRPr lang="es-EC" sz="1400" dirty="0">
              <a:solidFill>
                <a:schemeClr val="bg1"/>
              </a:solidFill>
            </a:endParaRPr>
          </a:p>
        </p:txBody>
      </p:sp>
      <p:sp>
        <p:nvSpPr>
          <p:cNvPr id="31" name="30 CuadroTexto"/>
          <p:cNvSpPr txBox="1"/>
          <p:nvPr/>
        </p:nvSpPr>
        <p:spPr>
          <a:xfrm rot="20397578">
            <a:off x="4369762" y="2755795"/>
            <a:ext cx="748218"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245°</a:t>
            </a:r>
            <a:endParaRPr lang="es-EC" sz="1400" dirty="0">
              <a:solidFill>
                <a:schemeClr val="bg1"/>
              </a:solidFill>
            </a:endParaRPr>
          </a:p>
        </p:txBody>
      </p:sp>
      <p:cxnSp>
        <p:nvCxnSpPr>
          <p:cNvPr id="33" name="32 Conector recto de flecha"/>
          <p:cNvCxnSpPr/>
          <p:nvPr/>
        </p:nvCxnSpPr>
        <p:spPr>
          <a:xfrm flipH="1">
            <a:off x="1331642" y="2060848"/>
            <a:ext cx="5593701" cy="182168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4572000" y="692696"/>
            <a:ext cx="523378" cy="5040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rot="2634900">
            <a:off x="4292143" y="831554"/>
            <a:ext cx="704937"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135°</a:t>
            </a:r>
            <a:endParaRPr lang="es-EC" sz="1400" dirty="0">
              <a:solidFill>
                <a:schemeClr val="bg1"/>
              </a:solidFill>
            </a:endParaRPr>
          </a:p>
        </p:txBody>
      </p:sp>
      <p:cxnSp>
        <p:nvCxnSpPr>
          <p:cNvPr id="32" name="31 Conector recto de flecha"/>
          <p:cNvCxnSpPr/>
          <p:nvPr/>
        </p:nvCxnSpPr>
        <p:spPr>
          <a:xfrm>
            <a:off x="5160331" y="1276698"/>
            <a:ext cx="1765012" cy="56812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8 Triángulo isósceles"/>
          <p:cNvSpPr/>
          <p:nvPr/>
        </p:nvSpPr>
        <p:spPr>
          <a:xfrm rot="15016117">
            <a:off x="6203659" y="-147813"/>
            <a:ext cx="247050" cy="279852"/>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cxnSp>
        <p:nvCxnSpPr>
          <p:cNvPr id="45" name="44 Conector recto de flecha"/>
          <p:cNvCxnSpPr/>
          <p:nvPr/>
        </p:nvCxnSpPr>
        <p:spPr>
          <a:xfrm>
            <a:off x="1187624" y="3882534"/>
            <a:ext cx="0" cy="28588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rot="1110482">
            <a:off x="5546823" y="1506725"/>
            <a:ext cx="694870"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110°</a:t>
            </a:r>
            <a:endParaRPr lang="es-EC" sz="1400" dirty="0">
              <a:solidFill>
                <a:schemeClr val="bg1"/>
              </a:solidFill>
            </a:endParaRPr>
          </a:p>
        </p:txBody>
      </p:sp>
      <p:sp>
        <p:nvSpPr>
          <p:cNvPr id="49" name="48 CuadroTexto"/>
          <p:cNvSpPr txBox="1"/>
          <p:nvPr/>
        </p:nvSpPr>
        <p:spPr>
          <a:xfrm rot="16200000">
            <a:off x="974040" y="4967055"/>
            <a:ext cx="734945" cy="307777"/>
          </a:xfrm>
          <a:prstGeom prst="rect">
            <a:avLst/>
          </a:prstGeom>
          <a:noFill/>
        </p:spPr>
        <p:txBody>
          <a:bodyPr wrap="none" rtlCol="0">
            <a:spAutoFit/>
          </a:bodyPr>
          <a:lstStyle/>
          <a:p>
            <a:r>
              <a:rPr lang="es-EC" sz="1400" dirty="0" err="1" smtClean="0">
                <a:solidFill>
                  <a:schemeClr val="bg1"/>
                </a:solidFill>
              </a:rPr>
              <a:t>Rv</a:t>
            </a:r>
            <a:r>
              <a:rPr lang="es-EC" sz="1400" dirty="0">
                <a:solidFill>
                  <a:schemeClr val="bg1"/>
                </a:solidFill>
              </a:rPr>
              <a:t> </a:t>
            </a:r>
            <a:r>
              <a:rPr lang="es-EC" sz="1400" dirty="0" smtClean="0">
                <a:solidFill>
                  <a:schemeClr val="bg1"/>
                </a:solidFill>
              </a:rPr>
              <a:t>180°</a:t>
            </a:r>
            <a:endParaRPr lang="es-EC" sz="1400" dirty="0">
              <a:solidFill>
                <a:schemeClr val="bg1"/>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41462"/>
            <a:ext cx="234079" cy="2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476672"/>
            <a:ext cx="230904" cy="29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3658" y="980728"/>
            <a:ext cx="240430" cy="29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208" y="1841661"/>
            <a:ext cx="234080" cy="2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075" y="3684537"/>
            <a:ext cx="24169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2631" y="6597352"/>
            <a:ext cx="242466"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75 Rectángulo"/>
          <p:cNvSpPr/>
          <p:nvPr/>
        </p:nvSpPr>
        <p:spPr>
          <a:xfrm>
            <a:off x="-2268759" y="3789040"/>
            <a:ext cx="2064094" cy="26603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76 CuadroTexto"/>
          <p:cNvSpPr txBox="1"/>
          <p:nvPr/>
        </p:nvSpPr>
        <p:spPr>
          <a:xfrm>
            <a:off x="-2196750" y="4380532"/>
            <a:ext cx="1992084"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F. viento: 31-26 </a:t>
            </a:r>
            <a:r>
              <a:rPr lang="es-EC" dirty="0" err="1" smtClean="0">
                <a:ln w="10160">
                  <a:solidFill>
                    <a:schemeClr val="accent1"/>
                  </a:solidFill>
                  <a:prstDash val="solid"/>
                </a:ln>
                <a:solidFill>
                  <a:srgbClr val="FFFFFF"/>
                </a:solidFill>
                <a:effectLst>
                  <a:outerShdw blurRad="38100" dist="32000" dir="5400000" algn="tl">
                    <a:srgbClr val="000000">
                      <a:alpha val="30000"/>
                    </a:srgbClr>
                  </a:outerShdw>
                </a:effectLst>
              </a:rPr>
              <a:t>Kn</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87" name="86 CuadroTexto"/>
          <p:cNvSpPr txBox="1"/>
          <p:nvPr/>
        </p:nvSpPr>
        <p:spPr>
          <a:xfrm>
            <a:off x="-2268760" y="4715046"/>
            <a:ext cx="2190856"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D. viento:  220°-205°</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cxnSp>
        <p:nvCxnSpPr>
          <p:cNvPr id="81" name="80 Conector recto de flecha"/>
          <p:cNvCxnSpPr/>
          <p:nvPr/>
        </p:nvCxnSpPr>
        <p:spPr>
          <a:xfrm flipH="1">
            <a:off x="-1400530" y="5156386"/>
            <a:ext cx="396665" cy="75643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graphicFrame>
        <p:nvGraphicFramePr>
          <p:cNvPr id="4" name="3 Tabla"/>
          <p:cNvGraphicFramePr>
            <a:graphicFrameLocks noGrp="1"/>
          </p:cNvGraphicFramePr>
          <p:nvPr>
            <p:extLst>
              <p:ext uri="{D42A27DB-BD31-4B8C-83A1-F6EECF244321}">
                <p14:modId xmlns:p14="http://schemas.microsoft.com/office/powerpoint/2010/main" val="795801677"/>
              </p:ext>
            </p:extLst>
          </p:nvPr>
        </p:nvGraphicFramePr>
        <p:xfrm>
          <a:off x="2375728" y="1428203"/>
          <a:ext cx="5439297" cy="2305339"/>
        </p:xfrm>
        <a:graphic>
          <a:graphicData uri="http://schemas.openxmlformats.org/drawingml/2006/table">
            <a:tbl>
              <a:tblPr firstRow="1" bandRow="1">
                <a:tableStyleId>{5C22544A-7EE6-4342-B048-85BDC9FD1C3A}</a:tableStyleId>
              </a:tblPr>
              <a:tblGrid>
                <a:gridCol w="837906"/>
                <a:gridCol w="923588"/>
                <a:gridCol w="1002769"/>
                <a:gridCol w="891678"/>
                <a:gridCol w="891678"/>
                <a:gridCol w="891678"/>
              </a:tblGrid>
              <a:tr h="404832">
                <a:tc gridSpan="6">
                  <a:txBody>
                    <a:bodyPr/>
                    <a:lstStyle/>
                    <a:p>
                      <a:pPr algn="ctr">
                        <a:lnSpc>
                          <a:spcPct val="115000"/>
                        </a:lnSpc>
                        <a:spcBef>
                          <a:spcPts val="600"/>
                        </a:spcBef>
                        <a:spcAft>
                          <a:spcPts val="600"/>
                        </a:spcAft>
                      </a:pPr>
                      <a:r>
                        <a:rPr lang="es-EC" sz="1000" b="1" dirty="0" err="1">
                          <a:effectLst/>
                        </a:rPr>
                        <a:t>WAYPOINT</a:t>
                      </a:r>
                      <a:r>
                        <a:rPr lang="es-EC" sz="1000" b="1" dirty="0">
                          <a:effectLst/>
                        </a:rPr>
                        <a:t> </a:t>
                      </a:r>
                      <a:r>
                        <a:rPr lang="es-EC" sz="1000" b="1" dirty="0" smtClean="0">
                          <a:effectLst/>
                        </a:rPr>
                        <a:t>1-3</a:t>
                      </a:r>
                      <a:endParaRPr lang="es-EC" sz="1050" b="1" dirty="0">
                        <a:solidFill>
                          <a:srgbClr val="000000"/>
                        </a:solidFill>
                        <a:effectLst/>
                        <a:latin typeface="Arial"/>
                        <a:ea typeface="Calibri"/>
                        <a:cs typeface="Times New Roman"/>
                      </a:endParaRPr>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a:lnSpc>
                          <a:spcPct val="115000"/>
                        </a:lnSpc>
                        <a:spcBef>
                          <a:spcPts val="600"/>
                        </a:spcBef>
                        <a:spcAft>
                          <a:spcPts val="600"/>
                        </a:spcAft>
                      </a:pPr>
                      <a:endParaRPr lang="es-EC" sz="1000" dirty="0">
                        <a:solidFill>
                          <a:srgbClr val="000000"/>
                        </a:solidFill>
                        <a:effectLst/>
                        <a:latin typeface="Arial"/>
                        <a:ea typeface="Calibri"/>
                        <a:cs typeface="Times New Roman"/>
                      </a:endParaRPr>
                    </a:p>
                  </a:txBody>
                  <a:tcPr anchor="ctr"/>
                </a:tc>
                <a:tc hMerge="1">
                  <a:txBody>
                    <a:bodyPr/>
                    <a:lstStyle/>
                    <a:p>
                      <a:pPr algn="ctr">
                        <a:lnSpc>
                          <a:spcPct val="115000"/>
                        </a:lnSpc>
                        <a:spcBef>
                          <a:spcPts val="600"/>
                        </a:spcBef>
                        <a:spcAft>
                          <a:spcPts val="600"/>
                        </a:spcAft>
                      </a:pPr>
                      <a:endParaRPr lang="es-EC" sz="1000" dirty="0">
                        <a:solidFill>
                          <a:srgbClr val="000000"/>
                        </a:solidFill>
                        <a:effectLst/>
                        <a:latin typeface="Arial"/>
                        <a:ea typeface="Calibri"/>
                        <a:cs typeface="Times New Roman"/>
                      </a:endParaRPr>
                    </a:p>
                  </a:txBody>
                  <a:tcPr anchor="ctr"/>
                </a:tc>
              </a:tr>
              <a:tr h="389587">
                <a:tc gridSpan="2">
                  <a:txBody>
                    <a:bodyPr/>
                    <a:lstStyle/>
                    <a:p>
                      <a:pPr algn="ctr">
                        <a:lnSpc>
                          <a:spcPct val="115000"/>
                        </a:lnSpc>
                        <a:spcBef>
                          <a:spcPts val="600"/>
                        </a:spcBef>
                        <a:spcAft>
                          <a:spcPts val="600"/>
                        </a:spcAft>
                      </a:pPr>
                      <a:r>
                        <a:rPr lang="es-EC" sz="1000" b="1" dirty="0" smtClean="0">
                          <a:solidFill>
                            <a:schemeClr val="dk1"/>
                          </a:solidFill>
                          <a:effectLst/>
                          <a:latin typeface="+mn-lt"/>
                          <a:ea typeface="+mn-ea"/>
                          <a:cs typeface="+mn-cs"/>
                        </a:rPr>
                        <a:t>NAVEGACIÓN</a:t>
                      </a:r>
                      <a:endParaRPr lang="es-EC" sz="1050" b="1" dirty="0">
                        <a:solidFill>
                          <a:srgbClr val="000000"/>
                        </a:solidFill>
                        <a:effectLst/>
                        <a:latin typeface="Arial"/>
                        <a:ea typeface="Calibri"/>
                        <a:cs typeface="Times New Roman"/>
                      </a:endParaRPr>
                    </a:p>
                  </a:txBody>
                  <a:tcPr anchor="ctr"/>
                </a:tc>
                <a:tc hMerge="1">
                  <a:txBody>
                    <a:bodyPr/>
                    <a:lstStyle/>
                    <a:p>
                      <a:endParaRPr lang="es-EC"/>
                    </a:p>
                  </a:txBody>
                  <a:tcPr/>
                </a:tc>
                <a:tc rowSpan="2">
                  <a:txBody>
                    <a:bodyPr/>
                    <a:lstStyle/>
                    <a:p>
                      <a:pPr algn="ctr">
                        <a:lnSpc>
                          <a:spcPct val="115000"/>
                        </a:lnSpc>
                        <a:spcBef>
                          <a:spcPts val="600"/>
                        </a:spcBef>
                        <a:spcAft>
                          <a:spcPts val="600"/>
                        </a:spcAft>
                      </a:pPr>
                      <a:r>
                        <a:rPr lang="es-EC" sz="1000" b="1">
                          <a:effectLst/>
                        </a:rPr>
                        <a:t>DISTANCIA (MN)</a:t>
                      </a:r>
                      <a:endParaRPr lang="es-EC" sz="1050" b="1">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000" b="1" dirty="0">
                          <a:effectLst/>
                        </a:rPr>
                        <a:t>VELOCIDAD (</a:t>
                      </a:r>
                      <a:r>
                        <a:rPr lang="es-EC" sz="1000" b="1" dirty="0" err="1">
                          <a:effectLst/>
                        </a:rPr>
                        <a:t>NDS</a:t>
                      </a:r>
                      <a:r>
                        <a:rPr lang="es-EC" sz="1000" b="1" dirty="0">
                          <a:effectLst/>
                        </a:rPr>
                        <a:t>)</a:t>
                      </a:r>
                      <a:endParaRPr lang="es-EC" sz="1050" b="1" dirty="0">
                        <a:solidFill>
                          <a:srgbClr val="000000"/>
                        </a:solidFill>
                        <a:effectLst/>
                        <a:latin typeface="Arial"/>
                        <a:ea typeface="Calibri"/>
                        <a:cs typeface="Times New Roman"/>
                      </a:endParaRPr>
                    </a:p>
                  </a:txBody>
                  <a:tcPr marL="0" marR="0" marT="0" marB="0" anchor="ctr"/>
                </a:tc>
                <a:tc rowSpan="2">
                  <a:txBody>
                    <a:bodyPr/>
                    <a:lstStyle/>
                    <a:p>
                      <a:pPr algn="ctr">
                        <a:lnSpc>
                          <a:spcPct val="115000"/>
                        </a:lnSpc>
                        <a:spcBef>
                          <a:spcPts val="600"/>
                        </a:spcBef>
                        <a:spcAft>
                          <a:spcPts val="600"/>
                        </a:spcAft>
                      </a:pPr>
                      <a:r>
                        <a:rPr lang="es-EC" sz="1050" b="1" dirty="0" smtClean="0">
                          <a:solidFill>
                            <a:srgbClr val="000000"/>
                          </a:solidFill>
                          <a:effectLst/>
                          <a:latin typeface="Arial"/>
                          <a:ea typeface="Calibri"/>
                          <a:cs typeface="Times New Roman"/>
                        </a:rPr>
                        <a:t>TIEMPO (HORAS)</a:t>
                      </a:r>
                      <a:endParaRPr lang="es-EC" sz="1050" b="1" dirty="0">
                        <a:solidFill>
                          <a:srgbClr val="000000"/>
                        </a:solidFill>
                        <a:effectLst/>
                        <a:latin typeface="Arial"/>
                        <a:ea typeface="Calibri"/>
                        <a:cs typeface="Times New Roman"/>
                      </a:endParaRPr>
                    </a:p>
                  </a:txBody>
                  <a:tcPr marL="0" marR="0" marT="0" marB="0" anchor="ctr"/>
                </a:tc>
                <a:tc rowSpan="2">
                  <a:txBody>
                    <a:bodyPr/>
                    <a:lstStyle/>
                    <a:p>
                      <a:pPr algn="ctr">
                        <a:lnSpc>
                          <a:spcPct val="115000"/>
                        </a:lnSpc>
                        <a:spcBef>
                          <a:spcPts val="600"/>
                        </a:spcBef>
                        <a:spcAft>
                          <a:spcPts val="600"/>
                        </a:spcAft>
                      </a:pPr>
                      <a:r>
                        <a:rPr lang="es-EC" sz="1050" b="1" dirty="0" smtClean="0">
                          <a:solidFill>
                            <a:srgbClr val="000000"/>
                          </a:solidFill>
                          <a:effectLst/>
                          <a:latin typeface="Arial"/>
                          <a:ea typeface="Calibri"/>
                          <a:cs typeface="Times New Roman"/>
                        </a:rPr>
                        <a:t>CONSUMO (</a:t>
                      </a:r>
                      <a:r>
                        <a:rPr lang="es-EC" sz="1050" b="1" dirty="0" err="1" smtClean="0">
                          <a:solidFill>
                            <a:srgbClr val="000000"/>
                          </a:solidFill>
                          <a:effectLst/>
                          <a:latin typeface="Arial"/>
                          <a:ea typeface="Calibri"/>
                          <a:cs typeface="Times New Roman"/>
                        </a:rPr>
                        <a:t>GLNS</a:t>
                      </a:r>
                      <a:r>
                        <a:rPr lang="es-EC" sz="1050" b="1" dirty="0" smtClean="0">
                          <a:solidFill>
                            <a:srgbClr val="000000"/>
                          </a:solidFill>
                          <a:effectLst/>
                          <a:latin typeface="Arial"/>
                          <a:ea typeface="Calibri"/>
                          <a:cs typeface="Times New Roman"/>
                        </a:rPr>
                        <a:t>)</a:t>
                      </a:r>
                      <a:endParaRPr lang="es-EC" sz="1050" b="1" dirty="0">
                        <a:solidFill>
                          <a:srgbClr val="000000"/>
                        </a:solidFill>
                        <a:effectLst/>
                        <a:latin typeface="Arial"/>
                        <a:ea typeface="Calibri"/>
                        <a:cs typeface="Times New Roman"/>
                      </a:endParaRPr>
                    </a:p>
                  </a:txBody>
                  <a:tcPr marL="0" marR="0" marT="0" marB="0" anchor="ctr"/>
                </a:tc>
              </a:tr>
              <a:tr h="576758">
                <a:tc>
                  <a:txBody>
                    <a:bodyPr/>
                    <a:lstStyle/>
                    <a:p>
                      <a:pPr algn="ctr">
                        <a:lnSpc>
                          <a:spcPct val="115000"/>
                        </a:lnSpc>
                        <a:spcBef>
                          <a:spcPts val="600"/>
                        </a:spcBef>
                        <a:spcAft>
                          <a:spcPts val="600"/>
                        </a:spcAft>
                      </a:pPr>
                      <a:r>
                        <a:rPr lang="es-EC" sz="1000" b="1" dirty="0" err="1" smtClean="0">
                          <a:solidFill>
                            <a:schemeClr val="dk1"/>
                          </a:solidFill>
                          <a:effectLst/>
                          <a:latin typeface="+mn-lt"/>
                          <a:ea typeface="+mn-ea"/>
                          <a:cs typeface="+mn-cs"/>
                        </a:rPr>
                        <a:t>MAQ</a:t>
                      </a:r>
                      <a:r>
                        <a:rPr lang="es-EC" sz="1000" b="1" dirty="0" smtClean="0">
                          <a:solidFill>
                            <a:schemeClr val="dk1"/>
                          </a:solidFill>
                          <a:effectLst/>
                          <a:latin typeface="+mn-lt"/>
                          <a:ea typeface="+mn-ea"/>
                          <a:cs typeface="+mn-cs"/>
                        </a:rPr>
                        <a:t>. </a:t>
                      </a:r>
                      <a:r>
                        <a:rPr lang="es-EC" sz="1000" b="1" dirty="0" err="1" smtClean="0">
                          <a:solidFill>
                            <a:schemeClr val="dk1"/>
                          </a:solidFill>
                          <a:effectLst/>
                          <a:latin typeface="+mn-lt"/>
                          <a:ea typeface="+mn-ea"/>
                          <a:cs typeface="+mn-cs"/>
                        </a:rPr>
                        <a:t>PRINC</a:t>
                      </a:r>
                      <a:r>
                        <a:rPr lang="es-EC" sz="1000" b="1" dirty="0" smtClean="0">
                          <a:solidFill>
                            <a:schemeClr val="dk1"/>
                          </a:solidFill>
                          <a:effectLst/>
                          <a:latin typeface="+mn-lt"/>
                          <a:ea typeface="+mn-ea"/>
                          <a:cs typeface="+mn-cs"/>
                        </a:rPr>
                        <a:t>.</a:t>
                      </a:r>
                      <a:endParaRPr lang="es-EC" sz="1050" b="1"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1" dirty="0" smtClean="0">
                          <a:solidFill>
                            <a:schemeClr val="dk1"/>
                          </a:solidFill>
                          <a:effectLst/>
                          <a:latin typeface="+mn-lt"/>
                          <a:ea typeface="+mn-ea"/>
                          <a:cs typeface="+mn-cs"/>
                        </a:rPr>
                        <a:t>APAREJO</a:t>
                      </a:r>
                      <a:endParaRPr lang="es-EC" sz="1050" b="1" dirty="0">
                        <a:solidFill>
                          <a:srgbClr val="000000"/>
                        </a:solidFill>
                        <a:effectLst/>
                        <a:latin typeface="Arial"/>
                        <a:ea typeface="Calibri"/>
                        <a:cs typeface="Times New Roman"/>
                      </a:endParaRPr>
                    </a:p>
                  </a:txBody>
                  <a:tcPr anchor="ct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r>
              <a:tr h="934162">
                <a:tc>
                  <a:txBody>
                    <a:bodyPr/>
                    <a:lstStyle/>
                    <a:p>
                      <a:pPr algn="ctr">
                        <a:lnSpc>
                          <a:spcPct val="115000"/>
                        </a:lnSpc>
                        <a:spcBef>
                          <a:spcPts val="600"/>
                        </a:spcBef>
                        <a:spcAft>
                          <a:spcPts val="600"/>
                        </a:spcAft>
                      </a:pPr>
                      <a:r>
                        <a:rPr lang="es-EC" sz="1000" b="0" dirty="0" smtClean="0">
                          <a:solidFill>
                            <a:schemeClr val="dk1"/>
                          </a:solidFill>
                          <a:effectLst/>
                          <a:latin typeface="+mn-lt"/>
                          <a:ea typeface="+mn-ea"/>
                          <a:cs typeface="+mn-cs"/>
                        </a:rPr>
                        <a:t>1800</a:t>
                      </a:r>
                      <a:r>
                        <a:rPr lang="es-EC" sz="1000" b="0" baseline="0" dirty="0" smtClean="0">
                          <a:solidFill>
                            <a:schemeClr val="dk1"/>
                          </a:solidFill>
                          <a:effectLst/>
                          <a:latin typeface="+mn-lt"/>
                          <a:ea typeface="+mn-ea"/>
                          <a:cs typeface="+mn-cs"/>
                        </a:rPr>
                        <a:t> rpm</a:t>
                      </a:r>
                      <a:endParaRPr lang="es-EC" sz="1050" b="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0" dirty="0" smtClean="0">
                          <a:solidFill>
                            <a:schemeClr val="dk1"/>
                          </a:solidFill>
                          <a:effectLst/>
                          <a:latin typeface="+mn-lt"/>
                          <a:ea typeface="+mn-ea"/>
                          <a:cs typeface="+mn-cs"/>
                        </a:rPr>
                        <a:t>Aferrado</a:t>
                      </a:r>
                      <a:endParaRPr lang="es-EC" sz="1050" b="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0" dirty="0" smtClean="0">
                          <a:solidFill>
                            <a:schemeClr val="dk1"/>
                          </a:solidFill>
                          <a:effectLst/>
                          <a:latin typeface="+mn-lt"/>
                          <a:ea typeface="+mn-ea"/>
                          <a:cs typeface="+mn-cs"/>
                        </a:rPr>
                        <a:t>226</a:t>
                      </a:r>
                      <a:endParaRPr lang="es-EC" sz="1050" b="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0" dirty="0" smtClean="0">
                          <a:effectLst/>
                        </a:rPr>
                        <a:t>10-9 </a:t>
                      </a:r>
                      <a:endParaRPr lang="es-EC" sz="1050" b="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50" b="0" dirty="0" smtClean="0">
                          <a:solidFill>
                            <a:srgbClr val="000000"/>
                          </a:solidFill>
                          <a:effectLst/>
                          <a:latin typeface="Arial"/>
                          <a:ea typeface="Calibri"/>
                          <a:cs typeface="Times New Roman"/>
                        </a:rPr>
                        <a:t>26</a:t>
                      </a:r>
                      <a:endParaRPr lang="es-EC" sz="1050" b="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50" b="0" dirty="0" smtClean="0">
                          <a:solidFill>
                            <a:srgbClr val="000000"/>
                          </a:solidFill>
                          <a:effectLst/>
                          <a:latin typeface="Arial"/>
                          <a:ea typeface="Calibri"/>
                          <a:cs typeface="Times New Roman"/>
                        </a:rPr>
                        <a:t>780 </a:t>
                      </a:r>
                      <a:endParaRPr lang="es-EC" sz="1050" b="0" dirty="0">
                        <a:solidFill>
                          <a:srgbClr val="000000"/>
                        </a:solidFill>
                        <a:effectLst/>
                        <a:latin typeface="Arial"/>
                        <a:ea typeface="Calibri"/>
                        <a:cs typeface="Times New Roman"/>
                      </a:endParaRPr>
                    </a:p>
                  </a:txBody>
                  <a:tcPr anchor="ctr"/>
                </a:tc>
              </a:tr>
            </a:tbl>
          </a:graphicData>
        </a:graphic>
      </p:graphicFrame>
    </p:spTree>
    <p:extLst>
      <p:ext uri="{BB962C8B-B14F-4D97-AF65-F5344CB8AC3E}">
        <p14:creationId xmlns:p14="http://schemas.microsoft.com/office/powerpoint/2010/main" val="35232632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 L -0.10243 0.04857 " pathEditMode="relative" rAng="0" ptsTypes="AA">
                                      <p:cBhvr>
                                        <p:cTn id="6" dur="2750" fill="hold"/>
                                        <p:tgtEl>
                                          <p:spTgt spid="9"/>
                                        </p:tgtEl>
                                        <p:attrNameLst>
                                          <p:attrName>ppt_x</p:attrName>
                                          <p:attrName>ppt_y</p:attrName>
                                        </p:attrNameLst>
                                      </p:cBhvr>
                                      <p:rCtr x="-5122" y="242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10243 0.03793 L -0.18906 0.09019 " pathEditMode="relative" rAng="0" ptsTypes="AA">
                                      <p:cBhvr>
                                        <p:cTn id="10" dur="2750" fill="hold"/>
                                        <p:tgtEl>
                                          <p:spTgt spid="9"/>
                                        </p:tgtEl>
                                        <p:attrNameLst>
                                          <p:attrName>ppt_x</p:attrName>
                                          <p:attrName>ppt_y</p:attrName>
                                        </p:attrNameLst>
                                      </p:cBhvr>
                                      <p:rCtr x="-4340" y="2613"/>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4624"/>
            <a:ext cx="9252520" cy="6858000"/>
          </a:xfrm>
          <a:prstGeom prst="rect">
            <a:avLst/>
          </a:prstGeom>
          <a:noFill/>
          <a:ln w="9525">
            <a:noFill/>
            <a:miter lim="800000"/>
            <a:headEnd/>
            <a:tailEnd/>
          </a:ln>
        </p:spPr>
      </p:pic>
      <p:sp>
        <p:nvSpPr>
          <p:cNvPr id="10" name="9 CuadroTexto"/>
          <p:cNvSpPr txBox="1"/>
          <p:nvPr/>
        </p:nvSpPr>
        <p:spPr>
          <a:xfrm>
            <a:off x="3995936" y="4674622"/>
            <a:ext cx="1223412" cy="338554"/>
          </a:xfrm>
          <a:prstGeom prst="rect">
            <a:avLst/>
          </a:prstGeom>
          <a:noFill/>
        </p:spPr>
        <p:txBody>
          <a:bodyPr wrap="none" rtlCol="0">
            <a:spAutoFit/>
          </a:bodyPr>
          <a:lstStyle/>
          <a:p>
            <a:r>
              <a:rPr lang="es-EC" sz="1600" dirty="0" smtClean="0">
                <a:latin typeface="Lucida Calligraphy" pitchFamily="66" charset="0"/>
              </a:rPr>
              <a:t>ESPAÑA</a:t>
            </a:r>
            <a:endParaRPr lang="es-EC" sz="1600" dirty="0">
              <a:latin typeface="Lucida Calligraphy" pitchFamily="66" charset="0"/>
            </a:endParaRPr>
          </a:p>
        </p:txBody>
      </p:sp>
      <p:sp>
        <p:nvSpPr>
          <p:cNvPr id="11" name="10 CuadroTexto"/>
          <p:cNvSpPr txBox="1"/>
          <p:nvPr/>
        </p:nvSpPr>
        <p:spPr>
          <a:xfrm>
            <a:off x="7020742" y="548680"/>
            <a:ext cx="1367682" cy="338554"/>
          </a:xfrm>
          <a:prstGeom prst="rect">
            <a:avLst/>
          </a:prstGeom>
          <a:noFill/>
        </p:spPr>
        <p:txBody>
          <a:bodyPr wrap="none" rtlCol="0">
            <a:spAutoFit/>
          </a:bodyPr>
          <a:lstStyle/>
          <a:p>
            <a:r>
              <a:rPr lang="es-EC" sz="1600" b="1" dirty="0" smtClean="0">
                <a:latin typeface="Lucida Calligraphy" pitchFamily="66" charset="0"/>
              </a:rPr>
              <a:t>FRANCIA</a:t>
            </a:r>
            <a:endParaRPr lang="es-EC" sz="1600" b="1" dirty="0">
              <a:latin typeface="Lucida Calligraphy" pitchFamily="66" charset="0"/>
            </a:endParaRPr>
          </a:p>
        </p:txBody>
      </p:sp>
      <p:sp>
        <p:nvSpPr>
          <p:cNvPr id="12" name="11 CuadroTexto"/>
          <p:cNvSpPr txBox="1"/>
          <p:nvPr/>
        </p:nvSpPr>
        <p:spPr>
          <a:xfrm>
            <a:off x="2236971" y="5184576"/>
            <a:ext cx="390813" cy="1916832"/>
          </a:xfrm>
          <a:prstGeom prst="rect">
            <a:avLst/>
          </a:prstGeom>
          <a:noFill/>
        </p:spPr>
        <p:txBody>
          <a:bodyPr vert="wordArtVert" wrap="square" rtlCol="0">
            <a:spAutoFit/>
          </a:bodyPr>
          <a:lstStyle/>
          <a:p>
            <a:r>
              <a:rPr lang="es-EC" sz="1100" b="1" dirty="0" smtClean="0">
                <a:latin typeface="Lucida Calligraphy" pitchFamily="66" charset="0"/>
              </a:rPr>
              <a:t>PORTUGAL</a:t>
            </a:r>
            <a:endParaRPr lang="es-EC" sz="1100" b="1" dirty="0">
              <a:latin typeface="Lucida Calligraphy" pitchFamily="66" charset="0"/>
            </a:endParaRPr>
          </a:p>
        </p:txBody>
      </p:sp>
      <p:sp>
        <p:nvSpPr>
          <p:cNvPr id="14" name="13 CuadroTexto"/>
          <p:cNvSpPr txBox="1"/>
          <p:nvPr/>
        </p:nvSpPr>
        <p:spPr>
          <a:xfrm>
            <a:off x="5697805" y="2442374"/>
            <a:ext cx="2042547" cy="276999"/>
          </a:xfrm>
          <a:prstGeom prst="rect">
            <a:avLst/>
          </a:prstGeom>
          <a:noFill/>
        </p:spPr>
        <p:txBody>
          <a:bodyPr wrap="none" rtlCol="0">
            <a:spAutoFit/>
          </a:bodyPr>
          <a:lstStyle/>
          <a:p>
            <a:r>
              <a:rPr lang="es-EC" sz="1200" dirty="0" smtClean="0">
                <a:solidFill>
                  <a:schemeClr val="bg1"/>
                </a:solidFill>
                <a:latin typeface="Lucida Calligraphy" pitchFamily="66" charset="0"/>
              </a:rPr>
              <a:t>BAHIA DE VIZCAYA</a:t>
            </a:r>
            <a:endParaRPr lang="es-EC" sz="1200" dirty="0">
              <a:solidFill>
                <a:schemeClr val="bg1"/>
              </a:solidFill>
              <a:latin typeface="Lucida Calligraphy" pitchFamily="66" charset="0"/>
            </a:endParaRPr>
          </a:p>
        </p:txBody>
      </p:sp>
      <p:sp>
        <p:nvSpPr>
          <p:cNvPr id="18" name="17 CuadroTexto"/>
          <p:cNvSpPr txBox="1"/>
          <p:nvPr/>
        </p:nvSpPr>
        <p:spPr>
          <a:xfrm rot="1064921">
            <a:off x="6421287" y="262965"/>
            <a:ext cx="1008112" cy="307777"/>
          </a:xfrm>
          <a:prstGeom prst="rect">
            <a:avLst/>
          </a:prstGeom>
          <a:noFill/>
        </p:spPr>
        <p:txBody>
          <a:bodyPr wrap="square" rtlCol="0">
            <a:spAutoFit/>
          </a:bodyPr>
          <a:lstStyle/>
          <a:p>
            <a:r>
              <a:rPr lang="es-EC" sz="1400" dirty="0" smtClean="0">
                <a:solidFill>
                  <a:schemeClr val="bg1"/>
                </a:solidFill>
              </a:rPr>
              <a:t>Rv 302°</a:t>
            </a:r>
            <a:endParaRPr lang="es-EC" sz="1400" dirty="0">
              <a:solidFill>
                <a:schemeClr val="bg1"/>
              </a:solidFill>
            </a:endParaRPr>
          </a:p>
        </p:txBody>
      </p:sp>
      <p:cxnSp>
        <p:nvCxnSpPr>
          <p:cNvPr id="19" name="18 Conector recto de flecha"/>
          <p:cNvCxnSpPr/>
          <p:nvPr/>
        </p:nvCxnSpPr>
        <p:spPr>
          <a:xfrm flipH="1" flipV="1">
            <a:off x="6300192" y="66110"/>
            <a:ext cx="792088" cy="22977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5364088" y="66110"/>
            <a:ext cx="936104"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rot="21244690">
            <a:off x="5674369" y="141991"/>
            <a:ext cx="751552" cy="307777"/>
          </a:xfrm>
          <a:prstGeom prst="rect">
            <a:avLst/>
          </a:prstGeom>
          <a:noFill/>
        </p:spPr>
        <p:txBody>
          <a:bodyPr wrap="none" rtlCol="0">
            <a:spAutoFit/>
          </a:bodyPr>
          <a:lstStyle/>
          <a:p>
            <a:r>
              <a:rPr lang="es-EC" sz="1400" dirty="0" smtClean="0">
                <a:solidFill>
                  <a:schemeClr val="bg1"/>
                </a:solidFill>
              </a:rPr>
              <a:t>Rv 258°</a:t>
            </a:r>
            <a:endParaRPr lang="es-EC" sz="1400" dirty="0">
              <a:solidFill>
                <a:schemeClr val="bg1"/>
              </a:solidFill>
            </a:endParaRPr>
          </a:p>
        </p:txBody>
      </p:sp>
      <p:cxnSp>
        <p:nvCxnSpPr>
          <p:cNvPr id="24" name="23 Conector recto de flecha"/>
          <p:cNvCxnSpPr/>
          <p:nvPr/>
        </p:nvCxnSpPr>
        <p:spPr>
          <a:xfrm flipH="1">
            <a:off x="4572000" y="282134"/>
            <a:ext cx="792089" cy="3547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rot="20479611">
            <a:off x="4725885" y="425543"/>
            <a:ext cx="738985" cy="307777"/>
          </a:xfrm>
          <a:prstGeom prst="rect">
            <a:avLst/>
          </a:prstGeom>
          <a:noFill/>
        </p:spPr>
        <p:txBody>
          <a:bodyPr wrap="none" rtlCol="0">
            <a:spAutoFit/>
          </a:bodyPr>
          <a:lstStyle/>
          <a:p>
            <a:r>
              <a:rPr lang="es-EC" sz="1400" dirty="0" smtClean="0">
                <a:solidFill>
                  <a:schemeClr val="bg1"/>
                </a:solidFill>
              </a:rPr>
              <a:t>Rv 255°</a:t>
            </a:r>
            <a:endParaRPr lang="es-EC" sz="1400" dirty="0">
              <a:solidFill>
                <a:schemeClr val="bg1"/>
              </a:solidFill>
            </a:endParaRPr>
          </a:p>
        </p:txBody>
      </p:sp>
      <p:sp>
        <p:nvSpPr>
          <p:cNvPr id="31" name="30 CuadroTexto"/>
          <p:cNvSpPr txBox="1"/>
          <p:nvPr/>
        </p:nvSpPr>
        <p:spPr>
          <a:xfrm rot="20397578">
            <a:off x="4369762" y="2755795"/>
            <a:ext cx="748218"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245°</a:t>
            </a:r>
            <a:endParaRPr lang="es-EC" sz="1400" dirty="0">
              <a:solidFill>
                <a:schemeClr val="bg1"/>
              </a:solidFill>
            </a:endParaRPr>
          </a:p>
        </p:txBody>
      </p:sp>
      <p:cxnSp>
        <p:nvCxnSpPr>
          <p:cNvPr id="33" name="32 Conector recto de flecha"/>
          <p:cNvCxnSpPr/>
          <p:nvPr/>
        </p:nvCxnSpPr>
        <p:spPr>
          <a:xfrm flipH="1">
            <a:off x="1331642" y="2060848"/>
            <a:ext cx="5593701" cy="182168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4572000" y="692696"/>
            <a:ext cx="523378" cy="5040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rot="2634900">
            <a:off x="4292143" y="831554"/>
            <a:ext cx="704937"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135°</a:t>
            </a:r>
            <a:endParaRPr lang="es-EC" sz="1400" dirty="0">
              <a:solidFill>
                <a:schemeClr val="bg1"/>
              </a:solidFill>
            </a:endParaRPr>
          </a:p>
        </p:txBody>
      </p:sp>
      <p:cxnSp>
        <p:nvCxnSpPr>
          <p:cNvPr id="32" name="31 Conector recto de flecha"/>
          <p:cNvCxnSpPr/>
          <p:nvPr/>
        </p:nvCxnSpPr>
        <p:spPr>
          <a:xfrm>
            <a:off x="5160331" y="1276698"/>
            <a:ext cx="1765012" cy="56812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8 Triángulo isósceles"/>
          <p:cNvSpPr/>
          <p:nvPr/>
        </p:nvSpPr>
        <p:spPr>
          <a:xfrm rot="7206624">
            <a:off x="4447163" y="467774"/>
            <a:ext cx="249676" cy="338294"/>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cxnSp>
        <p:nvCxnSpPr>
          <p:cNvPr id="45" name="44 Conector recto de flecha"/>
          <p:cNvCxnSpPr/>
          <p:nvPr/>
        </p:nvCxnSpPr>
        <p:spPr>
          <a:xfrm>
            <a:off x="1187624" y="3882534"/>
            <a:ext cx="0" cy="28588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rot="1110482">
            <a:off x="5546823" y="1506725"/>
            <a:ext cx="694870"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110°</a:t>
            </a:r>
            <a:endParaRPr lang="es-EC" sz="1400" dirty="0">
              <a:solidFill>
                <a:schemeClr val="bg1"/>
              </a:solidFill>
            </a:endParaRPr>
          </a:p>
        </p:txBody>
      </p:sp>
      <p:sp>
        <p:nvSpPr>
          <p:cNvPr id="49" name="48 CuadroTexto"/>
          <p:cNvSpPr txBox="1"/>
          <p:nvPr/>
        </p:nvSpPr>
        <p:spPr>
          <a:xfrm rot="16200000">
            <a:off x="974040" y="4967055"/>
            <a:ext cx="734945" cy="307777"/>
          </a:xfrm>
          <a:prstGeom prst="rect">
            <a:avLst/>
          </a:prstGeom>
          <a:noFill/>
        </p:spPr>
        <p:txBody>
          <a:bodyPr wrap="none" rtlCol="0">
            <a:spAutoFit/>
          </a:bodyPr>
          <a:lstStyle/>
          <a:p>
            <a:r>
              <a:rPr lang="es-EC" sz="1400" dirty="0" err="1" smtClean="0">
                <a:solidFill>
                  <a:schemeClr val="bg1"/>
                </a:solidFill>
              </a:rPr>
              <a:t>Rv</a:t>
            </a:r>
            <a:r>
              <a:rPr lang="es-EC" sz="1400" dirty="0">
                <a:solidFill>
                  <a:schemeClr val="bg1"/>
                </a:solidFill>
              </a:rPr>
              <a:t> </a:t>
            </a:r>
            <a:r>
              <a:rPr lang="es-EC" sz="1400" dirty="0" smtClean="0">
                <a:solidFill>
                  <a:schemeClr val="bg1"/>
                </a:solidFill>
              </a:rPr>
              <a:t>180°</a:t>
            </a:r>
            <a:endParaRPr lang="es-EC" sz="14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1462"/>
            <a:ext cx="234079" cy="2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76672"/>
            <a:ext cx="230904" cy="29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658" y="980728"/>
            <a:ext cx="240430" cy="29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0208" y="1841661"/>
            <a:ext cx="234080" cy="2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075" y="3684537"/>
            <a:ext cx="24169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631" y="6597352"/>
            <a:ext cx="242466"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75 Rectángulo"/>
          <p:cNvSpPr/>
          <p:nvPr/>
        </p:nvSpPr>
        <p:spPr>
          <a:xfrm rot="16200000">
            <a:off x="5059227" y="-620277"/>
            <a:ext cx="1640757" cy="400952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76 CuadroTexto"/>
          <p:cNvSpPr txBox="1"/>
          <p:nvPr/>
        </p:nvSpPr>
        <p:spPr>
          <a:xfrm>
            <a:off x="4852337" y="564108"/>
            <a:ext cx="1913473"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F.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24</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-26 </a:t>
            </a:r>
            <a:r>
              <a:rPr lang="es-EC" dirty="0" err="1" smtClean="0">
                <a:ln w="10160">
                  <a:solidFill>
                    <a:schemeClr val="accent1"/>
                  </a:solidFill>
                  <a:prstDash val="solid"/>
                </a:ln>
                <a:solidFill>
                  <a:srgbClr val="FFFFFF"/>
                </a:solidFill>
                <a:effectLst>
                  <a:outerShdw blurRad="38100" dist="32000" dir="5400000" algn="tl">
                    <a:srgbClr val="000000">
                      <a:alpha val="30000"/>
                    </a:srgbClr>
                  </a:outerShdw>
                </a:effectLst>
              </a:rPr>
              <a:t>Kn</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87" name="86 CuadroTexto"/>
          <p:cNvSpPr txBox="1"/>
          <p:nvPr/>
        </p:nvSpPr>
        <p:spPr>
          <a:xfrm>
            <a:off x="4780327" y="898622"/>
            <a:ext cx="2119363"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D.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203°-185</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cxnSp>
        <p:nvCxnSpPr>
          <p:cNvPr id="81" name="80 Conector recto de flecha"/>
          <p:cNvCxnSpPr/>
          <p:nvPr/>
        </p:nvCxnSpPr>
        <p:spPr>
          <a:xfrm flipH="1">
            <a:off x="5648557" y="1339962"/>
            <a:ext cx="396665" cy="756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2574" y="-68709"/>
            <a:ext cx="202674" cy="2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1 Tabla"/>
          <p:cNvGraphicFramePr>
            <a:graphicFrameLocks noGrp="1"/>
          </p:cNvGraphicFramePr>
          <p:nvPr>
            <p:extLst>
              <p:ext uri="{D42A27DB-BD31-4B8C-83A1-F6EECF244321}">
                <p14:modId xmlns:p14="http://schemas.microsoft.com/office/powerpoint/2010/main" val="1836999708"/>
              </p:ext>
            </p:extLst>
          </p:nvPr>
        </p:nvGraphicFramePr>
        <p:xfrm>
          <a:off x="1961514" y="3004026"/>
          <a:ext cx="6282893" cy="2307925"/>
        </p:xfrm>
        <a:graphic>
          <a:graphicData uri="http://schemas.openxmlformats.org/drawingml/2006/table">
            <a:tbl>
              <a:tblPr firstRow="1" bandRow="1">
                <a:tableStyleId>{5C22544A-7EE6-4342-B048-85BDC9FD1C3A}</a:tableStyleId>
              </a:tblPr>
              <a:tblGrid>
                <a:gridCol w="1083574"/>
                <a:gridCol w="1194376"/>
                <a:gridCol w="1296773"/>
                <a:gridCol w="1555058"/>
                <a:gridCol w="1153112"/>
              </a:tblGrid>
              <a:tr h="410382">
                <a:tc gridSpan="5">
                  <a:txBody>
                    <a:bodyPr/>
                    <a:lstStyle/>
                    <a:p>
                      <a:pPr algn="ctr">
                        <a:lnSpc>
                          <a:spcPct val="115000"/>
                        </a:lnSpc>
                        <a:spcBef>
                          <a:spcPts val="600"/>
                        </a:spcBef>
                        <a:spcAft>
                          <a:spcPts val="600"/>
                        </a:spcAft>
                      </a:pPr>
                      <a:r>
                        <a:rPr lang="es-EC" sz="1100" b="1" dirty="0" err="1">
                          <a:effectLst/>
                        </a:rPr>
                        <a:t>WAYPOINT</a:t>
                      </a:r>
                      <a:r>
                        <a:rPr lang="es-EC" sz="1100" b="1" dirty="0">
                          <a:effectLst/>
                        </a:rPr>
                        <a:t> 3-5</a:t>
                      </a:r>
                      <a:endParaRPr lang="es-EC" sz="1100" b="1" dirty="0">
                        <a:solidFill>
                          <a:srgbClr val="000000"/>
                        </a:solidFill>
                        <a:effectLst/>
                        <a:latin typeface="Arial"/>
                        <a:ea typeface="Calibri"/>
                        <a:cs typeface="Times New Roman"/>
                      </a:endParaRPr>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96645">
                <a:tc gridSpan="2">
                  <a:txBody>
                    <a:bodyPr/>
                    <a:lstStyle/>
                    <a:p>
                      <a:pPr algn="ctr">
                        <a:lnSpc>
                          <a:spcPct val="115000"/>
                        </a:lnSpc>
                        <a:spcBef>
                          <a:spcPts val="600"/>
                        </a:spcBef>
                        <a:spcAft>
                          <a:spcPts val="600"/>
                        </a:spcAft>
                      </a:pPr>
                      <a:r>
                        <a:rPr lang="es-EC" sz="1100" b="1">
                          <a:effectLst/>
                        </a:rPr>
                        <a:t>VIENTO</a:t>
                      </a:r>
                      <a:endParaRPr lang="es-EC" sz="1100" b="1">
                        <a:solidFill>
                          <a:srgbClr val="000000"/>
                        </a:solidFill>
                        <a:effectLst/>
                        <a:latin typeface="Arial"/>
                        <a:ea typeface="Calibri"/>
                        <a:cs typeface="Times New Roman"/>
                      </a:endParaRPr>
                    </a:p>
                  </a:txBody>
                  <a:tcPr anchor="ctr"/>
                </a:tc>
                <a:tc hMerge="1">
                  <a:txBody>
                    <a:bodyPr/>
                    <a:lstStyle/>
                    <a:p>
                      <a:endParaRPr lang="es-EC"/>
                    </a:p>
                  </a:txBody>
                  <a:tcPr/>
                </a:tc>
                <a:tc rowSpan="2">
                  <a:txBody>
                    <a:bodyPr/>
                    <a:lstStyle/>
                    <a:p>
                      <a:pPr algn="ctr">
                        <a:lnSpc>
                          <a:spcPct val="115000"/>
                        </a:lnSpc>
                        <a:spcBef>
                          <a:spcPts val="600"/>
                        </a:spcBef>
                        <a:spcAft>
                          <a:spcPts val="600"/>
                        </a:spcAft>
                      </a:pPr>
                      <a:r>
                        <a:rPr lang="es-EC" sz="1100" b="1">
                          <a:effectLst/>
                        </a:rPr>
                        <a:t>DISTANCIA (MN)</a:t>
                      </a:r>
                      <a:endParaRPr lang="es-EC" sz="1100" b="1">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100" b="1">
                          <a:effectLst/>
                        </a:rPr>
                        <a:t>APAREJO</a:t>
                      </a:r>
                      <a:endParaRPr lang="es-EC" sz="1100" b="1">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100" b="1">
                          <a:effectLst/>
                        </a:rPr>
                        <a:t>VELOCIDAD (NDS)</a:t>
                      </a:r>
                      <a:endParaRPr lang="es-EC" sz="1100" b="1">
                        <a:solidFill>
                          <a:srgbClr val="000000"/>
                        </a:solidFill>
                        <a:effectLst/>
                        <a:latin typeface="Arial"/>
                        <a:ea typeface="Calibri"/>
                        <a:cs typeface="Times New Roman"/>
                      </a:endParaRPr>
                    </a:p>
                  </a:txBody>
                  <a:tcPr marL="0" marR="0" marT="0" marB="0" anchor="ctr"/>
                </a:tc>
              </a:tr>
              <a:tr h="582261">
                <a:tc>
                  <a:txBody>
                    <a:bodyPr/>
                    <a:lstStyle/>
                    <a:p>
                      <a:pPr algn="ctr">
                        <a:lnSpc>
                          <a:spcPct val="115000"/>
                        </a:lnSpc>
                        <a:spcBef>
                          <a:spcPts val="600"/>
                        </a:spcBef>
                        <a:spcAft>
                          <a:spcPts val="600"/>
                        </a:spcAft>
                      </a:pPr>
                      <a:r>
                        <a:rPr lang="es-EC" sz="1100" b="1">
                          <a:effectLst/>
                        </a:rPr>
                        <a:t>FUERZA (NDS)</a:t>
                      </a:r>
                      <a:endParaRPr lang="es-EC" sz="1100" b="1">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100" b="1">
                          <a:effectLst/>
                        </a:rPr>
                        <a:t>DIRECCIÓN</a:t>
                      </a:r>
                      <a:endParaRPr lang="es-EC" sz="1100" b="1">
                        <a:solidFill>
                          <a:srgbClr val="000000"/>
                        </a:solidFill>
                        <a:effectLst/>
                        <a:latin typeface="Arial"/>
                        <a:ea typeface="Calibri"/>
                        <a:cs typeface="Times New Roman"/>
                      </a:endParaRPr>
                    </a:p>
                  </a:txBody>
                  <a:tcPr anchor="ctr"/>
                </a:tc>
                <a:tc vMerge="1">
                  <a:txBody>
                    <a:bodyPr/>
                    <a:lstStyle/>
                    <a:p>
                      <a:endParaRPr lang="es-EC"/>
                    </a:p>
                  </a:txBody>
                  <a:tcPr/>
                </a:tc>
                <a:tc vMerge="1">
                  <a:txBody>
                    <a:bodyPr/>
                    <a:lstStyle/>
                    <a:p>
                      <a:endParaRPr lang="es-EC"/>
                    </a:p>
                  </a:txBody>
                  <a:tcPr/>
                </a:tc>
                <a:tc vMerge="1">
                  <a:txBody>
                    <a:bodyPr/>
                    <a:lstStyle/>
                    <a:p>
                      <a:endParaRPr lang="es-EC"/>
                    </a:p>
                  </a:txBody>
                  <a:tcPr/>
                </a:tc>
              </a:tr>
              <a:tr h="918637">
                <a:tc>
                  <a:txBody>
                    <a:bodyPr/>
                    <a:lstStyle/>
                    <a:p>
                      <a:pPr algn="ctr">
                        <a:lnSpc>
                          <a:spcPct val="115000"/>
                        </a:lnSpc>
                        <a:spcBef>
                          <a:spcPts val="600"/>
                        </a:spcBef>
                        <a:spcAft>
                          <a:spcPts val="600"/>
                        </a:spcAft>
                      </a:pPr>
                      <a:r>
                        <a:rPr lang="es-EC" sz="1100" b="0">
                          <a:effectLst/>
                        </a:rPr>
                        <a:t>24-26</a:t>
                      </a:r>
                      <a:endParaRPr lang="es-EC" sz="1100" b="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100" b="0">
                          <a:effectLst/>
                        </a:rPr>
                        <a:t>203°-185°</a:t>
                      </a:r>
                      <a:endParaRPr lang="es-EC" sz="1100" b="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100" b="0">
                          <a:effectLst/>
                        </a:rPr>
                        <a:t>198 </a:t>
                      </a:r>
                      <a:endParaRPr lang="es-EC" sz="1100" b="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S" sz="1050" b="0">
                          <a:effectLst/>
                        </a:rPr>
                        <a:t>VELAS CUCHILLAS Y VELAS CUADRAS, EN CAJA</a:t>
                      </a:r>
                      <a:endParaRPr lang="es-EC" sz="1100" b="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100" b="0" dirty="0">
                          <a:effectLst/>
                        </a:rPr>
                        <a:t>4-3,6 </a:t>
                      </a:r>
                      <a:endParaRPr lang="es-EC" sz="1100" b="0" dirty="0">
                        <a:solidFill>
                          <a:srgbClr val="000000"/>
                        </a:solidFill>
                        <a:effectLst/>
                        <a:latin typeface="Arial"/>
                        <a:ea typeface="Calibri"/>
                        <a:cs typeface="Times New Roman"/>
                      </a:endParaRPr>
                    </a:p>
                  </a:txBody>
                  <a:tcPr anchor="ctr"/>
                </a:tc>
              </a:tr>
            </a:tbl>
          </a:graphicData>
        </a:graphic>
      </p:graphicFrame>
    </p:spTree>
    <p:extLst>
      <p:ext uri="{BB962C8B-B14F-4D97-AF65-F5344CB8AC3E}">
        <p14:creationId xmlns:p14="http://schemas.microsoft.com/office/powerpoint/2010/main" val="785961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79463E-6 L 0.06302 0.08164 " pathEditMode="relative" rAng="0" ptsTypes="AA">
                                      <p:cBhvr>
                                        <p:cTn id="6" dur="2250" fill="hold"/>
                                        <p:tgtEl>
                                          <p:spTgt spid="9"/>
                                        </p:tgtEl>
                                        <p:attrNameLst>
                                          <p:attrName>ppt_x</p:attrName>
                                          <p:attrName>ppt_y</p:attrName>
                                        </p:attrNameLst>
                                      </p:cBhvr>
                                      <p:rCtr x="3142" y="407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6302 0.08164 L 0.26771 0.17599 " pathEditMode="relative" rAng="0" ptsTypes="AA">
                                      <p:cBhvr>
                                        <p:cTn id="10" dur="4000" fill="hold"/>
                                        <p:tgtEl>
                                          <p:spTgt spid="9"/>
                                        </p:tgtEl>
                                        <p:attrNameLst>
                                          <p:attrName>ppt_x</p:attrName>
                                          <p:attrName>ppt_y</p:attrName>
                                        </p:attrNameLst>
                                      </p:cBhvr>
                                      <p:rCtr x="10226" y="4718"/>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2000"/>
                                        <p:tgtEl>
                                          <p:spTgt spid="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2000"/>
                                        <p:tgtEl>
                                          <p:spTgt spid="7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2000"/>
                                        <p:tgtEl>
                                          <p:spTgt spid="87"/>
                                        </p:tgtEl>
                                      </p:cBhvr>
                                    </p:animEffect>
                                  </p:childTnLst>
                                </p:cTn>
                              </p:par>
                              <p:par>
                                <p:cTn id="22" presetID="10" presetClass="entr" presetSubtype="0"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Effect transition="in" filter="fade">
                                      <p:cBhvr>
                                        <p:cTn id="24" dur="2000"/>
                                        <p:tgtEl>
                                          <p:spTgt spid="8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6" grpId="0" animBg="1"/>
      <p:bldP spid="77" grpId="0"/>
      <p:bldP spid="8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4624"/>
            <a:ext cx="9252520" cy="6858000"/>
          </a:xfrm>
          <a:prstGeom prst="rect">
            <a:avLst/>
          </a:prstGeom>
          <a:noFill/>
          <a:ln w="9525">
            <a:noFill/>
            <a:miter lim="800000"/>
            <a:headEnd/>
            <a:tailEnd/>
          </a:ln>
        </p:spPr>
      </p:pic>
      <p:sp>
        <p:nvSpPr>
          <p:cNvPr id="10" name="9 CuadroTexto"/>
          <p:cNvSpPr txBox="1"/>
          <p:nvPr/>
        </p:nvSpPr>
        <p:spPr>
          <a:xfrm>
            <a:off x="3995936" y="4674622"/>
            <a:ext cx="1223412" cy="338554"/>
          </a:xfrm>
          <a:prstGeom prst="rect">
            <a:avLst/>
          </a:prstGeom>
          <a:noFill/>
        </p:spPr>
        <p:txBody>
          <a:bodyPr wrap="none" rtlCol="0">
            <a:spAutoFit/>
          </a:bodyPr>
          <a:lstStyle/>
          <a:p>
            <a:r>
              <a:rPr lang="es-EC" sz="1600" dirty="0" smtClean="0">
                <a:latin typeface="Lucida Calligraphy" pitchFamily="66" charset="0"/>
              </a:rPr>
              <a:t>ESPAÑA</a:t>
            </a:r>
            <a:endParaRPr lang="es-EC" sz="1600" dirty="0">
              <a:latin typeface="Lucida Calligraphy" pitchFamily="66" charset="0"/>
            </a:endParaRPr>
          </a:p>
        </p:txBody>
      </p:sp>
      <p:sp>
        <p:nvSpPr>
          <p:cNvPr id="11" name="10 CuadroTexto"/>
          <p:cNvSpPr txBox="1"/>
          <p:nvPr/>
        </p:nvSpPr>
        <p:spPr>
          <a:xfrm>
            <a:off x="7020742" y="548680"/>
            <a:ext cx="1367682" cy="338554"/>
          </a:xfrm>
          <a:prstGeom prst="rect">
            <a:avLst/>
          </a:prstGeom>
          <a:noFill/>
        </p:spPr>
        <p:txBody>
          <a:bodyPr wrap="none" rtlCol="0">
            <a:spAutoFit/>
          </a:bodyPr>
          <a:lstStyle/>
          <a:p>
            <a:r>
              <a:rPr lang="es-EC" sz="1600" b="1" dirty="0" smtClean="0">
                <a:latin typeface="Lucida Calligraphy" pitchFamily="66" charset="0"/>
              </a:rPr>
              <a:t>FRANCIA</a:t>
            </a:r>
            <a:endParaRPr lang="es-EC" sz="1600" b="1" dirty="0">
              <a:latin typeface="Lucida Calligraphy" pitchFamily="66" charset="0"/>
            </a:endParaRPr>
          </a:p>
        </p:txBody>
      </p:sp>
      <p:sp>
        <p:nvSpPr>
          <p:cNvPr id="12" name="11 CuadroTexto"/>
          <p:cNvSpPr txBox="1"/>
          <p:nvPr/>
        </p:nvSpPr>
        <p:spPr>
          <a:xfrm>
            <a:off x="2236971" y="5184576"/>
            <a:ext cx="390813" cy="1916832"/>
          </a:xfrm>
          <a:prstGeom prst="rect">
            <a:avLst/>
          </a:prstGeom>
          <a:noFill/>
        </p:spPr>
        <p:txBody>
          <a:bodyPr vert="wordArtVert" wrap="square" rtlCol="0">
            <a:spAutoFit/>
          </a:bodyPr>
          <a:lstStyle/>
          <a:p>
            <a:r>
              <a:rPr lang="es-EC" sz="1100" b="1" dirty="0" smtClean="0">
                <a:latin typeface="Lucida Calligraphy" pitchFamily="66" charset="0"/>
              </a:rPr>
              <a:t>PORTUGAL</a:t>
            </a:r>
            <a:endParaRPr lang="es-EC" sz="1100" b="1" dirty="0">
              <a:latin typeface="Lucida Calligraphy" pitchFamily="66" charset="0"/>
            </a:endParaRPr>
          </a:p>
        </p:txBody>
      </p:sp>
      <p:sp>
        <p:nvSpPr>
          <p:cNvPr id="14" name="13 CuadroTexto"/>
          <p:cNvSpPr txBox="1"/>
          <p:nvPr/>
        </p:nvSpPr>
        <p:spPr>
          <a:xfrm>
            <a:off x="5697805" y="2442374"/>
            <a:ext cx="2042547" cy="276999"/>
          </a:xfrm>
          <a:prstGeom prst="rect">
            <a:avLst/>
          </a:prstGeom>
          <a:noFill/>
        </p:spPr>
        <p:txBody>
          <a:bodyPr wrap="none" rtlCol="0">
            <a:spAutoFit/>
          </a:bodyPr>
          <a:lstStyle/>
          <a:p>
            <a:r>
              <a:rPr lang="es-EC" sz="1200" dirty="0" smtClean="0">
                <a:solidFill>
                  <a:schemeClr val="bg1"/>
                </a:solidFill>
                <a:latin typeface="Lucida Calligraphy" pitchFamily="66" charset="0"/>
              </a:rPr>
              <a:t>BAHIA DE VIZCAYA</a:t>
            </a:r>
            <a:endParaRPr lang="es-EC" sz="1200" dirty="0">
              <a:solidFill>
                <a:schemeClr val="bg1"/>
              </a:solidFill>
              <a:latin typeface="Lucida Calligraphy" pitchFamily="66" charset="0"/>
            </a:endParaRPr>
          </a:p>
        </p:txBody>
      </p:sp>
      <p:sp>
        <p:nvSpPr>
          <p:cNvPr id="18" name="17 CuadroTexto"/>
          <p:cNvSpPr txBox="1"/>
          <p:nvPr/>
        </p:nvSpPr>
        <p:spPr>
          <a:xfrm rot="1064921">
            <a:off x="6421287" y="262965"/>
            <a:ext cx="1008112" cy="307777"/>
          </a:xfrm>
          <a:prstGeom prst="rect">
            <a:avLst/>
          </a:prstGeom>
          <a:noFill/>
        </p:spPr>
        <p:txBody>
          <a:bodyPr wrap="square" rtlCol="0">
            <a:spAutoFit/>
          </a:bodyPr>
          <a:lstStyle/>
          <a:p>
            <a:r>
              <a:rPr lang="es-EC" sz="1400" dirty="0" smtClean="0">
                <a:solidFill>
                  <a:schemeClr val="bg1"/>
                </a:solidFill>
              </a:rPr>
              <a:t>Rv 302°</a:t>
            </a:r>
            <a:endParaRPr lang="es-EC" sz="1400" dirty="0">
              <a:solidFill>
                <a:schemeClr val="bg1"/>
              </a:solidFill>
            </a:endParaRPr>
          </a:p>
        </p:txBody>
      </p:sp>
      <p:cxnSp>
        <p:nvCxnSpPr>
          <p:cNvPr id="19" name="18 Conector recto de flecha"/>
          <p:cNvCxnSpPr/>
          <p:nvPr/>
        </p:nvCxnSpPr>
        <p:spPr>
          <a:xfrm flipH="1" flipV="1">
            <a:off x="6300192" y="66110"/>
            <a:ext cx="792088" cy="22977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5364088" y="66110"/>
            <a:ext cx="936104"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rot="21244690">
            <a:off x="5674369" y="141991"/>
            <a:ext cx="751552" cy="307777"/>
          </a:xfrm>
          <a:prstGeom prst="rect">
            <a:avLst/>
          </a:prstGeom>
          <a:noFill/>
        </p:spPr>
        <p:txBody>
          <a:bodyPr wrap="none" rtlCol="0">
            <a:spAutoFit/>
          </a:bodyPr>
          <a:lstStyle/>
          <a:p>
            <a:r>
              <a:rPr lang="es-EC" sz="1400" dirty="0" smtClean="0">
                <a:solidFill>
                  <a:schemeClr val="bg1"/>
                </a:solidFill>
              </a:rPr>
              <a:t>Rv 258°</a:t>
            </a:r>
            <a:endParaRPr lang="es-EC" sz="1400" dirty="0">
              <a:solidFill>
                <a:schemeClr val="bg1"/>
              </a:solidFill>
            </a:endParaRPr>
          </a:p>
        </p:txBody>
      </p:sp>
      <p:cxnSp>
        <p:nvCxnSpPr>
          <p:cNvPr id="24" name="23 Conector recto de flecha"/>
          <p:cNvCxnSpPr/>
          <p:nvPr/>
        </p:nvCxnSpPr>
        <p:spPr>
          <a:xfrm flipH="1">
            <a:off x="4572000" y="282134"/>
            <a:ext cx="792089" cy="3547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rot="20479611">
            <a:off x="4725885" y="425543"/>
            <a:ext cx="738985" cy="307777"/>
          </a:xfrm>
          <a:prstGeom prst="rect">
            <a:avLst/>
          </a:prstGeom>
          <a:noFill/>
        </p:spPr>
        <p:txBody>
          <a:bodyPr wrap="none" rtlCol="0">
            <a:spAutoFit/>
          </a:bodyPr>
          <a:lstStyle/>
          <a:p>
            <a:r>
              <a:rPr lang="es-EC" sz="1400" dirty="0" smtClean="0">
                <a:solidFill>
                  <a:schemeClr val="bg1"/>
                </a:solidFill>
              </a:rPr>
              <a:t>Rv 255°</a:t>
            </a:r>
            <a:endParaRPr lang="es-EC" sz="1400" dirty="0">
              <a:solidFill>
                <a:schemeClr val="bg1"/>
              </a:solidFill>
            </a:endParaRPr>
          </a:p>
        </p:txBody>
      </p:sp>
      <p:sp>
        <p:nvSpPr>
          <p:cNvPr id="31" name="30 CuadroTexto"/>
          <p:cNvSpPr txBox="1"/>
          <p:nvPr/>
        </p:nvSpPr>
        <p:spPr>
          <a:xfrm rot="20397578">
            <a:off x="4369762" y="2755795"/>
            <a:ext cx="748218"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245°</a:t>
            </a:r>
            <a:endParaRPr lang="es-EC" sz="1400" dirty="0">
              <a:solidFill>
                <a:schemeClr val="bg1"/>
              </a:solidFill>
            </a:endParaRPr>
          </a:p>
        </p:txBody>
      </p:sp>
      <p:cxnSp>
        <p:nvCxnSpPr>
          <p:cNvPr id="33" name="32 Conector recto de flecha"/>
          <p:cNvCxnSpPr/>
          <p:nvPr/>
        </p:nvCxnSpPr>
        <p:spPr>
          <a:xfrm flipH="1">
            <a:off x="1331642" y="2060848"/>
            <a:ext cx="5593701" cy="182168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4572000" y="692696"/>
            <a:ext cx="523378" cy="5040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rot="2634900">
            <a:off x="4292143" y="831554"/>
            <a:ext cx="704937"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135°</a:t>
            </a:r>
            <a:endParaRPr lang="es-EC" sz="1400" dirty="0">
              <a:solidFill>
                <a:schemeClr val="bg1"/>
              </a:solidFill>
            </a:endParaRPr>
          </a:p>
        </p:txBody>
      </p:sp>
      <p:cxnSp>
        <p:nvCxnSpPr>
          <p:cNvPr id="32" name="31 Conector recto de flecha"/>
          <p:cNvCxnSpPr/>
          <p:nvPr/>
        </p:nvCxnSpPr>
        <p:spPr>
          <a:xfrm>
            <a:off x="5160331" y="1276698"/>
            <a:ext cx="1765012" cy="56812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8 Triángulo isósceles"/>
          <p:cNvSpPr/>
          <p:nvPr/>
        </p:nvSpPr>
        <p:spPr>
          <a:xfrm rot="14601268">
            <a:off x="6835498" y="1863655"/>
            <a:ext cx="194532" cy="351091"/>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cxnSp>
        <p:nvCxnSpPr>
          <p:cNvPr id="45" name="44 Conector recto de flecha"/>
          <p:cNvCxnSpPr/>
          <p:nvPr/>
        </p:nvCxnSpPr>
        <p:spPr>
          <a:xfrm>
            <a:off x="1187624" y="3882534"/>
            <a:ext cx="0" cy="28588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rot="1110482">
            <a:off x="5546823" y="1506725"/>
            <a:ext cx="694870"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110°</a:t>
            </a:r>
            <a:endParaRPr lang="es-EC" sz="1400" dirty="0">
              <a:solidFill>
                <a:schemeClr val="bg1"/>
              </a:solidFill>
            </a:endParaRPr>
          </a:p>
        </p:txBody>
      </p:sp>
      <p:sp>
        <p:nvSpPr>
          <p:cNvPr id="49" name="48 CuadroTexto"/>
          <p:cNvSpPr txBox="1"/>
          <p:nvPr/>
        </p:nvSpPr>
        <p:spPr>
          <a:xfrm rot="16200000">
            <a:off x="974040" y="4967055"/>
            <a:ext cx="734945" cy="307777"/>
          </a:xfrm>
          <a:prstGeom prst="rect">
            <a:avLst/>
          </a:prstGeom>
          <a:noFill/>
        </p:spPr>
        <p:txBody>
          <a:bodyPr wrap="none" rtlCol="0">
            <a:spAutoFit/>
          </a:bodyPr>
          <a:lstStyle/>
          <a:p>
            <a:r>
              <a:rPr lang="es-EC" sz="1400" dirty="0" err="1" smtClean="0">
                <a:solidFill>
                  <a:schemeClr val="bg1"/>
                </a:solidFill>
              </a:rPr>
              <a:t>Rv</a:t>
            </a:r>
            <a:r>
              <a:rPr lang="es-EC" sz="1400" dirty="0">
                <a:solidFill>
                  <a:schemeClr val="bg1"/>
                </a:solidFill>
              </a:rPr>
              <a:t> </a:t>
            </a:r>
            <a:r>
              <a:rPr lang="es-EC" sz="1400" dirty="0" smtClean="0">
                <a:solidFill>
                  <a:schemeClr val="bg1"/>
                </a:solidFill>
              </a:rPr>
              <a:t>180°</a:t>
            </a:r>
            <a:endParaRPr lang="es-EC" sz="14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1462"/>
            <a:ext cx="234079" cy="2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76672"/>
            <a:ext cx="230904" cy="29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658" y="980728"/>
            <a:ext cx="240430" cy="29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841661"/>
            <a:ext cx="234080" cy="2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075" y="3684537"/>
            <a:ext cx="24169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631" y="6597352"/>
            <a:ext cx="242466"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75 Rectángulo"/>
          <p:cNvSpPr/>
          <p:nvPr/>
        </p:nvSpPr>
        <p:spPr>
          <a:xfrm rot="16200000">
            <a:off x="3473462" y="226801"/>
            <a:ext cx="1640757" cy="559687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76 CuadroTexto"/>
          <p:cNvSpPr txBox="1"/>
          <p:nvPr/>
        </p:nvSpPr>
        <p:spPr>
          <a:xfrm>
            <a:off x="3340169" y="2204865"/>
            <a:ext cx="1999458"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F.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41-36 </a:t>
            </a:r>
            <a:r>
              <a:rPr lang="es-EC" dirty="0" err="1" smtClean="0">
                <a:ln w="10160">
                  <a:solidFill>
                    <a:schemeClr val="accent1"/>
                  </a:solidFill>
                  <a:prstDash val="solid"/>
                </a:ln>
                <a:solidFill>
                  <a:srgbClr val="FFFFFF"/>
                </a:solidFill>
                <a:effectLst>
                  <a:outerShdw blurRad="38100" dist="32000" dir="5400000" algn="tl">
                    <a:srgbClr val="000000">
                      <a:alpha val="30000"/>
                    </a:srgbClr>
                  </a:outerShdw>
                </a:effectLst>
              </a:rPr>
              <a:t>Kn</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87" name="86 CuadroTexto"/>
          <p:cNvSpPr txBox="1"/>
          <p:nvPr/>
        </p:nvSpPr>
        <p:spPr>
          <a:xfrm>
            <a:off x="3268159" y="2539379"/>
            <a:ext cx="2164375"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D.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238°-225</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cxnSp>
        <p:nvCxnSpPr>
          <p:cNvPr id="81" name="80 Conector recto de flecha"/>
          <p:cNvCxnSpPr/>
          <p:nvPr/>
        </p:nvCxnSpPr>
        <p:spPr>
          <a:xfrm flipH="1">
            <a:off x="3730827" y="2980719"/>
            <a:ext cx="802228" cy="699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2574" y="-68709"/>
            <a:ext cx="202674" cy="2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Tabla"/>
          <p:cNvGraphicFramePr>
            <a:graphicFrameLocks noGrp="1"/>
          </p:cNvGraphicFramePr>
          <p:nvPr>
            <p:extLst>
              <p:ext uri="{D42A27DB-BD31-4B8C-83A1-F6EECF244321}">
                <p14:modId xmlns:p14="http://schemas.microsoft.com/office/powerpoint/2010/main" val="3702254728"/>
              </p:ext>
            </p:extLst>
          </p:nvPr>
        </p:nvGraphicFramePr>
        <p:xfrm>
          <a:off x="1961514" y="3841710"/>
          <a:ext cx="6570927" cy="2395602"/>
        </p:xfrm>
        <a:graphic>
          <a:graphicData uri="http://schemas.openxmlformats.org/drawingml/2006/table">
            <a:tbl>
              <a:tblPr firstRow="1" bandRow="1">
                <a:tableStyleId>{5C22544A-7EE6-4342-B048-85BDC9FD1C3A}</a:tableStyleId>
              </a:tblPr>
              <a:tblGrid>
                <a:gridCol w="1133249"/>
                <a:gridCol w="1249131"/>
                <a:gridCol w="1356222"/>
                <a:gridCol w="1626349"/>
                <a:gridCol w="1205976"/>
              </a:tblGrid>
              <a:tr h="420682">
                <a:tc gridSpan="5">
                  <a:txBody>
                    <a:bodyPr/>
                    <a:lstStyle/>
                    <a:p>
                      <a:pPr algn="ctr">
                        <a:lnSpc>
                          <a:spcPct val="115000"/>
                        </a:lnSpc>
                        <a:spcBef>
                          <a:spcPts val="600"/>
                        </a:spcBef>
                        <a:spcAft>
                          <a:spcPts val="600"/>
                        </a:spcAft>
                      </a:pPr>
                      <a:r>
                        <a:rPr lang="es-EC" sz="1000" b="1" i="1" dirty="0" err="1">
                          <a:effectLst/>
                        </a:rPr>
                        <a:t>WAYPOINT</a:t>
                      </a:r>
                      <a:r>
                        <a:rPr lang="es-EC" sz="1000" b="1" i="1" dirty="0">
                          <a:effectLst/>
                        </a:rPr>
                        <a:t> 3-5</a:t>
                      </a:r>
                      <a:endParaRPr lang="es-EC" sz="1050" b="1" i="1" dirty="0">
                        <a:solidFill>
                          <a:srgbClr val="000000"/>
                        </a:solidFill>
                        <a:effectLst/>
                        <a:latin typeface="Arial"/>
                        <a:ea typeface="Calibri"/>
                        <a:cs typeface="Times New Roman"/>
                      </a:endParaRPr>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04841">
                <a:tc gridSpan="2">
                  <a:txBody>
                    <a:bodyPr/>
                    <a:lstStyle/>
                    <a:p>
                      <a:pPr algn="ctr">
                        <a:lnSpc>
                          <a:spcPct val="115000"/>
                        </a:lnSpc>
                        <a:spcBef>
                          <a:spcPts val="600"/>
                        </a:spcBef>
                        <a:spcAft>
                          <a:spcPts val="600"/>
                        </a:spcAft>
                      </a:pPr>
                      <a:r>
                        <a:rPr lang="es-EC" sz="1000" b="1" i="1">
                          <a:effectLst/>
                        </a:rPr>
                        <a:t>VIENTO</a:t>
                      </a:r>
                      <a:endParaRPr lang="es-EC" sz="1050" b="1" i="1">
                        <a:solidFill>
                          <a:srgbClr val="000000"/>
                        </a:solidFill>
                        <a:effectLst/>
                        <a:latin typeface="Arial"/>
                        <a:ea typeface="Calibri"/>
                        <a:cs typeface="Times New Roman"/>
                      </a:endParaRPr>
                    </a:p>
                  </a:txBody>
                  <a:tcPr anchor="ctr"/>
                </a:tc>
                <a:tc hMerge="1">
                  <a:txBody>
                    <a:bodyPr/>
                    <a:lstStyle/>
                    <a:p>
                      <a:endParaRPr lang="es-EC"/>
                    </a:p>
                  </a:txBody>
                  <a:tcPr/>
                </a:tc>
                <a:tc rowSpan="2">
                  <a:txBody>
                    <a:bodyPr/>
                    <a:lstStyle/>
                    <a:p>
                      <a:pPr algn="ctr">
                        <a:lnSpc>
                          <a:spcPct val="115000"/>
                        </a:lnSpc>
                        <a:spcBef>
                          <a:spcPts val="600"/>
                        </a:spcBef>
                        <a:spcAft>
                          <a:spcPts val="600"/>
                        </a:spcAft>
                      </a:pPr>
                      <a:r>
                        <a:rPr lang="es-EC" sz="1000" b="1" i="1" dirty="0">
                          <a:effectLst/>
                        </a:rPr>
                        <a:t>DISTANCIA (MN)</a:t>
                      </a:r>
                      <a:endParaRPr lang="es-EC" sz="1050" b="1" i="1" dirty="0">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000" b="1" i="1" dirty="0">
                          <a:effectLst/>
                        </a:rPr>
                        <a:t>APAREJO</a:t>
                      </a:r>
                      <a:endParaRPr lang="es-EC" sz="1050" b="1" i="1" dirty="0">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000" b="1" i="1" dirty="0">
                          <a:effectLst/>
                        </a:rPr>
                        <a:t>VELOCIDAD (</a:t>
                      </a:r>
                      <a:r>
                        <a:rPr lang="es-EC" sz="1000" b="1" i="1" dirty="0" err="1">
                          <a:effectLst/>
                        </a:rPr>
                        <a:t>NDS</a:t>
                      </a:r>
                      <a:r>
                        <a:rPr lang="es-EC" sz="1000" b="1" i="1" dirty="0">
                          <a:effectLst/>
                        </a:rPr>
                        <a:t>)</a:t>
                      </a:r>
                      <a:endParaRPr lang="es-EC" sz="1050" b="1" i="1" dirty="0">
                        <a:solidFill>
                          <a:srgbClr val="000000"/>
                        </a:solidFill>
                        <a:effectLst/>
                        <a:latin typeface="Arial"/>
                        <a:ea typeface="Calibri"/>
                        <a:cs typeface="Times New Roman"/>
                      </a:endParaRPr>
                    </a:p>
                  </a:txBody>
                  <a:tcPr marL="0" marR="0" marT="0" marB="0" anchor="ctr"/>
                </a:tc>
              </a:tr>
              <a:tr h="599341">
                <a:tc>
                  <a:txBody>
                    <a:bodyPr/>
                    <a:lstStyle/>
                    <a:p>
                      <a:pPr algn="ctr">
                        <a:lnSpc>
                          <a:spcPct val="115000"/>
                        </a:lnSpc>
                        <a:spcBef>
                          <a:spcPts val="600"/>
                        </a:spcBef>
                        <a:spcAft>
                          <a:spcPts val="600"/>
                        </a:spcAft>
                      </a:pPr>
                      <a:r>
                        <a:rPr lang="es-EC" sz="1000" b="1">
                          <a:effectLst/>
                        </a:rPr>
                        <a:t>FUERZA (NDS)</a:t>
                      </a:r>
                      <a:endParaRPr lang="es-EC" sz="1050" b="1">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1" dirty="0">
                          <a:effectLst/>
                        </a:rPr>
                        <a:t>DIRECCIÓN</a:t>
                      </a:r>
                      <a:endParaRPr lang="es-EC" sz="1050" b="1" dirty="0">
                        <a:solidFill>
                          <a:srgbClr val="000000"/>
                        </a:solidFill>
                        <a:effectLst/>
                        <a:latin typeface="Arial"/>
                        <a:ea typeface="Calibri"/>
                        <a:cs typeface="Times New Roman"/>
                      </a:endParaRPr>
                    </a:p>
                  </a:txBody>
                  <a:tcPr anchor="ctr"/>
                </a:tc>
                <a:tc vMerge="1">
                  <a:txBody>
                    <a:bodyPr/>
                    <a:lstStyle/>
                    <a:p>
                      <a:endParaRPr lang="es-EC"/>
                    </a:p>
                  </a:txBody>
                  <a:tcPr/>
                </a:tc>
                <a:tc vMerge="1">
                  <a:txBody>
                    <a:bodyPr/>
                    <a:lstStyle/>
                    <a:p>
                      <a:endParaRPr lang="es-EC"/>
                    </a:p>
                  </a:txBody>
                  <a:tcPr/>
                </a:tc>
                <a:tc vMerge="1">
                  <a:txBody>
                    <a:bodyPr/>
                    <a:lstStyle/>
                    <a:p>
                      <a:endParaRPr lang="es-EC"/>
                    </a:p>
                  </a:txBody>
                  <a:tcPr/>
                </a:tc>
              </a:tr>
              <a:tr h="970738">
                <a:tc>
                  <a:txBody>
                    <a:bodyPr/>
                    <a:lstStyle/>
                    <a:p>
                      <a:pPr algn="ctr">
                        <a:lnSpc>
                          <a:spcPct val="115000"/>
                        </a:lnSpc>
                        <a:spcBef>
                          <a:spcPts val="600"/>
                        </a:spcBef>
                        <a:spcAft>
                          <a:spcPts val="600"/>
                        </a:spcAft>
                      </a:pPr>
                      <a:r>
                        <a:rPr lang="es-EC" sz="1050" dirty="0">
                          <a:effectLst/>
                        </a:rPr>
                        <a:t>41-36</a:t>
                      </a:r>
                      <a:endParaRPr lang="es-EC" sz="110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rPr>
                        <a:t>238°-225°</a:t>
                      </a:r>
                      <a:endParaRPr lang="es-EC" sz="110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rPr>
                        <a:t>412 </a:t>
                      </a:r>
                      <a:endParaRPr lang="es-EC" sz="110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S" sz="1050" dirty="0">
                          <a:effectLst/>
                        </a:rPr>
                        <a:t>VELAS CUCHILLAS Y VELAS CUADRAS, EN CRUZ</a:t>
                      </a:r>
                      <a:endParaRPr lang="es-EC" sz="1100" dirty="0">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rPr>
                        <a:t>8-6,8 </a:t>
                      </a:r>
                      <a:endParaRPr lang="es-EC" sz="1100" dirty="0">
                        <a:solidFill>
                          <a:srgbClr val="000000"/>
                        </a:solidFill>
                        <a:effectLst/>
                        <a:latin typeface="Arial"/>
                        <a:ea typeface="Calibri"/>
                        <a:cs typeface="Times New Roman"/>
                      </a:endParaRPr>
                    </a:p>
                  </a:txBody>
                  <a:tcPr anchor="ctr"/>
                </a:tc>
              </a:tr>
            </a:tbl>
          </a:graphicData>
        </a:graphic>
      </p:graphicFrame>
    </p:spTree>
    <p:extLst>
      <p:ext uri="{BB962C8B-B14F-4D97-AF65-F5344CB8AC3E}">
        <p14:creationId xmlns:p14="http://schemas.microsoft.com/office/powerpoint/2010/main" val="6115988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2.72895E-6 L -0.6283 0.27613 " pathEditMode="relative" rAng="0" ptsTypes="AA">
                                      <p:cBhvr>
                                        <p:cTn id="6" dur="5000" fill="hold"/>
                                        <p:tgtEl>
                                          <p:spTgt spid="9"/>
                                        </p:tgtEl>
                                        <p:attrNameLst>
                                          <p:attrName>ppt_x</p:attrName>
                                          <p:attrName>ppt_y</p:attrName>
                                        </p:attrNameLst>
                                      </p:cBhvr>
                                      <p:rCtr x="-31424" y="13807"/>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2000"/>
                                        <p:tgtEl>
                                          <p:spTgt spid="7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2000"/>
                                        <p:tgtEl>
                                          <p:spTgt spid="87"/>
                                        </p:tgtEl>
                                      </p:cBhvr>
                                    </p:animEffect>
                                  </p:childTnLst>
                                </p:cTn>
                              </p:par>
                              <p:par>
                                <p:cTn id="18" presetID="10"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20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6" grpId="0" animBg="1"/>
      <p:bldP spid="77" grpId="0"/>
      <p:bldP spid="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4624"/>
            <a:ext cx="9252520" cy="6858000"/>
          </a:xfrm>
          <a:prstGeom prst="rect">
            <a:avLst/>
          </a:prstGeom>
          <a:noFill/>
          <a:ln w="9525">
            <a:noFill/>
            <a:miter lim="800000"/>
            <a:headEnd/>
            <a:tailEnd/>
          </a:ln>
        </p:spPr>
      </p:pic>
      <p:sp>
        <p:nvSpPr>
          <p:cNvPr id="10" name="9 CuadroTexto"/>
          <p:cNvSpPr txBox="1"/>
          <p:nvPr/>
        </p:nvSpPr>
        <p:spPr>
          <a:xfrm>
            <a:off x="3995936" y="4674622"/>
            <a:ext cx="1223412" cy="338554"/>
          </a:xfrm>
          <a:prstGeom prst="rect">
            <a:avLst/>
          </a:prstGeom>
          <a:noFill/>
        </p:spPr>
        <p:txBody>
          <a:bodyPr wrap="none" rtlCol="0">
            <a:spAutoFit/>
          </a:bodyPr>
          <a:lstStyle/>
          <a:p>
            <a:r>
              <a:rPr lang="es-EC" sz="1600" dirty="0" smtClean="0">
                <a:latin typeface="Lucida Calligraphy" pitchFamily="66" charset="0"/>
              </a:rPr>
              <a:t>ESPAÑA</a:t>
            </a:r>
            <a:endParaRPr lang="es-EC" sz="1600" dirty="0">
              <a:latin typeface="Lucida Calligraphy" pitchFamily="66" charset="0"/>
            </a:endParaRPr>
          </a:p>
        </p:txBody>
      </p:sp>
      <p:sp>
        <p:nvSpPr>
          <p:cNvPr id="11" name="10 CuadroTexto"/>
          <p:cNvSpPr txBox="1"/>
          <p:nvPr/>
        </p:nvSpPr>
        <p:spPr>
          <a:xfrm>
            <a:off x="7020742" y="548680"/>
            <a:ext cx="1367682" cy="338554"/>
          </a:xfrm>
          <a:prstGeom prst="rect">
            <a:avLst/>
          </a:prstGeom>
          <a:noFill/>
        </p:spPr>
        <p:txBody>
          <a:bodyPr wrap="none" rtlCol="0">
            <a:spAutoFit/>
          </a:bodyPr>
          <a:lstStyle/>
          <a:p>
            <a:r>
              <a:rPr lang="es-EC" sz="1600" b="1" dirty="0" smtClean="0">
                <a:latin typeface="Lucida Calligraphy" pitchFamily="66" charset="0"/>
              </a:rPr>
              <a:t>FRANCIA</a:t>
            </a:r>
            <a:endParaRPr lang="es-EC" sz="1600" b="1" dirty="0">
              <a:latin typeface="Lucida Calligraphy" pitchFamily="66" charset="0"/>
            </a:endParaRPr>
          </a:p>
        </p:txBody>
      </p:sp>
      <p:sp>
        <p:nvSpPr>
          <p:cNvPr id="12" name="11 CuadroTexto"/>
          <p:cNvSpPr txBox="1"/>
          <p:nvPr/>
        </p:nvSpPr>
        <p:spPr>
          <a:xfrm>
            <a:off x="2236971" y="5184576"/>
            <a:ext cx="390813" cy="1916832"/>
          </a:xfrm>
          <a:prstGeom prst="rect">
            <a:avLst/>
          </a:prstGeom>
          <a:noFill/>
        </p:spPr>
        <p:txBody>
          <a:bodyPr vert="wordArtVert" wrap="square" rtlCol="0">
            <a:spAutoFit/>
          </a:bodyPr>
          <a:lstStyle/>
          <a:p>
            <a:r>
              <a:rPr lang="es-EC" sz="1100" b="1" dirty="0" smtClean="0">
                <a:latin typeface="Lucida Calligraphy" pitchFamily="66" charset="0"/>
              </a:rPr>
              <a:t>PORTUGAL</a:t>
            </a:r>
            <a:endParaRPr lang="es-EC" sz="1100" b="1" dirty="0">
              <a:latin typeface="Lucida Calligraphy" pitchFamily="66" charset="0"/>
            </a:endParaRPr>
          </a:p>
        </p:txBody>
      </p:sp>
      <p:sp>
        <p:nvSpPr>
          <p:cNvPr id="14" name="13 CuadroTexto"/>
          <p:cNvSpPr txBox="1"/>
          <p:nvPr/>
        </p:nvSpPr>
        <p:spPr>
          <a:xfrm>
            <a:off x="5697805" y="2442374"/>
            <a:ext cx="2042547" cy="276999"/>
          </a:xfrm>
          <a:prstGeom prst="rect">
            <a:avLst/>
          </a:prstGeom>
          <a:noFill/>
        </p:spPr>
        <p:txBody>
          <a:bodyPr wrap="none" rtlCol="0">
            <a:spAutoFit/>
          </a:bodyPr>
          <a:lstStyle/>
          <a:p>
            <a:r>
              <a:rPr lang="es-EC" sz="1200" dirty="0" smtClean="0">
                <a:solidFill>
                  <a:schemeClr val="bg1"/>
                </a:solidFill>
                <a:latin typeface="Lucida Calligraphy" pitchFamily="66" charset="0"/>
              </a:rPr>
              <a:t>BAHIA DE VIZCAYA</a:t>
            </a:r>
            <a:endParaRPr lang="es-EC" sz="1200" dirty="0">
              <a:solidFill>
                <a:schemeClr val="bg1"/>
              </a:solidFill>
              <a:latin typeface="Lucida Calligraphy" pitchFamily="66" charset="0"/>
            </a:endParaRPr>
          </a:p>
        </p:txBody>
      </p:sp>
      <p:sp>
        <p:nvSpPr>
          <p:cNvPr id="18" name="17 CuadroTexto"/>
          <p:cNvSpPr txBox="1"/>
          <p:nvPr/>
        </p:nvSpPr>
        <p:spPr>
          <a:xfrm rot="1064921">
            <a:off x="6421287" y="262965"/>
            <a:ext cx="1008112" cy="307777"/>
          </a:xfrm>
          <a:prstGeom prst="rect">
            <a:avLst/>
          </a:prstGeom>
          <a:noFill/>
        </p:spPr>
        <p:txBody>
          <a:bodyPr wrap="square" rtlCol="0">
            <a:spAutoFit/>
          </a:bodyPr>
          <a:lstStyle/>
          <a:p>
            <a:r>
              <a:rPr lang="es-EC" sz="1400" dirty="0" smtClean="0">
                <a:solidFill>
                  <a:schemeClr val="bg1"/>
                </a:solidFill>
              </a:rPr>
              <a:t>Rv 302°</a:t>
            </a:r>
            <a:endParaRPr lang="es-EC" sz="1400" dirty="0">
              <a:solidFill>
                <a:schemeClr val="bg1"/>
              </a:solidFill>
            </a:endParaRPr>
          </a:p>
        </p:txBody>
      </p:sp>
      <p:cxnSp>
        <p:nvCxnSpPr>
          <p:cNvPr id="19" name="18 Conector recto de flecha"/>
          <p:cNvCxnSpPr/>
          <p:nvPr/>
        </p:nvCxnSpPr>
        <p:spPr>
          <a:xfrm flipH="1" flipV="1">
            <a:off x="6300192" y="66110"/>
            <a:ext cx="792088" cy="22977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a:off x="5364088" y="66110"/>
            <a:ext cx="936104"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rot="21244690">
            <a:off x="5674369" y="141991"/>
            <a:ext cx="751552" cy="307777"/>
          </a:xfrm>
          <a:prstGeom prst="rect">
            <a:avLst/>
          </a:prstGeom>
          <a:noFill/>
        </p:spPr>
        <p:txBody>
          <a:bodyPr wrap="none" rtlCol="0">
            <a:spAutoFit/>
          </a:bodyPr>
          <a:lstStyle/>
          <a:p>
            <a:r>
              <a:rPr lang="es-EC" sz="1400" dirty="0" smtClean="0">
                <a:solidFill>
                  <a:schemeClr val="bg1"/>
                </a:solidFill>
              </a:rPr>
              <a:t>Rv 258°</a:t>
            </a:r>
            <a:endParaRPr lang="es-EC" sz="1400" dirty="0">
              <a:solidFill>
                <a:schemeClr val="bg1"/>
              </a:solidFill>
            </a:endParaRPr>
          </a:p>
        </p:txBody>
      </p:sp>
      <p:cxnSp>
        <p:nvCxnSpPr>
          <p:cNvPr id="24" name="23 Conector recto de flecha"/>
          <p:cNvCxnSpPr/>
          <p:nvPr/>
        </p:nvCxnSpPr>
        <p:spPr>
          <a:xfrm flipH="1">
            <a:off x="4572000" y="282134"/>
            <a:ext cx="792089" cy="3547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rot="20479611">
            <a:off x="4725885" y="425543"/>
            <a:ext cx="738985" cy="307777"/>
          </a:xfrm>
          <a:prstGeom prst="rect">
            <a:avLst/>
          </a:prstGeom>
          <a:noFill/>
        </p:spPr>
        <p:txBody>
          <a:bodyPr wrap="none" rtlCol="0">
            <a:spAutoFit/>
          </a:bodyPr>
          <a:lstStyle/>
          <a:p>
            <a:r>
              <a:rPr lang="es-EC" sz="1400" dirty="0" smtClean="0">
                <a:solidFill>
                  <a:schemeClr val="bg1"/>
                </a:solidFill>
              </a:rPr>
              <a:t>Rv 255°</a:t>
            </a:r>
            <a:endParaRPr lang="es-EC" sz="1400" dirty="0">
              <a:solidFill>
                <a:schemeClr val="bg1"/>
              </a:solidFill>
            </a:endParaRPr>
          </a:p>
        </p:txBody>
      </p:sp>
      <p:sp>
        <p:nvSpPr>
          <p:cNvPr id="31" name="30 CuadroTexto"/>
          <p:cNvSpPr txBox="1"/>
          <p:nvPr/>
        </p:nvSpPr>
        <p:spPr>
          <a:xfrm rot="20397578">
            <a:off x="4369762" y="2755795"/>
            <a:ext cx="748218"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245°</a:t>
            </a:r>
            <a:endParaRPr lang="es-EC" sz="1400" dirty="0">
              <a:solidFill>
                <a:schemeClr val="bg1"/>
              </a:solidFill>
            </a:endParaRPr>
          </a:p>
        </p:txBody>
      </p:sp>
      <p:cxnSp>
        <p:nvCxnSpPr>
          <p:cNvPr id="33" name="32 Conector recto de flecha"/>
          <p:cNvCxnSpPr/>
          <p:nvPr/>
        </p:nvCxnSpPr>
        <p:spPr>
          <a:xfrm flipH="1">
            <a:off x="1331642" y="2060848"/>
            <a:ext cx="5593701" cy="182168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a:off x="4572000" y="692696"/>
            <a:ext cx="523378" cy="5040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rot="2634900">
            <a:off x="4292143" y="831554"/>
            <a:ext cx="704937"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135°</a:t>
            </a:r>
            <a:endParaRPr lang="es-EC" sz="1400" dirty="0">
              <a:solidFill>
                <a:schemeClr val="bg1"/>
              </a:solidFill>
            </a:endParaRPr>
          </a:p>
        </p:txBody>
      </p:sp>
      <p:cxnSp>
        <p:nvCxnSpPr>
          <p:cNvPr id="32" name="31 Conector recto de flecha"/>
          <p:cNvCxnSpPr/>
          <p:nvPr/>
        </p:nvCxnSpPr>
        <p:spPr>
          <a:xfrm>
            <a:off x="5160331" y="1276698"/>
            <a:ext cx="1765012" cy="56812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a:off x="1187624" y="3882534"/>
            <a:ext cx="0" cy="28588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8" name="47 CuadroTexto"/>
          <p:cNvSpPr txBox="1"/>
          <p:nvPr/>
        </p:nvSpPr>
        <p:spPr>
          <a:xfrm rot="1110482">
            <a:off x="5546823" y="1506725"/>
            <a:ext cx="694870" cy="307777"/>
          </a:xfrm>
          <a:prstGeom prst="rect">
            <a:avLst/>
          </a:prstGeom>
          <a:noFill/>
        </p:spPr>
        <p:txBody>
          <a:bodyPr wrap="none" rtlCol="0">
            <a:spAutoFit/>
          </a:bodyPr>
          <a:lstStyle/>
          <a:p>
            <a:r>
              <a:rPr lang="es-EC" sz="1400" dirty="0" err="1" smtClean="0">
                <a:solidFill>
                  <a:schemeClr val="bg1"/>
                </a:solidFill>
              </a:rPr>
              <a:t>Rv</a:t>
            </a:r>
            <a:r>
              <a:rPr lang="es-EC" sz="1400" dirty="0" smtClean="0">
                <a:solidFill>
                  <a:schemeClr val="bg1"/>
                </a:solidFill>
              </a:rPr>
              <a:t> 110°</a:t>
            </a:r>
            <a:endParaRPr lang="es-EC" sz="1400" dirty="0">
              <a:solidFill>
                <a:schemeClr val="bg1"/>
              </a:solidFill>
            </a:endParaRPr>
          </a:p>
        </p:txBody>
      </p:sp>
      <p:sp>
        <p:nvSpPr>
          <p:cNvPr id="49" name="48 CuadroTexto"/>
          <p:cNvSpPr txBox="1"/>
          <p:nvPr/>
        </p:nvSpPr>
        <p:spPr>
          <a:xfrm rot="16200000">
            <a:off x="974040" y="4967055"/>
            <a:ext cx="734945" cy="307777"/>
          </a:xfrm>
          <a:prstGeom prst="rect">
            <a:avLst/>
          </a:prstGeom>
          <a:noFill/>
        </p:spPr>
        <p:txBody>
          <a:bodyPr wrap="none" rtlCol="0">
            <a:spAutoFit/>
          </a:bodyPr>
          <a:lstStyle/>
          <a:p>
            <a:r>
              <a:rPr lang="es-EC" sz="1400" dirty="0" err="1" smtClean="0">
                <a:solidFill>
                  <a:schemeClr val="bg1"/>
                </a:solidFill>
              </a:rPr>
              <a:t>Rv</a:t>
            </a:r>
            <a:r>
              <a:rPr lang="es-EC" sz="1400" dirty="0">
                <a:solidFill>
                  <a:schemeClr val="bg1"/>
                </a:solidFill>
              </a:rPr>
              <a:t> </a:t>
            </a:r>
            <a:r>
              <a:rPr lang="es-EC" sz="1400" dirty="0" smtClean="0">
                <a:solidFill>
                  <a:schemeClr val="bg1"/>
                </a:solidFill>
              </a:rPr>
              <a:t>180°</a:t>
            </a:r>
            <a:endParaRPr lang="es-EC" sz="1400"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1462"/>
            <a:ext cx="234079" cy="29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476672"/>
            <a:ext cx="230904" cy="29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3658" y="980728"/>
            <a:ext cx="240430" cy="29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841661"/>
            <a:ext cx="234080" cy="29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943" y="3684537"/>
            <a:ext cx="24169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631" y="6597352"/>
            <a:ext cx="242466"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75 Rectángulo"/>
          <p:cNvSpPr/>
          <p:nvPr/>
        </p:nvSpPr>
        <p:spPr>
          <a:xfrm>
            <a:off x="179512" y="3815388"/>
            <a:ext cx="2372702" cy="285397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76 CuadroTexto"/>
          <p:cNvSpPr txBox="1"/>
          <p:nvPr/>
        </p:nvSpPr>
        <p:spPr>
          <a:xfrm>
            <a:off x="459849" y="4437113"/>
            <a:ext cx="1992084"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F.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3</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1-26 </a:t>
            </a:r>
            <a:r>
              <a:rPr lang="es-EC" dirty="0" err="1" smtClean="0">
                <a:ln w="10160">
                  <a:solidFill>
                    <a:schemeClr val="accent1"/>
                  </a:solidFill>
                  <a:prstDash val="solid"/>
                </a:ln>
                <a:solidFill>
                  <a:srgbClr val="FFFFFF"/>
                </a:solidFill>
                <a:effectLst>
                  <a:outerShdw blurRad="38100" dist="32000" dir="5400000" algn="tl">
                    <a:srgbClr val="000000">
                      <a:alpha val="30000"/>
                    </a:srgbClr>
                  </a:outerShdw>
                </a:effectLst>
              </a:rPr>
              <a:t>Kn</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87" name="86 CuadroTexto"/>
          <p:cNvSpPr txBox="1"/>
          <p:nvPr/>
        </p:nvSpPr>
        <p:spPr>
          <a:xfrm>
            <a:off x="387839" y="4771627"/>
            <a:ext cx="2190856" cy="369332"/>
          </a:xfrm>
          <a:prstGeom prst="rect">
            <a:avLst/>
          </a:prstGeom>
          <a:noFill/>
          <a:ln w="38100">
            <a:noFill/>
          </a:ln>
        </p:spPr>
        <p:txBody>
          <a:bodyPr wrap="none" rtlCol="0">
            <a:spAutoFit/>
          </a:bodyPr>
          <a:lstStyle/>
          <a:p>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D. viento:  </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220°-205</a:t>
            </a:r>
            <a:r>
              <a:rPr lang="es-EC" dirty="0" smtClean="0">
                <a:ln w="10160">
                  <a:solidFill>
                    <a:schemeClr val="accent1"/>
                  </a:solidFill>
                  <a:prstDash val="solid"/>
                </a:ln>
                <a:solidFill>
                  <a:srgbClr val="FFFFFF"/>
                </a:solidFill>
                <a:effectLst>
                  <a:outerShdw blurRad="38100" dist="32000" dir="5400000" algn="tl">
                    <a:srgbClr val="000000">
                      <a:alpha val="30000"/>
                    </a:srgbClr>
                  </a:outerShdw>
                </a:effectLst>
              </a:rPr>
              <a:t>°</a:t>
            </a:r>
            <a:endParaRPr lang="es-EC"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cxnSp>
        <p:nvCxnSpPr>
          <p:cNvPr id="81" name="80 Conector recto de flecha"/>
          <p:cNvCxnSpPr/>
          <p:nvPr/>
        </p:nvCxnSpPr>
        <p:spPr>
          <a:xfrm flipH="1">
            <a:off x="899592" y="5212967"/>
            <a:ext cx="378558" cy="10243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2574" y="-68709"/>
            <a:ext cx="202674" cy="2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Triángulo isósceles"/>
          <p:cNvSpPr/>
          <p:nvPr/>
        </p:nvSpPr>
        <p:spPr>
          <a:xfrm rot="10800000">
            <a:off x="1089943" y="3679957"/>
            <a:ext cx="184234" cy="292580"/>
          </a:xfrm>
          <a:prstGeom prst="triangl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graphicFrame>
        <p:nvGraphicFramePr>
          <p:cNvPr id="13" name="12 Tabla"/>
          <p:cNvGraphicFramePr>
            <a:graphicFrameLocks noGrp="1"/>
          </p:cNvGraphicFramePr>
          <p:nvPr>
            <p:extLst>
              <p:ext uri="{D42A27DB-BD31-4B8C-83A1-F6EECF244321}">
                <p14:modId xmlns:p14="http://schemas.microsoft.com/office/powerpoint/2010/main" val="1527938303"/>
              </p:ext>
            </p:extLst>
          </p:nvPr>
        </p:nvGraphicFramePr>
        <p:xfrm>
          <a:off x="2905456" y="3339432"/>
          <a:ext cx="5626983" cy="2148983"/>
        </p:xfrm>
        <a:graphic>
          <a:graphicData uri="http://schemas.openxmlformats.org/drawingml/2006/table">
            <a:tbl>
              <a:tblPr firstRow="1" bandRow="1">
                <a:tableStyleId>{5C22544A-7EE6-4342-B048-85BDC9FD1C3A}</a:tableStyleId>
              </a:tblPr>
              <a:tblGrid>
                <a:gridCol w="970453"/>
                <a:gridCol w="1069688"/>
                <a:gridCol w="1161395"/>
                <a:gridCol w="1392716"/>
                <a:gridCol w="1032731"/>
              </a:tblGrid>
              <a:tr h="380393">
                <a:tc gridSpan="5">
                  <a:txBody>
                    <a:bodyPr/>
                    <a:lstStyle/>
                    <a:p>
                      <a:pPr algn="ctr">
                        <a:lnSpc>
                          <a:spcPct val="115000"/>
                        </a:lnSpc>
                        <a:spcBef>
                          <a:spcPts val="600"/>
                        </a:spcBef>
                        <a:spcAft>
                          <a:spcPts val="600"/>
                        </a:spcAft>
                      </a:pPr>
                      <a:r>
                        <a:rPr lang="es-EC" sz="1000" b="1" dirty="0" err="1">
                          <a:effectLst/>
                        </a:rPr>
                        <a:t>WAYPOINT</a:t>
                      </a:r>
                      <a:r>
                        <a:rPr lang="es-EC" sz="1000" b="1" dirty="0">
                          <a:effectLst/>
                        </a:rPr>
                        <a:t> 6-7</a:t>
                      </a:r>
                      <a:endParaRPr lang="es-EC" sz="1050" b="1" dirty="0">
                        <a:solidFill>
                          <a:srgbClr val="000000"/>
                        </a:solidFill>
                        <a:effectLst/>
                        <a:latin typeface="Arial"/>
                        <a:ea typeface="Calibri"/>
                        <a:cs typeface="Times New Roman"/>
                      </a:endParaRPr>
                    </a:p>
                  </a:txBody>
                  <a:tcPr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66069">
                <a:tc gridSpan="2">
                  <a:txBody>
                    <a:bodyPr/>
                    <a:lstStyle/>
                    <a:p>
                      <a:pPr algn="ctr">
                        <a:lnSpc>
                          <a:spcPct val="115000"/>
                        </a:lnSpc>
                        <a:spcBef>
                          <a:spcPts val="600"/>
                        </a:spcBef>
                        <a:spcAft>
                          <a:spcPts val="600"/>
                        </a:spcAft>
                      </a:pPr>
                      <a:r>
                        <a:rPr lang="es-EC" sz="1000" b="1">
                          <a:effectLst/>
                        </a:rPr>
                        <a:t>VIENTO</a:t>
                      </a:r>
                      <a:endParaRPr lang="es-EC" sz="1050" b="1">
                        <a:solidFill>
                          <a:srgbClr val="000000"/>
                        </a:solidFill>
                        <a:effectLst/>
                        <a:latin typeface="Arial"/>
                        <a:ea typeface="Calibri"/>
                        <a:cs typeface="Times New Roman"/>
                      </a:endParaRPr>
                    </a:p>
                  </a:txBody>
                  <a:tcPr anchor="ctr"/>
                </a:tc>
                <a:tc hMerge="1">
                  <a:txBody>
                    <a:bodyPr/>
                    <a:lstStyle/>
                    <a:p>
                      <a:endParaRPr lang="es-EC"/>
                    </a:p>
                  </a:txBody>
                  <a:tcPr/>
                </a:tc>
                <a:tc rowSpan="2">
                  <a:txBody>
                    <a:bodyPr/>
                    <a:lstStyle/>
                    <a:p>
                      <a:pPr algn="ctr">
                        <a:lnSpc>
                          <a:spcPct val="115000"/>
                        </a:lnSpc>
                        <a:spcBef>
                          <a:spcPts val="600"/>
                        </a:spcBef>
                        <a:spcAft>
                          <a:spcPts val="600"/>
                        </a:spcAft>
                      </a:pPr>
                      <a:r>
                        <a:rPr lang="es-EC" sz="1000" b="1">
                          <a:effectLst/>
                        </a:rPr>
                        <a:t>DISTANCIA (MN)</a:t>
                      </a:r>
                      <a:endParaRPr lang="es-EC" sz="1050" b="1">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000" b="1">
                          <a:effectLst/>
                        </a:rPr>
                        <a:t>APAREJO</a:t>
                      </a:r>
                      <a:endParaRPr lang="es-EC" sz="1050" b="1">
                        <a:solidFill>
                          <a:srgbClr val="000000"/>
                        </a:solidFill>
                        <a:effectLst/>
                        <a:latin typeface="Arial"/>
                        <a:ea typeface="Calibri"/>
                        <a:cs typeface="Times New Roman"/>
                      </a:endParaRPr>
                    </a:p>
                  </a:txBody>
                  <a:tcPr anchor="ctr"/>
                </a:tc>
                <a:tc rowSpan="2">
                  <a:txBody>
                    <a:bodyPr/>
                    <a:lstStyle/>
                    <a:p>
                      <a:pPr algn="ctr">
                        <a:lnSpc>
                          <a:spcPct val="115000"/>
                        </a:lnSpc>
                        <a:spcBef>
                          <a:spcPts val="600"/>
                        </a:spcBef>
                        <a:spcAft>
                          <a:spcPts val="600"/>
                        </a:spcAft>
                      </a:pPr>
                      <a:r>
                        <a:rPr lang="es-EC" sz="1000" b="1" dirty="0">
                          <a:effectLst/>
                        </a:rPr>
                        <a:t>VELOCIDAD (</a:t>
                      </a:r>
                      <a:r>
                        <a:rPr lang="es-EC" sz="1000" b="1" dirty="0" err="1">
                          <a:effectLst/>
                        </a:rPr>
                        <a:t>NDS</a:t>
                      </a:r>
                      <a:r>
                        <a:rPr lang="es-EC" sz="1000" b="1" dirty="0">
                          <a:effectLst/>
                        </a:rPr>
                        <a:t>)</a:t>
                      </a:r>
                      <a:endParaRPr lang="es-EC" sz="1050" b="1" dirty="0">
                        <a:solidFill>
                          <a:srgbClr val="000000"/>
                        </a:solidFill>
                        <a:effectLst/>
                        <a:latin typeface="Arial"/>
                        <a:ea typeface="Calibri"/>
                        <a:cs typeface="Times New Roman"/>
                      </a:endParaRPr>
                    </a:p>
                  </a:txBody>
                  <a:tcPr marL="0" marR="0" marT="0" marB="0" anchor="ctr"/>
                </a:tc>
              </a:tr>
              <a:tr h="541941">
                <a:tc>
                  <a:txBody>
                    <a:bodyPr/>
                    <a:lstStyle/>
                    <a:p>
                      <a:pPr algn="ctr">
                        <a:lnSpc>
                          <a:spcPct val="115000"/>
                        </a:lnSpc>
                        <a:spcBef>
                          <a:spcPts val="600"/>
                        </a:spcBef>
                        <a:spcAft>
                          <a:spcPts val="600"/>
                        </a:spcAft>
                      </a:pPr>
                      <a:r>
                        <a:rPr lang="es-EC" sz="1000" b="1">
                          <a:effectLst/>
                        </a:rPr>
                        <a:t>FUERZA (NDS)</a:t>
                      </a:r>
                      <a:endParaRPr lang="es-EC" sz="1050" b="1">
                        <a:solidFill>
                          <a:srgbClr val="000000"/>
                        </a:solidFill>
                        <a:effectLst/>
                        <a:latin typeface="Arial"/>
                        <a:ea typeface="Calibri"/>
                        <a:cs typeface="Times New Roman"/>
                      </a:endParaRPr>
                    </a:p>
                  </a:txBody>
                  <a:tcPr anchor="ctr"/>
                </a:tc>
                <a:tc>
                  <a:txBody>
                    <a:bodyPr/>
                    <a:lstStyle/>
                    <a:p>
                      <a:pPr algn="ctr">
                        <a:lnSpc>
                          <a:spcPct val="115000"/>
                        </a:lnSpc>
                        <a:spcBef>
                          <a:spcPts val="600"/>
                        </a:spcBef>
                        <a:spcAft>
                          <a:spcPts val="600"/>
                        </a:spcAft>
                      </a:pPr>
                      <a:r>
                        <a:rPr lang="es-EC" sz="1000" b="1" dirty="0">
                          <a:effectLst/>
                        </a:rPr>
                        <a:t>DIRECCIÓN</a:t>
                      </a:r>
                      <a:endParaRPr lang="es-EC" sz="1050" b="1" dirty="0">
                        <a:solidFill>
                          <a:srgbClr val="000000"/>
                        </a:solidFill>
                        <a:effectLst/>
                        <a:latin typeface="Arial"/>
                        <a:ea typeface="Calibri"/>
                        <a:cs typeface="Times New Roman"/>
                      </a:endParaRPr>
                    </a:p>
                  </a:txBody>
                  <a:tcPr anchor="ctr"/>
                </a:tc>
                <a:tc vMerge="1">
                  <a:txBody>
                    <a:bodyPr/>
                    <a:lstStyle/>
                    <a:p>
                      <a:endParaRPr lang="es-EC"/>
                    </a:p>
                  </a:txBody>
                  <a:tcPr/>
                </a:tc>
                <a:tc vMerge="1">
                  <a:txBody>
                    <a:bodyPr/>
                    <a:lstStyle/>
                    <a:p>
                      <a:endParaRPr lang="es-EC"/>
                    </a:p>
                  </a:txBody>
                  <a:tcPr/>
                </a:tc>
                <a:tc vMerge="1">
                  <a:txBody>
                    <a:bodyPr/>
                    <a:lstStyle/>
                    <a:p>
                      <a:endParaRPr lang="es-EC"/>
                    </a:p>
                  </a:txBody>
                  <a:tcPr/>
                </a:tc>
              </a:tr>
              <a:tr h="860580">
                <a:tc>
                  <a:txBody>
                    <a:bodyPr/>
                    <a:lstStyle/>
                    <a:p>
                      <a:pPr algn="ctr">
                        <a:lnSpc>
                          <a:spcPct val="115000"/>
                        </a:lnSpc>
                        <a:spcBef>
                          <a:spcPts val="600"/>
                        </a:spcBef>
                        <a:spcAft>
                          <a:spcPts val="600"/>
                        </a:spcAft>
                      </a:pPr>
                      <a:r>
                        <a:rPr lang="es-EC" sz="1050" dirty="0">
                          <a:effectLst/>
                          <a:latin typeface="+mj-lt"/>
                        </a:rPr>
                        <a:t>31-26</a:t>
                      </a:r>
                      <a:endParaRPr lang="es-EC" sz="1100" dirty="0">
                        <a:solidFill>
                          <a:srgbClr val="000000"/>
                        </a:solidFill>
                        <a:effectLst/>
                        <a:latin typeface="+mj-lt"/>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latin typeface="+mj-lt"/>
                        </a:rPr>
                        <a:t>220°-205°</a:t>
                      </a:r>
                      <a:endParaRPr lang="es-EC" sz="1100" dirty="0">
                        <a:solidFill>
                          <a:srgbClr val="000000"/>
                        </a:solidFill>
                        <a:effectLst/>
                        <a:latin typeface="+mj-lt"/>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latin typeface="+mj-lt"/>
                        </a:rPr>
                        <a:t>284 </a:t>
                      </a:r>
                      <a:endParaRPr lang="es-EC" sz="1100" dirty="0">
                        <a:solidFill>
                          <a:srgbClr val="000000"/>
                        </a:solidFill>
                        <a:effectLst/>
                        <a:latin typeface="+mj-lt"/>
                        <a:ea typeface="Calibri"/>
                        <a:cs typeface="Times New Roman"/>
                      </a:endParaRPr>
                    </a:p>
                  </a:txBody>
                  <a:tcPr anchor="ctr"/>
                </a:tc>
                <a:tc>
                  <a:txBody>
                    <a:bodyPr/>
                    <a:lstStyle/>
                    <a:p>
                      <a:pPr indent="252095" algn="just">
                        <a:lnSpc>
                          <a:spcPct val="200000"/>
                        </a:lnSpc>
                        <a:spcAft>
                          <a:spcPts val="2400"/>
                        </a:spcAft>
                      </a:pPr>
                      <a:r>
                        <a:rPr lang="es-ES" sz="1050" dirty="0">
                          <a:effectLst/>
                          <a:latin typeface="+mj-lt"/>
                        </a:rPr>
                        <a:t>LAS VERGAS A ¼, TODO EL APAREJO</a:t>
                      </a:r>
                      <a:endParaRPr lang="es-EC" sz="1600" dirty="0">
                        <a:effectLst/>
                        <a:latin typeface="+mj-lt"/>
                        <a:ea typeface="Calibri"/>
                        <a:cs typeface="Times New Roman"/>
                      </a:endParaRPr>
                    </a:p>
                  </a:txBody>
                  <a:tcPr anchor="ctr"/>
                </a:tc>
                <a:tc>
                  <a:txBody>
                    <a:bodyPr/>
                    <a:lstStyle/>
                    <a:p>
                      <a:pPr algn="ctr">
                        <a:lnSpc>
                          <a:spcPct val="115000"/>
                        </a:lnSpc>
                        <a:spcBef>
                          <a:spcPts val="600"/>
                        </a:spcBef>
                        <a:spcAft>
                          <a:spcPts val="600"/>
                        </a:spcAft>
                      </a:pPr>
                      <a:r>
                        <a:rPr lang="es-EC" sz="1050" dirty="0">
                          <a:effectLst/>
                          <a:latin typeface="+mj-lt"/>
                        </a:rPr>
                        <a:t>6-4,4 </a:t>
                      </a:r>
                      <a:endParaRPr lang="es-EC" sz="1100" dirty="0">
                        <a:solidFill>
                          <a:srgbClr val="000000"/>
                        </a:solidFill>
                        <a:effectLst/>
                        <a:latin typeface="+mj-lt"/>
                        <a:ea typeface="Calibri"/>
                        <a:cs typeface="Times New Roman"/>
                      </a:endParaRPr>
                    </a:p>
                  </a:txBody>
                  <a:tcPr anchor="ctr"/>
                </a:tc>
              </a:tr>
            </a:tbl>
          </a:graphicData>
        </a:graphic>
      </p:graphicFrame>
    </p:spTree>
    <p:extLst>
      <p:ext uri="{BB962C8B-B14F-4D97-AF65-F5344CB8AC3E}">
        <p14:creationId xmlns:p14="http://schemas.microsoft.com/office/powerpoint/2010/main" val="25299154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4.30157E-6 L 0.00052 0.4142 " pathEditMode="relative" rAng="0" ptsTypes="AA">
                                      <p:cBhvr>
                                        <p:cTn id="6" dur="5750" fill="hold"/>
                                        <p:tgtEl>
                                          <p:spTgt spid="9"/>
                                        </p:tgtEl>
                                        <p:attrNameLst>
                                          <p:attrName>ppt_x</p:attrName>
                                          <p:attrName>ppt_y</p:attrName>
                                        </p:attrNameLst>
                                      </p:cBhvr>
                                      <p:rCtr x="17" y="2069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2000"/>
                                        <p:tgtEl>
                                          <p:spTgt spid="7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2000"/>
                                        <p:tgtEl>
                                          <p:spTgt spid="87"/>
                                        </p:tgtEl>
                                      </p:cBhvr>
                                    </p:animEffect>
                                  </p:childTnLst>
                                </p:cTn>
                              </p:par>
                              <p:par>
                                <p:cTn id="18" presetID="10" presetClass="entr" presetSubtype="0" fill="hold" nodeType="with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20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87"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94928" y="274638"/>
            <a:ext cx="8229600" cy="1143000"/>
          </a:xfrm>
        </p:spPr>
        <p:txBody>
          <a:bodyPr>
            <a:noAutofit/>
          </a:bodyPr>
          <a:lstStyle/>
          <a:p>
            <a:pPr lvl="0">
              <a:spcBef>
                <a:spcPts val="0"/>
              </a:spcBef>
              <a:defRPr/>
            </a:pPr>
            <a:r>
              <a:rPr lang="es-ES" b="1" i="1" dirty="0" smtClean="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RESULTADOS ESPERADOS </a:t>
            </a:r>
            <a: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t/>
            </a:r>
            <a:br>
              <a:rPr lang="es-ES" b="1" i="1" dirty="0">
                <a:ln w="6350">
                  <a:solidFill>
                    <a:prstClr val="black"/>
                  </a:solidFill>
                </a:ln>
                <a:solidFill>
                  <a:prstClr val="white"/>
                </a:solidFill>
                <a:effectLst>
                  <a:outerShdw blurRad="38100" dist="38100" dir="2700000" algn="tl">
                    <a:srgbClr val="000000">
                      <a:alpha val="43137"/>
                    </a:srgbClr>
                  </a:outerShdw>
                </a:effectLst>
                <a:ea typeface="+mn-ea"/>
                <a:cs typeface="Times New Roman" pitchFamily="18" charset="0"/>
              </a:rPr>
            </a:br>
            <a:endParaRPr lang="es-EC" dirty="0"/>
          </a:p>
        </p:txBody>
      </p:sp>
      <p:sp>
        <p:nvSpPr>
          <p:cNvPr id="3" name="2 Rectángulo"/>
          <p:cNvSpPr/>
          <p:nvPr/>
        </p:nvSpPr>
        <p:spPr>
          <a:xfrm>
            <a:off x="323528" y="692696"/>
            <a:ext cx="696024" cy="5760641"/>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4" name="3 CuadroTexto"/>
          <p:cNvSpPr txBox="1"/>
          <p:nvPr/>
        </p:nvSpPr>
        <p:spPr>
          <a:xfrm>
            <a:off x="434937" y="5837986"/>
            <a:ext cx="473206" cy="523220"/>
          </a:xfrm>
          <a:prstGeom prst="rect">
            <a:avLst/>
          </a:prstGeom>
          <a:noFill/>
        </p:spPr>
        <p:txBody>
          <a:bodyPr wrap="none" rtlCol="0">
            <a:spAutoFit/>
          </a:bodyPr>
          <a:lstStyle/>
          <a:p>
            <a:r>
              <a:rPr lang="es-EC"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III</a:t>
            </a:r>
            <a:endParaRPr lang="es-EC"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6"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17" name="Picture 18" descr="Nav-04">
            <a:hlinkClick r:id="" action="ppaction://hlinkshowjump?jump=previousslide"/>
          </p:cNvPr>
          <p:cNvPicPr>
            <a:picLocks noChangeAspect="1" noChangeArrowheads="1" noCrop="1"/>
          </p:cNvPicPr>
          <p:nvPr/>
        </p:nvPicPr>
        <p:blipFill>
          <a:blip r:embed="rId5" cstate="print"/>
          <a:srcRect/>
          <a:stretch>
            <a:fillRect/>
          </a:stretch>
        </p:blipFill>
        <p:spPr bwMode="auto">
          <a:xfrm rot="16200000">
            <a:off x="1607852" y="6447371"/>
            <a:ext cx="334963" cy="481583"/>
          </a:xfrm>
          <a:prstGeom prst="rect">
            <a:avLst/>
          </a:prstGeom>
          <a:noFill/>
        </p:spPr>
      </p:pic>
      <p:pic>
        <p:nvPicPr>
          <p:cNvPr id="18" name="Picture 19" descr="Nav-04">
            <a:hlinkClick r:id="" action="ppaction://hlinkshowjump?jump=nextslide"/>
          </p:cNvPr>
          <p:cNvPicPr>
            <a:picLocks noChangeAspect="1" noChangeArrowheads="1" noCrop="1"/>
          </p:cNvPicPr>
          <p:nvPr/>
        </p:nvPicPr>
        <p:blipFill>
          <a:blip r:embed="rId5" cstate="print"/>
          <a:srcRect/>
          <a:stretch>
            <a:fillRect/>
          </a:stretch>
        </p:blipFill>
        <p:spPr bwMode="auto">
          <a:xfrm rot="5400000">
            <a:off x="3648314" y="6425672"/>
            <a:ext cx="360363" cy="550383"/>
          </a:xfrm>
          <a:prstGeom prst="rect">
            <a:avLst/>
          </a:prstGeom>
          <a:noFill/>
        </p:spPr>
      </p:pic>
      <p:sp>
        <p:nvSpPr>
          <p:cNvPr id="19"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20"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21"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22"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23"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24" name="26 Marcador de número de diapositiva"/>
          <p:cNvSpPr txBox="1">
            <a:spLocks/>
          </p:cNvSpPr>
          <p:nvPr/>
        </p:nvSpPr>
        <p:spPr>
          <a:xfrm>
            <a:off x="8643526" y="6520259"/>
            <a:ext cx="460786"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CC2EDA-25DE-4E3D-A5DD-C98382C7C123}" type="slidenum">
              <a:rPr lang="es-EC" sz="2000" smtClean="0">
                <a:solidFill>
                  <a:schemeClr val="bg1"/>
                </a:solidFill>
                <a:latin typeface="Old English Text MT" pitchFamily="66" charset="0"/>
              </a:rPr>
              <a:pPr/>
              <a:t>26</a:t>
            </a:fld>
            <a:endParaRPr lang="es-EC" sz="2000" dirty="0">
              <a:solidFill>
                <a:schemeClr val="bg1"/>
              </a:solidFill>
              <a:latin typeface="Old English Text MT" pitchFamily="66"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830727516"/>
              </p:ext>
            </p:extLst>
          </p:nvPr>
        </p:nvGraphicFramePr>
        <p:xfrm>
          <a:off x="1547662" y="1196752"/>
          <a:ext cx="6622660" cy="2160240"/>
        </p:xfrm>
        <a:graphic>
          <a:graphicData uri="http://schemas.openxmlformats.org/drawingml/2006/table">
            <a:tbl>
              <a:tblPr firstRow="1" bandRow="1">
                <a:tableStyleId>{85BE263C-DBD7-4A20-BB59-AAB30ACAA65A}</a:tableStyleId>
              </a:tblPr>
              <a:tblGrid>
                <a:gridCol w="1655665"/>
                <a:gridCol w="1655665"/>
                <a:gridCol w="1655665"/>
                <a:gridCol w="1655665"/>
              </a:tblGrid>
              <a:tr h="720081">
                <a:tc gridSpan="4">
                  <a:txBody>
                    <a:bodyPr/>
                    <a:lstStyle/>
                    <a:p>
                      <a:pPr algn="ctr"/>
                      <a:r>
                        <a:rPr lang="es-EC" dirty="0" smtClean="0"/>
                        <a:t>RUTA REALIZADA </a:t>
                      </a:r>
                      <a:endParaRPr lang="es-EC" b="1" dirty="0"/>
                    </a:p>
                  </a:txBody>
                  <a:tcPr anchor="ctr"/>
                </a:tc>
                <a:tc hMerge="1">
                  <a:txBody>
                    <a:bodyPr/>
                    <a:lstStyle/>
                    <a:p>
                      <a:endParaRPr lang="es-EC" dirty="0"/>
                    </a:p>
                  </a:txBody>
                  <a:tcPr/>
                </a:tc>
                <a:tc hMerge="1">
                  <a:txBody>
                    <a:bodyPr/>
                    <a:lstStyle/>
                    <a:p>
                      <a:endParaRPr lang="es-EC" dirty="0"/>
                    </a:p>
                  </a:txBody>
                  <a:tcPr/>
                </a:tc>
                <a:tc hMerge="1">
                  <a:txBody>
                    <a:bodyPr/>
                    <a:lstStyle/>
                    <a:p>
                      <a:endParaRPr lang="es-EC"/>
                    </a:p>
                  </a:txBody>
                  <a:tcPr/>
                </a:tc>
              </a:tr>
              <a:tr h="720081">
                <a:tc>
                  <a:txBody>
                    <a:bodyPr/>
                    <a:lstStyle/>
                    <a:p>
                      <a:pPr algn="ctr">
                        <a:spcBef>
                          <a:spcPts val="600"/>
                        </a:spcBef>
                        <a:spcAft>
                          <a:spcPts val="600"/>
                        </a:spcAft>
                      </a:pPr>
                      <a:r>
                        <a:rPr lang="es-ES" sz="1000" b="1" dirty="0">
                          <a:solidFill>
                            <a:srgbClr val="000000"/>
                          </a:solidFill>
                          <a:effectLst/>
                          <a:latin typeface="Arial"/>
                          <a:ea typeface="Calibri"/>
                          <a:cs typeface="Times New Roman"/>
                        </a:rPr>
                        <a:t>DISTANCIA</a:t>
                      </a:r>
                      <a:endParaRPr lang="es-EC" sz="1000" dirty="0">
                        <a:solidFill>
                          <a:srgbClr val="000000"/>
                        </a:solidFill>
                        <a:effectLst/>
                        <a:latin typeface="Arial"/>
                        <a:ea typeface="Calibri"/>
                        <a:cs typeface="Times New Roman"/>
                      </a:endParaRPr>
                    </a:p>
                    <a:p>
                      <a:pPr algn="ctr">
                        <a:spcBef>
                          <a:spcPts val="600"/>
                        </a:spcBef>
                        <a:spcAft>
                          <a:spcPts val="600"/>
                        </a:spcAft>
                      </a:pPr>
                      <a:r>
                        <a:rPr lang="es-ES" sz="1000" b="1" dirty="0">
                          <a:solidFill>
                            <a:srgbClr val="000000"/>
                          </a:solidFill>
                          <a:effectLst/>
                          <a:latin typeface="Arial"/>
                          <a:ea typeface="Calibri"/>
                          <a:cs typeface="Times New Roman"/>
                        </a:rPr>
                        <a:t>(MN)</a:t>
                      </a:r>
                      <a:endParaRPr lang="es-EC" sz="10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TIEMPO</a:t>
                      </a:r>
                      <a:endParaRPr lang="es-EC" sz="1000">
                        <a:solidFill>
                          <a:srgbClr val="000000"/>
                        </a:solidFill>
                        <a:effectLst/>
                        <a:latin typeface="Arial"/>
                        <a:ea typeface="Calibri"/>
                        <a:cs typeface="Times New Roman"/>
                      </a:endParaRPr>
                    </a:p>
                    <a:p>
                      <a:pPr algn="ctr">
                        <a:spcBef>
                          <a:spcPts val="600"/>
                        </a:spcBef>
                        <a:spcAft>
                          <a:spcPts val="600"/>
                        </a:spcAft>
                      </a:pPr>
                      <a:r>
                        <a:rPr lang="es-ES" sz="1000" b="1">
                          <a:solidFill>
                            <a:srgbClr val="000000"/>
                          </a:solidFill>
                          <a:effectLst/>
                          <a:latin typeface="Arial"/>
                          <a:ea typeface="Calibri"/>
                          <a:cs typeface="Times New Roman"/>
                        </a:rPr>
                        <a:t>(HORAS)</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GALONES DE COMBUSTIBLE</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PORCENTAJE DE CONSUMO (35500GLNS/100%)</a:t>
                      </a:r>
                      <a:endParaRPr lang="es-EC" sz="1000">
                        <a:solidFill>
                          <a:srgbClr val="000000"/>
                        </a:solidFill>
                        <a:effectLst/>
                        <a:latin typeface="Arial"/>
                        <a:ea typeface="Calibri"/>
                        <a:cs typeface="Times New Roman"/>
                      </a:endParaRPr>
                    </a:p>
                  </a:txBody>
                  <a:tcPr marL="68580" marR="68580" marT="0" marB="0" anchor="ctr"/>
                </a:tc>
              </a:tr>
              <a:tr h="720078">
                <a:tc>
                  <a:txBody>
                    <a:bodyPr/>
                    <a:lstStyle/>
                    <a:p>
                      <a:pPr algn="ctr">
                        <a:spcBef>
                          <a:spcPts val="600"/>
                        </a:spcBef>
                        <a:spcAft>
                          <a:spcPts val="600"/>
                        </a:spcAft>
                      </a:pPr>
                      <a:r>
                        <a:rPr lang="es-ES" sz="1000" b="1" dirty="0">
                          <a:solidFill>
                            <a:srgbClr val="000000"/>
                          </a:solidFill>
                          <a:effectLst/>
                          <a:latin typeface="Arial"/>
                          <a:ea typeface="Calibri"/>
                          <a:cs typeface="Times New Roman"/>
                        </a:rPr>
                        <a:t>1051</a:t>
                      </a:r>
                      <a:endParaRPr lang="es-EC" sz="10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dirty="0">
                          <a:solidFill>
                            <a:srgbClr val="000000"/>
                          </a:solidFill>
                          <a:effectLst/>
                          <a:latin typeface="Arial"/>
                          <a:ea typeface="Calibri"/>
                          <a:cs typeface="Times New Roman"/>
                        </a:rPr>
                        <a:t>159</a:t>
                      </a:r>
                      <a:endParaRPr lang="es-EC" sz="10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dirty="0">
                          <a:solidFill>
                            <a:srgbClr val="000000"/>
                          </a:solidFill>
                          <a:effectLst/>
                          <a:latin typeface="Arial"/>
                          <a:ea typeface="Calibri"/>
                          <a:cs typeface="Times New Roman"/>
                        </a:rPr>
                        <a:t>3730</a:t>
                      </a:r>
                      <a:endParaRPr lang="es-EC" sz="10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dirty="0">
                          <a:solidFill>
                            <a:srgbClr val="000000"/>
                          </a:solidFill>
                          <a:effectLst/>
                          <a:latin typeface="Arial"/>
                          <a:ea typeface="Calibri"/>
                          <a:cs typeface="Times New Roman"/>
                        </a:rPr>
                        <a:t>10,5%</a:t>
                      </a:r>
                      <a:endParaRPr lang="es-EC" sz="1000" dirty="0">
                        <a:solidFill>
                          <a:srgbClr val="000000"/>
                        </a:solidFill>
                        <a:effectLst/>
                        <a:latin typeface="Arial"/>
                        <a:ea typeface="Calibri"/>
                        <a:cs typeface="Times New Roman"/>
                      </a:endParaRPr>
                    </a:p>
                  </a:txBody>
                  <a:tcPr marL="68580" marR="68580" marT="0" marB="0" anchor="ctr"/>
                </a:tc>
              </a:tr>
            </a:tbl>
          </a:graphicData>
        </a:graphic>
      </p:graphicFrame>
      <p:graphicFrame>
        <p:nvGraphicFramePr>
          <p:cNvPr id="26" name="25 Tabla"/>
          <p:cNvGraphicFramePr>
            <a:graphicFrameLocks noGrp="1"/>
          </p:cNvGraphicFramePr>
          <p:nvPr>
            <p:extLst>
              <p:ext uri="{D42A27DB-BD31-4B8C-83A1-F6EECF244321}">
                <p14:modId xmlns:p14="http://schemas.microsoft.com/office/powerpoint/2010/main" val="574472038"/>
              </p:ext>
            </p:extLst>
          </p:nvPr>
        </p:nvGraphicFramePr>
        <p:xfrm>
          <a:off x="2411760" y="3609452"/>
          <a:ext cx="6231764" cy="2228534"/>
        </p:xfrm>
        <a:graphic>
          <a:graphicData uri="http://schemas.openxmlformats.org/drawingml/2006/table">
            <a:tbl>
              <a:tblPr firstRow="1" bandRow="1">
                <a:tableStyleId>{F5AB1C69-6EDB-4FF4-983F-18BD219EF322}</a:tableStyleId>
              </a:tblPr>
              <a:tblGrid>
                <a:gridCol w="1557941"/>
                <a:gridCol w="1557941"/>
                <a:gridCol w="1557941"/>
                <a:gridCol w="1557941"/>
              </a:tblGrid>
              <a:tr h="487472">
                <a:tc gridSpan="4">
                  <a:txBody>
                    <a:bodyPr/>
                    <a:lstStyle/>
                    <a:p>
                      <a:pPr algn="ctr"/>
                      <a:r>
                        <a:rPr lang="es-EC" dirty="0" smtClean="0"/>
                        <a:t>RUTA </a:t>
                      </a:r>
                      <a:r>
                        <a:rPr lang="es-EC" dirty="0" smtClean="0"/>
                        <a:t>RECOMENDADA</a:t>
                      </a:r>
                      <a:endParaRPr lang="es-EC" b="1" dirty="0"/>
                    </a:p>
                  </a:txBody>
                  <a:tcPr anchor="ctr"/>
                </a:tc>
                <a:tc hMerge="1">
                  <a:txBody>
                    <a:bodyPr/>
                    <a:lstStyle/>
                    <a:p>
                      <a:endParaRPr lang="es-EC" dirty="0"/>
                    </a:p>
                  </a:txBody>
                  <a:tcPr/>
                </a:tc>
                <a:tc hMerge="1">
                  <a:txBody>
                    <a:bodyPr/>
                    <a:lstStyle/>
                    <a:p>
                      <a:endParaRPr lang="es-EC" dirty="0"/>
                    </a:p>
                  </a:txBody>
                  <a:tcPr/>
                </a:tc>
                <a:tc hMerge="1">
                  <a:txBody>
                    <a:bodyPr/>
                    <a:lstStyle/>
                    <a:p>
                      <a:endParaRPr lang="es-EC"/>
                    </a:p>
                  </a:txBody>
                  <a:tcPr/>
                </a:tc>
              </a:tr>
              <a:tr h="748422">
                <a:tc>
                  <a:txBody>
                    <a:bodyPr/>
                    <a:lstStyle/>
                    <a:p>
                      <a:pPr algn="ctr">
                        <a:spcBef>
                          <a:spcPts val="600"/>
                        </a:spcBef>
                        <a:spcAft>
                          <a:spcPts val="600"/>
                        </a:spcAft>
                      </a:pPr>
                      <a:r>
                        <a:rPr lang="es-ES" sz="1000" b="1" dirty="0">
                          <a:solidFill>
                            <a:srgbClr val="000000"/>
                          </a:solidFill>
                          <a:effectLst/>
                          <a:latin typeface="Arial"/>
                          <a:ea typeface="Calibri"/>
                          <a:cs typeface="Times New Roman"/>
                        </a:rPr>
                        <a:t>DISTANCIA</a:t>
                      </a:r>
                      <a:endParaRPr lang="es-EC" sz="1000" dirty="0">
                        <a:solidFill>
                          <a:srgbClr val="000000"/>
                        </a:solidFill>
                        <a:effectLst/>
                        <a:latin typeface="Arial"/>
                        <a:ea typeface="Calibri"/>
                        <a:cs typeface="Times New Roman"/>
                      </a:endParaRPr>
                    </a:p>
                    <a:p>
                      <a:pPr algn="ctr">
                        <a:spcBef>
                          <a:spcPts val="600"/>
                        </a:spcBef>
                        <a:spcAft>
                          <a:spcPts val="600"/>
                        </a:spcAft>
                      </a:pPr>
                      <a:r>
                        <a:rPr lang="es-ES" sz="1000" b="1" dirty="0">
                          <a:solidFill>
                            <a:srgbClr val="000000"/>
                          </a:solidFill>
                          <a:effectLst/>
                          <a:latin typeface="Arial"/>
                          <a:ea typeface="Calibri"/>
                          <a:cs typeface="Times New Roman"/>
                        </a:rPr>
                        <a:t>(MN)</a:t>
                      </a:r>
                      <a:endParaRPr lang="es-EC" sz="1000" dirty="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TIEMPO</a:t>
                      </a:r>
                      <a:endParaRPr lang="es-EC" sz="1000">
                        <a:solidFill>
                          <a:srgbClr val="000000"/>
                        </a:solidFill>
                        <a:effectLst/>
                        <a:latin typeface="Arial"/>
                        <a:ea typeface="Calibri"/>
                        <a:cs typeface="Times New Roman"/>
                      </a:endParaRPr>
                    </a:p>
                    <a:p>
                      <a:pPr algn="ctr">
                        <a:spcBef>
                          <a:spcPts val="600"/>
                        </a:spcBef>
                        <a:spcAft>
                          <a:spcPts val="600"/>
                        </a:spcAft>
                      </a:pPr>
                      <a:r>
                        <a:rPr lang="es-ES" sz="1000" b="1">
                          <a:solidFill>
                            <a:srgbClr val="000000"/>
                          </a:solidFill>
                          <a:effectLst/>
                          <a:latin typeface="Arial"/>
                          <a:ea typeface="Calibri"/>
                          <a:cs typeface="Times New Roman"/>
                        </a:rPr>
                        <a:t>(HORAS)</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GALONES DE COMBUSTIBLE</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b="1">
                          <a:solidFill>
                            <a:srgbClr val="000000"/>
                          </a:solidFill>
                          <a:effectLst/>
                          <a:latin typeface="Arial"/>
                          <a:ea typeface="Calibri"/>
                          <a:cs typeface="Times New Roman"/>
                        </a:rPr>
                        <a:t>PORCENTAJE DE CONSUMO (35500GLNS/100%)</a:t>
                      </a:r>
                      <a:endParaRPr lang="es-EC" sz="1000">
                        <a:solidFill>
                          <a:srgbClr val="000000"/>
                        </a:solidFill>
                        <a:effectLst/>
                        <a:latin typeface="Arial"/>
                        <a:ea typeface="Calibri"/>
                        <a:cs typeface="Times New Roman"/>
                      </a:endParaRPr>
                    </a:p>
                  </a:txBody>
                  <a:tcPr marL="68580" marR="68580" marT="0" marB="0" anchor="ctr"/>
                </a:tc>
              </a:tr>
              <a:tr h="992640">
                <a:tc>
                  <a:txBody>
                    <a:bodyPr/>
                    <a:lstStyle/>
                    <a:p>
                      <a:pPr algn="ctr">
                        <a:spcBef>
                          <a:spcPts val="600"/>
                        </a:spcBef>
                        <a:spcAft>
                          <a:spcPts val="600"/>
                        </a:spcAft>
                      </a:pPr>
                      <a:r>
                        <a:rPr lang="es-ES" sz="1000" b="1">
                          <a:solidFill>
                            <a:srgbClr val="000000"/>
                          </a:solidFill>
                          <a:effectLst/>
                          <a:latin typeface="Arial"/>
                          <a:ea typeface="Calibri"/>
                          <a:cs typeface="Times New Roman"/>
                        </a:rPr>
                        <a:t>1120</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a:solidFill>
                            <a:srgbClr val="000000"/>
                          </a:solidFill>
                          <a:effectLst/>
                          <a:latin typeface="Arial"/>
                          <a:ea typeface="Calibri"/>
                          <a:cs typeface="Times New Roman"/>
                        </a:rPr>
                        <a:t>187</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a:solidFill>
                            <a:srgbClr val="000000"/>
                          </a:solidFill>
                          <a:effectLst/>
                          <a:latin typeface="Arial"/>
                          <a:ea typeface="Calibri"/>
                          <a:cs typeface="Times New Roman"/>
                        </a:rPr>
                        <a:t>780</a:t>
                      </a:r>
                      <a:endParaRPr lang="es-EC" sz="1000">
                        <a:solidFill>
                          <a:srgbClr val="000000"/>
                        </a:solidFill>
                        <a:effectLst/>
                        <a:latin typeface="Arial"/>
                        <a:ea typeface="Calibri"/>
                        <a:cs typeface="Times New Roman"/>
                      </a:endParaRPr>
                    </a:p>
                  </a:txBody>
                  <a:tcPr marL="68580" marR="68580" marT="0" marB="0" anchor="ctr"/>
                </a:tc>
                <a:tc>
                  <a:txBody>
                    <a:bodyPr/>
                    <a:lstStyle/>
                    <a:p>
                      <a:pPr algn="ctr">
                        <a:spcBef>
                          <a:spcPts val="600"/>
                        </a:spcBef>
                        <a:spcAft>
                          <a:spcPts val="600"/>
                        </a:spcAft>
                      </a:pPr>
                      <a:r>
                        <a:rPr lang="es-ES" sz="1000" dirty="0">
                          <a:solidFill>
                            <a:srgbClr val="000000"/>
                          </a:solidFill>
                          <a:effectLst/>
                          <a:latin typeface="Arial"/>
                          <a:ea typeface="Calibri"/>
                          <a:cs typeface="Times New Roman"/>
                        </a:rPr>
                        <a:t>2,2%</a:t>
                      </a:r>
                      <a:endParaRPr lang="es-EC" sz="1000" dirty="0">
                        <a:solidFill>
                          <a:srgbClr val="000000"/>
                        </a:solidFill>
                        <a:effectLst/>
                        <a:latin typeface="Arial"/>
                        <a:ea typeface="Calibri"/>
                        <a:cs typeface="Times New Roman"/>
                      </a:endParaRPr>
                    </a:p>
                  </a:txBody>
                  <a:tcPr marL="68580" marR="68580" marT="0" marB="0" anchor="ctr"/>
                </a:tc>
              </a:tr>
            </a:tbl>
          </a:graphicData>
        </a:graphic>
      </p:graphicFrame>
      <p:sp>
        <p:nvSpPr>
          <p:cNvPr id="6" name="5 CuadroTexto"/>
          <p:cNvSpPr txBox="1"/>
          <p:nvPr/>
        </p:nvSpPr>
        <p:spPr>
          <a:xfrm>
            <a:off x="3200929" y="5949280"/>
            <a:ext cx="4385624"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s-EC" sz="2800" b="1" dirty="0" smtClean="0"/>
              <a:t>AHORRO DE </a:t>
            </a:r>
            <a:r>
              <a:rPr lang="es-EC" sz="2800" b="1" dirty="0" smtClean="0"/>
              <a:t>2950</a:t>
            </a:r>
            <a:r>
              <a:rPr lang="es-EC" sz="2800" b="1" dirty="0" smtClean="0"/>
              <a:t> </a:t>
            </a:r>
            <a:r>
              <a:rPr lang="es-EC" sz="2800" b="1" dirty="0" smtClean="0"/>
              <a:t>GALONES </a:t>
            </a:r>
            <a:endParaRPr lang="es-EC" sz="2800" b="1" dirty="0"/>
          </a:p>
        </p:txBody>
      </p:sp>
      <p:pic>
        <p:nvPicPr>
          <p:cNvPr id="25" name="Picture 2" descr="http://www.clker.com/cliparts/c/C/q/P/c/J/blue-check-mark-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6030" y="3853011"/>
            <a:ext cx="870466" cy="8001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www.clker.com/cliparts/F/e/X/M/B/T/x-wrong-no-cross-hi.pn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95000" contrast="100000"/>
                    </a14:imgEffect>
                  </a14:imgLayer>
                </a14:imgProps>
              </a:ext>
              <a:ext uri="{28A0092B-C50C-407E-A947-70E740481C1C}">
                <a14:useLocalDpi xmlns:a14="http://schemas.microsoft.com/office/drawing/2010/main" val="0"/>
              </a:ext>
            </a:extLst>
          </a:blip>
          <a:srcRect/>
          <a:stretch>
            <a:fillRect/>
          </a:stretch>
        </p:blipFill>
        <p:spPr bwMode="auto">
          <a:xfrm>
            <a:off x="7884368" y="1772816"/>
            <a:ext cx="571910" cy="772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C:\Users\byron santiago\Desktop\espe.pn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18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36" presetClass="emph" presetSubtype="0" repeatCount="indefinite" fill="remove" nodeType="withEffect" nodePh="1">
                                  <p:stCondLst>
                                    <p:cond delay="0"/>
                                  </p:stCondLst>
                                  <p:endCondLst>
                                    <p:cond evt="begin" delay="0">
                                      <p:tn val="11"/>
                                    </p:cond>
                                  </p:endCondLst>
                                  <p:iterate type="lt">
                                    <p:tmPct val="10000"/>
                                  </p:iterate>
                                  <p:childTnLst>
                                    <p:animScale>
                                      <p:cBhvr>
                                        <p:cTn id="12" dur="500" autoRev="1" fill="hold">
                                          <p:stCondLst>
                                            <p:cond delay="0"/>
                                          </p:stCondLst>
                                        </p:cTn>
                                        <p:tgtEl>
                                          <p:spTgt spid="16">
                                            <p:txEl>
                                              <p:pRg st="0" end="0"/>
                                            </p:txEl>
                                          </p:spTgt>
                                        </p:tgtEl>
                                      </p:cBhvr>
                                      <p:to x="80000" y="100000"/>
                                    </p:animScale>
                                    <p:anim by="(#ppt_w*0.10)" calcmode="lin" valueType="num">
                                      <p:cBhvr>
                                        <p:cTn id="13" dur="500" autoRev="1" fill="hold">
                                          <p:stCondLst>
                                            <p:cond delay="0"/>
                                          </p:stCondLst>
                                        </p:cTn>
                                        <p:tgtEl>
                                          <p:spTgt spid="16">
                                            <p:txEl>
                                              <p:pRg st="0" end="0"/>
                                            </p:txEl>
                                          </p:spTgt>
                                        </p:tgtEl>
                                        <p:attrNameLst>
                                          <p:attrName>ppt_x</p:attrName>
                                        </p:attrNameLst>
                                      </p:cBhvr>
                                    </p:anim>
                                    <p:anim by="(-#ppt_w*0.10)" calcmode="lin" valueType="num">
                                      <p:cBhvr>
                                        <p:cTn id="14" dur="500" autoRev="1" fill="hold">
                                          <p:stCondLst>
                                            <p:cond delay="0"/>
                                          </p:stCondLst>
                                        </p:cTn>
                                        <p:tgtEl>
                                          <p:spTgt spid="16">
                                            <p:txEl>
                                              <p:pRg st="0" end="0"/>
                                            </p:txEl>
                                          </p:spTgt>
                                        </p:tgtEl>
                                        <p:attrNameLst>
                                          <p:attrName>ppt_y</p:attrName>
                                        </p:attrNameLst>
                                      </p:cBhvr>
                                    </p:anim>
                                    <p:animRot by="-480000">
                                      <p:cBhvr>
                                        <p:cTn id="15" dur="500" autoRev="1" fill="hold">
                                          <p:stCondLst>
                                            <p:cond delay="0"/>
                                          </p:stCondLst>
                                        </p:cTn>
                                        <p:tgtEl>
                                          <p:spTgt spid="16">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 y="1628800"/>
            <a:ext cx="8029575"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5"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5"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27</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539552" y="548680"/>
            <a:ext cx="8229600" cy="1143000"/>
          </a:xfrm>
        </p:spPr>
        <p:txBody>
          <a:bodyPr/>
          <a:lstStyle/>
          <a:p>
            <a:pPr eaLnBrk="1" hangingPunct="1">
              <a:defRPr/>
            </a:pPr>
            <a:r>
              <a:rPr lang="es-ES" sz="4000" dirty="0">
                <a:solidFill>
                  <a:schemeClr val="accent1">
                    <a:lumMod val="90000"/>
                  </a:schemeClr>
                </a:solidFill>
                <a:latin typeface="Bodoni MT Black" pitchFamily="18" charset="0"/>
              </a:rPr>
              <a:t>CONCLUSIONES</a:t>
            </a:r>
            <a:br>
              <a:rPr lang="es-ES" sz="4000" dirty="0">
                <a:solidFill>
                  <a:schemeClr val="accent1">
                    <a:lumMod val="90000"/>
                  </a:schemeClr>
                </a:solidFill>
                <a:latin typeface="Bodoni MT Black" pitchFamily="18" charset="0"/>
              </a:rPr>
            </a:br>
            <a:endParaRPr lang="es-EC" sz="4000" dirty="0">
              <a:solidFill>
                <a:schemeClr val="accent1">
                  <a:lumMod val="90000"/>
                </a:schemeClr>
              </a:solidFill>
              <a:latin typeface="Bodoni MT Black" pitchFamily="18" charset="0"/>
            </a:endParaRPr>
          </a:p>
        </p:txBody>
      </p:sp>
      <p:sp>
        <p:nvSpPr>
          <p:cNvPr id="19" name="18 Pergamino horizontal"/>
          <p:cNvSpPr/>
          <p:nvPr/>
        </p:nvSpPr>
        <p:spPr>
          <a:xfrm>
            <a:off x="1259632" y="1628552"/>
            <a:ext cx="6665052" cy="2736552"/>
          </a:xfrm>
          <a:prstGeom prst="horizontalScroll">
            <a:avLst/>
          </a:prstGeom>
          <a:blipFill dpi="0" rotWithShape="1">
            <a:blip r:embed="rId6">
              <a:alphaModFix amt="39000"/>
            </a:blip>
            <a:srcRect/>
            <a:tile tx="0" ty="0" sx="100000" sy="100000" flip="none" algn="tl"/>
          </a:blipFill>
          <a:effectLst>
            <a:outerShdw blurRad="40000" dist="20000" dir="5400000" rotWithShape="0">
              <a:srgbClr val="000000">
                <a:alpha val="38000"/>
              </a:srgbClr>
            </a:outerShdw>
            <a:reflection endPos="0" dist="50800" dir="5400000" sy="-100000" algn="bl" rotWithShape="0"/>
          </a:effectLst>
        </p:spPr>
        <p:style>
          <a:lnRef idx="1">
            <a:schemeClr val="accent6"/>
          </a:lnRef>
          <a:fillRef idx="1003">
            <a:schemeClr val="lt1"/>
          </a:fillRef>
          <a:effectRef idx="1">
            <a:schemeClr val="accent6"/>
          </a:effectRef>
          <a:fontRef idx="minor">
            <a:schemeClr val="dk1"/>
          </a:fontRef>
        </p:style>
        <p:txBody>
          <a:bodyPr anchor="ctr"/>
          <a:lstStyle/>
          <a:p>
            <a:pPr algn="just">
              <a:defRPr/>
            </a:pPr>
            <a:r>
              <a:rPr lang="es-ES" sz="2000" dirty="0"/>
              <a:t>Considerando las posibles ventajas al realizar una navegación a vela, teniendo conocimiento de los factores climáticos que existe durante este periodo de tiempo en el año.  Con apoyo del velamen se observa un ahorro  de combustible, comparando los datos de la navegación realizada en el crucero internacional 2012</a:t>
            </a:r>
            <a:r>
              <a:rPr lang="es-ES" sz="2000" dirty="0" smtClean="0"/>
              <a:t>.</a:t>
            </a:r>
            <a:endParaRPr lang="es-EC" sz="2000" dirty="0"/>
          </a:p>
        </p:txBody>
      </p:sp>
      <p:sp>
        <p:nvSpPr>
          <p:cNvPr id="20" name="19 Pergamino horizontal"/>
          <p:cNvSpPr/>
          <p:nvPr/>
        </p:nvSpPr>
        <p:spPr>
          <a:xfrm>
            <a:off x="1259633" y="4221335"/>
            <a:ext cx="6665052" cy="2159993"/>
          </a:xfrm>
          <a:prstGeom prst="horizontalScroll">
            <a:avLst/>
          </a:prstGeom>
          <a:blipFill dpi="0" rotWithShape="1">
            <a:blip r:embed="rId6">
              <a:alphaModFix amt="39000"/>
            </a:blip>
            <a:srcRect/>
            <a:tile tx="0" ty="0" sx="100000" sy="100000" flip="none" algn="tl"/>
          </a:blipFill>
          <a:effectLst>
            <a:outerShdw blurRad="40000" dist="20000" dir="5400000" rotWithShape="0">
              <a:srgbClr val="000000">
                <a:alpha val="38000"/>
              </a:srgbClr>
            </a:outerShdw>
            <a:reflection endPos="0" dist="50800" dir="5400000" sy="-100000" algn="bl" rotWithShape="0"/>
          </a:effectLst>
        </p:spPr>
        <p:style>
          <a:lnRef idx="1">
            <a:schemeClr val="accent6"/>
          </a:lnRef>
          <a:fillRef idx="1003">
            <a:schemeClr val="lt1"/>
          </a:fillRef>
          <a:effectRef idx="1">
            <a:schemeClr val="accent6"/>
          </a:effectRef>
          <a:fontRef idx="minor">
            <a:schemeClr val="dk1"/>
          </a:fontRef>
        </p:style>
        <p:txBody>
          <a:bodyPr anchor="ctr"/>
          <a:lstStyle/>
          <a:p>
            <a:pPr algn="just">
              <a:defRPr/>
            </a:pPr>
            <a:endParaRPr lang="es-ES" sz="2000" dirty="0" smtClean="0"/>
          </a:p>
          <a:p>
            <a:pPr algn="just">
              <a:defRPr/>
            </a:pPr>
            <a:r>
              <a:rPr lang="es-ES" sz="2000" dirty="0" smtClean="0"/>
              <a:t>Al </a:t>
            </a:r>
            <a:r>
              <a:rPr lang="es-ES" sz="2000" dirty="0"/>
              <a:t>realizar el </a:t>
            </a:r>
            <a:r>
              <a:rPr lang="es-ES" sz="2000" dirty="0" err="1"/>
              <a:t>track</a:t>
            </a:r>
            <a:r>
              <a:rPr lang="es-ES" sz="2000" dirty="0"/>
              <a:t> recomendado podemos ejecutar una navegación a vela prolongada consiguiendo cumplir el objetivo principal, alcanzando un ahorro energético al disminuir el consumo de combustible en la máquina principal.</a:t>
            </a:r>
            <a:endParaRPr lang="es-EC" sz="2000" dirty="0"/>
          </a:p>
          <a:p>
            <a:pPr algn="just">
              <a:defRPr/>
            </a:pPr>
            <a:endParaRPr lang="en-US" sz="2000" dirty="0">
              <a:effectLst>
                <a:outerShdw blurRad="38100" dist="38100" dir="2700000" algn="tl">
                  <a:srgbClr val="000000">
                    <a:alpha val="43137"/>
                  </a:srgbClr>
                </a:outerShdw>
              </a:effectLst>
              <a:latin typeface="Arial Narrow" pitchFamily="34" charset="0"/>
            </a:endParaRPr>
          </a:p>
        </p:txBody>
      </p:sp>
      <p:pic>
        <p:nvPicPr>
          <p:cNvPr id="16" name="Picture 2" descr="C:\Users\byron santiago\Desktop\espe.pn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83568" y="9423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989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par>
                                <p:cTn id="10" presetID="16" presetClass="entr" presetSubtype="37"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3000"/>
                                        <p:tgtEl>
                                          <p:spTgt spid="19"/>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4" name="Picture 2" descr="guayas b">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2" y="1597853"/>
            <a:ext cx="9180511" cy="5575563"/>
          </a:xfrm>
          <a:prstGeom prst="rect">
            <a:avLst/>
          </a:prstGeom>
          <a:noFill/>
          <a:extLst>
            <a:ext uri="{909E8E84-426E-40DD-AFC4-6F175D3DCCD1}">
              <a14:hiddenFill xmlns:a14="http://schemas.microsoft.com/office/drawing/2010/main">
                <a:solidFill>
                  <a:srgbClr val="FFFFFF"/>
                </a:solidFill>
              </a14:hiddenFill>
            </a:ext>
          </a:extLst>
        </p:spPr>
      </p:pic>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7"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7"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28</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539552" y="548680"/>
            <a:ext cx="8229600" cy="1143000"/>
          </a:xfrm>
        </p:spPr>
        <p:txBody>
          <a:bodyPr/>
          <a:lstStyle/>
          <a:p>
            <a:pPr eaLnBrk="1" hangingPunct="1">
              <a:defRPr/>
            </a:pPr>
            <a:r>
              <a:rPr lang="es-ES" sz="4000" dirty="0" smtClean="0">
                <a:solidFill>
                  <a:schemeClr val="accent1">
                    <a:lumMod val="90000"/>
                  </a:schemeClr>
                </a:solidFill>
                <a:latin typeface="Bodoni MT Black" pitchFamily="18" charset="0"/>
              </a:rPr>
              <a:t>RECOMENDACIONES</a:t>
            </a:r>
            <a: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4000" dirty="0" smtClean="0">
              <a:solidFill>
                <a:schemeClr val="accent1">
                  <a:lumMod val="90000"/>
                </a:schemeClr>
              </a:solidFill>
              <a:latin typeface="Bodoni MT Black" pitchFamily="18" charset="0"/>
            </a:endParaRPr>
          </a:p>
        </p:txBody>
      </p:sp>
      <p:graphicFrame>
        <p:nvGraphicFramePr>
          <p:cNvPr id="2" name="1 Diagrama"/>
          <p:cNvGraphicFramePr/>
          <p:nvPr>
            <p:extLst>
              <p:ext uri="{D42A27DB-BD31-4B8C-83A1-F6EECF244321}">
                <p14:modId xmlns:p14="http://schemas.microsoft.com/office/powerpoint/2010/main" val="1842205329"/>
              </p:ext>
            </p:extLst>
          </p:nvPr>
        </p:nvGraphicFramePr>
        <p:xfrm>
          <a:off x="897277" y="1325380"/>
          <a:ext cx="7349445" cy="55603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Picture 2" descr="C:\Users\byron santiago\Desktop\espe.png"/>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68344" y="9423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29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 name="Picture 2" descr="guayas b">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520" y="1597853"/>
            <a:ext cx="9361040" cy="6007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4" name="1 Título"/>
          <p:cNvSpPr>
            <a:spLocks noGrp="1"/>
          </p:cNvSpPr>
          <p:nvPr>
            <p:ph type="title"/>
          </p:nvPr>
        </p:nvSpPr>
        <p:spPr>
          <a:xfrm>
            <a:off x="539552" y="548680"/>
            <a:ext cx="8229600" cy="1143000"/>
          </a:xfrm>
        </p:spPr>
        <p:txBody>
          <a:bodyPr/>
          <a:lstStyle/>
          <a:p>
            <a:pPr eaLnBrk="1" hangingPunct="1">
              <a:defRPr/>
            </a:pPr>
            <a: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4000" dirty="0" smtClean="0">
              <a:solidFill>
                <a:schemeClr val="accent1">
                  <a:lumMod val="90000"/>
                </a:schemeClr>
              </a:solidFill>
              <a:latin typeface="Bodoni MT Black" pitchFamily="18" charset="0"/>
            </a:endParaRPr>
          </a:p>
        </p:txBody>
      </p:sp>
      <p:sp>
        <p:nvSpPr>
          <p:cNvPr id="3" name="2 CuadroTexto"/>
          <p:cNvSpPr txBox="1"/>
          <p:nvPr/>
        </p:nvSpPr>
        <p:spPr>
          <a:xfrm>
            <a:off x="827584" y="3212976"/>
            <a:ext cx="7510389" cy="769441"/>
          </a:xfrm>
          <a:prstGeom prst="rect">
            <a:avLst/>
          </a:prstGeom>
          <a:noFill/>
        </p:spPr>
        <p:txBody>
          <a:bodyPr wrap="none" rtlCol="0">
            <a:spAutoFit/>
          </a:bodyPr>
          <a:lstStyle/>
          <a:p>
            <a:r>
              <a:rPr lang="es-EC"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rPr>
              <a:t>GRACIAS POR SU ATENCIÓN</a:t>
            </a:r>
            <a:endParaRPr lang="es-EC"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lgerian" pitchFamily="82" charset="0"/>
            </a:endParaRPr>
          </a:p>
        </p:txBody>
      </p:sp>
      <p:sp>
        <p:nvSpPr>
          <p:cNvPr id="2" name="1 Rectángulo"/>
          <p:cNvSpPr/>
          <p:nvPr/>
        </p:nvSpPr>
        <p:spPr>
          <a:xfrm>
            <a:off x="4953836" y="6381328"/>
            <a:ext cx="4003019"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eestyle Script" pitchFamily="66" charset="0"/>
              </a:rPr>
              <a:t>´´EL ÉXITO NO ES FRUTO DE LAS CASUALIDADES ´´</a:t>
            </a:r>
            <a:endParaRPr lang="es-ES" sz="1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reestyle Script" pitchFamily="66" charset="0"/>
            </a:endParaRPr>
          </a:p>
        </p:txBody>
      </p:sp>
      <p:pic>
        <p:nvPicPr>
          <p:cNvPr id="7" name="Picture 2" descr="C:\Users\byron santiago\Desktop\espe.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067944" y="9423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40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3</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p:txBody>
          <a:bodyPr/>
          <a:lstStyle/>
          <a:p>
            <a:pPr eaLnBrk="1" hangingPunct="1">
              <a:defRPr/>
            </a:pPr>
            <a:r>
              <a:rPr lang="es-EC" dirty="0" smtClean="0">
                <a:solidFill>
                  <a:schemeClr val="accent1">
                    <a:lumMod val="90000"/>
                  </a:schemeClr>
                </a:solidFill>
                <a:latin typeface="Bodoni MT Black" pitchFamily="18" charset="0"/>
              </a:rPr>
              <a:t>INTRODUCCIÓN</a:t>
            </a:r>
          </a:p>
        </p:txBody>
      </p:sp>
      <p:pic>
        <p:nvPicPr>
          <p:cNvPr id="1026" name="Picture 2"/>
          <p:cNvPicPr>
            <a:picLocks noGrp="1" noChangeAspect="1" noChangeArrowheads="1"/>
          </p:cNvPicPr>
          <p:nvPr>
            <p:ph idx="1"/>
          </p:nvPr>
        </p:nvPicPr>
        <p:blipFill>
          <a:blip r:embed="rId5">
            <a:lum contrast="20000"/>
            <a:extLst>
              <a:ext uri="{28A0092B-C50C-407E-A947-70E740481C1C}">
                <a14:useLocalDpi xmlns:a14="http://schemas.microsoft.com/office/drawing/2010/main" val="0"/>
              </a:ext>
            </a:extLst>
          </a:blip>
          <a:srcRect/>
          <a:stretch>
            <a:fillRect/>
          </a:stretch>
        </p:blipFill>
        <p:spPr bwMode="auto">
          <a:xfrm>
            <a:off x="395536" y="1700808"/>
            <a:ext cx="4294980" cy="33219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byron santiago\Downloads\esquema_motor.jpg"/>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75844" y="4365104"/>
            <a:ext cx="5004668" cy="20200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home\Downloads\images.jpg"/>
          <p:cNvPicPr>
            <a:picLocks noChangeAspect="1" noChangeArrowheads="1"/>
          </p:cNvPicPr>
          <p:nvPr/>
        </p:nvPicPr>
        <p:blipFill>
          <a:blip r:embed="rId8" cstate="print"/>
          <a:srcRect/>
          <a:stretch>
            <a:fillRect/>
          </a:stretch>
        </p:blipFill>
        <p:spPr bwMode="auto">
          <a:xfrm>
            <a:off x="5292081" y="1988840"/>
            <a:ext cx="3384375" cy="2293251"/>
          </a:xfrm>
          <a:prstGeom prst="rect">
            <a:avLst/>
          </a:prstGeom>
          <a:ln>
            <a:noFill/>
          </a:ln>
          <a:effectLst>
            <a:softEdge rad="112500"/>
          </a:effectLst>
        </p:spPr>
      </p:pic>
      <p:pic>
        <p:nvPicPr>
          <p:cNvPr id="16" name="Picture 2" descr="C:\Users\byron santiago\Desktop\espe.pn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116632"/>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716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par>
                                <p:cTn id="10" presetID="3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2 Rectángulo redondeado"/>
          <p:cNvSpPr/>
          <p:nvPr/>
        </p:nvSpPr>
        <p:spPr>
          <a:xfrm>
            <a:off x="3200929" y="5373216"/>
            <a:ext cx="3243279" cy="43204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4</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518864" y="548680"/>
            <a:ext cx="8229600" cy="1143000"/>
          </a:xfrm>
        </p:spPr>
        <p:txBody>
          <a:bodyPr/>
          <a:lstStyle/>
          <a:p>
            <a:pPr eaLnBrk="1" hangingPunct="1">
              <a:defRPr/>
            </a:pPr>
            <a:r>
              <a:rPr lang="es-ES" sz="3600" dirty="0" smtClean="0">
                <a:solidFill>
                  <a:schemeClr val="accent1">
                    <a:lumMod val="90000"/>
                  </a:schemeClr>
                </a:solidFill>
                <a:latin typeface="Bodoni MT Black" pitchFamily="18" charset="0"/>
              </a:rPr>
              <a:t>JUSTIFICACIÓN DEL PROBLEMA</a:t>
            </a:r>
            <a:r>
              <a:rPr lang="es-ES" sz="36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36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3600" dirty="0" smtClean="0">
              <a:solidFill>
                <a:schemeClr val="accent1">
                  <a:lumMod val="90000"/>
                </a:schemeClr>
              </a:solidFill>
              <a:latin typeface="Bodoni MT Black" pitchFamily="18" charset="0"/>
            </a:endParaRPr>
          </a:p>
        </p:txBody>
      </p:sp>
      <p:sp>
        <p:nvSpPr>
          <p:cNvPr id="14" name="2 Marcador de contenido"/>
          <p:cNvSpPr>
            <a:spLocks noGrp="1"/>
          </p:cNvSpPr>
          <p:nvPr>
            <p:ph idx="1"/>
          </p:nvPr>
        </p:nvSpPr>
        <p:spPr/>
        <p:txBody>
          <a:bodyPr/>
          <a:lstStyle/>
          <a:p>
            <a:pPr marL="0" indent="0" eaLnBrk="1" hangingPunct="1">
              <a:buFontTx/>
              <a:buNone/>
              <a:defRPr/>
            </a:pPr>
            <a:r>
              <a:rPr lang="es-EC" sz="2400" b="1" dirty="0" smtClean="0"/>
              <a:t>     </a:t>
            </a:r>
          </a:p>
          <a:p>
            <a:pPr marL="457200" lvl="1" indent="0" eaLnBrk="1" hangingPunct="1">
              <a:buFontTx/>
              <a:buNone/>
              <a:defRPr/>
            </a:pPr>
            <a:endParaRPr lang="es-EC" sz="2000" dirty="0" smtClean="0"/>
          </a:p>
        </p:txBody>
      </p:sp>
      <p:graphicFrame>
        <p:nvGraphicFramePr>
          <p:cNvPr id="2" name="1 Diagrama"/>
          <p:cNvGraphicFramePr/>
          <p:nvPr>
            <p:extLst>
              <p:ext uri="{D42A27DB-BD31-4B8C-83A1-F6EECF244321}">
                <p14:modId xmlns:p14="http://schemas.microsoft.com/office/powerpoint/2010/main" val="828125601"/>
              </p:ext>
            </p:extLst>
          </p:nvPr>
        </p:nvGraphicFramePr>
        <p:xfrm>
          <a:off x="1724555" y="191683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2" descr="C:\Users\byron santiago\Desktop\espe.pn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24328" y="116632"/>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930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par>
                                <p:cTn id="10" presetID="16" presetClass="entr" presetSubtype="21" fill="hold"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1000"/>
                                        <p:tgtEl>
                                          <p:spTgt spid="14">
                                            <p:txEl>
                                              <p:pRg st="0" end="0"/>
                                            </p:txEl>
                                          </p:spTgt>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5</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683430" y="476672"/>
            <a:ext cx="8229600" cy="1143000"/>
          </a:xfrm>
        </p:spPr>
        <p:txBody>
          <a:bodyPr/>
          <a:lstStyle/>
          <a:p>
            <a:pPr eaLnBrk="1" hangingPunct="1">
              <a:defRPr/>
            </a:pPr>
            <a:r>
              <a:rPr lang="es-ES" sz="4000" dirty="0" smtClean="0">
                <a:solidFill>
                  <a:schemeClr val="accent1">
                    <a:lumMod val="90000"/>
                  </a:schemeClr>
                </a:solidFill>
                <a:latin typeface="Bodoni MT Black" pitchFamily="18" charset="0"/>
              </a:rPr>
              <a:t>DELIMITACIÓN </a:t>
            </a:r>
            <a:r>
              <a:rPr lang="es-ES" sz="4000" dirty="0">
                <a:solidFill>
                  <a:schemeClr val="accent1">
                    <a:lumMod val="90000"/>
                  </a:schemeClr>
                </a:solidFill>
                <a:latin typeface="Bodoni MT Black" pitchFamily="18" charset="0"/>
              </a:rPr>
              <a:t>DEL PROBLEMA</a:t>
            </a:r>
            <a: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4000" dirty="0" smtClean="0">
              <a:solidFill>
                <a:schemeClr val="accent1">
                  <a:lumMod val="90000"/>
                </a:schemeClr>
              </a:solidFill>
              <a:latin typeface="Bodoni MT Black" pitchFamily="18" charset="0"/>
            </a:endParaRPr>
          </a:p>
        </p:txBody>
      </p:sp>
      <p:pic>
        <p:nvPicPr>
          <p:cNvPr id="1026" name="Picture 2" descr="C:\Users\byron santiago\Desktop\19063113-man-with-questions-symbol-on-gray-backgrou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2726034"/>
            <a:ext cx="2081213" cy="2143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2 Marcador de contenido"/>
          <p:cNvSpPr>
            <a:spLocks noGrp="1"/>
          </p:cNvSpPr>
          <p:nvPr>
            <p:ph idx="1"/>
          </p:nvPr>
        </p:nvSpPr>
        <p:spPr/>
        <p:txBody>
          <a:bodyPr/>
          <a:lstStyle/>
          <a:p>
            <a:pPr marL="0" indent="0" eaLnBrk="1" hangingPunct="1">
              <a:buFontTx/>
              <a:buNone/>
              <a:defRPr/>
            </a:pPr>
            <a:r>
              <a:rPr lang="es-EC" sz="2400" b="1" dirty="0" smtClean="0"/>
              <a:t>     DELIMITACIÓN:</a:t>
            </a:r>
          </a:p>
          <a:p>
            <a:pPr lvl="1" eaLnBrk="1" hangingPunct="1">
              <a:buFont typeface="Wingdings" pitchFamily="2" charset="2"/>
              <a:buChar char="Ø"/>
              <a:defRPr/>
            </a:pPr>
            <a:r>
              <a:rPr lang="es-EC" sz="2400" b="1" dirty="0" smtClean="0"/>
              <a:t>Delimitación Espacial: </a:t>
            </a:r>
            <a:r>
              <a:rPr lang="es-EC" sz="2400" dirty="0" smtClean="0"/>
              <a:t>Buque Escuela Guayas</a:t>
            </a:r>
          </a:p>
          <a:p>
            <a:pPr lvl="1" eaLnBrk="1" hangingPunct="1">
              <a:buFont typeface="Wingdings" pitchFamily="2" charset="2"/>
              <a:buChar char="Ø"/>
              <a:defRPr/>
            </a:pPr>
            <a:r>
              <a:rPr lang="es-EC" sz="2400" b="1" dirty="0" smtClean="0"/>
              <a:t>Delimitación Temporal: </a:t>
            </a:r>
            <a:r>
              <a:rPr lang="es-EC" sz="2400" dirty="0" smtClean="0"/>
              <a:t>18 al 27 de Septiembre del 2012</a:t>
            </a:r>
          </a:p>
          <a:p>
            <a:pPr marL="457200" lvl="1" indent="0" eaLnBrk="1" hangingPunct="1">
              <a:buFontTx/>
              <a:buNone/>
              <a:defRPr/>
            </a:pPr>
            <a:endParaRPr lang="es-EC" sz="2000" b="1" dirty="0" smtClean="0"/>
          </a:p>
          <a:p>
            <a:pPr marL="457200" lvl="1" indent="0" eaLnBrk="1" hangingPunct="1">
              <a:buFontTx/>
              <a:buNone/>
              <a:defRPr/>
            </a:pPr>
            <a:endParaRPr lang="es-EC" sz="2000" b="1" dirty="0"/>
          </a:p>
          <a:p>
            <a:pPr marL="457200" lvl="1" indent="0" eaLnBrk="1" hangingPunct="1">
              <a:buFontTx/>
              <a:buNone/>
              <a:defRPr/>
            </a:pPr>
            <a:endParaRPr lang="es-EC" sz="2000" b="1" dirty="0" smtClean="0"/>
          </a:p>
          <a:p>
            <a:pPr marL="457200" lvl="1" indent="0" eaLnBrk="1" hangingPunct="1">
              <a:buFontTx/>
              <a:buNone/>
              <a:defRPr/>
            </a:pPr>
            <a:r>
              <a:rPr lang="es-EC" sz="2400" b="1" dirty="0" smtClean="0"/>
              <a:t>FORMULACIÓN DEL PROBLEMA</a:t>
            </a:r>
          </a:p>
          <a:p>
            <a:pPr marL="457200" lvl="1" indent="0" algn="just" eaLnBrk="1" hangingPunct="1">
              <a:buNone/>
              <a:defRPr/>
            </a:pPr>
            <a:r>
              <a:rPr lang="es-MX" sz="2400" dirty="0" smtClean="0"/>
              <a:t>	</a:t>
            </a:r>
            <a:r>
              <a:rPr lang="es-EC" sz="2400" dirty="0" smtClean="0"/>
              <a:t>¿</a:t>
            </a:r>
            <a:r>
              <a:rPr lang="es-EC" sz="2400" dirty="0"/>
              <a:t>Por qué </a:t>
            </a:r>
            <a:r>
              <a:rPr lang="es-EC" sz="2400" dirty="0" smtClean="0"/>
              <a:t>el empleo </a:t>
            </a:r>
            <a:r>
              <a:rPr lang="es-EC" sz="2400" dirty="0"/>
              <a:t>de la navegación </a:t>
            </a:r>
            <a:r>
              <a:rPr lang="es-EC" sz="2400" dirty="0" smtClean="0"/>
              <a:t>a vela,</a:t>
            </a:r>
            <a:r>
              <a:rPr lang="es-EC" sz="2400" dirty="0" smtClean="0"/>
              <a:t> </a:t>
            </a:r>
            <a:r>
              <a:rPr lang="es-EC" sz="2400" dirty="0"/>
              <a:t>en la ruta EL HAVRE-LISBOA podría disminuir el consumo de </a:t>
            </a:r>
            <a:r>
              <a:rPr lang="es-EC" sz="2400" dirty="0" smtClean="0"/>
              <a:t>combustible  </a:t>
            </a:r>
            <a:r>
              <a:rPr lang="es-EC" sz="2400" dirty="0"/>
              <a:t>del sistema de propulsión </a:t>
            </a:r>
            <a:r>
              <a:rPr lang="es-EC" sz="2400" dirty="0" smtClean="0"/>
              <a:t>principal?</a:t>
            </a:r>
            <a:endParaRPr lang="es-EC" sz="2400" dirty="0"/>
          </a:p>
          <a:p>
            <a:pPr marL="457200" lvl="1" indent="0" algn="just" eaLnBrk="1" hangingPunct="1">
              <a:buFontTx/>
              <a:buNone/>
              <a:defRPr/>
            </a:pPr>
            <a:endParaRPr lang="es-MX" sz="2400" dirty="0" smtClean="0"/>
          </a:p>
          <a:p>
            <a:pPr marL="457200" lvl="1" indent="0" eaLnBrk="1" hangingPunct="1">
              <a:buFontTx/>
              <a:buNone/>
              <a:defRPr/>
            </a:pPr>
            <a:endParaRPr lang="es-EC" sz="2400" b="1" dirty="0" smtClean="0"/>
          </a:p>
          <a:p>
            <a:pPr marL="457200" lvl="1" indent="0" eaLnBrk="1" hangingPunct="1">
              <a:buFontTx/>
              <a:buNone/>
              <a:defRPr/>
            </a:pPr>
            <a:endParaRPr lang="es-EC" sz="2000" dirty="0" smtClean="0"/>
          </a:p>
        </p:txBody>
      </p:sp>
      <p:pic>
        <p:nvPicPr>
          <p:cNvPr id="15" name="Picture 2" descr="C:\Users\byron santiago\Desktop\espe.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68344" y="116632"/>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293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par>
                                <p:cTn id="10" presetID="26" presetClass="emph" presetSubtype="0" fill="hold" nodeType="withEffect">
                                  <p:stCondLst>
                                    <p:cond delay="0"/>
                                  </p:stCondLst>
                                  <p:childTnLst>
                                    <p:animEffect transition="out" filter="fade">
                                      <p:cBhvr>
                                        <p:cTn id="11" dur="1500" tmFilter="0, 0; .2, .5; .8, .5; 1, 0"/>
                                        <p:tgtEl>
                                          <p:spTgt spid="1026"/>
                                        </p:tgtEl>
                                      </p:cBhvr>
                                    </p:animEffect>
                                    <p:animScale>
                                      <p:cBhvr>
                                        <p:cTn id="12" dur="750" autoRev="1" fill="hold"/>
                                        <p:tgtEl>
                                          <p:spTgt spid="1026"/>
                                        </p:tgtEl>
                                      </p:cBhvr>
                                      <p:by x="105000" y="105000"/>
                                    </p:animScale>
                                  </p:childTnLst>
                                </p:cTn>
                              </p:par>
                              <p:par>
                                <p:cTn id="13" presetID="16" presetClass="entr" presetSubtype="21"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1000"/>
                                        <p:tgtEl>
                                          <p:spTgt spid="1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barn(inVertical)">
                                      <p:cBhvr>
                                        <p:cTn id="18" dur="1000"/>
                                        <p:tgtEl>
                                          <p:spTgt spid="1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barn(inVertical)">
                                      <p:cBhvr>
                                        <p:cTn id="21" dur="10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xEl>
                                              <p:pRg st="6" end="6"/>
                                            </p:txEl>
                                          </p:spTgt>
                                        </p:tgtEl>
                                        <p:attrNameLst>
                                          <p:attrName>style.visibility</p:attrName>
                                        </p:attrNameLst>
                                      </p:cBhvr>
                                      <p:to>
                                        <p:strVal val="visible"/>
                                      </p:to>
                                    </p:set>
                                    <p:animEffect transition="in" filter="wipe(down)">
                                      <p:cBhvr>
                                        <p:cTn id="26" dur="500"/>
                                        <p:tgtEl>
                                          <p:spTgt spid="16">
                                            <p:txEl>
                                              <p:pRg st="6" end="6"/>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xEl>
                                              <p:pRg st="7" end="7"/>
                                            </p:txEl>
                                          </p:spTgt>
                                        </p:tgtEl>
                                        <p:attrNameLst>
                                          <p:attrName>style.visibility</p:attrName>
                                        </p:attrNameLst>
                                      </p:cBhvr>
                                      <p:to>
                                        <p:strVal val="visible"/>
                                      </p:to>
                                    </p:set>
                                    <p:animEffect transition="in" filter="wipe(down)">
                                      <p:cBhvr>
                                        <p:cTn id="29"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 name="Picture 2" descr="velero b">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628800"/>
            <a:ext cx="8028384" cy="5616624"/>
          </a:xfrm>
          <a:prstGeom prst="rect">
            <a:avLst/>
          </a:prstGeom>
          <a:noFill/>
          <a:extLst>
            <a:ext uri="{909E8E84-426E-40DD-AFC4-6F175D3DCCD1}">
              <a14:hiddenFill xmlns:a14="http://schemas.microsoft.com/office/drawing/2010/main">
                <a:solidFill>
                  <a:srgbClr val="FFFFFF"/>
                </a:solidFill>
              </a14:hiddenFill>
            </a:ext>
          </a:extLst>
        </p:spPr>
      </p:pic>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6"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6"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6</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539552" y="773832"/>
            <a:ext cx="8229600" cy="1143000"/>
          </a:xfrm>
        </p:spPr>
        <p:txBody>
          <a:bodyPr/>
          <a:lstStyle/>
          <a:p>
            <a:pPr eaLnBrk="1" hangingPunct="1">
              <a:defRPr/>
            </a:pPr>
            <a:r>
              <a:rPr lang="es-ES" sz="4000" dirty="0" smtClean="0">
                <a:solidFill>
                  <a:schemeClr val="accent1">
                    <a:lumMod val="90000"/>
                  </a:schemeClr>
                </a:solidFill>
                <a:latin typeface="Bodoni MT Black" pitchFamily="18" charset="0"/>
              </a:rPr>
              <a:t>OBJETIVOS</a:t>
            </a:r>
            <a: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4000" dirty="0" smtClean="0">
              <a:solidFill>
                <a:schemeClr val="accent1">
                  <a:lumMod val="90000"/>
                </a:schemeClr>
              </a:solidFill>
              <a:latin typeface="Bodoni MT Black" pitchFamily="18" charset="0"/>
            </a:endParaRPr>
          </a:p>
        </p:txBody>
      </p:sp>
      <p:sp>
        <p:nvSpPr>
          <p:cNvPr id="2" name="1 Marcador de contenido"/>
          <p:cNvSpPr>
            <a:spLocks noGrp="1"/>
          </p:cNvSpPr>
          <p:nvPr>
            <p:ph idx="1"/>
          </p:nvPr>
        </p:nvSpPr>
        <p:spPr>
          <a:xfrm>
            <a:off x="-36512" y="2104256"/>
            <a:ext cx="8229600" cy="4525963"/>
          </a:xfrm>
        </p:spPr>
        <p:txBody>
          <a:bodyPr/>
          <a:lstStyle/>
          <a:p>
            <a:endParaRPr lang="es-EC" dirty="0"/>
          </a:p>
        </p:txBody>
      </p:sp>
      <p:sp>
        <p:nvSpPr>
          <p:cNvPr id="15" name="AutoShape 2"/>
          <p:cNvSpPr>
            <a:spLocks noChangeArrowheads="1"/>
          </p:cNvSpPr>
          <p:nvPr/>
        </p:nvSpPr>
        <p:spPr bwMode="auto">
          <a:xfrm>
            <a:off x="539552" y="2492896"/>
            <a:ext cx="8028383" cy="4000528"/>
          </a:xfrm>
          <a:prstGeom prst="ellipseRibbon2">
            <a:avLst>
              <a:gd name="adj1" fmla="val 25527"/>
              <a:gd name="adj2" fmla="val 68102"/>
              <a:gd name="adj3" fmla="val 12500"/>
            </a:avLst>
          </a:prstGeom>
          <a:solidFill>
            <a:schemeClr val="tx2">
              <a:lumMod val="20000"/>
              <a:lumOff val="80000"/>
              <a:alpha val="42000"/>
            </a:schemeClr>
          </a:solidFill>
          <a:ln>
            <a:headEnd/>
            <a:tailEnd/>
          </a:ln>
        </p:spPr>
        <p:style>
          <a:lnRef idx="1">
            <a:schemeClr val="accent5"/>
          </a:lnRef>
          <a:fillRef idx="2">
            <a:schemeClr val="accent5"/>
          </a:fillRef>
          <a:effectRef idx="1">
            <a:schemeClr val="accent5"/>
          </a:effectRef>
          <a:fontRef idx="minor">
            <a:schemeClr val="dk1"/>
          </a:fontRef>
        </p:style>
        <p:txBody>
          <a:bodyPr/>
          <a:lstStyle/>
          <a:p>
            <a:pPr algn="ctr">
              <a:spcAft>
                <a:spcPts val="1000"/>
              </a:spcAft>
              <a:defRPr/>
            </a:pPr>
            <a:r>
              <a:rPr lang="es-EC" sz="36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a:t>
            </a:r>
            <a:r>
              <a:rPr lang="es-ES" sz="28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Desarrollar </a:t>
            </a:r>
            <a:r>
              <a:rPr lang="es-ES" sz="2800" dirty="0">
                <a:solidFill>
                  <a:prstClr val="black"/>
                </a:solidFill>
                <a:effectLst>
                  <a:glow rad="228600">
                    <a:srgbClr val="04617B">
                      <a:lumMod val="60000"/>
                      <a:lumOff val="40000"/>
                      <a:alpha val="40000"/>
                    </a:srgbClr>
                  </a:glow>
                </a:effectLst>
                <a:latin typeface="Monotype Corsiva" pitchFamily="66" charset="0"/>
                <a:cs typeface="Arial" pitchFamily="34" charset="0"/>
              </a:rPr>
              <a:t>una propuesta para la navegación a vela, que permita la optimización del consumo de combustible en el sistema de propulsión principal del Buque Escuela Guayas. </a:t>
            </a:r>
            <a:r>
              <a:rPr lang="es-EC" sz="36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a:t>
            </a:r>
            <a:endParaRPr lang="es-EC" sz="3600" dirty="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defRPr/>
            </a:pPr>
            <a:endParaRPr lang="es-EC" dirty="0">
              <a:solidFill>
                <a:prstClr val="black"/>
              </a:solidFill>
              <a:effectLst>
                <a:glow rad="228600">
                  <a:srgbClr val="04617B">
                    <a:lumMod val="60000"/>
                    <a:lumOff val="40000"/>
                    <a:alpha val="40000"/>
                  </a:srgbClr>
                </a:glow>
              </a:effectLst>
              <a:latin typeface="Times New Roman" pitchFamily="18" charset="0"/>
              <a:cs typeface="Arial" pitchFamily="34" charset="0"/>
            </a:endParaRPr>
          </a:p>
        </p:txBody>
      </p:sp>
      <p:graphicFrame>
        <p:nvGraphicFramePr>
          <p:cNvPr id="16" name="15 Diagrama"/>
          <p:cNvGraphicFramePr/>
          <p:nvPr>
            <p:extLst>
              <p:ext uri="{D42A27DB-BD31-4B8C-83A1-F6EECF244321}">
                <p14:modId xmlns:p14="http://schemas.microsoft.com/office/powerpoint/2010/main" val="2446206032"/>
              </p:ext>
            </p:extLst>
          </p:nvPr>
        </p:nvGraphicFramePr>
        <p:xfrm>
          <a:off x="1220768" y="1575602"/>
          <a:ext cx="7000924" cy="785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Picture 2" descr="C:\Users\byron santiago\Desktop\espe.pn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1560" y="9423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183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 name="Picture 2" descr="guayas b">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0364" y="1597853"/>
            <a:ext cx="8010148" cy="5575563"/>
          </a:xfrm>
          <a:prstGeom prst="rect">
            <a:avLst/>
          </a:prstGeom>
          <a:noFill/>
          <a:extLst>
            <a:ext uri="{909E8E84-426E-40DD-AFC4-6F175D3DCCD1}">
              <a14:hiddenFill xmlns:a14="http://schemas.microsoft.com/office/drawing/2010/main">
                <a:solidFill>
                  <a:srgbClr val="FFFFFF"/>
                </a:solidFill>
              </a14:hiddenFill>
            </a:ext>
          </a:extLst>
        </p:spPr>
      </p:pic>
      <p:sp>
        <p:nvSpPr>
          <p:cNvPr id="5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66" name="Picture 18" descr="Nav-04">
            <a:hlinkClick r:id="" action="ppaction://hlinkshowjump?jump=previousslide"/>
          </p:cNvPr>
          <p:cNvPicPr>
            <a:picLocks noChangeAspect="1" noChangeArrowheads="1" noCrop="1"/>
          </p:cNvPicPr>
          <p:nvPr/>
        </p:nvPicPr>
        <p:blipFill>
          <a:blip r:embed="rId6" cstate="print"/>
          <a:srcRect/>
          <a:stretch>
            <a:fillRect/>
          </a:stretch>
        </p:blipFill>
        <p:spPr bwMode="auto">
          <a:xfrm rot="16200000">
            <a:off x="1607852" y="6447371"/>
            <a:ext cx="334963" cy="481583"/>
          </a:xfrm>
          <a:prstGeom prst="rect">
            <a:avLst/>
          </a:prstGeom>
          <a:noFill/>
        </p:spPr>
      </p:pic>
      <p:pic>
        <p:nvPicPr>
          <p:cNvPr id="67" name="Picture 19" descr="Nav-04">
            <a:hlinkClick r:id="" action="ppaction://hlinkshowjump?jump=nextslide"/>
          </p:cNvPr>
          <p:cNvPicPr>
            <a:picLocks noChangeAspect="1" noChangeArrowheads="1" noCrop="1"/>
          </p:cNvPicPr>
          <p:nvPr/>
        </p:nvPicPr>
        <p:blipFill>
          <a:blip r:embed="rId6" cstate="print"/>
          <a:srcRect/>
          <a:stretch>
            <a:fillRect/>
          </a:stretch>
        </p:blipFill>
        <p:spPr bwMode="auto">
          <a:xfrm rot="5400000">
            <a:off x="3648314" y="6425672"/>
            <a:ext cx="360363" cy="550383"/>
          </a:xfrm>
          <a:prstGeom prst="rect">
            <a:avLst/>
          </a:prstGeom>
          <a:noFill/>
        </p:spPr>
      </p:pic>
      <p:sp>
        <p:nvSpPr>
          <p:cNvPr id="68"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69"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70"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71"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72"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73"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7</a:t>
            </a:fld>
            <a:endParaRPr lang="es-EC" sz="2000" dirty="0">
              <a:solidFill>
                <a:schemeClr val="bg1"/>
              </a:solidFill>
              <a:latin typeface="Old English Text MT" pitchFamily="66" charset="0"/>
            </a:endParaRPr>
          </a:p>
        </p:txBody>
      </p:sp>
      <p:sp>
        <p:nvSpPr>
          <p:cNvPr id="74" name="1 Título"/>
          <p:cNvSpPr>
            <a:spLocks noGrp="1"/>
          </p:cNvSpPr>
          <p:nvPr>
            <p:ph type="title"/>
          </p:nvPr>
        </p:nvSpPr>
        <p:spPr>
          <a:xfrm>
            <a:off x="539552" y="548680"/>
            <a:ext cx="8229600" cy="1143000"/>
          </a:xfrm>
        </p:spPr>
        <p:txBody>
          <a:bodyPr/>
          <a:lstStyle/>
          <a:p>
            <a:pPr eaLnBrk="1" hangingPunct="1">
              <a:defRPr/>
            </a:pPr>
            <a:r>
              <a:rPr lang="es-ES" sz="4000" dirty="0" smtClean="0">
                <a:solidFill>
                  <a:schemeClr val="accent1">
                    <a:lumMod val="90000"/>
                  </a:schemeClr>
                </a:solidFill>
                <a:latin typeface="Bodoni MT Black" pitchFamily="18" charset="0"/>
              </a:rPr>
              <a:t>OBJETIVOS</a:t>
            </a:r>
            <a: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
            </a:r>
            <a:br>
              <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br>
            <a:endParaRPr lang="es-EC" sz="4000" dirty="0" smtClean="0">
              <a:solidFill>
                <a:schemeClr val="accent1">
                  <a:lumMod val="90000"/>
                </a:schemeClr>
              </a:solidFill>
              <a:latin typeface="Bodoni MT Black" pitchFamily="18" charset="0"/>
            </a:endParaRPr>
          </a:p>
        </p:txBody>
      </p:sp>
      <p:sp>
        <p:nvSpPr>
          <p:cNvPr id="2" name="1 Marcador de contenido"/>
          <p:cNvSpPr>
            <a:spLocks noGrp="1"/>
          </p:cNvSpPr>
          <p:nvPr>
            <p:ph idx="1"/>
          </p:nvPr>
        </p:nvSpPr>
        <p:spPr/>
        <p:txBody>
          <a:bodyPr/>
          <a:lstStyle/>
          <a:p>
            <a:endParaRPr lang="es-EC" dirty="0"/>
          </a:p>
        </p:txBody>
      </p:sp>
      <p:graphicFrame>
        <p:nvGraphicFramePr>
          <p:cNvPr id="15" name="14 Diagrama"/>
          <p:cNvGraphicFramePr/>
          <p:nvPr>
            <p:extLst>
              <p:ext uri="{D42A27DB-BD31-4B8C-83A1-F6EECF244321}">
                <p14:modId xmlns:p14="http://schemas.microsoft.com/office/powerpoint/2010/main" val="614034660"/>
              </p:ext>
            </p:extLst>
          </p:nvPr>
        </p:nvGraphicFramePr>
        <p:xfrm>
          <a:off x="1500166" y="1275030"/>
          <a:ext cx="7358114" cy="7858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15 Pergamino horizontal"/>
          <p:cNvSpPr/>
          <p:nvPr/>
        </p:nvSpPr>
        <p:spPr bwMode="auto">
          <a:xfrm>
            <a:off x="1475656" y="2043939"/>
            <a:ext cx="7286676" cy="2033133"/>
          </a:xfrm>
          <a:prstGeom prst="horizontalScroll">
            <a:avLst>
              <a:gd name="adj" fmla="val 16139"/>
            </a:avLst>
          </a:prstGeom>
          <a:solidFill>
            <a:schemeClr val="accent6">
              <a:lumMod val="20000"/>
              <a:lumOff val="80000"/>
              <a:alpha val="44000"/>
            </a:schemeClr>
          </a:solidFill>
          <a:ln>
            <a:solidFill>
              <a:schemeClr val="tx1">
                <a:lumMod val="95000"/>
                <a:lumOff val="5000"/>
              </a:schemeClr>
            </a:solidFill>
            <a:headEnd/>
            <a:tailEnd/>
          </a:ln>
        </p:spPr>
        <p:style>
          <a:lnRef idx="1">
            <a:schemeClr val="accent5"/>
          </a:lnRef>
          <a:fillRef idx="2">
            <a:schemeClr val="accent5"/>
          </a:fillRef>
          <a:effectRef idx="1">
            <a:schemeClr val="accent5"/>
          </a:effectRef>
          <a:fontRef idx="minor">
            <a:schemeClr val="dk1"/>
          </a:fontRef>
        </p:style>
        <p:txBody>
          <a:bodyPr anchor="ctr"/>
          <a:lstStyle/>
          <a:p>
            <a:pPr algn="just"/>
            <a:endParaRPr lang="es-EC"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lgn="just"/>
            <a:r>
              <a:rPr lang="es-ES"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Demostrar </a:t>
            </a:r>
            <a:r>
              <a:rPr lang="es-ES" sz="2000" dirty="0">
                <a:solidFill>
                  <a:prstClr val="black"/>
                </a:solidFill>
                <a:effectLst>
                  <a:glow rad="228600">
                    <a:srgbClr val="04617B">
                      <a:lumMod val="60000"/>
                      <a:lumOff val="40000"/>
                      <a:alpha val="40000"/>
                    </a:srgbClr>
                  </a:glow>
                </a:effectLst>
                <a:latin typeface="Monotype Corsiva" pitchFamily="66" charset="0"/>
                <a:cs typeface="Arial" pitchFamily="34" charset="0"/>
              </a:rPr>
              <a:t>que se puede realizar una navegación a vela, teniendo conocimiento de los cambios climáticos que pueden presentarse en la ruta El Havre –Lisboa, durante el periodo de tiempo en el que se ejecuta la navegación</a:t>
            </a:r>
            <a:r>
              <a:rPr lang="es-EC" sz="2000" dirty="0">
                <a:solidFill>
                  <a:prstClr val="black"/>
                </a:solidFill>
                <a:effectLst>
                  <a:glow rad="228600">
                    <a:srgbClr val="04617B">
                      <a:lumMod val="60000"/>
                      <a:lumOff val="40000"/>
                      <a:alpha val="40000"/>
                    </a:srgbClr>
                  </a:glow>
                </a:effectLst>
                <a:latin typeface="Monotype Corsiva" pitchFamily="66" charset="0"/>
                <a:cs typeface="Arial" pitchFamily="34" charset="0"/>
              </a:rPr>
              <a:t>. </a:t>
            </a:r>
          </a:p>
          <a:p>
            <a:pPr algn="just" eaLnBrk="0" hangingPunct="0">
              <a:defRPr/>
            </a:pPr>
            <a:endParaRPr lang="es-ES_tradnl" sz="2900" dirty="0">
              <a:solidFill>
                <a:prstClr val="black"/>
              </a:solidFill>
              <a:effectLst>
                <a:glow rad="228600">
                  <a:srgbClr val="04617B">
                    <a:lumMod val="60000"/>
                    <a:lumOff val="40000"/>
                    <a:alpha val="40000"/>
                  </a:srgbClr>
                </a:glow>
              </a:effectLst>
              <a:latin typeface="Monotype Corsiva" pitchFamily="66" charset="0"/>
              <a:cs typeface="Arial" pitchFamily="34" charset="0"/>
            </a:endParaRPr>
          </a:p>
        </p:txBody>
      </p:sp>
      <p:sp>
        <p:nvSpPr>
          <p:cNvPr id="17" name="16 Pergamino horizontal"/>
          <p:cNvSpPr/>
          <p:nvPr/>
        </p:nvSpPr>
        <p:spPr bwMode="auto">
          <a:xfrm>
            <a:off x="1475656" y="3861048"/>
            <a:ext cx="7286676" cy="1368152"/>
          </a:xfrm>
          <a:prstGeom prst="horizontalScroll">
            <a:avLst>
              <a:gd name="adj" fmla="val 16139"/>
            </a:avLst>
          </a:prstGeom>
          <a:solidFill>
            <a:schemeClr val="accent6">
              <a:lumMod val="20000"/>
              <a:lumOff val="80000"/>
              <a:alpha val="44000"/>
            </a:schemeClr>
          </a:solidFill>
          <a:ln>
            <a:solidFill>
              <a:schemeClr val="tx1">
                <a:lumMod val="95000"/>
                <a:lumOff val="5000"/>
              </a:schemeClr>
            </a:solidFill>
            <a:headEnd/>
            <a:tailEnd/>
          </a:ln>
        </p:spPr>
        <p:style>
          <a:lnRef idx="1">
            <a:schemeClr val="accent5"/>
          </a:lnRef>
          <a:fillRef idx="2">
            <a:schemeClr val="accent5"/>
          </a:fillRef>
          <a:effectRef idx="1">
            <a:schemeClr val="accent5"/>
          </a:effectRef>
          <a:fontRef idx="minor">
            <a:schemeClr val="dk1"/>
          </a:fontRef>
        </p:style>
        <p:txBody>
          <a:bodyPr anchor="ctr"/>
          <a:lstStyle/>
          <a:p>
            <a:endParaRPr lang="es-EC"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r>
              <a:rPr lang="es-ES" sz="2000" dirty="0">
                <a:solidFill>
                  <a:prstClr val="black"/>
                </a:solidFill>
                <a:effectLst>
                  <a:glow rad="228600">
                    <a:srgbClr val="04617B">
                      <a:lumMod val="60000"/>
                      <a:lumOff val="40000"/>
                      <a:alpha val="40000"/>
                    </a:srgbClr>
                  </a:glow>
                </a:effectLst>
                <a:latin typeface="Monotype Corsiva" pitchFamily="66" charset="0"/>
                <a:cs typeface="Arial" pitchFamily="34" charset="0"/>
              </a:rPr>
              <a:t>Recomendar la ejecución de una nueva ruta durante la navegación para disminuir el consumo de combustible.</a:t>
            </a:r>
            <a:endParaRPr lang="es-EC" sz="2000" dirty="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lgn="just" eaLnBrk="0" hangingPunct="0">
              <a:defRPr/>
            </a:pPr>
            <a:endParaRPr lang="es-ES_tradnl" sz="2000" dirty="0">
              <a:solidFill>
                <a:prstClr val="black"/>
              </a:solidFill>
              <a:effectLst>
                <a:glow rad="228600">
                  <a:srgbClr val="04617B">
                    <a:lumMod val="60000"/>
                    <a:lumOff val="40000"/>
                    <a:alpha val="40000"/>
                  </a:srgbClr>
                </a:glow>
              </a:effectLst>
              <a:latin typeface="Monotype Corsiva" pitchFamily="66" charset="0"/>
              <a:cs typeface="Arial" pitchFamily="34" charset="0"/>
            </a:endParaRPr>
          </a:p>
        </p:txBody>
      </p:sp>
      <p:sp>
        <p:nvSpPr>
          <p:cNvPr id="18" name="17 Pergamino horizontal"/>
          <p:cNvSpPr/>
          <p:nvPr/>
        </p:nvSpPr>
        <p:spPr bwMode="auto">
          <a:xfrm>
            <a:off x="1475656" y="5157192"/>
            <a:ext cx="7286676" cy="1296144"/>
          </a:xfrm>
          <a:prstGeom prst="horizontalScroll">
            <a:avLst>
              <a:gd name="adj" fmla="val 16139"/>
            </a:avLst>
          </a:prstGeom>
          <a:solidFill>
            <a:schemeClr val="accent6">
              <a:lumMod val="20000"/>
              <a:lumOff val="80000"/>
              <a:alpha val="44000"/>
            </a:schemeClr>
          </a:solidFill>
          <a:ln>
            <a:solidFill>
              <a:schemeClr val="tx1">
                <a:lumMod val="95000"/>
                <a:lumOff val="5000"/>
              </a:schemeClr>
            </a:solidFill>
            <a:headEnd/>
            <a:tailEnd/>
          </a:ln>
        </p:spPr>
        <p:style>
          <a:lnRef idx="1">
            <a:schemeClr val="accent5"/>
          </a:lnRef>
          <a:fillRef idx="2">
            <a:schemeClr val="accent5"/>
          </a:fillRef>
          <a:effectRef idx="1">
            <a:schemeClr val="accent5"/>
          </a:effectRef>
          <a:fontRef idx="minor">
            <a:schemeClr val="dk1"/>
          </a:fontRef>
        </p:style>
        <p:txBody>
          <a:bodyPr anchor="ctr"/>
          <a:lstStyle/>
          <a:p>
            <a:endParaRPr lang="es-EC"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endParaRPr lang="es-EC"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lgn="just"/>
            <a:endParaRPr lang="es-ES"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lgn="just"/>
            <a:r>
              <a:rPr lang="es-ES"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Identificar </a:t>
            </a:r>
            <a:r>
              <a:rPr lang="es-ES" sz="2000" dirty="0">
                <a:solidFill>
                  <a:prstClr val="black"/>
                </a:solidFill>
                <a:effectLst>
                  <a:glow rad="228600">
                    <a:srgbClr val="04617B">
                      <a:lumMod val="60000"/>
                      <a:lumOff val="40000"/>
                      <a:alpha val="40000"/>
                    </a:srgbClr>
                  </a:glow>
                </a:effectLst>
                <a:latin typeface="Monotype Corsiva" pitchFamily="66" charset="0"/>
                <a:cs typeface="Arial" pitchFamily="34" charset="0"/>
              </a:rPr>
              <a:t>el aparejo necesario para ejecutar las maniobras que nos ayuden a reducir el uso de la propulsión principal</a:t>
            </a:r>
            <a:r>
              <a:rPr lang="es-ES" sz="2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rPr>
              <a:t>.</a:t>
            </a:r>
            <a:endParaRPr lang="es-EC" sz="2000" dirty="0" smtClean="0"/>
          </a:p>
          <a:p>
            <a:endParaRPr lang="es-EC" sz="4000" dirty="0" smtClean="0">
              <a:solidFill>
                <a:prstClr val="black"/>
              </a:solidFill>
              <a:effectLst>
                <a:glow rad="228600">
                  <a:srgbClr val="04617B">
                    <a:lumMod val="60000"/>
                    <a:lumOff val="40000"/>
                    <a:alpha val="40000"/>
                  </a:srgbClr>
                </a:glow>
              </a:effectLst>
              <a:latin typeface="Monotype Corsiva" pitchFamily="66" charset="0"/>
              <a:cs typeface="Arial" pitchFamily="34" charset="0"/>
            </a:endParaRPr>
          </a:p>
          <a:p>
            <a:pPr algn="just" eaLnBrk="0" hangingPunct="0">
              <a:defRPr/>
            </a:pPr>
            <a:endParaRPr lang="es-ES_tradnl" sz="2900" dirty="0">
              <a:solidFill>
                <a:prstClr val="black"/>
              </a:solidFill>
              <a:effectLst>
                <a:glow rad="228600">
                  <a:srgbClr val="04617B">
                    <a:lumMod val="60000"/>
                    <a:lumOff val="40000"/>
                    <a:alpha val="40000"/>
                  </a:srgbClr>
                </a:glow>
              </a:effectLst>
              <a:latin typeface="Monotype Corsiva" pitchFamily="66" charset="0"/>
              <a:cs typeface="Arial" pitchFamily="34" charset="0"/>
            </a:endParaRPr>
          </a:p>
        </p:txBody>
      </p:sp>
      <p:pic>
        <p:nvPicPr>
          <p:cNvPr id="19" name="Picture 2" descr="C:\Users\byron santiago\Desktop\espe.pn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08304" y="9423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08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53">
                                            <p:txEl>
                                              <p:pRg st="0" end="0"/>
                                            </p:txEl>
                                          </p:spTgt>
                                        </p:tgtEl>
                                      </p:cBhvr>
                                      <p:to x="80000" y="100000"/>
                                    </p:animScale>
                                    <p:anim by="(#ppt_w*0.10)" calcmode="lin" valueType="num">
                                      <p:cBhvr>
                                        <p:cTn id="7" dur="500" autoRev="1" fill="hold">
                                          <p:stCondLst>
                                            <p:cond delay="0"/>
                                          </p:stCondLst>
                                        </p:cTn>
                                        <p:tgtEl>
                                          <p:spTgt spid="53">
                                            <p:txEl>
                                              <p:pRg st="0" end="0"/>
                                            </p:txEl>
                                          </p:spTgt>
                                        </p:tgtEl>
                                        <p:attrNameLst>
                                          <p:attrName>ppt_x</p:attrName>
                                        </p:attrNameLst>
                                      </p:cBhvr>
                                    </p:anim>
                                    <p:anim by="(-#ppt_w*0.10)" calcmode="lin" valueType="num">
                                      <p:cBhvr>
                                        <p:cTn id="8" dur="500" autoRev="1" fill="hold">
                                          <p:stCondLst>
                                            <p:cond delay="0"/>
                                          </p:stCondLst>
                                        </p:cTn>
                                        <p:tgtEl>
                                          <p:spTgt spid="53">
                                            <p:txEl>
                                              <p:pRg st="0" end="0"/>
                                            </p:txEl>
                                          </p:spTgt>
                                        </p:tgtEl>
                                        <p:attrNameLst>
                                          <p:attrName>ppt_y</p:attrName>
                                        </p:attrNameLst>
                                      </p:cBhvr>
                                    </p:anim>
                                    <p:animRot by="-480000">
                                      <p:cBhvr>
                                        <p:cTn id="9" dur="500" autoRev="1" fill="hold">
                                          <p:stCondLst>
                                            <p:cond delay="0"/>
                                          </p:stCondLst>
                                        </p:cTn>
                                        <p:tgtEl>
                                          <p:spTgt spid="5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8" name="17 Rectángulo"/>
          <p:cNvSpPr/>
          <p:nvPr/>
        </p:nvSpPr>
        <p:spPr>
          <a:xfrm>
            <a:off x="1331640" y="1073019"/>
            <a:ext cx="7812658" cy="5447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4"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5"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7"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8"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9"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10"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11"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8</a:t>
            </a:fld>
            <a:endParaRPr lang="es-EC" sz="2000" dirty="0">
              <a:solidFill>
                <a:schemeClr val="bg1"/>
              </a:solidFill>
              <a:latin typeface="Old English Text MT" pitchFamily="66" charset="0"/>
            </a:endParaRPr>
          </a:p>
        </p:txBody>
      </p:sp>
      <p:sp>
        <p:nvSpPr>
          <p:cNvPr id="13" name="12 Rectángulo"/>
          <p:cNvSpPr/>
          <p:nvPr/>
        </p:nvSpPr>
        <p:spPr>
          <a:xfrm>
            <a:off x="323528" y="1073019"/>
            <a:ext cx="696024" cy="5164293"/>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I</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4" name="13 Título"/>
          <p:cNvSpPr txBox="1">
            <a:spLocks noGrp="1"/>
          </p:cNvSpPr>
          <p:nvPr>
            <p:ph type="title"/>
          </p:nvPr>
        </p:nvSpPr>
        <p:spPr>
          <a:xfrm>
            <a:off x="1965960" y="188640"/>
            <a:ext cx="6422464" cy="707886"/>
          </a:xfrm>
          <a:prstGeom prst="rect">
            <a:avLst/>
          </a:prstGeom>
          <a:noFill/>
        </p:spPr>
        <p:txBody>
          <a:bodyPr wrap="none">
            <a:spAutoFit/>
          </a:bodyPr>
          <a:lstStyle/>
          <a:p>
            <a:pPr>
              <a:defRPr/>
            </a:pPr>
            <a:r>
              <a:rPr lang="es-ES" sz="4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FUNDAMENTACIÓN TEÓRICA </a:t>
            </a:r>
            <a:endPar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graphicFrame>
        <p:nvGraphicFramePr>
          <p:cNvPr id="17" name="16 Diagrama"/>
          <p:cNvGraphicFramePr/>
          <p:nvPr>
            <p:extLst>
              <p:ext uri="{D42A27DB-BD31-4B8C-83A1-F6EECF244321}">
                <p14:modId xmlns:p14="http://schemas.microsoft.com/office/powerpoint/2010/main" val="3252277920"/>
              </p:ext>
            </p:extLst>
          </p:nvPr>
        </p:nvGraphicFramePr>
        <p:xfrm>
          <a:off x="2436440" y="2461344"/>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2" name="Picture 4"/>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53304" y="1025816"/>
            <a:ext cx="3755000" cy="283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51750" y="4149080"/>
            <a:ext cx="2419256" cy="203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29584" y="4149080"/>
            <a:ext cx="2411512" cy="197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18 Rectángulo redondeado"/>
          <p:cNvSpPr/>
          <p:nvPr/>
        </p:nvSpPr>
        <p:spPr>
          <a:xfrm>
            <a:off x="1439862" y="3655165"/>
            <a:ext cx="1547962" cy="349899"/>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Velas Cuadras</a:t>
            </a:r>
            <a:endParaRPr lang="es-EC" dirty="0"/>
          </a:p>
        </p:txBody>
      </p:sp>
      <p:sp>
        <p:nvSpPr>
          <p:cNvPr id="25" name="24 Rectángulo redondeado"/>
          <p:cNvSpPr/>
          <p:nvPr/>
        </p:nvSpPr>
        <p:spPr>
          <a:xfrm>
            <a:off x="1475656" y="1124744"/>
            <a:ext cx="1869116" cy="349899"/>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Maniobras a Vela</a:t>
            </a:r>
            <a:endParaRPr lang="es-EC" dirty="0"/>
          </a:p>
        </p:txBody>
      </p:sp>
      <p:sp>
        <p:nvSpPr>
          <p:cNvPr id="26" name="25 Rectángulo redondeado"/>
          <p:cNvSpPr/>
          <p:nvPr/>
        </p:nvSpPr>
        <p:spPr>
          <a:xfrm>
            <a:off x="7308304" y="3727173"/>
            <a:ext cx="1656184" cy="349899"/>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Velas Cuchillas</a:t>
            </a:r>
            <a:endParaRPr lang="es-EC" dirty="0"/>
          </a:p>
        </p:txBody>
      </p:sp>
      <p:pic>
        <p:nvPicPr>
          <p:cNvPr id="21" name="Picture 2" descr="C:\Users\byron santiago\Desktop\espe.png"/>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70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3">
                                            <p:txEl>
                                              <p:pRg st="0" end="0"/>
                                            </p:txEl>
                                          </p:spTgt>
                                        </p:tgtEl>
                                      </p:cBhvr>
                                      <p:to x="80000" y="100000"/>
                                    </p:animScale>
                                    <p:anim by="(#ppt_w*0.10)" calcmode="lin" valueType="num">
                                      <p:cBhvr>
                                        <p:cTn id="7" dur="500" autoRev="1" fill="hold">
                                          <p:stCondLst>
                                            <p:cond delay="0"/>
                                          </p:stCondLst>
                                        </p:cTn>
                                        <p:tgtEl>
                                          <p:spTgt spid="3">
                                            <p:txEl>
                                              <p:pRg st="0" end="0"/>
                                            </p:txEl>
                                          </p:spTgt>
                                        </p:tgtEl>
                                        <p:attrNameLst>
                                          <p:attrName>ppt_x</p:attrName>
                                        </p:attrNameLst>
                                      </p:cBhvr>
                                    </p:anim>
                                    <p:anim by="(-#ppt_w*0.10)" calcmode="lin" valueType="num">
                                      <p:cBhvr>
                                        <p:cTn id="8" dur="500" autoRev="1" fill="hold">
                                          <p:stCondLst>
                                            <p:cond delay="0"/>
                                          </p:stCondLst>
                                        </p:cTn>
                                        <p:tgtEl>
                                          <p:spTgt spid="3">
                                            <p:txEl>
                                              <p:pRg st="0" end="0"/>
                                            </p:txEl>
                                          </p:spTgt>
                                        </p:tgtEl>
                                        <p:attrNameLst>
                                          <p:attrName>ppt_y</p:attrName>
                                        </p:attrNameLst>
                                      </p:cBhvr>
                                    </p:anim>
                                    <p:animRot by="-480000">
                                      <p:cBhvr>
                                        <p:cTn id="9" dur="500" autoRev="1" fill="hold">
                                          <p:stCondLst>
                                            <p:cond delay="0"/>
                                          </p:stCondLst>
                                        </p:cTn>
                                        <p:tgtEl>
                                          <p:spTgt spid="3">
                                            <p:txEl>
                                              <p:pRg st="0" end="0"/>
                                            </p:txEl>
                                          </p:spTgt>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 calcmode="lin" valueType="num">
                                      <p:cBhvr>
                                        <p:cTn id="23" dur="1000" fill="hold"/>
                                        <p:tgtEl>
                                          <p:spTgt spid="2052"/>
                                        </p:tgtEl>
                                        <p:attrNameLst>
                                          <p:attrName>ppt_w</p:attrName>
                                        </p:attrNameLst>
                                      </p:cBhvr>
                                      <p:tavLst>
                                        <p:tav tm="0">
                                          <p:val>
                                            <p:fltVal val="0"/>
                                          </p:val>
                                        </p:tav>
                                        <p:tav tm="100000">
                                          <p:val>
                                            <p:strVal val="#ppt_w"/>
                                          </p:val>
                                        </p:tav>
                                      </p:tavLst>
                                    </p:anim>
                                    <p:anim calcmode="lin" valueType="num">
                                      <p:cBhvr>
                                        <p:cTn id="24" dur="1000" fill="hold"/>
                                        <p:tgtEl>
                                          <p:spTgt spid="2052"/>
                                        </p:tgtEl>
                                        <p:attrNameLst>
                                          <p:attrName>ppt_h</p:attrName>
                                        </p:attrNameLst>
                                      </p:cBhvr>
                                      <p:tavLst>
                                        <p:tav tm="0">
                                          <p:val>
                                            <p:fltVal val="0"/>
                                          </p:val>
                                        </p:tav>
                                        <p:tav tm="100000">
                                          <p:val>
                                            <p:strVal val="#ppt_h"/>
                                          </p:val>
                                        </p:tav>
                                      </p:tavLst>
                                    </p:anim>
                                    <p:animEffect transition="in" filter="fade">
                                      <p:cBhvr>
                                        <p:cTn id="25" dur="1000"/>
                                        <p:tgtEl>
                                          <p:spTgt spid="2052"/>
                                        </p:tgtEl>
                                      </p:cBhvr>
                                    </p:animEffect>
                                  </p:childTnLst>
                                </p:cTn>
                              </p:par>
                              <p:par>
                                <p:cTn id="26" presetID="53" presetClass="entr" presetSubtype="16" fill="hold" nodeType="withEffect">
                                  <p:stCondLst>
                                    <p:cond delay="0"/>
                                  </p:stCondLst>
                                  <p:childTnLst>
                                    <p:set>
                                      <p:cBhvr>
                                        <p:cTn id="27" dur="1" fill="hold">
                                          <p:stCondLst>
                                            <p:cond delay="0"/>
                                          </p:stCondLst>
                                        </p:cTn>
                                        <p:tgtEl>
                                          <p:spTgt spid="2053"/>
                                        </p:tgtEl>
                                        <p:attrNameLst>
                                          <p:attrName>style.visibility</p:attrName>
                                        </p:attrNameLst>
                                      </p:cBhvr>
                                      <p:to>
                                        <p:strVal val="visible"/>
                                      </p:to>
                                    </p:set>
                                    <p:anim calcmode="lin" valueType="num">
                                      <p:cBhvr>
                                        <p:cTn id="28" dur="1000" fill="hold"/>
                                        <p:tgtEl>
                                          <p:spTgt spid="2053"/>
                                        </p:tgtEl>
                                        <p:attrNameLst>
                                          <p:attrName>ppt_w</p:attrName>
                                        </p:attrNameLst>
                                      </p:cBhvr>
                                      <p:tavLst>
                                        <p:tav tm="0">
                                          <p:val>
                                            <p:fltVal val="0"/>
                                          </p:val>
                                        </p:tav>
                                        <p:tav tm="100000">
                                          <p:val>
                                            <p:strVal val="#ppt_w"/>
                                          </p:val>
                                        </p:tav>
                                      </p:tavLst>
                                    </p:anim>
                                    <p:anim calcmode="lin" valueType="num">
                                      <p:cBhvr>
                                        <p:cTn id="29" dur="1000" fill="hold"/>
                                        <p:tgtEl>
                                          <p:spTgt spid="2053"/>
                                        </p:tgtEl>
                                        <p:attrNameLst>
                                          <p:attrName>ppt_h</p:attrName>
                                        </p:attrNameLst>
                                      </p:cBhvr>
                                      <p:tavLst>
                                        <p:tav tm="0">
                                          <p:val>
                                            <p:fltVal val="0"/>
                                          </p:val>
                                        </p:tav>
                                        <p:tav tm="100000">
                                          <p:val>
                                            <p:strVal val="#ppt_h"/>
                                          </p:val>
                                        </p:tav>
                                      </p:tavLst>
                                    </p:anim>
                                    <p:animEffect transition="in" filter="fade">
                                      <p:cBhvr>
                                        <p:cTn id="30" dur="1000"/>
                                        <p:tgtEl>
                                          <p:spTgt spid="2053"/>
                                        </p:tgtEl>
                                      </p:cBhvr>
                                    </p:animEffect>
                                  </p:childTnLst>
                                </p:cTn>
                              </p:par>
                              <p:par>
                                <p:cTn id="31" presetID="53" presetClass="entr" presetSubtype="16"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p:cTn id="33" dur="1000" fill="hold"/>
                                        <p:tgtEl>
                                          <p:spTgt spid="2054"/>
                                        </p:tgtEl>
                                        <p:attrNameLst>
                                          <p:attrName>ppt_w</p:attrName>
                                        </p:attrNameLst>
                                      </p:cBhvr>
                                      <p:tavLst>
                                        <p:tav tm="0">
                                          <p:val>
                                            <p:fltVal val="0"/>
                                          </p:val>
                                        </p:tav>
                                        <p:tav tm="100000">
                                          <p:val>
                                            <p:strVal val="#ppt_w"/>
                                          </p:val>
                                        </p:tav>
                                      </p:tavLst>
                                    </p:anim>
                                    <p:anim calcmode="lin" valueType="num">
                                      <p:cBhvr>
                                        <p:cTn id="34" dur="1000" fill="hold"/>
                                        <p:tgtEl>
                                          <p:spTgt spid="2054"/>
                                        </p:tgtEl>
                                        <p:attrNameLst>
                                          <p:attrName>ppt_h</p:attrName>
                                        </p:attrNameLst>
                                      </p:cBhvr>
                                      <p:tavLst>
                                        <p:tav tm="0">
                                          <p:val>
                                            <p:fltVal val="0"/>
                                          </p:val>
                                        </p:tav>
                                        <p:tav tm="100000">
                                          <p:val>
                                            <p:strVal val="#ppt_h"/>
                                          </p:val>
                                        </p:tav>
                                      </p:tavLst>
                                    </p:anim>
                                    <p:animEffect transition="in" filter="fade">
                                      <p:cBhvr>
                                        <p:cTn id="35" dur="1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AutoShape 15"/>
          <p:cNvSpPr>
            <a:spLocks noChangeArrowheads="1"/>
          </p:cNvSpPr>
          <p:nvPr/>
        </p:nvSpPr>
        <p:spPr bwMode="auto">
          <a:xfrm>
            <a:off x="1" y="6520259"/>
            <a:ext cx="9143999" cy="360363"/>
          </a:xfrm>
          <a:prstGeom prst="roundRect">
            <a:avLst>
              <a:gd name="adj" fmla="val 16667"/>
            </a:avLst>
          </a:prstGeom>
          <a:solidFill>
            <a:srgbClr val="002060"/>
          </a:solidFill>
          <a:ln w="9525">
            <a:solidFill>
              <a:srgbClr val="FFFF99"/>
            </a:solidFill>
            <a:round/>
            <a:headEnd/>
            <a:tailEnd/>
          </a:ln>
          <a:effectLst/>
        </p:spPr>
        <p:txBody>
          <a:bodyPr wrap="none" anchor="ctr"/>
          <a:lstStyle/>
          <a:p>
            <a:pPr algn="ctr"/>
            <a:endParaRPr lang="es-EC" sz="1400" dirty="0">
              <a:solidFill>
                <a:schemeClr val="accent6">
                  <a:lumMod val="75000"/>
                </a:schemeClr>
              </a:solidFill>
              <a:latin typeface="Forte" pitchFamily="66" charset="0"/>
            </a:endParaRPr>
          </a:p>
        </p:txBody>
      </p:sp>
      <p:pic>
        <p:nvPicPr>
          <p:cNvPr id="4" name="Picture 18" descr="Nav-04">
            <a:hlinkClick r:id="" action="ppaction://hlinkshowjump?jump=previousslide"/>
          </p:cNvPr>
          <p:cNvPicPr>
            <a:picLocks noChangeAspect="1" noChangeArrowheads="1" noCrop="1"/>
          </p:cNvPicPr>
          <p:nvPr/>
        </p:nvPicPr>
        <p:blipFill>
          <a:blip r:embed="rId4" cstate="print"/>
          <a:srcRect/>
          <a:stretch>
            <a:fillRect/>
          </a:stretch>
        </p:blipFill>
        <p:spPr bwMode="auto">
          <a:xfrm rot="16200000">
            <a:off x="1607852" y="6447371"/>
            <a:ext cx="334963" cy="481583"/>
          </a:xfrm>
          <a:prstGeom prst="rect">
            <a:avLst/>
          </a:prstGeom>
          <a:noFill/>
        </p:spPr>
      </p:pic>
      <p:pic>
        <p:nvPicPr>
          <p:cNvPr id="5" name="Picture 19" descr="Nav-04">
            <a:hlinkClick r:id="" action="ppaction://hlinkshowjump?jump=nextslide"/>
          </p:cNvPr>
          <p:cNvPicPr>
            <a:picLocks noChangeAspect="1" noChangeArrowheads="1" noCrop="1"/>
          </p:cNvPicPr>
          <p:nvPr/>
        </p:nvPicPr>
        <p:blipFill>
          <a:blip r:embed="rId4" cstate="print"/>
          <a:srcRect/>
          <a:stretch>
            <a:fillRect/>
          </a:stretch>
        </p:blipFill>
        <p:spPr bwMode="auto">
          <a:xfrm rot="5400000">
            <a:off x="3648314" y="6425672"/>
            <a:ext cx="360363" cy="550383"/>
          </a:xfrm>
          <a:prstGeom prst="rect">
            <a:avLst/>
          </a:prstGeom>
          <a:noFill/>
        </p:spPr>
      </p:pic>
      <p:sp>
        <p:nvSpPr>
          <p:cNvPr id="6" name="Line 20"/>
          <p:cNvSpPr>
            <a:spLocks noChangeShapeType="1"/>
          </p:cNvSpPr>
          <p:nvPr/>
        </p:nvSpPr>
        <p:spPr bwMode="auto">
          <a:xfrm>
            <a:off x="1439862" y="6592119"/>
            <a:ext cx="0" cy="215900"/>
          </a:xfrm>
          <a:prstGeom prst="line">
            <a:avLst/>
          </a:prstGeom>
          <a:noFill/>
          <a:ln w="9525">
            <a:solidFill>
              <a:schemeClr val="bg1"/>
            </a:solidFill>
            <a:round/>
            <a:headEnd/>
            <a:tailEnd/>
          </a:ln>
          <a:effectLst/>
        </p:spPr>
        <p:txBody>
          <a:bodyPr/>
          <a:lstStyle/>
          <a:p>
            <a:endParaRPr lang="es-EC" dirty="0"/>
          </a:p>
        </p:txBody>
      </p:sp>
      <p:sp>
        <p:nvSpPr>
          <p:cNvPr id="7" name="Line 21"/>
          <p:cNvSpPr>
            <a:spLocks noChangeShapeType="1"/>
          </p:cNvSpPr>
          <p:nvPr/>
        </p:nvSpPr>
        <p:spPr bwMode="auto">
          <a:xfrm>
            <a:off x="2663825" y="6592119"/>
            <a:ext cx="0" cy="215900"/>
          </a:xfrm>
          <a:prstGeom prst="line">
            <a:avLst/>
          </a:prstGeom>
          <a:noFill/>
          <a:ln w="9525">
            <a:solidFill>
              <a:schemeClr val="bg1"/>
            </a:solidFill>
            <a:round/>
            <a:headEnd/>
            <a:tailEnd/>
          </a:ln>
          <a:effectLst/>
        </p:spPr>
        <p:txBody>
          <a:bodyPr/>
          <a:lstStyle/>
          <a:p>
            <a:endParaRPr lang="es-EC" dirty="0"/>
          </a:p>
        </p:txBody>
      </p:sp>
      <p:sp>
        <p:nvSpPr>
          <p:cNvPr id="8" name="Line 22"/>
          <p:cNvSpPr>
            <a:spLocks noChangeShapeType="1"/>
          </p:cNvSpPr>
          <p:nvPr/>
        </p:nvSpPr>
        <p:spPr bwMode="auto">
          <a:xfrm>
            <a:off x="4176712" y="6592119"/>
            <a:ext cx="0" cy="215900"/>
          </a:xfrm>
          <a:prstGeom prst="line">
            <a:avLst/>
          </a:prstGeom>
          <a:noFill/>
          <a:ln w="9525">
            <a:solidFill>
              <a:schemeClr val="bg1"/>
            </a:solidFill>
            <a:round/>
            <a:headEnd/>
            <a:tailEnd/>
          </a:ln>
          <a:effectLst/>
        </p:spPr>
        <p:txBody>
          <a:bodyPr/>
          <a:lstStyle/>
          <a:p>
            <a:endParaRPr lang="es-EC" dirty="0"/>
          </a:p>
        </p:txBody>
      </p:sp>
      <p:sp>
        <p:nvSpPr>
          <p:cNvPr id="9" name="Text Box 23"/>
          <p:cNvSpPr txBox="1">
            <a:spLocks noChangeArrowheads="1"/>
          </p:cNvSpPr>
          <p:nvPr/>
        </p:nvSpPr>
        <p:spPr bwMode="auto">
          <a:xfrm>
            <a:off x="2011045" y="6592119"/>
            <a:ext cx="652780"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ATRÁS</a:t>
            </a:r>
          </a:p>
        </p:txBody>
      </p:sp>
      <p:sp>
        <p:nvSpPr>
          <p:cNvPr id="10" name="Text Box 24"/>
          <p:cNvSpPr txBox="1">
            <a:spLocks noChangeArrowheads="1"/>
          </p:cNvSpPr>
          <p:nvPr/>
        </p:nvSpPr>
        <p:spPr bwMode="auto">
          <a:xfrm>
            <a:off x="2656946" y="6592119"/>
            <a:ext cx="1087966" cy="244475"/>
          </a:xfrm>
          <a:prstGeom prst="rect">
            <a:avLst/>
          </a:prstGeom>
          <a:noFill/>
          <a:ln w="9525">
            <a:noFill/>
            <a:miter lim="800000"/>
            <a:headEnd/>
            <a:tailEnd/>
          </a:ln>
          <a:effectLst/>
        </p:spPr>
        <p:txBody>
          <a:bodyPr wrap="square">
            <a:spAutoFit/>
          </a:bodyPr>
          <a:lstStyle/>
          <a:p>
            <a:pPr>
              <a:spcBef>
                <a:spcPct val="50000"/>
              </a:spcBef>
            </a:pPr>
            <a:r>
              <a:rPr lang="es-ES" sz="1000" dirty="0">
                <a:solidFill>
                  <a:schemeClr val="bg1"/>
                </a:solidFill>
              </a:rPr>
              <a:t>SIGUIENTE</a:t>
            </a:r>
          </a:p>
        </p:txBody>
      </p:sp>
      <p:sp>
        <p:nvSpPr>
          <p:cNvPr id="11" name="26 Marcador de número de diapositiva"/>
          <p:cNvSpPr>
            <a:spLocks noGrp="1"/>
          </p:cNvSpPr>
          <p:nvPr>
            <p:ph type="sldNum" sz="quarter" idx="12"/>
          </p:nvPr>
        </p:nvSpPr>
        <p:spPr>
          <a:xfrm>
            <a:off x="8643526" y="6520259"/>
            <a:ext cx="460786" cy="365125"/>
          </a:xfrm>
        </p:spPr>
        <p:txBody>
          <a:bodyPr/>
          <a:lstStyle/>
          <a:p>
            <a:fld id="{F8CC2EDA-25DE-4E3D-A5DD-C98382C7C123}" type="slidenum">
              <a:rPr lang="es-EC" sz="2000" smtClean="0">
                <a:solidFill>
                  <a:schemeClr val="bg1"/>
                </a:solidFill>
                <a:latin typeface="Old English Text MT" pitchFamily="66" charset="0"/>
              </a:rPr>
              <a:pPr/>
              <a:t>9</a:t>
            </a:fld>
            <a:endParaRPr lang="es-EC" sz="2000" dirty="0">
              <a:solidFill>
                <a:schemeClr val="bg1"/>
              </a:solidFill>
              <a:latin typeface="Old English Text MT" pitchFamily="66" charset="0"/>
            </a:endParaRPr>
          </a:p>
        </p:txBody>
      </p:sp>
      <p:sp>
        <p:nvSpPr>
          <p:cNvPr id="13" name="12 Rectángulo"/>
          <p:cNvSpPr/>
          <p:nvPr/>
        </p:nvSpPr>
        <p:spPr>
          <a:xfrm>
            <a:off x="323528" y="1073019"/>
            <a:ext cx="696024" cy="5164293"/>
          </a:xfrm>
          <a:prstGeom prst="rect">
            <a:avLst/>
          </a:prstGeom>
          <a:noFill/>
        </p:spPr>
        <p:txBody>
          <a:bodyPr vert="wordArtVert"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 sz="2800" b="1" dirty="0" smtClean="0">
                <a:ln w="11430">
                  <a:solidFill>
                    <a:schemeClr val="bg1"/>
                  </a:solidFill>
                </a:ln>
                <a:solidFill>
                  <a:schemeClr val="bg1">
                    <a:lumMod val="65000"/>
                  </a:schemeClr>
                </a:solidFill>
                <a:effectLst>
                  <a:outerShdw blurRad="50800" dist="39000" dir="5460000" algn="tl">
                    <a:srgbClr val="000000">
                      <a:alpha val="38000"/>
                    </a:srgbClr>
                  </a:outerShdw>
                </a:effectLst>
              </a:rPr>
              <a:t>CAPÍTULO I</a:t>
            </a:r>
            <a:endParaRPr lang="es-ES" sz="2800" b="1" dirty="0">
              <a:ln w="11430">
                <a:solidFill>
                  <a:schemeClr val="bg1"/>
                </a:solidFill>
              </a:ln>
              <a:solidFill>
                <a:schemeClr val="bg1">
                  <a:lumMod val="65000"/>
                </a:schemeClr>
              </a:solidFill>
              <a:effectLst>
                <a:outerShdw blurRad="50800" dist="39000" dir="5460000" algn="tl">
                  <a:srgbClr val="000000">
                    <a:alpha val="38000"/>
                  </a:srgbClr>
                </a:outerShdw>
              </a:effectLst>
            </a:endParaRPr>
          </a:p>
        </p:txBody>
      </p:sp>
      <p:sp>
        <p:nvSpPr>
          <p:cNvPr id="14" name="13 Título"/>
          <p:cNvSpPr txBox="1">
            <a:spLocks noGrp="1"/>
          </p:cNvSpPr>
          <p:nvPr>
            <p:ph type="title"/>
          </p:nvPr>
        </p:nvSpPr>
        <p:spPr>
          <a:xfrm>
            <a:off x="1965960" y="188640"/>
            <a:ext cx="6422464" cy="707886"/>
          </a:xfrm>
          <a:prstGeom prst="rect">
            <a:avLst/>
          </a:prstGeom>
          <a:noFill/>
        </p:spPr>
        <p:txBody>
          <a:bodyPr wrap="none">
            <a:spAutoFit/>
          </a:bodyPr>
          <a:lstStyle/>
          <a:p>
            <a:pPr>
              <a:defRPr/>
            </a:pPr>
            <a:r>
              <a:rPr lang="es-ES" sz="4000" b="1" i="1" dirty="0" smtClean="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FUNDAMENTACIÓN TEÓRICA </a:t>
            </a:r>
            <a:endParaRPr lang="es-ES" sz="40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endParaRPr>
          </a:p>
        </p:txBody>
      </p:sp>
      <p:graphicFrame>
        <p:nvGraphicFramePr>
          <p:cNvPr id="2" name="1 Diagrama"/>
          <p:cNvGraphicFramePr/>
          <p:nvPr>
            <p:extLst>
              <p:ext uri="{D42A27DB-BD31-4B8C-83A1-F6EECF244321}">
                <p14:modId xmlns:p14="http://schemas.microsoft.com/office/powerpoint/2010/main" val="213244267"/>
              </p:ext>
            </p:extLst>
          </p:nvPr>
        </p:nvGraphicFramePr>
        <p:xfrm>
          <a:off x="3156520" y="109319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75" name="Picture 3" descr="C:\Users\byron santiago\Downloads\diesel-propulsion-system-for-ships-4-stroke-diesel-engine-reduction-gearbox-variable-pitch-propeller-19995-308123.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1640" y="2636912"/>
            <a:ext cx="4752528" cy="439248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14 Conector recto de flecha"/>
          <p:cNvCxnSpPr/>
          <p:nvPr/>
        </p:nvCxnSpPr>
        <p:spPr>
          <a:xfrm flipV="1">
            <a:off x="1979712" y="4509120"/>
            <a:ext cx="762925" cy="10081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18 Conector recto de flecha"/>
          <p:cNvCxnSpPr/>
          <p:nvPr/>
        </p:nvCxnSpPr>
        <p:spPr>
          <a:xfrm flipV="1">
            <a:off x="3059832" y="5085184"/>
            <a:ext cx="762925" cy="10081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19 Conector recto de flecha"/>
          <p:cNvCxnSpPr/>
          <p:nvPr/>
        </p:nvCxnSpPr>
        <p:spPr>
          <a:xfrm flipH="1">
            <a:off x="5550949" y="5741640"/>
            <a:ext cx="1325307" cy="27964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17 CuadroTexto"/>
          <p:cNvSpPr txBox="1"/>
          <p:nvPr/>
        </p:nvSpPr>
        <p:spPr>
          <a:xfrm>
            <a:off x="1303368" y="5447100"/>
            <a:ext cx="1548822" cy="307777"/>
          </a:xfrm>
          <a:prstGeom prst="rect">
            <a:avLst/>
          </a:prstGeom>
          <a:noFill/>
        </p:spPr>
        <p:txBody>
          <a:bodyPr wrap="none" rtlCol="0">
            <a:spAutoFit/>
          </a:bodyPr>
          <a:lstStyle/>
          <a:p>
            <a:r>
              <a:rPr lang="es-EC" sz="14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Máquina principal</a:t>
            </a:r>
          </a:p>
        </p:txBody>
      </p:sp>
      <p:sp>
        <p:nvSpPr>
          <p:cNvPr id="23" name="22 CuadroTexto"/>
          <p:cNvSpPr txBox="1"/>
          <p:nvPr/>
        </p:nvSpPr>
        <p:spPr>
          <a:xfrm>
            <a:off x="2436719" y="6042774"/>
            <a:ext cx="1055161" cy="338554"/>
          </a:xfrm>
          <a:prstGeom prst="rect">
            <a:avLst/>
          </a:prstGeom>
          <a:noFill/>
        </p:spPr>
        <p:txBody>
          <a:bodyPr wrap="none" rtlCol="0">
            <a:spAutoFit/>
          </a:bodyPr>
          <a:lstStyle/>
          <a:p>
            <a:pPr algn="r"/>
            <a:r>
              <a:rPr lang="es-EC" sz="16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Reversible</a:t>
            </a:r>
          </a:p>
        </p:txBody>
      </p:sp>
      <p:sp>
        <p:nvSpPr>
          <p:cNvPr id="24" name="23 CuadroTexto"/>
          <p:cNvSpPr txBox="1"/>
          <p:nvPr/>
        </p:nvSpPr>
        <p:spPr>
          <a:xfrm>
            <a:off x="6933417" y="5517232"/>
            <a:ext cx="699359" cy="338554"/>
          </a:xfrm>
          <a:prstGeom prst="rect">
            <a:avLst/>
          </a:prstGeom>
          <a:noFill/>
        </p:spPr>
        <p:txBody>
          <a:bodyPr wrap="none" rtlCol="0">
            <a:spAutoFit/>
          </a:bodyPr>
          <a:lstStyle/>
          <a:p>
            <a:r>
              <a:rPr lang="es-EC" sz="1600" b="1" i="1" dirty="0">
                <a:ln w="6350">
                  <a:solidFill>
                    <a:schemeClr val="tx1"/>
                  </a:solidFill>
                </a:ln>
                <a:solidFill>
                  <a:prstClr val="white"/>
                </a:solidFill>
                <a:effectLst>
                  <a:outerShdw blurRad="38100" dist="38100" dir="2700000" algn="tl">
                    <a:srgbClr val="000000">
                      <a:alpha val="43137"/>
                    </a:srgbClr>
                  </a:outerShdw>
                </a:effectLst>
                <a:cs typeface="Times New Roman" pitchFamily="18" charset="0"/>
              </a:rPr>
              <a:t>Hélice</a:t>
            </a:r>
          </a:p>
        </p:txBody>
      </p:sp>
      <p:pic>
        <p:nvPicPr>
          <p:cNvPr id="21" name="Picture 2" descr="C:\Users\byron santiago\Desktop\espe.pn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49783"/>
            <a:ext cx="1440160" cy="13905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73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remove" nodeType="withEffect" nodePh="1">
                                  <p:stCondLst>
                                    <p:cond delay="0"/>
                                  </p:stCondLst>
                                  <p:endCondLst>
                                    <p:cond evt="begin" delay="0">
                                      <p:tn val="5"/>
                                    </p:cond>
                                  </p:endCondLst>
                                  <p:iterate type="lt">
                                    <p:tmPct val="10000"/>
                                  </p:iterate>
                                  <p:childTnLst>
                                    <p:animScale>
                                      <p:cBhvr>
                                        <p:cTn id="6" dur="500" autoRev="1" fill="hold">
                                          <p:stCondLst>
                                            <p:cond delay="0"/>
                                          </p:stCondLst>
                                        </p:cTn>
                                        <p:tgtEl>
                                          <p:spTgt spid="3">
                                            <p:txEl>
                                              <p:pRg st="0" end="0"/>
                                            </p:txEl>
                                          </p:spTgt>
                                        </p:tgtEl>
                                      </p:cBhvr>
                                      <p:to x="80000" y="100000"/>
                                    </p:animScale>
                                    <p:anim by="(#ppt_w*0.10)" calcmode="lin" valueType="num">
                                      <p:cBhvr>
                                        <p:cTn id="7" dur="500" autoRev="1" fill="hold">
                                          <p:stCondLst>
                                            <p:cond delay="0"/>
                                          </p:stCondLst>
                                        </p:cTn>
                                        <p:tgtEl>
                                          <p:spTgt spid="3">
                                            <p:txEl>
                                              <p:pRg st="0" end="0"/>
                                            </p:txEl>
                                          </p:spTgt>
                                        </p:tgtEl>
                                        <p:attrNameLst>
                                          <p:attrName>ppt_x</p:attrName>
                                        </p:attrNameLst>
                                      </p:cBhvr>
                                    </p:anim>
                                    <p:anim by="(-#ppt_w*0.10)" calcmode="lin" valueType="num">
                                      <p:cBhvr>
                                        <p:cTn id="8" dur="500" autoRev="1" fill="hold">
                                          <p:stCondLst>
                                            <p:cond delay="0"/>
                                          </p:stCondLst>
                                        </p:cTn>
                                        <p:tgtEl>
                                          <p:spTgt spid="3">
                                            <p:txEl>
                                              <p:pRg st="0" end="0"/>
                                            </p:txEl>
                                          </p:spTgt>
                                        </p:tgtEl>
                                        <p:attrNameLst>
                                          <p:attrName>ppt_y</p:attrName>
                                        </p:attrNameLst>
                                      </p:cBhvr>
                                    </p:anim>
                                    <p:animRot by="-480000">
                                      <p:cBhvr>
                                        <p:cTn id="9" dur="500" autoRev="1" fill="hold">
                                          <p:stCondLst>
                                            <p:cond delay="0"/>
                                          </p:stCondLst>
                                        </p:cTn>
                                        <p:tgtEl>
                                          <p:spTgt spid="3">
                                            <p:txEl>
                                              <p:pRg st="0" end="0"/>
                                            </p:txEl>
                                          </p:spTgt>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6" presetClass="entr" presetSubtype="16" fill="hold" nodeType="withEffect">
                                  <p:stCondLst>
                                    <p:cond delay="2000"/>
                                  </p:stCondLst>
                                  <p:childTnLst>
                                    <p:set>
                                      <p:cBhvr>
                                        <p:cTn id="20" dur="1" fill="hold">
                                          <p:stCondLst>
                                            <p:cond delay="0"/>
                                          </p:stCondLst>
                                        </p:cTn>
                                        <p:tgtEl>
                                          <p:spTgt spid="3075"/>
                                        </p:tgtEl>
                                        <p:attrNameLst>
                                          <p:attrName>style.visibility</p:attrName>
                                        </p:attrNameLst>
                                      </p:cBhvr>
                                      <p:to>
                                        <p:strVal val="visible"/>
                                      </p:to>
                                    </p:set>
                                    <p:animEffect transition="in" filter="circle(in)">
                                      <p:cBhvr>
                                        <p:cTn id="21" dur="2000"/>
                                        <p:tgtEl>
                                          <p:spTgt spid="3075"/>
                                        </p:tgtEl>
                                      </p:cBhvr>
                                    </p:animEffect>
                                  </p:childTnLst>
                                </p:cTn>
                              </p:par>
                              <p:par>
                                <p:cTn id="22" presetID="6" presetClass="entr" presetSubtype="16" fill="hold" nodeType="withEffect">
                                  <p:stCondLst>
                                    <p:cond delay="200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nodeType="withEffect">
                                  <p:stCondLst>
                                    <p:cond delay="200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par>
                                <p:cTn id="31" presetID="6" presetClass="entr" presetSubtype="16" fill="hold" grpId="0" nodeType="withEffect">
                                  <p:stCondLst>
                                    <p:cond delay="200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grpId="0" nodeType="withEffect">
                                  <p:stCondLst>
                                    <p:cond delay="200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par>
                                <p:cTn id="37" presetID="6" presetClass="entr" presetSubtype="16" fill="hold" grpId="0" nodeType="withEffect">
                                  <p:stCondLst>
                                    <p:cond delay="200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3" grpId="0"/>
      <p:bldP spid="2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6885</TotalTime>
  <Words>1368</Words>
  <Application>Microsoft Office PowerPoint</Application>
  <PresentationFormat>Presentación en pantalla (4:3)</PresentationFormat>
  <Paragraphs>484</Paragraphs>
  <Slides>29</Slides>
  <Notes>3</Notes>
  <HiddenSlides>0</HiddenSlides>
  <MMClips>0</MMClips>
  <ScaleCrop>false</ScaleCrop>
  <HeadingPairs>
    <vt:vector size="4" baseType="variant">
      <vt:variant>
        <vt:lpstr>Tema</vt:lpstr>
      </vt:variant>
      <vt:variant>
        <vt:i4>2</vt:i4>
      </vt:variant>
      <vt:variant>
        <vt:lpstr>Títulos de diapositiva</vt:lpstr>
      </vt:variant>
      <vt:variant>
        <vt:i4>29</vt:i4>
      </vt:variant>
    </vt:vector>
  </HeadingPairs>
  <TitlesOfParts>
    <vt:vector size="31" baseType="lpstr">
      <vt:lpstr>Tema de Office</vt:lpstr>
      <vt:lpstr>Diseño predeterminado</vt:lpstr>
      <vt:lpstr>DEPARTAMENTO DE SEGURIDAD Y DEFENSA CARRERA LICENCIATURA EN CIENCIAS NAVALES  TEMA         AUTOR BYRONE GABRIEL SANTIAGO NAREA   DIRECTOR TNFG-SU DAVID ALEJANDRO PLAZAS JARRÍN  SALINAS, DICIEMBRE 2013   </vt:lpstr>
      <vt:lpstr>AGENDA</vt:lpstr>
      <vt:lpstr>INTRODUCCIÓN</vt:lpstr>
      <vt:lpstr>JUSTIFICACIÓN DEL PROBLEMA </vt:lpstr>
      <vt:lpstr>DELIMITACIÓN DEL PROBLEMA </vt:lpstr>
      <vt:lpstr>OBJETIVOS </vt:lpstr>
      <vt:lpstr>OBJETIVOS </vt:lpstr>
      <vt:lpstr>FUNDAMENTACIÓN TEÓRICA </vt:lpstr>
      <vt:lpstr>FUNDAMENTACIÓN TEÓRICA </vt:lpstr>
      <vt:lpstr>FUNDAMENTACIÓN TEÓRICA </vt:lpstr>
      <vt:lpstr>DIAGNÓSTICO DEL PROBLEMA  </vt:lpstr>
      <vt:lpstr>ANÁLISIS DE DATOS  </vt:lpstr>
      <vt:lpstr>ANÁLISIS DE DATOS  </vt:lpstr>
      <vt:lpstr>ANÁLISIS DE DATOS  </vt:lpstr>
      <vt:lpstr>PROPUESTA  </vt:lpstr>
      <vt:lpstr>Líneas de tráfico marítimo</vt:lpstr>
      <vt:lpstr>Presentación de PowerPoint</vt:lpstr>
      <vt:lpstr>Presentación de PowerPoint</vt:lpstr>
      <vt:lpstr>PROPUESTA  </vt:lpstr>
      <vt:lpstr>PROPUESTA  </vt:lpstr>
      <vt:lpstr>SELECCIÓN DEL APAREJO  </vt:lpstr>
      <vt:lpstr>Presentación de PowerPoint</vt:lpstr>
      <vt:lpstr>Presentación de PowerPoint</vt:lpstr>
      <vt:lpstr>Presentación de PowerPoint</vt:lpstr>
      <vt:lpstr>Presentación de PowerPoint</vt:lpstr>
      <vt:lpstr>RESULTADOS ESPERADOS  </vt:lpstr>
      <vt:lpstr>CONCLUSIONES </vt:lpstr>
      <vt:lpstr>RECOMENDACIONES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byron santiago</dc:creator>
  <cp:lastModifiedBy>byron santiago</cp:lastModifiedBy>
  <cp:revision>100</cp:revision>
  <dcterms:created xsi:type="dcterms:W3CDTF">2013-11-24T01:33:36Z</dcterms:created>
  <dcterms:modified xsi:type="dcterms:W3CDTF">2013-12-06T20:22:50Z</dcterms:modified>
</cp:coreProperties>
</file>