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9" r:id="rId13"/>
    <p:sldId id="272" r:id="rId14"/>
    <p:sldId id="296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59" r:id="rId38"/>
    <p:sldId id="297" r:id="rId39"/>
    <p:sldId id="302" r:id="rId40"/>
    <p:sldId id="298" r:id="rId41"/>
    <p:sldId id="299" r:id="rId42"/>
    <p:sldId id="300" r:id="rId43"/>
    <p:sldId id="301" r:id="rId44"/>
    <p:sldId id="303" r:id="rId45"/>
    <p:sldId id="305" r:id="rId46"/>
    <p:sldId id="30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F63DB-3A27-412D-A731-4EB750DE6212}" type="doc">
      <dgm:prSet loTypeId="urn:microsoft.com/office/officeart/2005/8/layout/gear1" loCatId="process" qsTypeId="urn:microsoft.com/office/officeart/2005/8/quickstyle/simple1" qsCatId="simple" csTypeId="urn:microsoft.com/office/officeart/2005/8/colors/accent1_4" csCatId="accent1" phldr="1"/>
      <dgm:spPr/>
    </dgm:pt>
    <dgm:pt modelId="{5A042F76-DDE7-4B34-90F0-ED2E269B4063}">
      <dgm:prSet phldrT="[Text]" custT="1"/>
      <dgm:spPr/>
      <dgm:t>
        <a:bodyPr/>
        <a:lstStyle/>
        <a:p>
          <a:r>
            <a:rPr lang="es-EC" sz="1600" dirty="0" smtClean="0">
              <a:solidFill>
                <a:schemeClr val="bg1"/>
              </a:solidFill>
            </a:rPr>
            <a:t>Asesoramiento en Diseño, Fabricación e Instalación de Muebles Modulares de Cocina, Closets, Oficinas y Muebles especiales</a:t>
          </a:r>
          <a:endParaRPr lang="en-US" sz="1600" dirty="0">
            <a:solidFill>
              <a:schemeClr val="bg1"/>
            </a:solidFill>
          </a:endParaRPr>
        </a:p>
      </dgm:t>
    </dgm:pt>
    <dgm:pt modelId="{1C90F657-0B72-4718-B23D-3474D3506431}" type="parTrans" cxnId="{7CABE4A5-51D8-4C0E-8D05-0F353D9BB16D}">
      <dgm:prSet/>
      <dgm:spPr/>
      <dgm:t>
        <a:bodyPr/>
        <a:lstStyle/>
        <a:p>
          <a:endParaRPr lang="en-US"/>
        </a:p>
      </dgm:t>
    </dgm:pt>
    <dgm:pt modelId="{69981E17-3268-4D16-AC1D-8D2D4193F487}" type="sibTrans" cxnId="{7CABE4A5-51D8-4C0E-8D05-0F353D9BB16D}">
      <dgm:prSet/>
      <dgm:spPr/>
      <dgm:t>
        <a:bodyPr/>
        <a:lstStyle/>
        <a:p>
          <a:endParaRPr lang="en-US"/>
        </a:p>
      </dgm:t>
    </dgm:pt>
    <dgm:pt modelId="{8C023228-30B6-413F-9EDC-F90528B12AE2}">
      <dgm:prSet phldrT="[Text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Empresa líder en el mercado de servicios, fabricación e instalación de mobiliario integral</a:t>
          </a:r>
          <a:endParaRPr lang="en-US" sz="1400" dirty="0">
            <a:solidFill>
              <a:schemeClr val="bg1"/>
            </a:solidFill>
          </a:endParaRPr>
        </a:p>
      </dgm:t>
    </dgm:pt>
    <dgm:pt modelId="{E3A3E3CB-5D98-425D-9C5C-4DA5598735F1}" type="parTrans" cxnId="{D57CB009-8F5B-4C18-B64E-87E1BB71C3FC}">
      <dgm:prSet/>
      <dgm:spPr/>
      <dgm:t>
        <a:bodyPr/>
        <a:lstStyle/>
        <a:p>
          <a:endParaRPr lang="en-US"/>
        </a:p>
      </dgm:t>
    </dgm:pt>
    <dgm:pt modelId="{B50C1835-1CBB-4431-A058-26637A0BDA74}" type="sibTrans" cxnId="{D57CB009-8F5B-4C18-B64E-87E1BB71C3FC}">
      <dgm:prSet/>
      <dgm:spPr/>
      <dgm:t>
        <a:bodyPr/>
        <a:lstStyle/>
        <a:p>
          <a:endParaRPr lang="en-US"/>
        </a:p>
      </dgm:t>
    </dgm:pt>
    <dgm:pt modelId="{81A7354C-D7B7-4B21-9B06-3B562ACFA77B}">
      <dgm:prSet phldrT="[Text]" custT="1"/>
      <dgm:spPr/>
      <dgm:t>
        <a:bodyPr/>
        <a:lstStyle/>
        <a:p>
          <a:r>
            <a:rPr lang="es-EC" sz="1800" dirty="0" err="1" smtClean="0">
              <a:solidFill>
                <a:schemeClr val="bg1"/>
              </a:solidFill>
            </a:rPr>
            <a:t>Moducon</a:t>
          </a:r>
          <a:r>
            <a:rPr lang="es-EC" sz="1800" dirty="0" smtClean="0">
              <a:solidFill>
                <a:schemeClr val="bg1"/>
              </a:solidFill>
            </a:rPr>
            <a:t> Cía. Ltda.</a:t>
          </a:r>
          <a:endParaRPr lang="en-US" sz="1800" dirty="0">
            <a:solidFill>
              <a:schemeClr val="bg1"/>
            </a:solidFill>
          </a:endParaRPr>
        </a:p>
      </dgm:t>
    </dgm:pt>
    <dgm:pt modelId="{5D578FA1-0E3B-42AC-AB5D-91D4FAA94961}" type="parTrans" cxnId="{47A3A714-2E8D-434A-A258-CBBDFCC670B3}">
      <dgm:prSet/>
      <dgm:spPr/>
      <dgm:t>
        <a:bodyPr/>
        <a:lstStyle/>
        <a:p>
          <a:endParaRPr lang="en-US"/>
        </a:p>
      </dgm:t>
    </dgm:pt>
    <dgm:pt modelId="{F62BA0EA-5184-434E-843F-7B5B318FE266}" type="sibTrans" cxnId="{47A3A714-2E8D-434A-A258-CBBDFCC670B3}">
      <dgm:prSet/>
      <dgm:spPr/>
      <dgm:t>
        <a:bodyPr/>
        <a:lstStyle/>
        <a:p>
          <a:endParaRPr lang="en-US"/>
        </a:p>
      </dgm:t>
    </dgm:pt>
    <dgm:pt modelId="{790A0AFF-67B9-4DFD-8799-E8C419E6DAC3}" type="pres">
      <dgm:prSet presAssocID="{908F63DB-3A27-412D-A731-4EB750DE62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27F6BF-FE50-433D-8AF0-852EE7180F90}" type="pres">
      <dgm:prSet presAssocID="{5A042F76-DDE7-4B34-90F0-ED2E269B406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EDA4D-EF70-445F-B687-8C80F84E4CB3}" type="pres">
      <dgm:prSet presAssocID="{5A042F76-DDE7-4B34-90F0-ED2E269B4063}" presName="gear1srcNode" presStyleLbl="node1" presStyleIdx="0" presStyleCnt="3"/>
      <dgm:spPr/>
      <dgm:t>
        <a:bodyPr/>
        <a:lstStyle/>
        <a:p>
          <a:endParaRPr lang="es-EC"/>
        </a:p>
      </dgm:t>
    </dgm:pt>
    <dgm:pt modelId="{D85CB481-3F8F-4A38-9402-1B9DB494E1EC}" type="pres">
      <dgm:prSet presAssocID="{5A042F76-DDE7-4B34-90F0-ED2E269B4063}" presName="gear1dstNode" presStyleLbl="node1" presStyleIdx="0" presStyleCnt="3"/>
      <dgm:spPr/>
      <dgm:t>
        <a:bodyPr/>
        <a:lstStyle/>
        <a:p>
          <a:endParaRPr lang="es-EC"/>
        </a:p>
      </dgm:t>
    </dgm:pt>
    <dgm:pt modelId="{FC9A9E3F-BC35-480E-95D0-A1DE4B07128D}" type="pres">
      <dgm:prSet presAssocID="{8C023228-30B6-413F-9EDC-F90528B12AE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313BC-0089-4AF2-982C-1AD601FB639C}" type="pres">
      <dgm:prSet presAssocID="{8C023228-30B6-413F-9EDC-F90528B12AE2}" presName="gear2srcNode" presStyleLbl="node1" presStyleIdx="1" presStyleCnt="3"/>
      <dgm:spPr/>
      <dgm:t>
        <a:bodyPr/>
        <a:lstStyle/>
        <a:p>
          <a:endParaRPr lang="es-EC"/>
        </a:p>
      </dgm:t>
    </dgm:pt>
    <dgm:pt modelId="{B377177B-84BC-4686-83F5-8A669A722A07}" type="pres">
      <dgm:prSet presAssocID="{8C023228-30B6-413F-9EDC-F90528B12AE2}" presName="gear2dstNode" presStyleLbl="node1" presStyleIdx="1" presStyleCnt="3"/>
      <dgm:spPr/>
      <dgm:t>
        <a:bodyPr/>
        <a:lstStyle/>
        <a:p>
          <a:endParaRPr lang="es-EC"/>
        </a:p>
      </dgm:t>
    </dgm:pt>
    <dgm:pt modelId="{591E1E94-C0D2-40B8-80C2-A3EF69283C5D}" type="pres">
      <dgm:prSet presAssocID="{81A7354C-D7B7-4B21-9B06-3B562ACFA77B}" presName="gear3" presStyleLbl="node1" presStyleIdx="2" presStyleCnt="3"/>
      <dgm:spPr/>
      <dgm:t>
        <a:bodyPr/>
        <a:lstStyle/>
        <a:p>
          <a:endParaRPr lang="en-US"/>
        </a:p>
      </dgm:t>
    </dgm:pt>
    <dgm:pt modelId="{7FF0683B-D5BF-45FD-95FA-F9ECCC4D5292}" type="pres">
      <dgm:prSet presAssocID="{81A7354C-D7B7-4B21-9B06-3B562ACFA77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C6BBE-0316-4D5D-9C26-BE3E4B5F1D2F}" type="pres">
      <dgm:prSet presAssocID="{81A7354C-D7B7-4B21-9B06-3B562ACFA77B}" presName="gear3srcNode" presStyleLbl="node1" presStyleIdx="2" presStyleCnt="3"/>
      <dgm:spPr/>
      <dgm:t>
        <a:bodyPr/>
        <a:lstStyle/>
        <a:p>
          <a:endParaRPr lang="es-EC"/>
        </a:p>
      </dgm:t>
    </dgm:pt>
    <dgm:pt modelId="{504E25AA-4786-4052-A742-95D65FC227D7}" type="pres">
      <dgm:prSet presAssocID="{81A7354C-D7B7-4B21-9B06-3B562ACFA77B}" presName="gear3dstNode" presStyleLbl="node1" presStyleIdx="2" presStyleCnt="3"/>
      <dgm:spPr/>
      <dgm:t>
        <a:bodyPr/>
        <a:lstStyle/>
        <a:p>
          <a:endParaRPr lang="es-EC"/>
        </a:p>
      </dgm:t>
    </dgm:pt>
    <dgm:pt modelId="{BCA339BF-2225-4023-8945-ACC5F756D0EE}" type="pres">
      <dgm:prSet presAssocID="{69981E17-3268-4D16-AC1D-8D2D4193F487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8E55C82A-F7C2-4065-9419-3D415B3A6EE6}" type="pres">
      <dgm:prSet presAssocID="{B50C1835-1CBB-4431-A058-26637A0BDA74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6FEB2185-8CFB-4448-8212-58D59C77221A}" type="pres">
      <dgm:prSet presAssocID="{F62BA0EA-5184-434E-843F-7B5B318FE266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256BDFE-F639-499B-837F-A22FB1909326}" type="presOf" srcId="{5A042F76-DDE7-4B34-90F0-ED2E269B4063}" destId="{D85CB481-3F8F-4A38-9402-1B9DB494E1EC}" srcOrd="2" destOrd="0" presId="urn:microsoft.com/office/officeart/2005/8/layout/gear1"/>
    <dgm:cxn modelId="{7CABE4A5-51D8-4C0E-8D05-0F353D9BB16D}" srcId="{908F63DB-3A27-412D-A731-4EB750DE6212}" destId="{5A042F76-DDE7-4B34-90F0-ED2E269B4063}" srcOrd="0" destOrd="0" parTransId="{1C90F657-0B72-4718-B23D-3474D3506431}" sibTransId="{69981E17-3268-4D16-AC1D-8D2D4193F487}"/>
    <dgm:cxn modelId="{C75BE6BA-155D-4CEB-8381-1011896B7120}" type="presOf" srcId="{8C023228-30B6-413F-9EDC-F90528B12AE2}" destId="{B377177B-84BC-4686-83F5-8A669A722A07}" srcOrd="2" destOrd="0" presId="urn:microsoft.com/office/officeart/2005/8/layout/gear1"/>
    <dgm:cxn modelId="{6907E648-5041-4A8C-8C70-BD941E0D8950}" type="presOf" srcId="{81A7354C-D7B7-4B21-9B06-3B562ACFA77B}" destId="{7FF0683B-D5BF-45FD-95FA-F9ECCC4D5292}" srcOrd="1" destOrd="0" presId="urn:microsoft.com/office/officeart/2005/8/layout/gear1"/>
    <dgm:cxn modelId="{FC6E210D-B716-4391-9D66-8C5601F32F69}" type="presOf" srcId="{5A042F76-DDE7-4B34-90F0-ED2E269B4063}" destId="{8527F6BF-FE50-433D-8AF0-852EE7180F90}" srcOrd="0" destOrd="0" presId="urn:microsoft.com/office/officeart/2005/8/layout/gear1"/>
    <dgm:cxn modelId="{50A3ACFF-3AAA-455F-9E0B-7DEC7EAF962B}" type="presOf" srcId="{8C023228-30B6-413F-9EDC-F90528B12AE2}" destId="{FC9A9E3F-BC35-480E-95D0-A1DE4B07128D}" srcOrd="0" destOrd="0" presId="urn:microsoft.com/office/officeart/2005/8/layout/gear1"/>
    <dgm:cxn modelId="{EFB9B279-3EC0-4936-9158-29A8D86FC38E}" type="presOf" srcId="{81A7354C-D7B7-4B21-9B06-3B562ACFA77B}" destId="{591E1E94-C0D2-40B8-80C2-A3EF69283C5D}" srcOrd="0" destOrd="0" presId="urn:microsoft.com/office/officeart/2005/8/layout/gear1"/>
    <dgm:cxn modelId="{F91C723C-CE41-453F-A9B5-D20523193213}" type="presOf" srcId="{F62BA0EA-5184-434E-843F-7B5B318FE266}" destId="{6FEB2185-8CFB-4448-8212-58D59C77221A}" srcOrd="0" destOrd="0" presId="urn:microsoft.com/office/officeart/2005/8/layout/gear1"/>
    <dgm:cxn modelId="{FCF769B3-70EA-479F-925A-011486C42AE4}" type="presOf" srcId="{908F63DB-3A27-412D-A731-4EB750DE6212}" destId="{790A0AFF-67B9-4DFD-8799-E8C419E6DAC3}" srcOrd="0" destOrd="0" presId="urn:microsoft.com/office/officeart/2005/8/layout/gear1"/>
    <dgm:cxn modelId="{DE46400D-5834-4C2E-A0CC-B8D9DB600D54}" type="presOf" srcId="{81A7354C-D7B7-4B21-9B06-3B562ACFA77B}" destId="{DC6C6BBE-0316-4D5D-9C26-BE3E4B5F1D2F}" srcOrd="2" destOrd="0" presId="urn:microsoft.com/office/officeart/2005/8/layout/gear1"/>
    <dgm:cxn modelId="{1591C5B5-D49A-444B-AED9-39D1E5BC1CE5}" type="presOf" srcId="{81A7354C-D7B7-4B21-9B06-3B562ACFA77B}" destId="{504E25AA-4786-4052-A742-95D65FC227D7}" srcOrd="3" destOrd="0" presId="urn:microsoft.com/office/officeart/2005/8/layout/gear1"/>
    <dgm:cxn modelId="{47A3A714-2E8D-434A-A258-CBBDFCC670B3}" srcId="{908F63DB-3A27-412D-A731-4EB750DE6212}" destId="{81A7354C-D7B7-4B21-9B06-3B562ACFA77B}" srcOrd="2" destOrd="0" parTransId="{5D578FA1-0E3B-42AC-AB5D-91D4FAA94961}" sibTransId="{F62BA0EA-5184-434E-843F-7B5B318FE266}"/>
    <dgm:cxn modelId="{256A58F9-DB43-426D-8D9F-79150B96CBD5}" type="presOf" srcId="{8C023228-30B6-413F-9EDC-F90528B12AE2}" destId="{5BF313BC-0089-4AF2-982C-1AD601FB639C}" srcOrd="1" destOrd="0" presId="urn:microsoft.com/office/officeart/2005/8/layout/gear1"/>
    <dgm:cxn modelId="{EB4BAB69-07EF-402D-96FE-2BD676A27635}" type="presOf" srcId="{B50C1835-1CBB-4431-A058-26637A0BDA74}" destId="{8E55C82A-F7C2-4065-9419-3D415B3A6EE6}" srcOrd="0" destOrd="0" presId="urn:microsoft.com/office/officeart/2005/8/layout/gear1"/>
    <dgm:cxn modelId="{C0505125-6740-4F7D-B492-4E13AF9AE4A0}" type="presOf" srcId="{5A042F76-DDE7-4B34-90F0-ED2E269B4063}" destId="{F69EDA4D-EF70-445F-B687-8C80F84E4CB3}" srcOrd="1" destOrd="0" presId="urn:microsoft.com/office/officeart/2005/8/layout/gear1"/>
    <dgm:cxn modelId="{4112F677-F9C5-4A50-909C-0D51AA505CFB}" type="presOf" srcId="{69981E17-3268-4D16-AC1D-8D2D4193F487}" destId="{BCA339BF-2225-4023-8945-ACC5F756D0EE}" srcOrd="0" destOrd="0" presId="urn:microsoft.com/office/officeart/2005/8/layout/gear1"/>
    <dgm:cxn modelId="{D57CB009-8F5B-4C18-B64E-87E1BB71C3FC}" srcId="{908F63DB-3A27-412D-A731-4EB750DE6212}" destId="{8C023228-30B6-413F-9EDC-F90528B12AE2}" srcOrd="1" destOrd="0" parTransId="{E3A3E3CB-5D98-425D-9C5C-4DA5598735F1}" sibTransId="{B50C1835-1CBB-4431-A058-26637A0BDA74}"/>
    <dgm:cxn modelId="{47BBD51E-C50E-4598-93F3-698885531BAF}" type="presParOf" srcId="{790A0AFF-67B9-4DFD-8799-E8C419E6DAC3}" destId="{8527F6BF-FE50-433D-8AF0-852EE7180F90}" srcOrd="0" destOrd="0" presId="urn:microsoft.com/office/officeart/2005/8/layout/gear1"/>
    <dgm:cxn modelId="{E48E7368-598E-4F6C-9B0D-FF33136980F9}" type="presParOf" srcId="{790A0AFF-67B9-4DFD-8799-E8C419E6DAC3}" destId="{F69EDA4D-EF70-445F-B687-8C80F84E4CB3}" srcOrd="1" destOrd="0" presId="urn:microsoft.com/office/officeart/2005/8/layout/gear1"/>
    <dgm:cxn modelId="{E100F2BD-3A6B-4A3A-B68C-DE2ED60DB5BF}" type="presParOf" srcId="{790A0AFF-67B9-4DFD-8799-E8C419E6DAC3}" destId="{D85CB481-3F8F-4A38-9402-1B9DB494E1EC}" srcOrd="2" destOrd="0" presId="urn:microsoft.com/office/officeart/2005/8/layout/gear1"/>
    <dgm:cxn modelId="{8ED2583E-B21A-4FF3-90F1-74B445A2D6A3}" type="presParOf" srcId="{790A0AFF-67B9-4DFD-8799-E8C419E6DAC3}" destId="{FC9A9E3F-BC35-480E-95D0-A1DE4B07128D}" srcOrd="3" destOrd="0" presId="urn:microsoft.com/office/officeart/2005/8/layout/gear1"/>
    <dgm:cxn modelId="{00E79937-397D-40D4-B978-83236723821D}" type="presParOf" srcId="{790A0AFF-67B9-4DFD-8799-E8C419E6DAC3}" destId="{5BF313BC-0089-4AF2-982C-1AD601FB639C}" srcOrd="4" destOrd="0" presId="urn:microsoft.com/office/officeart/2005/8/layout/gear1"/>
    <dgm:cxn modelId="{E7083E90-13EB-4A9B-AD07-8D3D1EB770D5}" type="presParOf" srcId="{790A0AFF-67B9-4DFD-8799-E8C419E6DAC3}" destId="{B377177B-84BC-4686-83F5-8A669A722A07}" srcOrd="5" destOrd="0" presId="urn:microsoft.com/office/officeart/2005/8/layout/gear1"/>
    <dgm:cxn modelId="{1B4087BC-ED12-43AE-B0C1-FDE58EE43757}" type="presParOf" srcId="{790A0AFF-67B9-4DFD-8799-E8C419E6DAC3}" destId="{591E1E94-C0D2-40B8-80C2-A3EF69283C5D}" srcOrd="6" destOrd="0" presId="urn:microsoft.com/office/officeart/2005/8/layout/gear1"/>
    <dgm:cxn modelId="{29C3FBF5-E412-4CAE-977A-87D8DE72EB5B}" type="presParOf" srcId="{790A0AFF-67B9-4DFD-8799-E8C419E6DAC3}" destId="{7FF0683B-D5BF-45FD-95FA-F9ECCC4D5292}" srcOrd="7" destOrd="0" presId="urn:microsoft.com/office/officeart/2005/8/layout/gear1"/>
    <dgm:cxn modelId="{40FA530B-AD76-4FB6-8818-7F8ABEC88BBF}" type="presParOf" srcId="{790A0AFF-67B9-4DFD-8799-E8C419E6DAC3}" destId="{DC6C6BBE-0316-4D5D-9C26-BE3E4B5F1D2F}" srcOrd="8" destOrd="0" presId="urn:microsoft.com/office/officeart/2005/8/layout/gear1"/>
    <dgm:cxn modelId="{845D3D90-7F8C-4C95-AF62-D100803D13FB}" type="presParOf" srcId="{790A0AFF-67B9-4DFD-8799-E8C419E6DAC3}" destId="{504E25AA-4786-4052-A742-95D65FC227D7}" srcOrd="9" destOrd="0" presId="urn:microsoft.com/office/officeart/2005/8/layout/gear1"/>
    <dgm:cxn modelId="{3DC7F58A-B261-445D-BC64-5BCFB07AA18F}" type="presParOf" srcId="{790A0AFF-67B9-4DFD-8799-E8C419E6DAC3}" destId="{BCA339BF-2225-4023-8945-ACC5F756D0EE}" srcOrd="10" destOrd="0" presId="urn:microsoft.com/office/officeart/2005/8/layout/gear1"/>
    <dgm:cxn modelId="{8B46B681-BB9F-4038-A5C4-FDA3BED4C6B8}" type="presParOf" srcId="{790A0AFF-67B9-4DFD-8799-E8C419E6DAC3}" destId="{8E55C82A-F7C2-4065-9419-3D415B3A6EE6}" srcOrd="11" destOrd="0" presId="urn:microsoft.com/office/officeart/2005/8/layout/gear1"/>
    <dgm:cxn modelId="{CFF132F5-3756-47FE-94D3-CCEF07AF15A4}" type="presParOf" srcId="{790A0AFF-67B9-4DFD-8799-E8C419E6DAC3}" destId="{6FEB2185-8CFB-4448-8212-58D59C7722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556C1-3969-41ED-AD35-F1BD2B5212D3}" type="doc">
      <dgm:prSet loTypeId="urn:microsoft.com/office/officeart/2005/8/layout/arrow6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BECE3E-7D22-423F-BFFA-85B6BD71CD3E}">
      <dgm:prSet phldrT="[Text]"/>
      <dgm:spPr/>
      <dgm:t>
        <a:bodyPr/>
        <a:lstStyle/>
        <a:p>
          <a:pPr algn="l"/>
          <a:r>
            <a:rPr lang="es-EC" dirty="0" smtClean="0"/>
            <a:t>                </a:t>
          </a:r>
          <a:r>
            <a:rPr lang="es-EC" b="1" dirty="0" smtClean="0"/>
            <a:t>Misión</a:t>
          </a:r>
        </a:p>
        <a:p>
          <a:pPr algn="ctr"/>
          <a:r>
            <a:rPr lang="es-EC" dirty="0" smtClean="0"/>
            <a:t>“Somos una empresa ecuatoriana fundada en 1999, que brinda servicios de Asesoramiento en Diseño, Fabricación e Instalación de Muebles Modulares de Cocina, Closets, Baños, Oficinas y Muebles Especiales, para la construcción y el hogar. Utilizamos Materia Prima seleccionada, para garantizar productos de calidad, innovando constantemente y a precios competitivos.”</a:t>
          </a:r>
          <a:endParaRPr lang="en-US" dirty="0"/>
        </a:p>
      </dgm:t>
    </dgm:pt>
    <dgm:pt modelId="{6835B475-7358-436D-B8BE-C16CF8C7C523}" type="parTrans" cxnId="{77E6DFAA-3853-4992-918E-8F2905B6AB81}">
      <dgm:prSet/>
      <dgm:spPr/>
      <dgm:t>
        <a:bodyPr/>
        <a:lstStyle/>
        <a:p>
          <a:endParaRPr lang="en-US"/>
        </a:p>
      </dgm:t>
    </dgm:pt>
    <dgm:pt modelId="{BE460805-D118-4B9F-9E4E-D01B05F5D8BE}" type="sibTrans" cxnId="{77E6DFAA-3853-4992-918E-8F2905B6AB81}">
      <dgm:prSet/>
      <dgm:spPr/>
      <dgm:t>
        <a:bodyPr/>
        <a:lstStyle/>
        <a:p>
          <a:endParaRPr lang="en-US"/>
        </a:p>
      </dgm:t>
    </dgm:pt>
    <dgm:pt modelId="{E7269E97-D4FB-4960-B6C5-E2E39AE37E33}">
      <dgm:prSet phldrT="[Text]" custT="1"/>
      <dgm:spPr/>
      <dgm:t>
        <a:bodyPr/>
        <a:lstStyle/>
        <a:p>
          <a:r>
            <a:rPr lang="es-EC" sz="1600" b="1" smtClean="0"/>
            <a:t>Visión  2015</a:t>
          </a:r>
        </a:p>
        <a:p>
          <a:r>
            <a:rPr lang="es-EC" sz="1600" smtClean="0"/>
            <a:t>“Ser la primera empresa ecuatoriana en comercializar, mediante el Asesoramiento Técnico Integral de Muebles Modulares para el Hogar, la Construcción y  Oficinas en el mercado nacional e internacional.”</a:t>
          </a:r>
        </a:p>
        <a:p>
          <a:endParaRPr lang="en-US" sz="1600" dirty="0"/>
        </a:p>
      </dgm:t>
    </dgm:pt>
    <dgm:pt modelId="{B46F2854-777F-4239-A8DC-FB7E5CC898A0}" type="parTrans" cxnId="{AC25B013-FD45-4F2B-BD59-19380C9E5E4E}">
      <dgm:prSet/>
      <dgm:spPr/>
      <dgm:t>
        <a:bodyPr/>
        <a:lstStyle/>
        <a:p>
          <a:endParaRPr lang="en-US"/>
        </a:p>
      </dgm:t>
    </dgm:pt>
    <dgm:pt modelId="{186C2106-B524-4FF8-8B9C-273CE63048C4}" type="sibTrans" cxnId="{AC25B013-FD45-4F2B-BD59-19380C9E5E4E}">
      <dgm:prSet/>
      <dgm:spPr/>
      <dgm:t>
        <a:bodyPr/>
        <a:lstStyle/>
        <a:p>
          <a:endParaRPr lang="en-US"/>
        </a:p>
      </dgm:t>
    </dgm:pt>
    <dgm:pt modelId="{955E96F4-BC04-4437-805A-0BEE748012F3}" type="pres">
      <dgm:prSet presAssocID="{129556C1-3969-41ED-AD35-F1BD2B5212D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AF5EDE-DEAA-4531-994F-02C1BCE29EA2}" type="pres">
      <dgm:prSet presAssocID="{129556C1-3969-41ED-AD35-F1BD2B5212D3}" presName="ribbon" presStyleLbl="node1" presStyleIdx="0" presStyleCnt="1" custScaleY="153041"/>
      <dgm:spPr/>
      <dgm:t>
        <a:bodyPr/>
        <a:lstStyle/>
        <a:p>
          <a:endParaRPr lang="es-EC"/>
        </a:p>
      </dgm:t>
    </dgm:pt>
    <dgm:pt modelId="{11D5BC22-3F25-458B-BD4C-DEC95E6B3B4F}" type="pres">
      <dgm:prSet presAssocID="{129556C1-3969-41ED-AD35-F1BD2B5212D3}" presName="leftArrowText" presStyleLbl="node1" presStyleIdx="0" presStyleCnt="1" custScaleX="100000" custScaleY="166412" custLinFactNeighborX="6441" custLinFactNeighborY="-16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5FBAA-AC20-41E8-86A2-6BAA48F73627}" type="pres">
      <dgm:prSet presAssocID="{129556C1-3969-41ED-AD35-F1BD2B5212D3}" presName="rightArrowText" presStyleLbl="node1" presStyleIdx="0" presStyleCnt="1" custScaleY="145748" custLinFactNeighborX="-3527" custLinFactNeighborY="89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E80AD-95FB-403D-9A7C-91DC2A073C76}" type="presOf" srcId="{41BECE3E-7D22-423F-BFFA-85B6BD71CD3E}" destId="{11D5BC22-3F25-458B-BD4C-DEC95E6B3B4F}" srcOrd="0" destOrd="0" presId="urn:microsoft.com/office/officeart/2005/8/layout/arrow6"/>
    <dgm:cxn modelId="{77E6DFAA-3853-4992-918E-8F2905B6AB81}" srcId="{129556C1-3969-41ED-AD35-F1BD2B5212D3}" destId="{41BECE3E-7D22-423F-BFFA-85B6BD71CD3E}" srcOrd="0" destOrd="0" parTransId="{6835B475-7358-436D-B8BE-C16CF8C7C523}" sibTransId="{BE460805-D118-4B9F-9E4E-D01B05F5D8BE}"/>
    <dgm:cxn modelId="{B58EF18E-3B6C-4EA7-B0E5-3156A86C8732}" type="presOf" srcId="{129556C1-3969-41ED-AD35-F1BD2B5212D3}" destId="{955E96F4-BC04-4437-805A-0BEE748012F3}" srcOrd="0" destOrd="0" presId="urn:microsoft.com/office/officeart/2005/8/layout/arrow6"/>
    <dgm:cxn modelId="{AC25B013-FD45-4F2B-BD59-19380C9E5E4E}" srcId="{129556C1-3969-41ED-AD35-F1BD2B5212D3}" destId="{E7269E97-D4FB-4960-B6C5-E2E39AE37E33}" srcOrd="1" destOrd="0" parTransId="{B46F2854-777F-4239-A8DC-FB7E5CC898A0}" sibTransId="{186C2106-B524-4FF8-8B9C-273CE63048C4}"/>
    <dgm:cxn modelId="{0BD94472-9614-4810-8D56-077E5D712534}" type="presOf" srcId="{E7269E97-D4FB-4960-B6C5-E2E39AE37E33}" destId="{F975FBAA-AC20-41E8-86A2-6BAA48F73627}" srcOrd="0" destOrd="0" presId="urn:microsoft.com/office/officeart/2005/8/layout/arrow6"/>
    <dgm:cxn modelId="{6D1EF878-4317-416F-B2F8-F112678B57C1}" type="presParOf" srcId="{955E96F4-BC04-4437-805A-0BEE748012F3}" destId="{D4AF5EDE-DEAA-4531-994F-02C1BCE29EA2}" srcOrd="0" destOrd="0" presId="urn:microsoft.com/office/officeart/2005/8/layout/arrow6"/>
    <dgm:cxn modelId="{B6596A85-6C31-40B8-8620-4F3FD55AD4FD}" type="presParOf" srcId="{955E96F4-BC04-4437-805A-0BEE748012F3}" destId="{11D5BC22-3F25-458B-BD4C-DEC95E6B3B4F}" srcOrd="1" destOrd="0" presId="urn:microsoft.com/office/officeart/2005/8/layout/arrow6"/>
    <dgm:cxn modelId="{24D496B2-9AAD-450D-BA9F-429C99E7BABB}" type="presParOf" srcId="{955E96F4-BC04-4437-805A-0BEE748012F3}" destId="{F975FBAA-AC20-41E8-86A2-6BAA48F7362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80916-25F8-4EE7-A736-17A3A63366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A1FA42EE-1C70-47C4-88BB-A7DA3FF73975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Conocer la situación patrimonial de la empresa</a:t>
          </a:r>
          <a:endParaRPr lang="es-EC" dirty="0">
            <a:solidFill>
              <a:schemeClr val="bg1"/>
            </a:solidFill>
          </a:endParaRPr>
        </a:p>
      </dgm:t>
    </dgm:pt>
    <dgm:pt modelId="{8096FB26-3057-481D-A4EF-A78A10F4234B}" type="parTrans" cxnId="{EA16636D-5A30-44FB-AB24-4E3A43ECFA8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49A6FAE-9C11-44FF-90E8-3D54481A65FD}" type="sibTrans" cxnId="{EA16636D-5A30-44FB-AB24-4E3A43ECFA8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52EBA39-16AC-4CB3-9343-A1DA7008C0E7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Evaluar la gestión de los directivos</a:t>
          </a:r>
          <a:endParaRPr lang="es-EC" dirty="0">
            <a:solidFill>
              <a:schemeClr val="bg1"/>
            </a:solidFill>
          </a:endParaRPr>
        </a:p>
      </dgm:t>
    </dgm:pt>
    <dgm:pt modelId="{3CD7FC26-3E30-48D8-976F-640917FB6DC7}" type="parTrans" cxnId="{022114F7-C6F0-4844-A4E0-86C95C20D0B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BB01336-D022-4907-865D-265F5765174C}" type="sibTrans" cxnId="{022114F7-C6F0-4844-A4E0-86C95C20D0B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4D39C68-7541-425B-9233-3B2B77FE0A89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Establecer políticas de dividendos</a:t>
          </a:r>
          <a:endParaRPr lang="es-EC" dirty="0">
            <a:solidFill>
              <a:schemeClr val="bg1"/>
            </a:solidFill>
          </a:endParaRPr>
        </a:p>
      </dgm:t>
    </dgm:pt>
    <dgm:pt modelId="{85617226-15E6-4593-AE4C-68E99714A53F}" type="parTrans" cxnId="{84C40DE7-2876-4E7C-B317-F2421C8AE04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11634F3-07A5-4BF4-ABDA-7A40D6830EB9}" type="sibTrans" cxnId="{84C40DE7-2876-4E7C-B317-F2421C8AE04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B1F7472-2FE3-4308-996A-8AD6217878D8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Estudiar la capacidad de endeudamiento</a:t>
          </a:r>
          <a:endParaRPr lang="es-EC" dirty="0">
            <a:solidFill>
              <a:schemeClr val="bg1"/>
            </a:solidFill>
          </a:endParaRPr>
        </a:p>
      </dgm:t>
    </dgm:pt>
    <dgm:pt modelId="{7740D80D-8D0A-44DC-933E-EA2877F0DDBE}" type="parTrans" cxnId="{12FF7818-9EBF-4DEE-90F0-A125EB353CE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0EFFCED-2BFB-449E-B356-2D99C2221678}" type="sibTrans" cxnId="{12FF7818-9EBF-4DEE-90F0-A125EB353CE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9A17919-6950-42E1-BC44-7662149284F9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Reestructurar el capital</a:t>
          </a:r>
          <a:endParaRPr lang="es-EC" dirty="0">
            <a:solidFill>
              <a:schemeClr val="bg1"/>
            </a:solidFill>
          </a:endParaRPr>
        </a:p>
      </dgm:t>
    </dgm:pt>
    <dgm:pt modelId="{64DD81F5-35DD-465F-9244-4EFEDB87B2C9}" type="parTrans" cxnId="{F3934DAD-4E17-4D41-8734-74198970291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DFE9A30-7032-4275-92AF-DA025219B48A}" type="sibTrans" cxnId="{F3934DAD-4E17-4D41-8734-74198970291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2F35615-A343-4D1E-BCED-2D85BA8F2BC9}" type="pres">
      <dgm:prSet presAssocID="{1D080916-25F8-4EE7-A736-17A3A63366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7AE9E1B-89D8-4AAF-8A95-29ADBC006F8A}" type="pres">
      <dgm:prSet presAssocID="{1D080916-25F8-4EE7-A736-17A3A63366DD}" presName="Name1" presStyleCnt="0"/>
      <dgm:spPr/>
    </dgm:pt>
    <dgm:pt modelId="{5D2BA40C-7453-4D4C-B912-8390B7FC40BC}" type="pres">
      <dgm:prSet presAssocID="{1D080916-25F8-4EE7-A736-17A3A63366DD}" presName="cycle" presStyleCnt="0"/>
      <dgm:spPr/>
    </dgm:pt>
    <dgm:pt modelId="{C5537733-6087-45EB-BEEE-A9B273B4C64A}" type="pres">
      <dgm:prSet presAssocID="{1D080916-25F8-4EE7-A736-17A3A63366DD}" presName="srcNode" presStyleLbl="node1" presStyleIdx="0" presStyleCnt="5"/>
      <dgm:spPr/>
    </dgm:pt>
    <dgm:pt modelId="{833FF91D-EADB-4D0B-B624-01BEBBC484BE}" type="pres">
      <dgm:prSet presAssocID="{1D080916-25F8-4EE7-A736-17A3A63366DD}" presName="conn" presStyleLbl="parChTrans1D2" presStyleIdx="0" presStyleCnt="1"/>
      <dgm:spPr/>
      <dgm:t>
        <a:bodyPr/>
        <a:lstStyle/>
        <a:p>
          <a:endParaRPr lang="es-EC"/>
        </a:p>
      </dgm:t>
    </dgm:pt>
    <dgm:pt modelId="{7CD7B7F8-9985-4F07-B623-FB732641D99A}" type="pres">
      <dgm:prSet presAssocID="{1D080916-25F8-4EE7-A736-17A3A63366DD}" presName="extraNode" presStyleLbl="node1" presStyleIdx="0" presStyleCnt="5"/>
      <dgm:spPr/>
    </dgm:pt>
    <dgm:pt modelId="{581F0C71-311E-46C6-82DA-8F9A514DE9A9}" type="pres">
      <dgm:prSet presAssocID="{1D080916-25F8-4EE7-A736-17A3A63366DD}" presName="dstNode" presStyleLbl="node1" presStyleIdx="0" presStyleCnt="5"/>
      <dgm:spPr/>
    </dgm:pt>
    <dgm:pt modelId="{77F0BC99-8640-4E90-BF45-BDFBF8622810}" type="pres">
      <dgm:prSet presAssocID="{A1FA42EE-1C70-47C4-88BB-A7DA3FF7397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B7B56-38C6-4222-9A92-3FE4E6A58645}" type="pres">
      <dgm:prSet presAssocID="{A1FA42EE-1C70-47C4-88BB-A7DA3FF73975}" presName="accent_1" presStyleCnt="0"/>
      <dgm:spPr/>
    </dgm:pt>
    <dgm:pt modelId="{400E3D84-9670-44CF-8A1F-B7F2FE254B65}" type="pres">
      <dgm:prSet presAssocID="{A1FA42EE-1C70-47C4-88BB-A7DA3FF73975}" presName="accentRepeatNode" presStyleLbl="solidFgAcc1" presStyleIdx="0" presStyleCnt="5"/>
      <dgm:spPr/>
    </dgm:pt>
    <dgm:pt modelId="{2D91632A-80C6-41A5-A753-C791E32BED3D}" type="pres">
      <dgm:prSet presAssocID="{B52EBA39-16AC-4CB3-9343-A1DA7008C0E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09467A-115A-4710-8914-30E32A9D6DD1}" type="pres">
      <dgm:prSet presAssocID="{B52EBA39-16AC-4CB3-9343-A1DA7008C0E7}" presName="accent_2" presStyleCnt="0"/>
      <dgm:spPr/>
    </dgm:pt>
    <dgm:pt modelId="{C5C9FBAD-8553-4A12-9ABD-8D71F472C7F5}" type="pres">
      <dgm:prSet presAssocID="{B52EBA39-16AC-4CB3-9343-A1DA7008C0E7}" presName="accentRepeatNode" presStyleLbl="solidFgAcc1" presStyleIdx="1" presStyleCnt="5"/>
      <dgm:spPr/>
    </dgm:pt>
    <dgm:pt modelId="{7B113C75-0EA0-48DD-A6B7-911B4131E20D}" type="pres">
      <dgm:prSet presAssocID="{14D39C68-7541-425B-9233-3B2B77FE0A8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A5229C-9B23-4D8A-A572-FF2E0F803EBA}" type="pres">
      <dgm:prSet presAssocID="{14D39C68-7541-425B-9233-3B2B77FE0A89}" presName="accent_3" presStyleCnt="0"/>
      <dgm:spPr/>
    </dgm:pt>
    <dgm:pt modelId="{45286E57-EFB5-4846-B402-C89010972A04}" type="pres">
      <dgm:prSet presAssocID="{14D39C68-7541-425B-9233-3B2B77FE0A89}" presName="accentRepeatNode" presStyleLbl="solidFgAcc1" presStyleIdx="2" presStyleCnt="5"/>
      <dgm:spPr/>
    </dgm:pt>
    <dgm:pt modelId="{1CF08D67-A7B9-4A66-A362-33EA009AE910}" type="pres">
      <dgm:prSet presAssocID="{D9A17919-6950-42E1-BC44-7662149284F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180FE7-C4E7-4499-A617-17E2F06132B5}" type="pres">
      <dgm:prSet presAssocID="{D9A17919-6950-42E1-BC44-7662149284F9}" presName="accent_4" presStyleCnt="0"/>
      <dgm:spPr/>
    </dgm:pt>
    <dgm:pt modelId="{9381EC10-9B8B-4899-808B-869AF7B2213C}" type="pres">
      <dgm:prSet presAssocID="{D9A17919-6950-42E1-BC44-7662149284F9}" presName="accentRepeatNode" presStyleLbl="solidFgAcc1" presStyleIdx="3" presStyleCnt="5"/>
      <dgm:spPr/>
    </dgm:pt>
    <dgm:pt modelId="{88A13900-9DCD-4E01-9AC2-E5BB6A0B85C4}" type="pres">
      <dgm:prSet presAssocID="{8B1F7472-2FE3-4308-996A-8AD6217878D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D74259-50B5-43C2-857E-CCF7C682BFB5}" type="pres">
      <dgm:prSet presAssocID="{8B1F7472-2FE3-4308-996A-8AD6217878D8}" presName="accent_5" presStyleCnt="0"/>
      <dgm:spPr/>
    </dgm:pt>
    <dgm:pt modelId="{03D696AF-32E0-4DCF-84CD-A08F7CD88952}" type="pres">
      <dgm:prSet presAssocID="{8B1F7472-2FE3-4308-996A-8AD6217878D8}" presName="accentRepeatNode" presStyleLbl="solidFgAcc1" presStyleIdx="4" presStyleCnt="5"/>
      <dgm:spPr/>
    </dgm:pt>
  </dgm:ptLst>
  <dgm:cxnLst>
    <dgm:cxn modelId="{20E8C295-E2A6-49F3-83E5-295281779622}" type="presOf" srcId="{B52EBA39-16AC-4CB3-9343-A1DA7008C0E7}" destId="{2D91632A-80C6-41A5-A753-C791E32BED3D}" srcOrd="0" destOrd="0" presId="urn:microsoft.com/office/officeart/2008/layout/VerticalCurvedList"/>
    <dgm:cxn modelId="{45ED3DA7-940D-44AB-9BD4-06D3F90D387A}" type="presOf" srcId="{1D080916-25F8-4EE7-A736-17A3A63366DD}" destId="{72F35615-A343-4D1E-BCED-2D85BA8F2BC9}" srcOrd="0" destOrd="0" presId="urn:microsoft.com/office/officeart/2008/layout/VerticalCurvedList"/>
    <dgm:cxn modelId="{C98AC4D5-56FB-41B5-80DA-E01D0057B446}" type="presOf" srcId="{8B1F7472-2FE3-4308-996A-8AD6217878D8}" destId="{88A13900-9DCD-4E01-9AC2-E5BB6A0B85C4}" srcOrd="0" destOrd="0" presId="urn:microsoft.com/office/officeart/2008/layout/VerticalCurvedList"/>
    <dgm:cxn modelId="{12FF7818-9EBF-4DEE-90F0-A125EB353CEC}" srcId="{1D080916-25F8-4EE7-A736-17A3A63366DD}" destId="{8B1F7472-2FE3-4308-996A-8AD6217878D8}" srcOrd="4" destOrd="0" parTransId="{7740D80D-8D0A-44DC-933E-EA2877F0DDBE}" sibTransId="{50EFFCED-2BFB-449E-B356-2D99C2221678}"/>
    <dgm:cxn modelId="{EC2C0BCB-DF81-424D-9A74-4FFFF77DF3F6}" type="presOf" srcId="{D9A17919-6950-42E1-BC44-7662149284F9}" destId="{1CF08D67-A7B9-4A66-A362-33EA009AE910}" srcOrd="0" destOrd="0" presId="urn:microsoft.com/office/officeart/2008/layout/VerticalCurvedList"/>
    <dgm:cxn modelId="{EA16636D-5A30-44FB-AB24-4E3A43ECFA84}" srcId="{1D080916-25F8-4EE7-A736-17A3A63366DD}" destId="{A1FA42EE-1C70-47C4-88BB-A7DA3FF73975}" srcOrd="0" destOrd="0" parTransId="{8096FB26-3057-481D-A4EF-A78A10F4234B}" sibTransId="{549A6FAE-9C11-44FF-90E8-3D54481A65FD}"/>
    <dgm:cxn modelId="{84C40DE7-2876-4E7C-B317-F2421C8AE040}" srcId="{1D080916-25F8-4EE7-A736-17A3A63366DD}" destId="{14D39C68-7541-425B-9233-3B2B77FE0A89}" srcOrd="2" destOrd="0" parTransId="{85617226-15E6-4593-AE4C-68E99714A53F}" sibTransId="{E11634F3-07A5-4BF4-ABDA-7A40D6830EB9}"/>
    <dgm:cxn modelId="{B20E8C4E-A22E-4234-A7F3-9D715296C920}" type="presOf" srcId="{549A6FAE-9C11-44FF-90E8-3D54481A65FD}" destId="{833FF91D-EADB-4D0B-B624-01BEBBC484BE}" srcOrd="0" destOrd="0" presId="urn:microsoft.com/office/officeart/2008/layout/VerticalCurvedList"/>
    <dgm:cxn modelId="{022114F7-C6F0-4844-A4E0-86C95C20D0B9}" srcId="{1D080916-25F8-4EE7-A736-17A3A63366DD}" destId="{B52EBA39-16AC-4CB3-9343-A1DA7008C0E7}" srcOrd="1" destOrd="0" parTransId="{3CD7FC26-3E30-48D8-976F-640917FB6DC7}" sibTransId="{5BB01336-D022-4907-865D-265F5765174C}"/>
    <dgm:cxn modelId="{C2684ECA-C8FD-454B-B053-42F64706BAC3}" type="presOf" srcId="{14D39C68-7541-425B-9233-3B2B77FE0A89}" destId="{7B113C75-0EA0-48DD-A6B7-911B4131E20D}" srcOrd="0" destOrd="0" presId="urn:microsoft.com/office/officeart/2008/layout/VerticalCurvedList"/>
    <dgm:cxn modelId="{F3934DAD-4E17-4D41-8734-741989702911}" srcId="{1D080916-25F8-4EE7-A736-17A3A63366DD}" destId="{D9A17919-6950-42E1-BC44-7662149284F9}" srcOrd="3" destOrd="0" parTransId="{64DD81F5-35DD-465F-9244-4EFEDB87B2C9}" sibTransId="{CDFE9A30-7032-4275-92AF-DA025219B48A}"/>
    <dgm:cxn modelId="{44F8FA07-84B6-4CD1-BF4D-02344B1C8475}" type="presOf" srcId="{A1FA42EE-1C70-47C4-88BB-A7DA3FF73975}" destId="{77F0BC99-8640-4E90-BF45-BDFBF8622810}" srcOrd="0" destOrd="0" presId="urn:microsoft.com/office/officeart/2008/layout/VerticalCurvedList"/>
    <dgm:cxn modelId="{C7E431B1-591D-4450-B40B-E8B9E4EA3671}" type="presParOf" srcId="{72F35615-A343-4D1E-BCED-2D85BA8F2BC9}" destId="{E7AE9E1B-89D8-4AAF-8A95-29ADBC006F8A}" srcOrd="0" destOrd="0" presId="urn:microsoft.com/office/officeart/2008/layout/VerticalCurvedList"/>
    <dgm:cxn modelId="{05C98BC8-D6E8-435D-8181-E8CF677CF3B2}" type="presParOf" srcId="{E7AE9E1B-89D8-4AAF-8A95-29ADBC006F8A}" destId="{5D2BA40C-7453-4D4C-B912-8390B7FC40BC}" srcOrd="0" destOrd="0" presId="urn:microsoft.com/office/officeart/2008/layout/VerticalCurvedList"/>
    <dgm:cxn modelId="{C7446F8E-5F8A-4405-AB12-325123E43A34}" type="presParOf" srcId="{5D2BA40C-7453-4D4C-B912-8390B7FC40BC}" destId="{C5537733-6087-45EB-BEEE-A9B273B4C64A}" srcOrd="0" destOrd="0" presId="urn:microsoft.com/office/officeart/2008/layout/VerticalCurvedList"/>
    <dgm:cxn modelId="{CC1978AD-EEB9-487F-9AA9-BF8468CEA5E0}" type="presParOf" srcId="{5D2BA40C-7453-4D4C-B912-8390B7FC40BC}" destId="{833FF91D-EADB-4D0B-B624-01BEBBC484BE}" srcOrd="1" destOrd="0" presId="urn:microsoft.com/office/officeart/2008/layout/VerticalCurvedList"/>
    <dgm:cxn modelId="{8D725556-0899-4EB4-8A3A-18ABE99B258C}" type="presParOf" srcId="{5D2BA40C-7453-4D4C-B912-8390B7FC40BC}" destId="{7CD7B7F8-9985-4F07-B623-FB732641D99A}" srcOrd="2" destOrd="0" presId="urn:microsoft.com/office/officeart/2008/layout/VerticalCurvedList"/>
    <dgm:cxn modelId="{838545D2-4E15-4769-ACCF-637CBCB8703D}" type="presParOf" srcId="{5D2BA40C-7453-4D4C-B912-8390B7FC40BC}" destId="{581F0C71-311E-46C6-82DA-8F9A514DE9A9}" srcOrd="3" destOrd="0" presId="urn:microsoft.com/office/officeart/2008/layout/VerticalCurvedList"/>
    <dgm:cxn modelId="{82008AF0-BB2F-48A4-8A46-D2CD244B319B}" type="presParOf" srcId="{E7AE9E1B-89D8-4AAF-8A95-29ADBC006F8A}" destId="{77F0BC99-8640-4E90-BF45-BDFBF8622810}" srcOrd="1" destOrd="0" presId="urn:microsoft.com/office/officeart/2008/layout/VerticalCurvedList"/>
    <dgm:cxn modelId="{EF54A65E-5483-4E2F-B6BD-D0C36413DE21}" type="presParOf" srcId="{E7AE9E1B-89D8-4AAF-8A95-29ADBC006F8A}" destId="{699B7B56-38C6-4222-9A92-3FE4E6A58645}" srcOrd="2" destOrd="0" presId="urn:microsoft.com/office/officeart/2008/layout/VerticalCurvedList"/>
    <dgm:cxn modelId="{5B278EE3-3D9D-4D66-AB23-AD683FD2DEE0}" type="presParOf" srcId="{699B7B56-38C6-4222-9A92-3FE4E6A58645}" destId="{400E3D84-9670-44CF-8A1F-B7F2FE254B65}" srcOrd="0" destOrd="0" presId="urn:microsoft.com/office/officeart/2008/layout/VerticalCurvedList"/>
    <dgm:cxn modelId="{25D6E2D4-C94D-4310-B482-D9094FFA0B0A}" type="presParOf" srcId="{E7AE9E1B-89D8-4AAF-8A95-29ADBC006F8A}" destId="{2D91632A-80C6-41A5-A753-C791E32BED3D}" srcOrd="3" destOrd="0" presId="urn:microsoft.com/office/officeart/2008/layout/VerticalCurvedList"/>
    <dgm:cxn modelId="{A6CE3E7A-80F9-443C-B496-FA3705DF5452}" type="presParOf" srcId="{E7AE9E1B-89D8-4AAF-8A95-29ADBC006F8A}" destId="{B409467A-115A-4710-8914-30E32A9D6DD1}" srcOrd="4" destOrd="0" presId="urn:microsoft.com/office/officeart/2008/layout/VerticalCurvedList"/>
    <dgm:cxn modelId="{52DF6CE9-1299-4181-8070-CF2CBCB1E652}" type="presParOf" srcId="{B409467A-115A-4710-8914-30E32A9D6DD1}" destId="{C5C9FBAD-8553-4A12-9ABD-8D71F472C7F5}" srcOrd="0" destOrd="0" presId="urn:microsoft.com/office/officeart/2008/layout/VerticalCurvedList"/>
    <dgm:cxn modelId="{6EF3A33E-CA75-48A0-A6D7-BF8F41AFF8F9}" type="presParOf" srcId="{E7AE9E1B-89D8-4AAF-8A95-29ADBC006F8A}" destId="{7B113C75-0EA0-48DD-A6B7-911B4131E20D}" srcOrd="5" destOrd="0" presId="urn:microsoft.com/office/officeart/2008/layout/VerticalCurvedList"/>
    <dgm:cxn modelId="{527FC499-643A-4CA4-920B-A8EAEAA650AC}" type="presParOf" srcId="{E7AE9E1B-89D8-4AAF-8A95-29ADBC006F8A}" destId="{8EA5229C-9B23-4D8A-A572-FF2E0F803EBA}" srcOrd="6" destOrd="0" presId="urn:microsoft.com/office/officeart/2008/layout/VerticalCurvedList"/>
    <dgm:cxn modelId="{DF19A539-E830-446E-BAA2-FE2DC00AC3FD}" type="presParOf" srcId="{8EA5229C-9B23-4D8A-A572-FF2E0F803EBA}" destId="{45286E57-EFB5-4846-B402-C89010972A04}" srcOrd="0" destOrd="0" presId="urn:microsoft.com/office/officeart/2008/layout/VerticalCurvedList"/>
    <dgm:cxn modelId="{0219B897-0AB9-4039-BC58-14C9199BA996}" type="presParOf" srcId="{E7AE9E1B-89D8-4AAF-8A95-29ADBC006F8A}" destId="{1CF08D67-A7B9-4A66-A362-33EA009AE910}" srcOrd="7" destOrd="0" presId="urn:microsoft.com/office/officeart/2008/layout/VerticalCurvedList"/>
    <dgm:cxn modelId="{3D422638-FF7E-4598-AC8E-DF7516B5E245}" type="presParOf" srcId="{E7AE9E1B-89D8-4AAF-8A95-29ADBC006F8A}" destId="{49180FE7-C4E7-4499-A617-17E2F06132B5}" srcOrd="8" destOrd="0" presId="urn:microsoft.com/office/officeart/2008/layout/VerticalCurvedList"/>
    <dgm:cxn modelId="{B02C49DE-C912-4A59-9DB4-433B86D0C603}" type="presParOf" srcId="{49180FE7-C4E7-4499-A617-17E2F06132B5}" destId="{9381EC10-9B8B-4899-808B-869AF7B2213C}" srcOrd="0" destOrd="0" presId="urn:microsoft.com/office/officeart/2008/layout/VerticalCurvedList"/>
    <dgm:cxn modelId="{66E551C8-1F8B-4B64-8556-4A14BA86C84F}" type="presParOf" srcId="{E7AE9E1B-89D8-4AAF-8A95-29ADBC006F8A}" destId="{88A13900-9DCD-4E01-9AC2-E5BB6A0B85C4}" srcOrd="9" destOrd="0" presId="urn:microsoft.com/office/officeart/2008/layout/VerticalCurvedList"/>
    <dgm:cxn modelId="{1A3DDDF9-AD1D-420E-AC91-9CBC3CBC3D94}" type="presParOf" srcId="{E7AE9E1B-89D8-4AAF-8A95-29ADBC006F8A}" destId="{95D74259-50B5-43C2-857E-CCF7C682BFB5}" srcOrd="10" destOrd="0" presId="urn:microsoft.com/office/officeart/2008/layout/VerticalCurvedList"/>
    <dgm:cxn modelId="{9DF41025-33C7-4C59-B7FF-75CA0B99B3D3}" type="presParOf" srcId="{95D74259-50B5-43C2-857E-CCF7C682BFB5}" destId="{03D696AF-32E0-4DCF-84CD-A08F7CD889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3850B-C330-4ECB-BA3C-F2EE1E8F18EE}" type="doc">
      <dgm:prSet loTypeId="urn:microsoft.com/office/officeart/2005/8/layout/vProcess5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BBA8129F-64D3-4ED5-B629-7F3A5B442AD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Recopilar información y antecedentes sobre la empresa en estudio.</a:t>
          </a:r>
        </a:p>
        <a:p>
          <a:r>
            <a:rPr lang="es-EC" dirty="0" smtClean="0">
              <a:solidFill>
                <a:schemeClr val="bg1"/>
              </a:solidFill>
            </a:rPr>
            <a:t>Investigar acerca de la valoración de empresas, los métodos que se aplican para este fin y determinar el más idóneo para la organización.</a:t>
          </a:r>
          <a:endParaRPr lang="es-EC" dirty="0">
            <a:solidFill>
              <a:schemeClr val="bg1"/>
            </a:solidFill>
          </a:endParaRPr>
        </a:p>
      </dgm:t>
    </dgm:pt>
    <dgm:pt modelId="{4AD6BC6B-5094-4B31-A88C-484022723D69}" type="parTrans" cxnId="{BD863750-7365-467B-A0ED-FF2F2F28C7B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81EA354-416B-4AA4-BDA7-D17515B01F1E}" type="sibTrans" cxnId="{BD863750-7365-467B-A0ED-FF2F2F28C7B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D3B4BE5-5358-4F00-8A7F-E6A1C9F639EE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Realizar un diagnóstico financiero de la empresa en base a sus estados financieros e indicadores financieros de forma que se evalúe la situación financiera de la empresa y realizar una comparación con empresas del mismo sector</a:t>
          </a:r>
          <a:endParaRPr lang="es-EC" dirty="0">
            <a:solidFill>
              <a:schemeClr val="bg1"/>
            </a:solidFill>
          </a:endParaRPr>
        </a:p>
      </dgm:t>
    </dgm:pt>
    <dgm:pt modelId="{3D2D52EC-45E0-4E7B-ACA5-3BA9BC0DFA78}" type="parTrans" cxnId="{0D69B168-4093-4FB8-B0AE-A88C579DD85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99780DD-0A5E-4DB9-9B0B-780BB71AA603}" type="sibTrans" cxnId="{0D69B168-4093-4FB8-B0AE-A88C579DD85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561ABA0-D877-4777-A4E7-51E5EDF077F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Determinar el valor aproximado de la empresa y de sus acciones en el mercado para colocarlos en el Mercado de valores y obtener financiamiento para aumentar el capital de trabajo de la organización y su rentabilidad.</a:t>
          </a:r>
          <a:endParaRPr lang="es-EC" dirty="0">
            <a:solidFill>
              <a:schemeClr val="bg1"/>
            </a:solidFill>
          </a:endParaRPr>
        </a:p>
      </dgm:t>
    </dgm:pt>
    <dgm:pt modelId="{2699373A-9EE6-47E6-ABAD-23A0CADB0256}" type="parTrans" cxnId="{21BA5BA9-66C0-495A-B210-2AAB60A21F6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5F060AA-2F58-4DFE-AA7C-E9352CAE1F39}" type="sibTrans" cxnId="{21BA5BA9-66C0-495A-B210-2AAB60A21F6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15566C9-01F2-410D-86B5-6E1FFA549639}" type="pres">
      <dgm:prSet presAssocID="{85E3850B-C330-4ECB-BA3C-F2EE1E8F18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462C0B-2A7F-41B3-9D7E-525B27205098}" type="pres">
      <dgm:prSet presAssocID="{85E3850B-C330-4ECB-BA3C-F2EE1E8F18EE}" presName="dummyMaxCanvas" presStyleCnt="0">
        <dgm:presLayoutVars/>
      </dgm:prSet>
      <dgm:spPr/>
    </dgm:pt>
    <dgm:pt modelId="{8CD49A71-E660-46DC-B1F4-816486C7A299}" type="pres">
      <dgm:prSet presAssocID="{85E3850B-C330-4ECB-BA3C-F2EE1E8F18E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5F1FC1-62D3-479C-A930-AD84E8F8C122}" type="pres">
      <dgm:prSet presAssocID="{85E3850B-C330-4ECB-BA3C-F2EE1E8F18E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4526BF-984C-472A-9120-1554D01A64C3}" type="pres">
      <dgm:prSet presAssocID="{85E3850B-C330-4ECB-BA3C-F2EE1E8F18E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C7DC42-8C55-4688-9DC4-772EC7DC2557}" type="pres">
      <dgm:prSet presAssocID="{85E3850B-C330-4ECB-BA3C-F2EE1E8F18E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19B43F-2A69-46BC-81A9-5B8629F189F6}" type="pres">
      <dgm:prSet presAssocID="{85E3850B-C330-4ECB-BA3C-F2EE1E8F18E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22EB87-BA23-4877-A8A7-878E77E70642}" type="pres">
      <dgm:prSet presAssocID="{85E3850B-C330-4ECB-BA3C-F2EE1E8F18E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19601-F122-45B2-A164-A18D4A8F1FF9}" type="pres">
      <dgm:prSet presAssocID="{85E3850B-C330-4ECB-BA3C-F2EE1E8F18E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B8E04-CA58-45F3-ADF7-DA057C23206E}" type="pres">
      <dgm:prSet presAssocID="{85E3850B-C330-4ECB-BA3C-F2EE1E8F18E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2BAF5A-2A34-4983-90EA-6AEEBDE268C0}" type="presOf" srcId="{B561ABA0-D877-4777-A4E7-51E5EDF077F6}" destId="{2B4526BF-984C-472A-9120-1554D01A64C3}" srcOrd="0" destOrd="0" presId="urn:microsoft.com/office/officeart/2005/8/layout/vProcess5"/>
    <dgm:cxn modelId="{BD863750-7365-467B-A0ED-FF2F2F28C7B9}" srcId="{85E3850B-C330-4ECB-BA3C-F2EE1E8F18EE}" destId="{BBA8129F-64D3-4ED5-B629-7F3A5B442AD3}" srcOrd="0" destOrd="0" parTransId="{4AD6BC6B-5094-4B31-A88C-484022723D69}" sibTransId="{781EA354-416B-4AA4-BDA7-D17515B01F1E}"/>
    <dgm:cxn modelId="{21BA5BA9-66C0-495A-B210-2AAB60A21F60}" srcId="{85E3850B-C330-4ECB-BA3C-F2EE1E8F18EE}" destId="{B561ABA0-D877-4777-A4E7-51E5EDF077F6}" srcOrd="2" destOrd="0" parTransId="{2699373A-9EE6-47E6-ABAD-23A0CADB0256}" sibTransId="{65F060AA-2F58-4DFE-AA7C-E9352CAE1F39}"/>
    <dgm:cxn modelId="{00B6E0E9-FF1E-4C51-AC0B-76831D502AF0}" type="presOf" srcId="{9D3B4BE5-5358-4F00-8A7F-E6A1C9F639EE}" destId="{9B5F1FC1-62D3-479C-A930-AD84E8F8C122}" srcOrd="0" destOrd="0" presId="urn:microsoft.com/office/officeart/2005/8/layout/vProcess5"/>
    <dgm:cxn modelId="{380F32BA-87C4-4D80-A696-1F82601D092A}" type="presOf" srcId="{85E3850B-C330-4ECB-BA3C-F2EE1E8F18EE}" destId="{C15566C9-01F2-410D-86B5-6E1FFA549639}" srcOrd="0" destOrd="0" presId="urn:microsoft.com/office/officeart/2005/8/layout/vProcess5"/>
    <dgm:cxn modelId="{426C9B2B-6CDC-43F4-9A78-358B0B6EAF50}" type="presOf" srcId="{9D3B4BE5-5358-4F00-8A7F-E6A1C9F639EE}" destId="{E6F19601-F122-45B2-A164-A18D4A8F1FF9}" srcOrd="1" destOrd="0" presId="urn:microsoft.com/office/officeart/2005/8/layout/vProcess5"/>
    <dgm:cxn modelId="{E94244BF-2D53-4227-91A3-B5EC7D81D089}" type="presOf" srcId="{BBA8129F-64D3-4ED5-B629-7F3A5B442AD3}" destId="{CF22EB87-BA23-4877-A8A7-878E77E70642}" srcOrd="1" destOrd="0" presId="urn:microsoft.com/office/officeart/2005/8/layout/vProcess5"/>
    <dgm:cxn modelId="{0D69B168-4093-4FB8-B0AE-A88C579DD85B}" srcId="{85E3850B-C330-4ECB-BA3C-F2EE1E8F18EE}" destId="{9D3B4BE5-5358-4F00-8A7F-E6A1C9F639EE}" srcOrd="1" destOrd="0" parTransId="{3D2D52EC-45E0-4E7B-ACA5-3BA9BC0DFA78}" sibTransId="{E99780DD-0A5E-4DB9-9B0B-780BB71AA603}"/>
    <dgm:cxn modelId="{63D81E42-A8F5-4586-84B4-D8E4325DF650}" type="presOf" srcId="{BBA8129F-64D3-4ED5-B629-7F3A5B442AD3}" destId="{8CD49A71-E660-46DC-B1F4-816486C7A299}" srcOrd="0" destOrd="0" presId="urn:microsoft.com/office/officeart/2005/8/layout/vProcess5"/>
    <dgm:cxn modelId="{6F7EC68A-8FFF-4CBE-AF62-963259596B52}" type="presOf" srcId="{E99780DD-0A5E-4DB9-9B0B-780BB71AA603}" destId="{4E19B43F-2A69-46BC-81A9-5B8629F189F6}" srcOrd="0" destOrd="0" presId="urn:microsoft.com/office/officeart/2005/8/layout/vProcess5"/>
    <dgm:cxn modelId="{6B1433A3-57FF-446B-B3CF-EA169931EDA6}" type="presOf" srcId="{781EA354-416B-4AA4-BDA7-D17515B01F1E}" destId="{56C7DC42-8C55-4688-9DC4-772EC7DC2557}" srcOrd="0" destOrd="0" presId="urn:microsoft.com/office/officeart/2005/8/layout/vProcess5"/>
    <dgm:cxn modelId="{8AD5F7E0-7440-41C8-8240-D01E9127AB9B}" type="presOf" srcId="{B561ABA0-D877-4777-A4E7-51E5EDF077F6}" destId="{F54B8E04-CA58-45F3-ADF7-DA057C23206E}" srcOrd="1" destOrd="0" presId="urn:microsoft.com/office/officeart/2005/8/layout/vProcess5"/>
    <dgm:cxn modelId="{514202FC-B229-4094-8262-C2184CD0D5B0}" type="presParOf" srcId="{C15566C9-01F2-410D-86B5-6E1FFA549639}" destId="{82462C0B-2A7F-41B3-9D7E-525B27205098}" srcOrd="0" destOrd="0" presId="urn:microsoft.com/office/officeart/2005/8/layout/vProcess5"/>
    <dgm:cxn modelId="{841DDF2E-E32A-4392-8A56-504EEEBAC03C}" type="presParOf" srcId="{C15566C9-01F2-410D-86B5-6E1FFA549639}" destId="{8CD49A71-E660-46DC-B1F4-816486C7A299}" srcOrd="1" destOrd="0" presId="urn:microsoft.com/office/officeart/2005/8/layout/vProcess5"/>
    <dgm:cxn modelId="{FC977B3C-AE2B-42E7-8367-19CAB15302E0}" type="presParOf" srcId="{C15566C9-01F2-410D-86B5-6E1FFA549639}" destId="{9B5F1FC1-62D3-479C-A930-AD84E8F8C122}" srcOrd="2" destOrd="0" presId="urn:microsoft.com/office/officeart/2005/8/layout/vProcess5"/>
    <dgm:cxn modelId="{33CEF479-8429-431D-896B-8F61B56A2277}" type="presParOf" srcId="{C15566C9-01F2-410D-86B5-6E1FFA549639}" destId="{2B4526BF-984C-472A-9120-1554D01A64C3}" srcOrd="3" destOrd="0" presId="urn:microsoft.com/office/officeart/2005/8/layout/vProcess5"/>
    <dgm:cxn modelId="{DB468CBC-EF8F-4852-8355-E48F4523DBD4}" type="presParOf" srcId="{C15566C9-01F2-410D-86B5-6E1FFA549639}" destId="{56C7DC42-8C55-4688-9DC4-772EC7DC2557}" srcOrd="4" destOrd="0" presId="urn:microsoft.com/office/officeart/2005/8/layout/vProcess5"/>
    <dgm:cxn modelId="{1E585E2E-1BF6-44C1-BD65-DD8A599EFD1F}" type="presParOf" srcId="{C15566C9-01F2-410D-86B5-6E1FFA549639}" destId="{4E19B43F-2A69-46BC-81A9-5B8629F189F6}" srcOrd="5" destOrd="0" presId="urn:microsoft.com/office/officeart/2005/8/layout/vProcess5"/>
    <dgm:cxn modelId="{D47B4924-F1C6-4D5A-BA07-85CC989C6FCE}" type="presParOf" srcId="{C15566C9-01F2-410D-86B5-6E1FFA549639}" destId="{CF22EB87-BA23-4877-A8A7-878E77E70642}" srcOrd="6" destOrd="0" presId="urn:microsoft.com/office/officeart/2005/8/layout/vProcess5"/>
    <dgm:cxn modelId="{2E17A98F-C02A-4B6D-9802-D900779DF660}" type="presParOf" srcId="{C15566C9-01F2-410D-86B5-6E1FFA549639}" destId="{E6F19601-F122-45B2-A164-A18D4A8F1FF9}" srcOrd="7" destOrd="0" presId="urn:microsoft.com/office/officeart/2005/8/layout/vProcess5"/>
    <dgm:cxn modelId="{D602F7D9-6538-402D-A18A-8363AD459D72}" type="presParOf" srcId="{C15566C9-01F2-410D-86B5-6E1FFA549639}" destId="{F54B8E04-CA58-45F3-ADF7-DA057C2320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2F7A29-912A-4EFD-998A-3C1A28F125CF}" type="doc">
      <dgm:prSet loTypeId="urn:microsoft.com/office/officeart/2005/8/layout/hProcess9" loCatId="process" qsTypeId="urn:microsoft.com/office/officeart/2005/8/quickstyle/simple4" qsCatId="simple" csTypeId="urn:microsoft.com/office/officeart/2005/8/colors/colorful3" csCatId="colorful" phldr="1"/>
      <dgm:spPr/>
    </dgm:pt>
    <dgm:pt modelId="{736D435F-C5B2-4A5D-827F-3D32D15674E3}">
      <dgm:prSet phldrT="[Texto]"/>
      <dgm:spPr/>
      <dgm:t>
        <a:bodyPr/>
        <a:lstStyle/>
        <a:p>
          <a:r>
            <a:rPr lang="es-EC" dirty="0" smtClean="0"/>
            <a:t>Determina el valor de la empresa de acuerdo a sus flujos futuros, puesto que dependen de los usuarios futuros de los componentes de la misma.</a:t>
          </a:r>
        </a:p>
      </dgm:t>
    </dgm:pt>
    <dgm:pt modelId="{B60B3298-EBE1-44A4-BA5E-8A96806882F6}" type="parTrans" cxnId="{029D25B2-8B86-46C9-BEAC-A8331E93A5E5}">
      <dgm:prSet/>
      <dgm:spPr/>
      <dgm:t>
        <a:bodyPr/>
        <a:lstStyle/>
        <a:p>
          <a:endParaRPr lang="es-EC"/>
        </a:p>
      </dgm:t>
    </dgm:pt>
    <dgm:pt modelId="{1D00FF19-C4CD-4348-8EE2-7914DCB7EBAF}" type="sibTrans" cxnId="{029D25B2-8B86-46C9-BEAC-A8331E93A5E5}">
      <dgm:prSet/>
      <dgm:spPr/>
      <dgm:t>
        <a:bodyPr/>
        <a:lstStyle/>
        <a:p>
          <a:endParaRPr lang="es-EC"/>
        </a:p>
      </dgm:t>
    </dgm:pt>
    <dgm:pt modelId="{DB43AB1E-754E-4E2E-9B73-1D7514FD6F89}">
      <dgm:prSet phldrT="[Texto]"/>
      <dgm:spPr/>
      <dgm:t>
        <a:bodyPr/>
        <a:lstStyle/>
        <a:p>
          <a:r>
            <a:rPr lang="es-EC" smtClean="0"/>
            <a:t>Los flujos se determinan por el uso comercial o industrial que se le da a la empresa, siendo este superior, inferior o igual a los flujos generados.</a:t>
          </a:r>
          <a:endParaRPr lang="es-EC" dirty="0"/>
        </a:p>
      </dgm:t>
    </dgm:pt>
    <dgm:pt modelId="{703EBDE3-1686-4861-963F-ED2F08007720}" type="parTrans" cxnId="{B10AD30E-F3A8-4B4F-8F71-5591689A477A}">
      <dgm:prSet/>
      <dgm:spPr/>
      <dgm:t>
        <a:bodyPr/>
        <a:lstStyle/>
        <a:p>
          <a:endParaRPr lang="es-EC"/>
        </a:p>
      </dgm:t>
    </dgm:pt>
    <dgm:pt modelId="{7ABA663E-ED58-4D27-96DE-E23E7166904A}" type="sibTrans" cxnId="{B10AD30E-F3A8-4B4F-8F71-5591689A477A}">
      <dgm:prSet/>
      <dgm:spPr/>
      <dgm:t>
        <a:bodyPr/>
        <a:lstStyle/>
        <a:p>
          <a:endParaRPr lang="es-EC"/>
        </a:p>
      </dgm:t>
    </dgm:pt>
    <dgm:pt modelId="{BFB65256-4659-411C-AB34-1609CCC943DB}">
      <dgm:prSet phldrT="[Texto]"/>
      <dgm:spPr/>
      <dgm:t>
        <a:bodyPr/>
        <a:lstStyle/>
        <a:p>
          <a:r>
            <a:rPr lang="es-EC" dirty="0" smtClean="0"/>
            <a:t>El valor de las acciones de una empresa suponiendo su continuidad, proviene de la capacidad de la misma de generar dinero.</a:t>
          </a:r>
        </a:p>
      </dgm:t>
    </dgm:pt>
    <dgm:pt modelId="{1B5A7F61-7AF4-40FE-A8FC-84D0F431D42D}" type="parTrans" cxnId="{47B1CAB0-952D-4303-BCA5-9F2F95C84294}">
      <dgm:prSet/>
      <dgm:spPr/>
      <dgm:t>
        <a:bodyPr/>
        <a:lstStyle/>
        <a:p>
          <a:endParaRPr lang="es-EC"/>
        </a:p>
      </dgm:t>
    </dgm:pt>
    <dgm:pt modelId="{0788E585-701E-40C9-8EFD-A3DC54264E85}" type="sibTrans" cxnId="{47B1CAB0-952D-4303-BCA5-9F2F95C84294}">
      <dgm:prSet/>
      <dgm:spPr/>
      <dgm:t>
        <a:bodyPr/>
        <a:lstStyle/>
        <a:p>
          <a:endParaRPr lang="es-EC"/>
        </a:p>
      </dgm:t>
    </dgm:pt>
    <dgm:pt modelId="{BE916578-496C-4C82-B5F5-C0E5ACDABE7B}" type="pres">
      <dgm:prSet presAssocID="{3A2F7A29-912A-4EFD-998A-3C1A28F125CF}" presName="CompostProcess" presStyleCnt="0">
        <dgm:presLayoutVars>
          <dgm:dir/>
          <dgm:resizeHandles val="exact"/>
        </dgm:presLayoutVars>
      </dgm:prSet>
      <dgm:spPr/>
    </dgm:pt>
    <dgm:pt modelId="{E69B88B7-C204-4031-8345-88E95BEBC2D7}" type="pres">
      <dgm:prSet presAssocID="{3A2F7A29-912A-4EFD-998A-3C1A28F125CF}" presName="arrow" presStyleLbl="bgShp" presStyleIdx="0" presStyleCnt="1"/>
      <dgm:spPr/>
    </dgm:pt>
    <dgm:pt modelId="{CD4E007E-CD0C-485D-AEF3-211E8413C69E}" type="pres">
      <dgm:prSet presAssocID="{3A2F7A29-912A-4EFD-998A-3C1A28F125CF}" presName="linearProcess" presStyleCnt="0"/>
      <dgm:spPr/>
    </dgm:pt>
    <dgm:pt modelId="{CB4E5B24-59F0-4792-95DF-CAB21E25B02E}" type="pres">
      <dgm:prSet presAssocID="{BFB65256-4659-411C-AB34-1609CCC943D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CF092-2C1E-4ADB-B69C-1E498FBF30B8}" type="pres">
      <dgm:prSet presAssocID="{0788E585-701E-40C9-8EFD-A3DC54264E85}" presName="sibTrans" presStyleCnt="0"/>
      <dgm:spPr/>
    </dgm:pt>
    <dgm:pt modelId="{19D97B30-5948-4D0A-856E-DDBA6C258CF0}" type="pres">
      <dgm:prSet presAssocID="{736D435F-C5B2-4A5D-827F-3D32D15674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9BF391-FCD9-4DFA-A6F2-599B4C13F2EE}" type="pres">
      <dgm:prSet presAssocID="{1D00FF19-C4CD-4348-8EE2-7914DCB7EBAF}" presName="sibTrans" presStyleCnt="0"/>
      <dgm:spPr/>
    </dgm:pt>
    <dgm:pt modelId="{A4BFBAE0-FE2B-4FE4-949F-35D6FE7A99B2}" type="pres">
      <dgm:prSet presAssocID="{DB43AB1E-754E-4E2E-9B73-1D7514FD6F8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5C53D9-8E7F-42B4-B464-424F9DDC9098}" type="presOf" srcId="{BFB65256-4659-411C-AB34-1609CCC943DB}" destId="{CB4E5B24-59F0-4792-95DF-CAB21E25B02E}" srcOrd="0" destOrd="0" presId="urn:microsoft.com/office/officeart/2005/8/layout/hProcess9"/>
    <dgm:cxn modelId="{A68A48EA-0011-489C-AB90-7426F141435B}" type="presOf" srcId="{3A2F7A29-912A-4EFD-998A-3C1A28F125CF}" destId="{BE916578-496C-4C82-B5F5-C0E5ACDABE7B}" srcOrd="0" destOrd="0" presId="urn:microsoft.com/office/officeart/2005/8/layout/hProcess9"/>
    <dgm:cxn modelId="{029D25B2-8B86-46C9-BEAC-A8331E93A5E5}" srcId="{3A2F7A29-912A-4EFD-998A-3C1A28F125CF}" destId="{736D435F-C5B2-4A5D-827F-3D32D15674E3}" srcOrd="1" destOrd="0" parTransId="{B60B3298-EBE1-44A4-BA5E-8A96806882F6}" sibTransId="{1D00FF19-C4CD-4348-8EE2-7914DCB7EBAF}"/>
    <dgm:cxn modelId="{B10AD30E-F3A8-4B4F-8F71-5591689A477A}" srcId="{3A2F7A29-912A-4EFD-998A-3C1A28F125CF}" destId="{DB43AB1E-754E-4E2E-9B73-1D7514FD6F89}" srcOrd="2" destOrd="0" parTransId="{703EBDE3-1686-4861-963F-ED2F08007720}" sibTransId="{7ABA663E-ED58-4D27-96DE-E23E7166904A}"/>
    <dgm:cxn modelId="{619999D6-5081-4845-A766-5EDB393A5C26}" type="presOf" srcId="{DB43AB1E-754E-4E2E-9B73-1D7514FD6F89}" destId="{A4BFBAE0-FE2B-4FE4-949F-35D6FE7A99B2}" srcOrd="0" destOrd="0" presId="urn:microsoft.com/office/officeart/2005/8/layout/hProcess9"/>
    <dgm:cxn modelId="{47B1CAB0-952D-4303-BCA5-9F2F95C84294}" srcId="{3A2F7A29-912A-4EFD-998A-3C1A28F125CF}" destId="{BFB65256-4659-411C-AB34-1609CCC943DB}" srcOrd="0" destOrd="0" parTransId="{1B5A7F61-7AF4-40FE-A8FC-84D0F431D42D}" sibTransId="{0788E585-701E-40C9-8EFD-A3DC54264E85}"/>
    <dgm:cxn modelId="{14DE1ECA-CD55-474C-A885-B1206E6D913B}" type="presOf" srcId="{736D435F-C5B2-4A5D-827F-3D32D15674E3}" destId="{19D97B30-5948-4D0A-856E-DDBA6C258CF0}" srcOrd="0" destOrd="0" presId="urn:microsoft.com/office/officeart/2005/8/layout/hProcess9"/>
    <dgm:cxn modelId="{14230971-06BD-4EFA-BA02-5E2176EDB83D}" type="presParOf" srcId="{BE916578-496C-4C82-B5F5-C0E5ACDABE7B}" destId="{E69B88B7-C204-4031-8345-88E95BEBC2D7}" srcOrd="0" destOrd="0" presId="urn:microsoft.com/office/officeart/2005/8/layout/hProcess9"/>
    <dgm:cxn modelId="{722D651F-63B4-42BC-A5F5-CF028FABCACA}" type="presParOf" srcId="{BE916578-496C-4C82-B5F5-C0E5ACDABE7B}" destId="{CD4E007E-CD0C-485D-AEF3-211E8413C69E}" srcOrd="1" destOrd="0" presId="urn:microsoft.com/office/officeart/2005/8/layout/hProcess9"/>
    <dgm:cxn modelId="{353E69E5-A8DA-45FF-9EC5-A7DF36B09BF8}" type="presParOf" srcId="{CD4E007E-CD0C-485D-AEF3-211E8413C69E}" destId="{CB4E5B24-59F0-4792-95DF-CAB21E25B02E}" srcOrd="0" destOrd="0" presId="urn:microsoft.com/office/officeart/2005/8/layout/hProcess9"/>
    <dgm:cxn modelId="{F5EB9F56-7C23-4503-BD49-3357B634806E}" type="presParOf" srcId="{CD4E007E-CD0C-485D-AEF3-211E8413C69E}" destId="{587CF092-2C1E-4ADB-B69C-1E498FBF30B8}" srcOrd="1" destOrd="0" presId="urn:microsoft.com/office/officeart/2005/8/layout/hProcess9"/>
    <dgm:cxn modelId="{79D7CD21-406A-4B01-8AB0-303C031E8E48}" type="presParOf" srcId="{CD4E007E-CD0C-485D-AEF3-211E8413C69E}" destId="{19D97B30-5948-4D0A-856E-DDBA6C258CF0}" srcOrd="2" destOrd="0" presId="urn:microsoft.com/office/officeart/2005/8/layout/hProcess9"/>
    <dgm:cxn modelId="{EED4A74A-8AFF-49A2-9037-84F0128D504F}" type="presParOf" srcId="{CD4E007E-CD0C-485D-AEF3-211E8413C69E}" destId="{BF9BF391-FCD9-4DFA-A6F2-599B4C13F2EE}" srcOrd="3" destOrd="0" presId="urn:microsoft.com/office/officeart/2005/8/layout/hProcess9"/>
    <dgm:cxn modelId="{0C2E3CE9-D32F-422F-A5C3-13274483CDA8}" type="presParOf" srcId="{CD4E007E-CD0C-485D-AEF3-211E8413C69E}" destId="{A4BFBAE0-FE2B-4FE4-949F-35D6FE7A99B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D28AC8-57D1-4028-B596-0EBA6F67AD2B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6536774-2B37-466C-B861-3C2199F15A5F}">
      <dgm:prSet phldrT="[Texto]"/>
      <dgm:spPr/>
      <dgm:t>
        <a:bodyPr/>
        <a:lstStyle/>
        <a:p>
          <a:r>
            <a:rPr lang="es-EC" smtClean="0"/>
            <a:t>Ventajas</a:t>
          </a:r>
          <a:endParaRPr lang="es-EC" dirty="0"/>
        </a:p>
      </dgm:t>
    </dgm:pt>
    <dgm:pt modelId="{A177CEBB-E99F-4EE2-96B6-74736747C23B}" type="parTrans" cxnId="{D3710CE2-B91C-44AE-9BF0-D66E66A36F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97CDE17-ED40-4651-B499-C6B31E44C45E}" type="sibTrans" cxnId="{D3710CE2-B91C-44AE-9BF0-D66E66A36F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F1AB968-2294-4997-866E-ACD4172679F3}">
      <dgm:prSet phldrT="[Texto]"/>
      <dgm:spPr/>
      <dgm:t>
        <a:bodyPr/>
        <a:lstStyle/>
        <a:p>
          <a:r>
            <a:rPr lang="es-EC" smtClean="0"/>
            <a:t>Se  basa en flujos de caja no en magnitudes contables </a:t>
          </a:r>
          <a:endParaRPr lang="es-EC" dirty="0"/>
        </a:p>
      </dgm:t>
    </dgm:pt>
    <dgm:pt modelId="{6DD5BA24-7EE2-4A4A-A754-1C53ABE48C46}" type="parTrans" cxnId="{37A2A927-7AB1-4E3B-A1BF-3F7DB6D5294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07DD404-195B-4AAA-8885-18A3E67EF3D9}" type="sibTrans" cxnId="{37A2A927-7AB1-4E3B-A1BF-3F7DB6D5294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4EC2F43-1DE3-4B9F-BFE8-B995AEA35F60}">
      <dgm:prSet phldrT="[Texto]"/>
      <dgm:spPr/>
      <dgm:t>
        <a:bodyPr/>
        <a:lstStyle/>
        <a:p>
          <a:r>
            <a:rPr lang="es-EC" smtClean="0"/>
            <a:t>Recoge información de balances y resultados</a:t>
          </a:r>
          <a:endParaRPr lang="es-EC" dirty="0"/>
        </a:p>
      </dgm:t>
    </dgm:pt>
    <dgm:pt modelId="{16946AE9-CD2F-4541-BB3E-3D71E6718AF9}" type="parTrans" cxnId="{9D402A0A-7CA3-4A23-A849-1BDF6DB88F8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B278587-FF66-4792-9D66-9EB0D32EF7AD}" type="sibTrans" cxnId="{9D402A0A-7CA3-4A23-A849-1BDF6DB88F8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8F1AA04-A8AC-4656-BDF2-768EF5CA9D6C}">
      <dgm:prSet phldrT="[Texto]"/>
      <dgm:spPr/>
      <dgm:t>
        <a:bodyPr/>
        <a:lstStyle/>
        <a:p>
          <a:r>
            <a:rPr lang="es-EC" smtClean="0"/>
            <a:t>Desventajas</a:t>
          </a:r>
          <a:endParaRPr lang="es-EC" dirty="0"/>
        </a:p>
      </dgm:t>
    </dgm:pt>
    <dgm:pt modelId="{22A3E658-B2F5-4CF7-975E-C8BEDB05B56B}" type="parTrans" cxnId="{166901C1-8170-49A8-9057-1F6AA264744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52E845F-E641-40E8-A4C6-37FBB063D9BA}" type="sibTrans" cxnId="{166901C1-8170-49A8-9057-1F6AA264744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6B100F4-9C50-47A0-8AF5-29A33D210FFC}">
      <dgm:prSet phldrT="[Texto]"/>
      <dgm:spPr/>
      <dgm:t>
        <a:bodyPr/>
        <a:lstStyle/>
        <a:p>
          <a:r>
            <a:rPr lang="es-EC" dirty="0" smtClean="0"/>
            <a:t>Refleja circunstancias que afectan el valor de la empresa.</a:t>
          </a:r>
          <a:endParaRPr lang="es-EC" dirty="0"/>
        </a:p>
      </dgm:t>
    </dgm:pt>
    <dgm:pt modelId="{FBF5803C-2DDD-4A01-B4C6-D1A559C495FF}" type="parTrans" cxnId="{1E4E2B77-6159-4BAB-BE26-1451556E118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3E1E68E-EFCE-4A76-A5B7-9021614BBA20}" type="sibTrans" cxnId="{1E4E2B77-6159-4BAB-BE26-1451556E118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E4FD40F-81DE-4D92-BAE0-4F03C1378E17}">
      <dgm:prSet phldrT="[Texto]"/>
      <dgm:spPr/>
      <dgm:t>
        <a:bodyPr/>
        <a:lstStyle/>
        <a:p>
          <a:r>
            <a:rPr lang="es-EC" smtClean="0"/>
            <a:t>Considera el valor temporal del dinero</a:t>
          </a:r>
          <a:endParaRPr lang="es-EC" dirty="0"/>
        </a:p>
      </dgm:t>
    </dgm:pt>
    <dgm:pt modelId="{3A2C43F2-65F3-467A-8F38-4B531CD55C5F}" type="parTrans" cxnId="{0228C76F-164B-4CF4-B75F-6C84226C8ED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11A6619-A12A-4820-8129-6A7D0502D9F4}" type="sibTrans" cxnId="{0228C76F-164B-4CF4-B75F-6C84226C8ED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3F3BA6C-5C99-4D28-8B37-417C8E69F2D5}">
      <dgm:prSet phldrT="[Texto]"/>
      <dgm:spPr/>
      <dgm:t>
        <a:bodyPr/>
        <a:lstStyle/>
        <a:p>
          <a:r>
            <a:rPr lang="es-EC" smtClean="0"/>
            <a:t>Presenta un análisis detallado del riesgo.</a:t>
          </a:r>
          <a:endParaRPr lang="es-EC" dirty="0"/>
        </a:p>
      </dgm:t>
    </dgm:pt>
    <dgm:pt modelId="{6EE8F2D7-7E9E-4825-9383-C319464FE89C}" type="parTrans" cxnId="{9DE83EBA-7E66-4F2F-9246-326934EF16D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A0C7AF3-E9A9-4CAB-B636-22109CBCBEFF}" type="sibTrans" cxnId="{9DE83EBA-7E66-4F2F-9246-326934EF16D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7E0ED8B-43A4-4A9F-B42D-5CEB13EFA4CA}">
      <dgm:prSet phldrT="[Texto]"/>
      <dgm:spPr/>
      <dgm:t>
        <a:bodyPr/>
        <a:lstStyle/>
        <a:p>
          <a:endParaRPr lang="es-EC" dirty="0">
            <a:solidFill>
              <a:schemeClr val="bg1"/>
            </a:solidFill>
          </a:endParaRPr>
        </a:p>
      </dgm:t>
    </dgm:pt>
    <dgm:pt modelId="{9FCDF791-D7CF-4B93-99F2-9CA57070554A}" type="parTrans" cxnId="{657809BC-8396-4437-85E3-A11DE451960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FCA1846-6124-4A83-8AC8-D9BFE5ECA540}" type="sibTrans" cxnId="{657809BC-8396-4437-85E3-A11DE451960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0AC4083-9DC7-4198-84E6-64568C6BFFCA}">
      <dgm:prSet phldrT="[Texto]"/>
      <dgm:spPr/>
      <dgm:t>
        <a:bodyPr/>
        <a:lstStyle/>
        <a:p>
          <a:r>
            <a:rPr lang="es-EC" smtClean="0"/>
            <a:t>Herramienta para la toma de decisiones</a:t>
          </a:r>
          <a:endParaRPr lang="es-EC" dirty="0"/>
        </a:p>
      </dgm:t>
    </dgm:pt>
    <dgm:pt modelId="{6211B754-B36A-4D18-94E1-A670E9BD9A8B}" type="parTrans" cxnId="{415C324D-27F1-49CD-A407-FDF8C2DB1A2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9F07AD6-9186-4C2E-AB91-1D6F15987AC7}" type="sibTrans" cxnId="{415C324D-27F1-49CD-A407-FDF8C2DB1A2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3FD1EC9-AF24-4E25-909C-D090C5649653}">
      <dgm:prSet phldrT="[Texto]"/>
      <dgm:spPr/>
      <dgm:t>
        <a:bodyPr/>
        <a:lstStyle/>
        <a:p>
          <a:r>
            <a:rPr lang="es-EC" smtClean="0"/>
            <a:t>Captura información desde el punto de vista de inversión y de financiamiento.</a:t>
          </a:r>
          <a:endParaRPr lang="es-EC" dirty="0"/>
        </a:p>
      </dgm:t>
    </dgm:pt>
    <dgm:pt modelId="{4B3DDAE3-0740-4DFC-869B-FB07DB7680B6}" type="parTrans" cxnId="{AE049E84-E94F-497F-A06B-90F5BC2F241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C23C96E-EDBF-44AE-AAE1-CDC4935120F7}" type="sibTrans" cxnId="{AE049E84-E94F-497F-A06B-90F5BC2F241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1FA214E-5832-4051-AEA8-A890C08AF93E}">
      <dgm:prSet phldrT="[Texto]"/>
      <dgm:spPr/>
      <dgm:t>
        <a:bodyPr/>
        <a:lstStyle/>
        <a:p>
          <a:r>
            <a:rPr lang="es-EC" smtClean="0"/>
            <a:t>Requiere gran cantidad de información y conocimiento de la industria.</a:t>
          </a:r>
          <a:endParaRPr lang="es-EC" dirty="0"/>
        </a:p>
      </dgm:t>
    </dgm:pt>
    <dgm:pt modelId="{90B19579-D6C5-4FDC-B164-35DE634F4A0F}" type="sibTrans" cxnId="{0376F382-8989-4C07-BA24-40DA3C19AB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DED899B-FA19-42B2-9B78-277BB474E6BF}" type="parTrans" cxnId="{0376F382-8989-4C07-BA24-40DA3C19AB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B352F1F-F9AD-4943-82BE-15953F669FC1}">
      <dgm:prSet phldrT="[Texto]"/>
      <dgm:spPr/>
      <dgm:t>
        <a:bodyPr/>
        <a:lstStyle/>
        <a:p>
          <a:r>
            <a:rPr lang="es-EC" dirty="0" smtClean="0"/>
            <a:t>No toma en cuenta nuevas inversiones que se deducen de los beneficios contables de la empresa.</a:t>
          </a:r>
          <a:endParaRPr lang="es-EC" dirty="0"/>
        </a:p>
      </dgm:t>
    </dgm:pt>
    <dgm:pt modelId="{F892B13D-BCC2-49CD-8D9F-E13E17849175}" type="sibTrans" cxnId="{D19B335F-5B08-4836-8EE3-CC91B95907F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E47F1FB-7A88-4685-87E8-8B29A28DF642}" type="parTrans" cxnId="{D19B335F-5B08-4836-8EE3-CC91B95907F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8B44A5F-08F1-4865-82C0-5F07AF0FFDDC}">
      <dgm:prSet phldrT="[Texto]"/>
      <dgm:spPr/>
      <dgm:t>
        <a:bodyPr/>
        <a:lstStyle/>
        <a:p>
          <a:endParaRPr lang="es-EC" dirty="0">
            <a:solidFill>
              <a:schemeClr val="bg1"/>
            </a:solidFill>
          </a:endParaRPr>
        </a:p>
      </dgm:t>
    </dgm:pt>
    <dgm:pt modelId="{8B654821-CE1D-4282-85A1-38B8B19558BF}" type="parTrans" cxnId="{9307A412-DE75-40DC-BB54-777C1CDA43F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72B6E29-EC18-42ED-B4F9-B55A59A9CC05}" type="sibTrans" cxnId="{9307A412-DE75-40DC-BB54-777C1CDA43F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50155D0-65B6-477E-9490-8C3C01EDB9C1}" type="pres">
      <dgm:prSet presAssocID="{A4D28AC8-57D1-4028-B596-0EBA6F67AD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81082A-EB0D-4E4C-B165-048C8E161B7C}" type="pres">
      <dgm:prSet presAssocID="{16536774-2B37-466C-B861-3C2199F15A5F}" presName="node" presStyleLbl="node1" presStyleIdx="0" presStyleCnt="2" custLinFactNeighborX="2095" custLinFactNeighborY="-12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AB5F3-B091-4555-B8BE-BFAE29C5B4C8}" type="pres">
      <dgm:prSet presAssocID="{B97CDE17-ED40-4651-B499-C6B31E44C45E}" presName="sibTrans" presStyleCnt="0"/>
      <dgm:spPr/>
      <dgm:t>
        <a:bodyPr/>
        <a:lstStyle/>
        <a:p>
          <a:endParaRPr lang="es-EC"/>
        </a:p>
      </dgm:t>
    </dgm:pt>
    <dgm:pt modelId="{6965CC37-220D-4E25-A056-D8209D67ADC3}" type="pres">
      <dgm:prSet presAssocID="{18F1AA04-A8AC-4656-BDF2-768EF5CA9D6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7F94CB-F3F7-4D7C-ACB9-7957184E5EDF}" type="presOf" srcId="{CF1AB968-2294-4997-866E-ACD4172679F3}" destId="{2481082A-EB0D-4E4C-B165-048C8E161B7C}" srcOrd="0" destOrd="1" presId="urn:microsoft.com/office/officeart/2005/8/layout/hList6"/>
    <dgm:cxn modelId="{9D402A0A-7CA3-4A23-A849-1BDF6DB88F83}" srcId="{16536774-2B37-466C-B861-3C2199F15A5F}" destId="{C4EC2F43-1DE3-4B9F-BFE8-B995AEA35F60}" srcOrd="1" destOrd="0" parTransId="{16946AE9-CD2F-4541-BB3E-3D71E6718AF9}" sibTransId="{4B278587-FF66-4792-9D66-9EB0D32EF7AD}"/>
    <dgm:cxn modelId="{100AB618-3F1C-446D-A44A-53ABC1C2891D}" type="presOf" srcId="{C4EC2F43-1DE3-4B9F-BFE8-B995AEA35F60}" destId="{2481082A-EB0D-4E4C-B165-048C8E161B7C}" srcOrd="0" destOrd="2" presId="urn:microsoft.com/office/officeart/2005/8/layout/hList6"/>
    <dgm:cxn modelId="{50CA36F4-AFA9-4D74-AA06-09A73A7B021C}" type="presOf" srcId="{91FA214E-5832-4051-AEA8-A890C08AF93E}" destId="{6965CC37-220D-4E25-A056-D8209D67ADC3}" srcOrd="0" destOrd="2" presId="urn:microsoft.com/office/officeart/2005/8/layout/hList6"/>
    <dgm:cxn modelId="{9307A412-DE75-40DC-BB54-777C1CDA43F6}" srcId="{18F1AA04-A8AC-4656-BDF2-768EF5CA9D6C}" destId="{F8B44A5F-08F1-4865-82C0-5F07AF0FFDDC}" srcOrd="2" destOrd="0" parTransId="{8B654821-CE1D-4282-85A1-38B8B19558BF}" sibTransId="{972B6E29-EC18-42ED-B4F9-B55A59A9CC05}"/>
    <dgm:cxn modelId="{166901C1-8170-49A8-9057-1F6AA2647442}" srcId="{A4D28AC8-57D1-4028-B596-0EBA6F67AD2B}" destId="{18F1AA04-A8AC-4656-BDF2-768EF5CA9D6C}" srcOrd="1" destOrd="0" parTransId="{22A3E658-B2F5-4CF7-975E-C8BEDB05B56B}" sibTransId="{152E845F-E641-40E8-A4C6-37FBB063D9BA}"/>
    <dgm:cxn modelId="{05CD6DD9-0C8E-4B3E-908A-4DA1BC5F4BBC}" type="presOf" srcId="{A4D28AC8-57D1-4028-B596-0EBA6F67AD2B}" destId="{450155D0-65B6-477E-9490-8C3C01EDB9C1}" srcOrd="0" destOrd="0" presId="urn:microsoft.com/office/officeart/2005/8/layout/hList6"/>
    <dgm:cxn modelId="{0376F382-8989-4C07-BA24-40DA3C19ABEA}" srcId="{18F1AA04-A8AC-4656-BDF2-768EF5CA9D6C}" destId="{91FA214E-5832-4051-AEA8-A890C08AF93E}" srcOrd="1" destOrd="0" parTransId="{FDED899B-FA19-42B2-9B78-277BB474E6BF}" sibTransId="{90B19579-D6C5-4FDC-B164-35DE634F4A0F}"/>
    <dgm:cxn modelId="{3251C9B7-E950-4342-94D6-6C8AF8F1D911}" type="presOf" srcId="{FB352F1F-F9AD-4943-82BE-15953F669FC1}" destId="{6965CC37-220D-4E25-A056-D8209D67ADC3}" srcOrd="0" destOrd="1" presId="urn:microsoft.com/office/officeart/2005/8/layout/hList6"/>
    <dgm:cxn modelId="{C15465AB-5BAE-4390-81F0-477326B8DB80}" type="presOf" srcId="{36B100F4-9C50-47A0-8AF5-29A33D210FFC}" destId="{2481082A-EB0D-4E4C-B165-048C8E161B7C}" srcOrd="0" destOrd="3" presId="urn:microsoft.com/office/officeart/2005/8/layout/hList6"/>
    <dgm:cxn modelId="{8CA55BDC-AF5C-416C-A6AE-4E98D9D96F8E}" type="presOf" srcId="{4E4FD40F-81DE-4D92-BAE0-4F03C1378E17}" destId="{2481082A-EB0D-4E4C-B165-048C8E161B7C}" srcOrd="0" destOrd="4" presId="urn:microsoft.com/office/officeart/2005/8/layout/hList6"/>
    <dgm:cxn modelId="{657809BC-8396-4437-85E3-A11DE451960C}" srcId="{16536774-2B37-466C-B861-3C2199F15A5F}" destId="{77E0ED8B-43A4-4A9F-B42D-5CEB13EFA4CA}" srcOrd="7" destOrd="0" parTransId="{9FCDF791-D7CF-4B93-99F2-9CA57070554A}" sibTransId="{3FCA1846-6124-4A83-8AC8-D9BFE5ECA540}"/>
    <dgm:cxn modelId="{D19B335F-5B08-4836-8EE3-CC91B95907F4}" srcId="{18F1AA04-A8AC-4656-BDF2-768EF5CA9D6C}" destId="{FB352F1F-F9AD-4943-82BE-15953F669FC1}" srcOrd="0" destOrd="0" parTransId="{2E47F1FB-7A88-4685-87E8-8B29A28DF642}" sibTransId="{F892B13D-BCC2-49CD-8D9F-E13E17849175}"/>
    <dgm:cxn modelId="{25EB1109-536C-43E9-AF1A-4C6EFD9A8FF8}" type="presOf" srcId="{77E0ED8B-43A4-4A9F-B42D-5CEB13EFA4CA}" destId="{2481082A-EB0D-4E4C-B165-048C8E161B7C}" srcOrd="0" destOrd="8" presId="urn:microsoft.com/office/officeart/2005/8/layout/hList6"/>
    <dgm:cxn modelId="{1E4E2B77-6159-4BAB-BE26-1451556E1181}" srcId="{16536774-2B37-466C-B861-3C2199F15A5F}" destId="{36B100F4-9C50-47A0-8AF5-29A33D210FFC}" srcOrd="2" destOrd="0" parTransId="{FBF5803C-2DDD-4A01-B4C6-D1A559C495FF}" sibTransId="{F3E1E68E-EFCE-4A76-A5B7-9021614BBA20}"/>
    <dgm:cxn modelId="{80935849-3BD8-461B-B7E4-C3A0E1D7B31F}" type="presOf" srcId="{16536774-2B37-466C-B861-3C2199F15A5F}" destId="{2481082A-EB0D-4E4C-B165-048C8E161B7C}" srcOrd="0" destOrd="0" presId="urn:microsoft.com/office/officeart/2005/8/layout/hList6"/>
    <dgm:cxn modelId="{66644613-69DB-408A-B49B-EFE616EE8625}" type="presOf" srcId="{F8B44A5F-08F1-4865-82C0-5F07AF0FFDDC}" destId="{6965CC37-220D-4E25-A056-D8209D67ADC3}" srcOrd="0" destOrd="3" presId="urn:microsoft.com/office/officeart/2005/8/layout/hList6"/>
    <dgm:cxn modelId="{378CD3C5-811B-4FA6-A30D-918BCA62EC47}" type="presOf" srcId="{33F3BA6C-5C99-4D28-8B37-417C8E69F2D5}" destId="{2481082A-EB0D-4E4C-B165-048C8E161B7C}" srcOrd="0" destOrd="5" presId="urn:microsoft.com/office/officeart/2005/8/layout/hList6"/>
    <dgm:cxn modelId="{0228C76F-164B-4CF4-B75F-6C84226C8ED0}" srcId="{16536774-2B37-466C-B861-3C2199F15A5F}" destId="{4E4FD40F-81DE-4D92-BAE0-4F03C1378E17}" srcOrd="3" destOrd="0" parTransId="{3A2C43F2-65F3-467A-8F38-4B531CD55C5F}" sibTransId="{411A6619-A12A-4820-8129-6A7D0502D9F4}"/>
    <dgm:cxn modelId="{07609DBC-3A20-4FB1-A6BE-F335D338BD50}" type="presOf" srcId="{18F1AA04-A8AC-4656-BDF2-768EF5CA9D6C}" destId="{6965CC37-220D-4E25-A056-D8209D67ADC3}" srcOrd="0" destOrd="0" presId="urn:microsoft.com/office/officeart/2005/8/layout/hList6"/>
    <dgm:cxn modelId="{AE049E84-E94F-497F-A06B-90F5BC2F2412}" srcId="{16536774-2B37-466C-B861-3C2199F15A5F}" destId="{D3FD1EC9-AF24-4E25-909C-D090C5649653}" srcOrd="6" destOrd="0" parTransId="{4B3DDAE3-0740-4DFC-869B-FB07DB7680B6}" sibTransId="{4C23C96E-EDBF-44AE-AAE1-CDC4935120F7}"/>
    <dgm:cxn modelId="{7DEDF693-54CE-406F-AD12-7084C08DBBF5}" type="presOf" srcId="{D3FD1EC9-AF24-4E25-909C-D090C5649653}" destId="{2481082A-EB0D-4E4C-B165-048C8E161B7C}" srcOrd="0" destOrd="7" presId="urn:microsoft.com/office/officeart/2005/8/layout/hList6"/>
    <dgm:cxn modelId="{9857CB69-7E7F-4BF0-8DC0-933A71BF5EB6}" type="presOf" srcId="{80AC4083-9DC7-4198-84E6-64568C6BFFCA}" destId="{2481082A-EB0D-4E4C-B165-048C8E161B7C}" srcOrd="0" destOrd="6" presId="urn:microsoft.com/office/officeart/2005/8/layout/hList6"/>
    <dgm:cxn modelId="{9DE83EBA-7E66-4F2F-9246-326934EF16D0}" srcId="{16536774-2B37-466C-B861-3C2199F15A5F}" destId="{33F3BA6C-5C99-4D28-8B37-417C8E69F2D5}" srcOrd="4" destOrd="0" parTransId="{6EE8F2D7-7E9E-4825-9383-C319464FE89C}" sibTransId="{8A0C7AF3-E9A9-4CAB-B636-22109CBCBEFF}"/>
    <dgm:cxn modelId="{37A2A927-7AB1-4E3B-A1BF-3F7DB6D52941}" srcId="{16536774-2B37-466C-B861-3C2199F15A5F}" destId="{CF1AB968-2294-4997-866E-ACD4172679F3}" srcOrd="0" destOrd="0" parTransId="{6DD5BA24-7EE2-4A4A-A754-1C53ABE48C46}" sibTransId="{E07DD404-195B-4AAA-8885-18A3E67EF3D9}"/>
    <dgm:cxn modelId="{415C324D-27F1-49CD-A407-FDF8C2DB1A23}" srcId="{16536774-2B37-466C-B861-3C2199F15A5F}" destId="{80AC4083-9DC7-4198-84E6-64568C6BFFCA}" srcOrd="5" destOrd="0" parTransId="{6211B754-B36A-4D18-94E1-A670E9BD9A8B}" sibTransId="{59F07AD6-9186-4C2E-AB91-1D6F15987AC7}"/>
    <dgm:cxn modelId="{D3710CE2-B91C-44AE-9BF0-D66E66A36F5F}" srcId="{A4D28AC8-57D1-4028-B596-0EBA6F67AD2B}" destId="{16536774-2B37-466C-B861-3C2199F15A5F}" srcOrd="0" destOrd="0" parTransId="{A177CEBB-E99F-4EE2-96B6-74736747C23B}" sibTransId="{B97CDE17-ED40-4651-B499-C6B31E44C45E}"/>
    <dgm:cxn modelId="{708EA360-3EF0-4045-84AC-F4AD45983FD3}" type="presParOf" srcId="{450155D0-65B6-477E-9490-8C3C01EDB9C1}" destId="{2481082A-EB0D-4E4C-B165-048C8E161B7C}" srcOrd="0" destOrd="0" presId="urn:microsoft.com/office/officeart/2005/8/layout/hList6"/>
    <dgm:cxn modelId="{5EF04291-8A78-4E18-90BA-0D4EC7CE1EBC}" type="presParOf" srcId="{450155D0-65B6-477E-9490-8C3C01EDB9C1}" destId="{DDBAB5F3-B091-4555-B8BE-BFAE29C5B4C8}" srcOrd="1" destOrd="0" presId="urn:microsoft.com/office/officeart/2005/8/layout/hList6"/>
    <dgm:cxn modelId="{1E9B8632-45BA-4830-9308-6EAF4DD1E2E9}" type="presParOf" srcId="{450155D0-65B6-477E-9490-8C3C01EDB9C1}" destId="{6965CC37-220D-4E25-A056-D8209D67ADC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A70C02-F96C-4F8A-8DF5-6DC701F30AAA}" type="doc">
      <dgm:prSet loTypeId="urn:microsoft.com/office/officeart/2009/3/layout/StepUpProcess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F4BF753F-EA5D-494F-B9FA-26959B69CCAF}">
      <dgm:prSet phldrT="[Texto]"/>
      <dgm:spPr/>
      <dgm:t>
        <a:bodyPr/>
        <a:lstStyle/>
        <a:p>
          <a:r>
            <a:rPr lang="es-EC" dirty="0" smtClean="0"/>
            <a:t>El método de Flujos de Caja Descontados es la metodología más robusta al momento de valorar una empresa.</a:t>
          </a:r>
          <a:endParaRPr lang="es-EC" dirty="0"/>
        </a:p>
      </dgm:t>
    </dgm:pt>
    <dgm:pt modelId="{F5AE8D7D-8430-444B-9F61-EFE17EBB2061}" type="parTrans" cxnId="{D28D5B88-91F8-4F82-808C-ABE0A4B0731D}">
      <dgm:prSet/>
      <dgm:spPr/>
      <dgm:t>
        <a:bodyPr/>
        <a:lstStyle/>
        <a:p>
          <a:endParaRPr lang="es-EC"/>
        </a:p>
      </dgm:t>
    </dgm:pt>
    <dgm:pt modelId="{749AC841-9698-4ED4-83D6-F01346C8046D}" type="sibTrans" cxnId="{D28D5B88-91F8-4F82-808C-ABE0A4B0731D}">
      <dgm:prSet/>
      <dgm:spPr/>
      <dgm:t>
        <a:bodyPr/>
        <a:lstStyle/>
        <a:p>
          <a:endParaRPr lang="es-EC"/>
        </a:p>
      </dgm:t>
    </dgm:pt>
    <dgm:pt modelId="{90D3EC6B-6653-4483-A0B5-7BECB38BB9B0}">
      <dgm:prSet phldrT="[Texto]"/>
      <dgm:spPr/>
      <dgm:t>
        <a:bodyPr/>
        <a:lstStyle/>
        <a:p>
          <a:r>
            <a:rPr lang="es-EC" dirty="0" smtClean="0"/>
            <a:t>La empresa posee un alto nivel de financiamiento, sin embargo no se ha realizado una importante inversión en activos fijos</a:t>
          </a:r>
          <a:endParaRPr lang="es-EC" dirty="0"/>
        </a:p>
      </dgm:t>
    </dgm:pt>
    <dgm:pt modelId="{37A51D82-89D2-4503-B4C0-93501C3FFA87}" type="parTrans" cxnId="{770A7E6C-DE62-4E50-937D-87FCBD14A355}">
      <dgm:prSet/>
      <dgm:spPr/>
      <dgm:t>
        <a:bodyPr/>
        <a:lstStyle/>
        <a:p>
          <a:endParaRPr lang="es-EC"/>
        </a:p>
      </dgm:t>
    </dgm:pt>
    <dgm:pt modelId="{E746D6C9-ABAB-4C11-B1C8-F63A4CFE6A71}" type="sibTrans" cxnId="{770A7E6C-DE62-4E50-937D-87FCBD14A355}">
      <dgm:prSet/>
      <dgm:spPr/>
      <dgm:t>
        <a:bodyPr/>
        <a:lstStyle/>
        <a:p>
          <a:endParaRPr lang="es-EC"/>
        </a:p>
      </dgm:t>
    </dgm:pt>
    <dgm:pt modelId="{6B65F09B-87D8-4CE2-B74B-229F67673D02}">
      <dgm:prSet phldrT="[Texto]"/>
      <dgm:spPr/>
      <dgm:t>
        <a:bodyPr/>
        <a:lstStyle/>
        <a:p>
          <a:r>
            <a:rPr lang="es-EC" dirty="0" smtClean="0"/>
            <a:t>El valor Actual de </a:t>
          </a:r>
          <a:r>
            <a:rPr lang="es-EC" dirty="0" err="1" smtClean="0"/>
            <a:t>Moducon</a:t>
          </a:r>
          <a:r>
            <a:rPr lang="es-EC" dirty="0" smtClean="0"/>
            <a:t> Cía. Ltda. es de $792.220,09 y el valor aproximado de sus acciones es de $</a:t>
          </a:r>
          <a:r>
            <a:rPr lang="es-EC" dirty="0" smtClean="0"/>
            <a:t>1,64</a:t>
          </a:r>
          <a:endParaRPr lang="es-EC" dirty="0"/>
        </a:p>
      </dgm:t>
    </dgm:pt>
    <dgm:pt modelId="{4F4C530B-CCF0-4865-935F-AACFB6B7079A}" type="parTrans" cxnId="{D7746126-120F-452B-95E8-02EA96C74747}">
      <dgm:prSet/>
      <dgm:spPr/>
      <dgm:t>
        <a:bodyPr/>
        <a:lstStyle/>
        <a:p>
          <a:endParaRPr lang="es-EC"/>
        </a:p>
      </dgm:t>
    </dgm:pt>
    <dgm:pt modelId="{14C01DAD-69A5-48E4-BDBC-140995AD9B2A}" type="sibTrans" cxnId="{D7746126-120F-452B-95E8-02EA96C74747}">
      <dgm:prSet/>
      <dgm:spPr/>
      <dgm:t>
        <a:bodyPr/>
        <a:lstStyle/>
        <a:p>
          <a:endParaRPr lang="es-EC"/>
        </a:p>
      </dgm:t>
    </dgm:pt>
    <dgm:pt modelId="{C5C089F3-07A5-4B39-BF36-6D20C561DFD2}" type="pres">
      <dgm:prSet presAssocID="{CAA70C02-F96C-4F8A-8DF5-6DC701F30AA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7C6EDDE-2DEE-4080-A608-D079721F1C3A}" type="pres">
      <dgm:prSet presAssocID="{F4BF753F-EA5D-494F-B9FA-26959B69CCAF}" presName="composite" presStyleCnt="0"/>
      <dgm:spPr/>
    </dgm:pt>
    <dgm:pt modelId="{D3C1383E-60DB-4D66-8A92-FB650D557A0A}" type="pres">
      <dgm:prSet presAssocID="{F4BF753F-EA5D-494F-B9FA-26959B69CCAF}" presName="LShape" presStyleLbl="alignNode1" presStyleIdx="0" presStyleCnt="5"/>
      <dgm:spPr/>
    </dgm:pt>
    <dgm:pt modelId="{643E37B6-6691-42B7-A736-AA8CA45A7B8F}" type="pres">
      <dgm:prSet presAssocID="{F4BF753F-EA5D-494F-B9FA-26959B69CCA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E5C491-60D3-4AF7-8AFA-ACAC3C24A44B}" type="pres">
      <dgm:prSet presAssocID="{F4BF753F-EA5D-494F-B9FA-26959B69CCAF}" presName="Triangle" presStyleLbl="alignNode1" presStyleIdx="1" presStyleCnt="5"/>
      <dgm:spPr/>
    </dgm:pt>
    <dgm:pt modelId="{39B0B066-F6AE-4CDE-AF0E-1BCF49BC0FD3}" type="pres">
      <dgm:prSet presAssocID="{749AC841-9698-4ED4-83D6-F01346C8046D}" presName="sibTrans" presStyleCnt="0"/>
      <dgm:spPr/>
    </dgm:pt>
    <dgm:pt modelId="{04549328-0DB2-4244-988B-4E6B4AE29B94}" type="pres">
      <dgm:prSet presAssocID="{749AC841-9698-4ED4-83D6-F01346C8046D}" presName="space" presStyleCnt="0"/>
      <dgm:spPr/>
    </dgm:pt>
    <dgm:pt modelId="{ED031D21-3983-4540-8CC1-D7ED1D6A7DB8}" type="pres">
      <dgm:prSet presAssocID="{90D3EC6B-6653-4483-A0B5-7BECB38BB9B0}" presName="composite" presStyleCnt="0"/>
      <dgm:spPr/>
    </dgm:pt>
    <dgm:pt modelId="{6AF5D82B-9B4A-4AED-B6C3-C4653DAF2A9F}" type="pres">
      <dgm:prSet presAssocID="{90D3EC6B-6653-4483-A0B5-7BECB38BB9B0}" presName="LShape" presStyleLbl="alignNode1" presStyleIdx="2" presStyleCnt="5"/>
      <dgm:spPr/>
    </dgm:pt>
    <dgm:pt modelId="{146A2F77-8050-41F6-B1B1-193645D29BF9}" type="pres">
      <dgm:prSet presAssocID="{90D3EC6B-6653-4483-A0B5-7BECB38BB9B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71114-4211-48D3-986E-1AA59E52BE3C}" type="pres">
      <dgm:prSet presAssocID="{90D3EC6B-6653-4483-A0B5-7BECB38BB9B0}" presName="Triangle" presStyleLbl="alignNode1" presStyleIdx="3" presStyleCnt="5"/>
      <dgm:spPr/>
    </dgm:pt>
    <dgm:pt modelId="{979F16C3-9E57-4291-A10C-BA7F076BAF51}" type="pres">
      <dgm:prSet presAssocID="{E746D6C9-ABAB-4C11-B1C8-F63A4CFE6A71}" presName="sibTrans" presStyleCnt="0"/>
      <dgm:spPr/>
    </dgm:pt>
    <dgm:pt modelId="{CCCCB860-6A08-4A8C-BA5A-B6B529B8EDD9}" type="pres">
      <dgm:prSet presAssocID="{E746D6C9-ABAB-4C11-B1C8-F63A4CFE6A71}" presName="space" presStyleCnt="0"/>
      <dgm:spPr/>
    </dgm:pt>
    <dgm:pt modelId="{8603E268-E813-4566-96CC-C02D914BC147}" type="pres">
      <dgm:prSet presAssocID="{6B65F09B-87D8-4CE2-B74B-229F67673D02}" presName="composite" presStyleCnt="0"/>
      <dgm:spPr/>
    </dgm:pt>
    <dgm:pt modelId="{A8E600C8-30C6-4C61-8B81-487A4406FF64}" type="pres">
      <dgm:prSet presAssocID="{6B65F09B-87D8-4CE2-B74B-229F67673D02}" presName="LShape" presStyleLbl="alignNode1" presStyleIdx="4" presStyleCnt="5"/>
      <dgm:spPr/>
    </dgm:pt>
    <dgm:pt modelId="{13648E90-F53D-4D65-A267-A6ABA87D62D1}" type="pres">
      <dgm:prSet presAssocID="{6B65F09B-87D8-4CE2-B74B-229F67673D0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F97A43-7271-4675-8F12-2AAD7A8ABAD5}" type="presOf" srcId="{CAA70C02-F96C-4F8A-8DF5-6DC701F30AAA}" destId="{C5C089F3-07A5-4B39-BF36-6D20C561DFD2}" srcOrd="0" destOrd="0" presId="urn:microsoft.com/office/officeart/2009/3/layout/StepUpProcess"/>
    <dgm:cxn modelId="{D7746126-120F-452B-95E8-02EA96C74747}" srcId="{CAA70C02-F96C-4F8A-8DF5-6DC701F30AAA}" destId="{6B65F09B-87D8-4CE2-B74B-229F67673D02}" srcOrd="2" destOrd="0" parTransId="{4F4C530B-CCF0-4865-935F-AACFB6B7079A}" sibTransId="{14C01DAD-69A5-48E4-BDBC-140995AD9B2A}"/>
    <dgm:cxn modelId="{4082818B-A6EC-447A-9E06-B28ADBBB6650}" type="presOf" srcId="{F4BF753F-EA5D-494F-B9FA-26959B69CCAF}" destId="{643E37B6-6691-42B7-A736-AA8CA45A7B8F}" srcOrd="0" destOrd="0" presId="urn:microsoft.com/office/officeart/2009/3/layout/StepUpProcess"/>
    <dgm:cxn modelId="{770A7E6C-DE62-4E50-937D-87FCBD14A355}" srcId="{CAA70C02-F96C-4F8A-8DF5-6DC701F30AAA}" destId="{90D3EC6B-6653-4483-A0B5-7BECB38BB9B0}" srcOrd="1" destOrd="0" parTransId="{37A51D82-89D2-4503-B4C0-93501C3FFA87}" sibTransId="{E746D6C9-ABAB-4C11-B1C8-F63A4CFE6A71}"/>
    <dgm:cxn modelId="{2BE3BA01-FE77-4D1F-B308-32C6A56E4A3E}" type="presOf" srcId="{6B65F09B-87D8-4CE2-B74B-229F67673D02}" destId="{13648E90-F53D-4D65-A267-A6ABA87D62D1}" srcOrd="0" destOrd="0" presId="urn:microsoft.com/office/officeart/2009/3/layout/StepUpProcess"/>
    <dgm:cxn modelId="{495A1DE6-BAC2-4057-81B0-4E8BE3644A20}" type="presOf" srcId="{90D3EC6B-6653-4483-A0B5-7BECB38BB9B0}" destId="{146A2F77-8050-41F6-B1B1-193645D29BF9}" srcOrd="0" destOrd="0" presId="urn:microsoft.com/office/officeart/2009/3/layout/StepUpProcess"/>
    <dgm:cxn modelId="{D28D5B88-91F8-4F82-808C-ABE0A4B0731D}" srcId="{CAA70C02-F96C-4F8A-8DF5-6DC701F30AAA}" destId="{F4BF753F-EA5D-494F-B9FA-26959B69CCAF}" srcOrd="0" destOrd="0" parTransId="{F5AE8D7D-8430-444B-9F61-EFE17EBB2061}" sibTransId="{749AC841-9698-4ED4-83D6-F01346C8046D}"/>
    <dgm:cxn modelId="{55DC49CA-DC3C-449F-88FF-A4E45D3CD864}" type="presParOf" srcId="{C5C089F3-07A5-4B39-BF36-6D20C561DFD2}" destId="{17C6EDDE-2DEE-4080-A608-D079721F1C3A}" srcOrd="0" destOrd="0" presId="urn:microsoft.com/office/officeart/2009/3/layout/StepUpProcess"/>
    <dgm:cxn modelId="{BB38E4F3-6840-42E8-83EE-DAA5058981E2}" type="presParOf" srcId="{17C6EDDE-2DEE-4080-A608-D079721F1C3A}" destId="{D3C1383E-60DB-4D66-8A92-FB650D557A0A}" srcOrd="0" destOrd="0" presId="urn:microsoft.com/office/officeart/2009/3/layout/StepUpProcess"/>
    <dgm:cxn modelId="{D8DF2A13-BD65-47E9-A79B-2DA8AFC90DCE}" type="presParOf" srcId="{17C6EDDE-2DEE-4080-A608-D079721F1C3A}" destId="{643E37B6-6691-42B7-A736-AA8CA45A7B8F}" srcOrd="1" destOrd="0" presId="urn:microsoft.com/office/officeart/2009/3/layout/StepUpProcess"/>
    <dgm:cxn modelId="{21C2C437-DE50-4E88-98F5-6A3E85CD366A}" type="presParOf" srcId="{17C6EDDE-2DEE-4080-A608-D079721F1C3A}" destId="{B7E5C491-60D3-4AF7-8AFA-ACAC3C24A44B}" srcOrd="2" destOrd="0" presId="urn:microsoft.com/office/officeart/2009/3/layout/StepUpProcess"/>
    <dgm:cxn modelId="{C2F8FA0B-7EFE-427B-8AB5-C5BB305CD410}" type="presParOf" srcId="{C5C089F3-07A5-4B39-BF36-6D20C561DFD2}" destId="{39B0B066-F6AE-4CDE-AF0E-1BCF49BC0FD3}" srcOrd="1" destOrd="0" presId="urn:microsoft.com/office/officeart/2009/3/layout/StepUpProcess"/>
    <dgm:cxn modelId="{E48BFE60-5C37-40B5-A998-3477B8E1B5BE}" type="presParOf" srcId="{39B0B066-F6AE-4CDE-AF0E-1BCF49BC0FD3}" destId="{04549328-0DB2-4244-988B-4E6B4AE29B94}" srcOrd="0" destOrd="0" presId="urn:microsoft.com/office/officeart/2009/3/layout/StepUpProcess"/>
    <dgm:cxn modelId="{7C81D6A9-6B35-4C89-B2D2-A8DCE7A58A0D}" type="presParOf" srcId="{C5C089F3-07A5-4B39-BF36-6D20C561DFD2}" destId="{ED031D21-3983-4540-8CC1-D7ED1D6A7DB8}" srcOrd="2" destOrd="0" presId="urn:microsoft.com/office/officeart/2009/3/layout/StepUpProcess"/>
    <dgm:cxn modelId="{5EBE8630-7183-4F7C-AE93-784239BAE3AA}" type="presParOf" srcId="{ED031D21-3983-4540-8CC1-D7ED1D6A7DB8}" destId="{6AF5D82B-9B4A-4AED-B6C3-C4653DAF2A9F}" srcOrd="0" destOrd="0" presId="urn:microsoft.com/office/officeart/2009/3/layout/StepUpProcess"/>
    <dgm:cxn modelId="{25E9A6B2-1401-4906-A318-D34C08523FD5}" type="presParOf" srcId="{ED031D21-3983-4540-8CC1-D7ED1D6A7DB8}" destId="{146A2F77-8050-41F6-B1B1-193645D29BF9}" srcOrd="1" destOrd="0" presId="urn:microsoft.com/office/officeart/2009/3/layout/StepUpProcess"/>
    <dgm:cxn modelId="{F54F0F44-FD60-4C13-82D6-A41B0FF5574E}" type="presParOf" srcId="{ED031D21-3983-4540-8CC1-D7ED1D6A7DB8}" destId="{74F71114-4211-48D3-986E-1AA59E52BE3C}" srcOrd="2" destOrd="0" presId="urn:microsoft.com/office/officeart/2009/3/layout/StepUpProcess"/>
    <dgm:cxn modelId="{90B0A7B3-4DA6-49CF-A852-65D92A41613D}" type="presParOf" srcId="{C5C089F3-07A5-4B39-BF36-6D20C561DFD2}" destId="{979F16C3-9E57-4291-A10C-BA7F076BAF51}" srcOrd="3" destOrd="0" presId="urn:microsoft.com/office/officeart/2009/3/layout/StepUpProcess"/>
    <dgm:cxn modelId="{5E6966C7-E8C2-44F1-B213-79A96AB26D92}" type="presParOf" srcId="{979F16C3-9E57-4291-A10C-BA7F076BAF51}" destId="{CCCCB860-6A08-4A8C-BA5A-B6B529B8EDD9}" srcOrd="0" destOrd="0" presId="urn:microsoft.com/office/officeart/2009/3/layout/StepUpProcess"/>
    <dgm:cxn modelId="{A8368D65-0AF9-4E6D-8BE0-A78F94740F55}" type="presParOf" srcId="{C5C089F3-07A5-4B39-BF36-6D20C561DFD2}" destId="{8603E268-E813-4566-96CC-C02D914BC147}" srcOrd="4" destOrd="0" presId="urn:microsoft.com/office/officeart/2009/3/layout/StepUpProcess"/>
    <dgm:cxn modelId="{70BFD48D-5F5E-43C0-8BB2-084578A6605E}" type="presParOf" srcId="{8603E268-E813-4566-96CC-C02D914BC147}" destId="{A8E600C8-30C6-4C61-8B81-487A4406FF64}" srcOrd="0" destOrd="0" presId="urn:microsoft.com/office/officeart/2009/3/layout/StepUpProcess"/>
    <dgm:cxn modelId="{B3E14F1E-FF8C-4E53-87B6-123ABC1A2DDD}" type="presParOf" srcId="{8603E268-E813-4566-96CC-C02D914BC147}" destId="{13648E90-F53D-4D65-A267-A6ABA87D62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C9A757-8E0C-40B6-8238-18E715C0925E}" type="doc">
      <dgm:prSet loTypeId="urn:microsoft.com/office/officeart/2011/layout/HexagonRadial" loCatId="cycle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46F8928E-7BD6-4C14-96DD-B274B5180B68}">
      <dgm:prSet phldrT="[Texto]"/>
      <dgm:spPr/>
      <dgm:t>
        <a:bodyPr/>
        <a:lstStyle/>
        <a:p>
          <a:r>
            <a:rPr lang="es-EC" smtClean="0"/>
            <a:t>Fortalecer su crecimiento, rentabilidad y enfoque de valor agregado.</a:t>
          </a:r>
          <a:endParaRPr lang="es-EC" dirty="0"/>
        </a:p>
      </dgm:t>
    </dgm:pt>
    <dgm:pt modelId="{A9845103-9B5D-40FE-8A06-45E5428ACD08}" type="parTrans" cxnId="{72380D38-4772-4844-B30B-F7329918E2B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F891C0C-D739-49C3-ACA2-A5AA0F41C518}" type="sibTrans" cxnId="{72380D38-4772-4844-B30B-F7329918E2B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255A45C-2BD7-4EF0-BD3D-1E6B2FD42C4A}">
      <dgm:prSet phldrT="[Texto]"/>
      <dgm:spPr/>
      <dgm:t>
        <a:bodyPr/>
        <a:lstStyle/>
        <a:p>
          <a:r>
            <a:rPr lang="es-EC" smtClean="0"/>
            <a:t>Mejorar Procesos, logrando  de eficiencia en el manejo de recursos</a:t>
          </a:r>
          <a:endParaRPr lang="es-EC" dirty="0"/>
        </a:p>
      </dgm:t>
    </dgm:pt>
    <dgm:pt modelId="{299FEB58-84A8-4433-A2C3-57FB9261F63D}" type="parTrans" cxnId="{BBCBC159-D392-47C9-B8AA-CB1380284AA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3C82325-15BE-40FB-830D-92CB2EA3D3D7}" type="sibTrans" cxnId="{BBCBC159-D392-47C9-B8AA-CB1380284AA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CEF0F22-CBD5-4DFD-991D-93611F7F58B3}">
      <dgm:prSet/>
      <dgm:spPr/>
      <dgm:t>
        <a:bodyPr/>
        <a:lstStyle/>
        <a:p>
          <a:r>
            <a:rPr lang="es-EC" smtClean="0"/>
            <a:t>Estrategias publicitarias productos diferenciados y atención personalizada</a:t>
          </a:r>
          <a:endParaRPr lang="es-EC" dirty="0"/>
        </a:p>
      </dgm:t>
    </dgm:pt>
    <dgm:pt modelId="{1608C095-288F-4F41-8BD5-0F1F851DF6FB}" type="parTrans" cxnId="{D64C43DB-327C-4862-97F6-64AA556174E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7705818-510F-4EF5-861F-687043CD1765}" type="sibTrans" cxnId="{D64C43DB-327C-4862-97F6-64AA556174E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9BA1705-1604-476F-8CEC-D0776DC309BF}">
      <dgm:prSet phldrT="[Texto]"/>
      <dgm:spPr/>
      <dgm:t>
        <a:bodyPr/>
        <a:lstStyle/>
        <a:p>
          <a:r>
            <a:rPr lang="es-EC" smtClean="0"/>
            <a:t>Inversión en Activos Fijos para la producción</a:t>
          </a:r>
          <a:endParaRPr lang="es-EC" dirty="0"/>
        </a:p>
      </dgm:t>
    </dgm:pt>
    <dgm:pt modelId="{677F9582-FD54-4785-A76E-22A6B0EAAE21}" type="parTrans" cxnId="{E4D7D7BC-ADCC-4868-80C8-18E3D7F02CC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945907B-3A4E-4B9C-8AE0-9E508B523C0A}" type="sibTrans" cxnId="{E4D7D7BC-ADCC-4868-80C8-18E3D7F02CC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147C152-8197-432C-98AF-03C68F2FC2CD}">
      <dgm:prSet phldrT="[Texto]"/>
      <dgm:spPr/>
      <dgm:t>
        <a:bodyPr/>
        <a:lstStyle/>
        <a:p>
          <a:r>
            <a:rPr lang="es-EC" smtClean="0"/>
            <a:t>Buscar nuevos mecanismos de financiamiento con menores niveles de riesgo</a:t>
          </a:r>
          <a:endParaRPr lang="es-EC" dirty="0"/>
        </a:p>
      </dgm:t>
    </dgm:pt>
    <dgm:pt modelId="{6C295C68-B5FA-430E-890E-A7C88F548A97}" type="parTrans" cxnId="{1EECCC98-9DA6-468E-9D8F-AD256A346D2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34AE820-7FBB-4E5F-8A20-06379B539409}" type="sibTrans" cxnId="{1EECCC98-9DA6-468E-9D8F-AD256A346D2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0841246-B04B-490E-A849-F427138B5896}">
      <dgm:prSet phldrT="[Texto]"/>
      <dgm:spPr/>
      <dgm:t>
        <a:bodyPr/>
        <a:lstStyle/>
        <a:p>
          <a:r>
            <a:rPr lang="es-EC" smtClean="0"/>
            <a:t>Utilizar la investigación como una herramienta de planificación, análisis y gestión para la toma de decisiones</a:t>
          </a:r>
          <a:endParaRPr lang="es-EC" dirty="0"/>
        </a:p>
      </dgm:t>
    </dgm:pt>
    <dgm:pt modelId="{5ACA0138-569D-46DB-AC5E-EDADC0740A01}" type="parTrans" cxnId="{B2ADEB73-2EF1-4323-A30C-F5067F8C246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F4A3973-47F1-47EB-9AEA-A9429A6B405F}" type="sibTrans" cxnId="{B2ADEB73-2EF1-4323-A30C-F5067F8C246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A8775AE-78A8-4F47-B54A-75D52B7B8683}">
      <dgm:prSet phldrT="[Texto]" phldr="1"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8573F77-B64E-416C-BD3E-881A3D3E2BC5}" type="parTrans" cxnId="{617CF4EF-0265-4A33-A855-5A9D517B543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08C4CC6-EA99-4EBC-B4F3-1CE9F450DA95}" type="sibTrans" cxnId="{617CF4EF-0265-4A33-A855-5A9D517B543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466DCED-A891-4F50-BB14-24881054020C}">
      <dgm:prSet/>
      <dgm:spPr/>
      <dgm:t>
        <a:bodyPr/>
        <a:lstStyle/>
        <a:p>
          <a:r>
            <a:rPr lang="es-EC" smtClean="0"/>
            <a:t>Redefinir políticas financieras y de crédito</a:t>
          </a:r>
          <a:endParaRPr lang="es-EC" dirty="0"/>
        </a:p>
      </dgm:t>
    </dgm:pt>
    <dgm:pt modelId="{8FC28D9D-7864-4D54-8296-CE21E262362A}" type="parTrans" cxnId="{87A535A5-6264-47E8-B7E7-E8C3EFDE8F5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C5971F7-BE67-4CC6-A480-195689EA5856}" type="sibTrans" cxnId="{87A535A5-6264-47E8-B7E7-E8C3EFDE8F5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84AD91D-9ABE-4294-881F-FC3F37B8D1FF}" type="pres">
      <dgm:prSet presAssocID="{53C9A757-8E0C-40B6-8238-18E715C092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13F9708-753D-4661-9C44-E68AE4B1F84D}" type="pres">
      <dgm:prSet presAssocID="{46F8928E-7BD6-4C14-96DD-B274B5180B6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FA851F8F-B318-4D0E-8533-8D96D4482F6B}" type="pres">
      <dgm:prSet presAssocID="{6255A45C-2BD7-4EF0-BD3D-1E6B2FD42C4A}" presName="Accent1" presStyleCnt="0"/>
      <dgm:spPr/>
      <dgm:t>
        <a:bodyPr/>
        <a:lstStyle/>
        <a:p>
          <a:endParaRPr lang="es-EC"/>
        </a:p>
      </dgm:t>
    </dgm:pt>
    <dgm:pt modelId="{97B6A610-6698-42D1-AFEC-8DDDE08FF3AA}" type="pres">
      <dgm:prSet presAssocID="{6255A45C-2BD7-4EF0-BD3D-1E6B2FD42C4A}" presName="Accent" presStyleLbl="bgShp" presStyleIdx="0" presStyleCnt="6"/>
      <dgm:spPr/>
      <dgm:t>
        <a:bodyPr/>
        <a:lstStyle/>
        <a:p>
          <a:endParaRPr lang="es-EC"/>
        </a:p>
      </dgm:t>
    </dgm:pt>
    <dgm:pt modelId="{8408B14E-FDC1-4A17-96C9-9185A7C4858B}" type="pres">
      <dgm:prSet presAssocID="{6255A45C-2BD7-4EF0-BD3D-1E6B2FD42C4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D3FD1B-6780-416B-AF5A-F7B33B5EB66A}" type="pres">
      <dgm:prSet presAssocID="{2CEF0F22-CBD5-4DFD-991D-93611F7F58B3}" presName="Accent2" presStyleCnt="0"/>
      <dgm:spPr/>
      <dgm:t>
        <a:bodyPr/>
        <a:lstStyle/>
        <a:p>
          <a:endParaRPr lang="es-EC"/>
        </a:p>
      </dgm:t>
    </dgm:pt>
    <dgm:pt modelId="{3C62C819-78BA-4558-8A35-0108F6800F5C}" type="pres">
      <dgm:prSet presAssocID="{2CEF0F22-CBD5-4DFD-991D-93611F7F58B3}" presName="Accent" presStyleLbl="bgShp" presStyleIdx="1" presStyleCnt="6"/>
      <dgm:spPr/>
      <dgm:t>
        <a:bodyPr/>
        <a:lstStyle/>
        <a:p>
          <a:endParaRPr lang="es-EC"/>
        </a:p>
      </dgm:t>
    </dgm:pt>
    <dgm:pt modelId="{A3039B4F-2F12-4399-9CAA-A6CE8749BEA0}" type="pres">
      <dgm:prSet presAssocID="{2CEF0F22-CBD5-4DFD-991D-93611F7F58B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6D616F-18D0-4EDC-9148-94F484BC3D95}" type="pres">
      <dgm:prSet presAssocID="{5466DCED-A891-4F50-BB14-24881054020C}" presName="Accent3" presStyleCnt="0"/>
      <dgm:spPr/>
      <dgm:t>
        <a:bodyPr/>
        <a:lstStyle/>
        <a:p>
          <a:endParaRPr lang="es-EC"/>
        </a:p>
      </dgm:t>
    </dgm:pt>
    <dgm:pt modelId="{A340C14F-CEE7-4CB4-8C74-9F71B22948AB}" type="pres">
      <dgm:prSet presAssocID="{5466DCED-A891-4F50-BB14-24881054020C}" presName="Accent" presStyleLbl="bgShp" presStyleIdx="2" presStyleCnt="6"/>
      <dgm:spPr/>
      <dgm:t>
        <a:bodyPr/>
        <a:lstStyle/>
        <a:p>
          <a:endParaRPr lang="es-EC"/>
        </a:p>
      </dgm:t>
    </dgm:pt>
    <dgm:pt modelId="{924DA7BD-29BD-408B-96EA-0855E2A909CA}" type="pres">
      <dgm:prSet presAssocID="{5466DCED-A891-4F50-BB14-24881054020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120EFA-842E-4E11-9D5A-6DA85FE3E288}" type="pres">
      <dgm:prSet presAssocID="{29BA1705-1604-476F-8CEC-D0776DC309BF}" presName="Accent4" presStyleCnt="0"/>
      <dgm:spPr/>
      <dgm:t>
        <a:bodyPr/>
        <a:lstStyle/>
        <a:p>
          <a:endParaRPr lang="es-EC"/>
        </a:p>
      </dgm:t>
    </dgm:pt>
    <dgm:pt modelId="{02000DB2-3AB7-4DFC-851D-4DC6F522FE44}" type="pres">
      <dgm:prSet presAssocID="{29BA1705-1604-476F-8CEC-D0776DC309BF}" presName="Accent" presStyleLbl="bgShp" presStyleIdx="3" presStyleCnt="6"/>
      <dgm:spPr/>
      <dgm:t>
        <a:bodyPr/>
        <a:lstStyle/>
        <a:p>
          <a:endParaRPr lang="es-EC"/>
        </a:p>
      </dgm:t>
    </dgm:pt>
    <dgm:pt modelId="{B66FBA37-379E-4ED1-99C8-7957DF0B7105}" type="pres">
      <dgm:prSet presAssocID="{29BA1705-1604-476F-8CEC-D0776DC309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9229CB-0DB0-46FD-83D3-2F7AB5B5C5E4}" type="pres">
      <dgm:prSet presAssocID="{6147C152-8197-432C-98AF-03C68F2FC2CD}" presName="Accent5" presStyleCnt="0"/>
      <dgm:spPr/>
      <dgm:t>
        <a:bodyPr/>
        <a:lstStyle/>
        <a:p>
          <a:endParaRPr lang="es-EC"/>
        </a:p>
      </dgm:t>
    </dgm:pt>
    <dgm:pt modelId="{2E64469E-03E4-4546-9C25-B778AD5E33F5}" type="pres">
      <dgm:prSet presAssocID="{6147C152-8197-432C-98AF-03C68F2FC2CD}" presName="Accent" presStyleLbl="bgShp" presStyleIdx="4" presStyleCnt="6"/>
      <dgm:spPr/>
      <dgm:t>
        <a:bodyPr/>
        <a:lstStyle/>
        <a:p>
          <a:endParaRPr lang="es-EC"/>
        </a:p>
      </dgm:t>
    </dgm:pt>
    <dgm:pt modelId="{8E110AC4-7F6F-4C60-97BF-A813A09FC01F}" type="pres">
      <dgm:prSet presAssocID="{6147C152-8197-432C-98AF-03C68F2FC2C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1FD7A8-62F7-45CA-A4EA-85D1242472F3}" type="pres">
      <dgm:prSet presAssocID="{20841246-B04B-490E-A849-F427138B5896}" presName="Accent6" presStyleCnt="0"/>
      <dgm:spPr/>
      <dgm:t>
        <a:bodyPr/>
        <a:lstStyle/>
        <a:p>
          <a:endParaRPr lang="es-EC"/>
        </a:p>
      </dgm:t>
    </dgm:pt>
    <dgm:pt modelId="{56D7CFF0-B915-4586-9C09-6E29B1BDE3B9}" type="pres">
      <dgm:prSet presAssocID="{20841246-B04B-490E-A849-F427138B5896}" presName="Accent" presStyleLbl="bgShp" presStyleIdx="5" presStyleCnt="6"/>
      <dgm:spPr/>
      <dgm:t>
        <a:bodyPr/>
        <a:lstStyle/>
        <a:p>
          <a:endParaRPr lang="es-EC"/>
        </a:p>
      </dgm:t>
    </dgm:pt>
    <dgm:pt modelId="{84C4CC15-BEA0-42EA-9F35-8C7739C79FF3}" type="pres">
      <dgm:prSet presAssocID="{20841246-B04B-490E-A849-F427138B589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363898-E731-49C1-89AB-F60A11F080FA}" type="presOf" srcId="{6255A45C-2BD7-4EF0-BD3D-1E6B2FD42C4A}" destId="{8408B14E-FDC1-4A17-96C9-9185A7C4858B}" srcOrd="0" destOrd="0" presId="urn:microsoft.com/office/officeart/2011/layout/HexagonRadial"/>
    <dgm:cxn modelId="{90514DA9-5B79-4236-A742-603DF323F07D}" type="presOf" srcId="{2CEF0F22-CBD5-4DFD-991D-93611F7F58B3}" destId="{A3039B4F-2F12-4399-9CAA-A6CE8749BEA0}" srcOrd="0" destOrd="0" presId="urn:microsoft.com/office/officeart/2011/layout/HexagonRadial"/>
    <dgm:cxn modelId="{BBCBC159-D392-47C9-B8AA-CB1380284AAC}" srcId="{46F8928E-7BD6-4C14-96DD-B274B5180B68}" destId="{6255A45C-2BD7-4EF0-BD3D-1E6B2FD42C4A}" srcOrd="0" destOrd="0" parTransId="{299FEB58-84A8-4433-A2C3-57FB9261F63D}" sibTransId="{83C82325-15BE-40FB-830D-92CB2EA3D3D7}"/>
    <dgm:cxn modelId="{D64C43DB-327C-4862-97F6-64AA556174E2}" srcId="{46F8928E-7BD6-4C14-96DD-B274B5180B68}" destId="{2CEF0F22-CBD5-4DFD-991D-93611F7F58B3}" srcOrd="1" destOrd="0" parTransId="{1608C095-288F-4F41-8BD5-0F1F851DF6FB}" sibTransId="{57705818-510F-4EF5-861F-687043CD1765}"/>
    <dgm:cxn modelId="{624C938B-04A4-4EE0-961C-8E4071EE76C0}" type="presOf" srcId="{46F8928E-7BD6-4C14-96DD-B274B5180B68}" destId="{613F9708-753D-4661-9C44-E68AE4B1F84D}" srcOrd="0" destOrd="0" presId="urn:microsoft.com/office/officeart/2011/layout/HexagonRadial"/>
    <dgm:cxn modelId="{1EECCC98-9DA6-468E-9D8F-AD256A346D2C}" srcId="{46F8928E-7BD6-4C14-96DD-B274B5180B68}" destId="{6147C152-8197-432C-98AF-03C68F2FC2CD}" srcOrd="4" destOrd="0" parTransId="{6C295C68-B5FA-430E-890E-A7C88F548A97}" sibTransId="{634AE820-7FBB-4E5F-8A20-06379B539409}"/>
    <dgm:cxn modelId="{279A1188-B508-4D3A-9AED-8591757C7B10}" type="presOf" srcId="{53C9A757-8E0C-40B6-8238-18E715C0925E}" destId="{084AD91D-9ABE-4294-881F-FC3F37B8D1FF}" srcOrd="0" destOrd="0" presId="urn:microsoft.com/office/officeart/2011/layout/HexagonRadial"/>
    <dgm:cxn modelId="{87A535A5-6264-47E8-B7E7-E8C3EFDE8F58}" srcId="{46F8928E-7BD6-4C14-96DD-B274B5180B68}" destId="{5466DCED-A891-4F50-BB14-24881054020C}" srcOrd="2" destOrd="0" parTransId="{8FC28D9D-7864-4D54-8296-CE21E262362A}" sibTransId="{AC5971F7-BE67-4CC6-A480-195689EA5856}"/>
    <dgm:cxn modelId="{E50F41A7-E1A8-4354-B791-5F2629F5EE63}" type="presOf" srcId="{20841246-B04B-490E-A849-F427138B5896}" destId="{84C4CC15-BEA0-42EA-9F35-8C7739C79FF3}" srcOrd="0" destOrd="0" presId="urn:microsoft.com/office/officeart/2011/layout/HexagonRadial"/>
    <dgm:cxn modelId="{617CF4EF-0265-4A33-A855-5A9D517B5433}" srcId="{46F8928E-7BD6-4C14-96DD-B274B5180B68}" destId="{FA8775AE-78A8-4F47-B54A-75D52B7B8683}" srcOrd="6" destOrd="0" parTransId="{88573F77-B64E-416C-BD3E-881A3D3E2BC5}" sibTransId="{508C4CC6-EA99-4EBC-B4F3-1CE9F450DA95}"/>
    <dgm:cxn modelId="{72380D38-4772-4844-B30B-F7329918E2BC}" srcId="{53C9A757-8E0C-40B6-8238-18E715C0925E}" destId="{46F8928E-7BD6-4C14-96DD-B274B5180B68}" srcOrd="0" destOrd="0" parTransId="{A9845103-9B5D-40FE-8A06-45E5428ACD08}" sibTransId="{DF891C0C-D739-49C3-ACA2-A5AA0F41C518}"/>
    <dgm:cxn modelId="{B2ADEB73-2EF1-4323-A30C-F5067F8C2465}" srcId="{46F8928E-7BD6-4C14-96DD-B274B5180B68}" destId="{20841246-B04B-490E-A849-F427138B5896}" srcOrd="5" destOrd="0" parTransId="{5ACA0138-569D-46DB-AC5E-EDADC0740A01}" sibTransId="{2F4A3973-47F1-47EB-9AEA-A9429A6B405F}"/>
    <dgm:cxn modelId="{AC30F298-E3F6-455F-BE4F-A82703F50365}" type="presOf" srcId="{6147C152-8197-432C-98AF-03C68F2FC2CD}" destId="{8E110AC4-7F6F-4C60-97BF-A813A09FC01F}" srcOrd="0" destOrd="0" presId="urn:microsoft.com/office/officeart/2011/layout/HexagonRadial"/>
    <dgm:cxn modelId="{7ECCF6CE-DC16-44DE-86FD-157F0D650059}" type="presOf" srcId="{29BA1705-1604-476F-8CEC-D0776DC309BF}" destId="{B66FBA37-379E-4ED1-99C8-7957DF0B7105}" srcOrd="0" destOrd="0" presId="urn:microsoft.com/office/officeart/2011/layout/HexagonRadial"/>
    <dgm:cxn modelId="{E4D7D7BC-ADCC-4868-80C8-18E3D7F02CC9}" srcId="{46F8928E-7BD6-4C14-96DD-B274B5180B68}" destId="{29BA1705-1604-476F-8CEC-D0776DC309BF}" srcOrd="3" destOrd="0" parTransId="{677F9582-FD54-4785-A76E-22A6B0EAAE21}" sibTransId="{4945907B-3A4E-4B9C-8AE0-9E508B523C0A}"/>
    <dgm:cxn modelId="{B78BB973-2188-45C4-BE0E-BC99A42BA690}" type="presOf" srcId="{5466DCED-A891-4F50-BB14-24881054020C}" destId="{924DA7BD-29BD-408B-96EA-0855E2A909CA}" srcOrd="0" destOrd="0" presId="urn:microsoft.com/office/officeart/2011/layout/HexagonRadial"/>
    <dgm:cxn modelId="{1ED631CD-8FE8-4634-B4F7-43A460798B5C}" type="presParOf" srcId="{084AD91D-9ABE-4294-881F-FC3F37B8D1FF}" destId="{613F9708-753D-4661-9C44-E68AE4B1F84D}" srcOrd="0" destOrd="0" presId="urn:microsoft.com/office/officeart/2011/layout/HexagonRadial"/>
    <dgm:cxn modelId="{F3574BBD-0943-44E8-9E45-3A372CA0610C}" type="presParOf" srcId="{084AD91D-9ABE-4294-881F-FC3F37B8D1FF}" destId="{FA851F8F-B318-4D0E-8533-8D96D4482F6B}" srcOrd="1" destOrd="0" presId="urn:microsoft.com/office/officeart/2011/layout/HexagonRadial"/>
    <dgm:cxn modelId="{F16B8A4B-66BD-4D7B-A10F-3A1D616F9CF5}" type="presParOf" srcId="{FA851F8F-B318-4D0E-8533-8D96D4482F6B}" destId="{97B6A610-6698-42D1-AFEC-8DDDE08FF3AA}" srcOrd="0" destOrd="0" presId="urn:microsoft.com/office/officeart/2011/layout/HexagonRadial"/>
    <dgm:cxn modelId="{C3FFAC36-F00D-4B65-8B1E-C2B326913DD1}" type="presParOf" srcId="{084AD91D-9ABE-4294-881F-FC3F37B8D1FF}" destId="{8408B14E-FDC1-4A17-96C9-9185A7C4858B}" srcOrd="2" destOrd="0" presId="urn:microsoft.com/office/officeart/2011/layout/HexagonRadial"/>
    <dgm:cxn modelId="{0D3D54C8-8A3D-4BC3-A46B-6831D18D3F6B}" type="presParOf" srcId="{084AD91D-9ABE-4294-881F-FC3F37B8D1FF}" destId="{55D3FD1B-6780-416B-AF5A-F7B33B5EB66A}" srcOrd="3" destOrd="0" presId="urn:microsoft.com/office/officeart/2011/layout/HexagonRadial"/>
    <dgm:cxn modelId="{C56E8A19-A5F5-4041-A88E-E212AEE19640}" type="presParOf" srcId="{55D3FD1B-6780-416B-AF5A-F7B33B5EB66A}" destId="{3C62C819-78BA-4558-8A35-0108F6800F5C}" srcOrd="0" destOrd="0" presId="urn:microsoft.com/office/officeart/2011/layout/HexagonRadial"/>
    <dgm:cxn modelId="{76240926-889D-4C39-A516-ED9EE773A26E}" type="presParOf" srcId="{084AD91D-9ABE-4294-881F-FC3F37B8D1FF}" destId="{A3039B4F-2F12-4399-9CAA-A6CE8749BEA0}" srcOrd="4" destOrd="0" presId="urn:microsoft.com/office/officeart/2011/layout/HexagonRadial"/>
    <dgm:cxn modelId="{3AEFCE8E-C0F2-48FA-9C8F-99077C5212EB}" type="presParOf" srcId="{084AD91D-9ABE-4294-881F-FC3F37B8D1FF}" destId="{0B6D616F-18D0-4EDC-9148-94F484BC3D95}" srcOrd="5" destOrd="0" presId="urn:microsoft.com/office/officeart/2011/layout/HexagonRadial"/>
    <dgm:cxn modelId="{9F4CF42C-1FA1-4C98-8C5B-B12B14F37240}" type="presParOf" srcId="{0B6D616F-18D0-4EDC-9148-94F484BC3D95}" destId="{A340C14F-CEE7-4CB4-8C74-9F71B22948AB}" srcOrd="0" destOrd="0" presId="urn:microsoft.com/office/officeart/2011/layout/HexagonRadial"/>
    <dgm:cxn modelId="{6D537F9E-735F-424C-B7C5-F1C4E41F98EA}" type="presParOf" srcId="{084AD91D-9ABE-4294-881F-FC3F37B8D1FF}" destId="{924DA7BD-29BD-408B-96EA-0855E2A909CA}" srcOrd="6" destOrd="0" presId="urn:microsoft.com/office/officeart/2011/layout/HexagonRadial"/>
    <dgm:cxn modelId="{84875C8A-6764-4221-BD7D-6934AAC19DA6}" type="presParOf" srcId="{084AD91D-9ABE-4294-881F-FC3F37B8D1FF}" destId="{B2120EFA-842E-4E11-9D5A-6DA85FE3E288}" srcOrd="7" destOrd="0" presId="urn:microsoft.com/office/officeart/2011/layout/HexagonRadial"/>
    <dgm:cxn modelId="{6ABD9444-C805-4885-9128-52FC2F0761EA}" type="presParOf" srcId="{B2120EFA-842E-4E11-9D5A-6DA85FE3E288}" destId="{02000DB2-3AB7-4DFC-851D-4DC6F522FE44}" srcOrd="0" destOrd="0" presId="urn:microsoft.com/office/officeart/2011/layout/HexagonRadial"/>
    <dgm:cxn modelId="{2DB3573A-5E8F-40BD-9F7A-6F0D873AF131}" type="presParOf" srcId="{084AD91D-9ABE-4294-881F-FC3F37B8D1FF}" destId="{B66FBA37-379E-4ED1-99C8-7957DF0B7105}" srcOrd="8" destOrd="0" presId="urn:microsoft.com/office/officeart/2011/layout/HexagonRadial"/>
    <dgm:cxn modelId="{A6AB35F8-81AF-4434-8A55-0BCAA1DEDD94}" type="presParOf" srcId="{084AD91D-9ABE-4294-881F-FC3F37B8D1FF}" destId="{8E9229CB-0DB0-46FD-83D3-2F7AB5B5C5E4}" srcOrd="9" destOrd="0" presId="urn:microsoft.com/office/officeart/2011/layout/HexagonRadial"/>
    <dgm:cxn modelId="{23D9EDD7-6CE5-4788-8F0D-8540F71E1835}" type="presParOf" srcId="{8E9229CB-0DB0-46FD-83D3-2F7AB5B5C5E4}" destId="{2E64469E-03E4-4546-9C25-B778AD5E33F5}" srcOrd="0" destOrd="0" presId="urn:microsoft.com/office/officeart/2011/layout/HexagonRadial"/>
    <dgm:cxn modelId="{1E63925F-E5C1-47DC-A136-96828BC0E5C5}" type="presParOf" srcId="{084AD91D-9ABE-4294-881F-FC3F37B8D1FF}" destId="{8E110AC4-7F6F-4C60-97BF-A813A09FC01F}" srcOrd="10" destOrd="0" presId="urn:microsoft.com/office/officeart/2011/layout/HexagonRadial"/>
    <dgm:cxn modelId="{0AEE0386-33F1-4CBD-97E1-10DDC42A266B}" type="presParOf" srcId="{084AD91D-9ABE-4294-881F-FC3F37B8D1FF}" destId="{E11FD7A8-62F7-45CA-A4EA-85D1242472F3}" srcOrd="11" destOrd="0" presId="urn:microsoft.com/office/officeart/2011/layout/HexagonRadial"/>
    <dgm:cxn modelId="{7B20C259-0FB0-49B9-B830-717A5B3F3274}" type="presParOf" srcId="{E11FD7A8-62F7-45CA-A4EA-85D1242472F3}" destId="{56D7CFF0-B915-4586-9C09-6E29B1BDE3B9}" srcOrd="0" destOrd="0" presId="urn:microsoft.com/office/officeart/2011/layout/HexagonRadial"/>
    <dgm:cxn modelId="{038E3B4C-48B8-48F5-9B19-A2C03BC9517F}" type="presParOf" srcId="{084AD91D-9ABE-4294-881F-FC3F37B8D1FF}" destId="{84C4CC15-BEA0-42EA-9F35-8C7739C79FF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1383E-60DB-4D66-8A92-FB650D557A0A}">
      <dsp:nvSpPr>
        <dsp:cNvPr id="0" name=""/>
        <dsp:cNvSpPr/>
      </dsp:nvSpPr>
      <dsp:spPr>
        <a:xfrm rot="5400000">
          <a:off x="513150" y="1570854"/>
          <a:ext cx="1538697" cy="25603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shade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shade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3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5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3E37B6-6691-42B7-A736-AA8CA45A7B8F}">
      <dsp:nvSpPr>
        <dsp:cNvPr id="0" name=""/>
        <dsp:cNvSpPr/>
      </dsp:nvSpPr>
      <dsp:spPr>
        <a:xfrm>
          <a:off x="256303" y="2335850"/>
          <a:ext cx="2311506" cy="202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método de Flujos de Caja Descontados es la metodología más robusta al momento de valorar una empresa.</a:t>
          </a:r>
          <a:endParaRPr lang="es-EC" sz="1800" kern="1200" dirty="0"/>
        </a:p>
      </dsp:txBody>
      <dsp:txXfrm>
        <a:off x="256303" y="2335850"/>
        <a:ext cx="2311506" cy="2026170"/>
      </dsp:txXfrm>
    </dsp:sp>
    <dsp:sp modelId="{B7E5C491-60D3-4AF7-8AFA-ACAC3C24A44B}">
      <dsp:nvSpPr>
        <dsp:cNvPr id="0" name=""/>
        <dsp:cNvSpPr/>
      </dsp:nvSpPr>
      <dsp:spPr>
        <a:xfrm>
          <a:off x="2131676" y="1382357"/>
          <a:ext cx="436133" cy="43613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shade val="50000"/>
                <a:hueOff val="-15354"/>
                <a:satOff val="360"/>
                <a:lumOff val="15253"/>
                <a:alphaOff val="0"/>
                <a:tint val="73000"/>
                <a:satMod val="150000"/>
              </a:schemeClr>
            </a:gs>
            <a:gs pos="25000">
              <a:schemeClr val="accent3">
                <a:shade val="50000"/>
                <a:hueOff val="-15354"/>
                <a:satOff val="360"/>
                <a:lumOff val="15253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shade val="50000"/>
                <a:hueOff val="-15354"/>
                <a:satOff val="360"/>
                <a:lumOff val="15253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shade val="50000"/>
                <a:hueOff val="-15354"/>
                <a:satOff val="360"/>
                <a:lumOff val="15253"/>
                <a:alphaOff val="0"/>
                <a:shade val="57000"/>
                <a:satMod val="120000"/>
              </a:schemeClr>
            </a:gs>
            <a:gs pos="80000">
              <a:schemeClr val="accent3">
                <a:shade val="50000"/>
                <a:hueOff val="-15354"/>
                <a:satOff val="360"/>
                <a:lumOff val="15253"/>
                <a:alphaOff val="0"/>
                <a:shade val="56000"/>
                <a:satMod val="145000"/>
              </a:schemeClr>
            </a:gs>
            <a:gs pos="88000">
              <a:schemeClr val="accent3">
                <a:shade val="50000"/>
                <a:hueOff val="-15354"/>
                <a:satOff val="360"/>
                <a:lumOff val="15253"/>
                <a:alphaOff val="0"/>
                <a:shade val="63000"/>
                <a:satMod val="160000"/>
              </a:schemeClr>
            </a:gs>
            <a:gs pos="100000">
              <a:schemeClr val="accent3">
                <a:shade val="50000"/>
                <a:hueOff val="-15354"/>
                <a:satOff val="360"/>
                <a:lumOff val="15253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50000"/>
              <a:hueOff val="-15354"/>
              <a:satOff val="360"/>
              <a:lumOff val="15253"/>
              <a:alphaOff val="0"/>
            </a:schemeClr>
          </a:solidFill>
          <a:prstDash val="solid"/>
        </a:ln>
        <a:effectLst>
          <a:glow rad="76200">
            <a:schemeClr val="accent3">
              <a:shade val="50000"/>
              <a:hueOff val="-15354"/>
              <a:satOff val="360"/>
              <a:lumOff val="1525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50000"/>
              <a:hueOff val="-15354"/>
              <a:satOff val="360"/>
              <a:lumOff val="15253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F5D82B-9B4A-4AED-B6C3-C4653DAF2A9F}">
      <dsp:nvSpPr>
        <dsp:cNvPr id="0" name=""/>
        <dsp:cNvSpPr/>
      </dsp:nvSpPr>
      <dsp:spPr>
        <a:xfrm rot="5400000">
          <a:off x="3342885" y="870633"/>
          <a:ext cx="1538697" cy="25603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50000"/>
                <a:hueOff val="-30708"/>
                <a:satOff val="720"/>
                <a:lumOff val="30506"/>
                <a:alphaOff val="0"/>
                <a:tint val="73000"/>
                <a:satMod val="150000"/>
              </a:schemeClr>
            </a:gs>
            <a:gs pos="25000">
              <a:schemeClr val="accent3">
                <a:shade val="50000"/>
                <a:hueOff val="-30708"/>
                <a:satOff val="720"/>
                <a:lumOff val="30506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shade val="50000"/>
                <a:hueOff val="-30708"/>
                <a:satOff val="720"/>
                <a:lumOff val="30506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shade val="50000"/>
                <a:hueOff val="-30708"/>
                <a:satOff val="720"/>
                <a:lumOff val="30506"/>
                <a:alphaOff val="0"/>
                <a:shade val="57000"/>
                <a:satMod val="120000"/>
              </a:schemeClr>
            </a:gs>
            <a:gs pos="80000">
              <a:schemeClr val="accent3">
                <a:shade val="50000"/>
                <a:hueOff val="-30708"/>
                <a:satOff val="720"/>
                <a:lumOff val="30506"/>
                <a:alphaOff val="0"/>
                <a:shade val="56000"/>
                <a:satMod val="145000"/>
              </a:schemeClr>
            </a:gs>
            <a:gs pos="88000">
              <a:schemeClr val="accent3">
                <a:shade val="50000"/>
                <a:hueOff val="-30708"/>
                <a:satOff val="720"/>
                <a:lumOff val="30506"/>
                <a:alphaOff val="0"/>
                <a:shade val="63000"/>
                <a:satMod val="160000"/>
              </a:schemeClr>
            </a:gs>
            <a:gs pos="100000">
              <a:schemeClr val="accent3">
                <a:shade val="50000"/>
                <a:hueOff val="-30708"/>
                <a:satOff val="720"/>
                <a:lumOff val="30506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50000"/>
              <a:hueOff val="-30708"/>
              <a:satOff val="720"/>
              <a:lumOff val="30506"/>
              <a:alphaOff val="0"/>
            </a:schemeClr>
          </a:solidFill>
          <a:prstDash val="solid"/>
        </a:ln>
        <a:effectLst>
          <a:glow rad="76200">
            <a:schemeClr val="accent3">
              <a:shade val="50000"/>
              <a:hueOff val="-30708"/>
              <a:satOff val="720"/>
              <a:lumOff val="3050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50000"/>
              <a:hueOff val="-30708"/>
              <a:satOff val="720"/>
              <a:lumOff val="30506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6A2F77-8050-41F6-B1B1-193645D29BF9}">
      <dsp:nvSpPr>
        <dsp:cNvPr id="0" name=""/>
        <dsp:cNvSpPr/>
      </dsp:nvSpPr>
      <dsp:spPr>
        <a:xfrm>
          <a:off x="3086038" y="1635629"/>
          <a:ext cx="2311506" cy="202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empresa posee un alto nivel de financiamiento, sin embargo no se ha realizado una importante inversión en activos fijos</a:t>
          </a:r>
          <a:endParaRPr lang="es-EC" sz="1800" kern="1200" dirty="0"/>
        </a:p>
      </dsp:txBody>
      <dsp:txXfrm>
        <a:off x="3086038" y="1635629"/>
        <a:ext cx="2311506" cy="2026170"/>
      </dsp:txXfrm>
    </dsp:sp>
    <dsp:sp modelId="{74F71114-4211-48D3-986E-1AA59E52BE3C}">
      <dsp:nvSpPr>
        <dsp:cNvPr id="0" name=""/>
        <dsp:cNvSpPr/>
      </dsp:nvSpPr>
      <dsp:spPr>
        <a:xfrm>
          <a:off x="4961411" y="682137"/>
          <a:ext cx="436133" cy="43613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shade val="50000"/>
                <a:hueOff val="-30708"/>
                <a:satOff val="720"/>
                <a:lumOff val="30506"/>
                <a:alphaOff val="0"/>
                <a:tint val="73000"/>
                <a:satMod val="150000"/>
              </a:schemeClr>
            </a:gs>
            <a:gs pos="25000">
              <a:schemeClr val="accent3">
                <a:shade val="50000"/>
                <a:hueOff val="-30708"/>
                <a:satOff val="720"/>
                <a:lumOff val="30506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shade val="50000"/>
                <a:hueOff val="-30708"/>
                <a:satOff val="720"/>
                <a:lumOff val="30506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shade val="50000"/>
                <a:hueOff val="-30708"/>
                <a:satOff val="720"/>
                <a:lumOff val="30506"/>
                <a:alphaOff val="0"/>
                <a:shade val="57000"/>
                <a:satMod val="120000"/>
              </a:schemeClr>
            </a:gs>
            <a:gs pos="80000">
              <a:schemeClr val="accent3">
                <a:shade val="50000"/>
                <a:hueOff val="-30708"/>
                <a:satOff val="720"/>
                <a:lumOff val="30506"/>
                <a:alphaOff val="0"/>
                <a:shade val="56000"/>
                <a:satMod val="145000"/>
              </a:schemeClr>
            </a:gs>
            <a:gs pos="88000">
              <a:schemeClr val="accent3">
                <a:shade val="50000"/>
                <a:hueOff val="-30708"/>
                <a:satOff val="720"/>
                <a:lumOff val="30506"/>
                <a:alphaOff val="0"/>
                <a:shade val="63000"/>
                <a:satMod val="160000"/>
              </a:schemeClr>
            </a:gs>
            <a:gs pos="100000">
              <a:schemeClr val="accent3">
                <a:shade val="50000"/>
                <a:hueOff val="-30708"/>
                <a:satOff val="720"/>
                <a:lumOff val="30506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50000"/>
              <a:hueOff val="-30708"/>
              <a:satOff val="720"/>
              <a:lumOff val="30506"/>
              <a:alphaOff val="0"/>
            </a:schemeClr>
          </a:solidFill>
          <a:prstDash val="solid"/>
        </a:ln>
        <a:effectLst>
          <a:glow rad="76200">
            <a:schemeClr val="accent3">
              <a:shade val="50000"/>
              <a:hueOff val="-30708"/>
              <a:satOff val="720"/>
              <a:lumOff val="3050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50000"/>
              <a:hueOff val="-30708"/>
              <a:satOff val="720"/>
              <a:lumOff val="30506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600C8-30C6-4C61-8B81-487A4406FF64}">
      <dsp:nvSpPr>
        <dsp:cNvPr id="0" name=""/>
        <dsp:cNvSpPr/>
      </dsp:nvSpPr>
      <dsp:spPr>
        <a:xfrm rot="5400000">
          <a:off x="6172620" y="170412"/>
          <a:ext cx="1538697" cy="25603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50000"/>
                <a:hueOff val="-15354"/>
                <a:satOff val="360"/>
                <a:lumOff val="15253"/>
                <a:alphaOff val="0"/>
                <a:tint val="73000"/>
                <a:satMod val="150000"/>
              </a:schemeClr>
            </a:gs>
            <a:gs pos="25000">
              <a:schemeClr val="accent3">
                <a:shade val="50000"/>
                <a:hueOff val="-15354"/>
                <a:satOff val="360"/>
                <a:lumOff val="15253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shade val="50000"/>
                <a:hueOff val="-15354"/>
                <a:satOff val="360"/>
                <a:lumOff val="15253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shade val="50000"/>
                <a:hueOff val="-15354"/>
                <a:satOff val="360"/>
                <a:lumOff val="15253"/>
                <a:alphaOff val="0"/>
                <a:shade val="57000"/>
                <a:satMod val="120000"/>
              </a:schemeClr>
            </a:gs>
            <a:gs pos="80000">
              <a:schemeClr val="accent3">
                <a:shade val="50000"/>
                <a:hueOff val="-15354"/>
                <a:satOff val="360"/>
                <a:lumOff val="15253"/>
                <a:alphaOff val="0"/>
                <a:shade val="56000"/>
                <a:satMod val="145000"/>
              </a:schemeClr>
            </a:gs>
            <a:gs pos="88000">
              <a:schemeClr val="accent3">
                <a:shade val="50000"/>
                <a:hueOff val="-15354"/>
                <a:satOff val="360"/>
                <a:lumOff val="15253"/>
                <a:alphaOff val="0"/>
                <a:shade val="63000"/>
                <a:satMod val="160000"/>
              </a:schemeClr>
            </a:gs>
            <a:gs pos="100000">
              <a:schemeClr val="accent3">
                <a:shade val="50000"/>
                <a:hueOff val="-15354"/>
                <a:satOff val="360"/>
                <a:lumOff val="15253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50000"/>
              <a:hueOff val="-15354"/>
              <a:satOff val="360"/>
              <a:lumOff val="15253"/>
              <a:alphaOff val="0"/>
            </a:schemeClr>
          </a:solidFill>
          <a:prstDash val="solid"/>
        </a:ln>
        <a:effectLst>
          <a:glow rad="76200">
            <a:schemeClr val="accent3">
              <a:shade val="50000"/>
              <a:hueOff val="-15354"/>
              <a:satOff val="360"/>
              <a:lumOff val="1525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50000"/>
              <a:hueOff val="-15354"/>
              <a:satOff val="360"/>
              <a:lumOff val="15253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648E90-F53D-4D65-A267-A6ABA87D62D1}">
      <dsp:nvSpPr>
        <dsp:cNvPr id="0" name=""/>
        <dsp:cNvSpPr/>
      </dsp:nvSpPr>
      <dsp:spPr>
        <a:xfrm>
          <a:off x="5915773" y="935408"/>
          <a:ext cx="2311506" cy="202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valor Actual de </a:t>
          </a:r>
          <a:r>
            <a:rPr lang="es-EC" sz="1800" kern="1200" dirty="0" err="1" smtClean="0"/>
            <a:t>Moducon</a:t>
          </a:r>
          <a:r>
            <a:rPr lang="es-EC" sz="1800" kern="1200" dirty="0" smtClean="0"/>
            <a:t> Cía. Ltda. es de $792.220,09 y el valor aproximado de sus acciones es de $</a:t>
          </a:r>
          <a:r>
            <a:rPr lang="es-EC" sz="1800" kern="1200" dirty="0" smtClean="0"/>
            <a:t>1,64</a:t>
          </a:r>
          <a:endParaRPr lang="es-EC" sz="1800" kern="1200" dirty="0"/>
        </a:p>
      </dsp:txBody>
      <dsp:txXfrm>
        <a:off x="5915773" y="935408"/>
        <a:ext cx="2311506" cy="2026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F9708-753D-4661-9C44-E68AE4B1F84D}">
      <dsp:nvSpPr>
        <dsp:cNvPr id="0" name=""/>
        <dsp:cNvSpPr/>
      </dsp:nvSpPr>
      <dsp:spPr>
        <a:xfrm>
          <a:off x="3026728" y="1881612"/>
          <a:ext cx="2391610" cy="20688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Fortalecer su crecimiento, rentabilidad y enfoque de valor agregado.</a:t>
          </a:r>
          <a:endParaRPr lang="es-EC" sz="1100" kern="1200" dirty="0"/>
        </a:p>
      </dsp:txBody>
      <dsp:txXfrm>
        <a:off x="3423051" y="2224448"/>
        <a:ext cx="1598964" cy="1383168"/>
      </dsp:txXfrm>
    </dsp:sp>
    <dsp:sp modelId="{3C62C819-78BA-4558-8A35-0108F6800F5C}">
      <dsp:nvSpPr>
        <dsp:cNvPr id="0" name=""/>
        <dsp:cNvSpPr/>
      </dsp:nvSpPr>
      <dsp:spPr>
        <a:xfrm>
          <a:off x="4524336" y="891811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08B14E-FDC1-4A17-96C9-9185A7C4858B}">
      <dsp:nvSpPr>
        <dsp:cNvPr id="0" name=""/>
        <dsp:cNvSpPr/>
      </dsp:nvSpPr>
      <dsp:spPr>
        <a:xfrm>
          <a:off x="3247030" y="0"/>
          <a:ext cx="1959908" cy="16955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Mejorar Procesos, logrando  de eficiencia en el manejo de recursos</a:t>
          </a:r>
          <a:endParaRPr lang="es-EC" sz="1100" kern="1200" dirty="0"/>
        </a:p>
      </dsp:txBody>
      <dsp:txXfrm>
        <a:off x="3571829" y="280989"/>
        <a:ext cx="1310310" cy="1133572"/>
      </dsp:txXfrm>
    </dsp:sp>
    <dsp:sp modelId="{A340C14F-CEE7-4CB4-8C74-9F71B22948AB}">
      <dsp:nvSpPr>
        <dsp:cNvPr id="0" name=""/>
        <dsp:cNvSpPr/>
      </dsp:nvSpPr>
      <dsp:spPr>
        <a:xfrm>
          <a:off x="5577446" y="2345307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039B4F-2F12-4399-9CAA-A6CE8749BEA0}">
      <dsp:nvSpPr>
        <dsp:cNvPr id="0" name=""/>
        <dsp:cNvSpPr/>
      </dsp:nvSpPr>
      <dsp:spPr>
        <a:xfrm>
          <a:off x="5044493" y="1042877"/>
          <a:ext cx="1959908" cy="16955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68425"/>
                <a:satOff val="-8088"/>
                <a:lumOff val="6967"/>
                <a:alphaOff val="0"/>
                <a:tint val="73000"/>
                <a:satMod val="150000"/>
              </a:schemeClr>
            </a:gs>
            <a:gs pos="25000">
              <a:schemeClr val="accent2">
                <a:shade val="80000"/>
                <a:hueOff val="-68425"/>
                <a:satOff val="-8088"/>
                <a:lumOff val="6967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80000"/>
                <a:hueOff val="-68425"/>
                <a:satOff val="-8088"/>
                <a:lumOff val="6967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80000"/>
                <a:hueOff val="-68425"/>
                <a:satOff val="-8088"/>
                <a:lumOff val="6967"/>
                <a:alphaOff val="0"/>
                <a:shade val="57000"/>
                <a:satMod val="120000"/>
              </a:schemeClr>
            </a:gs>
            <a:gs pos="80000">
              <a:schemeClr val="accent2">
                <a:shade val="80000"/>
                <a:hueOff val="-68425"/>
                <a:satOff val="-8088"/>
                <a:lumOff val="6967"/>
                <a:alphaOff val="0"/>
                <a:shade val="56000"/>
                <a:satMod val="145000"/>
              </a:schemeClr>
            </a:gs>
            <a:gs pos="88000">
              <a:schemeClr val="accent2">
                <a:shade val="80000"/>
                <a:hueOff val="-68425"/>
                <a:satOff val="-8088"/>
                <a:lumOff val="6967"/>
                <a:alphaOff val="0"/>
                <a:shade val="63000"/>
                <a:satMod val="160000"/>
              </a:schemeClr>
            </a:gs>
            <a:gs pos="100000">
              <a:schemeClr val="accent2">
                <a:shade val="80000"/>
                <a:hueOff val="-68425"/>
                <a:satOff val="-8088"/>
                <a:lumOff val="6967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80000"/>
              <a:hueOff val="-68425"/>
              <a:satOff val="-8088"/>
              <a:lumOff val="6967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Estrategias publicitarias productos diferenciados y atención personalizada</a:t>
          </a:r>
          <a:endParaRPr lang="es-EC" sz="1100" kern="1200" dirty="0"/>
        </a:p>
      </dsp:txBody>
      <dsp:txXfrm>
        <a:off x="5369292" y="1323866"/>
        <a:ext cx="1310310" cy="1133572"/>
      </dsp:txXfrm>
    </dsp:sp>
    <dsp:sp modelId="{02000DB2-3AB7-4DFC-851D-4DC6F522FE44}">
      <dsp:nvSpPr>
        <dsp:cNvPr id="0" name=""/>
        <dsp:cNvSpPr/>
      </dsp:nvSpPr>
      <dsp:spPr>
        <a:xfrm>
          <a:off x="4845888" y="3986031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4DA7BD-29BD-408B-96EA-0855E2A909CA}">
      <dsp:nvSpPr>
        <dsp:cNvPr id="0" name=""/>
        <dsp:cNvSpPr/>
      </dsp:nvSpPr>
      <dsp:spPr>
        <a:xfrm>
          <a:off x="5044493" y="3093053"/>
          <a:ext cx="1959908" cy="16955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136851"/>
                <a:satOff val="-16176"/>
                <a:lumOff val="13934"/>
                <a:alphaOff val="0"/>
                <a:tint val="73000"/>
                <a:satMod val="150000"/>
              </a:schemeClr>
            </a:gs>
            <a:gs pos="25000">
              <a:schemeClr val="accent2">
                <a:shade val="80000"/>
                <a:hueOff val="-136851"/>
                <a:satOff val="-16176"/>
                <a:lumOff val="1393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80000"/>
                <a:hueOff val="-136851"/>
                <a:satOff val="-16176"/>
                <a:lumOff val="1393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80000"/>
                <a:hueOff val="-136851"/>
                <a:satOff val="-16176"/>
                <a:lumOff val="13934"/>
                <a:alphaOff val="0"/>
                <a:shade val="57000"/>
                <a:satMod val="120000"/>
              </a:schemeClr>
            </a:gs>
            <a:gs pos="80000">
              <a:schemeClr val="accent2">
                <a:shade val="80000"/>
                <a:hueOff val="-136851"/>
                <a:satOff val="-16176"/>
                <a:lumOff val="13934"/>
                <a:alphaOff val="0"/>
                <a:shade val="56000"/>
                <a:satMod val="145000"/>
              </a:schemeClr>
            </a:gs>
            <a:gs pos="88000">
              <a:schemeClr val="accent2">
                <a:shade val="80000"/>
                <a:hueOff val="-136851"/>
                <a:satOff val="-16176"/>
                <a:lumOff val="13934"/>
                <a:alphaOff val="0"/>
                <a:shade val="63000"/>
                <a:satMod val="160000"/>
              </a:schemeClr>
            </a:gs>
            <a:gs pos="100000">
              <a:schemeClr val="accent2">
                <a:shade val="80000"/>
                <a:hueOff val="-136851"/>
                <a:satOff val="-16176"/>
                <a:lumOff val="1393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80000"/>
              <a:hueOff val="-136851"/>
              <a:satOff val="-16176"/>
              <a:lumOff val="13934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Redefinir políticas financieras y de crédito</a:t>
          </a:r>
          <a:endParaRPr lang="es-EC" sz="1100" kern="1200" dirty="0"/>
        </a:p>
      </dsp:txBody>
      <dsp:txXfrm>
        <a:off x="5369292" y="3374042"/>
        <a:ext cx="1310310" cy="1133572"/>
      </dsp:txXfrm>
    </dsp:sp>
    <dsp:sp modelId="{2E64469E-03E4-4546-9C25-B778AD5E33F5}">
      <dsp:nvSpPr>
        <dsp:cNvPr id="0" name=""/>
        <dsp:cNvSpPr/>
      </dsp:nvSpPr>
      <dsp:spPr>
        <a:xfrm>
          <a:off x="3031178" y="4156344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6FBA37-379E-4ED1-99C8-7957DF0B7105}">
      <dsp:nvSpPr>
        <dsp:cNvPr id="0" name=""/>
        <dsp:cNvSpPr/>
      </dsp:nvSpPr>
      <dsp:spPr>
        <a:xfrm>
          <a:off x="3247030" y="4137097"/>
          <a:ext cx="1959908" cy="16955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205276"/>
                <a:satOff val="-24264"/>
                <a:lumOff val="20901"/>
                <a:alphaOff val="0"/>
                <a:tint val="73000"/>
                <a:satMod val="150000"/>
              </a:schemeClr>
            </a:gs>
            <a:gs pos="25000">
              <a:schemeClr val="accent2">
                <a:shade val="80000"/>
                <a:hueOff val="-205276"/>
                <a:satOff val="-24264"/>
                <a:lumOff val="2090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80000"/>
                <a:hueOff val="-205276"/>
                <a:satOff val="-24264"/>
                <a:lumOff val="2090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80000"/>
                <a:hueOff val="-205276"/>
                <a:satOff val="-24264"/>
                <a:lumOff val="20901"/>
                <a:alphaOff val="0"/>
                <a:shade val="57000"/>
                <a:satMod val="120000"/>
              </a:schemeClr>
            </a:gs>
            <a:gs pos="80000">
              <a:schemeClr val="accent2">
                <a:shade val="80000"/>
                <a:hueOff val="-205276"/>
                <a:satOff val="-24264"/>
                <a:lumOff val="20901"/>
                <a:alphaOff val="0"/>
                <a:shade val="56000"/>
                <a:satMod val="145000"/>
              </a:schemeClr>
            </a:gs>
            <a:gs pos="88000">
              <a:schemeClr val="accent2">
                <a:shade val="80000"/>
                <a:hueOff val="-205276"/>
                <a:satOff val="-24264"/>
                <a:lumOff val="20901"/>
                <a:alphaOff val="0"/>
                <a:shade val="63000"/>
                <a:satMod val="160000"/>
              </a:schemeClr>
            </a:gs>
            <a:gs pos="100000">
              <a:schemeClr val="accent2">
                <a:shade val="80000"/>
                <a:hueOff val="-205276"/>
                <a:satOff val="-24264"/>
                <a:lumOff val="2090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80000"/>
              <a:hueOff val="-205276"/>
              <a:satOff val="-24264"/>
              <a:lumOff val="20901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Inversión en Activos Fijos para la producción</a:t>
          </a:r>
          <a:endParaRPr lang="es-EC" sz="1100" kern="1200" dirty="0"/>
        </a:p>
      </dsp:txBody>
      <dsp:txXfrm>
        <a:off x="3571829" y="4418086"/>
        <a:ext cx="1310310" cy="1133572"/>
      </dsp:txXfrm>
    </dsp:sp>
    <dsp:sp modelId="{56D7CFF0-B915-4586-9C09-6E29B1BDE3B9}">
      <dsp:nvSpPr>
        <dsp:cNvPr id="0" name=""/>
        <dsp:cNvSpPr/>
      </dsp:nvSpPr>
      <dsp:spPr>
        <a:xfrm>
          <a:off x="1960823" y="2703432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110AC4-7F6F-4C60-97BF-A813A09FC01F}">
      <dsp:nvSpPr>
        <dsp:cNvPr id="0" name=""/>
        <dsp:cNvSpPr/>
      </dsp:nvSpPr>
      <dsp:spPr>
        <a:xfrm>
          <a:off x="1441222" y="3094219"/>
          <a:ext cx="1959908" cy="16955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273702"/>
                <a:satOff val="-32352"/>
                <a:lumOff val="27868"/>
                <a:alphaOff val="0"/>
                <a:tint val="73000"/>
                <a:satMod val="150000"/>
              </a:schemeClr>
            </a:gs>
            <a:gs pos="25000">
              <a:schemeClr val="accent2">
                <a:shade val="80000"/>
                <a:hueOff val="-273702"/>
                <a:satOff val="-32352"/>
                <a:lumOff val="2786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80000"/>
                <a:hueOff val="-273702"/>
                <a:satOff val="-32352"/>
                <a:lumOff val="2786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80000"/>
                <a:hueOff val="-273702"/>
                <a:satOff val="-32352"/>
                <a:lumOff val="27868"/>
                <a:alphaOff val="0"/>
                <a:shade val="57000"/>
                <a:satMod val="120000"/>
              </a:schemeClr>
            </a:gs>
            <a:gs pos="80000">
              <a:schemeClr val="accent2">
                <a:shade val="80000"/>
                <a:hueOff val="-273702"/>
                <a:satOff val="-32352"/>
                <a:lumOff val="27868"/>
                <a:alphaOff val="0"/>
                <a:shade val="56000"/>
                <a:satMod val="145000"/>
              </a:schemeClr>
            </a:gs>
            <a:gs pos="88000">
              <a:schemeClr val="accent2">
                <a:shade val="80000"/>
                <a:hueOff val="-273702"/>
                <a:satOff val="-32352"/>
                <a:lumOff val="27868"/>
                <a:alphaOff val="0"/>
                <a:shade val="63000"/>
                <a:satMod val="160000"/>
              </a:schemeClr>
            </a:gs>
            <a:gs pos="100000">
              <a:schemeClr val="accent2">
                <a:shade val="80000"/>
                <a:hueOff val="-273702"/>
                <a:satOff val="-32352"/>
                <a:lumOff val="2786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80000"/>
              <a:hueOff val="-273702"/>
              <a:satOff val="-32352"/>
              <a:lumOff val="2786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Buscar nuevos mecanismos de financiamiento con menores niveles de riesgo</a:t>
          </a:r>
          <a:endParaRPr lang="es-EC" sz="1100" kern="1200" dirty="0"/>
        </a:p>
      </dsp:txBody>
      <dsp:txXfrm>
        <a:off x="1766021" y="3375208"/>
        <a:ext cx="1310310" cy="1133572"/>
      </dsp:txXfrm>
    </dsp:sp>
    <dsp:sp modelId="{84C4CC15-BEA0-42EA-9F35-8C7739C79FF3}">
      <dsp:nvSpPr>
        <dsp:cNvPr id="0" name=""/>
        <dsp:cNvSpPr/>
      </dsp:nvSpPr>
      <dsp:spPr>
        <a:xfrm>
          <a:off x="1441222" y="1040544"/>
          <a:ext cx="1959908" cy="16955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-342127"/>
                <a:satOff val="-40440"/>
                <a:lumOff val="34835"/>
                <a:alphaOff val="0"/>
                <a:tint val="73000"/>
                <a:satMod val="150000"/>
              </a:schemeClr>
            </a:gs>
            <a:gs pos="25000">
              <a:schemeClr val="accent2">
                <a:shade val="80000"/>
                <a:hueOff val="-342127"/>
                <a:satOff val="-40440"/>
                <a:lumOff val="3483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80000"/>
                <a:hueOff val="-342127"/>
                <a:satOff val="-40440"/>
                <a:lumOff val="3483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80000"/>
                <a:hueOff val="-342127"/>
                <a:satOff val="-40440"/>
                <a:lumOff val="34835"/>
                <a:alphaOff val="0"/>
                <a:shade val="57000"/>
                <a:satMod val="120000"/>
              </a:schemeClr>
            </a:gs>
            <a:gs pos="80000">
              <a:schemeClr val="accent2">
                <a:shade val="80000"/>
                <a:hueOff val="-342127"/>
                <a:satOff val="-40440"/>
                <a:lumOff val="34835"/>
                <a:alphaOff val="0"/>
                <a:shade val="56000"/>
                <a:satMod val="145000"/>
              </a:schemeClr>
            </a:gs>
            <a:gs pos="88000">
              <a:schemeClr val="accent2">
                <a:shade val="80000"/>
                <a:hueOff val="-342127"/>
                <a:satOff val="-40440"/>
                <a:lumOff val="34835"/>
                <a:alphaOff val="0"/>
                <a:shade val="63000"/>
                <a:satMod val="160000"/>
              </a:schemeClr>
            </a:gs>
            <a:gs pos="100000">
              <a:schemeClr val="accent2">
                <a:shade val="80000"/>
                <a:hueOff val="-342127"/>
                <a:satOff val="-40440"/>
                <a:lumOff val="3483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80000"/>
              <a:hueOff val="-342127"/>
              <a:satOff val="-40440"/>
              <a:lumOff val="34835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Utilizar la investigación como una herramienta de planificación, análisis y gestión para la toma de decisiones</a:t>
          </a:r>
          <a:endParaRPr lang="es-EC" sz="1100" kern="1200" dirty="0"/>
        </a:p>
      </dsp:txBody>
      <dsp:txXfrm>
        <a:off x="1766021" y="1321533"/>
        <a:ext cx="1310310" cy="1133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4FCEBB-7129-4EED-A62C-551B107818E8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C6770D-9090-4097-B77D-8DA98917E0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tMz7RUBDYWBvqM&amp;tbnid=aufkRypxPE6ZnM:&amp;ved=0CAUQjRw&amp;url=http://moduconecuador.com/&amp;ei=_-8DU-njH4rQtAbBkoDYAg&amp;bvm=bv.61535280,d.Yms&amp;psig=AFQjCNFWYb4XEceEOFO72wxrEB2mn-d1jA&amp;ust=1392853323155326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/url?sa=i&amp;rct=j&amp;q=&amp;esrc=s&amp;frm=1&amp;source=images&amp;cd=&amp;cad=rja&amp;docid=tMz7RUBDYWBvqM&amp;tbnid=aufkRypxPE6ZnM:&amp;ved=0CAUQjRw&amp;url=http://moduconecuador.com/&amp;ei=3u8DU8ajCMHrswbyqoDIAg&amp;bvm=bv.61535280,d.Yms&amp;psig=AFQjCNFWYb4XEceEOFO72wxrEB2mn-d1jA&amp;ust=139285332315532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google.com/url?sa=i&amp;rct=j&amp;q=&amp;esrc=s&amp;frm=1&amp;source=images&amp;cd=&amp;cad=rja&amp;docid=tMz7RUBDYWBvqM&amp;tbnid=aufkRypxPE6ZnM:&amp;ved=0CAUQjRw&amp;url=http://moduconecuador.com/&amp;ei=KvADU6aGM4PXtAbfq4CgAQ&amp;bvm=bv.61535280,d.Yms&amp;psig=AFQjCNFWYb4XEceEOFO72wxrEB2mn-d1jA&amp;ust=139285332315532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://www.google.com.ec/url?sa=i&amp;rct=j&amp;q=&amp;esrc=s&amp;source=images&amp;cd=&amp;cad=rja&amp;docid=tMz7RUBDYWBvqM&amp;tbnid=aufkRypxPE6ZnM:&amp;ved=0CAUQjRw&amp;url=http://moduconecuador.com/&amp;ei=YkYNU_qEIozgsATkuoGgCQ&amp;bvm=bv.61965928,d.dmQ&amp;psig=AFQjCNHDBggH_lccl05OKAQqoaMtvNDGoQ&amp;ust=1393465262149586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oduconecuador.com/wp-content/uploads/2012/01/DSC01676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moduconecuador.com/wp-content/uploads/2012/01/DSC01686.jpg" TargetMode="External"/><Relationship Id="rId2" Type="http://schemas.openxmlformats.org/officeDocument/2006/relationships/hyperlink" Target="http://moduconecuador.com/wp-content/uploads/2012/01/DSC01657-cop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duconecuador.com/wp-content/uploads/2012/01/DSC01697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moduconecuador.com/wp-content/uploads/2012/01/DSC01701.jpg" TargetMode="External"/><Relationship Id="rId4" Type="http://schemas.openxmlformats.org/officeDocument/2006/relationships/hyperlink" Target="http://moduconecuador.com/wp-content/uploads/2012/01/DSC01707.jpg" TargetMode="External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emf"/><Relationship Id="rId5" Type="http://schemas.openxmlformats.org/officeDocument/2006/relationships/image" Target="../media/image73.jpeg"/><Relationship Id="rId4" Type="http://schemas.openxmlformats.org/officeDocument/2006/relationships/hyperlink" Target="https://www.google.com.ec/imgres?imgurl&amp;imgrefurl=http://bankinversiones.webnode.es/%C2%BFque-es-inversion-bancaria-/tipos-de-inversiones/acciones/&amp;h=0&amp;w=0&amp;sz=1&amp;tbnid=9HB843rKwFkzAM&amp;tbnh=142&amp;tbnw=192&amp;zoom=1&amp;docid=DjuxGQXLX-jkAM&amp;hl=es-419&amp;ei=PVUNU576DqvlsATVrIGQBg&amp;ved=0CAUQsCUoAQ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2391023"/>
            <a:ext cx="7772400" cy="1470025"/>
          </a:xfrm>
        </p:spPr>
        <p:txBody>
          <a:bodyPr>
            <a:noAutofit/>
          </a:bodyPr>
          <a:lstStyle/>
          <a:p>
            <a:r>
              <a:rPr lang="es-EC" sz="2400" b="1" dirty="0"/>
              <a:t>Proyecto presentado como requisito previo a la obtención del grado de: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s-EC" sz="2400" b="1" dirty="0" smtClean="0"/>
              <a:t>Ingeniero </a:t>
            </a:r>
            <a:r>
              <a:rPr lang="es-EC" sz="2400" b="1" dirty="0"/>
              <a:t>en Finanzas y Auditoría CPA.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4005064"/>
            <a:ext cx="6400800" cy="2016224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Valoración Financiera de la Empresa </a:t>
            </a:r>
            <a:r>
              <a:rPr lang="es-EC" sz="2000" b="1" dirty="0" err="1" smtClean="0"/>
              <a:t>Moducon</a:t>
            </a:r>
            <a:r>
              <a:rPr lang="es-EC" sz="2000" b="1" dirty="0" smtClean="0"/>
              <a:t> Cía. Ltda., mediante el método de flujos descontados.</a:t>
            </a:r>
          </a:p>
          <a:p>
            <a:endParaRPr lang="es-EC" sz="2000" b="1" dirty="0"/>
          </a:p>
          <a:p>
            <a:r>
              <a:rPr lang="es-EC" sz="2000" b="1" dirty="0" smtClean="0"/>
              <a:t>Carolina Santamaría</a:t>
            </a:r>
            <a:endParaRPr lang="en-US" sz="2000" dirty="0"/>
          </a:p>
        </p:txBody>
      </p:sp>
      <p:pic>
        <p:nvPicPr>
          <p:cNvPr id="4" name="Imagen 15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272808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9368" y="188640"/>
            <a:ext cx="6347048" cy="750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Esquema</a:t>
            </a:r>
            <a:r>
              <a:rPr lang="en-US" dirty="0" smtClean="0"/>
              <a:t> de </a:t>
            </a:r>
            <a:r>
              <a:rPr lang="en-US" dirty="0" err="1" smtClean="0"/>
              <a:t>aplicación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89804" y="980728"/>
            <a:ext cx="4059936" cy="3600400"/>
          </a:xfrm>
        </p:spPr>
        <p:txBody>
          <a:bodyPr/>
          <a:lstStyle/>
          <a:p>
            <a:r>
              <a:rPr lang="es-EC" dirty="0" smtClean="0"/>
              <a:t>Cálculo Flujo de Caja Libre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0" y="1052736"/>
                <a:ext cx="4059936" cy="3168352"/>
              </a:xfrm>
            </p:spPr>
            <p:txBody>
              <a:bodyPr/>
              <a:lstStyle/>
              <a:p>
                <a:r>
                  <a:rPr lang="es-EC" dirty="0" smtClean="0"/>
                  <a:t>Valor Presente de los Flujos de Caja Libre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𝑽𝑷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𝑊𝐴𝐶𝐶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0" y="1052736"/>
                <a:ext cx="4059936" cy="3168352"/>
              </a:xfrm>
              <a:blipFill rotWithShape="1">
                <a:blip r:embed="rId3"/>
                <a:stretch>
                  <a:fillRect l="-1351" t="-154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880320" cy="259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489648" y="4365104"/>
            <a:ext cx="4258816" cy="60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Cálculo del Valor de una Empresa</a:t>
            </a:r>
            <a:endParaRPr lang="es-EC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971600" y="5805264"/>
                <a:ext cx="6480720" cy="720080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50000"/>
                    </a:schemeClr>
                  </a:buClr>
                  <a:buSzPct val="85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𝑉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𝐾𝑒</m:t>
                      </m:r>
                      <m:f>
                        <m:f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𝐶𝐴𝐴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𝐶𝐴𝐴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+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+</m:t>
                      </m:r>
                      <m:r>
                        <a:rPr lang="es-EC" b="0" i="1" smtClean="0">
                          <a:latin typeface="Cambria Math"/>
                        </a:rPr>
                        <m:t>𝐾𝑑</m:t>
                      </m:r>
                      <m:r>
                        <a:rPr lang="es-EC" b="0" i="1" smtClean="0">
                          <a:latin typeface="Cambria Math"/>
                        </a:rPr>
                        <m:t>(1−</m:t>
                      </m:r>
                      <m:r>
                        <a:rPr lang="es-EC" b="0" i="1" smtClean="0">
                          <a:latin typeface="Cambria Math"/>
                        </a:rPr>
                        <m:t>𝑇</m:t>
                      </m:r>
                      <m:r>
                        <a:rPr lang="es-EC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𝐶𝐴𝐴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+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805264"/>
                <a:ext cx="6480720" cy="720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609600" y="4836368"/>
                <a:ext cx="8229600" cy="1184920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50000"/>
                    </a:schemeClr>
                  </a:buClr>
                  <a:buSzPct val="85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𝑉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/>
                            </a:rPr>
                            <m:t>𝑗</m:t>
                          </m:r>
                          <m:r>
                            <a:rPr lang="es-EC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EC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𝑉𝑅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36368"/>
                <a:ext cx="8229600" cy="11849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3344" y="229816"/>
            <a:ext cx="5482952" cy="750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pic>
        <p:nvPicPr>
          <p:cNvPr id="2050" name="Picture 2" descr="https://encrypted-tbn2.gstatic.com/images?q=tbn:ANd9GcSfZrFPlnhKIKYmXwqix49rcZZayBWMJNCp0c0nLWYhllfgWf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9604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SoSR43BIgHdEwJiPKLgf-4K0OQOGICgHj57ybESTHIjKaWxgz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97" y="1124744"/>
            <a:ext cx="2736304" cy="26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SS_jR9B0tPNRY1sfAMPbVUjhVf1MoEe6l3eRQektN_XuK8dz6A7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78" y="3861048"/>
            <a:ext cx="39096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7440" y="44624"/>
            <a:ext cx="3826768" cy="534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 General</a:t>
            </a:r>
            <a:endParaRPr lang="en-US" dirty="0"/>
          </a:p>
        </p:txBody>
      </p:sp>
      <p:pic>
        <p:nvPicPr>
          <p:cNvPr id="4" name="Picture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33670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/>
          <p:nvPr/>
        </p:nvPicPr>
        <p:blipFill rotWithShape="1">
          <a:blip r:embed="rId2" cstate="print"/>
          <a:srcRect t="2479"/>
          <a:stretch/>
        </p:blipFill>
        <p:spPr bwMode="auto">
          <a:xfrm>
            <a:off x="1331640" y="72008"/>
            <a:ext cx="63367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/>
          <p:nvPr/>
        </p:nvPicPr>
        <p:blipFill rotWithShape="1">
          <a:blip r:embed="rId2" cstate="print"/>
          <a:srcRect t="1980"/>
          <a:stretch/>
        </p:blipFill>
        <p:spPr bwMode="auto">
          <a:xfrm>
            <a:off x="1331640" y="116632"/>
            <a:ext cx="633670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1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/>
          <p:nvPr/>
        </p:nvPicPr>
        <p:blipFill rotWithShape="1">
          <a:blip r:embed="rId2" cstate="print"/>
          <a:srcRect t="1882"/>
          <a:stretch/>
        </p:blipFill>
        <p:spPr bwMode="auto">
          <a:xfrm>
            <a:off x="1331640" y="116632"/>
            <a:ext cx="6336704" cy="66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2008"/>
            <a:ext cx="62646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/>
          <p:nvPr/>
        </p:nvPicPr>
        <p:blipFill rotWithShape="1">
          <a:blip r:embed="rId2" cstate="print"/>
          <a:srcRect t="3071"/>
          <a:stretch/>
        </p:blipFill>
        <p:spPr bwMode="auto">
          <a:xfrm>
            <a:off x="1115616" y="188640"/>
            <a:ext cx="65527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 rotWithShape="1">
          <a:blip r:embed="rId2" cstate="print"/>
          <a:srcRect t="2803"/>
          <a:stretch/>
        </p:blipFill>
        <p:spPr bwMode="auto">
          <a:xfrm>
            <a:off x="1043608" y="188639"/>
            <a:ext cx="6480720" cy="65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 rotWithShape="1">
          <a:blip r:embed="rId2" cstate="print"/>
          <a:srcRect t="2384"/>
          <a:stretch/>
        </p:blipFill>
        <p:spPr bwMode="auto">
          <a:xfrm>
            <a:off x="1043609" y="116633"/>
            <a:ext cx="6552727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907704" y="188640"/>
          <a:ext cx="69847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4" name="AutoShape 2" descr="data:image/jpeg;base64,/9j/4AAQSkZJRgABAQAAAQABAAD/2wCEAAkGBxQTEhQUEhQVFBQUFBYVGBQYFxUUFBQUFBQXFhcUFhQYHCggGBolHBQUITEhJSkrLi4uFx8zODMsNygtLisBCgoKDg0OGhAQGiwkICQsLCwsLCwsLiwsLCwsLCwsLCwsLCwsLCwsLCwsLCwsLCwsLCwsLCwsLCwsLCwsLCssLP/AABEIAGYB7wMBIgACEQEDEQH/xAAbAAABBQEBAAAAAAAAAAAAAAAAAQMEBQYCB//EAE8QAAEDAgMEBAgKBgcHBQAAAAEAAgMEEQUSIQYTMUEiUWFxBzKBkZKhsdEUFiNCUlRylLLBFVNigsLwMzRDc3Si4SQ1RJOz0tQXNmNkw//EABoBAQEBAQEBAQAAAAAAAAAAAAABAgMEBQb/xAAnEQEBAAIBAwQCAQUAAAAAAAAAAQIRAxIhMQQTQVEiMmEFFIGhwf/aAAwDAQACEQMRAD8A9xQhCAQhCAQhCAQhCAQhCAQhCAQhCAQhCAQhCAQhCAQhCAQhCAQhZHbvbaOhbkZZ9S9t2x8mA8HydnUOJ9aCTtrtnBh8d3nPK4Hdwg9J37R+iwcz5rleAY5tJPWzGWd2b6LRoyMH5rG8vaeZUTEZJp53SSudLLIbn5zndgaOQ5AcFcYVsVVP1Me6ZxLpDl/y+N6ljPvHXhy6c5VMDZwPUfVzVjWRG7Wsub3I+dfuHXqtdSbGQMsZpd52BwjZ59T7FtcJpaaONr6dkbbi2YEOddpIPT1J1C54zs6+o5Mc8tx5HheG3l6cTsuW9nNcBfu860LMMbwbmj+wcn5Leuq3O0br+8SPULp57Ra5cL8xqbeq/qVs/l59vN48Ha1xO9k1632t5VLbSQjxnMd2G0hPmC1NXiUTAfnezjbUnRUMm0Ie8MYBYuAuALa6eMePkTrnid2agwwMAPybctzYBrfYU8ZgB0WZR3j1Bo/NNudlLha9nHifcm3PJ4hoHl/MrcqaWtPJcXT2bj/PJVtFIpW84rnG0mJ2o7wrdqoIZekO8e1XjHKZLGQ8IZ6UPc72hZDN/PlWu8IZ1g/f/hWMzK4eHSpbCpTH6qFE5a/YjZc1cmd4IgjPSPDO7ju2n2nkO9ejjrlkZw/ZmonZniju0mwJc1t7dVzqEs2xVdyh/wA8f/cvYqeJrQGtADWgAAaAAaAAKUIbrfu3faJ0zTwh+xVcDc05A5kviyjXielwWrdhdG1mWKD4Q9jQ0vDRkc8DUulNu3hfkNFvsWYwNs+xB1IOoIHIjqvlWMxzFLE7uzGi4axrQGcBy5cymXVnN6ZmeGN1aojRi/8AU4mi/Jzr2/5tvUrNuFUzgPkXDWxvfL2WLXHn1qrp8Se52trDmtFhuIN13mrMhFweOlwNe32JJn4rVzwnipVNshSuGsP+eQfxLir2KpQNIj6cn/ctnQ0oDW6g6DUcE1ioa1upAvosZWtYWWvKsW2YgAOVpadbHM42J52JWBqmFji13EXBXqeP1AF9V59tAwOOccRoe0da47272dlKVyToO5Dlw88O5YSEe7TypL6+VJe5CGlEONPH+eS6LkyDou28SiPR/Bkz5OZ3XI1votv/ABKTVUEhlc7IdXON+OnLQeRL4Om2pL/SlefMQ3+Fala05W925QhcTzNY1z3uDWtBc5ziA1rQLlxJ0AA1uuzLtChYZi8FQCaeeKcNNnGORkgaTwBLSbKagEKBFjdM6YwNqIXTtveESMMotxvGDmFu5TZJA0EuIAAuSTYAdZKDpCz423w7Nl+HUua9v6aO1+q97K+Y8EAgggi4I1BB5goOkKorNqaKJ7o5aymjkbo5j54mPabXsWl1xoQpeH4pBOLwTRTDrjeyQedpKCYhR6+ujhY6SaRkUbbZnvcGtFyALuOg1IHlTsMoc0OaQ5rgCHA3BBFwQeYsg7QocmKQtmbA6WMTvbnbCXtEjmi/Say9yOi7X9k9SlSSBoJJAAFyToAOsnkg6QqOHbGge/dtraZzybBomjuT1DXUq7ugVCoqvbOgieWSVlM140LTKy7T1HXQ96tqOrjlYHxPbIx2oexwe1w7HDQoH0KBWY1TxSNilnhjlfbJG+RjHvucoyscbm5BGinEoFQomHYlDO0ugljmaHFpdG9sjQ4AEtJaSL2I07QpaAQhQMbxAwQue1hkeB0Yxa73chry6+xAuK1ZjYcpaHW0LvFb+0V4/jEOG710s8j6mV5u4MJDS4dbm2v6R82irsU2irHucZmFxJN7h9h2AXsAFlpZT9Ejz+5c7d1WtftaIgW0kMVO3rDQXntJsB5wVUMxeSV7TI9zzfmbgdw4DyKl+FAAi2p531TdPU5XA6myl7q0OJyewqjkFncuR9SeqcWDhYAjzKEJGniT5rqYzRav4ZW8tO1OV1Qco1Nr9ZVRFUxji53mUk4jGefqPuU+VOCUkakns1NlzTFwdfUDvIt3LgV0f0h60vwxn0h502ixNW76R85867dXvIALjYKs+EN+kPOF2JR1jzhZ7ie2sc3gfYnG4i/m71D3KuzpGvW5CraPEHAjX1BW8eNSfs+ZZdr1ObIlhK52qrTLkzW6Ida2nG3uWbIHarTGneL3KrGq1hity7JVG0OIuTbst7V7xsRXslp8scQhZFZoaHZuNySTYXN9SedyvEKGlPPQdZ0Xr3g6GWnkt1j2Fds5047jjjncstLjC8Q3xkIGXJbnmve/YLcE3R7WxFvSa4HssfcoGzZtHMes/wAJWV3Vua3x4zLK7/hx5eXLHGaXO0WNh8mYXyaC17Et5jsWbxLGYmxvaW9LVzTbNn6iNbHQnqtY6J50eawJsOZ6hzKxWMw1BcCD0Wg5cvCx0JtzJ7V6c8JqaceLO225NXA9oa112OLmAFnDTiSTa+l+vXRdfCmFt43E8gNSO3KTyuSshUR1U/jkANba+UDQkG5IHXZXeB08rwQ+xy2AItcix+b1C3rC5ceGst7dOXknT2a+g2hc1oGY6KHtDjD5gOkejw4qpqoy3+bKvlnK9XZ5cMrO8XGAbNzVokLZmsEZaDmzOvmBOlu5TpfBdUH/AImL0Xq38FZ+Tqfts/C5bZhXg5ZJlY+nx5W47eTP8EE/1mH0HpD4H5/rUPoPXrznBoLnGwAuT1BV0m0NMBrJlA5lrwAOsm1gO0ry58nFhlJlZLf5dZc74eYDwPzX/rUPoPSDwQTfWofQf1L0Oi2so5iRDUxPI4gGx79eXarHeXXToiddeVf+j81h/tUPoPXTfBFMP+Kh9B69XancuidEOusDs7hwp4Gwh4kyOeC9oIaXZyTYHXS9vIrMLPUde4VEkfzd6/1m6v7rOk3tvVRbd/7tr/8ABVP/AEHq9VFt3/u2v/wVT/0Hrojx/wAHc5oaqhlJtBiMLondQmZI5rT58lv7wr2bazG20dHNUut8mwloOmaQ9FjfK4tHlXln6FNRs5E9n9LTA1EZHjDdyPz27ctz3gLrFse/TBwykbq1wFTVgcBu7t3Z7CQ/0mFFUuxOHvgxSgMhJlnp31MhPjZ5t8dR15ct+261fhClfXYnT4Znc2nbGJ5w023nEhp7BZtuV5L8QEmNR5do6Mf/AE//ACEuIP3G0zHSaNqKZrWE8C61gAeu8VrftDrQaYeDmgdHkNLCARa4baQacd749+26zngxmko66swt7y+KE7yG/wA1pykgdQIkYbDS4d1r1McF5RsxKKjaCvnj1jja2LMNQ5wDGmx74n+ZERcGwaCqxzFW1ETJQ10ZAe0OAJaASL9wUjb3YZlFEcQw69NNT2e4MJDXR3Gbo8BbiRwIuCFI2O/39i3fF+ELReFnEmQ4XVB5AMsZhYObnSdHQdgu49gKKpdtsY+F7OvqLWMscDnN5B2+jDh3AgrYbHuvR0/9zF+ALz7EqB8ezDmOBDhFC4jm3NOyQg9wd6lvNhKhr6Cmc03Bhj9TACPOCgxW05ttPRf4P/zFz4Qpn12JQYWHObA2MT1AabF/MNPYBl7LyA8QEu0PT2npcuu7oxn/AGf6zx/5rPSC4r5BT7TNdJo2ppmtY48MxAFr98Nv3gg0bvBph74t2aaMAi1wCJB27y+YntJWf8IUktJSUOF00rw6ocIN443k3LMrSC4W4l7b25AjmvVAvK/C84RVmFVRPyUczmudyF3xuvf7LXn91EX2DeDegjiaz4PE+wsXyMa+R3WS4jTuFgOSzGHUpwfGo6eFzvglcwndkkhkgDrEX5gtAvxs+x4BetU7hlFuFl5ZthIJ9oKGKM3NNGXyW+be7gD26M9MIKrwrYOavGI4Wnpuw4OZra72SVL2i/USLeVbrwZbTGtohvCfhEF4pgdHZmiweR2jj25hyWfx3/3LR/4Afiqk1j7P0TizKtvRpK/5Ob6LJvpnq16X/MRT3gCd/sUo5fCX/wDShXqK8v8AAK21HMOqqkHmjiXqCI5e8AEk2AFyeQA5rH4liG9dmDhlHii44dastrKjoboGxdq4j6IOg8p9ix8mH/tcrcO/t7fUuHLlnO2M2bNTts4959qZLU89hGhNyLexNkLhWpUd9O08Wg+QJl9BEeMbD3tb7lMITbwstK52E05/so/RH5Jl+z9Of7NvkuPYVZmP+dVw9l9PzKm6ulS/ZinPzCO57vemX7LQftj973q7ZGAurK9WX2aZx2yUXJ0g8rfcm3bIM5SP8zStNZckK9eX2moyLtlRny7z5ua+Xttbj2ofsieUo8rf9VpXj5Uf3bvxM96CLHjp5vyWvcy+zUZV2ykg4SNPkITbtmZxwcz0nD8lrrfzf/RcuJv2fz2qzly+zpY12CVINr3Nr6PPDyo/R9YOGf02n2la43z9XQP4h713DKTxFlr3ck6WJlpKw8WSH0SmDFUt/s3+hf8AJehJCFZzX6OlgG4jUN4sP70ZV7hPhJrKZpY2OAh3HMyS/VxEgWgsuXNC379vaxn25vsqaLwpTRtc3cQnNxOZ7Twt1lMjwgnnTt8khH8CtzC08Wg+QKPU0UfR6DfGb80dfcumPqNXtGMuHG+UB23bDxgcLi2kgP8ACE5hu2VOH3khe4WtboO169SFLfhcJ/s2+YJk4HB+rb5guk9V9sX02NSxtfhxPTgnb3Bv5SKXDtfhsb45IXTscyRpIdG4gsvZ2o7CVTO2fgPzB5z70y/ZeHqPpO96t9TGf7XFqtp9tqCeMCOTp5gbmKRpsAeZb3LJyYvATpIP8w9oTbtlouRcPL/omn7KN5Pd6vctT1USelken+COdr46rI4Os+Ph9ly30bV574HML3EVUMxdmkjOttLNcF6PG1c7l1Xbtjj0zSDjzfkSOtzR67/kvOdrqkwtjaxuYvJJGvitA0HbcjzFenYq28ZHVY+teb7Qk/Dqdtjuxu3OdYkBu9Jf6gPOvzv9R9N1eqx5Mr21P+vXxZfjpU7Q7HOje11t1NbM2Rp0ceYPbyP5hXWxO0DiN3Jxb4zerlnYOq/EJ/avHhI4EkAAEMbz14uP88ln8Ei+VD2G9ibnruCLdpN19T0GWWXVrvhv8d/7/wAOHNrz8vWYgnnjQqJhEbhE0PFjrpzAvoCpc50XurEeSU5/2yT+8d7VpsyycVQ0VsgJAO8d7VphICue41p6QoGPYf8ACKaeDNk38MsOe2bLvWFmbLcXtmva4U9R8Qpt7FJHmezeMczOw5XsztLczHcnC9wesLaKjY/APglIymc7eBjS0uy5Q8OcSejc28a1rlUOxXg8Zh880jX7wSGzOhk3cWYkR3zHN83XS+UaLo7AO+v4h95PuSfEB31/EPvJ9yCfi2yRkxOGvElt1Dut1kvf+k6W8zaf0nC3Lin9tNjYcRja2TMySM3jlZYPYTa414tNhp2AixF1U/EB31/EPvJ9yPiA76/iH3k+5BVu2IxRzd1Ji8zobZSGxBshbwtvc+bhzJK12yGysVDEI4gQOJcdXvdzc49fdoOSpfiC76/iH3k+5HxAd9fxD7yfcgiYn4P6n4bUVVLXvpzUODnBsLXEANADcxfrwJ4DilovBtmmbPW1E9bIzxRKbRNN73EQv1cL27FK+IDvr+IfeT7kfEB31/EPvJ9yDYzUDHxOie0PY9pa5p4Oa4WIPnXncfg8rKUuZh+JSwQOcTunRtmy3+iS4DzAHrJKs/iA76/iH3k+5HxAd9fxD7yfcgf2N2HbSPkmfI+eolN5J5NXO52aPmi4HEk6DWwFrHbXY6HEY2tlzNfGbxyssHsJ4jXi02Fx2A6EAqn+IDvr+IfeT7kfEB31/EPvJ9yCrGwmIlu6lxaodBa2VrMkhb1GYvJ897rVSbHQSUDaGRpMLGhrNemwt8V4d9K/Ptta2iqfiA76/iH3k+5HxAd9fxD7yfcgqodhMSgbuqfFpWQDRrTC17mt6g8vuPJa3IBaDYzYeOiLn3fJLIbyTSHNI/W9uwX15k8yVE+IDvr+IfeT7kfEB31/EPvJ9yCwxTZMyYnDXiS26g3O6yXvrKc+8zaf0p0y8uKtNqtn466lfTy3AcAQ4eMx7TdrxfmD5xcc1m/iA76/iH3k+5HxAd9fxD7yfcgneDzZM4dC6Eyb3NI6TPk3Y1a1tg3M7kwc+a1pKp9msIdSxujM0013l+aZ+8eLtaMod9Ho3t2lTcYmywvPZb0tPzQZLEKneSOd1nTuGg9SjFIkKyiDV+N5Aoxd2KXWcR3fmoxXnznduGyVxdOlcFcq05SEpSFwVnShIQkugoEIXBC7XJCioztJGn9l49bfcnymJh04+9w/yk/knSVQEBcFo6kuZBKIjyeOPsO/E1I3n5PYiQ9MfYf7WLmKUG9v50V7h4EpfOgIzJsKVzcozBGYLXc0Qpif5n2x7CfyT9+1R6k6s+3/AAPVlNJFlwQi6QO702FCCUl0hPatS1NELkZ0eUI8yppu/BqehP8AbZ7HLdM0F1hfBr4k324/Y5WW1MollEF5QImb7PHFNKG1B0p77tpHRs6QtP8A8ZXow/Vi+V9VubYhxAB01NuKwe0WztU8g074erNI57dORDWsNzr1q3rKwVAopNyHlzpc0TsoyPbC9r2nONC1wcNepVgpWyQuY5uRr6+O8DTlNMQYxkaW2yuzN3oLdLyAi/E8+X0/Hy2XOb0sys8KfDvBzIXZ6qoDzxIaHAdxvY+xbrC8HhpmggAW0zOsLd3AN9qp8XpJnwuE5BZDkLS0/wBO8SNLZXtHihot0fpXPANVvQUjJpqh8rWyPjmdE1rgHCJjWMIDWnQF2bOTxIc0cALd52moxr5q7j4X8yjvlBGhBHC4IPsVHX4fZ8tNAQxksG9MfCNr2zNHit8Rsrc7XW+gSBe93cOlYHvYIG08oaxzmtDMr2HMGOa9gAeAWvGoBHMC4vFeWVcAdWSgj+0craOhy8HOHYCfYq2Rx+GyAfrHK8DeZXzuafnXqwv4vXVV7VVD46KqkjJa9lNM9jgLkPbE4tIB4kEBWiCF9F5Xns20FXrlLg6njngeN3pNVRxucZg21y0Bsb2hpsd6QeCfkxgh1m1bn0xdBeoLohkc4TZ2b0NDdckRI5F1tLgLb7kJNyEGDg2gqGxzb2U5nU0gpnFrWunkZU1MccjWhoBkfH8FcWgW6QIABsp1VjzjFLDHKfhTql8QDMjpYo944mQMP0YmuIvoSB1rX7kJNyEGDg2iqZJoH3cxmWmZM27ckczpKiKZhYWXdeSNrAQRY5TwuFGg2hmFHFM6cOcOlLGydjp5PkwcsbTFZs2Y/wBBz+lpY+jbkdSNyEGVx/EZ2VBMbnNjihhmeOjkyb2XfAtLS5znRssALWNlSy43W5GRHe/CN8XW6ETnxyUs8rWBxY4ANljc0aahjb8dfRd2EhhHUgxWHbRyungdmc+nLIoHvEYZE6eWESme51HSdFGGjQF7r3tpMr8fLfhcLZL1BmbHExuV0rGyRwjeNYeIbmkfrp0StTuR1IdECgyn6akNHC57nROEwgqZbNa+MMLmukIILWh7ms15Nlvpa6h1uLvG83dU9z2iL4Kz5IiqvqToz5TM7NGS3xWsDtCcx3AjCTchBgG47VZpI3y5A99e6GdzWhkbIpZomsebW6BbG4EjUPHHKbzcOrJJjTOE0zQTO17RJHIx5hNw5sgjGdhJ0dpcAc7rZGEdSBEEHnmzu0FSBC6plLWn4I95fltu56efNK6TI0MY6VrBlPilnGzgFY0mMPfI0TVDoY3Z3wn5NgnzVUoaMzmHNaNsNmjiJL66EbLdBG5CDG0GLSFjHb9z5zI0S053donFzrx5AwOYAQGi51AvqdVBdjE7om7mqe58kDTK4sjJpp3TQsHQyjdn5SUbt3JnYSfQN0EbkIKDY/FZZ/hO+Ba5lRu8lrBmSngzhht0mGQyOBPEOUzad1oe97R7T+StGxgG6q9qG/IX6nNP5fmgyV0hKEiyItdy8v8APqUMu7VMrh0R3/kVBIXn5PLUBf3LkuSELlwXGtlLuz2LkuXD3WNufn89uCQlB0SkJXOdIXKUd3SXXHkQgZqzrH9s/gelLiuKnizsePWCPzT11FNFxQXpwgLiwQM3+Ub9l/tYnGx/km3jps7n/wAKeWthbLktC6SXRHJYFyWLq6QlFc5FHqG9KP7f/wCb1IJUaqd0o/tH8DvetSofCPImxIl3qbHRKQo3iTMFqAskJSkhIqjd+DU9Gf7cfsctNDKxhlyh13yOe8m13PsRx7GxMA7MoWS2Aq2RxzmR7WDOzVxAHB3WtM7G6f8AXxem33r1Yfq55eTBjj3mezgS90nHoh7m7lxtyu0XI69etJ8EY+TOQ4ElvA2BdA4lhItxF3a8xprYW7OL0366L02+9Axim/Xxem33rSHJJGSsLHB2V1gdQDoWnTuJA8hRUQse7eB0kMhaAXxuaC5oDnAOa4Fj7WIuW3GYgEarn9N0/wCvi9NvvR+naf8AXxem1DVBgjYJGjeFz3APlzu3rjbR28BuADcACwGoA1sWqCBrXOdd73va273kFxaL5WizQA0FztABqTe/FdOxun/Xxem33pv9MU/66L02+9B5m/8Arkn945XjRdZ0Sh1ZIWkOaZHWINxbvWjDrL5vP+9evj/V62hCF9F5QhCEAhCEAhCEAhCEAhCEAhCEAhCEAhCEAhCEAomKwZ4ntHEtNu8aj1hS0IPOLpCVOxyk3Urh813Sb3Hl5DcKvJWQzWeKfJ7Qq4lWNR4rvsn2KqdIuHI3i6LlzmXBeuXOXGtleLpvL5POlzIushkx639f+q7F10SkKaC3RmXOZIXJoN1TtB9tn4gE6o9UdP3m+p4TqBSVzmQVwSgbnd0mfvewJzepmR3SZ3u/CfcnrhWzsF3qN4uSAkyhQd5+xcly5LFwWIOy9R57FzP3j6v9V2Wpkg7xn2X+1nvWhIDV1lSXSAqhDGkLF0EoQNFi5ITpKS6s8iNUsu0ggHv118qojSu+j6gtLdcmy3LUsZn4K76PqUhmFv4lth3K+pwM7fL6grB2q5cnJZXTjxljMtoDyYPMEpoCPmDzBaLecgmnT9S5e7k6zjjPvpD9AeYJyLCy75gt12HuWmpKa+rtB7VOeQBpoFPepcJ8KDC6UseOjYK4dP1aID7p6OMH3rnlnbdrMZHsSEIX2XgCEIQCEIQCEIQCEIQCEIQCEIQCEIQCEIQCEIQCEIQVW0VCJIieDowXA9gGo8o9gWHuhCzRyVmoa0nMCBdptfhdIhcc5tvEOrmjiD5NU61wdwSoXns7NuSEiELKlDkjnIQpByXpM6EKhqqd0T3fmnClQp8I5zJCUIW5AxP40f2j+ByeuhCBHOXN0ISDsFIUIVHJKivf8o37D/xRpUK/IfDkt0ISgSXSoSjkpEIV+QlkhQhaR3Rjp68gVKqJrBCF5+T9nfi8K+SU8OtOMNhohC5V3ibBVOJsdU+4EnUoQsXwl8pMDPN1J7OhCjPy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8575" y="-830263"/>
            <a:ext cx="840105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TEhQUEhQVFBQUFBYVGBQYFxUUFBQUFBQXFhcUFhQYHCggGBolHBQUITEhJSkrLi4uFx8zODMsNygtLisBCgoKDg0OGhAQGiwkICQsLCwsLCwsLiwsLCwsLCwsLCwsLCwsLCwsLCwsLCwsLCwsLCwsLCwsLCwsLCwsLCssLP/AABEIAGYB7wMBIgACEQEDEQH/xAAbAAABBQEBAAAAAAAAAAAAAAAAAQMEBQYCB//EAE8QAAEDAgMEBAgKBgcHBQAAAAEAAgMEEQUSIQYTMUEiUWFxBzKBkZKhsdEUFiNCUlRylLLBFVNigsLwMzRDc3Si4SQ1RJOz0tQXNmNkw//EABoBAQEBAQEBAQAAAAAAAAAAAAABAgMEBQb/xAAnEQEBAAIBAwQCAQUAAAAAAAAAAQIRAxIhMQQTQVEiMmEFFIGhwf/aAAwDAQACEQMRAD8A9xQhCAQhCAQhCAQhCAQhCAQhCAQhCAQhCAQhCAQhCAQhCAQhCAQhZHbvbaOhbkZZ9S9t2x8mA8HydnUOJ9aCTtrtnBh8d3nPK4Hdwg9J37R+iwcz5rleAY5tJPWzGWd2b6LRoyMH5rG8vaeZUTEZJp53SSudLLIbn5zndgaOQ5AcFcYVsVVP1Me6ZxLpDl/y+N6ljPvHXhy6c5VMDZwPUfVzVjWRG7Wsub3I+dfuHXqtdSbGQMsZpd52BwjZ59T7FtcJpaaONr6dkbbi2YEOddpIPT1J1C54zs6+o5Mc8tx5HheG3l6cTsuW9nNcBfu860LMMbwbmj+wcn5Leuq3O0br+8SPULp57Ra5cL8xqbeq/qVs/l59vN48Ha1xO9k1632t5VLbSQjxnMd2G0hPmC1NXiUTAfnezjbUnRUMm0Ie8MYBYuAuALa6eMePkTrnid2agwwMAPybctzYBrfYU8ZgB0WZR3j1Bo/NNudlLha9nHifcm3PJ4hoHl/MrcqaWtPJcXT2bj/PJVtFIpW84rnG0mJ2o7wrdqoIZekO8e1XjHKZLGQ8IZ6UPc72hZDN/PlWu8IZ1g/f/hWMzK4eHSpbCpTH6qFE5a/YjZc1cmd4IgjPSPDO7ju2n2nkO9ejjrlkZw/ZmonZniju0mwJc1t7dVzqEs2xVdyh/wA8f/cvYqeJrQGtADWgAAaAAaAAKUIbrfu3faJ0zTwh+xVcDc05A5kviyjXielwWrdhdG1mWKD4Q9jQ0vDRkc8DUulNu3hfkNFvsWYwNs+xB1IOoIHIjqvlWMxzFLE7uzGi4axrQGcBy5cymXVnN6ZmeGN1aojRi/8AU4mi/Jzr2/5tvUrNuFUzgPkXDWxvfL2WLXHn1qrp8Se52trDmtFhuIN13mrMhFweOlwNe32JJn4rVzwnipVNshSuGsP+eQfxLir2KpQNIj6cn/ctnQ0oDW6g6DUcE1ioa1upAvosZWtYWWvKsW2YgAOVpadbHM42J52JWBqmFji13EXBXqeP1AF9V59tAwOOccRoe0da47272dlKVyToO5Dlw88O5YSEe7TypL6+VJe5CGlEONPH+eS6LkyDou28SiPR/Bkz5OZ3XI1votv/ABKTVUEhlc7IdXON+OnLQeRL4Om2pL/SlefMQ3+Fala05W925QhcTzNY1z3uDWtBc5ziA1rQLlxJ0AA1uuzLtChYZi8FQCaeeKcNNnGORkgaTwBLSbKagEKBFjdM6YwNqIXTtveESMMotxvGDmFu5TZJA0EuIAAuSTYAdZKDpCz423w7Nl+HUua9v6aO1+q97K+Y8EAgggi4I1BB5goOkKorNqaKJ7o5aymjkbo5j54mPabXsWl1xoQpeH4pBOLwTRTDrjeyQedpKCYhR6+ujhY6SaRkUbbZnvcGtFyALuOg1IHlTsMoc0OaQ5rgCHA3BBFwQeYsg7QocmKQtmbA6WMTvbnbCXtEjmi/Say9yOi7X9k9SlSSBoJJAAFyToAOsnkg6QqOHbGge/dtraZzybBomjuT1DXUq7ugVCoqvbOgieWSVlM140LTKy7T1HXQ96tqOrjlYHxPbIx2oexwe1w7HDQoH0KBWY1TxSNilnhjlfbJG+RjHvucoyscbm5BGinEoFQomHYlDO0ugljmaHFpdG9sjQ4AEtJaSL2I07QpaAQhQMbxAwQue1hkeB0Yxa73chry6+xAuK1ZjYcpaHW0LvFb+0V4/jEOG710s8j6mV5u4MJDS4dbm2v6R82irsU2irHucZmFxJN7h9h2AXsAFlpZT9Ejz+5c7d1WtftaIgW0kMVO3rDQXntJsB5wVUMxeSV7TI9zzfmbgdw4DyKl+FAAi2p531TdPU5XA6myl7q0OJyewqjkFncuR9SeqcWDhYAjzKEJGniT5rqYzRav4ZW8tO1OV1Qco1Nr9ZVRFUxji53mUk4jGefqPuU+VOCUkakns1NlzTFwdfUDvIt3LgV0f0h60vwxn0h502ixNW76R85867dXvIALjYKs+EN+kPOF2JR1jzhZ7ie2sc3gfYnG4i/m71D3KuzpGvW5CraPEHAjX1BW8eNSfs+ZZdr1ObIlhK52qrTLkzW6Ida2nG3uWbIHarTGneL3KrGq1hity7JVG0OIuTbst7V7xsRXslp8scQhZFZoaHZuNySTYXN9SedyvEKGlPPQdZ0Xr3g6GWnkt1j2Fds5047jjjncstLjC8Q3xkIGXJbnmve/YLcE3R7WxFvSa4HssfcoGzZtHMes/wAJWV3Vua3x4zLK7/hx5eXLHGaXO0WNh8mYXyaC17Et5jsWbxLGYmxvaW9LVzTbNn6iNbHQnqtY6J50eawJsOZ6hzKxWMw1BcCD0Wg5cvCx0JtzJ7V6c8JqaceLO225NXA9oa112OLmAFnDTiSTa+l+vXRdfCmFt43E8gNSO3KTyuSshUR1U/jkANba+UDQkG5IHXZXeB08rwQ+xy2AItcix+b1C3rC5ceGst7dOXknT2a+g2hc1oGY6KHtDjD5gOkejw4qpqoy3+bKvlnK9XZ5cMrO8XGAbNzVokLZmsEZaDmzOvmBOlu5TpfBdUH/AImL0Xq38FZ+Tqfts/C5bZhXg5ZJlY+nx5W47eTP8EE/1mH0HpD4H5/rUPoPXrznBoLnGwAuT1BV0m0NMBrJlA5lrwAOsm1gO0ry58nFhlJlZLf5dZc74eYDwPzX/rUPoPSDwQTfWofQf1L0Oi2so5iRDUxPI4gGx79eXarHeXXToiddeVf+j81h/tUPoPXTfBFMP+Kh9B69XancuidEOusDs7hwp4Gwh4kyOeC9oIaXZyTYHXS9vIrMLPUde4VEkfzd6/1m6v7rOk3tvVRbd/7tr/8ABVP/AEHq9VFt3/u2v/wVT/0Hrojx/wAHc5oaqhlJtBiMLondQmZI5rT58lv7wr2bazG20dHNUut8mwloOmaQ9FjfK4tHlXln6FNRs5E9n9LTA1EZHjDdyPz27ctz3gLrFse/TBwykbq1wFTVgcBu7t3Z7CQ/0mFFUuxOHvgxSgMhJlnp31MhPjZ5t8dR15ct+261fhClfXYnT4Znc2nbGJ5w023nEhp7BZtuV5L8QEmNR5do6Mf/AE//ACEuIP3G0zHSaNqKZrWE8C61gAeu8VrftDrQaYeDmgdHkNLCARa4baQacd749+26zngxmko66swt7y+KE7yG/wA1pykgdQIkYbDS4d1r1McF5RsxKKjaCvnj1jja2LMNQ5wDGmx74n+ZERcGwaCqxzFW1ETJQ10ZAe0OAJaASL9wUjb3YZlFEcQw69NNT2e4MJDXR3Gbo8BbiRwIuCFI2O/39i3fF+ELReFnEmQ4XVB5AMsZhYObnSdHQdgu49gKKpdtsY+F7OvqLWMscDnN5B2+jDh3AgrYbHuvR0/9zF+ALz7EqB8ezDmOBDhFC4jm3NOyQg9wd6lvNhKhr6Cmc03Bhj9TACPOCgxW05ttPRf4P/zFz4Qpn12JQYWHObA2MT1AabF/MNPYBl7LyA8QEu0PT2npcuu7oxn/AGf6zx/5rPSC4r5BT7TNdJo2ppmtY48MxAFr98Nv3gg0bvBph74t2aaMAi1wCJB27y+YntJWf8IUktJSUOF00rw6ocIN443k3LMrSC4W4l7b25AjmvVAvK/C84RVmFVRPyUczmudyF3xuvf7LXn91EX2DeDegjiaz4PE+wsXyMa+R3WS4jTuFgOSzGHUpwfGo6eFzvglcwndkkhkgDrEX5gtAvxs+x4BetU7hlFuFl5ZthIJ9oKGKM3NNGXyW+be7gD26M9MIKrwrYOavGI4Wnpuw4OZra72SVL2i/USLeVbrwZbTGtohvCfhEF4pgdHZmiweR2jj25hyWfx3/3LR/4Afiqk1j7P0TizKtvRpK/5Ob6LJvpnq16X/MRT3gCd/sUo5fCX/wDShXqK8v8AAK21HMOqqkHmjiXqCI5e8AEk2AFyeQA5rH4liG9dmDhlHii44dastrKjoboGxdq4j6IOg8p9ix8mH/tcrcO/t7fUuHLlnO2M2bNTts4959qZLU89hGhNyLexNkLhWpUd9O08Wg+QJl9BEeMbD3tb7lMITbwstK52E05/so/RH5Jl+z9Of7NvkuPYVZmP+dVw9l9PzKm6ulS/ZinPzCO57vemX7LQftj973q7ZGAurK9WX2aZx2yUXJ0g8rfcm3bIM5SP8zStNZckK9eX2moyLtlRny7z5ua+Xttbj2ofsieUo8rf9VpXj5Uf3bvxM96CLHjp5vyWvcy+zUZV2ykg4SNPkITbtmZxwcz0nD8lrrfzf/RcuJv2fz2qzly+zpY12CVINr3Nr6PPDyo/R9YOGf02n2la43z9XQP4h713DKTxFlr3ck6WJlpKw8WSH0SmDFUt/s3+hf8AJehJCFZzX6OlgG4jUN4sP70ZV7hPhJrKZpY2OAh3HMyS/VxEgWgsuXNC379vaxn25vsqaLwpTRtc3cQnNxOZ7Twt1lMjwgnnTt8khH8CtzC08Wg+QKPU0UfR6DfGb80dfcumPqNXtGMuHG+UB23bDxgcLi2kgP8ACE5hu2VOH3khe4WtboO169SFLfhcJ/s2+YJk4HB+rb5guk9V9sX02NSxtfhxPTgnb3Bv5SKXDtfhsb45IXTscyRpIdG4gsvZ2o7CVTO2fgPzB5z70y/ZeHqPpO96t9TGf7XFqtp9tqCeMCOTp5gbmKRpsAeZb3LJyYvATpIP8w9oTbtlouRcPL/omn7KN5Pd6vctT1USelken+COdr46rI4Os+Ph9ly30bV574HML3EVUMxdmkjOttLNcF6PG1c7l1Xbtjj0zSDjzfkSOtzR67/kvOdrqkwtjaxuYvJJGvitA0HbcjzFenYq28ZHVY+teb7Qk/Dqdtjuxu3OdYkBu9Jf6gPOvzv9R9N1eqx5Mr21P+vXxZfjpU7Q7HOje11t1NbM2Rp0ceYPbyP5hXWxO0DiN3Jxb4zerlnYOq/EJ/avHhI4EkAAEMbz14uP88ln8Ei+VD2G9ibnruCLdpN19T0GWWXVrvhv8d/7/wAOHNrz8vWYgnnjQqJhEbhE0PFjrpzAvoCpc50XurEeSU5/2yT+8d7VpsyycVQ0VsgJAO8d7VphICue41p6QoGPYf8ACKaeDNk38MsOe2bLvWFmbLcXtmva4U9R8Qpt7FJHmezeMczOw5XsztLczHcnC9wesLaKjY/APglIymc7eBjS0uy5Q8OcSejc28a1rlUOxXg8Zh880jX7wSGzOhk3cWYkR3zHN83XS+UaLo7AO+v4h95PuSfEB31/EPvJ9yCfi2yRkxOGvElt1Dut1kvf+k6W8zaf0nC3Lin9tNjYcRja2TMySM3jlZYPYTa414tNhp2AixF1U/EB31/EPvJ9yPiA76/iH3k+5BVu2IxRzd1Ji8zobZSGxBshbwtvc+bhzJK12yGysVDEI4gQOJcdXvdzc49fdoOSpfiC76/iH3k+5HxAd9fxD7yfcgiYn4P6n4bUVVLXvpzUODnBsLXEANADcxfrwJ4DilovBtmmbPW1E9bIzxRKbRNN73EQv1cL27FK+IDvr+IfeT7kfEB31/EPvJ9yDYzUDHxOie0PY9pa5p4Oa4WIPnXncfg8rKUuZh+JSwQOcTunRtmy3+iS4DzAHrJKs/iA76/iH3k+5HxAd9fxD7yfcgf2N2HbSPkmfI+eolN5J5NXO52aPmi4HEk6DWwFrHbXY6HEY2tlzNfGbxyssHsJ4jXi02Fx2A6EAqn+IDvr+IfeT7kfEB31/EPvJ9yCrGwmIlu6lxaodBa2VrMkhb1GYvJ897rVSbHQSUDaGRpMLGhrNemwt8V4d9K/Ptta2iqfiA76/iH3k+5HxAd9fxD7yfcgqodhMSgbuqfFpWQDRrTC17mt6g8vuPJa3IBaDYzYeOiLn3fJLIbyTSHNI/W9uwX15k8yVE+IDvr+IfeT7kfEB31/EPvJ9yCwxTZMyYnDXiS26g3O6yXvrKc+8zaf0p0y8uKtNqtn466lfTy3AcAQ4eMx7TdrxfmD5xcc1m/iA76/iH3k+5HxAd9fxD7yfcgneDzZM4dC6Eyb3NI6TPk3Y1a1tg3M7kwc+a1pKp9msIdSxujM0013l+aZ+8eLtaMod9Ho3t2lTcYmywvPZb0tPzQZLEKneSOd1nTuGg9SjFIkKyiDV+N5Aoxd2KXWcR3fmoxXnznduGyVxdOlcFcq05SEpSFwVnShIQkugoEIXBC7XJCioztJGn9l49bfcnymJh04+9w/yk/knSVQEBcFo6kuZBKIjyeOPsO/E1I3n5PYiQ9MfYf7WLmKUG9v50V7h4EpfOgIzJsKVzcozBGYLXc0Qpif5n2x7CfyT9+1R6k6s+3/AAPVlNJFlwQi6QO702FCCUl0hPatS1NELkZ0eUI8yppu/BqehP8AbZ7HLdM0F1hfBr4k324/Y5WW1MollEF5QImb7PHFNKG1B0p77tpHRs6QtP8A8ZXow/Vi+V9VubYhxAB01NuKwe0WztU8g074erNI57dORDWsNzr1q3rKwVAopNyHlzpc0TsoyPbC9r2nONC1wcNepVgpWyQuY5uRr6+O8DTlNMQYxkaW2yuzN3oLdLyAi/E8+X0/Hy2XOb0sys8KfDvBzIXZ6qoDzxIaHAdxvY+xbrC8HhpmggAW0zOsLd3AN9qp8XpJnwuE5BZDkLS0/wBO8SNLZXtHihot0fpXPANVvQUjJpqh8rWyPjmdE1rgHCJjWMIDWnQF2bOTxIc0cALd52moxr5q7j4X8yjvlBGhBHC4IPsVHX4fZ8tNAQxksG9MfCNr2zNHit8Rsrc7XW+gSBe93cOlYHvYIG08oaxzmtDMr2HMGOa9gAeAWvGoBHMC4vFeWVcAdWSgj+0craOhy8HOHYCfYq2Rx+GyAfrHK8DeZXzuafnXqwv4vXVV7VVD46KqkjJa9lNM9jgLkPbE4tIB4kEBWiCF9F5Xns20FXrlLg6njngeN3pNVRxucZg21y0Bsb2hpsd6QeCfkxgh1m1bn0xdBeoLohkc4TZ2b0NDdckRI5F1tLgLb7kJNyEGDg2gqGxzb2U5nU0gpnFrWunkZU1MccjWhoBkfH8FcWgW6QIABsp1VjzjFLDHKfhTql8QDMjpYo944mQMP0YmuIvoSB1rX7kJNyEGDg2iqZJoH3cxmWmZM27ckczpKiKZhYWXdeSNrAQRY5TwuFGg2hmFHFM6cOcOlLGydjp5PkwcsbTFZs2Y/wBBz+lpY+jbkdSNyEGVx/EZ2VBMbnNjihhmeOjkyb2XfAtLS5znRssALWNlSy43W5GRHe/CN8XW6ETnxyUs8rWBxY4ANljc0aahjb8dfRd2EhhHUgxWHbRyungdmc+nLIoHvEYZE6eWESme51HSdFGGjQF7r3tpMr8fLfhcLZL1BmbHExuV0rGyRwjeNYeIbmkfrp0StTuR1IdECgyn6akNHC57nROEwgqZbNa+MMLmukIILWh7ms15Nlvpa6h1uLvG83dU9z2iL4Kz5IiqvqToz5TM7NGS3xWsDtCcx3AjCTchBgG47VZpI3y5A99e6GdzWhkbIpZomsebW6BbG4EjUPHHKbzcOrJJjTOE0zQTO17RJHIx5hNw5sgjGdhJ0dpcAc7rZGEdSBEEHnmzu0FSBC6plLWn4I95fltu56efNK6TI0MY6VrBlPilnGzgFY0mMPfI0TVDoY3Z3wn5NgnzVUoaMzmHNaNsNmjiJL66EbLdBG5CDG0GLSFjHb9z5zI0S053donFzrx5AwOYAQGi51AvqdVBdjE7om7mqe58kDTK4sjJpp3TQsHQyjdn5SUbt3JnYSfQN0EbkIKDY/FZZ/hO+Ba5lRu8lrBmSngzhht0mGQyOBPEOUzad1oe97R7T+StGxgG6q9qG/IX6nNP5fmgyV0hKEiyItdy8v8APqUMu7VMrh0R3/kVBIXn5PLUBf3LkuSELlwXGtlLuz2LkuXD3WNufn89uCQlB0SkJXOdIXKUd3SXXHkQgZqzrH9s/gelLiuKnizsePWCPzT11FNFxQXpwgLiwQM3+Ub9l/tYnGx/km3jps7n/wAKeWthbLktC6SXRHJYFyWLq6QlFc5FHqG9KP7f/wCb1IJUaqd0o/tH8DvetSofCPImxIl3qbHRKQo3iTMFqAskJSkhIqjd+DU9Gf7cfsctNDKxhlyh13yOe8m13PsRx7GxMA7MoWS2Aq2RxzmR7WDOzVxAHB3WtM7G6f8AXxem33r1Yfq55eTBjj3mezgS90nHoh7m7lxtyu0XI69etJ8EY+TOQ4ElvA2BdA4lhItxF3a8xprYW7OL0366L02+9Axim/Xxem33rSHJJGSsLHB2V1gdQDoWnTuJA8hRUQse7eB0kMhaAXxuaC5oDnAOa4Fj7WIuW3GYgEarn9N0/wCvi9NvvR+naf8AXxem1DVBgjYJGjeFz3APlzu3rjbR28BuADcACwGoA1sWqCBrXOdd73va273kFxaL5WizQA0FztABqTe/FdOxun/Xxem33pv9MU/66L02+9B5m/8Arkn945XjRdZ0Sh1ZIWkOaZHWINxbvWjDrL5vP+9evj/V62hCF9F5QhCEAhCEAhCEAhCEAhCEAhCEAhCEAhCEAhCEAomKwZ4ntHEtNu8aj1hS0IPOLpCVOxyk3Urh813Sb3Hl5DcKvJWQzWeKfJ7Qq4lWNR4rvsn2KqdIuHI3i6LlzmXBeuXOXGtleLpvL5POlzIushkx639f+q7F10SkKaC3RmXOZIXJoN1TtB9tn4gE6o9UdP3m+p4TqBSVzmQVwSgbnd0mfvewJzepmR3SZ3u/CfcnrhWzsF3qN4uSAkyhQd5+xcly5LFwWIOy9R57FzP3j6v9V2Wpkg7xn2X+1nvWhIDV1lSXSAqhDGkLF0EoQNFi5ITpKS6s8iNUsu0ggHv118qojSu+j6gtLdcmy3LUsZn4K76PqUhmFv4lth3K+pwM7fL6grB2q5cnJZXTjxljMtoDyYPMEpoCPmDzBaLecgmnT9S5e7k6zjjPvpD9AeYJyLCy75gt12HuWmpKa+rtB7VOeQBpoFPepcJ8KDC6UseOjYK4dP1aID7p6OMH3rnlnbdrMZHsSEIX2XgCEIQCEIQCEIQCEIQCEIQCEIQCEIQCEIQCEIQCEIQVW0VCJIieDowXA9gGo8o9gWHuhCzRyVmoa0nMCBdptfhdIhcc5tvEOrmjiD5NU61wdwSoXns7NuSEiELKlDkjnIQpByXpM6EKhqqd0T3fmnClQp8I5zJCUIW5AxP40f2j+ByeuhCBHOXN0ISDsFIUIVHJKivf8o37D/xRpUK/IfDkt0ISgSXSoSjkpEIV+QlkhQhaR3Rjp68gVKqJrBCF5+T9nfi8K+SU8OtOMNhohC5V3ibBVOJsdU+4EnUoQsXwl8pMDPN1J7OhCjPy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8575" y="-830263"/>
            <a:ext cx="840105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moduconecuador.com/wp-content/uploads/2012/01/head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7" y="332656"/>
            <a:ext cx="424847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/>
          <p:nvPr/>
        </p:nvPicPr>
        <p:blipFill rotWithShape="1">
          <a:blip r:embed="rId2" cstate="print"/>
          <a:srcRect t="2479"/>
          <a:stretch/>
        </p:blipFill>
        <p:spPr bwMode="auto">
          <a:xfrm>
            <a:off x="1043608" y="116632"/>
            <a:ext cx="669674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85800"/>
            <a:ext cx="4968552" cy="462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Estado de </a:t>
            </a:r>
            <a:r>
              <a:rPr lang="en-US" dirty="0" err="1" smtClean="0"/>
              <a:t>Resultados</a:t>
            </a:r>
            <a:endParaRPr lang="en-US" dirty="0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04646"/>
            <a:ext cx="68407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 rotWithShape="1">
          <a:blip r:embed="rId2" cstate="print"/>
          <a:srcRect t="2540"/>
          <a:stretch/>
        </p:blipFill>
        <p:spPr bwMode="auto">
          <a:xfrm>
            <a:off x="1187624" y="183897"/>
            <a:ext cx="6696744" cy="648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t="3112"/>
          <a:stretch/>
        </p:blipFill>
        <p:spPr bwMode="auto">
          <a:xfrm>
            <a:off x="1187624" y="188641"/>
            <a:ext cx="676875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 rotWithShape="1">
          <a:blip r:embed="rId2" cstate="print"/>
          <a:srcRect t="2932"/>
          <a:stretch/>
        </p:blipFill>
        <p:spPr bwMode="auto">
          <a:xfrm>
            <a:off x="1043608" y="182181"/>
            <a:ext cx="6984776" cy="65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26469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 rotWithShape="1">
          <a:blip r:embed="rId2" cstate="print"/>
          <a:srcRect t="3168" b="-3386"/>
          <a:stretch/>
        </p:blipFill>
        <p:spPr bwMode="auto">
          <a:xfrm>
            <a:off x="1331640" y="216024"/>
            <a:ext cx="64807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t="3609"/>
          <a:stretch/>
        </p:blipFill>
        <p:spPr bwMode="auto">
          <a:xfrm>
            <a:off x="1507378" y="140514"/>
            <a:ext cx="6048671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 rotWithShape="1">
          <a:blip r:embed="rId2" cstate="print"/>
          <a:srcRect t="3738"/>
          <a:stretch/>
        </p:blipFill>
        <p:spPr bwMode="auto">
          <a:xfrm>
            <a:off x="251520" y="260648"/>
            <a:ext cx="41044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/>
          <p:nvPr/>
        </p:nvPicPr>
        <p:blipFill rotWithShape="1">
          <a:blip r:embed="rId3" cstate="print"/>
          <a:srcRect t="5168"/>
          <a:stretch/>
        </p:blipFill>
        <p:spPr bwMode="auto">
          <a:xfrm>
            <a:off x="4644008" y="476672"/>
            <a:ext cx="425047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160338"/>
            <a:ext cx="5842992" cy="9003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Indicadores</a:t>
            </a:r>
            <a:r>
              <a:rPr lang="en-US" dirty="0" smtClean="0"/>
              <a:t> </a:t>
            </a:r>
            <a:r>
              <a:rPr lang="en-US" dirty="0" err="1" smtClean="0"/>
              <a:t>Financieros</a:t>
            </a:r>
            <a:endParaRPr lang="en-US" dirty="0"/>
          </a:p>
        </p:txBody>
      </p:sp>
      <p:sp>
        <p:nvSpPr>
          <p:cNvPr id="6" name="AutoShape 2" descr="data:image/jpeg;base64,/9j/4AAQSkZJRgABAQAAAQABAAD/2wCEAAkGBhAQEBAPEBAQEA8QDw8NDw0QDxAPDQ8NFBAVFBUQEhQXGyYeFxkjGRQSHy8gIycpLCwsFR4xNTAqNSYrLCkBCQoKDgwOFw8PGikfHBwpKSkpKSktLCwpKSksKSwpLCkpKSwpLCkpLCwpLCksKSkpKSwpLCkpKSkpKSkpLCwpKf/AABEIAKABOwMBIgACEQEDEQH/xAAcAAABBQEBAQAAAAAAAAAAAAADAQIEBQYABwj/xABEEAABAwICBwUFBAgDCQAAAAABAAIDBBEFEgYHEyExQVEyQmGBkRQiUnGhM0OCsRUXU2JyksHRg6LxFiNUY7LC0uHw/8QAGgEAAwEBAQEAAAAAAAAAAAAAAAECAwUEBv/EAC8RAAIBAwMDAgQFBQAAAAAAAAABAgMREgQTUSExQRSRMlJh8AUiQnGhFSOBseH/2gAMAwEAAhEDEQA/ANTKVHc5WE1MoklMvp4SRyWhI3qXG5R2Q2UmNimdhoK1cQla1LZYlDLJE+ySydwsMITSnuCG5ypdSWckITRKE4OTEMcmlEsmEKkAwppTimlWiRjkMopTCFSAZcorKpwQyElk7JiJ8WIdVKZO13AqmslbccFlKkn2KUmXZQ3BVrKxw8VJjxJp7Qt4rPbkiskGIQ5GojXtdwIKVzUXsFiNGnlq6Mb0YtTuFgGRN2aPkXZEZCIj40J7VOcxR5I1pGQmiE4LqacseHjly6jmEV7EB7FUuqsC6O5B02aAwuHB1yD4LxPGKkueR0XqenOnNNDTGlY0S1d3NzX/AN3ADzd8Tv3fVeRVD2mzhfMR79zf3+Z+S+brU8ZtHYjUyggC5KUiyEaHQSQNrY787helVVHd7j1K8coaoxSMkHFjg5ex0ONwyxskzD3mg28Va7FxZ6e+m8FHfR+CtEhYuiqjRznEqDSLthZWhiQ3QK90WJX7NIWqcYEMwKlNCxIhakLVIdCmmNUpE2I7mqDO5WbmKHUQXW1OSuSyrdVWRYam6FUUNzu6psNMQV7PytGXUs2G6UhdBGjli8rdmWRixMLVILE0sTUgsRy1MIRpNyYHgrRMkEWpLI5am5E7gCsuyopamlqdwBZU1zUctQy1FxWA7xwuFIir3jj7w6FMLEmRNpPuJXJUde0nfdvz4eqsGgEXBBHUb1QyMRoXOG9pI+SxlTv2NMi5yLtmoUWIuHaFx6FToqtjudj0KxlGUSk0xjmKPIxWLmKNJGlGQNFdIxdBR5yc25o4qX7PcFx3AfVZLHtJzE1zQQ0b7u5+S1c+gkjy3T3APZKt4YS6KQl8bjvNid7T4hZtXmkWO+0G28gG+Y8bqksuDWac20dKF8VcRcuShZFnAIrKt7RYOcAOQO5CSIA+wdslEwUNxQy8rq7Z57FjtEuZVgnIRBVodNk2J67KFCFYE9tWFODFYkGIJpgSNqB1RBKEuqE0BdToT6O6nApbIU2icSpOHoP6PV7kSOhVquxOmUrYE4xqyNOhmlVbqZOJXmNMManupimGEq1MViprYjbcs8+d7XHr0WwqKe6p6rCA43tvXso1VazMpIi4fVF248eBVps1CosOLXEq3EW5KrJX6CiiG6JNLFMMSbs1CmOxEMaaY0DEa4wkXF2lJBjMTsrTuc7gPOy1Sla5IbZJRGpWyXbJTmOxDki3JIWqY6JBiZvSyHYbs12zUkxLhGjIViO2d7eBUymnLgXPGVg7x5/JBds23dI4MY0XcSQN3Red6cazgb09LwHu3HDyHNZzlFK79y4RbdkXOmmnkcALGu38mjifErxzF8ckqHFzibX3DkrzR7QTEcVkzRxuLSfeqJLthHX3u8fAL2LRzVNhuFtbUVj2TTCxEk26MP6RRcz6lc2tVlN4rov5Z7IQUevdnkOiOquuxAh+TYU5sTPKCAR+43i78lvdKtSNPFh5fTyWqIGmQzSuDGTtAJMdvi6ei2tdpyOxSxhrRu20zd9v3IuXzcfJV+My7aGJ7iXyOkIc95zH3bus0cG8BwCylRcY3tY1hJSla584OpHgXLSB4iyHsyvQMew3f6lZaXD7FeRux6ttFWyElF9nVjHS25KQKM9FDkFrH0y6JDdApGZdddlSaOfkQnU6E6nKstyTIFSqMakVToShEEK52YTTAOi0VUeRTbVwTm1xCs3UYPJCdhoV7kH3DoR2YpZSGYuECTCOijvwlw4ItSkOyLiPEmlHZWNPNZl1DKOF0IumbyKl6eL7MMfqbESgp4ssX+mJG8WlFj0otxuFm9LLwGEuDYbMJDThZ2DSqM95WEOPsPeHqsnQqR8Etck91IhGi8E+LFWHmpDath5hZNziTimV0lFbkguh8Fd+6eia6maVSrPyS6fBRGNNMaun0AQH4eeS1VZEODMjpFRPeAGtvwPhZUoYWuzOYRa1jbndeguoiOSDNQAj3mg7+i9dPVJKxk6bIULLtafAJ4jUjZ8l2RZOVx2IlUckb3hjn5WlwYwXe8gdlviVSxaQU5Li5xiyhhk2rSxrHOcG5HO7OYOIaRfiVpXXANhc2NhwBNtwvyXm7oRG5mZlXG11QS6CoaXRupY3ukkkPG72kuGc9ppbxunGRSR6BslDxSvhponSzSNiY3vONt9twA5nwCLgEuekp33DrwR+8DcOs22YHne1/NZTE9GanFiDVk09KDnjpowDMeNnPe73Wmx4C5377IyfUWPXqY2vxWvxmY09HE9zQQCR9mwHvF3BbnRnU3R0IbPiUjZpu0IRcsv0sN7/AMlcU0sWEwsgpwIYnmwDW5pC4De4vO8k/wClksFayYktJc7i4uuXeZO9S6U6jyk+n37Gm5GKsiyrNJnNaI6WJsEYFmuLWlwH7rB7rfO/yWXqw57i97nPeeL3kud8r8h4BW8kShTxL1U6UIfCjCU5S7lNJGrHDhtISw8WS5x/C6Nwv6geqBMxCppjG8Ob5jkQeISrUtyNiqVTCSZUY/hxv4WWXmws34L06rpWyjM0ceXNVNRgjm3JbuF96+fq05RdmjuQqRmuhh48LPG25RJcZgY4ssXZd12i4J8CrLSGofYxsu1veI7R8PALKml8F5y7H0+Xpu1Uh1MUN1KV204nFswW3S+1LnUpQnUpVrEXUMKsJwqgoT6dyE6N3iq24sWTLUVAT2yhUZzDqk27h1RsX7MNyxoQ4JwaFnPb3BPbjDgpenl4Huo0GzBTXUjTyCp2491RWaQM6qdioit2JOkwph5fRRJtHWO5D0RmY3GeYR2Yow8wlerHktVFyUNRoew8Bb5Ktn0OeOw9w8ytu2tYeYRBK08wmtTUXdGiqPk84kwWtj7EhPgUE4hiEXFocPC69OyMPRNdh0buQVerX6kPK/hHmrNOp4+3E4fLep9NrMb3g4eRWxm0bid3Qqqr0Agf3Aq3qEu6J6cAqXWLTu4vA+e5W1NpbTP77fULJVmq9p7BI+qpKrV3UsvkN/UFPZ08+zEesxYlC/g9p8wpAax3ReGSYPXw8pRbm0kp0OkddEftZBb4gVL0CfwyJyPb3UDDyQH4SORXltJrJrWcSx/zBH5K7pdbDh9pTg+LXW/NZPSV49ncm8fJsXYW4dD5qLVUbrG43AE25HwUCl1oUbu22WM+Lcw+itIdMKGUWbUx36POQ+jlm1Xh8UWFoPsyHSNAbYAAAAACwAA5AckRwVlRmJ/ZLHjq0h35IsuGsPUIdZJ2YttmN0jwh07WFjsr43ZgOTh0Kq8DppI5HZ2Zc2+/JbuTCejvVRKjDHC1t/VeunqVjiZSpvuVLmqix6uMIutLLTOHEKmxbDxK0gheinJMzZT0dXtRdOkYuosMMVxyRZGrdkXJ1DwU+rh2kbiOYufnayg4Yp212ZPNp4heLU0s107nroVMH1POsYws3O5UBwg/CvUK2njfcgj5KEMGJ3hotyXFlp537HWVaDXc9U2KQwImddmWl2eGwEwJhp/BScyW6eTDFEM0oQzSBWC6yrcYsUVhoghuw4dArfIF2QKlWZOCKN2Et6IL8FaeS0WyCTZBUtRJeSdpGWk0fBUSXRo8iVszCEns4WsdZNeSXQRgZdHJOTiokmDVLeDj9V6MaUJppB0Xoj+IyXdIzenR5m9tazhcoZxytj4sJXpbqBp5IL8IYe6PRbL8Qg/igidiS7M88bp1OztRP9FJi1mAdprh5FbGTRyJ3Fo9FCn0Lhd3B6J+o0ku8QwqIqoNZ8B4ut81Z0+sSld9431CrqnVpA7ugeSqarVO09kkJOGin5sO9RG5g0ypnfeM/mCnRY5A7vt9QvIqnVbUt7D7+qrZ9DMRj7Oc/wALiFPotPL4ZFKrJdz3UPgf8JQpsFppO1Gw+QXgbhicPOobbxJC5mmmJRffSDwe3+4U/wBPlHrCZSqX8I9mq9XdFJ3Mp6tNlT1WqZh+ync3wcMwXn9PrZxJnfjd82f2KtafXhVt7dPC/wCTnN/oVO1qodpX+/2KvF+CzqtV9YzsOil6WOU/VVFXojXR9qmkI6tAePorim18M+8onjxjlafoQrSn13Ye7tx1Mf8AhseP8rk9/Ux+KKf3+4sIPyefPMkJ+8icP4oyFNptN66LsVUhHR5Eg+u9b/8AWThEx31DB4TQyNHqWkKdFSYPW2DBRTOI4Ruj2nDfuaboepVv7kGG3wzE0mtiqb9rHFIOoGRy1mjOnbK17o9mY3tbnNyCD8lEk0JwiZxbFI0PDnxlsc4JD2Gzm5SeI5hGwbQOOjn20UryMpaWutwPis5vTyi7Kz/awvzInjSeBzsu+9y3eN1wpctMxwvbiLrM1ei0sTnOiOdrnl9ncW3ddaKlJEbQ7cQN6KkIRSdNkJt9JEGowppVbUYL0WgcUJ5VQqyQnFFFR0RYVKqI9ymuagzN3LbNt3ItYoZYt6mwVQa0A8gg1Dd67KF6bJom5ttql2yjm6aVxcUdIl7ZdtlDJKaXlGCHYnioThOq3aFIZijaCxaCZOEyqfaCu9rKNkLFwJUolVP7cV36RU7LCzLnaJc4VN+lAu/SwRsSCzLrMF2YKm/TDeqUYw3qPVLYlwIuMwSXVUMXZ1HqlGLM6j1S2ZcCLS6VVoxRnUeqK3E2dUnSlwFyclsojcQZ1HqiNrWdVDhLgLh8o6BIYWniAhipZ1HqniZvUKbMOgx9BEeLR6BQ59G6V/aiYfwhWFx1XZR1VKpKPZslxi/BmavVrh0nGFo/h3KmqtStE7sPlj6WdmH1W92fiu2bviWy1NVfqJwXB5RWainb9lWD5SRn8wVSVepTEmdh1PKPCQsPo4L3Eh/UeYTXOlHJh/ER/RWtXV+jDFHzvV6uMVi7VHI4dY3MkH+Uo+hWG1dLiVHLJTVEbRO1jnuheGhrwWEk2t3l7xUyyW+yv/DI0/nZRaWvcLgxSjya78it1qJSi7pe5LMdWUlNJiM0IY0P9opjdsWykhzRSh4Dx2s/bzDjfwWvwasbJTwua4OGQNzA3uW+6d/kjOq2XuWuB3bzE6+7hvt4n1QY5YmDKzKxu85Q3KLned1lnKTlFJrsSrJ3uHe5Ac5c6ob1CG6QdQlGINiOKE4pznjqhOf4rZIhs4lCkTi5MJWiIZV1Y3qPmUysCh3Xtj2M2bnKkyJcy7MuIdHITZpNkE7OuzouwyGbELvZgiZwuDwi7HkC9lCT2IKRnC7MEZSDIimhCacOBU4OC7MEbkgyK52FITsHVtmCXMFSrTHkyifgajyaPnqVpcwXZgqWomPN8mRk0cdyc5RpNG5eUjh5rbEhduVeplwVuyRgX6P1PKVyjvwatHCU+i9GytXbNqr1T4Del9DzJ9FiI4Pv5ILnYm3xXqWwZ0XeyRnkE/VLgNz6I8ndiuJN5O9EJ2k+IN4h38q9bOHxnkEN2Dwnk1P1UPKJclweSHTqtb4fNpSfrHrBzb6FerP0dgPFrT5KLLoXSO4xs9Aq9TS8r+Cbrg80GtGtHweh/uit1s1o5RnyK3Uuriid92B8tyhTap6J3DM35OT3qD8L2DpwZhmuOrHGKI/zIrddVQONNEfxuH9FbyanKY9maVvmCoc2pVndq3D5xg/kVOWnfHsSAGu096jH4Zj/AFalg1ywg3dSyAfuyMJ+tkCbUpJ3ayP8UTv6FVtRqgqmm3tNOfwyBK1F/CLoaaPXLQntR1DPwsd+RV3hemVNWRSy04kk2RaHsLMr9/z815w/U5XcpaY/ieD/ANK0mgmhtXQe1CbZvZNEA1rHk3eL7t43XBRhT8f7Jla3Q01NjUErg0NILibXFtw5qY6nb0WaoMImje14je0WY0sc8ODOPD5Cy07irqxUWsGYRbfciuph1QnQ+KkuKC4oTYMjlhShOcUwlakEer4KvzKxqeCq3L00+xDNwXJhkUkwppp1xVJHtsyMZCmmQqSadNNKryiTZkYzFMNQVL9kSGjVZRFiyGaophrHKd7Ck9gCecBYsrzXuTTiTlYHDR0SHC29FaqU+BYyKx2LOQ3Y24K2OEt6JpwZnRWqlLgWMyndpC4cigv0ocORV7+hGdPomnAWdB6K1VoeYk4VOTPO0wcO6UJ+m5HdctJ/s7H8I9E06NR/CPRaKtpflFhU5Mu7T4juu9EJ2sQjuu9CtU7RaL4R6Jh0Rh+AegVqvpPlDCoZN2sojuu9Chu1oO+B31WsdoZCe4PRDdoNAe4PRWq2j+UMZmSdrUf8BQ3a15OTD6rWO1f057g9EN2rinPcVb2i+UeM/tmTOtqfkz6pjtblR+zH8y1LtWFMe6hO1VUx5H1T3dFwvYLS4ZmDrgqv2bPUpv6463lHH6laV2qSmPNw80M6n6b43jzUupo+F7FJPhmc/XPXfBD55k39dOIfs6fzY8/9y0Z1NUx++lHohu1LU/8AxMw/CwrNy0n09v8Ahav9fv8AyWOhel0+K01WJXinljLAJaZp2jYyLktDife91wHzUGo0rqHMMgk3GPDnNFmtcHNIdVhzeRLHAEcjcK40W0DZh+32dRK7bxiMmzWlhF7PaRzF0Kp0ApXtz1DI6idzZhNUOiDHSukfmD8rTZuXlZeOTp5vHt4GamKS4SPcoWHgMY2McGtawctzQBw8lILlljZiuKXILylc5Bc9aJEtiOKE9yR8o6oL5h1WyiQ2KSkuhmYdU3bhaqJNxZ+CrHDerF53KA4b1tAhnpGUJMoQNuu26+fxZ0boPkCTIEDbrtujFhdB8gXZQo+3XbdPFhcPkC7KFH267boxYZIkZQuyhRtsu2pTxYrkiwXWCi7ZdtUYsLkncu3KNtUm0TwYrkncuJCi7RdnRiGRJzBIXKPnSZ08RZEjOkMiBnSbRPELhjIkMiCXpM6eIrhM6aXlMzpMypIVxczk0ud1SppKoQhz/Emlr/jt5JxKbmTQhro3/tXD5Nb/AGQZqZxH20vkI/8AxUglMe5WmxMrIqc5rbaX1YPyapDqT/mTH/E/9ITzZ3/10fOtXchgHUg+J/m8lMdSt6u9UdzkNxVpsVkAdTDxTDThGJTStE2TYAYAmiNGKGSrTZNjiVEfxUklAcN6uIm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196" name="Picture 4" descr="https://encrypted-tbn1.gstatic.com/images?q=tbn:ANd9GcSK-hQx-MZpMi9VtuwCuMkF6k0b0jDLZsj0d-xtQ7A1cG6piFUK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9414"/>
            <a:ext cx="1907704" cy="14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04" y="1085849"/>
            <a:ext cx="6383540" cy="17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04" y="3054174"/>
            <a:ext cx="6383540" cy="380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789779"/>
              </p:ext>
            </p:extLst>
          </p:nvPr>
        </p:nvGraphicFramePr>
        <p:xfrm>
          <a:off x="457200" y="476672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jpeg;base64,/9j/4AAQSkZJRgABAQAAAQABAAD/2wCEAAkGBhESEBIQEBMQERAQEBQQFRQQFRAQEBQQFRQVFRQQFBQYHSYeFxkjGRYXHy8gIycpLCwsFR8xNTAqNSYrLiwBCQoKDgwOGg8PGiwkHyIsLCovLDEyLik1Liw0LS8sLCwsKiwpLi0sLCwvLzEuMCowLiwsLiwsKSwtLSksLTYvLP/AABEIAOEA4QMBIgACEQEDEQH/xAAcAAEAAQUBAQAAAAAAAAAAAAAABQEDBAYHAgj/xAA+EAABAwIDBAcGBQIGAwEAAAABAAIDBBEFEiEGMUFRBxMiYXGBkRQjMlKhwRVCcoKxYtEzQ1OSsuGi0vAW/8QAGwEBAAIDAQEAAAAAAAAAAAAAAAMEAQIFBgf/xAAwEQACAQMCBAMHBAMAAAAAAAAAAQIDBBEhMQUSQVETYXEiMoGRobHBFNHh8QYz8P/aAAwDAQACEQMRAD8A7iiIgCIiAIiIAiIgCIiAIiIAiIgCIiAIiIAiIgCIiAIiIAiIgCIiAIiIAiIgCIiAIiIAiIgCIiAIiIAiIgCIiAIiIAiIgCIiAIiIAiIgCIiAIiIAiIgCIiAIiIAiIgCKhcFVAEREARUDhzCqgCIiAIiIAiIgCLX9pNtqej7Ds0kxFxFFYutwLjuaPHXkCtDrOmCqLvdQwRt5PzyO8yC0fRQVLinB4bOtacHu7qPPCOnd6fydcRcuoOluZtjURQvbxMRdG8eTrg+oW+4DtJT1jM8D72+Jh7MjCeDm/fd3rNOvCppFkd3wu5tFzVI6d1qv4+JKIiKY5oREQBERAEREARFh1lVY5fX+yAyHSheDUKPNSrb6lASXtoG9epKjktVrcX6twda4BvZXqbayJxsQ4fUICcLr71djqLaHd9VjxShwDmm4PEL0gM4PB4qxUSa2G77qAq8YlMz4aVkMzoWh0ueTJYuJyxNsDZ5DSe1YC45rNwzE2TNJaHNcw5HxvGWSN9r5HD7jQjctVNN4J5W9SMedrT7Z2yt1noZd1k0U+dl9+pF+djZRn4XJK4l8mSK+jY/icO93DyUvFEGtDWizWiwA4BbEB7REQBERAFre3e1YoaYvbYzynJED81tXkcQ0a+JA4rZFw3pkxMvxARX7MELABwzPu9x9C30UFebhBtHT4VbxuLlRnstWQH4sTmc4l8j3FznONyXHiTxKxHyE681gCZe/atLLjuLZ9IVZLYkIa0gZTqO9ZeF4rLR1DZ4Tlc3Wx+F7DvY4cQf++CgetWTNWl2W/AWRRaeUYlVhOLjJZT3PpTBcXZVU8dRH8Mjb2O9p3OYe8EEeSzlzboUry6CphO6OVjx3dY0gj1ZfzXSV26U+eCkfMb6gre4nTWyenpugiIpCmEREAREQBazVVfbd+o/ytmWk4ySyaRv9WYeDtfv9EBkGr9e5SMNBpd978hpbzWFs/T3BldzLW+W9329VMoDX8cwZ2Uuju8cW73DvHP8AlavSvc2QZQcwcCAAb3B5LpKXQFtzGR53CzGfG6+jW2F3HuHH1UPis7+sp5KaRt6kGBhdd8Ia4dd14AIzOysIA45hrYLJxDFw2KoLGmR8AILCHAOOUE20Jc0BwJIB4rXJJWzENizTh7WvfBlmgic+MNBmoJn2yObp2b2I5KCpNbI6lnbS9+S09Mrbr8864T7rdZrcOm9qIMsYqmwiVk8cYYJYs+R0FRCDZwvazgQeW5bRZYWHYRHCXOaZHvfYOkme6WVwF8rS5x3C50HNZb5ABckAd+i3hHlRWuq/iyWNksbJfRbLstuyWcFxkhG5XRVniAsOOpY7RrmnwIV1SFQyfbBa5vor7XXAPMXUTLqWs+dwH7d7voCpdAERUzDdx+qAquF9L9CWYoHn4Z4GOB4Xbdjh9B6rui07pO2TdW0ofCM1TTEyRji9pHvIfEgAjvaFFVhzRwX+H3HgVlJ7PQ4ZVU7bdnfvWJ1JWa18bh8pGhB0c0jeCCo6bELaaHgufyHrf1KPOdOsWGZlIYJhU1XPHTQNzSSG3c0fme48GgakrPIYd0kstnZOgyjcKepnO6WVsbe/q2kk+r7eS6ao3Z3BGUdLFTR/DEy19xc46uee8uJPmpJdGnHlikeNuq3j1pVO4REW5WCIiAIiIAoLanBzKwSRi8jBu4uZyHeN481OEqExJ5eLn/4IDVqTFqhrQ1lsrNLEbud++6yI9sJA4NfHck27IJJPcAq0mGyPLs3Ybm0c7e4cwOPipSnjgg1Gr+LnWLvAch4IDMoK10guY5GfqaWj6rziOMxU5b1xcwO3PySOjFvme0EN81jTbVQt3uF/FWmbWQu0GYk8Gguv3aLDz0N4OKftrK8nj64f2Iyhp4JXupmSA9WXVNHPC9rnxsefeRtcPledWne1zb7lOUOHOziaoIfUNaYwWOf1QZf42RnRjnADNv3WvZW6PCoS9tQYY2TAkhzQGvAIIs4ttm0PG6lVHCnjcuXF3z6Qbw1rnfPXD7Pd93nQKFxCc+8jdxO47iy2nkppW5YGu+JodbmAfTkpSgWqfAYJImPawRSOY12aLsEOIvuGhHcVjuxB0R6uVjy8aAsa5zX8i238KTiqwwsj4E5GgcAB9rLE2p2rhoYhJLmc55IZG22ZxG/foANLnvWJSUVlklKlOrNQgst9C/hdM8uM0oym1mMO9rTvc7vP081KLjW0HSnLUwS07YWwiUBudsjnPAzAkbhe4BB8VldH3SH1Nqasf7om0cpuRGfkeeDOR/L4bqyuqblyo7M+BXUKLqyWq6b6d9H9Dra4R0i1ufEpy0nsFsdxpqxjWkeoK7ZiWJxwwPne4BjGF97ix00A5k6Ac7r5yqZy97nu1c9xcT3k3JUN7PRROh/jNu3UnWeyWPnr+PqXYcZqWfBPOz9Msjf4Kl8O6RsRhI9+ZWje2cCQH93xfVa9ZYeJ1GRotvdc+ABsqVOU84iz095Rt/DcqsU16G67V0lBiVHLiLXR0VfFpJG5wyVDg24DRvLyNxAvcWN965Y6lf3HwIKm6OWPLcgF3fr6q5HSi1+fLTiR9lcnVwtTz1CwVSTUG8dF2XYwMCwF1RPHE6SOnY91jLMbRsHM9/ADS5I1C+lNi9i6TD4bUwzueBnndZz5PMaBvJo08Tqvns0fLXuOh/7UlgWOT0rrwySRH+k2be/5mHRw7iFiFyo6tC54LUqezGePJ9fifSqLXdiNqxXU+ZwDZ4iGStG7Nwe3+lw/gjgtiXQjJSWUeRrUZ0ZunNYaCIi2IgiIgCIiA8TfC79J/ha9NiLQ0bty2RaJtPgk0d3MewxOdYA5g8XubWtY253QGJiu0uXRurlEitdK9vWnslzQQNwFxfx0WH7C69yblXTBZAb+zCoSLtYy3cAobamrEEbWx2a9xtpvAsoGHFpmCzXmylcC2cFe18s00ocx+SzclrFoN7kHv9EBDUm0c7HXzE9xW3YPtVHL2XWa9e29GlN/qVHrH/6qyejKPOC2eUAH5WZvJwtb0QGwgrFqq+xDGAvldua3f4nkO9UfgUzDlhltE7Q9Zdz2Dm0/m8DbxUnQYZHCOyLuPxPdq9x7z9tyAsYbhZaetlIdKRbT4WD5W/crQ+l/AaiR0NTE10sUcbo3tYC5zDmzCTKNSCNCeGULpyLSpBTjyss2lzO1qqrDdHy62rYTa4urwK650s7OySwMqoACabO6RgAu6M2JkHMty+hPJchjbYDS3G2+1zey41ej4TwfR+F8Q/W0+Z4z1Xb+yXwqGWpLIZJZBTQNL3FznOjhhb8TmtOgOtgOJcAr2I4C5+IT0tLGXZZ3sY0XOVjXWu5x3AcSSo6LEXthdALCOSRsj7DtOLAcrS7i0XJtz1W3U+0/Wy1b6dgh6xruriDgZ6iqqHdU1zzvdlD3ODR2W6bzqsR5ZLDJK7rUZOUEsYaS6J5WG/V5+HVammyUbw3rMp6vOYxIAerLxqQHcdNVhVdI2RuV1xbcRvH9wtznwik96zNJkohFFIYLOLnuLmzVha74mNkyss2xtl1ULWYaWRxNyOM0revBa4u9w64YDEG3aTbNe50cFq4uLyiSNanXi4TW/wANMZ79semUa5HhBB+PTwsf5We1tgByFllVlF1ZAL4nktDj1TxIGk/lc4aX8CVjrEpye5LQoUqazTW5SyOZfQ+Vt6qqStfke5gvky5jp2M5s3S9yTyG4AlYim3hG9acKcOaexsWxG0PsdYx5d7pxEE3LI74XnvadfAHmu9hfLVFBI1uaQWDtDqNTzC7x0abQe00TWuN5af3L77y0D3b/Nuni0ro2k8N0zxvHrVzhG6Sx0f4/b5G2oiLoHkQiIgCIiAKB2mffKzldx89B91PLWcZPvn34Zf+IQGvyUwWHPEpedRNVLZAYMsa23o7P+O3vjP/ADH2WpOkW1dH7u3MObGH0Lv7oDdUREAREQBWqqqZGx0kjmsYwXc5xs0DmSrq1zbfZE18DWNmfC+Ml7eMTnW3SM4jkd4ufBaybS03JaMYSmlUeI9Xuc6246Q31ZMFPmjpQbE7ny97uTf6fXkNLWbjOB1FJJ1dVGWH8rh2o3jmx3H+RxssFcKq5uWZ7n1Wwhb06KjbY5fv5vzKqglsQQbEG4sbEHmFn4Lg0lVPHTxEB8rsuY6hjQC58hHGzRu4kgLrdB0R4ZGwNfCZn21klfJnJ59kgN8gFLRt5VVko8S4xTspKDWW9fgcspNo3tY2J7WOiy9U4hrWzmnLw98Al4NJvvBOvJTJxWaphe6me2KpkqnPla2RkEhgDGCBrHEtvGyzhlB00JHFeukHYRlCY5qcu6iVxYWPOYseBmFjxaQDv1FuN9NNWs+am+WRJbeBe01XpLGvbr1yv+1SZuOL0dPIH1NRI45IoacvgDH9dX5c0rxcgPa1lszri5IN9dddxjDRBI1odnZJFHMxxbkcY5G5m5m3OV3dcq02uJEUcl3wxPLgwEN0c4GQA20JtvN+CtbQY51kz5nixkddrG7msHZYwdzWgDyWranstSanGVt78vZSfbHRLHXu+3Qt5wN/f/Gn1RkVz5rAbWB7c3AGx9ePJZUtc25JIFyStXCSWME1O5pTfNzLBm1892htrD66Lq3RLszPTRTTTjJ7T1ZYw/EI2hxDnjgTn3bxbXkub7EU0VZX08EmYxXc5xH5ixjpBHf5ezqe/wA19DK/Z0se2zyn+Q8QTSt6ez1fz0+oREXRPHBERAEREAWubRMtKD8zPqD/ANhbGoPadmkbuRLfUX+yA16Y6LXsVlynx0WwS7lAYtTOcC5oJEfadbg0m1z3XI9UBYp2krZNlajqqht9zx1Z87W+oCgKE6KSYEB01Fh4TW9bC1/5rWd+oaH+/msxAEREAREQGJieFw1EZinY2SN28OHHmDvB7xquY4/0OSNJfQyte3f1U5ykdzZALHzA8V1lFHOnGfvIt217XtnmlLBzjo12DqqWZ1TV9Wx3VujjjY7rD2i0ue5w0GjQABfeVvuJ4jHTxPmlOWONuYneeQAHEk2A8VlKJ2pwIVlJLTZsheGlrt9ntcHNJHEXAuihyRxAzUuHdV1UuHu1n08jjO2G2UtfILjJCwnq4xra/wCdx4uPoOHM68pLG9mKyjJFRC4MB/xWduIjnmG7zse5RTZQdxC4lRT5sz3PptlUtvCUbdrlXYuNFyBzKjXnrHOIBDrnLcENc1ptYcwCLeKkmO1vyBP0K3T/APPCXZmlqGj3tKZai43mJ88nXt8MtneMYVi0jltnI4/X5I04dGzlRJY/MOPA7u9pUlgWB+21MdPH1cb5XFodKXZA4NLrGwJ1tYd5VrEIN/8Au8xvXvZ3EOoqYZh/lSxyeTXAkel1YlozlUU5RaXw9TvGwXRrHh5Mr39dUOblDg3JHG02u1jbk3Nhdx5cNb7qqNcCARuOo8FVXoxUVhHlqtWdWXNN5YREWSMIiIAiIgCi9oo7wE/K5p+tvupRRe0c4bAR85Dfuf4QGqyblk7LgGpc1wBa+B7SDqCMzbgjwUVNWhSmxbS+ofJ+WOO37nkWHo0oCKx3AjSTdm5gkN2HkeMZ7xw5jwKRrfMboWzQSMcPylwPEPaLtcPNc8pJ+yPBAbPspW5XmI7n6j9Q/uP4W1rnWHTkTxEf6rP+QC6KgCIiAIiIAiIgCIiAo5t9DuOi+bulKnEWKVTYwGNzREBgDWjNDGTYDTUknzX0kvnvpfiH4nUk7yICPDqWD+QVDW906fDf9rXl+UaK2Z3zHnwX0Z0XwNfglMx4BY6OVjgdxaZZQR6L5yC+kOiZtsHpb8pT5dfIoqG5c4nnw1nv+DhuLYeYJJIHfFBK+E34hji0O8xY+ah2CzrcjbyK6L0xYZ1WIGQDs1MLZP3t9276NYfNc8qd4PMLSqtcFqyqZSkfTexGIdfh1LJvJga0/qZ2HfVpU4uedCeJ9ZQPi4wTuH7ZAHj/AMs66GrdN5imefu4eHXnHz/oIiLcrBERAFRCvDnID1daztjU/A0cASfE2sp58uhtvtpfdfgtYngEtw/4gbG+8HigNQqXrouyeG9TTNuLPk967ndw0b5Nt9Vqs2z7OL/LetroMaa/snR7W3PI8CR58O9ATBcuXS0/VzSRfI9zR4A6fSy6J7UFpGKOEtRJI3cSB45QG5vOyAx4XWc13JzT6EFdMzLnLaW/FbI3aG1swHle6A2HOmZYDK0EAg6EAjwK9e1hAZ2ZC5YPtSr7SgMzMmZYXtQVfaUBm5lTMsT2kJ7SgMvMuHdOVNauY8f5tMz1Y+QH6Fq7DWYpHFG+WVwZHG0vc47g0byuI9I21cWIyRGFrmNhY9ueUtBfmLSLNF8tsp3nioK8ko4Z1eF0pyrc0Vp1NEaF9K9G0eXCaMc4c3+5znfdfOAhA3mx5WO9fQfRtjDJcMpw3QwMFO8cQ+MDXzaWu/cord6svcXg1Tj6mP0uYL11EKho7dI7rD3wOs2UeXZf+xcAxFhEh5HX1X1LitTGIJjNrEIZDIOcYYc49Lr5gleJA0HskN3k39VvWwitw1ykmux1HoCqe1WR82Qv9C8H+Quw3XAOirG4qKrc6d4bHLF1ROpDHZmua539OhF+F13lsq2oSTjhEPFKUoVuZrdL9i+qrw0r2pzlhERAUKsTLIXhzUBFzudwUJidPO/VoYHcDcg25HmFtLolbNOgNENHWcY2nvDx91doaSpa/OWNGhHxX3rdvZwvPswQGuF0/IBQ7cBnB7Lx4Obf63W9ezBPZQgNJGG1Q/0z/uH2Xt+HVB4Rj9zj9lufsoVPZQgIKljka1rT+VoGncr+ZyljShU9lCAig4pnKlPYwqGjCAi+sKoZnKV9iCp7AEBEuqHLw6rcpf8ADwqfhwQGnbVwS1NJLTt3vDSOAJa9rsp7jay5dNsTXA2bA8i/zRW9cy+gvw0J+FtUc6UZ6su297Vt1ywxg4NTbA1zz7wNjHec7vpp9V0DZbD3UUJija453Z3ucblzrAbgAALDct4/DAq/ho5JGnGOxrXvK1fSb07GsV8s00UkTgMkrHRuH9LgWn6Fc4qOiupBPVvY8cM5LHW5HQg/RdvGHDkvQw8LaUFLcjo3FSi/YZw6n6MK8nUwNHMvc76Buq7Hg4dHFFEderjZHc7zlaG3PopAUQV1lKAsQpxhsb17urXSU3sXYHrICtRsV0LcqlUREAVFVUQHkhUsvVlSyA82Sy9WVbIDxlSy92VLIDzZUyq5ZUsgPGVC1XLKlkB4ATKrllTKgPGVMquWSyAt5Uyq5ZLIC1lVcquWVLIDxlTKvdlWyA8WVMquZUsgLeVegF6slkAC9KiqgCIiAIiICiWVUQFLJZVRAUsiqiAollVEBSyWVUQBERAUsqoiAIiIAlkRAEsiIClkVUQFLKq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hESEBIQEBMQERAQEBQQFRQQFRAQEBQQFRQVFRQQFBQYHSYeFxkjGRYXHy8gIycpLCwsFR8xNTAqNSYrLiwBCQoKDgwOGg8PGiwkHyIsLCovLDEyLik1Liw0LS8sLCwsKiwpLi0sLCwvLzEuMCowLiwsLiwsKSwtLSksLTYvLP/AABEIAOEA4QMBIgACEQEDEQH/xAAcAAEAAQUBAQAAAAAAAAAAAAAABQEDBAYHAgj/xAA+EAABAwIDBAcGBQIGAwEAAAABAAIDBBEFEiEGMUFRBxMiYXGBkRQjMlKhwRVCcoKxYtEzQ1OSsuGi0vAW/8QAGwEBAAIDAQEAAAAAAAAAAAAAAAMEAQIFBgf/xAAwEQACAQMCBAMHBAMAAAAAAAAAAQIDBBEhMQUSQVETYXEiMoGRobHBFNHh8QYz8P/aAAwDAQACEQMRAD8A7iiIgCIiAIiIAiIgCIiAIiIAiIgCIiAIiIAiIgCIiAIiIAiIgCIiAIiIAiIgCIiAIiIAiIgCIiAIiIAiIgCIiAIiIAiIgCIiAIiIAiIgCIiAIiIAiIgCIiAIiIAiIgCKhcFVAEREARUDhzCqgCIiAIiIAiIgCLX9pNtqej7Ds0kxFxFFYutwLjuaPHXkCtDrOmCqLvdQwRt5PzyO8yC0fRQVLinB4bOtacHu7qPPCOnd6fydcRcuoOluZtjURQvbxMRdG8eTrg+oW+4DtJT1jM8D72+Jh7MjCeDm/fd3rNOvCppFkd3wu5tFzVI6d1qv4+JKIiKY5oREQBERAEREARFh1lVY5fX+yAyHSheDUKPNSrb6lASXtoG9epKjktVrcX6twda4BvZXqbayJxsQ4fUICcLr71djqLaHd9VjxShwDmm4PEL0gM4PB4qxUSa2G77qAq8YlMz4aVkMzoWh0ueTJYuJyxNsDZ5DSe1YC45rNwzE2TNJaHNcw5HxvGWSN9r5HD7jQjctVNN4J5W9SMedrT7Z2yt1noZd1k0U+dl9+pF+djZRn4XJK4l8mSK+jY/icO93DyUvFEGtDWizWiwA4BbEB7REQBERAFre3e1YoaYvbYzynJED81tXkcQ0a+JA4rZFw3pkxMvxARX7MELABwzPu9x9C30UFebhBtHT4VbxuLlRnstWQH4sTmc4l8j3FznONyXHiTxKxHyE681gCZe/atLLjuLZ9IVZLYkIa0gZTqO9ZeF4rLR1DZ4Tlc3Wx+F7DvY4cQf++CgetWTNWl2W/AWRRaeUYlVhOLjJZT3PpTBcXZVU8dRH8Mjb2O9p3OYe8EEeSzlzboUry6CphO6OVjx3dY0gj1ZfzXSV26U+eCkfMb6gre4nTWyenpugiIpCmEREAREQBazVVfbd+o/ytmWk4ySyaRv9WYeDtfv9EBkGr9e5SMNBpd978hpbzWFs/T3BldzLW+W9329VMoDX8cwZ2Uuju8cW73DvHP8AlavSvc2QZQcwcCAAb3B5LpKXQFtzGR53CzGfG6+jW2F3HuHH1UPis7+sp5KaRt6kGBhdd8Ia4dd14AIzOysIA45hrYLJxDFw2KoLGmR8AILCHAOOUE20Jc0BwJIB4rXJJWzENizTh7WvfBlmgic+MNBmoJn2yObp2b2I5KCpNbI6lnbS9+S09Mrbr8864T7rdZrcOm9qIMsYqmwiVk8cYYJYs+R0FRCDZwvazgQeW5bRZYWHYRHCXOaZHvfYOkme6WVwF8rS5x3C50HNZb5ABckAd+i3hHlRWuq/iyWNksbJfRbLstuyWcFxkhG5XRVniAsOOpY7RrmnwIV1SFQyfbBa5vor7XXAPMXUTLqWs+dwH7d7voCpdAERUzDdx+qAquF9L9CWYoHn4Z4GOB4Xbdjh9B6rui07pO2TdW0ofCM1TTEyRji9pHvIfEgAjvaFFVhzRwX+H3HgVlJ7PQ4ZVU7bdnfvWJ1JWa18bh8pGhB0c0jeCCo6bELaaHgufyHrf1KPOdOsWGZlIYJhU1XPHTQNzSSG3c0fme48GgakrPIYd0kstnZOgyjcKepnO6WVsbe/q2kk+r7eS6ao3Z3BGUdLFTR/DEy19xc46uee8uJPmpJdGnHlikeNuq3j1pVO4REW5WCIiAIiIAoLanBzKwSRi8jBu4uZyHeN481OEqExJ5eLn/4IDVqTFqhrQ1lsrNLEbud++6yI9sJA4NfHck27IJJPcAq0mGyPLs3Ybm0c7e4cwOPipSnjgg1Gr+LnWLvAch4IDMoK10guY5GfqaWj6rziOMxU5b1xcwO3PySOjFvme0EN81jTbVQt3uF/FWmbWQu0GYk8Gguv3aLDz0N4OKftrK8nj64f2Iyhp4JXupmSA9WXVNHPC9rnxsefeRtcPledWne1zb7lOUOHOziaoIfUNaYwWOf1QZf42RnRjnADNv3WvZW6PCoS9tQYY2TAkhzQGvAIIs4ttm0PG6lVHCnjcuXF3z6Qbw1rnfPXD7Pd93nQKFxCc+8jdxO47iy2nkppW5YGu+JodbmAfTkpSgWqfAYJImPawRSOY12aLsEOIvuGhHcVjuxB0R6uVjy8aAsa5zX8i238KTiqwwsj4E5GgcAB9rLE2p2rhoYhJLmc55IZG22ZxG/foANLnvWJSUVlklKlOrNQgst9C/hdM8uM0oym1mMO9rTvc7vP081KLjW0HSnLUwS07YWwiUBudsjnPAzAkbhe4BB8VldH3SH1Nqasf7om0cpuRGfkeeDOR/L4bqyuqblyo7M+BXUKLqyWq6b6d9H9Dra4R0i1ufEpy0nsFsdxpqxjWkeoK7ZiWJxwwPne4BjGF97ix00A5k6Ac7r5yqZy97nu1c9xcT3k3JUN7PRROh/jNu3UnWeyWPnr+PqXYcZqWfBPOz9Msjf4Kl8O6RsRhI9+ZWje2cCQH93xfVa9ZYeJ1GRotvdc+ABsqVOU84iz095Rt/DcqsU16G67V0lBiVHLiLXR0VfFpJG5wyVDg24DRvLyNxAvcWN965Y6lf3HwIKm6OWPLcgF3fr6q5HSi1+fLTiR9lcnVwtTz1CwVSTUG8dF2XYwMCwF1RPHE6SOnY91jLMbRsHM9/ADS5I1C+lNi9i6TD4bUwzueBnndZz5PMaBvJo08Tqvns0fLXuOh/7UlgWOT0rrwySRH+k2be/5mHRw7iFiFyo6tC54LUqezGePJ9fifSqLXdiNqxXU+ZwDZ4iGStG7Nwe3+lw/gjgtiXQjJSWUeRrUZ0ZunNYaCIi2IgiIgCIiA8TfC79J/ha9NiLQ0bty2RaJtPgk0d3MewxOdYA5g8XubWtY253QGJiu0uXRurlEitdK9vWnslzQQNwFxfx0WH7C69yblXTBZAb+zCoSLtYy3cAobamrEEbWx2a9xtpvAsoGHFpmCzXmylcC2cFe18s00ocx+SzclrFoN7kHv9EBDUm0c7HXzE9xW3YPtVHL2XWa9e29GlN/qVHrH/6qyejKPOC2eUAH5WZvJwtb0QGwgrFqq+xDGAvldua3f4nkO9UfgUzDlhltE7Q9Zdz2Dm0/m8DbxUnQYZHCOyLuPxPdq9x7z9tyAsYbhZaetlIdKRbT4WD5W/crQ+l/AaiR0NTE10sUcbo3tYC5zDmzCTKNSCNCeGULpyLSpBTjyss2lzO1qqrDdHy62rYTa4urwK650s7OySwMqoACabO6RgAu6M2JkHMty+hPJchjbYDS3G2+1zey41ej4TwfR+F8Q/W0+Z4z1Xb+yXwqGWpLIZJZBTQNL3FznOjhhb8TmtOgOtgOJcAr2I4C5+IT0tLGXZZ3sY0XOVjXWu5x3AcSSo6LEXthdALCOSRsj7DtOLAcrS7i0XJtz1W3U+0/Wy1b6dgh6xruriDgZ6iqqHdU1zzvdlD3ODR2W6bzqsR5ZLDJK7rUZOUEsYaS6J5WG/V5+HVammyUbw3rMp6vOYxIAerLxqQHcdNVhVdI2RuV1xbcRvH9wtznwik96zNJkohFFIYLOLnuLmzVha74mNkyss2xtl1ULWYaWRxNyOM0revBa4u9w64YDEG3aTbNe50cFq4uLyiSNanXi4TW/wANMZ79semUa5HhBB+PTwsf5We1tgByFllVlF1ZAL4nktDj1TxIGk/lc4aX8CVjrEpye5LQoUqazTW5SyOZfQ+Vt6qqStfke5gvky5jp2M5s3S9yTyG4AlYim3hG9acKcOaexsWxG0PsdYx5d7pxEE3LI74XnvadfAHmu9hfLVFBI1uaQWDtDqNTzC7x0abQe00TWuN5af3L77y0D3b/Nuni0ro2k8N0zxvHrVzhG6Sx0f4/b5G2oiLoHkQiIgCIiAKB2mffKzldx89B91PLWcZPvn34Zf+IQGvyUwWHPEpedRNVLZAYMsa23o7P+O3vjP/ADH2WpOkW1dH7u3MObGH0Lv7oDdUREAREQBWqqqZGx0kjmsYwXc5xs0DmSrq1zbfZE18DWNmfC+Ml7eMTnW3SM4jkd4ufBaybS03JaMYSmlUeI9Xuc6246Q31ZMFPmjpQbE7ny97uTf6fXkNLWbjOB1FJJ1dVGWH8rh2o3jmx3H+RxssFcKq5uWZ7n1Wwhb06KjbY5fv5vzKqglsQQbEG4sbEHmFn4Lg0lVPHTxEB8rsuY6hjQC58hHGzRu4kgLrdB0R4ZGwNfCZn21klfJnJ59kgN8gFLRt5VVko8S4xTspKDWW9fgcspNo3tY2J7WOiy9U4hrWzmnLw98Al4NJvvBOvJTJxWaphe6me2KpkqnPla2RkEhgDGCBrHEtvGyzhlB00JHFeukHYRlCY5qcu6iVxYWPOYseBmFjxaQDv1FuN9NNWs+am+WRJbeBe01XpLGvbr1yv+1SZuOL0dPIH1NRI45IoacvgDH9dX5c0rxcgPa1lszri5IN9dddxjDRBI1odnZJFHMxxbkcY5G5m5m3OV3dcq02uJEUcl3wxPLgwEN0c4GQA20JtvN+CtbQY51kz5nixkddrG7msHZYwdzWgDyWranstSanGVt78vZSfbHRLHXu+3Qt5wN/f/Gn1RkVz5rAbWB7c3AGx9ePJZUtc25JIFyStXCSWME1O5pTfNzLBm1892htrD66Lq3RLszPTRTTTjJ7T1ZYw/EI2hxDnjgTn3bxbXkub7EU0VZX08EmYxXc5xH5ixjpBHf5ezqe/wA19DK/Z0se2zyn+Q8QTSt6ez1fz0+oREXRPHBERAEREAWubRMtKD8zPqD/ANhbGoPadmkbuRLfUX+yA16Y6LXsVlynx0WwS7lAYtTOcC5oJEfadbg0m1z3XI9UBYp2krZNlajqqht9zx1Z87W+oCgKE6KSYEB01Fh4TW9bC1/5rWd+oaH+/msxAEREAREQGJieFw1EZinY2SN28OHHmDvB7xquY4/0OSNJfQyte3f1U5ykdzZALHzA8V1lFHOnGfvIt217XtnmlLBzjo12DqqWZ1TV9Wx3VujjjY7rD2i0ue5w0GjQABfeVvuJ4jHTxPmlOWONuYneeQAHEk2A8VlKJ2pwIVlJLTZsheGlrt9ntcHNJHEXAuihyRxAzUuHdV1UuHu1n08jjO2G2UtfILjJCwnq4xra/wCdx4uPoOHM68pLG9mKyjJFRC4MB/xWduIjnmG7zse5RTZQdxC4lRT5sz3PptlUtvCUbdrlXYuNFyBzKjXnrHOIBDrnLcENc1ptYcwCLeKkmO1vyBP0K3T/APPCXZmlqGj3tKZai43mJ88nXt8MtneMYVi0jltnI4/X5I04dGzlRJY/MOPA7u9pUlgWB+21MdPH1cb5XFodKXZA4NLrGwJ1tYd5VrEIN/8Au8xvXvZ3EOoqYZh/lSxyeTXAkel1YlozlUU5RaXw9TvGwXRrHh5Mr39dUOblDg3JHG02u1jbk3Nhdx5cNb7qqNcCARuOo8FVXoxUVhHlqtWdWXNN5YREWSMIiIAiIgCi9oo7wE/K5p+tvupRRe0c4bAR85Dfuf4QGqyblk7LgGpc1wBa+B7SDqCMzbgjwUVNWhSmxbS+ofJ+WOO37nkWHo0oCKx3AjSTdm5gkN2HkeMZ7xw5jwKRrfMboWzQSMcPylwPEPaLtcPNc8pJ+yPBAbPspW5XmI7n6j9Q/uP4W1rnWHTkTxEf6rP+QC6KgCIiAIiIAiIgCIiAo5t9DuOi+bulKnEWKVTYwGNzREBgDWjNDGTYDTUknzX0kvnvpfiH4nUk7yICPDqWD+QVDW906fDf9rXl+UaK2Z3zHnwX0Z0XwNfglMx4BY6OVjgdxaZZQR6L5yC+kOiZtsHpb8pT5dfIoqG5c4nnw1nv+DhuLYeYJJIHfFBK+E34hji0O8xY+ah2CzrcjbyK6L0xYZ1WIGQDs1MLZP3t9276NYfNc8qd4PMLSqtcFqyqZSkfTexGIdfh1LJvJga0/qZ2HfVpU4uedCeJ9ZQPi4wTuH7ZAHj/AMs66GrdN5imefu4eHXnHz/oIiLcrBERAFRCvDnID1daztjU/A0cASfE2sp58uhtvtpfdfgtYngEtw/4gbG+8HigNQqXrouyeG9TTNuLPk967ndw0b5Nt9Vqs2z7OL/LetroMaa/snR7W3PI8CR58O9ATBcuXS0/VzSRfI9zR4A6fSy6J7UFpGKOEtRJI3cSB45QG5vOyAx4XWc13JzT6EFdMzLnLaW/FbI3aG1swHle6A2HOmZYDK0EAg6EAjwK9e1hAZ2ZC5YPtSr7SgMzMmZYXtQVfaUBm5lTMsT2kJ7SgMvMuHdOVNauY8f5tMz1Y+QH6Fq7DWYpHFG+WVwZHG0vc47g0byuI9I21cWIyRGFrmNhY9ueUtBfmLSLNF8tsp3nioK8ko4Z1eF0pyrc0Vp1NEaF9K9G0eXCaMc4c3+5znfdfOAhA3mx5WO9fQfRtjDJcMpw3QwMFO8cQ+MDXzaWu/cord6svcXg1Tj6mP0uYL11EKho7dI7rD3wOs2UeXZf+xcAxFhEh5HX1X1LitTGIJjNrEIZDIOcYYc49Lr5gleJA0HskN3k39VvWwitw1ykmux1HoCqe1WR82Qv9C8H+Quw3XAOirG4qKrc6d4bHLF1ROpDHZmua539OhF+F13lsq2oSTjhEPFKUoVuZrdL9i+qrw0r2pzlhERAUKsTLIXhzUBFzudwUJidPO/VoYHcDcg25HmFtLolbNOgNENHWcY2nvDx91doaSpa/OWNGhHxX3rdvZwvPswQGuF0/IBQ7cBnB7Lx4Obf63W9ezBPZQgNJGG1Q/0z/uH2Xt+HVB4Rj9zj9lufsoVPZQgIKljka1rT+VoGncr+ZyljShU9lCAig4pnKlPYwqGjCAi+sKoZnKV9iCp7AEBEuqHLw6rcpf8ADwqfhwQGnbVwS1NJLTt3vDSOAJa9rsp7jay5dNsTXA2bA8i/zRW9cy+gvw0J+FtUc6UZ6su297Vt1ywxg4NTbA1zz7wNjHec7vpp9V0DZbD3UUJija453Z3ucblzrAbgAALDct4/DAq/ho5JGnGOxrXvK1fSb07GsV8s00UkTgMkrHRuH9LgWn6Fc4qOiupBPVvY8cM5LHW5HQg/RdvGHDkvQw8LaUFLcjo3FSi/YZw6n6MK8nUwNHMvc76Buq7Hg4dHFFEderjZHc7zlaG3PopAUQV1lKAsQpxhsb17urXSU3sXYHrICtRsV0LcqlUREAVFVUQHkhUsvVlSyA82Sy9WVbIDxlSy92VLIDzZUyq5ZUsgPGVC1XLKlkB4ATKrllTKgPGVMquWSyAt5Uyq5ZLIC1lVcquWVLIDxlTKvdlWyA8WVMquZUsgLeVegF6slkAC9KiqgCIiAIiICiWVUQFLJZVRAUsiqiAollVEBSyWVUQBERAUsqoiAIiIAlkRAEsiIClkVUQFLKq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data:image/jpeg;base64,/9j/4AAQSkZJRgABAQAAAQABAAD/2wCEAAkGBhASEREQEREPFBISEBASEhUVEA8PEhUVFRAYFBQQFRcXHCYeFxkjGhISIC8gIycpLCwsFh4xNTAqNSYrLCkBCQoKDgwOGQ8PFywcHyE1MCwpNTUpLCk1KTUpNTIpMi0tKSosLCkpNSkxLy0sKTU2LDIsLCkyLSwqKSwqNSksKf/AABEIAOEA4QMBIgACEQEDEQH/xAAcAAEAAgMBAQEAAAAAAAAAAAAABQYDBAcCAQj/xAA8EAACAQIEBAQEBAMHBQEAAAAAAQIDEQQFITEGEkFRE2FxgQciMpFSobHBFCNCM2Jyc5Ky0Rc0Y4KiFf/EABoBAQACAwEAAAAAAAAAAAAAAAABAwIEBQb/xAAoEQEAAgIBAgQGAwAAAAAAAAAAAQIDEQQh8BIiMUETUWFxgaEUMrH/2gAMAwEAAhEDEQA/AO4gAAAAAAAAAAAAAAAAAAAAAAAAAAAAAAAAAAAAAAAAAAAAAAAAAAAAAAAAAAAAAAAAAAAAAAAAAAAAAAAAAAAAAB5nUS1bSXm7AegaVTOqCdnUj+ZsUMVCavGUX6MwjJS06i0T+RlABmAAAAAAAAAAAAAAAAAAAAAAAAAAAAAAAANXMswhRg5y9l1b7FIxOazqyc5ydr6RWyM3HOZ/zVSvpCN36sr2IzBckIrtdnA5+a2S80j0hjKQnirvQz4PG8rvdxfdNogKeM1PVXFq+hzorMTuEOk5Fnaq3pya547P8S7kycgwWbSpVITi/pkn7dUddpzuk+6TPQ8HPOSmresMoegAb6QAADBVr2dkZzVxNCX1R1fbuBkpV76MzEBj828J0fl/tKji7uzilBycvay+5JwxbaTIiYncDblJIwPE6+RhlNvc83JG9ConsfWyMq42EPqnFe5H1M6hKdoT5lbXtcCxc67n1MiaeKM0cVYCRBioV1JGUAAAAAAAAAAAOUcftwxk77TjGS+1v2K1/E+Z0b4m8PyrUY16cW50r8yW7g9/scilizi58Osk/Vil412z3Tk20iKw2PSepI4aup6rSyKPhjcr0LRvfd2R2vCK1OC/uR/Q5VwpkjxNeF7unTalN9NNVH1Z1s6XCxTWJt80wAA30gBgxS0Ayuol1Rjlil0NM+gVTjDGSVeioxvy05S7RUpySV36Qf3NT+Pr+In4z54xjKV0o0owb/s1G9k5W3d3p0LhXwkJtOSTtqilZ1l8qTfNGUk5qqptRalK9pKouiUdvQ1clZru3r39O/sLnDGwXhqcoxnUvyRbScrK75e9kZqsW01FpN6J9vMoOAzKyjFxnNQSdOK5L0oapfNJ7yXS+yRaMlzSdVt8ylB/Tam4OCWnLK8neXfzLMeXx999+or3E0IwrSpxbfLyptu7b5U239+h6yHCylK0Vd7t9Eu7LXismoVJc86cXLq9U362eps4fDwhHlhGMY9kre/mXDTeCnFaNS8ldP27mvHFkwRGd4Wy8WP/ALr1/q/59QNrL8Z88V30J0p+STc60Euju/ZFwAAAAAAAAAAAD40cn+J3w+5IzxuFVkvmrU1261Iry6o6JnWfQw611k9bfuznee5/iMS+RyfJe6hHbyb7mjyORjr5Z6yiZcqdSfZ/Zktw3lWMxdeGHw91KSblKTcIQgmuao+rtdaLVtr1Vp//ABG9ZNX/ANTNWOD8KpdylCas4yjOUWvRrVGlTkVmdaRteuHM2p5fSeElBzqQqVFOcJqan82k22lZ23jrZpq73N2tx1N/RSS/xO/6HMo594dXlnJzjKTbbd3du7d+urLUofs/urorzcrNXpE6j2Np+HGWIvqqdvRouOFr88IzX9UU/ujmSReOFMXz0FG+sG17bot4HJvfJNbzv5ESmjzUhdNHjE4mNOLnNpJdyvYXjJOpJVIONP8Aplu/ddDqZM+PHMRedbZbSkrp2ad/Tc9PLedfPKSXaL5fuzNhMypVfonGT7dfsbE5pK7La2i0bidit1KfgVJxUptON1zScrehuRgqkIucVqk7Nd0fcTgoTn4kk29NL/Lp5Lf3M5IrOa5DOE1Vw/LqkpxlHnjptJK611ZXqKr0nKadSE7yjTWik5SlfbbVq7WySOjmhmGWwmr8q5ldp21V1Z2fmii+GLdY77/0ZMqxkqlNSkrS2fa/VozYjFwpq85JI0sJmlCEVFSjFrRp6ST7NGzHOKUlbmi+60f5F4ja/F2HTsm5PyNTEcU80XHwnyyTTu+jRu43KMNWfNFRhNbSikvZrZkTmGBnSj8y5oXSvHVauyv1XuBP8H4G1PxnvPb0RYiFyPFyUYxla1klolbTay6E0AAAAAAAAAMWKxMacJTltFNsylZ40xrUYUlvJ8zXe2y+5Tny/CxzclV80rSrzc27K+ttXf8ACu1jBCio6RVvzb9X1IF5jiKOI5ZUqjjUaTXK3eUpWio23epYadRSSkno/b28meYyxePNPuweeUi85yidW0oON+WzT0vrdO/uTMabbsk23skZsFgpVXJQ1lGEppfis1dLz1MMc2ifL6ijYfgurOcXWnCME/mUW5zkvwp7R9dfQutGg5SjBKzk4xj0Wui9jZo4NVXSVNTUZKSnOVmueEeaSio67bLqbNOjGc6cqtSc405+BKNSHgxs4N0NGk1FyTjd3uzammTNMeL8d+v6Efh8M6kpRp2lyNqTX0pKXLzN9F5mzCtUw0oyp1INTi3GUJc8JJO0l7MyUcfVpU5VcbShTTqRpRjGnGnNwneNaFo/VGMbSXnEhKFd+DClFXjCtKcJu8ZJNcrVv72j9SLYq4o3EzE+3tr8fXr+kpPG5jUrPmqSbtstor0RpVKsVu0vV2Mh74dyaniMRKnUpxmoPxJucU04t/JFeWn6lOOts99TO5lDd4Uk5YiLp3cUnzSX0pW6svtSCaszzRoRglGEYxitkkkjIek42CMFPDE7ZQjKkXF2lt0fT3PpIyimrPY055e9VGVl6Xt6Gylo43MKdKPNOSRUcz41m3akkl3LJjuB6dZ3nWrPyvG36GD/AKcYb8dX7r/gCByPGRxVRwrQg5ct1Kyv6XJxcLUL35bejkv0NbHcCqhGVfD1pqdOLlaSTUkldx02IaXFeIcbXS8+oHrMcRLD15xpycoqzSbvutrm7l3E6m7PR9UyuzUpNybbb3Zryw0r3W4HSsHioPay9NiwR2KLwdgq1SV6mkIW1ve77F7AAAAAAAAAFW4xwEm41lqoq0l73uWkx16KnGUXs00yjPijNjmkjntb5kujNCMVCT6czk35yve/q9b9z5WzWEZzpOSjKnKUJRbs009/fRmpmOPg1BKSb8RS0105ZJ/qjy3gtFtTCtL4Oty1Kcvw1IP7SRvV8bDmzCUH4NalSxScVopW+aFen2dkrrvqU9cUUFPw5NprRvoStROrKpUnZuq+bRWX0paeyNjHacMeaPsls4nOKcqMrqaqVlGco0048teDX86D2jGcXJPqmtmYcbj6tWKowUoUeRxkp1JYic7zU9ZTV9HFWttr3PSppJK22xkp0ZTcYR+qTUV7u1/zMf5F7eWvv0NtJYCN05SbsrK8m0vJXNtW6Fqj8PsG1/NVWpLq3Vqw18lFqxH5rwjHDx56MpundJxlJzcb7NN629S/LwMta+OZ3pOkMSOS5q6E77xlZSXps/a7+5HHxXbUUm5PZJXbNDHa1bRNPVDpeHxEZxUotNMylf4ayetSvOpLlTX9mnf3fmWA9bhta1Im8almAAtAAAambStQqv8A8c/0OUU6Z1LiCVsNW/y2cvjOwG1RpG7DCI1MNVJaggLBwrZRnHzTJ4ruQv8AmesWWIAAAAAAAAAAAKTx18P6GJjPERio14xcr3aUrLZ2OPzrKnFxguWT0cruTXofoXiDFKnhq830py/Q/O9WPNJfdnP5ERF40iWHCYRvTq9X136epd+F68nSlTlGpF0p8qU4yg+Vq6a5lquzN34X5DGrWdacbxpK6vtzPb7ItfGWHSqwnpeVOz8+Wd1/uZRysW8E2+SJV65loV3CUZreLTXsYXUS3a+58w03UlyUoyqS7RV7er2RxK1tM+WOrF0XKc1jXhzLSS+pdmbOKoKcJQf9SaIXhbJatHmnVaTkklFO9l5vuT56vD47Y4+JHX3WKVR4MxDladSnGN94puTXo9EWXLMjo0F8kbye8nrJ+5IAjFxsWKd1qjQADYSAAAAAILjDE2oOHWbS9lqzndem0WniXGeJVaX0w+VevUr2L0QGrgK15W7Fjw70IbB5JXilXlBqm9E3vrqtPYmaGwFg4cheUn2SX3LAQ3DUPkk+8v0RMgAAAAAAAAAABUfidjuTBuPWpNR9t2capxvd+dv+TonxezD56FG+0ZTfvZL9yjZdhHUqUqUVdzkl93v+pzcs+LLKHYvh7lvhYODa+apeb99vysVr4x4mcf4VQk438S9uqSWh0XCUFCEILaMVH7I5x8ZKf/av/MX6G1mjWLSXM/4mo2k5yfvb9DvnBGWqjgqEbJSlDnm7atyd9X13OEYWjepFPrJI/R+Ep8sIR7RivyKOLHWZRDKADfSAAAAAAAAGnmuM8OlKXW1l6s3Ct8Z1mo013k39kBWqjer7m/w7kfjVPEmv5cHt+JkXOrodCyjCqnRpxX4U36vcDU4mS/h5Lzjb7lWolwz7DudColulde2pQqOOQF8yGFqMfNt/mSJF8OV1KhHybX5koAAAAAAAAAAMdevGEXOTSjFNtvsgOKfFTEc2Omr/AEwhH8r/ALkh8JMo56rrS2pq69XovyuQnFPLXxFaupq0ptrRrpZIvnwja8CtotJxX2jsc3DaL5NoX4538YIfJhn/AH5/7Tohzr4sTTeHg7/1y0V+lkbXJnWOUufZNQ5sTQj3qwX/ANI/QsUcEy6n4dSFa9uSakrr6mnex27KM5pYmHPSkn0kusX2Zr8O8dY90Q3gAdBIAAAAAAAAVbjWWtJf4n+hN4/N6dJqMruTV7Iquc4l1p8z0SVkgIvB0uerSh+Kcfte/wCx0uK6HPssgoYilK+imvz0/c6EB8avocvzvCeFiakFtzXXo9TpuIxEYRcpOyW5S8ywtLEVpVXJpuyXayAkeCsTeM4dbpos5Wcly3lknT6bvy7FmAAAAAAAAAGtmWXwr05Up35ZKzs7M2QRMb6SKlT+GWBTu1Ul5ObsWLLcqo4eHh0YRhHeyVvc2wY1x1r/AFjQGjmeTUMQrVoKVtm916M3gZTET0kUvF/C7DSd4VKsPK6kvzJnhnhangozUJTk5tOTlbptsTYK64aVncQAALQAAAAAAABpY3KKVV8007pWum0a64aodpf6mSoA0aOSUItNQV1s3qbwAGHFYWNSLhNXTI6HDFBO/wAz8ubQlwB4pUoxSUUkkew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8" name="Picture 8" descr="https://encrypted-tbn2.gstatic.com/images?q=tbn:ANd9GcT00HjPg9LdPg4KPZx8_3CzlroeLq06tc6qDEBFqxTPR1E2QR0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57192"/>
            <a:ext cx="4286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1.gstatic.com/images?q=tbn:ANd9GcTC57fGDlKfO9dNOjf-D-NUaSX7uQUwWehhFI2k4kwiZfrBh4W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297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encrypted-tbn1.gstatic.com/images?q=tbn:ANd9GcR6rUKYHHMrD0iQV1wb7HHS0SVx_z4lwkXucWpUhgD48zZsNg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08" y="5241449"/>
            <a:ext cx="3419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8" y="260648"/>
            <a:ext cx="65714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8" y="2348880"/>
            <a:ext cx="6571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682752" cy="6789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Dupont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467544" y="1340768"/>
                <a:ext cx="7992888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𝑹𝒆𝒏𝒕𝒂𝒃𝒊𝒍𝒊𝒅𝒂𝒅</m:t>
                      </m:r>
                      <m:r>
                        <a:rPr lang="es-EC" b="1" i="1" smtClean="0">
                          <a:latin typeface="Cambria Math"/>
                        </a:rPr>
                        <m:t> </m:t>
                      </m:r>
                      <m:r>
                        <a:rPr lang="es-EC" b="1" i="1" smtClean="0">
                          <a:latin typeface="Cambria Math"/>
                        </a:rPr>
                        <m:t>𝒅𝒆𝒍</m:t>
                      </m:r>
                      <m:r>
                        <a:rPr lang="es-EC" b="1" i="1" smtClean="0">
                          <a:latin typeface="Cambria Math"/>
                        </a:rPr>
                        <m:t> </m:t>
                      </m:r>
                      <m:r>
                        <a:rPr lang="es-EC" b="1" i="1" smtClean="0">
                          <a:latin typeface="Cambria Math"/>
                        </a:rPr>
                        <m:t>𝒄𝒂𝒑𝒊𝒕𝒂𝒍</m:t>
                      </m:r>
                      <m:r>
                        <a:rPr lang="es-EC" b="1" i="1" smtClean="0">
                          <a:latin typeface="Cambria Math"/>
                        </a:rPr>
                        <m:t> </m:t>
                      </m:r>
                      <m:r>
                        <a:rPr lang="es-EC" b="1" i="1" smtClean="0">
                          <a:latin typeface="Cambria Math"/>
                        </a:rPr>
                        <m:t>𝒑𝒓𝒐𝒑𝒊𝒐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𝑈𝑡𝑖𝑙𝑖𝑑𝑎𝑑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𝑛𝑒𝑡𝑎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𝑉𝑒𝑛𝑡𝑎𝑠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𝑉𝑒𝑛𝑡𝑎𝑠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𝐴𝑐𝑡𝑖𝑣𝑜𝑠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𝐴𝑐𝑡𝑖𝑣𝑜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𝑃𝑎𝑡𝑟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EC" i="1">
                              <a:latin typeface="Cambria Math"/>
                            </a:rPr>
                            <m:t>𝑚𝑜𝑛𝑖𝑜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0768"/>
                <a:ext cx="7992888" cy="618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86523"/>
            <a:ext cx="6046425" cy="277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832648" cy="6789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Indicadores</a:t>
            </a:r>
            <a:r>
              <a:rPr lang="en-US" dirty="0" smtClean="0"/>
              <a:t> Vs. Sector</a:t>
            </a:r>
            <a:endParaRPr lang="en-US" dirty="0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19268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Valoración</a:t>
            </a:r>
            <a:r>
              <a:rPr lang="en-US" dirty="0" smtClean="0"/>
              <a:t> de </a:t>
            </a:r>
            <a:r>
              <a:rPr lang="en-US" dirty="0" err="1" smtClean="0"/>
              <a:t>Moducon</a:t>
            </a:r>
            <a:r>
              <a:rPr lang="en-US" dirty="0" smtClean="0"/>
              <a:t> </a:t>
            </a:r>
            <a:r>
              <a:rPr lang="en-US" dirty="0" err="1" smtClean="0"/>
              <a:t>Cía</a:t>
            </a:r>
            <a:r>
              <a:rPr lang="en-US" dirty="0" smtClean="0"/>
              <a:t>. Ltda.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MUFBQVFhQWGBcYFxcWFxQXFBQVFRcUFxQYHCYeFxkjGRQVHy8gIycpLCwsFR4xNTAqNSYrLCkBCQoKDgwOGg8PGikkHCQsLCwpKSkqKSkpLCkpKSkpKSwpLCkpLCwpKSksKSwpLCwpKSwsKSkpLCwsLCksKSwsKf/AABEIALcBEwMBIgACEQEDEQH/xAAcAAABBQEBAQAAAAAAAAAAAAAEAgMFBgcAAQj/xAA9EAABAgQDBQYDBgYCAwEAAAABAAIDBBEhBRIxBkFRYXEHEyKBkaEyscEjQlJi0fAUFTNykuGC8UNTorL/xAAaAQADAQEBAQAAAAAAAAAAAAABAgMABAUG/8QAJREAAgIBBAMAAgMBAAAAAAAAAAECEQMSITFRBBNBImFxgeEy/9oADAMBAAIRAxEAPwDTZbHfFkiDI7cdxUuxwdy+RVal8TgTTQKhrjuOvkUqG6LLn8cPhw/RYJYY4yhQ7ohc5GCfERnhNeW8L2UgjVAw0ZJuuh4jVDx54Q/jIp+L9VWNse1KBLkw4Z7yILUbeh6rOJ7Gp7EDl8TIZ3CoFOZSySX8jK2XPajtCgwSQ1/eP/C3TzKo89tNOTYIaTDhnc3WnMr2DgECXvGdndwbevUpie2hFMrGhg0AGvqhqfwOlfTyVweE0B0R1XHdv8ymprEgyrWgUG4fUqPfGe/Ww5a+ZXogU5paGs8izDn8uiSxgbzPBGwZInkEfLyAG5ByCokVDlXO3UHBHQMNpuUrDl0VClUjkxlECgyxRTJSqfbCfWgZ5qUk8PcRcUKFBsjIUgOCLhSXAKflcAJ1UrAwUNIsmUWK5Fal8LJ3KQZgzhSjaq0sw2mgSnS7h/pUUBHIi8Owp33gAFMQ8OFNEyIm7ei5V7jaia0ibYNGkQEDPw/CrDElwRxUPiMOxTvgWPJR9q4xEKm471R4OOUNHZXDhQfNadiEgyK3K/QquYvshKwzeE6lrtrW+9VhlUY1ROeJyldlXi4jCIJy0dqDXRWzAtoocTIxwFSKVoEBB2Pk3OI8YoNS6nkn27JthPBhv8IuK6pcmRSrYbHjcb3JGagBrnAZa7rBOSGcs+0pX5BRs5s86od3pBdfkhxhETNl/iLndvUF0XfZMS8/Dc/JXxXHmofFJJjS57oeYiyGGz8aFFDgc161RE5Cmic1qHQHktf01fAbD8KgRWktaWEahENwCE5xI+LLSnRCiYmm2DGV5UQco6PCjZngit+SbVbBppDMXZxtTchcnpvaA53fZ7+BXJfZLsPrj0aBiezT4ZzQjUcE7gm0kVvgeM1LZHG9PyuPyKbmcbmZM5IgbNw9Ki0Ro501S5fE5OeOVrskX8LvA+vLiqsRMscnGhxSTBdkeNWmxB5hUvbJmKRopgspCgkULmGmbjmdqOidxKBHlnAvb3kMaOaSIzedfvDkofaTbwGEGse57t9i00po7n0QdhVDMDZeVkgDGPexdco0rz4qLxzao0LWnuxuYzX/AEoWLiEWL+XidSfNCPlgN9SpcDjUSM9+pI87+qVCgjSiMgYeTrZGQZcDQIOQUiOhwSLUPQKQlJb8tOqLhN6Dki4UqTxSN2MkNwpZFQ5Wl1KYbhZfoFY5HZf8SCi2G6KxKyBdoFIy+DRN4oFdJXBWt3I5ko0KigI5lQlMENb19LKVg4W1twptss3fdLhubo0aJ1ERyGpWECNEW2CmnNJNhp5IiE+vUaphbEuoBUpgvLtAnojM1tyQ+KIYAHqpvcAzDyithVO/xJOjUl9aVsksLiLA1WV/DHudwF9OCBnjUFSBgPI3BATELUG9FStgLkg5mHmaRv8A0ULjmIRswLYZc0ClaKwObqh5kZoTH9QfVK+Ci5KoMeiDWX9j+ijsUxiK9zfCWWNLEKwxe+a8ZCXt1ItYV+EH96I+ayuhZojKUuQdQg065CnvVEK3H2iXh5wS8WQH8zli8RCHB4Naqw4eYMXMIbRmDaiyj5yXaGl3dNeRelANEd7NtRH4rtS0tAh1rXVG4fjbXwMzzRzT68k/CwmBFhg900ZhUUFCKoaFgUEkMzH4qEV9kN+DbckVM929+dkQNNt/BFTuKMbDLszS7cAapM/s3BDneFwpXQ/RAy2AS8UlodEBF6FDdoOyYZK45CLBVra9Oa5CO2VoaZ1yfUuhdL7N1EqwfdaOdB81WtotiJaY8QpDfuc21/JWaJDDhQioTQlNQKAU4XHOqcQzePEmJduSOTGhCzXn4h1O8KiYzPQnPJFDfdv8lv0xgkOIKRBnHA6eigY/ZtJVLhDDSeCEl0MmYvClnO/KPdGQsPFNFp52Lh0LWNNt53qJjbIuabBRcWVTRU4MkjYWGZt1VZ4WyjwK0PQaqySGzLGgWJ6oKDM5IpUrss5xH3R7qxSOysMDxVcrFL4Vl1cKcAAiWyrBxPVUUETcyLgyLGEBoDabgNVMQoQpVed60aAfXqm5aZFd9D7JqFsL7tIhsyi5r5JyI6iHjtLhSpHMbkrlQBbyK6VSHTIAOnHqvDKml3H5J2FDbwFeaylvuYaEyTxXjGP1pQorvQEzFm+CEpxRh2m71XGE2l6FBmMeKbdXmVB5l8Rg/OwcF4Z0bgovvHbmHzNF7Fa8UvSvAVS+2b4MGxZ47kI4VJXjZWoq4u87JTdVbE5O9Qq5IeO2jiFC4th7nwzR4YxtST13Kz4hA3qKiwWvZGhvNGlov5H6hVopZToWHx9WR2kf3FKmsFm3sIMRp5Zv9J7+UNe7+sCMzTS33ajjvBTkbZytQyOWscGggmtctb1rrWi2mL+mcpdEZgkKNBeXhrh4SPMaJUxMzbTUwya3pQVvyCPiY/3Tyw0cG08Q3m1VL4iypa8aOHuNQl+DLkq7cdmRYQD/AIuUP/GRRGzua5rs1aEEW00VibMzDYlKOcDEAAyjJ3Z35txHNSeKOY1ud7QQ36otVuBO9iv4rtOM3wVsKkb+ZQEpj8CGatY4HqrRJmHFhRDDaKg8BUgf9qNjsYAXOhB1ODAT6IO0wqmiMibZsr8BXKYZJwSAe5Zf8g/ReIUw2a4yNmFWio41CRGmS0gUN66CvqdyTCDWHI0AE1dSoGpuadU7Fiua0m1hWguT8lYkNmI86NOm80oeFEsQDepA0pxHK6E/mRIsDWlutaUIASmmIdG0uNfcGqxh1zct21dc79AUV3IN6Ib+Fe7UgXrS53Up05IqBCyilaoGOEEJgvIeQWkilQR8iEUXJJjhC0jA0aE5wo0FvOq5sgd7v31TxmOASDHKR5EYUyRaOfUpwZRwCHLihjDiX8Q30oL8tUryGDnxAkiLwCjmwCaZmuI3ku+gRTYNNCQPJI5Mw49xI1TANEBPYuG2ZVx41sP1UNHmnP8AicelbLzc/mQi6u2CyyRsVhM+OIxp4Eivoulp+FEBcx4cK0qOKo+KYYHjO0eMC/5gPqETsZFP2jKGlnDysfmFSOdThqiBPcuvfN4he95XTTif0UeW8lSu0DbLuGmBBdSK4eNwP9Np3D8x9gjiyym6oZ7GiCg5lK7wlYhg3aXNwCA9wjM4P1pyeL+tVqGy23MvOjKw5ItLw3a/8T94LocJAsnXwyUxvRcR4H7ugIr6OuKAquHZgC4sKraquYxhxe1wacpIpyVngzTQw1UBOzAquhoaJnkzshMNPhLD5kfMIR2z82Pu1/5hX50wkOjpKKWUWW2dj3zt157kbisCaDWhrXkNGrTr5K1d8vDFC1fDWUA4vNM1bEHVp/RDTeNx4oyuzkE6ZSPotGdRNFg4BCg2U7A558DO4A0IrpvpT3CCftc4ONWt+SvZhjgEFMYZDf8AExp6gIsyKoNtfyD1Xinzs7A/9TfRcgY1iPJh7muNQW1oRY31ulCTZvFepJ+aghtNn/pMfEuG1FGtvD7wGtzQigrSlSElk1NP0Y1guRn1N2kNIB8PhLhW928Cg8y+EbLGIjRw8lxmQq1BkJlzj3kbKBloW0uQTU5fwkUsa0IU1nHFJ7WzBJmSkmKeKBi4mxorc9BwdlPuaLyJPGgyNzVANa0pcVBHGhr6pXJ/WYNXqClph984aOFDXjb0p7p3vSpuaCELqobNzQ/8cDoHHoOdPJLrMSOccV2cKKdOO3hrBa7nVNxXQdPYp2Xc7Uuzg/hAoPOvVbWzEjnCi8cnsoDGm5uTy4eaKEX8rvb9VBYw8978J0bTT9VzeXlksToDBE7KypiODR/0OKaUps/EAiEHUi3ka0/fBeLhgp5FGXAEScphTGbqnifoNyLawDQAL1cvpYQjBVFDHhCqG0vZpLzOZ7Kwoxqcwu1x/M0/MK4LxNwY+b8XwmJLRXQoraPb6EHRwO8FCQ4jmODmuLXA1BBoQRvBWt9qGy8SZdBfBa0ua14dVwaSKgt11vmWeR9jZxusB5/tyu+RTLJHi9xGjVuzja/+MglkSgjwwM352mwf13Hn1VjxFvhJ4LHOzmFGgYjDzQ4jQ4PY6rXCxYTeo4tC2p1XDcPc/os9naMVSZxItURMY0CVZMd2bMRpLHEP4m4PIjRZvi7I8BxEWEDTeDT9U/sseLJ0YqEr+YjiqW3aGHWhbEb5VHsn2YtCOkVvnb50R1D2W7+NHFeGbHFVhswT8LgehqkPnXjVGxi1fxXNJMxzVUGMkar0Y7zWsxaDMpDptVv+dc0r+cIWEn/41cq9/NV6tYaRs7BRNufE7xoABhkGp0LTuPMbqBONSZiPlaSBmcASG1AqeFTouc5x54qCOIItbW1juQsGVa2lC4kAipN6HLW4/tCRLTXeMa6hbUVoRQjyS4koXEeIgXBG4gj5g0NevFJqb2Rj1rWtoKNba2gtqaJtuJMNcrsxArQb6gGgrYmhHqgocBjmgZXRCw5aPqCQHP4XdobE6AHfdxrHNLaNgwhUOpQFzgXmrfDU3qL65j6n1t8msJEw9wJawm1RW1aGjm8jwOhRbWV0IURGY0lofEc/vA4tA+EVNaZqVHw0BpXw87n4a3KKBmVpaxwqSTVwNW34Bo9U3rRkxb5qG1+R0Rodlz0JuG1pmPAVtVeDEoFS3v4Vd4ztH1S5yTD6G7XN0c05XDlmG48NFHvxBsM5J2CyJC3RwwHLyisAt/e23EBPHHFhJSWkoYHhoRSlQc1ia0re1U+IIUXE2Klore8lXlhOjoT6A+hUFi81PYe0ve/voQt4wC7kAReqLxUNRcu7CBxfDs7QW/E3dxHBVDDe1+E7+tAiQtLtIf1qLEe6uuG4tCmGZ4MRsRvI3HIjUHqp5MKlFxkhWir0XodS4sVY5/CWxLjwu47j1H1UJM4bEZq2o4i4/wBea+fzeLkxO+V2KSEpj+6IK/mH1CO/nEENLjEa0C5LrU3Xr1VXUZtLGyy5H43Mb5Crz/8Akeq6fG8vI5KD3A3SLlF2plW3MxC8nV9gvcH2mlpmIYcOJVwuAQW5hvy11osaJSoUYtcHNJa4GoIsQRvBXrqZP2s+gSwUoQCEJGwmG77tOllXdittf4od1FtGaPiA8MQDf+V3Lfu4KzRntO4O6iqvJY5q5JF073QDDw5kF1Q7doaCnNNPn3Vo1rd9y8U1sRTWyK7sfhHoF7RQUYx2itjAMznAq6IQDQEMbpfWutELGgB1u5DhQAPeRQjUG9yb9VMFJdBzChFQiYpc3spAiO8TmtroGCg5CvmFHzvZhDPwkrRYWHgaAD90TwlR1TrHJhtmLTfZe8fD7KOi7CzbNDEHmfktpxLaGVl/6saG0/hrV3+LalVDFu1aAKiBBdEPF/gb6XJ9k1KPLM5pcmbR8Bm261PVo/RRk1Biw/jyjrZWfF9t5mPUZmwmndDbT/6NXe6q8eXzGrqknebn1KHsQjyxFNiRG6wq9D/pODE6awn+RU5slisFrhBmh9mbNib4fJ3FvyWiv7P4LhVuhuCLgg7wU634KRnGRj383b+CJ6BctYPZtDXI0+h7XZbHxKdUhjSSm23KLhtouFfm/wBERcNgCcSAlhWSowLOWNS51HDuy2hLaucADYihuR58kA7D2tL8kLvCMrruJDql4yigoCKH/K6k5qIMpGZrXbq0NDuOVR8bOcpJLQw0NLBxc6wLTS9KCwNcx82RqFwmxMjm0ZDfrVrhYXuWgEm1KV1JumHxmZ9XudnD2gBzcpDsmUOcSSKscTQfMLxgAbVt8rc2ZtAXBxcKhwpeuYUpavKxEaG817sZhWxNQBXxOq2wqSTa/wChASMtEzsDqFtRodRyKbmoNQaio3pGHQnsP2jmDNoBa9RQDTQW31spJ0NbgxRI+GxJd3eysTu66tBOR3Kn3Ty0VL2r27mY8Qw4ukLw5aAeMi5trb93WrYlIOFXQ9d4OjuoWNbY4c9sd78pGdznU1oTSyrB7jar2IqGWu0OU8DvREtORYDw+G9zHD7zTT/seyic/EXT8KccOY4FUoY0nAO1pwo2aZmH/sZZ3VzND5U6LQsLxqDMtzQYjXjfQ3HIt1C+eWlr9PCeHFGwpGZhOa6CXNfUBuQnMXH7tlNwRqN8mYUInxNaXcAKuPkLqKxHZaFMABzXMa0kijjmqaDS4GnNZdNdqk7KfZO7p72nxuyCgI1bUfEeJVr2X7Y5ePRkwO5fx1YT8wovCk9VCtE23s4lBekU9X/6RsvsXKM/8Id/cXO9iaKZl4oiAOYQ5p0INR6p9sueiKjfwGlA0vLtYKMa1g4NAaPQJxEtlx1TM5iMGAKxIjIY/MQPbUpvX2E8EEncnBLcSqtiXadLQ7Qw+MeQyt/ydf2VWxLtPmX1EMMgjkM7v8nW9kLghXNI1Mta0VNABvJoB5lQWJbeycGxi944fdhjP7/D7rIZ/EosY1ixXxD+ZxI9NAhMqDy9Im8vRfcT7W3mogQA380Q5j/i2g9yqnim103Hr3kd9D91pyN9G0r5qNyrwwuNuv6Kbm3yxHNsHLUktRBA5n2Sb7hTp+qQUZMM9OqafQc069o3n0unZWbhtBzQ8ztWk0df8DmOtlPEXG5EwCyC55AY2pJoKbz1Kt2xG37pNwgTGYwK0v8AFBPIb28Ru3cFMYJsFGmYbIkSPDZDcAR3f2jiAag1NGNeBaoBOtUDtz2aGCzvpcxIrWj7QOOZ4prEBp4hxG75WSlHcoovlGrwIrXtD2EOa4AhwuCDoQVy+bYGLR2NDWRYrWjQNe4AVNbAGmpXKnsQ3tfR9BS4RLUPLGyfC5MfBQcQcg4xA7vGuDmuLTU+E8C2lARSm5FhDva8RQ7MO7IoWm1DuLeZ5qph6LKtLC0ANB4W+VEJLshNIAc41OQ6gF1M3iHF2td9VIApswQMxaBU341I0WMDNmSCRDY0htNCfECCaA0pWp/+uqW2FFcCHkDxZgWu0FLNIp4gCfYJIMRzW08BoQRS1zSoOosK0pvCbEqGnM+KatIOtaAijR0uetUTDbIEBlS6IXVa42NiAQXaa3yjyHVTcpOCI2o/6sD8iFGO7trhRoc5wbQ2pc0FOVdaC1QiIEw8ub9nRhF9KtdevUWppvBRMGvCgMf2eZHaQRfip+qQ6ETuTIWjCtodkIkAnwl7OI1H6qtPlyK0uN43jyX0jMYUHijgFUsd7NoUSrmeF3EWV4psKZijYprzF1YsJ2vfKQnxqAvIdBg11Y5wHeRRzANPNJ2k2Siy1S8Cn4rCqrOMzIdDl2t0ax5P9zojifYBatxlIIhzTIuuu+uqHmMJ3sKjAUXL4i5utwmMS+z+2s5IO+ziOy72m7T5Fadh3bmIkMAwWtjfmcQw9BSvuspbNMiaoaYwre1Broxqk/ttOxq/aFjaVpDGW392p9VENkYjzmcdb5nGpuKiupuAfRUbD8ejy5FCSBuNwrFh+08OK5veVpUVZXKCODToPRcWTHkvZkpQZLPl4Ta1eSeWgP1vbXmhA2qmYc/DHhgQe8N6PIJJGUCtBUjUmxG5CzmHxQDEcwMaXGwIAFSRpuFbKSi19JtAJh8SB7/JJJHX98Eqg69P1Sc3AfUrCnlTusPQeqbIHH0/VKc07z66+iQSOvsiYSX8B9U28HefX9EsuJ0t0t7roEg+IfC0u6CoHV2gQbS3ZhEtLd48MBFToXHKPa6nIGyrR8byeTfCPXUoVuy0TKTVodqBqa9dAjMGxgu+yi2eLAmxdTcefzXB5GWUleKWy5HS7HcA2giYXFyvJiSrzcDVp/E3g4bxvWtyk6yNDbEhuD2OFQ4aEfvcsvm5dr2lrhUH9+qjsA2ii4XGyurElXm4H3fzN4OG8b11eF5vsWifJRPT/BeZ/swkosR0Qte0uNSGPytB30FLcfNcrLJz8OLDbEhvDmOFQQbELl6WiPRTYElnIgFBwHXRQK48b2AONKYnpQRGUcSKXBGrSPvDmnQUtoVUYRKTDXsDmnMOO+1rpcy52U5fipbS587L2Xw/LXK2mY5jzJ3opsrxKdQbMRxl3ODgXEZmtGvwm+YjhrbolwMNAvcm99N1PQBSbYIG5MTmMQYIrEisZ1Ir6ap/X2zHQZGmgARDZcb1VJ/tPlWfBninkMo9Sq3P9qcw+0JjIY4/G73t7LXCIrkkamGgKKxHayVg/HGZXg3xH0asensemI39WM93KtB6CyBolebpCPJ0aPiPapDFoMFzubyGj0FSqxiG303FsHiGODBQ/wCRqVAZUoMqpvLJ/Sbk2MzeaIavcXni4kn1Khp3BQRb0Vg7njZJe0Dn7IKbQltFBjQKEjQjcU0QrhP4W2L92/L9VHy2zLnOLRd2oHEDWnNdMciZ0RnZX6omBiLm8wiprB3AkUoeGh99VHRYBaaEEdVQoSrZhkQXsULMYbvagaoiDPObzCIQrDsejyzgWPIp9VY8N2sZHeBMxHtB1IvxOlbb/VVwRmP1sUNHkaXCSUFIDSfJfYz4eY927O21D5XG7fVNkk6acrBUWWxCJCNiVOym0wdZ9iuaWFrglLG/hMFoGp9LpBeNw9brmRWOFQc3ReOiHdbpr6qJKhESp197J7DsUMB9QSQfiG48+qfwzCO+JBflpu1cRxCnYWzkFoplLiRSpN/LguTP5GKP4S3CkwyBNNiNDmmoP7p1URjuC9742WiDh96n14FAsixJOLlNXQncrU4jgQj5jaOHWkMOiu4NFvVeesWSE1LFunx/pS+xnBsb7z7N9ogte2an15IjFXwshEUtDTxN+o31VfxaFFcTGLGwyL0B8QAAOY8/EOaj5OeY0udEZ3jrZSam9RWtTT2XYvCuWu6/X7AMvBBIhuiFlTlIDhUV4BcpBu2MQWayGBU0FK0qa6r1emr/AGDY22HCKkoMtUVqqtPbfSkL/wAmc8G3UDNdr1KiDB83n6BHHGMXuV1I09sBoXkxOw4Qq97WDmQFk+C9pcw+ah965ohl1C0CgvatVY+1TCe8l2Rm6wzfm13+6LqjJO9KM5UrRLYh2kScKwiGIeDBX30Van+115tBghvN5qfQLP5INLvHp9eaOL4QIAbmI4b6cui5Z55XSRNzZIzm2M5HsYrwD91nhHsouNAf8T633m581IQWxnkd3DyjibVqEJONe1xa93PlfepXN7sV2DgJYC5pHMpYicAiKethlKDRvPok0O/3XW6rGF5xuHqvcxP7oEjvOAXUcUDCqDefS6elJQxXZW0rr4inJbBYj/umnOwSpuUfLOa4U6j5KUssX+MXuauyRgbLj77yeQsEDi2F9w9sWHUAEc6EfQqySc2IjA4b/Yr2ZgB7S11wV5kfJyRyXJj6ehxmBS+JS4iBoD9HDe129UrHdhI0GtB3jOB19VL4Bi7pCayu/pOIDuY3O8lqr4DYjQbEEVB4gr6fDlWSNlIu0fL81hbM2WpY78Lvoo+PIvZqFvW2XZxDmYZLAGxBdpHHgsTm5WNAc5pr4SQWm9KJ5UhtRFJ6FOObzCVEjNdq3K7khgVhg7vGP5FDxpUhNFiUyYI3rGFQZx7DYlWDCNpGFwEfMG/lt6qvmI06ihTT4XmFOeNTVMDSZoc5HgtcyJLRedLkj/tGMx+LGdkh5IZ4mpNhUkDoCVmMGZc02KlJXHSNbHiLLhl4Udr3rsm4tcFuxKBDDSYsw57y0UAvRxqbiulqeahpOdfDd9nckEUua15DUq5bHbDS820PfNB1bmHDsehcfoFpWE7MS0sPsYLWn8VKuP8AyN1eOGgaWzI8P2Fn5yheDDZ+KKctrDws10A3BXPBuyWWhUMYuju4Hws/xFz5lXspJKsoJFFBfQSDhUFjQ1sKE1o0AY2g9lyIK5MNSPmxqehwydATQVPTiphuFB9WwIbolQKGhseqtUhshNvFocOEC2hzXJFOCgot8HPRn7TQghbps7NtncPAdclhY7qBRYjPyjoURzHatJB8leeyjHckR8Bxs+46haL0S3GhvsU+ekzBivhu1Y4j0S5KcMN4e3Ue/JWztTwjJGbHaLRBQ/3BUuCwuNBqhkjTJcFlZDmou/I3UXoKHghJ/DgxtTFDnWqEiVbFiMI7ygh2pW9N6fbKy7QS55cUg/JHB44JzOTp7JjvACaC26qV3hKWhB0N4leZgOa6FLudoCegR+CFneZXtqTpXcVOc1FN80GgWFDe+zGnyH1RMsXy8VpeKca8Cra1oGgAUZj0h3jKj4m38uC4F5euWmS2YaolmRAQCNCmZ2WERhafLkVDbOYjUd2Tcafop3MuHJF4p0PyVrCJt0GIWP0Jp58VZ8ygdo8OqO8bqNenFP4FiXeMyk+JvuFbMlkj7Y/2BdDmNYf3jKj4m6c+Sl+znaQkfw0U3HwE7xvamFWcZhd1FbFhuAdWuuhC6PA8hxelh4dm0uas87StkM7TMQm3H9QAaj8XknmdqAMNrWQi+LS96NqorE8bm4zT3kQQoZ1aymm+pK92WSLQ0mmjNZjDBWtLoiJsoYkLvYYzDeN7SiZhoDiAaipvxUnspijoMcANL2Ps5oFbcaclPHkp0ycZVsUQS4a4tJyne136pEeTWz7Y9mbJoB8KjH8aag8RxVExHYOPLDe8dF2UXTKQ5hC8DqKWjy16EZTwKAjShCFBGM1UkhekUSUDBOHz0WE8GE5zXbspK1LZrtcfCyw5r7TiRqOqpOx8SXh97EjmhDSIdt6np7Y0S2HCejPbnmLw2bw03BPOl/MJWMjRZLtZkoj8jnFh4nRWqVxCHFFYb2uHIr5McUfhmPx5cgworm03Vt6LUa0fVS5YHA7ZZxrQDlJG/iuWo2xqHZpPiJJtsAWeE2VvBXLlsX/IjMh7UcLEOZEQaRB7hVjB58wYzHjc4LlyjnX5HOtma7tRKiakSR+EPbyIFVkUpELXjkVy5TbuKDPaRKTEEd625a19jRGHD4EH4yXEciuXJUwpAGITjHEGG3KApvAZOG9mYirt9Vy5cXmNrHaFRNw4YboAFWsfl+7iB7d9/NcuXn+LJ+yuwsnsMne8hh2/f1RRK5coZVpm0hip4pB7iMHN3moVlkpoRGB3Ferl05/ywxk+QLk6amWtBzadFUGzYhRS6GTStly5V8KCadmkSUvMxZgEmJkaNQB9Uiel4DGkEuc86G65cvSjCMF+KN8IOFFLXBzdRopzDtmZqcNQQGneXCl+QXq5XxQUnuIuaLbhfZTCbQxnl54CwVskMEgwBSFDa3oL+q5cupJLguopBTmoOakWuFwF6uToYp2P7AwooJAAKzfGtjYkAmhDm8Kherk1WDgrEaWBsRQoCNLlppxXLkgwRFkiHNZyqncYxqJGysc8lkMUaK2C9XKcdyklRF1XLxcnJnLly5Yx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QSERQUExMUFBQVFhQWGBcYFxcWFxQXFBQVFRcUFxQYHCYeFxkjGRQVHy8gIycpLCwsFR4xNTAqNSYrLCkBCQoKDgwOGg8PGikkHCQsLCwpKSkqKSkpLCkpKSkpKSwpLCkpLCwpKSksKSwpLCwpKSwsKSkpLCwsLCksKSwsKf/AABEIALcBEwMBIgACEQEDEQH/xAAcAAABBQEBAQAAAAAAAAAAAAAEAgMFBgcAAQj/xAA9EAABAgQDBQYDBgYCAwEAAAABAAIDBBEhBRIxBkFRYXEHEyKBkaEyscEjQlJi0fAUFTNykuGC8UNTorL/xAAaAQADAQEBAQAAAAAAAAAAAAABAgMABAUG/8QAJREAAgIBBAMAAgMBAAAAAAAAAAECEQMSITFRBBNBImFxgeEy/9oADAMBAAIRAxEAPwDTZbHfFkiDI7cdxUuxwdy+RVal8TgTTQKhrjuOvkUqG6LLn8cPhw/RYJYY4yhQ7ohc5GCfERnhNeW8L2UgjVAw0ZJuuh4jVDx54Q/jIp+L9VWNse1KBLkw4Z7yILUbeh6rOJ7Gp7EDl8TIZ3CoFOZSySX8jK2XPajtCgwSQ1/eP/C3TzKo89tNOTYIaTDhnc3WnMr2DgECXvGdndwbevUpie2hFMrGhg0AGvqhqfwOlfTyVweE0B0R1XHdv8ymprEgyrWgUG4fUqPfGe/Ww5a+ZXogU5paGs8izDn8uiSxgbzPBGwZInkEfLyAG5ByCokVDlXO3UHBHQMNpuUrDl0VClUjkxlECgyxRTJSqfbCfWgZ5qUk8PcRcUKFBsjIUgOCLhSXAKflcAJ1UrAwUNIsmUWK5Fal8LJ3KQZgzhSjaq0sw2mgSnS7h/pUUBHIi8Owp33gAFMQ8OFNEyIm7ei5V7jaia0ibYNGkQEDPw/CrDElwRxUPiMOxTvgWPJR9q4xEKm471R4OOUNHZXDhQfNadiEgyK3K/QquYvshKwzeE6lrtrW+9VhlUY1ROeJyldlXi4jCIJy0dqDXRWzAtoocTIxwFSKVoEBB2Pk3OI8YoNS6nkn27JthPBhv8IuK6pcmRSrYbHjcb3JGagBrnAZa7rBOSGcs+0pX5BRs5s86od3pBdfkhxhETNl/iLndvUF0XfZMS8/Dc/JXxXHmofFJJjS57oeYiyGGz8aFFDgc161RE5Cmic1qHQHktf01fAbD8KgRWktaWEahENwCE5xI+LLSnRCiYmm2DGV5UQco6PCjZngit+SbVbBppDMXZxtTchcnpvaA53fZ7+BXJfZLsPrj0aBiezT4ZzQjUcE7gm0kVvgeM1LZHG9PyuPyKbmcbmZM5IgbNw9Ki0Ro501S5fE5OeOVrskX8LvA+vLiqsRMscnGhxSTBdkeNWmxB5hUvbJmKRopgspCgkULmGmbjmdqOidxKBHlnAvb3kMaOaSIzedfvDkofaTbwGEGse57t9i00po7n0QdhVDMDZeVkgDGPexdco0rz4qLxzao0LWnuxuYzX/AEoWLiEWL+XidSfNCPlgN9SpcDjUSM9+pI87+qVCgjSiMgYeTrZGQZcDQIOQUiOhwSLUPQKQlJb8tOqLhN6Dki4UqTxSN2MkNwpZFQ5Wl1KYbhZfoFY5HZf8SCi2G6KxKyBdoFIy+DRN4oFdJXBWt3I5ko0KigI5lQlMENb19LKVg4W1twptss3fdLhubo0aJ1ERyGpWECNEW2CmnNJNhp5IiE+vUaphbEuoBUpgvLtAnojM1tyQ+KIYAHqpvcAzDyithVO/xJOjUl9aVsksLiLA1WV/DHudwF9OCBnjUFSBgPI3BATELUG9FStgLkg5mHmaRv8A0ULjmIRswLYZc0ClaKwObqh5kZoTH9QfVK+Ci5KoMeiDWX9j+ijsUxiK9zfCWWNLEKwxe+a8ZCXt1ItYV+EH96I+ayuhZojKUuQdQg065CnvVEK3H2iXh5wS8WQH8zli8RCHB4Naqw4eYMXMIbRmDaiyj5yXaGl3dNeRelANEd7NtRH4rtS0tAh1rXVG4fjbXwMzzRzT68k/CwmBFhg900ZhUUFCKoaFgUEkMzH4qEV9kN+DbckVM929+dkQNNt/BFTuKMbDLszS7cAapM/s3BDneFwpXQ/RAy2AS8UlodEBF6FDdoOyYZK45CLBVra9Oa5CO2VoaZ1yfUuhdL7N1EqwfdaOdB81WtotiJaY8QpDfuc21/JWaJDDhQioTQlNQKAU4XHOqcQzePEmJduSOTGhCzXn4h1O8KiYzPQnPJFDfdv8lv0xgkOIKRBnHA6eigY/ZtJVLhDDSeCEl0MmYvClnO/KPdGQsPFNFp52Lh0LWNNt53qJjbIuabBRcWVTRU4MkjYWGZt1VZ4WyjwK0PQaqySGzLGgWJ6oKDM5IpUrss5xH3R7qxSOysMDxVcrFL4Vl1cKcAAiWyrBxPVUUETcyLgyLGEBoDabgNVMQoQpVed60aAfXqm5aZFd9D7JqFsL7tIhsyi5r5JyI6iHjtLhSpHMbkrlQBbyK6VSHTIAOnHqvDKml3H5J2FDbwFeaylvuYaEyTxXjGP1pQorvQEzFm+CEpxRh2m71XGE2l6FBmMeKbdXmVB5l8Rg/OwcF4Z0bgovvHbmHzNF7Fa8UvSvAVS+2b4MGxZ47kI4VJXjZWoq4u87JTdVbE5O9Qq5IeO2jiFC4th7nwzR4YxtST13Kz4hA3qKiwWvZGhvNGlov5H6hVopZToWHx9WR2kf3FKmsFm3sIMRp5Zv9J7+UNe7+sCMzTS33ajjvBTkbZytQyOWscGggmtctb1rrWi2mL+mcpdEZgkKNBeXhrh4SPMaJUxMzbTUwya3pQVvyCPiY/3Tyw0cG08Q3m1VL4iypa8aOHuNQl+DLkq7cdmRYQD/AIuUP/GRRGzua5rs1aEEW00VibMzDYlKOcDEAAyjJ3Z35txHNSeKOY1ud7QQ36otVuBO9iv4rtOM3wVsKkb+ZQEpj8CGatY4HqrRJmHFhRDDaKg8BUgf9qNjsYAXOhB1ODAT6IO0wqmiMibZsr8BXKYZJwSAe5Zf8g/ReIUw2a4yNmFWio41CRGmS0gUN66CvqdyTCDWHI0AE1dSoGpuadU7Fiua0m1hWguT8lYkNmI86NOm80oeFEsQDepA0pxHK6E/mRIsDWlutaUIASmmIdG0uNfcGqxh1zct21dc79AUV3IN6Ib+Fe7UgXrS53Up05IqBCyilaoGOEEJgvIeQWkilQR8iEUXJJjhC0jA0aE5wo0FvOq5sgd7v31TxmOASDHKR5EYUyRaOfUpwZRwCHLihjDiX8Q30oL8tUryGDnxAkiLwCjmwCaZmuI3ku+gRTYNNCQPJI5Mw49xI1TANEBPYuG2ZVx41sP1UNHmnP8AicelbLzc/mQi6u2CyyRsVhM+OIxp4Eivoulp+FEBcx4cK0qOKo+KYYHjO0eMC/5gPqETsZFP2jKGlnDysfmFSOdThqiBPcuvfN4he95XTTif0UeW8lSu0DbLuGmBBdSK4eNwP9Np3D8x9gjiyym6oZ7GiCg5lK7wlYhg3aXNwCA9wjM4P1pyeL+tVqGy23MvOjKw5ItLw3a/8T94LocJAsnXwyUxvRcR4H7ugIr6OuKAquHZgC4sKraquYxhxe1wacpIpyVngzTQw1UBOzAquhoaJnkzshMNPhLD5kfMIR2z82Pu1/5hX50wkOjpKKWUWW2dj3zt157kbisCaDWhrXkNGrTr5K1d8vDFC1fDWUA4vNM1bEHVp/RDTeNx4oyuzkE6ZSPotGdRNFg4BCg2U7A558DO4A0IrpvpT3CCftc4ONWt+SvZhjgEFMYZDf8AExp6gIsyKoNtfyD1Xinzs7A/9TfRcgY1iPJh7muNQW1oRY31ulCTZvFepJ+aghtNn/pMfEuG1FGtvD7wGtzQigrSlSElk1NP0Y1guRn1N2kNIB8PhLhW928Cg8y+EbLGIjRw8lxmQq1BkJlzj3kbKBloW0uQTU5fwkUsa0IU1nHFJ7WzBJmSkmKeKBi4mxorc9BwdlPuaLyJPGgyNzVANa0pcVBHGhr6pXJ/WYNXqClph984aOFDXjb0p7p3vSpuaCELqobNzQ/8cDoHHoOdPJLrMSOccV2cKKdOO3hrBa7nVNxXQdPYp2Xc7Uuzg/hAoPOvVbWzEjnCi8cnsoDGm5uTy4eaKEX8rvb9VBYw8978J0bTT9VzeXlksToDBE7KypiODR/0OKaUps/EAiEHUi3ka0/fBeLhgp5FGXAEScphTGbqnifoNyLawDQAL1cvpYQjBVFDHhCqG0vZpLzOZ7Kwoxqcwu1x/M0/MK4LxNwY+b8XwmJLRXQoraPb6EHRwO8FCQ4jmODmuLXA1BBoQRvBWt9qGy8SZdBfBa0ua14dVwaSKgt11vmWeR9jZxusB5/tyu+RTLJHi9xGjVuzja/+MglkSgjwwM352mwf13Hn1VjxFvhJ4LHOzmFGgYjDzQ4jQ4PY6rXCxYTeo4tC2p1XDcPc/os9naMVSZxItURMY0CVZMd2bMRpLHEP4m4PIjRZvi7I8BxEWEDTeDT9U/sseLJ0YqEr+YjiqW3aGHWhbEb5VHsn2YtCOkVvnb50R1D2W7+NHFeGbHFVhswT8LgehqkPnXjVGxi1fxXNJMxzVUGMkar0Y7zWsxaDMpDptVv+dc0r+cIWEn/41cq9/NV6tYaRs7BRNufE7xoABhkGp0LTuPMbqBONSZiPlaSBmcASG1AqeFTouc5x54qCOIItbW1juQsGVa2lC4kAipN6HLW4/tCRLTXeMa6hbUVoRQjyS4koXEeIgXBG4gj5g0NevFJqb2Rj1rWtoKNba2gtqaJtuJMNcrsxArQb6gGgrYmhHqgocBjmgZXRCw5aPqCQHP4XdobE6AHfdxrHNLaNgwhUOpQFzgXmrfDU3qL65j6n1t8msJEw9wJawm1RW1aGjm8jwOhRbWV0IURGY0lofEc/vA4tA+EVNaZqVHw0BpXw87n4a3KKBmVpaxwqSTVwNW34Bo9U3rRkxb5qG1+R0Rodlz0JuG1pmPAVtVeDEoFS3v4Vd4ztH1S5yTD6G7XN0c05XDlmG48NFHvxBsM5J2CyJC3RwwHLyisAt/e23EBPHHFhJSWkoYHhoRSlQc1ia0re1U+IIUXE2Klore8lXlhOjoT6A+hUFi81PYe0ve/voQt4wC7kAReqLxUNRcu7CBxfDs7QW/E3dxHBVDDe1+E7+tAiQtLtIf1qLEe6uuG4tCmGZ4MRsRvI3HIjUHqp5MKlFxkhWir0XodS4sVY5/CWxLjwu47j1H1UJM4bEZq2o4i4/wBea+fzeLkxO+V2KSEpj+6IK/mH1CO/nEENLjEa0C5LrU3Xr1VXUZtLGyy5H43Mb5Crz/8Akeq6fG8vI5KD3A3SLlF2plW3MxC8nV9gvcH2mlpmIYcOJVwuAQW5hvy11osaJSoUYtcHNJa4GoIsQRvBXrqZP2s+gSwUoQCEJGwmG77tOllXdittf4od1FtGaPiA8MQDf+V3Lfu4KzRntO4O6iqvJY5q5JF073QDDw5kF1Q7doaCnNNPn3Vo1rd9y8U1sRTWyK7sfhHoF7RQUYx2itjAMznAq6IQDQEMbpfWutELGgB1u5DhQAPeRQjUG9yb9VMFJdBzChFQiYpc3spAiO8TmtroGCg5CvmFHzvZhDPwkrRYWHgaAD90TwlR1TrHJhtmLTfZe8fD7KOi7CzbNDEHmfktpxLaGVl/6saG0/hrV3+LalVDFu1aAKiBBdEPF/gb6XJ9k1KPLM5pcmbR8Bm261PVo/RRk1Biw/jyjrZWfF9t5mPUZmwmndDbT/6NXe6q8eXzGrqknebn1KHsQjyxFNiRG6wq9D/pODE6awn+RU5slisFrhBmh9mbNib4fJ3FvyWiv7P4LhVuhuCLgg7wU634KRnGRj383b+CJ6BctYPZtDXI0+h7XZbHxKdUhjSSm23KLhtouFfm/wBERcNgCcSAlhWSowLOWNS51HDuy2hLaucADYihuR58kA7D2tL8kLvCMrruJDql4yigoCKH/K6k5qIMpGZrXbq0NDuOVR8bOcpJLQw0NLBxc6wLTS9KCwNcx82RqFwmxMjm0ZDfrVrhYXuWgEm1KV1JumHxmZ9XudnD2gBzcpDsmUOcSSKscTQfMLxgAbVt8rc2ZtAXBxcKhwpeuYUpavKxEaG817sZhWxNQBXxOq2wqSTa/wChASMtEzsDqFtRodRyKbmoNQaio3pGHQnsP2jmDNoBa9RQDTQW31spJ0NbgxRI+GxJd3eysTu66tBOR3Kn3Ty0VL2r27mY8Qw4ukLw5aAeMi5trb93WrYlIOFXQ9d4OjuoWNbY4c9sd78pGdznU1oTSyrB7jar2IqGWu0OU8DvREtORYDw+G9zHD7zTT/seyic/EXT8KccOY4FUoY0nAO1pwo2aZmH/sZZ3VzND5U6LQsLxqDMtzQYjXjfQ3HIt1C+eWlr9PCeHFGwpGZhOa6CXNfUBuQnMXH7tlNwRqN8mYUInxNaXcAKuPkLqKxHZaFMABzXMa0kijjmqaDS4GnNZdNdqk7KfZO7p72nxuyCgI1bUfEeJVr2X7Y5ePRkwO5fx1YT8wovCk9VCtE23s4lBekU9X/6RsvsXKM/8Id/cXO9iaKZl4oiAOYQ5p0INR6p9sueiKjfwGlA0vLtYKMa1g4NAaPQJxEtlx1TM5iMGAKxIjIY/MQPbUpvX2E8EEncnBLcSqtiXadLQ7Qw+MeQyt/ydf2VWxLtPmX1EMMgjkM7v8nW9kLghXNI1Mta0VNABvJoB5lQWJbeycGxi944fdhjP7/D7rIZ/EosY1ixXxD+ZxI9NAhMqDy9Im8vRfcT7W3mogQA380Q5j/i2g9yqnim103Hr3kd9D91pyN9G0r5qNyrwwuNuv6Kbm3yxHNsHLUktRBA5n2Sb7hTp+qQUZMM9OqafQc069o3n0unZWbhtBzQ8ztWk0df8DmOtlPEXG5EwCyC55AY2pJoKbz1Kt2xG37pNwgTGYwK0v8AFBPIb28Ru3cFMYJsFGmYbIkSPDZDcAR3f2jiAag1NGNeBaoBOtUDtz2aGCzvpcxIrWj7QOOZ4prEBp4hxG75WSlHcoovlGrwIrXtD2EOa4AhwuCDoQVy+bYGLR2NDWRYrWjQNe4AVNbAGmpXKnsQ3tfR9BS4RLUPLGyfC5MfBQcQcg4xA7vGuDmuLTU+E8C2lARSm5FhDva8RQ7MO7IoWm1DuLeZ5qph6LKtLC0ANB4W+VEJLshNIAc41OQ6gF1M3iHF2td9VIApswQMxaBU341I0WMDNmSCRDY0htNCfECCaA0pWp/+uqW2FFcCHkDxZgWu0FLNIp4gCfYJIMRzW08BoQRS1zSoOosK0pvCbEqGnM+KatIOtaAijR0uetUTDbIEBlS6IXVa42NiAQXaa3yjyHVTcpOCI2o/6sD8iFGO7trhRoc5wbQ2pc0FOVdaC1QiIEw8ub9nRhF9KtdevUWppvBRMGvCgMf2eZHaQRfip+qQ6ETuTIWjCtodkIkAnwl7OI1H6qtPlyK0uN43jyX0jMYUHijgFUsd7NoUSrmeF3EWV4psKZijYprzF1YsJ2vfKQnxqAvIdBg11Y5wHeRRzANPNJ2k2Siy1S8Cn4rCqrOMzIdDl2t0ax5P9zojifYBatxlIIhzTIuuu+uqHmMJ3sKjAUXL4i5utwmMS+z+2s5IO+ziOy72m7T5Fadh3bmIkMAwWtjfmcQw9BSvuspbNMiaoaYwre1Broxqk/ttOxq/aFjaVpDGW392p9VENkYjzmcdb5nGpuKiupuAfRUbD8ejy5FCSBuNwrFh+08OK5veVpUVZXKCODToPRcWTHkvZkpQZLPl4Ta1eSeWgP1vbXmhA2qmYc/DHhgQe8N6PIJJGUCtBUjUmxG5CzmHxQDEcwMaXGwIAFSRpuFbKSi19JtAJh8SB7/JJJHX98Eqg69P1Sc3AfUrCnlTusPQeqbIHH0/VKc07z66+iQSOvsiYSX8B9U28HefX9EsuJ0t0t7roEg+IfC0u6CoHV2gQbS3ZhEtLd48MBFToXHKPa6nIGyrR8byeTfCPXUoVuy0TKTVodqBqa9dAjMGxgu+yi2eLAmxdTcefzXB5GWUleKWy5HS7HcA2giYXFyvJiSrzcDVp/E3g4bxvWtyk6yNDbEhuD2OFQ4aEfvcsvm5dr2lrhUH9+qjsA2ii4XGyurElXm4H3fzN4OG8b11eF5vsWifJRPT/BeZ/swkosR0Qte0uNSGPytB30FLcfNcrLJz8OLDbEhvDmOFQQbELl6WiPRTYElnIgFBwHXRQK48b2AONKYnpQRGUcSKXBGrSPvDmnQUtoVUYRKTDXsDmnMOO+1rpcy52U5fipbS587L2Xw/LXK2mY5jzJ3opsrxKdQbMRxl3ODgXEZmtGvwm+YjhrbolwMNAvcm99N1PQBSbYIG5MTmMQYIrEisZ1Ir6ap/X2zHQZGmgARDZcb1VJ/tPlWfBninkMo9Sq3P9qcw+0JjIY4/G73t7LXCIrkkamGgKKxHayVg/HGZXg3xH0asensemI39WM93KtB6CyBolebpCPJ0aPiPapDFoMFzubyGj0FSqxiG303FsHiGODBQ/wCRqVAZUoMqpvLJ/Sbk2MzeaIavcXni4kn1Khp3BQRb0Vg7njZJe0Dn7IKbQltFBjQKEjQjcU0QrhP4W2L92/L9VHy2zLnOLRd2oHEDWnNdMciZ0RnZX6omBiLm8wiprB3AkUoeGh99VHRYBaaEEdVQoSrZhkQXsULMYbvagaoiDPObzCIQrDsejyzgWPIp9VY8N2sZHeBMxHtB1IvxOlbb/VVwRmP1sUNHkaXCSUFIDSfJfYz4eY927O21D5XG7fVNkk6acrBUWWxCJCNiVOym0wdZ9iuaWFrglLG/hMFoGp9LpBeNw9brmRWOFQc3ReOiHdbpr6qJKhESp197J7DsUMB9QSQfiG48+qfwzCO+JBflpu1cRxCnYWzkFoplLiRSpN/LguTP5GKP4S3CkwyBNNiNDmmoP7p1URjuC9742WiDh96n14FAsixJOLlNXQncrU4jgQj5jaOHWkMOiu4NFvVeesWSE1LFunx/pS+xnBsb7z7N9ogte2an15IjFXwshEUtDTxN+o31VfxaFFcTGLGwyL0B8QAAOY8/EOaj5OeY0udEZ3jrZSam9RWtTT2XYvCuWu6/X7AMvBBIhuiFlTlIDhUV4BcpBu2MQWayGBU0FK0qa6r1emr/AGDY22HCKkoMtUVqqtPbfSkL/wAmc8G3UDNdr1KiDB83n6BHHGMXuV1I09sBoXkxOw4Qq97WDmQFk+C9pcw+ah965ohl1C0CgvatVY+1TCe8l2Rm6wzfm13+6LqjJO9KM5UrRLYh2kScKwiGIeDBX30Van+115tBghvN5qfQLP5INLvHp9eaOL4QIAbmI4b6cui5Z55XSRNzZIzm2M5HsYrwD91nhHsouNAf8T633m581IQWxnkd3DyjibVqEJONe1xa93PlfepXN7sV2DgJYC5pHMpYicAiKethlKDRvPok0O/3XW6rGF5xuHqvcxP7oEjvOAXUcUDCqDefS6elJQxXZW0rr4inJbBYj/umnOwSpuUfLOa4U6j5KUssX+MXuauyRgbLj77yeQsEDi2F9w9sWHUAEc6EfQqySc2IjA4b/Yr2ZgB7S11wV5kfJyRyXJj6ehxmBS+JS4iBoD9HDe129UrHdhI0GtB3jOB19VL4Bi7pCayu/pOIDuY3O8lqr4DYjQbEEVB4gr6fDlWSNlIu0fL81hbM2WpY78Lvoo+PIvZqFvW2XZxDmYZLAGxBdpHHgsTm5WNAc5pr4SQWm9KJ5UhtRFJ6FOObzCVEjNdq3K7khgVhg7vGP5FDxpUhNFiUyYI3rGFQZx7DYlWDCNpGFwEfMG/lt6qvmI06ihTT4XmFOeNTVMDSZoc5HgtcyJLRedLkj/tGMx+LGdkh5IZ4mpNhUkDoCVmMGZc02KlJXHSNbHiLLhl4Udr3rsm4tcFuxKBDDSYsw57y0UAvRxqbiulqeahpOdfDd9nckEUua15DUq5bHbDS820PfNB1bmHDsehcfoFpWE7MS0sPsYLWn8VKuP8AyN1eOGgaWzI8P2Fn5yheDDZ+KKctrDws10A3BXPBuyWWhUMYuju4Hws/xFz5lXspJKsoJFFBfQSDhUFjQ1sKE1o0AY2g9lyIK5MNSPmxqehwydATQVPTiphuFB9WwIbolQKGhseqtUhshNvFocOEC2hzXJFOCgot8HPRn7TQghbps7NtncPAdclhY7qBRYjPyjoURzHatJB8leeyjHckR8Bxs+46haL0S3GhvsU+ekzBivhu1Y4j0S5KcMN4e3Ue/JWztTwjJGbHaLRBQ/3BUuCwuNBqhkjTJcFlZDmou/I3UXoKHghJ/DgxtTFDnWqEiVbFiMI7ygh2pW9N6fbKy7QS55cUg/JHB44JzOTp7JjvACaC26qV3hKWhB0N4leZgOa6FLudoCegR+CFneZXtqTpXcVOc1FN80GgWFDe+zGnyH1RMsXy8VpeKca8Cra1oGgAUZj0h3jKj4m38uC4F5euWmS2YaolmRAQCNCmZ2WERhafLkVDbOYjUd2Tcafop3MuHJF4p0PyVrCJt0GIWP0Jp58VZ8ygdo8OqO8bqNenFP4FiXeMyk+JvuFbMlkj7Y/2BdDmNYf3jKj4m6c+Sl+znaQkfw0U3HwE7xvamFWcZhd1FbFhuAdWuuhC6PA8hxelh4dm0uas87StkM7TMQm3H9QAaj8XknmdqAMNrWQi+LS96NqorE8bm4zT3kQQoZ1aymm+pK92WSLQ0mmjNZjDBWtLoiJsoYkLvYYzDeN7SiZhoDiAaipvxUnspijoMcANL2Ps5oFbcaclPHkp0ycZVsUQS4a4tJyne136pEeTWz7Y9mbJoB8KjH8aag8RxVExHYOPLDe8dF2UXTKQ5hC8DqKWjy16EZTwKAjShCFBGM1UkhekUSUDBOHz0WE8GE5zXbspK1LZrtcfCyw5r7TiRqOqpOx8SXh97EjmhDSIdt6np7Y0S2HCejPbnmLw2bw03BPOl/MJWMjRZLtZkoj8jnFh4nRWqVxCHFFYb2uHIr5McUfhmPx5cgworm03Vt6LUa0fVS5YHA7ZZxrQDlJG/iuWo2xqHZpPiJJtsAWeE2VvBXLlsX/IjMh7UcLEOZEQaRB7hVjB58wYzHjc4LlyjnX5HOtma7tRKiakSR+EPbyIFVkUpELXjkVy5TbuKDPaRKTEEd625a19jRGHD4EH4yXEciuXJUwpAGITjHEGG3KApvAZOG9mYirt9Vy5cXmNrHaFRNw4YboAFWsfl+7iB7d9/NcuXn+LJ+yuwsnsMne8hh2/f1RRK5coZVpm0hip4pB7iMHN3moVlkpoRGB3Ferl05/ywxk+QLk6amWtBzadFUGzYhRS6GTStly5V8KCadmkSUvMxZgEmJkaNQB9Uiel4DGkEuc86G65cvSjCMF+KN8IOFFLXBzdRopzDtmZqcNQQGneXCl+QXq5XxQUnuIuaLbhfZTCbQxnl54CwVskMEgwBSFDa3oL+q5cupJLguopBTmoOakWuFwF6uToYp2P7AwooJAAKzfGtjYkAmhDm8Kherk1WDgrEaWBsRQoCNLlppxXLkgwRFkiHNZyqncYxqJGysc8lkMUaK2C9XKcdyklRF1XLxcnJnLly5Yx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0" name="Picture 8" descr="https://encrypted-tbn0.gstatic.com/images?q=tbn:ANd9GcRfm68-SVRsbEAa0ijb20xcCSGbS8GUZv-sWxQdteq4rDJ6Ex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33" y="4221088"/>
            <a:ext cx="36009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3.gstatic.com/images?q=tbn:ANd9GcQ79XJOiwY0naq7x3aohPsf_x34dJ7xCg739jBc0_D3pQQFU3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23" y="4221088"/>
            <a:ext cx="23483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xQTEhQUEhQVFBQUFBYVGBQYFxUUFBQUFBQXFhcUFhQYHCggGBolHBQUITEhJSkrLi4uFx8zODMsNygtLisBCgoKDg0OGhAQGiwkICQsLCwsLCwsLiwsLCwsLCwsLCwsLCwsLCwsLCwsLCwsLCwsLCwsLCwsLCwsLCwsLCssLP/AABEIAGYB7wMBIgACEQEDEQH/xAAbAAABBQEBAAAAAAAAAAAAAAAAAQMEBQYCB//EAE8QAAEDAgMEBAgKBgcHBQAAAAEAAgMEEQUSIQYTMUEiUWFxBzKBkZKhsdEUFiNCUlRylLLBFVNigsLwMzRDc3Si4SQ1RJOz0tQXNmNkw//EABoBAQEBAQEBAQAAAAAAAAAAAAABAgMEBQb/xAAnEQEBAAIBAwQCAQUAAAAAAAAAAQIRAxIhMQQTQVEiMmEFFIGhwf/aAAwDAQACEQMRAD8A9xQhCAQhCAQhCAQhCAQhCAQhCAQhCAQhCAQhCAQhCAQhCAQhCAQhZHbvbaOhbkZZ9S9t2x8mA8HydnUOJ9aCTtrtnBh8d3nPK4Hdwg9J37R+iwcz5rleAY5tJPWzGWd2b6LRoyMH5rG8vaeZUTEZJp53SSudLLIbn5zndgaOQ5AcFcYVsVVP1Me6ZxLpDl/y+N6ljPvHXhy6c5VMDZwPUfVzVjWRG7Wsub3I+dfuHXqtdSbGQMsZpd52BwjZ59T7FtcJpaaONr6dkbbi2YEOddpIPT1J1C54zs6+o5Mc8tx5HheG3l6cTsuW9nNcBfu860LMMbwbmj+wcn5Leuq3O0br+8SPULp57Ra5cL8xqbeq/qVs/l59vN48Ha1xO9k1632t5VLbSQjxnMd2G0hPmC1NXiUTAfnezjbUnRUMm0Ie8MYBYuAuALa6eMePkTrnid2agwwMAPybctzYBrfYU8ZgB0WZR3j1Bo/NNudlLha9nHifcm3PJ4hoHl/MrcqaWtPJcXT2bj/PJVtFIpW84rnG0mJ2o7wrdqoIZekO8e1XjHKZLGQ8IZ6UPc72hZDN/PlWu8IZ1g/f/hWMzK4eHSpbCpTH6qFE5a/YjZc1cmd4IgjPSPDO7ju2n2nkO9ejjrlkZw/ZmonZniju0mwJc1t7dVzqEs2xVdyh/wA8f/cvYqeJrQGtADWgAAaAAaAAKUIbrfu3faJ0zTwh+xVcDc05A5kviyjXielwWrdhdG1mWKD4Q9jQ0vDRkc8DUulNu3hfkNFvsWYwNs+xB1IOoIHIjqvlWMxzFLE7uzGi4axrQGcBy5cymXVnN6ZmeGN1aojRi/8AU4mi/Jzr2/5tvUrNuFUzgPkXDWxvfL2WLXHn1qrp8Se52trDmtFhuIN13mrMhFweOlwNe32JJn4rVzwnipVNshSuGsP+eQfxLir2KpQNIj6cn/ctnQ0oDW6g6DUcE1ioa1upAvosZWtYWWvKsW2YgAOVpadbHM42J52JWBqmFji13EXBXqeP1AF9V59tAwOOccRoe0da47272dlKVyToO5Dlw88O5YSEe7TypL6+VJe5CGlEONPH+eS6LkyDou28SiPR/Bkz5OZ3XI1votv/ABKTVUEhlc7IdXON+OnLQeRL4Om2pL/SlefMQ3+Fala05W925QhcTzNY1z3uDWtBc5ziA1rQLlxJ0AA1uuzLtChYZi8FQCaeeKcNNnGORkgaTwBLSbKagEKBFjdM6YwNqIXTtveESMMotxvGDmFu5TZJA0EuIAAuSTYAdZKDpCz423w7Nl+HUua9v6aO1+q97K+Y8EAgggi4I1BB5goOkKorNqaKJ7o5aymjkbo5j54mPabXsWl1xoQpeH4pBOLwTRTDrjeyQedpKCYhR6+ujhY6SaRkUbbZnvcGtFyALuOg1IHlTsMoc0OaQ5rgCHA3BBFwQeYsg7QocmKQtmbA6WMTvbnbCXtEjmi/Say9yOi7X9k9SlSSBoJJAAFyToAOsnkg6QqOHbGge/dtraZzybBomjuT1DXUq7ugVCoqvbOgieWSVlM140LTKy7T1HXQ96tqOrjlYHxPbIx2oexwe1w7HDQoH0KBWY1TxSNilnhjlfbJG+RjHvucoyscbm5BGinEoFQomHYlDO0ugljmaHFpdG9sjQ4AEtJaSL2I07QpaAQhQMbxAwQue1hkeB0Yxa73chry6+xAuK1ZjYcpaHW0LvFb+0V4/jEOG710s8j6mV5u4MJDS4dbm2v6R82irsU2irHucZmFxJN7h9h2AXsAFlpZT9Ejz+5c7d1WtftaIgW0kMVO3rDQXntJsB5wVUMxeSV7TI9zzfmbgdw4DyKl+FAAi2p531TdPU5XA6myl7q0OJyewqjkFncuR9SeqcWDhYAjzKEJGniT5rqYzRav4ZW8tO1OV1Qco1Nr9ZVRFUxji53mUk4jGefqPuU+VOCUkakns1NlzTFwdfUDvIt3LgV0f0h60vwxn0h502ixNW76R85867dXvIALjYKs+EN+kPOF2JR1jzhZ7ie2sc3gfYnG4i/m71D3KuzpGvW5CraPEHAjX1BW8eNSfs+ZZdr1ObIlhK52qrTLkzW6Ida2nG3uWbIHarTGneL3KrGq1hity7JVG0OIuTbst7V7xsRXslp8scQhZFZoaHZuNySTYXN9SedyvEKGlPPQdZ0Xr3g6GWnkt1j2Fds5047jjjncstLjC8Q3xkIGXJbnmve/YLcE3R7WxFvSa4HssfcoGzZtHMes/wAJWV3Vua3x4zLK7/hx5eXLHGaXO0WNh8mYXyaC17Et5jsWbxLGYmxvaW9LVzTbNn6iNbHQnqtY6J50eawJsOZ6hzKxWMw1BcCD0Wg5cvCx0JtzJ7V6c8JqaceLO225NXA9oa112OLmAFnDTiSTa+l+vXRdfCmFt43E8gNSO3KTyuSshUR1U/jkANba+UDQkG5IHXZXeB08rwQ+xy2AItcix+b1C3rC5ceGst7dOXknT2a+g2hc1oGY6KHtDjD5gOkejw4qpqoy3+bKvlnK9XZ5cMrO8XGAbNzVokLZmsEZaDmzOvmBOlu5TpfBdUH/AImL0Xq38FZ+Tqfts/C5bZhXg5ZJlY+nx5W47eTP8EE/1mH0HpD4H5/rUPoPXrznBoLnGwAuT1BV0m0NMBrJlA5lrwAOsm1gO0ry58nFhlJlZLf5dZc74eYDwPzX/rUPoPSDwQTfWofQf1L0Oi2so5iRDUxPI4gGx79eXarHeXXToiddeVf+j81h/tUPoPXTfBFMP+Kh9B69XancuidEOusDs7hwp4Gwh4kyOeC9oIaXZyTYHXS9vIrMLPUde4VEkfzd6/1m6v7rOk3tvVRbd/7tr/8ABVP/AEHq9VFt3/u2v/wVT/0Hrojx/wAHc5oaqhlJtBiMLondQmZI5rT58lv7wr2bazG20dHNUut8mwloOmaQ9FjfK4tHlXln6FNRs5E9n9LTA1EZHjDdyPz27ctz3gLrFse/TBwykbq1wFTVgcBu7t3Z7CQ/0mFFUuxOHvgxSgMhJlnp31MhPjZ5t8dR15ct+261fhClfXYnT4Znc2nbGJ5w023nEhp7BZtuV5L8QEmNR5do6Mf/AE//ACEuIP3G0zHSaNqKZrWE8C61gAeu8VrftDrQaYeDmgdHkNLCARa4baQacd749+26zngxmko66swt7y+KE7yG/wA1pykgdQIkYbDS4d1r1McF5RsxKKjaCvnj1jja2LMNQ5wDGmx74n+ZERcGwaCqxzFW1ETJQ10ZAe0OAJaASL9wUjb3YZlFEcQw69NNT2e4MJDXR3Gbo8BbiRwIuCFI2O/39i3fF+ELReFnEmQ4XVB5AMsZhYObnSdHQdgu49gKKpdtsY+F7OvqLWMscDnN5B2+jDh3AgrYbHuvR0/9zF+ALz7EqB8ezDmOBDhFC4jm3NOyQg9wd6lvNhKhr6Cmc03Bhj9TACPOCgxW05ttPRf4P/zFz4Qpn12JQYWHObA2MT1AabF/MNPYBl7LyA8QEu0PT2npcuu7oxn/AGf6zx/5rPSC4r5BT7TNdJo2ppmtY48MxAFr98Nv3gg0bvBph74t2aaMAi1wCJB27y+YntJWf8IUktJSUOF00rw6ocIN443k3LMrSC4W4l7b25AjmvVAvK/C84RVmFVRPyUczmudyF3xuvf7LXn91EX2DeDegjiaz4PE+wsXyMa+R3WS4jTuFgOSzGHUpwfGo6eFzvglcwndkkhkgDrEX5gtAvxs+x4BetU7hlFuFl5ZthIJ9oKGKM3NNGXyW+be7gD26M9MIKrwrYOavGI4Wnpuw4OZra72SVL2i/USLeVbrwZbTGtohvCfhEF4pgdHZmiweR2jj25hyWfx3/3LR/4Afiqk1j7P0TizKtvRpK/5Ob6LJvpnq16X/MRT3gCd/sUo5fCX/wDShXqK8v8AAK21HMOqqkHmjiXqCI5e8AEk2AFyeQA5rH4liG9dmDhlHii44dastrKjoboGxdq4j6IOg8p9ix8mH/tcrcO/t7fUuHLlnO2M2bNTts4959qZLU89hGhNyLexNkLhWpUd9O08Wg+QJl9BEeMbD3tb7lMITbwstK52E05/so/RH5Jl+z9Of7NvkuPYVZmP+dVw9l9PzKm6ulS/ZinPzCO57vemX7LQftj973q7ZGAurK9WX2aZx2yUXJ0g8rfcm3bIM5SP8zStNZckK9eX2moyLtlRny7z5ua+Xttbj2ofsieUo8rf9VpXj5Uf3bvxM96CLHjp5vyWvcy+zUZV2ykg4SNPkITbtmZxwcz0nD8lrrfzf/RcuJv2fz2qzly+zpY12CVINr3Nr6PPDyo/R9YOGf02n2la43z9XQP4h713DKTxFlr3ck6WJlpKw8WSH0SmDFUt/s3+hf8AJehJCFZzX6OlgG4jUN4sP70ZV7hPhJrKZpY2OAh3HMyS/VxEgWgsuXNC379vaxn25vsqaLwpTRtc3cQnNxOZ7Twt1lMjwgnnTt8khH8CtzC08Wg+QKPU0UfR6DfGb80dfcumPqNXtGMuHG+UB23bDxgcLi2kgP8ACE5hu2VOH3khe4WtboO169SFLfhcJ/s2+YJk4HB+rb5guk9V9sX02NSxtfhxPTgnb3Bv5SKXDtfhsb45IXTscyRpIdG4gsvZ2o7CVTO2fgPzB5z70y/ZeHqPpO96t9TGf7XFqtp9tqCeMCOTp5gbmKRpsAeZb3LJyYvATpIP8w9oTbtlouRcPL/omn7KN5Pd6vctT1USelken+COdr46rI4Os+Ph9ly30bV574HML3EVUMxdmkjOttLNcF6PG1c7l1Xbtjj0zSDjzfkSOtzR67/kvOdrqkwtjaxuYvJJGvitA0HbcjzFenYq28ZHVY+teb7Qk/Dqdtjuxu3OdYkBu9Jf6gPOvzv9R9N1eqx5Mr21P+vXxZfjpU7Q7HOje11t1NbM2Rp0ceYPbyP5hXWxO0DiN3Jxb4zerlnYOq/EJ/avHhI4EkAAEMbz14uP88ln8Ei+VD2G9ibnruCLdpN19T0GWWXVrvhv8d/7/wAOHNrz8vWYgnnjQqJhEbhE0PFjrpzAvoCpc50XurEeSU5/2yT+8d7VpsyycVQ0VsgJAO8d7VphICue41p6QoGPYf8ACKaeDNk38MsOe2bLvWFmbLcXtmva4U9R8Qpt7FJHmezeMczOw5XsztLczHcnC9wesLaKjY/APglIymc7eBjS0uy5Q8OcSejc28a1rlUOxXg8Zh880jX7wSGzOhk3cWYkR3zHN83XS+UaLo7AO+v4h95PuSfEB31/EPvJ9yCfi2yRkxOGvElt1Dut1kvf+k6W8zaf0nC3Lin9tNjYcRja2TMySM3jlZYPYTa414tNhp2AixF1U/EB31/EPvJ9yPiA76/iH3k+5BVu2IxRzd1Ji8zobZSGxBshbwtvc+bhzJK12yGysVDEI4gQOJcdXvdzc49fdoOSpfiC76/iH3k+5HxAd9fxD7yfcgiYn4P6n4bUVVLXvpzUODnBsLXEANADcxfrwJ4DilovBtmmbPW1E9bIzxRKbRNN73EQv1cL27FK+IDvr+IfeT7kfEB31/EPvJ9yDYzUDHxOie0PY9pa5p4Oa4WIPnXncfg8rKUuZh+JSwQOcTunRtmy3+iS4DzAHrJKs/iA76/iH3k+5HxAd9fxD7yfcgf2N2HbSPkmfI+eolN5J5NXO52aPmi4HEk6DWwFrHbXY6HEY2tlzNfGbxyssHsJ4jXi02Fx2A6EAqn+IDvr+IfeT7kfEB31/EPvJ9yCrGwmIlu6lxaodBa2VrMkhb1GYvJ897rVSbHQSUDaGRpMLGhrNemwt8V4d9K/Ptta2iqfiA76/iH3k+5HxAd9fxD7yfcgqodhMSgbuqfFpWQDRrTC17mt6g8vuPJa3IBaDYzYeOiLn3fJLIbyTSHNI/W9uwX15k8yVE+IDvr+IfeT7kfEB31/EPvJ9yCwxTZMyYnDXiS26g3O6yXvrKc+8zaf0p0y8uKtNqtn466lfTy3AcAQ4eMx7TdrxfmD5xcc1m/iA76/iH3k+5HxAd9fxD7yfcgneDzZM4dC6Eyb3NI6TPk3Y1a1tg3M7kwc+a1pKp9msIdSxujM0013l+aZ+8eLtaMod9Ho3t2lTcYmywvPZb0tPzQZLEKneSOd1nTuGg9SjFIkKyiDV+N5Aoxd2KXWcR3fmoxXnznduGyVxdOlcFcq05SEpSFwVnShIQkugoEIXBC7XJCioztJGn9l49bfcnymJh04+9w/yk/knSVQEBcFo6kuZBKIjyeOPsO/E1I3n5PYiQ9MfYf7WLmKUG9v50V7h4EpfOgIzJsKVzcozBGYLXc0Qpif5n2x7CfyT9+1R6k6s+3/AAPVlNJFlwQi6QO702FCCUl0hPatS1NELkZ0eUI8yppu/BqehP8AbZ7HLdM0F1hfBr4k324/Y5WW1MollEF5QImb7PHFNKG1B0p77tpHRs6QtP8A8ZXow/Vi+V9VubYhxAB01NuKwe0WztU8g074erNI57dORDWsNzr1q3rKwVAopNyHlzpc0TsoyPbC9r2nONC1wcNepVgpWyQuY5uRr6+O8DTlNMQYxkaW2yuzN3oLdLyAi/E8+X0/Hy2XOb0sys8KfDvBzIXZ6qoDzxIaHAdxvY+xbrC8HhpmggAW0zOsLd3AN9qp8XpJnwuE5BZDkLS0/wBO8SNLZXtHihot0fpXPANVvQUjJpqh8rWyPjmdE1rgHCJjWMIDWnQF2bOTxIc0cALd52moxr5q7j4X8yjvlBGhBHC4IPsVHX4fZ8tNAQxksG9MfCNr2zNHit8Rsrc7XW+gSBe93cOlYHvYIG08oaxzmtDMr2HMGOa9gAeAWvGoBHMC4vFeWVcAdWSgj+0craOhy8HOHYCfYq2Rx+GyAfrHK8DeZXzuafnXqwv4vXVV7VVD46KqkjJa9lNM9jgLkPbE4tIB4kEBWiCF9F5Xns20FXrlLg6njngeN3pNVRxucZg21y0Bsb2hpsd6QeCfkxgh1m1bn0xdBeoLohkc4TZ2b0NDdckRI5F1tLgLb7kJNyEGDg2gqGxzb2U5nU0gpnFrWunkZU1MccjWhoBkfH8FcWgW6QIABsp1VjzjFLDHKfhTql8QDMjpYo944mQMP0YmuIvoSB1rX7kJNyEGDg2iqZJoH3cxmWmZM27ckczpKiKZhYWXdeSNrAQRY5TwuFGg2hmFHFM6cOcOlLGydjp5PkwcsbTFZs2Y/wBBz+lpY+jbkdSNyEGVx/EZ2VBMbnNjihhmeOjkyb2XfAtLS5znRssALWNlSy43W5GRHe/CN8XW6ETnxyUs8rWBxY4ANljc0aahjb8dfRd2EhhHUgxWHbRyungdmc+nLIoHvEYZE6eWESme51HSdFGGjQF7r3tpMr8fLfhcLZL1BmbHExuV0rGyRwjeNYeIbmkfrp0StTuR1IdECgyn6akNHC57nROEwgqZbNa+MMLmukIILWh7ms15Nlvpa6h1uLvG83dU9z2iL4Kz5IiqvqToz5TM7NGS3xWsDtCcx3AjCTchBgG47VZpI3y5A99e6GdzWhkbIpZomsebW6BbG4EjUPHHKbzcOrJJjTOE0zQTO17RJHIx5hNw5sgjGdhJ0dpcAc7rZGEdSBEEHnmzu0FSBC6plLWn4I95fltu56efNK6TI0MY6VrBlPilnGzgFY0mMPfI0TVDoY3Z3wn5NgnzVUoaMzmHNaNsNmjiJL66EbLdBG5CDG0GLSFjHb9z5zI0S053donFzrx5AwOYAQGi51AvqdVBdjE7om7mqe58kDTK4sjJpp3TQsHQyjdn5SUbt3JnYSfQN0EbkIKDY/FZZ/hO+Ba5lRu8lrBmSngzhht0mGQyOBPEOUzad1oe97R7T+StGxgG6q9qG/IX6nNP5fmgyV0hKEiyItdy8v8APqUMu7VMrh0R3/kVBIXn5PLUBf3LkuSELlwXGtlLuz2LkuXD3WNufn89uCQlB0SkJXOdIXKUd3SXXHkQgZqzrH9s/gelLiuKnizsePWCPzT11FNFxQXpwgLiwQM3+Ub9l/tYnGx/km3jps7n/wAKeWthbLktC6SXRHJYFyWLq6QlFc5FHqG9KP7f/wCb1IJUaqd0o/tH8DvetSofCPImxIl3qbHRKQo3iTMFqAskJSkhIqjd+DU9Gf7cfsctNDKxhlyh13yOe8m13PsRx7GxMA7MoWS2Aq2RxzmR7WDOzVxAHB3WtM7G6f8AXxem33r1Yfq55eTBjj3mezgS90nHoh7m7lxtyu0XI69etJ8EY+TOQ4ElvA2BdA4lhItxF3a8xprYW7OL0366L02+9Axim/Xxem33rSHJJGSsLHB2V1gdQDoWnTuJA8hRUQse7eB0kMhaAXxuaC5oDnAOa4Fj7WIuW3GYgEarn9N0/wCvi9NvvR+naf8AXxem1DVBgjYJGjeFz3APlzu3rjbR28BuADcACwGoA1sWqCBrXOdd73va273kFxaL5WizQA0FztABqTe/FdOxun/Xxem33pv9MU/66L02+9B5m/8Arkn945XjRdZ0Sh1ZIWkOaZHWINxbvWjDrL5vP+9evj/V62hCF9F5QhCEAhCEAhCEAhCEAhCEAhCEAhCEAhCEAhCEAomKwZ4ntHEtNu8aj1hS0IPOLpCVOxyk3Urh813Sb3Hl5DcKvJWQzWeKfJ7Qq4lWNR4rvsn2KqdIuHI3i6LlzmXBeuXOXGtleLpvL5POlzIushkx639f+q7F10SkKaC3RmXOZIXJoN1TtB9tn4gE6o9UdP3m+p4TqBSVzmQVwSgbnd0mfvewJzepmR3SZ3u/CfcnrhWzsF3qN4uSAkyhQd5+xcly5LFwWIOy9R57FzP3j6v9V2Wpkg7xn2X+1nvWhIDV1lSXSAqhDGkLF0EoQNFi5ITpKS6s8iNUsu0ggHv118qojSu+j6gtLdcmy3LUsZn4K76PqUhmFv4lth3K+pwM7fL6grB2q5cnJZXTjxljMtoDyYPMEpoCPmDzBaLecgmnT9S5e7k6zjjPvpD9AeYJyLCy75gt12HuWmpKa+rtB7VOeQBpoFPepcJ8KDC6UseOjYK4dP1aID7p6OMH3rnlnbdrMZHsSEIX2XgCEIQCEIQCEIQCEIQCEIQCEIQCEIQCEIQCEIQCEIQVW0VCJIieDowXA9gGo8o9gWHuhCzRyVmoa0nMCBdptfhdIhcc5tvEOrmjiD5NU61wdwSoXns7NuSEiELKlDkjnIQpByXpM6EKhqqd0T3fmnClQp8I5zJCUIW5AxP40f2j+ByeuhCBHOXN0ISDsFIUIVHJKivf8o37D/xRpUK/IfDkt0ISgSXSoSjkpEIV+QlkhQhaR3Rjp68gVKqJrBCF5+T9nfi8K+SU8OtOMNhohC5V3ibBVOJsdU+4EnUoQsXwl8pMDPN1J7OhCjPy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4" descr="data:image/jpeg;base64,/9j/4AAQSkZJRgABAQAAAQABAAD/2wCEAAkGBxQTEhQUEhQVFBQUFBYVGBQYFxUUFBQUFBQXFhcUFhQYHCggGBolHBQUITEhJSkrLi4uFx8zODMsNygtLisBCgoKDg0OGhAQGiwkICQsLCwsLCwsLiwsLCwsLCwsLCwsLCwsLCwsLCwsLCwsLCwsLCwsLCwsLCwsLCwsLCssLP/AABEIAGYB7wMBIgACEQEDEQH/xAAbAAABBQEBAAAAAAAAAAAAAAAAAQMEBQYCB//EAE8QAAEDAgMEBAgKBgcHBQAAAAEAAgMEEQUSIQYTMUEiUWFxBzKBkZKhsdEUFiNCUlRylLLBFVNigsLwMzRDc3Si4SQ1RJOz0tQXNmNkw//EABoBAQEBAQEBAQAAAAAAAAAAAAABAgMEBQb/xAAnEQEBAAIBAwQCAQUAAAAAAAAAAQIRAxIhMQQTQVEiMmEFFIGhwf/aAAwDAQACEQMRAD8A9xQhCAQhCAQhCAQhCAQhCAQhCAQhCAQhCAQhCAQhCAQhCAQhCAQhZHbvbaOhbkZZ9S9t2x8mA8HydnUOJ9aCTtrtnBh8d3nPK4Hdwg9J37R+iwcz5rleAY5tJPWzGWd2b6LRoyMH5rG8vaeZUTEZJp53SSudLLIbn5zndgaOQ5AcFcYVsVVP1Me6ZxLpDl/y+N6ljPvHXhy6c5VMDZwPUfVzVjWRG7Wsub3I+dfuHXqtdSbGQMsZpd52BwjZ59T7FtcJpaaONr6dkbbi2YEOddpIPT1J1C54zs6+o5Mc8tx5HheG3l6cTsuW9nNcBfu860LMMbwbmj+wcn5Leuq3O0br+8SPULp57Ra5cL8xqbeq/qVs/l59vN48Ha1xO9k1632t5VLbSQjxnMd2G0hPmC1NXiUTAfnezjbUnRUMm0Ie8MYBYuAuALa6eMePkTrnid2agwwMAPybctzYBrfYU8ZgB0WZR3j1Bo/NNudlLha9nHifcm3PJ4hoHl/MrcqaWtPJcXT2bj/PJVtFIpW84rnG0mJ2o7wrdqoIZekO8e1XjHKZLGQ8IZ6UPc72hZDN/PlWu8IZ1g/f/hWMzK4eHSpbCpTH6qFE5a/YjZc1cmd4IgjPSPDO7ju2n2nkO9ejjrlkZw/ZmonZniju0mwJc1t7dVzqEs2xVdyh/wA8f/cvYqeJrQGtADWgAAaAAaAAKUIbrfu3faJ0zTwh+xVcDc05A5kviyjXielwWrdhdG1mWKD4Q9jQ0vDRkc8DUulNu3hfkNFvsWYwNs+xB1IOoIHIjqvlWMxzFLE7uzGi4axrQGcBy5cymXVnN6ZmeGN1aojRi/8AU4mi/Jzr2/5tvUrNuFUzgPkXDWxvfL2WLXHn1qrp8Se52trDmtFhuIN13mrMhFweOlwNe32JJn4rVzwnipVNshSuGsP+eQfxLir2KpQNIj6cn/ctnQ0oDW6g6DUcE1ioa1upAvosZWtYWWvKsW2YgAOVpadbHM42J52JWBqmFji13EXBXqeP1AF9V59tAwOOccRoe0da47272dlKVyToO5Dlw88O5YSEe7TypL6+VJe5CGlEONPH+eS6LkyDou28SiPR/Bkz5OZ3XI1votv/ABKTVUEhlc7IdXON+OnLQeRL4Om2pL/SlefMQ3+Fala05W925QhcTzNY1z3uDWtBc5ziA1rQLlxJ0AA1uuzLtChYZi8FQCaeeKcNNnGORkgaTwBLSbKagEKBFjdM6YwNqIXTtveESMMotxvGDmFu5TZJA0EuIAAuSTYAdZKDpCz423w7Nl+HUua9v6aO1+q97K+Y8EAgggi4I1BB5goOkKorNqaKJ7o5aymjkbo5j54mPabXsWl1xoQpeH4pBOLwTRTDrjeyQedpKCYhR6+ujhY6SaRkUbbZnvcGtFyALuOg1IHlTsMoc0OaQ5rgCHA3BBFwQeYsg7QocmKQtmbA6WMTvbnbCXtEjmi/Say9yOi7X9k9SlSSBoJJAAFyToAOsnkg6QqOHbGge/dtraZzybBomjuT1DXUq7ugVCoqvbOgieWSVlM140LTKy7T1HXQ96tqOrjlYHxPbIx2oexwe1w7HDQoH0KBWY1TxSNilnhjlfbJG+RjHvucoyscbm5BGinEoFQomHYlDO0ugljmaHFpdG9sjQ4AEtJaSL2I07QpaAQhQMbxAwQue1hkeB0Yxa73chry6+xAuK1ZjYcpaHW0LvFb+0V4/jEOG710s8j6mV5u4MJDS4dbm2v6R82irsU2irHucZmFxJN7h9h2AXsAFlpZT9Ejz+5c7d1WtftaIgW0kMVO3rDQXntJsB5wVUMxeSV7TI9zzfmbgdw4DyKl+FAAi2p531TdPU5XA6myl7q0OJyewqjkFncuR9SeqcWDhYAjzKEJGniT5rqYzRav4ZW8tO1OV1Qco1Nr9ZVRFUxji53mUk4jGefqPuU+VOCUkakns1NlzTFwdfUDvIt3LgV0f0h60vwxn0h502ixNW76R85867dXvIALjYKs+EN+kPOF2JR1jzhZ7ie2sc3gfYnG4i/m71D3KuzpGvW5CraPEHAjX1BW8eNSfs+ZZdr1ObIlhK52qrTLkzW6Ida2nG3uWbIHarTGneL3KrGq1hity7JVG0OIuTbst7V7xsRXslp8scQhZFZoaHZuNySTYXN9SedyvEKGlPPQdZ0Xr3g6GWnkt1j2Fds5047jjjncstLjC8Q3xkIGXJbnmve/YLcE3R7WxFvSa4HssfcoGzZtHMes/wAJWV3Vua3x4zLK7/hx5eXLHGaXO0WNh8mYXyaC17Et5jsWbxLGYmxvaW9LVzTbNn6iNbHQnqtY6J50eawJsOZ6hzKxWMw1BcCD0Wg5cvCx0JtzJ7V6c8JqaceLO225NXA9oa112OLmAFnDTiSTa+l+vXRdfCmFt43E8gNSO3KTyuSshUR1U/jkANba+UDQkG5IHXZXeB08rwQ+xy2AItcix+b1C3rC5ceGst7dOXknT2a+g2hc1oGY6KHtDjD5gOkejw4qpqoy3+bKvlnK9XZ5cMrO8XGAbNzVokLZmsEZaDmzOvmBOlu5TpfBdUH/AImL0Xq38FZ+Tqfts/C5bZhXg5ZJlY+nx5W47eTP8EE/1mH0HpD4H5/rUPoPXrznBoLnGwAuT1BV0m0NMBrJlA5lrwAOsm1gO0ry58nFhlJlZLf5dZc74eYDwPzX/rUPoPSDwQTfWofQf1L0Oi2so5iRDUxPI4gGx79eXarHeXXToiddeVf+j81h/tUPoPXTfBFMP+Kh9B69XancuidEOusDs7hwp4Gwh4kyOeC9oIaXZyTYHXS9vIrMLPUde4VEkfzd6/1m6v7rOk3tvVRbd/7tr/8ABVP/AEHq9VFt3/u2v/wVT/0Hrojx/wAHc5oaqhlJtBiMLondQmZI5rT58lv7wr2bazG20dHNUut8mwloOmaQ9FjfK4tHlXln6FNRs5E9n9LTA1EZHjDdyPz27ctz3gLrFse/TBwykbq1wFTVgcBu7t3Z7CQ/0mFFUuxOHvgxSgMhJlnp31MhPjZ5t8dR15ct+261fhClfXYnT4Znc2nbGJ5w023nEhp7BZtuV5L8QEmNR5do6Mf/AE//ACEuIP3G0zHSaNqKZrWE8C61gAeu8VrftDrQaYeDmgdHkNLCARa4baQacd749+26zngxmko66swt7y+KE7yG/wA1pykgdQIkYbDS4d1r1McF5RsxKKjaCvnj1jja2LMNQ5wDGmx74n+ZERcGwaCqxzFW1ETJQ10ZAe0OAJaASL9wUjb3YZlFEcQw69NNT2e4MJDXR3Gbo8BbiRwIuCFI2O/39i3fF+ELReFnEmQ4XVB5AMsZhYObnSdHQdgu49gKKpdtsY+F7OvqLWMscDnN5B2+jDh3AgrYbHuvR0/9zF+ALz7EqB8ezDmOBDhFC4jm3NOyQg9wd6lvNhKhr6Cmc03Bhj9TACPOCgxW05ttPRf4P/zFz4Qpn12JQYWHObA2MT1AabF/MNPYBl7LyA8QEu0PT2npcuu7oxn/AGf6zx/5rPSC4r5BT7TNdJo2ppmtY48MxAFr98Nv3gg0bvBph74t2aaMAi1wCJB27y+YntJWf8IUktJSUOF00rw6ocIN443k3LMrSC4W4l7b25AjmvVAvK/C84RVmFVRPyUczmudyF3xuvf7LXn91EX2DeDegjiaz4PE+wsXyMa+R3WS4jTuFgOSzGHUpwfGo6eFzvglcwndkkhkgDrEX5gtAvxs+x4BetU7hlFuFl5ZthIJ9oKGKM3NNGXyW+be7gD26M9MIKrwrYOavGI4Wnpuw4OZra72SVL2i/USLeVbrwZbTGtohvCfhEF4pgdHZmiweR2jj25hyWfx3/3LR/4Afiqk1j7P0TizKtvRpK/5Ob6LJvpnq16X/MRT3gCd/sUo5fCX/wDShXqK8v8AAK21HMOqqkHmjiXqCI5e8AEk2AFyeQA5rH4liG9dmDhlHii44dastrKjoboGxdq4j6IOg8p9ix8mH/tcrcO/t7fUuHLlnO2M2bNTts4959qZLU89hGhNyLexNkLhWpUd9O08Wg+QJl9BEeMbD3tb7lMITbwstK52E05/so/RH5Jl+z9Of7NvkuPYVZmP+dVw9l9PzKm6ulS/ZinPzCO57vemX7LQftj973q7ZGAurK9WX2aZx2yUXJ0g8rfcm3bIM5SP8zStNZckK9eX2moyLtlRny7z5ua+Xttbj2ofsieUo8rf9VpXj5Uf3bvxM96CLHjp5vyWvcy+zUZV2ykg4SNPkITbtmZxwcz0nD8lrrfzf/RcuJv2fz2qzly+zpY12CVINr3Nr6PPDyo/R9YOGf02n2la43z9XQP4h713DKTxFlr3ck6WJlpKw8WSH0SmDFUt/s3+hf8AJehJCFZzX6OlgG4jUN4sP70ZV7hPhJrKZpY2OAh3HMyS/VxEgWgsuXNC379vaxn25vsqaLwpTRtc3cQnNxOZ7Twt1lMjwgnnTt8khH8CtzC08Wg+QKPU0UfR6DfGb80dfcumPqNXtGMuHG+UB23bDxgcLi2kgP8ACE5hu2VOH3khe4WtboO169SFLfhcJ/s2+YJk4HB+rb5guk9V9sX02NSxtfhxPTgnb3Bv5SKXDtfhsb45IXTscyRpIdG4gsvZ2o7CVTO2fgPzB5z70y/ZeHqPpO96t9TGf7XFqtp9tqCeMCOTp5gbmKRpsAeZb3LJyYvATpIP8w9oTbtlouRcPL/omn7KN5Pd6vctT1USelken+COdr46rI4Os+Ph9ly30bV574HML3EVUMxdmkjOttLNcF6PG1c7l1Xbtjj0zSDjzfkSOtzR67/kvOdrqkwtjaxuYvJJGvitA0HbcjzFenYq28ZHVY+teb7Qk/Dqdtjuxu3OdYkBu9Jf6gPOvzv9R9N1eqx5Mr21P+vXxZfjpU7Q7HOje11t1NbM2Rp0ceYPbyP5hXWxO0DiN3Jxb4zerlnYOq/EJ/avHhI4EkAAEMbz14uP88ln8Ei+VD2G9ibnruCLdpN19T0GWWXVrvhv8d/7/wAOHNrz8vWYgnnjQqJhEbhE0PFjrpzAvoCpc50XurEeSU5/2yT+8d7VpsyycVQ0VsgJAO8d7VphICue41p6QoGPYf8ACKaeDNk38MsOe2bLvWFmbLcXtmva4U9R8Qpt7FJHmezeMczOw5XsztLczHcnC9wesLaKjY/APglIymc7eBjS0uy5Q8OcSejc28a1rlUOxXg8Zh880jX7wSGzOhk3cWYkR3zHN83XS+UaLo7AO+v4h95PuSfEB31/EPvJ9yCfi2yRkxOGvElt1Dut1kvf+k6W8zaf0nC3Lin9tNjYcRja2TMySM3jlZYPYTa414tNhp2AixF1U/EB31/EPvJ9yPiA76/iH3k+5BVu2IxRzd1Ji8zobZSGxBshbwtvc+bhzJK12yGysVDEI4gQOJcdXvdzc49fdoOSpfiC76/iH3k+5HxAd9fxD7yfcgiYn4P6n4bUVVLXvpzUODnBsLXEANADcxfrwJ4DilovBtmmbPW1E9bIzxRKbRNN73EQv1cL27FK+IDvr+IfeT7kfEB31/EPvJ9yDYzUDHxOie0PY9pa5p4Oa4WIPnXncfg8rKUuZh+JSwQOcTunRtmy3+iS4DzAHrJKs/iA76/iH3k+5HxAd9fxD7yfcgf2N2HbSPkmfI+eolN5J5NXO52aPmi4HEk6DWwFrHbXY6HEY2tlzNfGbxyssHsJ4jXi02Fx2A6EAqn+IDvr+IfeT7kfEB31/EPvJ9yCrGwmIlu6lxaodBa2VrMkhb1GYvJ897rVSbHQSUDaGRpMLGhrNemwt8V4d9K/Ptta2iqfiA76/iH3k+5HxAd9fxD7yfcgqodhMSgbuqfFpWQDRrTC17mt6g8vuPJa3IBaDYzYeOiLn3fJLIbyTSHNI/W9uwX15k8yVE+IDvr+IfeT7kfEB31/EPvJ9yCwxTZMyYnDXiS26g3O6yXvrKc+8zaf0p0y8uKtNqtn466lfTy3AcAQ4eMx7TdrxfmD5xcc1m/iA76/iH3k+5HxAd9fxD7yfcgneDzZM4dC6Eyb3NI6TPk3Y1a1tg3M7kwc+a1pKp9msIdSxujM0013l+aZ+8eLtaMod9Ho3t2lTcYmywvPZb0tPzQZLEKneSOd1nTuGg9SjFIkKyiDV+N5Aoxd2KXWcR3fmoxXnznduGyVxdOlcFcq05SEpSFwVnShIQkugoEIXBC7XJCioztJGn9l49bfcnymJh04+9w/yk/knSVQEBcFo6kuZBKIjyeOPsO/E1I3n5PYiQ9MfYf7WLmKUG9v50V7h4EpfOgIzJsKVzcozBGYLXc0Qpif5n2x7CfyT9+1R6k6s+3/AAPVlNJFlwQi6QO702FCCUl0hPatS1NELkZ0eUI8yppu/BqehP8AbZ7HLdM0F1hfBr4k324/Y5WW1MollEF5QImb7PHFNKG1B0p77tpHRs6QtP8A8ZXow/Vi+V9VubYhxAB01NuKwe0WztU8g074erNI57dORDWsNzr1q3rKwVAopNyHlzpc0TsoyPbC9r2nONC1wcNepVgpWyQuY5uRr6+O8DTlNMQYxkaW2yuzN3oLdLyAi/E8+X0/Hy2XOb0sys8KfDvBzIXZ6qoDzxIaHAdxvY+xbrC8HhpmggAW0zOsLd3AN9qp8XpJnwuE5BZDkLS0/wBO8SNLZXtHihot0fpXPANVvQUjJpqh8rWyPjmdE1rgHCJjWMIDWnQF2bOTxIc0cALd52moxr5q7j4X8yjvlBGhBHC4IPsVHX4fZ8tNAQxksG9MfCNr2zNHit8Rsrc7XW+gSBe93cOlYHvYIG08oaxzmtDMr2HMGOa9gAeAWvGoBHMC4vFeWVcAdWSgj+0craOhy8HOHYCfYq2Rx+GyAfrHK8DeZXzuafnXqwv4vXVV7VVD46KqkjJa9lNM9jgLkPbE4tIB4kEBWiCF9F5Xns20FXrlLg6njngeN3pNVRxucZg21y0Bsb2hpsd6QeCfkxgh1m1bn0xdBeoLohkc4TZ2b0NDdckRI5F1tLgLb7kJNyEGDg2gqGxzb2U5nU0gpnFrWunkZU1MccjWhoBkfH8FcWgW6QIABsp1VjzjFLDHKfhTql8QDMjpYo944mQMP0YmuIvoSB1rX7kJNyEGDg2iqZJoH3cxmWmZM27ckczpKiKZhYWXdeSNrAQRY5TwuFGg2hmFHFM6cOcOlLGydjp5PkwcsbTFZs2Y/wBBz+lpY+jbkdSNyEGVx/EZ2VBMbnNjihhmeOjkyb2XfAtLS5znRssALWNlSy43W5GRHe/CN8XW6ETnxyUs8rWBxY4ANljc0aahjb8dfRd2EhhHUgxWHbRyungdmc+nLIoHvEYZE6eWESme51HSdFGGjQF7r3tpMr8fLfhcLZL1BmbHExuV0rGyRwjeNYeIbmkfrp0StTuR1IdECgyn6akNHC57nROEwgqZbNa+MMLmukIILWh7ms15Nlvpa6h1uLvG83dU9z2iL4Kz5IiqvqToz5TM7NGS3xWsDtCcx3AjCTchBgG47VZpI3y5A99e6GdzWhkbIpZomsebW6BbG4EjUPHHKbzcOrJJjTOE0zQTO17RJHIx5hNw5sgjGdhJ0dpcAc7rZGEdSBEEHnmzu0FSBC6plLWn4I95fltu56efNK6TI0MY6VrBlPilnGzgFY0mMPfI0TVDoY3Z3wn5NgnzVUoaMzmHNaNsNmjiJL66EbLdBG5CDG0GLSFjHb9z5zI0S053donFzrx5AwOYAQGi51AvqdVBdjE7om7mqe58kDTK4sjJpp3TQsHQyjdn5SUbt3JnYSfQN0EbkIKDY/FZZ/hO+Ba5lRu8lrBmSngzhht0mGQyOBPEOUzad1oe97R7T+StGxgG6q9qG/IX6nNP5fmgyV0hKEiyItdy8v8APqUMu7VMrh0R3/kVBIXn5PLUBf3LkuSELlwXGtlLuz2LkuXD3WNufn89uCQlB0SkJXOdIXKUd3SXXHkQgZqzrH9s/gelLiuKnizsePWCPzT11FNFxQXpwgLiwQM3+Ub9l/tYnGx/km3jps7n/wAKeWthbLktC6SXRHJYFyWLq6QlFc5FHqG9KP7f/wCb1IJUaqd0o/tH8DvetSofCPImxIl3qbHRKQo3iTMFqAskJSkhIqjd+DU9Gf7cfsctNDKxhlyh13yOe8m13PsRx7GxMA7MoWS2Aq2RxzmR7WDOzVxAHB3WtM7G6f8AXxem33r1Yfq55eTBjj3mezgS90nHoh7m7lxtyu0XI69etJ8EY+TOQ4ElvA2BdA4lhItxF3a8xprYW7OL0366L02+9Axim/Xxem33rSHJJGSsLHB2V1gdQDoWnTuJA8hRUQse7eB0kMhaAXxuaC5oDnAOa4Fj7WIuW3GYgEarn9N0/wCvi9NvvR+naf8AXxem1DVBgjYJGjeFz3APlzu3rjbR28BuADcACwGoA1sWqCBrXOdd73va273kFxaL5WizQA0FztABqTe/FdOxun/Xxem33pv9MU/66L02+9B5m/8Arkn945XjRdZ0Sh1ZIWkOaZHWINxbvWjDrL5vP+9evj/V62hCF9F5QhCEAhCEAhCEAhCEAhCEAhCEAhCEAhCEAhCEAomKwZ4ntHEtNu8aj1hS0IPOLpCVOxyk3Urh813Sb3Hl5DcKvJWQzWeKfJ7Qq4lWNR4rvsn2KqdIuHI3i6LlzmXBeuXOXGtleLpvL5POlzIushkx639f+q7F10SkKaC3RmXOZIXJoN1TtB9tn4gE6o9UdP3m+p4TqBSVzmQVwSgbnd0mfvewJzepmR3SZ3u/CfcnrhWzsF3qN4uSAkyhQd5+xcly5LFwWIOy9R57FzP3j6v9V2Wpkg7xn2X+1nvWhIDV1lSXSAqhDGkLF0EoQNFi5ITpKS6s8iNUsu0ggHv118qojSu+j6gtLdcmy3LUsZn4K76PqUhmFv4lth3K+pwM7fL6grB2q5cnJZXTjxljMtoDyYPMEpoCPmDzBaLecgmnT9S5e7k6zjjPvpD9AeYJyLCy75gt12HuWmpKa+rtB7VOeQBpoFPepcJ8KDC6UseOjYK4dP1aID7p6OMH3rnlnbdrMZHsSEIX2XgCEIQCEIQCEIQCEIQCEIQCEIQCEIQCEIQCEIQCEIQVW0VCJIieDowXA9gGo8o9gWHuhCzRyVmoa0nMCBdptfhdIhcc5tvEOrmjiD5NU61wdwSoXns7NuSEiELKlDkjnIQpByXpM6EKhqqd0T3fmnClQp8I5zJCUIW5AxP40f2j+ByeuhCBHOXN0ISDsFIUIVHJKivf8o37D/xRpUK/IfDkt0ISgSXSoSjkpEIV+QlkhQhaR3Rjp68gVKqJrBCF5+T9nfi8K+SU8OtOMNhohC5V3ibBVOJsdU+4EnUoQsXwl8pMDPN1J7OhCjPy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784225"/>
            <a:ext cx="7924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1535" r="45010" b="26547"/>
          <a:stretch/>
        </p:blipFill>
        <p:spPr bwMode="auto">
          <a:xfrm>
            <a:off x="1979712" y="1700808"/>
            <a:ext cx="48348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43192" cy="678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Estado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Proyectado</a:t>
            </a:r>
            <a:endParaRPr lang="en-US" dirty="0"/>
          </a:p>
        </p:txBody>
      </p:sp>
      <p:pic>
        <p:nvPicPr>
          <p:cNvPr id="6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1"/>
            <a:ext cx="572960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19056" cy="534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 General </a:t>
            </a:r>
            <a:r>
              <a:rPr lang="en-US" dirty="0" err="1" smtClean="0"/>
              <a:t>Proyectado</a:t>
            </a:r>
            <a:endParaRPr lang="en-US" dirty="0"/>
          </a:p>
        </p:txBody>
      </p:sp>
      <p:pic>
        <p:nvPicPr>
          <p:cNvPr id="4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015" y="692696"/>
            <a:ext cx="61023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9288" y="373832"/>
            <a:ext cx="6563072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Proyección</a:t>
            </a:r>
            <a:r>
              <a:rPr lang="en-US" dirty="0" smtClean="0"/>
              <a:t> </a:t>
            </a:r>
            <a:r>
              <a:rPr lang="en-US" dirty="0" err="1" smtClean="0"/>
              <a:t>Flujos</a:t>
            </a:r>
            <a:r>
              <a:rPr lang="en-US" dirty="0" smtClean="0"/>
              <a:t> de </a:t>
            </a:r>
            <a:r>
              <a:rPr lang="en-US" dirty="0" err="1" smtClean="0"/>
              <a:t>Caja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pic>
        <p:nvPicPr>
          <p:cNvPr id="4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11196"/>
            <a:ext cx="6120680" cy="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89996"/>
            <a:ext cx="6120680" cy="287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272808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8099" y="229816"/>
            <a:ext cx="7064261" cy="67890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Estimación Tasa de Descuento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 smtClean="0"/>
              <a:t>Tasa de oportunidad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WACC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9" name="Picture 10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80000" y="3375181"/>
            <a:ext cx="2832000" cy="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1683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748099" y="4437112"/>
                <a:ext cx="457368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𝑊𝐴𝐶𝐶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𝐾𝑒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𝐶𝐴𝐴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𝐶𝐴𝐴</m:t>
                          </m:r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r>
                        <a:rPr lang="es-EC" i="1">
                          <a:latin typeface="Cambria Math"/>
                        </a:rPr>
                        <m:t>𝐾𝑑</m:t>
                      </m:r>
                      <m:r>
                        <a:rPr lang="es-EC" i="1">
                          <a:latin typeface="Cambria Math"/>
                        </a:rPr>
                        <m:t>(1−</m:t>
                      </m:r>
                      <m:r>
                        <a:rPr lang="es-EC" i="1">
                          <a:latin typeface="Cambria Math"/>
                        </a:rPr>
                        <m:t>𝑇</m:t>
                      </m:r>
                      <m:r>
                        <a:rPr lang="es-EC" i="1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𝐶𝐴𝐴</m:t>
                          </m:r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99" y="4437112"/>
                <a:ext cx="4573688" cy="617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755576" y="5445224"/>
                <a:ext cx="1901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𝑾𝑨𝑪𝑪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0,1533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45224"/>
                <a:ext cx="190148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s://encrypted-tbn1.gstatic.com/images?q=tbn:ANd9GcT2TUP5S0yyTgFvP6WfqxSrIGetNdgMMZrfp1ssI8tUFcRclw5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1656184" cy="19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373832"/>
            <a:ext cx="7056784" cy="67890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Estimación Tasa de Descuento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 smtClean="0"/>
              <a:t>Tasa de crecimiento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Valor Residual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0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3604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755576" y="4903219"/>
                <a:ext cx="2063257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𝑉𝑅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</a:rPr>
                            <m:t>(1+</m:t>
                          </m:r>
                          <m:r>
                            <a:rPr lang="es-EC" i="1">
                              <a:latin typeface="Cambria Math"/>
                            </a:rPr>
                            <m:t>𝑔</m:t>
                          </m:r>
                          <m:r>
                            <a:rPr lang="es-EC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𝑊𝐴𝐶𝐶</m:t>
                          </m:r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03219"/>
                <a:ext cx="2063257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92064"/>
            <a:ext cx="3816424" cy="152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s://encrypted-tbn3.gstatic.com/images?q=tbn:ANd9GcSPoGsNmswn_xbL1N0diAx6kLjU3bLbOoeUkKJek37MrNbI_CH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72" y="2038690"/>
            <a:ext cx="20188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0.gstatic.com/images?q=tbn:ANd9GcQo5z9dfoQE2s8sobKSfz7G7jGBMsolnIOr3app4FVXea2aa72y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7" y="2127813"/>
            <a:ext cx="1423045" cy="14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404664"/>
            <a:ext cx="5338936" cy="6068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Portafolio</a:t>
            </a:r>
            <a:r>
              <a:rPr lang="en-US" dirty="0" smtClean="0"/>
              <a:t> de </a:t>
            </a:r>
            <a:r>
              <a:rPr lang="en-US" dirty="0" err="1" smtClean="0"/>
              <a:t>Productos</a:t>
            </a:r>
            <a:endParaRPr lang="en-US" dirty="0"/>
          </a:p>
        </p:txBody>
      </p:sp>
      <p:pic>
        <p:nvPicPr>
          <p:cNvPr id="4" name="Picture 1" descr="http://moduconecuador.com/wp-content/uploads/2012/01/DSC01657-copy-225x3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43298"/>
            <a:ext cx="3012036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moduconecuador.com/wp-content/uploads/2012/01/DSC01707-300x22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5766" y="3652856"/>
            <a:ext cx="2296714" cy="196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moduconecuador.com/wp-content/uploads/2012/01/DSC01697-300x225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982685"/>
            <a:ext cx="2603500" cy="196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moduconecuador.com/wp-content/uploads/2012/01/DSC01676-225x300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4706" y="4437112"/>
            <a:ext cx="3191510" cy="215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http://moduconecuador.com/wp-content/uploads/2012/01/DSC01701-225x300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3388" y="1395271"/>
            <a:ext cx="2745105" cy="29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http://moduconecuador.com/wp-content/uploads/2012/01/DSC01686-300x225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46825" y="1399282"/>
            <a:ext cx="2565989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75240" cy="82292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Flujos de Caja Descontados y Valor de la Empresa</a:t>
            </a:r>
            <a:endParaRPr lang="es-EC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165" y="1628800"/>
            <a:ext cx="6970211" cy="269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67544" y="4637376"/>
                <a:ext cx="8064896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/>
                            </a:rPr>
                            <m:t>𝑗</m:t>
                          </m:r>
                          <m:r>
                            <a:rPr lang="es-EC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EC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𝑉𝑅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37376"/>
                <a:ext cx="8064896" cy="8798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265817" y="5733256"/>
                <a:ext cx="1882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𝑽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r>
                        <a:rPr lang="es-EC" b="1" i="1">
                          <a:latin typeface="Cambria Math"/>
                        </a:rPr>
                        <m:t>𝟕𝟗𝟐𝟐𝟐𝟎</m:t>
                      </m:r>
                      <m:r>
                        <a:rPr lang="es-EC" b="1" i="1">
                          <a:latin typeface="Cambria Math"/>
                        </a:rPr>
                        <m:t>,</m:t>
                      </m:r>
                      <m:r>
                        <a:rPr lang="es-EC" b="1" i="1">
                          <a:latin typeface="Cambria Math"/>
                        </a:rPr>
                        <m:t>𝟎𝟗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817" y="5733256"/>
                <a:ext cx="188224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91680" y="517848"/>
            <a:ext cx="5338936" cy="75091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 smtClean="0"/>
              <a:t>Optimista 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 dirty="0" smtClean="0"/>
              <a:t>Pesimista</a:t>
            </a:r>
            <a:endParaRPr lang="es-EC" dirty="0"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528392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284984"/>
            <a:ext cx="3528393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3528393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3528393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53475"/>
            <a:ext cx="3528393" cy="191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78" y="4571928"/>
            <a:ext cx="3544458" cy="19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65312" y="188640"/>
            <a:ext cx="6131024" cy="75091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Ponderación de Escenarios</a:t>
            </a:r>
            <a:endParaRPr lang="es-EC" dirty="0"/>
          </a:p>
        </p:txBody>
      </p:sp>
      <p:pic>
        <p:nvPicPr>
          <p:cNvPr id="13314" name="Picture 2" descr="https://encrypted-tbn3.gstatic.com/images?q=tbn:ANd9GcR9AR8wXLvFgneovDWCjgsO7CyPVMnNsOs76WGVFKuZvL53BT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96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229365"/>
            <a:ext cx="4636516" cy="15497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54" y="3221243"/>
            <a:ext cx="7494642" cy="33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35544" y="3012611"/>
            <a:ext cx="4059936" cy="2144581"/>
          </a:xfrm>
        </p:spPr>
        <p:txBody>
          <a:bodyPr/>
          <a:lstStyle/>
          <a:p>
            <a:r>
              <a:rPr lang="es-EC" dirty="0" smtClean="0"/>
              <a:t>Valor Contable</a:t>
            </a:r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594260" y="692696"/>
            <a:ext cx="4059936" cy="4572000"/>
          </a:xfrm>
        </p:spPr>
        <p:txBody>
          <a:bodyPr/>
          <a:lstStyle/>
          <a:p>
            <a:r>
              <a:rPr lang="es-EC" dirty="0" smtClean="0"/>
              <a:t>Valor de las acciones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179512" y="3751872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𝑉𝐶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𝐴𝑐𝑡𝑖𝑣𝑜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𝑇𝑜𝑡𝑎𝑙</m:t>
                      </m:r>
                      <m:r>
                        <a:rPr lang="es-EC" i="1">
                          <a:latin typeface="Cambria Math"/>
                        </a:rPr>
                        <m:t>−</m:t>
                      </m:r>
                      <m:r>
                        <a:rPr lang="es-EC" i="1">
                          <a:latin typeface="Cambria Math"/>
                        </a:rPr>
                        <m:t>𝑃𝑎𝑠𝑖𝑣𝑜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𝐶𝑜𝑟𝑟𝑖𝑒𝑛𝑡𝑒</m:t>
                      </m:r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𝑉𝐶</m:t>
                      </m:r>
                      <m:r>
                        <a:rPr lang="es-EC" i="1">
                          <a:latin typeface="Cambria Math"/>
                        </a:rPr>
                        <m:t>=378901,80−181134,68</m:t>
                      </m:r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𝑉𝐶</m:t>
                      </m:r>
                      <m:r>
                        <a:rPr lang="es-EC" i="1">
                          <a:latin typeface="Cambria Math"/>
                        </a:rPr>
                        <m:t>=197767,12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51872"/>
                <a:ext cx="4572000" cy="14773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https://encrypted-tbn0.gstatic.com/images?q=tbn:ANd9GcRYug13Md9SYLcjNHaLXFfq7WQ9uRbaJaoq27ROk99dGicqu5_8iLY0cl0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21602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292" y="1571646"/>
            <a:ext cx="353795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761456" y="260648"/>
            <a:ext cx="3826768" cy="1152128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789837"/>
              </p:ext>
            </p:extLst>
          </p:nvPr>
        </p:nvGraphicFramePr>
        <p:xfrm>
          <a:off x="457200" y="1340768"/>
          <a:ext cx="8229600" cy="504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s://encrypted-tbn3.gstatic.com/images?q=tbn:ANd9GcQ1JwATD3OiEzSGSE1_Aq6bBRVSt3AnK8TdBwJa2bjyhUs-wk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17440" y="85800"/>
            <a:ext cx="4258816" cy="82292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002054"/>
              </p:ext>
            </p:extLst>
          </p:nvPr>
        </p:nvGraphicFramePr>
        <p:xfrm>
          <a:off x="374848" y="764704"/>
          <a:ext cx="844562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s://encrypted-tbn0.gstatic.com/images?q=tbn:ANd9GcT4DDiz4c0jQYDKou22sd2z0O5BdTQYzsxz7jBUC8WuQ9W5W7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636"/>
            <a:ext cx="187220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TxZogRu7o6K3mUB3GJlCHtkONcDcU06kxdZx8HGyvBwUSmk31G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392488" cy="37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Qy8wyDFsAqflT-HWVAyMkvoYkJMPTQYi_hE7CQPnJRwah0EDi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8"/>
          <a:stretch/>
        </p:blipFill>
        <p:spPr bwMode="auto">
          <a:xfrm>
            <a:off x="6012160" y="1196752"/>
            <a:ext cx="1761086" cy="37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131024" cy="864096"/>
          </a:xfrm>
        </p:spPr>
        <p:txBody>
          <a:bodyPr/>
          <a:lstStyle/>
          <a:p>
            <a:r>
              <a:rPr lang="en-US" dirty="0" err="1" smtClean="0"/>
              <a:t>Valoración</a:t>
            </a:r>
            <a:r>
              <a:rPr lang="en-US" dirty="0" smtClean="0"/>
              <a:t> de </a:t>
            </a:r>
            <a:r>
              <a:rPr lang="en-US" dirty="0" err="1" smtClean="0"/>
              <a:t>Empresas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055977"/>
              </p:ext>
            </p:extLst>
          </p:nvPr>
        </p:nvGraphicFramePr>
        <p:xfrm>
          <a:off x="457200" y="1268760"/>
          <a:ext cx="8229600" cy="482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  <a:endParaRPr lang="en-US" dirty="0"/>
          </a:p>
        </p:txBody>
      </p:sp>
      <p:sp>
        <p:nvSpPr>
          <p:cNvPr id="4" name="3 Cinta perforada"/>
          <p:cNvSpPr/>
          <p:nvPr/>
        </p:nvSpPr>
        <p:spPr>
          <a:xfrm>
            <a:off x="1187624" y="1484784"/>
            <a:ext cx="6408712" cy="460851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Desarrollar la valoración de la empresa </a:t>
            </a:r>
            <a:r>
              <a:rPr lang="es-EC" sz="2000" i="1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Moducon</a:t>
            </a:r>
            <a:r>
              <a:rPr lang="es-EC" sz="2000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Cía. Ltda., a través del método de flujos descontados y determinar  ratios económicos y financieros así como el precio unitario de las acciones más cercado al valor actual del mercado, para una posible participación en el Mercado de Valores a fin de obtener financiamiento para aumentar el capital de trabajo.</a:t>
            </a:r>
          </a:p>
        </p:txBody>
      </p:sp>
      <p:pic>
        <p:nvPicPr>
          <p:cNvPr id="6146" name="Picture 2" descr="https://encrypted-tbn1.gstatic.com/images?q=tbn:ANd9GcTJvwC1uTCfm0aBocm3CcFeD1wjedaVj3lq1ccZne-X2CviO8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03521" cy="14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TcHIDFXKZauJ2mZFi4xwabmOFyv9bLQaVmXcJlvhD5it41wc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3176"/>
            <a:ext cx="1288157" cy="14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3374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s://encrypted-tbn3.gstatic.com/images?q=tbn:ANd9GcTumH91uzK6AV8jD1rsdT7j1zFyzlMgM2_7XHAYavzXkVKZm2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256" y="85800"/>
            <a:ext cx="7787208" cy="9669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Métodos</a:t>
            </a:r>
            <a:r>
              <a:rPr lang="en-US" dirty="0" smtClean="0"/>
              <a:t> de </a:t>
            </a:r>
            <a:r>
              <a:rPr lang="en-US" dirty="0" err="1" smtClean="0"/>
              <a:t>Flujos</a:t>
            </a:r>
            <a:r>
              <a:rPr lang="en-US" dirty="0" smtClean="0"/>
              <a:t> </a:t>
            </a:r>
            <a:r>
              <a:rPr lang="en-US" dirty="0" err="1" smtClean="0"/>
              <a:t>Descontados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371761"/>
              </p:ext>
            </p:extLst>
          </p:nvPr>
        </p:nvGraphicFramePr>
        <p:xfrm>
          <a:off x="457200" y="1196752"/>
          <a:ext cx="8229600" cy="489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encrypted-tbn3.gstatic.com/images?q=tbn:ANd9GcQxtQwn71deUYVxrg2fyEopERbLtvqmeWiq6VcMntWxzZE3Pc5gm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14859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_l_SGwrCgeQ/UJlQ3YsM9BI/AAAAAAAAZUs/4cVKz1E06gI/s1600/Flujos+de+efectiv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80435"/>
            <a:ext cx="1410097" cy="14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T6tMFFN2_nHdXJD6qvDn3wfOHfxu42m_qaDmVd-f56pGvjXYNm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17281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73692"/>
              </p:ext>
            </p:extLst>
          </p:nvPr>
        </p:nvGraphicFramePr>
        <p:xfrm>
          <a:off x="457200" y="548680"/>
          <a:ext cx="8229600" cy="554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jpeg;base64,/9j/4AAQSkZJRgABAQAAAQABAAD/2wCEAAkGBhAQEA8QDw8QEBAPDw8PDw4ODw8NEA8PFRAVFBQQEhQXHCYeFxkjGRUUHy8gIycpLCwsFR4xNTAqNSYsLCkBCQoKDgwOFw8PGiklHBwsLCksLSopKSktKSksKS0pKSkpLCwpKSkpLCksKSopKSwsKSwpLCksLCkpKSksNSksKf/AABEIAJ4BPwMBIgACEQEDEQH/xAAbAAABBQEBAAAAAAAAAAAAAAAAAQIDBAYFB//EADwQAAIBAwEFBgQFAgQHAQAAAAABAgMREgQFEyExUQYiMmFxkUFSgaFCYrHB0TNyBxQjkhdDU4Ki4fEW/8QAGwEBAAIDAQEAAAAAAAAAAAAAAAEEAgMFBgf/xAAtEQABBAIBAwIFBAMBAAAAAAAAAQIDEQQSMQUhMkFRBhMiYZFCUnGBocHwFP/aAAwDAQACEQMRAD8A4tgsPxDE+iHz+xoDrBYCxoD7BYCxgD7BYCxqFQtgsCBAFSBIAQBwADQHWCwIsS4XFsFgBBQsFgAALBYAACwAAAAAAALYAQELYWwBX1esjSjk4uUnyinZJfNJ80vQfo+0FJwanp1Kq3aOFlC3wXz3+py9q6iUZ4yV0kmvR8/uJsnWYTU4qLkndZK6XDofP+qdQyfnuRHKiJ6IfZOg9FwVw2OdGjlciLa+v2/g0Wo06wp1YRlGFW6UJ8ZQkuav8V0fkyqT/wCfnVpJTfKba+7ZC0et6VO+fGa+Tnv/AGfOviLDiw898USUnZa9r9BAFsFjpnAEAWwWAsQBbBYCwsFiZ0w3ZjYpSGwWJt0G6FjuQ2CxNugVIWRSkNgsT7oN0LJpSGwWJ90G6FilILBYsbkNyLFKV7BYsqkG6I2QUpWsFizug3Q2QaqVrBYs7oN0NkGqlawWLO6DdDZBqpWsLYsboXdjZBqpWsGJZ3YbsbDUrKIYllQFwGw1KuAuLLOAuBCuJ1KqgxcCyoA4DYnU52t0KqLj4l4ZWvx6ehnaTcZ25cbNdHezRs8DK6+CVWck+OeXVHkviGFlNkTyXn7n0f4LypVV8KrbW8fb7Hf09BqnTdvEnK/W7HYDdF2j3loV1FU3a04+KnK1nPzT+K9S/qNK4ScZLj1+DT5SXkzo9Fzo5oEjTybycb4r6XPj5jsh6fTItov+ijiGBa3Ybs7mx5DQq4i4FndgoDYaFbdhuyzgLiNidAsFibEMDVZsohsFibAMBZFENgsTYBgNhRDYLE2IYjYmiGwqiS4jsRsKIbBiTYiYkWKIsQwJsAxFk6kOAYE+IYixqQYC4E2IqiRYogwDdljAMBsNSvuw3ZZwDEbDUrbsXAsYBgNhqV92LuyfEMRsToQbsN2T4i4DYalfdhuyfEMRsNSlq5qEHJ8rpe7RlNW75Pq7/c0vaJ2o3/PEy+9Ty+p5Drr1dKjfZD6f8IwIzG+YnKuUvdntMq1VUm1HOLUW+PfXFI29DROeki23nQlKnZ87J2cH+qMJsN41IVFJJ06lOST+Ky4npUrKvqKd+7Wpxqw/vtx/Q4mFMsEqSJ6HpetQJlxLA7hU/C/8pn8A3ZfpaKdR/wCnCUr/ACpkdbTSg3GUXGS5pqzPo7JmuRKXk+Iy474nua5OFop4C4E+AYmexp1IN2GBPiGIsaiOItiTAXAw2MtSKwYkuAWGxKNIsQxJbFTV7UpUnaTbfyxV378jVLkMhbvItITqTYhiSKrSap/6kL1OSjNTxfSfBOI+VOzaa4rgaoMyLIv5brolWUQ4i4klhbFmyNUIsAUCWwuIsmiLAMSWwWIsUR4BgSJDrEWKIVAXAlsJYWKI8RMCawWFjUhwFwJbBYWNSPEFEkxFwJsakeIYElgsRZOpHiGBJYfSoSk7RjKT8k2FdXJKMvggwDA7Om7N1p2ySgvzO79kdPT9laa4zlKXl4V9is/LiZ6lqPClf6fkwPaDT5UJ+TjL2ZjKlHFnvGv2dRVGpTjTis4OPCN36nkOu7PanN40ZTV+ccUrdeLR5fqr1mej2p9j6J8NvZjwrDI5Oy2cnTSty+JqdFtabq0ak23aMYN+SVijoOxurm+FK3HnKSX2VzabG/w9n3XXmklxwgrX9W+JxUhkVeyHqZ+o4rW/U5FNL2Yleh5bypi+sW73+5c1uzqdZWqRv0lykvRk2j0MaUFGCtFfBFlI7UT3MRPc8BlaTSOWuyqYXanZ6pRvJd+mvxLnFfmX7nMwPR9ZRU6dWD/FTlH7cDzux6PCyHTNXblDy2djNhemvCkeAYElgsXrKGoywWFsFhYoSwYjgIJog1MnGE5Lmoyf2MdV1Oc22+dzcNXMTt7Y89PLeR40pPg/jB/KzidYgfLGipwhmxt9jpbIVG03VybThjGNkmsu8m/Q0FOvnlJKyvaK6JW4GN2ZUvJX5XVzZaSFoR80m/V8Tl9CjqZy+yGqvq1HWFsPsFj15nQyw6wtgsLFCWCw5IWxFkjLAkPsFhYG2DEdYUWBmIYj7AkBQzELE1Ok5O0U5Pok2zoafs7XnzioLrN2fsYOlYzyU2Mic/xQ5QtjUafspBf1JuXlHur+Tp6fZdGn4acU+rV37sqPzmJ49y2zAkXy7GO0+yq1TwU5NdX3V7s6en7JzdnUmo+Ue8/uahIWxTfnSLx2L0eBG3nucvTdnaEPw5vrN3+3I6MKcY8IpJdEkh9gsU3yq7lbLjYmt8UGtkc5v4E2CBmrc26lN6aUvL1I6WxKa4y7z9kXK2rhBd+cY/3SSOVqO09GPgUpvyVo+7MmxPk4QwdMyPlaOvToRj4Ul6CuSXFtLzbsZTUdqKsvAowXl3n7s5lbVTn45yl6t29i5H056+S0Un9RYnilmv1W3qEPx5PpDvf+jl6nta+Kp07fmm/2X8nAsFi8zBibz3KT8+V3HYsanatap4qkrfKnivsVLD7BYuNajezUKLnOctuUZiGI+wWMjGiKwWHWAkgbYLDrBYgDbFbadFTo1Yy4p05P6pXT9y4kc/blbGk18zt9LNv9Evqa5nI1jlX2J+5ldjqMZxVS6g3jJri4p8MvpzNnpq9Od1Sd8LXj+rj1je/0MPE6uzqk4reQusGryXG1+V/Jngoc1+JPs3heTW9yot0amwJCwldRla2STa6P4oWx7yGZsrEe3hTYglgsOsBtJoSwCodGF+CV30XFgUNCx0NPsGvP8GK6z7v25nR0/ZT/AKlT6QVvu/4K78mJvKlhmLI/hDPWJ6GhqT8EJPztw9zXabYtCHFU031l3n9y8o2Kj8/9ifkuR9P/AHL+DLafsvUfjlGPku8/4Onp+zlGPiTm/wAz4eyOuBTflSO5UusxY28IRUqEYq0YqK6JJD7C2FsVVdZZRo0WwDalWMVeTUV1bSItV4MqROR6QWOXqO0NGPJub/KuHuzm6jtNUfgjGK6u8mb2Ysr/AEK78qKP1NM2U9RtejT8VRX6R7z9kZSvrak/HOT8r2XsuBBYuM6f+5Sk/qP7ENBX7UrlTpt+c3ZeyOZqduV5/jxXSHd+/MpBYusxY2cIUn5Ur+VGyd+Lbb6vixuJIBZKxHgLiPEAG2Cw4ABtgsOAAbYLDgAIQFAkihAFCwAGe7V1bbpfBqbf/ijRJGc7ZU+7Sl8Lzj72f7FPNv5DgqWZ+EuBo+yEFOq6U1eNelKPG3NcYv6My1KR2dj6qVOcJJ2cZJq/3R4GWt7UxtGORVNZGonRj8J0ZOnNWt4b8fb9WSI5FXWSjVqqySqTU7XvZ87/AHfubvYWioypQqYRcmuN+9Z+SZ3ek56M2Ypux2f+h6tb2o4FHTTnwhCUvRNr3OhQ7OVpeLGC83k/ZGoSsrLguiHHVfnPXx7HVbgMTyWzkafsxTXjlKfku4v5Onp9JCn4IRj6Lj7ko6xTfM5/kpcZCxniggIXEU07G/UAsJKaXNlHUbcow5zUn0h3vuuBKNe7hDFXNbypfBszuo7UN/04W85O79kZ3bG2NRU7rqyS+WDwX2LTMKRfLsV1zI+G9zcaza1Cj/Vqwi/lck5P0iuL9iWhqM0pKMoxfFOaxbXXHmvrYxvYvYMZSdeor4vu343n8z9P3NxY0ysaxdUWzfG5z02Ubjfm39OBl9tbMqU5ZOTqU2+E227P5XfkzUiSpqScZK8ZKzXkTBMsTrQwyIElbXqYQCfVafdznB84ScfVLkyJo9AioqWh5xzaWhothQJMRothQJAlgsKAAlgsKAAlhBwADQHAANAcJYAhQJBYCQKA24qYBc0Oy6lbwpKN7OTdkiPtb2UT0VWSm5VKdqkVZJO3NW9LlzY2udNv5eF15dTsajvprmmrW5nIzJJLVl9jqQY8b479TwqnDiX6LStd283wPRP+HlCo8nRxvztOcF7JnX2f2G0lJp7qLa+LWT93dnmZMVz15NS9Me/lUMPptHV1UobmnKVoxjKo1hTVvxZfH6Ho2xNnOjSjTbu1xbtZX8joU6EYpKMUkvgkPub8fFSJbRe6l/GwWQW7lVGqA7Eqaja9Cn4qkb9E8n7I5eo7Vx/5cL+cnZeyOiyCR/CFh88UfKmgI6uohBXlJRXm0jJV+0VaXDNRX5FZ+/MoTrXd3K76t3LjOnuXyUpv6i1PFLNVqO0lGPhyn/arL3ZzNR2lqy8KjBf7pfc42aDNF1mHG30v+Sk/Nlf61/BPW1M58ZzlL1fD2IxjqCb0so1E4Qpucq8qSFbV6bLiufTqSOuUdbtqNJceL6GaNVy9gjte5uuylv8ALRt807+uR1zzbsT25gq0qFbGnCrK9Kbdoqpyxb+F+HHr6npKfxXI8/mQuhlVHep6TGkSSNFQGgFObtfa0aUXGLTqPkl+H8z/AINDGK92rTbJIkbVc44O1J5Vqr/O17cP2KuI2VUbvGejYzVqJ7HmHO2cq+5JiGJHvGJvWZ0pjaEtgId4wzFCyawhFmGYoiyUCFTFzFCyVA0RqY9MAWwWFQpiTQ2worQWFklYRi2AyMRoCsa0QClq9bKnOMo/DmvhJdGbfs1ro1aV19+duj9DEazTZINmKvBTjRrzo5Wu4KDd/wDuTt9CvkwpKz2U6OHLotHptfUwgnKc4wiucpyUYr6szuv/AMRNBS4Rrb6XSgt4v93h+5hNd2WqVZZVdTVrPrVk529L8voU5dlJr8V/oaYcCD9b7/jsWZcuT9LTW1/8T3LhSpKC6zeUvZcP1OfW7VVKvjqya+VOy9kcD/8APyXxFWymup0mY2MzxQ5ck07vJVOzHaEev7EsdUnyZxY6NrqSwpW6m1WJ6KV7X2Ouq47eo5kFYnhNGKtBdVQXMrKaHxmjCiSbILjVND1NEAZIy22E3L3/APhrpNHI1+nTfJGyJdVCmUWhlJ2Sbb+CRtezlbaNGMUtS1TXKlUiqySvyV+K9x2ydFFcbHcikjRlT7/TSf2dHHa5Kcqi6ramrnG2/wAeu7pxhfyvxaKcMvxcWXBsolSNdOyJ/g2TR/M7qpXsFidiXLSOOcraIbBgT8BCdiKIHAVQJ0I0NhRDgG7JkOsLFECphuyYUixRFuhygPYAkRIVAKQBAsAosFYSwoGRiggg4QAbKJDkolgoauQq+xm1+vcmWsJI6hM4u9ZPRrXIdFRuSezqXTF3KfwIKDLsEaqozR9laWkRFLRI6OIjiZI5QtKcx6NdBr0h1MBjpmfzFMVainM/ywbk6LpjXSRkjzWrEKCgxyRb3SEdInYxVhWbZWqxuy+4EcqRkjjHUn0Ksi8mU9PEtIpyd3HQjX6SS41yBjZMxRDJzuwyUxuYybGFlqHPfyT5hmQipk0YWTKYuZBkLkKJJlMdmV8h1xQJshciEVMgE1xbkKY+LIA8UQUgyAEgF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hAQEA8QDw8QEBAPDw8PDw4ODw8NEA8PFRAVFBQQEhQXHCYeFxkjGRUUHy8gIycpLCwsFR4xNTAqNSYsLCkBCQoKDgwOFw8PGiklHBwsLCksLSopKSktKSksKS0pKSkpLCwpKSkpLCksKSopKSwsKSwpLCksLCkpKSksNSksKf/AABEIAJ4BPwMBIgACEQEDEQH/xAAbAAABBQEBAAAAAAAAAAAAAAAAAQIDBAYFB//EADwQAAIBAwEFBgQFAgQHAQAAAAABAgMREgQFEyExUQYiMmFxkUFSgaFCYrHB0TNyBxQjkhdDU4Ki4fEW/8QAGwEBAAIDAQEAAAAAAAAAAAAAAAEEAgMFBgf/xAAtEQABBAIBAwIFBAMBAAAAAAAAAQIDEQQSMQUhMkFRBhMiYZFCUnGBocHwFP/aAAwDAQACEQMRAD8A4tgsPxDE+iHz+xoDrBYCxoD7BYCxgD7BYCxqFQtgsCBAFSBIAQBwADQHWCwIsS4XFsFgBBQsFgAALBYAACwAAAAAAALYAQELYWwBX1esjSjk4uUnyinZJfNJ80vQfo+0FJwanp1Kq3aOFlC3wXz3+py9q6iUZ4yV0kmvR8/uJsnWYTU4qLkndZK6XDofP+qdQyfnuRHKiJ6IfZOg9FwVw2OdGjlciLa+v2/g0Wo06wp1YRlGFW6UJ8ZQkuav8V0fkyqT/wCfnVpJTfKba+7ZC0et6VO+fGa+Tnv/AGfOviLDiw898USUnZa9r9BAFsFjpnAEAWwWAsQBbBYCwsFiZ0w3ZjYpSGwWJt0G6FjuQ2CxNugVIWRSkNgsT7oN0LJpSGwWJ90G6FilILBYsbkNyLFKV7BYsqkG6I2QUpWsFizug3Q2QaqVrBYs7oN0NkGqlawWLO6DdDZBqpWsLYsboXdjZBqpWsGJZ3YbsbDUrKIYllQFwGw1KuAuLLOAuBCuJ1KqgxcCyoA4DYnU52t0KqLj4l4ZWvx6ehnaTcZ25cbNdHezRs8DK6+CVWck+OeXVHkviGFlNkTyXn7n0f4LypVV8KrbW8fb7Hf09BqnTdvEnK/W7HYDdF2j3loV1FU3a04+KnK1nPzT+K9S/qNK4ScZLj1+DT5SXkzo9Fzo5oEjTybycb4r6XPj5jsh6fTItov+ijiGBa3Ybs7mx5DQq4i4FndgoDYaFbdhuyzgLiNidAsFibEMDVZsohsFibAMBZFENgsTYBgNhRDYLE2IYjYmiGwqiS4jsRsKIbBiTYiYkWKIsQwJsAxFk6kOAYE+IYixqQYC4E2IqiRYogwDdljAMBsNSvuw3ZZwDEbDUrbsXAsYBgNhqV92LuyfEMRsToQbsN2T4i4DYalfdhuyfEMRsNSlq5qEHJ8rpe7RlNW75Pq7/c0vaJ2o3/PEy+9Ty+p5Drr1dKjfZD6f8IwIzG+YnKuUvdntMq1VUm1HOLUW+PfXFI29DROeki23nQlKnZ87J2cH+qMJsN41IVFJJ06lOST+Ky4npUrKvqKd+7Wpxqw/vtx/Q4mFMsEqSJ6HpetQJlxLA7hU/C/8pn8A3ZfpaKdR/wCnCUr/ACpkdbTSg3GUXGS5pqzPo7JmuRKXk+Iy474nua5OFop4C4E+AYmexp1IN2GBPiGIsaiOItiTAXAw2MtSKwYkuAWGxKNIsQxJbFTV7UpUnaTbfyxV378jVLkMhbvItITqTYhiSKrSap/6kL1OSjNTxfSfBOI+VOzaa4rgaoMyLIv5brolWUQ4i4klhbFmyNUIsAUCWwuIsmiLAMSWwWIsUR4BgSJDrEWKIVAXAlsJYWKI8RMCawWFjUhwFwJbBYWNSPEFEkxFwJsakeIYElgsRZOpHiGBJYfSoSk7RjKT8k2FdXJKMvggwDA7Om7N1p2ySgvzO79kdPT9laa4zlKXl4V9is/LiZ6lqPClf6fkwPaDT5UJ+TjL2ZjKlHFnvGv2dRVGpTjTis4OPCN36nkOu7PanN40ZTV+ccUrdeLR5fqr1mej2p9j6J8NvZjwrDI5Oy2cnTSty+JqdFtabq0ak23aMYN+SVijoOxurm+FK3HnKSX2VzabG/w9n3XXmklxwgrX9W+JxUhkVeyHqZ+o4rW/U5FNL2Yleh5bypi+sW73+5c1uzqdZWqRv0lykvRk2j0MaUFGCtFfBFlI7UT3MRPc8BlaTSOWuyqYXanZ6pRvJd+mvxLnFfmX7nMwPR9ZRU6dWD/FTlH7cDzux6PCyHTNXblDy2djNhemvCkeAYElgsXrKGoywWFsFhYoSwYjgIJog1MnGE5Lmoyf2MdV1Oc22+dzcNXMTt7Y89PLeR40pPg/jB/KzidYgfLGipwhmxt9jpbIVG03VybThjGNkmsu8m/Q0FOvnlJKyvaK6JW4GN2ZUvJX5XVzZaSFoR80m/V8Tl9CjqZy+yGqvq1HWFsPsFj15nQyw6wtgsLFCWCw5IWxFkjLAkPsFhYG2DEdYUWBmIYj7AkBQzELE1Ok5O0U5Pok2zoafs7XnzioLrN2fsYOlYzyU2Mic/xQ5QtjUafspBf1JuXlHur+Tp6fZdGn4acU+rV37sqPzmJ49y2zAkXy7GO0+yq1TwU5NdX3V7s6en7JzdnUmo+Ue8/uahIWxTfnSLx2L0eBG3nucvTdnaEPw5vrN3+3I6MKcY8IpJdEkh9gsU3yq7lbLjYmt8UGtkc5v4E2CBmrc26lN6aUvL1I6WxKa4y7z9kXK2rhBd+cY/3SSOVqO09GPgUpvyVo+7MmxPk4QwdMyPlaOvToRj4Ul6CuSXFtLzbsZTUdqKsvAowXl3n7s5lbVTn45yl6t29i5H056+S0Un9RYnilmv1W3qEPx5PpDvf+jl6nta+Kp07fmm/2X8nAsFi8zBibz3KT8+V3HYsanatap4qkrfKnivsVLD7BYuNajezUKLnOctuUZiGI+wWMjGiKwWHWAkgbYLDrBYgDbFbadFTo1Yy4p05P6pXT9y4kc/blbGk18zt9LNv9Evqa5nI1jlX2J+5ldjqMZxVS6g3jJri4p8MvpzNnpq9Od1Sd8LXj+rj1je/0MPE6uzqk4reQusGryXG1+V/Jngoc1+JPs3heTW9yot0amwJCwldRla2STa6P4oWx7yGZsrEe3hTYglgsOsBtJoSwCodGF+CV30XFgUNCx0NPsGvP8GK6z7v25nR0/ZT/AKlT6QVvu/4K78mJvKlhmLI/hDPWJ6GhqT8EJPztw9zXabYtCHFU031l3n9y8o2Kj8/9ifkuR9P/AHL+DLafsvUfjlGPku8/4Onp+zlGPiTm/wAz4eyOuBTflSO5UusxY28IRUqEYq0YqK6JJD7C2FsVVdZZRo0WwDalWMVeTUV1bSItV4MqROR6QWOXqO0NGPJub/KuHuzm6jtNUfgjGK6u8mb2Ysr/AEK78qKP1NM2U9RtejT8VRX6R7z9kZSvrak/HOT8r2XsuBBYuM6f+5Sk/qP7ENBX7UrlTpt+c3ZeyOZqduV5/jxXSHd+/MpBYusxY2cIUn5Ur+VGyd+Lbb6vixuJIBZKxHgLiPEAG2Cw4ABtgsOAAbYLDgAIQFAkihAFCwAGe7V1bbpfBqbf/ijRJGc7ZU+7Sl8Lzj72f7FPNv5DgqWZ+EuBo+yEFOq6U1eNelKPG3NcYv6My1KR2dj6qVOcJJ2cZJq/3R4GWt7UxtGORVNZGonRj8J0ZOnNWt4b8fb9WSI5FXWSjVqqySqTU7XvZ87/AHfubvYWioypQqYRcmuN+9Z+SZ3ek56M2Ypux2f+h6tb2o4FHTTnwhCUvRNr3OhQ7OVpeLGC83k/ZGoSsrLguiHHVfnPXx7HVbgMTyWzkafsxTXjlKfku4v5Onp9JCn4IRj6Lj7ko6xTfM5/kpcZCxniggIXEU07G/UAsJKaXNlHUbcow5zUn0h3vuuBKNe7hDFXNbypfBszuo7UN/04W85O79kZ3bG2NRU7rqyS+WDwX2LTMKRfLsV1zI+G9zcaza1Cj/Vqwi/lck5P0iuL9iWhqM0pKMoxfFOaxbXXHmvrYxvYvYMZSdeor4vu343n8z9P3NxY0ysaxdUWzfG5z02Ubjfm39OBl9tbMqU5ZOTqU2+E227P5XfkzUiSpqScZK8ZKzXkTBMsTrQwyIElbXqYQCfVafdznB84ScfVLkyJo9AioqWh5xzaWhothQJMRothQJAlgsKAAlgsKAAlhBwADQHAANAcJYAhQJBYCQKA24qYBc0Oy6lbwpKN7OTdkiPtb2UT0VWSm5VKdqkVZJO3NW9LlzY2udNv5eF15dTsajvprmmrW5nIzJJLVl9jqQY8b479TwqnDiX6LStd283wPRP+HlCo8nRxvztOcF7JnX2f2G0lJp7qLa+LWT93dnmZMVz15NS9Me/lUMPptHV1UobmnKVoxjKo1hTVvxZfH6Ho2xNnOjSjTbu1xbtZX8joU6EYpKMUkvgkPub8fFSJbRe6l/GwWQW7lVGqA7Eqaja9Cn4qkb9E8n7I5eo7Vx/5cL+cnZeyOiyCR/CFh88UfKmgI6uohBXlJRXm0jJV+0VaXDNRX5FZ+/MoTrXd3K76t3LjOnuXyUpv6i1PFLNVqO0lGPhyn/arL3ZzNR2lqy8KjBf7pfc42aDNF1mHG30v+Sk/Nlf61/BPW1M58ZzlL1fD2IxjqCb0so1E4Qpucq8qSFbV6bLiufTqSOuUdbtqNJceL6GaNVy9gjte5uuylv8ALRt807+uR1zzbsT25gq0qFbGnCrK9Kbdoqpyxb+F+HHr6npKfxXI8/mQuhlVHep6TGkSSNFQGgFObtfa0aUXGLTqPkl+H8z/AINDGK92rTbJIkbVc44O1J5Vqr/O17cP2KuI2VUbvGejYzVqJ7HmHO2cq+5JiGJHvGJvWZ0pjaEtgId4wzFCyawhFmGYoiyUCFTFzFCyVA0RqY9MAWwWFQpiTQ2worQWFklYRi2AyMRoCsa0QClq9bKnOMo/DmvhJdGbfs1ro1aV19+duj9DEazTZINmKvBTjRrzo5Wu4KDd/wDuTt9CvkwpKz2U6OHLotHptfUwgnKc4wiucpyUYr6szuv/AMRNBS4Rrb6XSgt4v93h+5hNd2WqVZZVdTVrPrVk529L8voU5dlJr8V/oaYcCD9b7/jsWZcuT9LTW1/8T3LhSpKC6zeUvZcP1OfW7VVKvjqya+VOy9kcD/8APyXxFWymup0mY2MzxQ5ck07vJVOzHaEev7EsdUnyZxY6NrqSwpW6m1WJ6KV7X2Ouq47eo5kFYnhNGKtBdVQXMrKaHxmjCiSbILjVND1NEAZIy22E3L3/APhrpNHI1+nTfJGyJdVCmUWhlJ2Sbb+CRtezlbaNGMUtS1TXKlUiqySvyV+K9x2ydFFcbHcikjRlT7/TSf2dHHa5Kcqi6ramrnG2/wAeu7pxhfyvxaKcMvxcWXBsolSNdOyJ/g2TR/M7qpXsFidiXLSOOcraIbBgT8BCdiKIHAVQJ0I0NhRDgG7JkOsLFECphuyYUixRFuhygPYAkRIVAKQBAsAosFYSwoGRiggg4QAbKJDkolgoauQq+xm1+vcmWsJI6hM4u9ZPRrXIdFRuSezqXTF3KfwIKDLsEaqozR9laWkRFLRI6OIjiZI5QtKcx6NdBr0h1MBjpmfzFMVainM/ywbk6LpjXSRkjzWrEKCgxyRb3SEdInYxVhWbZWqxuy+4EcqRkjjHUn0Ksi8mU9PEtIpyd3HQjX6SS41yBjZMxRDJzuwyUxuYybGFlqHPfyT5hmQipk0YWTKYuZBkLkKJJlMdmV8h1xQJshciEVMgE1xbkKY+LIA8UQUgyAEgF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data:image/jpeg;base64,/9j/4AAQSkZJRgABAQAAAQABAAD/2wCEAAkGBhAQEA8QDw8QEBAPDw8PDw4ODw8NEA8PFRAVFBQQEhQXHCYeFxkjGRUUHy8gIycpLCwsFR4xNTAqNSYsLCkBCQoKDgwOFw8PGiklHBwsLCksLSopKSktKSksKS0pKSkpLCwpKSkpLCksKSopKSwsKSwpLCksLCkpKSksNSksKf/AABEIAJ4BPwMBIgACEQEDEQH/xAAbAAABBQEBAAAAAAAAAAAAAAAAAQIDBAYFB//EADwQAAIBAwEFBgQFAgQHAQAAAAABAgMREgQFEyExUQYiMmFxkUFSgaFCYrHB0TNyBxQjkhdDU4Ki4fEW/8QAGwEBAAIDAQEAAAAAAAAAAAAAAAEEAgMFBgf/xAAtEQABBAIBAwIFBAMBAAAAAAAAAQIDEQQSMQUhMkFRBhMiYZFCUnGBocHwFP/aAAwDAQACEQMRAD8A4tgsPxDE+iHz+xoDrBYCxoD7BYCxgD7BYCxqFQtgsCBAFSBIAQBwADQHWCwIsS4XFsFgBBQsFgAALBYAACwAAAAAAALYAQELYWwBX1esjSjk4uUnyinZJfNJ80vQfo+0FJwanp1Kq3aOFlC3wXz3+py9q6iUZ4yV0kmvR8/uJsnWYTU4qLkndZK6XDofP+qdQyfnuRHKiJ6IfZOg9FwVw2OdGjlciLa+v2/g0Wo06wp1YRlGFW6UJ8ZQkuav8V0fkyqT/wCfnVpJTfKba+7ZC0et6VO+fGa+Tnv/AGfOviLDiw898USUnZa9r9BAFsFjpnAEAWwWAsQBbBYCwsFiZ0w3ZjYpSGwWJt0G6FjuQ2CxNugVIWRSkNgsT7oN0LJpSGwWJ90G6FilILBYsbkNyLFKV7BYsqkG6I2QUpWsFizug3Q2QaqVrBYs7oN0NkGqlawWLO6DdDZBqpWsLYsboXdjZBqpWsGJZ3YbsbDUrKIYllQFwGw1KuAuLLOAuBCuJ1KqgxcCyoA4DYnU52t0KqLj4l4ZWvx6ehnaTcZ25cbNdHezRs8DK6+CVWck+OeXVHkviGFlNkTyXn7n0f4LypVV8KrbW8fb7Hf09BqnTdvEnK/W7HYDdF2j3loV1FU3a04+KnK1nPzT+K9S/qNK4ScZLj1+DT5SXkzo9Fzo5oEjTybycb4r6XPj5jsh6fTItov+ijiGBa3Ybs7mx5DQq4i4FndgoDYaFbdhuyzgLiNidAsFibEMDVZsohsFibAMBZFENgsTYBgNhRDYLE2IYjYmiGwqiS4jsRsKIbBiTYiYkWKIsQwJsAxFk6kOAYE+IYixqQYC4E2IqiRYogwDdljAMBsNSvuw3ZZwDEbDUrbsXAsYBgNhqV92LuyfEMRsToQbsN2T4i4DYalfdhuyfEMRsNSlq5qEHJ8rpe7RlNW75Pq7/c0vaJ2o3/PEy+9Ty+p5Drr1dKjfZD6f8IwIzG+YnKuUvdntMq1VUm1HOLUW+PfXFI29DROeki23nQlKnZ87J2cH+qMJsN41IVFJJ06lOST+Ky4npUrKvqKd+7Wpxqw/vtx/Q4mFMsEqSJ6HpetQJlxLA7hU/C/8pn8A3ZfpaKdR/wCnCUr/ACpkdbTSg3GUXGS5pqzPo7JmuRKXk+Iy474nua5OFop4C4E+AYmexp1IN2GBPiGIsaiOItiTAXAw2MtSKwYkuAWGxKNIsQxJbFTV7UpUnaTbfyxV378jVLkMhbvItITqTYhiSKrSap/6kL1OSjNTxfSfBOI+VOzaa4rgaoMyLIv5brolWUQ4i4klhbFmyNUIsAUCWwuIsmiLAMSWwWIsUR4BgSJDrEWKIVAXAlsJYWKI8RMCawWFjUhwFwJbBYWNSPEFEkxFwJsakeIYElgsRZOpHiGBJYfSoSk7RjKT8k2FdXJKMvggwDA7Om7N1p2ySgvzO79kdPT9laa4zlKXl4V9is/LiZ6lqPClf6fkwPaDT5UJ+TjL2ZjKlHFnvGv2dRVGpTjTis4OPCN36nkOu7PanN40ZTV+ccUrdeLR5fqr1mej2p9j6J8NvZjwrDI5Oy2cnTSty+JqdFtabq0ak23aMYN+SVijoOxurm+FK3HnKSX2VzabG/w9n3XXmklxwgrX9W+JxUhkVeyHqZ+o4rW/U5FNL2Yleh5bypi+sW73+5c1uzqdZWqRv0lykvRk2j0MaUFGCtFfBFlI7UT3MRPc8BlaTSOWuyqYXanZ6pRvJd+mvxLnFfmX7nMwPR9ZRU6dWD/FTlH7cDzux6PCyHTNXblDy2djNhemvCkeAYElgsXrKGoywWFsFhYoSwYjgIJog1MnGE5Lmoyf2MdV1Oc22+dzcNXMTt7Y89PLeR40pPg/jB/KzidYgfLGipwhmxt9jpbIVG03VybThjGNkmsu8m/Q0FOvnlJKyvaK6JW4GN2ZUvJX5XVzZaSFoR80m/V8Tl9CjqZy+yGqvq1HWFsPsFj15nQyw6wtgsLFCWCw5IWxFkjLAkPsFhYG2DEdYUWBmIYj7AkBQzELE1Ok5O0U5Pok2zoafs7XnzioLrN2fsYOlYzyU2Mic/xQ5QtjUafspBf1JuXlHur+Tp6fZdGn4acU+rV37sqPzmJ49y2zAkXy7GO0+yq1TwU5NdX3V7s6en7JzdnUmo+Ue8/uahIWxTfnSLx2L0eBG3nucvTdnaEPw5vrN3+3I6MKcY8IpJdEkh9gsU3yq7lbLjYmt8UGtkc5v4E2CBmrc26lN6aUvL1I6WxKa4y7z9kXK2rhBd+cY/3SSOVqO09GPgUpvyVo+7MmxPk4QwdMyPlaOvToRj4Ul6CuSXFtLzbsZTUdqKsvAowXl3n7s5lbVTn45yl6t29i5H056+S0Un9RYnilmv1W3qEPx5PpDvf+jl6nta+Kp07fmm/2X8nAsFi8zBibz3KT8+V3HYsanatap4qkrfKnivsVLD7BYuNajezUKLnOctuUZiGI+wWMjGiKwWHWAkgbYLDrBYgDbFbadFTo1Yy4p05P6pXT9y4kc/blbGk18zt9LNv9Evqa5nI1jlX2J+5ldjqMZxVS6g3jJri4p8MvpzNnpq9Od1Sd8LXj+rj1je/0MPE6uzqk4reQusGryXG1+V/Jngoc1+JPs3heTW9yot0amwJCwldRla2STa6P4oWx7yGZsrEe3hTYglgsOsBtJoSwCodGF+CV30XFgUNCx0NPsGvP8GK6z7v25nR0/ZT/AKlT6QVvu/4K78mJvKlhmLI/hDPWJ6GhqT8EJPztw9zXabYtCHFU031l3n9y8o2Kj8/9ifkuR9P/AHL+DLafsvUfjlGPku8/4Onp+zlGPiTm/wAz4eyOuBTflSO5UusxY28IRUqEYq0YqK6JJD7C2FsVVdZZRo0WwDalWMVeTUV1bSItV4MqROR6QWOXqO0NGPJub/KuHuzm6jtNUfgjGK6u8mb2Ysr/AEK78qKP1NM2U9RtejT8VRX6R7z9kZSvrak/HOT8r2XsuBBYuM6f+5Sk/qP7ENBX7UrlTpt+c3ZeyOZqduV5/jxXSHd+/MpBYusxY2cIUn5Ur+VGyd+Lbb6vixuJIBZKxHgLiPEAG2Cw4ABtgsOAAbYLDgAIQFAkihAFCwAGe7V1bbpfBqbf/ijRJGc7ZU+7Sl8Lzj72f7FPNv5DgqWZ+EuBo+yEFOq6U1eNelKPG3NcYv6My1KR2dj6qVOcJJ2cZJq/3R4GWt7UxtGORVNZGonRj8J0ZOnNWt4b8fb9WSI5FXWSjVqqySqTU7XvZ87/AHfubvYWioypQqYRcmuN+9Z+SZ3ek56M2Ypux2f+h6tb2o4FHTTnwhCUvRNr3OhQ7OVpeLGC83k/ZGoSsrLguiHHVfnPXx7HVbgMTyWzkafsxTXjlKfku4v5Onp9JCn4IRj6Lj7ko6xTfM5/kpcZCxniggIXEU07G/UAsJKaXNlHUbcow5zUn0h3vuuBKNe7hDFXNbypfBszuo7UN/04W85O79kZ3bG2NRU7rqyS+WDwX2LTMKRfLsV1zI+G9zcaza1Cj/Vqwi/lck5P0iuL9iWhqM0pKMoxfFOaxbXXHmvrYxvYvYMZSdeor4vu343n8z9P3NxY0ysaxdUWzfG5z02Ubjfm39OBl9tbMqU5ZOTqU2+E227P5XfkzUiSpqScZK8ZKzXkTBMsTrQwyIElbXqYQCfVafdznB84ScfVLkyJo9AioqWh5xzaWhothQJMRothQJAlgsKAAlgsKAAlhBwADQHAANAcJYAhQJBYCQKA24qYBc0Oy6lbwpKN7OTdkiPtb2UT0VWSm5VKdqkVZJO3NW9LlzY2udNv5eF15dTsajvprmmrW5nIzJJLVl9jqQY8b479TwqnDiX6LStd283wPRP+HlCo8nRxvztOcF7JnX2f2G0lJp7qLa+LWT93dnmZMVz15NS9Me/lUMPptHV1UobmnKVoxjKo1hTVvxZfH6Ho2xNnOjSjTbu1xbtZX8joU6EYpKMUkvgkPub8fFSJbRe6l/GwWQW7lVGqA7Eqaja9Cn4qkb9E8n7I5eo7Vx/5cL+cnZeyOiyCR/CFh88UfKmgI6uohBXlJRXm0jJV+0VaXDNRX5FZ+/MoTrXd3K76t3LjOnuXyUpv6i1PFLNVqO0lGPhyn/arL3ZzNR2lqy8KjBf7pfc42aDNF1mHG30v+Sk/Nlf61/BPW1M58ZzlL1fD2IxjqCb0so1E4Qpucq8qSFbV6bLiufTqSOuUdbtqNJceL6GaNVy9gjte5uuylv8ALRt807+uR1zzbsT25gq0qFbGnCrK9Kbdoqpyxb+F+HHr6npKfxXI8/mQuhlVHep6TGkSSNFQGgFObtfa0aUXGLTqPkl+H8z/AINDGK92rTbJIkbVc44O1J5Vqr/O17cP2KuI2VUbvGejYzVqJ7HmHO2cq+5JiGJHvGJvWZ0pjaEtgId4wzFCyawhFmGYoiyUCFTFzFCyVA0RqY9MAWwWFQpiTQ2worQWFklYRi2AyMRoCsa0QClq9bKnOMo/DmvhJdGbfs1ro1aV19+duj9DEazTZINmKvBTjRrzo5Wu4KDd/wDuTt9CvkwpKz2U6OHLotHptfUwgnKc4wiucpyUYr6szuv/AMRNBS4Rrb6XSgt4v93h+5hNd2WqVZZVdTVrPrVk529L8voU5dlJr8V/oaYcCD9b7/jsWZcuT9LTW1/8T3LhSpKC6zeUvZcP1OfW7VVKvjqya+VOy9kcD/8APyXxFWymup0mY2MzxQ5ck07vJVOzHaEev7EsdUnyZxY6NrqSwpW6m1WJ6KV7X2Ouq47eo5kFYnhNGKtBdVQXMrKaHxmjCiSbILjVND1NEAZIy22E3L3/APhrpNHI1+nTfJGyJdVCmUWhlJ2Sbb+CRtezlbaNGMUtS1TXKlUiqySvyV+K9x2ydFFcbHcikjRlT7/TSf2dHHa5Kcqi6ramrnG2/wAeu7pxhfyvxaKcMvxcWXBsolSNdOyJ/g2TR/M7qpXsFidiXLSOOcraIbBgT8BCdiKIHAVQJ0I0NhRDgG7JkOsLFECphuyYUixRFuhygPYAkRIVAKQBAsAosFYSwoGRiggg4QAbKJDkolgoauQq+xm1+vcmWsJI6hM4u9ZPRrXIdFRuSezqXTF3KfwIKDLsEaqozR9laWkRFLRI6OIjiZI5QtKcx6NdBr0h1MBjpmfzFMVainM/ywbk6LpjXSRkjzWrEKCgxyRb3SEdInYxVhWbZWqxuy+4EcqRkjjHUn0Ksi8mU9PEtIpyd3HQjX6SS41yBjZMxRDJzuwyUxuYybGFlqHPfyT5hmQipk0YWTKYuZBkLkKJJlMdmV8h1xQJshciEVMgE1xbkKY+LIA8UQUgyAEgF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AQEA8QDw8QEBAPDw8PDw4ODw8NEA8PFRAVFBQQEhQXHCYeFxkjGRUUHy8gIycpLCwsFR4xNTAqNSYsLCkBCQoKDgwOFw8PGiklHBwsLCksLSopKSktKSksKS0pKSkpLCwpKSkpLCksKSopKSwsKSwpLCksLCkpKSksNSksKf/AABEIAJ4BPwMBIgACEQEDEQH/xAAbAAABBQEBAAAAAAAAAAAAAAAAAQIDBAYFB//EADwQAAIBAwEFBgQFAgQHAQAAAAABAgMREgQFEyExUQYiMmFxkUFSgaFCYrHB0TNyBxQjkhdDU4Ki4fEW/8QAGwEBAAIDAQEAAAAAAAAAAAAAAAEEAgMFBgf/xAAtEQABBAIBAwIFBAMBAAAAAAAAAQIDEQQSMQUhMkFRBhMiYZFCUnGBocHwFP/aAAwDAQACEQMRAD8A4tgsPxDE+iHz+xoDrBYCxoD7BYCxgD7BYCxqFQtgsCBAFSBIAQBwADQHWCwIsS4XFsFgBBQsFgAALBYAACwAAAAAAALYAQELYWwBX1esjSjk4uUnyinZJfNJ80vQfo+0FJwanp1Kq3aOFlC3wXz3+py9q6iUZ4yV0kmvR8/uJsnWYTU4qLkndZK6XDofP+qdQyfnuRHKiJ6IfZOg9FwVw2OdGjlciLa+v2/g0Wo06wp1YRlGFW6UJ8ZQkuav8V0fkyqT/wCfnVpJTfKba+7ZC0et6VO+fGa+Tnv/AGfOviLDiw898USUnZa9r9BAFsFjpnAEAWwWAsQBbBYCwsFiZ0w3ZjYpSGwWJt0G6FjuQ2CxNugVIWRSkNgsT7oN0LJpSGwWJ90G6FilILBYsbkNyLFKV7BYsqkG6I2QUpWsFizug3Q2QaqVrBYs7oN0NkGqlawWLO6DdDZBqpWsLYsboXdjZBqpWsGJZ3YbsbDUrKIYllQFwGw1KuAuLLOAuBCuJ1KqgxcCyoA4DYnU52t0KqLj4l4ZWvx6ehnaTcZ25cbNdHezRs8DK6+CVWck+OeXVHkviGFlNkTyXn7n0f4LypVV8KrbW8fb7Hf09BqnTdvEnK/W7HYDdF2j3loV1FU3a04+KnK1nPzT+K9S/qNK4ScZLj1+DT5SXkzo9Fzo5oEjTybycb4r6XPj5jsh6fTItov+ijiGBa3Ybs7mx5DQq4i4FndgoDYaFbdhuyzgLiNidAsFibEMDVZsohsFibAMBZFENgsTYBgNhRDYLE2IYjYmiGwqiS4jsRsKIbBiTYiYkWKIsQwJsAxFk6kOAYE+IYixqQYC4E2IqiRYogwDdljAMBsNSvuw3ZZwDEbDUrbsXAsYBgNhqV92LuyfEMRsToQbsN2T4i4DYalfdhuyfEMRsNSlq5qEHJ8rpe7RlNW75Pq7/c0vaJ2o3/PEy+9Ty+p5Drr1dKjfZD6f8IwIzG+YnKuUvdntMq1VUm1HOLUW+PfXFI29DROeki23nQlKnZ87J2cH+qMJsN41IVFJJ06lOST+Ky4npUrKvqKd+7Wpxqw/vtx/Q4mFMsEqSJ6HpetQJlxLA7hU/C/8pn8A3ZfpaKdR/wCnCUr/ACpkdbTSg3GUXGS5pqzPo7JmuRKXk+Iy474nua5OFop4C4E+AYmexp1IN2GBPiGIsaiOItiTAXAw2MtSKwYkuAWGxKNIsQxJbFTV7UpUnaTbfyxV378jVLkMhbvItITqTYhiSKrSap/6kL1OSjNTxfSfBOI+VOzaa4rgaoMyLIv5brolWUQ4i4klhbFmyNUIsAUCWwuIsmiLAMSWwWIsUR4BgSJDrEWKIVAXAlsJYWKI8RMCawWFjUhwFwJbBYWNSPEFEkxFwJsakeIYElgsRZOpHiGBJYfSoSk7RjKT8k2FdXJKMvggwDA7Om7N1p2ySgvzO79kdPT9laa4zlKXl4V9is/LiZ6lqPClf6fkwPaDT5UJ+TjL2ZjKlHFnvGv2dRVGpTjTis4OPCN36nkOu7PanN40ZTV+ccUrdeLR5fqr1mej2p9j6J8NvZjwrDI5Oy2cnTSty+JqdFtabq0ak23aMYN+SVijoOxurm+FK3HnKSX2VzabG/w9n3XXmklxwgrX9W+JxUhkVeyHqZ+o4rW/U5FNL2Yleh5bypi+sW73+5c1uzqdZWqRv0lykvRk2j0MaUFGCtFfBFlI7UT3MRPc8BlaTSOWuyqYXanZ6pRvJd+mvxLnFfmX7nMwPR9ZRU6dWD/FTlH7cDzux6PCyHTNXblDy2djNhemvCkeAYElgsXrKGoywWFsFhYoSwYjgIJog1MnGE5Lmoyf2MdV1Oc22+dzcNXMTt7Y89PLeR40pPg/jB/KzidYgfLGipwhmxt9jpbIVG03VybThjGNkmsu8m/Q0FOvnlJKyvaK6JW4GN2ZUvJX5XVzZaSFoR80m/V8Tl9CjqZy+yGqvq1HWFsPsFj15nQyw6wtgsLFCWCw5IWxFkjLAkPsFhYG2DEdYUWBmIYj7AkBQzELE1Ok5O0U5Pok2zoafs7XnzioLrN2fsYOlYzyU2Mic/xQ5QtjUafspBf1JuXlHur+Tp6fZdGn4acU+rV37sqPzmJ49y2zAkXy7GO0+yq1TwU5NdX3V7s6en7JzdnUmo+Ue8/uahIWxTfnSLx2L0eBG3nucvTdnaEPw5vrN3+3I6MKcY8IpJdEkh9gsU3yq7lbLjYmt8UGtkc5v4E2CBmrc26lN6aUvL1I6WxKa4y7z9kXK2rhBd+cY/3SSOVqO09GPgUpvyVo+7MmxPk4QwdMyPlaOvToRj4Ul6CuSXFtLzbsZTUdqKsvAowXl3n7s5lbVTn45yl6t29i5H056+S0Un9RYnilmv1W3qEPx5PpDvf+jl6nta+Kp07fmm/2X8nAsFi8zBibz3KT8+V3HYsanatap4qkrfKnivsVLD7BYuNajezUKLnOctuUZiGI+wWMjGiKwWHWAkgbYLDrBYgDbFbadFTo1Yy4p05P6pXT9y4kc/blbGk18zt9LNv9Evqa5nI1jlX2J+5ldjqMZxVS6g3jJri4p8MvpzNnpq9Od1Sd8LXj+rj1je/0MPE6uzqk4reQusGryXG1+V/Jngoc1+JPs3heTW9yot0amwJCwldRla2STa6P4oWx7yGZsrEe3hTYglgsOsBtJoSwCodGF+CV30XFgUNCx0NPsGvP8GK6z7v25nR0/ZT/AKlT6QVvu/4K78mJvKlhmLI/hDPWJ6GhqT8EJPztw9zXabYtCHFU031l3n9y8o2Kj8/9ifkuR9P/AHL+DLafsvUfjlGPku8/4Onp+zlGPiTm/wAz4eyOuBTflSO5UusxY28IRUqEYq0YqK6JJD7C2FsVVdZZRo0WwDalWMVeTUV1bSItV4MqROR6QWOXqO0NGPJub/KuHuzm6jtNUfgjGK6u8mb2Ysr/AEK78qKP1NM2U9RtejT8VRX6R7z9kZSvrak/HOT8r2XsuBBYuM6f+5Sk/qP7ENBX7UrlTpt+c3ZeyOZqduV5/jxXSHd+/MpBYusxY2cIUn5Ur+VGyd+Lbb6vixuJIBZKxHgLiPEAG2Cw4ABtgsOAAbYLDgAIQFAkihAFCwAGe7V1bbpfBqbf/ijRJGc7ZU+7Sl8Lzj72f7FPNv5DgqWZ+EuBo+yEFOq6U1eNelKPG3NcYv6My1KR2dj6qVOcJJ2cZJq/3R4GWt7UxtGORVNZGonRj8J0ZOnNWt4b8fb9WSI5FXWSjVqqySqTU7XvZ87/AHfubvYWioypQqYRcmuN+9Z+SZ3ek56M2Ypux2f+h6tb2o4FHTTnwhCUvRNr3OhQ7OVpeLGC83k/ZGoSsrLguiHHVfnPXx7HVbgMTyWzkafsxTXjlKfku4v5Onp9JCn4IRj6Lj7ko6xTfM5/kpcZCxniggIXEU07G/UAsJKaXNlHUbcow5zUn0h3vuuBKNe7hDFXNbypfBszuo7UN/04W85O79kZ3bG2NRU7rqyS+WDwX2LTMKRfLsV1zI+G9zcaza1Cj/Vqwi/lck5P0iuL9iWhqM0pKMoxfFOaxbXXHmvrYxvYvYMZSdeor4vu343n8z9P3NxY0ysaxdUWzfG5z02Ubjfm39OBl9tbMqU5ZOTqU2+E227P5XfkzUiSpqScZK8ZKzXkTBMsTrQwyIElbXqYQCfVafdznB84ScfVLkyJo9AioqWh5xzaWhothQJMRothQJAlgsKAAlgsKAAlhBwADQHAANAcJYAhQJBYCQKA24qYBc0Oy6lbwpKN7OTdkiPtb2UT0VWSm5VKdqkVZJO3NW9LlzY2udNv5eF15dTsajvprmmrW5nIzJJLVl9jqQY8b479TwqnDiX6LStd283wPRP+HlCo8nRxvztOcF7JnX2f2G0lJp7qLa+LWT93dnmZMVz15NS9Me/lUMPptHV1UobmnKVoxjKo1hTVvxZfH6Ho2xNnOjSjTbu1xbtZX8joU6EYpKMUkvgkPub8fFSJbRe6l/GwWQW7lVGqA7Eqaja9Cn4qkb9E8n7I5eo7Vx/5cL+cnZeyOiyCR/CFh88UfKmgI6uohBXlJRXm0jJV+0VaXDNRX5FZ+/MoTrXd3K76t3LjOnuXyUpv6i1PFLNVqO0lGPhyn/arL3ZzNR2lqy8KjBf7pfc42aDNF1mHG30v+Sk/Nlf61/BPW1M58ZzlL1fD2IxjqCb0so1E4Qpucq8qSFbV6bLiufTqSOuUdbtqNJceL6GaNVy9gjte5uuylv8ALRt807+uR1zzbsT25gq0qFbGnCrK9Kbdoqpyxb+F+HHr6npKfxXI8/mQuhlVHep6TGkSSNFQGgFObtfa0aUXGLTqPkl+H8z/AINDGK92rTbJIkbVc44O1J5Vqr/O17cP2KuI2VUbvGejYzVqJ7HmHO2cq+5JiGJHvGJvWZ0pjaEtgId4wzFCyawhFmGYoiyUCFTFzFCyVA0RqY9MAWwWFQpiTQ2worQWFklYRi2AyMRoCsa0QClq9bKnOMo/DmvhJdGbfs1ro1aV19+duj9DEazTZINmKvBTjRrzo5Wu4KDd/wDuTt9CvkwpKz2U6OHLotHptfUwgnKc4wiucpyUYr6szuv/AMRNBS4Rrb6XSgt4v93h+5hNd2WqVZZVdTVrPrVk529L8voU5dlJr8V/oaYcCD9b7/jsWZcuT9LTW1/8T3LhSpKC6zeUvZcP1OfW7VVKvjqya+VOy9kcD/8APyXxFWymup0mY2MzxQ5ck07vJVOzHaEev7EsdUnyZxY6NrqSwpW6m1WJ6KV7X2Ouq47eo5kFYnhNGKtBdVQXMrKaHxmjCiSbILjVND1NEAZIy22E3L3/APhrpNHI1+nTfJGyJdVCmUWhlJ2Sbb+CRtezlbaNGMUtS1TXKlUiqySvyV+K9x2ydFFcbHcikjRlT7/TSf2dHHa5Kcqi6ramrnG2/wAeu7pxhfyvxaKcMvxcWXBsolSNdOyJ/g2TR/M7qpXsFidiXLSOOcraIbBgT8BCdiKIHAVQJ0I0NhRDgG7JkOsLFECphuyYUixRFuhygPYAkRIVAKQBAsAosFYSwoGRiggg4QAbKJDkolgoauQq+xm1+vcmWsJI6hM4u9ZPRrXIdFRuSezqXTF3KfwIKDLsEaqozR9laWkRFLRI6OIjiZI5QtKcx6NdBr0h1MBjpmfzFMVainM/ywbk6LpjXSRkjzWrEKCgxyRb3SEdInYxVhWbZWqxuy+4EcqRkjjHUn0Ksi8mU9PEtIpyd3HQjX6SS41yBjZMxRDJzuwyUxuYybGFlqHPfyT5hmQipk0YWTKYuZBkLkKJJlMdmV8h1xQJshciEVMgE1xbkKY+LIA8UQUgyAEgF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4" name="Picture 10" descr="https://encrypted-tbn0.gstatic.com/images?q=tbn:ANd9GcSGmPObwZcjJTSyTkwyigOizVyaoggRQiRh-0NYEzxRZuM-lUi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187220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972</TotalTime>
  <Words>752</Words>
  <Application>Microsoft Office PowerPoint</Application>
  <PresentationFormat>Presentación en pantalla (4:3)</PresentationFormat>
  <Paragraphs>103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Batang</vt:lpstr>
      <vt:lpstr>Arial</vt:lpstr>
      <vt:lpstr>Cambria Math</vt:lpstr>
      <vt:lpstr>Franklin Gothic Book</vt:lpstr>
      <vt:lpstr>Wingdings 2</vt:lpstr>
      <vt:lpstr>Técnico</vt:lpstr>
      <vt:lpstr>Proyecto presentado como requisito previo a la obtención del grado de: Ingeniero en Finanzas y Auditoría CPA. </vt:lpstr>
      <vt:lpstr>Presentación de PowerPoint</vt:lpstr>
      <vt:lpstr>Presentación de PowerPoint</vt:lpstr>
      <vt:lpstr>Portafolio de Productos</vt:lpstr>
      <vt:lpstr>Valoración de Empresas</vt:lpstr>
      <vt:lpstr>Objetivo General</vt:lpstr>
      <vt:lpstr>Objetivos Específicos</vt:lpstr>
      <vt:lpstr>Métodos de Flujos Descontados</vt:lpstr>
      <vt:lpstr>Presentación de PowerPoint</vt:lpstr>
      <vt:lpstr>Esquema de aplicación</vt:lpstr>
      <vt:lpstr>Diagnóstico Financiero</vt:lpstr>
      <vt:lpstr>Balance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de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Indicadores Financieros</vt:lpstr>
      <vt:lpstr>Presentación de PowerPoint</vt:lpstr>
      <vt:lpstr>Análisis Dupont</vt:lpstr>
      <vt:lpstr>Indicadores Vs. Sector</vt:lpstr>
      <vt:lpstr>Valoración de Moducon Cía. Ltda.</vt:lpstr>
      <vt:lpstr>Estado de Resultados Proyectado</vt:lpstr>
      <vt:lpstr>Balance General Proyectado</vt:lpstr>
      <vt:lpstr>Proyección Flujos de Caja Libre</vt:lpstr>
      <vt:lpstr>Presentación de PowerPoint</vt:lpstr>
      <vt:lpstr>Estimación Tasa de Descuento</vt:lpstr>
      <vt:lpstr>Estimación Tasa de Descuento</vt:lpstr>
      <vt:lpstr>Flujos de Caja Descontados y Valor de la Empresa</vt:lpstr>
      <vt:lpstr>Análisis de Sensibilidad</vt:lpstr>
      <vt:lpstr>Ponderación de Escenarios</vt:lpstr>
      <vt:lpstr>Presentación de PowerPoint</vt:lpstr>
      <vt:lpstr>Conclusiones</vt:lpstr>
      <vt:lpstr>Recomendaciones</vt:lpstr>
      <vt:lpstr>Presentación de PowerPoint</vt:lpstr>
    </vt:vector>
  </TitlesOfParts>
  <Company>Wartsila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CSA029</dc:creator>
  <cp:lastModifiedBy>Usuario</cp:lastModifiedBy>
  <cp:revision>69</cp:revision>
  <dcterms:created xsi:type="dcterms:W3CDTF">2014-02-18T03:45:59Z</dcterms:created>
  <dcterms:modified xsi:type="dcterms:W3CDTF">2014-05-27T14:04:30Z</dcterms:modified>
</cp:coreProperties>
</file>