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docx" ContentType="application/vnd.openxmlformats-officedocument.wordprocessingml.document"/>
  <Override PartName="/ppt/theme/themeOverride1.xml" ContentType="application/vnd.openxmlformats-officedocument.themeOverr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Default Extension="vml" ContentType="application/vnd.openxmlformats-officedocument.vmlDrawing"/>
  <Default Extension="gif" ContentType="image/gif"/>
  <Override PartName="/ppt/diagrams/layout1.xml" ContentType="application/vnd.openxmlformats-officedocument.drawingml.diagramLayout+xml"/>
  <Override PartName="/ppt/notesSlides/notesSlide6.xml" ContentType="application/vnd.openxmlformats-officedocument.presentationml.notesSlide+xml"/>
  <Default Extension="xlsx" ContentType="application/vnd.openxmlformats-officedocument.spreadsheetml.sheet"/>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1"/>
  </p:notesMasterIdLst>
  <p:sldIdLst>
    <p:sldId id="256" r:id="rId2"/>
    <p:sldId id="281" r:id="rId3"/>
    <p:sldId id="257" r:id="rId4"/>
    <p:sldId id="258" r:id="rId5"/>
    <p:sldId id="265" r:id="rId6"/>
    <p:sldId id="260" r:id="rId7"/>
    <p:sldId id="284" r:id="rId8"/>
    <p:sldId id="285" r:id="rId9"/>
    <p:sldId id="289" r:id="rId10"/>
    <p:sldId id="288" r:id="rId11"/>
    <p:sldId id="267" r:id="rId12"/>
    <p:sldId id="268" r:id="rId13"/>
    <p:sldId id="286" r:id="rId14"/>
    <p:sldId id="266" r:id="rId15"/>
    <p:sldId id="269" r:id="rId16"/>
    <p:sldId id="280" r:id="rId17"/>
    <p:sldId id="271" r:id="rId18"/>
    <p:sldId id="272" r:id="rId19"/>
    <p:sldId id="273" r:id="rId20"/>
    <p:sldId id="274" r:id="rId21"/>
    <p:sldId id="276" r:id="rId22"/>
    <p:sldId id="277" r:id="rId23"/>
    <p:sldId id="278" r:id="rId24"/>
    <p:sldId id="290" r:id="rId25"/>
    <p:sldId id="291" r:id="rId26"/>
    <p:sldId id="292" r:id="rId27"/>
    <p:sldId id="287" r:id="rId28"/>
    <p:sldId id="263" r:id="rId29"/>
    <p:sldId id="282" r:id="rId30"/>
  </p:sldIdLst>
  <p:sldSz cx="9144000" cy="5143500" type="screen16x9"/>
  <p:notesSz cx="6858000" cy="9144000"/>
  <p:defaultTextStyle>
    <a:lvl1pPr marL="0" algn="l" rtl="0" latinLnBrk="0">
      <a:defRPr lang="es-ES" sz="1800" kern="1200">
        <a:solidFill>
          <a:schemeClr val="tx1"/>
        </a:solidFill>
        <a:latin typeface="+mn-lt"/>
        <a:ea typeface="+mn-ea"/>
        <a:cs typeface="+mn-cs"/>
      </a:defRPr>
    </a:lvl1pPr>
    <a:lvl2pPr marL="457200" algn="l" rtl="0" latinLnBrk="0">
      <a:defRPr lang="es-ES" sz="1800" kern="1200">
        <a:solidFill>
          <a:schemeClr val="tx1"/>
        </a:solidFill>
        <a:latin typeface="+mn-lt"/>
        <a:ea typeface="+mn-ea"/>
        <a:cs typeface="+mn-cs"/>
      </a:defRPr>
    </a:lvl2pPr>
    <a:lvl3pPr marL="914400" algn="l" rtl="0" latinLnBrk="0">
      <a:defRPr lang="es-ES" sz="1800" kern="1200">
        <a:solidFill>
          <a:schemeClr val="tx1"/>
        </a:solidFill>
        <a:latin typeface="+mn-lt"/>
        <a:ea typeface="+mn-ea"/>
        <a:cs typeface="+mn-cs"/>
      </a:defRPr>
    </a:lvl3pPr>
    <a:lvl4pPr marL="1371600" algn="l" rtl="0" latinLnBrk="0">
      <a:defRPr lang="es-ES" sz="1800" kern="1200">
        <a:solidFill>
          <a:schemeClr val="tx1"/>
        </a:solidFill>
        <a:latin typeface="+mn-lt"/>
        <a:ea typeface="+mn-ea"/>
        <a:cs typeface="+mn-cs"/>
      </a:defRPr>
    </a:lvl4pPr>
    <a:lvl5pPr marL="1828800" algn="l" rtl="0" latinLnBrk="0">
      <a:defRPr lang="es-ES" sz="1800" kern="1200">
        <a:solidFill>
          <a:schemeClr val="tx1"/>
        </a:solidFill>
        <a:latin typeface="+mn-lt"/>
        <a:ea typeface="+mn-ea"/>
        <a:cs typeface="+mn-cs"/>
      </a:defRPr>
    </a:lvl5pPr>
    <a:lvl6pPr marL="2286000" algn="l" rtl="0" latinLnBrk="0">
      <a:defRPr lang="es-ES" sz="1800" kern="1200">
        <a:solidFill>
          <a:schemeClr val="tx1"/>
        </a:solidFill>
        <a:latin typeface="+mn-lt"/>
        <a:ea typeface="+mn-ea"/>
        <a:cs typeface="+mn-cs"/>
      </a:defRPr>
    </a:lvl6pPr>
    <a:lvl7pPr marL="2743200" algn="l" rtl="0" latinLnBrk="0">
      <a:defRPr lang="es-ES" sz="1800" kern="1200">
        <a:solidFill>
          <a:schemeClr val="tx1"/>
        </a:solidFill>
        <a:latin typeface="+mn-lt"/>
        <a:ea typeface="+mn-ea"/>
        <a:cs typeface="+mn-cs"/>
      </a:defRPr>
    </a:lvl7pPr>
    <a:lvl8pPr marL="3200400" algn="l" rtl="0" latinLnBrk="0">
      <a:defRPr lang="es-ES" sz="1800" kern="1200">
        <a:solidFill>
          <a:schemeClr val="tx1"/>
        </a:solidFill>
        <a:latin typeface="+mn-lt"/>
        <a:ea typeface="+mn-ea"/>
        <a:cs typeface="+mn-cs"/>
      </a:defRPr>
    </a:lvl8pPr>
    <a:lvl9pPr marL="3657600" algn="l" rtl="0" latinLnBrk="0">
      <a:defRPr lang="es-ES"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8130" autoAdjust="0"/>
    <p:restoredTop sz="92185" autoAdjust="0"/>
  </p:normalViewPr>
  <p:slideViewPr>
    <p:cSldViewPr>
      <p:cViewPr>
        <p:scale>
          <a:sx n="80" d="100"/>
          <a:sy n="80" d="100"/>
        </p:scale>
        <p:origin x="-2514" y="-1314"/>
      </p:cViewPr>
      <p:guideLst>
        <p:guide orient="horz" pos="1620"/>
        <p:guide pos="292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Hoja_de_c_lculo_de_Microsoft_Office_Excel2.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Google%20Drive\_CentroAcadRBJ\Proyectos\En%20proceso\TESIS%20EDU_ESPE\Version_Final\Evaluacion_Encuestas_Alumno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CTL</c:v>
          </c:tx>
          <c:dLbls>
            <c:showVal val="1"/>
          </c:dLbls>
          <c:cat>
            <c:strRef>
              <c:f>'Grupo CTL'!$E$2:$G$2</c:f>
              <c:strCache>
                <c:ptCount val="3"/>
                <c:pt idx="0">
                  <c:v>Si</c:v>
                </c:pt>
                <c:pt idx="1">
                  <c:v>A veces</c:v>
                </c:pt>
                <c:pt idx="2">
                  <c:v>No</c:v>
                </c:pt>
              </c:strCache>
            </c:strRef>
          </c:cat>
          <c:val>
            <c:numRef>
              <c:f>'Grupo CTL'!$H$13:$J$13</c:f>
              <c:numCache>
                <c:formatCode>General</c:formatCode>
                <c:ptCount val="3"/>
                <c:pt idx="0">
                  <c:v>7</c:v>
                </c:pt>
                <c:pt idx="1">
                  <c:v>1</c:v>
                </c:pt>
                <c:pt idx="2">
                  <c:v>2</c:v>
                </c:pt>
              </c:numCache>
            </c:numRef>
          </c:val>
        </c:ser>
        <c:ser>
          <c:idx val="1"/>
          <c:order val="1"/>
          <c:tx>
            <c:v>STL</c:v>
          </c:tx>
          <c:dLbls>
            <c:showVal val="1"/>
          </c:dLbls>
          <c:cat>
            <c:strRef>
              <c:f>'Grupo CTL'!$E$2:$G$2</c:f>
              <c:strCache>
                <c:ptCount val="3"/>
                <c:pt idx="0">
                  <c:v>Si</c:v>
                </c:pt>
                <c:pt idx="1">
                  <c:v>A veces</c:v>
                </c:pt>
                <c:pt idx="2">
                  <c:v>No</c:v>
                </c:pt>
              </c:strCache>
            </c:strRef>
          </c:cat>
          <c:val>
            <c:numRef>
              <c:f>'Grupo STL'!$H$13:$J$13</c:f>
              <c:numCache>
                <c:formatCode>General</c:formatCode>
                <c:ptCount val="3"/>
                <c:pt idx="0">
                  <c:v>4</c:v>
                </c:pt>
                <c:pt idx="1">
                  <c:v>0</c:v>
                </c:pt>
                <c:pt idx="2">
                  <c:v>6</c:v>
                </c:pt>
              </c:numCache>
            </c:numRef>
          </c:val>
        </c:ser>
        <c:axId val="47941888"/>
        <c:axId val="47943680"/>
      </c:barChart>
      <c:catAx>
        <c:axId val="47941888"/>
        <c:scaling>
          <c:orientation val="minMax"/>
        </c:scaling>
        <c:axPos val="b"/>
        <c:majorTickMark val="none"/>
        <c:tickLblPos val="nextTo"/>
        <c:crossAx val="47943680"/>
        <c:crosses val="autoZero"/>
        <c:auto val="1"/>
        <c:lblAlgn val="ctr"/>
        <c:lblOffset val="100"/>
      </c:catAx>
      <c:valAx>
        <c:axId val="47943680"/>
        <c:scaling>
          <c:orientation val="minMax"/>
        </c:scaling>
        <c:axPos val="l"/>
        <c:majorGridlines/>
        <c:numFmt formatCode="General" sourceLinked="1"/>
        <c:majorTickMark val="none"/>
        <c:tickLblPos val="nextTo"/>
        <c:crossAx val="47941888"/>
        <c:crosses val="autoZero"/>
        <c:crossBetween val="between"/>
      </c:valAx>
      <c:spPr>
        <a:noFill/>
        <a:ln>
          <a:solidFill>
            <a:schemeClr val="tx1"/>
          </a:solidFill>
        </a:ln>
      </c:spPr>
    </c:plotArea>
    <c:legend>
      <c:legendPos val="r"/>
      <c:layout/>
    </c:legend>
    <c:plotVisOnly val="1"/>
    <c:dispBlanksAs val="gap"/>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chart>
    <c:autoTitleDeleted val="1"/>
    <c:plotArea>
      <c:layout/>
      <c:barChart>
        <c:barDir val="col"/>
        <c:grouping val="clustered"/>
        <c:ser>
          <c:idx val="0"/>
          <c:order val="0"/>
          <c:tx>
            <c:v>CTL</c:v>
          </c:tx>
          <c:dLbls>
            <c:spPr>
              <a:noFill/>
              <a:ln>
                <a:noFill/>
              </a:ln>
              <a:effectLst/>
            </c:spPr>
            <c:txPr>
              <a:bodyPr/>
              <a:lstStyle/>
              <a:p>
                <a:pPr>
                  <a:defRPr lang="es-EC"/>
                </a:pPr>
                <a:endParaRPr lang="es-ES"/>
              </a:p>
            </c:txPr>
            <c:showVal val="1"/>
            <c:extLst>
              <c:ext xmlns:c15="http://schemas.microsoft.com/office/drawing/2012/chart" uri="{CE6537A1-D6FC-4f65-9D91-7224C49458BB}">
                <c15:showLeaderLines val="0"/>
              </c:ext>
            </c:extLst>
          </c:dLbls>
          <c:cat>
            <c:strRef>
              <c:f>'Grupo STL'!$K$2:$M$2</c:f>
              <c:strCache>
                <c:ptCount val="3"/>
                <c:pt idx="0">
                  <c:v>Si</c:v>
                </c:pt>
                <c:pt idx="1">
                  <c:v>A veces</c:v>
                </c:pt>
                <c:pt idx="2">
                  <c:v>No</c:v>
                </c:pt>
              </c:strCache>
            </c:strRef>
          </c:cat>
          <c:val>
            <c:numRef>
              <c:f>'Grupo CTL'!$AL$13:$AN$13</c:f>
              <c:numCache>
                <c:formatCode>General</c:formatCode>
                <c:ptCount val="3"/>
                <c:pt idx="0">
                  <c:v>6</c:v>
                </c:pt>
                <c:pt idx="1">
                  <c:v>0</c:v>
                </c:pt>
                <c:pt idx="2">
                  <c:v>4</c:v>
                </c:pt>
              </c:numCache>
            </c:numRef>
          </c:val>
        </c:ser>
        <c:ser>
          <c:idx val="1"/>
          <c:order val="1"/>
          <c:tx>
            <c:v>STL</c:v>
          </c:tx>
          <c:dLbls>
            <c:spPr>
              <a:noFill/>
              <a:ln>
                <a:noFill/>
              </a:ln>
              <a:effectLst/>
            </c:spPr>
            <c:txPr>
              <a:bodyPr/>
              <a:lstStyle/>
              <a:p>
                <a:pPr>
                  <a:defRPr lang="es-EC"/>
                </a:pPr>
                <a:endParaRPr lang="es-ES"/>
              </a:p>
            </c:txPr>
            <c:showVal val="1"/>
            <c:extLst>
              <c:ext xmlns:c15="http://schemas.microsoft.com/office/drawing/2012/chart" uri="{CE6537A1-D6FC-4f65-9D91-7224C49458BB}">
                <c15:showLeaderLines val="0"/>
              </c:ext>
            </c:extLst>
          </c:dLbls>
          <c:cat>
            <c:strRef>
              <c:f>'Grupo STL'!$K$2:$M$2</c:f>
              <c:strCache>
                <c:ptCount val="3"/>
                <c:pt idx="0">
                  <c:v>Si</c:v>
                </c:pt>
                <c:pt idx="1">
                  <c:v>A veces</c:v>
                </c:pt>
                <c:pt idx="2">
                  <c:v>No</c:v>
                </c:pt>
              </c:strCache>
            </c:strRef>
          </c:cat>
          <c:val>
            <c:numRef>
              <c:f>'Grupo STL'!$AL$13:$AN$13</c:f>
              <c:numCache>
                <c:formatCode>General</c:formatCode>
                <c:ptCount val="3"/>
                <c:pt idx="0">
                  <c:v>1</c:v>
                </c:pt>
                <c:pt idx="1">
                  <c:v>0</c:v>
                </c:pt>
                <c:pt idx="2">
                  <c:v>9</c:v>
                </c:pt>
              </c:numCache>
            </c:numRef>
          </c:val>
        </c:ser>
        <c:axId val="96581120"/>
        <c:axId val="96582656"/>
      </c:barChart>
      <c:catAx>
        <c:axId val="96581120"/>
        <c:scaling>
          <c:orientation val="minMax"/>
        </c:scaling>
        <c:axPos val="b"/>
        <c:numFmt formatCode="General" sourceLinked="0"/>
        <c:majorTickMark val="none"/>
        <c:tickLblPos val="nextTo"/>
        <c:txPr>
          <a:bodyPr/>
          <a:lstStyle/>
          <a:p>
            <a:pPr>
              <a:defRPr lang="es-EC"/>
            </a:pPr>
            <a:endParaRPr lang="es-ES"/>
          </a:p>
        </c:txPr>
        <c:crossAx val="96582656"/>
        <c:crosses val="autoZero"/>
        <c:auto val="1"/>
        <c:lblAlgn val="ctr"/>
        <c:lblOffset val="100"/>
      </c:catAx>
      <c:valAx>
        <c:axId val="96582656"/>
        <c:scaling>
          <c:orientation val="minMax"/>
        </c:scaling>
        <c:axPos val="l"/>
        <c:majorGridlines/>
        <c:numFmt formatCode="General" sourceLinked="1"/>
        <c:majorTickMark val="none"/>
        <c:tickLblPos val="nextTo"/>
        <c:txPr>
          <a:bodyPr/>
          <a:lstStyle/>
          <a:p>
            <a:pPr>
              <a:defRPr lang="es-EC"/>
            </a:pPr>
            <a:endParaRPr lang="es-ES"/>
          </a:p>
        </c:txPr>
        <c:crossAx val="96581120"/>
        <c:crosses val="autoZero"/>
        <c:crossBetween val="between"/>
      </c:valAx>
      <c:spPr>
        <a:ln>
          <a:solidFill>
            <a:schemeClr val="tx1"/>
          </a:solidFill>
        </a:ln>
      </c:spPr>
    </c:plotArea>
    <c:legend>
      <c:legendPos val="r"/>
      <c:layout/>
      <c:txPr>
        <a:bodyPr/>
        <a:lstStyle/>
        <a:p>
          <a:pPr>
            <a:defRPr lang="es-EC"/>
          </a:pPr>
          <a:endParaRPr lang="es-ES"/>
        </a:p>
      </c:txPr>
    </c:legend>
    <c:plotVisOnly val="1"/>
    <c:dispBlanksAs val="gap"/>
  </c:chart>
  <c:externalData r:id="rId1"/>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07271-602B-422C-B4CD-B597242A9246}"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s-ES"/>
        </a:p>
      </dgm:t>
    </dgm:pt>
    <dgm:pt modelId="{B0662E4B-4971-48D1-8857-A65741908900}">
      <dgm:prSet phldrT="[Texto]"/>
      <dgm:spPr/>
      <dgm:t>
        <a:bodyPr/>
        <a:lstStyle/>
        <a:p>
          <a:pPr algn="ctr"/>
          <a:r>
            <a:rPr lang="es-ES" dirty="0" smtClean="0"/>
            <a:t>Investigación bibliográfica</a:t>
          </a:r>
          <a:endParaRPr lang="es-ES" dirty="0"/>
        </a:p>
      </dgm:t>
    </dgm:pt>
    <dgm:pt modelId="{F0B30178-A53F-486A-9445-6763CC7E15BF}" type="parTrans" cxnId="{62866298-5E10-42A2-89F4-835F27C91C8C}">
      <dgm:prSet/>
      <dgm:spPr/>
      <dgm:t>
        <a:bodyPr/>
        <a:lstStyle/>
        <a:p>
          <a:endParaRPr lang="es-ES"/>
        </a:p>
      </dgm:t>
    </dgm:pt>
    <dgm:pt modelId="{FB0DD20E-CE12-45A1-BB30-ED118CC46C74}" type="sibTrans" cxnId="{62866298-5E10-42A2-89F4-835F27C91C8C}">
      <dgm:prSet/>
      <dgm:spPr/>
      <dgm:t>
        <a:bodyPr/>
        <a:lstStyle/>
        <a:p>
          <a:endParaRPr lang="es-ES"/>
        </a:p>
      </dgm:t>
    </dgm:pt>
    <dgm:pt modelId="{8B99BD2B-A440-41A0-BE8D-75740FDEEC77}">
      <dgm:prSet phldrT="[Texto]" custT="1"/>
      <dgm:spPr/>
      <dgm:t>
        <a:bodyPr/>
        <a:lstStyle/>
        <a:p>
          <a:r>
            <a:rPr lang="es-ES" sz="1100" dirty="0" smtClean="0">
              <a:latin typeface="+mn-lt"/>
              <a:cs typeface="Times New Roman" pitchFamily="18" charset="0"/>
            </a:rPr>
            <a:t>Precisión marco teórico</a:t>
          </a:r>
          <a:endParaRPr lang="es-ES" sz="1100" dirty="0">
            <a:latin typeface="+mn-lt"/>
            <a:cs typeface="Times New Roman" pitchFamily="18" charset="0"/>
          </a:endParaRPr>
        </a:p>
      </dgm:t>
    </dgm:pt>
    <dgm:pt modelId="{FAB4B724-1EDD-4660-87F1-893771F94B2C}" type="parTrans" cxnId="{950B4C9F-9494-436E-B55B-7E17224FA514}">
      <dgm:prSet/>
      <dgm:spPr/>
      <dgm:t>
        <a:bodyPr/>
        <a:lstStyle/>
        <a:p>
          <a:endParaRPr lang="es-ES"/>
        </a:p>
      </dgm:t>
    </dgm:pt>
    <dgm:pt modelId="{3E02C0E2-CD35-4009-8F77-DD26FB11AEB8}" type="sibTrans" cxnId="{950B4C9F-9494-436E-B55B-7E17224FA514}">
      <dgm:prSet/>
      <dgm:spPr/>
      <dgm:t>
        <a:bodyPr/>
        <a:lstStyle/>
        <a:p>
          <a:endParaRPr lang="es-ES"/>
        </a:p>
      </dgm:t>
    </dgm:pt>
    <dgm:pt modelId="{7DB32D3A-F5DC-4FCB-9503-6D0140ABD720}">
      <dgm:prSet phldrT="[Texto]"/>
      <dgm:spPr/>
      <dgm:t>
        <a:bodyPr/>
        <a:lstStyle/>
        <a:p>
          <a:pPr algn="ctr"/>
          <a:r>
            <a:rPr lang="es-ES" dirty="0" smtClean="0"/>
            <a:t>Revisión Nuevos Programas</a:t>
          </a:r>
          <a:endParaRPr lang="es-ES" dirty="0"/>
        </a:p>
      </dgm:t>
    </dgm:pt>
    <dgm:pt modelId="{D61A10D2-8D77-4999-AD3C-A698572C65F3}" type="parTrans" cxnId="{7C7C77A5-AB75-4C92-BC1E-A1415DFCF312}">
      <dgm:prSet/>
      <dgm:spPr/>
      <dgm:t>
        <a:bodyPr/>
        <a:lstStyle/>
        <a:p>
          <a:endParaRPr lang="es-ES"/>
        </a:p>
      </dgm:t>
    </dgm:pt>
    <dgm:pt modelId="{20AB4CD9-4A14-4439-9C78-494CE85822F1}" type="sibTrans" cxnId="{7C7C77A5-AB75-4C92-BC1E-A1415DFCF312}">
      <dgm:prSet/>
      <dgm:spPr/>
      <dgm:t>
        <a:bodyPr/>
        <a:lstStyle/>
        <a:p>
          <a:endParaRPr lang="es-ES"/>
        </a:p>
      </dgm:t>
    </dgm:pt>
    <dgm:pt modelId="{3AAE3301-CF29-4708-AE58-29C885EC470B}">
      <dgm:prSet phldrT="[Texto]" custT="1"/>
      <dgm:spPr/>
      <dgm:t>
        <a:bodyPr/>
        <a:lstStyle/>
        <a:p>
          <a:r>
            <a:rPr lang="es-ES" sz="1400" dirty="0" smtClean="0"/>
            <a:t>17 Destrezas a evaluar</a:t>
          </a:r>
          <a:endParaRPr lang="es-ES" sz="1400" dirty="0"/>
        </a:p>
      </dgm:t>
    </dgm:pt>
    <dgm:pt modelId="{967FAAE7-E54E-4141-9D06-DACBE8A34D22}" type="parTrans" cxnId="{2456DF07-DCEA-4E9E-98FC-2208A30D10F1}">
      <dgm:prSet/>
      <dgm:spPr/>
      <dgm:t>
        <a:bodyPr/>
        <a:lstStyle/>
        <a:p>
          <a:endParaRPr lang="es-ES"/>
        </a:p>
      </dgm:t>
    </dgm:pt>
    <dgm:pt modelId="{724CBB8F-4C79-4581-BFE2-712E34844DDF}" type="sibTrans" cxnId="{2456DF07-DCEA-4E9E-98FC-2208A30D10F1}">
      <dgm:prSet/>
      <dgm:spPr/>
      <dgm:t>
        <a:bodyPr/>
        <a:lstStyle/>
        <a:p>
          <a:endParaRPr lang="es-ES"/>
        </a:p>
      </dgm:t>
    </dgm:pt>
    <dgm:pt modelId="{D73C07AE-7750-4A38-B7B1-6DDAACA1D99E}">
      <dgm:prSet phldrT="[Texto]"/>
      <dgm:spPr/>
      <dgm:t>
        <a:bodyPr/>
        <a:lstStyle/>
        <a:p>
          <a:pPr algn="ctr"/>
          <a:r>
            <a:rPr lang="es-ES" dirty="0" smtClean="0"/>
            <a:t>Propuesta</a:t>
          </a:r>
          <a:endParaRPr lang="es-ES" dirty="0"/>
        </a:p>
      </dgm:t>
    </dgm:pt>
    <dgm:pt modelId="{5EC82498-E78C-4AD9-A909-19A529832BC4}" type="parTrans" cxnId="{A3255C0A-1D76-41CB-80BC-D34D898C8A00}">
      <dgm:prSet/>
      <dgm:spPr/>
      <dgm:t>
        <a:bodyPr/>
        <a:lstStyle/>
        <a:p>
          <a:endParaRPr lang="es-ES"/>
        </a:p>
      </dgm:t>
    </dgm:pt>
    <dgm:pt modelId="{07845206-5286-4D13-AE79-1B61A3B8384C}" type="sibTrans" cxnId="{A3255C0A-1D76-41CB-80BC-D34D898C8A00}">
      <dgm:prSet/>
      <dgm:spPr/>
      <dgm:t>
        <a:bodyPr/>
        <a:lstStyle/>
        <a:p>
          <a:endParaRPr lang="es-ES"/>
        </a:p>
      </dgm:t>
    </dgm:pt>
    <dgm:pt modelId="{B7BEBDF7-EE67-40B0-966C-4C173AE86E7D}">
      <dgm:prSet phldrT="[Texto]" custT="1"/>
      <dgm:spPr/>
      <dgm:t>
        <a:bodyPr/>
        <a:lstStyle/>
        <a:p>
          <a:r>
            <a:rPr lang="es-ES" sz="1200" dirty="0" smtClean="0">
              <a:latin typeface="+mj-lt"/>
              <a:cs typeface="Times New Roman" pitchFamily="18" charset="0"/>
            </a:rPr>
            <a:t>Habilitar al Colectivo Docente en el trabajo dentro del modelo establecido por el Ministerio de Educación en el ámbito de las relaciones lógico matemáticas</a:t>
          </a:r>
          <a:endParaRPr lang="es-ES" sz="1200" dirty="0">
            <a:latin typeface="+mj-lt"/>
          </a:endParaRPr>
        </a:p>
      </dgm:t>
    </dgm:pt>
    <dgm:pt modelId="{E2D632BA-1DB0-4132-B179-F0675C3B1DA0}" type="parTrans" cxnId="{8FEA5DEA-220A-4660-BEDA-561ADF307501}">
      <dgm:prSet/>
      <dgm:spPr/>
      <dgm:t>
        <a:bodyPr/>
        <a:lstStyle/>
        <a:p>
          <a:endParaRPr lang="es-ES"/>
        </a:p>
      </dgm:t>
    </dgm:pt>
    <dgm:pt modelId="{4AB14F62-A975-4301-A1DF-F62BB78F558B}" type="sibTrans" cxnId="{8FEA5DEA-220A-4660-BEDA-561ADF307501}">
      <dgm:prSet/>
      <dgm:spPr/>
      <dgm:t>
        <a:bodyPr/>
        <a:lstStyle/>
        <a:p>
          <a:endParaRPr lang="es-ES"/>
        </a:p>
      </dgm:t>
    </dgm:pt>
    <dgm:pt modelId="{6EBC1223-EC9F-4E79-83EA-9A2E6314C2C1}">
      <dgm:prSet phldrT="[Texto]"/>
      <dgm:spPr/>
      <dgm:t>
        <a:bodyPr/>
        <a:lstStyle/>
        <a:p>
          <a:pPr marL="0" marR="0" indent="0" algn="ctr" defTabSz="914400" eaLnBrk="1" fontAlgn="auto" latinLnBrk="0" hangingPunct="1">
            <a:lnSpc>
              <a:spcPct val="100000"/>
            </a:lnSpc>
            <a:spcBef>
              <a:spcPts val="0"/>
            </a:spcBef>
            <a:spcAft>
              <a:spcPts val="0"/>
            </a:spcAft>
            <a:buClrTx/>
            <a:buSzTx/>
            <a:buFontTx/>
            <a:buNone/>
            <a:tabLst/>
            <a:defRPr/>
          </a:pPr>
          <a:r>
            <a:rPr lang="es-ES" dirty="0" smtClean="0"/>
            <a:t>Diagnóstico</a:t>
          </a:r>
          <a:endParaRPr lang="es-ES" dirty="0"/>
        </a:p>
      </dgm:t>
    </dgm:pt>
    <dgm:pt modelId="{DE54DDA8-9CFE-4CD0-B5EC-BB1C3FCE64AC}" type="parTrans" cxnId="{FC807342-8175-414B-ABBE-D52BFA5688DC}">
      <dgm:prSet/>
      <dgm:spPr/>
      <dgm:t>
        <a:bodyPr/>
        <a:lstStyle/>
        <a:p>
          <a:endParaRPr lang="es-ES"/>
        </a:p>
      </dgm:t>
    </dgm:pt>
    <dgm:pt modelId="{4AE81DB5-881C-4410-9335-527693532E58}" type="sibTrans" cxnId="{FC807342-8175-414B-ABBE-D52BFA5688DC}">
      <dgm:prSet/>
      <dgm:spPr/>
      <dgm:t>
        <a:bodyPr/>
        <a:lstStyle/>
        <a:p>
          <a:endParaRPr lang="es-ES"/>
        </a:p>
      </dgm:t>
    </dgm:pt>
    <dgm:pt modelId="{EB66211A-8A4D-4B47-BD8B-3D6B62BCC8D8}">
      <dgm:prSet/>
      <dgm:spPr/>
      <dgm:t>
        <a:bodyPr/>
        <a:lstStyle/>
        <a:p>
          <a:r>
            <a:rPr lang="es-ES" dirty="0" smtClean="0"/>
            <a:t>Entrevista a Autoridades</a:t>
          </a:r>
          <a:endParaRPr lang="es-ES" dirty="0"/>
        </a:p>
      </dgm:t>
    </dgm:pt>
    <dgm:pt modelId="{8E7CA5E3-FBE1-4AC6-AFD0-FC1AA71BC66D}" type="parTrans" cxnId="{56E1BC6D-4AA4-4DE3-937C-75A7EF7E1DBB}">
      <dgm:prSet/>
      <dgm:spPr/>
      <dgm:t>
        <a:bodyPr/>
        <a:lstStyle/>
        <a:p>
          <a:endParaRPr lang="es-ES"/>
        </a:p>
      </dgm:t>
    </dgm:pt>
    <dgm:pt modelId="{04F7F915-796C-4FDF-91FE-474480A5252B}" type="sibTrans" cxnId="{56E1BC6D-4AA4-4DE3-937C-75A7EF7E1DBB}">
      <dgm:prSet/>
      <dgm:spPr/>
      <dgm:t>
        <a:bodyPr/>
        <a:lstStyle/>
        <a:p>
          <a:endParaRPr lang="es-ES"/>
        </a:p>
      </dgm:t>
    </dgm:pt>
    <dgm:pt modelId="{39B6E139-3169-4BFB-9F71-E8324537661A}">
      <dgm:prSet/>
      <dgm:spPr/>
      <dgm:t>
        <a:bodyPr/>
        <a:lstStyle/>
        <a:p>
          <a:r>
            <a:rPr lang="es-ES" dirty="0" smtClean="0"/>
            <a:t>(Lista Cotejo)</a:t>
          </a:r>
          <a:endParaRPr lang="es-ES" dirty="0"/>
        </a:p>
      </dgm:t>
    </dgm:pt>
    <dgm:pt modelId="{A6361414-5D16-4106-82B4-6F93CAA95FFD}" type="parTrans" cxnId="{9E574391-172C-4808-B695-79930196311F}">
      <dgm:prSet/>
      <dgm:spPr/>
      <dgm:t>
        <a:bodyPr/>
        <a:lstStyle/>
        <a:p>
          <a:endParaRPr lang="es-ES"/>
        </a:p>
      </dgm:t>
    </dgm:pt>
    <dgm:pt modelId="{C2058C59-AB11-48AF-A540-8D7F0E2575E4}" type="sibTrans" cxnId="{9E574391-172C-4808-B695-79930196311F}">
      <dgm:prSet/>
      <dgm:spPr/>
      <dgm:t>
        <a:bodyPr/>
        <a:lstStyle/>
        <a:p>
          <a:endParaRPr lang="es-ES"/>
        </a:p>
      </dgm:t>
    </dgm:pt>
    <dgm:pt modelId="{46C28420-AA57-4E6D-BFE9-B0C453BB09AE}">
      <dgm:prSet/>
      <dgm:spPr/>
      <dgm:t>
        <a:bodyPr/>
        <a:lstStyle/>
        <a:p>
          <a:r>
            <a:rPr lang="es-ES" dirty="0" smtClean="0"/>
            <a:t>CTL= con técnicas  lúdicas</a:t>
          </a:r>
          <a:endParaRPr lang="es-ES" dirty="0"/>
        </a:p>
      </dgm:t>
    </dgm:pt>
    <dgm:pt modelId="{6BF7BD5E-AC11-4C01-A2C6-4738E5CA507A}" type="parTrans" cxnId="{F24FA741-29D1-4D93-8B86-507AADE8C606}">
      <dgm:prSet/>
      <dgm:spPr/>
      <dgm:t>
        <a:bodyPr/>
        <a:lstStyle/>
        <a:p>
          <a:endParaRPr lang="es-ES"/>
        </a:p>
      </dgm:t>
    </dgm:pt>
    <dgm:pt modelId="{1DEFF109-C87F-4F4F-BE9F-1265613887CC}" type="sibTrans" cxnId="{F24FA741-29D1-4D93-8B86-507AADE8C606}">
      <dgm:prSet/>
      <dgm:spPr/>
      <dgm:t>
        <a:bodyPr/>
        <a:lstStyle/>
        <a:p>
          <a:endParaRPr lang="es-ES"/>
        </a:p>
      </dgm:t>
    </dgm:pt>
    <dgm:pt modelId="{74D2CBFB-789F-4621-8CD9-F5E2437F3F2A}">
      <dgm:prSet/>
      <dgm:spPr/>
      <dgm:t>
        <a:bodyPr/>
        <a:lstStyle/>
        <a:p>
          <a:r>
            <a:rPr lang="es-ES" dirty="0" smtClean="0"/>
            <a:t> STL= sin técnicas lúdicas</a:t>
          </a:r>
          <a:endParaRPr lang="es-ES" dirty="0"/>
        </a:p>
      </dgm:t>
    </dgm:pt>
    <dgm:pt modelId="{BF8407B5-9691-4955-88B1-F6A985B13319}" type="parTrans" cxnId="{3FAB4084-EF26-4B5A-893D-AAEDC404CC39}">
      <dgm:prSet/>
      <dgm:spPr/>
      <dgm:t>
        <a:bodyPr/>
        <a:lstStyle/>
        <a:p>
          <a:endParaRPr lang="es-ES"/>
        </a:p>
      </dgm:t>
    </dgm:pt>
    <dgm:pt modelId="{D8F5C029-42FA-4930-BDE4-93BD5CE72BB2}" type="sibTrans" cxnId="{3FAB4084-EF26-4B5A-893D-AAEDC404CC39}">
      <dgm:prSet/>
      <dgm:spPr/>
      <dgm:t>
        <a:bodyPr/>
        <a:lstStyle/>
        <a:p>
          <a:endParaRPr lang="es-ES"/>
        </a:p>
      </dgm:t>
    </dgm:pt>
    <dgm:pt modelId="{761F90DB-8AC4-49C0-B6C0-69861B1DE483}">
      <dgm:prSet/>
      <dgm:spPr/>
      <dgm:t>
        <a:bodyPr/>
        <a:lstStyle/>
        <a:p>
          <a:r>
            <a:rPr lang="es-ES" dirty="0" smtClean="0"/>
            <a:t>Categorías SI  NO  AVECES</a:t>
          </a:r>
          <a:endParaRPr lang="es-ES" dirty="0"/>
        </a:p>
      </dgm:t>
    </dgm:pt>
    <dgm:pt modelId="{90FA4B72-7584-470F-AF4E-063D38DB2E07}" type="parTrans" cxnId="{5E30888F-DEBF-42EF-B32D-27F681596D31}">
      <dgm:prSet/>
      <dgm:spPr/>
      <dgm:t>
        <a:bodyPr/>
        <a:lstStyle/>
        <a:p>
          <a:endParaRPr lang="es-ES"/>
        </a:p>
      </dgm:t>
    </dgm:pt>
    <dgm:pt modelId="{EF0D0CE0-7B5A-4EF3-A49D-8945622C6512}" type="sibTrans" cxnId="{5E30888F-DEBF-42EF-B32D-27F681596D31}">
      <dgm:prSet/>
      <dgm:spPr/>
      <dgm:t>
        <a:bodyPr/>
        <a:lstStyle/>
        <a:p>
          <a:endParaRPr lang="es-ES"/>
        </a:p>
      </dgm:t>
    </dgm:pt>
    <dgm:pt modelId="{731C1C96-CB09-4C72-ABE6-FF301144DBC7}">
      <dgm:prSet/>
      <dgm:spPr/>
      <dgm:t>
        <a:bodyPr/>
        <a:lstStyle/>
        <a:p>
          <a:r>
            <a:rPr lang="es-ES" dirty="0" smtClean="0"/>
            <a:t>Anexo 3</a:t>
          </a:r>
          <a:endParaRPr lang="es-ES" dirty="0"/>
        </a:p>
      </dgm:t>
    </dgm:pt>
    <dgm:pt modelId="{BAE1BF0F-EA9F-4E07-8112-1EC003313D50}" type="parTrans" cxnId="{9BDD6B4E-9888-4E7D-8BB2-8E7F4535BCEF}">
      <dgm:prSet/>
      <dgm:spPr/>
      <dgm:t>
        <a:bodyPr/>
        <a:lstStyle/>
        <a:p>
          <a:endParaRPr lang="es-ES"/>
        </a:p>
      </dgm:t>
    </dgm:pt>
    <dgm:pt modelId="{3BF9B9FE-6E8C-451B-87D7-144080E4DE33}" type="sibTrans" cxnId="{9BDD6B4E-9888-4E7D-8BB2-8E7F4535BCEF}">
      <dgm:prSet/>
      <dgm:spPr/>
      <dgm:t>
        <a:bodyPr/>
        <a:lstStyle/>
        <a:p>
          <a:endParaRPr lang="es-ES"/>
        </a:p>
      </dgm:t>
    </dgm:pt>
    <dgm:pt modelId="{1B4EF57A-54B0-44E5-AA8E-40697FD517C2}">
      <dgm:prSet/>
      <dgm:spPr/>
      <dgm:t>
        <a:bodyPr/>
        <a:lstStyle/>
        <a:p>
          <a:r>
            <a:rPr lang="es-ES" dirty="0" smtClean="0"/>
            <a:t>Observación dos Grupos 10 Alumnos cada uno</a:t>
          </a:r>
          <a:endParaRPr lang="es-ES" dirty="0"/>
        </a:p>
      </dgm:t>
    </dgm:pt>
    <dgm:pt modelId="{8E483F3E-04D2-449E-A43D-BB36541E4960}" type="parTrans" cxnId="{2A42B51B-E9ED-45C7-BB88-161F456A6E63}">
      <dgm:prSet/>
      <dgm:spPr/>
      <dgm:t>
        <a:bodyPr/>
        <a:lstStyle/>
        <a:p>
          <a:endParaRPr lang="es-ES"/>
        </a:p>
      </dgm:t>
    </dgm:pt>
    <dgm:pt modelId="{E9F6E12C-653E-41DF-A397-1542C4CCA49D}" type="sibTrans" cxnId="{2A42B51B-E9ED-45C7-BB88-161F456A6E63}">
      <dgm:prSet/>
      <dgm:spPr/>
      <dgm:t>
        <a:bodyPr/>
        <a:lstStyle/>
        <a:p>
          <a:endParaRPr lang="es-ES"/>
        </a:p>
      </dgm:t>
    </dgm:pt>
    <dgm:pt modelId="{DF10F13D-5136-47C6-BC40-92E6EDBF330F}">
      <dgm:prSet custT="1"/>
      <dgm:spPr/>
      <dgm:t>
        <a:bodyPr/>
        <a:lstStyle/>
        <a:p>
          <a:r>
            <a:rPr lang="es-ES" sz="1100" dirty="0" smtClean="0">
              <a:latin typeface="+mn-lt"/>
              <a:cs typeface="Times New Roman" pitchFamily="18" charset="0"/>
            </a:rPr>
            <a:t>Fundamentos legales</a:t>
          </a:r>
          <a:endParaRPr lang="es-ES" sz="1100" dirty="0">
            <a:latin typeface="+mn-lt"/>
            <a:cs typeface="Times New Roman" pitchFamily="18" charset="0"/>
          </a:endParaRPr>
        </a:p>
      </dgm:t>
    </dgm:pt>
    <dgm:pt modelId="{D6954DF9-6028-4386-BA0A-4122D0761640}" type="parTrans" cxnId="{8000184B-D0EE-4262-95FF-EBC6F51E5654}">
      <dgm:prSet/>
      <dgm:spPr/>
      <dgm:t>
        <a:bodyPr/>
        <a:lstStyle/>
        <a:p>
          <a:endParaRPr lang="es-ES"/>
        </a:p>
      </dgm:t>
    </dgm:pt>
    <dgm:pt modelId="{EBEC3E84-7FDF-4617-A03B-B7FFEDD82211}" type="sibTrans" cxnId="{8000184B-D0EE-4262-95FF-EBC6F51E5654}">
      <dgm:prSet/>
      <dgm:spPr/>
      <dgm:t>
        <a:bodyPr/>
        <a:lstStyle/>
        <a:p>
          <a:endParaRPr lang="es-ES"/>
        </a:p>
      </dgm:t>
    </dgm:pt>
    <dgm:pt modelId="{7861292E-A7F4-4218-BA64-8D65ACD015B2}">
      <dgm:prSet/>
      <dgm:spPr/>
      <dgm:t>
        <a:bodyPr/>
        <a:lstStyle/>
        <a:p>
          <a:r>
            <a:rPr lang="es-ES" dirty="0" smtClean="0"/>
            <a:t>Encuesta Docentes</a:t>
          </a:r>
          <a:endParaRPr lang="es-ES" dirty="0"/>
        </a:p>
      </dgm:t>
    </dgm:pt>
    <dgm:pt modelId="{A6A7ECD0-83C9-41F3-85B5-63557614CF56}" type="parTrans" cxnId="{18BD24FE-315A-4F93-8FDF-CC714F596943}">
      <dgm:prSet/>
      <dgm:spPr/>
      <dgm:t>
        <a:bodyPr/>
        <a:lstStyle/>
        <a:p>
          <a:endParaRPr lang="es-ES"/>
        </a:p>
      </dgm:t>
    </dgm:pt>
    <dgm:pt modelId="{9D79B901-9CDA-4925-B112-783785512FD1}" type="sibTrans" cxnId="{18BD24FE-315A-4F93-8FDF-CC714F596943}">
      <dgm:prSet/>
      <dgm:spPr/>
      <dgm:t>
        <a:bodyPr/>
        <a:lstStyle/>
        <a:p>
          <a:endParaRPr lang="es-ES"/>
        </a:p>
      </dgm:t>
    </dgm:pt>
    <dgm:pt modelId="{A1AF5AB5-D4AF-493E-A1E1-F23E48B25D50}" type="pres">
      <dgm:prSet presAssocID="{62507271-602B-422C-B4CD-B597242A9246}" presName="linearFlow" presStyleCnt="0">
        <dgm:presLayoutVars>
          <dgm:dir/>
          <dgm:animLvl val="lvl"/>
          <dgm:resizeHandles val="exact"/>
        </dgm:presLayoutVars>
      </dgm:prSet>
      <dgm:spPr/>
      <dgm:t>
        <a:bodyPr/>
        <a:lstStyle/>
        <a:p>
          <a:endParaRPr lang="es-ES"/>
        </a:p>
      </dgm:t>
    </dgm:pt>
    <dgm:pt modelId="{B2EBA20B-7946-413F-9228-7EDB692914F5}" type="pres">
      <dgm:prSet presAssocID="{B0662E4B-4971-48D1-8857-A65741908900}" presName="composite" presStyleCnt="0"/>
      <dgm:spPr/>
    </dgm:pt>
    <dgm:pt modelId="{825C1CCF-9EE0-4BB5-AAD7-B86F8655D51F}" type="pres">
      <dgm:prSet presAssocID="{B0662E4B-4971-48D1-8857-A65741908900}" presName="parTx" presStyleLbl="node1" presStyleIdx="0" presStyleCnt="4">
        <dgm:presLayoutVars>
          <dgm:chMax val="0"/>
          <dgm:chPref val="0"/>
          <dgm:bulletEnabled val="1"/>
        </dgm:presLayoutVars>
      </dgm:prSet>
      <dgm:spPr/>
      <dgm:t>
        <a:bodyPr/>
        <a:lstStyle/>
        <a:p>
          <a:endParaRPr lang="es-ES"/>
        </a:p>
      </dgm:t>
    </dgm:pt>
    <dgm:pt modelId="{CA5080DE-ACEA-4D30-BD19-13BC0D89E4B2}" type="pres">
      <dgm:prSet presAssocID="{B0662E4B-4971-48D1-8857-A65741908900}" presName="parSh" presStyleLbl="node1" presStyleIdx="0" presStyleCnt="4" custLinFactNeighborX="7248" custLinFactNeighborY="-93901"/>
      <dgm:spPr/>
      <dgm:t>
        <a:bodyPr/>
        <a:lstStyle/>
        <a:p>
          <a:endParaRPr lang="es-ES"/>
        </a:p>
      </dgm:t>
    </dgm:pt>
    <dgm:pt modelId="{8120804F-A652-4C5B-B11B-D9C051EE7A37}" type="pres">
      <dgm:prSet presAssocID="{B0662E4B-4971-48D1-8857-A65741908900}" presName="desTx" presStyleLbl="fgAcc1" presStyleIdx="0" presStyleCnt="4" custScaleY="65182" custLinFactNeighborX="-20711" custLinFactNeighborY="-11786">
        <dgm:presLayoutVars>
          <dgm:bulletEnabled val="1"/>
        </dgm:presLayoutVars>
      </dgm:prSet>
      <dgm:spPr/>
      <dgm:t>
        <a:bodyPr/>
        <a:lstStyle/>
        <a:p>
          <a:endParaRPr lang="es-ES"/>
        </a:p>
      </dgm:t>
    </dgm:pt>
    <dgm:pt modelId="{C8621CBD-EFF7-4CC0-A026-6E056F3223D1}" type="pres">
      <dgm:prSet presAssocID="{FB0DD20E-CE12-45A1-BB30-ED118CC46C74}" presName="sibTrans" presStyleLbl="sibTrans2D1" presStyleIdx="0" presStyleCnt="3"/>
      <dgm:spPr/>
      <dgm:t>
        <a:bodyPr/>
        <a:lstStyle/>
        <a:p>
          <a:endParaRPr lang="es-ES"/>
        </a:p>
      </dgm:t>
    </dgm:pt>
    <dgm:pt modelId="{3E71A9AC-C5D7-443E-9DA6-BEE6F2167DC8}" type="pres">
      <dgm:prSet presAssocID="{FB0DD20E-CE12-45A1-BB30-ED118CC46C74}" presName="connTx" presStyleLbl="sibTrans2D1" presStyleIdx="0" presStyleCnt="3"/>
      <dgm:spPr/>
      <dgm:t>
        <a:bodyPr/>
        <a:lstStyle/>
        <a:p>
          <a:endParaRPr lang="es-ES"/>
        </a:p>
      </dgm:t>
    </dgm:pt>
    <dgm:pt modelId="{63C34E3F-17D4-463C-B6B7-6828D20098D8}" type="pres">
      <dgm:prSet presAssocID="{7DB32D3A-F5DC-4FCB-9503-6D0140ABD720}" presName="composite" presStyleCnt="0"/>
      <dgm:spPr/>
    </dgm:pt>
    <dgm:pt modelId="{28456A1A-AD92-4A80-B3C6-2DC62E6366B2}" type="pres">
      <dgm:prSet presAssocID="{7DB32D3A-F5DC-4FCB-9503-6D0140ABD720}" presName="parTx" presStyleLbl="node1" presStyleIdx="0" presStyleCnt="4">
        <dgm:presLayoutVars>
          <dgm:chMax val="0"/>
          <dgm:chPref val="0"/>
          <dgm:bulletEnabled val="1"/>
        </dgm:presLayoutVars>
      </dgm:prSet>
      <dgm:spPr/>
      <dgm:t>
        <a:bodyPr/>
        <a:lstStyle/>
        <a:p>
          <a:endParaRPr lang="es-ES"/>
        </a:p>
      </dgm:t>
    </dgm:pt>
    <dgm:pt modelId="{E6E53DF5-9804-4B5C-808C-7934AF91A43A}" type="pres">
      <dgm:prSet presAssocID="{7DB32D3A-F5DC-4FCB-9503-6D0140ABD720}" presName="parSh" presStyleLbl="node1" presStyleIdx="1" presStyleCnt="4" custLinFactNeighborX="6428" custLinFactNeighborY="-96499"/>
      <dgm:spPr/>
      <dgm:t>
        <a:bodyPr/>
        <a:lstStyle/>
        <a:p>
          <a:endParaRPr lang="es-ES"/>
        </a:p>
      </dgm:t>
    </dgm:pt>
    <dgm:pt modelId="{A702F9CD-8217-433F-9877-2412320ADEB7}" type="pres">
      <dgm:prSet presAssocID="{7DB32D3A-F5DC-4FCB-9503-6D0140ABD720}" presName="desTx" presStyleLbl="fgAcc1" presStyleIdx="1" presStyleCnt="4" custScaleX="111122" custScaleY="50569" custLinFactNeighborX="-11599" custLinFactNeighborY="-25047">
        <dgm:presLayoutVars>
          <dgm:bulletEnabled val="1"/>
        </dgm:presLayoutVars>
      </dgm:prSet>
      <dgm:spPr/>
      <dgm:t>
        <a:bodyPr/>
        <a:lstStyle/>
        <a:p>
          <a:endParaRPr lang="es-ES"/>
        </a:p>
      </dgm:t>
    </dgm:pt>
    <dgm:pt modelId="{B0412EE4-99A9-4587-BD18-30BC5D574DCD}" type="pres">
      <dgm:prSet presAssocID="{20AB4CD9-4A14-4439-9C78-494CE85822F1}" presName="sibTrans" presStyleLbl="sibTrans2D1" presStyleIdx="1" presStyleCnt="3"/>
      <dgm:spPr/>
      <dgm:t>
        <a:bodyPr/>
        <a:lstStyle/>
        <a:p>
          <a:endParaRPr lang="es-ES"/>
        </a:p>
      </dgm:t>
    </dgm:pt>
    <dgm:pt modelId="{EE6EC887-545C-4DE6-AA4A-2847C1F83C5E}" type="pres">
      <dgm:prSet presAssocID="{20AB4CD9-4A14-4439-9C78-494CE85822F1}" presName="connTx" presStyleLbl="sibTrans2D1" presStyleIdx="1" presStyleCnt="3"/>
      <dgm:spPr/>
      <dgm:t>
        <a:bodyPr/>
        <a:lstStyle/>
        <a:p>
          <a:endParaRPr lang="es-ES"/>
        </a:p>
      </dgm:t>
    </dgm:pt>
    <dgm:pt modelId="{C5F1A752-1263-4917-9298-078C35A12916}" type="pres">
      <dgm:prSet presAssocID="{6EBC1223-EC9F-4E79-83EA-9A2E6314C2C1}" presName="composite" presStyleCnt="0"/>
      <dgm:spPr/>
    </dgm:pt>
    <dgm:pt modelId="{48C24B87-5E1D-47DD-8A90-ECF358E6071A}" type="pres">
      <dgm:prSet presAssocID="{6EBC1223-EC9F-4E79-83EA-9A2E6314C2C1}" presName="parTx" presStyleLbl="node1" presStyleIdx="1" presStyleCnt="4">
        <dgm:presLayoutVars>
          <dgm:chMax val="0"/>
          <dgm:chPref val="0"/>
          <dgm:bulletEnabled val="1"/>
        </dgm:presLayoutVars>
      </dgm:prSet>
      <dgm:spPr/>
      <dgm:t>
        <a:bodyPr/>
        <a:lstStyle/>
        <a:p>
          <a:endParaRPr lang="es-ES"/>
        </a:p>
      </dgm:t>
    </dgm:pt>
    <dgm:pt modelId="{91967346-BB2B-4B27-BEFF-B8DE13C7279B}" type="pres">
      <dgm:prSet presAssocID="{6EBC1223-EC9F-4E79-83EA-9A2E6314C2C1}" presName="parSh" presStyleLbl="node1" presStyleIdx="2" presStyleCnt="4" custLinFactNeighborX="699" custLinFactNeighborY="-78664"/>
      <dgm:spPr/>
      <dgm:t>
        <a:bodyPr/>
        <a:lstStyle/>
        <a:p>
          <a:endParaRPr lang="es-ES"/>
        </a:p>
      </dgm:t>
    </dgm:pt>
    <dgm:pt modelId="{52E6DF18-1057-4431-9BE7-4F96E7FB3898}" type="pres">
      <dgm:prSet presAssocID="{6EBC1223-EC9F-4E79-83EA-9A2E6314C2C1}" presName="desTx" presStyleLbl="fgAcc1" presStyleIdx="2" presStyleCnt="4" custScaleX="150947" custLinFactNeighborX="-17459" custLinFactNeighborY="15296">
        <dgm:presLayoutVars>
          <dgm:bulletEnabled val="1"/>
        </dgm:presLayoutVars>
      </dgm:prSet>
      <dgm:spPr/>
      <dgm:t>
        <a:bodyPr/>
        <a:lstStyle/>
        <a:p>
          <a:endParaRPr lang="es-ES"/>
        </a:p>
      </dgm:t>
    </dgm:pt>
    <dgm:pt modelId="{23A5848F-1839-457F-9A2A-61485628223F}" type="pres">
      <dgm:prSet presAssocID="{4AE81DB5-881C-4410-9335-527693532E58}" presName="sibTrans" presStyleLbl="sibTrans2D1" presStyleIdx="2" presStyleCnt="3"/>
      <dgm:spPr/>
      <dgm:t>
        <a:bodyPr/>
        <a:lstStyle/>
        <a:p>
          <a:endParaRPr lang="es-ES"/>
        </a:p>
      </dgm:t>
    </dgm:pt>
    <dgm:pt modelId="{BF8A1F7E-647C-4850-8E76-1ED51543AD68}" type="pres">
      <dgm:prSet presAssocID="{4AE81DB5-881C-4410-9335-527693532E58}" presName="connTx" presStyleLbl="sibTrans2D1" presStyleIdx="2" presStyleCnt="3"/>
      <dgm:spPr/>
      <dgm:t>
        <a:bodyPr/>
        <a:lstStyle/>
        <a:p>
          <a:endParaRPr lang="es-ES"/>
        </a:p>
      </dgm:t>
    </dgm:pt>
    <dgm:pt modelId="{A17BF1CA-347C-4036-8520-70A670E0A231}" type="pres">
      <dgm:prSet presAssocID="{D73C07AE-7750-4A38-B7B1-6DDAACA1D99E}" presName="composite" presStyleCnt="0"/>
      <dgm:spPr/>
    </dgm:pt>
    <dgm:pt modelId="{7DFA3CE6-89DB-416F-85E1-CEB59DC07F0E}" type="pres">
      <dgm:prSet presAssocID="{D73C07AE-7750-4A38-B7B1-6DDAACA1D99E}" presName="parTx" presStyleLbl="node1" presStyleIdx="2" presStyleCnt="4">
        <dgm:presLayoutVars>
          <dgm:chMax val="0"/>
          <dgm:chPref val="0"/>
          <dgm:bulletEnabled val="1"/>
        </dgm:presLayoutVars>
      </dgm:prSet>
      <dgm:spPr/>
      <dgm:t>
        <a:bodyPr/>
        <a:lstStyle/>
        <a:p>
          <a:endParaRPr lang="es-ES"/>
        </a:p>
      </dgm:t>
    </dgm:pt>
    <dgm:pt modelId="{8948E791-44EC-44C0-8A9D-FD049CBCFDB1}" type="pres">
      <dgm:prSet presAssocID="{D73C07AE-7750-4A38-B7B1-6DDAACA1D99E}" presName="parSh" presStyleLbl="node1" presStyleIdx="3" presStyleCnt="4" custLinFactY="-8934" custLinFactNeighborX="-5161" custLinFactNeighborY="-100000"/>
      <dgm:spPr/>
      <dgm:t>
        <a:bodyPr/>
        <a:lstStyle/>
        <a:p>
          <a:endParaRPr lang="es-ES"/>
        </a:p>
      </dgm:t>
    </dgm:pt>
    <dgm:pt modelId="{563EEAC8-9879-4476-9DA0-7CA4CB5EAC33}" type="pres">
      <dgm:prSet presAssocID="{D73C07AE-7750-4A38-B7B1-6DDAACA1D99E}" presName="desTx" presStyleLbl="fgAcc1" presStyleIdx="3" presStyleCnt="4" custScaleX="132978" custScaleY="70724" custLinFactNeighborX="-22235" custLinFactNeighborY="-10913">
        <dgm:presLayoutVars>
          <dgm:bulletEnabled val="1"/>
        </dgm:presLayoutVars>
      </dgm:prSet>
      <dgm:spPr/>
      <dgm:t>
        <a:bodyPr/>
        <a:lstStyle/>
        <a:p>
          <a:endParaRPr lang="es-ES"/>
        </a:p>
      </dgm:t>
    </dgm:pt>
  </dgm:ptLst>
  <dgm:cxnLst>
    <dgm:cxn modelId="{56E1BC6D-4AA4-4DE3-937C-75A7EF7E1DBB}" srcId="{6EBC1223-EC9F-4E79-83EA-9A2E6314C2C1}" destId="{EB66211A-8A4D-4B47-BD8B-3D6B62BCC8D8}" srcOrd="0" destOrd="0" parTransId="{8E7CA5E3-FBE1-4AC6-AFD0-FC1AA71BC66D}" sibTransId="{04F7F915-796C-4FDF-91FE-474480A5252B}"/>
    <dgm:cxn modelId="{2D5E6D41-7790-48F3-9C7B-5815B1FE1FA6}" type="presOf" srcId="{DF10F13D-5136-47C6-BC40-92E6EDBF330F}" destId="{8120804F-A652-4C5B-B11B-D9C051EE7A37}" srcOrd="0" destOrd="1" presId="urn:microsoft.com/office/officeart/2005/8/layout/process3"/>
    <dgm:cxn modelId="{501E1879-8384-45CC-9F44-82DE553709FE}" type="presOf" srcId="{FB0DD20E-CE12-45A1-BB30-ED118CC46C74}" destId="{C8621CBD-EFF7-4CC0-A026-6E056F3223D1}" srcOrd="0" destOrd="0" presId="urn:microsoft.com/office/officeart/2005/8/layout/process3"/>
    <dgm:cxn modelId="{8C5224AA-512D-49DB-A570-873CA2C702D4}" type="presOf" srcId="{D73C07AE-7750-4A38-B7B1-6DDAACA1D99E}" destId="{7DFA3CE6-89DB-416F-85E1-CEB59DC07F0E}" srcOrd="0" destOrd="0" presId="urn:microsoft.com/office/officeart/2005/8/layout/process3"/>
    <dgm:cxn modelId="{18BD24FE-315A-4F93-8FDF-CC714F596943}" srcId="{6EBC1223-EC9F-4E79-83EA-9A2E6314C2C1}" destId="{7861292E-A7F4-4218-BA64-8D65ACD015B2}" srcOrd="1" destOrd="0" parTransId="{A6A7ECD0-83C9-41F3-85B5-63557614CF56}" sibTransId="{9D79B901-9CDA-4925-B112-783785512FD1}"/>
    <dgm:cxn modelId="{55C3FB5D-7683-485B-B284-68CE28A6D228}" type="presOf" srcId="{EB66211A-8A4D-4B47-BD8B-3D6B62BCC8D8}" destId="{52E6DF18-1057-4431-9BE7-4F96E7FB3898}" srcOrd="0" destOrd="0" presId="urn:microsoft.com/office/officeart/2005/8/layout/process3"/>
    <dgm:cxn modelId="{54A263CA-A041-47C4-A771-DADB4D46C32F}" type="presOf" srcId="{3AAE3301-CF29-4708-AE58-29C885EC470B}" destId="{A702F9CD-8217-433F-9877-2412320ADEB7}" srcOrd="0" destOrd="0" presId="urn:microsoft.com/office/officeart/2005/8/layout/process3"/>
    <dgm:cxn modelId="{2456DF07-DCEA-4E9E-98FC-2208A30D10F1}" srcId="{7DB32D3A-F5DC-4FCB-9503-6D0140ABD720}" destId="{3AAE3301-CF29-4708-AE58-29C885EC470B}" srcOrd="0" destOrd="0" parTransId="{967FAAE7-E54E-4141-9D06-DACBE8A34D22}" sibTransId="{724CBB8F-4C79-4581-BFE2-712E34844DDF}"/>
    <dgm:cxn modelId="{FEF62C67-437A-430F-8A6B-911A8A1942A8}" type="presOf" srcId="{4AE81DB5-881C-4410-9335-527693532E58}" destId="{23A5848F-1839-457F-9A2A-61485628223F}" srcOrd="0" destOrd="0" presId="urn:microsoft.com/office/officeart/2005/8/layout/process3"/>
    <dgm:cxn modelId="{2F38415F-1EC1-4632-9B9A-1CCD6F1DF354}" type="presOf" srcId="{731C1C96-CB09-4C72-ABE6-FF301144DBC7}" destId="{52E6DF18-1057-4431-9BE7-4F96E7FB3898}" srcOrd="0" destOrd="7" presId="urn:microsoft.com/office/officeart/2005/8/layout/process3"/>
    <dgm:cxn modelId="{1E6A76DD-030A-48CF-896B-3953FEB0719E}" type="presOf" srcId="{D73C07AE-7750-4A38-B7B1-6DDAACA1D99E}" destId="{8948E791-44EC-44C0-8A9D-FD049CBCFDB1}" srcOrd="1" destOrd="0" presId="urn:microsoft.com/office/officeart/2005/8/layout/process3"/>
    <dgm:cxn modelId="{2A42B51B-E9ED-45C7-BB88-161F456A6E63}" srcId="{6EBC1223-EC9F-4E79-83EA-9A2E6314C2C1}" destId="{1B4EF57A-54B0-44E5-AA8E-40697FD517C2}" srcOrd="2" destOrd="0" parTransId="{8E483F3E-04D2-449E-A43D-BB36541E4960}" sibTransId="{E9F6E12C-653E-41DF-A397-1542C4CCA49D}"/>
    <dgm:cxn modelId="{B8CD0B58-DDF5-4750-8E7B-441B4CBB4CFB}" type="presOf" srcId="{1B4EF57A-54B0-44E5-AA8E-40697FD517C2}" destId="{52E6DF18-1057-4431-9BE7-4F96E7FB3898}" srcOrd="0" destOrd="2" presId="urn:microsoft.com/office/officeart/2005/8/layout/process3"/>
    <dgm:cxn modelId="{5E517613-EF28-4A76-ACB0-E6C402CC90B8}" type="presOf" srcId="{20AB4CD9-4A14-4439-9C78-494CE85822F1}" destId="{EE6EC887-545C-4DE6-AA4A-2847C1F83C5E}" srcOrd="1" destOrd="0" presId="urn:microsoft.com/office/officeart/2005/8/layout/process3"/>
    <dgm:cxn modelId="{8000184B-D0EE-4262-95FF-EBC6F51E5654}" srcId="{B0662E4B-4971-48D1-8857-A65741908900}" destId="{DF10F13D-5136-47C6-BC40-92E6EDBF330F}" srcOrd="1" destOrd="0" parTransId="{D6954DF9-6028-4386-BA0A-4122D0761640}" sibTransId="{EBEC3E84-7FDF-4617-A03B-B7FFEDD82211}"/>
    <dgm:cxn modelId="{EC840BDC-A8BF-4382-B7DA-3F024F835A07}" type="presOf" srcId="{74D2CBFB-789F-4621-8CD9-F5E2437F3F2A}" destId="{52E6DF18-1057-4431-9BE7-4F96E7FB3898}" srcOrd="0" destOrd="4" presId="urn:microsoft.com/office/officeart/2005/8/layout/process3"/>
    <dgm:cxn modelId="{7C7C77A5-AB75-4C92-BC1E-A1415DFCF312}" srcId="{62507271-602B-422C-B4CD-B597242A9246}" destId="{7DB32D3A-F5DC-4FCB-9503-6D0140ABD720}" srcOrd="1" destOrd="0" parTransId="{D61A10D2-8D77-4999-AD3C-A698572C65F3}" sibTransId="{20AB4CD9-4A14-4439-9C78-494CE85822F1}"/>
    <dgm:cxn modelId="{E4FEFCD8-7297-48E3-A5F5-A295D5DD224C}" type="presOf" srcId="{46C28420-AA57-4E6D-BFE9-B0C453BB09AE}" destId="{52E6DF18-1057-4431-9BE7-4F96E7FB3898}" srcOrd="0" destOrd="5" presId="urn:microsoft.com/office/officeart/2005/8/layout/process3"/>
    <dgm:cxn modelId="{FC807342-8175-414B-ABBE-D52BFA5688DC}" srcId="{62507271-602B-422C-B4CD-B597242A9246}" destId="{6EBC1223-EC9F-4E79-83EA-9A2E6314C2C1}" srcOrd="2" destOrd="0" parTransId="{DE54DDA8-9CFE-4CD0-B5EC-BB1C3FCE64AC}" sibTransId="{4AE81DB5-881C-4410-9335-527693532E58}"/>
    <dgm:cxn modelId="{62866298-5E10-42A2-89F4-835F27C91C8C}" srcId="{62507271-602B-422C-B4CD-B597242A9246}" destId="{B0662E4B-4971-48D1-8857-A65741908900}" srcOrd="0" destOrd="0" parTransId="{F0B30178-A53F-486A-9445-6763CC7E15BF}" sibTransId="{FB0DD20E-CE12-45A1-BB30-ED118CC46C74}"/>
    <dgm:cxn modelId="{950B4C9F-9494-436E-B55B-7E17224FA514}" srcId="{B0662E4B-4971-48D1-8857-A65741908900}" destId="{8B99BD2B-A440-41A0-BE8D-75740FDEEC77}" srcOrd="0" destOrd="0" parTransId="{FAB4B724-1EDD-4660-87F1-893771F94B2C}" sibTransId="{3E02C0E2-CD35-4009-8F77-DD26FB11AEB8}"/>
    <dgm:cxn modelId="{81E6218F-0F6C-4D2C-B354-CA0C3A59571E}" type="presOf" srcId="{6EBC1223-EC9F-4E79-83EA-9A2E6314C2C1}" destId="{91967346-BB2B-4B27-BEFF-B8DE13C7279B}" srcOrd="1" destOrd="0" presId="urn:microsoft.com/office/officeart/2005/8/layout/process3"/>
    <dgm:cxn modelId="{335365C3-D99C-4129-8494-579DC4A11B7A}" type="presOf" srcId="{761F90DB-8AC4-49C0-B6C0-69861B1DE483}" destId="{52E6DF18-1057-4431-9BE7-4F96E7FB3898}" srcOrd="0" destOrd="6" presId="urn:microsoft.com/office/officeart/2005/8/layout/process3"/>
    <dgm:cxn modelId="{CD4FA557-2010-42C1-B1F4-EAACC591EE27}" type="presOf" srcId="{B0662E4B-4971-48D1-8857-A65741908900}" destId="{825C1CCF-9EE0-4BB5-AAD7-B86F8655D51F}" srcOrd="0" destOrd="0" presId="urn:microsoft.com/office/officeart/2005/8/layout/process3"/>
    <dgm:cxn modelId="{DE23BA23-405C-4DB9-9A0D-E7794921755D}" type="presOf" srcId="{39B6E139-3169-4BFB-9F71-E8324537661A}" destId="{52E6DF18-1057-4431-9BE7-4F96E7FB3898}" srcOrd="0" destOrd="3" presId="urn:microsoft.com/office/officeart/2005/8/layout/process3"/>
    <dgm:cxn modelId="{3FAB4084-EF26-4B5A-893D-AAEDC404CC39}" srcId="{6EBC1223-EC9F-4E79-83EA-9A2E6314C2C1}" destId="{74D2CBFB-789F-4621-8CD9-F5E2437F3F2A}" srcOrd="4" destOrd="0" parTransId="{BF8407B5-9691-4955-88B1-F6A985B13319}" sibTransId="{D8F5C029-42FA-4930-BDE4-93BD5CE72BB2}"/>
    <dgm:cxn modelId="{ED2DBC83-33AB-42B6-A2B0-CFE5D424069E}" type="presOf" srcId="{FB0DD20E-CE12-45A1-BB30-ED118CC46C74}" destId="{3E71A9AC-C5D7-443E-9DA6-BEE6F2167DC8}" srcOrd="1" destOrd="0" presId="urn:microsoft.com/office/officeart/2005/8/layout/process3"/>
    <dgm:cxn modelId="{C33D8079-3719-4C79-91C9-74487B3E08A9}" type="presOf" srcId="{7DB32D3A-F5DC-4FCB-9503-6D0140ABD720}" destId="{E6E53DF5-9804-4B5C-808C-7934AF91A43A}" srcOrd="1" destOrd="0" presId="urn:microsoft.com/office/officeart/2005/8/layout/process3"/>
    <dgm:cxn modelId="{D4B26C95-4E07-4091-868C-1CD30C78F46C}" type="presOf" srcId="{B7BEBDF7-EE67-40B0-966C-4C173AE86E7D}" destId="{563EEAC8-9879-4476-9DA0-7CA4CB5EAC33}" srcOrd="0" destOrd="0" presId="urn:microsoft.com/office/officeart/2005/8/layout/process3"/>
    <dgm:cxn modelId="{5E30888F-DEBF-42EF-B32D-27F681596D31}" srcId="{6EBC1223-EC9F-4E79-83EA-9A2E6314C2C1}" destId="{761F90DB-8AC4-49C0-B6C0-69861B1DE483}" srcOrd="6" destOrd="0" parTransId="{90FA4B72-7584-470F-AF4E-063D38DB2E07}" sibTransId="{EF0D0CE0-7B5A-4EF3-A49D-8945622C6512}"/>
    <dgm:cxn modelId="{9E574391-172C-4808-B695-79930196311F}" srcId="{6EBC1223-EC9F-4E79-83EA-9A2E6314C2C1}" destId="{39B6E139-3169-4BFB-9F71-E8324537661A}" srcOrd="3" destOrd="0" parTransId="{A6361414-5D16-4106-82B4-6F93CAA95FFD}" sibTransId="{C2058C59-AB11-48AF-A540-8D7F0E2575E4}"/>
    <dgm:cxn modelId="{782EEAC7-EFEA-42AC-AC0D-CAFDDDF56796}" type="presOf" srcId="{8B99BD2B-A440-41A0-BE8D-75740FDEEC77}" destId="{8120804F-A652-4C5B-B11B-D9C051EE7A37}" srcOrd="0" destOrd="0" presId="urn:microsoft.com/office/officeart/2005/8/layout/process3"/>
    <dgm:cxn modelId="{8FEA5DEA-220A-4660-BEDA-561ADF307501}" srcId="{D73C07AE-7750-4A38-B7B1-6DDAACA1D99E}" destId="{B7BEBDF7-EE67-40B0-966C-4C173AE86E7D}" srcOrd="0" destOrd="0" parTransId="{E2D632BA-1DB0-4132-B179-F0675C3B1DA0}" sibTransId="{4AB14F62-A975-4301-A1DF-F62BB78F558B}"/>
    <dgm:cxn modelId="{EC34674E-EC6F-4F73-A1F7-4EDABA6693DC}" type="presOf" srcId="{6EBC1223-EC9F-4E79-83EA-9A2E6314C2C1}" destId="{48C24B87-5E1D-47DD-8A90-ECF358E6071A}" srcOrd="0" destOrd="0" presId="urn:microsoft.com/office/officeart/2005/8/layout/process3"/>
    <dgm:cxn modelId="{E273985B-7C93-4ED5-B2AB-64B3B2031CC2}" type="presOf" srcId="{20AB4CD9-4A14-4439-9C78-494CE85822F1}" destId="{B0412EE4-99A9-4587-BD18-30BC5D574DCD}" srcOrd="0" destOrd="0" presId="urn:microsoft.com/office/officeart/2005/8/layout/process3"/>
    <dgm:cxn modelId="{1D9A9203-6076-461C-965B-D4360ABA88A9}" type="presOf" srcId="{62507271-602B-422C-B4CD-B597242A9246}" destId="{A1AF5AB5-D4AF-493E-A1E1-F23E48B25D50}" srcOrd="0" destOrd="0" presId="urn:microsoft.com/office/officeart/2005/8/layout/process3"/>
    <dgm:cxn modelId="{9BDD6B4E-9888-4E7D-8BB2-8E7F4535BCEF}" srcId="{6EBC1223-EC9F-4E79-83EA-9A2E6314C2C1}" destId="{731C1C96-CB09-4C72-ABE6-FF301144DBC7}" srcOrd="7" destOrd="0" parTransId="{BAE1BF0F-EA9F-4E07-8112-1EC003313D50}" sibTransId="{3BF9B9FE-6E8C-451B-87D7-144080E4DE33}"/>
    <dgm:cxn modelId="{F24FA741-29D1-4D93-8B86-507AADE8C606}" srcId="{6EBC1223-EC9F-4E79-83EA-9A2E6314C2C1}" destId="{46C28420-AA57-4E6D-BFE9-B0C453BB09AE}" srcOrd="5" destOrd="0" parTransId="{6BF7BD5E-AC11-4C01-A2C6-4738E5CA507A}" sibTransId="{1DEFF109-C87F-4F4F-BE9F-1265613887CC}"/>
    <dgm:cxn modelId="{39FFEF0D-BA1C-479E-A1F7-2CB6F506D7FF}" type="presOf" srcId="{4AE81DB5-881C-4410-9335-527693532E58}" destId="{BF8A1F7E-647C-4850-8E76-1ED51543AD68}" srcOrd="1" destOrd="0" presId="urn:microsoft.com/office/officeart/2005/8/layout/process3"/>
    <dgm:cxn modelId="{A3255C0A-1D76-41CB-80BC-D34D898C8A00}" srcId="{62507271-602B-422C-B4CD-B597242A9246}" destId="{D73C07AE-7750-4A38-B7B1-6DDAACA1D99E}" srcOrd="3" destOrd="0" parTransId="{5EC82498-E78C-4AD9-A909-19A529832BC4}" sibTransId="{07845206-5286-4D13-AE79-1B61A3B8384C}"/>
    <dgm:cxn modelId="{CCBCC9FA-7611-40A4-8B73-3A851498BBA4}" type="presOf" srcId="{7DB32D3A-F5DC-4FCB-9503-6D0140ABD720}" destId="{28456A1A-AD92-4A80-B3C6-2DC62E6366B2}" srcOrd="0" destOrd="0" presId="urn:microsoft.com/office/officeart/2005/8/layout/process3"/>
    <dgm:cxn modelId="{0FEEFC05-4A6D-4C82-B40E-9DDBD1A43321}" type="presOf" srcId="{7861292E-A7F4-4218-BA64-8D65ACD015B2}" destId="{52E6DF18-1057-4431-9BE7-4F96E7FB3898}" srcOrd="0" destOrd="1" presId="urn:microsoft.com/office/officeart/2005/8/layout/process3"/>
    <dgm:cxn modelId="{14A44BE2-ED53-4197-A6CF-2B726FBDA7BE}" type="presOf" srcId="{B0662E4B-4971-48D1-8857-A65741908900}" destId="{CA5080DE-ACEA-4D30-BD19-13BC0D89E4B2}" srcOrd="1" destOrd="0" presId="urn:microsoft.com/office/officeart/2005/8/layout/process3"/>
    <dgm:cxn modelId="{856A988E-E5DE-46C7-8D20-ACA1AF0595EB}" type="presParOf" srcId="{A1AF5AB5-D4AF-493E-A1E1-F23E48B25D50}" destId="{B2EBA20B-7946-413F-9228-7EDB692914F5}" srcOrd="0" destOrd="0" presId="urn:microsoft.com/office/officeart/2005/8/layout/process3"/>
    <dgm:cxn modelId="{7C44E5B6-CABF-431D-95C6-D461DED9CD39}" type="presParOf" srcId="{B2EBA20B-7946-413F-9228-7EDB692914F5}" destId="{825C1CCF-9EE0-4BB5-AAD7-B86F8655D51F}" srcOrd="0" destOrd="0" presId="urn:microsoft.com/office/officeart/2005/8/layout/process3"/>
    <dgm:cxn modelId="{04E88F58-5CC1-4105-A51B-93DEE8A9972D}" type="presParOf" srcId="{B2EBA20B-7946-413F-9228-7EDB692914F5}" destId="{CA5080DE-ACEA-4D30-BD19-13BC0D89E4B2}" srcOrd="1" destOrd="0" presId="urn:microsoft.com/office/officeart/2005/8/layout/process3"/>
    <dgm:cxn modelId="{467C9530-B1A7-4649-8D38-3367F91A3C29}" type="presParOf" srcId="{B2EBA20B-7946-413F-9228-7EDB692914F5}" destId="{8120804F-A652-4C5B-B11B-D9C051EE7A37}" srcOrd="2" destOrd="0" presId="urn:microsoft.com/office/officeart/2005/8/layout/process3"/>
    <dgm:cxn modelId="{2BCAEAC3-8F86-4278-839D-B35C69A2503E}" type="presParOf" srcId="{A1AF5AB5-D4AF-493E-A1E1-F23E48B25D50}" destId="{C8621CBD-EFF7-4CC0-A026-6E056F3223D1}" srcOrd="1" destOrd="0" presId="urn:microsoft.com/office/officeart/2005/8/layout/process3"/>
    <dgm:cxn modelId="{5B8546EB-88C1-4433-933B-D6AE8A451DFC}" type="presParOf" srcId="{C8621CBD-EFF7-4CC0-A026-6E056F3223D1}" destId="{3E71A9AC-C5D7-443E-9DA6-BEE6F2167DC8}" srcOrd="0" destOrd="0" presId="urn:microsoft.com/office/officeart/2005/8/layout/process3"/>
    <dgm:cxn modelId="{B1AD50F2-9121-42B3-823F-22EABB35BA6C}" type="presParOf" srcId="{A1AF5AB5-D4AF-493E-A1E1-F23E48B25D50}" destId="{63C34E3F-17D4-463C-B6B7-6828D20098D8}" srcOrd="2" destOrd="0" presId="urn:microsoft.com/office/officeart/2005/8/layout/process3"/>
    <dgm:cxn modelId="{BCF80E12-7345-4C0C-A299-AC80133B0BF0}" type="presParOf" srcId="{63C34E3F-17D4-463C-B6B7-6828D20098D8}" destId="{28456A1A-AD92-4A80-B3C6-2DC62E6366B2}" srcOrd="0" destOrd="0" presId="urn:microsoft.com/office/officeart/2005/8/layout/process3"/>
    <dgm:cxn modelId="{9AD25182-A289-49A0-BA1B-6F8D513FE86A}" type="presParOf" srcId="{63C34E3F-17D4-463C-B6B7-6828D20098D8}" destId="{E6E53DF5-9804-4B5C-808C-7934AF91A43A}" srcOrd="1" destOrd="0" presId="urn:microsoft.com/office/officeart/2005/8/layout/process3"/>
    <dgm:cxn modelId="{6D58AB31-9596-4D5B-9DF1-5D8F9FE6F8CA}" type="presParOf" srcId="{63C34E3F-17D4-463C-B6B7-6828D20098D8}" destId="{A702F9CD-8217-433F-9877-2412320ADEB7}" srcOrd="2" destOrd="0" presId="urn:microsoft.com/office/officeart/2005/8/layout/process3"/>
    <dgm:cxn modelId="{405C1424-8154-4D13-9D88-620B6B61B18E}" type="presParOf" srcId="{A1AF5AB5-D4AF-493E-A1E1-F23E48B25D50}" destId="{B0412EE4-99A9-4587-BD18-30BC5D574DCD}" srcOrd="3" destOrd="0" presId="urn:microsoft.com/office/officeart/2005/8/layout/process3"/>
    <dgm:cxn modelId="{E80FF38F-5EC7-473C-BE68-0CBF24AFC034}" type="presParOf" srcId="{B0412EE4-99A9-4587-BD18-30BC5D574DCD}" destId="{EE6EC887-545C-4DE6-AA4A-2847C1F83C5E}" srcOrd="0" destOrd="0" presId="urn:microsoft.com/office/officeart/2005/8/layout/process3"/>
    <dgm:cxn modelId="{57CB1562-B912-4FBD-B0C5-CBDEE0B11D68}" type="presParOf" srcId="{A1AF5AB5-D4AF-493E-A1E1-F23E48B25D50}" destId="{C5F1A752-1263-4917-9298-078C35A12916}" srcOrd="4" destOrd="0" presId="urn:microsoft.com/office/officeart/2005/8/layout/process3"/>
    <dgm:cxn modelId="{CDFF925C-F595-4B37-9CB4-DF509FA67360}" type="presParOf" srcId="{C5F1A752-1263-4917-9298-078C35A12916}" destId="{48C24B87-5E1D-47DD-8A90-ECF358E6071A}" srcOrd="0" destOrd="0" presId="urn:microsoft.com/office/officeart/2005/8/layout/process3"/>
    <dgm:cxn modelId="{0FD9A50B-65ED-4FDE-BF3C-9DE4C7EBBF12}" type="presParOf" srcId="{C5F1A752-1263-4917-9298-078C35A12916}" destId="{91967346-BB2B-4B27-BEFF-B8DE13C7279B}" srcOrd="1" destOrd="0" presId="urn:microsoft.com/office/officeart/2005/8/layout/process3"/>
    <dgm:cxn modelId="{E0EA4301-C230-46CF-A949-92338E583AF0}" type="presParOf" srcId="{C5F1A752-1263-4917-9298-078C35A12916}" destId="{52E6DF18-1057-4431-9BE7-4F96E7FB3898}" srcOrd="2" destOrd="0" presId="urn:microsoft.com/office/officeart/2005/8/layout/process3"/>
    <dgm:cxn modelId="{B31F9522-FC49-4A82-93C3-F442C5356CD6}" type="presParOf" srcId="{A1AF5AB5-D4AF-493E-A1E1-F23E48B25D50}" destId="{23A5848F-1839-457F-9A2A-61485628223F}" srcOrd="5" destOrd="0" presId="urn:microsoft.com/office/officeart/2005/8/layout/process3"/>
    <dgm:cxn modelId="{BDF567CC-E05C-40CE-8EF5-E5CA230A48DD}" type="presParOf" srcId="{23A5848F-1839-457F-9A2A-61485628223F}" destId="{BF8A1F7E-647C-4850-8E76-1ED51543AD68}" srcOrd="0" destOrd="0" presId="urn:microsoft.com/office/officeart/2005/8/layout/process3"/>
    <dgm:cxn modelId="{6C894EE2-36A2-456E-813F-EB8562B8E115}" type="presParOf" srcId="{A1AF5AB5-D4AF-493E-A1E1-F23E48B25D50}" destId="{A17BF1CA-347C-4036-8520-70A670E0A231}" srcOrd="6" destOrd="0" presId="urn:microsoft.com/office/officeart/2005/8/layout/process3"/>
    <dgm:cxn modelId="{B8ED723A-F057-4956-BE2E-999D128449AE}" type="presParOf" srcId="{A17BF1CA-347C-4036-8520-70A670E0A231}" destId="{7DFA3CE6-89DB-416F-85E1-CEB59DC07F0E}" srcOrd="0" destOrd="0" presId="urn:microsoft.com/office/officeart/2005/8/layout/process3"/>
    <dgm:cxn modelId="{219AB674-A65B-4DA9-A8D7-49B4F8BD79FE}" type="presParOf" srcId="{A17BF1CA-347C-4036-8520-70A670E0A231}" destId="{8948E791-44EC-44C0-8A9D-FD049CBCFDB1}" srcOrd="1" destOrd="0" presId="urn:microsoft.com/office/officeart/2005/8/layout/process3"/>
    <dgm:cxn modelId="{38E40997-15BE-4B77-B490-9336BF577712}" type="presParOf" srcId="{A17BF1CA-347C-4036-8520-70A670E0A231}" destId="{563EEAC8-9879-4476-9DA0-7CA4CB5EAC33}" srcOrd="2" destOrd="0" presId="urn:microsoft.com/office/officeart/2005/8/layout/process3"/>
  </dgm:cxnLst>
  <dgm:bg/>
  <dgm:whole/>
  <dgm:extLst>
    <a:ext uri="http://schemas.microsoft.com/office/drawing/2008/diagram">
      <dsp:dataModelExt xmlns="" xmlns:dsp="http://schemas.microsoft.com/office/drawing/2008/diagram" relId="rId8" minVer="http://schemas.openxmlformats.org/drawingml/2006/diagram"/>
    </a:ext>
  </dgm:extLst>
</dgm:dataModel>
</file>

<file path=ppt/diagrams/layout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latinLnBrk="0">
              <a:defRPr lang="es-ES" sz="1200"/>
            </a:lvl1pPr>
            <a:extLst/>
          </a:lstStyle>
          <a:p>
            <a:endParaRPr lang="es-E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latinLnBrk="0">
              <a:defRPr lang="es-ES" sz="1200"/>
            </a:lvl1pPr>
            <a:extLst/>
          </a:lstStyle>
          <a:p>
            <a:fld id="{A8ADFD5B-A66C-449C-B6E8-FB716D07777D}" type="datetimeFigureOut">
              <a:rPr/>
              <a:pPr/>
              <a:t>15/04/2014</a:t>
            </a:fld>
            <a:endParaRPr lang="es-E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extLst/>
          </a:lstStyle>
          <a:p>
            <a:endParaRPr lang="es-E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extLs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latinLnBrk="0">
              <a:defRPr lang="es-ES" sz="1200"/>
            </a:lvl1pPr>
            <a:extLst/>
          </a:lstStyle>
          <a:p>
            <a:endParaRPr lang="es-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latinLnBrk="0">
              <a:defRPr lang="es-ES" sz="1200"/>
            </a:lvl1pPr>
            <a:extLst/>
          </a:lstStyle>
          <a:p>
            <a:fld id="{CA5D3BF3-D352-46FC-8343-31F56E6730EA}" type="slidenum">
              <a:rPr/>
              <a:pPr/>
              <a:t>‹Nº›</a:t>
            </a:fld>
            <a:endParaRPr lang="es-ES"/>
          </a:p>
        </p:txBody>
      </p:sp>
    </p:spTree>
    <p:extLst>
      <p:ext uri="{BB962C8B-B14F-4D97-AF65-F5344CB8AC3E}">
        <p14:creationId xmlns="" xmlns:p14="http://schemas.microsoft.com/office/powerpoint/2010/main" val="3335024995"/>
      </p:ext>
    </p:extLst>
  </p:cSld>
  <p:clrMap bg1="lt1" tx1="dk1" bg2="lt2" tx2="dk2" accent1="accent1" accent2="accent2" accent3="accent3" accent4="accent4" accent5="accent5" accent6="accent6" hlink="hlink" folHlink="folHlink"/>
  <p:notesStyle>
    <a:lvl1pPr marL="0" algn="l" rtl="0" latinLnBrk="0">
      <a:defRPr lang="es-ES" sz="1200" kern="1200">
        <a:solidFill>
          <a:schemeClr val="tx1"/>
        </a:solidFill>
        <a:latin typeface="+mn-lt"/>
        <a:ea typeface="+mn-ea"/>
        <a:cs typeface="+mn-cs"/>
      </a:defRPr>
    </a:lvl1pPr>
    <a:lvl2pPr marL="457200" algn="l" rtl="0" latinLnBrk="0">
      <a:defRPr lang="es-ES" sz="1200" kern="1200">
        <a:solidFill>
          <a:schemeClr val="tx1"/>
        </a:solidFill>
        <a:latin typeface="+mn-lt"/>
        <a:ea typeface="+mn-ea"/>
        <a:cs typeface="+mn-cs"/>
      </a:defRPr>
    </a:lvl2pPr>
    <a:lvl3pPr marL="914400" algn="l" rtl="0" latinLnBrk="0">
      <a:defRPr lang="es-ES" sz="1200" kern="1200">
        <a:solidFill>
          <a:schemeClr val="tx1"/>
        </a:solidFill>
        <a:latin typeface="+mn-lt"/>
        <a:ea typeface="+mn-ea"/>
        <a:cs typeface="+mn-cs"/>
      </a:defRPr>
    </a:lvl3pPr>
    <a:lvl4pPr marL="1371600" algn="l" rtl="0" latinLnBrk="0">
      <a:defRPr lang="es-ES" sz="1200" kern="1200">
        <a:solidFill>
          <a:schemeClr val="tx1"/>
        </a:solidFill>
        <a:latin typeface="+mn-lt"/>
        <a:ea typeface="+mn-ea"/>
        <a:cs typeface="+mn-cs"/>
      </a:defRPr>
    </a:lvl4pPr>
    <a:lvl5pPr marL="1828800" algn="l" rtl="0" latinLnBrk="0">
      <a:defRPr lang="es-ES" sz="1200" kern="1200">
        <a:solidFill>
          <a:schemeClr val="tx1"/>
        </a:solidFill>
        <a:latin typeface="+mn-lt"/>
        <a:ea typeface="+mn-ea"/>
        <a:cs typeface="+mn-cs"/>
      </a:defRPr>
    </a:lvl5pPr>
    <a:lvl6pPr marL="2286000" algn="l" rtl="0" latinLnBrk="0">
      <a:defRPr lang="es-ES" sz="1200" kern="1200">
        <a:solidFill>
          <a:schemeClr val="tx1"/>
        </a:solidFill>
        <a:latin typeface="+mn-lt"/>
        <a:ea typeface="+mn-ea"/>
        <a:cs typeface="+mn-cs"/>
      </a:defRPr>
    </a:lvl6pPr>
    <a:lvl7pPr marL="2743200" algn="l" rtl="0" latinLnBrk="0">
      <a:defRPr lang="es-ES" sz="1200" kern="1200">
        <a:solidFill>
          <a:schemeClr val="tx1"/>
        </a:solidFill>
        <a:latin typeface="+mn-lt"/>
        <a:ea typeface="+mn-ea"/>
        <a:cs typeface="+mn-cs"/>
      </a:defRPr>
    </a:lvl7pPr>
    <a:lvl8pPr marL="3200400" algn="l" rtl="0" latinLnBrk="0">
      <a:defRPr lang="es-ES" sz="1200" kern="1200">
        <a:solidFill>
          <a:schemeClr val="tx1"/>
        </a:solidFill>
        <a:latin typeface="+mn-lt"/>
        <a:ea typeface="+mn-ea"/>
        <a:cs typeface="+mn-cs"/>
      </a:defRPr>
    </a:lvl8pPr>
    <a:lvl9pPr marL="3657600" algn="l" rtl="0" latinLnBrk="0">
      <a:defRPr lang="es-ES"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1</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3</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4</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5</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6</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A5D3BF3-D352-46FC-8343-31F56E6730EA}" type="slidenum">
              <a:rPr lang="es-ES" smtClean="0"/>
              <a:pPr/>
              <a:t>11</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extLst/>
          </a:lstStyle>
          <a:p>
            <a:endParaRPr lang="es-ES"/>
          </a:p>
        </p:txBody>
      </p:sp>
      <p:sp>
        <p:nvSpPr>
          <p:cNvPr id="4" name="Rectangle 3"/>
          <p:cNvSpPr>
            <a:spLocks noGrp="1"/>
          </p:cNvSpPr>
          <p:nvPr>
            <p:ph type="sldNum" sz="quarter" idx="10"/>
          </p:nvPr>
        </p:nvSpPr>
        <p:spPr/>
        <p:txBody>
          <a:bodyPr/>
          <a:lstStyle>
            <a:extLst/>
          </a:lstStyle>
          <a:p>
            <a:fld id="{CA5D3BF3-D352-46FC-8343-31F56E6730EA}" type="slidenum">
              <a:rPr lang="es-ES" smtClean="0"/>
              <a:pPr/>
              <a:t>28</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Diapositiva de título">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lang="es-ES"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pPr eaLnBrk="1" latinLnBrk="0" hangingPunct="1"/>
            <a:r>
              <a:rPr lang="es-ES" smtClean="0"/>
              <a:t>Haga clic para modificar el estilo de subtítulo del patrón</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lang="es-ES" sz="2000">
                <a:solidFill>
                  <a:srgbClr val="FFFFFF"/>
                </a:solidFill>
              </a:defRPr>
            </a:lvl1pPr>
            <a:extLst/>
          </a:lstStyle>
          <a:p>
            <a:pPr algn="ctr"/>
            <a:fld id="{047E157E-8DCB-4F70-A0AF-5EB586A91DD4}" type="datetime1">
              <a:rPr kumimoji="0" lang="es-ES">
                <a:solidFill>
                  <a:srgbClr val="FFFFFF"/>
                </a:solidFill>
              </a:rPr>
              <a:pPr algn="ctr"/>
              <a:t>28/04/2014</a:t>
            </a:fld>
            <a:endParaRPr kumimoji="0" lang="es-ES" sz="200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lang="es-ES">
                <a:solidFill>
                  <a:schemeClr val="tx2"/>
                </a:solidFill>
              </a:defRPr>
            </a:lvl1pPr>
            <a:extLst/>
          </a:lstStyle>
          <a:p>
            <a:pPr algn="r"/>
            <a:endParaRPr kumimoji="0" lang="es-ES">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lang="es-ES">
                <a:solidFill>
                  <a:schemeClr val="tx2"/>
                </a:solidFill>
              </a:defRPr>
            </a:lvl1pPr>
            <a:extLst/>
          </a:lstStyle>
          <a:p>
            <a:fld id="{8F82E0A0-C266-4798-8C8F-B9F91E9DA37E}" type="slidenum">
              <a:rPr kumimoji="0" lang="es-ES">
                <a:solidFill>
                  <a:schemeClr val="tx2"/>
                </a:solidFill>
              </a:rPr>
              <a:pPr/>
              <a:t>‹Nº›</a:t>
            </a:fld>
            <a:endParaRPr kumimoji="0" lang="es-ES">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lang="es-ES" cap="all" baseline="0"/>
            </a:lvl1pPr>
            <a:extLst/>
          </a:lstStyle>
          <a:p>
            <a:pPr eaLnBrk="1" latinLnBrk="0" hangingPunct="1"/>
            <a:r>
              <a:rPr lang="es-ES" smtClean="0"/>
              <a:t>Haga clic para modificar el estilo de título del patrón</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Diseño personalizado">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Rectangle 2"/>
          <p:cNvSpPr>
            <a:spLocks noGrp="1"/>
          </p:cNvSpPr>
          <p:nvPr>
            <p:ph type="dt" sz="half" idx="10"/>
          </p:nvPr>
        </p:nvSpPr>
        <p:spPr/>
        <p:txBody>
          <a:bodyPr/>
          <a:lstStyle>
            <a:extLst/>
          </a:lstStyle>
          <a:p>
            <a:fld id="{E4606EA6-EFEA-4C30-9264-4F9291A5780D}" type="datetime1">
              <a:rPr/>
              <a:pPr/>
              <a:t>15/04/2014</a:t>
            </a:fld>
            <a:endParaRPr kumimoji="0" lang="es-ES"/>
          </a:p>
        </p:txBody>
      </p:sp>
      <p:sp>
        <p:nvSpPr>
          <p:cNvPr id="4" name="Rectangle 3"/>
          <p:cNvSpPr>
            <a:spLocks noGrp="1"/>
          </p:cNvSpPr>
          <p:nvPr>
            <p:ph type="ftr" sz="quarter" idx="11"/>
          </p:nvPr>
        </p:nvSpPr>
        <p:spPr/>
        <p:txBody>
          <a:bodyPr/>
          <a:lstStyle>
            <a:extLst/>
          </a:lstStyle>
          <a:p>
            <a:endParaRPr kumimoji="0" lang="es-ES"/>
          </a:p>
        </p:txBody>
      </p:sp>
      <p:sp>
        <p:nvSpPr>
          <p:cNvPr id="5" name="Rectangle 4"/>
          <p:cNvSpPr>
            <a:spLocks noGrp="1"/>
          </p:cNvSpPr>
          <p:nvPr>
            <p:ph type="sldNum" sz="quarter" idx="12"/>
          </p:nvPr>
        </p:nvSpPr>
        <p:spPr/>
        <p:txBody>
          <a:bodyPr/>
          <a:lstStyle>
            <a:extLst/>
          </a:lstStyle>
          <a:p>
            <a:pPr algn="ctr"/>
            <a:fld id="{8F82E0A0-C266-4798-8C8F-B9F91E9DA37E}" type="slidenum">
              <a:rPr kumimoji="0" lang="es-ES" sz="1400" b="1">
                <a:solidFill>
                  <a:srgbClr val="FFFFFF"/>
                </a:solidFill>
              </a:rPr>
              <a:pPr algn="ctr"/>
              <a:t>‹Nº›</a:t>
            </a:fld>
            <a:endParaRPr kumimoji="0" lang="es-ES"/>
          </a:p>
        </p:txBody>
      </p:sp>
      <p:sp>
        <p:nvSpPr>
          <p:cNvPr id="7" name="Rectangle 6"/>
          <p:cNvSpPr>
            <a:spLocks noGrp="1"/>
          </p:cNvSpPr>
          <p:nvPr>
            <p:ph sz="quarter" idx="13"/>
          </p:nvPr>
        </p:nvSpPr>
        <p:spPr>
          <a:xfrm>
            <a:off x="609600" y="1352550"/>
            <a:ext cx="8153400" cy="32766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lang="es-ES" sz="2800">
                <a:solidFill>
                  <a:schemeClr val="tx2"/>
                </a:solidFill>
              </a:defRPr>
            </a:lvl1pPr>
            <a:lvl2pPr eaLnBrk="1" latinLnBrk="0" hangingPunct="1">
              <a:buNone/>
              <a:defRPr kumimoji="0" lang="es-ES" sz="1800">
                <a:solidFill>
                  <a:schemeClr val="tx1">
                    <a:tint val="75000"/>
                  </a:schemeClr>
                </a:solidFill>
              </a:defRPr>
            </a:lvl2pPr>
            <a:lvl3pPr eaLnBrk="1" latinLnBrk="0" hangingPunct="1">
              <a:buNone/>
              <a:defRPr kumimoji="0" lang="es-ES" sz="1600">
                <a:solidFill>
                  <a:schemeClr val="tx1">
                    <a:tint val="75000"/>
                  </a:schemeClr>
                </a:solidFill>
              </a:defRPr>
            </a:lvl3pPr>
            <a:lvl4pPr eaLnBrk="1" latinLnBrk="0" hangingPunct="1">
              <a:buNone/>
              <a:defRPr kumimoji="0" lang="es-ES" sz="1400">
                <a:solidFill>
                  <a:schemeClr val="tx1">
                    <a:tint val="75000"/>
                  </a:schemeClr>
                </a:solidFill>
              </a:defRPr>
            </a:lvl4pPr>
            <a:lvl5pPr eaLnBrk="1" latinLnBrk="0" hangingPunct="1">
              <a:buNone/>
              <a:defRPr kumimoji="0" lang="es-ES" sz="1400">
                <a:solidFill>
                  <a:schemeClr val="tx1">
                    <a:tint val="75000"/>
                  </a:schemeClr>
                </a:solidFill>
              </a:defRPr>
            </a:lvl5pPr>
            <a:extLst/>
          </a:lstStyle>
          <a:p>
            <a:pPr lvl="0" eaLnBrk="1" latinLnBrk="0" hangingPunct="1"/>
            <a:r>
              <a:rPr lang="es-ES" smtClean="0"/>
              <a:t>Haga clic para modificar el estilo de texto del patrón</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lang="es-ES" sz="4400" b="0" cap="none">
                <a:solidFill>
                  <a:srgbClr val="FFFFFF"/>
                </a:solidFill>
              </a:defRPr>
            </a:lvl1pPr>
            <a:extLst/>
          </a:lstStyle>
          <a:p>
            <a:r>
              <a:rPr kumimoji="0" lang="es-ES"/>
              <a:t>Haga clic para modificar el estilo de título del patrón</a:t>
            </a:r>
          </a:p>
        </p:txBody>
      </p:sp>
      <p:sp>
        <p:nvSpPr>
          <p:cNvPr id="12" name="Date Placeholder 11"/>
          <p:cNvSpPr>
            <a:spLocks noGrp="1"/>
          </p:cNvSpPr>
          <p:nvPr>
            <p:ph type="dt" sz="half" idx="10"/>
          </p:nvPr>
        </p:nvSpPr>
        <p:spPr/>
        <p:txBody>
          <a:bodyPr/>
          <a:lstStyle>
            <a:extLst/>
          </a:lstStyle>
          <a:p>
            <a:fld id="{6FCF9F07-3BC7-4570-B054-79111B0A380C}" type="datetime1">
              <a:rPr/>
              <a:pPr/>
              <a:t>15/04/2014</a:t>
            </a:fld>
            <a:endParaRPr kumimoji="0" lang="es-E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lang="es-ES" sz="2400">
                <a:solidFill>
                  <a:srgbClr val="FFFFFF"/>
                </a:solidFill>
              </a:defRPr>
            </a:lvl1pPr>
            <a:extLst/>
          </a:lstStyle>
          <a:p>
            <a:pPr algn="ctr"/>
            <a:fld id="{8F82E0A0-C266-4798-8C8F-B9F91E9DA37E}" type="slidenum">
              <a:rPr kumimoji="0" lang="es-ES" sz="2400" b="1">
                <a:solidFill>
                  <a:srgbClr val="FFFFFF"/>
                </a:solidFill>
              </a:rPr>
              <a:pPr algn="ctr"/>
              <a:t>‹Nº›</a:t>
            </a:fld>
            <a:endParaRPr kumimoji="0" lang="es-ES" sz="2400">
              <a:solidFill>
                <a:srgbClr val="FFFFFF"/>
              </a:solidFill>
            </a:endParaRPr>
          </a:p>
        </p:txBody>
      </p:sp>
      <p:sp>
        <p:nvSpPr>
          <p:cNvPr id="14" name="Footer Placeholder 13"/>
          <p:cNvSpPr>
            <a:spLocks noGrp="1"/>
          </p:cNvSpPr>
          <p:nvPr>
            <p:ph type="ftr" sz="quarter" idx="12"/>
          </p:nvPr>
        </p:nvSpPr>
        <p:spPr/>
        <p:txBody>
          <a:bodyPr/>
          <a:lstStyle>
            <a:extLst/>
          </a:lstStyle>
          <a:p>
            <a:endParaRPr kumimoji="0" lang="es-E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9" name="Content Placeholder 8"/>
          <p:cNvSpPr>
            <a:spLocks noGrp="1"/>
          </p:cNvSpPr>
          <p:nvPr>
            <p:ph sz="quarter" idx="13"/>
          </p:nvPr>
        </p:nvSpPr>
        <p:spPr>
          <a:xfrm>
            <a:off x="609600" y="1352551"/>
            <a:ext cx="3886200" cy="3268624"/>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1" name="Content Placeholder 10"/>
          <p:cNvSpPr>
            <a:spLocks noGrp="1"/>
          </p:cNvSpPr>
          <p:nvPr>
            <p:ph sz="quarter" idx="14"/>
          </p:nvPr>
        </p:nvSpPr>
        <p:spPr>
          <a:xfrm>
            <a:off x="4844901" y="1352549"/>
            <a:ext cx="3886200" cy="3268625"/>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8" name="Date Placeholder 7"/>
          <p:cNvSpPr>
            <a:spLocks noGrp="1"/>
          </p:cNvSpPr>
          <p:nvPr>
            <p:ph type="dt" sz="half" idx="15"/>
          </p:nvPr>
        </p:nvSpPr>
        <p:spPr/>
        <p:txBody>
          <a:bodyPr rtlCol="0"/>
          <a:lstStyle>
            <a:extLst/>
          </a:lstStyle>
          <a:p>
            <a:fld id="{E4606EA6-EFEA-4C30-9264-4F9291A5780D}" type="datetime1">
              <a:rPr/>
              <a:pPr/>
              <a:t>15/04/2014</a:t>
            </a:fld>
            <a:endParaRPr kumimoji="0" lang="es-ES"/>
          </a:p>
        </p:txBody>
      </p:sp>
      <p:sp>
        <p:nvSpPr>
          <p:cNvPr id="10" name="Slide Number Placeholder 9"/>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2" name="Footer Placeholder 11"/>
          <p:cNvSpPr>
            <a:spLocks noGrp="1"/>
          </p:cNvSpPr>
          <p:nvPr>
            <p:ph type="ftr" sz="quarter" idx="17"/>
          </p:nvPr>
        </p:nvSpPr>
        <p:spPr/>
        <p:txBody>
          <a:bodyPr rtlCol="0"/>
          <a:lstStyle>
            <a:extLst/>
          </a:lstStyle>
          <a:p>
            <a:endParaRPr kumimoji="0"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lang="es-ES"/>
            </a:lvl1pPr>
            <a:extLst/>
          </a:lstStyle>
          <a:p>
            <a:pPr eaLnBrk="1" latinLnBrk="0" hangingPunct="1"/>
            <a:r>
              <a:rPr lang="es-ES" smtClean="0"/>
              <a:t>Haga clic para modificar el estilo de título del patrón</a:t>
            </a:r>
            <a:endParaRPr/>
          </a:p>
        </p:txBody>
      </p:sp>
      <p:sp>
        <p:nvSpPr>
          <p:cNvPr id="11" name="Content Placeholder 10"/>
          <p:cNvSpPr>
            <a:spLocks noGrp="1"/>
          </p:cNvSpPr>
          <p:nvPr>
            <p:ph sz="quarter" idx="13"/>
          </p:nvPr>
        </p:nvSpPr>
        <p:spPr>
          <a:xfrm>
            <a:off x="609600" y="1919818"/>
            <a:ext cx="3886200"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3" name="Content Placeholder 12"/>
          <p:cNvSpPr>
            <a:spLocks noGrp="1"/>
          </p:cNvSpPr>
          <p:nvPr>
            <p:ph sz="quarter" idx="14"/>
          </p:nvPr>
        </p:nvSpPr>
        <p:spPr>
          <a:xfrm>
            <a:off x="4800600" y="1919818"/>
            <a:ext cx="3886200" cy="26289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
        <p:nvSpPr>
          <p:cNvPr id="10" name="Date Placeholder 9"/>
          <p:cNvSpPr>
            <a:spLocks noGrp="1"/>
          </p:cNvSpPr>
          <p:nvPr>
            <p:ph type="dt" sz="half" idx="15"/>
          </p:nvPr>
        </p:nvSpPr>
        <p:spPr/>
        <p:txBody>
          <a:bodyPr rtlCol="0"/>
          <a:lstStyle>
            <a:extLst/>
          </a:lstStyle>
          <a:p>
            <a:fld id="{E4606EA6-EFEA-4C30-9264-4F9291A5780D}" type="datetime1">
              <a:rPr/>
              <a:pPr/>
              <a:t>15/04/2014</a:t>
            </a:fld>
            <a:endParaRPr kumimoji="0" lang="es-ES"/>
          </a:p>
        </p:txBody>
      </p:sp>
      <p:sp>
        <p:nvSpPr>
          <p:cNvPr id="12" name="Slide Number Placeholder 11"/>
          <p:cNvSpPr>
            <a:spLocks noGrp="1"/>
          </p:cNvSpPr>
          <p:nvPr>
            <p:ph type="sldNum" sz="quarter" idx="16"/>
          </p:nvPr>
        </p:nvSpPr>
        <p:spPr/>
        <p:txBody>
          <a:bodyPr rtlCol="0"/>
          <a:lstStyle>
            <a:extLst/>
          </a:lstStyle>
          <a:p>
            <a:pPr algn="ctr"/>
            <a:fld id="{8F82E0A0-C266-4798-8C8F-B9F91E9DA37E}" type="slidenum">
              <a:rPr kumimoji="0" lang="es-ES" sz="1400" b="1">
                <a:solidFill>
                  <a:srgbClr val="FFFFFF"/>
                </a:solidFill>
              </a:rPr>
              <a:pPr algn="ctr"/>
              <a:t>‹Nº›</a:t>
            </a:fld>
            <a:endParaRPr kumimoji="0" lang="es-ES"/>
          </a:p>
        </p:txBody>
      </p:sp>
      <p:sp>
        <p:nvSpPr>
          <p:cNvPr id="14" name="Footer Placeholder 13"/>
          <p:cNvSpPr>
            <a:spLocks noGrp="1"/>
          </p:cNvSpPr>
          <p:nvPr>
            <p:ph type="ftr" sz="quarter" idx="17"/>
          </p:nvPr>
        </p:nvSpPr>
        <p:spPr/>
        <p:txBody>
          <a:bodyPr rtlCol="0"/>
          <a:lstStyle>
            <a:extLst/>
          </a:lstStyle>
          <a:p>
            <a:endParaRPr kumimoji="0" lang="es-E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lang="es-ES" sz="2000" b="1">
                <a:solidFill>
                  <a:srgbClr val="FFFFFF"/>
                </a:solidFill>
              </a:defRPr>
            </a:lvl1pPr>
            <a:extLst/>
          </a:lstStyle>
          <a:p>
            <a:pPr lvl="0" eaLnBrk="1" latinLnBrk="0" hangingPunct="1"/>
            <a:r>
              <a:rPr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pPr eaLnBrk="1" latinLnBrk="0" hangingPunct="1"/>
            <a:r>
              <a:rPr lang="es-ES" smtClean="0"/>
              <a:t>Haga clic para modificar el estilo de título del patrón</a:t>
            </a:r>
            <a:endParaRPr/>
          </a:p>
        </p:txBody>
      </p:sp>
      <p:sp>
        <p:nvSpPr>
          <p:cNvPr id="3" name="Date Placeholder 2"/>
          <p:cNvSpPr>
            <a:spLocks noGrp="1"/>
          </p:cNvSpPr>
          <p:nvPr>
            <p:ph type="dt" sz="half" idx="10"/>
          </p:nvPr>
        </p:nvSpPr>
        <p:spPr/>
        <p:txBody>
          <a:bodyPr/>
          <a:lstStyle>
            <a:extLst/>
          </a:lstStyle>
          <a:p>
            <a:fld id="{6DFADB5D-B7A0-47E3-AD2D-B1A6F8614213}" type="datetime1">
              <a:rPr/>
              <a:pPr/>
              <a:t>15/04/2014</a:t>
            </a:fld>
            <a:endParaRPr kumimoji="0" lang="es-ES"/>
          </a:p>
        </p:txBody>
      </p:sp>
      <p:sp>
        <p:nvSpPr>
          <p:cNvPr id="4" name="Footer Placeholder 3"/>
          <p:cNvSpPr>
            <a:spLocks noGrp="1"/>
          </p:cNvSpPr>
          <p:nvPr>
            <p:ph type="ftr" sz="quarter" idx="11"/>
          </p:nvPr>
        </p:nvSpPr>
        <p:spPr/>
        <p:txBody>
          <a:bodyPr/>
          <a:lstStyle>
            <a:extLst/>
          </a:lstStyle>
          <a:p>
            <a:endParaRPr kumimoji="0" lang="es-ES"/>
          </a:p>
        </p:txBody>
      </p:sp>
      <p:sp>
        <p:nvSpPr>
          <p:cNvPr id="5" name="Slide Number Placeholder 4"/>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72968126-03FC-49C0-B9B8-2B561CCC3D90}" type="datetime1">
              <a:rPr/>
              <a:pPr/>
              <a:t>15/04/2014</a:t>
            </a:fld>
            <a:endParaRPr kumimoji="0" lang="es-ES"/>
          </a:p>
        </p:txBody>
      </p:sp>
      <p:sp>
        <p:nvSpPr>
          <p:cNvPr id="3" name="Footer Placeholder 2"/>
          <p:cNvSpPr>
            <a:spLocks noGrp="1"/>
          </p:cNvSpPr>
          <p:nvPr>
            <p:ph type="ftr" sz="quarter" idx="11"/>
          </p:nvPr>
        </p:nvSpPr>
        <p:spPr/>
        <p:txBody>
          <a:bodyPr/>
          <a:lstStyle>
            <a:extLst/>
          </a:lstStyle>
          <a:p>
            <a:endParaRPr kumimoji="0" lang="es-ES"/>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lang="es-ES">
                <a:solidFill>
                  <a:schemeClr val="tx2"/>
                </a:solidFill>
              </a:defRPr>
            </a:lvl1pPr>
            <a:extLst/>
          </a:lstStyle>
          <a:p>
            <a:fld id="{A3F7CB7D-F184-43C7-B6FD-03D728E1BBFF}" type="slidenum">
              <a:rPr kumimoji="0" lang="es-ES">
                <a:solidFill>
                  <a:schemeClr val="tx2"/>
                </a:solidFill>
              </a:rPr>
              <a:pPr/>
              <a:t>‹Nº›</a:t>
            </a:fld>
            <a:endParaRPr kumimoji="0" lang="es-ES">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lang="es-ES" sz="4200" b="0"/>
            </a:lvl1pPr>
            <a:extLst/>
          </a:lstStyle>
          <a:p>
            <a:pPr eaLnBrk="1" latinLnBrk="0" hangingPunct="1"/>
            <a:r>
              <a:rPr lang="es-ES" smtClean="0"/>
              <a:t>Haga clic para modificar el estilo de título del patrón</a:t>
            </a:r>
            <a:endParaRPr/>
          </a:p>
        </p:txBody>
      </p:sp>
      <p:sp>
        <p:nvSpPr>
          <p:cNvPr id="5" name="Date Placeholder 4"/>
          <p:cNvSpPr>
            <a:spLocks noGrp="1"/>
          </p:cNvSpPr>
          <p:nvPr>
            <p:ph type="dt" sz="half" idx="10"/>
          </p:nvPr>
        </p:nvSpPr>
        <p:spPr/>
        <p:txBody>
          <a:bodyPr/>
          <a:lstStyle>
            <a:extLst/>
          </a:lstStyle>
          <a:p>
            <a:fld id="{F49A8198-4617-485E-9585-4840B69DBBA6}" type="datetime1">
              <a:rPr/>
              <a:pPr/>
              <a:t>15/04/2014</a:t>
            </a:fld>
            <a:endParaRPr kumimoji="0" lang="es-ES"/>
          </a:p>
        </p:txBody>
      </p:sp>
      <p:sp>
        <p:nvSpPr>
          <p:cNvPr id="6" name="Footer Placeholder 5"/>
          <p:cNvSpPr>
            <a:spLocks noGrp="1"/>
          </p:cNvSpPr>
          <p:nvPr>
            <p:ph type="ftr" sz="quarter" idx="11"/>
          </p:nvPr>
        </p:nvSpPr>
        <p:spPr/>
        <p:txBody>
          <a:bodyPr/>
          <a:lstStyle>
            <a:extLst/>
          </a:lstStyle>
          <a:p>
            <a:endParaRPr kumimoji="0" lang="es-ES"/>
          </a:p>
        </p:txBody>
      </p:sp>
      <p:sp>
        <p:nvSpPr>
          <p:cNvPr id="7" name="Slide Number Placeholder 6"/>
          <p:cNvSpPr>
            <a:spLocks noGrp="1"/>
          </p:cNvSpPr>
          <p:nvPr>
            <p:ph type="sldNum" sz="quarter" idx="12"/>
          </p:nvPr>
        </p:nvSpPr>
        <p:spPr/>
        <p:txBody>
          <a:bodyPr/>
          <a:lstStyle>
            <a:lvl1pPr eaLnBrk="1" latinLnBrk="0" hangingPunct="1">
              <a:defRPr kumimoji="0" lang="es-ES">
                <a:solidFill>
                  <a:srgbClr val="FFFFFF"/>
                </a:solidFill>
              </a:defRPr>
            </a:lvl1pPr>
            <a:extLst/>
          </a:lstStyle>
          <a:p>
            <a:fld id="{A3F7CB7D-F184-43C7-B6FD-03D728E1BBFF}" type="slidenum">
              <a:rPr kumimoji="0" lang="es-ES">
                <a:solidFill>
                  <a:srgbClr val="FFFFFF"/>
                </a:solidFill>
              </a:rPr>
              <a:pPr/>
              <a:t>‹Nº›</a:t>
            </a:fld>
            <a:endParaRPr kumimoji="0" lang="es-ES">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lang="es-ES" sz="1800"/>
            </a:lvl1pPr>
            <a:lvl2pPr eaLnBrk="1" latinLnBrk="0" hangingPunct="1">
              <a:buNone/>
              <a:defRPr kumimoji="0" lang="es-ES" sz="1200"/>
            </a:lvl2pPr>
            <a:lvl3pPr eaLnBrk="1" latinLnBrk="0" hangingPunct="1">
              <a:buNone/>
              <a:defRPr kumimoji="0" lang="es-ES" sz="1000"/>
            </a:lvl3pPr>
            <a:lvl4pPr eaLnBrk="1" latinLnBrk="0" hangingPunct="1">
              <a:buNone/>
              <a:defRPr kumimoji="0" lang="es-ES" sz="900"/>
            </a:lvl4pPr>
            <a:lvl5pPr eaLnBrk="1" latinLnBrk="0" hangingPunct="1">
              <a:buNone/>
              <a:defRPr kumimoji="0" lang="es-ES" sz="900"/>
            </a:lvl5pPr>
            <a:extLst/>
          </a:lstStyle>
          <a:p>
            <a:pPr lvl="0" eaLnBrk="1" latinLnBrk="0" hangingPunct="1"/>
            <a:r>
              <a:rPr lang="es-ES" smtClean="0"/>
              <a:t>Haga clic para modificar el estilo de texto del patrón</a:t>
            </a:r>
          </a:p>
        </p:txBody>
      </p:sp>
      <p:sp>
        <p:nvSpPr>
          <p:cNvPr id="9" name="Content Placeholder 8"/>
          <p:cNvSpPr>
            <a:spLocks noGrp="1"/>
          </p:cNvSpPr>
          <p:nvPr>
            <p:ph sz="quarter" idx="13"/>
          </p:nvPr>
        </p:nvSpPr>
        <p:spPr>
          <a:xfrm>
            <a:off x="2362200" y="1428750"/>
            <a:ext cx="6400800" cy="3200400"/>
          </a:xfrm>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lang="es-ES" sz="3200"/>
            </a:lvl1pPr>
            <a:extLst/>
          </a:lstStyle>
          <a:p>
            <a:r>
              <a:rPr kumimoji="0" lang="es-ES" smtClean="0"/>
              <a:t>Haga clic en el icono para agregar una imagen</a:t>
            </a:r>
            <a:endParaRPr kumimoji="0" lang="es-ES"/>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lang="es-ES" sz="1700"/>
            </a:lvl1pPr>
            <a:lvl2pPr eaLnBrk="1" latinLnBrk="0" hangingPunct="1">
              <a:buFontTx/>
              <a:buNone/>
              <a:defRPr kumimoji="0" lang="es-ES" sz="1200"/>
            </a:lvl2pPr>
            <a:lvl3pPr eaLnBrk="1" latinLnBrk="0" hangingPunct="1">
              <a:buFontTx/>
              <a:buNone/>
              <a:defRPr kumimoji="0" lang="es-ES" sz="1000"/>
            </a:lvl3pPr>
            <a:lvl4pPr eaLnBrk="1" latinLnBrk="0" hangingPunct="1">
              <a:buFontTx/>
              <a:buNone/>
              <a:defRPr kumimoji="0" lang="es-ES" sz="900"/>
            </a:lvl4pPr>
            <a:lvl5pPr eaLnBrk="1" latinLnBrk="0" hangingPunct="1">
              <a:buFontTx/>
              <a:buNone/>
              <a:defRPr kumimoji="0" lang="es-ES" sz="900"/>
            </a:lvl5pPr>
            <a:extLst/>
          </a:lstStyle>
          <a:p>
            <a:pPr lvl="0" eaLnBrk="1" latinLnBrk="0" hangingPunct="1"/>
            <a:r>
              <a:rPr lang="es-ES" smtClean="0"/>
              <a:t>Haga clic para modificar el estilo de texto del patrón</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lang="es-ES" sz="2800" b="0">
                <a:solidFill>
                  <a:srgbClr val="FFFFFF"/>
                </a:solidFill>
              </a:defRPr>
            </a:lvl1pPr>
            <a:extLst/>
          </a:lstStyle>
          <a:p>
            <a:pPr eaLnBrk="1" latinLnBrk="0" hangingPunct="1"/>
            <a:r>
              <a:rPr lang="es-ES" smtClean="0"/>
              <a:t>Haga clic para modificar el estilo de título del patrón</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12" name="Date Placeholder 11"/>
          <p:cNvSpPr>
            <a:spLocks noGrp="1"/>
          </p:cNvSpPr>
          <p:nvPr>
            <p:ph type="dt" sz="half" idx="10"/>
          </p:nvPr>
        </p:nvSpPr>
        <p:spPr>
          <a:xfrm>
            <a:off x="6248400" y="4686300"/>
            <a:ext cx="2667000" cy="273844"/>
          </a:xfrm>
        </p:spPr>
        <p:txBody>
          <a:bodyPr rtlCol="0"/>
          <a:lstStyle>
            <a:extLst/>
          </a:lstStyle>
          <a:p>
            <a:fld id="{E4606EA6-EFEA-4C30-9264-4F9291A5780D}" type="datetime1">
              <a:rPr/>
              <a:pPr/>
              <a:t>15/04/2014</a:t>
            </a:fld>
            <a:endParaRPr kumimoji="0" lang="es-E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lang="es-ES" sz="2800"/>
            </a:lvl1pPr>
            <a:extLst/>
          </a:lstStyle>
          <a:p>
            <a:pPr algn="ctr"/>
            <a:fld id="{8F82E0A0-C266-4798-8C8F-B9F91E9DA37E}" type="slidenum">
              <a:rPr kumimoji="0" lang="es-ES" sz="2800" b="1">
                <a:solidFill>
                  <a:srgbClr val="FFFFFF"/>
                </a:solidFill>
              </a:rPr>
              <a:pPr algn="ctr"/>
              <a:t>‹Nº›</a:t>
            </a:fld>
            <a:endParaRPr kumimoji="0" lang="es-ES" sz="2800"/>
          </a:p>
        </p:txBody>
      </p:sp>
      <p:sp>
        <p:nvSpPr>
          <p:cNvPr id="14" name="Footer Placeholder 13"/>
          <p:cNvSpPr>
            <a:spLocks noGrp="1"/>
          </p:cNvSpPr>
          <p:nvPr>
            <p:ph type="ftr" sz="quarter" idx="12"/>
          </p:nvPr>
        </p:nvSpPr>
        <p:spPr>
          <a:xfrm>
            <a:off x="1600200" y="4686155"/>
            <a:ext cx="4572000" cy="273844"/>
          </a:xfrm>
        </p:spPr>
        <p:txBody>
          <a:bodyPr rtlCol="0"/>
          <a:lstStyle>
            <a:extLst/>
          </a:lstStyle>
          <a:p>
            <a:endParaRPr kumimoji="0"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lang="es-ES" sz="1400">
                <a:solidFill>
                  <a:schemeClr val="tx2"/>
                </a:solidFill>
              </a:defRPr>
            </a:lvl1pPr>
            <a:extLst/>
          </a:lstStyle>
          <a:p>
            <a:fld id="{E4606EA6-EFEA-4C30-9264-4F9291A5780D}" type="datetime1">
              <a:rPr/>
              <a:pPr/>
              <a:t>15/04/2014</a:t>
            </a:fld>
            <a:endParaRPr kumimoji="0" lang="es-ES" sz="140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lang="es-ES" sz="1400">
                <a:solidFill>
                  <a:schemeClr val="tx2"/>
                </a:solidFill>
              </a:defRPr>
            </a:lvl1pPr>
            <a:extLst/>
          </a:lstStyle>
          <a:p>
            <a:pPr algn="r"/>
            <a:endParaRPr kumimoji="0" lang="es-ES" sz="140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kumimoji="0" lang="es-E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lang="es-ES" sz="1400" b="1">
                <a:solidFill>
                  <a:srgbClr val="FFFFFF"/>
                </a:solidFill>
              </a:defRPr>
            </a:lvl1pPr>
            <a:extLst/>
          </a:lstStyle>
          <a:p>
            <a:pPr algn="ctr"/>
            <a:fld id="{8F82E0A0-C266-4798-8C8F-B9F91E9DA37E}" type="slidenum">
              <a:rPr kumimoji="0" lang="es-ES" sz="1400" b="1">
                <a:solidFill>
                  <a:srgbClr val="FFFFFF"/>
                </a:solidFill>
              </a:rPr>
              <a:pPr algn="ctr"/>
              <a:t>‹Nº›</a:t>
            </a:fld>
            <a:endParaRPr kumimoji="0" lang="es-ES" sz="1400" b="1">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extLst/>
          </a:lstStyle>
          <a:p>
            <a:pPr eaLnBrk="1" latinLnBrk="0" hangingPunct="1"/>
            <a:r>
              <a:rPr kumimoji="0" lang="es-ES" smtClean="0"/>
              <a:t>Haga clic para modificar el estilo de título del patrón</a:t>
            </a:r>
            <a:endParaRPr kumimoji="0" lang="en-US" smtClean="0"/>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lang="es-ES" sz="4200" kern="1200">
          <a:solidFill>
            <a:schemeClr val="tx2"/>
          </a:solidFill>
          <a:latin typeface="+mj-lt"/>
          <a:ea typeface="+mj-ea"/>
          <a:cs typeface="+mj-cs"/>
        </a:defRPr>
      </a:lvl1pPr>
      <a:extLst/>
    </p:titleStyle>
    <p:bodyStyle>
      <a:lvl1pPr marL="320040" indent="-320040" algn="l" rtl="0" eaLnBrk="1" latinLnBrk="0" hangingPunct="1">
        <a:spcBef>
          <a:spcPts val="700"/>
        </a:spcBef>
        <a:buClr>
          <a:schemeClr val="accent2"/>
        </a:buClr>
        <a:buSzPct val="60000"/>
        <a:buFont typeface="Wingdings"/>
        <a:buChar char=""/>
        <a:defRPr kumimoji="0" lang="es-ES"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lang="es-ES"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lang="es-ES"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lang="es-ES"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lang="es-ES"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lang="es-ES"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lang="es-ES"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lang="es-ES" sz="1800" kern="1200" baseline="0">
          <a:solidFill>
            <a:schemeClr val="tx1"/>
          </a:solidFill>
          <a:latin typeface="+mn-lt"/>
          <a:ea typeface="+mn-ea"/>
          <a:cs typeface="+mn-cs"/>
        </a:defRPr>
      </a:lvl9pPr>
      <a:extLst/>
    </p:bodyStyle>
    <p:otherStyle>
      <a:lvl1pPr marL="0" algn="l" rtl="0" eaLnBrk="1" latinLnBrk="0" hangingPunct="1">
        <a:defRPr kumimoji="0" lang="es-ES" kern="1200">
          <a:solidFill>
            <a:schemeClr val="tx1"/>
          </a:solidFill>
          <a:latin typeface="+mn-lt"/>
          <a:ea typeface="+mn-ea"/>
          <a:cs typeface="+mn-cs"/>
        </a:defRPr>
      </a:lvl1pPr>
      <a:lvl2pPr marL="457200" algn="l" rtl="0" eaLnBrk="1" latinLnBrk="0" hangingPunct="1">
        <a:defRPr kumimoji="0" lang="es-ES" kern="1200">
          <a:solidFill>
            <a:schemeClr val="tx1"/>
          </a:solidFill>
          <a:latin typeface="+mn-lt"/>
          <a:ea typeface="+mn-ea"/>
          <a:cs typeface="+mn-cs"/>
        </a:defRPr>
      </a:lvl2pPr>
      <a:lvl3pPr marL="914400" algn="l" rtl="0" eaLnBrk="1" latinLnBrk="0" hangingPunct="1">
        <a:defRPr kumimoji="0" lang="es-ES" kern="1200">
          <a:solidFill>
            <a:schemeClr val="tx1"/>
          </a:solidFill>
          <a:latin typeface="+mn-lt"/>
          <a:ea typeface="+mn-ea"/>
          <a:cs typeface="+mn-cs"/>
        </a:defRPr>
      </a:lvl3pPr>
      <a:lvl4pPr marL="1371600" algn="l" rtl="0" eaLnBrk="1" latinLnBrk="0" hangingPunct="1">
        <a:defRPr kumimoji="0" lang="es-ES" kern="1200">
          <a:solidFill>
            <a:schemeClr val="tx1"/>
          </a:solidFill>
          <a:latin typeface="+mn-lt"/>
          <a:ea typeface="+mn-ea"/>
          <a:cs typeface="+mn-cs"/>
        </a:defRPr>
      </a:lvl4pPr>
      <a:lvl5pPr marL="1828800" algn="l" rtl="0" eaLnBrk="1" latinLnBrk="0" hangingPunct="1">
        <a:defRPr kumimoji="0" lang="es-ES" kern="1200">
          <a:solidFill>
            <a:schemeClr val="tx1"/>
          </a:solidFill>
          <a:latin typeface="+mn-lt"/>
          <a:ea typeface="+mn-ea"/>
          <a:cs typeface="+mn-cs"/>
        </a:defRPr>
      </a:lvl5pPr>
      <a:lvl6pPr marL="2286000" algn="l" rtl="0" eaLnBrk="1" latinLnBrk="0" hangingPunct="1">
        <a:defRPr kumimoji="0" lang="es-ES" kern="1200">
          <a:solidFill>
            <a:schemeClr val="tx1"/>
          </a:solidFill>
          <a:latin typeface="+mn-lt"/>
          <a:ea typeface="+mn-ea"/>
          <a:cs typeface="+mn-cs"/>
        </a:defRPr>
      </a:lvl6pPr>
      <a:lvl7pPr marL="2743200" algn="l" rtl="0" eaLnBrk="1" latinLnBrk="0" hangingPunct="1">
        <a:defRPr kumimoji="0" lang="es-ES" kern="1200">
          <a:solidFill>
            <a:schemeClr val="tx1"/>
          </a:solidFill>
          <a:latin typeface="+mn-lt"/>
          <a:ea typeface="+mn-ea"/>
          <a:cs typeface="+mn-cs"/>
        </a:defRPr>
      </a:lvl7pPr>
      <a:lvl8pPr marL="3200400" algn="l" rtl="0" eaLnBrk="1" latinLnBrk="0" hangingPunct="1">
        <a:defRPr kumimoji="0" lang="es-ES" kern="1200">
          <a:solidFill>
            <a:schemeClr val="tx1"/>
          </a:solidFill>
          <a:latin typeface="+mn-lt"/>
          <a:ea typeface="+mn-ea"/>
          <a:cs typeface="+mn-cs"/>
        </a:defRPr>
      </a:lvl8pPr>
      <a:lvl9pPr marL="3657600" algn="l" rtl="0" eaLnBrk="1" latinLnBrk="0" hangingPunct="1">
        <a:defRPr kumimoji="0" lang="es-ES"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package" Target="../embeddings/Documento_de_Microsoft_Office_Word1.docx"/><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15.png"/><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Documento_de_Microsoft_Office_Word3.doc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4.xml"/><Relationship Id="rId4" Type="http://schemas.openxmlformats.org/officeDocument/2006/relationships/image" Target="../media/image30.jpeg"/></Relationships>
</file>

<file path=ppt/slides/_rels/slide2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hyperlink" Target="HIPER%20TESIS/EJE%20DE%20DESARROLLO%20Y%20APRENDIZAJE.docx"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p:cNvSpPr>
          <p:nvPr>
            <p:ph type="title"/>
          </p:nvPr>
        </p:nvSpPr>
        <p:spPr>
          <a:xfrm>
            <a:off x="1752600" y="1600200"/>
            <a:ext cx="6477000" cy="2038350"/>
          </a:xfrm>
        </p:spPr>
        <p:txBody>
          <a:bodyPr>
            <a:noAutofit/>
          </a:bodyPr>
          <a:lstStyle>
            <a:extLst/>
          </a:lstStyle>
          <a:p>
            <a:r>
              <a:rPr lang="es-ES" sz="2400" b="1" dirty="0"/>
              <a:t>Las técnicas lúdicas y su incidencia en el desarrollo de la lógica matemática de niños y niñas de 4 y 5 años, del Centro infantil "Divino Niño No.2 CEE" localizado en el sector Amaguaña, año lectivo 2013-2014. </a:t>
            </a:r>
            <a:r>
              <a:rPr lang="es-ES" sz="2400" b="1" dirty="0" smtClean="0"/>
              <a:t>propuesta alternativa</a:t>
            </a:r>
            <a:endParaRPr lang="es-ES" sz="2400" dirty="0"/>
          </a:p>
        </p:txBody>
      </p:sp>
      <p:sp>
        <p:nvSpPr>
          <p:cNvPr id="5" name="Rectangle 4"/>
          <p:cNvSpPr>
            <a:spLocks noGrp="1"/>
          </p:cNvSpPr>
          <p:nvPr>
            <p:ph type="subTitle" idx="1"/>
          </p:nvPr>
        </p:nvSpPr>
        <p:spPr>
          <a:xfrm>
            <a:off x="381000" y="4633269"/>
            <a:ext cx="1291281" cy="381000"/>
          </a:xfrm>
        </p:spPr>
        <p:txBody>
          <a:bodyPr>
            <a:noAutofit/>
          </a:bodyPr>
          <a:lstStyle>
            <a:extLst/>
          </a:lstStyle>
          <a:p>
            <a:r>
              <a:rPr lang="es-ES" sz="1200" b="1" dirty="0" smtClean="0"/>
              <a:t>Abril. 2014</a:t>
            </a:r>
            <a:endParaRPr lang="es-ES" sz="1200" dirty="0"/>
          </a:p>
        </p:txBody>
      </p:sp>
      <p:pic>
        <p:nvPicPr>
          <p:cNvPr id="6" name="5 Imagen" descr="C:\Users\Tania\Desktop\Caratulas\LOGOESPE-1.png"/>
          <p:cNvPicPr/>
          <p:nvPr/>
        </p:nvPicPr>
        <p:blipFill>
          <a:blip r:embed="rId3" cstate="print"/>
          <a:srcRect/>
          <a:stretch>
            <a:fillRect/>
          </a:stretch>
        </p:blipFill>
        <p:spPr bwMode="auto">
          <a:xfrm>
            <a:off x="2228048" y="133350"/>
            <a:ext cx="4655820" cy="830580"/>
          </a:xfrm>
          <a:prstGeom prst="rect">
            <a:avLst/>
          </a:prstGeom>
          <a:noFill/>
          <a:ln w="9525">
            <a:noFill/>
            <a:miter lim="800000"/>
            <a:headEnd/>
            <a:tailEnd/>
          </a:ln>
        </p:spPr>
      </p:pic>
      <p:sp>
        <p:nvSpPr>
          <p:cNvPr id="7" name="Rectangle 4"/>
          <p:cNvSpPr txBox="1">
            <a:spLocks/>
          </p:cNvSpPr>
          <p:nvPr/>
        </p:nvSpPr>
        <p:spPr>
          <a:xfrm>
            <a:off x="2351903" y="4518969"/>
            <a:ext cx="6781800" cy="609600"/>
          </a:xfrm>
          <a:prstGeom prst="rect">
            <a:avLst/>
          </a:prstGeom>
        </p:spPr>
        <p:txBody>
          <a:bodyPr vert="horz" anchor="ctr">
            <a:noAutofit/>
          </a:bodyPr>
          <a:lstStyle>
            <a:lvl1pPr marL="0" indent="0" algn="l" rtl="0" eaLnBrk="1" latinLnBrk="0" hangingPunct="1">
              <a:spcBef>
                <a:spcPts val="700"/>
              </a:spcBef>
              <a:buClr>
                <a:schemeClr val="accent2"/>
              </a:buClr>
              <a:buSzPct val="60000"/>
              <a:buFont typeface="Wingdings"/>
              <a:buNone/>
              <a:defRPr kumimoji="0" lang="es-ES" sz="28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lang="es-ES"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lang="es-ES"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lang="es-ES"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lang="es-ES"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lang="es-ES"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lang="es-ES"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lang="es-ES"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lang="es-ES" sz="1800" kern="1200" baseline="0">
                <a:solidFill>
                  <a:schemeClr val="tx1"/>
                </a:solidFill>
                <a:latin typeface="+mn-lt"/>
                <a:ea typeface="+mn-ea"/>
                <a:cs typeface="+mn-cs"/>
              </a:defRPr>
            </a:lvl9pPr>
            <a:extLst/>
          </a:lstStyle>
          <a:p>
            <a:r>
              <a:rPr lang="es-ES" sz="1200" b="1" dirty="0" smtClean="0"/>
              <a:t>AUTORA: CARMEN ELENA LAYEDRA CEVALLOS.  	DIRECTORA: DRA. GEANETT VÁSQUEZ M.</a:t>
            </a:r>
            <a:endParaRPr lang="es-ES" sz="1200" dirty="0" smtClean="0"/>
          </a:p>
          <a:p>
            <a:r>
              <a:rPr lang="es-ES" sz="1200" b="1" dirty="0" smtClean="0"/>
              <a:t>				CODIRECTOR: MSC WILMAN GUARNIZO</a:t>
            </a:r>
            <a:endParaRPr lang="es-ES" sz="12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FUNDAMENTACIÓN LEGAL</a:t>
            </a:r>
            <a:endParaRPr lang="es-ES" dirty="0"/>
          </a:p>
        </p:txBody>
      </p:sp>
      <p:sp>
        <p:nvSpPr>
          <p:cNvPr id="3" name="2 Marcador de contenido"/>
          <p:cNvSpPr>
            <a:spLocks noGrp="1"/>
          </p:cNvSpPr>
          <p:nvPr>
            <p:ph sz="quarter" idx="13"/>
          </p:nvPr>
        </p:nvSpPr>
        <p:spPr/>
        <p:txBody>
          <a:bodyPr/>
          <a:lstStyle/>
          <a:p>
            <a:r>
              <a:rPr lang="es-ES" sz="2000" dirty="0" smtClean="0"/>
              <a:t>Constitución de la República del Ecuador (2008)  Art. 26 y 344</a:t>
            </a:r>
          </a:p>
          <a:p>
            <a:endParaRPr lang="es-ES" sz="2000" dirty="0" smtClean="0"/>
          </a:p>
          <a:p>
            <a:r>
              <a:rPr lang="es-ES" sz="2000" dirty="0" smtClean="0"/>
              <a:t>Plan Nacional del Buen Vivir  2013-2017, indica las Políticas para la primera Infancia</a:t>
            </a:r>
          </a:p>
          <a:p>
            <a:endParaRPr lang="es-ES" sz="2000" dirty="0" smtClean="0"/>
          </a:p>
          <a:p>
            <a:endParaRPr lang="es-ES" dirty="0"/>
          </a:p>
        </p:txBody>
      </p:sp>
      <p:sp>
        <p:nvSpPr>
          <p:cNvPr id="4" name="3 Marcador de contenido"/>
          <p:cNvSpPr>
            <a:spLocks noGrp="1"/>
          </p:cNvSpPr>
          <p:nvPr>
            <p:ph sz="quarter" idx="14"/>
          </p:nvPr>
        </p:nvSpPr>
        <p:spPr/>
        <p:txBody>
          <a:bodyPr/>
          <a:lstStyle/>
          <a:p>
            <a:r>
              <a:rPr lang="es-ES" sz="2000" dirty="0" smtClean="0"/>
              <a:t>Ley Orgánica de Educación Intercultural Art. 22, literal c)</a:t>
            </a:r>
          </a:p>
          <a:p>
            <a:endParaRPr lang="es-ES" sz="2000" dirty="0" smtClean="0"/>
          </a:p>
          <a:p>
            <a:r>
              <a:rPr lang="es-ES" sz="2000" dirty="0" smtClean="0"/>
              <a:t>Código de la Niñez y la Adolescencia Art. 37, numeral 4</a:t>
            </a:r>
          </a:p>
          <a:p>
            <a:endParaRPr lang="es-ES" sz="2000" dirty="0" smtClean="0"/>
          </a:p>
          <a:p>
            <a:endParaRPr lang="es-ES" dirty="0"/>
          </a:p>
        </p:txBody>
      </p:sp>
      <p:pic>
        <p:nvPicPr>
          <p:cNvPr id="50179" name="Picture 3" descr="C:\Documents and Settings\JORGE ACOSTA\Escritorio\Ley.jpg"/>
          <p:cNvPicPr>
            <a:picLocks noChangeAspect="1" noChangeArrowheads="1"/>
          </p:cNvPicPr>
          <p:nvPr/>
        </p:nvPicPr>
        <p:blipFill>
          <a:blip r:embed="rId2" cstate="print"/>
          <a:srcRect/>
          <a:stretch>
            <a:fillRect/>
          </a:stretch>
        </p:blipFill>
        <p:spPr bwMode="auto">
          <a:xfrm>
            <a:off x="6483350" y="0"/>
            <a:ext cx="1670050" cy="135255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223586" y="3145757"/>
            <a:ext cx="1924050" cy="19240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algn="ctr"/>
            <a:r>
              <a:rPr lang="es-ES" dirty="0" smtClean="0"/>
              <a:t>Resultados</a:t>
            </a:r>
            <a:endParaRPr lang="es-ES" dirty="0"/>
          </a:p>
        </p:txBody>
      </p:sp>
      <p:sp>
        <p:nvSpPr>
          <p:cNvPr id="3" name="2 Marcador de contenido"/>
          <p:cNvSpPr>
            <a:spLocks noGrp="1"/>
          </p:cNvSpPr>
          <p:nvPr>
            <p:ph sz="quarter" idx="13"/>
          </p:nvPr>
        </p:nvSpPr>
        <p:spPr>
          <a:xfrm>
            <a:off x="609600" y="1352551"/>
            <a:ext cx="3962400" cy="3352799"/>
          </a:xfrm>
        </p:spPr>
        <p:txBody>
          <a:bodyPr>
            <a:normAutofit fontScale="25000" lnSpcReduction="20000"/>
          </a:bodyPr>
          <a:lstStyle/>
          <a:p>
            <a:pPr algn="just"/>
            <a:r>
              <a:rPr lang="es-ES" sz="7200" b="1" u="sng" dirty="0" smtClean="0">
                <a:latin typeface="Times New Roman" pitchFamily="18" charset="0"/>
                <a:cs typeface="Times New Roman" pitchFamily="18" charset="0"/>
              </a:rPr>
              <a:t>Entrevista  a la Autoridad (Directora</a:t>
            </a:r>
            <a:r>
              <a:rPr lang="es-ES" sz="7200" b="1" dirty="0" smtClean="0">
                <a:latin typeface="Times New Roman" pitchFamily="18" charset="0"/>
                <a:cs typeface="Times New Roman" pitchFamily="18" charset="0"/>
              </a:rPr>
              <a:t>)</a:t>
            </a:r>
          </a:p>
          <a:p>
            <a:pPr lvl="1" algn="just"/>
            <a:r>
              <a:rPr lang="es-ES" sz="7200" dirty="0" smtClean="0">
                <a:latin typeface="Times New Roman" pitchFamily="18" charset="0"/>
                <a:cs typeface="Times New Roman" pitchFamily="18" charset="0"/>
              </a:rPr>
              <a:t>El objetivo de la entrevista fue precisar si conocía y aplicaba el NRC y si se empleaban como </a:t>
            </a:r>
            <a:r>
              <a:rPr lang="es-ES" sz="7200" dirty="0" smtClean="0">
                <a:solidFill>
                  <a:srgbClr val="FF0000"/>
                </a:solidFill>
                <a:latin typeface="Times New Roman" pitchFamily="18" charset="0"/>
                <a:cs typeface="Times New Roman" pitchFamily="18" charset="0"/>
              </a:rPr>
              <a:t>política de la Institución en lo referente a técnicas lúdicas</a:t>
            </a:r>
          </a:p>
          <a:p>
            <a:pPr lvl="1" algn="just">
              <a:buNone/>
            </a:pPr>
            <a:endParaRPr lang="es-ES" sz="7200" dirty="0" smtClean="0">
              <a:latin typeface="Times New Roman" pitchFamily="18" charset="0"/>
              <a:cs typeface="Times New Roman" pitchFamily="18" charset="0"/>
            </a:endParaRPr>
          </a:p>
          <a:p>
            <a:pPr lvl="1" algn="just"/>
            <a:r>
              <a:rPr lang="es-ES" sz="7200" b="1" dirty="0" smtClean="0">
                <a:solidFill>
                  <a:srgbClr val="00B0F0"/>
                </a:solidFill>
                <a:latin typeface="Times New Roman" pitchFamily="18" charset="0"/>
                <a:cs typeface="Times New Roman" pitchFamily="18" charset="0"/>
              </a:rPr>
              <a:t>Las respuestas obtenidas algunas fueron contestadas de forma muy general, sin precisar aspectos críticos</a:t>
            </a:r>
          </a:p>
          <a:p>
            <a:endParaRPr lang="es-ES" sz="7200" dirty="0" smtClean="0">
              <a:latin typeface="Times New Roman" pitchFamily="18" charset="0"/>
              <a:cs typeface="Times New Roman" pitchFamily="18" charset="0"/>
            </a:endParaRPr>
          </a:p>
        </p:txBody>
      </p:sp>
      <p:sp>
        <p:nvSpPr>
          <p:cNvPr id="4" name="3 Marcador de contenido"/>
          <p:cNvSpPr>
            <a:spLocks noGrp="1"/>
          </p:cNvSpPr>
          <p:nvPr>
            <p:ph sz="quarter" idx="14"/>
          </p:nvPr>
        </p:nvSpPr>
        <p:spPr>
          <a:xfrm>
            <a:off x="4844901" y="1352549"/>
            <a:ext cx="3886200" cy="2438401"/>
          </a:xfrm>
        </p:spPr>
        <p:txBody>
          <a:bodyPr>
            <a:normAutofit fontScale="92500" lnSpcReduction="10000"/>
          </a:bodyPr>
          <a:lstStyle/>
          <a:p>
            <a:pPr algn="just"/>
            <a:r>
              <a:rPr lang="es-ES" sz="1800" b="1" u="sng" dirty="0" smtClean="0">
                <a:latin typeface="Times New Roman" pitchFamily="18" charset="0"/>
                <a:cs typeface="Times New Roman" pitchFamily="18" charset="0"/>
              </a:rPr>
              <a:t>Encuesta a las 2 Docentes </a:t>
            </a:r>
          </a:p>
          <a:p>
            <a:pPr lvl="1" algn="just"/>
            <a:r>
              <a:rPr lang="es-ES" sz="1800" dirty="0" smtClean="0">
                <a:latin typeface="Times New Roman" pitchFamily="18" charset="0"/>
                <a:cs typeface="Times New Roman" pitchFamily="18" charset="0"/>
              </a:rPr>
              <a:t>Desconocimiento </a:t>
            </a:r>
            <a:r>
              <a:rPr lang="es-ES" sz="1800" dirty="0">
                <a:latin typeface="Times New Roman" pitchFamily="18" charset="0"/>
                <a:cs typeface="Times New Roman" pitchFamily="18" charset="0"/>
              </a:rPr>
              <a:t>sobre </a:t>
            </a:r>
            <a:r>
              <a:rPr lang="es-ES" sz="1800" b="1" dirty="0">
                <a:solidFill>
                  <a:srgbClr val="FF0000"/>
                </a:solidFill>
                <a:latin typeface="Times New Roman" pitchFamily="18" charset="0"/>
                <a:cs typeface="Times New Roman" pitchFamily="18" charset="0"/>
              </a:rPr>
              <a:t>el Nuevo  Referente Curricular </a:t>
            </a:r>
            <a:endParaRPr lang="es-ES" sz="1800" b="1" dirty="0" smtClean="0">
              <a:solidFill>
                <a:srgbClr val="FF0000"/>
              </a:solidFill>
              <a:latin typeface="Times New Roman" pitchFamily="18" charset="0"/>
              <a:cs typeface="Times New Roman" pitchFamily="18" charset="0"/>
            </a:endParaRPr>
          </a:p>
          <a:p>
            <a:pPr lvl="1" algn="just"/>
            <a:r>
              <a:rPr lang="es-ES" sz="1800" b="1" dirty="0" smtClean="0">
                <a:solidFill>
                  <a:srgbClr val="FF0000"/>
                </a:solidFill>
                <a:latin typeface="Times New Roman" pitchFamily="18" charset="0"/>
                <a:cs typeface="Times New Roman" pitchFamily="18" charset="0"/>
              </a:rPr>
              <a:t>No ha socializado aún en este Centro</a:t>
            </a:r>
          </a:p>
          <a:p>
            <a:pPr lvl="1" algn="just"/>
            <a:r>
              <a:rPr lang="es-ES" sz="1800" b="1" dirty="0" smtClean="0">
                <a:solidFill>
                  <a:srgbClr val="00B0F0"/>
                </a:solidFill>
                <a:latin typeface="Times New Roman" pitchFamily="18" charset="0"/>
                <a:cs typeface="Times New Roman" pitchFamily="18" charset="0"/>
              </a:rPr>
              <a:t>Respuestas generales que no permitieron establecer </a:t>
            </a:r>
            <a:r>
              <a:rPr lang="es-ES" sz="1800" b="1" dirty="0">
                <a:solidFill>
                  <a:srgbClr val="00B0F0"/>
                </a:solidFill>
                <a:latin typeface="Times New Roman" pitchFamily="18" charset="0"/>
                <a:cs typeface="Times New Roman" pitchFamily="18" charset="0"/>
              </a:rPr>
              <a:t>de forma precisa el carácter lúdico de las actividades </a:t>
            </a:r>
            <a:r>
              <a:rPr lang="es-ES" sz="1800" b="1" dirty="0" smtClean="0">
                <a:solidFill>
                  <a:srgbClr val="00B0F0"/>
                </a:solidFill>
                <a:latin typeface="Times New Roman" pitchFamily="18" charset="0"/>
                <a:cs typeface="Times New Roman" pitchFamily="18" charset="0"/>
              </a:rPr>
              <a:t>empleadas por ellas</a:t>
            </a:r>
            <a:endParaRPr lang="es-ES" sz="1800" b="1" dirty="0">
              <a:solidFill>
                <a:srgbClr val="00B0F0"/>
              </a:solidFill>
              <a:latin typeface="Times New Roman" pitchFamily="18" charset="0"/>
              <a:cs typeface="Times New Roman" pitchFamily="18" charset="0"/>
            </a:endParaRPr>
          </a:p>
        </p:txBody>
      </p:sp>
    </p:spTree>
    <p:extLst>
      <p:ext uri="{BB962C8B-B14F-4D97-AF65-F5344CB8AC3E}">
        <p14:creationId xmlns="" xmlns:p14="http://schemas.microsoft.com/office/powerpoint/2010/main" val="6497469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438150"/>
            <a:ext cx="8153400" cy="777240"/>
          </a:xfrm>
        </p:spPr>
        <p:txBody>
          <a:bodyPr>
            <a:normAutofit fontScale="90000"/>
          </a:bodyPr>
          <a:lstStyle/>
          <a:p>
            <a:pPr algn="ctr"/>
            <a:r>
              <a:rPr lang="es-ES" dirty="0" smtClean="0"/>
              <a:t>Aplicación Lista Cotejo</a:t>
            </a:r>
            <a:br>
              <a:rPr lang="es-ES" dirty="0" smtClean="0"/>
            </a:br>
            <a:r>
              <a:rPr lang="es-ES" sz="2000" b="1" dirty="0" smtClean="0">
                <a:solidFill>
                  <a:srgbClr val="FF0000"/>
                </a:solidFill>
              </a:rPr>
              <a:t>Análisis para cada una de las 17 destrezas</a:t>
            </a:r>
            <a:endParaRPr lang="es-ES" dirty="0"/>
          </a:p>
        </p:txBody>
      </p:sp>
      <p:graphicFrame>
        <p:nvGraphicFramePr>
          <p:cNvPr id="6" name="5 Objeto"/>
          <p:cNvGraphicFramePr>
            <a:graphicFrameLocks noChangeAspect="1"/>
          </p:cNvGraphicFramePr>
          <p:nvPr>
            <p:extLst>
              <p:ext uri="{D42A27DB-BD31-4B8C-83A1-F6EECF244321}">
                <p14:modId xmlns="" xmlns:p14="http://schemas.microsoft.com/office/powerpoint/2010/main" val="533928563"/>
              </p:ext>
            </p:extLst>
          </p:nvPr>
        </p:nvGraphicFramePr>
        <p:xfrm>
          <a:off x="685800" y="2103438"/>
          <a:ext cx="6876738" cy="1916112"/>
        </p:xfrm>
        <a:graphic>
          <a:graphicData uri="http://schemas.openxmlformats.org/presentationml/2006/ole">
            <p:oleObj spid="_x0000_s4116" name="Documento" r:id="rId3" imgW="5549102" imgH="1549919" progId="Word.Document.12">
              <p:embed/>
            </p:oleObj>
          </a:graphicData>
        </a:graphic>
      </p:graphicFrame>
      <p:graphicFrame>
        <p:nvGraphicFramePr>
          <p:cNvPr id="8" name="7 Gráfico"/>
          <p:cNvGraphicFramePr/>
          <p:nvPr>
            <p:extLst>
              <p:ext uri="{D42A27DB-BD31-4B8C-83A1-F6EECF244321}">
                <p14:modId xmlns="" xmlns:p14="http://schemas.microsoft.com/office/powerpoint/2010/main" val="2823383642"/>
              </p:ext>
            </p:extLst>
          </p:nvPr>
        </p:nvGraphicFramePr>
        <p:xfrm>
          <a:off x="5486400" y="2375694"/>
          <a:ext cx="3042920" cy="1643856"/>
        </p:xfrm>
        <a:graphic>
          <a:graphicData uri="http://schemas.openxmlformats.org/drawingml/2006/chart">
            <c:chart xmlns:c="http://schemas.openxmlformats.org/drawingml/2006/chart" xmlns:r="http://schemas.openxmlformats.org/officeDocument/2006/relationships" r:id="rId4"/>
          </a:graphicData>
        </a:graphic>
      </p:graphicFrame>
      <p:sp>
        <p:nvSpPr>
          <p:cNvPr id="10" name="9 CuadroTexto"/>
          <p:cNvSpPr txBox="1"/>
          <p:nvPr/>
        </p:nvSpPr>
        <p:spPr>
          <a:xfrm>
            <a:off x="1105805" y="1428750"/>
            <a:ext cx="6673237" cy="1508105"/>
          </a:xfrm>
          <a:prstGeom prst="rect">
            <a:avLst/>
          </a:prstGeom>
          <a:noFill/>
        </p:spPr>
        <p:txBody>
          <a:bodyPr wrap="none" rtlCol="0">
            <a:spAutoFit/>
          </a:bodyPr>
          <a:lstStyle/>
          <a:p>
            <a:pPr algn="ctr"/>
            <a:r>
              <a:rPr lang="es-ES" b="1" dirty="0" smtClean="0">
                <a:solidFill>
                  <a:srgbClr val="FF0000"/>
                </a:solidFill>
              </a:rPr>
              <a:t>CTL= con técnicas lúdicas</a:t>
            </a:r>
          </a:p>
          <a:p>
            <a:pPr algn="ctr"/>
            <a:r>
              <a:rPr lang="es-ES" b="1" dirty="0" smtClean="0">
                <a:solidFill>
                  <a:srgbClr val="FF0000"/>
                </a:solidFill>
              </a:rPr>
              <a:t>STL= sin técnicas lúdicas</a:t>
            </a:r>
          </a:p>
          <a:p>
            <a:pPr algn="ctr"/>
            <a:r>
              <a:rPr lang="es-ES" sz="2000" b="1" dirty="0" smtClean="0"/>
              <a:t>Destreza: Identificar características de mañana tarde y noche</a:t>
            </a:r>
          </a:p>
          <a:p>
            <a:pPr algn="ctr"/>
            <a:endParaRPr lang="es-ES" b="1" dirty="0" smtClean="0">
              <a:solidFill>
                <a:srgbClr val="FF0000"/>
              </a:solidFill>
            </a:endParaRPr>
          </a:p>
          <a:p>
            <a:pPr algn="ctr"/>
            <a:endParaRPr lang="es-ES" b="1" dirty="0">
              <a:solidFill>
                <a:srgbClr val="FF0000"/>
              </a:solidFill>
            </a:endParaRPr>
          </a:p>
        </p:txBody>
      </p:sp>
      <p:pic>
        <p:nvPicPr>
          <p:cNvPr id="4104" name="Picture 8"/>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267200" y="4095750"/>
            <a:ext cx="1676400" cy="9356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515578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3800" dirty="0" smtClean="0"/>
              <a:t>Aplicación Lista Cotejo</a:t>
            </a:r>
            <a:r>
              <a:rPr lang="es-ES" sz="2800" dirty="0" smtClean="0"/>
              <a:t/>
            </a:r>
            <a:br>
              <a:rPr lang="es-ES" sz="2800" dirty="0" smtClean="0"/>
            </a:br>
            <a:r>
              <a:rPr lang="es-ES" sz="2200" b="1" dirty="0" smtClean="0">
                <a:solidFill>
                  <a:srgbClr val="FF0000"/>
                </a:solidFill>
              </a:rPr>
              <a:t>Análisis para cada una de las 17 destrezas</a:t>
            </a:r>
            <a:endParaRPr lang="es-ES" sz="2200" dirty="0"/>
          </a:p>
        </p:txBody>
      </p:sp>
      <p:graphicFrame>
        <p:nvGraphicFramePr>
          <p:cNvPr id="7" name="6 Gráfico"/>
          <p:cNvGraphicFramePr/>
          <p:nvPr/>
        </p:nvGraphicFramePr>
        <p:xfrm>
          <a:off x="5181600" y="2114550"/>
          <a:ext cx="3048000" cy="1981200"/>
        </p:xfrm>
        <a:graphic>
          <a:graphicData uri="http://schemas.openxmlformats.org/drawingml/2006/chart">
            <c:chart xmlns:c="http://schemas.openxmlformats.org/drawingml/2006/chart" xmlns:r="http://schemas.openxmlformats.org/officeDocument/2006/relationships" r:id="rId2"/>
          </a:graphicData>
        </a:graphic>
      </p:graphicFrame>
      <p:sp>
        <p:nvSpPr>
          <p:cNvPr id="8" name="7 Rectángulo"/>
          <p:cNvSpPr/>
          <p:nvPr/>
        </p:nvSpPr>
        <p:spPr>
          <a:xfrm>
            <a:off x="1371600" y="1428750"/>
            <a:ext cx="6096000" cy="369332"/>
          </a:xfrm>
          <a:prstGeom prst="rect">
            <a:avLst/>
          </a:prstGeom>
        </p:spPr>
        <p:txBody>
          <a:bodyPr wrap="square">
            <a:spAutoFit/>
          </a:bodyPr>
          <a:lstStyle/>
          <a:p>
            <a:pPr algn="ctr"/>
            <a:r>
              <a:rPr lang="es-ES" b="1" dirty="0" smtClean="0"/>
              <a:t>Destreza: comprende la relación número-cantidad</a:t>
            </a:r>
          </a:p>
        </p:txBody>
      </p:sp>
      <p:graphicFrame>
        <p:nvGraphicFramePr>
          <p:cNvPr id="12" name="11 Tabla"/>
          <p:cNvGraphicFramePr>
            <a:graphicFrameLocks noGrp="1"/>
          </p:cNvGraphicFramePr>
          <p:nvPr/>
        </p:nvGraphicFramePr>
        <p:xfrm>
          <a:off x="762000" y="2333625"/>
          <a:ext cx="4114800" cy="1685928"/>
        </p:xfrm>
        <a:graphic>
          <a:graphicData uri="http://schemas.openxmlformats.org/drawingml/2006/table">
            <a:tbl>
              <a:tblPr/>
              <a:tblGrid>
                <a:gridCol w="822960"/>
                <a:gridCol w="822960"/>
                <a:gridCol w="822960"/>
                <a:gridCol w="822960"/>
                <a:gridCol w="822960"/>
              </a:tblGrid>
              <a:tr h="242421">
                <a:tc>
                  <a:txBody>
                    <a:bodyPr/>
                    <a:lstStyle/>
                    <a:p>
                      <a:pPr algn="l" fontAlgn="b"/>
                      <a:r>
                        <a:rPr lang="es-ES" sz="12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rtl="0" fontAlgn="t"/>
                      <a:r>
                        <a:rPr lang="es-ES" sz="1200" b="1" i="0" u="none" strike="noStrike">
                          <a:solidFill>
                            <a:srgbClr val="0070C0"/>
                          </a:solidFill>
                          <a:latin typeface="Times New Roman"/>
                        </a:rPr>
                        <a:t>CTL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c gridSpan="2">
                  <a:txBody>
                    <a:bodyPr/>
                    <a:lstStyle/>
                    <a:p>
                      <a:pPr algn="ctr" rtl="0" fontAlgn="t"/>
                      <a:r>
                        <a:rPr lang="es-ES" sz="1200" b="1" i="0" u="none" strike="noStrike">
                          <a:solidFill>
                            <a:srgbClr val="FF0000"/>
                          </a:solidFill>
                          <a:latin typeface="Times New Roman"/>
                        </a:rPr>
                        <a:t>STL</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s-ES"/>
                    </a:p>
                  </a:txBody>
                  <a:tcPr/>
                </a:tc>
              </a:tr>
              <a:tr h="231402">
                <a:tc rowSpan="2">
                  <a:txBody>
                    <a:bodyPr/>
                    <a:lstStyle/>
                    <a:p>
                      <a:pPr algn="l" rtl="0" fontAlgn="b"/>
                      <a:r>
                        <a:rPr lang="es-ES" sz="1200" b="0" i="0" u="none" strike="noStrike">
                          <a:solidFill>
                            <a:srgbClr val="000000"/>
                          </a:solidFill>
                          <a:latin typeface="Calibri"/>
                        </a:rPr>
                        <a:t> </a:t>
                      </a:r>
                    </a:p>
                  </a:txBody>
                  <a:tcPr marL="9525" marR="9525" marT="9525"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rowSpan="2">
                  <a:txBody>
                    <a:bodyPr/>
                    <a:lstStyle/>
                    <a:p>
                      <a:pPr algn="ctr" rtl="0" fontAlgn="t"/>
                      <a:r>
                        <a:rPr lang="es-ES" sz="1200" b="0" i="0" u="none" strike="noStrike">
                          <a:solidFill>
                            <a:srgbClr val="000000"/>
                          </a:solidFill>
                          <a:latin typeface="Times New Roman"/>
                        </a:rPr>
                        <a:t>Cantidad de respuestas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200" b="0" i="0" u="none" strike="noStrike">
                          <a:solidFill>
                            <a:srgbClr val="000000"/>
                          </a:solidFill>
                          <a:latin typeface="Times New Roman"/>
                        </a:rPr>
                        <a:t>Porcentajes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rowSpan="2">
                  <a:txBody>
                    <a:bodyPr/>
                    <a:lstStyle/>
                    <a:p>
                      <a:pPr algn="ctr" rtl="0" fontAlgn="t"/>
                      <a:r>
                        <a:rPr lang="es-ES" sz="1200" b="0" i="0" u="none" strike="noStrike">
                          <a:solidFill>
                            <a:srgbClr val="000000"/>
                          </a:solidFill>
                          <a:latin typeface="Times New Roman"/>
                        </a:rPr>
                        <a:t>Cantidad de respuestas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200" b="0" i="0" u="none" strike="noStrike">
                          <a:solidFill>
                            <a:srgbClr val="000000"/>
                          </a:solidFill>
                          <a:latin typeface="Times New Roman"/>
                        </a:rPr>
                        <a:t>Porcentajes</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242421">
                <a:tc vMerge="1">
                  <a:txBody>
                    <a:bodyPr/>
                    <a:lstStyle/>
                    <a:p>
                      <a:endParaRPr lang="es-ES"/>
                    </a:p>
                  </a:txBody>
                  <a:tcPr/>
                </a:tc>
                <a:tc vMerge="1">
                  <a:txBody>
                    <a:bodyPr/>
                    <a:lstStyle/>
                    <a:p>
                      <a:endParaRPr lang="es-ES"/>
                    </a:p>
                  </a:txBody>
                  <a:tcPr/>
                </a:tc>
                <a:tc>
                  <a:txBody>
                    <a:bodyPr/>
                    <a:lstStyle/>
                    <a:p>
                      <a:pPr algn="ctr" rtl="0" fontAlgn="t"/>
                      <a:r>
                        <a:rPr lang="es-ES" sz="1200" b="0" i="0" u="none" strike="noStrike">
                          <a:solidFill>
                            <a:srgbClr val="000000"/>
                          </a:solidFill>
                          <a:latin typeface="Times New Roman"/>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endParaRPr lang="es-ES"/>
                    </a:p>
                  </a:txBody>
                  <a:tcPr/>
                </a:tc>
                <a:tc>
                  <a:txBody>
                    <a:bodyPr/>
                    <a:lstStyle/>
                    <a:p>
                      <a:pPr algn="ctr" rtl="0" fontAlgn="t"/>
                      <a:r>
                        <a:rPr lang="es-ES" sz="1200" b="0" i="0" u="none" strike="noStrike">
                          <a:solidFill>
                            <a:srgbClr val="000000"/>
                          </a:solidFill>
                          <a:latin typeface="Times New Roman"/>
                        </a:rPr>
                        <a:t>%</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r>
              <a:tr h="242421">
                <a:tc>
                  <a:txBody>
                    <a:bodyPr/>
                    <a:lstStyle/>
                    <a:p>
                      <a:pPr algn="l" rtl="0" fontAlgn="b"/>
                      <a:r>
                        <a:rPr lang="es-ES" sz="1200" b="1" i="0" u="none" strike="noStrike">
                          <a:solidFill>
                            <a:srgbClr val="000000"/>
                          </a:solidFill>
                          <a:latin typeface="Times New Roman"/>
                        </a:rPr>
                        <a:t>Si</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1" i="0" u="none" strike="noStrike">
                          <a:solidFill>
                            <a:srgbClr val="0070C0"/>
                          </a:solidFill>
                          <a:latin typeface="Times New Roman"/>
                        </a:rPr>
                        <a:t>60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1</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1" i="0" u="none" strike="noStrike">
                          <a:solidFill>
                            <a:srgbClr val="0070C0"/>
                          </a:solidFill>
                          <a:latin typeface="Times New Roman"/>
                        </a:rPr>
                        <a:t>10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21">
                <a:tc>
                  <a:txBody>
                    <a:bodyPr/>
                    <a:lstStyle/>
                    <a:p>
                      <a:pPr algn="l" rtl="0" fontAlgn="b"/>
                      <a:r>
                        <a:rPr lang="es-ES" sz="1200" b="1" i="0" u="none" strike="noStrike">
                          <a:solidFill>
                            <a:srgbClr val="000000"/>
                          </a:solidFill>
                          <a:latin typeface="Times New Roman"/>
                        </a:rPr>
                        <a:t>A veces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21">
                <a:tc>
                  <a:txBody>
                    <a:bodyPr/>
                    <a:lstStyle/>
                    <a:p>
                      <a:pPr algn="l" rtl="0" fontAlgn="b"/>
                      <a:r>
                        <a:rPr lang="es-ES" sz="1200" b="1" i="0" u="none" strike="noStrike">
                          <a:solidFill>
                            <a:srgbClr val="000000"/>
                          </a:solidFill>
                          <a:latin typeface="Times New Roman"/>
                        </a:rPr>
                        <a:t>No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4</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1" i="0" u="none" strike="noStrike">
                          <a:solidFill>
                            <a:srgbClr val="FF0000"/>
                          </a:solidFill>
                          <a:latin typeface="Times New Roman"/>
                        </a:rPr>
                        <a:t>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0" i="0" u="none" strike="noStrike">
                          <a:solidFill>
                            <a:srgbClr val="000000"/>
                          </a:solidFill>
                          <a:latin typeface="Times New Roman"/>
                        </a:rPr>
                        <a:t>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b"/>
                      <a:r>
                        <a:rPr lang="es-ES" sz="1200" b="1" i="0" u="none" strike="noStrike">
                          <a:solidFill>
                            <a:srgbClr val="FF0000"/>
                          </a:solidFill>
                          <a:latin typeface="Times New Roman"/>
                        </a:rPr>
                        <a:t>90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2421">
                <a:tc>
                  <a:txBody>
                    <a:bodyPr/>
                    <a:lstStyle/>
                    <a:p>
                      <a:pPr algn="l" rtl="0" fontAlgn="b"/>
                      <a:r>
                        <a:rPr lang="es-ES" sz="1200" b="1" i="0" u="none" strike="noStrike">
                          <a:solidFill>
                            <a:srgbClr val="000000"/>
                          </a:solidFill>
                          <a:latin typeface="Times New Roman"/>
                        </a:rPr>
                        <a:t>Total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200" b="0" i="0" u="none" strike="noStrike">
                          <a:solidFill>
                            <a:srgbClr val="000000"/>
                          </a:solidFill>
                          <a:latin typeface="Times New Roman"/>
                        </a:rPr>
                        <a:t>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200" b="0" i="0" u="none" strike="noStrike">
                          <a:solidFill>
                            <a:srgbClr val="000000"/>
                          </a:solidFill>
                          <a:latin typeface="Times New Roman"/>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200" b="0" i="0" u="none" strike="noStrike">
                          <a:solidFill>
                            <a:srgbClr val="000000"/>
                          </a:solidFill>
                          <a:latin typeface="Times New Roman"/>
                        </a:rPr>
                        <a:t>10</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r>
                        <a:rPr lang="es-ES" sz="1200" b="0" i="0" u="none" strike="noStrike" dirty="0">
                          <a:solidFill>
                            <a:srgbClr val="000000"/>
                          </a:solidFill>
                          <a:latin typeface="Times New Roman"/>
                        </a:rPr>
                        <a:t> </a:t>
                      </a:r>
                    </a:p>
                  </a:txBody>
                  <a:tcPr marL="9525" marR="9525"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algn="ctr"/>
            <a:r>
              <a:rPr lang="es-ES" sz="3600" dirty="0" smtClean="0"/>
              <a:t>Niños que </a:t>
            </a:r>
            <a:r>
              <a:rPr lang="es-ES" sz="3600" dirty="0"/>
              <a:t>no cumplen las destrezas (Categoría </a:t>
            </a:r>
            <a:r>
              <a:rPr lang="es-ES" sz="3600" b="1" dirty="0">
                <a:solidFill>
                  <a:srgbClr val="FF0000"/>
                </a:solidFill>
              </a:rPr>
              <a:t>(No) </a:t>
            </a:r>
            <a:r>
              <a:rPr lang="es-ES" sz="3600" dirty="0"/>
              <a:t>en la Lista de </a:t>
            </a:r>
            <a:r>
              <a:rPr lang="es-ES" sz="3600" dirty="0" smtClean="0"/>
              <a:t>Cotejo</a:t>
            </a:r>
            <a:endParaRPr lang="es-ES" dirty="0"/>
          </a:p>
        </p:txBody>
      </p:sp>
      <p:graphicFrame>
        <p:nvGraphicFramePr>
          <p:cNvPr id="3" name="2 Objeto"/>
          <p:cNvGraphicFramePr>
            <a:graphicFrameLocks noChangeAspect="1"/>
          </p:cNvGraphicFramePr>
          <p:nvPr>
            <p:extLst>
              <p:ext uri="{D42A27DB-BD31-4B8C-83A1-F6EECF244321}">
                <p14:modId xmlns="" xmlns:p14="http://schemas.microsoft.com/office/powerpoint/2010/main" val="1879438530"/>
              </p:ext>
            </p:extLst>
          </p:nvPr>
        </p:nvGraphicFramePr>
        <p:xfrm>
          <a:off x="1364861" y="1276350"/>
          <a:ext cx="7093339" cy="4122222"/>
        </p:xfrm>
        <a:graphic>
          <a:graphicData uri="http://schemas.openxmlformats.org/presentationml/2006/ole">
            <p:oleObj spid="_x0000_s2070" name="Documento" r:id="rId3" imgW="6108023" imgH="6224128" progId="Word.Document.12">
              <p:embed/>
            </p:oleObj>
          </a:graphicData>
        </a:graphic>
      </p:graphicFrame>
      <p:sp>
        <p:nvSpPr>
          <p:cNvPr id="4" name="3 Flecha izquierda"/>
          <p:cNvSpPr/>
          <p:nvPr/>
        </p:nvSpPr>
        <p:spPr>
          <a:xfrm>
            <a:off x="8229600" y="18859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4 Flecha izquierda"/>
          <p:cNvSpPr/>
          <p:nvPr/>
        </p:nvSpPr>
        <p:spPr>
          <a:xfrm>
            <a:off x="8229600" y="22669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Flecha izquierda"/>
          <p:cNvSpPr/>
          <p:nvPr/>
        </p:nvSpPr>
        <p:spPr>
          <a:xfrm>
            <a:off x="8229600" y="24955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 name="6 Flecha izquierda"/>
          <p:cNvSpPr/>
          <p:nvPr/>
        </p:nvSpPr>
        <p:spPr>
          <a:xfrm>
            <a:off x="8229600" y="28765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8" name="7 Flecha izquierda"/>
          <p:cNvSpPr/>
          <p:nvPr/>
        </p:nvSpPr>
        <p:spPr>
          <a:xfrm>
            <a:off x="8229600" y="30289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8 Flecha izquierda"/>
          <p:cNvSpPr/>
          <p:nvPr/>
        </p:nvSpPr>
        <p:spPr>
          <a:xfrm>
            <a:off x="8229600" y="33337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izquierda"/>
          <p:cNvSpPr/>
          <p:nvPr/>
        </p:nvSpPr>
        <p:spPr>
          <a:xfrm>
            <a:off x="8229600" y="37147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izquierda"/>
          <p:cNvSpPr/>
          <p:nvPr/>
        </p:nvSpPr>
        <p:spPr>
          <a:xfrm>
            <a:off x="8229600" y="40195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izquierda"/>
          <p:cNvSpPr/>
          <p:nvPr/>
        </p:nvSpPr>
        <p:spPr>
          <a:xfrm>
            <a:off x="8229600" y="42481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3" name="12 Flecha izquierda"/>
          <p:cNvSpPr/>
          <p:nvPr/>
        </p:nvSpPr>
        <p:spPr>
          <a:xfrm>
            <a:off x="8229600" y="44767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4" name="13 Flecha izquierda"/>
          <p:cNvSpPr/>
          <p:nvPr/>
        </p:nvSpPr>
        <p:spPr>
          <a:xfrm>
            <a:off x="8229600" y="47053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5" name="14 Flecha izquierda"/>
          <p:cNvSpPr/>
          <p:nvPr/>
        </p:nvSpPr>
        <p:spPr>
          <a:xfrm>
            <a:off x="8229600" y="31813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15 Flecha izquierda"/>
          <p:cNvSpPr/>
          <p:nvPr/>
        </p:nvSpPr>
        <p:spPr>
          <a:xfrm>
            <a:off x="8229600" y="3486150"/>
            <a:ext cx="381000" cy="152400"/>
          </a:xfrm>
          <a:prstGeom prst="lef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2058" name="Picture 10"/>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52400" y="2522867"/>
            <a:ext cx="1265614" cy="9479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804144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Conclusiones</a:t>
            </a:r>
            <a:endParaRPr lang="es-ES" dirty="0"/>
          </a:p>
        </p:txBody>
      </p:sp>
      <p:sp>
        <p:nvSpPr>
          <p:cNvPr id="3" name="2 Marcador de contenido"/>
          <p:cNvSpPr>
            <a:spLocks noGrp="1"/>
          </p:cNvSpPr>
          <p:nvPr>
            <p:ph sz="quarter" idx="13"/>
          </p:nvPr>
        </p:nvSpPr>
        <p:spPr>
          <a:xfrm>
            <a:off x="381000" y="1919818"/>
            <a:ext cx="3886200" cy="2628900"/>
          </a:xfrm>
        </p:spPr>
        <p:txBody>
          <a:bodyPr>
            <a:normAutofit fontScale="47500" lnSpcReduction="20000"/>
          </a:bodyPr>
          <a:lstStyle/>
          <a:p>
            <a:pPr algn="just"/>
            <a:r>
              <a:rPr lang="es-ES" dirty="0"/>
              <a:t>1) </a:t>
            </a:r>
            <a:r>
              <a:rPr lang="es-ES" dirty="0">
                <a:latin typeface="Times New Roman" pitchFamily="18" charset="0"/>
                <a:cs typeface="Times New Roman" pitchFamily="18" charset="0"/>
              </a:rPr>
              <a:t>La aplicación de técnicas lúdicas permitió diferenciar resultados </a:t>
            </a:r>
            <a:r>
              <a:rPr lang="es-ES" b="1" dirty="0">
                <a:solidFill>
                  <a:srgbClr val="FF0000"/>
                </a:solidFill>
                <a:latin typeface="Times New Roman" pitchFamily="18" charset="0"/>
                <a:cs typeface="Times New Roman" pitchFamily="18" charset="0"/>
              </a:rPr>
              <a:t>mucho mejores </a:t>
            </a:r>
            <a:r>
              <a:rPr lang="es-ES" dirty="0">
                <a:latin typeface="Times New Roman" pitchFamily="18" charset="0"/>
                <a:cs typeface="Times New Roman" pitchFamily="18" charset="0"/>
              </a:rPr>
              <a:t>en el grupo en que fueron aplicadas en relación al grupo en que no se aplicaron. </a:t>
            </a:r>
            <a:endParaRPr lang="es-ES"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2) Se demostró que </a:t>
            </a:r>
            <a:r>
              <a:rPr lang="es-ES" b="1" dirty="0">
                <a:solidFill>
                  <a:srgbClr val="FF0000"/>
                </a:solidFill>
                <a:latin typeface="Times New Roman" pitchFamily="18" charset="0"/>
                <a:cs typeface="Times New Roman" pitchFamily="18" charset="0"/>
              </a:rPr>
              <a:t>la </a:t>
            </a:r>
            <a:r>
              <a:rPr lang="es-ES" b="1" dirty="0" smtClean="0">
                <a:solidFill>
                  <a:srgbClr val="FF0000"/>
                </a:solidFill>
                <a:latin typeface="Times New Roman" pitchFamily="18" charset="0"/>
                <a:cs typeface="Times New Roman" pitchFamily="18" charset="0"/>
              </a:rPr>
              <a:t>NO </a:t>
            </a:r>
            <a:r>
              <a:rPr lang="es-ES" dirty="0">
                <a:latin typeface="Times New Roman" pitchFamily="18" charset="0"/>
                <a:cs typeface="Times New Roman" pitchFamily="18" charset="0"/>
              </a:rPr>
              <a:t>aplicación de técnicas lúdicas implicó </a:t>
            </a:r>
            <a:r>
              <a:rPr lang="es-ES" b="1" dirty="0">
                <a:solidFill>
                  <a:srgbClr val="FF0000"/>
                </a:solidFill>
                <a:latin typeface="Times New Roman" pitchFamily="18" charset="0"/>
                <a:cs typeface="Times New Roman" pitchFamily="18" charset="0"/>
              </a:rPr>
              <a:t>peores</a:t>
            </a:r>
            <a:r>
              <a:rPr lang="es-ES" dirty="0">
                <a:latin typeface="Times New Roman" pitchFamily="18" charset="0"/>
                <a:cs typeface="Times New Roman" pitchFamily="18" charset="0"/>
              </a:rPr>
              <a:t> resultados en cuanto a la evidencia de las destrezas establecidas en el ámbito de las relaciones lógico matemáticas. En el grupo en que no se aplicaron estas técnicas para 13 destrezas de las 17 analizadas en más del 50 % del grupo no pudo evidenciarse el cumplimiento de estas,</a:t>
            </a:r>
          </a:p>
          <a:p>
            <a:pPr algn="just"/>
            <a:endParaRPr lang="es-ES" dirty="0">
              <a:latin typeface="Times New Roman" pitchFamily="18" charset="0"/>
              <a:cs typeface="Times New Roman" pitchFamily="18" charset="0"/>
            </a:endParaRPr>
          </a:p>
        </p:txBody>
      </p:sp>
      <p:sp>
        <p:nvSpPr>
          <p:cNvPr id="4" name="3 Marcador de contenido"/>
          <p:cNvSpPr>
            <a:spLocks noGrp="1"/>
          </p:cNvSpPr>
          <p:nvPr>
            <p:ph sz="quarter" idx="14"/>
          </p:nvPr>
        </p:nvSpPr>
        <p:spPr>
          <a:xfrm>
            <a:off x="5029200" y="1919818"/>
            <a:ext cx="3886200" cy="2628900"/>
          </a:xfrm>
        </p:spPr>
        <p:txBody>
          <a:bodyPr>
            <a:normAutofit fontScale="47500" lnSpcReduction="20000"/>
          </a:bodyPr>
          <a:lstStyle/>
          <a:p>
            <a:pPr algn="just"/>
            <a:r>
              <a:rPr lang="es-ES" dirty="0">
                <a:latin typeface="Times New Roman" pitchFamily="18" charset="0"/>
                <a:cs typeface="Times New Roman" pitchFamily="18" charset="0"/>
              </a:rPr>
              <a:t>3) No se ha socializado de </a:t>
            </a:r>
            <a:r>
              <a:rPr lang="es-ES" b="1" dirty="0">
                <a:solidFill>
                  <a:srgbClr val="FF0000"/>
                </a:solidFill>
                <a:latin typeface="Times New Roman" pitchFamily="18" charset="0"/>
                <a:cs typeface="Times New Roman" pitchFamily="18" charset="0"/>
              </a:rPr>
              <a:t>forma eficiente </a:t>
            </a:r>
            <a:r>
              <a:rPr lang="es-ES" dirty="0">
                <a:latin typeface="Times New Roman" pitchFamily="18" charset="0"/>
                <a:cs typeface="Times New Roman" pitchFamily="18" charset="0"/>
              </a:rPr>
              <a:t>el Nuevo Referente Curricular en la Institución, ni existe una política establecida </a:t>
            </a:r>
            <a:r>
              <a:rPr lang="es-ES" dirty="0" smtClean="0">
                <a:latin typeface="Times New Roman" pitchFamily="18" charset="0"/>
                <a:cs typeface="Times New Roman" pitchFamily="18" charset="0"/>
              </a:rPr>
              <a:t>para la </a:t>
            </a:r>
            <a:r>
              <a:rPr lang="es-ES" dirty="0">
                <a:latin typeface="Times New Roman" pitchFamily="18" charset="0"/>
                <a:cs typeface="Times New Roman" pitchFamily="18" charset="0"/>
              </a:rPr>
              <a:t>aplicación de técnicas lúdicas en el proceso de enseñanza aprendizaje</a:t>
            </a:r>
            <a:r>
              <a:rPr lang="es-ES" dirty="0" smtClean="0">
                <a:latin typeface="Times New Roman" pitchFamily="18" charset="0"/>
                <a:cs typeface="Times New Roman" pitchFamily="18" charset="0"/>
              </a:rPr>
              <a:t>.</a:t>
            </a:r>
          </a:p>
          <a:p>
            <a:pPr algn="just"/>
            <a:endParaRPr lang="es-ES" dirty="0">
              <a:latin typeface="Times New Roman" pitchFamily="18" charset="0"/>
              <a:cs typeface="Times New Roman" pitchFamily="18" charset="0"/>
            </a:endParaRPr>
          </a:p>
          <a:p>
            <a:pPr algn="just"/>
            <a:r>
              <a:rPr lang="es-ES" dirty="0">
                <a:latin typeface="Times New Roman" pitchFamily="18" charset="0"/>
                <a:cs typeface="Times New Roman" pitchFamily="18" charset="0"/>
              </a:rPr>
              <a:t>4) Los docentes </a:t>
            </a:r>
            <a:r>
              <a:rPr lang="es-ES" b="1" dirty="0">
                <a:solidFill>
                  <a:srgbClr val="FF0000"/>
                </a:solidFill>
                <a:latin typeface="Times New Roman" pitchFamily="18" charset="0"/>
                <a:cs typeface="Times New Roman" pitchFamily="18" charset="0"/>
              </a:rPr>
              <a:t>no manejan </a:t>
            </a:r>
            <a:r>
              <a:rPr lang="es-ES" dirty="0">
                <a:latin typeface="Times New Roman" pitchFamily="18" charset="0"/>
                <a:cs typeface="Times New Roman" pitchFamily="18" charset="0"/>
              </a:rPr>
              <a:t>las destrezas establecidas en el Nuevo Referente curricular para el ámbito de las relaciones lógico matemáticas sin que pudiera constatarse  que las actividades empleadas en el proceso de enseñanza aprendizaje tuvieran carácter lúdico.</a:t>
            </a:r>
          </a:p>
          <a:p>
            <a:pPr algn="just"/>
            <a:endParaRPr lang="es-ES" dirty="0">
              <a:latin typeface="Times New Roman" pitchFamily="18" charset="0"/>
              <a:cs typeface="Times New Roman" pitchFamily="18" charset="0"/>
            </a:endParaRPr>
          </a:p>
        </p:txBody>
      </p:sp>
      <p:sp>
        <p:nvSpPr>
          <p:cNvPr id="5" name="4 Marcador de texto"/>
          <p:cNvSpPr>
            <a:spLocks noGrp="1"/>
          </p:cNvSpPr>
          <p:nvPr>
            <p:ph type="body" sz="quarter" idx="18"/>
          </p:nvPr>
        </p:nvSpPr>
        <p:spPr>
          <a:xfrm>
            <a:off x="381000" y="1362287"/>
            <a:ext cx="3886200" cy="530352"/>
          </a:xfrm>
        </p:spPr>
        <p:txBody>
          <a:bodyPr/>
          <a:lstStyle/>
          <a:p>
            <a:pPr algn="ctr"/>
            <a:r>
              <a:rPr lang="es-ES" dirty="0" smtClean="0"/>
              <a:t>Aplicación técnicas lúdicas</a:t>
            </a:r>
            <a:endParaRPr lang="es-ES" dirty="0"/>
          </a:p>
        </p:txBody>
      </p:sp>
      <p:sp>
        <p:nvSpPr>
          <p:cNvPr id="6" name="5 Marcador de texto"/>
          <p:cNvSpPr>
            <a:spLocks noGrp="1"/>
          </p:cNvSpPr>
          <p:nvPr>
            <p:ph type="body" sz="quarter" idx="19"/>
          </p:nvPr>
        </p:nvSpPr>
        <p:spPr>
          <a:xfrm>
            <a:off x="5029200" y="1362287"/>
            <a:ext cx="3886200" cy="530352"/>
          </a:xfrm>
        </p:spPr>
        <p:txBody>
          <a:bodyPr/>
          <a:lstStyle/>
          <a:p>
            <a:pPr algn="ctr"/>
            <a:r>
              <a:rPr lang="es-ES" dirty="0" smtClean="0"/>
              <a:t>Nuevo Referente Curricular</a:t>
            </a:r>
            <a:endParaRPr lang="es-ES" dirty="0"/>
          </a:p>
        </p:txBody>
      </p:sp>
      <p:pic>
        <p:nvPicPr>
          <p:cNvPr id="512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54904" y="2579765"/>
            <a:ext cx="1146089" cy="11409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93912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Recomendaciones</a:t>
            </a:r>
            <a:endParaRPr lang="es-ES" dirty="0"/>
          </a:p>
        </p:txBody>
      </p:sp>
      <p:sp>
        <p:nvSpPr>
          <p:cNvPr id="3" name="2 Marcador de contenido"/>
          <p:cNvSpPr>
            <a:spLocks noGrp="1"/>
          </p:cNvSpPr>
          <p:nvPr>
            <p:ph sz="quarter" idx="13"/>
          </p:nvPr>
        </p:nvSpPr>
        <p:spPr>
          <a:xfrm>
            <a:off x="609600" y="1352550"/>
            <a:ext cx="8153400" cy="2590800"/>
          </a:xfrm>
        </p:spPr>
        <p:txBody>
          <a:bodyPr>
            <a:normAutofit fontScale="77500" lnSpcReduction="20000"/>
          </a:bodyPr>
          <a:lstStyle/>
          <a:p>
            <a:pPr algn="just"/>
            <a:r>
              <a:rPr lang="es-ES" dirty="0" smtClean="0">
                <a:latin typeface="Times New Roman" pitchFamily="18" charset="0"/>
                <a:cs typeface="Times New Roman" pitchFamily="18" charset="0"/>
              </a:rPr>
              <a:t>1) </a:t>
            </a:r>
            <a:r>
              <a:rPr lang="es-ES" b="1" dirty="0" smtClean="0">
                <a:latin typeface="Times New Roman" pitchFamily="18" charset="0"/>
                <a:cs typeface="Times New Roman" pitchFamily="18" charset="0"/>
              </a:rPr>
              <a:t>Socializar</a:t>
            </a:r>
            <a:r>
              <a:rPr lang="es-ES" dirty="0" smtClean="0">
                <a:latin typeface="Times New Roman" pitchFamily="18" charset="0"/>
                <a:cs typeface="Times New Roman" pitchFamily="18" charset="0"/>
              </a:rPr>
              <a:t> </a:t>
            </a:r>
            <a:r>
              <a:rPr lang="es-ES" dirty="0">
                <a:latin typeface="Times New Roman" pitchFamily="18" charset="0"/>
                <a:cs typeface="Times New Roman" pitchFamily="18" charset="0"/>
              </a:rPr>
              <a:t>la Tesis en el Centro infantil "Divino Niño No. 2 CEE. En particular los resultados obtenidos en la aplicación de la lista de cotejo </a:t>
            </a:r>
            <a:r>
              <a:rPr lang="es-ES" dirty="0" smtClean="0">
                <a:latin typeface="Times New Roman" pitchFamily="18" charset="0"/>
                <a:cs typeface="Times New Roman" pitchFamily="18" charset="0"/>
              </a:rPr>
              <a:t>detalladas, </a:t>
            </a:r>
            <a:r>
              <a:rPr lang="es-ES" dirty="0">
                <a:latin typeface="Times New Roman" pitchFamily="18" charset="0"/>
                <a:cs typeface="Times New Roman" pitchFamily="18" charset="0"/>
              </a:rPr>
              <a:t>con la </a:t>
            </a:r>
            <a:r>
              <a:rPr lang="es-ES" b="1" dirty="0">
                <a:latin typeface="Times New Roman" pitchFamily="18" charset="0"/>
                <a:cs typeface="Times New Roman" pitchFamily="18" charset="0"/>
              </a:rPr>
              <a:t>finalidad</a:t>
            </a:r>
            <a:r>
              <a:rPr lang="es-ES" dirty="0">
                <a:latin typeface="Times New Roman" pitchFamily="18" charset="0"/>
                <a:cs typeface="Times New Roman" pitchFamily="18" charset="0"/>
              </a:rPr>
              <a:t> que la comunidad educativa, establezca </a:t>
            </a:r>
            <a:r>
              <a:rPr lang="es-ES" b="1" dirty="0">
                <a:solidFill>
                  <a:srgbClr val="FF0000"/>
                </a:solidFill>
                <a:latin typeface="Times New Roman" pitchFamily="18" charset="0"/>
                <a:cs typeface="Times New Roman" pitchFamily="18" charset="0"/>
              </a:rPr>
              <a:t>estrategias de mejoramiento </a:t>
            </a:r>
            <a:r>
              <a:rPr lang="es-ES" dirty="0" smtClean="0">
                <a:latin typeface="Times New Roman" pitchFamily="18" charset="0"/>
                <a:cs typeface="Times New Roman" pitchFamily="18" charset="0"/>
              </a:rPr>
              <a:t>en el  </a:t>
            </a:r>
            <a:r>
              <a:rPr lang="es-ES" dirty="0">
                <a:latin typeface="Times New Roman" pitchFamily="18" charset="0"/>
                <a:cs typeface="Times New Roman" pitchFamily="18" charset="0"/>
              </a:rPr>
              <a:t>desarrollo académico de los niños y </a:t>
            </a:r>
            <a:r>
              <a:rPr lang="es-ES" dirty="0" smtClean="0">
                <a:latin typeface="Times New Roman" pitchFamily="18" charset="0"/>
                <a:cs typeface="Times New Roman" pitchFamily="18" charset="0"/>
              </a:rPr>
              <a:t>niñas de 4  a 5 años.</a:t>
            </a:r>
          </a:p>
          <a:p>
            <a:pPr algn="just"/>
            <a:endParaRPr lang="es-ES" dirty="0">
              <a:latin typeface="Times New Roman" pitchFamily="18" charset="0"/>
              <a:cs typeface="Times New Roman" pitchFamily="18" charset="0"/>
            </a:endParaRPr>
          </a:p>
          <a:p>
            <a:pPr algn="just"/>
            <a:r>
              <a:rPr lang="es-ES" dirty="0" smtClean="0">
                <a:latin typeface="Times New Roman" pitchFamily="18" charset="0"/>
                <a:cs typeface="Times New Roman" pitchFamily="18" charset="0"/>
              </a:rPr>
              <a:t>2) Presentar a las autoridades del Centro Infantil Divino Niño No.2 CEE,  mi propuesta alternativa.</a:t>
            </a:r>
          </a:p>
          <a:p>
            <a:pPr algn="just">
              <a:buNone/>
            </a:pPr>
            <a:endParaRPr lang="es-ES" i="1" dirty="0" smtClean="0">
              <a:latin typeface="Times New Roman" pitchFamily="18" charset="0"/>
              <a:cs typeface="Times New Roman" pitchFamily="18" charset="0"/>
            </a:endParaRPr>
          </a:p>
          <a:p>
            <a:pPr algn="just"/>
            <a:endParaRPr lang="es-ES" dirty="0">
              <a:latin typeface="Times New Roman" pitchFamily="18" charset="0"/>
              <a:cs typeface="Times New Roman" pitchFamily="18" charset="0"/>
            </a:endParaRPr>
          </a:p>
        </p:txBody>
      </p:sp>
      <p:pic>
        <p:nvPicPr>
          <p:cNvPr id="27651" name="Picture 3" descr="C:\Documents and Settings\JORGE ACOSTA\Escritorio\recomendacion 1.jpg"/>
          <p:cNvPicPr>
            <a:picLocks noChangeAspect="1" noChangeArrowheads="1"/>
          </p:cNvPicPr>
          <p:nvPr/>
        </p:nvPicPr>
        <p:blipFill>
          <a:blip r:embed="rId2" cstate="print"/>
          <a:srcRect/>
          <a:stretch>
            <a:fillRect/>
          </a:stretch>
        </p:blipFill>
        <p:spPr bwMode="auto">
          <a:xfrm>
            <a:off x="7105650" y="3569590"/>
            <a:ext cx="1504950" cy="1059560"/>
          </a:xfrm>
          <a:prstGeom prst="rect">
            <a:avLst/>
          </a:prstGeom>
          <a:noFill/>
        </p:spPr>
      </p:pic>
    </p:spTree>
    <p:extLst>
      <p:ext uri="{BB962C8B-B14F-4D97-AF65-F5344CB8AC3E}">
        <p14:creationId xmlns="" xmlns:p14="http://schemas.microsoft.com/office/powerpoint/2010/main" val="38622426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Propuesta Alternativa</a:t>
            </a:r>
            <a:endParaRPr lang="es-ES" dirty="0"/>
          </a:p>
        </p:txBody>
      </p:sp>
      <p:sp>
        <p:nvSpPr>
          <p:cNvPr id="3" name="2 Marcador de contenido"/>
          <p:cNvSpPr>
            <a:spLocks noGrp="1"/>
          </p:cNvSpPr>
          <p:nvPr>
            <p:ph sz="quarter" idx="13"/>
          </p:nvPr>
        </p:nvSpPr>
        <p:spPr>
          <a:xfrm>
            <a:off x="609600" y="1352550"/>
            <a:ext cx="8153400" cy="1981200"/>
          </a:xfrm>
        </p:spPr>
        <p:txBody>
          <a:bodyPr>
            <a:normAutofit fontScale="85000" lnSpcReduction="20000"/>
          </a:bodyPr>
          <a:lstStyle/>
          <a:p>
            <a:pPr algn="just"/>
            <a:r>
              <a:rPr lang="es-ES" dirty="0">
                <a:latin typeface="Times New Roman" pitchFamily="18" charset="0"/>
                <a:cs typeface="Times New Roman" pitchFamily="18" charset="0"/>
              </a:rPr>
              <a:t>Programa para el mejoramiento de la planificación </a:t>
            </a:r>
            <a:r>
              <a:rPr lang="es-ES" dirty="0" err="1" smtClean="0">
                <a:latin typeface="Times New Roman" pitchFamily="18" charset="0"/>
                <a:cs typeface="Times New Roman" pitchFamily="18" charset="0"/>
              </a:rPr>
              <a:t>microcurricular</a:t>
            </a:r>
            <a:r>
              <a:rPr lang="es-ES" dirty="0" smtClean="0">
                <a:latin typeface="Times New Roman" pitchFamily="18" charset="0"/>
                <a:cs typeface="Times New Roman" pitchFamily="18" charset="0"/>
              </a:rPr>
              <a:t> </a:t>
            </a:r>
            <a:r>
              <a:rPr lang="es-ES" dirty="0">
                <a:latin typeface="Times New Roman" pitchFamily="18" charset="0"/>
                <a:cs typeface="Times New Roman" pitchFamily="18" charset="0"/>
              </a:rPr>
              <a:t>introduciendo la aplicación de técnicas lúdicas en el Centro infantil "Divino Niño No. 2 CEE para el cumplimiento de las destrezas establecidas en el ámbito de las relaciones lógico matemáticas en el Nuevo Referente Curricular para la Educación Inicial</a:t>
            </a:r>
          </a:p>
          <a:p>
            <a:endParaRPr lang="es-ES" dirty="0"/>
          </a:p>
        </p:txBody>
      </p:sp>
      <p:pic>
        <p:nvPicPr>
          <p:cNvPr id="1024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284813" y="3333750"/>
            <a:ext cx="2117173" cy="16573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32793417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3921919" y="3690938"/>
            <a:ext cx="1452562" cy="14525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normAutofit fontScale="90000"/>
          </a:bodyPr>
          <a:lstStyle/>
          <a:p>
            <a:pPr algn="ctr"/>
            <a:r>
              <a:rPr lang="es-ES" dirty="0" smtClean="0"/>
              <a:t>Justificación e importancia de la PROPUESTA</a:t>
            </a:r>
            <a:endParaRPr lang="es-ES" dirty="0"/>
          </a:p>
        </p:txBody>
      </p:sp>
      <p:sp>
        <p:nvSpPr>
          <p:cNvPr id="3" name="2 Marcador de contenido"/>
          <p:cNvSpPr>
            <a:spLocks noGrp="1"/>
          </p:cNvSpPr>
          <p:nvPr>
            <p:ph sz="quarter" idx="13"/>
          </p:nvPr>
        </p:nvSpPr>
        <p:spPr/>
        <p:txBody>
          <a:bodyPr>
            <a:normAutofit fontScale="92500"/>
          </a:bodyPr>
          <a:lstStyle/>
          <a:p>
            <a:pPr algn="just"/>
            <a:r>
              <a:rPr lang="es-ES" sz="2100" dirty="0">
                <a:latin typeface="Times New Roman" pitchFamily="18" charset="0"/>
                <a:cs typeface="Times New Roman" pitchFamily="18" charset="0"/>
              </a:rPr>
              <a:t>a) Los Centros deben cumplir lo establecido en el Nuevo Referente Curricular para la Educación Inicial. </a:t>
            </a:r>
          </a:p>
          <a:p>
            <a:pPr algn="just"/>
            <a:r>
              <a:rPr lang="es-ES" sz="2100" dirty="0">
                <a:latin typeface="Times New Roman" pitchFamily="18" charset="0"/>
                <a:cs typeface="Times New Roman" pitchFamily="18" charset="0"/>
              </a:rPr>
              <a:t>b) La articulación de la Educación Inicial con la Educación </a:t>
            </a:r>
            <a:r>
              <a:rPr lang="es-ES" sz="2100" dirty="0" smtClean="0">
                <a:latin typeface="Times New Roman" pitchFamily="18" charset="0"/>
                <a:cs typeface="Times New Roman" pitchFamily="18" charset="0"/>
              </a:rPr>
              <a:t>Básica </a:t>
            </a:r>
            <a:r>
              <a:rPr lang="es-ES" sz="2100" dirty="0">
                <a:latin typeface="Times New Roman" pitchFamily="18" charset="0"/>
                <a:cs typeface="Times New Roman" pitchFamily="18" charset="0"/>
              </a:rPr>
              <a:t>depende de lograr desarrollar estos nuevos programas</a:t>
            </a:r>
          </a:p>
          <a:p>
            <a:endParaRPr lang="es-ES" dirty="0"/>
          </a:p>
        </p:txBody>
      </p:sp>
      <p:sp>
        <p:nvSpPr>
          <p:cNvPr id="4" name="3 Marcador de contenido"/>
          <p:cNvSpPr>
            <a:spLocks noGrp="1"/>
          </p:cNvSpPr>
          <p:nvPr>
            <p:ph sz="quarter" idx="14"/>
          </p:nvPr>
        </p:nvSpPr>
        <p:spPr/>
        <p:txBody>
          <a:bodyPr>
            <a:noAutofit/>
          </a:bodyPr>
          <a:lstStyle/>
          <a:p>
            <a:pPr algn="just"/>
            <a:r>
              <a:rPr lang="es-ES" sz="1800" dirty="0">
                <a:latin typeface="Times New Roman" pitchFamily="18" charset="0"/>
                <a:cs typeface="Times New Roman" pitchFamily="18" charset="0"/>
              </a:rPr>
              <a:t>c) En el ámbito de las relaciones lógico matemáticas resulta necesario el desarrollar una docencia creativa en que la aplicación de las técnicas lúdicas cumpla la denominada metodología </a:t>
            </a:r>
            <a:r>
              <a:rPr lang="es-ES" sz="1800" dirty="0" smtClean="0">
                <a:latin typeface="Times New Roman" pitchFamily="18" charset="0"/>
                <a:cs typeface="Times New Roman" pitchFamily="18" charset="0"/>
              </a:rPr>
              <a:t>(</a:t>
            </a:r>
            <a:r>
              <a:rPr lang="es-ES" sz="1800" dirty="0">
                <a:latin typeface="Times New Roman" pitchFamily="18" charset="0"/>
                <a:cs typeface="Times New Roman" pitchFamily="18" charset="0"/>
              </a:rPr>
              <a:t>Ministerio de Educación del Ecuador.  Currículo de Educación Inicial. 2013).</a:t>
            </a:r>
          </a:p>
          <a:p>
            <a:endParaRPr lang="es-ES" sz="1800" dirty="0">
              <a:latin typeface="Times New Roman" pitchFamily="18" charset="0"/>
              <a:cs typeface="Times New Roman" pitchFamily="18" charset="0"/>
            </a:endParaRPr>
          </a:p>
        </p:txBody>
      </p:sp>
      <p:sp>
        <p:nvSpPr>
          <p:cNvPr id="5" name="4 Marcador de texto"/>
          <p:cNvSpPr>
            <a:spLocks noGrp="1"/>
          </p:cNvSpPr>
          <p:nvPr>
            <p:ph type="body" sz="quarter" idx="18"/>
          </p:nvPr>
        </p:nvSpPr>
        <p:spPr/>
        <p:txBody>
          <a:bodyPr/>
          <a:lstStyle/>
          <a:p>
            <a:r>
              <a:rPr lang="es-ES" dirty="0" smtClean="0"/>
              <a:t>Nuevo Referente Curricular</a:t>
            </a:r>
            <a:endParaRPr lang="es-ES" dirty="0"/>
          </a:p>
        </p:txBody>
      </p:sp>
      <p:sp>
        <p:nvSpPr>
          <p:cNvPr id="6" name="5 Marcador de texto"/>
          <p:cNvSpPr>
            <a:spLocks noGrp="1"/>
          </p:cNvSpPr>
          <p:nvPr>
            <p:ph type="body" sz="quarter" idx="19"/>
          </p:nvPr>
        </p:nvSpPr>
        <p:spPr/>
        <p:txBody>
          <a:bodyPr>
            <a:normAutofit fontScale="85000" lnSpcReduction="10000"/>
          </a:bodyPr>
          <a:lstStyle/>
          <a:p>
            <a:pPr algn="ctr"/>
            <a:r>
              <a:rPr lang="es-ES" dirty="0" smtClean="0"/>
              <a:t>Ámbito relaciones lógico matemáticas</a:t>
            </a:r>
            <a:endParaRPr lang="es-ES" dirty="0"/>
          </a:p>
        </p:txBody>
      </p:sp>
    </p:spTree>
    <p:extLst>
      <p:ext uri="{BB962C8B-B14F-4D97-AF65-F5344CB8AC3E}">
        <p14:creationId xmlns="" xmlns:p14="http://schemas.microsoft.com/office/powerpoint/2010/main" val="2150375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Propósito de  la Propuesta</a:t>
            </a:r>
            <a:endParaRPr lang="es-ES" dirty="0"/>
          </a:p>
        </p:txBody>
      </p:sp>
      <p:sp>
        <p:nvSpPr>
          <p:cNvPr id="3" name="2 Marcador de texto"/>
          <p:cNvSpPr>
            <a:spLocks noGrp="1"/>
          </p:cNvSpPr>
          <p:nvPr>
            <p:ph type="body" idx="1"/>
          </p:nvPr>
        </p:nvSpPr>
        <p:spPr/>
        <p:txBody>
          <a:bodyPr/>
          <a:lstStyle/>
          <a:p>
            <a:pPr algn="ctr"/>
            <a:r>
              <a:rPr lang="es-ES" dirty="0" smtClean="0"/>
              <a:t>Ámbito </a:t>
            </a:r>
            <a:r>
              <a:rPr lang="es-ES" dirty="0"/>
              <a:t>de las relaciones lógico matemáticas </a:t>
            </a:r>
          </a:p>
        </p:txBody>
      </p:sp>
      <p:sp>
        <p:nvSpPr>
          <p:cNvPr id="4" name="3 Marcador de contenido"/>
          <p:cNvSpPr>
            <a:spLocks noGrp="1"/>
          </p:cNvSpPr>
          <p:nvPr>
            <p:ph sz="quarter" idx="13"/>
          </p:nvPr>
        </p:nvSpPr>
        <p:spPr/>
        <p:txBody>
          <a:bodyPr>
            <a:normAutofit/>
          </a:bodyPr>
          <a:lstStyle/>
          <a:p>
            <a:pPr algn="just"/>
            <a:r>
              <a:rPr lang="es-ES" sz="2000" dirty="0" smtClean="0">
                <a:latin typeface="Times New Roman" pitchFamily="18" charset="0"/>
                <a:cs typeface="Times New Roman" pitchFamily="18" charset="0"/>
              </a:rPr>
              <a:t>Habilitar al Colectivo Docente en el trabajo dentro del modelo establecido por el Ministerio de Educación en el ámbito de las relaciones lógico matemáticas.</a:t>
            </a:r>
          </a:p>
          <a:p>
            <a:pPr algn="just">
              <a:buNone/>
            </a:pPr>
            <a:endParaRPr lang="es-ES" sz="2000" dirty="0" smtClean="0">
              <a:latin typeface="Times New Roman" pitchFamily="18" charset="0"/>
              <a:cs typeface="Times New Roman" pitchFamily="18" charset="0"/>
            </a:endParaRPr>
          </a:p>
          <a:p>
            <a:pPr algn="just"/>
            <a:r>
              <a:rPr lang="es-ES" sz="2000" dirty="0" smtClean="0">
                <a:latin typeface="Times New Roman" pitchFamily="18" charset="0"/>
                <a:cs typeface="Times New Roman" pitchFamily="18" charset="0"/>
              </a:rPr>
              <a:t>Potenciar la  metodología del juego-trabajo que se plasma en el NRC</a:t>
            </a:r>
            <a:endParaRPr lang="es-ES" sz="2000" dirty="0">
              <a:latin typeface="Times New Roman" pitchFamily="18" charset="0"/>
              <a:cs typeface="Times New Roman" pitchFamily="18" charset="0"/>
            </a:endParaRPr>
          </a:p>
        </p:txBody>
      </p:sp>
      <p:pic>
        <p:nvPicPr>
          <p:cNvPr id="1229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762000" y="2885071"/>
            <a:ext cx="1314450" cy="117157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485059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Documents and Settings\FOTOS NO BORRAR\Mis documentos\Nueva carpeta\P2250546.jpg"/>
          <p:cNvPicPr/>
          <p:nvPr/>
        </p:nvPicPr>
        <p:blipFill>
          <a:blip r:embed="rId2" cstate="print"/>
          <a:srcRect/>
          <a:stretch>
            <a:fillRect/>
          </a:stretch>
        </p:blipFill>
        <p:spPr bwMode="auto">
          <a:xfrm>
            <a:off x="1143000" y="2038350"/>
            <a:ext cx="6553200" cy="2743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t>Organización de la Propuesta.</a:t>
            </a:r>
            <a:endParaRPr lang="es-ES" dirty="0"/>
          </a:p>
        </p:txBody>
      </p:sp>
      <p:sp>
        <p:nvSpPr>
          <p:cNvPr id="5" name="301 Cuadro de texto"/>
          <p:cNvSpPr txBox="1"/>
          <p:nvPr/>
        </p:nvSpPr>
        <p:spPr>
          <a:xfrm>
            <a:off x="1524000" y="3486150"/>
            <a:ext cx="2295525" cy="11430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indent="-90170" algn="ctr">
              <a:lnSpc>
                <a:spcPct val="200000"/>
              </a:lnSpc>
              <a:defRPr/>
            </a:pPr>
            <a:r>
              <a:rPr lang="es-ES" sz="1200" b="1" kern="0" dirty="0">
                <a:solidFill>
                  <a:sysClr val="windowText" lastClr="000000"/>
                </a:solidFill>
                <a:latin typeface="Times New Roman"/>
                <a:ea typeface="Calibri"/>
                <a:cs typeface="Times New Roman"/>
              </a:rPr>
              <a:t>III. </a:t>
            </a:r>
            <a:r>
              <a:rPr lang="es-ES" sz="1200" b="1" kern="0" dirty="0" smtClean="0">
                <a:solidFill>
                  <a:sysClr val="windowText" lastClr="000000"/>
                </a:solidFill>
                <a:latin typeface="Times New Roman"/>
                <a:ea typeface="Calibri"/>
                <a:cs typeface="Times New Roman"/>
              </a:rPr>
              <a:t>Diseño de actividades lúdicas para el desarrollo de las relaciones lógico matemáticas </a:t>
            </a:r>
            <a:endParaRPr lang="es-ES" sz="1200" b="1" kern="0" dirty="0">
              <a:solidFill>
                <a:sysClr val="windowText" lastClr="000000"/>
              </a:solidFill>
              <a:latin typeface="Times New Roman"/>
              <a:ea typeface="Calibri"/>
              <a:cs typeface="Times New Roman"/>
            </a:endParaRPr>
          </a:p>
        </p:txBody>
      </p:sp>
      <p:sp>
        <p:nvSpPr>
          <p:cNvPr id="6" name="295 Cuadro de texto"/>
          <p:cNvSpPr txBox="1"/>
          <p:nvPr/>
        </p:nvSpPr>
        <p:spPr>
          <a:xfrm>
            <a:off x="1447800" y="1562068"/>
            <a:ext cx="2447925" cy="116208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450215" algn="ctr" defTabSz="914400" eaLnBrk="1" fontAlgn="auto" latinLnBrk="0" hangingPunct="1">
              <a:lnSpc>
                <a:spcPct val="200000"/>
              </a:lnSpc>
              <a:spcBef>
                <a:spcPts val="0"/>
              </a:spcBef>
              <a:spcAft>
                <a:spcPts val="0"/>
              </a:spcAft>
              <a:buClrTx/>
              <a:buSzTx/>
              <a:buFontTx/>
              <a:buNone/>
              <a:tabLst/>
              <a:defRPr/>
            </a:pPr>
            <a:r>
              <a:rPr kumimoji="0" lang="es-ES" sz="1200" b="1" i="0" u="none" strike="noStrike" kern="0" cap="none" spc="0" normalizeH="0" baseline="0" noProof="0" dirty="0">
                <a:ln>
                  <a:noFill/>
                </a:ln>
                <a:solidFill>
                  <a:sysClr val="windowText" lastClr="000000"/>
                </a:solidFill>
                <a:effectLst/>
                <a:uLnTx/>
                <a:uFillTx/>
                <a:latin typeface="Times New Roman"/>
                <a:ea typeface="Calibri"/>
                <a:cs typeface="Times New Roman"/>
              </a:rPr>
              <a:t>I. Capacitación de los  </a:t>
            </a:r>
            <a:r>
              <a:rPr kumimoji="0" lang="es-ES" sz="1200" b="1" i="0" u="none" strike="noStrike" kern="0" cap="none" spc="0" normalizeH="0" baseline="0" noProof="0" dirty="0" smtClean="0">
                <a:ln>
                  <a:noFill/>
                </a:ln>
                <a:solidFill>
                  <a:sysClr val="windowText" lastClr="000000"/>
                </a:solidFill>
                <a:effectLst/>
                <a:uLnTx/>
                <a:uFillTx/>
                <a:latin typeface="Times New Roman"/>
                <a:ea typeface="Calibri"/>
                <a:cs typeface="Times New Roman"/>
              </a:rPr>
              <a:t>docentes y</a:t>
            </a:r>
            <a:r>
              <a:rPr kumimoji="0" lang="es-ES" sz="1200" b="1" i="0" u="none" strike="noStrike" kern="0" cap="none" spc="0" normalizeH="0" noProof="0" dirty="0" smtClean="0">
                <a:ln>
                  <a:noFill/>
                </a:ln>
                <a:solidFill>
                  <a:sysClr val="windowText" lastClr="000000"/>
                </a:solidFill>
                <a:effectLst/>
                <a:uLnTx/>
                <a:uFillTx/>
                <a:latin typeface="Times New Roman"/>
                <a:ea typeface="Calibri"/>
                <a:cs typeface="Times New Roman"/>
              </a:rPr>
              <a:t> revisión de la Guía</a:t>
            </a:r>
            <a:r>
              <a:rPr kumimoji="0" lang="es-ES" sz="1200" b="1" i="0" u="none" strike="noStrike" kern="0" cap="none" spc="0" normalizeH="0" baseline="0" noProof="0" dirty="0" smtClean="0">
                <a:ln>
                  <a:noFill/>
                </a:ln>
                <a:solidFill>
                  <a:sysClr val="windowText" lastClr="000000"/>
                </a:solidFill>
                <a:effectLst/>
                <a:uLnTx/>
                <a:uFillTx/>
                <a:latin typeface="Times New Roman"/>
                <a:ea typeface="Calibri"/>
                <a:cs typeface="Times New Roman"/>
              </a:rPr>
              <a:t>. </a:t>
            </a:r>
            <a:r>
              <a:rPr kumimoji="0" lang="es-ES" sz="1200" b="1" i="0" u="none" strike="noStrike" kern="0" cap="none" spc="0" normalizeH="0" baseline="0" noProof="0" dirty="0">
                <a:ln>
                  <a:noFill/>
                </a:ln>
                <a:solidFill>
                  <a:sysClr val="windowText" lastClr="000000"/>
                </a:solidFill>
                <a:effectLst/>
                <a:uLnTx/>
                <a:uFillTx/>
                <a:latin typeface="Times New Roman"/>
                <a:ea typeface="Calibri"/>
                <a:cs typeface="Times New Roman"/>
              </a:rPr>
              <a:t>Taller</a:t>
            </a:r>
            <a:endParaRPr kumimoji="0" lang="es-ES" sz="2000" b="1" i="0" u="none" strike="noStrike" kern="0" cap="none" spc="0" normalizeH="0" baseline="0" noProof="0" dirty="0">
              <a:ln>
                <a:noFill/>
              </a:ln>
              <a:solidFill>
                <a:sysClr val="windowText" lastClr="000000"/>
              </a:solidFill>
              <a:effectLst/>
              <a:uLnTx/>
              <a:uFillTx/>
              <a:latin typeface="Times New Roman"/>
              <a:ea typeface="Calibri"/>
              <a:cs typeface="Times New Roman"/>
            </a:endParaRPr>
          </a:p>
          <a:p>
            <a:pPr marL="0" marR="0" lvl="0" indent="-90170" algn="ctr" defTabSz="914400" eaLnBrk="1" fontAlgn="auto" latinLnBrk="0" hangingPunct="1">
              <a:lnSpc>
                <a:spcPct val="200000"/>
              </a:lnSpc>
              <a:spcBef>
                <a:spcPts val="0"/>
              </a:spcBef>
              <a:spcAft>
                <a:spcPts val="0"/>
              </a:spcAft>
              <a:buClrTx/>
              <a:buSzTx/>
              <a:buFontTx/>
              <a:buNone/>
              <a:tabLst/>
              <a:defRPr/>
            </a:pPr>
            <a:r>
              <a:rPr kumimoji="0" lang="es-ES" sz="2000" b="1" i="0" u="none" strike="noStrike" kern="0" cap="none" spc="0" normalizeH="0" baseline="0" noProof="0" dirty="0">
                <a:ln>
                  <a:noFill/>
                </a:ln>
                <a:solidFill>
                  <a:sysClr val="windowText" lastClr="000000"/>
                </a:solidFill>
                <a:effectLst/>
                <a:uLnTx/>
                <a:uFillTx/>
                <a:latin typeface="Times New Roman"/>
                <a:ea typeface="Calibri"/>
                <a:cs typeface="Times New Roman"/>
              </a:rPr>
              <a:t> </a:t>
            </a:r>
            <a:endParaRPr kumimoji="0" lang="es-ES" sz="2000" b="0" i="0" u="none" strike="noStrike" kern="0" cap="none" spc="0" normalizeH="0" baseline="0" noProof="0" dirty="0">
              <a:ln>
                <a:noFill/>
              </a:ln>
              <a:solidFill>
                <a:sysClr val="windowText" lastClr="000000"/>
              </a:solidFill>
              <a:effectLst/>
              <a:uLnTx/>
              <a:uFillTx/>
              <a:latin typeface="Times New Roman"/>
              <a:ea typeface="Calibri"/>
              <a:cs typeface="Times New Roman"/>
            </a:endParaRPr>
          </a:p>
        </p:txBody>
      </p:sp>
      <p:sp>
        <p:nvSpPr>
          <p:cNvPr id="7" name="296 Cuadro de texto"/>
          <p:cNvSpPr txBox="1"/>
          <p:nvPr/>
        </p:nvSpPr>
        <p:spPr>
          <a:xfrm>
            <a:off x="4953000" y="1428750"/>
            <a:ext cx="2819400" cy="1219200"/>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lvl="0" indent="-90170" algn="ctr">
              <a:lnSpc>
                <a:spcPct val="200000"/>
              </a:lnSpc>
              <a:defRPr/>
            </a:pPr>
            <a:r>
              <a:rPr kumimoji="0" lang="es-ES" sz="1000" b="1" i="0" u="none" strike="noStrike" kern="0" cap="none" spc="0" normalizeH="0" baseline="0" noProof="0" dirty="0">
                <a:ln>
                  <a:noFill/>
                </a:ln>
                <a:solidFill>
                  <a:sysClr val="windowText" lastClr="000000"/>
                </a:solidFill>
                <a:effectLst/>
                <a:uLnTx/>
                <a:uFillTx/>
                <a:latin typeface="Times New Roman"/>
                <a:ea typeface="Calibri"/>
                <a:cs typeface="Times New Roman"/>
              </a:rPr>
              <a:t>II</a:t>
            </a:r>
            <a:r>
              <a:rPr lang="es-ES" sz="1200" b="1" kern="0" dirty="0">
                <a:solidFill>
                  <a:sysClr val="windowText" lastClr="000000"/>
                </a:solidFill>
                <a:latin typeface="Times New Roman"/>
                <a:ea typeface="Calibri"/>
                <a:cs typeface="Times New Roman"/>
              </a:rPr>
              <a:t>. </a:t>
            </a:r>
            <a:r>
              <a:rPr lang="es-ES" sz="1200" b="1" kern="0" dirty="0" smtClean="0">
                <a:solidFill>
                  <a:sysClr val="windowText" lastClr="000000"/>
                </a:solidFill>
                <a:latin typeface="Times New Roman"/>
                <a:ea typeface="Calibri"/>
                <a:cs typeface="Times New Roman"/>
              </a:rPr>
              <a:t>Fortalecer la planificación microcurricular  de conformidad al NRC</a:t>
            </a:r>
            <a:endParaRPr lang="es-ES" sz="1200" b="1" kern="0" dirty="0">
              <a:solidFill>
                <a:sysClr val="windowText" lastClr="000000"/>
              </a:solidFill>
              <a:latin typeface="Times New Roman"/>
              <a:ea typeface="Calibri"/>
              <a:cs typeface="Times New Roman"/>
            </a:endParaRPr>
          </a:p>
        </p:txBody>
      </p:sp>
      <p:cxnSp>
        <p:nvCxnSpPr>
          <p:cNvPr id="8" name="297 Conector recto de flecha"/>
          <p:cNvCxnSpPr/>
          <p:nvPr/>
        </p:nvCxnSpPr>
        <p:spPr>
          <a:xfrm>
            <a:off x="3895725" y="1914493"/>
            <a:ext cx="1047750" cy="0"/>
          </a:xfrm>
          <a:prstGeom prst="straightConnector1">
            <a:avLst/>
          </a:prstGeom>
          <a:noFill/>
          <a:ln w="38100" cap="flat" cmpd="sng" algn="ctr">
            <a:solidFill>
              <a:schemeClr val="accent4"/>
            </a:solidFill>
            <a:prstDash val="solid"/>
            <a:tailEnd type="arrow"/>
          </a:ln>
          <a:effectLst/>
        </p:spPr>
      </p:cxnSp>
      <p:cxnSp>
        <p:nvCxnSpPr>
          <p:cNvPr id="9" name="298 Conector recto de flecha"/>
          <p:cNvCxnSpPr>
            <a:stCxn id="7" idx="2"/>
          </p:cNvCxnSpPr>
          <p:nvPr/>
        </p:nvCxnSpPr>
        <p:spPr>
          <a:xfrm flipH="1">
            <a:off x="6276975" y="2647950"/>
            <a:ext cx="85725" cy="304800"/>
          </a:xfrm>
          <a:prstGeom prst="straightConnector1">
            <a:avLst/>
          </a:prstGeom>
          <a:noFill/>
          <a:ln w="38100" cap="flat" cmpd="sng" algn="ctr">
            <a:solidFill>
              <a:schemeClr val="accent4"/>
            </a:solidFill>
            <a:prstDash val="solid"/>
            <a:tailEnd type="arrow"/>
          </a:ln>
          <a:effectLst/>
        </p:spPr>
      </p:cxnSp>
      <p:cxnSp>
        <p:nvCxnSpPr>
          <p:cNvPr id="10" name="300 Conector recto de flecha"/>
          <p:cNvCxnSpPr/>
          <p:nvPr/>
        </p:nvCxnSpPr>
        <p:spPr>
          <a:xfrm flipH="1">
            <a:off x="2590800" y="2952750"/>
            <a:ext cx="3609340" cy="0"/>
          </a:xfrm>
          <a:prstGeom prst="straightConnector1">
            <a:avLst/>
          </a:prstGeom>
          <a:noFill/>
          <a:ln w="38100" cap="flat" cmpd="sng" algn="ctr">
            <a:solidFill>
              <a:schemeClr val="accent4"/>
            </a:solidFill>
            <a:prstDash val="solid"/>
            <a:tailEnd type="arrow"/>
          </a:ln>
          <a:effectLst/>
        </p:spPr>
      </p:cxnSp>
      <p:cxnSp>
        <p:nvCxnSpPr>
          <p:cNvPr id="11" name="302 Conector recto de flecha"/>
          <p:cNvCxnSpPr>
            <a:endCxn id="5" idx="0"/>
          </p:cNvCxnSpPr>
          <p:nvPr/>
        </p:nvCxnSpPr>
        <p:spPr>
          <a:xfrm>
            <a:off x="2667000" y="2952750"/>
            <a:ext cx="4763" cy="533400"/>
          </a:xfrm>
          <a:prstGeom prst="straightConnector1">
            <a:avLst/>
          </a:prstGeom>
          <a:noFill/>
          <a:ln w="38100" cap="flat" cmpd="sng" algn="ctr">
            <a:solidFill>
              <a:schemeClr val="accent4"/>
            </a:solidFill>
            <a:prstDash val="solid"/>
            <a:tailEnd type="arrow"/>
          </a:ln>
          <a:effectLst/>
        </p:spPr>
      </p:cxnSp>
      <p:sp>
        <p:nvSpPr>
          <p:cNvPr id="12" name="315 Cuadro de texto"/>
          <p:cNvSpPr txBox="1"/>
          <p:nvPr/>
        </p:nvSpPr>
        <p:spPr>
          <a:xfrm>
            <a:off x="5660356" y="3549438"/>
            <a:ext cx="2188244" cy="1155912"/>
          </a:xfrm>
          <a:prstGeom prst="rect">
            <a:avLst/>
          </a:prstGeom>
          <a:solidFill>
            <a:sysClr val="window" lastClr="FFFFFF"/>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90170" algn="ctr" defTabSz="914400" eaLnBrk="1" fontAlgn="auto" latinLnBrk="0" hangingPunct="1">
              <a:lnSpc>
                <a:spcPct val="200000"/>
              </a:lnSpc>
              <a:spcBef>
                <a:spcPts val="0"/>
              </a:spcBef>
              <a:spcAft>
                <a:spcPts val="0"/>
              </a:spcAft>
              <a:buClrTx/>
              <a:buSzTx/>
              <a:buFontTx/>
              <a:buNone/>
              <a:tabLst/>
              <a:defRPr/>
            </a:pPr>
            <a:r>
              <a:rPr kumimoji="0" lang="es-ES" sz="1400" b="1" i="0" u="none" strike="noStrike" kern="0" cap="none" spc="0" normalizeH="0" baseline="0" noProof="0" dirty="0">
                <a:ln>
                  <a:noFill/>
                </a:ln>
                <a:solidFill>
                  <a:sysClr val="windowText" lastClr="000000"/>
                </a:solidFill>
                <a:effectLst/>
                <a:uLnTx/>
                <a:uFillTx/>
                <a:latin typeface="Times New Roman"/>
                <a:ea typeface="Calibri"/>
                <a:cs typeface="Times New Roman"/>
              </a:rPr>
              <a:t>IV</a:t>
            </a:r>
            <a:r>
              <a:rPr kumimoji="0" lang="es-ES" sz="1400" b="1" i="0" u="none" strike="noStrike" kern="0" cap="none" spc="0" normalizeH="0" baseline="0" noProof="0" dirty="0" smtClean="0">
                <a:ln>
                  <a:noFill/>
                </a:ln>
                <a:solidFill>
                  <a:sysClr val="windowText" lastClr="000000"/>
                </a:solidFill>
                <a:effectLst/>
                <a:uLnTx/>
                <a:uFillTx/>
                <a:latin typeface="Times New Roman"/>
                <a:ea typeface="Calibri"/>
                <a:cs typeface="Times New Roman"/>
              </a:rPr>
              <a:t>. </a:t>
            </a:r>
            <a:r>
              <a:rPr lang="es-ES" sz="1400" b="1" kern="0" dirty="0" smtClean="0">
                <a:solidFill>
                  <a:sysClr val="windowText" lastClr="000000"/>
                </a:solidFill>
                <a:latin typeface="Times New Roman"/>
                <a:ea typeface="Calibri"/>
                <a:cs typeface="Times New Roman"/>
              </a:rPr>
              <a:t>Evaluación del material lúdico</a:t>
            </a:r>
            <a:endParaRPr kumimoji="0" lang="es-ES" sz="2400" b="0" i="0" u="none" strike="noStrike" kern="0" cap="none" spc="0" normalizeH="0" baseline="0" noProof="0" dirty="0">
              <a:ln>
                <a:noFill/>
              </a:ln>
              <a:solidFill>
                <a:sysClr val="windowText" lastClr="000000"/>
              </a:solidFill>
              <a:effectLst/>
              <a:uLnTx/>
              <a:uFillTx/>
              <a:latin typeface="Times New Roman"/>
              <a:ea typeface="Calibri"/>
              <a:cs typeface="Times New Roman"/>
            </a:endParaRPr>
          </a:p>
        </p:txBody>
      </p:sp>
      <p:cxnSp>
        <p:nvCxnSpPr>
          <p:cNvPr id="13" name="319 Conector recto de flecha"/>
          <p:cNvCxnSpPr/>
          <p:nvPr/>
        </p:nvCxnSpPr>
        <p:spPr>
          <a:xfrm>
            <a:off x="3962400" y="4019550"/>
            <a:ext cx="1621756" cy="9494"/>
          </a:xfrm>
          <a:prstGeom prst="straightConnector1">
            <a:avLst/>
          </a:prstGeom>
          <a:noFill/>
          <a:ln w="38100" cap="flat" cmpd="sng" algn="ctr">
            <a:solidFill>
              <a:schemeClr val="accent4"/>
            </a:solidFill>
            <a:prstDash val="solid"/>
            <a:tailEnd type="arrow"/>
          </a:ln>
          <a:effectLst/>
        </p:spPr>
      </p:cxnSp>
    </p:spTree>
    <p:extLst>
      <p:ext uri="{BB962C8B-B14F-4D97-AF65-F5344CB8AC3E}">
        <p14:creationId xmlns="" xmlns:p14="http://schemas.microsoft.com/office/powerpoint/2010/main" val="13162167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196863" y="4248150"/>
            <a:ext cx="1594337" cy="91439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algn="ctr"/>
            <a:r>
              <a:rPr lang="es-ES" dirty="0" smtClean="0"/>
              <a:t>Propuesta. Etapas I y II</a:t>
            </a:r>
            <a:endParaRPr lang="es-ES" dirty="0"/>
          </a:p>
        </p:txBody>
      </p:sp>
      <p:sp>
        <p:nvSpPr>
          <p:cNvPr id="3" name="2 Marcador de contenido"/>
          <p:cNvSpPr>
            <a:spLocks noGrp="1"/>
          </p:cNvSpPr>
          <p:nvPr>
            <p:ph sz="quarter" idx="13"/>
          </p:nvPr>
        </p:nvSpPr>
        <p:spPr/>
        <p:txBody>
          <a:bodyPr>
            <a:normAutofit fontScale="92500" lnSpcReduction="20000"/>
          </a:bodyPr>
          <a:lstStyle/>
          <a:p>
            <a:pPr algn="just"/>
            <a:r>
              <a:rPr lang="es-ES" sz="2400" b="1" dirty="0" smtClean="0">
                <a:latin typeface="Times New Roman" pitchFamily="18" charset="0"/>
                <a:cs typeface="Times New Roman" pitchFamily="18" charset="0"/>
              </a:rPr>
              <a:t>I</a:t>
            </a:r>
            <a:r>
              <a:rPr lang="es-ES" sz="2400" b="1" dirty="0">
                <a:latin typeface="Times New Roman" pitchFamily="18" charset="0"/>
                <a:cs typeface="Times New Roman" pitchFamily="18" charset="0"/>
              </a:rPr>
              <a:t>. Capacitación </a:t>
            </a:r>
            <a:r>
              <a:rPr lang="es-ES" sz="2400" b="1" dirty="0" smtClean="0">
                <a:latin typeface="Times New Roman" pitchFamily="18" charset="0"/>
                <a:cs typeface="Times New Roman" pitchFamily="18" charset="0"/>
              </a:rPr>
              <a:t>a </a:t>
            </a:r>
            <a:r>
              <a:rPr lang="es-ES" sz="2400" b="1" dirty="0">
                <a:latin typeface="Times New Roman" pitchFamily="18" charset="0"/>
                <a:cs typeface="Times New Roman" pitchFamily="18" charset="0"/>
              </a:rPr>
              <a:t>los  docentes. </a:t>
            </a:r>
            <a:r>
              <a:rPr lang="es-ES" sz="2400" b="1" dirty="0" smtClean="0">
                <a:latin typeface="Times New Roman" pitchFamily="18" charset="0"/>
                <a:cs typeface="Times New Roman" pitchFamily="18" charset="0"/>
              </a:rPr>
              <a:t> </a:t>
            </a:r>
            <a:endParaRPr lang="es-ES" sz="2400" b="1" dirty="0">
              <a:latin typeface="Times New Roman" pitchFamily="18" charset="0"/>
              <a:cs typeface="Times New Roman" pitchFamily="18" charset="0"/>
            </a:endParaRPr>
          </a:p>
          <a:p>
            <a:pPr lvl="1" algn="just"/>
            <a:r>
              <a:rPr lang="es-ES" dirty="0" smtClean="0">
                <a:latin typeface="Times New Roman" pitchFamily="18" charset="0"/>
                <a:cs typeface="Times New Roman" pitchFamily="18" charset="0"/>
              </a:rPr>
              <a:t>1 día: Socialización del NRC </a:t>
            </a:r>
          </a:p>
          <a:p>
            <a:pPr lvl="1" algn="just"/>
            <a:r>
              <a:rPr lang="es-ES" dirty="0" smtClean="0">
                <a:latin typeface="Times New Roman" pitchFamily="18" charset="0"/>
                <a:cs typeface="Times New Roman" pitchFamily="18" charset="0"/>
              </a:rPr>
              <a:t>Entrega de la GUIA se motiva a los Docentes para su análisis.</a:t>
            </a:r>
          </a:p>
          <a:p>
            <a:pPr lvl="1" algn="just">
              <a:buNone/>
            </a:pPr>
            <a:r>
              <a:rPr lang="es-ES" dirty="0" smtClean="0">
                <a:latin typeface="Times New Roman" pitchFamily="18" charset="0"/>
                <a:cs typeface="Times New Roman" pitchFamily="18" charset="0"/>
              </a:rPr>
              <a:t>    Se contestan posibles preguntas producto de sus inquietudes</a:t>
            </a:r>
            <a:endParaRPr lang="es-ES" dirty="0"/>
          </a:p>
        </p:txBody>
      </p:sp>
      <p:sp>
        <p:nvSpPr>
          <p:cNvPr id="4" name="3 Marcador de contenido"/>
          <p:cNvSpPr>
            <a:spLocks noGrp="1"/>
          </p:cNvSpPr>
          <p:nvPr>
            <p:ph sz="quarter" idx="14"/>
          </p:nvPr>
        </p:nvSpPr>
        <p:spPr>
          <a:xfrm>
            <a:off x="4844901" y="1352549"/>
            <a:ext cx="3886200" cy="3048001"/>
          </a:xfrm>
        </p:spPr>
        <p:txBody>
          <a:bodyPr>
            <a:normAutofit fontScale="85000" lnSpcReduction="10000"/>
          </a:bodyPr>
          <a:lstStyle/>
          <a:p>
            <a:pPr algn="just"/>
            <a:r>
              <a:rPr lang="es-ES" sz="2300" b="1" dirty="0">
                <a:latin typeface="Times New Roman" pitchFamily="18" charset="0"/>
                <a:cs typeface="Times New Roman" pitchFamily="18" charset="0"/>
              </a:rPr>
              <a:t>II. </a:t>
            </a:r>
            <a:r>
              <a:rPr lang="es-ES" sz="2400" b="1" kern="0" dirty="0" smtClean="0">
                <a:solidFill>
                  <a:sysClr val="windowText" lastClr="000000"/>
                </a:solidFill>
                <a:latin typeface="Times New Roman"/>
                <a:ea typeface="Calibri"/>
                <a:cs typeface="Times New Roman"/>
              </a:rPr>
              <a:t>Fortalecer la planificación microcurricular  de conformidad al NRC.</a:t>
            </a:r>
            <a:endParaRPr lang="es-ES" sz="2300" b="1" dirty="0" smtClean="0">
              <a:latin typeface="Times New Roman" pitchFamily="18" charset="0"/>
              <a:cs typeface="Times New Roman" pitchFamily="18" charset="0"/>
            </a:endParaRPr>
          </a:p>
          <a:p>
            <a:pPr lvl="1" algn="just"/>
            <a:r>
              <a:rPr lang="es-ES" dirty="0" smtClean="0">
                <a:latin typeface="Times New Roman" pitchFamily="18" charset="0"/>
                <a:cs typeface="Times New Roman" pitchFamily="18" charset="0"/>
              </a:rPr>
              <a:t>El objetivo será desarrollar la planificación microcurricular de acuerdo  con una destreza establecida en el Nuevo Referente Curricular</a:t>
            </a:r>
          </a:p>
          <a:p>
            <a:endParaRPr lang="es-ES" b="1" dirty="0"/>
          </a:p>
          <a:p>
            <a:endParaRPr lang="es-ES" b="1" dirty="0"/>
          </a:p>
          <a:p>
            <a:endParaRPr lang="es-ES" dirty="0"/>
          </a:p>
        </p:txBody>
      </p:sp>
    </p:spTree>
    <p:extLst>
      <p:ext uri="{BB962C8B-B14F-4D97-AF65-F5344CB8AC3E}">
        <p14:creationId xmlns="" xmlns:p14="http://schemas.microsoft.com/office/powerpoint/2010/main" val="5120812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362200" y="3028950"/>
            <a:ext cx="1828800" cy="18288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pPr algn="ctr"/>
            <a:r>
              <a:rPr lang="es-ES" dirty="0" smtClean="0"/>
              <a:t>Propuesta. Etapas III</a:t>
            </a:r>
            <a:endParaRPr lang="es-ES" dirty="0"/>
          </a:p>
        </p:txBody>
      </p:sp>
      <p:sp>
        <p:nvSpPr>
          <p:cNvPr id="3" name="2 Marcador de contenido"/>
          <p:cNvSpPr>
            <a:spLocks noGrp="1"/>
          </p:cNvSpPr>
          <p:nvPr>
            <p:ph sz="quarter" idx="13"/>
          </p:nvPr>
        </p:nvSpPr>
        <p:spPr/>
        <p:txBody>
          <a:bodyPr>
            <a:normAutofit/>
          </a:bodyPr>
          <a:lstStyle/>
          <a:p>
            <a:pPr algn="just"/>
            <a:r>
              <a:rPr lang="es-ES" sz="2000" b="1" dirty="0">
                <a:latin typeface="Times New Roman" pitchFamily="18" charset="0"/>
                <a:cs typeface="Times New Roman" pitchFamily="18" charset="0"/>
              </a:rPr>
              <a:t>III. </a:t>
            </a:r>
            <a:r>
              <a:rPr lang="es-ES" sz="2000" b="1" kern="0" dirty="0" smtClean="0">
                <a:solidFill>
                  <a:sysClr val="windowText" lastClr="000000"/>
                </a:solidFill>
                <a:latin typeface="Times New Roman"/>
                <a:ea typeface="Calibri"/>
                <a:cs typeface="Times New Roman"/>
              </a:rPr>
              <a:t>Diseño de actividades lúdicas para el desarrollo de las relaciones lógico matemáticas </a:t>
            </a:r>
            <a:endParaRPr lang="es-ES" sz="2000" b="1" dirty="0">
              <a:latin typeface="Times New Roman" pitchFamily="18" charset="0"/>
              <a:cs typeface="Times New Roman" pitchFamily="18" charset="0"/>
            </a:endParaRPr>
          </a:p>
          <a:p>
            <a:pPr algn="just"/>
            <a:endParaRPr lang="es-ES" sz="2000" dirty="0">
              <a:latin typeface="Times New Roman" pitchFamily="18" charset="0"/>
              <a:cs typeface="Times New Roman" pitchFamily="18" charset="0"/>
            </a:endParaRPr>
          </a:p>
        </p:txBody>
      </p:sp>
    </p:spTree>
    <p:extLst>
      <p:ext uri="{BB962C8B-B14F-4D97-AF65-F5344CB8AC3E}">
        <p14:creationId xmlns="" xmlns:p14="http://schemas.microsoft.com/office/powerpoint/2010/main" val="27172078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Propuesta. Etapa III</a:t>
            </a:r>
            <a:endParaRPr lang="es-ES" dirty="0"/>
          </a:p>
        </p:txBody>
      </p:sp>
      <p:sp>
        <p:nvSpPr>
          <p:cNvPr id="3" name="2 Marcador de contenido"/>
          <p:cNvSpPr>
            <a:spLocks noGrp="1"/>
          </p:cNvSpPr>
          <p:nvPr>
            <p:ph sz="quarter" idx="13"/>
          </p:nvPr>
        </p:nvSpPr>
        <p:spPr>
          <a:xfrm>
            <a:off x="609600" y="1352550"/>
            <a:ext cx="7772400" cy="3124200"/>
          </a:xfrm>
        </p:spPr>
        <p:txBody>
          <a:bodyPr>
            <a:normAutofit fontScale="85000" lnSpcReduction="20000"/>
          </a:bodyPr>
          <a:lstStyle/>
          <a:p>
            <a:pPr lvl="0">
              <a:buNone/>
            </a:pPr>
            <a:r>
              <a:rPr lang="es-ES" sz="2900" dirty="0" smtClean="0">
                <a:solidFill>
                  <a:srgbClr val="FF0000"/>
                </a:solidFill>
              </a:rPr>
              <a:t>Presentación de las técnicas lúdicas analizadas en esta Tesis. </a:t>
            </a:r>
          </a:p>
          <a:p>
            <a:r>
              <a:rPr lang="es-ES" dirty="0" smtClean="0"/>
              <a:t>Actividades lúdicas para dimensión especial </a:t>
            </a:r>
          </a:p>
          <a:p>
            <a:pPr>
              <a:buNone/>
            </a:pPr>
            <a:r>
              <a:rPr lang="es-ES" dirty="0" smtClean="0"/>
              <a:t>(arriba – abajo)</a:t>
            </a:r>
          </a:p>
          <a:p>
            <a:endParaRPr lang="es-ES" dirty="0" smtClean="0"/>
          </a:p>
          <a:p>
            <a:r>
              <a:rPr lang="es-ES" dirty="0" smtClean="0"/>
              <a:t>Actividades lúdicas Simbolismo o contexto numérico</a:t>
            </a:r>
          </a:p>
          <a:p>
            <a:endParaRPr lang="es-ES" dirty="0" smtClean="0"/>
          </a:p>
          <a:p>
            <a:r>
              <a:rPr lang="es-ES" dirty="0" smtClean="0"/>
              <a:t>Actividades lúdicas para dimensión geométrica</a:t>
            </a:r>
          </a:p>
          <a:p>
            <a:endParaRPr lang="es-ES" dirty="0" smtClean="0"/>
          </a:p>
          <a:p>
            <a:endParaRPr lang="es-ES" dirty="0"/>
          </a:p>
        </p:txBody>
      </p:sp>
      <p:pic>
        <p:nvPicPr>
          <p:cNvPr id="8" name="7 Imagen" descr="C:\Documents and Settings\JORGE ACOSTA\Escritorio\3 lions"/>
          <p:cNvPicPr/>
          <p:nvPr/>
        </p:nvPicPr>
        <p:blipFill>
          <a:blip r:embed="rId2" cstate="print"/>
          <a:srcRect/>
          <a:stretch>
            <a:fillRect/>
          </a:stretch>
        </p:blipFill>
        <p:spPr bwMode="auto">
          <a:xfrm>
            <a:off x="7572375" y="3028950"/>
            <a:ext cx="1038225" cy="616446"/>
          </a:xfrm>
          <a:prstGeom prst="rect">
            <a:avLst/>
          </a:prstGeom>
          <a:noFill/>
          <a:ln w="9525">
            <a:noFill/>
            <a:miter lim="800000"/>
            <a:headEnd/>
            <a:tailEnd/>
          </a:ln>
        </p:spPr>
      </p:pic>
      <p:pic>
        <p:nvPicPr>
          <p:cNvPr id="9" name="8 Imagen" descr="C:\Documents and Settings\JORGE ACOSTA\Escritorio\figuras.gif"/>
          <p:cNvPicPr/>
          <p:nvPr/>
        </p:nvPicPr>
        <p:blipFill>
          <a:blip r:embed="rId3" cstate="print"/>
          <a:srcRect/>
          <a:stretch>
            <a:fillRect/>
          </a:stretch>
        </p:blipFill>
        <p:spPr bwMode="auto">
          <a:xfrm>
            <a:off x="6400800" y="4305299"/>
            <a:ext cx="1447800" cy="838201"/>
          </a:xfrm>
          <a:prstGeom prst="rect">
            <a:avLst/>
          </a:prstGeom>
          <a:noFill/>
          <a:ln w="9525">
            <a:noFill/>
            <a:miter lim="800000"/>
            <a:headEnd/>
            <a:tailEnd/>
          </a:ln>
        </p:spPr>
      </p:pic>
      <p:pic>
        <p:nvPicPr>
          <p:cNvPr id="31746" name="Picture 2" descr="C:\Documents and Settings\JORGE ACOSTA\Escritorio\arriba abajo.jpg"/>
          <p:cNvPicPr>
            <a:picLocks noChangeAspect="1" noChangeArrowheads="1"/>
          </p:cNvPicPr>
          <p:nvPr/>
        </p:nvPicPr>
        <p:blipFill>
          <a:blip r:embed="rId4" cstate="print"/>
          <a:srcRect/>
          <a:stretch>
            <a:fillRect/>
          </a:stretch>
        </p:blipFill>
        <p:spPr bwMode="auto">
          <a:xfrm>
            <a:off x="2819400" y="2419350"/>
            <a:ext cx="914400" cy="838200"/>
          </a:xfrm>
          <a:prstGeom prst="rect">
            <a:avLst/>
          </a:prstGeom>
          <a:noFill/>
        </p:spPr>
      </p:pic>
    </p:spTree>
    <p:extLst>
      <p:ext uri="{BB962C8B-B14F-4D97-AF65-F5344CB8AC3E}">
        <p14:creationId xmlns="" xmlns:p14="http://schemas.microsoft.com/office/powerpoint/2010/main" val="15484488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000" b="1" dirty="0" smtClean="0">
                <a:latin typeface="Times New Roman" pitchFamily="18" charset="0"/>
                <a:cs typeface="Times New Roman" pitchFamily="18" charset="0"/>
              </a:rPr>
              <a:t>Actividad lúdica para dimensión especial </a:t>
            </a:r>
            <a:br>
              <a:rPr lang="es-ES" sz="2000" b="1" dirty="0" smtClean="0">
                <a:latin typeface="Times New Roman" pitchFamily="18" charset="0"/>
                <a:cs typeface="Times New Roman" pitchFamily="18" charset="0"/>
              </a:rPr>
            </a:br>
            <a:r>
              <a:rPr lang="es-ES" sz="2000" b="1" dirty="0" smtClean="0">
                <a:latin typeface="Times New Roman" pitchFamily="18" charset="0"/>
                <a:cs typeface="Times New Roman" pitchFamily="18" charset="0"/>
              </a:rPr>
              <a:t>(arriba – abajo) (adentro-afuera)</a:t>
            </a:r>
            <a:br>
              <a:rPr lang="es-ES" sz="2000" b="1" dirty="0" smtClean="0">
                <a:latin typeface="Times New Roman" pitchFamily="18" charset="0"/>
                <a:cs typeface="Times New Roman" pitchFamily="18" charset="0"/>
              </a:rPr>
            </a:br>
            <a:r>
              <a:rPr lang="es-ES" sz="2000" b="1" dirty="0" smtClean="0">
                <a:solidFill>
                  <a:srgbClr val="FF0000"/>
                </a:solidFill>
                <a:latin typeface="Times New Roman" pitchFamily="18" charset="0"/>
                <a:cs typeface="Times New Roman" pitchFamily="18" charset="0"/>
              </a:rPr>
              <a:t>JUEGO GATO Y RATÓN</a:t>
            </a:r>
            <a:endParaRPr lang="es-ES" sz="2000" b="1" dirty="0">
              <a:solidFill>
                <a:srgbClr val="FF0000"/>
              </a:solidFill>
              <a:latin typeface="Times New Roman" pitchFamily="18" charset="0"/>
              <a:cs typeface="Times New Roman" pitchFamily="18" charset="0"/>
            </a:endParaRPr>
          </a:p>
        </p:txBody>
      </p:sp>
      <p:sp>
        <p:nvSpPr>
          <p:cNvPr id="3" name="2 Marcador de contenido"/>
          <p:cNvSpPr>
            <a:spLocks noGrp="1"/>
          </p:cNvSpPr>
          <p:nvPr>
            <p:ph sz="quarter" idx="13"/>
          </p:nvPr>
        </p:nvSpPr>
        <p:spPr>
          <a:xfrm>
            <a:off x="609600" y="1352551"/>
            <a:ext cx="3429000" cy="2209799"/>
          </a:xfrm>
        </p:spPr>
        <p:txBody>
          <a:bodyPr>
            <a:normAutofit fontScale="70000" lnSpcReduction="20000"/>
          </a:bodyPr>
          <a:lstStyle/>
          <a:p>
            <a:pPr algn="just"/>
            <a:r>
              <a:rPr lang="es-ES" dirty="0" smtClean="0"/>
              <a:t>Los niños en un círculo agarrados de sus manos evitan que el gato coma al ratón y suben y bajan sus manos para evitar que el gato ingrese al círculo y atrape al ratón</a:t>
            </a:r>
            <a:br>
              <a:rPr lang="es-ES" dirty="0" smtClean="0"/>
            </a:br>
            <a:endParaRPr lang="es-ES" dirty="0"/>
          </a:p>
        </p:txBody>
      </p:sp>
      <p:sp>
        <p:nvSpPr>
          <p:cNvPr id="4" name="3 Marcador de contenido"/>
          <p:cNvSpPr>
            <a:spLocks noGrp="1"/>
          </p:cNvSpPr>
          <p:nvPr>
            <p:ph sz="quarter" idx="14"/>
          </p:nvPr>
        </p:nvSpPr>
        <p:spPr>
          <a:xfrm>
            <a:off x="4844901" y="1352549"/>
            <a:ext cx="3918099" cy="3657601"/>
          </a:xfrm>
        </p:spPr>
        <p:txBody>
          <a:bodyPr>
            <a:noAutofit/>
          </a:bodyPr>
          <a:lstStyle/>
          <a:p>
            <a:r>
              <a:rPr lang="es-ES" sz="1400" dirty="0" smtClean="0">
                <a:latin typeface="Times New Roman" pitchFamily="18" charset="0"/>
                <a:cs typeface="Times New Roman" pitchFamily="18" charset="0"/>
              </a:rPr>
              <a:t>El juego comienza con un pequeño discurso:</a:t>
            </a:r>
            <a:r>
              <a:rPr lang="es-ES" sz="1400" dirty="0" smtClean="0"/>
              <a:t/>
            </a:r>
            <a:br>
              <a:rPr lang="es-ES" sz="1400" dirty="0" smtClean="0"/>
            </a:br>
            <a:r>
              <a:rPr lang="es-ES" sz="1400" dirty="0" smtClean="0">
                <a:latin typeface="Times New Roman" pitchFamily="18" charset="0"/>
                <a:cs typeface="Times New Roman" pitchFamily="18" charset="0"/>
              </a:rPr>
              <a:t/>
            </a:r>
            <a:br>
              <a:rPr lang="es-ES" sz="1400" dirty="0" smtClean="0">
                <a:latin typeface="Times New Roman" pitchFamily="18" charset="0"/>
                <a:cs typeface="Times New Roman" pitchFamily="18" charset="0"/>
              </a:rPr>
            </a:br>
            <a:r>
              <a:rPr lang="es-ES" sz="1400" b="1" dirty="0" smtClean="0">
                <a:latin typeface="Times New Roman" pitchFamily="18" charset="0"/>
                <a:cs typeface="Times New Roman" pitchFamily="18" charset="0"/>
              </a:rPr>
              <a:t>Gato</a:t>
            </a:r>
            <a:r>
              <a:rPr lang="es-ES" sz="1400" dirty="0" smtClean="0">
                <a:latin typeface="Times New Roman" pitchFamily="18" charset="0"/>
                <a:cs typeface="Times New Roman" pitchFamily="18" charset="0"/>
              </a:rPr>
              <a:t>: “Ratón, ratón...”</a:t>
            </a:r>
            <a:br>
              <a:rPr lang="es-ES" sz="1400" dirty="0" smtClean="0">
                <a:latin typeface="Times New Roman" pitchFamily="18" charset="0"/>
                <a:cs typeface="Times New Roman" pitchFamily="18" charset="0"/>
              </a:rPr>
            </a:br>
            <a:r>
              <a:rPr lang="es-ES" sz="1400" b="1" dirty="0" smtClean="0">
                <a:latin typeface="Times New Roman" pitchFamily="18" charset="0"/>
                <a:cs typeface="Times New Roman" pitchFamily="18" charset="0"/>
              </a:rPr>
              <a:t>Ratón</a:t>
            </a:r>
            <a:r>
              <a:rPr lang="es-ES" sz="1400" dirty="0" smtClean="0">
                <a:latin typeface="Times New Roman" pitchFamily="18" charset="0"/>
                <a:cs typeface="Times New Roman" pitchFamily="18" charset="0"/>
              </a:rPr>
              <a:t>: “¿Qué quieres gato ladrón...?”</a:t>
            </a:r>
            <a:br>
              <a:rPr lang="es-ES" sz="1400" dirty="0" smtClean="0">
                <a:latin typeface="Times New Roman" pitchFamily="18" charset="0"/>
                <a:cs typeface="Times New Roman" pitchFamily="18" charset="0"/>
              </a:rPr>
            </a:br>
            <a:r>
              <a:rPr lang="es-ES" sz="1400" dirty="0" smtClean="0">
                <a:latin typeface="Times New Roman" pitchFamily="18" charset="0"/>
                <a:cs typeface="Times New Roman" pitchFamily="18" charset="0"/>
              </a:rPr>
              <a:t/>
            </a:r>
            <a:br>
              <a:rPr lang="es-ES" sz="1400" dirty="0" smtClean="0">
                <a:latin typeface="Times New Roman" pitchFamily="18" charset="0"/>
                <a:cs typeface="Times New Roman" pitchFamily="18" charset="0"/>
              </a:rPr>
            </a:br>
            <a:r>
              <a:rPr lang="es-ES" sz="1400" b="1" dirty="0" smtClean="0">
                <a:latin typeface="Times New Roman" pitchFamily="18" charset="0"/>
                <a:cs typeface="Times New Roman" pitchFamily="18" charset="0"/>
              </a:rPr>
              <a:t>G</a:t>
            </a:r>
            <a:r>
              <a:rPr lang="es-ES" sz="1400" dirty="0" smtClean="0">
                <a:latin typeface="Times New Roman" pitchFamily="18" charset="0"/>
                <a:cs typeface="Times New Roman" pitchFamily="18" charset="0"/>
              </a:rPr>
              <a:t>: “Comerte quiero”.</a:t>
            </a:r>
            <a:br>
              <a:rPr lang="es-ES" sz="1400" dirty="0" smtClean="0">
                <a:latin typeface="Times New Roman" pitchFamily="18" charset="0"/>
                <a:cs typeface="Times New Roman" pitchFamily="18" charset="0"/>
              </a:rPr>
            </a:br>
            <a:r>
              <a:rPr lang="es-ES" sz="1400" b="1" dirty="0" smtClean="0">
                <a:latin typeface="Times New Roman" pitchFamily="18" charset="0"/>
                <a:cs typeface="Times New Roman" pitchFamily="18" charset="0"/>
              </a:rPr>
              <a:t>R</a:t>
            </a:r>
            <a:r>
              <a:rPr lang="es-ES" sz="1400" dirty="0" smtClean="0">
                <a:latin typeface="Times New Roman" pitchFamily="18" charset="0"/>
                <a:cs typeface="Times New Roman" pitchFamily="18" charset="0"/>
              </a:rPr>
              <a:t>: “Cómeme si puedes...”</a:t>
            </a:r>
            <a:br>
              <a:rPr lang="es-ES" sz="1400" dirty="0" smtClean="0">
                <a:latin typeface="Times New Roman" pitchFamily="18" charset="0"/>
                <a:cs typeface="Times New Roman" pitchFamily="18" charset="0"/>
              </a:rPr>
            </a:br>
            <a:r>
              <a:rPr lang="es-ES" sz="1400" dirty="0" smtClean="0">
                <a:latin typeface="Times New Roman" pitchFamily="18" charset="0"/>
                <a:cs typeface="Times New Roman" pitchFamily="18" charset="0"/>
              </a:rPr>
              <a:t/>
            </a:r>
            <a:br>
              <a:rPr lang="es-ES" sz="1400" dirty="0" smtClean="0">
                <a:latin typeface="Times New Roman" pitchFamily="18" charset="0"/>
                <a:cs typeface="Times New Roman" pitchFamily="18" charset="0"/>
              </a:rPr>
            </a:br>
            <a:r>
              <a:rPr lang="es-ES" sz="1400" b="1" dirty="0" smtClean="0">
                <a:latin typeface="Times New Roman" pitchFamily="18" charset="0"/>
                <a:cs typeface="Times New Roman" pitchFamily="18" charset="0"/>
              </a:rPr>
              <a:t>G</a:t>
            </a:r>
            <a:r>
              <a:rPr lang="es-ES" sz="1400" dirty="0" smtClean="0">
                <a:latin typeface="Times New Roman" pitchFamily="18" charset="0"/>
                <a:cs typeface="Times New Roman" pitchFamily="18" charset="0"/>
              </a:rPr>
              <a:t>: “¿Estás gordito?”</a:t>
            </a:r>
            <a:br>
              <a:rPr lang="es-ES" sz="1400" dirty="0" smtClean="0">
                <a:latin typeface="Times New Roman" pitchFamily="18" charset="0"/>
                <a:cs typeface="Times New Roman" pitchFamily="18" charset="0"/>
              </a:rPr>
            </a:br>
            <a:r>
              <a:rPr lang="es-ES" sz="1400" b="1" dirty="0" smtClean="0">
                <a:latin typeface="Times New Roman" pitchFamily="18" charset="0"/>
                <a:cs typeface="Times New Roman" pitchFamily="18" charset="0"/>
              </a:rPr>
              <a:t>R</a:t>
            </a:r>
            <a:r>
              <a:rPr lang="es-ES" sz="1400" dirty="0" smtClean="0">
                <a:latin typeface="Times New Roman" pitchFamily="18" charset="0"/>
                <a:cs typeface="Times New Roman" pitchFamily="18" charset="0"/>
              </a:rPr>
              <a:t>: Hasta la punta del rabito</a:t>
            </a:r>
          </a:p>
          <a:p>
            <a:r>
              <a:rPr lang="es-ES" sz="1400" b="1" dirty="0" smtClean="0">
                <a:latin typeface="Times New Roman" pitchFamily="18" charset="0"/>
                <a:cs typeface="Times New Roman" pitchFamily="18" charset="0"/>
              </a:rPr>
              <a:t>TODOS</a:t>
            </a:r>
            <a:r>
              <a:rPr lang="es-ES" sz="1400" dirty="0" smtClean="0">
                <a:latin typeface="Times New Roman" pitchFamily="18" charset="0"/>
                <a:cs typeface="Times New Roman" pitchFamily="18" charset="0"/>
              </a:rPr>
              <a:t>: por aquí si…..`por acá no….por aquí si …..por acá no</a:t>
            </a:r>
          </a:p>
          <a:p>
            <a:endParaRPr lang="es-ES" sz="1400" dirty="0" smtClean="0">
              <a:latin typeface="Times New Roman" pitchFamily="18" charset="0"/>
              <a:cs typeface="Times New Roman" pitchFamily="18" charset="0"/>
            </a:endParaRPr>
          </a:p>
          <a:p>
            <a:r>
              <a:rPr lang="es-ES" sz="1400" b="1" dirty="0" smtClean="0">
                <a:latin typeface="Times New Roman" pitchFamily="18" charset="0"/>
                <a:cs typeface="Times New Roman" pitchFamily="18" charset="0"/>
              </a:rPr>
              <a:t>MATERIALES: </a:t>
            </a:r>
            <a:r>
              <a:rPr lang="es-ES" sz="1400" dirty="0" smtClean="0">
                <a:latin typeface="Times New Roman" pitchFamily="18" charset="0"/>
                <a:cs typeface="Times New Roman" pitchFamily="18" charset="0"/>
              </a:rPr>
              <a:t> Fomix para las máscaras y colas del ratón y del gato</a:t>
            </a:r>
            <a:endParaRPr lang="es-ES" sz="1400" dirty="0">
              <a:latin typeface="Times New Roman" pitchFamily="18" charset="0"/>
              <a:cs typeface="Times New Roman" pitchFamily="18" charset="0"/>
            </a:endParaRPr>
          </a:p>
        </p:txBody>
      </p:sp>
      <p:pic>
        <p:nvPicPr>
          <p:cNvPr id="51202" name="Picture 2" descr="C:\Documents and Settings\JORGE ACOSTA\Escritorio\mascara gato.jpg"/>
          <p:cNvPicPr>
            <a:picLocks noChangeAspect="1" noChangeArrowheads="1"/>
          </p:cNvPicPr>
          <p:nvPr/>
        </p:nvPicPr>
        <p:blipFill>
          <a:blip r:embed="rId2" cstate="print"/>
          <a:srcRect/>
          <a:stretch>
            <a:fillRect/>
          </a:stretch>
        </p:blipFill>
        <p:spPr bwMode="auto">
          <a:xfrm>
            <a:off x="809625" y="3562350"/>
            <a:ext cx="1247775" cy="936625"/>
          </a:xfrm>
          <a:prstGeom prst="rect">
            <a:avLst/>
          </a:prstGeom>
          <a:noFill/>
        </p:spPr>
      </p:pic>
      <p:pic>
        <p:nvPicPr>
          <p:cNvPr id="51203" name="Picture 3" descr="C:\Documents and Settings\JORGE ACOSTA\Escritorio\mascara de raton.png"/>
          <p:cNvPicPr>
            <a:picLocks noChangeAspect="1" noChangeArrowheads="1"/>
          </p:cNvPicPr>
          <p:nvPr/>
        </p:nvPicPr>
        <p:blipFill>
          <a:blip r:embed="rId3" cstate="print"/>
          <a:srcRect/>
          <a:stretch>
            <a:fillRect/>
          </a:stretch>
        </p:blipFill>
        <p:spPr bwMode="auto">
          <a:xfrm>
            <a:off x="2057400" y="3536442"/>
            <a:ext cx="1066800" cy="864108"/>
          </a:xfrm>
          <a:prstGeom prst="rect">
            <a:avLst/>
          </a:prstGeom>
          <a:noFill/>
        </p:spPr>
      </p:pic>
      <p:pic>
        <p:nvPicPr>
          <p:cNvPr id="51204" name="Picture 4" descr="C:\Documents and Settings\JORGE ACOSTA\Escritorio\circulo.jpg"/>
          <p:cNvPicPr>
            <a:picLocks noChangeAspect="1" noChangeArrowheads="1"/>
          </p:cNvPicPr>
          <p:nvPr/>
        </p:nvPicPr>
        <p:blipFill>
          <a:blip r:embed="rId4" cstate="print"/>
          <a:srcRect/>
          <a:stretch>
            <a:fillRect/>
          </a:stretch>
        </p:blipFill>
        <p:spPr bwMode="auto">
          <a:xfrm>
            <a:off x="3276600" y="3421380"/>
            <a:ext cx="1600200" cy="136017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pPr algn="ctr"/>
            <a:r>
              <a:rPr lang="es-ES" sz="2000" b="1" dirty="0" smtClean="0">
                <a:latin typeface="Times New Roman" pitchFamily="18" charset="0"/>
                <a:cs typeface="Times New Roman" pitchFamily="18" charset="0"/>
              </a:rPr>
              <a:t>Actividad lúdica para Simbolismo o contexto numérico </a:t>
            </a:r>
            <a:br>
              <a:rPr lang="es-ES" sz="2000" b="1" dirty="0" smtClean="0">
                <a:latin typeface="Times New Roman" pitchFamily="18" charset="0"/>
                <a:cs typeface="Times New Roman" pitchFamily="18" charset="0"/>
              </a:rPr>
            </a:br>
            <a:r>
              <a:rPr lang="es-ES" sz="2000" b="1" dirty="0" smtClean="0">
                <a:solidFill>
                  <a:srgbClr val="FF0000"/>
                </a:solidFill>
                <a:latin typeface="Times New Roman" pitchFamily="18" charset="0"/>
                <a:cs typeface="Times New Roman" pitchFamily="18" charset="0"/>
              </a:rPr>
              <a:t>JUEGO DE LA RAYUELA</a:t>
            </a:r>
            <a:br>
              <a:rPr lang="es-ES" sz="2000" b="1" dirty="0" smtClean="0">
                <a:solidFill>
                  <a:srgbClr val="FF0000"/>
                </a:solidFill>
                <a:latin typeface="Times New Roman" pitchFamily="18" charset="0"/>
                <a:cs typeface="Times New Roman" pitchFamily="18" charset="0"/>
              </a:rPr>
            </a:br>
            <a:r>
              <a:rPr lang="es-ES" sz="2000" b="1" dirty="0" smtClean="0">
                <a:solidFill>
                  <a:srgbClr val="FF0000"/>
                </a:solidFill>
                <a:latin typeface="Times New Roman" pitchFamily="18" charset="0"/>
                <a:cs typeface="Times New Roman" pitchFamily="18" charset="0"/>
              </a:rPr>
              <a:t>1-2-3-4-5-6-7-8</a:t>
            </a:r>
            <a:r>
              <a:rPr lang="es-ES" sz="2000" b="1" dirty="0" smtClean="0">
                <a:latin typeface="Times New Roman" pitchFamily="18" charset="0"/>
                <a:cs typeface="Times New Roman" pitchFamily="18" charset="0"/>
              </a:rPr>
              <a:t/>
            </a:r>
            <a:br>
              <a:rPr lang="es-ES" sz="2000" b="1" dirty="0" smtClean="0">
                <a:latin typeface="Times New Roman" pitchFamily="18" charset="0"/>
                <a:cs typeface="Times New Roman" pitchFamily="18" charset="0"/>
              </a:rPr>
            </a:br>
            <a:endParaRPr lang="es-ES" sz="2000" b="1" dirty="0" smtClean="0">
              <a:latin typeface="Times New Roman" pitchFamily="18" charset="0"/>
              <a:cs typeface="Times New Roman" pitchFamily="18" charset="0"/>
            </a:endParaRPr>
          </a:p>
        </p:txBody>
      </p:sp>
      <p:sp>
        <p:nvSpPr>
          <p:cNvPr id="3" name="2 Marcador de contenido"/>
          <p:cNvSpPr>
            <a:spLocks noGrp="1"/>
          </p:cNvSpPr>
          <p:nvPr>
            <p:ph sz="quarter" idx="13"/>
          </p:nvPr>
        </p:nvSpPr>
        <p:spPr>
          <a:xfrm>
            <a:off x="609600" y="1352551"/>
            <a:ext cx="3886200" cy="2743199"/>
          </a:xfrm>
        </p:spPr>
        <p:txBody>
          <a:bodyPr>
            <a:normAutofit lnSpcReduction="10000"/>
          </a:bodyPr>
          <a:lstStyle/>
          <a:p>
            <a:pPr algn="just"/>
            <a:r>
              <a:rPr lang="es-ES" sz="1800" dirty="0" smtClean="0"/>
              <a:t>Se pinta un cuadrado con el número </a:t>
            </a:r>
            <a:r>
              <a:rPr lang="es-ES" sz="1800" dirty="0" smtClean="0">
                <a:solidFill>
                  <a:srgbClr val="FF0000"/>
                </a:solidFill>
              </a:rPr>
              <a:t>1</a:t>
            </a:r>
            <a:r>
              <a:rPr lang="es-ES" sz="1800" dirty="0" smtClean="0"/>
              <a:t> dentro, luego otro cuadrado con el </a:t>
            </a:r>
            <a:r>
              <a:rPr lang="es-ES" sz="1800" dirty="0" smtClean="0">
                <a:solidFill>
                  <a:srgbClr val="FF0000"/>
                </a:solidFill>
              </a:rPr>
              <a:t>2</a:t>
            </a:r>
            <a:r>
              <a:rPr lang="es-ES" sz="1800" dirty="0" smtClean="0"/>
              <a:t>, otro con el </a:t>
            </a:r>
            <a:r>
              <a:rPr lang="es-ES" sz="1800" dirty="0" smtClean="0">
                <a:solidFill>
                  <a:srgbClr val="FF0000"/>
                </a:solidFill>
              </a:rPr>
              <a:t>3</a:t>
            </a:r>
            <a:r>
              <a:rPr lang="es-ES" sz="1800" dirty="0" smtClean="0"/>
              <a:t>, intentando que sean más o menos iguales. En el cuarto piso de la rayuela se pintan dos casillas, una con el número </a:t>
            </a:r>
            <a:r>
              <a:rPr lang="es-ES" sz="1800" dirty="0" smtClean="0">
                <a:solidFill>
                  <a:srgbClr val="FF0000"/>
                </a:solidFill>
              </a:rPr>
              <a:t>4</a:t>
            </a:r>
            <a:r>
              <a:rPr lang="es-ES" sz="1800" dirty="0" smtClean="0"/>
              <a:t> y a su lado otra con el </a:t>
            </a:r>
            <a:r>
              <a:rPr lang="es-ES" sz="1800" dirty="0" smtClean="0">
                <a:solidFill>
                  <a:srgbClr val="FF0000"/>
                </a:solidFill>
              </a:rPr>
              <a:t>5</a:t>
            </a:r>
            <a:r>
              <a:rPr lang="es-ES" sz="1800" dirty="0" smtClean="0"/>
              <a:t>. La casilla superior la ocupa el </a:t>
            </a:r>
            <a:r>
              <a:rPr lang="es-ES" sz="1800" dirty="0" smtClean="0">
                <a:solidFill>
                  <a:srgbClr val="FF0000"/>
                </a:solidFill>
              </a:rPr>
              <a:t>6</a:t>
            </a:r>
            <a:r>
              <a:rPr lang="es-ES" sz="1800" dirty="0" smtClean="0"/>
              <a:t> y las dos últimas son también casillas dobles con los números </a:t>
            </a:r>
            <a:r>
              <a:rPr lang="es-ES" sz="1800" dirty="0" smtClean="0">
                <a:solidFill>
                  <a:srgbClr val="FF0000"/>
                </a:solidFill>
              </a:rPr>
              <a:t>7</a:t>
            </a:r>
            <a:r>
              <a:rPr lang="es-ES" sz="1800" dirty="0" smtClean="0"/>
              <a:t> y </a:t>
            </a:r>
            <a:r>
              <a:rPr lang="es-ES" sz="1800" dirty="0" smtClean="0">
                <a:solidFill>
                  <a:srgbClr val="FF0000"/>
                </a:solidFill>
              </a:rPr>
              <a:t>8</a:t>
            </a:r>
          </a:p>
        </p:txBody>
      </p:sp>
      <p:sp>
        <p:nvSpPr>
          <p:cNvPr id="4" name="3 Marcador de contenido"/>
          <p:cNvSpPr>
            <a:spLocks noGrp="1"/>
          </p:cNvSpPr>
          <p:nvPr>
            <p:ph sz="quarter" idx="14"/>
          </p:nvPr>
        </p:nvSpPr>
        <p:spPr>
          <a:xfrm>
            <a:off x="4844901" y="1352549"/>
            <a:ext cx="3886200" cy="2057401"/>
          </a:xfrm>
        </p:spPr>
        <p:txBody>
          <a:bodyPr>
            <a:noAutofit/>
          </a:bodyPr>
          <a:lstStyle/>
          <a:p>
            <a:pPr algn="just"/>
            <a:r>
              <a:rPr lang="es-ES" sz="1800" dirty="0" smtClean="0"/>
              <a:t>El juego comienza tirando una piedra pequeña o ficha  en el cuadrado número 1, Se comienza a recorrer la rayuela a pata coja sin pisar las rayas, guardando el equilibrio hasta que se llega al cuarto piso donde hay dos casillas y podemos apoyar los dos pies y así se continua con todas las casillas restantes</a:t>
            </a:r>
          </a:p>
          <a:p>
            <a:pPr algn="just"/>
            <a:endParaRPr lang="es-ES" sz="1600" dirty="0">
              <a:latin typeface="Times New Roman" pitchFamily="18" charset="0"/>
              <a:cs typeface="Times New Roman" pitchFamily="18" charset="0"/>
            </a:endParaRPr>
          </a:p>
        </p:txBody>
      </p:sp>
      <p:pic>
        <p:nvPicPr>
          <p:cNvPr id="52227" name="Picture 3" descr="C:\Documents and Settings\JORGE ACOSTA\Escritorio\rayuela 1.jpg"/>
          <p:cNvPicPr>
            <a:picLocks noChangeAspect="1" noChangeArrowheads="1"/>
          </p:cNvPicPr>
          <p:nvPr/>
        </p:nvPicPr>
        <p:blipFill>
          <a:blip r:embed="rId2" cstate="print"/>
          <a:srcRect/>
          <a:stretch>
            <a:fillRect/>
          </a:stretch>
        </p:blipFill>
        <p:spPr bwMode="auto">
          <a:xfrm>
            <a:off x="3124200" y="3638550"/>
            <a:ext cx="1866900" cy="1371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sz="2200" dirty="0" smtClean="0"/>
              <a:t>Actividades lúdicas para dimensión geométrica</a:t>
            </a:r>
            <a:br>
              <a:rPr lang="es-ES" sz="2200" dirty="0" smtClean="0"/>
            </a:br>
            <a:r>
              <a:rPr lang="es-ES" sz="2200" dirty="0" smtClean="0">
                <a:solidFill>
                  <a:srgbClr val="FF0000"/>
                </a:solidFill>
              </a:rPr>
              <a:t>JUEGO DE PARES</a:t>
            </a:r>
            <a:endParaRPr lang="es-ES" dirty="0"/>
          </a:p>
        </p:txBody>
      </p:sp>
      <p:sp>
        <p:nvSpPr>
          <p:cNvPr id="3" name="2 Marcador de contenido"/>
          <p:cNvSpPr>
            <a:spLocks noGrp="1"/>
          </p:cNvSpPr>
          <p:nvPr>
            <p:ph sz="quarter" idx="13"/>
          </p:nvPr>
        </p:nvSpPr>
        <p:spPr/>
        <p:txBody>
          <a:bodyPr>
            <a:normAutofit fontScale="62500" lnSpcReduction="20000"/>
          </a:bodyPr>
          <a:lstStyle/>
          <a:p>
            <a:pPr algn="just"/>
            <a:r>
              <a:rPr lang="es-ES" dirty="0" smtClean="0"/>
              <a:t>Se elabora cartillas con las figuras geométricas triángulo, cuadrado y círculo de en pares de igual color</a:t>
            </a:r>
          </a:p>
          <a:p>
            <a:pPr algn="just"/>
            <a:r>
              <a:rPr lang="es-ES" dirty="0" smtClean="0"/>
              <a:t>Ejemplo 2 cartillas con un triangulo </a:t>
            </a:r>
            <a:r>
              <a:rPr lang="es-ES" b="1" dirty="0" smtClean="0">
                <a:solidFill>
                  <a:srgbClr val="92D050"/>
                </a:solidFill>
              </a:rPr>
              <a:t>VERDE</a:t>
            </a:r>
            <a:r>
              <a:rPr lang="es-ES" dirty="0" smtClean="0"/>
              <a:t> cada una </a:t>
            </a:r>
          </a:p>
          <a:p>
            <a:pPr algn="just"/>
            <a:r>
              <a:rPr lang="es-ES" dirty="0" smtClean="0"/>
              <a:t>2 cartillas con un cuadrado </a:t>
            </a:r>
            <a:r>
              <a:rPr lang="es-ES" b="1" dirty="0" smtClean="0">
                <a:solidFill>
                  <a:srgbClr val="FF0000"/>
                </a:solidFill>
              </a:rPr>
              <a:t>ROJO </a:t>
            </a:r>
            <a:r>
              <a:rPr lang="es-ES" dirty="0" smtClean="0"/>
              <a:t>cada una</a:t>
            </a:r>
          </a:p>
          <a:p>
            <a:pPr algn="just"/>
            <a:r>
              <a:rPr lang="es-ES" dirty="0" smtClean="0"/>
              <a:t>2 cartillas con un círculo </a:t>
            </a:r>
            <a:r>
              <a:rPr lang="es-ES" b="1" dirty="0" smtClean="0">
                <a:solidFill>
                  <a:srgbClr val="0070C0"/>
                </a:solidFill>
              </a:rPr>
              <a:t>AZUL</a:t>
            </a:r>
            <a:r>
              <a:rPr lang="es-ES" dirty="0" smtClean="0"/>
              <a:t> cada una.  Se mezclan las cartillas y pedimos a cada niño escoger las cartillas si atina el par acumula cartillas y gana el que más cartillas obtiene</a:t>
            </a:r>
          </a:p>
          <a:p>
            <a:pPr algn="just"/>
            <a:endParaRPr lang="es-ES" dirty="0"/>
          </a:p>
        </p:txBody>
      </p:sp>
      <p:pic>
        <p:nvPicPr>
          <p:cNvPr id="53250" name="Picture 2" descr="C:\Documents and Settings\JORGE ACOSTA\Escritorio\geometrico1.jpg"/>
          <p:cNvPicPr>
            <a:picLocks noChangeAspect="1" noChangeArrowheads="1"/>
          </p:cNvPicPr>
          <p:nvPr/>
        </p:nvPicPr>
        <p:blipFill>
          <a:blip r:embed="rId2" cstate="print"/>
          <a:srcRect/>
          <a:stretch>
            <a:fillRect/>
          </a:stretch>
        </p:blipFill>
        <p:spPr bwMode="auto">
          <a:xfrm>
            <a:off x="5676900" y="1885950"/>
            <a:ext cx="2933700" cy="1955800"/>
          </a:xfrm>
          <a:prstGeom prst="rect">
            <a:avLst/>
          </a:prstGeom>
          <a:noFill/>
        </p:spPr>
      </p:pic>
      <p:pic>
        <p:nvPicPr>
          <p:cNvPr id="53251" name="Picture 3" descr="C:\Documents and Settings\JORGE ACOSTA\Escritorio\circulo.jpg"/>
          <p:cNvPicPr>
            <a:picLocks noChangeAspect="1" noChangeArrowheads="1"/>
          </p:cNvPicPr>
          <p:nvPr/>
        </p:nvPicPr>
        <p:blipFill>
          <a:blip r:embed="rId3" cstate="print"/>
          <a:srcRect/>
          <a:stretch>
            <a:fillRect/>
          </a:stretch>
        </p:blipFill>
        <p:spPr bwMode="auto">
          <a:xfrm>
            <a:off x="6800850" y="2876550"/>
            <a:ext cx="742950" cy="914400"/>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ctr"/>
            <a:r>
              <a:rPr lang="es-ES" dirty="0" smtClean="0">
                <a:cs typeface="Times New Roman" pitchFamily="18" charset="0"/>
              </a:rPr>
              <a:t>Propuesta. Etapa IV</a:t>
            </a:r>
            <a:endParaRPr lang="es-ES" dirty="0">
              <a:cs typeface="Times New Roman" pitchFamily="18" charset="0"/>
            </a:endParaRPr>
          </a:p>
        </p:txBody>
      </p:sp>
      <p:sp>
        <p:nvSpPr>
          <p:cNvPr id="3" name="2 Rectángulo"/>
          <p:cNvSpPr/>
          <p:nvPr/>
        </p:nvSpPr>
        <p:spPr>
          <a:xfrm>
            <a:off x="533400" y="1309866"/>
            <a:ext cx="4572000" cy="2523768"/>
          </a:xfrm>
          <a:prstGeom prst="rect">
            <a:avLst/>
          </a:prstGeom>
        </p:spPr>
        <p:txBody>
          <a:bodyPr>
            <a:spAutoFit/>
          </a:bodyPr>
          <a:lstStyle/>
          <a:p>
            <a:pPr lvl="0" algn="just"/>
            <a:r>
              <a:rPr lang="es-ES" sz="2000" b="1" dirty="0" smtClean="0">
                <a:latin typeface="Times New Roman" pitchFamily="18" charset="0"/>
                <a:cs typeface="Times New Roman" pitchFamily="18" charset="0"/>
              </a:rPr>
              <a:t>IV. </a:t>
            </a:r>
            <a:r>
              <a:rPr lang="es-ES" sz="2000" b="1" kern="0" dirty="0" smtClean="0">
                <a:solidFill>
                  <a:sysClr val="windowText" lastClr="000000"/>
                </a:solidFill>
                <a:latin typeface="Times New Roman"/>
                <a:ea typeface="Calibri"/>
                <a:cs typeface="Times New Roman"/>
              </a:rPr>
              <a:t>Evaluación del material lúdico</a:t>
            </a:r>
            <a:endParaRPr lang="es-ES" sz="3600" kern="0" dirty="0" smtClean="0">
              <a:solidFill>
                <a:sysClr val="windowText" lastClr="000000"/>
              </a:solidFill>
              <a:latin typeface="Times New Roman"/>
              <a:ea typeface="Calibri"/>
              <a:cs typeface="Times New Roman"/>
            </a:endParaRPr>
          </a:p>
          <a:p>
            <a:pPr algn="just"/>
            <a:endParaRPr lang="es-ES" sz="2000" b="1" dirty="0" smtClean="0">
              <a:latin typeface="Times New Roman" pitchFamily="18" charset="0"/>
              <a:cs typeface="Times New Roman" pitchFamily="18" charset="0"/>
            </a:endParaRPr>
          </a:p>
          <a:p>
            <a:pPr lvl="1" algn="just"/>
            <a:r>
              <a:rPr lang="es-ES" sz="2000" dirty="0" smtClean="0">
                <a:latin typeface="Times New Roman" pitchFamily="18" charset="0"/>
                <a:cs typeface="Times New Roman" pitchFamily="18" charset="0"/>
              </a:rPr>
              <a:t>Sesión final donde cada Docente presentará el material lúdico utilizado (material reciclaje). Discusión de las ventajas y aportes positivos encontrados en esta etapa.  Evaluación</a:t>
            </a:r>
          </a:p>
          <a:p>
            <a:endParaRPr lang="es-ES" dirty="0"/>
          </a:p>
        </p:txBody>
      </p:sp>
      <p:pic>
        <p:nvPicPr>
          <p:cNvPr id="49155" name="Picture 3" descr="C:\Documents and Settings\JORGE ACOSTA\Escritorio\mascaras de foamix.jpg"/>
          <p:cNvPicPr>
            <a:picLocks noChangeAspect="1" noChangeArrowheads="1"/>
          </p:cNvPicPr>
          <p:nvPr/>
        </p:nvPicPr>
        <p:blipFill>
          <a:blip r:embed="rId2" cstate="print"/>
          <a:srcRect/>
          <a:stretch>
            <a:fillRect/>
          </a:stretch>
        </p:blipFill>
        <p:spPr bwMode="auto">
          <a:xfrm>
            <a:off x="6108510" y="3400425"/>
            <a:ext cx="2197290" cy="1533525"/>
          </a:xfrm>
          <a:prstGeom prst="rect">
            <a:avLst/>
          </a:prstGeom>
          <a:noFill/>
        </p:spPr>
      </p:pic>
      <p:pic>
        <p:nvPicPr>
          <p:cNvPr id="49156" name="Picture 4" descr="C:\Documents and Settings\JORGE ACOSTA\Escritorio\MATERIAL RECICLADO.jpg"/>
          <p:cNvPicPr>
            <a:picLocks noChangeAspect="1" noChangeArrowheads="1"/>
          </p:cNvPicPr>
          <p:nvPr/>
        </p:nvPicPr>
        <p:blipFill>
          <a:blip r:embed="rId3" cstate="print"/>
          <a:srcRect/>
          <a:stretch>
            <a:fillRect/>
          </a:stretch>
        </p:blipFill>
        <p:spPr bwMode="auto">
          <a:xfrm>
            <a:off x="5962650" y="1657350"/>
            <a:ext cx="2038350" cy="1330752"/>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extLst/>
          </a:lstStyle>
          <a:p>
            <a:pPr algn="ctr"/>
            <a:r>
              <a:rPr lang="es-ES" dirty="0"/>
              <a:t>Evaluación de la </a:t>
            </a:r>
            <a:r>
              <a:rPr lang="es-ES" dirty="0" smtClean="0"/>
              <a:t>propuesta</a:t>
            </a:r>
            <a:endParaRPr lang="es-ES" dirty="0"/>
          </a:p>
        </p:txBody>
      </p:sp>
      <p:sp>
        <p:nvSpPr>
          <p:cNvPr id="4" name="Rectangle 3"/>
          <p:cNvSpPr>
            <a:spLocks noGrp="1"/>
          </p:cNvSpPr>
          <p:nvPr>
            <p:ph sz="quarter" idx="14"/>
          </p:nvPr>
        </p:nvSpPr>
        <p:spPr>
          <a:xfrm>
            <a:off x="4419600" y="1428750"/>
            <a:ext cx="4495800" cy="3505200"/>
          </a:xfrm>
        </p:spPr>
        <p:txBody>
          <a:bodyPr>
            <a:noAutofit/>
          </a:bodyPr>
          <a:lstStyle>
            <a:extLst/>
          </a:lstStyle>
          <a:p>
            <a:pPr lvl="0" algn="just"/>
            <a:r>
              <a:rPr lang="es-MX" sz="1600" b="1" dirty="0" smtClean="0">
                <a:latin typeface="Times New Roman" pitchFamily="18" charset="0"/>
                <a:cs typeface="Times New Roman" pitchFamily="18" charset="0"/>
              </a:rPr>
              <a:t>Reacción</a:t>
            </a:r>
            <a:r>
              <a:rPr lang="es-MX" sz="1600" dirty="0">
                <a:latin typeface="Times New Roman" pitchFamily="18" charset="0"/>
                <a:cs typeface="Times New Roman" pitchFamily="18" charset="0"/>
              </a:rPr>
              <a:t>.  De los participantes, quienes aportan información de los contenidos y técnicas que consideraron más útiles.  </a:t>
            </a:r>
            <a:endParaRPr lang="es-MX" sz="1600" dirty="0" smtClean="0">
              <a:latin typeface="Times New Roman" pitchFamily="18" charset="0"/>
              <a:cs typeface="Times New Roman" pitchFamily="18" charset="0"/>
            </a:endParaRPr>
          </a:p>
          <a:p>
            <a:pPr lvl="0" algn="just"/>
            <a:r>
              <a:rPr lang="es-MX" sz="1600" b="1" dirty="0" smtClean="0">
                <a:latin typeface="Times New Roman" pitchFamily="18" charset="0"/>
                <a:cs typeface="Times New Roman" pitchFamily="18" charset="0"/>
              </a:rPr>
              <a:t>Aprendizajes</a:t>
            </a:r>
            <a:r>
              <a:rPr lang="es-MX" sz="1600" dirty="0">
                <a:latin typeface="Times New Roman" pitchFamily="18" charset="0"/>
                <a:cs typeface="Times New Roman" pitchFamily="18" charset="0"/>
              </a:rPr>
              <a:t>.  Medición del cambio de actitudes de los </a:t>
            </a:r>
            <a:r>
              <a:rPr lang="es-MX" sz="1600" dirty="0" smtClean="0">
                <a:latin typeface="Times New Roman" pitchFamily="18" charset="0"/>
                <a:cs typeface="Times New Roman" pitchFamily="18" charset="0"/>
              </a:rPr>
              <a:t>Docentes. Estar concienticen los aspectos a mejorar.</a:t>
            </a:r>
            <a:endParaRPr lang="es-ES" sz="1600" dirty="0">
              <a:latin typeface="Times New Roman" pitchFamily="18" charset="0"/>
              <a:cs typeface="Times New Roman" pitchFamily="18" charset="0"/>
            </a:endParaRPr>
          </a:p>
          <a:p>
            <a:pPr lvl="0" algn="just"/>
            <a:r>
              <a:rPr lang="es-MX" sz="1600" b="1" dirty="0">
                <a:latin typeface="Times New Roman" pitchFamily="18" charset="0"/>
                <a:cs typeface="Times New Roman" pitchFamily="18" charset="0"/>
              </a:rPr>
              <a:t> Comportamiento</a:t>
            </a:r>
            <a:r>
              <a:rPr lang="es-MX" sz="1600" dirty="0">
                <a:latin typeface="Times New Roman" pitchFamily="18" charset="0"/>
                <a:cs typeface="Times New Roman" pitchFamily="18" charset="0"/>
              </a:rPr>
              <a:t>. </a:t>
            </a:r>
            <a:r>
              <a:rPr lang="es-MX" sz="1600" dirty="0" smtClean="0">
                <a:latin typeface="Times New Roman" pitchFamily="18" charset="0"/>
                <a:cs typeface="Times New Roman" pitchFamily="18" charset="0"/>
              </a:rPr>
              <a:t>Cambiar la docencia tradicional  e impulsar el trabajo </a:t>
            </a:r>
            <a:r>
              <a:rPr lang="es-MX" sz="1600" dirty="0">
                <a:latin typeface="Times New Roman" pitchFamily="18" charset="0"/>
                <a:cs typeface="Times New Roman" pitchFamily="18" charset="0"/>
              </a:rPr>
              <a:t>en </a:t>
            </a:r>
            <a:r>
              <a:rPr lang="es-MX" sz="1600" dirty="0" smtClean="0">
                <a:latin typeface="Times New Roman" pitchFamily="18" charset="0"/>
                <a:cs typeface="Times New Roman" pitchFamily="18" charset="0"/>
              </a:rPr>
              <a:t>equipo.</a:t>
            </a:r>
            <a:endParaRPr lang="es-ES" sz="1600" dirty="0">
              <a:latin typeface="Times New Roman" pitchFamily="18" charset="0"/>
              <a:cs typeface="Times New Roman" pitchFamily="18" charset="0"/>
            </a:endParaRPr>
          </a:p>
          <a:p>
            <a:pPr lvl="0" algn="just"/>
            <a:r>
              <a:rPr lang="es-MX" sz="1600" b="1" dirty="0">
                <a:latin typeface="Times New Roman" pitchFamily="18" charset="0"/>
                <a:cs typeface="Times New Roman" pitchFamily="18" charset="0"/>
              </a:rPr>
              <a:t>Resultados</a:t>
            </a:r>
            <a:r>
              <a:rPr lang="es-MX" sz="1600" dirty="0">
                <a:latin typeface="Times New Roman" pitchFamily="18" charset="0"/>
                <a:cs typeface="Times New Roman" pitchFamily="18" charset="0"/>
              </a:rPr>
              <a:t>.  </a:t>
            </a:r>
            <a:r>
              <a:rPr lang="es-MX" sz="1600" dirty="0" smtClean="0">
                <a:latin typeface="Times New Roman" pitchFamily="18" charset="0"/>
                <a:cs typeface="Times New Roman" pitchFamily="18" charset="0"/>
              </a:rPr>
              <a:t>Mejorar del </a:t>
            </a:r>
            <a:r>
              <a:rPr lang="es-MX" sz="1600" dirty="0">
                <a:latin typeface="Times New Roman" pitchFamily="18" charset="0"/>
                <a:cs typeface="Times New Roman" pitchFamily="18" charset="0"/>
              </a:rPr>
              <a:t>proceso de planificación. Cumplimiento de lo establecido por el Ministerio  de Educación.</a:t>
            </a:r>
            <a:endParaRPr lang="es-ES" sz="1600" dirty="0">
              <a:latin typeface="Times New Roman" pitchFamily="18" charset="0"/>
              <a:cs typeface="Times New Roman" pitchFamily="18" charset="0"/>
            </a:endParaRPr>
          </a:p>
        </p:txBody>
      </p:sp>
      <p:pic>
        <p:nvPicPr>
          <p:cNvPr id="1843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09600" y="1733550"/>
            <a:ext cx="3687657" cy="2362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contenido"/>
          <p:cNvSpPr>
            <a:spLocks noGrp="1"/>
          </p:cNvSpPr>
          <p:nvPr>
            <p:ph sz="quarter" idx="14"/>
          </p:nvPr>
        </p:nvSpPr>
        <p:spPr>
          <a:xfrm>
            <a:off x="381000" y="1352549"/>
            <a:ext cx="8350101" cy="609601"/>
          </a:xfrm>
        </p:spPr>
        <p:txBody>
          <a:bodyPr>
            <a:normAutofit fontScale="25000" lnSpcReduction="20000"/>
          </a:bodyPr>
          <a:lstStyle/>
          <a:p>
            <a:pPr algn="ctr">
              <a:buNone/>
            </a:pPr>
            <a:endParaRPr lang="es-ES" sz="4400" dirty="0" smtClean="0">
              <a:latin typeface="Times New Roman" pitchFamily="18" charset="0"/>
              <a:cs typeface="Times New Roman" pitchFamily="18" charset="0"/>
            </a:endParaRPr>
          </a:p>
          <a:p>
            <a:pPr algn="ctr">
              <a:buNone/>
            </a:pPr>
            <a:r>
              <a:rPr lang="es-ES" sz="8600" b="1" dirty="0" smtClean="0">
                <a:latin typeface="Times New Roman" pitchFamily="18" charset="0"/>
                <a:cs typeface="Times New Roman" pitchFamily="18" charset="0"/>
              </a:rPr>
              <a:t>MUCHAS  GRACIAS</a:t>
            </a:r>
            <a:endParaRPr lang="es-ES" sz="8600" b="1" dirty="0">
              <a:latin typeface="Times New Roman" pitchFamily="18" charset="0"/>
              <a:cs typeface="Times New Roman" pitchFamily="18" charset="0"/>
            </a:endParaRPr>
          </a:p>
        </p:txBody>
      </p:sp>
      <p:pic>
        <p:nvPicPr>
          <p:cNvPr id="3" name="2 Imagen" descr="C:\Documents and Settings\FOTOS NO BORRAR\Mis documentos\fotos para tesis CEL\P2250567.jpg"/>
          <p:cNvPicPr/>
          <p:nvPr/>
        </p:nvPicPr>
        <p:blipFill>
          <a:blip r:embed="rId2" cstate="print"/>
          <a:srcRect/>
          <a:stretch>
            <a:fillRect/>
          </a:stretch>
        </p:blipFill>
        <p:spPr bwMode="auto">
          <a:xfrm>
            <a:off x="2782870" y="2248180"/>
            <a:ext cx="3578260" cy="26857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s-ES" sz="3800" dirty="0" smtClean="0"/>
              <a:t>Problema</a:t>
            </a:r>
            <a:endParaRPr lang="es-ES" dirty="0"/>
          </a:p>
        </p:txBody>
      </p:sp>
      <p:sp>
        <p:nvSpPr>
          <p:cNvPr id="3" name="Rectangle 2"/>
          <p:cNvSpPr>
            <a:spLocks noGrp="1"/>
          </p:cNvSpPr>
          <p:nvPr>
            <p:ph sz="quarter" idx="13"/>
          </p:nvPr>
        </p:nvSpPr>
        <p:spPr>
          <a:xfrm>
            <a:off x="609600" y="1352551"/>
            <a:ext cx="7620000" cy="1295399"/>
          </a:xfrm>
        </p:spPr>
        <p:txBody>
          <a:bodyPr>
            <a:noAutofit/>
          </a:bodyPr>
          <a:lstStyle>
            <a:extLst/>
          </a:lstStyle>
          <a:p>
            <a:pPr marL="0" indent="0" algn="just">
              <a:buNone/>
            </a:pPr>
            <a:r>
              <a:rPr lang="es-ES" sz="2200" dirty="0" smtClean="0">
                <a:latin typeface="Times New Roman" pitchFamily="18" charset="0"/>
                <a:cs typeface="Times New Roman" pitchFamily="18" charset="0"/>
              </a:rPr>
              <a:t>¿Cómo influye la aplicación de </a:t>
            </a:r>
            <a:r>
              <a:rPr lang="es-ES" sz="2200" dirty="0" smtClean="0">
                <a:solidFill>
                  <a:srgbClr val="FF0000"/>
                </a:solidFill>
                <a:latin typeface="Times New Roman" pitchFamily="18" charset="0"/>
                <a:cs typeface="Times New Roman" pitchFamily="18" charset="0"/>
              </a:rPr>
              <a:t>técnicas lúdicas </a:t>
            </a:r>
            <a:r>
              <a:rPr lang="es-ES" sz="2200" dirty="0" smtClean="0">
                <a:latin typeface="Times New Roman" pitchFamily="18" charset="0"/>
                <a:cs typeface="Times New Roman" pitchFamily="18" charset="0"/>
              </a:rPr>
              <a:t>en el desarrollo de las relaciones </a:t>
            </a:r>
            <a:r>
              <a:rPr lang="es-ES" sz="2200" dirty="0" smtClean="0">
                <a:solidFill>
                  <a:srgbClr val="FF0000"/>
                </a:solidFill>
                <a:latin typeface="Times New Roman" pitchFamily="18" charset="0"/>
                <a:cs typeface="Times New Roman" pitchFamily="18" charset="0"/>
              </a:rPr>
              <a:t>lógico matemáticas </a:t>
            </a:r>
            <a:r>
              <a:rPr lang="es-ES" sz="2200" dirty="0" smtClean="0">
                <a:latin typeface="Times New Roman" pitchFamily="18" charset="0"/>
                <a:cs typeface="Times New Roman" pitchFamily="18" charset="0"/>
              </a:rPr>
              <a:t>en la Educación Inicial, para el Subnivel Inicial de 3 a 5 años, de los niños y niñas que asisten al Centro Infantil "Divino Niño No.2 CEE”,  localizado en el sector Amaguaña,  año lectivo 2013-2014?</a:t>
            </a:r>
          </a:p>
          <a:p>
            <a:pPr marL="0" indent="0" algn="just">
              <a:buNone/>
            </a:pPr>
            <a:r>
              <a:rPr lang="es-ES" sz="2000" dirty="0" smtClean="0">
                <a:latin typeface="Times New Roman" pitchFamily="18" charset="0"/>
                <a:cs typeface="Times New Roman" pitchFamily="18" charset="0"/>
              </a:rPr>
              <a:t>.</a:t>
            </a:r>
            <a:endParaRPr lang="es-ES" sz="2000" dirty="0">
              <a:latin typeface="Times New Roman" pitchFamily="18" charset="0"/>
              <a:cs typeface="Times New Roman" pitchFamily="18" charset="0"/>
            </a:endParaRPr>
          </a:p>
        </p:txBody>
      </p:sp>
      <p:pic>
        <p:nvPicPr>
          <p:cNvPr id="13313" name="Picture 1" descr="C:\Documents and Settings\JORGE ACOSTA\Escritorio\problema.jpg"/>
          <p:cNvPicPr>
            <a:picLocks noChangeAspect="1" noChangeArrowheads="1"/>
          </p:cNvPicPr>
          <p:nvPr/>
        </p:nvPicPr>
        <p:blipFill>
          <a:blip r:embed="rId3" cstate="print"/>
          <a:srcRect/>
          <a:stretch>
            <a:fillRect/>
          </a:stretch>
        </p:blipFill>
        <p:spPr bwMode="auto">
          <a:xfrm>
            <a:off x="4005263" y="3270250"/>
            <a:ext cx="1133475" cy="1054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s-ES" dirty="0" smtClean="0"/>
              <a:t>Objetivo General</a:t>
            </a:r>
            <a:endParaRPr lang="es-ES" dirty="0"/>
          </a:p>
        </p:txBody>
      </p:sp>
      <p:sp>
        <p:nvSpPr>
          <p:cNvPr id="3" name="Rectangle 2"/>
          <p:cNvSpPr>
            <a:spLocks noGrp="1"/>
          </p:cNvSpPr>
          <p:nvPr>
            <p:ph sz="quarter" idx="13"/>
          </p:nvPr>
        </p:nvSpPr>
        <p:spPr>
          <a:xfrm>
            <a:off x="228600" y="1581150"/>
            <a:ext cx="4572000" cy="3048000"/>
          </a:xfrm>
        </p:spPr>
        <p:txBody>
          <a:bodyPr anchor="ctr">
            <a:normAutofit fontScale="85000" lnSpcReduction="20000"/>
          </a:bodyPr>
          <a:lstStyle>
            <a:extLst/>
          </a:lstStyle>
          <a:p>
            <a:pPr marL="274320" lvl="1" algn="just"/>
            <a:r>
              <a:rPr lang="es-ES" dirty="0">
                <a:latin typeface="Times New Roman" pitchFamily="18" charset="0"/>
                <a:cs typeface="Times New Roman" pitchFamily="18" charset="0"/>
              </a:rPr>
              <a:t>Analizar  actividades lúdicas para el desarrollo de </a:t>
            </a:r>
            <a:r>
              <a:rPr lang="es-ES" dirty="0" smtClean="0">
                <a:latin typeface="Times New Roman" pitchFamily="18" charset="0"/>
                <a:cs typeface="Times New Roman" pitchFamily="18" charset="0"/>
              </a:rPr>
              <a:t>destrezas que permitan que </a:t>
            </a:r>
            <a:r>
              <a:rPr lang="es-ES" dirty="0">
                <a:latin typeface="Times New Roman" pitchFamily="18" charset="0"/>
                <a:cs typeface="Times New Roman" pitchFamily="18" charset="0"/>
              </a:rPr>
              <a:t>los niños y niñas </a:t>
            </a:r>
            <a:r>
              <a:rPr lang="es-ES" dirty="0" smtClean="0">
                <a:latin typeface="Times New Roman" pitchFamily="18" charset="0"/>
                <a:cs typeface="Times New Roman" pitchFamily="18" charset="0"/>
              </a:rPr>
              <a:t>de 4 y 5 años del </a:t>
            </a:r>
            <a:r>
              <a:rPr lang="es-ES" dirty="0">
                <a:latin typeface="Times New Roman" pitchFamily="18" charset="0"/>
                <a:cs typeface="Times New Roman" pitchFamily="18" charset="0"/>
              </a:rPr>
              <a:t>Centro </a:t>
            </a:r>
            <a:r>
              <a:rPr lang="es-ES" dirty="0" smtClean="0">
                <a:latin typeface="Times New Roman" pitchFamily="18" charset="0"/>
                <a:cs typeface="Times New Roman" pitchFamily="18" charset="0"/>
              </a:rPr>
              <a:t>en estudio, puedan </a:t>
            </a:r>
            <a:r>
              <a:rPr lang="es-ES" dirty="0">
                <a:latin typeface="Times New Roman" pitchFamily="18" charset="0"/>
                <a:cs typeface="Times New Roman" pitchFamily="18" charset="0"/>
              </a:rPr>
              <a:t>potenciar las </a:t>
            </a:r>
            <a:r>
              <a:rPr lang="es-ES" dirty="0" smtClean="0">
                <a:latin typeface="Times New Roman" pitchFamily="18" charset="0"/>
                <a:cs typeface="Times New Roman" pitchFamily="18" charset="0"/>
              </a:rPr>
              <a:t>nociones básicas </a:t>
            </a:r>
            <a:r>
              <a:rPr lang="es-ES" dirty="0">
                <a:latin typeface="Times New Roman" pitchFamily="18" charset="0"/>
                <a:cs typeface="Times New Roman" pitchFamily="18" charset="0"/>
              </a:rPr>
              <a:t>y operaciones del </a:t>
            </a:r>
            <a:r>
              <a:rPr lang="es-ES" dirty="0" smtClean="0">
                <a:latin typeface="Times New Roman" pitchFamily="18" charset="0"/>
                <a:cs typeface="Times New Roman" pitchFamily="18" charset="0"/>
              </a:rPr>
              <a:t>pensamiento las que servirán de </a:t>
            </a:r>
            <a:r>
              <a:rPr lang="es-ES" dirty="0">
                <a:latin typeface="Times New Roman" pitchFamily="18" charset="0"/>
                <a:cs typeface="Times New Roman" pitchFamily="18" charset="0"/>
              </a:rPr>
              <a:t>base para la comprensión de los conceptos matemáticos </a:t>
            </a:r>
            <a:r>
              <a:rPr lang="es-ES" dirty="0" smtClean="0">
                <a:latin typeface="Times New Roman" pitchFamily="18" charset="0"/>
                <a:cs typeface="Times New Roman" pitchFamily="18" charset="0"/>
              </a:rPr>
              <a:t>establecidos </a:t>
            </a:r>
            <a:r>
              <a:rPr lang="es-ES" dirty="0">
                <a:latin typeface="Times New Roman" pitchFamily="18" charset="0"/>
                <a:cs typeface="Times New Roman" pitchFamily="18" charset="0"/>
              </a:rPr>
              <a:t>en el currículo actual para la Educación Inicial del Ecuador</a:t>
            </a:r>
            <a:r>
              <a:rPr lang="es-ES" dirty="0" smtClean="0">
                <a:latin typeface="Times New Roman" pitchFamily="18" charset="0"/>
                <a:cs typeface="Times New Roman" pitchFamily="18" charset="0"/>
              </a:rPr>
              <a:t>.</a:t>
            </a:r>
            <a:endParaRPr lang="es-ES" dirty="0">
              <a:latin typeface="Times New Roman" pitchFamily="18" charset="0"/>
              <a:cs typeface="Times New Roman" pitchFamily="18" charset="0"/>
            </a:endParaRPr>
          </a:p>
        </p:txBody>
      </p:sp>
      <p:pic>
        <p:nvPicPr>
          <p:cNvPr id="2050" name="Picture 2">
            <a:hlinkClick r:id="rId3" action="ppaction://hlinkfile"/>
          </p:cNvPr>
          <p:cNvPicPr>
            <a:picLocks noGrp="1" noChangeAspect="1" noChangeArrowheads="1"/>
          </p:cNvPicPr>
          <p:nvPr>
            <p:ph sz="quarter" idx="14"/>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45050" y="1428750"/>
            <a:ext cx="3886200" cy="28247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5 Flecha abajo"/>
          <p:cNvSpPr/>
          <p:nvPr/>
        </p:nvSpPr>
        <p:spPr>
          <a:xfrm rot="3212340">
            <a:off x="7543791" y="1260339"/>
            <a:ext cx="457200" cy="609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265" name="Rectangle 1"/>
          <p:cNvSpPr>
            <a:spLocks noChangeArrowheads="1"/>
          </p:cNvSpPr>
          <p:nvPr/>
        </p:nvSpPr>
        <p:spPr bwMode="auto">
          <a:xfrm>
            <a:off x="4252037" y="43934"/>
            <a:ext cx="639919"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269" name="Rectangle 5"/>
          <p:cNvSpPr>
            <a:spLocks noChangeArrowheads="1"/>
          </p:cNvSpPr>
          <p:nvPr/>
        </p:nvSpPr>
        <p:spPr bwMode="auto">
          <a:xfrm>
            <a:off x="0"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ndParaRPr>
          </a:p>
        </p:txBody>
      </p:sp>
      <p:sp>
        <p:nvSpPr>
          <p:cNvPr id="11" name="10 Rectángulo"/>
          <p:cNvSpPr/>
          <p:nvPr/>
        </p:nvSpPr>
        <p:spPr>
          <a:xfrm>
            <a:off x="5486400" y="4167485"/>
            <a:ext cx="3429000" cy="461665"/>
          </a:xfrm>
          <a:prstGeom prst="rect">
            <a:avLst/>
          </a:prstGeom>
        </p:spPr>
        <p:txBody>
          <a:bodyPr wrap="square">
            <a:spAutoFit/>
          </a:bodyPr>
          <a:lstStyle/>
          <a:p>
            <a:pPr lvl="0" indent="450850" algn="ctr" fontAlgn="base">
              <a:spcBef>
                <a:spcPct val="0"/>
              </a:spcBef>
              <a:spcAft>
                <a:spcPct val="0"/>
              </a:spcAft>
            </a:pPr>
            <a:r>
              <a:rPr lang="es-ES" sz="1200" dirty="0" smtClean="0">
                <a:solidFill>
                  <a:prstClr val="black"/>
                </a:solidFill>
                <a:latin typeface="Arial" pitchFamily="34" charset="0"/>
                <a:ea typeface="Calibri" pitchFamily="34" charset="0"/>
                <a:cs typeface="Times New Roman" pitchFamily="18" charset="0"/>
              </a:rPr>
              <a:t>Fuente: Ministerio de Educación del Ecuador.  Currículo de Educación Inicial, (2013)</a:t>
            </a:r>
            <a:endParaRPr lang="es-ES" dirty="0" smtClean="0">
              <a:solidFill>
                <a:prstClr val="black"/>
              </a:solidFill>
              <a:latin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133350"/>
            <a:ext cx="8153400" cy="1005840"/>
          </a:xfrm>
        </p:spPr>
        <p:txBody>
          <a:bodyPr/>
          <a:lstStyle>
            <a:extLst/>
          </a:lstStyle>
          <a:p>
            <a:pPr algn="ctr"/>
            <a:r>
              <a:rPr lang="es-ES" dirty="0" smtClean="0"/>
              <a:t>Objetivos específicos</a:t>
            </a:r>
            <a:endParaRPr lang="es-ES" dirty="0"/>
          </a:p>
        </p:txBody>
      </p:sp>
      <p:sp>
        <p:nvSpPr>
          <p:cNvPr id="3" name="Rectangle 2"/>
          <p:cNvSpPr>
            <a:spLocks noGrp="1"/>
          </p:cNvSpPr>
          <p:nvPr>
            <p:ph sz="quarter" idx="13"/>
          </p:nvPr>
        </p:nvSpPr>
        <p:spPr>
          <a:xfrm>
            <a:off x="381000" y="1276350"/>
            <a:ext cx="3581400" cy="3124200"/>
          </a:xfrm>
        </p:spPr>
        <p:txBody>
          <a:bodyPr anchor="ctr">
            <a:normAutofit fontScale="70000" lnSpcReduction="20000"/>
          </a:bodyPr>
          <a:lstStyle>
            <a:extLst/>
          </a:lstStyle>
          <a:p>
            <a:pPr algn="just"/>
            <a:r>
              <a:rPr lang="es-ES" sz="3200" b="1" dirty="0">
                <a:solidFill>
                  <a:srgbClr val="FF0000"/>
                </a:solidFill>
                <a:latin typeface="Times New Roman" pitchFamily="18" charset="0"/>
                <a:cs typeface="Times New Roman" pitchFamily="18" charset="0"/>
              </a:rPr>
              <a:t>Evaluar</a:t>
            </a:r>
            <a:r>
              <a:rPr lang="es-ES" sz="3200" dirty="0">
                <a:latin typeface="Times New Roman" pitchFamily="18" charset="0"/>
                <a:cs typeface="Times New Roman" pitchFamily="18" charset="0"/>
              </a:rPr>
              <a:t> el nivel de aplicación de las técnicas lúdicas en los niños y niñas de 4 a 5 años del Centro Infantil "Divino Niño </a:t>
            </a:r>
            <a:r>
              <a:rPr lang="es-ES" sz="3200" dirty="0" smtClean="0">
                <a:latin typeface="Times New Roman" pitchFamily="18" charset="0"/>
                <a:cs typeface="Times New Roman" pitchFamily="18" charset="0"/>
              </a:rPr>
              <a:t>No.2 CEE” </a:t>
            </a:r>
            <a:r>
              <a:rPr lang="es-ES" sz="3200" dirty="0">
                <a:latin typeface="Times New Roman" pitchFamily="18" charset="0"/>
                <a:cs typeface="Times New Roman" pitchFamily="18" charset="0"/>
              </a:rPr>
              <a:t>para </a:t>
            </a:r>
            <a:r>
              <a:rPr lang="es-ES" sz="3100" dirty="0">
                <a:latin typeface="Times New Roman" pitchFamily="18" charset="0"/>
                <a:cs typeface="Times New Roman" pitchFamily="18" charset="0"/>
              </a:rPr>
              <a:t>determinar el desarrollo de las destrezas del pensamiento lógico </a:t>
            </a:r>
            <a:r>
              <a:rPr lang="es-ES" sz="3100" dirty="0" smtClean="0">
                <a:latin typeface="Times New Roman" pitchFamily="18" charset="0"/>
                <a:cs typeface="Times New Roman" pitchFamily="18" charset="0"/>
              </a:rPr>
              <a:t>matemático</a:t>
            </a:r>
            <a:endParaRPr lang="es-ES" sz="3100" dirty="0">
              <a:latin typeface="Times New Roman" pitchFamily="18" charset="0"/>
              <a:cs typeface="Times New Roman" pitchFamily="18" charset="0"/>
            </a:endParaRPr>
          </a:p>
        </p:txBody>
      </p:sp>
      <p:sp>
        <p:nvSpPr>
          <p:cNvPr id="4" name="3 Marcador de contenido"/>
          <p:cNvSpPr>
            <a:spLocks noGrp="1"/>
          </p:cNvSpPr>
          <p:nvPr>
            <p:ph sz="quarter" idx="14"/>
          </p:nvPr>
        </p:nvSpPr>
        <p:spPr>
          <a:xfrm>
            <a:off x="5486400" y="1352549"/>
            <a:ext cx="3581400" cy="3048001"/>
          </a:xfrm>
        </p:spPr>
        <p:txBody>
          <a:bodyPr>
            <a:normAutofit fontScale="70000" lnSpcReduction="20000"/>
          </a:bodyPr>
          <a:lstStyle/>
          <a:p>
            <a:pPr algn="just"/>
            <a:r>
              <a:rPr lang="es-ES" sz="2800" b="1" dirty="0">
                <a:solidFill>
                  <a:srgbClr val="FF0000"/>
                </a:solidFill>
                <a:latin typeface="Times New Roman" pitchFamily="18" charset="0"/>
                <a:cs typeface="Times New Roman" pitchFamily="18" charset="0"/>
              </a:rPr>
              <a:t>Proponer</a:t>
            </a:r>
            <a:r>
              <a:rPr lang="es-ES" sz="2800" dirty="0">
                <a:latin typeface="Times New Roman" pitchFamily="18" charset="0"/>
                <a:cs typeface="Times New Roman" pitchFamily="18" charset="0"/>
              </a:rPr>
              <a:t>  </a:t>
            </a:r>
            <a:r>
              <a:rPr lang="es-ES" dirty="0">
                <a:latin typeface="Times New Roman" pitchFamily="18" charset="0"/>
                <a:cs typeface="Times New Roman" pitchFamily="18" charset="0"/>
              </a:rPr>
              <a:t>una Guía de actividades lúdicas para el desarrollo de  destrezas que sirvan de base para el desarrollo del pensamiento lógico matemático en los niños y niñas </a:t>
            </a:r>
            <a:r>
              <a:rPr lang="es-ES" dirty="0" smtClean="0">
                <a:latin typeface="Times New Roman" pitchFamily="18" charset="0"/>
                <a:cs typeface="Times New Roman" pitchFamily="18" charset="0"/>
              </a:rPr>
              <a:t>de 4 </a:t>
            </a:r>
            <a:r>
              <a:rPr lang="es-ES" sz="2800" dirty="0" smtClean="0">
                <a:latin typeface="Times New Roman" pitchFamily="18" charset="0"/>
                <a:cs typeface="Times New Roman" pitchFamily="18" charset="0"/>
              </a:rPr>
              <a:t>y 5 años del </a:t>
            </a:r>
            <a:r>
              <a:rPr lang="es-ES" sz="2800" dirty="0">
                <a:latin typeface="Times New Roman" pitchFamily="18" charset="0"/>
                <a:cs typeface="Times New Roman" pitchFamily="18" charset="0"/>
              </a:rPr>
              <a:t>Centro Infantil "Divino Niño No.2 </a:t>
            </a:r>
            <a:r>
              <a:rPr lang="es-ES" sz="2800" dirty="0" smtClean="0">
                <a:latin typeface="Times New Roman" pitchFamily="18" charset="0"/>
                <a:cs typeface="Times New Roman" pitchFamily="18" charset="0"/>
              </a:rPr>
              <a:t>CEE” </a:t>
            </a:r>
            <a:r>
              <a:rPr lang="es-ES" sz="2800" dirty="0">
                <a:latin typeface="Times New Roman" pitchFamily="18" charset="0"/>
                <a:cs typeface="Times New Roman" pitchFamily="18" charset="0"/>
              </a:rPr>
              <a:t>de conformidad a lo establecido en el Currículo de Educación Infantil.</a:t>
            </a:r>
          </a:p>
          <a:p>
            <a:pPr algn="just"/>
            <a:endParaRPr lang="es-ES" dirty="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038600" y="2343150"/>
            <a:ext cx="1676400" cy="1200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858062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343400" y="3943350"/>
            <a:ext cx="1200150" cy="120015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Rectangle 1"/>
          <p:cNvSpPr>
            <a:spLocks noGrp="1"/>
          </p:cNvSpPr>
          <p:nvPr>
            <p:ph type="title"/>
          </p:nvPr>
        </p:nvSpPr>
        <p:spPr>
          <a:xfrm>
            <a:off x="609600" y="76200"/>
            <a:ext cx="8077200" cy="1047750"/>
          </a:xfrm>
        </p:spPr>
        <p:txBody>
          <a:bodyPr anchor="b">
            <a:normAutofit/>
          </a:bodyPr>
          <a:lstStyle>
            <a:extLst/>
          </a:lstStyle>
          <a:p>
            <a:pPr algn="ctr"/>
            <a:r>
              <a:rPr lang="es-ES" dirty="0" smtClean="0"/>
              <a:t>Etapas de la investigación</a:t>
            </a:r>
            <a:endParaRPr lang="es-ES" dirty="0"/>
          </a:p>
        </p:txBody>
      </p:sp>
      <p:sp>
        <p:nvSpPr>
          <p:cNvPr id="3" name="Rectangle 2"/>
          <p:cNvSpPr>
            <a:spLocks noGrp="1"/>
          </p:cNvSpPr>
          <p:nvPr>
            <p:ph type="body" idx="1"/>
          </p:nvPr>
        </p:nvSpPr>
        <p:spPr>
          <a:xfrm>
            <a:off x="381000" y="1504950"/>
            <a:ext cx="1219200" cy="3067050"/>
          </a:xfrm>
        </p:spPr>
        <p:txBody>
          <a:bodyPr>
            <a:normAutofit/>
          </a:bodyPr>
          <a:lstStyle>
            <a:extLst/>
          </a:lstStyle>
          <a:p>
            <a:pPr algn="ctr"/>
            <a:r>
              <a:rPr lang="es-ES" dirty="0" smtClean="0"/>
              <a:t>17 Destrezas Evaluadas</a:t>
            </a:r>
          </a:p>
          <a:p>
            <a:endParaRPr lang="es-ES" dirty="0"/>
          </a:p>
        </p:txBody>
      </p:sp>
      <p:graphicFrame>
        <p:nvGraphicFramePr>
          <p:cNvPr id="6" name="5 Marcador de contenido"/>
          <p:cNvGraphicFramePr>
            <a:graphicFrameLocks noGrp="1"/>
          </p:cNvGraphicFramePr>
          <p:nvPr>
            <p:ph sz="quarter" idx="13"/>
            <p:extLst>
              <p:ext uri="{D42A27DB-BD31-4B8C-83A1-F6EECF244321}">
                <p14:modId xmlns="" xmlns:p14="http://schemas.microsoft.com/office/powerpoint/2010/main" val="1882170973"/>
              </p:ext>
            </p:extLst>
          </p:nvPr>
        </p:nvGraphicFramePr>
        <p:xfrm>
          <a:off x="1981200" y="1447800"/>
          <a:ext cx="7010400" cy="37147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57199" y="2800350"/>
            <a:ext cx="976109" cy="5826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 xmlns:a14="http://schemas.microsoft.com/office/drawing/2010/main" val="0"/>
              </a:ext>
            </a:extLst>
          </a:blip>
          <a:srcRect/>
          <a:stretch>
            <a:fillRect/>
          </a:stretch>
        </p:blipFill>
        <p:spPr bwMode="auto">
          <a:xfrm>
            <a:off x="463671" y="3714750"/>
            <a:ext cx="984129" cy="6210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Flecha abajo"/>
          <p:cNvSpPr/>
          <p:nvPr/>
        </p:nvSpPr>
        <p:spPr>
          <a:xfrm>
            <a:off x="2514600" y="211455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 name="9 Flecha abajo"/>
          <p:cNvSpPr/>
          <p:nvPr/>
        </p:nvSpPr>
        <p:spPr>
          <a:xfrm>
            <a:off x="4343400" y="211455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1" name="10 Flecha abajo"/>
          <p:cNvSpPr/>
          <p:nvPr/>
        </p:nvSpPr>
        <p:spPr>
          <a:xfrm>
            <a:off x="6096000" y="196215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2" name="11 Flecha abajo"/>
          <p:cNvSpPr/>
          <p:nvPr/>
        </p:nvSpPr>
        <p:spPr>
          <a:xfrm>
            <a:off x="7924800" y="2038350"/>
            <a:ext cx="152400" cy="228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3400" y="0"/>
            <a:ext cx="8153400" cy="1005840"/>
          </a:xfrm>
        </p:spPr>
        <p:txBody>
          <a:bodyPr/>
          <a:lstStyle/>
          <a:p>
            <a:pPr algn="ctr"/>
            <a:r>
              <a:rPr lang="es-ES" dirty="0" smtClean="0"/>
              <a:t>TÉCNICA LÚDICAS</a:t>
            </a:r>
            <a:endParaRPr lang="es-ES" dirty="0"/>
          </a:p>
        </p:txBody>
      </p:sp>
      <p:sp>
        <p:nvSpPr>
          <p:cNvPr id="3" name="2 Marcador de contenido"/>
          <p:cNvSpPr>
            <a:spLocks noGrp="1"/>
          </p:cNvSpPr>
          <p:nvPr>
            <p:ph sz="quarter" idx="13"/>
          </p:nvPr>
        </p:nvSpPr>
        <p:spPr>
          <a:xfrm>
            <a:off x="609600" y="1352550"/>
            <a:ext cx="5562600" cy="3428999"/>
          </a:xfrm>
        </p:spPr>
        <p:txBody>
          <a:bodyPr>
            <a:noAutofit/>
          </a:bodyPr>
          <a:lstStyle/>
          <a:p>
            <a:pPr algn="just"/>
            <a:r>
              <a:rPr lang="es-ES" sz="1800" b="1" dirty="0" smtClean="0">
                <a:latin typeface="Times New Roman" pitchFamily="18" charset="0"/>
                <a:cs typeface="Times New Roman" pitchFamily="18" charset="0"/>
              </a:rPr>
              <a:t>El juego </a:t>
            </a:r>
            <a:r>
              <a:rPr lang="es-ES" sz="1800" dirty="0" smtClean="0">
                <a:latin typeface="Times New Roman" pitchFamily="18" charset="0"/>
                <a:cs typeface="Times New Roman" pitchFamily="18" charset="0"/>
              </a:rPr>
              <a:t>es una de las primeras palabras que el niño aprende, que mejor entiende y que más utiliza (Cagigal1983). Las frases: “quiero jugar", "¿a qué jugamos?"; "¿juegas </a:t>
            </a:r>
            <a:r>
              <a:rPr lang="es-ES" sz="2000" dirty="0" smtClean="0">
                <a:latin typeface="Times New Roman" pitchFamily="18" charset="0"/>
                <a:cs typeface="Times New Roman" pitchFamily="18" charset="0"/>
              </a:rPr>
              <a:t>conmigo</a:t>
            </a:r>
            <a:r>
              <a:rPr lang="es-ES" sz="1800" dirty="0" smtClean="0">
                <a:latin typeface="Times New Roman" pitchFamily="18" charset="0"/>
                <a:cs typeface="Times New Roman" pitchFamily="18" charset="0"/>
              </a:rPr>
              <a:t>?", "vamos a jugar", "estoy jugando", son quizás las más  frecuentes en el niño, incluso más que las de "tengo hambre" o "tengo sed".</a:t>
            </a:r>
          </a:p>
          <a:p>
            <a:pPr algn="just"/>
            <a:r>
              <a:rPr lang="es-ES" sz="1800" dirty="0" smtClean="0">
                <a:latin typeface="Times New Roman" pitchFamily="18" charset="0"/>
                <a:cs typeface="Times New Roman" pitchFamily="18" charset="0"/>
              </a:rPr>
              <a:t>De hecho, de una u otra forma, </a:t>
            </a:r>
            <a:r>
              <a:rPr lang="es-ES" sz="1800" b="1" dirty="0" smtClean="0">
                <a:latin typeface="Times New Roman" pitchFamily="18" charset="0"/>
                <a:cs typeface="Times New Roman" pitchFamily="18" charset="0"/>
              </a:rPr>
              <a:t>el juego está presente en la vida del individuo</a:t>
            </a:r>
            <a:r>
              <a:rPr lang="es-ES" sz="1800" dirty="0" smtClean="0">
                <a:latin typeface="Times New Roman" pitchFamily="18" charset="0"/>
                <a:cs typeface="Times New Roman" pitchFamily="18" charset="0"/>
              </a:rPr>
              <a:t> desde que nace hasta que muere. De formas diferentes, en consonancia con las características evolutivas, el juego acompaña al hombre en su evolución</a:t>
            </a:r>
          </a:p>
          <a:p>
            <a:pPr algn="just"/>
            <a:endParaRPr lang="es-ES" sz="1800" dirty="0" smtClean="0">
              <a:latin typeface="Times New Roman" pitchFamily="18" charset="0"/>
              <a:cs typeface="Times New Roman" pitchFamily="18" charset="0"/>
            </a:endParaRPr>
          </a:p>
          <a:p>
            <a:pPr algn="just"/>
            <a:endParaRPr lang="es-ES" sz="1800" dirty="0">
              <a:latin typeface="Times New Roman" pitchFamily="18" charset="0"/>
              <a:cs typeface="Times New Roman" pitchFamily="18" charset="0"/>
            </a:endParaRPr>
          </a:p>
        </p:txBody>
      </p:sp>
      <p:pic>
        <p:nvPicPr>
          <p:cNvPr id="30722" name="Picture 2" descr="C:\Documents and Settings\JORGE ACOSTA\Escritorio\DOCENTE"/>
          <p:cNvPicPr>
            <a:picLocks noChangeAspect="1" noChangeArrowheads="1"/>
          </p:cNvPicPr>
          <p:nvPr/>
        </p:nvPicPr>
        <p:blipFill>
          <a:blip r:embed="rId2" cstate="print"/>
          <a:srcRect/>
          <a:stretch>
            <a:fillRect/>
          </a:stretch>
        </p:blipFill>
        <p:spPr bwMode="auto">
          <a:xfrm>
            <a:off x="6248400" y="2495550"/>
            <a:ext cx="2098343" cy="1371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LÓGICA MATEMÁTICA</a:t>
            </a:r>
            <a:endParaRPr lang="es-ES" dirty="0"/>
          </a:p>
        </p:txBody>
      </p:sp>
      <p:sp>
        <p:nvSpPr>
          <p:cNvPr id="3" name="2 Marcador de contenido"/>
          <p:cNvSpPr>
            <a:spLocks noGrp="1"/>
          </p:cNvSpPr>
          <p:nvPr>
            <p:ph sz="quarter" idx="13"/>
          </p:nvPr>
        </p:nvSpPr>
        <p:spPr>
          <a:xfrm>
            <a:off x="609600" y="1352551"/>
            <a:ext cx="5334000" cy="3268624"/>
          </a:xfrm>
        </p:spPr>
        <p:txBody>
          <a:bodyPr>
            <a:noAutofit/>
          </a:bodyPr>
          <a:lstStyle/>
          <a:p>
            <a:pPr algn="just"/>
            <a:r>
              <a:rPr lang="es-ES" sz="2000" dirty="0" smtClean="0">
                <a:latin typeface="Times New Roman" pitchFamily="18" charset="0"/>
                <a:cs typeface="Times New Roman" pitchFamily="18" charset="0"/>
              </a:rPr>
              <a:t>El ámbito de las relaciones lógico matemáticas comprende el desarrollo de los procesos cognitivos con los que el niño explora y comprende su entorno y actúa sobre él para potenciar los diferentes aspectos del pensamiento. </a:t>
            </a:r>
          </a:p>
          <a:p>
            <a:pPr algn="just"/>
            <a:r>
              <a:rPr lang="es-ES" sz="2000" dirty="0" smtClean="0">
                <a:latin typeface="Times New Roman" pitchFamily="18" charset="0"/>
                <a:cs typeface="Times New Roman" pitchFamily="18" charset="0"/>
              </a:rPr>
              <a:t>Este ámbito debe permitir que los niños adquieran nociones básicas de:</a:t>
            </a:r>
          </a:p>
          <a:p>
            <a:pPr algn="just"/>
            <a:r>
              <a:rPr lang="es-ES" sz="2000" dirty="0" smtClean="0">
                <a:solidFill>
                  <a:srgbClr val="FF0000"/>
                </a:solidFill>
                <a:latin typeface="Times New Roman" pitchFamily="18" charset="0"/>
                <a:cs typeface="Times New Roman" pitchFamily="18" charset="0"/>
              </a:rPr>
              <a:t>Tiempo, Cantidad, Espacio, Textura, Forma, Tamaño, Color</a:t>
            </a:r>
          </a:p>
          <a:p>
            <a:pPr>
              <a:buNone/>
            </a:pPr>
            <a:endParaRPr lang="es-ES" sz="2000" dirty="0"/>
          </a:p>
        </p:txBody>
      </p:sp>
      <p:pic>
        <p:nvPicPr>
          <p:cNvPr id="29698" name="Picture 2" descr="C:\Documents and Settings\JORGE ACOSTA\Escritorio\rompecabezas.jpg"/>
          <p:cNvPicPr>
            <a:picLocks noChangeAspect="1" noChangeArrowheads="1"/>
          </p:cNvPicPr>
          <p:nvPr/>
        </p:nvPicPr>
        <p:blipFill>
          <a:blip r:embed="rId2" cstate="print"/>
          <a:srcRect/>
          <a:stretch>
            <a:fillRect/>
          </a:stretch>
        </p:blipFill>
        <p:spPr bwMode="auto">
          <a:xfrm>
            <a:off x="6153478" y="2343150"/>
            <a:ext cx="1847521" cy="142875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Aportes Científicos</a:t>
            </a:r>
            <a:endParaRPr lang="es-ES" dirty="0"/>
          </a:p>
        </p:txBody>
      </p:sp>
      <p:sp>
        <p:nvSpPr>
          <p:cNvPr id="3" name="2 Marcador de contenido"/>
          <p:cNvSpPr>
            <a:spLocks noGrp="1"/>
          </p:cNvSpPr>
          <p:nvPr>
            <p:ph sz="quarter" idx="13"/>
          </p:nvPr>
        </p:nvSpPr>
        <p:spPr>
          <a:xfrm>
            <a:off x="609600" y="1352550"/>
            <a:ext cx="3886200" cy="3505199"/>
          </a:xfrm>
        </p:spPr>
        <p:txBody>
          <a:bodyPr>
            <a:noAutofit/>
          </a:bodyPr>
          <a:lstStyle/>
          <a:p>
            <a:pPr algn="just"/>
            <a:r>
              <a:rPr lang="es-ES" sz="2200" dirty="0" smtClean="0"/>
              <a:t>Vigotsky plantea que el desarrollo humano no puede ser concebido como un proceso del individuo independiente del contexto en el que este piensa y actúa, sino que se ve determinado por el entorno sociocultural y herramientas útiles para desenvolverse en el mundo </a:t>
            </a:r>
          </a:p>
        </p:txBody>
      </p:sp>
      <p:sp>
        <p:nvSpPr>
          <p:cNvPr id="4" name="3 Marcador de contenido"/>
          <p:cNvSpPr>
            <a:spLocks noGrp="1"/>
          </p:cNvSpPr>
          <p:nvPr>
            <p:ph sz="quarter" idx="14"/>
          </p:nvPr>
        </p:nvSpPr>
        <p:spPr/>
        <p:txBody>
          <a:bodyPr>
            <a:normAutofit fontScale="92500"/>
          </a:bodyPr>
          <a:lstStyle/>
          <a:p>
            <a:pPr algn="just"/>
            <a:r>
              <a:rPr lang="es-ES" dirty="0" smtClean="0"/>
              <a:t>Asimismo plantea que los niños pueden aprender si cuentan con una “mediación” de los adultos cercanos</a:t>
            </a:r>
          </a:p>
          <a:p>
            <a:pPr algn="just"/>
            <a:r>
              <a:rPr lang="es-ES" dirty="0" smtClean="0"/>
              <a:t>Padres, familiares, docentes o de otro niños</a:t>
            </a:r>
          </a:p>
          <a:p>
            <a:endParaRPr lang="es-E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idescreenPresentatio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1831</Words>
  <Application>Microsoft Office PowerPoint</Application>
  <PresentationFormat>Presentación en pantalla (16:9)</PresentationFormat>
  <Paragraphs>177</Paragraphs>
  <Slides>29</Slides>
  <Notes>7</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29</vt:i4>
      </vt:variant>
    </vt:vector>
  </HeadingPairs>
  <TitlesOfParts>
    <vt:vector size="31" baseType="lpstr">
      <vt:lpstr>WidescreenPresentation</vt:lpstr>
      <vt:lpstr>Documento</vt:lpstr>
      <vt:lpstr>Las técnicas lúdicas y su incidencia en el desarrollo de la lógica matemática de niños y niñas de 4 y 5 años, del Centro infantil "Divino Niño No.2 CEE" localizado en el sector Amaguaña, año lectivo 2013-2014. propuesta alternativa</vt:lpstr>
      <vt:lpstr>Diapositiva 2</vt:lpstr>
      <vt:lpstr>Problema</vt:lpstr>
      <vt:lpstr>Objetivo General</vt:lpstr>
      <vt:lpstr>Objetivos específicos</vt:lpstr>
      <vt:lpstr>Etapas de la investigación</vt:lpstr>
      <vt:lpstr>TÉCNICA LÚDICAS</vt:lpstr>
      <vt:lpstr>LÓGICA MATEMÁTICA</vt:lpstr>
      <vt:lpstr>Aportes Científicos</vt:lpstr>
      <vt:lpstr>FUNDAMENTACIÓN LEGAL</vt:lpstr>
      <vt:lpstr>Resultados</vt:lpstr>
      <vt:lpstr>Aplicación Lista Cotejo Análisis para cada una de las 17 destrezas</vt:lpstr>
      <vt:lpstr>Aplicación Lista Cotejo Análisis para cada una de las 17 destrezas</vt:lpstr>
      <vt:lpstr>Niños que no cumplen las destrezas (Categoría (No) en la Lista de Cotejo</vt:lpstr>
      <vt:lpstr>Conclusiones</vt:lpstr>
      <vt:lpstr>Recomendaciones</vt:lpstr>
      <vt:lpstr>Propuesta Alternativa</vt:lpstr>
      <vt:lpstr>Justificación e importancia de la PROPUESTA</vt:lpstr>
      <vt:lpstr>Propósito de  la Propuesta</vt:lpstr>
      <vt:lpstr>Organización de la Propuesta.</vt:lpstr>
      <vt:lpstr>Propuesta. Etapas I y II</vt:lpstr>
      <vt:lpstr>Propuesta. Etapas III</vt:lpstr>
      <vt:lpstr>Propuesta. Etapa III</vt:lpstr>
      <vt:lpstr>Actividad lúdica para dimensión especial  (arriba – abajo) (adentro-afuera) JUEGO GATO Y RATÓN</vt:lpstr>
      <vt:lpstr>Actividad lúdica para Simbolismo o contexto numérico  JUEGO DE LA RAYUELA 1-2-3-4-5-6-7-8 </vt:lpstr>
      <vt:lpstr>Actividades lúdicas para dimensión geométrica JUEGO DE PARES</vt:lpstr>
      <vt:lpstr>Propuesta. Etapa IV</vt:lpstr>
      <vt:lpstr>Evaluación de la propuesta</vt:lpstr>
      <vt:lpstr>Diapositiva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2014-04-13T04:07:12Z</dcterms:created>
  <dcterms:modified xsi:type="dcterms:W3CDTF">2014-04-28T17:51:13Z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3082</vt:i4>
  </property>
  <property fmtid="{D5CDD505-2E9C-101B-9397-08002B2CF9AE}" pid="3" name="_Version">
    <vt:lpwstr>12.0.4518</vt:lpwstr>
  </property>
</Properties>
</file>