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68" r:id="rId1"/>
  </p:sldMasterIdLst>
  <p:notesMasterIdLst>
    <p:notesMasterId r:id="rId30"/>
  </p:notesMasterIdLst>
  <p:sldIdLst>
    <p:sldId id="258" r:id="rId2"/>
    <p:sldId id="287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89" r:id="rId15"/>
    <p:sldId id="270" r:id="rId16"/>
    <p:sldId id="271" r:id="rId17"/>
    <p:sldId id="273" r:id="rId18"/>
    <p:sldId id="274" r:id="rId19"/>
    <p:sldId id="284" r:id="rId20"/>
    <p:sldId id="285" r:id="rId21"/>
    <p:sldId id="286" r:id="rId22"/>
    <p:sldId id="276" r:id="rId23"/>
    <p:sldId id="277" r:id="rId24"/>
    <p:sldId id="278" r:id="rId25"/>
    <p:sldId id="279" r:id="rId26"/>
    <p:sldId id="280" r:id="rId27"/>
    <p:sldId id="282" r:id="rId28"/>
    <p:sldId id="288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ODELO%20DE%20GESTION\BALA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Hoja2!$B$7</c:f>
              <c:strCache>
                <c:ptCount val="1"/>
                <c:pt idx="0">
                  <c:v>COLOCACIONES</c:v>
                </c:pt>
              </c:strCache>
            </c:strRef>
          </c:tx>
          <c:cat>
            <c:numRef>
              <c:f>Hoja2!$C$6:$G$6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Hoja2!$C$7:$G$7</c:f>
              <c:numCache>
                <c:formatCode>_-* #,##0.00\ _€_-;\-* #,##0.00\ _€_-;_-* "-"??\ _€_-;_-@_-</c:formatCode>
                <c:ptCount val="5"/>
                <c:pt idx="0">
                  <c:v>1207159.1000000001</c:v>
                </c:pt>
                <c:pt idx="1">
                  <c:v>1323495.8500000001</c:v>
                </c:pt>
                <c:pt idx="2">
                  <c:v>1745467.06</c:v>
                </c:pt>
                <c:pt idx="3">
                  <c:v>2433670.65</c:v>
                </c:pt>
                <c:pt idx="4">
                  <c:v>2967617.8299999987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77728"/>
        <c:axId val="71179264"/>
      </c:lineChart>
      <c:catAx>
        <c:axId val="711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179264"/>
        <c:crosses val="autoZero"/>
        <c:auto val="1"/>
        <c:lblAlgn val="ctr"/>
        <c:lblOffset val="100"/>
        <c:noMultiLvlLbl val="0"/>
      </c:catAx>
      <c:valAx>
        <c:axId val="71179264"/>
        <c:scaling>
          <c:orientation val="minMax"/>
        </c:scaling>
        <c:delete val="0"/>
        <c:axPos val="l"/>
        <c:majorGridlines/>
        <c:numFmt formatCode="_-* #,##0.00\ _€_-;\-* #,##0.00\ _€_-;_-* &quot;-&quot;??\ _€_-;_-@_-" sourceLinked="1"/>
        <c:majorTickMark val="out"/>
        <c:minorTickMark val="none"/>
        <c:tickLblPos val="nextTo"/>
        <c:crossAx val="71177728"/>
        <c:crosses val="autoZero"/>
        <c:crossBetween val="between"/>
      </c:valAx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Hoja4!$A$5</c:f>
              <c:strCache>
                <c:ptCount val="1"/>
                <c:pt idx="0">
                  <c:v>CAPTACIONES</c:v>
                </c:pt>
              </c:strCache>
            </c:strRef>
          </c:tx>
          <c:xVal>
            <c:numRef>
              <c:f>Hoja4!$C$4:$G$4</c:f>
              <c:numCache>
                <c:formatCode>0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xVal>
          <c:yVal>
            <c:numRef>
              <c:f>Hoja4!$C$5:$G$5</c:f>
              <c:numCache>
                <c:formatCode>_-* #,##0.00\ _€_-;\-* #,##0.00\ _€_-;_-* "-"??\ _€_-;_-@_-</c:formatCode>
                <c:ptCount val="5"/>
                <c:pt idx="0">
                  <c:v>1162142.51</c:v>
                </c:pt>
                <c:pt idx="1">
                  <c:v>1450568.49</c:v>
                </c:pt>
                <c:pt idx="2">
                  <c:v>1877991.44</c:v>
                </c:pt>
                <c:pt idx="3">
                  <c:v>2423960.29</c:v>
                </c:pt>
                <c:pt idx="4">
                  <c:v>2918618.05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07936"/>
        <c:axId val="71234304"/>
      </c:scatterChart>
      <c:valAx>
        <c:axId val="7120793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crossAx val="71234304"/>
        <c:crosses val="autoZero"/>
        <c:crossBetween val="midCat"/>
      </c:valAx>
      <c:valAx>
        <c:axId val="71234304"/>
        <c:scaling>
          <c:orientation val="minMax"/>
        </c:scaling>
        <c:delete val="0"/>
        <c:axPos val="l"/>
        <c:majorGridlines/>
        <c:numFmt formatCode="_-* #,##0.00\ _€_-;\-* #,##0.00\ _€_-;_-* &quot;-&quot;??\ _€_-;_-@_-" sourceLinked="1"/>
        <c:majorTickMark val="none"/>
        <c:minorTickMark val="none"/>
        <c:tickLblPos val="nextTo"/>
        <c:crossAx val="71207936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'A. VERTICAL BALANCE'!$C$5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'A. VERTICAL BALANCE'!$B$6:$B$51</c:f>
              <c:strCache>
                <c:ptCount val="4"/>
                <c:pt idx="0">
                  <c:v>OBLIGACIONES CON EL PÚBLICO</c:v>
                </c:pt>
                <c:pt idx="1">
                  <c:v>OBLIGACIONES INMEDIATAS</c:v>
                </c:pt>
                <c:pt idx="2">
                  <c:v>CUENTAS POR PAGAR</c:v>
                </c:pt>
                <c:pt idx="3">
                  <c:v>OBLIGACIONES FINANCIERAS</c:v>
                </c:pt>
              </c:strCache>
            </c:strRef>
          </c:cat>
          <c:val>
            <c:numRef>
              <c:f>'A. VERTICAL BALANCE'!$C$6:$C$51</c:f>
              <c:numCache>
                <c:formatCode>_-* #,##0.00\ _€_-;\-* #,##0.00\ _€_-;_-* "-"??\ _€_-;_-@_-</c:formatCode>
                <c:ptCount val="4"/>
                <c:pt idx="0">
                  <c:v>1876513.28</c:v>
                </c:pt>
                <c:pt idx="1">
                  <c:v>0</c:v>
                </c:pt>
                <c:pt idx="2">
                  <c:v>21701.23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'A. VERTICAL BALANCE'!$D$5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'A. VERTICAL BALANCE'!$B$6:$B$51</c:f>
              <c:strCache>
                <c:ptCount val="4"/>
                <c:pt idx="0">
                  <c:v>OBLIGACIONES CON EL PÚBLICO</c:v>
                </c:pt>
                <c:pt idx="1">
                  <c:v>OBLIGACIONES INMEDIATAS</c:v>
                </c:pt>
                <c:pt idx="2">
                  <c:v>CUENTAS POR PAGAR</c:v>
                </c:pt>
                <c:pt idx="3">
                  <c:v>OBLIGACIONES FINANCIERAS</c:v>
                </c:pt>
              </c:strCache>
            </c:strRef>
          </c:cat>
          <c:val>
            <c:numRef>
              <c:f>'A. VERTICAL BALANCE'!$D$6:$D$51</c:f>
              <c:numCache>
                <c:formatCode>_-* #,##0.00\ _€_-;\-* #,##0.00\ _€_-;_-* "-"??\ _€_-;_-@_-</c:formatCode>
                <c:ptCount val="4"/>
                <c:pt idx="0">
                  <c:v>2900047.3</c:v>
                </c:pt>
                <c:pt idx="1">
                  <c:v>0</c:v>
                </c:pt>
                <c:pt idx="2">
                  <c:v>159107.29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'A. VERTICAL BALANCE'!$E$5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'A. VERTICAL BALANCE'!$B$6:$B$51</c:f>
              <c:strCache>
                <c:ptCount val="4"/>
                <c:pt idx="0">
                  <c:v>OBLIGACIONES CON EL PÚBLICO</c:v>
                </c:pt>
                <c:pt idx="1">
                  <c:v>OBLIGACIONES INMEDIATAS</c:v>
                </c:pt>
                <c:pt idx="2">
                  <c:v>CUENTAS POR PAGAR</c:v>
                </c:pt>
                <c:pt idx="3">
                  <c:v>OBLIGACIONES FINANCIERAS</c:v>
                </c:pt>
              </c:strCache>
            </c:strRef>
          </c:cat>
          <c:val>
            <c:numRef>
              <c:f>'A. VERTICAL BALANCE'!$E$6:$E$51</c:f>
              <c:numCache>
                <c:formatCode>_-* #,##0.00\ _€_-;\-* #,##0.00\ _€_-;_-* "-"??\ _€_-;_-@_-</c:formatCode>
                <c:ptCount val="4"/>
                <c:pt idx="0">
                  <c:v>4670338.71</c:v>
                </c:pt>
                <c:pt idx="1">
                  <c:v>4258.1000000000004</c:v>
                </c:pt>
                <c:pt idx="2">
                  <c:v>41478.6</c:v>
                </c:pt>
                <c:pt idx="3">
                  <c:v>31755.93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844800"/>
        <c:axId val="70846336"/>
        <c:axId val="0"/>
      </c:bar3DChart>
      <c:catAx>
        <c:axId val="70844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70846336"/>
        <c:crosses val="autoZero"/>
        <c:auto val="1"/>
        <c:lblAlgn val="ctr"/>
        <c:lblOffset val="100"/>
        <c:noMultiLvlLbl val="0"/>
      </c:catAx>
      <c:valAx>
        <c:axId val="70846336"/>
        <c:scaling>
          <c:orientation val="minMax"/>
        </c:scaling>
        <c:delete val="0"/>
        <c:axPos val="l"/>
        <c:majorGridlines/>
        <c:numFmt formatCode="_-* #,##0.00\ _€_-;\-* #,##0.00\ _€_-;_-* &quot;-&quot;??\ _€_-;_-@_-" sourceLinked="1"/>
        <c:majorTickMark val="none"/>
        <c:minorTickMark val="none"/>
        <c:tickLblPos val="nextTo"/>
        <c:crossAx val="70844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chemeClr val="tx2">
        <a:lumMod val="10000"/>
      </a:schemeClr>
    </a:solidFill>
  </c:sp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ata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image" Target="../media/image3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D31E5-875A-4A66-A5B8-9F05C539A799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05968EDA-5D55-4C7F-BCCC-45A30444121F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1</a:t>
          </a: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INTRODUCCIÓN</a:t>
          </a:r>
        </a:p>
        <a:p>
          <a:r>
            <a:rPr lang="es-EC" b="1" u="none" dirty="0" smtClean="0">
              <a:solidFill>
                <a:schemeClr val="bg1"/>
              </a:solidFill>
              <a:latin typeface="Berlin Sans FB Demi" pitchFamily="34" charset="0"/>
            </a:rPr>
            <a:t>EL PROBLEMA</a:t>
          </a:r>
        </a:p>
      </dgm:t>
    </dgm:pt>
    <dgm:pt modelId="{A1852C9E-F3E5-4970-AC9D-DB30A499B365}" type="parTrans" cxnId="{39844158-5355-456A-B6E6-20DB762ED311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F3D7A579-8361-436B-AB3E-40C929864065}" type="sibTrans" cxnId="{39844158-5355-456A-B6E6-20DB762ED311}">
      <dgm:prSet/>
      <dgm:spPr/>
      <dgm:t>
        <a:bodyPr/>
        <a:lstStyle/>
        <a:p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6246BCD9-88AF-43A7-AF98-ACE160BC2CC2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 2</a:t>
          </a: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MARCO TEÓRICO</a:t>
          </a:r>
        </a:p>
        <a:p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648BC361-12AA-4152-8C10-5DB7B5775DC3}" type="parTrans" cxnId="{CF893508-EE8F-4E9C-A92A-4334CEE52926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DF03A547-2141-47C6-AA8F-9B7295B118BF}" type="sibTrans" cxnId="{CF893508-EE8F-4E9C-A92A-4334CEE52926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FCBF1AC2-8CE7-46DB-B5C4-7AB3209EA354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3</a:t>
          </a:r>
        </a:p>
        <a:p>
          <a:r>
            <a:rPr lang="es-EC" b="1" u="sng" dirty="0" smtClean="0">
              <a:solidFill>
                <a:schemeClr val="bg1"/>
              </a:solidFill>
              <a:latin typeface="Berlin Sans FB Demi" pitchFamily="34" charset="0"/>
            </a:rPr>
            <a:t>ANÁLISIS SITUACIONAL</a:t>
          </a:r>
        </a:p>
      </dgm:t>
    </dgm:pt>
    <dgm:pt modelId="{8F0FEA8A-C3CD-4B69-B01D-68990ABB642D}" type="parTrans" cxnId="{5BE2B55E-8A57-4BA8-86A0-20BA664C7DF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6FB0BCC0-D7E7-46EE-B672-99CF40E58361}" type="sibTrans" cxnId="{5BE2B55E-8A57-4BA8-86A0-20BA664C7DF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C26075FC-098F-47C6-AF6C-2EC15156267A}">
      <dgm:prSet phldrT="[Texto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CAPÍTULO 5</a:t>
          </a:r>
        </a:p>
        <a:p>
          <a:r>
            <a:rPr lang="es-ES" b="1" u="sng" dirty="0" smtClean="0">
              <a:solidFill>
                <a:schemeClr val="bg1"/>
              </a:solidFill>
              <a:latin typeface="Berlin Sans FB Demi" pitchFamily="34" charset="0"/>
              <a:cs typeface="Aharoni" pitchFamily="2" charset="-79"/>
            </a:rPr>
            <a:t>CONCLUSIONES Y  RECOMENDACIONES</a:t>
          </a:r>
          <a:endParaRPr lang="es-EC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8F8B1200-19B2-4FD1-9AED-26605D74B0BA}" type="parTrans" cxnId="{79EDDE4D-3935-49DE-A395-7C7160B9FEE5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D73FCCC1-9097-4599-BADA-57CECE900046}" type="sibTrans" cxnId="{79EDDE4D-3935-49DE-A395-7C7160B9FEE5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3F337A71-7983-4EE7-A668-4D776B9F464C}">
      <dgm:prSet phldrT="[Texto]"/>
      <dgm:spPr/>
      <dgm:t>
        <a:bodyPr/>
        <a:lstStyle/>
        <a:p>
          <a:r>
            <a:rPr lang="es-ES_tradnl" b="1" dirty="0" smtClean="0">
              <a:solidFill>
                <a:schemeClr val="bg1"/>
              </a:solidFill>
              <a:latin typeface="Berlin Sans FB Demi" pitchFamily="34" charset="0"/>
            </a:rPr>
            <a:t>MODELO DE GESTIÓN FINANCIERA PARA LA </a:t>
          </a:r>
          <a:r>
            <a:rPr lang="es-EC" b="1" dirty="0" smtClean="0">
              <a:solidFill>
                <a:schemeClr val="bg1"/>
              </a:solidFill>
              <a:latin typeface="Berlin Sans FB Demi" pitchFamily="34" charset="0"/>
            </a:rPr>
            <a:t>COOPERATIVA DE AHORRO Y CRÉDITO PAKARYMUY LTDA</a:t>
          </a:r>
          <a:endParaRPr lang="es-EC" b="1" u="sng" dirty="0">
            <a:solidFill>
              <a:schemeClr val="bg1"/>
            </a:solidFill>
            <a:latin typeface="Berlin Sans FB Demi" pitchFamily="34" charset="0"/>
            <a:cs typeface="Aharoni" pitchFamily="2" charset="-79"/>
          </a:endParaRPr>
        </a:p>
      </dgm:t>
    </dgm:pt>
    <dgm:pt modelId="{5993EBD4-74E4-463A-B612-21C96A6CA18B}" type="parTrans" cxnId="{6F489F74-F0F9-4DB9-8A28-1E3E1A7F8AD6}">
      <dgm:prSet/>
      <dgm:spPr/>
      <dgm:t>
        <a:bodyPr/>
        <a:lstStyle/>
        <a:p>
          <a:endParaRPr lang="es-MX" b="1">
            <a:solidFill>
              <a:schemeClr val="bg1"/>
            </a:solidFill>
            <a:latin typeface="Berlin Sans FB Demi" pitchFamily="34" charset="0"/>
          </a:endParaRPr>
        </a:p>
      </dgm:t>
    </dgm:pt>
    <dgm:pt modelId="{87433B0E-BCBF-43E6-B13A-92D8E4C323EE}" type="sibTrans" cxnId="{6F489F74-F0F9-4DB9-8A28-1E3E1A7F8AD6}">
      <dgm:prSet/>
      <dgm:spPr/>
      <dgm:t>
        <a:bodyPr/>
        <a:lstStyle/>
        <a:p>
          <a:endParaRPr lang="es-MX" b="1">
            <a:solidFill>
              <a:schemeClr val="bg1"/>
            </a:solidFill>
            <a:latin typeface="Berlin Sans FB Demi" pitchFamily="34" charset="0"/>
          </a:endParaRPr>
        </a:p>
      </dgm:t>
    </dgm:pt>
    <dgm:pt modelId="{88F23CD1-813F-4E8D-A183-7DA8011CEC77}">
      <dgm:prSet/>
      <dgm:spPr/>
      <dgm:t>
        <a:bodyPr/>
        <a:lstStyle/>
        <a:p>
          <a:r>
            <a:rPr lang="es-ES" b="1" dirty="0" smtClean="0">
              <a:solidFill>
                <a:schemeClr val="bg1"/>
              </a:solidFill>
              <a:latin typeface="Berlin Sans FB Demi" pitchFamily="34" charset="0"/>
            </a:rPr>
            <a:t>CAPÍTULO 4: </a:t>
          </a:r>
        </a:p>
        <a:p>
          <a:r>
            <a:rPr lang="es-ES" b="1" u="sng" dirty="0" smtClean="0">
              <a:solidFill>
                <a:schemeClr val="bg1"/>
              </a:solidFill>
              <a:latin typeface="Berlin Sans FB Demi" pitchFamily="34" charset="0"/>
            </a:rPr>
            <a:t>MODELO DE GESTIÓN FINANCIERA</a:t>
          </a:r>
        </a:p>
      </dgm:t>
    </dgm:pt>
    <dgm:pt modelId="{C0FCFC09-3AAA-4FA0-8B8D-9761109FB346}" type="parTrans" cxnId="{76906345-1900-4016-B009-B49B6019F81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820AD724-FF36-44D4-AD13-81DA3D71E406}" type="sibTrans" cxnId="{76906345-1900-4016-B009-B49B6019F81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 Demi" pitchFamily="34" charset="0"/>
          </a:endParaRPr>
        </a:p>
      </dgm:t>
    </dgm:pt>
    <dgm:pt modelId="{3B115A68-CAF9-4512-9E4F-4A22C1023461}" type="pres">
      <dgm:prSet presAssocID="{FACD31E5-875A-4A66-A5B8-9F05C539A7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58E7B99-0B21-4E8D-9308-2A1DCEB6DA7D}" type="pres">
      <dgm:prSet presAssocID="{FACD31E5-875A-4A66-A5B8-9F05C539A799}" presName="cycle" presStyleCnt="0"/>
      <dgm:spPr/>
      <dgm:t>
        <a:bodyPr/>
        <a:lstStyle/>
        <a:p>
          <a:endParaRPr lang="es-MX"/>
        </a:p>
      </dgm:t>
    </dgm:pt>
    <dgm:pt modelId="{0C1E9278-3AEE-4A9D-A164-3AEBBE3EDD18}" type="pres">
      <dgm:prSet presAssocID="{05968EDA-5D55-4C7F-BCCC-45A30444121F}" presName="nodeFirstNode" presStyleLbl="node1" presStyleIdx="0" presStyleCnt="6" custScaleY="137864" custRadScaleRad="98436" custRadScaleInc="-6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E91EFA-C40C-44A8-BC60-F34926AA51ED}" type="pres">
      <dgm:prSet presAssocID="{F3D7A579-8361-436B-AB3E-40C929864065}" presName="sibTransFirstNode" presStyleLbl="bgShp" presStyleIdx="0" presStyleCnt="1"/>
      <dgm:spPr/>
      <dgm:t>
        <a:bodyPr/>
        <a:lstStyle/>
        <a:p>
          <a:endParaRPr lang="es-MX"/>
        </a:p>
      </dgm:t>
    </dgm:pt>
    <dgm:pt modelId="{617F8CD7-C333-49EA-B976-2939DD0D6646}" type="pres">
      <dgm:prSet presAssocID="{6246BCD9-88AF-43A7-AF98-ACE160BC2CC2}" presName="nodeFollowingNodes" presStyleLbl="node1" presStyleIdx="1" presStyleCnt="6" custScaleY="149929" custRadScaleRad="108117" custRadScaleInc="29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F866AE5-322E-47BA-9512-B776CCFE03D8}" type="pres">
      <dgm:prSet presAssocID="{FCBF1AC2-8CE7-46DB-B5C4-7AB3209EA354}" presName="nodeFollowingNodes" presStyleLbl="node1" presStyleIdx="2" presStyleCnt="6" custScaleY="139666" custRadScaleRad="126205" custRadScaleInc="29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FF69ED-C99C-4530-AEA7-773AFF5CE358}" type="pres">
      <dgm:prSet presAssocID="{88F23CD1-813F-4E8D-A183-7DA8011CEC77}" presName="nodeFollowingNodes" presStyleLbl="node1" presStyleIdx="3" presStyleCnt="6" custRadScaleRad="125557" custRadScaleInc="900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51CE62-8D9D-4112-954D-62FEE87559B1}" type="pres">
      <dgm:prSet presAssocID="{C26075FC-098F-47C6-AF6C-2EC15156267A}" presName="nodeFollowingNodes" presStyleLbl="node1" presStyleIdx="4" presStyleCnt="6" custScaleY="149931" custRadScaleRad="122350" custRadScaleInc="835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934BB3-822A-4DE9-8397-1CB0995A0DB9}" type="pres">
      <dgm:prSet presAssocID="{3F337A71-7983-4EE7-A668-4D776B9F464C}" presName="nodeFollowingNodes" presStyleLbl="node1" presStyleIdx="5" presStyleCnt="6" custScaleX="105131" custScaleY="213730" custRadScaleRad="6244" custRadScaleInc="-2299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EDDE4D-3935-49DE-A395-7C7160B9FEE5}" srcId="{FACD31E5-875A-4A66-A5B8-9F05C539A799}" destId="{C26075FC-098F-47C6-AF6C-2EC15156267A}" srcOrd="4" destOrd="0" parTransId="{8F8B1200-19B2-4FD1-9AED-26605D74B0BA}" sibTransId="{D73FCCC1-9097-4599-BADA-57CECE900046}"/>
    <dgm:cxn modelId="{37480957-47C7-4FAE-9CD5-3D439DD626AF}" type="presOf" srcId="{3F337A71-7983-4EE7-A668-4D776B9F464C}" destId="{8F934BB3-822A-4DE9-8397-1CB0995A0DB9}" srcOrd="0" destOrd="0" presId="urn:microsoft.com/office/officeart/2005/8/layout/cycle3"/>
    <dgm:cxn modelId="{95E6E502-0E8C-42C5-ABDF-BA83F8D2F4A3}" type="presOf" srcId="{FACD31E5-875A-4A66-A5B8-9F05C539A799}" destId="{3B115A68-CAF9-4512-9E4F-4A22C1023461}" srcOrd="0" destOrd="0" presId="urn:microsoft.com/office/officeart/2005/8/layout/cycle3"/>
    <dgm:cxn modelId="{6FCF7FEB-42D9-4D08-B15A-ED87F902E01D}" type="presOf" srcId="{6246BCD9-88AF-43A7-AF98-ACE160BC2CC2}" destId="{617F8CD7-C333-49EA-B976-2939DD0D6646}" srcOrd="0" destOrd="0" presId="urn:microsoft.com/office/officeart/2005/8/layout/cycle3"/>
    <dgm:cxn modelId="{1CE42073-9000-4A03-AF2E-7DFC552B4838}" type="presOf" srcId="{C26075FC-098F-47C6-AF6C-2EC15156267A}" destId="{9851CE62-8D9D-4112-954D-62FEE87559B1}" srcOrd="0" destOrd="0" presId="urn:microsoft.com/office/officeart/2005/8/layout/cycle3"/>
    <dgm:cxn modelId="{6F489F74-F0F9-4DB9-8A28-1E3E1A7F8AD6}" srcId="{FACD31E5-875A-4A66-A5B8-9F05C539A799}" destId="{3F337A71-7983-4EE7-A668-4D776B9F464C}" srcOrd="5" destOrd="0" parTransId="{5993EBD4-74E4-463A-B612-21C96A6CA18B}" sibTransId="{87433B0E-BCBF-43E6-B13A-92D8E4C323EE}"/>
    <dgm:cxn modelId="{76906345-1900-4016-B009-B49B6019F810}" srcId="{FACD31E5-875A-4A66-A5B8-9F05C539A799}" destId="{88F23CD1-813F-4E8D-A183-7DA8011CEC77}" srcOrd="3" destOrd="0" parTransId="{C0FCFC09-3AAA-4FA0-8B8D-9761109FB346}" sibTransId="{820AD724-FF36-44D4-AD13-81DA3D71E406}"/>
    <dgm:cxn modelId="{D2C3FD07-5158-492B-86EC-559DA77A9374}" type="presOf" srcId="{88F23CD1-813F-4E8D-A183-7DA8011CEC77}" destId="{3DFF69ED-C99C-4530-AEA7-773AFF5CE358}" srcOrd="0" destOrd="0" presId="urn:microsoft.com/office/officeart/2005/8/layout/cycle3"/>
    <dgm:cxn modelId="{8F69F1C6-9BBE-44C2-B76A-CF9A173FD634}" type="presOf" srcId="{FCBF1AC2-8CE7-46DB-B5C4-7AB3209EA354}" destId="{9F866AE5-322E-47BA-9512-B776CCFE03D8}" srcOrd="0" destOrd="0" presId="urn:microsoft.com/office/officeart/2005/8/layout/cycle3"/>
    <dgm:cxn modelId="{49E5BEA2-9E20-4DE4-B0D8-DE9B4453D5FA}" type="presOf" srcId="{05968EDA-5D55-4C7F-BCCC-45A30444121F}" destId="{0C1E9278-3AEE-4A9D-A164-3AEBBE3EDD18}" srcOrd="0" destOrd="0" presId="urn:microsoft.com/office/officeart/2005/8/layout/cycle3"/>
    <dgm:cxn modelId="{39844158-5355-456A-B6E6-20DB762ED311}" srcId="{FACD31E5-875A-4A66-A5B8-9F05C539A799}" destId="{05968EDA-5D55-4C7F-BCCC-45A30444121F}" srcOrd="0" destOrd="0" parTransId="{A1852C9E-F3E5-4970-AC9D-DB30A499B365}" sibTransId="{F3D7A579-8361-436B-AB3E-40C929864065}"/>
    <dgm:cxn modelId="{5BE2B55E-8A57-4BA8-86A0-20BA664C7DF9}" srcId="{FACD31E5-875A-4A66-A5B8-9F05C539A799}" destId="{FCBF1AC2-8CE7-46DB-B5C4-7AB3209EA354}" srcOrd="2" destOrd="0" parTransId="{8F0FEA8A-C3CD-4B69-B01D-68990ABB642D}" sibTransId="{6FB0BCC0-D7E7-46EE-B672-99CF40E58361}"/>
    <dgm:cxn modelId="{9613A0C2-4CCC-47F9-A329-50FDC6F205EE}" type="presOf" srcId="{F3D7A579-8361-436B-AB3E-40C929864065}" destId="{71E91EFA-C40C-44A8-BC60-F34926AA51ED}" srcOrd="0" destOrd="0" presId="urn:microsoft.com/office/officeart/2005/8/layout/cycle3"/>
    <dgm:cxn modelId="{CF893508-EE8F-4E9C-A92A-4334CEE52926}" srcId="{FACD31E5-875A-4A66-A5B8-9F05C539A799}" destId="{6246BCD9-88AF-43A7-AF98-ACE160BC2CC2}" srcOrd="1" destOrd="0" parTransId="{648BC361-12AA-4152-8C10-5DB7B5775DC3}" sibTransId="{DF03A547-2141-47C6-AA8F-9B7295B118BF}"/>
    <dgm:cxn modelId="{660EBA85-65AB-4787-953A-BC71C0048A8E}" type="presParOf" srcId="{3B115A68-CAF9-4512-9E4F-4A22C1023461}" destId="{A58E7B99-0B21-4E8D-9308-2A1DCEB6DA7D}" srcOrd="0" destOrd="0" presId="urn:microsoft.com/office/officeart/2005/8/layout/cycle3"/>
    <dgm:cxn modelId="{9494DF12-6DCD-48C8-B12F-5D157AF1B845}" type="presParOf" srcId="{A58E7B99-0B21-4E8D-9308-2A1DCEB6DA7D}" destId="{0C1E9278-3AEE-4A9D-A164-3AEBBE3EDD18}" srcOrd="0" destOrd="0" presId="urn:microsoft.com/office/officeart/2005/8/layout/cycle3"/>
    <dgm:cxn modelId="{CB42AA42-E6A7-4C10-9470-072B2FE6FEC0}" type="presParOf" srcId="{A58E7B99-0B21-4E8D-9308-2A1DCEB6DA7D}" destId="{71E91EFA-C40C-44A8-BC60-F34926AA51ED}" srcOrd="1" destOrd="0" presId="urn:microsoft.com/office/officeart/2005/8/layout/cycle3"/>
    <dgm:cxn modelId="{C69C84D4-894F-49F1-9F08-F631A5CBD16A}" type="presParOf" srcId="{A58E7B99-0B21-4E8D-9308-2A1DCEB6DA7D}" destId="{617F8CD7-C333-49EA-B976-2939DD0D6646}" srcOrd="2" destOrd="0" presId="urn:microsoft.com/office/officeart/2005/8/layout/cycle3"/>
    <dgm:cxn modelId="{3FF14052-37BB-41DB-AA8E-A807DB7B1980}" type="presParOf" srcId="{A58E7B99-0B21-4E8D-9308-2A1DCEB6DA7D}" destId="{9F866AE5-322E-47BA-9512-B776CCFE03D8}" srcOrd="3" destOrd="0" presId="urn:microsoft.com/office/officeart/2005/8/layout/cycle3"/>
    <dgm:cxn modelId="{C0F3F055-4631-421D-91EE-290024ECCF0B}" type="presParOf" srcId="{A58E7B99-0B21-4E8D-9308-2A1DCEB6DA7D}" destId="{3DFF69ED-C99C-4530-AEA7-773AFF5CE358}" srcOrd="4" destOrd="0" presId="urn:microsoft.com/office/officeart/2005/8/layout/cycle3"/>
    <dgm:cxn modelId="{2325496D-30C2-4C07-8C5C-C5A91A47207F}" type="presParOf" srcId="{A58E7B99-0B21-4E8D-9308-2A1DCEB6DA7D}" destId="{9851CE62-8D9D-4112-954D-62FEE87559B1}" srcOrd="5" destOrd="0" presId="urn:microsoft.com/office/officeart/2005/8/layout/cycle3"/>
    <dgm:cxn modelId="{E65AF6A1-F9ED-495D-AD27-590291DD6FC0}" type="presParOf" srcId="{A58E7B99-0B21-4E8D-9308-2A1DCEB6DA7D}" destId="{8F934BB3-822A-4DE9-8397-1CB0995A0DB9}" srcOrd="6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9745ABC-EA96-477C-90BE-897963610C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D94E08E-98E6-4136-8EAB-5E935AC2F392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  <a:latin typeface="Berlin Sans FB" pitchFamily="34" charset="0"/>
            </a:rPr>
            <a:t>Expansión y especialización de los servicios y productos cooperativos, a fin de satisfacer las necesidades del mercado.</a:t>
          </a:r>
          <a:endParaRPr lang="es-EC" dirty="0">
            <a:solidFill>
              <a:schemeClr val="bg1"/>
            </a:solidFill>
            <a:latin typeface="Berlin Sans FB" pitchFamily="34" charset="0"/>
          </a:endParaRPr>
        </a:p>
      </dgm:t>
    </dgm:pt>
    <dgm:pt modelId="{BCF0D9D3-BC34-46A5-ACEF-34EEB445ED97}" type="parTrans" cxnId="{6A7E44DA-CD8C-468B-B04A-EFAD644F4CC6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3DB4A8D9-8711-43FE-B6D2-FCF49BF03C07}" type="sibTrans" cxnId="{6A7E44DA-CD8C-468B-B04A-EFAD644F4CC6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8C3723AE-FD6D-4677-A694-1BD138FD067A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  <a:latin typeface="Berlin Sans FB" pitchFamily="34" charset="0"/>
            </a:rPr>
            <a:t>Regularizar la totalidad de Patrimonio conforme a las estrategias definidas en el Modelo de Gestión Financiera Propuesto, a fin de reflejar la verdadera situación patrimonial de la cooperativa.</a:t>
          </a:r>
          <a:endParaRPr lang="es-EC" dirty="0">
            <a:solidFill>
              <a:schemeClr val="bg1"/>
            </a:solidFill>
            <a:latin typeface="Berlin Sans FB" pitchFamily="34" charset="0"/>
          </a:endParaRPr>
        </a:p>
      </dgm:t>
    </dgm:pt>
    <dgm:pt modelId="{B7073DF4-2743-4F9A-A046-BE05BD5E8A7A}" type="parTrans" cxnId="{803489AC-D065-4D16-ACD7-D20201BAE034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EFA854F6-18D5-49E2-A96F-0D6484DE983F}" type="sibTrans" cxnId="{803489AC-D065-4D16-ACD7-D20201BAE034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E6C201B7-D9D9-42DD-8781-D14E7FDC8620}">
      <dgm:prSet phldrT="[Texto]"/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  <a:latin typeface="Berlin Sans FB" pitchFamily="34" charset="0"/>
            </a:rPr>
            <a:t>Capacitar al personal de la cooperativa en el área contable financiera, a fin de monitorear la situación financiera e indicadores; mediante el  Modelo de Gestión Financiera propuesto.</a:t>
          </a:r>
          <a:endParaRPr lang="es-EC" dirty="0">
            <a:solidFill>
              <a:schemeClr val="bg1"/>
            </a:solidFill>
            <a:latin typeface="Berlin Sans FB" pitchFamily="34" charset="0"/>
          </a:endParaRPr>
        </a:p>
      </dgm:t>
    </dgm:pt>
    <dgm:pt modelId="{2D06EDAD-A6AE-4A0A-9026-E54B63C7C242}" type="parTrans" cxnId="{58B75900-3461-4348-A112-0C0E440D6C9D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CC76F675-AC91-43B9-9A87-6D2A0172E622}" type="sibTrans" cxnId="{58B75900-3461-4348-A112-0C0E440D6C9D}">
      <dgm:prSet/>
      <dgm:spPr/>
      <dgm:t>
        <a:bodyPr/>
        <a:lstStyle/>
        <a:p>
          <a:pPr algn="ctr"/>
          <a:endParaRPr lang="es-EC">
            <a:solidFill>
              <a:schemeClr val="bg1"/>
            </a:solidFill>
            <a:latin typeface="Berlin Sans FB" pitchFamily="34" charset="0"/>
          </a:endParaRPr>
        </a:p>
      </dgm:t>
    </dgm:pt>
    <dgm:pt modelId="{DF67A5C6-FB79-4F6D-A1DD-EEFD9EC838F3}" type="pres">
      <dgm:prSet presAssocID="{B9745ABC-EA96-477C-90BE-897963610C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F96B97-E66F-4E3E-929F-709EA0F2C486}" type="pres">
      <dgm:prSet presAssocID="{9D94E08E-98E6-4136-8EAB-5E935AC2F392}" presName="comp" presStyleCnt="0"/>
      <dgm:spPr/>
    </dgm:pt>
    <dgm:pt modelId="{C9739AE3-6A41-45A9-A119-48CC884F0F94}" type="pres">
      <dgm:prSet presAssocID="{9D94E08E-98E6-4136-8EAB-5E935AC2F392}" presName="box" presStyleLbl="node1" presStyleIdx="0" presStyleCnt="3"/>
      <dgm:spPr/>
      <dgm:t>
        <a:bodyPr/>
        <a:lstStyle/>
        <a:p>
          <a:endParaRPr lang="es-EC"/>
        </a:p>
      </dgm:t>
    </dgm:pt>
    <dgm:pt modelId="{93F43FA3-28D8-4E1E-B184-6858E521988E}" type="pres">
      <dgm:prSet presAssocID="{9D94E08E-98E6-4136-8EAB-5E935AC2F392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73BBB17-4CDE-465D-971B-B180583FF18C}" type="pres">
      <dgm:prSet presAssocID="{9D94E08E-98E6-4136-8EAB-5E935AC2F39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409AC-0782-42D5-8F9C-E9C5C0FB7391}" type="pres">
      <dgm:prSet presAssocID="{3DB4A8D9-8711-43FE-B6D2-FCF49BF03C07}" presName="spacer" presStyleCnt="0"/>
      <dgm:spPr/>
    </dgm:pt>
    <dgm:pt modelId="{34F3EEE1-A7DD-403D-9A41-CEB5DDC985C5}" type="pres">
      <dgm:prSet presAssocID="{8C3723AE-FD6D-4677-A694-1BD138FD067A}" presName="comp" presStyleCnt="0"/>
      <dgm:spPr/>
    </dgm:pt>
    <dgm:pt modelId="{F5532081-1AB4-4BC6-9403-FB2321B348F3}" type="pres">
      <dgm:prSet presAssocID="{8C3723AE-FD6D-4677-A694-1BD138FD067A}" presName="box" presStyleLbl="node1" presStyleIdx="1" presStyleCnt="3"/>
      <dgm:spPr/>
      <dgm:t>
        <a:bodyPr/>
        <a:lstStyle/>
        <a:p>
          <a:endParaRPr lang="es-EC"/>
        </a:p>
      </dgm:t>
    </dgm:pt>
    <dgm:pt modelId="{AEB11164-AE3C-4B5E-8DDB-911AFB6DBA67}" type="pres">
      <dgm:prSet presAssocID="{8C3723AE-FD6D-4677-A694-1BD138FD067A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B45E2F8-C518-4BB1-935F-877A64FECDB4}" type="pres">
      <dgm:prSet presAssocID="{8C3723AE-FD6D-4677-A694-1BD138FD067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2C23C1-0679-4AC4-A8B2-453D01AA04DC}" type="pres">
      <dgm:prSet presAssocID="{EFA854F6-18D5-49E2-A96F-0D6484DE983F}" presName="spacer" presStyleCnt="0"/>
      <dgm:spPr/>
    </dgm:pt>
    <dgm:pt modelId="{C03A3764-950F-4CEE-A948-C99F827F2FF3}" type="pres">
      <dgm:prSet presAssocID="{E6C201B7-D9D9-42DD-8781-D14E7FDC8620}" presName="comp" presStyleCnt="0"/>
      <dgm:spPr/>
    </dgm:pt>
    <dgm:pt modelId="{35EE9555-0F8F-4486-AA9D-A6535C064E70}" type="pres">
      <dgm:prSet presAssocID="{E6C201B7-D9D9-42DD-8781-D14E7FDC8620}" presName="box" presStyleLbl="node1" presStyleIdx="2" presStyleCnt="3"/>
      <dgm:spPr/>
      <dgm:t>
        <a:bodyPr/>
        <a:lstStyle/>
        <a:p>
          <a:endParaRPr lang="es-EC"/>
        </a:p>
      </dgm:t>
    </dgm:pt>
    <dgm:pt modelId="{FF8B236C-D1A8-4587-BDD0-4D77E8EB3EA5}" type="pres">
      <dgm:prSet presAssocID="{E6C201B7-D9D9-42DD-8781-D14E7FDC8620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0909C53-D079-40BE-95D4-9C7383E36D06}" type="pres">
      <dgm:prSet presAssocID="{E6C201B7-D9D9-42DD-8781-D14E7FDC862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82BB28-EC53-45FF-8733-36E09B0FE339}" type="presOf" srcId="{B9745ABC-EA96-477C-90BE-897963610C03}" destId="{DF67A5C6-FB79-4F6D-A1DD-EEFD9EC838F3}" srcOrd="0" destOrd="0" presId="urn:microsoft.com/office/officeart/2005/8/layout/vList4"/>
    <dgm:cxn modelId="{A05E364B-8BB7-4586-9E47-063F38354BB3}" type="presOf" srcId="{8C3723AE-FD6D-4677-A694-1BD138FD067A}" destId="{F5532081-1AB4-4BC6-9403-FB2321B348F3}" srcOrd="0" destOrd="0" presId="urn:microsoft.com/office/officeart/2005/8/layout/vList4"/>
    <dgm:cxn modelId="{C281163D-3EF6-4EC9-B84C-B0FADD05C837}" type="presOf" srcId="{E6C201B7-D9D9-42DD-8781-D14E7FDC8620}" destId="{70909C53-D079-40BE-95D4-9C7383E36D06}" srcOrd="1" destOrd="0" presId="urn:microsoft.com/office/officeart/2005/8/layout/vList4"/>
    <dgm:cxn modelId="{49DC3DEA-3C3B-4CE8-9148-20B602C99FC5}" type="presOf" srcId="{E6C201B7-D9D9-42DD-8781-D14E7FDC8620}" destId="{35EE9555-0F8F-4486-AA9D-A6535C064E70}" srcOrd="0" destOrd="0" presId="urn:microsoft.com/office/officeart/2005/8/layout/vList4"/>
    <dgm:cxn modelId="{58B75900-3461-4348-A112-0C0E440D6C9D}" srcId="{B9745ABC-EA96-477C-90BE-897963610C03}" destId="{E6C201B7-D9D9-42DD-8781-D14E7FDC8620}" srcOrd="2" destOrd="0" parTransId="{2D06EDAD-A6AE-4A0A-9026-E54B63C7C242}" sibTransId="{CC76F675-AC91-43B9-9A87-6D2A0172E622}"/>
    <dgm:cxn modelId="{885552CF-E243-45D8-853B-63B4FA0DC033}" type="presOf" srcId="{9D94E08E-98E6-4136-8EAB-5E935AC2F392}" destId="{473BBB17-4CDE-465D-971B-B180583FF18C}" srcOrd="1" destOrd="0" presId="urn:microsoft.com/office/officeart/2005/8/layout/vList4"/>
    <dgm:cxn modelId="{803489AC-D065-4D16-ACD7-D20201BAE034}" srcId="{B9745ABC-EA96-477C-90BE-897963610C03}" destId="{8C3723AE-FD6D-4677-A694-1BD138FD067A}" srcOrd="1" destOrd="0" parTransId="{B7073DF4-2743-4F9A-A046-BE05BD5E8A7A}" sibTransId="{EFA854F6-18D5-49E2-A96F-0D6484DE983F}"/>
    <dgm:cxn modelId="{6A7E44DA-CD8C-468B-B04A-EFAD644F4CC6}" srcId="{B9745ABC-EA96-477C-90BE-897963610C03}" destId="{9D94E08E-98E6-4136-8EAB-5E935AC2F392}" srcOrd="0" destOrd="0" parTransId="{BCF0D9D3-BC34-46A5-ACEF-34EEB445ED97}" sibTransId="{3DB4A8D9-8711-43FE-B6D2-FCF49BF03C07}"/>
    <dgm:cxn modelId="{75E3C520-7B0A-488E-AA82-803A65003174}" type="presOf" srcId="{9D94E08E-98E6-4136-8EAB-5E935AC2F392}" destId="{C9739AE3-6A41-45A9-A119-48CC884F0F94}" srcOrd="0" destOrd="0" presId="urn:microsoft.com/office/officeart/2005/8/layout/vList4"/>
    <dgm:cxn modelId="{AEA2818C-36FF-4BCA-BABC-D176098229F1}" type="presOf" srcId="{8C3723AE-FD6D-4677-A694-1BD138FD067A}" destId="{FB45E2F8-C518-4BB1-935F-877A64FECDB4}" srcOrd="1" destOrd="0" presId="urn:microsoft.com/office/officeart/2005/8/layout/vList4"/>
    <dgm:cxn modelId="{3E1C0A2B-31C5-425C-AC45-2442CD26D7AA}" type="presParOf" srcId="{DF67A5C6-FB79-4F6D-A1DD-EEFD9EC838F3}" destId="{46F96B97-E66F-4E3E-929F-709EA0F2C486}" srcOrd="0" destOrd="0" presId="urn:microsoft.com/office/officeart/2005/8/layout/vList4"/>
    <dgm:cxn modelId="{B70F7F77-988D-4961-93B1-46A7A5D6A9D8}" type="presParOf" srcId="{46F96B97-E66F-4E3E-929F-709EA0F2C486}" destId="{C9739AE3-6A41-45A9-A119-48CC884F0F94}" srcOrd="0" destOrd="0" presId="urn:microsoft.com/office/officeart/2005/8/layout/vList4"/>
    <dgm:cxn modelId="{7B99EA6C-BBCB-4604-993A-395AA8B631ED}" type="presParOf" srcId="{46F96B97-E66F-4E3E-929F-709EA0F2C486}" destId="{93F43FA3-28D8-4E1E-B184-6858E521988E}" srcOrd="1" destOrd="0" presId="urn:microsoft.com/office/officeart/2005/8/layout/vList4"/>
    <dgm:cxn modelId="{14A8D491-CC5B-46D1-B37A-CFAD252E89A7}" type="presParOf" srcId="{46F96B97-E66F-4E3E-929F-709EA0F2C486}" destId="{473BBB17-4CDE-465D-971B-B180583FF18C}" srcOrd="2" destOrd="0" presId="urn:microsoft.com/office/officeart/2005/8/layout/vList4"/>
    <dgm:cxn modelId="{9DA595BA-09BD-4D62-AD30-C1683418FA5F}" type="presParOf" srcId="{DF67A5C6-FB79-4F6D-A1DD-EEFD9EC838F3}" destId="{BBE409AC-0782-42D5-8F9C-E9C5C0FB7391}" srcOrd="1" destOrd="0" presId="urn:microsoft.com/office/officeart/2005/8/layout/vList4"/>
    <dgm:cxn modelId="{41F7B970-2D11-4048-A4E4-7FAB6B1D3995}" type="presParOf" srcId="{DF67A5C6-FB79-4F6D-A1DD-EEFD9EC838F3}" destId="{34F3EEE1-A7DD-403D-9A41-CEB5DDC985C5}" srcOrd="2" destOrd="0" presId="urn:microsoft.com/office/officeart/2005/8/layout/vList4"/>
    <dgm:cxn modelId="{4618A5C5-D434-46C7-80A2-64ED93AC1EE9}" type="presParOf" srcId="{34F3EEE1-A7DD-403D-9A41-CEB5DDC985C5}" destId="{F5532081-1AB4-4BC6-9403-FB2321B348F3}" srcOrd="0" destOrd="0" presId="urn:microsoft.com/office/officeart/2005/8/layout/vList4"/>
    <dgm:cxn modelId="{AFC7EA87-72B5-440D-8DBD-9000336CC4BF}" type="presParOf" srcId="{34F3EEE1-A7DD-403D-9A41-CEB5DDC985C5}" destId="{AEB11164-AE3C-4B5E-8DDB-911AFB6DBA67}" srcOrd="1" destOrd="0" presId="urn:microsoft.com/office/officeart/2005/8/layout/vList4"/>
    <dgm:cxn modelId="{5A35162C-6F1A-4F51-9531-384369FEA09D}" type="presParOf" srcId="{34F3EEE1-A7DD-403D-9A41-CEB5DDC985C5}" destId="{FB45E2F8-C518-4BB1-935F-877A64FECDB4}" srcOrd="2" destOrd="0" presId="urn:microsoft.com/office/officeart/2005/8/layout/vList4"/>
    <dgm:cxn modelId="{C039D245-D5AE-4AF1-94C6-CDAE81B08D18}" type="presParOf" srcId="{DF67A5C6-FB79-4F6D-A1DD-EEFD9EC838F3}" destId="{FC2C23C1-0679-4AC4-A8B2-453D01AA04DC}" srcOrd="3" destOrd="0" presId="urn:microsoft.com/office/officeart/2005/8/layout/vList4"/>
    <dgm:cxn modelId="{7080CC13-9F3C-4E2C-900E-EF1F1D94EF51}" type="presParOf" srcId="{DF67A5C6-FB79-4F6D-A1DD-EEFD9EC838F3}" destId="{C03A3764-950F-4CEE-A948-C99F827F2FF3}" srcOrd="4" destOrd="0" presId="urn:microsoft.com/office/officeart/2005/8/layout/vList4"/>
    <dgm:cxn modelId="{136636E0-387C-42EC-AC1A-95E1E15132B6}" type="presParOf" srcId="{C03A3764-950F-4CEE-A948-C99F827F2FF3}" destId="{35EE9555-0F8F-4486-AA9D-A6535C064E70}" srcOrd="0" destOrd="0" presId="urn:microsoft.com/office/officeart/2005/8/layout/vList4"/>
    <dgm:cxn modelId="{C738AB73-D283-4477-82D3-68AA68D4278B}" type="presParOf" srcId="{C03A3764-950F-4CEE-A948-C99F827F2FF3}" destId="{FF8B236C-D1A8-4587-BDD0-4D77E8EB3EA5}" srcOrd="1" destOrd="0" presId="urn:microsoft.com/office/officeart/2005/8/layout/vList4"/>
    <dgm:cxn modelId="{D9443ADB-7B8D-4FBF-9E33-44D345EE4A38}" type="presParOf" srcId="{C03A3764-950F-4CEE-A948-C99F827F2FF3}" destId="{70909C53-D079-40BE-95D4-9C7383E36D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77177-71B3-454C-B2FD-7371C16BCF3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4F5BCB2-CC4B-46F4-AC3C-DA53FC3E2D4D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Berlin Sans FB" pitchFamily="34" charset="0"/>
            </a:rPr>
            <a:t>Toma de decisiones bajo un marco lógico y fundamentado. </a:t>
          </a:r>
          <a:endParaRPr lang="es-EC" sz="2000" dirty="0">
            <a:latin typeface="Berlin Sans FB" pitchFamily="34" charset="0"/>
          </a:endParaRPr>
        </a:p>
      </dgm:t>
    </dgm:pt>
    <dgm:pt modelId="{075B5AEA-1B7D-4E3A-84BD-DA88B9013491}" type="parTrans" cxnId="{6ED9EE0C-DA36-4F24-829E-46DF9DD54AD0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6ABB4724-7091-438F-99F5-A1874DD19246}" type="sibTrans" cxnId="{6ED9EE0C-DA36-4F24-829E-46DF9DD54AD0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A4F40126-3A3E-420B-B5C0-29D55820FA00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Berlin Sans FB" pitchFamily="34" charset="0"/>
            </a:rPr>
            <a:t>Conocimiento de la situación actual y futura de la cooperativa.</a:t>
          </a:r>
          <a:endParaRPr lang="es-EC" sz="2000" dirty="0">
            <a:latin typeface="Berlin Sans FB" pitchFamily="34" charset="0"/>
          </a:endParaRPr>
        </a:p>
      </dgm:t>
    </dgm:pt>
    <dgm:pt modelId="{7C351C89-E0D6-40D6-AAAB-050A06C2803A}" type="parTrans" cxnId="{5321F5DD-70C1-409C-994F-B0855093EB68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C9AD4EB8-3A1F-4931-A753-DDD73C4833DA}" type="sibTrans" cxnId="{5321F5DD-70C1-409C-994F-B0855093EB68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7C827536-3809-405C-A562-0EB5FB283AA1}">
      <dgm:prSet phldrT="[Texto]" custT="1"/>
      <dgm:spPr/>
      <dgm:t>
        <a:bodyPr/>
        <a:lstStyle/>
        <a:p>
          <a:pPr algn="ctr"/>
          <a:r>
            <a:rPr lang="es-EC" sz="2000" dirty="0" smtClean="0">
              <a:latin typeface="Berlin Sans FB" pitchFamily="34" charset="0"/>
            </a:rPr>
            <a:t>Definición de estrategias de carácter preventivo y correctivo </a:t>
          </a:r>
          <a:endParaRPr lang="es-EC" sz="2000" dirty="0">
            <a:latin typeface="Berlin Sans FB" pitchFamily="34" charset="0"/>
          </a:endParaRPr>
        </a:p>
      </dgm:t>
    </dgm:pt>
    <dgm:pt modelId="{9DAD7E98-D17B-4D4F-9720-4981AD1BDFB0}" type="parTrans" cxnId="{6BF8265C-0677-483B-89D9-367660D3D15F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A8EBC5C7-78A1-4409-A78D-C457282DBE73}" type="sibTrans" cxnId="{6BF8265C-0677-483B-89D9-367660D3D15F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3E746281-A873-46D7-9930-5C0DEBBF8F13}">
      <dgm:prSet phldrT="[Texto]" custT="1"/>
      <dgm:spPr/>
      <dgm:t>
        <a:bodyPr/>
        <a:lstStyle/>
        <a:p>
          <a:pPr algn="ctr"/>
          <a:r>
            <a:rPr lang="es-ES" sz="2000" dirty="0" smtClean="0">
              <a:latin typeface="Berlin Sans FB" pitchFamily="34" charset="0"/>
            </a:rPr>
            <a:t>Cumplimiento </a:t>
          </a:r>
          <a:r>
            <a:rPr lang="es-ES" sz="2000" smtClean="0">
              <a:latin typeface="Berlin Sans FB" pitchFamily="34" charset="0"/>
            </a:rPr>
            <a:t>de los parámetros </a:t>
          </a:r>
          <a:r>
            <a:rPr lang="es-ES" sz="2000" dirty="0" smtClean="0">
              <a:latin typeface="Berlin Sans FB" pitchFamily="34" charset="0"/>
            </a:rPr>
            <a:t>de ayuda mutua y desarrollo colectivo</a:t>
          </a:r>
          <a:endParaRPr lang="es-EC" sz="2000" dirty="0">
            <a:latin typeface="Berlin Sans FB" pitchFamily="34" charset="0"/>
          </a:endParaRPr>
        </a:p>
      </dgm:t>
    </dgm:pt>
    <dgm:pt modelId="{3F550AA9-4D10-446F-B986-94E0194CBF7A}" type="parTrans" cxnId="{ECDB09B2-81C5-4E0B-BBA0-5B26550D4C16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E9DFB86D-99CF-435D-BE39-53F9EC7F55DE}" type="sibTrans" cxnId="{ECDB09B2-81C5-4E0B-BBA0-5B26550D4C16}">
      <dgm:prSet/>
      <dgm:spPr/>
      <dgm:t>
        <a:bodyPr/>
        <a:lstStyle/>
        <a:p>
          <a:pPr algn="ctr"/>
          <a:endParaRPr lang="es-EC" sz="1600">
            <a:latin typeface="Berlin Sans FB" pitchFamily="34" charset="0"/>
          </a:endParaRPr>
        </a:p>
      </dgm:t>
    </dgm:pt>
    <dgm:pt modelId="{49A99687-C7C6-4590-8E4C-924B1BD74951}" type="pres">
      <dgm:prSet presAssocID="{D7877177-71B3-454C-B2FD-7371C16BCF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3DD7EC-8D08-41C8-A07F-4904A81D4201}" type="pres">
      <dgm:prSet presAssocID="{F4F5BCB2-CC4B-46F4-AC3C-DA53FC3E2D4D}" presName="composite" presStyleCnt="0"/>
      <dgm:spPr/>
    </dgm:pt>
    <dgm:pt modelId="{8327F891-5A0F-4FAF-A21B-6FC0105B9581}" type="pres">
      <dgm:prSet presAssocID="{F4F5BCB2-CC4B-46F4-AC3C-DA53FC3E2D4D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718449-3C2D-47DF-92C7-98C4F9793EA9}" type="pres">
      <dgm:prSet presAssocID="{F4F5BCB2-CC4B-46F4-AC3C-DA53FC3E2D4D}" presName="rect2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EB5F12E-AA81-424A-9D71-DBFFCC6D1BFB}" type="pres">
      <dgm:prSet presAssocID="{6ABB4724-7091-438F-99F5-A1874DD19246}" presName="sibTrans" presStyleCnt="0"/>
      <dgm:spPr/>
    </dgm:pt>
    <dgm:pt modelId="{7E817ECC-A020-4EF8-97FD-C0B081D11D5C}" type="pres">
      <dgm:prSet presAssocID="{A4F40126-3A3E-420B-B5C0-29D55820FA00}" presName="composite" presStyleCnt="0"/>
      <dgm:spPr/>
    </dgm:pt>
    <dgm:pt modelId="{231767FA-9396-4472-B1A8-8648D8A6F492}" type="pres">
      <dgm:prSet presAssocID="{A4F40126-3A3E-420B-B5C0-29D55820FA0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A8EB34-1573-4907-8AA5-0E30B59BAEFD}" type="pres">
      <dgm:prSet presAssocID="{A4F40126-3A3E-420B-B5C0-29D55820FA00}" presName="rect2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6441539-13D4-46B4-9E4B-451BA9A5AFA4}" type="pres">
      <dgm:prSet presAssocID="{C9AD4EB8-3A1F-4931-A753-DDD73C4833DA}" presName="sibTrans" presStyleCnt="0"/>
      <dgm:spPr/>
    </dgm:pt>
    <dgm:pt modelId="{16C0D019-5C7C-40B6-BD6F-B5A119D1D5E6}" type="pres">
      <dgm:prSet presAssocID="{7C827536-3809-405C-A562-0EB5FB283AA1}" presName="composite" presStyleCnt="0"/>
      <dgm:spPr/>
    </dgm:pt>
    <dgm:pt modelId="{08D7C461-EC8C-44DD-8709-AAA0014D3185}" type="pres">
      <dgm:prSet presAssocID="{7C827536-3809-405C-A562-0EB5FB283AA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D18772-AFAE-4C3D-B9B6-4F067D3BC23D}" type="pres">
      <dgm:prSet presAssocID="{7C827536-3809-405C-A562-0EB5FB283AA1}" presName="rect2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FBC26DF-6A34-4A1A-9F2F-45744F990094}" type="pres">
      <dgm:prSet presAssocID="{A8EBC5C7-78A1-4409-A78D-C457282DBE73}" presName="sibTrans" presStyleCnt="0"/>
      <dgm:spPr/>
    </dgm:pt>
    <dgm:pt modelId="{ED5091A4-B6A4-4D3C-8491-CEE9D78FB36E}" type="pres">
      <dgm:prSet presAssocID="{3E746281-A873-46D7-9930-5C0DEBBF8F13}" presName="composite" presStyleCnt="0"/>
      <dgm:spPr/>
    </dgm:pt>
    <dgm:pt modelId="{4934F4E3-710C-4E24-BE6D-6C94953744A4}" type="pres">
      <dgm:prSet presAssocID="{3E746281-A873-46D7-9930-5C0DEBBF8F13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95F2EB-FC51-43DD-8496-9725B75D8718}" type="pres">
      <dgm:prSet presAssocID="{3E746281-A873-46D7-9930-5C0DEBBF8F13}" presName="rect2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87CEA57-662A-4806-8623-E7F04F976BCE}" type="presOf" srcId="{F4F5BCB2-CC4B-46F4-AC3C-DA53FC3E2D4D}" destId="{8327F891-5A0F-4FAF-A21B-6FC0105B9581}" srcOrd="0" destOrd="0" presId="urn:microsoft.com/office/officeart/2008/layout/PictureStrips"/>
    <dgm:cxn modelId="{ECDB09B2-81C5-4E0B-BBA0-5B26550D4C16}" srcId="{D7877177-71B3-454C-B2FD-7371C16BCF30}" destId="{3E746281-A873-46D7-9930-5C0DEBBF8F13}" srcOrd="3" destOrd="0" parTransId="{3F550AA9-4D10-446F-B986-94E0194CBF7A}" sibTransId="{E9DFB86D-99CF-435D-BE39-53F9EC7F55DE}"/>
    <dgm:cxn modelId="{D496FABB-1DCA-4E8E-8F1D-DA6E57DF80B8}" type="presOf" srcId="{D7877177-71B3-454C-B2FD-7371C16BCF30}" destId="{49A99687-C7C6-4590-8E4C-924B1BD74951}" srcOrd="0" destOrd="0" presId="urn:microsoft.com/office/officeart/2008/layout/PictureStrips"/>
    <dgm:cxn modelId="{AA942C07-2386-49DD-B1E8-3F844C98C44B}" type="presOf" srcId="{7C827536-3809-405C-A562-0EB5FB283AA1}" destId="{08D7C461-EC8C-44DD-8709-AAA0014D3185}" srcOrd="0" destOrd="0" presId="urn:microsoft.com/office/officeart/2008/layout/PictureStrips"/>
    <dgm:cxn modelId="{5321F5DD-70C1-409C-994F-B0855093EB68}" srcId="{D7877177-71B3-454C-B2FD-7371C16BCF30}" destId="{A4F40126-3A3E-420B-B5C0-29D55820FA00}" srcOrd="1" destOrd="0" parTransId="{7C351C89-E0D6-40D6-AAAB-050A06C2803A}" sibTransId="{C9AD4EB8-3A1F-4931-A753-DDD73C4833DA}"/>
    <dgm:cxn modelId="{6BF8265C-0677-483B-89D9-367660D3D15F}" srcId="{D7877177-71B3-454C-B2FD-7371C16BCF30}" destId="{7C827536-3809-405C-A562-0EB5FB283AA1}" srcOrd="2" destOrd="0" parTransId="{9DAD7E98-D17B-4D4F-9720-4981AD1BDFB0}" sibTransId="{A8EBC5C7-78A1-4409-A78D-C457282DBE73}"/>
    <dgm:cxn modelId="{A1E16038-847B-4E56-B564-CA2DD79C7584}" type="presOf" srcId="{A4F40126-3A3E-420B-B5C0-29D55820FA00}" destId="{231767FA-9396-4472-B1A8-8648D8A6F492}" srcOrd="0" destOrd="0" presId="urn:microsoft.com/office/officeart/2008/layout/PictureStrips"/>
    <dgm:cxn modelId="{AEDEEB6A-7CE2-46ED-9686-151F339B1899}" type="presOf" srcId="{3E746281-A873-46D7-9930-5C0DEBBF8F13}" destId="{4934F4E3-710C-4E24-BE6D-6C94953744A4}" srcOrd="0" destOrd="0" presId="urn:microsoft.com/office/officeart/2008/layout/PictureStrips"/>
    <dgm:cxn modelId="{6ED9EE0C-DA36-4F24-829E-46DF9DD54AD0}" srcId="{D7877177-71B3-454C-B2FD-7371C16BCF30}" destId="{F4F5BCB2-CC4B-46F4-AC3C-DA53FC3E2D4D}" srcOrd="0" destOrd="0" parTransId="{075B5AEA-1B7D-4E3A-84BD-DA88B9013491}" sibTransId="{6ABB4724-7091-438F-99F5-A1874DD19246}"/>
    <dgm:cxn modelId="{C1595F03-5916-4690-B495-508F2D811020}" type="presParOf" srcId="{49A99687-C7C6-4590-8E4C-924B1BD74951}" destId="{843DD7EC-8D08-41C8-A07F-4904A81D4201}" srcOrd="0" destOrd="0" presId="urn:microsoft.com/office/officeart/2008/layout/PictureStrips"/>
    <dgm:cxn modelId="{AFE8DF0A-4FB5-4DF7-B501-932B4772AED9}" type="presParOf" srcId="{843DD7EC-8D08-41C8-A07F-4904A81D4201}" destId="{8327F891-5A0F-4FAF-A21B-6FC0105B9581}" srcOrd="0" destOrd="0" presId="urn:microsoft.com/office/officeart/2008/layout/PictureStrips"/>
    <dgm:cxn modelId="{57454800-1155-494E-B80E-DD73B4A6E4BC}" type="presParOf" srcId="{843DD7EC-8D08-41C8-A07F-4904A81D4201}" destId="{91718449-3C2D-47DF-92C7-98C4F9793EA9}" srcOrd="1" destOrd="0" presId="urn:microsoft.com/office/officeart/2008/layout/PictureStrips"/>
    <dgm:cxn modelId="{CE4210AD-49DB-45CD-8201-9F64B1E38B47}" type="presParOf" srcId="{49A99687-C7C6-4590-8E4C-924B1BD74951}" destId="{7EB5F12E-AA81-424A-9D71-DBFFCC6D1BFB}" srcOrd="1" destOrd="0" presId="urn:microsoft.com/office/officeart/2008/layout/PictureStrips"/>
    <dgm:cxn modelId="{49AA8642-926A-41E4-85AB-9FEB4083C5A7}" type="presParOf" srcId="{49A99687-C7C6-4590-8E4C-924B1BD74951}" destId="{7E817ECC-A020-4EF8-97FD-C0B081D11D5C}" srcOrd="2" destOrd="0" presId="urn:microsoft.com/office/officeart/2008/layout/PictureStrips"/>
    <dgm:cxn modelId="{A9E56C0C-D875-4044-9D6B-47F25B3B86DC}" type="presParOf" srcId="{7E817ECC-A020-4EF8-97FD-C0B081D11D5C}" destId="{231767FA-9396-4472-B1A8-8648D8A6F492}" srcOrd="0" destOrd="0" presId="urn:microsoft.com/office/officeart/2008/layout/PictureStrips"/>
    <dgm:cxn modelId="{B960ECCB-36C7-4C2E-830B-07B48246DC88}" type="presParOf" srcId="{7E817ECC-A020-4EF8-97FD-C0B081D11D5C}" destId="{76A8EB34-1573-4907-8AA5-0E30B59BAEFD}" srcOrd="1" destOrd="0" presId="urn:microsoft.com/office/officeart/2008/layout/PictureStrips"/>
    <dgm:cxn modelId="{45789B3D-A1F1-4133-AA16-23ECE2660185}" type="presParOf" srcId="{49A99687-C7C6-4590-8E4C-924B1BD74951}" destId="{A6441539-13D4-46B4-9E4B-451BA9A5AFA4}" srcOrd="3" destOrd="0" presId="urn:microsoft.com/office/officeart/2008/layout/PictureStrips"/>
    <dgm:cxn modelId="{E31A3C5E-2323-4E9C-B8A7-F5073BBFC95E}" type="presParOf" srcId="{49A99687-C7C6-4590-8E4C-924B1BD74951}" destId="{16C0D019-5C7C-40B6-BD6F-B5A119D1D5E6}" srcOrd="4" destOrd="0" presId="urn:microsoft.com/office/officeart/2008/layout/PictureStrips"/>
    <dgm:cxn modelId="{41E51B35-2E45-4037-8C16-B1DD230AFD4E}" type="presParOf" srcId="{16C0D019-5C7C-40B6-BD6F-B5A119D1D5E6}" destId="{08D7C461-EC8C-44DD-8709-AAA0014D3185}" srcOrd="0" destOrd="0" presId="urn:microsoft.com/office/officeart/2008/layout/PictureStrips"/>
    <dgm:cxn modelId="{D60AFDA4-9294-4C7E-8736-501EEBFC9C1D}" type="presParOf" srcId="{16C0D019-5C7C-40B6-BD6F-B5A119D1D5E6}" destId="{F7D18772-AFAE-4C3D-B9B6-4F067D3BC23D}" srcOrd="1" destOrd="0" presId="urn:microsoft.com/office/officeart/2008/layout/PictureStrips"/>
    <dgm:cxn modelId="{A780A07E-C1A2-49E7-803A-028468C558FD}" type="presParOf" srcId="{49A99687-C7C6-4590-8E4C-924B1BD74951}" destId="{9FBC26DF-6A34-4A1A-9F2F-45744F990094}" srcOrd="5" destOrd="0" presId="urn:microsoft.com/office/officeart/2008/layout/PictureStrips"/>
    <dgm:cxn modelId="{A391A6B1-F519-4073-A4F1-5C8D492719FF}" type="presParOf" srcId="{49A99687-C7C6-4590-8E4C-924B1BD74951}" destId="{ED5091A4-B6A4-4D3C-8491-CEE9D78FB36E}" srcOrd="6" destOrd="0" presId="urn:microsoft.com/office/officeart/2008/layout/PictureStrips"/>
    <dgm:cxn modelId="{D4D73A9F-CAE6-46FA-9BE9-86EA3258FD96}" type="presParOf" srcId="{ED5091A4-B6A4-4D3C-8491-CEE9D78FB36E}" destId="{4934F4E3-710C-4E24-BE6D-6C94953744A4}" srcOrd="0" destOrd="0" presId="urn:microsoft.com/office/officeart/2008/layout/PictureStrips"/>
    <dgm:cxn modelId="{F659C943-D6CF-45C2-B860-89C74B6B0CB9}" type="presParOf" srcId="{ED5091A4-B6A4-4D3C-8491-CEE9D78FB36E}" destId="{3B95F2EB-FC51-43DD-8496-9725B75D87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DEA03B-4019-48AB-842B-E9D4DF6915C5}" type="doc">
      <dgm:prSet loTypeId="urn:microsoft.com/office/officeart/2005/8/layout/vList6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FBB1D2F-BDEE-414C-A67E-9A358659B80D}">
      <dgm:prSet phldrT="[Texto]" custT="1"/>
      <dgm:spPr/>
      <dgm:t>
        <a:bodyPr/>
        <a:lstStyle/>
        <a:p>
          <a:pPr algn="ctr"/>
          <a:r>
            <a:rPr lang="es-EC" sz="1800" b="0" smtClean="0">
              <a:latin typeface="Berlin Sans FB" pitchFamily="34" charset="0"/>
            </a:rPr>
            <a:t>OBJETIVO GENERAL</a:t>
          </a:r>
          <a:endParaRPr lang="es-EC" sz="1800" b="0" dirty="0">
            <a:latin typeface="Berlin Sans FB" pitchFamily="34" charset="0"/>
          </a:endParaRPr>
        </a:p>
      </dgm:t>
    </dgm:pt>
    <dgm:pt modelId="{380EC7FB-89A8-47B6-AAA7-71895F88319B}" type="par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D436C7E-E304-401E-97F1-D02FB9A75691}" type="sibTrans" cxnId="{930FF5AE-B075-4855-951E-7D4711BD1DE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E93A31-8D84-4818-B490-405FBCDEE52F}">
      <dgm:prSet phldrT="[Texto]" custT="1"/>
      <dgm:spPr/>
      <dgm:t>
        <a:bodyPr/>
        <a:lstStyle/>
        <a:p>
          <a:pPr algn="ctr"/>
          <a:r>
            <a:rPr lang="es-EC" sz="1600" smtClean="0">
              <a:latin typeface="Berlin Sans FB" pitchFamily="34" charset="0"/>
            </a:rPr>
            <a:t>Diseñar un Modelo de Gestión Financiera para la Cooperativa de Ahorro y Crédito Pakarymuy; a través de la determinación de insumos financieros; análisis interno y externo; y la proyección de tendencias de las distintas variables financieras; para disponer de información útil y relevante para la toma de decisiones.</a:t>
          </a:r>
          <a:endParaRPr lang="es-EC" sz="1600" dirty="0">
            <a:latin typeface="Berlin Sans FB" pitchFamily="34" charset="0"/>
          </a:endParaRPr>
        </a:p>
      </dgm:t>
    </dgm:pt>
    <dgm:pt modelId="{AF3DD2A2-9C19-4129-B238-D88A99FFB18B}" type="parTrans" cxnId="{39BBAEF6-BD5A-4B11-B0DA-DF3A53C0CA70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85EA44C-81C7-459E-A814-7D902478F6C6}" type="sibTrans" cxnId="{39BBAEF6-BD5A-4B11-B0DA-DF3A53C0CA70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2FD5BD-1F32-42D4-9059-487543F99DBC}">
      <dgm:prSet phldrT="[Texto]" custT="1"/>
      <dgm:spPr/>
      <dgm:t>
        <a:bodyPr/>
        <a:lstStyle/>
        <a:p>
          <a:pPr algn="ctr"/>
          <a:r>
            <a:rPr lang="es-EC" sz="1800" smtClean="0">
              <a:latin typeface="Berlin Sans FB" pitchFamily="34" charset="0"/>
            </a:rPr>
            <a:t>OBJETIVOS ESPECÍFICOS</a:t>
          </a:r>
          <a:endParaRPr lang="es-EC" sz="1800" b="0" dirty="0">
            <a:latin typeface="Berlin Sans FB" pitchFamily="34" charset="0"/>
          </a:endParaRPr>
        </a:p>
      </dgm:t>
    </dgm:pt>
    <dgm:pt modelId="{9CBAD2E6-6B67-42E4-AB12-42600571EA27}" type="par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EEB6A52-18CE-45CA-92D7-847001033DDD}" type="sibTrans" cxnId="{BC291FA9-0524-4C2C-9DEF-ED6E7E9EC1C8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1500DD50-606C-456A-99DC-7E272F3521F9}">
      <dgm:prSet phldrT="[Texto]" custT="1"/>
      <dgm:spPr/>
      <dgm:t>
        <a:bodyPr/>
        <a:lstStyle/>
        <a:p>
          <a:pPr algn="ctr"/>
          <a:r>
            <a:rPr lang="es-EC" sz="1600" smtClean="0">
              <a:latin typeface="Berlin Sans FB" pitchFamily="34" charset="0"/>
            </a:rPr>
            <a:t>Recopilar la información financiera histórica de la entidad</a:t>
          </a:r>
          <a:endParaRPr lang="es-EC" sz="1600" dirty="0">
            <a:latin typeface="Berlin Sans FB" pitchFamily="34" charset="0"/>
          </a:endParaRPr>
        </a:p>
      </dgm:t>
    </dgm:pt>
    <dgm:pt modelId="{CDF96207-65B4-4549-A7CB-B60CE60ABC28}" type="parTrans" cxnId="{9A0AC3B4-8C77-486E-B21D-1F3039A65761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868ACA65-E529-44A4-9551-B18DF34D5D8D}" type="sibTrans" cxnId="{9A0AC3B4-8C77-486E-B21D-1F3039A65761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A3995A0F-A9B9-4BAC-81CD-F936DBB7CFA4}">
      <dgm:prSet phldrT="[Texto]" custT="1"/>
      <dgm:spPr/>
      <dgm:t>
        <a:bodyPr/>
        <a:lstStyle/>
        <a:p>
          <a:pPr algn="ctr"/>
          <a:r>
            <a:rPr lang="es-EC" sz="1600" smtClean="0">
              <a:latin typeface="Berlin Sans FB" pitchFamily="34" charset="0"/>
            </a:rPr>
            <a:t>Realizar un análisis situacional de la entidad</a:t>
          </a:r>
          <a:endParaRPr lang="es-EC" sz="1600" dirty="0">
            <a:latin typeface="Berlin Sans FB" pitchFamily="34" charset="0"/>
          </a:endParaRPr>
        </a:p>
      </dgm:t>
    </dgm:pt>
    <dgm:pt modelId="{BBC2622D-7DF2-4304-BAA4-E2E77E583CBA}" type="par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BFF2AB-C944-4CDF-A92C-395E55EEAC84}" type="sibTrans" cxnId="{02277957-D47B-4CDC-9C35-F5525FDA4C9E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EB62DECE-164D-4B09-A48A-3D4C7A196C01}">
      <dgm:prSet phldrT="[Texto]" custT="1"/>
      <dgm:spPr/>
      <dgm:t>
        <a:bodyPr/>
        <a:lstStyle/>
        <a:p>
          <a:pPr algn="ctr"/>
          <a:r>
            <a:rPr lang="es-EC" sz="1600" smtClean="0">
              <a:latin typeface="Berlin Sans FB" pitchFamily="34" charset="0"/>
            </a:rPr>
            <a:t>Desarrollar un modelo de proyección financiera</a:t>
          </a:r>
          <a:endParaRPr lang="es-EC" sz="1600" dirty="0">
            <a:latin typeface="Berlin Sans FB" pitchFamily="34" charset="0"/>
          </a:endParaRPr>
        </a:p>
      </dgm:t>
    </dgm:pt>
    <dgm:pt modelId="{4EEA0D17-7F45-4482-BB29-18BD1F2ACB3A}" type="par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B9414FCF-706D-4070-B83E-24BB83DB334B}" type="sibTrans" cxnId="{978EA1D4-5834-4074-8C05-65E2646ADEF6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7E19C03E-DD07-4E3D-9B24-D38EAC2B95F2}">
      <dgm:prSet phldrT="[Texto]" custT="1"/>
      <dgm:spPr/>
      <dgm:t>
        <a:bodyPr/>
        <a:lstStyle/>
        <a:p>
          <a:pPr algn="ctr"/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57856036-E7E3-4FE8-83A5-C8E01D128849}" type="par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FB0A8864-BC97-46DD-80EE-4520D241CBE5}" type="sibTrans" cxnId="{21FB1F7A-FAF0-491A-808E-A853A903CB94}">
      <dgm:prSet/>
      <dgm:spPr/>
      <dgm:t>
        <a:bodyPr/>
        <a:lstStyle/>
        <a:p>
          <a:pPr algn="ctr"/>
          <a:endParaRPr lang="es-EC" sz="1400">
            <a:solidFill>
              <a:schemeClr val="bg1"/>
            </a:solidFill>
            <a:latin typeface="Berlin Sans FB" pitchFamily="34" charset="0"/>
          </a:endParaRPr>
        </a:p>
      </dgm:t>
    </dgm:pt>
    <dgm:pt modelId="{57767625-CFAC-4EEB-96BF-F5B3B7794B84}">
      <dgm:prSet phldrT="[Texto]" custT="1"/>
      <dgm:spPr/>
      <dgm:t>
        <a:bodyPr/>
        <a:lstStyle/>
        <a:p>
          <a:pPr algn="ctr"/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CC9424B4-456A-4A55-85BD-8467F28A97CD}" type="par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A3615815-9D46-4EED-BFE4-B259727FB037}" type="sibTrans" cxnId="{4F16F371-C6AF-4DBD-94FB-C7E502CEA0D0}">
      <dgm:prSet/>
      <dgm:spPr/>
      <dgm:t>
        <a:bodyPr/>
        <a:lstStyle/>
        <a:p>
          <a:pPr algn="ctr"/>
          <a:endParaRPr lang="es-EC" sz="1600">
            <a:solidFill>
              <a:schemeClr val="bg1"/>
            </a:solidFill>
            <a:latin typeface="Berlin Sans FB" pitchFamily="34" charset="0"/>
          </a:endParaRPr>
        </a:p>
      </dgm:t>
    </dgm:pt>
    <dgm:pt modelId="{F0F48EF8-B265-472E-BC33-EEB36C414DDB}" type="pres">
      <dgm:prSet presAssocID="{CADEA03B-4019-48AB-842B-E9D4DF6915C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96DA567-99CB-410C-AC44-2A8CAE944289}" type="pres">
      <dgm:prSet presAssocID="{3FBB1D2F-BDEE-414C-A67E-9A358659B80D}" presName="linNode" presStyleCnt="0"/>
      <dgm:spPr/>
      <dgm:t>
        <a:bodyPr/>
        <a:lstStyle/>
        <a:p>
          <a:endParaRPr lang="es-EC"/>
        </a:p>
      </dgm:t>
    </dgm:pt>
    <dgm:pt modelId="{010DABBB-7D29-406E-834F-9665674F0ECE}" type="pres">
      <dgm:prSet presAssocID="{3FBB1D2F-BDEE-414C-A67E-9A358659B80D}" presName="parentShp" presStyleLbl="node1" presStyleIdx="0" presStyleCnt="2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0F162E-5F74-406B-989F-550D3284BB2D}" type="pres">
      <dgm:prSet presAssocID="{3FBB1D2F-BDEE-414C-A67E-9A358659B80D}" presName="childShp" presStyleLbl="bgAccFollowNode1" presStyleIdx="0" presStyleCnt="2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45634E-97AB-44B0-B42F-7E5C4A491596}" type="pres">
      <dgm:prSet presAssocID="{ED436C7E-E304-401E-97F1-D02FB9A75691}" presName="spacing" presStyleCnt="0"/>
      <dgm:spPr/>
      <dgm:t>
        <a:bodyPr/>
        <a:lstStyle/>
        <a:p>
          <a:endParaRPr lang="es-EC"/>
        </a:p>
      </dgm:t>
    </dgm:pt>
    <dgm:pt modelId="{8215E580-7A30-4DCF-9F2E-EFFA1AA78B3E}" type="pres">
      <dgm:prSet presAssocID="{7E2FD5BD-1F32-42D4-9059-487543F99DBC}" presName="linNode" presStyleCnt="0"/>
      <dgm:spPr/>
      <dgm:t>
        <a:bodyPr/>
        <a:lstStyle/>
        <a:p>
          <a:endParaRPr lang="es-EC"/>
        </a:p>
      </dgm:t>
    </dgm:pt>
    <dgm:pt modelId="{3234A5FF-8E5E-4D19-9873-743CF630599F}" type="pres">
      <dgm:prSet presAssocID="{7E2FD5BD-1F32-42D4-9059-487543F99DBC}" presName="parentShp" presStyleLbl="node1" presStyleIdx="1" presStyleCnt="2" custScaleX="621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C46DC2-9C03-45D8-976F-20F14F4F6DB9}" type="pres">
      <dgm:prSet presAssocID="{7E2FD5BD-1F32-42D4-9059-487543F99DBC}" presName="childShp" presStyleLbl="bgAccFollowNode1" presStyleIdx="1" presStyleCnt="2" custScaleX="1178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F4AFA3F-50F0-460B-A8E5-1160F4836745}" type="presOf" srcId="{57767625-CFAC-4EEB-96BF-F5B3B7794B84}" destId="{B00F162E-5F74-406B-989F-550D3284BB2D}" srcOrd="0" destOrd="0" presId="urn:microsoft.com/office/officeart/2005/8/layout/vList6"/>
    <dgm:cxn modelId="{FFD4A216-2A44-45AE-8996-AED93697D2BC}" type="presOf" srcId="{7E2FD5BD-1F32-42D4-9059-487543F99DBC}" destId="{3234A5FF-8E5E-4D19-9873-743CF630599F}" srcOrd="0" destOrd="0" presId="urn:microsoft.com/office/officeart/2005/8/layout/vList6"/>
    <dgm:cxn modelId="{BC291FA9-0524-4C2C-9DEF-ED6E7E9EC1C8}" srcId="{CADEA03B-4019-48AB-842B-E9D4DF6915C5}" destId="{7E2FD5BD-1F32-42D4-9059-487543F99DBC}" srcOrd="1" destOrd="0" parTransId="{9CBAD2E6-6B67-42E4-AB12-42600571EA27}" sibTransId="{EEEB6A52-18CE-45CA-92D7-847001033DDD}"/>
    <dgm:cxn modelId="{D75F181D-7C34-41FE-9889-0AFA66C150CC}" type="presOf" srcId="{CADEA03B-4019-48AB-842B-E9D4DF6915C5}" destId="{F0F48EF8-B265-472E-BC33-EEB36C414DDB}" srcOrd="0" destOrd="0" presId="urn:microsoft.com/office/officeart/2005/8/layout/vList6"/>
    <dgm:cxn modelId="{9A0AC3B4-8C77-486E-B21D-1F3039A65761}" srcId="{7E2FD5BD-1F32-42D4-9059-487543F99DBC}" destId="{1500DD50-606C-456A-99DC-7E272F3521F9}" srcOrd="1" destOrd="0" parTransId="{CDF96207-65B4-4549-A7CB-B60CE60ABC28}" sibTransId="{868ACA65-E529-44A4-9551-B18DF34D5D8D}"/>
    <dgm:cxn modelId="{39BBAEF6-BD5A-4B11-B0DA-DF3A53C0CA70}" srcId="{3FBB1D2F-BDEE-414C-A67E-9A358659B80D}" destId="{57E93A31-8D84-4818-B490-405FBCDEE52F}" srcOrd="1" destOrd="0" parTransId="{AF3DD2A2-9C19-4129-B238-D88A99FFB18B}" sibTransId="{785EA44C-81C7-459E-A814-7D902478F6C6}"/>
    <dgm:cxn modelId="{6FAAD25A-D6B7-42F7-8F08-000FC0A6D108}" type="presOf" srcId="{A3995A0F-A9B9-4BAC-81CD-F936DBB7CFA4}" destId="{8FC46DC2-9C03-45D8-976F-20F14F4F6DB9}" srcOrd="0" destOrd="2" presId="urn:microsoft.com/office/officeart/2005/8/layout/vList6"/>
    <dgm:cxn modelId="{978EA1D4-5834-4074-8C05-65E2646ADEF6}" srcId="{7E2FD5BD-1F32-42D4-9059-487543F99DBC}" destId="{EB62DECE-164D-4B09-A48A-3D4C7A196C01}" srcOrd="3" destOrd="0" parTransId="{4EEA0D17-7F45-4482-BB29-18BD1F2ACB3A}" sibTransId="{B9414FCF-706D-4070-B83E-24BB83DB334B}"/>
    <dgm:cxn modelId="{94EED856-5B3D-43EA-A694-09F0654D9FCB}" type="presOf" srcId="{3FBB1D2F-BDEE-414C-A67E-9A358659B80D}" destId="{010DABBB-7D29-406E-834F-9665674F0ECE}" srcOrd="0" destOrd="0" presId="urn:microsoft.com/office/officeart/2005/8/layout/vList6"/>
    <dgm:cxn modelId="{21FB1F7A-FAF0-491A-808E-A853A903CB94}" srcId="{7E2FD5BD-1F32-42D4-9059-487543F99DBC}" destId="{7E19C03E-DD07-4E3D-9B24-D38EAC2B95F2}" srcOrd="0" destOrd="0" parTransId="{57856036-E7E3-4FE8-83A5-C8E01D128849}" sibTransId="{FB0A8864-BC97-46DD-80EE-4520D241CBE5}"/>
    <dgm:cxn modelId="{09859B30-DE78-4838-999A-969A27DEB115}" type="presOf" srcId="{1500DD50-606C-456A-99DC-7E272F3521F9}" destId="{8FC46DC2-9C03-45D8-976F-20F14F4F6DB9}" srcOrd="0" destOrd="1" presId="urn:microsoft.com/office/officeart/2005/8/layout/vList6"/>
    <dgm:cxn modelId="{02277957-D47B-4CDC-9C35-F5525FDA4C9E}" srcId="{7E2FD5BD-1F32-42D4-9059-487543F99DBC}" destId="{A3995A0F-A9B9-4BAC-81CD-F936DBB7CFA4}" srcOrd="2" destOrd="0" parTransId="{BBC2622D-7DF2-4304-BAA4-E2E77E583CBA}" sibTransId="{7EBFF2AB-C944-4CDF-A92C-395E55EEAC84}"/>
    <dgm:cxn modelId="{4F16F371-C6AF-4DBD-94FB-C7E502CEA0D0}" srcId="{3FBB1D2F-BDEE-414C-A67E-9A358659B80D}" destId="{57767625-CFAC-4EEB-96BF-F5B3B7794B84}" srcOrd="0" destOrd="0" parTransId="{CC9424B4-456A-4A55-85BD-8467F28A97CD}" sibTransId="{A3615815-9D46-4EED-BFE4-B259727FB037}"/>
    <dgm:cxn modelId="{930FF5AE-B075-4855-951E-7D4711BD1DE6}" srcId="{CADEA03B-4019-48AB-842B-E9D4DF6915C5}" destId="{3FBB1D2F-BDEE-414C-A67E-9A358659B80D}" srcOrd="0" destOrd="0" parTransId="{380EC7FB-89A8-47B6-AAA7-71895F88319B}" sibTransId="{ED436C7E-E304-401E-97F1-D02FB9A75691}"/>
    <dgm:cxn modelId="{B2D09743-E346-4000-BAAC-43FB5A75E602}" type="presOf" srcId="{7E19C03E-DD07-4E3D-9B24-D38EAC2B95F2}" destId="{8FC46DC2-9C03-45D8-976F-20F14F4F6DB9}" srcOrd="0" destOrd="0" presId="urn:microsoft.com/office/officeart/2005/8/layout/vList6"/>
    <dgm:cxn modelId="{0B2B3004-62C5-4A1C-891A-5DE73D554E46}" type="presOf" srcId="{57E93A31-8D84-4818-B490-405FBCDEE52F}" destId="{B00F162E-5F74-406B-989F-550D3284BB2D}" srcOrd="0" destOrd="1" presId="urn:microsoft.com/office/officeart/2005/8/layout/vList6"/>
    <dgm:cxn modelId="{ADF1C5FB-F10E-4A64-9D4C-B0B6C63BC923}" type="presOf" srcId="{EB62DECE-164D-4B09-A48A-3D4C7A196C01}" destId="{8FC46DC2-9C03-45D8-976F-20F14F4F6DB9}" srcOrd="0" destOrd="3" presId="urn:microsoft.com/office/officeart/2005/8/layout/vList6"/>
    <dgm:cxn modelId="{C6ACB14D-C716-4EE5-81C4-747CEE1B2171}" type="presParOf" srcId="{F0F48EF8-B265-472E-BC33-EEB36C414DDB}" destId="{896DA567-99CB-410C-AC44-2A8CAE944289}" srcOrd="0" destOrd="0" presId="urn:microsoft.com/office/officeart/2005/8/layout/vList6"/>
    <dgm:cxn modelId="{33D5823D-1C32-49AC-9294-3BC2399AB33B}" type="presParOf" srcId="{896DA567-99CB-410C-AC44-2A8CAE944289}" destId="{010DABBB-7D29-406E-834F-9665674F0ECE}" srcOrd="0" destOrd="0" presId="urn:microsoft.com/office/officeart/2005/8/layout/vList6"/>
    <dgm:cxn modelId="{DF711E28-1092-4601-AB34-B4C2BEB75140}" type="presParOf" srcId="{896DA567-99CB-410C-AC44-2A8CAE944289}" destId="{B00F162E-5F74-406B-989F-550D3284BB2D}" srcOrd="1" destOrd="0" presId="urn:microsoft.com/office/officeart/2005/8/layout/vList6"/>
    <dgm:cxn modelId="{C33E47DE-CDA3-42DA-8F53-DCE57A6F6851}" type="presParOf" srcId="{F0F48EF8-B265-472E-BC33-EEB36C414DDB}" destId="{4545634E-97AB-44B0-B42F-7E5C4A491596}" srcOrd="1" destOrd="0" presId="urn:microsoft.com/office/officeart/2005/8/layout/vList6"/>
    <dgm:cxn modelId="{ECCB310F-6AAA-4FEB-B1B8-E98FE6929406}" type="presParOf" srcId="{F0F48EF8-B265-472E-BC33-EEB36C414DDB}" destId="{8215E580-7A30-4DCF-9F2E-EFFA1AA78B3E}" srcOrd="2" destOrd="0" presId="urn:microsoft.com/office/officeart/2005/8/layout/vList6"/>
    <dgm:cxn modelId="{E3381548-2158-4A4D-B155-463D33A52CE4}" type="presParOf" srcId="{8215E580-7A30-4DCF-9F2E-EFFA1AA78B3E}" destId="{3234A5FF-8E5E-4D19-9873-743CF630599F}" srcOrd="0" destOrd="0" presId="urn:microsoft.com/office/officeart/2005/8/layout/vList6"/>
    <dgm:cxn modelId="{472EBAAE-6F65-4487-9370-B00E53BD7D0A}" type="presParOf" srcId="{8215E580-7A30-4DCF-9F2E-EFFA1AA78B3E}" destId="{8FC46DC2-9C03-45D8-976F-20F14F4F6D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8B0D89-415D-4E23-A288-2552C4C56FD1}" type="doc">
      <dgm:prSet loTypeId="urn:microsoft.com/office/officeart/2005/8/layout/radial2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430CB43-45BF-4594-B2C3-9BB9A5611C00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Berlin Sans FB Demi" pitchFamily="34" charset="0"/>
            </a:rPr>
            <a:t>HISTORIA</a:t>
          </a:r>
          <a:endParaRPr lang="es-EC" sz="1800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549F4AAD-CA31-4EB5-BC3B-290D27D83E87}" type="parTrans" cxnId="{F042A4A5-7BEC-4A44-A983-C3C9B5C07DAC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504B12ED-39B1-45CD-AB37-04575369BCB2}" type="sibTrans" cxnId="{F042A4A5-7BEC-4A44-A983-C3C9B5C07DAC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FF3B734-0E40-4043-AE83-13C3A971D082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bg1"/>
              </a:solidFill>
              <a:latin typeface="Berlin Sans FB Demi" pitchFamily="34" charset="0"/>
            </a:rPr>
            <a:t>TIPO DE ORGANIZACIÓN</a:t>
          </a:r>
          <a:endParaRPr lang="es-EC" sz="1600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7879CC16-507C-46DC-9C69-CF77D255CF2A}" type="parTrans" cxnId="{137E947F-DE15-4605-B76C-58231510E203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16BCACE-1862-48A0-87CB-17C7537B2210}" type="sibTrans" cxnId="{137E947F-DE15-4605-B76C-58231510E203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12DAEC38-125D-45D9-B544-4D3DB1A02FD0}">
      <dgm:prSet phldrT="[Texto]" custT="1"/>
      <dgm:spPr/>
      <dgm:t>
        <a:bodyPr/>
        <a:lstStyle/>
        <a:p>
          <a:r>
            <a:rPr lang="es-EC" sz="1800" b="1" dirty="0" smtClean="0">
              <a:solidFill>
                <a:schemeClr val="bg1"/>
              </a:solidFill>
              <a:latin typeface="Berlin Sans FB Demi" pitchFamily="34" charset="0"/>
            </a:rPr>
            <a:t>SECTOR DE LA ECONOMÍA  </a:t>
          </a:r>
          <a:endParaRPr lang="es-EC" sz="1800" b="1" dirty="0">
            <a:solidFill>
              <a:schemeClr val="bg1"/>
            </a:solidFill>
            <a:latin typeface="Berlin Sans FB Demi" pitchFamily="34" charset="0"/>
          </a:endParaRPr>
        </a:p>
      </dgm:t>
    </dgm:pt>
    <dgm:pt modelId="{B52B466C-45D3-4D7D-AA86-1A68E182F41D}" type="parTrans" cxnId="{5D3834F3-80AD-44E1-B08E-362D30FD21F9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0F2C85BB-A701-4843-B48A-9B5FD526F470}" type="sibTrans" cxnId="{5D3834F3-80AD-44E1-B08E-362D30FD21F9}">
      <dgm:prSet/>
      <dgm:spPr/>
      <dgm:t>
        <a:bodyPr/>
        <a:lstStyle/>
        <a:p>
          <a:endParaRPr lang="es-EC" sz="2000" b="1">
            <a:solidFill>
              <a:schemeClr val="bg1"/>
            </a:solidFill>
            <a:latin typeface="Berlin Sans FB Demi" pitchFamily="34" charset="0"/>
          </a:endParaRPr>
        </a:p>
      </dgm:t>
    </dgm:pt>
    <dgm:pt modelId="{8DE1B18C-6F70-4AE9-8D7F-01B1CA8C4DDC}" type="pres">
      <dgm:prSet presAssocID="{038B0D89-415D-4E23-A288-2552C4C56FD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3B2D641-67A7-43E7-9BD2-DE91415C0365}" type="pres">
      <dgm:prSet presAssocID="{038B0D89-415D-4E23-A288-2552C4C56FD1}" presName="cycle" presStyleCnt="0"/>
      <dgm:spPr/>
      <dgm:t>
        <a:bodyPr/>
        <a:lstStyle/>
        <a:p>
          <a:endParaRPr lang="es-EC"/>
        </a:p>
      </dgm:t>
    </dgm:pt>
    <dgm:pt modelId="{6E788EAF-0B26-4D94-8AC6-A92444046ABF}" type="pres">
      <dgm:prSet presAssocID="{038B0D89-415D-4E23-A288-2552C4C56FD1}" presName="centerShape" presStyleCnt="0"/>
      <dgm:spPr/>
      <dgm:t>
        <a:bodyPr/>
        <a:lstStyle/>
        <a:p>
          <a:endParaRPr lang="es-EC"/>
        </a:p>
      </dgm:t>
    </dgm:pt>
    <dgm:pt modelId="{C9245355-37DA-4A0D-8924-EA7A404D2A1B}" type="pres">
      <dgm:prSet presAssocID="{038B0D89-415D-4E23-A288-2552C4C56FD1}" presName="connSite" presStyleLbl="node1" presStyleIdx="0" presStyleCnt="4"/>
      <dgm:spPr/>
      <dgm:t>
        <a:bodyPr/>
        <a:lstStyle/>
        <a:p>
          <a:endParaRPr lang="es-EC"/>
        </a:p>
      </dgm:t>
    </dgm:pt>
    <dgm:pt modelId="{204E95F7-454A-4A0A-ACA6-4C1C739CB2FB}" type="pres">
      <dgm:prSet presAssocID="{038B0D89-415D-4E23-A288-2552C4C56FD1}" presName="visible" presStyleLbl="node1" presStyleIdx="0" presStyleCnt="4" custScaleX="78606" custScaleY="66762" custLinFactNeighborX="-1205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456134C-8051-4289-BEA7-5CA31F032E2B}" type="pres">
      <dgm:prSet presAssocID="{549F4AAD-CA31-4EB5-BC3B-290D27D83E87}" presName="Name25" presStyleLbl="parChTrans1D1" presStyleIdx="0" presStyleCnt="3"/>
      <dgm:spPr/>
      <dgm:t>
        <a:bodyPr/>
        <a:lstStyle/>
        <a:p>
          <a:endParaRPr lang="es-EC"/>
        </a:p>
      </dgm:t>
    </dgm:pt>
    <dgm:pt modelId="{018F9898-9201-449F-BFF4-BB2A9CF32EB9}" type="pres">
      <dgm:prSet presAssocID="{9430CB43-45BF-4594-B2C3-9BB9A5611C00}" presName="node" presStyleCnt="0"/>
      <dgm:spPr/>
      <dgm:t>
        <a:bodyPr/>
        <a:lstStyle/>
        <a:p>
          <a:endParaRPr lang="es-EC"/>
        </a:p>
      </dgm:t>
    </dgm:pt>
    <dgm:pt modelId="{8DBFCD1D-DAD5-482A-A9D6-B36F6362F8E1}" type="pres">
      <dgm:prSet presAssocID="{9430CB43-45BF-4594-B2C3-9BB9A5611C00}" presName="parentNode" presStyleLbl="node1" presStyleIdx="1" presStyleCnt="4" custScaleX="119750" custLinFactNeighborX="-173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E5AC21-185B-4059-8659-926F17F6E35C}" type="pres">
      <dgm:prSet presAssocID="{9430CB43-45BF-4594-B2C3-9BB9A5611C0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F64622-6C25-41EC-8314-C6F8DE7B9266}" type="pres">
      <dgm:prSet presAssocID="{7879CC16-507C-46DC-9C69-CF77D255CF2A}" presName="Name25" presStyleLbl="parChTrans1D1" presStyleIdx="1" presStyleCnt="3"/>
      <dgm:spPr/>
      <dgm:t>
        <a:bodyPr/>
        <a:lstStyle/>
        <a:p>
          <a:endParaRPr lang="es-EC"/>
        </a:p>
      </dgm:t>
    </dgm:pt>
    <dgm:pt modelId="{55EC18FB-754A-44A5-A50D-4CB56F8B72B0}" type="pres">
      <dgm:prSet presAssocID="{1FF3B734-0E40-4043-AE83-13C3A971D082}" presName="node" presStyleCnt="0"/>
      <dgm:spPr/>
      <dgm:t>
        <a:bodyPr/>
        <a:lstStyle/>
        <a:p>
          <a:endParaRPr lang="es-EC"/>
        </a:p>
      </dgm:t>
    </dgm:pt>
    <dgm:pt modelId="{F18FE1E0-69A5-4E0C-849C-33CC194E9A3A}" type="pres">
      <dgm:prSet presAssocID="{1FF3B734-0E40-4043-AE83-13C3A971D082}" presName="parentNode" presStyleLbl="node1" presStyleIdx="2" presStyleCnt="4" custScaleX="146226" custScaleY="106177" custLinFactNeighborX="-200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2AA524-604E-4D15-AB9F-9F9A5E1B76DB}" type="pres">
      <dgm:prSet presAssocID="{1FF3B734-0E40-4043-AE83-13C3A971D08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DD3890-F68E-41BA-A1A0-C3F36ABE9594}" type="pres">
      <dgm:prSet presAssocID="{B52B466C-45D3-4D7D-AA86-1A68E182F41D}" presName="Name25" presStyleLbl="parChTrans1D1" presStyleIdx="2" presStyleCnt="3"/>
      <dgm:spPr/>
      <dgm:t>
        <a:bodyPr/>
        <a:lstStyle/>
        <a:p>
          <a:endParaRPr lang="es-EC"/>
        </a:p>
      </dgm:t>
    </dgm:pt>
    <dgm:pt modelId="{8E971498-7058-413E-940A-3FC30EB74C04}" type="pres">
      <dgm:prSet presAssocID="{12DAEC38-125D-45D9-B544-4D3DB1A02FD0}" presName="node" presStyleCnt="0"/>
      <dgm:spPr/>
      <dgm:t>
        <a:bodyPr/>
        <a:lstStyle/>
        <a:p>
          <a:endParaRPr lang="es-EC"/>
        </a:p>
      </dgm:t>
    </dgm:pt>
    <dgm:pt modelId="{F2F60C82-7A05-4064-8A4C-216CF336B185}" type="pres">
      <dgm:prSet presAssocID="{12DAEC38-125D-45D9-B544-4D3DB1A02FD0}" presName="parentNode" presStyleLbl="node1" presStyleIdx="3" presStyleCnt="4" custScaleX="128749" custLinFactNeighborX="-65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F9D374-2B92-4F01-B18F-CA749ECE4015}" type="pres">
      <dgm:prSet presAssocID="{12DAEC38-125D-45D9-B544-4D3DB1A02FD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9488B2-2F38-4DE3-9016-9DC9392F0B47}" type="presOf" srcId="{12DAEC38-125D-45D9-B544-4D3DB1A02FD0}" destId="{F2F60C82-7A05-4064-8A4C-216CF336B185}" srcOrd="0" destOrd="0" presId="urn:microsoft.com/office/officeart/2005/8/layout/radial2"/>
    <dgm:cxn modelId="{B2777C9A-78B9-42F9-BDB4-37A4CCEC48D5}" type="presOf" srcId="{7879CC16-507C-46DC-9C69-CF77D255CF2A}" destId="{B6F64622-6C25-41EC-8314-C6F8DE7B9266}" srcOrd="0" destOrd="0" presId="urn:microsoft.com/office/officeart/2005/8/layout/radial2"/>
    <dgm:cxn modelId="{A9C91B03-7AD4-40AD-B8A5-EE7E09C049BE}" type="presOf" srcId="{9430CB43-45BF-4594-B2C3-9BB9A5611C00}" destId="{8DBFCD1D-DAD5-482A-A9D6-B36F6362F8E1}" srcOrd="0" destOrd="0" presId="urn:microsoft.com/office/officeart/2005/8/layout/radial2"/>
    <dgm:cxn modelId="{B55FF121-3504-4931-94EB-77709BBFCAFF}" type="presOf" srcId="{549F4AAD-CA31-4EB5-BC3B-290D27D83E87}" destId="{8456134C-8051-4289-BEA7-5CA31F032E2B}" srcOrd="0" destOrd="0" presId="urn:microsoft.com/office/officeart/2005/8/layout/radial2"/>
    <dgm:cxn modelId="{ADD8A64A-CF47-4D10-B32D-9E68B2FA792C}" type="presOf" srcId="{038B0D89-415D-4E23-A288-2552C4C56FD1}" destId="{8DE1B18C-6F70-4AE9-8D7F-01B1CA8C4DDC}" srcOrd="0" destOrd="0" presId="urn:microsoft.com/office/officeart/2005/8/layout/radial2"/>
    <dgm:cxn modelId="{137E947F-DE15-4605-B76C-58231510E203}" srcId="{038B0D89-415D-4E23-A288-2552C4C56FD1}" destId="{1FF3B734-0E40-4043-AE83-13C3A971D082}" srcOrd="1" destOrd="0" parTransId="{7879CC16-507C-46DC-9C69-CF77D255CF2A}" sibTransId="{116BCACE-1862-48A0-87CB-17C7537B2210}"/>
    <dgm:cxn modelId="{F042A4A5-7BEC-4A44-A983-C3C9B5C07DAC}" srcId="{038B0D89-415D-4E23-A288-2552C4C56FD1}" destId="{9430CB43-45BF-4594-B2C3-9BB9A5611C00}" srcOrd="0" destOrd="0" parTransId="{549F4AAD-CA31-4EB5-BC3B-290D27D83E87}" sibTransId="{504B12ED-39B1-45CD-AB37-04575369BCB2}"/>
    <dgm:cxn modelId="{5D3834F3-80AD-44E1-B08E-362D30FD21F9}" srcId="{038B0D89-415D-4E23-A288-2552C4C56FD1}" destId="{12DAEC38-125D-45D9-B544-4D3DB1A02FD0}" srcOrd="2" destOrd="0" parTransId="{B52B466C-45D3-4D7D-AA86-1A68E182F41D}" sibTransId="{0F2C85BB-A701-4843-B48A-9B5FD526F470}"/>
    <dgm:cxn modelId="{AF6998C8-7C23-41D0-A5BC-572827B06081}" type="presOf" srcId="{1FF3B734-0E40-4043-AE83-13C3A971D082}" destId="{F18FE1E0-69A5-4E0C-849C-33CC194E9A3A}" srcOrd="0" destOrd="0" presId="urn:microsoft.com/office/officeart/2005/8/layout/radial2"/>
    <dgm:cxn modelId="{9144F6FC-24DF-498B-AEBB-EE96231CA99B}" type="presOf" srcId="{B52B466C-45D3-4D7D-AA86-1A68E182F41D}" destId="{A7DD3890-F68E-41BA-A1A0-C3F36ABE9594}" srcOrd="0" destOrd="0" presId="urn:microsoft.com/office/officeart/2005/8/layout/radial2"/>
    <dgm:cxn modelId="{F034D04D-9B98-486E-9356-FA1DC508E957}" type="presParOf" srcId="{8DE1B18C-6F70-4AE9-8D7F-01B1CA8C4DDC}" destId="{43B2D641-67A7-43E7-9BD2-DE91415C0365}" srcOrd="0" destOrd="0" presId="urn:microsoft.com/office/officeart/2005/8/layout/radial2"/>
    <dgm:cxn modelId="{FC5C5E89-C810-40D8-B2FF-AC7D1DFFBBF4}" type="presParOf" srcId="{43B2D641-67A7-43E7-9BD2-DE91415C0365}" destId="{6E788EAF-0B26-4D94-8AC6-A92444046ABF}" srcOrd="0" destOrd="0" presId="urn:microsoft.com/office/officeart/2005/8/layout/radial2"/>
    <dgm:cxn modelId="{01334E8F-F0A8-4D8D-B457-76324A88E459}" type="presParOf" srcId="{6E788EAF-0B26-4D94-8AC6-A92444046ABF}" destId="{C9245355-37DA-4A0D-8924-EA7A404D2A1B}" srcOrd="0" destOrd="0" presId="urn:microsoft.com/office/officeart/2005/8/layout/radial2"/>
    <dgm:cxn modelId="{FB885EBE-9C10-4CD6-BF55-5A56B4C42263}" type="presParOf" srcId="{6E788EAF-0B26-4D94-8AC6-A92444046ABF}" destId="{204E95F7-454A-4A0A-ACA6-4C1C739CB2FB}" srcOrd="1" destOrd="0" presId="urn:microsoft.com/office/officeart/2005/8/layout/radial2"/>
    <dgm:cxn modelId="{B879BA79-DCC5-4C16-8702-181FE787DA6B}" type="presParOf" srcId="{43B2D641-67A7-43E7-9BD2-DE91415C0365}" destId="{8456134C-8051-4289-BEA7-5CA31F032E2B}" srcOrd="1" destOrd="0" presId="urn:microsoft.com/office/officeart/2005/8/layout/radial2"/>
    <dgm:cxn modelId="{6B213B27-3BBB-4144-ACDA-510E76AF9BCC}" type="presParOf" srcId="{43B2D641-67A7-43E7-9BD2-DE91415C0365}" destId="{018F9898-9201-449F-BFF4-BB2A9CF32EB9}" srcOrd="2" destOrd="0" presId="urn:microsoft.com/office/officeart/2005/8/layout/radial2"/>
    <dgm:cxn modelId="{04C906AA-A9AD-495A-BAAA-E39B9EC9E337}" type="presParOf" srcId="{018F9898-9201-449F-BFF4-BB2A9CF32EB9}" destId="{8DBFCD1D-DAD5-482A-A9D6-B36F6362F8E1}" srcOrd="0" destOrd="0" presId="urn:microsoft.com/office/officeart/2005/8/layout/radial2"/>
    <dgm:cxn modelId="{4D5F37F2-A458-4DF7-9C30-B7987B31DB30}" type="presParOf" srcId="{018F9898-9201-449F-BFF4-BB2A9CF32EB9}" destId="{C7E5AC21-185B-4059-8659-926F17F6E35C}" srcOrd="1" destOrd="0" presId="urn:microsoft.com/office/officeart/2005/8/layout/radial2"/>
    <dgm:cxn modelId="{473621EF-CC5A-4EB4-AD6F-8EE730160396}" type="presParOf" srcId="{43B2D641-67A7-43E7-9BD2-DE91415C0365}" destId="{B6F64622-6C25-41EC-8314-C6F8DE7B9266}" srcOrd="3" destOrd="0" presId="urn:microsoft.com/office/officeart/2005/8/layout/radial2"/>
    <dgm:cxn modelId="{B85E0CC2-E8CE-4278-9FE6-0CC1963ACB31}" type="presParOf" srcId="{43B2D641-67A7-43E7-9BD2-DE91415C0365}" destId="{55EC18FB-754A-44A5-A50D-4CB56F8B72B0}" srcOrd="4" destOrd="0" presId="urn:microsoft.com/office/officeart/2005/8/layout/radial2"/>
    <dgm:cxn modelId="{C6654E2D-3499-4580-8674-F84CA86446DC}" type="presParOf" srcId="{55EC18FB-754A-44A5-A50D-4CB56F8B72B0}" destId="{F18FE1E0-69A5-4E0C-849C-33CC194E9A3A}" srcOrd="0" destOrd="0" presId="urn:microsoft.com/office/officeart/2005/8/layout/radial2"/>
    <dgm:cxn modelId="{42AED4FC-F5AE-4B9F-BCF5-2C7CFEB8E60B}" type="presParOf" srcId="{55EC18FB-754A-44A5-A50D-4CB56F8B72B0}" destId="{FE2AA524-604E-4D15-AB9F-9F9A5E1B76DB}" srcOrd="1" destOrd="0" presId="urn:microsoft.com/office/officeart/2005/8/layout/radial2"/>
    <dgm:cxn modelId="{91AA78CD-A572-49A1-BB02-7613047E39B7}" type="presParOf" srcId="{43B2D641-67A7-43E7-9BD2-DE91415C0365}" destId="{A7DD3890-F68E-41BA-A1A0-C3F36ABE9594}" srcOrd="5" destOrd="0" presId="urn:microsoft.com/office/officeart/2005/8/layout/radial2"/>
    <dgm:cxn modelId="{15C12EE2-3038-4596-9919-683A3FA9228A}" type="presParOf" srcId="{43B2D641-67A7-43E7-9BD2-DE91415C0365}" destId="{8E971498-7058-413E-940A-3FC30EB74C04}" srcOrd="6" destOrd="0" presId="urn:microsoft.com/office/officeart/2005/8/layout/radial2"/>
    <dgm:cxn modelId="{DEDB0D2A-CD5F-414D-9E2C-E220BF6834A4}" type="presParOf" srcId="{8E971498-7058-413E-940A-3FC30EB74C04}" destId="{F2F60C82-7A05-4064-8A4C-216CF336B185}" srcOrd="0" destOrd="0" presId="urn:microsoft.com/office/officeart/2005/8/layout/radial2"/>
    <dgm:cxn modelId="{67A6D7E6-BB4E-4755-A33A-5A9478FEB782}" type="presParOf" srcId="{8E971498-7058-413E-940A-3FC30EB74C04}" destId="{30F9D374-2B92-4F01-B18F-CA749ECE401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47C96-52AC-4553-824C-E42AF38DE5E0}" type="doc">
      <dgm:prSet loTypeId="urn:microsoft.com/office/officeart/2005/8/layout/default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49DA77F3-FD88-46B4-BB1C-47913BC847C2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FACTORES ECONÓMICOS</a:t>
          </a:r>
        </a:p>
        <a:p>
          <a:r>
            <a:rPr lang="es-EC" b="0" dirty="0" smtClean="0">
              <a:latin typeface="Berlin Sans FB" pitchFamily="34" charset="0"/>
            </a:rPr>
            <a:t>-Producto interno bruto</a:t>
          </a:r>
        </a:p>
        <a:p>
          <a:r>
            <a:rPr lang="es-EC" b="0" dirty="0" smtClean="0">
              <a:latin typeface="Berlin Sans FB" pitchFamily="34" charset="0"/>
            </a:rPr>
            <a:t>-Inflación</a:t>
          </a:r>
        </a:p>
        <a:p>
          <a:r>
            <a:rPr lang="es-EC" b="0" dirty="0" smtClean="0">
              <a:latin typeface="Berlin Sans FB" pitchFamily="34" charset="0"/>
            </a:rPr>
            <a:t>-Tasas de interés </a:t>
          </a:r>
        </a:p>
        <a:p>
          <a:r>
            <a:rPr lang="es-EC" b="0" dirty="0" smtClean="0">
              <a:latin typeface="Berlin Sans FB" pitchFamily="34" charset="0"/>
            </a:rPr>
            <a:t>-Colocaciones y Captaciones </a:t>
          </a:r>
          <a:endParaRPr lang="es-EC" b="0" dirty="0">
            <a:latin typeface="Berlin Sans FB" pitchFamily="34" charset="0"/>
          </a:endParaRPr>
        </a:p>
      </dgm:t>
    </dgm:pt>
    <dgm:pt modelId="{43334CDC-96FD-400A-A630-F93DC0351B0D}" type="parTrans" cxnId="{5F84FAC9-D363-41F5-866E-D14652318CB4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EE3DB10F-AE19-482C-93D7-24D5247B3F53}" type="sibTrans" cxnId="{5F84FAC9-D363-41F5-866E-D14652318CB4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F5FFED9-D3E1-4B15-B2B0-EC54D54741FA}">
      <dgm:prSet phldrT="[Texto]"/>
      <dgm:spPr/>
      <dgm:t>
        <a:bodyPr/>
        <a:lstStyle/>
        <a:p>
          <a:r>
            <a:rPr lang="es-EC" b="1" dirty="0" smtClean="0">
              <a:latin typeface="Berlin Sans FB" pitchFamily="34" charset="0"/>
            </a:rPr>
            <a:t>FACTORES LEGALES</a:t>
          </a:r>
          <a:endParaRPr lang="es-EC" b="1" dirty="0">
            <a:latin typeface="Berlin Sans FB" pitchFamily="34" charset="0"/>
          </a:endParaRPr>
        </a:p>
      </dgm:t>
    </dgm:pt>
    <dgm:pt modelId="{96A14D13-281C-4415-8E1E-1EDC17AA735B}" type="parTrans" cxnId="{A40B8E34-5894-4FC1-A913-CE70FC4E28EA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8AC3F50C-08AB-4CE8-859D-A9C8DEB50664}" type="sibTrans" cxnId="{A40B8E34-5894-4FC1-A913-CE70FC4E28EA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14DDAE60-ECC0-40F9-B773-70AF0F5DDD4B}">
      <dgm:prSet phldrT="[Texto]"/>
      <dgm:spPr/>
      <dgm:t>
        <a:bodyPr/>
        <a:lstStyle/>
        <a:p>
          <a:r>
            <a:rPr lang="es-EC" b="1" smtClean="0">
              <a:latin typeface="Berlin Sans FB" pitchFamily="34" charset="0"/>
            </a:rPr>
            <a:t>FACTORES POLÍTICOS</a:t>
          </a:r>
          <a:endParaRPr lang="es-EC" b="1" dirty="0">
            <a:latin typeface="Berlin Sans FB" pitchFamily="34" charset="0"/>
          </a:endParaRPr>
        </a:p>
      </dgm:t>
    </dgm:pt>
    <dgm:pt modelId="{BEAA168C-8376-4191-AE18-C3DF75EFF565}" type="parTrans" cxnId="{384FA7B3-B565-43CE-B811-302AEB003E2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8B2DBEE5-0973-4845-8A6E-EE462613CBB4}" type="sibTrans" cxnId="{384FA7B3-B565-43CE-B811-302AEB003E20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CFBC7BAA-161F-45B3-AD73-774AA74E59A5}">
      <dgm:prSet phldrT="[Texto]"/>
      <dgm:spPr/>
      <dgm:t>
        <a:bodyPr/>
        <a:lstStyle/>
        <a:p>
          <a:r>
            <a:rPr lang="es-EC" b="1" smtClean="0">
              <a:latin typeface="Berlin Sans FB" pitchFamily="34" charset="0"/>
            </a:rPr>
            <a:t>FACTORES SOCIALES</a:t>
          </a:r>
        </a:p>
        <a:p>
          <a:r>
            <a:rPr lang="es-EC" b="0" smtClean="0">
              <a:latin typeface="Berlin Sans FB" pitchFamily="34" charset="0"/>
            </a:rPr>
            <a:t>-Desempleo</a:t>
          </a:r>
        </a:p>
        <a:p>
          <a:r>
            <a:rPr lang="es-EC" b="0" smtClean="0">
              <a:latin typeface="Berlin Sans FB" pitchFamily="34" charset="0"/>
            </a:rPr>
            <a:t>-Pobreza</a:t>
          </a:r>
        </a:p>
        <a:p>
          <a:r>
            <a:rPr lang="es-EC" b="0" smtClean="0">
              <a:latin typeface="Berlin Sans FB" pitchFamily="34" charset="0"/>
            </a:rPr>
            <a:t>-Desigualdad y coeficiente de GINI</a:t>
          </a:r>
        </a:p>
        <a:p>
          <a:r>
            <a:rPr lang="es-EC" b="0" smtClean="0">
              <a:latin typeface="Berlin Sans FB" pitchFamily="34" charset="0"/>
            </a:rPr>
            <a:t>-Remesas</a:t>
          </a:r>
          <a:endParaRPr lang="es-EC" b="0" dirty="0">
            <a:latin typeface="Berlin Sans FB" pitchFamily="34" charset="0"/>
          </a:endParaRPr>
        </a:p>
      </dgm:t>
    </dgm:pt>
    <dgm:pt modelId="{FF5D8764-BF00-4A02-9956-7369B81C1B0F}" type="parTrans" cxnId="{DFBDA506-7D6E-49D9-9B81-432A9ECBEF2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0F44EC78-EB0E-44A2-AB8A-FDD182542B0D}" type="sibTrans" cxnId="{DFBDA506-7D6E-49D9-9B81-432A9ECBEF29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1FECD11C-E707-4903-84AF-AB6A179559FF}">
      <dgm:prSet phldrT="[Texto]"/>
      <dgm:spPr/>
      <dgm:t>
        <a:bodyPr/>
        <a:lstStyle/>
        <a:p>
          <a:r>
            <a:rPr lang="es-EC" b="1" smtClean="0">
              <a:latin typeface="Berlin Sans FB" pitchFamily="34" charset="0"/>
            </a:rPr>
            <a:t>FACTORES TECNOLÓGICOS</a:t>
          </a:r>
          <a:endParaRPr lang="es-EC" b="1" dirty="0">
            <a:latin typeface="Berlin Sans FB" pitchFamily="34" charset="0"/>
          </a:endParaRPr>
        </a:p>
      </dgm:t>
    </dgm:pt>
    <dgm:pt modelId="{D09095AF-9061-48C2-A2F9-5F3CAB613FCE}" type="parTrans" cxnId="{F76DB589-52B6-47B1-8F81-9BDBCBCC04A2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A601F27-07C1-445D-804C-92FF6924E3EA}" type="sibTrans" cxnId="{F76DB589-52B6-47B1-8F81-9BDBCBCC04A2}">
      <dgm:prSet/>
      <dgm:spPr/>
      <dgm:t>
        <a:bodyPr/>
        <a:lstStyle/>
        <a:p>
          <a:endParaRPr lang="es-EC" b="1">
            <a:solidFill>
              <a:schemeClr val="bg1"/>
            </a:solidFill>
            <a:latin typeface="Berlin Sans FB" pitchFamily="34" charset="0"/>
          </a:endParaRPr>
        </a:p>
      </dgm:t>
    </dgm:pt>
    <dgm:pt modelId="{2B30E8C7-6EE8-40FE-9A1C-B36FCF903527}" type="pres">
      <dgm:prSet presAssocID="{49547C96-52AC-4553-824C-E42AF38DE5E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771EE3E-BCCF-4E5A-9927-23674815F66B}" type="pres">
      <dgm:prSet presAssocID="{49DA77F3-FD88-46B4-BB1C-47913BC847C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EAD4D4-FFA3-4832-B1A4-BFFB1F743D35}" type="pres">
      <dgm:prSet presAssocID="{EE3DB10F-AE19-482C-93D7-24D5247B3F53}" presName="sibTrans" presStyleCnt="0"/>
      <dgm:spPr/>
      <dgm:t>
        <a:bodyPr/>
        <a:lstStyle/>
        <a:p>
          <a:endParaRPr lang="es-EC"/>
        </a:p>
      </dgm:t>
    </dgm:pt>
    <dgm:pt modelId="{D4A6BC96-516C-431D-8C5D-D1BD5E390D9B}" type="pres">
      <dgm:prSet presAssocID="{2F5FFED9-D3E1-4B15-B2B0-EC54D54741F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D7C212-6ACF-41F6-9240-3336F3170E2E}" type="pres">
      <dgm:prSet presAssocID="{8AC3F50C-08AB-4CE8-859D-A9C8DEB50664}" presName="sibTrans" presStyleCnt="0"/>
      <dgm:spPr/>
      <dgm:t>
        <a:bodyPr/>
        <a:lstStyle/>
        <a:p>
          <a:endParaRPr lang="es-EC"/>
        </a:p>
      </dgm:t>
    </dgm:pt>
    <dgm:pt modelId="{845467EF-87FF-4528-BB10-A3379EBAA6A4}" type="pres">
      <dgm:prSet presAssocID="{14DDAE60-ECC0-40F9-B773-70AF0F5DDD4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5DD6E7-16BB-4EBD-B29F-C35902DF1269}" type="pres">
      <dgm:prSet presAssocID="{8B2DBEE5-0973-4845-8A6E-EE462613CBB4}" presName="sibTrans" presStyleCnt="0"/>
      <dgm:spPr/>
      <dgm:t>
        <a:bodyPr/>
        <a:lstStyle/>
        <a:p>
          <a:endParaRPr lang="es-EC"/>
        </a:p>
      </dgm:t>
    </dgm:pt>
    <dgm:pt modelId="{326D7061-064B-4280-A03E-581C82DD3078}" type="pres">
      <dgm:prSet presAssocID="{CFBC7BAA-161F-45B3-AD73-774AA74E59A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76E4DC-2DD3-4544-AE62-414FD93A22AD}" type="pres">
      <dgm:prSet presAssocID="{0F44EC78-EB0E-44A2-AB8A-FDD182542B0D}" presName="sibTrans" presStyleCnt="0"/>
      <dgm:spPr/>
      <dgm:t>
        <a:bodyPr/>
        <a:lstStyle/>
        <a:p>
          <a:endParaRPr lang="es-EC"/>
        </a:p>
      </dgm:t>
    </dgm:pt>
    <dgm:pt modelId="{A810A94C-9047-4A9A-AD99-64C329FBBDB0}" type="pres">
      <dgm:prSet presAssocID="{1FECD11C-E707-4903-84AF-AB6A179559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0DE8DE2-98CD-48FA-9060-D0075866C924}" type="presOf" srcId="{2F5FFED9-D3E1-4B15-B2B0-EC54D54741FA}" destId="{D4A6BC96-516C-431D-8C5D-D1BD5E390D9B}" srcOrd="0" destOrd="0" presId="urn:microsoft.com/office/officeart/2005/8/layout/default"/>
    <dgm:cxn modelId="{3F56EDB9-8152-45D0-806F-9B9B019DE695}" type="presOf" srcId="{14DDAE60-ECC0-40F9-B773-70AF0F5DDD4B}" destId="{845467EF-87FF-4528-BB10-A3379EBAA6A4}" srcOrd="0" destOrd="0" presId="urn:microsoft.com/office/officeart/2005/8/layout/default"/>
    <dgm:cxn modelId="{384FA7B3-B565-43CE-B811-302AEB003E20}" srcId="{49547C96-52AC-4553-824C-E42AF38DE5E0}" destId="{14DDAE60-ECC0-40F9-B773-70AF0F5DDD4B}" srcOrd="2" destOrd="0" parTransId="{BEAA168C-8376-4191-AE18-C3DF75EFF565}" sibTransId="{8B2DBEE5-0973-4845-8A6E-EE462613CBB4}"/>
    <dgm:cxn modelId="{03167CF6-C2F0-4737-B35C-DBDF9A45D02D}" type="presOf" srcId="{CFBC7BAA-161F-45B3-AD73-774AA74E59A5}" destId="{326D7061-064B-4280-A03E-581C82DD3078}" srcOrd="0" destOrd="0" presId="urn:microsoft.com/office/officeart/2005/8/layout/default"/>
    <dgm:cxn modelId="{5F84FAC9-D363-41F5-866E-D14652318CB4}" srcId="{49547C96-52AC-4553-824C-E42AF38DE5E0}" destId="{49DA77F3-FD88-46B4-BB1C-47913BC847C2}" srcOrd="0" destOrd="0" parTransId="{43334CDC-96FD-400A-A630-F93DC0351B0D}" sibTransId="{EE3DB10F-AE19-482C-93D7-24D5247B3F53}"/>
    <dgm:cxn modelId="{EFA09818-54AE-4225-909F-22E99FD16599}" type="presOf" srcId="{49DA77F3-FD88-46B4-BB1C-47913BC847C2}" destId="{1771EE3E-BCCF-4E5A-9927-23674815F66B}" srcOrd="0" destOrd="0" presId="urn:microsoft.com/office/officeart/2005/8/layout/default"/>
    <dgm:cxn modelId="{DFBDA506-7D6E-49D9-9B81-432A9ECBEF29}" srcId="{49547C96-52AC-4553-824C-E42AF38DE5E0}" destId="{CFBC7BAA-161F-45B3-AD73-774AA74E59A5}" srcOrd="3" destOrd="0" parTransId="{FF5D8764-BF00-4A02-9956-7369B81C1B0F}" sibTransId="{0F44EC78-EB0E-44A2-AB8A-FDD182542B0D}"/>
    <dgm:cxn modelId="{6F0D1D6C-A3CA-44E8-965E-657B5B75DBC7}" type="presOf" srcId="{49547C96-52AC-4553-824C-E42AF38DE5E0}" destId="{2B30E8C7-6EE8-40FE-9A1C-B36FCF903527}" srcOrd="0" destOrd="0" presId="urn:microsoft.com/office/officeart/2005/8/layout/default"/>
    <dgm:cxn modelId="{B5805D67-CA72-458A-9111-1356A851D779}" type="presOf" srcId="{1FECD11C-E707-4903-84AF-AB6A179559FF}" destId="{A810A94C-9047-4A9A-AD99-64C329FBBDB0}" srcOrd="0" destOrd="0" presId="urn:microsoft.com/office/officeart/2005/8/layout/default"/>
    <dgm:cxn modelId="{F76DB589-52B6-47B1-8F81-9BDBCBCC04A2}" srcId="{49547C96-52AC-4553-824C-E42AF38DE5E0}" destId="{1FECD11C-E707-4903-84AF-AB6A179559FF}" srcOrd="4" destOrd="0" parTransId="{D09095AF-9061-48C2-A2F9-5F3CAB613FCE}" sibTransId="{2A601F27-07C1-445D-804C-92FF6924E3EA}"/>
    <dgm:cxn modelId="{A40B8E34-5894-4FC1-A913-CE70FC4E28EA}" srcId="{49547C96-52AC-4553-824C-E42AF38DE5E0}" destId="{2F5FFED9-D3E1-4B15-B2B0-EC54D54741FA}" srcOrd="1" destOrd="0" parTransId="{96A14D13-281C-4415-8E1E-1EDC17AA735B}" sibTransId="{8AC3F50C-08AB-4CE8-859D-A9C8DEB50664}"/>
    <dgm:cxn modelId="{52DFB467-8372-491D-9266-DE9C5B51C8D9}" type="presParOf" srcId="{2B30E8C7-6EE8-40FE-9A1C-B36FCF903527}" destId="{1771EE3E-BCCF-4E5A-9927-23674815F66B}" srcOrd="0" destOrd="0" presId="urn:microsoft.com/office/officeart/2005/8/layout/default"/>
    <dgm:cxn modelId="{BD5444D0-49E4-4239-AB10-453D97F9F70B}" type="presParOf" srcId="{2B30E8C7-6EE8-40FE-9A1C-B36FCF903527}" destId="{B3EAD4D4-FFA3-4832-B1A4-BFFB1F743D35}" srcOrd="1" destOrd="0" presId="urn:microsoft.com/office/officeart/2005/8/layout/default"/>
    <dgm:cxn modelId="{ECD389AE-CFA8-400A-984C-777882CF3C6D}" type="presParOf" srcId="{2B30E8C7-6EE8-40FE-9A1C-B36FCF903527}" destId="{D4A6BC96-516C-431D-8C5D-D1BD5E390D9B}" srcOrd="2" destOrd="0" presId="urn:microsoft.com/office/officeart/2005/8/layout/default"/>
    <dgm:cxn modelId="{1EFA395F-7AE0-4E3E-9FA4-F63B8C5398DD}" type="presParOf" srcId="{2B30E8C7-6EE8-40FE-9A1C-B36FCF903527}" destId="{E9D7C212-6ACF-41F6-9240-3336F3170E2E}" srcOrd="3" destOrd="0" presId="urn:microsoft.com/office/officeart/2005/8/layout/default"/>
    <dgm:cxn modelId="{5FD43757-E2E3-46A8-9829-471C9513D84A}" type="presParOf" srcId="{2B30E8C7-6EE8-40FE-9A1C-B36FCF903527}" destId="{845467EF-87FF-4528-BB10-A3379EBAA6A4}" srcOrd="4" destOrd="0" presId="urn:microsoft.com/office/officeart/2005/8/layout/default"/>
    <dgm:cxn modelId="{E1C69DD8-21E9-4472-85FA-3FA399BCBDD5}" type="presParOf" srcId="{2B30E8C7-6EE8-40FE-9A1C-B36FCF903527}" destId="{455DD6E7-16BB-4EBD-B29F-C35902DF1269}" srcOrd="5" destOrd="0" presId="urn:microsoft.com/office/officeart/2005/8/layout/default"/>
    <dgm:cxn modelId="{7D5E863E-76D7-45F4-8523-DFD379382ABC}" type="presParOf" srcId="{2B30E8C7-6EE8-40FE-9A1C-B36FCF903527}" destId="{326D7061-064B-4280-A03E-581C82DD3078}" srcOrd="6" destOrd="0" presId="urn:microsoft.com/office/officeart/2005/8/layout/default"/>
    <dgm:cxn modelId="{5DC8E4D0-D67E-4005-BAE6-18BCBC91DA0D}" type="presParOf" srcId="{2B30E8C7-6EE8-40FE-9A1C-B36FCF903527}" destId="{6176E4DC-2DD3-4544-AE62-414FD93A22AD}" srcOrd="7" destOrd="0" presId="urn:microsoft.com/office/officeart/2005/8/layout/default"/>
    <dgm:cxn modelId="{D738A197-0568-40C7-98D3-9E45AFF04341}" type="presParOf" srcId="{2B30E8C7-6EE8-40FE-9A1C-B36FCF903527}" destId="{A810A94C-9047-4A9A-AD99-64C329FBBD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01A35-D84B-4237-957D-53A2A1FD7215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BA895DE4-1C2F-4518-8046-7AABF0CA4DA6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Desarrollo de un sistema de gestión administrativa financiera a la Cooperativa de Ahorro y Crédito Pilahuín Ltda.</a:t>
          </a:r>
          <a:endParaRPr lang="es-EC" dirty="0">
            <a:latin typeface="Berlin Sans FB Demi" pitchFamily="34" charset="0"/>
          </a:endParaRPr>
        </a:p>
      </dgm:t>
    </dgm:pt>
    <dgm:pt modelId="{8E607D28-EA39-40DB-873D-B3CDF843EB21}" type="parTrans" cxnId="{6476DCCA-6E36-4A78-A212-834A60B67C6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549D1C66-8CD1-43CF-ABA5-0A23889AF627}" type="sibTrans" cxnId="{6476DCCA-6E36-4A78-A212-834A60B67C6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B5E7A716-D3A6-4E1D-9183-789A06157B06}">
      <dgm:prSet phldrT="[Texto]"/>
      <dgm:spPr/>
      <dgm:t>
        <a:bodyPr/>
        <a:lstStyle/>
        <a:p>
          <a:r>
            <a:rPr lang="es-EC" dirty="0" smtClean="0">
              <a:latin typeface="Berlin Sans FB Demi" pitchFamily="34" charset="0"/>
            </a:rPr>
            <a:t>Búsqueda de alternativas, productivas, financieras y administrativas, para resolver problemas</a:t>
          </a:r>
          <a:endParaRPr lang="es-EC" dirty="0">
            <a:latin typeface="Berlin Sans FB Demi" pitchFamily="34" charset="0"/>
          </a:endParaRPr>
        </a:p>
      </dgm:t>
    </dgm:pt>
    <dgm:pt modelId="{1F0F6D98-97B6-4BEA-A2D1-2E3A0AD93C35}" type="parTrans" cxnId="{84415896-B12B-4C1F-A05D-997750E5C6C7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5EECC202-9BD3-42C3-9895-B0FBD18C2399}" type="sibTrans" cxnId="{84415896-B12B-4C1F-A05D-997750E5C6C7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47464B5D-CABC-450F-8148-6A4F3532E478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Evaluación de la Gestión Financiera de las Entidades Públicas de Educación Superior de la provincia de Pichincha período 2010-2011-2012</a:t>
          </a:r>
          <a:endParaRPr lang="es-EC" dirty="0">
            <a:latin typeface="Berlin Sans FB Demi" pitchFamily="34" charset="0"/>
          </a:endParaRPr>
        </a:p>
      </dgm:t>
    </dgm:pt>
    <dgm:pt modelId="{CADE15D9-9402-457F-8D7B-0EED24B1BC37}" type="parTrans" cxnId="{A51FC64B-A610-40D8-AAB0-7BC589C4F835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C20F5ADB-24F5-4755-AFF1-5F3E81D8316A}" type="sibTrans" cxnId="{A51FC64B-A610-40D8-AAB0-7BC589C4F835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D47AD0B2-25B9-4E19-BA25-52FF566B0B0C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Identificar las falencias existentes </a:t>
          </a:r>
          <a:endParaRPr lang="es-EC" dirty="0">
            <a:latin typeface="Berlin Sans FB Demi" pitchFamily="34" charset="0"/>
          </a:endParaRPr>
        </a:p>
      </dgm:t>
    </dgm:pt>
    <dgm:pt modelId="{013F14ED-2EA0-4408-9311-B17FA8881C44}" type="parTrans" cxnId="{95083E7C-9596-4EC5-ACA7-21256B504178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167BF358-8971-46CA-9466-71D7F4BAE263}" type="sibTrans" cxnId="{95083E7C-9596-4EC5-ACA7-21256B504178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F57F8283-1F6A-4B27-8A67-78FB4E144F52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Excelencia en el desarrollo de las operaciones</a:t>
          </a:r>
          <a:endParaRPr lang="es-EC" dirty="0">
            <a:latin typeface="Berlin Sans FB Demi" pitchFamily="34" charset="0"/>
          </a:endParaRPr>
        </a:p>
      </dgm:t>
    </dgm:pt>
    <dgm:pt modelId="{747665EC-E51F-48DE-ACDB-D0A4A41D9D7D}" type="parTrans" cxnId="{F8B9D02E-B969-4996-B81D-C96CFDC8809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A6C15E8D-6F09-462E-B450-9FA2DA3D7589}" type="sibTrans" cxnId="{F8B9D02E-B969-4996-B81D-C96CFDC8809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29B4F952-19EF-4352-9E46-4FB75C7DFB27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La gestión financiera y su impacto en la Rentabilidad de la Cooperativa de ahorro y Crédito Kuriñan</a:t>
          </a:r>
          <a:endParaRPr lang="es-EC" dirty="0">
            <a:latin typeface="Berlin Sans FB Demi" pitchFamily="34" charset="0"/>
          </a:endParaRPr>
        </a:p>
      </dgm:t>
    </dgm:pt>
    <dgm:pt modelId="{66E9D835-BF2B-4B18-8146-C7617EDB821F}" type="sibTrans" cxnId="{CD3712BA-FA73-4E7A-B97A-337422A445A6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2EB41BF2-3279-43F6-B5BD-0949CDB31469}" type="parTrans" cxnId="{CD3712BA-FA73-4E7A-B97A-337422A445A6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77B6A34E-1E91-4C78-A247-C861072D0A08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Gobierno corporativo, gestión de recursos</a:t>
          </a:r>
          <a:endParaRPr lang="es-EC" dirty="0">
            <a:latin typeface="Berlin Sans FB Demi" pitchFamily="34" charset="0"/>
          </a:endParaRPr>
        </a:p>
      </dgm:t>
    </dgm:pt>
    <dgm:pt modelId="{0D8AD824-2475-4584-88E9-9CC491E93940}" type="sibTrans" cxnId="{9EEB65D3-A09F-4A25-8C52-CD5F92B8897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B3CA67ED-AB39-4B7E-B532-2BD94EB3F5F0}" type="parTrans" cxnId="{9EEB65D3-A09F-4A25-8C52-CD5F92B8897A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8DC036A2-EACB-4C83-B5B4-4A7812A34253}">
      <dgm:prSet phldrT="[Texto]"/>
      <dgm:spPr/>
      <dgm:t>
        <a:bodyPr/>
        <a:lstStyle/>
        <a:p>
          <a:r>
            <a:rPr lang="es-EC" smtClean="0">
              <a:latin typeface="Berlin Sans FB Demi" pitchFamily="34" charset="0"/>
            </a:rPr>
            <a:t>Modelo financiero por tasa de crecimiento</a:t>
          </a:r>
          <a:endParaRPr lang="es-EC" dirty="0">
            <a:latin typeface="Berlin Sans FB Demi" pitchFamily="34" charset="0"/>
          </a:endParaRPr>
        </a:p>
      </dgm:t>
    </dgm:pt>
    <dgm:pt modelId="{D4E73CBD-F5FD-4382-A643-85A5F9E870BF}" type="sibTrans" cxnId="{1BB3BB5A-809F-4C95-8C3F-1AA94414F088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89677187-9136-4314-8AC7-76D6D3F33427}" type="parTrans" cxnId="{1BB3BB5A-809F-4C95-8C3F-1AA94414F088}">
      <dgm:prSet/>
      <dgm:spPr/>
      <dgm:t>
        <a:bodyPr/>
        <a:lstStyle/>
        <a:p>
          <a:endParaRPr lang="es-EC">
            <a:solidFill>
              <a:schemeClr val="bg1"/>
            </a:solidFill>
            <a:latin typeface="Berlin Sans FB Demi" pitchFamily="34" charset="0"/>
          </a:endParaRPr>
        </a:p>
      </dgm:t>
    </dgm:pt>
    <dgm:pt modelId="{64D61C25-2295-43FE-90B7-FE29A2021D1C}" type="pres">
      <dgm:prSet presAssocID="{2C901A35-D84B-4237-957D-53A2A1FD721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428E14-334C-4F7A-A876-B79A168C794F}" type="pres">
      <dgm:prSet presAssocID="{BA895DE4-1C2F-4518-8046-7AABF0CA4DA6}" presName="compNode" presStyleCnt="0"/>
      <dgm:spPr/>
    </dgm:pt>
    <dgm:pt modelId="{80726779-036A-4CB3-B35A-8DD40F3B9FD8}" type="pres">
      <dgm:prSet presAssocID="{BA895DE4-1C2F-4518-8046-7AABF0CA4DA6}" presName="aNode" presStyleLbl="bgShp" presStyleIdx="0" presStyleCnt="3"/>
      <dgm:spPr/>
      <dgm:t>
        <a:bodyPr/>
        <a:lstStyle/>
        <a:p>
          <a:endParaRPr lang="es-EC"/>
        </a:p>
      </dgm:t>
    </dgm:pt>
    <dgm:pt modelId="{58E53DD4-A361-47D3-9D56-6F73B034969B}" type="pres">
      <dgm:prSet presAssocID="{BA895DE4-1C2F-4518-8046-7AABF0CA4DA6}" presName="textNode" presStyleLbl="bgShp" presStyleIdx="0" presStyleCnt="3"/>
      <dgm:spPr/>
      <dgm:t>
        <a:bodyPr/>
        <a:lstStyle/>
        <a:p>
          <a:endParaRPr lang="es-EC"/>
        </a:p>
      </dgm:t>
    </dgm:pt>
    <dgm:pt modelId="{266A3CC1-C9D1-4DFE-9535-4F3FAE855AAD}" type="pres">
      <dgm:prSet presAssocID="{BA895DE4-1C2F-4518-8046-7AABF0CA4DA6}" presName="compChildNode" presStyleCnt="0"/>
      <dgm:spPr/>
    </dgm:pt>
    <dgm:pt modelId="{42273943-94FE-4185-A4F9-E0A9029AD306}" type="pres">
      <dgm:prSet presAssocID="{BA895DE4-1C2F-4518-8046-7AABF0CA4DA6}" presName="theInnerList" presStyleCnt="0"/>
      <dgm:spPr/>
    </dgm:pt>
    <dgm:pt modelId="{368DEE3D-6B46-4228-B9C6-6FDAAC4BAADE}" type="pres">
      <dgm:prSet presAssocID="{B5E7A716-D3A6-4E1D-9183-789A06157B06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4D204A-7039-451A-AB7A-4AC6309F83CB}" type="pres">
      <dgm:prSet presAssocID="{BA895DE4-1C2F-4518-8046-7AABF0CA4DA6}" presName="aSpace" presStyleCnt="0"/>
      <dgm:spPr/>
    </dgm:pt>
    <dgm:pt modelId="{D3EA7E9C-9FBF-4240-A984-28DAA801C24D}" type="pres">
      <dgm:prSet presAssocID="{29B4F952-19EF-4352-9E46-4FB75C7DFB27}" presName="compNode" presStyleCnt="0"/>
      <dgm:spPr/>
    </dgm:pt>
    <dgm:pt modelId="{8D15A2F9-C8C6-49D4-BD27-E15FCBFECE1A}" type="pres">
      <dgm:prSet presAssocID="{29B4F952-19EF-4352-9E46-4FB75C7DFB27}" presName="aNode" presStyleLbl="bgShp" presStyleIdx="1" presStyleCnt="3"/>
      <dgm:spPr/>
      <dgm:t>
        <a:bodyPr/>
        <a:lstStyle/>
        <a:p>
          <a:endParaRPr lang="es-EC"/>
        </a:p>
      </dgm:t>
    </dgm:pt>
    <dgm:pt modelId="{ACA8BFFB-45AA-41ED-816F-12608B7868B6}" type="pres">
      <dgm:prSet presAssocID="{29B4F952-19EF-4352-9E46-4FB75C7DFB27}" presName="textNode" presStyleLbl="bgShp" presStyleIdx="1" presStyleCnt="3"/>
      <dgm:spPr/>
      <dgm:t>
        <a:bodyPr/>
        <a:lstStyle/>
        <a:p>
          <a:endParaRPr lang="es-EC"/>
        </a:p>
      </dgm:t>
    </dgm:pt>
    <dgm:pt modelId="{522247CF-BD7C-4F80-9733-77AD793A761B}" type="pres">
      <dgm:prSet presAssocID="{29B4F952-19EF-4352-9E46-4FB75C7DFB27}" presName="compChildNode" presStyleCnt="0"/>
      <dgm:spPr/>
    </dgm:pt>
    <dgm:pt modelId="{A07290FB-2B50-458D-9D21-E3B2928FD3A0}" type="pres">
      <dgm:prSet presAssocID="{29B4F952-19EF-4352-9E46-4FB75C7DFB27}" presName="theInnerList" presStyleCnt="0"/>
      <dgm:spPr/>
    </dgm:pt>
    <dgm:pt modelId="{AAD29A5B-78AB-4E6B-AD80-033646960D0A}" type="pres">
      <dgm:prSet presAssocID="{8DC036A2-EACB-4C83-B5B4-4A7812A34253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0A406F-2DC8-464C-BAC4-FC03F27D0FBD}" type="pres">
      <dgm:prSet presAssocID="{8DC036A2-EACB-4C83-B5B4-4A7812A34253}" presName="aSpace2" presStyleCnt="0"/>
      <dgm:spPr/>
    </dgm:pt>
    <dgm:pt modelId="{C2B05E44-CC6D-446C-9BB0-7CF6C9CBF8CB}" type="pres">
      <dgm:prSet presAssocID="{77B6A34E-1E91-4C78-A247-C861072D0A08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89997D-B4B6-49E3-BBFE-CB160ACE310C}" type="pres">
      <dgm:prSet presAssocID="{29B4F952-19EF-4352-9E46-4FB75C7DFB27}" presName="aSpace" presStyleCnt="0"/>
      <dgm:spPr/>
    </dgm:pt>
    <dgm:pt modelId="{D0BAA711-986B-42D1-A153-BD2AA67615EE}" type="pres">
      <dgm:prSet presAssocID="{47464B5D-CABC-450F-8148-6A4F3532E478}" presName="compNode" presStyleCnt="0"/>
      <dgm:spPr/>
    </dgm:pt>
    <dgm:pt modelId="{4F8EEA98-451D-44BC-817D-4D7D1EB54016}" type="pres">
      <dgm:prSet presAssocID="{47464B5D-CABC-450F-8148-6A4F3532E478}" presName="aNode" presStyleLbl="bgShp" presStyleIdx="2" presStyleCnt="3"/>
      <dgm:spPr/>
      <dgm:t>
        <a:bodyPr/>
        <a:lstStyle/>
        <a:p>
          <a:endParaRPr lang="es-EC"/>
        </a:p>
      </dgm:t>
    </dgm:pt>
    <dgm:pt modelId="{3A78926C-0398-44D5-8A36-3D9F48313CB8}" type="pres">
      <dgm:prSet presAssocID="{47464B5D-CABC-450F-8148-6A4F3532E478}" presName="textNode" presStyleLbl="bgShp" presStyleIdx="2" presStyleCnt="3"/>
      <dgm:spPr/>
      <dgm:t>
        <a:bodyPr/>
        <a:lstStyle/>
        <a:p>
          <a:endParaRPr lang="es-EC"/>
        </a:p>
      </dgm:t>
    </dgm:pt>
    <dgm:pt modelId="{B143B0C9-D96F-454A-B20C-11091B9DCC28}" type="pres">
      <dgm:prSet presAssocID="{47464B5D-CABC-450F-8148-6A4F3532E478}" presName="compChildNode" presStyleCnt="0"/>
      <dgm:spPr/>
    </dgm:pt>
    <dgm:pt modelId="{24C98BFC-5E46-4ED3-BBA1-96B3F0434BB0}" type="pres">
      <dgm:prSet presAssocID="{47464B5D-CABC-450F-8148-6A4F3532E478}" presName="theInnerList" presStyleCnt="0"/>
      <dgm:spPr/>
    </dgm:pt>
    <dgm:pt modelId="{100EC1FD-D67D-4E51-B17A-1D6EEE41E743}" type="pres">
      <dgm:prSet presAssocID="{D47AD0B2-25B9-4E19-BA25-52FF566B0B0C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8AD7D1-5E22-406A-B697-727070AD0B6B}" type="pres">
      <dgm:prSet presAssocID="{D47AD0B2-25B9-4E19-BA25-52FF566B0B0C}" presName="aSpace2" presStyleCnt="0"/>
      <dgm:spPr/>
    </dgm:pt>
    <dgm:pt modelId="{6BD8D823-C8FC-4566-91E5-DB5803A36E0B}" type="pres">
      <dgm:prSet presAssocID="{F57F8283-1F6A-4B27-8A67-78FB4E144F5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B9D02E-B969-4996-B81D-C96CFDC8809A}" srcId="{47464B5D-CABC-450F-8148-6A4F3532E478}" destId="{F57F8283-1F6A-4B27-8A67-78FB4E144F52}" srcOrd="1" destOrd="0" parTransId="{747665EC-E51F-48DE-ACDB-D0A4A41D9D7D}" sibTransId="{A6C15E8D-6F09-462E-B450-9FA2DA3D7589}"/>
    <dgm:cxn modelId="{1BFCF74D-A0C4-418B-B2A0-3F4FC047AEB0}" type="presOf" srcId="{47464B5D-CABC-450F-8148-6A4F3532E478}" destId="{4F8EEA98-451D-44BC-817D-4D7D1EB54016}" srcOrd="0" destOrd="0" presId="urn:microsoft.com/office/officeart/2005/8/layout/lProcess2"/>
    <dgm:cxn modelId="{A1D44D74-0614-404D-9EFF-37012E4A80BB}" type="presOf" srcId="{29B4F952-19EF-4352-9E46-4FB75C7DFB27}" destId="{ACA8BFFB-45AA-41ED-816F-12608B7868B6}" srcOrd="1" destOrd="0" presId="urn:microsoft.com/office/officeart/2005/8/layout/lProcess2"/>
    <dgm:cxn modelId="{6182D739-61D0-4FFC-9237-60FAA18274C1}" type="presOf" srcId="{BA895DE4-1C2F-4518-8046-7AABF0CA4DA6}" destId="{58E53DD4-A361-47D3-9D56-6F73B034969B}" srcOrd="1" destOrd="0" presId="urn:microsoft.com/office/officeart/2005/8/layout/lProcess2"/>
    <dgm:cxn modelId="{1BB3BB5A-809F-4C95-8C3F-1AA94414F088}" srcId="{29B4F952-19EF-4352-9E46-4FB75C7DFB27}" destId="{8DC036A2-EACB-4C83-B5B4-4A7812A34253}" srcOrd="0" destOrd="0" parTransId="{89677187-9136-4314-8AC7-76D6D3F33427}" sibTransId="{D4E73CBD-F5FD-4382-A643-85A5F9E870BF}"/>
    <dgm:cxn modelId="{FEDEBBE7-42E4-4E79-A212-900F6F3182E0}" type="presOf" srcId="{77B6A34E-1E91-4C78-A247-C861072D0A08}" destId="{C2B05E44-CC6D-446C-9BB0-7CF6C9CBF8CB}" srcOrd="0" destOrd="0" presId="urn:microsoft.com/office/officeart/2005/8/layout/lProcess2"/>
    <dgm:cxn modelId="{5DE3AAD6-3105-4A56-A8FD-28B7DE594089}" type="presOf" srcId="{B5E7A716-D3A6-4E1D-9183-789A06157B06}" destId="{368DEE3D-6B46-4228-B9C6-6FDAAC4BAADE}" srcOrd="0" destOrd="0" presId="urn:microsoft.com/office/officeart/2005/8/layout/lProcess2"/>
    <dgm:cxn modelId="{2DDD7CD6-D0C7-492D-B405-C46CAC3A513D}" type="presOf" srcId="{47464B5D-CABC-450F-8148-6A4F3532E478}" destId="{3A78926C-0398-44D5-8A36-3D9F48313CB8}" srcOrd="1" destOrd="0" presId="urn:microsoft.com/office/officeart/2005/8/layout/lProcess2"/>
    <dgm:cxn modelId="{EDCB62BA-65C1-4734-9ECB-11251F1C3590}" type="presOf" srcId="{29B4F952-19EF-4352-9E46-4FB75C7DFB27}" destId="{8D15A2F9-C8C6-49D4-BD27-E15FCBFECE1A}" srcOrd="0" destOrd="0" presId="urn:microsoft.com/office/officeart/2005/8/layout/lProcess2"/>
    <dgm:cxn modelId="{9CC977A7-04E2-4113-9736-B7F8E7AEFD31}" type="presOf" srcId="{BA895DE4-1C2F-4518-8046-7AABF0CA4DA6}" destId="{80726779-036A-4CB3-B35A-8DD40F3B9FD8}" srcOrd="0" destOrd="0" presId="urn:microsoft.com/office/officeart/2005/8/layout/lProcess2"/>
    <dgm:cxn modelId="{95083E7C-9596-4EC5-ACA7-21256B504178}" srcId="{47464B5D-CABC-450F-8148-6A4F3532E478}" destId="{D47AD0B2-25B9-4E19-BA25-52FF566B0B0C}" srcOrd="0" destOrd="0" parTransId="{013F14ED-2EA0-4408-9311-B17FA8881C44}" sibTransId="{167BF358-8971-46CA-9466-71D7F4BAE263}"/>
    <dgm:cxn modelId="{CD3712BA-FA73-4E7A-B97A-337422A445A6}" srcId="{2C901A35-D84B-4237-957D-53A2A1FD7215}" destId="{29B4F952-19EF-4352-9E46-4FB75C7DFB27}" srcOrd="1" destOrd="0" parTransId="{2EB41BF2-3279-43F6-B5BD-0949CDB31469}" sibTransId="{66E9D835-BF2B-4B18-8146-C7617EDB821F}"/>
    <dgm:cxn modelId="{115B1590-C8E4-4B5A-9C6C-CA51347DCDA3}" type="presOf" srcId="{F57F8283-1F6A-4B27-8A67-78FB4E144F52}" destId="{6BD8D823-C8FC-4566-91E5-DB5803A36E0B}" srcOrd="0" destOrd="0" presId="urn:microsoft.com/office/officeart/2005/8/layout/lProcess2"/>
    <dgm:cxn modelId="{84415896-B12B-4C1F-A05D-997750E5C6C7}" srcId="{BA895DE4-1C2F-4518-8046-7AABF0CA4DA6}" destId="{B5E7A716-D3A6-4E1D-9183-789A06157B06}" srcOrd="0" destOrd="0" parTransId="{1F0F6D98-97B6-4BEA-A2D1-2E3A0AD93C35}" sibTransId="{5EECC202-9BD3-42C3-9895-B0FBD18C2399}"/>
    <dgm:cxn modelId="{0D7C9D81-43A9-443B-83F8-CED23C94ED5B}" type="presOf" srcId="{8DC036A2-EACB-4C83-B5B4-4A7812A34253}" destId="{AAD29A5B-78AB-4E6B-AD80-033646960D0A}" srcOrd="0" destOrd="0" presId="urn:microsoft.com/office/officeart/2005/8/layout/lProcess2"/>
    <dgm:cxn modelId="{9EEB65D3-A09F-4A25-8C52-CD5F92B8897A}" srcId="{29B4F952-19EF-4352-9E46-4FB75C7DFB27}" destId="{77B6A34E-1E91-4C78-A247-C861072D0A08}" srcOrd="1" destOrd="0" parTransId="{B3CA67ED-AB39-4B7E-B532-2BD94EB3F5F0}" sibTransId="{0D8AD824-2475-4584-88E9-9CC491E93940}"/>
    <dgm:cxn modelId="{42BE1EF6-21E8-4C8D-A95A-44942224673F}" type="presOf" srcId="{D47AD0B2-25B9-4E19-BA25-52FF566B0B0C}" destId="{100EC1FD-D67D-4E51-B17A-1D6EEE41E743}" srcOrd="0" destOrd="0" presId="urn:microsoft.com/office/officeart/2005/8/layout/lProcess2"/>
    <dgm:cxn modelId="{6476DCCA-6E36-4A78-A212-834A60B67C6A}" srcId="{2C901A35-D84B-4237-957D-53A2A1FD7215}" destId="{BA895DE4-1C2F-4518-8046-7AABF0CA4DA6}" srcOrd="0" destOrd="0" parTransId="{8E607D28-EA39-40DB-873D-B3CDF843EB21}" sibTransId="{549D1C66-8CD1-43CF-ABA5-0A23889AF627}"/>
    <dgm:cxn modelId="{99FD17C0-ACD5-4E3F-A0CC-32CF33811461}" type="presOf" srcId="{2C901A35-D84B-4237-957D-53A2A1FD7215}" destId="{64D61C25-2295-43FE-90B7-FE29A2021D1C}" srcOrd="0" destOrd="0" presId="urn:microsoft.com/office/officeart/2005/8/layout/lProcess2"/>
    <dgm:cxn modelId="{A51FC64B-A610-40D8-AAB0-7BC589C4F835}" srcId="{2C901A35-D84B-4237-957D-53A2A1FD7215}" destId="{47464B5D-CABC-450F-8148-6A4F3532E478}" srcOrd="2" destOrd="0" parTransId="{CADE15D9-9402-457F-8D7B-0EED24B1BC37}" sibTransId="{C20F5ADB-24F5-4755-AFF1-5F3E81D8316A}"/>
    <dgm:cxn modelId="{926E1D89-82FB-4BE8-941C-6EE12246EC80}" type="presParOf" srcId="{64D61C25-2295-43FE-90B7-FE29A2021D1C}" destId="{05428E14-334C-4F7A-A876-B79A168C794F}" srcOrd="0" destOrd="0" presId="urn:microsoft.com/office/officeart/2005/8/layout/lProcess2"/>
    <dgm:cxn modelId="{7EDC3336-C7C0-42E8-B86D-E9D6E16A71B8}" type="presParOf" srcId="{05428E14-334C-4F7A-A876-B79A168C794F}" destId="{80726779-036A-4CB3-B35A-8DD40F3B9FD8}" srcOrd="0" destOrd="0" presId="urn:microsoft.com/office/officeart/2005/8/layout/lProcess2"/>
    <dgm:cxn modelId="{F676E636-5851-4251-B01D-D8C7F4D7AA96}" type="presParOf" srcId="{05428E14-334C-4F7A-A876-B79A168C794F}" destId="{58E53DD4-A361-47D3-9D56-6F73B034969B}" srcOrd="1" destOrd="0" presId="urn:microsoft.com/office/officeart/2005/8/layout/lProcess2"/>
    <dgm:cxn modelId="{8DABDE18-8953-497E-A037-A9385AD87D85}" type="presParOf" srcId="{05428E14-334C-4F7A-A876-B79A168C794F}" destId="{266A3CC1-C9D1-4DFE-9535-4F3FAE855AAD}" srcOrd="2" destOrd="0" presId="urn:microsoft.com/office/officeart/2005/8/layout/lProcess2"/>
    <dgm:cxn modelId="{5FA1025E-523A-4EBC-A8F5-AB5FFD2A6EB8}" type="presParOf" srcId="{266A3CC1-C9D1-4DFE-9535-4F3FAE855AAD}" destId="{42273943-94FE-4185-A4F9-E0A9029AD306}" srcOrd="0" destOrd="0" presId="urn:microsoft.com/office/officeart/2005/8/layout/lProcess2"/>
    <dgm:cxn modelId="{B5AFDFF9-1B4B-481E-B236-8F67A9C23F71}" type="presParOf" srcId="{42273943-94FE-4185-A4F9-E0A9029AD306}" destId="{368DEE3D-6B46-4228-B9C6-6FDAAC4BAADE}" srcOrd="0" destOrd="0" presId="urn:microsoft.com/office/officeart/2005/8/layout/lProcess2"/>
    <dgm:cxn modelId="{F0075937-6D55-4B1A-999E-5DCD5C1D3CBC}" type="presParOf" srcId="{64D61C25-2295-43FE-90B7-FE29A2021D1C}" destId="{D54D204A-7039-451A-AB7A-4AC6309F83CB}" srcOrd="1" destOrd="0" presId="urn:microsoft.com/office/officeart/2005/8/layout/lProcess2"/>
    <dgm:cxn modelId="{59FF98F6-4FA7-4552-938B-8D274896A152}" type="presParOf" srcId="{64D61C25-2295-43FE-90B7-FE29A2021D1C}" destId="{D3EA7E9C-9FBF-4240-A984-28DAA801C24D}" srcOrd="2" destOrd="0" presId="urn:microsoft.com/office/officeart/2005/8/layout/lProcess2"/>
    <dgm:cxn modelId="{85AA659F-AEED-4CDC-AE4C-A6C09118E9B0}" type="presParOf" srcId="{D3EA7E9C-9FBF-4240-A984-28DAA801C24D}" destId="{8D15A2F9-C8C6-49D4-BD27-E15FCBFECE1A}" srcOrd="0" destOrd="0" presId="urn:microsoft.com/office/officeart/2005/8/layout/lProcess2"/>
    <dgm:cxn modelId="{F03B979A-1C90-40B8-9E61-38000F20C13A}" type="presParOf" srcId="{D3EA7E9C-9FBF-4240-A984-28DAA801C24D}" destId="{ACA8BFFB-45AA-41ED-816F-12608B7868B6}" srcOrd="1" destOrd="0" presId="urn:microsoft.com/office/officeart/2005/8/layout/lProcess2"/>
    <dgm:cxn modelId="{9707961B-26AF-4C54-BF95-07164441A15E}" type="presParOf" srcId="{D3EA7E9C-9FBF-4240-A984-28DAA801C24D}" destId="{522247CF-BD7C-4F80-9733-77AD793A761B}" srcOrd="2" destOrd="0" presId="urn:microsoft.com/office/officeart/2005/8/layout/lProcess2"/>
    <dgm:cxn modelId="{8FD4E0CA-A70A-437B-807E-E223221CF33F}" type="presParOf" srcId="{522247CF-BD7C-4F80-9733-77AD793A761B}" destId="{A07290FB-2B50-458D-9D21-E3B2928FD3A0}" srcOrd="0" destOrd="0" presId="urn:microsoft.com/office/officeart/2005/8/layout/lProcess2"/>
    <dgm:cxn modelId="{53E7A3DE-EE31-4669-BB02-B5426F9924DF}" type="presParOf" srcId="{A07290FB-2B50-458D-9D21-E3B2928FD3A0}" destId="{AAD29A5B-78AB-4E6B-AD80-033646960D0A}" srcOrd="0" destOrd="0" presId="urn:microsoft.com/office/officeart/2005/8/layout/lProcess2"/>
    <dgm:cxn modelId="{0F2FD0C7-364D-4D83-B44E-417D2327DD40}" type="presParOf" srcId="{A07290FB-2B50-458D-9D21-E3B2928FD3A0}" destId="{2C0A406F-2DC8-464C-BAC4-FC03F27D0FBD}" srcOrd="1" destOrd="0" presId="urn:microsoft.com/office/officeart/2005/8/layout/lProcess2"/>
    <dgm:cxn modelId="{B1D29EC0-4DE0-4ABF-BE95-0955D1B55E2C}" type="presParOf" srcId="{A07290FB-2B50-458D-9D21-E3B2928FD3A0}" destId="{C2B05E44-CC6D-446C-9BB0-7CF6C9CBF8CB}" srcOrd="2" destOrd="0" presId="urn:microsoft.com/office/officeart/2005/8/layout/lProcess2"/>
    <dgm:cxn modelId="{761E0D93-8ED4-452B-BC4C-6F308B299DD8}" type="presParOf" srcId="{64D61C25-2295-43FE-90B7-FE29A2021D1C}" destId="{2489997D-B4B6-49E3-BBFE-CB160ACE310C}" srcOrd="3" destOrd="0" presId="urn:microsoft.com/office/officeart/2005/8/layout/lProcess2"/>
    <dgm:cxn modelId="{39D14E55-5A4A-4E63-A708-BE14928EA24F}" type="presParOf" srcId="{64D61C25-2295-43FE-90B7-FE29A2021D1C}" destId="{D0BAA711-986B-42D1-A153-BD2AA67615EE}" srcOrd="4" destOrd="0" presId="urn:microsoft.com/office/officeart/2005/8/layout/lProcess2"/>
    <dgm:cxn modelId="{DA39E868-894C-4954-82E4-F8FB1EDD5B6F}" type="presParOf" srcId="{D0BAA711-986B-42D1-A153-BD2AA67615EE}" destId="{4F8EEA98-451D-44BC-817D-4D7D1EB54016}" srcOrd="0" destOrd="0" presId="urn:microsoft.com/office/officeart/2005/8/layout/lProcess2"/>
    <dgm:cxn modelId="{F5AB5B79-46D5-4B37-855A-810A0BA33330}" type="presParOf" srcId="{D0BAA711-986B-42D1-A153-BD2AA67615EE}" destId="{3A78926C-0398-44D5-8A36-3D9F48313CB8}" srcOrd="1" destOrd="0" presId="urn:microsoft.com/office/officeart/2005/8/layout/lProcess2"/>
    <dgm:cxn modelId="{EAB7905E-A5B3-4BB4-BDF4-D2F572532CFE}" type="presParOf" srcId="{D0BAA711-986B-42D1-A153-BD2AA67615EE}" destId="{B143B0C9-D96F-454A-B20C-11091B9DCC28}" srcOrd="2" destOrd="0" presId="urn:microsoft.com/office/officeart/2005/8/layout/lProcess2"/>
    <dgm:cxn modelId="{4BB68B33-A645-4FAF-83DD-01DD547CF1F7}" type="presParOf" srcId="{B143B0C9-D96F-454A-B20C-11091B9DCC28}" destId="{24C98BFC-5E46-4ED3-BBA1-96B3F0434BB0}" srcOrd="0" destOrd="0" presId="urn:microsoft.com/office/officeart/2005/8/layout/lProcess2"/>
    <dgm:cxn modelId="{DED46E55-EDE6-4D99-AB8E-51F0F0F55FFF}" type="presParOf" srcId="{24C98BFC-5E46-4ED3-BBA1-96B3F0434BB0}" destId="{100EC1FD-D67D-4E51-B17A-1D6EEE41E743}" srcOrd="0" destOrd="0" presId="urn:microsoft.com/office/officeart/2005/8/layout/lProcess2"/>
    <dgm:cxn modelId="{6FA0BD2A-C36C-4D6A-BB32-B9B14194E0A8}" type="presParOf" srcId="{24C98BFC-5E46-4ED3-BBA1-96B3F0434BB0}" destId="{998AD7D1-5E22-406A-B697-727070AD0B6B}" srcOrd="1" destOrd="0" presId="urn:microsoft.com/office/officeart/2005/8/layout/lProcess2"/>
    <dgm:cxn modelId="{EA9FE82E-2EA2-47D7-B6B5-D98877C374B7}" type="presParOf" srcId="{24C98BFC-5E46-4ED3-BBA1-96B3F0434BB0}" destId="{6BD8D823-C8FC-4566-91E5-DB5803A36E0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11BF3E-6386-43EE-B892-A6A128D9E12A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B43949-8A93-42E6-891B-DE069EB5D95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5400" dirty="0">
            <a:solidFill>
              <a:schemeClr val="bg1"/>
            </a:solidFill>
          </a:endParaRPr>
        </a:p>
      </dgm:t>
    </dgm:pt>
    <dgm:pt modelId="{29499AC9-527C-4405-85A0-C81B9D3DDA63}" type="parTrans" cxnId="{CC4F1259-BF42-4603-8517-EA8BD06DC78C}">
      <dgm:prSet/>
      <dgm:spPr/>
      <dgm:t>
        <a:bodyPr/>
        <a:lstStyle/>
        <a:p>
          <a:endParaRPr lang="es-EC" sz="1400"/>
        </a:p>
      </dgm:t>
    </dgm:pt>
    <dgm:pt modelId="{A640C52F-8110-4558-93AA-D6E6EC4C396B}" type="sibTrans" cxnId="{CC4F1259-BF42-4603-8517-EA8BD06DC78C}">
      <dgm:prSet/>
      <dgm:spPr/>
      <dgm:t>
        <a:bodyPr/>
        <a:lstStyle/>
        <a:p>
          <a:endParaRPr lang="es-EC" sz="1400"/>
        </a:p>
      </dgm:t>
    </dgm:pt>
    <mc:AlternateContent xmlns:mc="http://schemas.openxmlformats.org/markup-compatibility/2006" xmlns:a14="http://schemas.microsoft.com/office/drawing/2010/main">
      <mc:Choice Requires="a14">
        <dgm:pt modelId="{D8F837BD-C10A-44BD-9CE7-E5FE29EC0E3D}">
          <dgm:prSet phldrT="[Texto]" custT="1"/>
          <dgm:spPr/>
          <dgm:t>
            <a:bodyPr/>
            <a:lstStyle/>
            <a:p>
              <a:r>
                <a:rPr lang="es-EC" sz="1800" dirty="0" smtClean="0"/>
                <a:t>Tasa de crecimiento compuesta</a:t>
              </a:r>
            </a:p>
            <a:p>
              <a:endParaRPr lang="es-EC" sz="180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800" i="1" smtClean="0">
                        <a:latin typeface="Cambria Math"/>
                      </a:rPr>
                      <m:t>𝑦</m:t>
                    </m:r>
                    <m:r>
                      <a:rPr lang="es-EC" sz="1800" i="1" smtClean="0">
                        <a:latin typeface="Cambria Math"/>
                      </a:rPr>
                      <m:t>=</m:t>
                    </m:r>
                    <m:r>
                      <a:rPr lang="es-EC" sz="1800" i="1" smtClean="0">
                        <a:latin typeface="Cambria Math"/>
                      </a:rPr>
                      <m:t>𝑥</m:t>
                    </m:r>
                    <m:r>
                      <a:rPr lang="es-EC" sz="1800" i="1" smtClean="0">
                        <a:latin typeface="Cambria Math"/>
                      </a:rPr>
                      <m:t>(1+</m:t>
                    </m:r>
                    <m:r>
                      <a:rPr lang="es-EC" sz="1800" i="1" smtClean="0">
                        <a:latin typeface="Cambria Math"/>
                      </a:rPr>
                      <m:t>𝑖</m:t>
                    </m:r>
                    <m:r>
                      <a:rPr lang="es-EC" sz="180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lang="es-EC" sz="1800" dirty="0"/>
            </a:p>
          </dgm:t>
        </dgm:pt>
      </mc:Choice>
      <mc:Fallback xmlns="">
        <dgm:pt modelId="{D8F837BD-C10A-44BD-9CE7-E5FE29EC0E3D}">
          <dgm:prSet phldrT="[Texto]" custT="1"/>
          <dgm:spPr/>
          <dgm:t>
            <a:bodyPr/>
            <a:lstStyle/>
            <a:p>
              <a:r>
                <a:rPr lang="es-EC" sz="1800" dirty="0" smtClean="0"/>
                <a:t>Tasa de crecimiento compuesta</a:t>
              </a:r>
            </a:p>
            <a:p>
              <a:endParaRPr lang="es-EC" sz="1800" dirty="0" smtClean="0"/>
            </a:p>
            <a:p>
              <a:r>
                <a:rPr lang="es-EC" sz="1800" i="0" smtClean="0"/>
                <a:t>𝑦=𝑥(1+𝑖)</a:t>
              </a:r>
              <a:endParaRPr lang="es-EC" sz="1800" dirty="0"/>
            </a:p>
          </dgm:t>
        </dgm:pt>
      </mc:Fallback>
    </mc:AlternateContent>
    <dgm:pt modelId="{EF3758BF-249C-4A9E-A760-2224D4CA4A9B}" type="parTrans" cxnId="{40B60412-70DF-46BB-B3CA-4B316E14B5DC}">
      <dgm:prSet/>
      <dgm:spPr/>
      <dgm:t>
        <a:bodyPr/>
        <a:lstStyle/>
        <a:p>
          <a:endParaRPr lang="es-EC" sz="1400"/>
        </a:p>
      </dgm:t>
    </dgm:pt>
    <dgm:pt modelId="{6DD1C9EC-EC0C-4A4B-9A55-7C3A9EBC85E4}" type="sibTrans" cxnId="{40B60412-70DF-46BB-B3CA-4B316E14B5DC}">
      <dgm:prSet/>
      <dgm:spPr/>
      <dgm:t>
        <a:bodyPr/>
        <a:lstStyle/>
        <a:p>
          <a:endParaRPr lang="es-EC" sz="1400"/>
        </a:p>
      </dgm:t>
    </dgm:pt>
    <mc:AlternateContent xmlns:mc="http://schemas.openxmlformats.org/markup-compatibility/2006" xmlns:a14="http://schemas.microsoft.com/office/drawing/2010/main">
      <mc:Choice Requires="a14">
        <dgm:pt modelId="{4F7E48AB-6E06-49E3-9505-3428E9B8FEC4}">
          <dgm:prSet phldrT="[Texto]" custT="1"/>
          <dgm:spPr/>
          <dgm:t>
            <a:bodyPr/>
            <a:lstStyle/>
            <a:p>
              <a:r>
                <a:rPr lang="es-EC" sz="1800" dirty="0" smtClean="0"/>
                <a:t>Regresión Lineal</a:t>
              </a:r>
            </a:p>
            <a:p>
              <a:r>
                <a:rPr lang="es-EC" sz="1800" dirty="0" smtClean="0"/>
                <a:t>Método de los mínimos cuadrados para identificar la relación entre una variable dependiente y una o más variables independientes.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C" sz="1800" i="1" smtClean="0">
                        <a:latin typeface="Cambria Math"/>
                      </a:rPr>
                      <m:t>𝑦</m:t>
                    </m:r>
                    <m:r>
                      <a:rPr lang="es-EC" sz="1800" i="1" smtClean="0">
                        <a:latin typeface="Cambria Math"/>
                      </a:rPr>
                      <m:t>=</m:t>
                    </m:r>
                    <m:r>
                      <a:rPr lang="es-EC" sz="1800" i="1" smtClean="0">
                        <a:latin typeface="Cambria Math"/>
                      </a:rPr>
                      <m:t>𝑎</m:t>
                    </m:r>
                    <m:r>
                      <a:rPr lang="es-EC" sz="1800" i="1" smtClean="0">
                        <a:latin typeface="Cambria Math"/>
                      </a:rPr>
                      <m:t>+</m:t>
                    </m:r>
                    <m:r>
                      <a:rPr lang="es-EC" sz="1800" i="1" smtClean="0">
                        <a:latin typeface="Cambria Math"/>
                      </a:rPr>
                      <m:t>𝑏𝑥</m:t>
                    </m:r>
                  </m:oMath>
                </m:oMathPara>
              </a14:m>
              <a:endParaRPr lang="es-EC" sz="1800" dirty="0"/>
            </a:p>
          </dgm:t>
        </dgm:pt>
      </mc:Choice>
      <mc:Fallback xmlns="">
        <dgm:pt modelId="{4F7E48AB-6E06-49E3-9505-3428E9B8FEC4}">
          <dgm:prSet phldrT="[Texto]" custT="1"/>
          <dgm:spPr/>
          <dgm:t>
            <a:bodyPr/>
            <a:lstStyle/>
            <a:p>
              <a:r>
                <a:rPr lang="es-EC" sz="1800" dirty="0" smtClean="0"/>
                <a:t>Regresión Lineal</a:t>
              </a:r>
            </a:p>
            <a:p>
              <a:r>
                <a:rPr lang="es-EC" sz="1800" dirty="0" smtClean="0"/>
                <a:t>Método de los mínimos cuadrados para identificar la relación entre una variable dependiente y una o más variables independientes.</a:t>
              </a:r>
            </a:p>
            <a:p>
              <a:r>
                <a:rPr lang="es-EC" sz="1800" i="0" smtClean="0"/>
                <a:t>𝑦=𝑎+𝑏𝑥</a:t>
              </a:r>
              <a:endParaRPr lang="es-EC" sz="1800" dirty="0"/>
            </a:p>
          </dgm:t>
        </dgm:pt>
      </mc:Fallback>
    </mc:AlternateContent>
    <dgm:pt modelId="{938F3C4A-D648-4418-B03D-AB2E970DD0B2}" type="parTrans" cxnId="{85F40E4D-6009-47E2-9DA1-02098081A630}">
      <dgm:prSet/>
      <dgm:spPr/>
      <dgm:t>
        <a:bodyPr/>
        <a:lstStyle/>
        <a:p>
          <a:endParaRPr lang="es-EC" sz="1400"/>
        </a:p>
      </dgm:t>
    </dgm:pt>
    <dgm:pt modelId="{AD2490BE-6669-422F-A34E-F5DACBAE57E8}" type="sibTrans" cxnId="{85F40E4D-6009-47E2-9DA1-02098081A630}">
      <dgm:prSet/>
      <dgm:spPr/>
      <dgm:t>
        <a:bodyPr/>
        <a:lstStyle/>
        <a:p>
          <a:endParaRPr lang="es-EC" sz="1400"/>
        </a:p>
      </dgm:t>
    </dgm:pt>
    <dgm:pt modelId="{99920FBA-DF96-4137-8394-E8C7C9EA80CE}" type="pres">
      <dgm:prSet presAssocID="{3E11BF3E-6386-43EE-B892-A6A128D9E1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0BE3D0-1367-4B92-BC87-A8A8F82C1564}" type="pres">
      <dgm:prSet presAssocID="{34B43949-8A93-42E6-891B-DE069EB5D95C}" presName="roof" presStyleLbl="dkBgShp" presStyleIdx="0" presStyleCnt="2"/>
      <dgm:spPr/>
      <dgm:t>
        <a:bodyPr/>
        <a:lstStyle/>
        <a:p>
          <a:endParaRPr lang="es-EC"/>
        </a:p>
      </dgm:t>
    </dgm:pt>
    <dgm:pt modelId="{78724FFC-66FD-4C60-B7DC-D35A8EB5ADB7}" type="pres">
      <dgm:prSet presAssocID="{34B43949-8A93-42E6-891B-DE069EB5D95C}" presName="pillars" presStyleCnt="0"/>
      <dgm:spPr/>
    </dgm:pt>
    <dgm:pt modelId="{797D15B2-F175-4B3E-AF55-983C12772DAB}" type="pres">
      <dgm:prSet presAssocID="{34B43949-8A93-42E6-891B-DE069EB5D95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E49D1-AE80-475E-A3E6-CB2786C840D4}" type="pres">
      <dgm:prSet presAssocID="{4F7E48AB-6E06-49E3-9505-3428E9B8FE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458805-CED1-459A-9ACB-535B10A5C74C}" type="pres">
      <dgm:prSet presAssocID="{34B43949-8A93-42E6-891B-DE069EB5D95C}" presName="base" presStyleLbl="dkBgShp" presStyleIdx="1" presStyleCnt="2"/>
      <dgm:spPr/>
    </dgm:pt>
  </dgm:ptLst>
  <dgm:cxnLst>
    <dgm:cxn modelId="{5C0C0CBB-08F6-4E27-B936-2FF9B3E0B6CA}" type="presOf" srcId="{34B43949-8A93-42E6-891B-DE069EB5D95C}" destId="{700BE3D0-1367-4B92-BC87-A8A8F82C1564}" srcOrd="0" destOrd="0" presId="urn:microsoft.com/office/officeart/2005/8/layout/hList3"/>
    <dgm:cxn modelId="{85F40E4D-6009-47E2-9DA1-02098081A630}" srcId="{34B43949-8A93-42E6-891B-DE069EB5D95C}" destId="{4F7E48AB-6E06-49E3-9505-3428E9B8FEC4}" srcOrd="1" destOrd="0" parTransId="{938F3C4A-D648-4418-B03D-AB2E970DD0B2}" sibTransId="{AD2490BE-6669-422F-A34E-F5DACBAE57E8}"/>
    <dgm:cxn modelId="{24E1D02D-4BC5-4187-8AB7-EA96AE4953C0}" type="presOf" srcId="{4F7E48AB-6E06-49E3-9505-3428E9B8FEC4}" destId="{251E49D1-AE80-475E-A3E6-CB2786C840D4}" srcOrd="0" destOrd="0" presId="urn:microsoft.com/office/officeart/2005/8/layout/hList3"/>
    <dgm:cxn modelId="{CC4F1259-BF42-4603-8517-EA8BD06DC78C}" srcId="{3E11BF3E-6386-43EE-B892-A6A128D9E12A}" destId="{34B43949-8A93-42E6-891B-DE069EB5D95C}" srcOrd="0" destOrd="0" parTransId="{29499AC9-527C-4405-85A0-C81B9D3DDA63}" sibTransId="{A640C52F-8110-4558-93AA-D6E6EC4C396B}"/>
    <dgm:cxn modelId="{BD3E539C-4900-4CD2-96CA-6CF26762AC27}" type="presOf" srcId="{D8F837BD-C10A-44BD-9CE7-E5FE29EC0E3D}" destId="{797D15B2-F175-4B3E-AF55-983C12772DAB}" srcOrd="0" destOrd="0" presId="urn:microsoft.com/office/officeart/2005/8/layout/hList3"/>
    <dgm:cxn modelId="{7DDF62B9-8FB8-4DF1-8E73-108B8E940A03}" type="presOf" srcId="{3E11BF3E-6386-43EE-B892-A6A128D9E12A}" destId="{99920FBA-DF96-4137-8394-E8C7C9EA80CE}" srcOrd="0" destOrd="0" presId="urn:microsoft.com/office/officeart/2005/8/layout/hList3"/>
    <dgm:cxn modelId="{40B60412-70DF-46BB-B3CA-4B316E14B5DC}" srcId="{34B43949-8A93-42E6-891B-DE069EB5D95C}" destId="{D8F837BD-C10A-44BD-9CE7-E5FE29EC0E3D}" srcOrd="0" destOrd="0" parTransId="{EF3758BF-249C-4A9E-A760-2224D4CA4A9B}" sibTransId="{6DD1C9EC-EC0C-4A4B-9A55-7C3A9EBC85E4}"/>
    <dgm:cxn modelId="{4EDE82DE-1E77-470C-881A-C1A8BC8C79D6}" type="presParOf" srcId="{99920FBA-DF96-4137-8394-E8C7C9EA80CE}" destId="{700BE3D0-1367-4B92-BC87-A8A8F82C1564}" srcOrd="0" destOrd="0" presId="urn:microsoft.com/office/officeart/2005/8/layout/hList3"/>
    <dgm:cxn modelId="{770BB58A-E92E-46FC-B896-771252D69132}" type="presParOf" srcId="{99920FBA-DF96-4137-8394-E8C7C9EA80CE}" destId="{78724FFC-66FD-4C60-B7DC-D35A8EB5ADB7}" srcOrd="1" destOrd="0" presId="urn:microsoft.com/office/officeart/2005/8/layout/hList3"/>
    <dgm:cxn modelId="{A286E72A-B146-4857-BB61-21322896EA83}" type="presParOf" srcId="{78724FFC-66FD-4C60-B7DC-D35A8EB5ADB7}" destId="{797D15B2-F175-4B3E-AF55-983C12772DAB}" srcOrd="0" destOrd="0" presId="urn:microsoft.com/office/officeart/2005/8/layout/hList3"/>
    <dgm:cxn modelId="{DCD8D0BE-D946-4901-8756-66984476EFB6}" type="presParOf" srcId="{78724FFC-66FD-4C60-B7DC-D35A8EB5ADB7}" destId="{251E49D1-AE80-475E-A3E6-CB2786C840D4}" srcOrd="1" destOrd="0" presId="urn:microsoft.com/office/officeart/2005/8/layout/hList3"/>
    <dgm:cxn modelId="{E674BEB7-EF34-4B04-B5F8-586503489E07}" type="presParOf" srcId="{99920FBA-DF96-4137-8394-E8C7C9EA80CE}" destId="{B8458805-CED1-459A-9ACB-535B10A5C7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3E11BF3E-6386-43EE-B892-A6A128D9E12A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4B43949-8A93-42E6-891B-DE069EB5D95C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5400" dirty="0">
            <a:solidFill>
              <a:schemeClr val="bg1"/>
            </a:solidFill>
          </a:endParaRPr>
        </a:p>
      </dgm:t>
    </dgm:pt>
    <dgm:pt modelId="{29499AC9-527C-4405-85A0-C81B9D3DDA63}" type="parTrans" cxnId="{CC4F1259-BF42-4603-8517-EA8BD06DC78C}">
      <dgm:prSet/>
      <dgm:spPr/>
      <dgm:t>
        <a:bodyPr/>
        <a:lstStyle/>
        <a:p>
          <a:endParaRPr lang="es-EC" sz="1400"/>
        </a:p>
      </dgm:t>
    </dgm:pt>
    <dgm:pt modelId="{A640C52F-8110-4558-93AA-D6E6EC4C396B}" type="sibTrans" cxnId="{CC4F1259-BF42-4603-8517-EA8BD06DC78C}">
      <dgm:prSet/>
      <dgm:spPr/>
      <dgm:t>
        <a:bodyPr/>
        <a:lstStyle/>
        <a:p>
          <a:endParaRPr lang="es-EC" sz="1400"/>
        </a:p>
      </dgm:t>
    </dgm:pt>
    <dgm:pt modelId="{D8F837BD-C10A-44BD-9CE7-E5FE29EC0E3D}">
      <dgm:prSet phldrT="[Texto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EF3758BF-249C-4A9E-A760-2224D4CA4A9B}" type="parTrans" cxnId="{40B60412-70DF-46BB-B3CA-4B316E14B5DC}">
      <dgm:prSet/>
      <dgm:spPr/>
      <dgm:t>
        <a:bodyPr/>
        <a:lstStyle/>
        <a:p>
          <a:endParaRPr lang="es-EC" sz="1400"/>
        </a:p>
      </dgm:t>
    </dgm:pt>
    <dgm:pt modelId="{6DD1C9EC-EC0C-4A4B-9A55-7C3A9EBC85E4}" type="sibTrans" cxnId="{40B60412-70DF-46BB-B3CA-4B316E14B5DC}">
      <dgm:prSet/>
      <dgm:spPr/>
      <dgm:t>
        <a:bodyPr/>
        <a:lstStyle/>
        <a:p>
          <a:endParaRPr lang="es-EC" sz="1400"/>
        </a:p>
      </dgm:t>
    </dgm:pt>
    <dgm:pt modelId="{4F7E48AB-6E06-49E3-9505-3428E9B8FEC4}">
      <dgm:prSet phldrT="[Texto]" custT="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s-EC">
              <a:noFill/>
            </a:rPr>
            <a:t> </a:t>
          </a:r>
        </a:p>
      </dgm:t>
    </dgm:pt>
    <dgm:pt modelId="{938F3C4A-D648-4418-B03D-AB2E970DD0B2}" type="parTrans" cxnId="{85F40E4D-6009-47E2-9DA1-02098081A630}">
      <dgm:prSet/>
      <dgm:spPr/>
      <dgm:t>
        <a:bodyPr/>
        <a:lstStyle/>
        <a:p>
          <a:endParaRPr lang="es-EC" sz="1400"/>
        </a:p>
      </dgm:t>
    </dgm:pt>
    <dgm:pt modelId="{AD2490BE-6669-422F-A34E-F5DACBAE57E8}" type="sibTrans" cxnId="{85F40E4D-6009-47E2-9DA1-02098081A630}">
      <dgm:prSet/>
      <dgm:spPr/>
      <dgm:t>
        <a:bodyPr/>
        <a:lstStyle/>
        <a:p>
          <a:endParaRPr lang="es-EC" sz="1400"/>
        </a:p>
      </dgm:t>
    </dgm:pt>
    <dgm:pt modelId="{99920FBA-DF96-4137-8394-E8C7C9EA80CE}" type="pres">
      <dgm:prSet presAssocID="{3E11BF3E-6386-43EE-B892-A6A128D9E12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00BE3D0-1367-4B92-BC87-A8A8F82C1564}" type="pres">
      <dgm:prSet presAssocID="{34B43949-8A93-42E6-891B-DE069EB5D95C}" presName="roof" presStyleLbl="dkBgShp" presStyleIdx="0" presStyleCnt="2"/>
      <dgm:spPr/>
      <dgm:t>
        <a:bodyPr/>
        <a:lstStyle/>
        <a:p>
          <a:endParaRPr lang="es-EC"/>
        </a:p>
      </dgm:t>
    </dgm:pt>
    <dgm:pt modelId="{78724FFC-66FD-4C60-B7DC-D35A8EB5ADB7}" type="pres">
      <dgm:prSet presAssocID="{34B43949-8A93-42E6-891B-DE069EB5D95C}" presName="pillars" presStyleCnt="0"/>
      <dgm:spPr/>
    </dgm:pt>
    <dgm:pt modelId="{797D15B2-F175-4B3E-AF55-983C12772DAB}" type="pres">
      <dgm:prSet presAssocID="{34B43949-8A93-42E6-891B-DE069EB5D95C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1E49D1-AE80-475E-A3E6-CB2786C840D4}" type="pres">
      <dgm:prSet presAssocID="{4F7E48AB-6E06-49E3-9505-3428E9B8FEC4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458805-CED1-459A-9ACB-535B10A5C74C}" type="pres">
      <dgm:prSet presAssocID="{34B43949-8A93-42E6-891B-DE069EB5D95C}" presName="base" presStyleLbl="dkBgShp" presStyleIdx="1" presStyleCnt="2"/>
      <dgm:spPr/>
    </dgm:pt>
  </dgm:ptLst>
  <dgm:cxnLst>
    <dgm:cxn modelId="{5C0C0CBB-08F6-4E27-B936-2FF9B3E0B6CA}" type="presOf" srcId="{34B43949-8A93-42E6-891B-DE069EB5D95C}" destId="{700BE3D0-1367-4B92-BC87-A8A8F82C1564}" srcOrd="0" destOrd="0" presId="urn:microsoft.com/office/officeart/2005/8/layout/hList3"/>
    <dgm:cxn modelId="{85F40E4D-6009-47E2-9DA1-02098081A630}" srcId="{34B43949-8A93-42E6-891B-DE069EB5D95C}" destId="{4F7E48AB-6E06-49E3-9505-3428E9B8FEC4}" srcOrd="1" destOrd="0" parTransId="{938F3C4A-D648-4418-B03D-AB2E970DD0B2}" sibTransId="{AD2490BE-6669-422F-A34E-F5DACBAE57E8}"/>
    <dgm:cxn modelId="{24E1D02D-4BC5-4187-8AB7-EA96AE4953C0}" type="presOf" srcId="{4F7E48AB-6E06-49E3-9505-3428E9B8FEC4}" destId="{251E49D1-AE80-475E-A3E6-CB2786C840D4}" srcOrd="0" destOrd="0" presId="urn:microsoft.com/office/officeart/2005/8/layout/hList3"/>
    <dgm:cxn modelId="{CC4F1259-BF42-4603-8517-EA8BD06DC78C}" srcId="{3E11BF3E-6386-43EE-B892-A6A128D9E12A}" destId="{34B43949-8A93-42E6-891B-DE069EB5D95C}" srcOrd="0" destOrd="0" parTransId="{29499AC9-527C-4405-85A0-C81B9D3DDA63}" sibTransId="{A640C52F-8110-4558-93AA-D6E6EC4C396B}"/>
    <dgm:cxn modelId="{BD3E539C-4900-4CD2-96CA-6CF26762AC27}" type="presOf" srcId="{D8F837BD-C10A-44BD-9CE7-E5FE29EC0E3D}" destId="{797D15B2-F175-4B3E-AF55-983C12772DAB}" srcOrd="0" destOrd="0" presId="urn:microsoft.com/office/officeart/2005/8/layout/hList3"/>
    <dgm:cxn modelId="{7DDF62B9-8FB8-4DF1-8E73-108B8E940A03}" type="presOf" srcId="{3E11BF3E-6386-43EE-B892-A6A128D9E12A}" destId="{99920FBA-DF96-4137-8394-E8C7C9EA80CE}" srcOrd="0" destOrd="0" presId="urn:microsoft.com/office/officeart/2005/8/layout/hList3"/>
    <dgm:cxn modelId="{40B60412-70DF-46BB-B3CA-4B316E14B5DC}" srcId="{34B43949-8A93-42E6-891B-DE069EB5D95C}" destId="{D8F837BD-C10A-44BD-9CE7-E5FE29EC0E3D}" srcOrd="0" destOrd="0" parTransId="{EF3758BF-249C-4A9E-A760-2224D4CA4A9B}" sibTransId="{6DD1C9EC-EC0C-4A4B-9A55-7C3A9EBC85E4}"/>
    <dgm:cxn modelId="{4EDE82DE-1E77-470C-881A-C1A8BC8C79D6}" type="presParOf" srcId="{99920FBA-DF96-4137-8394-E8C7C9EA80CE}" destId="{700BE3D0-1367-4B92-BC87-A8A8F82C1564}" srcOrd="0" destOrd="0" presId="urn:microsoft.com/office/officeart/2005/8/layout/hList3"/>
    <dgm:cxn modelId="{770BB58A-E92E-46FC-B896-771252D69132}" type="presParOf" srcId="{99920FBA-DF96-4137-8394-E8C7C9EA80CE}" destId="{78724FFC-66FD-4C60-B7DC-D35A8EB5ADB7}" srcOrd="1" destOrd="0" presId="urn:microsoft.com/office/officeart/2005/8/layout/hList3"/>
    <dgm:cxn modelId="{A286E72A-B146-4857-BB61-21322896EA83}" type="presParOf" srcId="{78724FFC-66FD-4C60-B7DC-D35A8EB5ADB7}" destId="{797D15B2-F175-4B3E-AF55-983C12772DAB}" srcOrd="0" destOrd="0" presId="urn:microsoft.com/office/officeart/2005/8/layout/hList3"/>
    <dgm:cxn modelId="{DCD8D0BE-D946-4901-8756-66984476EFB6}" type="presParOf" srcId="{78724FFC-66FD-4C60-B7DC-D35A8EB5ADB7}" destId="{251E49D1-AE80-475E-A3E6-CB2786C840D4}" srcOrd="1" destOrd="0" presId="urn:microsoft.com/office/officeart/2005/8/layout/hList3"/>
    <dgm:cxn modelId="{E674BEB7-EF34-4B04-B5F8-586503489E07}" type="presParOf" srcId="{99920FBA-DF96-4137-8394-E8C7C9EA80CE}" destId="{B8458805-CED1-459A-9ACB-535B10A5C74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84C1FC-6FAE-4D69-AD99-E6374CC8C316}" type="doc">
      <dgm:prSet loTypeId="urn:microsoft.com/office/officeart/2005/8/layout/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69BD527-5C3D-45A5-B5DD-26349598CBF1}">
      <dgm:prSet phldrT="[Texto]" custT="1"/>
      <dgm:spPr/>
      <dgm:t>
        <a:bodyPr/>
        <a:lstStyle/>
        <a:p>
          <a:pPr algn="ctr"/>
          <a:r>
            <a:rPr lang="es-E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entrada</a:t>
          </a:r>
        </a:p>
      </dgm:t>
    </dgm:pt>
    <dgm:pt modelId="{EFE9B18F-4CDB-45C7-91CB-A488ED1FE71F}" type="parTrans" cxnId="{BC82CDBB-08B6-447F-A3C3-29276B874948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33D440E-D970-45C5-929D-904D6D452EA9}" type="sibTrans" cxnId="{BC82CDBB-08B6-447F-A3C3-29276B874948}">
      <dgm:prSet custT="1"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10D2B31-BB64-46FC-B970-6E7EEE47BC0F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Análisis Situacional</a:t>
          </a:r>
        </a:p>
      </dgm:t>
    </dgm:pt>
    <dgm:pt modelId="{2DED97EF-D246-4878-8758-5985844882A2}" type="parTrans" cxnId="{BE1FFD6C-3BB8-478E-A181-4A5A105DD512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D42E97C-3331-4369-B410-319414F2C53B}" type="sibTrans" cxnId="{BE1FFD6C-3BB8-478E-A181-4A5A105DD512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9D9809F-BA21-4608-9D3E-CE0418AA6F08}">
      <dgm:prSet phldrT="[Texto]" custT="1"/>
      <dgm:spPr/>
      <dgm:t>
        <a:bodyPr/>
        <a:lstStyle/>
        <a:p>
          <a:pPr algn="ctr"/>
          <a:r>
            <a:rPr lang="es-E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proceso</a:t>
          </a:r>
        </a:p>
      </dgm:t>
    </dgm:pt>
    <dgm:pt modelId="{E59BD4A4-F6EF-4619-BF5C-24BAC92331BF}" type="parTrans" cxnId="{62DACB8E-A5B5-4CDD-83CD-DB104C3E970E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8F2003-613E-4121-ADD1-8551BB54928A}" type="sibTrans" cxnId="{62DACB8E-A5B5-4CDD-83CD-DB104C3E970E}">
      <dgm:prSet custT="1"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A6FF45C-F911-4CE1-81EF-DAFB66030E46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Diagnóstico Financiero</a:t>
          </a:r>
        </a:p>
      </dgm:t>
    </dgm:pt>
    <dgm:pt modelId="{AC809F38-75F6-4BCB-9298-FB76F5073F39}" type="parTrans" cxnId="{3A62E36A-EA64-46EA-A696-69DE45BC574C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DE5E026-F882-47F0-B5F4-D642A65D5FA6}" type="sibTrans" cxnId="{3A62E36A-EA64-46EA-A696-69DE45BC574C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A8B64B-BEAE-464A-A23D-2A5DFDC5D755}">
      <dgm:prSet phldrT="[Texto]" custT="1"/>
      <dgm:spPr/>
      <dgm:t>
        <a:bodyPr/>
        <a:lstStyle/>
        <a:p>
          <a:pPr algn="ctr"/>
          <a:r>
            <a:rPr lang="es-ES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salida</a:t>
          </a:r>
        </a:p>
      </dgm:t>
    </dgm:pt>
    <dgm:pt modelId="{EFAB826D-A4BA-476B-85CF-7F51778C9F69}" type="parTrans" cxnId="{170C8834-D707-4109-B343-25CFD3D11C1F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F88594-EE33-4D5D-91CC-BE53018FFDE2}" type="sibTrans" cxnId="{170C8834-D707-4109-B343-25CFD3D11C1F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4DA57C1-9B8C-436A-A690-B00C2C73C9CC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Estados Financieros Proforma (Balance General y Estado de Resultados)</a:t>
          </a:r>
        </a:p>
      </dgm:t>
    </dgm:pt>
    <dgm:pt modelId="{8816232C-889B-4526-94ED-7A5B27CB005D}" type="parTrans" cxnId="{580C6246-C55A-4FC7-B226-C1DFBCB1F9C7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B75EFE1-CE4F-4D4D-B772-A11B534F5317}" type="sibTrans" cxnId="{580C6246-C55A-4FC7-B226-C1DFBCB1F9C7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B9913A8-BA90-4BDC-B20D-ED89238C4082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Estados Financieros Históricos</a:t>
          </a:r>
        </a:p>
      </dgm:t>
    </dgm:pt>
    <dgm:pt modelId="{78419CA0-9C4F-4AA8-A0A3-868CF9F7C12A}" type="parTrans" cxnId="{22C2A464-26F3-4402-9224-D871163F9544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2EB4B5-9BA2-4D81-AE41-06E4490D5284}" type="sibTrans" cxnId="{22C2A464-26F3-4402-9224-D871163F9544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1830877-FE42-4AE9-88E9-E183227EFE61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Objetivos, metas, políticas y estrategias.</a:t>
          </a:r>
        </a:p>
      </dgm:t>
    </dgm:pt>
    <dgm:pt modelId="{4797FBAC-47B5-4680-A537-7415642CFE84}" type="parTrans" cxnId="{BEE02A32-7847-42CA-AA27-8E3BEEC88F0F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12699F4-BFC7-4501-B443-0CCE792E7B27}" type="sibTrans" cxnId="{BEE02A32-7847-42CA-AA27-8E3BEEC88F0F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5F4EF8-C7B4-4007-9FAC-79207F6E62F4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Proyección de variables</a:t>
          </a:r>
        </a:p>
      </dgm:t>
    </dgm:pt>
    <dgm:pt modelId="{53461597-FBF9-409F-AA60-694E2321C704}" type="parTrans" cxnId="{688B719E-AF49-41CF-A57D-5D4741823474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338F793-45F5-4F3F-B63B-46955DFAF82F}" type="sibTrans" cxnId="{688B719E-AF49-41CF-A57D-5D4741823474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138F83B-E15E-4D8E-BDE9-21F9D5B026A8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Indicadores proyectados</a:t>
          </a:r>
        </a:p>
      </dgm:t>
    </dgm:pt>
    <dgm:pt modelId="{58AB7FD2-E6EC-4111-8856-2C004910EAA0}" type="parTrans" cxnId="{EFB07FDC-5422-41A7-86D8-9DAE0406E8C8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E5D2B5-CE56-4BFE-8843-51A5E81A9ECC}" type="sibTrans" cxnId="{EFB07FDC-5422-41A7-86D8-9DAE0406E8C8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F2E341-0B54-48C4-9B84-C3E1F3BFA6FD}">
      <dgm:prSet phldrT="[Texto]" custT="1"/>
      <dgm:spPr/>
      <dgm:t>
        <a:bodyPr/>
        <a:lstStyle/>
        <a:p>
          <a:r>
            <a:rPr lang="es-ES" sz="16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Gráficos comparativos.</a:t>
          </a:r>
        </a:p>
      </dgm:t>
    </dgm:pt>
    <dgm:pt modelId="{A055DC94-F761-4EA1-BA3F-DACB1A296BA0}" type="parTrans" cxnId="{D0AEFEA1-25E2-49B9-99C7-E1E20B0B20C7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F63A0FB-B054-431C-98EF-6602F124A72A}" type="sibTrans" cxnId="{D0AEFEA1-25E2-49B9-99C7-E1E20B0B20C7}">
      <dgm:prSet/>
      <dgm:spPr/>
      <dgm:t>
        <a:bodyPr/>
        <a:lstStyle/>
        <a:p>
          <a:endParaRPr lang="es-ES" sz="16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201167-798C-4E93-A53A-6D0A30932F10}" type="pres">
      <dgm:prSet presAssocID="{8E84C1FC-6FAE-4D69-AD99-E6374CC8C3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3EEC34-F644-4ACB-9122-43A69129A2BD}" type="pres">
      <dgm:prSet presAssocID="{069BD527-5C3D-45A5-B5DD-26349598CBF1}" presName="composite" presStyleCnt="0"/>
      <dgm:spPr/>
      <dgm:t>
        <a:bodyPr/>
        <a:lstStyle/>
        <a:p>
          <a:endParaRPr lang="es-EC"/>
        </a:p>
      </dgm:t>
    </dgm:pt>
    <dgm:pt modelId="{7C43BE11-C407-45E3-81D6-A963EABEC6B4}" type="pres">
      <dgm:prSet presAssocID="{069BD527-5C3D-45A5-B5DD-26349598CB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6BD8C7-B64C-4B07-AD29-E16058541B6F}" type="pres">
      <dgm:prSet presAssocID="{069BD527-5C3D-45A5-B5DD-26349598CBF1}" presName="parSh" presStyleLbl="node1" presStyleIdx="0" presStyleCnt="3"/>
      <dgm:spPr/>
      <dgm:t>
        <a:bodyPr/>
        <a:lstStyle/>
        <a:p>
          <a:endParaRPr lang="es-ES"/>
        </a:p>
      </dgm:t>
    </dgm:pt>
    <dgm:pt modelId="{BAD7FFE8-DFCF-4B02-82B0-91205BFF1EB7}" type="pres">
      <dgm:prSet presAssocID="{069BD527-5C3D-45A5-B5DD-26349598CBF1}" presName="desTx" presStyleLbl="fgAcc1" presStyleIdx="0" presStyleCnt="3" custScaleY="93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A776CB-A757-47EA-A7F0-89D42A4F391E}" type="pres">
      <dgm:prSet presAssocID="{333D440E-D970-45C5-929D-904D6D452EA9}" presName="sibTrans" presStyleLbl="sibTrans2D1" presStyleIdx="0" presStyleCnt="2"/>
      <dgm:spPr/>
      <dgm:t>
        <a:bodyPr/>
        <a:lstStyle/>
        <a:p>
          <a:endParaRPr lang="es-ES"/>
        </a:p>
      </dgm:t>
    </dgm:pt>
    <dgm:pt modelId="{0A1AEF62-53C1-4410-B99C-0B40BD17FE04}" type="pres">
      <dgm:prSet presAssocID="{333D440E-D970-45C5-929D-904D6D452EA9}" presName="connTx" presStyleLbl="sibTrans2D1" presStyleIdx="0" presStyleCnt="2"/>
      <dgm:spPr/>
      <dgm:t>
        <a:bodyPr/>
        <a:lstStyle/>
        <a:p>
          <a:endParaRPr lang="es-ES"/>
        </a:p>
      </dgm:t>
    </dgm:pt>
    <dgm:pt modelId="{25E749B9-DDA0-4C10-9E18-0984D8C8886D}" type="pres">
      <dgm:prSet presAssocID="{C9D9809F-BA21-4608-9D3E-CE0418AA6F08}" presName="composite" presStyleCnt="0"/>
      <dgm:spPr/>
      <dgm:t>
        <a:bodyPr/>
        <a:lstStyle/>
        <a:p>
          <a:endParaRPr lang="es-EC"/>
        </a:p>
      </dgm:t>
    </dgm:pt>
    <dgm:pt modelId="{18F5FF47-4629-474B-8446-794B0C0D9A30}" type="pres">
      <dgm:prSet presAssocID="{C9D9809F-BA21-4608-9D3E-CE0418AA6F0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583C5-873F-4A04-961C-77EB95795275}" type="pres">
      <dgm:prSet presAssocID="{C9D9809F-BA21-4608-9D3E-CE0418AA6F08}" presName="parSh" presStyleLbl="node1" presStyleIdx="1" presStyleCnt="3"/>
      <dgm:spPr/>
      <dgm:t>
        <a:bodyPr/>
        <a:lstStyle/>
        <a:p>
          <a:endParaRPr lang="es-ES"/>
        </a:p>
      </dgm:t>
    </dgm:pt>
    <dgm:pt modelId="{F4291DDB-9D2B-4EAB-811A-10CD4A9F17A3}" type="pres">
      <dgm:prSet presAssocID="{C9D9809F-BA21-4608-9D3E-CE0418AA6F08}" presName="desTx" presStyleLbl="fgAcc1" presStyleIdx="1" presStyleCnt="3" custScaleY="93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790678-D617-4BA1-ABF5-808128E52DD9}" type="pres">
      <dgm:prSet presAssocID="{028F2003-613E-4121-ADD1-8551BB54928A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3086F52-7C0C-4E03-B5B0-028E4AB934F0}" type="pres">
      <dgm:prSet presAssocID="{028F2003-613E-4121-ADD1-8551BB54928A}" presName="connTx" presStyleLbl="sibTrans2D1" presStyleIdx="1" presStyleCnt="2"/>
      <dgm:spPr/>
      <dgm:t>
        <a:bodyPr/>
        <a:lstStyle/>
        <a:p>
          <a:endParaRPr lang="es-ES"/>
        </a:p>
      </dgm:t>
    </dgm:pt>
    <dgm:pt modelId="{515B6979-2BDE-4F48-9A9B-06CDB0621649}" type="pres">
      <dgm:prSet presAssocID="{AEA8B64B-BEAE-464A-A23D-2A5DFDC5D755}" presName="composite" presStyleCnt="0"/>
      <dgm:spPr/>
      <dgm:t>
        <a:bodyPr/>
        <a:lstStyle/>
        <a:p>
          <a:endParaRPr lang="es-EC"/>
        </a:p>
      </dgm:t>
    </dgm:pt>
    <dgm:pt modelId="{CCEC34C4-5DB3-460C-980F-C0E9B929CCA8}" type="pres">
      <dgm:prSet presAssocID="{AEA8B64B-BEAE-464A-A23D-2A5DFDC5D75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FE6C2-45E1-492D-8D7E-F14ED323E5EE}" type="pres">
      <dgm:prSet presAssocID="{AEA8B64B-BEAE-464A-A23D-2A5DFDC5D755}" presName="parSh" presStyleLbl="node1" presStyleIdx="2" presStyleCnt="3"/>
      <dgm:spPr/>
      <dgm:t>
        <a:bodyPr/>
        <a:lstStyle/>
        <a:p>
          <a:endParaRPr lang="es-ES"/>
        </a:p>
      </dgm:t>
    </dgm:pt>
    <dgm:pt modelId="{662251E8-6A79-4C56-847B-DF50E690FD7B}" type="pres">
      <dgm:prSet presAssocID="{AEA8B64B-BEAE-464A-A23D-2A5DFDC5D755}" presName="desTx" presStyleLbl="fgAcc1" presStyleIdx="2" presStyleCnt="3" custScaleY="934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1D5DCD7-96EC-4A06-9C96-60B120EF9A7F}" type="presOf" srcId="{8E84C1FC-6FAE-4D69-AD99-E6374CC8C316}" destId="{23201167-798C-4E93-A53A-6D0A30932F10}" srcOrd="0" destOrd="0" presId="urn:microsoft.com/office/officeart/2005/8/layout/process3"/>
    <dgm:cxn modelId="{68D4A1FF-5205-485D-B63E-0FC049E7DCC8}" type="presOf" srcId="{C4DA57C1-9B8C-436A-A690-B00C2C73C9CC}" destId="{662251E8-6A79-4C56-847B-DF50E690FD7B}" srcOrd="0" destOrd="0" presId="urn:microsoft.com/office/officeart/2005/8/layout/process3"/>
    <dgm:cxn modelId="{395B96C8-A550-420B-9A34-E8CAD46ADFEC}" type="presOf" srcId="{C9D9809F-BA21-4608-9D3E-CE0418AA6F08}" destId="{18F5FF47-4629-474B-8446-794B0C0D9A30}" srcOrd="0" destOrd="0" presId="urn:microsoft.com/office/officeart/2005/8/layout/process3"/>
    <dgm:cxn modelId="{62DACB8E-A5B5-4CDD-83CD-DB104C3E970E}" srcId="{8E84C1FC-6FAE-4D69-AD99-E6374CC8C316}" destId="{C9D9809F-BA21-4608-9D3E-CE0418AA6F08}" srcOrd="1" destOrd="0" parTransId="{E59BD4A4-F6EF-4619-BF5C-24BAC92331BF}" sibTransId="{028F2003-613E-4121-ADD1-8551BB54928A}"/>
    <dgm:cxn modelId="{BE1FFD6C-3BB8-478E-A181-4A5A105DD512}" srcId="{069BD527-5C3D-45A5-B5DD-26349598CBF1}" destId="{310D2B31-BB64-46FC-B970-6E7EEE47BC0F}" srcOrd="0" destOrd="0" parTransId="{2DED97EF-D246-4878-8758-5985844882A2}" sibTransId="{BD42E97C-3331-4369-B410-319414F2C53B}"/>
    <dgm:cxn modelId="{EE6A3985-489E-4461-9E6A-2BA0011BF6B6}" type="presOf" srcId="{069BD527-5C3D-45A5-B5DD-26349598CBF1}" destId="{156BD8C7-B64C-4B07-AD29-E16058541B6F}" srcOrd="1" destOrd="0" presId="urn:microsoft.com/office/officeart/2005/8/layout/process3"/>
    <dgm:cxn modelId="{D0AEFEA1-25E2-49B9-99C7-E1E20B0B20C7}" srcId="{AEA8B64B-BEAE-464A-A23D-2A5DFDC5D755}" destId="{8EF2E341-0B54-48C4-9B84-C3E1F3BFA6FD}" srcOrd="2" destOrd="0" parTransId="{A055DC94-F761-4EA1-BA3F-DACB1A296BA0}" sibTransId="{6F63A0FB-B054-431C-98EF-6602F124A72A}"/>
    <dgm:cxn modelId="{641AD952-B685-4612-A72A-9D5232F4C1FD}" type="presOf" srcId="{FC5F4EF8-C7B4-4007-9FAC-79207F6E62F4}" destId="{F4291DDB-9D2B-4EAB-811A-10CD4A9F17A3}" srcOrd="0" destOrd="1" presId="urn:microsoft.com/office/officeart/2005/8/layout/process3"/>
    <dgm:cxn modelId="{170C8834-D707-4109-B343-25CFD3D11C1F}" srcId="{8E84C1FC-6FAE-4D69-AD99-E6374CC8C316}" destId="{AEA8B64B-BEAE-464A-A23D-2A5DFDC5D755}" srcOrd="2" destOrd="0" parTransId="{EFAB826D-A4BA-476B-85CF-7F51778C9F69}" sibTransId="{FEF88594-EE33-4D5D-91CC-BE53018FFDE2}"/>
    <dgm:cxn modelId="{282FE42F-65D6-4C6A-BEB9-1AF3858F44E7}" type="presOf" srcId="{AEA8B64B-BEAE-464A-A23D-2A5DFDC5D755}" destId="{C26FE6C2-45E1-492D-8D7E-F14ED323E5EE}" srcOrd="1" destOrd="0" presId="urn:microsoft.com/office/officeart/2005/8/layout/process3"/>
    <dgm:cxn modelId="{3ADDABDF-68C3-4FEA-9454-D1FAC95D2CB8}" type="presOf" srcId="{C9D9809F-BA21-4608-9D3E-CE0418AA6F08}" destId="{BEC583C5-873F-4A04-961C-77EB95795275}" srcOrd="1" destOrd="0" presId="urn:microsoft.com/office/officeart/2005/8/layout/process3"/>
    <dgm:cxn modelId="{688B719E-AF49-41CF-A57D-5D4741823474}" srcId="{C9D9809F-BA21-4608-9D3E-CE0418AA6F08}" destId="{FC5F4EF8-C7B4-4007-9FAC-79207F6E62F4}" srcOrd="1" destOrd="0" parTransId="{53461597-FBF9-409F-AA60-694E2321C704}" sibTransId="{6338F793-45F5-4F3F-B63B-46955DFAF82F}"/>
    <dgm:cxn modelId="{467C2413-CD1B-4601-91DF-A56DDCDDC821}" type="presOf" srcId="{C138F83B-E15E-4D8E-BDE9-21F9D5B026A8}" destId="{662251E8-6A79-4C56-847B-DF50E690FD7B}" srcOrd="0" destOrd="1" presId="urn:microsoft.com/office/officeart/2005/8/layout/process3"/>
    <dgm:cxn modelId="{3A62E36A-EA64-46EA-A696-69DE45BC574C}" srcId="{C9D9809F-BA21-4608-9D3E-CE0418AA6F08}" destId="{DA6FF45C-F911-4CE1-81EF-DAFB66030E46}" srcOrd="0" destOrd="0" parTransId="{AC809F38-75F6-4BCB-9298-FB76F5073F39}" sibTransId="{CDE5E026-F882-47F0-B5F4-D642A65D5FA6}"/>
    <dgm:cxn modelId="{CF64BE53-2176-45EE-98C6-7B1FEA7441DE}" type="presOf" srcId="{333D440E-D970-45C5-929D-904D6D452EA9}" destId="{4DA776CB-A757-47EA-A7F0-89D42A4F391E}" srcOrd="0" destOrd="0" presId="urn:microsoft.com/office/officeart/2005/8/layout/process3"/>
    <dgm:cxn modelId="{3BB92CCF-896D-401A-9782-FD0BD8402330}" type="presOf" srcId="{8EF2E341-0B54-48C4-9B84-C3E1F3BFA6FD}" destId="{662251E8-6A79-4C56-847B-DF50E690FD7B}" srcOrd="0" destOrd="2" presId="urn:microsoft.com/office/officeart/2005/8/layout/process3"/>
    <dgm:cxn modelId="{6C476290-C96B-45AD-A94B-B63741972F8A}" type="presOf" srcId="{028F2003-613E-4121-ADD1-8551BB54928A}" destId="{F3790678-D617-4BA1-ABF5-808128E52DD9}" srcOrd="0" destOrd="0" presId="urn:microsoft.com/office/officeart/2005/8/layout/process3"/>
    <dgm:cxn modelId="{0BE68ECE-1052-44B4-8EC0-7503AE0ACCCB}" type="presOf" srcId="{81830877-FE42-4AE9-88E9-E183227EFE61}" destId="{BAD7FFE8-DFCF-4B02-82B0-91205BFF1EB7}" srcOrd="0" destOrd="2" presId="urn:microsoft.com/office/officeart/2005/8/layout/process3"/>
    <dgm:cxn modelId="{33D7213E-4161-49D0-A4F4-7E9BE76CA018}" type="presOf" srcId="{AEA8B64B-BEAE-464A-A23D-2A5DFDC5D755}" destId="{CCEC34C4-5DB3-460C-980F-C0E9B929CCA8}" srcOrd="0" destOrd="0" presId="urn:microsoft.com/office/officeart/2005/8/layout/process3"/>
    <dgm:cxn modelId="{12BD957C-5E07-4F48-8A02-ECDBD0060ABF}" type="presOf" srcId="{310D2B31-BB64-46FC-B970-6E7EEE47BC0F}" destId="{BAD7FFE8-DFCF-4B02-82B0-91205BFF1EB7}" srcOrd="0" destOrd="0" presId="urn:microsoft.com/office/officeart/2005/8/layout/process3"/>
    <dgm:cxn modelId="{EFB07FDC-5422-41A7-86D8-9DAE0406E8C8}" srcId="{AEA8B64B-BEAE-464A-A23D-2A5DFDC5D755}" destId="{C138F83B-E15E-4D8E-BDE9-21F9D5B026A8}" srcOrd="1" destOrd="0" parTransId="{58AB7FD2-E6EC-4111-8856-2C004910EAA0}" sibTransId="{DEE5D2B5-CE56-4BFE-8843-51A5E81A9ECC}"/>
    <dgm:cxn modelId="{22C2A464-26F3-4402-9224-D871163F9544}" srcId="{069BD527-5C3D-45A5-B5DD-26349598CBF1}" destId="{0B9913A8-BA90-4BDC-B20D-ED89238C4082}" srcOrd="1" destOrd="0" parTransId="{78419CA0-9C4F-4AA8-A0A3-868CF9F7C12A}" sibTransId="{322EB4B5-9BA2-4D81-AE41-06E4490D5284}"/>
    <dgm:cxn modelId="{580C6246-C55A-4FC7-B226-C1DFBCB1F9C7}" srcId="{AEA8B64B-BEAE-464A-A23D-2A5DFDC5D755}" destId="{C4DA57C1-9B8C-436A-A690-B00C2C73C9CC}" srcOrd="0" destOrd="0" parTransId="{8816232C-889B-4526-94ED-7A5B27CB005D}" sibTransId="{DB75EFE1-CE4F-4D4D-B772-A11B534F5317}"/>
    <dgm:cxn modelId="{242BF1B5-A9B3-4CA1-A6D9-9FE0E279F118}" type="presOf" srcId="{333D440E-D970-45C5-929D-904D6D452EA9}" destId="{0A1AEF62-53C1-4410-B99C-0B40BD17FE04}" srcOrd="1" destOrd="0" presId="urn:microsoft.com/office/officeart/2005/8/layout/process3"/>
    <dgm:cxn modelId="{7BA8D12B-789B-4A82-B9E4-92B3558EBFD5}" type="presOf" srcId="{DA6FF45C-F911-4CE1-81EF-DAFB66030E46}" destId="{F4291DDB-9D2B-4EAB-811A-10CD4A9F17A3}" srcOrd="0" destOrd="0" presId="urn:microsoft.com/office/officeart/2005/8/layout/process3"/>
    <dgm:cxn modelId="{519A8453-A6E6-4954-B724-B02BAE6C7F4A}" type="presOf" srcId="{0B9913A8-BA90-4BDC-B20D-ED89238C4082}" destId="{BAD7FFE8-DFCF-4B02-82B0-91205BFF1EB7}" srcOrd="0" destOrd="1" presId="urn:microsoft.com/office/officeart/2005/8/layout/process3"/>
    <dgm:cxn modelId="{BEE02A32-7847-42CA-AA27-8E3BEEC88F0F}" srcId="{069BD527-5C3D-45A5-B5DD-26349598CBF1}" destId="{81830877-FE42-4AE9-88E9-E183227EFE61}" srcOrd="2" destOrd="0" parTransId="{4797FBAC-47B5-4680-A537-7415642CFE84}" sibTransId="{612699F4-BFC7-4501-B443-0CCE792E7B27}"/>
    <dgm:cxn modelId="{BC82CDBB-08B6-447F-A3C3-29276B874948}" srcId="{8E84C1FC-6FAE-4D69-AD99-E6374CC8C316}" destId="{069BD527-5C3D-45A5-B5DD-26349598CBF1}" srcOrd="0" destOrd="0" parTransId="{EFE9B18F-4CDB-45C7-91CB-A488ED1FE71F}" sibTransId="{333D440E-D970-45C5-929D-904D6D452EA9}"/>
    <dgm:cxn modelId="{47A0B87C-FF74-4F1A-8BC1-29C2BEA1D547}" type="presOf" srcId="{069BD527-5C3D-45A5-B5DD-26349598CBF1}" destId="{7C43BE11-C407-45E3-81D6-A963EABEC6B4}" srcOrd="0" destOrd="0" presId="urn:microsoft.com/office/officeart/2005/8/layout/process3"/>
    <dgm:cxn modelId="{A9E3C282-0F9B-403E-9897-D787067E2491}" type="presOf" srcId="{028F2003-613E-4121-ADD1-8551BB54928A}" destId="{43086F52-7C0C-4E03-B5B0-028E4AB934F0}" srcOrd="1" destOrd="0" presId="urn:microsoft.com/office/officeart/2005/8/layout/process3"/>
    <dgm:cxn modelId="{40894ACA-A00C-456F-974D-3087A0FB2DB7}" type="presParOf" srcId="{23201167-798C-4E93-A53A-6D0A30932F10}" destId="{733EEC34-F644-4ACB-9122-43A69129A2BD}" srcOrd="0" destOrd="0" presId="urn:microsoft.com/office/officeart/2005/8/layout/process3"/>
    <dgm:cxn modelId="{37C5AB57-3244-4AC9-92CA-AFA54D1998FC}" type="presParOf" srcId="{733EEC34-F644-4ACB-9122-43A69129A2BD}" destId="{7C43BE11-C407-45E3-81D6-A963EABEC6B4}" srcOrd="0" destOrd="0" presId="urn:microsoft.com/office/officeart/2005/8/layout/process3"/>
    <dgm:cxn modelId="{78AC7DE0-7C0F-4ABF-B410-4A4F9897D50C}" type="presParOf" srcId="{733EEC34-F644-4ACB-9122-43A69129A2BD}" destId="{156BD8C7-B64C-4B07-AD29-E16058541B6F}" srcOrd="1" destOrd="0" presId="urn:microsoft.com/office/officeart/2005/8/layout/process3"/>
    <dgm:cxn modelId="{5148E646-6674-44A2-AF63-814E3D60591D}" type="presParOf" srcId="{733EEC34-F644-4ACB-9122-43A69129A2BD}" destId="{BAD7FFE8-DFCF-4B02-82B0-91205BFF1EB7}" srcOrd="2" destOrd="0" presId="urn:microsoft.com/office/officeart/2005/8/layout/process3"/>
    <dgm:cxn modelId="{1B6AFE1E-293C-4452-9015-C91895D442BA}" type="presParOf" srcId="{23201167-798C-4E93-A53A-6D0A30932F10}" destId="{4DA776CB-A757-47EA-A7F0-89D42A4F391E}" srcOrd="1" destOrd="0" presId="urn:microsoft.com/office/officeart/2005/8/layout/process3"/>
    <dgm:cxn modelId="{DA24D756-529A-486B-AF3A-D07E0CAC04BE}" type="presParOf" srcId="{4DA776CB-A757-47EA-A7F0-89D42A4F391E}" destId="{0A1AEF62-53C1-4410-B99C-0B40BD17FE04}" srcOrd="0" destOrd="0" presId="urn:microsoft.com/office/officeart/2005/8/layout/process3"/>
    <dgm:cxn modelId="{5C167A46-234A-4F4F-8C29-7D6FE9BEB40F}" type="presParOf" srcId="{23201167-798C-4E93-A53A-6D0A30932F10}" destId="{25E749B9-DDA0-4C10-9E18-0984D8C8886D}" srcOrd="2" destOrd="0" presId="urn:microsoft.com/office/officeart/2005/8/layout/process3"/>
    <dgm:cxn modelId="{CF433E7B-E0F3-4104-9E1A-07E53C3E6B96}" type="presParOf" srcId="{25E749B9-DDA0-4C10-9E18-0984D8C8886D}" destId="{18F5FF47-4629-474B-8446-794B0C0D9A30}" srcOrd="0" destOrd="0" presId="urn:microsoft.com/office/officeart/2005/8/layout/process3"/>
    <dgm:cxn modelId="{30375C3D-6D4C-440F-A420-42AF415F9040}" type="presParOf" srcId="{25E749B9-DDA0-4C10-9E18-0984D8C8886D}" destId="{BEC583C5-873F-4A04-961C-77EB95795275}" srcOrd="1" destOrd="0" presId="urn:microsoft.com/office/officeart/2005/8/layout/process3"/>
    <dgm:cxn modelId="{70A6850F-68B7-4121-ACB1-B2989BB3F1CE}" type="presParOf" srcId="{25E749B9-DDA0-4C10-9E18-0984D8C8886D}" destId="{F4291DDB-9D2B-4EAB-811A-10CD4A9F17A3}" srcOrd="2" destOrd="0" presId="urn:microsoft.com/office/officeart/2005/8/layout/process3"/>
    <dgm:cxn modelId="{23ECBA44-54E9-47F1-B49C-B906C4BEBF14}" type="presParOf" srcId="{23201167-798C-4E93-A53A-6D0A30932F10}" destId="{F3790678-D617-4BA1-ABF5-808128E52DD9}" srcOrd="3" destOrd="0" presId="urn:microsoft.com/office/officeart/2005/8/layout/process3"/>
    <dgm:cxn modelId="{373F12C3-2385-45F0-AC77-5AE788E47256}" type="presParOf" srcId="{F3790678-D617-4BA1-ABF5-808128E52DD9}" destId="{43086F52-7C0C-4E03-B5B0-028E4AB934F0}" srcOrd="0" destOrd="0" presId="urn:microsoft.com/office/officeart/2005/8/layout/process3"/>
    <dgm:cxn modelId="{66587BEE-22B8-4F7B-92B3-5982686DAB6A}" type="presParOf" srcId="{23201167-798C-4E93-A53A-6D0A30932F10}" destId="{515B6979-2BDE-4F48-9A9B-06CDB0621649}" srcOrd="4" destOrd="0" presId="urn:microsoft.com/office/officeart/2005/8/layout/process3"/>
    <dgm:cxn modelId="{B8E0DDAB-32E8-4373-A95F-DA89CC75C72E}" type="presParOf" srcId="{515B6979-2BDE-4F48-9A9B-06CDB0621649}" destId="{CCEC34C4-5DB3-460C-980F-C0E9B929CCA8}" srcOrd="0" destOrd="0" presId="urn:microsoft.com/office/officeart/2005/8/layout/process3"/>
    <dgm:cxn modelId="{85CAC16C-E282-4765-A0DD-859973735B71}" type="presParOf" srcId="{515B6979-2BDE-4F48-9A9B-06CDB0621649}" destId="{C26FE6C2-45E1-492D-8D7E-F14ED323E5EE}" srcOrd="1" destOrd="0" presId="urn:microsoft.com/office/officeart/2005/8/layout/process3"/>
    <dgm:cxn modelId="{FCAB4769-96F1-4269-94DB-D9A90D72E28C}" type="presParOf" srcId="{515B6979-2BDE-4F48-9A9B-06CDB0621649}" destId="{662251E8-6A79-4C56-847B-DF50E690FD7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2BA5980-121B-436A-AC55-49166573F1D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ADA3E7D-2A9F-4752-B7D1-3384ABA38036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  <a:latin typeface="Berlin Sans FB" pitchFamily="34" charset="0"/>
            </a:rPr>
            <a:t>El crecimiento acelerado que han tenido las Cooperativas de Ahorro y Crédito en los últimos años, obedece a nichos de mercado con capacidad de ahorro, recepción de créditos y capacidad productiva para cumplir con su retorno (préstamos).</a:t>
          </a:r>
        </a:p>
      </dgm:t>
    </dgm:pt>
    <dgm:pt modelId="{A022CE95-50D4-49A0-AC2C-6A37B15B00AC}" type="parTrans" cxnId="{5B62A3F3-7C15-409D-B2E4-A9C40DCF5386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8E31A91F-3B8D-4896-9BE3-F73E0C4DABE1}" type="sibTrans" cxnId="{5B62A3F3-7C15-409D-B2E4-A9C40DCF5386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45F93A56-C74E-4C8A-893F-7A5A7969800D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  <a:latin typeface="Berlin Sans FB" pitchFamily="34" charset="0"/>
            </a:rPr>
            <a:t>Los cambios en el marco legal de las instituciones de micro finanzas, obligaron a que la entidad en estudio cambie su forma jurídica de Corporación a Cooperativa, bajo este enfoque y conforme a las normativas se reguló tan solo parte del Patrimonio a fin cumplir lo exigido conforme al Reglamento a la Ley Orgánica de Economía Popular y Solidaria Art. 7 inciso 4, lo cual afectó de manera significativa a los indicadores financieros de la institución.</a:t>
          </a:r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1648322D-42BA-49DA-8989-983B9A9AEFA5}" type="parTrans" cxnId="{0C0F0658-F523-474A-8B2B-756A955D729D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DB531E0A-7975-4626-AB61-D978F91E0E60}" type="sibTrans" cxnId="{0C0F0658-F523-474A-8B2B-756A955D729D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061131D0-2FC4-406C-8A30-E0C13361D672}">
      <dgm:prSet phldrT="[Texto]" custT="1"/>
      <dgm:spPr/>
      <dgm:t>
        <a:bodyPr/>
        <a:lstStyle/>
        <a:p>
          <a:pPr algn="ctr"/>
          <a:r>
            <a:rPr lang="es-EC" sz="1600" dirty="0" smtClean="0">
              <a:solidFill>
                <a:schemeClr val="bg1"/>
              </a:solidFill>
              <a:latin typeface="Berlin Sans FB" pitchFamily="34" charset="0"/>
            </a:rPr>
            <a:t>Limitado personal idóneo y una cultura organizacional poco prospectiva ha provocado que en la cooperativa no se realicen análisis de su situación financiera, por tanto no ha sido factible detectar oportunamente las falencias existentes y establecer cursos de acción que fomenten su desarrollo.</a:t>
          </a:r>
          <a:endParaRPr lang="es-EC" sz="1600" dirty="0">
            <a:solidFill>
              <a:schemeClr val="bg1"/>
            </a:solidFill>
            <a:latin typeface="Berlin Sans FB" pitchFamily="34" charset="0"/>
          </a:endParaRPr>
        </a:p>
      </dgm:t>
    </dgm:pt>
    <dgm:pt modelId="{8785CA7E-173E-413A-8ECF-E972CE45722F}" type="parTrans" cxnId="{4780F4A8-7B04-4F8A-82D4-F175B23742EA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0EADA0BE-298B-459F-8A2F-7659CDA3DC76}" type="sibTrans" cxnId="{4780F4A8-7B04-4F8A-82D4-F175B23742EA}">
      <dgm:prSet/>
      <dgm:spPr/>
      <dgm:t>
        <a:bodyPr/>
        <a:lstStyle/>
        <a:p>
          <a:pPr algn="ctr"/>
          <a:endParaRPr lang="es-EC" sz="2000">
            <a:solidFill>
              <a:schemeClr val="bg1"/>
            </a:solidFill>
            <a:latin typeface="Berlin Sans FB" pitchFamily="34" charset="0"/>
          </a:endParaRPr>
        </a:p>
      </dgm:t>
    </dgm:pt>
    <dgm:pt modelId="{B0F95A75-C903-4612-9988-516534105B3D}" type="pres">
      <dgm:prSet presAssocID="{E2BA5980-121B-436A-AC55-49166573F1D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824E61-69D3-4749-895F-66962B5FF18E}" type="pres">
      <dgm:prSet presAssocID="{8ADA3E7D-2A9F-4752-B7D1-3384ABA38036}" presName="comp" presStyleCnt="0"/>
      <dgm:spPr/>
    </dgm:pt>
    <dgm:pt modelId="{9E7AC952-3152-4131-836B-6FC4161830BF}" type="pres">
      <dgm:prSet presAssocID="{8ADA3E7D-2A9F-4752-B7D1-3384ABA38036}" presName="box" presStyleLbl="node1" presStyleIdx="0" presStyleCnt="3"/>
      <dgm:spPr/>
      <dgm:t>
        <a:bodyPr/>
        <a:lstStyle/>
        <a:p>
          <a:endParaRPr lang="es-EC"/>
        </a:p>
      </dgm:t>
    </dgm:pt>
    <dgm:pt modelId="{B5D5B061-ED81-4DD8-AA53-0B11DB41E95F}" type="pres">
      <dgm:prSet presAssocID="{8ADA3E7D-2A9F-4752-B7D1-3384ABA3803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DA19446-2B7E-4916-9164-5775BB699BA7}" type="pres">
      <dgm:prSet presAssocID="{8ADA3E7D-2A9F-4752-B7D1-3384ABA3803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A4171F-7A9D-4BD3-BD58-F989C875859C}" type="pres">
      <dgm:prSet presAssocID="{8E31A91F-3B8D-4896-9BE3-F73E0C4DABE1}" presName="spacer" presStyleCnt="0"/>
      <dgm:spPr/>
    </dgm:pt>
    <dgm:pt modelId="{0A4E68C0-D82F-4971-B51B-941384FFB2FD}" type="pres">
      <dgm:prSet presAssocID="{45F93A56-C74E-4C8A-893F-7A5A7969800D}" presName="comp" presStyleCnt="0"/>
      <dgm:spPr/>
    </dgm:pt>
    <dgm:pt modelId="{CD24AFFB-2937-428A-A36B-2EE30D9ED362}" type="pres">
      <dgm:prSet presAssocID="{45F93A56-C74E-4C8A-893F-7A5A7969800D}" presName="box" presStyleLbl="node1" presStyleIdx="1" presStyleCnt="3"/>
      <dgm:spPr/>
      <dgm:t>
        <a:bodyPr/>
        <a:lstStyle/>
        <a:p>
          <a:endParaRPr lang="es-EC"/>
        </a:p>
      </dgm:t>
    </dgm:pt>
    <dgm:pt modelId="{4E31D971-0DE4-4BC5-97E7-7BF90797354A}" type="pres">
      <dgm:prSet presAssocID="{45F93A56-C74E-4C8A-893F-7A5A7969800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25F7303-FE41-45B5-8248-E028A8CE9240}" type="pres">
      <dgm:prSet presAssocID="{45F93A56-C74E-4C8A-893F-7A5A7969800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C485C4-71D6-4357-A4BC-43546AA5A40B}" type="pres">
      <dgm:prSet presAssocID="{DB531E0A-7975-4626-AB61-D978F91E0E60}" presName="spacer" presStyleCnt="0"/>
      <dgm:spPr/>
    </dgm:pt>
    <dgm:pt modelId="{C6234220-1A33-4DDA-9A57-5C0D5CDA1413}" type="pres">
      <dgm:prSet presAssocID="{061131D0-2FC4-406C-8A30-E0C13361D672}" presName="comp" presStyleCnt="0"/>
      <dgm:spPr/>
    </dgm:pt>
    <dgm:pt modelId="{EA1A121F-EF91-4C0B-9DC8-0B36154CDDCF}" type="pres">
      <dgm:prSet presAssocID="{061131D0-2FC4-406C-8A30-E0C13361D672}" presName="box" presStyleLbl="node1" presStyleIdx="2" presStyleCnt="3"/>
      <dgm:spPr/>
      <dgm:t>
        <a:bodyPr/>
        <a:lstStyle/>
        <a:p>
          <a:endParaRPr lang="es-EC"/>
        </a:p>
      </dgm:t>
    </dgm:pt>
    <dgm:pt modelId="{AC9B37A0-D070-4233-BFAD-BDAAF9ECA21B}" type="pres">
      <dgm:prSet presAssocID="{061131D0-2FC4-406C-8A30-E0C13361D672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2891978-7449-4A98-85BB-ED221D1300C6}" type="pres">
      <dgm:prSet presAssocID="{061131D0-2FC4-406C-8A30-E0C13361D6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80F4A8-7B04-4F8A-82D4-F175B23742EA}" srcId="{E2BA5980-121B-436A-AC55-49166573F1D8}" destId="{061131D0-2FC4-406C-8A30-E0C13361D672}" srcOrd="2" destOrd="0" parTransId="{8785CA7E-173E-413A-8ECF-E972CE45722F}" sibTransId="{0EADA0BE-298B-459F-8A2F-7659CDA3DC76}"/>
    <dgm:cxn modelId="{158757D3-0ACB-4CE6-A7DA-14E30DFB2102}" type="presOf" srcId="{061131D0-2FC4-406C-8A30-E0C13361D672}" destId="{EA1A121F-EF91-4C0B-9DC8-0B36154CDDCF}" srcOrd="0" destOrd="0" presId="urn:microsoft.com/office/officeart/2005/8/layout/vList4"/>
    <dgm:cxn modelId="{18C077BF-05D1-471B-B699-47A485934FCF}" type="presOf" srcId="{45F93A56-C74E-4C8A-893F-7A5A7969800D}" destId="{325F7303-FE41-45B5-8248-E028A8CE9240}" srcOrd="1" destOrd="0" presId="urn:microsoft.com/office/officeart/2005/8/layout/vList4"/>
    <dgm:cxn modelId="{0C0F0658-F523-474A-8B2B-756A955D729D}" srcId="{E2BA5980-121B-436A-AC55-49166573F1D8}" destId="{45F93A56-C74E-4C8A-893F-7A5A7969800D}" srcOrd="1" destOrd="0" parTransId="{1648322D-42BA-49DA-8989-983B9A9AEFA5}" sibTransId="{DB531E0A-7975-4626-AB61-D978F91E0E60}"/>
    <dgm:cxn modelId="{25236E17-3B77-40D1-87A4-32CCCE47F9D7}" type="presOf" srcId="{8ADA3E7D-2A9F-4752-B7D1-3384ABA38036}" destId="{9E7AC952-3152-4131-836B-6FC4161830BF}" srcOrd="0" destOrd="0" presId="urn:microsoft.com/office/officeart/2005/8/layout/vList4"/>
    <dgm:cxn modelId="{5B62A3F3-7C15-409D-B2E4-A9C40DCF5386}" srcId="{E2BA5980-121B-436A-AC55-49166573F1D8}" destId="{8ADA3E7D-2A9F-4752-B7D1-3384ABA38036}" srcOrd="0" destOrd="0" parTransId="{A022CE95-50D4-49A0-AC2C-6A37B15B00AC}" sibTransId="{8E31A91F-3B8D-4896-9BE3-F73E0C4DABE1}"/>
    <dgm:cxn modelId="{68892D65-558A-4F72-8179-020EC516A4CA}" type="presOf" srcId="{061131D0-2FC4-406C-8A30-E0C13361D672}" destId="{82891978-7449-4A98-85BB-ED221D1300C6}" srcOrd="1" destOrd="0" presId="urn:microsoft.com/office/officeart/2005/8/layout/vList4"/>
    <dgm:cxn modelId="{9EC787D6-7056-472E-84A7-5B91E4163083}" type="presOf" srcId="{E2BA5980-121B-436A-AC55-49166573F1D8}" destId="{B0F95A75-C903-4612-9988-516534105B3D}" srcOrd="0" destOrd="0" presId="urn:microsoft.com/office/officeart/2005/8/layout/vList4"/>
    <dgm:cxn modelId="{FE435C67-58A0-4995-AF74-0B48E1635FC9}" type="presOf" srcId="{8ADA3E7D-2A9F-4752-B7D1-3384ABA38036}" destId="{BDA19446-2B7E-4916-9164-5775BB699BA7}" srcOrd="1" destOrd="0" presId="urn:microsoft.com/office/officeart/2005/8/layout/vList4"/>
    <dgm:cxn modelId="{7167A71C-3347-44C8-B0F5-8F2BAC1DA02F}" type="presOf" srcId="{45F93A56-C74E-4C8A-893F-7A5A7969800D}" destId="{CD24AFFB-2937-428A-A36B-2EE30D9ED362}" srcOrd="0" destOrd="0" presId="urn:microsoft.com/office/officeart/2005/8/layout/vList4"/>
    <dgm:cxn modelId="{9DEF51C1-34E3-47B2-A68C-5DB79DBAB0E7}" type="presParOf" srcId="{B0F95A75-C903-4612-9988-516534105B3D}" destId="{B6824E61-69D3-4749-895F-66962B5FF18E}" srcOrd="0" destOrd="0" presId="urn:microsoft.com/office/officeart/2005/8/layout/vList4"/>
    <dgm:cxn modelId="{20BA0E93-C7A9-4A4B-92EE-7E444C40E0E1}" type="presParOf" srcId="{B6824E61-69D3-4749-895F-66962B5FF18E}" destId="{9E7AC952-3152-4131-836B-6FC4161830BF}" srcOrd="0" destOrd="0" presId="urn:microsoft.com/office/officeart/2005/8/layout/vList4"/>
    <dgm:cxn modelId="{8A9A7BE3-96C8-406C-A500-1F3E027C74E0}" type="presParOf" srcId="{B6824E61-69D3-4749-895F-66962B5FF18E}" destId="{B5D5B061-ED81-4DD8-AA53-0B11DB41E95F}" srcOrd="1" destOrd="0" presId="urn:microsoft.com/office/officeart/2005/8/layout/vList4"/>
    <dgm:cxn modelId="{DE788E92-F92E-4862-86B3-FE01EB624F02}" type="presParOf" srcId="{B6824E61-69D3-4749-895F-66962B5FF18E}" destId="{BDA19446-2B7E-4916-9164-5775BB699BA7}" srcOrd="2" destOrd="0" presId="urn:microsoft.com/office/officeart/2005/8/layout/vList4"/>
    <dgm:cxn modelId="{C020FDF3-C975-41C9-8C23-A5CFE9B89A77}" type="presParOf" srcId="{B0F95A75-C903-4612-9988-516534105B3D}" destId="{CCA4171F-7A9D-4BD3-BD58-F989C875859C}" srcOrd="1" destOrd="0" presId="urn:microsoft.com/office/officeart/2005/8/layout/vList4"/>
    <dgm:cxn modelId="{7794F478-CAF4-416B-B17C-B0819C84D886}" type="presParOf" srcId="{B0F95A75-C903-4612-9988-516534105B3D}" destId="{0A4E68C0-D82F-4971-B51B-941384FFB2FD}" srcOrd="2" destOrd="0" presId="urn:microsoft.com/office/officeart/2005/8/layout/vList4"/>
    <dgm:cxn modelId="{1BAD8CF9-BBE9-48FF-8368-1367481715AD}" type="presParOf" srcId="{0A4E68C0-D82F-4971-B51B-941384FFB2FD}" destId="{CD24AFFB-2937-428A-A36B-2EE30D9ED362}" srcOrd="0" destOrd="0" presId="urn:microsoft.com/office/officeart/2005/8/layout/vList4"/>
    <dgm:cxn modelId="{99677535-6A05-43F8-8512-787FBFA6C062}" type="presParOf" srcId="{0A4E68C0-D82F-4971-B51B-941384FFB2FD}" destId="{4E31D971-0DE4-4BC5-97E7-7BF90797354A}" srcOrd="1" destOrd="0" presId="urn:microsoft.com/office/officeart/2005/8/layout/vList4"/>
    <dgm:cxn modelId="{C1F8E8A2-97D6-43A0-9553-CF2519168EF1}" type="presParOf" srcId="{0A4E68C0-D82F-4971-B51B-941384FFB2FD}" destId="{325F7303-FE41-45B5-8248-E028A8CE9240}" srcOrd="2" destOrd="0" presId="urn:microsoft.com/office/officeart/2005/8/layout/vList4"/>
    <dgm:cxn modelId="{99719741-CD0B-4D60-A96E-79C335583354}" type="presParOf" srcId="{B0F95A75-C903-4612-9988-516534105B3D}" destId="{E3C485C4-71D6-4357-A4BC-43546AA5A40B}" srcOrd="3" destOrd="0" presId="urn:microsoft.com/office/officeart/2005/8/layout/vList4"/>
    <dgm:cxn modelId="{D0C9C607-3E68-44B2-BB50-BEC97E421CB7}" type="presParOf" srcId="{B0F95A75-C903-4612-9988-516534105B3D}" destId="{C6234220-1A33-4DDA-9A57-5C0D5CDA1413}" srcOrd="4" destOrd="0" presId="urn:microsoft.com/office/officeart/2005/8/layout/vList4"/>
    <dgm:cxn modelId="{85B888F6-8AA3-42E7-B376-BBFC71B43F84}" type="presParOf" srcId="{C6234220-1A33-4DDA-9A57-5C0D5CDA1413}" destId="{EA1A121F-EF91-4C0B-9DC8-0B36154CDDCF}" srcOrd="0" destOrd="0" presId="urn:microsoft.com/office/officeart/2005/8/layout/vList4"/>
    <dgm:cxn modelId="{6339E54F-11F7-451E-AB23-646F2A935E4C}" type="presParOf" srcId="{C6234220-1A33-4DDA-9A57-5C0D5CDA1413}" destId="{AC9B37A0-D070-4233-BFAD-BDAAF9ECA21B}" srcOrd="1" destOrd="0" presId="urn:microsoft.com/office/officeart/2005/8/layout/vList4"/>
    <dgm:cxn modelId="{009CEEB0-1BB0-4FD2-BF8F-699D5379E5D9}" type="presParOf" srcId="{C6234220-1A33-4DDA-9A57-5C0D5CDA1413}" destId="{82891978-7449-4A98-85BB-ED221D1300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91EFA-C40C-44A8-BC60-F34926AA51ED}">
      <dsp:nvSpPr>
        <dsp:cNvPr id="0" name=""/>
        <dsp:cNvSpPr/>
      </dsp:nvSpPr>
      <dsp:spPr>
        <a:xfrm>
          <a:off x="1310237" y="135048"/>
          <a:ext cx="5633726" cy="5633726"/>
        </a:xfrm>
        <a:prstGeom prst="circularArrow">
          <a:avLst>
            <a:gd name="adj1" fmla="val 5274"/>
            <a:gd name="adj2" fmla="val 312630"/>
            <a:gd name="adj3" fmla="val 14227265"/>
            <a:gd name="adj4" fmla="val 17127525"/>
            <a:gd name="adj5" fmla="val 547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tint val="4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tint val="4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C1E9278-3AEE-4A9D-A164-3AEBBE3EDD18}">
      <dsp:nvSpPr>
        <dsp:cNvPr id="0" name=""/>
        <dsp:cNvSpPr/>
      </dsp:nvSpPr>
      <dsp:spPr>
        <a:xfrm>
          <a:off x="3055625" y="-60951"/>
          <a:ext cx="2142951" cy="1477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Berlin Sans FB Demi" pitchFamily="34" charset="0"/>
            </a:rPr>
            <a:t>CAPÍTULO 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sng" kern="1200" dirty="0" smtClean="0">
              <a:solidFill>
                <a:schemeClr val="bg1"/>
              </a:solidFill>
              <a:latin typeface="Berlin Sans FB Demi" pitchFamily="34" charset="0"/>
            </a:rPr>
            <a:t>INTRODUCCIÓN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none" kern="1200" dirty="0" smtClean="0">
              <a:solidFill>
                <a:schemeClr val="bg1"/>
              </a:solidFill>
              <a:latin typeface="Berlin Sans FB Demi" pitchFamily="34" charset="0"/>
            </a:rPr>
            <a:t>EL PROBLEMA</a:t>
          </a:r>
        </a:p>
      </dsp:txBody>
      <dsp:txXfrm>
        <a:off x="3127735" y="11159"/>
        <a:ext cx="1998731" cy="1332959"/>
      </dsp:txXfrm>
    </dsp:sp>
    <dsp:sp modelId="{617F8CD7-C333-49EA-B976-2939DD0D6646}">
      <dsp:nvSpPr>
        <dsp:cNvPr id="0" name=""/>
        <dsp:cNvSpPr/>
      </dsp:nvSpPr>
      <dsp:spPr>
        <a:xfrm>
          <a:off x="5581295" y="1488803"/>
          <a:ext cx="2142951" cy="16064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Berlin Sans FB Demi" pitchFamily="34" charset="0"/>
            </a:rPr>
            <a:t>CAPÍTULO 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sng" kern="1200" dirty="0" smtClean="0">
              <a:solidFill>
                <a:schemeClr val="bg1"/>
              </a:solidFill>
              <a:latin typeface="Berlin Sans FB Demi" pitchFamily="34" charset="0"/>
            </a:rPr>
            <a:t>MARCO TEÓRICO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kern="1200" dirty="0">
            <a:solidFill>
              <a:schemeClr val="bg1"/>
            </a:solidFill>
            <a:latin typeface="Berlin Sans FB Demi" pitchFamily="34" charset="0"/>
          </a:endParaRPr>
        </a:p>
      </dsp:txBody>
      <dsp:txXfrm>
        <a:off x="5659716" y="1567224"/>
        <a:ext cx="1986109" cy="1449610"/>
      </dsp:txXfrm>
    </dsp:sp>
    <dsp:sp modelId="{9F866AE5-322E-47BA-9512-B776CCFE03D8}">
      <dsp:nvSpPr>
        <dsp:cNvPr id="0" name=""/>
        <dsp:cNvSpPr/>
      </dsp:nvSpPr>
      <dsp:spPr>
        <a:xfrm>
          <a:off x="5221253" y="4147114"/>
          <a:ext cx="2142951" cy="14964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Berlin Sans FB Demi" pitchFamily="34" charset="0"/>
            </a:rPr>
            <a:t>CAPÍTULO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u="sng" kern="1200" dirty="0" smtClean="0">
              <a:solidFill>
                <a:schemeClr val="bg1"/>
              </a:solidFill>
              <a:latin typeface="Berlin Sans FB Demi" pitchFamily="34" charset="0"/>
            </a:rPr>
            <a:t>ANÁLISIS SITUACIONAL</a:t>
          </a:r>
        </a:p>
      </dsp:txBody>
      <dsp:txXfrm>
        <a:off x="5294305" y="4220166"/>
        <a:ext cx="1996847" cy="1350383"/>
      </dsp:txXfrm>
    </dsp:sp>
    <dsp:sp modelId="{3DFF69ED-C99C-4530-AEA7-773AFF5CE358}">
      <dsp:nvSpPr>
        <dsp:cNvPr id="0" name=""/>
        <dsp:cNvSpPr/>
      </dsp:nvSpPr>
      <dsp:spPr>
        <a:xfrm>
          <a:off x="1116777" y="4369120"/>
          <a:ext cx="2142951" cy="10714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bg1"/>
              </a:solidFill>
              <a:latin typeface="Berlin Sans FB Demi" pitchFamily="34" charset="0"/>
            </a:rPr>
            <a:t>CAPÍTULO 4: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u="sng" kern="1200" dirty="0" smtClean="0">
              <a:solidFill>
                <a:schemeClr val="bg1"/>
              </a:solidFill>
              <a:latin typeface="Berlin Sans FB Demi" pitchFamily="34" charset="0"/>
            </a:rPr>
            <a:t>MODELO DE GESTIÓN FINANCIERA</a:t>
          </a:r>
        </a:p>
      </dsp:txBody>
      <dsp:txXfrm>
        <a:off x="1169082" y="4421425"/>
        <a:ext cx="2038341" cy="966865"/>
      </dsp:txXfrm>
    </dsp:sp>
    <dsp:sp modelId="{9851CE62-8D9D-4112-954D-62FEE87559B1}">
      <dsp:nvSpPr>
        <dsp:cNvPr id="0" name=""/>
        <dsp:cNvSpPr/>
      </dsp:nvSpPr>
      <dsp:spPr>
        <a:xfrm>
          <a:off x="467398" y="1492039"/>
          <a:ext cx="2142951" cy="16064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6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6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bg1"/>
              </a:solidFill>
              <a:latin typeface="Berlin Sans FB Demi" pitchFamily="34" charset="0"/>
            </a:rPr>
            <a:t>CAPÍTULO 5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u="sng" kern="1200" dirty="0" smtClean="0">
              <a:solidFill>
                <a:schemeClr val="bg1"/>
              </a:solidFill>
              <a:latin typeface="Berlin Sans FB Demi" pitchFamily="34" charset="0"/>
              <a:cs typeface="Aharoni" pitchFamily="2" charset="-79"/>
            </a:rPr>
            <a:t>CONCLUSIONES Y  RECOMENDACIONES</a:t>
          </a:r>
          <a:endParaRPr lang="es-EC" sz="1500" b="1" kern="1200" dirty="0">
            <a:solidFill>
              <a:schemeClr val="bg1"/>
            </a:solidFill>
            <a:latin typeface="Berlin Sans FB Demi" pitchFamily="34" charset="0"/>
          </a:endParaRPr>
        </a:p>
      </dsp:txBody>
      <dsp:txXfrm>
        <a:off x="545820" y="1570461"/>
        <a:ext cx="1986107" cy="1449630"/>
      </dsp:txXfrm>
    </dsp:sp>
    <dsp:sp modelId="{8F934BB3-822A-4DE9-8397-1CB0995A0DB9}">
      <dsp:nvSpPr>
        <dsp:cNvPr id="0" name=""/>
        <dsp:cNvSpPr/>
      </dsp:nvSpPr>
      <dsp:spPr>
        <a:xfrm>
          <a:off x="3133012" y="1920835"/>
          <a:ext cx="2252906" cy="229006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chemeClr val="bg1"/>
              </a:solidFill>
              <a:latin typeface="Berlin Sans FB Demi" pitchFamily="34" charset="0"/>
            </a:rPr>
            <a:t>MODELO DE GESTIÓN FINANCIERA PARA LA </a:t>
          </a:r>
          <a:r>
            <a:rPr lang="es-EC" sz="1500" b="1" kern="1200" dirty="0" smtClean="0">
              <a:solidFill>
                <a:schemeClr val="bg1"/>
              </a:solidFill>
              <a:latin typeface="Berlin Sans FB Demi" pitchFamily="34" charset="0"/>
            </a:rPr>
            <a:t>COOPERATIVA DE AHORRO Y CRÉDITO PAKARYMUY LTDA</a:t>
          </a:r>
          <a:endParaRPr lang="es-EC" sz="1500" b="1" u="sng" kern="1200" dirty="0">
            <a:solidFill>
              <a:schemeClr val="bg1"/>
            </a:solidFill>
            <a:latin typeface="Berlin Sans FB Demi" pitchFamily="34" charset="0"/>
            <a:cs typeface="Aharoni" pitchFamily="2" charset="-79"/>
          </a:endParaRPr>
        </a:p>
      </dsp:txBody>
      <dsp:txXfrm>
        <a:off x="3242990" y="2030813"/>
        <a:ext cx="2032950" cy="20701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39AE3-6A41-45A9-A119-48CC884F0F94}">
      <dsp:nvSpPr>
        <dsp:cNvPr id="0" name=""/>
        <dsp:cNvSpPr/>
      </dsp:nvSpPr>
      <dsp:spPr>
        <a:xfrm>
          <a:off x="0" y="0"/>
          <a:ext cx="7344816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Berlin Sans FB" pitchFamily="34" charset="0"/>
            </a:rPr>
            <a:t>Expansión y especialización de los servicios y productos cooperativos, a fin de satisfacer las necesidades del mercado.</a:t>
          </a:r>
          <a:endParaRPr lang="es-EC" sz="2100" kern="1200" dirty="0">
            <a:solidFill>
              <a:schemeClr val="bg1"/>
            </a:solidFill>
            <a:latin typeface="Berlin Sans FB" pitchFamily="34" charset="0"/>
          </a:endParaRPr>
        </a:p>
      </dsp:txBody>
      <dsp:txXfrm>
        <a:off x="1621980" y="0"/>
        <a:ext cx="5722835" cy="1530170"/>
      </dsp:txXfrm>
    </dsp:sp>
    <dsp:sp modelId="{93F43FA3-28D8-4E1E-B184-6858E521988E}">
      <dsp:nvSpPr>
        <dsp:cNvPr id="0" name=""/>
        <dsp:cNvSpPr/>
      </dsp:nvSpPr>
      <dsp:spPr>
        <a:xfrm>
          <a:off x="153017" y="153017"/>
          <a:ext cx="1468963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32081-1AB4-4BC6-9403-FB2321B348F3}">
      <dsp:nvSpPr>
        <dsp:cNvPr id="0" name=""/>
        <dsp:cNvSpPr/>
      </dsp:nvSpPr>
      <dsp:spPr>
        <a:xfrm>
          <a:off x="0" y="1683187"/>
          <a:ext cx="7344816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Berlin Sans FB" pitchFamily="34" charset="0"/>
            </a:rPr>
            <a:t>Regularizar la totalidad de Patrimonio conforme a las estrategias definidas en el Modelo de Gestión Financiera Propuesto, a fin de reflejar la verdadera situación patrimonial de la cooperativa.</a:t>
          </a:r>
          <a:endParaRPr lang="es-EC" sz="2100" kern="1200" dirty="0">
            <a:solidFill>
              <a:schemeClr val="bg1"/>
            </a:solidFill>
            <a:latin typeface="Berlin Sans FB" pitchFamily="34" charset="0"/>
          </a:endParaRPr>
        </a:p>
      </dsp:txBody>
      <dsp:txXfrm>
        <a:off x="1621980" y="1683187"/>
        <a:ext cx="5722835" cy="1530170"/>
      </dsp:txXfrm>
    </dsp:sp>
    <dsp:sp modelId="{AEB11164-AE3C-4B5E-8DDB-911AFB6DBA67}">
      <dsp:nvSpPr>
        <dsp:cNvPr id="0" name=""/>
        <dsp:cNvSpPr/>
      </dsp:nvSpPr>
      <dsp:spPr>
        <a:xfrm>
          <a:off x="153017" y="1836203"/>
          <a:ext cx="1468963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E9555-0F8F-4486-AA9D-A6535C064E70}">
      <dsp:nvSpPr>
        <dsp:cNvPr id="0" name=""/>
        <dsp:cNvSpPr/>
      </dsp:nvSpPr>
      <dsp:spPr>
        <a:xfrm>
          <a:off x="0" y="3366374"/>
          <a:ext cx="7344816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>
              <a:solidFill>
                <a:schemeClr val="bg1"/>
              </a:solidFill>
              <a:latin typeface="Berlin Sans FB" pitchFamily="34" charset="0"/>
            </a:rPr>
            <a:t>Capacitar al personal de la cooperativa en el área contable financiera, a fin de monitorear la situación financiera e indicadores; mediante el  Modelo de Gestión Financiera propuesto.</a:t>
          </a:r>
          <a:endParaRPr lang="es-EC" sz="2100" kern="1200" dirty="0">
            <a:solidFill>
              <a:schemeClr val="bg1"/>
            </a:solidFill>
            <a:latin typeface="Berlin Sans FB" pitchFamily="34" charset="0"/>
          </a:endParaRPr>
        </a:p>
      </dsp:txBody>
      <dsp:txXfrm>
        <a:off x="1621980" y="3366374"/>
        <a:ext cx="5722835" cy="1530170"/>
      </dsp:txXfrm>
    </dsp:sp>
    <dsp:sp modelId="{FF8B236C-D1A8-4587-BDD0-4D77E8EB3EA5}">
      <dsp:nvSpPr>
        <dsp:cNvPr id="0" name=""/>
        <dsp:cNvSpPr/>
      </dsp:nvSpPr>
      <dsp:spPr>
        <a:xfrm>
          <a:off x="153017" y="3519391"/>
          <a:ext cx="1468963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F891-5A0F-4FAF-A21B-6FC0105B9581}">
      <dsp:nvSpPr>
        <dsp:cNvPr id="0" name=""/>
        <dsp:cNvSpPr/>
      </dsp:nvSpPr>
      <dsp:spPr>
        <a:xfrm>
          <a:off x="170042" y="431834"/>
          <a:ext cx="4042444" cy="12632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5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Berlin Sans FB" pitchFamily="34" charset="0"/>
            </a:rPr>
            <a:t>Toma de decisiones bajo un marco lógico y fundamentado. </a:t>
          </a:r>
          <a:endParaRPr lang="es-EC" sz="2000" kern="1200" dirty="0">
            <a:latin typeface="Berlin Sans FB" pitchFamily="34" charset="0"/>
          </a:endParaRPr>
        </a:p>
      </dsp:txBody>
      <dsp:txXfrm>
        <a:off x="170042" y="431834"/>
        <a:ext cx="4042444" cy="1263264"/>
      </dsp:txXfrm>
    </dsp:sp>
    <dsp:sp modelId="{91718449-3C2D-47DF-92C7-98C4F9793EA9}">
      <dsp:nvSpPr>
        <dsp:cNvPr id="0" name=""/>
        <dsp:cNvSpPr/>
      </dsp:nvSpPr>
      <dsp:spPr>
        <a:xfrm>
          <a:off x="1606" y="249362"/>
          <a:ext cx="884284" cy="13264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1767FA-9396-4472-B1A8-8648D8A6F492}">
      <dsp:nvSpPr>
        <dsp:cNvPr id="0" name=""/>
        <dsp:cNvSpPr/>
      </dsp:nvSpPr>
      <dsp:spPr>
        <a:xfrm>
          <a:off x="4554036" y="431834"/>
          <a:ext cx="4042444" cy="12632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5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Berlin Sans FB" pitchFamily="34" charset="0"/>
            </a:rPr>
            <a:t>Conocimiento de la situación actual y futura de la cooperativa.</a:t>
          </a:r>
          <a:endParaRPr lang="es-EC" sz="2000" kern="1200" dirty="0">
            <a:latin typeface="Berlin Sans FB" pitchFamily="34" charset="0"/>
          </a:endParaRPr>
        </a:p>
      </dsp:txBody>
      <dsp:txXfrm>
        <a:off x="4554036" y="431834"/>
        <a:ext cx="4042444" cy="1263264"/>
      </dsp:txXfrm>
    </dsp:sp>
    <dsp:sp modelId="{76A8EB34-1573-4907-8AA5-0E30B59BAEFD}">
      <dsp:nvSpPr>
        <dsp:cNvPr id="0" name=""/>
        <dsp:cNvSpPr/>
      </dsp:nvSpPr>
      <dsp:spPr>
        <a:xfrm>
          <a:off x="4385600" y="249362"/>
          <a:ext cx="884284" cy="13264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7C461-EC8C-44DD-8709-AAA0014D3185}">
      <dsp:nvSpPr>
        <dsp:cNvPr id="0" name=""/>
        <dsp:cNvSpPr/>
      </dsp:nvSpPr>
      <dsp:spPr>
        <a:xfrm>
          <a:off x="170042" y="2022143"/>
          <a:ext cx="4042444" cy="12632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5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Berlin Sans FB" pitchFamily="34" charset="0"/>
            </a:rPr>
            <a:t>Definición de estrategias de carácter preventivo y correctivo </a:t>
          </a:r>
          <a:endParaRPr lang="es-EC" sz="2000" kern="1200" dirty="0">
            <a:latin typeface="Berlin Sans FB" pitchFamily="34" charset="0"/>
          </a:endParaRPr>
        </a:p>
      </dsp:txBody>
      <dsp:txXfrm>
        <a:off x="170042" y="2022143"/>
        <a:ext cx="4042444" cy="1263264"/>
      </dsp:txXfrm>
    </dsp:sp>
    <dsp:sp modelId="{F7D18772-AFAE-4C3D-B9B6-4F067D3BC23D}">
      <dsp:nvSpPr>
        <dsp:cNvPr id="0" name=""/>
        <dsp:cNvSpPr/>
      </dsp:nvSpPr>
      <dsp:spPr>
        <a:xfrm>
          <a:off x="1606" y="1839671"/>
          <a:ext cx="884284" cy="132642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4F4E3-710C-4E24-BE6D-6C94953744A4}">
      <dsp:nvSpPr>
        <dsp:cNvPr id="0" name=""/>
        <dsp:cNvSpPr/>
      </dsp:nvSpPr>
      <dsp:spPr>
        <a:xfrm>
          <a:off x="4554036" y="2022143"/>
          <a:ext cx="4042444" cy="12632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5651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Berlin Sans FB" pitchFamily="34" charset="0"/>
            </a:rPr>
            <a:t>Cumplimiento </a:t>
          </a:r>
          <a:r>
            <a:rPr lang="es-ES" sz="2000" kern="1200" smtClean="0">
              <a:latin typeface="Berlin Sans FB" pitchFamily="34" charset="0"/>
            </a:rPr>
            <a:t>de los parámetros </a:t>
          </a:r>
          <a:r>
            <a:rPr lang="es-ES" sz="2000" kern="1200" dirty="0" smtClean="0">
              <a:latin typeface="Berlin Sans FB" pitchFamily="34" charset="0"/>
            </a:rPr>
            <a:t>de ayuda mutua y desarrollo colectivo</a:t>
          </a:r>
          <a:endParaRPr lang="es-EC" sz="2000" kern="1200" dirty="0">
            <a:latin typeface="Berlin Sans FB" pitchFamily="34" charset="0"/>
          </a:endParaRPr>
        </a:p>
      </dsp:txBody>
      <dsp:txXfrm>
        <a:off x="4554036" y="2022143"/>
        <a:ext cx="4042444" cy="1263264"/>
      </dsp:txXfrm>
    </dsp:sp>
    <dsp:sp modelId="{3B95F2EB-FC51-43DD-8496-9725B75D8718}">
      <dsp:nvSpPr>
        <dsp:cNvPr id="0" name=""/>
        <dsp:cNvSpPr/>
      </dsp:nvSpPr>
      <dsp:spPr>
        <a:xfrm>
          <a:off x="4385600" y="1839671"/>
          <a:ext cx="884284" cy="13264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F162E-5F74-406B-989F-550D3284BB2D}">
      <dsp:nvSpPr>
        <dsp:cNvPr id="0" name=""/>
        <dsp:cNvSpPr/>
      </dsp:nvSpPr>
      <dsp:spPr>
        <a:xfrm>
          <a:off x="2264174" y="661"/>
          <a:ext cx="5914243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solidFill>
              <a:schemeClr val="bg1"/>
            </a:solidFill>
            <a:latin typeface="Berlin Sans FB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>
              <a:latin typeface="Berlin Sans FB" pitchFamily="34" charset="0"/>
            </a:rPr>
            <a:t>Diseñar un Modelo de Gestión Financiera para la Cooperativa de Ahorro y Crédito Pakarymuy; a través de la determinación de insumos financieros; análisis interno y externo; y la proyección de tendencias de las distintas variables financieras; para disponer de información útil y relevante para la toma de decisiones.</a:t>
          </a:r>
          <a:endParaRPr lang="es-EC" sz="1600" kern="1200" dirty="0">
            <a:latin typeface="Berlin Sans FB" pitchFamily="34" charset="0"/>
          </a:endParaRPr>
        </a:p>
      </dsp:txBody>
      <dsp:txXfrm>
        <a:off x="2264174" y="323122"/>
        <a:ext cx="4946860" cy="1934765"/>
      </dsp:txXfrm>
    </dsp:sp>
    <dsp:sp modelId="{010DABBB-7D29-406E-834F-9665674F0ECE}">
      <dsp:nvSpPr>
        <dsp:cNvPr id="0" name=""/>
        <dsp:cNvSpPr/>
      </dsp:nvSpPr>
      <dsp:spPr>
        <a:xfrm>
          <a:off x="184246" y="661"/>
          <a:ext cx="2079928" cy="2579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smtClean="0">
              <a:latin typeface="Berlin Sans FB" pitchFamily="34" charset="0"/>
            </a:rPr>
            <a:t>OBJETIVO GENERAL</a:t>
          </a:r>
          <a:endParaRPr lang="es-EC" sz="1800" b="0" kern="1200" dirty="0">
            <a:latin typeface="Berlin Sans FB" pitchFamily="34" charset="0"/>
          </a:endParaRPr>
        </a:p>
      </dsp:txBody>
      <dsp:txXfrm>
        <a:off x="285780" y="102195"/>
        <a:ext cx="1876860" cy="2376619"/>
      </dsp:txXfrm>
    </dsp:sp>
    <dsp:sp modelId="{8FC46DC2-9C03-45D8-976F-20F14F4F6DB9}">
      <dsp:nvSpPr>
        <dsp:cNvPr id="0" name=""/>
        <dsp:cNvSpPr/>
      </dsp:nvSpPr>
      <dsp:spPr>
        <a:xfrm>
          <a:off x="2264174" y="2838317"/>
          <a:ext cx="5914243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solidFill>
              <a:schemeClr val="bg1"/>
            </a:solidFill>
            <a:latin typeface="Berlin Sans FB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>
              <a:latin typeface="Berlin Sans FB" pitchFamily="34" charset="0"/>
            </a:rPr>
            <a:t>Recopilar la información financiera histórica de la entidad</a:t>
          </a:r>
          <a:endParaRPr lang="es-EC" sz="1600" kern="1200" dirty="0">
            <a:latin typeface="Berlin Sans FB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>
              <a:latin typeface="Berlin Sans FB" pitchFamily="34" charset="0"/>
            </a:rPr>
            <a:t>Realizar un análisis situacional de la entidad</a:t>
          </a:r>
          <a:endParaRPr lang="es-EC" sz="1600" kern="1200" dirty="0">
            <a:latin typeface="Berlin Sans FB" pitchFamily="34" charset="0"/>
          </a:endParaRPr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smtClean="0">
              <a:latin typeface="Berlin Sans FB" pitchFamily="34" charset="0"/>
            </a:rPr>
            <a:t>Desarrollar un modelo de proyección financiera</a:t>
          </a:r>
          <a:endParaRPr lang="es-EC" sz="1600" kern="1200" dirty="0">
            <a:latin typeface="Berlin Sans FB" pitchFamily="34" charset="0"/>
          </a:endParaRPr>
        </a:p>
      </dsp:txBody>
      <dsp:txXfrm>
        <a:off x="2264174" y="3160778"/>
        <a:ext cx="4946860" cy="1934765"/>
      </dsp:txXfrm>
    </dsp:sp>
    <dsp:sp modelId="{3234A5FF-8E5E-4D19-9873-743CF630599F}">
      <dsp:nvSpPr>
        <dsp:cNvPr id="0" name=""/>
        <dsp:cNvSpPr/>
      </dsp:nvSpPr>
      <dsp:spPr>
        <a:xfrm>
          <a:off x="184246" y="2838317"/>
          <a:ext cx="2079928" cy="25796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Berlin Sans FB" pitchFamily="34" charset="0"/>
            </a:rPr>
            <a:t>OBJETIVOS ESPECÍFICOS</a:t>
          </a:r>
          <a:endParaRPr lang="es-EC" sz="1800" b="0" kern="1200" dirty="0">
            <a:latin typeface="Berlin Sans FB" pitchFamily="34" charset="0"/>
          </a:endParaRPr>
        </a:p>
      </dsp:txBody>
      <dsp:txXfrm>
        <a:off x="285780" y="2939851"/>
        <a:ext cx="1876860" cy="2376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D3890-F68E-41BA-A1A0-C3F36ABE9594}">
      <dsp:nvSpPr>
        <dsp:cNvPr id="0" name=""/>
        <dsp:cNvSpPr/>
      </dsp:nvSpPr>
      <dsp:spPr>
        <a:xfrm rot="2698822">
          <a:off x="1764992" y="3917334"/>
          <a:ext cx="56359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63598" y="32607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4622-6C25-41EC-8314-C6F8DE7B9266}">
      <dsp:nvSpPr>
        <dsp:cNvPr id="0" name=""/>
        <dsp:cNvSpPr/>
      </dsp:nvSpPr>
      <dsp:spPr>
        <a:xfrm>
          <a:off x="1847461" y="2808215"/>
          <a:ext cx="14491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44911" y="32607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56134C-8051-4289-BEA7-5CA31F032E2B}">
      <dsp:nvSpPr>
        <dsp:cNvPr id="0" name=""/>
        <dsp:cNvSpPr/>
      </dsp:nvSpPr>
      <dsp:spPr>
        <a:xfrm rot="18760960">
          <a:off x="1689967" y="1699848"/>
          <a:ext cx="53819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538192" y="32607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E95F7-454A-4A0A-ACA6-4C1C739CB2FB}">
      <dsp:nvSpPr>
        <dsp:cNvPr id="0" name=""/>
        <dsp:cNvSpPr/>
      </dsp:nvSpPr>
      <dsp:spPr>
        <a:xfrm>
          <a:off x="-85581" y="1972392"/>
          <a:ext cx="2044989" cy="17368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BFCD1D-DAD5-482A-A9D6-B36F6362F8E1}">
      <dsp:nvSpPr>
        <dsp:cNvPr id="0" name=""/>
        <dsp:cNvSpPr/>
      </dsp:nvSpPr>
      <dsp:spPr>
        <a:xfrm>
          <a:off x="1777135" y="135811"/>
          <a:ext cx="1869227" cy="1560941"/>
        </a:xfrm>
        <a:prstGeom prst="ellipse">
          <a:avLst/>
        </a:prstGeom>
        <a:gradFill rotWithShape="0">
          <a:gsLst>
            <a:gs pos="0">
              <a:schemeClr val="accent5">
                <a:hueOff val="2697287"/>
                <a:satOff val="-5086"/>
                <a:lumOff val="1699"/>
                <a:alphaOff val="0"/>
                <a:shade val="52000"/>
                <a:satMod val="105000"/>
              </a:schemeClr>
            </a:gs>
            <a:gs pos="47500">
              <a:schemeClr val="accent5">
                <a:hueOff val="2697287"/>
                <a:satOff val="-5086"/>
                <a:lumOff val="1699"/>
                <a:alphaOff val="0"/>
                <a:shade val="89000"/>
                <a:satMod val="105000"/>
              </a:schemeClr>
            </a:gs>
            <a:gs pos="58500">
              <a:schemeClr val="accent5">
                <a:hueOff val="2697287"/>
                <a:satOff val="-5086"/>
                <a:lumOff val="1699"/>
                <a:alphaOff val="0"/>
                <a:shade val="89000"/>
                <a:satMod val="105000"/>
              </a:schemeClr>
            </a:gs>
            <a:gs pos="100000">
              <a:schemeClr val="accent5">
                <a:hueOff val="2697287"/>
                <a:satOff val="-5086"/>
                <a:lumOff val="1699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  <a:latin typeface="Berlin Sans FB Demi" pitchFamily="34" charset="0"/>
            </a:rPr>
            <a:t>HISTORIA</a:t>
          </a:r>
          <a:endParaRPr lang="es-EC" sz="1800" b="1" kern="1200" dirty="0">
            <a:solidFill>
              <a:schemeClr val="bg1"/>
            </a:solidFill>
            <a:latin typeface="Berlin Sans FB Demi" pitchFamily="34" charset="0"/>
          </a:endParaRPr>
        </a:p>
      </dsp:txBody>
      <dsp:txXfrm>
        <a:off x="2050877" y="364406"/>
        <a:ext cx="1321743" cy="1103751"/>
      </dsp:txXfrm>
    </dsp:sp>
    <dsp:sp modelId="{F18FE1E0-69A5-4E0C-849C-33CC194E9A3A}">
      <dsp:nvSpPr>
        <dsp:cNvPr id="0" name=""/>
        <dsp:cNvSpPr/>
      </dsp:nvSpPr>
      <dsp:spPr>
        <a:xfrm>
          <a:off x="1992372" y="2012142"/>
          <a:ext cx="2282501" cy="1657360"/>
        </a:xfrm>
        <a:prstGeom prst="ellipse">
          <a:avLst/>
        </a:prstGeom>
        <a:gradFill rotWithShape="0">
          <a:gsLst>
            <a:gs pos="0">
              <a:schemeClr val="accent5">
                <a:hueOff val="5394574"/>
                <a:satOff val="-10172"/>
                <a:lumOff val="3399"/>
                <a:alphaOff val="0"/>
                <a:shade val="52000"/>
                <a:satMod val="105000"/>
              </a:schemeClr>
            </a:gs>
            <a:gs pos="47500">
              <a:schemeClr val="accent5">
                <a:hueOff val="5394574"/>
                <a:satOff val="-10172"/>
                <a:lumOff val="3399"/>
                <a:alphaOff val="0"/>
                <a:shade val="89000"/>
                <a:satMod val="105000"/>
              </a:schemeClr>
            </a:gs>
            <a:gs pos="58500">
              <a:schemeClr val="accent5">
                <a:hueOff val="5394574"/>
                <a:satOff val="-10172"/>
                <a:lumOff val="3399"/>
                <a:alphaOff val="0"/>
                <a:shade val="89000"/>
                <a:satMod val="105000"/>
              </a:schemeClr>
            </a:gs>
            <a:gs pos="100000">
              <a:schemeClr val="accent5">
                <a:hueOff val="5394574"/>
                <a:satOff val="-10172"/>
                <a:lumOff val="3399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bg1"/>
              </a:solidFill>
              <a:latin typeface="Berlin Sans FB Demi" pitchFamily="34" charset="0"/>
            </a:rPr>
            <a:t>TIPO DE ORGANIZACIÓN</a:t>
          </a:r>
          <a:endParaRPr lang="es-EC" sz="1600" b="1" kern="1200" dirty="0">
            <a:solidFill>
              <a:schemeClr val="bg1"/>
            </a:solidFill>
            <a:latin typeface="Berlin Sans FB Demi" pitchFamily="34" charset="0"/>
          </a:endParaRPr>
        </a:p>
      </dsp:txBody>
      <dsp:txXfrm>
        <a:off x="2326637" y="2254857"/>
        <a:ext cx="1613971" cy="1171930"/>
      </dsp:txXfrm>
    </dsp:sp>
    <dsp:sp modelId="{F2F60C82-7A05-4064-8A4C-216CF336B185}">
      <dsp:nvSpPr>
        <dsp:cNvPr id="0" name=""/>
        <dsp:cNvSpPr/>
      </dsp:nvSpPr>
      <dsp:spPr>
        <a:xfrm>
          <a:off x="1857924" y="3984892"/>
          <a:ext cx="2009696" cy="1560941"/>
        </a:xfrm>
        <a:prstGeom prst="ellipse">
          <a:avLst/>
        </a:prstGeom>
        <a:gradFill rotWithShape="0">
          <a:gsLst>
            <a:gs pos="0">
              <a:schemeClr val="accent5">
                <a:hueOff val="8091860"/>
                <a:satOff val="-15258"/>
                <a:lumOff val="5098"/>
                <a:alphaOff val="0"/>
                <a:shade val="52000"/>
                <a:satMod val="105000"/>
              </a:schemeClr>
            </a:gs>
            <a:gs pos="47500">
              <a:schemeClr val="accent5">
                <a:hueOff val="8091860"/>
                <a:satOff val="-15258"/>
                <a:lumOff val="5098"/>
                <a:alphaOff val="0"/>
                <a:shade val="89000"/>
                <a:satMod val="105000"/>
              </a:schemeClr>
            </a:gs>
            <a:gs pos="58500">
              <a:schemeClr val="accent5">
                <a:hueOff val="8091860"/>
                <a:satOff val="-15258"/>
                <a:lumOff val="5098"/>
                <a:alphaOff val="0"/>
                <a:shade val="89000"/>
                <a:satMod val="105000"/>
              </a:schemeClr>
            </a:gs>
            <a:gs pos="100000">
              <a:schemeClr val="accent5">
                <a:hueOff val="8091860"/>
                <a:satOff val="-15258"/>
                <a:lumOff val="5098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solidFill>
                <a:schemeClr val="bg1"/>
              </a:solidFill>
              <a:latin typeface="Berlin Sans FB Demi" pitchFamily="34" charset="0"/>
            </a:rPr>
            <a:t>SECTOR DE LA ECONOMÍA  </a:t>
          </a:r>
          <a:endParaRPr lang="es-EC" sz="1800" b="1" kern="1200" dirty="0">
            <a:solidFill>
              <a:schemeClr val="bg1"/>
            </a:solidFill>
            <a:latin typeface="Berlin Sans FB Demi" pitchFamily="34" charset="0"/>
          </a:endParaRPr>
        </a:p>
      </dsp:txBody>
      <dsp:txXfrm>
        <a:off x="2152237" y="4213487"/>
        <a:ext cx="1421070" cy="1103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1EE3E-BCCF-4E5A-9927-23674815F66B}">
      <dsp:nvSpPr>
        <dsp:cNvPr id="0" name=""/>
        <dsp:cNvSpPr/>
      </dsp:nvSpPr>
      <dsp:spPr>
        <a:xfrm>
          <a:off x="0" y="803838"/>
          <a:ext cx="2801402" cy="168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Berlin Sans FB" pitchFamily="34" charset="0"/>
            </a:rPr>
            <a:t>FACTORES ECONÓMICOS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Berlin Sans FB" pitchFamily="34" charset="0"/>
            </a:rPr>
            <a:t>-Producto interno bruto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Berlin Sans FB" pitchFamily="34" charset="0"/>
            </a:rPr>
            <a:t>-Inflación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Berlin Sans FB" pitchFamily="34" charset="0"/>
            </a:rPr>
            <a:t>-Tasas de interés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Berlin Sans FB" pitchFamily="34" charset="0"/>
            </a:rPr>
            <a:t>-Colocaciones y Captaciones </a:t>
          </a:r>
          <a:endParaRPr lang="es-EC" sz="1600" b="0" kern="1200" dirty="0">
            <a:latin typeface="Berlin Sans FB" pitchFamily="34" charset="0"/>
          </a:endParaRPr>
        </a:p>
      </dsp:txBody>
      <dsp:txXfrm>
        <a:off x="0" y="803838"/>
        <a:ext cx="2801402" cy="1680841"/>
      </dsp:txXfrm>
    </dsp:sp>
    <dsp:sp modelId="{D4A6BC96-516C-431D-8C5D-D1BD5E390D9B}">
      <dsp:nvSpPr>
        <dsp:cNvPr id="0" name=""/>
        <dsp:cNvSpPr/>
      </dsp:nvSpPr>
      <dsp:spPr>
        <a:xfrm>
          <a:off x="3081542" y="803838"/>
          <a:ext cx="2801402" cy="168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Berlin Sans FB" pitchFamily="34" charset="0"/>
            </a:rPr>
            <a:t>FACTORES LEGALES</a:t>
          </a:r>
          <a:endParaRPr lang="es-EC" sz="1600" b="1" kern="1200" dirty="0">
            <a:latin typeface="Berlin Sans FB" pitchFamily="34" charset="0"/>
          </a:endParaRPr>
        </a:p>
      </dsp:txBody>
      <dsp:txXfrm>
        <a:off x="3081542" y="803838"/>
        <a:ext cx="2801402" cy="1680841"/>
      </dsp:txXfrm>
    </dsp:sp>
    <dsp:sp modelId="{845467EF-87FF-4528-BB10-A3379EBAA6A4}">
      <dsp:nvSpPr>
        <dsp:cNvPr id="0" name=""/>
        <dsp:cNvSpPr/>
      </dsp:nvSpPr>
      <dsp:spPr>
        <a:xfrm>
          <a:off x="6163085" y="803838"/>
          <a:ext cx="2801402" cy="168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Berlin Sans FB" pitchFamily="34" charset="0"/>
            </a:rPr>
            <a:t>FACTORES POLÍTICOS</a:t>
          </a:r>
          <a:endParaRPr lang="es-EC" sz="1600" b="1" kern="1200" dirty="0">
            <a:latin typeface="Berlin Sans FB" pitchFamily="34" charset="0"/>
          </a:endParaRPr>
        </a:p>
      </dsp:txBody>
      <dsp:txXfrm>
        <a:off x="6163085" y="803838"/>
        <a:ext cx="2801402" cy="1680841"/>
      </dsp:txXfrm>
    </dsp:sp>
    <dsp:sp modelId="{326D7061-064B-4280-A03E-581C82DD3078}">
      <dsp:nvSpPr>
        <dsp:cNvPr id="0" name=""/>
        <dsp:cNvSpPr/>
      </dsp:nvSpPr>
      <dsp:spPr>
        <a:xfrm>
          <a:off x="1540771" y="2764820"/>
          <a:ext cx="2801402" cy="168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Berlin Sans FB" pitchFamily="34" charset="0"/>
            </a:rPr>
            <a:t>FACTORES SOCIALES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latin typeface="Berlin Sans FB" pitchFamily="34" charset="0"/>
            </a:rPr>
            <a:t>-Desempleo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latin typeface="Berlin Sans FB" pitchFamily="34" charset="0"/>
            </a:rPr>
            <a:t>-Pobreza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latin typeface="Berlin Sans FB" pitchFamily="34" charset="0"/>
            </a:rPr>
            <a:t>-Desigualdad y coeficiente de GINI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smtClean="0">
              <a:latin typeface="Berlin Sans FB" pitchFamily="34" charset="0"/>
            </a:rPr>
            <a:t>-Remesas</a:t>
          </a:r>
          <a:endParaRPr lang="es-EC" sz="1600" b="0" kern="1200" dirty="0">
            <a:latin typeface="Berlin Sans FB" pitchFamily="34" charset="0"/>
          </a:endParaRPr>
        </a:p>
      </dsp:txBody>
      <dsp:txXfrm>
        <a:off x="1540771" y="2764820"/>
        <a:ext cx="2801402" cy="1680841"/>
      </dsp:txXfrm>
    </dsp:sp>
    <dsp:sp modelId="{A810A94C-9047-4A9A-AD99-64C329FBBDB0}">
      <dsp:nvSpPr>
        <dsp:cNvPr id="0" name=""/>
        <dsp:cNvSpPr/>
      </dsp:nvSpPr>
      <dsp:spPr>
        <a:xfrm>
          <a:off x="4622314" y="2764820"/>
          <a:ext cx="2801402" cy="1680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smtClean="0">
              <a:latin typeface="Berlin Sans FB" pitchFamily="34" charset="0"/>
            </a:rPr>
            <a:t>FACTORES TECNOLÓGICOS</a:t>
          </a:r>
          <a:endParaRPr lang="es-EC" sz="1600" b="1" kern="1200" dirty="0">
            <a:latin typeface="Berlin Sans FB" pitchFamily="34" charset="0"/>
          </a:endParaRPr>
        </a:p>
      </dsp:txBody>
      <dsp:txXfrm>
        <a:off x="4622314" y="2764820"/>
        <a:ext cx="2801402" cy="16808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26779-036A-4CB3-B35A-8DD40F3B9FD8}">
      <dsp:nvSpPr>
        <dsp:cNvPr id="0" name=""/>
        <dsp:cNvSpPr/>
      </dsp:nvSpPr>
      <dsp:spPr>
        <a:xfrm>
          <a:off x="931" y="0"/>
          <a:ext cx="2422534" cy="482453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Berlin Sans FB Demi" pitchFamily="34" charset="0"/>
            </a:rPr>
            <a:t>Desarrollo de un sistema de gestión administrativa financiera a la Cooperativa de Ahorro y Crédito Pilahuín Ltda.</a:t>
          </a:r>
          <a:endParaRPr lang="es-EC" sz="1600" kern="1200" dirty="0">
            <a:latin typeface="Berlin Sans FB Demi" pitchFamily="34" charset="0"/>
          </a:endParaRPr>
        </a:p>
      </dsp:txBody>
      <dsp:txXfrm>
        <a:off x="931" y="0"/>
        <a:ext cx="2422534" cy="1447360"/>
      </dsp:txXfrm>
    </dsp:sp>
    <dsp:sp modelId="{368DEE3D-6B46-4228-B9C6-6FDAAC4BAADE}">
      <dsp:nvSpPr>
        <dsp:cNvPr id="0" name=""/>
        <dsp:cNvSpPr/>
      </dsp:nvSpPr>
      <dsp:spPr>
        <a:xfrm>
          <a:off x="243185" y="1447360"/>
          <a:ext cx="1938027" cy="3135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Berlin Sans FB Demi" pitchFamily="34" charset="0"/>
            </a:rPr>
            <a:t>Búsqueda de alternativas, productivas, financieras y administrativas, para resolver problemas</a:t>
          </a:r>
          <a:endParaRPr lang="es-EC" sz="1800" kern="1200" dirty="0">
            <a:latin typeface="Berlin Sans FB Demi" pitchFamily="34" charset="0"/>
          </a:endParaRPr>
        </a:p>
      </dsp:txBody>
      <dsp:txXfrm>
        <a:off x="299948" y="1504123"/>
        <a:ext cx="1824501" cy="3022422"/>
      </dsp:txXfrm>
    </dsp:sp>
    <dsp:sp modelId="{8D15A2F9-C8C6-49D4-BD27-E15FCBFECE1A}">
      <dsp:nvSpPr>
        <dsp:cNvPr id="0" name=""/>
        <dsp:cNvSpPr/>
      </dsp:nvSpPr>
      <dsp:spPr>
        <a:xfrm>
          <a:off x="2605156" y="0"/>
          <a:ext cx="2422534" cy="482453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Berlin Sans FB Demi" pitchFamily="34" charset="0"/>
            </a:rPr>
            <a:t>La gestión financiera y su impacto en la Rentabilidad de la Cooperativa de ahorro y Crédito Kuriñan</a:t>
          </a:r>
          <a:endParaRPr lang="es-EC" sz="1600" kern="1200" dirty="0">
            <a:latin typeface="Berlin Sans FB Demi" pitchFamily="34" charset="0"/>
          </a:endParaRPr>
        </a:p>
      </dsp:txBody>
      <dsp:txXfrm>
        <a:off x="2605156" y="0"/>
        <a:ext cx="2422534" cy="1447360"/>
      </dsp:txXfrm>
    </dsp:sp>
    <dsp:sp modelId="{AAD29A5B-78AB-4E6B-AD80-033646960D0A}">
      <dsp:nvSpPr>
        <dsp:cNvPr id="0" name=""/>
        <dsp:cNvSpPr/>
      </dsp:nvSpPr>
      <dsp:spPr>
        <a:xfrm>
          <a:off x="2847409" y="1448774"/>
          <a:ext cx="193802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Berlin Sans FB Demi" pitchFamily="34" charset="0"/>
            </a:rPr>
            <a:t>Modelo financiero por tasa de crecimiento</a:t>
          </a:r>
          <a:endParaRPr lang="es-EC" sz="1800" kern="1200" dirty="0">
            <a:latin typeface="Berlin Sans FB Demi" pitchFamily="34" charset="0"/>
          </a:endParaRPr>
        </a:p>
      </dsp:txBody>
      <dsp:txXfrm>
        <a:off x="2890015" y="1491380"/>
        <a:ext cx="1852815" cy="1369451"/>
      </dsp:txXfrm>
    </dsp:sp>
    <dsp:sp modelId="{C2B05E44-CC6D-446C-9BB0-7CF6C9CBF8CB}">
      <dsp:nvSpPr>
        <dsp:cNvPr id="0" name=""/>
        <dsp:cNvSpPr/>
      </dsp:nvSpPr>
      <dsp:spPr>
        <a:xfrm>
          <a:off x="2847409" y="3127232"/>
          <a:ext cx="193802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Berlin Sans FB Demi" pitchFamily="34" charset="0"/>
            </a:rPr>
            <a:t>Gobierno corporativo, gestión de recursos</a:t>
          </a:r>
          <a:endParaRPr lang="es-EC" sz="1800" kern="1200" dirty="0">
            <a:latin typeface="Berlin Sans FB Demi" pitchFamily="34" charset="0"/>
          </a:endParaRPr>
        </a:p>
      </dsp:txBody>
      <dsp:txXfrm>
        <a:off x="2890015" y="3169838"/>
        <a:ext cx="1852815" cy="1369451"/>
      </dsp:txXfrm>
    </dsp:sp>
    <dsp:sp modelId="{4F8EEA98-451D-44BC-817D-4D7D1EB54016}">
      <dsp:nvSpPr>
        <dsp:cNvPr id="0" name=""/>
        <dsp:cNvSpPr/>
      </dsp:nvSpPr>
      <dsp:spPr>
        <a:xfrm>
          <a:off x="5209380" y="0"/>
          <a:ext cx="2422534" cy="482453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>
              <a:latin typeface="Berlin Sans FB Demi" pitchFamily="34" charset="0"/>
            </a:rPr>
            <a:t>Evaluación de la Gestión Financiera de las Entidades Públicas de Educación Superior de la provincia de Pichincha período 2010-2011-2012</a:t>
          </a:r>
          <a:endParaRPr lang="es-EC" sz="1600" kern="1200" dirty="0">
            <a:latin typeface="Berlin Sans FB Demi" pitchFamily="34" charset="0"/>
          </a:endParaRPr>
        </a:p>
      </dsp:txBody>
      <dsp:txXfrm>
        <a:off x="5209380" y="0"/>
        <a:ext cx="2422534" cy="1447360"/>
      </dsp:txXfrm>
    </dsp:sp>
    <dsp:sp modelId="{100EC1FD-D67D-4E51-B17A-1D6EEE41E743}">
      <dsp:nvSpPr>
        <dsp:cNvPr id="0" name=""/>
        <dsp:cNvSpPr/>
      </dsp:nvSpPr>
      <dsp:spPr>
        <a:xfrm>
          <a:off x="5451634" y="1448774"/>
          <a:ext cx="193802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Berlin Sans FB Demi" pitchFamily="34" charset="0"/>
            </a:rPr>
            <a:t>Identificar las falencias existentes </a:t>
          </a:r>
          <a:endParaRPr lang="es-EC" sz="1800" kern="1200" dirty="0">
            <a:latin typeface="Berlin Sans FB Demi" pitchFamily="34" charset="0"/>
          </a:endParaRPr>
        </a:p>
      </dsp:txBody>
      <dsp:txXfrm>
        <a:off x="5494240" y="1491380"/>
        <a:ext cx="1852815" cy="1369451"/>
      </dsp:txXfrm>
    </dsp:sp>
    <dsp:sp modelId="{6BD8D823-C8FC-4566-91E5-DB5803A36E0B}">
      <dsp:nvSpPr>
        <dsp:cNvPr id="0" name=""/>
        <dsp:cNvSpPr/>
      </dsp:nvSpPr>
      <dsp:spPr>
        <a:xfrm>
          <a:off x="5451634" y="3127232"/>
          <a:ext cx="1938027" cy="1454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Berlin Sans FB Demi" pitchFamily="34" charset="0"/>
            </a:rPr>
            <a:t>Excelencia en el desarrollo de las operaciones</a:t>
          </a:r>
          <a:endParaRPr lang="es-EC" sz="1800" kern="1200" dirty="0">
            <a:latin typeface="Berlin Sans FB Demi" pitchFamily="34" charset="0"/>
          </a:endParaRPr>
        </a:p>
      </dsp:txBody>
      <dsp:txXfrm>
        <a:off x="5494240" y="3169838"/>
        <a:ext cx="1852815" cy="13694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BE3D0-1367-4B92-BC87-A8A8F82C1564}">
      <dsp:nvSpPr>
        <dsp:cNvPr id="0" name=""/>
        <dsp:cNvSpPr/>
      </dsp:nvSpPr>
      <dsp:spPr>
        <a:xfrm>
          <a:off x="0" y="0"/>
          <a:ext cx="6096000" cy="151388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400" kern="1200" dirty="0">
            <a:solidFill>
              <a:schemeClr val="bg1"/>
            </a:solidFill>
          </a:endParaRPr>
        </a:p>
      </dsp:txBody>
      <dsp:txXfrm>
        <a:off x="0" y="0"/>
        <a:ext cx="6096000" cy="1513886"/>
      </dsp:txXfrm>
    </dsp:sp>
    <dsp:sp modelId="{797D15B2-F175-4B3E-AF55-983C12772DAB}">
      <dsp:nvSpPr>
        <dsp:cNvPr id="0" name=""/>
        <dsp:cNvSpPr/>
      </dsp:nvSpPr>
      <dsp:spPr>
        <a:xfrm>
          <a:off x="0" y="1513886"/>
          <a:ext cx="3047999" cy="3179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35000"/>
                <a:satMod val="11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35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Tasa de crecimiento compuesta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800" i="1" kern="1200" smtClean="0">
                    <a:latin typeface="Cambria Math"/>
                  </a:rPr>
                  <m:t>𝑦</m:t>
                </m:r>
                <m:r>
                  <a:rPr lang="es-EC" sz="1800" i="1" kern="1200" smtClean="0">
                    <a:latin typeface="Cambria Math"/>
                  </a:rPr>
                  <m:t>=</m:t>
                </m:r>
                <m:r>
                  <a:rPr lang="es-EC" sz="1800" i="1" kern="1200" smtClean="0">
                    <a:latin typeface="Cambria Math"/>
                  </a:rPr>
                  <m:t>𝑥</m:t>
                </m:r>
                <m:r>
                  <a:rPr lang="es-EC" sz="1800" i="1" kern="1200" smtClean="0">
                    <a:latin typeface="Cambria Math"/>
                  </a:rPr>
                  <m:t>(1+</m:t>
                </m:r>
                <m:r>
                  <a:rPr lang="es-EC" sz="1800" i="1" kern="1200" smtClean="0">
                    <a:latin typeface="Cambria Math"/>
                  </a:rPr>
                  <m:t>𝑖</m:t>
                </m:r>
                <m:r>
                  <a:rPr lang="es-EC" sz="1800" i="1" kern="1200" smtClean="0">
                    <a:latin typeface="Cambria Math"/>
                  </a:rPr>
                  <m:t>)</m:t>
                </m:r>
              </m:oMath>
            </m:oMathPara>
          </a14:m>
          <a:endParaRPr lang="es-EC" sz="1800" kern="1200" dirty="0"/>
        </a:p>
      </dsp:txBody>
      <dsp:txXfrm>
        <a:off x="0" y="1513886"/>
        <a:ext cx="3047999" cy="3179162"/>
      </dsp:txXfrm>
    </dsp:sp>
    <dsp:sp modelId="{251E49D1-AE80-475E-A3E6-CB2786C840D4}">
      <dsp:nvSpPr>
        <dsp:cNvPr id="0" name=""/>
        <dsp:cNvSpPr/>
      </dsp:nvSpPr>
      <dsp:spPr>
        <a:xfrm>
          <a:off x="3048000" y="1513886"/>
          <a:ext cx="3047999" cy="31791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satMod val="110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tint val="35000"/>
                <a:satMod val="110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tint val="35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10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Regresión Lineal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Método de los mínimos cuadrados para identificar la relación entre una variable dependiente y una o más variables independientes.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C" sz="1800" i="1" kern="1200" smtClean="0">
                    <a:latin typeface="Cambria Math"/>
                  </a:rPr>
                  <m:t>𝑦</m:t>
                </m:r>
                <m:r>
                  <a:rPr lang="es-EC" sz="1800" i="1" kern="1200" smtClean="0">
                    <a:latin typeface="Cambria Math"/>
                  </a:rPr>
                  <m:t>=</m:t>
                </m:r>
                <m:r>
                  <a:rPr lang="es-EC" sz="1800" i="1" kern="1200" smtClean="0">
                    <a:latin typeface="Cambria Math"/>
                  </a:rPr>
                  <m:t>𝑎</m:t>
                </m:r>
                <m:r>
                  <a:rPr lang="es-EC" sz="1800" i="1" kern="1200" smtClean="0">
                    <a:latin typeface="Cambria Math"/>
                  </a:rPr>
                  <m:t>+</m:t>
                </m:r>
                <m:r>
                  <a:rPr lang="es-EC" sz="1800" i="1" kern="1200" smtClean="0">
                    <a:latin typeface="Cambria Math"/>
                  </a:rPr>
                  <m:t>𝑏𝑥</m:t>
                </m:r>
              </m:oMath>
            </m:oMathPara>
          </a14:m>
          <a:endParaRPr lang="es-EC" sz="1800" kern="1200" dirty="0"/>
        </a:p>
      </dsp:txBody>
      <dsp:txXfrm>
        <a:off x="3048000" y="1513886"/>
        <a:ext cx="3047999" cy="3179162"/>
      </dsp:txXfrm>
    </dsp:sp>
    <dsp:sp modelId="{B8458805-CED1-459A-9ACB-535B10A5C74C}">
      <dsp:nvSpPr>
        <dsp:cNvPr id="0" name=""/>
        <dsp:cNvSpPr/>
      </dsp:nvSpPr>
      <dsp:spPr>
        <a:xfrm>
          <a:off x="0" y="4693048"/>
          <a:ext cx="6096000" cy="35324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BD8C7-B64C-4B07-AD29-E16058541B6F}">
      <dsp:nvSpPr>
        <dsp:cNvPr id="0" name=""/>
        <dsp:cNvSpPr/>
      </dsp:nvSpPr>
      <dsp:spPr>
        <a:xfrm>
          <a:off x="3624" y="12351"/>
          <a:ext cx="1648105" cy="23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entrada</a:t>
          </a:r>
        </a:p>
      </dsp:txBody>
      <dsp:txXfrm>
        <a:off x="3624" y="12351"/>
        <a:ext cx="1648105" cy="659242"/>
      </dsp:txXfrm>
    </dsp:sp>
    <dsp:sp modelId="{BAD7FFE8-DFCF-4B02-82B0-91205BFF1EB7}">
      <dsp:nvSpPr>
        <dsp:cNvPr id="0" name=""/>
        <dsp:cNvSpPr/>
      </dsp:nvSpPr>
      <dsp:spPr>
        <a:xfrm>
          <a:off x="341188" y="775916"/>
          <a:ext cx="1648105" cy="295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Análisis Situacional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Estados Financieros Históricos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Objetivos, metas, políticas y estrategias.</a:t>
          </a:r>
        </a:p>
      </dsp:txBody>
      <dsp:txXfrm>
        <a:off x="389459" y="824187"/>
        <a:ext cx="1551563" cy="2862813"/>
      </dsp:txXfrm>
    </dsp:sp>
    <dsp:sp modelId="{4DA776CB-A757-47EA-A7F0-89D42A4F391E}">
      <dsp:nvSpPr>
        <dsp:cNvPr id="0" name=""/>
        <dsp:cNvSpPr/>
      </dsp:nvSpPr>
      <dsp:spPr>
        <a:xfrm>
          <a:off x="1901577" y="136807"/>
          <a:ext cx="529675" cy="410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577" y="218873"/>
        <a:ext cx="406576" cy="246198"/>
      </dsp:txXfrm>
    </dsp:sp>
    <dsp:sp modelId="{BEC583C5-873F-4A04-961C-77EB95795275}">
      <dsp:nvSpPr>
        <dsp:cNvPr id="0" name=""/>
        <dsp:cNvSpPr/>
      </dsp:nvSpPr>
      <dsp:spPr>
        <a:xfrm>
          <a:off x="2651117" y="12351"/>
          <a:ext cx="1648105" cy="23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proceso</a:t>
          </a:r>
        </a:p>
      </dsp:txBody>
      <dsp:txXfrm>
        <a:off x="2651117" y="12351"/>
        <a:ext cx="1648105" cy="659242"/>
      </dsp:txXfrm>
    </dsp:sp>
    <dsp:sp modelId="{F4291DDB-9D2B-4EAB-811A-10CD4A9F17A3}">
      <dsp:nvSpPr>
        <dsp:cNvPr id="0" name=""/>
        <dsp:cNvSpPr/>
      </dsp:nvSpPr>
      <dsp:spPr>
        <a:xfrm>
          <a:off x="2988681" y="775916"/>
          <a:ext cx="1648105" cy="295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Diagnóstico Financiero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Proyección de variables</a:t>
          </a:r>
        </a:p>
      </dsp:txBody>
      <dsp:txXfrm>
        <a:off x="3036952" y="824187"/>
        <a:ext cx="1551563" cy="2862813"/>
      </dsp:txXfrm>
    </dsp:sp>
    <dsp:sp modelId="{F3790678-D617-4BA1-ABF5-808128E52DD9}">
      <dsp:nvSpPr>
        <dsp:cNvPr id="0" name=""/>
        <dsp:cNvSpPr/>
      </dsp:nvSpPr>
      <dsp:spPr>
        <a:xfrm>
          <a:off x="4549070" y="136807"/>
          <a:ext cx="529675" cy="410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>
            <a:solidFill>
              <a:schemeClr val="bg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9070" y="218873"/>
        <a:ext cx="406576" cy="246198"/>
      </dsp:txXfrm>
    </dsp:sp>
    <dsp:sp modelId="{C26FE6C2-45E1-492D-8D7E-F14ED323E5EE}">
      <dsp:nvSpPr>
        <dsp:cNvPr id="0" name=""/>
        <dsp:cNvSpPr/>
      </dsp:nvSpPr>
      <dsp:spPr>
        <a:xfrm>
          <a:off x="5298610" y="12351"/>
          <a:ext cx="1648105" cy="237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Variables de salida</a:t>
          </a:r>
        </a:p>
      </dsp:txBody>
      <dsp:txXfrm>
        <a:off x="5298610" y="12351"/>
        <a:ext cx="1648105" cy="659242"/>
      </dsp:txXfrm>
    </dsp:sp>
    <dsp:sp modelId="{662251E8-6A79-4C56-847B-DF50E690FD7B}">
      <dsp:nvSpPr>
        <dsp:cNvPr id="0" name=""/>
        <dsp:cNvSpPr/>
      </dsp:nvSpPr>
      <dsp:spPr>
        <a:xfrm>
          <a:off x="5636174" y="775916"/>
          <a:ext cx="1648105" cy="2959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Estados Financieros Proforma (Balance General y Estado de Resultados)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Indicadores proyectados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Gráficos comparativos.</a:t>
          </a:r>
        </a:p>
      </dsp:txBody>
      <dsp:txXfrm>
        <a:off x="5684445" y="824187"/>
        <a:ext cx="1551563" cy="2862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AC952-3152-4131-836B-6FC4161830BF}">
      <dsp:nvSpPr>
        <dsp:cNvPr id="0" name=""/>
        <dsp:cNvSpPr/>
      </dsp:nvSpPr>
      <dsp:spPr>
        <a:xfrm>
          <a:off x="0" y="0"/>
          <a:ext cx="7920880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Berlin Sans FB" pitchFamily="34" charset="0"/>
            </a:rPr>
            <a:t>El crecimiento acelerado que han tenido las Cooperativas de Ahorro y Crédito en los últimos años, obedece a nichos de mercado con capacidad de ahorro, recepción de créditos y capacidad productiva para cumplir con su retorno (préstamos).</a:t>
          </a:r>
        </a:p>
      </dsp:txBody>
      <dsp:txXfrm>
        <a:off x="1737193" y="0"/>
        <a:ext cx="6183687" cy="1530170"/>
      </dsp:txXfrm>
    </dsp:sp>
    <dsp:sp modelId="{B5D5B061-ED81-4DD8-AA53-0B11DB41E95F}">
      <dsp:nvSpPr>
        <dsp:cNvPr id="0" name=""/>
        <dsp:cNvSpPr/>
      </dsp:nvSpPr>
      <dsp:spPr>
        <a:xfrm>
          <a:off x="153017" y="153017"/>
          <a:ext cx="1584176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4AFFB-2937-428A-A36B-2EE30D9ED362}">
      <dsp:nvSpPr>
        <dsp:cNvPr id="0" name=""/>
        <dsp:cNvSpPr/>
      </dsp:nvSpPr>
      <dsp:spPr>
        <a:xfrm>
          <a:off x="0" y="1683187"/>
          <a:ext cx="7920880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Berlin Sans FB" pitchFamily="34" charset="0"/>
            </a:rPr>
            <a:t>Los cambios en el marco legal de las instituciones de micro finanzas, obligaron a que la entidad en estudio cambie su forma jurídica de Corporación a Cooperativa, bajo este enfoque y conforme a las normativas se reguló tan solo parte del Patrimonio a fin cumplir lo exigido conforme al Reglamento a la Ley Orgánica de Economía Popular y Solidaria Art. 7 inciso 4, lo cual afectó de manera significativa a los indicadores financieros de la institución.</a:t>
          </a:r>
          <a:endParaRPr lang="es-EC" sz="1600" kern="1200" dirty="0">
            <a:solidFill>
              <a:schemeClr val="bg1"/>
            </a:solidFill>
            <a:latin typeface="Berlin Sans FB" pitchFamily="34" charset="0"/>
          </a:endParaRPr>
        </a:p>
      </dsp:txBody>
      <dsp:txXfrm>
        <a:off x="1737193" y="1683187"/>
        <a:ext cx="6183687" cy="1530170"/>
      </dsp:txXfrm>
    </dsp:sp>
    <dsp:sp modelId="{4E31D971-0DE4-4BC5-97E7-7BF90797354A}">
      <dsp:nvSpPr>
        <dsp:cNvPr id="0" name=""/>
        <dsp:cNvSpPr/>
      </dsp:nvSpPr>
      <dsp:spPr>
        <a:xfrm>
          <a:off x="153017" y="1836203"/>
          <a:ext cx="1584176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A121F-EF91-4C0B-9DC8-0B36154CDDCF}">
      <dsp:nvSpPr>
        <dsp:cNvPr id="0" name=""/>
        <dsp:cNvSpPr/>
      </dsp:nvSpPr>
      <dsp:spPr>
        <a:xfrm>
          <a:off x="0" y="3366374"/>
          <a:ext cx="7920880" cy="15301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bg1"/>
              </a:solidFill>
              <a:latin typeface="Berlin Sans FB" pitchFamily="34" charset="0"/>
            </a:rPr>
            <a:t>Limitado personal idóneo y una cultura organizacional poco prospectiva ha provocado que en la cooperativa no se realicen análisis de su situación financiera, por tanto no ha sido factible detectar oportunamente las falencias existentes y establecer cursos de acción que fomenten su desarrollo.</a:t>
          </a:r>
          <a:endParaRPr lang="es-EC" sz="1600" kern="1200" dirty="0">
            <a:solidFill>
              <a:schemeClr val="bg1"/>
            </a:solidFill>
            <a:latin typeface="Berlin Sans FB" pitchFamily="34" charset="0"/>
          </a:endParaRPr>
        </a:p>
      </dsp:txBody>
      <dsp:txXfrm>
        <a:off x="1737193" y="3366374"/>
        <a:ext cx="6183687" cy="1530170"/>
      </dsp:txXfrm>
    </dsp:sp>
    <dsp:sp modelId="{AC9B37A0-D070-4233-BFAD-BDAAF9ECA21B}">
      <dsp:nvSpPr>
        <dsp:cNvPr id="0" name=""/>
        <dsp:cNvSpPr/>
      </dsp:nvSpPr>
      <dsp:spPr>
        <a:xfrm>
          <a:off x="153017" y="3519391"/>
          <a:ext cx="1584176" cy="12241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C57D9-C272-455D-84E2-477119F3BDD7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FFB02-CE19-467F-9FFB-3C35117C82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75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7919"/>
            <a:fld id="{5257B995-136A-4A15-87A5-26420C3C1021}" type="slidenum">
              <a:rPr lang="en-US">
                <a:latin typeface="Calibri"/>
              </a:rPr>
              <a:pPr defTabSz="447919"/>
              <a:t>1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2233" y="1143000"/>
            <a:ext cx="5453536" cy="308594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47919"/>
            <a:fld id="{5257B995-136A-4A15-87A5-26420C3C1021}" type="slidenum">
              <a:rPr lang="en-US">
                <a:latin typeface="Calibri"/>
              </a:rPr>
              <a:pPr defTabSz="447919"/>
              <a:t>3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FFB02-CE19-467F-9FFB-3C35117C82C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6636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6E295-FCD6-41CB-8875-688E52729DF9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122EC7D4-1AB4-40E9-80CE-0BC512BCA751}" type="datetimeFigureOut">
              <a:rPr lang="es-EC" smtClean="0"/>
              <a:t>10/04/2014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6107A2F-ABB3-4FE6-A547-E95D52E4F29E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5.xml"/><Relationship Id="rId10" Type="http://schemas.openxmlformats.org/officeDocument/2006/relationships/hyperlink" Target="http://www.iglesiauniversal.com.ec/diario/index.php?option=com_jce&amp;view=popup&amp;tmpl=component" TargetMode="External"/><Relationship Id="rId4" Type="http://schemas.openxmlformats.org/officeDocument/2006/relationships/diagramData" Target="../diagrams/data5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9.png"/><Relationship Id="rId5" Type="http://schemas.openxmlformats.org/officeDocument/2006/relationships/image" Target="../media/image21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jpe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70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ile:///D:\ALEXA\MODELO%20DE%20GESTION%20FINAL2602\MODELO%20FINANCIERO.xlsx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48319" y="980728"/>
            <a:ext cx="87881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400" dirty="0" smtClean="0">
                <a:latin typeface="Berlin Sans FB" pitchFamily="34" charset="0"/>
                <a:cs typeface="Times New Roman" pitchFamily="18" charset="0"/>
              </a:rPr>
              <a:t>DEPARTAMENTO </a:t>
            </a:r>
            <a:r>
              <a:rPr lang="es-EC" sz="2400" dirty="0">
                <a:latin typeface="Berlin Sans FB" pitchFamily="34" charset="0"/>
                <a:cs typeface="Times New Roman" pitchFamily="18" charset="0"/>
              </a:rPr>
              <a:t>DE CIENCIAS ECONÓMICAS</a:t>
            </a:r>
          </a:p>
          <a:p>
            <a:pPr algn="ctr"/>
            <a:r>
              <a:rPr lang="es-EC" sz="2400" dirty="0">
                <a:latin typeface="Berlin Sans FB" pitchFamily="34" charset="0"/>
                <a:cs typeface="Times New Roman" pitchFamily="18" charset="0"/>
              </a:rPr>
              <a:t>ADMINISTRATIVAS Y DE COMERCIO</a:t>
            </a: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400" dirty="0" smtClean="0">
                <a:latin typeface="Berlin Sans FB" pitchFamily="34" charset="0"/>
                <a:cs typeface="Times New Roman" pitchFamily="18" charset="0"/>
              </a:rPr>
              <a:t>MYRIAM </a:t>
            </a:r>
            <a:r>
              <a:rPr lang="es-EC" sz="2400" dirty="0">
                <a:latin typeface="Berlin Sans FB" pitchFamily="34" charset="0"/>
                <a:cs typeface="Times New Roman" pitchFamily="18" charset="0"/>
              </a:rPr>
              <a:t>ALEXANDRA URBINA POVEDA</a:t>
            </a:r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endParaRPr lang="es-EC" sz="2200" dirty="0" smtClean="0">
              <a:latin typeface="Berlin Sans FB" pitchFamily="34" charset="0"/>
              <a:cs typeface="Times New Roman" pitchFamily="18" charset="0"/>
            </a:endParaRP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 </a:t>
            </a:r>
          </a:p>
          <a:p>
            <a:pPr algn="ctr"/>
            <a:r>
              <a:rPr lang="es-EC" sz="2200" dirty="0">
                <a:latin typeface="Berlin Sans FB" pitchFamily="34" charset="0"/>
                <a:cs typeface="Times New Roman" pitchFamily="18" charset="0"/>
              </a:rPr>
              <a:t>Sangolquí, </a:t>
            </a:r>
            <a:r>
              <a:rPr lang="es-EC" sz="2200" dirty="0" smtClean="0">
                <a:latin typeface="Berlin Sans FB" pitchFamily="34" charset="0"/>
                <a:cs typeface="Times New Roman" pitchFamily="18" charset="0"/>
              </a:rPr>
              <a:t>2014</a:t>
            </a:r>
            <a:endParaRPr lang="es-EC" sz="2200" dirty="0">
              <a:latin typeface="Berlin Sans FB" pitchFamily="34" charset="0"/>
              <a:cs typeface="Times New Roman" pitchFamily="18" charset="0"/>
            </a:endParaRPr>
          </a:p>
          <a:p>
            <a:pPr algn="ctr"/>
            <a:endParaRPr lang="es-EC" sz="2200" dirty="0">
              <a:latin typeface="Berlin Sans FB" pitchFamily="34" charset="0"/>
              <a:cs typeface="Times New Roman" pitchFamily="18" charset="0"/>
            </a:endParaRPr>
          </a:p>
        </p:txBody>
      </p:sp>
      <p:pic>
        <p:nvPicPr>
          <p:cNvPr id="7" name="6 Imagen" descr="https://encrypted-tbn0.gstatic.com/images?q=tbn:ANd9GcSXlQPqXo8r3aomYj9logB2ksL18qpGmb56KLQWv5JUcu2nrUL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5"/>
          <a:stretch/>
        </p:blipFill>
        <p:spPr bwMode="auto">
          <a:xfrm>
            <a:off x="2051720" y="116632"/>
            <a:ext cx="4968552" cy="1181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108520" y="256490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all" spc="0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MODELO DE GESTIÓN FINANCIERA</a:t>
            </a:r>
          </a:p>
          <a:p>
            <a:pPr algn="ctr"/>
            <a:r>
              <a:rPr lang="es-ES" sz="32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PARA LA COPERATIVA DE AHORRO Y CRÉDITO PAKARYMUY LTDA. </a:t>
            </a:r>
            <a:endParaRPr lang="es-ES" sz="3200" b="1" cap="all" spc="0" dirty="0">
              <a:ln w="90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tx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1028" name="Picture 4" descr="https://encrypted-tbn0.gstatic.com/images?q=tbn:ANd9GcStXOrlYyq5X9HqNnAe9JzhfIdR3RCo2DmZtBf1nU-fprQqeQk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2"/>
          <a:stretch/>
        </p:blipFill>
        <p:spPr bwMode="auto">
          <a:xfrm>
            <a:off x="7308304" y="3612217"/>
            <a:ext cx="1619101" cy="1697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0" y="2"/>
            <a:ext cx="9144000" cy="8325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C" sz="3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ANÁLISIS SITUACIONAL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9201" y="832515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MACROAMBIENTE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630449453"/>
              </p:ext>
            </p:extLst>
          </p:nvPr>
        </p:nvGraphicFramePr>
        <p:xfrm>
          <a:off x="99772" y="1390356"/>
          <a:ext cx="8964488" cy="524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2 Botón de acción: Hacia delante o Siguiente">
            <a:hlinkClick r:id="rId9" action="ppaction://hlinksldjump" highlightClick="1"/>
          </p:cNvPr>
          <p:cNvSpPr/>
          <p:nvPr/>
        </p:nvSpPr>
        <p:spPr>
          <a:xfrm>
            <a:off x="8403610" y="6168788"/>
            <a:ext cx="225188" cy="3002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8" name="Picture 2" descr="nt54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74" y="4797152"/>
            <a:ext cx="1563730" cy="167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578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9201" y="286595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rgbClr val="7030A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Colocaciones </a:t>
            </a:r>
            <a:r>
              <a:rPr lang="es-EC" sz="3600" dirty="0">
                <a:ln w="10160">
                  <a:solidFill>
                    <a:srgbClr val="7030A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y Captaciones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22552"/>
              </p:ext>
            </p:extLst>
          </p:nvPr>
        </p:nvGraphicFramePr>
        <p:xfrm>
          <a:off x="307976" y="1371564"/>
          <a:ext cx="8152458" cy="72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3113"/>
                <a:gridCol w="1325869"/>
                <a:gridCol w="1325869"/>
                <a:gridCol w="1325869"/>
                <a:gridCol w="1325869"/>
                <a:gridCol w="1325869"/>
              </a:tblGrid>
              <a:tr h="227797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Dic-08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Dic-09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Dic-10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Dic-11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Dic-12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455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COLOCACIONES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1.207.159,10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1.323.495,85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1.745.467,06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2.433.670,65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2.967.617,83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375" y="1037680"/>
            <a:ext cx="4395755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es-EC" sz="105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abla </a:t>
            </a:r>
            <a:r>
              <a:rPr kumimoji="0" lang="es-EC" sz="1050" b="1" i="0" u="none" strike="noStrike" cap="none" normalizeH="0" baseline="0" dirty="0" smtClean="0" bmk="_Toc379887647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Cartera Bruta-Cooperativas reguladas (miles de dólares)</a:t>
            </a:r>
            <a:endParaRPr kumimoji="0" 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1157684878"/>
              </p:ext>
            </p:extLst>
          </p:nvPr>
        </p:nvGraphicFramePr>
        <p:xfrm>
          <a:off x="292376" y="3985146"/>
          <a:ext cx="4279625" cy="245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0942" y="607167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99901"/>
              </p:ext>
            </p:extLst>
          </p:nvPr>
        </p:nvGraphicFramePr>
        <p:xfrm>
          <a:off x="290433" y="2774853"/>
          <a:ext cx="8242006" cy="633475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410216"/>
                <a:gridCol w="1366358"/>
                <a:gridCol w="1366358"/>
                <a:gridCol w="1366358"/>
                <a:gridCol w="1366358"/>
                <a:gridCol w="1366358"/>
              </a:tblGrid>
              <a:tr h="179577">
                <a:tc>
                  <a:txBody>
                    <a:bodyPr/>
                    <a:lstStyle/>
                    <a:p>
                      <a:endParaRPr lang="es-EC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Dic-08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Dic-09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Dic-10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Dic-11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Dic-12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359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CAPTACIONES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1.162.142,51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1.450.568,49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1.877.991,44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2.423.960,29</a:t>
                      </a:r>
                      <a:endParaRPr lang="es-EC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2.918.618,05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1511792414"/>
              </p:ext>
            </p:extLst>
          </p:nvPr>
        </p:nvGraphicFramePr>
        <p:xfrm>
          <a:off x="4713342" y="3933055"/>
          <a:ext cx="3821375" cy="250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9 Botón de acción: Volver">
            <a:hlinkClick r:id="rId6" action="ppaction://hlinksldjump" highlightClick="1"/>
          </p:cNvPr>
          <p:cNvSpPr/>
          <p:nvPr/>
        </p:nvSpPr>
        <p:spPr>
          <a:xfrm>
            <a:off x="8772099" y="6256339"/>
            <a:ext cx="302703" cy="3355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460374" y="2338568"/>
            <a:ext cx="589242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b="1" dirty="0"/>
              <a:t>Tabla </a:t>
            </a:r>
            <a:r>
              <a:rPr lang="es-EC" sz="1050" b="1" dirty="0" smtClean="0"/>
              <a:t>: </a:t>
            </a:r>
            <a:r>
              <a:rPr lang="es-EC" sz="1050" b="1" dirty="0"/>
              <a:t>Captaciones Cooperativas de Ahorro y Crédito reguladas (miles de dólares)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496132" y="3469101"/>
            <a:ext cx="26116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b="1" dirty="0"/>
              <a:t>Fuente:</a:t>
            </a:r>
            <a:r>
              <a:rPr lang="es-ES" sz="1050" dirty="0"/>
              <a:t> Boletines Financieros (SBS, 2012)</a:t>
            </a:r>
            <a:endParaRPr lang="es-EC" sz="1050" dirty="0"/>
          </a:p>
        </p:txBody>
      </p:sp>
    </p:spTree>
    <p:extLst>
      <p:ext uri="{BB962C8B-B14F-4D97-AF65-F5344CB8AC3E}">
        <p14:creationId xmlns:p14="http://schemas.microsoft.com/office/powerpoint/2010/main" val="29789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9201" y="286595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Normativa Legal Vigente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10942" y="607167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/>
          <p:nvPr/>
        </p:nvPicPr>
        <p:blipFill>
          <a:blip r:embed="rId4" cstate="print"/>
          <a:srcRect l="7011" t="32893" r="4655" b="42140"/>
          <a:stretch>
            <a:fillRect/>
          </a:stretch>
        </p:blipFill>
        <p:spPr bwMode="auto">
          <a:xfrm>
            <a:off x="307975" y="836712"/>
            <a:ext cx="8489713" cy="160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encrypted-tbn3.gstatic.com/images?q=tbn:ANd9GcStWrb6PkLJyTDZd-xb_7t6WoXI_lW6FRTQcvJ5yJtFkApygWj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/>
          <a:stretch/>
        </p:blipFill>
        <p:spPr bwMode="auto">
          <a:xfrm>
            <a:off x="90087" y="3933056"/>
            <a:ext cx="1601593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538485"/>
            <a:ext cx="7416824" cy="4319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otón de acción: Volver">
            <a:hlinkClick r:id="rId7" action="ppaction://hlinksldjump" highlightClick="1"/>
          </p:cNvPr>
          <p:cNvSpPr/>
          <p:nvPr/>
        </p:nvSpPr>
        <p:spPr>
          <a:xfrm>
            <a:off x="8659504" y="6256339"/>
            <a:ext cx="276368" cy="3355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33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1268" name="AutoShape 4" descr="data:image/jpeg;base64,/9j/4AAQSkZJRgABAQAAAQABAAD/2wCEAAkGBhQSEBUUExQWFRQWGR4aFhgXGB0cHRghIR8bIxkiHxkYHCYiGhonHh4ZHy8iJSgpLC04Gh4xNTE2NicuLCkBCQoKDgwOGA8PGiwgHxwsLC8sKikpLCkpKSwpKSwsKSwpKSksKSwpLCksLCksLCwpKSwsKSkpKSkpKSwsLCwpNv/AABEIAH8AgQMBIgACEQEDEQH/xAAcAAABBAMBAAAAAAAAAAAAAAAGAAQFBwECAwj/xABCEAACAQIEBAMGAwQJAgcAAAABAgMEEQASITEFBhNBIlFhBxQjMnGBQlKRFjNy0RUkQ1OCkqGx8GJjJTREc8Hh8f/EABoBAQADAQEBAAAAAAAAAAAAAAABAwQCBQb/xAAlEQACAgEDAwQDAAAAAAAAAAAAAQIDERIhMQRBUQUTImEUI3H/2gAMAwEAAhEDEQA/ALxwsLGCcAZvjUthhxvjcNLE007iONbAk+Z2AHdj2AxXvNfHKt4klmjanpZXEaQ9QRvJmBsamfUQRG1sq+LxasMAF3E+d4I2aOMPUTL8yQjME/8AckNki7/Mw2OmISt4/WmXpErBI0ZlSKFBNI6ggG00pWHOL3KgNYN9yA1HFgpzL1IqedYzBSC4SaCQdOaNUUZeuj+MPuQAdRgggnmieiWpBSegdkUqTJLVReJbCGIMykqI2u1gbYAaQ8aeU0ZlNR06tnAaWolYsEyAjpUgUAk5xsdgSfLJpl91qKlqWhbwTe7pIrPNmilMfiaVi0q2A10y3UWAxLDlWWZAkVLPEqzyzQySVApmjMl8wAhV3yWJtfXxWOgw/h5AnDO4SiBkBDK4qJQMxBexMqi7MAWKotzuMQAY4fxOlMDTGigjyPOkmSMxuvRpVkkAZGDA9XONDtYeuHjVbUVG1RULNAWEbQLS1Mj9UuoaQdOcuAyC+YnSyi2CGTkecrIGSgZXMruqpPHmaVMkhziVspZdCcpt2F8QFf7OiqWlp6iQ5XyvBVGUozDKHKyiN2sgC2BtYW73xIC+ilrukkqPFVRugcK4EMmtjpIgMbGx2yr213u/oubImcRzK9NK1rJMMuYnskl8kh9FJPphpwHmCnSnWAOxlghAMTIySkIoBtGwu17D5bjUa4q/9pyOtUTXmWVGaenluY+u7fAhVWW6tFGuZyNgDrrgC9wwxtfFecJ4lUUwRUtKpjMhpeqJHSMaZ6eYfvIzoQkni8jpYmvCeLxVESyxNmRr62IIINiCp1VgdCDqMAPsLGAcZwAsLCwsAI4jeO8cjpIGmmayL+rH8KqO7E6ADEgx0xU3Gua4pquOonfLRrI8VGxy5TIit1anxAghNEQa3JvbAHSq4/0amCp4pBOWlDPTxxgPFSKAL5l3M2U5maxyg6bHBtW8Roqqhd3eOWlkUhypuCD28Oue5FhbNe3e2ATidRJV04pq+ISIoWVa5CqBY9CrPGwLJMw8PSt48xA88GfBOBDMJ5YljyktBAigLCNsxVdDOw3P4b2HckDjwjhM0sEMZaWGCNQqlre8SADwlmAtDp5eM21K6jBBw/hMMC5Yo1S+psNWPmzHVj6knA9zFzJXoCKPh7ym2jSSKgv6Je7D7rireZeIcyvrJFLGh/DAq2H1yEt+pxDBe71sYYKXQMdgWAJ+g7//AFhwDfHkCp5nrkYq80ysN1JtttdT9TixOTOf+KmnB+F0FuTUTxyFV1tYlNTqCL+h8sc7nWE+C+mbGpYYoTnb2r8QRpKOVIYpY9GeMkhrjQgG9gbgj6jAAvMFbJqryMQQTlFwLEWNgthricsg9YcS4RDUJkmjV17Zht6g7qfUWOBLjPKMiNFIplqUgfNGM4FRFsHySHSdWUZSj622bFZcH47zHEcyRVEin8MkN1P2IBH2OLU5Y5trZARW8OlhIA8cdmU/4L5h9s2JyQL2e0pY1FTIUklmkPxVN/ANEjyEZoigABQ99bnHHmusSlq42ppVWrk1amY2WqUb30sk3ZHJF7FTe+JjinBWjkaqpBaY2MsfyipA7G+iygfK/wBjpgF4PxGmpZ+tU9SomqQ7LKoZjNaRBHE0B0FQjaBFAC5d8SCzuC8YSphWWM6NuDujfiVh2dTcEemJDFT8F5zRKqScdNMzf16nRs/SF8sUxb5S66LKENhmU7qcWshuMAbYWFhYAEfaDxVlhSmiNpqt+iGH9mhF5n3Gipm7jcYr3jETmM+7RPJTZelAYM1RBMseipNTsA0b/wDdTvrsb4leceL2rKqpaMSw0qLSAMxCKZxmqGYoCwshVdB39MRHB69+qArT9OkTrUcUwVnOf4MKF0s8aMzjwMpbKBrgAy5M5WiVrIhEcLKXuxfPOFFxmJuYoB4FF7XJ7rfBxUSZEY+QJt52BOOPBeHiCnjiBvkUAt3Y/iY+pa5++I3mviIWJogbPKjqp/LdWsbd9e2K7JYRKGXCec0mqBGQUbLou5zfjzWHhA9baEeYGIKX2rP/AEgaMUpuHtfP4iL7quWxvcEa46+zrgvgmM3TM5JWXpAkKWC5lMh+aQaXAPhvbAbw6jT+lHKZmX48YQkFz0gmpIH43L2GwAFsZtcoRcmXVxTzktfj3KVJWraeFH0sGt4h5Wcajz3xUvOvsfNIY5+HuWOfKUcKSCx0IutioF73GgF774Iq2rggjDSKFJNmGtwdexi20P6jffEVV8WoXcMepddQASBub+ER2Pltpr9MZvzm+xTNwreGyL5W9j0lcwqqyoZS0rddCvjeza+MHTN4je21iBi4abhdPw+mboQgBEJsi+J7DzGpJsNfqcVXRcUo45GdTJmIsPyi21l6Nhp5eZwRJWo6xtF1JGkawy5TYELrcxdibEW7eWEuua7CEq5vCZK8ke0Rq5pUaEI0e5D+HN+XXuTcj6emCrhvGUmNluGAuykWKm9iCOxBxU/IHDozxFgxF5WkmTLYZDFIVysoFiGVgw0BGoFu8jzPVtwrisdQP3E2VZRc/KTYm5JuVJ28svljfGbaTLLIpMtg4B+duC2WTK7RQ1Q6czLf4chsI5dPwn93JtcMPU4NkkBt645V9GssbxuLo6lWHmCLHFxUUya808ppaegCICzNEw60jB8qSqBGT7rG4F7yE33GLF5LqDGslG7FmpSFRm3eJheFr9yBdCR3Q+eA7idLEskb1hVYVYwVKrI0ZklW2R2WNc0+eIIQpItfHblqeOmmpekZcmdomzwmINHOzNDkjc5hHHKAoJFvGbHsBBamFjl1h/y388ZxJJVvB+W6uppfeaWqWGSaWpdrhmVxI5RGurbqiDLdTbtbEpw/hM61cS1nRaWWXqXiHhKQRgLe4uWMjh7Ne3bYYn/Z3Aq8JowosOgh08yLn/Uk/fGlZUheKoWICrRysSdh8WK5v20GACRdBitfaLxMR1SBzq4Xoi18zrmCW03DO9x5ZcG8HMMElskqtm+Urcg6X3tbbFfc1ofe5WKpZWBDvGGMWbwB08Vs248Q0MSnGK+cXsdxQectcIWnpY4woWwucq5dTqdNTf1JJ01xWfB6R041UrIqh7SN4TcANYpt3IN9fLFscLhyQxpcHKii41BsBqDpp9sRnH6dVKEALfOWIA18Jvc/c45vj+ov6eemWPJRdaTNKztKgfX52C3C7DW172sPUa74bk+RB9Rt+v8AphvVgmVhci6ttqd/9vM4keGnJFmUuWUIVCiPcq17llbsBpp3074yutOOTr1XpYWvbZjQsBuQNtzb/f8AX6YmuVKz+sZAQyHOSFINysb5SCL212xF8aos3TCEkPlazhRbctqijuNrHth1ynShK3KLW8R8O37p+xA/5bzxGiKg2eLX03stSfkNeS6T/wAdqXjjsiZ1kJN2UkixGl7Eq3674nPa3w/qUStYXR737gWJ08xcC4Olte2CbgfD41BdUUOzPdgoDEZ2sCRv2wN+1fifToygW97MTmAtlYaep3NvJTjbDapHpzs1yyzr7OeNNPGLM0kaqVzNuGU2sR55Mut9bHTBtiqvYfVhIZ42uGMpy3PzBVUNYdgCdf4vTFirx2E6dVRrbU212sC1gTfyxbXOMfjk4kgX5tqOhJVMZpIEanSbPEiswMblZMoYWzFWjXXz9MBfEA4uXSuSSSCQxGrkicuYis6WCNdLZG/Drm1xZPHaBZaymDjMjR1COp+VgRGbMO+2FByJQwRyCGmijLxujMo8VmUhhmOtsXnA3/bqPzk/yjCx5s/aeq/v5P8AMP5YziST0t7NKvqcJoza1ogpHkUupv63G2NONQZuIoP76kniH1DRMf8AS+OHs6i6IrKXboVUmUeSSWdLeY1P6YkeavhmmqO0M65z5JIDG32BZT9r4h8ADuTJ70IB1yuVfte/hb7ixHrbHP2gcEleqSWCWJQ6KZ0a97AmzDs34l3Grm51GHnPHBVpZqepgjAHUCyqo0Ylrg287ltrHxY34/IsojlTNJGBrZrKFvqrKSLkqzC3ovkMeLJeza298l3IccHqkkgjeMgoyjLba1vT9MR3NQ0TUA2e2vfL29bX7YieRqzL8HNdMt4xe+VVOW2ovpt+n3l+ZibxlQCfiWvax8B39CbDQ412Wa6spHMfjLJSVD7sGkM/Vz5iBkGlr6jVTqf5euHi1FAL2E+ulgABoABsmptf9cO+cOHZVjldOnI5KlV2IFzfTbQ2v39LYeU/RoqJJWiWWaUXXMuYb6DXQaEfXHmuzOMdz6GSpdKtlyyK96oSBcS6WtcXta+X8Otr23xvw2WnNZC1OXubiTONvARfb6jfyw64xFFU0K1aR9JwwV1AAB22Av5i33w55T4Zkh6yRq7uVDEkCym9rXOltz53xGvZmbqaKp0KyPJa3BD8Lz8T7/xtgY9qcKe6h2Uu2cIPIA3LX00By2P1wT8FkvFc75322+du+AX2ncy0xeOlZ8zZ1zBTqhzAa6Gxtm0tfX6Y9SOfZWx4vcxyHw1P6NWcMS3j8Q8iMrC3Zc3i/wAN8LmW7yUigrmkl21tZpEIINtNFXQ//GHnCB7qJY2CxxxFCqrtYICo1FzIWZbk3uR5Y19nvL6SK1XIuZjKWhvpkC3XQDw6tm1A1xjri7Ls8YLeEEvEP/P0gG2Wcn9Ixr+uJPitUI4JHa+VI2Y23sFJP30xFUvxOIym3hghSMG5+ZyXceXyiL119cLniYihlVfmlAhT6yEINP8AFj2yg85fsHVf9r/MP5YWPSH7GU/92v6n+eFgCIqm9143G+0ddF02Pbqxax39TGWUedicFHFeHpUQSQvqkilG+jCxt69/tiJ564E1VRMsRtPGRLARuJEN01O1z4fvh1ytx5a2lSZdCRlkQ7o40dSOxB7fTAATzGZ5uHxTqSamicpPHrZmWwZiBvssq+jYecn8Qh4jSurlTIQBKVPivobi4uBsbFbC5GuoxNcdX3Sf3u14XAjq+9lH7uS3cLcq3/S1/wAOK643wM8IrvfYczUj6gRtoGbsSLgLrcHuLAYy3VZ+S5RbDdYHI5Wj4dMBHNK8wKmLMwXIoa8gBWysGUWsTpY+dxY3D6+OrQiSNWsdAygg+oVxcbkWIBwL1FfHXwZ4phG4UO17hXK3sysVGY7i+x2OowLjilbHURSJEydUhWnZGKICRc5GYHMoznIdb3AJB0xRlPX9EuKxuEHO/BV6MyoqqVcSKqrbwlVvoLDfP9bWwJ8J5mjEHu9VEZYh8ljYr97i4/55YIa/ngZS04XqwHKzBSBKjW8Sh+2qup20YdxiHm5VBnSSI5qaTxq4NgB5XvpuCCdB321yzrw34Pb6G2mVTrtGXHeZlmjWGGPpQqbhb6sfW2D7k7hiCNEkVGVUzsGUGx8IW9wdbBj6XwDU/ABDUO1QyrDES7NfcbrYa3JJACnfXcY35p9oMbQNBDfI/wC/lW63/LGl7Fh5n+I+d+qa8y24I9QtpUFXVwWZxrnGlooDkKlgSscUVrs3koGlhe5PbXFYez/lVqrifvU6jKD1jqSc2mW5A7kg6m51NtcQXK/IclUyVVQtoM1/iMVEne17XIJvqo01OuLi4lx+noIjmZVLnUJrqAAFQd8qgWA8jpfHpO1LZbnh4Iv2k8xrToTGD1GtGZBmGS9yNV76NbXUk+WJLkSgei4b1Kp2zEGWTOxbKLXsL9+/3wI8ncsycQqhWVOb3dP3Ssb5yO+2qX1/07E4Pqw+91Ap11hgZXqCNi4sY4vX87DtZB+LFlNeFqfLJk8LA+5YpnWnzSgiSVmlkF75S+oXX8q5V/w4Z8XbrV1PAPli/rMn2usI+ucl9fyDE5U1Sxozu2VVUliewAuTiJ5XpmKPPICJahs5B3Rdok1/KliR+ZnxpKicthY2thYARGATianhdaapdKKqYCqHaGQ6LNpoEOiufocHmONXSrIjI4DKwIZTqCDuD6EYAwLMvZlI+oIP+4IwI1cQolaKdepw99ASCfdr/ge39h5Numx0AIZU1TJwaTozFpOHMfgzHU0v/RJ3Md7BW1tscHKFXS4sysNCLEMD6jQi32xA4KmqvZtU0lUktA3UhcgZGb5VbcWJylDp4gCQBsTvjifEngQ03EKVsjGyyIRlNyAoDnsCbeK1hob74PU4DJSsTSNmiNy1M58I0P7pz+71t4TdfLL3acXam4hCaWo6lPIxB6b/AA3up3UnwyLf8pI2xntojPcsUs8gMvLzuHMU1PkvlCm1gBl2y2Qfe19TbDbl7g0qQSRyIklKHBMvUKiMMQCAPxACzHa3nphxxH2VVsM0aUdRJkyMokJy9MHdbhrm48hp6YS8qcaRibRSDKVChhlU6WfK250B17388ZXQ9ODvPhifg0tYUpnkWlWIF4+r8TrK18rI2guovuSdfIYexcl0sDxjSqNtmsATpYKGsrtudz8oFr7tv2b43Iw0gjS+qHLY6AXOXU7ZrX3Jxy4F7JKmWUtU1MiGN+w1Y6HMrHQr3/8AzHSok444J+2yYXmKes8NDTOyrbNJKcii2wudBqNh5D6FlwP2e1FZMJq8GKFWusN/ESABqx1CmwJ29Lbg+hr6WhijgaYXRQqoTnka23gQFmb6DW2NZFqaqwAakhPzE26769sptECO5u2uwxfV00Yf0rczFTWksaSjADqAsjgApTi3cd5LfKn0LabzHDOGJBGI4xYDXU3LE6lmJ+ZibknGaDh0cCBIlCqOwvqTuSTqSTqSdT54jK2seqLQ05yqPDNOD8nmsenilGxOyX7kWxqKzSpvV1HT/wDTwMDKe0sg1VB5qhGZh55B2OCFVw3oKBIY0jjGVEAVR5AbYdYAWFhYWAFhYWFgDlU0yyIUcBlYEMpFwQdwQdxgI/oCq4a2ag+PS3u1JI1mj3v0JG2/gbT110PMYyjAA9wXnemqgwRisiC8kLqVlS24MZ1J+lxt54DuAVpnhrK+sJen+Iwp2dXRQosqNAyXjlAHnc5xg645yrTVdjNECy/LILrIn8Mi2Zf1wP1nJ1WEeJKlKinkGV4axLkjT+3iyuTYGzMCRYb2wBF0VBLBSy1MwmpBHCJ/6tOXQ3BZkMM+YBksL9mv9sPKLitQxqAvERlp1SSQzUaXVZI+ovijlRWsu9lFsMq+SohopqSeilySo6GSKqSU3cHX45RrAaAbabYF/wBp6WOCsgmqHgq6lIElzQnIioqqAvReQlulfUsQSRoBcYAMKjmCpFAlYtarxS5AgSiXPd2yqLNU2BzG2psLYieI1c0tPTFaioqZKp3jyySe7xq0StnVlphe5KMoAaxNiSRpiNp+MULUktHTVbylqhaiAGAgplKOVI+EmXOrHwlfmPfE7ScKNRRJTwwVBMcpmWfqxQlZTIXYgBpSLZyB4W7DzOAITi3E5IY6KfhkXRSqQnpxLHmMqHMyySOMzrlEgK3GqjFoHmqnFPFOz5VmVWiWxLvmAICxjxM2uwBxDcH5PnjhihMscUURJURLnkLEsWbrTDwsSxN1QEZmAOxwQcK5ehpyWRPiEWaRiWkb6uxJP0vbADFqaerbx5qanNjkB+NKPJ2H7le2UXY33XYzlJRpEgSNVRFFlVQAAPQDbHa2M4AwBjOFhYAWFhYW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-8315" y="-6800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MICROAMBIENTE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2903" y="395953"/>
            <a:ext cx="90056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2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Situación Financiera</a:t>
            </a:r>
            <a:endParaRPr lang="es-EC" sz="32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3528" y="817548"/>
            <a:ext cx="324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Análisis vertical</a:t>
            </a:r>
            <a:endParaRPr lang="es-EC" sz="2400" dirty="0">
              <a:solidFill>
                <a:schemeClr val="bg1"/>
              </a:solidFill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0147"/>
              </p:ext>
            </p:extLst>
          </p:nvPr>
        </p:nvGraphicFramePr>
        <p:xfrm>
          <a:off x="595079" y="3225670"/>
          <a:ext cx="5256585" cy="4876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68778"/>
                <a:gridCol w="1760386"/>
                <a:gridCol w="17274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2010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s-EC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222437"/>
              </p:ext>
            </p:extLst>
          </p:nvPr>
        </p:nvGraphicFramePr>
        <p:xfrm>
          <a:off x="460375" y="1279213"/>
          <a:ext cx="1762125" cy="214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Imagen de mapa de bits" r:id="rId6" imgW="1762371" imgH="2152951" progId="Paint.Picture">
                  <p:embed/>
                </p:oleObj>
              </mc:Choice>
              <mc:Fallback>
                <p:oleObj name="Imagen de mapa de bits" r:id="rId6" imgW="1762371" imgH="2152951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279213"/>
                        <a:ext cx="1762125" cy="2147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418737"/>
              </p:ext>
            </p:extLst>
          </p:nvPr>
        </p:nvGraphicFramePr>
        <p:xfrm>
          <a:off x="2287933" y="1283508"/>
          <a:ext cx="1762125" cy="214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Imagen de mapa de bits" r:id="rId8" imgW="1752381" imgH="2257740" progId="Paint.Picture">
                  <p:embed/>
                </p:oleObj>
              </mc:Choice>
              <mc:Fallback>
                <p:oleObj name="Imagen de mapa de bits" r:id="rId8" imgW="1752381" imgH="225774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933" y="1283508"/>
                        <a:ext cx="1762125" cy="2147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659035"/>
              </p:ext>
            </p:extLst>
          </p:nvPr>
        </p:nvGraphicFramePr>
        <p:xfrm>
          <a:off x="4139952" y="1279213"/>
          <a:ext cx="1714500" cy="214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Imagen de mapa de bits" r:id="rId10" imgW="1933333" imgH="2419048" progId="Paint.Picture">
                  <p:embed/>
                </p:oleObj>
              </mc:Choice>
              <mc:Fallback>
                <p:oleObj name="Imagen de mapa de bits" r:id="rId10" imgW="1933333" imgH="241904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279213"/>
                        <a:ext cx="1714500" cy="2147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-1116632" y="38247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8" name="1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774599"/>
              </p:ext>
            </p:extLst>
          </p:nvPr>
        </p:nvGraphicFramePr>
        <p:xfrm>
          <a:off x="6156176" y="2276872"/>
          <a:ext cx="2664296" cy="78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Imagen de mapa de bits" r:id="rId12" imgW="3000000" imgH="676369" progId="Paint.Picture">
                  <p:embed/>
                </p:oleObj>
              </mc:Choice>
              <mc:Fallback>
                <p:oleObj name="Imagen de mapa de bits" r:id="rId12" imgW="3000000" imgH="676369" progId="Paint.Picture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276872"/>
                        <a:ext cx="2664296" cy="780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6156176" y="1170330"/>
            <a:ext cx="324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u="sng" dirty="0" smtClean="0">
                <a:solidFill>
                  <a:schemeClr val="bg1"/>
                </a:solidFill>
              </a:rPr>
              <a:t>Balance General</a:t>
            </a:r>
          </a:p>
          <a:p>
            <a:r>
              <a:rPr lang="es-EC" sz="2400" i="1" u="sng" dirty="0" smtClean="0">
                <a:solidFill>
                  <a:schemeClr val="bg1"/>
                </a:solidFill>
              </a:rPr>
              <a:t>Activos</a:t>
            </a:r>
            <a:endParaRPr lang="es-EC" sz="2400" i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23247"/>
              </p:ext>
            </p:extLst>
          </p:nvPr>
        </p:nvGraphicFramePr>
        <p:xfrm>
          <a:off x="357641" y="3958098"/>
          <a:ext cx="25273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7300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Tabla </a:t>
                      </a:r>
                      <a:r>
                        <a:rPr lang="es-EC" sz="1000" u="none" strike="noStrike" dirty="0" smtClean="0">
                          <a:effectLst/>
                        </a:rPr>
                        <a:t>: </a:t>
                      </a:r>
                      <a:r>
                        <a:rPr lang="es-EC" sz="1000" u="none" strike="noStrike" dirty="0">
                          <a:effectLst/>
                        </a:rPr>
                        <a:t>Cartera de Créditos por vencer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460375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/>
              <a:t>Fuente:</a:t>
            </a:r>
            <a:r>
              <a:rPr lang="es-EC" sz="1400" dirty="0"/>
              <a:t> Estados Financieros COAC Pakarymuy Ltda.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81033"/>
              </p:ext>
            </p:extLst>
          </p:nvPr>
        </p:nvGraphicFramePr>
        <p:xfrm>
          <a:off x="332198" y="4581128"/>
          <a:ext cx="5175907" cy="14401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3201"/>
                <a:gridCol w="645196"/>
                <a:gridCol w="817248"/>
                <a:gridCol w="860262"/>
              </a:tblGrid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CARTERA DE CRÉDITOS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2010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2011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2012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Comercial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78,45%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0,70%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Consumo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10,27%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13,70%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0,90%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Vivienda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0,00%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0,10%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Microempresa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12,20%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86,30%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98,40%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4002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Total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100%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</a:rPr>
                        <a:t>100%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</a:rPr>
                        <a:t>100%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145" name="Picture 97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6" t="48333" r="36632" b="23992"/>
          <a:stretch/>
        </p:blipFill>
        <p:spPr bwMode="auto">
          <a:xfrm>
            <a:off x="5562632" y="4281948"/>
            <a:ext cx="3444240" cy="20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7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365959"/>
            <a:ext cx="324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u="sng" dirty="0" smtClean="0">
                <a:solidFill>
                  <a:schemeClr val="bg1"/>
                </a:solidFill>
              </a:rPr>
              <a:t>Pasivos</a:t>
            </a:r>
            <a:endParaRPr lang="es-EC" sz="2400" i="1" u="sng" dirty="0">
              <a:solidFill>
                <a:schemeClr val="bg1"/>
              </a:solidFill>
            </a:endParaRPr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545238200"/>
              </p:ext>
            </p:extLst>
          </p:nvPr>
        </p:nvGraphicFramePr>
        <p:xfrm>
          <a:off x="1475656" y="1628800"/>
          <a:ext cx="65527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5399"/>
              </p:ext>
            </p:extLst>
          </p:nvPr>
        </p:nvGraphicFramePr>
        <p:xfrm>
          <a:off x="251520" y="837609"/>
          <a:ext cx="8496944" cy="59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946"/>
                <a:gridCol w="1327438"/>
                <a:gridCol w="1015100"/>
                <a:gridCol w="1327438"/>
                <a:gridCol w="780846"/>
                <a:gridCol w="1285480"/>
                <a:gridCol w="964696"/>
              </a:tblGrid>
              <a:tr h="19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2011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2012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</a:tr>
              <a:tr h="19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u="dbl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PASIVOS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1.898.214,51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93,18%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3.059.154,59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77,36%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4.747.831,34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97,70%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88255" y="4869160"/>
            <a:ext cx="324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u="sng" dirty="0" smtClean="0">
                <a:solidFill>
                  <a:schemeClr val="bg1"/>
                </a:solidFill>
              </a:rPr>
              <a:t>Patrimonio</a:t>
            </a:r>
            <a:endParaRPr lang="es-EC" sz="2400" i="1" u="sng" dirty="0">
              <a:solidFill>
                <a:schemeClr val="bg1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838532"/>
              </p:ext>
            </p:extLst>
          </p:nvPr>
        </p:nvGraphicFramePr>
        <p:xfrm>
          <a:off x="683568" y="5661248"/>
          <a:ext cx="7835706" cy="59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1296144"/>
                <a:gridCol w="648072"/>
                <a:gridCol w="1152128"/>
                <a:gridCol w="864096"/>
                <a:gridCol w="1257451"/>
                <a:gridCol w="889623"/>
              </a:tblGrid>
              <a:tr h="19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2010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2011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2012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 smtClean="0">
                          <a:solidFill>
                            <a:srgbClr val="365F9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%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</a:tr>
              <a:tr h="19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dbl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PATRIMONIO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138.882,31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6,82%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895.479,00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22,64%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u="sng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111.761,75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2,30%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3210" marR="632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03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36904" cy="32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620688"/>
            <a:ext cx="3247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i="1" u="sng" dirty="0" smtClean="0">
                <a:solidFill>
                  <a:schemeClr val="bg1"/>
                </a:solidFill>
              </a:rPr>
              <a:t>Estado de Resultados</a:t>
            </a:r>
          </a:p>
        </p:txBody>
      </p:sp>
      <p:sp>
        <p:nvSpPr>
          <p:cNvPr id="3" name="AutoShape 5" descr="data:image/jpeg;base64,/9j/4AAQSkZJRgABAQAAAQABAAD/2wCEAAkGBxQSEhIUEBQVEBQVFxQVFRUWFxQVFRQUFRUXFhQUFRUYHCggGBolHBQUITEhJSkrLi4uFx8zODMsNygtLiwBCgoKDg0OGxAQGiwmHyQsLCwsLywsLCwtLCwsLCwsLCwsLCwsLCwsLCwsLCwsLCwsLCwsLCwsLCwsLCwsLCwsLP/AABEIAMIBAwMBEQACEQEDEQH/xAAcAAABBQEBAQAAAAAAAAAAAAAAAwQFBgcCAQj/xABFEAABAwECCgYHBgQFBQAAAAABAAIDEQQhBQYSIjFBUWFxsQcTgZGhwSMyQlJywtEUYoKSouEzsvDxJENTY5MVc6PD0v/EABsBAAIDAQEBAAAAAAAAAAAAAAAEAgMFAQYH/8QANREAAgECBAMGBQQBBQEAAAAAAAECAxEEEiExBTJRIkFhcbHBE4GRofAjM9Hx4QYUJEJScv/aAAwDAQACEQMRAD8A3FAAgAQAIAEACABAAgAQAIAEACABAAgAQAIAEACABAAgAQAIAEACABAFT6RMKPhhjbE8xve+uU00OSwVN435CawsFKTbWiRRiJOMdB3LjCDg77U0gF0d26U5lOx/gFCNK9XJ+WJOp+nmPMQ7D1VjYTplrKeDrmfpDe9dxM81R+GhyhG0EWJLlwIAEACABAAgAQAIAEACABAAgAQAIAEACABAAgAQAIAEACABAAgAQAIAEACAPHOABJuAvJ2BAEbgPDsNra4wk5poQ4ZLqanU2HUrKlKVPmIQqRnsU/Hd7JrfBDK4MiazPcTk0yquffqJaxver4TVLDyqSdvz/IvXlHOlJ6FPs1qe2zmzFwdGJTICKiubk69AOmiw6/HFBv4Cu9rv2X8/QzKmLajkj13LRi5jc+F1JyZIjQb47gAWgez93u35uF4pUjU/Vd0/t+dCFDiM6cv1NYv7eX8fTx0ezzte0OYQ5rhUEXgheijJSV1sb8ZKaUou6YoukgQAIAEACABAAgAQAIAEACABAAgAQAIAEACABAAgAQAIAEACABAAgBpFhOJ0roWvBlYA5zL6gHforeLtIqNqk4SUc1tCOZXt3jtRJFX6QcK9TZiwGjpqt4MH8Q9xDfxJrC0807vZFFeeWNupS57HacFus9qGc17W9Y3QGl17oX9lKHaNwrKdVVG09vzUpyypWkiNw5b/ALTaJZhUB5qK6ckANbXsAWbxyp8PCQpp7v019bCONqX+bGrAvHszWLN0FQ7yqpsaJ0aTVs0jfdldTg5rTzqvS8Jlei10Zt8Glei10f8ABblqGuCABAAgAQAIAEACABAAgAQAIAEACABAAgAQAIAEAQWHcaYbLJHG8OeXXuyaHq26nOGuuwX0B3VvpUJVE2iqdWMHZkzZ52yNa9jg9rhUEXghUtNOzLE09UKLh0EACAKxjnjMLMzq4iDM4cRG33zv2Dt1ULOHofEd3sU1auRWW5n81mtVk6i2EFoe4uBNS7KN/pa++Mo7SK1oUzKrGbcO4WyyjaRrOBMKMtMLJY9DtI1tcPWaeH0Kz5wcXYdhJSV0UbK/6hhMD1oYr9xZGe45Tz+U7k6/0aNu9i37lXwRfsJWeOSJ7JwDG4EPyrhTbXVTTXUs9yUVmbsNSSa1MhtWARC97YJftDBeDTJIvOZsdQUzhQGuheZ4txCnWqRjF3S9X/RiYqi5Psu6QwIppuWfczmdx61Flc9i7dGEudaWbo3D9QPkt7g8uZeXuaXBZazj5P1L6ts3wQAIAEACABAAgAQAIAEACABAAgAQAIAEACABAEXjHhltkhLznON0bPed9BpJ86K2jSdSVkQqTUFczLB2CZ8ISTFrhlULnyOrk5Z9Vt2itKXaANwB0KtSNGKihOEHUbbPcCYenwdM6KZpDa58R/njOiu8XHxFUlGsvHqTjKVN2NWwbhCOeMSQuymnvB1tcNRSM4ODsxqMlJXQ6USRB41Ywtskd1HSurkN+d33R46N4voUXUfgVVamReJVMTsAOtUn2q1VezKymh3+a+vrH7gpo102ChvxFZRXw4FNGm5PPIvuE7Ay0RPilFWvFDtGxw2EGhHBJJ2dxqSTVmZNFbJ8GS2izE+u0gHQDW5kzN9K9t3spum4zaUvzwEm5U7r88yZxctZsUOUI6y2gCQF3qtiBc2MUF5rRztXrBY3GuLfAq/Diru3yOxn8OOi1YhbsIyzGsry7YNDRwaLl5DEYurXd6kr+Hd9CuU3LcSi0pSWxDuG9us4dU69qspTa0Eq0E9SJidem5IQlsWfo6lybW4e9E4doc08gVq8Ilas14DXCJWxLXVP1Rpq9GemBAAgAQAIAEACABAAgAQAIAEACABAAgAQAIARtlqbEx0khyWtBJJ2eZ3LsYuTsjjaSuzJsKW6XCFpAYL3HIiZqYzTU9mc4/QLVio0KYhJurI0/AWCmWWFsTL6Xudre8+s4/1cABqWZObnK7HoRUVZDfGTF2K2x5MoyXiuRIPWYfNu0cjQohNxegSgpbmaRy2rBNoo/Qdd/VzMHmK8RXYb2lKNSNpf0K2lTd0X52Oln+zdc01doEVc/LpoP3deVopvuVUcNJzy93UudeOW5UcAYLkwlaHTWgkxA57tGUdULNgpSuwbzVM1qsaUckCinB1JZpGoxsDQGtAaAAABcABcABqCzh06QBXcb8X7Pamxmd5icw1Dm0yi32mXg1B8O+tNbF0sOs1SSX53LdkZU1MhMai17o3RCjGsDNFA0NJyR3FeR4njaGKqKdJ91nfzF8TTaadtCCos4VO49IUXsATBERaoV2M0dTfTyWi1dGfJE7ijLkW6A7XOb+ZjmjxITfDZWxEfzuDAyy4qD8/RmuL1Z60EACABAAgAQAIAEACABAAgAQAIAEACABAAgDL8ecY+vf1UZ9DGbyNEjxr3tGrbedi08NR+HHPLcSrVMzyrYs+I2L32ePrZRSaQaDpjZpDOJuJ7BqSmIrfElpsX0aeVa7lpS5cCAGeFsGRWmN0U7Q9p72nU5p1EbV1O2xxpPRmajo/tLLSIw4Osxv6+rQ5rfdLPf1XCh03aAxHEOKF3QuzTrBY2QxtjibksaKAeZ2k6SddUu227sYSSVkd2q0CNpc6tBs03mnml8TiIYek6s9l0+hJK5X7Xh17rmDIG3S79l5LFf6hrVNKSyrru/wCF+aligu8jHOJNSSTtN5WBOpKbzTbb8dSZ0NHequ8jIjbZZG0Jbm0vpq/ZM06r2YhVpLdEa12hNNCgrMoRKKhV7RdI74ifGq1IawXkISWpJWGXInhf7skbu54K7hpZakX4oVhLLVjLo16m1r2Z7QEACABAAgAQAIAhsYcYo7I3Oz5CM2MG873H2W7+6quo0JVHpsV1KqgV3BGP99LUwAE+vGDm7iwkkjeD2Jmpgv8Aw/qUQxP/AKRdLHbGStD4nCRp1g17DsO5JSi4uzQ0pJq6F1E6CABAAgAQAIApmP2MXVtNnhOe4ekcPYYfZ+Jw7hxCdwtDM88thavVt2VuQ+IGL/XPFolHooz6MHQ+Qe18LT48FLFV/wDqiNCl/wBmaWkBsEACABAAgDyqAGWGxWB/Z4OBWZxmObBVF5fZpko7lSXz0vPargCjDcovcjIbzioParI7itQrgetKxnD2VUxKahWMKCkrt9D4BalDWmhGe4tJe0HcOShHRiFZG32ObLjY/wB5rXd4B817WEs0U+p7SnLNFS6oWUiYIAEACABAFQxnxxbFWOzEPk0Ofpaw7B7zvAb9CdoYVy7U9harXS0juZvbLYS4ueS97jeTUucTzKfbUFZCqi5O5ITYpW5sYm6rKBFTG01maNRczfsBJ2hKLExcrDHwXYj8GYakhfWN7oni46tGpzTceBCvbjNWkivLKLvE0HAePzH0bahkH/UbUtPxN0t7K9iVqYPvgXQxHdIuUEzXtDmOD2nQ5pBB4EJJpp2YwmnqhRcOggAQBC404dFkiqKGR9RG3frcfuj6DWrqFF1JW7u8rq1MiM0wJgyS3WjIqSCcueTWGk33+843DtOgFPV6qpxshSnBzd2bBZrO2NjWRgNa0BrQNAA0BZbdx/YVQAIAEAR2EMNQw1D3gu91uc7uGjtok8Rj6FDnlr0Wr/PMup0Jz2RW8IY3yOqIWiMe8c53doHisPEccqS0pKy6vV/x6jtPBRXM7kH9qe9+U97nO2kmo4bFi1a9SbzSk2/MbUIxVkiZiwxLkFjnZbSKZ15HA6e+qsfFMQ6UqU3dNW13+v8ANxaeGg3daCQvWSLypNHmUu2KxaHQeKrluRYnIpIWmVU3EjYSPFa26uZr3JAGrRwHJL7MqmV7DTfSA7WjwJWjhn2BKpuesNWDhyXHzMRrLU1/FKbLsdnOxgb+TM+Veuwcs1CL8PTQ9TgJZsNB+FvpoS6ZGwQAIATtE7WNLnuDGtFSSaABdSbdkcbSV2Z3jPji6WsdnJji0F2h8g+Vvid2hadDCqHanuJVa7lpHYprS6R7Y4WmSRxo1rdJ+g3m4K6pVUUQhTbNLxPxLbZqTWikto1a2RbmbXfe7qX1y6tZz8h2FNRLeqSwhcP4rWa2D0zKP1SszZBszvaG5wIU41JR2OOKZm+HMRbXZaug/wAXEPdFJGjfH7X4a8AmoYkplSTIvAmMssDqxPMZrnNN7SRcQ5purq2phyhUVpIpyzg7xNHwFj3FLRtopC/3tMZ7dLe27elamEa1hr6lsK62loW5jgQCCCDeCLwRtBSgwN8I25kEbpJDRrRU7TsA2km5ShBzeVEZSUVdmPYWwjLbLRWhdJIQyOMeyK5rRuF5J4lanZowshLWpK5qeLGA22OERjOec6R/vvOn8I0AbBtqsyc3N3Y7GKirEuoEgQAIAEAZVb/4snxv/mK8Dif3p+b9Tep8q8hCqpJikJvUZbHCQiS8itjyJUSKpCGUrLCI5sxuPYq5o4zyVCFplTtd0j/idzqtanrBeRmyXaY+s5zG9vNUT5mVzIXD7b2H4hyTuFejQjU3EbKczgT9fNTnzCVZGpdHU2VYwPce9vecv516bhkr4dLo3/Jv8InfDJdG17+5Z1oGmCABAGP4w4xSWp1XnJYDVsYOaN5952/uotmlRjSWm/Uzp1JVH4EVg2wzWuXqrO2p0ucbmRj3nnVw0nUoVqyiiynSuazivixFYmZmfK4eklIznbh7rdw7am9Zk6jm9RxRS2JxQOggAQAIAgcYsULLbKmVmTJqljo2QbKnQ7g4FSjJrYLGa4cxGtlkq6L/ABcQ1sB6xo+9HeT+GvAJiGIaKpUkxpi9jfLZzSN+bW+N17Cdeb7J4UKYbp1eYpyzp7EnjPjU61htQI42CuSDUF9L3k0HAbL9qnSpxpJvvIVJubsWno6xcMbftUwpJIPRtOmOM66anO8BQXVKRr1c78BmlDKi24QwlFA3KnkZE3a4gV3AaSdwS05xgrydhinTnUdoq5SsMdJkbaiyRmU+++rGcQ31nduSs+rxGK0grmnR4VJ61HbwW/8AHqRuD+kO0i+VkcgN9ACw8Aam7sKTXFakXqk0Ny4VSa7La+5Y7Dj/AAPp1rHxHbc9o7Rf4Jqnxai+ZNff8+glU4VVjytP7fn1J+xYZgmp1crHE6q0d+U3p2niaVTlkvzwEamHq0+aLM3wkfSy/wDcf/MV4rEr9afm/U2KfIvJDbKVNiYpZ3Zw7eSjNaHCTiSsiDHkKpkUyGZdeeKuS0EXuOrE693AKqotjjFJFFC8yq4UFJn9h72hatDWmjOqczHNiOZ2lVVOYqkRuH25rTsdzBTWEfaa8BKqhlYTmuHD+vBXVVqhOsjROi+bMtDPde135mkfIt7hEuxKPj6/0anBZ9icejT+v9F3WubYIAEAYri3i7Nb3ZtYoAaPlI000tjHtO8Br2HRrYi2iFqdLvZrmB8ExWWMRQNDGi863Odrc46zvWfKTk7sZSsPlwAQAIAEACABAAgCvYx4m2W2VdIzq5f9WOjX/i1P/ED2KSk0csVXAXRq+K1A2iRk9nZnNABDpHA5rXsNwaNJvNaAaCVY6zcbEfhq9y04/YRks9je+F3VvymNDgASAXCtKg6qpDF1JQpOUdx/A041KyjJXWpilptD5HF0jnSOOlziXOPab1gSnKWrdz0kYqKtFWRy1QZJD6z6AqJ7ku4dRqpkWOGKtkGOIyq2L1VodFy5YpFbMc4dvIqM+VnCWiSkiEh5EqZFMiOlOc7ieaYiuyhKW7HeDznHh5hVVVoRY5kVSKJlZw2KS8QDzHktPDftmfW5juwHNPHy/Zcq7oolsNMNtrE7cQfEDzVuGfbQnVIrB508OX903VFKuxd+jOak8zPejDvyOA+danB5duUfD0/sa4NK1aUeqv8AR/5NHW+ejBAAgBOzwNja1kbQxjQA1rQAABoAA0IAUQAIAEAVzGfHay2Golfly6oo6Of+LUztI3VVU60Ybj2F4fXxPKrLq9v8lKs/TJU59koPuy1IHAsv8Ev/ALzqjXf+ntLxqfb/ACTVk6WbG657J4t5a1w/S4nwU1i4PcVnwHEx2cX8/wCUTNkx+wfJotLW/GHx+L2gKxYim+8UnwrFw3g/lZ+hMWTC0Ev8KaKX4JGO5FWKcXsxSdCrT54teaY9UioEAU3pWfSxAbZWDwcfJI8QdqPzNHhavX+TMgKwz0J6EHR/BoHAJeW53uHTFUyLHDFWyti1blAoq7HGWpWKReyOzmquouywJqJJSK2PI1SypkdafXdxTMOVCU+ZjnB7s4cCqqq7JAeyKhFEit4wDPadradxP1WnhH2WhCvucYNPrdnmu1u4oexzhRtY3/CT3X+S7QdpoUqEBYHZ3EH6+S0Kq0FKi0LZiJNk26Me+17f0l3yhN8Llaul1ud4ZLLikuqa9/Y1ZemPVAgAQAIAEACAMs6YMarRZ5I7NZ5DEHx9Y9zbnnKc5oAfpaMw6KFKYipKLyo9BwbBUqsXVqK9nZdDICa1JvJvJSR6dKyFGqDLBRqizjFWqLIM7DQdIUbs5dj+yYQmjuimliA1MkewfpIXVVnHZlM6VOfNFPzSZcsR8ZrXJbLPE+d743OcHNdkuqBG53rEZXs7U1hcRUlUUW9DI4hgsPDDznGCTXn1XyLR0uu/wkI/32+EUv1V/Ef2l5mVwn92Xl7oyYlYpvHrShnSRg0DgEtLcl3DhirZBjiNVsrYpKblGO5TV2G+WrLFA5sjs5vEKqouyzhPxFZ7IMdxKqRUyPtx9I7s5BMUuRCU+ZitgOe3t5FRq8rIklIlUUSK/jEP4Z+Iclo4PvQjX7hpg12ceB8lbWWgu9hxaW1BG0EKuDs7itQq1jOc3jzuWrUXZYnLYsOAJsi12d3+6wHg45J8Cu4KWWtF+JRhpZMRB+K++hsq9cexBAAgAQAIAEAYD0wWnLwlI3/TZEzvbl/Os7Eu8z2XBYZcKn1bft7FKVBrCzVAmxRqizgo1RZBijVBkWKtUWRZa+jWOuEbP93rT/4Xj5gmcF+8vmZnFXbCy8beqLj0wv8AQWcbZSe5h+qb4jyLzMThP7kvL3MpLlkWN06aVxoCTg0DgErLcl3DlirZFi7FWytnc/q9y5DcpqbDTKV1hcdWR2c34hzVNRdlnSxRrOZWx3EVTIqZH4R/iHgOSYo8gnU5j2xHPbxCKnKyBLypOJTMgsYhmNP3uYP0T+D5n5CNdaEZg52eO3kmqq7LFh/Kl4i9QqhzXnc4+BWtvETaJIyFrmuGlpDhxBqqaUsrTEJNxkpLuNza6oBGg3r2p7dO56gAQAIAEACAPmvH209ZhG2O2SuZ/wAfo/lWXWd5s93w6GTCwXhf66kCqh0VaosmxRqiyLFGqLIsUaoMixVqiyLLp0UsrbxuikP8o803gF+r8jI4y/8AjfNe5P8ATNJm2QbTMe4MHzJjiL0ijL4StZvy9zLi5ZdjZPQ5FgJiDQOASUtyfcOWKtkGLsVbIM9tHq9yIcxRU2GVVeUDmyuzm8RzVU1owLNGVmMgx1EVTIqYxwp64+Ecyr6HKKVeY4s7s5vEc1Ka0ZWTcqSRVMhsPD0R3EHy805hX2xKsuyQlidRzeIT1RdlipKSpWIvMqtvFJX8a99/mtWlrBCj3HjjUDeAqVoxCqjacATZdms7tZijrxyRXxqvYYeWalF+CPXYWWajCXgvQfq4vBAAgAQAIA+VcI2nrZZZPfe9/wCZxd5rIk7ts+iUoZIRj0SQ3CiWoVaoskxRqiyIo1QZFirVFkWKNUWQZe+iFtba87IH+MkSd4f+4/IxuNP/AI6/+l6Mf9NL8+xjY2c95i+it4h/1EOE7T+XuZkSs41TtpXGdJuHQOASMtywcMVbIMXYoMgzq0eqexchzFNTYYEq8XF4DeOI5qEtjhaY1lMixzEVVIqY0wt6zeHmrsPsxSruNo3K2SKifkWeiuZF4ZFYn8Ae4gprDu1RClblZWoHXjiFpyWgmTUqSiUTKxhhtJTvAPhTyWph3+mKS3F4jVjeHK5Vy5mJVlqa1iHNlWGHa3Lb3PdTwovU8PlfDx/O89HwyWbDR8Lr7lgTg+CABAAgBjh609VZrRJ7kUr/AMrCfJRm7RbLaEM9WMerS+58tLJPoZ61cOrcVCizoo1RZEUaosixVqgyLFGqLImidDjP8RaDsiaPzPr8qf4eu02YXHH+nBePsedND/T2YbI3nvcPopY/eIrwrkl5ozclImmdsUWdROx6kgy1i7FBkGOGKtkGe2j1T2c1yHMUVNiPKYFxaEqEgLUwrKZFjqIqqRUxphn2PxeStw/eK1u4ZQq+RSWHKuHAclnW1ISGOERWOT4XclfR0mvMVqbMqkZWsxIm3GoB3JJLUpmV7Dwz2naKdx/daOFfZaFJbhZDmcCfr5rlTmEqy1NM6MJq2eVvuyk8A5rfMFeh4VK9FrxNng0v0ZLo/ZFxWma4IA46xdsAdYiwFb6RrZ1eDbWdrAz/AJHNZ8yqr6U2PcMhnxUF43+mp85rLPdHTVxnUKNUWAo1RZwUaoMixQKJBirVFkWaT0NDPtZ+7CO8yfRaXDlzfIwOOvs015+xH9MctbXENkDT3ySfRRx/Ol4FPDF+k34+yM/JSZoikZUWdRPMSDLmLMVbIMcMKrZBhaDmHs5hEOYoqcpHkpkWFYyoMC1xlZLOMcxlVMqY3wubmcT5fRW4fdi1buGETlfJFBPxHMb8I5JCS7TISEZhUEbQQpx0dxeaKbEVsyQgTUbqsbwCSa7TKpkNh8eod5HfT6J3CvdCkxvYHZpG/n/ZTqrVClZF+6Lp6OtLdojcOwuB5hbHCHzLyH+DPtTj5e5oHWLbsbwdYiwCNV0AykAUfphtWTg8t/1JY292U/5EtinaBr8EhmxV+ib9vcw1Zx7A6YuMkhQKLBijVEiKNUWRYo1RZFijVBkWaf0Ptoy1O2uiHcHn5lqcOXZk/I83xyXagvP2IDpbdW3DdBGP1SHzVeO/cXkHDf2Pm/Yo9UoPXFY1BkkTzEgy5izCoMgxdhVbIM9tBzD2cwiHMU1eVkZVMilxaMqDAtUJuHYsqS1OsdxlVNFbG+F/Ub8XkVPD8zFa2xGxOTUkUFgsx9G3h5rPmu2yMjlxQhaRS3XOcNhI7ittaxTEmiYsp9G3t5pOfOyqZGYdHowdjhyI80zheYUmhhg53rcOX90xWWwtWWhcOjubJtZHvRvHcWu+Up/hUrVrdUWcKllxDXVP2NMyl6I9Jc9ykBcT7O76Lh0K7+/SgDNem+00issfvPkfpr6jWt/9iUxb0SPQcAh25y6JL6/0ZGkT0501cZJCgUTjFAosiztqiyLFGqLIsVaosizUeiY0s852ygd0bfqtPA6Qfmea43rVj5e7Kr0oSVtz9zIx+mvmqMW71CeAVqC82U4lUDdxaJQkSRPNKQGGKsKgyDFmFQZBntpdmO7OYXILtIoq8rIvLTdhO4vC5VyR1MtNmdmt4Dksqa1ZJjuJypkitjfDD6x5oyjlC4UroO071fhKTnUsugrW2IeORw0sf+UnlVaMsHUe3qLXJ6w2v0YGS+t/sP28EhUwNbO9PujjZ0+Zx0Ru72Dm5SjgKne0USRX7RgiQve4ODauJoWk0qa0qCtinQhkSfQXdPUfWTB8gbQvbp05J/8ApUzwlNyvdlcqSZza8DlzSHuyhdcLte0Xq6jRhCSa+5S6KQ1suAmA3B35neZTU4Ra1SITpRa2JnAOD2xWiNwFCCRXKNc4Fuuu1WULRmmkRowUaiaRexXaVqXZqZTq/ejMwsdGYj7w7j9D4K4vseCcHfuvqOwi5B3KZJ0z2qtos7PdiLtvrvI+RJYp6pHpuBQy05y6v0X+TPUobqO2qLJ9woFwizsKJFnbSuEGxRpUWRbFGlRZFs0bo9tQZZnjW6Vx/QweS0cH+38zzvFtay8vdlXx2gkltcr25NDkCl4NzGjYo1aalNu5GhUcKaVitPsso0xu7KHkaqv4L7i5V13oI5aEZQLfiBHNVTpStsWwrwb3Jxk4OiruAJ5JH4FToxh16fVDiMPOiOQ/hcOYXf8Aa1PxoqeIgOY4ZT/lkcXMHmuf7OXe0VPEroOI7BI66RrMk6RlZR7qKylhsklK5RVrZotWOv8AoUXu04NcORTvmJ2OmYvx6ssfjPI1UXCD3QXku8loMEAAVc83DS+n8tEo8PSvpFHc0uo6jwVHsyuOW7mSFz4cVsl9EQbYsbAxoq1oadoDAeSkou5XI8bAdnifqp5Csd2eMU1dyqlF3OMUyePgPojKQYwtEOcbvH+6ZguyUtaikLKDUOyijKJBo8mYKHSf62ojHUraGcUd+jv/AKKvcdCtoe2dhD2nRQjauQVmipK0kWsOG2vPuC1EjTR72V7vNFjthk60/wBXlW3Gco3mnrq8CCOB1LlySgjLcf8AB0k9pc8OqWtayhpSgFdI+IpepFSepr4OpOjDs6roUqaJ8ZpI0t5d6XlSaNWljYS0ej8TzrQNaqytjkq0FuxZgJ9VrncGuPII+FLoUPF0v/SHLLHMdET+6nOi78GRVLG0+70Y4hwVO7Qym4uaD3CpR8B9Sp46Pcn9v5HceAZvaMbe0nyCPgLqVyxsu6P3HEeLj9cgPBp51PJd+DEqli6j2sX7FHBgjs4act2c41oNfDgm6MUo2RlYqpKdS8hhhSyNMr6DXt3bioS5jsOVDYWHh2iv0XAFGWfbTspXuK4wHbbO3Y4dhHiAqmiVxVlmB0VPaCPNRynLirbKdjfFcynLnrrPQXinCg8SuZSLegl1Y2u8edFPKV3FI4q6M7jQ+a44nLj+GE0Ga3v/AGVMo6hcWbGd44f3KhlIthLSl7j23fRCjqQkxu1gOgB3ZTxKtsVjyBppo/V5KqUQOy06yRwA/dcykGMbVEK1J77voFfBaFUjyz09mh+GvkiUSLFHh1LgRxI/dcSK2MerNbz+n+6utoVscMiFRWh415VUUtSu2pZrPIA0XgbL+QWhHYfhsK9Z91/cPNSsSIs5hpI4Ean3XbnjVx0cNdli/MLGIbz2HyCLHczKdhOAOleckm/+tJVMtzSptqCGcmD2uFCxpG+n0XCTd9zhmC8n1GspsI5OHmDxXAVlsKNhFaHMOwgCvA3g9hUbHc4oLKNteB+i5YM56bG06W5XEfVcscznTbGR6t240I+viixzMKCJw0gcRneFx7qrljmcs+BWDqgA6++4XEX6wbwr4LsiNaV5kLhOBuWcrxKqktS2L0Gn2duqvcXeJBRY7cVja73Qf0+ZXGguOQTrGT2F3iNCrsSudtjDtYPAA86rliNzsWYbXd55G5RscuFANBaeAv8A0/RFiLZxlH3CeFPmoVOxANOkAfED5gc1ywDyGG4HKPZo7jVUtHBVsG+vxXqNjh092SL8kDjk+H7riWpFjbrAfZcfw1rwOhWWKxWJ3BnEkH8v7qEkAsYTrcewAD6+KjYixrPDfoB41r3mqtgipnsY2tr3HmutETySRguvrsGUT3NUUiDGZJJzbviLa9wqT2kK5LQgxwyF2t1dwGSPA18VxLUraJ6wMAbc1vmfBOQ2G6b0Hf4T4fVWFojkjRS7YplgxwUfRu3PkA3AOIAG4LgIrtr9d3FUs047CJXCQ0Y810lBwemFpBBaCNlAuAxpgd5Md5JznC++4G4IOIfrgHoXDgSG4rhwlsEjKjzs6gJFb6GmkVTENhGpzERCbjxKqluXR2O1wkdsUWA4CgdG2FBSNzhcRoOscCuHGc4HzmuL845RFTeadq4zhJFcOMTUiB01cOHcrQGkgAHbr71WwGUsrsgZx0nWVE4yUhjAaCAASLzQVPauEWcqZAWiUJAJ2xoDagAHaLiokRpC4kGprfrVsStjW0OPWxtrcdI1HiNa6yBJloAoAANguCiRY1kF6tWxBnEwoBS7hcgrZMYGcS281TVPYZpkmrC4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015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9552" y="454346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/>
              <a:t>Fuente:</a:t>
            </a:r>
            <a:r>
              <a:rPr lang="es-EC" sz="1400" dirty="0"/>
              <a:t> Estados Financieros COAC Pakarymuy Ltda.</a:t>
            </a:r>
          </a:p>
        </p:txBody>
      </p:sp>
    </p:spTree>
    <p:extLst>
      <p:ext uri="{BB962C8B-B14F-4D97-AF65-F5344CB8AC3E}">
        <p14:creationId xmlns:p14="http://schemas.microsoft.com/office/powerpoint/2010/main" val="24665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8127" y="357573"/>
            <a:ext cx="324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bg1"/>
                </a:solidFill>
              </a:rPr>
              <a:t>Análisis Horizontal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" y="1340768"/>
            <a:ext cx="30431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7" y="4002738"/>
            <a:ext cx="3816424" cy="252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2738"/>
            <a:ext cx="3816424" cy="239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8127" y="880793"/>
            <a:ext cx="4662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 smtClean="0"/>
              <a:t>Evolución </a:t>
            </a:r>
            <a:r>
              <a:rPr lang="es-EC" b="1" dirty="0"/>
              <a:t>del </a:t>
            </a:r>
            <a:r>
              <a:rPr lang="es-EC" b="1" dirty="0" smtClean="0"/>
              <a:t>Activo, Pasivo y Patrimonio</a:t>
            </a:r>
            <a:endParaRPr lang="es-EC" b="1" dirty="0"/>
          </a:p>
        </p:txBody>
      </p:sp>
      <p:sp>
        <p:nvSpPr>
          <p:cNvPr id="6" name="5 Rectángulo"/>
          <p:cNvSpPr/>
          <p:nvPr/>
        </p:nvSpPr>
        <p:spPr>
          <a:xfrm>
            <a:off x="2411760" y="643359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400" b="1" dirty="0"/>
              <a:t>Fuente:</a:t>
            </a:r>
            <a:r>
              <a:rPr lang="es-EC" sz="1400" dirty="0"/>
              <a:t> Estados Financieros COAC Pakarymuy Ltda.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26126"/>
              </p:ext>
            </p:extLst>
          </p:nvPr>
        </p:nvGraphicFramePr>
        <p:xfrm>
          <a:off x="3211388" y="1556792"/>
          <a:ext cx="5753100" cy="2108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4668"/>
                <a:gridCol w="1152128"/>
                <a:gridCol w="864096"/>
                <a:gridCol w="936104"/>
                <a:gridCol w="93610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2010-2011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2011-2012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VARIACIÓN ABSOLUTA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VARIACIÓN RELATIVA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VARIACIÓN ABSOLUTA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VARIACIÓN RELATIVA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CARTERA DE CRÉDITOS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1.397.754,84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80,49%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-621.077,44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-19,81%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COMERCIAL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-1.362.414,87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-100,00%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10.146,03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8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es-EC" sz="1800" b="0" i="0" u="none" strike="noStrike">
                        <a:solidFill>
                          <a:srgbClr val="31849B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CONSUMO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238.672,49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133,85%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-403.717,92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-96,82%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VIVIENDA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-387,35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-24,64%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-27,2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-2,30%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MICROEMPRESA POR VENCER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2.413.535,12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>
                          <a:effectLst/>
                          <a:latin typeface="Calibri" pitchFamily="34" charset="0"/>
                          <a:cs typeface="Calibri" pitchFamily="34" charset="0"/>
                        </a:rPr>
                        <a:t>1138,96%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r>
                        <a:rPr lang="es-EC" sz="1400" u="none" strike="noStrike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1.123.767,4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-42,80%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3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80281" y="354842"/>
            <a:ext cx="7011538" cy="6155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1" y="476672"/>
            <a:ext cx="6973277" cy="603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4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64" y="747998"/>
            <a:ext cx="5732059" cy="64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201" y="27282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MATRIZ FODA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180528" y="188640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MODELOS FINANCIEROS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" name="Picture 10" descr="https://encrypted-tbn3.google.com/images?q=tbn:ANd9GcRp5wC8ZoZOqduqa82yG_EfyA7sl7kdhGQUctgxOJKFb9E9XCS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483" y="4797151"/>
            <a:ext cx="1944895" cy="185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3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89" y="1124744"/>
            <a:ext cx="6285899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9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ÍNDICE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3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583937"/>
              </p:ext>
            </p:extLst>
          </p:nvPr>
        </p:nvGraphicFramePr>
        <p:xfrm>
          <a:off x="335741" y="858119"/>
          <a:ext cx="84725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01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72571"/>
              </p:ext>
            </p:extLst>
          </p:nvPr>
        </p:nvGraphicFramePr>
        <p:xfrm>
          <a:off x="1043608" y="1340764"/>
          <a:ext cx="7272809" cy="504748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644658"/>
                <a:gridCol w="829109"/>
                <a:gridCol w="829109"/>
                <a:gridCol w="676608"/>
                <a:gridCol w="827180"/>
                <a:gridCol w="827180"/>
                <a:gridCol w="638965"/>
              </a:tblGrid>
              <a:tr h="4538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MODELO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CONFIABILIDAD RESULTADOS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COSTOS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93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ALTA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MEDIA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BAJA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ALTO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MEDIO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BAJO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MÉTODOS CUALITATIVOS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Jurado de opinión de ejecutivos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Método Delphi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Composición de la fuerza de ventas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Encuesta en el mercado de consumo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MÉTODOS CUANTITATIVOS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Promedios móviles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Proyección de tendencias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Suavización exponencial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Modelos de entrada salida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Modelos econométricos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Berlin Sans FB Demi" pitchFamily="34" charset="0"/>
                        </a:rPr>
                        <a:t>Modelos de simulación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 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 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X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Berlin Sans FB Demi" pitchFamily="34" charset="0"/>
                        </a:rPr>
                        <a:t> </a:t>
                      </a:r>
                      <a:endParaRPr lang="es-EC" sz="160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Berlin Sans FB Demi" pitchFamily="34" charset="0"/>
                        </a:rPr>
                        <a:t> </a:t>
                      </a:r>
                      <a:endParaRPr lang="es-EC" sz="1600" dirty="0">
                        <a:solidFill>
                          <a:srgbClr val="365F9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9201" y="27282"/>
            <a:ext cx="900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MATRIZ COMPARATIVA</a:t>
            </a:r>
          </a:p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MODELOS FINANCIEROS DE PRONÓSTICOS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201" y="27282"/>
            <a:ext cx="90056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ESTUDIOS RELACIONADOS</a:t>
            </a:r>
          </a:p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MODELOS FINANCIEROS DE PRONÓSTICO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514259954"/>
              </p:ext>
            </p:extLst>
          </p:nvPr>
        </p:nvGraphicFramePr>
        <p:xfrm>
          <a:off x="827584" y="1556792"/>
          <a:ext cx="763284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67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201" y="373364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/>
            <a:r>
              <a:rPr lang="es-EC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Pronósticos </a:t>
            </a:r>
            <a:r>
              <a:rPr lang="es-EC" sz="36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cuantitativos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2 Diagrama"/>
              <p:cNvGraphicFramePr/>
              <p:nvPr>
                <p:extLst>
                  <p:ext uri="{D42A27DB-BD31-4B8C-83A1-F6EECF244321}">
                    <p14:modId xmlns:p14="http://schemas.microsoft.com/office/powerpoint/2010/main" val="3150508441"/>
                  </p:ext>
                </p:extLst>
              </p:nvPr>
            </p:nvGraphicFramePr>
            <p:xfrm>
              <a:off x="1524002" y="1392072"/>
              <a:ext cx="6096000" cy="50462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3" name="2 Diagrama"/>
              <p:cNvGraphicFramePr/>
              <p:nvPr>
                <p:extLst>
                  <p:ext uri="{D42A27DB-BD31-4B8C-83A1-F6EECF244321}">
                    <p14:modId xmlns:p14="http://schemas.microsoft.com/office/powerpoint/2010/main" val="3150508441"/>
                  </p:ext>
                </p:extLst>
              </p:nvPr>
            </p:nvGraphicFramePr>
            <p:xfrm>
              <a:off x="1524002" y="1392072"/>
              <a:ext cx="6096000" cy="504628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3 Rectángulo"/>
          <p:cNvSpPr/>
          <p:nvPr/>
        </p:nvSpPr>
        <p:spPr>
          <a:xfrm>
            <a:off x="2455879" y="2420888"/>
            <a:ext cx="42322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i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Series de tiempo</a:t>
            </a:r>
            <a:endParaRPr lang="es-ES" sz="4400" b="1" i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7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03919" y="226152"/>
            <a:ext cx="8144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ctr"/>
            <a:r>
              <a:rPr lang="es-EC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MODELO FINANCIERO DE LA COOPERATIVA DE AHORRO Y CRÉDITO PAKARYMUY</a:t>
            </a:r>
            <a:endParaRPr lang="es-EC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94078269"/>
              </p:ext>
            </p:extLst>
          </p:nvPr>
        </p:nvGraphicFramePr>
        <p:xfrm>
          <a:off x="1115616" y="1556792"/>
          <a:ext cx="7287905" cy="3747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/>
          <a:srcRect b="14286"/>
          <a:stretch>
            <a:fillRect/>
          </a:stretch>
        </p:blipFill>
        <p:spPr bwMode="auto">
          <a:xfrm>
            <a:off x="3875923" y="5589240"/>
            <a:ext cx="1848205" cy="99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9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9201" y="262389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Semaforización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02477"/>
              </p:ext>
            </p:extLst>
          </p:nvPr>
        </p:nvGraphicFramePr>
        <p:xfrm>
          <a:off x="467544" y="1073683"/>
          <a:ext cx="8280920" cy="501961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036951"/>
                <a:gridCol w="6243969"/>
              </a:tblGrid>
              <a:tr h="1512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Representa </a:t>
                      </a: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que el indicador está igual o por arriba de la meta planteada, en otras palabras, que el objetivo se haya cumplido o superado la meta</a:t>
                      </a: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.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8901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Muestra </a:t>
                      </a: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un avance por debajo de lo esperado (meta), pero en un término aceptable, es decir, se representa con ése color cuando el objetivo regularmente es cumplido</a:t>
                      </a: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.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  <a:tr h="16173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 </a:t>
                      </a:r>
                      <a:r>
                        <a:rPr lang="es-EC" sz="1600" b="1" dirty="0" smtClean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Señala </a:t>
                      </a:r>
                      <a:r>
                        <a:rPr lang="es-EC" sz="1600" b="1" dirty="0">
                          <a:solidFill>
                            <a:schemeClr val="bg1"/>
                          </a:solidFill>
                          <a:effectLst/>
                          <a:latin typeface="Berlin Sans FB Demi" pitchFamily="34" charset="0"/>
                        </a:rPr>
                        <a:t>que el indicador, está altamente desfasado de la meta que se había propuesta para el mismo, por lo tanto indica que el indicador no se ha cumplido.</a:t>
                      </a:r>
                      <a:endParaRPr lang="es-EC" sz="1600" b="1" dirty="0">
                        <a:solidFill>
                          <a:schemeClr val="bg1"/>
                        </a:solidFill>
                        <a:effectLst/>
                        <a:latin typeface="Berlin Sans FB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622053" y="1628800"/>
            <a:ext cx="383381" cy="498475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C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619672" y="3206775"/>
            <a:ext cx="383381" cy="498475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3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C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622053" y="4982871"/>
            <a:ext cx="383381" cy="49847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lt1">
                <a:lumMod val="95000"/>
                <a:lumOff val="0"/>
              </a:schemeClr>
            </a:solidFill>
            <a:round/>
            <a:headEnd/>
            <a:tailEnd/>
          </a:ln>
          <a:effectLst>
            <a:outerShdw dist="28398" dir="3806097" algn="ctr" rotWithShape="0">
              <a:schemeClr val="accent2">
                <a:lumMod val="50000"/>
                <a:lumOff val="0"/>
                <a:alpha val="50000"/>
              </a:scheme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s-EC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18274" y="6258933"/>
            <a:ext cx="124585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Fuente:</a:t>
            </a: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(Flores, 2012)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34888"/>
              </p:ext>
            </p:extLst>
          </p:nvPr>
        </p:nvGraphicFramePr>
        <p:xfrm>
          <a:off x="899592" y="1549090"/>
          <a:ext cx="4718713" cy="410108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51612"/>
                <a:gridCol w="4167101"/>
              </a:tblGrid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Datos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Objetivos y estrategias institucionales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3.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Balance General Histórico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Estado de Resultados Histórico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587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Indicadores Financieros históricos de la Cooperativa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6.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Indicadores Financieros históricos del Sector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7.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Proyecciones Financieras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8.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Balances Generales Proyectados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9.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Estado de Resultados Proyectados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10.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Indicadores Financieros Proyectados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00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11.</a:t>
                      </a:r>
                      <a:endParaRPr lang="es-EC" sz="180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Matriz Comparativa</a:t>
                      </a:r>
                      <a:endParaRPr lang="es-EC" sz="1800" dirty="0">
                        <a:solidFill>
                          <a:srgbClr val="365F9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9201" y="632671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 Estructura del Modelo</a:t>
            </a:r>
          </a:p>
        </p:txBody>
      </p:sp>
      <p:sp>
        <p:nvSpPr>
          <p:cNvPr id="4" name="3 Botón de acción: Documento">
            <a:hlinkClick r:id="rId2" action="ppaction://hlinkfile" highlightClick="1"/>
          </p:cNvPr>
          <p:cNvSpPr/>
          <p:nvPr/>
        </p:nvSpPr>
        <p:spPr>
          <a:xfrm>
            <a:off x="8065827" y="5964072"/>
            <a:ext cx="491319" cy="627797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37809"/>
            <a:ext cx="286084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78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201" y="238299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CONCLUSIONES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536553147"/>
              </p:ext>
            </p:extLst>
          </p:nvPr>
        </p:nvGraphicFramePr>
        <p:xfrm>
          <a:off x="827584" y="1340768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015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9201" y="238299"/>
            <a:ext cx="9005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RECOMENDACIONES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0737200"/>
              </p:ext>
            </p:extLst>
          </p:nvPr>
        </p:nvGraphicFramePr>
        <p:xfrm>
          <a:off x="1187624" y="1196752"/>
          <a:ext cx="734481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69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916832"/>
            <a:ext cx="7620000" cy="2514600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r>
              <a:rPr lang="es-ES_tradnl" sz="9600" dirty="0" smtClean="0">
                <a:solidFill>
                  <a:schemeClr val="tx1"/>
                </a:solidFill>
              </a:rPr>
              <a:t>GRACIAS</a:t>
            </a:r>
          </a:p>
          <a:p>
            <a:pPr algn="ctr"/>
            <a:endParaRPr lang="es-ES_tradnl" sz="9600" dirty="0" smtClean="0">
              <a:solidFill>
                <a:schemeClr val="tx1"/>
              </a:solidFill>
            </a:endParaRPr>
          </a:p>
          <a:p>
            <a:pPr algn="ctr"/>
            <a:endParaRPr lang="es-EC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21178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DIAGRAMA CAUSA-EFECTO DEL PROBLEMA</a:t>
            </a:r>
            <a:endParaRPr lang="es-ES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27" name="26 Bisel"/>
          <p:cNvSpPr/>
          <p:nvPr/>
        </p:nvSpPr>
        <p:spPr>
          <a:xfrm>
            <a:off x="278297" y="964726"/>
            <a:ext cx="8368748" cy="5502336"/>
          </a:xfrm>
          <a:prstGeom prst="bevel">
            <a:avLst>
              <a:gd name="adj" fmla="val 319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Rectángulo"/>
          <p:cNvSpPr/>
          <p:nvPr/>
        </p:nvSpPr>
        <p:spPr>
          <a:xfrm>
            <a:off x="476770" y="6250977"/>
            <a:ext cx="348670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900" b="1" dirty="0">
                <a:solidFill>
                  <a:schemeClr val="bg1"/>
                </a:solidFill>
              </a:rPr>
              <a:t>Elaborado por: </a:t>
            </a:r>
            <a:r>
              <a:rPr lang="es-EC" sz="900" dirty="0">
                <a:solidFill>
                  <a:schemeClr val="bg1"/>
                </a:solidFill>
              </a:rPr>
              <a:t>Myriam </a:t>
            </a:r>
            <a:r>
              <a:rPr lang="es-EC" sz="900" dirty="0" smtClean="0">
                <a:solidFill>
                  <a:schemeClr val="bg1"/>
                </a:solidFill>
              </a:rPr>
              <a:t>Urbina</a:t>
            </a:r>
            <a:endParaRPr lang="es-EC" sz="9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2" y="1100687"/>
            <a:ext cx="787241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idx="4294967295"/>
          </p:nvPr>
        </p:nvSpPr>
        <p:spPr>
          <a:xfrm>
            <a:off x="899592" y="221370"/>
            <a:ext cx="533400" cy="6143625"/>
          </a:xfrm>
        </p:spPr>
        <p:txBody>
          <a:bodyPr vert="wordArtVert">
            <a:noAutofit/>
          </a:bodyPr>
          <a:lstStyle/>
          <a:p>
            <a:pPr algn="ctr"/>
            <a:r>
              <a:rPr lang="es-E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  <a:ea typeface="+mn-ea"/>
                <a:cs typeface="+mn-cs"/>
              </a:rPr>
              <a:t>METODOLOGÍA</a:t>
            </a:r>
            <a:endParaRPr lang="es-E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4" name="3 Abrir llave"/>
          <p:cNvSpPr/>
          <p:nvPr/>
        </p:nvSpPr>
        <p:spPr>
          <a:xfrm>
            <a:off x="1962069" y="507101"/>
            <a:ext cx="500067" cy="5572164"/>
          </a:xfrm>
          <a:prstGeom prst="lef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462137" y="568095"/>
            <a:ext cx="664373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latin typeface="Berlin Sans FB" pitchFamily="34" charset="0"/>
              </a:rPr>
              <a:t>                 	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► Aplicada</a:t>
            </a:r>
          </a:p>
          <a:p>
            <a:pPr>
              <a:tabLst>
                <a:tab pos="1979613" algn="l"/>
              </a:tabLst>
            </a:pPr>
            <a:r>
              <a:rPr lang="es-ES" sz="2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Descriptiva 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TIPOS       	► De campo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Bibliográfica</a:t>
            </a:r>
            <a:endParaRPr lang="es-E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62137" y="2155282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Inductivo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MÉTODOS 	</a:t>
            </a:r>
          </a:p>
          <a:p>
            <a:pPr>
              <a:tabLst>
                <a:tab pos="2060575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</a:t>
            </a:r>
            <a:r>
              <a:rPr lang="es-ES" sz="2000" dirty="0">
                <a:solidFill>
                  <a:schemeClr val="bg1"/>
                </a:solidFill>
                <a:latin typeface="Berlin Sans FB" pitchFamily="34" charset="0"/>
              </a:rPr>
              <a:t>Deductivo</a:t>
            </a:r>
            <a:endParaRPr lang="es-ES" sz="2000" dirty="0" smtClean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462137" y="3615960"/>
            <a:ext cx="664373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Primarias    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FUENTES</a:t>
            </a:r>
          </a:p>
          <a:p>
            <a:pPr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	► Secundarias</a:t>
            </a:r>
            <a:endParaRPr lang="es-ES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462137" y="5020969"/>
            <a:ext cx="64294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tabLst>
                <a:tab pos="1979613" algn="l"/>
              </a:tabLst>
            </a:pP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TÉCNICAS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Cuadros estadísticos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  </a:t>
            </a:r>
          </a:p>
          <a:p>
            <a:pPr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    DE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	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 </a:t>
            </a:r>
            <a:r>
              <a:rPr lang="es-EC" sz="2000" dirty="0">
                <a:solidFill>
                  <a:schemeClr val="bg1"/>
                </a:solidFill>
                <a:latin typeface="Berlin Sans FB" pitchFamily="34" charset="0"/>
              </a:rPr>
              <a:t>de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datos</a:t>
            </a:r>
          </a:p>
          <a:p>
            <a:pPr lvl="0">
              <a:tabLst>
                <a:tab pos="1979613" algn="l"/>
              </a:tabLst>
            </a:pP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ANÁLISIS	</a:t>
            </a:r>
            <a:r>
              <a:rPr lang="es-ES" sz="2000" dirty="0" smtClean="0">
                <a:solidFill>
                  <a:schemeClr val="bg1"/>
                </a:solidFill>
                <a:latin typeface="Berlin Sans FB" pitchFamily="34" charset="0"/>
              </a:rPr>
              <a:t>► </a:t>
            </a:r>
            <a:r>
              <a:rPr lang="es-EC" sz="2000" dirty="0" smtClean="0">
                <a:solidFill>
                  <a:schemeClr val="bg1"/>
                </a:solidFill>
                <a:latin typeface="Berlin Sans FB" pitchFamily="34" charset="0"/>
              </a:rPr>
              <a:t>Cuadros comparativos</a:t>
            </a:r>
            <a:endParaRPr lang="es-EC" sz="20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" name="1 Abrir llave"/>
          <p:cNvSpPr/>
          <p:nvPr/>
        </p:nvSpPr>
        <p:spPr>
          <a:xfrm>
            <a:off x="3995936" y="507101"/>
            <a:ext cx="216024" cy="1384433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Abrir llave"/>
          <p:cNvSpPr/>
          <p:nvPr/>
        </p:nvSpPr>
        <p:spPr>
          <a:xfrm>
            <a:off x="3995936" y="2155282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Abrir llave"/>
          <p:cNvSpPr/>
          <p:nvPr/>
        </p:nvSpPr>
        <p:spPr>
          <a:xfrm>
            <a:off x="3995936" y="3565464"/>
            <a:ext cx="216024" cy="1015664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Abrir llave"/>
          <p:cNvSpPr/>
          <p:nvPr/>
        </p:nvSpPr>
        <p:spPr>
          <a:xfrm>
            <a:off x="3995936" y="4933615"/>
            <a:ext cx="216024" cy="1145649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https://encrypted-tbn1.gstatic.com/images?q=tbn:ANd9GcQmaIYSXhPWXXxMkiyMs3_W5zEWc0-Bq9IsKzXLjqxRs_43mJ8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57" y="2155282"/>
            <a:ext cx="2628900" cy="21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4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425003" y="1004552"/>
            <a:ext cx="8076088" cy="10562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 smtClean="0">
                <a:latin typeface="Berlin Sans FB" pitchFamily="34" charset="0"/>
              </a:rPr>
              <a:t>¿</a:t>
            </a:r>
            <a:r>
              <a:rPr lang="es-EC" sz="2000" dirty="0">
                <a:latin typeface="Berlin Sans FB" pitchFamily="34" charset="0"/>
              </a:rPr>
              <a:t>La situación financiera-económica de la Cooperativa de Ahorro y Crédito Pakarymuy mejorará con el diseño y ejecución de un Modelo de Gestión Financiera</a:t>
            </a:r>
            <a:r>
              <a:rPr lang="es-EC" sz="2000" dirty="0" smtClean="0">
                <a:latin typeface="Berlin Sans FB" pitchFamily="34" charset="0"/>
              </a:rPr>
              <a:t>?</a:t>
            </a:r>
            <a:endParaRPr lang="es-ES" sz="1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" y="211788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FORMULACIÓN</a:t>
            </a:r>
            <a:r>
              <a:rPr lang="es-ES" dirty="0" smtClean="0"/>
              <a:t> </a:t>
            </a:r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DEL PROBLEMA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" y="2198953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JUSTIFICACIÓN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979610884"/>
              </p:ext>
            </p:extLst>
          </p:nvPr>
        </p:nvGraphicFramePr>
        <p:xfrm>
          <a:off x="92124" y="3057099"/>
          <a:ext cx="8598088" cy="3534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6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8399" y="211788"/>
            <a:ext cx="82856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OBJETIVOS </a:t>
            </a:r>
            <a:endParaRPr lang="es-EC" sz="3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624337287"/>
              </p:ext>
            </p:extLst>
          </p:nvPr>
        </p:nvGraphicFramePr>
        <p:xfrm>
          <a:off x="163775" y="1320168"/>
          <a:ext cx="836266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6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" y="344850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C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IDENTIFICACIÓN </a:t>
            </a:r>
            <a:r>
              <a:rPr lang="es-EC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DE LA </a:t>
            </a:r>
            <a:r>
              <a:rPr lang="es-EC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ORGANIZACIÓN</a:t>
            </a:r>
            <a:endParaRPr lang="es-EC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7333670"/>
              </p:ext>
            </p:extLst>
          </p:nvPr>
        </p:nvGraphicFramePr>
        <p:xfrm>
          <a:off x="0" y="1275747"/>
          <a:ext cx="7180610" cy="568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671696" y="1499300"/>
            <a:ext cx="514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17 de mayo de 2007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en la provincia </a:t>
            </a:r>
            <a:r>
              <a:rPr lang="es-EC" sz="1600" smtClean="0">
                <a:solidFill>
                  <a:schemeClr val="bg1"/>
                </a:solidFill>
                <a:latin typeface="Berlin Sans FB" pitchFamily="34" charset="0"/>
              </a:rPr>
              <a:t>de Tungurahua</a:t>
            </a:r>
            <a:endParaRPr lang="es-EC" sz="1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Corporación</a:t>
            </a: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 de Desarrollo Social y Financiero </a:t>
            </a:r>
            <a:endParaRPr lang="es-EC" sz="1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Productos y servicios dirigidos a las </a:t>
            </a: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comunidades y pueblos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indígenas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Cobertura: </a:t>
            </a:r>
            <a:r>
              <a:rPr lang="es-ES" sz="1600" dirty="0">
                <a:solidFill>
                  <a:schemeClr val="bg1"/>
                </a:solidFill>
                <a:latin typeface="Berlin Sans FB" pitchFamily="34" charset="0"/>
              </a:rPr>
              <a:t>Ambato, </a:t>
            </a:r>
            <a:r>
              <a:rPr lang="es-ES" sz="1600" dirty="0" err="1">
                <a:solidFill>
                  <a:schemeClr val="bg1"/>
                </a:solidFill>
                <a:latin typeface="Berlin Sans FB" pitchFamily="34" charset="0"/>
              </a:rPr>
              <a:t>Pelileo</a:t>
            </a:r>
            <a:r>
              <a:rPr lang="es-ES" sz="16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s-ES" sz="1600" dirty="0" err="1">
                <a:solidFill>
                  <a:schemeClr val="bg1"/>
                </a:solidFill>
                <a:latin typeface="Berlin Sans FB" pitchFamily="34" charset="0"/>
              </a:rPr>
              <a:t>Píllaro</a:t>
            </a:r>
            <a:r>
              <a:rPr lang="es-ES" sz="1600" dirty="0">
                <a:solidFill>
                  <a:schemeClr val="bg1"/>
                </a:solidFill>
                <a:latin typeface="Berlin Sans FB" pitchFamily="34" charset="0"/>
              </a:rPr>
              <a:t>, Latacunga, El Tambo y </a:t>
            </a:r>
            <a:r>
              <a:rPr lang="es-ES" sz="1600" dirty="0" smtClean="0">
                <a:solidFill>
                  <a:schemeClr val="bg1"/>
                </a:solidFill>
                <a:latin typeface="Berlin Sans FB" pitchFamily="34" charset="0"/>
              </a:rPr>
              <a:t>Cañar</a:t>
            </a:r>
            <a:endParaRPr lang="es-EC" sz="1600" dirty="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3968" y="3789040"/>
            <a:ext cx="5148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11 de junio del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2013 Cambio de forma jurídica</a:t>
            </a:r>
            <a:r>
              <a:rPr lang="es-ES" sz="16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s-ES" sz="1600" dirty="0" smtClean="0">
                <a:solidFill>
                  <a:schemeClr val="bg1"/>
                </a:solidFill>
                <a:latin typeface="Berlin Sans FB" pitchFamily="34" charset="0"/>
              </a:rPr>
              <a:t>a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Cooperativa </a:t>
            </a: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de Ahorro y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Crédito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959728" y="5517232"/>
            <a:ext cx="5148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Sector </a:t>
            </a: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financiero popular y solidario </a:t>
            </a:r>
            <a:endParaRPr lang="es-EC" sz="16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Control: Superintendencia </a:t>
            </a:r>
            <a:r>
              <a:rPr lang="es-EC" sz="1600" dirty="0">
                <a:solidFill>
                  <a:schemeClr val="bg1"/>
                </a:solidFill>
                <a:latin typeface="Berlin Sans FB" pitchFamily="34" charset="0"/>
              </a:rPr>
              <a:t>de Economía Popular y </a:t>
            </a: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Solidaria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bg1"/>
                </a:solidFill>
                <a:latin typeface="Berlin Sans FB" pitchFamily="34" charset="0"/>
              </a:rPr>
              <a:t>Categorizada en el Segmento 2</a:t>
            </a:r>
          </a:p>
        </p:txBody>
      </p:sp>
    </p:spTree>
    <p:extLst>
      <p:ext uri="{BB962C8B-B14F-4D97-AF65-F5344CB8AC3E}">
        <p14:creationId xmlns:p14="http://schemas.microsoft.com/office/powerpoint/2010/main" val="39123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968992"/>
            <a:ext cx="7128792" cy="327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27585" y="4470613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Fuente: </a:t>
            </a:r>
            <a:r>
              <a:rPr lang="es-ES" sz="1200" dirty="0"/>
              <a:t>(SEPS, Boletín trimestral I: Un vistazo del sector cooperativo por segmentos y niveles , 2013)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8030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Llamada de flecha hacia arriba"/>
          <p:cNvSpPr/>
          <p:nvPr/>
        </p:nvSpPr>
        <p:spPr>
          <a:xfrm>
            <a:off x="1691680" y="1327741"/>
            <a:ext cx="5650173" cy="5053587"/>
          </a:xfrm>
          <a:prstGeom prst="upArrowCallout">
            <a:avLst>
              <a:gd name="adj1" fmla="val 5896"/>
              <a:gd name="adj2" fmla="val 11309"/>
              <a:gd name="adj3" fmla="val 25000"/>
              <a:gd name="adj4" fmla="val 684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FUNDAMENTACIÓN CIENTÍFICA</a:t>
            </a:r>
          </a:p>
          <a:p>
            <a:pPr algn="ctr"/>
            <a:endParaRPr lang="es-ES" sz="2000" dirty="0">
              <a:solidFill>
                <a:srgbClr val="002060"/>
              </a:solidFill>
              <a:latin typeface="Berlin Sans FB" pitchFamily="34" charset="0"/>
            </a:endParaRPr>
          </a:p>
          <a:p>
            <a:pPr algn="ctr">
              <a:buFont typeface="Franklin Gothic Book" pitchFamily="34" charset="0"/>
              <a:buChar char="♠"/>
            </a:pPr>
            <a:r>
              <a:rPr lang="es-ES" sz="20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s-ES" sz="2200" dirty="0" smtClean="0">
                <a:solidFill>
                  <a:srgbClr val="002060"/>
                </a:solidFill>
                <a:latin typeface="Berlin Sans FB" pitchFamily="34" charset="0"/>
              </a:rPr>
              <a:t>Modelos Financieros</a:t>
            </a:r>
          </a:p>
          <a:p>
            <a:pPr algn="ctr">
              <a:buFont typeface="Franklin Gothic Book" pitchFamily="34" charset="0"/>
              <a:buChar char="♠"/>
            </a:pPr>
            <a:r>
              <a:rPr lang="es-ES" sz="2200" dirty="0" smtClean="0">
                <a:solidFill>
                  <a:srgbClr val="002060"/>
                </a:solidFill>
                <a:latin typeface="Berlin Sans FB" pitchFamily="34" charset="0"/>
              </a:rPr>
              <a:t>Gestión Financiera</a:t>
            </a:r>
          </a:p>
          <a:p>
            <a:pPr algn="ctr">
              <a:buFont typeface="Franklin Gothic Book" pitchFamily="34" charset="0"/>
              <a:buChar char="♠"/>
            </a:pPr>
            <a:r>
              <a:rPr lang="es-ES" sz="2200" dirty="0" smtClean="0">
                <a:solidFill>
                  <a:srgbClr val="002060"/>
                </a:solidFill>
                <a:latin typeface="Berlin Sans FB" pitchFamily="34" charset="0"/>
              </a:rPr>
              <a:t>Diagnóstico Financiero</a:t>
            </a:r>
          </a:p>
          <a:p>
            <a:pPr indent="-342900" algn="ctr">
              <a:buFont typeface="Franklin Gothic Book" pitchFamily="34" charset="0"/>
              <a:buChar char="♠"/>
            </a:pPr>
            <a:r>
              <a:rPr lang="es-ES" sz="2200" dirty="0">
                <a:solidFill>
                  <a:srgbClr val="002060"/>
                </a:solidFill>
                <a:latin typeface="Berlin Sans FB" pitchFamily="34" charset="0"/>
              </a:rPr>
              <a:t>Análisis Financiero</a:t>
            </a:r>
          </a:p>
          <a:p>
            <a:pPr algn="ctr">
              <a:buFont typeface="Franklin Gothic Book" pitchFamily="34" charset="0"/>
              <a:buChar char="♠"/>
            </a:pPr>
            <a:r>
              <a:rPr lang="es-ES" sz="2200" dirty="0" smtClean="0">
                <a:solidFill>
                  <a:srgbClr val="002060"/>
                </a:solidFill>
                <a:latin typeface="Berlin Sans FB" pitchFamily="34" charset="0"/>
              </a:rPr>
              <a:t>Pronósticos Financieros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992" y="416858"/>
            <a:ext cx="889809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3" algn="ctr"/>
            <a:r>
              <a:rPr lang="es-E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erlin Sans FB" pitchFamily="34" charset="0"/>
              </a:rPr>
              <a:t>MARCO TEÓRICO</a:t>
            </a:r>
            <a:endParaRPr lang="es-EC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9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edas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Monedas</Template>
  <TotalTime>1615</TotalTime>
  <Words>1278</Words>
  <Application>Microsoft Office PowerPoint</Application>
  <PresentationFormat>Presentación en pantalla (4:3)</PresentationFormat>
  <Paragraphs>345</Paragraphs>
  <Slides>28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Monedas</vt:lpstr>
      <vt:lpstr>Imagen de mapa de bits</vt:lpstr>
      <vt:lpstr>Presentación de PowerPoint</vt:lpstr>
      <vt:lpstr>Presentación de PowerPoint</vt:lpstr>
      <vt:lpstr>Presentación de PowerPoint</vt:lpstr>
      <vt:lpstr>METODOLOGÍA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40</cp:revision>
  <dcterms:created xsi:type="dcterms:W3CDTF">2014-02-21T22:44:57Z</dcterms:created>
  <dcterms:modified xsi:type="dcterms:W3CDTF">2014-04-11T00:04:01Z</dcterms:modified>
</cp:coreProperties>
</file>