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57" r:id="rId3"/>
    <p:sldId id="284" r:id="rId4"/>
    <p:sldId id="259" r:id="rId5"/>
    <p:sldId id="262" r:id="rId6"/>
    <p:sldId id="263" r:id="rId7"/>
    <p:sldId id="283" r:id="rId8"/>
    <p:sldId id="264" r:id="rId9"/>
    <p:sldId id="265" r:id="rId10"/>
    <p:sldId id="266" r:id="rId11"/>
    <p:sldId id="267" r:id="rId12"/>
    <p:sldId id="280" r:id="rId13"/>
    <p:sldId id="268" r:id="rId14"/>
    <p:sldId id="285" r:id="rId15"/>
    <p:sldId id="269" r:id="rId16"/>
    <p:sldId id="271" r:id="rId17"/>
    <p:sldId id="272" r:id="rId18"/>
    <p:sldId id="273" r:id="rId19"/>
    <p:sldId id="279" r:id="rId20"/>
    <p:sldId id="275" r:id="rId21"/>
    <p:sldId id="276" r:id="rId22"/>
    <p:sldId id="277" r:id="rId23"/>
    <p:sldId id="287" r:id="rId24"/>
    <p:sldId id="286" r:id="rId25"/>
  </p:sldIdLst>
  <p:sldSz cx="9144000" cy="6858000" type="screen4x3"/>
  <p:notesSz cx="6858000" cy="93122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3" autoAdjust="0"/>
  </p:normalViewPr>
  <p:slideViewPr>
    <p:cSldViewPr>
      <p:cViewPr>
        <p:scale>
          <a:sx n="70" d="100"/>
          <a:sy n="70" d="100"/>
        </p:scale>
        <p:origin x="-1386"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F66C01D-430A-4F73-89C3-912BE28B186A}" type="datetimeFigureOut">
              <a:rPr lang="es-ES" smtClean="0"/>
              <a:pPr/>
              <a:t>27/05/2014</a:t>
            </a:fld>
            <a:endParaRPr lang="es-ES"/>
          </a:p>
        </p:txBody>
      </p:sp>
      <p:sp>
        <p:nvSpPr>
          <p:cNvPr id="4" name="3 Marcador de pie de página"/>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A2C8DC8D-856F-4093-B74E-8C94260DA213}" type="slidenum">
              <a:rPr lang="es-ES" smtClean="0"/>
              <a:pPr/>
              <a:t>‹Nº›</a:t>
            </a:fld>
            <a:endParaRPr lang="es-ES"/>
          </a:p>
        </p:txBody>
      </p:sp>
    </p:spTree>
    <p:extLst>
      <p:ext uri="{BB962C8B-B14F-4D97-AF65-F5344CB8AC3E}">
        <p14:creationId xmlns:p14="http://schemas.microsoft.com/office/powerpoint/2010/main" val="3900685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868D7E72-E275-462D-98F8-98499830E774}" type="datetimeFigureOut">
              <a:rPr lang="es-ES" smtClean="0"/>
              <a:pPr/>
              <a:t>27/05/2014</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B2D0095E-FE7F-4EF2-9223-3FF0190716D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68D7E72-E275-462D-98F8-98499830E774}" type="datetimeFigureOut">
              <a:rPr lang="es-ES" smtClean="0"/>
              <a:pPr/>
              <a:t>27/05/2014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D0095E-FE7F-4EF2-9223-3FF0190716D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68D7E72-E275-462D-98F8-98499830E774}" type="datetimeFigureOut">
              <a:rPr lang="es-ES" smtClean="0"/>
              <a:pPr/>
              <a:t>27/05/2014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D0095E-FE7F-4EF2-9223-3FF0190716D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68D7E72-E275-462D-98F8-98499830E774}" type="datetimeFigureOut">
              <a:rPr lang="es-ES" smtClean="0"/>
              <a:pPr/>
              <a:t>27/05/2014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D0095E-FE7F-4EF2-9223-3FF0190716D6}"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68D7E72-E275-462D-98F8-98499830E774}" type="datetimeFigureOut">
              <a:rPr lang="es-ES" smtClean="0"/>
              <a:pPr/>
              <a:t>27/05/2014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D0095E-FE7F-4EF2-9223-3FF0190716D6}"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68D7E72-E275-462D-98F8-98499830E774}" type="datetimeFigureOut">
              <a:rPr lang="es-ES" smtClean="0"/>
              <a:pPr/>
              <a:t>27/05/2014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2D0095E-FE7F-4EF2-9223-3FF0190716D6}"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68D7E72-E275-462D-98F8-98499830E774}" type="datetimeFigureOut">
              <a:rPr lang="es-ES" smtClean="0"/>
              <a:pPr/>
              <a:t>27/05/2014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2D0095E-FE7F-4EF2-9223-3FF0190716D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868D7E72-E275-462D-98F8-98499830E774}" type="datetimeFigureOut">
              <a:rPr lang="es-ES" smtClean="0"/>
              <a:pPr/>
              <a:t>27/05/2014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2D0095E-FE7F-4EF2-9223-3FF0190716D6}"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68D7E72-E275-462D-98F8-98499830E774}" type="datetimeFigureOut">
              <a:rPr lang="es-ES" smtClean="0"/>
              <a:pPr/>
              <a:t>27/05/2014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B2D0095E-FE7F-4EF2-9223-3FF0190716D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868D7E72-E275-462D-98F8-98499830E774}" type="datetimeFigureOut">
              <a:rPr lang="es-ES" smtClean="0"/>
              <a:pPr/>
              <a:t>27/05/2014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2D0095E-FE7F-4EF2-9223-3FF0190716D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868D7E72-E275-462D-98F8-98499830E774}" type="datetimeFigureOut">
              <a:rPr lang="es-ES" smtClean="0"/>
              <a:pPr/>
              <a:t>27/05/2014</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B2D0095E-FE7F-4EF2-9223-3FF0190716D6}"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68D7E72-E275-462D-98F8-98499830E774}" type="datetimeFigureOut">
              <a:rPr lang="es-ES" smtClean="0"/>
              <a:pPr/>
              <a:t>27/05/2014</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2D0095E-FE7F-4EF2-9223-3FF0190716D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OTO  TESIS\Foto1014.jpg"/>
          <p:cNvPicPr>
            <a:picLocks noChangeAspect="1" noChangeArrowheads="1"/>
          </p:cNvPicPr>
          <p:nvPr/>
        </p:nvPicPr>
        <p:blipFill>
          <a:blip r:embed="rId2" cstate="print"/>
          <a:srcRect/>
          <a:stretch>
            <a:fillRect/>
          </a:stretch>
        </p:blipFill>
        <p:spPr bwMode="auto">
          <a:xfrm>
            <a:off x="0" y="4023635"/>
            <a:ext cx="3779912" cy="2834365"/>
          </a:xfrm>
          <a:prstGeom prst="rect">
            <a:avLst/>
          </a:prstGeom>
          <a:noFill/>
        </p:spPr>
      </p:pic>
      <p:sp>
        <p:nvSpPr>
          <p:cNvPr id="3" name="2 Subtítulo"/>
          <p:cNvSpPr>
            <a:spLocks noGrp="1"/>
          </p:cNvSpPr>
          <p:nvPr>
            <p:ph type="subTitle" idx="1"/>
          </p:nvPr>
        </p:nvSpPr>
        <p:spPr>
          <a:xfrm>
            <a:off x="3851920" y="4337720"/>
            <a:ext cx="5292080" cy="2520280"/>
          </a:xfrm>
        </p:spPr>
        <p:txBody>
          <a:bodyPr>
            <a:normAutofit/>
          </a:bodyPr>
          <a:lstStyle/>
          <a:p>
            <a:pPr algn="just"/>
            <a:r>
              <a:rPr lang="es-MX" sz="1800" b="1" dirty="0" smtClean="0">
                <a:solidFill>
                  <a:srgbClr val="FF0000"/>
                </a:solidFill>
              </a:rPr>
              <a:t>AUTOR:</a:t>
            </a:r>
            <a:r>
              <a:rPr lang="es-MX" sz="2400" b="1" dirty="0" smtClean="0">
                <a:solidFill>
                  <a:srgbClr val="FF0000"/>
                </a:solidFill>
              </a:rPr>
              <a:t> </a:t>
            </a:r>
            <a:r>
              <a:rPr lang="es-ES" sz="1800" b="1" dirty="0" smtClean="0">
                <a:solidFill>
                  <a:schemeClr val="tx1">
                    <a:lumMod val="95000"/>
                    <a:lumOff val="5000"/>
                  </a:schemeClr>
                </a:solidFill>
              </a:rPr>
              <a:t>Edwin Rigoberto Paredes Ramírez</a:t>
            </a:r>
          </a:p>
          <a:p>
            <a:pPr algn="just"/>
            <a:endParaRPr lang="es-ES" sz="1800" dirty="0" smtClean="0">
              <a:solidFill>
                <a:schemeClr val="tx1">
                  <a:lumMod val="95000"/>
                  <a:lumOff val="5000"/>
                </a:schemeClr>
              </a:solidFill>
            </a:endParaRPr>
          </a:p>
          <a:p>
            <a:pPr algn="just"/>
            <a:endParaRPr lang="es-ES" sz="1800" dirty="0" smtClean="0">
              <a:solidFill>
                <a:schemeClr val="tx1">
                  <a:lumMod val="95000"/>
                  <a:lumOff val="5000"/>
                </a:schemeClr>
              </a:solidFill>
            </a:endParaRPr>
          </a:p>
          <a:p>
            <a:pPr algn="just"/>
            <a:endParaRPr lang="es-ES" sz="1800" dirty="0" smtClean="0">
              <a:solidFill>
                <a:schemeClr val="tx1">
                  <a:lumMod val="95000"/>
                  <a:lumOff val="5000"/>
                </a:schemeClr>
              </a:solidFill>
            </a:endParaRPr>
          </a:p>
          <a:p>
            <a:pPr algn="just"/>
            <a:r>
              <a:rPr lang="es-MX" sz="1800" dirty="0" smtClean="0">
                <a:solidFill>
                  <a:srgbClr val="FF0000"/>
                </a:solidFill>
              </a:rPr>
              <a:t>DIRECTOR.       </a:t>
            </a:r>
            <a:r>
              <a:rPr lang="es-EC" sz="1800" dirty="0" err="1" smtClean="0">
                <a:solidFill>
                  <a:schemeClr val="tx1">
                    <a:lumMod val="95000"/>
                    <a:lumOff val="5000"/>
                  </a:schemeClr>
                </a:solidFill>
              </a:rPr>
              <a:t>PhD.</a:t>
            </a:r>
            <a:r>
              <a:rPr lang="es-EC" sz="1800" dirty="0" smtClean="0">
                <a:solidFill>
                  <a:schemeClr val="tx1">
                    <a:lumMod val="95000"/>
                    <a:lumOff val="5000"/>
                  </a:schemeClr>
                </a:solidFill>
              </a:rPr>
              <a:t> Santiago Ulloa </a:t>
            </a:r>
          </a:p>
          <a:p>
            <a:pPr algn="just"/>
            <a:r>
              <a:rPr lang="es-MX" sz="1800" dirty="0" smtClean="0">
                <a:solidFill>
                  <a:srgbClr val="FF0000"/>
                </a:solidFill>
              </a:rPr>
              <a:t>CODIRECTOR.  </a:t>
            </a:r>
            <a:r>
              <a:rPr lang="es-EC" sz="1800" dirty="0" smtClean="0">
                <a:solidFill>
                  <a:schemeClr val="tx1">
                    <a:lumMod val="95000"/>
                    <a:lumOff val="5000"/>
                  </a:schemeClr>
                </a:solidFill>
              </a:rPr>
              <a:t>Ing.  Xavier Desiderio </a:t>
            </a:r>
            <a:endParaRPr lang="es-MX" sz="1800" dirty="0" smtClean="0">
              <a:solidFill>
                <a:schemeClr val="tx1">
                  <a:lumMod val="95000"/>
                  <a:lumOff val="5000"/>
                </a:schemeClr>
              </a:solidFill>
            </a:endParaRPr>
          </a:p>
          <a:p>
            <a:r>
              <a:rPr lang="es-MX" sz="1800" dirty="0" smtClean="0">
                <a:solidFill>
                  <a:srgbClr val="FF0000"/>
                </a:solidFill>
              </a:rPr>
              <a:t>04 / 2014</a:t>
            </a:r>
            <a:endParaRPr lang="es-EC" sz="1800" dirty="0" smtClean="0">
              <a:solidFill>
                <a:srgbClr val="FF0000"/>
              </a:solidFill>
            </a:endParaRPr>
          </a:p>
          <a:p>
            <a:pPr algn="just"/>
            <a:endParaRPr lang="es-ES" sz="1800" dirty="0">
              <a:solidFill>
                <a:schemeClr val="tx1">
                  <a:lumMod val="95000"/>
                  <a:lumOff val="5000"/>
                </a:schemeClr>
              </a:solidFill>
            </a:endParaRPr>
          </a:p>
        </p:txBody>
      </p:sp>
      <p:sp>
        <p:nvSpPr>
          <p:cNvPr id="4" name="1 Título"/>
          <p:cNvSpPr txBox="1">
            <a:spLocks/>
          </p:cNvSpPr>
          <p:nvPr/>
        </p:nvSpPr>
        <p:spPr>
          <a:xfrm>
            <a:off x="1214414" y="857232"/>
            <a:ext cx="7056784" cy="4392488"/>
          </a:xfrm>
          <a:prstGeom prst="rect">
            <a:avLst/>
          </a:prstGeom>
        </p:spPr>
        <p:txBody>
          <a:bodyPr vert="horz" lIns="91440" tIns="45720" rIns="91440" bIns="45720" rtlCol="0" anchor="ctr">
            <a:noAutofit/>
          </a:bodyPr>
          <a:lstStyle/>
          <a:p>
            <a:pPr algn="ctr">
              <a:spcBef>
                <a:spcPct val="0"/>
              </a:spcBef>
            </a:pPr>
            <a:r>
              <a:rPr kumimoji="0" lang="es-ES" b="1" i="0" u="none" strike="noStrike" kern="1200" cap="none" spc="0" normalizeH="0" baseline="0" noProof="0" dirty="0" smtClean="0">
                <a:ln w="5000" cmpd="sng">
                  <a:solidFill>
                    <a:schemeClr val="bg1"/>
                  </a:solidFill>
                  <a:prstDash val="solid"/>
                </a:ln>
                <a:uLnTx/>
                <a:uFillTx/>
                <a:latin typeface="Times New Roman" pitchFamily="18" charset="0"/>
                <a:ea typeface="+mj-ea"/>
                <a:cs typeface="Times New Roman" pitchFamily="18" charset="0"/>
              </a:rPr>
              <a:t/>
            </a:r>
            <a:br>
              <a:rPr kumimoji="0" lang="es-ES" b="1" i="0" u="none" strike="noStrike" kern="1200" cap="none" spc="0" normalizeH="0" baseline="0" noProof="0" dirty="0" smtClean="0">
                <a:ln w="5000" cmpd="sng">
                  <a:solidFill>
                    <a:schemeClr val="bg1"/>
                  </a:solidFill>
                  <a:prstDash val="solid"/>
                </a:ln>
                <a:uLnTx/>
                <a:uFillTx/>
                <a:latin typeface="Times New Roman" pitchFamily="18" charset="0"/>
                <a:ea typeface="+mj-ea"/>
                <a:cs typeface="Times New Roman" pitchFamily="18" charset="0"/>
              </a:rPr>
            </a:br>
            <a:r>
              <a:rPr kumimoji="0" lang="es-ES" b="1" i="0" u="none" strike="noStrike" kern="1200" cap="none" spc="0" normalizeH="0" baseline="0" noProof="0" dirty="0" smtClean="0">
                <a:ln w="5000" cmpd="sng">
                  <a:solidFill>
                    <a:schemeClr val="bg1"/>
                  </a:solidFill>
                  <a:prstDash val="solid"/>
                </a:ln>
                <a:uLnTx/>
                <a:uFillTx/>
                <a:latin typeface="Times New Roman" pitchFamily="18" charset="0"/>
                <a:ea typeface="+mj-ea"/>
                <a:cs typeface="Times New Roman" pitchFamily="18" charset="0"/>
              </a:rPr>
              <a:t> </a:t>
            </a:r>
          </a:p>
          <a:p>
            <a:pPr algn="ctr"/>
            <a:r>
              <a:rPr lang="es-ES_tradnl" b="1" dirty="0">
                <a:latin typeface="Times New Roman" pitchFamily="18" charset="0"/>
                <a:cs typeface="Times New Roman" pitchFamily="18" charset="0"/>
              </a:rPr>
              <a:t>UNIVERSIDAD DE LAS FUERZAS ARMADAS - ESPE</a:t>
            </a:r>
            <a:endParaRPr lang="es-ES" dirty="0">
              <a:latin typeface="Times New Roman" pitchFamily="18" charset="0"/>
              <a:cs typeface="Times New Roman" pitchFamily="18" charset="0"/>
            </a:endParaRPr>
          </a:p>
          <a:p>
            <a:pPr algn="ctr"/>
            <a:r>
              <a:rPr lang="es-ES_tradnl" b="1" dirty="0">
                <a:latin typeface="Times New Roman" pitchFamily="18" charset="0"/>
                <a:cs typeface="Times New Roman" pitchFamily="18" charset="0"/>
              </a:rPr>
              <a:t>CARRERA DE INGENIERÍA AGROPECUARIA</a:t>
            </a:r>
            <a:endParaRPr lang="es-ES" dirty="0">
              <a:latin typeface="Times New Roman" pitchFamily="18" charset="0"/>
              <a:cs typeface="Times New Roman" pitchFamily="18" charset="0"/>
            </a:endParaRPr>
          </a:p>
          <a:p>
            <a:pPr algn="ctr"/>
            <a:r>
              <a:rPr lang="es-ES_tradnl" b="1" dirty="0">
                <a:latin typeface="Times New Roman" pitchFamily="18" charset="0"/>
                <a:cs typeface="Times New Roman" pitchFamily="18" charset="0"/>
              </a:rPr>
              <a:t>SANTO </a:t>
            </a:r>
            <a:r>
              <a:rPr lang="es-ES_tradnl" b="1" dirty="0" smtClean="0">
                <a:latin typeface="Times New Roman" pitchFamily="18" charset="0"/>
                <a:cs typeface="Times New Roman" pitchFamily="18" charset="0"/>
              </a:rPr>
              <a:t>DOMINGO</a:t>
            </a:r>
          </a:p>
          <a:p>
            <a:pPr algn="ctr"/>
            <a:endParaRPr lang="es-ES" dirty="0">
              <a:latin typeface="Times New Roman" pitchFamily="18" charset="0"/>
              <a:cs typeface="Times New Roman" pitchFamily="18" charset="0"/>
            </a:endParaRPr>
          </a:p>
          <a:p>
            <a:pPr algn="ctr">
              <a:spcBef>
                <a:spcPct val="0"/>
              </a:spcBef>
            </a:pPr>
            <a:r>
              <a:rPr lang="es-ES_tradnl" b="1" dirty="0" smtClean="0">
                <a:latin typeface="Times New Roman" pitchFamily="18" charset="0"/>
                <a:cs typeface="Times New Roman" pitchFamily="18" charset="0"/>
              </a:rPr>
              <a:t>TEMA</a:t>
            </a:r>
          </a:p>
          <a:p>
            <a:pPr algn="ctr">
              <a:spcBef>
                <a:spcPct val="0"/>
              </a:spcBef>
            </a:pPr>
            <a:endParaRPr lang="es-ES_tradnl" b="1" dirty="0" smtClean="0">
              <a:latin typeface="Times New Roman" pitchFamily="18" charset="0"/>
              <a:cs typeface="Times New Roman" pitchFamily="18" charset="0"/>
            </a:endParaRPr>
          </a:p>
          <a:p>
            <a:pPr algn="ctr">
              <a:spcBef>
                <a:spcPct val="0"/>
              </a:spcBef>
            </a:pPr>
            <a:r>
              <a:rPr lang="es-ES_tradnl" b="1" dirty="0" smtClean="0">
                <a:latin typeface="Times New Roman" pitchFamily="18" charset="0"/>
                <a:cs typeface="Times New Roman" pitchFamily="18" charset="0"/>
              </a:rPr>
              <a:t>“DETERMINACI</a:t>
            </a:r>
            <a:r>
              <a:rPr lang="es-ES" b="1" dirty="0">
                <a:latin typeface="Times New Roman" pitchFamily="18" charset="0"/>
                <a:cs typeface="Times New Roman" pitchFamily="18" charset="0"/>
              </a:rPr>
              <a:t>ÓN DEL PERIODO CRÍTICO DE CONTROL DE MALEZAS EN YUCA (</a:t>
            </a:r>
            <a:r>
              <a:rPr lang="es-ES_tradnl" b="1" i="1" dirty="0" err="1">
                <a:latin typeface="Times New Roman" pitchFamily="18" charset="0"/>
                <a:cs typeface="Times New Roman" pitchFamily="18" charset="0"/>
              </a:rPr>
              <a:t>Manihot</a:t>
            </a:r>
            <a:r>
              <a:rPr lang="es-ES_tradnl" b="1" i="1" dirty="0">
                <a:latin typeface="Times New Roman" pitchFamily="18" charset="0"/>
                <a:cs typeface="Times New Roman" pitchFamily="18" charset="0"/>
              </a:rPr>
              <a:t> </a:t>
            </a:r>
            <a:r>
              <a:rPr lang="es-ES" b="1" i="1" dirty="0" err="1">
                <a:latin typeface="Times New Roman" pitchFamily="18" charset="0"/>
                <a:cs typeface="Times New Roman" pitchFamily="18" charset="0"/>
              </a:rPr>
              <a:t>esculenta</a:t>
            </a:r>
            <a:r>
              <a:rPr lang="es-ES" b="1" i="1" dirty="0">
                <a:latin typeface="Times New Roman" pitchFamily="18" charset="0"/>
                <a:cs typeface="Times New Roman" pitchFamily="18" charset="0"/>
              </a:rPr>
              <a:t> </a:t>
            </a:r>
            <a:r>
              <a:rPr lang="es-ES" b="1" dirty="0" err="1">
                <a:latin typeface="Times New Roman" pitchFamily="18" charset="0"/>
                <a:cs typeface="Times New Roman" pitchFamily="18" charset="0"/>
              </a:rPr>
              <a:t>Crantz</a:t>
            </a:r>
            <a:r>
              <a:rPr lang="es-ES" b="1" dirty="0">
                <a:latin typeface="Times New Roman" pitchFamily="18" charset="0"/>
                <a:cs typeface="Times New Roman" pitchFamily="18" charset="0"/>
              </a:rPr>
              <a:t>.) SEMBRADA A DOS DENSIDADES, EN </a:t>
            </a:r>
            <a:r>
              <a:rPr lang="es-MX" b="1" dirty="0">
                <a:latin typeface="Times New Roman" pitchFamily="18" charset="0"/>
                <a:cs typeface="Times New Roman" pitchFamily="18" charset="0"/>
              </a:rPr>
              <a:t>LA PROVINCIA DE ORELLANA</a:t>
            </a:r>
            <a:r>
              <a:rPr lang="es-ES_tradnl" b="1" dirty="0" smtClean="0">
                <a:latin typeface="Times New Roman" pitchFamily="18" charset="0"/>
                <a:cs typeface="Times New Roman" pitchFamily="18" charset="0"/>
              </a:rPr>
              <a:t>”</a:t>
            </a:r>
          </a:p>
          <a:p>
            <a:pPr algn="ctr">
              <a:spcBef>
                <a:spcPct val="0"/>
              </a:spcBef>
            </a:pPr>
            <a:endParaRPr lang="es-ES_tradnl" b="1" dirty="0">
              <a:latin typeface="Times New Roman" pitchFamily="18" charset="0"/>
              <a:cs typeface="Times New Roman" pitchFamily="18" charset="0"/>
            </a:endParaRPr>
          </a:p>
          <a:p>
            <a:pPr algn="ctr">
              <a:spcBef>
                <a:spcPct val="0"/>
              </a:spcBef>
            </a:pPr>
            <a:endParaRPr lang="es-ES_tradnl" b="1" dirty="0" smtClean="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b="1" i="1" u="none" strike="noStrike" kern="1200" cap="none" spc="0" normalizeH="0" baseline="0" noProof="0" dirty="0" smtClean="0">
                <a:ln w="5000" cmpd="sng">
                  <a:solidFill>
                    <a:schemeClr val="bg1"/>
                  </a:solidFill>
                  <a:prstDash val="solid"/>
                </a:ln>
                <a:uLnTx/>
                <a:uFillTx/>
                <a:latin typeface="Times New Roman" pitchFamily="18" charset="0"/>
                <a:ea typeface="+mj-ea"/>
                <a:cs typeface="Times New Roman" pitchFamily="18" charset="0"/>
              </a:rPr>
              <a:t/>
            </a:r>
            <a:br>
              <a:rPr kumimoji="0" lang="es-ES" b="1" i="1" u="none" strike="noStrike" kern="1200" cap="none" spc="0" normalizeH="0" baseline="0" noProof="0" dirty="0" smtClean="0">
                <a:ln w="5000" cmpd="sng">
                  <a:solidFill>
                    <a:schemeClr val="bg1"/>
                  </a:solidFill>
                  <a:prstDash val="solid"/>
                </a:ln>
                <a:uLnTx/>
                <a:uFillTx/>
                <a:latin typeface="Times New Roman" pitchFamily="18" charset="0"/>
                <a:ea typeface="+mj-ea"/>
                <a:cs typeface="Times New Roman" pitchFamily="18" charset="0"/>
              </a:rPr>
            </a:br>
            <a:r>
              <a:rPr kumimoji="0" lang="es-ES" b="1" i="1" u="none" strike="noStrike" kern="1200" cap="none" spc="0" normalizeH="0" baseline="0" noProof="0" dirty="0" smtClean="0">
                <a:ln w="5000" cmpd="sng">
                  <a:solidFill>
                    <a:schemeClr val="bg1"/>
                  </a:solidFill>
                  <a:prstDash val="solid"/>
                </a:ln>
                <a:uLnTx/>
                <a:uFillTx/>
                <a:latin typeface="Times New Roman" pitchFamily="18" charset="0"/>
                <a:ea typeface="+mj-ea"/>
                <a:cs typeface="Times New Roman" pitchFamily="18" charset="0"/>
              </a:rPr>
              <a:t/>
            </a:r>
            <a:br>
              <a:rPr kumimoji="0" lang="es-ES" b="1" i="1" u="none" strike="noStrike" kern="1200" cap="none" spc="0" normalizeH="0" baseline="0" noProof="0" dirty="0" smtClean="0">
                <a:ln w="5000" cmpd="sng">
                  <a:solidFill>
                    <a:schemeClr val="bg1"/>
                  </a:solidFill>
                  <a:prstDash val="solid"/>
                </a:ln>
                <a:uLnTx/>
                <a:uFillTx/>
                <a:latin typeface="Times New Roman" pitchFamily="18" charset="0"/>
                <a:ea typeface="+mj-ea"/>
                <a:cs typeface="Times New Roman" pitchFamily="18" charset="0"/>
              </a:rPr>
            </a:br>
            <a:endParaRPr kumimoji="0" lang="es-ES" b="1" i="0" u="none" strike="noStrike" kern="1200" cap="none" spc="0" normalizeH="0" baseline="0" noProof="0" dirty="0">
              <a:ln w="5000" cmpd="sng">
                <a:solidFill>
                  <a:schemeClr val="bg1"/>
                </a:solidFill>
                <a:prstDash val="solid"/>
              </a:ln>
              <a:uLnTx/>
              <a:uFillTx/>
              <a:latin typeface="Times New Roman" pitchFamily="18" charset="0"/>
              <a:ea typeface="+mj-ea"/>
              <a:cs typeface="Times New Roman" pitchFamily="18" charset="0"/>
            </a:endParaRPr>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60648"/>
            <a:ext cx="4392488" cy="98171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42984"/>
            <a:ext cx="8229600" cy="1357321"/>
          </a:xfrm>
        </p:spPr>
        <p:txBody>
          <a:bodyPr>
            <a:normAutofit lnSpcReduction="10000"/>
          </a:bodyPr>
          <a:lstStyle/>
          <a:p>
            <a:r>
              <a:rPr lang="es-ES_tradnl" sz="2000" dirty="0" smtClean="0"/>
              <a:t>En la presente investigación se realizaron dos experimentos que se manejaron paralelamente.</a:t>
            </a:r>
          </a:p>
          <a:p>
            <a:pPr>
              <a:buNone/>
            </a:pPr>
            <a:endParaRPr lang="es-ES_tradnl" sz="2000" dirty="0" smtClean="0"/>
          </a:p>
          <a:p>
            <a:pPr>
              <a:buNone/>
            </a:pPr>
            <a:r>
              <a:rPr lang="es-ES_tradnl" sz="2000" dirty="0" smtClean="0"/>
              <a:t>Experimento 1</a:t>
            </a:r>
            <a:endParaRPr lang="es-ES" sz="2000" dirty="0" smtClean="0"/>
          </a:p>
          <a:p>
            <a:endParaRPr lang="es-ES" dirty="0"/>
          </a:p>
        </p:txBody>
      </p:sp>
      <p:sp>
        <p:nvSpPr>
          <p:cNvPr id="3" name="2 Título"/>
          <p:cNvSpPr>
            <a:spLocks noGrp="1"/>
          </p:cNvSpPr>
          <p:nvPr>
            <p:ph type="title"/>
          </p:nvPr>
        </p:nvSpPr>
        <p:spPr>
          <a:xfrm>
            <a:off x="2339752" y="116632"/>
            <a:ext cx="4176464" cy="936104"/>
          </a:xfrm>
        </p:spPr>
        <p:style>
          <a:lnRef idx="2">
            <a:schemeClr val="dk1"/>
          </a:lnRef>
          <a:fillRef idx="1">
            <a:schemeClr val="lt1"/>
          </a:fillRef>
          <a:effectRef idx="0">
            <a:schemeClr val="dk1"/>
          </a:effectRef>
          <a:fontRef idx="minor">
            <a:schemeClr val="dk1"/>
          </a:fontRef>
        </p:style>
        <p:txBody>
          <a:bodyPr/>
          <a:lstStyle/>
          <a:p>
            <a:r>
              <a:rPr lang="es-ES" dirty="0" smtClean="0">
                <a:solidFill>
                  <a:schemeClr val="tx1">
                    <a:lumMod val="75000"/>
                    <a:lumOff val="25000"/>
                  </a:schemeClr>
                </a:solidFill>
              </a:rPr>
              <a:t>METODOLOGÍA</a:t>
            </a:r>
            <a:endParaRPr lang="es-ES" dirty="0">
              <a:solidFill>
                <a:schemeClr val="tx1">
                  <a:lumMod val="75000"/>
                  <a:lumOff val="25000"/>
                </a:schemeClr>
              </a:solidFill>
            </a:endParaRPr>
          </a:p>
        </p:txBody>
      </p:sp>
      <p:graphicFrame>
        <p:nvGraphicFramePr>
          <p:cNvPr id="4" name="3 Tabla"/>
          <p:cNvGraphicFramePr>
            <a:graphicFrameLocks noGrp="1"/>
          </p:cNvGraphicFramePr>
          <p:nvPr/>
        </p:nvGraphicFramePr>
        <p:xfrm>
          <a:off x="857224" y="2500306"/>
          <a:ext cx="7429552" cy="3703320"/>
        </p:xfrm>
        <a:graphic>
          <a:graphicData uri="http://schemas.openxmlformats.org/drawingml/2006/table">
            <a:tbl>
              <a:tblPr/>
              <a:tblGrid>
                <a:gridCol w="2707876"/>
                <a:gridCol w="4721676"/>
              </a:tblGrid>
              <a:tr h="381003">
                <a:tc>
                  <a:txBody>
                    <a:bodyPr/>
                    <a:lstStyle/>
                    <a:p>
                      <a:pPr algn="just">
                        <a:lnSpc>
                          <a:spcPct val="150000"/>
                        </a:lnSpc>
                        <a:spcAft>
                          <a:spcPts val="0"/>
                        </a:spcAft>
                      </a:pPr>
                      <a:r>
                        <a:rPr lang="es-ES_tradnl" sz="1800" b="1" dirty="0">
                          <a:solidFill>
                            <a:srgbClr val="000000"/>
                          </a:solidFill>
                          <a:latin typeface="Times New Roman"/>
                          <a:ea typeface="Times New Roman"/>
                          <a:cs typeface="Times New Roman"/>
                        </a:rPr>
                        <a:t>Factor</a:t>
                      </a:r>
                      <a:endParaRPr lang="es-ES" sz="18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50000"/>
                        </a:lnSpc>
                        <a:spcAft>
                          <a:spcPts val="0"/>
                        </a:spcAft>
                      </a:pPr>
                      <a:r>
                        <a:rPr lang="es-ES_tradnl" sz="1800" b="1">
                          <a:solidFill>
                            <a:srgbClr val="000000"/>
                          </a:solidFill>
                          <a:latin typeface="Times New Roman"/>
                          <a:ea typeface="Times New Roman"/>
                          <a:cs typeface="Times New Roman"/>
                        </a:rPr>
                        <a:t>Niveles</a:t>
                      </a:r>
                      <a:endParaRPr lang="es-ES" sz="18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62005">
                <a:tc>
                  <a:txBody>
                    <a:bodyPr/>
                    <a:lstStyle/>
                    <a:p>
                      <a:pPr>
                        <a:lnSpc>
                          <a:spcPct val="150000"/>
                        </a:lnSpc>
                        <a:spcAft>
                          <a:spcPts val="0"/>
                        </a:spcAft>
                      </a:pPr>
                      <a:r>
                        <a:rPr lang="es-ES_tradnl" sz="1800">
                          <a:solidFill>
                            <a:srgbClr val="000000"/>
                          </a:solidFill>
                          <a:latin typeface="Times New Roman"/>
                          <a:ea typeface="Times New Roman"/>
                          <a:cs typeface="Times New Roman"/>
                        </a:rPr>
                        <a:t>Densidad (D)</a:t>
                      </a:r>
                      <a:endParaRPr lang="es-ES" sz="18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S_tradnl" sz="1800" dirty="0">
                          <a:solidFill>
                            <a:srgbClr val="000000"/>
                          </a:solidFill>
                          <a:latin typeface="Times New Roman"/>
                          <a:ea typeface="Times New Roman"/>
                          <a:cs typeface="Times New Roman"/>
                        </a:rPr>
                        <a:t>d1 = 1m x 1m (</a:t>
                      </a:r>
                      <a:r>
                        <a:rPr lang="es-ES_tradnl" sz="1800" dirty="0" smtClean="0">
                          <a:solidFill>
                            <a:srgbClr val="000000"/>
                          </a:solidFill>
                          <a:latin typeface="Times New Roman"/>
                          <a:ea typeface="Times New Roman"/>
                          <a:cs typeface="Times New Roman"/>
                        </a:rPr>
                        <a:t>10 000 </a:t>
                      </a:r>
                      <a:r>
                        <a:rPr lang="es-ES_tradnl" sz="1800" dirty="0">
                          <a:solidFill>
                            <a:srgbClr val="000000"/>
                          </a:solidFill>
                          <a:latin typeface="Times New Roman"/>
                          <a:ea typeface="Times New Roman"/>
                          <a:cs typeface="Times New Roman"/>
                        </a:rPr>
                        <a:t>plantas ha</a:t>
                      </a:r>
                      <a:r>
                        <a:rPr lang="es-ES_tradnl" sz="1800" baseline="30000" dirty="0">
                          <a:solidFill>
                            <a:srgbClr val="000000"/>
                          </a:solidFill>
                          <a:latin typeface="Times New Roman"/>
                          <a:ea typeface="Times New Roman"/>
                          <a:cs typeface="Times New Roman"/>
                        </a:rPr>
                        <a:t>-1</a:t>
                      </a:r>
                      <a:r>
                        <a:rPr lang="es-ES_tradnl" sz="1800" dirty="0">
                          <a:solidFill>
                            <a:srgbClr val="000000"/>
                          </a:solidFill>
                          <a:latin typeface="Times New Roman"/>
                          <a:ea typeface="Times New Roman"/>
                          <a:cs typeface="Times New Roman"/>
                        </a:rPr>
                        <a:t>)</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a:solidFill>
                            <a:srgbClr val="000000"/>
                          </a:solidFill>
                          <a:latin typeface="Times New Roman"/>
                          <a:ea typeface="Times New Roman"/>
                          <a:cs typeface="Times New Roman"/>
                        </a:rPr>
                        <a:t>d2 = 0,8m x 0,8m (</a:t>
                      </a:r>
                      <a:r>
                        <a:rPr lang="es-ES_tradnl" sz="1800" dirty="0" smtClean="0">
                          <a:solidFill>
                            <a:srgbClr val="000000"/>
                          </a:solidFill>
                          <a:latin typeface="Times New Roman"/>
                          <a:ea typeface="Times New Roman"/>
                          <a:cs typeface="Times New Roman"/>
                        </a:rPr>
                        <a:t>15 625plantas </a:t>
                      </a:r>
                      <a:r>
                        <a:rPr lang="es-ES_tradnl" sz="1800" dirty="0">
                          <a:solidFill>
                            <a:srgbClr val="000000"/>
                          </a:solidFill>
                          <a:latin typeface="Times New Roman"/>
                          <a:ea typeface="Times New Roman"/>
                          <a:cs typeface="Times New Roman"/>
                        </a:rPr>
                        <a:t>ha</a:t>
                      </a:r>
                      <a:r>
                        <a:rPr lang="es-ES_tradnl" sz="1800" baseline="30000" dirty="0">
                          <a:solidFill>
                            <a:srgbClr val="000000"/>
                          </a:solidFill>
                          <a:latin typeface="Times New Roman"/>
                          <a:ea typeface="Times New Roman"/>
                          <a:cs typeface="Times New Roman"/>
                        </a:rPr>
                        <a:t>-1</a:t>
                      </a:r>
                      <a:r>
                        <a:rPr lang="es-ES_tradnl" sz="1800" dirty="0">
                          <a:solidFill>
                            <a:srgbClr val="000000"/>
                          </a:solidFill>
                          <a:latin typeface="Times New Roman"/>
                          <a:ea typeface="Times New Roman"/>
                          <a:cs typeface="Times New Roman"/>
                        </a:rPr>
                        <a:t>)</a:t>
                      </a:r>
                      <a:endParaRPr lang="es-ES" sz="18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16">
                <a:tc>
                  <a:txBody>
                    <a:bodyPr/>
                    <a:lstStyle/>
                    <a:p>
                      <a:pPr>
                        <a:lnSpc>
                          <a:spcPct val="150000"/>
                        </a:lnSpc>
                        <a:spcAft>
                          <a:spcPts val="0"/>
                        </a:spcAft>
                      </a:pPr>
                      <a:r>
                        <a:rPr lang="es-ES_tradnl" sz="1800" dirty="0">
                          <a:solidFill>
                            <a:srgbClr val="000000"/>
                          </a:solidFill>
                          <a:latin typeface="Times New Roman"/>
                          <a:ea typeface="Times New Roman"/>
                          <a:cs typeface="Times New Roman"/>
                        </a:rPr>
                        <a:t>Tiempo de control de malezas (T)</a:t>
                      </a:r>
                      <a:endParaRPr lang="es-ES" sz="18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800" dirty="0" smtClean="0">
                          <a:solidFill>
                            <a:srgbClr val="000000"/>
                          </a:solidFill>
                          <a:latin typeface="Times New Roman"/>
                          <a:ea typeface="Times New Roman"/>
                          <a:cs typeface="Times New Roman"/>
                        </a:rPr>
                        <a:t>t1= </a:t>
                      </a:r>
                      <a:r>
                        <a:rPr lang="es-ES_tradnl" sz="1800" baseline="0" dirty="0" smtClean="0">
                          <a:solidFill>
                            <a:srgbClr val="000000"/>
                          </a:solidFill>
                          <a:latin typeface="Times New Roman"/>
                          <a:ea typeface="Times New Roman"/>
                          <a:cs typeface="Times New Roman"/>
                        </a:rPr>
                        <a:t>Limpio h</a:t>
                      </a:r>
                      <a:r>
                        <a:rPr lang="es-ES_tradnl" sz="1800" dirty="0" smtClean="0">
                          <a:solidFill>
                            <a:srgbClr val="000000"/>
                          </a:solidFill>
                          <a:latin typeface="Times New Roman"/>
                          <a:ea typeface="Times New Roman"/>
                          <a:cs typeface="Times New Roman"/>
                        </a:rPr>
                        <a:t>asta </a:t>
                      </a:r>
                      <a:r>
                        <a:rPr lang="es-ES_tradnl" sz="1800" dirty="0">
                          <a:solidFill>
                            <a:srgbClr val="000000"/>
                          </a:solidFill>
                          <a:latin typeface="Times New Roman"/>
                          <a:ea typeface="Times New Roman"/>
                          <a:cs typeface="Times New Roman"/>
                        </a:rPr>
                        <a:t>15 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smtClean="0">
                          <a:solidFill>
                            <a:srgbClr val="000000"/>
                          </a:solidFill>
                          <a:latin typeface="Times New Roman"/>
                          <a:ea typeface="Times New Roman"/>
                          <a:cs typeface="Times New Roman"/>
                        </a:rPr>
                        <a:t>t2= </a:t>
                      </a:r>
                      <a:r>
                        <a:rPr lang="es-ES_tradnl" sz="1800" baseline="0" dirty="0" smtClean="0">
                          <a:solidFill>
                            <a:srgbClr val="000000"/>
                          </a:solidFill>
                          <a:latin typeface="Times New Roman"/>
                          <a:ea typeface="Times New Roman"/>
                          <a:cs typeface="Times New Roman"/>
                        </a:rPr>
                        <a:t>Limpio h</a:t>
                      </a:r>
                      <a:r>
                        <a:rPr lang="es-ES_tradnl" sz="1800" dirty="0" smtClean="0">
                          <a:solidFill>
                            <a:srgbClr val="000000"/>
                          </a:solidFill>
                          <a:latin typeface="Times New Roman"/>
                          <a:ea typeface="Times New Roman"/>
                          <a:cs typeface="Times New Roman"/>
                        </a:rPr>
                        <a:t>asta </a:t>
                      </a:r>
                      <a:r>
                        <a:rPr lang="es-ES_tradnl" sz="1800" dirty="0">
                          <a:solidFill>
                            <a:srgbClr val="000000"/>
                          </a:solidFill>
                          <a:latin typeface="Times New Roman"/>
                          <a:ea typeface="Times New Roman"/>
                          <a:cs typeface="Times New Roman"/>
                        </a:rPr>
                        <a:t>30 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smtClean="0">
                          <a:solidFill>
                            <a:srgbClr val="000000"/>
                          </a:solidFill>
                          <a:latin typeface="Times New Roman"/>
                          <a:ea typeface="Times New Roman"/>
                          <a:cs typeface="Times New Roman"/>
                        </a:rPr>
                        <a:t>t3= </a:t>
                      </a:r>
                      <a:r>
                        <a:rPr lang="es-ES_tradnl" sz="1800" baseline="0" dirty="0" smtClean="0">
                          <a:solidFill>
                            <a:srgbClr val="000000"/>
                          </a:solidFill>
                          <a:latin typeface="Times New Roman"/>
                          <a:ea typeface="Times New Roman"/>
                          <a:cs typeface="Times New Roman"/>
                        </a:rPr>
                        <a:t>Limpio </a:t>
                      </a:r>
                      <a:r>
                        <a:rPr lang="es-ES_tradnl" sz="1800" dirty="0" smtClean="0">
                          <a:solidFill>
                            <a:srgbClr val="000000"/>
                          </a:solidFill>
                          <a:latin typeface="Times New Roman"/>
                          <a:ea typeface="Times New Roman"/>
                          <a:cs typeface="Times New Roman"/>
                        </a:rPr>
                        <a:t>hasta </a:t>
                      </a:r>
                      <a:r>
                        <a:rPr lang="es-ES_tradnl" sz="1800" dirty="0">
                          <a:solidFill>
                            <a:srgbClr val="000000"/>
                          </a:solidFill>
                          <a:latin typeface="Times New Roman"/>
                          <a:ea typeface="Times New Roman"/>
                          <a:cs typeface="Times New Roman"/>
                        </a:rPr>
                        <a:t>60 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smtClean="0">
                          <a:solidFill>
                            <a:srgbClr val="000000"/>
                          </a:solidFill>
                          <a:latin typeface="Times New Roman"/>
                          <a:ea typeface="Times New Roman"/>
                          <a:cs typeface="Times New Roman"/>
                        </a:rPr>
                        <a:t>t4= </a:t>
                      </a:r>
                      <a:r>
                        <a:rPr lang="es-ES_tradnl" sz="1800" baseline="0" dirty="0" smtClean="0">
                          <a:solidFill>
                            <a:srgbClr val="000000"/>
                          </a:solidFill>
                          <a:latin typeface="Times New Roman"/>
                          <a:ea typeface="Times New Roman"/>
                          <a:cs typeface="Times New Roman"/>
                        </a:rPr>
                        <a:t>Limpio h</a:t>
                      </a:r>
                      <a:r>
                        <a:rPr lang="es-ES_tradnl" sz="1800" dirty="0" smtClean="0">
                          <a:solidFill>
                            <a:srgbClr val="000000"/>
                          </a:solidFill>
                          <a:latin typeface="Times New Roman"/>
                          <a:ea typeface="Times New Roman"/>
                          <a:cs typeface="Times New Roman"/>
                        </a:rPr>
                        <a:t>asta </a:t>
                      </a:r>
                      <a:r>
                        <a:rPr lang="es-ES_tradnl" sz="1800" dirty="0">
                          <a:solidFill>
                            <a:srgbClr val="000000"/>
                          </a:solidFill>
                          <a:latin typeface="Times New Roman"/>
                          <a:ea typeface="Times New Roman"/>
                          <a:cs typeface="Times New Roman"/>
                        </a:rPr>
                        <a:t>120 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smtClean="0">
                          <a:solidFill>
                            <a:srgbClr val="000000"/>
                          </a:solidFill>
                          <a:latin typeface="Times New Roman"/>
                          <a:ea typeface="Times New Roman"/>
                          <a:cs typeface="Times New Roman"/>
                        </a:rPr>
                        <a:t>t5= </a:t>
                      </a:r>
                      <a:r>
                        <a:rPr lang="es-ES_tradnl" sz="1800" baseline="0" dirty="0" smtClean="0">
                          <a:solidFill>
                            <a:srgbClr val="000000"/>
                          </a:solidFill>
                          <a:latin typeface="Times New Roman"/>
                          <a:ea typeface="Times New Roman"/>
                          <a:cs typeface="Times New Roman"/>
                        </a:rPr>
                        <a:t>Limpio h</a:t>
                      </a:r>
                      <a:r>
                        <a:rPr lang="es-ES_tradnl" sz="1800" dirty="0" smtClean="0">
                          <a:solidFill>
                            <a:srgbClr val="000000"/>
                          </a:solidFill>
                          <a:latin typeface="Times New Roman"/>
                          <a:ea typeface="Times New Roman"/>
                          <a:cs typeface="Times New Roman"/>
                        </a:rPr>
                        <a:t>asta </a:t>
                      </a:r>
                      <a:r>
                        <a:rPr lang="es-ES_tradnl" sz="1800" dirty="0">
                          <a:solidFill>
                            <a:srgbClr val="000000"/>
                          </a:solidFill>
                          <a:latin typeface="Times New Roman"/>
                          <a:ea typeface="Times New Roman"/>
                          <a:cs typeface="Times New Roman"/>
                        </a:rPr>
                        <a:t>240 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a:solidFill>
                            <a:srgbClr val="000000"/>
                          </a:solidFill>
                          <a:latin typeface="Times New Roman"/>
                          <a:ea typeface="Times New Roman"/>
                          <a:cs typeface="Times New Roman"/>
                        </a:rPr>
                        <a:t>t6</a:t>
                      </a:r>
                      <a:r>
                        <a:rPr lang="es-ES_tradnl" sz="1800" dirty="0" smtClean="0">
                          <a:solidFill>
                            <a:srgbClr val="000000"/>
                          </a:solidFill>
                          <a:latin typeface="Times New Roman"/>
                          <a:ea typeface="Times New Roman"/>
                          <a:cs typeface="Times New Roman"/>
                        </a:rPr>
                        <a:t>= Todo </a:t>
                      </a:r>
                      <a:r>
                        <a:rPr lang="es-ES_tradnl" sz="1800" dirty="0">
                          <a:solidFill>
                            <a:srgbClr val="000000"/>
                          </a:solidFill>
                          <a:latin typeface="Times New Roman"/>
                          <a:ea typeface="Times New Roman"/>
                          <a:cs typeface="Times New Roman"/>
                        </a:rPr>
                        <a:t>el </a:t>
                      </a:r>
                      <a:r>
                        <a:rPr lang="es-ES_tradnl" sz="1800" dirty="0" smtClean="0">
                          <a:solidFill>
                            <a:srgbClr val="000000"/>
                          </a:solidFill>
                          <a:latin typeface="Times New Roman"/>
                          <a:ea typeface="Times New Roman"/>
                          <a:cs typeface="Times New Roman"/>
                        </a:rPr>
                        <a:t>tiempo limpio </a:t>
                      </a:r>
                      <a:endParaRPr lang="es-ES" sz="18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548680"/>
            <a:ext cx="4608512" cy="648072"/>
          </a:xfrm>
        </p:spPr>
        <p:txBody>
          <a:bodyPr/>
          <a:lstStyle/>
          <a:p>
            <a:pPr>
              <a:buNone/>
            </a:pPr>
            <a:r>
              <a:rPr lang="es-ES" sz="2000" dirty="0" smtClean="0"/>
              <a:t>Experimento</a:t>
            </a:r>
            <a:r>
              <a:rPr lang="en-US" sz="2000" dirty="0" smtClean="0"/>
              <a:t> 2</a:t>
            </a:r>
            <a:endParaRPr lang="es-ES" sz="2000" dirty="0" smtClean="0"/>
          </a:p>
          <a:p>
            <a:endParaRPr lang="es-ES" dirty="0"/>
          </a:p>
        </p:txBody>
      </p:sp>
      <p:graphicFrame>
        <p:nvGraphicFramePr>
          <p:cNvPr id="4" name="3 Tabla"/>
          <p:cNvGraphicFramePr>
            <a:graphicFrameLocks noGrp="1"/>
          </p:cNvGraphicFramePr>
          <p:nvPr/>
        </p:nvGraphicFramePr>
        <p:xfrm>
          <a:off x="928662" y="1214422"/>
          <a:ext cx="7358114" cy="4357718"/>
        </p:xfrm>
        <a:graphic>
          <a:graphicData uri="http://schemas.openxmlformats.org/drawingml/2006/table">
            <a:tbl>
              <a:tblPr/>
              <a:tblGrid>
                <a:gridCol w="2590303"/>
                <a:gridCol w="4767811"/>
              </a:tblGrid>
              <a:tr h="534343">
                <a:tc>
                  <a:txBody>
                    <a:bodyPr/>
                    <a:lstStyle/>
                    <a:p>
                      <a:pPr>
                        <a:lnSpc>
                          <a:spcPct val="115000"/>
                        </a:lnSpc>
                        <a:spcAft>
                          <a:spcPts val="0"/>
                        </a:spcAft>
                      </a:pPr>
                      <a:r>
                        <a:rPr lang="en-US" sz="1800" b="1" dirty="0">
                          <a:solidFill>
                            <a:srgbClr val="000000"/>
                          </a:solidFill>
                          <a:latin typeface="Cambria"/>
                          <a:ea typeface="Times New Roman"/>
                          <a:cs typeface="Times New Roman"/>
                        </a:rPr>
                        <a:t>Factor</a:t>
                      </a:r>
                      <a:endParaRPr lang="es-ES" sz="18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s-ES" sz="1800" b="1">
                          <a:solidFill>
                            <a:srgbClr val="000000"/>
                          </a:solidFill>
                          <a:latin typeface="Cambria"/>
                          <a:ea typeface="Times New Roman"/>
                          <a:cs typeface="Times New Roman"/>
                        </a:rPr>
                        <a:t>Niveles</a:t>
                      </a:r>
                      <a:endParaRPr lang="es-ES" sz="18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955844">
                <a:tc>
                  <a:txBody>
                    <a:bodyPr/>
                    <a:lstStyle/>
                    <a:p>
                      <a:pPr algn="just">
                        <a:lnSpc>
                          <a:spcPct val="150000"/>
                        </a:lnSpc>
                        <a:spcAft>
                          <a:spcPts val="0"/>
                        </a:spcAft>
                      </a:pPr>
                      <a:r>
                        <a:rPr lang="es-ES_tradnl" sz="1800" dirty="0">
                          <a:solidFill>
                            <a:srgbClr val="000000"/>
                          </a:solidFill>
                          <a:latin typeface="Times New Roman"/>
                          <a:ea typeface="Times New Roman"/>
                          <a:cs typeface="Times New Roman"/>
                        </a:rPr>
                        <a:t>Densidad (D)</a:t>
                      </a:r>
                      <a:endParaRPr lang="es-ES" sz="18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S_tradnl" sz="1800">
                          <a:solidFill>
                            <a:srgbClr val="000000"/>
                          </a:solidFill>
                          <a:latin typeface="Times New Roman"/>
                          <a:ea typeface="Times New Roman"/>
                          <a:cs typeface="Times New Roman"/>
                        </a:rPr>
                        <a:t>d1 = 1m x 1m (10000 plantas ha</a:t>
                      </a:r>
                      <a:r>
                        <a:rPr lang="es-ES_tradnl" sz="1800" baseline="30000">
                          <a:solidFill>
                            <a:srgbClr val="000000"/>
                          </a:solidFill>
                          <a:latin typeface="Times New Roman"/>
                          <a:ea typeface="Times New Roman"/>
                          <a:cs typeface="Times New Roman"/>
                        </a:rPr>
                        <a:t>-1</a:t>
                      </a:r>
                      <a:r>
                        <a:rPr lang="es-ES_tradnl" sz="1800">
                          <a:solidFill>
                            <a:srgbClr val="000000"/>
                          </a:solidFill>
                          <a:latin typeface="Times New Roman"/>
                          <a:ea typeface="Times New Roman"/>
                          <a:cs typeface="Times New Roman"/>
                        </a:rPr>
                        <a:t>)</a:t>
                      </a:r>
                      <a:endParaRPr lang="es-ES" sz="1800">
                        <a:solidFill>
                          <a:srgbClr val="000000"/>
                        </a:solidFill>
                        <a:latin typeface="Calibri"/>
                        <a:ea typeface="Times New Roman"/>
                        <a:cs typeface="Times New Roman"/>
                      </a:endParaRPr>
                    </a:p>
                    <a:p>
                      <a:pPr algn="just">
                        <a:lnSpc>
                          <a:spcPct val="150000"/>
                        </a:lnSpc>
                        <a:spcAft>
                          <a:spcPts val="0"/>
                        </a:spcAft>
                      </a:pPr>
                      <a:r>
                        <a:rPr lang="es-ES_tradnl" sz="1800">
                          <a:solidFill>
                            <a:srgbClr val="000000"/>
                          </a:solidFill>
                          <a:latin typeface="Times New Roman"/>
                          <a:ea typeface="Times New Roman"/>
                          <a:cs typeface="Times New Roman"/>
                        </a:rPr>
                        <a:t>d2 = 0,8m x 0,8m (15625plantas ha</a:t>
                      </a:r>
                      <a:r>
                        <a:rPr lang="es-ES_tradnl" sz="1800" baseline="30000">
                          <a:solidFill>
                            <a:srgbClr val="000000"/>
                          </a:solidFill>
                          <a:latin typeface="Times New Roman"/>
                          <a:ea typeface="Times New Roman"/>
                          <a:cs typeface="Times New Roman"/>
                        </a:rPr>
                        <a:t>-1</a:t>
                      </a:r>
                      <a:r>
                        <a:rPr lang="es-ES_tradnl" sz="1800">
                          <a:solidFill>
                            <a:srgbClr val="000000"/>
                          </a:solidFill>
                          <a:latin typeface="Times New Roman"/>
                          <a:ea typeface="Times New Roman"/>
                          <a:cs typeface="Times New Roman"/>
                        </a:rPr>
                        <a:t>)</a:t>
                      </a:r>
                      <a:endParaRPr lang="es-ES" sz="18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67531">
                <a:tc>
                  <a:txBody>
                    <a:bodyPr/>
                    <a:lstStyle/>
                    <a:p>
                      <a:pPr>
                        <a:lnSpc>
                          <a:spcPct val="150000"/>
                        </a:lnSpc>
                        <a:spcAft>
                          <a:spcPts val="0"/>
                        </a:spcAft>
                      </a:pPr>
                      <a:r>
                        <a:rPr lang="es-ES_tradnl" sz="1800">
                          <a:solidFill>
                            <a:srgbClr val="000000"/>
                          </a:solidFill>
                          <a:latin typeface="Times New Roman"/>
                          <a:ea typeface="Times New Roman"/>
                          <a:cs typeface="Times New Roman"/>
                        </a:rPr>
                        <a:t>Tiempo sin control de maleza (Z)</a:t>
                      </a:r>
                      <a:endParaRPr lang="es-ES" sz="18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_tradnl" sz="1800" dirty="0">
                          <a:solidFill>
                            <a:srgbClr val="000000"/>
                          </a:solidFill>
                          <a:latin typeface="Times New Roman"/>
                          <a:ea typeface="Times New Roman"/>
                          <a:cs typeface="Times New Roman"/>
                        </a:rPr>
                        <a:t>z1</a:t>
                      </a:r>
                      <a:r>
                        <a:rPr lang="es-ES_tradnl" sz="1800" dirty="0" smtClean="0">
                          <a:solidFill>
                            <a:srgbClr val="000000"/>
                          </a:solidFill>
                          <a:latin typeface="Times New Roman"/>
                          <a:ea typeface="Times New Roman"/>
                          <a:cs typeface="Times New Roman"/>
                        </a:rPr>
                        <a:t>=</a:t>
                      </a:r>
                      <a:r>
                        <a:rPr lang="es-ES_tradnl" sz="1800" baseline="0" dirty="0">
                          <a:solidFill>
                            <a:srgbClr val="000000"/>
                          </a:solidFill>
                          <a:latin typeface="Times New Roman"/>
                          <a:ea typeface="Times New Roman"/>
                          <a:cs typeface="Times New Roman"/>
                        </a:rPr>
                        <a:t> </a:t>
                      </a:r>
                      <a:r>
                        <a:rPr lang="es-ES_tradnl" sz="1800" baseline="0" dirty="0" smtClean="0">
                          <a:solidFill>
                            <a:srgbClr val="000000"/>
                          </a:solidFill>
                          <a:latin typeface="Times New Roman"/>
                          <a:ea typeface="Times New Roman"/>
                          <a:cs typeface="Times New Roman"/>
                        </a:rPr>
                        <a:t>Limpio desde</a:t>
                      </a:r>
                      <a:r>
                        <a:rPr lang="es-ES_tradnl" sz="1800" dirty="0" smtClean="0">
                          <a:solidFill>
                            <a:srgbClr val="000000"/>
                          </a:solidFill>
                          <a:latin typeface="Times New Roman"/>
                          <a:ea typeface="Times New Roman"/>
                          <a:cs typeface="Times New Roman"/>
                        </a:rPr>
                        <a:t> </a:t>
                      </a:r>
                      <a:r>
                        <a:rPr lang="es-ES_tradnl" sz="1800" dirty="0">
                          <a:solidFill>
                            <a:srgbClr val="000000"/>
                          </a:solidFill>
                          <a:latin typeface="Times New Roman"/>
                          <a:ea typeface="Times New Roman"/>
                          <a:cs typeface="Times New Roman"/>
                        </a:rPr>
                        <a:t>15 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smtClean="0">
                          <a:solidFill>
                            <a:srgbClr val="000000"/>
                          </a:solidFill>
                          <a:latin typeface="Times New Roman"/>
                          <a:ea typeface="Times New Roman"/>
                          <a:cs typeface="Times New Roman"/>
                        </a:rPr>
                        <a:t>z2=</a:t>
                      </a:r>
                      <a:r>
                        <a:rPr lang="es-ES_tradnl" sz="1800" baseline="0" dirty="0">
                          <a:solidFill>
                            <a:srgbClr val="000000"/>
                          </a:solidFill>
                          <a:latin typeface="Times New Roman"/>
                          <a:ea typeface="Times New Roman"/>
                          <a:cs typeface="Times New Roman"/>
                        </a:rPr>
                        <a:t> </a:t>
                      </a:r>
                      <a:r>
                        <a:rPr lang="es-ES_tradnl" sz="1800" baseline="0" dirty="0" smtClean="0">
                          <a:solidFill>
                            <a:srgbClr val="000000"/>
                          </a:solidFill>
                          <a:latin typeface="Times New Roman"/>
                          <a:ea typeface="Times New Roman"/>
                          <a:cs typeface="Times New Roman"/>
                        </a:rPr>
                        <a:t>Limpio desde</a:t>
                      </a:r>
                      <a:r>
                        <a:rPr lang="es-ES_tradnl" sz="1800" dirty="0" smtClean="0">
                          <a:solidFill>
                            <a:srgbClr val="000000"/>
                          </a:solidFill>
                          <a:latin typeface="Times New Roman"/>
                          <a:ea typeface="Times New Roman"/>
                          <a:cs typeface="Times New Roman"/>
                        </a:rPr>
                        <a:t> 30 </a:t>
                      </a:r>
                      <a:r>
                        <a:rPr lang="es-ES_tradnl" sz="1800" dirty="0">
                          <a:solidFill>
                            <a:srgbClr val="000000"/>
                          </a:solidFill>
                          <a:latin typeface="Times New Roman"/>
                          <a:ea typeface="Times New Roman"/>
                          <a:cs typeface="Times New Roman"/>
                        </a:rPr>
                        <a:t>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smtClean="0">
                          <a:solidFill>
                            <a:srgbClr val="000000"/>
                          </a:solidFill>
                          <a:latin typeface="Times New Roman"/>
                          <a:ea typeface="Times New Roman"/>
                          <a:cs typeface="Times New Roman"/>
                        </a:rPr>
                        <a:t>Z3= </a:t>
                      </a:r>
                      <a:r>
                        <a:rPr lang="es-ES_tradnl" sz="1800" baseline="0" dirty="0" smtClean="0">
                          <a:solidFill>
                            <a:srgbClr val="000000"/>
                          </a:solidFill>
                          <a:latin typeface="Times New Roman"/>
                          <a:ea typeface="Times New Roman"/>
                          <a:cs typeface="Times New Roman"/>
                        </a:rPr>
                        <a:t>Limpio desde</a:t>
                      </a:r>
                      <a:r>
                        <a:rPr lang="es-ES_tradnl" sz="1800" dirty="0" smtClean="0">
                          <a:solidFill>
                            <a:srgbClr val="000000"/>
                          </a:solidFill>
                          <a:latin typeface="Times New Roman"/>
                          <a:ea typeface="Times New Roman"/>
                          <a:cs typeface="Times New Roman"/>
                        </a:rPr>
                        <a:t> 60 </a:t>
                      </a:r>
                      <a:r>
                        <a:rPr lang="es-ES_tradnl" sz="1800" dirty="0">
                          <a:solidFill>
                            <a:srgbClr val="000000"/>
                          </a:solidFill>
                          <a:latin typeface="Times New Roman"/>
                          <a:ea typeface="Times New Roman"/>
                          <a:cs typeface="Times New Roman"/>
                        </a:rPr>
                        <a:t>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a:solidFill>
                            <a:srgbClr val="000000"/>
                          </a:solidFill>
                          <a:latin typeface="Times New Roman"/>
                          <a:ea typeface="Times New Roman"/>
                          <a:cs typeface="Times New Roman"/>
                        </a:rPr>
                        <a:t>z4</a:t>
                      </a:r>
                      <a:r>
                        <a:rPr lang="es-ES_tradnl" sz="1800" dirty="0" smtClean="0">
                          <a:solidFill>
                            <a:srgbClr val="000000"/>
                          </a:solidFill>
                          <a:latin typeface="Times New Roman"/>
                          <a:ea typeface="Times New Roman"/>
                          <a:cs typeface="Times New Roman"/>
                        </a:rPr>
                        <a:t>= </a:t>
                      </a:r>
                      <a:r>
                        <a:rPr lang="es-ES_tradnl" sz="1800" baseline="0" dirty="0" smtClean="0">
                          <a:solidFill>
                            <a:srgbClr val="000000"/>
                          </a:solidFill>
                          <a:latin typeface="Times New Roman"/>
                          <a:ea typeface="Times New Roman"/>
                          <a:cs typeface="Times New Roman"/>
                        </a:rPr>
                        <a:t>Limpio desde</a:t>
                      </a:r>
                      <a:r>
                        <a:rPr lang="es-ES_tradnl" sz="1800" dirty="0" smtClean="0">
                          <a:solidFill>
                            <a:srgbClr val="000000"/>
                          </a:solidFill>
                          <a:latin typeface="Times New Roman"/>
                          <a:ea typeface="Times New Roman"/>
                          <a:cs typeface="Times New Roman"/>
                        </a:rPr>
                        <a:t> 120 </a:t>
                      </a:r>
                      <a:r>
                        <a:rPr lang="es-ES_tradnl" sz="1800" dirty="0">
                          <a:solidFill>
                            <a:srgbClr val="000000"/>
                          </a:solidFill>
                          <a:latin typeface="Times New Roman"/>
                          <a:ea typeface="Times New Roman"/>
                          <a:cs typeface="Times New Roman"/>
                        </a:rPr>
                        <a:t>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smtClean="0">
                          <a:solidFill>
                            <a:srgbClr val="000000"/>
                          </a:solidFill>
                          <a:latin typeface="Times New Roman"/>
                          <a:ea typeface="Times New Roman"/>
                          <a:cs typeface="Times New Roman"/>
                        </a:rPr>
                        <a:t>z5=</a:t>
                      </a:r>
                      <a:r>
                        <a:rPr lang="es-ES_tradnl" sz="1800" baseline="0" dirty="0" smtClean="0">
                          <a:solidFill>
                            <a:srgbClr val="000000"/>
                          </a:solidFill>
                          <a:latin typeface="Times New Roman"/>
                          <a:ea typeface="Times New Roman"/>
                          <a:cs typeface="Times New Roman"/>
                        </a:rPr>
                        <a:t> Limpio desde</a:t>
                      </a:r>
                      <a:r>
                        <a:rPr lang="es-ES_tradnl" sz="1800" dirty="0" smtClean="0">
                          <a:solidFill>
                            <a:srgbClr val="000000"/>
                          </a:solidFill>
                          <a:latin typeface="Times New Roman"/>
                          <a:ea typeface="Times New Roman"/>
                          <a:cs typeface="Times New Roman"/>
                        </a:rPr>
                        <a:t> 240 </a:t>
                      </a:r>
                      <a:r>
                        <a:rPr lang="es-ES_tradnl" sz="1800" dirty="0">
                          <a:solidFill>
                            <a:srgbClr val="000000"/>
                          </a:solidFill>
                          <a:latin typeface="Times New Roman"/>
                          <a:ea typeface="Times New Roman"/>
                          <a:cs typeface="Times New Roman"/>
                        </a:rPr>
                        <a:t>días después de la siembra</a:t>
                      </a:r>
                      <a:endParaRPr lang="es-ES" sz="1800" dirty="0">
                        <a:solidFill>
                          <a:srgbClr val="000000"/>
                        </a:solidFill>
                        <a:latin typeface="Calibri"/>
                        <a:ea typeface="Times New Roman"/>
                        <a:cs typeface="Times New Roman"/>
                      </a:endParaRPr>
                    </a:p>
                    <a:p>
                      <a:pPr algn="just">
                        <a:lnSpc>
                          <a:spcPct val="150000"/>
                        </a:lnSpc>
                        <a:spcAft>
                          <a:spcPts val="0"/>
                        </a:spcAft>
                      </a:pPr>
                      <a:r>
                        <a:rPr lang="es-ES_tradnl" sz="1800" dirty="0" smtClean="0">
                          <a:solidFill>
                            <a:srgbClr val="000000"/>
                          </a:solidFill>
                          <a:latin typeface="Times New Roman"/>
                          <a:ea typeface="Times New Roman"/>
                          <a:cs typeface="Times New Roman"/>
                        </a:rPr>
                        <a:t>z6=</a:t>
                      </a:r>
                      <a:r>
                        <a:rPr lang="es-ES_tradnl" sz="1800" baseline="0" dirty="0" smtClean="0">
                          <a:solidFill>
                            <a:srgbClr val="000000"/>
                          </a:solidFill>
                          <a:latin typeface="Times New Roman"/>
                          <a:ea typeface="Times New Roman"/>
                          <a:cs typeface="Times New Roman"/>
                        </a:rPr>
                        <a:t> </a:t>
                      </a:r>
                      <a:r>
                        <a:rPr lang="es-ES_tradnl" sz="1800" dirty="0" smtClean="0">
                          <a:solidFill>
                            <a:srgbClr val="000000"/>
                          </a:solidFill>
                          <a:latin typeface="Times New Roman"/>
                          <a:ea typeface="Times New Roman"/>
                          <a:cs typeface="Times New Roman"/>
                        </a:rPr>
                        <a:t>Todo </a:t>
                      </a:r>
                      <a:r>
                        <a:rPr lang="es-ES_tradnl" sz="1800" dirty="0">
                          <a:solidFill>
                            <a:srgbClr val="000000"/>
                          </a:solidFill>
                          <a:latin typeface="Times New Roman"/>
                          <a:ea typeface="Times New Roman"/>
                          <a:cs typeface="Times New Roman"/>
                        </a:rPr>
                        <a:t>el </a:t>
                      </a:r>
                      <a:r>
                        <a:rPr lang="es-ES_tradnl" sz="1800" dirty="0" smtClean="0">
                          <a:solidFill>
                            <a:srgbClr val="000000"/>
                          </a:solidFill>
                          <a:latin typeface="Times New Roman"/>
                          <a:ea typeface="Times New Roman"/>
                          <a:cs typeface="Times New Roman"/>
                        </a:rPr>
                        <a:t>tiempo</a:t>
                      </a:r>
                      <a:r>
                        <a:rPr lang="es-ES_tradnl" sz="1800" baseline="0" dirty="0" smtClean="0">
                          <a:solidFill>
                            <a:srgbClr val="000000"/>
                          </a:solidFill>
                          <a:latin typeface="Times New Roman"/>
                          <a:ea typeface="Times New Roman"/>
                          <a:cs typeface="Times New Roman"/>
                        </a:rPr>
                        <a:t> con malezas </a:t>
                      </a:r>
                      <a:endParaRPr lang="es-ES" sz="18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947579" y="3789040"/>
            <a:ext cx="1056753" cy="2672729"/>
          </a:xfrm>
          <a:prstGeom prst="rect">
            <a:avLst/>
          </a:prstGeom>
        </p:spPr>
        <p:style>
          <a:lnRef idx="0">
            <a:schemeClr val="accent3"/>
          </a:lnRef>
          <a:fillRef idx="1002">
            <a:schemeClr val="lt1"/>
          </a:fillRef>
          <a:effectRef idx="3">
            <a:schemeClr val="accent3"/>
          </a:effectRef>
          <a:fontRef idx="minor">
            <a:schemeClr val="lt1"/>
          </a:fontRef>
        </p:style>
        <p:txBody>
          <a:bodyPr rtlCol="0" anchor="ctr"/>
          <a:lstStyle/>
          <a:p>
            <a:pPr algn="ctr"/>
            <a:endParaRPr lang="es-ES"/>
          </a:p>
        </p:txBody>
      </p:sp>
      <p:sp>
        <p:nvSpPr>
          <p:cNvPr id="11" name="10 Rectángulo"/>
          <p:cNvSpPr/>
          <p:nvPr/>
        </p:nvSpPr>
        <p:spPr>
          <a:xfrm>
            <a:off x="3764608" y="3789040"/>
            <a:ext cx="1056753" cy="2672729"/>
          </a:xfrm>
          <a:prstGeom prst="rect">
            <a:avLst/>
          </a:prstGeom>
        </p:spPr>
        <p:style>
          <a:lnRef idx="0">
            <a:schemeClr val="accent3"/>
          </a:lnRef>
          <a:fillRef idx="1002">
            <a:schemeClr val="lt1"/>
          </a:fillRef>
          <a:effectRef idx="3">
            <a:schemeClr val="accent3"/>
          </a:effectRef>
          <a:fontRef idx="minor">
            <a:schemeClr val="lt1"/>
          </a:fontRef>
        </p:style>
        <p:txBody>
          <a:bodyPr rtlCol="0" anchor="ctr"/>
          <a:lstStyle/>
          <a:p>
            <a:pPr algn="ctr"/>
            <a:endParaRPr lang="es-ES"/>
          </a:p>
        </p:txBody>
      </p:sp>
      <p:sp>
        <p:nvSpPr>
          <p:cNvPr id="10" name="9 Rectángulo"/>
          <p:cNvSpPr/>
          <p:nvPr/>
        </p:nvSpPr>
        <p:spPr>
          <a:xfrm>
            <a:off x="5947579" y="875911"/>
            <a:ext cx="1056753" cy="2672729"/>
          </a:xfrm>
          <a:prstGeom prst="rect">
            <a:avLst/>
          </a:prstGeom>
        </p:spPr>
        <p:style>
          <a:lnRef idx="0">
            <a:schemeClr val="accent3"/>
          </a:lnRef>
          <a:fillRef idx="1002">
            <a:schemeClr val="lt1"/>
          </a:fillRef>
          <a:effectRef idx="3">
            <a:schemeClr val="accent3"/>
          </a:effectRef>
          <a:fontRef idx="minor">
            <a:schemeClr val="lt1"/>
          </a:fontRef>
        </p:style>
        <p:txBody>
          <a:bodyPr rtlCol="0" anchor="ctr"/>
          <a:lstStyle/>
          <a:p>
            <a:pPr algn="ctr"/>
            <a:endParaRPr lang="es-ES"/>
          </a:p>
        </p:txBody>
      </p:sp>
      <p:sp>
        <p:nvSpPr>
          <p:cNvPr id="9" name="8 Rectángulo"/>
          <p:cNvSpPr/>
          <p:nvPr/>
        </p:nvSpPr>
        <p:spPr>
          <a:xfrm>
            <a:off x="3774315" y="871034"/>
            <a:ext cx="1056753" cy="2672729"/>
          </a:xfrm>
          <a:prstGeom prst="rect">
            <a:avLst/>
          </a:prstGeom>
        </p:spPr>
        <p:style>
          <a:lnRef idx="0">
            <a:schemeClr val="accent3"/>
          </a:lnRef>
          <a:fillRef idx="1002">
            <a:schemeClr val="lt1"/>
          </a:fillRef>
          <a:effectRef idx="3">
            <a:schemeClr val="accent3"/>
          </a:effectRef>
          <a:fontRef idx="minor">
            <a:schemeClr val="lt1"/>
          </a:fontRef>
        </p:style>
        <p:txBody>
          <a:bodyPr rtlCol="0" anchor="ctr"/>
          <a:lstStyle/>
          <a:p>
            <a:pPr algn="ctr"/>
            <a:endParaRPr lang="es-ES"/>
          </a:p>
        </p:txBody>
      </p:sp>
      <p:sp>
        <p:nvSpPr>
          <p:cNvPr id="7" name="6 Rectángulo"/>
          <p:cNvSpPr/>
          <p:nvPr/>
        </p:nvSpPr>
        <p:spPr>
          <a:xfrm>
            <a:off x="4860032" y="868386"/>
            <a:ext cx="1056753" cy="26727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6" name="5 Rectángulo"/>
          <p:cNvSpPr/>
          <p:nvPr/>
        </p:nvSpPr>
        <p:spPr>
          <a:xfrm>
            <a:off x="2691258" y="3789040"/>
            <a:ext cx="1056753" cy="26727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8" name="7 Rectángulo"/>
          <p:cNvSpPr/>
          <p:nvPr/>
        </p:nvSpPr>
        <p:spPr>
          <a:xfrm>
            <a:off x="4885109" y="3754610"/>
            <a:ext cx="1056753" cy="26727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2" name="1 Rectángulo"/>
          <p:cNvSpPr/>
          <p:nvPr/>
        </p:nvSpPr>
        <p:spPr>
          <a:xfrm>
            <a:off x="2691259" y="868387"/>
            <a:ext cx="1056753" cy="26727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67918734"/>
              </p:ext>
            </p:extLst>
          </p:nvPr>
        </p:nvGraphicFramePr>
        <p:xfrm>
          <a:off x="2699792" y="764704"/>
          <a:ext cx="4320483" cy="5692263"/>
        </p:xfrm>
        <a:graphic>
          <a:graphicData uri="http://schemas.openxmlformats.org/drawingml/2006/table">
            <a:tbl>
              <a:tblPr/>
              <a:tblGrid>
                <a:gridCol w="533393"/>
                <a:gridCol w="533393"/>
                <a:gridCol w="533393"/>
                <a:gridCol w="533393"/>
                <a:gridCol w="53339"/>
                <a:gridCol w="533393"/>
                <a:gridCol w="533393"/>
                <a:gridCol w="533393"/>
                <a:gridCol w="533393"/>
              </a:tblGrid>
              <a:tr h="117501">
                <a:tc gridSpan="4">
                  <a:txBody>
                    <a:bodyPr/>
                    <a:lstStyle/>
                    <a:p>
                      <a:pPr algn="ctr" fontAlgn="b"/>
                      <a:r>
                        <a:rPr lang="es-ES" sz="500" b="1" i="0" u="none" strike="noStrike" dirty="0">
                          <a:solidFill>
                            <a:srgbClr val="000000"/>
                          </a:solidFill>
                          <a:latin typeface="Arial" pitchFamily="34" charset="0"/>
                          <a:cs typeface="Arial" pitchFamily="34" charset="0"/>
                        </a:rPr>
                        <a:t>BLOQUE 3</a:t>
                      </a: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s-ES" sz="500" b="1" i="0" u="none" strike="noStrike">
                          <a:solidFill>
                            <a:srgbClr val="000000"/>
                          </a:solidFill>
                          <a:latin typeface="Arial" pitchFamily="34" charset="0"/>
                          <a:cs typeface="Arial" pitchFamily="34" charset="0"/>
                        </a:rPr>
                        <a:t>BLOQUE  4</a:t>
                      </a: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Malezas</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Malezas</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306        1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312          2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318        1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324       2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406        1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412       2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418       1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424       2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305        1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311          2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317         1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323       2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405        1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411       2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417       1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423       2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Limpio</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Malezas</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304         1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310         2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316         1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322        2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404        1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410       2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416       1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422       2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303         1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309         2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315         1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321        2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403        1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409       2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415       1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421       2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po Malezas</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dirty="0" err="1">
                          <a:solidFill>
                            <a:srgbClr val="000000"/>
                          </a:solidFill>
                          <a:latin typeface="Arial" pitchFamily="34" charset="0"/>
                          <a:cs typeface="Arial" pitchFamily="34" charset="0"/>
                        </a:rPr>
                        <a:t>po</a:t>
                      </a:r>
                      <a:r>
                        <a:rPr lang="es-ES" sz="500" b="1" i="0" u="none" strike="noStrike" dirty="0">
                          <a:solidFill>
                            <a:srgbClr val="000000"/>
                          </a:solidFill>
                          <a:latin typeface="Arial" pitchFamily="34" charset="0"/>
                          <a:cs typeface="Arial" pitchFamily="34" charset="0"/>
                        </a:rPr>
                        <a:t> Limpio</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Limpio</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302         1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308          2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314         1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320        2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402        1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408       2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414       1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420       2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Limpio</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12/05/2012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7501">
                <a:tc>
                  <a:txBody>
                    <a:bodyPr/>
                    <a:lstStyle/>
                    <a:p>
                      <a:pPr algn="l" fontAlgn="b"/>
                      <a:r>
                        <a:rPr lang="es-ES" sz="500" b="1" i="0" u="none" strike="noStrike">
                          <a:solidFill>
                            <a:srgbClr val="000000"/>
                          </a:solidFill>
                          <a:latin typeface="Arial" pitchFamily="34" charset="0"/>
                          <a:cs typeface="Arial" pitchFamily="34" charset="0"/>
                        </a:rPr>
                        <a:t>301         1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307         2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313         1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319        2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401        1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407       2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413       1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419       2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7501">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a:noFill/>
                    </a:lnL>
                    <a:lnR>
                      <a:noFill/>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501">
                <a:tc gridSpan="4">
                  <a:txBody>
                    <a:bodyPr/>
                    <a:lstStyle/>
                    <a:p>
                      <a:pPr algn="ctr" fontAlgn="b"/>
                      <a:r>
                        <a:rPr lang="es-ES" sz="500" b="1" i="0" u="none" strike="noStrike">
                          <a:solidFill>
                            <a:srgbClr val="000000"/>
                          </a:solidFill>
                          <a:latin typeface="Arial" pitchFamily="34" charset="0"/>
                          <a:cs typeface="Arial" pitchFamily="34" charset="0"/>
                        </a:rPr>
                        <a:t>BLOQUE  1</a:t>
                      </a: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s-ES" sz="500" b="1" i="0" u="none" strike="noStrike">
                          <a:solidFill>
                            <a:srgbClr val="000000"/>
                          </a:solidFill>
                          <a:latin typeface="Arial" pitchFamily="34" charset="0"/>
                          <a:cs typeface="Arial" pitchFamily="34" charset="0"/>
                        </a:rPr>
                        <a:t>BLOQUE  2</a:t>
                      </a: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Malezas</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Malezas</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Limpio</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Limpio</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Malezas</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106        1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112        2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118       1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124       2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206        1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212        2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218        1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224       2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Limpio</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105        1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111        2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117       1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123       2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205        1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211        2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217        1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223       2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po Limpio</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12/09/2012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120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104        1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110        2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116       1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122       2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204        1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210        2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216        1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222        2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12/07/2012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60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103        1 </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109        2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115       1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121       2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203        1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209        2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215        1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221        2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Todo el Tiem-</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po Malezas</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T/T</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l" fontAlgn="b"/>
                      <a:r>
                        <a:rPr lang="es-ES" sz="500" b="1" i="0" u="none" strike="noStrike">
                          <a:solidFill>
                            <a:srgbClr val="000000"/>
                          </a:solidFill>
                          <a:latin typeface="Arial" pitchFamily="34" charset="0"/>
                          <a:cs typeface="Arial" pitchFamily="34" charset="0"/>
                        </a:rPr>
                        <a:t>102        1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108        2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114       1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120       2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202        1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208        2 </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214        1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220        2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10973">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Hasta</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500" b="1" i="0" u="none" strike="noStrike">
                          <a:solidFill>
                            <a:srgbClr val="000000"/>
                          </a:solidFill>
                          <a:latin typeface="Arial" pitchFamily="34" charset="0"/>
                          <a:cs typeface="Arial" pitchFamily="34" charset="0"/>
                        </a:rPr>
                        <a:t>Limpio Desde</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0973">
                <a:tc>
                  <a:txBody>
                    <a:bodyPr/>
                    <a:lstStyle/>
                    <a:p>
                      <a:pPr algn="ctr" fontAlgn="ctr"/>
                      <a:r>
                        <a:rPr lang="es-ES" sz="500" b="1" i="0" u="none" strike="noStrike">
                          <a:solidFill>
                            <a:srgbClr val="000000"/>
                          </a:solidFill>
                          <a:latin typeface="Arial" pitchFamily="34" charset="0"/>
                          <a:cs typeface="Arial" pitchFamily="34" charset="0"/>
                        </a:rPr>
                        <a:t>12/01/2013</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12/06/2012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500" b="1" i="0" u="none" strike="noStrike">
                          <a:solidFill>
                            <a:srgbClr val="000000"/>
                          </a:solidFill>
                          <a:latin typeface="Arial" pitchFamily="34" charset="0"/>
                          <a:cs typeface="Arial" pitchFamily="34" charset="0"/>
                        </a:rPr>
                        <a:t>27/05/2012</a:t>
                      </a:r>
                    </a:p>
                  </a:txBody>
                  <a:tcPr marL="5190" marR="5190" marT="5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0973">
                <a:tc>
                  <a:txBody>
                    <a:bodyPr/>
                    <a:lstStyle/>
                    <a:p>
                      <a:pPr algn="ctr" fontAlgn="b"/>
                      <a:r>
                        <a:rPr lang="es-ES" sz="500" b="1" i="0" u="none" strike="noStrike">
                          <a:solidFill>
                            <a:srgbClr val="000000"/>
                          </a:solidFill>
                          <a:latin typeface="Arial" pitchFamily="34" charset="0"/>
                          <a:cs typeface="Arial" pitchFamily="34" charset="0"/>
                        </a:rPr>
                        <a:t>240</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30</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500" b="1" i="0" u="none" strike="noStrike">
                          <a:solidFill>
                            <a:srgbClr val="000000"/>
                          </a:solidFill>
                          <a:latin typeface="Arial" pitchFamily="34" charset="0"/>
                          <a:cs typeface="Arial" pitchFamily="34" charset="0"/>
                        </a:rPr>
                        <a:t>15</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7501">
                <a:tc>
                  <a:txBody>
                    <a:bodyPr/>
                    <a:lstStyle/>
                    <a:p>
                      <a:pPr algn="l" fontAlgn="b"/>
                      <a:r>
                        <a:rPr lang="es-ES" sz="500" b="1" i="0" u="none" strike="noStrike">
                          <a:solidFill>
                            <a:srgbClr val="000000"/>
                          </a:solidFill>
                          <a:latin typeface="Arial" pitchFamily="34" charset="0"/>
                          <a:cs typeface="Arial" pitchFamily="34" charset="0"/>
                        </a:rPr>
                        <a:t>101        1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107        2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113       1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119       2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s-ES" sz="500" b="1" i="0" u="none" strike="noStrike">
                        <a:solidFill>
                          <a:srgbClr val="000000"/>
                        </a:solidFill>
                        <a:latin typeface="Arial" pitchFamily="34" charset="0"/>
                        <a:cs typeface="Arial" pitchFamily="34" charset="0"/>
                      </a:endParaRPr>
                    </a:p>
                  </a:txBody>
                  <a:tcPr marL="5190" marR="5190" marT="5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500" b="1" i="0" u="none" strike="noStrike">
                          <a:solidFill>
                            <a:srgbClr val="000000"/>
                          </a:solidFill>
                          <a:latin typeface="Arial" pitchFamily="34" charset="0"/>
                          <a:cs typeface="Arial" pitchFamily="34" charset="0"/>
                        </a:rPr>
                        <a:t>201        1</a:t>
                      </a:r>
                    </a:p>
                  </a:txBody>
                  <a:tcPr marL="5190" marR="5190" marT="5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207        2</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latin typeface="Arial" pitchFamily="34" charset="0"/>
                          <a:cs typeface="Arial" pitchFamily="34" charset="0"/>
                        </a:rPr>
                        <a:t>213        1</a:t>
                      </a:r>
                    </a:p>
                  </a:txBody>
                  <a:tcPr marL="5190" marR="5190" marT="5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500" b="1" i="0" u="none" strike="noStrike" dirty="0">
                          <a:solidFill>
                            <a:srgbClr val="000000"/>
                          </a:solidFill>
                          <a:latin typeface="Arial" pitchFamily="34" charset="0"/>
                          <a:cs typeface="Arial" pitchFamily="34" charset="0"/>
                        </a:rPr>
                        <a:t>219        2</a:t>
                      </a:r>
                    </a:p>
                  </a:txBody>
                  <a:tcPr marL="5190" marR="5190" marT="51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 name="2 Título"/>
          <p:cNvSpPr>
            <a:spLocks noGrp="1"/>
          </p:cNvSpPr>
          <p:nvPr>
            <p:ph type="title"/>
          </p:nvPr>
        </p:nvSpPr>
        <p:spPr>
          <a:xfrm>
            <a:off x="2699792" y="188640"/>
            <a:ext cx="4320480" cy="504056"/>
          </a:xfrm>
        </p:spPr>
        <p:style>
          <a:lnRef idx="2">
            <a:schemeClr val="accent1"/>
          </a:lnRef>
          <a:fillRef idx="1">
            <a:schemeClr val="lt1"/>
          </a:fillRef>
          <a:effectRef idx="0">
            <a:schemeClr val="accent1"/>
          </a:effectRef>
          <a:fontRef idx="minor">
            <a:schemeClr val="dk1"/>
          </a:fontRef>
        </p:style>
        <p:txBody>
          <a:bodyPr>
            <a:normAutofit/>
          </a:bodyPr>
          <a:lstStyle/>
          <a:p>
            <a:r>
              <a:rPr lang="es-ES" sz="2400" dirty="0" smtClean="0"/>
              <a:t>Distribución de las parcelas</a:t>
            </a:r>
            <a:endParaRPr lang="es-ES" sz="2400" dirty="0"/>
          </a:p>
        </p:txBody>
      </p:sp>
      <p:sp>
        <p:nvSpPr>
          <p:cNvPr id="14" name="13 CuadroTexto"/>
          <p:cNvSpPr txBox="1"/>
          <p:nvPr/>
        </p:nvSpPr>
        <p:spPr>
          <a:xfrm>
            <a:off x="0" y="928670"/>
            <a:ext cx="2699792" cy="2516073"/>
          </a:xfrm>
          <a:prstGeom prst="rect">
            <a:avLst/>
          </a:prstGeom>
          <a:noFill/>
        </p:spPr>
        <p:txBody>
          <a:bodyPr wrap="square" rtlCol="0">
            <a:spAutoFit/>
          </a:bodyPr>
          <a:lstStyle/>
          <a:p>
            <a:pPr>
              <a:lnSpc>
                <a:spcPts val="900"/>
              </a:lnSpc>
            </a:pPr>
            <a:endParaRPr lang="es-ES_tradnl" sz="1200" b="1" dirty="0" smtClean="0">
              <a:latin typeface="Arial" pitchFamily="34" charset="0"/>
              <a:cs typeface="Arial" pitchFamily="34" charset="0"/>
            </a:endParaRPr>
          </a:p>
          <a:p>
            <a:pPr>
              <a:lnSpc>
                <a:spcPts val="900"/>
              </a:lnSpc>
            </a:pPr>
            <a:r>
              <a:rPr lang="es-ES_tradnl" sz="1200" b="1" dirty="0" smtClean="0">
                <a:latin typeface="Arial" pitchFamily="34" charset="0"/>
                <a:cs typeface="Arial" pitchFamily="34" charset="0"/>
              </a:rPr>
              <a:t>Experimentos: 2</a:t>
            </a:r>
          </a:p>
          <a:p>
            <a:pPr>
              <a:lnSpc>
                <a:spcPts val="900"/>
              </a:lnSpc>
            </a:pPr>
            <a:endParaRPr lang="es-ES_tradnl" sz="1200" b="1" dirty="0" smtClean="0">
              <a:latin typeface="Arial" pitchFamily="34" charset="0"/>
              <a:cs typeface="Arial" pitchFamily="34" charset="0"/>
            </a:endParaRPr>
          </a:p>
          <a:p>
            <a:pPr>
              <a:lnSpc>
                <a:spcPts val="900"/>
              </a:lnSpc>
            </a:pPr>
            <a:r>
              <a:rPr lang="es-ES_tradnl" sz="1200" b="1" dirty="0" smtClean="0">
                <a:latin typeface="Arial" pitchFamily="34" charset="0"/>
                <a:cs typeface="Arial" pitchFamily="34" charset="0"/>
              </a:rPr>
              <a:t>Tratamientos: 6</a:t>
            </a:r>
          </a:p>
          <a:p>
            <a:pPr>
              <a:lnSpc>
                <a:spcPts val="900"/>
              </a:lnSpc>
            </a:pPr>
            <a:endParaRPr lang="es-ES_tradnl" sz="1200" b="1" dirty="0" smtClean="0">
              <a:latin typeface="Arial" pitchFamily="34" charset="0"/>
              <a:cs typeface="Arial" pitchFamily="34" charset="0"/>
            </a:endParaRPr>
          </a:p>
          <a:p>
            <a:pPr>
              <a:lnSpc>
                <a:spcPts val="900"/>
              </a:lnSpc>
            </a:pPr>
            <a:r>
              <a:rPr lang="es-ES_tradnl" sz="1200" b="1" dirty="0" smtClean="0">
                <a:latin typeface="Arial" pitchFamily="34" charset="0"/>
                <a:cs typeface="Arial" pitchFamily="34" charset="0"/>
              </a:rPr>
              <a:t>Repeticiones: 4</a:t>
            </a:r>
          </a:p>
          <a:p>
            <a:pPr>
              <a:lnSpc>
                <a:spcPts val="900"/>
              </a:lnSpc>
            </a:pPr>
            <a:endParaRPr lang="es-ES_tradnl" sz="1200" b="1" dirty="0" smtClean="0">
              <a:latin typeface="Arial" pitchFamily="34" charset="0"/>
              <a:cs typeface="Arial" pitchFamily="34" charset="0"/>
            </a:endParaRPr>
          </a:p>
          <a:p>
            <a:pPr>
              <a:lnSpc>
                <a:spcPts val="900"/>
              </a:lnSpc>
            </a:pPr>
            <a:r>
              <a:rPr lang="es-ES_tradnl" sz="1200" b="1" dirty="0" smtClean="0">
                <a:latin typeface="Arial" pitchFamily="34" charset="0"/>
                <a:cs typeface="Arial" pitchFamily="34" charset="0"/>
              </a:rPr>
              <a:t>Número </a:t>
            </a:r>
            <a:r>
              <a:rPr lang="es-ES_tradnl" sz="1200" b="1" dirty="0">
                <a:latin typeface="Arial" pitchFamily="34" charset="0"/>
                <a:cs typeface="Arial" pitchFamily="34" charset="0"/>
              </a:rPr>
              <a:t>de </a:t>
            </a:r>
            <a:r>
              <a:rPr lang="es-ES_tradnl" sz="1200" b="1" dirty="0" smtClean="0">
                <a:latin typeface="Arial" pitchFamily="34" charset="0"/>
                <a:cs typeface="Arial" pitchFamily="34" charset="0"/>
              </a:rPr>
              <a:t>UE: 96</a:t>
            </a:r>
          </a:p>
          <a:p>
            <a:pPr>
              <a:lnSpc>
                <a:spcPts val="900"/>
              </a:lnSpc>
            </a:pPr>
            <a:endParaRPr lang="es-ES" sz="1200" b="1" dirty="0" smtClean="0">
              <a:latin typeface="Arial" pitchFamily="34" charset="0"/>
              <a:cs typeface="Arial" pitchFamily="34" charset="0"/>
            </a:endParaRPr>
          </a:p>
          <a:p>
            <a:pPr>
              <a:lnSpc>
                <a:spcPts val="900"/>
              </a:lnSpc>
            </a:pPr>
            <a:r>
              <a:rPr lang="es-ES_tradnl" sz="1200" b="1" dirty="0" smtClean="0">
                <a:latin typeface="Arial" pitchFamily="34" charset="0"/>
                <a:cs typeface="Arial" pitchFamily="34" charset="0"/>
              </a:rPr>
              <a:t>Forma </a:t>
            </a:r>
            <a:r>
              <a:rPr lang="es-ES_tradnl" sz="1200" b="1" dirty="0">
                <a:latin typeface="Arial" pitchFamily="34" charset="0"/>
                <a:cs typeface="Arial" pitchFamily="34" charset="0"/>
              </a:rPr>
              <a:t>de la </a:t>
            </a:r>
            <a:r>
              <a:rPr lang="es-ES_tradnl" sz="1200" b="1" dirty="0" smtClean="0">
                <a:latin typeface="Arial" pitchFamily="34" charset="0"/>
                <a:cs typeface="Arial" pitchFamily="34" charset="0"/>
              </a:rPr>
              <a:t>UE: rectangular</a:t>
            </a:r>
          </a:p>
          <a:p>
            <a:pPr>
              <a:lnSpc>
                <a:spcPts val="900"/>
              </a:lnSpc>
            </a:pPr>
            <a:endParaRPr lang="es-ES_tradnl" sz="1200" b="1" dirty="0" smtClean="0">
              <a:latin typeface="Arial" pitchFamily="34" charset="0"/>
              <a:cs typeface="Arial" pitchFamily="34" charset="0"/>
            </a:endParaRPr>
          </a:p>
          <a:p>
            <a:pPr>
              <a:lnSpc>
                <a:spcPts val="900"/>
              </a:lnSpc>
            </a:pPr>
            <a:r>
              <a:rPr lang="es-ES_tradnl" sz="1200" b="1" dirty="0" smtClean="0">
                <a:latin typeface="Arial" pitchFamily="34" charset="0"/>
                <a:cs typeface="Arial" pitchFamily="34" charset="0"/>
              </a:rPr>
              <a:t>Distancias:1x1 m. y 0,8x0,8 m.</a:t>
            </a:r>
            <a:endParaRPr lang="es-ES" sz="1200" b="1" dirty="0" smtClean="0">
              <a:latin typeface="Arial" pitchFamily="34" charset="0"/>
              <a:cs typeface="Arial" pitchFamily="34" charset="0"/>
            </a:endParaRPr>
          </a:p>
          <a:p>
            <a:pPr>
              <a:lnSpc>
                <a:spcPts val="900"/>
              </a:lnSpc>
            </a:pPr>
            <a:endParaRPr lang="es-ES_tradnl" sz="1200" b="1" dirty="0" smtClean="0">
              <a:latin typeface="Arial" pitchFamily="34" charset="0"/>
              <a:cs typeface="Arial" pitchFamily="34" charset="0"/>
            </a:endParaRPr>
          </a:p>
          <a:p>
            <a:pPr>
              <a:lnSpc>
                <a:spcPts val="900"/>
              </a:lnSpc>
            </a:pPr>
            <a:r>
              <a:rPr lang="es-ES_tradnl" sz="1200" b="1" dirty="0" smtClean="0">
                <a:latin typeface="Arial" pitchFamily="34" charset="0"/>
                <a:cs typeface="Arial" pitchFamily="34" charset="0"/>
              </a:rPr>
              <a:t>N° plantas por tratamiento: 32 y 40</a:t>
            </a:r>
          </a:p>
          <a:p>
            <a:pPr>
              <a:lnSpc>
                <a:spcPts val="900"/>
              </a:lnSpc>
            </a:pPr>
            <a:endParaRPr lang="es-ES_tradnl" sz="1200" b="1" dirty="0" smtClean="0">
              <a:latin typeface="Arial" pitchFamily="34" charset="0"/>
              <a:cs typeface="Arial" pitchFamily="34" charset="0"/>
            </a:endParaRPr>
          </a:p>
          <a:p>
            <a:pPr>
              <a:lnSpc>
                <a:spcPts val="900"/>
              </a:lnSpc>
            </a:pPr>
            <a:r>
              <a:rPr lang="es-ES_tradnl" sz="1200" b="1" dirty="0" smtClean="0">
                <a:latin typeface="Arial" pitchFamily="34" charset="0"/>
                <a:cs typeface="Arial" pitchFamily="34" charset="0"/>
              </a:rPr>
              <a:t>Área de las UE: 32 y 25.6 m</a:t>
            </a:r>
            <a:r>
              <a:rPr lang="es-ES_tradnl" sz="1200" b="1" baseline="30000" dirty="0" smtClean="0">
                <a:latin typeface="Arial" pitchFamily="34" charset="0"/>
                <a:cs typeface="Arial" pitchFamily="34" charset="0"/>
              </a:rPr>
              <a:t>2</a:t>
            </a:r>
            <a:endParaRPr lang="es-ES" sz="1200" b="1" dirty="0" smtClean="0">
              <a:latin typeface="Arial" pitchFamily="34" charset="0"/>
              <a:cs typeface="Arial" pitchFamily="34" charset="0"/>
            </a:endParaRPr>
          </a:p>
          <a:p>
            <a:pPr>
              <a:lnSpc>
                <a:spcPts val="900"/>
              </a:lnSpc>
            </a:pPr>
            <a:endParaRPr lang="es-ES" sz="1200" b="1" dirty="0">
              <a:latin typeface="Arial" pitchFamily="34" charset="0"/>
              <a:cs typeface="Arial" pitchFamily="34" charset="0"/>
            </a:endParaRPr>
          </a:p>
          <a:p>
            <a:pPr>
              <a:lnSpc>
                <a:spcPts val="900"/>
              </a:lnSpc>
            </a:pPr>
            <a:r>
              <a:rPr lang="es-ES_tradnl" sz="1200" b="1" dirty="0">
                <a:latin typeface="Arial" pitchFamily="34" charset="0"/>
                <a:cs typeface="Arial" pitchFamily="34" charset="0"/>
              </a:rPr>
              <a:t>Parcela </a:t>
            </a:r>
            <a:r>
              <a:rPr lang="es-ES_tradnl" sz="1200" b="1" dirty="0" smtClean="0">
                <a:latin typeface="Arial" pitchFamily="34" charset="0"/>
                <a:cs typeface="Arial" pitchFamily="34" charset="0"/>
              </a:rPr>
              <a:t>neta: 6 </a:t>
            </a:r>
            <a:r>
              <a:rPr lang="es-ES_tradnl" sz="1200" b="1" dirty="0">
                <a:latin typeface="Arial" pitchFamily="34" charset="0"/>
                <a:cs typeface="Arial" pitchFamily="34" charset="0"/>
              </a:rPr>
              <a:t>y 3,84 m</a:t>
            </a:r>
            <a:r>
              <a:rPr lang="es-ES_tradnl" sz="1200" b="1" baseline="30000" dirty="0">
                <a:latin typeface="Arial" pitchFamily="34" charset="0"/>
                <a:cs typeface="Arial" pitchFamily="34" charset="0"/>
              </a:rPr>
              <a:t>2  </a:t>
            </a:r>
            <a:endParaRPr lang="es-ES_tradnl" sz="1200" b="1" baseline="30000" dirty="0" smtClean="0">
              <a:latin typeface="Arial" pitchFamily="34" charset="0"/>
              <a:cs typeface="Arial" pitchFamily="34" charset="0"/>
            </a:endParaRPr>
          </a:p>
          <a:p>
            <a:pPr>
              <a:lnSpc>
                <a:spcPts val="900"/>
              </a:lnSpc>
            </a:pPr>
            <a:endParaRPr lang="es-ES_tradnl" sz="1200" b="1" baseline="30000" dirty="0" smtClean="0">
              <a:latin typeface="Arial" pitchFamily="34" charset="0"/>
              <a:cs typeface="Arial" pitchFamily="34" charset="0"/>
            </a:endParaRPr>
          </a:p>
          <a:p>
            <a:pPr>
              <a:lnSpc>
                <a:spcPts val="900"/>
              </a:lnSpc>
            </a:pPr>
            <a:r>
              <a:rPr lang="es-ES_tradnl" sz="1200" b="1" dirty="0" smtClean="0">
                <a:latin typeface="Arial" pitchFamily="34" charset="0"/>
                <a:cs typeface="Arial" pitchFamily="34" charset="0"/>
              </a:rPr>
              <a:t>Área del ensayo: 3 280 m</a:t>
            </a:r>
            <a:r>
              <a:rPr lang="es-ES_tradnl" sz="1200" b="1" baseline="30000" dirty="0" smtClean="0">
                <a:latin typeface="Arial" pitchFamily="34" charset="0"/>
                <a:cs typeface="Arial" pitchFamily="34" charset="0"/>
              </a:rPr>
              <a:t>2</a:t>
            </a:r>
          </a:p>
          <a:p>
            <a:pPr>
              <a:lnSpc>
                <a:spcPts val="900"/>
              </a:lnSpc>
            </a:pPr>
            <a:endParaRPr lang="es-ES" sz="1200" b="1" dirty="0">
              <a:latin typeface="Arial" pitchFamily="34" charset="0"/>
              <a:cs typeface="Arial" pitchFamily="34" charset="0"/>
            </a:endParaRPr>
          </a:p>
        </p:txBody>
      </p:sp>
      <p:pic>
        <p:nvPicPr>
          <p:cNvPr id="16" name="0 Imagen"/>
          <p:cNvPicPr/>
          <p:nvPr/>
        </p:nvPicPr>
        <p:blipFill rotWithShape="1">
          <a:blip r:embed="rId2" cstate="print">
            <a:extLst>
              <a:ext uri="{28A0092B-C50C-407E-A947-70E740481C1C}">
                <a14:useLocalDpi xmlns:a14="http://schemas.microsoft.com/office/drawing/2010/main" val="0"/>
              </a:ext>
            </a:extLst>
          </a:blip>
          <a:srcRect l="-1769" r="75113" b="38843"/>
          <a:stretch/>
        </p:blipFill>
        <p:spPr bwMode="auto">
          <a:xfrm>
            <a:off x="7286644" y="928670"/>
            <a:ext cx="1438910" cy="2786082"/>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3" cstate="print"/>
          <a:srcRect/>
          <a:stretch>
            <a:fillRect/>
          </a:stretch>
        </p:blipFill>
        <p:spPr bwMode="auto">
          <a:xfrm>
            <a:off x="7334229" y="3738605"/>
            <a:ext cx="1076325" cy="2771775"/>
          </a:xfrm>
          <a:prstGeom prst="rect">
            <a:avLst/>
          </a:prstGeom>
          <a:noFill/>
          <a:ln w="9525">
            <a:solidFill>
              <a:schemeClr val="tx1"/>
            </a:solidFill>
            <a:miter lim="800000"/>
            <a:headEnd/>
            <a:tailEnd/>
          </a:ln>
          <a:effectLst/>
        </p:spPr>
      </p:pic>
      <p:cxnSp>
        <p:nvCxnSpPr>
          <p:cNvPr id="21" name="20 Conector recto"/>
          <p:cNvCxnSpPr/>
          <p:nvPr/>
        </p:nvCxnSpPr>
        <p:spPr>
          <a:xfrm>
            <a:off x="7429520" y="6572272"/>
            <a:ext cx="9286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7215206" y="5143512"/>
            <a:ext cx="271464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7643834" y="6611779"/>
            <a:ext cx="642942" cy="246221"/>
          </a:xfrm>
          <a:prstGeom prst="rect">
            <a:avLst/>
          </a:prstGeom>
          <a:noFill/>
        </p:spPr>
        <p:txBody>
          <a:bodyPr wrap="square" rtlCol="0">
            <a:spAutoFit/>
          </a:bodyPr>
          <a:lstStyle/>
          <a:p>
            <a:r>
              <a:rPr lang="es-ES" sz="1000" dirty="0" smtClean="0"/>
              <a:t>3.2 m</a:t>
            </a:r>
            <a:endParaRPr lang="es-ES" sz="1000" dirty="0"/>
          </a:p>
        </p:txBody>
      </p:sp>
      <p:sp>
        <p:nvSpPr>
          <p:cNvPr id="25" name="24 CuadroTexto"/>
          <p:cNvSpPr txBox="1"/>
          <p:nvPr/>
        </p:nvSpPr>
        <p:spPr>
          <a:xfrm>
            <a:off x="8501058" y="4929198"/>
            <a:ext cx="642942" cy="246221"/>
          </a:xfrm>
          <a:prstGeom prst="rect">
            <a:avLst/>
          </a:prstGeom>
          <a:noFill/>
        </p:spPr>
        <p:txBody>
          <a:bodyPr wrap="square" rtlCol="0">
            <a:spAutoFit/>
          </a:bodyPr>
          <a:lstStyle/>
          <a:p>
            <a:r>
              <a:rPr lang="es-ES" sz="1000" dirty="0" smtClean="0"/>
              <a:t>8 m</a:t>
            </a:r>
            <a:endParaRPr lang="es-ES" sz="1000" dirty="0"/>
          </a:p>
        </p:txBody>
      </p:sp>
      <p:sp>
        <p:nvSpPr>
          <p:cNvPr id="26" name="25 CuadroTexto"/>
          <p:cNvSpPr txBox="1"/>
          <p:nvPr/>
        </p:nvSpPr>
        <p:spPr>
          <a:xfrm>
            <a:off x="8715404" y="2786058"/>
            <a:ext cx="642942" cy="246221"/>
          </a:xfrm>
          <a:prstGeom prst="rect">
            <a:avLst/>
          </a:prstGeom>
          <a:noFill/>
        </p:spPr>
        <p:txBody>
          <a:bodyPr wrap="square" rtlCol="0">
            <a:spAutoFit/>
          </a:bodyPr>
          <a:lstStyle/>
          <a:p>
            <a:r>
              <a:rPr lang="es-ES" sz="1000" dirty="0" smtClean="0"/>
              <a:t>8 m</a:t>
            </a:r>
            <a:endParaRPr lang="es-ES" sz="1000" dirty="0"/>
          </a:p>
        </p:txBody>
      </p:sp>
      <p:cxnSp>
        <p:nvCxnSpPr>
          <p:cNvPr id="28" name="27 Conector recto"/>
          <p:cNvCxnSpPr/>
          <p:nvPr/>
        </p:nvCxnSpPr>
        <p:spPr>
          <a:xfrm rot="5400000">
            <a:off x="7394595" y="2249479"/>
            <a:ext cx="26432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7358082" y="857232"/>
            <a:ext cx="121444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7715272" y="642918"/>
            <a:ext cx="642942" cy="246221"/>
          </a:xfrm>
          <a:prstGeom prst="rect">
            <a:avLst/>
          </a:prstGeom>
          <a:noFill/>
        </p:spPr>
        <p:txBody>
          <a:bodyPr wrap="square" rtlCol="0">
            <a:spAutoFit/>
          </a:bodyPr>
          <a:lstStyle/>
          <a:p>
            <a:r>
              <a:rPr lang="es-ES" sz="1000" dirty="0" smtClean="0"/>
              <a:t>4 m</a:t>
            </a:r>
            <a:endParaRPr lang="es-ES" sz="1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5626968" cy="1875663"/>
          </a:xfrm>
        </p:spPr>
        <p:txBody>
          <a:bodyPr/>
          <a:lstStyle/>
          <a:p>
            <a:pPr>
              <a:buNone/>
            </a:pPr>
            <a:r>
              <a:rPr lang="es-ES_tradnl" dirty="0" smtClean="0"/>
              <a:t>  Para evaluar los componentes de la producción se evaluaron las 6 plantas centrales de la parcela.</a:t>
            </a:r>
            <a:endParaRPr lang="es-ES" dirty="0" smtClean="0"/>
          </a:p>
          <a:p>
            <a:pPr>
              <a:buNone/>
            </a:pPr>
            <a:endParaRPr lang="es-ES" dirty="0"/>
          </a:p>
        </p:txBody>
      </p:sp>
      <p:sp>
        <p:nvSpPr>
          <p:cNvPr id="3" name="2 Título"/>
          <p:cNvSpPr>
            <a:spLocks noGrp="1"/>
          </p:cNvSpPr>
          <p:nvPr>
            <p:ph type="title"/>
          </p:nvPr>
        </p:nvSpPr>
        <p:spPr>
          <a:xfrm>
            <a:off x="1475656" y="260648"/>
            <a:ext cx="5770984" cy="1143000"/>
          </a:xfrm>
        </p:spPr>
        <p:style>
          <a:lnRef idx="2">
            <a:schemeClr val="accent4"/>
          </a:lnRef>
          <a:fillRef idx="1">
            <a:schemeClr val="lt1"/>
          </a:fillRef>
          <a:effectRef idx="0">
            <a:schemeClr val="accent4"/>
          </a:effectRef>
          <a:fontRef idx="minor">
            <a:schemeClr val="dk1"/>
          </a:fontRef>
        </p:style>
        <p:txBody>
          <a:bodyPr/>
          <a:lstStyle/>
          <a:p>
            <a:r>
              <a:rPr lang="es-ES_tradnl" dirty="0" smtClean="0"/>
              <a:t>VARIABLES A MEDIR</a:t>
            </a:r>
            <a:endParaRPr lang="es-ES" dirty="0"/>
          </a:p>
        </p:txBody>
      </p:sp>
      <p:pic>
        <p:nvPicPr>
          <p:cNvPr id="3074" name="Picture 2" descr="E:\FOTO  TESIS\Foto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0826" y="3571876"/>
            <a:ext cx="1699122" cy="1274342"/>
          </a:xfrm>
          <a:prstGeom prst="rect">
            <a:avLst/>
          </a:prstGeom>
          <a:noFill/>
          <a:extLst>
            <a:ext uri="{909E8E84-426E-40DD-AFC4-6F175D3DCCD1}">
              <a14:hiddenFill xmlns:a14="http://schemas.microsoft.com/office/drawing/2010/main">
                <a:solidFill>
                  <a:srgbClr val="FFFFFF"/>
                </a:solidFill>
              </a14:hiddenFill>
            </a:ext>
          </a:extLst>
        </p:spPr>
      </p:pic>
      <p:sp>
        <p:nvSpPr>
          <p:cNvPr id="5" name="1 Marcador de contenido"/>
          <p:cNvSpPr txBox="1">
            <a:spLocks/>
          </p:cNvSpPr>
          <p:nvPr/>
        </p:nvSpPr>
        <p:spPr>
          <a:xfrm>
            <a:off x="683568" y="3429000"/>
            <a:ext cx="5626968" cy="72008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a:buNone/>
            </a:pPr>
            <a:r>
              <a:rPr lang="es-ES_tradnl" dirty="0" smtClean="0"/>
              <a:t>•	Número de plantas ha</a:t>
            </a:r>
            <a:r>
              <a:rPr lang="es-ES_tradnl" baseline="30000" dirty="0" smtClean="0"/>
              <a:t>-1</a:t>
            </a:r>
            <a:r>
              <a:rPr lang="es-ES_tradnl" dirty="0" smtClean="0"/>
              <a:t>.</a:t>
            </a:r>
            <a:endParaRPr lang="es-ES" dirty="0" smtClean="0"/>
          </a:p>
          <a:p>
            <a:pPr>
              <a:buFont typeface="Wingdings 3"/>
              <a:buNone/>
            </a:pPr>
            <a:endParaRPr lang="es-ES" dirty="0"/>
          </a:p>
        </p:txBody>
      </p:sp>
      <p:sp>
        <p:nvSpPr>
          <p:cNvPr id="6" name="1 Marcador de contenido"/>
          <p:cNvSpPr txBox="1">
            <a:spLocks/>
          </p:cNvSpPr>
          <p:nvPr/>
        </p:nvSpPr>
        <p:spPr>
          <a:xfrm>
            <a:off x="683568" y="3933056"/>
            <a:ext cx="5626968" cy="6480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a:buNone/>
            </a:pPr>
            <a:r>
              <a:rPr lang="es-ES_tradnl" dirty="0" smtClean="0"/>
              <a:t>•	Número de raíces por planta.</a:t>
            </a:r>
            <a:endParaRPr lang="es-ES" dirty="0" smtClean="0"/>
          </a:p>
          <a:p>
            <a:pPr>
              <a:buFont typeface="Wingdings 3"/>
              <a:buNone/>
            </a:pPr>
            <a:endParaRPr lang="es-ES" dirty="0"/>
          </a:p>
        </p:txBody>
      </p:sp>
      <p:sp>
        <p:nvSpPr>
          <p:cNvPr id="7" name="1 Marcador de contenido"/>
          <p:cNvSpPr txBox="1">
            <a:spLocks/>
          </p:cNvSpPr>
          <p:nvPr/>
        </p:nvSpPr>
        <p:spPr>
          <a:xfrm>
            <a:off x="683568" y="4388891"/>
            <a:ext cx="4392488" cy="72008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a:buNone/>
            </a:pPr>
            <a:r>
              <a:rPr lang="es-ES_tradnl" dirty="0" smtClean="0"/>
              <a:t>•	Peso de las raíces.</a:t>
            </a:r>
            <a:endParaRPr lang="es-ES" dirty="0" smtClean="0"/>
          </a:p>
          <a:p>
            <a:pPr>
              <a:buFont typeface="Wingdings 3"/>
              <a:buNone/>
            </a:pPr>
            <a:endParaRPr lang="es-ES" dirty="0"/>
          </a:p>
        </p:txBody>
      </p:sp>
      <p:pic>
        <p:nvPicPr>
          <p:cNvPr id="3075" name="Picture 3" descr="E:\FOTO  TESIS\Foto12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26" y="5143512"/>
            <a:ext cx="1699122" cy="12743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Tesis sobre YUCA\Foto04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143512"/>
            <a:ext cx="1712556" cy="12844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Tesis sobre YUCA\Foto04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0825" y="2000240"/>
            <a:ext cx="1648295" cy="1236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475656" y="332656"/>
            <a:ext cx="6480720" cy="579520"/>
          </a:xfrm>
        </p:spPr>
        <p:txBody>
          <a:bodyPr/>
          <a:lstStyle/>
          <a:p>
            <a:pPr marL="109728" indent="0">
              <a:buNone/>
            </a:pPr>
            <a:r>
              <a:rPr lang="es-EC" dirty="0" smtClean="0"/>
              <a:t>Toma de muestras de las malezas </a:t>
            </a:r>
            <a:endParaRPr lang="es-EC" dirty="0"/>
          </a:p>
        </p:txBody>
      </p:sp>
      <p:pic>
        <p:nvPicPr>
          <p:cNvPr id="5122" name="Picture 2" descr="E:\FOTO  TESIS\Foto0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876" y="1303458"/>
            <a:ext cx="1703717" cy="18070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FOTO  TESIS\Foto07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9" r="13146"/>
          <a:stretch/>
        </p:blipFill>
        <p:spPr bwMode="auto">
          <a:xfrm>
            <a:off x="6215074" y="1285860"/>
            <a:ext cx="1790164" cy="180702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E:\FOTO  TESIS\Foto123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91"/>
          <a:stretch/>
        </p:blipFill>
        <p:spPr bwMode="auto">
          <a:xfrm>
            <a:off x="6215074" y="4000504"/>
            <a:ext cx="1790164" cy="17859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FOTO  TESIS\Foto122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204"/>
          <a:stretch/>
        </p:blipFill>
        <p:spPr bwMode="auto">
          <a:xfrm>
            <a:off x="3571868" y="3929066"/>
            <a:ext cx="1790640" cy="18573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FOTO  TESIS\Foto1236.jpg"/>
          <p:cNvPicPr>
            <a:picLocks noChangeAspect="1" noChangeArrowheads="1"/>
          </p:cNvPicPr>
          <p:nvPr/>
        </p:nvPicPr>
        <p:blipFill>
          <a:blip r:embed="rId6" cstate="print"/>
          <a:srcRect/>
          <a:stretch>
            <a:fillRect/>
          </a:stretch>
        </p:blipFill>
        <p:spPr bwMode="auto">
          <a:xfrm>
            <a:off x="857224" y="3929066"/>
            <a:ext cx="1785950" cy="1857388"/>
          </a:xfrm>
          <a:prstGeom prst="rect">
            <a:avLst/>
          </a:prstGeom>
          <a:noFill/>
        </p:spPr>
      </p:pic>
      <p:pic>
        <p:nvPicPr>
          <p:cNvPr id="10" name="Picture 2" descr="E:\FOTO  TESIS\Foto06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1604" y="4857760"/>
            <a:ext cx="230650" cy="2446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FOTO  TESIS\Foto1016.jpg"/>
          <p:cNvPicPr>
            <a:picLocks noChangeAspect="1" noChangeArrowheads="1"/>
          </p:cNvPicPr>
          <p:nvPr/>
        </p:nvPicPr>
        <p:blipFill>
          <a:blip r:embed="rId8" cstate="print"/>
          <a:srcRect/>
          <a:stretch>
            <a:fillRect/>
          </a:stretch>
        </p:blipFill>
        <p:spPr bwMode="auto">
          <a:xfrm>
            <a:off x="3571868" y="1258564"/>
            <a:ext cx="1785950" cy="1857388"/>
          </a:xfrm>
          <a:prstGeom prst="rect">
            <a:avLst/>
          </a:prstGeom>
          <a:noFill/>
        </p:spPr>
      </p:pic>
    </p:spTree>
    <p:extLst>
      <p:ext uri="{BB962C8B-B14F-4D97-AF65-F5344CB8AC3E}">
        <p14:creationId xmlns:p14="http://schemas.microsoft.com/office/powerpoint/2010/main" val="42261498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par>
                                <p:cTn id="8" presetID="8"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diamond(in)">
                                      <p:cBhvr>
                                        <p:cTn id="10" dur="2000"/>
                                        <p:tgtEl>
                                          <p:spTgt spid="3075"/>
                                        </p:tgtEl>
                                      </p:cBhvr>
                                    </p:animEffect>
                                  </p:childTnLst>
                                </p:cTn>
                              </p:par>
                              <p:par>
                                <p:cTn id="11" presetID="8" presetClass="entr" presetSubtype="16"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diamond(in)">
                                      <p:cBhvr>
                                        <p:cTn id="13" dur="2000"/>
                                        <p:tgtEl>
                                          <p:spTgt spid="5124"/>
                                        </p:tgtEl>
                                      </p:cBhvr>
                                    </p:animEffect>
                                  </p:childTnLst>
                                </p:cTn>
                              </p:par>
                              <p:par>
                                <p:cTn id="14" presetID="8" presetClass="entr" presetSubtype="16"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diamond(in)">
                                      <p:cBhvr>
                                        <p:cTn id="16" dur="2000"/>
                                        <p:tgtEl>
                                          <p:spTgt spid="3074"/>
                                        </p:tgtEl>
                                      </p:cBhvr>
                                    </p:animEffect>
                                  </p:childTnLst>
                                </p:cTn>
                              </p:par>
                              <p:par>
                                <p:cTn id="17" presetID="8"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par>
                                <p:cTn id="20" presetID="8" presetClass="entr" presetSubtype="16" fill="hold" nodeType="with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diamond(in)">
                                      <p:cBhvr>
                                        <p:cTn id="22" dur="2000"/>
                                        <p:tgtEl>
                                          <p:spTgt spid="5128"/>
                                        </p:tgtEl>
                                      </p:cBhvr>
                                    </p:animEffect>
                                  </p:childTnLst>
                                </p:cTn>
                              </p:par>
                              <p:par>
                                <p:cTn id="23" presetID="8" presetClass="entr" presetSubtype="16" fill="hold" nodeType="withEffect">
                                  <p:stCondLst>
                                    <p:cond delay="0"/>
                                  </p:stCondLst>
                                  <p:childTnLst>
                                    <p:set>
                                      <p:cBhvr>
                                        <p:cTn id="24" dur="1" fill="hold">
                                          <p:stCondLst>
                                            <p:cond delay="0"/>
                                          </p:stCondLst>
                                        </p:cTn>
                                        <p:tgtEl>
                                          <p:spTgt spid="5127"/>
                                        </p:tgtEl>
                                        <p:attrNameLst>
                                          <p:attrName>style.visibility</p:attrName>
                                        </p:attrNameLst>
                                      </p:cBhvr>
                                      <p:to>
                                        <p:strVal val="visible"/>
                                      </p:to>
                                    </p:set>
                                    <p:animEffect transition="in" filter="diamond(in)">
                                      <p:cBhvr>
                                        <p:cTn id="25"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1481329"/>
            <a:ext cx="8075240" cy="590350"/>
          </a:xfrm>
        </p:spPr>
        <p:txBody>
          <a:bodyPr/>
          <a:lstStyle/>
          <a:p>
            <a:pPr marL="109728" indent="0">
              <a:buNone/>
            </a:pPr>
            <a:r>
              <a:rPr lang="es-ES" sz="2000" b="1" dirty="0" smtClean="0"/>
              <a:t>Análisis de las variables.</a:t>
            </a:r>
          </a:p>
          <a:p>
            <a:pPr>
              <a:buNone/>
            </a:pPr>
            <a:endParaRPr lang="es-ES" dirty="0"/>
          </a:p>
        </p:txBody>
      </p:sp>
      <p:sp>
        <p:nvSpPr>
          <p:cNvPr id="3" name="2 Título"/>
          <p:cNvSpPr>
            <a:spLocks noGrp="1"/>
          </p:cNvSpPr>
          <p:nvPr>
            <p:ph type="title"/>
          </p:nvPr>
        </p:nvSpPr>
        <p:spPr>
          <a:xfrm>
            <a:off x="1043608" y="260648"/>
            <a:ext cx="7139136" cy="1143000"/>
          </a:xfrm>
        </p:spPr>
        <p:style>
          <a:lnRef idx="2">
            <a:schemeClr val="accent1"/>
          </a:lnRef>
          <a:fillRef idx="1">
            <a:schemeClr val="lt1"/>
          </a:fillRef>
          <a:effectRef idx="0">
            <a:schemeClr val="accent1"/>
          </a:effectRef>
          <a:fontRef idx="minor">
            <a:schemeClr val="dk1"/>
          </a:fontRef>
        </p:style>
        <p:txBody>
          <a:bodyPr/>
          <a:lstStyle/>
          <a:p>
            <a:r>
              <a:rPr lang="es-ES" dirty="0" smtClean="0"/>
              <a:t>RESULTADOS Y DISCUSIÓN</a:t>
            </a:r>
            <a:endParaRPr lang="es-ES" dirty="0"/>
          </a:p>
        </p:txBody>
      </p:sp>
      <p:graphicFrame>
        <p:nvGraphicFramePr>
          <p:cNvPr id="5" name="4 Tabla"/>
          <p:cNvGraphicFramePr>
            <a:graphicFrameLocks noGrp="1"/>
          </p:cNvGraphicFramePr>
          <p:nvPr/>
        </p:nvGraphicFramePr>
        <p:xfrm>
          <a:off x="785786" y="2357430"/>
          <a:ext cx="7572427" cy="3111120"/>
        </p:xfrm>
        <a:graphic>
          <a:graphicData uri="http://schemas.openxmlformats.org/drawingml/2006/table">
            <a:tbl>
              <a:tblPr/>
              <a:tblGrid>
                <a:gridCol w="1372124"/>
                <a:gridCol w="1243855"/>
                <a:gridCol w="1531106"/>
                <a:gridCol w="133689"/>
                <a:gridCol w="1531106"/>
                <a:gridCol w="1760547"/>
              </a:tblGrid>
              <a:tr h="732240">
                <a:tc>
                  <a:txBody>
                    <a:bodyPr/>
                    <a:lstStyle/>
                    <a:p>
                      <a:pPr algn="just">
                        <a:lnSpc>
                          <a:spcPct val="150000"/>
                        </a:lnSpc>
                        <a:spcAft>
                          <a:spcPts val="0"/>
                        </a:spcAft>
                      </a:pPr>
                      <a:r>
                        <a:rPr lang="es-ES" sz="2000" dirty="0">
                          <a:latin typeface="Times New Roman"/>
                          <a:ea typeface="Times New Roman"/>
                          <a:cs typeface="Times New Roman"/>
                        </a:rPr>
                        <a:t>Densidad </a:t>
                      </a:r>
                      <a:endParaRPr lang="es-ES"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50000"/>
                        </a:lnSpc>
                        <a:spcAft>
                          <a:spcPts val="0"/>
                        </a:spcAft>
                      </a:pPr>
                      <a:r>
                        <a:rPr lang="es-ES_tradnl" sz="2000" dirty="0">
                          <a:solidFill>
                            <a:srgbClr val="000000"/>
                          </a:solidFill>
                          <a:latin typeface="Times New Roman"/>
                          <a:ea typeface="Times New Roman"/>
                          <a:cs typeface="Times New Roman"/>
                        </a:rPr>
                        <a:t>Planta ha</a:t>
                      </a:r>
                      <a:r>
                        <a:rPr lang="es-ES_tradnl" sz="2000" baseline="30000" dirty="0">
                          <a:solidFill>
                            <a:srgbClr val="000000"/>
                          </a:solidFill>
                          <a:latin typeface="Times New Roman"/>
                          <a:ea typeface="Times New Roman"/>
                          <a:cs typeface="Times New Roman"/>
                        </a:rPr>
                        <a:t>-1</a:t>
                      </a:r>
                      <a:endParaRPr lang="es-ES"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50000"/>
                        </a:lnSpc>
                        <a:spcAft>
                          <a:spcPts val="0"/>
                        </a:spcAft>
                      </a:pPr>
                      <a:r>
                        <a:rPr lang="es-ES_tradnl" sz="2000" dirty="0" smtClean="0">
                          <a:solidFill>
                            <a:srgbClr val="000000"/>
                          </a:solidFill>
                          <a:latin typeface="Times New Roman"/>
                          <a:ea typeface="Times New Roman"/>
                          <a:cs typeface="Times New Roman"/>
                        </a:rPr>
                        <a:t>Raíces*</a:t>
                      </a:r>
                      <a:r>
                        <a:rPr lang="es-ES_tradnl" sz="2000" baseline="0" dirty="0" smtClean="0">
                          <a:solidFill>
                            <a:srgbClr val="000000"/>
                          </a:solidFill>
                          <a:latin typeface="Times New Roman"/>
                          <a:ea typeface="Times New Roman"/>
                          <a:cs typeface="Times New Roman"/>
                        </a:rPr>
                        <a:t> </a:t>
                      </a:r>
                      <a:r>
                        <a:rPr lang="es-ES_tradnl" sz="2000" dirty="0" smtClean="0">
                          <a:solidFill>
                            <a:srgbClr val="000000"/>
                          </a:solidFill>
                          <a:latin typeface="Times New Roman"/>
                          <a:ea typeface="Times New Roman"/>
                          <a:cs typeface="Times New Roman"/>
                        </a:rPr>
                        <a:t>planta</a:t>
                      </a:r>
                      <a:endParaRPr lang="es-ES"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lgn="just">
                        <a:lnSpc>
                          <a:spcPct val="150000"/>
                        </a:lnSpc>
                        <a:spcAft>
                          <a:spcPts val="0"/>
                        </a:spcAft>
                      </a:pPr>
                      <a:r>
                        <a:rPr lang="es-ES_tradnl" sz="2000" dirty="0">
                          <a:solidFill>
                            <a:srgbClr val="000000"/>
                          </a:solidFill>
                          <a:latin typeface="Times New Roman"/>
                          <a:ea typeface="Times New Roman"/>
                          <a:cs typeface="Times New Roman"/>
                        </a:rPr>
                        <a:t>Peso de raíces </a:t>
                      </a:r>
                      <a:endParaRPr lang="es-ES"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S"/>
                    </a:p>
                  </a:txBody>
                  <a:tcPr/>
                </a:tc>
                <a:tc>
                  <a:txBody>
                    <a:bodyPr/>
                    <a:lstStyle/>
                    <a:p>
                      <a:pPr algn="just">
                        <a:lnSpc>
                          <a:spcPct val="150000"/>
                        </a:lnSpc>
                        <a:spcAft>
                          <a:spcPts val="0"/>
                        </a:spcAft>
                      </a:pPr>
                      <a:r>
                        <a:rPr lang="es-ES_tradnl" sz="2000">
                          <a:solidFill>
                            <a:srgbClr val="000000"/>
                          </a:solidFill>
                          <a:latin typeface="Times New Roman"/>
                          <a:ea typeface="Times New Roman"/>
                          <a:cs typeface="Times New Roman"/>
                        </a:rPr>
                        <a:t>Producción total</a:t>
                      </a:r>
                      <a:endParaRPr lang="es-ES" sz="20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32240">
                <a:tc>
                  <a:txBody>
                    <a:bodyPr/>
                    <a:lstStyle/>
                    <a:p>
                      <a:pPr algn="just">
                        <a:lnSpc>
                          <a:spcPct val="150000"/>
                        </a:lnSpc>
                        <a:spcAft>
                          <a:spcPts val="0"/>
                        </a:spcAft>
                      </a:pPr>
                      <a:r>
                        <a:rPr lang="es-ES_tradnl" sz="2000">
                          <a:solidFill>
                            <a:srgbClr val="000000"/>
                          </a:solidFill>
                          <a:latin typeface="Times New Roman"/>
                          <a:ea typeface="Times New Roman"/>
                          <a:cs typeface="Times New Roman"/>
                        </a:rPr>
                        <a:t>15 625</a:t>
                      </a:r>
                      <a:endParaRPr lang="es-ES" sz="20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2000" dirty="0">
                          <a:solidFill>
                            <a:srgbClr val="000000"/>
                          </a:solidFill>
                          <a:latin typeface="Times New Roman"/>
                          <a:ea typeface="Times New Roman"/>
                          <a:cs typeface="Times New Roman"/>
                        </a:rPr>
                        <a:t>14 700 </a:t>
                      </a:r>
                      <a:endParaRPr lang="es-ES"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50000"/>
                        </a:lnSpc>
                        <a:spcAft>
                          <a:spcPts val="0"/>
                        </a:spcAft>
                      </a:pPr>
                      <a:r>
                        <a:rPr lang="es-ES_tradnl" sz="2000" dirty="0" smtClean="0">
                          <a:solidFill>
                            <a:srgbClr val="000000"/>
                          </a:solidFill>
                          <a:latin typeface="Times New Roman"/>
                          <a:ea typeface="Times New Roman"/>
                          <a:cs typeface="Times New Roman"/>
                        </a:rPr>
                        <a:t>4,8</a:t>
                      </a:r>
                      <a:endParaRPr lang="es-ES"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ctr">
                        <a:lnSpc>
                          <a:spcPct val="150000"/>
                        </a:lnSpc>
                        <a:spcAft>
                          <a:spcPts val="0"/>
                        </a:spcAft>
                      </a:pPr>
                      <a:r>
                        <a:rPr lang="es-ES_tradnl" sz="2000" dirty="0">
                          <a:solidFill>
                            <a:srgbClr val="000000"/>
                          </a:solidFill>
                          <a:latin typeface="Times New Roman"/>
                          <a:ea typeface="Times New Roman"/>
                          <a:cs typeface="Times New Roman"/>
                        </a:rPr>
                        <a:t>0,32</a:t>
                      </a:r>
                      <a:endParaRPr lang="es-ES"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_tradnl" sz="2000" dirty="0" smtClean="0">
                          <a:solidFill>
                            <a:srgbClr val="000000"/>
                          </a:solidFill>
                          <a:latin typeface="Times New Roman"/>
                          <a:ea typeface="Times New Roman"/>
                          <a:cs typeface="Times New Roman"/>
                        </a:rPr>
                        <a:t>22 600 </a:t>
                      </a:r>
                      <a:r>
                        <a:rPr lang="es-ES_tradnl" sz="2000" dirty="0">
                          <a:solidFill>
                            <a:srgbClr val="000000"/>
                          </a:solidFill>
                          <a:latin typeface="Times New Roman"/>
                          <a:ea typeface="Times New Roman"/>
                          <a:cs typeface="Times New Roman"/>
                        </a:rPr>
                        <a:t>kg/ha</a:t>
                      </a:r>
                      <a:endParaRPr lang="es-ES" sz="2000" dirty="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732240">
                <a:tc>
                  <a:txBody>
                    <a:bodyPr/>
                    <a:lstStyle/>
                    <a:p>
                      <a:pPr algn="just">
                        <a:lnSpc>
                          <a:spcPct val="150000"/>
                        </a:lnSpc>
                        <a:spcAft>
                          <a:spcPts val="0"/>
                        </a:spcAft>
                      </a:pPr>
                      <a:r>
                        <a:rPr lang="es-ES_tradnl" sz="2000" dirty="0">
                          <a:solidFill>
                            <a:srgbClr val="000000"/>
                          </a:solidFill>
                          <a:latin typeface="Times New Roman"/>
                          <a:ea typeface="Times New Roman"/>
                          <a:cs typeface="Times New Roman"/>
                        </a:rPr>
                        <a:t>10 000</a:t>
                      </a:r>
                      <a:endParaRPr lang="es-ES" sz="20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_tradnl" sz="2000" dirty="0">
                          <a:solidFill>
                            <a:srgbClr val="000000"/>
                          </a:solidFill>
                          <a:latin typeface="Times New Roman"/>
                          <a:ea typeface="Times New Roman"/>
                          <a:cs typeface="Times New Roman"/>
                        </a:rPr>
                        <a:t>9 </a:t>
                      </a:r>
                      <a:r>
                        <a:rPr lang="es-ES_tradnl" sz="2000" dirty="0" smtClean="0">
                          <a:solidFill>
                            <a:srgbClr val="000000"/>
                          </a:solidFill>
                          <a:latin typeface="Times New Roman"/>
                          <a:ea typeface="Times New Roman"/>
                          <a:cs typeface="Times New Roman"/>
                        </a:rPr>
                        <a:t>722</a:t>
                      </a:r>
                      <a:endParaRPr lang="es-ES" sz="2000" dirty="0">
                        <a:latin typeface="Calibri"/>
                        <a:ea typeface="Times New Roman"/>
                        <a:cs typeface="Times New Roman"/>
                      </a:endParaRPr>
                    </a:p>
                  </a:txBody>
                  <a:tcPr marL="68580" marR="68580" marT="0" marB="0">
                    <a:lnL>
                      <a:noFill/>
                    </a:lnL>
                    <a:lnR>
                      <a:noFill/>
                    </a:lnR>
                    <a:lnT>
                      <a:noFill/>
                    </a:lnT>
                    <a:lnB>
                      <a:noFill/>
                    </a:lnB>
                  </a:tcPr>
                </a:tc>
                <a:tc gridSpan="2">
                  <a:txBody>
                    <a:bodyPr/>
                    <a:lstStyle/>
                    <a:p>
                      <a:pPr algn="ctr">
                        <a:lnSpc>
                          <a:spcPct val="150000"/>
                        </a:lnSpc>
                        <a:spcAft>
                          <a:spcPts val="0"/>
                        </a:spcAft>
                      </a:pPr>
                      <a:r>
                        <a:rPr lang="es-ES_tradnl" sz="2000" dirty="0" smtClean="0">
                          <a:solidFill>
                            <a:srgbClr val="000000"/>
                          </a:solidFill>
                          <a:latin typeface="Times New Roman"/>
                          <a:ea typeface="Times New Roman"/>
                          <a:cs typeface="Times New Roman"/>
                        </a:rPr>
                        <a:t>6,8</a:t>
                      </a:r>
                      <a:endParaRPr lang="es-ES" sz="2000" dirty="0">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es-ES"/>
                    </a:p>
                  </a:txBody>
                  <a:tcPr/>
                </a:tc>
                <a:tc>
                  <a:txBody>
                    <a:bodyPr/>
                    <a:lstStyle/>
                    <a:p>
                      <a:pPr algn="ctr">
                        <a:lnSpc>
                          <a:spcPct val="150000"/>
                        </a:lnSpc>
                        <a:spcAft>
                          <a:spcPts val="0"/>
                        </a:spcAft>
                      </a:pPr>
                      <a:r>
                        <a:rPr lang="es-ES_tradnl" sz="2000">
                          <a:solidFill>
                            <a:srgbClr val="000000"/>
                          </a:solidFill>
                          <a:latin typeface="Times New Roman"/>
                          <a:ea typeface="Times New Roman"/>
                          <a:cs typeface="Times New Roman"/>
                        </a:rPr>
                        <a:t>0,38</a:t>
                      </a:r>
                      <a:endParaRPr lang="es-ES" sz="20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_tradnl" sz="2000" dirty="0">
                          <a:solidFill>
                            <a:srgbClr val="000000"/>
                          </a:solidFill>
                          <a:latin typeface="Times New Roman"/>
                          <a:ea typeface="Times New Roman"/>
                          <a:cs typeface="Times New Roman"/>
                        </a:rPr>
                        <a:t>25 100 kg/ha</a:t>
                      </a:r>
                      <a:endParaRPr lang="es-ES" sz="2000" dirty="0">
                        <a:latin typeface="Calibri"/>
                        <a:ea typeface="Times New Roman"/>
                        <a:cs typeface="Times New Roman"/>
                      </a:endParaRPr>
                    </a:p>
                  </a:txBody>
                  <a:tcPr marL="68580" marR="68580" marT="0" marB="0">
                    <a:lnL>
                      <a:noFill/>
                    </a:lnL>
                    <a:lnR>
                      <a:noFill/>
                    </a:lnR>
                    <a:lnT>
                      <a:noFill/>
                    </a:lnT>
                    <a:lnB>
                      <a:noFill/>
                    </a:lnB>
                  </a:tcPr>
                </a:tc>
              </a:tr>
              <a:tr h="732240">
                <a:tc>
                  <a:txBody>
                    <a:bodyPr/>
                    <a:lstStyle/>
                    <a:p>
                      <a:pPr algn="just">
                        <a:lnSpc>
                          <a:spcPct val="150000"/>
                        </a:lnSpc>
                        <a:spcAft>
                          <a:spcPts val="0"/>
                        </a:spcAft>
                      </a:pPr>
                      <a:r>
                        <a:rPr lang="es-ES" sz="2000" dirty="0" smtClean="0">
                          <a:latin typeface="Calibri"/>
                          <a:ea typeface="Times New Roman"/>
                          <a:cs typeface="Times New Roman"/>
                        </a:rPr>
                        <a:t>DMS</a:t>
                      </a:r>
                      <a:endParaRPr lang="es-ES" sz="20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2000" dirty="0" smtClean="0">
                          <a:latin typeface="Calibri"/>
                          <a:ea typeface="Times New Roman"/>
                          <a:cs typeface="Times New Roman"/>
                        </a:rPr>
                        <a:t>542</a:t>
                      </a:r>
                      <a:endParaRPr lang="es-ES" sz="2000" dirty="0">
                        <a:latin typeface="Calibri"/>
                        <a:ea typeface="Times New Roman"/>
                        <a:cs typeface="Times New Roman"/>
                      </a:endParaRPr>
                    </a:p>
                  </a:txBody>
                  <a:tcPr marL="68580" marR="68580" marT="0" marB="0">
                    <a:lnL>
                      <a:noFill/>
                    </a:lnL>
                    <a:lnR>
                      <a:noFill/>
                    </a:lnR>
                    <a:lnT>
                      <a:noFill/>
                    </a:lnT>
                    <a:lnB>
                      <a:noFill/>
                    </a:lnB>
                  </a:tcPr>
                </a:tc>
                <a:tc gridSpan="2">
                  <a:txBody>
                    <a:bodyPr/>
                    <a:lstStyle/>
                    <a:p>
                      <a:pPr algn="ctr">
                        <a:lnSpc>
                          <a:spcPct val="150000"/>
                        </a:lnSpc>
                        <a:spcAft>
                          <a:spcPts val="0"/>
                        </a:spcAft>
                      </a:pPr>
                      <a:r>
                        <a:rPr lang="es-ES" sz="2000" dirty="0" smtClean="0">
                          <a:latin typeface="Calibri"/>
                          <a:ea typeface="Times New Roman"/>
                          <a:cs typeface="Times New Roman"/>
                        </a:rPr>
                        <a:t>0,82</a:t>
                      </a:r>
                      <a:endParaRPr lang="es-ES" sz="2000" dirty="0">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es-ES"/>
                    </a:p>
                  </a:txBody>
                  <a:tcPr/>
                </a:tc>
                <a:tc>
                  <a:txBody>
                    <a:bodyPr/>
                    <a:lstStyle/>
                    <a:p>
                      <a:pPr algn="ctr">
                        <a:lnSpc>
                          <a:spcPct val="150000"/>
                        </a:lnSpc>
                        <a:spcAft>
                          <a:spcPts val="0"/>
                        </a:spcAft>
                      </a:pPr>
                      <a:r>
                        <a:rPr lang="es-ES" sz="2000" dirty="0" smtClean="0">
                          <a:latin typeface="Calibri"/>
                          <a:ea typeface="Times New Roman"/>
                          <a:cs typeface="Times New Roman"/>
                        </a:rPr>
                        <a:t>0,04</a:t>
                      </a:r>
                      <a:endParaRPr lang="es-ES" sz="20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2000" dirty="0" smtClean="0">
                          <a:latin typeface="Calibri"/>
                          <a:ea typeface="Times New Roman"/>
                          <a:cs typeface="Times New Roman"/>
                        </a:rPr>
                        <a:t>NS</a:t>
                      </a:r>
                      <a:endParaRPr lang="es-ES" sz="2000" dirty="0">
                        <a:latin typeface="Calibri"/>
                        <a:ea typeface="Times New Roman"/>
                        <a:cs typeface="Times New Roman"/>
                      </a:endParaRPr>
                    </a:p>
                  </a:txBody>
                  <a:tcPr marL="68580" marR="68580" marT="0" marB="0">
                    <a:lnL>
                      <a:noFill/>
                    </a:lnL>
                    <a:lnR>
                      <a:noFill/>
                    </a:lnR>
                    <a:lnT>
                      <a:noFill/>
                    </a:lnT>
                    <a:lnB>
                      <a:noFill/>
                    </a:lnB>
                  </a:tcPr>
                </a:tc>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55577" y="260648"/>
            <a:ext cx="7318156" cy="864096"/>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s-ES" dirty="0" smtClean="0"/>
              <a:t>INFLUENCIA DE LAS MALEZAS</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755576" y="1268760"/>
            <a:ext cx="4515288" cy="4525962"/>
          </a:xfrm>
          <a:prstGeom prst="rect">
            <a:avLst/>
          </a:prstGeom>
          <a:ln w="38100" cap="sq">
            <a:solidFill>
              <a:srgbClr val="000000"/>
            </a:solidFill>
            <a:prstDash val="solid"/>
            <a:miter lim="800000"/>
          </a:ln>
          <a:effectLst>
            <a:outerShdw dist="38100" dir="2700000" sx="179000" sy="179000" algn="tl" rotWithShape="0">
              <a:srgbClr val="000000">
                <a:alpha val="0"/>
              </a:srgbClr>
            </a:outerShdw>
          </a:effectLst>
        </p:spPr>
      </p:pic>
      <p:pic>
        <p:nvPicPr>
          <p:cNvPr id="7170" name="Picture 2" descr="E:\FOTO  TESIS\Foto12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84" y="1857364"/>
            <a:ext cx="2231197" cy="1673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4 Imagen" descr="C:\Users\edwin\Desktop\FOTO  TESIS\Foto1216.jpg"/>
          <p:cNvPicPr/>
          <p:nvPr/>
        </p:nvPicPr>
        <p:blipFill rotWithShape="1">
          <a:blip r:embed="rId4" cstate="print"/>
          <a:srcRect l="5667"/>
          <a:stretch/>
        </p:blipFill>
        <p:spPr bwMode="auto">
          <a:xfrm>
            <a:off x="5857884" y="4214818"/>
            <a:ext cx="2231197" cy="1529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CuadroTexto"/>
          <p:cNvSpPr txBox="1"/>
          <p:nvPr/>
        </p:nvSpPr>
        <p:spPr>
          <a:xfrm>
            <a:off x="1857356" y="3714752"/>
            <a:ext cx="642942" cy="253916"/>
          </a:xfrm>
          <a:prstGeom prst="rect">
            <a:avLst/>
          </a:prstGeom>
          <a:noFill/>
        </p:spPr>
        <p:txBody>
          <a:bodyPr wrap="square" rtlCol="0">
            <a:spAutoFit/>
          </a:bodyPr>
          <a:lstStyle/>
          <a:p>
            <a:r>
              <a:rPr lang="es-ES" sz="1000" dirty="0" smtClean="0">
                <a:latin typeface="Times New Roman" pitchFamily="18" charset="0"/>
                <a:cs typeface="Times New Roman" pitchFamily="18" charset="0"/>
              </a:rPr>
              <a:t>13 200</a:t>
            </a:r>
            <a:endParaRPr lang="es-ES" sz="1000" dirty="0">
              <a:latin typeface="Times New Roman" pitchFamily="18" charset="0"/>
              <a:cs typeface="Times New Roman" pitchFamily="18" charset="0"/>
            </a:endParaRPr>
          </a:p>
        </p:txBody>
      </p:sp>
      <p:sp>
        <p:nvSpPr>
          <p:cNvPr id="7" name="6 CuadroTexto"/>
          <p:cNvSpPr txBox="1"/>
          <p:nvPr/>
        </p:nvSpPr>
        <p:spPr>
          <a:xfrm>
            <a:off x="3786182" y="2000240"/>
            <a:ext cx="642942" cy="253916"/>
          </a:xfrm>
          <a:prstGeom prst="rect">
            <a:avLst/>
          </a:prstGeom>
          <a:noFill/>
        </p:spPr>
        <p:txBody>
          <a:bodyPr wrap="square" rtlCol="0">
            <a:spAutoFit/>
          </a:bodyPr>
          <a:lstStyle/>
          <a:p>
            <a:r>
              <a:rPr lang="es-ES" sz="1000" dirty="0" smtClean="0">
                <a:latin typeface="Times New Roman" pitchFamily="18" charset="0"/>
                <a:cs typeface="Times New Roman" pitchFamily="18" charset="0"/>
              </a:rPr>
              <a:t>34 300</a:t>
            </a:r>
            <a:endParaRPr lang="es-ES" sz="1000" dirty="0">
              <a:latin typeface="Times New Roman" pitchFamily="18" charset="0"/>
              <a:cs typeface="Times New Roman" pitchFamily="18" charset="0"/>
            </a:endParaRPr>
          </a:p>
        </p:txBody>
      </p:sp>
      <p:sp>
        <p:nvSpPr>
          <p:cNvPr id="8" name="7 CuadroTexto"/>
          <p:cNvSpPr txBox="1"/>
          <p:nvPr/>
        </p:nvSpPr>
        <p:spPr>
          <a:xfrm>
            <a:off x="6429388" y="1428736"/>
            <a:ext cx="1428760" cy="276999"/>
          </a:xfrm>
          <a:prstGeom prst="rect">
            <a:avLst/>
          </a:prstGeom>
          <a:noFill/>
        </p:spPr>
        <p:txBody>
          <a:bodyPr wrap="square" rtlCol="0">
            <a:spAutoFit/>
          </a:bodyPr>
          <a:lstStyle/>
          <a:p>
            <a:r>
              <a:rPr lang="es-ES" sz="1200" dirty="0" smtClean="0"/>
              <a:t>Con malezas</a:t>
            </a:r>
            <a:endParaRPr lang="es-ES" sz="1200" dirty="0"/>
          </a:p>
        </p:txBody>
      </p:sp>
      <p:sp>
        <p:nvSpPr>
          <p:cNvPr id="9" name="8 CuadroTexto"/>
          <p:cNvSpPr txBox="1"/>
          <p:nvPr/>
        </p:nvSpPr>
        <p:spPr>
          <a:xfrm>
            <a:off x="6643702" y="3857628"/>
            <a:ext cx="1071570" cy="276999"/>
          </a:xfrm>
          <a:prstGeom prst="rect">
            <a:avLst/>
          </a:prstGeom>
          <a:noFill/>
        </p:spPr>
        <p:txBody>
          <a:bodyPr wrap="square" rtlCol="0">
            <a:spAutoFit/>
          </a:bodyPr>
          <a:lstStyle/>
          <a:p>
            <a:r>
              <a:rPr lang="es-ES" sz="1200" dirty="0" smtClean="0"/>
              <a:t>Limpio</a:t>
            </a:r>
            <a:endParaRPr lang="es-ES" sz="12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1000" fill="hold"/>
                                        <p:tgtEl>
                                          <p:spTgt spid="7170"/>
                                        </p:tgtEl>
                                        <p:attrNameLst>
                                          <p:attrName>ppt_w</p:attrName>
                                        </p:attrNameLst>
                                      </p:cBhvr>
                                      <p:tavLst>
                                        <p:tav tm="0">
                                          <p:val>
                                            <p:fltVal val="0"/>
                                          </p:val>
                                        </p:tav>
                                        <p:tav tm="100000">
                                          <p:val>
                                            <p:strVal val="#ppt_w"/>
                                          </p:val>
                                        </p:tav>
                                      </p:tavLst>
                                    </p:anim>
                                    <p:anim calcmode="lin" valueType="num">
                                      <p:cBhvr>
                                        <p:cTn id="14" dur="1000" fill="hold"/>
                                        <p:tgtEl>
                                          <p:spTgt spid="7170"/>
                                        </p:tgtEl>
                                        <p:attrNameLst>
                                          <p:attrName>ppt_h</p:attrName>
                                        </p:attrNameLst>
                                      </p:cBhvr>
                                      <p:tavLst>
                                        <p:tav tm="0">
                                          <p:val>
                                            <p:fltVal val="0"/>
                                          </p:val>
                                        </p:tav>
                                        <p:tav tm="100000">
                                          <p:val>
                                            <p:strVal val="#ppt_h"/>
                                          </p:val>
                                        </p:tav>
                                      </p:tavLst>
                                    </p:anim>
                                    <p:anim calcmode="lin" valueType="num">
                                      <p:cBhvr>
                                        <p:cTn id="15" dur="1000" fill="hold"/>
                                        <p:tgtEl>
                                          <p:spTgt spid="7170"/>
                                        </p:tgtEl>
                                        <p:attrNameLst>
                                          <p:attrName>style.rotation</p:attrName>
                                        </p:attrNameLst>
                                      </p:cBhvr>
                                      <p:tavLst>
                                        <p:tav tm="0">
                                          <p:val>
                                            <p:fltVal val="90"/>
                                          </p:val>
                                        </p:tav>
                                        <p:tav tm="100000">
                                          <p:val>
                                            <p:fltVal val="0"/>
                                          </p:val>
                                        </p:tav>
                                      </p:tavLst>
                                    </p:anim>
                                    <p:animEffect transition="in" filter="fade">
                                      <p:cBhvr>
                                        <p:cTn id="16" dur="1000"/>
                                        <p:tgtEl>
                                          <p:spTgt spid="7170"/>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628799"/>
            <a:ext cx="8186766" cy="728631"/>
          </a:xfrm>
        </p:spPr>
        <p:txBody>
          <a:bodyPr>
            <a:normAutofit/>
          </a:bodyPr>
          <a:lstStyle/>
          <a:p>
            <a:pPr>
              <a:buNone/>
            </a:pPr>
            <a:r>
              <a:rPr lang="es-ES" sz="2000" dirty="0" smtClean="0"/>
              <a:t>	Curva de regresión para 15 625 plantas por hectárea. </a:t>
            </a:r>
            <a:endParaRPr lang="es-ES" sz="2000" dirty="0"/>
          </a:p>
        </p:txBody>
      </p:sp>
      <p:sp>
        <p:nvSpPr>
          <p:cNvPr id="3" name="2 Título"/>
          <p:cNvSpPr>
            <a:spLocks noGrp="1"/>
          </p:cNvSpPr>
          <p:nvPr>
            <p:ph type="title"/>
          </p:nvPr>
        </p:nvSpPr>
        <p:spPr>
          <a:xfrm>
            <a:off x="971600" y="274638"/>
            <a:ext cx="6840760" cy="1210146"/>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s-ES" dirty="0" smtClean="0">
                <a:solidFill>
                  <a:schemeClr val="tx1">
                    <a:lumMod val="95000"/>
                    <a:lumOff val="5000"/>
                  </a:schemeClr>
                </a:solidFill>
              </a:rPr>
              <a:t>PERIODO CRÍTICO DE CONTROL DE MALEZAS</a:t>
            </a:r>
            <a:endParaRPr lang="es-ES" dirty="0">
              <a:solidFill>
                <a:schemeClr val="tx1">
                  <a:lumMod val="95000"/>
                  <a:lumOff val="5000"/>
                </a:schemeClr>
              </a:solidFill>
            </a:endParaRPr>
          </a:p>
        </p:txBody>
      </p:sp>
      <p:pic>
        <p:nvPicPr>
          <p:cNvPr id="4" name="3 Imagen"/>
          <p:cNvPicPr/>
          <p:nvPr/>
        </p:nvPicPr>
        <p:blipFill>
          <a:blip r:embed="rId2" cstate="print"/>
          <a:srcRect/>
          <a:stretch>
            <a:fillRect/>
          </a:stretch>
        </p:blipFill>
        <p:spPr bwMode="auto">
          <a:xfrm>
            <a:off x="1714480" y="2214554"/>
            <a:ext cx="5715040" cy="4500594"/>
          </a:xfrm>
          <a:prstGeom prst="rect">
            <a:avLst/>
          </a:prstGeom>
          <a:noFill/>
          <a:ln w="9525">
            <a:noFill/>
            <a:miter lim="800000"/>
            <a:headEnd/>
            <a:tailEnd/>
          </a:ln>
        </p:spPr>
      </p:pic>
      <p:sp>
        <p:nvSpPr>
          <p:cNvPr id="5" name="4 Rectángulo"/>
          <p:cNvSpPr/>
          <p:nvPr/>
        </p:nvSpPr>
        <p:spPr>
          <a:xfrm>
            <a:off x="6732240" y="6237312"/>
            <a:ext cx="506578" cy="198657"/>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s-EC" sz="800" dirty="0" smtClean="0">
                <a:solidFill>
                  <a:schemeClr val="tx1">
                    <a:lumMod val="95000"/>
                    <a:lumOff val="5000"/>
                  </a:schemeClr>
                </a:solidFill>
              </a:rPr>
              <a:t>270</a:t>
            </a:r>
            <a:endParaRPr lang="es-EC" sz="800" dirty="0">
              <a:solidFill>
                <a:schemeClr val="tx1">
                  <a:lumMod val="95000"/>
                  <a:lumOff val="5000"/>
                </a:schemeClr>
              </a:solidFill>
            </a:endParaRPr>
          </a:p>
        </p:txBody>
      </p:sp>
      <p:cxnSp>
        <p:nvCxnSpPr>
          <p:cNvPr id="7" name="6 Conector recto"/>
          <p:cNvCxnSpPr/>
          <p:nvPr/>
        </p:nvCxnSpPr>
        <p:spPr>
          <a:xfrm>
            <a:off x="2843808" y="3501008"/>
            <a:ext cx="0"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339752" y="4005064"/>
            <a:ext cx="504056" cy="230832"/>
          </a:xfrm>
          <a:prstGeom prst="rect">
            <a:avLst/>
          </a:prstGeom>
          <a:noFill/>
        </p:spPr>
        <p:txBody>
          <a:bodyPr wrap="square" rtlCol="0">
            <a:spAutoFit/>
          </a:bodyPr>
          <a:lstStyle/>
          <a:p>
            <a:r>
              <a:rPr lang="es-EC" sz="900" dirty="0" smtClean="0"/>
              <a:t>100%</a:t>
            </a:r>
            <a:endParaRPr lang="es-EC"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785794"/>
            <a:ext cx="8229600" cy="571504"/>
          </a:xfrm>
        </p:spPr>
        <p:txBody>
          <a:bodyPr>
            <a:normAutofit/>
          </a:bodyPr>
          <a:lstStyle/>
          <a:p>
            <a:pPr>
              <a:buNone/>
            </a:pPr>
            <a:r>
              <a:rPr lang="es-ES" sz="2000" dirty="0" smtClean="0"/>
              <a:t>	Curva de regresión para 10 000 plantas por hectárea.</a:t>
            </a:r>
            <a:endParaRPr lang="es-ES" sz="2000" dirty="0"/>
          </a:p>
        </p:txBody>
      </p:sp>
      <p:pic>
        <p:nvPicPr>
          <p:cNvPr id="4" name="3 Imagen"/>
          <p:cNvPicPr/>
          <p:nvPr/>
        </p:nvPicPr>
        <p:blipFill>
          <a:blip r:embed="rId2" cstate="print"/>
          <a:srcRect/>
          <a:stretch>
            <a:fillRect/>
          </a:stretch>
        </p:blipFill>
        <p:spPr bwMode="auto">
          <a:xfrm>
            <a:off x="1500166" y="1428736"/>
            <a:ext cx="5929354" cy="4643470"/>
          </a:xfrm>
          <a:prstGeom prst="rect">
            <a:avLst/>
          </a:prstGeom>
          <a:noFill/>
          <a:ln w="9525">
            <a:noFill/>
            <a:miter lim="800000"/>
            <a:headEnd/>
            <a:tailEnd/>
          </a:ln>
        </p:spPr>
      </p:pic>
      <p:sp>
        <p:nvSpPr>
          <p:cNvPr id="5" name="4 Rectángulo"/>
          <p:cNvSpPr/>
          <p:nvPr/>
        </p:nvSpPr>
        <p:spPr>
          <a:xfrm>
            <a:off x="6711185" y="5557970"/>
            <a:ext cx="506578" cy="198657"/>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s-EC" sz="800" dirty="0" smtClean="0">
                <a:solidFill>
                  <a:schemeClr val="tx1">
                    <a:lumMod val="95000"/>
                    <a:lumOff val="5000"/>
                  </a:schemeClr>
                </a:solidFill>
              </a:rPr>
              <a:t>270</a:t>
            </a:r>
            <a:endParaRPr lang="es-EC" sz="800" dirty="0">
              <a:solidFill>
                <a:schemeClr val="tx1">
                  <a:lumMod val="95000"/>
                  <a:lumOff val="5000"/>
                </a:schemeClr>
              </a:solidFill>
            </a:endParaRPr>
          </a:p>
        </p:txBody>
      </p:sp>
      <p:sp>
        <p:nvSpPr>
          <p:cNvPr id="6" name="5 CuadroTexto"/>
          <p:cNvSpPr txBox="1"/>
          <p:nvPr/>
        </p:nvSpPr>
        <p:spPr>
          <a:xfrm>
            <a:off x="2339752" y="3140968"/>
            <a:ext cx="504056" cy="230832"/>
          </a:xfrm>
          <a:prstGeom prst="rect">
            <a:avLst/>
          </a:prstGeom>
          <a:noFill/>
        </p:spPr>
        <p:txBody>
          <a:bodyPr wrap="square" rtlCol="0">
            <a:spAutoFit/>
          </a:bodyPr>
          <a:lstStyle/>
          <a:p>
            <a:r>
              <a:rPr lang="es-EC" sz="900" dirty="0" smtClean="0"/>
              <a:t>100%</a:t>
            </a:r>
            <a:endParaRPr lang="es-EC" sz="900" dirty="0"/>
          </a:p>
        </p:txBody>
      </p:sp>
      <p:cxnSp>
        <p:nvCxnSpPr>
          <p:cNvPr id="8" name="7 Conector recto"/>
          <p:cNvCxnSpPr/>
          <p:nvPr/>
        </p:nvCxnSpPr>
        <p:spPr>
          <a:xfrm>
            <a:off x="2339752" y="2420888"/>
            <a:ext cx="0" cy="194421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14414" y="142852"/>
            <a:ext cx="6388192" cy="107841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s-ES" dirty="0" smtClean="0"/>
              <a:t>IMPORTANCIA RELATIVA DE LAS MALEZAS</a:t>
            </a:r>
            <a:endParaRPr lang="es-ES" dirty="0"/>
          </a:p>
        </p:txBody>
      </p:sp>
      <p:pic>
        <p:nvPicPr>
          <p:cNvPr id="5" name="4 Imagen"/>
          <p:cNvPicPr/>
          <p:nvPr/>
        </p:nvPicPr>
        <p:blipFill>
          <a:blip r:embed="rId2" cstate="print"/>
          <a:srcRect/>
          <a:stretch>
            <a:fillRect/>
          </a:stretch>
        </p:blipFill>
        <p:spPr bwMode="auto">
          <a:xfrm>
            <a:off x="714348" y="1142984"/>
            <a:ext cx="7704856" cy="4392488"/>
          </a:xfrm>
          <a:prstGeom prst="rect">
            <a:avLst/>
          </a:prstGeom>
          <a:noFill/>
          <a:ln w="9525">
            <a:noFill/>
            <a:miter lim="800000"/>
            <a:headEnd/>
            <a:tailEnd/>
          </a:ln>
        </p:spPr>
      </p:pic>
      <p:pic>
        <p:nvPicPr>
          <p:cNvPr id="6" name="5 Imagen" descr="C:\Users\edwin\Desktop\FOTO  TESIS\Foto0726.jpg"/>
          <p:cNvPicPr/>
          <p:nvPr/>
        </p:nvPicPr>
        <p:blipFill>
          <a:blip r:embed="rId3" cstate="print"/>
          <a:srcRect/>
          <a:stretch>
            <a:fillRect/>
          </a:stretch>
        </p:blipFill>
        <p:spPr bwMode="auto">
          <a:xfrm>
            <a:off x="1259632" y="5589240"/>
            <a:ext cx="1290637" cy="1124744"/>
          </a:xfrm>
          <a:prstGeom prst="rect">
            <a:avLst/>
          </a:prstGeom>
          <a:ln w="57150" cap="sq" cmpd="dbl">
            <a:solidFill>
              <a:srgbClr val="000000"/>
            </a:solidFill>
            <a:prstDash val="solid"/>
            <a:miter lim="800000"/>
          </a:ln>
          <a:effectLst>
            <a:innerShdw blurRad="76200">
              <a:srgbClr val="000000"/>
            </a:innerShdw>
          </a:effectLst>
        </p:spPr>
      </p:pic>
      <p:pic>
        <p:nvPicPr>
          <p:cNvPr id="7" name="6 Imagen" descr="C:\Users\edwin\Pictures\DSC04326.JPG"/>
          <p:cNvPicPr/>
          <p:nvPr/>
        </p:nvPicPr>
        <p:blipFill>
          <a:blip r:embed="rId4" cstate="print"/>
          <a:srcRect l="8882"/>
          <a:stretch>
            <a:fillRect/>
          </a:stretch>
        </p:blipFill>
        <p:spPr bwMode="auto">
          <a:xfrm>
            <a:off x="4899880" y="5589240"/>
            <a:ext cx="1296143" cy="1150792"/>
          </a:xfrm>
          <a:prstGeom prst="rect">
            <a:avLst/>
          </a:prstGeom>
          <a:ln w="57150" cap="sq" cmpd="dbl">
            <a:solidFill>
              <a:srgbClr val="000000"/>
            </a:solidFill>
            <a:prstDash val="solid"/>
            <a:miter lim="800000"/>
          </a:ln>
          <a:effectLst>
            <a:innerShdw blurRad="76200">
              <a:srgbClr val="000000"/>
            </a:innerShdw>
          </a:effectLst>
        </p:spPr>
      </p:pic>
      <p:pic>
        <p:nvPicPr>
          <p:cNvPr id="8" name="7 Imagen" descr="C:\Users\edwin\Pictures\DSC04334.JPG"/>
          <p:cNvPicPr/>
          <p:nvPr/>
        </p:nvPicPr>
        <p:blipFill>
          <a:blip r:embed="rId5" cstate="print"/>
          <a:srcRect l="22742" r="9199"/>
          <a:stretch>
            <a:fillRect/>
          </a:stretch>
        </p:blipFill>
        <p:spPr bwMode="auto">
          <a:xfrm>
            <a:off x="3131840" y="5602264"/>
            <a:ext cx="1211827" cy="1124744"/>
          </a:xfrm>
          <a:prstGeom prst="rect">
            <a:avLst/>
          </a:prstGeom>
          <a:ln w="57150" cap="sq" cmpd="dbl">
            <a:solidFill>
              <a:srgbClr val="000000"/>
            </a:solidFill>
            <a:prstDash val="solid"/>
            <a:miter lim="800000"/>
          </a:ln>
          <a:effectLst>
            <a:innerShdw blurRad="76200">
              <a:srgbClr val="000000"/>
            </a:innerShdw>
          </a:effectLst>
        </p:spPr>
      </p:pic>
      <p:pic>
        <p:nvPicPr>
          <p:cNvPr id="9" name="8 Imagen" descr="C:\Users\edwin\Desktop\FOTO  TESIS\Otras malezas.jpg"/>
          <p:cNvPicPr/>
          <p:nvPr/>
        </p:nvPicPr>
        <p:blipFill>
          <a:blip r:embed="rId6" cstate="print"/>
          <a:srcRect/>
          <a:stretch>
            <a:fillRect/>
          </a:stretch>
        </p:blipFill>
        <p:spPr bwMode="auto">
          <a:xfrm>
            <a:off x="6689624" y="5589240"/>
            <a:ext cx="1296143" cy="1136146"/>
          </a:xfrm>
          <a:prstGeom prst="rect">
            <a:avLst/>
          </a:prstGeom>
          <a:ln w="57150" cap="sq" cmpd="dbl">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4179920"/>
          </a:xfrm>
        </p:spPr>
        <p:txBody>
          <a:bodyPr>
            <a:normAutofit fontScale="92500" lnSpcReduction="10000"/>
          </a:bodyPr>
          <a:lstStyle/>
          <a:p>
            <a:pPr algn="just"/>
            <a:r>
              <a:rPr lang="es-ES_tradnl" sz="2400" dirty="0" smtClean="0">
                <a:latin typeface="Arial" pitchFamily="34" charset="0"/>
                <a:cs typeface="Arial" pitchFamily="34" charset="0"/>
              </a:rPr>
              <a:t>L</a:t>
            </a:r>
            <a:r>
              <a:rPr lang="es-ES" sz="2400" dirty="0" smtClean="0">
                <a:latin typeface="Arial" pitchFamily="34" charset="0"/>
                <a:cs typeface="Arial" pitchFamily="34" charset="0"/>
              </a:rPr>
              <a:t>a yuca es originaria del sur de América y actualmente es cultivada en más de ciento ochenta países. </a:t>
            </a:r>
          </a:p>
          <a:p>
            <a:pPr algn="just">
              <a:buNone/>
            </a:pPr>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En el Ecuador la producción estimada es de 68 000 000 kg año, con una producción media de 3 100 kg/ha</a:t>
            </a:r>
            <a:r>
              <a:rPr lang="es-ES" sz="2400" baseline="30000" dirty="0" smtClean="0">
                <a:latin typeface="Arial" pitchFamily="34" charset="0"/>
                <a:cs typeface="Arial" pitchFamily="34" charset="0"/>
              </a:rPr>
              <a:t>-1</a:t>
            </a:r>
            <a:r>
              <a:rPr lang="es-ES" sz="2400" dirty="0" smtClean="0">
                <a:latin typeface="Arial" pitchFamily="34" charset="0"/>
                <a:cs typeface="Arial" pitchFamily="34" charset="0"/>
              </a:rPr>
              <a:t>. </a:t>
            </a:r>
          </a:p>
          <a:p>
            <a:pPr algn="just">
              <a:buNone/>
            </a:pPr>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En la región nororiental (Sucumbíos, Napo y Orellana) se cultivan alrededor de 1 700 ha</a:t>
            </a:r>
            <a:r>
              <a:rPr lang="es-ES" sz="2400" baseline="30000" dirty="0" smtClean="0">
                <a:latin typeface="Arial" pitchFamily="34" charset="0"/>
                <a:cs typeface="Arial" pitchFamily="34" charset="0"/>
              </a:rPr>
              <a:t>-1</a:t>
            </a:r>
            <a:r>
              <a:rPr lang="es-ES" sz="2400" dirty="0" smtClean="0">
                <a:latin typeface="Arial" pitchFamily="34" charset="0"/>
                <a:cs typeface="Arial" pitchFamily="34" charset="0"/>
              </a:rPr>
              <a:t>.</a:t>
            </a:r>
          </a:p>
          <a:p>
            <a:pPr algn="just">
              <a:buNone/>
            </a:pPr>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Bien en que se utiliza la yuca: El 80% se destina para consumo fresco y el 20% restante se destina a la industria (harina y cerveza). </a:t>
            </a:r>
          </a:p>
          <a:p>
            <a:pPr algn="just">
              <a:buNone/>
            </a:pPr>
            <a:endParaRPr lang="es-ES" dirty="0" smtClean="0">
              <a:latin typeface="Arial" pitchFamily="34" charset="0"/>
              <a:cs typeface="Arial" pitchFamily="34" charset="0"/>
            </a:endParaRPr>
          </a:p>
          <a:p>
            <a:pPr>
              <a:buNone/>
            </a:pPr>
            <a:endParaRPr lang="es-ES" dirty="0"/>
          </a:p>
        </p:txBody>
      </p:sp>
      <p:sp>
        <p:nvSpPr>
          <p:cNvPr id="4" name="3 Rectángulo"/>
          <p:cNvSpPr/>
          <p:nvPr/>
        </p:nvSpPr>
        <p:spPr>
          <a:xfrm>
            <a:off x="2051720" y="332656"/>
            <a:ext cx="4968552"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smtClean="0">
                <a:solidFill>
                  <a:schemeClr val="tx1">
                    <a:lumMod val="75000"/>
                    <a:lumOff val="25000"/>
                  </a:schemeClr>
                </a:solidFill>
              </a:rPr>
              <a:t>INTRODUCCION</a:t>
            </a:r>
            <a:endParaRPr lang="es-ES" sz="4000" dirty="0">
              <a:solidFill>
                <a:schemeClr val="tx1">
                  <a:lumMod val="75000"/>
                  <a:lumOff val="25000"/>
                </a:schemeClr>
              </a:solidFill>
            </a:endParaRPr>
          </a:p>
        </p:txBody>
      </p:sp>
      <p:pic>
        <p:nvPicPr>
          <p:cNvPr id="24578" name="Picture 2"/>
          <p:cNvPicPr>
            <a:picLocks noChangeAspect="1" noChangeArrowheads="1"/>
          </p:cNvPicPr>
          <p:nvPr/>
        </p:nvPicPr>
        <p:blipFill>
          <a:blip r:embed="rId2" cstate="print"/>
          <a:srcRect/>
          <a:stretch>
            <a:fillRect/>
          </a:stretch>
        </p:blipFill>
        <p:spPr bwMode="auto">
          <a:xfrm>
            <a:off x="827584" y="5758037"/>
            <a:ext cx="1634877" cy="1099963"/>
          </a:xfrm>
          <a:prstGeom prst="rect">
            <a:avLst/>
          </a:prstGeom>
          <a:noFill/>
          <a:ln w="9525">
            <a:noFill/>
            <a:miter lim="800000"/>
            <a:headEnd/>
            <a:tailEnd/>
          </a:ln>
        </p:spPr>
      </p:pic>
      <p:pic>
        <p:nvPicPr>
          <p:cNvPr id="24580" name="Picture 4" descr="http://ccs.infospace.com/ClickHandler.ashx?du=http%3a%2f%2fapi.ning.com%2ffiles%2fN2H5YJqUALPOJTrD10tLZD7afszy5xkj4CqUQO2QUeofRT4*oR1ue5ZWCg7gB1eAiVQnw5AngFGlsxIsE1TxB9kW2Msc6lmu%2fYUCAPARABMNVICHADACOLOMBIA.jpg%3fwidth%3d737%26height%3d552&amp;ru=http%3a%2f%2fapi.ning.com%2ffiles%2fN2H5YJqUALPOJTrD10tLZD7afszy5xkj4CqUQO2QUeofRT4*oR1ue5ZWCg7gB1eAiVQnw5AngFGlsxIsE1TxB9kW2Msc6lmu%2fYUCAPARABMNVICHADACOLOMBIA.jpg%3fwidth%3d737%26height%3d552&amp;ld=20140227&amp;ap=9&amp;app=1&amp;c=im.s1.oes.hp&amp;s=ims1oes&amp;coi=772&amp;cop=main-title&amp;euip=192.188.58.173&amp;npp=9&amp;p=0&amp;pp=0&amp;pvaid=760e7d7741c54eac91ed1c042a12afbf&amp;ep=9&amp;mid=9&amp;en=8VQDhNXFIEvcaOQ7tlK7Go4qXXVsTiW%2fe3FSaaaVYA4%3d&amp;hash=CF13DB1EEFB27A9A1534468185598235"/>
          <p:cNvPicPr>
            <a:picLocks noChangeAspect="1" noChangeArrowheads="1"/>
          </p:cNvPicPr>
          <p:nvPr/>
        </p:nvPicPr>
        <p:blipFill>
          <a:blip r:embed="rId3" cstate="print"/>
          <a:srcRect/>
          <a:stretch>
            <a:fillRect/>
          </a:stretch>
        </p:blipFill>
        <p:spPr bwMode="auto">
          <a:xfrm>
            <a:off x="2915816" y="5751714"/>
            <a:ext cx="1476435" cy="1106286"/>
          </a:xfrm>
          <a:prstGeom prst="rect">
            <a:avLst/>
          </a:prstGeom>
          <a:noFill/>
        </p:spPr>
      </p:pic>
      <p:pic>
        <p:nvPicPr>
          <p:cNvPr id="24582" name="Picture 6" descr="http://ccs.infospace.com/ClickHandler.ashx?du=http%3a%2f%2fgalapagoslastminute.files.wordpress.com%2f2010%2f06%2fpan-de-yuca1.jpg&amp;ru=http%3a%2f%2fgalapagoslastminute.files.wordpress.com%2f2010%2f06%2fpan-de-yuca1.jpg&amp;ld=20140227&amp;ap=18&amp;app=1&amp;c=im.s1.oes.hp&amp;s=ims1oes&amp;coi=772&amp;cop=main-title&amp;euip=192.188.58.173&amp;npp=18&amp;p=0&amp;pp=0&amp;pvaid=4a4b6534766d40f4866574dbaa6edd52&amp;ep=18&amp;mid=9&amp;en=8VQDhNXFIEvcaOQ7tlK7Go4qXXVsTiW%2fe3FSaaaVYA4%3d&amp;hash=8760E51DAD9E3FBABBEC690DCD4F51B7"/>
          <p:cNvPicPr>
            <a:picLocks noChangeAspect="1" noChangeArrowheads="1"/>
          </p:cNvPicPr>
          <p:nvPr/>
        </p:nvPicPr>
        <p:blipFill>
          <a:blip r:embed="rId4" cstate="print"/>
          <a:srcRect/>
          <a:stretch>
            <a:fillRect/>
          </a:stretch>
        </p:blipFill>
        <p:spPr bwMode="auto">
          <a:xfrm>
            <a:off x="4860032" y="5740747"/>
            <a:ext cx="1488971" cy="1117253"/>
          </a:xfrm>
          <a:prstGeom prst="rect">
            <a:avLst/>
          </a:prstGeom>
          <a:noFill/>
        </p:spPr>
      </p:pic>
      <p:pic>
        <p:nvPicPr>
          <p:cNvPr id="24584" name="Picture 8" descr="http://ccs.infospace.com/ClickHandler.ashx?du=http%3a%2f%2f2.fimagenes.com%2fi%2f4%2f4%2fc3%2f412_79224_2379642_498596.jpg&amp;ru=http%3a%2f%2f2.fimagenes.com%2fi%2f4%2f4%2fc3%2f412_79224_2379642_498596.jpg&amp;ld=20140227&amp;ap=12&amp;app=1&amp;c=im.s1.oes.hp&amp;s=ims1oes&amp;coi=772&amp;cop=main-title&amp;euip=192.188.58.173&amp;npp=12&amp;p=0&amp;pp=0&amp;pvaid=4276cc0e97834b8cb033216cdaed856e&amp;ep=12&amp;mid=9&amp;en=8VQDhNXFIEvcaOQ7tlK7Go4qXXVsTiW%2fe3FSaaaVYA4%3d&amp;hash=53E7F1F3A1F7C01FF6573E12683B6753"/>
          <p:cNvPicPr>
            <a:picLocks noChangeAspect="1" noChangeArrowheads="1"/>
          </p:cNvPicPr>
          <p:nvPr/>
        </p:nvPicPr>
        <p:blipFill>
          <a:blip r:embed="rId5" cstate="print"/>
          <a:srcRect/>
          <a:stretch>
            <a:fillRect/>
          </a:stretch>
        </p:blipFill>
        <p:spPr bwMode="auto">
          <a:xfrm>
            <a:off x="6876256" y="5733257"/>
            <a:ext cx="1499658" cy="1124743"/>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ox(in)">
                                      <p:cBhvr>
                                        <p:cTn id="22" dur="500"/>
                                        <p:tgtEl>
                                          <p:spTgt spid="2">
                                            <p:txEl>
                                              <p:pRg st="6" end="6"/>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4580"/>
                                        </p:tgtEl>
                                        <p:attrNameLst>
                                          <p:attrName>style.visibility</p:attrName>
                                        </p:attrNameLst>
                                      </p:cBhvr>
                                      <p:to>
                                        <p:strVal val="visible"/>
                                      </p:to>
                                    </p:set>
                                    <p:animEffect transition="in" filter="box(in)">
                                      <p:cBhvr>
                                        <p:cTn id="25" dur="500"/>
                                        <p:tgtEl>
                                          <p:spTgt spid="24580"/>
                                        </p:tgtEl>
                                      </p:cBhvr>
                                    </p:animEffect>
                                  </p:childTnLst>
                                </p:cTn>
                              </p:par>
                              <p:par>
                                <p:cTn id="26" presetID="4" presetClass="entr" presetSubtype="16" fill="hold" nodeType="withEffect">
                                  <p:stCondLst>
                                    <p:cond delay="0"/>
                                  </p:stCondLst>
                                  <p:childTnLst>
                                    <p:set>
                                      <p:cBhvr>
                                        <p:cTn id="27" dur="1" fill="hold">
                                          <p:stCondLst>
                                            <p:cond delay="0"/>
                                          </p:stCondLst>
                                        </p:cTn>
                                        <p:tgtEl>
                                          <p:spTgt spid="24582"/>
                                        </p:tgtEl>
                                        <p:attrNameLst>
                                          <p:attrName>style.visibility</p:attrName>
                                        </p:attrNameLst>
                                      </p:cBhvr>
                                      <p:to>
                                        <p:strVal val="visible"/>
                                      </p:to>
                                    </p:set>
                                    <p:animEffect transition="in" filter="box(in)">
                                      <p:cBhvr>
                                        <p:cTn id="28" dur="500"/>
                                        <p:tgtEl>
                                          <p:spTgt spid="24582"/>
                                        </p:tgtEl>
                                      </p:cBhvr>
                                    </p:animEffect>
                                  </p:childTnLst>
                                </p:cTn>
                              </p:par>
                              <p:par>
                                <p:cTn id="29" presetID="4" presetClass="entr" presetSubtype="16" fill="hold" nodeType="withEffect">
                                  <p:stCondLst>
                                    <p:cond delay="0"/>
                                  </p:stCondLst>
                                  <p:childTnLst>
                                    <p:set>
                                      <p:cBhvr>
                                        <p:cTn id="30" dur="1" fill="hold">
                                          <p:stCondLst>
                                            <p:cond delay="0"/>
                                          </p:stCondLst>
                                        </p:cTn>
                                        <p:tgtEl>
                                          <p:spTgt spid="24584"/>
                                        </p:tgtEl>
                                        <p:attrNameLst>
                                          <p:attrName>style.visibility</p:attrName>
                                        </p:attrNameLst>
                                      </p:cBhvr>
                                      <p:to>
                                        <p:strVal val="visible"/>
                                      </p:to>
                                    </p:set>
                                    <p:animEffect transition="in" filter="box(in)">
                                      <p:cBhvr>
                                        <p:cTn id="31"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12776"/>
            <a:ext cx="8229600" cy="4594515"/>
          </a:xfrm>
        </p:spPr>
        <p:txBody>
          <a:bodyPr>
            <a:normAutofit fontScale="85000" lnSpcReduction="20000"/>
          </a:bodyPr>
          <a:lstStyle/>
          <a:p>
            <a:pPr lvl="0" algn="just"/>
            <a:r>
              <a:rPr lang="es-ES" dirty="0" smtClean="0"/>
              <a:t>El rendimiento obtenido en el tratamiento limpio todo el tiempo es de 34 300 kg/</a:t>
            </a:r>
            <a:r>
              <a:rPr lang="es-ES_tradnl" dirty="0" smtClean="0"/>
              <a:t>ha</a:t>
            </a:r>
            <a:r>
              <a:rPr lang="es-ES_tradnl" baseline="30000" dirty="0" smtClean="0"/>
              <a:t>-1</a:t>
            </a:r>
            <a:r>
              <a:rPr lang="es-ES" dirty="0" smtClean="0"/>
              <a:t>, mientras que en el tratamiento que permaneció todo el tiempo con malezas su producción fue de 13 200  kg/</a:t>
            </a:r>
            <a:r>
              <a:rPr lang="es-ES_tradnl" dirty="0" smtClean="0"/>
              <a:t>ha</a:t>
            </a:r>
            <a:r>
              <a:rPr lang="es-ES_tradnl" baseline="30000" dirty="0" smtClean="0"/>
              <a:t>-1</a:t>
            </a:r>
            <a:r>
              <a:rPr lang="es-ES" dirty="0" smtClean="0"/>
              <a:t>. Con una perdida de producción del 61.5%.</a:t>
            </a:r>
          </a:p>
          <a:p>
            <a:pPr marL="109728" lvl="0" indent="0" algn="just">
              <a:buNone/>
            </a:pPr>
            <a:endParaRPr lang="es-ES" dirty="0" smtClean="0"/>
          </a:p>
          <a:p>
            <a:pPr lvl="0" algn="just"/>
            <a:r>
              <a:rPr lang="es-ES" dirty="0" smtClean="0"/>
              <a:t>Se determinó que el PCCM para la densidad 15 625 plantas ha</a:t>
            </a:r>
            <a:r>
              <a:rPr lang="es-ES" baseline="30000" dirty="0" smtClean="0"/>
              <a:t>-1</a:t>
            </a:r>
            <a:r>
              <a:rPr lang="es-ES" dirty="0" smtClean="0"/>
              <a:t> es de 23 días, a partir del día 42, de la siembra por lo que a partir del día 65 el cultivo cubre los espacios.</a:t>
            </a:r>
          </a:p>
          <a:p>
            <a:pPr marL="109728" lvl="0" indent="0" algn="just">
              <a:buNone/>
            </a:pPr>
            <a:endParaRPr lang="es-ES" dirty="0" smtClean="0"/>
          </a:p>
          <a:p>
            <a:pPr lvl="0" algn="just"/>
            <a:r>
              <a:rPr lang="es-ES" dirty="0" smtClean="0"/>
              <a:t>En cuanto al PCCM para la densidad 10 000 plantas ha</a:t>
            </a:r>
            <a:r>
              <a:rPr lang="es-ES" baseline="30000" dirty="0" smtClean="0"/>
              <a:t>-1</a:t>
            </a:r>
            <a:r>
              <a:rPr lang="es-ES" dirty="0" smtClean="0"/>
              <a:t>es de 79 días, a partir del día 44, de la siembra por lo que a partir del día 123 el cultivo cubre los espacios.</a:t>
            </a:r>
          </a:p>
        </p:txBody>
      </p:sp>
      <p:sp>
        <p:nvSpPr>
          <p:cNvPr id="3" name="2 Título"/>
          <p:cNvSpPr>
            <a:spLocks noGrp="1"/>
          </p:cNvSpPr>
          <p:nvPr>
            <p:ph type="title"/>
          </p:nvPr>
        </p:nvSpPr>
        <p:spPr>
          <a:xfrm>
            <a:off x="2627784" y="260648"/>
            <a:ext cx="4320480" cy="864096"/>
          </a:xfrm>
        </p:spPr>
        <p:style>
          <a:lnRef idx="2">
            <a:schemeClr val="accent1"/>
          </a:lnRef>
          <a:fillRef idx="1">
            <a:schemeClr val="lt1"/>
          </a:fillRef>
          <a:effectRef idx="0">
            <a:schemeClr val="accent1"/>
          </a:effectRef>
          <a:fontRef idx="minor">
            <a:schemeClr val="dk1"/>
          </a:fontRef>
        </p:style>
        <p:txBody>
          <a:bodyPr/>
          <a:lstStyle/>
          <a:p>
            <a:r>
              <a:rPr lang="en-US" dirty="0" smtClean="0"/>
              <a:t>CONCLUSIONES</a:t>
            </a:r>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heckerboard(across)">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28604"/>
            <a:ext cx="8229600" cy="5578687"/>
          </a:xfrm>
        </p:spPr>
        <p:txBody>
          <a:bodyPr>
            <a:normAutofit fontScale="85000" lnSpcReduction="10000"/>
          </a:bodyPr>
          <a:lstStyle/>
          <a:p>
            <a:pPr lvl="0" algn="just"/>
            <a:r>
              <a:rPr lang="es-ES" dirty="0" smtClean="0"/>
              <a:t>Se concluye que aunque no hay diferencias significativas en la producción entre las dos densidades, el PCCM es más prolongado en días para la densidad 10000 planta ha</a:t>
            </a:r>
            <a:r>
              <a:rPr lang="es-ES" baseline="30000" dirty="0" smtClean="0"/>
              <a:t>-1</a:t>
            </a:r>
            <a:r>
              <a:rPr lang="es-ES" dirty="0" smtClean="0"/>
              <a:t>, por lo tanto los costos operativos son mayores.</a:t>
            </a:r>
          </a:p>
          <a:p>
            <a:pPr algn="just">
              <a:buNone/>
            </a:pPr>
            <a:endParaRPr lang="es-ES" dirty="0" smtClean="0"/>
          </a:p>
          <a:p>
            <a:pPr lvl="0" algn="just"/>
            <a:r>
              <a:rPr lang="es-ES" dirty="0" smtClean="0"/>
              <a:t>La maleza predominante fue </a:t>
            </a:r>
            <a:r>
              <a:rPr lang="es-ES" i="1" dirty="0" err="1" smtClean="0"/>
              <a:t>Rottboelia</a:t>
            </a:r>
            <a:r>
              <a:rPr lang="es-ES" i="1" dirty="0" smtClean="0"/>
              <a:t> </a:t>
            </a:r>
            <a:r>
              <a:rPr lang="es-ES" i="1" dirty="0" err="1" smtClean="0"/>
              <a:t>cochinchinensis</a:t>
            </a:r>
            <a:r>
              <a:rPr lang="es-ES" dirty="0" smtClean="0"/>
              <a:t> </a:t>
            </a:r>
            <a:r>
              <a:rPr lang="es-ES" dirty="0"/>
              <a:t>con </a:t>
            </a:r>
            <a:r>
              <a:rPr lang="es-ES" dirty="0" smtClean="0"/>
              <a:t>una influencia relativa por encima del 55% en ambas densidades, seguido de los </a:t>
            </a:r>
            <a:r>
              <a:rPr lang="es-ES" i="1" dirty="0" err="1"/>
              <a:t>Pityrogramma</a:t>
            </a:r>
            <a:r>
              <a:rPr lang="es-ES" i="1" dirty="0"/>
              <a:t> </a:t>
            </a:r>
            <a:r>
              <a:rPr lang="es-ES" i="1" dirty="0" smtClean="0"/>
              <a:t>calomelanos</a:t>
            </a:r>
            <a:r>
              <a:rPr lang="es-ES" dirty="0" smtClean="0"/>
              <a:t> (helechos) y </a:t>
            </a:r>
            <a:r>
              <a:rPr lang="es-ES" i="1" dirty="0" err="1" smtClean="0"/>
              <a:t>Phyllanthus</a:t>
            </a:r>
            <a:r>
              <a:rPr lang="es-ES" i="1" dirty="0" smtClean="0"/>
              <a:t> </a:t>
            </a:r>
            <a:r>
              <a:rPr lang="es-ES" i="1" dirty="0" err="1"/>
              <a:t>niruri</a:t>
            </a:r>
            <a:r>
              <a:rPr lang="es-ES" i="1" dirty="0"/>
              <a:t> </a:t>
            </a:r>
            <a:r>
              <a:rPr lang="es-ES" i="1" dirty="0" smtClean="0"/>
              <a:t> </a:t>
            </a:r>
            <a:r>
              <a:rPr lang="es-ES" dirty="0" smtClean="0"/>
              <a:t>por debajo del 35% en todos los tratamientos. </a:t>
            </a:r>
          </a:p>
          <a:p>
            <a:pPr marL="109728" lvl="0" indent="0" algn="just">
              <a:buNone/>
            </a:pPr>
            <a:endParaRPr lang="es-ES" dirty="0" smtClean="0"/>
          </a:p>
          <a:p>
            <a:pPr lvl="0" algn="just"/>
            <a:r>
              <a:rPr lang="es-ES" i="1" dirty="0" err="1" smtClean="0"/>
              <a:t>Rottboelia</a:t>
            </a:r>
            <a:r>
              <a:rPr lang="es-ES" i="1" dirty="0" smtClean="0"/>
              <a:t> </a:t>
            </a:r>
            <a:r>
              <a:rPr lang="es-ES" i="1" dirty="0" err="1" smtClean="0"/>
              <a:t>cochinchinensis</a:t>
            </a:r>
            <a:r>
              <a:rPr lang="es-ES" dirty="0" smtClean="0"/>
              <a:t> fue considerada la maleza de mayor importancia en el cultivo de yuca, por ser altamente perjudicial, agresiva, de rápido crecimiento y alcanzo una altura de dos metros.</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85860"/>
            <a:ext cx="8229600" cy="4929222"/>
          </a:xfrm>
        </p:spPr>
        <p:txBody>
          <a:bodyPr>
            <a:normAutofit lnSpcReduction="10000"/>
          </a:bodyPr>
          <a:lstStyle/>
          <a:p>
            <a:pPr marL="624078" lvl="0" indent="-514350" algn="just">
              <a:buFont typeface="+mj-lt"/>
              <a:buAutoNum type="arabicPeriod"/>
            </a:pPr>
            <a:r>
              <a:rPr lang="es-ES" dirty="0" smtClean="0"/>
              <a:t>Sin importar cual sea el distanciamiento siempre es necesario mantener el cultivo libre de malezas para obtener la mayor producción. Las malezas pueden reducir la producción en mas de un 60 %.</a:t>
            </a:r>
          </a:p>
          <a:p>
            <a:pPr marL="624078" indent="-514350" algn="just">
              <a:buFont typeface="+mj-lt"/>
              <a:buAutoNum type="arabicPeriod"/>
            </a:pPr>
            <a:endParaRPr lang="es-ES" dirty="0" smtClean="0"/>
          </a:p>
          <a:p>
            <a:pPr marL="624078" lvl="0" indent="-514350" algn="just">
              <a:buFont typeface="+mj-lt"/>
              <a:buAutoNum type="arabicPeriod"/>
            </a:pPr>
            <a:r>
              <a:rPr lang="es-ES" dirty="0" smtClean="0"/>
              <a:t>Si el cultivo es sembrado a 1 x 1 m. se recomienda realizar tres controles de malezas de forma manual para obtener los mejores resultados, especialmente dentro de los primeros 123 días, estos son al día 40, 80 y al día 120.</a:t>
            </a:r>
          </a:p>
          <a:p>
            <a:pPr marL="624078" indent="-514350" algn="just">
              <a:buFont typeface="+mj-lt"/>
              <a:buAutoNum type="arabicPeriod"/>
            </a:pPr>
            <a:endParaRPr lang="es-ES" dirty="0" smtClean="0"/>
          </a:p>
          <a:p>
            <a:endParaRPr lang="es-ES" dirty="0"/>
          </a:p>
        </p:txBody>
      </p:sp>
      <p:sp>
        <p:nvSpPr>
          <p:cNvPr id="3" name="2 Título"/>
          <p:cNvSpPr>
            <a:spLocks noGrp="1"/>
          </p:cNvSpPr>
          <p:nvPr>
            <p:ph type="title"/>
          </p:nvPr>
        </p:nvSpPr>
        <p:spPr>
          <a:xfrm>
            <a:off x="1907704" y="188640"/>
            <a:ext cx="5472608" cy="864096"/>
          </a:xfrm>
        </p:spPr>
        <p:style>
          <a:lnRef idx="2">
            <a:schemeClr val="accent4"/>
          </a:lnRef>
          <a:fillRef idx="1">
            <a:schemeClr val="lt1"/>
          </a:fillRef>
          <a:effectRef idx="0">
            <a:schemeClr val="accent4"/>
          </a:effectRef>
          <a:fontRef idx="minor">
            <a:schemeClr val="dk1"/>
          </a:fontRef>
        </p:style>
        <p:txBody>
          <a:bodyPr/>
          <a:lstStyle/>
          <a:p>
            <a:r>
              <a:rPr lang="en-US" dirty="0" smtClean="0"/>
              <a:t>RECOMENDACIONES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928670"/>
            <a:ext cx="8229600" cy="4525963"/>
          </a:xfrm>
        </p:spPr>
        <p:txBody>
          <a:bodyPr>
            <a:normAutofit fontScale="92500" lnSpcReduction="10000"/>
          </a:bodyPr>
          <a:lstStyle/>
          <a:p>
            <a:pPr marL="624078" lvl="0" indent="-514350" algn="just">
              <a:buFont typeface="+mj-lt"/>
              <a:buAutoNum type="arabicPeriod"/>
            </a:pPr>
            <a:r>
              <a:rPr lang="es-ES" dirty="0" smtClean="0"/>
              <a:t>Si el cultivo es sembrado a 0.80 x 0.80 m. se podría realizar dos controles de malezas de forma manual, uno al día 30 y el otro al día 60, para obtener los mejores rendimientos en cuanto a producción. </a:t>
            </a:r>
          </a:p>
          <a:p>
            <a:pPr marL="624078" lvl="0" indent="-514350" algn="just">
              <a:buFont typeface="+mj-lt"/>
              <a:buAutoNum type="arabicPeriod"/>
            </a:pPr>
            <a:endParaRPr lang="es-ES" dirty="0" smtClean="0"/>
          </a:p>
          <a:p>
            <a:pPr marL="624078" indent="-514350" algn="just">
              <a:buFont typeface="+mj-lt"/>
              <a:buAutoNum type="arabicPeriod"/>
            </a:pPr>
            <a:r>
              <a:rPr lang="es-ES" dirty="0" smtClean="0"/>
              <a:t>Se recomienda incrementar la densidad de siembra de la yuca, sembrando a 0.80 x 0.80 m. esto reducirá los costos de producción (menos control de malezas), sin afectar el rendimiento del cultivo. </a:t>
            </a:r>
          </a:p>
          <a:p>
            <a:pPr marL="624078" lvl="0" indent="-514350" algn="just">
              <a:buNone/>
            </a:pPr>
            <a:r>
              <a:rPr lang="es-ES" dirty="0" smtClean="0"/>
              <a:t> </a:t>
            </a:r>
          </a:p>
          <a:p>
            <a:endParaRPr lang="es-ES"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5242594"/>
          </a:xfrm>
        </p:spPr>
        <p:txBody>
          <a:bodyPr>
            <a:noAutofit/>
          </a:bodyPr>
          <a:lstStyle/>
          <a:p>
            <a:pPr algn="ctr"/>
            <a:r>
              <a:rPr lang="es-EC" sz="6600" dirty="0" smtClean="0">
                <a:solidFill>
                  <a:schemeClr val="tx1">
                    <a:lumMod val="95000"/>
                    <a:lumOff val="5000"/>
                  </a:schemeClr>
                </a:solidFill>
                <a:latin typeface="Castellar" pitchFamily="18" charset="0"/>
              </a:rPr>
              <a:t>GRACIAS </a:t>
            </a:r>
            <a:br>
              <a:rPr lang="es-EC" sz="6600" dirty="0" smtClean="0">
                <a:solidFill>
                  <a:schemeClr val="tx1">
                    <a:lumMod val="95000"/>
                    <a:lumOff val="5000"/>
                  </a:schemeClr>
                </a:solidFill>
                <a:latin typeface="Castellar" pitchFamily="18" charset="0"/>
              </a:rPr>
            </a:br>
            <a:r>
              <a:rPr lang="es-EC" sz="6600" dirty="0" smtClean="0">
                <a:solidFill>
                  <a:schemeClr val="tx1">
                    <a:lumMod val="95000"/>
                    <a:lumOff val="5000"/>
                  </a:schemeClr>
                </a:solidFill>
                <a:latin typeface="Castellar" pitchFamily="18" charset="0"/>
              </a:rPr>
              <a:t>POR su </a:t>
            </a:r>
            <a:br>
              <a:rPr lang="es-EC" sz="6600" dirty="0" smtClean="0">
                <a:solidFill>
                  <a:schemeClr val="tx1">
                    <a:lumMod val="95000"/>
                    <a:lumOff val="5000"/>
                  </a:schemeClr>
                </a:solidFill>
                <a:latin typeface="Castellar" pitchFamily="18" charset="0"/>
              </a:rPr>
            </a:br>
            <a:r>
              <a:rPr lang="es-EC" sz="6600" dirty="0" smtClean="0">
                <a:solidFill>
                  <a:schemeClr val="tx1">
                    <a:lumMod val="95000"/>
                    <a:lumOff val="5000"/>
                  </a:schemeClr>
                </a:solidFill>
                <a:latin typeface="Castellar" pitchFamily="18" charset="0"/>
              </a:rPr>
              <a:t>ATENCIÓN!!</a:t>
            </a:r>
            <a:endParaRPr lang="es-EC" sz="6600" dirty="0">
              <a:solidFill>
                <a:schemeClr val="tx1">
                  <a:lumMod val="95000"/>
                  <a:lumOff val="5000"/>
                </a:schemeClr>
              </a:solidFill>
              <a:latin typeface="Castellar" pitchFamily="18" charset="0"/>
            </a:endParaRPr>
          </a:p>
        </p:txBody>
      </p:sp>
    </p:spTree>
    <p:extLst>
      <p:ext uri="{BB962C8B-B14F-4D97-AF65-F5344CB8AC3E}">
        <p14:creationId xmlns:p14="http://schemas.microsoft.com/office/powerpoint/2010/main" val="27892957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FOTO  TESIS\Foto0594.jpg"/>
          <p:cNvPicPr>
            <a:picLocks noChangeAspect="1" noChangeArrowheads="1"/>
          </p:cNvPicPr>
          <p:nvPr/>
        </p:nvPicPr>
        <p:blipFill>
          <a:blip r:embed="rId2" cstate="print">
            <a:lum bright="-25000" contrast="-40000"/>
          </a:blip>
          <a:srcRect/>
          <a:stretch>
            <a:fillRect/>
          </a:stretch>
        </p:blipFill>
        <p:spPr bwMode="auto">
          <a:xfrm>
            <a:off x="0" y="0"/>
            <a:ext cx="9146479" cy="6858000"/>
          </a:xfrm>
          <a:prstGeom prst="rect">
            <a:avLst/>
          </a:prstGeom>
          <a:noFill/>
        </p:spPr>
      </p:pic>
      <p:sp>
        <p:nvSpPr>
          <p:cNvPr id="2" name="1 Marcador de contenido"/>
          <p:cNvSpPr>
            <a:spLocks noGrp="1"/>
          </p:cNvSpPr>
          <p:nvPr>
            <p:ph idx="1"/>
          </p:nvPr>
        </p:nvSpPr>
        <p:spPr>
          <a:xfrm>
            <a:off x="457200" y="620689"/>
            <a:ext cx="8229600" cy="4680520"/>
          </a:xfrm>
        </p:spPr>
        <p:txBody>
          <a:bodyPr>
            <a:normAutofit/>
          </a:bodyPr>
          <a:lstStyle/>
          <a:p>
            <a:pPr algn="just"/>
            <a:r>
              <a:rPr lang="es-E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La yuca es una planta leñosa, cuya raíz es rica en carbohidratos, es tolerante a plagas, enfermedades y sequía</a:t>
            </a:r>
          </a:p>
          <a:p>
            <a:pPr marL="109728" indent="0" algn="just">
              <a:buNone/>
            </a:pPr>
            <a:endParaRPr lang="es-E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es-E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El control </a:t>
            </a:r>
            <a:r>
              <a:rPr lang="es-ES" sz="2400" dirty="0">
                <a:solidFill>
                  <a:srgbClr val="FFFF00"/>
                </a:solidFill>
                <a:effectLst>
                  <a:outerShdw blurRad="38100" dist="38100" dir="2700000" algn="tl">
                    <a:srgbClr val="000000">
                      <a:alpha val="43137"/>
                    </a:srgbClr>
                  </a:outerShdw>
                </a:effectLst>
                <a:latin typeface="Arial" pitchFamily="34" charset="0"/>
                <a:cs typeface="Arial" pitchFamily="34" charset="0"/>
              </a:rPr>
              <a:t>de malezas es uno de los factores </a:t>
            </a:r>
            <a:r>
              <a:rPr lang="es-E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mas importantes </a:t>
            </a:r>
            <a:r>
              <a:rPr lang="es-ES" sz="2400" dirty="0">
                <a:solidFill>
                  <a:srgbClr val="FFFF00"/>
                </a:solidFill>
                <a:effectLst>
                  <a:outerShdw blurRad="38100" dist="38100" dir="2700000" algn="tl">
                    <a:srgbClr val="000000">
                      <a:alpha val="43137"/>
                    </a:srgbClr>
                  </a:outerShdw>
                </a:effectLst>
                <a:latin typeface="Arial" pitchFamily="34" charset="0"/>
                <a:cs typeface="Arial" pitchFamily="34" charset="0"/>
              </a:rPr>
              <a:t>para obtener altos </a:t>
            </a:r>
            <a:r>
              <a:rPr lang="es-E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rendimientos dentro de un cultivo. </a:t>
            </a:r>
          </a:p>
          <a:p>
            <a:pPr algn="just"/>
            <a:endParaRPr lang="es-E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es-ES" sz="2400" dirty="0">
                <a:solidFill>
                  <a:srgbClr val="FFFF00"/>
                </a:solidFill>
                <a:effectLst>
                  <a:outerShdw blurRad="38100" dist="38100" dir="2700000" algn="tl">
                    <a:srgbClr val="000000">
                      <a:alpha val="43137"/>
                    </a:srgbClr>
                  </a:outerShdw>
                </a:effectLst>
                <a:latin typeface="Arial" pitchFamily="34" charset="0"/>
                <a:cs typeface="Arial" pitchFamily="34" charset="0"/>
              </a:rPr>
              <a:t>El grado de interferencia entre las malezas y el cultivo dependen de varios factores relacionados con la maleza invasora y el </a:t>
            </a:r>
            <a:r>
              <a:rPr lang="es-E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cultivo</a:t>
            </a:r>
          </a:p>
          <a:p>
            <a:pPr algn="just"/>
            <a:endParaRPr lang="es-E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endParaRPr lang="es-E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196752"/>
            <a:ext cx="8229600" cy="1296144"/>
          </a:xfrm>
        </p:spPr>
        <p:txBody>
          <a:bodyPr/>
          <a:lstStyle/>
          <a:p>
            <a:pPr lvl="0" algn="just"/>
            <a:r>
              <a:rPr lang="es-ES" sz="2400" dirty="0" smtClean="0">
                <a:latin typeface="Arial" pitchFamily="34" charset="0"/>
                <a:cs typeface="Arial" pitchFamily="34" charset="0"/>
              </a:rPr>
              <a:t>Determinar el periodo crítico de control de malezas en yuca (</a:t>
            </a:r>
            <a:r>
              <a:rPr lang="es-ES" sz="2400" i="1" dirty="0" err="1" smtClean="0">
                <a:latin typeface="Arial" pitchFamily="34" charset="0"/>
                <a:cs typeface="Arial" pitchFamily="34" charset="0"/>
              </a:rPr>
              <a:t>Manihot</a:t>
            </a:r>
            <a:r>
              <a:rPr lang="es-ES" sz="2400" i="1" dirty="0" smtClean="0">
                <a:latin typeface="Arial" pitchFamily="34" charset="0"/>
                <a:cs typeface="Arial" pitchFamily="34" charset="0"/>
              </a:rPr>
              <a:t> </a:t>
            </a:r>
            <a:r>
              <a:rPr lang="es-ES" sz="2400" i="1" dirty="0" err="1" smtClean="0">
                <a:latin typeface="Arial" pitchFamily="34" charset="0"/>
                <a:cs typeface="Arial" pitchFamily="34" charset="0"/>
              </a:rPr>
              <a:t>esculenta</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Crantz</a:t>
            </a:r>
            <a:r>
              <a:rPr lang="es-ES" sz="2400" dirty="0" smtClean="0">
                <a:latin typeface="Arial" pitchFamily="34" charset="0"/>
                <a:cs typeface="Arial" pitchFamily="34" charset="0"/>
              </a:rPr>
              <a:t>.) sembrado a dos densidades, </a:t>
            </a:r>
            <a:r>
              <a:rPr lang="es-MX" sz="2400" dirty="0" smtClean="0">
                <a:latin typeface="Arial" pitchFamily="34" charset="0"/>
                <a:cs typeface="Arial" pitchFamily="34" charset="0"/>
              </a:rPr>
              <a:t>en el cantón La Joya de los Sachas</a:t>
            </a:r>
            <a:r>
              <a:rPr lang="es-ES" sz="2400" dirty="0" smtClean="0">
                <a:latin typeface="Arial" pitchFamily="34" charset="0"/>
                <a:cs typeface="Arial" pitchFamily="34" charset="0"/>
              </a:rPr>
              <a:t>.</a:t>
            </a:r>
          </a:p>
          <a:p>
            <a:endParaRPr lang="es-ES" dirty="0"/>
          </a:p>
        </p:txBody>
      </p:sp>
      <p:sp>
        <p:nvSpPr>
          <p:cNvPr id="4" name="2 Título"/>
          <p:cNvSpPr txBox="1">
            <a:spLocks/>
          </p:cNvSpPr>
          <p:nvPr/>
        </p:nvSpPr>
        <p:spPr>
          <a:xfrm>
            <a:off x="1619672" y="274638"/>
            <a:ext cx="6192688" cy="850106"/>
          </a:xfrm>
          <a:prstGeom prst="rect">
            <a:avLst/>
          </a:prstGeom>
          <a:ln>
            <a:solidFill>
              <a:schemeClr val="bg2">
                <a:lumMod val="25000"/>
              </a:schemeClr>
            </a:solidFill>
          </a:ln>
        </p:spPr>
        <p:style>
          <a:lnRef idx="2">
            <a:schemeClr val="dk1"/>
          </a:lnRef>
          <a:fillRef idx="1">
            <a:schemeClr val="lt1"/>
          </a:fillRef>
          <a:effectRef idx="0">
            <a:schemeClr val="dk1"/>
          </a:effectRef>
          <a:fontRef idx="minor">
            <a:schemeClr val="dk1"/>
          </a:fontRef>
        </p:style>
        <p:txBody>
          <a:bodyPr vert="horz"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100" b="1" i="0" strike="noStrike" kern="1200" cap="none" spc="0" normalizeH="0" baseline="0" noProof="0" dirty="0" smtClean="0">
                <a:ln>
                  <a:noFill/>
                </a:ln>
                <a:solidFill>
                  <a:schemeClr val="tx1">
                    <a:lumMod val="75000"/>
                    <a:lumOff val="25000"/>
                  </a:schemeClr>
                </a:solidFill>
                <a:effectLst/>
                <a:uLnTx/>
                <a:uFillTx/>
                <a:latin typeface="+mn-lt"/>
                <a:ea typeface="+mn-ea"/>
                <a:cs typeface="+mn-cs"/>
              </a:rPr>
              <a:t>Objetivo General.</a:t>
            </a:r>
            <a:endParaRPr kumimoji="0" lang="es-EC" sz="4100" b="1" i="0" strike="noStrike" kern="1200" cap="none" spc="0" normalizeH="0" baseline="0" noProof="0" dirty="0">
              <a:ln>
                <a:noFill/>
              </a:ln>
              <a:solidFill>
                <a:schemeClr val="tx1">
                  <a:lumMod val="75000"/>
                  <a:lumOff val="25000"/>
                </a:schemeClr>
              </a:solidFill>
              <a:effectLst>
                <a:outerShdw blurRad="31750" dist="25400" dir="5400000" algn="tl" rotWithShape="0">
                  <a:srgbClr val="000000">
                    <a:alpha val="25000"/>
                  </a:srgbClr>
                </a:outerShdw>
              </a:effectLst>
              <a:uLnTx/>
              <a:uFillTx/>
              <a:latin typeface="+mn-lt"/>
              <a:ea typeface="+mn-ea"/>
              <a:cs typeface="+mn-cs"/>
            </a:endParaRPr>
          </a:p>
        </p:txBody>
      </p:sp>
      <p:sp>
        <p:nvSpPr>
          <p:cNvPr id="6" name="2 Título"/>
          <p:cNvSpPr txBox="1">
            <a:spLocks/>
          </p:cNvSpPr>
          <p:nvPr/>
        </p:nvSpPr>
        <p:spPr>
          <a:xfrm>
            <a:off x="1619672" y="2780928"/>
            <a:ext cx="6120680" cy="803431"/>
          </a:xfrm>
          <a:prstGeom prst="rect">
            <a:avLst/>
          </a:prstGeom>
          <a:ln>
            <a:solidFill>
              <a:schemeClr val="bg2">
                <a:lumMod val="25000"/>
              </a:schemeClr>
            </a:solidFill>
          </a:ln>
        </p:spPr>
        <p:style>
          <a:lnRef idx="2">
            <a:schemeClr val="dk1"/>
          </a:lnRef>
          <a:fillRef idx="1">
            <a:schemeClr val="lt1"/>
          </a:fillRef>
          <a:effectRef idx="0">
            <a:schemeClr val="dk1"/>
          </a:effectRef>
          <a:fontRef idx="minor">
            <a:schemeClr val="dk1"/>
          </a:fontRef>
        </p:style>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100" b="1" i="0" strike="noStrike" kern="1200" cap="none" spc="0" normalizeH="0" baseline="0" noProof="0" dirty="0" smtClean="0">
                <a:ln>
                  <a:noFill/>
                </a:ln>
                <a:solidFill>
                  <a:schemeClr val="tx1">
                    <a:lumMod val="75000"/>
                    <a:lumOff val="25000"/>
                  </a:schemeClr>
                </a:solidFill>
                <a:effectLst/>
                <a:uLnTx/>
                <a:uFillTx/>
                <a:latin typeface="+mn-lt"/>
                <a:ea typeface="+mn-ea"/>
                <a:cs typeface="+mn-cs"/>
              </a:rPr>
              <a:t>Objetivos Específicos.</a:t>
            </a:r>
            <a:endParaRPr kumimoji="0" lang="es-EC" sz="4100" b="1" i="0" strike="noStrike" kern="1200" cap="none" spc="0" normalizeH="0" baseline="0" noProof="0" dirty="0">
              <a:ln>
                <a:noFill/>
              </a:ln>
              <a:solidFill>
                <a:schemeClr val="tx1">
                  <a:lumMod val="75000"/>
                  <a:lumOff val="25000"/>
                </a:schemeClr>
              </a:solidFill>
              <a:effectLst>
                <a:outerShdw blurRad="31750" dist="25400" dir="5400000" algn="tl" rotWithShape="0">
                  <a:srgbClr val="000000">
                    <a:alpha val="25000"/>
                  </a:srgbClr>
                </a:outerShdw>
              </a:effectLst>
              <a:uLnTx/>
              <a:uFillTx/>
              <a:latin typeface="+mn-lt"/>
              <a:ea typeface="+mn-ea"/>
              <a:cs typeface="+mn-cs"/>
            </a:endParaRPr>
          </a:p>
        </p:txBody>
      </p:sp>
      <p:sp>
        <p:nvSpPr>
          <p:cNvPr id="7" name="1 Marcador de contenido"/>
          <p:cNvSpPr txBox="1">
            <a:spLocks/>
          </p:cNvSpPr>
          <p:nvPr/>
        </p:nvSpPr>
        <p:spPr>
          <a:xfrm>
            <a:off x="467544" y="3933056"/>
            <a:ext cx="8229600" cy="2304256"/>
          </a:xfrm>
          <a:prstGeom prst="rect">
            <a:avLst/>
          </a:prstGeom>
        </p:spPr>
        <p:txBody>
          <a:bodyPr vert="horz">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Determinar el rendimiento en base a los componentes de cosecha (número de plantas, número de raíces y peso de raíces) de la yuca en cada uno de los tratamientos.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Calcular la importancia relativa (IR) de cada maleza por cada tratamiento.</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132856"/>
            <a:ext cx="5554960" cy="3874435"/>
          </a:xfrm>
        </p:spPr>
        <p:txBody>
          <a:bodyPr>
            <a:normAutofit/>
          </a:bodyPr>
          <a:lstStyle/>
          <a:p>
            <a:pPr algn="just"/>
            <a:r>
              <a:rPr lang="es-ES" sz="2000" dirty="0" smtClean="0"/>
              <a:t>La yuca es un arbusto perenne, con alturas de entre 1 a 5 m, dependiendo del cultivar y las condiciones ecológicas.</a:t>
            </a:r>
          </a:p>
          <a:p>
            <a:pPr algn="just">
              <a:buNone/>
            </a:pPr>
            <a:endParaRPr lang="es-ES" sz="2000" dirty="0" smtClean="0"/>
          </a:p>
          <a:p>
            <a:pPr algn="just"/>
            <a:r>
              <a:rPr lang="es-ES" sz="2000" dirty="0" smtClean="0"/>
              <a:t>La pulpa es la parte más importante y su color va de blanco al amarillo crema .</a:t>
            </a:r>
          </a:p>
          <a:p>
            <a:pPr algn="just">
              <a:buNone/>
            </a:pPr>
            <a:endParaRPr lang="es-ES" sz="2000" dirty="0" smtClean="0"/>
          </a:p>
          <a:p>
            <a:pPr algn="just"/>
            <a:r>
              <a:rPr lang="es-ES" sz="2000" dirty="0" smtClean="0"/>
              <a:t>La propagación es sexual y  asexual.</a:t>
            </a:r>
            <a:endParaRPr lang="es-ES" sz="2000" dirty="0"/>
          </a:p>
        </p:txBody>
      </p:sp>
      <p:sp>
        <p:nvSpPr>
          <p:cNvPr id="3" name="2 Título"/>
          <p:cNvSpPr>
            <a:spLocks noGrp="1"/>
          </p:cNvSpPr>
          <p:nvPr>
            <p:ph type="title"/>
          </p:nvPr>
        </p:nvSpPr>
        <p:spPr>
          <a:xfrm>
            <a:off x="2123728" y="260648"/>
            <a:ext cx="4824536" cy="1143000"/>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US" dirty="0" smtClean="0">
                <a:solidFill>
                  <a:schemeClr val="tx1">
                    <a:lumMod val="75000"/>
                    <a:lumOff val="25000"/>
                  </a:schemeClr>
                </a:solidFill>
              </a:rPr>
              <a:t>MORFOLOGÍA</a:t>
            </a:r>
            <a:endParaRPr lang="es-ES" dirty="0">
              <a:solidFill>
                <a:schemeClr val="tx1">
                  <a:lumMod val="75000"/>
                  <a:lumOff val="25000"/>
                </a:schemeClr>
              </a:solidFill>
            </a:endParaRPr>
          </a:p>
        </p:txBody>
      </p:sp>
      <p:pic>
        <p:nvPicPr>
          <p:cNvPr id="4" name="Picture 4"/>
          <p:cNvPicPr>
            <a:picLocks noChangeAspect="1" noChangeArrowheads="1"/>
          </p:cNvPicPr>
          <p:nvPr/>
        </p:nvPicPr>
        <p:blipFill>
          <a:blip r:embed="rId2" cstate="print"/>
          <a:srcRect/>
          <a:stretch>
            <a:fillRect/>
          </a:stretch>
        </p:blipFill>
        <p:spPr bwMode="auto">
          <a:xfrm>
            <a:off x="7236296" y="4581128"/>
            <a:ext cx="1584176" cy="1738195"/>
          </a:xfrm>
          <a:prstGeom prst="rect">
            <a:avLst/>
          </a:prstGeom>
          <a:noFill/>
          <a:ln w="9525">
            <a:noFill/>
            <a:miter lim="800000"/>
            <a:headEnd/>
            <a:tailEnd/>
          </a:ln>
        </p:spPr>
      </p:pic>
      <p:pic>
        <p:nvPicPr>
          <p:cNvPr id="1026" name="Picture 2" descr="http://buenasalud.net/wp-content/uploads/2013/10/yu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4862" y="3284984"/>
            <a:ext cx="1635610" cy="11449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Tesis sobre YUCA\Foto017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476" t="3081" r="24119" b="22634"/>
          <a:stretch/>
        </p:blipFill>
        <p:spPr bwMode="auto">
          <a:xfrm>
            <a:off x="7429526" y="1556792"/>
            <a:ext cx="1146282" cy="1580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FOTO  TESIS\Foto0735.jpg"/>
          <p:cNvPicPr>
            <a:picLocks noChangeAspect="1" noChangeArrowheads="1"/>
          </p:cNvPicPr>
          <p:nvPr/>
        </p:nvPicPr>
        <p:blipFill>
          <a:blip r:embed="rId2" cstate="print">
            <a:lum bright="-26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5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2 Título"/>
          <p:cNvSpPr>
            <a:spLocks noGrp="1"/>
          </p:cNvSpPr>
          <p:nvPr>
            <p:ph type="title"/>
          </p:nvPr>
        </p:nvSpPr>
        <p:spPr>
          <a:xfrm>
            <a:off x="916469" y="332656"/>
            <a:ext cx="7312896" cy="911024"/>
          </a:xfrm>
        </p:spPr>
        <p:style>
          <a:lnRef idx="2">
            <a:schemeClr val="accent4"/>
          </a:lnRef>
          <a:fillRef idx="1">
            <a:schemeClr val="lt1"/>
          </a:fillRef>
          <a:effectRef idx="0">
            <a:schemeClr val="accent4"/>
          </a:effectRef>
          <a:fontRef idx="minor">
            <a:schemeClr val="dk1"/>
          </a:fontRef>
        </p:style>
        <p:txBody>
          <a:bodyPr>
            <a:normAutofit/>
          </a:bodyPr>
          <a:lstStyle/>
          <a:p>
            <a:r>
              <a:rPr lang="es-ES" dirty="0" smtClean="0">
                <a:solidFill>
                  <a:schemeClr val="tx1">
                    <a:lumMod val="75000"/>
                    <a:lumOff val="25000"/>
                  </a:schemeClr>
                </a:solidFill>
              </a:rPr>
              <a:t>EXIGENCIAS BIOCLIMÁTICAS</a:t>
            </a:r>
            <a:endParaRPr lang="es-ES" dirty="0">
              <a:solidFill>
                <a:schemeClr val="tx1">
                  <a:lumMod val="75000"/>
                  <a:lumOff val="25000"/>
                </a:schemeClr>
              </a:solidFill>
            </a:endParaRPr>
          </a:p>
        </p:txBody>
      </p:sp>
      <p:sp>
        <p:nvSpPr>
          <p:cNvPr id="2" name="1 Marcador de contenido"/>
          <p:cNvSpPr>
            <a:spLocks noGrp="1"/>
          </p:cNvSpPr>
          <p:nvPr>
            <p:ph idx="1"/>
          </p:nvPr>
        </p:nvSpPr>
        <p:spPr>
          <a:xfrm>
            <a:off x="457200" y="1481328"/>
            <a:ext cx="7715200" cy="4525963"/>
          </a:xfrm>
        </p:spPr>
        <p:txBody>
          <a:bodyPr>
            <a:noAutofit/>
          </a:bodyPr>
          <a:lstStyle/>
          <a:p>
            <a:pPr algn="just"/>
            <a:r>
              <a:rPr lang="es-E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La </a:t>
            </a:r>
            <a:r>
              <a:rPr lang="es-ES_tradnl"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temperatura a la que se desarrolla es de 17 a 31ºC, lo óptimo 26° C.</a:t>
            </a:r>
          </a:p>
          <a:p>
            <a:pPr algn="just"/>
            <a:endParaRPr lang="es-ES_tradnl"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es-E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Requiere de suelo húmedo con precipitaciones desde 750 a 3000 mm.</a:t>
            </a:r>
          </a:p>
          <a:p>
            <a:pPr algn="just">
              <a:buNone/>
            </a:pPr>
            <a:endParaRPr lang="es-E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es-ES" sz="28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El cultivo se desarrolla mejor en suelos francos con un pH de 5,5 a 6,5.</a:t>
            </a:r>
            <a:endParaRPr lang="es-ES"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88640"/>
            <a:ext cx="8229600" cy="1227592"/>
          </a:xfrm>
        </p:spPr>
        <p:txBody>
          <a:bodyPr/>
          <a:lstStyle/>
          <a:p>
            <a:pPr marL="109728" indent="0">
              <a:buNone/>
            </a:pPr>
            <a:r>
              <a:rPr lang="es-ES_tradnl" sz="2400" dirty="0"/>
              <a:t>En el área experimental se realizó las siguientes labores:</a:t>
            </a:r>
            <a:endParaRPr lang="es-EC" sz="2400" dirty="0"/>
          </a:p>
          <a:p>
            <a:endParaRPr lang="es-ES" dirty="0"/>
          </a:p>
        </p:txBody>
      </p:sp>
      <p:pic>
        <p:nvPicPr>
          <p:cNvPr id="37891" name="Picture 3"/>
          <p:cNvPicPr>
            <a:picLocks noChangeAspect="1" noChangeArrowheads="1"/>
          </p:cNvPicPr>
          <p:nvPr/>
        </p:nvPicPr>
        <p:blipFill>
          <a:blip r:embed="rId2" cstate="print"/>
          <a:srcRect/>
          <a:stretch>
            <a:fillRect/>
          </a:stretch>
        </p:blipFill>
        <p:spPr bwMode="auto">
          <a:xfrm>
            <a:off x="7092280" y="1106073"/>
            <a:ext cx="1502198" cy="1728192"/>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5292080" y="1124744"/>
            <a:ext cx="1584176" cy="1738195"/>
          </a:xfrm>
          <a:prstGeom prst="rect">
            <a:avLst/>
          </a:prstGeom>
          <a:noFill/>
          <a:ln w="9525">
            <a:noFill/>
            <a:miter lim="800000"/>
            <a:headEnd/>
            <a:tailEnd/>
          </a:ln>
        </p:spPr>
      </p:pic>
      <p:pic>
        <p:nvPicPr>
          <p:cNvPr id="37893" name="Picture 5"/>
          <p:cNvPicPr>
            <a:picLocks noChangeAspect="1" noChangeArrowheads="1"/>
          </p:cNvPicPr>
          <p:nvPr/>
        </p:nvPicPr>
        <p:blipFill>
          <a:blip r:embed="rId4" cstate="print"/>
          <a:srcRect/>
          <a:stretch>
            <a:fillRect/>
          </a:stretch>
        </p:blipFill>
        <p:spPr bwMode="auto">
          <a:xfrm>
            <a:off x="3071802" y="1142984"/>
            <a:ext cx="1812640" cy="1738193"/>
          </a:xfrm>
          <a:prstGeom prst="rect">
            <a:avLst/>
          </a:prstGeom>
          <a:noFill/>
          <a:ln w="9525">
            <a:noFill/>
            <a:miter lim="800000"/>
            <a:headEnd/>
            <a:tailEnd/>
          </a:ln>
        </p:spPr>
      </p:pic>
      <p:pic>
        <p:nvPicPr>
          <p:cNvPr id="37894" name="Picture 6" descr="E:\FOTO  TESIS\Foto0499.jpg"/>
          <p:cNvPicPr>
            <a:picLocks noChangeAspect="1" noChangeArrowheads="1"/>
          </p:cNvPicPr>
          <p:nvPr/>
        </p:nvPicPr>
        <p:blipFill>
          <a:blip r:embed="rId5" cstate="print"/>
          <a:srcRect/>
          <a:stretch>
            <a:fillRect/>
          </a:stretch>
        </p:blipFill>
        <p:spPr bwMode="auto">
          <a:xfrm>
            <a:off x="740630" y="3143247"/>
            <a:ext cx="2116858" cy="1626527"/>
          </a:xfrm>
          <a:prstGeom prst="rect">
            <a:avLst/>
          </a:prstGeom>
          <a:noFill/>
        </p:spPr>
      </p:pic>
      <p:pic>
        <p:nvPicPr>
          <p:cNvPr id="4100" name="Picture 4" descr="E:\FOTO  TESIS\Foto05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8992" y="3143248"/>
            <a:ext cx="2142655" cy="160699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FOTO  TESIS\Foto055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883" t="-2125" r="10285" b="27557"/>
          <a:stretch/>
        </p:blipFill>
        <p:spPr bwMode="auto">
          <a:xfrm>
            <a:off x="714348" y="1142984"/>
            <a:ext cx="2049442" cy="171451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E:\FOTO  TESIS\Foto059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2198" y="3143248"/>
            <a:ext cx="2113983" cy="158505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FOTO  TESIS\Foto101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8992" y="5000636"/>
            <a:ext cx="2166082" cy="140996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E:\FOTO  TESIS\Foto12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72198" y="5000636"/>
            <a:ext cx="2071702" cy="141342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857620" y="2500306"/>
            <a:ext cx="864096" cy="215444"/>
          </a:xfrm>
          <a:prstGeom prst="rect">
            <a:avLst/>
          </a:prstGeom>
          <a:noFill/>
        </p:spPr>
        <p:txBody>
          <a:bodyPr wrap="square" rtlCol="0">
            <a:spAutoFit/>
          </a:bodyPr>
          <a:lstStyle/>
          <a:p>
            <a:r>
              <a:rPr lang="es-ES" sz="800" b="1" dirty="0" smtClean="0">
                <a:solidFill>
                  <a:srgbClr val="FFFF00"/>
                </a:solidFill>
              </a:rPr>
              <a:t>ECU 19 129</a:t>
            </a:r>
            <a:endParaRPr lang="es-ES" sz="800" b="1" dirty="0">
              <a:solidFill>
                <a:srgbClr val="FFFF00"/>
              </a:solidFill>
            </a:endParaRPr>
          </a:p>
        </p:txBody>
      </p:sp>
      <p:pic>
        <p:nvPicPr>
          <p:cNvPr id="1026" name="Picture 2" descr="G:\FOTO  TESIS\Foto0734.jpg"/>
          <p:cNvPicPr>
            <a:picLocks noChangeAspect="1" noChangeArrowheads="1"/>
          </p:cNvPicPr>
          <p:nvPr/>
        </p:nvPicPr>
        <p:blipFill>
          <a:blip r:embed="rId11" cstate="print"/>
          <a:srcRect/>
          <a:stretch>
            <a:fillRect/>
          </a:stretch>
        </p:blipFill>
        <p:spPr bwMode="auto">
          <a:xfrm>
            <a:off x="714348" y="5000636"/>
            <a:ext cx="2143140" cy="1428759"/>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394752" y="260648"/>
            <a:ext cx="6719664" cy="994122"/>
          </a:xfrm>
        </p:spPr>
        <p:style>
          <a:lnRef idx="2">
            <a:schemeClr val="accent2"/>
          </a:lnRef>
          <a:fillRef idx="1">
            <a:schemeClr val="lt1"/>
          </a:fillRef>
          <a:effectRef idx="0">
            <a:schemeClr val="accent2"/>
          </a:effectRef>
          <a:fontRef idx="minor">
            <a:schemeClr val="dk1"/>
          </a:fontRef>
        </p:style>
        <p:txBody>
          <a:bodyPr/>
          <a:lstStyle/>
          <a:p>
            <a:r>
              <a:rPr lang="es-ES_tradnl" dirty="0" smtClean="0"/>
              <a:t>UBICACIÓN GEOGRÁFICA</a:t>
            </a:r>
            <a:endParaRPr lang="es-ES" dirty="0"/>
          </a:p>
        </p:txBody>
      </p:sp>
      <p:pic>
        <p:nvPicPr>
          <p:cNvPr id="5" name="4 Imagen"/>
          <p:cNvPicPr/>
          <p:nvPr/>
        </p:nvPicPr>
        <p:blipFill>
          <a:blip r:embed="rId2" cstate="print"/>
          <a:srcRect/>
          <a:stretch>
            <a:fillRect/>
          </a:stretch>
        </p:blipFill>
        <p:spPr bwMode="auto">
          <a:xfrm>
            <a:off x="611560" y="1412776"/>
            <a:ext cx="5616623" cy="4032448"/>
          </a:xfrm>
          <a:prstGeom prst="rect">
            <a:avLst/>
          </a:prstGeom>
          <a:noFill/>
          <a:ln w="9525">
            <a:noFill/>
            <a:miter lim="800000"/>
            <a:headEnd/>
            <a:tailEnd/>
          </a:ln>
        </p:spPr>
      </p:pic>
      <p:sp>
        <p:nvSpPr>
          <p:cNvPr id="2050" name="Text Box 2"/>
          <p:cNvSpPr txBox="1">
            <a:spLocks noChangeArrowheads="1"/>
          </p:cNvSpPr>
          <p:nvPr/>
        </p:nvSpPr>
        <p:spPr bwMode="auto">
          <a:xfrm>
            <a:off x="6372200" y="1412776"/>
            <a:ext cx="2304255" cy="3960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UNIVERCIDAD DE LAS FUERZAS  ARMADAS-ESPE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DEPARTAMENTO DE CIENCIAS DE LA VIDA CARRERA DE INGENIERIA AGROPECUARIO SANTO DOMINGO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MAPA DE UBICACIÓN DEL ÁREA DEL         ENSAYO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“DETERMINACIÓN DEL PERIODO CRÍTICO DE CONTROL DE MALEZAS EN YUCA (</a:t>
            </a:r>
            <a:r>
              <a:rPr kumimoji="0" lang="es-ES" sz="800" b="1" i="1" u="none" strike="noStrike" cap="none" normalizeH="0" baseline="0" dirty="0" err="1" smtClean="0">
                <a:ln>
                  <a:noFill/>
                </a:ln>
                <a:solidFill>
                  <a:schemeClr val="tx1"/>
                </a:solidFill>
                <a:effectLst/>
                <a:latin typeface="Times New Roman" pitchFamily="18" charset="0"/>
              </a:rPr>
              <a:t>Manihot</a:t>
            </a:r>
            <a:r>
              <a:rPr kumimoji="0" lang="es-ES" sz="800" b="1" i="1" u="none" strike="noStrike" cap="none" normalizeH="0" baseline="0" dirty="0" smtClean="0">
                <a:ln>
                  <a:noFill/>
                </a:ln>
                <a:solidFill>
                  <a:schemeClr val="tx1"/>
                </a:solidFill>
                <a:effectLst/>
                <a:latin typeface="Times New Roman" pitchFamily="18" charset="0"/>
              </a:rPr>
              <a:t> </a:t>
            </a:r>
            <a:r>
              <a:rPr kumimoji="0" lang="es-ES" sz="800" b="1" i="1" u="none" strike="noStrike" cap="none" normalizeH="0" baseline="0" dirty="0" err="1" smtClean="0">
                <a:ln>
                  <a:noFill/>
                </a:ln>
                <a:solidFill>
                  <a:schemeClr val="tx1"/>
                </a:solidFill>
                <a:effectLst/>
                <a:latin typeface="Times New Roman" pitchFamily="18" charset="0"/>
              </a:rPr>
              <a:t>esculenta</a:t>
            </a:r>
            <a:r>
              <a:rPr kumimoji="0" lang="es-ES" sz="800" b="1" i="0" u="none" strike="noStrike" cap="none" normalizeH="0" baseline="0" dirty="0" err="1" smtClean="0">
                <a:ln>
                  <a:noFill/>
                </a:ln>
                <a:solidFill>
                  <a:schemeClr val="tx1"/>
                </a:solidFill>
                <a:effectLst/>
                <a:latin typeface="Times New Roman" pitchFamily="18" charset="0"/>
              </a:rPr>
              <a:t>Crantz</a:t>
            </a:r>
            <a:r>
              <a:rPr kumimoji="0" lang="es-ES" sz="800" b="1" i="0" u="none" strike="noStrike" cap="none" normalizeH="0" baseline="0" dirty="0" smtClean="0">
                <a:ln>
                  <a:noFill/>
                </a:ln>
                <a:solidFill>
                  <a:schemeClr val="tx1"/>
                </a:solidFill>
                <a:effectLst/>
                <a:latin typeface="Times New Roman" pitchFamily="18" charset="0"/>
              </a:rPr>
              <a:t>.) SEMBRADA A DOS DENSIDADES, EN LA PROVINCIA DE ORELLANA”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ELABORADO: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Edwin Paredes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REVIZADO Y APROBADO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Ing. Vinicio </a:t>
            </a:r>
            <a:r>
              <a:rPr kumimoji="0" lang="es-ES" sz="800" b="1" i="0" u="none" strike="noStrike" cap="none" normalizeH="0" baseline="0" dirty="0" err="1" smtClean="0">
                <a:ln>
                  <a:noFill/>
                </a:ln>
                <a:solidFill>
                  <a:schemeClr val="tx1"/>
                </a:solidFill>
                <a:effectLst/>
                <a:latin typeface="Times New Roman" pitchFamily="18" charset="0"/>
              </a:rPr>
              <a:t>Uday</a:t>
            </a:r>
            <a:r>
              <a:rPr kumimoji="0" lang="es-ES" sz="800" b="1" i="0" u="none" strike="noStrike" cap="none" normalizeH="0" baseline="0" dirty="0" smtClean="0">
                <a:ln>
                  <a:noFill/>
                </a:ln>
                <a:solidFill>
                  <a:schemeClr val="tx1"/>
                </a:solidFill>
                <a:effectLst/>
                <a:latin typeface="Times New Roman" pitchFamily="18" charset="0"/>
              </a:rPr>
              <a:t> P., </a:t>
            </a:r>
            <a:r>
              <a:rPr kumimoji="0" lang="es-ES" sz="800" b="1" i="0" u="none" strike="noStrike" cap="none" normalizeH="0" baseline="0" dirty="0" err="1" smtClean="0">
                <a:ln>
                  <a:noFill/>
                </a:ln>
                <a:solidFill>
                  <a:schemeClr val="tx1"/>
                </a:solidFill>
                <a:effectLst/>
                <a:latin typeface="Times New Roman" pitchFamily="18" charset="0"/>
              </a:rPr>
              <a:t>Mg.</a:t>
            </a:r>
            <a:r>
              <a:rPr kumimoji="0" lang="es-ES" sz="800" b="1" i="0" u="none" strike="noStrike" cap="none" normalizeH="0" baseline="0" dirty="0" smtClean="0">
                <a:ln>
                  <a:noFill/>
                </a:ln>
                <a:solidFill>
                  <a:schemeClr val="tx1"/>
                </a:solidFill>
                <a:effectLst/>
                <a:latin typeface="Times New Roman" pitchFamily="18" charset="0"/>
              </a:rPr>
              <a:t> </a:t>
            </a:r>
            <a:r>
              <a:rPr kumimoji="0" lang="es-ES" sz="800" b="1" i="0" u="none" strike="noStrike" cap="none" normalizeH="0" baseline="0" dirty="0" err="1" smtClean="0">
                <a:ln>
                  <a:noFill/>
                </a:ln>
                <a:solidFill>
                  <a:schemeClr val="tx1"/>
                </a:solidFill>
                <a:effectLst/>
                <a:latin typeface="Times New Roman" pitchFamily="18" charset="0"/>
              </a:rPr>
              <a:t>Sc.</a:t>
            </a:r>
            <a:endParaRPr kumimoji="0" lang="es-ES" sz="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000" b="1" i="0" u="none" strike="noStrike" cap="none" normalizeH="0" baseline="0" dirty="0" smtClean="0">
                <a:ln>
                  <a:noFill/>
                </a:ln>
                <a:solidFill>
                  <a:schemeClr val="tx1"/>
                </a:solidFill>
                <a:effectLst/>
                <a:latin typeface="Times New Roman" pitchFamily="18" charset="0"/>
              </a:rPr>
              <a:t>Leyenda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Zona Urbana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rgbClr val="948A54"/>
                </a:solidFill>
                <a:effectLst/>
                <a:latin typeface="Times New Roman" pitchFamily="18" charset="0"/>
              </a:rPr>
              <a:t>____   </a:t>
            </a:r>
            <a:r>
              <a:rPr kumimoji="0" lang="es-ES" sz="800" b="1" i="0" u="none" strike="noStrike" cap="none" normalizeH="0" baseline="0" dirty="0" smtClean="0">
                <a:ln>
                  <a:noFill/>
                </a:ln>
                <a:solidFill>
                  <a:schemeClr val="tx1"/>
                </a:solidFill>
                <a:effectLst/>
                <a:latin typeface="Times New Roman" pitchFamily="18" charset="0"/>
              </a:rPr>
              <a:t>Vías                        .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tx1"/>
                </a:solidFill>
                <a:effectLst/>
                <a:latin typeface="Times New Roman" pitchFamily="18" charset="0"/>
              </a:rPr>
              <a:t>  Área del ensayo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051" name="Oval 3"/>
          <p:cNvSpPr>
            <a:spLocks noChangeArrowheads="1"/>
          </p:cNvSpPr>
          <p:nvPr/>
        </p:nvSpPr>
        <p:spPr bwMode="auto">
          <a:xfrm>
            <a:off x="6948264" y="5157192"/>
            <a:ext cx="228600" cy="190500"/>
          </a:xfrm>
          <a:prstGeom prst="ellipse">
            <a:avLst/>
          </a:prstGeom>
          <a:solidFill>
            <a:srgbClr val="372DF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052" name="Rectangle 4"/>
          <p:cNvSpPr>
            <a:spLocks noChangeArrowheads="1"/>
          </p:cNvSpPr>
          <p:nvPr/>
        </p:nvSpPr>
        <p:spPr bwMode="auto">
          <a:xfrm>
            <a:off x="6948264" y="4725144"/>
            <a:ext cx="171450" cy="90488"/>
          </a:xfrm>
          <a:prstGeom prst="rect">
            <a:avLst/>
          </a:prstGeom>
          <a:solidFill>
            <a:srgbClr val="94363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 name="Oval 3"/>
          <p:cNvSpPr>
            <a:spLocks noChangeArrowheads="1"/>
          </p:cNvSpPr>
          <p:nvPr/>
        </p:nvSpPr>
        <p:spPr bwMode="auto">
          <a:xfrm>
            <a:off x="2483768" y="3933056"/>
            <a:ext cx="228600" cy="190500"/>
          </a:xfrm>
          <a:prstGeom prst="ellipse">
            <a:avLst/>
          </a:prstGeom>
          <a:solidFill>
            <a:srgbClr val="372DF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pic>
        <p:nvPicPr>
          <p:cNvPr id="2054" name="Picture 6" descr="http://upload.wikimedia.org/wikipedia/commons/4/43/MapaSageo-Ecuador-Orellana.png"/>
          <p:cNvPicPr>
            <a:picLocks noChangeAspect="1" noChangeArrowheads="1"/>
          </p:cNvPicPr>
          <p:nvPr/>
        </p:nvPicPr>
        <p:blipFill>
          <a:blip r:embed="rId3" cstate="print"/>
          <a:srcRect/>
          <a:stretch>
            <a:fillRect/>
          </a:stretch>
        </p:blipFill>
        <p:spPr bwMode="auto">
          <a:xfrm>
            <a:off x="4932040" y="1700808"/>
            <a:ext cx="1080120" cy="1080120"/>
          </a:xfrm>
          <a:prstGeom prst="rect">
            <a:avLst/>
          </a:prstGeom>
          <a:noFill/>
        </p:spPr>
      </p:pic>
      <p:pic>
        <p:nvPicPr>
          <p:cNvPr id="2058" name="Picture 10" descr="http://upload.wikimedia.org/wikipedia/commons/0/05/Cantones_de_Orellana.jpg"/>
          <p:cNvPicPr>
            <a:picLocks noChangeAspect="1" noChangeArrowheads="1"/>
          </p:cNvPicPr>
          <p:nvPr/>
        </p:nvPicPr>
        <p:blipFill>
          <a:blip r:embed="rId4" cstate="print"/>
          <a:srcRect/>
          <a:stretch>
            <a:fillRect/>
          </a:stretch>
        </p:blipFill>
        <p:spPr bwMode="auto">
          <a:xfrm>
            <a:off x="4860032" y="4437112"/>
            <a:ext cx="1188735" cy="765409"/>
          </a:xfrm>
          <a:prstGeom prst="rect">
            <a:avLst/>
          </a:prstGeom>
          <a:noFill/>
        </p:spPr>
      </p:pic>
      <p:pic>
        <p:nvPicPr>
          <p:cNvPr id="13" name="12 Imagen"/>
          <p:cNvPicPr/>
          <p:nvPr/>
        </p:nvPicPr>
        <p:blipFill>
          <a:blip r:embed="rId5" cstate="print"/>
          <a:srcRect/>
          <a:stretch>
            <a:fillRect/>
          </a:stretch>
        </p:blipFill>
        <p:spPr bwMode="auto">
          <a:xfrm>
            <a:off x="395536" y="1700808"/>
            <a:ext cx="216024" cy="3672408"/>
          </a:xfrm>
          <a:prstGeom prst="rect">
            <a:avLst/>
          </a:prstGeom>
          <a:noFill/>
          <a:ln w="9525">
            <a:noFill/>
            <a:miter lim="800000"/>
            <a:headEnd/>
            <a:tailEnd/>
          </a:ln>
        </p:spPr>
      </p:pic>
      <p:pic>
        <p:nvPicPr>
          <p:cNvPr id="14" name="13 Imagen"/>
          <p:cNvPicPr/>
          <p:nvPr/>
        </p:nvPicPr>
        <p:blipFill>
          <a:blip r:embed="rId6" cstate="print"/>
          <a:srcRect/>
          <a:stretch>
            <a:fillRect/>
          </a:stretch>
        </p:blipFill>
        <p:spPr bwMode="auto">
          <a:xfrm>
            <a:off x="827584" y="3429000"/>
            <a:ext cx="567168" cy="58685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500174"/>
            <a:ext cx="4618856" cy="2523736"/>
          </a:xfrm>
        </p:spPr>
        <p:txBody>
          <a:bodyPr>
            <a:normAutofit/>
          </a:bodyPr>
          <a:lstStyle/>
          <a:p>
            <a:pPr algn="just"/>
            <a:r>
              <a:rPr lang="es-ES_tradnl" sz="1600" b="1" dirty="0" smtClean="0">
                <a:latin typeface="Arial" pitchFamily="34" charset="0"/>
                <a:cs typeface="Arial" pitchFamily="34" charset="0"/>
              </a:rPr>
              <a:t>Zona de vida:		    </a:t>
            </a:r>
            <a:r>
              <a:rPr lang="es-ES_tradnl" sz="1600" dirty="0" err="1" smtClean="0"/>
              <a:t>bh</a:t>
            </a:r>
            <a:r>
              <a:rPr lang="es-ES_tradnl" sz="1600" dirty="0" smtClean="0"/>
              <a:t>- T</a:t>
            </a:r>
            <a:endParaRPr lang="es-ES" sz="1600" dirty="0" smtClean="0">
              <a:latin typeface="Arial" pitchFamily="34" charset="0"/>
              <a:cs typeface="Arial" pitchFamily="34" charset="0"/>
            </a:endParaRPr>
          </a:p>
          <a:p>
            <a:pPr algn="just"/>
            <a:r>
              <a:rPr lang="es-ES_tradnl" sz="1600" b="1" dirty="0" smtClean="0">
                <a:latin typeface="Arial" pitchFamily="34" charset="0"/>
                <a:cs typeface="Arial" pitchFamily="34" charset="0"/>
              </a:rPr>
              <a:t>Altitud:</a:t>
            </a:r>
            <a:r>
              <a:rPr lang="es-ES_tradnl" sz="1600" dirty="0" smtClean="0">
                <a:latin typeface="Arial" pitchFamily="34" charset="0"/>
                <a:cs typeface="Arial" pitchFamily="34" charset="0"/>
              </a:rPr>
              <a:t>		    360 m.s.n.m.</a:t>
            </a:r>
            <a:endParaRPr lang="es-ES" sz="1600" dirty="0" smtClean="0">
              <a:latin typeface="Arial" pitchFamily="34" charset="0"/>
              <a:cs typeface="Arial" pitchFamily="34" charset="0"/>
            </a:endParaRPr>
          </a:p>
          <a:p>
            <a:pPr algn="just"/>
            <a:r>
              <a:rPr lang="es-ES_tradnl" sz="1600" b="1" dirty="0" smtClean="0">
                <a:latin typeface="Arial" pitchFamily="34" charset="0"/>
                <a:cs typeface="Arial" pitchFamily="34" charset="0"/>
              </a:rPr>
              <a:t>pH del suelo:		    </a:t>
            </a:r>
            <a:r>
              <a:rPr lang="es-ES_tradnl" sz="1600" dirty="0" smtClean="0">
                <a:latin typeface="Arial" pitchFamily="34" charset="0"/>
                <a:cs typeface="Arial" pitchFamily="34" charset="0"/>
              </a:rPr>
              <a:t>6.4</a:t>
            </a:r>
            <a:endParaRPr lang="es-ES" sz="1600" dirty="0" smtClean="0">
              <a:latin typeface="Arial" pitchFamily="34" charset="0"/>
              <a:cs typeface="Arial" pitchFamily="34" charset="0"/>
            </a:endParaRPr>
          </a:p>
          <a:p>
            <a:pPr algn="just"/>
            <a:r>
              <a:rPr lang="es-ES_tradnl" sz="1600" b="1" dirty="0" smtClean="0">
                <a:latin typeface="Arial" pitchFamily="34" charset="0"/>
                <a:cs typeface="Arial" pitchFamily="34" charset="0"/>
              </a:rPr>
              <a:t>Textura del suelo:	    </a:t>
            </a:r>
            <a:r>
              <a:rPr lang="es-ES_tradnl" sz="1600" dirty="0" smtClean="0">
                <a:latin typeface="Arial" pitchFamily="34" charset="0"/>
                <a:cs typeface="Arial" pitchFamily="34" charset="0"/>
              </a:rPr>
              <a:t>Franco arcilloso</a:t>
            </a:r>
            <a:endParaRPr lang="es-ES" sz="1600" dirty="0" smtClean="0">
              <a:latin typeface="Arial" pitchFamily="34" charset="0"/>
              <a:cs typeface="Arial" pitchFamily="34" charset="0"/>
            </a:endParaRPr>
          </a:p>
          <a:p>
            <a:pPr algn="just"/>
            <a:r>
              <a:rPr lang="es-ES_tradnl" sz="1600" b="1" dirty="0" smtClean="0">
                <a:latin typeface="Arial" pitchFamily="34" charset="0"/>
                <a:cs typeface="Arial" pitchFamily="34" charset="0"/>
              </a:rPr>
              <a:t>Temperatura media anual:  </a:t>
            </a:r>
            <a:r>
              <a:rPr lang="es-ES_tradnl" sz="1600" dirty="0" smtClean="0">
                <a:latin typeface="Arial" pitchFamily="34" charset="0"/>
                <a:cs typeface="Arial" pitchFamily="34" charset="0"/>
              </a:rPr>
              <a:t>25,3 ºC.</a:t>
            </a:r>
            <a:endParaRPr lang="es-ES" sz="1600" dirty="0" smtClean="0">
              <a:latin typeface="Arial" pitchFamily="34" charset="0"/>
              <a:cs typeface="Arial" pitchFamily="34" charset="0"/>
            </a:endParaRPr>
          </a:p>
          <a:p>
            <a:pPr algn="just"/>
            <a:r>
              <a:rPr lang="es-ES_tradnl" sz="1600" b="1" dirty="0" smtClean="0">
                <a:latin typeface="Arial" pitchFamily="34" charset="0"/>
                <a:cs typeface="Arial" pitchFamily="34" charset="0"/>
              </a:rPr>
              <a:t>Precipitación media anual: </a:t>
            </a:r>
            <a:r>
              <a:rPr lang="es-ES_tradnl" sz="1600" dirty="0" smtClean="0">
                <a:latin typeface="Arial" pitchFamily="34" charset="0"/>
                <a:cs typeface="Arial" pitchFamily="34" charset="0"/>
              </a:rPr>
              <a:t>3 500 mm.</a:t>
            </a:r>
            <a:endParaRPr lang="es-ES" sz="1600" dirty="0" smtClean="0">
              <a:latin typeface="Arial" pitchFamily="34" charset="0"/>
              <a:cs typeface="Arial" pitchFamily="34" charset="0"/>
            </a:endParaRPr>
          </a:p>
          <a:p>
            <a:pPr algn="just"/>
            <a:r>
              <a:rPr lang="es-ES_tradnl" sz="1600" b="1" dirty="0" smtClean="0">
                <a:latin typeface="Arial" pitchFamily="34" charset="0"/>
                <a:cs typeface="Arial" pitchFamily="34" charset="0"/>
              </a:rPr>
              <a:t>Humedad relativa:	     </a:t>
            </a:r>
            <a:r>
              <a:rPr lang="es-ES_tradnl" sz="1600" dirty="0" smtClean="0">
                <a:latin typeface="Arial" pitchFamily="34" charset="0"/>
                <a:cs typeface="Arial" pitchFamily="34" charset="0"/>
              </a:rPr>
              <a:t>89%</a:t>
            </a:r>
            <a:endParaRPr lang="es-ES" sz="1600" dirty="0" smtClean="0">
              <a:latin typeface="Arial" pitchFamily="34" charset="0"/>
              <a:cs typeface="Arial" pitchFamily="34" charset="0"/>
            </a:endParaRPr>
          </a:p>
          <a:p>
            <a:pPr algn="just"/>
            <a:r>
              <a:rPr lang="es-ES_tradnl" sz="1600" b="1" dirty="0" err="1" smtClean="0">
                <a:latin typeface="Arial" pitchFamily="34" charset="0"/>
                <a:cs typeface="Arial" pitchFamily="34" charset="0"/>
              </a:rPr>
              <a:t>Heliofanía</a:t>
            </a:r>
            <a:r>
              <a:rPr lang="es-ES_tradnl" sz="1600" b="1" dirty="0" smtClean="0">
                <a:latin typeface="Arial" pitchFamily="34" charset="0"/>
                <a:cs typeface="Arial" pitchFamily="34" charset="0"/>
              </a:rPr>
              <a:t>:		     </a:t>
            </a:r>
            <a:r>
              <a:rPr lang="es-ES_tradnl" sz="1600" dirty="0" smtClean="0">
                <a:latin typeface="Arial" pitchFamily="34" charset="0"/>
                <a:cs typeface="Arial" pitchFamily="34" charset="0"/>
              </a:rPr>
              <a:t>4 h/día</a:t>
            </a:r>
            <a:endParaRPr lang="es-ES" sz="1600" dirty="0" smtClean="0">
              <a:latin typeface="Arial" pitchFamily="34" charset="0"/>
              <a:cs typeface="Arial" pitchFamily="34" charset="0"/>
            </a:endParaRPr>
          </a:p>
        </p:txBody>
      </p:sp>
      <p:sp>
        <p:nvSpPr>
          <p:cNvPr id="3" name="2 Título"/>
          <p:cNvSpPr>
            <a:spLocks noGrp="1"/>
          </p:cNvSpPr>
          <p:nvPr>
            <p:ph type="title"/>
          </p:nvPr>
        </p:nvSpPr>
        <p:spPr>
          <a:xfrm>
            <a:off x="1480939" y="274638"/>
            <a:ext cx="6563072" cy="994122"/>
          </a:xfrm>
        </p:spPr>
        <p:style>
          <a:lnRef idx="2">
            <a:schemeClr val="accent1"/>
          </a:lnRef>
          <a:fillRef idx="1">
            <a:schemeClr val="lt1"/>
          </a:fillRef>
          <a:effectRef idx="0">
            <a:schemeClr val="accent1"/>
          </a:effectRef>
          <a:fontRef idx="minor">
            <a:schemeClr val="dk1"/>
          </a:fontRef>
        </p:style>
        <p:txBody>
          <a:bodyPr/>
          <a:lstStyle/>
          <a:p>
            <a:r>
              <a:rPr lang="es-ES_tradnl" dirty="0" smtClean="0"/>
              <a:t>UBICACIÓN ECOLÓGICA</a:t>
            </a:r>
            <a:endParaRPr lang="es-ES" dirty="0"/>
          </a:p>
        </p:txBody>
      </p:sp>
      <p:pic>
        <p:nvPicPr>
          <p:cNvPr id="4" name="3 Imagen"/>
          <p:cNvPicPr/>
          <p:nvPr/>
        </p:nvPicPr>
        <p:blipFill>
          <a:blip r:embed="rId2" cstate="print">
            <a:lum bright="-20000"/>
          </a:blip>
          <a:srcRect l="18158" t="27190" r="15229" b="8157"/>
          <a:stretch>
            <a:fillRect/>
          </a:stretch>
        </p:blipFill>
        <p:spPr bwMode="auto">
          <a:xfrm>
            <a:off x="4283968" y="4221088"/>
            <a:ext cx="4644008" cy="2492896"/>
          </a:xfrm>
          <a:prstGeom prst="rect">
            <a:avLst/>
          </a:prstGeom>
          <a:ln w="57150" cap="sq" cmpd="dbl">
            <a:solidFill>
              <a:srgbClr val="000000"/>
            </a:solidFill>
            <a:prstDash val="solid"/>
            <a:miter lim="800000"/>
          </a:ln>
          <a:effectLst>
            <a:innerShdw blurRad="76200">
              <a:srgbClr val="000000"/>
            </a:innerShdw>
          </a:effectLst>
        </p:spPr>
      </p:pic>
      <p:pic>
        <p:nvPicPr>
          <p:cNvPr id="5" name="4 Imagen"/>
          <p:cNvPicPr/>
          <p:nvPr/>
        </p:nvPicPr>
        <p:blipFill>
          <a:blip r:embed="rId3" cstate="print">
            <a:lum bright="-20000"/>
          </a:blip>
          <a:srcRect l="24089" t="12458" r="8720" b="14141"/>
          <a:stretch>
            <a:fillRect/>
          </a:stretch>
        </p:blipFill>
        <p:spPr bwMode="auto">
          <a:xfrm>
            <a:off x="4714876" y="1428736"/>
            <a:ext cx="4214842" cy="2448272"/>
          </a:xfrm>
          <a:prstGeom prst="rect">
            <a:avLst/>
          </a:prstGeom>
          <a:ln w="57150" cap="sq" cmpd="dbl">
            <a:solidFill>
              <a:srgbClr val="000000"/>
            </a:solidFill>
            <a:prstDash val="solid"/>
            <a:miter lim="800000"/>
          </a:ln>
          <a:effectLst>
            <a:innerShdw blurRad="76200">
              <a:srgbClr val="000000"/>
            </a:innerShdw>
          </a:effectLst>
        </p:spPr>
      </p:pic>
      <p:sp>
        <p:nvSpPr>
          <p:cNvPr id="19457" name="AutoShape 21"/>
          <p:cNvSpPr>
            <a:spLocks noChangeArrowheads="1"/>
          </p:cNvSpPr>
          <p:nvPr/>
        </p:nvSpPr>
        <p:spPr bwMode="auto">
          <a:xfrm>
            <a:off x="7740352" y="4797153"/>
            <a:ext cx="607318" cy="432048"/>
          </a:xfrm>
          <a:prstGeom prst="roundRect">
            <a:avLst>
              <a:gd name="adj" fmla="val 16667"/>
            </a:avLst>
          </a:prstGeom>
          <a:solidFill>
            <a:srgbClr val="DAEEF3"/>
          </a:soli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0" i="0" u="none" strike="noStrike" cap="none" normalizeH="0" baseline="0" dirty="0" smtClean="0">
                <a:ln>
                  <a:noFill/>
                </a:ln>
                <a:solidFill>
                  <a:schemeClr val="tx1"/>
                </a:solidFill>
                <a:effectLst/>
                <a:latin typeface="Arial" pitchFamily="34" charset="0"/>
                <a:cs typeface="Arial" pitchFamily="34" charset="0"/>
              </a:rPr>
              <a:t>POZO</a:t>
            </a:r>
            <a:r>
              <a:rPr kumimoji="0" lang="es-ES" sz="800" b="0" i="0" u="none" strike="noStrike" cap="none" normalizeH="0" dirty="0" smtClean="0">
                <a:ln>
                  <a:noFill/>
                </a:ln>
                <a:solidFill>
                  <a:schemeClr val="tx1"/>
                </a:solidFill>
                <a:effectLst/>
                <a:latin typeface="Arial" pitchFamily="34" charset="0"/>
                <a:cs typeface="Arial" pitchFamily="34" charset="0"/>
              </a:rPr>
              <a:t> </a:t>
            </a:r>
            <a:r>
              <a:rPr kumimoji="0" lang="es-ES" sz="800" b="0" i="0" u="none" strike="noStrike" cap="none" normalizeH="0" baseline="0" dirty="0" smtClean="0">
                <a:ln>
                  <a:noFill/>
                </a:ln>
                <a:solidFill>
                  <a:schemeClr val="tx1"/>
                </a:solidFill>
                <a:effectLst/>
                <a:latin typeface="Arial" pitchFamily="34" charset="0"/>
                <a:cs typeface="Arial" pitchFamily="34" charset="0"/>
              </a:rPr>
              <a:t>SACHA 149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ox(i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ox(i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ox(i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ox(i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ox(in)">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ox(in)">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ox(in)">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amond(in)">
                                      <p:cBhvr>
                                        <p:cTn id="52" dur="2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457"/>
                                        </p:tgtEl>
                                        <p:attrNameLst>
                                          <p:attrName>style.visibility</p:attrName>
                                        </p:attrNameLst>
                                      </p:cBhvr>
                                      <p:to>
                                        <p:strVal val="visible"/>
                                      </p:to>
                                    </p:set>
                                    <p:anim calcmode="lin" valueType="num">
                                      <p:cBhvr additive="base">
                                        <p:cTn id="57" dur="500" fill="hold"/>
                                        <p:tgtEl>
                                          <p:spTgt spid="19457"/>
                                        </p:tgtEl>
                                        <p:attrNameLst>
                                          <p:attrName>ppt_x</p:attrName>
                                        </p:attrNameLst>
                                      </p:cBhvr>
                                      <p:tavLst>
                                        <p:tav tm="0">
                                          <p:val>
                                            <p:strVal val="#ppt_x"/>
                                          </p:val>
                                        </p:tav>
                                        <p:tav tm="100000">
                                          <p:val>
                                            <p:strVal val="#ppt_x"/>
                                          </p:val>
                                        </p:tav>
                                      </p:tavLst>
                                    </p:anim>
                                    <p:anim calcmode="lin" valueType="num">
                                      <p:cBhvr additive="base">
                                        <p:cTn id="58" dur="500" fill="hold"/>
                                        <p:tgtEl>
                                          <p:spTgt spid="194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45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1514</TotalTime>
  <Words>1827</Words>
  <Application>Microsoft Office PowerPoint</Application>
  <PresentationFormat>Presentación en pantalla (4:3)</PresentationFormat>
  <Paragraphs>577</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Concurrencia</vt:lpstr>
      <vt:lpstr>Presentación de PowerPoint</vt:lpstr>
      <vt:lpstr>Presentación de PowerPoint</vt:lpstr>
      <vt:lpstr>Presentación de PowerPoint</vt:lpstr>
      <vt:lpstr>Presentación de PowerPoint</vt:lpstr>
      <vt:lpstr>MORFOLOGÍA</vt:lpstr>
      <vt:lpstr>EXIGENCIAS BIOCLIMÁTICAS</vt:lpstr>
      <vt:lpstr>Presentación de PowerPoint</vt:lpstr>
      <vt:lpstr>UBICACIÓN GEOGRÁFICA</vt:lpstr>
      <vt:lpstr>UBICACIÓN ECOLÓGICA</vt:lpstr>
      <vt:lpstr>METODOLOGÍA</vt:lpstr>
      <vt:lpstr>Presentación de PowerPoint</vt:lpstr>
      <vt:lpstr>Distribución de las parcelas</vt:lpstr>
      <vt:lpstr>VARIABLES A MEDIR</vt:lpstr>
      <vt:lpstr>Presentación de PowerPoint</vt:lpstr>
      <vt:lpstr>RESULTADOS Y DISCUSIÓN</vt:lpstr>
      <vt:lpstr>INFLUENCIA DE LAS MALEZAS</vt:lpstr>
      <vt:lpstr>PERIODO CRÍTICO DE CONTROL DE MALEZAS</vt:lpstr>
      <vt:lpstr>Presentación de PowerPoint</vt:lpstr>
      <vt:lpstr>IMPORTANCIA RELATIVA DE LAS MALEZAS</vt:lpstr>
      <vt:lpstr>CONCLUSIONES</vt:lpstr>
      <vt:lpstr>Presentación de PowerPoint</vt:lpstr>
      <vt:lpstr>RECOMENDACIONES</vt:lpstr>
      <vt:lpstr>Presentación de PowerPoint</vt:lpstr>
      <vt:lpstr>GRACIAS  POR su  ATENCIÓN!!</vt:lpstr>
    </vt:vector>
  </TitlesOfParts>
  <Company>BY 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Edwin</dc:creator>
  <cp:lastModifiedBy>BIBLIOTECA</cp:lastModifiedBy>
  <cp:revision>119</cp:revision>
  <dcterms:created xsi:type="dcterms:W3CDTF">2014-02-11T13:21:40Z</dcterms:created>
  <dcterms:modified xsi:type="dcterms:W3CDTF">2014-05-27T15:13:56Z</dcterms:modified>
</cp:coreProperties>
</file>