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9"/>
  </p:notesMasterIdLst>
  <p:sldIdLst>
    <p:sldId id="257" r:id="rId2"/>
    <p:sldId id="258" r:id="rId3"/>
    <p:sldId id="262" r:id="rId4"/>
    <p:sldId id="259" r:id="rId5"/>
    <p:sldId id="263" r:id="rId6"/>
    <p:sldId id="260" r:id="rId7"/>
    <p:sldId id="261" r:id="rId8"/>
    <p:sldId id="266" r:id="rId9"/>
    <p:sldId id="299" r:id="rId10"/>
    <p:sldId id="276" r:id="rId11"/>
    <p:sldId id="265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9" r:id="rId20"/>
    <p:sldId id="286" r:id="rId21"/>
    <p:sldId id="288" r:id="rId22"/>
    <p:sldId id="292" r:id="rId23"/>
    <p:sldId id="294" r:id="rId24"/>
    <p:sldId id="295" r:id="rId25"/>
    <p:sldId id="296" r:id="rId26"/>
    <p:sldId id="297" r:id="rId27"/>
    <p:sldId id="298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GNUNIEZJ" initials="L" lastIdx="1" clrIdx="0"/>
  <p:cmAuthor id="1" name="Luffi" initials="L" lastIdx="0" clrIdx="1"/>
  <p:cmAuthor id="2" name="ESPE-BIOMETRIA" initials="E_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respaldo\Desktop\santiago%20moreno%2020%20de%20julio\DIAMETRO%20DE%20CORONA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CONSULTORIA%20APA\31\nuevos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Respaldos%2014%20de%20Septiembre%20del%202012\Escritorio\resplados%2024%20de%20julio\santiago%20moreno%2020%20de%20julio\ALTURA%20SANTIAGO%20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Resplados%2014-01-13\respaldos%20flahs%20enero&#231;\resplados%2030-12-12\respaldos%20flahs%20adata%2003%20de%20diciembre\respaldos%20flash%202%20de%20noviembre\resplados%2015%20de%20octubre\santiago%204%20de%20octubre\DIAMETRO%20DE%20CORONA%20%20OCTUBR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plados%2014-01-13\respaldos%20flahs%20enero&#231;\resplados%2030-12-12\respaldos%20flahs%20adata%2003%20de%20diciembre\respaldos%20flash%202%20de%20noviembre\resplados%2015%20de%20octubre\santiago%204%20de%20octubre\DIAMETRO%20DE%20LA%20ESTRIPE%20OCTUB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Tiempo de muestreo 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37500000000000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7777777777888E-3"/>
                  <c:y val="0.33796296296296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888E-3"/>
                  <c:y val="0.36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Hoja1!$C$4:$C$6</c:f>
              <c:strCache>
                <c:ptCount val="3"/>
                <c:pt idx="0">
                  <c:v>Antes  de Propagar </c:v>
                </c:pt>
                <c:pt idx="1">
                  <c:v>Antes  de someter el estrés hidrico</c:v>
                </c:pt>
                <c:pt idx="2">
                  <c:v>Despues de 20 dias de estrés hidrico </c:v>
                </c:pt>
              </c:strCache>
            </c:strRef>
          </c:cat>
          <c:val>
            <c:numRef>
              <c:f>Hoja1!$D$4:$D$6</c:f>
              <c:numCache>
                <c:formatCode>General</c:formatCode>
                <c:ptCount val="3"/>
                <c:pt idx="0">
                  <c:v>1560</c:v>
                </c:pt>
                <c:pt idx="1">
                  <c:v>1480</c:v>
                </c:pt>
                <c:pt idx="2">
                  <c:v>1520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2"/>
        <c:axId val="146624144"/>
        <c:axId val="146656656"/>
      </c:barChart>
      <c:catAx>
        <c:axId val="146624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C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Tiempo de muestreo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46656656"/>
        <c:crosses val="autoZero"/>
        <c:auto val="1"/>
        <c:lblAlgn val="ctr"/>
        <c:lblOffset val="100"/>
        <c:noMultiLvlLbl val="0"/>
      </c:catAx>
      <c:valAx>
        <c:axId val="14665665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C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 sz="1000" b="0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Nº de esporas viables/100g.</a:t>
                </a:r>
                <a:r>
                  <a:rPr lang="es-ES" sz="1000" b="0" i="0" u="none" strike="noStrike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662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58095238095242"/>
          <c:y val="6.6925513621142185E-2"/>
          <c:w val="0.85648253968253951"/>
          <c:h val="0.695344827586207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32183908045977017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s-EC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3,14  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560308692187551E-17"/>
                  <c:y val="0.38505747126436857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s-EC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3,93  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396825396825401E-3"/>
                  <c:y val="0.37356321839080514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s-EC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3,81  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396825396827257E-3"/>
                  <c:y val="0.39655172413793138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s-EC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3,99  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C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Hoja2!$A$2:$A$6</c:f>
              <c:strCache>
                <c:ptCount val="5"/>
                <c:pt idx="0">
                  <c:v>mo</c:v>
                </c:pt>
                <c:pt idx="1">
                  <c:v> m1, m2,m3</c:v>
                </c:pt>
                <c:pt idx="3">
                  <c:v>m2  </c:v>
                </c:pt>
                <c:pt idx="4">
                  <c:v> m3, m4</c:v>
                </c:pt>
              </c:strCache>
            </c:strRef>
          </c:cat>
          <c:val>
            <c:numRef>
              <c:f>Hoja2!$B$2:$B$6</c:f>
              <c:numCache>
                <c:formatCode>General</c:formatCode>
                <c:ptCount val="5"/>
                <c:pt idx="0">
                  <c:v>3.14</c:v>
                </c:pt>
                <c:pt idx="1">
                  <c:v>3.9299999999999997</c:v>
                </c:pt>
                <c:pt idx="3">
                  <c:v>3.8099999999999987</c:v>
                </c:pt>
                <c:pt idx="4">
                  <c:v>3.9899999999999998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218408"/>
        <c:axId val="147588752"/>
      </c:barChart>
      <c:catAx>
        <c:axId val="146218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s-EC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Tipo de micorrizas </a:t>
                </a:r>
              </a:p>
            </c:rich>
          </c:tx>
          <c:layout>
            <c:manualLayout>
              <c:xMode val="edge"/>
              <c:yMode val="edge"/>
              <c:x val="0.38129933758280232"/>
              <c:y val="0.900682867227803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588752"/>
        <c:crosses val="autoZero"/>
        <c:auto val="1"/>
        <c:lblAlgn val="ctr"/>
        <c:lblOffset val="100"/>
        <c:noMultiLvlLbl val="0"/>
      </c:catAx>
      <c:valAx>
        <c:axId val="147588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C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Diámetro de estipe, cm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62184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9608785218472E-2"/>
          <c:y val="3.2290393659963709E-2"/>
          <c:w val="0.89019685039370144"/>
          <c:h val="0.61498432487605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Hoja1!$D$24</c:f>
              <c:strCache>
                <c:ptCount val="1"/>
                <c:pt idx="0">
                  <c:v>180 días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32352419362213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31,77   (b)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2201370753420712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29,43   (c)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.22152560083594566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32,83   (a)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0.2089860867705017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32,48   (b)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s-EC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Hoja1!$E$22:$N$23</c:f>
              <c:strCache>
                <c:ptCount val="8"/>
                <c:pt idx="0">
                  <c:v>m0</c:v>
                </c:pt>
                <c:pt idx="2">
                  <c:v>m1</c:v>
                </c:pt>
                <c:pt idx="4">
                  <c:v>m2</c:v>
                </c:pt>
                <c:pt idx="6">
                  <c:v>m3</c:v>
                </c:pt>
              </c:strCache>
              <c:extLst/>
            </c:strRef>
          </c:cat>
          <c:val>
            <c:numRef>
              <c:f>Hoja1!$E$24:$N$24</c:f>
              <c:numCache>
                <c:formatCode>General</c:formatCode>
                <c:ptCount val="8"/>
                <c:pt idx="0">
                  <c:v>31.77</c:v>
                </c:pt>
                <c:pt idx="1">
                  <c:v>0</c:v>
                </c:pt>
                <c:pt idx="2">
                  <c:v>29.43</c:v>
                </c:pt>
                <c:pt idx="3">
                  <c:v>0</c:v>
                </c:pt>
                <c:pt idx="4">
                  <c:v>32.83</c:v>
                </c:pt>
                <c:pt idx="5">
                  <c:v>0</c:v>
                </c:pt>
                <c:pt idx="6">
                  <c:v>32.480000000000004</c:v>
                </c:pt>
                <c:pt idx="7">
                  <c:v>0</c:v>
                </c:pt>
              </c:numCache>
              <c:extLst/>
            </c:numRef>
          </c:val>
        </c:ser>
        <c:ser>
          <c:idx val="1"/>
          <c:order val="1"/>
          <c:tx>
            <c:strRef>
              <c:f>Hoja1!$D$25</c:f>
              <c:strCache>
                <c:ptCount val="1"/>
                <c:pt idx="0">
                  <c:v>240 días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4330900243309012E-3"/>
                  <c:y val="0.3577235772357724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51,38   (b)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163819487961943E-7"/>
                  <c:y val="0.343200454175203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47,08   (C)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.3506344465562493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52,62   (a)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0.3385579937304077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51,77   (b)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s-EC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Hoja1!$E$22:$N$23</c:f>
              <c:strCache>
                <c:ptCount val="8"/>
                <c:pt idx="0">
                  <c:v>m0</c:v>
                </c:pt>
                <c:pt idx="2">
                  <c:v>m1</c:v>
                </c:pt>
                <c:pt idx="4">
                  <c:v>m2</c:v>
                </c:pt>
                <c:pt idx="6">
                  <c:v>m3</c:v>
                </c:pt>
              </c:strCache>
              <c:extLst/>
            </c:strRef>
          </c:cat>
          <c:val>
            <c:numRef>
              <c:f>Hoja1!$E$25:$N$25</c:f>
              <c:numCache>
                <c:formatCode>General</c:formatCode>
                <c:ptCount val="8"/>
                <c:pt idx="0">
                  <c:v>51.38</c:v>
                </c:pt>
                <c:pt idx="1">
                  <c:v>0</c:v>
                </c:pt>
                <c:pt idx="2">
                  <c:v>47.08</c:v>
                </c:pt>
                <c:pt idx="3">
                  <c:v>0</c:v>
                </c:pt>
                <c:pt idx="4">
                  <c:v>52.620000000000012</c:v>
                </c:pt>
                <c:pt idx="5">
                  <c:v>0</c:v>
                </c:pt>
                <c:pt idx="6">
                  <c:v>51.77</c:v>
                </c:pt>
                <c:pt idx="7">
                  <c:v>0</c:v>
                </c:pt>
              </c:numCache>
              <c:extLst/>
            </c:numRef>
          </c:val>
        </c:ser>
        <c:ser>
          <c:idx val="2"/>
          <c:order val="2"/>
          <c:tx>
            <c:strRef>
              <c:f>Hoja1!$D$26</c:f>
              <c:strCache>
                <c:ptCount val="1"/>
                <c:pt idx="0">
                  <c:v>300 días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8659884667701207E-3"/>
                  <c:y val="0.4041844769403825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60,55   (b)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068050749712062E-3"/>
                  <c:y val="0.373384345765557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55,14   (c)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.4021793827495702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62,57  (a)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0.388714733542319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61,06   (b)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lang="es-EC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Hoja1!$E$22:$N$23</c:f>
              <c:strCache>
                <c:ptCount val="8"/>
                <c:pt idx="0">
                  <c:v>m0</c:v>
                </c:pt>
                <c:pt idx="2">
                  <c:v>m1</c:v>
                </c:pt>
                <c:pt idx="4">
                  <c:v>m2</c:v>
                </c:pt>
                <c:pt idx="6">
                  <c:v>m3</c:v>
                </c:pt>
              </c:strCache>
              <c:extLst/>
            </c:strRef>
          </c:cat>
          <c:val>
            <c:numRef>
              <c:f>Hoja1!$E$26:$N$26</c:f>
              <c:numCache>
                <c:formatCode>General</c:formatCode>
                <c:ptCount val="8"/>
                <c:pt idx="0">
                  <c:v>60.55</c:v>
                </c:pt>
                <c:pt idx="1">
                  <c:v>0</c:v>
                </c:pt>
                <c:pt idx="2">
                  <c:v>55.14</c:v>
                </c:pt>
                <c:pt idx="3">
                  <c:v>0</c:v>
                </c:pt>
                <c:pt idx="4">
                  <c:v>62.57</c:v>
                </c:pt>
                <c:pt idx="5">
                  <c:v>0</c:v>
                </c:pt>
                <c:pt idx="6">
                  <c:v>61.06</c:v>
                </c:pt>
                <c:pt idx="7">
                  <c:v>0</c:v>
                </c:pt>
              </c:numCache>
              <c:extLst/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7567512"/>
        <c:axId val="147636184"/>
      </c:barChart>
      <c:catAx>
        <c:axId val="14756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636184"/>
        <c:crosses val="autoZero"/>
        <c:auto val="1"/>
        <c:lblAlgn val="ctr"/>
        <c:lblOffset val="100"/>
        <c:noMultiLvlLbl val="0"/>
      </c:catAx>
      <c:valAx>
        <c:axId val="147636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5675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C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30337078651684"/>
          <c:y val="3.4882096430859585E-2"/>
          <c:w val="0.7857378277153555"/>
          <c:h val="0.758477690288715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2.9962546816479974E-3"/>
                  <c:y val="0.3626092326694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8,43 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880651154560644E-2"/>
                  <c:y val="0.3654651073027642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9,07  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'ADEVA ALTURA 1  '!$A$74:$A$75</c:f>
              <c:strCache>
                <c:ptCount val="2"/>
                <c:pt idx="0">
                  <c:v>m0</c:v>
                </c:pt>
                <c:pt idx="1">
                  <c:v>m1,2,3,4,5,6,7,8</c:v>
                </c:pt>
              </c:strCache>
            </c:strRef>
          </c:cat>
          <c:val>
            <c:numRef>
              <c:f>'ADEVA ALTURA 1  '!$B$74:$B$75</c:f>
              <c:numCache>
                <c:formatCode>0.00</c:formatCode>
                <c:ptCount val="2"/>
                <c:pt idx="0">
                  <c:v>8.43</c:v>
                </c:pt>
                <c:pt idx="1">
                  <c:v>9.07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147983664"/>
        <c:axId val="147397072"/>
      </c:barChart>
      <c:catAx>
        <c:axId val="14798366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lang="es-EC"/>
                </a:pPr>
                <a:r>
                  <a:rPr lang="es-EC" b="0"/>
                  <a:t>Complejo</a:t>
                </a:r>
                <a:r>
                  <a:rPr lang="es-EC"/>
                  <a:t> </a:t>
                </a:r>
                <a:r>
                  <a:rPr lang="es-EC" b="0"/>
                  <a:t>micorrizico </a:t>
                </a:r>
              </a:p>
            </c:rich>
          </c:tx>
          <c:layout>
            <c:manualLayout>
              <c:xMode val="edge"/>
              <c:yMode val="edge"/>
              <c:x val="0.33232003302958019"/>
              <c:y val="0.91063467460268344"/>
            </c:manualLayout>
          </c:layout>
          <c:overlay val="0"/>
        </c:title>
        <c:numFmt formatCode="General" sourceLinked="0"/>
        <c:majorTickMark val="out"/>
        <c:minorTickMark val="none"/>
        <c:tickLblPos val="none"/>
        <c:crossAx val="147397072"/>
        <c:crosses val="autoZero"/>
        <c:auto val="1"/>
        <c:lblAlgn val="ctr"/>
        <c:lblOffset val="100"/>
        <c:noMultiLvlLbl val="0"/>
      </c:catAx>
      <c:valAx>
        <c:axId val="147397072"/>
        <c:scaling>
          <c:orientation val="minMax"/>
          <c:max val="9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s-EC" b="0"/>
                </a:pPr>
                <a:r>
                  <a:rPr lang="en-US" b="0"/>
                  <a:t>Altura de  planta en cm. </a:t>
                </a:r>
              </a:p>
            </c:rich>
          </c:tx>
          <c:layout>
            <c:manualLayout>
              <c:xMode val="edge"/>
              <c:yMode val="edge"/>
              <c:x val="2.8970951664749792E-2"/>
              <c:y val="0.1702821522309712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4798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just">
        <a:defRPr sz="12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53044669038318"/>
          <c:y val="7.3768492320967813E-2"/>
          <c:w val="0.81773110882709388"/>
          <c:h val="0.79821037916900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'diametro 5'!$B$75:$B$76</c:f>
              <c:strCache>
                <c:ptCount val="1"/>
                <c:pt idx="0">
                  <c:v>47,13 58,91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7120799408580609E-2"/>
                  <c:y val="0.317751798411921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47,13 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2416491733075649E-17"/>
                  <c:y val="0.399175261153473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58,91  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'diametro 5'!$A$75:$A$76</c:f>
              <c:strCache>
                <c:ptCount val="2"/>
                <c:pt idx="0">
                  <c:v>m0</c:v>
                </c:pt>
                <c:pt idx="1">
                  <c:v>m1,2,3,4,5,6,7,8</c:v>
                </c:pt>
              </c:strCache>
            </c:strRef>
          </c:cat>
          <c:val>
            <c:numRef>
              <c:f>'diametro 5'!$B$75:$B$76</c:f>
              <c:numCache>
                <c:formatCode>0.00</c:formatCode>
                <c:ptCount val="2"/>
                <c:pt idx="0">
                  <c:v>47.13</c:v>
                </c:pt>
                <c:pt idx="1">
                  <c:v>58.91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147542472"/>
        <c:axId val="147542864"/>
      </c:barChart>
      <c:catAx>
        <c:axId val="14754247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lang="es-EC" b="0"/>
                </a:pPr>
                <a:r>
                  <a:rPr lang="en-US" b="0"/>
                  <a:t>Complejo micorrízico</a:t>
                </a:r>
                <a:endParaRPr lang="es-ES" b="0"/>
              </a:p>
            </c:rich>
          </c:tx>
          <c:layout>
            <c:manualLayout>
              <c:xMode val="edge"/>
              <c:yMode val="edge"/>
              <c:x val="0.36507730573993824"/>
              <c:y val="0.92898506543251802"/>
            </c:manualLayout>
          </c:layout>
          <c:overlay val="0"/>
        </c:title>
        <c:numFmt formatCode="General" sourceLinked="0"/>
        <c:majorTickMark val="none"/>
        <c:minorTickMark val="none"/>
        <c:tickLblPos val="none"/>
        <c:crossAx val="147542864"/>
        <c:crosses val="autoZero"/>
        <c:auto val="1"/>
        <c:lblAlgn val="ctr"/>
        <c:lblOffset val="100"/>
        <c:noMultiLvlLbl val="0"/>
      </c:catAx>
      <c:valAx>
        <c:axId val="147542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s-EC" b="0"/>
                </a:pPr>
                <a:r>
                  <a:rPr lang="es-ES" b="0"/>
                  <a:t>Diámertro de corona</a:t>
                </a:r>
                <a:r>
                  <a:rPr lang="es-ES" b="0" baseline="0"/>
                  <a:t> en cm</a:t>
                </a:r>
                <a:endParaRPr lang="es-ES" b="0"/>
              </a:p>
            </c:rich>
          </c:tx>
          <c:layout>
            <c:manualLayout>
              <c:xMode val="edge"/>
              <c:yMode val="edge"/>
              <c:x val="5.0647733305548594E-4"/>
              <c:y val="0.1696844585680742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lang="es-EC"/>
            </a:pPr>
            <a:endParaRPr lang="es-EC"/>
          </a:p>
        </c:txPr>
        <c:crossAx val="1475424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375991101321099E-3"/>
                  <c:y val="0.30651254593175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4597778617975246E-4"/>
                  <c:y val="0.40365900262467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Hoja1!$C$3:$C$4</c:f>
              <c:strCache>
                <c:ptCount val="2"/>
                <c:pt idx="0">
                  <c:v>e0</c:v>
                </c:pt>
                <c:pt idx="1">
                  <c:v>e1</c:v>
                </c:pt>
              </c:strCache>
            </c:strRef>
          </c:cat>
          <c:val>
            <c:numRef>
              <c:f>Hoja1!$D$3:$D$4</c:f>
              <c:numCache>
                <c:formatCode>General</c:formatCode>
                <c:ptCount val="2"/>
                <c:pt idx="0">
                  <c:v>67.69</c:v>
                </c:pt>
                <c:pt idx="1">
                  <c:v>86.25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147543648"/>
        <c:axId val="147544040"/>
      </c:barChart>
      <c:catAx>
        <c:axId val="14754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C"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s-ES" sz="1200" b="0">
                    <a:latin typeface="Times New Roman" pitchFamily="18" charset="0"/>
                    <a:cs typeface="Times New Roman" pitchFamily="18" charset="0"/>
                  </a:rPr>
                  <a:t>Tipo de sustrato 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47544040"/>
        <c:crosses val="autoZero"/>
        <c:auto val="1"/>
        <c:lblAlgn val="ctr"/>
        <c:lblOffset val="100"/>
        <c:noMultiLvlLbl val="0"/>
      </c:catAx>
      <c:valAx>
        <c:axId val="147544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s-EC"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Porcentaje de colonización micorrizico, %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47543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</cdr:x>
      <cdr:y>0.75862</cdr:y>
    </cdr:from>
    <cdr:to>
      <cdr:x>0.95048</cdr:x>
      <cdr:y>0.89655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800101" y="1676398"/>
          <a:ext cx="3952874" cy="304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100"/>
            <a:t>m0               m1,m2,m3                                           m1</a:t>
          </a:r>
          <a:r>
            <a:rPr lang="es-EC" sz="1100" baseline="0"/>
            <a:t>                 m2,m3</a:t>
          </a:r>
          <a:endParaRPr lang="es-EC" sz="1100"/>
        </a:p>
      </cdr:txBody>
    </cdr:sp>
  </cdr:relSizeAnchor>
  <cdr:relSizeAnchor xmlns:cdr="http://schemas.openxmlformats.org/drawingml/2006/chartDrawing">
    <cdr:from>
      <cdr:x>0.11603</cdr:x>
      <cdr:y>0.04346</cdr:y>
    </cdr:from>
    <cdr:to>
      <cdr:x>0.11635</cdr:x>
      <cdr:y>0.76329</cdr:y>
    </cdr:to>
    <cdr:sp macro="" textlink="">
      <cdr:nvSpPr>
        <cdr:cNvPr id="12" name="11 Conector recto"/>
        <cdr:cNvSpPr/>
      </cdr:nvSpPr>
      <cdr:spPr>
        <a:xfrm xmlns:a="http://schemas.openxmlformats.org/drawingml/2006/main" rot="5400000" flipH="1" flipV="1">
          <a:off x="580231" y="96044"/>
          <a:ext cx="1589" cy="159067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0.1181</cdr:x>
      <cdr:y>0.75862</cdr:y>
    </cdr:from>
    <cdr:to>
      <cdr:x>0.93714</cdr:x>
      <cdr:y>0.75934</cdr:y>
    </cdr:to>
    <cdr:sp macro="" textlink="">
      <cdr:nvSpPr>
        <cdr:cNvPr id="16" name="15 Conector recto"/>
        <cdr:cNvSpPr/>
      </cdr:nvSpPr>
      <cdr:spPr>
        <a:xfrm xmlns:a="http://schemas.openxmlformats.org/drawingml/2006/main">
          <a:off x="590550" y="1676400"/>
          <a:ext cx="4095750" cy="15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0.29888</cdr:x>
      <cdr:y>0.80999</cdr:y>
    </cdr:from>
    <cdr:to>
      <cdr:x>0.87641</cdr:x>
      <cdr:y>0.93991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1266834" y="2098511"/>
          <a:ext cx="2447933" cy="336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100"/>
            <a:t>    m0</a:t>
          </a:r>
          <a:r>
            <a:rPr lang="es-EC" sz="1100" baseline="0"/>
            <a:t>                                       m1,m2,m3</a:t>
          </a:r>
          <a:endParaRPr lang="es-EC" sz="1100"/>
        </a:p>
      </cdr:txBody>
    </cdr:sp>
  </cdr:relSizeAnchor>
  <cdr:relSizeAnchor xmlns:cdr="http://schemas.openxmlformats.org/drawingml/2006/chartDrawing">
    <cdr:from>
      <cdr:x>0.3191</cdr:x>
      <cdr:y>0.62205</cdr:y>
    </cdr:from>
    <cdr:to>
      <cdr:x>0.53483</cdr:x>
      <cdr:y>1</cdr:y>
    </cdr:to>
    <cdr:sp macro="" textlink="">
      <cdr:nvSpPr>
        <cdr:cNvPr id="3" name="2 Cuadro de texto"/>
        <cdr:cNvSpPr txBox="1"/>
      </cdr:nvSpPr>
      <cdr:spPr>
        <a:xfrm xmlns:a="http://schemas.openxmlformats.org/drawingml/2006/main">
          <a:off x="1352550" y="2066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C" sz="1100"/>
        </a:p>
      </cdr:txBody>
    </cdr:sp>
  </cdr:relSizeAnchor>
  <cdr:relSizeAnchor xmlns:cdr="http://schemas.openxmlformats.org/drawingml/2006/chartDrawing">
    <cdr:from>
      <cdr:x>0.17412</cdr:x>
      <cdr:y>0.79711</cdr:y>
    </cdr:from>
    <cdr:to>
      <cdr:x>0.9479</cdr:x>
      <cdr:y>0.80928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0" y="1872208"/>
          <a:ext cx="3200000" cy="2857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0.28359</cdr:x>
      <cdr:y>0.86058</cdr:y>
    </cdr:from>
    <cdr:to>
      <cdr:x>0.91304</cdr:x>
      <cdr:y>0.94784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1428932" y="2592992"/>
          <a:ext cx="3171643" cy="262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100"/>
            <a:t>   </a:t>
          </a:r>
          <a:r>
            <a:rPr lang="es-EC" sz="1100" baseline="0"/>
            <a:t>     m0</a:t>
          </a:r>
          <a:r>
            <a:rPr lang="es-EC" sz="1100"/>
            <a:t>                                                     m1,m2,m3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85BE1-D10F-4EBB-BD64-62B51488AC0F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AE65F-5AFC-49A4-90CC-F3FE716D1B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154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E65F-5AFC-49A4-90CC-F3FE716D1BBD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570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13CC21B-2CFB-44DB-BC4B-31A2813A7DAC}" type="datetimeFigureOut">
              <a:rPr lang="es-EC" smtClean="0"/>
              <a:t>29/04/2014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B867062-E21C-4E9E-8CC5-EF02EB1701E0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664296"/>
          </a:xfrm>
        </p:spPr>
        <p:txBody>
          <a:bodyPr>
            <a:noAutofit/>
          </a:bodyPr>
          <a:lstStyle/>
          <a:p>
            <a:r>
              <a:rPr lang="es-EC" sz="1600" b="1" dirty="0">
                <a:solidFill>
                  <a:schemeClr val="tx1"/>
                </a:solidFill>
              </a:rPr>
              <a:t>DEPARTAMENTO DE CIENCIAS DE LA VIDA Y </a:t>
            </a:r>
            <a:r>
              <a:rPr lang="es-EC" sz="1600" b="1" dirty="0" smtClean="0">
                <a:solidFill>
                  <a:schemeClr val="tx1"/>
                </a:solidFill>
              </a:rPr>
              <a:t>LA AGRICULTURA</a:t>
            </a:r>
            <a:r>
              <a:rPr lang="es-EC" sz="1600" dirty="0">
                <a:solidFill>
                  <a:schemeClr val="tx1"/>
                </a:solidFill>
              </a:rPr>
              <a:t/>
            </a:r>
            <a:br>
              <a:rPr lang="es-EC" sz="1600" dirty="0">
                <a:solidFill>
                  <a:schemeClr val="tx1"/>
                </a:solidFill>
              </a:rPr>
            </a:br>
            <a:r>
              <a:rPr lang="es-EC" sz="1600" b="1" dirty="0">
                <a:solidFill>
                  <a:schemeClr val="tx1"/>
                </a:solidFill>
              </a:rPr>
              <a:t> </a:t>
            </a:r>
            <a:r>
              <a:rPr lang="es-EC" sz="1600" dirty="0">
                <a:solidFill>
                  <a:schemeClr val="tx1"/>
                </a:solidFill>
              </a:rPr>
              <a:t/>
            </a:r>
            <a:br>
              <a:rPr lang="es-EC" sz="1600" dirty="0">
                <a:solidFill>
                  <a:schemeClr val="tx1"/>
                </a:solidFill>
              </a:rPr>
            </a:br>
            <a:r>
              <a:rPr lang="es-EC" sz="1600" b="1" dirty="0">
                <a:solidFill>
                  <a:schemeClr val="tx1"/>
                </a:solidFill>
              </a:rPr>
              <a:t>CARRERA DE INGENIERÍA </a:t>
            </a:r>
            <a:r>
              <a:rPr lang="es-EC" sz="1600" b="1" dirty="0" smtClean="0">
                <a:solidFill>
                  <a:schemeClr val="tx1"/>
                </a:solidFill>
              </a:rPr>
              <a:t>AGROPECUARIA SANTO DOMINGO</a:t>
            </a:r>
            <a:r>
              <a:rPr lang="es-EC" sz="1600" dirty="0">
                <a:solidFill>
                  <a:schemeClr val="tx1"/>
                </a:solidFill>
              </a:rPr>
              <a:t/>
            </a:r>
            <a:br>
              <a:rPr lang="es-EC" sz="1600" dirty="0">
                <a:solidFill>
                  <a:schemeClr val="tx1"/>
                </a:solidFill>
              </a:rPr>
            </a:br>
            <a:r>
              <a:rPr lang="es-EC" sz="1600" b="1" dirty="0">
                <a:solidFill>
                  <a:schemeClr val="tx1"/>
                </a:solidFill>
              </a:rPr>
              <a:t> </a:t>
            </a:r>
            <a:r>
              <a:rPr lang="es-EC" sz="1600" dirty="0">
                <a:solidFill>
                  <a:schemeClr val="tx1"/>
                </a:solidFill>
              </a:rPr>
              <a:t/>
            </a:r>
            <a:br>
              <a:rPr lang="es-EC" sz="1600" dirty="0">
                <a:solidFill>
                  <a:schemeClr val="tx1"/>
                </a:solidFill>
              </a:rPr>
            </a:br>
            <a:r>
              <a:rPr lang="es-EC" sz="1600" b="1" dirty="0" smtClean="0">
                <a:solidFill>
                  <a:schemeClr val="tx1"/>
                </a:solidFill>
              </a:rPr>
              <a:t>PROYECTO DE TITULACIÓN </a:t>
            </a:r>
            <a:r>
              <a:rPr lang="es-EC" sz="1600" b="1" dirty="0">
                <a:solidFill>
                  <a:schemeClr val="tx1"/>
                </a:solidFill>
              </a:rPr>
              <a:t>PREVIO A LA OBTENCIÓN DEL TÍTULO DE INGENIERO</a:t>
            </a:r>
            <a:r>
              <a:rPr lang="es-EC" sz="1600" dirty="0">
                <a:solidFill>
                  <a:schemeClr val="tx1"/>
                </a:solidFill>
              </a:rPr>
              <a:t/>
            </a:r>
            <a:br>
              <a:rPr lang="es-EC" sz="1600" dirty="0">
                <a:solidFill>
                  <a:schemeClr val="tx1"/>
                </a:solidFill>
              </a:rPr>
            </a:br>
            <a:r>
              <a:rPr lang="es-EC" sz="1600" b="1" dirty="0">
                <a:solidFill>
                  <a:schemeClr val="tx1"/>
                </a:solidFill>
              </a:rPr>
              <a:t>AGROPECUARIO</a:t>
            </a:r>
            <a:r>
              <a:rPr lang="es-EC" sz="1600" dirty="0">
                <a:solidFill>
                  <a:schemeClr val="tx1"/>
                </a:solidFill>
              </a:rPr>
              <a:t/>
            </a:r>
            <a:br>
              <a:rPr lang="es-EC" sz="1600" dirty="0">
                <a:solidFill>
                  <a:schemeClr val="tx1"/>
                </a:solidFill>
              </a:rPr>
            </a:br>
            <a:r>
              <a:rPr lang="es-EC" sz="1600" b="1" dirty="0">
                <a:solidFill>
                  <a:schemeClr val="tx1"/>
                </a:solidFill>
              </a:rPr>
              <a:t> </a:t>
            </a:r>
            <a:r>
              <a:rPr lang="es-EC" sz="1600" dirty="0">
                <a:solidFill>
                  <a:schemeClr val="tx1"/>
                </a:solidFill>
              </a:rPr>
              <a:t/>
            </a:r>
            <a:br>
              <a:rPr lang="es-EC" sz="1600" dirty="0">
                <a:solidFill>
                  <a:schemeClr val="tx1"/>
                </a:solidFill>
              </a:rPr>
            </a:br>
            <a:r>
              <a:rPr lang="es-EC" sz="1600" b="1" dirty="0" smtClean="0">
                <a:solidFill>
                  <a:schemeClr val="tx1"/>
                </a:solidFill>
              </a:rPr>
              <a:t>AUTOR: SANTIAGO </a:t>
            </a:r>
            <a:r>
              <a:rPr lang="es-EC" sz="1600" b="1" dirty="0">
                <a:solidFill>
                  <a:schemeClr val="tx1"/>
                </a:solidFill>
              </a:rPr>
              <a:t>ALBERTO MORENO RAMADÁN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168265" cy="1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43608" y="47971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400" b="1" dirty="0" smtClean="0"/>
              <a:t>DIRECTOR</a:t>
            </a:r>
            <a:r>
              <a:rPr lang="es-EC" sz="1400" b="1" dirty="0"/>
              <a:t>: </a:t>
            </a:r>
            <a:r>
              <a:rPr lang="es-EC" sz="1400" b="1" dirty="0" smtClean="0"/>
              <a:t>ING: </a:t>
            </a:r>
            <a:r>
              <a:rPr lang="es-EC" sz="1400" b="1" dirty="0" err="1" smtClean="0"/>
              <a:t>MSc</a:t>
            </a:r>
            <a:r>
              <a:rPr lang="es-EC" sz="1400" b="1" dirty="0" smtClean="0"/>
              <a:t>. GUSTAVO </a:t>
            </a:r>
            <a:r>
              <a:rPr lang="es-EC" sz="1400" b="1" dirty="0"/>
              <a:t>NUÑEZ</a:t>
            </a:r>
            <a:endParaRPr lang="es-EC" sz="1400" dirty="0"/>
          </a:p>
          <a:p>
            <a:r>
              <a:rPr lang="es-EC" sz="1400" b="1" dirty="0"/>
              <a:t>CODIRECTOR: ING. </a:t>
            </a:r>
            <a:r>
              <a:rPr lang="es-EC" sz="1400" b="1" dirty="0" err="1" smtClean="0"/>
              <a:t>Ftal</a:t>
            </a:r>
            <a:r>
              <a:rPr lang="es-EC" sz="1400" b="1" dirty="0" smtClean="0"/>
              <a:t>. PATRICIO </a:t>
            </a:r>
            <a:r>
              <a:rPr lang="es-EC" sz="1400" b="1" dirty="0"/>
              <a:t>JIMENEZ</a:t>
            </a:r>
            <a:endParaRPr lang="es-EC" sz="1400" dirty="0"/>
          </a:p>
          <a:p>
            <a:r>
              <a:rPr lang="es-EC" sz="1400" b="1" dirty="0"/>
              <a:t> </a:t>
            </a:r>
            <a:endParaRPr lang="es-EC" sz="1400" dirty="0"/>
          </a:p>
          <a:p>
            <a:r>
              <a:rPr lang="es-EC" sz="1400" b="1" dirty="0"/>
              <a:t>SANTO </a:t>
            </a:r>
            <a:r>
              <a:rPr lang="es-EC" sz="1400" b="1" dirty="0" smtClean="0"/>
              <a:t>DOMINGO DE LOS TSÁCHILAS – ABRIL 2014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130280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sz="2000" dirty="0" smtClean="0"/>
          </a:p>
          <a:p>
            <a:pPr marL="0" indent="0" algn="just">
              <a:buNone/>
            </a:pPr>
            <a:endParaRPr lang="es-EC" sz="2000" dirty="0" smtClean="0"/>
          </a:p>
          <a:p>
            <a:pPr marL="0" indent="0" algn="ctr">
              <a:buNone/>
            </a:pPr>
            <a:endParaRPr lang="es-EC" sz="2000" b="1" dirty="0" smtClean="0"/>
          </a:p>
          <a:p>
            <a:pPr marL="0" indent="0" algn="just">
              <a:buNone/>
            </a:pPr>
            <a:endParaRPr lang="es-EC" sz="2000" dirty="0" smtClean="0"/>
          </a:p>
          <a:p>
            <a:pPr marL="0" indent="0" algn="just">
              <a:buNone/>
            </a:pPr>
            <a:endParaRPr lang="es-EC" sz="2000" dirty="0"/>
          </a:p>
          <a:p>
            <a:pPr marL="0" indent="0" algn="just">
              <a:buNone/>
            </a:pPr>
            <a:endParaRPr lang="es-EC" sz="2000" dirty="0" smtClean="0"/>
          </a:p>
          <a:p>
            <a:pPr marL="0" indent="0" algn="just">
              <a:buNone/>
            </a:pPr>
            <a:endParaRPr lang="es-EC" sz="2000" dirty="0"/>
          </a:p>
          <a:p>
            <a:pPr marL="0" indent="0" algn="just">
              <a:buNone/>
            </a:pPr>
            <a:endParaRPr lang="es-EC" sz="2000" dirty="0" smtClean="0"/>
          </a:p>
          <a:p>
            <a:pPr marL="0" indent="0" algn="just">
              <a:buNone/>
            </a:pPr>
            <a:endParaRPr lang="es-EC" sz="2000" dirty="0"/>
          </a:p>
          <a:p>
            <a:pPr marL="0" indent="0" algn="just">
              <a:buNone/>
            </a:pPr>
            <a:endParaRPr lang="es-EC" sz="2000" dirty="0" smtClean="0"/>
          </a:p>
          <a:p>
            <a:pPr marL="0" indent="0" algn="just">
              <a:buNone/>
            </a:pPr>
            <a:endParaRPr lang="es-EC" sz="2000" dirty="0"/>
          </a:p>
          <a:p>
            <a:pPr marL="0" indent="0" algn="just">
              <a:buNone/>
            </a:pPr>
            <a:endParaRPr lang="es-EC" sz="2000" dirty="0" smtClean="0"/>
          </a:p>
          <a:p>
            <a:pPr marL="0" indent="0" algn="just">
              <a:buNone/>
            </a:pPr>
            <a:endParaRPr lang="es-EC" sz="2000" dirty="0" smtClean="0"/>
          </a:p>
          <a:p>
            <a:pPr marL="0" indent="0" algn="just">
              <a:buNone/>
            </a:pPr>
            <a:endParaRPr lang="es-EC" sz="2000" dirty="0" smtClean="0"/>
          </a:p>
          <a:p>
            <a:pPr marL="0" indent="0" algn="ctr">
              <a:buNone/>
            </a:pP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s-EC" sz="3600" b="1" dirty="0" smtClean="0">
                <a:solidFill>
                  <a:schemeClr val="bg1"/>
                </a:solidFill>
              </a:rPr>
              <a:t>POTENCIAL MICORRÍZICO DURANTE MASIFICACIÓN DE HMA</a:t>
            </a:r>
            <a:endParaRPr lang="es-EC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654752711"/>
              </p:ext>
            </p:extLst>
          </p:nvPr>
        </p:nvGraphicFramePr>
        <p:xfrm>
          <a:off x="1619672" y="2492896"/>
          <a:ext cx="61926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3103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221106"/>
              </p:ext>
            </p:extLst>
          </p:nvPr>
        </p:nvGraphicFramePr>
        <p:xfrm>
          <a:off x="2123728" y="2924944"/>
          <a:ext cx="5217119" cy="2730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165"/>
                <a:gridCol w="850617"/>
                <a:gridCol w="850617"/>
                <a:gridCol w="1290103"/>
                <a:gridCol w="850617"/>
              </a:tblGrid>
              <a:tr h="4313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Inoculo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Esp./100gr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Esp./gr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N° Esporas/planta 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 de inoculo/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13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(Factor Constante) 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Planta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5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Inóculo nativo 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1520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15,2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600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39,47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1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propagado con maíz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5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Inóculo nativo 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1560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15,6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600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38,46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7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sin propagación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1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Producto Comercial 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970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9,7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600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61,85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7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Fungifert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>
                <a:effectLst/>
              </a:rPr>
              <a:t>CANTIDAD DE INÓCULO POR TRATAMIENTO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345416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ESTERILIZACIÓN DEL SUSTRATO (E1)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3568" y="2636912"/>
            <a:ext cx="7704856" cy="3519296"/>
          </a:xfrm>
        </p:spPr>
        <p:txBody>
          <a:bodyPr/>
          <a:lstStyle/>
          <a:p>
            <a:pPr marL="0" indent="0" algn="ctr">
              <a:buNone/>
            </a:pPr>
            <a:r>
              <a:rPr lang="es-EC" dirty="0" smtClean="0"/>
              <a:t>Calor Sensible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 smtClean="0"/>
          </a:p>
        </p:txBody>
      </p:sp>
      <p:pic>
        <p:nvPicPr>
          <p:cNvPr id="5" name="Picture 5" descr="F:\IMAGENES\Tesis\Sustrato y Siembra\05012011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26" y="3212975"/>
            <a:ext cx="4022932" cy="301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95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indent="0" algn="ctr">
              <a:buNone/>
            </a:pP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C" sz="4900" b="1" dirty="0" smtClean="0"/>
              <a:t>TRATAMIENTOS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36231"/>
              </p:ext>
            </p:extLst>
          </p:nvPr>
        </p:nvGraphicFramePr>
        <p:xfrm>
          <a:off x="2339752" y="1844824"/>
          <a:ext cx="4659726" cy="4665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211"/>
                <a:gridCol w="647304"/>
                <a:gridCol w="2006211"/>
              </a:tblGrid>
              <a:tr h="201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Tratamiento</a:t>
                      </a:r>
                      <a:endParaRPr lang="es-EC" sz="17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Código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Descripción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35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T1</a:t>
                      </a:r>
                      <a:endParaRPr lang="es-EC" sz="17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m0e0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Sin micorriza + Sin esterilizar sustrato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35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T2</a:t>
                      </a:r>
                      <a:endParaRPr lang="es-EC" sz="17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m0e1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Sin micorriza + Sustrato esterilizado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351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T3</a:t>
                      </a:r>
                      <a:endParaRPr lang="es-EC" sz="17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m1e0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Consorcio </a:t>
                      </a:r>
                      <a:r>
                        <a:rPr lang="es-ES" sz="1200" dirty="0" err="1">
                          <a:effectLst/>
                        </a:rPr>
                        <a:t>micorrízico</a:t>
                      </a:r>
                      <a:r>
                        <a:rPr lang="es-ES" sz="1200" dirty="0">
                          <a:effectLst/>
                        </a:rPr>
                        <a:t> nativo propagado con </a:t>
                      </a:r>
                      <a:endParaRPr lang="es-EC" sz="17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3518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plantas trampa + Sin esterilizar sustrato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351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T4</a:t>
                      </a:r>
                      <a:endParaRPr lang="es-EC" sz="17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m1e1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Consorcio micorrízico nativo propagado con 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3518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plantas trampa +   Sustrato esterilizado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351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T5</a:t>
                      </a:r>
                      <a:endParaRPr lang="es-EC" sz="17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m2e0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Consorcio micorrízico comercial Fungifert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201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+ Sin esterilizar sustrato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351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T6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m2e1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Consorcio micorrízico comercial Fungifert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201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+   Sustrato esterilizado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351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T7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m3e0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Consorcio micorrízico nativo sin plantas trampa 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201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+ Sin esterilizar sustrato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351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T8</a:t>
                      </a:r>
                      <a:endParaRPr lang="es-EC" sz="17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m3e1</a:t>
                      </a:r>
                      <a:endParaRPr lang="es-EC" sz="17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Consorcio micorrízico sin plantas trampa </a:t>
                      </a:r>
                      <a:endParaRPr lang="es-EC" sz="17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  <a:tr h="2015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+   Sustrato esterilizado</a:t>
                      </a:r>
                      <a:endParaRPr lang="es-EC" sz="17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2755" marR="4275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63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Diseño Experimental: DBCA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Análisis Funcional: </a:t>
            </a:r>
            <a:r>
              <a:rPr lang="es-EC" dirty="0" err="1" smtClean="0"/>
              <a:t>Tukey</a:t>
            </a:r>
            <a:r>
              <a:rPr lang="es-EC" dirty="0" smtClean="0"/>
              <a:t> 5%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Análisis Económico: Comparación en costos de masificación y resultados en calidad de planta (</a:t>
            </a:r>
            <a:r>
              <a:rPr lang="es-EC" dirty="0" smtClean="0"/>
              <a:t>metodología </a:t>
            </a:r>
            <a:r>
              <a:rPr lang="es-EC" dirty="0"/>
              <a:t>de </a:t>
            </a:r>
            <a:r>
              <a:rPr lang="es-EC" dirty="0" err="1"/>
              <a:t>Perrín</a:t>
            </a:r>
            <a:r>
              <a:rPr lang="es-EC" dirty="0"/>
              <a:t> </a:t>
            </a:r>
            <a:r>
              <a:rPr lang="es-EC" i="1" dirty="0"/>
              <a:t>et al</a:t>
            </a:r>
            <a:r>
              <a:rPr lang="es-EC" dirty="0"/>
              <a:t>. </a:t>
            </a:r>
            <a:r>
              <a:rPr lang="es-EC" dirty="0" smtClean="0"/>
              <a:t>1976</a:t>
            </a:r>
            <a:r>
              <a:rPr lang="es-EC" dirty="0"/>
              <a:t>)</a:t>
            </a:r>
            <a:endParaRPr lang="es-EC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ANÁLISIS ESTADÍSTICO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600603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:\IMAGENES\Tesis\Toma Datos 3 Fert y Fumig\090920115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671790"/>
            <a:ext cx="2482250" cy="25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G:\IMAGENES\Tesis\Toma Datos 2 y Fertilización\060520114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7783" y="3665573"/>
            <a:ext cx="2828468" cy="25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G:\IMAGENES\Tesis\Toma Datos 3 Fert y Fumig\090920115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15" y="3671789"/>
            <a:ext cx="2937107" cy="25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n 6" descr="C:\Users\Santiago\Pictures\Tesis\Toma de Datos 1\080320113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13" y="1482080"/>
            <a:ext cx="2372213" cy="21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1" descr="C:\Users\Santiago\Pictures\Tesis\Toma de Datos 1\080320113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83" y="1482080"/>
            <a:ext cx="2828468" cy="21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n 3" descr="C:\Users\Santiago\Pictures\Tesis\Toma de Datos 1\080320113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2080"/>
            <a:ext cx="2907554" cy="21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pPr marL="0" indent="0">
              <a:buNone/>
            </a:pPr>
            <a:r>
              <a:rPr lang="es-EC" dirty="0" smtClean="0">
                <a:solidFill>
                  <a:srgbClr val="FFFF00"/>
                </a:solidFill>
              </a:rPr>
              <a:t>  Diámetro de estipe</a:t>
            </a:r>
            <a:endParaRPr lang="es-EC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C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C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EC" dirty="0" smtClean="0">
                <a:solidFill>
                  <a:srgbClr val="FFFF00"/>
                </a:solidFill>
              </a:rPr>
              <a:t>                                               Altura de la Planta</a:t>
            </a:r>
          </a:p>
          <a:p>
            <a:pPr marL="0" indent="0">
              <a:buNone/>
            </a:pPr>
            <a:endParaRPr lang="es-EC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EC" dirty="0">
                <a:solidFill>
                  <a:srgbClr val="FFFF00"/>
                </a:solidFill>
              </a:rPr>
              <a:t> </a:t>
            </a:r>
            <a:r>
              <a:rPr lang="es-EC" dirty="0" smtClean="0">
                <a:solidFill>
                  <a:srgbClr val="FFFF00"/>
                </a:solidFill>
              </a:rPr>
              <a:t>                                                                                       Diámetro de </a:t>
            </a:r>
          </a:p>
          <a:p>
            <a:pPr marL="0" indent="0">
              <a:buNone/>
            </a:pPr>
            <a:r>
              <a:rPr lang="es-EC" dirty="0">
                <a:solidFill>
                  <a:srgbClr val="FFFF00"/>
                </a:solidFill>
              </a:rPr>
              <a:t> </a:t>
            </a:r>
            <a:r>
              <a:rPr lang="es-EC" dirty="0" smtClean="0">
                <a:solidFill>
                  <a:srgbClr val="FFFF00"/>
                </a:solidFill>
              </a:rPr>
              <a:t>                                                                                       corona foliar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VARIABLES MEDIDAS Y MÉTODOS DE EVALUACIÓN</a:t>
            </a:r>
            <a:br>
              <a:rPr lang="es-EC" b="1" dirty="0" smtClean="0"/>
            </a:b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10419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 algn="ctr">
              <a:buNone/>
            </a:pPr>
            <a:endParaRPr lang="es-EC" dirty="0" smtClean="0"/>
          </a:p>
          <a:p>
            <a:pPr marL="0" indent="0" algn="ctr">
              <a:buNone/>
            </a:pPr>
            <a:endParaRPr lang="es-EC" dirty="0" smtClean="0"/>
          </a:p>
          <a:p>
            <a:r>
              <a:rPr lang="es-EC" dirty="0" smtClean="0"/>
              <a:t>Análisis foliar:</a:t>
            </a:r>
          </a:p>
          <a:p>
            <a:pPr lvl="1"/>
            <a:r>
              <a:rPr lang="es-EC" dirty="0" smtClean="0"/>
              <a:t>Una planta representativa por parcela neta</a:t>
            </a:r>
          </a:p>
          <a:p>
            <a:pPr lvl="1"/>
            <a:r>
              <a:rPr lang="es-EC" dirty="0"/>
              <a:t>Tercio medio de una hoja de la parte media de la </a:t>
            </a:r>
            <a:r>
              <a:rPr lang="es-EC" dirty="0" smtClean="0"/>
              <a:t>planta</a:t>
            </a:r>
          </a:p>
          <a:p>
            <a:pPr lvl="1"/>
            <a:r>
              <a:rPr lang="es-EC" dirty="0" smtClean="0"/>
              <a:t>Se juntaron sub muestras de repeticiones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Porcentaje de colonización </a:t>
            </a:r>
            <a:r>
              <a:rPr lang="es-EC" dirty="0" err="1" smtClean="0"/>
              <a:t>endomicorrízica</a:t>
            </a:r>
            <a:endParaRPr lang="es-EC" dirty="0" smtClean="0"/>
          </a:p>
          <a:p>
            <a:pPr lvl="1"/>
            <a:r>
              <a:rPr lang="es-EC" dirty="0" smtClean="0"/>
              <a:t>De las mismas plantas que se realizó análisis foliar</a:t>
            </a:r>
          </a:p>
          <a:p>
            <a:pPr lvl="1"/>
            <a:endParaRPr lang="es-EC" dirty="0"/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VARIABLES </a:t>
            </a:r>
            <a:r>
              <a:rPr lang="es-EC" b="1" dirty="0"/>
              <a:t>MEDIDAS Y MÉTODOS DE EVALUACIÓN</a:t>
            </a:r>
            <a:br>
              <a:rPr lang="es-EC" b="1" dirty="0"/>
            </a:b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599046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C" sz="2000" b="1" dirty="0" smtClean="0"/>
          </a:p>
          <a:p>
            <a:pPr marL="0" indent="0">
              <a:buNone/>
            </a:pPr>
            <a:endParaRPr lang="es-EC" sz="2000" b="1" dirty="0"/>
          </a:p>
          <a:p>
            <a:pPr marL="0" indent="0">
              <a:buNone/>
            </a:pPr>
            <a:endParaRPr lang="es-EC" sz="2000" b="1" dirty="0" smtClean="0"/>
          </a:p>
          <a:p>
            <a:pPr marL="0" indent="0">
              <a:buNone/>
            </a:pPr>
            <a:r>
              <a:rPr lang="es-EC" sz="2000" b="1" dirty="0" smtClean="0"/>
              <a:t>Fertilización</a:t>
            </a:r>
            <a:r>
              <a:rPr lang="es-EC" sz="2000" dirty="0" smtClean="0"/>
              <a:t>: Dos </a:t>
            </a:r>
            <a:r>
              <a:rPr lang="es-EC" sz="2000" dirty="0"/>
              <a:t>aplicaciones foliares de urea cada 15 días en dosis de 60 g/10 </a:t>
            </a:r>
            <a:r>
              <a:rPr lang="es-EC" sz="2000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es-EC" sz="2000" dirty="0" smtClean="0">
                <a:solidFill>
                  <a:srgbClr val="FF0000"/>
                </a:solidFill>
              </a:rPr>
              <a:t> </a:t>
            </a:r>
            <a:r>
              <a:rPr lang="es-EC" sz="2000" dirty="0"/>
              <a:t>agua y una tercera con 80 g/10 </a:t>
            </a:r>
            <a:r>
              <a:rPr lang="es-EC" sz="2000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es-EC" sz="2000" dirty="0" smtClean="0">
                <a:solidFill>
                  <a:srgbClr val="FF0000"/>
                </a:solidFill>
              </a:rPr>
              <a:t> </a:t>
            </a:r>
            <a:r>
              <a:rPr lang="es-EC" sz="2000" dirty="0"/>
              <a:t>agua </a:t>
            </a:r>
            <a:endParaRPr lang="es-EC" sz="2000" dirty="0" smtClean="0"/>
          </a:p>
          <a:p>
            <a:pPr marL="0" indent="0">
              <a:buNone/>
            </a:pPr>
            <a:endParaRPr lang="es-EC" dirty="0"/>
          </a:p>
          <a:p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endParaRPr lang="es-EC" dirty="0" smtClean="0"/>
          </a:p>
          <a:p>
            <a:pPr marL="0" indent="0">
              <a:buNone/>
            </a:pPr>
            <a:endParaRPr lang="es-EC" sz="2200" dirty="0" smtClean="0"/>
          </a:p>
          <a:p>
            <a:pPr marL="0" indent="0">
              <a:buNone/>
            </a:pPr>
            <a:endParaRPr lang="es-EC" sz="2200" dirty="0"/>
          </a:p>
          <a:p>
            <a:pPr marL="0" indent="0">
              <a:buNone/>
            </a:pPr>
            <a:endParaRPr lang="es-EC" sz="2200" b="1" dirty="0" smtClean="0"/>
          </a:p>
          <a:p>
            <a:pPr marL="0" indent="0">
              <a:buNone/>
            </a:pPr>
            <a:r>
              <a:rPr lang="es-EC" sz="2200" b="1" dirty="0" smtClean="0"/>
              <a:t>Control </a:t>
            </a:r>
            <a:r>
              <a:rPr lang="es-EC" sz="2200" b="1" dirty="0"/>
              <a:t>fitosanitario</a:t>
            </a:r>
          </a:p>
          <a:p>
            <a:r>
              <a:rPr lang="es-EC" sz="2400" dirty="0"/>
              <a:t>Fúngico: PHOS-AL para control de Antracnosis (</a:t>
            </a:r>
            <a:r>
              <a:rPr lang="es-EC" sz="2400" i="1" dirty="0" err="1"/>
              <a:t>Colletotrichum</a:t>
            </a:r>
            <a:r>
              <a:rPr lang="es-EC" sz="2400" i="1" dirty="0"/>
              <a:t> </a:t>
            </a:r>
            <a:r>
              <a:rPr lang="es-EC" sz="2400" i="1" dirty="0" err="1"/>
              <a:t>sp</a:t>
            </a:r>
            <a:r>
              <a:rPr lang="es-EC" sz="2400" i="1" dirty="0"/>
              <a:t>.</a:t>
            </a:r>
            <a:r>
              <a:rPr lang="es-EC" sz="2400" dirty="0"/>
              <a:t>), </a:t>
            </a:r>
            <a:r>
              <a:rPr lang="es-EC" sz="2400" dirty="0" err="1"/>
              <a:t>Cescosporiosis</a:t>
            </a:r>
            <a:r>
              <a:rPr lang="es-EC" sz="2400" dirty="0"/>
              <a:t> (</a:t>
            </a:r>
            <a:r>
              <a:rPr lang="es-EC" sz="2400" i="1" dirty="0" err="1"/>
              <a:t>Cercospora</a:t>
            </a:r>
            <a:r>
              <a:rPr lang="es-EC" sz="2400" i="1" dirty="0"/>
              <a:t> </a:t>
            </a:r>
            <a:r>
              <a:rPr lang="es-EC" sz="2400" i="1" dirty="0" err="1"/>
              <a:t>sp</a:t>
            </a:r>
            <a:r>
              <a:rPr lang="es-EC" sz="2400" i="1" dirty="0"/>
              <a:t>.</a:t>
            </a:r>
            <a:r>
              <a:rPr lang="es-EC" sz="2400" dirty="0"/>
              <a:t>), Mal de almácigo (</a:t>
            </a:r>
            <a:r>
              <a:rPr lang="es-EC" sz="2400" i="1" dirty="0" err="1"/>
              <a:t>Phytopthora</a:t>
            </a:r>
            <a:r>
              <a:rPr lang="es-EC" sz="2400" i="1" dirty="0"/>
              <a:t> </a:t>
            </a:r>
            <a:r>
              <a:rPr lang="es-EC" sz="2400" i="1" dirty="0" err="1"/>
              <a:t>palmivora</a:t>
            </a:r>
            <a:r>
              <a:rPr lang="es-EC" sz="2400" dirty="0"/>
              <a:t>) y Mancha amarilla (</a:t>
            </a:r>
            <a:r>
              <a:rPr lang="es-EC" sz="2400" i="1" dirty="0" err="1"/>
              <a:t>Pestalotiopsis</a:t>
            </a:r>
            <a:r>
              <a:rPr lang="es-EC" sz="2400" i="1" dirty="0"/>
              <a:t> </a:t>
            </a:r>
            <a:r>
              <a:rPr lang="es-EC" sz="2400" i="1" dirty="0" err="1"/>
              <a:t>sp</a:t>
            </a:r>
            <a:r>
              <a:rPr lang="es-EC" sz="2400" i="1" dirty="0" smtClean="0"/>
              <a:t>.</a:t>
            </a:r>
            <a:r>
              <a:rPr lang="es-EC" sz="2400" dirty="0" smtClean="0"/>
              <a:t>).</a:t>
            </a:r>
            <a:endParaRPr lang="es-EC" sz="2400" dirty="0"/>
          </a:p>
          <a:p>
            <a:r>
              <a:rPr lang="es-EC" sz="2400" dirty="0"/>
              <a:t>Insectos: NEEM-X (</a:t>
            </a:r>
            <a:r>
              <a:rPr lang="es-EC" sz="2400" dirty="0" err="1"/>
              <a:t>Azadiractina</a:t>
            </a:r>
            <a:r>
              <a:rPr lang="es-EC" sz="2400" dirty="0"/>
              <a:t>) control de </a:t>
            </a:r>
            <a:r>
              <a:rPr lang="es-CO" sz="2400" dirty="0" err="1"/>
              <a:t>cicadelidos</a:t>
            </a:r>
            <a:r>
              <a:rPr lang="es-CO" sz="2400" dirty="0"/>
              <a:t> (</a:t>
            </a:r>
            <a:r>
              <a:rPr lang="es-CO" sz="2400" i="1" dirty="0" err="1"/>
              <a:t>Graphocephala</a:t>
            </a:r>
            <a:r>
              <a:rPr lang="es-CO" sz="2400" i="1" dirty="0"/>
              <a:t> </a:t>
            </a:r>
            <a:r>
              <a:rPr lang="es-CO" sz="2400" i="1" dirty="0" err="1"/>
              <a:t>fennahi</a:t>
            </a:r>
            <a:r>
              <a:rPr lang="es-CO" sz="2400" dirty="0"/>
              <a:t>)</a:t>
            </a:r>
            <a:endParaRPr lang="es-EC" sz="2400" dirty="0"/>
          </a:p>
          <a:p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MANEJO </a:t>
            </a:r>
            <a:r>
              <a:rPr lang="es-EC" b="1" dirty="0"/>
              <a:t>GENERAL DEL EXPERIMENTO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21961"/>
              </p:ext>
            </p:extLst>
          </p:nvPr>
        </p:nvGraphicFramePr>
        <p:xfrm>
          <a:off x="1763688" y="2924944"/>
          <a:ext cx="5328593" cy="1584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8723"/>
                <a:gridCol w="734303"/>
                <a:gridCol w="734303"/>
                <a:gridCol w="730632"/>
                <a:gridCol w="730632"/>
              </a:tblGrid>
              <a:tr h="3496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FERTILIZANTE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1er trimestre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2do trimestre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3er trimestre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Dosis Total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96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gr/p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gr/p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gr/p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gr/planta/año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8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10% N – 30% P2O5 – 10% K2O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33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8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NITRATO DE AMONIO (33,5% NH4N03)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38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65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8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MURIATO DE POTASIO (60% K2O)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9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SULFATO DE MAGNESIO (25% </a:t>
                      </a:r>
                      <a:r>
                        <a:rPr lang="es-EC" sz="1000" dirty="0" err="1">
                          <a:effectLst/>
                        </a:rPr>
                        <a:t>MgO</a:t>
                      </a:r>
                      <a:r>
                        <a:rPr lang="es-EC" sz="1000" dirty="0">
                          <a:effectLst/>
                        </a:rPr>
                        <a:t>)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37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60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841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 Imagen" descr="130420114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82" y="5054060"/>
            <a:ext cx="2540325" cy="189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6 Imagen" descr="C:\Users\Santiago\Documents\Tesis Palma\Fotos Palma\2da Toma de Datos\DSC010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47" y="5054060"/>
            <a:ext cx="2694621" cy="180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5 Imagen" descr="C:\Users\Santiago\Pictures\Tesis\Junio\030620114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9" y="4992235"/>
            <a:ext cx="2492571" cy="180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4 Imagen" descr="C:\Users\Santiago\Pictures\Tesis\Junio\030620114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82" y="3134860"/>
            <a:ext cx="25403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3 Marcador de contenido" descr="H:\Images\201105\201105A0\14052011462.jpg"/>
          <p:cNvPicPr>
            <a:picLocks noGr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539"/>
            <a:ext cx="2499530" cy="171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:\Images\201105\201105A0\0205201141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47" y="3134862"/>
            <a:ext cx="2694622" cy="185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0601201124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83" y="1227034"/>
            <a:ext cx="2540324" cy="185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0102201134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7035"/>
            <a:ext cx="2492475" cy="19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7433" y="8708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MANEJO GENERAL DEL EXPERIMENTO</a:t>
            </a:r>
            <a:endParaRPr lang="es-EC" dirty="0"/>
          </a:p>
        </p:txBody>
      </p:sp>
      <p:pic>
        <p:nvPicPr>
          <p:cNvPr id="16" name="3 Marcador de contenido" descr="16012011268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47" y="1227035"/>
            <a:ext cx="2694621" cy="1855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613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5300" b="1" dirty="0" smtClean="0"/>
              <a:t>RESULTADOS</a:t>
            </a:r>
            <a:br>
              <a:rPr lang="es-EC" sz="5300" b="1" dirty="0" smtClean="0"/>
            </a:br>
            <a:r>
              <a:rPr lang="es-EC" sz="3600" b="1" dirty="0" smtClean="0"/>
              <a:t>ANÁLISIS QUIMICO DEL SUSTRATO</a:t>
            </a:r>
            <a:endParaRPr lang="es-EC" sz="3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75920"/>
              </p:ext>
            </p:extLst>
          </p:nvPr>
        </p:nvGraphicFramePr>
        <p:xfrm>
          <a:off x="827584" y="2708920"/>
          <a:ext cx="7488833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504056"/>
                <a:gridCol w="306035"/>
                <a:gridCol w="306035"/>
                <a:gridCol w="306035"/>
                <a:gridCol w="522057"/>
                <a:gridCol w="522057"/>
                <a:gridCol w="414046"/>
                <a:gridCol w="414046"/>
                <a:gridCol w="522057"/>
                <a:gridCol w="414046"/>
                <a:gridCol w="522057"/>
                <a:gridCol w="684077"/>
                <a:gridCol w="594068"/>
                <a:gridCol w="954105"/>
              </a:tblGrid>
              <a:tr h="11444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pH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M.O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Zn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Mn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Ca/Mg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Mg/K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Ca+Mg/K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557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Ppm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meq/100 ml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ppm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44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5,1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7,8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96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0,79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17,7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4,4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4,4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13,4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260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10,3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5,6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28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55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Ac.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7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C" sz="2400" b="1" dirty="0"/>
              <a:t>"EVALUACIÓN DE MICORRIZAS ARBUSCULARES SOBRE EL </a:t>
            </a:r>
            <a:r>
              <a:rPr lang="es-EC" sz="2400" b="1" dirty="0" smtClean="0"/>
              <a:t>DESARROLLO Y ESTADO </a:t>
            </a:r>
            <a:r>
              <a:rPr lang="es-EC" sz="2400" b="1" dirty="0"/>
              <a:t>NUTRICIONAL DE LA PALMA </a:t>
            </a:r>
            <a:r>
              <a:rPr lang="es-EC" sz="2400" b="1" dirty="0" smtClean="0"/>
              <a:t>AFRICANA (</a:t>
            </a:r>
            <a:r>
              <a:rPr lang="es-EC" sz="2400" b="1" i="1" dirty="0" smtClean="0"/>
              <a:t>Elaeis </a:t>
            </a:r>
            <a:r>
              <a:rPr lang="es-EC" sz="2400" b="1" i="1" dirty="0" err="1"/>
              <a:t>guineensis</a:t>
            </a:r>
            <a:r>
              <a:rPr lang="es-EC" sz="2400" b="1" i="1" dirty="0"/>
              <a:t> </a:t>
            </a:r>
            <a:r>
              <a:rPr lang="es-EC" sz="2400" b="1" dirty="0"/>
              <a:t>Jacq.) EN ETAPA DE VIVERO EN LA ZONA DE MOMPICHE </a:t>
            </a:r>
            <a:r>
              <a:rPr lang="es-EC" sz="2400" b="1" dirty="0" smtClean="0"/>
              <a:t>PROVINCIA </a:t>
            </a:r>
            <a:r>
              <a:rPr lang="es-EC" sz="2400" b="1" dirty="0"/>
              <a:t>DE ESMERALDAS"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6674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/>
          <a:lstStyle/>
          <a:p>
            <a:pPr marL="0" indent="0" algn="ctr">
              <a:buNone/>
            </a:pPr>
            <a:endParaRPr lang="es-EC" sz="2000" dirty="0" smtClean="0"/>
          </a:p>
          <a:p>
            <a:pPr marL="0" indent="0" algn="ctr">
              <a:buNone/>
            </a:pPr>
            <a:r>
              <a:rPr lang="es-EC" sz="2000" dirty="0" smtClean="0"/>
              <a:t>Separación </a:t>
            </a:r>
            <a:r>
              <a:rPr lang="es-EC" sz="2000" dirty="0"/>
              <a:t>de medias del diámetro de estipe por efecto del factor </a:t>
            </a:r>
            <a:r>
              <a:rPr lang="es-EC" sz="2000" dirty="0" smtClean="0"/>
              <a:t> B</a:t>
            </a:r>
          </a:p>
          <a:p>
            <a:pPr marL="0" indent="0" algn="ctr">
              <a:buNone/>
            </a:pPr>
            <a:endParaRPr lang="es-EC" sz="2000" dirty="0"/>
          </a:p>
          <a:p>
            <a:pPr marL="0" indent="0" algn="ctr">
              <a:buNone/>
            </a:pPr>
            <a:endParaRPr lang="es-EC" sz="2000" dirty="0" smtClean="0"/>
          </a:p>
          <a:p>
            <a:pPr marL="0" indent="0" algn="ctr">
              <a:buNone/>
            </a:pPr>
            <a:endParaRPr lang="es-EC" sz="2000" dirty="0" smtClean="0"/>
          </a:p>
          <a:p>
            <a:pPr marL="0" indent="0" algn="ctr">
              <a:buNone/>
            </a:pPr>
            <a:endParaRPr lang="es-EC" sz="2000" dirty="0" smtClean="0"/>
          </a:p>
          <a:p>
            <a:pPr marL="0" indent="0" algn="ctr">
              <a:buNone/>
            </a:pPr>
            <a:endParaRPr lang="es-EC" sz="2000" dirty="0" smtClean="0"/>
          </a:p>
          <a:p>
            <a:pPr marL="0" indent="0" algn="ctr">
              <a:buNone/>
            </a:pPr>
            <a:r>
              <a:rPr lang="es-ES" sz="2000" dirty="0" smtClean="0"/>
              <a:t>Separación </a:t>
            </a:r>
            <a:r>
              <a:rPr lang="es-ES" sz="2000" dirty="0"/>
              <a:t>de medias de los contrastes de palma africana,  en función de los tipos de micorrizas aplicados en el vivero</a:t>
            </a:r>
          </a:p>
          <a:p>
            <a:pPr marL="0" indent="0" algn="ctr">
              <a:buNone/>
            </a:pPr>
            <a:endParaRPr lang="es-EC" sz="2000" dirty="0"/>
          </a:p>
          <a:p>
            <a:pPr marL="0" indent="0" algn="ctr">
              <a:buNone/>
            </a:pPr>
            <a:endParaRPr lang="es-EC" sz="2000" dirty="0" smtClean="0"/>
          </a:p>
          <a:p>
            <a:pPr marL="0" indent="0" algn="ctr">
              <a:buNone/>
            </a:pPr>
            <a:endParaRPr lang="es-EC" sz="2000" dirty="0"/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/>
            </a:r>
            <a:br>
              <a:rPr lang="es-EC" b="1" dirty="0"/>
            </a:br>
            <a:r>
              <a:rPr lang="es-EC" b="1" dirty="0"/>
              <a:t>DIÁMETRO ESTIPE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81471"/>
              </p:ext>
            </p:extLst>
          </p:nvPr>
        </p:nvGraphicFramePr>
        <p:xfrm>
          <a:off x="2195736" y="2420888"/>
          <a:ext cx="5112569" cy="1452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531"/>
                <a:gridCol w="937227"/>
                <a:gridCol w="312602"/>
                <a:gridCol w="1231339"/>
                <a:gridCol w="267531"/>
                <a:gridCol w="1231339"/>
              </a:tblGrid>
              <a:tr h="17243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Días de investigación 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Media de diámetros por efecto del tipo de sustrato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53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Sustrato sin esterilizar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Sustrato esterilizado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Significancia 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724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E0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E1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24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2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180 días 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2,47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2,82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*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72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240 días 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3,57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4,15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*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72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300 días 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4,39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5,01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</a:t>
                      </a:r>
                      <a:endParaRPr lang="es-EC" sz="180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*</a:t>
                      </a:r>
                      <a:endParaRPr lang="es-EC" sz="1800" dirty="0">
                        <a:effectLst/>
                        <a:latin typeface="Lucida San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832336724"/>
              </p:ext>
            </p:extLst>
          </p:nvPr>
        </p:nvGraphicFramePr>
        <p:xfrm>
          <a:off x="2267744" y="4797152"/>
          <a:ext cx="4896544" cy="199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3678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/>
              <a:t>Efecto de los diferentes tipos de micorrizas sobre altura de la planta de palma africana a los 180, 240 y 300días en fase de vivero.</a:t>
            </a:r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endParaRPr lang="es-ES" sz="1800" dirty="0" smtClean="0"/>
          </a:p>
          <a:p>
            <a:pPr marL="0" indent="0" algn="ctr">
              <a:buNone/>
            </a:pPr>
            <a:endParaRPr lang="es-ES" sz="1800" dirty="0" smtClean="0"/>
          </a:p>
          <a:p>
            <a:pPr marL="0" indent="0" algn="ctr">
              <a:buNone/>
            </a:pPr>
            <a:r>
              <a:rPr lang="es-ES" sz="1800" dirty="0" smtClean="0"/>
              <a:t>Comparaciones </a:t>
            </a:r>
            <a:r>
              <a:rPr lang="es-ES" sz="1800" dirty="0"/>
              <a:t>ortogonales entre el tratamientos m0 versus m1, m2, m3 en altura de palma africana en fase de vivero a los 180, 240 y  300 días después de la siembra</a:t>
            </a:r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endParaRPr lang="es-EC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s-EC" sz="4000" b="1" dirty="0" smtClean="0"/>
              <a:t>ALTURA </a:t>
            </a:r>
            <a:r>
              <a:rPr lang="es-EC" sz="4000" b="1" dirty="0"/>
              <a:t>DE PLANTA</a:t>
            </a:r>
            <a:endParaRPr lang="es-EC" sz="4000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410319679"/>
              </p:ext>
            </p:extLst>
          </p:nvPr>
        </p:nvGraphicFramePr>
        <p:xfrm>
          <a:off x="2195736" y="1772816"/>
          <a:ext cx="4896543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476661131"/>
              </p:ext>
            </p:extLst>
          </p:nvPr>
        </p:nvGraphicFramePr>
        <p:xfrm>
          <a:off x="2411760" y="4509120"/>
          <a:ext cx="4135537" cy="234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4663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1800" dirty="0"/>
              <a:t>Efecto de las  comparaciones ortogonales  sobre el diámetro de corona de palma africana en fase de vivero a los 300 días después de la </a:t>
            </a:r>
            <a:r>
              <a:rPr lang="es-EC" sz="1800" dirty="0" smtClean="0"/>
              <a:t>siembra</a:t>
            </a:r>
          </a:p>
          <a:p>
            <a:pPr marL="0" indent="0" algn="ctr">
              <a:buNone/>
            </a:pPr>
            <a:endParaRPr lang="es-EC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DIÁMETRO </a:t>
            </a:r>
            <a:r>
              <a:rPr lang="es-EC" b="1" dirty="0"/>
              <a:t>CORONA</a:t>
            </a:r>
            <a:endParaRPr lang="es-EC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634125599"/>
              </p:ext>
            </p:extLst>
          </p:nvPr>
        </p:nvGraphicFramePr>
        <p:xfrm>
          <a:off x="2195736" y="3356992"/>
          <a:ext cx="503872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759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1800" dirty="0"/>
              <a:t>Comportamiento del  porcentaje de colonización micorrízico por efecto de tipo de sustrato (factor B) en palma africana fase de </a:t>
            </a:r>
            <a:r>
              <a:rPr lang="es-EC" sz="1800" dirty="0" smtClean="0"/>
              <a:t>vivero</a:t>
            </a:r>
          </a:p>
          <a:p>
            <a:pPr marL="0" indent="0" algn="ctr">
              <a:buNone/>
            </a:pPr>
            <a:endParaRPr lang="es-EC" sz="1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PORCENTAJE DE COLONIZACIÓN MICORRÍZICA</a:t>
            </a:r>
            <a:endParaRPr lang="es-EC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731841192"/>
              </p:ext>
            </p:extLst>
          </p:nvPr>
        </p:nvGraphicFramePr>
        <p:xfrm>
          <a:off x="2339752" y="3645024"/>
          <a:ext cx="48245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1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es-ES" dirty="0"/>
              <a:t>La </a:t>
            </a:r>
            <a:r>
              <a:rPr lang="es-ES" b="1" dirty="0"/>
              <a:t>aplicación directa </a:t>
            </a:r>
            <a:r>
              <a:rPr lang="es-ES" dirty="0"/>
              <a:t>de consorcio </a:t>
            </a:r>
            <a:r>
              <a:rPr lang="es-ES" dirty="0" err="1"/>
              <a:t>micorrízico</a:t>
            </a:r>
            <a:r>
              <a:rPr lang="es-ES" dirty="0"/>
              <a:t> nativo sin propagar, con sustrato esterilizado y en una dosis de 600 esporas por planta, obtuvo buenos resultados de crecimiento en vivero palma africana (variedad </a:t>
            </a:r>
            <a:r>
              <a:rPr lang="es-ES" dirty="0" err="1"/>
              <a:t>Tenera</a:t>
            </a:r>
            <a:r>
              <a:rPr lang="es-ES" dirty="0"/>
              <a:t>) en la zona de </a:t>
            </a:r>
            <a:r>
              <a:rPr lang="es-ES" dirty="0" err="1"/>
              <a:t>Mompiche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  <a:p>
            <a:pPr lvl="0" algn="just"/>
            <a:r>
              <a:rPr lang="es-ES" dirty="0"/>
              <a:t>Los resultados de crecimiento en altura, diámetro de estipe y corona fueron </a:t>
            </a:r>
            <a:r>
              <a:rPr lang="es-ES" b="1" dirty="0"/>
              <a:t>bajos</a:t>
            </a:r>
            <a:r>
              <a:rPr lang="es-ES" dirty="0"/>
              <a:t> al aplicar el consorcio </a:t>
            </a:r>
            <a:r>
              <a:rPr lang="es-ES" dirty="0" err="1"/>
              <a:t>micorrízico</a:t>
            </a:r>
            <a:r>
              <a:rPr lang="es-ES" dirty="0"/>
              <a:t> nativo propagado con plantas trampa al igual que en aquellos que no hubo aplicación de micorrizas.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  <a:p>
            <a:pPr lvl="0" algn="just"/>
            <a:r>
              <a:rPr lang="es-ES" dirty="0"/>
              <a:t>Las micorrizas nativas dieron mejor resultados en </a:t>
            </a:r>
            <a:r>
              <a:rPr lang="es-ES" b="1" dirty="0"/>
              <a:t>sustrato esterilizados </a:t>
            </a:r>
            <a:r>
              <a:rPr lang="es-ES" dirty="0"/>
              <a:t>presentando mejores características de crecimiento y mayor colonización de micorrizas en raíces que en sustratos no esterilizados.</a:t>
            </a:r>
            <a:endParaRPr lang="es-EC" dirty="0"/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b="1" dirty="0" smtClean="0"/>
              <a:t>CONCLUSIONES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2613643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s-ES" dirty="0"/>
              <a:t>Las plantas que se desarrollaron en sustrato esterilizado y con aplicación de consorcio </a:t>
            </a:r>
            <a:r>
              <a:rPr lang="es-ES" dirty="0" err="1"/>
              <a:t>micorrízico</a:t>
            </a:r>
            <a:r>
              <a:rPr lang="es-ES" dirty="0"/>
              <a:t> </a:t>
            </a:r>
            <a:r>
              <a:rPr lang="es-ES" b="1" dirty="0"/>
              <a:t>nativo sin propagar </a:t>
            </a:r>
            <a:r>
              <a:rPr lang="es-ES" dirty="0"/>
              <a:t>tuvieron mejor asimilación de </a:t>
            </a:r>
            <a:r>
              <a:rPr lang="es-ES" b="1" dirty="0"/>
              <a:t>fósforo</a:t>
            </a:r>
            <a:r>
              <a:rPr lang="es-ES" dirty="0"/>
              <a:t>.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  <a:p>
            <a:pPr lvl="0" algn="just"/>
            <a:r>
              <a:rPr lang="es-ES" b="1" dirty="0"/>
              <a:t>Económicamente</a:t>
            </a:r>
            <a:r>
              <a:rPr lang="es-ES" dirty="0"/>
              <a:t> es más rentable hacer una </a:t>
            </a:r>
            <a:r>
              <a:rPr lang="es-ES" b="1" dirty="0"/>
              <a:t>aplicación directa</a:t>
            </a:r>
            <a:r>
              <a:rPr lang="es-ES" dirty="0"/>
              <a:t> de un consorcio </a:t>
            </a:r>
            <a:r>
              <a:rPr lang="es-ES" dirty="0" err="1"/>
              <a:t>micorrízico</a:t>
            </a:r>
            <a:r>
              <a:rPr lang="es-ES" dirty="0"/>
              <a:t> que contenga </a:t>
            </a:r>
            <a:r>
              <a:rPr lang="es-EC" dirty="0"/>
              <a:t>u</a:t>
            </a:r>
            <a:r>
              <a:rPr lang="es-ES" dirty="0"/>
              <a:t>n número considerable de esporas como es el caso del tratamiento con micorrizas nativas sin propagar y con sustrato sin esterilizar, antes que hacer una masificación de esporas previa a una inoculación.</a:t>
            </a:r>
            <a:endParaRPr lang="es-EC" dirty="0"/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 b="1" dirty="0"/>
              <a:t>CONCLUSIONES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560430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lvl="0" algn="just"/>
            <a:endParaRPr lang="es-ES" sz="2000" dirty="0" smtClean="0"/>
          </a:p>
          <a:p>
            <a:pPr lvl="0" algn="just"/>
            <a:endParaRPr lang="es-ES" sz="2000" dirty="0" smtClean="0"/>
          </a:p>
          <a:p>
            <a:pPr lvl="0" algn="just"/>
            <a:endParaRPr lang="es-ES" sz="2000" dirty="0"/>
          </a:p>
          <a:p>
            <a:pPr lvl="0" algn="just"/>
            <a:r>
              <a:rPr lang="es-ES" sz="2000" dirty="0" smtClean="0"/>
              <a:t>De </a:t>
            </a:r>
            <a:r>
              <a:rPr lang="es-ES" sz="2000" dirty="0"/>
              <a:t>acuerdo a los resultados obtenidos en la presente investigación, para la producción de plantas de palma africana (variedad </a:t>
            </a:r>
            <a:r>
              <a:rPr lang="es-ES" sz="2000" dirty="0" err="1"/>
              <a:t>Tenera</a:t>
            </a:r>
            <a:r>
              <a:rPr lang="es-ES" sz="2000" dirty="0"/>
              <a:t>) a nivel de vivero en la zona de </a:t>
            </a:r>
            <a:r>
              <a:rPr lang="es-ES" sz="2000" dirty="0" err="1"/>
              <a:t>Mompiche</a:t>
            </a:r>
            <a:r>
              <a:rPr lang="es-ES" sz="2000" dirty="0"/>
              <a:t>, se recomienda la </a:t>
            </a:r>
            <a:r>
              <a:rPr lang="es-ES" sz="2000" b="1" dirty="0"/>
              <a:t>utilización directa </a:t>
            </a:r>
            <a:r>
              <a:rPr lang="es-ES" sz="2000" dirty="0"/>
              <a:t>de consorcios </a:t>
            </a:r>
            <a:r>
              <a:rPr lang="es-ES" sz="2000" dirty="0" err="1"/>
              <a:t>micorrízicos</a:t>
            </a:r>
            <a:r>
              <a:rPr lang="es-ES" sz="2000" dirty="0"/>
              <a:t> sin propagar en una dosis de 600 esporas viables por planta.</a:t>
            </a:r>
            <a:endParaRPr lang="es-EC" sz="2000" dirty="0"/>
          </a:p>
          <a:p>
            <a:pPr marL="0" indent="0" algn="just">
              <a:buNone/>
            </a:pPr>
            <a:r>
              <a:rPr lang="es-ES" sz="2000" b="1" dirty="0"/>
              <a:t> </a:t>
            </a:r>
            <a:endParaRPr lang="es-EC" sz="2000" dirty="0"/>
          </a:p>
          <a:p>
            <a:pPr algn="just"/>
            <a:r>
              <a:rPr lang="es-ES" sz="2000" dirty="0"/>
              <a:t>E</a:t>
            </a:r>
            <a:r>
              <a:rPr lang="es-ES" sz="2000" dirty="0" smtClean="0"/>
              <a:t>l </a:t>
            </a:r>
            <a:r>
              <a:rPr lang="es-ES" sz="2000" dirty="0"/>
              <a:t>sustrato a ser usado en viveros de palma africana y en los cuales se vaya a inocular consorcios </a:t>
            </a:r>
            <a:r>
              <a:rPr lang="es-ES" sz="2000" dirty="0" err="1"/>
              <a:t>micorrízicos</a:t>
            </a:r>
            <a:r>
              <a:rPr lang="es-ES" sz="2000" dirty="0"/>
              <a:t> nativos es aconsejable hacer </a:t>
            </a:r>
            <a:r>
              <a:rPr lang="es-ES" sz="2000" b="1" dirty="0"/>
              <a:t>esterilización</a:t>
            </a:r>
            <a:r>
              <a:rPr lang="es-ES" sz="2000" dirty="0"/>
              <a:t> mediante </a:t>
            </a:r>
            <a:r>
              <a:rPr lang="es-ES" sz="2000" b="1" dirty="0"/>
              <a:t>calor</a:t>
            </a:r>
            <a:r>
              <a:rPr lang="es-ES" sz="2000" dirty="0"/>
              <a:t>, siempre y cuando se considere los </a:t>
            </a:r>
            <a:r>
              <a:rPr lang="es-ES" sz="2000" b="1" dirty="0"/>
              <a:t>gastos</a:t>
            </a:r>
            <a:r>
              <a:rPr lang="es-ES" sz="2000" dirty="0"/>
              <a:t> que ésta actividad implica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 smtClean="0"/>
              <a:t>Evaluar</a:t>
            </a:r>
            <a:r>
              <a:rPr lang="es-ES" sz="2000" dirty="0" smtClean="0"/>
              <a:t> la incidencia de las micorrizas en diferentes tipos de </a:t>
            </a:r>
            <a:r>
              <a:rPr lang="es-ES" sz="2000" b="1" dirty="0" smtClean="0"/>
              <a:t>sustratos</a:t>
            </a:r>
            <a:r>
              <a:rPr lang="es-ES" sz="2000" dirty="0" smtClean="0"/>
              <a:t> como también la técnica de aplicación para una buena </a:t>
            </a:r>
            <a:r>
              <a:rPr lang="es-ES" sz="2000" b="1" dirty="0" smtClean="0"/>
              <a:t>homogenización</a:t>
            </a:r>
            <a:r>
              <a:rPr lang="es-ES" sz="2000" dirty="0" smtClean="0"/>
              <a:t> de las micorrizas en el medio de cultivo</a:t>
            </a:r>
            <a:endParaRPr lang="es-EC" sz="2000" dirty="0"/>
          </a:p>
          <a:p>
            <a:endParaRPr lang="es-EC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EC" sz="4000" b="1" dirty="0" smtClean="0"/>
              <a:t>RECOMENDACIONES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417066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3" y="338666"/>
            <a:ext cx="8147248" cy="3594389"/>
          </a:xfrm>
        </p:spPr>
        <p:txBody>
          <a:bodyPr>
            <a:noAutofit/>
          </a:bodyPr>
          <a:lstStyle/>
          <a:p>
            <a:pPr algn="ctr"/>
            <a:r>
              <a:rPr lang="es-EC" sz="9600" dirty="0" smtClean="0"/>
              <a:t/>
            </a:r>
            <a:br>
              <a:rPr lang="es-EC" sz="9600" dirty="0" smtClean="0"/>
            </a:br>
            <a:r>
              <a:rPr lang="es-EC" sz="9600" dirty="0"/>
              <a:t/>
            </a:r>
            <a:br>
              <a:rPr lang="es-EC" sz="9600" dirty="0"/>
            </a:br>
            <a:r>
              <a:rPr lang="es-EC" sz="9600" dirty="0" smtClean="0"/>
              <a:t>GRACIAS</a:t>
            </a:r>
            <a:endParaRPr lang="es-EC" sz="9600" dirty="0"/>
          </a:p>
        </p:txBody>
      </p:sp>
    </p:spTree>
    <p:extLst>
      <p:ext uri="{BB962C8B-B14F-4D97-AF65-F5344CB8AC3E}">
        <p14:creationId xmlns:p14="http://schemas.microsoft.com/office/powerpoint/2010/main" val="2212084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Micorriza</a:t>
            </a:r>
            <a:r>
              <a:rPr lang="es-EC" dirty="0"/>
              <a:t>:</a:t>
            </a:r>
            <a:r>
              <a:rPr lang="es-EC" dirty="0" smtClean="0"/>
              <a:t> </a:t>
            </a:r>
            <a:r>
              <a:rPr lang="es-EC" dirty="0"/>
              <a:t>de origen griego, </a:t>
            </a:r>
            <a:r>
              <a:rPr lang="es-EC" dirty="0" err="1" smtClean="0"/>
              <a:t>mycos</a:t>
            </a:r>
            <a:r>
              <a:rPr lang="es-EC" dirty="0" smtClean="0"/>
              <a:t>= hongo  </a:t>
            </a:r>
            <a:r>
              <a:rPr lang="es-EC" i="1" dirty="0" err="1" smtClean="0"/>
              <a:t>rhizos</a:t>
            </a:r>
            <a:r>
              <a:rPr lang="es-EC" i="1" dirty="0" smtClean="0"/>
              <a:t>= </a:t>
            </a:r>
            <a:r>
              <a:rPr lang="es-EC" dirty="0" smtClean="0"/>
              <a:t> </a:t>
            </a:r>
            <a:r>
              <a:rPr lang="es-EC" dirty="0"/>
              <a:t>raíces </a:t>
            </a:r>
            <a:r>
              <a:rPr lang="es-EC" dirty="0" smtClean="0"/>
              <a:t> 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/>
              <a:t>L</a:t>
            </a:r>
            <a:r>
              <a:rPr lang="es-EC" dirty="0" smtClean="0"/>
              <a:t>a </a:t>
            </a:r>
            <a:r>
              <a:rPr lang="es-EC" dirty="0"/>
              <a:t>planta recibe del hongo principalmente nutrientes, minerales y </a:t>
            </a:r>
            <a:r>
              <a:rPr lang="es-EC" dirty="0" smtClean="0"/>
              <a:t>agua; el </a:t>
            </a:r>
            <a:r>
              <a:rPr lang="es-EC" dirty="0"/>
              <a:t>hongo obtiene de la planta hidratos de carbono y </a:t>
            </a:r>
            <a:r>
              <a:rPr lang="es-EC" dirty="0" smtClean="0"/>
              <a:t>vitaminas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40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C" sz="4000" b="1" dirty="0" smtClean="0">
                <a:solidFill>
                  <a:schemeClr val="bg1"/>
                </a:solidFill>
                <a:latin typeface="+mj-lt"/>
              </a:rPr>
            </a:br>
            <a:r>
              <a:rPr lang="es-EC" sz="4000" b="1" dirty="0" smtClean="0">
                <a:solidFill>
                  <a:schemeClr val="bg1"/>
                </a:solidFill>
                <a:latin typeface="+mj-lt"/>
              </a:rPr>
              <a:t>ASPECTOS </a:t>
            </a:r>
            <a:r>
              <a:rPr lang="es-EC" sz="4000" b="1" dirty="0">
                <a:solidFill>
                  <a:schemeClr val="bg1"/>
                </a:solidFill>
                <a:latin typeface="+mj-lt"/>
              </a:rPr>
              <a:t>GENERALES DE LAS MICORRIZAS ARBUSCULARES (MA)</a:t>
            </a:r>
            <a:r>
              <a:rPr lang="es-EC" sz="4000" dirty="0">
                <a:solidFill>
                  <a:schemeClr val="bg1"/>
                </a:solidFill>
                <a:latin typeface="+mj-lt"/>
              </a:rPr>
              <a:t/>
            </a:r>
            <a:br>
              <a:rPr lang="es-EC" sz="4000" dirty="0">
                <a:solidFill>
                  <a:schemeClr val="bg1"/>
                </a:solidFill>
                <a:latin typeface="+mj-lt"/>
              </a:rPr>
            </a:br>
            <a:endParaRPr lang="es-EC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12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4419" y="2564904"/>
            <a:ext cx="7732381" cy="418253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_tradnl" dirty="0"/>
              <a:t>La </a:t>
            </a:r>
            <a:r>
              <a:rPr lang="es-ES_tradnl" b="1" dirty="0"/>
              <a:t>simbiosis</a:t>
            </a:r>
            <a:r>
              <a:rPr lang="es-ES_tradnl" dirty="0"/>
              <a:t> </a:t>
            </a:r>
            <a:r>
              <a:rPr lang="es-ES_tradnl" dirty="0" err="1"/>
              <a:t>rizosférica</a:t>
            </a:r>
            <a:r>
              <a:rPr lang="es-ES_tradnl" dirty="0"/>
              <a:t> más difundida llamada micorriza es considerada universal no solo porque el </a:t>
            </a:r>
            <a:r>
              <a:rPr lang="es-ES_tradnl" b="1" dirty="0"/>
              <a:t>90%</a:t>
            </a:r>
            <a:r>
              <a:rPr lang="es-ES_tradnl" dirty="0"/>
              <a:t> de las </a:t>
            </a:r>
            <a:r>
              <a:rPr lang="es-ES_tradnl" b="1" dirty="0"/>
              <a:t>especies</a:t>
            </a:r>
            <a:r>
              <a:rPr lang="es-ES_tradnl" dirty="0"/>
              <a:t> vegetales la forman, sino también por su presencia en casi todos los </a:t>
            </a:r>
            <a:r>
              <a:rPr lang="es-ES_tradnl" b="1" dirty="0"/>
              <a:t>ecosistemas y climas.</a:t>
            </a:r>
          </a:p>
          <a:p>
            <a:pPr algn="just"/>
            <a:endParaRPr lang="es-ES_tradnl" b="1" dirty="0"/>
          </a:p>
          <a:p>
            <a:pPr algn="just"/>
            <a:r>
              <a:rPr lang="es-ES_tradnl" dirty="0"/>
              <a:t> Los hongos </a:t>
            </a:r>
            <a:r>
              <a:rPr lang="es-ES_tradnl" dirty="0" err="1"/>
              <a:t>arbusculares</a:t>
            </a:r>
            <a:r>
              <a:rPr lang="es-ES_tradnl" dirty="0"/>
              <a:t> tienen efecto en la </a:t>
            </a:r>
            <a:r>
              <a:rPr lang="es-ES_tradnl" b="1" dirty="0"/>
              <a:t>absorción</a:t>
            </a:r>
            <a:r>
              <a:rPr lang="es-ES_tradnl" dirty="0"/>
              <a:t> de </a:t>
            </a:r>
            <a:r>
              <a:rPr lang="es-ES_tradnl" b="1" dirty="0"/>
              <a:t>nutrientes</a:t>
            </a:r>
            <a:r>
              <a:rPr lang="es-ES_tradnl" dirty="0"/>
              <a:t> de </a:t>
            </a:r>
            <a:r>
              <a:rPr lang="es-ES_tradnl" b="1" dirty="0"/>
              <a:t>baja movilidad </a:t>
            </a:r>
            <a:r>
              <a:rPr lang="es-ES_tradnl" sz="1600" dirty="0"/>
              <a:t>(Smith y </a:t>
            </a:r>
            <a:r>
              <a:rPr lang="es-ES_tradnl" sz="1600" dirty="0" err="1"/>
              <a:t>Read</a:t>
            </a:r>
            <a:r>
              <a:rPr lang="es-ES_tradnl" sz="1600" dirty="0"/>
              <a:t> 1997).</a:t>
            </a:r>
          </a:p>
          <a:p>
            <a:pPr marL="0" indent="0" algn="just">
              <a:buNone/>
            </a:pPr>
            <a:endParaRPr lang="es-ES_tradnl" dirty="0" smtClean="0"/>
          </a:p>
          <a:p>
            <a:pPr algn="just"/>
            <a:r>
              <a:rPr lang="es-ES_tradnl" dirty="0" smtClean="0"/>
              <a:t>En el Ecuador </a:t>
            </a:r>
            <a:r>
              <a:rPr lang="es-ES_tradnl" dirty="0"/>
              <a:t>los </a:t>
            </a:r>
            <a:r>
              <a:rPr lang="es-ES_tradnl" b="1" dirty="0"/>
              <a:t>rendimientos</a:t>
            </a:r>
            <a:r>
              <a:rPr lang="es-ES_tradnl" dirty="0"/>
              <a:t> </a:t>
            </a:r>
            <a:r>
              <a:rPr lang="es-ES_tradnl" dirty="0" smtClean="0"/>
              <a:t>de aceite de palma  son </a:t>
            </a:r>
            <a:r>
              <a:rPr lang="es-ES_tradnl" b="1" dirty="0" smtClean="0"/>
              <a:t>bajos</a:t>
            </a:r>
            <a:r>
              <a:rPr lang="es-ES_tradnl" dirty="0" smtClean="0"/>
              <a:t> con relación a la producción  mundial , debido al mal </a:t>
            </a:r>
            <a:r>
              <a:rPr lang="es-ES_tradnl" b="1" dirty="0"/>
              <a:t>manejo</a:t>
            </a:r>
            <a:r>
              <a:rPr lang="es-ES_tradnl" dirty="0"/>
              <a:t> de </a:t>
            </a:r>
            <a:r>
              <a:rPr lang="es-ES_tradnl" dirty="0" smtClean="0"/>
              <a:t>los </a:t>
            </a:r>
            <a:r>
              <a:rPr lang="es-ES_tradnl" b="1" dirty="0" smtClean="0"/>
              <a:t>suelos</a:t>
            </a:r>
            <a:r>
              <a:rPr lang="es-ES_tradnl" dirty="0" smtClean="0"/>
              <a:t> dedicados a este cultivo </a:t>
            </a:r>
            <a:r>
              <a:rPr lang="es-ES_tradnl" sz="1800" dirty="0" smtClean="0"/>
              <a:t>(</a:t>
            </a:r>
            <a:r>
              <a:rPr lang="es-ES_tradnl" sz="1800" dirty="0"/>
              <a:t>Morales y Bernal 2006). </a:t>
            </a:r>
          </a:p>
          <a:p>
            <a:pPr marL="0" indent="0" algn="just">
              <a:buNone/>
            </a:pPr>
            <a:endParaRPr lang="es-EC" dirty="0"/>
          </a:p>
          <a:p>
            <a:pPr algn="just"/>
            <a:r>
              <a:rPr lang="es-ES_tradnl" dirty="0" smtClean="0"/>
              <a:t>Es necesario estudiar </a:t>
            </a:r>
            <a:r>
              <a:rPr lang="es-ES_tradnl" dirty="0"/>
              <a:t>los </a:t>
            </a:r>
            <a:r>
              <a:rPr lang="es-ES_tradnl" b="1" dirty="0"/>
              <a:t>microorganismos</a:t>
            </a:r>
            <a:r>
              <a:rPr lang="es-ES_tradnl" dirty="0"/>
              <a:t> del suelo </a:t>
            </a:r>
            <a:r>
              <a:rPr lang="es-ES_tradnl" dirty="0" smtClean="0"/>
              <a:t>que tienen </a:t>
            </a:r>
            <a:r>
              <a:rPr lang="es-ES_tradnl" dirty="0"/>
              <a:t>relación con la </a:t>
            </a:r>
            <a:r>
              <a:rPr lang="es-ES_tradnl" b="1" dirty="0"/>
              <a:t>nutrición</a:t>
            </a:r>
            <a:r>
              <a:rPr lang="es-ES_tradnl" dirty="0"/>
              <a:t> y </a:t>
            </a:r>
            <a:r>
              <a:rPr lang="es-ES_tradnl" b="1" dirty="0"/>
              <a:t>protección</a:t>
            </a:r>
            <a:r>
              <a:rPr lang="es-ES_tradnl" dirty="0"/>
              <a:t> de plantas de palma </a:t>
            </a:r>
            <a:r>
              <a:rPr lang="es-ES_tradnl" dirty="0" smtClean="0"/>
              <a:t>africana. </a:t>
            </a:r>
          </a:p>
          <a:p>
            <a:pPr algn="just"/>
            <a:endParaRPr lang="es-ES_tradnl" dirty="0" smtClean="0"/>
          </a:p>
          <a:p>
            <a:pPr algn="just"/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b="1" dirty="0" smtClean="0"/>
              <a:t>IMPORTANCIA DE LAS MICORRIZAS ARBUSCULARES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3933042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09160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endParaRPr lang="es-EC" dirty="0"/>
          </a:p>
          <a:p>
            <a:r>
              <a:rPr lang="es-EC" dirty="0" smtClean="0"/>
              <a:t>Aumento en captación de agua   logrando una eficiente fertilización</a:t>
            </a:r>
          </a:p>
          <a:p>
            <a:r>
              <a:rPr lang="es-EC" dirty="0" smtClean="0"/>
              <a:t>Sinergismo con otros microorganismos</a:t>
            </a:r>
          </a:p>
          <a:p>
            <a:r>
              <a:rPr lang="es-EC" dirty="0" smtClean="0"/>
              <a:t>Asimilación nutrientes baja movilidad: P, Zn, Cu</a:t>
            </a:r>
          </a:p>
          <a:p>
            <a:r>
              <a:rPr lang="es-EC" dirty="0" smtClean="0"/>
              <a:t>Producción de fitohormonas dando equilibrio hormonal y favoreciendo el estado fisiológico y nutricional </a:t>
            </a:r>
          </a:p>
          <a:p>
            <a:r>
              <a:rPr lang="es-EC" dirty="0" smtClean="0"/>
              <a:t>Producción de enzimas y ácidos ayudando a la     mineralización y solubilización de nutrientes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b="1" dirty="0" smtClean="0"/>
              <a:t/>
            </a:r>
            <a:br>
              <a:rPr lang="es-EC" sz="4000" b="1" dirty="0" smtClean="0"/>
            </a:br>
            <a:r>
              <a:rPr lang="es-EC" sz="4000" b="1" dirty="0" smtClean="0"/>
              <a:t>IMPORTANCIA </a:t>
            </a:r>
            <a:r>
              <a:rPr lang="es-EC" sz="4000" b="1" dirty="0"/>
              <a:t>DE </a:t>
            </a:r>
            <a:r>
              <a:rPr lang="es-EC" sz="4000" b="1" dirty="0" smtClean="0"/>
              <a:t>LAS MICORRIZAS ARBUSCULARES</a:t>
            </a:r>
            <a:r>
              <a:rPr lang="es-EC" sz="4000" dirty="0"/>
              <a:t/>
            </a:r>
            <a:br>
              <a:rPr lang="es-EC" sz="4000" dirty="0"/>
            </a:b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210887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sz="3200" dirty="0"/>
              <a:t>Evaluar  el efecto de las micorrizas arbusculares sobre el desarrollo y estado nutricional de la palma africana (</a:t>
            </a:r>
            <a:r>
              <a:rPr lang="es-EC" sz="3200" i="1" dirty="0" err="1"/>
              <a:t>Elaeis</a:t>
            </a:r>
            <a:r>
              <a:rPr lang="es-EC" sz="3200" i="1" dirty="0"/>
              <a:t> </a:t>
            </a:r>
            <a:r>
              <a:rPr lang="es-EC" sz="3200" i="1" dirty="0" err="1" smtClean="0"/>
              <a:t>guineensis</a:t>
            </a:r>
            <a:r>
              <a:rPr lang="es-EC" sz="3200" i="1" dirty="0" smtClean="0"/>
              <a:t> </a:t>
            </a:r>
            <a:r>
              <a:rPr lang="es-EC" sz="3200" dirty="0"/>
              <a:t>Jacq.) en etapa de vivero.</a:t>
            </a:r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OBJETIVO GENERAL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461015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EC" dirty="0"/>
              <a:t>Evaluar el efecto de micorrizas arbusculares sobre las variables de crecimiento: diámetro del </a:t>
            </a:r>
            <a:r>
              <a:rPr lang="es-EC" dirty="0" smtClean="0"/>
              <a:t>estipe, </a:t>
            </a:r>
            <a:r>
              <a:rPr lang="es-EC" dirty="0"/>
              <a:t>altura de la </a:t>
            </a:r>
            <a:r>
              <a:rPr lang="es-EC" dirty="0" smtClean="0"/>
              <a:t>planta y diámetro </a:t>
            </a:r>
            <a:r>
              <a:rPr lang="es-EC" dirty="0"/>
              <a:t>de la corona </a:t>
            </a:r>
            <a:r>
              <a:rPr lang="es-EC" dirty="0" smtClean="0"/>
              <a:t>foliar. 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pPr lvl="0"/>
            <a:r>
              <a:rPr lang="es-EC" dirty="0"/>
              <a:t>Evaluar el efecto de micorrizas arbusculares sobre el estado nutricional de la palma africana mediante un análisis foliar.</a:t>
            </a:r>
          </a:p>
          <a:p>
            <a:pPr marL="0" indent="0">
              <a:buNone/>
            </a:pPr>
            <a:r>
              <a:rPr lang="es-EC" dirty="0"/>
              <a:t> </a:t>
            </a:r>
          </a:p>
          <a:p>
            <a:pPr lvl="0"/>
            <a:r>
              <a:rPr lang="es-EC" dirty="0"/>
              <a:t>Determinar el porcentaje de colonización de micorrizas arbusculares en cada uno de los tratamientos.</a:t>
            </a:r>
          </a:p>
          <a:p>
            <a:pPr marL="0" indent="0">
              <a:buNone/>
            </a:pPr>
            <a:r>
              <a:rPr lang="es-EC" b="1" dirty="0"/>
              <a:t> </a:t>
            </a:r>
            <a:endParaRPr lang="es-EC" dirty="0"/>
          </a:p>
          <a:p>
            <a:r>
              <a:rPr lang="es-EC" dirty="0"/>
              <a:t>Realizar el análisis económico utilizando </a:t>
            </a:r>
            <a:r>
              <a:rPr lang="es-EC" dirty="0" smtClean="0"/>
              <a:t>la metodología </a:t>
            </a:r>
            <a:r>
              <a:rPr lang="es-EC" dirty="0"/>
              <a:t>de </a:t>
            </a:r>
            <a:r>
              <a:rPr lang="es-EC" dirty="0" err="1"/>
              <a:t>Perrín</a:t>
            </a:r>
            <a:r>
              <a:rPr lang="es-EC" dirty="0"/>
              <a:t> </a:t>
            </a:r>
            <a:r>
              <a:rPr lang="es-EC" i="1" dirty="0"/>
              <a:t>et al</a:t>
            </a:r>
            <a:r>
              <a:rPr lang="es-EC" dirty="0"/>
              <a:t>. (1976)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OBJETIVOS ESPECÍFICOS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1096926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Consorcio micorrízico (M)</a:t>
            </a:r>
          </a:p>
          <a:p>
            <a:pPr lvl="1"/>
            <a:r>
              <a:rPr lang="es-EC" dirty="0" smtClean="0"/>
              <a:t>M0: Sin Micorriza</a:t>
            </a:r>
          </a:p>
          <a:p>
            <a:pPr lvl="1"/>
            <a:r>
              <a:rPr lang="es-EC" dirty="0" smtClean="0"/>
              <a:t>M1: Consorcio nativo propagado con plantas 		      trampa</a:t>
            </a:r>
          </a:p>
          <a:p>
            <a:pPr lvl="1"/>
            <a:r>
              <a:rPr lang="es-EC" dirty="0" smtClean="0"/>
              <a:t>M2: Consorcio comercial</a:t>
            </a:r>
          </a:p>
          <a:p>
            <a:pPr lvl="1"/>
            <a:r>
              <a:rPr lang="es-EC" dirty="0" smtClean="0"/>
              <a:t>M3: Consorcio nativo sin propagar</a:t>
            </a:r>
            <a:endParaRPr lang="es-EC" dirty="0"/>
          </a:p>
          <a:p>
            <a:r>
              <a:rPr lang="es-EC" dirty="0" smtClean="0"/>
              <a:t>E0: Sustrato sin esterilizar (forma tradicional)</a:t>
            </a:r>
          </a:p>
          <a:p>
            <a:r>
              <a:rPr lang="es-EC" dirty="0" smtClean="0"/>
              <a:t>E1: Sustrato esterilizado</a:t>
            </a:r>
          </a:p>
          <a:p>
            <a:pPr lvl="1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68752"/>
          </a:xfrm>
        </p:spPr>
        <p:txBody>
          <a:bodyPr>
            <a:normAutofit fontScale="90000"/>
          </a:bodyPr>
          <a:lstStyle/>
          <a:p>
            <a:r>
              <a:rPr lang="es-EC" sz="6700" b="1" dirty="0" smtClean="0">
                <a:solidFill>
                  <a:schemeClr val="bg1"/>
                </a:solidFill>
              </a:rPr>
              <a:t>METODOLOGÍA</a:t>
            </a:r>
            <a:br>
              <a:rPr lang="es-EC" sz="6700" b="1" dirty="0" smtClean="0">
                <a:solidFill>
                  <a:schemeClr val="bg1"/>
                </a:solidFill>
              </a:rPr>
            </a:br>
            <a:r>
              <a:rPr lang="es-EC" sz="3600" b="1" dirty="0" smtClean="0">
                <a:solidFill>
                  <a:schemeClr val="bg1"/>
                </a:solidFill>
              </a:rPr>
              <a:t>FACTORES EN ESTUDIO</a:t>
            </a:r>
            <a:r>
              <a:rPr lang="es-EC" b="1" dirty="0" smtClean="0">
                <a:solidFill>
                  <a:srgbClr val="FF0000"/>
                </a:solidFill>
              </a:rPr>
              <a:t/>
            </a:r>
            <a:br>
              <a:rPr lang="es-EC" b="1" dirty="0" smtClean="0">
                <a:solidFill>
                  <a:srgbClr val="FF0000"/>
                </a:solidFill>
              </a:rPr>
            </a:b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32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/>
            </a:r>
            <a:br>
              <a:rPr lang="es-EC" b="1" dirty="0"/>
            </a:br>
            <a:r>
              <a:rPr lang="es-EC" b="1" dirty="0"/>
              <a:t>IDENTIFICACIÓN Y MULTIPLICCIÓN DE HMA NATIVA</a:t>
            </a:r>
            <a:br>
              <a:rPr lang="es-EC" b="1" dirty="0"/>
            </a:b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676654" y="2492896"/>
            <a:ext cx="3967353" cy="3633584"/>
          </a:xfrm>
        </p:spPr>
        <p:txBody>
          <a:bodyPr>
            <a:normAutofit fontScale="85000" lnSpcReduction="10000"/>
          </a:bodyPr>
          <a:lstStyle/>
          <a:p>
            <a:pPr lvl="1" algn="just"/>
            <a:r>
              <a:rPr lang="es-EC" sz="2400" dirty="0">
                <a:solidFill>
                  <a:schemeClr val="tx1"/>
                </a:solidFill>
              </a:rPr>
              <a:t>Potencial </a:t>
            </a:r>
            <a:r>
              <a:rPr lang="es-EC" sz="2400" dirty="0" err="1">
                <a:solidFill>
                  <a:schemeClr val="tx1"/>
                </a:solidFill>
              </a:rPr>
              <a:t>micorrízico</a:t>
            </a:r>
            <a:r>
              <a:rPr lang="es-EC" sz="2400" dirty="0">
                <a:solidFill>
                  <a:schemeClr val="tx1"/>
                </a:solidFill>
              </a:rPr>
              <a:t> en plantación de Palma </a:t>
            </a:r>
            <a:r>
              <a:rPr lang="es-EC" sz="2400" dirty="0" smtClean="0">
                <a:solidFill>
                  <a:schemeClr val="tx1"/>
                </a:solidFill>
              </a:rPr>
              <a:t>africana: 945 </a:t>
            </a:r>
            <a:r>
              <a:rPr lang="es-EC" sz="2400" dirty="0">
                <a:solidFill>
                  <a:schemeClr val="tx1"/>
                </a:solidFill>
              </a:rPr>
              <a:t>esporas viables / 100 </a:t>
            </a:r>
            <a:r>
              <a:rPr lang="es-EC" sz="2400" dirty="0" smtClean="0">
                <a:solidFill>
                  <a:schemeClr val="tx1"/>
                </a:solidFill>
              </a:rPr>
              <a:t>g. s</a:t>
            </a:r>
            <a:endParaRPr lang="es-EC" sz="2400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EC" sz="2400" dirty="0">
              <a:solidFill>
                <a:schemeClr val="tx1"/>
              </a:solidFill>
            </a:endParaRPr>
          </a:p>
          <a:p>
            <a:pPr lvl="1" algn="just"/>
            <a:r>
              <a:rPr lang="es-EC" sz="2400" dirty="0">
                <a:solidFill>
                  <a:schemeClr val="tx1"/>
                </a:solidFill>
              </a:rPr>
              <a:t>Potencial </a:t>
            </a:r>
            <a:r>
              <a:rPr lang="es-EC" sz="2400" dirty="0" err="1">
                <a:solidFill>
                  <a:schemeClr val="tx1"/>
                </a:solidFill>
              </a:rPr>
              <a:t>micorrízico</a:t>
            </a:r>
            <a:r>
              <a:rPr lang="es-EC" sz="2400" dirty="0">
                <a:solidFill>
                  <a:schemeClr val="tx1"/>
                </a:solidFill>
              </a:rPr>
              <a:t> en plantación con remanente de bosque nativo </a:t>
            </a:r>
            <a:r>
              <a:rPr lang="es-EC" sz="2400" dirty="0" smtClean="0">
                <a:solidFill>
                  <a:schemeClr val="tx1"/>
                </a:solidFill>
              </a:rPr>
              <a:t>secundario: </a:t>
            </a:r>
            <a:r>
              <a:rPr lang="es-EC" sz="2400" dirty="0">
                <a:solidFill>
                  <a:schemeClr val="tx1"/>
                </a:solidFill>
              </a:rPr>
              <a:t>1560 </a:t>
            </a:r>
            <a:r>
              <a:rPr lang="es-EC" sz="2400" dirty="0" smtClean="0">
                <a:solidFill>
                  <a:schemeClr val="tx1"/>
                </a:solidFill>
              </a:rPr>
              <a:t>esporas </a:t>
            </a:r>
            <a:r>
              <a:rPr lang="es-EC" sz="2400" dirty="0">
                <a:solidFill>
                  <a:schemeClr val="tx1"/>
                </a:solidFill>
              </a:rPr>
              <a:t>viables / 100 </a:t>
            </a:r>
            <a:r>
              <a:rPr lang="es-EC" sz="2400" dirty="0" err="1">
                <a:solidFill>
                  <a:schemeClr val="tx1"/>
                </a:solidFill>
              </a:rPr>
              <a:t>g.s</a:t>
            </a:r>
            <a:endParaRPr lang="es-EC" sz="2400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s-EC" sz="2400" dirty="0">
              <a:solidFill>
                <a:schemeClr val="tx1"/>
              </a:solidFill>
            </a:endParaRPr>
          </a:p>
          <a:p>
            <a:pPr lvl="1" algn="just"/>
            <a:r>
              <a:rPr lang="es-EC" sz="2400" dirty="0">
                <a:solidFill>
                  <a:schemeClr val="tx1"/>
                </a:solidFill>
              </a:rPr>
              <a:t>Potencial </a:t>
            </a:r>
            <a:r>
              <a:rPr lang="es-EC" sz="2400" dirty="0" err="1">
                <a:solidFill>
                  <a:schemeClr val="tx1"/>
                </a:solidFill>
              </a:rPr>
              <a:t>micorrízico</a:t>
            </a:r>
            <a:r>
              <a:rPr lang="es-EC" sz="2400" dirty="0">
                <a:solidFill>
                  <a:schemeClr val="tx1"/>
                </a:solidFill>
              </a:rPr>
              <a:t> en bosque </a:t>
            </a:r>
            <a:r>
              <a:rPr lang="es-EC" sz="2400" dirty="0" smtClean="0">
                <a:solidFill>
                  <a:schemeClr val="tx1"/>
                </a:solidFill>
              </a:rPr>
              <a:t>nativo: </a:t>
            </a:r>
            <a:r>
              <a:rPr lang="es-EC" sz="2400" dirty="0">
                <a:solidFill>
                  <a:schemeClr val="tx1"/>
                </a:solidFill>
              </a:rPr>
              <a:t>190</a:t>
            </a:r>
            <a:r>
              <a:rPr lang="es-EC" sz="2400" dirty="0" smtClean="0">
                <a:solidFill>
                  <a:schemeClr val="tx1"/>
                </a:solidFill>
              </a:rPr>
              <a:t> </a:t>
            </a:r>
            <a:r>
              <a:rPr lang="es-EC" sz="2400" dirty="0">
                <a:solidFill>
                  <a:schemeClr val="tx1"/>
                </a:solidFill>
              </a:rPr>
              <a:t>esporas viables / 100 </a:t>
            </a:r>
            <a:r>
              <a:rPr lang="es-EC" sz="2400" dirty="0" err="1">
                <a:solidFill>
                  <a:schemeClr val="tx1"/>
                </a:solidFill>
              </a:rPr>
              <a:t>g.s</a:t>
            </a:r>
            <a:endParaRPr lang="es-EC" sz="2400" dirty="0">
              <a:solidFill>
                <a:schemeClr val="tx1"/>
              </a:solidFill>
            </a:endParaRPr>
          </a:p>
          <a:p>
            <a:pPr algn="just"/>
            <a:endParaRPr lang="es-EC" dirty="0"/>
          </a:p>
        </p:txBody>
      </p:sp>
      <p:pic>
        <p:nvPicPr>
          <p:cNvPr id="7" name="Picture 2" descr="E:\IMAGENES\Tesis\Inoculo Micorrizas\1911201018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41" y="2564127"/>
            <a:ext cx="2593326" cy="194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IMAGENES\Tesis\Inoculo Micorrizas\19112010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19593"/>
            <a:ext cx="2592288" cy="198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43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1361</Words>
  <Application>Microsoft Office PowerPoint</Application>
  <PresentationFormat>Presentación en pantalla (4:3)</PresentationFormat>
  <Paragraphs>351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Calibri</vt:lpstr>
      <vt:lpstr>Candara</vt:lpstr>
      <vt:lpstr>Lucida Sans</vt:lpstr>
      <vt:lpstr>Symbol</vt:lpstr>
      <vt:lpstr>Times New Roman</vt:lpstr>
      <vt:lpstr>Forma de onda</vt:lpstr>
      <vt:lpstr>DEPARTAMENTO DE CIENCIAS DE LA VIDA Y LA AGRICULTURA   CARRERA DE INGENIERÍA AGROPECUARIA SANTO DOMINGO   PROYECTO DE TITULACIÓN PREVIO A LA OBTENCIÓN DEL TÍTULO DE INGENIERO AGROPECUARIO   AUTOR: SANTIAGO ALBERTO MORENO RAMADÁN</vt:lpstr>
      <vt:lpstr>Presentación de PowerPoint</vt:lpstr>
      <vt:lpstr> ASPECTOS GENERALES DE LAS MICORRIZAS ARBUSCULARES (MA) </vt:lpstr>
      <vt:lpstr>IMPORTANCIA DE LAS MICORRIZAS ARBUSCULARES</vt:lpstr>
      <vt:lpstr> IMPORTANCIA DE LAS MICORRIZAS ARBUSCULARES </vt:lpstr>
      <vt:lpstr>OBJETIVO GENERAL</vt:lpstr>
      <vt:lpstr>OBJETIVOS ESPECÍFICOS</vt:lpstr>
      <vt:lpstr>METODOLOGÍA FACTORES EN ESTUDIO </vt:lpstr>
      <vt:lpstr> IDENTIFICACIÓN Y MULTIPLICCIÓN DE HMA NATIVA </vt:lpstr>
      <vt:lpstr>POTENCIAL MICORRÍZICO DURANTE MASIFICACIÓN DE HMA</vt:lpstr>
      <vt:lpstr>CANTIDAD DE INÓCULO POR TRATAMIENTO</vt:lpstr>
      <vt:lpstr>ESTERILIZACIÓN DEL SUSTRATO (E1)</vt:lpstr>
      <vt:lpstr>TRATAMIENTOS </vt:lpstr>
      <vt:lpstr>ANÁLISIS ESTADÍSTICO</vt:lpstr>
      <vt:lpstr> VARIABLES MEDIDAS Y MÉTODOS DE EVALUACIÓN </vt:lpstr>
      <vt:lpstr> VARIABLES MEDIDAS Y MÉTODOS DE EVALUACIÓN </vt:lpstr>
      <vt:lpstr> MANEJO GENERAL DEL EXPERIMENTO</vt:lpstr>
      <vt:lpstr>MANEJO GENERAL DEL EXPERIMENTO</vt:lpstr>
      <vt:lpstr>RESULTADOS ANÁLISIS QUIMICO DEL SUSTRATO</vt:lpstr>
      <vt:lpstr> DIÁMETRO ESTIPE </vt:lpstr>
      <vt:lpstr>ALTURA DE PLANTA</vt:lpstr>
      <vt:lpstr>DIÁMETRO CORONA</vt:lpstr>
      <vt:lpstr>PORCENTAJE DE COLONIZACIÓN MICORRÍZICA</vt:lpstr>
      <vt:lpstr>CONCLUSIONES</vt:lpstr>
      <vt:lpstr>CONCLUSIONES</vt:lpstr>
      <vt:lpstr>RECOMENDACIONES</vt:lpstr>
      <vt:lpstr>  GRACIAS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DE LA VIDA Y AGRICULTURA   CARRERA DE INGENIERÍA AGROPECUARIA   TESIS PREVIO A LA OBTENCIÓN DEL TÍTULO DE INGENIERO AGROPECUARIO   AUTOR SANTIAGO ALBERTO MORENO RAMADÁN</dc:title>
  <dc:creator>Luffi</dc:creator>
  <cp:lastModifiedBy>Santiago</cp:lastModifiedBy>
  <cp:revision>62</cp:revision>
  <dcterms:created xsi:type="dcterms:W3CDTF">2014-01-24T22:15:11Z</dcterms:created>
  <dcterms:modified xsi:type="dcterms:W3CDTF">2014-04-29T16:21:20Z</dcterms:modified>
</cp:coreProperties>
</file>